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588" r:id="rId3"/>
    <p:sldId id="314" r:id="rId4"/>
    <p:sldId id="491" r:id="rId5"/>
    <p:sldId id="492" r:id="rId6"/>
    <p:sldId id="550" r:id="rId7"/>
    <p:sldId id="551" r:id="rId8"/>
    <p:sldId id="552" r:id="rId9"/>
    <p:sldId id="317" r:id="rId10"/>
    <p:sldId id="590" r:id="rId11"/>
    <p:sldId id="339" r:id="rId12"/>
    <p:sldId id="341" r:id="rId13"/>
    <p:sldId id="415" r:id="rId14"/>
    <p:sldId id="416" r:id="rId15"/>
    <p:sldId id="553" r:id="rId16"/>
    <p:sldId id="418" r:id="rId17"/>
    <p:sldId id="344" r:id="rId18"/>
    <p:sldId id="482" r:id="rId19"/>
    <p:sldId id="483" r:id="rId20"/>
    <p:sldId id="484" r:id="rId21"/>
    <p:sldId id="485" r:id="rId22"/>
    <p:sldId id="486" r:id="rId23"/>
    <p:sldId id="487" r:id="rId24"/>
    <p:sldId id="2983" r:id="rId25"/>
    <p:sldId id="488" r:id="rId26"/>
    <p:sldId id="558" r:id="rId27"/>
    <p:sldId id="559" r:id="rId28"/>
    <p:sldId id="577" r:id="rId29"/>
    <p:sldId id="578" r:id="rId30"/>
    <p:sldId id="579" r:id="rId31"/>
    <p:sldId id="580" r:id="rId32"/>
    <p:sldId id="581" r:id="rId33"/>
    <p:sldId id="582" r:id="rId34"/>
    <p:sldId id="565" r:id="rId35"/>
    <p:sldId id="562" r:id="rId36"/>
    <p:sldId id="583" r:id="rId37"/>
    <p:sldId id="584" r:id="rId38"/>
    <p:sldId id="585" r:id="rId39"/>
    <p:sldId id="567" r:id="rId40"/>
    <p:sldId id="561" r:id="rId41"/>
    <p:sldId id="560" r:id="rId42"/>
    <p:sldId id="563" r:id="rId43"/>
    <p:sldId id="566" r:id="rId44"/>
    <p:sldId id="564" r:id="rId45"/>
    <p:sldId id="2979" r:id="rId46"/>
    <p:sldId id="2980" r:id="rId47"/>
    <p:sldId id="2978" r:id="rId48"/>
    <p:sldId id="589" r:id="rId49"/>
    <p:sldId id="2981" r:id="rId50"/>
    <p:sldId id="2982" r:id="rId51"/>
    <p:sldId id="297" r:id="rId52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99"/>
    <a:srgbClr val="336699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8074" autoAdjust="0"/>
  </p:normalViewPr>
  <p:slideViewPr>
    <p:cSldViewPr>
      <p:cViewPr varScale="1">
        <p:scale>
          <a:sx n="67" d="100"/>
          <a:sy n="67" d="100"/>
        </p:scale>
        <p:origin x="1224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76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34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4" r:id="rId12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第十章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内核的发展历史和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GPL</a:t>
            </a:r>
            <a:endParaRPr lang="zh-CN" altLang="en-US" sz="4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DFCC8D-C29E-4068-8867-7E7946D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182EB03-C5F3-46CA-B7B6-D9195C472EA7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Box 2">
            <a:extLst>
              <a:ext uri="{FF2B5EF4-FFF2-40B4-BE49-F238E27FC236}">
                <a16:creationId xmlns:a16="http://schemas.microsoft.com/office/drawing/2014/main" id="{D63509C9-EEBB-4CA5-85F6-13313B8D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1584811"/>
            <a:ext cx="7560840" cy="47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简化</a:t>
            </a: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复用相同指令集、总线协议和外设接口的实现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标准化</a:t>
            </a: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以标准接口，支持异构硬件和不同应用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专业化</a:t>
            </a: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体现计算机科学的专业性，如调度算法、内存管理算法</a:t>
            </a:r>
          </a:p>
          <a:p>
            <a:pPr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72926C-CBCF-471B-8669-494DE558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zh-CN" dirty="0"/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6422003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3">
            <a:extLst>
              <a:ext uri="{FF2B5EF4-FFF2-40B4-BE49-F238E27FC236}">
                <a16:creationId xmlns:a16="http://schemas.microsoft.com/office/drawing/2014/main" id="{41EA8978-F4EF-4740-852B-8D9E04E3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724026"/>
            <a:ext cx="109537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94">
            <a:extLst>
              <a:ext uri="{FF2B5EF4-FFF2-40B4-BE49-F238E27FC236}">
                <a16:creationId xmlns:a16="http://schemas.microsoft.com/office/drawing/2014/main" id="{3BC0FE25-7C94-4412-82B8-6729A4FE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2387601"/>
            <a:ext cx="2473325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4">
            <a:extLst>
              <a:ext uri="{FF2B5EF4-FFF2-40B4-BE49-F238E27FC236}">
                <a16:creationId xmlns:a16="http://schemas.microsoft.com/office/drawing/2014/main" id="{1B5844DD-B89D-4637-9268-B5ABCCD9A6C4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1295401"/>
            <a:ext cx="4546600" cy="887413"/>
            <a:chOff x="0" y="0"/>
            <a:chExt cx="4546600" cy="887576"/>
          </a:xfrm>
        </p:grpSpPr>
        <p:grpSp>
          <p:nvGrpSpPr>
            <p:cNvPr id="24581" name="Group 5">
              <a:extLst>
                <a:ext uri="{FF2B5EF4-FFF2-40B4-BE49-F238E27FC236}">
                  <a16:creationId xmlns:a16="http://schemas.microsoft.com/office/drawing/2014/main" id="{A5D4DE5D-8C86-41B7-BA0B-1742BC90B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87577" cy="887576"/>
              <a:chOff x="0" y="0"/>
              <a:chExt cx="646113" cy="646112"/>
            </a:xfrm>
          </p:grpSpPr>
          <p:grpSp>
            <p:nvGrpSpPr>
              <p:cNvPr id="24582" name="Group 6">
                <a:extLst>
                  <a:ext uri="{FF2B5EF4-FFF2-40B4-BE49-F238E27FC236}">
                    <a16:creationId xmlns:a16="http://schemas.microsoft.com/office/drawing/2014/main" id="{BE8FCF88-99FC-401B-8DC7-7377CB3C8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46113" cy="646112"/>
                <a:chOff x="0" y="0"/>
                <a:chExt cx="1701" cy="1701"/>
              </a:xfrm>
            </p:grpSpPr>
            <p:sp>
              <p:nvSpPr>
                <p:cNvPr id="24583" name="Oval 74">
                  <a:extLst>
                    <a:ext uri="{FF2B5EF4-FFF2-40B4-BE49-F238E27FC236}">
                      <a16:creationId xmlns:a16="http://schemas.microsoft.com/office/drawing/2014/main" id="{5BC73AD1-D028-422E-AFD5-69FF5AFF4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1" cy="1701"/>
                </a:xfrm>
                <a:prstGeom prst="ellipse">
                  <a:avLst/>
                </a:pr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4584" name="Oval 75">
                  <a:extLst>
                    <a:ext uri="{FF2B5EF4-FFF2-40B4-BE49-F238E27FC236}">
                      <a16:creationId xmlns:a16="http://schemas.microsoft.com/office/drawing/2014/main" id="{4CBDD116-9180-4256-A801-3C30D3588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" y="204"/>
                  <a:ext cx="1292" cy="1292"/>
                </a:xfrm>
                <a:prstGeom prst="ellipse">
                  <a:avLst/>
                </a:prstGeom>
                <a:solidFill>
                  <a:srgbClr val="365F91"/>
                </a:solidFill>
                <a:ln w="38100" cmpd="sng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pic>
            <p:nvPicPr>
              <p:cNvPr id="24585" name="Picture 76">
                <a:extLst>
                  <a:ext uri="{FF2B5EF4-FFF2-40B4-BE49-F238E27FC236}">
                    <a16:creationId xmlns:a16="http://schemas.microsoft.com/office/drawing/2014/main" id="{788C19AC-C619-4FEC-91BD-AEB596605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50" y="163512"/>
                <a:ext cx="285750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586" name="TextBox 10">
              <a:extLst>
                <a:ext uri="{FF2B5EF4-FFF2-40B4-BE49-F238E27FC236}">
                  <a16:creationId xmlns:a16="http://schemas.microsoft.com/office/drawing/2014/main" id="{76D73C3C-3BCF-421C-8435-18C65B667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04826"/>
              <a:ext cx="3535362" cy="489040"/>
            </a:xfrm>
            <a:prstGeom prst="rect">
              <a:avLst/>
            </a:prstGeom>
            <a:noFill/>
            <a:ln w="38100" cmpd="sng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>
                  <a:solidFill>
                    <a:srgbClr val="366092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Linux内核简介</a:t>
              </a:r>
              <a:endParaRPr lang="zh-CN" altLang="en-US"/>
            </a:p>
          </p:txBody>
        </p:sp>
      </p:grpSp>
      <p:grpSp>
        <p:nvGrpSpPr>
          <p:cNvPr id="24587" name="Group 11">
            <a:extLst>
              <a:ext uri="{FF2B5EF4-FFF2-40B4-BE49-F238E27FC236}">
                <a16:creationId xmlns:a16="http://schemas.microsoft.com/office/drawing/2014/main" id="{84D74AF3-4A4D-4024-A792-FD0F0ADFB0DE}"/>
              </a:ext>
            </a:extLst>
          </p:cNvPr>
          <p:cNvGrpSpPr>
            <a:grpSpLocks/>
          </p:cNvGrpSpPr>
          <p:nvPr/>
        </p:nvGrpSpPr>
        <p:grpSpPr bwMode="auto">
          <a:xfrm>
            <a:off x="3778251" y="2462213"/>
            <a:ext cx="887413" cy="887412"/>
            <a:chOff x="0" y="0"/>
            <a:chExt cx="646113" cy="646112"/>
          </a:xfrm>
        </p:grpSpPr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8DD85151-BBD3-4E71-AF81-DBD6D8D95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46113" cy="646112"/>
              <a:chOff x="0" y="0"/>
              <a:chExt cx="1701" cy="1701"/>
            </a:xfrm>
          </p:grpSpPr>
          <p:sp>
            <p:nvSpPr>
              <p:cNvPr id="24589" name="Oval 78">
                <a:extLst>
                  <a:ext uri="{FF2B5EF4-FFF2-40B4-BE49-F238E27FC236}">
                    <a16:creationId xmlns:a16="http://schemas.microsoft.com/office/drawing/2014/main" id="{D774180E-89D1-4A27-AC8F-038A0388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1" cy="1701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590" name="Oval 79">
                <a:extLst>
                  <a:ext uri="{FF2B5EF4-FFF2-40B4-BE49-F238E27FC236}">
                    <a16:creationId xmlns:a16="http://schemas.microsoft.com/office/drawing/2014/main" id="{55E220AC-3C8D-4973-8B08-FBBA59C54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204"/>
                <a:ext cx="1292" cy="1292"/>
              </a:xfrm>
              <a:prstGeom prst="ellipse">
                <a:avLst/>
              </a:prstGeom>
              <a:solidFill>
                <a:srgbClr val="943634"/>
              </a:solidFill>
              <a:ln w="38100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pic>
          <p:nvPicPr>
            <p:cNvPr id="24591" name="Picture 89">
              <a:extLst>
                <a:ext uri="{FF2B5EF4-FFF2-40B4-BE49-F238E27FC236}">
                  <a16:creationId xmlns:a16="http://schemas.microsoft.com/office/drawing/2014/main" id="{1E302B79-EDD2-4E2B-893A-CEF1959C2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163512"/>
              <a:ext cx="346075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2" name="TextBox 10">
            <a:extLst>
              <a:ext uri="{FF2B5EF4-FFF2-40B4-BE49-F238E27FC236}">
                <a16:creationId xmlns:a16="http://schemas.microsoft.com/office/drawing/2014/main" id="{50930613-9364-426D-AB62-3FA3CF7F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636839"/>
            <a:ext cx="35353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953734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版本变化情况</a:t>
            </a:r>
            <a:endParaRPr lang="zh-CN" altLang="en-US"/>
          </a:p>
        </p:txBody>
      </p:sp>
      <p:grpSp>
        <p:nvGrpSpPr>
          <p:cNvPr id="24593" name="Group 17">
            <a:extLst>
              <a:ext uri="{FF2B5EF4-FFF2-40B4-BE49-F238E27FC236}">
                <a16:creationId xmlns:a16="http://schemas.microsoft.com/office/drawing/2014/main" id="{1254E8C4-C4B7-4446-AE94-0951CBCFB230}"/>
              </a:ext>
            </a:extLst>
          </p:cNvPr>
          <p:cNvGrpSpPr>
            <a:grpSpLocks/>
          </p:cNvGrpSpPr>
          <p:nvPr/>
        </p:nvGrpSpPr>
        <p:grpSpPr bwMode="auto">
          <a:xfrm>
            <a:off x="3778251" y="3832225"/>
            <a:ext cx="887413" cy="889000"/>
            <a:chOff x="0" y="0"/>
            <a:chExt cx="646113" cy="647700"/>
          </a:xfrm>
        </p:grpSpPr>
        <p:grpSp>
          <p:nvGrpSpPr>
            <p:cNvPr id="24594" name="Group 18">
              <a:extLst>
                <a:ext uri="{FF2B5EF4-FFF2-40B4-BE49-F238E27FC236}">
                  <a16:creationId xmlns:a16="http://schemas.microsoft.com/office/drawing/2014/main" id="{5D23FB02-66EB-46A7-85E3-1F4E37EE6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46113" cy="647700"/>
              <a:chOff x="0" y="0"/>
              <a:chExt cx="1701" cy="1701"/>
            </a:xfrm>
          </p:grpSpPr>
          <p:sp>
            <p:nvSpPr>
              <p:cNvPr id="24595" name="Oval 84">
                <a:extLst>
                  <a:ext uri="{FF2B5EF4-FFF2-40B4-BE49-F238E27FC236}">
                    <a16:creationId xmlns:a16="http://schemas.microsoft.com/office/drawing/2014/main" id="{71AD1593-6A23-4A57-A823-C64FE165D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1" cy="1701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596" name="Oval 85">
                <a:extLst>
                  <a:ext uri="{FF2B5EF4-FFF2-40B4-BE49-F238E27FC236}">
                    <a16:creationId xmlns:a16="http://schemas.microsoft.com/office/drawing/2014/main" id="{AA07FF75-57A4-4DF8-AC91-E73E53C29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204"/>
                <a:ext cx="1292" cy="1292"/>
              </a:xfrm>
              <a:prstGeom prst="ellipse">
                <a:avLst/>
              </a:prstGeom>
              <a:solidFill>
                <a:srgbClr val="E36C0A"/>
              </a:solidFill>
              <a:ln w="38100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pic>
          <p:nvPicPr>
            <p:cNvPr id="24597" name="Picture 91">
              <a:extLst>
                <a:ext uri="{FF2B5EF4-FFF2-40B4-BE49-F238E27FC236}">
                  <a16:creationId xmlns:a16="http://schemas.microsoft.com/office/drawing/2014/main" id="{F4DCF64A-9927-47E6-AA13-1ABDB9438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63" y="179388"/>
              <a:ext cx="3762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F4A4D883-E702-449F-BFF9-29BF7FEDC0CB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5202238"/>
            <a:ext cx="4546600" cy="889000"/>
            <a:chOff x="0" y="0"/>
            <a:chExt cx="4546600" cy="889757"/>
          </a:xfrm>
        </p:grpSpPr>
        <p:grpSp>
          <p:nvGrpSpPr>
            <p:cNvPr id="24599" name="Group 23">
              <a:extLst>
                <a:ext uri="{FF2B5EF4-FFF2-40B4-BE49-F238E27FC236}">
                  <a16:creationId xmlns:a16="http://schemas.microsoft.com/office/drawing/2014/main" id="{F14C8753-B3A3-4E7A-B22E-9A6C8E159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87577" cy="889757"/>
              <a:chOff x="0" y="0"/>
              <a:chExt cx="646113" cy="647700"/>
            </a:xfrm>
          </p:grpSpPr>
          <p:grpSp>
            <p:nvGrpSpPr>
              <p:cNvPr id="24600" name="Group 24">
                <a:extLst>
                  <a:ext uri="{FF2B5EF4-FFF2-40B4-BE49-F238E27FC236}">
                    <a16:creationId xmlns:a16="http://schemas.microsoft.com/office/drawing/2014/main" id="{A57099A0-4845-42FA-9958-79A1BE8412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46113" cy="647700"/>
                <a:chOff x="0" y="0"/>
                <a:chExt cx="1701" cy="1701"/>
              </a:xfrm>
            </p:grpSpPr>
            <p:sp>
              <p:nvSpPr>
                <p:cNvPr id="24601" name="Oval 87">
                  <a:extLst>
                    <a:ext uri="{FF2B5EF4-FFF2-40B4-BE49-F238E27FC236}">
                      <a16:creationId xmlns:a16="http://schemas.microsoft.com/office/drawing/2014/main" id="{0B575813-C94A-429F-87E9-ABEF082C5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1" cy="1701"/>
                </a:xfrm>
                <a:prstGeom prst="ellipse">
                  <a:avLst/>
                </a:pr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4602" name="Oval 88">
                  <a:extLst>
                    <a:ext uri="{FF2B5EF4-FFF2-40B4-BE49-F238E27FC236}">
                      <a16:creationId xmlns:a16="http://schemas.microsoft.com/office/drawing/2014/main" id="{71486A9F-5053-4B04-BFA6-48EDB6C25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" y="204"/>
                  <a:ext cx="1292" cy="1292"/>
                </a:xfrm>
                <a:prstGeom prst="ellipse">
                  <a:avLst/>
                </a:prstGeom>
                <a:solidFill>
                  <a:srgbClr val="76923C"/>
                </a:solidFill>
                <a:ln w="38100" cmpd="sng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pic>
            <p:nvPicPr>
              <p:cNvPr id="24603" name="Picture 92">
                <a:extLst>
                  <a:ext uri="{FF2B5EF4-FFF2-40B4-BE49-F238E27FC236}">
                    <a16:creationId xmlns:a16="http://schemas.microsoft.com/office/drawing/2014/main" id="{FE723B0D-9AE3-4523-8622-4E8473FD4E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650" y="185738"/>
                <a:ext cx="141288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04" name="TextBox 10">
              <a:extLst>
                <a:ext uri="{FF2B5EF4-FFF2-40B4-BE49-F238E27FC236}">
                  <a16:creationId xmlns:a16="http://schemas.microsoft.com/office/drawing/2014/main" id="{4E736345-E53D-4D45-91D7-B2698E88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65241"/>
              <a:ext cx="3535362" cy="489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>
                  <a:solidFill>
                    <a:srgbClr val="4F6128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未来发展情况</a:t>
              </a:r>
              <a:endParaRPr lang="zh-CN" altLang="en-US"/>
            </a:p>
          </p:txBody>
        </p:sp>
      </p:grpSp>
      <p:sp>
        <p:nvSpPr>
          <p:cNvPr id="24605" name="椭圆 42">
            <a:extLst>
              <a:ext uri="{FF2B5EF4-FFF2-40B4-BE49-F238E27FC236}">
                <a16:creationId xmlns:a16="http://schemas.microsoft.com/office/drawing/2014/main" id="{55574168-4CA1-4E0D-B6BC-9D835E39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6" y="2714626"/>
            <a:ext cx="2049463" cy="20494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4606" name="Picture 41">
            <a:extLst>
              <a:ext uri="{FF2B5EF4-FFF2-40B4-BE49-F238E27FC236}">
                <a16:creationId xmlns:a16="http://schemas.microsoft.com/office/drawing/2014/main" id="{36AAA1CC-BED2-4B4D-BC50-59B191B4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214689"/>
            <a:ext cx="1885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7" name="TextBox 10">
            <a:extLst>
              <a:ext uri="{FF2B5EF4-FFF2-40B4-BE49-F238E27FC236}">
                <a16:creationId xmlns:a16="http://schemas.microsoft.com/office/drawing/2014/main" id="{90D7EA2A-413E-4174-856E-3CC75669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016376"/>
            <a:ext cx="35353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E36C09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定制和衍生情况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>
            <a:extLst>
              <a:ext uri="{FF2B5EF4-FFF2-40B4-BE49-F238E27FC236}">
                <a16:creationId xmlns:a16="http://schemas.microsoft.com/office/drawing/2014/main" id="{56DDF852-D627-4BD9-860F-62D7F78E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3486142"/>
            <a:ext cx="55927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1991年由当时年仅21岁的Linus Torvalds编写并公开发布</a:t>
            </a:r>
          </a:p>
        </p:txBody>
      </p:sp>
      <p:sp>
        <p:nvSpPr>
          <p:cNvPr id="25603" name="AutoShape 4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E01037F6-4B49-468B-8285-DCD49D4BA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31763"/>
            <a:ext cx="304800" cy="2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4" name="AutoShape 6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4B706F53-A648-4515-B50B-655B39E50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5" name="AutoShape 8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10C7DE8C-8F55-435B-A9C8-D9E846543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6" name="AutoShape 10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C6FD6277-B580-4588-8D6F-1A4B1E76F2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3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7" name="AutoShape 12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56655D43-789D-46CA-9816-939DD0108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8" name="AutoShape 14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CB371470-0C03-4BF8-B276-8A1C6B1AE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75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9" name="AutoShape 16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C17B702B-7B2C-4E51-9666-34550981C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0975" y="769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5610" name="Picture 17" descr="C:\Users\China.X.Orion\Desktop\u=390710162,3693801480&amp;fm=23&amp;gp=0.jpg.png">
            <a:extLst>
              <a:ext uri="{FF2B5EF4-FFF2-40B4-BE49-F238E27FC236}">
                <a16:creationId xmlns:a16="http://schemas.microsoft.com/office/drawing/2014/main" id="{5E1C10C9-F4A3-4C3A-B737-2E718BC4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484314"/>
            <a:ext cx="2486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C90595D1-B476-42F1-BB80-942ECB0B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诞生和作者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4">
            <a:extLst>
              <a:ext uri="{FF2B5EF4-FFF2-40B4-BE49-F238E27FC236}">
                <a16:creationId xmlns:a16="http://schemas.microsoft.com/office/drawing/2014/main" id="{992DC0CA-BA36-410C-B6FF-AD3BEE29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4" y="3167391"/>
            <a:ext cx="4897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 sz="2800">
              <a:solidFill>
                <a:srgbClr val="4944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7" name="AutoShape 4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FE5B4619-CA84-4434-9DD9-0FB12CCD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31763"/>
            <a:ext cx="304800" cy="2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628" name="AutoShape 6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F528E7DE-857E-43E7-9665-02093AEE2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629" name="AutoShape 8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72749A21-6281-4942-BAEC-16AD38CF6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630" name="AutoShape 10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E66D2868-5D9B-4C63-8260-AB0E97719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3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631" name="AutoShape 12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2B143DEF-123C-4239-ACB0-DACD3D269F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632" name="AutoShape 14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9C480642-BFDA-4E07-ABAC-66FAD855B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75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633" name="AutoShape 16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AB59D82F-781B-4BB8-BCCF-B06985148B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0975" y="769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6634" name="Picture 17" descr="C:\Users\China.X.Orion\Desktop\u=390710162,3693801480&amp;fm=23&amp;gp=0.jpg.png">
            <a:extLst>
              <a:ext uri="{FF2B5EF4-FFF2-40B4-BE49-F238E27FC236}">
                <a16:creationId xmlns:a16="http://schemas.microsoft.com/office/drawing/2014/main" id="{737C7ACB-452D-4186-B417-6C9007D7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484314"/>
            <a:ext cx="2486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TextBox 4">
            <a:extLst>
              <a:ext uri="{FF2B5EF4-FFF2-40B4-BE49-F238E27FC236}">
                <a16:creationId xmlns:a16="http://schemas.microsoft.com/office/drawing/2014/main" id="{9E2CF933-600F-4632-9E0D-D27ADC2F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514717"/>
            <a:ext cx="48974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.x版本共</a:t>
            </a:r>
            <a:r>
              <a:rPr lang="en-US" altLang="zh-CN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500多万行代码</a:t>
            </a:r>
          </a:p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估值超过</a:t>
            </a:r>
            <a:r>
              <a:rPr lang="en-US" altLang="zh-CN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0亿美元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1995A09-4902-460E-B442-55CDAC55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规模和估值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">
            <a:extLst>
              <a:ext uri="{FF2B5EF4-FFF2-40B4-BE49-F238E27FC236}">
                <a16:creationId xmlns:a16="http://schemas.microsoft.com/office/drawing/2014/main" id="{B75F1653-DFAD-40DA-BB32-1C353E9D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4" y="3311525"/>
            <a:ext cx="48974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AT&amp;T汇编 + GNU C*</a:t>
            </a:r>
          </a:p>
          <a:p>
            <a:pPr algn="ctr"/>
            <a:endParaRPr lang="zh-CN" altLang="en-US" sz="2800" dirty="0">
              <a:solidFill>
                <a:srgbClr val="4944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K&amp;R风格**</a:t>
            </a:r>
          </a:p>
        </p:txBody>
      </p:sp>
      <p:sp>
        <p:nvSpPr>
          <p:cNvPr id="27651" name="AutoShape 4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A547F60B-F018-496A-9D2B-280D620271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31763"/>
            <a:ext cx="304800" cy="2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2" name="AutoShape 6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6925E7C5-B7A1-4475-9CE5-EF9F17842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3" name="AutoShape 8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777D570D-F9EE-4B14-9E35-55DC3BDE7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4" name="AutoShape 10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C0037EAF-0D0A-42D1-A8E8-8A5336DA88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3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5" name="AutoShape 12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0584F2E4-9521-4F59-8E5F-D2DA36825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6" name="AutoShape 14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6A9D2835-42ED-47CA-A2CC-8A5F820A6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75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7" name="AutoShape 16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1CBF34BD-CC30-4702-8EA5-1AABFE6DA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0975" y="769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7658" name="Picture 17" descr="C:\Users\China.X.Orion\Desktop\u=390710162,3693801480&amp;fm=23&amp;gp=0.jpg.png">
            <a:extLst>
              <a:ext uri="{FF2B5EF4-FFF2-40B4-BE49-F238E27FC236}">
                <a16:creationId xmlns:a16="http://schemas.microsoft.com/office/drawing/2014/main" id="{73B16B67-18F7-4B91-B250-B313D965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484314"/>
            <a:ext cx="2486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Text Box 12">
            <a:extLst>
              <a:ext uri="{FF2B5EF4-FFF2-40B4-BE49-F238E27FC236}">
                <a16:creationId xmlns:a16="http://schemas.microsoft.com/office/drawing/2014/main" id="{5DB69218-6C26-44A8-8CF9-35EEBCD0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012720"/>
            <a:ext cx="8093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/>
              <a:t>* 是ANSI C的扩展</a:t>
            </a:r>
          </a:p>
          <a:p>
            <a:pPr algn="l"/>
            <a:r>
              <a:rPr lang="zh-CN" altLang="en-US" dirty="0"/>
              <a:t>** Kernighan与Richie的简称。风格要求详见Documentation/CodingStyle文档。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3223FA-BAB0-4791-9380-32C71E5A0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编程语言和编码风格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>
            <a:extLst>
              <a:ext uri="{FF2B5EF4-FFF2-40B4-BE49-F238E27FC236}">
                <a16:creationId xmlns:a16="http://schemas.microsoft.com/office/drawing/2014/main" id="{7FC0874E-071A-46A4-89D1-929D7E07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2763839"/>
            <a:ext cx="48958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GPL v2</a:t>
            </a:r>
          </a:p>
          <a:p>
            <a:pPr algn="ctr"/>
            <a:endParaRPr lang="zh-CN" altLang="en-US" sz="2800">
              <a:solidFill>
                <a:srgbClr val="4944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开源协作模式（GIT）</a:t>
            </a:r>
          </a:p>
          <a:p>
            <a:pPr algn="ctr"/>
            <a:r>
              <a:rPr lang="zh-CN" altLang="en-US" sz="280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Linus本人负责HEAD维护</a:t>
            </a:r>
          </a:p>
          <a:p>
            <a:pPr algn="ctr"/>
            <a:r>
              <a:rPr lang="zh-CN" altLang="en-US" sz="280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指定其他人负责特定版本维护</a:t>
            </a:r>
          </a:p>
        </p:txBody>
      </p:sp>
      <p:sp>
        <p:nvSpPr>
          <p:cNvPr id="28675" name="AutoShape 4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A2120BE7-1456-4FDE-9AF6-805CE16E6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31763"/>
            <a:ext cx="304800" cy="2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76" name="AutoShape 6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D48C1150-D60B-432E-BBF9-6A4951EE8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77" name="AutoShape 8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8EF339CD-6A35-4F3F-A409-4E9E53FAD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78" name="AutoShape 10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15634D12-E661-4629-876B-6ECDB8999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3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79" name="AutoShape 12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36FC10A4-9023-4673-A864-43BFDEC649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0" name="AutoShape 14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EFE5D14A-ACA6-4B2B-A830-1C81D57B8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75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1" name="AutoShape 16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97751360-2A04-46DE-95B1-0BF4735216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0975" y="769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8682" name="Picture 17" descr="C:\Users\China.X.Orion\Desktop\u=390710162,3693801480&amp;fm=23&amp;gp=0.jpg.png">
            <a:extLst>
              <a:ext uri="{FF2B5EF4-FFF2-40B4-BE49-F238E27FC236}">
                <a16:creationId xmlns:a16="http://schemas.microsoft.com/office/drawing/2014/main" id="{4F6779A9-C0D3-4ED8-A839-549573A0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484314"/>
            <a:ext cx="2486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FB0A7C2-9FEA-40FF-A8A3-C3AFAC7C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许可证和开发模式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>
            <a:extLst>
              <a:ext uri="{FF2B5EF4-FFF2-40B4-BE49-F238E27FC236}">
                <a16:creationId xmlns:a16="http://schemas.microsoft.com/office/drawing/2014/main" id="{256E5B74-077F-4CE6-B5A2-F6497483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3120460"/>
            <a:ext cx="75136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官网：http://www.kernel.org</a:t>
            </a:r>
          </a:p>
          <a:p>
            <a:pPr algn="ctr"/>
            <a:endParaRPr lang="zh-CN" altLang="en-US" sz="2800" dirty="0">
              <a:solidFill>
                <a:srgbClr val="4944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LKML：Linux Kernel Mail List（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慎入</a:t>
            </a:r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StackOverflow：技术问答网站（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慎问</a:t>
            </a:r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LWN：Linux Weekly Edition（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慎看</a:t>
            </a:r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algn="ctr"/>
            <a:r>
              <a:rPr lang="zh-CN" altLang="en-US" sz="2800" dirty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其他专项邮件列表：KVM、Xen、SELinux...</a:t>
            </a:r>
          </a:p>
        </p:txBody>
      </p:sp>
      <p:sp>
        <p:nvSpPr>
          <p:cNvPr id="29699" name="AutoShape 4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27290A6C-6A52-4CC5-8309-7F98EFE32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31763"/>
            <a:ext cx="304800" cy="2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AutoShape 6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43C8698C-3D14-492A-B863-801862118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1" name="AutoShape 8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14C536F6-9577-488C-AF08-522301B7C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2" name="AutoShape 10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55FA89B9-74CE-4A2A-BE0C-FA506ECC0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3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3" name="AutoShape 12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D2F8CA20-5B59-4BE5-A9BB-0539C5ADE3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4" name="AutoShape 14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A5C48CDA-FA97-45CD-9AB9-9231F8A98C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75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5" name="AutoShape 16" descr="http://img2.imgtn.bdimg.com/it/u=390710162,3693801480&amp;fm=23&amp;gp=0.jpg">
            <a:extLst>
              <a:ext uri="{FF2B5EF4-FFF2-40B4-BE49-F238E27FC236}">
                <a16:creationId xmlns:a16="http://schemas.microsoft.com/office/drawing/2014/main" id="{11BB8C83-DDD1-4E79-B8E8-5C5BB8658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0975" y="769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9706" name="Picture 17" descr="C:\Users\China.X.Orion\Desktop\u=390710162,3693801480&amp;fm=23&amp;gp=0.jpg.png">
            <a:extLst>
              <a:ext uri="{FF2B5EF4-FFF2-40B4-BE49-F238E27FC236}">
                <a16:creationId xmlns:a16="http://schemas.microsoft.com/office/drawing/2014/main" id="{0BFE1453-9BD6-4C4D-8C6D-3B8277BD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484314"/>
            <a:ext cx="2486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AEC54D0-9348-44EA-A2F1-668F3FBE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官方网站和网络资源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A87FB6A-0601-4CAA-A144-4C1B6F3D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182EB03-C5F3-46CA-B7B6-D9195C472EA7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F4985A60-9596-4DE5-9CBC-C0522BB4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" y="1101898"/>
            <a:ext cx="3780494" cy="56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32003117-D352-4C98-AF6C-E1C1B21D4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86"/>
          <a:stretch/>
        </p:blipFill>
        <p:spPr bwMode="auto">
          <a:xfrm>
            <a:off x="4160913" y="3429000"/>
            <a:ext cx="57450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6" name="Text Box 6">
            <a:extLst>
              <a:ext uri="{FF2B5EF4-FFF2-40B4-BE49-F238E27FC236}">
                <a16:creationId xmlns:a16="http://schemas.microsoft.com/office/drawing/2014/main" id="{F653BAC4-585A-456D-89AB-7F5F5FEA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12" y="1862736"/>
            <a:ext cx="52629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3.x.y的版本编号规则：</a:t>
            </a:r>
          </a:p>
          <a:p>
            <a:pPr algn="l"/>
            <a:r>
              <a:rPr lang="zh-CN" altLang="en-US" dirty="0"/>
              <a:t>x为主版本号，</a:t>
            </a:r>
          </a:p>
          <a:p>
            <a:pPr algn="l"/>
            <a:r>
              <a:rPr lang="zh-CN" altLang="en-US" dirty="0"/>
              <a:t>y为该主版本下的安全或缺陷修订版本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A0E8F1-3D36-43F3-A08E-43531BFD1B8C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en-US" altLang="zh-CN" dirty="0"/>
              <a:t>Linux</a:t>
            </a:r>
            <a:r>
              <a:rPr lang="zh-CN" altLang="en-US" dirty="0"/>
              <a:t>版本变化情况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F9D3421-4E9D-42E2-9723-01A046578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  <a:sym typeface="微软雅黑" panose="020B0503020204020204" pitchFamily="34" charset="-122"/>
              </a:rPr>
              <a:t>Linux版本变化情况 cont.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D714F7A-E269-4CD6-BF74-269FC2628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请关注</a:t>
            </a:r>
            <a:r>
              <a:rPr lang="en-US" altLang="zh-CN" dirty="0"/>
              <a:t>4</a:t>
            </a:r>
            <a:r>
              <a:rPr lang="zh-CN" altLang="en-US" dirty="0"/>
              <a:t>.1</a:t>
            </a:r>
            <a:r>
              <a:rPr lang="en-US" altLang="zh-CN" dirty="0"/>
              <a:t>9</a:t>
            </a:r>
            <a:r>
              <a:rPr lang="zh-CN" altLang="en-US" dirty="0"/>
              <a:t>.X与以下几个版本的区别：</a:t>
            </a:r>
          </a:p>
          <a:p>
            <a:pPr lvl="1"/>
            <a:r>
              <a:rPr lang="zh-CN" altLang="en-US" dirty="0"/>
              <a:t>2.6.10/11（ULK/LDD）</a:t>
            </a:r>
          </a:p>
          <a:p>
            <a:pPr lvl="1"/>
            <a:r>
              <a:rPr lang="zh-CN" altLang="en-US" dirty="0"/>
              <a:t>2.6.18（LKD）</a:t>
            </a:r>
          </a:p>
          <a:p>
            <a:pPr lvl="1"/>
            <a:r>
              <a:rPr lang="zh-CN" altLang="en-US" dirty="0"/>
              <a:t>2.6.23/24（ELDD）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C151395-E031-428B-B1F6-C8EDD57C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定制和衍生情况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4D80B1-9AE2-4B60-940D-459135379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模块化设计</a:t>
            </a:r>
          </a:p>
          <a:p>
            <a:pPr lvl="1"/>
            <a:r>
              <a:rPr lang="zh-CN" altLang="en-US"/>
              <a:t>许多功能以模块形式加载</a:t>
            </a:r>
          </a:p>
          <a:p>
            <a:endParaRPr lang="zh-CN" altLang="en-US"/>
          </a:p>
          <a:p>
            <a:r>
              <a:rPr lang="zh-CN" altLang="en-US"/>
              <a:t>很好的定制性</a:t>
            </a:r>
          </a:p>
          <a:p>
            <a:pPr lvl="1"/>
            <a:r>
              <a:rPr lang="zh-CN" altLang="en-US"/>
              <a:t>编译时定制</a:t>
            </a:r>
          </a:p>
          <a:p>
            <a:pPr lvl="1"/>
            <a:r>
              <a:rPr lang="zh-CN" altLang="en-US"/>
              <a:t>运行时调节</a:t>
            </a:r>
          </a:p>
          <a:p>
            <a:endParaRPr lang="zh-CN" altLang="en-US"/>
          </a:p>
          <a:p>
            <a:r>
              <a:rPr lang="zh-CN" altLang="en-US"/>
              <a:t>是现代大型软件系统的架构典范！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</a:rPr>
              <a:t>目录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什么是操作系统内核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内核及其发展历程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内核源码结构和模块结构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内核编译方法、过程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内核基本调试方法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内核模块的编写、加载方法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088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AF12A3A-18C1-4A94-A6A7-ED0B39A70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定制和衍生情况 cont.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5CEB19-08FA-4286-962A-EA9389910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Android</a:t>
            </a:r>
          </a:p>
          <a:p>
            <a:pPr lvl="1"/>
            <a:r>
              <a:rPr lang="zh-CN" altLang="en-US"/>
              <a:t>修改了Linux内核的IPC、电源管理等</a:t>
            </a:r>
          </a:p>
          <a:p>
            <a:r>
              <a:rPr lang="zh-CN" altLang="en-US"/>
              <a:t>Google/Amazon等的后台服务器OS</a:t>
            </a:r>
          </a:p>
          <a:p>
            <a:endParaRPr lang="zh-CN" altLang="en-US"/>
          </a:p>
          <a:p>
            <a:r>
              <a:rPr lang="zh-CN" altLang="en-US"/>
              <a:t>ChromiumOS/FirefoxOS</a:t>
            </a:r>
          </a:p>
          <a:p>
            <a:endParaRPr lang="zh-CN" altLang="en-US"/>
          </a:p>
          <a:p>
            <a:r>
              <a:rPr lang="zh-CN" altLang="en-US"/>
              <a:t>......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0D0EA9F-8350-41E0-AAE7-5F820EC64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未来的发展情况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FA04CDD-C3CD-40E3-8207-527666DA1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方向一：支持更多的硬件体系架构？</a:t>
            </a:r>
          </a:p>
          <a:p>
            <a:pPr lvl="1"/>
            <a:r>
              <a:rPr lang="zh-CN" altLang="en-US"/>
              <a:t>目前有：x86、ARM...</a:t>
            </a:r>
          </a:p>
          <a:p>
            <a:pPr lvl="1"/>
            <a:r>
              <a:rPr lang="zh-CN" altLang="en-US"/>
              <a:t>成为新CPU的首选，如ARM</a:t>
            </a:r>
          </a:p>
          <a:p>
            <a:pPr lvl="1"/>
            <a:r>
              <a:rPr lang="zh-CN" altLang="en-US"/>
              <a:t>未来可能有混合架构（目前已经支持AMD等提出的HSA），量子计算机。。。</a:t>
            </a: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EE1D296-6822-4A91-9AB7-A5BD2E9C4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未来的发展情况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ACF28CD-2448-4F07-B808-9F1F52333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方向二：向微内核方向发展？</a:t>
            </a:r>
          </a:p>
          <a:p>
            <a:pPr lvl="1"/>
            <a:r>
              <a:rPr lang="zh-CN" altLang="en-US" dirty="0"/>
              <a:t>随着硬件模块化的进一步发展</a:t>
            </a:r>
          </a:p>
          <a:p>
            <a:pPr lvl="1"/>
            <a:r>
              <a:rPr lang="zh-CN" altLang="en-US" dirty="0"/>
              <a:t>随着软件架构的进一步改进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D4E33B7B-E6F6-4323-AFA4-088E482D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9" y="4606925"/>
            <a:ext cx="1343025" cy="928688"/>
          </a:xfrm>
          <a:prstGeom prst="smileyFace">
            <a:avLst>
              <a:gd name="adj" fmla="val 4653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77F3A9AA-1F78-4B19-9CB2-33E3A9EA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1" y="5803901"/>
            <a:ext cx="1166813" cy="434975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屏幕</a:t>
            </a:r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FC18AED0-0E69-47CA-9D51-69632E35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5786439"/>
            <a:ext cx="1166812" cy="433387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键盘</a:t>
            </a:r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40D6F918-1A78-4623-AC1D-CF3111F4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765800"/>
            <a:ext cx="1168400" cy="433388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网卡</a:t>
            </a:r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01402A57-2DB6-4D62-BE39-63F13F2F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5724526"/>
            <a:ext cx="1166812" cy="434975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......</a:t>
            </a: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0B773410-90FB-48E8-B8C6-E1BEE264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635376"/>
            <a:ext cx="1022350" cy="733425"/>
          </a:xfrm>
          <a:prstGeom prst="flowChartPunchedTap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文件系统</a:t>
            </a:r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81868DBD-AC29-4FFB-89B1-9894CB3B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3597276"/>
            <a:ext cx="1022350" cy="733425"/>
          </a:xfrm>
          <a:prstGeom prst="flowChartPunchedTap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设备驱动</a:t>
            </a:r>
          </a:p>
        </p:txBody>
      </p:sp>
      <p:sp>
        <p:nvSpPr>
          <p:cNvPr id="35851" name="AutoShape 11">
            <a:extLst>
              <a:ext uri="{FF2B5EF4-FFF2-40B4-BE49-F238E27FC236}">
                <a16:creationId xmlns:a16="http://schemas.microsoft.com/office/drawing/2014/main" id="{CA33BFEC-F232-4E4F-9A48-192921D1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3535364"/>
            <a:ext cx="1022350" cy="733425"/>
          </a:xfrm>
          <a:prstGeom prst="flowChartPunchedTap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内存管理</a:t>
            </a:r>
          </a:p>
        </p:txBody>
      </p:sp>
      <p:sp>
        <p:nvSpPr>
          <p:cNvPr id="35852" name="AutoShape 12">
            <a:extLst>
              <a:ext uri="{FF2B5EF4-FFF2-40B4-BE49-F238E27FC236}">
                <a16:creationId xmlns:a16="http://schemas.microsoft.com/office/drawing/2014/main" id="{A7155DEF-C589-443D-81A8-7E8A7F7E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3559176"/>
            <a:ext cx="1022350" cy="733425"/>
          </a:xfrm>
          <a:prstGeom prst="flowChartPunchedTap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网络栈</a:t>
            </a:r>
          </a:p>
        </p:txBody>
      </p:sp>
      <p:sp>
        <p:nvSpPr>
          <p:cNvPr id="35853" name="AutoShape 13">
            <a:extLst>
              <a:ext uri="{FF2B5EF4-FFF2-40B4-BE49-F238E27FC236}">
                <a16:creationId xmlns:a16="http://schemas.microsoft.com/office/drawing/2014/main" id="{8CA5B031-55B5-4000-B5F8-CC92D938A0DB}"/>
              </a:ext>
            </a:extLst>
          </p:cNvPr>
          <p:cNvSpPr>
            <a:spLocks/>
          </p:cNvSpPr>
          <p:nvPr/>
        </p:nvSpPr>
        <p:spPr bwMode="auto">
          <a:xfrm>
            <a:off x="6443663" y="4511675"/>
            <a:ext cx="914400" cy="609600"/>
          </a:xfrm>
          <a:prstGeom prst="borderCallout1">
            <a:avLst>
              <a:gd name="adj1" fmla="val 18769"/>
              <a:gd name="adj2" fmla="val -8338"/>
              <a:gd name="adj3" fmla="val 61208"/>
              <a:gd name="adj4" fmla="val -65949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我是</a:t>
            </a:r>
          </a:p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微内核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F773463-1043-472D-9408-90E42CAC7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未来的发展情况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C960670-7843-472E-9DDF-1AD633377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方向三：向底层库的方向发展？</a:t>
            </a:r>
          </a:p>
          <a:p>
            <a:pPr lvl="1"/>
            <a:r>
              <a:rPr lang="zh-CN" altLang="en-US"/>
              <a:t>随着对CPU类型的支持越来越多</a:t>
            </a:r>
          </a:p>
          <a:p>
            <a:pPr lvl="1"/>
            <a:r>
              <a:rPr lang="zh-CN" altLang="en-US"/>
              <a:t>随着对外围硬件的支持越来越多</a:t>
            </a:r>
          </a:p>
          <a:p>
            <a:pPr lvl="1"/>
            <a:r>
              <a:rPr lang="zh-CN" altLang="en-US"/>
              <a:t>随着对文件系统的支持越来越多</a:t>
            </a:r>
          </a:p>
          <a:p>
            <a:pPr lvl="1"/>
            <a:r>
              <a:rPr lang="zh-CN" altLang="en-US"/>
              <a:t>。。。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FFA83839-61F9-44CF-B76B-D1E65600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9" y="4802189"/>
            <a:ext cx="1343025" cy="930275"/>
          </a:xfrm>
          <a:prstGeom prst="smileyFace">
            <a:avLst>
              <a:gd name="adj" fmla="val 4653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CF2AA223-A7F3-44A5-8278-239B3F283B84}"/>
              </a:ext>
            </a:extLst>
          </p:cNvPr>
          <p:cNvSpPr>
            <a:spLocks/>
          </p:cNvSpPr>
          <p:nvPr/>
        </p:nvSpPr>
        <p:spPr bwMode="auto">
          <a:xfrm>
            <a:off x="7270750" y="4708525"/>
            <a:ext cx="914400" cy="609600"/>
          </a:xfrm>
          <a:prstGeom prst="borderCallout1">
            <a:avLst>
              <a:gd name="adj1" fmla="val 18769"/>
              <a:gd name="adj2" fmla="val -8338"/>
              <a:gd name="adj3" fmla="val 61208"/>
              <a:gd name="adj4" fmla="val -65949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我是</a:t>
            </a:r>
          </a:p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驱动库</a:t>
            </a: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AD1CED8C-F713-4134-AA57-1F982C44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6102350"/>
            <a:ext cx="2097088" cy="433388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983EA917-A090-4DB2-A036-C8A47E9E16C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70251" y="4908551"/>
            <a:ext cx="1095375" cy="906463"/>
          </a:xfrm>
          <a:prstGeom prst="ellips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操作系统</a:t>
            </a:r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29928959-316D-4BBF-BF14-2EAAC2CE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6086476"/>
            <a:ext cx="2795588" cy="434975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硬件</a:t>
            </a: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241744E5-8CCE-41A1-922D-0DC8500A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029076"/>
            <a:ext cx="1022350" cy="733425"/>
          </a:xfrm>
          <a:prstGeom prst="flowChartPunchedTap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>
                <a:solidFill>
                  <a:sysClr val="windowText" lastClr="000000"/>
                </a:solidFill>
              </a:rPr>
              <a:t>应用程序</a:t>
            </a:r>
          </a:p>
        </p:txBody>
      </p:sp>
      <p:sp>
        <p:nvSpPr>
          <p:cNvPr id="36874" name="箭头 628">
            <a:extLst>
              <a:ext uri="{FF2B5EF4-FFF2-40B4-BE49-F238E27FC236}">
                <a16:creationId xmlns:a16="http://schemas.microsoft.com/office/drawing/2014/main" id="{BB4E844D-8D37-45F7-A520-AEE3253E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4740275"/>
            <a:ext cx="0" cy="134938"/>
          </a:xfrm>
          <a:prstGeom prst="line">
            <a:avLst/>
          </a:prstGeom>
          <a:ln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6875" name="箭头 629">
            <a:extLst>
              <a:ext uri="{FF2B5EF4-FFF2-40B4-BE49-F238E27FC236}">
                <a16:creationId xmlns:a16="http://schemas.microsoft.com/office/drawing/2014/main" id="{F0F9953A-08C1-4177-B573-F9FE8C96F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1" y="5287963"/>
            <a:ext cx="887413" cy="0"/>
          </a:xfrm>
          <a:prstGeom prst="line">
            <a:avLst/>
          </a:prstGeom>
          <a:ln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6876" name="箭头 630">
            <a:extLst>
              <a:ext uri="{FF2B5EF4-FFF2-40B4-BE49-F238E27FC236}">
                <a16:creationId xmlns:a16="http://schemas.microsoft.com/office/drawing/2014/main" id="{C4D2B61D-0417-49DA-B3E3-8D7D71A74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451" y="5815013"/>
            <a:ext cx="11113" cy="195262"/>
          </a:xfrm>
          <a:prstGeom prst="line">
            <a:avLst/>
          </a:prstGeom>
          <a:ln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6877" name="箭头 631">
            <a:extLst>
              <a:ext uri="{FF2B5EF4-FFF2-40B4-BE49-F238E27FC236}">
                <a16:creationId xmlns:a16="http://schemas.microsoft.com/office/drawing/2014/main" id="{A327741F-39E1-4B38-AD35-C62F0C8238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0964" y="5753101"/>
            <a:ext cx="9525" cy="257175"/>
          </a:xfrm>
          <a:prstGeom prst="line">
            <a:avLst/>
          </a:prstGeom>
          <a:ln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6878" name="箭头 632">
            <a:extLst>
              <a:ext uri="{FF2B5EF4-FFF2-40B4-BE49-F238E27FC236}">
                <a16:creationId xmlns:a16="http://schemas.microsoft.com/office/drawing/2014/main" id="{FB1FDD45-770A-41D9-BB4F-404308D92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339" y="5535614"/>
            <a:ext cx="866775" cy="1587"/>
          </a:xfrm>
          <a:prstGeom prst="line">
            <a:avLst/>
          </a:prstGeom>
          <a:ln>
            <a:solidFill>
              <a:srgbClr val="000000"/>
            </a:solidFill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sz="180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黑体"/>
              </a:rPr>
              <a:t>目录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什么是操作系统内核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内核及其发展历程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内核源码结构和模块结构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内核编译方法、过程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内核基本调试方法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内核模块的编写、加载方法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2975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EBD14D1-9310-4A15-B5D3-55953030B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准备</a:t>
            </a:r>
            <a:r>
              <a:rPr lang="zh-CN" altLang="en-US" dirty="0"/>
              <a:t>工作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1EB935C-D95A-454C-BEB7-9705C6575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笔记本电脑一台或树莓派一个，能够联网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下载</a:t>
            </a:r>
            <a:r>
              <a:rPr lang="en-US" altLang="zh-CN" dirty="0"/>
              <a:t>4.19</a:t>
            </a:r>
            <a:r>
              <a:rPr lang="zh-CN" altLang="en-US" dirty="0"/>
              <a:t>内核，并多保存几个备份。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把http://lxr.oss.org.cn/加入浏览器收藏夹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常备电子版书籍：ULK、LKD、LDD、ELDD等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E78F3C0-2FFA-4676-9694-B4C3EC353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内核编译方法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848BF47-D560-46D9-8519-743ED0FD5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下载并解压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i="1" dirty="0"/>
              <a:t>xz -dk linux-</a:t>
            </a:r>
            <a:r>
              <a:rPr lang="en-US" altLang="zh-CN" i="1" dirty="0"/>
              <a:t>xxx</a:t>
            </a:r>
            <a:r>
              <a:rPr lang="zh-CN" altLang="en-US" i="1" dirty="0"/>
              <a:t>.tar.xz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i="1" dirty="0"/>
              <a:t>tar xf linux-</a:t>
            </a:r>
            <a:r>
              <a:rPr lang="en-US" altLang="zh-CN" i="1" dirty="0"/>
              <a:t>xxx.</a:t>
            </a:r>
            <a:r>
              <a:rPr lang="zh-CN" altLang="en-US" i="1" dirty="0"/>
              <a:t>tar</a:t>
            </a:r>
          </a:p>
          <a:p>
            <a:endParaRPr lang="zh-CN" altLang="en-US" dirty="0"/>
          </a:p>
          <a:p>
            <a:r>
              <a:rPr lang="zh-CN" altLang="en-US" dirty="0"/>
              <a:t>阅读README</a:t>
            </a:r>
          </a:p>
          <a:p>
            <a:pPr lvl="1"/>
            <a:r>
              <a:rPr lang="zh-CN" altLang="en-US" dirty="0"/>
              <a:t>vi README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B349C6D-E02D-45DB-8B82-020F1D18C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不同的配置选择界面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BB061D-25EA-48EB-9951-14941D105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config</a:t>
            </a:r>
          </a:p>
          <a:p>
            <a:r>
              <a:rPr lang="zh-CN" altLang="en-US" dirty="0"/>
              <a:t>menuconfig</a:t>
            </a:r>
          </a:p>
          <a:p>
            <a:r>
              <a:rPr lang="zh-CN" altLang="en-US" dirty="0"/>
              <a:t>xconfig</a:t>
            </a:r>
          </a:p>
          <a:p>
            <a:r>
              <a:rPr lang="zh-CN" altLang="en-US" dirty="0"/>
              <a:t>oldconfig</a:t>
            </a:r>
          </a:p>
          <a:p>
            <a:r>
              <a:rPr lang="zh-CN" altLang="en-US" dirty="0"/>
              <a:t>......</a:t>
            </a:r>
          </a:p>
          <a:p>
            <a:endParaRPr lang="zh-CN" altLang="en-US" dirty="0"/>
          </a:p>
          <a:p>
            <a:r>
              <a:rPr lang="zh-CN" altLang="en-US" dirty="0"/>
              <a:t>推荐menuconfig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7F44FF2-EB3F-4493-9842-42749ACBD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内核编译方法</a:t>
            </a:r>
            <a:endParaRPr lang="zh-CN" altLang="zh-CN" dirty="0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72616BDD-0510-42AD-9C89-C6037FB1D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t="4005" r="1876" b="9411"/>
          <a:stretch/>
        </p:blipFill>
        <p:spPr>
          <a:xfrm>
            <a:off x="304075" y="1844824"/>
            <a:ext cx="9297850" cy="4104455"/>
          </a:xfrm>
          <a:ln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2F3DE1B-6A6B-4935-B6C3-910827240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编译方式和依赖关系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692D081-9AB6-48DE-878F-1F56C2E8E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查看.config文件，不同的编译方式：</a:t>
            </a:r>
          </a:p>
          <a:p>
            <a:pPr lvl="1"/>
            <a:r>
              <a:rPr lang="zh-CN" altLang="en-US"/>
              <a:t>y</a:t>
            </a:r>
          </a:p>
          <a:p>
            <a:pPr lvl="1"/>
            <a:r>
              <a:rPr lang="zh-CN" altLang="en-US"/>
              <a:t>m</a:t>
            </a:r>
          </a:p>
          <a:p>
            <a:pPr lvl="1"/>
            <a:r>
              <a:rPr lang="zh-CN" altLang="en-US"/>
              <a:t>n （not set）</a:t>
            </a:r>
          </a:p>
          <a:p>
            <a:endParaRPr lang="zh-CN" altLang="en-US"/>
          </a:p>
          <a:p>
            <a:r>
              <a:rPr lang="zh-CN" altLang="en-US"/>
              <a:t>查看Kconfig文件，编译依赖关系</a:t>
            </a:r>
          </a:p>
          <a:p>
            <a:pPr lvl="1"/>
            <a:r>
              <a:rPr lang="zh-CN" altLang="en-US"/>
              <a:t>depends on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>
            <a:extLst>
              <a:ext uri="{FF2B5EF4-FFF2-40B4-BE49-F238E27FC236}">
                <a16:creationId xmlns:a16="http://schemas.microsoft.com/office/drawing/2014/main" id="{FAB49412-B004-47A4-ACBC-670DBEC8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711" y="1479725"/>
            <a:ext cx="4392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内核？</a:t>
            </a:r>
            <a:endParaRPr lang="zh-CN" altLang="en-US"/>
          </a:p>
        </p:txBody>
      </p:sp>
      <p:sp>
        <p:nvSpPr>
          <p:cNvPr id="16387" name="AutoShape 4" descr="http://img2.imgtn.bdimg.com/it/u=390710162,3693801480&amp;fm=21&amp;gp=0.jpg">
            <a:extLst>
              <a:ext uri="{FF2B5EF4-FFF2-40B4-BE49-F238E27FC236}">
                <a16:creationId xmlns:a16="http://schemas.microsoft.com/office/drawing/2014/main" id="{261D05CB-C06F-433E-840F-24EBC6BB1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575" y="-131763"/>
            <a:ext cx="304800" cy="2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6394" name="Picture 17" descr="C:\Users\China.X.Orion\Desktop\u=390710162,3693801480&amp;fm=23&amp;gp=0.jpg.png">
            <a:extLst>
              <a:ext uri="{FF2B5EF4-FFF2-40B4-BE49-F238E27FC236}">
                <a16:creationId xmlns:a16="http://schemas.microsoft.com/office/drawing/2014/main" id="{8BC1AF19-CC0C-4A3F-81F7-B745BA07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681803"/>
            <a:ext cx="2486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1">
            <a:extLst>
              <a:ext uri="{FF2B5EF4-FFF2-40B4-BE49-F238E27FC236}">
                <a16:creationId xmlns:a16="http://schemas.microsoft.com/office/drawing/2014/main" id="{03FF9AD8-F810-46D1-9CC4-B925ACC1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67" y="2140889"/>
            <a:ext cx="5575869" cy="44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3609FB-A466-4F2C-A2AD-CE842AB63BA2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什么是操作系统内核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2B01DE4-CE95-473C-AE1F-843C663FA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指定编译过程的临时目录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515CD7B-953C-4B55-865F-8FE1F493E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编译：</a:t>
            </a:r>
          </a:p>
          <a:p>
            <a:pPr lvl="1"/>
            <a:r>
              <a:rPr lang="zh-CN" altLang="en-US" dirty="0"/>
              <a:t>make O=/home/yanjun/Kernel/build</a:t>
            </a:r>
          </a:p>
          <a:p>
            <a:r>
              <a:rPr lang="zh-CN" altLang="en-US" dirty="0"/>
              <a:t>O=/xxx/yyy/zzz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都生成了哪些文件？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26C69BD-6222-4573-8AE3-604FCF180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编译完毕的安装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BCFB61C-0A61-4579-A73F-6DFC6940E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sudo make O=/home/yanjun/Kernel/build/ modules_install install</a:t>
            </a:r>
          </a:p>
          <a:p>
            <a:endParaRPr lang="zh-CN" altLang="en-US" dirty="0"/>
          </a:p>
          <a:p>
            <a:r>
              <a:rPr lang="zh-CN" altLang="en-US" dirty="0"/>
              <a:t>装到哪里去了？</a:t>
            </a:r>
          </a:p>
          <a:p>
            <a:pPr lvl="1"/>
            <a:r>
              <a:rPr lang="zh-CN" altLang="en-US" dirty="0"/>
              <a:t>modules_install：/lib/modules/</a:t>
            </a:r>
            <a:r>
              <a:rPr lang="en-US" altLang="zh-CN"/>
              <a:t>4.19.xxx</a:t>
            </a:r>
            <a:r>
              <a:rPr lang="zh-CN" altLang="en-US"/>
              <a:t>/</a:t>
            </a:r>
            <a:endParaRPr lang="zh-CN" altLang="en-US" dirty="0"/>
          </a:p>
          <a:p>
            <a:pPr lvl="1"/>
            <a:r>
              <a:rPr lang="zh-CN" altLang="en-US" dirty="0"/>
              <a:t>install：/boot/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D225231-A9D3-4DAC-A589-C209C97F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怎样使用新编译的内核启动？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3C0661B-D487-4504-B5A6-9EFD8611F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如果make install不成功，则需要手动进行：</a:t>
            </a:r>
          </a:p>
          <a:p>
            <a:pPr lvl="1"/>
            <a:r>
              <a:rPr lang="zh-CN" altLang="en-US"/>
              <a:t>mkinitramfs</a:t>
            </a:r>
          </a:p>
          <a:p>
            <a:pPr lvl="1"/>
            <a:r>
              <a:rPr lang="zh-CN" altLang="en-US"/>
              <a:t>update-grub</a:t>
            </a:r>
          </a:p>
          <a:p>
            <a:pPr lvl="1"/>
            <a:r>
              <a:rPr lang="zh-CN" altLang="en-US"/>
              <a:t>...</a:t>
            </a:r>
          </a:p>
          <a:p>
            <a:endParaRPr lang="zh-CN" altLang="en-US"/>
          </a:p>
          <a:p>
            <a:r>
              <a:rPr lang="zh-CN" altLang="en-US"/>
              <a:t>启动参数有哪些？</a:t>
            </a:r>
          </a:p>
          <a:p>
            <a:pPr lvl="1"/>
            <a:r>
              <a:rPr lang="zh-CN" altLang="en-US"/>
              <a:t>查看/boot/grub/grub.cfg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29C7330-D18E-4D82-9101-FE1F4EE3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内核的调试方法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42BA2E6-520E-4CA7-B202-DC19BC0AD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printk及其参数</a:t>
            </a:r>
          </a:p>
          <a:p>
            <a:pPr lvl="1"/>
            <a:r>
              <a:rPr lang="zh-CN" altLang="en-US"/>
              <a:t>INFO、NOTICE、ERROR。。。</a:t>
            </a:r>
          </a:p>
          <a:p>
            <a:pPr lvl="1"/>
            <a:r>
              <a:rPr lang="zh-CN" altLang="en-US"/>
              <a:t>宏定义：__FILE__、__FUNCTION__、__LINE__</a:t>
            </a:r>
          </a:p>
          <a:p>
            <a:r>
              <a:rPr lang="zh-CN" altLang="en-US"/>
              <a:t>如何查看？</a:t>
            </a:r>
          </a:p>
          <a:p>
            <a:pPr lvl="1"/>
            <a:r>
              <a:rPr lang="zh-CN" altLang="en-US"/>
              <a:t>dmesg</a:t>
            </a:r>
          </a:p>
          <a:p>
            <a:pPr lvl="1"/>
            <a:r>
              <a:rPr lang="zh-CN" altLang="en-US"/>
              <a:t>/var/log/</a:t>
            </a:r>
          </a:p>
          <a:p>
            <a:r>
              <a:rPr lang="zh-CN" altLang="en-US"/>
              <a:t>什么时候才能打印？</a:t>
            </a:r>
          </a:p>
          <a:p>
            <a:pPr lvl="1"/>
            <a:r>
              <a:rPr lang="zh-CN" altLang="en-US"/>
              <a:t>请阅读内核代码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891C2BA-20C0-4BF4-9807-5EBDBC973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LXR的使用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1F7C593-45C1-4BE9-A961-152F68FE2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LXR = Linux Cross Reference，Linux交叉索引</a:t>
            </a:r>
          </a:p>
          <a:p>
            <a:endParaRPr lang="zh-CN" altLang="en-US"/>
          </a:p>
          <a:p>
            <a:pPr lvl="1"/>
            <a:r>
              <a:rPr lang="zh-CN" altLang="en-US"/>
              <a:t>有兴趣的同学可以搭建一个自己的LXR服务</a:t>
            </a:r>
          </a:p>
          <a:p>
            <a:pPr lvl="1"/>
            <a:r>
              <a:rPr lang="zh-CN" altLang="en-US"/>
              <a:t>搭好并为同学提供服务的有加分 ^_^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F70E29-CEB9-4128-A3BE-B017E6419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实例：修改并重新编译内核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9FAB5EB-E33F-4612-AE6C-CAE23B5C8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在init/main.c中任意添加一条printk打印语句，然后重新编译内核。</a:t>
            </a:r>
          </a:p>
          <a:p>
            <a:endParaRPr lang="zh-CN" altLang="en-US"/>
          </a:p>
          <a:p>
            <a:r>
              <a:rPr lang="zh-CN" altLang="en-US"/>
              <a:t>用新的内核启动，并观察修改是否生效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C88C49A-9EA6-4E0C-B4F4-FB3F281B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什么是LKM内核模块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E2E6E06-BA56-4823-9980-26CA4CE4E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4711" y="1412776"/>
            <a:ext cx="9216578" cy="4608513"/>
          </a:xfrm>
        </p:spPr>
        <p:txBody>
          <a:bodyPr/>
          <a:lstStyle/>
          <a:p>
            <a:r>
              <a:rPr lang="zh-CN" altLang="en-US" dirty="0"/>
              <a:t>LKM =  Loadable Kernel Module，可加载内核模块</a:t>
            </a:r>
          </a:p>
          <a:p>
            <a:pPr lvl="1"/>
            <a:r>
              <a:rPr lang="zh-CN" altLang="en-US" dirty="0"/>
              <a:t>有点儿像动态链接库，可在运行时加载，成为内核代码和数据的一部分，访问全部内核地址空间</a:t>
            </a:r>
          </a:p>
          <a:p>
            <a:pPr lvl="1"/>
            <a:r>
              <a:rPr lang="zh-CN" altLang="en-US" dirty="0"/>
              <a:t>也可运行时动态卸载（需要解决依赖关系，并释放内存空间）</a:t>
            </a:r>
          </a:p>
          <a:p>
            <a:pPr lvl="1"/>
            <a:r>
              <a:rPr lang="zh-CN" altLang="en-US" dirty="0"/>
              <a:t>所谓更新：加载—&gt;卸载—&gt;加载</a:t>
            </a:r>
          </a:p>
          <a:p>
            <a:r>
              <a:rPr lang="zh-CN" altLang="en-US" dirty="0"/>
              <a:t>是大部分设备驱动、文件系统的存在形式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3B31BBF-3887-4BEC-A794-4F06FCF06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内核模块的编写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FA1B1E1-D34C-4007-915B-CEFF0CC18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准备好环境</a:t>
            </a:r>
          </a:p>
          <a:p>
            <a:pPr lvl="1"/>
            <a:r>
              <a:rPr lang="zh-CN" altLang="en-US"/>
              <a:t>指定内核源码或源码的头文件（即本模块是为哪个内核版本编写的）</a:t>
            </a:r>
          </a:p>
          <a:p>
            <a:pPr lvl="1"/>
            <a:r>
              <a:rPr lang="zh-CN" altLang="en-US"/>
              <a:t>编写（VIM即可）</a:t>
            </a:r>
          </a:p>
          <a:p>
            <a:pPr lvl="1"/>
            <a:r>
              <a:rPr lang="zh-CN" altLang="en-US"/>
              <a:t>编译（gcc）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FE45FD3-B9BF-40FE-A8E5-FD1DF3D74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Hello, Linux kernel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CB6B770-7A74-4259-A603-C89A1AFE2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165225"/>
            <a:ext cx="8229600" cy="5130800"/>
          </a:xfrm>
        </p:spPr>
        <p:txBody>
          <a:bodyPr/>
          <a:lstStyle/>
          <a:p>
            <a:r>
              <a:rPr lang="zh-CN" altLang="zh-CN" sz="1100" dirty="0"/>
              <a:t>/*</a:t>
            </a:r>
          </a:p>
          <a:p>
            <a:r>
              <a:rPr lang="zh-CN" altLang="zh-CN" sz="1100" dirty="0"/>
              <a:t> * A simple demo for kernel module </a:t>
            </a:r>
          </a:p>
          <a:p>
            <a:r>
              <a:rPr lang="zh-CN" altLang="zh-CN" sz="1100" dirty="0"/>
              <a:t> * Copyright(C) 2014 Yanjun Wu (weibo&amp;email: yanjun.wu@gmail.com)</a:t>
            </a:r>
          </a:p>
          <a:p>
            <a:r>
              <a:rPr lang="zh-CN" altLang="zh-CN" sz="1100" dirty="0"/>
              <a:t> * Public domain license. </a:t>
            </a:r>
          </a:p>
          <a:p>
            <a:r>
              <a:rPr lang="zh-CN" altLang="zh-CN" sz="1100" dirty="0"/>
              <a:t>*/</a:t>
            </a:r>
          </a:p>
          <a:p>
            <a:endParaRPr lang="zh-CN" altLang="zh-CN" sz="1100" dirty="0"/>
          </a:p>
          <a:p>
            <a:r>
              <a:rPr lang="zh-CN" altLang="zh-CN" sz="1100" dirty="0"/>
              <a:t>#include &lt;linux/init.h&gt;</a:t>
            </a:r>
          </a:p>
          <a:p>
            <a:r>
              <a:rPr lang="zh-CN" altLang="zh-CN" sz="1100" dirty="0"/>
              <a:t>#include &lt;linux/module.h&gt;</a:t>
            </a:r>
          </a:p>
          <a:p>
            <a:r>
              <a:rPr lang="zh-CN" altLang="zh-CN" sz="1100" dirty="0"/>
              <a:t>#include &lt;linux/kernel.h&gt;</a:t>
            </a:r>
          </a:p>
          <a:p>
            <a:endParaRPr lang="zh-CN" altLang="zh-CN" sz="1100" dirty="0"/>
          </a:p>
          <a:p>
            <a:r>
              <a:rPr lang="zh-CN" altLang="zh-CN" sz="1100" dirty="0"/>
              <a:t>static int hello_init(void)</a:t>
            </a:r>
          </a:p>
          <a:p>
            <a:r>
              <a:rPr lang="zh-CN" altLang="zh-CN" sz="1100" dirty="0"/>
              <a:t>{</a:t>
            </a:r>
          </a:p>
          <a:p>
            <a:r>
              <a:rPr lang="zh-CN" altLang="zh-CN" sz="1100" dirty="0"/>
              <a:t>    printk(KERN_INFO "Hello, Linux kernel.\n");</a:t>
            </a:r>
          </a:p>
          <a:p>
            <a:r>
              <a:rPr lang="zh-CN" altLang="zh-CN" sz="1100" dirty="0"/>
              <a:t>    return 0;</a:t>
            </a:r>
          </a:p>
          <a:p>
            <a:r>
              <a:rPr lang="zh-CN" altLang="zh-CN" sz="1100" dirty="0"/>
              <a:t>}</a:t>
            </a:r>
          </a:p>
          <a:p>
            <a:endParaRPr lang="zh-CN" altLang="zh-CN" sz="1100" dirty="0"/>
          </a:p>
          <a:p>
            <a:r>
              <a:rPr lang="zh-CN" altLang="zh-CN" sz="1100" dirty="0"/>
              <a:t>static void hello_exit(void)</a:t>
            </a:r>
          </a:p>
          <a:p>
            <a:r>
              <a:rPr lang="zh-CN" altLang="zh-CN" sz="1100" dirty="0"/>
              <a:t>{</a:t>
            </a:r>
          </a:p>
          <a:p>
            <a:r>
              <a:rPr lang="zh-CN" altLang="zh-CN" sz="1100" dirty="0"/>
              <a:t>    printk(KERN_INFO "See you, Linux kernel.\n");</a:t>
            </a:r>
          </a:p>
          <a:p>
            <a:r>
              <a:rPr lang="zh-CN" altLang="zh-CN" sz="1100" dirty="0"/>
              <a:t>}</a:t>
            </a:r>
          </a:p>
          <a:p>
            <a:endParaRPr lang="zh-CN" altLang="zh-CN" sz="1100" dirty="0"/>
          </a:p>
          <a:p>
            <a:r>
              <a:rPr lang="zh-CN" altLang="zh-CN" sz="1100" dirty="0"/>
              <a:t>module_init(hello_init);</a:t>
            </a:r>
          </a:p>
          <a:p>
            <a:r>
              <a:rPr lang="zh-CN" altLang="zh-CN" sz="1100" dirty="0"/>
              <a:t>module_exit(hello_exit);</a:t>
            </a:r>
          </a:p>
          <a:p>
            <a:endParaRPr lang="zh-CN" altLang="zh-CN" sz="1100" dirty="0"/>
          </a:p>
          <a:p>
            <a:r>
              <a:rPr lang="zh-CN" altLang="zh-CN" sz="1100" dirty="0"/>
              <a:t>MODULE_LICENSE("Public Domain")</a:t>
            </a:r>
          </a:p>
          <a:p>
            <a:r>
              <a:rPr lang="zh-CN" altLang="zh-CN" sz="1100" dirty="0"/>
              <a:t>MODULE_AUTHOR("Yanjun Wu &lt;yanjun.wu@gmail.com&gt;")</a:t>
            </a:r>
          </a:p>
          <a:p>
            <a:r>
              <a:rPr lang="zh-CN" altLang="zh-CN" sz="1100" dirty="0"/>
              <a:t>MODULE_DESCRIPTION("My first linux loadable kernel module.");</a:t>
            </a:r>
          </a:p>
          <a:p>
            <a:endParaRPr lang="zh-CN" altLang="zh-CN" sz="11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535FD07-18A5-4199-9BAB-29E7FD640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内核模块的Makefile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6EFD9A5-CBF3-498C-8A9C-49FFDEA2C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22401"/>
            <a:ext cx="8229600" cy="4525963"/>
          </a:xfrm>
        </p:spPr>
        <p:txBody>
          <a:bodyPr/>
          <a:lstStyle/>
          <a:p>
            <a:r>
              <a:rPr lang="zh-CN" altLang="zh-CN" sz="1400"/>
              <a:t>KVERS = $(shell uname -r)</a:t>
            </a:r>
          </a:p>
          <a:p>
            <a:endParaRPr lang="zh-CN" altLang="zh-CN" sz="1200"/>
          </a:p>
          <a:p>
            <a:r>
              <a:rPr lang="zh-CN" altLang="zh-CN" sz="1400"/>
              <a:t># Kernel modules</a:t>
            </a:r>
          </a:p>
          <a:p>
            <a:r>
              <a:rPr lang="zh-CN" altLang="zh-CN" sz="1400"/>
              <a:t>obj-m += hello_kernel.o</a:t>
            </a:r>
          </a:p>
          <a:p>
            <a:endParaRPr lang="zh-CN" altLang="zh-CN" sz="1200"/>
          </a:p>
          <a:p>
            <a:r>
              <a:rPr lang="zh-CN" altLang="zh-CN" sz="1400"/>
              <a:t># Specify flags for the module compilation.</a:t>
            </a:r>
          </a:p>
          <a:p>
            <a:r>
              <a:rPr lang="zh-CN" altLang="zh-CN" sz="1400"/>
              <a:t>#EXTRA_CFLAGS=-g -O0</a:t>
            </a:r>
          </a:p>
          <a:p>
            <a:endParaRPr lang="zh-CN" altLang="zh-CN" sz="1200"/>
          </a:p>
          <a:p>
            <a:endParaRPr lang="zh-CN" altLang="zh-CN" sz="1000"/>
          </a:p>
          <a:p>
            <a:r>
              <a:rPr lang="zh-CN" altLang="zh-CN" sz="1400"/>
              <a:t>build: kernel_modules</a:t>
            </a:r>
          </a:p>
          <a:p>
            <a:endParaRPr lang="zh-CN" altLang="zh-CN" sz="1200"/>
          </a:p>
          <a:p>
            <a:r>
              <a:rPr lang="zh-CN" altLang="zh-CN" sz="1400"/>
              <a:t>kernel_modules:</a:t>
            </a:r>
          </a:p>
          <a:p>
            <a:r>
              <a:rPr lang="zh-CN" altLang="zh-CN" sz="1400"/>
              <a:t>      make -C /lib/modules/$(KVERS)/build M=$(CURDIR) modules</a:t>
            </a:r>
          </a:p>
          <a:p>
            <a:endParaRPr lang="zh-CN" altLang="zh-CN" sz="1200"/>
          </a:p>
          <a:p>
            <a:r>
              <a:rPr lang="zh-CN" altLang="zh-CN" sz="1400"/>
              <a:t>clean:</a:t>
            </a:r>
          </a:p>
          <a:p>
            <a:r>
              <a:rPr lang="zh-CN" altLang="zh-CN" sz="1400"/>
              <a:t>      make -C /lib/modules/$(KVERS)/build M=$(CURDIR) clean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082CDA0-6156-496B-AF6B-ED623272B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什么是内核？——抽象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86063DB-DB6E-4103-84C9-F6E75F580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from "</a:t>
            </a:r>
            <a:r>
              <a:rPr lang="en-US" altLang="zh-CN" dirty="0" err="1"/>
              <a:t>Kubiatowicz</a:t>
            </a:r>
            <a:r>
              <a:rPr lang="en-US" altLang="zh-CN" dirty="0"/>
              <a:t> CS194-24 ©UCB Fall 2013</a:t>
            </a:r>
            <a:r>
              <a:rPr lang="zh-CN" altLang="en-US" dirty="0"/>
              <a:t>"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像一个“政府”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是否应该自发的做一些有用的事情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像“交通警察”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管理所有资源，协调解决冲突，防止出现错误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基础设施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为大家提供公用的设施和方便的接口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F4D3F5A-C8EC-4697-A3D9-3D0C2533F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加载并查看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C8FF122-2674-4706-B2BB-8D90D0A78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31950"/>
            <a:ext cx="8229600" cy="4527550"/>
          </a:xfrm>
        </p:spPr>
        <p:txBody>
          <a:bodyPr/>
          <a:lstStyle/>
          <a:p>
            <a:r>
              <a:rPr lang="zh-CN" altLang="en-US"/>
              <a:t>insmod/rmmod/lsmod</a:t>
            </a:r>
          </a:p>
          <a:p>
            <a:pPr lvl="1"/>
            <a:endParaRPr lang="zh-CN" altLang="en-US"/>
          </a:p>
          <a:p>
            <a:r>
              <a:rPr lang="zh-CN" altLang="en-US"/>
              <a:t>modprobe</a:t>
            </a:r>
          </a:p>
          <a:p>
            <a:pPr lvl="1"/>
            <a:endParaRPr lang="zh-CN" altLang="en-US"/>
          </a:p>
          <a:p>
            <a:r>
              <a:rPr lang="zh-CN" altLang="en-US"/>
              <a:t>modinfo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99B7140-0828-4B5F-B8B9-E949265DE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解析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573675D-19BE-4BE2-B758-D6BC62CB6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module_init</a:t>
            </a:r>
          </a:p>
          <a:p>
            <a:pPr>
              <a:lnSpc>
                <a:spcPct val="90000"/>
              </a:lnSpc>
            </a:pPr>
            <a:r>
              <a:rPr lang="zh-CN" altLang="en-US"/>
              <a:t>module_exit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MODULE_AUTHEOR</a:t>
            </a:r>
          </a:p>
          <a:p>
            <a:pPr>
              <a:lnSpc>
                <a:spcPct val="90000"/>
              </a:lnSpc>
            </a:pPr>
            <a:r>
              <a:rPr lang="zh-CN" altLang="en-US"/>
              <a:t>MODULE_LICENSE</a:t>
            </a:r>
          </a:p>
          <a:p>
            <a:pPr>
              <a:lnSpc>
                <a:spcPct val="90000"/>
              </a:lnSpc>
            </a:pPr>
            <a:r>
              <a:rPr lang="zh-CN" altLang="en-US"/>
              <a:t>MODULE_DESCRIPTION</a:t>
            </a:r>
          </a:p>
          <a:p>
            <a:pPr>
              <a:lnSpc>
                <a:spcPct val="90000"/>
              </a:lnSpc>
            </a:pPr>
            <a:r>
              <a:rPr lang="zh-CN" altLang="en-US"/>
              <a:t>MODULE_VERSION</a:t>
            </a:r>
          </a:p>
          <a:p>
            <a:pPr>
              <a:lnSpc>
                <a:spcPct val="90000"/>
              </a:lnSpc>
            </a:pPr>
            <a:r>
              <a:rPr lang="zh-CN" altLang="en-US"/>
              <a:t>...</a:t>
            </a:r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4CADFA6-269A-4B1F-8D55-3F6D36C34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内核符号表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2AB12B-A1C1-4088-B638-F81E8FB17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EXPORT_SYMBOL（_GPL）</a:t>
            </a:r>
          </a:p>
          <a:p>
            <a:pPr lvl="1"/>
            <a:r>
              <a:rPr lang="zh-CN" altLang="en-US"/>
              <a:t>供其他模块调用</a:t>
            </a:r>
          </a:p>
          <a:p>
            <a:endParaRPr lang="zh-CN" altLang="en-US"/>
          </a:p>
          <a:p>
            <a:r>
              <a:rPr lang="zh-CN" altLang="en-US"/>
              <a:t>/proc/kallsyms</a:t>
            </a:r>
          </a:p>
          <a:p>
            <a:pPr lvl="1"/>
            <a:r>
              <a:rPr lang="zh-CN" altLang="en-US"/>
              <a:t>所有输出符号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4483209-27EC-4CA7-9C8C-6B6C9D9D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带参数的内核模块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4E2E6D0-F1C3-4C1C-BEE8-DB68FA716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module_param</a:t>
            </a:r>
          </a:p>
          <a:p>
            <a:pPr lvl="1"/>
            <a:r>
              <a:rPr lang="zh-CN" altLang="en-US" dirty="0"/>
              <a:t>修改原来的hello_kernel.c</a:t>
            </a:r>
          </a:p>
          <a:p>
            <a:pPr lvl="1"/>
            <a:r>
              <a:rPr lang="zh-CN" altLang="en-US" dirty="0"/>
              <a:t>加入当前的系统时间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B77DAD4-91F6-4481-86DF-48DF3E56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DB26-E906-41B4-9726-25D9C44C779C}" type="datetime1">
              <a:rPr lang="zh-CN" altLang="en-US"/>
              <a:pPr/>
              <a:t>2021/1/26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0894DCE9-D6DC-45ED-B595-FB3A51F62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至此，内核的第一层神秘面纱已经揭开......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5F75DE1-4143-4162-A0D5-56C3D964C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恭喜大家走上kernel hacker的不归路...</a:t>
            </a: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F3E0529C-2F74-4B08-81D8-273933DE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6488"/>
            <a:ext cx="9144000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B540F128-6699-4032-8B98-86722F530D0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代码规模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911646-9C5F-40A1-B81B-CEB2E6D4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10179851" cy="381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295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B540F128-6699-4032-8B98-86722F530D0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en-US" altLang="zh-CN" dirty="0"/>
              <a:t>GPL</a:t>
            </a:r>
            <a:r>
              <a:rPr lang="zh-CN" altLang="en-US" dirty="0"/>
              <a:t>协议</a:t>
            </a:r>
          </a:p>
        </p:txBody>
      </p:sp>
      <p:pic>
        <p:nvPicPr>
          <p:cNvPr id="4" name="Picture 2" descr="查看源图像">
            <a:extLst>
              <a:ext uri="{FF2B5EF4-FFF2-40B4-BE49-F238E27FC236}">
                <a16:creationId xmlns:a16="http://schemas.microsoft.com/office/drawing/2014/main" id="{553B2AEF-EF3F-4325-993F-99F14E5B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2890043"/>
            <a:ext cx="2168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089EB3-761F-4BAF-AC6E-2ADA73D0F869}"/>
              </a:ext>
            </a:extLst>
          </p:cNvPr>
          <p:cNvSpPr txBox="1"/>
          <p:nvPr/>
        </p:nvSpPr>
        <p:spPr>
          <a:xfrm>
            <a:off x="776536" y="1971398"/>
            <a:ext cx="4176464" cy="257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Linux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采用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GPL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协议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特点：使用开源必须开源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具有极强的传染性，是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Linux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大规模发展的基础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82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04528" y="1268760"/>
            <a:ext cx="8496944" cy="565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复制自由：允许将软件复制到任何人的电脑中，并且不限制复制的数量。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传播自由：允许以各种形式进行传播。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收费传播：允许在各种媒介上出售该软件，但必需提前让买家知道这个软件是可以免费获得的，并解释收费的理由（一般来讲都是能够为用户提供某种服务，以技术服务的形式来收费）。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修改自由：允许开发人员增加或删除软件的功能，但必须依然基于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GPL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许可协议授权。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540F128-6699-4032-8B98-86722F530D0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en-US" altLang="zh-CN" dirty="0"/>
              <a:t>GPL</a:t>
            </a:r>
            <a:r>
              <a:rPr lang="zh-CN" altLang="en-US" dirty="0"/>
              <a:t>协议特点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黑体"/>
                <a:cs typeface="黑体"/>
              </a:rPr>
              <a:t>GPL</a:t>
            </a:r>
            <a:r>
              <a:rPr lang="zh-CN" altLang="en-US" dirty="0">
                <a:latin typeface="黑体"/>
                <a:cs typeface="黑体"/>
              </a:rPr>
              <a:t>核心问题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楷体_GB2312"/>
                <a:cs typeface="楷体_GB2312"/>
              </a:rPr>
              <a:t>使用 </a:t>
            </a:r>
            <a:r>
              <a:rPr lang="en-US" altLang="zh-CN" sz="2400" dirty="0">
                <a:ea typeface="楷体_GB2312"/>
                <a:cs typeface="楷体_GB2312"/>
              </a:rPr>
              <a:t>Linux </a:t>
            </a:r>
            <a:r>
              <a:rPr lang="zh-CN" altLang="en-US" sz="2400" dirty="0">
                <a:ea typeface="楷体_GB2312"/>
                <a:cs typeface="楷体_GB2312"/>
              </a:rPr>
              <a:t>内核的头文件定义，进行系统调用的程序是否会被定性为衍生产品？</a:t>
            </a:r>
            <a:endParaRPr lang="en-US" altLang="zh-CN" sz="2400" dirty="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400" dirty="0">
              <a:ea typeface="楷体_GB2312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zh-CN" altLang="en-US" sz="2000" dirty="0"/>
              <a:t>曾经被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内核的作者 </a:t>
            </a:r>
            <a:r>
              <a:rPr lang="en-US" altLang="zh-CN" sz="2000" dirty="0"/>
              <a:t>Linus Torvalds </a:t>
            </a:r>
            <a:r>
              <a:rPr lang="zh-CN" altLang="en-US" sz="2000" dirty="0"/>
              <a:t>以及内核开发人员多次澄清普通系统调用为非 </a:t>
            </a:r>
            <a:r>
              <a:rPr lang="en-US" altLang="zh-CN" sz="2000" dirty="0"/>
              <a:t>GPL </a:t>
            </a:r>
            <a:r>
              <a:rPr lang="zh-CN" altLang="en-US" sz="2000" dirty="0"/>
              <a:t>的作用范围，甚至固化在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内核的源码 </a:t>
            </a:r>
            <a:r>
              <a:rPr lang="en-US" altLang="zh-CN" sz="2000" dirty="0"/>
              <a:t>COPYING </a:t>
            </a:r>
            <a:r>
              <a:rPr lang="zh-CN" altLang="en-US" sz="2000" dirty="0"/>
              <a:t>文档中，为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用户空间的程序采用非 </a:t>
            </a:r>
            <a:r>
              <a:rPr lang="en-US" altLang="zh-CN" sz="2000" dirty="0"/>
              <a:t>GPL </a:t>
            </a:r>
            <a:r>
              <a:rPr lang="zh-CN" altLang="en-US" sz="2000" dirty="0"/>
              <a:t>的授权许可证打下了基础。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410313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黑体"/>
                <a:cs typeface="黑体"/>
              </a:rPr>
              <a:t>GPL</a:t>
            </a:r>
            <a:r>
              <a:rPr lang="zh-CN" altLang="en-US" dirty="0">
                <a:latin typeface="黑体"/>
                <a:cs typeface="黑体"/>
              </a:rPr>
              <a:t>核心问题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楷体_GB2312"/>
                <a:cs typeface="楷体_GB2312"/>
              </a:rPr>
              <a:t>链接使用了其他 </a:t>
            </a:r>
            <a:r>
              <a:rPr lang="en-US" altLang="zh-CN" sz="2400" dirty="0">
                <a:ea typeface="楷体_GB2312"/>
                <a:cs typeface="楷体_GB2312"/>
              </a:rPr>
              <a:t>GPL </a:t>
            </a:r>
            <a:r>
              <a:rPr lang="zh-CN" altLang="en-US" sz="2400" dirty="0">
                <a:ea typeface="楷体_GB2312"/>
                <a:cs typeface="楷体_GB2312"/>
              </a:rPr>
              <a:t>的类库的程序是否会被定性为衍生产品？</a:t>
            </a:r>
            <a:endParaRPr lang="en-US" altLang="zh-CN" sz="2400" dirty="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400" dirty="0">
              <a:ea typeface="楷体_GB2312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zh-CN" altLang="en-US" sz="2000" dirty="0"/>
              <a:t>属于衍生产品。包括源代码包含，静态链接和动态链接三种情况。</a:t>
            </a:r>
          </a:p>
        </p:txBody>
      </p:sp>
    </p:spTree>
    <p:extLst>
      <p:ext uri="{BB962C8B-B14F-4D97-AF65-F5344CB8AC3E}">
        <p14:creationId xmlns:p14="http://schemas.microsoft.com/office/powerpoint/2010/main" val="1051419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2BCF2D-A9D9-47E4-803F-C8CDC844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什么是内核？——具体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A60A58-CFDA-45F6-9313-915307BF9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内核是一个软件程序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源码</a:t>
            </a:r>
            <a:r>
              <a:rPr lang="en-US" altLang="zh-CN" dirty="0"/>
              <a:t>        </a:t>
            </a:r>
            <a:r>
              <a:rPr lang="zh-CN" altLang="zh-CN" dirty="0"/>
              <a:t>二进制</a:t>
            </a:r>
            <a:r>
              <a:rPr lang="en-US" altLang="zh-CN" dirty="0"/>
              <a:t>        </a:t>
            </a:r>
            <a:r>
              <a:rPr lang="zh-CN" altLang="zh-CN" dirty="0"/>
              <a:t>指令执行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内核像一个设备驱动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要懂硬件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内核像一个Server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要响应用户程序的请求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内核拥有特权且受保护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能直接访问用户空间，但反之不行</a:t>
            </a:r>
          </a:p>
          <a:p>
            <a:endParaRPr lang="zh-CN" altLang="zh-CN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754AFF6-AE1F-4A2C-8580-0861E57B86A0}"/>
              </a:ext>
            </a:extLst>
          </p:cNvPr>
          <p:cNvSpPr/>
          <p:nvPr/>
        </p:nvSpPr>
        <p:spPr bwMode="auto">
          <a:xfrm>
            <a:off x="2072680" y="1916832"/>
            <a:ext cx="432048" cy="234776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4291C20-7DA7-4029-A5F5-68E34AA0C260}"/>
              </a:ext>
            </a:extLst>
          </p:cNvPr>
          <p:cNvSpPr/>
          <p:nvPr/>
        </p:nvSpPr>
        <p:spPr bwMode="auto">
          <a:xfrm>
            <a:off x="3650333" y="1916832"/>
            <a:ext cx="432048" cy="234776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黑体"/>
                <a:cs typeface="黑体"/>
              </a:rPr>
              <a:t>GPL</a:t>
            </a:r>
            <a:r>
              <a:rPr lang="zh-CN" altLang="en-US" dirty="0">
                <a:latin typeface="黑体"/>
                <a:cs typeface="黑体"/>
              </a:rPr>
              <a:t>核心问题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 dirty="0">
                <a:ea typeface="楷体_GB2312"/>
                <a:cs typeface="楷体_GB2312"/>
              </a:rPr>
              <a:t>Linux </a:t>
            </a:r>
            <a:r>
              <a:rPr lang="zh-CN" altLang="en-US" sz="2400" dirty="0">
                <a:ea typeface="楷体_GB2312"/>
                <a:cs typeface="楷体_GB2312"/>
              </a:rPr>
              <a:t>内核动态载入的模块 </a:t>
            </a:r>
            <a:r>
              <a:rPr lang="en-US" altLang="zh-CN" sz="2400" dirty="0">
                <a:ea typeface="楷体_GB2312"/>
                <a:cs typeface="楷体_GB2312"/>
              </a:rPr>
              <a:t>LKM</a:t>
            </a:r>
            <a:r>
              <a:rPr lang="zh-CN" altLang="en-US" sz="2400" dirty="0">
                <a:ea typeface="楷体_GB2312"/>
                <a:cs typeface="楷体_GB2312"/>
              </a:rPr>
              <a:t>（</a:t>
            </a:r>
            <a:r>
              <a:rPr lang="en-US" altLang="zh-CN" sz="2400" dirty="0">
                <a:ea typeface="楷体_GB2312"/>
                <a:cs typeface="楷体_GB2312"/>
              </a:rPr>
              <a:t>Loadable Kernel Modules</a:t>
            </a:r>
            <a:r>
              <a:rPr lang="zh-CN" altLang="en-US" sz="2400" dirty="0">
                <a:ea typeface="楷体_GB2312"/>
                <a:cs typeface="楷体_GB2312"/>
              </a:rPr>
              <a:t>）是否会被定性为衍生产品，以 </a:t>
            </a:r>
            <a:r>
              <a:rPr lang="en-US" altLang="zh-CN" sz="2400" dirty="0">
                <a:ea typeface="楷体_GB2312"/>
                <a:cs typeface="楷体_GB2312"/>
              </a:rPr>
              <a:t>LKM </a:t>
            </a:r>
            <a:r>
              <a:rPr lang="zh-CN" altLang="en-US" sz="2400" dirty="0">
                <a:ea typeface="楷体_GB2312"/>
                <a:cs typeface="楷体_GB2312"/>
              </a:rPr>
              <a:t>形式开发的 </a:t>
            </a:r>
            <a:r>
              <a:rPr lang="en-US" altLang="zh-CN" sz="2400" dirty="0">
                <a:ea typeface="楷体_GB2312"/>
                <a:cs typeface="楷体_GB2312"/>
              </a:rPr>
              <a:t>Linux </a:t>
            </a:r>
            <a:r>
              <a:rPr lang="zh-CN" altLang="en-US" sz="2400" dirty="0">
                <a:ea typeface="楷体_GB2312"/>
                <a:cs typeface="楷体_GB2312"/>
              </a:rPr>
              <a:t>驱动程序是不是衍生产品？</a:t>
            </a:r>
            <a:endParaRPr lang="en-US" altLang="zh-CN" sz="2400" dirty="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400" dirty="0">
              <a:ea typeface="楷体_GB2312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zh-CN" altLang="en-US" sz="2000" dirty="0"/>
              <a:t>属于衍生</a:t>
            </a:r>
            <a:r>
              <a:rPr lang="zh-CN" altLang="en-US" sz="2000"/>
              <a:t>产品。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436549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1E69A3-6BEC-44C4-8BD0-40C9EC0CD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内核形态的分类—单体内核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2D9A98B-E13F-4766-B444-A9B2BBF13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1"/>
            <a:ext cx="4690864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特点：内核大而全</a:t>
            </a:r>
          </a:p>
          <a:p>
            <a:pPr algn="just" eaLnBrk="1" hangingPunct="1">
              <a:lnSpc>
                <a:spcPct val="90000"/>
              </a:lnSpc>
            </a:pPr>
            <a:endParaRPr lang="zh-CN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优点：各个组件在同一地址空间，性能表现优异</a:t>
            </a:r>
          </a:p>
          <a:p>
            <a:pPr algn="just" eaLnBrk="1" hangingPunct="1">
              <a:lnSpc>
                <a:spcPct val="90000"/>
              </a:lnSpc>
            </a:pPr>
            <a:endParaRPr lang="zh-CN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缺点：结构复杂，容错性差</a:t>
            </a:r>
          </a:p>
          <a:p>
            <a:pPr algn="just" eaLnBrk="1" hangingPunct="1">
              <a:lnSpc>
                <a:spcPct val="90000"/>
              </a:lnSpc>
            </a:pPr>
            <a:endParaRPr lang="zh-CN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代表：Unix/Linux、Windows*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954EE903-2FD3-4F74-AA7B-9B9C196B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1556792"/>
            <a:ext cx="37015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164FB9A-493B-4B7A-954F-F36609D35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内核形态的分类—微内核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4084341-13FF-4B25-B73B-02C515E97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536" y="1600201"/>
            <a:ext cx="4392488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特点：内核最小化</a:t>
            </a:r>
          </a:p>
          <a:p>
            <a:pPr algn="just" eaLnBrk="1" hangingPunct="1">
              <a:lnSpc>
                <a:spcPct val="90000"/>
              </a:lnSpc>
            </a:pPr>
            <a:endParaRPr lang="zh-CN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优点：体量小、结构清晰、容错性好</a:t>
            </a:r>
          </a:p>
          <a:p>
            <a:pPr algn="just" eaLnBrk="1" hangingPunct="1">
              <a:lnSpc>
                <a:spcPct val="90000"/>
              </a:lnSpc>
            </a:pPr>
            <a:endParaRPr lang="zh-CN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缺点：消息传输过多，性能低</a:t>
            </a:r>
          </a:p>
          <a:p>
            <a:pPr algn="just" eaLnBrk="1" hangingPunct="1">
              <a:lnSpc>
                <a:spcPct val="90000"/>
              </a:lnSpc>
            </a:pPr>
            <a:endParaRPr lang="zh-CN" altLang="zh-CN" dirty="0"/>
          </a:p>
          <a:p>
            <a:pPr algn="just" eaLnBrk="1" hangingPunct="1">
              <a:lnSpc>
                <a:spcPct val="90000"/>
              </a:lnSpc>
            </a:pPr>
            <a:r>
              <a:rPr lang="zh-CN" altLang="zh-CN" dirty="0"/>
              <a:t>代表：Minix、RTEMS、L4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97AF587D-6353-436A-A842-37B3CCF8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772816"/>
            <a:ext cx="4138879" cy="310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F9DA15F-685A-4C2F-A548-24A6731C0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内核的功能模块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2D8DACC-C370-4516-9905-ABAD993B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5176" y="1600201"/>
            <a:ext cx="337502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资源管理：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CPU管理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内存管理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I/O管理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网络管理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设备管理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安全管理</a:t>
            </a:r>
          </a:p>
          <a:p>
            <a:pPr>
              <a:lnSpc>
                <a:spcPct val="90000"/>
              </a:lnSpc>
            </a:pPr>
            <a:r>
              <a:rPr lang="zh-CN" altLang="zh-CN" dirty="0"/>
              <a:t>应用支撑：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系统调用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4A3E86AB-A46C-4585-8AB0-499498B493F1}"/>
              </a:ext>
            </a:extLst>
          </p:cNvPr>
          <p:cNvGrpSpPr>
            <a:grpSpLocks/>
          </p:cNvGrpSpPr>
          <p:nvPr/>
        </p:nvGrpSpPr>
        <p:grpSpPr bwMode="auto">
          <a:xfrm>
            <a:off x="404814" y="1844676"/>
            <a:ext cx="5259387" cy="3192463"/>
            <a:chOff x="0" y="0"/>
            <a:chExt cx="7027446" cy="3982732"/>
          </a:xfrm>
        </p:grpSpPr>
        <p:sp>
          <p:nvSpPr>
            <p:cNvPr id="21509" name="AutoShape 2">
              <a:extLst>
                <a:ext uri="{FF2B5EF4-FFF2-40B4-BE49-F238E27FC236}">
                  <a16:creationId xmlns:a16="http://schemas.microsoft.com/office/drawing/2014/main" id="{04C15067-A8EB-4D81-9B78-D1121A6AB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9447"/>
              <a:ext cx="3834302" cy="383308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1914 w 21600"/>
                <a:gd name="T11" fmla="*/ 10800 h 21600"/>
                <a:gd name="T12" fmla="*/ 10800 w 21600"/>
                <a:gd name="T13" fmla="*/ 19686 h 21600"/>
                <a:gd name="T14" fmla="*/ 19686 w 21600"/>
                <a:gd name="T15" fmla="*/ 10800 h 21600"/>
                <a:gd name="T16" fmla="*/ 10800 w 21600"/>
                <a:gd name="T17" fmla="*/ 1914 h 21600"/>
                <a:gd name="T18" fmla="*/ 1914 w 21600"/>
                <a:gd name="T19" fmla="*/ 10800 h 21600"/>
                <a:gd name="T20" fmla="*/ 3163 w 21600"/>
                <a:gd name="T21" fmla="*/ 3163 h 21600"/>
                <a:gd name="T22" fmla="*/ 18437 w 21600"/>
                <a:gd name="T23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rgbClr val="2244AA">
                    <a:alpha val="12000"/>
                  </a:srgb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Oval 3">
              <a:extLst>
                <a:ext uri="{FF2B5EF4-FFF2-40B4-BE49-F238E27FC236}">
                  <a16:creationId xmlns:a16="http://schemas.microsoft.com/office/drawing/2014/main" id="{C0ADD29E-CBDC-4C81-BF6B-3A9C781B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40" y="455752"/>
              <a:ext cx="3200368" cy="320047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A2A241"/>
                </a:gs>
              </a:gsLst>
              <a:path path="shape">
                <a:fillToRect l="50000" t="50000" r="50000" b="50000"/>
              </a:path>
            </a:gradFill>
            <a:ln w="28575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ea typeface="楷体_GB2312" pitchFamily="1" charset="-122"/>
              </a:endParaRPr>
            </a:p>
          </p:txBody>
        </p:sp>
        <p:sp>
          <p:nvSpPr>
            <p:cNvPr id="21511" name="AutoShape 4">
              <a:extLst>
                <a:ext uri="{FF2B5EF4-FFF2-40B4-BE49-F238E27FC236}">
                  <a16:creationId xmlns:a16="http://schemas.microsoft.com/office/drawing/2014/main" id="{37883592-CE7A-4D50-9562-C646A75D0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017" y="0"/>
              <a:ext cx="3781925" cy="4999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3F6FF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1D3A"/>
                  </a:solidFill>
                  <a:ea typeface="楷体_GB2312" pitchFamily="1" charset="-122"/>
                </a:rPr>
                <a:t>进程管理</a:t>
              </a:r>
            </a:p>
          </p:txBody>
        </p:sp>
        <p:sp>
          <p:nvSpPr>
            <p:cNvPr id="21512" name="AutoShape 5">
              <a:extLst>
                <a:ext uri="{FF2B5EF4-FFF2-40B4-BE49-F238E27FC236}">
                  <a16:creationId xmlns:a16="http://schemas.microsoft.com/office/drawing/2014/main" id="{40DA3B5B-6290-4D39-9388-115B0C9DA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730" y="584292"/>
              <a:ext cx="3781425" cy="4984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FCFFFA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defTabSz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defTabSz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defTabSz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defTabSz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2400">
                  <a:solidFill>
                    <a:srgbClr val="001D3A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内存管理</a:t>
              </a:r>
            </a:p>
          </p:txBody>
        </p:sp>
        <p:sp>
          <p:nvSpPr>
            <p:cNvPr id="21513" name="AutoShape 6">
              <a:extLst>
                <a:ext uri="{FF2B5EF4-FFF2-40B4-BE49-F238E27FC236}">
                  <a16:creationId xmlns:a16="http://schemas.microsoft.com/office/drawing/2014/main" id="{2408792E-5AD9-4A37-A444-9D28149BE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586" y="1159788"/>
              <a:ext cx="3780118" cy="4999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3F6FF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1D3A"/>
                  </a:solidFill>
                  <a:ea typeface="楷体_GB2312" pitchFamily="1" charset="-122"/>
                </a:rPr>
                <a:t>文件系统</a:t>
              </a:r>
            </a:p>
          </p:txBody>
        </p:sp>
        <p:sp>
          <p:nvSpPr>
            <p:cNvPr id="21514" name="AutoShape 7">
              <a:extLst>
                <a:ext uri="{FF2B5EF4-FFF2-40B4-BE49-F238E27FC236}">
                  <a16:creationId xmlns:a16="http://schemas.microsoft.com/office/drawing/2014/main" id="{0C924725-B140-4F65-BEB4-EE34BBC32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021" y="1736420"/>
              <a:ext cx="3781425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FCFFFA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defTabSz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defTabSz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defTabSz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defTabSz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2400">
                  <a:solidFill>
                    <a:srgbClr val="001D3A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网络通讯</a:t>
              </a:r>
            </a:p>
          </p:txBody>
        </p:sp>
        <p:sp>
          <p:nvSpPr>
            <p:cNvPr id="21515" name="AutoShape 8">
              <a:extLst>
                <a:ext uri="{FF2B5EF4-FFF2-40B4-BE49-F238E27FC236}">
                  <a16:creationId xmlns:a16="http://schemas.microsoft.com/office/drawing/2014/main" id="{A48542D8-5C16-44CA-B556-D3B63CFD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586" y="2312773"/>
              <a:ext cx="3780118" cy="4999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3F6FF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1D3A"/>
                  </a:solidFill>
                  <a:ea typeface="楷体_GB2312" pitchFamily="1" charset="-122"/>
                </a:rPr>
                <a:t>设备驱动</a:t>
              </a:r>
            </a:p>
          </p:txBody>
        </p:sp>
        <p:sp>
          <p:nvSpPr>
            <p:cNvPr id="21516" name="Text Box 9">
              <a:extLst>
                <a:ext uri="{FF2B5EF4-FFF2-40B4-BE49-F238E27FC236}">
                  <a16:creationId xmlns:a16="http://schemas.microsoft.com/office/drawing/2014/main" id="{22FF2AF7-CB4C-4FDA-908C-468236809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863" y="1685263"/>
              <a:ext cx="246832" cy="7295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endParaRPr>
            </a:p>
          </p:txBody>
        </p:sp>
        <p:sp>
          <p:nvSpPr>
            <p:cNvPr id="21517" name="AutoShape 7">
              <a:extLst>
                <a:ext uri="{FF2B5EF4-FFF2-40B4-BE49-F238E27FC236}">
                  <a16:creationId xmlns:a16="http://schemas.microsoft.com/office/drawing/2014/main" id="{92EFEA5F-FF15-45D0-B0AC-ECE33CD9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66" y="2888548"/>
              <a:ext cx="3781425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FCFFFA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defTabSz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defTabSz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defTabSz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defTabSz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defTabSz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2400">
                  <a:solidFill>
                    <a:srgbClr val="001D3A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安全机制</a:t>
              </a:r>
            </a:p>
          </p:txBody>
        </p:sp>
        <p:sp>
          <p:nvSpPr>
            <p:cNvPr id="21518" name="AutoShape 4">
              <a:extLst>
                <a:ext uri="{FF2B5EF4-FFF2-40B4-BE49-F238E27FC236}">
                  <a16:creationId xmlns:a16="http://schemas.microsoft.com/office/drawing/2014/main" id="{AB0B4AA8-D9F8-4493-8178-0065753F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797" y="3482765"/>
              <a:ext cx="3780120" cy="4999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3F6FF"/>
                </a:gs>
              </a:gsLst>
              <a:lin ang="0" scaled="1"/>
            </a:gradFill>
            <a:ln w="38100" cap="flat" cmpd="sng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1D3A"/>
                  </a:solidFill>
                  <a:ea typeface="楷体_GB2312" pitchFamily="1" charset="-122"/>
                </a:rPr>
                <a:t>用户界面</a:t>
              </a:r>
            </a:p>
          </p:txBody>
        </p:sp>
      </p:grp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3D685372-8DF3-4758-A156-1C3776AA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9" y="2922588"/>
            <a:ext cx="1343025" cy="1198562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DFCC8D-C29E-4068-8867-7E7946D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182EB03-C5F3-46CA-B7B6-D9195C472EA7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Box 2">
            <a:extLst>
              <a:ext uri="{FF2B5EF4-FFF2-40B4-BE49-F238E27FC236}">
                <a16:creationId xmlns:a16="http://schemas.microsoft.com/office/drawing/2014/main" id="{D63509C9-EEBB-4CA5-85F6-13313B8D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2204864"/>
            <a:ext cx="43561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 硬件的管理程序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  <a:sym typeface="微软雅黑" panose="020B0503020204020204" pitchFamily="34" charset="-122"/>
            </a:endParaRP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  <a:sym typeface="微软雅黑" panose="020B0503020204020204" pitchFamily="34" charset="-122"/>
              </a:rPr>
              <a:t> 应用的服务程序</a:t>
            </a: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72926C-CBCF-471B-8669-494DE558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zh-CN" dirty="0"/>
              <a:t>内核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30587</TotalTime>
  <Words>1929</Words>
  <Application>Microsoft Office PowerPoint</Application>
  <PresentationFormat>A4 纸张(210x297 毫米)</PresentationFormat>
  <Paragraphs>351</Paragraphs>
  <Slides>51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Monotype Sorts</vt:lpstr>
      <vt:lpstr>黑体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通用信息 (标准)</vt:lpstr>
      <vt:lpstr>第十章 第1讲  Linux内核的发展历史和GPL</vt:lpstr>
      <vt:lpstr>目录</vt:lpstr>
      <vt:lpstr>PowerPoint 演示文稿</vt:lpstr>
      <vt:lpstr>什么是内核？——抽象</vt:lpstr>
      <vt:lpstr>什么是内核？——具体</vt:lpstr>
      <vt:lpstr>内核形态的分类—单体内核</vt:lpstr>
      <vt:lpstr>内核形态的分类—微内核</vt:lpstr>
      <vt:lpstr>内核的功能模块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Linux版本变化情况 cont.</vt:lpstr>
      <vt:lpstr>定制和衍生情况</vt:lpstr>
      <vt:lpstr>定制和衍生情况 cont.</vt:lpstr>
      <vt:lpstr>未来的发展情况</vt:lpstr>
      <vt:lpstr>未来的发展情况</vt:lpstr>
      <vt:lpstr>未来的发展情况</vt:lpstr>
      <vt:lpstr>目录</vt:lpstr>
      <vt:lpstr>准备工作</vt:lpstr>
      <vt:lpstr>内核编译方法</vt:lpstr>
      <vt:lpstr>不同的配置选择界面</vt:lpstr>
      <vt:lpstr>内核编译方法</vt:lpstr>
      <vt:lpstr>编译方式和依赖关系</vt:lpstr>
      <vt:lpstr>指定编译过程的临时目录</vt:lpstr>
      <vt:lpstr>编译完毕的安装</vt:lpstr>
      <vt:lpstr>怎样使用新编译的内核启动？</vt:lpstr>
      <vt:lpstr>内核的调试方法</vt:lpstr>
      <vt:lpstr>LXR的使用</vt:lpstr>
      <vt:lpstr>实例：修改并重新编译内核</vt:lpstr>
      <vt:lpstr>什么是LKM内核模块</vt:lpstr>
      <vt:lpstr>内核模块的编写</vt:lpstr>
      <vt:lpstr>Hello, Linux kernel</vt:lpstr>
      <vt:lpstr>内核模块的Makefile</vt:lpstr>
      <vt:lpstr>加载并查看</vt:lpstr>
      <vt:lpstr>解析</vt:lpstr>
      <vt:lpstr>内核符号表</vt:lpstr>
      <vt:lpstr>带参数的内核模块</vt:lpstr>
      <vt:lpstr>至此，内核的第一层神秘面纱已经揭开......</vt:lpstr>
      <vt:lpstr>PowerPoint 演示文稿</vt:lpstr>
      <vt:lpstr>PowerPoint 演示文稿</vt:lpstr>
      <vt:lpstr>PowerPoint 演示文稿</vt:lpstr>
      <vt:lpstr>GPL核心问题</vt:lpstr>
      <vt:lpstr>GPL核心问题</vt:lpstr>
      <vt:lpstr>GPL核心问题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3622</cp:revision>
  <cp:lastPrinted>2011-09-02T04:24:48Z</cp:lastPrinted>
  <dcterms:created xsi:type="dcterms:W3CDTF">2001-03-21T12:57:26Z</dcterms:created>
  <dcterms:modified xsi:type="dcterms:W3CDTF">2021-01-26T08:00:21Z</dcterms:modified>
</cp:coreProperties>
</file>