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256" r:id="rId2"/>
    <p:sldId id="588" r:id="rId3"/>
    <p:sldId id="257" r:id="rId4"/>
    <p:sldId id="258" r:id="rId5"/>
    <p:sldId id="259" r:id="rId6"/>
    <p:sldId id="291" r:id="rId7"/>
    <p:sldId id="292" r:id="rId8"/>
    <p:sldId id="260" r:id="rId9"/>
    <p:sldId id="261" r:id="rId10"/>
    <p:sldId id="262" r:id="rId11"/>
    <p:sldId id="293" r:id="rId12"/>
    <p:sldId id="263" r:id="rId13"/>
    <p:sldId id="264" r:id="rId14"/>
    <p:sldId id="265" r:id="rId15"/>
    <p:sldId id="266" r:id="rId16"/>
    <p:sldId id="600" r:id="rId17"/>
    <p:sldId id="299" r:id="rId18"/>
    <p:sldId id="300" r:id="rId19"/>
    <p:sldId id="294" r:id="rId20"/>
    <p:sldId id="268" r:id="rId21"/>
    <p:sldId id="269" r:id="rId22"/>
    <p:sldId id="270" r:id="rId23"/>
    <p:sldId id="271" r:id="rId24"/>
    <p:sldId id="298" r:id="rId25"/>
    <p:sldId id="273" r:id="rId26"/>
    <p:sldId id="275" r:id="rId27"/>
    <p:sldId id="301" r:id="rId28"/>
    <p:sldId id="594" r:id="rId29"/>
    <p:sldId id="278" r:id="rId30"/>
    <p:sldId id="286" r:id="rId31"/>
    <p:sldId id="287" r:id="rId32"/>
    <p:sldId id="302" r:id="rId33"/>
    <p:sldId id="595" r:id="rId34"/>
    <p:sldId id="288" r:id="rId35"/>
    <p:sldId id="303" r:id="rId36"/>
    <p:sldId id="289" r:id="rId37"/>
    <p:sldId id="596" r:id="rId38"/>
    <p:sldId id="597" r:id="rId39"/>
    <p:sldId id="599" r:id="rId40"/>
    <p:sldId id="404" r:id="rId41"/>
    <p:sldId id="532" r:id="rId42"/>
    <p:sldId id="539" r:id="rId43"/>
    <p:sldId id="550" r:id="rId44"/>
    <p:sldId id="540" r:id="rId45"/>
    <p:sldId id="545" r:id="rId46"/>
    <p:sldId id="544" r:id="rId47"/>
    <p:sldId id="551" r:id="rId48"/>
    <p:sldId id="543" r:id="rId49"/>
    <p:sldId id="546" r:id="rId50"/>
    <p:sldId id="548" r:id="rId51"/>
    <p:sldId id="549" r:id="rId52"/>
    <p:sldId id="552" r:id="rId53"/>
    <p:sldId id="554" r:id="rId54"/>
    <p:sldId id="555" r:id="rId55"/>
    <p:sldId id="556" r:id="rId56"/>
    <p:sldId id="297" r:id="rId57"/>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99"/>
    <a:srgbClr val="336699"/>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98074" autoAdjust="0"/>
  </p:normalViewPr>
  <p:slideViewPr>
    <p:cSldViewPr>
      <p:cViewPr varScale="1">
        <p:scale>
          <a:sx n="78" d="100"/>
          <a:sy n="78" d="100"/>
        </p:scale>
        <p:origin x="1560" y="58"/>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AT&amp;T</a:t>
            </a:r>
            <a:r>
              <a:rPr lang="zh-CN" altLang="en-US" dirty="0"/>
              <a:t>使用</a:t>
            </a:r>
            <a:r>
              <a:rPr lang="en-US" altLang="zh-CN" dirty="0"/>
              <a:t>$</a:t>
            </a:r>
            <a:r>
              <a:rPr lang="zh-CN" altLang="en-US" dirty="0"/>
              <a:t>表示立即数，</a:t>
            </a:r>
            <a:r>
              <a:rPr lang="en-US" altLang="zh-CN" dirty="0"/>
              <a:t>Intel</a:t>
            </a:r>
            <a:r>
              <a:rPr lang="zh-CN" altLang="en-US" dirty="0"/>
              <a:t>不用，因此表示十进制</a:t>
            </a:r>
            <a:r>
              <a:rPr lang="en-US" altLang="zh-CN" dirty="0"/>
              <a:t>2</a:t>
            </a:r>
            <a:r>
              <a:rPr lang="zh-CN" altLang="en-US" dirty="0"/>
              <a:t>时，</a:t>
            </a:r>
            <a:r>
              <a:rPr lang="en-US" altLang="zh-CN" dirty="0"/>
              <a:t>AT&amp;T</a:t>
            </a:r>
            <a:r>
              <a:rPr lang="zh-CN" altLang="en-US" dirty="0"/>
              <a:t>为</a:t>
            </a:r>
            <a:r>
              <a:rPr lang="en-US" altLang="zh-CN" dirty="0"/>
              <a:t>$2</a:t>
            </a:r>
            <a:r>
              <a:rPr lang="zh-CN" altLang="en-US" dirty="0"/>
              <a:t>，而</a:t>
            </a:r>
            <a:r>
              <a:rPr lang="en-US" altLang="zh-CN" dirty="0"/>
              <a:t>Intel</a:t>
            </a:r>
            <a:r>
              <a:rPr lang="zh-CN" altLang="en-US" dirty="0"/>
              <a:t>就是</a:t>
            </a:r>
            <a:r>
              <a:rPr lang="en-US" altLang="zh-CN" dirty="0"/>
              <a:t>2 </a:t>
            </a:r>
          </a:p>
          <a:p>
            <a:r>
              <a:rPr lang="en-US" altLang="zh-CN" dirty="0"/>
              <a:t>AT&amp;T</a:t>
            </a:r>
            <a:r>
              <a:rPr lang="zh-CN" altLang="en-US" dirty="0"/>
              <a:t>在寄存器前加</a:t>
            </a:r>
            <a:r>
              <a:rPr lang="en-US" altLang="zh-CN" dirty="0"/>
              <a:t>%</a:t>
            </a:r>
            <a:r>
              <a:rPr lang="zh-CN" altLang="en-US" dirty="0"/>
              <a:t>，比如</a:t>
            </a:r>
            <a:r>
              <a:rPr lang="en-US" altLang="zh-CN" dirty="0" err="1"/>
              <a:t>eax</a:t>
            </a:r>
            <a:r>
              <a:rPr lang="zh-CN" altLang="en-US" dirty="0"/>
              <a:t>寄存器表示为</a:t>
            </a:r>
            <a:r>
              <a:rPr lang="en-US" altLang="zh-CN" dirty="0"/>
              <a:t>%</a:t>
            </a:r>
            <a:r>
              <a:rPr lang="en-US" altLang="zh-CN" dirty="0" err="1"/>
              <a:t>eax</a:t>
            </a:r>
            <a:r>
              <a:rPr lang="en-US" altLang="zh-CN" dirty="0"/>
              <a:t> </a:t>
            </a:r>
          </a:p>
          <a:p>
            <a:r>
              <a:rPr lang="en-US" altLang="zh-CN" dirty="0"/>
              <a:t>AT&amp;T </a:t>
            </a:r>
            <a:r>
              <a:rPr lang="zh-CN" altLang="en-US" dirty="0"/>
              <a:t>处理操作数的顺序和</a:t>
            </a:r>
            <a:r>
              <a:rPr lang="en-US" altLang="zh-CN" dirty="0"/>
              <a:t>Intel</a:t>
            </a:r>
            <a:r>
              <a:rPr lang="zh-CN" altLang="en-US" dirty="0"/>
              <a:t>相反，比如，</a:t>
            </a:r>
            <a:r>
              <a:rPr lang="en-US" altLang="zh-CN" dirty="0" err="1"/>
              <a:t>movl</a:t>
            </a:r>
            <a:r>
              <a:rPr lang="en-US" altLang="zh-CN" dirty="0"/>
              <a:t> %</a:t>
            </a:r>
            <a:r>
              <a:rPr lang="en-US" altLang="zh-CN" dirty="0" err="1"/>
              <a:t>eax</a:t>
            </a:r>
            <a:r>
              <a:rPr lang="en-US" altLang="zh-CN" dirty="0"/>
              <a:t>, %</a:t>
            </a:r>
            <a:r>
              <a:rPr lang="en-US" altLang="zh-CN" dirty="0" err="1"/>
              <a:t>ebx</a:t>
            </a:r>
            <a:r>
              <a:rPr lang="zh-CN" altLang="en-US" dirty="0"/>
              <a:t>是将</a:t>
            </a:r>
            <a:r>
              <a:rPr lang="en-US" altLang="zh-CN" dirty="0" err="1"/>
              <a:t>eax</a:t>
            </a:r>
            <a:r>
              <a:rPr lang="zh-CN" altLang="en-US" dirty="0"/>
              <a:t>中的值传递给</a:t>
            </a:r>
            <a:r>
              <a:rPr lang="en-US" altLang="zh-CN" dirty="0" err="1"/>
              <a:t>ebx</a:t>
            </a:r>
            <a:r>
              <a:rPr lang="zh-CN" altLang="en-US" dirty="0"/>
              <a:t>，而</a:t>
            </a:r>
            <a:r>
              <a:rPr lang="en-US" altLang="zh-CN" dirty="0"/>
              <a:t>Intel</a:t>
            </a:r>
            <a:r>
              <a:rPr lang="zh-CN" altLang="en-US" dirty="0"/>
              <a:t>是这样的</a:t>
            </a:r>
            <a:r>
              <a:rPr lang="en-US" altLang="zh-CN" dirty="0" err="1"/>
              <a:t>mov</a:t>
            </a:r>
            <a:r>
              <a:rPr lang="en-US" altLang="zh-CN" dirty="0"/>
              <a:t> </a:t>
            </a:r>
            <a:r>
              <a:rPr lang="en-US" altLang="zh-CN" dirty="0" err="1"/>
              <a:t>ebx</a:t>
            </a:r>
            <a:r>
              <a:rPr lang="en-US" altLang="zh-CN" dirty="0"/>
              <a:t>, </a:t>
            </a:r>
            <a:r>
              <a:rPr lang="en-US" altLang="zh-CN" dirty="0" err="1"/>
              <a:t>eax</a:t>
            </a:r>
            <a:r>
              <a:rPr lang="en-US" altLang="zh-CN" dirty="0"/>
              <a:t> </a:t>
            </a:r>
          </a:p>
          <a:p>
            <a:r>
              <a:rPr lang="en-US" altLang="zh-CN" dirty="0"/>
              <a:t>AT&amp;T</a:t>
            </a:r>
            <a:r>
              <a:rPr lang="zh-CN" altLang="en-US" dirty="0"/>
              <a:t>在助记符的后面加上一个单独字符表示操作中数据的长度，比如</a:t>
            </a:r>
            <a:r>
              <a:rPr lang="en-US" altLang="zh-CN" dirty="0" err="1"/>
              <a:t>movl</a:t>
            </a:r>
            <a:r>
              <a:rPr lang="en-US" altLang="zh-CN" dirty="0"/>
              <a:t> $foo, %</a:t>
            </a:r>
            <a:r>
              <a:rPr lang="en-US" altLang="zh-CN" dirty="0" err="1"/>
              <a:t>eax</a:t>
            </a:r>
            <a:r>
              <a:rPr lang="zh-CN" altLang="en-US" dirty="0"/>
              <a:t>等同于</a:t>
            </a:r>
            <a:r>
              <a:rPr lang="en-US" altLang="zh-CN" dirty="0"/>
              <a:t>Intel</a:t>
            </a:r>
            <a:r>
              <a:rPr lang="zh-CN" altLang="en-US" dirty="0"/>
              <a:t>的</a:t>
            </a:r>
            <a:r>
              <a:rPr lang="en-US" altLang="zh-CN" dirty="0" err="1"/>
              <a:t>mov</a:t>
            </a:r>
            <a:r>
              <a:rPr lang="en-US" altLang="zh-CN" dirty="0"/>
              <a:t> </a:t>
            </a:r>
            <a:r>
              <a:rPr lang="en-US" altLang="zh-CN" dirty="0" err="1"/>
              <a:t>eax</a:t>
            </a:r>
            <a:r>
              <a:rPr lang="en-US" altLang="zh-CN" dirty="0"/>
              <a:t>, word </a:t>
            </a:r>
            <a:r>
              <a:rPr lang="en-US" altLang="zh-CN" dirty="0" err="1"/>
              <a:t>ptr</a:t>
            </a:r>
            <a:r>
              <a:rPr lang="en-US" altLang="zh-CN" dirty="0"/>
              <a:t> foo </a:t>
            </a:r>
          </a:p>
          <a:p>
            <a:r>
              <a:rPr lang="zh-CN" altLang="en-US" dirty="0"/>
              <a:t>长跳转和调用的格式不同，</a:t>
            </a:r>
            <a:r>
              <a:rPr lang="en-US" altLang="zh-CN" dirty="0"/>
              <a:t>AT&amp;T</a:t>
            </a:r>
            <a:r>
              <a:rPr lang="zh-CN" altLang="en-US" dirty="0"/>
              <a:t>为</a:t>
            </a:r>
            <a:r>
              <a:rPr lang="en-US" altLang="zh-CN" dirty="0" err="1"/>
              <a:t>ljmp</a:t>
            </a:r>
            <a:r>
              <a:rPr lang="en-US" altLang="zh-CN" dirty="0"/>
              <a:t> $section, $offset</a:t>
            </a:r>
            <a:r>
              <a:rPr lang="zh-CN" altLang="en-US" dirty="0"/>
              <a:t>，而</a:t>
            </a:r>
            <a:r>
              <a:rPr lang="en-US" altLang="zh-CN" dirty="0"/>
              <a:t>Intel</a:t>
            </a:r>
            <a:r>
              <a:rPr lang="zh-CN" altLang="en-US" dirty="0"/>
              <a:t>为</a:t>
            </a:r>
            <a:r>
              <a:rPr lang="en-US" altLang="zh-CN" dirty="0" err="1"/>
              <a:t>jmp</a:t>
            </a:r>
            <a:r>
              <a:rPr lang="en-US" altLang="zh-CN" dirty="0"/>
              <a:t> </a:t>
            </a:r>
            <a:r>
              <a:rPr lang="en-US" altLang="zh-CN" dirty="0" err="1"/>
              <a:t>section:offset</a:t>
            </a:r>
            <a:endParaRPr lang="en-US" altLang="zh-CN" dirty="0"/>
          </a:p>
          <a:p>
            <a:r>
              <a:rPr lang="zh-CN" altLang="en-US" dirty="0"/>
              <a:t>主要的区别就是这些，其他的细节还有很多</a:t>
            </a:r>
          </a:p>
          <a:p>
            <a:endParaRPr lang="zh-CN" altLang="en-US" dirty="0"/>
          </a:p>
        </p:txBody>
      </p:sp>
      <p:sp>
        <p:nvSpPr>
          <p:cNvPr id="4" name="灯片编号占位符 3"/>
          <p:cNvSpPr>
            <a:spLocks noGrp="1"/>
          </p:cNvSpPr>
          <p:nvPr>
            <p:ph type="sldNum" sz="quarter" idx="10"/>
          </p:nvPr>
        </p:nvSpPr>
        <p:spPr/>
        <p:txBody>
          <a:bodyPr/>
          <a:lstStyle/>
          <a:p>
            <a:fld id="{CF461BEE-F956-40F3-BFB7-69A526D0EDA1}" type="slidenum">
              <a:rPr lang="zh-CN" altLang="en-US" smtClean="0"/>
              <a:t>15</a:t>
            </a:fld>
            <a:endParaRPr lang="zh-CN" altLang="en-US"/>
          </a:p>
        </p:txBody>
      </p:sp>
    </p:spTree>
    <p:extLst>
      <p:ext uri="{BB962C8B-B14F-4D97-AF65-F5344CB8AC3E}">
        <p14:creationId xmlns:p14="http://schemas.microsoft.com/office/powerpoint/2010/main" val="377597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AT&amp;T</a:t>
            </a:r>
            <a:r>
              <a:rPr lang="zh-CN" altLang="en-US" dirty="0"/>
              <a:t>使用</a:t>
            </a:r>
            <a:r>
              <a:rPr lang="en-US" altLang="zh-CN" dirty="0"/>
              <a:t>$</a:t>
            </a:r>
            <a:r>
              <a:rPr lang="zh-CN" altLang="en-US" dirty="0"/>
              <a:t>表示立即数，</a:t>
            </a:r>
            <a:r>
              <a:rPr lang="en-US" altLang="zh-CN" dirty="0"/>
              <a:t>Intel</a:t>
            </a:r>
            <a:r>
              <a:rPr lang="zh-CN" altLang="en-US" dirty="0"/>
              <a:t>不用，因此表示十进制</a:t>
            </a:r>
            <a:r>
              <a:rPr lang="en-US" altLang="zh-CN" dirty="0"/>
              <a:t>2</a:t>
            </a:r>
            <a:r>
              <a:rPr lang="zh-CN" altLang="en-US" dirty="0"/>
              <a:t>时，</a:t>
            </a:r>
            <a:r>
              <a:rPr lang="en-US" altLang="zh-CN" dirty="0"/>
              <a:t>AT&amp;T</a:t>
            </a:r>
            <a:r>
              <a:rPr lang="zh-CN" altLang="en-US" dirty="0"/>
              <a:t>为</a:t>
            </a:r>
            <a:r>
              <a:rPr lang="en-US" altLang="zh-CN" dirty="0"/>
              <a:t>$2</a:t>
            </a:r>
            <a:r>
              <a:rPr lang="zh-CN" altLang="en-US" dirty="0"/>
              <a:t>，而</a:t>
            </a:r>
            <a:r>
              <a:rPr lang="en-US" altLang="zh-CN" dirty="0"/>
              <a:t>Intel</a:t>
            </a:r>
            <a:r>
              <a:rPr lang="zh-CN" altLang="en-US" dirty="0"/>
              <a:t>就是</a:t>
            </a:r>
            <a:r>
              <a:rPr lang="en-US" altLang="zh-CN" dirty="0"/>
              <a:t>2 </a:t>
            </a:r>
          </a:p>
          <a:p>
            <a:r>
              <a:rPr lang="en-US" altLang="zh-CN" dirty="0"/>
              <a:t>AT&amp;T</a:t>
            </a:r>
            <a:r>
              <a:rPr lang="zh-CN" altLang="en-US" dirty="0"/>
              <a:t>在寄存器前加</a:t>
            </a:r>
            <a:r>
              <a:rPr lang="en-US" altLang="zh-CN" dirty="0"/>
              <a:t>%</a:t>
            </a:r>
            <a:r>
              <a:rPr lang="zh-CN" altLang="en-US" dirty="0"/>
              <a:t>，比如</a:t>
            </a:r>
            <a:r>
              <a:rPr lang="en-US" altLang="zh-CN" dirty="0" err="1"/>
              <a:t>eax</a:t>
            </a:r>
            <a:r>
              <a:rPr lang="zh-CN" altLang="en-US" dirty="0"/>
              <a:t>寄存器表示为</a:t>
            </a:r>
            <a:r>
              <a:rPr lang="en-US" altLang="zh-CN" dirty="0"/>
              <a:t>%</a:t>
            </a:r>
            <a:r>
              <a:rPr lang="en-US" altLang="zh-CN" dirty="0" err="1"/>
              <a:t>eax</a:t>
            </a:r>
            <a:r>
              <a:rPr lang="en-US" altLang="zh-CN" dirty="0"/>
              <a:t> </a:t>
            </a:r>
          </a:p>
          <a:p>
            <a:r>
              <a:rPr lang="en-US" altLang="zh-CN" dirty="0"/>
              <a:t>AT&amp;T </a:t>
            </a:r>
            <a:r>
              <a:rPr lang="zh-CN" altLang="en-US" dirty="0"/>
              <a:t>处理操作数的顺序和</a:t>
            </a:r>
            <a:r>
              <a:rPr lang="en-US" altLang="zh-CN" dirty="0"/>
              <a:t>Intel</a:t>
            </a:r>
            <a:r>
              <a:rPr lang="zh-CN" altLang="en-US" dirty="0"/>
              <a:t>相反，比如，</a:t>
            </a:r>
            <a:r>
              <a:rPr lang="en-US" altLang="zh-CN" dirty="0" err="1"/>
              <a:t>movl</a:t>
            </a:r>
            <a:r>
              <a:rPr lang="en-US" altLang="zh-CN" dirty="0"/>
              <a:t> %</a:t>
            </a:r>
            <a:r>
              <a:rPr lang="en-US" altLang="zh-CN" dirty="0" err="1"/>
              <a:t>eax</a:t>
            </a:r>
            <a:r>
              <a:rPr lang="en-US" altLang="zh-CN" dirty="0"/>
              <a:t>, %</a:t>
            </a:r>
            <a:r>
              <a:rPr lang="en-US" altLang="zh-CN" dirty="0" err="1"/>
              <a:t>ebx</a:t>
            </a:r>
            <a:r>
              <a:rPr lang="zh-CN" altLang="en-US" dirty="0"/>
              <a:t>是将</a:t>
            </a:r>
            <a:r>
              <a:rPr lang="en-US" altLang="zh-CN" dirty="0" err="1"/>
              <a:t>eax</a:t>
            </a:r>
            <a:r>
              <a:rPr lang="zh-CN" altLang="en-US" dirty="0"/>
              <a:t>中的值传递给</a:t>
            </a:r>
            <a:r>
              <a:rPr lang="en-US" altLang="zh-CN" dirty="0" err="1"/>
              <a:t>ebx</a:t>
            </a:r>
            <a:r>
              <a:rPr lang="zh-CN" altLang="en-US" dirty="0"/>
              <a:t>，而</a:t>
            </a:r>
            <a:r>
              <a:rPr lang="en-US" altLang="zh-CN" dirty="0"/>
              <a:t>Intel</a:t>
            </a:r>
            <a:r>
              <a:rPr lang="zh-CN" altLang="en-US" dirty="0"/>
              <a:t>是这样的</a:t>
            </a:r>
            <a:r>
              <a:rPr lang="en-US" altLang="zh-CN" dirty="0" err="1"/>
              <a:t>mov</a:t>
            </a:r>
            <a:r>
              <a:rPr lang="en-US" altLang="zh-CN" dirty="0"/>
              <a:t> </a:t>
            </a:r>
            <a:r>
              <a:rPr lang="en-US" altLang="zh-CN" dirty="0" err="1"/>
              <a:t>ebx</a:t>
            </a:r>
            <a:r>
              <a:rPr lang="en-US" altLang="zh-CN" dirty="0"/>
              <a:t>, </a:t>
            </a:r>
            <a:r>
              <a:rPr lang="en-US" altLang="zh-CN" dirty="0" err="1"/>
              <a:t>eax</a:t>
            </a:r>
            <a:r>
              <a:rPr lang="en-US" altLang="zh-CN" dirty="0"/>
              <a:t> </a:t>
            </a:r>
          </a:p>
          <a:p>
            <a:r>
              <a:rPr lang="en-US" altLang="zh-CN" dirty="0"/>
              <a:t>AT&amp;T</a:t>
            </a:r>
            <a:r>
              <a:rPr lang="zh-CN" altLang="en-US" dirty="0"/>
              <a:t>在助记符的后面加上一个单独字符表示操作中数据的长度，比如</a:t>
            </a:r>
            <a:r>
              <a:rPr lang="en-US" altLang="zh-CN" dirty="0" err="1"/>
              <a:t>movl</a:t>
            </a:r>
            <a:r>
              <a:rPr lang="en-US" altLang="zh-CN" dirty="0"/>
              <a:t> $foo, %</a:t>
            </a:r>
            <a:r>
              <a:rPr lang="en-US" altLang="zh-CN" dirty="0" err="1"/>
              <a:t>eax</a:t>
            </a:r>
            <a:r>
              <a:rPr lang="zh-CN" altLang="en-US" dirty="0"/>
              <a:t>等同于</a:t>
            </a:r>
            <a:r>
              <a:rPr lang="en-US" altLang="zh-CN" dirty="0"/>
              <a:t>Intel</a:t>
            </a:r>
            <a:r>
              <a:rPr lang="zh-CN" altLang="en-US" dirty="0"/>
              <a:t>的</a:t>
            </a:r>
            <a:r>
              <a:rPr lang="en-US" altLang="zh-CN" dirty="0" err="1"/>
              <a:t>mov</a:t>
            </a:r>
            <a:r>
              <a:rPr lang="en-US" altLang="zh-CN" dirty="0"/>
              <a:t> </a:t>
            </a:r>
            <a:r>
              <a:rPr lang="en-US" altLang="zh-CN" dirty="0" err="1"/>
              <a:t>eax</a:t>
            </a:r>
            <a:r>
              <a:rPr lang="en-US" altLang="zh-CN" dirty="0"/>
              <a:t>, word </a:t>
            </a:r>
            <a:r>
              <a:rPr lang="en-US" altLang="zh-CN" dirty="0" err="1"/>
              <a:t>ptr</a:t>
            </a:r>
            <a:r>
              <a:rPr lang="en-US" altLang="zh-CN" dirty="0"/>
              <a:t> foo </a:t>
            </a:r>
          </a:p>
          <a:p>
            <a:r>
              <a:rPr lang="zh-CN" altLang="en-US" dirty="0"/>
              <a:t>长跳转和调用的格式不同，</a:t>
            </a:r>
            <a:r>
              <a:rPr lang="en-US" altLang="zh-CN" dirty="0"/>
              <a:t>AT&amp;T</a:t>
            </a:r>
            <a:r>
              <a:rPr lang="zh-CN" altLang="en-US" dirty="0"/>
              <a:t>为</a:t>
            </a:r>
            <a:r>
              <a:rPr lang="en-US" altLang="zh-CN" dirty="0" err="1"/>
              <a:t>ljmp</a:t>
            </a:r>
            <a:r>
              <a:rPr lang="en-US" altLang="zh-CN" dirty="0"/>
              <a:t> $section, $offset</a:t>
            </a:r>
            <a:r>
              <a:rPr lang="zh-CN" altLang="en-US" dirty="0"/>
              <a:t>，而</a:t>
            </a:r>
            <a:r>
              <a:rPr lang="en-US" altLang="zh-CN" dirty="0"/>
              <a:t>Intel</a:t>
            </a:r>
            <a:r>
              <a:rPr lang="zh-CN" altLang="en-US" dirty="0"/>
              <a:t>为</a:t>
            </a:r>
            <a:r>
              <a:rPr lang="en-US" altLang="zh-CN" dirty="0" err="1"/>
              <a:t>jmp</a:t>
            </a:r>
            <a:r>
              <a:rPr lang="en-US" altLang="zh-CN" dirty="0"/>
              <a:t> </a:t>
            </a:r>
            <a:r>
              <a:rPr lang="en-US" altLang="zh-CN" dirty="0" err="1"/>
              <a:t>section:offset</a:t>
            </a:r>
            <a:endParaRPr lang="en-US" altLang="zh-CN" dirty="0"/>
          </a:p>
          <a:p>
            <a:r>
              <a:rPr lang="zh-CN" altLang="en-US" dirty="0"/>
              <a:t>主要的区别就是这些，其他的细节还有很多</a:t>
            </a:r>
          </a:p>
          <a:p>
            <a:endParaRPr lang="zh-CN" altLang="en-US" dirty="0"/>
          </a:p>
        </p:txBody>
      </p:sp>
      <p:sp>
        <p:nvSpPr>
          <p:cNvPr id="4" name="灯片编号占位符 3"/>
          <p:cNvSpPr>
            <a:spLocks noGrp="1"/>
          </p:cNvSpPr>
          <p:nvPr>
            <p:ph type="sldNum" sz="quarter" idx="10"/>
          </p:nvPr>
        </p:nvSpPr>
        <p:spPr/>
        <p:txBody>
          <a:bodyPr/>
          <a:lstStyle/>
          <a:p>
            <a:fld id="{CF461BEE-F956-40F3-BFB7-69A526D0EDA1}" type="slidenum">
              <a:rPr lang="zh-CN" altLang="en-US" smtClean="0"/>
              <a:t>16</a:t>
            </a:fld>
            <a:endParaRPr lang="zh-CN" altLang="en-US"/>
          </a:p>
        </p:txBody>
      </p:sp>
    </p:spTree>
    <p:extLst>
      <p:ext uri="{BB962C8B-B14F-4D97-AF65-F5344CB8AC3E}">
        <p14:creationId xmlns:p14="http://schemas.microsoft.com/office/powerpoint/2010/main" val="9040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AT&amp;T</a:t>
            </a:r>
            <a:r>
              <a:rPr lang="zh-CN" altLang="en-US" dirty="0"/>
              <a:t>使用</a:t>
            </a:r>
            <a:r>
              <a:rPr lang="en-US" altLang="zh-CN" dirty="0"/>
              <a:t>$</a:t>
            </a:r>
            <a:r>
              <a:rPr lang="zh-CN" altLang="en-US" dirty="0"/>
              <a:t>表示立即数，</a:t>
            </a:r>
            <a:r>
              <a:rPr lang="en-US" altLang="zh-CN" dirty="0"/>
              <a:t>Intel</a:t>
            </a:r>
            <a:r>
              <a:rPr lang="zh-CN" altLang="en-US" dirty="0"/>
              <a:t>不用，因此表示十进制</a:t>
            </a:r>
            <a:r>
              <a:rPr lang="en-US" altLang="zh-CN" dirty="0"/>
              <a:t>2</a:t>
            </a:r>
            <a:r>
              <a:rPr lang="zh-CN" altLang="en-US" dirty="0"/>
              <a:t>时，</a:t>
            </a:r>
            <a:r>
              <a:rPr lang="en-US" altLang="zh-CN" dirty="0"/>
              <a:t>AT&amp;T</a:t>
            </a:r>
            <a:r>
              <a:rPr lang="zh-CN" altLang="en-US" dirty="0"/>
              <a:t>为</a:t>
            </a:r>
            <a:r>
              <a:rPr lang="en-US" altLang="zh-CN" dirty="0"/>
              <a:t>$2</a:t>
            </a:r>
            <a:r>
              <a:rPr lang="zh-CN" altLang="en-US" dirty="0"/>
              <a:t>，而</a:t>
            </a:r>
            <a:r>
              <a:rPr lang="en-US" altLang="zh-CN" dirty="0"/>
              <a:t>Intel</a:t>
            </a:r>
            <a:r>
              <a:rPr lang="zh-CN" altLang="en-US" dirty="0"/>
              <a:t>就是</a:t>
            </a:r>
            <a:r>
              <a:rPr lang="en-US" altLang="zh-CN" dirty="0"/>
              <a:t>2 </a:t>
            </a:r>
          </a:p>
          <a:p>
            <a:r>
              <a:rPr lang="en-US" altLang="zh-CN" dirty="0"/>
              <a:t>AT&amp;T</a:t>
            </a:r>
            <a:r>
              <a:rPr lang="zh-CN" altLang="en-US" dirty="0"/>
              <a:t>在寄存器前加</a:t>
            </a:r>
            <a:r>
              <a:rPr lang="en-US" altLang="zh-CN" dirty="0"/>
              <a:t>%</a:t>
            </a:r>
            <a:r>
              <a:rPr lang="zh-CN" altLang="en-US" dirty="0"/>
              <a:t>，比如</a:t>
            </a:r>
            <a:r>
              <a:rPr lang="en-US" altLang="zh-CN" dirty="0" err="1"/>
              <a:t>eax</a:t>
            </a:r>
            <a:r>
              <a:rPr lang="zh-CN" altLang="en-US" dirty="0"/>
              <a:t>寄存器表示为</a:t>
            </a:r>
            <a:r>
              <a:rPr lang="en-US" altLang="zh-CN" dirty="0"/>
              <a:t>%</a:t>
            </a:r>
            <a:r>
              <a:rPr lang="en-US" altLang="zh-CN" dirty="0" err="1"/>
              <a:t>eax</a:t>
            </a:r>
            <a:r>
              <a:rPr lang="en-US" altLang="zh-CN" dirty="0"/>
              <a:t> </a:t>
            </a:r>
          </a:p>
          <a:p>
            <a:r>
              <a:rPr lang="en-US" altLang="zh-CN" dirty="0"/>
              <a:t>AT&amp;T </a:t>
            </a:r>
            <a:r>
              <a:rPr lang="zh-CN" altLang="en-US" dirty="0"/>
              <a:t>处理操作数的顺序和</a:t>
            </a:r>
            <a:r>
              <a:rPr lang="en-US" altLang="zh-CN" dirty="0"/>
              <a:t>Intel</a:t>
            </a:r>
            <a:r>
              <a:rPr lang="zh-CN" altLang="en-US" dirty="0"/>
              <a:t>相反，比如，</a:t>
            </a:r>
            <a:r>
              <a:rPr lang="en-US" altLang="zh-CN" dirty="0" err="1"/>
              <a:t>movl</a:t>
            </a:r>
            <a:r>
              <a:rPr lang="en-US" altLang="zh-CN" dirty="0"/>
              <a:t> %</a:t>
            </a:r>
            <a:r>
              <a:rPr lang="en-US" altLang="zh-CN" dirty="0" err="1"/>
              <a:t>eax</a:t>
            </a:r>
            <a:r>
              <a:rPr lang="en-US" altLang="zh-CN" dirty="0"/>
              <a:t>, %</a:t>
            </a:r>
            <a:r>
              <a:rPr lang="en-US" altLang="zh-CN" dirty="0" err="1"/>
              <a:t>ebx</a:t>
            </a:r>
            <a:r>
              <a:rPr lang="zh-CN" altLang="en-US" dirty="0"/>
              <a:t>是将</a:t>
            </a:r>
            <a:r>
              <a:rPr lang="en-US" altLang="zh-CN" dirty="0" err="1"/>
              <a:t>eax</a:t>
            </a:r>
            <a:r>
              <a:rPr lang="zh-CN" altLang="en-US" dirty="0"/>
              <a:t>中的值传递给</a:t>
            </a:r>
            <a:r>
              <a:rPr lang="en-US" altLang="zh-CN" dirty="0" err="1"/>
              <a:t>ebx</a:t>
            </a:r>
            <a:r>
              <a:rPr lang="zh-CN" altLang="en-US" dirty="0"/>
              <a:t>，而</a:t>
            </a:r>
            <a:r>
              <a:rPr lang="en-US" altLang="zh-CN" dirty="0"/>
              <a:t>Intel</a:t>
            </a:r>
            <a:r>
              <a:rPr lang="zh-CN" altLang="en-US" dirty="0"/>
              <a:t>是这样的</a:t>
            </a:r>
            <a:r>
              <a:rPr lang="en-US" altLang="zh-CN" dirty="0" err="1"/>
              <a:t>mov</a:t>
            </a:r>
            <a:r>
              <a:rPr lang="en-US" altLang="zh-CN" dirty="0"/>
              <a:t> </a:t>
            </a:r>
            <a:r>
              <a:rPr lang="en-US" altLang="zh-CN" dirty="0" err="1"/>
              <a:t>ebx</a:t>
            </a:r>
            <a:r>
              <a:rPr lang="en-US" altLang="zh-CN" dirty="0"/>
              <a:t>, </a:t>
            </a:r>
            <a:r>
              <a:rPr lang="en-US" altLang="zh-CN" dirty="0" err="1"/>
              <a:t>eax</a:t>
            </a:r>
            <a:r>
              <a:rPr lang="en-US" altLang="zh-CN" dirty="0"/>
              <a:t> </a:t>
            </a:r>
          </a:p>
          <a:p>
            <a:r>
              <a:rPr lang="en-US" altLang="zh-CN" dirty="0"/>
              <a:t>AT&amp;T</a:t>
            </a:r>
            <a:r>
              <a:rPr lang="zh-CN" altLang="en-US" dirty="0"/>
              <a:t>在助记符的后面加上一个单独字符表示操作中数据的长度，比如</a:t>
            </a:r>
            <a:r>
              <a:rPr lang="en-US" altLang="zh-CN" dirty="0" err="1"/>
              <a:t>movl</a:t>
            </a:r>
            <a:r>
              <a:rPr lang="en-US" altLang="zh-CN" dirty="0"/>
              <a:t> $foo, %</a:t>
            </a:r>
            <a:r>
              <a:rPr lang="en-US" altLang="zh-CN" dirty="0" err="1"/>
              <a:t>eax</a:t>
            </a:r>
            <a:r>
              <a:rPr lang="zh-CN" altLang="en-US" dirty="0"/>
              <a:t>等同于</a:t>
            </a:r>
            <a:r>
              <a:rPr lang="en-US" altLang="zh-CN" dirty="0"/>
              <a:t>Intel</a:t>
            </a:r>
            <a:r>
              <a:rPr lang="zh-CN" altLang="en-US" dirty="0"/>
              <a:t>的</a:t>
            </a:r>
            <a:r>
              <a:rPr lang="en-US" altLang="zh-CN" dirty="0" err="1"/>
              <a:t>mov</a:t>
            </a:r>
            <a:r>
              <a:rPr lang="en-US" altLang="zh-CN" dirty="0"/>
              <a:t> </a:t>
            </a:r>
            <a:r>
              <a:rPr lang="en-US" altLang="zh-CN" dirty="0" err="1"/>
              <a:t>eax</a:t>
            </a:r>
            <a:r>
              <a:rPr lang="en-US" altLang="zh-CN" dirty="0"/>
              <a:t>, word </a:t>
            </a:r>
            <a:r>
              <a:rPr lang="en-US" altLang="zh-CN" dirty="0" err="1"/>
              <a:t>ptr</a:t>
            </a:r>
            <a:r>
              <a:rPr lang="en-US" altLang="zh-CN" dirty="0"/>
              <a:t> foo </a:t>
            </a:r>
          </a:p>
          <a:p>
            <a:r>
              <a:rPr lang="zh-CN" altLang="en-US" dirty="0"/>
              <a:t>长跳转和调用的格式不同，</a:t>
            </a:r>
            <a:r>
              <a:rPr lang="en-US" altLang="zh-CN" dirty="0"/>
              <a:t>AT&amp;T</a:t>
            </a:r>
            <a:r>
              <a:rPr lang="zh-CN" altLang="en-US" dirty="0"/>
              <a:t>为</a:t>
            </a:r>
            <a:r>
              <a:rPr lang="en-US" altLang="zh-CN" dirty="0" err="1"/>
              <a:t>ljmp</a:t>
            </a:r>
            <a:r>
              <a:rPr lang="en-US" altLang="zh-CN" dirty="0"/>
              <a:t> $section, $offset</a:t>
            </a:r>
            <a:r>
              <a:rPr lang="zh-CN" altLang="en-US" dirty="0"/>
              <a:t>，而</a:t>
            </a:r>
            <a:r>
              <a:rPr lang="en-US" altLang="zh-CN" dirty="0"/>
              <a:t>Intel</a:t>
            </a:r>
            <a:r>
              <a:rPr lang="zh-CN" altLang="en-US" dirty="0"/>
              <a:t>为</a:t>
            </a:r>
            <a:r>
              <a:rPr lang="en-US" altLang="zh-CN" dirty="0" err="1"/>
              <a:t>jmp</a:t>
            </a:r>
            <a:r>
              <a:rPr lang="en-US" altLang="zh-CN" dirty="0"/>
              <a:t> </a:t>
            </a:r>
            <a:r>
              <a:rPr lang="en-US" altLang="zh-CN" dirty="0" err="1"/>
              <a:t>section:offset</a:t>
            </a:r>
            <a:endParaRPr lang="en-US" altLang="zh-CN" dirty="0"/>
          </a:p>
          <a:p>
            <a:r>
              <a:rPr lang="zh-CN" altLang="en-US" dirty="0"/>
              <a:t>主要的区别就是这些，其他的细节还有很多</a:t>
            </a:r>
          </a:p>
          <a:p>
            <a:endParaRPr lang="zh-CN" altLang="en-US" dirty="0"/>
          </a:p>
        </p:txBody>
      </p:sp>
      <p:sp>
        <p:nvSpPr>
          <p:cNvPr id="4" name="灯片编号占位符 3"/>
          <p:cNvSpPr>
            <a:spLocks noGrp="1"/>
          </p:cNvSpPr>
          <p:nvPr>
            <p:ph type="sldNum" sz="quarter" idx="10"/>
          </p:nvPr>
        </p:nvSpPr>
        <p:spPr/>
        <p:txBody>
          <a:bodyPr/>
          <a:lstStyle/>
          <a:p>
            <a:fld id="{CF461BEE-F956-40F3-BFB7-69A526D0EDA1}" type="slidenum">
              <a:rPr lang="zh-CN" altLang="en-US" smtClean="0"/>
              <a:t>17</a:t>
            </a:fld>
            <a:endParaRPr lang="zh-CN" altLang="en-US"/>
          </a:p>
        </p:txBody>
      </p:sp>
    </p:spTree>
    <p:extLst>
      <p:ext uri="{BB962C8B-B14F-4D97-AF65-F5344CB8AC3E}">
        <p14:creationId xmlns:p14="http://schemas.microsoft.com/office/powerpoint/2010/main" val="63293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AT&amp;T</a:t>
            </a:r>
            <a:r>
              <a:rPr lang="zh-CN" altLang="en-US" dirty="0"/>
              <a:t>使用</a:t>
            </a:r>
            <a:r>
              <a:rPr lang="en-US" altLang="zh-CN" dirty="0"/>
              <a:t>$</a:t>
            </a:r>
            <a:r>
              <a:rPr lang="zh-CN" altLang="en-US" dirty="0"/>
              <a:t>表示立即数，</a:t>
            </a:r>
            <a:r>
              <a:rPr lang="en-US" altLang="zh-CN" dirty="0"/>
              <a:t>Intel</a:t>
            </a:r>
            <a:r>
              <a:rPr lang="zh-CN" altLang="en-US" dirty="0"/>
              <a:t>不用，因此表示十进制</a:t>
            </a:r>
            <a:r>
              <a:rPr lang="en-US" altLang="zh-CN" dirty="0"/>
              <a:t>2</a:t>
            </a:r>
            <a:r>
              <a:rPr lang="zh-CN" altLang="en-US" dirty="0"/>
              <a:t>时，</a:t>
            </a:r>
            <a:r>
              <a:rPr lang="en-US" altLang="zh-CN" dirty="0"/>
              <a:t>AT&amp;T</a:t>
            </a:r>
            <a:r>
              <a:rPr lang="zh-CN" altLang="en-US" dirty="0"/>
              <a:t>为</a:t>
            </a:r>
            <a:r>
              <a:rPr lang="en-US" altLang="zh-CN" dirty="0"/>
              <a:t>$2</a:t>
            </a:r>
            <a:r>
              <a:rPr lang="zh-CN" altLang="en-US" dirty="0"/>
              <a:t>，而</a:t>
            </a:r>
            <a:r>
              <a:rPr lang="en-US" altLang="zh-CN" dirty="0"/>
              <a:t>Intel</a:t>
            </a:r>
            <a:r>
              <a:rPr lang="zh-CN" altLang="en-US" dirty="0"/>
              <a:t>就是</a:t>
            </a:r>
            <a:r>
              <a:rPr lang="en-US" altLang="zh-CN" dirty="0"/>
              <a:t>2 </a:t>
            </a:r>
          </a:p>
          <a:p>
            <a:r>
              <a:rPr lang="en-US" altLang="zh-CN" dirty="0"/>
              <a:t>AT&amp;T</a:t>
            </a:r>
            <a:r>
              <a:rPr lang="zh-CN" altLang="en-US" dirty="0"/>
              <a:t>在寄存器前加</a:t>
            </a:r>
            <a:r>
              <a:rPr lang="en-US" altLang="zh-CN" dirty="0"/>
              <a:t>%</a:t>
            </a:r>
            <a:r>
              <a:rPr lang="zh-CN" altLang="en-US" dirty="0"/>
              <a:t>，比如</a:t>
            </a:r>
            <a:r>
              <a:rPr lang="en-US" altLang="zh-CN" dirty="0" err="1"/>
              <a:t>eax</a:t>
            </a:r>
            <a:r>
              <a:rPr lang="zh-CN" altLang="en-US" dirty="0"/>
              <a:t>寄存器表示为</a:t>
            </a:r>
            <a:r>
              <a:rPr lang="en-US" altLang="zh-CN" dirty="0"/>
              <a:t>%</a:t>
            </a:r>
            <a:r>
              <a:rPr lang="en-US" altLang="zh-CN" dirty="0" err="1"/>
              <a:t>eax</a:t>
            </a:r>
            <a:r>
              <a:rPr lang="en-US" altLang="zh-CN" dirty="0"/>
              <a:t> </a:t>
            </a:r>
          </a:p>
          <a:p>
            <a:r>
              <a:rPr lang="en-US" altLang="zh-CN" dirty="0"/>
              <a:t>AT&amp;T </a:t>
            </a:r>
            <a:r>
              <a:rPr lang="zh-CN" altLang="en-US" dirty="0"/>
              <a:t>处理操作数的顺序和</a:t>
            </a:r>
            <a:r>
              <a:rPr lang="en-US" altLang="zh-CN" dirty="0"/>
              <a:t>Intel</a:t>
            </a:r>
            <a:r>
              <a:rPr lang="zh-CN" altLang="en-US" dirty="0"/>
              <a:t>相反，比如，</a:t>
            </a:r>
            <a:r>
              <a:rPr lang="en-US" altLang="zh-CN" dirty="0" err="1"/>
              <a:t>movl</a:t>
            </a:r>
            <a:r>
              <a:rPr lang="en-US" altLang="zh-CN" dirty="0"/>
              <a:t> %</a:t>
            </a:r>
            <a:r>
              <a:rPr lang="en-US" altLang="zh-CN" dirty="0" err="1"/>
              <a:t>eax</a:t>
            </a:r>
            <a:r>
              <a:rPr lang="en-US" altLang="zh-CN" dirty="0"/>
              <a:t>, %</a:t>
            </a:r>
            <a:r>
              <a:rPr lang="en-US" altLang="zh-CN" dirty="0" err="1"/>
              <a:t>ebx</a:t>
            </a:r>
            <a:r>
              <a:rPr lang="zh-CN" altLang="en-US" dirty="0"/>
              <a:t>是将</a:t>
            </a:r>
            <a:r>
              <a:rPr lang="en-US" altLang="zh-CN" dirty="0" err="1"/>
              <a:t>eax</a:t>
            </a:r>
            <a:r>
              <a:rPr lang="zh-CN" altLang="en-US" dirty="0"/>
              <a:t>中的值传递给</a:t>
            </a:r>
            <a:r>
              <a:rPr lang="en-US" altLang="zh-CN" dirty="0" err="1"/>
              <a:t>ebx</a:t>
            </a:r>
            <a:r>
              <a:rPr lang="zh-CN" altLang="en-US" dirty="0"/>
              <a:t>，而</a:t>
            </a:r>
            <a:r>
              <a:rPr lang="en-US" altLang="zh-CN" dirty="0"/>
              <a:t>Intel</a:t>
            </a:r>
            <a:r>
              <a:rPr lang="zh-CN" altLang="en-US" dirty="0"/>
              <a:t>是这样的</a:t>
            </a:r>
            <a:r>
              <a:rPr lang="en-US" altLang="zh-CN" dirty="0" err="1"/>
              <a:t>mov</a:t>
            </a:r>
            <a:r>
              <a:rPr lang="en-US" altLang="zh-CN" dirty="0"/>
              <a:t> </a:t>
            </a:r>
            <a:r>
              <a:rPr lang="en-US" altLang="zh-CN" dirty="0" err="1"/>
              <a:t>ebx</a:t>
            </a:r>
            <a:r>
              <a:rPr lang="en-US" altLang="zh-CN" dirty="0"/>
              <a:t>, </a:t>
            </a:r>
            <a:r>
              <a:rPr lang="en-US" altLang="zh-CN" dirty="0" err="1"/>
              <a:t>eax</a:t>
            </a:r>
            <a:r>
              <a:rPr lang="en-US" altLang="zh-CN" dirty="0"/>
              <a:t> </a:t>
            </a:r>
          </a:p>
          <a:p>
            <a:r>
              <a:rPr lang="en-US" altLang="zh-CN" dirty="0"/>
              <a:t>AT&amp;T</a:t>
            </a:r>
            <a:r>
              <a:rPr lang="zh-CN" altLang="en-US" dirty="0"/>
              <a:t>在助记符的后面加上一个单独字符表示操作中数据的长度，比如</a:t>
            </a:r>
            <a:r>
              <a:rPr lang="en-US" altLang="zh-CN" dirty="0" err="1"/>
              <a:t>movl</a:t>
            </a:r>
            <a:r>
              <a:rPr lang="en-US" altLang="zh-CN" dirty="0"/>
              <a:t> $foo, %</a:t>
            </a:r>
            <a:r>
              <a:rPr lang="en-US" altLang="zh-CN" dirty="0" err="1"/>
              <a:t>eax</a:t>
            </a:r>
            <a:r>
              <a:rPr lang="zh-CN" altLang="en-US" dirty="0"/>
              <a:t>等同于</a:t>
            </a:r>
            <a:r>
              <a:rPr lang="en-US" altLang="zh-CN" dirty="0"/>
              <a:t>Intel</a:t>
            </a:r>
            <a:r>
              <a:rPr lang="zh-CN" altLang="en-US" dirty="0"/>
              <a:t>的</a:t>
            </a:r>
            <a:r>
              <a:rPr lang="en-US" altLang="zh-CN" dirty="0" err="1"/>
              <a:t>mov</a:t>
            </a:r>
            <a:r>
              <a:rPr lang="en-US" altLang="zh-CN" dirty="0"/>
              <a:t> </a:t>
            </a:r>
            <a:r>
              <a:rPr lang="en-US" altLang="zh-CN" dirty="0" err="1"/>
              <a:t>eax</a:t>
            </a:r>
            <a:r>
              <a:rPr lang="en-US" altLang="zh-CN" dirty="0"/>
              <a:t>, word </a:t>
            </a:r>
            <a:r>
              <a:rPr lang="en-US" altLang="zh-CN" dirty="0" err="1"/>
              <a:t>ptr</a:t>
            </a:r>
            <a:r>
              <a:rPr lang="en-US" altLang="zh-CN" dirty="0"/>
              <a:t> foo </a:t>
            </a:r>
          </a:p>
          <a:p>
            <a:r>
              <a:rPr lang="zh-CN" altLang="en-US" dirty="0"/>
              <a:t>长跳转和调用的格式不同，</a:t>
            </a:r>
            <a:r>
              <a:rPr lang="en-US" altLang="zh-CN" dirty="0"/>
              <a:t>AT&amp;T</a:t>
            </a:r>
            <a:r>
              <a:rPr lang="zh-CN" altLang="en-US" dirty="0"/>
              <a:t>为</a:t>
            </a:r>
            <a:r>
              <a:rPr lang="en-US" altLang="zh-CN" dirty="0" err="1"/>
              <a:t>ljmp</a:t>
            </a:r>
            <a:r>
              <a:rPr lang="en-US" altLang="zh-CN" dirty="0"/>
              <a:t> $section, $offset</a:t>
            </a:r>
            <a:r>
              <a:rPr lang="zh-CN" altLang="en-US" dirty="0"/>
              <a:t>，而</a:t>
            </a:r>
            <a:r>
              <a:rPr lang="en-US" altLang="zh-CN" dirty="0"/>
              <a:t>Intel</a:t>
            </a:r>
            <a:r>
              <a:rPr lang="zh-CN" altLang="en-US" dirty="0"/>
              <a:t>为</a:t>
            </a:r>
            <a:r>
              <a:rPr lang="en-US" altLang="zh-CN" dirty="0" err="1"/>
              <a:t>jmp</a:t>
            </a:r>
            <a:r>
              <a:rPr lang="en-US" altLang="zh-CN" dirty="0"/>
              <a:t> </a:t>
            </a:r>
            <a:r>
              <a:rPr lang="en-US" altLang="zh-CN" dirty="0" err="1"/>
              <a:t>section:offset</a:t>
            </a:r>
            <a:endParaRPr lang="en-US" altLang="zh-CN" dirty="0"/>
          </a:p>
          <a:p>
            <a:r>
              <a:rPr lang="zh-CN" altLang="en-US" dirty="0"/>
              <a:t>主要的区别就是这些，其他的细节还有很多</a:t>
            </a:r>
          </a:p>
          <a:p>
            <a:endParaRPr lang="zh-CN" altLang="en-US" dirty="0"/>
          </a:p>
        </p:txBody>
      </p:sp>
      <p:sp>
        <p:nvSpPr>
          <p:cNvPr id="4" name="灯片编号占位符 3"/>
          <p:cNvSpPr>
            <a:spLocks noGrp="1"/>
          </p:cNvSpPr>
          <p:nvPr>
            <p:ph type="sldNum" sz="quarter" idx="10"/>
          </p:nvPr>
        </p:nvSpPr>
        <p:spPr/>
        <p:txBody>
          <a:bodyPr/>
          <a:lstStyle/>
          <a:p>
            <a:fld id="{CF461BEE-F956-40F3-BFB7-69A526D0EDA1}" type="slidenum">
              <a:rPr lang="zh-CN" altLang="en-US" smtClean="0"/>
              <a:t>18</a:t>
            </a:fld>
            <a:endParaRPr lang="zh-CN" altLang="en-US"/>
          </a:p>
        </p:txBody>
      </p:sp>
    </p:spTree>
    <p:extLst>
      <p:ext uri="{BB962C8B-B14F-4D97-AF65-F5344CB8AC3E}">
        <p14:creationId xmlns:p14="http://schemas.microsoft.com/office/powerpoint/2010/main" val="984904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内核、模块</a:t>
            </a:r>
          </a:p>
        </p:txBody>
      </p:sp>
      <p:sp>
        <p:nvSpPr>
          <p:cNvPr id="4" name="灯片编号占位符 3"/>
          <p:cNvSpPr>
            <a:spLocks noGrp="1"/>
          </p:cNvSpPr>
          <p:nvPr>
            <p:ph type="sldNum" sz="quarter" idx="10"/>
          </p:nvPr>
        </p:nvSpPr>
        <p:spPr/>
        <p:txBody>
          <a:bodyPr/>
          <a:lstStyle/>
          <a:p>
            <a:fld id="{475FE387-E9BC-4966-9850-2F906336B0A7}" type="slidenum">
              <a:rPr lang="zh-CN" altLang="en-US" smtClean="0"/>
              <a:t>27</a:t>
            </a:fld>
            <a:endParaRPr lang="zh-CN" altLang="en-US"/>
          </a:p>
        </p:txBody>
      </p:sp>
    </p:spTree>
    <p:extLst>
      <p:ext uri="{BB962C8B-B14F-4D97-AF65-F5344CB8AC3E}">
        <p14:creationId xmlns:p14="http://schemas.microsoft.com/office/powerpoint/2010/main" val="209835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5FE387-E9BC-4966-9850-2F906336B0A7}" type="slidenum">
              <a:rPr lang="zh-CN" altLang="en-US" smtClean="0"/>
              <a:t>28</a:t>
            </a:fld>
            <a:endParaRPr lang="zh-CN" altLang="en-US"/>
          </a:p>
        </p:txBody>
      </p:sp>
    </p:spTree>
    <p:extLst>
      <p:ext uri="{BB962C8B-B14F-4D97-AF65-F5344CB8AC3E}">
        <p14:creationId xmlns:p14="http://schemas.microsoft.com/office/powerpoint/2010/main" val="1430785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redhat.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第十章 第</a:t>
            </a:r>
            <a:r>
              <a:rPr lang="en-US" altLang="zh-CN" sz="4400" dirty="0">
                <a:solidFill>
                  <a:srgbClr val="000066"/>
                </a:solidFill>
                <a:effectLst>
                  <a:outerShdw blurRad="38100" dist="38100" dir="2700000" algn="tl">
                    <a:srgbClr val="C0C0C0"/>
                  </a:outerShdw>
                </a:effectLst>
              </a:rPr>
              <a:t>2</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en-US" altLang="zh-CN" sz="4400" dirty="0">
                <a:solidFill>
                  <a:srgbClr val="000066"/>
                </a:solidFill>
                <a:effectLst>
                  <a:outerShdw blurRad="38100" dist="38100" dir="2700000" algn="tl">
                    <a:srgbClr val="C0C0C0"/>
                  </a:outerShdw>
                </a:effectLst>
              </a:rPr>
              <a:t>Linux</a:t>
            </a:r>
            <a:r>
              <a:rPr lang="zh-CN" altLang="en-US" sz="4400" dirty="0">
                <a:solidFill>
                  <a:srgbClr val="000066"/>
                </a:solidFill>
                <a:effectLst>
                  <a:outerShdw blurRad="38100" dist="38100" dir="2700000" algn="tl">
                    <a:srgbClr val="C0C0C0"/>
                  </a:outerShdw>
                </a:effectLst>
              </a:rPr>
              <a:t>内核基础知识简介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微内核是什么？</a:t>
            </a:r>
          </a:p>
        </p:txBody>
      </p:sp>
      <p:sp>
        <p:nvSpPr>
          <p:cNvPr id="3" name="内容占位符 2"/>
          <p:cNvSpPr>
            <a:spLocks noGrp="1"/>
          </p:cNvSpPr>
          <p:nvPr>
            <p:ph idx="1"/>
          </p:nvPr>
        </p:nvSpPr>
        <p:spPr/>
        <p:txBody>
          <a:bodyPr/>
          <a:lstStyle/>
          <a:p>
            <a:endParaRPr lang="en-US" altLang="zh-CN" dirty="0"/>
          </a:p>
          <a:p>
            <a:r>
              <a:rPr lang="zh-CN" altLang="en-US" dirty="0"/>
              <a:t>微内核结构由一个非常简单的硬件抽象层和一组比较关键的原语或系统调用组成；这些原语，仅仅包括了创建一个系统必需的几个部分；如线程管理，地址空间和进程间通讯等。</a:t>
            </a:r>
          </a:p>
        </p:txBody>
      </p:sp>
    </p:spTree>
    <p:extLst>
      <p:ext uri="{BB962C8B-B14F-4D97-AF65-F5344CB8AC3E}">
        <p14:creationId xmlns:p14="http://schemas.microsoft.com/office/powerpoint/2010/main" val="2649109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微内核的目标</a:t>
            </a:r>
          </a:p>
        </p:txBody>
      </p:sp>
      <p:sp>
        <p:nvSpPr>
          <p:cNvPr id="3" name="内容占位符 2"/>
          <p:cNvSpPr>
            <a:spLocks noGrp="1"/>
          </p:cNvSpPr>
          <p:nvPr>
            <p:ph idx="1"/>
          </p:nvPr>
        </p:nvSpPr>
        <p:spPr/>
        <p:txBody>
          <a:bodyPr/>
          <a:lstStyle/>
          <a:p>
            <a:endParaRPr lang="zh-CN" altLang="en-US" dirty="0"/>
          </a:p>
          <a:p>
            <a:r>
              <a:rPr lang="zh-CN" altLang="en-US" dirty="0"/>
              <a:t>微内核的目标是将系统服务的实现和系统的基本操作规则分离开来。例如，进程的输入</a:t>
            </a:r>
            <a:r>
              <a:rPr lang="en-US" altLang="zh-CN" dirty="0"/>
              <a:t>/</a:t>
            </a:r>
            <a:r>
              <a:rPr lang="zh-CN" altLang="en-US" dirty="0"/>
              <a:t>输出锁定服务可以由运行在微核之外的一个服务组件来提供。这些非常模块化的用户态服务器用于完成操作系统中比较高级的操作，这样的设计使内核中最核心的部分的设计更简单。</a:t>
            </a:r>
          </a:p>
        </p:txBody>
      </p:sp>
    </p:spTree>
    <p:extLst>
      <p:ext uri="{BB962C8B-B14F-4D97-AF65-F5344CB8AC3E}">
        <p14:creationId xmlns:p14="http://schemas.microsoft.com/office/powerpoint/2010/main" val="413699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lgn="ctr"/>
            <a:r>
              <a:rPr lang="zh-CN" altLang="en-US" dirty="0">
                <a:effectLst/>
              </a:rPr>
              <a:t>微内核结构例子</a:t>
            </a:r>
            <a:endParaRPr lang="zh-CN" altLang="en-US" dirty="0"/>
          </a:p>
        </p:txBody>
      </p:sp>
      <p:sp>
        <p:nvSpPr>
          <p:cNvPr id="3" name="内容占位符 2"/>
          <p:cNvSpPr>
            <a:spLocks noGrp="1"/>
          </p:cNvSpPr>
          <p:nvPr>
            <p:ph idx="1"/>
          </p:nvPr>
        </p:nvSpPr>
        <p:spPr/>
        <p:txBody>
          <a:bodyPr/>
          <a:lstStyle/>
          <a:p>
            <a:r>
              <a:rPr lang="en-US" altLang="zh-CN" dirty="0"/>
              <a:t>AIX</a:t>
            </a:r>
          </a:p>
          <a:p>
            <a:r>
              <a:rPr lang="en-US" altLang="zh-CN" dirty="0"/>
              <a:t>BeOS</a:t>
            </a:r>
          </a:p>
          <a:p>
            <a:r>
              <a:rPr lang="en-US" altLang="zh-CN" dirty="0"/>
              <a:t>L4</a:t>
            </a:r>
            <a:r>
              <a:rPr lang="zh-CN" altLang="en-US" dirty="0"/>
              <a:t>微内核系列</a:t>
            </a:r>
          </a:p>
          <a:p>
            <a:r>
              <a:rPr lang="en-US" altLang="zh-CN" dirty="0"/>
              <a:t>Mach, </a:t>
            </a:r>
            <a:r>
              <a:rPr lang="zh-CN" altLang="en-US" dirty="0"/>
              <a:t>用于</a:t>
            </a:r>
            <a:r>
              <a:rPr lang="en-US" altLang="zh-CN" dirty="0"/>
              <a:t>GNU Hurd</a:t>
            </a:r>
          </a:p>
          <a:p>
            <a:r>
              <a:rPr lang="en-US" altLang="zh-CN" dirty="0" err="1"/>
              <a:t>Minix</a:t>
            </a:r>
            <a:endParaRPr lang="en-US" altLang="zh-CN" dirty="0"/>
          </a:p>
          <a:p>
            <a:r>
              <a:rPr lang="en-US" altLang="zh-CN" dirty="0" err="1"/>
              <a:t>MorphOS</a:t>
            </a:r>
            <a:endParaRPr lang="en-US" altLang="zh-CN" dirty="0"/>
          </a:p>
          <a:p>
            <a:r>
              <a:rPr lang="en-US" altLang="zh-CN" dirty="0"/>
              <a:t>QNX</a:t>
            </a:r>
          </a:p>
          <a:p>
            <a:r>
              <a:rPr lang="en-US" altLang="zh-CN" dirty="0" err="1"/>
              <a:t>RadiOS</a:t>
            </a:r>
            <a:endParaRPr lang="en-US" altLang="zh-CN" dirty="0"/>
          </a:p>
          <a:p>
            <a:r>
              <a:rPr lang="en-US" altLang="zh-CN" dirty="0" err="1"/>
              <a:t>VSTa</a:t>
            </a:r>
            <a:endParaRPr lang="zh-CN" altLang="zh-CN" dirty="0"/>
          </a:p>
        </p:txBody>
      </p:sp>
    </p:spTree>
    <p:extLst>
      <p:ext uri="{BB962C8B-B14F-4D97-AF65-F5344CB8AC3E}">
        <p14:creationId xmlns:p14="http://schemas.microsoft.com/office/powerpoint/2010/main" val="47016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lgn="ctr"/>
            <a:r>
              <a:rPr lang="en-US" altLang="zh-CN" dirty="0">
                <a:effectLst/>
              </a:rPr>
              <a:t>Windows</a:t>
            </a:r>
            <a:r>
              <a:rPr lang="zh-CN" altLang="en-US" dirty="0">
                <a:effectLst/>
              </a:rPr>
              <a:t>为混合内核</a:t>
            </a:r>
            <a:r>
              <a:rPr lang="zh-CN" altLang="zh-CN" dirty="0">
                <a:effectLst/>
              </a:rPr>
              <a:t>？</a:t>
            </a:r>
            <a:endParaRPr lang="zh-CN" altLang="en-US" dirty="0"/>
          </a:p>
        </p:txBody>
      </p:sp>
      <p:sp>
        <p:nvSpPr>
          <p:cNvPr id="3" name="内容占位符 2"/>
          <p:cNvSpPr>
            <a:spLocks noGrp="1"/>
          </p:cNvSpPr>
          <p:nvPr>
            <p:ph idx="1"/>
          </p:nvPr>
        </p:nvSpPr>
        <p:spPr/>
        <p:txBody>
          <a:bodyPr/>
          <a:lstStyle/>
          <a:p>
            <a:r>
              <a:rPr lang="zh-CN" altLang="en-US" dirty="0"/>
              <a:t>混合内核实质上是微内核，只不过它让一些微核结构运行在用户空间的代码运行在内核空间，这样让内核的运行效率更高些。这是一种妥协做法，设计者参考了微内核结构的系统运行速度不佳的理论。然而后来的实验证明，纯微内核的系统实际上也可以是高效率的。大多数现代操作系统遵循这种设计范畴，微软视窗就是一个典型的例子。另外还有</a:t>
            </a:r>
            <a:r>
              <a:rPr lang="en-US" altLang="zh-CN" dirty="0"/>
              <a:t>XNU</a:t>
            </a:r>
            <a:r>
              <a:rPr lang="zh-CN" altLang="en-US" dirty="0"/>
              <a:t>，运行在苹果</a:t>
            </a:r>
            <a:r>
              <a:rPr lang="en-US" altLang="zh-CN" dirty="0"/>
              <a:t>Mac OS X</a:t>
            </a:r>
            <a:r>
              <a:rPr lang="zh-CN" altLang="en-US" dirty="0"/>
              <a:t>上的内核，也是一个混合内核。</a:t>
            </a:r>
          </a:p>
        </p:txBody>
      </p:sp>
    </p:spTree>
    <p:extLst>
      <p:ext uri="{BB962C8B-B14F-4D97-AF65-F5344CB8AC3E}">
        <p14:creationId xmlns:p14="http://schemas.microsoft.com/office/powerpoint/2010/main" val="3406273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AT&amp;T</a:t>
            </a:r>
            <a:r>
              <a:rPr lang="zh-CN" altLang="en-US" dirty="0"/>
              <a:t>汇编语言</a:t>
            </a:r>
          </a:p>
        </p:txBody>
      </p:sp>
      <p:sp>
        <p:nvSpPr>
          <p:cNvPr id="3" name="内容占位符 2"/>
          <p:cNvSpPr>
            <a:spLocks noGrp="1"/>
          </p:cNvSpPr>
          <p:nvPr>
            <p:ph idx="1"/>
          </p:nvPr>
        </p:nvSpPr>
        <p:spPr/>
        <p:txBody>
          <a:bodyPr/>
          <a:lstStyle/>
          <a:p>
            <a:pPr algn="just"/>
            <a:r>
              <a:rPr lang="en-US" altLang="zh-CN" dirty="0"/>
              <a:t>GCC</a:t>
            </a:r>
            <a:r>
              <a:rPr lang="zh-CN" altLang="en-US" dirty="0"/>
              <a:t>采用的是</a:t>
            </a:r>
            <a:r>
              <a:rPr lang="en-US" altLang="zh-CN" dirty="0"/>
              <a:t>AT&amp;T</a:t>
            </a:r>
            <a:r>
              <a:rPr lang="zh-CN" altLang="en-US" dirty="0"/>
              <a:t>的汇编格式</a:t>
            </a:r>
            <a:r>
              <a:rPr lang="en-US" altLang="zh-CN" dirty="0"/>
              <a:t>, </a:t>
            </a:r>
            <a:r>
              <a:rPr lang="zh-CN" altLang="en-US" dirty="0"/>
              <a:t>也叫</a:t>
            </a:r>
            <a:r>
              <a:rPr lang="en-US" altLang="zh-CN" dirty="0"/>
              <a:t>GAS</a:t>
            </a:r>
            <a:r>
              <a:rPr lang="zh-CN" altLang="en-US" dirty="0"/>
              <a:t>格式</a:t>
            </a:r>
            <a:r>
              <a:rPr lang="en-US" altLang="zh-CN" dirty="0"/>
              <a:t>(Gnu </a:t>
            </a:r>
            <a:r>
              <a:rPr lang="en-US" altLang="zh-CN" dirty="0" err="1"/>
              <a:t>ASembler</a:t>
            </a:r>
            <a:r>
              <a:rPr lang="en-US" altLang="zh-CN" dirty="0"/>
              <a:t> GNU</a:t>
            </a:r>
            <a:r>
              <a:rPr lang="zh-CN" altLang="en-US" dirty="0"/>
              <a:t>汇编器</a:t>
            </a:r>
            <a:r>
              <a:rPr lang="en-US" altLang="zh-CN" dirty="0"/>
              <a:t>), </a:t>
            </a:r>
            <a:r>
              <a:rPr lang="zh-CN" altLang="en-US" dirty="0"/>
              <a:t>而微软采用</a:t>
            </a:r>
            <a:r>
              <a:rPr lang="en-US" altLang="zh-CN" dirty="0"/>
              <a:t>Intel</a:t>
            </a:r>
            <a:r>
              <a:rPr lang="zh-CN" altLang="en-US" dirty="0"/>
              <a:t>的汇编格式</a:t>
            </a:r>
            <a:r>
              <a:rPr lang="en-US" altLang="zh-CN" dirty="0"/>
              <a:t>.</a:t>
            </a:r>
          </a:p>
          <a:p>
            <a:pPr algn="just"/>
            <a:endParaRPr lang="en-US" altLang="zh-CN" dirty="0"/>
          </a:p>
          <a:p>
            <a:pPr algn="just"/>
            <a:r>
              <a:rPr lang="en-US" altLang="zh-CN" dirty="0"/>
              <a:t>AT&amp;T</a:t>
            </a:r>
            <a:r>
              <a:rPr lang="zh-CN" altLang="en-US" dirty="0"/>
              <a:t>语法起源于</a:t>
            </a:r>
            <a:r>
              <a:rPr lang="en-US" altLang="zh-CN" dirty="0"/>
              <a:t>AT&amp;T</a:t>
            </a:r>
            <a:r>
              <a:rPr lang="zh-CN" altLang="en-US" dirty="0"/>
              <a:t>贝尔实验室，是在当时用于实现</a:t>
            </a:r>
            <a:r>
              <a:rPr lang="en-US" altLang="zh-CN" dirty="0"/>
              <a:t>Unix</a:t>
            </a:r>
            <a:r>
              <a:rPr lang="zh-CN" altLang="en-US" dirty="0"/>
              <a:t>系统的处理器操作码语法之上而形成的</a:t>
            </a:r>
            <a:r>
              <a:rPr lang="en-US" altLang="zh-CN" dirty="0"/>
              <a:t>.</a:t>
            </a:r>
            <a:endParaRPr lang="zh-CN" altLang="en-US" dirty="0"/>
          </a:p>
        </p:txBody>
      </p:sp>
    </p:spTree>
    <p:extLst>
      <p:ext uri="{BB962C8B-B14F-4D97-AF65-F5344CB8AC3E}">
        <p14:creationId xmlns:p14="http://schemas.microsoft.com/office/powerpoint/2010/main" val="37516689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AT&amp;T</a:t>
            </a:r>
            <a:r>
              <a:rPr lang="zh-CN" altLang="en-US" dirty="0"/>
              <a:t>语法和</a:t>
            </a:r>
            <a:r>
              <a:rPr lang="en-US" altLang="zh-CN" dirty="0"/>
              <a:t>Intel</a:t>
            </a:r>
            <a:r>
              <a:rPr lang="zh-CN" altLang="en-US" dirty="0"/>
              <a:t>语法主要区别？</a:t>
            </a:r>
          </a:p>
        </p:txBody>
      </p:sp>
      <p:sp>
        <p:nvSpPr>
          <p:cNvPr id="3" name="内容占位符 2"/>
          <p:cNvSpPr>
            <a:spLocks noGrp="1"/>
          </p:cNvSpPr>
          <p:nvPr>
            <p:ph idx="1"/>
          </p:nvPr>
        </p:nvSpPr>
        <p:spPr/>
        <p:txBody>
          <a:bodyPr/>
          <a:lstStyle/>
          <a:p>
            <a:r>
              <a:rPr lang="en-US" altLang="zh-CN" dirty="0"/>
              <a:t>AT&amp;T</a:t>
            </a:r>
            <a:r>
              <a:rPr lang="zh-CN" altLang="en-US" dirty="0"/>
              <a:t>使用</a:t>
            </a:r>
            <a:r>
              <a:rPr lang="en-US" altLang="zh-CN" dirty="0"/>
              <a:t>$</a:t>
            </a:r>
            <a:r>
              <a:rPr lang="zh-CN" altLang="en-US" dirty="0"/>
              <a:t>表示立即数，</a:t>
            </a:r>
            <a:r>
              <a:rPr lang="en-US" altLang="zh-CN" dirty="0"/>
              <a:t>Intel</a:t>
            </a:r>
            <a:r>
              <a:rPr lang="zh-CN" altLang="en-US" dirty="0"/>
              <a:t>不用</a:t>
            </a:r>
            <a:endParaRPr lang="en-US" altLang="zh-CN" dirty="0"/>
          </a:p>
          <a:p>
            <a:endParaRPr lang="en-US" altLang="zh-CN" dirty="0"/>
          </a:p>
          <a:p>
            <a:r>
              <a:rPr lang="en-US" altLang="zh-CN" dirty="0"/>
              <a:t>AT&amp;T</a:t>
            </a:r>
            <a:r>
              <a:rPr lang="zh-CN" altLang="en-US" dirty="0"/>
              <a:t>在寄存器前加</a:t>
            </a:r>
            <a:r>
              <a:rPr lang="en-US" altLang="zh-CN" dirty="0"/>
              <a:t>%</a:t>
            </a:r>
          </a:p>
          <a:p>
            <a:endParaRPr lang="en-US" altLang="zh-CN" dirty="0"/>
          </a:p>
          <a:p>
            <a:r>
              <a:rPr lang="en-US" altLang="zh-CN" dirty="0"/>
              <a:t>AT&amp;T </a:t>
            </a:r>
            <a:r>
              <a:rPr lang="zh-CN" altLang="en-US" dirty="0"/>
              <a:t>处理操作数的顺序和</a:t>
            </a:r>
            <a:r>
              <a:rPr lang="en-US" altLang="zh-CN" dirty="0"/>
              <a:t>Intel</a:t>
            </a:r>
            <a:r>
              <a:rPr lang="zh-CN" altLang="en-US" dirty="0"/>
              <a:t>相反</a:t>
            </a:r>
            <a:endParaRPr lang="en-US" altLang="zh-CN" dirty="0"/>
          </a:p>
          <a:p>
            <a:endParaRPr lang="en-US" altLang="zh-CN" dirty="0"/>
          </a:p>
          <a:p>
            <a:r>
              <a:rPr lang="en-US" altLang="zh-CN" dirty="0"/>
              <a:t>AT&amp;T</a:t>
            </a:r>
            <a:r>
              <a:rPr lang="zh-CN" altLang="en-US" dirty="0"/>
              <a:t>在助记符的后面加上一个单独字符表示操作中数据的长度</a:t>
            </a:r>
            <a:endParaRPr lang="en-US" altLang="zh-CN" dirty="0"/>
          </a:p>
          <a:p>
            <a:endParaRPr lang="en-US" altLang="zh-CN" dirty="0"/>
          </a:p>
          <a:p>
            <a:r>
              <a:rPr lang="zh-CN" altLang="en-US" dirty="0"/>
              <a:t>长跳转和调用的格式不同</a:t>
            </a:r>
            <a:endParaRPr lang="en-US" altLang="zh-CN" dirty="0"/>
          </a:p>
          <a:p>
            <a:endParaRPr lang="en-US" altLang="zh-CN" dirty="0"/>
          </a:p>
        </p:txBody>
      </p:sp>
    </p:spTree>
    <p:extLst>
      <p:ext uri="{BB962C8B-B14F-4D97-AF65-F5344CB8AC3E}">
        <p14:creationId xmlns:p14="http://schemas.microsoft.com/office/powerpoint/2010/main" val="2070357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AT&amp;T</a:t>
            </a:r>
            <a:r>
              <a:rPr lang="zh-CN" altLang="en-US" dirty="0"/>
              <a:t>语法和</a:t>
            </a:r>
            <a:r>
              <a:rPr lang="en-US" altLang="zh-CN" dirty="0"/>
              <a:t>Intel</a:t>
            </a:r>
            <a:r>
              <a:rPr lang="zh-CN" altLang="en-US" dirty="0"/>
              <a:t>语法主要区别？</a:t>
            </a:r>
          </a:p>
        </p:txBody>
      </p:sp>
      <p:pic>
        <p:nvPicPr>
          <p:cNvPr id="1026" name="图片 1">
            <a:extLst>
              <a:ext uri="{FF2B5EF4-FFF2-40B4-BE49-F238E27FC236}">
                <a16:creationId xmlns:a16="http://schemas.microsoft.com/office/drawing/2014/main" id="{1A194527-EA0A-46F8-A7D3-E321B47E6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14" y="1125538"/>
            <a:ext cx="8531572" cy="569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58705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GNU C</a:t>
            </a:r>
            <a:r>
              <a:rPr lang="zh-CN" altLang="en-US" dirty="0"/>
              <a:t>库</a:t>
            </a:r>
          </a:p>
        </p:txBody>
      </p:sp>
      <p:sp>
        <p:nvSpPr>
          <p:cNvPr id="3" name="内容占位符 2"/>
          <p:cNvSpPr>
            <a:spLocks noGrp="1"/>
          </p:cNvSpPr>
          <p:nvPr>
            <p:ph idx="1"/>
          </p:nvPr>
        </p:nvSpPr>
        <p:spPr/>
        <p:txBody>
          <a:bodyPr/>
          <a:lstStyle/>
          <a:p>
            <a:pPr algn="just"/>
            <a:r>
              <a:rPr lang="en-US" altLang="zh-CN" dirty="0"/>
              <a:t>GNU C </a:t>
            </a:r>
            <a:r>
              <a:rPr lang="zh-CN" altLang="en-US" dirty="0"/>
              <a:t>库（</a:t>
            </a:r>
            <a:r>
              <a:rPr lang="en-US" altLang="zh-CN" dirty="0"/>
              <a:t>GNU C Library</a:t>
            </a:r>
            <a:r>
              <a:rPr lang="zh-CN" altLang="en-US" dirty="0"/>
              <a:t>，又称为</a:t>
            </a:r>
            <a:r>
              <a:rPr lang="en-US" altLang="zh-CN" dirty="0" err="1"/>
              <a:t>glibc</a:t>
            </a:r>
            <a:r>
              <a:rPr lang="zh-CN" altLang="en-US" dirty="0"/>
              <a:t>）是一种按照</a:t>
            </a:r>
            <a:r>
              <a:rPr lang="en-US" altLang="zh-CN" dirty="0"/>
              <a:t>LGPL</a:t>
            </a:r>
            <a:r>
              <a:rPr lang="zh-CN" altLang="en-US" dirty="0"/>
              <a:t>许可协议发布的，公开源代码的，免费的，方便从网络下载的</a:t>
            </a:r>
            <a:r>
              <a:rPr lang="en-US" altLang="zh-CN" dirty="0"/>
              <a:t>C</a:t>
            </a:r>
            <a:r>
              <a:rPr lang="zh-CN" altLang="en-US" dirty="0"/>
              <a:t>的编译程序。</a:t>
            </a:r>
          </a:p>
          <a:p>
            <a:pPr algn="just"/>
            <a:endParaRPr lang="zh-CN" altLang="en-US" dirty="0"/>
          </a:p>
          <a:p>
            <a:pPr algn="just"/>
            <a:r>
              <a:rPr lang="en-US" altLang="zh-CN" dirty="0" err="1"/>
              <a:t>Glibc</a:t>
            </a:r>
            <a:r>
              <a:rPr lang="zh-CN" altLang="en-US" dirty="0"/>
              <a:t>最初是自由软件基金会为其</a:t>
            </a:r>
            <a:r>
              <a:rPr lang="en-US" altLang="zh-CN" dirty="0"/>
              <a:t>GNU</a:t>
            </a:r>
            <a:r>
              <a:rPr lang="zh-CN" altLang="en-US" dirty="0"/>
              <a:t>操作系统所写，但目前最主要的应用是配合</a:t>
            </a:r>
            <a:r>
              <a:rPr lang="en-US" altLang="zh-CN" dirty="0"/>
              <a:t>Linux</a:t>
            </a:r>
            <a:r>
              <a:rPr lang="zh-CN" altLang="en-US" dirty="0"/>
              <a:t>内核，成为</a:t>
            </a:r>
            <a:r>
              <a:rPr lang="en-US" altLang="zh-CN" dirty="0"/>
              <a:t>GNU/Linux</a:t>
            </a:r>
            <a:r>
              <a:rPr lang="zh-CN" altLang="en-US" dirty="0"/>
              <a:t>操作系统一个重要的组成部分。</a:t>
            </a:r>
            <a:endParaRPr lang="en-US" altLang="zh-CN" dirty="0"/>
          </a:p>
        </p:txBody>
      </p:sp>
    </p:spTree>
    <p:extLst>
      <p:ext uri="{BB962C8B-B14F-4D97-AF65-F5344CB8AC3E}">
        <p14:creationId xmlns:p14="http://schemas.microsoft.com/office/powerpoint/2010/main" val="2054871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K&amp;R</a:t>
            </a:r>
            <a:r>
              <a:rPr lang="zh-CN" altLang="en-US" dirty="0"/>
              <a:t>风格</a:t>
            </a:r>
          </a:p>
        </p:txBody>
      </p:sp>
      <p:sp>
        <p:nvSpPr>
          <p:cNvPr id="3" name="内容占位符 2"/>
          <p:cNvSpPr>
            <a:spLocks noGrp="1"/>
          </p:cNvSpPr>
          <p:nvPr>
            <p:ph idx="1"/>
          </p:nvPr>
        </p:nvSpPr>
        <p:spPr/>
        <p:txBody>
          <a:bodyPr/>
          <a:lstStyle/>
          <a:p>
            <a:pPr algn="just"/>
            <a:r>
              <a:rPr lang="zh-CN" altLang="en-US" dirty="0"/>
              <a:t>所谓</a:t>
            </a:r>
            <a:r>
              <a:rPr lang="en-US" altLang="zh-CN" dirty="0"/>
              <a:t>K&amp;R</a:t>
            </a:r>
            <a:r>
              <a:rPr lang="zh-CN" altLang="en-US" dirty="0"/>
              <a:t>即指</a:t>
            </a:r>
            <a:r>
              <a:rPr lang="en-US" altLang="zh-CN" dirty="0"/>
              <a:t>《The C Programming Language》</a:t>
            </a:r>
            <a:r>
              <a:rPr lang="zh-CN" altLang="en-US" dirty="0"/>
              <a:t>一书的作者</a:t>
            </a:r>
            <a:r>
              <a:rPr lang="en-US" altLang="zh-CN" dirty="0"/>
              <a:t>Kernighan</a:t>
            </a:r>
            <a:r>
              <a:rPr lang="zh-CN" altLang="en-US" dirty="0"/>
              <a:t>和</a:t>
            </a:r>
            <a:r>
              <a:rPr lang="en-US" altLang="zh-CN" dirty="0"/>
              <a:t>Ritchie</a:t>
            </a:r>
            <a:r>
              <a:rPr lang="zh-CN" altLang="en-US" dirty="0"/>
              <a:t>二人，这是世界上第一本介绍</a:t>
            </a:r>
            <a:r>
              <a:rPr lang="en-US" altLang="zh-CN" dirty="0"/>
              <a:t>C</a:t>
            </a:r>
            <a:r>
              <a:rPr lang="zh-CN" altLang="en-US" dirty="0"/>
              <a:t>语言的书，而</a:t>
            </a:r>
            <a:r>
              <a:rPr lang="en-US" altLang="zh-CN" dirty="0"/>
              <a:t>K&amp;R</a:t>
            </a:r>
            <a:r>
              <a:rPr lang="zh-CN" altLang="en-US" dirty="0"/>
              <a:t>风格即指他们在该书中书写代码所使用的风格。</a:t>
            </a:r>
            <a:endParaRPr lang="en-US" altLang="zh-CN" dirty="0"/>
          </a:p>
          <a:p>
            <a:pPr algn="just"/>
            <a:endParaRPr lang="en-US" altLang="zh-CN" dirty="0"/>
          </a:p>
          <a:p>
            <a:pPr algn="just"/>
            <a:r>
              <a:rPr lang="zh-CN" altLang="en-US" dirty="0"/>
              <a:t>缩进一个水平制符，</a:t>
            </a:r>
            <a:r>
              <a:rPr lang="en-US" altLang="zh-CN" dirty="0"/>
              <a:t>{</a:t>
            </a:r>
            <a:r>
              <a:rPr lang="zh-CN" altLang="en-US" dirty="0"/>
              <a:t>不另起一行（函数体的左括号除外）</a:t>
            </a:r>
          </a:p>
          <a:p>
            <a:pPr algn="just"/>
            <a:r>
              <a:rPr lang="zh-CN" altLang="en-US" dirty="0"/>
              <a:t>命名法将就简短清爽，单词使用小写，超过</a:t>
            </a:r>
            <a:r>
              <a:rPr lang="en-US" altLang="zh-CN" dirty="0"/>
              <a:t>8</a:t>
            </a:r>
            <a:r>
              <a:rPr lang="zh-CN" altLang="en-US" dirty="0"/>
              <a:t>字符使用缩写，名字中包含多个单词用下划线分隔</a:t>
            </a:r>
          </a:p>
        </p:txBody>
      </p:sp>
    </p:spTree>
    <p:extLst>
      <p:ext uri="{BB962C8B-B14F-4D97-AF65-F5344CB8AC3E}">
        <p14:creationId xmlns:p14="http://schemas.microsoft.com/office/powerpoint/2010/main" val="2197119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许可证的种类</a:t>
            </a:r>
          </a:p>
        </p:txBody>
      </p:sp>
      <p:sp>
        <p:nvSpPr>
          <p:cNvPr id="3" name="内容占位符 2"/>
          <p:cNvSpPr>
            <a:spLocks noGrp="1"/>
          </p:cNvSpPr>
          <p:nvPr>
            <p:ph idx="1"/>
          </p:nvPr>
        </p:nvSpPr>
        <p:spPr/>
        <p:txBody>
          <a:bodyPr/>
          <a:lstStyle/>
          <a:p>
            <a:r>
              <a:rPr lang="en-US" altLang="zh-CN" dirty="0"/>
              <a:t>GUN</a:t>
            </a:r>
            <a:r>
              <a:rPr lang="zh-CN" altLang="en-US" dirty="0"/>
              <a:t>通用公共许可证（</a:t>
            </a:r>
            <a:r>
              <a:rPr lang="en-US" altLang="zh-CN" dirty="0"/>
              <a:t>GPL</a:t>
            </a:r>
            <a:r>
              <a:rPr lang="zh-CN" altLang="en-US" dirty="0"/>
              <a:t>）</a:t>
            </a:r>
          </a:p>
          <a:p>
            <a:pPr lvl="2"/>
            <a:r>
              <a:rPr lang="zh-CN" altLang="en-US" dirty="0"/>
              <a:t>自由软件基金会的</a:t>
            </a:r>
            <a:r>
              <a:rPr lang="en-US" altLang="zh-CN" dirty="0"/>
              <a:t>Richard Stallman</a:t>
            </a:r>
            <a:r>
              <a:rPr lang="zh-CN" altLang="en-US" dirty="0"/>
              <a:t>为</a:t>
            </a:r>
            <a:r>
              <a:rPr lang="en-US" altLang="zh-CN" dirty="0"/>
              <a:t>GNU</a:t>
            </a:r>
            <a:r>
              <a:rPr lang="zh-CN" altLang="en-US" dirty="0"/>
              <a:t>计划撰写</a:t>
            </a:r>
          </a:p>
          <a:p>
            <a:pPr lvl="2"/>
            <a:r>
              <a:rPr lang="zh-CN" altLang="en-US" dirty="0"/>
              <a:t>最新版本为第</a:t>
            </a:r>
            <a:r>
              <a:rPr lang="en-US" altLang="zh-CN" dirty="0"/>
              <a:t>3</a:t>
            </a:r>
            <a:r>
              <a:rPr lang="zh-CN" altLang="en-US" dirty="0"/>
              <a:t>版</a:t>
            </a:r>
            <a:r>
              <a:rPr lang="en-US" altLang="zh-CN" dirty="0"/>
              <a:t>GPL v3</a:t>
            </a:r>
            <a:r>
              <a:rPr lang="zh-CN" altLang="en-US" dirty="0"/>
              <a:t>，</a:t>
            </a:r>
            <a:r>
              <a:rPr lang="en-US" altLang="zh-CN" dirty="0"/>
              <a:t>Linux</a:t>
            </a:r>
            <a:r>
              <a:rPr lang="zh-CN" altLang="en-US" dirty="0"/>
              <a:t>内核以</a:t>
            </a:r>
            <a:r>
              <a:rPr lang="en-US" altLang="zh-CN" dirty="0"/>
              <a:t>GPL v2</a:t>
            </a:r>
            <a:r>
              <a:rPr lang="zh-CN" altLang="en-US" dirty="0"/>
              <a:t>协议发布</a:t>
            </a:r>
          </a:p>
          <a:p>
            <a:pPr lvl="2"/>
            <a:r>
              <a:rPr lang="zh-CN" altLang="en-US" dirty="0"/>
              <a:t>强迫后续版本必须一样是自由软件</a:t>
            </a:r>
          </a:p>
          <a:p>
            <a:pPr lvl="2"/>
            <a:r>
              <a:rPr lang="zh-CN" altLang="en-US" dirty="0"/>
              <a:t>重要争议：非</a:t>
            </a:r>
            <a:r>
              <a:rPr lang="en-US" altLang="zh-CN" dirty="0"/>
              <a:t>GPL</a:t>
            </a:r>
            <a:r>
              <a:rPr lang="zh-CN" altLang="en-US" dirty="0"/>
              <a:t>软件是否可以动态链接到</a:t>
            </a:r>
            <a:r>
              <a:rPr lang="en-US" altLang="zh-CN" dirty="0"/>
              <a:t>GPL</a:t>
            </a:r>
            <a:r>
              <a:rPr lang="zh-CN" altLang="en-US" dirty="0"/>
              <a:t>库</a:t>
            </a:r>
          </a:p>
          <a:p>
            <a:r>
              <a:rPr lang="en-US" altLang="zh-CN" dirty="0"/>
              <a:t>GNU</a:t>
            </a:r>
            <a:r>
              <a:rPr lang="zh-CN" altLang="en-US" dirty="0"/>
              <a:t>宽通用公共许可证（</a:t>
            </a:r>
            <a:r>
              <a:rPr lang="en-US" altLang="zh-CN" dirty="0"/>
              <a:t>GNU Lesser General Public License</a:t>
            </a:r>
            <a:r>
              <a:rPr lang="zh-CN" altLang="en-US" dirty="0"/>
              <a:t>）</a:t>
            </a:r>
          </a:p>
          <a:p>
            <a:pPr lvl="2"/>
            <a:r>
              <a:rPr lang="zh-CN" altLang="en-US" dirty="0"/>
              <a:t>主要使用目标为软件库</a:t>
            </a:r>
          </a:p>
          <a:p>
            <a:pPr lvl="2"/>
            <a:r>
              <a:rPr lang="zh-CN" altLang="en-US" dirty="0"/>
              <a:t>其限制不感染仅仅只链接到本软件库的其他软件</a:t>
            </a:r>
          </a:p>
          <a:p>
            <a:pPr lvl="2"/>
            <a:r>
              <a:rPr lang="zh-CN" altLang="en-US" dirty="0"/>
              <a:t>大多数的软件库在</a:t>
            </a:r>
            <a:r>
              <a:rPr lang="en-US" altLang="zh-CN" dirty="0"/>
              <a:t>LGPL</a:t>
            </a:r>
            <a:r>
              <a:rPr lang="zh-CN" altLang="en-US" dirty="0"/>
              <a:t>的条款下发布（而非</a:t>
            </a:r>
            <a:r>
              <a:rPr lang="en-US" altLang="zh-CN" dirty="0"/>
              <a:t>GPL</a:t>
            </a:r>
            <a:r>
              <a:rPr lang="zh-CN" altLang="en-US" dirty="0"/>
              <a:t>）</a:t>
            </a:r>
          </a:p>
          <a:p>
            <a:r>
              <a:rPr lang="en-US" altLang="zh-CN" dirty="0"/>
              <a:t>BSD</a:t>
            </a:r>
            <a:r>
              <a:rPr lang="zh-CN" altLang="en-US" dirty="0"/>
              <a:t>许可证</a:t>
            </a:r>
          </a:p>
          <a:p>
            <a:r>
              <a:rPr lang="en-US" altLang="zh-CN" dirty="0"/>
              <a:t>Apache</a:t>
            </a:r>
            <a:r>
              <a:rPr lang="zh-CN" altLang="en-US" dirty="0"/>
              <a:t>许可证</a:t>
            </a:r>
          </a:p>
          <a:p>
            <a:endParaRPr lang="zh-CN" altLang="en-US" dirty="0"/>
          </a:p>
        </p:txBody>
      </p:sp>
    </p:spTree>
    <p:extLst>
      <p:ext uri="{BB962C8B-B14F-4D97-AF65-F5344CB8AC3E}">
        <p14:creationId xmlns:p14="http://schemas.microsoft.com/office/powerpoint/2010/main" val="2147501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目录</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zh-CN" altLang="en-US" dirty="0">
                <a:solidFill>
                  <a:srgbClr val="FF0000"/>
                </a:solidFill>
              </a:rPr>
              <a:t>内核基础知识简介</a:t>
            </a:r>
            <a:endParaRPr lang="en-US" altLang="zh-CN" dirty="0">
              <a:solidFill>
                <a:srgbClr val="FF0000"/>
              </a:solidFill>
            </a:endParaRPr>
          </a:p>
          <a:p>
            <a:pPr algn="just" eaLnBrk="1" hangingPunct="1">
              <a:lnSpc>
                <a:spcPct val="90000"/>
              </a:lnSpc>
            </a:pPr>
            <a:r>
              <a:rPr lang="zh-CN" altLang="en-US" dirty="0"/>
              <a:t>内核启动过程</a:t>
            </a:r>
            <a:endParaRPr lang="en-US" altLang="zh-CN" dirty="0"/>
          </a:p>
        </p:txBody>
      </p:sp>
    </p:spTree>
    <p:extLst>
      <p:ext uri="{BB962C8B-B14F-4D97-AF65-F5344CB8AC3E}">
        <p14:creationId xmlns:p14="http://schemas.microsoft.com/office/powerpoint/2010/main" val="15906088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如何选择许可证</a:t>
            </a:r>
          </a:p>
        </p:txBody>
      </p:sp>
      <p:pic>
        <p:nvPicPr>
          <p:cNvPr id="5" name="Picture 7" descr="各种开源Lisence的限制点"/>
          <p:cNvPicPr>
            <a:picLocks noChangeAspect="1" noChangeArrowheads="1"/>
          </p:cNvPicPr>
          <p:nvPr/>
        </p:nvPicPr>
        <p:blipFill rotWithShape="1">
          <a:blip r:embed="rId2" cstate="print">
            <a:clrChange>
              <a:clrFrom>
                <a:srgbClr val="FFFFFF"/>
              </a:clrFrom>
              <a:clrTo>
                <a:srgbClr val="FFFFFF">
                  <a:alpha val="0"/>
                </a:srgbClr>
              </a:clrTo>
            </a:clrChange>
          </a:blip>
          <a:srcRect l="1128" r="1128" b="3566"/>
          <a:stretch/>
        </p:blipFill>
        <p:spPr bwMode="auto">
          <a:xfrm>
            <a:off x="1208584" y="1887971"/>
            <a:ext cx="7488832" cy="4277334"/>
          </a:xfrm>
          <a:prstGeom prst="rect">
            <a:avLst/>
          </a:prstGeom>
          <a:noFill/>
          <a:ln w="9525">
            <a:noFill/>
            <a:miter lim="800000"/>
            <a:headEnd/>
            <a:tailEnd/>
          </a:ln>
        </p:spPr>
      </p:pic>
      <p:sp>
        <p:nvSpPr>
          <p:cNvPr id="3" name="矩形 2">
            <a:extLst>
              <a:ext uri="{FF2B5EF4-FFF2-40B4-BE49-F238E27FC236}">
                <a16:creationId xmlns:a16="http://schemas.microsoft.com/office/drawing/2014/main" id="{90EC8609-0214-449A-9D42-5C491A3674FA}"/>
              </a:ext>
            </a:extLst>
          </p:cNvPr>
          <p:cNvSpPr/>
          <p:nvPr/>
        </p:nvSpPr>
        <p:spPr bwMode="auto">
          <a:xfrm>
            <a:off x="5961112" y="1772816"/>
            <a:ext cx="2952328" cy="648072"/>
          </a:xfrm>
          <a:prstGeom prst="rect">
            <a:avLst/>
          </a:prstGeom>
          <a:solidFill>
            <a:schemeClr val="bg1"/>
          </a:solidFill>
          <a:ln>
            <a:solidFill>
              <a:schemeClr val="bg1"/>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560722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Linux</a:t>
            </a:r>
            <a:r>
              <a:rPr lang="zh-CN" altLang="en-US" dirty="0"/>
              <a:t>内核使用什么许可证？</a:t>
            </a:r>
          </a:p>
        </p:txBody>
      </p:sp>
      <p:sp>
        <p:nvSpPr>
          <p:cNvPr id="3" name="内容占位符 2"/>
          <p:cNvSpPr>
            <a:spLocks noGrp="1"/>
          </p:cNvSpPr>
          <p:nvPr>
            <p:ph idx="1"/>
          </p:nvPr>
        </p:nvSpPr>
        <p:spPr/>
        <p:txBody>
          <a:bodyPr/>
          <a:lstStyle/>
          <a:p>
            <a:r>
              <a:rPr lang="en-US" altLang="zh-CN" dirty="0"/>
              <a:t>Linux</a:t>
            </a:r>
            <a:r>
              <a:rPr lang="zh-CN" altLang="en-US" dirty="0"/>
              <a:t>内核以</a:t>
            </a:r>
            <a:r>
              <a:rPr lang="en-US" altLang="zh-CN" dirty="0"/>
              <a:t>GNU</a:t>
            </a:r>
            <a:r>
              <a:rPr lang="zh-CN" altLang="en-US" dirty="0"/>
              <a:t>通用公共许可证第二版</a:t>
            </a:r>
            <a:r>
              <a:rPr lang="en-US" altLang="zh-CN" dirty="0"/>
              <a:t>(GPLv2)</a:t>
            </a:r>
            <a:r>
              <a:rPr lang="zh-CN" altLang="en-US" dirty="0"/>
              <a:t>发行</a:t>
            </a:r>
            <a:endParaRPr lang="en-US" altLang="zh-CN" dirty="0"/>
          </a:p>
          <a:p>
            <a:endParaRPr lang="zh-CN" altLang="en-US" dirty="0"/>
          </a:p>
          <a:p>
            <a:r>
              <a:rPr lang="zh-CN" altLang="en-US" dirty="0"/>
              <a:t>由于</a:t>
            </a:r>
            <a:r>
              <a:rPr lang="en-US" altLang="zh-CN" dirty="0"/>
              <a:t>GPL</a:t>
            </a:r>
            <a:r>
              <a:rPr lang="zh-CN" altLang="en-US" dirty="0"/>
              <a:t>的“传染性”，任何</a:t>
            </a:r>
            <a:r>
              <a:rPr lang="en-US" altLang="zh-CN" dirty="0"/>
              <a:t>Linux</a:t>
            </a:r>
            <a:r>
              <a:rPr lang="zh-CN" altLang="en-US" dirty="0"/>
              <a:t>内核的衍生产品必须使用</a:t>
            </a:r>
            <a:r>
              <a:rPr lang="en-US" altLang="zh-CN" dirty="0"/>
              <a:t>GPL</a:t>
            </a:r>
            <a:r>
              <a:rPr lang="zh-CN" altLang="en-US" dirty="0"/>
              <a:t>协议进行发布</a:t>
            </a:r>
            <a:endParaRPr lang="en-US" altLang="zh-CN" dirty="0"/>
          </a:p>
          <a:p>
            <a:endParaRPr lang="zh-CN" altLang="en-US" dirty="0"/>
          </a:p>
          <a:p>
            <a:r>
              <a:rPr lang="zh-CN" altLang="en-US" dirty="0"/>
              <a:t>有报告指出，</a:t>
            </a:r>
            <a:r>
              <a:rPr lang="en-US" altLang="zh-CN" dirty="0"/>
              <a:t>Linux</a:t>
            </a:r>
            <a:r>
              <a:rPr lang="zh-CN" altLang="en-US" dirty="0"/>
              <a:t>相对于其他 </a:t>
            </a:r>
            <a:r>
              <a:rPr lang="en-US" altLang="zh-CN" dirty="0"/>
              <a:t>BSD </a:t>
            </a:r>
            <a:r>
              <a:rPr lang="zh-CN" altLang="en-US" dirty="0"/>
              <a:t>的</a:t>
            </a:r>
            <a:r>
              <a:rPr lang="en-US" altLang="zh-CN" dirty="0"/>
              <a:t>Unix Like</a:t>
            </a:r>
            <a:r>
              <a:rPr lang="zh-CN" altLang="en-US" dirty="0"/>
              <a:t>操作系统，由于</a:t>
            </a:r>
            <a:r>
              <a:rPr lang="en-US" altLang="zh-CN" dirty="0"/>
              <a:t>GPL</a:t>
            </a:r>
            <a:r>
              <a:rPr lang="zh-CN" altLang="en-US" dirty="0"/>
              <a:t>的约束限制，不具有商业优势。业界的“</a:t>
            </a:r>
            <a:r>
              <a:rPr lang="en-US" altLang="zh-CN" dirty="0"/>
              <a:t>GPL</a:t>
            </a:r>
            <a:r>
              <a:rPr lang="zh-CN" altLang="en-US" dirty="0"/>
              <a:t>恐惧症”</a:t>
            </a:r>
          </a:p>
        </p:txBody>
      </p:sp>
      <p:sp>
        <p:nvSpPr>
          <p:cNvPr id="4" name="动作按钮: 后退或前一项 3">
            <a:hlinkClick r:id="rId2" action="ppaction://hlinksldjump" highlightClick="1"/>
          </p:cNvPr>
          <p:cNvSpPr/>
          <p:nvPr/>
        </p:nvSpPr>
        <p:spPr bwMode="auto">
          <a:xfrm>
            <a:off x="7905328" y="5589241"/>
            <a:ext cx="504056" cy="461665"/>
          </a:xfrm>
          <a:prstGeom prst="actionButtonBackPrevious">
            <a:avLst/>
          </a:pr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69774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Linux</a:t>
            </a:r>
            <a:r>
              <a:rPr lang="zh-CN" altLang="en-US" dirty="0"/>
              <a:t>为何能够异军突起？</a:t>
            </a:r>
          </a:p>
        </p:txBody>
      </p:sp>
      <p:sp>
        <p:nvSpPr>
          <p:cNvPr id="3" name="内容占位符 2"/>
          <p:cNvSpPr>
            <a:spLocks noGrp="1"/>
          </p:cNvSpPr>
          <p:nvPr>
            <p:ph idx="1"/>
          </p:nvPr>
        </p:nvSpPr>
        <p:spPr/>
        <p:txBody>
          <a:bodyPr/>
          <a:lstStyle/>
          <a:p>
            <a:r>
              <a:rPr lang="zh-CN" altLang="en-US" dirty="0"/>
              <a:t>早期黑客（</a:t>
            </a:r>
            <a:r>
              <a:rPr lang="en-US" altLang="zh-CN" dirty="0"/>
              <a:t>Hacker</a:t>
            </a:r>
            <a:r>
              <a:rPr lang="zh-CN" altLang="en-US" dirty="0"/>
              <a:t>）参与</a:t>
            </a:r>
          </a:p>
          <a:p>
            <a:pPr lvl="2"/>
            <a:r>
              <a:rPr lang="en-US" altLang="zh-CN" dirty="0"/>
              <a:t>Linux</a:t>
            </a:r>
            <a:r>
              <a:rPr lang="zh-CN" altLang="en-US" dirty="0"/>
              <a:t>在发布时源代码可以免费获得</a:t>
            </a:r>
          </a:p>
          <a:p>
            <a:pPr lvl="2"/>
            <a:r>
              <a:rPr lang="zh-CN" altLang="en-US" dirty="0"/>
              <a:t>引起黑客们的注意，通过计算机网络加入了</a:t>
            </a:r>
            <a:r>
              <a:rPr lang="en-US" altLang="zh-CN" dirty="0"/>
              <a:t>Linux</a:t>
            </a:r>
            <a:r>
              <a:rPr lang="zh-CN" altLang="en-US" dirty="0"/>
              <a:t>的内核开发</a:t>
            </a:r>
          </a:p>
          <a:p>
            <a:pPr lvl="2"/>
            <a:r>
              <a:rPr lang="zh-CN" altLang="en-US" dirty="0"/>
              <a:t>高水平黑客的加入，使</a:t>
            </a:r>
            <a:r>
              <a:rPr lang="en-US" altLang="zh-CN" dirty="0"/>
              <a:t>Linux</a:t>
            </a:r>
            <a:r>
              <a:rPr lang="zh-CN" altLang="en-US" dirty="0"/>
              <a:t>发展迅猛</a:t>
            </a:r>
          </a:p>
          <a:p>
            <a:r>
              <a:rPr lang="zh-CN" altLang="en-US" dirty="0"/>
              <a:t>开放和协作的开发模式</a:t>
            </a:r>
          </a:p>
          <a:p>
            <a:pPr lvl="2"/>
            <a:r>
              <a:rPr lang="zh-CN" altLang="en-US" dirty="0"/>
              <a:t>普通的软件工程强调统一规划、集中管理</a:t>
            </a:r>
          </a:p>
          <a:p>
            <a:pPr lvl="2"/>
            <a:r>
              <a:rPr lang="zh-CN" altLang="en-US" dirty="0"/>
              <a:t>自由软件以互联网为纽带，通过</a:t>
            </a:r>
            <a:r>
              <a:rPr lang="en-US" altLang="zh-CN" dirty="0" err="1"/>
              <a:t>bbs</a:t>
            </a:r>
            <a:r>
              <a:rPr lang="zh-CN" altLang="en-US" dirty="0"/>
              <a:t>、新闻组论坛及电子邮件汇集了全世界一大批软件爱好者，形成“</a:t>
            </a:r>
            <a:r>
              <a:rPr lang="en-US" altLang="zh-CN" dirty="0"/>
              <a:t>Bazaar</a:t>
            </a:r>
            <a:r>
              <a:rPr lang="zh-CN" altLang="en-US" dirty="0"/>
              <a:t>（集市）模式”</a:t>
            </a:r>
          </a:p>
          <a:p>
            <a:pPr lvl="2"/>
            <a:r>
              <a:rPr lang="zh-CN" altLang="en-US" dirty="0"/>
              <a:t>这种开发模式，激励了开发人员的积极性和创造热情</a:t>
            </a:r>
          </a:p>
          <a:p>
            <a:r>
              <a:rPr lang="zh-CN" altLang="en-US" dirty="0"/>
              <a:t>与</a:t>
            </a:r>
            <a:r>
              <a:rPr lang="en-US" altLang="zh-CN" dirty="0"/>
              <a:t>GNU</a:t>
            </a:r>
            <a:r>
              <a:rPr lang="zh-CN" altLang="en-US" dirty="0"/>
              <a:t>紧密联系</a:t>
            </a:r>
          </a:p>
          <a:p>
            <a:pPr lvl="2"/>
            <a:r>
              <a:rPr lang="en-US" altLang="zh-CN" dirty="0"/>
              <a:t>Linux</a:t>
            </a:r>
            <a:r>
              <a:rPr lang="zh-CN" altLang="en-US" dirty="0"/>
              <a:t>内核发布时，</a:t>
            </a:r>
            <a:r>
              <a:rPr lang="en-US" altLang="zh-CN" dirty="0"/>
              <a:t>GNU</a:t>
            </a:r>
            <a:r>
              <a:rPr lang="zh-CN" altLang="en-US" dirty="0"/>
              <a:t>完成了除内核外各种必备软件的开发</a:t>
            </a:r>
          </a:p>
          <a:p>
            <a:pPr lvl="2"/>
            <a:r>
              <a:rPr lang="zh-CN" altLang="en-US" dirty="0"/>
              <a:t>在</a:t>
            </a:r>
            <a:r>
              <a:rPr lang="en-US" altLang="zh-CN" dirty="0"/>
              <a:t>Linus</a:t>
            </a:r>
            <a:r>
              <a:rPr lang="zh-CN" altLang="en-US" dirty="0"/>
              <a:t>等人努力下，</a:t>
            </a:r>
            <a:r>
              <a:rPr lang="en-US" altLang="zh-CN" dirty="0"/>
              <a:t>GNU</a:t>
            </a:r>
            <a:r>
              <a:rPr lang="zh-CN" altLang="en-US" dirty="0"/>
              <a:t>组件可以运行于</a:t>
            </a:r>
            <a:r>
              <a:rPr lang="en-US" altLang="zh-CN" dirty="0"/>
              <a:t>Linux</a:t>
            </a:r>
            <a:r>
              <a:rPr lang="zh-CN" altLang="en-US" dirty="0"/>
              <a:t>内核</a:t>
            </a:r>
          </a:p>
        </p:txBody>
      </p:sp>
    </p:spTree>
    <p:extLst>
      <p:ext uri="{BB962C8B-B14F-4D97-AF65-F5344CB8AC3E}">
        <p14:creationId xmlns:p14="http://schemas.microsoft.com/office/powerpoint/2010/main" val="2124947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Linux </a:t>
            </a:r>
            <a:r>
              <a:rPr lang="zh-CN" altLang="en-US" dirty="0"/>
              <a:t>发行版 </a:t>
            </a:r>
            <a:r>
              <a:rPr lang="en-US" altLang="zh-CN" dirty="0"/>
              <a:t>(Linux distribution)</a:t>
            </a:r>
            <a:r>
              <a:rPr lang="zh-CN" altLang="en-US" dirty="0"/>
              <a:t>有哪些？</a:t>
            </a:r>
          </a:p>
        </p:txBody>
      </p:sp>
      <p:sp>
        <p:nvSpPr>
          <p:cNvPr id="3" name="内容占位符 2"/>
          <p:cNvSpPr>
            <a:spLocks noGrp="1"/>
          </p:cNvSpPr>
          <p:nvPr>
            <p:ph idx="1"/>
          </p:nvPr>
        </p:nvSpPr>
        <p:spPr>
          <a:xfrm>
            <a:off x="416719" y="1416894"/>
            <a:ext cx="9072562" cy="4608513"/>
          </a:xfrm>
        </p:spPr>
        <p:txBody>
          <a:bodyPr/>
          <a:lstStyle/>
          <a:p>
            <a:pPr algn="just"/>
            <a:r>
              <a:rPr lang="en-US" altLang="zh-CN" dirty="0"/>
              <a:t>Linux</a:t>
            </a:r>
            <a:r>
              <a:rPr lang="zh-CN" altLang="en-US" dirty="0"/>
              <a:t>的发行版本可以大体分为两类，一类是商业公司维护的发行版本，一类是社区组织维护的发行版本，前者以著名的</a:t>
            </a:r>
            <a:r>
              <a:rPr lang="en-US" altLang="zh-CN" dirty="0" err="1"/>
              <a:t>Redhat</a:t>
            </a:r>
            <a:r>
              <a:rPr lang="zh-CN" altLang="en-US" dirty="0"/>
              <a:t>（</a:t>
            </a:r>
            <a:r>
              <a:rPr lang="en-US" altLang="zh-CN" dirty="0"/>
              <a:t>RHEL</a:t>
            </a:r>
            <a:r>
              <a:rPr lang="zh-CN" altLang="en-US" dirty="0"/>
              <a:t>）为代表，后者以</a:t>
            </a:r>
            <a:r>
              <a:rPr lang="en-US" altLang="zh-CN" dirty="0" err="1"/>
              <a:t>Debian</a:t>
            </a:r>
            <a:r>
              <a:rPr lang="zh-CN" altLang="en-US" dirty="0"/>
              <a:t>为代表。</a:t>
            </a:r>
            <a:endParaRPr lang="en-US" altLang="zh-CN" dirty="0"/>
          </a:p>
          <a:p>
            <a:pPr lvl="1"/>
            <a:r>
              <a:rPr lang="en-US" altLang="zh-CN" dirty="0" err="1"/>
              <a:t>openEuler</a:t>
            </a:r>
            <a:r>
              <a:rPr lang="zh-CN" altLang="en-US" dirty="0"/>
              <a:t>（ </a:t>
            </a:r>
            <a:r>
              <a:rPr lang="en-US" altLang="zh-CN" dirty="0"/>
              <a:t>https://openeuler.org/</a:t>
            </a:r>
            <a:r>
              <a:rPr lang="zh-CN" altLang="en-US" dirty="0"/>
              <a:t>）</a:t>
            </a:r>
          </a:p>
          <a:p>
            <a:pPr lvl="1"/>
            <a:r>
              <a:rPr lang="en-US" altLang="zh-CN" dirty="0"/>
              <a:t>Debian</a:t>
            </a:r>
            <a:r>
              <a:rPr lang="zh-CN" altLang="en-US" dirty="0"/>
              <a:t>（</a:t>
            </a:r>
            <a:r>
              <a:rPr lang="en-US" altLang="zh-CN" dirty="0"/>
              <a:t>http://www.debian.org/</a:t>
            </a:r>
            <a:r>
              <a:rPr lang="zh-CN" altLang="en-US" dirty="0"/>
              <a:t>）</a:t>
            </a:r>
          </a:p>
          <a:p>
            <a:pPr lvl="1"/>
            <a:r>
              <a:rPr lang="en-US" altLang="zh-CN" dirty="0"/>
              <a:t>Ubuntu</a:t>
            </a:r>
            <a:r>
              <a:rPr lang="zh-CN" altLang="en-US" dirty="0"/>
              <a:t>（</a:t>
            </a:r>
            <a:r>
              <a:rPr lang="en-US" altLang="zh-CN" dirty="0"/>
              <a:t>http://www.ubuntu.com/</a:t>
            </a:r>
            <a:r>
              <a:rPr lang="zh-CN" altLang="en-US" dirty="0"/>
              <a:t>）</a:t>
            </a:r>
          </a:p>
          <a:p>
            <a:pPr lvl="1"/>
            <a:r>
              <a:rPr lang="en-US" altLang="zh-CN" dirty="0"/>
              <a:t>Mint</a:t>
            </a:r>
            <a:r>
              <a:rPr lang="zh-CN" altLang="en-US" dirty="0"/>
              <a:t>（</a:t>
            </a:r>
            <a:r>
              <a:rPr lang="en-US" altLang="zh-CN" dirty="0"/>
              <a:t>http://www.linuxmint.com/</a:t>
            </a:r>
            <a:r>
              <a:rPr lang="zh-CN" altLang="en-US" dirty="0"/>
              <a:t>）</a:t>
            </a:r>
          </a:p>
          <a:p>
            <a:pPr lvl="1"/>
            <a:r>
              <a:rPr lang="en-US" altLang="zh-CN" dirty="0" err="1"/>
              <a:t>SuSE</a:t>
            </a:r>
            <a:r>
              <a:rPr lang="zh-CN" altLang="en-US" dirty="0"/>
              <a:t>（</a:t>
            </a:r>
            <a:r>
              <a:rPr lang="en-US" altLang="zh-CN" dirty="0"/>
              <a:t>http://www.novell.com/linux/</a:t>
            </a:r>
            <a:r>
              <a:rPr lang="zh-CN" altLang="en-US" dirty="0"/>
              <a:t>）</a:t>
            </a:r>
          </a:p>
          <a:p>
            <a:pPr lvl="1"/>
            <a:r>
              <a:rPr lang="en-US" altLang="zh-CN" dirty="0"/>
              <a:t>RHEL</a:t>
            </a:r>
            <a:r>
              <a:rPr lang="zh-CN" altLang="en-US" dirty="0"/>
              <a:t>（</a:t>
            </a:r>
            <a:r>
              <a:rPr lang="en-US" altLang="zh-CN" dirty="0"/>
              <a:t>Red Hat</a:t>
            </a:r>
            <a:r>
              <a:rPr lang="zh-CN" altLang="en-US" dirty="0"/>
              <a:t>：</a:t>
            </a:r>
            <a:r>
              <a:rPr lang="en-US" altLang="zh-CN" dirty="0">
                <a:hlinkClick r:id="rId2"/>
              </a:rPr>
              <a:t>http://www.redhat.com/</a:t>
            </a:r>
            <a:r>
              <a:rPr lang="zh-CN" altLang="en-US" dirty="0"/>
              <a:t>）</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2169082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Linux </a:t>
            </a:r>
            <a:r>
              <a:rPr lang="zh-CN" altLang="en-US" dirty="0"/>
              <a:t>桌面环境</a:t>
            </a:r>
          </a:p>
        </p:txBody>
      </p:sp>
      <p:sp>
        <p:nvSpPr>
          <p:cNvPr id="3" name="内容占位符 2"/>
          <p:cNvSpPr>
            <a:spLocks noGrp="1"/>
          </p:cNvSpPr>
          <p:nvPr>
            <p:ph idx="1"/>
          </p:nvPr>
        </p:nvSpPr>
        <p:spPr/>
        <p:txBody>
          <a:bodyPr/>
          <a:lstStyle/>
          <a:p>
            <a:r>
              <a:rPr lang="en-US" altLang="zh-CN" dirty="0"/>
              <a:t>GNOME</a:t>
            </a:r>
          </a:p>
          <a:p>
            <a:r>
              <a:rPr lang="en-US" altLang="zh-CN" dirty="0"/>
              <a:t>KDE(Kool Desktop Environment)</a:t>
            </a:r>
          </a:p>
          <a:p>
            <a:r>
              <a:rPr lang="en-US" altLang="zh-CN" dirty="0"/>
              <a:t>XFCE</a:t>
            </a:r>
          </a:p>
          <a:p>
            <a:r>
              <a:rPr lang="en-US" altLang="zh-CN" dirty="0"/>
              <a:t>Enlightenment (E17)</a:t>
            </a:r>
          </a:p>
          <a:p>
            <a:r>
              <a:rPr lang="en-US" altLang="zh-CN" dirty="0"/>
              <a:t>LXDE</a:t>
            </a:r>
            <a:endParaRPr lang="zh-CN" altLang="en-US" dirty="0"/>
          </a:p>
        </p:txBody>
      </p:sp>
    </p:spTree>
    <p:extLst>
      <p:ext uri="{BB962C8B-B14F-4D97-AF65-F5344CB8AC3E}">
        <p14:creationId xmlns:p14="http://schemas.microsoft.com/office/powerpoint/2010/main" val="2222473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如何下载对应内核版本的源代码</a:t>
            </a:r>
          </a:p>
        </p:txBody>
      </p:sp>
      <p:sp>
        <p:nvSpPr>
          <p:cNvPr id="3" name="内容占位符 2"/>
          <p:cNvSpPr>
            <a:spLocks noGrp="1"/>
          </p:cNvSpPr>
          <p:nvPr>
            <p:ph idx="1"/>
          </p:nvPr>
        </p:nvSpPr>
        <p:spPr/>
        <p:txBody>
          <a:bodyPr/>
          <a:lstStyle/>
          <a:p>
            <a:r>
              <a:rPr lang="zh-CN" altLang="en-US" b="0" dirty="0"/>
              <a:t>一般情况下，可以直接到官网：</a:t>
            </a:r>
            <a:r>
              <a:rPr lang="en-US" altLang="zh-CN" b="0" dirty="0"/>
              <a:t>http://www.kernel.org</a:t>
            </a:r>
            <a:r>
              <a:rPr lang="zh-CN" altLang="en-US" b="0" dirty="0"/>
              <a:t>下载</a:t>
            </a:r>
          </a:p>
          <a:p>
            <a:r>
              <a:rPr lang="zh-CN" altLang="en-US" b="0" dirty="0"/>
              <a:t>也可以到发行商的官网去下载，官方已经提供了编译好的源码</a:t>
            </a:r>
            <a:r>
              <a:rPr lang="en-US" altLang="zh-CN" b="0" dirty="0"/>
              <a:t>rpm</a:t>
            </a:r>
            <a:r>
              <a:rPr lang="zh-CN" altLang="en-US" b="0" dirty="0"/>
              <a:t>包。</a:t>
            </a:r>
          </a:p>
        </p:txBody>
      </p:sp>
    </p:spTree>
    <p:extLst>
      <p:ext uri="{BB962C8B-B14F-4D97-AF65-F5344CB8AC3E}">
        <p14:creationId xmlns:p14="http://schemas.microsoft.com/office/powerpoint/2010/main" val="1243652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Linux</a:t>
            </a:r>
            <a:r>
              <a:rPr lang="zh-CN" altLang="en-US" dirty="0"/>
              <a:t>各种压缩包解压方法</a:t>
            </a:r>
          </a:p>
        </p:txBody>
      </p:sp>
      <p:sp>
        <p:nvSpPr>
          <p:cNvPr id="3" name="内容占位符 2"/>
          <p:cNvSpPr>
            <a:spLocks noGrp="1"/>
          </p:cNvSpPr>
          <p:nvPr>
            <p:ph idx="1"/>
          </p:nvPr>
        </p:nvSpPr>
        <p:spPr>
          <a:xfrm>
            <a:off x="488950" y="1340768"/>
            <a:ext cx="8928100" cy="4608513"/>
          </a:xfrm>
        </p:spPr>
        <p:txBody>
          <a:bodyPr/>
          <a:lstStyle/>
          <a:p>
            <a:r>
              <a:rPr lang="en-US" altLang="zh-CN" dirty="0"/>
              <a:t>tar</a:t>
            </a:r>
            <a:r>
              <a:rPr lang="zh-CN" altLang="en-US" dirty="0"/>
              <a:t>格式 </a:t>
            </a:r>
          </a:p>
          <a:p>
            <a:pPr lvl="2"/>
            <a:r>
              <a:rPr lang="zh-CN" altLang="en-US" dirty="0"/>
              <a:t>解包：</a:t>
            </a:r>
            <a:r>
              <a:rPr lang="en-US" altLang="zh-CN" dirty="0"/>
              <a:t>[</a:t>
            </a:r>
            <a:r>
              <a:rPr lang="zh-CN" altLang="en-US" dirty="0"/>
              <a:t>＊＊＊＊＊＊＊</a:t>
            </a:r>
            <a:r>
              <a:rPr lang="en-US" altLang="zh-CN" dirty="0"/>
              <a:t>]$ tar </a:t>
            </a:r>
            <a:r>
              <a:rPr lang="en-US" altLang="zh-CN" dirty="0" err="1"/>
              <a:t>xvf</a:t>
            </a:r>
            <a:r>
              <a:rPr lang="en-US" altLang="zh-CN" dirty="0"/>
              <a:t> FileName.tar </a:t>
            </a:r>
            <a:endParaRPr lang="zh-CN" altLang="en-US" dirty="0"/>
          </a:p>
          <a:p>
            <a:r>
              <a:rPr lang="en-US" altLang="zh-CN" dirty="0" err="1"/>
              <a:t>gz</a:t>
            </a:r>
            <a:r>
              <a:rPr lang="zh-CN" altLang="en-US" dirty="0"/>
              <a:t>格式 </a:t>
            </a:r>
          </a:p>
          <a:p>
            <a:pPr lvl="2"/>
            <a:r>
              <a:rPr lang="zh-CN" altLang="en-US" dirty="0"/>
              <a:t>解压</a:t>
            </a:r>
            <a:r>
              <a:rPr lang="en-US" altLang="zh-CN" dirty="0"/>
              <a:t>1</a:t>
            </a:r>
            <a:r>
              <a:rPr lang="zh-CN" altLang="en-US" dirty="0"/>
              <a:t>：</a:t>
            </a:r>
            <a:r>
              <a:rPr lang="en-US" altLang="zh-CN" dirty="0"/>
              <a:t>[</a:t>
            </a:r>
            <a:r>
              <a:rPr lang="zh-CN" altLang="en-US" dirty="0"/>
              <a:t>＊＊＊＊＊＊＊</a:t>
            </a:r>
            <a:r>
              <a:rPr lang="en-US" altLang="zh-CN" dirty="0"/>
              <a:t>]$ </a:t>
            </a:r>
            <a:r>
              <a:rPr lang="en-US" altLang="zh-CN" dirty="0" err="1"/>
              <a:t>gunzip</a:t>
            </a:r>
            <a:r>
              <a:rPr lang="en-US" altLang="zh-CN" dirty="0"/>
              <a:t> FileName.gz </a:t>
            </a:r>
          </a:p>
          <a:p>
            <a:pPr lvl="2"/>
            <a:r>
              <a:rPr lang="zh-CN" altLang="en-US" dirty="0"/>
              <a:t>解压</a:t>
            </a:r>
            <a:r>
              <a:rPr lang="en-US" altLang="zh-CN" dirty="0"/>
              <a:t>2</a:t>
            </a:r>
            <a:r>
              <a:rPr lang="zh-CN" altLang="en-US" dirty="0"/>
              <a:t>：</a:t>
            </a:r>
            <a:r>
              <a:rPr lang="en-US" altLang="zh-CN" dirty="0"/>
              <a:t>[</a:t>
            </a:r>
            <a:r>
              <a:rPr lang="zh-CN" altLang="en-US" dirty="0"/>
              <a:t>＊＊＊＊＊＊＊</a:t>
            </a:r>
            <a:r>
              <a:rPr lang="en-US" altLang="zh-CN" dirty="0"/>
              <a:t>]$ </a:t>
            </a:r>
            <a:r>
              <a:rPr lang="en-US" altLang="zh-CN" dirty="0" err="1"/>
              <a:t>gzip</a:t>
            </a:r>
            <a:r>
              <a:rPr lang="en-US" altLang="zh-CN" dirty="0"/>
              <a:t> -d FileName.gz </a:t>
            </a:r>
          </a:p>
          <a:p>
            <a:r>
              <a:rPr lang="en-US" altLang="zh-CN" dirty="0"/>
              <a:t>tar.gz</a:t>
            </a:r>
            <a:r>
              <a:rPr lang="zh-CN" altLang="en-US" dirty="0"/>
              <a:t>格式 </a:t>
            </a:r>
          </a:p>
          <a:p>
            <a:pPr lvl="2"/>
            <a:r>
              <a:rPr lang="zh-CN" altLang="en-US" dirty="0"/>
              <a:t>解压：</a:t>
            </a:r>
            <a:r>
              <a:rPr lang="en-US" altLang="zh-CN" dirty="0"/>
              <a:t>[</a:t>
            </a:r>
            <a:r>
              <a:rPr lang="zh-CN" altLang="en-US" dirty="0"/>
              <a:t>＊＊＊＊＊＊＊</a:t>
            </a:r>
            <a:r>
              <a:rPr lang="en-US" altLang="zh-CN" dirty="0"/>
              <a:t>]$ </a:t>
            </a:r>
            <a:r>
              <a:rPr lang="en-US" altLang="zh-CN" dirty="0" err="1"/>
              <a:t>gzip</a:t>
            </a:r>
            <a:r>
              <a:rPr lang="en-US" altLang="zh-CN" dirty="0"/>
              <a:t> -d gflashplayer-6.0.69.tar.gz </a:t>
            </a:r>
          </a:p>
          <a:p>
            <a:pPr lvl="2"/>
            <a:r>
              <a:rPr lang="zh-CN" altLang="en-US" dirty="0"/>
              <a:t>解压后生成</a:t>
            </a:r>
            <a:r>
              <a:rPr lang="en-US" altLang="zh-CN" dirty="0"/>
              <a:t>gflashplayer-6.0.69.tar</a:t>
            </a:r>
            <a:r>
              <a:rPr lang="zh-CN" altLang="en-US" dirty="0"/>
              <a:t>文件， 再用</a:t>
            </a:r>
            <a:r>
              <a:rPr lang="en-US" altLang="zh-CN" dirty="0"/>
              <a:t>tar -</a:t>
            </a:r>
            <a:r>
              <a:rPr lang="en-US" altLang="zh-CN" dirty="0" err="1"/>
              <a:t>xvf</a:t>
            </a:r>
            <a:r>
              <a:rPr lang="en-US" altLang="zh-CN" dirty="0"/>
              <a:t> gflashplayer-6.0.69.tar</a:t>
            </a:r>
            <a:r>
              <a:rPr lang="zh-CN" altLang="en-US" dirty="0"/>
              <a:t>解压 </a:t>
            </a:r>
            <a:endParaRPr lang="en-US" altLang="zh-CN" dirty="0"/>
          </a:p>
          <a:p>
            <a:r>
              <a:rPr lang="en-US" altLang="zh-CN" dirty="0"/>
              <a:t>zip</a:t>
            </a:r>
            <a:r>
              <a:rPr lang="zh-CN" altLang="en-US" dirty="0"/>
              <a:t>格式 </a:t>
            </a:r>
          </a:p>
          <a:p>
            <a:pPr lvl="2"/>
            <a:r>
              <a:rPr lang="zh-CN" altLang="en-US" dirty="0"/>
              <a:t>解压：</a:t>
            </a:r>
            <a:r>
              <a:rPr lang="en-US" altLang="zh-CN" dirty="0"/>
              <a:t>[</a:t>
            </a:r>
            <a:r>
              <a:rPr lang="zh-CN" altLang="en-US" dirty="0"/>
              <a:t>＊＊＊＊＊＊＊</a:t>
            </a:r>
            <a:r>
              <a:rPr lang="en-US" altLang="zh-CN" dirty="0"/>
              <a:t>]$ unzip FileName.zip </a:t>
            </a:r>
          </a:p>
          <a:p>
            <a:r>
              <a:rPr lang="en-US" altLang="zh-CN" dirty="0" err="1"/>
              <a:t>rar</a:t>
            </a:r>
            <a:r>
              <a:rPr lang="zh-CN" altLang="en-US" dirty="0"/>
              <a:t>格式 </a:t>
            </a:r>
          </a:p>
          <a:p>
            <a:pPr lvl="2"/>
            <a:r>
              <a:rPr lang="zh-CN" altLang="en-US" dirty="0"/>
              <a:t>解压：</a:t>
            </a:r>
            <a:r>
              <a:rPr lang="en-US" altLang="zh-CN" dirty="0"/>
              <a:t>[</a:t>
            </a:r>
            <a:r>
              <a:rPr lang="zh-CN" altLang="en-US" dirty="0"/>
              <a:t>＊＊＊＊＊＊＊</a:t>
            </a:r>
            <a:r>
              <a:rPr lang="en-US" altLang="zh-CN" dirty="0"/>
              <a:t>]$ </a:t>
            </a:r>
            <a:r>
              <a:rPr lang="en-US" altLang="zh-CN" dirty="0" err="1"/>
              <a:t>rar</a:t>
            </a:r>
            <a:r>
              <a:rPr lang="en-US" altLang="zh-CN" dirty="0"/>
              <a:t> a </a:t>
            </a:r>
            <a:r>
              <a:rPr lang="en-US" altLang="zh-CN" dirty="0" err="1"/>
              <a:t>FileName.rar</a:t>
            </a:r>
            <a:r>
              <a:rPr lang="en-US" altLang="zh-CN" dirty="0"/>
              <a:t> </a:t>
            </a:r>
            <a:endParaRPr lang="zh-CN" altLang="en-US" dirty="0"/>
          </a:p>
        </p:txBody>
      </p:sp>
    </p:spTree>
    <p:extLst>
      <p:ext uri="{BB962C8B-B14F-4D97-AF65-F5344CB8AC3E}">
        <p14:creationId xmlns:p14="http://schemas.microsoft.com/office/powerpoint/2010/main" val="3482996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查看.config文件，不同的编译方式</a:t>
            </a:r>
          </a:p>
        </p:txBody>
      </p:sp>
      <p:sp>
        <p:nvSpPr>
          <p:cNvPr id="3" name="内容占位符 2"/>
          <p:cNvSpPr>
            <a:spLocks noGrp="1"/>
          </p:cNvSpPr>
          <p:nvPr>
            <p:ph idx="1"/>
          </p:nvPr>
        </p:nvSpPr>
        <p:spPr/>
        <p:txBody>
          <a:bodyPr/>
          <a:lstStyle/>
          <a:p>
            <a:r>
              <a:rPr lang="en-US" altLang="zh-CN" dirty="0" err="1"/>
              <a:t>obj</a:t>
            </a:r>
            <a:r>
              <a:rPr lang="en-US" altLang="zh-CN" dirty="0"/>
              <a:t> -y</a:t>
            </a:r>
          </a:p>
          <a:p>
            <a:r>
              <a:rPr lang="en-US" altLang="zh-CN" dirty="0" err="1"/>
              <a:t>obj</a:t>
            </a:r>
            <a:r>
              <a:rPr lang="en-US" altLang="zh-CN" dirty="0"/>
              <a:t> -m</a:t>
            </a:r>
          </a:p>
          <a:p>
            <a:r>
              <a:rPr lang="en-US" altLang="zh-CN" dirty="0" err="1"/>
              <a:t>obj</a:t>
            </a:r>
            <a:r>
              <a:rPr lang="en-US" altLang="zh-CN" dirty="0"/>
              <a:t> -n </a:t>
            </a:r>
            <a:r>
              <a:rPr lang="zh-CN" altLang="en-US" dirty="0"/>
              <a:t>（</a:t>
            </a:r>
            <a:r>
              <a:rPr lang="en-US" altLang="zh-CN" dirty="0"/>
              <a:t>not set</a:t>
            </a:r>
            <a:r>
              <a:rPr lang="zh-CN" altLang="en-US" dirty="0"/>
              <a:t>）</a:t>
            </a:r>
          </a:p>
        </p:txBody>
      </p:sp>
    </p:spTree>
    <p:extLst>
      <p:ext uri="{BB962C8B-B14F-4D97-AF65-F5344CB8AC3E}">
        <p14:creationId xmlns:p14="http://schemas.microsoft.com/office/powerpoint/2010/main" val="224624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如何查看</a:t>
            </a:r>
            <a:r>
              <a:rPr lang="en-US" altLang="zh-CN" dirty="0"/>
              <a:t>Linux</a:t>
            </a:r>
            <a:r>
              <a:rPr lang="zh-CN" altLang="en-US" dirty="0"/>
              <a:t>内核模块的依赖关系</a:t>
            </a:r>
          </a:p>
        </p:txBody>
      </p:sp>
      <p:sp>
        <p:nvSpPr>
          <p:cNvPr id="3" name="内容占位符 2"/>
          <p:cNvSpPr>
            <a:spLocks noGrp="1"/>
          </p:cNvSpPr>
          <p:nvPr>
            <p:ph idx="1"/>
          </p:nvPr>
        </p:nvSpPr>
        <p:spPr/>
        <p:txBody>
          <a:bodyPr/>
          <a:lstStyle/>
          <a:p>
            <a:r>
              <a:rPr lang="zh-CN" altLang="en-US" dirty="0"/>
              <a:t>查看Kconfig文件，编译依赖关系</a:t>
            </a:r>
          </a:p>
          <a:p>
            <a:pPr lvl="1"/>
            <a:r>
              <a:rPr lang="zh-CN" altLang="en-US" dirty="0"/>
              <a:t>depends on</a:t>
            </a:r>
          </a:p>
          <a:p>
            <a:endParaRPr lang="zh-CN" altLang="en-US" dirty="0"/>
          </a:p>
        </p:txBody>
      </p:sp>
    </p:spTree>
    <p:extLst>
      <p:ext uri="{BB962C8B-B14F-4D97-AF65-F5344CB8AC3E}">
        <p14:creationId xmlns:p14="http://schemas.microsoft.com/office/powerpoint/2010/main" val="4216481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不同的配置选择界面？</a:t>
            </a:r>
          </a:p>
        </p:txBody>
      </p:sp>
      <p:sp>
        <p:nvSpPr>
          <p:cNvPr id="3" name="内容占位符 2"/>
          <p:cNvSpPr>
            <a:spLocks noGrp="1"/>
          </p:cNvSpPr>
          <p:nvPr>
            <p:ph idx="1"/>
          </p:nvPr>
        </p:nvSpPr>
        <p:spPr/>
        <p:txBody>
          <a:bodyPr/>
          <a:lstStyle/>
          <a:p>
            <a:r>
              <a:rPr lang="zh-CN" altLang="en-US" dirty="0"/>
              <a:t>config</a:t>
            </a:r>
          </a:p>
          <a:p>
            <a:r>
              <a:rPr lang="zh-CN" altLang="en-US" dirty="0"/>
              <a:t>menuconfig</a:t>
            </a:r>
          </a:p>
          <a:p>
            <a:r>
              <a:rPr lang="zh-CN" altLang="en-US" dirty="0"/>
              <a:t>xconfig</a:t>
            </a:r>
          </a:p>
          <a:p>
            <a:r>
              <a:rPr lang="zh-CN" altLang="en-US" dirty="0"/>
              <a:t>oldconfig</a:t>
            </a:r>
          </a:p>
          <a:p>
            <a:r>
              <a:rPr lang="zh-CN" altLang="en-US" dirty="0"/>
              <a:t>......</a:t>
            </a:r>
          </a:p>
        </p:txBody>
      </p:sp>
    </p:spTree>
    <p:extLst>
      <p:ext uri="{BB962C8B-B14F-4D97-AF65-F5344CB8AC3E}">
        <p14:creationId xmlns:p14="http://schemas.microsoft.com/office/powerpoint/2010/main" val="2324235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内核是什么</a:t>
            </a:r>
            <a:r>
              <a:rPr lang="en-US" altLang="zh-CN" dirty="0"/>
              <a:t>?</a:t>
            </a:r>
            <a:endParaRPr lang="zh-CN" altLang="en-US" dirty="0"/>
          </a:p>
        </p:txBody>
      </p:sp>
      <p:sp>
        <p:nvSpPr>
          <p:cNvPr id="3" name="内容占位符 2"/>
          <p:cNvSpPr>
            <a:spLocks noGrp="1"/>
          </p:cNvSpPr>
          <p:nvPr>
            <p:ph idx="1"/>
          </p:nvPr>
        </p:nvSpPr>
        <p:spPr>
          <a:xfrm>
            <a:off x="832340" y="1484784"/>
            <a:ext cx="8241323" cy="4608513"/>
          </a:xfrm>
        </p:spPr>
        <p:txBody>
          <a:bodyPr/>
          <a:lstStyle/>
          <a:p>
            <a:r>
              <a:rPr lang="zh-CN" altLang="zh-CN" dirty="0"/>
              <a:t>内核是一个软件程序</a:t>
            </a:r>
          </a:p>
          <a:p>
            <a:r>
              <a:rPr lang="zh-CN" altLang="zh-CN" dirty="0"/>
              <a:t>内核像一个设备驱动</a:t>
            </a:r>
          </a:p>
          <a:p>
            <a:r>
              <a:rPr lang="zh-CN" altLang="zh-CN" dirty="0"/>
              <a:t>内核像一个Server</a:t>
            </a:r>
          </a:p>
          <a:p>
            <a:r>
              <a:rPr lang="zh-CN" altLang="zh-CN" dirty="0"/>
              <a:t>内核拥有特权且受保护</a:t>
            </a:r>
          </a:p>
          <a:p>
            <a:endParaRPr lang="zh-CN" altLang="en-US" dirty="0"/>
          </a:p>
        </p:txBody>
      </p:sp>
    </p:spTree>
    <p:extLst>
      <p:ext uri="{BB962C8B-B14F-4D97-AF65-F5344CB8AC3E}">
        <p14:creationId xmlns:p14="http://schemas.microsoft.com/office/powerpoint/2010/main" val="1362042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内核模块</a:t>
            </a:r>
          </a:p>
        </p:txBody>
      </p:sp>
      <p:sp>
        <p:nvSpPr>
          <p:cNvPr id="3" name="内容占位符 2"/>
          <p:cNvSpPr>
            <a:spLocks noGrp="1"/>
          </p:cNvSpPr>
          <p:nvPr>
            <p:ph idx="1"/>
          </p:nvPr>
        </p:nvSpPr>
        <p:spPr/>
        <p:txBody>
          <a:bodyPr/>
          <a:lstStyle/>
          <a:p>
            <a:pPr algn="just"/>
            <a:r>
              <a:rPr lang="zh-CN" altLang="en-US" b="0" dirty="0"/>
              <a:t>尽管</a:t>
            </a:r>
            <a:r>
              <a:rPr lang="en-US" altLang="zh-CN" b="0" dirty="0"/>
              <a:t>Linux</a:t>
            </a:r>
            <a:r>
              <a:rPr lang="zh-CN" altLang="en-US" b="0" dirty="0"/>
              <a:t>是</a:t>
            </a:r>
            <a:r>
              <a:rPr lang="en-US" altLang="zh-CN" b="0" dirty="0"/>
              <a:t>"</a:t>
            </a:r>
            <a:r>
              <a:rPr lang="zh-CN" altLang="en-US" b="0" dirty="0"/>
              <a:t>单块内核“</a:t>
            </a:r>
            <a:r>
              <a:rPr lang="en-US" altLang="zh-CN" b="0" dirty="0"/>
              <a:t>(monolithic)</a:t>
            </a:r>
            <a:r>
              <a:rPr lang="zh-CN" altLang="en-US" b="0" dirty="0"/>
              <a:t>的操作系统</a:t>
            </a:r>
            <a:r>
              <a:rPr lang="en-US" altLang="zh-CN" b="0" dirty="0"/>
              <a:t>--</a:t>
            </a:r>
            <a:r>
              <a:rPr lang="zh-CN" altLang="en-US" b="0" dirty="0"/>
              <a:t>这是说整个系统内核都运行于一个单独的保护域中，但是</a:t>
            </a:r>
            <a:r>
              <a:rPr lang="en-US" altLang="zh-CN" b="0" dirty="0"/>
              <a:t>Linux</a:t>
            </a:r>
            <a:r>
              <a:rPr lang="zh-CN" altLang="en-US" b="0" dirty="0"/>
              <a:t>内核是模块化组成的，它允许内核在运行时动态地向其中插入或从中删除代码。这些代码</a:t>
            </a:r>
            <a:r>
              <a:rPr lang="en-US" altLang="zh-CN" b="0" dirty="0"/>
              <a:t>(</a:t>
            </a:r>
            <a:r>
              <a:rPr lang="zh-CN" altLang="en-US" b="0" dirty="0"/>
              <a:t>包括相关的子线程、数据、函数入口和函数出口</a:t>
            </a:r>
            <a:r>
              <a:rPr lang="en-US" altLang="zh-CN" b="0" dirty="0"/>
              <a:t>)</a:t>
            </a:r>
            <a:r>
              <a:rPr lang="zh-CN" altLang="en-US" b="0" dirty="0"/>
              <a:t>被一并组合在一个单独的二进制镜像中，即所谓的可装载内核模块中，或简称为模块。</a:t>
            </a:r>
            <a:endParaRPr lang="zh-CN" altLang="en-US" dirty="0"/>
          </a:p>
        </p:txBody>
      </p:sp>
    </p:spTree>
    <p:extLst>
      <p:ext uri="{BB962C8B-B14F-4D97-AF65-F5344CB8AC3E}">
        <p14:creationId xmlns:p14="http://schemas.microsoft.com/office/powerpoint/2010/main" val="3268666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effectLst>
                  <a:outerShdw blurRad="38100" dist="38100" dir="2700000" algn="tl">
                    <a:srgbClr val="000000">
                      <a:alpha val="43137"/>
                    </a:srgbClr>
                  </a:outerShdw>
                </a:effectLst>
              </a:rPr>
              <a:t>编译到内核和编译成模块区别？</a:t>
            </a:r>
          </a:p>
        </p:txBody>
      </p:sp>
      <p:sp>
        <p:nvSpPr>
          <p:cNvPr id="3" name="内容占位符 2"/>
          <p:cNvSpPr>
            <a:spLocks noGrp="1"/>
          </p:cNvSpPr>
          <p:nvPr>
            <p:ph idx="1"/>
          </p:nvPr>
        </p:nvSpPr>
        <p:spPr/>
        <p:txBody>
          <a:bodyPr/>
          <a:lstStyle/>
          <a:p>
            <a:r>
              <a:rPr lang="zh-CN" altLang="en-US" dirty="0"/>
              <a:t>内核的编译：重新制定内核的一些配置，可以在</a:t>
            </a:r>
            <a:r>
              <a:rPr lang="en-US" altLang="zh-CN" dirty="0"/>
              <a:t>make </a:t>
            </a:r>
            <a:r>
              <a:rPr lang="en-US" altLang="zh-CN" dirty="0" err="1"/>
              <a:t>menuconfig</a:t>
            </a:r>
            <a:r>
              <a:rPr lang="zh-CN" altLang="en-US" dirty="0"/>
              <a:t>中配置</a:t>
            </a:r>
            <a:br>
              <a:rPr lang="en-US" altLang="zh-CN" dirty="0"/>
            </a:br>
            <a:endParaRPr lang="zh-CN" altLang="en-US" dirty="0"/>
          </a:p>
          <a:p>
            <a:r>
              <a:rPr lang="zh-CN" altLang="en-US" dirty="0"/>
              <a:t>模块编译：可以将不常用的一些设备的驱动程序编译成模块，在需要时动态调入，不需要时删除，可以减少内核的大小，增加系统响应速度</a:t>
            </a:r>
            <a:endParaRPr lang="en-US" altLang="zh-CN" dirty="0"/>
          </a:p>
          <a:p>
            <a:endParaRPr lang="zh-CN" altLang="en-US" dirty="0"/>
          </a:p>
        </p:txBody>
      </p:sp>
    </p:spTree>
    <p:extLst>
      <p:ext uri="{BB962C8B-B14F-4D97-AF65-F5344CB8AC3E}">
        <p14:creationId xmlns:p14="http://schemas.microsoft.com/office/powerpoint/2010/main" val="2243506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0" dirty="0">
                <a:effectLst/>
              </a:rPr>
              <a:t>编译到内核和编译成模块优缺点对比？</a:t>
            </a:r>
            <a:endParaRPr lang="zh-CN" altLang="en-US" dirty="0"/>
          </a:p>
        </p:txBody>
      </p:sp>
      <p:sp>
        <p:nvSpPr>
          <p:cNvPr id="3" name="内容占位符 2"/>
          <p:cNvSpPr>
            <a:spLocks noGrp="1"/>
          </p:cNvSpPr>
          <p:nvPr>
            <p:ph idx="1"/>
          </p:nvPr>
        </p:nvSpPr>
        <p:spPr/>
        <p:txBody>
          <a:bodyPr/>
          <a:lstStyle/>
          <a:p>
            <a:pPr algn="just"/>
            <a:r>
              <a:rPr lang="zh-CN" altLang="en-US" dirty="0"/>
              <a:t>编译进内核：</a:t>
            </a:r>
          </a:p>
          <a:p>
            <a:pPr lvl="1" algn="just"/>
            <a:r>
              <a:rPr lang="zh-CN" altLang="en-US" dirty="0"/>
              <a:t>优点：不会有版本不兼容的问题，不需要进行严格的版本检查</a:t>
            </a:r>
          </a:p>
          <a:p>
            <a:pPr lvl="1" algn="just"/>
            <a:r>
              <a:rPr lang="zh-CN" altLang="en-US" dirty="0"/>
              <a:t>缺点：生成的内核会很大；要在现有的内核中添加新的功能，则要编译整个内核</a:t>
            </a:r>
          </a:p>
          <a:p>
            <a:pPr algn="just"/>
            <a:r>
              <a:rPr lang="zh-CN" altLang="en-US" dirty="0"/>
              <a:t>编译成模块：</a:t>
            </a:r>
          </a:p>
          <a:p>
            <a:pPr lvl="1" algn="just"/>
            <a:r>
              <a:rPr lang="zh-CN" altLang="en-US" dirty="0"/>
              <a:t>优点：模块本身不编译进内核，从而控制了内核的大小；模块一旦被加载，将和其它的部分完全一样。</a:t>
            </a:r>
          </a:p>
          <a:p>
            <a:pPr lvl="1" algn="just"/>
            <a:r>
              <a:rPr lang="zh-CN" altLang="en-US" dirty="0"/>
              <a:t>缺点：可能会有内核与模块版本不兼容的问题，导致内核崩溃；会造成内存的利用率比较低。</a:t>
            </a:r>
          </a:p>
        </p:txBody>
      </p:sp>
    </p:spTree>
    <p:extLst>
      <p:ext uri="{BB962C8B-B14F-4D97-AF65-F5344CB8AC3E}">
        <p14:creationId xmlns:p14="http://schemas.microsoft.com/office/powerpoint/2010/main" val="714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模块的加载有几种方式？</a:t>
            </a:r>
          </a:p>
        </p:txBody>
      </p:sp>
      <p:sp>
        <p:nvSpPr>
          <p:cNvPr id="3" name="内容占位符 2"/>
          <p:cNvSpPr>
            <a:spLocks noGrp="1"/>
          </p:cNvSpPr>
          <p:nvPr>
            <p:ph idx="1"/>
          </p:nvPr>
        </p:nvSpPr>
        <p:spPr/>
        <p:txBody>
          <a:bodyPr/>
          <a:lstStyle/>
          <a:p>
            <a:endParaRPr lang="en-US" altLang="zh-CN" dirty="0"/>
          </a:p>
          <a:p>
            <a:r>
              <a:rPr lang="zh-CN" altLang="en-US" dirty="0"/>
              <a:t>模块编译分为静态加载和动态加载两种</a:t>
            </a:r>
            <a:endParaRPr lang="en-US" altLang="zh-CN" dirty="0"/>
          </a:p>
          <a:p>
            <a:endParaRPr lang="zh-CN" altLang="en-US" dirty="0"/>
          </a:p>
        </p:txBody>
      </p:sp>
    </p:spTree>
    <p:extLst>
      <p:ext uri="{BB962C8B-B14F-4D97-AF65-F5344CB8AC3E}">
        <p14:creationId xmlns:p14="http://schemas.microsoft.com/office/powerpoint/2010/main" val="2622432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0" dirty="0">
                <a:effectLst/>
              </a:rPr>
              <a:t>模块的静态加载是什么？</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模块的静态加载类似于内核的重新编译</a:t>
            </a:r>
          </a:p>
        </p:txBody>
      </p:sp>
    </p:spTree>
    <p:extLst>
      <p:ext uri="{BB962C8B-B14F-4D97-AF65-F5344CB8AC3E}">
        <p14:creationId xmlns:p14="http://schemas.microsoft.com/office/powerpoint/2010/main" val="4018284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0" dirty="0">
                <a:effectLst/>
              </a:rPr>
              <a:t>模块的动态加载是什么？</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将不常用的一些设备的驱动程序编译成模块，在需要时动态调入，不需要时删除，可以减少内核的大小，增加系统响应速度</a:t>
            </a:r>
            <a:endParaRPr lang="en-US" altLang="zh-CN" dirty="0"/>
          </a:p>
        </p:txBody>
      </p:sp>
    </p:spTree>
    <p:extLst>
      <p:ext uri="{BB962C8B-B14F-4D97-AF65-F5344CB8AC3E}">
        <p14:creationId xmlns:p14="http://schemas.microsoft.com/office/powerpoint/2010/main" val="405731688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0" dirty="0">
                <a:effectLst/>
              </a:rPr>
              <a:t>如何配置内核？</a:t>
            </a:r>
            <a:endParaRPr lang="zh-CN" altLang="en-US" dirty="0"/>
          </a:p>
        </p:txBody>
      </p:sp>
      <p:sp>
        <p:nvSpPr>
          <p:cNvPr id="3" name="内容占位符 2"/>
          <p:cNvSpPr>
            <a:spLocks noGrp="1"/>
          </p:cNvSpPr>
          <p:nvPr>
            <p:ph idx="1"/>
          </p:nvPr>
        </p:nvSpPr>
        <p:spPr/>
        <p:txBody>
          <a:bodyPr/>
          <a:lstStyle/>
          <a:p>
            <a:r>
              <a:rPr lang="zh-CN" altLang="en-US" dirty="0"/>
              <a:t>启动内核配置程序。 </a:t>
            </a:r>
            <a:endParaRPr lang="en-US" altLang="zh-CN" dirty="0"/>
          </a:p>
          <a:p>
            <a:pPr lvl="2"/>
            <a:r>
              <a:rPr lang="en-US" altLang="zh-CN" dirty="0"/>
              <a:t># cd /</a:t>
            </a:r>
            <a:r>
              <a:rPr lang="en-US" altLang="zh-CN" dirty="0" err="1"/>
              <a:t>usr</a:t>
            </a:r>
            <a:r>
              <a:rPr lang="en-US" altLang="zh-CN" dirty="0"/>
              <a:t>/</a:t>
            </a:r>
            <a:r>
              <a:rPr lang="en-US" altLang="zh-CN" dirty="0" err="1"/>
              <a:t>src</a:t>
            </a:r>
            <a:r>
              <a:rPr lang="en-US" altLang="zh-CN" dirty="0"/>
              <a:t>/</a:t>
            </a:r>
            <a:r>
              <a:rPr lang="en-US" altLang="zh-CN" dirty="0" err="1"/>
              <a:t>linux</a:t>
            </a:r>
            <a:r>
              <a:rPr lang="en-US" altLang="zh-CN" dirty="0"/>
              <a:t> </a:t>
            </a:r>
          </a:p>
          <a:p>
            <a:pPr lvl="2"/>
            <a:r>
              <a:rPr lang="en-US" altLang="zh-CN" dirty="0"/>
              <a:t># make </a:t>
            </a:r>
            <a:r>
              <a:rPr lang="en-US" altLang="zh-CN" dirty="0" err="1"/>
              <a:t>menuconfig</a:t>
            </a:r>
            <a:endParaRPr lang="en-US" altLang="zh-CN" dirty="0"/>
          </a:p>
          <a:p>
            <a:endParaRPr lang="zh-CN" altLang="en-US" dirty="0"/>
          </a:p>
          <a:p>
            <a:r>
              <a:rPr lang="zh-CN" altLang="en-US" dirty="0"/>
              <a:t>配置内核 </a:t>
            </a:r>
          </a:p>
          <a:p>
            <a:pPr lvl="2" algn="just"/>
            <a:r>
              <a:rPr lang="en-US" altLang="zh-CN" dirty="0"/>
              <a:t>Linux</a:t>
            </a:r>
            <a:r>
              <a:rPr lang="zh-CN" altLang="en-US" dirty="0"/>
              <a:t>的内核配置程序提供了一系列配置选项。对于每一个配置选项，用户可以回答</a:t>
            </a:r>
            <a:r>
              <a:rPr lang="en-US" altLang="zh-CN" dirty="0"/>
              <a:t>"y"</a:t>
            </a:r>
            <a:r>
              <a:rPr lang="zh-CN" altLang="en-US" dirty="0"/>
              <a:t>、</a:t>
            </a:r>
            <a:r>
              <a:rPr lang="en-US" altLang="zh-CN" dirty="0"/>
              <a:t>"m"</a:t>
            </a:r>
            <a:r>
              <a:rPr lang="zh-CN" altLang="en-US" dirty="0"/>
              <a:t>或</a:t>
            </a:r>
            <a:r>
              <a:rPr lang="en-US" altLang="zh-CN" dirty="0"/>
              <a:t>"n"</a:t>
            </a:r>
            <a:r>
              <a:rPr lang="zh-CN" altLang="en-US" dirty="0"/>
              <a:t>。其中</a:t>
            </a:r>
            <a:r>
              <a:rPr lang="en-US" altLang="zh-CN" dirty="0"/>
              <a:t>"y"</a:t>
            </a:r>
            <a:r>
              <a:rPr lang="zh-CN" altLang="en-US" dirty="0"/>
              <a:t>表示将相应特性的支持或设备驱动程序编译进内核；</a:t>
            </a:r>
            <a:r>
              <a:rPr lang="en-US" altLang="zh-CN" dirty="0"/>
              <a:t>"m"</a:t>
            </a:r>
            <a:r>
              <a:rPr lang="zh-CN" altLang="en-US" dirty="0"/>
              <a:t>表示将相应特性的支持或设备驱动程序编译成可加载模块，在需要时，可由系统或用户自行加入到内核中去；</a:t>
            </a:r>
            <a:r>
              <a:rPr lang="en-US" altLang="zh-CN" dirty="0"/>
              <a:t>"n"</a:t>
            </a:r>
            <a:r>
              <a:rPr lang="zh-CN" altLang="en-US" dirty="0"/>
              <a:t>表示内核不提供相应特性或驱动程序的支持。</a:t>
            </a:r>
          </a:p>
        </p:txBody>
      </p:sp>
    </p:spTree>
    <p:extLst>
      <p:ext uri="{BB962C8B-B14F-4D97-AF65-F5344CB8AC3E}">
        <p14:creationId xmlns:p14="http://schemas.microsoft.com/office/powerpoint/2010/main" val="1385917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0" dirty="0">
                <a:effectLst/>
              </a:rPr>
              <a:t>如何编译内核？</a:t>
            </a:r>
            <a:endParaRPr lang="zh-CN" altLang="en-US" dirty="0"/>
          </a:p>
        </p:txBody>
      </p:sp>
      <p:sp>
        <p:nvSpPr>
          <p:cNvPr id="3" name="内容占位符 2"/>
          <p:cNvSpPr>
            <a:spLocks noGrp="1"/>
          </p:cNvSpPr>
          <p:nvPr>
            <p:ph idx="1"/>
          </p:nvPr>
        </p:nvSpPr>
        <p:spPr/>
        <p:txBody>
          <a:bodyPr/>
          <a:lstStyle/>
          <a:p>
            <a:r>
              <a:rPr lang="zh-CN" altLang="en-US" dirty="0"/>
              <a:t>建立编译时所需的从属文件 </a:t>
            </a:r>
          </a:p>
          <a:p>
            <a:pPr lvl="2"/>
            <a:r>
              <a:rPr lang="en-US" altLang="zh-CN" dirty="0"/>
              <a:t># cd /</a:t>
            </a:r>
            <a:r>
              <a:rPr lang="en-US" altLang="zh-CN" dirty="0" err="1"/>
              <a:t>usr</a:t>
            </a:r>
            <a:r>
              <a:rPr lang="en-US" altLang="zh-CN" dirty="0"/>
              <a:t>/</a:t>
            </a:r>
            <a:r>
              <a:rPr lang="en-US" altLang="zh-CN" dirty="0" err="1"/>
              <a:t>src</a:t>
            </a:r>
            <a:r>
              <a:rPr lang="en-US" altLang="zh-CN" dirty="0"/>
              <a:t>/</a:t>
            </a:r>
            <a:r>
              <a:rPr lang="en-US" altLang="zh-CN" dirty="0" err="1"/>
              <a:t>linux</a:t>
            </a:r>
            <a:r>
              <a:rPr lang="en-US" altLang="zh-CN" dirty="0"/>
              <a:t> </a:t>
            </a:r>
          </a:p>
          <a:p>
            <a:pPr lvl="2"/>
            <a:r>
              <a:rPr lang="en-US" altLang="zh-CN" dirty="0"/>
              <a:t># make </a:t>
            </a:r>
            <a:r>
              <a:rPr lang="en-US" altLang="zh-CN" dirty="0" err="1"/>
              <a:t>dep</a:t>
            </a:r>
            <a:r>
              <a:rPr lang="en-US" altLang="zh-CN" dirty="0"/>
              <a:t> </a:t>
            </a:r>
          </a:p>
          <a:p>
            <a:r>
              <a:rPr lang="zh-CN" altLang="en-US" dirty="0"/>
              <a:t>清除内核编译的目标文件 </a:t>
            </a:r>
          </a:p>
          <a:p>
            <a:pPr lvl="2"/>
            <a:r>
              <a:rPr lang="en-US" altLang="zh-CN" dirty="0"/>
              <a:t>make clean </a:t>
            </a:r>
          </a:p>
          <a:p>
            <a:r>
              <a:rPr lang="zh-CN" altLang="en-US" dirty="0"/>
              <a:t>编译内核 </a:t>
            </a:r>
          </a:p>
          <a:p>
            <a:pPr lvl="2"/>
            <a:r>
              <a:rPr lang="en-US" altLang="zh-CN" dirty="0"/>
              <a:t># make </a:t>
            </a:r>
          </a:p>
          <a:p>
            <a:r>
              <a:rPr lang="zh-CN" altLang="en-US" dirty="0"/>
              <a:t>编译可加载模块 </a:t>
            </a:r>
          </a:p>
        </p:txBody>
      </p:sp>
    </p:spTree>
    <p:extLst>
      <p:ext uri="{BB962C8B-B14F-4D97-AF65-F5344CB8AC3E}">
        <p14:creationId xmlns:p14="http://schemas.microsoft.com/office/powerpoint/2010/main" val="3436142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0" dirty="0">
                <a:effectLst/>
              </a:rPr>
              <a:t>如何编译可加载模块？</a:t>
            </a:r>
            <a:endParaRPr lang="zh-CN" altLang="en-US" dirty="0"/>
          </a:p>
        </p:txBody>
      </p:sp>
      <p:sp>
        <p:nvSpPr>
          <p:cNvPr id="3" name="内容占位符 2"/>
          <p:cNvSpPr>
            <a:spLocks noGrp="1"/>
          </p:cNvSpPr>
          <p:nvPr>
            <p:ph idx="1"/>
          </p:nvPr>
        </p:nvSpPr>
        <p:spPr/>
        <p:txBody>
          <a:bodyPr/>
          <a:lstStyle/>
          <a:p>
            <a:r>
              <a:rPr lang="zh-CN" altLang="en-US" dirty="0"/>
              <a:t>如果用户在配置内核时设置了可加载模块，则需要对这些模块进行编译，以便将来使用</a:t>
            </a:r>
            <a:r>
              <a:rPr lang="en-US" altLang="zh-CN" dirty="0" err="1"/>
              <a:t>insmod</a:t>
            </a:r>
            <a:r>
              <a:rPr lang="zh-CN" altLang="en-US" dirty="0"/>
              <a:t>命令进行加载。 </a:t>
            </a:r>
          </a:p>
          <a:p>
            <a:pPr lvl="1"/>
            <a:r>
              <a:rPr lang="en-US" altLang="zh-CN" dirty="0"/>
              <a:t># make modules </a:t>
            </a:r>
          </a:p>
          <a:p>
            <a:pPr lvl="1"/>
            <a:r>
              <a:rPr lang="en-US" altLang="zh-CN" dirty="0"/>
              <a:t># make </a:t>
            </a:r>
            <a:r>
              <a:rPr lang="en-US" altLang="zh-CN" dirty="0" err="1"/>
              <a:t>modules_install</a:t>
            </a:r>
            <a:r>
              <a:rPr lang="en-US" altLang="zh-CN" dirty="0"/>
              <a:t> </a:t>
            </a:r>
          </a:p>
          <a:p>
            <a:r>
              <a:rPr lang="zh-CN" altLang="en-US" dirty="0"/>
              <a:t>编译成功后，系统会在</a:t>
            </a:r>
            <a:r>
              <a:rPr lang="en-US" altLang="zh-CN" dirty="0"/>
              <a:t>/lib/modules</a:t>
            </a:r>
            <a:r>
              <a:rPr lang="zh-CN" altLang="en-US" dirty="0"/>
              <a:t>目录下生成一个目录，里面存放着新内核的所有可加载模块。 </a:t>
            </a:r>
          </a:p>
        </p:txBody>
      </p:sp>
    </p:spTree>
    <p:extLst>
      <p:ext uri="{BB962C8B-B14F-4D97-AF65-F5344CB8AC3E}">
        <p14:creationId xmlns:p14="http://schemas.microsoft.com/office/powerpoint/2010/main" val="2590493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目录</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zh-CN" altLang="en-US" dirty="0"/>
              <a:t>内核基础知识简介</a:t>
            </a:r>
            <a:endParaRPr lang="en-US" altLang="zh-CN" dirty="0"/>
          </a:p>
          <a:p>
            <a:pPr algn="just" eaLnBrk="1" hangingPunct="1">
              <a:lnSpc>
                <a:spcPct val="90000"/>
              </a:lnSpc>
            </a:pPr>
            <a:r>
              <a:rPr lang="zh-CN" altLang="en-US" dirty="0">
                <a:solidFill>
                  <a:srgbClr val="FF0000"/>
                </a:solidFill>
              </a:rPr>
              <a:t>内核启动过程</a:t>
            </a:r>
            <a:endParaRPr lang="en-US" altLang="zh-CN" dirty="0">
              <a:solidFill>
                <a:srgbClr val="FF0000"/>
              </a:solidFill>
            </a:endParaRPr>
          </a:p>
        </p:txBody>
      </p:sp>
    </p:spTree>
    <p:extLst>
      <p:ext uri="{BB962C8B-B14F-4D97-AF65-F5344CB8AC3E}">
        <p14:creationId xmlns:p14="http://schemas.microsoft.com/office/powerpoint/2010/main" val="204916889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内核的分类</a:t>
            </a:r>
          </a:p>
        </p:txBody>
      </p:sp>
      <p:sp>
        <p:nvSpPr>
          <p:cNvPr id="3" name="内容占位符 2"/>
          <p:cNvSpPr>
            <a:spLocks noGrp="1"/>
          </p:cNvSpPr>
          <p:nvPr>
            <p:ph idx="1"/>
          </p:nvPr>
        </p:nvSpPr>
        <p:spPr/>
        <p:txBody>
          <a:bodyPr/>
          <a:lstStyle/>
          <a:p>
            <a:r>
              <a:rPr lang="zh-CN" altLang="en-US" b="0" dirty="0"/>
              <a:t>内核可分为四大类：</a:t>
            </a:r>
          </a:p>
          <a:p>
            <a:pPr lvl="1"/>
            <a:r>
              <a:rPr lang="zh-CN" altLang="en-US" sz="2000" dirty="0">
                <a:solidFill>
                  <a:schemeClr val="tx1">
                    <a:lumMod val="50000"/>
                  </a:schemeClr>
                </a:solidFill>
                <a:latin typeface="+mj-ea"/>
                <a:ea typeface="+mj-ea"/>
              </a:rPr>
              <a:t>单内核 </a:t>
            </a:r>
            <a:endParaRPr lang="en-US" altLang="zh-CN" sz="2000" dirty="0">
              <a:solidFill>
                <a:schemeClr val="tx1">
                  <a:lumMod val="50000"/>
                </a:schemeClr>
              </a:solidFill>
              <a:latin typeface="+mj-ea"/>
              <a:ea typeface="+mj-ea"/>
            </a:endParaRPr>
          </a:p>
          <a:p>
            <a:pPr lvl="1"/>
            <a:r>
              <a:rPr lang="zh-CN" altLang="en-US" sz="2000" dirty="0">
                <a:solidFill>
                  <a:schemeClr val="tx1">
                    <a:lumMod val="50000"/>
                  </a:schemeClr>
                </a:solidFill>
                <a:latin typeface="+mj-ea"/>
                <a:ea typeface="+mj-ea"/>
              </a:rPr>
              <a:t>微内核</a:t>
            </a:r>
            <a:endParaRPr lang="en-US" altLang="zh-CN" sz="2000" dirty="0">
              <a:solidFill>
                <a:schemeClr val="tx1">
                  <a:lumMod val="50000"/>
                </a:schemeClr>
              </a:solidFill>
              <a:latin typeface="+mj-ea"/>
              <a:ea typeface="+mj-ea"/>
            </a:endParaRPr>
          </a:p>
          <a:p>
            <a:pPr lvl="1"/>
            <a:r>
              <a:rPr lang="zh-CN" altLang="en-US" sz="2000" dirty="0">
                <a:solidFill>
                  <a:schemeClr val="tx1">
                    <a:lumMod val="50000"/>
                  </a:schemeClr>
                </a:solidFill>
                <a:latin typeface="+mj-ea"/>
                <a:ea typeface="+mj-ea"/>
              </a:rPr>
              <a:t>混合内核</a:t>
            </a:r>
            <a:endParaRPr lang="en-US" altLang="zh-CN" sz="2000" dirty="0">
              <a:solidFill>
                <a:schemeClr val="tx1">
                  <a:lumMod val="50000"/>
                </a:schemeClr>
              </a:solidFill>
              <a:latin typeface="+mj-ea"/>
              <a:ea typeface="+mj-ea"/>
            </a:endParaRPr>
          </a:p>
          <a:p>
            <a:pPr lvl="1"/>
            <a:r>
              <a:rPr lang="zh-CN" altLang="en-US" sz="2000" dirty="0">
                <a:solidFill>
                  <a:schemeClr val="tx1">
                    <a:lumMod val="50000"/>
                  </a:schemeClr>
                </a:solidFill>
                <a:latin typeface="+mj-ea"/>
                <a:ea typeface="+mj-ea"/>
              </a:rPr>
              <a:t>外内核 </a:t>
            </a:r>
            <a:endParaRPr lang="zh-CN" altLang="en-US" dirty="0"/>
          </a:p>
        </p:txBody>
      </p:sp>
    </p:spTree>
    <p:extLst>
      <p:ext uri="{BB962C8B-B14F-4D97-AF65-F5344CB8AC3E}">
        <p14:creationId xmlns:p14="http://schemas.microsoft.com/office/powerpoint/2010/main" val="1716974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启动简介</a:t>
            </a:r>
            <a:endParaRPr lang="en-US" dirty="0"/>
          </a:p>
        </p:txBody>
      </p:sp>
      <p:sp>
        <p:nvSpPr>
          <p:cNvPr id="3" name="Content Placeholder 2"/>
          <p:cNvSpPr>
            <a:spLocks noGrp="1"/>
          </p:cNvSpPr>
          <p:nvPr>
            <p:ph idx="1"/>
          </p:nvPr>
        </p:nvSpPr>
        <p:spPr/>
        <p:txBody>
          <a:bodyPr/>
          <a:lstStyle/>
          <a:p>
            <a:r>
              <a:rPr lang="zh-CN" altLang="en-US" dirty="0">
                <a:solidFill>
                  <a:srgbClr val="FF0000"/>
                </a:solidFill>
              </a:rPr>
              <a:t>加电硬件初始化过程</a:t>
            </a:r>
            <a:endParaRPr lang="en-US" altLang="zh-CN" dirty="0">
              <a:solidFill>
                <a:srgbClr val="FF0000"/>
              </a:solidFill>
            </a:endParaRPr>
          </a:p>
          <a:p>
            <a:r>
              <a:rPr lang="en-US" altLang="zh-CN" dirty="0"/>
              <a:t>BIOS</a:t>
            </a:r>
            <a:r>
              <a:rPr lang="zh-CN" altLang="en-US" dirty="0"/>
              <a:t>的作用和结构</a:t>
            </a:r>
            <a:endParaRPr lang="en-US" altLang="zh-CN" dirty="0"/>
          </a:p>
          <a:p>
            <a:r>
              <a:rPr lang="en-US" altLang="zh-CN" dirty="0"/>
              <a:t>EFI/UEFI</a:t>
            </a:r>
            <a:r>
              <a:rPr lang="zh-CN" altLang="en-US" dirty="0"/>
              <a:t>简介</a:t>
            </a:r>
            <a:endParaRPr lang="en-US" altLang="zh-CN" dirty="0"/>
          </a:p>
          <a:p>
            <a:r>
              <a:rPr lang="en-US" altLang="zh-CN" dirty="0"/>
              <a:t>Grub</a:t>
            </a:r>
            <a:r>
              <a:rPr lang="zh-CN" altLang="en-US" dirty="0"/>
              <a:t>引导程序简介</a:t>
            </a:r>
            <a:endParaRPr lang="en-US" altLang="zh-CN" dirty="0"/>
          </a:p>
          <a:p>
            <a:endParaRPr lang="en-US" altLang="zh-CN" dirty="0"/>
          </a:p>
          <a:p>
            <a:pPr marL="0" indent="0">
              <a:buNone/>
            </a:pPr>
            <a:endParaRPr lang="en-US" dirty="0"/>
          </a:p>
        </p:txBody>
      </p:sp>
    </p:spTree>
    <p:extLst>
      <p:ext uri="{BB962C8B-B14F-4D97-AF65-F5344CB8AC3E}">
        <p14:creationId xmlns:p14="http://schemas.microsoft.com/office/powerpoint/2010/main" val="175021085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加电硬件初始化过程</a:t>
            </a:r>
            <a:endParaRPr lang="en-US" altLang="zh-CN" dirty="0"/>
          </a:p>
        </p:txBody>
      </p:sp>
      <p:sp>
        <p:nvSpPr>
          <p:cNvPr id="321539" name="Rectangle 3"/>
          <p:cNvSpPr>
            <a:spLocks noGrp="1" noChangeArrowheads="1"/>
          </p:cNvSpPr>
          <p:nvPr>
            <p:ph type="body" idx="1"/>
          </p:nvPr>
        </p:nvSpPr>
        <p:spPr/>
        <p:txBody>
          <a:bodyPr/>
          <a:lstStyle/>
          <a:p>
            <a:r>
              <a:rPr lang="zh-CN" altLang="en-US" dirty="0"/>
              <a:t>加电自检</a:t>
            </a:r>
            <a:endParaRPr lang="en-US" altLang="zh-CN" dirty="0"/>
          </a:p>
          <a:p>
            <a:pPr lvl="1"/>
            <a:r>
              <a:rPr lang="en-US" altLang="zh-CN" dirty="0"/>
              <a:t>Power-On Self Test</a:t>
            </a:r>
            <a:endParaRPr lang="zh-CN" altLang="en-US" dirty="0"/>
          </a:p>
          <a:p>
            <a:pPr lvl="1"/>
            <a:r>
              <a:rPr lang="zh-CN" altLang="en-US" dirty="0"/>
              <a:t>计算机在启动时，执行的第一步，存在于各种计算机系统中，如</a:t>
            </a:r>
            <a:r>
              <a:rPr lang="en-US" altLang="zh-CN" dirty="0"/>
              <a:t>PC</a:t>
            </a:r>
            <a:r>
              <a:rPr lang="zh-CN" altLang="en-US" dirty="0"/>
              <a:t>、手机、路由器、打印机等等</a:t>
            </a:r>
            <a:endParaRPr lang="en-US" altLang="zh-CN" dirty="0"/>
          </a:p>
          <a:p>
            <a:pPr lvl="1"/>
            <a:r>
              <a:rPr lang="zh-CN" altLang="en-US" dirty="0"/>
              <a:t>为什么要</a:t>
            </a:r>
            <a:r>
              <a:rPr lang="en-US" altLang="zh-CN" dirty="0"/>
              <a:t>POST?</a:t>
            </a:r>
          </a:p>
          <a:p>
            <a:pPr lvl="2"/>
            <a:r>
              <a:rPr lang="zh-CN" altLang="en-US" dirty="0"/>
              <a:t>开机时，需要检查</a:t>
            </a:r>
            <a:r>
              <a:rPr lang="en-US" altLang="zh-CN" dirty="0"/>
              <a:t>CPU</a:t>
            </a:r>
            <a:r>
              <a:rPr lang="zh-CN" altLang="en-US" dirty="0"/>
              <a:t>、内存、各种控制器、外设的状态，保证这些设备的正常，为后面</a:t>
            </a:r>
            <a:r>
              <a:rPr lang="en-US" altLang="zh-CN" dirty="0" err="1"/>
              <a:t>bootloader</a:t>
            </a:r>
            <a:r>
              <a:rPr lang="zh-CN" altLang="en-US" dirty="0"/>
              <a:t>、</a:t>
            </a:r>
            <a:r>
              <a:rPr lang="en-US" altLang="zh-CN" dirty="0"/>
              <a:t>kernel</a:t>
            </a:r>
            <a:r>
              <a:rPr lang="zh-CN" altLang="en-US" dirty="0"/>
              <a:t>的运行提供稳定的环境</a:t>
            </a:r>
          </a:p>
        </p:txBody>
      </p:sp>
    </p:spTree>
    <p:extLst>
      <p:ext uri="{BB962C8B-B14F-4D97-AF65-F5344CB8AC3E}">
        <p14:creationId xmlns:p14="http://schemas.microsoft.com/office/powerpoint/2010/main" val="203344099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加电硬件初始化过程</a:t>
            </a:r>
            <a:endParaRPr lang="en-US" altLang="zh-CN" dirty="0"/>
          </a:p>
        </p:txBody>
      </p:sp>
      <p:sp>
        <p:nvSpPr>
          <p:cNvPr id="321539" name="Rectangle 3"/>
          <p:cNvSpPr>
            <a:spLocks noGrp="1" noChangeArrowheads="1"/>
          </p:cNvSpPr>
          <p:nvPr>
            <p:ph type="body" idx="1"/>
          </p:nvPr>
        </p:nvSpPr>
        <p:spPr/>
        <p:txBody>
          <a:bodyPr/>
          <a:lstStyle/>
          <a:p>
            <a:r>
              <a:rPr lang="zh-CN" altLang="en-US" dirty="0"/>
              <a:t>加电自检</a:t>
            </a:r>
            <a:r>
              <a:rPr lang="en-US" altLang="zh-CN" dirty="0"/>
              <a:t>(</a:t>
            </a:r>
            <a:r>
              <a:rPr lang="zh-CN" altLang="en-US" dirty="0"/>
              <a:t>续</a:t>
            </a:r>
            <a:r>
              <a:rPr lang="en-US" altLang="zh-CN" dirty="0"/>
              <a:t>)</a:t>
            </a:r>
            <a:endParaRPr lang="zh-CN" altLang="en-US" dirty="0"/>
          </a:p>
          <a:p>
            <a:pPr lvl="1"/>
            <a:r>
              <a:rPr lang="zh-CN" altLang="en-US" dirty="0"/>
              <a:t>基本过程</a:t>
            </a:r>
            <a:endParaRPr lang="en-US" altLang="zh-CN" dirty="0"/>
          </a:p>
          <a:p>
            <a:pPr lvl="2"/>
            <a:r>
              <a:rPr lang="zh-CN" altLang="en-US" dirty="0"/>
              <a:t>检查</a:t>
            </a:r>
            <a:r>
              <a:rPr lang="en-US" altLang="zh-CN" dirty="0"/>
              <a:t>CPU</a:t>
            </a:r>
            <a:r>
              <a:rPr lang="zh-CN" altLang="en-US" dirty="0"/>
              <a:t>寄存器</a:t>
            </a:r>
            <a:endParaRPr lang="en-US" altLang="zh-CN" dirty="0"/>
          </a:p>
          <a:p>
            <a:pPr lvl="2"/>
            <a:r>
              <a:rPr lang="zh-CN" altLang="en-US" dirty="0"/>
              <a:t>检查</a:t>
            </a:r>
            <a:r>
              <a:rPr lang="en-US" altLang="zh-CN" dirty="0"/>
              <a:t>BIOS</a:t>
            </a:r>
            <a:r>
              <a:rPr lang="zh-CN" altLang="en-US" dirty="0"/>
              <a:t>代码的完整性</a:t>
            </a:r>
            <a:endParaRPr lang="en-US" altLang="zh-CN" dirty="0"/>
          </a:p>
          <a:p>
            <a:pPr lvl="2"/>
            <a:r>
              <a:rPr lang="zh-CN" altLang="en-US" dirty="0"/>
              <a:t>检查</a:t>
            </a:r>
            <a:r>
              <a:rPr lang="en-US" altLang="zh-CN" dirty="0"/>
              <a:t>DMA</a:t>
            </a:r>
            <a:r>
              <a:rPr lang="zh-CN" altLang="en-US" dirty="0"/>
              <a:t>、</a:t>
            </a:r>
            <a:r>
              <a:rPr lang="en-US" altLang="zh-CN" dirty="0"/>
              <a:t>timer</a:t>
            </a:r>
            <a:r>
              <a:rPr lang="zh-CN" altLang="en-US" dirty="0"/>
              <a:t>、</a:t>
            </a:r>
            <a:r>
              <a:rPr lang="en-US" altLang="zh-CN" dirty="0"/>
              <a:t>interrupt controller</a:t>
            </a:r>
          </a:p>
          <a:p>
            <a:pPr lvl="2"/>
            <a:r>
              <a:rPr lang="zh-CN" altLang="en-US" dirty="0"/>
              <a:t>检查系统内存</a:t>
            </a:r>
            <a:endParaRPr lang="en-US" altLang="zh-CN" dirty="0"/>
          </a:p>
          <a:p>
            <a:pPr lvl="2"/>
            <a:r>
              <a:rPr lang="zh-CN" altLang="en-US" dirty="0"/>
              <a:t>检查系统总线和外部设备</a:t>
            </a:r>
            <a:endParaRPr lang="en-US" altLang="zh-CN" dirty="0"/>
          </a:p>
          <a:p>
            <a:pPr lvl="2"/>
            <a:r>
              <a:rPr lang="zh-CN" altLang="en-US" dirty="0"/>
              <a:t>初始化</a:t>
            </a:r>
            <a:r>
              <a:rPr lang="en-US" altLang="zh-CN" dirty="0"/>
              <a:t>BIOS</a:t>
            </a:r>
          </a:p>
          <a:p>
            <a:pPr lvl="2"/>
            <a:r>
              <a:rPr lang="zh-CN" altLang="en-US" dirty="0"/>
              <a:t>跳转到下一级</a:t>
            </a:r>
            <a:r>
              <a:rPr lang="en-US" altLang="zh-CN" dirty="0"/>
              <a:t>BIOS(</a:t>
            </a:r>
            <a:r>
              <a:rPr lang="zh-CN" altLang="en-US" dirty="0"/>
              <a:t>如</a:t>
            </a:r>
            <a:r>
              <a:rPr lang="en-US" altLang="zh-CN" dirty="0"/>
              <a:t>VGA-BIOS)</a:t>
            </a:r>
            <a:r>
              <a:rPr lang="zh-CN" altLang="en-US" dirty="0"/>
              <a:t>执行并返回</a:t>
            </a:r>
            <a:endParaRPr lang="en-US" altLang="zh-CN" dirty="0"/>
          </a:p>
          <a:p>
            <a:pPr lvl="2"/>
            <a:r>
              <a:rPr lang="zh-CN" altLang="en-US" dirty="0"/>
              <a:t>识别可以启动的设备</a:t>
            </a:r>
            <a:r>
              <a:rPr lang="en-US" altLang="zh-CN" dirty="0"/>
              <a:t>(CD-ROM?USB?HDD?)</a:t>
            </a:r>
          </a:p>
          <a:p>
            <a:pPr lvl="1"/>
            <a:r>
              <a:rPr lang="zh-CN" altLang="en-US" dirty="0"/>
              <a:t>谁来执行这些检查？</a:t>
            </a:r>
            <a:endParaRPr lang="en-US" altLang="zh-CN" dirty="0"/>
          </a:p>
          <a:p>
            <a:pPr lvl="2"/>
            <a:endParaRPr lang="zh-CN" altLang="en-US" dirty="0"/>
          </a:p>
        </p:txBody>
      </p:sp>
    </p:spTree>
    <p:extLst>
      <p:ext uri="{BB962C8B-B14F-4D97-AF65-F5344CB8AC3E}">
        <p14:creationId xmlns:p14="http://schemas.microsoft.com/office/powerpoint/2010/main" val="28977183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启动简介</a:t>
            </a:r>
            <a:endParaRPr lang="en-US" dirty="0"/>
          </a:p>
        </p:txBody>
      </p:sp>
      <p:sp>
        <p:nvSpPr>
          <p:cNvPr id="3" name="Content Placeholder 2"/>
          <p:cNvSpPr>
            <a:spLocks noGrp="1"/>
          </p:cNvSpPr>
          <p:nvPr>
            <p:ph idx="1"/>
          </p:nvPr>
        </p:nvSpPr>
        <p:spPr/>
        <p:txBody>
          <a:bodyPr/>
          <a:lstStyle/>
          <a:p>
            <a:r>
              <a:rPr lang="zh-CN" altLang="en-US" dirty="0"/>
              <a:t>加电硬件初始化过程</a:t>
            </a:r>
            <a:endParaRPr lang="en-US" altLang="zh-CN" dirty="0"/>
          </a:p>
          <a:p>
            <a:r>
              <a:rPr lang="en-US" altLang="zh-CN" dirty="0">
                <a:solidFill>
                  <a:srgbClr val="FF0000"/>
                </a:solidFill>
              </a:rPr>
              <a:t>BIOS</a:t>
            </a:r>
            <a:r>
              <a:rPr lang="zh-CN" altLang="en-US" dirty="0">
                <a:solidFill>
                  <a:srgbClr val="FF0000"/>
                </a:solidFill>
              </a:rPr>
              <a:t>的作用和结构</a:t>
            </a:r>
            <a:endParaRPr lang="en-US" altLang="zh-CN" dirty="0">
              <a:solidFill>
                <a:srgbClr val="FF0000"/>
              </a:solidFill>
            </a:endParaRPr>
          </a:p>
          <a:p>
            <a:r>
              <a:rPr lang="en-US" altLang="zh-CN" dirty="0"/>
              <a:t>EFI/UEFI</a:t>
            </a:r>
            <a:r>
              <a:rPr lang="zh-CN" altLang="en-US" dirty="0"/>
              <a:t>简介</a:t>
            </a:r>
            <a:endParaRPr lang="en-US" altLang="zh-CN" dirty="0"/>
          </a:p>
          <a:p>
            <a:r>
              <a:rPr lang="en-US" altLang="zh-CN" dirty="0"/>
              <a:t>Grub</a:t>
            </a:r>
            <a:r>
              <a:rPr lang="zh-CN" altLang="en-US" dirty="0"/>
              <a:t>引导程序简介</a:t>
            </a:r>
            <a:endParaRPr lang="en-US" altLang="zh-CN" dirty="0"/>
          </a:p>
          <a:p>
            <a:endParaRPr lang="en-US" altLang="zh-CN" dirty="0"/>
          </a:p>
          <a:p>
            <a:pPr marL="0" indent="0">
              <a:buNone/>
            </a:pPr>
            <a:endParaRPr lang="en-US" dirty="0"/>
          </a:p>
        </p:txBody>
      </p:sp>
    </p:spTree>
    <p:extLst>
      <p:ext uri="{BB962C8B-B14F-4D97-AF65-F5344CB8AC3E}">
        <p14:creationId xmlns:p14="http://schemas.microsoft.com/office/powerpoint/2010/main" val="176458858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BIOS</a:t>
            </a:r>
            <a:r>
              <a:rPr lang="zh-CN" altLang="en-US" dirty="0"/>
              <a:t>的作用和结构</a:t>
            </a:r>
            <a:endParaRPr lang="en-US" altLang="zh-CN" dirty="0"/>
          </a:p>
        </p:txBody>
      </p:sp>
      <p:sp>
        <p:nvSpPr>
          <p:cNvPr id="321539" name="Rectangle 3"/>
          <p:cNvSpPr>
            <a:spLocks noGrp="1" noChangeArrowheads="1"/>
          </p:cNvSpPr>
          <p:nvPr>
            <p:ph type="body" idx="1"/>
          </p:nvPr>
        </p:nvSpPr>
        <p:spPr/>
        <p:txBody>
          <a:bodyPr/>
          <a:lstStyle/>
          <a:p>
            <a:r>
              <a:rPr lang="en-US" altLang="zh-CN" dirty="0"/>
              <a:t>BIOS</a:t>
            </a:r>
            <a:endParaRPr lang="zh-CN" altLang="en-US" dirty="0"/>
          </a:p>
          <a:p>
            <a:pPr lvl="1"/>
            <a:r>
              <a:rPr lang="en-US" altLang="zh-CN" dirty="0"/>
              <a:t>Basic </a:t>
            </a:r>
            <a:r>
              <a:rPr lang="en-US" altLang="zh-CN" dirty="0" err="1"/>
              <a:t>Input/Output</a:t>
            </a:r>
            <a:r>
              <a:rPr lang="en-US" altLang="zh-CN" dirty="0"/>
              <a:t> System</a:t>
            </a:r>
            <a:r>
              <a:rPr lang="zh-CN" altLang="en-US" dirty="0"/>
              <a:t>，基本输入输出系统</a:t>
            </a:r>
            <a:endParaRPr lang="en-US" altLang="zh-CN" dirty="0"/>
          </a:p>
        </p:txBody>
      </p:sp>
      <p:pic>
        <p:nvPicPr>
          <p:cNvPr id="4" name="Picture 2" descr="http://img5.pcpop.com/ArticleImages/500x375/1/1027/0010276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377" y="4653137"/>
            <a:ext cx="2755255" cy="20664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it.com.cn/f/diy/079/21/diy_review_070920_asus_p5k3_32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824" y="2374248"/>
            <a:ext cx="3240360" cy="215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03334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BIOS</a:t>
            </a:r>
            <a:r>
              <a:rPr lang="zh-CN" altLang="en-US" dirty="0"/>
              <a:t>的作用和结构</a:t>
            </a:r>
            <a:endParaRPr lang="en-US" altLang="zh-CN" dirty="0"/>
          </a:p>
        </p:txBody>
      </p:sp>
      <p:sp>
        <p:nvSpPr>
          <p:cNvPr id="321539" name="Rectangle 3"/>
          <p:cNvSpPr>
            <a:spLocks noGrp="1" noChangeArrowheads="1"/>
          </p:cNvSpPr>
          <p:nvPr>
            <p:ph type="body" idx="1"/>
          </p:nvPr>
        </p:nvSpPr>
        <p:spPr/>
        <p:txBody>
          <a:bodyPr/>
          <a:lstStyle/>
          <a:p>
            <a:r>
              <a:rPr lang="en-US" altLang="zh-CN" dirty="0"/>
              <a:t>BIOS</a:t>
            </a:r>
            <a:r>
              <a:rPr lang="zh-CN" altLang="en-US" dirty="0"/>
              <a:t>的作用</a:t>
            </a:r>
          </a:p>
          <a:p>
            <a:pPr lvl="2"/>
            <a:r>
              <a:rPr lang="zh-CN" altLang="en-US" dirty="0"/>
              <a:t>在计算机开机时对系统各组件进行检查</a:t>
            </a:r>
            <a:endParaRPr lang="en-US" altLang="zh-CN" dirty="0"/>
          </a:p>
          <a:p>
            <a:pPr lvl="2"/>
            <a:r>
              <a:rPr lang="zh-CN" altLang="en-US" dirty="0"/>
              <a:t>加载引导程序或操作系统</a:t>
            </a:r>
            <a:endParaRPr lang="en-US" altLang="zh-CN" dirty="0"/>
          </a:p>
          <a:p>
            <a:pPr lvl="2"/>
            <a:r>
              <a:rPr lang="zh-CN" altLang="en-US" dirty="0"/>
              <a:t>向操作系统提供系统配置信息</a:t>
            </a:r>
            <a:endParaRPr lang="en-US" altLang="zh-CN" dirty="0"/>
          </a:p>
          <a:p>
            <a:pPr lvl="2"/>
            <a:r>
              <a:rPr lang="zh-CN" altLang="en-US" dirty="0"/>
              <a:t>向操作系统提供硬件访问接口，向操作系统隐藏硬件的变化</a:t>
            </a:r>
            <a:endParaRPr lang="en-US" altLang="zh-CN" dirty="0"/>
          </a:p>
          <a:p>
            <a:pPr lvl="3"/>
            <a:r>
              <a:rPr lang="zh-CN" altLang="en-US" dirty="0"/>
              <a:t>现代操作系统会忽略</a:t>
            </a:r>
            <a:r>
              <a:rPr lang="en-US" altLang="zh-CN" dirty="0"/>
              <a:t>BIOS</a:t>
            </a:r>
            <a:r>
              <a:rPr lang="zh-CN" altLang="en-US" dirty="0"/>
              <a:t>提供的抽象层并直接访问硬件</a:t>
            </a:r>
          </a:p>
        </p:txBody>
      </p:sp>
    </p:spTree>
    <p:extLst>
      <p:ext uri="{BB962C8B-B14F-4D97-AF65-F5344CB8AC3E}">
        <p14:creationId xmlns:p14="http://schemas.microsoft.com/office/powerpoint/2010/main" val="6050774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ctr"/>
            <a:r>
              <a:rPr lang="en-US" altLang="zh-CN" dirty="0"/>
              <a:t>BIOS</a:t>
            </a:r>
            <a:r>
              <a:rPr lang="zh-CN" altLang="en-US" dirty="0"/>
              <a:t>的作用和结构</a:t>
            </a:r>
            <a:endParaRPr lang="en-US" altLang="zh-CN" dirty="0"/>
          </a:p>
        </p:txBody>
      </p:sp>
      <p:sp>
        <p:nvSpPr>
          <p:cNvPr id="321539" name="Rectangle 3"/>
          <p:cNvSpPr>
            <a:spLocks noGrp="1" noChangeArrowheads="1"/>
          </p:cNvSpPr>
          <p:nvPr>
            <p:ph type="body" idx="1"/>
          </p:nvPr>
        </p:nvSpPr>
        <p:spPr/>
        <p:txBody>
          <a:bodyPr/>
          <a:lstStyle/>
          <a:p>
            <a:r>
              <a:rPr lang="en-US" altLang="zh-CN" dirty="0"/>
              <a:t>BIOS</a:t>
            </a:r>
            <a:r>
              <a:rPr lang="zh-CN" altLang="en-US" dirty="0"/>
              <a:t>的结构</a:t>
            </a:r>
          </a:p>
          <a:p>
            <a:pPr lvl="1"/>
            <a:r>
              <a:rPr lang="en-US" altLang="zh-CN" dirty="0"/>
              <a:t>BIOS</a:t>
            </a:r>
            <a:r>
              <a:rPr lang="zh-CN" altLang="en-US" dirty="0"/>
              <a:t>的物理结构</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BIOS</a:t>
            </a:r>
            <a:r>
              <a:rPr lang="zh-CN" altLang="en-US" dirty="0"/>
              <a:t>代码的结构</a:t>
            </a:r>
            <a:endParaRPr lang="en-US" altLang="zh-CN" dirty="0"/>
          </a:p>
        </p:txBody>
      </p:sp>
      <p:sp>
        <p:nvSpPr>
          <p:cNvPr id="2" name="矩形 1"/>
          <p:cNvSpPr/>
          <p:nvPr/>
        </p:nvSpPr>
        <p:spPr bwMode="auto">
          <a:xfrm>
            <a:off x="1724032" y="3235043"/>
            <a:ext cx="1584176" cy="461665"/>
          </a:xfrm>
          <a:prstGeom prst="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US" altLang="zh-CN" dirty="0">
                <a:solidFill>
                  <a:schemeClr val="bg2"/>
                </a:solidFill>
                <a:latin typeface="Times New Roman" pitchFamily="18" charset="0"/>
                <a:ea typeface="楷体_GB2312" pitchFamily="49" charset="-122"/>
              </a:rPr>
              <a:t>CMOS</a:t>
            </a:r>
            <a:endParaRPr lang="zh-CN" altLang="en-US" dirty="0">
              <a:solidFill>
                <a:schemeClr val="bg2"/>
              </a:solidFill>
              <a:latin typeface="Times New Roman" pitchFamily="18" charset="0"/>
              <a:ea typeface="楷体_GB2312" pitchFamily="49" charset="-122"/>
            </a:endParaRPr>
          </a:p>
        </p:txBody>
      </p:sp>
      <p:sp>
        <p:nvSpPr>
          <p:cNvPr id="5" name="矩形 4"/>
          <p:cNvSpPr/>
          <p:nvPr/>
        </p:nvSpPr>
        <p:spPr bwMode="auto">
          <a:xfrm>
            <a:off x="1712640" y="2637021"/>
            <a:ext cx="1595568" cy="461665"/>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US" altLang="zh-CN" dirty="0">
                <a:solidFill>
                  <a:schemeClr val="bg2"/>
                </a:solidFill>
                <a:latin typeface="Times New Roman" pitchFamily="18" charset="0"/>
                <a:ea typeface="楷体_GB2312" pitchFamily="49" charset="-122"/>
              </a:rPr>
              <a:t>ROM</a:t>
            </a:r>
            <a:endParaRPr lang="zh-CN" altLang="en-US" dirty="0">
              <a:solidFill>
                <a:schemeClr val="bg2"/>
              </a:solidFill>
              <a:latin typeface="Times New Roman" pitchFamily="18" charset="0"/>
              <a:ea typeface="楷体_GB2312" pitchFamily="49" charset="-122"/>
            </a:endParaRPr>
          </a:p>
        </p:txBody>
      </p:sp>
      <p:sp>
        <p:nvSpPr>
          <p:cNvPr id="3" name="TextBox 2"/>
          <p:cNvSpPr txBox="1"/>
          <p:nvPr/>
        </p:nvSpPr>
        <p:spPr>
          <a:xfrm>
            <a:off x="3270350" y="2683187"/>
            <a:ext cx="2151551" cy="461665"/>
          </a:xfrm>
          <a:prstGeom prst="rect">
            <a:avLst/>
          </a:prstGeom>
          <a:noFill/>
        </p:spPr>
        <p:txBody>
          <a:bodyPr wrap="none" rtlCol="0">
            <a:spAutoFit/>
          </a:bodyPr>
          <a:lstStyle/>
          <a:p>
            <a:r>
              <a:rPr lang="zh-CN" altLang="en-US" dirty="0"/>
              <a:t>存储</a:t>
            </a:r>
            <a:r>
              <a:rPr lang="en-US" altLang="zh-CN" dirty="0"/>
              <a:t>BIOS</a:t>
            </a:r>
            <a:r>
              <a:rPr lang="zh-CN" altLang="en-US" dirty="0"/>
              <a:t>代码</a:t>
            </a:r>
          </a:p>
        </p:txBody>
      </p:sp>
      <p:sp>
        <p:nvSpPr>
          <p:cNvPr id="7" name="TextBox 6"/>
          <p:cNvSpPr txBox="1"/>
          <p:nvPr/>
        </p:nvSpPr>
        <p:spPr>
          <a:xfrm>
            <a:off x="3252285" y="3234511"/>
            <a:ext cx="4896544" cy="461665"/>
          </a:xfrm>
          <a:prstGeom prst="rect">
            <a:avLst/>
          </a:prstGeom>
          <a:noFill/>
        </p:spPr>
        <p:txBody>
          <a:bodyPr wrap="square" rtlCol="0">
            <a:spAutoFit/>
          </a:bodyPr>
          <a:lstStyle/>
          <a:p>
            <a:r>
              <a:rPr lang="zh-CN" altLang="en-US" dirty="0"/>
              <a:t>存储</a:t>
            </a:r>
            <a:r>
              <a:rPr lang="en-US" altLang="zh-CN" dirty="0"/>
              <a:t>BIOS</a:t>
            </a:r>
            <a:r>
              <a:rPr lang="zh-CN" altLang="en-US" dirty="0"/>
              <a:t>数据，包括各种系统配置</a:t>
            </a:r>
          </a:p>
        </p:txBody>
      </p:sp>
      <p:sp>
        <p:nvSpPr>
          <p:cNvPr id="4" name="矩形 3"/>
          <p:cNvSpPr/>
          <p:nvPr/>
        </p:nvSpPr>
        <p:spPr>
          <a:xfrm>
            <a:off x="1457825" y="4653136"/>
            <a:ext cx="6990349" cy="1892826"/>
          </a:xfrm>
          <a:prstGeom prst="rect">
            <a:avLst/>
          </a:prstGeom>
        </p:spPr>
        <p:txBody>
          <a:bodyPr wrap="square">
            <a:spAutoFit/>
          </a:bodyPr>
          <a:lstStyle/>
          <a:p>
            <a:pPr algn="l"/>
            <a:r>
              <a:rPr lang="en-US" altLang="zh-CN" sz="900" dirty="0"/>
              <a:t> No. Item-Name </a:t>
            </a:r>
            <a:r>
              <a:rPr lang="zh-CN" altLang="en-US" sz="900" dirty="0"/>
              <a:t>（项目名称）  </a:t>
            </a:r>
            <a:r>
              <a:rPr lang="en-US" altLang="zh-CN" sz="900" dirty="0"/>
              <a:t>Original-Size</a:t>
            </a:r>
            <a:r>
              <a:rPr lang="zh-CN" altLang="en-US" sz="900" dirty="0"/>
              <a:t>（原始大小） </a:t>
            </a:r>
            <a:r>
              <a:rPr lang="en-US" altLang="zh-CN" sz="900" dirty="0"/>
              <a:t>Compressed-Size</a:t>
            </a:r>
            <a:r>
              <a:rPr lang="zh-CN" altLang="en-US" sz="900" dirty="0"/>
              <a:t>（压缩大小）  </a:t>
            </a:r>
            <a:r>
              <a:rPr lang="en-US" altLang="zh-CN" sz="900" dirty="0"/>
              <a:t>Original-File-Name</a:t>
            </a:r>
          </a:p>
          <a:p>
            <a:pPr algn="l"/>
            <a:r>
              <a:rPr lang="en-US" altLang="zh-CN" sz="900" dirty="0"/>
              <a:t>================================================================================</a:t>
            </a:r>
          </a:p>
          <a:p>
            <a:pPr algn="l"/>
            <a:r>
              <a:rPr lang="en-US" altLang="zh-CN" sz="900" dirty="0">
                <a:solidFill>
                  <a:srgbClr val="FF0000"/>
                </a:solidFill>
              </a:rPr>
              <a:t>  0. System BIOS       20000h(128.00K) 13C31h(79.05K)   865IDC19.BIN</a:t>
            </a:r>
          </a:p>
          <a:p>
            <a:pPr algn="l"/>
            <a:r>
              <a:rPr lang="en-US" altLang="zh-CN" sz="900" dirty="0"/>
              <a:t>  1. XGROUP CODE       0D960h(54.34K)  09806h(38.01K)   </a:t>
            </a:r>
            <a:r>
              <a:rPr lang="en-US" altLang="zh-CN" sz="900" dirty="0" err="1"/>
              <a:t>awardext.rom</a:t>
            </a:r>
            <a:endParaRPr lang="en-US" altLang="zh-CN" sz="900" dirty="0"/>
          </a:p>
          <a:p>
            <a:pPr algn="l"/>
            <a:r>
              <a:rPr lang="en-US" altLang="zh-CN" sz="900" dirty="0"/>
              <a:t>  2. CPU micro code    04000h(16.00K)  03FA2h(15.91K)   CPUCODE.BIN</a:t>
            </a:r>
          </a:p>
          <a:p>
            <a:pPr algn="l"/>
            <a:r>
              <a:rPr lang="en-US" altLang="zh-CN" sz="900" dirty="0"/>
              <a:t>  3. ACPI table        045C1h(17.44K)  01A7Dh(6.62K)    ACPITBL.BIN</a:t>
            </a:r>
          </a:p>
          <a:p>
            <a:pPr algn="l"/>
            <a:r>
              <a:rPr lang="en-US" altLang="zh-CN" sz="900" dirty="0"/>
              <a:t>  4. EPA LOGO          0168Ch(5.64K)   002AAh(0.67K)    AwardBmp.bmp</a:t>
            </a:r>
          </a:p>
          <a:p>
            <a:pPr algn="l"/>
            <a:r>
              <a:rPr lang="en-US" altLang="zh-CN" sz="900" dirty="0"/>
              <a:t>  5. YGROUP ROM        05D00h(23.25K)  03E56h(15.58K)   </a:t>
            </a:r>
            <a:r>
              <a:rPr lang="en-US" altLang="zh-CN" sz="900" dirty="0" err="1"/>
              <a:t>awardeyt.rom</a:t>
            </a:r>
            <a:endParaRPr lang="en-US" altLang="zh-CN" sz="900" dirty="0"/>
          </a:p>
          <a:p>
            <a:pPr algn="l"/>
            <a:r>
              <a:rPr lang="en-US" altLang="zh-CN" sz="900" dirty="0"/>
              <a:t>  6. GROUP ROM</a:t>
            </a:r>
            <a:r>
              <a:rPr lang="zh-CN" altLang="en-US" sz="900" dirty="0"/>
              <a:t>［ </a:t>
            </a:r>
            <a:r>
              <a:rPr lang="en-US" altLang="zh-CN" sz="900" dirty="0"/>
              <a:t>0</a:t>
            </a:r>
            <a:r>
              <a:rPr lang="zh-CN" altLang="en-US" sz="900" dirty="0"/>
              <a:t>］     </a:t>
            </a:r>
            <a:r>
              <a:rPr lang="en-US" altLang="zh-CN" sz="900" dirty="0"/>
              <a:t>05360h(20.84K)  024B5h(9.18K)    _EN_CODE.BIN</a:t>
            </a:r>
          </a:p>
          <a:p>
            <a:pPr algn="l"/>
            <a:r>
              <a:rPr lang="en-US" altLang="zh-CN" sz="900" dirty="0"/>
              <a:t>  7. VGA ROM</a:t>
            </a:r>
            <a:r>
              <a:rPr lang="zh-CN" altLang="en-US" sz="900" dirty="0"/>
              <a:t>［</a:t>
            </a:r>
            <a:r>
              <a:rPr lang="en-US" altLang="zh-CN" sz="900" dirty="0"/>
              <a:t>1</a:t>
            </a:r>
            <a:r>
              <a:rPr lang="zh-CN" altLang="en-US" sz="900" dirty="0"/>
              <a:t>］        </a:t>
            </a:r>
            <a:r>
              <a:rPr lang="en-US" altLang="zh-CN" sz="900" dirty="0"/>
              <a:t>0C000h(48.00K)  06B05h(26.75K)   SDG_2831.DAT</a:t>
            </a:r>
          </a:p>
          <a:p>
            <a:pPr algn="l"/>
            <a:r>
              <a:rPr lang="en-US" altLang="zh-CN" sz="900" dirty="0"/>
              <a:t>  8. GROUP ROM</a:t>
            </a:r>
            <a:r>
              <a:rPr lang="zh-CN" altLang="en-US" sz="900" dirty="0"/>
              <a:t>［ </a:t>
            </a:r>
            <a:r>
              <a:rPr lang="en-US" altLang="zh-CN" sz="900" dirty="0"/>
              <a:t>5</a:t>
            </a:r>
            <a:r>
              <a:rPr lang="zh-CN" altLang="en-US" sz="900" dirty="0"/>
              <a:t>］     </a:t>
            </a:r>
            <a:r>
              <a:rPr lang="en-US" altLang="zh-CN" sz="900" dirty="0"/>
              <a:t>004F0h(1.23K)   002A4h(0.66K)    SDG_2831.VBT</a:t>
            </a:r>
          </a:p>
          <a:p>
            <a:pPr algn="l"/>
            <a:r>
              <a:rPr lang="en-US" altLang="zh-CN" sz="900" dirty="0"/>
              <a:t>  9. Flash ROM         0A00Ch(40.01K)  05777h(21.87K)   AWDFLASH.EXE</a:t>
            </a:r>
          </a:p>
          <a:p>
            <a:pPr algn="l"/>
            <a:r>
              <a:rPr lang="en-US" altLang="zh-CN" sz="900" dirty="0"/>
              <a:t> 10. PCI ROM</a:t>
            </a:r>
            <a:r>
              <a:rPr lang="zh-CN" altLang="en-US" sz="900" dirty="0"/>
              <a:t>［</a:t>
            </a:r>
            <a:r>
              <a:rPr lang="en-US" altLang="zh-CN" sz="900" dirty="0"/>
              <a:t>A</a:t>
            </a:r>
            <a:r>
              <a:rPr lang="zh-CN" altLang="en-US" sz="900" dirty="0"/>
              <a:t>］        </a:t>
            </a:r>
            <a:r>
              <a:rPr lang="en-US" altLang="zh-CN" sz="900" dirty="0"/>
              <a:t>0C000h(48.00K)  05DFCh(23.50K)   4212.BIN</a:t>
            </a:r>
            <a:endParaRPr lang="zh-CN" altLang="en-US" sz="900" dirty="0"/>
          </a:p>
        </p:txBody>
      </p:sp>
    </p:spTree>
    <p:extLst>
      <p:ext uri="{BB962C8B-B14F-4D97-AF65-F5344CB8AC3E}">
        <p14:creationId xmlns:p14="http://schemas.microsoft.com/office/powerpoint/2010/main" val="19224992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启动简介</a:t>
            </a:r>
            <a:endParaRPr lang="en-US" dirty="0"/>
          </a:p>
        </p:txBody>
      </p:sp>
      <p:sp>
        <p:nvSpPr>
          <p:cNvPr id="3" name="Content Placeholder 2"/>
          <p:cNvSpPr>
            <a:spLocks noGrp="1"/>
          </p:cNvSpPr>
          <p:nvPr>
            <p:ph idx="1"/>
          </p:nvPr>
        </p:nvSpPr>
        <p:spPr/>
        <p:txBody>
          <a:bodyPr/>
          <a:lstStyle/>
          <a:p>
            <a:r>
              <a:rPr lang="zh-CN" altLang="en-US" dirty="0"/>
              <a:t>加电硬件初始化过程</a:t>
            </a:r>
            <a:endParaRPr lang="en-US" altLang="zh-CN" dirty="0"/>
          </a:p>
          <a:p>
            <a:r>
              <a:rPr lang="en-US" altLang="zh-CN" dirty="0"/>
              <a:t>BIOS</a:t>
            </a:r>
            <a:r>
              <a:rPr lang="zh-CN" altLang="en-US" dirty="0"/>
              <a:t>的作用和结构</a:t>
            </a:r>
            <a:endParaRPr lang="en-US" altLang="zh-CN" dirty="0"/>
          </a:p>
          <a:p>
            <a:r>
              <a:rPr lang="en-US" altLang="zh-CN" dirty="0">
                <a:solidFill>
                  <a:srgbClr val="FF0000"/>
                </a:solidFill>
              </a:rPr>
              <a:t>EFI/UEFI</a:t>
            </a:r>
            <a:r>
              <a:rPr lang="zh-CN" altLang="en-US" dirty="0">
                <a:solidFill>
                  <a:srgbClr val="FF0000"/>
                </a:solidFill>
              </a:rPr>
              <a:t>简介</a:t>
            </a:r>
            <a:endParaRPr lang="en-US" altLang="zh-CN" dirty="0">
              <a:solidFill>
                <a:srgbClr val="FF0000"/>
              </a:solidFill>
            </a:endParaRPr>
          </a:p>
          <a:p>
            <a:r>
              <a:rPr lang="en-US" altLang="zh-CN" dirty="0"/>
              <a:t>Grub</a:t>
            </a:r>
            <a:r>
              <a:rPr lang="zh-CN" altLang="en-US" dirty="0"/>
              <a:t>引导程序简介</a:t>
            </a:r>
            <a:endParaRPr lang="en-US" altLang="zh-CN" dirty="0"/>
          </a:p>
          <a:p>
            <a:endParaRPr lang="en-US" altLang="zh-CN" dirty="0"/>
          </a:p>
          <a:p>
            <a:pPr marL="0" indent="0">
              <a:buNone/>
            </a:pPr>
            <a:endParaRPr lang="en-US" dirty="0"/>
          </a:p>
        </p:txBody>
      </p:sp>
    </p:spTree>
    <p:extLst>
      <p:ext uri="{BB962C8B-B14F-4D97-AF65-F5344CB8AC3E}">
        <p14:creationId xmlns:p14="http://schemas.microsoft.com/office/powerpoint/2010/main" val="257048159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ctr"/>
            <a:r>
              <a:rPr lang="en-US" altLang="zh-CN" dirty="0"/>
              <a:t>EFI/UEFI</a:t>
            </a:r>
            <a:r>
              <a:rPr lang="zh-CN" altLang="en-US" dirty="0"/>
              <a:t>简介</a:t>
            </a:r>
            <a:endParaRPr lang="en-US" altLang="zh-CN" dirty="0"/>
          </a:p>
        </p:txBody>
      </p:sp>
      <p:sp>
        <p:nvSpPr>
          <p:cNvPr id="321539" name="Rectangle 3"/>
          <p:cNvSpPr>
            <a:spLocks noGrp="1" noChangeArrowheads="1"/>
          </p:cNvSpPr>
          <p:nvPr>
            <p:ph type="body" idx="1"/>
          </p:nvPr>
        </p:nvSpPr>
        <p:spPr/>
        <p:txBody>
          <a:bodyPr/>
          <a:lstStyle/>
          <a:p>
            <a:r>
              <a:rPr lang="en-US" altLang="zh-CN" dirty="0"/>
              <a:t>EFI/UEFI</a:t>
            </a:r>
            <a:endParaRPr lang="zh-CN" altLang="en-US" dirty="0"/>
          </a:p>
          <a:p>
            <a:pPr lvl="1" algn="just"/>
            <a:r>
              <a:rPr lang="en-US" altLang="zh-CN" dirty="0"/>
              <a:t>Unified Extensible Firmware Interface</a:t>
            </a:r>
            <a:r>
              <a:rPr lang="zh-CN" altLang="en-US" dirty="0"/>
              <a:t>，统一可扩展固件接口</a:t>
            </a:r>
            <a:endParaRPr lang="en-US" altLang="zh-CN" dirty="0"/>
          </a:p>
          <a:p>
            <a:pPr lvl="1" algn="just"/>
            <a:r>
              <a:rPr lang="en-US" altLang="zh-CN" dirty="0"/>
              <a:t>EFI</a:t>
            </a:r>
            <a:r>
              <a:rPr lang="zh-CN" altLang="en-US" dirty="0"/>
              <a:t>最初由</a:t>
            </a:r>
            <a:r>
              <a:rPr lang="en-US" altLang="zh-CN" dirty="0"/>
              <a:t>Intel</a:t>
            </a:r>
            <a:r>
              <a:rPr lang="zh-CN" altLang="en-US" dirty="0"/>
              <a:t>开发，</a:t>
            </a:r>
            <a:r>
              <a:rPr lang="en-US" altLang="zh-CN" dirty="0"/>
              <a:t>2005</a:t>
            </a:r>
            <a:r>
              <a:rPr lang="zh-CN" altLang="en-US" dirty="0"/>
              <a:t>年交由统一可扩展固件接口论坛</a:t>
            </a:r>
            <a:r>
              <a:rPr lang="en-US" altLang="zh-CN" dirty="0"/>
              <a:t>(Unified EFI Forum)</a:t>
            </a:r>
            <a:r>
              <a:rPr lang="zh-CN" altLang="en-US" dirty="0"/>
              <a:t>来推广，并更名为</a:t>
            </a:r>
            <a:r>
              <a:rPr lang="en-US" altLang="zh-CN" dirty="0"/>
              <a:t>UEFI (Unified EFI)</a:t>
            </a:r>
          </a:p>
          <a:p>
            <a:pPr lvl="1" algn="just"/>
            <a:r>
              <a:rPr lang="zh-CN" altLang="en-US" dirty="0"/>
              <a:t>作为</a:t>
            </a:r>
            <a:r>
              <a:rPr lang="en-US" altLang="zh-CN" dirty="0"/>
              <a:t>BIOS</a:t>
            </a:r>
            <a:r>
              <a:rPr lang="zh-CN" altLang="en-US" dirty="0"/>
              <a:t>的替代方案，负责加电自检、加载操作系统以及提供连接操作系统与硬件的接口</a:t>
            </a:r>
            <a:endParaRPr lang="en-US" altLang="zh-CN" dirty="0"/>
          </a:p>
        </p:txBody>
      </p:sp>
    </p:spTree>
    <p:extLst>
      <p:ext uri="{BB962C8B-B14F-4D97-AF65-F5344CB8AC3E}">
        <p14:creationId xmlns:p14="http://schemas.microsoft.com/office/powerpoint/2010/main" val="398890544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EFI/UEFI</a:t>
            </a:r>
            <a:r>
              <a:rPr lang="zh-CN" altLang="en-US" dirty="0"/>
              <a:t>简介</a:t>
            </a:r>
            <a:endParaRPr lang="en-US" altLang="zh-CN" dirty="0"/>
          </a:p>
        </p:txBody>
      </p:sp>
      <p:sp>
        <p:nvSpPr>
          <p:cNvPr id="321539" name="Rectangle 3"/>
          <p:cNvSpPr>
            <a:spLocks noGrp="1" noChangeArrowheads="1"/>
          </p:cNvSpPr>
          <p:nvPr>
            <p:ph type="body" idx="1"/>
          </p:nvPr>
        </p:nvSpPr>
        <p:spPr/>
        <p:txBody>
          <a:bodyPr/>
          <a:lstStyle/>
          <a:p>
            <a:r>
              <a:rPr lang="zh-CN" altLang="en-US" dirty="0"/>
              <a:t>为何需要</a:t>
            </a:r>
            <a:r>
              <a:rPr lang="en-US" altLang="zh-CN" dirty="0"/>
              <a:t>EFI/UEFI</a:t>
            </a:r>
          </a:p>
          <a:p>
            <a:pPr lvl="2"/>
            <a:r>
              <a:rPr lang="en-US" altLang="zh-CN" dirty="0"/>
              <a:t>EFI</a:t>
            </a:r>
            <a:r>
              <a:rPr lang="zh-CN" altLang="en-US" dirty="0"/>
              <a:t>是用模块化，</a:t>
            </a:r>
            <a:r>
              <a:rPr lang="en-US" altLang="zh-CN" dirty="0"/>
              <a:t>C</a:t>
            </a:r>
            <a:r>
              <a:rPr lang="zh-CN" altLang="en-US" dirty="0"/>
              <a:t>语言，动态链接的形式构建的系统，较</a:t>
            </a:r>
            <a:r>
              <a:rPr lang="en-US" altLang="zh-CN" dirty="0"/>
              <a:t>BIOS</a:t>
            </a:r>
            <a:r>
              <a:rPr lang="zh-CN" altLang="en-US" dirty="0"/>
              <a:t>而言更易于实现，容错和纠错特性更强，缩短了研发时间</a:t>
            </a:r>
            <a:endParaRPr lang="en-US" altLang="zh-CN" dirty="0"/>
          </a:p>
        </p:txBody>
      </p:sp>
      <p:pic>
        <p:nvPicPr>
          <p:cNvPr id="6" name="Picture 2" descr="[多图]微星UEFI界面展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80" y="2708920"/>
            <a:ext cx="5760640" cy="40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630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微内核的特点</a:t>
            </a:r>
          </a:p>
        </p:txBody>
      </p:sp>
      <p:sp>
        <p:nvSpPr>
          <p:cNvPr id="3" name="内容占位符 2"/>
          <p:cNvSpPr>
            <a:spLocks noGrp="1"/>
          </p:cNvSpPr>
          <p:nvPr>
            <p:ph idx="1"/>
          </p:nvPr>
        </p:nvSpPr>
        <p:spPr/>
        <p:txBody>
          <a:bodyPr/>
          <a:lstStyle/>
          <a:p>
            <a:pPr marL="0" indent="0">
              <a:buNone/>
            </a:pPr>
            <a:endParaRPr lang="zh-CN" altLang="en-US" dirty="0"/>
          </a:p>
          <a:p>
            <a:r>
              <a:rPr lang="zh-CN" altLang="en-US" dirty="0"/>
              <a:t>微内核 ：只提供了很小一部分的硬件抽象，大部分功能由一种特殊的用户态程序（服务）来完成。</a:t>
            </a:r>
          </a:p>
        </p:txBody>
      </p:sp>
    </p:spTree>
    <p:extLst>
      <p:ext uri="{BB962C8B-B14F-4D97-AF65-F5344CB8AC3E}">
        <p14:creationId xmlns:p14="http://schemas.microsoft.com/office/powerpoint/2010/main" val="2501384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ctr"/>
            <a:r>
              <a:rPr lang="zh-CN" altLang="en-US" dirty="0"/>
              <a:t>加电硬件初始化过程</a:t>
            </a:r>
            <a:endParaRPr lang="en-US" altLang="zh-CN" dirty="0"/>
          </a:p>
        </p:txBody>
      </p:sp>
      <p:sp>
        <p:nvSpPr>
          <p:cNvPr id="321539" name="Rectangle 3"/>
          <p:cNvSpPr>
            <a:spLocks noGrp="1" noChangeArrowheads="1"/>
          </p:cNvSpPr>
          <p:nvPr>
            <p:ph type="body" idx="1"/>
          </p:nvPr>
        </p:nvSpPr>
        <p:spPr/>
        <p:txBody>
          <a:bodyPr/>
          <a:lstStyle/>
          <a:p>
            <a:r>
              <a:rPr lang="zh-CN" altLang="en-US" dirty="0"/>
              <a:t>为何需要</a:t>
            </a:r>
            <a:r>
              <a:rPr lang="en-US" altLang="zh-CN" dirty="0"/>
              <a:t>EFI/UEFI(</a:t>
            </a:r>
            <a:r>
              <a:rPr lang="zh-CN" altLang="en-US" dirty="0"/>
              <a:t>续</a:t>
            </a:r>
            <a:r>
              <a:rPr lang="en-US" altLang="zh-CN" dirty="0"/>
              <a:t>)</a:t>
            </a:r>
            <a:endParaRPr lang="zh-CN" altLang="en-US" dirty="0"/>
          </a:p>
          <a:p>
            <a:pPr lvl="2"/>
            <a:r>
              <a:rPr lang="en-US" altLang="zh-CN" dirty="0"/>
              <a:t>EFI</a:t>
            </a:r>
            <a:r>
              <a:rPr lang="zh-CN" altLang="en-US" dirty="0"/>
              <a:t>运行于</a:t>
            </a:r>
            <a:r>
              <a:rPr lang="en-US" altLang="zh-CN" dirty="0"/>
              <a:t>32</a:t>
            </a:r>
            <a:r>
              <a:rPr lang="zh-CN" altLang="en-US" dirty="0"/>
              <a:t>位或</a:t>
            </a:r>
            <a:r>
              <a:rPr lang="en-US" altLang="zh-CN" dirty="0"/>
              <a:t>64</a:t>
            </a:r>
            <a:r>
              <a:rPr lang="zh-CN" altLang="en-US" dirty="0"/>
              <a:t>位模式，突破传统</a:t>
            </a:r>
            <a:r>
              <a:rPr lang="en-US" altLang="zh-CN" dirty="0"/>
              <a:t>16</a:t>
            </a:r>
            <a:r>
              <a:rPr lang="zh-CN" altLang="en-US" dirty="0"/>
              <a:t>位代码的寻址能力。而</a:t>
            </a:r>
            <a:r>
              <a:rPr lang="en-US" altLang="zh-CN" dirty="0"/>
              <a:t>BIOS</a:t>
            </a:r>
            <a:r>
              <a:rPr lang="zh-CN" altLang="en-US" dirty="0"/>
              <a:t>的硬件服务程序都以</a:t>
            </a:r>
            <a:r>
              <a:rPr lang="en-US" altLang="zh-CN" dirty="0"/>
              <a:t>16</a:t>
            </a:r>
            <a:r>
              <a:rPr lang="zh-CN" altLang="en-US" dirty="0"/>
              <a:t>位代码的形式存在，这就给运行于增强模式的操作系统访问其服务造成了困难</a:t>
            </a:r>
            <a:endParaRPr lang="en-US" altLang="zh-CN" dirty="0"/>
          </a:p>
          <a:p>
            <a:pPr lvl="2"/>
            <a:endParaRPr lang="en-US" altLang="zh-CN" dirty="0"/>
          </a:p>
          <a:p>
            <a:pPr lvl="2"/>
            <a:r>
              <a:rPr lang="zh-CN" altLang="en-US" dirty="0"/>
              <a:t>它利用加载</a:t>
            </a:r>
            <a:r>
              <a:rPr lang="en-US" altLang="zh-CN" dirty="0"/>
              <a:t>EFI</a:t>
            </a:r>
            <a:r>
              <a:rPr lang="zh-CN" altLang="en-US" dirty="0"/>
              <a:t>驱动的形式，识别及操作硬件</a:t>
            </a:r>
            <a:endParaRPr lang="en-US" altLang="zh-CN" dirty="0"/>
          </a:p>
          <a:p>
            <a:pPr lvl="2"/>
            <a:endParaRPr lang="en-US" altLang="zh-CN" dirty="0"/>
          </a:p>
          <a:p>
            <a:pPr lvl="2"/>
            <a:r>
              <a:rPr lang="en-US" altLang="zh-CN" dirty="0"/>
              <a:t>EFI</a:t>
            </a:r>
            <a:r>
              <a:rPr lang="zh-CN" altLang="en-US" dirty="0"/>
              <a:t>系统下的驱动并不是由可以直接运行在</a:t>
            </a:r>
            <a:r>
              <a:rPr lang="en-US" altLang="zh-CN" dirty="0"/>
              <a:t>CPU</a:t>
            </a:r>
            <a:r>
              <a:rPr lang="zh-CN" altLang="en-US" dirty="0"/>
              <a:t>上的代码组成的，而是用</a:t>
            </a:r>
            <a:r>
              <a:rPr lang="en-US" altLang="zh-CN" dirty="0"/>
              <a:t>EFI Byte Code</a:t>
            </a:r>
            <a:r>
              <a:rPr lang="zh-CN" altLang="en-US" dirty="0"/>
              <a:t>编写而成的。这是一组专用于</a:t>
            </a:r>
            <a:r>
              <a:rPr lang="en-US" altLang="zh-CN" dirty="0"/>
              <a:t>EFI</a:t>
            </a:r>
            <a:r>
              <a:rPr lang="zh-CN" altLang="en-US" dirty="0"/>
              <a:t>驱动的虚拟机器语言，必须在</a:t>
            </a:r>
            <a:r>
              <a:rPr lang="en-US" altLang="zh-CN" dirty="0"/>
              <a:t>EFI</a:t>
            </a:r>
            <a:r>
              <a:rPr lang="zh-CN" altLang="en-US" dirty="0"/>
              <a:t>驱动运行环境下被解释运行。这就保证了充分的向下兼容性</a:t>
            </a:r>
            <a:endParaRPr lang="en-US" altLang="zh-CN" dirty="0"/>
          </a:p>
        </p:txBody>
      </p:sp>
    </p:spTree>
    <p:extLst>
      <p:ext uri="{BB962C8B-B14F-4D97-AF65-F5344CB8AC3E}">
        <p14:creationId xmlns:p14="http://schemas.microsoft.com/office/powerpoint/2010/main" val="272777657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ctr"/>
            <a:r>
              <a:rPr lang="zh-CN" altLang="en-US" dirty="0"/>
              <a:t>加电硬件初始化过程</a:t>
            </a:r>
            <a:endParaRPr lang="en-US" altLang="zh-CN" dirty="0"/>
          </a:p>
        </p:txBody>
      </p:sp>
      <p:sp>
        <p:nvSpPr>
          <p:cNvPr id="321539" name="Rectangle 3"/>
          <p:cNvSpPr>
            <a:spLocks noGrp="1" noChangeArrowheads="1"/>
          </p:cNvSpPr>
          <p:nvPr>
            <p:ph type="body" idx="1"/>
          </p:nvPr>
        </p:nvSpPr>
        <p:spPr/>
        <p:txBody>
          <a:bodyPr/>
          <a:lstStyle/>
          <a:p>
            <a:r>
              <a:rPr lang="en-US" altLang="zh-CN" dirty="0"/>
              <a:t>EFI/UEFI</a:t>
            </a:r>
            <a:r>
              <a:rPr lang="zh-CN" altLang="en-US" dirty="0"/>
              <a:t>的结构</a:t>
            </a:r>
          </a:p>
          <a:p>
            <a:pPr lvl="2"/>
            <a:r>
              <a:rPr lang="en-US" altLang="zh-CN" dirty="0"/>
              <a:t>Pre-EFI</a:t>
            </a:r>
            <a:r>
              <a:rPr lang="zh-CN" altLang="en-US" dirty="0"/>
              <a:t>初始化模块</a:t>
            </a:r>
          </a:p>
          <a:p>
            <a:pPr lvl="2"/>
            <a:r>
              <a:rPr lang="en-US" altLang="zh-CN" dirty="0"/>
              <a:t>EFI</a:t>
            </a:r>
            <a:r>
              <a:rPr lang="zh-CN" altLang="en-US" dirty="0"/>
              <a:t>驱动执行环境</a:t>
            </a:r>
          </a:p>
          <a:p>
            <a:pPr lvl="2"/>
            <a:r>
              <a:rPr lang="en-US" altLang="zh-CN" dirty="0"/>
              <a:t>EFI</a:t>
            </a:r>
            <a:r>
              <a:rPr lang="zh-CN" altLang="en-US" dirty="0"/>
              <a:t>驱动程序</a:t>
            </a:r>
          </a:p>
          <a:p>
            <a:pPr lvl="2"/>
            <a:r>
              <a:rPr lang="zh-CN" altLang="en-US" dirty="0"/>
              <a:t>兼容性支持模块</a:t>
            </a:r>
            <a:r>
              <a:rPr lang="en-US" altLang="zh-CN" dirty="0"/>
              <a:t>(CSM)</a:t>
            </a:r>
          </a:p>
          <a:p>
            <a:pPr lvl="2"/>
            <a:r>
              <a:rPr lang="en-US" altLang="zh-CN" dirty="0"/>
              <a:t>EFI</a:t>
            </a:r>
            <a:r>
              <a:rPr lang="zh-CN" altLang="en-US" dirty="0"/>
              <a:t>高层应用</a:t>
            </a:r>
          </a:p>
          <a:p>
            <a:pPr lvl="2"/>
            <a:r>
              <a:rPr lang="en-US" altLang="zh-CN" dirty="0"/>
              <a:t>GUID</a:t>
            </a:r>
            <a:r>
              <a:rPr lang="zh-CN" altLang="en-US" dirty="0"/>
              <a:t>磁盘分区表</a:t>
            </a:r>
          </a:p>
        </p:txBody>
      </p:sp>
    </p:spTree>
    <p:extLst>
      <p:ext uri="{BB962C8B-B14F-4D97-AF65-F5344CB8AC3E}">
        <p14:creationId xmlns:p14="http://schemas.microsoft.com/office/powerpoint/2010/main" val="20462515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启动简介</a:t>
            </a:r>
            <a:endParaRPr lang="en-US" dirty="0"/>
          </a:p>
        </p:txBody>
      </p:sp>
      <p:sp>
        <p:nvSpPr>
          <p:cNvPr id="3" name="Content Placeholder 2"/>
          <p:cNvSpPr>
            <a:spLocks noGrp="1"/>
          </p:cNvSpPr>
          <p:nvPr>
            <p:ph idx="1"/>
          </p:nvPr>
        </p:nvSpPr>
        <p:spPr/>
        <p:txBody>
          <a:bodyPr/>
          <a:lstStyle/>
          <a:p>
            <a:r>
              <a:rPr lang="zh-CN" altLang="en-US" dirty="0"/>
              <a:t>加电硬件初始化过程</a:t>
            </a:r>
            <a:endParaRPr lang="en-US" altLang="zh-CN" dirty="0"/>
          </a:p>
          <a:p>
            <a:r>
              <a:rPr lang="en-US" altLang="zh-CN" dirty="0"/>
              <a:t>BIOS</a:t>
            </a:r>
            <a:r>
              <a:rPr lang="zh-CN" altLang="en-US" dirty="0"/>
              <a:t>的作用和结构</a:t>
            </a:r>
            <a:endParaRPr lang="en-US" altLang="zh-CN" dirty="0"/>
          </a:p>
          <a:p>
            <a:r>
              <a:rPr lang="en-US" altLang="zh-CN" dirty="0"/>
              <a:t>EFI/UEFI</a:t>
            </a:r>
            <a:r>
              <a:rPr lang="zh-CN" altLang="en-US" dirty="0"/>
              <a:t>简介</a:t>
            </a:r>
            <a:endParaRPr lang="en-US" altLang="zh-CN" dirty="0"/>
          </a:p>
          <a:p>
            <a:r>
              <a:rPr lang="en-US" altLang="zh-CN" dirty="0">
                <a:solidFill>
                  <a:srgbClr val="FF0000"/>
                </a:solidFill>
              </a:rPr>
              <a:t>Grub</a:t>
            </a:r>
            <a:r>
              <a:rPr lang="zh-CN" altLang="en-US" dirty="0">
                <a:solidFill>
                  <a:srgbClr val="FF0000"/>
                </a:solidFill>
              </a:rPr>
              <a:t>引导程序简介</a:t>
            </a:r>
            <a:endParaRPr lang="en-US" altLang="zh-CN" dirty="0">
              <a:solidFill>
                <a:srgbClr val="FF0000"/>
              </a:solidFill>
            </a:endParaRPr>
          </a:p>
          <a:p>
            <a:endParaRPr lang="en-US" altLang="zh-CN" dirty="0"/>
          </a:p>
          <a:p>
            <a:pPr marL="0" indent="0">
              <a:buNone/>
            </a:pPr>
            <a:endParaRPr lang="en-US" dirty="0"/>
          </a:p>
        </p:txBody>
      </p:sp>
    </p:spTree>
    <p:extLst>
      <p:ext uri="{BB962C8B-B14F-4D97-AF65-F5344CB8AC3E}">
        <p14:creationId xmlns:p14="http://schemas.microsoft.com/office/powerpoint/2010/main" val="320659291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ctr"/>
            <a:r>
              <a:rPr lang="en-US" altLang="zh-CN" dirty="0"/>
              <a:t>Grub</a:t>
            </a:r>
            <a:r>
              <a:rPr lang="zh-CN" altLang="en-US" dirty="0"/>
              <a:t>引导程序简介</a:t>
            </a:r>
            <a:endParaRPr lang="en-US" altLang="zh-CN" dirty="0"/>
          </a:p>
        </p:txBody>
      </p:sp>
      <p:sp>
        <p:nvSpPr>
          <p:cNvPr id="321539" name="Rectangle 3"/>
          <p:cNvSpPr>
            <a:spLocks noGrp="1" noChangeArrowheads="1"/>
          </p:cNvSpPr>
          <p:nvPr>
            <p:ph type="body" idx="1"/>
          </p:nvPr>
        </p:nvSpPr>
        <p:spPr/>
        <p:txBody>
          <a:bodyPr/>
          <a:lstStyle/>
          <a:p>
            <a:r>
              <a:rPr lang="zh-CN" altLang="en-US" dirty="0"/>
              <a:t>引导程序简介</a:t>
            </a:r>
          </a:p>
          <a:p>
            <a:pPr lvl="1"/>
            <a:r>
              <a:rPr lang="zh-CN" altLang="en-US" dirty="0"/>
              <a:t>什么是</a:t>
            </a:r>
            <a:r>
              <a:rPr lang="en-US" altLang="zh-CN" dirty="0" err="1"/>
              <a:t>bootloader</a:t>
            </a:r>
            <a:r>
              <a:rPr lang="en-US" altLang="zh-CN" dirty="0"/>
              <a:t>?</a:t>
            </a:r>
          </a:p>
          <a:p>
            <a:pPr lvl="2"/>
            <a:r>
              <a:rPr lang="zh-CN" altLang="en-US" dirty="0"/>
              <a:t>开机时，引导操作系统启动的程序</a:t>
            </a:r>
            <a:endParaRPr lang="en-US" altLang="zh-CN" dirty="0"/>
          </a:p>
          <a:p>
            <a:pPr lvl="2"/>
            <a:r>
              <a:rPr lang="en-US" altLang="zh-CN" dirty="0"/>
              <a:t>BIOS</a:t>
            </a:r>
            <a:r>
              <a:rPr lang="zh-CN" altLang="en-US" dirty="0"/>
              <a:t>在完成硬件检测和资源分配后，将硬盘</a:t>
            </a:r>
            <a:r>
              <a:rPr lang="en-US" altLang="zh-CN" dirty="0"/>
              <a:t>MBR</a:t>
            </a:r>
            <a:r>
              <a:rPr lang="zh-CN" altLang="en-US" dirty="0"/>
              <a:t>中的</a:t>
            </a:r>
            <a:r>
              <a:rPr lang="en-US" altLang="zh-CN" dirty="0" err="1"/>
              <a:t>bootloader</a:t>
            </a:r>
            <a:r>
              <a:rPr lang="zh-CN" altLang="en-US" dirty="0"/>
              <a:t>读到系统的</a:t>
            </a:r>
            <a:r>
              <a:rPr lang="en-US" altLang="zh-CN" dirty="0"/>
              <a:t>RAM</a:t>
            </a:r>
            <a:r>
              <a:rPr lang="zh-CN" altLang="en-US" dirty="0"/>
              <a:t>中，然后将控制权交给</a:t>
            </a:r>
            <a:r>
              <a:rPr lang="en-US" altLang="zh-CN" dirty="0" err="1"/>
              <a:t>bootloader</a:t>
            </a:r>
            <a:r>
              <a:rPr lang="en-US" altLang="zh-CN" dirty="0"/>
              <a:t> </a:t>
            </a:r>
          </a:p>
          <a:p>
            <a:pPr lvl="2"/>
            <a:r>
              <a:rPr lang="en-US" altLang="zh-CN" dirty="0" err="1"/>
              <a:t>bootloader</a:t>
            </a:r>
            <a:r>
              <a:rPr lang="zh-CN" altLang="en-US" dirty="0"/>
              <a:t>的主要任务就是将操作系统内核从硬盘加载到</a:t>
            </a:r>
            <a:r>
              <a:rPr lang="en-US" altLang="zh-CN" dirty="0"/>
              <a:t>RAM</a:t>
            </a:r>
            <a:r>
              <a:rPr lang="zh-CN" altLang="en-US" dirty="0"/>
              <a:t>中，然后跳转到内核的入口点去执行，即启动操作系统</a:t>
            </a:r>
            <a:endParaRPr lang="en-US" altLang="zh-CN" dirty="0"/>
          </a:p>
          <a:p>
            <a:pPr lvl="2"/>
            <a:r>
              <a:rPr lang="zh-CN" altLang="en-US" dirty="0"/>
              <a:t>常见的</a:t>
            </a:r>
            <a:r>
              <a:rPr lang="en-US" altLang="zh-CN" dirty="0" err="1"/>
              <a:t>bootloader</a:t>
            </a:r>
            <a:endParaRPr lang="en-US" altLang="zh-CN" dirty="0"/>
          </a:p>
          <a:p>
            <a:pPr lvl="3"/>
            <a:r>
              <a:rPr lang="en-US" altLang="zh-CN" dirty="0"/>
              <a:t>Grub, </a:t>
            </a:r>
            <a:r>
              <a:rPr lang="en-US" altLang="zh-CN" dirty="0" err="1"/>
              <a:t>isolinux</a:t>
            </a:r>
            <a:r>
              <a:rPr lang="en-US" altLang="zh-CN" dirty="0"/>
              <a:t>, </a:t>
            </a:r>
            <a:r>
              <a:rPr lang="en-US" altLang="zh-CN" dirty="0" err="1"/>
              <a:t>uboot</a:t>
            </a:r>
            <a:r>
              <a:rPr lang="en-US" altLang="zh-CN" dirty="0"/>
              <a:t>, </a:t>
            </a:r>
            <a:r>
              <a:rPr lang="en-US" altLang="zh-CN" dirty="0" err="1"/>
              <a:t>ntldr</a:t>
            </a:r>
            <a:r>
              <a:rPr lang="en-US" altLang="zh-CN" dirty="0"/>
              <a:t>(</a:t>
            </a:r>
            <a:r>
              <a:rPr lang="zh-CN" altLang="en-US" dirty="0"/>
              <a:t>用于启动</a:t>
            </a:r>
            <a:r>
              <a:rPr lang="en-US" altLang="zh-CN" dirty="0"/>
              <a:t>Windows</a:t>
            </a:r>
            <a:r>
              <a:rPr lang="zh-CN" altLang="en-US" dirty="0"/>
              <a:t>系统</a:t>
            </a:r>
            <a:r>
              <a:rPr lang="en-US" altLang="zh-CN" dirty="0"/>
              <a:t>)</a:t>
            </a:r>
          </a:p>
          <a:p>
            <a:pPr lvl="1"/>
            <a:r>
              <a:rPr lang="zh-CN" altLang="en-US" dirty="0"/>
              <a:t>为何需要</a:t>
            </a:r>
            <a:r>
              <a:rPr lang="en-US" altLang="zh-CN" dirty="0" err="1"/>
              <a:t>bootloader</a:t>
            </a:r>
            <a:r>
              <a:rPr lang="en-US" altLang="zh-CN" dirty="0"/>
              <a:t>?</a:t>
            </a:r>
          </a:p>
          <a:p>
            <a:pPr lvl="2"/>
            <a:r>
              <a:rPr lang="zh-CN" altLang="en-US" dirty="0"/>
              <a:t>操作系统需要被加载到内存中正确的位置</a:t>
            </a:r>
            <a:endParaRPr lang="en-US" altLang="zh-CN" dirty="0"/>
          </a:p>
          <a:p>
            <a:pPr lvl="2"/>
            <a:r>
              <a:rPr lang="zh-CN" altLang="en-US" dirty="0"/>
              <a:t>需要为操作系统提供启动参数，以实现定制化启动</a:t>
            </a:r>
            <a:endParaRPr lang="en-US" altLang="zh-CN" dirty="0"/>
          </a:p>
        </p:txBody>
      </p:sp>
    </p:spTree>
    <p:extLst>
      <p:ext uri="{BB962C8B-B14F-4D97-AF65-F5344CB8AC3E}">
        <p14:creationId xmlns:p14="http://schemas.microsoft.com/office/powerpoint/2010/main" val="319363675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ctr"/>
            <a:r>
              <a:rPr lang="en-US" altLang="zh-CN" dirty="0"/>
              <a:t>Grub</a:t>
            </a:r>
            <a:r>
              <a:rPr lang="zh-CN" altLang="en-US" dirty="0"/>
              <a:t>引导程序简介</a:t>
            </a:r>
            <a:endParaRPr lang="en-US" altLang="zh-CN" dirty="0"/>
          </a:p>
        </p:txBody>
      </p:sp>
      <p:sp>
        <p:nvSpPr>
          <p:cNvPr id="321539" name="Rectangle 3"/>
          <p:cNvSpPr>
            <a:spLocks noGrp="1" noChangeArrowheads="1"/>
          </p:cNvSpPr>
          <p:nvPr>
            <p:ph type="body" idx="1"/>
          </p:nvPr>
        </p:nvSpPr>
        <p:spPr/>
        <p:txBody>
          <a:bodyPr/>
          <a:lstStyle/>
          <a:p>
            <a:pPr algn="just"/>
            <a:r>
              <a:rPr lang="en-US" altLang="zh-CN" dirty="0"/>
              <a:t>Grub</a:t>
            </a:r>
            <a:r>
              <a:rPr lang="zh-CN" altLang="en-US" dirty="0"/>
              <a:t>简介</a:t>
            </a:r>
          </a:p>
          <a:p>
            <a:pPr lvl="1" algn="just"/>
            <a:r>
              <a:rPr lang="en-US" altLang="zh-CN" dirty="0"/>
              <a:t>Linux</a:t>
            </a:r>
            <a:r>
              <a:rPr lang="zh-CN" altLang="en-US" dirty="0"/>
              <a:t>上最常用的</a:t>
            </a:r>
            <a:r>
              <a:rPr lang="en-US" altLang="zh-CN" dirty="0" err="1"/>
              <a:t>bootloader</a:t>
            </a:r>
            <a:endParaRPr lang="en-US" altLang="zh-CN" dirty="0"/>
          </a:p>
          <a:p>
            <a:pPr lvl="2" algn="just"/>
            <a:r>
              <a:rPr lang="en-US" altLang="zh-CN" dirty="0"/>
              <a:t>GNU GRUB</a:t>
            </a:r>
            <a:r>
              <a:rPr lang="zh-CN" altLang="en-US" dirty="0"/>
              <a:t>是一个来自</a:t>
            </a:r>
            <a:r>
              <a:rPr lang="en-US" altLang="zh-CN" dirty="0"/>
              <a:t>GNU</a:t>
            </a:r>
            <a:r>
              <a:rPr lang="zh-CN" altLang="en-US" dirty="0"/>
              <a:t>项目的启动引导程序。</a:t>
            </a:r>
            <a:r>
              <a:rPr lang="en-US" altLang="zh-CN" dirty="0"/>
              <a:t>GRUB</a:t>
            </a:r>
            <a:r>
              <a:rPr lang="zh-CN" altLang="en-US" dirty="0"/>
              <a:t>允许用户可以在计算机内同时拥有多个操作系统，并在计算机启动时选择希望运行的操作系统</a:t>
            </a:r>
            <a:endParaRPr lang="en-US" altLang="zh-CN" dirty="0"/>
          </a:p>
          <a:p>
            <a:pPr lvl="2" algn="just"/>
            <a:r>
              <a:rPr lang="en-US" altLang="zh-CN" dirty="0"/>
              <a:t>GRUB</a:t>
            </a:r>
            <a:r>
              <a:rPr lang="zh-CN" altLang="en-US" dirty="0"/>
              <a:t>可通过链式引导来引导</a:t>
            </a:r>
            <a:r>
              <a:rPr lang="en-US" altLang="zh-CN" dirty="0"/>
              <a:t>Windows</a:t>
            </a:r>
            <a:r>
              <a:rPr lang="zh-CN" altLang="en-US" dirty="0"/>
              <a:t>系统</a:t>
            </a:r>
            <a:endParaRPr lang="en-US" altLang="zh-CN" dirty="0"/>
          </a:p>
          <a:p>
            <a:pPr lvl="2" algn="just"/>
            <a:r>
              <a:rPr lang="zh-CN" altLang="en-US" dirty="0"/>
              <a:t>支持所有的</a:t>
            </a:r>
            <a:r>
              <a:rPr lang="en-US" altLang="zh-CN" dirty="0"/>
              <a:t>Linux</a:t>
            </a:r>
            <a:r>
              <a:rPr lang="zh-CN" altLang="en-US" dirty="0"/>
              <a:t>文件系统，也支持</a:t>
            </a:r>
            <a:r>
              <a:rPr lang="en-US" altLang="zh-CN" dirty="0"/>
              <a:t>Windows</a:t>
            </a:r>
            <a:r>
              <a:rPr lang="zh-CN" altLang="en-US" dirty="0"/>
              <a:t>的</a:t>
            </a:r>
            <a:r>
              <a:rPr lang="en-US" altLang="zh-CN" dirty="0"/>
              <a:t>FAT</a:t>
            </a:r>
            <a:r>
              <a:rPr lang="zh-CN" altLang="en-US" dirty="0"/>
              <a:t>和</a:t>
            </a:r>
            <a:r>
              <a:rPr lang="en-US" altLang="zh-CN" dirty="0"/>
              <a:t>NTFS</a:t>
            </a:r>
            <a:r>
              <a:rPr lang="zh-CN" altLang="en-US" dirty="0"/>
              <a:t>文件系统</a:t>
            </a:r>
            <a:endParaRPr lang="en-US" altLang="zh-CN" dirty="0"/>
          </a:p>
          <a:p>
            <a:pPr lvl="2" algn="just"/>
            <a:r>
              <a:rPr lang="zh-CN" altLang="en-US" dirty="0"/>
              <a:t>支持图形界面，可定制启动菜单和背景图片，支持鼠标</a:t>
            </a:r>
            <a:endParaRPr lang="en-US" altLang="zh-CN" dirty="0"/>
          </a:p>
          <a:p>
            <a:pPr lvl="2" algn="just"/>
            <a:r>
              <a:rPr lang="zh-CN" altLang="en-US" dirty="0"/>
              <a:t>拥有丰富的终端命令，用户可以查看硬盘分区的细节，修改分区设置，临时重新映射磁盘顺序，从任何用户定义的配置文件启动</a:t>
            </a:r>
            <a:endParaRPr lang="en-US" altLang="zh-CN" dirty="0"/>
          </a:p>
        </p:txBody>
      </p:sp>
    </p:spTree>
    <p:extLst>
      <p:ext uri="{BB962C8B-B14F-4D97-AF65-F5344CB8AC3E}">
        <p14:creationId xmlns:p14="http://schemas.microsoft.com/office/powerpoint/2010/main" val="53332238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ctr"/>
            <a:r>
              <a:rPr lang="en-US" altLang="zh-CN" dirty="0"/>
              <a:t>Grub</a:t>
            </a:r>
            <a:r>
              <a:rPr lang="zh-CN" altLang="en-US" dirty="0"/>
              <a:t>引导程序简介</a:t>
            </a:r>
            <a:endParaRPr lang="en-US" altLang="zh-CN" dirty="0"/>
          </a:p>
        </p:txBody>
      </p:sp>
      <p:sp>
        <p:nvSpPr>
          <p:cNvPr id="321539" name="Rectangle 3"/>
          <p:cNvSpPr>
            <a:spLocks noGrp="1" noChangeArrowheads="1"/>
          </p:cNvSpPr>
          <p:nvPr>
            <p:ph type="body" idx="1"/>
          </p:nvPr>
        </p:nvSpPr>
        <p:spPr/>
        <p:txBody>
          <a:bodyPr/>
          <a:lstStyle/>
          <a:p>
            <a:r>
              <a:rPr lang="en-US" altLang="zh-CN" dirty="0"/>
              <a:t>Grub</a:t>
            </a:r>
            <a:r>
              <a:rPr lang="zh-CN" altLang="en-US" dirty="0"/>
              <a:t>的结构</a:t>
            </a:r>
          </a:p>
        </p:txBody>
      </p:sp>
      <p:pic>
        <p:nvPicPr>
          <p:cNvPr id="27650" name="Picture 2" descr="http://upload.wikimedia.org/wikipedia/commons/thumb/1/18/GNU_GRUB_on_MBR_partitioned_hard_disk_drives.svg/850px-GNU_GRUB_on_MBR_partitioned_hard_disk_driv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916" y="1916832"/>
            <a:ext cx="6268167"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82964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单内核的特点</a:t>
            </a:r>
          </a:p>
        </p:txBody>
      </p:sp>
      <p:sp>
        <p:nvSpPr>
          <p:cNvPr id="3" name="内容占位符 2"/>
          <p:cNvSpPr>
            <a:spLocks noGrp="1"/>
          </p:cNvSpPr>
          <p:nvPr>
            <p:ph idx="1"/>
          </p:nvPr>
        </p:nvSpPr>
        <p:spPr/>
        <p:txBody>
          <a:bodyPr/>
          <a:lstStyle/>
          <a:p>
            <a:endParaRPr lang="en-US" altLang="zh-CN" i="1" dirty="0"/>
          </a:p>
          <a:p>
            <a:r>
              <a:rPr lang="zh-CN" altLang="en-US" dirty="0"/>
              <a:t>单内核： 它为潜在的硬件，提供了大量完善的硬件抽象操作。</a:t>
            </a:r>
          </a:p>
          <a:p>
            <a:pPr marL="0" indent="0">
              <a:buNone/>
            </a:pPr>
            <a:endParaRPr lang="zh-CN" altLang="en-US" dirty="0"/>
          </a:p>
        </p:txBody>
      </p:sp>
    </p:spTree>
    <p:extLst>
      <p:ext uri="{BB962C8B-B14F-4D97-AF65-F5344CB8AC3E}">
        <p14:creationId xmlns:p14="http://schemas.microsoft.com/office/powerpoint/2010/main" val="2672515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混合内核的特点</a:t>
            </a:r>
          </a:p>
        </p:txBody>
      </p:sp>
      <p:sp>
        <p:nvSpPr>
          <p:cNvPr id="3" name="内容占位符 2"/>
          <p:cNvSpPr>
            <a:spLocks noGrp="1"/>
          </p:cNvSpPr>
          <p:nvPr>
            <p:ph idx="1"/>
          </p:nvPr>
        </p:nvSpPr>
        <p:spPr/>
        <p:txBody>
          <a:bodyPr/>
          <a:lstStyle/>
          <a:p>
            <a:endParaRPr lang="en-US" altLang="zh-CN" dirty="0"/>
          </a:p>
          <a:p>
            <a:r>
              <a:rPr lang="zh-CN" altLang="en-US" dirty="0"/>
              <a:t>混合内核 ：它很像微内核结构，只不过它的组件更多的在核心态中运行，以获得更快的执行速度。</a:t>
            </a:r>
          </a:p>
        </p:txBody>
      </p:sp>
    </p:spTree>
    <p:extLst>
      <p:ext uri="{BB962C8B-B14F-4D97-AF65-F5344CB8AC3E}">
        <p14:creationId xmlns:p14="http://schemas.microsoft.com/office/powerpoint/2010/main" val="73286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宏内核是什么？</a:t>
            </a:r>
          </a:p>
        </p:txBody>
      </p:sp>
      <p:sp>
        <p:nvSpPr>
          <p:cNvPr id="3" name="内容占位符 2"/>
          <p:cNvSpPr>
            <a:spLocks noGrp="1"/>
          </p:cNvSpPr>
          <p:nvPr>
            <p:ph idx="1"/>
          </p:nvPr>
        </p:nvSpPr>
        <p:spPr/>
        <p:txBody>
          <a:bodyPr/>
          <a:lstStyle/>
          <a:p>
            <a:pPr algn="just"/>
            <a:r>
              <a:rPr lang="zh-CN" altLang="en-US" dirty="0"/>
              <a:t>宏内核结构在硬件之上，定义了一个高阶的抽象界面，应用一组原语</a:t>
            </a:r>
            <a:r>
              <a:rPr lang="en-US" altLang="zh-CN" dirty="0"/>
              <a:t>(</a:t>
            </a:r>
            <a:r>
              <a:rPr lang="zh-CN" altLang="en-US" dirty="0"/>
              <a:t>或者叫系统调用</a:t>
            </a:r>
            <a:r>
              <a:rPr lang="en-US" altLang="zh-CN" dirty="0"/>
              <a:t>(System call))</a:t>
            </a:r>
            <a:r>
              <a:rPr lang="zh-CN" altLang="en-US" dirty="0"/>
              <a:t>来实现操作系统的功能，例如进程管理，文件系统，和存储管理等等，这些功能由多个运行在核心态的模块来完成。</a:t>
            </a:r>
          </a:p>
          <a:p>
            <a:pPr algn="just"/>
            <a:r>
              <a:rPr lang="zh-CN" altLang="en-US" dirty="0"/>
              <a:t>尽管每一个模块都是单独地服务这些操作，内核代码是高度集成的，而且难以编写正确。因为所有的模块都在同一个内核空间上运行，一个很小的</a:t>
            </a:r>
            <a:r>
              <a:rPr lang="en-US" altLang="zh-CN" dirty="0"/>
              <a:t>bug</a:t>
            </a:r>
            <a:r>
              <a:rPr lang="zh-CN" altLang="en-US" dirty="0"/>
              <a:t>都会使整个系统崩溃。然而，如果开发顺利，单内核结构就可以从运行效率上得到好处。</a:t>
            </a:r>
          </a:p>
        </p:txBody>
      </p:sp>
    </p:spTree>
    <p:extLst>
      <p:ext uri="{BB962C8B-B14F-4D97-AF65-F5344CB8AC3E}">
        <p14:creationId xmlns:p14="http://schemas.microsoft.com/office/powerpoint/2010/main" val="2677326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lgn="ctr"/>
            <a:r>
              <a:rPr lang="zh-CN" altLang="en-US" dirty="0">
                <a:effectLst/>
              </a:rPr>
              <a:t>宏内核结构的例子</a:t>
            </a:r>
            <a:r>
              <a:rPr lang="zh-CN" altLang="zh-CN" dirty="0">
                <a:effectLst/>
              </a:rPr>
              <a:t>？</a:t>
            </a:r>
            <a:endParaRPr lang="zh-CN" altLang="en-US" dirty="0"/>
          </a:p>
        </p:txBody>
      </p:sp>
      <p:sp>
        <p:nvSpPr>
          <p:cNvPr id="3" name="内容占位符 2"/>
          <p:cNvSpPr>
            <a:spLocks noGrp="1"/>
          </p:cNvSpPr>
          <p:nvPr>
            <p:ph idx="1"/>
          </p:nvPr>
        </p:nvSpPr>
        <p:spPr/>
        <p:txBody>
          <a:bodyPr/>
          <a:lstStyle/>
          <a:p>
            <a:r>
              <a:rPr lang="zh-CN" altLang="en-US" dirty="0"/>
              <a:t>传统的</a:t>
            </a:r>
            <a:r>
              <a:rPr lang="en-US" altLang="zh-CN" dirty="0"/>
              <a:t>UNIX</a:t>
            </a:r>
            <a:r>
              <a:rPr lang="zh-CN" altLang="en-US" dirty="0"/>
              <a:t>内核</a:t>
            </a:r>
            <a:r>
              <a:rPr lang="en-US" altLang="zh-CN" dirty="0"/>
              <a:t>,BSD</a:t>
            </a:r>
            <a:r>
              <a:rPr lang="zh-CN" altLang="en-US" dirty="0"/>
              <a:t>伯克利大学发行的版本</a:t>
            </a:r>
          </a:p>
          <a:p>
            <a:r>
              <a:rPr lang="en-US" altLang="zh-CN" dirty="0"/>
              <a:t>Linux</a:t>
            </a:r>
            <a:r>
              <a:rPr lang="zh-CN" altLang="en-US" dirty="0"/>
              <a:t>内核</a:t>
            </a:r>
          </a:p>
          <a:p>
            <a:r>
              <a:rPr lang="en-US" altLang="zh-CN" dirty="0"/>
              <a:t>MS-DOS, Windows 9x (Windows 95, 98, Me)</a:t>
            </a:r>
            <a:endParaRPr lang="zh-CN" altLang="en-US" dirty="0"/>
          </a:p>
        </p:txBody>
      </p:sp>
    </p:spTree>
    <p:extLst>
      <p:ext uri="{BB962C8B-B14F-4D97-AF65-F5344CB8AC3E}">
        <p14:creationId xmlns:p14="http://schemas.microsoft.com/office/powerpoint/2010/main" val="41310517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30134</TotalTime>
  <Words>3824</Words>
  <Application>Microsoft Office PowerPoint</Application>
  <PresentationFormat>A4 纸张(210x297 毫米)</PresentationFormat>
  <Paragraphs>342</Paragraphs>
  <Slides>56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Monotype Sorts</vt:lpstr>
      <vt:lpstr>黑体</vt:lpstr>
      <vt:lpstr>Arial</vt:lpstr>
      <vt:lpstr>Arial Narrow</vt:lpstr>
      <vt:lpstr>Times New Roman</vt:lpstr>
      <vt:lpstr>Wingdings</vt:lpstr>
      <vt:lpstr>通用信息 (标准)</vt:lpstr>
      <vt:lpstr>第十章 第2讲  Linux内核基础知识简介</vt:lpstr>
      <vt:lpstr>目录</vt:lpstr>
      <vt:lpstr>内核是什么?</vt:lpstr>
      <vt:lpstr>内核的分类</vt:lpstr>
      <vt:lpstr>微内核的特点</vt:lpstr>
      <vt:lpstr>单内核的特点</vt:lpstr>
      <vt:lpstr>混合内核的特点</vt:lpstr>
      <vt:lpstr>宏内核是什么？</vt:lpstr>
      <vt:lpstr>宏内核结构的例子？</vt:lpstr>
      <vt:lpstr>微内核是什么？</vt:lpstr>
      <vt:lpstr>微内核的目标</vt:lpstr>
      <vt:lpstr>微内核结构例子</vt:lpstr>
      <vt:lpstr>Windows为混合内核？</vt:lpstr>
      <vt:lpstr>AT&amp;T汇编语言</vt:lpstr>
      <vt:lpstr>AT&amp;T语法和Intel语法主要区别？</vt:lpstr>
      <vt:lpstr>AT&amp;T语法和Intel语法主要区别？</vt:lpstr>
      <vt:lpstr>GNU C库</vt:lpstr>
      <vt:lpstr>K&amp;R风格</vt:lpstr>
      <vt:lpstr>许可证的种类</vt:lpstr>
      <vt:lpstr>如何选择许可证</vt:lpstr>
      <vt:lpstr>Linux内核使用什么许可证？</vt:lpstr>
      <vt:lpstr>Linux为何能够异军突起？</vt:lpstr>
      <vt:lpstr>Linux 发行版 (Linux distribution)有哪些？</vt:lpstr>
      <vt:lpstr>Linux 桌面环境</vt:lpstr>
      <vt:lpstr>如何下载对应内核版本的源代码</vt:lpstr>
      <vt:lpstr>Linux各种压缩包解压方法</vt:lpstr>
      <vt:lpstr>查看.config文件，不同的编译方式</vt:lpstr>
      <vt:lpstr>如何查看Linux内核模块的依赖关系</vt:lpstr>
      <vt:lpstr>不同的配置选择界面？</vt:lpstr>
      <vt:lpstr>内核模块</vt:lpstr>
      <vt:lpstr>编译到内核和编译成模块区别？</vt:lpstr>
      <vt:lpstr>编译到内核和编译成模块优缺点对比？</vt:lpstr>
      <vt:lpstr>模块的加载有几种方式？</vt:lpstr>
      <vt:lpstr>模块的静态加载是什么？</vt:lpstr>
      <vt:lpstr>模块的动态加载是什么？</vt:lpstr>
      <vt:lpstr>如何配置内核？</vt:lpstr>
      <vt:lpstr>如何编译内核？</vt:lpstr>
      <vt:lpstr>如何编译可加载模块？</vt:lpstr>
      <vt:lpstr>目录</vt:lpstr>
      <vt:lpstr>启动简介</vt:lpstr>
      <vt:lpstr>加电硬件初始化过程</vt:lpstr>
      <vt:lpstr>加电硬件初始化过程</vt:lpstr>
      <vt:lpstr>启动简介</vt:lpstr>
      <vt:lpstr>BIOS的作用和结构</vt:lpstr>
      <vt:lpstr>BIOS的作用和结构</vt:lpstr>
      <vt:lpstr>BIOS的作用和结构</vt:lpstr>
      <vt:lpstr>启动简介</vt:lpstr>
      <vt:lpstr>EFI/UEFI简介</vt:lpstr>
      <vt:lpstr>EFI/UEFI简介</vt:lpstr>
      <vt:lpstr>加电硬件初始化过程</vt:lpstr>
      <vt:lpstr>加电硬件初始化过程</vt:lpstr>
      <vt:lpstr>启动简介</vt:lpstr>
      <vt:lpstr>Grub引导程序简介</vt:lpstr>
      <vt:lpstr>Grub引导程序简介</vt:lpstr>
      <vt:lpstr>Grub引导程序简介</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3711</cp:revision>
  <cp:lastPrinted>2011-09-02T04:24:48Z</cp:lastPrinted>
  <dcterms:created xsi:type="dcterms:W3CDTF">2001-03-21T12:57:26Z</dcterms:created>
  <dcterms:modified xsi:type="dcterms:W3CDTF">2021-03-26T08:57:45Z</dcterms:modified>
</cp:coreProperties>
</file>