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2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5" r:id="rId11"/>
    <p:sldId id="266" r:id="rId12"/>
    <p:sldId id="267" r:id="rId13"/>
    <p:sldId id="264" r:id="rId14"/>
    <p:sldId id="268" r:id="rId15"/>
    <p:sldId id="269" r:id="rId16"/>
    <p:sldId id="270" r:id="rId17"/>
    <p:sldId id="271" r:id="rId18"/>
    <p:sldId id="284" r:id="rId19"/>
    <p:sldId id="285" r:id="rId20"/>
    <p:sldId id="273" r:id="rId21"/>
    <p:sldId id="274" r:id="rId22"/>
    <p:sldId id="275" r:id="rId23"/>
    <p:sldId id="297" r:id="rId24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110" d="100"/>
          <a:sy n="110" d="100"/>
        </p:scale>
        <p:origin x="157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05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86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4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还有许多的目标，我们可以把它写成二进制文件或是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编译的文件，我们还可以加入一些有含义的目标，比如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all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就是编译所有的伪目标，而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clean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install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把这个规则也写进去，可以使得我在编译的程序时，写进去，怎么去安装我所要编译的程序。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Clean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是我怎么清除我所编译的工程，这些目标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后面在大家的实际运行中，都会遇到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，大家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慢慢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清楚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了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93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091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7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09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5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28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autoscan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configure.scan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文件重命名为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configure.in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，并修改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configure.in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project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目录下新建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Makefile.am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文件，并在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core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shell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目录下也新建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makefile.am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project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目录下新建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NEWS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README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ChangeLog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AUTHORS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usr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/share/automake-1.X/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目录下的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depcomp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complie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文件拷贝到本目录下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aclocal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autoconf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automake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-a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</a:t>
            </a:r>
          </a:p>
          <a:p>
            <a:pPr fontAlgn="base"/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./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confiugre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脚本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38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78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1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看一下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里面最简单的一个规则，这个绿色的框是一个规则，这个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target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是目标文件，最终我们通过编译得到目标文件。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这个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Prerequisities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是编辑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target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所需要依赖的文件，比如刚才的例子，编辑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myapp.c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我需要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greetings.c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greetings.o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就会写到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prerequsities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。如果你要编译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myapp.c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就要先编译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greetings.o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，然后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编译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好之后，产生依赖，才可以编辑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target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Command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需要执行的命令，就是我们通常所理解的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Gcc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后面加什么选项，编译什么，这个就是在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command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里面写。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29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18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ea typeface="黑体" pitchFamily="49" charset="-122"/>
              </a:rPr>
              <a:t>假设工程由两个源文件hello.c和</a:t>
            </a:r>
            <a:r>
              <a:rPr lang="en-US" altLang="zh-CN" sz="2200" dirty="0">
                <a:ea typeface="黑体" pitchFamily="49" charset="-122"/>
              </a:rPr>
              <a:t> </a:t>
            </a:r>
            <a:r>
              <a:rPr lang="zh-CN" altLang="en-US" sz="2200" dirty="0">
                <a:ea typeface="黑体" pitchFamily="49" charset="-122"/>
              </a:rPr>
              <a:t>func.c组成，其中hello.c里面有main函数并调用了func.c里面的函数。</a:t>
            </a: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ea typeface="黑体" pitchFamily="49" charset="-122"/>
              </a:rPr>
              <a:t>我们怎么写呢？</a:t>
            </a: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ea typeface="黑体" pitchFamily="49" charset="-122"/>
              </a:rPr>
              <a:t>首先我们确定我们的目标</a:t>
            </a:r>
            <a:r>
              <a:rPr lang="en-US" altLang="zh-CN" sz="2200" dirty="0">
                <a:ea typeface="黑体" pitchFamily="49" charset="-122"/>
              </a:rPr>
              <a:t>target</a:t>
            </a:r>
            <a:r>
              <a:rPr lang="zh-CN" altLang="en-US" sz="2200" dirty="0">
                <a:ea typeface="黑体" pitchFamily="49" charset="-122"/>
              </a:rPr>
              <a:t>为</a:t>
            </a:r>
            <a:r>
              <a:rPr lang="en-US" altLang="zh-CN" sz="2200" dirty="0">
                <a:ea typeface="黑体" pitchFamily="49" charset="-122"/>
              </a:rPr>
              <a:t>hello</a:t>
            </a:r>
            <a:r>
              <a:rPr lang="zh-CN" altLang="en-US" sz="2200" dirty="0">
                <a:ea typeface="黑体" pitchFamily="49" charset="-122"/>
              </a:rPr>
              <a:t>，</a:t>
            </a:r>
            <a:r>
              <a:rPr lang="en-US" altLang="zh-CN" sz="2200" dirty="0">
                <a:ea typeface="黑体" pitchFamily="49" charset="-122"/>
              </a:rPr>
              <a:t>hello</a:t>
            </a:r>
            <a:r>
              <a:rPr lang="zh-CN" altLang="en-US" sz="2200" dirty="0">
                <a:ea typeface="黑体" pitchFamily="49" charset="-122"/>
              </a:rPr>
              <a:t>依赖于 </a:t>
            </a:r>
            <a:r>
              <a:rPr lang="en-US" altLang="zh-CN" sz="2200" dirty="0" err="1">
                <a:ea typeface="黑体" pitchFamily="49" charset="-122"/>
              </a:rPr>
              <a:t>hello.o</a:t>
            </a:r>
            <a:r>
              <a:rPr lang="en-US" altLang="zh-CN" sz="2200" dirty="0">
                <a:ea typeface="黑体" pitchFamily="49" charset="-122"/>
              </a:rPr>
              <a:t> </a:t>
            </a:r>
            <a:r>
              <a:rPr lang="zh-CN" altLang="en-US" sz="2200" dirty="0">
                <a:ea typeface="黑体" pitchFamily="49" charset="-122"/>
              </a:rPr>
              <a:t>和  </a:t>
            </a:r>
            <a:r>
              <a:rPr lang="en-US" altLang="zh-CN" sz="2200" dirty="0" err="1">
                <a:ea typeface="黑体" pitchFamily="49" charset="-122"/>
              </a:rPr>
              <a:t>func.o</a:t>
            </a: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ea typeface="黑体" pitchFamily="49" charset="-122"/>
              </a:rPr>
              <a:t>下面是</a:t>
            </a:r>
            <a:r>
              <a:rPr lang="en-US" altLang="zh-CN" sz="2200" dirty="0" err="1">
                <a:ea typeface="黑体" pitchFamily="49" charset="-122"/>
              </a:rPr>
              <a:t>gcc</a:t>
            </a:r>
            <a:r>
              <a:rPr lang="zh-CN" altLang="en-US" sz="2200" dirty="0">
                <a:ea typeface="黑体" pitchFamily="49" charset="-122"/>
              </a:rPr>
              <a:t>的命令。</a:t>
            </a: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ea typeface="黑体" pitchFamily="49" charset="-122"/>
              </a:rPr>
              <a:t>然后我们的</a:t>
            </a:r>
            <a:r>
              <a:rPr lang="en-US" altLang="zh-CN" sz="2200" dirty="0" err="1">
                <a:ea typeface="黑体" pitchFamily="49" charset="-122"/>
              </a:rPr>
              <a:t>hello.o</a:t>
            </a:r>
            <a:r>
              <a:rPr lang="zh-CN" altLang="en-US" sz="2200" dirty="0">
                <a:ea typeface="黑体" pitchFamily="49" charset="-122"/>
              </a:rPr>
              <a:t>作为目标</a:t>
            </a:r>
            <a:r>
              <a:rPr lang="en-US" altLang="zh-CN" sz="2200" dirty="0">
                <a:ea typeface="黑体" pitchFamily="49" charset="-122"/>
              </a:rPr>
              <a:t>target</a:t>
            </a:r>
            <a:r>
              <a:rPr lang="zh-CN" altLang="en-US" sz="2200" dirty="0">
                <a:ea typeface="黑体" pitchFamily="49" charset="-122"/>
              </a:rPr>
              <a:t>，它又依赖于</a:t>
            </a:r>
            <a:r>
              <a:rPr lang="en-US" altLang="zh-CN" sz="2200" dirty="0" err="1">
                <a:ea typeface="黑体" pitchFamily="49" charset="-122"/>
              </a:rPr>
              <a:t>hello.c</a:t>
            </a:r>
            <a:r>
              <a:rPr lang="zh-CN" altLang="en-US" sz="2200" dirty="0">
                <a:ea typeface="黑体" pitchFamily="49" charset="-122"/>
              </a:rPr>
              <a:t>，</a:t>
            </a:r>
            <a:r>
              <a:rPr lang="en-US" altLang="zh-CN" sz="2200" dirty="0" err="1">
                <a:ea typeface="黑体" pitchFamily="49" charset="-122"/>
              </a:rPr>
              <a:t>gcc</a:t>
            </a:r>
            <a:r>
              <a:rPr lang="zh-CN" altLang="en-US" sz="2200" dirty="0">
                <a:ea typeface="黑体" pitchFamily="49" charset="-122"/>
              </a:rPr>
              <a:t>命令。同样</a:t>
            </a:r>
            <a:r>
              <a:rPr lang="en-US" altLang="zh-CN" sz="2200" dirty="0" err="1">
                <a:ea typeface="黑体" pitchFamily="49" charset="-122"/>
              </a:rPr>
              <a:t>func.o</a:t>
            </a:r>
            <a:r>
              <a:rPr lang="zh-CN" altLang="en-US" sz="2200" dirty="0">
                <a:ea typeface="黑体" pitchFamily="49" charset="-122"/>
              </a:rPr>
              <a:t>也是一样的实现。</a:t>
            </a: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dirty="0">
              <a:ea typeface="黑体" pitchFamily="49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ea typeface="黑体" pitchFamily="49" charset="-122"/>
              </a:rPr>
              <a:t>但是大家想，如果我们只使用</a:t>
            </a:r>
            <a:r>
              <a:rPr lang="en-US" altLang="zh-CN" sz="2200" dirty="0" err="1">
                <a:ea typeface="黑体" pitchFamily="49" charset="-122"/>
              </a:rPr>
              <a:t>gcc</a:t>
            </a:r>
            <a:r>
              <a:rPr lang="zh-CN" altLang="en-US" sz="2200" dirty="0">
                <a:ea typeface="黑体" pitchFamily="49" charset="-122"/>
              </a:rPr>
              <a:t>，就需要在屏幕上敲。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58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18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32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这里是对比</a:t>
            </a:r>
            <a:r>
              <a:rPr lang="en-US" altLang="zh-CN" dirty="0" err="1"/>
              <a:t>gcc</a:t>
            </a:r>
            <a:r>
              <a:rPr lang="zh-CN" altLang="en-US" dirty="0"/>
              <a:t>编译和</a:t>
            </a:r>
            <a:r>
              <a:rPr lang="en-US" altLang="zh-CN" dirty="0" err="1"/>
              <a:t>makefile</a:t>
            </a:r>
            <a:r>
              <a:rPr lang="zh-CN" altLang="en-US" dirty="0"/>
              <a:t>编译所产生文件的时间。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zh-CN" altLang="en-US" dirty="0"/>
              <a:t>呢，比如我们修改了源文件</a:t>
            </a:r>
            <a:r>
              <a:rPr lang="en-US" altLang="zh-CN" dirty="0" err="1"/>
              <a:t>foo.c</a:t>
            </a:r>
            <a:r>
              <a:rPr lang="en-US" altLang="zh-CN" dirty="0"/>
              <a:t>,</a:t>
            </a:r>
            <a:r>
              <a:rPr lang="zh-CN" altLang="en-US" dirty="0"/>
              <a:t>那么重新编译的时候，</a:t>
            </a:r>
            <a:r>
              <a:rPr lang="en-US" altLang="zh-CN" dirty="0" err="1"/>
              <a:t>main.c</a:t>
            </a:r>
            <a:r>
              <a:rPr lang="zh-CN" altLang="en-US" dirty="0"/>
              <a:t>也会被重新编译，效率低下。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另外，我们采用方式二，也就是</a:t>
            </a:r>
            <a:r>
              <a:rPr lang="en-US" altLang="zh-CN" dirty="0" err="1"/>
              <a:t>makefile</a:t>
            </a:r>
            <a:r>
              <a:rPr lang="zh-CN" altLang="en-US" dirty="0"/>
              <a:t>的方式，</a:t>
            </a:r>
            <a:r>
              <a:rPr lang="en-US" altLang="zh-CN" dirty="0"/>
              <a:t>make</a:t>
            </a:r>
            <a:r>
              <a:rPr lang="zh-CN" altLang="en-US" dirty="0"/>
              <a:t>命令会分析源文件，目标文件，以及可执行文件的生成时间，决定哪些文件需要重新编译，链接。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所以没有修改的文件，比如</a:t>
            </a:r>
            <a:r>
              <a:rPr lang="en-US" altLang="zh-CN" dirty="0" err="1"/>
              <a:t>main.c</a:t>
            </a:r>
            <a:r>
              <a:rPr lang="zh-CN" altLang="en-US" dirty="0"/>
              <a:t>就不需要重新编译，效果提高。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（注意，这里是不是加上实例比较好）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16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Makefile</a:t>
            </a:r>
            <a:endParaRPr lang="zh-CN" altLang="en-US" sz="4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MakeFile优点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268413"/>
            <a:ext cx="8353425" cy="460851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示例</a:t>
            </a:r>
            <a:endParaRPr lang="en-US" sz="2400" dirty="0"/>
          </a:p>
          <a:p>
            <a:pPr lvl="1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lvl="1" algn="l"/>
            <a:endParaRPr lang="zh-CN" altLang="en-US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方式</a:t>
            </a:r>
            <a:r>
              <a:rPr lang="en-US" altLang="zh-CN" sz="2200" dirty="0">
                <a:ea typeface="黑体" pitchFamily="49" charset="-122"/>
              </a:rPr>
              <a:t>1</a:t>
            </a:r>
            <a:r>
              <a:rPr lang="zh-CN" altLang="en-US" sz="2200" dirty="0">
                <a:ea typeface="黑体" pitchFamily="49" charset="-122"/>
              </a:rPr>
              <a:t>：命令行模式直接使用</a:t>
            </a:r>
            <a:r>
              <a:rPr lang="en-US" altLang="zh-CN" sz="2200" dirty="0" err="1">
                <a:ea typeface="黑体" pitchFamily="49" charset="-122"/>
              </a:rPr>
              <a:t>gcc</a:t>
            </a:r>
            <a:r>
              <a:rPr lang="zh-CN" altLang="en-US" sz="2200" dirty="0">
                <a:ea typeface="黑体" pitchFamily="49" charset="-122"/>
              </a:rPr>
              <a:t>命令编译程序，格式如下：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 dirty="0">
                <a:ea typeface="黑体" pitchFamily="49" charset="-122"/>
              </a:rPr>
              <a:t>#</a:t>
            </a:r>
            <a:r>
              <a:rPr lang="en-US" altLang="zh-CN" sz="1800" dirty="0" err="1">
                <a:ea typeface="黑体" pitchFamily="49" charset="-122"/>
              </a:rPr>
              <a:t>gcc</a:t>
            </a:r>
            <a:r>
              <a:rPr lang="en-US" altLang="zh-CN" sz="1800" dirty="0">
                <a:ea typeface="黑体" pitchFamily="49" charset="-122"/>
              </a:rPr>
              <a:t> </a:t>
            </a:r>
            <a:r>
              <a:rPr lang="en-US" altLang="zh-CN" sz="1800" dirty="0" err="1">
                <a:ea typeface="黑体" pitchFamily="49" charset="-122"/>
              </a:rPr>
              <a:t>main.c</a:t>
            </a:r>
            <a:r>
              <a:rPr lang="en-US" altLang="zh-CN" sz="1800" dirty="0">
                <a:ea typeface="黑体" pitchFamily="49" charset="-122"/>
              </a:rPr>
              <a:t> </a:t>
            </a:r>
            <a:r>
              <a:rPr lang="en-US" altLang="zh-CN" sz="1800" dirty="0" err="1">
                <a:ea typeface="黑体" pitchFamily="49" charset="-122"/>
              </a:rPr>
              <a:t>foo.c</a:t>
            </a:r>
            <a:r>
              <a:rPr lang="en-US" altLang="zh-CN" sz="1800" dirty="0">
                <a:ea typeface="黑体" pitchFamily="49" charset="-122"/>
              </a:rPr>
              <a:t> –o hello</a:t>
            </a:r>
            <a:endParaRPr lang="zh-CN" altLang="en-US" sz="18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方式</a:t>
            </a:r>
            <a:r>
              <a:rPr lang="en-US" altLang="zh-CN" sz="2200" dirty="0">
                <a:ea typeface="黑体" pitchFamily="49" charset="-122"/>
              </a:rPr>
              <a:t>2</a:t>
            </a:r>
            <a:r>
              <a:rPr lang="zh-CN" altLang="en-US" sz="2200" dirty="0">
                <a:ea typeface="黑体" pitchFamily="49" charset="-122"/>
              </a:rPr>
              <a:t>：使用</a:t>
            </a:r>
            <a:r>
              <a:rPr lang="en-US" altLang="zh-CN" sz="2200" dirty="0">
                <a:ea typeface="黑体" pitchFamily="49" charset="-122"/>
              </a:rPr>
              <a:t>GNU make</a:t>
            </a:r>
            <a:r>
              <a:rPr lang="zh-CN" altLang="en-US" sz="2200" dirty="0">
                <a:ea typeface="黑体" pitchFamily="49" charset="-122"/>
              </a:rPr>
              <a:t>工具编译程序，需要编写</a:t>
            </a:r>
            <a:r>
              <a:rPr lang="en-US" altLang="zh-CN" sz="2200" dirty="0" err="1">
                <a:ea typeface="黑体" pitchFamily="49" charset="-122"/>
              </a:rPr>
              <a:t>Makefile</a:t>
            </a:r>
            <a:r>
              <a:rPr lang="en-US" altLang="zh-CN" sz="2200" dirty="0">
                <a:ea typeface="黑体" pitchFamily="49" charset="-122"/>
              </a:rPr>
              <a:t>,</a:t>
            </a:r>
            <a:r>
              <a:rPr lang="zh-CN" altLang="en-US" sz="2200" dirty="0">
                <a:ea typeface="黑体" pitchFamily="49" charset="-122"/>
              </a:rPr>
              <a:t>内容如下：</a:t>
            </a:r>
            <a:endParaRPr lang="en-US" sz="2200" dirty="0">
              <a:ea typeface="黑体" pitchFamily="49" charset="-122"/>
            </a:endParaRPr>
          </a:p>
        </p:txBody>
      </p:sp>
      <p:sp>
        <p:nvSpPr>
          <p:cNvPr id="11268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1269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63625" y="1844675"/>
            <a:ext cx="3228975" cy="1781175"/>
            <a:chOff x="1063625" y="1844675"/>
            <a:chExt cx="3228975" cy="1781175"/>
          </a:xfrm>
        </p:grpSpPr>
        <p:pic>
          <p:nvPicPr>
            <p:cNvPr id="11270" name="Picture 2" descr="C:\Users\hp\AppData\Roaming\Tencent\Users\405105443\QQ\WinTemp\RichOle\UH4]KJ~3]PMHNF){4LZ0$~X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3625" y="1844675"/>
              <a:ext cx="32289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584848" y="3212976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81525" y="1917700"/>
            <a:ext cx="4259907" cy="1562100"/>
            <a:chOff x="4581525" y="1917700"/>
            <a:chExt cx="4259907" cy="1562100"/>
          </a:xfrm>
        </p:grpSpPr>
        <p:pic>
          <p:nvPicPr>
            <p:cNvPr id="11271" name="Picture 3" descr="C:\Users\hp\AppData\Roaming\Tencent\Users\405105443\QQ\WinTemp\RichOle\T(34]Q8_(~{(3673[03WE`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81525" y="1917700"/>
              <a:ext cx="425767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8193360" y="3068960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64768" y="4869160"/>
            <a:ext cx="4032448" cy="1988840"/>
            <a:chOff x="2576736" y="4869161"/>
            <a:chExt cx="4032448" cy="198884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76736" y="4869161"/>
              <a:ext cx="4032448" cy="198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2"/>
            <p:cNvSpPr txBox="1"/>
            <p:nvPr/>
          </p:nvSpPr>
          <p:spPr>
            <a:xfrm>
              <a:off x="5889104" y="6488668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MakeFile优点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56456" y="1268413"/>
            <a:ext cx="4392613" cy="460851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示例（续）</a:t>
            </a:r>
            <a:endParaRPr lang="en-US" sz="2400" dirty="0"/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US" sz="2200" dirty="0">
                <a:ea typeface="黑体" pitchFamily="49" charset="-122"/>
              </a:rPr>
              <a:t> </a:t>
            </a:r>
            <a:r>
              <a:rPr lang="zh-CN" altLang="en-US" sz="2200" dirty="0">
                <a:ea typeface="黑体" pitchFamily="49" charset="-122"/>
              </a:rPr>
              <a:t>运行命令如右图</a:t>
            </a:r>
            <a:endParaRPr lang="en-US" sz="22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右图第一张图中会发现执行</a:t>
            </a:r>
            <a:r>
              <a:rPr lang="en-US" altLang="zh-CN" sz="1800" dirty="0">
                <a:ea typeface="黑体" pitchFamily="49" charset="-122"/>
              </a:rPr>
              <a:t>make</a:t>
            </a:r>
            <a:r>
              <a:rPr lang="zh-CN" altLang="en-US" sz="1800" dirty="0">
                <a:ea typeface="黑体" pitchFamily="49" charset="-122"/>
              </a:rPr>
              <a:t>命令以后生成了可执行文件</a:t>
            </a:r>
            <a:r>
              <a:rPr lang="en-US" altLang="zh-CN" sz="1800" dirty="0">
                <a:ea typeface="黑体" pitchFamily="49" charset="-122"/>
              </a:rPr>
              <a:t>hello</a:t>
            </a:r>
            <a:endParaRPr lang="zh-CN" alt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第二张图中首先对</a:t>
            </a:r>
            <a:r>
              <a:rPr lang="en-US" altLang="zh-CN" sz="1800" dirty="0" err="1">
                <a:ea typeface="黑体" pitchFamily="49" charset="-122"/>
              </a:rPr>
              <a:t>foo.c</a:t>
            </a:r>
            <a:r>
              <a:rPr lang="zh-CN" altLang="en-US" sz="1800" dirty="0">
                <a:ea typeface="黑体" pitchFamily="49" charset="-122"/>
              </a:rPr>
              <a:t>文件进行了编辑，然后再次</a:t>
            </a:r>
            <a:r>
              <a:rPr lang="en-US" altLang="zh-CN" sz="1800" dirty="0">
                <a:ea typeface="黑体" pitchFamily="49" charset="-122"/>
              </a:rPr>
              <a:t>make</a:t>
            </a:r>
            <a:endParaRPr lang="zh-CN" alt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12292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2293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2296" name="椭圆 4"/>
          <p:cNvSpPr>
            <a:spLocks noChangeArrowheads="1"/>
          </p:cNvSpPr>
          <p:nvPr/>
        </p:nvSpPr>
        <p:spPr bwMode="auto">
          <a:xfrm>
            <a:off x="416496" y="4868863"/>
            <a:ext cx="3600450" cy="1298575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0" lvl="2"/>
            <a:endParaRPr lang="zh-CN" altLang="en-US" sz="1800">
              <a:solidFill>
                <a:srgbClr val="0033CC"/>
              </a:solidFill>
              <a:ea typeface="黑体" pitchFamily="49" charset="-122"/>
            </a:endParaRPr>
          </a:p>
          <a:p>
            <a:pPr marL="0" lvl="2"/>
            <a:r>
              <a:rPr lang="zh-CN" altLang="en-US" sz="1800">
                <a:solidFill>
                  <a:srgbClr val="0033CC"/>
                </a:solidFill>
                <a:ea typeface="黑体" pitchFamily="49" charset="-122"/>
              </a:rPr>
              <a:t>请注意文件生成的时间 ！</a:t>
            </a:r>
            <a:endParaRPr lang="en-US" sz="1800">
              <a:solidFill>
                <a:srgbClr val="0033CC"/>
              </a:solidFill>
              <a:ea typeface="黑体" pitchFamily="49" charset="-122"/>
            </a:endParaRPr>
          </a:p>
          <a:p>
            <a:pPr marL="0" lvl="2"/>
            <a:endParaRPr lang="zh-CN" altLang="en-US" sz="1800">
              <a:solidFill>
                <a:srgbClr val="0033CC"/>
              </a:solidFill>
              <a:ea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378524" y="878577"/>
            <a:ext cx="5183882" cy="3215992"/>
            <a:chOff x="4664968" y="860709"/>
            <a:chExt cx="5183882" cy="3215992"/>
          </a:xfrm>
        </p:grpSpPr>
        <p:pic>
          <p:nvPicPr>
            <p:cNvPr id="12294" name="Picture 3" descr="4-5 采用make命令编译程序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64968" y="860709"/>
              <a:ext cx="5183882" cy="3215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9057456" y="3501008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699446" y="1916832"/>
              <a:ext cx="2125761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97216" y="1959223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699447" y="2679303"/>
              <a:ext cx="4024064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53738" y="2662319"/>
              <a:ext cx="20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76936" y="4025248"/>
            <a:ext cx="5185470" cy="2932144"/>
            <a:chOff x="4592960" y="3953240"/>
            <a:chExt cx="5185470" cy="2932144"/>
          </a:xfrm>
        </p:grpSpPr>
        <p:pic>
          <p:nvPicPr>
            <p:cNvPr id="12295" name="Picture 3" descr="4-6 修改源文件后重新采用make命令编译程序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2960" y="3953240"/>
              <a:ext cx="5185470" cy="2932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8913440" y="6453336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 </a:t>
              </a:r>
              <a:r>
                <a:rPr lang="en-US" altLang="zh-CN" sz="1800" dirty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6951" y="46383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592960" y="4581128"/>
              <a:ext cx="244827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961112" y="4365104"/>
              <a:ext cx="936104" cy="216024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3240" y="4201192"/>
              <a:ext cx="20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592960" y="5445224"/>
              <a:ext cx="4024064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26540" y="5419209"/>
              <a:ext cx="20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⑤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MakeFile优点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15925" y="1268413"/>
            <a:ext cx="8353425" cy="460851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示例（续）</a:t>
            </a:r>
            <a:endParaRPr lang="en-US" altLang="zh-CN" sz="2400" dirty="0"/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/>
          </a:p>
          <a:p>
            <a:pPr lvl="1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比对两种方式（产生文件的时间），发现：</a:t>
            </a:r>
            <a:endParaRPr lang="en-US" altLang="zh-CN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en-US" sz="22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如果修改源文件</a:t>
            </a:r>
            <a:r>
              <a:rPr lang="en-US" altLang="zh-CN" sz="1800" dirty="0" err="1">
                <a:ea typeface="黑体" pitchFamily="49" charset="-122"/>
              </a:rPr>
              <a:t>foo.c</a:t>
            </a:r>
            <a:r>
              <a:rPr lang="zh-CN" altLang="en-US" sz="1800" dirty="0">
                <a:ea typeface="黑体" pitchFamily="49" charset="-122"/>
              </a:rPr>
              <a:t>，采用方式</a:t>
            </a:r>
            <a:r>
              <a:rPr lang="en-US" altLang="zh-CN" sz="1800" dirty="0">
                <a:ea typeface="黑体" pitchFamily="49" charset="-122"/>
              </a:rPr>
              <a:t>1</a:t>
            </a:r>
            <a:r>
              <a:rPr lang="zh-CN" altLang="en-US" sz="1800" dirty="0">
                <a:ea typeface="黑体" pitchFamily="49" charset="-122"/>
              </a:rPr>
              <a:t>重新编译程序，在编译</a:t>
            </a:r>
            <a:r>
              <a:rPr lang="en-US" altLang="zh-CN" sz="1800" dirty="0">
                <a:ea typeface="黑体" pitchFamily="49" charset="-122"/>
              </a:rPr>
              <a:t>foo</a:t>
            </a:r>
            <a:r>
              <a:rPr lang="zh-CN" altLang="en-US" sz="1800" dirty="0">
                <a:ea typeface="黑体" pitchFamily="49" charset="-122"/>
              </a:rPr>
              <a:t>的同时，未被修改的</a:t>
            </a:r>
            <a:r>
              <a:rPr lang="en-US" altLang="zh-CN" sz="1800" dirty="0" err="1">
                <a:ea typeface="黑体" pitchFamily="49" charset="-122"/>
              </a:rPr>
              <a:t>main.c</a:t>
            </a:r>
            <a:r>
              <a:rPr lang="zh-CN" altLang="en-US" sz="1800" dirty="0">
                <a:ea typeface="黑体" pitchFamily="49" charset="-122"/>
              </a:rPr>
              <a:t>也被重新编译，效率低下。</a:t>
            </a:r>
            <a:endParaRPr 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采用方式</a:t>
            </a:r>
            <a:r>
              <a:rPr lang="en-US" altLang="zh-CN" sz="1800" dirty="0">
                <a:ea typeface="黑体" pitchFamily="49" charset="-122"/>
              </a:rPr>
              <a:t>2</a:t>
            </a:r>
            <a:r>
              <a:rPr lang="zh-CN" altLang="en-US" sz="1800" dirty="0">
                <a:ea typeface="黑体" pitchFamily="49" charset="-122"/>
              </a:rPr>
              <a:t>重新编译程序，</a:t>
            </a:r>
            <a:r>
              <a:rPr lang="en-US" altLang="zh-CN" sz="1800" dirty="0">
                <a:ea typeface="黑体" pitchFamily="49" charset="-122"/>
              </a:rPr>
              <a:t>make</a:t>
            </a:r>
            <a:r>
              <a:rPr lang="zh-CN" altLang="en-US" sz="1800" dirty="0">
                <a:ea typeface="黑体" pitchFamily="49" charset="-122"/>
              </a:rPr>
              <a:t>命令会分析各源文件、目标文件和可执行文件的生成时间，决定哪些文件需要重新编译和链接，因此</a:t>
            </a:r>
            <a:r>
              <a:rPr lang="en-US" altLang="zh-CN" sz="1800" dirty="0" err="1">
                <a:ea typeface="黑体" pitchFamily="49" charset="-122"/>
              </a:rPr>
              <a:t>main.c</a:t>
            </a:r>
            <a:r>
              <a:rPr lang="zh-CN" altLang="en-US" sz="1800" dirty="0">
                <a:ea typeface="黑体" pitchFamily="49" charset="-122"/>
              </a:rPr>
              <a:t>不需要重新编译，效率提高。</a:t>
            </a:r>
          </a:p>
          <a:p>
            <a:pPr lvl="1" algn="l"/>
            <a:endParaRPr lang="zh-CN" altLang="en-US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13316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3317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变量的使用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定义变量：变量名=值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调用变量：$(变量名) 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例2可修改为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en-US" altLang="zh-CN" sz="1400" dirty="0">
              <a:latin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10244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45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12840" y="3212976"/>
            <a:ext cx="3168352" cy="3249652"/>
            <a:chOff x="2288704" y="3140968"/>
            <a:chExt cx="3900959" cy="3249652"/>
          </a:xfrm>
        </p:grpSpPr>
        <p:pic>
          <p:nvPicPr>
            <p:cNvPr id="10246" name="Picture 6" descr="QQ图片201403222350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175" y="3284538"/>
              <a:ext cx="3900488" cy="309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385048" y="6021288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288704" y="3140968"/>
              <a:ext cx="3168352" cy="1368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720752" y="4797152"/>
              <a:ext cx="2160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伪目标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44488" y="1270000"/>
            <a:ext cx="4968875" cy="460692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伪目标</a:t>
            </a:r>
            <a:r>
              <a:rPr lang="en-US" sz="2400" dirty="0"/>
              <a:t>  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通常makefile文件的第一个目标是最终目标，后续目标和最终目标有依赖关系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伪目标不是一个输出文件，只是一个标签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显式指明伪目标：</a:t>
            </a:r>
            <a:r>
              <a:rPr lang="en-US" altLang="zh-CN" sz="2200" dirty="0">
                <a:ea typeface="黑体" pitchFamily="49" charset="-122"/>
              </a:rPr>
              <a:t>.PHONY</a:t>
            </a:r>
            <a:endParaRPr lang="en-US" altLang="zh-CN" sz="1400" dirty="0">
              <a:latin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直接调用make不能调用伪目标，必须 make 伪目标名 才可以 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在右边例子中，可以通过 make clean 来执行伪目标clean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14340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4341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45088" y="1773238"/>
            <a:ext cx="3888432" cy="4833406"/>
            <a:chOff x="5745088" y="1773238"/>
            <a:chExt cx="3888432" cy="4833406"/>
          </a:xfrm>
        </p:grpSpPr>
        <p:pic>
          <p:nvPicPr>
            <p:cNvPr id="14342" name="Picture 6" descr="QQ图片201403222355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89625" y="1773238"/>
              <a:ext cx="3486150" cy="424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5745088" y="4725144"/>
              <a:ext cx="3888432" cy="1440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961112" y="5229200"/>
              <a:ext cx="3456384" cy="79208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85448" y="6237312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4288" y="549275"/>
            <a:ext cx="9904413" cy="557213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标准目标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/>
              <a:t> </a:t>
            </a:r>
            <a:r>
              <a:rPr lang="zh-CN" altLang="en-US" sz="2400"/>
              <a:t>标准目标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>
                <a:ea typeface="黑体" pitchFamily="49" charset="-122"/>
              </a:rPr>
              <a:t> 标准目标是一些约定俗成的目标，它们代表一个确定的含义，包含：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all:</a:t>
            </a:r>
            <a:r>
              <a:rPr lang="en-US" sz="1800">
                <a:ea typeface="黑体" pitchFamily="49" charset="-122"/>
              </a:rPr>
              <a:t>编译所有的伪目标；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clean:</a:t>
            </a:r>
            <a:r>
              <a:rPr lang="en-US" sz="1800">
                <a:ea typeface="黑体" pitchFamily="49" charset="-122"/>
              </a:rPr>
              <a:t>删除所有被</a:t>
            </a:r>
            <a:r>
              <a:rPr lang="en-US" altLang="zh-CN" sz="1800">
                <a:ea typeface="黑体" pitchFamily="49" charset="-122"/>
              </a:rPr>
              <a:t>make</a:t>
            </a:r>
            <a:r>
              <a:rPr lang="en-US" sz="1800">
                <a:ea typeface="黑体" pitchFamily="49" charset="-122"/>
              </a:rPr>
              <a:t>创建的文件；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install:</a:t>
            </a:r>
            <a:r>
              <a:rPr lang="en-US" sz="1800">
                <a:ea typeface="黑体" pitchFamily="49" charset="-122"/>
              </a:rPr>
              <a:t>安装已编译好的程序；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print:</a:t>
            </a:r>
            <a:r>
              <a:rPr lang="en-US" sz="1800">
                <a:ea typeface="黑体" pitchFamily="49" charset="-122"/>
              </a:rPr>
              <a:t>列出改变过的源文件；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tar:</a:t>
            </a:r>
            <a:r>
              <a:rPr lang="en-US" sz="1800">
                <a:ea typeface="黑体" pitchFamily="49" charset="-122"/>
              </a:rPr>
              <a:t>打包备份源程序；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dist:</a:t>
            </a:r>
            <a:r>
              <a:rPr lang="en-US" sz="1800">
                <a:ea typeface="黑体" pitchFamily="49" charset="-122"/>
              </a:rPr>
              <a:t>创建一个压缩文件；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sz="1800">
                <a:ea typeface="黑体" pitchFamily="49" charset="-122"/>
              </a:rPr>
              <a:t>TAGS:</a:t>
            </a:r>
            <a:r>
              <a:rPr lang="en-US" sz="1800">
                <a:ea typeface="黑体" pitchFamily="49" charset="-122"/>
              </a:rPr>
              <a:t>更新所有的目标； </a:t>
            </a:r>
            <a:endParaRPr lang="en-US" sz="1100">
              <a:latin typeface="宋体" pitchFamily="2" charset="-122"/>
              <a:ea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/>
          </a:p>
        </p:txBody>
      </p:sp>
      <p:sp>
        <p:nvSpPr>
          <p:cNvPr id="15364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5365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Make嵌套执行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Make嵌套</a:t>
            </a:r>
            <a:r>
              <a:rPr lang="en-US" sz="2400" dirty="0"/>
              <a:t>  </a:t>
            </a:r>
            <a:endParaRPr lang="zh-CN" altLang="en-US" sz="2400" dirty="0"/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在大的工程会把源文件分为很多个目录，为了逻辑上的简单会为每个子目录写一个makefile文件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b="0" dirty="0">
                <a:solidFill>
                  <a:schemeClr val="tx1"/>
                </a:solidFill>
              </a:rPr>
              <a:t>最上层的makefile文件被称为总控</a:t>
            </a:r>
            <a:r>
              <a:rPr lang="en-US" altLang="zh-CN" sz="2200" b="0" dirty="0" err="1">
                <a:solidFill>
                  <a:schemeClr val="tx1"/>
                </a:solidFill>
              </a:rPr>
              <a:t>makefile</a:t>
            </a:r>
            <a:r>
              <a:rPr lang="en-US" altLang="zh-CN" sz="2200" dirty="0">
                <a:ea typeface="黑体" pitchFamily="49" charset="-122"/>
              </a:rPr>
              <a:t> </a:t>
            </a:r>
            <a:endParaRPr lang="en-US" altLang="zh-CN" sz="1400" dirty="0">
              <a:latin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16388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6389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03400" y="3324225"/>
            <a:ext cx="6203950" cy="2438400"/>
            <a:chOff x="0" y="0"/>
            <a:chExt cx="2880" cy="720"/>
          </a:xfrm>
        </p:grpSpPr>
        <p:sp>
          <p:nvSpPr>
            <p:cNvPr id="16391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88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16392" name="_s449542"/>
            <p:cNvCxnSpPr>
              <a:cxnSpLocks noChangeShapeType="1"/>
              <a:stCxn id="16398" idx="0"/>
              <a:endCxn id="16395" idx="2"/>
            </p:cNvCxnSpPr>
            <p:nvPr/>
          </p:nvCxnSpPr>
          <p:spPr bwMode="auto">
            <a:xfrm rot="5400000" flipH="1">
              <a:off x="1872" y="-144"/>
              <a:ext cx="144" cy="1008"/>
            </a:xfrm>
            <a:prstGeom prst="bentConnector3">
              <a:avLst>
                <a:gd name="adj1" fmla="val 20806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393" name="_s449543"/>
            <p:cNvCxnSpPr>
              <a:cxnSpLocks noChangeShapeType="1"/>
              <a:stCxn id="16397" idx="0"/>
              <a:endCxn id="16395" idx="2"/>
            </p:cNvCxnSpPr>
            <p:nvPr/>
          </p:nvCxnSpPr>
          <p:spPr bwMode="auto">
            <a:xfrm rot="-5400000">
              <a:off x="1361" y="350"/>
              <a:ext cx="144" cy="1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394" name="_s449544"/>
            <p:cNvCxnSpPr>
              <a:cxnSpLocks noChangeShapeType="1"/>
              <a:stCxn id="16396" idx="0"/>
              <a:endCxn id="16395" idx="2"/>
            </p:cNvCxnSpPr>
            <p:nvPr/>
          </p:nvCxnSpPr>
          <p:spPr bwMode="auto">
            <a:xfrm rot="-5400000">
              <a:off x="857" y="-145"/>
              <a:ext cx="144" cy="1007"/>
            </a:xfrm>
            <a:prstGeom prst="bentConnector3">
              <a:avLst>
                <a:gd name="adj1" fmla="val 20806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6395" name="_s449545"/>
            <p:cNvSpPr>
              <a:spLocks noChangeArrowheads="1"/>
            </p:cNvSpPr>
            <p:nvPr/>
          </p:nvSpPr>
          <p:spPr bwMode="auto">
            <a:xfrm>
              <a:off x="1008" y="0"/>
              <a:ext cx="86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zh-CN" altLang="en-US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总控</a:t>
              </a:r>
            </a:p>
            <a:p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makefile</a:t>
              </a:r>
              <a:endParaRPr lang="zh-CN" altLang="en-US">
                <a:ea typeface="楷体_GB2312" pitchFamily="1" charset="-122"/>
              </a:endParaRPr>
            </a:p>
          </p:txBody>
        </p:sp>
        <p:sp>
          <p:nvSpPr>
            <p:cNvPr id="16396" name="_s449546"/>
            <p:cNvSpPr>
              <a:spLocks noChangeArrowheads="1"/>
            </p:cNvSpPr>
            <p:nvPr/>
          </p:nvSpPr>
          <p:spPr bwMode="auto">
            <a:xfrm>
              <a:off x="0" y="432"/>
              <a:ext cx="86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Makefile</a:t>
              </a:r>
              <a:endParaRPr lang="zh-CN" altLang="en-US" sz="2200" b="0">
                <a:solidFill>
                  <a:schemeClr val="tx1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源文件</a:t>
              </a:r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1</a:t>
              </a:r>
              <a:endParaRPr lang="zh-CN" altLang="en-US">
                <a:ea typeface="楷体_GB2312" pitchFamily="1" charset="-122"/>
              </a:endParaRPr>
            </a:p>
          </p:txBody>
        </p:sp>
        <p:sp>
          <p:nvSpPr>
            <p:cNvPr id="16397" name="_s449547"/>
            <p:cNvSpPr>
              <a:spLocks noChangeArrowheads="1"/>
            </p:cNvSpPr>
            <p:nvPr/>
          </p:nvSpPr>
          <p:spPr bwMode="auto">
            <a:xfrm>
              <a:off x="1008" y="432"/>
              <a:ext cx="86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Makefile</a:t>
              </a:r>
              <a:endParaRPr lang="zh-CN" altLang="en-US" sz="2200" b="0">
                <a:solidFill>
                  <a:schemeClr val="tx1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源文件</a:t>
              </a:r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2</a:t>
              </a:r>
              <a:endParaRPr lang="zh-CN" altLang="en-US">
                <a:ea typeface="楷体_GB2312" pitchFamily="1" charset="-122"/>
              </a:endParaRPr>
            </a:p>
          </p:txBody>
        </p:sp>
        <p:sp>
          <p:nvSpPr>
            <p:cNvPr id="16398" name="_s449548"/>
            <p:cNvSpPr>
              <a:spLocks noChangeArrowheads="1"/>
            </p:cNvSpPr>
            <p:nvPr/>
          </p:nvSpPr>
          <p:spPr bwMode="auto">
            <a:xfrm>
              <a:off x="2016" y="432"/>
              <a:ext cx="86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Makefile</a:t>
              </a:r>
              <a:endParaRPr lang="zh-CN" altLang="en-US" sz="2200" b="0">
                <a:solidFill>
                  <a:schemeClr val="tx1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源文件</a:t>
              </a:r>
              <a:r>
                <a:rPr lang="en-US" altLang="zh-CN" sz="2200" b="0">
                  <a:solidFill>
                    <a:schemeClr val="tx1"/>
                  </a:solidFill>
                  <a:latin typeface="Verdana" pitchFamily="34" charset="0"/>
                  <a:sym typeface="Verdana" pitchFamily="34" charset="0"/>
                </a:rPr>
                <a:t>3</a:t>
              </a:r>
              <a:endParaRPr lang="zh-CN" altLang="en-US">
                <a:ea typeface="楷体_GB2312" pitchFamily="1" charset="-122"/>
              </a:endParaRP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Make嵌套执行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000" dirty="0"/>
              <a:t> </a:t>
            </a:r>
            <a:r>
              <a:rPr lang="zh-CN" altLang="en-US" sz="2000" dirty="0"/>
              <a:t>例子</a:t>
            </a:r>
            <a:r>
              <a:rPr lang="en-US" sz="2000" dirty="0"/>
              <a:t>  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1800" dirty="0">
                <a:ea typeface="黑体" pitchFamily="49" charset="-122"/>
              </a:rPr>
              <a:t>目录结构：</a:t>
            </a:r>
          </a:p>
          <a:p>
            <a:pPr marL="742950" lvl="1" indent="-285750" algn="l"/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1800" dirty="0">
                <a:ea typeface="黑体" pitchFamily="49" charset="-122"/>
              </a:rPr>
              <a:t>总控makefile：</a:t>
            </a:r>
          </a:p>
          <a:p>
            <a:pPr marL="1143000" lvl="2" indent="-228600">
              <a:buFont typeface="Monotype Sorts" charset="2"/>
              <a:buChar char="F"/>
            </a:pPr>
            <a:r>
              <a:rPr lang="zh-CN" altLang="en-US" sz="1600" dirty="0">
                <a:ea typeface="黑体" pitchFamily="49" charset="-122"/>
              </a:rPr>
              <a:t>分别进入子目录并执行make</a:t>
            </a: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6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1700" dirty="0">
                <a:ea typeface="黑体" pitchFamily="49" charset="-122"/>
              </a:rPr>
              <a:t>subdir1/makefile： 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1800" b="0" dirty="0">
                <a:solidFill>
                  <a:schemeClr val="tx1"/>
                </a:solidFill>
              </a:rPr>
              <a:t>subdir2/makefile </a:t>
            </a:r>
            <a:endParaRPr lang="zh-CN" altLang="en-US" sz="1200" dirty="0">
              <a:latin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000" dirty="0"/>
          </a:p>
        </p:txBody>
      </p:sp>
      <p:sp>
        <p:nvSpPr>
          <p:cNvPr id="17412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7413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5873750" y="226695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1208584" y="4725988"/>
            <a:ext cx="2880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Arial" pitchFamily="34" charset="0"/>
                <a:sym typeface="Arial" pitchFamily="34" charset="0"/>
              </a:rPr>
              <a:t>b:b.c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Arial" pitchFamily="34" charset="0"/>
                <a:sym typeface="Arial" pitchFamily="34" charset="0"/>
              </a:rPr>
              <a:t>	gcc b.c -o b</a:t>
            </a:r>
            <a:endParaRPr lang="zh-CN" altLang="en-US" b="0" dirty="0">
              <a:solidFill>
                <a:schemeClr val="tx1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1208584" y="6007100"/>
            <a:ext cx="31266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Arial" pitchFamily="34" charset="0"/>
                <a:sym typeface="Arial" pitchFamily="34" charset="0"/>
              </a:rPr>
              <a:t>c:c.c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Arial" pitchFamily="34" charset="0"/>
                <a:sym typeface="Arial" pitchFamily="34" charset="0"/>
              </a:rPr>
              <a:t>	gcc c.c -o c</a:t>
            </a:r>
            <a:endParaRPr lang="zh-CN" altLang="zh-CN" b="0" dirty="0">
              <a:solidFill>
                <a:schemeClr val="tx1"/>
              </a:solidFill>
              <a:latin typeface="Verdana" pitchFamily="34" charset="0"/>
              <a:sym typeface="Verdana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28088" y="1414463"/>
            <a:ext cx="6017400" cy="1735797"/>
            <a:chOff x="3328088" y="1414463"/>
            <a:chExt cx="6017400" cy="1735797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8088" y="1414463"/>
              <a:ext cx="5790512" cy="1524000"/>
              <a:chOff x="-59" y="0"/>
              <a:chExt cx="1499" cy="1152"/>
            </a:xfrm>
          </p:grpSpPr>
          <p:sp>
            <p:nvSpPr>
              <p:cNvPr id="17419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14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7420" name="_s451590"/>
              <p:cNvCxnSpPr>
                <a:cxnSpLocks noChangeShapeType="1"/>
                <a:stCxn id="17424" idx="1"/>
                <a:endCxn id="17422" idx="2"/>
              </p:cNvCxnSpPr>
              <p:nvPr/>
            </p:nvCxnSpPr>
            <p:spPr bwMode="auto">
              <a:xfrm rot="10800000">
                <a:off x="402" y="304"/>
                <a:ext cx="173" cy="704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bevel/>
                <a:headEnd/>
                <a:tailEnd/>
              </a:ln>
              <a:effectLst/>
            </p:spPr>
          </p:cxnSp>
          <p:cxnSp>
            <p:nvCxnSpPr>
              <p:cNvPr id="17421" name="_s451591"/>
              <p:cNvCxnSpPr>
                <a:cxnSpLocks noChangeShapeType="1"/>
                <a:stCxn id="17423" idx="1"/>
                <a:endCxn id="17422" idx="2"/>
              </p:cNvCxnSpPr>
              <p:nvPr/>
            </p:nvCxnSpPr>
            <p:spPr bwMode="auto">
              <a:xfrm rot="10800000">
                <a:off x="402" y="304"/>
                <a:ext cx="173" cy="27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bevel/>
                <a:headEnd/>
                <a:tailEnd/>
              </a:ln>
              <a:effectLst/>
            </p:spPr>
          </p:cxnSp>
          <p:sp>
            <p:nvSpPr>
              <p:cNvPr id="17422" name="_s451592"/>
              <p:cNvSpPr>
                <a:spLocks noChangeArrowheads="1"/>
              </p:cNvSpPr>
              <p:nvPr/>
            </p:nvSpPr>
            <p:spPr bwMode="auto">
              <a:xfrm>
                <a:off x="-59" y="0"/>
                <a:ext cx="923" cy="304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r>
                  <a:rPr lang="en-US" altLang="zh-CN" b="0" dirty="0" err="1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embedmake</a:t>
                </a:r>
                <a:r>
                  <a:rPr lang="en-US" altLang="zh-CN" b="0" dirty="0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: </a:t>
                </a:r>
                <a:r>
                  <a:rPr lang="en-US" altLang="zh-CN" b="0" dirty="0" err="1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makefile</a:t>
                </a:r>
                <a:endParaRPr lang="zh-CN" altLang="en-US" dirty="0">
                  <a:ea typeface="楷体_GB2312" pitchFamily="1" charset="-122"/>
                </a:endParaRPr>
              </a:p>
            </p:txBody>
          </p:sp>
          <p:sp>
            <p:nvSpPr>
              <p:cNvPr id="17423" name="_s451593"/>
              <p:cNvSpPr>
                <a:spLocks noChangeArrowheads="1"/>
              </p:cNvSpPr>
              <p:nvPr/>
            </p:nvSpPr>
            <p:spPr bwMode="auto">
              <a:xfrm>
                <a:off x="576" y="432"/>
                <a:ext cx="864" cy="2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r>
                  <a:rPr lang="en-US" altLang="zh-CN" b="0" dirty="0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subdir1:makefile</a:t>
                </a:r>
                <a:endParaRPr lang="zh-CN" altLang="en-US" dirty="0">
                  <a:ea typeface="楷体_GB2312" pitchFamily="1" charset="-122"/>
                </a:endParaRPr>
              </a:p>
            </p:txBody>
          </p:sp>
          <p:sp>
            <p:nvSpPr>
              <p:cNvPr id="17424" name="_s45159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864" cy="2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r>
                  <a:rPr lang="en-US" altLang="zh-CN" b="0" dirty="0">
                    <a:solidFill>
                      <a:schemeClr val="tx1"/>
                    </a:solidFill>
                    <a:latin typeface="Verdana" pitchFamily="34" charset="0"/>
                    <a:sym typeface="Verdana" pitchFamily="34" charset="0"/>
                  </a:rPr>
                  <a:t>subdir2:makefile</a:t>
                </a:r>
                <a:endParaRPr lang="zh-CN" altLang="en-US" dirty="0">
                  <a:ea typeface="楷体_GB2312" pitchFamily="1" charset="-122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697416" y="2780928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76936" y="3212976"/>
            <a:ext cx="4464496" cy="2313548"/>
            <a:chOff x="4376936" y="3212976"/>
            <a:chExt cx="4464496" cy="2313548"/>
          </a:xfrm>
        </p:grpSpPr>
        <p:grpSp>
          <p:nvGrpSpPr>
            <p:cNvPr id="20" name="组合 19"/>
            <p:cNvGrpSpPr/>
            <p:nvPr/>
          </p:nvGrpSpPr>
          <p:grpSpPr>
            <a:xfrm>
              <a:off x="4952802" y="3212976"/>
              <a:ext cx="3888630" cy="2313548"/>
              <a:chOff x="4520754" y="3068960"/>
              <a:chExt cx="3888630" cy="2313548"/>
            </a:xfrm>
          </p:grpSpPr>
          <p:pic>
            <p:nvPicPr>
              <p:cNvPr id="17416" name="Picture 14" descr="FQJQHM)B(8Q67YF7D3V7_GH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20754" y="3068960"/>
                <a:ext cx="3456582" cy="222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761312" y="5013176"/>
                <a:ext cx="64807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图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2</a:t>
                </a:r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76936" y="3265820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6936" y="3527430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6936" y="3815462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76936" y="4345940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5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6936" y="4031486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4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76936" y="4607550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6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329264" y="4581128"/>
              <a:ext cx="144016" cy="360040"/>
            </a:xfrm>
            <a:prstGeom prst="rect">
              <a:avLst/>
            </a:prstGeom>
            <a:solidFill>
              <a:srgbClr val="FF0000">
                <a:alpha val="14118"/>
              </a:srgbClr>
            </a:solidFill>
            <a:ln>
              <a:solidFill>
                <a:srgbClr val="FF33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7329264" y="5013176"/>
              <a:ext cx="144016" cy="360040"/>
            </a:xfrm>
            <a:prstGeom prst="rect">
              <a:avLst/>
            </a:prstGeom>
            <a:solidFill>
              <a:srgbClr val="FF0000">
                <a:alpha val="14118"/>
              </a:srgbClr>
            </a:solidFill>
            <a:ln>
              <a:solidFill>
                <a:srgbClr val="FF33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6936" y="4849996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7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6936" y="5111606"/>
              <a:ext cx="648072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Line 8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工程实例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96616" y="1268760"/>
            <a:ext cx="6048672" cy="5321002"/>
            <a:chOff x="1568624" y="1268760"/>
            <a:chExt cx="6048672" cy="5321002"/>
          </a:xfrm>
        </p:grpSpPr>
        <p:grpSp>
          <p:nvGrpSpPr>
            <p:cNvPr id="14" name="组合 13"/>
            <p:cNvGrpSpPr/>
            <p:nvPr/>
          </p:nvGrpSpPr>
          <p:grpSpPr>
            <a:xfrm>
              <a:off x="1568624" y="1268760"/>
              <a:ext cx="5778896" cy="5321002"/>
              <a:chOff x="1568624" y="1268760"/>
              <a:chExt cx="5778896" cy="532100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568624" y="1268760"/>
                <a:ext cx="5778896" cy="3168352"/>
                <a:chOff x="1568624" y="1268760"/>
                <a:chExt cx="5778896" cy="3168352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68624" y="1268760"/>
                  <a:ext cx="5778896" cy="3168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374175" y="1365283"/>
                  <a:ext cx="4427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①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736976" y="2652881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②</a:t>
                  </a: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568624" y="4437112"/>
                <a:ext cx="5457825" cy="2152650"/>
                <a:chOff x="1568624" y="4437112"/>
                <a:chExt cx="5457825" cy="215265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68624" y="4437112"/>
                  <a:ext cx="5457825" cy="2152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3152800" y="4676857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③</a:t>
                  </a: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6825208" y="6021288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工程实例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 bwMode="auto">
          <a:xfrm>
            <a:off x="1280592" y="4005064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74865" y="3356992"/>
            <a:ext cx="8202435" cy="2808312"/>
            <a:chOff x="374865" y="3356992"/>
            <a:chExt cx="8202435" cy="2808312"/>
          </a:xfrm>
        </p:grpSpPr>
        <p:grpSp>
          <p:nvGrpSpPr>
            <p:cNvPr id="30" name="组合 29"/>
            <p:cNvGrpSpPr/>
            <p:nvPr/>
          </p:nvGrpSpPr>
          <p:grpSpPr>
            <a:xfrm>
              <a:off x="374865" y="3356992"/>
              <a:ext cx="8202435" cy="2808312"/>
              <a:chOff x="374865" y="3356992"/>
              <a:chExt cx="8202435" cy="2808312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374865" y="3356992"/>
                <a:ext cx="8202435" cy="2808312"/>
                <a:chOff x="374865" y="3356992"/>
                <a:chExt cx="8202435" cy="2808312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48543" y="3356992"/>
                  <a:ext cx="7728757" cy="2808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280592" y="3501008"/>
                  <a:ext cx="6984776" cy="4616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 bwMode="auto">
                <a:xfrm>
                  <a:off x="1280592" y="4437112"/>
                  <a:ext cx="5400600" cy="4616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1" i="0" u="none" strike="noStrike" cap="none" normalizeH="0" baseline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 bwMode="auto">
                <a:xfrm>
                  <a:off x="1280592" y="4869161"/>
                  <a:ext cx="5400600" cy="4616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1" i="0" u="none" strike="noStrike" cap="none" normalizeH="0" baseline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27650" y="3486094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①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05000" y="3952416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②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5142" y="4462536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③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96476" y="4884266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④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74865" y="5290883"/>
                  <a:ext cx="4427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⑤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1280592" y="5301208"/>
                  <a:ext cx="5400600" cy="4616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1" i="0" u="none" strike="noStrike" cap="none" normalizeH="0" baseline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9" name="矩形 28"/>
              <p:cNvSpPr/>
              <p:nvPr/>
            </p:nvSpPr>
            <p:spPr bwMode="auto">
              <a:xfrm>
                <a:off x="1280592" y="3933057"/>
                <a:ext cx="1872208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185248" y="5517232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5142" y="1268760"/>
            <a:ext cx="8242267" cy="1944216"/>
            <a:chOff x="467150" y="1268760"/>
            <a:chExt cx="8242267" cy="1944216"/>
          </a:xfrm>
        </p:grpSpPr>
        <p:grpSp>
          <p:nvGrpSpPr>
            <p:cNvPr id="11" name="组合 10"/>
            <p:cNvGrpSpPr/>
            <p:nvPr/>
          </p:nvGrpSpPr>
          <p:grpSpPr>
            <a:xfrm>
              <a:off x="467150" y="1268760"/>
              <a:ext cx="8242267" cy="1944216"/>
              <a:chOff x="539158" y="1268760"/>
              <a:chExt cx="8242267" cy="1944216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20552" y="1268760"/>
                <a:ext cx="7860873" cy="1944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728864" y="1484784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753200" y="1556792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9158" y="1995569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9158" y="2237584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④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041232" y="2492896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3597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1.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3D5C00"/>
                </a:solidFill>
                <a:ea typeface="宋体" charset="-122"/>
              </a:rPr>
              <a:t>Makefile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基本知识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2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.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3D5C00"/>
                </a:solidFill>
                <a:ea typeface="宋体" charset="-122"/>
              </a:rPr>
              <a:t>AutoMake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工具</a:t>
            </a: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48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AutoMake工具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400" dirty="0"/>
              <a:t>编写Makefile文件的困难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当系统较大的时候，涉及到很多的子系统，每个子系统又有很多小的模块，自己写makefile文件难度很大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200" dirty="0">
              <a:latin typeface="宋体" pitchFamily="2" charset="-122"/>
              <a:ea typeface="黑体" pitchFamily="49" charset="-122"/>
              <a:sym typeface="宋体" pitchFamily="2" charset="-122"/>
            </a:endParaRPr>
          </a:p>
          <a:p>
            <a:pPr marL="342900" indent="-342900" algn="l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300" dirty="0"/>
              <a:t>AutoMake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r>
              <a:rPr lang="zh-CN" altLang="en-US" sz="2100" dirty="0">
                <a:ea typeface="黑体" pitchFamily="49" charset="-122"/>
              </a:rPr>
              <a:t>为了解决复杂情况下makefile文件编写困难的问题，出现了automake系列工具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r>
              <a:rPr lang="zh-CN" altLang="en-US" sz="2100" dirty="0">
                <a:ea typeface="黑体" pitchFamily="49" charset="-122"/>
              </a:rPr>
              <a:t>该工具可以自动化的生成makefile文件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r>
              <a:rPr lang="zh-CN" altLang="en-US" sz="2100" dirty="0">
                <a:ea typeface="黑体" pitchFamily="49" charset="-122"/>
              </a:rPr>
              <a:t>该系列工具包含autoconf、automake工具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100" dirty="0">
              <a:ea typeface="黑体" pitchFamily="49" charset="-122"/>
            </a:endParaRPr>
          </a:p>
          <a:p>
            <a:pPr marL="342900" indent="-342900" algn="l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300" dirty="0"/>
              <a:t>主流的开源软件如MySQL，Apache等都使用AutoMake自动生成makefile文件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100" dirty="0">
              <a:ea typeface="黑体" pitchFamily="49" charset="-122"/>
            </a:endParaRP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100" dirty="0">
              <a:latin typeface="宋体" pitchFamily="2" charset="-122"/>
              <a:ea typeface="黑体" pitchFamily="49" charset="-122"/>
              <a:sym typeface="宋体" pitchFamily="2" charset="-122"/>
            </a:endParaRP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19460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9461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AutoMake执行流程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56456" y="1124745"/>
            <a:ext cx="8353425" cy="280831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执行流程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000" dirty="0">
                <a:ea typeface="黑体" pitchFamily="49" charset="-122"/>
              </a:rPr>
              <a:t>在源代码目录下执行autoscan命令，生成configure.scan文件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000" dirty="0">
                <a:ea typeface="黑体" pitchFamily="49" charset="-122"/>
              </a:rPr>
              <a:t>将configure.scan修改为</a:t>
            </a:r>
            <a:r>
              <a:rPr lang="en-US" sz="2000" dirty="0">
                <a:ea typeface="黑体" pitchFamily="49" charset="-122"/>
              </a:rPr>
              <a:t> </a:t>
            </a:r>
            <a:r>
              <a:rPr lang="zh-CN" altLang="en-US" sz="2000" dirty="0">
                <a:ea typeface="黑体" pitchFamily="49" charset="-122"/>
              </a:rPr>
              <a:t>configure.in文件，并作相应修改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000" dirty="0">
                <a:ea typeface="黑体" pitchFamily="49" charset="-122"/>
              </a:rPr>
              <a:t>执行aclocal、autoconfig命令，生成acloacl.m4和config文件</a:t>
            </a:r>
            <a:endParaRPr lang="en-US" sz="20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000" dirty="0">
                <a:ea typeface="黑体" pitchFamily="49" charset="-122"/>
              </a:rPr>
              <a:t>创建一个makefile.am的文件，并输入相应内容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000" dirty="0">
                <a:ea typeface="黑体" pitchFamily="49" charset="-122"/>
              </a:rPr>
              <a:t>执行automake --add-missing命令，生成makefile.in文件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000" dirty="0">
                <a:ea typeface="黑体" pitchFamily="49" charset="-122"/>
              </a:rPr>
              <a:t>执行./configure命令，生成makefile文件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20484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20485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64768" y="3905672"/>
            <a:ext cx="3672408" cy="2952328"/>
            <a:chOff x="2864768" y="3905672"/>
            <a:chExt cx="3672408" cy="2952328"/>
          </a:xfrm>
        </p:grpSpPr>
        <p:pic>
          <p:nvPicPr>
            <p:cNvPr id="6" name="图片 5" descr="图 1文件目录结构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768" y="3905672"/>
              <a:ext cx="3224808" cy="2952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745088" y="6396335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568624" y="1556792"/>
            <a:ext cx="6624736" cy="5099794"/>
            <a:chOff x="1568624" y="1455167"/>
            <a:chExt cx="6624736" cy="5099794"/>
          </a:xfrm>
        </p:grpSpPr>
        <p:grpSp>
          <p:nvGrpSpPr>
            <p:cNvPr id="8" name="组合 7"/>
            <p:cNvGrpSpPr/>
            <p:nvPr/>
          </p:nvGrpSpPr>
          <p:grpSpPr>
            <a:xfrm>
              <a:off x="1568624" y="1772816"/>
              <a:ext cx="6624736" cy="4782145"/>
              <a:chOff x="1568624" y="1772816"/>
              <a:chExt cx="6624736" cy="4782145"/>
            </a:xfrm>
          </p:grpSpPr>
          <p:pic>
            <p:nvPicPr>
              <p:cNvPr id="21510" name="Picture 1" descr="C:\Users\hp\AppData\Roaming\Tencent\Users\405105443\QQ\WinTemp\RichOle\)Q2(~YJ)S4P_O~O`6T@BDTT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568624" y="1772816"/>
                <a:ext cx="6618287" cy="4765675"/>
              </a:xfrm>
              <a:prstGeom prst="rect">
                <a:avLst/>
              </a:prstGeom>
              <a:noFill/>
              <a:ln w="9525">
                <a:noFill/>
                <a:bevel/>
                <a:headEnd/>
                <a:tailEnd/>
              </a:ln>
              <a:effectLst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401272" y="6093296"/>
                <a:ext cx="792088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图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12840" y="1455167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4968" y="2751311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4688" y="3140968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7136" y="2636912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728" y="2780928"/>
              <a:ext cx="936104" cy="630942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④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sz="1100" dirty="0" err="1">
                  <a:solidFill>
                    <a:srgbClr val="FF0000"/>
                  </a:solidFill>
                </a:rPr>
                <a:t>Creat</a:t>
              </a:r>
              <a:r>
                <a:rPr lang="en-US" altLang="zh-CN" sz="1100" dirty="0">
                  <a:solidFill>
                    <a:srgbClr val="FF0000"/>
                  </a:solidFill>
                </a:rPr>
                <a:t> file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40832" y="2780928"/>
              <a:ext cx="648072" cy="646331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⑤</a:t>
              </a:r>
              <a:r>
                <a:rPr lang="en-US" altLang="zh-CN" sz="1200" dirty="0">
                  <a:solidFill>
                    <a:srgbClr val="FF0000"/>
                  </a:solidFill>
                </a:rPr>
                <a:t>copy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3120" y="3861048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2880" y="3789040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⑧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9184" y="4839543"/>
              <a:ext cx="360040" cy="461665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⑨</a:t>
              </a:r>
            </a:p>
          </p:txBody>
        </p:sp>
      </p:grpSp>
      <p:sp>
        <p:nvSpPr>
          <p:cNvPr id="21507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流程图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en-US" altLang="zh-CN" sz="1400" dirty="0">
              <a:latin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21506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AutoMake执行流程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21508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21509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412875"/>
            <a:ext cx="835342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zh-CN" altLang="en-US" sz="2400" dirty="0"/>
              <a:t>编译：把源代码编译成二进制文件  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zh-CN" altLang="en-US" sz="2400" dirty="0"/>
              <a:t>链接：把二进制文件链接成一个可执行文件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en-US" altLang="zh-CN" sz="2200" dirty="0">
              <a:ea typeface="黑体" pitchFamily="49" charset="-122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zh-CN" altLang="en-US" sz="2300" dirty="0"/>
              <a:t>Makefile的作用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自动化的完成编译和链接的过程</a:t>
            </a:r>
            <a:endParaRPr 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en-US" sz="2200" dirty="0">
              <a:latin typeface="宋体" pitchFamily="2" charset="-122"/>
              <a:ea typeface="黑体" pitchFamily="49" charset="-122"/>
              <a:sym typeface="宋体" pitchFamily="2" charset="-122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zh-CN" altLang="en-US" sz="2300" dirty="0"/>
              <a:t> wondows下的IDE自动完成了makefile的工作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100" dirty="0">
                <a:ea typeface="黑体" pitchFamily="49" charset="-122"/>
              </a:rPr>
              <a:t>如VS2010，Eclipse等</a:t>
            </a:r>
            <a:endParaRPr lang="en-US" sz="2100" dirty="0">
              <a:latin typeface="宋体" pitchFamily="2" charset="-122"/>
              <a:ea typeface="黑体" pitchFamily="49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100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101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797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4103" name="Picture 7" descr="QQ图片2014032223313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1474" y="4509120"/>
            <a:ext cx="6316181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r>
              <a:rPr lang="en-US" dirty="0"/>
              <a:t> 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273050" y="836613"/>
            <a:ext cx="8351838" cy="5905500"/>
          </a:xfrm>
        </p:spPr>
        <p:txBody>
          <a:bodyPr/>
          <a:lstStyle/>
          <a:p>
            <a:pPr algn="l"/>
            <a:endParaRPr lang="zh-CN" altLang="en-US" sz="2200" dirty="0"/>
          </a:p>
          <a:p>
            <a:pPr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文件</a:t>
            </a:r>
            <a:r>
              <a:rPr lang="en-US" sz="2400" dirty="0"/>
              <a:t> </a:t>
            </a:r>
            <a:endParaRPr lang="zh-CN" altLang="en-US" sz="2400" dirty="0"/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US" sz="2200" dirty="0">
                <a:ea typeface="黑体" pitchFamily="49" charset="-122"/>
              </a:rPr>
              <a:t> </a:t>
            </a:r>
            <a:r>
              <a:rPr lang="zh-CN" altLang="en-US" sz="2200" dirty="0">
                <a:ea typeface="黑体" pitchFamily="49" charset="-122"/>
              </a:rPr>
              <a:t>描述了整个工程的编译、链接规则</a:t>
            </a:r>
            <a:endParaRPr lang="en-US" sz="22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工程中的哪些源文件需要编译以及如何编译</a:t>
            </a:r>
            <a:endParaRPr 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需要创建哪些库文件以及如何创建这些库文件</a:t>
            </a:r>
            <a:endParaRPr 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>
                <a:ea typeface="黑体" pitchFamily="49" charset="-122"/>
              </a:rPr>
              <a:t>如何产生期望得到的最终可执行文件</a:t>
            </a:r>
            <a:endParaRPr lang="en-US" sz="1800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>
              <a:ea typeface="黑体" pitchFamily="49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zh-CN" altLang="en-US" dirty="0"/>
              <a:t>自动化编译器配置文件可以起以下名字：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US" altLang="zh-CN" dirty="0" err="1">
                <a:ea typeface="黑体" pitchFamily="49" charset="-122"/>
              </a:rPr>
              <a:t>Makefile</a:t>
            </a:r>
            <a:r>
              <a:rPr lang="zh-CN" altLang="en-US" dirty="0">
                <a:ea typeface="黑体" pitchFamily="49" charset="-122"/>
              </a:rPr>
              <a:t>或者</a:t>
            </a:r>
            <a:r>
              <a:rPr lang="en-US" altLang="zh-CN" dirty="0" err="1">
                <a:ea typeface="黑体" pitchFamily="49" charset="-122"/>
              </a:rPr>
              <a:t>makefile</a:t>
            </a:r>
            <a:endParaRPr lang="en-US" altLang="zh-CN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dirty="0">
                <a:ea typeface="黑体" pitchFamily="49" charset="-122"/>
              </a:rPr>
              <a:t>在</a:t>
            </a:r>
            <a:r>
              <a:rPr lang="en-US" altLang="zh-CN" dirty="0">
                <a:ea typeface="黑体" pitchFamily="49" charset="-122"/>
              </a:rPr>
              <a:t>Linux</a:t>
            </a:r>
            <a:r>
              <a:rPr lang="zh-CN" altLang="en-US" dirty="0">
                <a:ea typeface="黑体" pitchFamily="49" charset="-122"/>
              </a:rPr>
              <a:t>命令行提示符输入</a:t>
            </a:r>
            <a:r>
              <a:rPr lang="en-US" altLang="zh-CN" dirty="0">
                <a:ea typeface="黑体" pitchFamily="49" charset="-122"/>
              </a:rPr>
              <a:t>make</a:t>
            </a:r>
            <a:r>
              <a:rPr lang="zh-CN" altLang="en-US" dirty="0">
                <a:ea typeface="黑体" pitchFamily="49" charset="-122"/>
              </a:rPr>
              <a:t>，它会在当前目录下按顺序寻找</a:t>
            </a:r>
            <a:r>
              <a:rPr lang="en-US" altLang="zh-CN" dirty="0" err="1">
                <a:ea typeface="黑体" pitchFamily="49" charset="-122"/>
              </a:rPr>
              <a:t>GNUmakefile</a:t>
            </a:r>
            <a:r>
              <a:rPr lang="zh-CN" altLang="en-US" dirty="0">
                <a:ea typeface="黑体" pitchFamily="49" charset="-122"/>
              </a:rPr>
              <a:t>、</a:t>
            </a:r>
            <a:r>
              <a:rPr lang="en-US" altLang="zh-CN" dirty="0" err="1">
                <a:ea typeface="黑体" pitchFamily="49" charset="-122"/>
              </a:rPr>
              <a:t>Makefile</a:t>
            </a:r>
            <a:r>
              <a:rPr lang="zh-CN" altLang="en-US" dirty="0">
                <a:ea typeface="黑体" pitchFamily="49" charset="-122"/>
              </a:rPr>
              <a:t>和</a:t>
            </a:r>
            <a:r>
              <a:rPr lang="en-US" altLang="zh-CN" dirty="0" err="1">
                <a:ea typeface="黑体" pitchFamily="49" charset="-122"/>
              </a:rPr>
              <a:t>makefile</a:t>
            </a:r>
            <a:r>
              <a:rPr lang="zh-CN" altLang="en-US" dirty="0">
                <a:ea typeface="黑体" pitchFamily="49" charset="-122"/>
              </a:rPr>
              <a:t>，如未找到则报错，找到则把</a:t>
            </a:r>
            <a:r>
              <a:rPr lang="en-US" altLang="zh-CN" dirty="0" err="1">
                <a:ea typeface="黑体" pitchFamily="49" charset="-122"/>
              </a:rPr>
              <a:t>Makefile</a:t>
            </a:r>
            <a:r>
              <a:rPr lang="zh-CN" altLang="en-US" dirty="0">
                <a:ea typeface="黑体" pitchFamily="49" charset="-122"/>
              </a:rPr>
              <a:t>文件中的第一个目标作为最终目标。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>
              <a:ea typeface="黑体" pitchFamily="49" charset="-122"/>
            </a:endParaRPr>
          </a:p>
          <a:p>
            <a:pPr algn="l">
              <a:buFont typeface="Wingdings" pitchFamily="2" charset="2"/>
              <a:buChar char="§"/>
            </a:pPr>
            <a:endParaRPr lang="zh-CN" altLang="en-US" sz="1600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5124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125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44488" y="1268413"/>
            <a:ext cx="8353425" cy="460851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dirty="0"/>
              <a:t>make</a:t>
            </a:r>
            <a:r>
              <a:rPr lang="zh-CN" altLang="en-US" dirty="0"/>
              <a:t>命令按照以上顺序在当前目录搜索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dirty="0">
                <a:ea typeface="黑体" pitchFamily="49" charset="-122"/>
              </a:rPr>
              <a:t>也可使用别的文件名来书写</a:t>
            </a:r>
            <a:r>
              <a:rPr lang="en-US" altLang="zh-CN" dirty="0" err="1">
                <a:ea typeface="黑体" pitchFamily="49" charset="-122"/>
              </a:rPr>
              <a:t>makefile</a:t>
            </a:r>
            <a:r>
              <a:rPr lang="zh-CN" altLang="en-US" dirty="0">
                <a:ea typeface="黑体" pitchFamily="49" charset="-122"/>
              </a:rPr>
              <a:t>，此时</a:t>
            </a:r>
            <a:r>
              <a:rPr lang="en-US" altLang="zh-CN" dirty="0">
                <a:ea typeface="黑体" pitchFamily="49" charset="-122"/>
              </a:rPr>
              <a:t>make</a:t>
            </a:r>
            <a:r>
              <a:rPr lang="zh-CN" altLang="en-US" dirty="0">
                <a:ea typeface="黑体" pitchFamily="49" charset="-122"/>
              </a:rPr>
              <a:t>命令要加选择：</a:t>
            </a:r>
            <a:r>
              <a:rPr lang="en-US" altLang="zh-CN" dirty="0">
                <a:ea typeface="黑体" pitchFamily="49" charset="-122"/>
              </a:rPr>
              <a:t>-f</a:t>
            </a:r>
            <a:endParaRPr lang="zh-CN" altLang="en-US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dirty="0">
                <a:ea typeface="黑体" pitchFamily="49" charset="-122"/>
              </a:rPr>
              <a:t>例如：  </a:t>
            </a:r>
            <a:r>
              <a:rPr lang="en-US" altLang="zh-CN" dirty="0">
                <a:ea typeface="黑体" pitchFamily="49" charset="-122"/>
              </a:rPr>
              <a:t>make –f conifg.mk</a:t>
            </a:r>
            <a:endParaRPr lang="zh-CN" altLang="en-US" dirty="0">
              <a:ea typeface="黑体" pitchFamily="49" charset="-122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zh-CN" altLang="en-US" sz="24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的执行</a:t>
            </a:r>
            <a:endParaRPr lang="en-US" sz="2400" dirty="0"/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dirty="0">
                <a:ea typeface="黑体" pitchFamily="49" charset="-122"/>
              </a:rPr>
              <a:t>运行时，make会检测每个命令的执行的返回码，如果命令返回成功，make会执行下一条命令，否则make终止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6148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149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15925" y="1268413"/>
            <a:ext cx="8353425" cy="5400947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命令构成</a:t>
            </a:r>
            <a:r>
              <a:rPr lang="en-US" sz="2400" dirty="0"/>
              <a:t> 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基本结构由描述规则组成，规则负责描述在何种情况下如何重建目标文件，通常规则中包括了目标的依赖关系和重建目标的命令。</a:t>
            </a:r>
            <a:endParaRPr 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一个简单的</a:t>
            </a:r>
            <a:r>
              <a:rPr lang="en-US" altLang="zh-CN" sz="2200" dirty="0" err="1">
                <a:ea typeface="黑体" pitchFamily="49" charset="-122"/>
              </a:rPr>
              <a:t>Makefile</a:t>
            </a:r>
            <a:r>
              <a:rPr lang="zh-CN" altLang="en-US" sz="2200" dirty="0">
                <a:ea typeface="黑体" pitchFamily="49" charset="-122"/>
              </a:rPr>
              <a:t>描述规则如下</a:t>
            </a:r>
            <a:endParaRPr lang="en-US" sz="1400" dirty="0">
              <a:latin typeface="宋体" pitchFamily="2" charset="-122"/>
              <a:sym typeface="宋体" pitchFamily="2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/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/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/>
          </a:p>
          <a:p>
            <a:pPr marL="1143000" lvl="2" indent="-228600" algn="l">
              <a:buFont typeface="Monotype Sorts" charset="2"/>
              <a:buChar char="F"/>
            </a:pPr>
            <a:endParaRPr lang="en-US" altLang="zh-CN" sz="1800" dirty="0"/>
          </a:p>
          <a:p>
            <a:pPr marL="1143000" lvl="2" indent="-228600" algn="l">
              <a:buNone/>
            </a:pPr>
            <a:r>
              <a:rPr lang="zh-CN" altLang="en-US" sz="1800" dirty="0"/>
              <a:t>举例：</a:t>
            </a:r>
            <a:endParaRPr lang="en-US" altLang="zh-CN" sz="1800" dirty="0"/>
          </a:p>
          <a:p>
            <a:pPr marL="1143000" lvl="2" indent="-228600" algn="l">
              <a:buFont typeface="Monotype Sorts" charset="2"/>
              <a:buChar char="F"/>
            </a:pPr>
            <a:endParaRPr lang="en-US" altLang="zh-CN" sz="1800" dirty="0"/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/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/>
              <a:t>target：目标文件，可以是obj文件也可以是可执行文件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/>
              <a:t>prerequisites:生成target所需要依赖的目标文件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zh-CN" altLang="en-US" sz="1800" dirty="0"/>
              <a:t>command：make需要执行的命令</a:t>
            </a:r>
          </a:p>
          <a:p>
            <a:pPr marL="1143000" lvl="2" indent="-228600" algn="l">
              <a:buFont typeface="Monotype Sorts" charset="2"/>
              <a:buChar char="F"/>
            </a:pP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7172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173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4608" y="3357563"/>
            <a:ext cx="3848100" cy="914400"/>
            <a:chOff x="1424608" y="3357563"/>
            <a:chExt cx="3848100" cy="914400"/>
          </a:xfrm>
        </p:grpSpPr>
        <p:pic>
          <p:nvPicPr>
            <p:cNvPr id="7174" name="Picture 1" descr="C:\Users\hp\AppData\Roaming\Tencent\Users\405105443\QQ\WinTemp\RichOle\1UN8U@K7U)HS~F8_G(7W%%V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608" y="3357563"/>
              <a:ext cx="38481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592960" y="3861048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44688" y="4437112"/>
            <a:ext cx="3384376" cy="864096"/>
            <a:chOff x="2144688" y="4437112"/>
            <a:chExt cx="3384376" cy="864096"/>
          </a:xfrm>
        </p:grpSpPr>
        <p:pic>
          <p:nvPicPr>
            <p:cNvPr id="7" name="Picture 1" descr="C:\Users\hp\AppData\Roaming\Tencent\Users\405105443\QQ\WinTemp\RichOle\I][%JNPMS1JYOG1IFFVNZVQ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4688" y="4437112"/>
              <a:ext cx="3240360" cy="69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880992" y="4931876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054100"/>
            <a:ext cx="4679950" cy="5688013"/>
          </a:xfrm>
        </p:spPr>
        <p:txBody>
          <a:bodyPr/>
          <a:lstStyle/>
          <a:p>
            <a:pPr lvl="1" algn="l"/>
            <a:endParaRPr lang="zh-CN" altLang="en-US" sz="1400" dirty="0">
              <a:latin typeface="宋体" pitchFamily="2" charset="-122"/>
              <a:sym typeface="宋体" pitchFamily="2" charset="-122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  <a:p>
            <a:pPr lvl="1" algn="l"/>
            <a:r>
              <a:rPr lang="zh-CN" altLang="en-US" dirty="0">
                <a:ea typeface="黑体" pitchFamily="49" charset="-122"/>
              </a:rPr>
              <a:t>传统编译方式：直接使用</a:t>
            </a:r>
            <a:r>
              <a:rPr lang="en-US" altLang="zh-CN" dirty="0" err="1">
                <a:ea typeface="黑体" pitchFamily="49" charset="-122"/>
              </a:rPr>
              <a:t>gcc</a:t>
            </a:r>
            <a:r>
              <a:rPr lang="zh-CN" altLang="en-US" dirty="0">
                <a:ea typeface="黑体" pitchFamily="49" charset="-122"/>
              </a:rPr>
              <a:t>命令编译程序，格式如下：</a:t>
            </a:r>
            <a:endParaRPr lang="en-US" dirty="0">
              <a:ea typeface="黑体" pitchFamily="49" charset="-122"/>
            </a:endParaRPr>
          </a:p>
          <a:p>
            <a:pPr marL="1143000" lvl="2" indent="-228600" algn="l">
              <a:buFont typeface="Monotype Sorts" charset="2"/>
              <a:buChar char="F"/>
            </a:pPr>
            <a:r>
              <a:rPr lang="en-US" altLang="zh-CN" dirty="0">
                <a:ea typeface="黑体" pitchFamily="49" charset="-122"/>
              </a:rPr>
              <a:t>#</a:t>
            </a:r>
            <a:r>
              <a:rPr lang="en-US" altLang="zh-CN" dirty="0" err="1">
                <a:ea typeface="黑体" pitchFamily="49" charset="-122"/>
              </a:rPr>
              <a:t>gcc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dirty="0" err="1">
                <a:ea typeface="黑体" pitchFamily="49" charset="-122"/>
              </a:rPr>
              <a:t>hello.c</a:t>
            </a:r>
            <a:r>
              <a:rPr lang="en-US" altLang="zh-CN" dirty="0">
                <a:ea typeface="黑体" pitchFamily="49" charset="-122"/>
              </a:rPr>
              <a:t> –o hello</a:t>
            </a:r>
          </a:p>
          <a:p>
            <a:pPr marL="342900" indent="-342900" algn="l"/>
            <a:endParaRPr lang="zh-CN" altLang="en-US" dirty="0"/>
          </a:p>
          <a:p>
            <a:pPr lvl="1" algn="l"/>
            <a:r>
              <a:rPr lang="zh-CN" altLang="en-US" dirty="0">
                <a:ea typeface="黑体" pitchFamily="49" charset="-122"/>
              </a:rPr>
              <a:t>MakeFile方式：使用</a:t>
            </a:r>
            <a:r>
              <a:rPr lang="en-US" altLang="zh-CN" dirty="0">
                <a:ea typeface="黑体" pitchFamily="49" charset="-122"/>
              </a:rPr>
              <a:t>GNU make</a:t>
            </a:r>
            <a:r>
              <a:rPr lang="zh-CN" altLang="en-US" dirty="0">
                <a:ea typeface="黑体" pitchFamily="49" charset="-122"/>
              </a:rPr>
              <a:t>工具编译程序，需要编写</a:t>
            </a:r>
            <a:r>
              <a:rPr lang="en-US" altLang="zh-CN" dirty="0" err="1">
                <a:ea typeface="黑体" pitchFamily="49" charset="-122"/>
              </a:rPr>
              <a:t>Makefile</a:t>
            </a:r>
            <a:r>
              <a:rPr lang="en-US" altLang="zh-CN" dirty="0">
                <a:ea typeface="黑体" pitchFamily="49" charset="-122"/>
              </a:rPr>
              <a:t>,</a:t>
            </a:r>
            <a:r>
              <a:rPr lang="zh-CN" altLang="en-US" dirty="0">
                <a:ea typeface="黑体" pitchFamily="49" charset="-122"/>
              </a:rPr>
              <a:t>内容如下：</a:t>
            </a:r>
            <a:endParaRPr lang="en-US" sz="1600" dirty="0">
              <a:latin typeface="宋体" pitchFamily="2" charset="-122"/>
              <a:sym typeface="宋体" pitchFamily="2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r>
              <a:rPr lang="zh-CN" altLang="en-US" dirty="0">
                <a:ea typeface="黑体" pitchFamily="49" charset="-122"/>
              </a:rPr>
              <a:t>思考</a:t>
            </a:r>
            <a:r>
              <a:rPr lang="en-US" altLang="zh-CN" dirty="0">
                <a:ea typeface="黑体" pitchFamily="49" charset="-122"/>
              </a:rPr>
              <a:t>:</a:t>
            </a:r>
            <a:r>
              <a:rPr lang="zh-CN" altLang="en-US" dirty="0">
                <a:ea typeface="黑体" pitchFamily="49" charset="-122"/>
              </a:rPr>
              <a:t>两种方式有什么区别 ？</a:t>
            </a:r>
            <a:endParaRPr lang="en-US" dirty="0">
              <a:ea typeface="黑体" pitchFamily="49" charset="-122"/>
            </a:endParaRPr>
          </a:p>
          <a:p>
            <a:pPr lvl="1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8196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7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8199" name="Picture 1" descr="C:\Users\hp\AppData\Roaming\Tencent\Users\405105443\QQ\WinTemp\RichOle\I][%JNPMS1JYOG1IFFVNZV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5575" y="5043264"/>
            <a:ext cx="3295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4953000" y="3068960"/>
            <a:ext cx="4810125" cy="1619250"/>
            <a:chOff x="4953000" y="3068960"/>
            <a:chExt cx="4810125" cy="1619250"/>
          </a:xfrm>
        </p:grpSpPr>
        <p:pic>
          <p:nvPicPr>
            <p:cNvPr id="8198" name="Picture 1" descr="C:\Users\hp\AppData\Roaming\Tencent\Users\405105443\QQ\WinTemp\RichOle\{BW3Z_S72`O}Q~42PXCETA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53000" y="3068960"/>
              <a:ext cx="4810125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057456" y="4283804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-15552" y="1412875"/>
            <a:ext cx="4752975" cy="460851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zh-CN" altLang="en-US" sz="2400" dirty="0"/>
              <a:t>例2</a:t>
            </a:r>
          </a:p>
          <a:p>
            <a:pPr lvl="1"/>
            <a:r>
              <a:rPr lang="zh-CN" altLang="en-US" sz="2000" dirty="0">
                <a:ea typeface="黑体" pitchFamily="49" charset="-122"/>
              </a:rPr>
              <a:t>假设工程由两个源文件main.c和</a:t>
            </a:r>
            <a:r>
              <a:rPr lang="en-US" altLang="zh-CN" sz="2000" dirty="0">
                <a:ea typeface="黑体" pitchFamily="49" charset="-122"/>
              </a:rPr>
              <a:t> </a:t>
            </a:r>
            <a:r>
              <a:rPr lang="zh-CN" altLang="en-US" sz="2000" dirty="0">
                <a:ea typeface="黑体" pitchFamily="49" charset="-122"/>
              </a:rPr>
              <a:t>foo.c组成，其中main.c里面有main函数并调用了foo.c里面的函数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sz="22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9220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9221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grpSp>
        <p:nvGrpSpPr>
          <p:cNvPr id="16" name="组合 10"/>
          <p:cNvGrpSpPr>
            <a:grpSpLocks/>
          </p:cNvGrpSpPr>
          <p:nvPr/>
        </p:nvGrpSpPr>
        <p:grpSpPr bwMode="auto">
          <a:xfrm>
            <a:off x="787921" y="3232001"/>
            <a:ext cx="3228975" cy="1781175"/>
            <a:chOff x="0" y="0"/>
            <a:chExt cx="3228975" cy="1781175"/>
          </a:xfrm>
        </p:grpSpPr>
        <p:pic>
          <p:nvPicPr>
            <p:cNvPr id="17" name="Picture 2" descr="C:\Users\hp\AppData\Roaming\Tencent\Users\405105443\QQ\WinTemp\RichOle\UH4]KJ~3]PMHNF){4LZ0$~X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32289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8"/>
            <p:cNvSpPr>
              <a:spLocks noChangeArrowheads="1"/>
            </p:cNvSpPr>
            <p:nvPr/>
          </p:nvSpPr>
          <p:spPr bwMode="auto">
            <a:xfrm>
              <a:off x="2521223" y="1368301"/>
              <a:ext cx="648072" cy="369332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rPr>
                <a:t>图</a:t>
              </a:r>
              <a:r>
                <a:rPr lang="en-US" sz="18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rPr>
                <a:t>1</a:t>
              </a:r>
              <a:endParaRPr lang="zh-CN" altLang="en-US" sz="1800">
                <a:solidFill>
                  <a:srgbClr val="FF0000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grpSp>
        <p:nvGrpSpPr>
          <p:cNvPr id="19" name="组合 11"/>
          <p:cNvGrpSpPr>
            <a:grpSpLocks/>
          </p:cNvGrpSpPr>
          <p:nvPr/>
        </p:nvGrpSpPr>
        <p:grpSpPr bwMode="auto">
          <a:xfrm>
            <a:off x="560512" y="5082068"/>
            <a:ext cx="4255444" cy="1731308"/>
            <a:chOff x="137116" y="-210716"/>
            <a:chExt cx="4257675" cy="1731308"/>
          </a:xfrm>
        </p:grpSpPr>
        <p:pic>
          <p:nvPicPr>
            <p:cNvPr id="20" name="Picture 3" descr="C:\Users\hp\AppData\Roaming\Tencent\Users\405105443\QQ\WinTemp\RichOle\T(34]Q8_(~{(3673[03WE`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16" y="-210716"/>
              <a:ext cx="425767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9"/>
            <p:cNvSpPr>
              <a:spLocks noChangeArrowheads="1"/>
            </p:cNvSpPr>
            <p:nvPr/>
          </p:nvSpPr>
          <p:spPr bwMode="auto">
            <a:xfrm>
              <a:off x="3611835" y="1151260"/>
              <a:ext cx="648072" cy="369332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rPr>
                <a:t>图</a:t>
              </a:r>
              <a:r>
                <a:rPr lang="en-US" sz="18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rPr>
                <a:t>2</a:t>
              </a:r>
              <a:endParaRPr lang="zh-CN" altLang="en-US" sz="1800">
                <a:solidFill>
                  <a:srgbClr val="FF0000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22" name="Content Placeholder 2"/>
          <p:cNvSpPr>
            <a:spLocks noGrp="1" noChangeArrowheads="1"/>
          </p:cNvSpPr>
          <p:nvPr/>
        </p:nvSpPr>
        <p:spPr bwMode="auto">
          <a:xfrm>
            <a:off x="4665663" y="1124744"/>
            <a:ext cx="489743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defTabSz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None/>
            </a:pPr>
            <a:endParaRPr lang="zh-CN" altLang="en-US" dirty="0">
              <a:solidFill>
                <a:srgbClr val="000066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  <a:p>
            <a:pPr marL="742950" lvl="1" indent="-285750" algn="l" defTabSz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  <a:sym typeface="Arial" pitchFamily="34" charset="0"/>
              </a:rPr>
              <a:t>makefile写法</a:t>
            </a:r>
          </a:p>
          <a:p>
            <a:pPr marL="1143000" lvl="2" indent="-228600" algn="l" defTabSz="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</a:pPr>
            <a:r>
              <a:rPr lang="zh-CN" altLang="en-US" sz="1800" dirty="0">
                <a:solidFill>
                  <a:srgbClr val="A50021"/>
                </a:solidFill>
                <a:latin typeface="Arial" pitchFamily="34" charset="0"/>
                <a:ea typeface="黑体" pitchFamily="49" charset="-122"/>
                <a:sym typeface="Arial" pitchFamily="34" charset="0"/>
              </a:rPr>
              <a:t>hello是需要生成的最后可执行文件</a:t>
            </a:r>
          </a:p>
          <a:p>
            <a:pPr marL="1143000" lvl="2" indent="-228600" algn="l" defTabSz="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</a:pPr>
            <a:r>
              <a:rPr lang="zh-CN" altLang="en-US" sz="1800" dirty="0">
                <a:solidFill>
                  <a:srgbClr val="A50021"/>
                </a:solidFill>
                <a:latin typeface="Arial" pitchFamily="34" charset="0"/>
                <a:ea typeface="黑体" pitchFamily="49" charset="-122"/>
                <a:sym typeface="Arial" pitchFamily="34" charset="0"/>
              </a:rPr>
              <a:t>hello文件依赖于main.o和foo.o文件</a:t>
            </a:r>
            <a:endParaRPr lang="en-US" sz="1100" dirty="0">
              <a:solidFill>
                <a:srgbClr val="A50021"/>
              </a:solidFill>
              <a:latin typeface="宋体" pitchFamily="2" charset="-122"/>
              <a:sym typeface="宋体" pitchFamily="2" charset="-122"/>
            </a:endParaRPr>
          </a:p>
          <a:p>
            <a:pPr marL="742950" lvl="1" indent="-285750" algn="l" defTabSz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endParaRPr lang="zh-CN" altLang="en-US" sz="2200" dirty="0">
              <a:solidFill>
                <a:srgbClr val="0000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  <a:p>
            <a:pPr marL="742950" lvl="1" indent="-285750" algn="l" defTabSz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endParaRPr lang="zh-CN" altLang="en-US" sz="2200" dirty="0">
              <a:solidFill>
                <a:srgbClr val="0000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  <a:p>
            <a:pPr marL="742950" lvl="1" indent="-285750" algn="l" defTabSz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endParaRPr lang="zh-CN" altLang="en-US" dirty="0">
              <a:solidFill>
                <a:srgbClr val="0000FF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5169024" y="3284984"/>
            <a:ext cx="4392613" cy="1993900"/>
            <a:chOff x="0" y="0"/>
            <a:chExt cx="6917" cy="314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7" y="0"/>
              <a:ext cx="6350" cy="3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12"/>
            <p:cNvSpPr>
              <a:spLocks noChangeArrowheads="1"/>
            </p:cNvSpPr>
            <p:nvPr/>
          </p:nvSpPr>
          <p:spPr bwMode="auto">
            <a:xfrm>
              <a:off x="5783" y="2550"/>
              <a:ext cx="1020" cy="59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 b="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rPr>
                <a:t>图3</a:t>
              </a:r>
              <a:endParaRPr lang="zh-CN" altLang="en-US">
                <a:ea typeface="楷体_GB2312" pitchFamily="1" charset="-122"/>
              </a:endParaRPr>
            </a:p>
          </p:txBody>
        </p:sp>
        <p:grpSp>
          <p:nvGrpSpPr>
            <p:cNvPr id="26" name="Group 12"/>
            <p:cNvGrpSpPr>
              <a:grpSpLocks/>
            </p:cNvGrpSpPr>
            <p:nvPr/>
          </p:nvGrpSpPr>
          <p:grpSpPr bwMode="auto">
            <a:xfrm>
              <a:off x="0" y="240"/>
              <a:ext cx="1020" cy="2549"/>
              <a:chOff x="0" y="0"/>
              <a:chExt cx="1020" cy="2549"/>
            </a:xfrm>
          </p:grpSpPr>
          <p:sp>
            <p:nvSpPr>
              <p:cNvPr id="27" name="TextBox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1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28" name="TextBox 9"/>
              <p:cNvSpPr>
                <a:spLocks noChangeArrowheads="1"/>
              </p:cNvSpPr>
              <p:nvPr/>
            </p:nvSpPr>
            <p:spPr bwMode="auto">
              <a:xfrm>
                <a:off x="0" y="431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2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29" name="TextBox 10"/>
              <p:cNvSpPr>
                <a:spLocks noChangeArrowheads="1"/>
              </p:cNvSpPr>
              <p:nvPr/>
            </p:nvSpPr>
            <p:spPr bwMode="auto">
              <a:xfrm>
                <a:off x="0" y="857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3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30" name="TextBox 11"/>
              <p:cNvSpPr>
                <a:spLocks noChangeArrowheads="1"/>
              </p:cNvSpPr>
              <p:nvPr/>
            </p:nvSpPr>
            <p:spPr bwMode="auto">
              <a:xfrm>
                <a:off x="0" y="1276"/>
                <a:ext cx="1020" cy="411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</a:t>
                </a:r>
                <a:r>
                  <a:rPr lang="zh-CN" alt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 </a:t>
                </a:r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4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31" name="TextBox 12"/>
              <p:cNvSpPr>
                <a:spLocks noChangeArrowheads="1"/>
              </p:cNvSpPr>
              <p:nvPr/>
            </p:nvSpPr>
            <p:spPr bwMode="auto">
              <a:xfrm>
                <a:off x="0" y="1719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</a:t>
                </a:r>
                <a:r>
                  <a:rPr lang="zh-CN" alt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 </a:t>
                </a:r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5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32" name="TextBox 13"/>
              <p:cNvSpPr>
                <a:spLocks noChangeArrowheads="1"/>
              </p:cNvSpPr>
              <p:nvPr/>
            </p:nvSpPr>
            <p:spPr bwMode="auto">
              <a:xfrm>
                <a:off x="0" y="2137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</a:t>
                </a:r>
                <a:r>
                  <a:rPr lang="zh-CN" alt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 </a:t>
                </a:r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6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88950" y="1268413"/>
            <a:ext cx="8353425" cy="4608512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zh-CN" altLang="en-US" sz="2400" dirty="0"/>
              <a:t>例2（续）  两种不同编译方式比较</a:t>
            </a:r>
            <a:endParaRPr lang="en-US" sz="2400" dirty="0"/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方式</a:t>
            </a:r>
            <a:r>
              <a:rPr lang="en-US" sz="2200" dirty="0">
                <a:ea typeface="黑体" pitchFamily="49" charset="-122"/>
              </a:rPr>
              <a:t>1</a:t>
            </a:r>
            <a:r>
              <a:rPr lang="zh-CN" altLang="en-US" sz="2200" dirty="0">
                <a:ea typeface="黑体" pitchFamily="49" charset="-122"/>
              </a:rPr>
              <a:t>：命令行模式直接使用</a:t>
            </a:r>
            <a:r>
              <a:rPr lang="en-US" sz="2200" dirty="0" err="1">
                <a:ea typeface="黑体" pitchFamily="49" charset="-122"/>
              </a:rPr>
              <a:t>gcc</a:t>
            </a:r>
            <a:r>
              <a:rPr lang="zh-CN" altLang="en-US" sz="2200" dirty="0">
                <a:ea typeface="黑体" pitchFamily="49" charset="-122"/>
              </a:rPr>
              <a:t>命令编译程序，格式如下：</a:t>
            </a:r>
          </a:p>
          <a:p>
            <a:pPr marL="1143000" lvl="2" indent="-228600" algn="l">
              <a:buFont typeface="Monotype Sorts" charset="2"/>
              <a:buChar char="F"/>
            </a:pPr>
            <a:r>
              <a:rPr lang="en-US" sz="1800" dirty="0">
                <a:ea typeface="黑体" pitchFamily="49" charset="-122"/>
              </a:rPr>
              <a:t>#</a:t>
            </a:r>
            <a:r>
              <a:rPr lang="en-US" sz="1800" dirty="0" err="1">
                <a:ea typeface="黑体" pitchFamily="49" charset="-122"/>
              </a:rPr>
              <a:t>gcc</a:t>
            </a:r>
            <a:r>
              <a:rPr lang="en-US" sz="1800" dirty="0">
                <a:ea typeface="黑体" pitchFamily="49" charset="-122"/>
              </a:rPr>
              <a:t> </a:t>
            </a:r>
            <a:r>
              <a:rPr lang="en-US" sz="1800" dirty="0" err="1">
                <a:ea typeface="黑体" pitchFamily="49" charset="-122"/>
              </a:rPr>
              <a:t>main.c</a:t>
            </a:r>
            <a:r>
              <a:rPr lang="en-US" sz="1800" dirty="0">
                <a:ea typeface="黑体" pitchFamily="49" charset="-122"/>
              </a:rPr>
              <a:t> </a:t>
            </a:r>
            <a:r>
              <a:rPr lang="en-US" sz="1800" dirty="0" err="1">
                <a:ea typeface="黑体" pitchFamily="49" charset="-122"/>
              </a:rPr>
              <a:t>foo.c</a:t>
            </a:r>
            <a:r>
              <a:rPr lang="en-US" sz="1800" dirty="0">
                <a:ea typeface="黑体" pitchFamily="49" charset="-122"/>
              </a:rPr>
              <a:t> –o hello</a:t>
            </a:r>
            <a:endParaRPr lang="zh-CN" altLang="en-US" sz="1800" dirty="0">
              <a:ea typeface="黑体" pitchFamily="49" charset="-122"/>
            </a:endParaRP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zh-CN" altLang="en-US" sz="2200" dirty="0">
                <a:ea typeface="黑体" pitchFamily="49" charset="-122"/>
              </a:rPr>
              <a:t>方式</a:t>
            </a:r>
            <a:r>
              <a:rPr lang="en-US" sz="2200" dirty="0">
                <a:ea typeface="黑体" pitchFamily="49" charset="-122"/>
              </a:rPr>
              <a:t>2</a:t>
            </a:r>
            <a:r>
              <a:rPr lang="zh-CN" altLang="en-US" sz="2200" dirty="0">
                <a:ea typeface="黑体" pitchFamily="49" charset="-122"/>
              </a:rPr>
              <a:t>：使用</a:t>
            </a:r>
            <a:r>
              <a:rPr lang="en-US" sz="2200" dirty="0">
                <a:ea typeface="黑体" pitchFamily="49" charset="-122"/>
              </a:rPr>
              <a:t>GNU make</a:t>
            </a:r>
            <a:r>
              <a:rPr lang="zh-CN" altLang="en-US" sz="2200" dirty="0">
                <a:ea typeface="黑体" pitchFamily="49" charset="-122"/>
              </a:rPr>
              <a:t>工具编译程序，需要编写</a:t>
            </a:r>
            <a:r>
              <a:rPr lang="en-US" sz="2200" dirty="0" err="1">
                <a:ea typeface="黑体" pitchFamily="49" charset="-122"/>
              </a:rPr>
              <a:t>Makefile</a:t>
            </a:r>
            <a:r>
              <a:rPr lang="en-US" sz="2200" dirty="0">
                <a:ea typeface="黑体" pitchFamily="49" charset="-122"/>
              </a:rPr>
              <a:t>,</a:t>
            </a:r>
            <a:r>
              <a:rPr lang="zh-CN" altLang="en-US" sz="2200" dirty="0">
                <a:ea typeface="黑体" pitchFamily="49" charset="-122"/>
              </a:rPr>
              <a:t>内容如下：</a:t>
            </a:r>
            <a:endParaRPr lang="en-US" sz="2200" dirty="0">
              <a:ea typeface="黑体" pitchFamily="49" charset="-122"/>
            </a:endParaRP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504728" y="3356992"/>
            <a:ext cx="4392613" cy="1993900"/>
            <a:chOff x="0" y="0"/>
            <a:chExt cx="6917" cy="314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7" y="0"/>
              <a:ext cx="6350" cy="3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12"/>
            <p:cNvSpPr>
              <a:spLocks noChangeArrowheads="1"/>
            </p:cNvSpPr>
            <p:nvPr/>
          </p:nvSpPr>
          <p:spPr bwMode="auto">
            <a:xfrm>
              <a:off x="5783" y="2550"/>
              <a:ext cx="1020" cy="59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rPr>
                <a:t>图1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0" y="240"/>
              <a:ext cx="1020" cy="2549"/>
              <a:chOff x="0" y="0"/>
              <a:chExt cx="1020" cy="2549"/>
            </a:xfrm>
          </p:grpSpPr>
          <p:sp>
            <p:nvSpPr>
              <p:cNvPr id="10" name="TextBox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1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11" name="TextBox 9"/>
              <p:cNvSpPr>
                <a:spLocks noChangeArrowheads="1"/>
              </p:cNvSpPr>
              <p:nvPr/>
            </p:nvSpPr>
            <p:spPr bwMode="auto">
              <a:xfrm>
                <a:off x="0" y="431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2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12" name="TextBox 10"/>
              <p:cNvSpPr>
                <a:spLocks noChangeArrowheads="1"/>
              </p:cNvSpPr>
              <p:nvPr/>
            </p:nvSpPr>
            <p:spPr bwMode="auto">
              <a:xfrm>
                <a:off x="0" y="857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3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0" y="1276"/>
                <a:ext cx="1020" cy="411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</a:t>
                </a:r>
                <a:r>
                  <a:rPr lang="zh-CN" alt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 </a:t>
                </a:r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4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14" name="TextBox 12"/>
              <p:cNvSpPr>
                <a:spLocks noChangeArrowheads="1"/>
              </p:cNvSpPr>
              <p:nvPr/>
            </p:nvSpPr>
            <p:spPr bwMode="auto">
              <a:xfrm>
                <a:off x="0" y="1719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</a:t>
                </a:r>
                <a:r>
                  <a:rPr lang="zh-CN" alt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 </a:t>
                </a:r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5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  <p:sp>
            <p:nvSpPr>
              <p:cNvPr id="15" name="TextBox 13"/>
              <p:cNvSpPr>
                <a:spLocks noChangeArrowheads="1"/>
              </p:cNvSpPr>
              <p:nvPr/>
            </p:nvSpPr>
            <p:spPr bwMode="auto">
              <a:xfrm>
                <a:off x="0" y="2137"/>
                <a:ext cx="1020" cy="41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Line </a:t>
                </a:r>
                <a:r>
                  <a:rPr lang="zh-CN" alt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 </a:t>
                </a:r>
                <a:r>
                  <a:rPr lang="en-US" sz="1100">
                    <a:solidFill>
                      <a:srgbClr val="FF0000"/>
                    </a:solidFill>
                    <a:ea typeface="楷体_GB2312" pitchFamily="1" charset="-122"/>
                    <a:sym typeface="Arial" pitchFamily="34" charset="0"/>
                  </a:rPr>
                  <a:t>6</a:t>
                </a:r>
                <a:endParaRPr lang="zh-CN" altLang="en-US" sz="1100">
                  <a:solidFill>
                    <a:srgbClr val="FF0000"/>
                  </a:solidFill>
                  <a:ea typeface="楷体_GB2312" pitchFamily="1" charset="-122"/>
                  <a:sym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29614</TotalTime>
  <Words>1828</Words>
  <Application>Microsoft Office PowerPoint</Application>
  <PresentationFormat>A4 纸张(210x297 毫米)</PresentationFormat>
  <Paragraphs>318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Monotype Sorts</vt:lpstr>
      <vt:lpstr>黑体</vt:lpstr>
      <vt:lpstr>宋体</vt:lpstr>
      <vt:lpstr>Arial</vt:lpstr>
      <vt:lpstr>Arial Narrow</vt:lpstr>
      <vt:lpstr>Times New Roman</vt:lpstr>
      <vt:lpstr>Verdana</vt:lpstr>
      <vt:lpstr>Wingdings</vt:lpstr>
      <vt:lpstr>通用信息 (标准)</vt:lpstr>
      <vt:lpstr>第二章 第2讲  Makefile</vt:lpstr>
      <vt:lpstr>PowerPoint 演示文稿</vt:lpstr>
      <vt:lpstr>MakeFile简介</vt:lpstr>
      <vt:lpstr>MakeFile简介 </vt:lpstr>
      <vt:lpstr>MakeFile简介</vt:lpstr>
      <vt:lpstr>MakeFile简介</vt:lpstr>
      <vt:lpstr>MakeFile简介</vt:lpstr>
      <vt:lpstr>MakeFile简介</vt:lpstr>
      <vt:lpstr>Makefile简介</vt:lpstr>
      <vt:lpstr>MakeFile优点</vt:lpstr>
      <vt:lpstr>MakeFile优点</vt:lpstr>
      <vt:lpstr>MakeFile优点</vt:lpstr>
      <vt:lpstr>MakeFile简介</vt:lpstr>
      <vt:lpstr>伪目标</vt:lpstr>
      <vt:lpstr>标准目标</vt:lpstr>
      <vt:lpstr>Make嵌套执行</vt:lpstr>
      <vt:lpstr>Make嵌套执行</vt:lpstr>
      <vt:lpstr>Makefile工程实例</vt:lpstr>
      <vt:lpstr>Makefile工程实例</vt:lpstr>
      <vt:lpstr>AutoMake工具</vt:lpstr>
      <vt:lpstr>AutoMake执行流程</vt:lpstr>
      <vt:lpstr>AutoMake执行流程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3080</cp:revision>
  <cp:lastPrinted>2011-09-02T04:24:48Z</cp:lastPrinted>
  <dcterms:created xsi:type="dcterms:W3CDTF">2001-03-21T12:57:26Z</dcterms:created>
  <dcterms:modified xsi:type="dcterms:W3CDTF">2021-02-05T01:57:21Z</dcterms:modified>
</cp:coreProperties>
</file>