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3"/>
  </p:notesMasterIdLst>
  <p:handoutMasterIdLst>
    <p:handoutMasterId r:id="rId84"/>
  </p:handoutMasterIdLst>
  <p:sldIdLst>
    <p:sldId id="256" r:id="rId2"/>
    <p:sldId id="441" r:id="rId3"/>
    <p:sldId id="518" r:id="rId4"/>
    <p:sldId id="519" r:id="rId5"/>
    <p:sldId id="532" r:id="rId6"/>
    <p:sldId id="533" r:id="rId7"/>
    <p:sldId id="573" r:id="rId8"/>
    <p:sldId id="748" r:id="rId9"/>
    <p:sldId id="740" r:id="rId10"/>
    <p:sldId id="668" r:id="rId11"/>
    <p:sldId id="674" r:id="rId12"/>
    <p:sldId id="670" r:id="rId13"/>
    <p:sldId id="742" r:id="rId14"/>
    <p:sldId id="641" r:id="rId15"/>
    <p:sldId id="575" r:id="rId16"/>
    <p:sldId id="669" r:id="rId17"/>
    <p:sldId id="608" r:id="rId18"/>
    <p:sldId id="672" r:id="rId19"/>
    <p:sldId id="607" r:id="rId20"/>
    <p:sldId id="673" r:id="rId21"/>
    <p:sldId id="606" r:id="rId22"/>
    <p:sldId id="574" r:id="rId23"/>
    <p:sldId id="643" r:id="rId24"/>
    <p:sldId id="577" r:id="rId25"/>
    <p:sldId id="743" r:id="rId26"/>
    <p:sldId id="671" r:id="rId27"/>
    <p:sldId id="644" r:id="rId28"/>
    <p:sldId id="584" r:id="rId29"/>
    <p:sldId id="645" r:id="rId30"/>
    <p:sldId id="613" r:id="rId31"/>
    <p:sldId id="744" r:id="rId32"/>
    <p:sldId id="746" r:id="rId33"/>
    <p:sldId id="614" r:id="rId34"/>
    <p:sldId id="611" r:id="rId35"/>
    <p:sldId id="647" r:id="rId36"/>
    <p:sldId id="610" r:id="rId37"/>
    <p:sldId id="648" r:id="rId38"/>
    <p:sldId id="652" r:id="rId39"/>
    <p:sldId id="609" r:id="rId40"/>
    <p:sldId id="615" r:id="rId41"/>
    <p:sldId id="650" r:id="rId42"/>
    <p:sldId id="618" r:id="rId43"/>
    <p:sldId id="619" r:id="rId44"/>
    <p:sldId id="653" r:id="rId45"/>
    <p:sldId id="621" r:id="rId46"/>
    <p:sldId id="622" r:id="rId47"/>
    <p:sldId id="654" r:id="rId48"/>
    <p:sldId id="623" r:id="rId49"/>
    <p:sldId id="655" r:id="rId50"/>
    <p:sldId id="624" r:id="rId51"/>
    <p:sldId id="625" r:id="rId52"/>
    <p:sldId id="656" r:id="rId53"/>
    <p:sldId id="626" r:id="rId54"/>
    <p:sldId id="657" r:id="rId55"/>
    <p:sldId id="627" r:id="rId56"/>
    <p:sldId id="658" r:id="rId57"/>
    <p:sldId id="628" r:id="rId58"/>
    <p:sldId id="659" r:id="rId59"/>
    <p:sldId id="629" r:id="rId60"/>
    <p:sldId id="630" r:id="rId61"/>
    <p:sldId id="660" r:id="rId62"/>
    <p:sldId id="631" r:id="rId63"/>
    <p:sldId id="661" r:id="rId64"/>
    <p:sldId id="632" r:id="rId65"/>
    <p:sldId id="662" r:id="rId66"/>
    <p:sldId id="633" r:id="rId67"/>
    <p:sldId id="663" r:id="rId68"/>
    <p:sldId id="636" r:id="rId69"/>
    <p:sldId id="745" r:id="rId70"/>
    <p:sldId id="747" r:id="rId71"/>
    <p:sldId id="634" r:id="rId72"/>
    <p:sldId id="664" r:id="rId73"/>
    <p:sldId id="637" r:id="rId74"/>
    <p:sldId id="665" r:id="rId75"/>
    <p:sldId id="635" r:id="rId76"/>
    <p:sldId id="620" r:id="rId77"/>
    <p:sldId id="666" r:id="rId78"/>
    <p:sldId id="638" r:id="rId79"/>
    <p:sldId id="639" r:id="rId80"/>
    <p:sldId id="640" r:id="rId81"/>
    <p:sldId id="297" r:id="rId82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8074" autoAdjust="0"/>
  </p:normalViewPr>
  <p:slideViewPr>
    <p:cSldViewPr>
      <p:cViewPr varScale="1">
        <p:scale>
          <a:sx n="122" d="100"/>
          <a:sy n="122" d="100"/>
        </p:scale>
        <p:origin x="1188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DF6376A-CA76-403B-BD2C-733DCD9E270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9096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CD53D65-1179-4E6D-9CB0-AA4B0556CD8E}" type="slidenum">
              <a:rPr lang="en-US" altLang="zh-CN" sz="1200">
                <a:latin typeface="Times New Roman" panose="02020603050405020304" pitchFamily="18" charset="0"/>
              </a:rPr>
              <a:pPr algn="r" eaLnBrk="1" hangingPunct="1"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1E1B88E9-549B-4BFD-925C-4703D7D62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608B8F7-D616-4E23-8CE0-36C8C47DE2A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70D760B3-3B38-4AB0-A367-3EF70EC225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6DA50841-AFE7-422B-8AAF-C65D5A23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111111"/>
                </a:solidFill>
                <a:sym typeface="Arial" panose="020B0604020202020204" pitchFamily="34" charset="0"/>
              </a:rPr>
              <a:t>请参考参考官方详细设置说明</a:t>
            </a:r>
            <a:r>
              <a:rPr lang="zh-CN" altLang="en-US">
                <a:solidFill>
                  <a:srgbClr val="111111"/>
                </a:solidFill>
                <a:sym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111111"/>
                </a:solidFill>
                <a:sym typeface="Arial" panose="020B0604020202020204" pitchFamily="34" charset="0"/>
              </a:rPr>
              <a:t> Generating SSH Keys. https://help.github.com/articles/generating-ssh-keys</a:t>
            </a:r>
            <a:endParaRPr lang="zh-CN" altLang="en-US" sz="1600">
              <a:solidFill>
                <a:srgbClr val="3D5C00"/>
              </a:solidFill>
              <a:sym typeface="Arial" panose="020B0604020202020204" pitchFamily="34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BAB4C79F-8A97-42B2-A23D-5DC08826D3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E13BAE2-8D70-478C-B53B-FF17BCBA4086}" type="slidenum">
              <a:rPr lang="zh-CN" altLang="en-US" sz="1200"/>
              <a:pPr algn="r" eaLnBrk="1" hangingPunct="1"/>
              <a:t>26</a:t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D031E773-9735-424E-8B05-9276340A12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2E6A79CC-DF11-4107-B3A9-66634D5F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111111"/>
                </a:solidFill>
                <a:sym typeface="Arial" panose="020B0604020202020204" pitchFamily="34" charset="0"/>
              </a:rPr>
              <a:t>请参考参考官方详细设置说明</a:t>
            </a:r>
            <a:r>
              <a:rPr lang="zh-CN" altLang="en-US">
                <a:solidFill>
                  <a:srgbClr val="111111"/>
                </a:solidFill>
                <a:sym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111111"/>
                </a:solidFill>
                <a:sym typeface="Arial" panose="020B0604020202020204" pitchFamily="34" charset="0"/>
              </a:rPr>
              <a:t> Generating SSH Keys. https://help.github.com/articles/generating-ssh-keys</a:t>
            </a:r>
            <a:endParaRPr lang="zh-CN" altLang="en-US" sz="1600">
              <a:solidFill>
                <a:srgbClr val="3D5C00"/>
              </a:solidFill>
              <a:sym typeface="Arial" panose="020B0604020202020204" pitchFamily="34" charset="0"/>
            </a:endParaRP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0168CE6C-C890-4C63-B393-9FF02C01E6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87D9A19-B69E-4464-B4BE-F109218BA34C}" type="slidenum">
              <a:rPr lang="zh-CN" altLang="en-US" sz="1200"/>
              <a:pPr algn="r" eaLnBrk="1" hangingPunct="1"/>
              <a:t>27</a:t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git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版本控制工具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9C03E4D-5572-47B3-9EBC-24DD4A412E0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2. Git</a:t>
            </a:r>
            <a:r>
              <a:rPr lang="zh-CN" altLang="en-US" kern="0" dirty="0"/>
              <a:t>基础</a:t>
            </a:r>
            <a:r>
              <a:rPr lang="en-US" altLang="zh-CN" kern="0" dirty="0"/>
              <a:t>--</a:t>
            </a:r>
            <a:r>
              <a:rPr lang="zh-CN" altLang="en-US" kern="0" dirty="0"/>
              <a:t>工作区和暂存区</a:t>
            </a:r>
            <a:endParaRPr lang="zh-CN" altLang="zh-CN" kern="0" dirty="0"/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137C5BE9-730B-4320-8301-D35EA4C634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400175"/>
            <a:ext cx="8615363" cy="5715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Git</a:t>
            </a:r>
            <a:r>
              <a:rPr lang="zh-CN" altLang="en-US" dirty="0">
                <a:ea typeface="宋体" panose="02010600030101010101" pitchFamily="2" charset="-122"/>
              </a:rPr>
              <a:t>和其他版本控制系统如</a:t>
            </a:r>
            <a:r>
              <a:rPr lang="en-US" altLang="zh-CN" dirty="0">
                <a:ea typeface="宋体" panose="02010600030101010101" pitchFamily="2" charset="-122"/>
              </a:rPr>
              <a:t>SVN</a:t>
            </a:r>
            <a:r>
              <a:rPr lang="zh-CN" altLang="en-US" dirty="0">
                <a:ea typeface="宋体" panose="02010600030101010101" pitchFamily="2" charset="-122"/>
              </a:rPr>
              <a:t>的一个不同之处就是有暂存区的概念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工作区：是电脑里能看到的目录，比如如图的</a:t>
            </a:r>
            <a:r>
              <a:rPr lang="en-US" altLang="zh-CN" dirty="0" err="1"/>
              <a:t>learngit</a:t>
            </a:r>
            <a:r>
              <a:rPr lang="zh-CN" altLang="en-US" dirty="0"/>
              <a:t>文件夹就是一个工作区；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9E56A436-D51D-464F-BA4B-A85D3981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87" y="3212976"/>
            <a:ext cx="6901825" cy="344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893B927C-E276-4385-9003-A8AF789D30B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2. Git</a:t>
            </a:r>
            <a:r>
              <a:rPr lang="zh-CN" altLang="en-US" kern="0" dirty="0"/>
              <a:t>基础</a:t>
            </a:r>
            <a:r>
              <a:rPr lang="en-US" altLang="zh-CN" kern="0" dirty="0"/>
              <a:t>--</a:t>
            </a:r>
            <a:r>
              <a:rPr lang="zh-CN" altLang="en-US" kern="0" dirty="0"/>
              <a:t>工作区和暂存区</a:t>
            </a:r>
            <a:endParaRPr lang="zh-CN" altLang="zh-CN" kern="0" dirty="0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ABAF7124-9360-4DF6-984F-4D858F2363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2480" y="1400175"/>
            <a:ext cx="9289032" cy="5715000"/>
          </a:xfrm>
        </p:spPr>
        <p:txBody>
          <a:bodyPr/>
          <a:lstStyle/>
          <a:p>
            <a:pPr lvl="1" algn="just"/>
            <a:r>
              <a:rPr lang="zh-CN" altLang="en-US" dirty="0"/>
              <a:t>版本库：工作区有一个隐藏目录“</a:t>
            </a:r>
            <a:r>
              <a:rPr lang="en-US" altLang="zh-CN" dirty="0"/>
              <a:t>.git”</a:t>
            </a:r>
            <a:r>
              <a:rPr lang="zh-CN" altLang="en-US" dirty="0"/>
              <a:t>，是</a:t>
            </a:r>
            <a:r>
              <a:rPr lang="en-US" altLang="zh-CN" dirty="0"/>
              <a:t>Git</a:t>
            </a:r>
            <a:r>
              <a:rPr lang="zh-CN" altLang="en-US" dirty="0"/>
              <a:t>的版本库。版本库里存了很多东西，最重要的就是称为</a:t>
            </a:r>
            <a:r>
              <a:rPr lang="en-US" altLang="zh-CN" dirty="0"/>
              <a:t>stage</a:t>
            </a:r>
            <a:r>
              <a:rPr lang="zh-CN" altLang="en-US" dirty="0"/>
              <a:t>（或</a:t>
            </a:r>
            <a:r>
              <a:rPr lang="en-US" altLang="zh-CN" dirty="0"/>
              <a:t>index</a:t>
            </a:r>
            <a:r>
              <a:rPr lang="zh-CN" altLang="en-US" dirty="0"/>
              <a:t>）的暂存区，还有</a:t>
            </a:r>
            <a:r>
              <a:rPr lang="en-US" altLang="zh-CN" dirty="0"/>
              <a:t>Git</a:t>
            </a:r>
            <a:r>
              <a:rPr lang="zh-CN" altLang="en-US" dirty="0"/>
              <a:t>为自动创建的第一个分支</a:t>
            </a:r>
            <a:r>
              <a:rPr lang="en-US" altLang="zh-CN" dirty="0"/>
              <a:t>master</a:t>
            </a:r>
            <a:r>
              <a:rPr lang="zh-CN" altLang="en-US" dirty="0"/>
              <a:t>，以及指向</a:t>
            </a:r>
            <a:r>
              <a:rPr lang="en-US" altLang="zh-CN" dirty="0"/>
              <a:t>master</a:t>
            </a:r>
            <a:r>
              <a:rPr lang="zh-CN" altLang="en-US" dirty="0"/>
              <a:t>的一个指针叫</a:t>
            </a:r>
            <a:r>
              <a:rPr lang="en-US" altLang="zh-CN" dirty="0"/>
              <a:t>HEAD</a:t>
            </a:r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 algn="just">
              <a:buFont typeface="Wingdings" panose="05000000000000000000" pitchFamily="2" charset="2"/>
              <a:buNone/>
            </a:pP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ea typeface="宋体" panose="02010600030101010101" pitchFamily="2" charset="-122"/>
              </a:rPr>
              <a:t>版本库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版本库可理解为一个目录，在目录中的所有文件都可以被</a:t>
            </a:r>
            <a:r>
              <a:rPr lang="en-US" altLang="zh-CN" dirty="0"/>
              <a:t>Git</a:t>
            </a:r>
            <a:r>
              <a:rPr lang="zh-CN" altLang="en-US" dirty="0"/>
              <a:t>管理起来，每个文件的修改、删除，</a:t>
            </a:r>
            <a:r>
              <a:rPr lang="en-US" altLang="zh-CN" dirty="0"/>
              <a:t>Git</a:t>
            </a:r>
            <a:r>
              <a:rPr lang="zh-CN" altLang="en-US" dirty="0"/>
              <a:t>都能跟踪，以便任何时刻都可以追踪历史，或者在将来可以“还原”</a:t>
            </a:r>
            <a:endParaRPr lang="en-US" altLang="zh-CN" dirty="0"/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44036" name="TextBox 10">
            <a:extLst>
              <a:ext uri="{FF2B5EF4-FFF2-40B4-BE49-F238E27FC236}">
                <a16:creationId xmlns:a16="http://schemas.microsoft.com/office/drawing/2014/main" id="{06FA44B4-B838-4DC3-8179-EB094FE5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6" y="2109789"/>
            <a:ext cx="531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黑体" panose="02010609060101010101" pitchFamily="49" charset="-122"/>
              <a:buAutoNum type="circleNumDbPlain"/>
            </a:pP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4037" name="组合 20">
            <a:extLst>
              <a:ext uri="{FF2B5EF4-FFF2-40B4-BE49-F238E27FC236}">
                <a16:creationId xmlns:a16="http://schemas.microsoft.com/office/drawing/2014/main" id="{DBA2050D-7C75-433D-81A3-45B2888D50E3}"/>
              </a:ext>
            </a:extLst>
          </p:cNvPr>
          <p:cNvGrpSpPr>
            <a:grpSpLocks/>
          </p:cNvGrpSpPr>
          <p:nvPr/>
        </p:nvGrpSpPr>
        <p:grpSpPr bwMode="auto">
          <a:xfrm>
            <a:off x="1608646" y="2996952"/>
            <a:ext cx="6616700" cy="2225675"/>
            <a:chOff x="0" y="0"/>
            <a:chExt cx="6616700" cy="2225754"/>
          </a:xfrm>
        </p:grpSpPr>
        <p:pic>
          <p:nvPicPr>
            <p:cNvPr id="44038" name="Picture 5">
              <a:extLst>
                <a:ext uri="{FF2B5EF4-FFF2-40B4-BE49-F238E27FC236}">
                  <a16:creationId xmlns:a16="http://schemas.microsoft.com/office/drawing/2014/main" id="{67D32E34-2B73-41DA-883C-8AF999A38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3117"/>
              <a:ext cx="6616700" cy="205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9" name="TextBox 11">
              <a:extLst>
                <a:ext uri="{FF2B5EF4-FFF2-40B4-BE49-F238E27FC236}">
                  <a16:creationId xmlns:a16="http://schemas.microsoft.com/office/drawing/2014/main" id="{3BF52175-CFA7-4177-B821-CEA1332509B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3" y="-17083"/>
              <a:ext cx="365760" cy="37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0" name="TextBox 13">
              <a:extLst>
                <a:ext uri="{FF2B5EF4-FFF2-40B4-BE49-F238E27FC236}">
                  <a16:creationId xmlns:a16="http://schemas.microsoft.com/office/drawing/2014/main" id="{0102B26C-95C0-4FFC-B166-7BB53DB0002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117" y="-17083"/>
              <a:ext cx="365760" cy="37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1" name="TextBox 14">
              <a:extLst>
                <a:ext uri="{FF2B5EF4-FFF2-40B4-BE49-F238E27FC236}">
                  <a16:creationId xmlns:a16="http://schemas.microsoft.com/office/drawing/2014/main" id="{9C31E69A-7857-4868-83DE-E66822FF733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893" y="1000986"/>
              <a:ext cx="365760" cy="37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2" name="TextBox 19">
              <a:extLst>
                <a:ext uri="{FF2B5EF4-FFF2-40B4-BE49-F238E27FC236}">
                  <a16:creationId xmlns:a16="http://schemas.microsoft.com/office/drawing/2014/main" id="{E9F49ECA-6BFD-4707-B535-D67C87B81E8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589" y="830291"/>
              <a:ext cx="365760" cy="37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E2C64EB-A894-474A-A9E3-B836340072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2. Git</a:t>
            </a:r>
            <a:r>
              <a:rPr lang="zh-CN" altLang="en-US" kern="0" dirty="0"/>
              <a:t>基础</a:t>
            </a:r>
            <a:r>
              <a:rPr lang="en-US" altLang="zh-CN" kern="0" dirty="0"/>
              <a:t>--</a:t>
            </a:r>
            <a:r>
              <a:rPr lang="zh-CN" altLang="en-US" kern="0" dirty="0"/>
              <a:t>三个具有代表性的命令</a:t>
            </a:r>
            <a:endParaRPr lang="zh-CN" altLang="zh-CN" kern="0" dirty="0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0EF5893A-5D23-4C42-B3B4-B504C49902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3588" y="1385888"/>
            <a:ext cx="8615362" cy="6172200"/>
          </a:xfrm>
        </p:spPr>
        <p:txBody>
          <a:bodyPr/>
          <a:lstStyle/>
          <a:p>
            <a:r>
              <a:rPr lang="zh-CN" altLang="en-US"/>
              <a:t>三个具有代表性的命令</a:t>
            </a:r>
            <a:endParaRPr lang="en-US" altLang="zh-CN"/>
          </a:p>
          <a:p>
            <a:pPr lvl="1"/>
            <a:r>
              <a:rPr lang="en-US" altLang="zh-CN" sz="2000"/>
              <a:t>1</a:t>
            </a:r>
            <a:r>
              <a:rPr lang="zh-CN" altLang="en-US" sz="2000"/>
              <a:t>）添加到版本库：</a:t>
            </a:r>
            <a:r>
              <a:rPr lang="en-US" altLang="zh-CN" sz="2000"/>
              <a:t>git  add</a:t>
            </a:r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）提交到版本库：</a:t>
            </a:r>
            <a:r>
              <a:rPr lang="en-US" altLang="zh-CN" sz="2000"/>
              <a:t>git commit</a:t>
            </a:r>
          </a:p>
          <a:p>
            <a:pPr lvl="1"/>
            <a:r>
              <a:rPr lang="en-US" altLang="zh-CN" sz="2000"/>
              <a:t>3</a:t>
            </a:r>
            <a:r>
              <a:rPr lang="zh-CN" altLang="en-US" sz="2000"/>
              <a:t>）把本地版本库推送到远程版本库：</a:t>
            </a:r>
            <a:r>
              <a:rPr lang="en-US" altLang="zh-CN" sz="2000"/>
              <a:t>git push</a:t>
            </a:r>
          </a:p>
          <a:p>
            <a:pPr lvl="1"/>
            <a:endParaRPr lang="zh-CN" altLang="en-US" sz="2000"/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45060" name="组合 9">
            <a:extLst>
              <a:ext uri="{FF2B5EF4-FFF2-40B4-BE49-F238E27FC236}">
                <a16:creationId xmlns:a16="http://schemas.microsoft.com/office/drawing/2014/main" id="{A608C7E1-2A4D-4BD2-9EE1-35DCA18C5853}"/>
              </a:ext>
            </a:extLst>
          </p:cNvPr>
          <p:cNvGrpSpPr>
            <a:grpSpLocks/>
          </p:cNvGrpSpPr>
          <p:nvPr/>
        </p:nvGrpSpPr>
        <p:grpSpPr bwMode="auto">
          <a:xfrm>
            <a:off x="1095376" y="2852936"/>
            <a:ext cx="7746056" cy="4005065"/>
            <a:chOff x="0" y="0"/>
            <a:chExt cx="7102263" cy="3915508"/>
          </a:xfrm>
        </p:grpSpPr>
        <p:pic>
          <p:nvPicPr>
            <p:cNvPr id="45061" name="图片 3" descr="E%)7BBSX907JB`8OL9PJZ%2.png">
              <a:extLst>
                <a:ext uri="{FF2B5EF4-FFF2-40B4-BE49-F238E27FC236}">
                  <a16:creationId xmlns:a16="http://schemas.microsoft.com/office/drawing/2014/main" id="{50E92814-096B-4DB8-A873-30738992D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2263" cy="3915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2" name="TextBox 4">
              <a:extLst>
                <a:ext uri="{FF2B5EF4-FFF2-40B4-BE49-F238E27FC236}">
                  <a16:creationId xmlns:a16="http://schemas.microsoft.com/office/drawing/2014/main" id="{BCB7A855-3442-4A98-BC0A-762E401E140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142" y="1183989"/>
              <a:ext cx="365749" cy="37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TextBox 5">
              <a:extLst>
                <a:ext uri="{FF2B5EF4-FFF2-40B4-BE49-F238E27FC236}">
                  <a16:creationId xmlns:a16="http://schemas.microsoft.com/office/drawing/2014/main" id="{94E110DA-7BB2-4E55-9D4B-DA43A1B73E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06" y="1183989"/>
              <a:ext cx="365749" cy="37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4" name="TextBox 6">
              <a:extLst>
                <a:ext uri="{FF2B5EF4-FFF2-40B4-BE49-F238E27FC236}">
                  <a16:creationId xmlns:a16="http://schemas.microsoft.com/office/drawing/2014/main" id="{F69BBDE7-41B5-43ED-BE23-37F2946D02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952" y="2129046"/>
              <a:ext cx="365749" cy="37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5" name="TextBox 7">
              <a:extLst>
                <a:ext uri="{FF2B5EF4-FFF2-40B4-BE49-F238E27FC236}">
                  <a16:creationId xmlns:a16="http://schemas.microsoft.com/office/drawing/2014/main" id="{82986F63-A750-49B8-B54B-BBBFA3EAC38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909" y="1952228"/>
              <a:ext cx="365749" cy="378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6" name="TextBox 8">
              <a:extLst>
                <a:ext uri="{FF2B5EF4-FFF2-40B4-BE49-F238E27FC236}">
                  <a16:creationId xmlns:a16="http://schemas.microsoft.com/office/drawing/2014/main" id="{8F723ED8-6BFB-46AD-81D5-27BA4820D70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4125" y="458429"/>
              <a:ext cx="365749" cy="37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EFA994F-3184-4BA8-BE57-94CDD70045D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CN" altLang="zh-CN" dirty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5F2F7B-0393-4760-94CB-AB500C70B4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457326"/>
            <a:ext cx="21463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1. Git</a:t>
            </a:r>
            <a:r>
              <a:rPr lang="zh-CN" altLang="en-US" sz="2400"/>
              <a:t>简介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2. Git</a:t>
            </a:r>
            <a:r>
              <a:rPr lang="zh-CN" altLang="en-US" sz="2400"/>
              <a:t>基础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版本控制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远程仓库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5. </a:t>
            </a:r>
            <a:r>
              <a:rPr lang="zh-CN" altLang="en-US" sz="2400"/>
              <a:t>分支管理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6. </a:t>
            </a:r>
            <a:r>
              <a:rPr lang="zh-CN" altLang="en-US" sz="2400"/>
              <a:t>标签管理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46084" name="AutoShape 4">
            <a:extLst>
              <a:ext uri="{FF2B5EF4-FFF2-40B4-BE49-F238E27FC236}">
                <a16:creationId xmlns:a16="http://schemas.microsoft.com/office/drawing/2014/main" id="{CE1DE3C3-1C29-46A9-8FDC-4C2AFA3D9867}"/>
              </a:ext>
            </a:extLst>
          </p:cNvPr>
          <p:cNvSpPr>
            <a:spLocks/>
          </p:cNvSpPr>
          <p:nvPr/>
        </p:nvSpPr>
        <p:spPr bwMode="auto">
          <a:xfrm>
            <a:off x="2940050" y="3082925"/>
            <a:ext cx="6478588" cy="1798638"/>
          </a:xfrm>
          <a:prstGeom prst="borderCallout2">
            <a:avLst>
              <a:gd name="adj1" fmla="val 6352"/>
              <a:gd name="adj2" fmla="val -1176"/>
              <a:gd name="adj3" fmla="val 6352"/>
              <a:gd name="adj4" fmla="val -2282"/>
              <a:gd name="adj5" fmla="val 12069"/>
              <a:gd name="adj6" fmla="val -6222"/>
            </a:avLst>
          </a:prstGeom>
          <a:solidFill>
            <a:srgbClr val="CCECFF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6085" name="AutoShape 5">
            <a:extLst>
              <a:ext uri="{FF2B5EF4-FFF2-40B4-BE49-F238E27FC236}">
                <a16:creationId xmlns:a16="http://schemas.microsoft.com/office/drawing/2014/main" id="{D0989CE4-03C5-489D-A38A-9DC0D715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6" y="3575050"/>
            <a:ext cx="1038225" cy="609600"/>
          </a:xfrm>
          <a:prstGeom prst="rightArrow">
            <a:avLst>
              <a:gd name="adj1" fmla="val 50000"/>
              <a:gd name="adj2" fmla="val 42578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 anchorCtr="1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第３</a:t>
            </a: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小节</a:t>
            </a:r>
          </a:p>
        </p:txBody>
      </p:sp>
      <p:grpSp>
        <p:nvGrpSpPr>
          <p:cNvPr id="46086" name="Group 6">
            <a:extLst>
              <a:ext uri="{FF2B5EF4-FFF2-40B4-BE49-F238E27FC236}">
                <a16:creationId xmlns:a16="http://schemas.microsoft.com/office/drawing/2014/main" id="{D6AB490C-261B-4660-863E-B65D8E0F6101}"/>
              </a:ext>
            </a:extLst>
          </p:cNvPr>
          <p:cNvGrpSpPr>
            <a:grpSpLocks/>
          </p:cNvGrpSpPr>
          <p:nvPr/>
        </p:nvGrpSpPr>
        <p:grpSpPr bwMode="auto">
          <a:xfrm>
            <a:off x="4229101" y="3159126"/>
            <a:ext cx="3133725" cy="1590675"/>
            <a:chOff x="0" y="0"/>
            <a:chExt cx="4934" cy="2505"/>
          </a:xfrm>
        </p:grpSpPr>
        <p:graphicFrame>
          <p:nvGraphicFramePr>
            <p:cNvPr id="46088" name="Object 7">
              <a:extLst>
                <a:ext uri="{FF2B5EF4-FFF2-40B4-BE49-F238E27FC236}">
                  <a16:creationId xmlns:a16="http://schemas.microsoft.com/office/drawing/2014/main" id="{0AB5AB9D-FCAB-4197-8A7A-7A17F01B711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1" y="0"/>
            <a:ext cx="4635" cy="2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085440" imgH="2975040" progId="Visio.Drawing.11">
                    <p:embed/>
                  </p:oleObj>
                </mc:Choice>
                <mc:Fallback>
                  <p:oleObj r:id="rId2" imgW="6085440" imgH="2975040" progId="Visio.Drawing.11">
                    <p:embed/>
                    <p:pic>
                      <p:nvPicPr>
                        <p:cNvPr id="46088" name="Object 7">
                          <a:extLst>
                            <a:ext uri="{FF2B5EF4-FFF2-40B4-BE49-F238E27FC236}">
                              <a16:creationId xmlns:a16="http://schemas.microsoft.com/office/drawing/2014/main" id="{0AB5AB9D-FCAB-4197-8A7A-7A17F01B711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0"/>
                          <a:ext cx="4635" cy="2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9" name="Rectangle 8">
              <a:extLst>
                <a:ext uri="{FF2B5EF4-FFF2-40B4-BE49-F238E27FC236}">
                  <a16:creationId xmlns:a16="http://schemas.microsoft.com/office/drawing/2014/main" id="{A3B341D3-4B28-49D9-AAD6-DBF73BA75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3"/>
              <a:ext cx="4934" cy="16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6087" name="Text Box 9">
            <a:extLst>
              <a:ext uri="{FF2B5EF4-FFF2-40B4-BE49-F238E27FC236}">
                <a16:creationId xmlns:a16="http://schemas.microsoft.com/office/drawing/2014/main" id="{068F8574-B58C-46F1-A09F-673C1C1E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295" y="3756026"/>
            <a:ext cx="1858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添加提交：add、commit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查看：status、diff、log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撤回：reset、checkout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删除：rm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C47D1ED3-7B7B-4BAB-8D2F-2299D8EBAC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endParaRPr lang="zh-CN" altLang="zh-CN" kern="0" dirty="0"/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95137778-2808-4BFA-A72D-23C05665B8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3588" y="1409700"/>
            <a:ext cx="8615362" cy="6172200"/>
          </a:xfrm>
        </p:spPr>
        <p:txBody>
          <a:bodyPr/>
          <a:lstStyle/>
          <a:p>
            <a:pPr lvl="1"/>
            <a:endParaRPr lang="zh-CN" altLang="en-US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 b="0">
              <a:ea typeface="宋体" panose="02010600030101010101" pitchFamily="2" charset="-122"/>
            </a:endParaRPr>
          </a:p>
          <a:p>
            <a:pPr marL="0" indent="0"/>
            <a:endParaRPr lang="en-US" altLang="zh-CN" b="0">
              <a:ea typeface="宋体" panose="02010600030101010101" pitchFamily="2" charset="-122"/>
            </a:endParaRPr>
          </a:p>
        </p:txBody>
      </p:sp>
      <p:graphicFrame>
        <p:nvGraphicFramePr>
          <p:cNvPr id="47108" name="Group 4">
            <a:extLst>
              <a:ext uri="{FF2B5EF4-FFF2-40B4-BE49-F238E27FC236}">
                <a16:creationId xmlns:a16="http://schemas.microsoft.com/office/drawing/2014/main" id="{4A4B5425-8E6D-4AC0-B425-91470D3ADE5B}"/>
              </a:ext>
            </a:extLst>
          </p:cNvPr>
          <p:cNvGraphicFramePr>
            <a:graphicFrameLocks noGrp="1"/>
          </p:cNvGraphicFramePr>
          <p:nvPr/>
        </p:nvGraphicFramePr>
        <p:xfrm>
          <a:off x="2001838" y="1373189"/>
          <a:ext cx="6456362" cy="4721227"/>
        </p:xfrm>
        <a:graphic>
          <a:graphicData uri="http://schemas.openxmlformats.org/drawingml/2006/table">
            <a:tbl>
              <a:tblPr/>
              <a:tblGrid>
                <a:gridCol w="32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init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初始化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管理的仓库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添加到暂存区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提交到仓库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查看当前仓库状态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diff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查看修改了的内容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查看仓库历史记录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sym typeface="Arial" pitchFamily="34" charset="0"/>
                        </a:rPr>
                        <a:t>git relog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查看所有分支的所有操作记录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checkout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撤销修改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reset 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回退到指定版本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(HEAD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表示最新版本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git reset HEAD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撤销暂存区的修改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删除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仓库文件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7149" name="Text Box 46">
            <a:extLst>
              <a:ext uri="{FF2B5EF4-FFF2-40B4-BE49-F238E27FC236}">
                <a16:creationId xmlns:a16="http://schemas.microsoft.com/office/drawing/2014/main" id="{AF162DEB-F17E-4F6D-AEB4-E2F725CE6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892" y="173037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新建</a:t>
            </a:r>
          </a:p>
        </p:txBody>
      </p:sp>
      <p:sp>
        <p:nvSpPr>
          <p:cNvPr id="47150" name="AutoShape 47">
            <a:extLst>
              <a:ext uri="{FF2B5EF4-FFF2-40B4-BE49-F238E27FC236}">
                <a16:creationId xmlns:a16="http://schemas.microsoft.com/office/drawing/2014/main" id="{8653E320-BB32-4DDF-A26F-EA2644B9C1FA}"/>
              </a:ext>
            </a:extLst>
          </p:cNvPr>
          <p:cNvSpPr>
            <a:spLocks/>
          </p:cNvSpPr>
          <p:nvPr/>
        </p:nvSpPr>
        <p:spPr bwMode="auto">
          <a:xfrm>
            <a:off x="1790700" y="2143125"/>
            <a:ext cx="209550" cy="666750"/>
          </a:xfrm>
          <a:prstGeom prst="leftBrace">
            <a:avLst>
              <a:gd name="adj1" fmla="val 265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51" name="Text Box 48">
            <a:extLst>
              <a:ext uri="{FF2B5EF4-FFF2-40B4-BE49-F238E27FC236}">
                <a16:creationId xmlns:a16="http://schemas.microsoft.com/office/drawing/2014/main" id="{85944B52-52B6-4CF9-A15C-4A5E743E3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892" y="2152651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添加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提交</a:t>
            </a:r>
          </a:p>
        </p:txBody>
      </p:sp>
      <p:sp>
        <p:nvSpPr>
          <p:cNvPr id="47152" name="AutoShape 49">
            <a:extLst>
              <a:ext uri="{FF2B5EF4-FFF2-40B4-BE49-F238E27FC236}">
                <a16:creationId xmlns:a16="http://schemas.microsoft.com/office/drawing/2014/main" id="{9CA5907B-77C1-4AD8-BBA8-FC1F859FE8DA}"/>
              </a:ext>
            </a:extLst>
          </p:cNvPr>
          <p:cNvSpPr>
            <a:spLocks/>
          </p:cNvSpPr>
          <p:nvPr/>
        </p:nvSpPr>
        <p:spPr bwMode="auto">
          <a:xfrm>
            <a:off x="1781175" y="2933700"/>
            <a:ext cx="209550" cy="1390650"/>
          </a:xfrm>
          <a:prstGeom prst="leftBrace">
            <a:avLst>
              <a:gd name="adj1" fmla="val 55303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53" name="Text Box 50">
            <a:extLst>
              <a:ext uri="{FF2B5EF4-FFF2-40B4-BE49-F238E27FC236}">
                <a16:creationId xmlns:a16="http://schemas.microsoft.com/office/drawing/2014/main" id="{8E8F4B11-8873-439B-9BED-D85D0A29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892" y="343217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查看</a:t>
            </a:r>
          </a:p>
        </p:txBody>
      </p:sp>
      <p:sp>
        <p:nvSpPr>
          <p:cNvPr id="47154" name="AutoShape 51">
            <a:extLst>
              <a:ext uri="{FF2B5EF4-FFF2-40B4-BE49-F238E27FC236}">
                <a16:creationId xmlns:a16="http://schemas.microsoft.com/office/drawing/2014/main" id="{279F7A43-0EE8-49B5-91B3-58AB82F60A21}"/>
              </a:ext>
            </a:extLst>
          </p:cNvPr>
          <p:cNvSpPr>
            <a:spLocks/>
          </p:cNvSpPr>
          <p:nvPr/>
        </p:nvSpPr>
        <p:spPr bwMode="auto">
          <a:xfrm>
            <a:off x="1793875" y="4433888"/>
            <a:ext cx="209550" cy="1255712"/>
          </a:xfrm>
          <a:prstGeom prst="leftBrace">
            <a:avLst>
              <a:gd name="adj1" fmla="val 49937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55" name="Text Box 52">
            <a:extLst>
              <a:ext uri="{FF2B5EF4-FFF2-40B4-BE49-F238E27FC236}">
                <a16:creationId xmlns:a16="http://schemas.microsoft.com/office/drawing/2014/main" id="{D0395E22-EEE1-4D7D-A3BB-815A33253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892" y="47799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撤回</a:t>
            </a:r>
          </a:p>
        </p:txBody>
      </p:sp>
      <p:sp>
        <p:nvSpPr>
          <p:cNvPr id="47156" name="Text Box 53">
            <a:extLst>
              <a:ext uri="{FF2B5EF4-FFF2-40B4-BE49-F238E27FC236}">
                <a16:creationId xmlns:a16="http://schemas.microsoft.com/office/drawing/2014/main" id="{B3CE9F31-A878-431C-BA0E-43EFB399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892" y="56896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删除</a:t>
            </a:r>
          </a:p>
        </p:txBody>
      </p:sp>
      <p:sp>
        <p:nvSpPr>
          <p:cNvPr id="47157" name="AutoShape 54">
            <a:extLst>
              <a:ext uri="{FF2B5EF4-FFF2-40B4-BE49-F238E27FC236}">
                <a16:creationId xmlns:a16="http://schemas.microsoft.com/office/drawing/2014/main" id="{3519D4F4-3811-496A-9007-15F53B82E27B}"/>
              </a:ext>
            </a:extLst>
          </p:cNvPr>
          <p:cNvSpPr>
            <a:spLocks/>
          </p:cNvSpPr>
          <p:nvPr/>
        </p:nvSpPr>
        <p:spPr bwMode="auto">
          <a:xfrm>
            <a:off x="1781175" y="1762126"/>
            <a:ext cx="209550" cy="333375"/>
          </a:xfrm>
          <a:prstGeom prst="leftBrace">
            <a:avLst>
              <a:gd name="adj1" fmla="val 13258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58" name="AutoShape 55">
            <a:extLst>
              <a:ext uri="{FF2B5EF4-FFF2-40B4-BE49-F238E27FC236}">
                <a16:creationId xmlns:a16="http://schemas.microsoft.com/office/drawing/2014/main" id="{C49F74B5-8669-468A-B2C4-7A41CFB4B0FF}"/>
              </a:ext>
            </a:extLst>
          </p:cNvPr>
          <p:cNvSpPr>
            <a:spLocks/>
          </p:cNvSpPr>
          <p:nvPr/>
        </p:nvSpPr>
        <p:spPr bwMode="auto">
          <a:xfrm>
            <a:off x="1793875" y="5727701"/>
            <a:ext cx="209550" cy="333375"/>
          </a:xfrm>
          <a:prstGeom prst="leftBrace">
            <a:avLst>
              <a:gd name="adj1" fmla="val 1325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6C552DE2-B42E-4ACD-AFE9-8FD75008807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—</a:t>
            </a:r>
            <a:r>
              <a:rPr lang="zh-CN" altLang="en-US" kern="0" dirty="0"/>
              <a:t>创建版本库</a:t>
            </a:r>
            <a:endParaRPr lang="zh-CN" altLang="zh-CN" kern="0" dirty="0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2316F0C2-FA6B-432E-963C-D83C6CA08D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3588" y="1409700"/>
            <a:ext cx="8615362" cy="6172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创建版本库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/>
              <a:t>1</a:t>
            </a:r>
            <a:r>
              <a:rPr lang="zh-CN" altLang="en-US"/>
              <a:t>）选择合适路径，创建一个空目录</a:t>
            </a:r>
            <a:endParaRPr lang="en-US" altLang="zh-CN"/>
          </a:p>
          <a:p>
            <a:pPr lvl="1"/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）使用</a:t>
            </a:r>
            <a:r>
              <a:rPr lang="en-US" altLang="zh-CN"/>
              <a:t>git init</a:t>
            </a:r>
            <a:r>
              <a:rPr lang="zh-CN" altLang="en-US"/>
              <a:t>初始化</a:t>
            </a:r>
            <a:r>
              <a:rPr lang="en-US" altLang="zh-CN"/>
              <a:t>git</a:t>
            </a:r>
            <a:r>
              <a:rPr lang="zh-CN" altLang="en-US"/>
              <a:t>管理的仓库：</a:t>
            </a:r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/>
          </a:p>
          <a:p>
            <a:pPr lvl="1"/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48132" name="组合 15">
            <a:extLst>
              <a:ext uri="{FF2B5EF4-FFF2-40B4-BE49-F238E27FC236}">
                <a16:creationId xmlns:a16="http://schemas.microsoft.com/office/drawing/2014/main" id="{D5A563A8-6CE1-43F0-A3DE-558DA446F58C}"/>
              </a:ext>
            </a:extLst>
          </p:cNvPr>
          <p:cNvGrpSpPr>
            <a:grpSpLocks/>
          </p:cNvGrpSpPr>
          <p:nvPr/>
        </p:nvGrpSpPr>
        <p:grpSpPr bwMode="auto">
          <a:xfrm>
            <a:off x="2499370" y="2348880"/>
            <a:ext cx="4907259" cy="1532618"/>
            <a:chOff x="0" y="0"/>
            <a:chExt cx="7419974" cy="1531584"/>
          </a:xfrm>
        </p:grpSpPr>
        <p:pic>
          <p:nvPicPr>
            <p:cNvPr id="48139" name="Picture 1">
              <a:extLst>
                <a:ext uri="{FF2B5EF4-FFF2-40B4-BE49-F238E27FC236}">
                  <a16:creationId xmlns:a16="http://schemas.microsoft.com/office/drawing/2014/main" id="{AAC24ED0-CCD7-4871-B1B8-945F5DE8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419974" cy="1105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0" name="TextBox 13">
              <a:extLst>
                <a:ext uri="{FF2B5EF4-FFF2-40B4-BE49-F238E27FC236}">
                  <a16:creationId xmlns:a16="http://schemas.microsoft.com/office/drawing/2014/main" id="{F03B29A3-FC84-410B-A463-3BB275A2E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728" y="1162252"/>
              <a:ext cx="5437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8133" name="组合 23">
            <a:extLst>
              <a:ext uri="{FF2B5EF4-FFF2-40B4-BE49-F238E27FC236}">
                <a16:creationId xmlns:a16="http://schemas.microsoft.com/office/drawing/2014/main" id="{BA2C6694-A2B8-4240-8E6D-24848D8CAEFF}"/>
              </a:ext>
            </a:extLst>
          </p:cNvPr>
          <p:cNvGrpSpPr>
            <a:grpSpLocks/>
          </p:cNvGrpSpPr>
          <p:nvPr/>
        </p:nvGrpSpPr>
        <p:grpSpPr bwMode="auto">
          <a:xfrm>
            <a:off x="1352551" y="5027793"/>
            <a:ext cx="7704905" cy="998313"/>
            <a:chOff x="0" y="0"/>
            <a:chExt cx="7704270" cy="1694027"/>
          </a:xfrm>
        </p:grpSpPr>
        <p:grpSp>
          <p:nvGrpSpPr>
            <p:cNvPr id="48134" name="组合 19">
              <a:extLst>
                <a:ext uri="{FF2B5EF4-FFF2-40B4-BE49-F238E27FC236}">
                  <a16:creationId xmlns:a16="http://schemas.microsoft.com/office/drawing/2014/main" id="{737CE75C-A706-48DC-9F41-BE46C2E71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419973" cy="1694027"/>
              <a:chOff x="0" y="0"/>
              <a:chExt cx="7419973" cy="1694027"/>
            </a:xfrm>
          </p:grpSpPr>
          <p:pic>
            <p:nvPicPr>
              <p:cNvPr id="48137" name="Picture 2">
                <a:extLst>
                  <a:ext uri="{FF2B5EF4-FFF2-40B4-BE49-F238E27FC236}">
                    <a16:creationId xmlns:a16="http://schemas.microsoft.com/office/drawing/2014/main" id="{169F555C-26E3-4FF3-8505-03AE418549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419973" cy="122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38" name="TextBox 18">
                <a:extLst>
                  <a:ext uri="{FF2B5EF4-FFF2-40B4-BE49-F238E27FC236}">
                    <a16:creationId xmlns:a16="http://schemas.microsoft.com/office/drawing/2014/main" id="{027EF17C-8B1E-468F-9866-A8CC3037C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3140" y="1324695"/>
                <a:ext cx="5437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48135" name="TextBox 20">
              <a:extLst>
                <a:ext uri="{FF2B5EF4-FFF2-40B4-BE49-F238E27FC236}">
                  <a16:creationId xmlns:a16="http://schemas.microsoft.com/office/drawing/2014/main" id="{E49A3AFA-C0A5-4158-B2DF-9FE8240D78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9578" y="112533"/>
              <a:ext cx="266601" cy="371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TextBox 21">
              <a:extLst>
                <a:ext uri="{FF2B5EF4-FFF2-40B4-BE49-F238E27FC236}">
                  <a16:creationId xmlns:a16="http://schemas.microsoft.com/office/drawing/2014/main" id="{EACA5C10-B2A1-4006-AA02-4B9D3CE946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4234" y="857077"/>
              <a:ext cx="210036" cy="371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D5609BD9-F8F6-4168-BA68-30CB0E3D5E4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—</a:t>
            </a:r>
            <a:r>
              <a:rPr lang="zh-CN" altLang="en-US" kern="0" dirty="0"/>
              <a:t>创建版本库</a:t>
            </a:r>
            <a:endParaRPr lang="zh-CN" altLang="zh-CN" kern="0" dirty="0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3EA66456-FA83-44CF-9DD2-8A633439DB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3588" y="1409700"/>
            <a:ext cx="8615362" cy="6172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添加文件到版本库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）编辑文本文件</a:t>
            </a:r>
            <a:r>
              <a:rPr lang="en-US" altLang="zh-CN" dirty="0"/>
              <a:t>readme.txt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）添加到版本库：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）提交到版本库：</a:t>
            </a:r>
          </a:p>
          <a:p>
            <a:pPr lvl="1"/>
            <a:r>
              <a:rPr lang="zh-CN" altLang="en-US" dirty="0"/>
              <a:t>注：可用</a:t>
            </a:r>
            <a:r>
              <a:rPr lang="en-US" altLang="zh-CN" dirty="0"/>
              <a:t>git add</a:t>
            </a:r>
            <a:r>
              <a:rPr lang="zh-CN" altLang="en-US" dirty="0"/>
              <a:t>添加多个文件，用</a:t>
            </a:r>
            <a:r>
              <a:rPr lang="en-US" altLang="zh-CN" dirty="0"/>
              <a:t>git commit</a:t>
            </a:r>
            <a:r>
              <a:rPr lang="zh-CN" altLang="en-US" dirty="0"/>
              <a:t>一次提交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49156" name="组合 8">
            <a:extLst>
              <a:ext uri="{FF2B5EF4-FFF2-40B4-BE49-F238E27FC236}">
                <a16:creationId xmlns:a16="http://schemas.microsoft.com/office/drawing/2014/main" id="{F1CB6D11-C934-4F0D-8921-556E818BF3BF}"/>
              </a:ext>
            </a:extLst>
          </p:cNvPr>
          <p:cNvGrpSpPr>
            <a:grpSpLocks/>
          </p:cNvGrpSpPr>
          <p:nvPr/>
        </p:nvGrpSpPr>
        <p:grpSpPr bwMode="auto">
          <a:xfrm>
            <a:off x="4160912" y="2371344"/>
            <a:ext cx="4716404" cy="859535"/>
            <a:chOff x="193806" y="-16262"/>
            <a:chExt cx="4717836" cy="859862"/>
          </a:xfrm>
        </p:grpSpPr>
        <p:pic>
          <p:nvPicPr>
            <p:cNvPr id="49157" name="Picture 5">
              <a:extLst>
                <a:ext uri="{FF2B5EF4-FFF2-40B4-BE49-F238E27FC236}">
                  <a16:creationId xmlns:a16="http://schemas.microsoft.com/office/drawing/2014/main" id="{84C5DBDE-B77D-45BF-A945-C42BBD252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955" y="487521"/>
              <a:ext cx="43576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8" name="TextBox 5">
              <a:extLst>
                <a:ext uri="{FF2B5EF4-FFF2-40B4-BE49-F238E27FC236}">
                  <a16:creationId xmlns:a16="http://schemas.microsoft.com/office/drawing/2014/main" id="{AC85BD08-4F93-4F3A-9570-641198AA2B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06" y="471603"/>
              <a:ext cx="365871" cy="37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59" name="组合 7">
              <a:extLst>
                <a:ext uri="{FF2B5EF4-FFF2-40B4-BE49-F238E27FC236}">
                  <a16:creationId xmlns:a16="http://schemas.microsoft.com/office/drawing/2014/main" id="{FF3C03B0-E120-4FB3-9042-E394FF539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06" y="-16262"/>
              <a:ext cx="2896974" cy="371998"/>
              <a:chOff x="-71651" y="-16262"/>
              <a:chExt cx="2896974" cy="371998"/>
            </a:xfrm>
          </p:grpSpPr>
          <p:pic>
            <p:nvPicPr>
              <p:cNvPr id="49160" name="Picture 4">
                <a:extLst>
                  <a:ext uri="{FF2B5EF4-FFF2-40B4-BE49-F238E27FC236}">
                    <a16:creationId xmlns:a16="http://schemas.microsoft.com/office/drawing/2014/main" id="{B69F956A-9420-43F5-B47A-77CF7B8B01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98" y="33301"/>
                <a:ext cx="2536825" cy="268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161" name="TextBox 6">
                <a:extLst>
                  <a:ext uri="{FF2B5EF4-FFF2-40B4-BE49-F238E27FC236}">
                    <a16:creationId xmlns:a16="http://schemas.microsoft.com/office/drawing/2014/main" id="{A12D0115-C11F-4B08-BFB2-03F5C43A808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1651" y="-16262"/>
                <a:ext cx="365871" cy="371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AF46FA52-260D-4374-9304-895393F1A90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—</a:t>
            </a:r>
            <a:r>
              <a:rPr lang="zh-CN" altLang="en-US" kern="0" dirty="0"/>
              <a:t>查看仓库状态</a:t>
            </a:r>
            <a:endParaRPr lang="zh-CN" altLang="zh-CN" kern="0" dirty="0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12125860-CF2A-442D-B5AA-327029E833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2098" y="1470660"/>
            <a:ext cx="8841804" cy="5715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git status</a:t>
            </a:r>
            <a:r>
              <a:rPr lang="zh-CN" altLang="en-US" dirty="0">
                <a:ea typeface="宋体" panose="02010600030101010101" pitchFamily="2" charset="-122"/>
              </a:rPr>
              <a:t>查看当前仓库状态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readme.txt</a:t>
            </a:r>
            <a:r>
              <a:rPr lang="zh-CN" altLang="en-US" dirty="0"/>
              <a:t>文件，使用</a:t>
            </a:r>
            <a:r>
              <a:rPr lang="en-US" altLang="zh-CN" dirty="0"/>
              <a:t>git status</a:t>
            </a:r>
            <a:r>
              <a:rPr lang="zh-CN" altLang="en-US" dirty="0"/>
              <a:t>查看仓库状态，如下示例说明</a:t>
            </a:r>
            <a:r>
              <a:rPr lang="en-US" altLang="zh-CN" dirty="0"/>
              <a:t>readme.txt</a:t>
            </a:r>
            <a:r>
              <a:rPr lang="zh-CN" altLang="en-US" dirty="0"/>
              <a:t>文件被修改，但还没有提交到仓库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0180" name="组合 10">
            <a:extLst>
              <a:ext uri="{FF2B5EF4-FFF2-40B4-BE49-F238E27FC236}">
                <a16:creationId xmlns:a16="http://schemas.microsoft.com/office/drawing/2014/main" id="{6ABFBF0C-22C2-4AC4-9B9C-78340B9F8BFD}"/>
              </a:ext>
            </a:extLst>
          </p:cNvPr>
          <p:cNvGrpSpPr>
            <a:grpSpLocks/>
          </p:cNvGrpSpPr>
          <p:nvPr/>
        </p:nvGrpSpPr>
        <p:grpSpPr bwMode="auto">
          <a:xfrm>
            <a:off x="626801" y="3068960"/>
            <a:ext cx="8475289" cy="2785492"/>
            <a:chOff x="-226623" y="0"/>
            <a:chExt cx="8474652" cy="3581400"/>
          </a:xfrm>
        </p:grpSpPr>
        <p:pic>
          <p:nvPicPr>
            <p:cNvPr id="50181" name="Picture 4">
              <a:extLst>
                <a:ext uri="{FF2B5EF4-FFF2-40B4-BE49-F238E27FC236}">
                  <a16:creationId xmlns:a16="http://schemas.microsoft.com/office/drawing/2014/main" id="{5ABE7201-3BA6-4F5C-91EE-4D77640AA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29" y="0"/>
              <a:ext cx="8115300" cy="358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2" name="TextBox 6">
              <a:extLst>
                <a:ext uri="{FF2B5EF4-FFF2-40B4-BE49-F238E27FC236}">
                  <a16:creationId xmlns:a16="http://schemas.microsoft.com/office/drawing/2014/main" id="{5F1C239D-006D-450C-9BB8-9B84D1CC12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623" y="867156"/>
              <a:ext cx="365732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3" name="TextBox 7">
              <a:extLst>
                <a:ext uri="{FF2B5EF4-FFF2-40B4-BE49-F238E27FC236}">
                  <a16:creationId xmlns:a16="http://schemas.microsoft.com/office/drawing/2014/main" id="{ACC12543-7EA0-4458-9056-E44A64406AB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623" y="1245108"/>
              <a:ext cx="365732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4" name="TextBox 8">
              <a:extLst>
                <a:ext uri="{FF2B5EF4-FFF2-40B4-BE49-F238E27FC236}">
                  <a16:creationId xmlns:a16="http://schemas.microsoft.com/office/drawing/2014/main" id="{9A27921D-DEE7-4E90-9180-9DBB4E42B34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623" y="1744981"/>
              <a:ext cx="365732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5" name="TextBox 9">
              <a:extLst>
                <a:ext uri="{FF2B5EF4-FFF2-40B4-BE49-F238E27FC236}">
                  <a16:creationId xmlns:a16="http://schemas.microsoft.com/office/drawing/2014/main" id="{7A8FDEB0-8E88-4436-9B05-80C785267DB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623" y="2427732"/>
              <a:ext cx="365732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D427CEE8-D800-4214-95F2-06FF8C54B61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—</a:t>
            </a:r>
            <a:r>
              <a:rPr lang="zh-CN" altLang="en-US" kern="0" dirty="0"/>
              <a:t>查看仓库状态</a:t>
            </a:r>
            <a:endParaRPr lang="zh-CN" altLang="zh-CN" kern="0" dirty="0"/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8F461EF7-6F85-4B15-BB1A-009AA33729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9638" y="1214438"/>
            <a:ext cx="8615362" cy="5715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git diff</a:t>
            </a:r>
            <a:r>
              <a:rPr lang="zh-CN" altLang="en-US" dirty="0">
                <a:ea typeface="宋体" panose="02010600030101010101" pitchFamily="2" charset="-122"/>
              </a:rPr>
              <a:t>查看修改了的内容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如下示例说明</a:t>
            </a:r>
            <a:r>
              <a:rPr lang="en-US" altLang="zh-CN" dirty="0"/>
              <a:t>readme.txt</a:t>
            </a:r>
            <a:r>
              <a:rPr lang="zh-CN" altLang="en-US" dirty="0"/>
              <a:t>，添加了一行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添加并提交</a:t>
            </a:r>
            <a:r>
              <a:rPr lang="en-US" altLang="zh-CN" dirty="0">
                <a:ea typeface="宋体" panose="02010600030101010101" pitchFamily="2" charset="-122"/>
              </a:rPr>
              <a:t>readme.txt</a:t>
            </a:r>
            <a:r>
              <a:rPr lang="zh-CN" altLang="en-US" dirty="0">
                <a:ea typeface="宋体" panose="02010600030101010101" pitchFamily="2" charset="-122"/>
              </a:rPr>
              <a:t>文件，然后再使用</a:t>
            </a:r>
            <a:r>
              <a:rPr lang="en-US" altLang="zh-CN" dirty="0">
                <a:ea typeface="宋体" panose="02010600030101010101" pitchFamily="2" charset="-122"/>
              </a:rPr>
              <a:t>git status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git diff</a:t>
            </a:r>
            <a:r>
              <a:rPr lang="zh-CN" altLang="en-US" dirty="0">
                <a:ea typeface="宋体" panose="02010600030101010101" pitchFamily="2" charset="-122"/>
              </a:rPr>
              <a:t>查看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1204" name="Picture 6">
            <a:extLst>
              <a:ext uri="{FF2B5EF4-FFF2-40B4-BE49-F238E27FC236}">
                <a16:creationId xmlns:a16="http://schemas.microsoft.com/office/drawing/2014/main" id="{0A83A82B-85C8-4845-81E3-BFA31D84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34" y="5240104"/>
            <a:ext cx="5834732" cy="11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7">
            <a:extLst>
              <a:ext uri="{FF2B5EF4-FFF2-40B4-BE49-F238E27FC236}">
                <a16:creationId xmlns:a16="http://schemas.microsoft.com/office/drawing/2014/main" id="{4F89AFD3-DDEC-4188-B4F2-D2829AE76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882" y="60579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18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1206" name="组合 11">
            <a:extLst>
              <a:ext uri="{FF2B5EF4-FFF2-40B4-BE49-F238E27FC236}">
                <a16:creationId xmlns:a16="http://schemas.microsoft.com/office/drawing/2014/main" id="{5157D53E-193F-40B4-9577-2A71A22A7C64}"/>
              </a:ext>
            </a:extLst>
          </p:cNvPr>
          <p:cNvGrpSpPr>
            <a:grpSpLocks/>
          </p:cNvGrpSpPr>
          <p:nvPr/>
        </p:nvGrpSpPr>
        <p:grpSpPr bwMode="auto">
          <a:xfrm>
            <a:off x="1554222" y="2065798"/>
            <a:ext cx="6811078" cy="2277604"/>
            <a:chOff x="-199123" y="84597"/>
            <a:chExt cx="8241155" cy="2277583"/>
          </a:xfrm>
        </p:grpSpPr>
        <p:pic>
          <p:nvPicPr>
            <p:cNvPr id="51207" name="Picture 5">
              <a:extLst>
                <a:ext uri="{FF2B5EF4-FFF2-40B4-BE49-F238E27FC236}">
                  <a16:creationId xmlns:a16="http://schemas.microsoft.com/office/drawing/2014/main" id="{699A0C18-BA18-4A51-A409-322E68180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31" y="101579"/>
              <a:ext cx="7861301" cy="226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8" name="TextBox 6">
              <a:extLst>
                <a:ext uri="{FF2B5EF4-FFF2-40B4-BE49-F238E27FC236}">
                  <a16:creationId xmlns:a16="http://schemas.microsoft.com/office/drawing/2014/main" id="{4948094A-A0E4-42AD-B9CA-313E233F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229" y="1721387"/>
              <a:ext cx="7308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51209" name="TextBox 8">
              <a:extLst>
                <a:ext uri="{FF2B5EF4-FFF2-40B4-BE49-F238E27FC236}">
                  <a16:creationId xmlns:a16="http://schemas.microsoft.com/office/drawing/2014/main" id="{AB63BAA3-73E5-4102-8A9A-5F7F985C06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833" y="151653"/>
              <a:ext cx="365749" cy="27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0" name="TextBox 9">
              <a:extLst>
                <a:ext uri="{FF2B5EF4-FFF2-40B4-BE49-F238E27FC236}">
                  <a16:creationId xmlns:a16="http://schemas.microsoft.com/office/drawing/2014/main" id="{3A5F6A38-9361-416D-9624-DDF9DA0E1BA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231" y="84597"/>
              <a:ext cx="365749" cy="27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1" name="TextBox 10">
              <a:extLst>
                <a:ext uri="{FF2B5EF4-FFF2-40B4-BE49-F238E27FC236}">
                  <a16:creationId xmlns:a16="http://schemas.microsoft.com/office/drawing/2014/main" id="{FCDC7BA0-DDA0-4DDA-8A21-63FCBDA2065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9123" y="2090719"/>
              <a:ext cx="365749" cy="27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64467141-FA48-41FA-817F-BC47A53F84A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--</a:t>
            </a:r>
            <a:r>
              <a:rPr lang="zh-CN" altLang="en-US" kern="0" dirty="0"/>
              <a:t>查看仓库状态</a:t>
            </a:r>
            <a:endParaRPr lang="zh-CN" altLang="zh-CN" kern="0" dirty="0"/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6A0C8011-40D3-4AE8-AE46-067F6B1595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476375"/>
            <a:ext cx="8615363" cy="5715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git log</a:t>
            </a:r>
            <a:r>
              <a:rPr lang="zh-CN" altLang="en-US">
                <a:ea typeface="宋体" panose="02010600030101010101" pitchFamily="2" charset="-122"/>
              </a:rPr>
              <a:t>查看仓库历史记录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/>
              <a:t>git log</a:t>
            </a:r>
            <a:r>
              <a:rPr lang="zh-CN" altLang="en-US"/>
              <a:t>命令显示从最近到最远的提交日志，如</a:t>
            </a:r>
            <a:r>
              <a:rPr lang="en-US" altLang="zh-CN"/>
              <a:t>git log --pretty=oneline</a:t>
            </a:r>
          </a:p>
          <a:p>
            <a:pPr lvl="1"/>
            <a:endParaRPr lang="en-US" altLang="zh-CN"/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52228" name="组合 7">
            <a:extLst>
              <a:ext uri="{FF2B5EF4-FFF2-40B4-BE49-F238E27FC236}">
                <a16:creationId xmlns:a16="http://schemas.microsoft.com/office/drawing/2014/main" id="{AC9FBADF-C0BF-4C5E-98CE-8A5AAC1037DC}"/>
              </a:ext>
            </a:extLst>
          </p:cNvPr>
          <p:cNvGrpSpPr>
            <a:grpSpLocks/>
          </p:cNvGrpSpPr>
          <p:nvPr/>
        </p:nvGrpSpPr>
        <p:grpSpPr bwMode="auto">
          <a:xfrm>
            <a:off x="1206500" y="5278438"/>
            <a:ext cx="8040688" cy="1403350"/>
            <a:chOff x="0" y="0"/>
            <a:chExt cx="8040688" cy="1402794"/>
          </a:xfrm>
        </p:grpSpPr>
        <p:pic>
          <p:nvPicPr>
            <p:cNvPr id="52235" name="Picture 8">
              <a:extLst>
                <a:ext uri="{FF2B5EF4-FFF2-40B4-BE49-F238E27FC236}">
                  <a16:creationId xmlns:a16="http://schemas.microsoft.com/office/drawing/2014/main" id="{0AAC1D6B-C36D-47B7-A20B-2A9F41A2A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40688" cy="103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6" name="TextBox 6">
              <a:extLst>
                <a:ext uri="{FF2B5EF4-FFF2-40B4-BE49-F238E27FC236}">
                  <a16:creationId xmlns:a16="http://schemas.microsoft.com/office/drawing/2014/main" id="{63CC7288-7A42-4CD8-A5D7-0FEF48A7C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846" y="1033462"/>
              <a:ext cx="5969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229" name="组合 12">
            <a:extLst>
              <a:ext uri="{FF2B5EF4-FFF2-40B4-BE49-F238E27FC236}">
                <a16:creationId xmlns:a16="http://schemas.microsoft.com/office/drawing/2014/main" id="{A530E9C7-923D-4EB6-82BD-504EA3E81CDA}"/>
              </a:ext>
            </a:extLst>
          </p:cNvPr>
          <p:cNvGrpSpPr>
            <a:grpSpLocks/>
          </p:cNvGrpSpPr>
          <p:nvPr/>
        </p:nvGrpSpPr>
        <p:grpSpPr bwMode="auto">
          <a:xfrm>
            <a:off x="2792760" y="2796918"/>
            <a:ext cx="4182184" cy="2513457"/>
            <a:chOff x="-881948" y="-14729"/>
            <a:chExt cx="9059505" cy="2512899"/>
          </a:xfrm>
        </p:grpSpPr>
        <p:pic>
          <p:nvPicPr>
            <p:cNvPr id="52230" name="Picture 7">
              <a:extLst>
                <a:ext uri="{FF2B5EF4-FFF2-40B4-BE49-F238E27FC236}">
                  <a16:creationId xmlns:a16="http://schemas.microsoft.com/office/drawing/2014/main" id="{B5920A74-B542-4E7D-B5B9-C0BCA2265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7" y="0"/>
              <a:ext cx="7912100" cy="212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1" name="TextBox 5">
              <a:extLst>
                <a:ext uri="{FF2B5EF4-FFF2-40B4-BE49-F238E27FC236}">
                  <a16:creationId xmlns:a16="http://schemas.microsoft.com/office/drawing/2014/main" id="{DFFFE2FA-601C-41F0-AF77-ADE04FA01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670" y="2128838"/>
              <a:ext cx="1259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52232" name="TextBox 9">
              <a:extLst>
                <a:ext uri="{FF2B5EF4-FFF2-40B4-BE49-F238E27FC236}">
                  <a16:creationId xmlns:a16="http://schemas.microsoft.com/office/drawing/2014/main" id="{CD18241C-3259-4A3A-9C9C-47F142BD33E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1948" y="-14729"/>
              <a:ext cx="1043606" cy="371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3" name="TextBox 10">
              <a:extLst>
                <a:ext uri="{FF2B5EF4-FFF2-40B4-BE49-F238E27FC236}">
                  <a16:creationId xmlns:a16="http://schemas.microsoft.com/office/drawing/2014/main" id="{5A5FDCF2-AEC7-47E0-B887-4F57E80D463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1948" y="826332"/>
              <a:ext cx="1043606" cy="37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4" name="TextBox 11">
              <a:extLst>
                <a:ext uri="{FF2B5EF4-FFF2-40B4-BE49-F238E27FC236}">
                  <a16:creationId xmlns:a16="http://schemas.microsoft.com/office/drawing/2014/main" id="{F39FDEFB-3D10-4E9E-9511-2F533EA3DEA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1948" y="1594258"/>
              <a:ext cx="1043606" cy="371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2525E8F-68B8-4AEF-BD34-553D694D170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CN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29A42C2-A217-46E9-AB32-246AA97FB3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455738"/>
            <a:ext cx="82423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1. Git</a:t>
            </a:r>
            <a:r>
              <a:rPr lang="zh-CN" altLang="en-US" sz="2400"/>
              <a:t>简介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2. Git</a:t>
            </a:r>
            <a:r>
              <a:rPr lang="zh-CN" altLang="en-US" sz="2400"/>
              <a:t>基础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版本控制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远程仓库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5. </a:t>
            </a:r>
            <a:r>
              <a:rPr lang="zh-CN" altLang="en-US" sz="2400"/>
              <a:t>分支管理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6. </a:t>
            </a:r>
            <a:r>
              <a:rPr lang="zh-CN" altLang="en-US" sz="2400"/>
              <a:t>标签管理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C287DAB-A389-4FDA-928A-C694029A48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--</a:t>
            </a:r>
            <a:r>
              <a:rPr lang="zh-CN" altLang="en-US" kern="0" dirty="0"/>
              <a:t>版本回退</a:t>
            </a:r>
            <a:endParaRPr lang="zh-CN" altLang="zh-CN" kern="0" dirty="0"/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00A62CAD-15C0-4634-BDAE-7655B60464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282700"/>
            <a:ext cx="8615363" cy="55753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git reset</a:t>
            </a:r>
            <a:r>
              <a:rPr lang="zh-CN" altLang="en-US">
                <a:ea typeface="宋体" panose="02010600030101010101" pitchFamily="2" charset="-122"/>
              </a:rPr>
              <a:t>回退到指定版本（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/>
              <a:t>Git</a:t>
            </a:r>
            <a:r>
              <a:rPr lang="zh-CN" altLang="en-US"/>
              <a:t>中，用</a:t>
            </a:r>
            <a:r>
              <a:rPr lang="en-US" altLang="zh-CN"/>
              <a:t>HEAD</a:t>
            </a:r>
            <a:r>
              <a:rPr lang="zh-CN" altLang="en-US"/>
              <a:t>表示当前版本，上一个版本就是</a:t>
            </a:r>
            <a:r>
              <a:rPr lang="en-US" altLang="zh-CN"/>
              <a:t>HEAD^</a:t>
            </a:r>
            <a:r>
              <a:rPr lang="zh-CN" altLang="en-US"/>
              <a:t>，上上一个版本就是</a:t>
            </a:r>
            <a:r>
              <a:rPr lang="en-US" altLang="zh-CN"/>
              <a:t>HEAD^^</a:t>
            </a:r>
            <a:r>
              <a:rPr lang="zh-CN" altLang="en-US"/>
              <a:t>，往上</a:t>
            </a:r>
            <a:r>
              <a:rPr lang="en-US" altLang="zh-CN"/>
              <a:t>N</a:t>
            </a:r>
            <a:r>
              <a:rPr lang="zh-CN" altLang="en-US"/>
              <a:t>个版本可写成</a:t>
            </a:r>
            <a:r>
              <a:rPr lang="en-US" altLang="zh-CN"/>
              <a:t>HEAD~N</a:t>
            </a:r>
            <a:r>
              <a:rPr lang="zh-CN" altLang="en-US"/>
              <a:t>，如：</a:t>
            </a:r>
            <a:r>
              <a:rPr lang="en-US" altLang="zh-CN"/>
              <a:t>HEAD~100</a:t>
            </a:r>
            <a:r>
              <a:rPr lang="zh-CN" altLang="en-US"/>
              <a:t>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53252" name="组合 6">
            <a:extLst>
              <a:ext uri="{FF2B5EF4-FFF2-40B4-BE49-F238E27FC236}">
                <a16:creationId xmlns:a16="http://schemas.microsoft.com/office/drawing/2014/main" id="{546D4BBA-AA1E-47A7-BF05-6A5EEB7D82EB}"/>
              </a:ext>
            </a:extLst>
          </p:cNvPr>
          <p:cNvGrpSpPr>
            <a:grpSpLocks/>
          </p:cNvGrpSpPr>
          <p:nvPr/>
        </p:nvGrpSpPr>
        <p:grpSpPr bwMode="auto">
          <a:xfrm>
            <a:off x="1607554" y="3429000"/>
            <a:ext cx="6690891" cy="2592288"/>
            <a:chOff x="0" y="0"/>
            <a:chExt cx="8347075" cy="3612913"/>
          </a:xfrm>
        </p:grpSpPr>
        <p:pic>
          <p:nvPicPr>
            <p:cNvPr id="53253" name="Picture 3">
              <a:extLst>
                <a:ext uri="{FF2B5EF4-FFF2-40B4-BE49-F238E27FC236}">
                  <a16:creationId xmlns:a16="http://schemas.microsoft.com/office/drawing/2014/main" id="{0C158A03-0B1F-4BC1-8720-400F2A98B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347075" cy="36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4" name="TextBox 5">
              <a:extLst>
                <a:ext uri="{FF2B5EF4-FFF2-40B4-BE49-F238E27FC236}">
                  <a16:creationId xmlns:a16="http://schemas.microsoft.com/office/drawing/2014/main" id="{4E65F2FF-8E31-4C16-B1D1-B66639F7814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879" y="1375002"/>
              <a:ext cx="365760" cy="371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494B208-73A7-4139-B0B1-9C87F049E6A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--</a:t>
            </a:r>
            <a:r>
              <a:rPr lang="zh-CN" altLang="en-US" kern="0" dirty="0"/>
              <a:t>版本回退</a:t>
            </a:r>
            <a:endParaRPr lang="zh-CN" altLang="zh-CN" kern="0" dirty="0"/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D4531740-57E6-4FD9-AA52-19C4DB650D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282700"/>
            <a:ext cx="8615363" cy="55753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git reset</a:t>
            </a:r>
            <a:r>
              <a:rPr lang="zh-CN" altLang="en-US">
                <a:ea typeface="宋体" panose="02010600030101010101" pitchFamily="2" charset="-122"/>
              </a:rPr>
              <a:t>回退到指定版本（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也可以指定回滚的版本号。版本号即用</a:t>
            </a:r>
            <a:r>
              <a:rPr lang="en-US" altLang="zh-CN"/>
              <a:t>git log</a:t>
            </a:r>
            <a:r>
              <a:rPr lang="zh-CN" altLang="en-US"/>
              <a:t>查看的</a:t>
            </a:r>
            <a:r>
              <a:rPr lang="en-US" altLang="zh-CN"/>
              <a:t>commit id</a:t>
            </a:r>
            <a:r>
              <a:rPr lang="zh-CN" altLang="en-US"/>
              <a:t>前</a:t>
            </a:r>
            <a:r>
              <a:rPr lang="en-US" altLang="zh-CN"/>
              <a:t>7</a:t>
            </a:r>
            <a:r>
              <a:rPr lang="zh-CN" altLang="en-US"/>
              <a:t>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回退后，找不到回退前的版本号怎么办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/>
              <a:t>git reflog</a:t>
            </a:r>
            <a:r>
              <a:rPr lang="zh-CN" altLang="en-US"/>
              <a:t>命令记录了每一次的命令操作，包含了所有版本的版本号；</a:t>
            </a:r>
            <a:endParaRPr lang="en-US" altLang="zh-CN"/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54276" name="组合 7">
            <a:extLst>
              <a:ext uri="{FF2B5EF4-FFF2-40B4-BE49-F238E27FC236}">
                <a16:creationId xmlns:a16="http://schemas.microsoft.com/office/drawing/2014/main" id="{33993766-B599-4685-99D5-4D15BF4282A3}"/>
              </a:ext>
            </a:extLst>
          </p:cNvPr>
          <p:cNvGrpSpPr>
            <a:grpSpLocks/>
          </p:cNvGrpSpPr>
          <p:nvPr/>
        </p:nvGrpSpPr>
        <p:grpSpPr bwMode="auto">
          <a:xfrm>
            <a:off x="1804555" y="2506664"/>
            <a:ext cx="6373091" cy="2344737"/>
            <a:chOff x="0" y="0"/>
            <a:chExt cx="7010399" cy="2344817"/>
          </a:xfrm>
        </p:grpSpPr>
        <p:pic>
          <p:nvPicPr>
            <p:cNvPr id="54277" name="Picture 4">
              <a:extLst>
                <a:ext uri="{FF2B5EF4-FFF2-40B4-BE49-F238E27FC236}">
                  <a16:creationId xmlns:a16="http://schemas.microsoft.com/office/drawing/2014/main" id="{55A34376-5789-4F35-9E28-98E3861E6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3117"/>
              <a:ext cx="7010399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8" name="TextBox 5">
              <a:extLst>
                <a:ext uri="{FF2B5EF4-FFF2-40B4-BE49-F238E27FC236}">
                  <a16:creationId xmlns:a16="http://schemas.microsoft.com/office/drawing/2014/main" id="{6936984E-C52D-48BE-B93B-309F9C77028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604" y="-13399"/>
              <a:ext cx="365760" cy="3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1B6CB32-CBE5-4141-89B6-3C67470476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--</a:t>
            </a:r>
            <a:r>
              <a:rPr lang="zh-CN" altLang="en-US" kern="0" dirty="0"/>
              <a:t>撤销修改</a:t>
            </a:r>
            <a:endParaRPr lang="zh-CN" altLang="zh-CN" kern="0" dirty="0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89C9E3F3-E54F-4AEB-AD5F-31B2253189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942975"/>
            <a:ext cx="8615363" cy="5715000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git checkout -- file</a:t>
            </a:r>
            <a:r>
              <a:rPr lang="zh-CN" altLang="en-US" dirty="0">
                <a:ea typeface="宋体" panose="02010600030101010101" pitchFamily="2" charset="-122"/>
              </a:rPr>
              <a:t>撤销修改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把文件在工作区的修改全部撤销；</a:t>
            </a:r>
            <a:endParaRPr lang="en-US" altLang="zh-CN" dirty="0"/>
          </a:p>
          <a:p>
            <a:pPr lvl="1"/>
            <a:r>
              <a:rPr lang="zh-CN" altLang="en-US" dirty="0"/>
              <a:t>回到最近一次</a:t>
            </a:r>
            <a:r>
              <a:rPr lang="en-US" altLang="zh-CN" dirty="0"/>
              <a:t>git commit</a:t>
            </a:r>
            <a:r>
              <a:rPr lang="zh-CN" altLang="en-US" dirty="0"/>
              <a:t>或</a:t>
            </a:r>
            <a:r>
              <a:rPr lang="en-US" altLang="zh-CN" dirty="0"/>
              <a:t>git add</a:t>
            </a:r>
            <a:r>
              <a:rPr lang="zh-CN" altLang="en-US" dirty="0"/>
              <a:t>时的状态。两种情况</a:t>
            </a:r>
            <a:endParaRPr lang="zh-CN" altLang="en-US" sz="2200" dirty="0"/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一种是</a:t>
            </a:r>
            <a:r>
              <a:rPr lang="en-US" altLang="zh-CN" sz="1600" dirty="0">
                <a:ea typeface="宋体" panose="02010600030101010101" pitchFamily="2" charset="-122"/>
              </a:rPr>
              <a:t>readme.txt</a:t>
            </a:r>
            <a:r>
              <a:rPr lang="zh-CN" altLang="en-US" sz="1600" dirty="0">
                <a:ea typeface="宋体" panose="02010600030101010101" pitchFamily="2" charset="-122"/>
              </a:rPr>
              <a:t>自修改后还没有被放到暂存区，撤销修改就回到和版本库一模一样的状态；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一种是</a:t>
            </a:r>
            <a:r>
              <a:rPr lang="en-US" altLang="zh-CN" sz="1600" dirty="0">
                <a:ea typeface="宋体" panose="02010600030101010101" pitchFamily="2" charset="-122"/>
              </a:rPr>
              <a:t>readme.txt</a:t>
            </a:r>
            <a:r>
              <a:rPr lang="zh-CN" altLang="en-US" sz="1600" dirty="0">
                <a:ea typeface="宋体" panose="02010600030101010101" pitchFamily="2" charset="-122"/>
              </a:rPr>
              <a:t>已经添加到暂存区后，又作了修改，撤销修改就回到添加到暂存区后的状态。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使用：</a:t>
            </a:r>
            <a:endParaRPr lang="en-US" altLang="zh-CN" dirty="0"/>
          </a:p>
          <a:p>
            <a:pPr lvl="1"/>
            <a:endParaRPr lang="zh-CN" altLang="en-US" sz="2200" dirty="0"/>
          </a:p>
          <a:p>
            <a:pPr lvl="2" eaLnBrk="1" hangingPunct="1"/>
            <a:r>
              <a:rPr lang="en-US" altLang="zh-CN" sz="1600" dirty="0">
                <a:ea typeface="宋体" panose="02010600030101010101" pitchFamily="2" charset="-122"/>
              </a:rPr>
              <a:t>--”</a:t>
            </a:r>
            <a:r>
              <a:rPr lang="zh-CN" altLang="en-US" sz="1600" dirty="0">
                <a:ea typeface="宋体" panose="02010600030101010101" pitchFamily="2" charset="-122"/>
              </a:rPr>
              <a:t>很重要，没有“</a:t>
            </a:r>
            <a:r>
              <a:rPr lang="en-US" altLang="zh-CN" sz="1600" dirty="0">
                <a:ea typeface="宋体" panose="02010600030101010101" pitchFamily="2" charset="-122"/>
              </a:rPr>
              <a:t>--”</a:t>
            </a:r>
            <a:r>
              <a:rPr lang="zh-CN" altLang="en-US" sz="1600" dirty="0">
                <a:ea typeface="宋体" panose="02010600030101010101" pitchFamily="2" charset="-122"/>
              </a:rPr>
              <a:t>，就变成了“创建一个新分支”的命令；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55300" name="组合 7">
            <a:extLst>
              <a:ext uri="{FF2B5EF4-FFF2-40B4-BE49-F238E27FC236}">
                <a16:creationId xmlns:a16="http://schemas.microsoft.com/office/drawing/2014/main" id="{D9268BEB-755B-4C7D-8571-14AA687871C6}"/>
              </a:ext>
            </a:extLst>
          </p:cNvPr>
          <p:cNvGrpSpPr>
            <a:grpSpLocks/>
          </p:cNvGrpSpPr>
          <p:nvPr/>
        </p:nvGrpSpPr>
        <p:grpSpPr bwMode="auto">
          <a:xfrm>
            <a:off x="2432720" y="3825666"/>
            <a:ext cx="3243262" cy="828675"/>
            <a:chOff x="2395538" y="3698494"/>
            <a:chExt cx="3243262" cy="829056"/>
          </a:xfrm>
        </p:grpSpPr>
        <p:pic>
          <p:nvPicPr>
            <p:cNvPr id="55301" name="Picture 4">
              <a:extLst>
                <a:ext uri="{FF2B5EF4-FFF2-40B4-BE49-F238E27FC236}">
                  <a16:creationId xmlns:a16="http://schemas.microsoft.com/office/drawing/2014/main" id="{EAB2508A-6FA4-4CAF-9769-DD966A9B7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538" y="4070350"/>
              <a:ext cx="3243262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302" name="TextBox 5">
              <a:extLst>
                <a:ext uri="{FF2B5EF4-FFF2-40B4-BE49-F238E27FC236}">
                  <a16:creationId xmlns:a16="http://schemas.microsoft.com/office/drawing/2014/main" id="{6513B0BF-BA62-44C9-871D-C7FA18F75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556" y="4142126"/>
              <a:ext cx="282222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55303" name="TextBox 15">
              <a:extLst>
                <a:ext uri="{FF2B5EF4-FFF2-40B4-BE49-F238E27FC236}">
                  <a16:creationId xmlns:a16="http://schemas.microsoft.com/office/drawing/2014/main" id="{F1AF619B-D8CD-40DB-B9CC-E27EBAA0E1F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556" y="3698494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641A7E0-7E1D-4DA6-ABDD-9B002FFDA76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--</a:t>
            </a:r>
            <a:r>
              <a:rPr lang="zh-CN" altLang="en-US" kern="0" dirty="0"/>
              <a:t>撤销修改</a:t>
            </a:r>
            <a:endParaRPr lang="zh-CN" altLang="zh-CN" kern="0" dirty="0"/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A16DBC3A-CDF5-4D4D-8364-5B80AE1BB2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4226" y="1539875"/>
            <a:ext cx="8435975" cy="51943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git reset HEAD file</a:t>
            </a:r>
            <a:r>
              <a:rPr lang="zh-CN" altLang="en-US" dirty="0">
                <a:ea typeface="宋体" panose="02010600030101010101" pitchFamily="2" charset="-122"/>
              </a:rPr>
              <a:t>撤销暂存区的修改（撤销</a:t>
            </a:r>
            <a:r>
              <a:rPr lang="en-US" altLang="zh-CN" dirty="0">
                <a:ea typeface="宋体" panose="02010600030101010101" pitchFamily="2" charset="-122"/>
              </a:rPr>
              <a:t>git commit</a:t>
            </a:r>
            <a:r>
              <a:rPr lang="zh-CN" altLang="en-US" dirty="0">
                <a:ea typeface="宋体" panose="02010600030101010101" pitchFamily="2" charset="-122"/>
              </a:rPr>
              <a:t>操作）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把暂存区的修改撤销掉（</a:t>
            </a:r>
            <a:r>
              <a:rPr lang="en-US" altLang="zh-CN" dirty="0" err="1"/>
              <a:t>unstage</a:t>
            </a:r>
            <a:r>
              <a:rPr lang="zh-CN" altLang="en-US" dirty="0"/>
              <a:t>），重新放回工作区；</a:t>
            </a:r>
          </a:p>
          <a:p>
            <a:pPr lvl="1"/>
            <a:r>
              <a:rPr lang="en-US" altLang="zh-CN" dirty="0"/>
              <a:t>git reset</a:t>
            </a:r>
            <a:r>
              <a:rPr lang="zh-CN" altLang="en-US" dirty="0"/>
              <a:t>命令既可以回退版本，也可以把工作区的某些文件替换为版本库中的文件。使用</a:t>
            </a:r>
            <a:r>
              <a:rPr lang="en-US" altLang="zh-CN" dirty="0"/>
              <a:t>HEAD</a:t>
            </a:r>
            <a:r>
              <a:rPr lang="zh-CN" altLang="en-US" dirty="0"/>
              <a:t>表示最新的版本。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56324" name="Picture 5">
            <a:extLst>
              <a:ext uri="{FF2B5EF4-FFF2-40B4-BE49-F238E27FC236}">
                <a16:creationId xmlns:a16="http://schemas.microsoft.com/office/drawing/2014/main" id="{48866E8C-028F-4844-A7DF-934152FFB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8497"/>
          <a:stretch/>
        </p:blipFill>
        <p:spPr bwMode="auto">
          <a:xfrm>
            <a:off x="3562053" y="4797152"/>
            <a:ext cx="2880320" cy="8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82F3D29C-C3EF-4F4C-90A7-29AF1B1B88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3. </a:t>
            </a:r>
            <a:r>
              <a:rPr lang="zh-CN" altLang="en-US" kern="0" dirty="0"/>
              <a:t>使用</a:t>
            </a:r>
            <a:r>
              <a:rPr lang="en-US" altLang="zh-CN" kern="0" dirty="0"/>
              <a:t>Git</a:t>
            </a:r>
            <a:r>
              <a:rPr lang="zh-CN" altLang="en-US" kern="0" dirty="0"/>
              <a:t>进行版本控制</a:t>
            </a:r>
            <a:r>
              <a:rPr lang="en-US" altLang="zh-CN" kern="0" dirty="0"/>
              <a:t>--</a:t>
            </a:r>
            <a:r>
              <a:rPr lang="zh-CN" altLang="en-US" kern="0" dirty="0"/>
              <a:t>删除文件</a:t>
            </a:r>
            <a:endParaRPr lang="zh-CN" altLang="zh-CN" kern="0" dirty="0"/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816F31D4-6198-460E-BED3-6B2F6BFC24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2480" y="1198564"/>
            <a:ext cx="3651821" cy="5553074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git rm file</a:t>
            </a:r>
            <a:r>
              <a:rPr lang="zh-CN" altLang="en-US" dirty="0">
                <a:ea typeface="宋体" panose="02010600030101010101" pitchFamily="2" charset="-122"/>
              </a:rPr>
              <a:t>命令删除</a:t>
            </a:r>
            <a:r>
              <a:rPr lang="en-US" altLang="zh-CN" dirty="0">
                <a:ea typeface="宋体" panose="02010600030101010101" pitchFamily="2" charset="-122"/>
              </a:rPr>
              <a:t>Git</a:t>
            </a:r>
            <a:r>
              <a:rPr lang="zh-CN" altLang="en-US" dirty="0">
                <a:ea typeface="宋体" panose="02010600030101010101" pitchFamily="2" charset="-122"/>
              </a:rPr>
              <a:t>仓库文件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sz="2000" dirty="0"/>
              <a:t>如果使用</a:t>
            </a:r>
            <a:r>
              <a:rPr lang="en-US" altLang="zh-CN" sz="2000" dirty="0"/>
              <a:t>rm</a:t>
            </a:r>
            <a:r>
              <a:rPr lang="zh-CN" altLang="en-US" sz="2000" dirty="0"/>
              <a:t>删除了版本库中的文件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，然后用</a:t>
            </a:r>
            <a:r>
              <a:rPr lang="en-US" altLang="zh-CN" sz="2000" dirty="0"/>
              <a:t>git status</a:t>
            </a:r>
            <a:r>
              <a:rPr lang="zh-CN" altLang="en-US" sz="2000" dirty="0"/>
              <a:t>查看仓库</a:t>
            </a:r>
            <a:endParaRPr lang="en-US" altLang="zh-CN" sz="2000" dirty="0"/>
          </a:p>
          <a:p>
            <a:pPr lvl="1" algn="just"/>
            <a:endParaRPr lang="en-US" altLang="zh-CN" sz="2000" dirty="0"/>
          </a:p>
          <a:p>
            <a:pPr lvl="1" algn="just"/>
            <a:r>
              <a:rPr lang="zh-CN" altLang="en-US" sz="2000" dirty="0"/>
              <a:t>如果确实要将</a:t>
            </a:r>
            <a:r>
              <a:rPr lang="en-US" altLang="zh-CN" sz="2000" dirty="0"/>
              <a:t>test.txt</a:t>
            </a:r>
            <a:r>
              <a:rPr lang="zh-CN" altLang="en-US" sz="2000" dirty="0"/>
              <a:t>文件从</a:t>
            </a:r>
            <a:r>
              <a:rPr lang="en-US" altLang="zh-CN" sz="2000" dirty="0"/>
              <a:t>Git</a:t>
            </a:r>
            <a:r>
              <a:rPr lang="zh-CN" altLang="en-US" sz="2000" dirty="0"/>
              <a:t>仓库删除，使用</a:t>
            </a:r>
            <a:r>
              <a:rPr lang="en-US" altLang="zh-CN" sz="2000" dirty="0"/>
              <a:t>git rm</a:t>
            </a:r>
            <a:r>
              <a:rPr lang="zh-CN" altLang="en-US" sz="2000" dirty="0"/>
              <a:t>，并</a:t>
            </a:r>
            <a:r>
              <a:rPr lang="en-US" altLang="zh-CN" sz="2000" dirty="0"/>
              <a:t>commit</a:t>
            </a:r>
          </a:p>
          <a:p>
            <a:pPr lvl="1" algn="just"/>
            <a:endParaRPr lang="en-US" altLang="zh-CN" sz="2000" dirty="0"/>
          </a:p>
          <a:p>
            <a:pPr lvl="1" algn="just"/>
            <a:r>
              <a:rPr lang="zh-CN" altLang="en-US" sz="2000" dirty="0"/>
              <a:t>如果属于误删，使用</a:t>
            </a:r>
            <a:r>
              <a:rPr lang="en-US" altLang="zh-CN" sz="2000" dirty="0"/>
              <a:t>git checkout -- test.txt</a:t>
            </a:r>
            <a:r>
              <a:rPr lang="zh-CN" altLang="en-US" sz="2000" dirty="0"/>
              <a:t>恢复到之前版本</a:t>
            </a:r>
            <a:endParaRPr lang="en-US" altLang="zh-CN" sz="2000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57348" name="组合 16">
            <a:extLst>
              <a:ext uri="{FF2B5EF4-FFF2-40B4-BE49-F238E27FC236}">
                <a16:creationId xmlns:a16="http://schemas.microsoft.com/office/drawing/2014/main" id="{F8E25EB2-C8C0-44F6-A829-AD2DE1DB6156}"/>
              </a:ext>
            </a:extLst>
          </p:cNvPr>
          <p:cNvGrpSpPr>
            <a:grpSpLocks/>
          </p:cNvGrpSpPr>
          <p:nvPr/>
        </p:nvGrpSpPr>
        <p:grpSpPr bwMode="auto">
          <a:xfrm>
            <a:off x="4089876" y="1198564"/>
            <a:ext cx="5435012" cy="2320925"/>
            <a:chOff x="0" y="0"/>
            <a:chExt cx="5600700" cy="2320957"/>
          </a:xfrm>
        </p:grpSpPr>
        <p:grpSp>
          <p:nvGrpSpPr>
            <p:cNvPr id="57360" name="组合 9">
              <a:extLst>
                <a:ext uri="{FF2B5EF4-FFF2-40B4-BE49-F238E27FC236}">
                  <a16:creationId xmlns:a16="http://schemas.microsoft.com/office/drawing/2014/main" id="{5E8ACF08-86EC-48DE-B0F8-2095F0B38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600700" cy="2320957"/>
              <a:chOff x="0" y="0"/>
              <a:chExt cx="5600700" cy="2320957"/>
            </a:xfrm>
          </p:grpSpPr>
          <p:pic>
            <p:nvPicPr>
              <p:cNvPr id="57362" name="Picture 4">
                <a:extLst>
                  <a:ext uri="{FF2B5EF4-FFF2-40B4-BE49-F238E27FC236}">
                    <a16:creationId xmlns:a16="http://schemas.microsoft.com/office/drawing/2014/main" id="{9FDA3844-45B7-4427-9F0E-090559671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600700" cy="2320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63" name="TextBox 6">
                <a:extLst>
                  <a:ext uri="{FF2B5EF4-FFF2-40B4-BE49-F238E27FC236}">
                    <a16:creationId xmlns:a16="http://schemas.microsoft.com/office/drawing/2014/main" id="{32EE7970-D8B3-48EA-AB81-20DE704B4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2852" y="325381"/>
                <a:ext cx="6330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57361" name="TextBox 15">
              <a:extLst>
                <a:ext uri="{FF2B5EF4-FFF2-40B4-BE49-F238E27FC236}">
                  <a16:creationId xmlns:a16="http://schemas.microsoft.com/office/drawing/2014/main" id="{F075F6CF-82C6-4F7D-8A3E-688A4777382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580" y="-15939"/>
              <a:ext cx="365760" cy="371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7349" name="TextBox 17">
            <a:extLst>
              <a:ext uri="{FF2B5EF4-FFF2-40B4-BE49-F238E27FC236}">
                <a16:creationId xmlns:a16="http://schemas.microsoft.com/office/drawing/2014/main" id="{9353B07A-3C51-4138-A0A1-3F941BBC85A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6" y="3608388"/>
            <a:ext cx="36512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50" name="组合 21">
            <a:extLst>
              <a:ext uri="{FF2B5EF4-FFF2-40B4-BE49-F238E27FC236}">
                <a16:creationId xmlns:a16="http://schemas.microsoft.com/office/drawing/2014/main" id="{FE437E94-3E02-41CA-BBAB-D85FD3DB1866}"/>
              </a:ext>
            </a:extLst>
          </p:cNvPr>
          <p:cNvGrpSpPr>
            <a:grpSpLocks/>
          </p:cNvGrpSpPr>
          <p:nvPr/>
        </p:nvGrpSpPr>
        <p:grpSpPr bwMode="auto">
          <a:xfrm>
            <a:off x="4089876" y="3608833"/>
            <a:ext cx="5435013" cy="2340448"/>
            <a:chOff x="25879" y="-13841"/>
            <a:chExt cx="5435600" cy="2340031"/>
          </a:xfrm>
        </p:grpSpPr>
        <p:grpSp>
          <p:nvGrpSpPr>
            <p:cNvPr id="57351" name="组合 19">
              <a:extLst>
                <a:ext uri="{FF2B5EF4-FFF2-40B4-BE49-F238E27FC236}">
                  <a16:creationId xmlns:a16="http://schemas.microsoft.com/office/drawing/2014/main" id="{87446466-F569-4565-B1A4-BAA07A8B3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9" y="0"/>
              <a:ext cx="5435600" cy="2326190"/>
              <a:chOff x="25879" y="0"/>
              <a:chExt cx="5435600" cy="2326190"/>
            </a:xfrm>
          </p:grpSpPr>
          <p:grpSp>
            <p:nvGrpSpPr>
              <p:cNvPr id="57353" name="组合 11">
                <a:extLst>
                  <a:ext uri="{FF2B5EF4-FFF2-40B4-BE49-F238E27FC236}">
                    <a16:creationId xmlns:a16="http://schemas.microsoft.com/office/drawing/2014/main" id="{AA82D99F-8FEA-4935-9F4C-9AA2E5553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79" y="0"/>
                <a:ext cx="5435600" cy="2311269"/>
                <a:chOff x="25879" y="0"/>
                <a:chExt cx="5435600" cy="2311269"/>
              </a:xfrm>
            </p:grpSpPr>
            <p:pic>
              <p:nvPicPr>
                <p:cNvPr id="57355" name="Picture 5">
                  <a:extLst>
                    <a:ext uri="{FF2B5EF4-FFF2-40B4-BE49-F238E27FC236}">
                      <a16:creationId xmlns:a16="http://schemas.microsoft.com/office/drawing/2014/main" id="{63863221-5915-4B39-8A09-8CF0E775CF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879" y="1276099"/>
                  <a:ext cx="5435599" cy="1035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7356" name="组合 10">
                  <a:extLst>
                    <a:ext uri="{FF2B5EF4-FFF2-40B4-BE49-F238E27FC236}">
                      <a16:creationId xmlns:a16="http://schemas.microsoft.com/office/drawing/2014/main" id="{13733A50-FE98-4E22-841E-4A1E4D5B5B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879" y="0"/>
                  <a:ext cx="5435600" cy="1198184"/>
                  <a:chOff x="0" y="0"/>
                  <a:chExt cx="5435600" cy="1198184"/>
                </a:xfrm>
              </p:grpSpPr>
              <p:pic>
                <p:nvPicPr>
                  <p:cNvPr id="57358" name="Picture 6">
                    <a:extLst>
                      <a:ext uri="{FF2B5EF4-FFF2-40B4-BE49-F238E27FC236}">
                        <a16:creationId xmlns:a16="http://schemas.microsoft.com/office/drawing/2014/main" id="{EAC7DAA6-2126-4510-ACED-44D0ED0F89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5435600" cy="1198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7359" name="TextBox 7">
                    <a:extLst>
                      <a:ext uri="{FF2B5EF4-FFF2-40B4-BE49-F238E27FC236}">
                        <a16:creationId xmlns:a16="http://schemas.microsoft.com/office/drawing/2014/main" id="{DE1A3FF1-B0A5-47DE-9823-4327B81E6B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9139" y="151737"/>
                    <a:ext cx="53926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§"/>
                      <a:defRPr sz="26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v"/>
                      <a:defRPr sz="24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F"/>
                      <a:defRPr sz="2000" b="1">
                        <a:solidFill>
                          <a:srgbClr val="A50021"/>
                        </a:solidFill>
                        <a:latin typeface="Arial" panose="020B0604020202020204" pitchFamily="34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•"/>
                      <a:defRPr sz="2000" b="1">
                        <a:solidFill>
                          <a:srgbClr val="292929"/>
                        </a:solidFill>
                        <a:latin typeface="Arial" panose="020B0604020202020204" pitchFamily="34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5050"/>
                      </a:buClr>
                      <a:buSzPct val="12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楷体_GB2312"/>
                        <a:cs typeface="楷体_GB231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</a:pPr>
                    <a:r>
                      <a:rPr lang="zh-CN" altLang="en-US" sz="1800" b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图</a:t>
                    </a:r>
                    <a:r>
                      <a:rPr lang="en-US" altLang="zh-CN" sz="1800" b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2</a:t>
                    </a:r>
                    <a:endParaRPr lang="zh-CN" altLang="en-US" sz="1800" b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7357" name="TextBox 8">
                  <a:extLst>
                    <a:ext uri="{FF2B5EF4-FFF2-40B4-BE49-F238E27FC236}">
                      <a16:creationId xmlns:a16="http://schemas.microsoft.com/office/drawing/2014/main" id="{72A92E16-C549-4B47-A7EE-BF75D7F739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5016" y="1276100"/>
                  <a:ext cx="691661" cy="379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§"/>
                    <a:defRPr sz="26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v"/>
                    <a:defRPr sz="2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F"/>
                    <a:defRPr sz="2000" b="1">
                      <a:solidFill>
                        <a:srgbClr val="A50021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•"/>
                    <a:defRPr sz="2000" b="1">
                      <a:solidFill>
                        <a:srgbClr val="292929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18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图</a:t>
                  </a:r>
                  <a:r>
                    <a:rPr lang="en-US" altLang="zh-CN" sz="18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3</a:t>
                  </a:r>
                  <a:endPara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pic>
            <p:nvPicPr>
              <p:cNvPr id="57354" name="TextBox 18">
                <a:extLst>
                  <a:ext uri="{FF2B5EF4-FFF2-40B4-BE49-F238E27FC236}">
                    <a16:creationId xmlns:a16="http://schemas.microsoft.com/office/drawing/2014/main" id="{CC0A68FF-85A5-4180-9C24-D897BEA85EF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9471" y="1948305"/>
                <a:ext cx="365800" cy="377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7352" name="TextBox 20">
              <a:extLst>
                <a:ext uri="{FF2B5EF4-FFF2-40B4-BE49-F238E27FC236}">
                  <a16:creationId xmlns:a16="http://schemas.microsoft.com/office/drawing/2014/main" id="{7AF6D97A-51C5-4121-875B-C6D68248A7A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296" y="-13841"/>
              <a:ext cx="365800" cy="37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37254EE-1CBF-44A9-B0F1-214B69A3DB9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CN" altLang="zh-CN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CAB8E1E-CB1B-41F3-B1C6-0760ECD2F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457326"/>
            <a:ext cx="21463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1. Git</a:t>
            </a:r>
            <a:r>
              <a:rPr lang="zh-CN" altLang="en-US" sz="2400"/>
              <a:t>简介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2. Git</a:t>
            </a:r>
            <a:r>
              <a:rPr lang="zh-CN" altLang="en-US" sz="2400"/>
              <a:t>基础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版本控制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远程仓库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5. </a:t>
            </a:r>
            <a:r>
              <a:rPr lang="zh-CN" altLang="en-US" sz="2400"/>
              <a:t>分支管理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6. </a:t>
            </a:r>
            <a:r>
              <a:rPr lang="zh-CN" altLang="en-US" sz="2400"/>
              <a:t>标签管理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58372" name="AutoShape 4">
            <a:extLst>
              <a:ext uri="{FF2B5EF4-FFF2-40B4-BE49-F238E27FC236}">
                <a16:creationId xmlns:a16="http://schemas.microsoft.com/office/drawing/2014/main" id="{BCDDB916-CF8E-4147-B26F-C5B4A0013B6F}"/>
              </a:ext>
            </a:extLst>
          </p:cNvPr>
          <p:cNvSpPr>
            <a:spLocks/>
          </p:cNvSpPr>
          <p:nvPr/>
        </p:nvSpPr>
        <p:spPr bwMode="auto">
          <a:xfrm>
            <a:off x="2940050" y="4967289"/>
            <a:ext cx="6478588" cy="1798637"/>
          </a:xfrm>
          <a:prstGeom prst="borderCallout2">
            <a:avLst>
              <a:gd name="adj1" fmla="val 6352"/>
              <a:gd name="adj2" fmla="val -1176"/>
              <a:gd name="adj3" fmla="val 6352"/>
              <a:gd name="adj4" fmla="val -2333"/>
              <a:gd name="adj5" fmla="val -49046"/>
              <a:gd name="adj6" fmla="val -64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8373" name="AutoShape 5">
            <a:extLst>
              <a:ext uri="{FF2B5EF4-FFF2-40B4-BE49-F238E27FC236}">
                <a16:creationId xmlns:a16="http://schemas.microsoft.com/office/drawing/2014/main" id="{D78A3897-B0CA-4D2E-B803-67A6EB7C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6" y="5380038"/>
            <a:ext cx="1038225" cy="609600"/>
          </a:xfrm>
          <a:prstGeom prst="rightArrow">
            <a:avLst>
              <a:gd name="adj1" fmla="val 50000"/>
              <a:gd name="adj2" fmla="val 42578"/>
            </a:avLst>
          </a:prstGeom>
          <a:solidFill>
            <a:srgbClr val="CCECFF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lIns="90170" tIns="46990" rIns="90170" bIns="46990" anchor="ctr" anchorCtr="1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第４</a:t>
            </a: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小节</a:t>
            </a:r>
          </a:p>
        </p:txBody>
      </p:sp>
      <p:grpSp>
        <p:nvGrpSpPr>
          <p:cNvPr id="58374" name="Group 6">
            <a:extLst>
              <a:ext uri="{FF2B5EF4-FFF2-40B4-BE49-F238E27FC236}">
                <a16:creationId xmlns:a16="http://schemas.microsoft.com/office/drawing/2014/main" id="{5CF2B186-FBB5-48D8-8D03-130D7CED8C48}"/>
              </a:ext>
            </a:extLst>
          </p:cNvPr>
          <p:cNvGrpSpPr>
            <a:grpSpLocks/>
          </p:cNvGrpSpPr>
          <p:nvPr/>
        </p:nvGrpSpPr>
        <p:grpSpPr bwMode="auto">
          <a:xfrm>
            <a:off x="4300539" y="5033963"/>
            <a:ext cx="3063875" cy="1617662"/>
            <a:chOff x="0" y="0"/>
            <a:chExt cx="4825" cy="2548"/>
          </a:xfrm>
        </p:grpSpPr>
        <p:graphicFrame>
          <p:nvGraphicFramePr>
            <p:cNvPr id="58376" name="Object 7">
              <a:extLst>
                <a:ext uri="{FF2B5EF4-FFF2-40B4-BE49-F238E27FC236}">
                  <a16:creationId xmlns:a16="http://schemas.microsoft.com/office/drawing/2014/main" id="{F7CCA87C-7D1A-4162-8E5E-3BA0D81155C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98"/>
            <a:ext cx="4765" cy="2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085440" imgH="2975040" progId="Visio.Drawing.11">
                    <p:embed/>
                  </p:oleObj>
                </mc:Choice>
                <mc:Fallback>
                  <p:oleObj r:id="rId2" imgW="6085440" imgH="2975040" progId="Visio.Drawing.11">
                    <p:embed/>
                    <p:pic>
                      <p:nvPicPr>
                        <p:cNvPr id="58376" name="Object 7">
                          <a:extLst>
                            <a:ext uri="{FF2B5EF4-FFF2-40B4-BE49-F238E27FC236}">
                              <a16:creationId xmlns:a16="http://schemas.microsoft.com/office/drawing/2014/main" id="{F7CCA87C-7D1A-4162-8E5E-3BA0D81155C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8"/>
                          <a:ext cx="4765" cy="2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7" name="Rectangle 8">
              <a:extLst>
                <a:ext uri="{FF2B5EF4-FFF2-40B4-BE49-F238E27FC236}">
                  <a16:creationId xmlns:a16="http://schemas.microsoft.com/office/drawing/2014/main" id="{84574A47-A04A-4881-BB99-C61E1291E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0"/>
              <a:ext cx="3555" cy="1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8375" name="Text Box 9">
            <a:extLst>
              <a:ext uri="{FF2B5EF4-FFF2-40B4-BE49-F238E27FC236}">
                <a16:creationId xmlns:a16="http://schemas.microsoft.com/office/drawing/2014/main" id="{BFBA32CF-41BC-4087-9AEA-4C09E3F1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402" y="5033964"/>
            <a:ext cx="14221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添加：remote add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推送：push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撤回：clone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DA67BE5-9BD0-4ED2-B531-B845BDBD967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4. </a:t>
            </a:r>
            <a:r>
              <a:rPr lang="zh-CN" altLang="en-US" kern="0" dirty="0"/>
              <a:t>管理远程仓库</a:t>
            </a:r>
            <a:r>
              <a:rPr lang="en-US" altLang="zh-CN" kern="0" dirty="0"/>
              <a:t>--</a:t>
            </a:r>
            <a:r>
              <a:rPr lang="zh-CN" altLang="en-US" kern="0" dirty="0"/>
              <a:t>创建和设置远程仓库 </a:t>
            </a:r>
            <a:endParaRPr lang="zh-CN" altLang="zh-CN" kern="0" dirty="0"/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F3463118-739A-4621-B88D-FA979F2825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1813" y="1416050"/>
            <a:ext cx="8615362" cy="622935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远程仓库</a:t>
            </a: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 lvl="1"/>
            <a:r>
              <a:rPr lang="zh-CN" altLang="en-US"/>
              <a:t>即远程的</a:t>
            </a:r>
            <a:r>
              <a:rPr lang="en-US" altLang="zh-CN"/>
              <a:t>Git</a:t>
            </a:r>
            <a:r>
              <a:rPr lang="zh-CN" altLang="en-US"/>
              <a:t>服务器仓库，每个用户都能从这个服务器仓库克隆一份到自己的电脑上，并且各自把各自的提交推送到服务器仓库里，也可以从服务器仓库中拉取别人的提交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aphicFrame>
        <p:nvGraphicFramePr>
          <p:cNvPr id="59396" name="Group 4">
            <a:extLst>
              <a:ext uri="{FF2B5EF4-FFF2-40B4-BE49-F238E27FC236}">
                <a16:creationId xmlns:a16="http://schemas.microsoft.com/office/drawing/2014/main" id="{153E5866-D4FD-49B6-A01D-7F3AF8479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94183"/>
              </p:ext>
            </p:extLst>
          </p:nvPr>
        </p:nvGraphicFramePr>
        <p:xfrm>
          <a:off x="1752600" y="3733801"/>
          <a:ext cx="6096000" cy="148272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remote 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增加一个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远程仓库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推送到远程仓库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git clone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克隆到本地仓库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C144576-AF2E-414A-AA93-C9AD38512BF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4. </a:t>
            </a:r>
            <a:r>
              <a:rPr lang="zh-CN" altLang="en-US" kern="0" dirty="0"/>
              <a:t>管理远程仓库</a:t>
            </a:r>
            <a:r>
              <a:rPr lang="en-US" altLang="zh-CN" kern="0" dirty="0"/>
              <a:t>--</a:t>
            </a:r>
            <a:r>
              <a:rPr lang="zh-CN" altLang="en-US" kern="0" dirty="0"/>
              <a:t>创建和设置远程仓库 </a:t>
            </a:r>
            <a:endParaRPr lang="zh-CN" altLang="zh-CN" kern="0" dirty="0"/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74F1FC72-ED19-42AF-9CD1-C406A9FE16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1813" y="1416050"/>
            <a:ext cx="8615362" cy="622935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设置远程仓库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/>
              <a:t>Git</a:t>
            </a:r>
            <a:r>
              <a:rPr lang="zh-CN" altLang="en-US" dirty="0"/>
              <a:t>服务器仓库可以自己搭建，也可以使用</a:t>
            </a:r>
            <a:r>
              <a:rPr lang="en-US" altLang="zh-CN" dirty="0"/>
              <a:t>GitHub</a:t>
            </a:r>
            <a:r>
              <a:rPr lang="zh-CN" altLang="en-US" dirty="0"/>
              <a:t>网站，只需要注册一个</a:t>
            </a:r>
            <a:r>
              <a:rPr lang="en-US" altLang="zh-CN" dirty="0"/>
              <a:t>GitHub</a:t>
            </a:r>
            <a:r>
              <a:rPr lang="zh-CN" altLang="en-US" dirty="0"/>
              <a:t>账号就能免费获得</a:t>
            </a:r>
            <a:r>
              <a:rPr lang="en-US" altLang="zh-CN" dirty="0"/>
              <a:t>Git</a:t>
            </a:r>
            <a:r>
              <a:rPr lang="zh-CN" altLang="en-US" dirty="0"/>
              <a:t>远程仓库。</a:t>
            </a:r>
            <a:endParaRPr lang="en-US" altLang="zh-CN" dirty="0"/>
          </a:p>
          <a:p>
            <a:pPr lvl="1"/>
            <a:r>
              <a:rPr lang="en-US" altLang="zh-CN" dirty="0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SSH Key</a:t>
            </a:r>
            <a:r>
              <a:rPr lang="zh-CN" altLang="en-US" dirty="0"/>
              <a:t>设置</a:t>
            </a:r>
            <a:endParaRPr lang="zh-CN" altLang="en-US" sz="2200" dirty="0"/>
          </a:p>
          <a:p>
            <a:pPr lvl="2" algn="just" eaLnBrk="1" hangingPunct="1"/>
            <a:r>
              <a:rPr lang="en-US" altLang="zh-CN" sz="1800" dirty="0">
                <a:ea typeface="宋体" panose="02010600030101010101" pitchFamily="2" charset="-122"/>
              </a:rPr>
              <a:t>GitHub</a:t>
            </a:r>
            <a:r>
              <a:rPr lang="zh-CN" altLang="en-US" sz="1800" dirty="0">
                <a:ea typeface="宋体" panose="02010600030101010101" pitchFamily="2" charset="-122"/>
              </a:rPr>
              <a:t>需要识别推送者的身份，防止别人冒充。</a:t>
            </a:r>
            <a:r>
              <a:rPr lang="en-US" altLang="zh-CN" sz="1800" dirty="0">
                <a:ea typeface="宋体" panose="02010600030101010101" pitchFamily="2" charset="-122"/>
              </a:rPr>
              <a:t>Git</a:t>
            </a:r>
            <a:r>
              <a:rPr lang="zh-CN" altLang="en-US" sz="1800" dirty="0">
                <a:ea typeface="宋体" panose="02010600030101010101" pitchFamily="2" charset="-122"/>
              </a:rPr>
              <a:t>支持</a:t>
            </a:r>
            <a:r>
              <a:rPr lang="en-US" altLang="zh-CN" sz="1800" dirty="0">
                <a:ea typeface="宋体" panose="02010600030101010101" pitchFamily="2" charset="-122"/>
              </a:rPr>
              <a:t>SSH</a:t>
            </a:r>
            <a:r>
              <a:rPr lang="zh-CN" altLang="en-US" sz="1800" dirty="0">
                <a:ea typeface="宋体" panose="02010600030101010101" pitchFamily="2" charset="-122"/>
              </a:rPr>
              <a:t>协议，因此</a:t>
            </a:r>
            <a:r>
              <a:rPr lang="en-US" altLang="zh-CN" sz="1800" dirty="0">
                <a:ea typeface="宋体" panose="02010600030101010101" pitchFamily="2" charset="-122"/>
              </a:rPr>
              <a:t>GitHub</a:t>
            </a:r>
            <a:r>
              <a:rPr lang="zh-CN" altLang="en-US" sz="1800" dirty="0">
                <a:ea typeface="宋体" panose="02010600030101010101" pitchFamily="2" charset="-122"/>
              </a:rPr>
              <a:t>只要知道了你的公钥，就可以确认推送者的身份；</a:t>
            </a:r>
            <a:r>
              <a:rPr lang="en-US" altLang="zh-CN" sz="1800" dirty="0">
                <a:ea typeface="宋体" panose="02010600030101010101" pitchFamily="2" charset="-122"/>
              </a:rPr>
              <a:t>GitHub</a:t>
            </a:r>
            <a:r>
              <a:rPr lang="zh-CN" altLang="en-US" sz="1800" dirty="0">
                <a:ea typeface="宋体" panose="02010600030101010101" pitchFamily="2" charset="-122"/>
              </a:rPr>
              <a:t>允许添加多个</a:t>
            </a:r>
            <a:r>
              <a:rPr lang="en-US" altLang="zh-CN" sz="1800" dirty="0">
                <a:ea typeface="宋体" panose="02010600030101010101" pitchFamily="2" charset="-122"/>
              </a:rPr>
              <a:t>Key</a:t>
            </a:r>
            <a:r>
              <a:rPr lang="zh-CN" altLang="en-US" sz="1800" dirty="0">
                <a:ea typeface="宋体" panose="02010600030101010101" pitchFamily="2" charset="-122"/>
              </a:rPr>
              <a:t>，确保用户可以在多台电脑上进行推送。</a:t>
            </a:r>
            <a:r>
              <a:rPr lang="en-US" altLang="zh-CN" sz="1800" dirty="0">
                <a:ea typeface="宋体" panose="02010600030101010101" pitchFamily="2" charset="-122"/>
              </a:rPr>
              <a:t>GitHub</a:t>
            </a:r>
            <a:r>
              <a:rPr lang="zh-CN" altLang="en-US" sz="1800" dirty="0">
                <a:ea typeface="宋体" panose="02010600030101010101" pitchFamily="2" charset="-122"/>
              </a:rPr>
              <a:t>上免费托管的</a:t>
            </a:r>
            <a:r>
              <a:rPr lang="en-US" altLang="zh-CN" sz="1800" dirty="0">
                <a:ea typeface="宋体" panose="02010600030101010101" pitchFamily="2" charset="-122"/>
              </a:rPr>
              <a:t>Git</a:t>
            </a:r>
            <a:r>
              <a:rPr lang="zh-CN" altLang="en-US" sz="1800" dirty="0">
                <a:ea typeface="宋体" panose="02010600030101010101" pitchFamily="2" charset="-122"/>
              </a:rPr>
              <a:t>仓库是公开的，任何人都可以看到。所以尽量避免个人敏感信息。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 dirty="0">
                <a:ea typeface="宋体" panose="02010600030101010101" pitchFamily="2" charset="-122"/>
              </a:rPr>
              <a:t>第一步：创建</a:t>
            </a:r>
            <a:r>
              <a:rPr lang="en-US" altLang="zh-CN" sz="1800" dirty="0">
                <a:ea typeface="宋体" panose="02010600030101010101" pitchFamily="2" charset="-122"/>
              </a:rPr>
              <a:t>SSH Key</a:t>
            </a:r>
            <a:r>
              <a:rPr lang="zh-CN" altLang="en-US" sz="1800" dirty="0">
                <a:ea typeface="宋体" panose="02010600030101010101" pitchFamily="2" charset="-122"/>
              </a:rPr>
              <a:t>秘钥，复制</a:t>
            </a:r>
            <a:r>
              <a:rPr lang="en-US" altLang="zh-CN" sz="1800" dirty="0">
                <a:ea typeface="宋体" panose="02010600030101010101" pitchFamily="2" charset="-122"/>
              </a:rPr>
              <a:t>.</a:t>
            </a:r>
            <a:r>
              <a:rPr lang="en-US" altLang="zh-CN" sz="1800" dirty="0" err="1">
                <a:ea typeface="宋体" panose="02010600030101010101" pitchFamily="2" charset="-122"/>
              </a:rPr>
              <a:t>ssh</a:t>
            </a:r>
            <a:r>
              <a:rPr lang="en-US" altLang="zh-CN" sz="1800" dirty="0">
                <a:ea typeface="宋体" panose="02010600030101010101" pitchFamily="2" charset="-122"/>
              </a:rPr>
              <a:t>/id_rsa.pub</a:t>
            </a:r>
            <a:r>
              <a:rPr lang="zh-CN" altLang="en-US" sz="1800" dirty="0">
                <a:ea typeface="宋体" panose="02010600030101010101" pitchFamily="2" charset="-122"/>
              </a:rPr>
              <a:t>内容；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 dirty="0">
                <a:ea typeface="宋体" panose="02010600030101010101" pitchFamily="2" charset="-122"/>
              </a:rPr>
              <a:t>第二步：登陆</a:t>
            </a:r>
            <a:r>
              <a:rPr lang="en-US" altLang="zh-CN" sz="1800" dirty="0">
                <a:ea typeface="宋体" panose="02010600030101010101" pitchFamily="2" charset="-122"/>
              </a:rPr>
              <a:t>GitHub</a:t>
            </a:r>
            <a:r>
              <a:rPr lang="zh-CN" altLang="en-US" sz="1800" dirty="0">
                <a:ea typeface="宋体" panose="02010600030101010101" pitchFamily="2" charset="-122"/>
              </a:rPr>
              <a:t>，打开”</a:t>
            </a:r>
            <a:r>
              <a:rPr lang="en-US" altLang="zh-CN" sz="1800" dirty="0">
                <a:ea typeface="宋体" panose="02010600030101010101" pitchFamily="2" charset="-122"/>
              </a:rPr>
              <a:t>Account </a:t>
            </a:r>
            <a:r>
              <a:rPr lang="en-US" altLang="zh-CN" sz="1800" dirty="0" err="1">
                <a:ea typeface="宋体" panose="02010600030101010101" pitchFamily="2" charset="-122"/>
              </a:rPr>
              <a:t>settings””SSH</a:t>
            </a:r>
            <a:r>
              <a:rPr lang="en-US" altLang="zh-CN" sz="1800" dirty="0">
                <a:ea typeface="宋体" panose="02010600030101010101" pitchFamily="2" charset="-122"/>
              </a:rPr>
              <a:t> Keys” “Add SSH key”” Add key”</a:t>
            </a:r>
            <a:r>
              <a:rPr lang="zh-CN" altLang="en-US" sz="1800" dirty="0">
                <a:ea typeface="宋体" panose="02010600030101010101" pitchFamily="2" charset="-122"/>
              </a:rPr>
              <a:t>；将</a:t>
            </a:r>
            <a:r>
              <a:rPr lang="en-US" altLang="zh-CN" sz="1800" dirty="0">
                <a:ea typeface="宋体" panose="02010600030101010101" pitchFamily="2" charset="-122"/>
              </a:rPr>
              <a:t>.</a:t>
            </a:r>
            <a:r>
              <a:rPr lang="en-US" altLang="zh-CN" sz="1800" dirty="0" err="1">
                <a:ea typeface="宋体" panose="02010600030101010101" pitchFamily="2" charset="-122"/>
              </a:rPr>
              <a:t>ssh</a:t>
            </a:r>
            <a:r>
              <a:rPr lang="en-US" altLang="zh-CN" sz="1800" dirty="0">
                <a:ea typeface="宋体" panose="02010600030101010101" pitchFamily="2" charset="-122"/>
              </a:rPr>
              <a:t>/id_rsa.pub</a:t>
            </a:r>
            <a:r>
              <a:rPr lang="zh-CN" altLang="en-US" sz="1800" dirty="0">
                <a:ea typeface="宋体" panose="02010600030101010101" pitchFamily="2" charset="-122"/>
              </a:rPr>
              <a:t>内容贴到</a:t>
            </a:r>
            <a:r>
              <a:rPr lang="en-US" altLang="zh-CN" sz="1800" dirty="0">
                <a:ea typeface="宋体" panose="02010600030101010101" pitchFamily="2" charset="-122"/>
              </a:rPr>
              <a:t>GitHub</a:t>
            </a:r>
            <a:r>
              <a:rPr lang="zh-CN" altLang="en-US" sz="1800" dirty="0">
                <a:ea typeface="宋体" panose="02010600030101010101" pitchFamily="2" charset="-122"/>
              </a:rPr>
              <a:t>上。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CAD3886F-06E5-410A-A5DC-8E6F8DCD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4725144"/>
            <a:ext cx="5970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3A4D542-29D0-499D-A21F-B380FDF10B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4. </a:t>
            </a:r>
            <a:r>
              <a:rPr lang="zh-CN" altLang="en-US" kern="0" dirty="0"/>
              <a:t>管理远程仓库</a:t>
            </a:r>
            <a:r>
              <a:rPr lang="en-US" altLang="zh-CN" kern="0" dirty="0"/>
              <a:t>--</a:t>
            </a:r>
            <a:r>
              <a:rPr lang="zh-CN" altLang="en-US" kern="0" dirty="0"/>
              <a:t>添加远程库</a:t>
            </a:r>
            <a:endParaRPr lang="zh-CN" altLang="zh-CN" kern="0" dirty="0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90054ACC-8A01-4017-9217-9207AEDA36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5318" y="1268760"/>
            <a:ext cx="8615363" cy="5715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GitHub</a:t>
            </a:r>
            <a:r>
              <a:rPr lang="zh-CN" altLang="en-US" dirty="0">
                <a:ea typeface="宋体" panose="02010600030101010101" pitchFamily="2" charset="-122"/>
              </a:rPr>
              <a:t>远程仓库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同步本地仓库到远程</a:t>
            </a:r>
            <a:r>
              <a:rPr lang="en-US" altLang="zh-CN" dirty="0"/>
              <a:t>GitHub</a:t>
            </a:r>
            <a:r>
              <a:rPr lang="zh-CN" altLang="en-US" dirty="0"/>
              <a:t>服务器；</a:t>
            </a:r>
          </a:p>
          <a:p>
            <a:pPr lvl="1" algn="just"/>
            <a:r>
              <a:rPr lang="en-US" altLang="zh-CN" dirty="0"/>
              <a:t>GitHub</a:t>
            </a:r>
            <a:r>
              <a:rPr lang="zh-CN" altLang="en-US" dirty="0"/>
              <a:t>仓库既可以作为本地仓库的备份，又可以和其他人通过该仓库实现协作；</a:t>
            </a: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同步本地仓库到远程</a:t>
            </a:r>
            <a:r>
              <a:rPr lang="en-US" altLang="zh-CN" dirty="0">
                <a:ea typeface="宋体" panose="02010600030101010101" pitchFamily="2" charset="-122"/>
              </a:rPr>
              <a:t>GitHub</a:t>
            </a:r>
            <a:r>
              <a:rPr lang="zh-CN" altLang="en-US" dirty="0">
                <a:ea typeface="宋体" panose="02010600030101010101" pitchFamily="2" charset="-122"/>
              </a:rPr>
              <a:t>服务器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/>
              <a:t>1</a:t>
            </a:r>
            <a:r>
              <a:rPr lang="zh-CN" altLang="en-US" dirty="0"/>
              <a:t>）登陆</a:t>
            </a:r>
            <a:r>
              <a:rPr lang="en-US" altLang="zh-CN" dirty="0"/>
              <a:t>GitHub</a:t>
            </a:r>
            <a:r>
              <a:rPr lang="zh-CN" altLang="en-US" dirty="0"/>
              <a:t>，创建一个新的仓库：输入仓库名，点击创建。然后提示创建新仓库，还是将本地仓库同步到</a:t>
            </a:r>
            <a:r>
              <a:rPr lang="en-US" altLang="zh-CN" dirty="0"/>
              <a:t>GitHub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63492" name="组合 8">
            <a:extLst>
              <a:ext uri="{FF2B5EF4-FFF2-40B4-BE49-F238E27FC236}">
                <a16:creationId xmlns:a16="http://schemas.microsoft.com/office/drawing/2014/main" id="{1FF081CA-6BCF-4D34-9253-17707E6FB6D2}"/>
              </a:ext>
            </a:extLst>
          </p:cNvPr>
          <p:cNvGrpSpPr>
            <a:grpSpLocks/>
          </p:cNvGrpSpPr>
          <p:nvPr/>
        </p:nvGrpSpPr>
        <p:grpSpPr bwMode="auto">
          <a:xfrm>
            <a:off x="1092994" y="4749800"/>
            <a:ext cx="4171950" cy="1943100"/>
            <a:chOff x="0" y="0"/>
            <a:chExt cx="4171950" cy="1943100"/>
          </a:xfrm>
        </p:grpSpPr>
        <p:pic>
          <p:nvPicPr>
            <p:cNvPr id="63496" name="Picture 6" descr="github-create-repo-1">
              <a:extLst>
                <a:ext uri="{FF2B5EF4-FFF2-40B4-BE49-F238E27FC236}">
                  <a16:creationId xmlns:a16="http://schemas.microsoft.com/office/drawing/2014/main" id="{69655962-7E48-4FCD-822A-E30AB5D3E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171950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7" name="TextBox 5">
              <a:extLst>
                <a:ext uri="{FF2B5EF4-FFF2-40B4-BE49-F238E27FC236}">
                  <a16:creationId xmlns:a16="http://schemas.microsoft.com/office/drawing/2014/main" id="{80E34609-1377-4439-9065-294CD210A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89702" y="982296"/>
              <a:ext cx="6107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3493" name="组合 9">
            <a:extLst>
              <a:ext uri="{FF2B5EF4-FFF2-40B4-BE49-F238E27FC236}">
                <a16:creationId xmlns:a16="http://schemas.microsoft.com/office/drawing/2014/main" id="{E4D391F2-EEB5-4ADF-854F-ECA0281A58D2}"/>
              </a:ext>
            </a:extLst>
          </p:cNvPr>
          <p:cNvGrpSpPr>
            <a:grpSpLocks/>
          </p:cNvGrpSpPr>
          <p:nvPr/>
        </p:nvGrpSpPr>
        <p:grpSpPr bwMode="auto">
          <a:xfrm>
            <a:off x="5447506" y="4749800"/>
            <a:ext cx="3813175" cy="1943100"/>
            <a:chOff x="0" y="0"/>
            <a:chExt cx="3813175" cy="2025650"/>
          </a:xfrm>
        </p:grpSpPr>
        <p:pic>
          <p:nvPicPr>
            <p:cNvPr id="63494" name="Picture 9" descr="github-create-repo-2">
              <a:extLst>
                <a:ext uri="{FF2B5EF4-FFF2-40B4-BE49-F238E27FC236}">
                  <a16:creationId xmlns:a16="http://schemas.microsoft.com/office/drawing/2014/main" id="{276A6132-2224-4886-9E63-9DD00424F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13175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5" name="TextBox 7">
              <a:extLst>
                <a:ext uri="{FF2B5EF4-FFF2-40B4-BE49-F238E27FC236}">
                  <a16:creationId xmlns:a16="http://schemas.microsoft.com/office/drawing/2014/main" id="{3B492914-4126-4B58-BBBD-DB75F4F02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515" y="1351628"/>
              <a:ext cx="5509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4AA7CA1D-C596-47C3-A8DA-F11E82C4DE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4. </a:t>
            </a:r>
            <a:r>
              <a:rPr lang="zh-CN" altLang="en-US" kern="0" dirty="0"/>
              <a:t>管理远程仓库</a:t>
            </a:r>
            <a:r>
              <a:rPr lang="en-US" altLang="zh-CN" kern="0" dirty="0"/>
              <a:t>--</a:t>
            </a:r>
            <a:r>
              <a:rPr lang="zh-CN" altLang="en-US" kern="0" dirty="0"/>
              <a:t>添加远程库</a:t>
            </a:r>
            <a:endParaRPr lang="zh-CN" altLang="zh-CN" kern="0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7FF81550-05B7-4BF0-AA38-F1CE864762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464" y="1187450"/>
            <a:ext cx="9433048" cy="5715000"/>
          </a:xfrm>
        </p:spPr>
        <p:txBody>
          <a:bodyPr/>
          <a:lstStyle/>
          <a:p>
            <a:pPr lvl="1" algn="just"/>
            <a:r>
              <a:rPr lang="en-US" altLang="zh-CN" dirty="0"/>
              <a:t>2</a:t>
            </a:r>
            <a:r>
              <a:rPr lang="zh-CN" altLang="en-US" dirty="0"/>
              <a:t>）根据提示，在本地执行</a:t>
            </a:r>
            <a:r>
              <a:rPr lang="en-US" altLang="zh-CN" dirty="0"/>
              <a:t>git remote</a:t>
            </a:r>
            <a:r>
              <a:rPr lang="zh-CN" altLang="en-US" dirty="0"/>
              <a:t>和</a:t>
            </a:r>
            <a:r>
              <a:rPr lang="en-US" altLang="zh-CN" dirty="0"/>
              <a:t>git push</a:t>
            </a:r>
            <a:r>
              <a:rPr lang="zh-CN" altLang="en-US" dirty="0"/>
              <a:t>命令把本地仓库当前分支</a:t>
            </a:r>
            <a:r>
              <a:rPr lang="en-US" altLang="zh-CN" dirty="0"/>
              <a:t>master</a:t>
            </a:r>
            <a:r>
              <a:rPr lang="zh-CN" altLang="en-US" dirty="0"/>
              <a:t>推送到</a:t>
            </a:r>
            <a:r>
              <a:rPr lang="en-US" altLang="zh-CN" dirty="0"/>
              <a:t>GitHub</a:t>
            </a:r>
            <a:r>
              <a:rPr lang="zh-CN" altLang="en-US" dirty="0"/>
              <a:t>远程仓库。由于远程库是空的，第一次推送</a:t>
            </a:r>
            <a:r>
              <a:rPr lang="en-US" altLang="zh-CN" dirty="0"/>
              <a:t>master</a:t>
            </a:r>
            <a:r>
              <a:rPr lang="zh-CN" altLang="en-US" dirty="0"/>
              <a:t>分支时，加上了</a:t>
            </a:r>
            <a:r>
              <a:rPr lang="en-US" altLang="zh-CN" dirty="0"/>
              <a:t>-u</a:t>
            </a:r>
            <a:r>
              <a:rPr lang="zh-CN" altLang="en-US" dirty="0"/>
              <a:t>参数，</a:t>
            </a:r>
            <a:r>
              <a:rPr lang="en-US" altLang="zh-CN" dirty="0"/>
              <a:t>Git</a:t>
            </a:r>
            <a:r>
              <a:rPr lang="zh-CN" altLang="en-US" dirty="0"/>
              <a:t>不但会把本地的</a:t>
            </a:r>
            <a:r>
              <a:rPr lang="en-US" altLang="zh-CN" dirty="0"/>
              <a:t>master</a:t>
            </a:r>
            <a:r>
              <a:rPr lang="zh-CN" altLang="en-US" dirty="0"/>
              <a:t>分支内容推送的远程新的</a:t>
            </a:r>
            <a:r>
              <a:rPr lang="en-US" altLang="zh-CN" dirty="0"/>
              <a:t>master</a:t>
            </a:r>
            <a:r>
              <a:rPr lang="zh-CN" altLang="en-US" dirty="0"/>
              <a:t>分支，还会把本地的</a:t>
            </a:r>
            <a:r>
              <a:rPr lang="en-US" altLang="zh-CN" dirty="0"/>
              <a:t>master</a:t>
            </a:r>
            <a:r>
              <a:rPr lang="zh-CN" altLang="en-US" dirty="0"/>
              <a:t>分支和远程的</a:t>
            </a:r>
            <a:r>
              <a:rPr lang="en-US" altLang="zh-CN" dirty="0"/>
              <a:t>master</a:t>
            </a:r>
            <a:r>
              <a:rPr lang="zh-CN" altLang="en-US" dirty="0"/>
              <a:t>分支关联起来，在以后的推送或者拉取时就可以简化命令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推送完后，就能在</a:t>
            </a:r>
            <a:r>
              <a:rPr lang="en-US" altLang="zh-CN" dirty="0"/>
              <a:t>GitHub</a:t>
            </a:r>
            <a:r>
              <a:rPr lang="zh-CN" altLang="en-US" dirty="0"/>
              <a:t>上看到和本地完全一样的仓库</a:t>
            </a:r>
          </a:p>
          <a:p>
            <a:pPr lvl="1"/>
            <a:r>
              <a:rPr lang="zh-CN" altLang="en-US" dirty="0"/>
              <a:t>以后推送修改内容时，只需要使用</a:t>
            </a:r>
            <a:r>
              <a:rPr lang="en-US" altLang="zh-CN" dirty="0"/>
              <a:t>git push</a:t>
            </a:r>
            <a:r>
              <a:rPr lang="zh-CN" altLang="en-US" dirty="0"/>
              <a:t>就行了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64516" name="Picture 6" descr="github-repo">
            <a:extLst>
              <a:ext uri="{FF2B5EF4-FFF2-40B4-BE49-F238E27FC236}">
                <a16:creationId xmlns:a16="http://schemas.microsoft.com/office/drawing/2014/main" id="{FE9A8A1D-8540-4CED-9C07-422C89E0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82" y="3469883"/>
            <a:ext cx="283686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组合 16">
            <a:extLst>
              <a:ext uri="{FF2B5EF4-FFF2-40B4-BE49-F238E27FC236}">
                <a16:creationId xmlns:a16="http://schemas.microsoft.com/office/drawing/2014/main" id="{C33BBF93-B597-43A8-ADF3-34921170A605}"/>
              </a:ext>
            </a:extLst>
          </p:cNvPr>
          <p:cNvGrpSpPr>
            <a:grpSpLocks/>
          </p:cNvGrpSpPr>
          <p:nvPr/>
        </p:nvGrpSpPr>
        <p:grpSpPr bwMode="auto">
          <a:xfrm>
            <a:off x="884621" y="3429000"/>
            <a:ext cx="4935158" cy="3348689"/>
            <a:chOff x="-52011" y="-19175"/>
            <a:chExt cx="4935506" cy="3348281"/>
          </a:xfrm>
        </p:grpSpPr>
        <p:grpSp>
          <p:nvGrpSpPr>
            <p:cNvPr id="64518" name="组合 12">
              <a:extLst>
                <a:ext uri="{FF2B5EF4-FFF2-40B4-BE49-F238E27FC236}">
                  <a16:creationId xmlns:a16="http://schemas.microsoft.com/office/drawing/2014/main" id="{DBD07534-2AB6-48FD-89BD-82B092BBF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2011" y="-19175"/>
              <a:ext cx="4935505" cy="377906"/>
              <a:chOff x="-52011" y="-19175"/>
              <a:chExt cx="4935505" cy="377906"/>
            </a:xfrm>
          </p:grpSpPr>
          <p:pic>
            <p:nvPicPr>
              <p:cNvPr id="64525" name="Picture 3">
                <a:extLst>
                  <a:ext uri="{FF2B5EF4-FFF2-40B4-BE49-F238E27FC236}">
                    <a16:creationId xmlns:a16="http://schemas.microsoft.com/office/drawing/2014/main" id="{267DA0B3-94ED-4EA4-AA11-9B69C039F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57" y="40878"/>
                <a:ext cx="4656137" cy="2460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526" name="TextBox 8">
                <a:extLst>
                  <a:ext uri="{FF2B5EF4-FFF2-40B4-BE49-F238E27FC236}">
                    <a16:creationId xmlns:a16="http://schemas.microsoft.com/office/drawing/2014/main" id="{593D1003-A3A6-4D8D-87D8-10BA37E4044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2011" y="-19175"/>
                <a:ext cx="365786" cy="37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4519" name="组合 14">
              <a:extLst>
                <a:ext uri="{FF2B5EF4-FFF2-40B4-BE49-F238E27FC236}">
                  <a16:creationId xmlns:a16="http://schemas.microsoft.com/office/drawing/2014/main" id="{E633BCA2-1BBD-4F1E-A41E-AB020904F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2011" y="361553"/>
              <a:ext cx="4935506" cy="1685925"/>
              <a:chOff x="-52011" y="0"/>
              <a:chExt cx="4935506" cy="1685925"/>
            </a:xfrm>
          </p:grpSpPr>
          <p:pic>
            <p:nvPicPr>
              <p:cNvPr id="64523" name="Picture 4">
                <a:extLst>
                  <a:ext uri="{FF2B5EF4-FFF2-40B4-BE49-F238E27FC236}">
                    <a16:creationId xmlns:a16="http://schemas.microsoft.com/office/drawing/2014/main" id="{4EA02FEA-0FBD-44DA-BF88-1775605F73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457" y="0"/>
                <a:ext cx="4618038" cy="16859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524" name="TextBox 7">
                <a:extLst>
                  <a:ext uri="{FF2B5EF4-FFF2-40B4-BE49-F238E27FC236}">
                    <a16:creationId xmlns:a16="http://schemas.microsoft.com/office/drawing/2014/main" id="{A30D0039-C9DB-46BA-A72A-B7D45722442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2011" y="131274"/>
                <a:ext cx="365786" cy="37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4520" name="组合 15">
              <a:extLst>
                <a:ext uri="{FF2B5EF4-FFF2-40B4-BE49-F238E27FC236}">
                  <a16:creationId xmlns:a16="http://schemas.microsoft.com/office/drawing/2014/main" id="{340CA893-B9A7-455A-8B10-FF287B834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2011" y="2957295"/>
              <a:ext cx="3276523" cy="371811"/>
              <a:chOff x="-52011" y="114479"/>
              <a:chExt cx="3276523" cy="371811"/>
            </a:xfrm>
          </p:grpSpPr>
          <p:pic>
            <p:nvPicPr>
              <p:cNvPr id="64521" name="Picture 7">
                <a:extLst>
                  <a:ext uri="{FF2B5EF4-FFF2-40B4-BE49-F238E27FC236}">
                    <a16:creationId xmlns:a16="http://schemas.microsoft.com/office/drawing/2014/main" id="{2B16144A-01E6-4B78-AC8B-50B865676B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016" y="145954"/>
                <a:ext cx="2895496" cy="333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522" name="TextBox 9">
                <a:extLst>
                  <a:ext uri="{FF2B5EF4-FFF2-40B4-BE49-F238E27FC236}">
                    <a16:creationId xmlns:a16="http://schemas.microsoft.com/office/drawing/2014/main" id="{135483C0-1457-4A09-9475-8424B8265CC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2011" y="114479"/>
                <a:ext cx="365786" cy="371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AB63DE-E5F9-45AA-A333-2090654D821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>
                <a:ea typeface="宋体" pitchFamily="2" charset="-122"/>
              </a:rPr>
              <a:t>1. Git</a:t>
            </a:r>
            <a:r>
              <a:rPr lang="zh-CN" altLang="en-US" dirty="0">
                <a:ea typeface="宋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4819" name="矩形 2">
            <a:extLst>
              <a:ext uri="{FF2B5EF4-FFF2-40B4-BE49-F238E27FC236}">
                <a16:creationId xmlns:a16="http://schemas.microsoft.com/office/drawing/2014/main" id="{B72AF039-06C4-4E27-A08C-F6B70804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216026"/>
            <a:ext cx="9577064" cy="55038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25450" indent="-320675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57250" indent="-28575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91000"/>
              </a:lnSpc>
            </a:pPr>
            <a:r>
              <a:rPr lang="zh-CN" altLang="en-US" sz="2300" dirty="0"/>
              <a:t>课前案例</a:t>
            </a:r>
            <a:r>
              <a:rPr lang="en-US" altLang="zh-CN" sz="2300" dirty="0"/>
              <a:t>——Word</a:t>
            </a:r>
            <a:r>
              <a:rPr lang="zh-CN" altLang="en-US" sz="2300" dirty="0"/>
              <a:t>文档的版本控制</a:t>
            </a:r>
            <a:endParaRPr lang="en-US" altLang="zh-CN" sz="2300" dirty="0"/>
          </a:p>
          <a:p>
            <a:pPr eaLnBrk="1" hangingPunct="1">
              <a:lnSpc>
                <a:spcPct val="91000"/>
              </a:lnSpc>
            </a:pPr>
            <a:endParaRPr lang="en-GB" altLang="en-US" sz="23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/>
              <a:t>修改</a:t>
            </a:r>
            <a:r>
              <a:rPr lang="en-US" altLang="zh-CN" sz="2000" dirty="0"/>
              <a:t>Word</a:t>
            </a:r>
            <a:r>
              <a:rPr lang="zh-CN" altLang="en-US" sz="2000" dirty="0"/>
              <a:t>文档之前，想保留旧的内容为一个版本：复制，改名，如”文档</a:t>
            </a:r>
            <a:r>
              <a:rPr lang="en-US" altLang="zh-CN" sz="2000" dirty="0"/>
              <a:t>_v1”</a:t>
            </a:r>
            <a:r>
              <a:rPr lang="zh-CN" altLang="en-US" sz="2000" dirty="0"/>
              <a:t>。下次想查找某一个版本，需要一个个打开看，不方便</a:t>
            </a:r>
            <a:r>
              <a:rPr lang="en-US" altLang="zh-CN" sz="2000" dirty="0"/>
              <a:t>…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/>
              <a:t>同事帮你修改了</a:t>
            </a:r>
            <a:r>
              <a:rPr lang="en-US" altLang="zh-CN" sz="2000" dirty="0"/>
              <a:t>Word</a:t>
            </a:r>
            <a:r>
              <a:rPr lang="zh-CN" altLang="en-US" sz="2000" dirty="0"/>
              <a:t>后用</a:t>
            </a:r>
            <a:r>
              <a:rPr lang="en-US" altLang="zh-CN" sz="2000" dirty="0"/>
              <a:t>Email</a:t>
            </a:r>
            <a:r>
              <a:rPr lang="zh-CN" altLang="en-US" sz="2000" dirty="0"/>
              <a:t>发给你，你需要考虑在她修改期间自己又做了那些修改，然后才能合并到现有的版本中。太困难了</a:t>
            </a:r>
            <a:r>
              <a:rPr lang="en-US" altLang="zh-CN" sz="2000" dirty="0"/>
              <a:t>…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/>
              <a:t>一般正规的软件开发文档，前面都有版本修改说明，标明各版本之间的主要差别，如下。这种方法粒度太粗</a:t>
            </a:r>
            <a:r>
              <a:rPr lang="en-US" altLang="zh-CN" sz="2000" dirty="0"/>
              <a:t>… …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300" dirty="0"/>
          </a:p>
          <a:p>
            <a:pPr lvl="1" eaLnBrk="1" hangingPunct="1">
              <a:lnSpc>
                <a:spcPct val="90000"/>
              </a:lnSpc>
            </a:pPr>
            <a:endParaRPr lang="en-US" altLang="zh-CN" sz="2300" dirty="0"/>
          </a:p>
          <a:p>
            <a:pPr lvl="1" eaLnBrk="1" hangingPunct="1">
              <a:lnSpc>
                <a:spcPct val="90000"/>
              </a:lnSpc>
            </a:pPr>
            <a:endParaRPr lang="en-US" altLang="zh-CN" sz="2300" dirty="0"/>
          </a:p>
          <a:p>
            <a:pPr algn="l" eaLnBrk="1" hangingPunct="1">
              <a:lnSpc>
                <a:spcPct val="91000"/>
              </a:lnSpc>
            </a:pPr>
            <a:endParaRPr lang="en-US" altLang="zh-CN" sz="2300" dirty="0"/>
          </a:p>
          <a:p>
            <a:pPr algn="l" eaLnBrk="1" hangingPunct="1">
              <a:lnSpc>
                <a:spcPct val="91000"/>
              </a:lnSpc>
            </a:pPr>
            <a:r>
              <a:rPr lang="en-US" altLang="zh-CN" sz="2300" dirty="0"/>
              <a:t>Git</a:t>
            </a:r>
            <a:r>
              <a:rPr lang="zh-CN" altLang="en-US" sz="2300" dirty="0"/>
              <a:t>是什么</a:t>
            </a:r>
            <a:endParaRPr lang="en-GB" altLang="en-US" sz="2300" dirty="0"/>
          </a:p>
          <a:p>
            <a:pPr lvl="1" algn="l" eaLnBrk="1" hangingPunct="1">
              <a:lnSpc>
                <a:spcPct val="90000"/>
              </a:lnSpc>
            </a:pPr>
            <a:r>
              <a:rPr lang="zh-CN" altLang="en-US" sz="2300" dirty="0"/>
              <a:t>简言之：最先进的分布式版本控制系统；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0C101D2D-E8D1-4C3B-942F-5B34BD52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3938870"/>
            <a:ext cx="488156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046B989E-9F67-41C8-8D1A-4C27D7709A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4. </a:t>
            </a:r>
            <a:r>
              <a:rPr lang="zh-CN" altLang="en-US" kern="0" dirty="0"/>
              <a:t>管理远程仓库</a:t>
            </a:r>
            <a:r>
              <a:rPr lang="en-US" altLang="zh-CN" kern="0" dirty="0"/>
              <a:t>--</a:t>
            </a:r>
            <a:r>
              <a:rPr lang="zh-CN" altLang="en-US" kern="0" dirty="0"/>
              <a:t>从远程库克隆</a:t>
            </a:r>
            <a:endParaRPr lang="zh-CN" altLang="zh-CN" kern="0" dirty="0"/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EE0173D3-A202-4182-9F76-A6FB73C93E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001" y="1270001"/>
            <a:ext cx="8615363" cy="613727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先创建远程库，然后克隆到本地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）登陆</a:t>
            </a:r>
            <a:r>
              <a:rPr lang="en-US" altLang="zh-CN" dirty="0"/>
              <a:t>GitHub</a:t>
            </a:r>
            <a:r>
              <a:rPr lang="zh-CN" altLang="en-US" dirty="0"/>
              <a:t>，创建一个新的仓库，名字叫</a:t>
            </a:r>
            <a:r>
              <a:rPr lang="en-US" altLang="zh-CN" dirty="0" err="1"/>
              <a:t>gitskills</a:t>
            </a:r>
            <a:r>
              <a:rPr lang="zh-CN" altLang="en-US" dirty="0"/>
              <a:t>。勾选</a:t>
            </a:r>
            <a:r>
              <a:rPr lang="en-US" altLang="zh-CN" dirty="0"/>
              <a:t>Initialize this repository with a README</a:t>
            </a:r>
            <a:r>
              <a:rPr lang="zh-CN" altLang="en-US" dirty="0"/>
              <a:t>，这样</a:t>
            </a:r>
            <a:r>
              <a:rPr lang="en-US" altLang="zh-CN" dirty="0"/>
              <a:t>GitHub</a:t>
            </a:r>
            <a:r>
              <a:rPr lang="zh-CN" altLang="en-US" dirty="0"/>
              <a:t>会自动创建一个</a:t>
            </a:r>
            <a:r>
              <a:rPr lang="en-US" altLang="zh-CN" dirty="0"/>
              <a:t>README.md</a:t>
            </a:r>
            <a:r>
              <a:rPr lang="zh-CN" altLang="en-US" dirty="0"/>
              <a:t>文件。创建完毕后，可以看到</a:t>
            </a:r>
            <a:r>
              <a:rPr lang="en-US" altLang="zh-CN" dirty="0"/>
              <a:t>README.md</a:t>
            </a:r>
            <a:r>
              <a:rPr lang="zh-CN" altLang="en-US" dirty="0"/>
              <a:t>文件。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）用命令</a:t>
            </a:r>
            <a:r>
              <a:rPr lang="en-US" altLang="zh-CN" dirty="0"/>
              <a:t>git clone</a:t>
            </a:r>
            <a:r>
              <a:rPr lang="zh-CN" altLang="en-US" dirty="0"/>
              <a:t>克隆一个本地库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65540" name="组合 2">
            <a:extLst>
              <a:ext uri="{FF2B5EF4-FFF2-40B4-BE49-F238E27FC236}">
                <a16:creationId xmlns:a16="http://schemas.microsoft.com/office/drawing/2014/main" id="{EA27D9DC-D3D9-4551-B0AB-3BCF31DBC1B8}"/>
              </a:ext>
            </a:extLst>
          </p:cNvPr>
          <p:cNvGrpSpPr>
            <a:grpSpLocks/>
          </p:cNvGrpSpPr>
          <p:nvPr/>
        </p:nvGrpSpPr>
        <p:grpSpPr bwMode="auto">
          <a:xfrm>
            <a:off x="2081694" y="3355558"/>
            <a:ext cx="3203575" cy="1826766"/>
            <a:chOff x="522514" y="3344864"/>
            <a:chExt cx="3203349" cy="1826766"/>
          </a:xfrm>
        </p:grpSpPr>
        <p:pic>
          <p:nvPicPr>
            <p:cNvPr id="65547" name="Picture 5" descr="github-init-repo">
              <a:extLst>
                <a:ext uri="{FF2B5EF4-FFF2-40B4-BE49-F238E27FC236}">
                  <a16:creationId xmlns:a16="http://schemas.microsoft.com/office/drawing/2014/main" id="{70E8F9A8-33EA-483C-B284-D9799354C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313" y="3344864"/>
              <a:ext cx="2368550" cy="1826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8" name="TextBox 1">
              <a:extLst>
                <a:ext uri="{FF2B5EF4-FFF2-40B4-BE49-F238E27FC236}">
                  <a16:creationId xmlns:a16="http://schemas.microsoft.com/office/drawing/2014/main" id="{FD43B603-E8D3-4F69-A72D-C470EA0A1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14" y="4151086"/>
              <a:ext cx="834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5541" name="组合 9">
            <a:extLst>
              <a:ext uri="{FF2B5EF4-FFF2-40B4-BE49-F238E27FC236}">
                <a16:creationId xmlns:a16="http://schemas.microsoft.com/office/drawing/2014/main" id="{D8531A06-7D44-4778-9949-1C7880302108}"/>
              </a:ext>
            </a:extLst>
          </p:cNvPr>
          <p:cNvGrpSpPr>
            <a:grpSpLocks/>
          </p:cNvGrpSpPr>
          <p:nvPr/>
        </p:nvGrpSpPr>
        <p:grpSpPr bwMode="auto">
          <a:xfrm>
            <a:off x="5526214" y="3328123"/>
            <a:ext cx="3898899" cy="1854200"/>
            <a:chOff x="4571998" y="3344863"/>
            <a:chExt cx="3898901" cy="1854200"/>
          </a:xfrm>
        </p:grpSpPr>
        <p:pic>
          <p:nvPicPr>
            <p:cNvPr id="65545" name="Picture 7" descr="github-init-repo-2">
              <a:extLst>
                <a:ext uri="{FF2B5EF4-FFF2-40B4-BE49-F238E27FC236}">
                  <a16:creationId xmlns:a16="http://schemas.microsoft.com/office/drawing/2014/main" id="{D4A2AB6F-A26F-4D1B-ACAC-413DCE2B0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058" y="3344863"/>
              <a:ext cx="3033841" cy="18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6" name="TextBox 4">
              <a:extLst>
                <a:ext uri="{FF2B5EF4-FFF2-40B4-BE49-F238E27FC236}">
                  <a16:creationId xmlns:a16="http://schemas.microsoft.com/office/drawing/2014/main" id="{0853BDC6-9F74-4C7C-AE3A-AFB8F65B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8" y="4087297"/>
              <a:ext cx="6241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5542" name="组合 7">
            <a:extLst>
              <a:ext uri="{FF2B5EF4-FFF2-40B4-BE49-F238E27FC236}">
                <a16:creationId xmlns:a16="http://schemas.microsoft.com/office/drawing/2014/main" id="{E57CDADF-F75E-47AE-A630-6C85AB1482C8}"/>
              </a:ext>
            </a:extLst>
          </p:cNvPr>
          <p:cNvGrpSpPr>
            <a:grpSpLocks/>
          </p:cNvGrpSpPr>
          <p:nvPr/>
        </p:nvGrpSpPr>
        <p:grpSpPr bwMode="auto">
          <a:xfrm>
            <a:off x="5526214" y="5349319"/>
            <a:ext cx="3898900" cy="1473200"/>
            <a:chOff x="5245322" y="5384800"/>
            <a:chExt cx="3898678" cy="1473200"/>
          </a:xfrm>
        </p:grpSpPr>
        <p:pic>
          <p:nvPicPr>
            <p:cNvPr id="65543" name="Picture 8">
              <a:extLst>
                <a:ext uri="{FF2B5EF4-FFF2-40B4-BE49-F238E27FC236}">
                  <a16:creationId xmlns:a16="http://schemas.microsoft.com/office/drawing/2014/main" id="{7A3C563B-871D-49FB-9E67-2ECB600FB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333" y="5384800"/>
              <a:ext cx="3033667" cy="147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44" name="TextBox 6">
              <a:extLst>
                <a:ext uri="{FF2B5EF4-FFF2-40B4-BE49-F238E27FC236}">
                  <a16:creationId xmlns:a16="http://schemas.microsoft.com/office/drawing/2014/main" id="{5A238C56-B641-4C50-AEE4-54CAAE224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322" y="6121400"/>
              <a:ext cx="653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9C0B85B-A194-48A9-85B0-7BBFB495875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CN" altLang="zh-CN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625A091-5932-4C86-AE06-8BC73A7D4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457326"/>
            <a:ext cx="21463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1. Git</a:t>
            </a:r>
            <a:r>
              <a:rPr lang="zh-CN" altLang="en-US" sz="2400"/>
              <a:t>简介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2. Git</a:t>
            </a:r>
            <a:r>
              <a:rPr lang="zh-CN" altLang="en-US" sz="2400"/>
              <a:t>基础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版本控制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远程仓库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5. </a:t>
            </a:r>
            <a:r>
              <a:rPr lang="zh-CN" altLang="en-US" sz="2400"/>
              <a:t>分支管理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6. </a:t>
            </a:r>
            <a:r>
              <a:rPr lang="zh-CN" altLang="en-US" sz="2400"/>
              <a:t>标签管理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66564" name="AutoShape 4">
            <a:extLst>
              <a:ext uri="{FF2B5EF4-FFF2-40B4-BE49-F238E27FC236}">
                <a16:creationId xmlns:a16="http://schemas.microsoft.com/office/drawing/2014/main" id="{83DE57EF-C6B4-436E-B0B1-D300D3A5FE95}"/>
              </a:ext>
            </a:extLst>
          </p:cNvPr>
          <p:cNvSpPr>
            <a:spLocks/>
          </p:cNvSpPr>
          <p:nvPr/>
        </p:nvSpPr>
        <p:spPr bwMode="auto">
          <a:xfrm>
            <a:off x="2663826" y="1125538"/>
            <a:ext cx="6861175" cy="5732462"/>
          </a:xfrm>
          <a:prstGeom prst="borderCallout2">
            <a:avLst>
              <a:gd name="adj1" fmla="val 6352"/>
              <a:gd name="adj2" fmla="val -1176"/>
              <a:gd name="adj3" fmla="val 6352"/>
              <a:gd name="adj4" fmla="val -2333"/>
              <a:gd name="adj5" fmla="val 63194"/>
              <a:gd name="adj6" fmla="val -55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6565" name="AutoShape 5">
            <a:extLst>
              <a:ext uri="{FF2B5EF4-FFF2-40B4-BE49-F238E27FC236}">
                <a16:creationId xmlns:a16="http://schemas.microsoft.com/office/drawing/2014/main" id="{77660E20-AEAD-4969-BEE2-06F5FD8E6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6" y="1577975"/>
            <a:ext cx="1038225" cy="609600"/>
          </a:xfrm>
          <a:prstGeom prst="rightArrow">
            <a:avLst>
              <a:gd name="adj1" fmla="val 50000"/>
              <a:gd name="adj2" fmla="val 42578"/>
            </a:avLst>
          </a:prstGeom>
          <a:solidFill>
            <a:srgbClr val="CCECFF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lIns="90170" tIns="46990" rIns="90170" bIns="46990" anchor="ctr" anchorCtr="1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小节</a:t>
            </a:r>
          </a:p>
        </p:txBody>
      </p:sp>
      <p:pic>
        <p:nvPicPr>
          <p:cNvPr id="66566" name="Picture 3">
            <a:extLst>
              <a:ext uri="{FF2B5EF4-FFF2-40B4-BE49-F238E27FC236}">
                <a16:creationId xmlns:a16="http://schemas.microsoft.com/office/drawing/2014/main" id="{CA480D8A-3F83-4ADB-A830-4310AF45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457325"/>
            <a:ext cx="40068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770EE-33CD-447D-A70C-922B8F4EAE87}"/>
              </a:ext>
            </a:extLst>
          </p:cNvPr>
          <p:cNvSpPr txBox="1"/>
          <p:nvPr/>
        </p:nvSpPr>
        <p:spPr>
          <a:xfrm>
            <a:off x="2683670" y="3072348"/>
            <a:ext cx="2747962" cy="37856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/>
              <a:t>创建分支</a:t>
            </a:r>
            <a:r>
              <a:rPr lang="en-US" altLang="zh-CN" dirty="0" err="1"/>
              <a:t>git</a:t>
            </a:r>
            <a:r>
              <a:rPr lang="en-US" altLang="zh-CN" dirty="0"/>
              <a:t>  checkout –b dev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/>
              <a:t>查看分支</a:t>
            </a:r>
            <a:r>
              <a:rPr lang="en-US" altLang="zh-CN" dirty="0" err="1"/>
              <a:t>git</a:t>
            </a:r>
            <a:r>
              <a:rPr lang="en-US" altLang="zh-CN" dirty="0"/>
              <a:t> branch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/>
              <a:t>添加文件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/>
              <a:t>提交文件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/>
              <a:t>合并分支</a:t>
            </a:r>
            <a:r>
              <a:rPr lang="en-US" altLang="zh-CN" dirty="0" err="1"/>
              <a:t>git</a:t>
            </a:r>
            <a:r>
              <a:rPr lang="en-US" altLang="zh-CN" dirty="0"/>
              <a:t> merge dev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/>
              <a:t>删除分支</a:t>
            </a:r>
            <a:r>
              <a:rPr lang="en-US" altLang="zh-CN" dirty="0" err="1"/>
              <a:t>git</a:t>
            </a:r>
            <a:r>
              <a:rPr lang="en-US" altLang="zh-CN" dirty="0"/>
              <a:t> –d dev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32" name="TextBox 7">
            <a:extLst>
              <a:ext uri="{FF2B5EF4-FFF2-40B4-BE49-F238E27FC236}">
                <a16:creationId xmlns:a16="http://schemas.microsoft.com/office/drawing/2014/main" id="{35A99E68-BBCC-417D-A6F6-7BDDB0BCE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72" y="5191721"/>
            <a:ext cx="1150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推送和</a:t>
            </a:r>
            <a:endParaRPr lang="en-US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抓取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EDC9779-47DC-4899-80A2-7E8A9285635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endParaRPr lang="zh-CN" altLang="zh-CN" kern="0" dirty="0"/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81EFE553-7520-42A3-A701-DA49936A7E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3454" y="1530945"/>
            <a:ext cx="8615362" cy="5470525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55D16CB-5AD9-4381-BF32-3221BE8AE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9130"/>
              </p:ext>
            </p:extLst>
          </p:nvPr>
        </p:nvGraphicFramePr>
        <p:xfrm>
          <a:off x="2288704" y="1700808"/>
          <a:ext cx="60960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命令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功能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checkout –b </a:t>
                      </a:r>
                      <a:r>
                        <a:rPr lang="zh-CN" altLang="en-US" sz="1800" dirty="0"/>
                        <a:t>分支名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创建新分支并切换到该分支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branch</a:t>
                      </a:r>
                      <a:endParaRPr lang="zh-CN" alt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查看当前的分支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add </a:t>
                      </a:r>
                      <a:r>
                        <a:rPr lang="zh-CN" altLang="en-US" sz="1800" dirty="0"/>
                        <a:t>文件名</a:t>
                      </a:r>
                      <a:endParaRPr lang="en-US" altLang="zh-C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添加文件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commit </a:t>
                      </a:r>
                      <a:r>
                        <a:rPr lang="zh-CN" altLang="en-US" sz="1800" dirty="0"/>
                        <a:t>文件名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提交文件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merge </a:t>
                      </a:r>
                      <a:r>
                        <a:rPr lang="zh-CN" altLang="en-US" sz="1800" dirty="0"/>
                        <a:t>分支名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合并分支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branch –d </a:t>
                      </a:r>
                      <a:r>
                        <a:rPr lang="zh-CN" altLang="en-US" sz="1800" baseline="0" dirty="0"/>
                        <a:t>分支名</a:t>
                      </a:r>
                      <a:endParaRPr lang="en-US" altLang="zh-C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删除分支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stash </a:t>
                      </a:r>
                      <a:endParaRPr lang="zh-CN" alt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把当前工作现场“储藏”起来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remote </a:t>
                      </a:r>
                      <a:endParaRPr lang="zh-CN" alt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查看远程库的信息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 push origin </a:t>
                      </a:r>
                      <a:r>
                        <a:rPr lang="zh-CN" altLang="en-US" sz="1800" dirty="0"/>
                        <a:t>分支名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推送修改到分支上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pull</a:t>
                      </a:r>
                      <a:endParaRPr lang="zh-CN" alt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把最新提交的内容抓取下来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626" name="AutoShape 49">
            <a:extLst>
              <a:ext uri="{FF2B5EF4-FFF2-40B4-BE49-F238E27FC236}">
                <a16:creationId xmlns:a16="http://schemas.microsoft.com/office/drawing/2014/main" id="{A61AE7D6-C15E-4581-81E1-6C98212968A7}"/>
              </a:ext>
            </a:extLst>
          </p:cNvPr>
          <p:cNvSpPr>
            <a:spLocks/>
          </p:cNvSpPr>
          <p:nvPr/>
        </p:nvSpPr>
        <p:spPr bwMode="auto">
          <a:xfrm>
            <a:off x="2041054" y="2159595"/>
            <a:ext cx="209550" cy="563563"/>
          </a:xfrm>
          <a:prstGeom prst="leftBrace">
            <a:avLst>
              <a:gd name="adj1" fmla="val 55232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627" name="TextBox 2">
            <a:extLst>
              <a:ext uri="{FF2B5EF4-FFF2-40B4-BE49-F238E27FC236}">
                <a16:creationId xmlns:a16="http://schemas.microsoft.com/office/drawing/2014/main" id="{911F8768-CAB0-43E5-9A23-47B80F869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51" y="2297708"/>
            <a:ext cx="144017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ea typeface="宋体" panose="02010600030101010101" pitchFamily="2" charset="-122"/>
              </a:rPr>
              <a:t>创建新分支</a:t>
            </a:r>
          </a:p>
        </p:txBody>
      </p:sp>
      <p:sp>
        <p:nvSpPr>
          <p:cNvPr id="67628" name="AutoShape 49">
            <a:extLst>
              <a:ext uri="{FF2B5EF4-FFF2-40B4-BE49-F238E27FC236}">
                <a16:creationId xmlns:a16="http://schemas.microsoft.com/office/drawing/2014/main" id="{5001A0FB-9F79-4339-B2DF-0888A89292E9}"/>
              </a:ext>
            </a:extLst>
          </p:cNvPr>
          <p:cNvSpPr>
            <a:spLocks/>
          </p:cNvSpPr>
          <p:nvPr/>
        </p:nvSpPr>
        <p:spPr bwMode="auto">
          <a:xfrm>
            <a:off x="2041054" y="2942233"/>
            <a:ext cx="209550" cy="1233487"/>
          </a:xfrm>
          <a:prstGeom prst="leftBrace">
            <a:avLst>
              <a:gd name="adj1" fmla="val 55321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629" name="TextBox 3">
            <a:extLst>
              <a:ext uri="{FF2B5EF4-FFF2-40B4-BE49-F238E27FC236}">
                <a16:creationId xmlns:a16="http://schemas.microsoft.com/office/drawing/2014/main" id="{E6436500-6545-4E8A-9803-66C86DBE0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896" y="3116857"/>
            <a:ext cx="130308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ea typeface="宋体" panose="02010600030101010101" pitchFamily="2" charset="-122"/>
              </a:rPr>
              <a:t>添加提交</a:t>
            </a:r>
            <a:endParaRPr lang="en-US" altLang="zh-CN" sz="16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ea typeface="宋体" panose="02010600030101010101" pitchFamily="2" charset="-122"/>
              </a:rPr>
              <a:t>合并删除</a:t>
            </a:r>
          </a:p>
        </p:txBody>
      </p:sp>
      <p:sp>
        <p:nvSpPr>
          <p:cNvPr id="67630" name="AutoShape 49">
            <a:extLst>
              <a:ext uri="{FF2B5EF4-FFF2-40B4-BE49-F238E27FC236}">
                <a16:creationId xmlns:a16="http://schemas.microsoft.com/office/drawing/2014/main" id="{E5A81D75-955A-419D-A4E7-35657285BF17}"/>
              </a:ext>
            </a:extLst>
          </p:cNvPr>
          <p:cNvSpPr>
            <a:spLocks/>
          </p:cNvSpPr>
          <p:nvPr/>
        </p:nvSpPr>
        <p:spPr bwMode="auto">
          <a:xfrm>
            <a:off x="2041054" y="4320183"/>
            <a:ext cx="247650" cy="369887"/>
          </a:xfrm>
          <a:prstGeom prst="leftBrace">
            <a:avLst>
              <a:gd name="adj1" fmla="val 55588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631" name="AutoShape 49">
            <a:extLst>
              <a:ext uri="{FF2B5EF4-FFF2-40B4-BE49-F238E27FC236}">
                <a16:creationId xmlns:a16="http://schemas.microsoft.com/office/drawing/2014/main" id="{4F91BE31-D31F-4ECE-BD12-E63FA2CE6008}"/>
              </a:ext>
            </a:extLst>
          </p:cNvPr>
          <p:cNvSpPr>
            <a:spLocks/>
          </p:cNvSpPr>
          <p:nvPr/>
        </p:nvSpPr>
        <p:spPr bwMode="auto">
          <a:xfrm>
            <a:off x="2041054" y="5145682"/>
            <a:ext cx="222250" cy="635004"/>
          </a:xfrm>
          <a:prstGeom prst="leftBrace">
            <a:avLst>
              <a:gd name="adj1" fmla="val 55263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633" name="AutoShape 49">
            <a:extLst>
              <a:ext uri="{FF2B5EF4-FFF2-40B4-BE49-F238E27FC236}">
                <a16:creationId xmlns:a16="http://schemas.microsoft.com/office/drawing/2014/main" id="{094D2EB8-C8D1-4C0D-809A-226CB9511D79}"/>
              </a:ext>
            </a:extLst>
          </p:cNvPr>
          <p:cNvSpPr>
            <a:spLocks/>
          </p:cNvSpPr>
          <p:nvPr/>
        </p:nvSpPr>
        <p:spPr bwMode="auto">
          <a:xfrm>
            <a:off x="2041054" y="4726582"/>
            <a:ext cx="222250" cy="361950"/>
          </a:xfrm>
          <a:prstGeom prst="leftBrace">
            <a:avLst>
              <a:gd name="adj1" fmla="val 55371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634" name="TextBox 11">
            <a:extLst>
              <a:ext uri="{FF2B5EF4-FFF2-40B4-BE49-F238E27FC236}">
                <a16:creationId xmlns:a16="http://schemas.microsoft.com/office/drawing/2014/main" id="{3EC27027-C81A-43C5-90BF-7A5E07F1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073" y="4726583"/>
            <a:ext cx="87073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查看</a:t>
            </a:r>
          </a:p>
        </p:txBody>
      </p:sp>
      <p:sp>
        <p:nvSpPr>
          <p:cNvPr id="67635" name="TextBox 12">
            <a:extLst>
              <a:ext uri="{FF2B5EF4-FFF2-40B4-BE49-F238E27FC236}">
                <a16:creationId xmlns:a16="http://schemas.microsoft.com/office/drawing/2014/main" id="{0514D104-5789-455D-81B3-BBA67D86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320" y="4080470"/>
            <a:ext cx="8722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储藏工作现场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5E214FF-B952-4788-AE13-8526B26DE80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DC9B4CAB-F4D9-48ED-8B61-A018A96D47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187451"/>
            <a:ext cx="8615363" cy="54705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分支管理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分支的应用场景：</a:t>
            </a:r>
            <a:endParaRPr lang="zh-CN" altLang="en-US" sz="2200"/>
          </a:p>
          <a:p>
            <a:pPr lvl="2" eaLnBrk="1" hangingPunct="1"/>
            <a:r>
              <a:rPr lang="zh-CN" altLang="en-US">
                <a:ea typeface="宋体" panose="02010600030101010101" pitchFamily="2" charset="-122"/>
              </a:rPr>
              <a:t>假设你准备开发一个新功能，但是需要两周才能完成，第一周你写了</a:t>
            </a:r>
            <a:r>
              <a:rPr lang="en-US" altLang="zh-CN">
                <a:ea typeface="宋体" panose="02010600030101010101" pitchFamily="2" charset="-122"/>
              </a:rPr>
              <a:t>50%</a:t>
            </a:r>
            <a:r>
              <a:rPr lang="zh-CN" altLang="en-US">
                <a:ea typeface="宋体" panose="02010600030101010101" pitchFamily="2" charset="-122"/>
              </a:rPr>
              <a:t>的代码，如果立刻提交，由于代码还没写完，不完整的代码库会导致别人不能干活了。如果等代码全部写完再一次提交，又存在丢失每天进度的巨大风险。</a:t>
            </a:r>
          </a:p>
          <a:p>
            <a:pPr lvl="2" eaLnBrk="1" hangingPunct="1"/>
            <a:r>
              <a:rPr lang="zh-CN" altLang="en-US">
                <a:ea typeface="宋体" panose="02010600030101010101" pitchFamily="2" charset="-122"/>
              </a:rPr>
              <a:t>有了分支，就不用怕了。你创建了一个属于你自己的分支，别人看不到，还继续在原来的分支上正常工作，而你在自己的分支上干活，想提交就提交，直到开发完毕后，再一次性合并到原来的分支上，这样，既安全，又不影响别人工作。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分支管理用来解决不同版本的冲突、合并问题。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Git</a:t>
            </a:r>
            <a:r>
              <a:rPr lang="zh-CN" altLang="en-US">
                <a:ea typeface="宋体" panose="02010600030101010101" pitchFamily="2" charset="-122"/>
              </a:rPr>
              <a:t>的分支管理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无论版本库中有多少文件，</a:t>
            </a:r>
            <a:r>
              <a:rPr lang="en-US" altLang="zh-CN"/>
              <a:t>Git</a:t>
            </a:r>
            <a:r>
              <a:rPr lang="zh-CN" altLang="en-US"/>
              <a:t>分支操作都非常迅速，这使得</a:t>
            </a:r>
            <a:r>
              <a:rPr lang="en-US" altLang="zh-CN"/>
              <a:t>Git</a:t>
            </a:r>
            <a:r>
              <a:rPr lang="zh-CN" altLang="en-US"/>
              <a:t>从众多版本控制工具脱颖而出。</a:t>
            </a:r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9767C74-600E-4012-9FA7-DEF3497A35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5CBCD438-E67E-4B8C-AEEA-54CB15BC37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942975"/>
            <a:ext cx="8615363" cy="5715000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master</a:t>
            </a:r>
            <a:r>
              <a:rPr lang="zh-CN" altLang="en-US" dirty="0">
                <a:ea typeface="宋体" panose="02010600030101010101" pitchFamily="2" charset="-122"/>
              </a:rPr>
              <a:t>分支</a:t>
            </a:r>
            <a:r>
              <a:rPr lang="en-US" altLang="zh-CN" dirty="0">
                <a:ea typeface="宋体" panose="02010600030101010101" pitchFamily="2" charset="-122"/>
              </a:rPr>
              <a:t>—</a:t>
            </a:r>
            <a:r>
              <a:rPr lang="zh-CN" altLang="en-US" dirty="0">
                <a:ea typeface="宋体" panose="02010600030101010101" pitchFamily="2" charset="-122"/>
              </a:rPr>
              <a:t>主分支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/>
              <a:t>Git</a:t>
            </a:r>
            <a:r>
              <a:rPr lang="zh-CN" altLang="en-US" dirty="0"/>
              <a:t>将每次提交的内容串成一条时间线，这条时间线就是一个分支，这个分支叫主分支，即</a:t>
            </a:r>
            <a:r>
              <a:rPr lang="en-US" altLang="zh-CN" dirty="0"/>
              <a:t>master</a:t>
            </a:r>
            <a:r>
              <a:rPr lang="zh-CN" altLang="en-US" dirty="0"/>
              <a:t>分支。</a:t>
            </a:r>
            <a:r>
              <a:rPr lang="en-US" altLang="zh-CN" dirty="0"/>
              <a:t>HEAD</a:t>
            </a:r>
            <a:r>
              <a:rPr lang="zh-CN" altLang="en-US" dirty="0"/>
              <a:t>严格来说不是指向提交，而是指向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才是指向提交的，所以，</a:t>
            </a:r>
            <a:r>
              <a:rPr lang="en-US" altLang="zh-CN" dirty="0"/>
              <a:t>HEAD</a:t>
            </a:r>
            <a:r>
              <a:rPr lang="zh-CN" altLang="en-US" dirty="0"/>
              <a:t>指向的就是当前分支。刚开始，</a:t>
            </a:r>
            <a:r>
              <a:rPr lang="en-US" altLang="zh-CN" dirty="0"/>
              <a:t>master</a:t>
            </a:r>
            <a:r>
              <a:rPr lang="zh-CN" altLang="en-US" dirty="0"/>
              <a:t>分支是一条线，</a:t>
            </a:r>
            <a:r>
              <a:rPr lang="en-US" altLang="zh-CN" dirty="0"/>
              <a:t>Git</a:t>
            </a:r>
            <a:r>
              <a:rPr lang="zh-CN" altLang="en-US" dirty="0"/>
              <a:t>用</a:t>
            </a:r>
            <a:r>
              <a:rPr lang="en-US" altLang="zh-CN" dirty="0"/>
              <a:t>master</a:t>
            </a:r>
            <a:r>
              <a:rPr lang="zh-CN" altLang="en-US" dirty="0"/>
              <a:t>指向最新的提交，再用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/>
              <a:t>master</a:t>
            </a:r>
            <a:r>
              <a:rPr lang="zh-CN" altLang="en-US" dirty="0"/>
              <a:t>，就能确定当前分支，以及当前分支的提交点；</a:t>
            </a:r>
          </a:p>
          <a:p>
            <a:pPr lvl="1" algn="just"/>
            <a:r>
              <a:rPr lang="zh-CN" altLang="en-US" dirty="0"/>
              <a:t>每次提交，</a:t>
            </a:r>
            <a:r>
              <a:rPr lang="en-US" altLang="zh-CN" dirty="0"/>
              <a:t>master</a:t>
            </a:r>
            <a:r>
              <a:rPr lang="zh-CN" altLang="en-US" dirty="0"/>
              <a:t>分支都会向前移动一步，这样，随着你不断提交，</a:t>
            </a:r>
            <a:r>
              <a:rPr lang="en-US" altLang="zh-CN" dirty="0"/>
              <a:t>master</a:t>
            </a:r>
            <a:r>
              <a:rPr lang="zh-CN" altLang="en-US" dirty="0"/>
              <a:t>分支的线也越来越长；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69636" name="Picture 5" descr="git-br-initial">
            <a:extLst>
              <a:ext uri="{FF2B5EF4-FFF2-40B4-BE49-F238E27FC236}">
                <a16:creationId xmlns:a16="http://schemas.microsoft.com/office/drawing/2014/main" id="{5410848D-C4D9-44B1-BAD1-4CB7E499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41" y="5378765"/>
            <a:ext cx="3979118" cy="131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48125E-3DB4-4401-8BEC-D8DD3DF425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6D295A78-24CA-4BBC-9D13-4610064EF0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942975"/>
            <a:ext cx="8615363" cy="5715000"/>
          </a:xfrm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创建新的分支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例如创建</a:t>
            </a:r>
            <a:r>
              <a:rPr lang="en-US" altLang="zh-CN"/>
              <a:t>dev</a:t>
            </a:r>
            <a:r>
              <a:rPr lang="zh-CN" altLang="en-US"/>
              <a:t>分支时，</a:t>
            </a:r>
            <a:r>
              <a:rPr lang="en-US" altLang="zh-CN"/>
              <a:t>Git</a:t>
            </a:r>
            <a:r>
              <a:rPr lang="zh-CN" altLang="en-US"/>
              <a:t>新建了一个指针叫</a:t>
            </a:r>
            <a:r>
              <a:rPr lang="en-US" altLang="zh-CN"/>
              <a:t>dev</a:t>
            </a:r>
            <a:r>
              <a:rPr lang="zh-CN" altLang="en-US"/>
              <a:t>，指向</a:t>
            </a:r>
            <a:r>
              <a:rPr lang="en-US" altLang="zh-CN"/>
              <a:t>master</a:t>
            </a:r>
            <a:r>
              <a:rPr lang="zh-CN" altLang="en-US"/>
              <a:t>相同的提交，再把</a:t>
            </a:r>
            <a:r>
              <a:rPr lang="en-US" altLang="zh-CN"/>
              <a:t>HEAD</a:t>
            </a:r>
            <a:r>
              <a:rPr lang="zh-CN" altLang="en-US"/>
              <a:t>指向</a:t>
            </a:r>
            <a:r>
              <a:rPr lang="en-US" altLang="zh-CN"/>
              <a:t>dev</a:t>
            </a:r>
            <a:r>
              <a:rPr lang="zh-CN" altLang="en-US"/>
              <a:t>，就表示当前分支在</a:t>
            </a:r>
            <a:r>
              <a:rPr lang="en-US" altLang="zh-CN"/>
              <a:t>dev</a:t>
            </a:r>
            <a:r>
              <a:rPr lang="zh-CN" altLang="en-US"/>
              <a:t>上：</a:t>
            </a:r>
          </a:p>
          <a:p>
            <a:pPr lvl="1"/>
            <a:r>
              <a:rPr lang="en-US" altLang="zh-CN"/>
              <a:t>Git</a:t>
            </a:r>
            <a:r>
              <a:rPr lang="zh-CN" altLang="en-US"/>
              <a:t>创建一个分支很快，因为除了增加一个</a:t>
            </a:r>
            <a:r>
              <a:rPr lang="en-US" altLang="zh-CN"/>
              <a:t>dev</a:t>
            </a:r>
            <a:r>
              <a:rPr lang="zh-CN" altLang="en-US"/>
              <a:t>指针，改改</a:t>
            </a:r>
            <a:r>
              <a:rPr lang="en-US" altLang="zh-CN"/>
              <a:t>HEAD</a:t>
            </a:r>
            <a:r>
              <a:rPr lang="zh-CN" altLang="en-US"/>
              <a:t>的指向，工作区的文件都没有任何变化！</a:t>
            </a:r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pic>
        <p:nvPicPr>
          <p:cNvPr id="70660" name="Picture 7" descr="git-br-create">
            <a:extLst>
              <a:ext uri="{FF2B5EF4-FFF2-40B4-BE49-F238E27FC236}">
                <a16:creationId xmlns:a16="http://schemas.microsoft.com/office/drawing/2014/main" id="{C9C26C12-2304-4F58-8F53-AD2573C5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4333875"/>
            <a:ext cx="52720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EAF1B2-ABE8-42E3-8128-70E38CCDC5D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8E542226-A3CE-4561-BDA7-FC5E64AAF7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465263"/>
            <a:ext cx="8423275" cy="519271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工作区对分支的修改和提交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从现在开始，对工作区的修改和提交就是针对</a:t>
            </a:r>
            <a:r>
              <a:rPr lang="en-US" altLang="zh-CN"/>
              <a:t>dev</a:t>
            </a:r>
            <a:r>
              <a:rPr lang="zh-CN" altLang="en-US"/>
              <a:t>分支了，比如新提交一次后，</a:t>
            </a:r>
            <a:r>
              <a:rPr lang="en-US" altLang="zh-CN"/>
              <a:t>dev</a:t>
            </a:r>
            <a:r>
              <a:rPr lang="zh-CN" altLang="en-US"/>
              <a:t>指针往前移动一步，而</a:t>
            </a:r>
            <a:r>
              <a:rPr lang="en-US" altLang="zh-CN"/>
              <a:t>master</a:t>
            </a:r>
            <a:r>
              <a:rPr lang="zh-CN" altLang="en-US"/>
              <a:t>指针不变；</a:t>
            </a: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pic>
        <p:nvPicPr>
          <p:cNvPr id="71684" name="Picture 2" descr="git-br-dev-fd">
            <a:extLst>
              <a:ext uri="{FF2B5EF4-FFF2-40B4-BE49-F238E27FC236}">
                <a16:creationId xmlns:a16="http://schemas.microsoft.com/office/drawing/2014/main" id="{82484B1D-2719-474A-B837-367815A7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3284984"/>
            <a:ext cx="5080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69C549F-585C-426B-98C5-48AA6C49DC4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160441DA-A7DA-4581-8F5F-015083DA8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465263"/>
            <a:ext cx="8423275" cy="519271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分支向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主分支的合并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假如我们在</a:t>
            </a:r>
            <a:r>
              <a:rPr lang="en-US" altLang="zh-CN"/>
              <a:t>dev</a:t>
            </a:r>
            <a:r>
              <a:rPr lang="zh-CN" altLang="en-US"/>
              <a:t>上的工作完成了，就可以把</a:t>
            </a:r>
            <a:r>
              <a:rPr lang="en-US" altLang="zh-CN"/>
              <a:t>dev</a:t>
            </a:r>
            <a:r>
              <a:rPr lang="zh-CN" altLang="en-US"/>
              <a:t>合并到</a:t>
            </a:r>
            <a:r>
              <a:rPr lang="en-US" altLang="zh-CN"/>
              <a:t>master</a:t>
            </a:r>
            <a:r>
              <a:rPr lang="zh-CN" altLang="en-US"/>
              <a:t>上。</a:t>
            </a:r>
            <a:r>
              <a:rPr lang="en-US" altLang="zh-CN"/>
              <a:t>Git</a:t>
            </a:r>
            <a:r>
              <a:rPr lang="zh-CN" altLang="en-US"/>
              <a:t>怎么合并呢？最简单的方法，就是直接把</a:t>
            </a:r>
            <a:r>
              <a:rPr lang="en-US" altLang="zh-CN"/>
              <a:t>master</a:t>
            </a:r>
            <a:r>
              <a:rPr lang="zh-CN" altLang="en-US"/>
              <a:t>指向</a:t>
            </a:r>
            <a:r>
              <a:rPr lang="en-US" altLang="zh-CN"/>
              <a:t>dev</a:t>
            </a:r>
            <a:r>
              <a:rPr lang="zh-CN" altLang="en-US"/>
              <a:t>的当前提交，就完成了合并。所以</a:t>
            </a:r>
            <a:r>
              <a:rPr lang="en-US" altLang="zh-CN"/>
              <a:t>Git</a:t>
            </a:r>
            <a:r>
              <a:rPr lang="zh-CN" altLang="en-US"/>
              <a:t>合并分支也很快！就改改指针，工作区内容也不变！</a:t>
            </a:r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pic>
        <p:nvPicPr>
          <p:cNvPr id="72708" name="Picture 4" descr="git-br-ff-merge">
            <a:extLst>
              <a:ext uri="{FF2B5EF4-FFF2-40B4-BE49-F238E27FC236}">
                <a16:creationId xmlns:a16="http://schemas.microsoft.com/office/drawing/2014/main" id="{D3CE1CA1-22A3-4228-A851-9490D01ED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810000"/>
            <a:ext cx="71501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C138BB-9B5F-4401-A377-C73A6EC2920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6C7F5CF9-2378-4C00-B52E-AB939E9283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2775" y="1299394"/>
            <a:ext cx="8615363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删除分支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合并完分支后，甚至可以删除</a:t>
            </a:r>
            <a:r>
              <a:rPr lang="en-US" altLang="zh-CN" dirty="0"/>
              <a:t>dev</a:t>
            </a:r>
            <a:r>
              <a:rPr lang="zh-CN" altLang="en-US" dirty="0"/>
              <a:t>分支。删除</a:t>
            </a:r>
            <a:r>
              <a:rPr lang="en-US" altLang="zh-CN" dirty="0"/>
              <a:t>dev</a:t>
            </a:r>
            <a:r>
              <a:rPr lang="zh-CN" altLang="en-US" dirty="0"/>
              <a:t>分支就是把</a:t>
            </a:r>
            <a:r>
              <a:rPr lang="en-US" altLang="zh-CN" dirty="0"/>
              <a:t>dev</a:t>
            </a:r>
            <a:r>
              <a:rPr lang="zh-CN" altLang="en-US" dirty="0"/>
              <a:t>指针给删掉，删掉后，我们就剩下了一条</a:t>
            </a:r>
            <a:r>
              <a:rPr lang="en-US" altLang="zh-CN" dirty="0"/>
              <a:t>master</a:t>
            </a:r>
            <a:r>
              <a:rPr lang="zh-CN" altLang="en-US" dirty="0"/>
              <a:t>分支；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73732" name="Picture 2" descr="git-br-rm">
            <a:extLst>
              <a:ext uri="{FF2B5EF4-FFF2-40B4-BE49-F238E27FC236}">
                <a16:creationId xmlns:a16="http://schemas.microsoft.com/office/drawing/2014/main" id="{F8F478A2-1B43-4A32-9905-3EC6CC8CB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07" y="2924944"/>
            <a:ext cx="50419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15F9E37-A3EC-47B0-8DE9-5192F86C9C1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  <p:sp>
        <p:nvSpPr>
          <p:cNvPr id="74755" name="内容占位符 2">
            <a:extLst>
              <a:ext uri="{FF2B5EF4-FFF2-40B4-BE49-F238E27FC236}">
                <a16:creationId xmlns:a16="http://schemas.microsoft.com/office/drawing/2014/main" id="{15A1B52B-21DB-444B-8540-461401FC17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285875"/>
            <a:ext cx="8615363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实战操作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）创建</a:t>
            </a:r>
            <a:r>
              <a:rPr lang="en-US" altLang="zh-CN" dirty="0"/>
              <a:t>dev</a:t>
            </a:r>
            <a:r>
              <a:rPr lang="zh-CN" altLang="en-US" dirty="0"/>
              <a:t>分支，切换到</a:t>
            </a:r>
            <a:r>
              <a:rPr lang="en-US" altLang="zh-CN" dirty="0"/>
              <a:t>dev</a:t>
            </a:r>
            <a:r>
              <a:rPr lang="zh-CN" altLang="en-US" dirty="0"/>
              <a:t>分支；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）用</a:t>
            </a:r>
            <a:r>
              <a:rPr lang="en-US" altLang="zh-CN" dirty="0"/>
              <a:t>git branch</a:t>
            </a:r>
            <a:r>
              <a:rPr lang="zh-CN" altLang="en-US" dirty="0"/>
              <a:t>命令查看分支，</a:t>
            </a:r>
            <a:r>
              <a:rPr lang="en-US" altLang="zh-CN" dirty="0"/>
              <a:t>git branch</a:t>
            </a:r>
            <a:r>
              <a:rPr lang="zh-CN" altLang="en-US" dirty="0"/>
              <a:t>命令会列出所有分支，当前分支前面会标一个*号。；</a:t>
            </a:r>
          </a:p>
          <a:p>
            <a:pPr lvl="1"/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74756" name="组合 9">
            <a:extLst>
              <a:ext uri="{FF2B5EF4-FFF2-40B4-BE49-F238E27FC236}">
                <a16:creationId xmlns:a16="http://schemas.microsoft.com/office/drawing/2014/main" id="{6C880785-14AD-4FE4-AEBC-0FDCC32B5C37}"/>
              </a:ext>
            </a:extLst>
          </p:cNvPr>
          <p:cNvGrpSpPr>
            <a:grpSpLocks/>
          </p:cNvGrpSpPr>
          <p:nvPr/>
        </p:nvGrpSpPr>
        <p:grpSpPr bwMode="auto">
          <a:xfrm>
            <a:off x="1291454" y="2395729"/>
            <a:ext cx="3013474" cy="529216"/>
            <a:chOff x="-108736" y="-14097"/>
            <a:chExt cx="3013866" cy="529216"/>
          </a:xfrm>
        </p:grpSpPr>
        <p:pic>
          <p:nvPicPr>
            <p:cNvPr id="74763" name="Picture 3">
              <a:extLst>
                <a:ext uri="{FF2B5EF4-FFF2-40B4-BE49-F238E27FC236}">
                  <a16:creationId xmlns:a16="http://schemas.microsoft.com/office/drawing/2014/main" id="{49738108-3DDC-48A7-92FF-C8BB0DD2B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7" y="1"/>
              <a:ext cx="2639673" cy="5151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764" name="TextBox 6">
              <a:extLst>
                <a:ext uri="{FF2B5EF4-FFF2-40B4-BE49-F238E27FC236}">
                  <a16:creationId xmlns:a16="http://schemas.microsoft.com/office/drawing/2014/main" id="{845CAC36-8092-4D5D-AEE3-48AF16D1D2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736" y="-14097"/>
              <a:ext cx="365808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757" name="组合 10">
            <a:extLst>
              <a:ext uri="{FF2B5EF4-FFF2-40B4-BE49-F238E27FC236}">
                <a16:creationId xmlns:a16="http://schemas.microsoft.com/office/drawing/2014/main" id="{7903263F-97B3-466A-B095-C5E9E1FBA60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407254"/>
            <a:ext cx="3268662" cy="858235"/>
            <a:chOff x="0" y="170478"/>
            <a:chExt cx="3268041" cy="858301"/>
          </a:xfrm>
        </p:grpSpPr>
        <p:pic>
          <p:nvPicPr>
            <p:cNvPr id="74761" name="Picture 4">
              <a:extLst>
                <a:ext uri="{FF2B5EF4-FFF2-40B4-BE49-F238E27FC236}">
                  <a16:creationId xmlns:a16="http://schemas.microsoft.com/office/drawing/2014/main" id="{116687A7-EFE8-4395-9CD6-642B32FC8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29" y="173117"/>
              <a:ext cx="2932112" cy="855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762" name="TextBox 7">
              <a:extLst>
                <a:ext uri="{FF2B5EF4-FFF2-40B4-BE49-F238E27FC236}">
                  <a16:creationId xmlns:a16="http://schemas.microsoft.com/office/drawing/2014/main" id="{BA9B8399-1723-43F1-847C-308CF5A5673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0478"/>
              <a:ext cx="365691" cy="371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758" name="组合 11">
            <a:extLst>
              <a:ext uri="{FF2B5EF4-FFF2-40B4-BE49-F238E27FC236}">
                <a16:creationId xmlns:a16="http://schemas.microsoft.com/office/drawing/2014/main" id="{7EF250A9-5DA0-44F3-9C5B-FAA1D53D0E92}"/>
              </a:ext>
            </a:extLst>
          </p:cNvPr>
          <p:cNvGrpSpPr>
            <a:grpSpLocks/>
          </p:cNvGrpSpPr>
          <p:nvPr/>
        </p:nvGrpSpPr>
        <p:grpSpPr bwMode="auto">
          <a:xfrm>
            <a:off x="1291454" y="4456113"/>
            <a:ext cx="2746702" cy="855663"/>
            <a:chOff x="-58818" y="0"/>
            <a:chExt cx="2747041" cy="855663"/>
          </a:xfrm>
        </p:grpSpPr>
        <p:pic>
          <p:nvPicPr>
            <p:cNvPr id="74759" name="Picture 5">
              <a:extLst>
                <a:ext uri="{FF2B5EF4-FFF2-40B4-BE49-F238E27FC236}">
                  <a16:creationId xmlns:a16="http://schemas.microsoft.com/office/drawing/2014/main" id="{D3EC24ED-DD23-441F-AC14-279E0F11A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987" y="0"/>
              <a:ext cx="2381236" cy="8556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760" name="TextBox 8">
              <a:extLst>
                <a:ext uri="{FF2B5EF4-FFF2-40B4-BE49-F238E27FC236}">
                  <a16:creationId xmlns:a16="http://schemas.microsoft.com/office/drawing/2014/main" id="{17E49E8F-98BB-4775-9916-FA2F76AF3DF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818" y="0"/>
              <a:ext cx="365805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2">
            <a:extLst>
              <a:ext uri="{FF2B5EF4-FFF2-40B4-BE49-F238E27FC236}">
                <a16:creationId xmlns:a16="http://schemas.microsoft.com/office/drawing/2014/main" id="{EE510865-82FD-4C6B-A4A0-A2E74247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89187"/>
            <a:ext cx="7689303" cy="55682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25450" indent="-320675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57250" indent="-28575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91000"/>
              </a:lnSpc>
            </a:pPr>
            <a:r>
              <a:rPr lang="en-US" altLang="zh-CN" sz="2300" dirty="0"/>
              <a:t>Git</a:t>
            </a:r>
            <a:r>
              <a:rPr lang="zh-CN" altLang="en-US" sz="2300" dirty="0"/>
              <a:t>的诞生</a:t>
            </a:r>
            <a:endParaRPr lang="en-US" altLang="zh-CN" sz="2300" dirty="0"/>
          </a:p>
          <a:p>
            <a:pPr eaLnBrk="1" hangingPunct="1">
              <a:lnSpc>
                <a:spcPct val="91000"/>
              </a:lnSpc>
            </a:pPr>
            <a:endParaRPr lang="en-GB" altLang="en-US" sz="23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300" dirty="0"/>
              <a:t>2002</a:t>
            </a:r>
            <a:r>
              <a:rPr lang="zh-CN" altLang="en-US" sz="2300" dirty="0"/>
              <a:t>年之前，</a:t>
            </a:r>
            <a:r>
              <a:rPr lang="en-US" altLang="zh-CN" sz="2300" dirty="0"/>
              <a:t>Linux</a:t>
            </a:r>
            <a:r>
              <a:rPr lang="zh-CN" altLang="en-US" sz="2300" dirty="0"/>
              <a:t>志愿者使用</a:t>
            </a:r>
            <a:r>
              <a:rPr lang="en-US" altLang="zh-CN" sz="2300" dirty="0"/>
              <a:t>diff</a:t>
            </a:r>
            <a:r>
              <a:rPr lang="zh-CN" altLang="en-US" sz="2300" dirty="0"/>
              <a:t>提交源代码，</a:t>
            </a:r>
            <a:r>
              <a:rPr lang="en-US" altLang="zh-CN" sz="2300" dirty="0"/>
              <a:t>Linus</a:t>
            </a:r>
            <a:r>
              <a:rPr lang="zh-CN" altLang="en-US" sz="2300" dirty="0"/>
              <a:t>本人通过手工方式合并代码。开源版本控制软件</a:t>
            </a:r>
            <a:r>
              <a:rPr lang="en-US" altLang="zh-CN" sz="2300" dirty="0"/>
              <a:t>CVS</a:t>
            </a:r>
            <a:r>
              <a:rPr lang="zh-CN" altLang="en-US" sz="2300" dirty="0"/>
              <a:t>、</a:t>
            </a:r>
            <a:r>
              <a:rPr lang="en-US" altLang="zh-CN" sz="2300" dirty="0"/>
              <a:t>SVN</a:t>
            </a:r>
            <a:r>
              <a:rPr lang="zh-CN" altLang="en-US" sz="2300" dirty="0"/>
              <a:t>速度慢，需要联网工作，不好用；商用软件不符合开源精神；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300" dirty="0"/>
              <a:t>2002</a:t>
            </a:r>
            <a:r>
              <a:rPr lang="zh-CN" altLang="en-US" sz="2300" dirty="0"/>
              <a:t>年后，</a:t>
            </a:r>
            <a:r>
              <a:rPr lang="en-US" altLang="zh-CN" sz="2300" dirty="0"/>
              <a:t>Linux</a:t>
            </a:r>
            <a:r>
              <a:rPr lang="zh-CN" altLang="en-US" sz="2300" dirty="0"/>
              <a:t>代码量之大，</a:t>
            </a:r>
            <a:r>
              <a:rPr lang="en-US" altLang="zh-CN" sz="2300" dirty="0"/>
              <a:t>Linus</a:t>
            </a:r>
            <a:r>
              <a:rPr lang="zh-CN" altLang="en-US" sz="2300" dirty="0"/>
              <a:t>选择商业版本控制系统</a:t>
            </a:r>
            <a:r>
              <a:rPr lang="en-US" altLang="zh-CN" sz="2300" dirty="0" err="1"/>
              <a:t>BitKeeper</a:t>
            </a:r>
            <a:r>
              <a:rPr lang="zh-CN" altLang="en-US" sz="2300" dirty="0"/>
              <a:t>，被授权免费使用。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300" dirty="0"/>
              <a:t>2005</a:t>
            </a:r>
            <a:r>
              <a:rPr lang="zh-CN" altLang="en-US" sz="2300" dirty="0"/>
              <a:t>年，</a:t>
            </a:r>
            <a:r>
              <a:rPr lang="en-US" altLang="zh-CN" sz="2300" dirty="0"/>
              <a:t>Linux</a:t>
            </a:r>
            <a:r>
              <a:rPr lang="zh-CN" altLang="en-US" sz="2300" dirty="0"/>
              <a:t>社区牛人试图破解</a:t>
            </a:r>
            <a:r>
              <a:rPr lang="en-US" altLang="zh-CN" sz="2300" dirty="0" err="1"/>
              <a:t>BitKeeper</a:t>
            </a:r>
            <a:r>
              <a:rPr lang="zh-CN" altLang="en-US" sz="2300" dirty="0"/>
              <a:t>，免费使用授权被收回。然后</a:t>
            </a:r>
            <a:r>
              <a:rPr lang="en-US" altLang="zh-CN" sz="2300" dirty="0"/>
              <a:t>Linus</a:t>
            </a:r>
            <a:r>
              <a:rPr lang="zh-CN" altLang="en-US" sz="2300" dirty="0"/>
              <a:t>花两周时间用</a:t>
            </a:r>
            <a:r>
              <a:rPr lang="en-US" altLang="zh-CN" sz="2300" dirty="0"/>
              <a:t>C</a:t>
            </a:r>
            <a:r>
              <a:rPr lang="zh-CN" altLang="en-US" sz="2300" dirty="0"/>
              <a:t>写了一个分布式版本控制系统，就是</a:t>
            </a:r>
            <a:r>
              <a:rPr lang="en-US" altLang="zh-CN" sz="2300" dirty="0"/>
              <a:t>Git!</a:t>
            </a:r>
            <a:r>
              <a:rPr lang="zh-CN" altLang="en-US" sz="2300" dirty="0"/>
              <a:t>一个月内，</a:t>
            </a:r>
            <a:r>
              <a:rPr lang="en-US" altLang="zh-CN" sz="2300" dirty="0"/>
              <a:t>Linux</a:t>
            </a:r>
            <a:r>
              <a:rPr lang="zh-CN" altLang="en-US" sz="2300" dirty="0"/>
              <a:t>源代码由</a:t>
            </a:r>
            <a:r>
              <a:rPr lang="en-US" altLang="zh-CN" sz="2300" dirty="0"/>
              <a:t>Git</a:t>
            </a:r>
            <a:r>
              <a:rPr lang="zh-CN" altLang="en-US" sz="2300" dirty="0"/>
              <a:t>管理。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300" dirty="0"/>
              <a:t>2008</a:t>
            </a:r>
            <a:r>
              <a:rPr lang="zh-CN" altLang="en-US" sz="2300" dirty="0"/>
              <a:t>年，</a:t>
            </a:r>
            <a:r>
              <a:rPr lang="en-US" altLang="zh-CN" sz="2300" dirty="0"/>
              <a:t>GitHub</a:t>
            </a:r>
            <a:r>
              <a:rPr lang="zh-CN" altLang="en-US" sz="2300" dirty="0"/>
              <a:t>网站上线，为开源项目免费提供</a:t>
            </a:r>
            <a:r>
              <a:rPr lang="en-US" altLang="zh-CN" sz="2300" dirty="0"/>
              <a:t>Git</a:t>
            </a:r>
            <a:r>
              <a:rPr lang="zh-CN" altLang="en-US" sz="2300" dirty="0"/>
              <a:t>存储，无数开源项目开始迁移至</a:t>
            </a:r>
            <a:r>
              <a:rPr lang="en-US" altLang="zh-CN" sz="2300" dirty="0"/>
              <a:t>GitHub</a:t>
            </a:r>
            <a:r>
              <a:rPr lang="zh-CN" altLang="en-US" sz="2300" dirty="0"/>
              <a:t>，包括</a:t>
            </a:r>
            <a:r>
              <a:rPr lang="en-US" altLang="zh-CN" sz="2300" dirty="0"/>
              <a:t>jQuery</a:t>
            </a:r>
            <a:r>
              <a:rPr lang="zh-CN" altLang="en-US" sz="2300" dirty="0"/>
              <a:t>，</a:t>
            </a:r>
            <a:r>
              <a:rPr lang="en-US" altLang="zh-CN" sz="2300" dirty="0"/>
              <a:t>PHP</a:t>
            </a:r>
            <a:r>
              <a:rPr lang="zh-CN" altLang="en-US" sz="2300" dirty="0"/>
              <a:t>，</a:t>
            </a:r>
            <a:r>
              <a:rPr lang="en-US" altLang="zh-CN" sz="2300" dirty="0"/>
              <a:t>Ruby</a:t>
            </a:r>
            <a:r>
              <a:rPr lang="zh-CN" altLang="en-US" sz="2300" dirty="0"/>
              <a:t>等等。</a:t>
            </a:r>
            <a:endParaRPr lang="en-GB" altLang="en-US" sz="2300" dirty="0"/>
          </a:p>
          <a:p>
            <a:pPr eaLnBrk="1" hangingPunct="1">
              <a:lnSpc>
                <a:spcPct val="91000"/>
              </a:lnSpc>
              <a:buFont typeface="Arial" panose="020B0604020202020204" pitchFamily="34" charset="0"/>
              <a:buNone/>
            </a:pPr>
            <a:endParaRPr lang="en-GB" altLang="en-US" sz="23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5978D6A9-2989-4E92-8E26-A923AD54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673225"/>
            <a:ext cx="144145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>
            <a:extLst>
              <a:ext uri="{FF2B5EF4-FFF2-40B4-BE49-F238E27FC236}">
                <a16:creationId xmlns:a16="http://schemas.microsoft.com/office/drawing/2014/main" id="{84C8644C-39BB-41AA-8BC9-B9D0E418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1" y="3971925"/>
            <a:ext cx="14128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A77ACD7-BB4D-43DD-A895-5E4B55524B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>
                <a:ea typeface="宋体" pitchFamily="2" charset="-122"/>
              </a:rPr>
              <a:t>1. Git</a:t>
            </a:r>
            <a:r>
              <a:rPr lang="zh-CN" altLang="en-US" dirty="0">
                <a:ea typeface="宋体" pitchFamily="2" charset="-122"/>
              </a:rPr>
              <a:t>简介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F895A614-0471-4677-AA75-1F58E20AF6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387475"/>
            <a:ext cx="8615363" cy="5270500"/>
          </a:xfrm>
        </p:spPr>
        <p:txBody>
          <a:bodyPr/>
          <a:lstStyle/>
          <a:p>
            <a:pPr lvl="1"/>
            <a:r>
              <a:rPr lang="en-US" altLang="zh-CN"/>
              <a:t>3</a:t>
            </a:r>
            <a:r>
              <a:rPr lang="zh-CN" altLang="en-US"/>
              <a:t>）修改并提交</a:t>
            </a:r>
            <a:r>
              <a:rPr lang="en-US" altLang="zh-CN"/>
              <a:t>dev</a:t>
            </a:r>
            <a:r>
              <a:rPr lang="zh-CN" altLang="en-US"/>
              <a:t>分支，如给</a:t>
            </a:r>
            <a:r>
              <a:rPr lang="en-US" altLang="zh-CN"/>
              <a:t>readme.txt</a:t>
            </a:r>
            <a:r>
              <a:rPr lang="zh-CN" altLang="en-US"/>
              <a:t>加上一行；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）切换</a:t>
            </a:r>
            <a:r>
              <a:rPr lang="en-US" altLang="zh-CN"/>
              <a:t>master</a:t>
            </a:r>
            <a:r>
              <a:rPr lang="zh-CN" altLang="en-US"/>
              <a:t>分支。切换回</a:t>
            </a:r>
            <a:r>
              <a:rPr lang="en-US" altLang="zh-CN"/>
              <a:t>master</a:t>
            </a:r>
            <a:r>
              <a:rPr lang="zh-CN" altLang="en-US"/>
              <a:t>分支后，再查看</a:t>
            </a:r>
            <a:r>
              <a:rPr lang="en-US" altLang="zh-CN"/>
              <a:t>readme.txt</a:t>
            </a:r>
            <a:r>
              <a:rPr lang="zh-CN" altLang="en-US"/>
              <a:t>文件，刚才添加的内容不见了！因为那个提交是在</a:t>
            </a:r>
            <a:r>
              <a:rPr lang="en-US" altLang="zh-CN"/>
              <a:t>dev</a:t>
            </a:r>
            <a:r>
              <a:rPr lang="zh-CN" altLang="en-US"/>
              <a:t>分支上，而</a:t>
            </a:r>
            <a:r>
              <a:rPr lang="en-US" altLang="zh-CN"/>
              <a:t>master</a:t>
            </a:r>
            <a:r>
              <a:rPr lang="zh-CN" altLang="en-US"/>
              <a:t>分支此刻的提交点并没有变；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75780" name="组合 6">
            <a:extLst>
              <a:ext uri="{FF2B5EF4-FFF2-40B4-BE49-F238E27FC236}">
                <a16:creationId xmlns:a16="http://schemas.microsoft.com/office/drawing/2014/main" id="{9FA74054-C52C-434E-8D7D-92BC1C008F2A}"/>
              </a:ext>
            </a:extLst>
          </p:cNvPr>
          <p:cNvGrpSpPr>
            <a:grpSpLocks/>
          </p:cNvGrpSpPr>
          <p:nvPr/>
        </p:nvGrpSpPr>
        <p:grpSpPr bwMode="auto">
          <a:xfrm>
            <a:off x="2082799" y="1916832"/>
            <a:ext cx="4810675" cy="1266825"/>
            <a:chOff x="125395" y="110256"/>
            <a:chExt cx="4810059" cy="1266825"/>
          </a:xfrm>
        </p:grpSpPr>
        <p:pic>
          <p:nvPicPr>
            <p:cNvPr id="75784" name="Picture 2">
              <a:extLst>
                <a:ext uri="{FF2B5EF4-FFF2-40B4-BE49-F238E27FC236}">
                  <a16:creationId xmlns:a16="http://schemas.microsoft.com/office/drawing/2014/main" id="{2748DAED-9A50-4C37-A66B-D6DA52665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003" y="110256"/>
              <a:ext cx="3880451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785" name="TextBox 5">
              <a:extLst>
                <a:ext uri="{FF2B5EF4-FFF2-40B4-BE49-F238E27FC236}">
                  <a16:creationId xmlns:a16="http://schemas.microsoft.com/office/drawing/2014/main" id="{3113C378-1746-445F-B833-1C03F9290AF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95" y="110256"/>
              <a:ext cx="365713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781" name="组合 8">
            <a:extLst>
              <a:ext uri="{FF2B5EF4-FFF2-40B4-BE49-F238E27FC236}">
                <a16:creationId xmlns:a16="http://schemas.microsoft.com/office/drawing/2014/main" id="{02996F4A-5E9B-46E7-90E2-858510C10608}"/>
              </a:ext>
            </a:extLst>
          </p:cNvPr>
          <p:cNvGrpSpPr>
            <a:grpSpLocks/>
          </p:cNvGrpSpPr>
          <p:nvPr/>
        </p:nvGrpSpPr>
        <p:grpSpPr bwMode="auto">
          <a:xfrm>
            <a:off x="2082799" y="4393596"/>
            <a:ext cx="4734925" cy="1719263"/>
            <a:chOff x="-52381" y="-263748"/>
            <a:chExt cx="4734291" cy="1719263"/>
          </a:xfrm>
        </p:grpSpPr>
        <p:pic>
          <p:nvPicPr>
            <p:cNvPr id="75782" name="Picture 4" descr="git-br-on-master">
              <a:extLst>
                <a:ext uri="{FF2B5EF4-FFF2-40B4-BE49-F238E27FC236}">
                  <a16:creationId xmlns:a16="http://schemas.microsoft.com/office/drawing/2014/main" id="{DF01FC2C-A449-480B-9DB4-645FE3F7A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82" y="-263748"/>
              <a:ext cx="3880428" cy="171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83" name="TextBox 7">
              <a:extLst>
                <a:ext uri="{FF2B5EF4-FFF2-40B4-BE49-F238E27FC236}">
                  <a16:creationId xmlns:a16="http://schemas.microsoft.com/office/drawing/2014/main" id="{F6383234-6ECC-4A7A-B4AA-CD1B081501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381" y="409956"/>
              <a:ext cx="365711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CD3E2308-AE6A-404F-AAE2-15595E58B21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CE5F88-088A-44F3-AD17-940F0B3AD0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E0C953E7-4B74-4719-AAC5-4757B3C259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4200" y="1574800"/>
            <a:ext cx="8648700" cy="5194300"/>
          </a:xfrm>
        </p:spPr>
        <p:txBody>
          <a:bodyPr/>
          <a:lstStyle/>
          <a:p>
            <a:pPr lvl="1"/>
            <a:r>
              <a:rPr lang="en-US" altLang="zh-CN"/>
              <a:t>5</a:t>
            </a:r>
            <a:r>
              <a:rPr lang="zh-CN" altLang="en-US"/>
              <a:t>）合并</a:t>
            </a:r>
            <a:r>
              <a:rPr lang="en-US" altLang="zh-CN"/>
              <a:t>dev</a:t>
            </a:r>
            <a:r>
              <a:rPr lang="zh-CN" altLang="en-US"/>
              <a:t>分支的工作到</a:t>
            </a:r>
            <a:r>
              <a:rPr lang="en-US" altLang="zh-CN"/>
              <a:t>master</a:t>
            </a:r>
            <a:r>
              <a:rPr lang="zh-CN" altLang="en-US"/>
              <a:t>分支；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git merge</a:t>
            </a:r>
            <a:r>
              <a:rPr lang="zh-CN" altLang="en-US">
                <a:ea typeface="宋体" panose="02010600030101010101" pitchFamily="2" charset="-122"/>
              </a:rPr>
              <a:t>命令用于合并指定分支到当前分支。合并后，再查看</a:t>
            </a:r>
            <a:r>
              <a:rPr lang="en-US" altLang="zh-CN">
                <a:ea typeface="宋体" panose="02010600030101010101" pitchFamily="2" charset="-122"/>
              </a:rPr>
              <a:t>readme.txt</a:t>
            </a:r>
            <a:r>
              <a:rPr lang="zh-CN" altLang="en-US">
                <a:ea typeface="宋体" panose="02010600030101010101" pitchFamily="2" charset="-122"/>
              </a:rPr>
              <a:t>的内容，就可以看到，和</a:t>
            </a:r>
            <a:r>
              <a:rPr lang="en-US" altLang="zh-CN">
                <a:ea typeface="宋体" panose="02010600030101010101" pitchFamily="2" charset="-122"/>
              </a:rPr>
              <a:t>dev</a:t>
            </a:r>
            <a:r>
              <a:rPr lang="zh-CN" altLang="en-US">
                <a:ea typeface="宋体" panose="02010600030101010101" pitchFamily="2" charset="-122"/>
              </a:rPr>
              <a:t>分支的最新提交是完全一样的。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pic>
        <p:nvPicPr>
          <p:cNvPr id="76804" name="Picture 5">
            <a:extLst>
              <a:ext uri="{FF2B5EF4-FFF2-40B4-BE49-F238E27FC236}">
                <a16:creationId xmlns:a16="http://schemas.microsoft.com/office/drawing/2014/main" id="{F9066C29-A34E-4F94-8DBD-48C927AF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3257550"/>
            <a:ext cx="393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40BB55E2-A973-485A-8217-90FE49CD16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1026" y="1431926"/>
            <a:ext cx="8615363" cy="5349875"/>
          </a:xfrm>
        </p:spPr>
        <p:txBody>
          <a:bodyPr/>
          <a:lstStyle/>
          <a:p>
            <a:pPr lvl="1"/>
            <a:r>
              <a:rPr lang="en-US" altLang="zh-CN" dirty="0"/>
              <a:t>6</a:t>
            </a:r>
            <a:r>
              <a:rPr lang="zh-CN" altLang="en-US" dirty="0"/>
              <a:t>）删除</a:t>
            </a:r>
            <a:r>
              <a:rPr lang="en-US" altLang="zh-CN" dirty="0"/>
              <a:t>dev</a:t>
            </a:r>
            <a:r>
              <a:rPr lang="zh-CN" altLang="en-US" dirty="0"/>
              <a:t>分支；删除后，查看</a:t>
            </a:r>
            <a:r>
              <a:rPr lang="en-US" altLang="zh-CN" dirty="0"/>
              <a:t>branch</a:t>
            </a:r>
            <a:r>
              <a:rPr lang="zh-CN" altLang="en-US" dirty="0"/>
              <a:t>，就只剩下</a:t>
            </a:r>
            <a:r>
              <a:rPr lang="en-US" altLang="zh-CN" dirty="0"/>
              <a:t>master</a:t>
            </a:r>
            <a:r>
              <a:rPr lang="zh-CN" altLang="en-US" dirty="0"/>
              <a:t>分支；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总结：因为创建、合并和删除分支非常快，所以</a:t>
            </a:r>
            <a:r>
              <a:rPr lang="en-US" altLang="zh-CN" dirty="0"/>
              <a:t>Git</a:t>
            </a:r>
            <a:r>
              <a:rPr lang="zh-CN" altLang="en-US" dirty="0"/>
              <a:t>鼓励使用分支完成某个任务，合并后再删掉分支，这和直接在</a:t>
            </a:r>
            <a:r>
              <a:rPr lang="en-US" altLang="zh-CN" dirty="0"/>
              <a:t>master</a:t>
            </a:r>
            <a:r>
              <a:rPr lang="zh-CN" altLang="en-US" dirty="0"/>
              <a:t>分支上工作效果是一样的，但过程更安全。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77828" name="组合 9">
            <a:extLst>
              <a:ext uri="{FF2B5EF4-FFF2-40B4-BE49-F238E27FC236}">
                <a16:creationId xmlns:a16="http://schemas.microsoft.com/office/drawing/2014/main" id="{27ABBB13-EFA9-497F-9052-AD8B506E7657}"/>
              </a:ext>
            </a:extLst>
          </p:cNvPr>
          <p:cNvGrpSpPr>
            <a:grpSpLocks/>
          </p:cNvGrpSpPr>
          <p:nvPr/>
        </p:nvGrpSpPr>
        <p:grpSpPr bwMode="auto">
          <a:xfrm>
            <a:off x="1352600" y="2492896"/>
            <a:ext cx="3149920" cy="760476"/>
            <a:chOff x="-100344" y="-19114"/>
            <a:chExt cx="3150276" cy="760476"/>
          </a:xfrm>
        </p:grpSpPr>
        <p:pic>
          <p:nvPicPr>
            <p:cNvPr id="77832" name="Picture 2">
              <a:extLst>
                <a:ext uri="{FF2B5EF4-FFF2-40B4-BE49-F238E27FC236}">
                  <a16:creationId xmlns:a16="http://schemas.microsoft.com/office/drawing/2014/main" id="{BD0201DA-550F-4D46-9990-18B2D2046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7" y="0"/>
              <a:ext cx="2784475" cy="741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33" name="TextBox 6">
              <a:extLst>
                <a:ext uri="{FF2B5EF4-FFF2-40B4-BE49-F238E27FC236}">
                  <a16:creationId xmlns:a16="http://schemas.microsoft.com/office/drawing/2014/main" id="{1166494C-21C3-4091-B54B-E32B1DB28A1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344" y="-19114"/>
              <a:ext cx="365801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829" name="组合 8">
            <a:extLst>
              <a:ext uri="{FF2B5EF4-FFF2-40B4-BE49-F238E27FC236}">
                <a16:creationId xmlns:a16="http://schemas.microsoft.com/office/drawing/2014/main" id="{D8FB20CA-90F2-4271-86B4-FEB5C5CA5622}"/>
              </a:ext>
            </a:extLst>
          </p:cNvPr>
          <p:cNvGrpSpPr>
            <a:grpSpLocks/>
          </p:cNvGrpSpPr>
          <p:nvPr/>
        </p:nvGrpSpPr>
        <p:grpSpPr bwMode="auto">
          <a:xfrm>
            <a:off x="5113917" y="2492896"/>
            <a:ext cx="1792974" cy="760476"/>
            <a:chOff x="-124538" y="115810"/>
            <a:chExt cx="1793345" cy="760385"/>
          </a:xfrm>
        </p:grpSpPr>
        <p:pic>
          <p:nvPicPr>
            <p:cNvPr id="77830" name="Picture 3">
              <a:extLst>
                <a:ext uri="{FF2B5EF4-FFF2-40B4-BE49-F238E27FC236}">
                  <a16:creationId xmlns:a16="http://schemas.microsoft.com/office/drawing/2014/main" id="{BE35E257-09FB-47CF-8F59-8E89A4AC7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7" y="115810"/>
              <a:ext cx="1403350" cy="7603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31" name="TextBox 7">
              <a:extLst>
                <a:ext uri="{FF2B5EF4-FFF2-40B4-BE49-F238E27FC236}">
                  <a16:creationId xmlns:a16="http://schemas.microsoft.com/office/drawing/2014/main" id="{1AEDE510-6220-4150-8B5E-E27C2DAF23B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538" y="115810"/>
              <a:ext cx="365836" cy="37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7F049A6A-0EF0-42A1-AA06-565012EFE4A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创建与合并分支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>
            <a:extLst>
              <a:ext uri="{FF2B5EF4-FFF2-40B4-BE49-F238E27FC236}">
                <a16:creationId xmlns:a16="http://schemas.microsoft.com/office/drawing/2014/main" id="{4462A1AE-DF52-4E45-8C31-56098F4EC03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解决冲突</a:t>
            </a:r>
            <a:endParaRPr lang="zh-CN" altLang="zh-CN" kern="0" dirty="0"/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148E6A45-33DF-4165-A88F-05DFCC4826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0413" y="1158876"/>
            <a:ext cx="8615362" cy="561657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分支冲突的产生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）创建新分支，修改</a:t>
            </a:r>
            <a:r>
              <a:rPr lang="en-US" altLang="zh-CN" dirty="0"/>
              <a:t>readme.txt</a:t>
            </a:r>
            <a:r>
              <a:rPr lang="zh-CN" altLang="en-US" dirty="0"/>
              <a:t>最后一行，并提交；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）切换到</a:t>
            </a:r>
            <a:r>
              <a:rPr lang="en-US" altLang="zh-CN" dirty="0"/>
              <a:t>master</a:t>
            </a:r>
            <a:r>
              <a:rPr lang="zh-CN" altLang="en-US" dirty="0"/>
              <a:t>分支，</a:t>
            </a:r>
            <a:r>
              <a:rPr lang="en-US" altLang="zh-CN" dirty="0"/>
              <a:t>Git</a:t>
            </a:r>
            <a:r>
              <a:rPr lang="zh-CN" altLang="en-US" dirty="0"/>
              <a:t>还会自动提示当前</a:t>
            </a:r>
            <a:r>
              <a:rPr lang="en-US" altLang="zh-CN" dirty="0"/>
              <a:t>master</a:t>
            </a:r>
            <a:r>
              <a:rPr lang="zh-CN" altLang="en-US" dirty="0"/>
              <a:t>分支比远程的</a:t>
            </a:r>
            <a:r>
              <a:rPr lang="en-US" altLang="zh-CN" dirty="0"/>
              <a:t>master</a:t>
            </a:r>
            <a:r>
              <a:rPr lang="zh-CN" altLang="en-US" dirty="0"/>
              <a:t>分支要超前</a:t>
            </a:r>
            <a:r>
              <a:rPr lang="en-US" altLang="zh-CN" dirty="0"/>
              <a:t>1</a:t>
            </a:r>
            <a:r>
              <a:rPr lang="zh-CN" altLang="en-US" dirty="0"/>
              <a:t>个提交；在</a:t>
            </a:r>
            <a:r>
              <a:rPr lang="en-US" altLang="zh-CN" dirty="0"/>
              <a:t>master</a:t>
            </a:r>
            <a:r>
              <a:rPr lang="zh-CN" altLang="en-US" dirty="0"/>
              <a:t>分支上修改</a:t>
            </a:r>
            <a:r>
              <a:rPr lang="en-US" altLang="zh-CN" dirty="0"/>
              <a:t>readme.txt</a:t>
            </a:r>
            <a:r>
              <a:rPr lang="zh-CN" altLang="en-US" dirty="0"/>
              <a:t>文件的最后一行，并提交</a:t>
            </a:r>
            <a:r>
              <a:rPr lang="en-US" altLang="zh-CN" dirty="0"/>
              <a:t>master</a:t>
            </a:r>
            <a:r>
              <a:rPr lang="zh-CN" altLang="en-US" dirty="0"/>
              <a:t>分支；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402E9AD9-DEC5-4487-811A-3F495910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972" y="2162883"/>
            <a:ext cx="2943225" cy="44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3" name="Picture 5">
            <a:extLst>
              <a:ext uri="{FF2B5EF4-FFF2-40B4-BE49-F238E27FC236}">
                <a16:creationId xmlns:a16="http://schemas.microsoft.com/office/drawing/2014/main" id="{3F11484F-2430-425E-8282-0C056AF7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43" y="5133614"/>
            <a:ext cx="2943225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854" name="组合 13">
            <a:extLst>
              <a:ext uri="{FF2B5EF4-FFF2-40B4-BE49-F238E27FC236}">
                <a16:creationId xmlns:a16="http://schemas.microsoft.com/office/drawing/2014/main" id="{3A2D53BE-233E-4E7E-8A96-CD2191E54493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2148469"/>
            <a:ext cx="3871912" cy="563562"/>
            <a:chOff x="0" y="0"/>
            <a:chExt cx="3871280" cy="563562"/>
          </a:xfrm>
        </p:grpSpPr>
        <p:pic>
          <p:nvPicPr>
            <p:cNvPr id="78865" name="Picture 1">
              <a:extLst>
                <a:ext uri="{FF2B5EF4-FFF2-40B4-BE49-F238E27FC236}">
                  <a16:creationId xmlns:a16="http://schemas.microsoft.com/office/drawing/2014/main" id="{969262E2-5BF2-4D33-A4DE-E022AB2B6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" y="0"/>
              <a:ext cx="3594100" cy="563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866" name="TextBox 9">
              <a:extLst>
                <a:ext uri="{FF2B5EF4-FFF2-40B4-BE49-F238E27FC236}">
                  <a16:creationId xmlns:a16="http://schemas.microsoft.com/office/drawing/2014/main" id="{2ABF4719-32D5-4CE1-8774-C0D46386523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379" y="14414"/>
              <a:ext cx="365700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855" name="组合 14">
            <a:extLst>
              <a:ext uri="{FF2B5EF4-FFF2-40B4-BE49-F238E27FC236}">
                <a16:creationId xmlns:a16="http://schemas.microsoft.com/office/drawing/2014/main" id="{4E1C6CC3-BA90-423A-82F1-A58DDABF46A1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2864432"/>
            <a:ext cx="3879850" cy="771525"/>
            <a:chOff x="0" y="0"/>
            <a:chExt cx="3880314" cy="771525"/>
          </a:xfrm>
        </p:grpSpPr>
        <p:pic>
          <p:nvPicPr>
            <p:cNvPr id="78863" name="Picture 3">
              <a:extLst>
                <a:ext uri="{FF2B5EF4-FFF2-40B4-BE49-F238E27FC236}">
                  <a16:creationId xmlns:a16="http://schemas.microsoft.com/office/drawing/2014/main" id="{68B9A5D1-EDE2-46B5-A682-EE1F78B41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14" y="0"/>
              <a:ext cx="3594100" cy="771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864" name="TextBox 10">
              <a:extLst>
                <a:ext uri="{FF2B5EF4-FFF2-40B4-BE49-F238E27FC236}">
                  <a16:creationId xmlns:a16="http://schemas.microsoft.com/office/drawing/2014/main" id="{EDD30A88-EC04-45FC-9A88-CB59093BC2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552" y="23876"/>
              <a:ext cx="365804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856" name="组合 17">
            <a:extLst>
              <a:ext uri="{FF2B5EF4-FFF2-40B4-BE49-F238E27FC236}">
                <a16:creationId xmlns:a16="http://schemas.microsoft.com/office/drawing/2014/main" id="{50409BC1-0456-49EA-97C8-11ED95302A75}"/>
              </a:ext>
            </a:extLst>
          </p:cNvPr>
          <p:cNvGrpSpPr>
            <a:grpSpLocks/>
          </p:cNvGrpSpPr>
          <p:nvPr/>
        </p:nvGrpSpPr>
        <p:grpSpPr bwMode="auto">
          <a:xfrm>
            <a:off x="1274793" y="5133614"/>
            <a:ext cx="4776788" cy="1666875"/>
            <a:chOff x="0" y="0"/>
            <a:chExt cx="4776009" cy="1666875"/>
          </a:xfrm>
        </p:grpSpPr>
        <p:pic>
          <p:nvPicPr>
            <p:cNvPr id="78857" name="Picture 6">
              <a:extLst>
                <a:ext uri="{FF2B5EF4-FFF2-40B4-BE49-F238E27FC236}">
                  <a16:creationId xmlns:a16="http://schemas.microsoft.com/office/drawing/2014/main" id="{07B6594F-0F3C-4C51-ADC2-7CB476BF2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734" y="933450"/>
              <a:ext cx="4486275" cy="733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858" name="组合 16">
              <a:extLst>
                <a:ext uri="{FF2B5EF4-FFF2-40B4-BE49-F238E27FC236}">
                  <a16:creationId xmlns:a16="http://schemas.microsoft.com/office/drawing/2014/main" id="{6BA46E5F-9AE1-40A0-81E2-623D3F315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76009" cy="1279684"/>
              <a:chOff x="0" y="0"/>
              <a:chExt cx="4776009" cy="1279684"/>
            </a:xfrm>
          </p:grpSpPr>
          <p:grpSp>
            <p:nvGrpSpPr>
              <p:cNvPr id="78859" name="组合 15">
                <a:extLst>
                  <a:ext uri="{FF2B5EF4-FFF2-40B4-BE49-F238E27FC236}">
                    <a16:creationId xmlns:a16="http://schemas.microsoft.com/office/drawing/2014/main" id="{4CC11FE8-106A-46E2-8623-445CA8F99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776009" cy="676275"/>
                <a:chOff x="0" y="0"/>
                <a:chExt cx="4776009" cy="676275"/>
              </a:xfrm>
            </p:grpSpPr>
            <p:pic>
              <p:nvPicPr>
                <p:cNvPr id="78861" name="Picture 4">
                  <a:extLst>
                    <a:ext uri="{FF2B5EF4-FFF2-40B4-BE49-F238E27FC236}">
                      <a16:creationId xmlns:a16="http://schemas.microsoft.com/office/drawing/2014/main" id="{8DFC8175-5B1F-4A71-BEDA-5D0C6509EB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9734" y="0"/>
                  <a:ext cx="4486275" cy="6762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862" name="TextBox 11">
                  <a:extLst>
                    <a:ext uri="{FF2B5EF4-FFF2-40B4-BE49-F238E27FC236}">
                      <a16:creationId xmlns:a16="http://schemas.microsoft.com/office/drawing/2014/main" id="{2F8D5714-03EE-4090-8278-EAFC9D53BF35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2062" y="-19114"/>
                  <a:ext cx="365700" cy="3779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8860" name="TextBox 12">
                <a:extLst>
                  <a:ext uri="{FF2B5EF4-FFF2-40B4-BE49-F238E27FC236}">
                    <a16:creationId xmlns:a16="http://schemas.microsoft.com/office/drawing/2014/main" id="{5D5B0165-D8EF-46A1-BAB4-BB5C4FDCA8F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2062" y="919670"/>
                <a:ext cx="365700" cy="371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58E6589D-E039-4F5E-84D9-6008E475F9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788" y="1425576"/>
            <a:ext cx="8615362" cy="5076825"/>
          </a:xfrm>
        </p:spPr>
        <p:txBody>
          <a:bodyPr/>
          <a:lstStyle/>
          <a:p>
            <a:pPr lvl="1"/>
            <a:r>
              <a:rPr lang="zh-CN" altLang="en-US"/>
              <a:t>现在</a:t>
            </a:r>
            <a:r>
              <a:rPr lang="en-US" altLang="zh-CN"/>
              <a:t>master</a:t>
            </a:r>
            <a:r>
              <a:rPr lang="zh-CN" altLang="en-US"/>
              <a:t>分支和</a:t>
            </a:r>
            <a:r>
              <a:rPr lang="en-US" altLang="zh-CN"/>
              <a:t>feature1</a:t>
            </a:r>
            <a:r>
              <a:rPr lang="zh-CN" altLang="en-US"/>
              <a:t>分支各自都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    分别有新的提交，分支如右所示，冲突产生</a:t>
            </a:r>
            <a:r>
              <a:rPr lang="en-US" altLang="zh-CN"/>
              <a:t>!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pic>
        <p:nvPicPr>
          <p:cNvPr id="79876" name="TextBox 4">
            <a:extLst>
              <a:ext uri="{FF2B5EF4-FFF2-40B4-BE49-F238E27FC236}">
                <a16:creationId xmlns:a16="http://schemas.microsoft.com/office/drawing/2014/main" id="{363CAFC5-BDA1-4DE5-9F59-D311E5D88B9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3" y="3584576"/>
            <a:ext cx="3667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77" name="组合 10">
            <a:extLst>
              <a:ext uri="{FF2B5EF4-FFF2-40B4-BE49-F238E27FC236}">
                <a16:creationId xmlns:a16="http://schemas.microsoft.com/office/drawing/2014/main" id="{6874CF03-6B57-41CB-A147-4B6EA35ACE95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630488"/>
            <a:ext cx="5703888" cy="2628900"/>
            <a:chOff x="0" y="0"/>
            <a:chExt cx="5703888" cy="2628900"/>
          </a:xfrm>
        </p:grpSpPr>
        <p:grpSp>
          <p:nvGrpSpPr>
            <p:cNvPr id="79878" name="组合 8">
              <a:extLst>
                <a:ext uri="{FF2B5EF4-FFF2-40B4-BE49-F238E27FC236}">
                  <a16:creationId xmlns:a16="http://schemas.microsoft.com/office/drawing/2014/main" id="{0A168EEB-85DE-403F-B775-FB3BE6C66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03888" cy="2628900"/>
              <a:chOff x="0" y="0"/>
              <a:chExt cx="5703888" cy="2628900"/>
            </a:xfrm>
          </p:grpSpPr>
          <p:grpSp>
            <p:nvGrpSpPr>
              <p:cNvPr id="79880" name="组合 6">
                <a:extLst>
                  <a:ext uri="{FF2B5EF4-FFF2-40B4-BE49-F238E27FC236}">
                    <a16:creationId xmlns:a16="http://schemas.microsoft.com/office/drawing/2014/main" id="{4EA8559E-EFB0-4A3A-8DB0-E9BCF64812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703888" cy="2628900"/>
                <a:chOff x="0" y="0"/>
                <a:chExt cx="5703888" cy="2628900"/>
              </a:xfrm>
            </p:grpSpPr>
            <p:pic>
              <p:nvPicPr>
                <p:cNvPr id="79882" name="Picture 8" descr="git-br-feature1">
                  <a:extLst>
                    <a:ext uri="{FF2B5EF4-FFF2-40B4-BE49-F238E27FC236}">
                      <a16:creationId xmlns:a16="http://schemas.microsoft.com/office/drawing/2014/main" id="{C3B71649-ACC4-46C0-BF5B-8488454723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703888" cy="2628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9883" name="TextBox 5">
                  <a:extLst>
                    <a:ext uri="{FF2B5EF4-FFF2-40B4-BE49-F238E27FC236}">
                      <a16:creationId xmlns:a16="http://schemas.microsoft.com/office/drawing/2014/main" id="{DBC1D938-E8FA-45B8-85F6-08CBBD64CFE7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43425" y="1715960"/>
                  <a:ext cx="365760" cy="371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9881" name="TextBox 7">
                <a:extLst>
                  <a:ext uri="{FF2B5EF4-FFF2-40B4-BE49-F238E27FC236}">
                    <a16:creationId xmlns:a16="http://schemas.microsoft.com/office/drawing/2014/main" id="{789AAA07-429D-4F21-8322-A7283A841B6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7809" y="953960"/>
                <a:ext cx="365760" cy="371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9879" name="TextBox 9">
              <a:extLst>
                <a:ext uri="{FF2B5EF4-FFF2-40B4-BE49-F238E27FC236}">
                  <a16:creationId xmlns:a16="http://schemas.microsoft.com/office/drawing/2014/main" id="{2333A7F9-6759-4047-9109-C343CF4C5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984" y="2076450"/>
              <a:ext cx="6213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F2197A95-AF68-495E-9349-0FF13F4BB82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解决冲突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D4760CCE-BB35-47F0-8E98-FDBE44612D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387475"/>
            <a:ext cx="8615363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解决冲突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这种情况下，</a:t>
            </a:r>
            <a:r>
              <a:rPr lang="en-US" altLang="zh-CN" dirty="0"/>
              <a:t>Git</a:t>
            </a:r>
            <a:r>
              <a:rPr lang="zh-CN" altLang="en-US" dirty="0"/>
              <a:t>无法执行“快速合并”，只能试图把各自的修改合并起来，但这种合并就可能会有冲突；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提示</a:t>
            </a:r>
            <a:r>
              <a:rPr lang="en-US" altLang="zh-CN" dirty="0"/>
              <a:t>readme.txt</a:t>
            </a:r>
            <a:r>
              <a:rPr lang="zh-CN" altLang="en-US" dirty="0"/>
              <a:t>文件存在冲突，必须手动解决冲突后再提交。</a:t>
            </a:r>
            <a:r>
              <a:rPr lang="en-US" altLang="zh-CN" dirty="0"/>
              <a:t>git status</a:t>
            </a:r>
            <a:r>
              <a:rPr lang="zh-CN" altLang="en-US" dirty="0"/>
              <a:t>也可以给出冲突的文件；</a:t>
            </a:r>
          </a:p>
          <a:p>
            <a:pPr lvl="1"/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80900" name="组合 8">
            <a:extLst>
              <a:ext uri="{FF2B5EF4-FFF2-40B4-BE49-F238E27FC236}">
                <a16:creationId xmlns:a16="http://schemas.microsoft.com/office/drawing/2014/main" id="{868BAE37-8308-4235-B8BD-2CE6B65A8C6E}"/>
              </a:ext>
            </a:extLst>
          </p:cNvPr>
          <p:cNvGrpSpPr>
            <a:grpSpLocks/>
          </p:cNvGrpSpPr>
          <p:nvPr/>
        </p:nvGrpSpPr>
        <p:grpSpPr bwMode="auto">
          <a:xfrm>
            <a:off x="1519089" y="2719710"/>
            <a:ext cx="5934717" cy="4013527"/>
            <a:chOff x="25249" y="1910"/>
            <a:chExt cx="5934461" cy="4013527"/>
          </a:xfrm>
        </p:grpSpPr>
        <p:pic>
          <p:nvPicPr>
            <p:cNvPr id="80901" name="Picture 2">
              <a:extLst>
                <a:ext uri="{FF2B5EF4-FFF2-40B4-BE49-F238E27FC236}">
                  <a16:creationId xmlns:a16="http://schemas.microsoft.com/office/drawing/2014/main" id="{12CBFD2C-0017-4FC6-9859-C9BBCA1C7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526" y="1761157"/>
              <a:ext cx="5111184" cy="2254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902" name="TextBox 5">
              <a:extLst>
                <a:ext uri="{FF2B5EF4-FFF2-40B4-BE49-F238E27FC236}">
                  <a16:creationId xmlns:a16="http://schemas.microsoft.com/office/drawing/2014/main" id="{991F662A-D339-4D9A-8843-6DABC6C6E58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9" y="1779588"/>
              <a:ext cx="365744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0903" name="组合 7">
              <a:extLst>
                <a:ext uri="{FF2B5EF4-FFF2-40B4-BE49-F238E27FC236}">
                  <a16:creationId xmlns:a16="http://schemas.microsoft.com/office/drawing/2014/main" id="{9397E04E-A98D-4E12-A559-41F520700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9" y="1910"/>
              <a:ext cx="5809343" cy="855663"/>
              <a:chOff x="-107480" y="1910"/>
              <a:chExt cx="5809343" cy="855663"/>
            </a:xfrm>
          </p:grpSpPr>
          <p:pic>
            <p:nvPicPr>
              <p:cNvPr id="80904" name="Picture 1">
                <a:extLst>
                  <a:ext uri="{FF2B5EF4-FFF2-40B4-BE49-F238E27FC236}">
                    <a16:creationId xmlns:a16="http://schemas.microsoft.com/office/drawing/2014/main" id="{AC9DB62B-16FD-4A07-BA43-E6F1DDD92A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914" y="1910"/>
                <a:ext cx="4860949" cy="855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905" name="TextBox 6">
                <a:extLst>
                  <a:ext uri="{FF2B5EF4-FFF2-40B4-BE49-F238E27FC236}">
                    <a16:creationId xmlns:a16="http://schemas.microsoft.com/office/drawing/2014/main" id="{778BDFD6-6383-49A2-AB8E-D8E71D3F180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480" y="1910"/>
                <a:ext cx="365744" cy="377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7CDA4846-675F-444B-8CA9-65F88E35B28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解决冲突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内容占位符 2">
            <a:extLst>
              <a:ext uri="{FF2B5EF4-FFF2-40B4-BE49-F238E27FC236}">
                <a16:creationId xmlns:a16="http://schemas.microsoft.com/office/drawing/2014/main" id="{B9BCBEC2-51A0-4035-AAE5-753EF8B7EA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3263" y="1374775"/>
            <a:ext cx="8615362" cy="3638401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查看发生冲突的文件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用</a:t>
            </a:r>
            <a:r>
              <a:rPr lang="en-US" altLang="zh-CN" dirty="0"/>
              <a:t>&lt;&lt;&lt;&lt;&lt;&lt;&lt;</a:t>
            </a:r>
            <a:r>
              <a:rPr lang="zh-CN" altLang="en-US" dirty="0"/>
              <a:t>，</a:t>
            </a:r>
            <a:r>
              <a:rPr lang="en-US" altLang="zh-CN" dirty="0"/>
              <a:t>=======</a:t>
            </a:r>
            <a:r>
              <a:rPr lang="zh-CN" altLang="en-US" dirty="0"/>
              <a:t>，</a:t>
            </a:r>
            <a:r>
              <a:rPr lang="en-US" altLang="zh-CN" dirty="0"/>
              <a:t>&gt;&gt;&gt;&gt;&gt;&gt;&gt;</a:t>
            </a:r>
            <a:r>
              <a:rPr lang="zh-CN" altLang="en-US" dirty="0"/>
              <a:t>标记出不同分支的内容一般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修改冲突的文件，并提交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81924" name="Picture 1">
            <a:extLst>
              <a:ext uri="{FF2B5EF4-FFF2-40B4-BE49-F238E27FC236}">
                <a16:creationId xmlns:a16="http://schemas.microsoft.com/office/drawing/2014/main" id="{059B005E-EE54-41EB-954C-E1C770AB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3" y="5235838"/>
            <a:ext cx="2981325" cy="253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25" name="组合 14">
            <a:extLst>
              <a:ext uri="{FF2B5EF4-FFF2-40B4-BE49-F238E27FC236}">
                <a16:creationId xmlns:a16="http://schemas.microsoft.com/office/drawing/2014/main" id="{13E16C87-864C-4C81-8CFC-C2904DE55089}"/>
              </a:ext>
            </a:extLst>
          </p:cNvPr>
          <p:cNvGrpSpPr>
            <a:grpSpLocks/>
          </p:cNvGrpSpPr>
          <p:nvPr/>
        </p:nvGrpSpPr>
        <p:grpSpPr bwMode="auto">
          <a:xfrm>
            <a:off x="2847247" y="2420144"/>
            <a:ext cx="4842057" cy="2017712"/>
            <a:chOff x="54484" y="0"/>
            <a:chExt cx="4841763" cy="2017712"/>
          </a:xfrm>
        </p:grpSpPr>
        <p:pic>
          <p:nvPicPr>
            <p:cNvPr id="81929" name="Picture 3">
              <a:extLst>
                <a:ext uri="{FF2B5EF4-FFF2-40B4-BE49-F238E27FC236}">
                  <a16:creationId xmlns:a16="http://schemas.microsoft.com/office/drawing/2014/main" id="{2CCC8BE6-0EF3-4165-B62E-789967B7F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43" y="0"/>
              <a:ext cx="4466104" cy="2017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30" name="TextBox 12">
              <a:extLst>
                <a:ext uri="{FF2B5EF4-FFF2-40B4-BE49-F238E27FC236}">
                  <a16:creationId xmlns:a16="http://schemas.microsoft.com/office/drawing/2014/main" id="{934318D4-C0D0-49B2-9A35-966F1823602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" y="0"/>
              <a:ext cx="365738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26" name="组合 15">
            <a:extLst>
              <a:ext uri="{FF2B5EF4-FFF2-40B4-BE49-F238E27FC236}">
                <a16:creationId xmlns:a16="http://schemas.microsoft.com/office/drawing/2014/main" id="{E168D7C0-456B-4C46-AED6-F6B529464A75}"/>
              </a:ext>
            </a:extLst>
          </p:cNvPr>
          <p:cNvGrpSpPr>
            <a:grpSpLocks/>
          </p:cNvGrpSpPr>
          <p:nvPr/>
        </p:nvGrpSpPr>
        <p:grpSpPr bwMode="auto">
          <a:xfrm>
            <a:off x="1620226" y="5235838"/>
            <a:ext cx="3769040" cy="1017969"/>
            <a:chOff x="-100337" y="-381"/>
            <a:chExt cx="3769394" cy="1017969"/>
          </a:xfrm>
        </p:grpSpPr>
        <p:pic>
          <p:nvPicPr>
            <p:cNvPr id="81927" name="Picture 2">
              <a:extLst>
                <a:ext uri="{FF2B5EF4-FFF2-40B4-BE49-F238E27FC236}">
                  <a16:creationId xmlns:a16="http://schemas.microsoft.com/office/drawing/2014/main" id="{3F96467D-09FF-4C25-9A47-1F27CFFC5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7" y="0"/>
              <a:ext cx="3403600" cy="1017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28" name="TextBox 13">
              <a:extLst>
                <a:ext uri="{FF2B5EF4-FFF2-40B4-BE49-F238E27FC236}">
                  <a16:creationId xmlns:a16="http://schemas.microsoft.com/office/drawing/2014/main" id="{0E6E224F-D36B-4E61-B46B-E5D70F203CA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337" y="-381"/>
              <a:ext cx="365794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A38628A1-C31D-41A7-BE46-B4F3CC94D24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解决冲突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848451B4-58A6-4ACA-B558-244959D0E0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3263" y="1374775"/>
            <a:ext cx="8615362" cy="5715000"/>
          </a:xfrm>
        </p:spPr>
        <p:txBody>
          <a:bodyPr/>
          <a:lstStyle/>
          <a:p>
            <a:pPr marL="457200" lvl="1" indent="0">
              <a:buNone/>
            </a:pPr>
            <a:endParaRPr lang="en-US" altLang="zh-CN"/>
          </a:p>
          <a:p>
            <a:pPr marL="457200" lvl="1" indent="0"/>
            <a:r>
              <a:rPr lang="en-US" altLang="zh-CN"/>
              <a:t>master</a:t>
            </a:r>
            <a:r>
              <a:rPr lang="zh-CN" altLang="en-US"/>
              <a:t>分支和</a:t>
            </a:r>
            <a:r>
              <a:rPr lang="en-US" altLang="zh-CN"/>
              <a:t>feature1</a:t>
            </a:r>
            <a:r>
              <a:rPr lang="zh-CN" altLang="en-US"/>
              <a:t>分支如右图所示：</a:t>
            </a:r>
            <a:endParaRPr lang="en-US" altLang="zh-CN"/>
          </a:p>
          <a:p>
            <a:pPr marL="457200" lvl="1" indent="0"/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82948" name="组合 5">
            <a:extLst>
              <a:ext uri="{FF2B5EF4-FFF2-40B4-BE49-F238E27FC236}">
                <a16:creationId xmlns:a16="http://schemas.microsoft.com/office/drawing/2014/main" id="{1459C014-57A2-4851-826C-2A43F5BC212A}"/>
              </a:ext>
            </a:extLst>
          </p:cNvPr>
          <p:cNvGrpSpPr>
            <a:grpSpLocks/>
          </p:cNvGrpSpPr>
          <p:nvPr/>
        </p:nvGrpSpPr>
        <p:grpSpPr bwMode="auto">
          <a:xfrm>
            <a:off x="1406526" y="2578100"/>
            <a:ext cx="5972175" cy="2476500"/>
            <a:chOff x="0" y="0"/>
            <a:chExt cx="5972175" cy="2476500"/>
          </a:xfrm>
        </p:grpSpPr>
        <p:pic>
          <p:nvPicPr>
            <p:cNvPr id="82949" name="Picture 4" descr="git-br-conflict-merged">
              <a:extLst>
                <a:ext uri="{FF2B5EF4-FFF2-40B4-BE49-F238E27FC236}">
                  <a16:creationId xmlns:a16="http://schemas.microsoft.com/office/drawing/2014/main" id="{0B8692B8-C019-4072-9DBD-7C7F3B8C6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972175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0" name="TextBox 4">
              <a:extLst>
                <a:ext uri="{FF2B5EF4-FFF2-40B4-BE49-F238E27FC236}">
                  <a16:creationId xmlns:a16="http://schemas.microsoft.com/office/drawing/2014/main" id="{ACE87C6A-FB87-4250-8DCD-331631FDA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275" y="1653931"/>
              <a:ext cx="7737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6B7CE8A9-BC1B-4E8D-8AB2-0CF4778326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解决冲突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71B42290-D674-472F-B70C-8EC2251A86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9638" y="1416050"/>
            <a:ext cx="8615362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用带参数的</a:t>
            </a:r>
            <a:r>
              <a:rPr lang="en-US" altLang="zh-CN" dirty="0">
                <a:ea typeface="宋体" panose="02010600030101010101" pitchFamily="2" charset="-122"/>
              </a:rPr>
              <a:t>git log</a:t>
            </a:r>
            <a:r>
              <a:rPr lang="zh-CN" altLang="en-US" dirty="0">
                <a:ea typeface="宋体" panose="02010600030101010101" pitchFamily="2" charset="-122"/>
              </a:rPr>
              <a:t>可以看到分支的合并情况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删除</a:t>
            </a:r>
            <a:r>
              <a:rPr lang="en-US" altLang="zh-CN" dirty="0"/>
              <a:t>feature1</a:t>
            </a:r>
            <a:r>
              <a:rPr lang="zh-CN" altLang="en-US" dirty="0"/>
              <a:t>分支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83972" name="组合 8">
            <a:extLst>
              <a:ext uri="{FF2B5EF4-FFF2-40B4-BE49-F238E27FC236}">
                <a16:creationId xmlns:a16="http://schemas.microsoft.com/office/drawing/2014/main" id="{01BC20F4-C7DF-4B15-881F-A0EF34AB1267}"/>
              </a:ext>
            </a:extLst>
          </p:cNvPr>
          <p:cNvGrpSpPr>
            <a:grpSpLocks/>
          </p:cNvGrpSpPr>
          <p:nvPr/>
        </p:nvGrpSpPr>
        <p:grpSpPr bwMode="auto">
          <a:xfrm>
            <a:off x="1635126" y="1978397"/>
            <a:ext cx="6030913" cy="2114550"/>
            <a:chOff x="0" y="0"/>
            <a:chExt cx="6030913" cy="2114550"/>
          </a:xfrm>
        </p:grpSpPr>
        <p:pic>
          <p:nvPicPr>
            <p:cNvPr id="83976" name="Picture 2">
              <a:extLst>
                <a:ext uri="{FF2B5EF4-FFF2-40B4-BE49-F238E27FC236}">
                  <a16:creationId xmlns:a16="http://schemas.microsoft.com/office/drawing/2014/main" id="{DF6A5A8D-728A-4B3B-BF95-6F637481F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30913" cy="2114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77" name="TextBox 5">
              <a:extLst>
                <a:ext uri="{FF2B5EF4-FFF2-40B4-BE49-F238E27FC236}">
                  <a16:creationId xmlns:a16="http://schemas.microsoft.com/office/drawing/2014/main" id="{300A2D21-6C01-4807-8DAF-57C6DB40B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767" y="1363296"/>
              <a:ext cx="5861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3973" name="组合 9">
            <a:extLst>
              <a:ext uri="{FF2B5EF4-FFF2-40B4-BE49-F238E27FC236}">
                <a16:creationId xmlns:a16="http://schemas.microsoft.com/office/drawing/2014/main" id="{E3BB7316-A277-45EC-B096-BF25E8601560}"/>
              </a:ext>
            </a:extLst>
          </p:cNvPr>
          <p:cNvGrpSpPr>
            <a:grpSpLocks/>
          </p:cNvGrpSpPr>
          <p:nvPr/>
        </p:nvGrpSpPr>
        <p:grpSpPr bwMode="auto">
          <a:xfrm>
            <a:off x="1635126" y="5241833"/>
            <a:ext cx="3875270" cy="970120"/>
            <a:chOff x="0" y="12627"/>
            <a:chExt cx="3875270" cy="969675"/>
          </a:xfrm>
        </p:grpSpPr>
        <p:pic>
          <p:nvPicPr>
            <p:cNvPr id="83974" name="Picture 3">
              <a:extLst>
                <a:ext uri="{FF2B5EF4-FFF2-40B4-BE49-F238E27FC236}">
                  <a16:creationId xmlns:a16="http://schemas.microsoft.com/office/drawing/2014/main" id="{3DC9DA9C-5EB6-4001-B25E-7D27EF00D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27"/>
              <a:ext cx="2813818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75" name="TextBox 7">
              <a:extLst>
                <a:ext uri="{FF2B5EF4-FFF2-40B4-BE49-F238E27FC236}">
                  <a16:creationId xmlns:a16="http://schemas.microsoft.com/office/drawing/2014/main" id="{C2EB43B4-3BC7-4136-8C9C-4AAF4BBC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116" y="612970"/>
              <a:ext cx="5861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77C2DA84-3A3A-43F1-9166-C595B4A1720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解决冲突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2BA19AA6-A59F-46CA-BF7E-39375D3A684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分支管理策略</a:t>
            </a:r>
            <a:endParaRPr lang="zh-CN" altLang="zh-CN" kern="0" dirty="0"/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4A0EB507-5667-4928-924B-D88B5469BE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1026" y="1504950"/>
            <a:ext cx="8615363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分支合并管理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通常，合并分支时，如果可能，</a:t>
            </a:r>
            <a:r>
              <a:rPr lang="en-US" altLang="zh-CN" dirty="0"/>
              <a:t>Git</a:t>
            </a:r>
            <a:r>
              <a:rPr lang="zh-CN" altLang="en-US" dirty="0"/>
              <a:t>会用“</a:t>
            </a:r>
            <a:r>
              <a:rPr lang="en-US" altLang="zh-CN" dirty="0"/>
              <a:t>fast-forward”</a:t>
            </a:r>
            <a:r>
              <a:rPr lang="zh-CN" altLang="en-US" dirty="0"/>
              <a:t>模式，但这种模式下，删除分支后，会丢掉分支信息。如果要强制禁用“</a:t>
            </a:r>
            <a:r>
              <a:rPr lang="en-US" altLang="zh-CN" dirty="0"/>
              <a:t>fast-forward”</a:t>
            </a:r>
            <a:r>
              <a:rPr lang="zh-CN" altLang="en-US" dirty="0"/>
              <a:t>模式，</a:t>
            </a:r>
            <a:r>
              <a:rPr lang="en-US" altLang="zh-CN" dirty="0"/>
              <a:t>Git</a:t>
            </a:r>
            <a:r>
              <a:rPr lang="zh-CN" altLang="en-US" dirty="0"/>
              <a:t>就会在</a:t>
            </a:r>
            <a:r>
              <a:rPr lang="en-US" altLang="zh-CN" dirty="0"/>
              <a:t>merge</a:t>
            </a:r>
            <a:r>
              <a:rPr lang="zh-CN" altLang="en-US" dirty="0"/>
              <a:t>时生成一个新的</a:t>
            </a:r>
            <a:r>
              <a:rPr lang="en-US" altLang="zh-CN" dirty="0"/>
              <a:t>commit</a:t>
            </a:r>
            <a:r>
              <a:rPr lang="zh-CN" altLang="en-US" dirty="0"/>
              <a:t>，这样，从分支历史上就可以看出分支信息。</a:t>
            </a:r>
            <a:endParaRPr lang="en-US" altLang="zh-CN" dirty="0"/>
          </a:p>
          <a:p>
            <a:pPr lvl="1"/>
            <a:r>
              <a:rPr lang="zh-CN" altLang="en-US" dirty="0"/>
              <a:t>下面实战一下</a:t>
            </a:r>
            <a:r>
              <a:rPr lang="en-US" altLang="zh-CN" dirty="0"/>
              <a:t>non-fast-forward</a:t>
            </a:r>
            <a:r>
              <a:rPr lang="zh-CN" altLang="en-US" dirty="0"/>
              <a:t>方式的</a:t>
            </a:r>
            <a:r>
              <a:rPr lang="en-US" altLang="zh-CN" dirty="0"/>
              <a:t>merge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）创建并切换</a:t>
            </a:r>
            <a:r>
              <a:rPr lang="en-US" altLang="zh-CN" dirty="0"/>
              <a:t>dev</a:t>
            </a:r>
            <a:r>
              <a:rPr lang="zh-CN" altLang="en-US" dirty="0"/>
              <a:t>分支；修改</a:t>
            </a:r>
            <a:r>
              <a:rPr lang="en-US" altLang="zh-CN" dirty="0"/>
              <a:t>readme.txt</a:t>
            </a:r>
            <a:r>
              <a:rPr lang="zh-CN" altLang="en-US" dirty="0"/>
              <a:t>文件，并提交一个新的</a:t>
            </a:r>
            <a:r>
              <a:rPr lang="en-US" altLang="zh-CN" dirty="0"/>
              <a:t>commit</a:t>
            </a:r>
          </a:p>
          <a:p>
            <a:pPr lvl="1"/>
            <a:endParaRPr lang="en-US" altLang="zh-CN" dirty="0"/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84996" name="组合 6">
            <a:extLst>
              <a:ext uri="{FF2B5EF4-FFF2-40B4-BE49-F238E27FC236}">
                <a16:creationId xmlns:a16="http://schemas.microsoft.com/office/drawing/2014/main" id="{95111706-0206-471F-B9A7-DFD725A40EA7}"/>
              </a:ext>
            </a:extLst>
          </p:cNvPr>
          <p:cNvGrpSpPr>
            <a:grpSpLocks/>
          </p:cNvGrpSpPr>
          <p:nvPr/>
        </p:nvGrpSpPr>
        <p:grpSpPr bwMode="auto">
          <a:xfrm>
            <a:off x="1263974" y="5351464"/>
            <a:ext cx="3589337" cy="938211"/>
            <a:chOff x="764867" y="5621867"/>
            <a:chExt cx="3589867" cy="1103815"/>
          </a:xfrm>
        </p:grpSpPr>
        <p:pic>
          <p:nvPicPr>
            <p:cNvPr id="85000" name="Picture 4">
              <a:extLst>
                <a:ext uri="{FF2B5EF4-FFF2-40B4-BE49-F238E27FC236}">
                  <a16:creationId xmlns:a16="http://schemas.microsoft.com/office/drawing/2014/main" id="{6A9EAA29-9FC8-402D-9F52-5640B56FE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234" y="5720795"/>
              <a:ext cx="2984500" cy="1004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001" name="TextBox 5">
              <a:extLst>
                <a:ext uri="{FF2B5EF4-FFF2-40B4-BE49-F238E27FC236}">
                  <a16:creationId xmlns:a16="http://schemas.microsoft.com/office/drawing/2014/main" id="{E2B9951C-47F6-4DBD-9F50-BBEB62B2A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867" y="5621867"/>
              <a:ext cx="6053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4997" name="组合 8">
            <a:extLst>
              <a:ext uri="{FF2B5EF4-FFF2-40B4-BE49-F238E27FC236}">
                <a16:creationId xmlns:a16="http://schemas.microsoft.com/office/drawing/2014/main" id="{8B048B7A-BE4F-410A-AC6E-9FF3AA245964}"/>
              </a:ext>
            </a:extLst>
          </p:cNvPr>
          <p:cNvGrpSpPr>
            <a:grpSpLocks/>
          </p:cNvGrpSpPr>
          <p:nvPr/>
        </p:nvGrpSpPr>
        <p:grpSpPr bwMode="auto">
          <a:xfrm>
            <a:off x="5099050" y="5351464"/>
            <a:ext cx="3905250" cy="1231079"/>
            <a:chOff x="4718756" y="5351463"/>
            <a:chExt cx="3904544" cy="1231079"/>
          </a:xfrm>
        </p:grpSpPr>
        <p:pic>
          <p:nvPicPr>
            <p:cNvPr id="84998" name="Picture 5">
              <a:extLst>
                <a:ext uri="{FF2B5EF4-FFF2-40B4-BE49-F238E27FC236}">
                  <a16:creationId xmlns:a16="http://schemas.microsoft.com/office/drawing/2014/main" id="{DD7275C6-74F2-47B9-B17D-5ED9692E3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5450391"/>
              <a:ext cx="3251200" cy="11321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999" name="TextBox 7">
              <a:extLst>
                <a:ext uri="{FF2B5EF4-FFF2-40B4-BE49-F238E27FC236}">
                  <a16:creationId xmlns:a16="http://schemas.microsoft.com/office/drawing/2014/main" id="{FE947B46-D29A-4A94-ADF8-2D2206CC3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756" y="5351463"/>
              <a:ext cx="6533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9D32966-4059-4B54-90F7-0CCB42AF87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>
                <a:ea typeface="宋体" pitchFamily="2" charset="-122"/>
              </a:rPr>
              <a:t>1. Git</a:t>
            </a:r>
            <a:r>
              <a:rPr lang="zh-CN" altLang="en-US" dirty="0">
                <a:ea typeface="宋体" pitchFamily="2" charset="-122"/>
              </a:rPr>
              <a:t>简介</a:t>
            </a:r>
            <a:r>
              <a:rPr lang="en-US" altLang="zh-CN" dirty="0">
                <a:ea typeface="宋体" pitchFamily="2" charset="-122"/>
              </a:rPr>
              <a:t>--</a:t>
            </a:r>
            <a:r>
              <a:rPr lang="zh-CN" altLang="en-US" dirty="0">
                <a:ea typeface="宋体" pitchFamily="2" charset="-122"/>
              </a:rPr>
              <a:t>版本控制系统</a:t>
            </a:r>
            <a:endParaRPr lang="zh-CN" altLang="en-US" dirty="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3EB5FDD1-798B-4BA9-B9C1-B5911B8B12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2326" y="1292225"/>
            <a:ext cx="7769225" cy="55562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版本控制系统：集中式</a:t>
            </a:r>
            <a:r>
              <a:rPr lang="en-US" altLang="zh-CN" sz="2400" dirty="0"/>
              <a:t>VS</a:t>
            </a:r>
            <a:r>
              <a:rPr lang="zh-CN" altLang="en-US" sz="2400" dirty="0"/>
              <a:t>分布式</a:t>
            </a:r>
          </a:p>
          <a:p>
            <a:pPr eaLnBrk="1" hangingPunct="1"/>
            <a:r>
              <a:rPr lang="zh-CN" altLang="en-US" sz="2400" dirty="0"/>
              <a:t>集中式</a:t>
            </a:r>
            <a:endParaRPr lang="en-US" altLang="zh-CN" sz="2400" dirty="0"/>
          </a:p>
          <a:p>
            <a:pPr lvl="1" eaLnBrk="1" hangingPunct="1"/>
            <a:r>
              <a:rPr lang="zh-CN" altLang="en-US" sz="2200" dirty="0"/>
              <a:t>版本库是集中存放在中央服务器的，工作的时候，先用自己的电脑从中央服务器取得最新的版本，完工后，再把自己的工作推送给中央服务器。集中式版本控制工具有：</a:t>
            </a:r>
            <a:r>
              <a:rPr lang="en-US" altLang="zh-CN" sz="2200" dirty="0"/>
              <a:t>CVS</a:t>
            </a:r>
            <a:r>
              <a:rPr lang="zh-CN" altLang="en-US" sz="2200" dirty="0"/>
              <a:t>、</a:t>
            </a:r>
            <a:r>
              <a:rPr lang="en-US" altLang="zh-CN" sz="2200" dirty="0"/>
              <a:t>SVN</a:t>
            </a:r>
            <a:r>
              <a:rPr lang="zh-CN" altLang="en-US" sz="2200" dirty="0"/>
              <a:t>等。</a:t>
            </a:r>
          </a:p>
          <a:p>
            <a:pPr lvl="1" eaLnBrk="1" hangingPunct="1"/>
            <a:r>
              <a:rPr lang="zh-CN" altLang="en-US" sz="2200" dirty="0"/>
              <a:t>特点：需联网才能工作，网速要求较高；如果中央服务器宕机，所有人都没法工作。</a:t>
            </a:r>
            <a:endParaRPr lang="en-US" altLang="zh-CN" sz="1800" i="1" u="sng" dirty="0">
              <a:solidFill>
                <a:srgbClr val="FF0000"/>
              </a:solidFill>
            </a:endParaRPr>
          </a:p>
        </p:txBody>
      </p:sp>
      <p:pic>
        <p:nvPicPr>
          <p:cNvPr id="37892" name="Picture 2" descr="central-repo">
            <a:extLst>
              <a:ext uri="{FF2B5EF4-FFF2-40B4-BE49-F238E27FC236}">
                <a16:creationId xmlns:a16="http://schemas.microsoft.com/office/drawing/2014/main" id="{4E2A7D65-E84E-4CA1-9E87-F7A08127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01" y="4500562"/>
            <a:ext cx="4434639" cy="22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E6D88316-5A24-482B-888A-250B99DDA4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9409" y="1676524"/>
            <a:ext cx="8615363" cy="5715000"/>
          </a:xfrm>
        </p:spPr>
        <p:txBody>
          <a:bodyPr/>
          <a:lstStyle/>
          <a:p>
            <a:pPr lvl="1"/>
            <a:r>
              <a:rPr lang="en-US" altLang="zh-CN"/>
              <a:t>2</a:t>
            </a:r>
            <a:r>
              <a:rPr lang="zh-CN" altLang="en-US"/>
              <a:t>）切换到</a:t>
            </a:r>
            <a:r>
              <a:rPr lang="en-US" altLang="zh-CN"/>
              <a:t>master</a:t>
            </a:r>
            <a:r>
              <a:rPr lang="zh-CN" altLang="en-US"/>
              <a:t>，准备合并</a:t>
            </a:r>
            <a:r>
              <a:rPr lang="en-US" altLang="zh-CN"/>
              <a:t>dev</a:t>
            </a:r>
            <a:r>
              <a:rPr lang="zh-CN" altLang="en-US"/>
              <a:t>分支，请注意“</a:t>
            </a:r>
            <a:r>
              <a:rPr lang="en-US" altLang="zh-CN"/>
              <a:t>--no-ff”</a:t>
            </a:r>
            <a:r>
              <a:rPr lang="zh-CN" altLang="en-US"/>
              <a:t>参数，表示“</a:t>
            </a:r>
            <a:r>
              <a:rPr lang="en-US" altLang="zh-CN"/>
              <a:t>non-fast-forward”</a:t>
            </a:r>
            <a:r>
              <a:rPr lang="zh-CN" altLang="en-US"/>
              <a:t>；因为本次合并要创建一个新的</a:t>
            </a:r>
            <a:r>
              <a:rPr lang="en-US" altLang="zh-CN"/>
              <a:t>commit</a:t>
            </a:r>
            <a:r>
              <a:rPr lang="zh-CN" altLang="en-US"/>
              <a:t>，所以加上</a:t>
            </a:r>
            <a:r>
              <a:rPr lang="en-US" altLang="zh-CN"/>
              <a:t>-m</a:t>
            </a:r>
            <a:r>
              <a:rPr lang="zh-CN" altLang="en-US"/>
              <a:t>参数，把</a:t>
            </a:r>
            <a:r>
              <a:rPr lang="en-US" altLang="zh-CN"/>
              <a:t>commit</a:t>
            </a:r>
            <a:r>
              <a:rPr lang="zh-CN" altLang="en-US"/>
              <a:t>描述写进去。</a:t>
            </a:r>
            <a:endParaRPr lang="en-US" altLang="zh-CN"/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86020" name="组合 10">
            <a:extLst>
              <a:ext uri="{FF2B5EF4-FFF2-40B4-BE49-F238E27FC236}">
                <a16:creationId xmlns:a16="http://schemas.microsoft.com/office/drawing/2014/main" id="{F8B91CA4-FFA8-47F6-98A6-0E38A0ED9371}"/>
              </a:ext>
            </a:extLst>
          </p:cNvPr>
          <p:cNvGrpSpPr>
            <a:grpSpLocks/>
          </p:cNvGrpSpPr>
          <p:nvPr/>
        </p:nvGrpSpPr>
        <p:grpSpPr bwMode="auto">
          <a:xfrm>
            <a:off x="1504999" y="3645023"/>
            <a:ext cx="2879725" cy="1900161"/>
            <a:chOff x="0" y="0"/>
            <a:chExt cx="2879725" cy="1899765"/>
          </a:xfrm>
        </p:grpSpPr>
        <p:pic>
          <p:nvPicPr>
            <p:cNvPr id="86024" name="Picture 6">
              <a:extLst>
                <a:ext uri="{FF2B5EF4-FFF2-40B4-BE49-F238E27FC236}">
                  <a16:creationId xmlns:a16="http://schemas.microsoft.com/office/drawing/2014/main" id="{C6EEBE36-06B6-45F6-BDF7-D25FC217D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79725" cy="647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025" name="TextBox 5">
              <a:extLst>
                <a:ext uri="{FF2B5EF4-FFF2-40B4-BE49-F238E27FC236}">
                  <a16:creationId xmlns:a16="http://schemas.microsoft.com/office/drawing/2014/main" id="{0D2086BF-6E57-4FB9-8B5F-B7C9192A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194" y="1530433"/>
              <a:ext cx="6213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6021" name="组合 11">
            <a:extLst>
              <a:ext uri="{FF2B5EF4-FFF2-40B4-BE49-F238E27FC236}">
                <a16:creationId xmlns:a16="http://schemas.microsoft.com/office/drawing/2014/main" id="{06730469-F9EF-478F-892A-7D2BA475D06E}"/>
              </a:ext>
            </a:extLst>
          </p:cNvPr>
          <p:cNvGrpSpPr>
            <a:grpSpLocks/>
          </p:cNvGrpSpPr>
          <p:nvPr/>
        </p:nvGrpSpPr>
        <p:grpSpPr bwMode="auto">
          <a:xfrm>
            <a:off x="4808984" y="3645024"/>
            <a:ext cx="3795713" cy="1900160"/>
            <a:chOff x="0" y="0"/>
            <a:chExt cx="3795713" cy="1899764"/>
          </a:xfrm>
        </p:grpSpPr>
        <p:pic>
          <p:nvPicPr>
            <p:cNvPr id="86022" name="Picture 7">
              <a:extLst>
                <a:ext uri="{FF2B5EF4-FFF2-40B4-BE49-F238E27FC236}">
                  <a16:creationId xmlns:a16="http://schemas.microsoft.com/office/drawing/2014/main" id="{5554A7E1-6EA4-47C4-96A0-72197C373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95713" cy="979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023" name="TextBox 9">
              <a:extLst>
                <a:ext uri="{FF2B5EF4-FFF2-40B4-BE49-F238E27FC236}">
                  <a16:creationId xmlns:a16="http://schemas.microsoft.com/office/drawing/2014/main" id="{C27378E5-44D9-4617-A783-B8B4EA2FF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551" y="1530432"/>
              <a:ext cx="5392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DB7A7325-C1AE-4482-B16A-80E2395C5C1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分支管理策略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D9834F05-CFC8-4134-B0F5-4C2403D0DD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460501"/>
            <a:ext cx="8777288" cy="51974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合并后，用</a:t>
            </a:r>
            <a:r>
              <a:rPr lang="en-US" altLang="zh-CN">
                <a:ea typeface="宋体" panose="02010600030101010101" pitchFamily="2" charset="-122"/>
              </a:rPr>
              <a:t>git log</a:t>
            </a:r>
            <a:r>
              <a:rPr lang="zh-CN" altLang="en-US">
                <a:ea typeface="宋体" panose="02010600030101010101" pitchFamily="2" charset="-122"/>
              </a:rPr>
              <a:t>看看分支历史，可以看到，不使用“</a:t>
            </a:r>
            <a:r>
              <a:rPr lang="en-US" altLang="zh-CN">
                <a:ea typeface="宋体" panose="02010600030101010101" pitchFamily="2" charset="-122"/>
              </a:rPr>
              <a:t>Fast forward”</a:t>
            </a:r>
            <a:r>
              <a:rPr lang="zh-CN" altLang="en-US">
                <a:ea typeface="宋体" panose="02010600030101010101" pitchFamily="2" charset="-122"/>
              </a:rPr>
              <a:t>模式，</a:t>
            </a:r>
            <a:r>
              <a:rPr lang="en-US" altLang="zh-CN">
                <a:ea typeface="宋体" panose="02010600030101010101" pitchFamily="2" charset="-122"/>
              </a:rPr>
              <a:t>merge</a:t>
            </a:r>
            <a:r>
              <a:rPr lang="zh-CN" altLang="en-US">
                <a:ea typeface="宋体" panose="02010600030101010101" pitchFamily="2" charset="-122"/>
              </a:rPr>
              <a:t>后如下图所示。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pic>
        <p:nvPicPr>
          <p:cNvPr id="87044" name="Picture 4" descr="git-no-ff-mode">
            <a:extLst>
              <a:ext uri="{FF2B5EF4-FFF2-40B4-BE49-F238E27FC236}">
                <a16:creationId xmlns:a16="http://schemas.microsoft.com/office/drawing/2014/main" id="{243518A3-5B3C-41F5-8285-553C88C4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52" y="4293096"/>
            <a:ext cx="3456384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45" name="组合 7">
            <a:extLst>
              <a:ext uri="{FF2B5EF4-FFF2-40B4-BE49-F238E27FC236}">
                <a16:creationId xmlns:a16="http://schemas.microsoft.com/office/drawing/2014/main" id="{0A7DD63A-E76B-4D13-A66F-8678A3E2D99E}"/>
              </a:ext>
            </a:extLst>
          </p:cNvPr>
          <p:cNvGrpSpPr>
            <a:grpSpLocks/>
          </p:cNvGrpSpPr>
          <p:nvPr/>
        </p:nvGrpSpPr>
        <p:grpSpPr bwMode="auto">
          <a:xfrm>
            <a:off x="1424608" y="2722489"/>
            <a:ext cx="7242175" cy="1291901"/>
            <a:chOff x="0" y="0"/>
            <a:chExt cx="7242175" cy="1291901"/>
          </a:xfrm>
        </p:grpSpPr>
        <p:pic>
          <p:nvPicPr>
            <p:cNvPr id="87047" name="Picture 2">
              <a:extLst>
                <a:ext uri="{FF2B5EF4-FFF2-40B4-BE49-F238E27FC236}">
                  <a16:creationId xmlns:a16="http://schemas.microsoft.com/office/drawing/2014/main" id="{073F31BE-7420-491B-A3E9-52006C421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88432" cy="1291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048" name="TextBox 5">
              <a:extLst>
                <a:ext uri="{FF2B5EF4-FFF2-40B4-BE49-F238E27FC236}">
                  <a16:creationId xmlns:a16="http://schemas.microsoft.com/office/drawing/2014/main" id="{6592AD09-4D7E-444B-8E89-4407133BF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5683" y="375016"/>
              <a:ext cx="6564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7046" name="TextBox 6">
            <a:extLst>
              <a:ext uri="{FF2B5EF4-FFF2-40B4-BE49-F238E27FC236}">
                <a16:creationId xmlns:a16="http://schemas.microsoft.com/office/drawing/2014/main" id="{A4F728DC-AA04-49DD-A670-56CF0E5C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291" y="5064571"/>
            <a:ext cx="71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18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F5F37EC-2D1B-41B6-8303-FA61D852473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分支管理策略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内容占位符 2">
            <a:extLst>
              <a:ext uri="{FF2B5EF4-FFF2-40B4-BE49-F238E27FC236}">
                <a16:creationId xmlns:a16="http://schemas.microsoft.com/office/drawing/2014/main" id="{44C73CDA-33F7-4355-A974-224C3F06EC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460501"/>
            <a:ext cx="8777288" cy="51974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分支管理策略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在实际开发中，应该按照几个基本原则进行分支管理：</a:t>
            </a:r>
            <a:endParaRPr lang="zh-CN" altLang="en-US" sz="2200"/>
          </a:p>
          <a:p>
            <a:pPr lvl="2" eaLnBrk="1" hangingPunct="1"/>
            <a:r>
              <a:rPr lang="zh-CN" altLang="en-US">
                <a:ea typeface="宋体" panose="02010600030101010101" pitchFamily="2" charset="-122"/>
              </a:rPr>
              <a:t>首先，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分支应该是非常稳定的，也就是仅用来发布新版本，平时不能在上面干活；</a:t>
            </a:r>
          </a:p>
          <a:p>
            <a:pPr lvl="2" eaLnBrk="1" hangingPunct="1"/>
            <a:r>
              <a:rPr lang="zh-CN" altLang="en-US">
                <a:ea typeface="宋体" panose="02010600030101010101" pitchFamily="2" charset="-122"/>
              </a:rPr>
              <a:t>那在哪干活呢？干活都在</a:t>
            </a:r>
            <a:r>
              <a:rPr lang="en-US" altLang="zh-CN">
                <a:ea typeface="宋体" panose="02010600030101010101" pitchFamily="2" charset="-122"/>
              </a:rPr>
              <a:t>dev</a:t>
            </a:r>
            <a:r>
              <a:rPr lang="zh-CN" altLang="en-US">
                <a:ea typeface="宋体" panose="02010600030101010101" pitchFamily="2" charset="-122"/>
              </a:rPr>
              <a:t>分支上，也就是说，</a:t>
            </a:r>
            <a:r>
              <a:rPr lang="en-US" altLang="zh-CN">
                <a:ea typeface="宋体" panose="02010600030101010101" pitchFamily="2" charset="-122"/>
              </a:rPr>
              <a:t>dev</a:t>
            </a:r>
            <a:r>
              <a:rPr lang="zh-CN" altLang="en-US">
                <a:ea typeface="宋体" panose="02010600030101010101" pitchFamily="2" charset="-122"/>
              </a:rPr>
              <a:t>分支是不稳定的，到某个时候，比如</a:t>
            </a:r>
            <a:r>
              <a:rPr lang="en-US" altLang="zh-CN">
                <a:ea typeface="宋体" panose="02010600030101010101" pitchFamily="2" charset="-122"/>
              </a:rPr>
              <a:t>1.0</a:t>
            </a:r>
            <a:r>
              <a:rPr lang="zh-CN" altLang="en-US">
                <a:ea typeface="宋体" panose="02010600030101010101" pitchFamily="2" charset="-122"/>
              </a:rPr>
              <a:t>版本发布时，再把</a:t>
            </a:r>
            <a:r>
              <a:rPr lang="en-US" altLang="zh-CN">
                <a:ea typeface="宋体" panose="02010600030101010101" pitchFamily="2" charset="-122"/>
              </a:rPr>
              <a:t>dev</a:t>
            </a:r>
            <a:r>
              <a:rPr lang="zh-CN" altLang="en-US">
                <a:ea typeface="宋体" panose="02010600030101010101" pitchFamily="2" charset="-122"/>
              </a:rPr>
              <a:t>分支合并到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上，在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分支发布</a:t>
            </a:r>
            <a:r>
              <a:rPr lang="en-US" altLang="zh-CN">
                <a:ea typeface="宋体" panose="02010600030101010101" pitchFamily="2" charset="-122"/>
              </a:rPr>
              <a:t>1.0</a:t>
            </a:r>
            <a:r>
              <a:rPr lang="zh-CN" altLang="en-US">
                <a:ea typeface="宋体" panose="02010600030101010101" pitchFamily="2" charset="-122"/>
              </a:rPr>
              <a:t>版本；</a:t>
            </a:r>
          </a:p>
          <a:p>
            <a:pPr lvl="2" eaLnBrk="1" hangingPunct="1"/>
            <a:r>
              <a:rPr lang="zh-CN" altLang="en-US">
                <a:ea typeface="宋体" panose="02010600030101010101" pitchFamily="2" charset="-122"/>
              </a:rPr>
              <a:t>你和你的小伙伴们每个人都在</a:t>
            </a:r>
            <a:r>
              <a:rPr lang="en-US" altLang="zh-CN">
                <a:ea typeface="宋体" panose="02010600030101010101" pitchFamily="2" charset="-122"/>
              </a:rPr>
              <a:t>dev</a:t>
            </a:r>
            <a:r>
              <a:rPr lang="zh-CN" altLang="en-US">
                <a:ea typeface="宋体" panose="02010600030101010101" pitchFamily="2" charset="-122"/>
              </a:rPr>
              <a:t>分支上干活，每个人都有自己的分支，时不时地往</a:t>
            </a:r>
            <a:r>
              <a:rPr lang="en-US" altLang="zh-CN">
                <a:ea typeface="宋体" panose="02010600030101010101" pitchFamily="2" charset="-122"/>
              </a:rPr>
              <a:t>dev</a:t>
            </a:r>
            <a:r>
              <a:rPr lang="zh-CN" altLang="en-US">
                <a:ea typeface="宋体" panose="02010600030101010101" pitchFamily="2" charset="-122"/>
              </a:rPr>
              <a:t>分支上合并就可以了。所以，团队合作的分支看起来就像这样：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pic>
        <p:nvPicPr>
          <p:cNvPr id="88068" name="Picture 6" descr="git-br-policy">
            <a:extLst>
              <a:ext uri="{FF2B5EF4-FFF2-40B4-BE49-F238E27FC236}">
                <a16:creationId xmlns:a16="http://schemas.microsoft.com/office/drawing/2014/main" id="{9A805746-D54B-4431-A8A9-846C77A9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5075239"/>
            <a:ext cx="71882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D85DDD4-9FAA-4BEE-9B3E-21BABEDE11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分支管理策略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392FC0D-F1CB-47DF-8DE9-6FAA65A2DA7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 Bug</a:t>
            </a:r>
            <a:r>
              <a:rPr lang="zh-CN" altLang="en-US" kern="0" dirty="0"/>
              <a:t>分支</a:t>
            </a:r>
            <a:endParaRPr lang="zh-CN" altLang="zh-CN" kern="0" dirty="0"/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6460762D-0DE4-4AFC-BED4-2333B8E245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7526" y="1235075"/>
            <a:ext cx="8615363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Git</a:t>
            </a:r>
            <a:r>
              <a:rPr lang="zh-CN" altLang="en-US" dirty="0">
                <a:ea typeface="宋体" panose="02010600030101010101" pitchFamily="2" charset="-122"/>
              </a:rPr>
              <a:t>分支修复</a:t>
            </a:r>
            <a:r>
              <a:rPr lang="en-US" altLang="zh-CN" dirty="0">
                <a:ea typeface="宋体" panose="02010600030101010101" pitchFamily="2" charset="-122"/>
              </a:rPr>
              <a:t>Bug</a:t>
            </a:r>
          </a:p>
          <a:p>
            <a:pPr lvl="1"/>
            <a:r>
              <a:rPr lang="zh-CN" altLang="en-US" dirty="0"/>
              <a:t>应用场景</a:t>
            </a:r>
            <a:endParaRPr lang="en-US" altLang="zh-CN" dirty="0"/>
          </a:p>
          <a:p>
            <a:pPr lvl="2" eaLnBrk="1" hangingPunct="1"/>
            <a:r>
              <a:rPr lang="zh-CN" altLang="en-US" sz="1800" dirty="0">
                <a:ea typeface="宋体" panose="02010600030101010101" pitchFamily="2" charset="-122"/>
              </a:rPr>
              <a:t>当你接到一个修复一个代号</a:t>
            </a:r>
            <a:r>
              <a:rPr lang="en-US" altLang="zh-CN" sz="1800" dirty="0">
                <a:ea typeface="宋体" panose="02010600030101010101" pitchFamily="2" charset="-122"/>
              </a:rPr>
              <a:t>101</a:t>
            </a:r>
            <a:r>
              <a:rPr lang="zh-CN" altLang="en-US" sz="1800" dirty="0"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a typeface="宋体" panose="02010600030101010101" pitchFamily="2" charset="-122"/>
              </a:rPr>
              <a:t>bug</a:t>
            </a:r>
            <a:r>
              <a:rPr lang="zh-CN" altLang="en-US" sz="1800" dirty="0">
                <a:ea typeface="宋体" panose="02010600030101010101" pitchFamily="2" charset="-122"/>
              </a:rPr>
              <a:t>的任务时，很自然地，你想创建一个分支</a:t>
            </a:r>
            <a:r>
              <a:rPr lang="en-US" altLang="zh-CN" sz="1800" dirty="0">
                <a:ea typeface="宋体" panose="02010600030101010101" pitchFamily="2" charset="-122"/>
              </a:rPr>
              <a:t>issue-101</a:t>
            </a:r>
            <a:r>
              <a:rPr lang="zh-CN" altLang="en-US" sz="1800" dirty="0">
                <a:ea typeface="宋体" panose="02010600030101010101" pitchFamily="2" charset="-122"/>
              </a:rPr>
              <a:t>来修复它，但是，等等，当前正在</a:t>
            </a:r>
            <a:r>
              <a:rPr lang="en-US" altLang="zh-CN" sz="1800" dirty="0">
                <a:ea typeface="宋体" panose="02010600030101010101" pitchFamily="2" charset="-122"/>
              </a:rPr>
              <a:t>dev</a:t>
            </a:r>
            <a:r>
              <a:rPr lang="zh-CN" altLang="en-US" sz="1800" dirty="0">
                <a:ea typeface="宋体" panose="02010600030101010101" pitchFamily="2" charset="-122"/>
              </a:rPr>
              <a:t>上进行的工作还没有提交（可用</a:t>
            </a:r>
            <a:r>
              <a:rPr lang="en-US" altLang="zh-CN" sz="1800" dirty="0">
                <a:ea typeface="宋体" panose="02010600030101010101" pitchFamily="2" charset="-122"/>
              </a:rPr>
              <a:t>git status</a:t>
            </a:r>
            <a:r>
              <a:rPr lang="zh-CN" altLang="en-US" sz="1800" dirty="0">
                <a:ea typeface="宋体" panose="02010600030101010101" pitchFamily="2" charset="-122"/>
              </a:rPr>
              <a:t>查看）。并不是你不想提交，而是工作只进行到一半，还没法提交，预计完成还需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天时间。但是，必须在两个小时内修复该</a:t>
            </a:r>
            <a:r>
              <a:rPr lang="en-US" altLang="zh-CN" sz="1800" dirty="0">
                <a:ea typeface="宋体" panose="02010600030101010101" pitchFamily="2" charset="-122"/>
              </a:rPr>
              <a:t>bug</a:t>
            </a:r>
            <a:r>
              <a:rPr lang="zh-CN" altLang="en-US" sz="1800" dirty="0">
                <a:ea typeface="宋体" panose="02010600030101010101" pitchFamily="2" charset="-122"/>
              </a:rPr>
              <a:t>，怎么办？</a:t>
            </a:r>
          </a:p>
          <a:p>
            <a:pPr lvl="2" eaLnBrk="1" hangingPunct="1"/>
            <a:r>
              <a:rPr lang="zh-CN" altLang="en-US" sz="1800" dirty="0">
                <a:ea typeface="宋体" panose="02010600030101010101" pitchFamily="2" charset="-122"/>
              </a:rPr>
              <a:t>幸好，</a:t>
            </a:r>
            <a:r>
              <a:rPr lang="en-US" altLang="zh-CN" sz="1800" dirty="0">
                <a:ea typeface="宋体" panose="02010600030101010101" pitchFamily="2" charset="-122"/>
              </a:rPr>
              <a:t>Git</a:t>
            </a:r>
            <a:r>
              <a:rPr lang="zh-CN" altLang="en-US" sz="1800" dirty="0">
                <a:ea typeface="宋体" panose="02010600030101010101" pitchFamily="2" charset="-122"/>
              </a:rPr>
              <a:t>还提供了一个</a:t>
            </a:r>
            <a:r>
              <a:rPr lang="en-US" altLang="zh-CN" sz="1800" dirty="0">
                <a:ea typeface="宋体" panose="02010600030101010101" pitchFamily="2" charset="-122"/>
              </a:rPr>
              <a:t>stash</a:t>
            </a:r>
            <a:r>
              <a:rPr lang="zh-CN" altLang="en-US" sz="1800" dirty="0">
                <a:ea typeface="宋体" panose="02010600030101010101" pitchFamily="2" charset="-122"/>
              </a:rPr>
              <a:t>功能，可以把当前工作现场“储藏”起来，等以后恢复现场后继续工作；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C39B60B2-E1C2-4C08-AA2F-E5EA6AAE87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7526" y="1235076"/>
            <a:ext cx="9188002" cy="5622925"/>
          </a:xfrm>
        </p:spPr>
        <p:txBody>
          <a:bodyPr/>
          <a:lstStyle/>
          <a:p>
            <a:pPr lvl="1" algn="just"/>
            <a:r>
              <a:rPr lang="zh-CN" altLang="en-US" dirty="0"/>
              <a:t>使用</a:t>
            </a:r>
            <a:r>
              <a:rPr lang="en-US" altLang="zh-CN" dirty="0"/>
              <a:t>git stash</a:t>
            </a:r>
            <a:r>
              <a:rPr lang="zh-CN" altLang="en-US" dirty="0"/>
              <a:t>把当前工作现场“储藏”起来，用</a:t>
            </a:r>
            <a:r>
              <a:rPr lang="en-US" altLang="zh-CN" dirty="0"/>
              <a:t>git status</a:t>
            </a:r>
            <a:r>
              <a:rPr lang="zh-CN" altLang="en-US" dirty="0"/>
              <a:t>查看工作区，就是干净的（除非有没有被</a:t>
            </a:r>
            <a:r>
              <a:rPr lang="en-US" altLang="zh-CN" dirty="0"/>
              <a:t>Git</a:t>
            </a:r>
            <a:r>
              <a:rPr lang="zh-CN" altLang="en-US" dirty="0"/>
              <a:t>管理的文件）。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 algn="just"/>
            <a:r>
              <a:rPr lang="zh-CN" altLang="en-US" dirty="0"/>
              <a:t>确定要在哪个分支上修复</a:t>
            </a:r>
            <a:r>
              <a:rPr lang="en-US" altLang="zh-CN" dirty="0"/>
              <a:t>bug</a:t>
            </a:r>
            <a:r>
              <a:rPr lang="zh-CN" altLang="en-US" dirty="0"/>
              <a:t>，假定需要在</a:t>
            </a:r>
            <a:r>
              <a:rPr lang="en-US" altLang="zh-CN" dirty="0"/>
              <a:t>master</a:t>
            </a:r>
            <a:r>
              <a:rPr lang="zh-CN" altLang="en-US" dirty="0"/>
              <a:t>分支上修复，就从</a:t>
            </a:r>
            <a:r>
              <a:rPr lang="en-US" altLang="zh-CN" dirty="0"/>
              <a:t>master</a:t>
            </a:r>
            <a:r>
              <a:rPr lang="zh-CN" altLang="en-US" dirty="0"/>
              <a:t>创建临时分支；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/>
            <a:r>
              <a:rPr lang="zh-CN" altLang="en-US" dirty="0"/>
              <a:t>现在修复</a:t>
            </a:r>
            <a:r>
              <a:rPr lang="en-US" altLang="zh-CN" dirty="0"/>
              <a:t>bug</a:t>
            </a:r>
            <a:r>
              <a:rPr lang="zh-CN" altLang="en-US" dirty="0"/>
              <a:t>，然后提交；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90116" name="组合 9">
            <a:extLst>
              <a:ext uri="{FF2B5EF4-FFF2-40B4-BE49-F238E27FC236}">
                <a16:creationId xmlns:a16="http://schemas.microsoft.com/office/drawing/2014/main" id="{E532BD0B-24CD-410C-A477-D5E77B8E2535}"/>
              </a:ext>
            </a:extLst>
          </p:cNvPr>
          <p:cNvGrpSpPr>
            <a:grpSpLocks/>
          </p:cNvGrpSpPr>
          <p:nvPr/>
        </p:nvGrpSpPr>
        <p:grpSpPr bwMode="auto">
          <a:xfrm>
            <a:off x="1754258" y="2171701"/>
            <a:ext cx="7275443" cy="715963"/>
            <a:chOff x="-147575" y="0"/>
            <a:chExt cx="7010682" cy="715963"/>
          </a:xfrm>
        </p:grpSpPr>
        <p:pic>
          <p:nvPicPr>
            <p:cNvPr id="90123" name="Picture 5">
              <a:extLst>
                <a:ext uri="{FF2B5EF4-FFF2-40B4-BE49-F238E27FC236}">
                  <a16:creationId xmlns:a16="http://schemas.microsoft.com/office/drawing/2014/main" id="{10B97A0B-99D9-4C5A-8DF9-59FBAF453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7" y="0"/>
              <a:ext cx="6597650" cy="715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124" name="TextBox 6">
              <a:extLst>
                <a:ext uri="{FF2B5EF4-FFF2-40B4-BE49-F238E27FC236}">
                  <a16:creationId xmlns:a16="http://schemas.microsoft.com/office/drawing/2014/main" id="{409028BA-4728-44B5-9C7D-74F8A82513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575" y="0"/>
              <a:ext cx="365778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117" name="组合 10">
            <a:extLst>
              <a:ext uri="{FF2B5EF4-FFF2-40B4-BE49-F238E27FC236}">
                <a16:creationId xmlns:a16="http://schemas.microsoft.com/office/drawing/2014/main" id="{91B8C2F8-F851-4472-A7D1-DE68B278A82B}"/>
              </a:ext>
            </a:extLst>
          </p:cNvPr>
          <p:cNvGrpSpPr>
            <a:grpSpLocks/>
          </p:cNvGrpSpPr>
          <p:nvPr/>
        </p:nvGrpSpPr>
        <p:grpSpPr bwMode="auto">
          <a:xfrm>
            <a:off x="1754258" y="3894772"/>
            <a:ext cx="7275443" cy="866775"/>
            <a:chOff x="-51691" y="0"/>
            <a:chExt cx="7371998" cy="866775"/>
          </a:xfrm>
        </p:grpSpPr>
        <p:pic>
          <p:nvPicPr>
            <p:cNvPr id="90121" name="Picture 6">
              <a:extLst>
                <a:ext uri="{FF2B5EF4-FFF2-40B4-BE49-F238E27FC236}">
                  <a16:creationId xmlns:a16="http://schemas.microsoft.com/office/drawing/2014/main" id="{F7010BA9-9B71-4740-8E21-A55A27F3B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40" y="0"/>
              <a:ext cx="6958967" cy="866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122" name="TextBox 7">
              <a:extLst>
                <a:ext uri="{FF2B5EF4-FFF2-40B4-BE49-F238E27FC236}">
                  <a16:creationId xmlns:a16="http://schemas.microsoft.com/office/drawing/2014/main" id="{02E8E0CF-5832-4640-8886-263BADCC798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1691" y="0"/>
              <a:ext cx="365777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118" name="组合 11">
            <a:extLst>
              <a:ext uri="{FF2B5EF4-FFF2-40B4-BE49-F238E27FC236}">
                <a16:creationId xmlns:a16="http://schemas.microsoft.com/office/drawing/2014/main" id="{90F7F93D-F2CD-4173-9711-44ED2C21CDB0}"/>
              </a:ext>
            </a:extLst>
          </p:cNvPr>
          <p:cNvGrpSpPr>
            <a:grpSpLocks/>
          </p:cNvGrpSpPr>
          <p:nvPr/>
        </p:nvGrpSpPr>
        <p:grpSpPr bwMode="auto">
          <a:xfrm>
            <a:off x="1754258" y="5549658"/>
            <a:ext cx="7275443" cy="1126207"/>
            <a:chOff x="-147575" y="-3845"/>
            <a:chExt cx="7275794" cy="1126207"/>
          </a:xfrm>
        </p:grpSpPr>
        <p:pic>
          <p:nvPicPr>
            <p:cNvPr id="90119" name="Picture 7">
              <a:extLst>
                <a:ext uri="{FF2B5EF4-FFF2-40B4-BE49-F238E27FC236}">
                  <a16:creationId xmlns:a16="http://schemas.microsoft.com/office/drawing/2014/main" id="{3AA9299E-F8E2-4A42-874A-1CF645DC1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7" y="0"/>
              <a:ext cx="6862762" cy="1122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120" name="TextBox 8">
              <a:extLst>
                <a:ext uri="{FF2B5EF4-FFF2-40B4-BE49-F238E27FC236}">
                  <a16:creationId xmlns:a16="http://schemas.microsoft.com/office/drawing/2014/main" id="{74470129-56E1-4662-A556-C9B9F992E23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575" y="-3845"/>
              <a:ext cx="365778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2DB79895-CD99-40F3-B6F9-83CF360FFF0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 Bug</a:t>
            </a:r>
            <a:r>
              <a:rPr lang="zh-CN" altLang="en-US" kern="0" dirty="0"/>
              <a:t>分支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60C6F3CB-AD93-4943-98CB-F8B49C0265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942975"/>
            <a:ext cx="8615363" cy="5715000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修复完成后，切换到</a:t>
            </a:r>
            <a:r>
              <a:rPr lang="en-US" altLang="zh-CN" dirty="0">
                <a:ea typeface="宋体" panose="02010600030101010101" pitchFamily="2" charset="-122"/>
              </a:rPr>
              <a:t>master</a:t>
            </a:r>
            <a:r>
              <a:rPr lang="zh-CN" altLang="en-US" dirty="0">
                <a:ea typeface="宋体" panose="02010600030101010101" pitchFamily="2" charset="-122"/>
              </a:rPr>
              <a:t>分支，并完成合并，最后删除</a:t>
            </a:r>
            <a:r>
              <a:rPr lang="en-US" altLang="zh-CN" dirty="0">
                <a:ea typeface="宋体" panose="02010600030101010101" pitchFamily="2" charset="-122"/>
              </a:rPr>
              <a:t>issue-101</a:t>
            </a:r>
            <a:r>
              <a:rPr lang="zh-CN" altLang="en-US" dirty="0">
                <a:ea typeface="宋体" panose="02010600030101010101" pitchFamily="2" charset="-122"/>
              </a:rPr>
              <a:t>分支；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原计划两个小时的</a:t>
            </a:r>
            <a:r>
              <a:rPr lang="en-US" altLang="zh-CN" dirty="0">
                <a:ea typeface="宋体" panose="02010600030101010101" pitchFamily="2" charset="-122"/>
              </a:rPr>
              <a:t>bug</a:t>
            </a:r>
            <a:r>
              <a:rPr lang="zh-CN" altLang="en-US" dirty="0">
                <a:ea typeface="宋体" panose="02010600030101010101" pitchFamily="2" charset="-122"/>
              </a:rPr>
              <a:t>修复只花了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分钟！现在，接着回到</a:t>
            </a:r>
            <a:r>
              <a:rPr lang="en-US" altLang="zh-CN" dirty="0">
                <a:ea typeface="宋体" panose="02010600030101010101" pitchFamily="2" charset="-122"/>
              </a:rPr>
              <a:t>dev</a:t>
            </a:r>
            <a:r>
              <a:rPr lang="zh-CN" altLang="en-US" dirty="0">
                <a:ea typeface="宋体" panose="02010600030101010101" pitchFamily="2" charset="-122"/>
              </a:rPr>
              <a:t>分支继续工作；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grpSp>
        <p:nvGrpSpPr>
          <p:cNvPr id="91140" name="组合 8">
            <a:extLst>
              <a:ext uri="{FF2B5EF4-FFF2-40B4-BE49-F238E27FC236}">
                <a16:creationId xmlns:a16="http://schemas.microsoft.com/office/drawing/2014/main" id="{CE501885-83D4-41F1-8FA5-5CB8AA8EC8E9}"/>
              </a:ext>
            </a:extLst>
          </p:cNvPr>
          <p:cNvGrpSpPr>
            <a:grpSpLocks/>
          </p:cNvGrpSpPr>
          <p:nvPr/>
        </p:nvGrpSpPr>
        <p:grpSpPr bwMode="auto">
          <a:xfrm>
            <a:off x="3873500" y="2148366"/>
            <a:ext cx="4783992" cy="1807206"/>
            <a:chOff x="0" y="157586"/>
            <a:chExt cx="4783992" cy="1806575"/>
          </a:xfrm>
        </p:grpSpPr>
        <p:pic>
          <p:nvPicPr>
            <p:cNvPr id="91144" name="Picture 2">
              <a:extLst>
                <a:ext uri="{FF2B5EF4-FFF2-40B4-BE49-F238E27FC236}">
                  <a16:creationId xmlns:a16="http://schemas.microsoft.com/office/drawing/2014/main" id="{DFC79627-5C67-4E3D-979E-FCA744A75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7586"/>
              <a:ext cx="4144349" cy="1806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145" name="TextBox 6">
              <a:extLst>
                <a:ext uri="{FF2B5EF4-FFF2-40B4-BE49-F238E27FC236}">
                  <a16:creationId xmlns:a16="http://schemas.microsoft.com/office/drawing/2014/main" id="{88B368AE-C546-4F63-B15D-6CF6F0173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438" y="1466949"/>
              <a:ext cx="7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1141" name="组合 9">
            <a:extLst>
              <a:ext uri="{FF2B5EF4-FFF2-40B4-BE49-F238E27FC236}">
                <a16:creationId xmlns:a16="http://schemas.microsoft.com/office/drawing/2014/main" id="{74EEECAC-108B-4727-A83D-322D99012A7B}"/>
              </a:ext>
            </a:extLst>
          </p:cNvPr>
          <p:cNvGrpSpPr>
            <a:grpSpLocks/>
          </p:cNvGrpSpPr>
          <p:nvPr/>
        </p:nvGrpSpPr>
        <p:grpSpPr bwMode="auto">
          <a:xfrm>
            <a:off x="3873500" y="5056555"/>
            <a:ext cx="4900960" cy="1231665"/>
            <a:chOff x="0" y="0"/>
            <a:chExt cx="4783992" cy="1231665"/>
          </a:xfrm>
        </p:grpSpPr>
        <p:pic>
          <p:nvPicPr>
            <p:cNvPr id="91142" name="Picture 3">
              <a:extLst>
                <a:ext uri="{FF2B5EF4-FFF2-40B4-BE49-F238E27FC236}">
                  <a16:creationId xmlns:a16="http://schemas.microsoft.com/office/drawing/2014/main" id="{1503F884-0124-4FFB-BD21-A12D98EDE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154647" cy="123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143" name="TextBox 7">
              <a:extLst>
                <a:ext uri="{FF2B5EF4-FFF2-40B4-BE49-F238E27FC236}">
                  <a16:creationId xmlns:a16="http://schemas.microsoft.com/office/drawing/2014/main" id="{5B475F26-DA4E-454F-B762-28B9CAEDB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439" y="743619"/>
              <a:ext cx="7385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48DB3644-93AB-47D2-8D79-FCBE261CD2D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 Bug</a:t>
            </a:r>
            <a:r>
              <a:rPr lang="zh-CN" altLang="en-US" kern="0" dirty="0"/>
              <a:t>分支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内容占位符 2">
            <a:extLst>
              <a:ext uri="{FF2B5EF4-FFF2-40B4-BE49-F238E27FC236}">
                <a16:creationId xmlns:a16="http://schemas.microsoft.com/office/drawing/2014/main" id="{B193684B-9D30-4654-8ADE-1FA1826DF3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942975"/>
            <a:ext cx="8615363" cy="5715000"/>
          </a:xfrm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查看和恢复工作现场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有两种恢复办法：</a:t>
            </a:r>
          </a:p>
          <a:p>
            <a:pPr lvl="1"/>
            <a:r>
              <a:rPr lang="zh-CN" altLang="en-US"/>
              <a:t>一是用</a:t>
            </a:r>
            <a:r>
              <a:rPr lang="en-US" altLang="zh-CN"/>
              <a:t>git stash apply</a:t>
            </a:r>
            <a:r>
              <a:rPr lang="zh-CN" altLang="en-US"/>
              <a:t>恢复，但是恢复后，</a:t>
            </a:r>
            <a:r>
              <a:rPr lang="en-US" altLang="zh-CN"/>
              <a:t>stash</a:t>
            </a:r>
          </a:p>
          <a:p>
            <a:pPr lvl="1"/>
            <a:r>
              <a:rPr lang="en-US" altLang="zh-CN"/>
              <a:t>     </a:t>
            </a:r>
            <a:r>
              <a:rPr lang="zh-CN" altLang="en-US"/>
              <a:t>内容并不删除，你需要用</a:t>
            </a:r>
            <a:r>
              <a:rPr lang="en-US" altLang="zh-CN"/>
              <a:t>git stash drop</a:t>
            </a:r>
            <a:r>
              <a:rPr lang="zh-CN" altLang="en-US"/>
              <a:t>来删除；</a:t>
            </a:r>
          </a:p>
          <a:p>
            <a:pPr lvl="1"/>
            <a:r>
              <a:rPr lang="zh-CN" altLang="en-US"/>
              <a:t>二是用</a:t>
            </a:r>
            <a:r>
              <a:rPr lang="en-US" altLang="zh-CN"/>
              <a:t>git stash pop</a:t>
            </a:r>
            <a:r>
              <a:rPr lang="zh-CN" altLang="en-US"/>
              <a:t>，恢复的同时把</a:t>
            </a:r>
            <a:r>
              <a:rPr lang="en-US" altLang="zh-CN"/>
              <a:t>stash</a:t>
            </a:r>
            <a:r>
              <a:rPr lang="zh-CN" altLang="en-US"/>
              <a:t>内容也删了</a:t>
            </a: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92164" name="组合 9">
            <a:extLst>
              <a:ext uri="{FF2B5EF4-FFF2-40B4-BE49-F238E27FC236}">
                <a16:creationId xmlns:a16="http://schemas.microsoft.com/office/drawing/2014/main" id="{A00B1997-8AF1-48B1-9B0D-5960A82599CA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3854450"/>
            <a:ext cx="3382962" cy="1473200"/>
            <a:chOff x="0" y="0"/>
            <a:chExt cx="3382962" cy="1473744"/>
          </a:xfrm>
        </p:grpSpPr>
        <p:pic>
          <p:nvPicPr>
            <p:cNvPr id="92168" name="Picture 4">
              <a:extLst>
                <a:ext uri="{FF2B5EF4-FFF2-40B4-BE49-F238E27FC236}">
                  <a16:creationId xmlns:a16="http://schemas.microsoft.com/office/drawing/2014/main" id="{118B6E17-122B-44E2-9664-2677ECFE1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82962" cy="5574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169" name="TextBox 6">
              <a:extLst>
                <a:ext uri="{FF2B5EF4-FFF2-40B4-BE49-F238E27FC236}">
                  <a16:creationId xmlns:a16="http://schemas.microsoft.com/office/drawing/2014/main" id="{D71741F3-BB1E-4582-8A97-87B4ACA5B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331" y="1104412"/>
              <a:ext cx="691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2165" name="组合 10">
            <a:extLst>
              <a:ext uri="{FF2B5EF4-FFF2-40B4-BE49-F238E27FC236}">
                <a16:creationId xmlns:a16="http://schemas.microsoft.com/office/drawing/2014/main" id="{33C2A6F1-71E4-40A6-8239-ADED306DC54A}"/>
              </a:ext>
            </a:extLst>
          </p:cNvPr>
          <p:cNvGrpSpPr>
            <a:grpSpLocks/>
          </p:cNvGrpSpPr>
          <p:nvPr/>
        </p:nvGrpSpPr>
        <p:grpSpPr bwMode="auto">
          <a:xfrm>
            <a:off x="4521200" y="3854450"/>
            <a:ext cx="4789488" cy="2686050"/>
            <a:chOff x="0" y="0"/>
            <a:chExt cx="4789488" cy="2686050"/>
          </a:xfrm>
        </p:grpSpPr>
        <p:pic>
          <p:nvPicPr>
            <p:cNvPr id="92166" name="Picture 5">
              <a:extLst>
                <a:ext uri="{FF2B5EF4-FFF2-40B4-BE49-F238E27FC236}">
                  <a16:creationId xmlns:a16="http://schemas.microsoft.com/office/drawing/2014/main" id="{D1FF9A07-5957-4E4F-8837-6FF1B10F6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89488" cy="268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167" name="TextBox 8">
              <a:extLst>
                <a:ext uri="{FF2B5EF4-FFF2-40B4-BE49-F238E27FC236}">
                  <a16:creationId xmlns:a16="http://schemas.microsoft.com/office/drawing/2014/main" id="{A3474BEE-46BF-4E73-8DC8-84F646454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477" y="365858"/>
              <a:ext cx="6916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3B17F48E-F09D-47C3-8BAF-A7C51BEE926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 Bug</a:t>
            </a:r>
            <a:r>
              <a:rPr lang="zh-CN" altLang="en-US" kern="0" dirty="0"/>
              <a:t>分支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F2E906E-1CC4-4975-AC07-424AFE8C320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 Feature</a:t>
            </a:r>
            <a:r>
              <a:rPr lang="zh-CN" altLang="en-US" kern="0" dirty="0"/>
              <a:t>分支</a:t>
            </a:r>
            <a:endParaRPr lang="zh-CN" altLang="zh-CN" kern="0" dirty="0"/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3BB0C92F-31B6-4497-82E3-B97C46C972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7526" y="1422400"/>
            <a:ext cx="8615363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Git</a:t>
            </a:r>
            <a:r>
              <a:rPr lang="zh-CN" altLang="en-US" dirty="0">
                <a:ea typeface="宋体" panose="02010600030101010101" pitchFamily="2" charset="-122"/>
              </a:rPr>
              <a:t>分支管理软件新功能</a:t>
            </a:r>
          </a:p>
          <a:p>
            <a:pPr lvl="1"/>
            <a:r>
              <a:rPr lang="zh-CN" altLang="en-US" dirty="0"/>
              <a:t>应用场景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软件开发中，总有无穷无尽的新的功能要不断添加进来。添加一个新功能时，你肯定不希望因为一些实验性质的代码，把主分支搞乱了，所以，每添加一个新功能，最好新建一个</a:t>
            </a:r>
            <a:r>
              <a:rPr lang="en-US" altLang="zh-CN" dirty="0">
                <a:ea typeface="宋体" panose="02010600030101010101" pitchFamily="2" charset="-122"/>
              </a:rPr>
              <a:t>feature</a:t>
            </a:r>
            <a:r>
              <a:rPr lang="zh-CN" altLang="en-US" dirty="0">
                <a:ea typeface="宋体" panose="02010600030101010101" pitchFamily="2" charset="-122"/>
              </a:rPr>
              <a:t>分支，在上面开发，完成后，合并，最后，删除该</a:t>
            </a:r>
            <a:r>
              <a:rPr lang="en-US" altLang="zh-CN" dirty="0">
                <a:ea typeface="宋体" panose="02010600030101010101" pitchFamily="2" charset="-122"/>
              </a:rPr>
              <a:t>feature</a:t>
            </a:r>
            <a:r>
              <a:rPr lang="zh-CN" altLang="en-US" dirty="0">
                <a:ea typeface="宋体" panose="02010600030101010101" pitchFamily="2" charset="-122"/>
              </a:rPr>
              <a:t>分支。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现在，你终于接到了一个新任务：开发代号为</a:t>
            </a:r>
            <a:r>
              <a:rPr lang="en-US" altLang="zh-CN" dirty="0">
                <a:ea typeface="宋体" panose="02010600030101010101" pitchFamily="2" charset="-122"/>
              </a:rPr>
              <a:t>Vulcan</a:t>
            </a:r>
            <a:r>
              <a:rPr lang="zh-CN" altLang="en-US" dirty="0">
                <a:ea typeface="宋体" panose="02010600030101010101" pitchFamily="2" charset="-122"/>
              </a:rPr>
              <a:t>的新功能，该功能计划用于下一代星际飞船。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BFC4B441-4968-4A51-9315-71A968BFE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02" y="4653136"/>
            <a:ext cx="4962996" cy="907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FDEF5312-83DB-4604-9969-688F5D7C4B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1" y="1401763"/>
            <a:ext cx="8615363" cy="5715000"/>
          </a:xfrm>
        </p:spPr>
        <p:txBody>
          <a:bodyPr/>
          <a:lstStyle/>
          <a:p>
            <a:pPr lvl="1"/>
            <a:r>
              <a:rPr lang="zh-CN" altLang="en-US"/>
              <a:t>开始开发工作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分钟后，开发完毕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切回</a:t>
            </a:r>
            <a:r>
              <a:rPr lang="en-US" altLang="zh-CN"/>
              <a:t>dev</a:t>
            </a:r>
            <a:r>
              <a:rPr lang="zh-CN" altLang="en-US"/>
              <a:t>，准备合并；</a:t>
            </a:r>
            <a:r>
              <a:rPr lang="en-US" altLang="zh-CN"/>
              <a:t>feature</a:t>
            </a:r>
            <a:r>
              <a:rPr lang="zh-CN" altLang="en-US"/>
              <a:t>分支和</a:t>
            </a:r>
            <a:r>
              <a:rPr lang="en-US" altLang="zh-CN"/>
              <a:t>bug</a:t>
            </a:r>
            <a:r>
              <a:rPr lang="zh-CN" altLang="en-US"/>
              <a:t>分支是类似的，合并，然后删除；</a:t>
            </a:r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94212" name="组合 1">
            <a:extLst>
              <a:ext uri="{FF2B5EF4-FFF2-40B4-BE49-F238E27FC236}">
                <a16:creationId xmlns:a16="http://schemas.microsoft.com/office/drawing/2014/main" id="{C7F985DB-A1D3-4AF1-92A7-4878BE801E7F}"/>
              </a:ext>
            </a:extLst>
          </p:cNvPr>
          <p:cNvGrpSpPr>
            <a:grpSpLocks/>
          </p:cNvGrpSpPr>
          <p:nvPr/>
        </p:nvGrpSpPr>
        <p:grpSpPr bwMode="auto">
          <a:xfrm>
            <a:off x="1527176" y="1857375"/>
            <a:ext cx="3537855" cy="377825"/>
            <a:chOff x="1146175" y="1792288"/>
            <a:chExt cx="3537855" cy="377825"/>
          </a:xfrm>
        </p:grpSpPr>
        <p:pic>
          <p:nvPicPr>
            <p:cNvPr id="94216" name="Picture 6">
              <a:extLst>
                <a:ext uri="{FF2B5EF4-FFF2-40B4-BE49-F238E27FC236}">
                  <a16:creationId xmlns:a16="http://schemas.microsoft.com/office/drawing/2014/main" id="{9FEA95EC-0703-4A58-8CED-8B90AA066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778" y="1811338"/>
              <a:ext cx="2460252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217" name="TextBox 5">
              <a:extLst>
                <a:ext uri="{FF2B5EF4-FFF2-40B4-BE49-F238E27FC236}">
                  <a16:creationId xmlns:a16="http://schemas.microsoft.com/office/drawing/2014/main" id="{ABAD8DC5-C60F-4999-82C5-A3AE9EF1E30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175" y="1792288"/>
              <a:ext cx="365125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213" name="组合 2">
            <a:extLst>
              <a:ext uri="{FF2B5EF4-FFF2-40B4-BE49-F238E27FC236}">
                <a16:creationId xmlns:a16="http://schemas.microsoft.com/office/drawing/2014/main" id="{E4E9F146-C107-451B-BC65-268B86626064}"/>
              </a:ext>
            </a:extLst>
          </p:cNvPr>
          <p:cNvGrpSpPr>
            <a:grpSpLocks/>
          </p:cNvGrpSpPr>
          <p:nvPr/>
        </p:nvGrpSpPr>
        <p:grpSpPr bwMode="auto">
          <a:xfrm>
            <a:off x="1527176" y="2846388"/>
            <a:ext cx="5266047" cy="2782093"/>
            <a:chOff x="1146175" y="2846388"/>
            <a:chExt cx="5266047" cy="2782093"/>
          </a:xfrm>
        </p:grpSpPr>
        <p:pic>
          <p:nvPicPr>
            <p:cNvPr id="94214" name="Picture 5">
              <a:extLst>
                <a:ext uri="{FF2B5EF4-FFF2-40B4-BE49-F238E27FC236}">
                  <a16:creationId xmlns:a16="http://schemas.microsoft.com/office/drawing/2014/main" id="{14F97C8F-35D1-42A2-9F79-CC300499B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778" y="2890044"/>
              <a:ext cx="4188444" cy="2738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215" name="TextBox 6">
              <a:extLst>
                <a:ext uri="{FF2B5EF4-FFF2-40B4-BE49-F238E27FC236}">
                  <a16:creationId xmlns:a16="http://schemas.microsoft.com/office/drawing/2014/main" id="{F45D497B-E8F9-4ADC-AE58-B04AFD60844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175" y="2846388"/>
              <a:ext cx="36512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8B7BDF92-28DD-420C-87B8-ECE3C7E5462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 Feature</a:t>
            </a:r>
            <a:r>
              <a:rPr lang="zh-CN" altLang="en-US" kern="0" dirty="0"/>
              <a:t>分支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内容占位符 2">
            <a:extLst>
              <a:ext uri="{FF2B5EF4-FFF2-40B4-BE49-F238E27FC236}">
                <a16:creationId xmlns:a16="http://schemas.microsoft.com/office/drawing/2014/main" id="{9C2A85FB-DF5D-4C76-BF28-B1AF8D0F02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3726" y="1292225"/>
            <a:ext cx="8615363" cy="5715000"/>
          </a:xfrm>
        </p:spPr>
        <p:txBody>
          <a:bodyPr/>
          <a:lstStyle/>
          <a:p>
            <a:pPr lvl="1"/>
            <a:r>
              <a:rPr lang="zh-CN" altLang="en-US" dirty="0"/>
              <a:t>但是，就在此时，接到上级命令，因经费不足，新功能必须取消！虽然白干了，但是这个分支还是必须就地销毁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销毁失败。</a:t>
            </a:r>
            <a:r>
              <a:rPr lang="en-US" altLang="zh-CN" dirty="0"/>
              <a:t>Git</a:t>
            </a:r>
            <a:r>
              <a:rPr lang="zh-CN" altLang="en-US" dirty="0"/>
              <a:t>友情提醒，</a:t>
            </a:r>
            <a:r>
              <a:rPr lang="en-US" altLang="zh-CN" dirty="0"/>
              <a:t>feature-</a:t>
            </a:r>
            <a:r>
              <a:rPr lang="en-US" altLang="zh-CN" dirty="0" err="1"/>
              <a:t>vulcan</a:t>
            </a:r>
            <a:r>
              <a:rPr lang="zh-CN" altLang="en-US" dirty="0"/>
              <a:t>分支还没有被合并，如果删除，将丢失掉修改，如果要强行删除，需要使用命令</a:t>
            </a:r>
            <a:r>
              <a:rPr lang="en-US" altLang="zh-CN" dirty="0"/>
              <a:t>git branch -D feature-</a:t>
            </a:r>
            <a:r>
              <a:rPr lang="en-US" altLang="zh-CN" dirty="0" err="1"/>
              <a:t>vulcan</a:t>
            </a:r>
            <a:r>
              <a:rPr lang="zh-CN" altLang="en-US" dirty="0"/>
              <a:t>。现在我们强行删除；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95236" name="组合 7">
            <a:extLst>
              <a:ext uri="{FF2B5EF4-FFF2-40B4-BE49-F238E27FC236}">
                <a16:creationId xmlns:a16="http://schemas.microsoft.com/office/drawing/2014/main" id="{A95933AF-1A9E-4CD1-8DBE-502BA3F20A9D}"/>
              </a:ext>
            </a:extLst>
          </p:cNvPr>
          <p:cNvGrpSpPr>
            <a:grpSpLocks/>
          </p:cNvGrpSpPr>
          <p:nvPr/>
        </p:nvGrpSpPr>
        <p:grpSpPr bwMode="auto">
          <a:xfrm>
            <a:off x="1364792" y="2194903"/>
            <a:ext cx="6731285" cy="730041"/>
            <a:chOff x="-49487" y="-9963"/>
            <a:chExt cx="6731656" cy="730215"/>
          </a:xfrm>
        </p:grpSpPr>
        <p:pic>
          <p:nvPicPr>
            <p:cNvPr id="95240" name="Picture 2">
              <a:extLst>
                <a:ext uri="{FF2B5EF4-FFF2-40B4-BE49-F238E27FC236}">
                  <a16:creationId xmlns:a16="http://schemas.microsoft.com/office/drawing/2014/main" id="{7E9CCEAA-5FB8-4A44-B524-DD54CE34B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69" y="-9963"/>
              <a:ext cx="6286500" cy="73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41" name="TextBox 5">
              <a:extLst>
                <a:ext uri="{FF2B5EF4-FFF2-40B4-BE49-F238E27FC236}">
                  <a16:creationId xmlns:a16="http://schemas.microsoft.com/office/drawing/2014/main" id="{2E5F2EC7-0D60-4018-AFCA-9C3F85D214B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487" y="131065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237" name="组合 1">
            <a:extLst>
              <a:ext uri="{FF2B5EF4-FFF2-40B4-BE49-F238E27FC236}">
                <a16:creationId xmlns:a16="http://schemas.microsoft.com/office/drawing/2014/main" id="{93F3FC72-B3E6-44E6-9B8F-08151B2F6CC8}"/>
              </a:ext>
            </a:extLst>
          </p:cNvPr>
          <p:cNvGrpSpPr>
            <a:grpSpLocks/>
          </p:cNvGrpSpPr>
          <p:nvPr/>
        </p:nvGrpSpPr>
        <p:grpSpPr bwMode="auto">
          <a:xfrm>
            <a:off x="1387204" y="5300882"/>
            <a:ext cx="4285663" cy="529785"/>
            <a:chOff x="1005667" y="5300838"/>
            <a:chExt cx="4285983" cy="529716"/>
          </a:xfrm>
        </p:grpSpPr>
        <p:pic>
          <p:nvPicPr>
            <p:cNvPr id="95238" name="Picture 3">
              <a:extLst>
                <a:ext uri="{FF2B5EF4-FFF2-40B4-BE49-F238E27FC236}">
                  <a16:creationId xmlns:a16="http://schemas.microsoft.com/office/drawing/2014/main" id="{C9B8B46E-E555-4954-B766-2F5EEB06F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418" y="5300838"/>
              <a:ext cx="3863232" cy="529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39" name="TextBox 6">
              <a:extLst>
                <a:ext uri="{FF2B5EF4-FFF2-40B4-BE49-F238E27FC236}">
                  <a16:creationId xmlns:a16="http://schemas.microsoft.com/office/drawing/2014/main" id="{8DB815CE-CC7D-4DB2-96B7-26971B2428F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667" y="5386326"/>
              <a:ext cx="365773" cy="3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BC48DAB8-98AA-4817-8888-D1713B71730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 Feature</a:t>
            </a:r>
            <a:r>
              <a:rPr lang="zh-CN" altLang="en-US" kern="0" dirty="0"/>
              <a:t>分支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1175B65-5E53-4EE7-8341-39D5E8CA24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>
                <a:ea typeface="宋体" pitchFamily="2" charset="-122"/>
              </a:rPr>
              <a:t>1. Git</a:t>
            </a:r>
            <a:r>
              <a:rPr lang="zh-CN" altLang="en-US" dirty="0">
                <a:ea typeface="宋体" pitchFamily="2" charset="-122"/>
              </a:rPr>
              <a:t>简介</a:t>
            </a:r>
            <a:r>
              <a:rPr lang="en-US" altLang="zh-CN" dirty="0">
                <a:ea typeface="宋体" pitchFamily="2" charset="-122"/>
              </a:rPr>
              <a:t>--</a:t>
            </a:r>
            <a:r>
              <a:rPr lang="zh-CN" altLang="en-US" dirty="0">
                <a:ea typeface="宋体" pitchFamily="2" charset="-122"/>
              </a:rPr>
              <a:t>版本控制系统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1254B5C2-90E2-45D5-A84C-88CF999A3A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425576"/>
            <a:ext cx="8615363" cy="5432425"/>
          </a:xfrm>
        </p:spPr>
        <p:txBody>
          <a:bodyPr/>
          <a:lstStyle/>
          <a:p>
            <a:r>
              <a:rPr lang="zh-CN" altLang="en-US" dirty="0"/>
              <a:t>分布式</a:t>
            </a:r>
            <a:endParaRPr lang="en-US" altLang="zh-CN" dirty="0"/>
          </a:p>
          <a:p>
            <a:pPr lvl="1" algn="just"/>
            <a:r>
              <a:rPr lang="zh-CN" altLang="en-US" dirty="0"/>
              <a:t>分布式版本控制系统没有“中央服务器”，每个人的电脑上都是一个完整的版本库，工作的时候不需要联网。需要查看彼此的文件，只需要相互推送。实际使用中，分布式版本控制系统通常也有一台充当“中央服务器”的电脑，但仅仅是用来方便“交换”大家的修改，没有它大家也一样工作，只是交换修改不方便。分布式版本控制工具有：</a:t>
            </a:r>
            <a:r>
              <a:rPr lang="en-US" altLang="zh-CN" dirty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Mercurial</a:t>
            </a:r>
            <a:r>
              <a:rPr lang="zh-CN" altLang="en-US" dirty="0"/>
              <a:t>、</a:t>
            </a:r>
            <a:r>
              <a:rPr lang="en-US" altLang="zh-CN" dirty="0"/>
              <a:t>Bazaar</a:t>
            </a:r>
            <a:r>
              <a:rPr lang="zh-CN" altLang="en-US" dirty="0"/>
              <a:t>等。</a:t>
            </a:r>
          </a:p>
          <a:p>
            <a:pPr lvl="1" algn="just"/>
            <a:r>
              <a:rPr lang="zh-CN" altLang="en-US" dirty="0"/>
              <a:t>特点：不需要联网便能工作；不依赖中央服务器，安全性高。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38916" name="Picture 4" descr="distributed-repo">
            <a:extLst>
              <a:ext uri="{FF2B5EF4-FFF2-40B4-BE49-F238E27FC236}">
                <a16:creationId xmlns:a16="http://schemas.microsoft.com/office/drawing/2014/main" id="{8F9A18D9-55D6-4B92-BF5E-C8BED59D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1" y="5156201"/>
            <a:ext cx="4088475" cy="170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67D96EC-4280-4213-85B8-B21F4B79AF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  <p:sp>
        <p:nvSpPr>
          <p:cNvPr id="96259" name="内容占位符 2">
            <a:extLst>
              <a:ext uri="{FF2B5EF4-FFF2-40B4-BE49-F238E27FC236}">
                <a16:creationId xmlns:a16="http://schemas.microsoft.com/office/drawing/2014/main" id="{2F5108B4-E295-4595-91A5-63881E5B2B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4213" y="1230314"/>
            <a:ext cx="8615362" cy="60674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git remote</a:t>
            </a:r>
            <a:r>
              <a:rPr lang="zh-CN" altLang="en-US" dirty="0">
                <a:ea typeface="宋体" panose="02010600030101010101" pitchFamily="2" charset="-122"/>
              </a:rPr>
              <a:t>查看远程库的信息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从远程仓库克隆时，实际上</a:t>
            </a:r>
            <a:r>
              <a:rPr lang="en-US" altLang="zh-CN" dirty="0"/>
              <a:t>Git</a:t>
            </a:r>
            <a:r>
              <a:rPr lang="zh-CN" altLang="en-US" dirty="0"/>
              <a:t>自动把本地的</a:t>
            </a:r>
            <a:r>
              <a:rPr lang="en-US" altLang="zh-CN" dirty="0"/>
              <a:t>master</a:t>
            </a:r>
            <a:r>
              <a:rPr lang="zh-CN" altLang="en-US" dirty="0"/>
              <a:t>分支和远程的</a:t>
            </a:r>
            <a:r>
              <a:rPr lang="en-US" altLang="zh-CN" dirty="0"/>
              <a:t>master</a:t>
            </a:r>
            <a:r>
              <a:rPr lang="zh-CN" altLang="en-US" dirty="0"/>
              <a:t>分支对应起来了，并且，远程仓库的默认名称是</a:t>
            </a:r>
            <a:r>
              <a:rPr lang="en-US" altLang="zh-CN" dirty="0"/>
              <a:t>origin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git remote -v</a:t>
            </a:r>
            <a:r>
              <a:rPr lang="zh-CN" altLang="en-US" dirty="0"/>
              <a:t>显示更详细的信息，如可以抓取和推送的</a:t>
            </a:r>
            <a:r>
              <a:rPr lang="en-US" altLang="zh-CN" dirty="0"/>
              <a:t>origin</a:t>
            </a:r>
            <a:r>
              <a:rPr lang="zh-CN" altLang="en-US" dirty="0"/>
              <a:t>的地址。如果没有推送权限，就看不到</a:t>
            </a:r>
            <a:r>
              <a:rPr lang="en-US" altLang="zh-CN" dirty="0"/>
              <a:t>push</a:t>
            </a:r>
            <a:r>
              <a:rPr lang="zh-CN" altLang="en-US" dirty="0"/>
              <a:t>的地址。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96260" name="组合 7">
            <a:extLst>
              <a:ext uri="{FF2B5EF4-FFF2-40B4-BE49-F238E27FC236}">
                <a16:creationId xmlns:a16="http://schemas.microsoft.com/office/drawing/2014/main" id="{BD0EB5FE-99EA-40FC-BFF5-F9C9E85617B2}"/>
              </a:ext>
            </a:extLst>
          </p:cNvPr>
          <p:cNvGrpSpPr>
            <a:grpSpLocks/>
          </p:cNvGrpSpPr>
          <p:nvPr/>
        </p:nvGrpSpPr>
        <p:grpSpPr bwMode="auto">
          <a:xfrm>
            <a:off x="1424608" y="4264026"/>
            <a:ext cx="1749669" cy="618552"/>
            <a:chOff x="-124251" y="-18352"/>
            <a:chExt cx="1749909" cy="618552"/>
          </a:xfrm>
        </p:grpSpPr>
        <p:pic>
          <p:nvPicPr>
            <p:cNvPr id="96264" name="Picture 4">
              <a:extLst>
                <a:ext uri="{FF2B5EF4-FFF2-40B4-BE49-F238E27FC236}">
                  <a16:creationId xmlns:a16="http://schemas.microsoft.com/office/drawing/2014/main" id="{82F52D61-6381-49A5-8D71-B0075C72C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73" y="-1"/>
              <a:ext cx="1360185" cy="600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265" name="TextBox 5">
              <a:extLst>
                <a:ext uri="{FF2B5EF4-FFF2-40B4-BE49-F238E27FC236}">
                  <a16:creationId xmlns:a16="http://schemas.microsoft.com/office/drawing/2014/main" id="{AEC32BE9-CFBF-4F86-A6FD-9A87A27DC1D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251" y="-18352"/>
              <a:ext cx="365760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61" name="组合 8">
            <a:extLst>
              <a:ext uri="{FF2B5EF4-FFF2-40B4-BE49-F238E27FC236}">
                <a16:creationId xmlns:a16="http://schemas.microsoft.com/office/drawing/2014/main" id="{71CF78FC-80D8-48E3-AC84-A8F46A581DE4}"/>
              </a:ext>
            </a:extLst>
          </p:cNvPr>
          <p:cNvGrpSpPr>
            <a:grpSpLocks/>
          </p:cNvGrpSpPr>
          <p:nvPr/>
        </p:nvGrpSpPr>
        <p:grpSpPr bwMode="auto">
          <a:xfrm>
            <a:off x="4309371" y="4282378"/>
            <a:ext cx="4600841" cy="600201"/>
            <a:chOff x="-100287" y="-14413"/>
            <a:chExt cx="4601210" cy="600201"/>
          </a:xfrm>
        </p:grpSpPr>
        <p:pic>
          <p:nvPicPr>
            <p:cNvPr id="96262" name="Picture 5">
              <a:extLst>
                <a:ext uri="{FF2B5EF4-FFF2-40B4-BE49-F238E27FC236}">
                  <a16:creationId xmlns:a16="http://schemas.microsoft.com/office/drawing/2014/main" id="{C3C178ED-2B35-451B-B3AB-18799887F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73" y="0"/>
              <a:ext cx="4235450" cy="5857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263" name="TextBox 6">
              <a:extLst>
                <a:ext uri="{FF2B5EF4-FFF2-40B4-BE49-F238E27FC236}">
                  <a16:creationId xmlns:a16="http://schemas.microsoft.com/office/drawing/2014/main" id="{1D7D5CD6-77B5-480B-96B4-042156DB163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287" y="-14413"/>
              <a:ext cx="365760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内容占位符 2">
            <a:extLst>
              <a:ext uri="{FF2B5EF4-FFF2-40B4-BE49-F238E27FC236}">
                <a16:creationId xmlns:a16="http://schemas.microsoft.com/office/drawing/2014/main" id="{F2516AA1-B0B2-4CBC-8F99-B47B23E333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4213" y="1230314"/>
            <a:ext cx="8615362" cy="60674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推送分支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推送分支到主分支或其他分支</a:t>
            </a:r>
          </a:p>
          <a:p>
            <a:pPr lvl="1"/>
            <a:r>
              <a:rPr lang="zh-CN" altLang="en-US"/>
              <a:t>并不是一定要把本地分支往远程推送，那么，哪些分支需要推送，哪些不需要呢？</a:t>
            </a:r>
            <a:endParaRPr lang="en-US" altLang="zh-CN"/>
          </a:p>
          <a:p>
            <a:pPr lvl="2" eaLnBrk="1" hangingPunct="1"/>
            <a:r>
              <a:rPr lang="en-US" altLang="zh-CN" sz="1600">
                <a:ea typeface="宋体" panose="02010600030101010101" pitchFamily="2" charset="-122"/>
              </a:rPr>
              <a:t>master</a:t>
            </a:r>
            <a:r>
              <a:rPr lang="zh-CN" altLang="en-US" sz="1600">
                <a:ea typeface="宋体" panose="02010600030101010101" pitchFamily="2" charset="-122"/>
              </a:rPr>
              <a:t>分支是主分支，因此要时刻与远程同步；</a:t>
            </a:r>
          </a:p>
          <a:p>
            <a:pPr lvl="2" eaLnBrk="1" hangingPunct="1"/>
            <a:r>
              <a:rPr lang="en-US" altLang="zh-CN" sz="1600">
                <a:ea typeface="宋体" panose="02010600030101010101" pitchFamily="2" charset="-122"/>
              </a:rPr>
              <a:t>dev</a:t>
            </a:r>
            <a:r>
              <a:rPr lang="zh-CN" altLang="en-US" sz="1600">
                <a:ea typeface="宋体" panose="02010600030101010101" pitchFamily="2" charset="-122"/>
              </a:rPr>
              <a:t>分支是开发分支，团队所有成员都需要在上面工作，所以也需要与远程同步；</a:t>
            </a:r>
          </a:p>
          <a:p>
            <a:pPr lvl="2" eaLnBrk="1" hangingPunct="1"/>
            <a:r>
              <a:rPr lang="en-US" altLang="zh-CN" sz="1600">
                <a:ea typeface="宋体" panose="02010600030101010101" pitchFamily="2" charset="-122"/>
              </a:rPr>
              <a:t>bug</a:t>
            </a:r>
            <a:r>
              <a:rPr lang="zh-CN" altLang="en-US" sz="1600">
                <a:ea typeface="宋体" panose="02010600030101010101" pitchFamily="2" charset="-122"/>
              </a:rPr>
              <a:t>分支只用于在本地修复</a:t>
            </a:r>
            <a:r>
              <a:rPr lang="en-US" altLang="zh-CN" sz="1600">
                <a:ea typeface="宋体" panose="02010600030101010101" pitchFamily="2" charset="-122"/>
              </a:rPr>
              <a:t>bug</a:t>
            </a:r>
            <a:r>
              <a:rPr lang="zh-CN" altLang="en-US" sz="1600">
                <a:ea typeface="宋体" panose="02010600030101010101" pitchFamily="2" charset="-122"/>
              </a:rPr>
              <a:t>，没必要推到远程；</a:t>
            </a:r>
          </a:p>
          <a:p>
            <a:pPr lvl="2" eaLnBrk="1" hangingPunct="1"/>
            <a:r>
              <a:rPr lang="en-US" altLang="zh-CN" sz="1600">
                <a:ea typeface="宋体" panose="02010600030101010101" pitchFamily="2" charset="-122"/>
              </a:rPr>
              <a:t>feature</a:t>
            </a:r>
            <a:r>
              <a:rPr lang="zh-CN" altLang="en-US" sz="1600">
                <a:ea typeface="宋体" panose="02010600030101010101" pitchFamily="2" charset="-122"/>
              </a:rPr>
              <a:t>分支是否推到远程，取决于是否有协作者在上面开发。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187E86-8BDF-4E21-94CA-1FE11905817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46DFDCB8-61D0-42E0-8429-C82F86E0DC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1051" y="1425575"/>
            <a:ext cx="8615363" cy="5715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抓取分支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多个人协作时，都会往</a:t>
            </a:r>
            <a:r>
              <a:rPr lang="en-US" altLang="zh-CN"/>
              <a:t>master</a:t>
            </a:r>
            <a:r>
              <a:rPr lang="zh-CN" altLang="en-US"/>
              <a:t>和</a:t>
            </a:r>
            <a:r>
              <a:rPr lang="en-US" altLang="zh-CN"/>
              <a:t>dev</a:t>
            </a:r>
            <a:r>
              <a:rPr lang="zh-CN" altLang="en-US"/>
              <a:t>分支上推送自己的修改。假设一个协同者，在自己电脑上克隆了一个远程库（注意要把</a:t>
            </a:r>
            <a:r>
              <a:rPr lang="en-US" altLang="zh-CN"/>
              <a:t>SSH Key</a:t>
            </a:r>
            <a:r>
              <a:rPr lang="zh-CN" altLang="en-US"/>
              <a:t>添加到</a:t>
            </a:r>
            <a:r>
              <a:rPr lang="en-US" altLang="zh-CN"/>
              <a:t>GitHub</a:t>
            </a:r>
            <a:r>
              <a:rPr lang="zh-CN" altLang="en-US"/>
              <a:t>）。从远程库</a:t>
            </a:r>
            <a:r>
              <a:rPr lang="en-US" altLang="zh-CN"/>
              <a:t>clone</a:t>
            </a:r>
            <a:r>
              <a:rPr lang="zh-CN" altLang="en-US"/>
              <a:t>时，默认情况下，协同者只能看到本地的</a:t>
            </a:r>
            <a:r>
              <a:rPr lang="en-US" altLang="zh-CN"/>
              <a:t>master</a:t>
            </a:r>
            <a:r>
              <a:rPr lang="zh-CN" altLang="en-US"/>
              <a:t>分支（下图右）。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98308" name="组合 1">
            <a:extLst>
              <a:ext uri="{FF2B5EF4-FFF2-40B4-BE49-F238E27FC236}">
                <a16:creationId xmlns:a16="http://schemas.microsoft.com/office/drawing/2014/main" id="{441B7E51-837D-4D24-ACB6-BEBDBB8CE35F}"/>
              </a:ext>
            </a:extLst>
          </p:cNvPr>
          <p:cNvGrpSpPr>
            <a:grpSpLocks/>
          </p:cNvGrpSpPr>
          <p:nvPr/>
        </p:nvGrpSpPr>
        <p:grpSpPr bwMode="auto">
          <a:xfrm>
            <a:off x="1590626" y="4035425"/>
            <a:ext cx="4038873" cy="1328738"/>
            <a:chOff x="979215" y="4035425"/>
            <a:chExt cx="4038873" cy="1328737"/>
          </a:xfrm>
        </p:grpSpPr>
        <p:pic>
          <p:nvPicPr>
            <p:cNvPr id="98312" name="Picture 2">
              <a:extLst>
                <a:ext uri="{FF2B5EF4-FFF2-40B4-BE49-F238E27FC236}">
                  <a16:creationId xmlns:a16="http://schemas.microsoft.com/office/drawing/2014/main" id="{397999E4-E5E9-440D-898C-75BC5E554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363" y="4035425"/>
              <a:ext cx="3641725" cy="1328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313" name="TextBox 8">
              <a:extLst>
                <a:ext uri="{FF2B5EF4-FFF2-40B4-BE49-F238E27FC236}">
                  <a16:creationId xmlns:a16="http://schemas.microsoft.com/office/drawing/2014/main" id="{14A028AE-FE43-4ECB-9FDE-E155CCDBD1E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15" y="4035425"/>
              <a:ext cx="366713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309" name="组合 2">
            <a:extLst>
              <a:ext uri="{FF2B5EF4-FFF2-40B4-BE49-F238E27FC236}">
                <a16:creationId xmlns:a16="http://schemas.microsoft.com/office/drawing/2014/main" id="{76ABE792-F454-4B9D-ACD7-BB538AAA2643}"/>
              </a:ext>
            </a:extLst>
          </p:cNvPr>
          <p:cNvGrpSpPr>
            <a:grpSpLocks/>
          </p:cNvGrpSpPr>
          <p:nvPr/>
        </p:nvGrpSpPr>
        <p:grpSpPr bwMode="auto">
          <a:xfrm>
            <a:off x="6204694" y="4035425"/>
            <a:ext cx="1670050" cy="545703"/>
            <a:chOff x="6276975" y="4035425"/>
            <a:chExt cx="1670050" cy="545703"/>
          </a:xfrm>
        </p:grpSpPr>
        <p:pic>
          <p:nvPicPr>
            <p:cNvPr id="98310" name="Picture 3">
              <a:extLst>
                <a:ext uri="{FF2B5EF4-FFF2-40B4-BE49-F238E27FC236}">
                  <a16:creationId xmlns:a16="http://schemas.microsoft.com/office/drawing/2014/main" id="{25C80D7E-A852-4FEA-9D98-EB2C40AC3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100" y="4035425"/>
              <a:ext cx="1304925" cy="5457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311" name="TextBox 9">
              <a:extLst>
                <a:ext uri="{FF2B5EF4-FFF2-40B4-BE49-F238E27FC236}">
                  <a16:creationId xmlns:a16="http://schemas.microsoft.com/office/drawing/2014/main" id="{E7C3AF73-F261-4BBE-9E0E-9DE80FFA2C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5" y="4035425"/>
              <a:ext cx="3651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DC3F5082-3BA2-46FC-A217-DA543729D82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1AAF7D43-C2D7-4701-A8BC-0CB7789D3F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8504" y="1628800"/>
            <a:ext cx="8712328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抓取分支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现在，协同者要在</a:t>
            </a:r>
            <a:r>
              <a:rPr lang="en-US" altLang="zh-CN" dirty="0"/>
              <a:t>dev</a:t>
            </a:r>
            <a:r>
              <a:rPr lang="zh-CN" altLang="en-US" dirty="0"/>
              <a:t>分支上开发，就必须创建远程</a:t>
            </a:r>
            <a:r>
              <a:rPr lang="en-US" altLang="zh-CN" dirty="0"/>
              <a:t>origin</a:t>
            </a:r>
            <a:r>
              <a:rPr lang="zh-CN" altLang="en-US" dirty="0"/>
              <a:t>的</a:t>
            </a:r>
            <a:r>
              <a:rPr lang="en-US" altLang="zh-CN" dirty="0"/>
              <a:t>dev</a:t>
            </a:r>
            <a:r>
              <a:rPr lang="zh-CN" altLang="en-US" dirty="0"/>
              <a:t>分支到本地，于是他用这个命令创建本地</a:t>
            </a:r>
            <a:r>
              <a:rPr lang="en-US" altLang="zh-CN" dirty="0"/>
              <a:t>dev</a:t>
            </a:r>
            <a:r>
              <a:rPr lang="zh-CN" altLang="en-US" dirty="0"/>
              <a:t>分支；然后就可以在</a:t>
            </a:r>
            <a:r>
              <a:rPr lang="en-US" altLang="zh-CN" dirty="0"/>
              <a:t>dev</a:t>
            </a:r>
            <a:r>
              <a:rPr lang="zh-CN" altLang="en-US" dirty="0"/>
              <a:t>上继续修改，然后，时不时地把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r>
              <a:rPr lang="en-US" altLang="zh-CN" dirty="0"/>
              <a:t>push</a:t>
            </a:r>
            <a:r>
              <a:rPr lang="zh-CN" altLang="en-US" dirty="0"/>
              <a:t>到远程；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99332" name="组合 9">
            <a:extLst>
              <a:ext uri="{FF2B5EF4-FFF2-40B4-BE49-F238E27FC236}">
                <a16:creationId xmlns:a16="http://schemas.microsoft.com/office/drawing/2014/main" id="{D6001EAB-0F0E-49A9-A560-F71E9C1F3249}"/>
              </a:ext>
            </a:extLst>
          </p:cNvPr>
          <p:cNvGrpSpPr>
            <a:grpSpLocks/>
          </p:cNvGrpSpPr>
          <p:nvPr/>
        </p:nvGrpSpPr>
        <p:grpSpPr bwMode="auto">
          <a:xfrm>
            <a:off x="1219041" y="3761963"/>
            <a:ext cx="2632710" cy="377895"/>
            <a:chOff x="-365760" y="85314"/>
            <a:chExt cx="2632710" cy="377952"/>
          </a:xfrm>
        </p:grpSpPr>
        <p:pic>
          <p:nvPicPr>
            <p:cNvPr id="99339" name="Picture 4">
              <a:extLst>
                <a:ext uri="{FF2B5EF4-FFF2-40B4-BE49-F238E27FC236}">
                  <a16:creationId xmlns:a16="http://schemas.microsoft.com/office/drawing/2014/main" id="{734E5CFA-3145-4AFD-BDDD-96BC141F8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3117"/>
              <a:ext cx="2266950" cy="211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340" name="TextBox 6">
              <a:extLst>
                <a:ext uri="{FF2B5EF4-FFF2-40B4-BE49-F238E27FC236}">
                  <a16:creationId xmlns:a16="http://schemas.microsoft.com/office/drawing/2014/main" id="{0DB8CDE1-0370-4320-BB91-32B72AC04A3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760" y="85314"/>
              <a:ext cx="365760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9333" name="组合 10">
            <a:extLst>
              <a:ext uri="{FF2B5EF4-FFF2-40B4-BE49-F238E27FC236}">
                <a16:creationId xmlns:a16="http://schemas.microsoft.com/office/drawing/2014/main" id="{5CE52E3D-FF76-48BA-81E7-A41D87ACAF4F}"/>
              </a:ext>
            </a:extLst>
          </p:cNvPr>
          <p:cNvGrpSpPr>
            <a:grpSpLocks/>
          </p:cNvGrpSpPr>
          <p:nvPr/>
        </p:nvGrpSpPr>
        <p:grpSpPr bwMode="auto">
          <a:xfrm>
            <a:off x="1221731" y="4454173"/>
            <a:ext cx="1899701" cy="641417"/>
            <a:chOff x="-339470" y="338714"/>
            <a:chExt cx="1899701" cy="641496"/>
          </a:xfrm>
        </p:grpSpPr>
        <p:pic>
          <p:nvPicPr>
            <p:cNvPr id="99337" name="Picture 3">
              <a:extLst>
                <a:ext uri="{FF2B5EF4-FFF2-40B4-BE49-F238E27FC236}">
                  <a16:creationId xmlns:a16="http://schemas.microsoft.com/office/drawing/2014/main" id="{01EC2EBE-9AEE-4A86-A702-2A1E9328B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7" y="346234"/>
              <a:ext cx="1507654" cy="633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338" name="TextBox 7">
              <a:extLst>
                <a:ext uri="{FF2B5EF4-FFF2-40B4-BE49-F238E27FC236}">
                  <a16:creationId xmlns:a16="http://schemas.microsoft.com/office/drawing/2014/main" id="{2EE5DFD6-1918-4AA8-B12A-6B7A876C975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9470" y="338714"/>
              <a:ext cx="365760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9334" name="组合 11">
            <a:extLst>
              <a:ext uri="{FF2B5EF4-FFF2-40B4-BE49-F238E27FC236}">
                <a16:creationId xmlns:a16="http://schemas.microsoft.com/office/drawing/2014/main" id="{8C84FBB2-3AD4-4A3F-8549-05391D39C6CF}"/>
              </a:ext>
            </a:extLst>
          </p:cNvPr>
          <p:cNvGrpSpPr>
            <a:grpSpLocks/>
          </p:cNvGrpSpPr>
          <p:nvPr/>
        </p:nvGrpSpPr>
        <p:grpSpPr bwMode="auto">
          <a:xfrm>
            <a:off x="3928477" y="3776241"/>
            <a:ext cx="5272355" cy="2474838"/>
            <a:chOff x="-100287" y="153669"/>
            <a:chExt cx="5272722" cy="2474913"/>
          </a:xfrm>
        </p:grpSpPr>
        <p:pic>
          <p:nvPicPr>
            <p:cNvPr id="99335" name="Picture 5">
              <a:extLst>
                <a:ext uri="{FF2B5EF4-FFF2-40B4-BE49-F238E27FC236}">
                  <a16:creationId xmlns:a16="http://schemas.microsoft.com/office/drawing/2014/main" id="{F73F9BF4-2E64-42D2-AF3E-E3C0FB8FF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73" y="153669"/>
              <a:ext cx="4906962" cy="24749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336" name="TextBox 8">
              <a:extLst>
                <a:ext uri="{FF2B5EF4-FFF2-40B4-BE49-F238E27FC236}">
                  <a16:creationId xmlns:a16="http://schemas.microsoft.com/office/drawing/2014/main" id="{AE7B4C00-4B37-4689-A0A9-C372838813D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287" y="173096"/>
              <a:ext cx="365760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C5AB37AE-ADEF-4C04-82E7-0E97528887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C053D400-95B4-4742-B9EF-F1F1159522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313" y="1343025"/>
            <a:ext cx="8615362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协作冲突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当你的协同者提交了修改后，碰巧你也对同样的文件进行了修改</a:t>
            </a:r>
            <a:r>
              <a:rPr lang="zh-CN" altLang="en-US"/>
              <a:t>，并试图推</a:t>
            </a:r>
            <a:r>
              <a:rPr lang="zh-CN" altLang="en-US" dirty="0"/>
              <a:t>送；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100356" name="Picture 2">
            <a:extLst>
              <a:ext uri="{FF2B5EF4-FFF2-40B4-BE49-F238E27FC236}">
                <a16:creationId xmlns:a16="http://schemas.microsoft.com/office/drawing/2014/main" id="{87C28F1E-C095-4C38-B9F1-825B59BA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828926"/>
            <a:ext cx="6024562" cy="254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44A22AF-1411-4258-829D-33612BFF1C9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>
            <a:extLst>
              <a:ext uri="{FF2B5EF4-FFF2-40B4-BE49-F238E27FC236}">
                <a16:creationId xmlns:a16="http://schemas.microsoft.com/office/drawing/2014/main" id="{9C098989-2D8B-4913-B9F4-36AD5FD045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313" y="1343025"/>
            <a:ext cx="8615362" cy="2229991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协作冲突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推送失败，因为协同者的最新提交和你试图推送的提交有冲突，解决办法也很简单，</a:t>
            </a:r>
            <a:r>
              <a:rPr lang="en-US" altLang="zh-CN" dirty="0"/>
              <a:t>Git</a:t>
            </a:r>
            <a:r>
              <a:rPr lang="zh-CN" altLang="en-US" dirty="0"/>
              <a:t>已经提示我们，先用</a:t>
            </a:r>
            <a:r>
              <a:rPr lang="en-US" altLang="zh-CN" dirty="0"/>
              <a:t>git pull</a:t>
            </a:r>
            <a:r>
              <a:rPr lang="zh-CN" altLang="en-US" dirty="0"/>
              <a:t>把最新的提交从</a:t>
            </a:r>
            <a:r>
              <a:rPr lang="en-US" altLang="zh-CN" dirty="0"/>
              <a:t>origin/dev</a:t>
            </a:r>
            <a:r>
              <a:rPr lang="zh-CN" altLang="en-US" dirty="0"/>
              <a:t>抓下来，然后，在本地合并，解决冲突，再推送；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101380" name="Picture 3">
            <a:extLst>
              <a:ext uri="{FF2B5EF4-FFF2-40B4-BE49-F238E27FC236}">
                <a16:creationId xmlns:a16="http://schemas.microsoft.com/office/drawing/2014/main" id="{D35C8BBD-07A2-4784-B46C-7C433D08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3429000"/>
            <a:ext cx="5112568" cy="3071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79A8D72-B754-4CCC-A414-BC01D5F3D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内容占位符 2">
            <a:extLst>
              <a:ext uri="{FF2B5EF4-FFF2-40B4-BE49-F238E27FC236}">
                <a16:creationId xmlns:a16="http://schemas.microsoft.com/office/drawing/2014/main" id="{128CA8F5-ABC2-44B5-B238-A008164CEA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247775"/>
            <a:ext cx="8615363" cy="491752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协作冲突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git pull</a:t>
            </a:r>
            <a:r>
              <a:rPr lang="zh-CN" altLang="en-US" dirty="0"/>
              <a:t>也失败了，原因是没有指定本地</a:t>
            </a:r>
            <a:r>
              <a:rPr lang="en-US" altLang="zh-CN" dirty="0"/>
              <a:t>dev</a:t>
            </a:r>
            <a:r>
              <a:rPr lang="zh-CN" altLang="en-US" dirty="0"/>
              <a:t>分支与远程</a:t>
            </a:r>
            <a:r>
              <a:rPr lang="en-US" altLang="zh-CN" dirty="0"/>
              <a:t>origin/dev</a:t>
            </a:r>
            <a:r>
              <a:rPr lang="zh-CN" altLang="en-US" dirty="0"/>
              <a:t>分支的链接，根据提示，设置</a:t>
            </a:r>
            <a:r>
              <a:rPr lang="en-US" altLang="zh-CN" dirty="0"/>
              <a:t>dev</a:t>
            </a:r>
            <a:r>
              <a:rPr lang="zh-CN" altLang="en-US" dirty="0"/>
              <a:t>和</a:t>
            </a:r>
            <a:r>
              <a:rPr lang="en-US" altLang="zh-CN" dirty="0"/>
              <a:t>origin/dev</a:t>
            </a:r>
            <a:r>
              <a:rPr lang="zh-CN" altLang="en-US" dirty="0"/>
              <a:t>的链接；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再</a:t>
            </a:r>
            <a:r>
              <a:rPr lang="en-US" altLang="zh-CN" dirty="0"/>
              <a:t>pull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102404" name="组合 7">
            <a:extLst>
              <a:ext uri="{FF2B5EF4-FFF2-40B4-BE49-F238E27FC236}">
                <a16:creationId xmlns:a16="http://schemas.microsoft.com/office/drawing/2014/main" id="{7ABAC54A-B6BB-4BD1-95BB-BE87B0FD7053}"/>
              </a:ext>
            </a:extLst>
          </p:cNvPr>
          <p:cNvGrpSpPr>
            <a:grpSpLocks/>
          </p:cNvGrpSpPr>
          <p:nvPr/>
        </p:nvGrpSpPr>
        <p:grpSpPr bwMode="auto">
          <a:xfrm>
            <a:off x="1027540" y="3028481"/>
            <a:ext cx="5509635" cy="496443"/>
            <a:chOff x="-50376" y="-13843"/>
            <a:chExt cx="5509903" cy="496443"/>
          </a:xfrm>
        </p:grpSpPr>
        <p:pic>
          <p:nvPicPr>
            <p:cNvPr id="102408" name="Picture 2">
              <a:extLst>
                <a:ext uri="{FF2B5EF4-FFF2-40B4-BE49-F238E27FC236}">
                  <a16:creationId xmlns:a16="http://schemas.microsoft.com/office/drawing/2014/main" id="{E1E8EBBD-9ECB-4C6E-B800-044BC32E13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96" y="6350"/>
              <a:ext cx="5117231" cy="476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09" name="TextBox 5">
              <a:extLst>
                <a:ext uri="{FF2B5EF4-FFF2-40B4-BE49-F238E27FC236}">
                  <a16:creationId xmlns:a16="http://schemas.microsoft.com/office/drawing/2014/main" id="{7EE0C71B-E61E-44C6-B04F-5CAB6A1F490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376" y="-13843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05" name="组合 8">
            <a:extLst>
              <a:ext uri="{FF2B5EF4-FFF2-40B4-BE49-F238E27FC236}">
                <a16:creationId xmlns:a16="http://schemas.microsoft.com/office/drawing/2014/main" id="{DD51E267-FF73-4697-A425-653E820213E4}"/>
              </a:ext>
            </a:extLst>
          </p:cNvPr>
          <p:cNvGrpSpPr>
            <a:grpSpLocks/>
          </p:cNvGrpSpPr>
          <p:nvPr/>
        </p:nvGrpSpPr>
        <p:grpSpPr bwMode="auto">
          <a:xfrm>
            <a:off x="1027540" y="4797152"/>
            <a:ext cx="4808143" cy="813073"/>
            <a:chOff x="-50377" y="25127"/>
            <a:chExt cx="4808515" cy="813073"/>
          </a:xfrm>
        </p:grpSpPr>
        <p:pic>
          <p:nvPicPr>
            <p:cNvPr id="102406" name="Picture 3">
              <a:extLst>
                <a:ext uri="{FF2B5EF4-FFF2-40B4-BE49-F238E27FC236}">
                  <a16:creationId xmlns:a16="http://schemas.microsoft.com/office/drawing/2014/main" id="{9C3523A8-E45D-4D36-934D-E6C283DF1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06" y="25127"/>
              <a:ext cx="4415832" cy="8130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07" name="TextBox 6">
              <a:extLst>
                <a:ext uri="{FF2B5EF4-FFF2-40B4-BE49-F238E27FC236}">
                  <a16:creationId xmlns:a16="http://schemas.microsoft.com/office/drawing/2014/main" id="{92B9C3E8-4F36-4E1D-B15A-87F9CD6FEF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377" y="34627"/>
              <a:ext cx="365760" cy="3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6A2913AE-2880-4CAA-A1BF-E2750D1630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内容占位符 2">
            <a:extLst>
              <a:ext uri="{FF2B5EF4-FFF2-40B4-BE49-F238E27FC236}">
                <a16:creationId xmlns:a16="http://schemas.microsoft.com/office/drawing/2014/main" id="{8BA1E48D-9583-4495-B450-C55F4531C8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247776"/>
            <a:ext cx="8615363" cy="56102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协作冲突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这回</a:t>
            </a:r>
            <a:r>
              <a:rPr lang="en-US" altLang="zh-CN"/>
              <a:t>git pull</a:t>
            </a:r>
            <a:r>
              <a:rPr lang="zh-CN" altLang="en-US"/>
              <a:t>成功，但是合并有冲突，需要手动解决，解决的方法和分支管理中的解决冲突完全一样。解决后，提交，再</a:t>
            </a:r>
            <a:r>
              <a:rPr lang="en-US" altLang="zh-CN"/>
              <a:t>push</a:t>
            </a:r>
            <a:r>
              <a:rPr lang="zh-CN" altLang="en-US"/>
              <a:t>；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103428" name="组合 2">
            <a:extLst>
              <a:ext uri="{FF2B5EF4-FFF2-40B4-BE49-F238E27FC236}">
                <a16:creationId xmlns:a16="http://schemas.microsoft.com/office/drawing/2014/main" id="{23295121-9254-47FB-A21D-824E5CC11730}"/>
              </a:ext>
            </a:extLst>
          </p:cNvPr>
          <p:cNvGrpSpPr>
            <a:grpSpLocks/>
          </p:cNvGrpSpPr>
          <p:nvPr/>
        </p:nvGrpSpPr>
        <p:grpSpPr bwMode="auto">
          <a:xfrm>
            <a:off x="2681548" y="3068960"/>
            <a:ext cx="4542904" cy="3078162"/>
            <a:chOff x="965200" y="3119438"/>
            <a:chExt cx="7620000" cy="3078162"/>
          </a:xfrm>
        </p:grpSpPr>
        <p:pic>
          <p:nvPicPr>
            <p:cNvPr id="103429" name="Picture 4">
              <a:extLst>
                <a:ext uri="{FF2B5EF4-FFF2-40B4-BE49-F238E27FC236}">
                  <a16:creationId xmlns:a16="http://schemas.microsoft.com/office/drawing/2014/main" id="{ABF1802F-A605-48E9-A479-A9795722D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00" y="3119438"/>
              <a:ext cx="7620000" cy="3078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30" name="TextBox 1">
              <a:extLst>
                <a:ext uri="{FF2B5EF4-FFF2-40B4-BE49-F238E27FC236}">
                  <a16:creationId xmlns:a16="http://schemas.microsoft.com/office/drawing/2014/main" id="{591D4145-3A2E-49AA-93B2-A3E9141BD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829" y="3773714"/>
              <a:ext cx="3033485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0664F012-1129-4515-B7FE-60EC50F263D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内容占位符 2">
            <a:extLst>
              <a:ext uri="{FF2B5EF4-FFF2-40B4-BE49-F238E27FC236}">
                <a16:creationId xmlns:a16="http://schemas.microsoft.com/office/drawing/2014/main" id="{742963A8-B001-4EB7-984A-C628B8A7EF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4213" y="1143000"/>
            <a:ext cx="8615362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小结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多人协作的工作模式通常是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首先，可以试图用</a:t>
            </a:r>
            <a:r>
              <a:rPr lang="en-US" altLang="zh-CN" dirty="0">
                <a:ea typeface="宋体" panose="02010600030101010101" pitchFamily="2" charset="-122"/>
              </a:rPr>
              <a:t>git push origin branch-name</a:t>
            </a:r>
            <a:r>
              <a:rPr lang="zh-CN" altLang="en-US" dirty="0">
                <a:ea typeface="宋体" panose="02010600030101010101" pitchFamily="2" charset="-122"/>
              </a:rPr>
              <a:t>推送自己的修改；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如果推送失败，则因为远程分支比你的本地更新，需要先用</a:t>
            </a:r>
            <a:r>
              <a:rPr lang="en-US" altLang="zh-CN" dirty="0">
                <a:ea typeface="宋体" panose="02010600030101010101" pitchFamily="2" charset="-122"/>
              </a:rPr>
              <a:t>git pull</a:t>
            </a:r>
            <a:r>
              <a:rPr lang="zh-CN" altLang="en-US" dirty="0">
                <a:ea typeface="宋体" panose="02010600030101010101" pitchFamily="2" charset="-122"/>
              </a:rPr>
              <a:t>试图合并；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如果合并有冲突，则解决冲突，并在本地提交；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没有冲突或者解决掉冲突后，再用</a:t>
            </a:r>
            <a:r>
              <a:rPr lang="en-US" altLang="zh-CN" dirty="0">
                <a:ea typeface="宋体" panose="02010600030101010101" pitchFamily="2" charset="-122"/>
              </a:rPr>
              <a:t>git push origin branch-name</a:t>
            </a:r>
            <a:r>
              <a:rPr lang="zh-CN" altLang="en-US" dirty="0">
                <a:ea typeface="宋体" panose="02010600030101010101" pitchFamily="2" charset="-122"/>
              </a:rPr>
              <a:t>推送就能成功！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dirty="0">
                <a:ea typeface="宋体" panose="02010600030101010101" pitchFamily="2" charset="-122"/>
              </a:rPr>
              <a:t>git pull</a:t>
            </a:r>
            <a:r>
              <a:rPr lang="zh-CN" altLang="en-US" dirty="0">
                <a:ea typeface="宋体" panose="02010600030101010101" pitchFamily="2" charset="-122"/>
              </a:rPr>
              <a:t>提示“</a:t>
            </a:r>
            <a:r>
              <a:rPr lang="en-US" altLang="zh-CN" dirty="0">
                <a:ea typeface="宋体" panose="02010600030101010101" pitchFamily="2" charset="-122"/>
              </a:rPr>
              <a:t>no tracking information”</a:t>
            </a:r>
            <a:r>
              <a:rPr lang="zh-CN" altLang="en-US" dirty="0">
                <a:ea typeface="宋体" panose="02010600030101010101" pitchFamily="2" charset="-122"/>
              </a:rPr>
              <a:t>，则说明本地分支和远程分支的链接关系没有创建，用命令</a:t>
            </a:r>
            <a:r>
              <a:rPr lang="en-US" altLang="zh-CN" dirty="0">
                <a:ea typeface="宋体" panose="02010600030101010101" pitchFamily="2" charset="-122"/>
              </a:rPr>
              <a:t>git branch --set-upstream branch-name origin/branch-name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54C9D4-3193-43A6-98EB-A4F8F261423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5. </a:t>
            </a:r>
            <a:r>
              <a:rPr lang="zh-CN" altLang="en-US" kern="0" dirty="0"/>
              <a:t>分支管理</a:t>
            </a:r>
            <a:r>
              <a:rPr lang="en-US" altLang="zh-CN" kern="0" dirty="0"/>
              <a:t>--</a:t>
            </a:r>
            <a:r>
              <a:rPr lang="zh-CN" altLang="en-US" kern="0" dirty="0"/>
              <a:t>多人协作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6748020-159D-4F51-9C56-069C85D23DA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CN" altLang="zh-CN" dirty="0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E53DF6B3-0E1A-4155-B0CE-B550C6E87F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457326"/>
            <a:ext cx="21463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1. Git</a:t>
            </a:r>
            <a:r>
              <a:rPr lang="zh-CN" altLang="en-US" sz="2400"/>
              <a:t>简介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2. Git</a:t>
            </a:r>
            <a:r>
              <a:rPr lang="zh-CN" altLang="en-US" sz="2400"/>
              <a:t>基础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版本控制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远程仓库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5. </a:t>
            </a:r>
            <a:r>
              <a:rPr lang="zh-CN" altLang="en-US" sz="2400"/>
              <a:t>分支管理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6. </a:t>
            </a:r>
            <a:r>
              <a:rPr lang="zh-CN" altLang="en-US" sz="2400"/>
              <a:t>标签管理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105476" name="AutoShape 4">
            <a:extLst>
              <a:ext uri="{FF2B5EF4-FFF2-40B4-BE49-F238E27FC236}">
                <a16:creationId xmlns:a16="http://schemas.microsoft.com/office/drawing/2014/main" id="{96F50ADA-23B3-4E34-A5E9-84386DCE9AFE}"/>
              </a:ext>
            </a:extLst>
          </p:cNvPr>
          <p:cNvSpPr>
            <a:spLocks/>
          </p:cNvSpPr>
          <p:nvPr/>
        </p:nvSpPr>
        <p:spPr bwMode="auto">
          <a:xfrm>
            <a:off x="3019425" y="1566863"/>
            <a:ext cx="6478588" cy="5199062"/>
          </a:xfrm>
          <a:prstGeom prst="borderCallout2">
            <a:avLst>
              <a:gd name="adj1" fmla="val 6352"/>
              <a:gd name="adj2" fmla="val -1176"/>
              <a:gd name="adj3" fmla="val 6352"/>
              <a:gd name="adj4" fmla="val -2333"/>
              <a:gd name="adj5" fmla="val 77991"/>
              <a:gd name="adj6" fmla="val -553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5477" name="AutoShape 5">
            <a:extLst>
              <a:ext uri="{FF2B5EF4-FFF2-40B4-BE49-F238E27FC236}">
                <a16:creationId xmlns:a16="http://schemas.microsoft.com/office/drawing/2014/main" id="{FA782773-EA87-481A-9D97-82908428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6" y="1577975"/>
            <a:ext cx="1038225" cy="609600"/>
          </a:xfrm>
          <a:prstGeom prst="rightArrow">
            <a:avLst>
              <a:gd name="adj1" fmla="val 50000"/>
              <a:gd name="adj2" fmla="val 42578"/>
            </a:avLst>
          </a:prstGeom>
          <a:solidFill>
            <a:srgbClr val="CCECFF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lIns="90170" tIns="46990" rIns="90170" bIns="46990" anchor="ctr" anchorCtr="1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小节</a:t>
            </a:r>
          </a:p>
        </p:txBody>
      </p:sp>
      <p:pic>
        <p:nvPicPr>
          <p:cNvPr id="105478" name="Picture 2">
            <a:extLst>
              <a:ext uri="{FF2B5EF4-FFF2-40B4-BE49-F238E27FC236}">
                <a16:creationId xmlns:a16="http://schemas.microsoft.com/office/drawing/2014/main" id="{F2DCA9ED-398E-4208-B952-2E142C3A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1687513"/>
            <a:ext cx="1843088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TextBox 1">
            <a:extLst>
              <a:ext uri="{FF2B5EF4-FFF2-40B4-BE49-F238E27FC236}">
                <a16:creationId xmlns:a16="http://schemas.microsoft.com/office/drawing/2014/main" id="{7B45A5C0-48C4-469B-999F-3959A1DE4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2511426"/>
            <a:ext cx="4343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创建标签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git tag 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标签名</a:t>
            </a:r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查看标签信息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git show 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标签名</a:t>
            </a:r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删除本地标签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git tag –d 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标签名</a:t>
            </a:r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推送标签到远程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git push origin 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标签名</a:t>
            </a:r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删除远程标签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git tag –d 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标签名</a:t>
            </a:r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                      git push origin :refs/tag/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标签名</a:t>
            </a:r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C84C6CAF-FD4A-45DA-BF89-99A0C8CDBF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0512" y="1556792"/>
            <a:ext cx="8615362" cy="561975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上安装</a:t>
            </a:r>
            <a:r>
              <a:rPr lang="en-US" altLang="zh-CN" dirty="0">
                <a:ea typeface="宋体" panose="02010600030101010101" pitchFamily="2" charset="-122"/>
              </a:rPr>
              <a:t>Git</a:t>
            </a:r>
          </a:p>
          <a:p>
            <a:pPr lvl="1"/>
            <a:r>
              <a:rPr lang="zh-CN" altLang="en-US" dirty="0"/>
              <a:t>测试是否已经安装了</a:t>
            </a:r>
            <a:r>
              <a:rPr lang="en-US" altLang="zh-CN" dirty="0"/>
              <a:t>git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如果没有，开始安装</a:t>
            </a:r>
            <a:r>
              <a:rPr lang="en-US" altLang="zh-CN" dirty="0">
                <a:sym typeface="Arial" panose="020B0604020202020204" pitchFamily="34" charset="0"/>
              </a:rPr>
              <a:t>Git </a:t>
            </a:r>
            <a:endParaRPr lang="zh-CN" altLang="en-US" dirty="0"/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yum install git</a:t>
            </a:r>
            <a:r>
              <a:rPr lang="zh-CN" altLang="en-US" dirty="0"/>
              <a:t>或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dnf</a:t>
            </a:r>
            <a:r>
              <a:rPr lang="en-US" altLang="zh-CN" dirty="0"/>
              <a:t> install git</a:t>
            </a:r>
          </a:p>
          <a:p>
            <a:pPr lvl="2"/>
            <a:r>
              <a:rPr lang="zh-CN" altLang="en-US" dirty="0"/>
              <a:t>也可以从源码安装：</a:t>
            </a:r>
          </a:p>
          <a:p>
            <a:pPr lvl="2"/>
            <a:r>
              <a:rPr lang="zh-CN" altLang="en-US" dirty="0"/>
              <a:t>下载源码：</a:t>
            </a:r>
            <a:r>
              <a:rPr lang="en-US" altLang="zh-CN" dirty="0"/>
              <a:t>https://github.com/git/git</a:t>
            </a:r>
          </a:p>
          <a:p>
            <a:pPr lvl="2"/>
            <a:r>
              <a:rPr lang="zh-CN" altLang="en-US" dirty="0"/>
              <a:t>（参考源码中的</a:t>
            </a:r>
            <a:r>
              <a:rPr lang="en-US" altLang="zh-CN" dirty="0"/>
              <a:t>INSTALL</a:t>
            </a:r>
            <a:r>
              <a:rPr lang="zh-CN" altLang="en-US" dirty="0"/>
              <a:t>文件 ）</a:t>
            </a:r>
            <a:endParaRPr lang="en-US" altLang="zh-CN" dirty="0"/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DA1EAA65-1FFE-46B0-B7C4-12AADFBE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492896"/>
            <a:ext cx="744373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ED89E24-2727-4404-9549-50B759AAFF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>
                <a:ea typeface="宋体" pitchFamily="2" charset="-122"/>
              </a:rPr>
              <a:t>1. Git</a:t>
            </a:r>
            <a:r>
              <a:rPr lang="zh-CN" altLang="en-US" dirty="0">
                <a:ea typeface="宋体" pitchFamily="2" charset="-122"/>
              </a:rPr>
              <a:t>概念</a:t>
            </a:r>
            <a:r>
              <a:rPr lang="en-US" altLang="zh-CN" dirty="0">
                <a:ea typeface="宋体" pitchFamily="2" charset="-122"/>
              </a:rPr>
              <a:t>--</a:t>
            </a:r>
            <a:r>
              <a:rPr lang="zh-CN" altLang="en-US" dirty="0">
                <a:ea typeface="宋体" pitchFamily="2" charset="-122"/>
              </a:rPr>
              <a:t>安装</a:t>
            </a:r>
            <a:r>
              <a:rPr lang="en-US" altLang="zh-CN" dirty="0">
                <a:ea typeface="宋体" pitchFamily="2" charset="-122"/>
              </a:rPr>
              <a:t>Git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FF60C0D9-2747-4239-8257-5856A0A923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614363"/>
            <a:ext cx="9144000" cy="654050"/>
          </a:xfrm>
        </p:spPr>
        <p:txBody>
          <a:bodyPr/>
          <a:lstStyle/>
          <a:p>
            <a:pPr defTabSz="449263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6.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标签管理</a:t>
            </a:r>
          </a:p>
        </p:txBody>
      </p:sp>
      <p:sp>
        <p:nvSpPr>
          <p:cNvPr id="106499" name="内容占位符 2">
            <a:extLst>
              <a:ext uri="{FF2B5EF4-FFF2-40B4-BE49-F238E27FC236}">
                <a16:creationId xmlns:a16="http://schemas.microsoft.com/office/drawing/2014/main" id="{A6E2917D-258D-4559-A46D-55B3852F04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6426" y="1358901"/>
            <a:ext cx="8615363" cy="5476875"/>
          </a:xfrm>
        </p:spPr>
        <p:txBody>
          <a:bodyPr/>
          <a:lstStyle/>
          <a:p>
            <a:pPr marL="457200" lvl="1" indent="0">
              <a:buNone/>
            </a:pPr>
            <a:endParaRPr lang="zh-CN" altLang="en-US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3F459F8-70B1-4FB5-B49B-07270EB58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33242"/>
              </p:ext>
            </p:extLst>
          </p:nvPr>
        </p:nvGraphicFramePr>
        <p:xfrm>
          <a:off x="1866107" y="194548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命令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功能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branch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查看当前分支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checkout </a:t>
                      </a:r>
                      <a:r>
                        <a:rPr lang="zh-CN" altLang="en-US" sz="1800" dirty="0"/>
                        <a:t>分支名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切换到某个分支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tag </a:t>
                      </a:r>
                      <a:r>
                        <a:rPr lang="zh-CN" altLang="en-US" sz="1800" dirty="0"/>
                        <a:t>标签名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打开一个标签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baseline="0" dirty="0"/>
                        <a:t> tag 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查看所有的标签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show </a:t>
                      </a:r>
                      <a:r>
                        <a:rPr lang="zh-CN" altLang="en-US" sz="1800" dirty="0"/>
                        <a:t>标签名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查看标签信息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tag –d </a:t>
                      </a:r>
                      <a:r>
                        <a:rPr lang="zh-CN" altLang="en-US" sz="1800" dirty="0"/>
                        <a:t>标签名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删除标签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git</a:t>
                      </a:r>
                      <a:r>
                        <a:rPr lang="en-US" altLang="zh-CN" sz="1800" dirty="0"/>
                        <a:t>  push origin </a:t>
                      </a:r>
                      <a:r>
                        <a:rPr lang="zh-CN" altLang="en-US" sz="1800" dirty="0"/>
                        <a:t>标签名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推送标签到远程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FD7907-5AFB-451A-8547-169D99B431E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6. </a:t>
            </a:r>
            <a:r>
              <a:rPr lang="zh-CN" altLang="en-US" kern="0" dirty="0"/>
              <a:t>标签管理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创建标签</a:t>
            </a:r>
            <a:endParaRPr lang="zh-CN" altLang="zh-CN" kern="0" dirty="0"/>
          </a:p>
        </p:txBody>
      </p:sp>
      <p:sp>
        <p:nvSpPr>
          <p:cNvPr id="107523" name="内容占位符 2">
            <a:extLst>
              <a:ext uri="{FF2B5EF4-FFF2-40B4-BE49-F238E27FC236}">
                <a16:creationId xmlns:a16="http://schemas.microsoft.com/office/drawing/2014/main" id="{10A9F1E9-5ECD-441B-BF00-24973D65C9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6426" y="1358901"/>
            <a:ext cx="8615363" cy="5476875"/>
          </a:xfrm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标签管理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发布一个版本时，通常先在版本库中打一个标签，这样，就唯一确定了打标签时刻的版本。将来无论什么时候，取某个标签的版本，就是把那个打标签的时刻的历史版本取出来。所以，标签也是版本库的一个快照。</a:t>
            </a:r>
          </a:p>
          <a:p>
            <a:pPr lvl="1" algn="just"/>
            <a:r>
              <a:rPr lang="en-US" altLang="zh-CN" dirty="0"/>
              <a:t>Git</a:t>
            </a:r>
            <a:r>
              <a:rPr lang="zh-CN" altLang="en-US" dirty="0"/>
              <a:t>的标签虽然是版本库的快照，但其实它就是指向某个</a:t>
            </a:r>
            <a:r>
              <a:rPr lang="en-US" altLang="zh-CN" dirty="0"/>
              <a:t>commit</a:t>
            </a:r>
            <a:r>
              <a:rPr lang="zh-CN" altLang="en-US" dirty="0"/>
              <a:t>的指针（跟分支很像对不对？但是分支可以移动，标签不能移动），创建和删除标签都是瞬间完成的。</a:t>
            </a:r>
            <a:endParaRPr lang="en-US" altLang="zh-CN" dirty="0"/>
          </a:p>
          <a:p>
            <a:pPr lvl="1" algn="just"/>
            <a:endParaRPr lang="zh-CN" altLang="en-US" dirty="0"/>
          </a:p>
          <a:p>
            <a:pPr algn="just"/>
            <a:endParaRPr lang="en-US" altLang="zh-CN" dirty="0">
              <a:ea typeface="宋体" panose="02010600030101010101" pitchFamily="2" charset="-122"/>
            </a:endParaRPr>
          </a:p>
          <a:p>
            <a:pPr algn="just"/>
            <a:endParaRPr lang="en-US" altLang="zh-CN" b="0" dirty="0">
              <a:ea typeface="宋体" panose="02010600030101010101" pitchFamily="2" charset="-122"/>
            </a:endParaRPr>
          </a:p>
          <a:p>
            <a:pPr algn="just"/>
            <a:endParaRPr lang="en-US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内容占位符 2">
            <a:extLst>
              <a:ext uri="{FF2B5EF4-FFF2-40B4-BE49-F238E27FC236}">
                <a16:creationId xmlns:a16="http://schemas.microsoft.com/office/drawing/2014/main" id="{F7E11771-6F75-4B9C-BD1C-FBFBBB12A4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6426" y="1358901"/>
            <a:ext cx="8615363" cy="547687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创建标签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Git</a:t>
            </a:r>
            <a:r>
              <a:rPr lang="zh-CN" altLang="en-US" dirty="0"/>
              <a:t>中打标签非常简单，首先，切换到需要打标签的分支上；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然后，敲命令</a:t>
            </a:r>
            <a:r>
              <a:rPr lang="en-US" altLang="zh-CN" dirty="0"/>
              <a:t>git tag name</a:t>
            </a:r>
            <a:r>
              <a:rPr lang="zh-CN" altLang="en-US" dirty="0"/>
              <a:t>就可以打一个新标签；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/>
            <a:r>
              <a:rPr lang="zh-CN" altLang="en-US" dirty="0"/>
              <a:t>可以用命令</a:t>
            </a:r>
            <a:r>
              <a:rPr lang="en-US" altLang="zh-CN" dirty="0"/>
              <a:t>git tag</a:t>
            </a:r>
            <a:r>
              <a:rPr lang="zh-CN" altLang="en-US" dirty="0"/>
              <a:t>查看所有标签；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108548" name="组合 1">
            <a:extLst>
              <a:ext uri="{FF2B5EF4-FFF2-40B4-BE49-F238E27FC236}">
                <a16:creationId xmlns:a16="http://schemas.microsoft.com/office/drawing/2014/main" id="{F6F1B619-ED3C-4FA3-92C0-E891E863464A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2495550"/>
            <a:ext cx="3181180" cy="943362"/>
            <a:chOff x="2127250" y="2419350"/>
            <a:chExt cx="3181180" cy="943362"/>
          </a:xfrm>
        </p:grpSpPr>
        <p:pic>
          <p:nvPicPr>
            <p:cNvPr id="108555" name="Picture 4">
              <a:extLst>
                <a:ext uri="{FF2B5EF4-FFF2-40B4-BE49-F238E27FC236}">
                  <a16:creationId xmlns:a16="http://schemas.microsoft.com/office/drawing/2014/main" id="{6BF01F43-2EA1-4D0D-A354-87CC81BEB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943" y="2429262"/>
              <a:ext cx="1852487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56" name="TextBox 6">
              <a:extLst>
                <a:ext uri="{FF2B5EF4-FFF2-40B4-BE49-F238E27FC236}">
                  <a16:creationId xmlns:a16="http://schemas.microsoft.com/office/drawing/2014/main" id="{3C60782F-4936-4AD0-B96C-9F5045B2412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250" y="2419350"/>
              <a:ext cx="366713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549" name="组合 2">
            <a:extLst>
              <a:ext uri="{FF2B5EF4-FFF2-40B4-BE49-F238E27FC236}">
                <a16:creationId xmlns:a16="http://schemas.microsoft.com/office/drawing/2014/main" id="{8DA34F3E-8821-4BFA-A55A-0681BAE8B593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4202425"/>
            <a:ext cx="3307556" cy="502440"/>
            <a:chOff x="2127250" y="4202424"/>
            <a:chExt cx="3307556" cy="502440"/>
          </a:xfrm>
        </p:grpSpPr>
        <p:pic>
          <p:nvPicPr>
            <p:cNvPr id="108553" name="Picture 5">
              <a:extLst>
                <a:ext uri="{FF2B5EF4-FFF2-40B4-BE49-F238E27FC236}">
                  <a16:creationId xmlns:a16="http://schemas.microsoft.com/office/drawing/2014/main" id="{C28A42B5-B1DD-4873-A8EC-D98229FE0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70" y="4426431"/>
              <a:ext cx="2078036" cy="278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54" name="TextBox 7">
              <a:extLst>
                <a:ext uri="{FF2B5EF4-FFF2-40B4-BE49-F238E27FC236}">
                  <a16:creationId xmlns:a16="http://schemas.microsoft.com/office/drawing/2014/main" id="{8648F3C5-8229-458E-9EE8-6F5084BD228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250" y="4202424"/>
              <a:ext cx="366713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550" name="组合 3">
            <a:extLst>
              <a:ext uri="{FF2B5EF4-FFF2-40B4-BE49-F238E27FC236}">
                <a16:creationId xmlns:a16="http://schemas.microsoft.com/office/drawing/2014/main" id="{0416DF98-8AE7-4056-AF2B-5540BF7E2B0C}"/>
              </a:ext>
            </a:extLst>
          </p:cNvPr>
          <p:cNvGrpSpPr>
            <a:grpSpLocks/>
          </p:cNvGrpSpPr>
          <p:nvPr/>
        </p:nvGrpSpPr>
        <p:grpSpPr bwMode="auto">
          <a:xfrm>
            <a:off x="2509837" y="5794378"/>
            <a:ext cx="2838131" cy="549320"/>
            <a:chOff x="2128838" y="5794378"/>
            <a:chExt cx="2247285" cy="549320"/>
          </a:xfrm>
        </p:grpSpPr>
        <p:pic>
          <p:nvPicPr>
            <p:cNvPr id="108551" name="Picture 6">
              <a:extLst>
                <a:ext uri="{FF2B5EF4-FFF2-40B4-BE49-F238E27FC236}">
                  <a16:creationId xmlns:a16="http://schemas.microsoft.com/office/drawing/2014/main" id="{72B7920A-1F94-42ED-B556-AD151E1BA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828" y="5802361"/>
              <a:ext cx="1170295" cy="541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52" name="TextBox 8">
              <a:extLst>
                <a:ext uri="{FF2B5EF4-FFF2-40B4-BE49-F238E27FC236}">
                  <a16:creationId xmlns:a16="http://schemas.microsoft.com/office/drawing/2014/main" id="{023A3372-A6E6-4EA0-BD84-24B51A902D5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838" y="5794378"/>
              <a:ext cx="36512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9682C794-D734-489A-BE40-FB87D587396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6. </a:t>
            </a:r>
            <a:r>
              <a:rPr lang="zh-CN" altLang="en-US" kern="0" dirty="0"/>
              <a:t>标签管理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创建标签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内容占位符 2">
            <a:extLst>
              <a:ext uri="{FF2B5EF4-FFF2-40B4-BE49-F238E27FC236}">
                <a16:creationId xmlns:a16="http://schemas.microsoft.com/office/drawing/2014/main" id="{182EC295-6659-44F0-B29C-7C0609F038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3726" y="1374775"/>
            <a:ext cx="8615363" cy="571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回退历史版本补标签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默认标签是打在最新提交的</a:t>
            </a:r>
            <a:r>
              <a:rPr lang="en-US" altLang="zh-CN" dirty="0"/>
              <a:t>commit</a:t>
            </a:r>
            <a:r>
              <a:rPr lang="zh-CN" altLang="en-US" dirty="0"/>
              <a:t>上的。有时如果忘了打标签，比如，现在已经是周五了，但应该在周一打的标签没有打，怎么办？方法是找到历史提交的</a:t>
            </a:r>
            <a:r>
              <a:rPr lang="en-US" altLang="zh-CN" dirty="0"/>
              <a:t>commit id</a:t>
            </a:r>
            <a:r>
              <a:rPr lang="zh-CN" altLang="en-US" dirty="0"/>
              <a:t>，然后打上就可以了（下图左）；比方说要对“</a:t>
            </a:r>
            <a:r>
              <a:rPr lang="en-US" altLang="zh-CN" dirty="0"/>
              <a:t>add merge”</a:t>
            </a:r>
            <a:r>
              <a:rPr lang="zh-CN" altLang="en-US" dirty="0"/>
              <a:t>这次提交打标签，它对应的</a:t>
            </a:r>
            <a:r>
              <a:rPr lang="en-US" altLang="zh-CN" dirty="0"/>
              <a:t>commit id</a:t>
            </a:r>
            <a:r>
              <a:rPr lang="zh-CN" altLang="en-US" dirty="0"/>
              <a:t>是“</a:t>
            </a:r>
            <a:r>
              <a:rPr lang="en-US" altLang="zh-CN" dirty="0"/>
              <a:t>6224937”</a:t>
            </a:r>
            <a:r>
              <a:rPr lang="zh-CN" altLang="en-US" dirty="0"/>
              <a:t>；用命令</a:t>
            </a:r>
            <a:r>
              <a:rPr lang="en-US" altLang="zh-CN" dirty="0"/>
              <a:t>git tag</a:t>
            </a:r>
            <a:r>
              <a:rPr lang="zh-CN" altLang="en-US" dirty="0"/>
              <a:t>查看标签；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109572" name="组合 1">
            <a:extLst>
              <a:ext uri="{FF2B5EF4-FFF2-40B4-BE49-F238E27FC236}">
                <a16:creationId xmlns:a16="http://schemas.microsoft.com/office/drawing/2014/main" id="{53AD7754-632A-4AA0-89EC-E1CF67947AA2}"/>
              </a:ext>
            </a:extLst>
          </p:cNvPr>
          <p:cNvGrpSpPr>
            <a:grpSpLocks/>
          </p:cNvGrpSpPr>
          <p:nvPr/>
        </p:nvGrpSpPr>
        <p:grpSpPr bwMode="auto">
          <a:xfrm>
            <a:off x="1176686" y="4280799"/>
            <a:ext cx="3992338" cy="2446746"/>
            <a:chOff x="791000" y="4239119"/>
            <a:chExt cx="1689541" cy="1451810"/>
          </a:xfrm>
        </p:grpSpPr>
        <p:pic>
          <p:nvPicPr>
            <p:cNvPr id="109579" name="Picture 2">
              <a:extLst>
                <a:ext uri="{FF2B5EF4-FFF2-40B4-BE49-F238E27FC236}">
                  <a16:creationId xmlns:a16="http://schemas.microsoft.com/office/drawing/2014/main" id="{38F49E8D-BAD9-40E3-BD0A-EDC4B7CCD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521" y="4243129"/>
              <a:ext cx="149402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580" name="TextBox 6">
              <a:extLst>
                <a:ext uri="{FF2B5EF4-FFF2-40B4-BE49-F238E27FC236}">
                  <a16:creationId xmlns:a16="http://schemas.microsoft.com/office/drawing/2014/main" id="{2CAEF9A4-04DB-48A6-89F5-A57B9F9C76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00" y="4239119"/>
              <a:ext cx="195521" cy="224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573" name="组合 2">
            <a:extLst>
              <a:ext uri="{FF2B5EF4-FFF2-40B4-BE49-F238E27FC236}">
                <a16:creationId xmlns:a16="http://schemas.microsoft.com/office/drawing/2014/main" id="{2494018D-0DAC-4379-80E3-3EDEBF0DFBA1}"/>
              </a:ext>
            </a:extLst>
          </p:cNvPr>
          <p:cNvGrpSpPr>
            <a:grpSpLocks/>
          </p:cNvGrpSpPr>
          <p:nvPr/>
        </p:nvGrpSpPr>
        <p:grpSpPr bwMode="auto">
          <a:xfrm>
            <a:off x="6726237" y="4281940"/>
            <a:ext cx="3063504" cy="1002566"/>
            <a:chOff x="6125143" y="4340225"/>
            <a:chExt cx="3063709" cy="1002566"/>
          </a:xfrm>
        </p:grpSpPr>
        <p:pic>
          <p:nvPicPr>
            <p:cNvPr id="109577" name="Picture 4">
              <a:extLst>
                <a:ext uri="{FF2B5EF4-FFF2-40B4-BE49-F238E27FC236}">
                  <a16:creationId xmlns:a16="http://schemas.microsoft.com/office/drawing/2014/main" id="{BC8B614A-3430-4000-9824-30258EA4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127" y="4340225"/>
              <a:ext cx="2622725" cy="1002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578" name="TextBox 7">
              <a:extLst>
                <a:ext uri="{FF2B5EF4-FFF2-40B4-BE49-F238E27FC236}">
                  <a16:creationId xmlns:a16="http://schemas.microsoft.com/office/drawing/2014/main" id="{2A223FB8-FFDB-402E-AFD2-91411FB5F96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143" y="4371748"/>
              <a:ext cx="366712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574" name="组合 3">
            <a:extLst>
              <a:ext uri="{FF2B5EF4-FFF2-40B4-BE49-F238E27FC236}">
                <a16:creationId xmlns:a16="http://schemas.microsoft.com/office/drawing/2014/main" id="{6892C52F-6F5E-4FC3-A367-8808D7D6DB98}"/>
              </a:ext>
            </a:extLst>
          </p:cNvPr>
          <p:cNvGrpSpPr>
            <a:grpSpLocks/>
          </p:cNvGrpSpPr>
          <p:nvPr/>
        </p:nvGrpSpPr>
        <p:grpSpPr bwMode="auto">
          <a:xfrm>
            <a:off x="6727799" y="5622681"/>
            <a:ext cx="3061943" cy="373384"/>
            <a:chOff x="5766145" y="6114597"/>
            <a:chExt cx="3061943" cy="373062"/>
          </a:xfrm>
        </p:grpSpPr>
        <p:pic>
          <p:nvPicPr>
            <p:cNvPr id="109575" name="Picture 3">
              <a:extLst>
                <a:ext uri="{FF2B5EF4-FFF2-40B4-BE49-F238E27FC236}">
                  <a16:creationId xmlns:a16="http://schemas.microsoft.com/office/drawing/2014/main" id="{9A3C9F69-4D0F-4AB1-AD3F-39D1C19AB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538" y="6114597"/>
              <a:ext cx="2622550" cy="373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576" name="TextBox 8">
              <a:extLst>
                <a:ext uri="{FF2B5EF4-FFF2-40B4-BE49-F238E27FC236}">
                  <a16:creationId xmlns:a16="http://schemas.microsoft.com/office/drawing/2014/main" id="{D1719D2C-E98E-43AA-BFE6-B17C340C643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6145" y="6114597"/>
              <a:ext cx="36512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091B8C9B-6B4B-4591-8ACD-FC83BD9ECB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6. </a:t>
            </a:r>
            <a:r>
              <a:rPr lang="zh-CN" altLang="en-US" kern="0" dirty="0"/>
              <a:t>标签管理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创建标签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内容占位符 2">
            <a:extLst>
              <a:ext uri="{FF2B5EF4-FFF2-40B4-BE49-F238E27FC236}">
                <a16:creationId xmlns:a16="http://schemas.microsoft.com/office/drawing/2014/main" id="{E167BCFB-8F1E-43FE-A69F-DD824E14BA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4976" y="1255714"/>
            <a:ext cx="8615363" cy="548322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en-US" altLang="zh-CN" dirty="0">
                <a:ea typeface="宋体" panose="02010600030101010101" pitchFamily="2" charset="-122"/>
              </a:rPr>
              <a:t>git show </a:t>
            </a:r>
            <a:r>
              <a:rPr lang="en-US" altLang="zh-CN" dirty="0" err="1">
                <a:ea typeface="宋体" panose="02010600030101010101" pitchFamily="2" charset="-122"/>
              </a:rPr>
              <a:t>tagname</a:t>
            </a:r>
            <a:r>
              <a:rPr lang="zh-CN" altLang="en-US" dirty="0">
                <a:ea typeface="宋体" panose="02010600030101010101" pitchFamily="2" charset="-122"/>
              </a:rPr>
              <a:t>查看标签信息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注意：标签不是按时间顺序列出，而是按字母排序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创建带有说明的标签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-a</a:t>
            </a:r>
            <a:r>
              <a:rPr lang="zh-CN" altLang="en-US" dirty="0"/>
              <a:t>指定标签名，</a:t>
            </a:r>
            <a:r>
              <a:rPr lang="en-US" altLang="zh-CN" dirty="0"/>
              <a:t>-m</a:t>
            </a:r>
            <a:r>
              <a:rPr lang="zh-CN" altLang="en-US" dirty="0"/>
              <a:t>指定说明文字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用命令</a:t>
            </a:r>
            <a:r>
              <a:rPr lang="en-US" altLang="zh-CN" dirty="0"/>
              <a:t>git show </a:t>
            </a:r>
            <a:r>
              <a:rPr lang="en-US" altLang="zh-CN" dirty="0" err="1"/>
              <a:t>tagname</a:t>
            </a:r>
            <a:r>
              <a:rPr lang="zh-CN" altLang="en-US" dirty="0"/>
              <a:t>可以看到说明文字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110596" name="组合 1">
            <a:extLst>
              <a:ext uri="{FF2B5EF4-FFF2-40B4-BE49-F238E27FC236}">
                <a16:creationId xmlns:a16="http://schemas.microsoft.com/office/drawing/2014/main" id="{FC8CE52C-7243-46D4-A864-F109DA4F7F30}"/>
              </a:ext>
            </a:extLst>
          </p:cNvPr>
          <p:cNvGrpSpPr>
            <a:grpSpLocks/>
          </p:cNvGrpSpPr>
          <p:nvPr/>
        </p:nvGrpSpPr>
        <p:grpSpPr bwMode="auto">
          <a:xfrm>
            <a:off x="736599" y="2247899"/>
            <a:ext cx="3136282" cy="1206501"/>
            <a:chOff x="355599" y="2247899"/>
            <a:chExt cx="3136282" cy="1206501"/>
          </a:xfrm>
        </p:grpSpPr>
        <p:pic>
          <p:nvPicPr>
            <p:cNvPr id="110603" name="Picture 5">
              <a:extLst>
                <a:ext uri="{FF2B5EF4-FFF2-40B4-BE49-F238E27FC236}">
                  <a16:creationId xmlns:a16="http://schemas.microsoft.com/office/drawing/2014/main" id="{B419FC53-0A5C-4F5E-BA90-5A7326ADC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1" y="2247900"/>
              <a:ext cx="2787030" cy="1206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604" name="TextBox 6">
              <a:extLst>
                <a:ext uri="{FF2B5EF4-FFF2-40B4-BE49-F238E27FC236}">
                  <a16:creationId xmlns:a16="http://schemas.microsoft.com/office/drawing/2014/main" id="{873C8C40-78D3-45AF-9619-9EC7886092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99" y="2247899"/>
              <a:ext cx="36671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597" name="组合 2">
            <a:extLst>
              <a:ext uri="{FF2B5EF4-FFF2-40B4-BE49-F238E27FC236}">
                <a16:creationId xmlns:a16="http://schemas.microsoft.com/office/drawing/2014/main" id="{1C21E1AD-5F12-4C75-8539-F0A8071857AC}"/>
              </a:ext>
            </a:extLst>
          </p:cNvPr>
          <p:cNvGrpSpPr>
            <a:grpSpLocks/>
          </p:cNvGrpSpPr>
          <p:nvPr/>
        </p:nvGrpSpPr>
        <p:grpSpPr bwMode="auto">
          <a:xfrm>
            <a:off x="736599" y="4437062"/>
            <a:ext cx="3892552" cy="371475"/>
            <a:chOff x="355598" y="4437062"/>
            <a:chExt cx="3892552" cy="371475"/>
          </a:xfrm>
        </p:grpSpPr>
        <p:pic>
          <p:nvPicPr>
            <p:cNvPr id="110601" name="Picture 2">
              <a:extLst>
                <a:ext uri="{FF2B5EF4-FFF2-40B4-BE49-F238E27FC236}">
                  <a16:creationId xmlns:a16="http://schemas.microsoft.com/office/drawing/2014/main" id="{7A35E01F-4717-43EA-A947-A11E53CD3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4451350"/>
              <a:ext cx="3543300" cy="2017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602" name="TextBox 7">
              <a:extLst>
                <a:ext uri="{FF2B5EF4-FFF2-40B4-BE49-F238E27FC236}">
                  <a16:creationId xmlns:a16="http://schemas.microsoft.com/office/drawing/2014/main" id="{727429B3-9FA9-4485-A957-F2A9A48DF8D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98" y="4437062"/>
              <a:ext cx="3651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598" name="组合 3">
            <a:extLst>
              <a:ext uri="{FF2B5EF4-FFF2-40B4-BE49-F238E27FC236}">
                <a16:creationId xmlns:a16="http://schemas.microsoft.com/office/drawing/2014/main" id="{6B6C5F69-9F0E-4CB0-B9B1-F72D23B60FF4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5200652"/>
            <a:ext cx="2851423" cy="1538286"/>
            <a:chOff x="352425" y="5200652"/>
            <a:chExt cx="2851423" cy="1538286"/>
          </a:xfrm>
        </p:grpSpPr>
        <p:pic>
          <p:nvPicPr>
            <p:cNvPr id="110599" name="Picture 3">
              <a:extLst>
                <a:ext uri="{FF2B5EF4-FFF2-40B4-BE49-F238E27FC236}">
                  <a16:creationId xmlns:a16="http://schemas.microsoft.com/office/drawing/2014/main" id="{7B1585CC-F71E-409B-848B-25006FB7A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1" y="5257800"/>
              <a:ext cx="2498997" cy="1481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600" name="TextBox 8">
              <a:extLst>
                <a:ext uri="{FF2B5EF4-FFF2-40B4-BE49-F238E27FC236}">
                  <a16:creationId xmlns:a16="http://schemas.microsoft.com/office/drawing/2014/main" id="{FA45811D-4A7D-4C64-A817-482B63219F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" y="5200652"/>
              <a:ext cx="366712" cy="37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6FEB82FE-25E1-4BC5-BD39-C313A4DA73E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6. </a:t>
            </a:r>
            <a:r>
              <a:rPr lang="zh-CN" altLang="en-US" kern="0" dirty="0"/>
              <a:t>标签管理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创建标签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内容占位符 2">
            <a:extLst>
              <a:ext uri="{FF2B5EF4-FFF2-40B4-BE49-F238E27FC236}">
                <a16:creationId xmlns:a16="http://schemas.microsoft.com/office/drawing/2014/main" id="{1DE51EAF-A571-4817-80B6-6E220B64EE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6" y="1254126"/>
            <a:ext cx="8615363" cy="554037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-s</a:t>
            </a:r>
            <a:r>
              <a:rPr lang="zh-CN" altLang="en-US" dirty="0">
                <a:ea typeface="宋体" panose="02010600030101010101" pitchFamily="2" charset="-122"/>
              </a:rPr>
              <a:t>用私钥签名一个标签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签名采用</a:t>
            </a:r>
            <a:r>
              <a:rPr lang="en-US" altLang="zh-CN" dirty="0"/>
              <a:t>PGP</a:t>
            </a:r>
            <a:r>
              <a:rPr lang="zh-CN" altLang="en-US" dirty="0"/>
              <a:t>签名，因此，首先安装</a:t>
            </a:r>
            <a:r>
              <a:rPr lang="en-US" altLang="zh-CN" dirty="0" err="1"/>
              <a:t>gpg</a:t>
            </a:r>
            <a:r>
              <a:rPr lang="zh-CN" altLang="en-US" dirty="0"/>
              <a:t>（</a:t>
            </a:r>
            <a:r>
              <a:rPr lang="en-US" altLang="zh-CN" dirty="0" err="1"/>
              <a:t>GnuPG</a:t>
            </a:r>
            <a:r>
              <a:rPr lang="zh-CN" altLang="en-US" dirty="0"/>
              <a:t>），如果没有找到</a:t>
            </a:r>
            <a:r>
              <a:rPr lang="en-US" altLang="zh-CN" dirty="0" err="1"/>
              <a:t>gpg</a:t>
            </a:r>
            <a:r>
              <a:rPr lang="zh-CN" altLang="en-US" dirty="0"/>
              <a:t>，或者没有</a:t>
            </a:r>
            <a:r>
              <a:rPr lang="en-US" altLang="zh-CN" dirty="0" err="1"/>
              <a:t>gpg</a:t>
            </a:r>
            <a:r>
              <a:rPr lang="zh-CN" altLang="en-US" dirty="0"/>
              <a:t>密钥对，就会报错；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用命令</a:t>
            </a:r>
            <a:r>
              <a:rPr lang="en-US" altLang="zh-CN" dirty="0"/>
              <a:t>git show </a:t>
            </a:r>
            <a:r>
              <a:rPr lang="en-US" altLang="zh-CN" dirty="0" err="1"/>
              <a:t>tagname</a:t>
            </a:r>
            <a:r>
              <a:rPr lang="zh-CN" altLang="en-US" dirty="0"/>
              <a:t>可以看到</a:t>
            </a:r>
            <a:r>
              <a:rPr lang="en-US" altLang="zh-CN" dirty="0"/>
              <a:t>PGP</a:t>
            </a:r>
            <a:r>
              <a:rPr lang="zh-CN" altLang="en-US" dirty="0"/>
              <a:t>签名信息；用</a:t>
            </a:r>
            <a:r>
              <a:rPr lang="en-US" altLang="zh-CN" dirty="0"/>
              <a:t>PGP</a:t>
            </a:r>
            <a:r>
              <a:rPr lang="zh-CN" altLang="en-US" dirty="0"/>
              <a:t>签名的标签是不可伪造的，因为可以验证</a:t>
            </a:r>
            <a:r>
              <a:rPr lang="en-US" altLang="zh-CN" dirty="0"/>
              <a:t>PGP</a:t>
            </a:r>
            <a:r>
              <a:rPr lang="zh-CN" altLang="en-US" dirty="0"/>
              <a:t>签名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111620" name="组合 1">
            <a:extLst>
              <a:ext uri="{FF2B5EF4-FFF2-40B4-BE49-F238E27FC236}">
                <a16:creationId xmlns:a16="http://schemas.microsoft.com/office/drawing/2014/main" id="{A0616B48-84B8-4EF0-9F51-0EF962B59D49}"/>
              </a:ext>
            </a:extLst>
          </p:cNvPr>
          <p:cNvGrpSpPr>
            <a:grpSpLocks/>
          </p:cNvGrpSpPr>
          <p:nvPr/>
        </p:nvGrpSpPr>
        <p:grpSpPr bwMode="auto">
          <a:xfrm>
            <a:off x="1325562" y="2578100"/>
            <a:ext cx="4356101" cy="377825"/>
            <a:chOff x="944562" y="2578100"/>
            <a:chExt cx="4356101" cy="377825"/>
          </a:xfrm>
        </p:grpSpPr>
        <p:pic>
          <p:nvPicPr>
            <p:cNvPr id="111624" name="Picture 4">
              <a:extLst>
                <a:ext uri="{FF2B5EF4-FFF2-40B4-BE49-F238E27FC236}">
                  <a16:creationId xmlns:a16="http://schemas.microsoft.com/office/drawing/2014/main" id="{4945C985-F9C8-4358-8DE6-D7683C403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688" y="2578100"/>
              <a:ext cx="3990975" cy="2028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625" name="TextBox 5">
              <a:extLst>
                <a:ext uri="{FF2B5EF4-FFF2-40B4-BE49-F238E27FC236}">
                  <a16:creationId xmlns:a16="http://schemas.microsoft.com/office/drawing/2014/main" id="{67DF3164-6A4E-4E17-B4C3-A35846EC167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2" y="2578100"/>
              <a:ext cx="365125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621" name="组合 2">
            <a:extLst>
              <a:ext uri="{FF2B5EF4-FFF2-40B4-BE49-F238E27FC236}">
                <a16:creationId xmlns:a16="http://schemas.microsoft.com/office/drawing/2014/main" id="{3FDE04AA-F782-4038-B1C3-6B6DDB4B083F}"/>
              </a:ext>
            </a:extLst>
          </p:cNvPr>
          <p:cNvGrpSpPr>
            <a:grpSpLocks/>
          </p:cNvGrpSpPr>
          <p:nvPr/>
        </p:nvGrpSpPr>
        <p:grpSpPr bwMode="auto">
          <a:xfrm>
            <a:off x="1325562" y="3835401"/>
            <a:ext cx="3627438" cy="2897188"/>
            <a:chOff x="944561" y="3746500"/>
            <a:chExt cx="3627438" cy="2897188"/>
          </a:xfrm>
        </p:grpSpPr>
        <p:pic>
          <p:nvPicPr>
            <p:cNvPr id="111622" name="Picture 5">
              <a:extLst>
                <a:ext uri="{FF2B5EF4-FFF2-40B4-BE49-F238E27FC236}">
                  <a16:creationId xmlns:a16="http://schemas.microsoft.com/office/drawing/2014/main" id="{AA7BB791-D52A-46F9-AB14-276318CC9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686" y="3746500"/>
              <a:ext cx="3262313" cy="2897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623" name="TextBox 6">
              <a:extLst>
                <a:ext uri="{FF2B5EF4-FFF2-40B4-BE49-F238E27FC236}">
                  <a16:creationId xmlns:a16="http://schemas.microsoft.com/office/drawing/2014/main" id="{29D6BDF2-C8DC-42FB-B060-0AF71431ACE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1" y="3746500"/>
              <a:ext cx="365125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0EA6E46A-B9D9-4733-BB6F-EC546179437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6. </a:t>
            </a:r>
            <a:r>
              <a:rPr lang="zh-CN" altLang="en-US" kern="0" dirty="0"/>
              <a:t>标签管理</a:t>
            </a:r>
            <a:r>
              <a:rPr lang="en-US" altLang="zh-CN" kern="0" dirty="0"/>
              <a:t>--</a:t>
            </a:r>
            <a:r>
              <a:rPr lang="zh-CN" altLang="en-US" kern="0" dirty="0"/>
              <a:t>创建标签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491F234-78B8-4D8E-8CC4-9926E7BAF32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6. </a:t>
            </a:r>
            <a:r>
              <a:rPr lang="zh-CN" altLang="en-US" kern="0" dirty="0"/>
              <a:t>标签管理</a:t>
            </a:r>
            <a:r>
              <a:rPr lang="en-US" altLang="zh-CN" kern="0" dirty="0"/>
              <a:t>--</a:t>
            </a:r>
            <a:r>
              <a:rPr lang="zh-CN" altLang="en-US" kern="0" dirty="0"/>
              <a:t>操作标签</a:t>
            </a:r>
            <a:endParaRPr lang="zh-CN" altLang="zh-CN" kern="0" dirty="0"/>
          </a:p>
        </p:txBody>
      </p:sp>
      <p:sp>
        <p:nvSpPr>
          <p:cNvPr id="112643" name="内容占位符 2">
            <a:extLst>
              <a:ext uri="{FF2B5EF4-FFF2-40B4-BE49-F238E27FC236}">
                <a16:creationId xmlns:a16="http://schemas.microsoft.com/office/drawing/2014/main" id="{0BEC2F05-D4F8-4C8E-86CE-59B17417AE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726" y="1209675"/>
            <a:ext cx="8615363" cy="5748338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删除本地标签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因为创建的标签都只存储在本地，不会自动推送到远程。所以，打错的标签可以在本地安全删除；</a:t>
            </a: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推送标签到远程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使用命令</a:t>
            </a:r>
            <a:r>
              <a:rPr lang="en-US" altLang="zh-CN" dirty="0"/>
              <a:t>git push origin </a:t>
            </a:r>
            <a:r>
              <a:rPr lang="en-US" altLang="zh-CN" dirty="0" err="1"/>
              <a:t>tagname</a:t>
            </a:r>
            <a:r>
              <a:rPr lang="zh-CN" altLang="en-US" dirty="0"/>
              <a:t>推送某个标签到远程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一次性推送全部尚未推送到远程的本地标签；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grpSp>
        <p:nvGrpSpPr>
          <p:cNvPr id="112644" name="组合 9">
            <a:extLst>
              <a:ext uri="{FF2B5EF4-FFF2-40B4-BE49-F238E27FC236}">
                <a16:creationId xmlns:a16="http://schemas.microsoft.com/office/drawing/2014/main" id="{BC8C774A-B17C-4214-878E-CB92B14D4A1C}"/>
              </a:ext>
            </a:extLst>
          </p:cNvPr>
          <p:cNvGrpSpPr>
            <a:grpSpLocks/>
          </p:cNvGrpSpPr>
          <p:nvPr/>
        </p:nvGrpSpPr>
        <p:grpSpPr bwMode="auto">
          <a:xfrm>
            <a:off x="3546209" y="2527300"/>
            <a:ext cx="2774943" cy="381000"/>
            <a:chOff x="-100288" y="0"/>
            <a:chExt cx="2775152" cy="381000"/>
          </a:xfrm>
        </p:grpSpPr>
        <p:pic>
          <p:nvPicPr>
            <p:cNvPr id="112651" name="Picture 4">
              <a:extLst>
                <a:ext uri="{FF2B5EF4-FFF2-40B4-BE49-F238E27FC236}">
                  <a16:creationId xmlns:a16="http://schemas.microsoft.com/office/drawing/2014/main" id="{9E2DD4B7-7A15-4E09-A299-9510204A3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73" y="0"/>
              <a:ext cx="2409391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52" name="TextBox 6">
              <a:extLst>
                <a:ext uri="{FF2B5EF4-FFF2-40B4-BE49-F238E27FC236}">
                  <a16:creationId xmlns:a16="http://schemas.microsoft.com/office/drawing/2014/main" id="{619ED1AA-68A2-4EE1-AA0B-3A580599023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288" y="0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45" name="组合 10">
            <a:extLst>
              <a:ext uri="{FF2B5EF4-FFF2-40B4-BE49-F238E27FC236}">
                <a16:creationId xmlns:a16="http://schemas.microsoft.com/office/drawing/2014/main" id="{1C768BD4-BE73-4612-B0F7-F0EF021167C1}"/>
              </a:ext>
            </a:extLst>
          </p:cNvPr>
          <p:cNvGrpSpPr>
            <a:grpSpLocks/>
          </p:cNvGrpSpPr>
          <p:nvPr/>
        </p:nvGrpSpPr>
        <p:grpSpPr bwMode="auto">
          <a:xfrm>
            <a:off x="1037959" y="3532560"/>
            <a:ext cx="4613541" cy="1190253"/>
            <a:chOff x="-100287" y="-28203"/>
            <a:chExt cx="4613910" cy="1190253"/>
          </a:xfrm>
        </p:grpSpPr>
        <p:pic>
          <p:nvPicPr>
            <p:cNvPr id="112649" name="Picture 5">
              <a:extLst>
                <a:ext uri="{FF2B5EF4-FFF2-40B4-BE49-F238E27FC236}">
                  <a16:creationId xmlns:a16="http://schemas.microsoft.com/office/drawing/2014/main" id="{3FFB9524-BF57-44FB-AE7E-169547F31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73" y="0"/>
              <a:ext cx="4248150" cy="1162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50" name="TextBox 7">
              <a:extLst>
                <a:ext uri="{FF2B5EF4-FFF2-40B4-BE49-F238E27FC236}">
                  <a16:creationId xmlns:a16="http://schemas.microsoft.com/office/drawing/2014/main" id="{3F16B24D-340E-45B1-98E3-89B1AF2169C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287" y="-28203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46" name="组合 11">
            <a:extLst>
              <a:ext uri="{FF2B5EF4-FFF2-40B4-BE49-F238E27FC236}">
                <a16:creationId xmlns:a16="http://schemas.microsoft.com/office/drawing/2014/main" id="{4E9E29E9-699E-4F50-939D-DFBBCB6CF370}"/>
              </a:ext>
            </a:extLst>
          </p:cNvPr>
          <p:cNvGrpSpPr>
            <a:grpSpLocks/>
          </p:cNvGrpSpPr>
          <p:nvPr/>
        </p:nvGrpSpPr>
        <p:grpSpPr bwMode="auto">
          <a:xfrm>
            <a:off x="1037906" y="5189348"/>
            <a:ext cx="3267022" cy="1389252"/>
            <a:chOff x="33017" y="-4952"/>
            <a:chExt cx="3266844" cy="1389252"/>
          </a:xfrm>
        </p:grpSpPr>
        <p:pic>
          <p:nvPicPr>
            <p:cNvPr id="112647" name="Picture 6">
              <a:extLst>
                <a:ext uri="{FF2B5EF4-FFF2-40B4-BE49-F238E27FC236}">
                  <a16:creationId xmlns:a16="http://schemas.microsoft.com/office/drawing/2014/main" id="{3D1F247B-78E9-4932-BA68-E7C370648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78" y="0"/>
              <a:ext cx="2901083" cy="1384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48" name="TextBox 8">
              <a:extLst>
                <a:ext uri="{FF2B5EF4-FFF2-40B4-BE49-F238E27FC236}">
                  <a16:creationId xmlns:a16="http://schemas.microsoft.com/office/drawing/2014/main" id="{2610C1C8-2F5E-47EF-8EC5-919AC74F76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" y="-4952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内容占位符 2">
            <a:extLst>
              <a:ext uri="{FF2B5EF4-FFF2-40B4-BE49-F238E27FC236}">
                <a16:creationId xmlns:a16="http://schemas.microsoft.com/office/drawing/2014/main" id="{B4893E9C-D6D6-4798-8A53-C5EE827717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0552" y="1700808"/>
            <a:ext cx="8615363" cy="5748338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删除远程标签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/>
              <a:t>1</a:t>
            </a:r>
            <a:r>
              <a:rPr lang="zh-CN" altLang="en-US"/>
              <a:t>）先从本地删除标签；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）再从远程删除标签；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113668" name="组合 1">
            <a:extLst>
              <a:ext uri="{FF2B5EF4-FFF2-40B4-BE49-F238E27FC236}">
                <a16:creationId xmlns:a16="http://schemas.microsoft.com/office/drawing/2014/main" id="{D70C668C-D0CA-4310-9865-9D48CA195181}"/>
              </a:ext>
            </a:extLst>
          </p:cNvPr>
          <p:cNvGrpSpPr>
            <a:grpSpLocks/>
          </p:cNvGrpSpPr>
          <p:nvPr/>
        </p:nvGrpSpPr>
        <p:grpSpPr bwMode="auto">
          <a:xfrm>
            <a:off x="1788915" y="2588616"/>
            <a:ext cx="3812158" cy="624360"/>
            <a:chOff x="954088" y="2097483"/>
            <a:chExt cx="3812158" cy="624360"/>
          </a:xfrm>
        </p:grpSpPr>
        <p:pic>
          <p:nvPicPr>
            <p:cNvPr id="113672" name="Picture 7">
              <a:extLst>
                <a:ext uri="{FF2B5EF4-FFF2-40B4-BE49-F238E27FC236}">
                  <a16:creationId xmlns:a16="http://schemas.microsoft.com/office/drawing/2014/main" id="{0EB7B226-C4F7-43ED-AE3C-7DF92854C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214" y="2114550"/>
              <a:ext cx="3447032" cy="607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73" name="TextBox 5">
              <a:extLst>
                <a:ext uri="{FF2B5EF4-FFF2-40B4-BE49-F238E27FC236}">
                  <a16:creationId xmlns:a16="http://schemas.microsoft.com/office/drawing/2014/main" id="{C8CE3B17-8699-4749-8E5A-3168D636B0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88" y="2097483"/>
              <a:ext cx="3651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669" name="组合 2">
            <a:extLst>
              <a:ext uri="{FF2B5EF4-FFF2-40B4-BE49-F238E27FC236}">
                <a16:creationId xmlns:a16="http://schemas.microsoft.com/office/drawing/2014/main" id="{17ED71A9-4B44-4C2D-A01B-9E1A74B40970}"/>
              </a:ext>
            </a:extLst>
          </p:cNvPr>
          <p:cNvGrpSpPr>
            <a:grpSpLocks/>
          </p:cNvGrpSpPr>
          <p:nvPr/>
        </p:nvGrpSpPr>
        <p:grpSpPr bwMode="auto">
          <a:xfrm>
            <a:off x="1788915" y="4035226"/>
            <a:ext cx="4811712" cy="950118"/>
            <a:chOff x="954088" y="3544092"/>
            <a:chExt cx="4811712" cy="950118"/>
          </a:xfrm>
        </p:grpSpPr>
        <p:pic>
          <p:nvPicPr>
            <p:cNvPr id="113670" name="Picture 8">
              <a:extLst>
                <a:ext uri="{FF2B5EF4-FFF2-40B4-BE49-F238E27FC236}">
                  <a16:creationId xmlns:a16="http://schemas.microsoft.com/office/drawing/2014/main" id="{C960B10C-597F-475D-8AA2-0A87B47CE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213" y="3571875"/>
              <a:ext cx="4446587" cy="9223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71" name="TextBox 6">
              <a:extLst>
                <a:ext uri="{FF2B5EF4-FFF2-40B4-BE49-F238E27FC236}">
                  <a16:creationId xmlns:a16="http://schemas.microsoft.com/office/drawing/2014/main" id="{124F9A28-2457-4084-935F-66D2DDFBC16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88" y="3544092"/>
              <a:ext cx="365125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9C9682E8-6646-4CBF-9FFD-375FE883133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6. </a:t>
            </a:r>
            <a:r>
              <a:rPr lang="zh-CN" altLang="en-US" kern="0" dirty="0"/>
              <a:t>标签管理</a:t>
            </a:r>
            <a:r>
              <a:rPr lang="en-US" altLang="zh-CN" kern="0" dirty="0"/>
              <a:t>--</a:t>
            </a:r>
            <a:r>
              <a:rPr lang="zh-CN" altLang="en-US" kern="0" dirty="0"/>
              <a:t>操作标签</a:t>
            </a:r>
            <a:endParaRPr lang="zh-CN" altLang="zh-CN" kern="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13357A-BD51-4710-B497-AC11C44F87D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附：搭建</a:t>
            </a:r>
            <a:r>
              <a:rPr lang="en-US" altLang="zh-CN" kern="0" dirty="0"/>
              <a:t>Git</a:t>
            </a:r>
            <a:r>
              <a:rPr lang="zh-CN" altLang="en-US" kern="0" dirty="0"/>
              <a:t>服务器</a:t>
            </a:r>
            <a:endParaRPr lang="zh-CN" altLang="zh-CN" kern="0" dirty="0"/>
          </a:p>
        </p:txBody>
      </p:sp>
      <p:sp>
        <p:nvSpPr>
          <p:cNvPr id="114691" name="内容占位符 2">
            <a:extLst>
              <a:ext uri="{FF2B5EF4-FFF2-40B4-BE49-F238E27FC236}">
                <a16:creationId xmlns:a16="http://schemas.microsoft.com/office/drawing/2014/main" id="{476379D6-D125-4888-A549-3DB2289C76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0226" y="1184275"/>
            <a:ext cx="8615363" cy="5715000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GitHub</a:t>
            </a:r>
            <a:r>
              <a:rPr lang="zh-CN" altLang="en-US" dirty="0">
                <a:ea typeface="宋体" panose="02010600030101010101" pitchFamily="2" charset="-122"/>
              </a:rPr>
              <a:t>就是一个免费托管开源代码的远程仓库。但是对于某些视源代码如生命的商业公司来说，既不想公开源代码，又舍不得给</a:t>
            </a:r>
            <a:r>
              <a:rPr lang="en-US" altLang="zh-CN" dirty="0">
                <a:ea typeface="宋体" panose="02010600030101010101" pitchFamily="2" charset="-122"/>
              </a:rPr>
              <a:t>GitHub</a:t>
            </a:r>
            <a:r>
              <a:rPr lang="zh-CN" altLang="en-US" dirty="0">
                <a:ea typeface="宋体" panose="02010600030101010101" pitchFamily="2" charset="-122"/>
              </a:rPr>
              <a:t>交保护费，那就只能自己搭建一台</a:t>
            </a:r>
            <a:r>
              <a:rPr lang="en-US" altLang="zh-CN" dirty="0">
                <a:ea typeface="宋体" panose="02010600030101010101" pitchFamily="2" charset="-122"/>
              </a:rPr>
              <a:t>Git</a:t>
            </a:r>
            <a:r>
              <a:rPr lang="zh-CN" altLang="en-US" dirty="0">
                <a:ea typeface="宋体" panose="02010600030101010101" pitchFamily="2" charset="-122"/>
              </a:rPr>
              <a:t>服务器作为私有仓库使用。</a:t>
            </a:r>
          </a:p>
          <a:p>
            <a:pPr algn="just"/>
            <a:r>
              <a:rPr lang="zh-CN" altLang="en-US" dirty="0">
                <a:ea typeface="宋体" panose="02010600030101010101" pitchFamily="2" charset="-122"/>
              </a:rPr>
              <a:t>搭建</a:t>
            </a:r>
            <a:r>
              <a:rPr lang="en-US" altLang="zh-CN" dirty="0">
                <a:ea typeface="宋体" panose="02010600030101010101" pitchFamily="2" charset="-122"/>
              </a:rPr>
              <a:t>Git</a:t>
            </a:r>
            <a:r>
              <a:rPr lang="zh-CN" altLang="en-US" dirty="0">
                <a:ea typeface="宋体" panose="02010600030101010101" pitchFamily="2" charset="-122"/>
              </a:rPr>
              <a:t>服务器需要准备一台运行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的机器，强烈推荐用</a:t>
            </a:r>
            <a:r>
              <a:rPr lang="en-US" altLang="zh-CN" dirty="0">
                <a:ea typeface="宋体" panose="02010600030101010101" pitchFamily="2" charset="-122"/>
              </a:rPr>
              <a:t>Ubuntu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>
                <a:ea typeface="宋体" panose="02010600030101010101" pitchFamily="2" charset="-122"/>
              </a:rPr>
              <a:t>Debian</a:t>
            </a:r>
            <a:r>
              <a:rPr lang="zh-CN" altLang="en-US" dirty="0">
                <a:ea typeface="宋体" panose="02010600030101010101" pitchFamily="2" charset="-122"/>
              </a:rPr>
              <a:t>，这样，通过几条简单的</a:t>
            </a:r>
            <a:r>
              <a:rPr lang="en-US" altLang="zh-CN" dirty="0">
                <a:ea typeface="宋体" panose="02010600030101010101" pitchFamily="2" charset="-122"/>
              </a:rPr>
              <a:t>apt</a:t>
            </a:r>
            <a:r>
              <a:rPr lang="zh-CN" altLang="en-US" dirty="0">
                <a:ea typeface="宋体" panose="02010600030101010101" pitchFamily="2" charset="-122"/>
              </a:rPr>
              <a:t>命令就可以完成安装。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搭建步骤：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）安装</a:t>
            </a:r>
            <a:r>
              <a:rPr lang="en-US" altLang="zh-CN" dirty="0"/>
              <a:t>git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）创建一个</a:t>
            </a:r>
            <a:r>
              <a:rPr lang="en-US" altLang="zh-CN" dirty="0"/>
              <a:t>git</a:t>
            </a:r>
            <a:r>
              <a:rPr lang="zh-CN" altLang="en-US" dirty="0"/>
              <a:t>用户，用来运行</a:t>
            </a:r>
            <a:r>
              <a:rPr lang="en-US" altLang="zh-CN" dirty="0"/>
              <a:t>git</a:t>
            </a:r>
            <a:r>
              <a:rPr lang="zh-CN" altLang="en-US" dirty="0"/>
              <a:t>服务：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）创建证书登录</a:t>
            </a:r>
          </a:p>
          <a:p>
            <a:pPr lvl="2" algn="just" eaLnBrk="1" hangingPunct="1"/>
            <a:r>
              <a:rPr lang="zh-CN" altLang="en-US" dirty="0">
                <a:ea typeface="宋体" panose="02010600030101010101" pitchFamily="2" charset="-122"/>
              </a:rPr>
              <a:t>收集所有需要登录的用户的公钥，就是他们自己的        </a:t>
            </a:r>
            <a:r>
              <a:rPr lang="en-US" altLang="zh-CN" dirty="0">
                <a:ea typeface="宋体" panose="02010600030101010101" pitchFamily="2" charset="-122"/>
              </a:rPr>
              <a:t>id_rsa.pub</a:t>
            </a:r>
            <a:r>
              <a:rPr lang="zh-CN" altLang="en-US" dirty="0">
                <a:ea typeface="宋体" panose="02010600030101010101" pitchFamily="2" charset="-122"/>
              </a:rPr>
              <a:t>文件，把所有公钥导入到</a:t>
            </a:r>
            <a:r>
              <a:rPr lang="en-US" altLang="zh-CN" dirty="0">
                <a:ea typeface="宋体" panose="02010600030101010101" pitchFamily="2" charset="-122"/>
              </a:rPr>
              <a:t>/home/git/.</a:t>
            </a:r>
            <a:r>
              <a:rPr lang="en-US" altLang="zh-CN" dirty="0" err="1">
                <a:ea typeface="宋体" panose="02010600030101010101" pitchFamily="2" charset="-122"/>
              </a:rPr>
              <a:t>ssh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authorized_keys</a:t>
            </a:r>
            <a:r>
              <a:rPr lang="zh-CN" altLang="en-US" dirty="0">
                <a:ea typeface="宋体" panose="02010600030101010101" pitchFamily="2" charset="-122"/>
              </a:rPr>
              <a:t>文件里，一行一个。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endParaRPr lang="en-US" altLang="zh-CN" dirty="0"/>
          </a:p>
          <a:p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>
            <a:extLst>
              <a:ext uri="{FF2B5EF4-FFF2-40B4-BE49-F238E27FC236}">
                <a16:creationId xmlns:a16="http://schemas.microsoft.com/office/drawing/2014/main" id="{BBAECF77-8A95-4072-B52F-8A2FBC5741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参考资料</a:t>
            </a:r>
            <a:endParaRPr lang="zh-CN" altLang="zh-CN" dirty="0"/>
          </a:p>
        </p:txBody>
      </p:sp>
      <p:sp>
        <p:nvSpPr>
          <p:cNvPr id="115715" name="内容占位符 2">
            <a:extLst>
              <a:ext uri="{FF2B5EF4-FFF2-40B4-BE49-F238E27FC236}">
                <a16:creationId xmlns:a16="http://schemas.microsoft.com/office/drawing/2014/main" id="{8029629C-50A8-4B0B-8D4E-85792B8BCAE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857250" lvl="1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4</a:t>
            </a:r>
            <a:r>
              <a:rPr lang="zh-CN" altLang="en-US" sz="2300"/>
              <a:t>）初始化</a:t>
            </a:r>
            <a:r>
              <a:rPr lang="en-US" altLang="zh-CN" sz="2300"/>
              <a:t>Git</a:t>
            </a:r>
            <a:r>
              <a:rPr lang="zh-CN" altLang="en-US" sz="2300"/>
              <a:t>仓库</a:t>
            </a:r>
            <a:endParaRPr lang="zh-CN" altLang="en-US"/>
          </a:p>
          <a:p>
            <a:pPr lvl="2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>
                <a:ea typeface="宋体" panose="02010600030101010101" pitchFamily="2" charset="-122"/>
              </a:rPr>
              <a:t>先选定一个目录作为</a:t>
            </a:r>
            <a:r>
              <a:rPr lang="en-US" altLang="zh-CN">
                <a:ea typeface="宋体" panose="02010600030101010101" pitchFamily="2" charset="-122"/>
              </a:rPr>
              <a:t>Git</a:t>
            </a:r>
            <a:r>
              <a:rPr lang="zh-CN" altLang="en-US">
                <a:ea typeface="宋体" panose="02010600030101010101" pitchFamily="2" charset="-122"/>
              </a:rPr>
              <a:t>仓库，假定是</a:t>
            </a:r>
            <a:r>
              <a:rPr lang="en-US" altLang="zh-CN">
                <a:ea typeface="宋体" panose="02010600030101010101" pitchFamily="2" charset="-122"/>
              </a:rPr>
              <a:t>/srv/sample.git</a:t>
            </a:r>
            <a:r>
              <a:rPr lang="zh-CN" altLang="en-US">
                <a:ea typeface="宋体" panose="02010600030101010101" pitchFamily="2" charset="-122"/>
              </a:rPr>
              <a:t>，在</a:t>
            </a:r>
            <a:r>
              <a:rPr lang="en-US" altLang="zh-CN">
                <a:ea typeface="宋体" panose="02010600030101010101" pitchFamily="2" charset="-122"/>
              </a:rPr>
              <a:t>/srv</a:t>
            </a:r>
            <a:r>
              <a:rPr lang="zh-CN" altLang="en-US">
                <a:ea typeface="宋体" panose="02010600030101010101" pitchFamily="2" charset="-122"/>
              </a:rPr>
              <a:t>目录下输入命令：</a:t>
            </a:r>
            <a:endParaRPr lang="en-US" altLang="zh-CN">
              <a:ea typeface="宋体" panose="02010600030101010101" pitchFamily="2" charset="-122"/>
            </a:endParaRPr>
          </a:p>
          <a:p>
            <a:pPr lvl="2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>
                <a:ea typeface="宋体" panose="02010600030101010101" pitchFamily="2" charset="-122"/>
              </a:rPr>
              <a:t>Git</a:t>
            </a:r>
            <a:r>
              <a:rPr lang="zh-CN" altLang="en-US">
                <a:ea typeface="宋体" panose="02010600030101010101" pitchFamily="2" charset="-122"/>
              </a:rPr>
              <a:t>就会创建一个裸仓库，裸仓库没有工作区，因为服务器上的</a:t>
            </a:r>
            <a:r>
              <a:rPr lang="en-US" altLang="zh-CN">
                <a:ea typeface="宋体" panose="02010600030101010101" pitchFamily="2" charset="-122"/>
              </a:rPr>
              <a:t>Git</a:t>
            </a:r>
            <a:r>
              <a:rPr lang="zh-CN" altLang="en-US">
                <a:ea typeface="宋体" panose="02010600030101010101" pitchFamily="2" charset="-122"/>
              </a:rPr>
              <a:t>仓库纯粹是为了共享，所以不让用户直接登录到服务器上去改工作区，并且服务器上的</a:t>
            </a:r>
            <a:r>
              <a:rPr lang="en-US" altLang="zh-CN">
                <a:ea typeface="宋体" panose="02010600030101010101" pitchFamily="2" charset="-122"/>
              </a:rPr>
              <a:t>Git</a:t>
            </a:r>
            <a:r>
              <a:rPr lang="zh-CN" altLang="en-US">
                <a:ea typeface="宋体" panose="02010600030101010101" pitchFamily="2" charset="-122"/>
              </a:rPr>
              <a:t>仓库通常都以</a:t>
            </a:r>
            <a:r>
              <a:rPr lang="en-US" altLang="zh-CN">
                <a:ea typeface="宋体" panose="02010600030101010101" pitchFamily="2" charset="-122"/>
              </a:rPr>
              <a:t>.git</a:t>
            </a:r>
            <a:r>
              <a:rPr lang="zh-CN" altLang="en-US">
                <a:ea typeface="宋体" panose="02010600030101010101" pitchFamily="2" charset="-122"/>
              </a:rPr>
              <a:t>结尾。然后，把</a:t>
            </a:r>
            <a:r>
              <a:rPr lang="en-US" altLang="zh-CN">
                <a:ea typeface="宋体" panose="02010600030101010101" pitchFamily="2" charset="-122"/>
              </a:rPr>
              <a:t>owner</a:t>
            </a:r>
            <a:r>
              <a:rPr lang="zh-CN" altLang="en-US">
                <a:ea typeface="宋体" panose="02010600030101010101" pitchFamily="2" charset="-122"/>
              </a:rPr>
              <a:t>改为</a:t>
            </a:r>
            <a:r>
              <a:rPr lang="en-US" altLang="zh-CN">
                <a:ea typeface="宋体" panose="02010600030101010101" pitchFamily="2" charset="-122"/>
              </a:rPr>
              <a:t>git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en-US" altLang="zh-CN" sz="2300">
              <a:ea typeface="宋体" panose="02010600030101010101" pitchFamily="2" charset="-122"/>
            </a:endParaRPr>
          </a:p>
          <a:p>
            <a:pPr marL="857250" lvl="1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5</a:t>
            </a:r>
            <a:r>
              <a:rPr lang="zh-CN" altLang="en-US" sz="2300"/>
              <a:t>）禁用</a:t>
            </a:r>
            <a:r>
              <a:rPr lang="en-US" altLang="zh-CN" sz="2300"/>
              <a:t>shell</a:t>
            </a:r>
            <a:r>
              <a:rPr lang="zh-CN" altLang="en-US" sz="2300"/>
              <a:t>登录</a:t>
            </a:r>
            <a:endParaRPr lang="zh-CN" altLang="en-US"/>
          </a:p>
          <a:p>
            <a:pPr lvl="2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>
                <a:ea typeface="宋体" panose="02010600030101010101" pitchFamily="2" charset="-122"/>
              </a:rPr>
              <a:t>出于安全考虑，第二步创建的</a:t>
            </a:r>
            <a:r>
              <a:rPr lang="en-US" altLang="zh-CN">
                <a:ea typeface="宋体" panose="02010600030101010101" pitchFamily="2" charset="-122"/>
              </a:rPr>
              <a:t>git</a:t>
            </a:r>
            <a:r>
              <a:rPr lang="zh-CN" altLang="en-US">
                <a:ea typeface="宋体" panose="02010600030101010101" pitchFamily="2" charset="-122"/>
              </a:rPr>
              <a:t>用户不允许登录</a:t>
            </a:r>
            <a:r>
              <a:rPr lang="en-US" altLang="zh-CN">
                <a:ea typeface="宋体" panose="02010600030101010101" pitchFamily="2" charset="-122"/>
              </a:rPr>
              <a:t>shell</a:t>
            </a:r>
            <a:r>
              <a:rPr lang="zh-CN" altLang="en-US">
                <a:ea typeface="宋体" panose="02010600030101010101" pitchFamily="2" charset="-122"/>
              </a:rPr>
              <a:t>，这可以通过编辑</a:t>
            </a:r>
            <a:r>
              <a:rPr lang="en-US" altLang="zh-CN">
                <a:ea typeface="宋体" panose="02010600030101010101" pitchFamily="2" charset="-122"/>
              </a:rPr>
              <a:t>/etc/passwd</a:t>
            </a:r>
            <a:r>
              <a:rPr lang="zh-CN" altLang="en-US">
                <a:ea typeface="宋体" panose="02010600030101010101" pitchFamily="2" charset="-122"/>
              </a:rPr>
              <a:t>文件完成。找到类似下面的一行：</a:t>
            </a:r>
            <a:endParaRPr lang="en-US" altLang="zh-CN">
              <a:ea typeface="宋体" panose="02010600030101010101" pitchFamily="2" charset="-122"/>
            </a:endParaRPr>
          </a:p>
          <a:p>
            <a:pPr lvl="2" defTabSz="449263"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300">
                <a:ea typeface="宋体" panose="02010600030101010101" pitchFamily="2" charset="-122"/>
              </a:rPr>
              <a:t>                                      改为</a:t>
            </a:r>
            <a:endParaRPr lang="en-US" altLang="zh-CN" sz="2300">
              <a:ea typeface="宋体" panose="02010600030101010101" pitchFamily="2" charset="-122"/>
            </a:endParaRPr>
          </a:p>
          <a:p>
            <a:pPr lvl="2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300">
                <a:ea typeface="宋体" panose="02010600030101010101" pitchFamily="2" charset="-122"/>
              </a:rPr>
              <a:t>这样，</a:t>
            </a:r>
            <a:r>
              <a:rPr lang="en-US" altLang="zh-CN" sz="2300">
                <a:ea typeface="宋体" panose="02010600030101010101" pitchFamily="2" charset="-122"/>
              </a:rPr>
              <a:t>git</a:t>
            </a:r>
            <a:r>
              <a:rPr lang="zh-CN" altLang="en-US" sz="2300">
                <a:ea typeface="宋体" panose="02010600030101010101" pitchFamily="2" charset="-122"/>
              </a:rPr>
              <a:t>用户可以正常通过</a:t>
            </a:r>
            <a:r>
              <a:rPr lang="en-US" altLang="zh-CN" sz="2300">
                <a:ea typeface="宋体" panose="02010600030101010101" pitchFamily="2" charset="-122"/>
              </a:rPr>
              <a:t>ssh</a:t>
            </a:r>
            <a:r>
              <a:rPr lang="zh-CN" altLang="en-US" sz="2300">
                <a:ea typeface="宋体" panose="02010600030101010101" pitchFamily="2" charset="-122"/>
              </a:rPr>
              <a:t>使用</a:t>
            </a:r>
            <a:r>
              <a:rPr lang="en-US" altLang="zh-CN" sz="2300">
                <a:ea typeface="宋体" panose="02010600030101010101" pitchFamily="2" charset="-122"/>
              </a:rPr>
              <a:t>git</a:t>
            </a:r>
            <a:r>
              <a:rPr lang="zh-CN" altLang="en-US" sz="2300">
                <a:ea typeface="宋体" panose="02010600030101010101" pitchFamily="2" charset="-122"/>
              </a:rPr>
              <a:t>，但无法登录</a:t>
            </a:r>
            <a:r>
              <a:rPr lang="en-US" altLang="zh-CN" sz="2300">
                <a:ea typeface="宋体" panose="02010600030101010101" pitchFamily="2" charset="-122"/>
              </a:rPr>
              <a:t>shell</a:t>
            </a:r>
            <a:r>
              <a:rPr lang="zh-CN" altLang="en-US" sz="2300">
                <a:ea typeface="宋体" panose="02010600030101010101" pitchFamily="2" charset="-122"/>
              </a:rPr>
              <a:t>，因为我们为</a:t>
            </a:r>
            <a:r>
              <a:rPr lang="en-US" altLang="zh-CN" sz="2300">
                <a:ea typeface="宋体" panose="02010600030101010101" pitchFamily="2" charset="-122"/>
              </a:rPr>
              <a:t>git</a:t>
            </a:r>
            <a:r>
              <a:rPr lang="zh-CN" altLang="en-US" sz="2300">
                <a:ea typeface="宋体" panose="02010600030101010101" pitchFamily="2" charset="-122"/>
              </a:rPr>
              <a:t>用户指定的</a:t>
            </a:r>
            <a:r>
              <a:rPr lang="en-US" altLang="zh-CN" sz="2300">
                <a:ea typeface="宋体" panose="02010600030101010101" pitchFamily="2" charset="-122"/>
              </a:rPr>
              <a:t>git-shell</a:t>
            </a:r>
            <a:r>
              <a:rPr lang="zh-CN" altLang="en-US" sz="2300">
                <a:ea typeface="宋体" panose="02010600030101010101" pitchFamily="2" charset="-122"/>
              </a:rPr>
              <a:t>每次一登录就自动退出。</a:t>
            </a:r>
          </a:p>
          <a:p>
            <a:pPr marL="857250" lvl="1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300"/>
              <a:t> </a:t>
            </a:r>
            <a:r>
              <a:rPr lang="en-US" altLang="zh-CN" sz="2300"/>
              <a:t>6</a:t>
            </a:r>
            <a:r>
              <a:rPr lang="zh-CN" altLang="en-US" sz="2300"/>
              <a:t>）克隆远程仓库</a:t>
            </a:r>
            <a:endParaRPr lang="en-US" altLang="zh-CN" sz="2300"/>
          </a:p>
        </p:txBody>
      </p:sp>
      <p:pic>
        <p:nvPicPr>
          <p:cNvPr id="115716" name="Picture 4">
            <a:extLst>
              <a:ext uri="{FF2B5EF4-FFF2-40B4-BE49-F238E27FC236}">
                <a16:creationId xmlns:a16="http://schemas.microsoft.com/office/drawing/2014/main" id="{6290EADB-18BF-46FC-AE8D-FC913353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12" y="2179638"/>
            <a:ext cx="2324100" cy="303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7" name="Picture 5">
            <a:extLst>
              <a:ext uri="{FF2B5EF4-FFF2-40B4-BE49-F238E27FC236}">
                <a16:creationId xmlns:a16="http://schemas.microsoft.com/office/drawing/2014/main" id="{4420EC3C-FEFD-4B8B-BA5B-28A51012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465514"/>
            <a:ext cx="3505200" cy="350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8" name="Picture 6">
            <a:extLst>
              <a:ext uri="{FF2B5EF4-FFF2-40B4-BE49-F238E27FC236}">
                <a16:creationId xmlns:a16="http://schemas.microsoft.com/office/drawing/2014/main" id="{6C16E0FB-47BA-4667-AF9B-02B67034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34" y="4870451"/>
            <a:ext cx="27336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9" name="Picture 7">
            <a:extLst>
              <a:ext uri="{FF2B5EF4-FFF2-40B4-BE49-F238E27FC236}">
                <a16:creationId xmlns:a16="http://schemas.microsoft.com/office/drawing/2014/main" id="{4320DD60-F7E9-48F1-90B0-0D13761E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79" y="4870451"/>
            <a:ext cx="33623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20" name="Picture 8">
            <a:extLst>
              <a:ext uri="{FF2B5EF4-FFF2-40B4-BE49-F238E27FC236}">
                <a16:creationId xmlns:a16="http://schemas.microsoft.com/office/drawing/2014/main" id="{1CF62F74-5871-46C3-9CAB-C3B473701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6077744"/>
            <a:ext cx="3538538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07BDCD4-A9A3-4240-9B85-9C8676020A83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CN" altLang="zh-CN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7E0B520-31B3-431E-9AE0-8A0AD4F8FD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457326"/>
            <a:ext cx="21463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1. Git</a:t>
            </a:r>
            <a:r>
              <a:rPr lang="zh-CN" altLang="en-US" sz="2400"/>
              <a:t>简介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2. Git</a:t>
            </a:r>
            <a:r>
              <a:rPr lang="zh-CN" altLang="en-US" sz="2400"/>
              <a:t>基础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版本控制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远程仓库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5. </a:t>
            </a:r>
            <a:r>
              <a:rPr lang="zh-CN" altLang="en-US" sz="2400"/>
              <a:t>分支管理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6. </a:t>
            </a:r>
            <a:r>
              <a:rPr lang="zh-CN" altLang="en-US" sz="2400"/>
              <a:t>标签管理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40964" name="AutoShape 4">
            <a:extLst>
              <a:ext uri="{FF2B5EF4-FFF2-40B4-BE49-F238E27FC236}">
                <a16:creationId xmlns:a16="http://schemas.microsoft.com/office/drawing/2014/main" id="{09B5CEDA-6BD8-4405-B022-C0F1A9144FA1}"/>
              </a:ext>
            </a:extLst>
          </p:cNvPr>
          <p:cNvSpPr>
            <a:spLocks/>
          </p:cNvSpPr>
          <p:nvPr/>
        </p:nvSpPr>
        <p:spPr bwMode="auto">
          <a:xfrm>
            <a:off x="2940050" y="1212850"/>
            <a:ext cx="6478588" cy="1798638"/>
          </a:xfrm>
          <a:prstGeom prst="borderCallout2">
            <a:avLst>
              <a:gd name="adj1" fmla="val 6352"/>
              <a:gd name="adj2" fmla="val -1176"/>
              <a:gd name="adj3" fmla="val 6352"/>
              <a:gd name="adj4" fmla="val -2958"/>
              <a:gd name="adj5" fmla="val 72231"/>
              <a:gd name="adj6" fmla="val -9319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0965" name="AutoShape 5">
            <a:extLst>
              <a:ext uri="{FF2B5EF4-FFF2-40B4-BE49-F238E27FC236}">
                <a16:creationId xmlns:a16="http://schemas.microsoft.com/office/drawing/2014/main" id="{C46A1B71-EE26-4ED1-8919-A4978B14486A}"/>
              </a:ext>
            </a:extLst>
          </p:cNvPr>
          <p:cNvSpPr>
            <a:spLocks/>
          </p:cNvSpPr>
          <p:nvPr/>
        </p:nvSpPr>
        <p:spPr bwMode="auto">
          <a:xfrm>
            <a:off x="2940050" y="3082925"/>
            <a:ext cx="6478588" cy="1798638"/>
          </a:xfrm>
          <a:prstGeom prst="borderCallout2">
            <a:avLst>
              <a:gd name="adj1" fmla="val 6352"/>
              <a:gd name="adj2" fmla="val -1176"/>
              <a:gd name="adj3" fmla="val 6352"/>
              <a:gd name="adj4" fmla="val -2352"/>
              <a:gd name="adj5" fmla="val 11537"/>
              <a:gd name="adj6" fmla="val -6519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0966" name="AutoShape 6">
            <a:extLst>
              <a:ext uri="{FF2B5EF4-FFF2-40B4-BE49-F238E27FC236}">
                <a16:creationId xmlns:a16="http://schemas.microsoft.com/office/drawing/2014/main" id="{94AA845C-796B-4225-BC09-FCA26DD25376}"/>
              </a:ext>
            </a:extLst>
          </p:cNvPr>
          <p:cNvSpPr>
            <a:spLocks/>
          </p:cNvSpPr>
          <p:nvPr/>
        </p:nvSpPr>
        <p:spPr bwMode="auto">
          <a:xfrm>
            <a:off x="2940050" y="4967289"/>
            <a:ext cx="6478588" cy="1798637"/>
          </a:xfrm>
          <a:prstGeom prst="borderCallout2">
            <a:avLst>
              <a:gd name="adj1" fmla="val 6352"/>
              <a:gd name="adj2" fmla="val -1176"/>
              <a:gd name="adj3" fmla="val 6352"/>
              <a:gd name="adj4" fmla="val -2343"/>
              <a:gd name="adj5" fmla="val -49542"/>
              <a:gd name="adj6" fmla="val -642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7F7FCBEB-6711-41AA-A8BD-E69E8BF9BF4B}"/>
              </a:ext>
            </a:extLst>
          </p:cNvPr>
          <p:cNvGraphicFramePr>
            <a:graphicFrameLocks/>
          </p:cNvGraphicFramePr>
          <p:nvPr/>
        </p:nvGraphicFramePr>
        <p:xfrm>
          <a:off x="6410325" y="1311275"/>
          <a:ext cx="285115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85440" imgH="2975040" progId="Visio.Drawing.11">
                  <p:embed/>
                </p:oleObj>
              </mc:Choice>
              <mc:Fallback>
                <p:oleObj r:id="rId2" imgW="6085440" imgH="2975040" progId="Visio.Drawing.11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7F7FCBEB-6711-41AA-A8BD-E69E8BF9BF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1311275"/>
                        <a:ext cx="2851150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AutoShape 8">
            <a:extLst>
              <a:ext uri="{FF2B5EF4-FFF2-40B4-BE49-F238E27FC236}">
                <a16:creationId xmlns:a16="http://schemas.microsoft.com/office/drawing/2014/main" id="{FF2E8856-2A8C-4100-8963-D84C24EC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1" y="1762125"/>
            <a:ext cx="1038225" cy="609600"/>
          </a:xfrm>
          <a:prstGeom prst="rightArrow">
            <a:avLst>
              <a:gd name="adj1" fmla="val 50000"/>
              <a:gd name="adj2" fmla="val 42578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 anchorCtr="1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第２小节</a:t>
            </a:r>
          </a:p>
        </p:txBody>
      </p:sp>
      <p:grpSp>
        <p:nvGrpSpPr>
          <p:cNvPr id="40969" name="Group 9">
            <a:extLst>
              <a:ext uri="{FF2B5EF4-FFF2-40B4-BE49-F238E27FC236}">
                <a16:creationId xmlns:a16="http://schemas.microsoft.com/office/drawing/2014/main" id="{E819E9AB-D470-4828-A05A-28D829A57302}"/>
              </a:ext>
            </a:extLst>
          </p:cNvPr>
          <p:cNvGrpSpPr>
            <a:grpSpLocks/>
          </p:cNvGrpSpPr>
          <p:nvPr/>
        </p:nvGrpSpPr>
        <p:grpSpPr bwMode="auto">
          <a:xfrm>
            <a:off x="3228343" y="1311275"/>
            <a:ext cx="2158360" cy="1540200"/>
            <a:chOff x="-16" y="0"/>
            <a:chExt cx="3400" cy="2427"/>
          </a:xfrm>
        </p:grpSpPr>
        <p:sp>
          <p:nvSpPr>
            <p:cNvPr id="40980" name="Text Box 10">
              <a:extLst>
                <a:ext uri="{FF2B5EF4-FFF2-40B4-BE49-F238E27FC236}">
                  <a16:creationId xmlns:a16="http://schemas.microsoft.com/office/drawing/2014/main" id="{BF38225F-0A3F-4163-9C5C-A65718C2A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" y="0"/>
              <a:ext cx="1920" cy="2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工作区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暂存区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当前分支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本地版本库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远程版本库</a:t>
              </a:r>
            </a:p>
          </p:txBody>
        </p:sp>
        <p:sp>
          <p:nvSpPr>
            <p:cNvPr id="40981" name="Text Box 11">
              <a:extLst>
                <a:ext uri="{FF2B5EF4-FFF2-40B4-BE49-F238E27FC236}">
                  <a16:creationId xmlns:a16="http://schemas.microsoft.com/office/drawing/2014/main" id="{84455904-D242-42BE-B5C3-AFB32C082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60000">
              <a:off x="1881" y="223"/>
              <a:ext cx="1503" cy="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6000" b="0">
                  <a:solidFill>
                    <a:schemeClr val="tx1"/>
                  </a:solidFill>
                  <a:ea typeface="宋体" panose="02010600030101010101" pitchFamily="2" charset="-122"/>
                </a:rPr>
                <a:t>？</a:t>
              </a:r>
            </a:p>
          </p:txBody>
        </p:sp>
      </p:grpSp>
      <p:sp>
        <p:nvSpPr>
          <p:cNvPr id="40970" name="AutoShape 12">
            <a:extLst>
              <a:ext uri="{FF2B5EF4-FFF2-40B4-BE49-F238E27FC236}">
                <a16:creationId xmlns:a16="http://schemas.microsoft.com/office/drawing/2014/main" id="{4AC14DA5-FEBF-4650-9777-D1A951D0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6" y="3575050"/>
            <a:ext cx="1038225" cy="609600"/>
          </a:xfrm>
          <a:prstGeom prst="rightArrow">
            <a:avLst>
              <a:gd name="adj1" fmla="val 50000"/>
              <a:gd name="adj2" fmla="val 42578"/>
            </a:avLst>
          </a:prstGeom>
          <a:solidFill>
            <a:srgbClr val="CCECFF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lIns="90170" tIns="46990" rIns="90170" bIns="46990" anchor="ctr" anchorCtr="1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第３</a:t>
            </a: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小节</a:t>
            </a:r>
          </a:p>
        </p:txBody>
      </p:sp>
      <p:sp>
        <p:nvSpPr>
          <p:cNvPr id="40971" name="AutoShape 13">
            <a:extLst>
              <a:ext uri="{FF2B5EF4-FFF2-40B4-BE49-F238E27FC236}">
                <a16:creationId xmlns:a16="http://schemas.microsoft.com/office/drawing/2014/main" id="{BB75ED8C-EF7D-4815-9D39-A5672ABDF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6" y="5380038"/>
            <a:ext cx="1038225" cy="609600"/>
          </a:xfrm>
          <a:prstGeom prst="rightArrow">
            <a:avLst>
              <a:gd name="adj1" fmla="val 50000"/>
              <a:gd name="adj2" fmla="val 42578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 anchorCtr="1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第４</a:t>
            </a: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小节</a:t>
            </a:r>
          </a:p>
        </p:txBody>
      </p:sp>
      <p:grpSp>
        <p:nvGrpSpPr>
          <p:cNvPr id="40972" name="Group 14">
            <a:extLst>
              <a:ext uri="{FF2B5EF4-FFF2-40B4-BE49-F238E27FC236}">
                <a16:creationId xmlns:a16="http://schemas.microsoft.com/office/drawing/2014/main" id="{CCB76EEB-D880-4880-9800-DA4D500FAED1}"/>
              </a:ext>
            </a:extLst>
          </p:cNvPr>
          <p:cNvGrpSpPr>
            <a:grpSpLocks/>
          </p:cNvGrpSpPr>
          <p:nvPr/>
        </p:nvGrpSpPr>
        <p:grpSpPr bwMode="auto">
          <a:xfrm>
            <a:off x="4229101" y="3159126"/>
            <a:ext cx="3133725" cy="1590675"/>
            <a:chOff x="0" y="0"/>
            <a:chExt cx="4934" cy="2505"/>
          </a:xfrm>
        </p:grpSpPr>
        <p:graphicFrame>
          <p:nvGraphicFramePr>
            <p:cNvPr id="40978" name="Object 15">
              <a:extLst>
                <a:ext uri="{FF2B5EF4-FFF2-40B4-BE49-F238E27FC236}">
                  <a16:creationId xmlns:a16="http://schemas.microsoft.com/office/drawing/2014/main" id="{87F62E19-680E-4549-9BAC-2027E4AD164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1" y="0"/>
            <a:ext cx="4635" cy="2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085440" imgH="2975040" progId="Visio.Drawing.11">
                    <p:embed/>
                  </p:oleObj>
                </mc:Choice>
                <mc:Fallback>
                  <p:oleObj r:id="rId4" imgW="6085440" imgH="2975040" progId="Visio.Drawing.11">
                    <p:embed/>
                    <p:pic>
                      <p:nvPicPr>
                        <p:cNvPr id="40978" name="Object 15">
                          <a:extLst>
                            <a:ext uri="{FF2B5EF4-FFF2-40B4-BE49-F238E27FC236}">
                              <a16:creationId xmlns:a16="http://schemas.microsoft.com/office/drawing/2014/main" id="{87F62E19-680E-4549-9BAC-2027E4AD164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0"/>
                          <a:ext cx="4635" cy="2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9" name="Rectangle 16">
              <a:extLst>
                <a:ext uri="{FF2B5EF4-FFF2-40B4-BE49-F238E27FC236}">
                  <a16:creationId xmlns:a16="http://schemas.microsoft.com/office/drawing/2014/main" id="{9CA50D58-A20A-44BC-88C4-BC7B26B7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3"/>
              <a:ext cx="4934" cy="16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973" name="Group 17">
            <a:extLst>
              <a:ext uri="{FF2B5EF4-FFF2-40B4-BE49-F238E27FC236}">
                <a16:creationId xmlns:a16="http://schemas.microsoft.com/office/drawing/2014/main" id="{48341177-160C-439C-A039-048624771063}"/>
              </a:ext>
            </a:extLst>
          </p:cNvPr>
          <p:cNvGrpSpPr>
            <a:grpSpLocks/>
          </p:cNvGrpSpPr>
          <p:nvPr/>
        </p:nvGrpSpPr>
        <p:grpSpPr bwMode="auto">
          <a:xfrm>
            <a:off x="4300539" y="5033963"/>
            <a:ext cx="3063875" cy="1617662"/>
            <a:chOff x="0" y="0"/>
            <a:chExt cx="4825" cy="2548"/>
          </a:xfrm>
        </p:grpSpPr>
        <p:graphicFrame>
          <p:nvGraphicFramePr>
            <p:cNvPr id="40976" name="Object 18">
              <a:extLst>
                <a:ext uri="{FF2B5EF4-FFF2-40B4-BE49-F238E27FC236}">
                  <a16:creationId xmlns:a16="http://schemas.microsoft.com/office/drawing/2014/main" id="{6CB6AF34-565A-42F6-9327-FC4F4794BC6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98"/>
            <a:ext cx="4765" cy="2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085440" imgH="2975040" progId="Visio.Drawing.11">
                    <p:embed/>
                  </p:oleObj>
                </mc:Choice>
                <mc:Fallback>
                  <p:oleObj r:id="rId6" imgW="6085440" imgH="2975040" progId="Visio.Drawing.11">
                    <p:embed/>
                    <p:pic>
                      <p:nvPicPr>
                        <p:cNvPr id="40976" name="Object 18">
                          <a:extLst>
                            <a:ext uri="{FF2B5EF4-FFF2-40B4-BE49-F238E27FC236}">
                              <a16:creationId xmlns:a16="http://schemas.microsoft.com/office/drawing/2014/main" id="{6CB6AF34-565A-42F6-9327-FC4F4794BC6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8"/>
                          <a:ext cx="4765" cy="2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Rectangle 19">
              <a:extLst>
                <a:ext uri="{FF2B5EF4-FFF2-40B4-BE49-F238E27FC236}">
                  <a16:creationId xmlns:a16="http://schemas.microsoft.com/office/drawing/2014/main" id="{889C2980-8246-4412-989D-7687083BA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0"/>
              <a:ext cx="3555" cy="1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0974" name="Text Box 20">
            <a:extLst>
              <a:ext uri="{FF2B5EF4-FFF2-40B4-BE49-F238E27FC236}">
                <a16:creationId xmlns:a16="http://schemas.microsoft.com/office/drawing/2014/main" id="{DC0297A8-71A4-4CBC-AB6F-C7B12BBC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295" y="3756026"/>
            <a:ext cx="1858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添加提交：add、commit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查看：status、diff、log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撤回：reset、checkout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删除：rm</a:t>
            </a:r>
          </a:p>
        </p:txBody>
      </p:sp>
      <p:sp>
        <p:nvSpPr>
          <p:cNvPr id="40975" name="Text Box 21">
            <a:extLst>
              <a:ext uri="{FF2B5EF4-FFF2-40B4-BE49-F238E27FC236}">
                <a16:creationId xmlns:a16="http://schemas.microsoft.com/office/drawing/2014/main" id="{4332ECA0-8EC7-4064-94CE-EA5FE8A71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402" y="5033964"/>
            <a:ext cx="14221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添加：remote add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推送：push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t>撤回：clone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ACBB8FD6-55D9-4AB4-B187-F0051AA612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参考资料</a:t>
            </a:r>
            <a:endParaRPr lang="zh-CN" altLang="zh-CN" dirty="0"/>
          </a:p>
        </p:txBody>
      </p:sp>
      <p:sp>
        <p:nvSpPr>
          <p:cNvPr id="116739" name="内容占位符 2">
            <a:extLst>
              <a:ext uri="{FF2B5EF4-FFF2-40B4-BE49-F238E27FC236}">
                <a16:creationId xmlns:a16="http://schemas.microsoft.com/office/drawing/2014/main" id="{0712CF1B-BB39-4EF3-8339-21C26B1C188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300"/>
              <a:t>Git</a:t>
            </a:r>
            <a:r>
              <a:rPr lang="zh-CN" altLang="en-US" sz="2300"/>
              <a:t>教程</a:t>
            </a:r>
            <a:endParaRPr lang="en-GB" altLang="en-US" sz="2300"/>
          </a:p>
          <a:p>
            <a:pPr marL="857250" lvl="1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http://www.liaoxuefeng.com/wiki/0013739516305929606dd18361248578c67b8067c8c017b000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300"/>
              <a:t>Git</a:t>
            </a:r>
            <a:r>
              <a:rPr lang="zh-CN" altLang="en-US" sz="2300"/>
              <a:t>的官方网站</a:t>
            </a:r>
            <a:endParaRPr lang="en-GB" altLang="en-US" sz="2300"/>
          </a:p>
          <a:p>
            <a:pPr marL="857250" lvl="1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http://git-scm.com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Git</a:t>
            </a:r>
            <a:r>
              <a:rPr lang="zh-CN" altLang="en-US" sz="2300"/>
              <a:t>常用命令汇总</a:t>
            </a:r>
            <a:endParaRPr lang="en-GB" altLang="en-US" sz="2300"/>
          </a:p>
          <a:p>
            <a:pPr marL="857250" lvl="1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Git Cheat Sheet. http://www.git-tower.com/blog/assets/2013-05-22-git-cheat-sheet/cheat-sheet-large01.png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B25089E-F030-48FA-9300-8F21AD37742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CN" altLang="zh-CN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96239C1-35A9-42BE-A7D3-6EABAB9CB5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1457326"/>
            <a:ext cx="21463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1. Git</a:t>
            </a:r>
            <a:r>
              <a:rPr lang="zh-CN" altLang="en-US" sz="2400"/>
              <a:t>简介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2. Git</a:t>
            </a:r>
            <a:r>
              <a:rPr lang="zh-CN" altLang="en-US" sz="2400"/>
              <a:t>基础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版本控制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远程仓库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5. </a:t>
            </a:r>
            <a:r>
              <a:rPr lang="zh-CN" altLang="en-US" sz="2400"/>
              <a:t>分支管理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6. </a:t>
            </a:r>
            <a:r>
              <a:rPr lang="zh-CN" altLang="en-US" sz="2400"/>
              <a:t>标签管理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41988" name="AutoShape 4">
            <a:extLst>
              <a:ext uri="{FF2B5EF4-FFF2-40B4-BE49-F238E27FC236}">
                <a16:creationId xmlns:a16="http://schemas.microsoft.com/office/drawing/2014/main" id="{DFD9533E-E870-4F9D-A06F-1C0E60494BCB}"/>
              </a:ext>
            </a:extLst>
          </p:cNvPr>
          <p:cNvSpPr>
            <a:spLocks/>
          </p:cNvSpPr>
          <p:nvPr/>
        </p:nvSpPr>
        <p:spPr bwMode="auto">
          <a:xfrm>
            <a:off x="2940050" y="1212850"/>
            <a:ext cx="6478588" cy="1798638"/>
          </a:xfrm>
          <a:prstGeom prst="borderCallout2">
            <a:avLst>
              <a:gd name="adj1" fmla="val 6352"/>
              <a:gd name="adj2" fmla="val -1176"/>
              <a:gd name="adj3" fmla="val 6352"/>
              <a:gd name="adj4" fmla="val -3000"/>
              <a:gd name="adj5" fmla="val 71171"/>
              <a:gd name="adj6" fmla="val -9449"/>
            </a:avLst>
          </a:prstGeom>
          <a:solidFill>
            <a:srgbClr val="CCECFF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DEA5E220-6B81-43D0-80B9-2A35B9F65B0E}"/>
              </a:ext>
            </a:extLst>
          </p:cNvPr>
          <p:cNvGraphicFramePr>
            <a:graphicFrameLocks/>
          </p:cNvGraphicFramePr>
          <p:nvPr/>
        </p:nvGraphicFramePr>
        <p:xfrm>
          <a:off x="6410325" y="1311275"/>
          <a:ext cx="285115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85440" imgH="2975040" progId="Visio.Drawing.11">
                  <p:embed/>
                </p:oleObj>
              </mc:Choice>
              <mc:Fallback>
                <p:oleObj r:id="rId2" imgW="6085440" imgH="2975040" progId="Visio.Drawing.11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DEA5E220-6B81-43D0-80B9-2A35B9F65B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1311275"/>
                        <a:ext cx="2851150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AutoShape 6">
            <a:extLst>
              <a:ext uri="{FF2B5EF4-FFF2-40B4-BE49-F238E27FC236}">
                <a16:creationId xmlns:a16="http://schemas.microsoft.com/office/drawing/2014/main" id="{C9039664-135E-497F-A269-2B3AD283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1" y="1762125"/>
            <a:ext cx="1038225" cy="609600"/>
          </a:xfrm>
          <a:prstGeom prst="rightArrow">
            <a:avLst>
              <a:gd name="adj1" fmla="val 50000"/>
              <a:gd name="adj2" fmla="val 42578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 anchorCtr="1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第２小节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1991" name="Group 7">
            <a:extLst>
              <a:ext uri="{FF2B5EF4-FFF2-40B4-BE49-F238E27FC236}">
                <a16:creationId xmlns:a16="http://schemas.microsoft.com/office/drawing/2014/main" id="{F6F6D6A7-6CF4-4B36-BABD-A4CFCC13F8C7}"/>
              </a:ext>
            </a:extLst>
          </p:cNvPr>
          <p:cNvGrpSpPr>
            <a:grpSpLocks/>
          </p:cNvGrpSpPr>
          <p:nvPr/>
        </p:nvGrpSpPr>
        <p:grpSpPr bwMode="auto">
          <a:xfrm>
            <a:off x="3228343" y="1311275"/>
            <a:ext cx="2158360" cy="1540200"/>
            <a:chOff x="-16" y="0"/>
            <a:chExt cx="3400" cy="2427"/>
          </a:xfrm>
        </p:grpSpPr>
        <p:sp>
          <p:nvSpPr>
            <p:cNvPr id="41992" name="Text Box 8">
              <a:extLst>
                <a:ext uri="{FF2B5EF4-FFF2-40B4-BE49-F238E27FC236}">
                  <a16:creationId xmlns:a16="http://schemas.microsoft.com/office/drawing/2014/main" id="{600D4BAF-DC60-4B75-AF99-B79EC8300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" y="0"/>
              <a:ext cx="1920" cy="2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工作区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暂存区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当前分支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本地版本库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ea typeface="宋体" panose="02010600030101010101" pitchFamily="2" charset="-122"/>
                </a:rPr>
                <a:t>远程版本库</a:t>
              </a:r>
            </a:p>
          </p:txBody>
        </p:sp>
        <p:sp>
          <p:nvSpPr>
            <p:cNvPr id="41993" name="Text Box 9">
              <a:extLst>
                <a:ext uri="{FF2B5EF4-FFF2-40B4-BE49-F238E27FC236}">
                  <a16:creationId xmlns:a16="http://schemas.microsoft.com/office/drawing/2014/main" id="{B7FE0715-3626-4B1F-929D-D1C9ADAD0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60000">
              <a:off x="1881" y="223"/>
              <a:ext cx="1503" cy="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6000" b="0">
                  <a:solidFill>
                    <a:schemeClr val="tx1"/>
                  </a:solidFill>
                  <a:ea typeface="宋体" panose="02010600030101010101" pitchFamily="2" charset="-122"/>
                </a:rPr>
                <a:t>？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29702</TotalTime>
  <Words>6084</Words>
  <Application>Microsoft Office PowerPoint</Application>
  <PresentationFormat>A4 纸张(210x297 毫米)</PresentationFormat>
  <Paragraphs>812</Paragraphs>
  <Slides>81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0" baseType="lpstr">
      <vt:lpstr>Monotype Sorts</vt:lpstr>
      <vt:lpstr>黑体</vt:lpstr>
      <vt:lpstr>华文新魏</vt:lpstr>
      <vt:lpstr>Arial</vt:lpstr>
      <vt:lpstr>Arial Narrow</vt:lpstr>
      <vt:lpstr>Times New Roman</vt:lpstr>
      <vt:lpstr>Wingdings</vt:lpstr>
      <vt:lpstr>通用信息 (标准)</vt:lpstr>
      <vt:lpstr>Visio.Drawing.11</vt:lpstr>
      <vt:lpstr>第二章 第4讲  git版本控制工具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6. 标签管理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  <vt:lpstr>参考资料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3239</cp:revision>
  <cp:lastPrinted>2011-09-02T04:24:48Z</cp:lastPrinted>
  <dcterms:created xsi:type="dcterms:W3CDTF">2001-03-21T12:57:26Z</dcterms:created>
  <dcterms:modified xsi:type="dcterms:W3CDTF">2021-03-24T06:50:08Z</dcterms:modified>
</cp:coreProperties>
</file>