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22" r:id="rId2"/>
    <p:sldId id="2523" r:id="rId3"/>
    <p:sldId id="2524" r:id="rId4"/>
    <p:sldId id="2526" r:id="rId5"/>
    <p:sldId id="2527" r:id="rId6"/>
    <p:sldId id="2528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297" r:id="rId19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9" autoAdjust="0"/>
    <p:restoredTop sz="98074" autoAdjust="0"/>
  </p:normalViewPr>
  <p:slideViewPr>
    <p:cSldViewPr>
      <p:cViewPr varScale="1">
        <p:scale>
          <a:sx n="67" d="100"/>
          <a:sy n="67" d="100"/>
        </p:scale>
        <p:origin x="900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3600" dirty="0">
                <a:latin typeface="+mj-ea"/>
              </a:rPr>
              <a:t>第二章 实验</a:t>
            </a:r>
            <a:r>
              <a:rPr lang="en-US" altLang="zh-CN" sz="3600" dirty="0">
                <a:latin typeface="+mj-ea"/>
              </a:rPr>
              <a:t>3 </a:t>
            </a:r>
            <a:r>
              <a:rPr lang="zh-CN" altLang="en-US" sz="3600" dirty="0">
                <a:latin typeface="+mj-ea"/>
              </a:rPr>
              <a:t>程序调式练习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3A26603-6621-44F0-A657-EF9EB5D39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zh-CN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A787E48-E07B-4770-A4C6-74734304F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0388" y="1412876"/>
            <a:ext cx="8513762" cy="4608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实验内容：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/>
              <a:t>1.编写一个内存泄露的测试程序，使用mktrace进行测试。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/>
              <a:t>    实验要求：给出测试程序代码，以及实验截图。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/>
          </a:p>
          <a:p>
            <a:pPr>
              <a:lnSpc>
                <a:spcPct val="90000"/>
              </a:lnSpc>
              <a:buFontTx/>
              <a:buNone/>
            </a:pPr>
            <a:endParaRPr lang="zh-CN" altLang="en-US"/>
          </a:p>
          <a:p>
            <a:pPr>
              <a:lnSpc>
                <a:spcPct val="90000"/>
              </a:lnSpc>
              <a:buFontTx/>
              <a:buNone/>
            </a:pPr>
            <a:endParaRPr lang="zh-CN" altLang="en-US"/>
          </a:p>
          <a:p>
            <a:pPr>
              <a:lnSpc>
                <a:spcPct val="90000"/>
              </a:lnSpc>
              <a:buFontTx/>
              <a:buNone/>
            </a:pPr>
            <a:endParaRPr lang="zh-CN" altLang="en-US"/>
          </a:p>
          <a:p>
            <a:pPr>
              <a:lnSpc>
                <a:spcPct val="90000"/>
              </a:lnSpc>
              <a:buFontTx/>
              <a:buNone/>
            </a:pPr>
            <a:endParaRPr lang="zh-CN" altLang="en-US"/>
          </a:p>
          <a:p>
            <a:pPr>
              <a:lnSpc>
                <a:spcPct val="90000"/>
              </a:lnSpc>
              <a:buFontTx/>
              <a:buNone/>
            </a:pPr>
            <a:endParaRPr lang="zh-CN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/>
              <a:t>2.分析以下程序，判断是否属于内存泄露，并说明理由。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/>
              <a:t>要求：除了文字叙述外，还必须给出实验截图。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7BFE8811-7A40-4307-9516-E426CC082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141664"/>
            <a:ext cx="81661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0A8841F-BEDA-418D-BD75-D5AB6D4A6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程序分析</a:t>
            </a:r>
            <a:endParaRPr lang="zh-CN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B611424-D074-4F49-B9E0-1805B9705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1125538"/>
            <a:ext cx="8242300" cy="4608512"/>
          </a:xfrm>
        </p:spPr>
        <p:txBody>
          <a:bodyPr/>
          <a:lstStyle/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#include&lt;iostream&gt;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using namespace std;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class A{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public: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    A()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    {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        data=new char[10];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    }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    ~A()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    {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        delete [] data;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    }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private: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    char *data;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};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class B:public A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{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public: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B()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{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        dat=new char[10];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}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~B()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{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        delete [] dat;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}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private: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char *dat;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};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int main()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{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A *ma=new B;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    delete ma;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100"/>
              <a:t>} 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02EE3CE-B6EA-46BC-B896-6B9456EE1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任务</a:t>
            </a:r>
            <a:r>
              <a:rPr lang="en-US" altLang="zh-CN" sz="2400" dirty="0"/>
              <a:t>2</a:t>
            </a:r>
            <a:r>
              <a:rPr lang="zh-CN" altLang="en-US" sz="2400" dirty="0"/>
              <a:t> ：调试自己编写的程序，掌握使用gdb调试的方法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1E41B21-FA5A-40A8-8961-79B113274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实验内容：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/>
              <a:t>编程实现下列图像的输出,使用GDB设置断点，调试程序，使断点停留在中心红点处，记录此时相关数据。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/>
              <a:t>要求：采用单步，断点跳跃等方式进行调试，提交实验截图（中心红点处的数据）和源码。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D79A24BB-898F-4DE8-BECA-A2A6E6DA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4089400"/>
            <a:ext cx="3454400" cy="2744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49213DF-17AA-4FAB-942D-3BA4385B8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D80D328-1788-4C3B-BA35-77E698AED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实验截图</a:t>
            </a:r>
          </a:p>
          <a:p>
            <a:endParaRPr lang="zh-CN" altLang="en-US"/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49DAAC71-FFFF-4F1E-BF6F-0DFCB2EDD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9" y="1882776"/>
            <a:ext cx="6332537" cy="4975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9AEEECA-D63E-44C4-821E-693D02075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endParaRPr lang="zh-CN" altLang="zh-CN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A5D2713-AB20-40A8-92DA-2B706CCEA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中心红点处的相关数据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10430C25-7028-4746-8E57-375A9F5EE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" r="2298" b="3264"/>
          <a:stretch>
            <a:fillRect/>
          </a:stretch>
        </p:blipFill>
        <p:spPr bwMode="auto">
          <a:xfrm>
            <a:off x="2000250" y="1916113"/>
            <a:ext cx="6121400" cy="4824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592209B-7157-432F-916A-D40971D40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：调试漏洞程序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0B849FD-57F8-4210-82F9-C318A55C2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2450" y="1700213"/>
            <a:ext cx="8801100" cy="4608512"/>
          </a:xfrm>
        </p:spPr>
        <p:txBody>
          <a:bodyPr/>
          <a:lstStyle/>
          <a:p>
            <a:r>
              <a:rPr lang="zh-CN" altLang="zh-CN"/>
              <a:t>下面是一段有漏洞的程序，其作用是测试函数sort,该函数的功能是通过冒泡排序算法对一个类型为item的结构数组进行排序,使用GDB 调试这个程序，修补程序漏洞，实现该函数功能。</a:t>
            </a:r>
            <a:endParaRPr lang="en-US" altLang="zh-CN"/>
          </a:p>
          <a:p>
            <a:endParaRPr lang="zh-CN" altLang="zh-CN"/>
          </a:p>
          <a:p>
            <a:pPr>
              <a:buFontTx/>
              <a:buNone/>
            </a:pPr>
            <a:r>
              <a:rPr lang="zh-CN" altLang="zh-CN"/>
              <a:t>   要求：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zh-CN" altLang="zh-CN"/>
              <a:t>1.程序中没有输出，手动添加输出，查看排序结果。</a:t>
            </a:r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zh-CN" altLang="zh-CN"/>
              <a:t>2.详细分析此程序的漏洞以及解决方案。</a:t>
            </a:r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zh-CN" altLang="zh-CN"/>
              <a:t>3.给出实验截图，修改前，修改后以及调试过程的截图。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6FCD9C6-D4F6-41DB-AE06-9B4EFC0AB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C9C3C0D-0E0C-411C-BAB4-C92D475A2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 typeface="Arial Narrow" panose="020B0606020202030204" pitchFamily="34" charset="0"/>
              <a:buAutoNum type="arabicPeriod"/>
            </a:pPr>
            <a:r>
              <a:rPr lang="zh-CN" altLang="en-US" sz="2000"/>
              <a:t>typedef struct</a:t>
            </a:r>
          </a:p>
          <a:p>
            <a:pPr marL="457200" indent="-457200">
              <a:lnSpc>
                <a:spcPct val="90000"/>
              </a:lnSpc>
              <a:buFont typeface="Arial Narrow" panose="020B0606020202030204" pitchFamily="34" charset="0"/>
              <a:buAutoNum type="arabicPeriod"/>
            </a:pPr>
            <a:r>
              <a:rPr lang="zh-CN" altLang="en-US" sz="2000"/>
              <a:t>{</a:t>
            </a:r>
          </a:p>
          <a:p>
            <a:pPr marL="457200" indent="-457200">
              <a:lnSpc>
                <a:spcPct val="90000"/>
              </a:lnSpc>
              <a:buFont typeface="Arial Narrow" panose="020B0606020202030204" pitchFamily="34" charset="0"/>
              <a:buAutoNum type="arabicPeriod"/>
            </a:pPr>
            <a:r>
              <a:rPr lang="zh-CN" altLang="en-US" sz="2000"/>
              <a:t>char* data;</a:t>
            </a:r>
          </a:p>
          <a:p>
            <a:pPr marL="457200" indent="-457200">
              <a:lnSpc>
                <a:spcPct val="90000"/>
              </a:lnSpc>
              <a:buFont typeface="Arial Narrow" panose="020B0606020202030204" pitchFamily="34" charset="0"/>
              <a:buAutoNum type="arabicPeriod"/>
            </a:pPr>
            <a:r>
              <a:rPr lang="zh-CN" altLang="en-US" sz="2000"/>
              <a:t>int key;</a:t>
            </a:r>
          </a:p>
          <a:p>
            <a:pPr marL="457200" indent="-457200">
              <a:lnSpc>
                <a:spcPct val="90000"/>
              </a:lnSpc>
              <a:buFont typeface="Arial Narrow" panose="020B0606020202030204" pitchFamily="34" charset="0"/>
              <a:buAutoNum type="arabicPeriod"/>
            </a:pPr>
            <a:r>
              <a:rPr lang="zh-CN" altLang="en-US" sz="2000"/>
              <a:t>}item;</a:t>
            </a:r>
          </a:p>
          <a:p>
            <a:pPr marL="457200" indent="-457200">
              <a:lnSpc>
                <a:spcPct val="90000"/>
              </a:lnSpc>
              <a:buFont typeface="Arial Narrow" panose="020B0606020202030204" pitchFamily="34" charset="0"/>
              <a:buAutoNum type="arabicPeriod"/>
            </a:pPr>
            <a:r>
              <a:rPr lang="zh-CN" altLang="en-US" sz="2000"/>
              <a:t>item array[] ={</a:t>
            </a:r>
          </a:p>
          <a:p>
            <a:pPr marL="457200" indent="-457200">
              <a:lnSpc>
                <a:spcPct val="90000"/>
              </a:lnSpc>
              <a:buFont typeface="Arial Narrow" panose="020B0606020202030204" pitchFamily="34" charset="0"/>
              <a:buAutoNum type="arabicPeriod"/>
            </a:pPr>
            <a:r>
              <a:rPr lang="zh-CN" altLang="en-US" sz="2000"/>
              <a:t>{“bill”,3},</a:t>
            </a:r>
          </a:p>
          <a:p>
            <a:pPr marL="457200" indent="-457200">
              <a:lnSpc>
                <a:spcPct val="90000"/>
              </a:lnSpc>
              <a:buFont typeface="Arial Narrow" panose="020B0606020202030204" pitchFamily="34" charset="0"/>
              <a:buAutoNum type="arabicPeriod"/>
            </a:pPr>
            <a:r>
              <a:rPr lang="zh-CN" altLang="en-US" sz="2000"/>
              <a:t>{“neil”,4},</a:t>
            </a:r>
          </a:p>
          <a:p>
            <a:pPr marL="457200" indent="-457200">
              <a:lnSpc>
                <a:spcPct val="90000"/>
              </a:lnSpc>
              <a:buFont typeface="Arial Narrow" panose="020B0606020202030204" pitchFamily="34" charset="0"/>
              <a:buAutoNum type="arabicPeriod"/>
            </a:pPr>
            <a:r>
              <a:rPr lang="zh-CN" altLang="en-US" sz="2000"/>
              <a:t>{“john”,2}</a:t>
            </a:r>
          </a:p>
          <a:p>
            <a:pPr marL="457200" indent="-457200">
              <a:lnSpc>
                <a:spcPct val="90000"/>
              </a:lnSpc>
              <a:buFont typeface="Arial Narrow" panose="020B0606020202030204" pitchFamily="34" charset="0"/>
              <a:buAutoNum type="arabicPeriod"/>
            </a:pPr>
            <a:r>
              <a:rPr lang="zh-CN" altLang="en-US" sz="2000"/>
              <a:t>{“rick”,5},</a:t>
            </a:r>
          </a:p>
          <a:p>
            <a:pPr marL="457200" indent="-457200">
              <a:lnSpc>
                <a:spcPct val="90000"/>
              </a:lnSpc>
              <a:buFont typeface="Arial Narrow" panose="020B0606020202030204" pitchFamily="34" charset="0"/>
              <a:buAutoNum type="arabicPeriod"/>
            </a:pPr>
            <a:r>
              <a:rPr lang="zh-CN" altLang="en-US" sz="2000"/>
              <a:t>{“neil”,4},</a:t>
            </a:r>
          </a:p>
          <a:p>
            <a:pPr marL="457200" indent="-457200">
              <a:lnSpc>
                <a:spcPct val="90000"/>
              </a:lnSpc>
              <a:buFont typeface="Arial Narrow" panose="020B0606020202030204" pitchFamily="34" charset="0"/>
              <a:buAutoNum type="arabicPeriod"/>
            </a:pPr>
            <a:r>
              <a:rPr lang="zh-CN" altLang="en-US" sz="2000"/>
              <a:t>{“alex”,1},</a:t>
            </a:r>
          </a:p>
          <a:p>
            <a:pPr marL="457200" indent="-457200">
              <a:lnSpc>
                <a:spcPct val="90000"/>
              </a:lnSpc>
              <a:buFont typeface="Arial Narrow" panose="020B0606020202030204" pitchFamily="34" charset="0"/>
              <a:buAutoNum type="arabicPeriod"/>
            </a:pPr>
            <a:r>
              <a:rPr lang="zh-CN" altLang="en-US" sz="2000"/>
              <a:t>}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C5B7FFD-71F4-41D0-BEB5-DB3428F7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A90948A-6998-4425-8A9D-5554514DE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void sort(item* a,int n)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{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int i=0,j=0;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int s=1;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for(;i&lt;n&amp;&amp;s!=0;i++)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    {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        s=0;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        for(j=0;j&lt;n;j++)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            {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               if(a[j].key&gt;a[j+1].key)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                    {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                       item t=a[j];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                       a[j]=a[j+1];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                        a[j+1]=t;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                         s++;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                      }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               }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          n--;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         }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endParaRPr lang="zh-CN" altLang="zh-CN" sz="1200"/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}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endParaRPr lang="zh-CN" altLang="zh-CN" sz="1200"/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     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int main()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{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sort(array,5);</a:t>
            </a:r>
          </a:p>
          <a:p>
            <a:pPr>
              <a:lnSpc>
                <a:spcPct val="80000"/>
              </a:lnSpc>
              <a:buFont typeface="Arial Narrow" panose="020B0606020202030204" pitchFamily="34" charset="0"/>
              <a:buAutoNum type="arabicPeriod"/>
            </a:pPr>
            <a:r>
              <a:rPr lang="zh-CN" altLang="zh-CN" sz="1200"/>
              <a:t>}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0B0472-B97E-444C-AEDD-BB1177D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5B44134-0E77-41BD-96DD-51BE6C9F7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实验要求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CF17948-9FF1-4B91-9518-033EB9983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3413" y="1700213"/>
            <a:ext cx="8369300" cy="4608512"/>
          </a:xfrm>
        </p:spPr>
        <p:txBody>
          <a:bodyPr/>
          <a:lstStyle/>
          <a:p>
            <a:r>
              <a:rPr lang="zh-CN" altLang="en-US"/>
              <a:t>按照每个任务的要求准时提交文档，交给你们的班主任老师。</a:t>
            </a:r>
          </a:p>
          <a:p>
            <a:endParaRPr lang="zh-CN" altLang="en-US"/>
          </a:p>
          <a:p>
            <a:r>
              <a:rPr lang="zh-CN" altLang="en-US"/>
              <a:t>本次实验的内容是程序调试，目的是为了提升自主的实验动手能力，要求大家独立完成，不要让别人帮忙调试，更禁止相互拷贝代码。</a:t>
            </a:r>
          </a:p>
          <a:p>
            <a:endParaRPr lang="zh-CN" altLang="en-US"/>
          </a:p>
          <a:p>
            <a:r>
              <a:rPr lang="zh-CN" altLang="en-US"/>
              <a:t>完成任务后举手进行验收。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EEE50C0-151F-476F-8600-89A42A40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的使用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DD5A05F-B536-4BF8-97B1-235A982F9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108411"/>
              </p:ext>
            </p:extLst>
          </p:nvPr>
        </p:nvGraphicFramePr>
        <p:xfrm>
          <a:off x="488950" y="1804035"/>
          <a:ext cx="8928099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738">
                  <a:extLst>
                    <a:ext uri="{9D8B030D-6E8A-4147-A177-3AD203B41FA5}">
                      <a16:colId xmlns:a16="http://schemas.microsoft.com/office/drawing/2014/main" val="4131627602"/>
                    </a:ext>
                  </a:extLst>
                </a:gridCol>
                <a:gridCol w="4296328">
                  <a:extLst>
                    <a:ext uri="{9D8B030D-6E8A-4147-A177-3AD203B41FA5}">
                      <a16:colId xmlns:a16="http://schemas.microsoft.com/office/drawing/2014/main" val="2687043996"/>
                    </a:ext>
                  </a:extLst>
                </a:gridCol>
                <a:gridCol w="2976033">
                  <a:extLst>
                    <a:ext uri="{9D8B030D-6E8A-4147-A177-3AD203B41FA5}">
                      <a16:colId xmlns:a16="http://schemas.microsoft.com/office/drawing/2014/main" val="2378656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5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file &lt;</a:t>
                      </a:r>
                      <a:r>
                        <a:rPr lang="zh-CN" altLang="en-US" dirty="0"/>
                        <a:t>文件名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加载被调试的可执行程序文件。</a:t>
                      </a:r>
                    </a:p>
                    <a:p>
                      <a:r>
                        <a:rPr lang="zh-CN" altLang="en-US" dirty="0"/>
                        <a:t>因为一般都在被调试程序所在目录下执行</a:t>
                      </a:r>
                      <a:r>
                        <a:rPr lang="en-US" altLang="zh-CN" dirty="0"/>
                        <a:t>GDB</a:t>
                      </a:r>
                      <a:r>
                        <a:rPr lang="zh-CN" altLang="en-US" dirty="0"/>
                        <a:t>，因而文本名不需要带路径。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) file 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-sample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7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Run</a:t>
                      </a:r>
                      <a:r>
                        <a:rPr lang="zh-CN" altLang="en-US" dirty="0"/>
                        <a:t>的简写，运行被调试的程序。</a:t>
                      </a:r>
                    </a:p>
                    <a:p>
                      <a:r>
                        <a:rPr lang="zh-CN" altLang="en-US" dirty="0"/>
                        <a:t>如果此前没有下过断点，则执行完整个程序；如果有断点，则程序暂停在第一个可用断点处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) 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7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Continue</a:t>
                      </a:r>
                      <a:r>
                        <a:rPr lang="zh-CN" altLang="en-US" dirty="0"/>
                        <a:t>的简写，继续执行被调试程序，直至下一个断点或程序结束。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) 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7861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EEE50C0-151F-476F-8600-89A42A40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的使用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DD5A05F-B536-4BF8-97B1-235A982F9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372322"/>
              </p:ext>
            </p:extLst>
          </p:nvPr>
        </p:nvGraphicFramePr>
        <p:xfrm>
          <a:off x="488950" y="1916832"/>
          <a:ext cx="8928099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754">
                  <a:extLst>
                    <a:ext uri="{9D8B030D-6E8A-4147-A177-3AD203B41FA5}">
                      <a16:colId xmlns:a16="http://schemas.microsoft.com/office/drawing/2014/main" val="4131627602"/>
                    </a:ext>
                  </a:extLst>
                </a:gridCol>
                <a:gridCol w="4152312">
                  <a:extLst>
                    <a:ext uri="{9D8B030D-6E8A-4147-A177-3AD203B41FA5}">
                      <a16:colId xmlns:a16="http://schemas.microsoft.com/office/drawing/2014/main" val="2687043996"/>
                    </a:ext>
                  </a:extLst>
                </a:gridCol>
                <a:gridCol w="2976033">
                  <a:extLst>
                    <a:ext uri="{9D8B030D-6E8A-4147-A177-3AD203B41FA5}">
                      <a16:colId xmlns:a16="http://schemas.microsoft.com/office/drawing/2014/main" val="2378656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5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 &lt;</a:t>
                      </a:r>
                      <a:r>
                        <a:rPr lang="zh-CN" altLang="en-US" dirty="0"/>
                        <a:t>行号</a:t>
                      </a:r>
                      <a:r>
                        <a:rPr lang="en-US" altLang="zh-CN" dirty="0"/>
                        <a:t>&gt;</a:t>
                      </a:r>
                    </a:p>
                    <a:p>
                      <a:r>
                        <a:rPr lang="en-US" altLang="zh-CN" dirty="0"/>
                        <a:t>b &lt;</a:t>
                      </a:r>
                      <a:r>
                        <a:rPr lang="zh-CN" altLang="en-US" dirty="0"/>
                        <a:t>函数名称</a:t>
                      </a:r>
                      <a:r>
                        <a:rPr lang="en-US" altLang="zh-CN" dirty="0"/>
                        <a:t>&gt;</a:t>
                      </a:r>
                    </a:p>
                    <a:p>
                      <a:r>
                        <a:rPr lang="en-US" altLang="zh-CN" dirty="0"/>
                        <a:t>b *&lt;</a:t>
                      </a:r>
                      <a:r>
                        <a:rPr lang="zh-CN" altLang="en-US" dirty="0"/>
                        <a:t>函数名称</a:t>
                      </a:r>
                      <a:r>
                        <a:rPr lang="en-US" altLang="zh-CN" dirty="0"/>
                        <a:t>&gt;</a:t>
                      </a:r>
                    </a:p>
                    <a:p>
                      <a:r>
                        <a:rPr lang="en-US" altLang="zh-CN" dirty="0"/>
                        <a:t>b *&lt;</a:t>
                      </a:r>
                      <a:r>
                        <a:rPr lang="zh-CN" altLang="en-US" dirty="0"/>
                        <a:t>代码地址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b: Breakpoint</a:t>
                      </a:r>
                      <a:r>
                        <a:rPr lang="zh-CN" altLang="en-US" dirty="0"/>
                        <a:t>的简写，设置断点。两可以使用“行号”“函数名称”“执行地址”等方式指定断点位置。</a:t>
                      </a:r>
                    </a:p>
                    <a:p>
                      <a:r>
                        <a:rPr lang="zh-CN" altLang="en-US" dirty="0"/>
                        <a:t>其中在函数名称前面加“*”符号表示将断点设置在“由编译器生成的</a:t>
                      </a:r>
                      <a:r>
                        <a:rPr lang="en-US" altLang="zh-CN" dirty="0"/>
                        <a:t>prolog</a:t>
                      </a:r>
                      <a:r>
                        <a:rPr lang="zh-CN" altLang="en-US" dirty="0"/>
                        <a:t>代码处”。如果不了解汇编，可以不予理会此用法。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) b 8</a:t>
                      </a:r>
                    </a:p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) b main</a:t>
                      </a:r>
                    </a:p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) b *main</a:t>
                      </a:r>
                    </a:p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) b *0x804835c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99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 breakpoint</a:t>
                      </a:r>
                      <a:r>
                        <a:rPr lang="zh-CN" altLang="en-US" dirty="0"/>
                        <a:t>的简写，删除指定编号的某个断点，或删除所有断点。断点编号从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开始递增。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) d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33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4796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EEE50C0-151F-476F-8600-89A42A40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的使用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DD5A05F-B536-4BF8-97B1-235A982F9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76345"/>
              </p:ext>
            </p:extLst>
          </p:nvPr>
        </p:nvGraphicFramePr>
        <p:xfrm>
          <a:off x="488950" y="1341755"/>
          <a:ext cx="8928099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738">
                  <a:extLst>
                    <a:ext uri="{9D8B030D-6E8A-4147-A177-3AD203B41FA5}">
                      <a16:colId xmlns:a16="http://schemas.microsoft.com/office/drawing/2014/main" val="4131627602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687043996"/>
                    </a:ext>
                  </a:extLst>
                </a:gridCol>
                <a:gridCol w="2231801">
                  <a:extLst>
                    <a:ext uri="{9D8B030D-6E8A-4147-A177-3AD203B41FA5}">
                      <a16:colId xmlns:a16="http://schemas.microsoft.com/office/drawing/2014/main" val="2378656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5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s,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s: </a:t>
                      </a:r>
                      <a:r>
                        <a:rPr lang="zh-CN" altLang="en-US" dirty="0"/>
                        <a:t>执行一行源程序代码，如果此行代码中有函数调用，则进入该函数；</a:t>
                      </a:r>
                    </a:p>
                    <a:p>
                      <a:r>
                        <a:rPr lang="en-US" altLang="zh-CN" dirty="0"/>
                        <a:t>n: </a:t>
                      </a:r>
                      <a:r>
                        <a:rPr lang="zh-CN" altLang="en-US" dirty="0"/>
                        <a:t>执行一行源程序代码，此行代码中的函数调用也一并执行。</a:t>
                      </a:r>
                    </a:p>
                    <a:p>
                      <a:r>
                        <a:rPr lang="en-US" altLang="zh-CN" dirty="0"/>
                        <a:t>s </a:t>
                      </a:r>
                      <a:r>
                        <a:rPr lang="zh-CN" altLang="en-US" dirty="0"/>
                        <a:t>相当于其它调试器中的“</a:t>
                      </a:r>
                      <a:r>
                        <a:rPr lang="en-US" altLang="zh-CN" dirty="0"/>
                        <a:t>Step Into (</a:t>
                      </a:r>
                      <a:r>
                        <a:rPr lang="zh-CN" altLang="en-US" dirty="0"/>
                        <a:t>单步跟踪进入</a:t>
                      </a:r>
                      <a:r>
                        <a:rPr lang="en-US" altLang="zh-CN" dirty="0"/>
                        <a:t>)”</a:t>
                      </a:r>
                      <a:r>
                        <a:rPr lang="zh-CN" altLang="en-US" dirty="0"/>
                        <a:t>；</a:t>
                      </a:r>
                    </a:p>
                    <a:p>
                      <a:r>
                        <a:rPr lang="en-US" altLang="zh-CN" dirty="0"/>
                        <a:t>n </a:t>
                      </a:r>
                      <a:r>
                        <a:rPr lang="zh-CN" altLang="en-US" dirty="0"/>
                        <a:t>相当于其它调试器中的“</a:t>
                      </a:r>
                      <a:r>
                        <a:rPr lang="en-US" altLang="zh-CN" dirty="0"/>
                        <a:t>Step Over (</a:t>
                      </a:r>
                      <a:r>
                        <a:rPr lang="zh-CN" altLang="en-US" dirty="0"/>
                        <a:t>单步跟踪</a:t>
                      </a:r>
                      <a:r>
                        <a:rPr lang="en-US" altLang="zh-CN" dirty="0"/>
                        <a:t>)”</a:t>
                      </a:r>
                      <a:r>
                        <a:rPr lang="zh-CN" altLang="en-US" dirty="0"/>
                        <a:t>。</a:t>
                      </a:r>
                    </a:p>
                    <a:p>
                      <a:r>
                        <a:rPr lang="zh-CN" altLang="en-US" dirty="0"/>
                        <a:t>这两个命令必须在有源代码调试信息的情况下才可以使用（</a:t>
                      </a:r>
                      <a:r>
                        <a:rPr lang="en-US" altLang="zh-CN" dirty="0"/>
                        <a:t>GCC</a:t>
                      </a:r>
                      <a:r>
                        <a:rPr lang="zh-CN" altLang="en-US" dirty="0"/>
                        <a:t>编译时使用“</a:t>
                      </a:r>
                      <a:r>
                        <a:rPr lang="en-US" altLang="zh-CN" dirty="0"/>
                        <a:t>-g”</a:t>
                      </a:r>
                      <a:r>
                        <a:rPr lang="zh-CN" altLang="en-US" dirty="0"/>
                        <a:t>参数）。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) s</a:t>
                      </a:r>
                    </a:p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) 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8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ni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</a:t>
                      </a:r>
                      <a:r>
                        <a:rPr lang="zh-CN" altLang="en-US" dirty="0"/>
                        <a:t>命令类似于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命令，</a:t>
                      </a:r>
                      <a:r>
                        <a:rPr lang="en-US" altLang="zh-CN" dirty="0" err="1"/>
                        <a:t>ni</a:t>
                      </a:r>
                      <a:r>
                        <a:rPr lang="zh-CN" altLang="en-US" dirty="0"/>
                        <a:t>命令类似于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命令。所不同的是，这两个命令（</a:t>
                      </a:r>
                      <a:r>
                        <a:rPr lang="en-US" altLang="zh-CN" dirty="0" err="1"/>
                        <a:t>si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ni</a:t>
                      </a:r>
                      <a:r>
                        <a:rPr lang="zh-CN" altLang="en-US" dirty="0"/>
                        <a:t>）所针对的是汇编指令，而</a:t>
                      </a:r>
                      <a:r>
                        <a:rPr lang="en-US" altLang="zh-CN" dirty="0"/>
                        <a:t>s/n</a:t>
                      </a:r>
                      <a:r>
                        <a:rPr lang="zh-CN" altLang="en-US" dirty="0"/>
                        <a:t>针对的是源代码。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) </a:t>
                      </a:r>
                      <a:r>
                        <a:rPr lang="en-US" altLang="zh-CN" dirty="0" err="1"/>
                        <a:t>si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) </a:t>
                      </a:r>
                      <a:r>
                        <a:rPr lang="en-US" altLang="zh-CN" dirty="0" err="1"/>
                        <a:t>ni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9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 &lt;</a:t>
                      </a:r>
                      <a:r>
                        <a:rPr lang="zh-CN" altLang="en-US" dirty="0"/>
                        <a:t>变量名称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Print</a:t>
                      </a:r>
                      <a:r>
                        <a:rPr lang="zh-CN" altLang="en-US" dirty="0"/>
                        <a:t>的简写，显示指定变量（临时变量或全局变量）的值。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) p 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) p </a:t>
                      </a:r>
                      <a:r>
                        <a:rPr lang="en-US" altLang="zh-CN" dirty="0" err="1"/>
                        <a:t>nGlobalVar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1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1520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EEE50C0-151F-476F-8600-89A42A40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的使用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DD5A05F-B536-4BF8-97B1-235A982F9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959062"/>
              </p:ext>
            </p:extLst>
          </p:nvPr>
        </p:nvGraphicFramePr>
        <p:xfrm>
          <a:off x="488950" y="1341755"/>
          <a:ext cx="8928099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738">
                  <a:extLst>
                    <a:ext uri="{9D8B030D-6E8A-4147-A177-3AD203B41FA5}">
                      <a16:colId xmlns:a16="http://schemas.microsoft.com/office/drawing/2014/main" val="4131627602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687043996"/>
                    </a:ext>
                  </a:extLst>
                </a:gridCol>
                <a:gridCol w="2231801">
                  <a:extLst>
                    <a:ext uri="{9D8B030D-6E8A-4147-A177-3AD203B41FA5}">
                      <a16:colId xmlns:a16="http://schemas.microsoft.com/office/drawing/2014/main" val="2378656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5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 ...</a:t>
                      </a:r>
                    </a:p>
                    <a:p>
                      <a:r>
                        <a:rPr lang="en-US" altLang="zh-CN" dirty="0"/>
                        <a:t>undisplay &lt;</a:t>
                      </a:r>
                      <a:r>
                        <a:rPr lang="zh-CN" altLang="en-US" dirty="0"/>
                        <a:t>编号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，设置程序中断后欲显示的数据及其格式。</a:t>
                      </a:r>
                    </a:p>
                    <a:p>
                      <a:r>
                        <a:rPr lang="zh-CN" altLang="en-US" dirty="0"/>
                        <a:t>例如，如果希望每次程序中断后可以看到即将被执行的下一条汇编指令，可以使用命令</a:t>
                      </a:r>
                    </a:p>
                    <a:p>
                      <a:r>
                        <a:rPr lang="zh-CN" altLang="en-US" dirty="0"/>
                        <a:t>“</a:t>
                      </a:r>
                      <a:r>
                        <a:rPr lang="en-US" altLang="zh-CN" dirty="0"/>
                        <a:t>display /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$pc”</a:t>
                      </a:r>
                    </a:p>
                    <a:p>
                      <a:r>
                        <a:rPr lang="zh-CN" altLang="en-US" dirty="0"/>
                        <a:t>其中 </a:t>
                      </a:r>
                      <a:r>
                        <a:rPr lang="en-US" altLang="zh-CN" dirty="0"/>
                        <a:t>$pc </a:t>
                      </a:r>
                      <a:r>
                        <a:rPr lang="zh-CN" altLang="en-US" dirty="0"/>
                        <a:t>代表当前汇编指令，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表示以十六进行显示。当需要关心汇编代码时，此命令相当有用。</a:t>
                      </a:r>
                    </a:p>
                    <a:p>
                      <a:r>
                        <a:rPr lang="en-US" altLang="zh-CN" dirty="0" err="1"/>
                        <a:t>undispaly</a:t>
                      </a:r>
                      <a:r>
                        <a:rPr lang="zh-CN" altLang="en-US" dirty="0"/>
                        <a:t>，取消先前的</a:t>
                      </a:r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设置，编号从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开始递增。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) display /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$pc</a:t>
                      </a:r>
                    </a:p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) undisplay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8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Info</a:t>
                      </a:r>
                      <a:r>
                        <a:rPr lang="zh-CN" altLang="en-US" dirty="0"/>
                        <a:t>的简写，用于显示各类信息，详情请查阅“</a:t>
                      </a:r>
                      <a:r>
                        <a:rPr lang="en-US" altLang="zh-CN" dirty="0"/>
                        <a:t>help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”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)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9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Quit</a:t>
                      </a:r>
                      <a:r>
                        <a:rPr lang="zh-CN" altLang="en-US" dirty="0"/>
                        <a:t>的简写，退出</a:t>
                      </a:r>
                      <a:r>
                        <a:rPr lang="en-US" altLang="zh-CN" dirty="0"/>
                        <a:t>GDB</a:t>
                      </a:r>
                      <a:r>
                        <a:rPr lang="zh-CN" altLang="en-US" dirty="0"/>
                        <a:t>调试环境。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) q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1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help [</a:t>
                      </a:r>
                      <a:r>
                        <a:rPr lang="zh-CN" altLang="en-US" dirty="0"/>
                        <a:t>命令名称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GDB</a:t>
                      </a:r>
                      <a:r>
                        <a:rPr lang="zh-CN" altLang="en-US" dirty="0"/>
                        <a:t>帮助命令，提供对</a:t>
                      </a:r>
                      <a:r>
                        <a:rPr lang="en-US" altLang="zh-CN" dirty="0"/>
                        <a:t>GDB</a:t>
                      </a:r>
                      <a:r>
                        <a:rPr lang="zh-CN" altLang="en-US" dirty="0"/>
                        <a:t>名种命令的解释说明。</a:t>
                      </a:r>
                    </a:p>
                    <a:p>
                      <a:r>
                        <a:rPr lang="zh-CN" altLang="en-US" dirty="0"/>
                        <a:t>如果指定了“命令名称”参数，则显示该命令的详细说明；如果没有指定参数，则分类显示所有</a:t>
                      </a:r>
                      <a:r>
                        <a:rPr lang="en-US" altLang="zh-CN" dirty="0"/>
                        <a:t>GDB</a:t>
                      </a:r>
                      <a:r>
                        <a:rPr lang="zh-CN" altLang="en-US" dirty="0"/>
                        <a:t>命令，供用户进一步浏览和查询。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gdb</a:t>
                      </a:r>
                      <a:r>
                        <a:rPr lang="en-US" altLang="zh-CN" dirty="0"/>
                        <a:t>) help 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60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1975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133066C-70FD-4792-BB95-D0BD2A122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mktrace工具的使用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68F7646-9BDF-4A75-8695-D5CC5B4FB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zh-CN" altLang="en-US" dirty="0"/>
              <a:t>操作方法：</a:t>
            </a:r>
          </a:p>
          <a:p>
            <a:pPr>
              <a:defRPr/>
            </a:pPr>
            <a:r>
              <a:rPr lang="zh-CN" altLang="en-US" dirty="0"/>
              <a:t>在测试文件main函数开始处添加mtrace（）函数，在源文件中包含mcheck.h头文件。</a:t>
            </a:r>
          </a:p>
          <a:p>
            <a:pPr>
              <a:defRPr/>
            </a:pPr>
            <a:r>
              <a:rPr lang="zh-CN" altLang="en-US" dirty="0"/>
              <a:t>gcc -g a.c（a.c是源文件名）</a:t>
            </a:r>
          </a:p>
          <a:p>
            <a:pPr>
              <a:defRPr/>
            </a:pPr>
            <a:r>
              <a:rPr lang="zh-CN" altLang="en-US" dirty="0"/>
              <a:t>export  MALLOC_TRACE=a.log（a.log是日志文件名字，自己调整，下同）</a:t>
            </a:r>
          </a:p>
          <a:p>
            <a:pPr>
              <a:defRPr/>
            </a:pPr>
            <a:r>
              <a:rPr lang="zh-CN" altLang="en-US" dirty="0"/>
              <a:t>./a.out </a:t>
            </a:r>
          </a:p>
          <a:p>
            <a:pPr>
              <a:defRPr/>
            </a:pPr>
            <a:r>
              <a:rPr lang="zh-CN" altLang="en-US" dirty="0"/>
              <a:t>unset MALLOC_TRACE #记得执行完后unset变量,否则可能运行其他命令可能覆盖log </a:t>
            </a:r>
          </a:p>
          <a:p>
            <a:pPr>
              <a:defRPr/>
            </a:pPr>
            <a:r>
              <a:rPr lang="zh-CN" altLang="en-US" dirty="0"/>
              <a:t>$mtrace a.out a.log</a:t>
            </a:r>
          </a:p>
          <a:p>
            <a:pPr>
              <a:defRPr/>
            </a:pPr>
            <a:r>
              <a:rPr lang="zh-CN" altLang="en-US" dirty="0"/>
              <a:t>调试完毕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4E79B5C-B1B9-443C-8A6A-6820FFC16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：内存泄露的调试与mktrace工具的使用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5D5D47D-BCB1-4EBD-A4AD-22324FC37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6288" y="1700213"/>
            <a:ext cx="8585200" cy="4608512"/>
          </a:xfrm>
        </p:spPr>
        <p:txBody>
          <a:bodyPr/>
          <a:lstStyle/>
          <a:p>
            <a:r>
              <a:rPr lang="zh-CN" altLang="zh-CN"/>
              <a:t>和内存错误区别：内存错误会报错，但是内存泄露不会</a:t>
            </a:r>
          </a:p>
          <a:p>
            <a:pPr>
              <a:buFontTx/>
              <a:buNone/>
            </a:pPr>
            <a:endParaRPr lang="zh-CN" altLang="zh-CN"/>
          </a:p>
          <a:p>
            <a:r>
              <a:rPr lang="zh-CN" altLang="zh-CN"/>
              <a:t>内存泄露的含义是程序在运行时动态的分配内存空间，但是用完之后并未释放，随着时间的延长，内存会被渐渐地消耗，知道被耗尽，直接导致整个系统崩溃。</a:t>
            </a:r>
          </a:p>
          <a:p>
            <a:r>
              <a:rPr lang="zh-CN" altLang="zh-CN"/>
              <a:t>内存泄露是从操作系统的角度来说的。</a:t>
            </a:r>
          </a:p>
          <a:p>
            <a:endParaRPr lang="zh-CN" altLang="zh-CN"/>
          </a:p>
          <a:p>
            <a:r>
              <a:rPr lang="zh-CN" altLang="zh-CN"/>
              <a:t>内存泄露并不是物理上内存的消失，而是失去对内存空间的访问，造成内存的浪费！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CF2A07A-F5BA-4BCD-8F10-CCC0C5672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导致内存泄露的原因</a:t>
            </a:r>
            <a:endParaRPr lang="zh-CN" altLang="zh-CN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E2954B2-DA7C-43D1-9BBF-D628C70E7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3413" y="1268413"/>
            <a:ext cx="8242300" cy="4608512"/>
          </a:xfrm>
        </p:spPr>
        <p:txBody>
          <a:bodyPr/>
          <a:lstStyle/>
          <a:p>
            <a:pPr>
              <a:buFontTx/>
              <a:buNone/>
              <a:defRPr/>
            </a:pPr>
            <a:endParaRPr lang="zh-CN" altLang="en-US" sz="2000" dirty="0"/>
          </a:p>
          <a:p>
            <a:pPr marL="0" indent="0">
              <a:buNone/>
              <a:defRPr/>
            </a:pPr>
            <a:r>
              <a:rPr lang="zh-CN" altLang="en-US" dirty="0"/>
              <a:t>导致内存泄露的原因有很多：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/>
              <a:t>程序员在使用  malloc  或  new 申请内存空间，但是在程序中没有使用 free 或 delete 释放。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/>
              <a:t>程序在运行时不停地申请内存，直到程序执行结束才释放。严格意义上是没有内存的泄露。但是从服务器的角度上来说，程序是不断地消耗内存。这种情况成为隐式内存泄露。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/>
              <a:t>类在构造函数中分配内存，在析构函数中没有释放，这种情况内存只会泄露一次。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33297</TotalTime>
  <Words>1587</Words>
  <Application>Microsoft Office PowerPoint</Application>
  <PresentationFormat>A4 纸张(210x297 毫米)</PresentationFormat>
  <Paragraphs>214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黑体</vt:lpstr>
      <vt:lpstr>Arial</vt:lpstr>
      <vt:lpstr>Arial Narrow</vt:lpstr>
      <vt:lpstr>Monotype Sorts</vt:lpstr>
      <vt:lpstr>Times New Roman</vt:lpstr>
      <vt:lpstr>Wingdings</vt:lpstr>
      <vt:lpstr>通用信息 (标准)</vt:lpstr>
      <vt:lpstr>第二章 实验3 程序调式练习</vt:lpstr>
      <vt:lpstr>实验要求 </vt:lpstr>
      <vt:lpstr>gdb的使用</vt:lpstr>
      <vt:lpstr>gdb的使用</vt:lpstr>
      <vt:lpstr>gdb的使用</vt:lpstr>
      <vt:lpstr>gdb的使用</vt:lpstr>
      <vt:lpstr>mktrace工具的使用</vt:lpstr>
      <vt:lpstr>任务1：内存泄露的调试与mktrace工具的使用</vt:lpstr>
      <vt:lpstr>导致内存泄露的原因</vt:lpstr>
      <vt:lpstr>任务1</vt:lpstr>
      <vt:lpstr>程序分析</vt:lpstr>
      <vt:lpstr>任务2 ：调试自己编写的程序，掌握使用gdb调试的方法</vt:lpstr>
      <vt:lpstr>任务2</vt:lpstr>
      <vt:lpstr>任务2</vt:lpstr>
      <vt:lpstr>任务3：调试漏洞程序</vt:lpstr>
      <vt:lpstr>任务3</vt:lpstr>
      <vt:lpstr>任务3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Administrator</cp:lastModifiedBy>
  <cp:revision>3281</cp:revision>
  <cp:lastPrinted>2011-09-02T04:24:48Z</cp:lastPrinted>
  <dcterms:created xsi:type="dcterms:W3CDTF">2001-03-21T12:57:26Z</dcterms:created>
  <dcterms:modified xsi:type="dcterms:W3CDTF">2021-01-07T22:42:04Z</dcterms:modified>
</cp:coreProperties>
</file>