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22" r:id="rId2"/>
    <p:sldId id="2542" r:id="rId3"/>
    <p:sldId id="2543" r:id="rId4"/>
    <p:sldId id="2544" r:id="rId5"/>
    <p:sldId id="2545" r:id="rId6"/>
    <p:sldId id="2546" r:id="rId7"/>
    <p:sldId id="2547" r:id="rId8"/>
    <p:sldId id="2548" r:id="rId9"/>
    <p:sldId id="2549" r:id="rId10"/>
    <p:sldId id="2550" r:id="rId11"/>
    <p:sldId id="2551" r:id="rId12"/>
    <p:sldId id="2552" r:id="rId13"/>
    <p:sldId id="2553" r:id="rId14"/>
    <p:sldId id="2554" r:id="rId15"/>
    <p:sldId id="2555" r:id="rId16"/>
    <p:sldId id="2556" r:id="rId17"/>
    <p:sldId id="2557" r:id="rId18"/>
    <p:sldId id="2558" r:id="rId19"/>
    <p:sldId id="2559" r:id="rId20"/>
    <p:sldId id="2560" r:id="rId21"/>
    <p:sldId id="2561" r:id="rId22"/>
    <p:sldId id="2562" r:id="rId23"/>
    <p:sldId id="2563" r:id="rId24"/>
    <p:sldId id="2564" r:id="rId25"/>
    <p:sldId id="297" r:id="rId26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9" autoAdjust="0"/>
    <p:restoredTop sz="98074" autoAdjust="0"/>
  </p:normalViewPr>
  <p:slideViewPr>
    <p:cSldViewPr>
      <p:cViewPr varScale="1">
        <p:scale>
          <a:sx n="67" d="100"/>
          <a:sy n="67" d="100"/>
        </p:scale>
        <p:origin x="900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32168-708F-4FBD-9EF2-7BDEA31D15A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13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5540841F-0776-4072-B303-53301E2A64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6ECDCD-5633-406C-9600-D7A73B84F12A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9E5DFD60-A6E2-4430-B7B4-C4FDAE93506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9DEA1153-EAB0-4ADA-9EE6-004FD958F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C5B187BC-D01D-4AD1-9DBC-332D4520889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509C74-4178-4D62-846D-157B8704EE7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C2DE1E76-7CAA-4EB2-82E2-9A957E3D4E0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BC33A805-6812-438E-946C-C8DC1D302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FA57E8A-CA49-469D-8D6E-980785965B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BA7CA5-3A86-49C1-8DA6-08FBD377A51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DBE52D06-0011-49B2-8F41-0B5B5B1FED1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CFA30874-54EC-4C92-8EB5-3147D6A87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002D615C-C77A-47E8-9A25-09833FC7E75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1D0EC5-77D2-464C-A3F8-237C038B66B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81CE732D-C593-46AD-ADD6-EE45261B186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A40785D1-6DAA-4EAC-92EB-890F47772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DEF1B37A-7428-4A3E-9491-67353157A57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FC0C17-6944-4648-B6A2-CF73D9AC5A2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8E0F72CD-20D1-46A7-A8E4-C4B71CBA9AE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049E9CB5-70A2-46DC-99AF-7CC4C95BA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33F29CC6-0550-45A7-B3C6-DCB8D7892D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48913E-4521-49F3-B745-E35197A3EA3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7374BA42-81D8-461C-9D41-FED882D05A6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DC863A62-0E29-4C14-865D-D6AAC5353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644949B7-DD39-4522-B565-A8D0E27C1EB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93CBD4-9FD7-469B-B83F-EF3F7D3304D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8546F817-444B-402F-8762-ABEC895B026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4511C864-734D-447A-82EF-9CD384C1D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31E317A2-F0EC-46C5-AF99-741D60AC03A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4BF13E-4DF6-4C4C-A28F-EE1585B0C74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C36B705F-CC13-4383-B5D5-E6FD8B253C3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8D4002FE-E354-424D-8E11-BF52B57F2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3DBC58F6-7C59-4B6B-B0AC-48E0930CE11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8FFCC8-702D-4971-9466-09FF677FCF51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BFA37EDF-5A8F-46B3-BCB8-C461D1A9502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5826DCA1-2526-4F70-A3FE-80C0697D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C5D0074D-8E1A-429C-8BF8-F0EDCC04327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436161-F9B0-4BE0-B933-3A8902723EA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1D72C4D5-89D0-4816-8B33-EC2C5ADB53F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DC7E8904-EAD3-4AC6-B437-22FA40E47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D7BC0FAA-1AB9-4385-85F2-B946DD6834B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0EF0B1-77A5-4568-81A9-0EA079041C8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3EF25424-396E-4883-B79B-A5895093AD8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FAE92F4F-69B9-4AFF-89E3-D27475CF0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A81A575A-6628-47F7-B95B-A088A038A23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868756-0C8E-40A0-8505-620A55ACDEFD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A9A8D567-D73C-463B-BBD9-29462828354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08BB34EF-7898-4323-9DB4-DE3EC7A22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3C5C96E2-159C-4524-97E3-1BFC07FADD4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2A6B86-2711-403A-9397-E64171DB4CF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D1AB398E-10F5-4C58-8F2D-C77AB3A9218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Text Box 2">
            <a:extLst>
              <a:ext uri="{FF2B5EF4-FFF2-40B4-BE49-F238E27FC236}">
                <a16:creationId xmlns:a16="http://schemas.microsoft.com/office/drawing/2014/main" id="{31797222-D614-45D7-9983-E965545AE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E8C5FEAA-1681-4B26-B6C6-7AFF04CE79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16DFE1-1292-4571-9053-51288C69BC7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B2FBD808-D2A9-4152-8D20-8ECE2D8B809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1999C750-3DB7-48C5-A652-EF9380F16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649CAF0C-F018-468C-A5D3-AE9AB843941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A1F330-489B-489D-B254-6BE14BF656A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65FDBDDA-3D02-47CF-9F4D-C37AE118B88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id="{BD393169-278A-4077-BC7C-D2B11150C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642B1FF-21A3-40AF-B82A-D484E8CCF8B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9A3E7F-DC98-434E-A8BA-54B30FD2D0A8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77EC0277-53EF-4059-8964-3D836FF79DC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B6FB02FA-BF35-46E1-8BE9-617B3285D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1960FAE4-E65E-4AE9-B4B7-4C311A55992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6CF97C-F314-497C-A85A-49BFC065B5E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A7E16166-E6EB-485B-A396-CBF4554AD5A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D6EA3EFE-7B79-46BB-A258-7C919798D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0ED464EA-76EB-41D9-A640-40E7173ECA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06BAB3-5D92-47C9-9E7D-89DB7EBC088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D5DC86E9-F435-4E39-98C1-36B87746F64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254D1249-0864-46CE-AD30-F9279BE30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EBE21763-BE37-41F6-85CA-B84209A7891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240764-03DA-4CE4-84D5-79CC68B5632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D1BB5BE7-968C-4B29-89E6-6B7C315185D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B949AEA1-7734-448E-AA5D-CE11E2E4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768D4B2D-6353-401E-B28D-36E03461193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C19503-5EB5-47CD-B0F2-04E3FA9A20F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E24BA439-41F4-4679-8F1F-56A1DB0078B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3A737AC1-BE0E-44FE-96F7-8DA7ACB4B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3E0A7EC-B633-43E9-ACED-07F1083372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F68958-E763-4AB7-B5B1-C621DCB1783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46983EC4-02BE-408D-9E93-3132F1CC96B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8045084D-D08D-490A-BE88-178AD3130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2BCD7060-73EF-443C-B12B-F8E859605EE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9B31F1-25EA-4322-BCED-1560EC81A50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F6DABE21-D024-49DE-AA00-1A9ACF6EA14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40C30740-39EA-4EEB-AB7F-DE21A1B1A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ECF79111-6665-4B73-A656-692A6AC4185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5BBBF2-23EE-486E-8C1B-9FE670F282A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4C918804-19E1-43BD-A4C7-D110F0C2D6B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255CF6E3-4097-4BA2-B134-DB0ABD760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92114" y="119063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83704" y="11112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sldNum="0"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2130426"/>
            <a:ext cx="9906000" cy="1470025"/>
          </a:xfrm>
        </p:spPr>
        <p:txBody>
          <a:bodyPr/>
          <a:lstStyle/>
          <a:p>
            <a:pPr algn="ctr">
              <a:defRPr/>
            </a:pPr>
            <a:r>
              <a:rPr lang="zh-CN" altLang="en-US" sz="3600" dirty="0">
                <a:latin typeface="+mj-ea"/>
              </a:rPr>
              <a:t>第三章 实验</a:t>
            </a:r>
            <a:r>
              <a:rPr lang="en-US" altLang="zh-CN" sz="3600" dirty="0">
                <a:latin typeface="+mj-ea"/>
              </a:rPr>
              <a:t>2 Shell</a:t>
            </a:r>
            <a:r>
              <a:rPr lang="zh-CN" altLang="en-US" sz="3600" dirty="0">
                <a:latin typeface="+mj-ea"/>
              </a:rPr>
              <a:t>系统管理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4462463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中国科学院软件研究所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611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84682B44-79C2-456E-88B9-A6378C99B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12876"/>
            <a:ext cx="91440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700"/>
              </a:spcBef>
              <a:buSzPct val="120000"/>
            </a:pPr>
            <a:r>
              <a:rPr lang="zh-CN" altLang="zh-CN" sz="2800" dirty="0">
                <a:solidFill>
                  <a:srgbClr val="000066"/>
                </a:solidFill>
                <a:ea typeface="黑体" panose="02010609060101010101" pitchFamily="49" charset="-122"/>
              </a:rPr>
              <a:t>统计</a:t>
            </a:r>
            <a:r>
              <a:rPr lang="en-US" altLang="zh-CN" sz="2800" dirty="0">
                <a:solidFill>
                  <a:srgbClr val="000066"/>
                </a:solidFill>
                <a:ea typeface="黑体" panose="02010609060101010101" pitchFamily="49" charset="-122"/>
              </a:rPr>
              <a:t>/</a:t>
            </a:r>
            <a:r>
              <a:rPr lang="en-US" altLang="zh-CN" sz="2800" dirty="0" err="1">
                <a:solidFill>
                  <a:srgbClr val="000066"/>
                </a:solidFill>
                <a:ea typeface="黑体" panose="02010609060101010101" pitchFamily="49" charset="-122"/>
              </a:rPr>
              <a:t>etc</a:t>
            </a:r>
            <a:r>
              <a:rPr lang="en-US" altLang="zh-CN" sz="2800" dirty="0">
                <a:solidFill>
                  <a:srgbClr val="000066"/>
                </a:solidFill>
                <a:ea typeface="黑体" panose="02010609060101010101" pitchFamily="49" charset="-122"/>
              </a:rPr>
              <a:t>/passwd</a:t>
            </a:r>
            <a:r>
              <a:rPr lang="zh-CN" altLang="zh-CN" sz="2800" dirty="0">
                <a:solidFill>
                  <a:srgbClr val="000066"/>
                </a:solidFill>
                <a:ea typeface="黑体" panose="02010609060101010101" pitchFamily="49" charset="-122"/>
              </a:rPr>
              <a:t>中</a:t>
            </a:r>
            <a:r>
              <a:rPr lang="en-US" altLang="zh-CN" sz="2800" dirty="0">
                <a:solidFill>
                  <a:srgbClr val="000066"/>
                </a:solidFill>
                <a:ea typeface="黑体" panose="02010609060101010101" pitchFamily="49" charset="-122"/>
              </a:rPr>
              <a:t>/bin/bash</a:t>
            </a:r>
            <a:r>
              <a:rPr lang="zh-CN" altLang="zh-CN" sz="2800" dirty="0">
                <a:solidFill>
                  <a:srgbClr val="000066"/>
                </a:solidFill>
                <a:ea typeface="黑体" panose="02010609060101010101" pitchFamily="49" charset="-122"/>
              </a:rPr>
              <a:t>出现的次数</a:t>
            </a:r>
            <a:r>
              <a:rPr lang="en-US" altLang="zh-CN" sz="2800" dirty="0">
                <a:solidFill>
                  <a:srgbClr val="000066"/>
                </a:solidFill>
                <a:ea typeface="黑体" panose="02010609060101010101" pitchFamily="49" charset="-122"/>
              </a:rPr>
              <a:t>(</a:t>
            </a:r>
            <a:r>
              <a:rPr lang="zh-CN" altLang="zh-CN" sz="2800" dirty="0">
                <a:solidFill>
                  <a:srgbClr val="000066"/>
                </a:solidFill>
                <a:ea typeface="黑体" panose="02010609060101010101" pitchFamily="49" charset="-122"/>
              </a:rPr>
              <a:t>只需要打印次数）</a:t>
            </a:r>
          </a:p>
          <a:p>
            <a:pPr algn="just">
              <a:spcBef>
                <a:spcPts val="700"/>
              </a:spcBef>
              <a:buSzPct val="120000"/>
            </a:pPr>
            <a:r>
              <a:rPr lang="en-US" altLang="zh-CN" sz="2800" dirty="0">
                <a:solidFill>
                  <a:srgbClr val="000066"/>
                </a:solidFill>
                <a:ea typeface="黑体" panose="02010609060101010101" pitchFamily="49" charset="-122"/>
              </a:rPr>
              <a:t>/</a:t>
            </a:r>
            <a:r>
              <a:rPr lang="en-US" altLang="zh-CN" sz="2800" dirty="0" err="1">
                <a:solidFill>
                  <a:srgbClr val="000066"/>
                </a:solidFill>
                <a:ea typeface="黑体" panose="02010609060101010101" pitchFamily="49" charset="-122"/>
              </a:rPr>
              <a:t>etc</a:t>
            </a:r>
            <a:r>
              <a:rPr lang="en-US" altLang="zh-CN" sz="2800" dirty="0">
                <a:solidFill>
                  <a:srgbClr val="000066"/>
                </a:solidFill>
                <a:ea typeface="黑体" panose="02010609060101010101" pitchFamily="49" charset="-122"/>
              </a:rPr>
              <a:t>/passwd</a:t>
            </a:r>
            <a:r>
              <a:rPr lang="zh-CN" altLang="zh-CN" sz="2800" dirty="0">
                <a:solidFill>
                  <a:srgbClr val="000066"/>
                </a:solidFill>
                <a:ea typeface="黑体" panose="02010609060101010101" pitchFamily="49" charset="-122"/>
              </a:rPr>
              <a:t>文件中，每一行用户记录的各个数据段      用“：”分隔，分别定义了用户的各方面属性。各个         字段的顺序和含义如下：</a:t>
            </a:r>
          </a:p>
          <a:p>
            <a:pPr algn="just">
              <a:spcBef>
                <a:spcPts val="700"/>
              </a:spcBef>
              <a:buSzPct val="120000"/>
            </a:pP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	</a:t>
            </a:r>
            <a:r>
              <a:rPr lang="zh-CN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注册名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:</a:t>
            </a:r>
            <a:r>
              <a:rPr lang="zh-CN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口令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:</a:t>
            </a:r>
            <a:r>
              <a:rPr lang="zh-CN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用户标识号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:</a:t>
            </a:r>
            <a:r>
              <a:rPr lang="zh-CN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组标识号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:</a:t>
            </a:r>
            <a:r>
              <a:rPr lang="zh-CN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用户名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:</a:t>
            </a:r>
            <a:r>
              <a:rPr lang="zh-CN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用户      主目录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:</a:t>
            </a:r>
            <a:r>
              <a:rPr lang="zh-CN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命令解释程序</a:t>
            </a:r>
          </a:p>
          <a:p>
            <a:pPr algn="l">
              <a:spcBef>
                <a:spcPts val="7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  awk</a:t>
            </a:r>
          </a:p>
          <a:p>
            <a:pPr algn="l">
              <a:spcBef>
                <a:spcPts val="7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  grep</a:t>
            </a:r>
          </a:p>
          <a:p>
            <a:pPr algn="l">
              <a:spcBef>
                <a:spcPts val="7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  <a:ea typeface="黑体" panose="02010609060101010101" pitchFamily="49" charset="-122"/>
              </a:rPr>
              <a:t>wc</a:t>
            </a:r>
            <a:endParaRPr lang="en-US" altLang="zh-CN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algn="l">
              <a:spcBef>
                <a:spcPts val="700"/>
              </a:spcBef>
              <a:buSzPct val="120000"/>
            </a:pPr>
            <a:endParaRPr lang="en-US" altLang="zh-CN" sz="28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5CB6102-8D27-4274-8942-E530D9FDD29B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5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E97A3FDF-2915-42D0-9332-2BE28DAF8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1196976"/>
            <a:ext cx="82423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8188" indent="-280988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2600" dirty="0" err="1">
                <a:solidFill>
                  <a:srgbClr val="000066"/>
                </a:solidFill>
                <a:ea typeface="黑体" panose="02010609060101010101" pitchFamily="49" charset="-122"/>
              </a:rPr>
              <a:t>wc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命令的功能为统计指定文件中的字节数、字数、行数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, 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并将统计结果显示输出</a:t>
            </a:r>
          </a:p>
          <a:p>
            <a:pPr algn="l">
              <a:spcBef>
                <a:spcPts val="650"/>
              </a:spcBef>
              <a:buSzPct val="120000"/>
            </a:pP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语法：</a:t>
            </a:r>
            <a:r>
              <a:rPr lang="en-US" altLang="zh-CN" sz="2600" dirty="0" err="1">
                <a:solidFill>
                  <a:srgbClr val="000066"/>
                </a:solidFill>
                <a:ea typeface="黑体" panose="02010609060101010101" pitchFamily="49" charset="-122"/>
              </a:rPr>
              <a:t>wc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 [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选项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] 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文件… （可以从管道接收文件）</a:t>
            </a:r>
          </a:p>
          <a:p>
            <a:pPr algn="l">
              <a:spcBef>
                <a:spcPts val="650"/>
              </a:spcBef>
              <a:buSzPct val="120000"/>
            </a:pP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说明：该命令统计给定文件中的字节数、字数、行数。如果没有给出文件名，则从标准输入读取。</a:t>
            </a:r>
            <a:r>
              <a:rPr lang="en-US" altLang="zh-CN" sz="2600" dirty="0" err="1">
                <a:solidFill>
                  <a:srgbClr val="000066"/>
                </a:solidFill>
                <a:ea typeface="黑体" panose="02010609060101010101" pitchFamily="49" charset="-122"/>
              </a:rPr>
              <a:t>wc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同时也给出所有指定文件的总统计数。字是由空格字符区分开的最大字符串。 </a:t>
            </a:r>
          </a:p>
          <a:p>
            <a:pPr algn="l">
              <a:spcBef>
                <a:spcPts val="650"/>
              </a:spcBef>
              <a:buSzPct val="120000"/>
            </a:pP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该命令各选项含义如下： </a:t>
            </a:r>
          </a:p>
          <a:p>
            <a:pPr lvl="1" algn="l">
              <a:spcBef>
                <a:spcPts val="600"/>
              </a:spcBef>
              <a:buClr>
                <a:srgbClr val="336699"/>
              </a:buClr>
              <a:buSzPct val="75000"/>
              <a:buFont typeface="Wingdings" panose="05000000000000000000" pitchFamily="2" charset="2"/>
              <a:buChar char=""/>
            </a:pPr>
            <a:r>
              <a:rPr lang="en-US" altLang="zh-CN" dirty="0">
                <a:solidFill>
                  <a:srgbClr val="0000FF"/>
                </a:solidFill>
              </a:rPr>
              <a:t>- c </a:t>
            </a:r>
            <a:r>
              <a:rPr lang="zh-CN" altLang="zh-CN" dirty="0">
                <a:solidFill>
                  <a:srgbClr val="0000FF"/>
                </a:solidFill>
              </a:rPr>
              <a:t>统计字节数。 </a:t>
            </a:r>
          </a:p>
          <a:p>
            <a:pPr lvl="1" algn="l">
              <a:spcBef>
                <a:spcPts val="600"/>
              </a:spcBef>
              <a:buClr>
                <a:srgbClr val="336699"/>
              </a:buClr>
              <a:buSzPct val="75000"/>
              <a:buFont typeface="Wingdings" panose="05000000000000000000" pitchFamily="2" charset="2"/>
              <a:buChar char=""/>
            </a:pPr>
            <a:r>
              <a:rPr lang="en-US" altLang="zh-CN" dirty="0">
                <a:solidFill>
                  <a:srgbClr val="0000FF"/>
                </a:solidFill>
              </a:rPr>
              <a:t>- l </a:t>
            </a:r>
            <a:r>
              <a:rPr lang="zh-CN" altLang="zh-CN" dirty="0">
                <a:solidFill>
                  <a:srgbClr val="0000FF"/>
                </a:solidFill>
              </a:rPr>
              <a:t>统计行数。 </a:t>
            </a:r>
          </a:p>
          <a:p>
            <a:pPr lvl="1" algn="l">
              <a:spcBef>
                <a:spcPts val="600"/>
              </a:spcBef>
              <a:buClr>
                <a:srgbClr val="336699"/>
              </a:buClr>
              <a:buSzPct val="75000"/>
              <a:buFont typeface="Wingdings" panose="05000000000000000000" pitchFamily="2" charset="2"/>
              <a:buChar char=""/>
            </a:pPr>
            <a:r>
              <a:rPr lang="en-US" altLang="zh-CN" dirty="0">
                <a:solidFill>
                  <a:srgbClr val="0000FF"/>
                </a:solidFill>
              </a:rPr>
              <a:t>- w </a:t>
            </a:r>
            <a:r>
              <a:rPr lang="zh-CN" altLang="zh-CN" dirty="0">
                <a:solidFill>
                  <a:srgbClr val="0000FF"/>
                </a:solidFill>
              </a:rPr>
              <a:t>统计字数。 </a:t>
            </a:r>
          </a:p>
          <a:p>
            <a:pPr algn="l">
              <a:spcBef>
                <a:spcPts val="650"/>
              </a:spcBef>
              <a:buSzPct val="120000"/>
            </a:pP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     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这些选项可以组合使用。 </a:t>
            </a:r>
          </a:p>
          <a:p>
            <a:pPr algn="l">
              <a:spcBef>
                <a:spcPts val="650"/>
              </a:spcBef>
              <a:buSzPct val="120000"/>
            </a:pPr>
            <a:endParaRPr lang="en-GB" altLang="zh-CN" sz="2600" dirty="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E732DD-DFE7-4894-8B6E-622F91D99CA5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5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D82E52F4-C8AE-4AB9-90AB-45CBFFD11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196976"/>
            <a:ext cx="82423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650"/>
              </a:spcBef>
              <a:buSzPct val="120000"/>
            </a:pP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awk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语言常用内部变量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:</a:t>
            </a:r>
          </a:p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FS: 			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输入记录字段间的分隔符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(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默认是空格和制表符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) </a:t>
            </a:r>
          </a:p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RS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：   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		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输入记录的分隔符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(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默认是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NEWLINE) </a:t>
            </a:r>
          </a:p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OFS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： 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		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输出记录字段间的分隔符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(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默认是空格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)</a:t>
            </a:r>
          </a:p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ORS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： 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		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输出记录的分隔符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(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默认是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NEWLINE) </a:t>
            </a:r>
          </a:p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NR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：   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		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当前行数</a:t>
            </a:r>
          </a:p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NF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：   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		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当前记录字段数</a:t>
            </a:r>
          </a:p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$1~$n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：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第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1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至第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n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个字段</a:t>
            </a:r>
          </a:p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$0:			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当前的记录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E0BB9D-C9CF-4319-9340-A7D7B8B0D03A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5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EC9C45BA-AF46-4DEB-B086-C7C7E1CB0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412876"/>
            <a:ext cx="82423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650"/>
              </a:spcBef>
              <a:buSzPct val="120000"/>
            </a:pP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打印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/</a:t>
            </a:r>
            <a:r>
              <a:rPr lang="en-US" altLang="zh-CN" sz="2600" dirty="0" err="1">
                <a:solidFill>
                  <a:srgbClr val="000066"/>
                </a:solidFill>
                <a:ea typeface="黑体" panose="02010609060101010101" pitchFamily="49" charset="-122"/>
              </a:rPr>
              <a:t>etc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/passwd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中的奇数行，并打印出行号</a:t>
            </a:r>
          </a:p>
          <a:p>
            <a:pPr algn="l">
              <a:spcBef>
                <a:spcPts val="650"/>
              </a:spcBef>
              <a:buSzPct val="120000"/>
            </a:pP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输出要求：</a:t>
            </a:r>
          </a:p>
          <a:p>
            <a:pPr algn="l">
              <a:spcBef>
                <a:spcPts val="650"/>
              </a:spcBef>
              <a:buSzPct val="120000"/>
            </a:pPr>
            <a:endParaRPr lang="en-GB" altLang="zh-CN" sz="2600" dirty="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99A54526-B351-4196-9B0D-42F09B8E2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2708920"/>
            <a:ext cx="53276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700ADD3-08D4-47F6-B1CA-4613C18840D3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6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F457C1B9-7644-4E2D-9442-2F23CA8F5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143001"/>
            <a:ext cx="7883525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800"/>
              </a:spcBef>
              <a:buSzPct val="120000"/>
            </a:pPr>
            <a:r>
              <a:rPr lang="en-US" altLang="zh-CN" sz="3200" dirty="0">
                <a:solidFill>
                  <a:srgbClr val="000066"/>
                </a:solidFill>
                <a:ea typeface="黑体" panose="02010609060101010101" pitchFamily="49" charset="-122"/>
              </a:rPr>
              <a:t>awk</a:t>
            </a:r>
            <a:r>
              <a:rPr lang="zh-CN" altLang="zh-CN" sz="3200" dirty="0">
                <a:solidFill>
                  <a:srgbClr val="000066"/>
                </a:solidFill>
                <a:ea typeface="黑体" panose="02010609060101010101" pitchFamily="49" charset="-122"/>
              </a:rPr>
              <a:t>中</a:t>
            </a:r>
            <a:r>
              <a:rPr lang="en-US" altLang="zh-CN" sz="3200" dirty="0">
                <a:solidFill>
                  <a:srgbClr val="000066"/>
                </a:solidFill>
                <a:ea typeface="黑体" panose="02010609060101010101" pitchFamily="49" charset="-122"/>
              </a:rPr>
              <a:t>if</a:t>
            </a:r>
            <a:r>
              <a:rPr lang="zh-CN" altLang="zh-CN" sz="3200" dirty="0">
                <a:solidFill>
                  <a:srgbClr val="000066"/>
                </a:solidFill>
                <a:ea typeface="黑体" panose="02010609060101010101" pitchFamily="49" charset="-122"/>
              </a:rPr>
              <a:t>语句的格式类似于</a:t>
            </a:r>
            <a:r>
              <a:rPr lang="en-US" altLang="zh-CN" sz="3200" dirty="0">
                <a:solidFill>
                  <a:srgbClr val="000066"/>
                </a:solidFill>
                <a:ea typeface="黑体" panose="02010609060101010101" pitchFamily="49" charset="-122"/>
              </a:rPr>
              <a:t>C/C++</a:t>
            </a:r>
            <a:r>
              <a:rPr lang="zh-CN" altLang="zh-CN" sz="3200" dirty="0">
                <a:solidFill>
                  <a:srgbClr val="000066"/>
                </a:solidFill>
                <a:ea typeface="黑体" panose="02010609060101010101" pitchFamily="49" charset="-122"/>
              </a:rPr>
              <a:t>语言：</a:t>
            </a:r>
          </a:p>
          <a:p>
            <a:pPr algn="l">
              <a:spcBef>
                <a:spcPts val="800"/>
              </a:spcBef>
              <a:buSzPct val="120000"/>
            </a:pPr>
            <a:endParaRPr lang="en-US" altLang="zh-CN" sz="32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l">
              <a:spcBef>
                <a:spcPts val="800"/>
              </a:spcBef>
              <a:buSzPct val="120000"/>
            </a:pPr>
            <a:r>
              <a:rPr lang="en-US" altLang="zh-CN" sz="3200" dirty="0">
                <a:solidFill>
                  <a:srgbClr val="FF0000"/>
                </a:solidFill>
                <a:ea typeface="黑体" panose="02010609060101010101" pitchFamily="49" charset="-122"/>
              </a:rPr>
              <a:t>awk ‘{</a:t>
            </a:r>
          </a:p>
          <a:p>
            <a:pPr algn="l">
              <a:spcBef>
                <a:spcPts val="800"/>
              </a:spcBef>
              <a:buSzPct val="120000"/>
            </a:pPr>
            <a:r>
              <a:rPr lang="en-US" altLang="zh-CN" sz="3200" dirty="0">
                <a:solidFill>
                  <a:srgbClr val="FF0000"/>
                </a:solidFill>
                <a:ea typeface="黑体" panose="02010609060101010101" pitchFamily="49" charset="-122"/>
              </a:rPr>
              <a:t>	if(condition)</a:t>
            </a:r>
          </a:p>
          <a:p>
            <a:pPr algn="l">
              <a:spcBef>
                <a:spcPts val="800"/>
              </a:spcBef>
              <a:buSzPct val="120000"/>
            </a:pPr>
            <a:r>
              <a:rPr lang="en-US" altLang="zh-CN" sz="3200" dirty="0">
                <a:solidFill>
                  <a:srgbClr val="FF0000"/>
                </a:solidFill>
                <a:ea typeface="黑体" panose="02010609060101010101" pitchFamily="49" charset="-122"/>
              </a:rPr>
              <a:t>		{action}</a:t>
            </a:r>
          </a:p>
          <a:p>
            <a:pPr algn="l">
              <a:spcBef>
                <a:spcPts val="800"/>
              </a:spcBef>
              <a:buSzPct val="120000"/>
            </a:pPr>
            <a:r>
              <a:rPr lang="en-US" altLang="zh-CN" sz="3200" dirty="0">
                <a:solidFill>
                  <a:srgbClr val="FF0000"/>
                </a:solidFill>
                <a:ea typeface="黑体" panose="02010609060101010101" pitchFamily="49" charset="-122"/>
              </a:rPr>
              <a:t>	else</a:t>
            </a:r>
          </a:p>
          <a:p>
            <a:pPr algn="l">
              <a:spcBef>
                <a:spcPts val="800"/>
              </a:spcBef>
              <a:buSzPct val="120000"/>
            </a:pPr>
            <a:r>
              <a:rPr lang="en-US" altLang="zh-CN" sz="3200" dirty="0">
                <a:solidFill>
                  <a:srgbClr val="FF0000"/>
                </a:solidFill>
                <a:ea typeface="黑体" panose="02010609060101010101" pitchFamily="49" charset="-122"/>
              </a:rPr>
              <a:t>		{action}</a:t>
            </a:r>
          </a:p>
          <a:p>
            <a:pPr algn="l">
              <a:spcBef>
                <a:spcPts val="800"/>
              </a:spcBef>
              <a:buSzPct val="120000"/>
            </a:pPr>
            <a:r>
              <a:rPr lang="en-US" altLang="zh-CN" sz="3200" dirty="0">
                <a:solidFill>
                  <a:srgbClr val="FF0000"/>
                </a:solidFill>
                <a:ea typeface="黑体" panose="02010609060101010101" pitchFamily="49" charset="-122"/>
              </a:rPr>
              <a:t>	}’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6758F0-B0CF-4706-A2D0-6CA4862555C2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6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AE97201E-AD09-48A4-9103-69C7D68EE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112713"/>
            <a:ext cx="1262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ACCE055B-0C1A-4B97-9778-83B90AA2B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1" y="96838"/>
            <a:ext cx="19780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2" name="Rectangle 4">
            <a:extLst>
              <a:ext uri="{FF2B5EF4-FFF2-40B4-BE49-F238E27FC236}">
                <a16:creationId xmlns:a16="http://schemas.microsoft.com/office/drawing/2014/main" id="{90E06117-B46B-40F4-A416-94A2D4375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240" y="333375"/>
            <a:ext cx="2951747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Pct val="120000"/>
              <a:buFontTx/>
              <a:buNone/>
            </a:pPr>
            <a:r>
              <a:rPr lang="en-GB" altLang="zh-CN" sz="1000">
                <a:solidFill>
                  <a:srgbClr val="777777"/>
                </a:solidFill>
                <a:latin typeface="Times New Roman" panose="02020603050405020304" pitchFamily="18" charset="0"/>
                <a:cs typeface="华文行楷" panose="02010800040101010101" pitchFamily="2" charset="-122"/>
              </a:rPr>
              <a:t>Institute of Software,Chinese Academy of Sciences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C6BDC136-3999-4007-928C-A7EFDFF6D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56" y="2636912"/>
            <a:ext cx="82423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38138" indent="-333375" algn="just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600" dirty="0" err="1">
                <a:solidFill>
                  <a:srgbClr val="000066"/>
                </a:solidFill>
                <a:ea typeface="黑体" panose="02010609060101010101" pitchFamily="49" charset="-122"/>
              </a:rPr>
              <a:t>wget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 -P 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指定目录 </a:t>
            </a:r>
            <a:r>
              <a:rPr lang="en-US" altLang="zh-CN" sz="2600" dirty="0" err="1">
                <a:solidFill>
                  <a:srgbClr val="000066"/>
                </a:solidFill>
                <a:ea typeface="黑体" panose="02010609060101010101" pitchFamily="49" charset="-122"/>
              </a:rPr>
              <a:t>url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链接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(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绝对路径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)</a:t>
            </a:r>
          </a:p>
          <a:p>
            <a:pPr algn="l">
              <a:spcBef>
                <a:spcPts val="1000"/>
              </a:spcBef>
              <a:buSzPct val="120000"/>
            </a:pPr>
            <a:endParaRPr lang="en-US" altLang="zh-CN" sz="4000" dirty="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CA7CB62-04AA-4C3C-9760-092EA63E766D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7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224C8A-523D-4AB4-9DFA-93CE91F075B5}"/>
              </a:ext>
            </a:extLst>
          </p:cNvPr>
          <p:cNvSpPr txBox="1"/>
          <p:nvPr/>
        </p:nvSpPr>
        <p:spPr>
          <a:xfrm>
            <a:off x="732756" y="1508591"/>
            <a:ext cx="80366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50"/>
              </a:spcBef>
              <a:buSzPct val="12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从网上后台下载多个文件</a:t>
            </a:r>
            <a:r>
              <a:rPr lang="en-GB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(</a:t>
            </a:r>
            <a:r>
              <a:rPr lang="zh-CN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同类型，比如</a:t>
            </a:r>
            <a:r>
              <a:rPr lang="en-GB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*.jpg)</a:t>
            </a:r>
            <a:r>
              <a:rPr lang="zh-CN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，保存到空目录</a:t>
            </a:r>
            <a: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~/</a:t>
            </a:r>
            <a:r>
              <a:rPr lang="en-US" altLang="zh-CN" sz="2400" dirty="0" err="1">
                <a:solidFill>
                  <a:srgbClr val="000066"/>
                </a:solidFill>
                <a:ea typeface="黑体" panose="02010609060101010101" pitchFamily="49" charset="-122"/>
              </a:rPr>
              <a:t>myDownloads</a:t>
            </a:r>
            <a:r>
              <a:rPr lang="zh-CN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下</a:t>
            </a:r>
            <a: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,</a:t>
            </a:r>
            <a:r>
              <a:rPr lang="zh-CN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并把名字改为</a:t>
            </a:r>
            <a: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doc1.***,doc2.***.......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19121121-9533-40AA-A7BD-1C4FBFE23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112713"/>
            <a:ext cx="1262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5" name="Picture 3">
            <a:extLst>
              <a:ext uri="{FF2B5EF4-FFF2-40B4-BE49-F238E27FC236}">
                <a16:creationId xmlns:a16="http://schemas.microsoft.com/office/drawing/2014/main" id="{9AEFFA1A-2BB7-490F-85C4-28F8B7598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1" y="96838"/>
            <a:ext cx="19780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6" name="Rectangle 4">
            <a:extLst>
              <a:ext uri="{FF2B5EF4-FFF2-40B4-BE49-F238E27FC236}">
                <a16:creationId xmlns:a16="http://schemas.microsoft.com/office/drawing/2014/main" id="{2A4815CB-DD7E-410A-A824-02AA502A8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240" y="333375"/>
            <a:ext cx="2951747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Pct val="120000"/>
              <a:buFontTx/>
              <a:buNone/>
            </a:pPr>
            <a:r>
              <a:rPr lang="en-GB" altLang="zh-CN" sz="1000">
                <a:solidFill>
                  <a:srgbClr val="777777"/>
                </a:solidFill>
                <a:latin typeface="Times New Roman" panose="02020603050405020304" pitchFamily="18" charset="0"/>
                <a:cs typeface="华文行楷" panose="02010800040101010101" pitchFamily="2" charset="-122"/>
              </a:rPr>
              <a:t>Institute of Software,Chinese Academy of Sciences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6A3D0391-9F28-4F47-9D93-BAF84882F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ClrTx/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Narrow" panose="020B0606020202030204" pitchFamily="34" charset="0"/>
              </a:rPr>
              <a:t>任务九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AE3434EA-09D6-4781-B3A5-87E9FA0B3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412876"/>
            <a:ext cx="82423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800"/>
              </a:spcBef>
              <a:buSzPct val="120000"/>
            </a:pPr>
            <a:r>
              <a:rPr lang="zh-CN" altLang="zh-CN" sz="3200" dirty="0">
                <a:solidFill>
                  <a:srgbClr val="000066"/>
                </a:solidFill>
              </a:rPr>
              <a:t>找出自己最常用的</a:t>
            </a:r>
            <a:r>
              <a:rPr lang="en-US" altLang="zh-CN" sz="3200" dirty="0">
                <a:solidFill>
                  <a:srgbClr val="000066"/>
                </a:solidFill>
              </a:rPr>
              <a:t>5</a:t>
            </a:r>
            <a:r>
              <a:rPr lang="zh-CN" altLang="zh-CN" sz="3200" dirty="0">
                <a:solidFill>
                  <a:srgbClr val="000066"/>
                </a:solidFill>
              </a:rPr>
              <a:t>条命令及使用次数</a:t>
            </a:r>
          </a:p>
          <a:p>
            <a:pPr marL="338138" indent="-333375" algn="l">
              <a:spcBef>
                <a:spcPts val="8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3200" dirty="0">
                <a:solidFill>
                  <a:srgbClr val="000066"/>
                </a:solidFill>
                <a:ea typeface="黑体" panose="02010609060101010101" pitchFamily="49" charset="-122"/>
              </a:rPr>
              <a:t>~/.</a:t>
            </a:r>
            <a:r>
              <a:rPr lang="en-US" altLang="zh-CN" sz="3200" dirty="0" err="1">
                <a:solidFill>
                  <a:srgbClr val="000066"/>
                </a:solidFill>
                <a:ea typeface="黑体" panose="02010609060101010101" pitchFamily="49" charset="-122"/>
              </a:rPr>
              <a:t>bash_history</a:t>
            </a:r>
            <a:r>
              <a:rPr lang="zh-CN" altLang="zh-CN" sz="3200" dirty="0">
                <a:solidFill>
                  <a:srgbClr val="000066"/>
                </a:solidFill>
                <a:ea typeface="黑体" panose="02010609060101010101" pitchFamily="49" charset="-122"/>
              </a:rPr>
              <a:t>（“</a:t>
            </a:r>
            <a:r>
              <a:rPr lang="en-US" altLang="zh-CN" sz="3200" dirty="0">
                <a:solidFill>
                  <a:srgbClr val="000066"/>
                </a:solidFill>
                <a:ea typeface="黑体" panose="02010609060101010101" pitchFamily="49" charset="-122"/>
              </a:rPr>
              <a:t>~/”</a:t>
            </a:r>
            <a:r>
              <a:rPr lang="zh-CN" altLang="zh-CN" sz="3200" dirty="0">
                <a:solidFill>
                  <a:srgbClr val="000066"/>
                </a:solidFill>
                <a:ea typeface="黑体" panose="02010609060101010101" pitchFamily="49" charset="-122"/>
              </a:rPr>
              <a:t>表示用户主目录）文件中保存了</a:t>
            </a:r>
            <a:r>
              <a:rPr lang="en-US" altLang="zh-CN" sz="3200" dirty="0">
                <a:solidFill>
                  <a:srgbClr val="000066"/>
                </a:solidFill>
                <a:ea typeface="黑体" panose="02010609060101010101" pitchFamily="49" charset="-122"/>
              </a:rPr>
              <a:t>500</a:t>
            </a:r>
            <a:r>
              <a:rPr lang="zh-CN" altLang="zh-CN" sz="3200" dirty="0">
                <a:solidFill>
                  <a:srgbClr val="000066"/>
                </a:solidFill>
                <a:ea typeface="黑体" panose="02010609060101010101" pitchFamily="49" charset="-122"/>
              </a:rPr>
              <a:t>条使用过的命令</a:t>
            </a:r>
          </a:p>
          <a:p>
            <a:pPr marL="338138" indent="-333375" algn="l">
              <a:spcBef>
                <a:spcPts val="8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3200" dirty="0">
                <a:solidFill>
                  <a:srgbClr val="000066"/>
                </a:solidFill>
              </a:rPr>
              <a:t>sort</a:t>
            </a:r>
            <a:r>
              <a:rPr lang="zh-CN" altLang="zh-CN" sz="3200" dirty="0">
                <a:solidFill>
                  <a:srgbClr val="000066"/>
                </a:solidFill>
              </a:rPr>
              <a:t>排序后用</a:t>
            </a:r>
            <a:r>
              <a:rPr lang="en-US" altLang="zh-CN" sz="3200" dirty="0" err="1">
                <a:solidFill>
                  <a:srgbClr val="000066"/>
                </a:solidFill>
              </a:rPr>
              <a:t>uniq</a:t>
            </a:r>
            <a:r>
              <a:rPr lang="en-US" altLang="zh-CN" sz="3200" dirty="0">
                <a:solidFill>
                  <a:srgbClr val="000066"/>
                </a:solidFill>
              </a:rPr>
              <a:t> –c</a:t>
            </a:r>
            <a:r>
              <a:rPr lang="zh-CN" altLang="zh-CN" sz="3200" dirty="0">
                <a:solidFill>
                  <a:srgbClr val="000066"/>
                </a:solidFill>
              </a:rPr>
              <a:t>统计重复命令的次数</a:t>
            </a:r>
          </a:p>
          <a:p>
            <a:pPr marL="338138" indent="-333375" algn="l">
              <a:spcBef>
                <a:spcPts val="800"/>
              </a:spcBef>
              <a:buClr>
                <a:srgbClr val="FF5050"/>
              </a:buClr>
              <a:buSzPct val="120000"/>
            </a:pPr>
            <a:endParaRPr lang="en-US" altLang="zh-CN" sz="3200" dirty="0">
              <a:solidFill>
                <a:srgbClr val="000066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53C5E2E-6E89-474E-AAF1-C891F221B55B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8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DB13F22F-00AE-45ED-8D5E-2BF1385F7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112713"/>
            <a:ext cx="1262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59" name="Picture 3">
            <a:extLst>
              <a:ext uri="{FF2B5EF4-FFF2-40B4-BE49-F238E27FC236}">
                <a16:creationId xmlns:a16="http://schemas.microsoft.com/office/drawing/2014/main" id="{32171DBE-A88D-4BDC-900F-F06466C0E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1" y="96838"/>
            <a:ext cx="19780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Rectangle 4">
            <a:extLst>
              <a:ext uri="{FF2B5EF4-FFF2-40B4-BE49-F238E27FC236}">
                <a16:creationId xmlns:a16="http://schemas.microsoft.com/office/drawing/2014/main" id="{97AF52C8-5EED-48B5-9CDA-8867727DC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240" y="333375"/>
            <a:ext cx="2951747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Pct val="120000"/>
              <a:buFontTx/>
              <a:buNone/>
            </a:pPr>
            <a:r>
              <a:rPr lang="en-GB" altLang="zh-CN" sz="1000">
                <a:solidFill>
                  <a:srgbClr val="777777"/>
                </a:solidFill>
                <a:latin typeface="Times New Roman" panose="02020603050405020304" pitchFamily="18" charset="0"/>
                <a:cs typeface="华文行楷" panose="02010800040101010101" pitchFamily="2" charset="-122"/>
              </a:rPr>
              <a:t>Institute of Software,Chinese Academy of Sciences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A018C288-78DA-4D2A-9344-955B4B239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ClrTx/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Narrow" panose="020B0606020202030204" pitchFamily="34" charset="0"/>
              </a:rPr>
              <a:t>任务九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EED2241E-5862-444A-85DF-2A655106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86867"/>
            <a:ext cx="24288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7">
            <a:extLst>
              <a:ext uri="{FF2B5EF4-FFF2-40B4-BE49-F238E27FC236}">
                <a16:creationId xmlns:a16="http://schemas.microsoft.com/office/drawing/2014/main" id="{F64140C2-E165-4723-8571-41798BB7D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6" y="4714876"/>
            <a:ext cx="91598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C310484-2DE8-4FCF-84CF-7EA21DDCB37B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8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B3F2C0D2-D2D3-436D-AB9D-84238AE25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112713"/>
            <a:ext cx="1262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3" name="Picture 3">
            <a:extLst>
              <a:ext uri="{FF2B5EF4-FFF2-40B4-BE49-F238E27FC236}">
                <a16:creationId xmlns:a16="http://schemas.microsoft.com/office/drawing/2014/main" id="{CD05B523-09C1-4CF7-A4FF-A314FD1C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1" y="96838"/>
            <a:ext cx="19780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4" name="Rectangle 4">
            <a:extLst>
              <a:ext uri="{FF2B5EF4-FFF2-40B4-BE49-F238E27FC236}">
                <a16:creationId xmlns:a16="http://schemas.microsoft.com/office/drawing/2014/main" id="{11F24C80-0F4F-40F9-A779-0FC595324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240" y="333375"/>
            <a:ext cx="2951747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Pct val="120000"/>
              <a:buFontTx/>
              <a:buNone/>
            </a:pPr>
            <a:r>
              <a:rPr lang="en-GB" altLang="zh-CN" sz="1000">
                <a:solidFill>
                  <a:srgbClr val="777777"/>
                </a:solidFill>
                <a:latin typeface="Times New Roman" panose="02020603050405020304" pitchFamily="18" charset="0"/>
                <a:cs typeface="华文行楷" panose="02010800040101010101" pitchFamily="2" charset="-122"/>
              </a:rPr>
              <a:t>Institute of Software,Chinese Academy of Sciences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6C6FB3B6-CEAF-4C75-9A9F-9265E65C7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ClrTx/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Narrow" panose="020B0606020202030204" pitchFamily="34" charset="0"/>
              </a:rPr>
              <a:t>任务十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3BCD0543-C919-4D7C-89A5-9C8F6D3F2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412876"/>
            <a:ext cx="82423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900"/>
              </a:spcBef>
              <a:buSzPct val="120000"/>
            </a:pPr>
            <a:r>
              <a:rPr lang="en-US" altLang="zh-CN" sz="3200" dirty="0">
                <a:solidFill>
                  <a:srgbClr val="000066"/>
                </a:solidFill>
              </a:rPr>
              <a:t>   </a:t>
            </a:r>
            <a:r>
              <a:rPr lang="zh-CN" altLang="zh-CN" sz="3200" dirty="0">
                <a:solidFill>
                  <a:srgbClr val="000066"/>
                </a:solidFill>
              </a:rPr>
              <a:t>找出当前目录下文件名中含有空格的文件，并将文件名中的空格去掉</a:t>
            </a:r>
          </a:p>
          <a:p>
            <a:pPr marL="338138" indent="-333375" algn="l">
              <a:spcBef>
                <a:spcPts val="9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3200" dirty="0">
                <a:solidFill>
                  <a:srgbClr val="000066"/>
                </a:solidFill>
              </a:rPr>
              <a:t>	find –name </a:t>
            </a:r>
            <a:r>
              <a:rPr lang="zh-CN" altLang="zh-CN" sz="3200" dirty="0">
                <a:solidFill>
                  <a:srgbClr val="000066"/>
                </a:solidFill>
              </a:rPr>
              <a:t>条件是“</a:t>
            </a:r>
            <a:r>
              <a:rPr lang="en-US" altLang="zh-CN" sz="3200" dirty="0">
                <a:solidFill>
                  <a:srgbClr val="000066"/>
                </a:solidFill>
              </a:rPr>
              <a:t>* *”</a:t>
            </a:r>
          </a:p>
          <a:p>
            <a:pPr marL="338138" indent="-333375" algn="l">
              <a:spcBef>
                <a:spcPts val="9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3200" dirty="0">
                <a:solidFill>
                  <a:srgbClr val="000066"/>
                </a:solidFill>
              </a:rPr>
              <a:t>	find</a:t>
            </a:r>
            <a:r>
              <a:rPr lang="zh-CN" altLang="zh-CN" sz="3200" dirty="0">
                <a:solidFill>
                  <a:srgbClr val="000066"/>
                </a:solidFill>
              </a:rPr>
              <a:t>结果用管道传给</a:t>
            </a:r>
            <a:r>
              <a:rPr lang="en-US" altLang="zh-CN" sz="3200" dirty="0">
                <a:solidFill>
                  <a:srgbClr val="000066"/>
                </a:solidFill>
              </a:rPr>
              <a:t>while read line </a:t>
            </a:r>
            <a:r>
              <a:rPr lang="zh-CN" altLang="zh-CN" sz="3200" dirty="0">
                <a:solidFill>
                  <a:srgbClr val="000066"/>
                </a:solidFill>
              </a:rPr>
              <a:t>逐行读取</a:t>
            </a:r>
          </a:p>
          <a:p>
            <a:pPr marL="338138" indent="-333375" algn="l">
              <a:spcBef>
                <a:spcPts val="9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3200" dirty="0">
                <a:solidFill>
                  <a:srgbClr val="000066"/>
                </a:solidFill>
              </a:rPr>
              <a:t>	</a:t>
            </a:r>
            <a:r>
              <a:rPr lang="zh-CN" altLang="zh-CN" sz="3200" dirty="0">
                <a:solidFill>
                  <a:srgbClr val="000066"/>
                </a:solidFill>
              </a:rPr>
              <a:t>对每一行用</a:t>
            </a:r>
            <a:r>
              <a:rPr lang="en-US" altLang="zh-CN" sz="3200" dirty="0">
                <a:solidFill>
                  <a:srgbClr val="000066"/>
                </a:solidFill>
              </a:rPr>
              <a:t>mv</a:t>
            </a:r>
            <a:r>
              <a:rPr lang="zh-CN" altLang="zh-CN" sz="3200" dirty="0">
                <a:solidFill>
                  <a:srgbClr val="000066"/>
                </a:solidFill>
              </a:rPr>
              <a:t>命令改名 </a:t>
            </a:r>
          </a:p>
          <a:p>
            <a:pPr marL="338138" indent="-333375" algn="l">
              <a:spcBef>
                <a:spcPts val="9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3200" dirty="0">
                <a:solidFill>
                  <a:srgbClr val="000066"/>
                </a:solidFill>
              </a:rPr>
              <a:t>	</a:t>
            </a:r>
            <a:r>
              <a:rPr lang="zh-CN" altLang="zh-CN" sz="3200" dirty="0">
                <a:solidFill>
                  <a:srgbClr val="000066"/>
                </a:solidFill>
              </a:rPr>
              <a:t>新的文件名用</a:t>
            </a:r>
            <a:r>
              <a:rPr lang="en-US" altLang="zh-CN" sz="3200" dirty="0">
                <a:solidFill>
                  <a:srgbClr val="000066"/>
                </a:solidFill>
              </a:rPr>
              <a:t>sed</a:t>
            </a:r>
            <a:r>
              <a:rPr lang="zh-CN" altLang="zh-CN" sz="3200" dirty="0">
                <a:solidFill>
                  <a:srgbClr val="000066"/>
                </a:solidFill>
              </a:rPr>
              <a:t>将空格替换</a:t>
            </a:r>
            <a:r>
              <a:rPr lang="en-US" altLang="zh-CN" sz="3600" dirty="0">
                <a:solidFill>
                  <a:srgbClr val="000066"/>
                </a:solidFill>
              </a:rPr>
              <a:t>	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8038630-5ECF-407F-BC01-F72512059FC4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9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2B75575E-C85F-4FC4-B089-0314E0D90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210981"/>
            <a:ext cx="8906768" cy="145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07" name="Picture 3">
            <a:extLst>
              <a:ext uri="{FF2B5EF4-FFF2-40B4-BE49-F238E27FC236}">
                <a16:creationId xmlns:a16="http://schemas.microsoft.com/office/drawing/2014/main" id="{745693DF-AC2E-4043-B47F-BCAC96380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2708920"/>
            <a:ext cx="7203380" cy="400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AE201C7-7AC8-4D8A-B4DB-6E7977AD042E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9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FA25688-02B3-4603-B44D-D3A08113A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112713"/>
            <a:ext cx="1262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9FBE1C20-0781-4974-926A-B077B77DA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1" y="96838"/>
            <a:ext cx="19780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0" name="Rectangle 4">
            <a:extLst>
              <a:ext uri="{FF2B5EF4-FFF2-40B4-BE49-F238E27FC236}">
                <a16:creationId xmlns:a16="http://schemas.microsoft.com/office/drawing/2014/main" id="{35ECEB06-BD0D-4C23-8BC5-61FB156CD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240" y="333375"/>
            <a:ext cx="2951747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Pct val="120000"/>
              <a:buFontTx/>
              <a:buNone/>
            </a:pPr>
            <a:r>
              <a:rPr lang="en-GB" altLang="zh-CN" sz="1000">
                <a:solidFill>
                  <a:srgbClr val="777777"/>
                </a:solidFill>
                <a:latin typeface="Times New Roman" panose="02020603050405020304" pitchFamily="18" charset="0"/>
                <a:cs typeface="华文行楷" panose="02010800040101010101" pitchFamily="2" charset="-122"/>
              </a:rPr>
              <a:t>Institute of Software,Chinese Academy of Sciences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4093C25F-DDC6-435B-8935-82C0D55E3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412876"/>
            <a:ext cx="82423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900"/>
              </a:spcBef>
              <a:buSzPct val="120000"/>
            </a:pPr>
            <a:r>
              <a:rPr lang="zh-CN" altLang="zh-CN" sz="3600" dirty="0">
                <a:solidFill>
                  <a:srgbClr val="000066"/>
                </a:solidFill>
                <a:ea typeface="黑体" panose="02010609060101010101" pitchFamily="49" charset="-122"/>
              </a:rPr>
              <a:t>测试网络是否连通</a:t>
            </a:r>
          </a:p>
          <a:p>
            <a:pPr algn="l">
              <a:spcBef>
                <a:spcPts val="650"/>
              </a:spcBef>
              <a:buSzPct val="120000"/>
            </a:pP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读入一个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IP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地址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/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网址，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ping $IP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，根据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ping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命令的返回的结果，判断网络是否连接，如果连接成功，返回”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success”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，否则返回”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failed”</a:t>
            </a:r>
          </a:p>
          <a:p>
            <a:pPr marL="338138" indent="-333375"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ping</a:t>
            </a:r>
          </a:p>
          <a:p>
            <a:pPr marL="338138" indent="-333375"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grep</a:t>
            </a:r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13B6C707-324C-4B16-9854-D804B26DE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4365625"/>
            <a:ext cx="7704138" cy="197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509738E2-365D-47DD-B674-3DA24406DA67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>
                <a:ea typeface="宋体" panose="02010600030101010101" pitchFamily="2" charset="-122"/>
              </a:rPr>
              <a:t>任务</a:t>
            </a:r>
            <a:r>
              <a:rPr lang="en-US" altLang="zh-CN" kern="0">
                <a:ea typeface="宋体" panose="02010600030101010101" pitchFamily="2" charset="-122"/>
              </a:rPr>
              <a:t>1</a:t>
            </a:r>
            <a:r>
              <a:rPr lang="zh-CN" altLang="en-US" kern="0">
                <a:ea typeface="宋体" panose="02010600030101010101" pitchFamily="2" charset="-122"/>
              </a:rPr>
              <a:t>：</a:t>
            </a:r>
            <a:endParaRPr lang="zh-CN" altLang="en-US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CE0D97C2-A648-41FE-A9D1-EE9A25C3F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112713"/>
            <a:ext cx="1262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1" name="Picture 3">
            <a:extLst>
              <a:ext uri="{FF2B5EF4-FFF2-40B4-BE49-F238E27FC236}">
                <a16:creationId xmlns:a16="http://schemas.microsoft.com/office/drawing/2014/main" id="{E52F0293-D584-4655-825B-672C78BF5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1" y="96838"/>
            <a:ext cx="19780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2" name="Rectangle 4">
            <a:extLst>
              <a:ext uri="{FF2B5EF4-FFF2-40B4-BE49-F238E27FC236}">
                <a16:creationId xmlns:a16="http://schemas.microsoft.com/office/drawing/2014/main" id="{1CB8FD25-D85A-4B64-89F9-ADB86A702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240" y="333375"/>
            <a:ext cx="2951747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Pct val="120000"/>
              <a:buFontTx/>
              <a:buNone/>
            </a:pPr>
            <a:r>
              <a:rPr lang="en-GB" altLang="zh-CN" sz="1000">
                <a:solidFill>
                  <a:srgbClr val="777777"/>
                </a:solidFill>
                <a:latin typeface="Times New Roman" panose="02020603050405020304" pitchFamily="18" charset="0"/>
                <a:cs typeface="华文行楷" panose="02010800040101010101" pitchFamily="2" charset="-122"/>
              </a:rPr>
              <a:t>Institute of Software,Chinese Academy of Sciences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F43F74AB-8A7F-4DBB-951B-1E3994750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ClrTx/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Narrow" panose="020B0606020202030204" pitchFamily="34" charset="0"/>
              </a:rPr>
              <a:t>任务十一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685C1B30-52AE-4550-A2C8-EA3136226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412876"/>
            <a:ext cx="82423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800"/>
              </a:spcBef>
              <a:buSzPct val="120000"/>
            </a:pPr>
            <a:r>
              <a:rPr lang="zh-CN" altLang="zh-CN" sz="3200" dirty="0">
                <a:solidFill>
                  <a:srgbClr val="000066"/>
                </a:solidFill>
              </a:rPr>
              <a:t>列出局域网内所有活动主机</a:t>
            </a:r>
          </a:p>
          <a:p>
            <a:pPr algn="l">
              <a:spcBef>
                <a:spcPts val="800"/>
              </a:spcBef>
              <a:buSzPct val="120000"/>
            </a:pPr>
            <a:endParaRPr lang="en-US" altLang="zh-CN" sz="3200" dirty="0">
              <a:solidFill>
                <a:srgbClr val="000066"/>
              </a:solidFill>
            </a:endParaRPr>
          </a:p>
          <a:p>
            <a:pPr marL="338138" indent="-333375" algn="l">
              <a:spcBef>
                <a:spcPts val="8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zh-CN" sz="3200" dirty="0">
                <a:solidFill>
                  <a:srgbClr val="000066"/>
                </a:solidFill>
              </a:rPr>
              <a:t>查看自己</a:t>
            </a:r>
            <a:r>
              <a:rPr lang="en-US" altLang="zh-CN" sz="3200" dirty="0" err="1">
                <a:solidFill>
                  <a:srgbClr val="000066"/>
                </a:solidFill>
              </a:rPr>
              <a:t>ip</a:t>
            </a:r>
            <a:r>
              <a:rPr lang="zh-CN" altLang="zh-CN" sz="3200" dirty="0">
                <a:solidFill>
                  <a:srgbClr val="000066"/>
                </a:solidFill>
              </a:rPr>
              <a:t>地址</a:t>
            </a:r>
          </a:p>
          <a:p>
            <a:pPr marL="338138" indent="-333375" algn="l">
              <a:spcBef>
                <a:spcPts val="8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zh-CN" sz="3200" dirty="0">
                <a:solidFill>
                  <a:srgbClr val="000066"/>
                </a:solidFill>
              </a:rPr>
              <a:t>网关内所有</a:t>
            </a:r>
            <a:r>
              <a:rPr lang="en-US" altLang="zh-CN" sz="3200" dirty="0" err="1">
                <a:solidFill>
                  <a:srgbClr val="000066"/>
                </a:solidFill>
              </a:rPr>
              <a:t>ip</a:t>
            </a:r>
            <a:r>
              <a:rPr lang="zh-CN" altLang="zh-CN" sz="3200" dirty="0">
                <a:solidFill>
                  <a:srgbClr val="000066"/>
                </a:solidFill>
              </a:rPr>
              <a:t>在</a:t>
            </a:r>
            <a:r>
              <a:rPr lang="en-US" altLang="zh-CN" sz="3200" dirty="0">
                <a:solidFill>
                  <a:srgbClr val="000066"/>
                </a:solidFill>
              </a:rPr>
              <a:t>for</a:t>
            </a:r>
            <a:r>
              <a:rPr lang="zh-CN" altLang="zh-CN" sz="3200" dirty="0">
                <a:solidFill>
                  <a:srgbClr val="000066"/>
                </a:solidFill>
              </a:rPr>
              <a:t>循环时可以表示为</a:t>
            </a:r>
            <a:r>
              <a:rPr lang="en-US" altLang="zh-CN" sz="3200" dirty="0">
                <a:solidFill>
                  <a:srgbClr val="000066"/>
                </a:solidFill>
              </a:rPr>
              <a:t>192.168.1.{1..255}</a:t>
            </a:r>
          </a:p>
          <a:p>
            <a:pPr marL="338138" indent="-333375" algn="l">
              <a:spcBef>
                <a:spcPts val="8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zh-CN" sz="3200" dirty="0">
                <a:solidFill>
                  <a:srgbClr val="000066"/>
                </a:solidFill>
              </a:rPr>
              <a:t>对每个</a:t>
            </a:r>
            <a:r>
              <a:rPr lang="en-US" altLang="zh-CN" sz="3200" dirty="0" err="1">
                <a:solidFill>
                  <a:srgbClr val="000066"/>
                </a:solidFill>
              </a:rPr>
              <a:t>ip</a:t>
            </a:r>
            <a:r>
              <a:rPr lang="zh-CN" altLang="zh-CN" sz="3200" dirty="0">
                <a:solidFill>
                  <a:srgbClr val="000066"/>
                </a:solidFill>
              </a:rPr>
              <a:t>用</a:t>
            </a:r>
            <a:r>
              <a:rPr lang="en-US" altLang="zh-CN" sz="3200" dirty="0">
                <a:solidFill>
                  <a:srgbClr val="000066"/>
                </a:solidFill>
              </a:rPr>
              <a:t>ping</a:t>
            </a:r>
            <a:r>
              <a:rPr lang="zh-CN" altLang="zh-CN" sz="3200" dirty="0">
                <a:solidFill>
                  <a:srgbClr val="000066"/>
                </a:solidFill>
              </a:rPr>
              <a:t>命令</a:t>
            </a:r>
          </a:p>
          <a:p>
            <a:pPr marL="338138" indent="-333375" algn="l">
              <a:spcBef>
                <a:spcPts val="8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3200" dirty="0">
                <a:solidFill>
                  <a:srgbClr val="000066"/>
                </a:solidFill>
              </a:rPr>
              <a:t>ping –c </a:t>
            </a:r>
            <a:r>
              <a:rPr lang="zh-CN" altLang="zh-CN" sz="3200" dirty="0">
                <a:solidFill>
                  <a:srgbClr val="000066"/>
                </a:solidFill>
              </a:rPr>
              <a:t>每次发送指定数目的包</a:t>
            </a:r>
          </a:p>
          <a:p>
            <a:pPr marL="338138" indent="-333375" algn="l">
              <a:spcBef>
                <a:spcPts val="8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zh-CN" sz="3200" dirty="0">
                <a:solidFill>
                  <a:srgbClr val="000066"/>
                </a:solidFill>
              </a:rPr>
              <a:t>屏蔽</a:t>
            </a:r>
            <a:r>
              <a:rPr lang="en-US" altLang="zh-CN" sz="3200" dirty="0">
                <a:solidFill>
                  <a:srgbClr val="000066"/>
                </a:solidFill>
              </a:rPr>
              <a:t>ping</a:t>
            </a:r>
            <a:r>
              <a:rPr lang="zh-CN" altLang="zh-CN" sz="3200" dirty="0">
                <a:solidFill>
                  <a:srgbClr val="000066"/>
                </a:solidFill>
              </a:rPr>
              <a:t>的输出结果 </a:t>
            </a:r>
            <a:r>
              <a:rPr lang="en-US" altLang="zh-CN" sz="3200" dirty="0">
                <a:solidFill>
                  <a:srgbClr val="000066"/>
                </a:solidFill>
              </a:rPr>
              <a:t>&gt;/dev/null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9E4D634-11FE-4AFF-9751-A43292D2EAC2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10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B676E086-27FB-4D5C-95F4-5C8B5CCF9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112713"/>
            <a:ext cx="1262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5" name="Picture 3">
            <a:extLst>
              <a:ext uri="{FF2B5EF4-FFF2-40B4-BE49-F238E27FC236}">
                <a16:creationId xmlns:a16="http://schemas.microsoft.com/office/drawing/2014/main" id="{96C3A687-68E8-43AB-9E2E-6F9E1958F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1" y="96838"/>
            <a:ext cx="19780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6" name="Rectangle 4">
            <a:extLst>
              <a:ext uri="{FF2B5EF4-FFF2-40B4-BE49-F238E27FC236}">
                <a16:creationId xmlns:a16="http://schemas.microsoft.com/office/drawing/2014/main" id="{CD1F2369-557F-4B51-9D5D-9229B93C4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240" y="333375"/>
            <a:ext cx="2951747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Pct val="120000"/>
              <a:buFontTx/>
              <a:buNone/>
            </a:pPr>
            <a:r>
              <a:rPr lang="en-GB" altLang="zh-CN" sz="1000">
                <a:solidFill>
                  <a:srgbClr val="777777"/>
                </a:solidFill>
                <a:latin typeface="Times New Roman" panose="02020603050405020304" pitchFamily="18" charset="0"/>
                <a:cs typeface="华文行楷" panose="02010800040101010101" pitchFamily="2" charset="-122"/>
              </a:rPr>
              <a:t>Institute of Software,Chinese Academy of Sciences</a:t>
            </a:r>
          </a:p>
        </p:txBody>
      </p:sp>
      <p:pic>
        <p:nvPicPr>
          <p:cNvPr id="23558" name="Picture 6">
            <a:extLst>
              <a:ext uri="{FF2B5EF4-FFF2-40B4-BE49-F238E27FC236}">
                <a16:creationId xmlns:a16="http://schemas.microsoft.com/office/drawing/2014/main" id="{BCB70E9C-8E1D-4B04-A016-21CDC5949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43250"/>
            <a:ext cx="91440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9" name="Picture 7">
            <a:extLst>
              <a:ext uri="{FF2B5EF4-FFF2-40B4-BE49-F238E27FC236}">
                <a16:creationId xmlns:a16="http://schemas.microsoft.com/office/drawing/2014/main" id="{1B799509-85BA-421B-99D8-C8FFA1A0E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23269"/>
            <a:ext cx="9144000" cy="136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60" name="Picture 8">
            <a:extLst>
              <a:ext uri="{FF2B5EF4-FFF2-40B4-BE49-F238E27FC236}">
                <a16:creationId xmlns:a16="http://schemas.microsoft.com/office/drawing/2014/main" id="{73FCE798-42F7-4587-A3BA-C0DCC578C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06018"/>
            <a:ext cx="9144000" cy="129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DFF4A8F8-C236-408E-B338-FD9D3A384B3D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10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046144F0-E8C7-4DDE-8139-EAD5AF974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112713"/>
            <a:ext cx="1262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79" name="Picture 3">
            <a:extLst>
              <a:ext uri="{FF2B5EF4-FFF2-40B4-BE49-F238E27FC236}">
                <a16:creationId xmlns:a16="http://schemas.microsoft.com/office/drawing/2014/main" id="{91EE79E3-5442-4482-A91A-E2CE81D9B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1" y="96838"/>
            <a:ext cx="19780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0" name="Rectangle 4">
            <a:extLst>
              <a:ext uri="{FF2B5EF4-FFF2-40B4-BE49-F238E27FC236}">
                <a16:creationId xmlns:a16="http://schemas.microsoft.com/office/drawing/2014/main" id="{F3EC5A88-E27A-4166-801E-D788DD34D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240" y="333375"/>
            <a:ext cx="2951747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Pct val="120000"/>
              <a:buFontTx/>
              <a:buNone/>
            </a:pPr>
            <a:r>
              <a:rPr lang="en-GB" altLang="zh-CN" sz="1000">
                <a:solidFill>
                  <a:srgbClr val="777777"/>
                </a:solidFill>
                <a:latin typeface="Times New Roman" panose="02020603050405020304" pitchFamily="18" charset="0"/>
                <a:cs typeface="华文行楷" panose="02010800040101010101" pitchFamily="2" charset="-122"/>
              </a:rPr>
              <a:t>Institute of Software,Chinese Academy of Sciences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CFEBBE2D-06E1-494A-8F03-247A8A26F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412876"/>
            <a:ext cx="82423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763" indent="0" algn="l">
              <a:spcBef>
                <a:spcPts val="800"/>
              </a:spcBef>
              <a:buClr>
                <a:srgbClr val="FF5050"/>
              </a:buClr>
              <a:buSzPct val="120000"/>
            </a:pPr>
            <a:r>
              <a:rPr lang="zh-CN" altLang="zh-CN" sz="3200" dirty="0">
                <a:solidFill>
                  <a:srgbClr val="000066"/>
                </a:solidFill>
              </a:rPr>
              <a:t>从</a:t>
            </a:r>
            <a:r>
              <a:rPr lang="en-US" altLang="zh-CN" sz="3200" dirty="0">
                <a:solidFill>
                  <a:srgbClr val="000066"/>
                </a:solidFill>
              </a:rPr>
              <a:t>ftp</a:t>
            </a:r>
            <a:r>
              <a:rPr lang="zh-CN" altLang="zh-CN" sz="3200" dirty="0">
                <a:solidFill>
                  <a:srgbClr val="000066"/>
                </a:solidFill>
              </a:rPr>
              <a:t>服务器上下载文件</a:t>
            </a:r>
          </a:p>
          <a:p>
            <a:pPr marL="338138" indent="-333375" algn="l">
              <a:spcBef>
                <a:spcPts val="8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zh-CN" sz="3200" dirty="0">
                <a:solidFill>
                  <a:srgbClr val="000066"/>
                </a:solidFill>
              </a:rPr>
              <a:t>命令行下输入</a:t>
            </a:r>
            <a:r>
              <a:rPr lang="en-US" altLang="zh-CN" sz="3200" dirty="0">
                <a:solidFill>
                  <a:srgbClr val="000066"/>
                </a:solidFill>
              </a:rPr>
              <a:t>ftp</a:t>
            </a:r>
            <a:r>
              <a:rPr lang="zh-CN" altLang="zh-CN" sz="3200" dirty="0">
                <a:solidFill>
                  <a:srgbClr val="000066"/>
                </a:solidFill>
              </a:rPr>
              <a:t>命令</a:t>
            </a:r>
          </a:p>
          <a:p>
            <a:pPr marL="338138" indent="-333375" algn="l">
              <a:spcBef>
                <a:spcPts val="8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3200" dirty="0">
                <a:solidFill>
                  <a:srgbClr val="000066"/>
                </a:solidFill>
              </a:rPr>
              <a:t>ftp&gt; open </a:t>
            </a:r>
            <a:r>
              <a:rPr lang="en-US" altLang="zh-CN" sz="3200" dirty="0" err="1">
                <a:solidFill>
                  <a:srgbClr val="000066"/>
                </a:solidFill>
              </a:rPr>
              <a:t>ip</a:t>
            </a:r>
            <a:r>
              <a:rPr lang="zh-CN" altLang="zh-CN" sz="3200" dirty="0">
                <a:solidFill>
                  <a:srgbClr val="000066"/>
                </a:solidFill>
              </a:rPr>
              <a:t>地址</a:t>
            </a:r>
          </a:p>
          <a:p>
            <a:pPr marL="338138" indent="-333375" algn="l">
              <a:spcBef>
                <a:spcPts val="8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zh-CN" sz="3200" dirty="0">
                <a:solidFill>
                  <a:srgbClr val="000066"/>
                </a:solidFill>
              </a:rPr>
              <a:t>之后提示输入用户名密码</a:t>
            </a:r>
          </a:p>
          <a:p>
            <a:pPr marL="338138" indent="-333375" algn="l">
              <a:spcBef>
                <a:spcPts val="8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3200" dirty="0">
                <a:solidFill>
                  <a:srgbClr val="000066"/>
                </a:solidFill>
              </a:rPr>
              <a:t>ls #</a:t>
            </a:r>
            <a:r>
              <a:rPr lang="zh-CN" altLang="zh-CN" sz="3200" dirty="0">
                <a:solidFill>
                  <a:srgbClr val="000066"/>
                </a:solidFill>
              </a:rPr>
              <a:t>查看当前目录下文件</a:t>
            </a:r>
          </a:p>
          <a:p>
            <a:pPr marL="338138" indent="-333375" algn="l">
              <a:spcBef>
                <a:spcPts val="8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3200" dirty="0">
                <a:solidFill>
                  <a:srgbClr val="000066"/>
                </a:solidFill>
              </a:rPr>
              <a:t>cd </a:t>
            </a:r>
            <a:r>
              <a:rPr lang="zh-CN" altLang="zh-CN" sz="3200" dirty="0">
                <a:solidFill>
                  <a:srgbClr val="000066"/>
                </a:solidFill>
              </a:rPr>
              <a:t>进入目录</a:t>
            </a:r>
          </a:p>
          <a:p>
            <a:pPr marL="338138" indent="-333375" algn="l">
              <a:spcBef>
                <a:spcPts val="8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3200" dirty="0">
                <a:solidFill>
                  <a:srgbClr val="000066"/>
                </a:solidFill>
              </a:rPr>
              <a:t>get </a:t>
            </a:r>
            <a:r>
              <a:rPr lang="zh-CN" altLang="zh-CN" sz="3200" dirty="0">
                <a:solidFill>
                  <a:srgbClr val="000066"/>
                </a:solidFill>
              </a:rPr>
              <a:t>下载文件</a:t>
            </a:r>
          </a:p>
          <a:p>
            <a:pPr marL="338138" indent="-333375" algn="l">
              <a:spcBef>
                <a:spcPts val="8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3200" dirty="0">
                <a:solidFill>
                  <a:srgbClr val="000066"/>
                </a:solidFill>
              </a:rPr>
              <a:t>put </a:t>
            </a:r>
            <a:r>
              <a:rPr lang="zh-CN" altLang="zh-CN" sz="3200" dirty="0">
                <a:solidFill>
                  <a:srgbClr val="000066"/>
                </a:solidFill>
              </a:rPr>
              <a:t>上传文件</a:t>
            </a:r>
          </a:p>
          <a:p>
            <a:pPr algn="l">
              <a:spcBef>
                <a:spcPts val="800"/>
              </a:spcBef>
              <a:buSzPct val="120000"/>
            </a:pPr>
            <a:endParaRPr lang="en-GB" altLang="zh-CN" sz="3200" dirty="0">
              <a:solidFill>
                <a:srgbClr val="000066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119B317-0DA9-4592-AFBF-EB542474558F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11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C10BB0F1-2799-4496-B146-6B722E18B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" y="1700808"/>
            <a:ext cx="9197975" cy="43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1235B62-D159-4CB6-BC30-1DB068189972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11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1D38B061-FCD8-4A2F-AA10-5BF0861ED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112713"/>
            <a:ext cx="1262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27" name="Picture 3">
            <a:extLst>
              <a:ext uri="{FF2B5EF4-FFF2-40B4-BE49-F238E27FC236}">
                <a16:creationId xmlns:a16="http://schemas.microsoft.com/office/drawing/2014/main" id="{F5226DB5-7F05-4BF4-901E-300B4D922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1" y="96838"/>
            <a:ext cx="19780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8" name="Rectangle 4">
            <a:extLst>
              <a:ext uri="{FF2B5EF4-FFF2-40B4-BE49-F238E27FC236}">
                <a16:creationId xmlns:a16="http://schemas.microsoft.com/office/drawing/2014/main" id="{8784EE2E-AA15-4D4E-90F4-8CAF06EA8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240" y="333375"/>
            <a:ext cx="2951747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Pct val="120000"/>
              <a:buFontTx/>
              <a:buNone/>
            </a:pPr>
            <a:r>
              <a:rPr lang="en-GB" altLang="zh-CN" sz="1000">
                <a:solidFill>
                  <a:srgbClr val="777777"/>
                </a:solidFill>
                <a:latin typeface="Times New Roman" panose="02020603050405020304" pitchFamily="18" charset="0"/>
                <a:cs typeface="华文行楷" panose="02010800040101010101" pitchFamily="2" charset="-122"/>
              </a:rPr>
              <a:t>Institute of Software,Chinese Academy of Sciences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F7139FD7-CB07-4B4E-B785-D5AEEECC8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ClrTx/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Narrow" panose="020B0606020202030204" pitchFamily="34" charset="0"/>
              </a:rPr>
              <a:t>任务八</a:t>
            </a: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4FF67DDA-09D8-4AD2-9FF7-5DECBF226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412876"/>
            <a:ext cx="82423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4290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4290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4290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4290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900"/>
              </a:spcBef>
              <a:buSzPct val="120000"/>
            </a:pPr>
            <a:r>
              <a:rPr lang="en-US" altLang="zh-CN" sz="3200" dirty="0">
                <a:solidFill>
                  <a:srgbClr val="000066"/>
                </a:solidFill>
              </a:rPr>
              <a:t>	</a:t>
            </a:r>
            <a:r>
              <a:rPr lang="en-US" altLang="zh-CN" sz="3200" dirty="0" err="1">
                <a:solidFill>
                  <a:srgbClr val="000066"/>
                </a:solidFill>
              </a:rPr>
              <a:t>ssh</a:t>
            </a:r>
            <a:r>
              <a:rPr lang="zh-CN" altLang="zh-CN" sz="3200" dirty="0">
                <a:solidFill>
                  <a:srgbClr val="000066"/>
                </a:solidFill>
              </a:rPr>
              <a:t>执行远程的程序 显示主目录下文件 </a:t>
            </a:r>
            <a:r>
              <a:rPr lang="en-US" altLang="zh-CN" sz="3200" dirty="0">
                <a:solidFill>
                  <a:srgbClr val="000066"/>
                </a:solidFill>
              </a:rPr>
              <a:t>ls -l</a:t>
            </a:r>
            <a:r>
              <a:rPr lang="zh-CN" altLang="zh-CN" sz="3200" dirty="0">
                <a:solidFill>
                  <a:srgbClr val="000066"/>
                </a:solidFill>
              </a:rPr>
              <a:t>，并在本地显示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6A99921-CE05-4D0B-AB89-50C0BD695A69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课后作业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0B0472-B97E-444C-AEDD-BB1177D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6ED2C4B8-4F5C-4069-A220-7F50E0EF5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412876"/>
            <a:ext cx="82423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8188" indent="-28098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ping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命令：</a:t>
            </a:r>
          </a:p>
          <a:p>
            <a:pPr lvl="1" algn="l">
              <a:spcBef>
                <a:spcPts val="600"/>
              </a:spcBef>
              <a:buClr>
                <a:srgbClr val="336699"/>
              </a:buClr>
              <a:buSzPct val="75000"/>
              <a:buFont typeface="Wingdings" panose="05000000000000000000" pitchFamily="2" charset="2"/>
              <a:buChar char=""/>
            </a:pPr>
            <a:r>
              <a:rPr lang="en-US" altLang="zh-CN" dirty="0">
                <a:solidFill>
                  <a:srgbClr val="0000FF"/>
                </a:solidFill>
              </a:rPr>
              <a:t>ping [-c&lt;</a:t>
            </a:r>
            <a:r>
              <a:rPr lang="zh-CN" altLang="zh-CN" dirty="0">
                <a:solidFill>
                  <a:srgbClr val="0000FF"/>
                </a:solidFill>
              </a:rPr>
              <a:t>完成次数</a:t>
            </a:r>
            <a:r>
              <a:rPr lang="en-US" altLang="zh-CN" dirty="0">
                <a:solidFill>
                  <a:srgbClr val="0000FF"/>
                </a:solidFill>
              </a:rPr>
              <a:t>&gt;][-w&lt;</a:t>
            </a:r>
            <a:r>
              <a:rPr lang="zh-CN" altLang="zh-CN" dirty="0">
                <a:solidFill>
                  <a:srgbClr val="0000FF"/>
                </a:solidFill>
              </a:rPr>
              <a:t>等待时间</a:t>
            </a:r>
            <a:r>
              <a:rPr lang="en-US" altLang="zh-CN" dirty="0">
                <a:solidFill>
                  <a:srgbClr val="0000FF"/>
                </a:solidFill>
              </a:rPr>
              <a:t>(s)]  </a:t>
            </a:r>
            <a:r>
              <a:rPr lang="zh-CN" altLang="zh-CN" dirty="0">
                <a:solidFill>
                  <a:srgbClr val="0000FF"/>
                </a:solidFill>
              </a:rPr>
              <a:t>主机名称或</a:t>
            </a:r>
            <a:r>
              <a:rPr lang="en-US" altLang="zh-CN" dirty="0">
                <a:solidFill>
                  <a:srgbClr val="0000FF"/>
                </a:solidFill>
              </a:rPr>
              <a:t>IP</a:t>
            </a:r>
            <a:r>
              <a:rPr lang="zh-CN" altLang="zh-CN" dirty="0">
                <a:solidFill>
                  <a:srgbClr val="0000FF"/>
                </a:solidFill>
              </a:rPr>
              <a:t>地址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E0D5ED7-AC39-4082-BCE6-B43913A2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4464050"/>
            <a:ext cx="8820150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Tx/>
              <a:buSzPct val="120000"/>
              <a:buFontTx/>
              <a:buNone/>
            </a:pPr>
            <a:r>
              <a:rPr lang="en-US" altLang="zh-CN" sz="2200" dirty="0">
                <a:solidFill>
                  <a:srgbClr val="000066"/>
                </a:solidFill>
                <a:ea typeface="黑体" panose="02010609060101010101" pitchFamily="49" charset="-122"/>
              </a:rPr>
              <a:t>64 bytes</a:t>
            </a:r>
            <a:r>
              <a:rPr lang="zh-CN" altLang="zh-CN" sz="2200" dirty="0">
                <a:solidFill>
                  <a:srgbClr val="000066"/>
                </a:solidFill>
                <a:ea typeface="黑体" panose="02010609060101010101" pitchFamily="49" charset="-122"/>
              </a:rPr>
              <a:t>：表示本次传送的</a:t>
            </a:r>
            <a:r>
              <a:rPr lang="en-US" altLang="zh-CN" sz="2200" dirty="0">
                <a:solidFill>
                  <a:srgbClr val="000066"/>
                </a:solidFill>
                <a:ea typeface="黑体" panose="02010609060101010101" pitchFamily="49" charset="-122"/>
              </a:rPr>
              <a:t>ICMP</a:t>
            </a:r>
            <a:r>
              <a:rPr lang="zh-CN" altLang="zh-CN" sz="2200" dirty="0">
                <a:solidFill>
                  <a:srgbClr val="000066"/>
                </a:solidFill>
                <a:ea typeface="黑体" panose="02010609060101010101" pitchFamily="49" charset="-122"/>
              </a:rPr>
              <a:t>包的大小，此值为预设值</a:t>
            </a:r>
          </a:p>
          <a:p>
            <a:pPr algn="l" eaLnBrk="1" hangingPunct="1">
              <a:buClrTx/>
              <a:buSzPct val="120000"/>
              <a:buFontTx/>
              <a:buNone/>
            </a:pPr>
            <a:r>
              <a:rPr lang="en-US" altLang="zh-CN" sz="2200" dirty="0" err="1">
                <a:solidFill>
                  <a:srgbClr val="000066"/>
                </a:solidFill>
                <a:ea typeface="黑体" panose="02010609060101010101" pitchFamily="49" charset="-122"/>
              </a:rPr>
              <a:t>icmp_seq</a:t>
            </a:r>
            <a:r>
              <a:rPr lang="en-US" altLang="zh-CN" sz="2200" dirty="0">
                <a:solidFill>
                  <a:srgbClr val="000066"/>
                </a:solidFill>
                <a:ea typeface="黑体" panose="02010609060101010101" pitchFamily="49" charset="-122"/>
              </a:rPr>
              <a:t>=1</a:t>
            </a:r>
            <a:r>
              <a:rPr lang="zh-CN" altLang="zh-CN" sz="2200" dirty="0">
                <a:solidFill>
                  <a:srgbClr val="000066"/>
                </a:solidFill>
                <a:ea typeface="黑体" panose="02010609060101010101" pitchFamily="49" charset="-122"/>
              </a:rPr>
              <a:t>：</a:t>
            </a:r>
            <a:r>
              <a:rPr lang="en-US" altLang="zh-CN" sz="2200" dirty="0">
                <a:solidFill>
                  <a:srgbClr val="000066"/>
                </a:solidFill>
                <a:ea typeface="黑体" panose="02010609060101010101" pitchFamily="49" charset="-122"/>
              </a:rPr>
              <a:t>ICMP</a:t>
            </a:r>
            <a:r>
              <a:rPr lang="zh-CN" altLang="zh-CN" sz="2200" dirty="0">
                <a:solidFill>
                  <a:srgbClr val="000066"/>
                </a:solidFill>
                <a:ea typeface="黑体" panose="02010609060101010101" pitchFamily="49" charset="-122"/>
              </a:rPr>
              <a:t>所侦测的次数，第一次为</a:t>
            </a:r>
            <a:r>
              <a:rPr lang="en-US" altLang="zh-CN" sz="2200" dirty="0">
                <a:solidFill>
                  <a:srgbClr val="000066"/>
                </a:solidFill>
                <a:ea typeface="黑体" panose="02010609060101010101" pitchFamily="49" charset="-122"/>
              </a:rPr>
              <a:t>1</a:t>
            </a:r>
            <a:r>
              <a:rPr lang="zh-CN" altLang="zh-CN" sz="2200" dirty="0">
                <a:solidFill>
                  <a:srgbClr val="000066"/>
                </a:solidFill>
                <a:ea typeface="黑体" panose="02010609060101010101" pitchFamily="49" charset="-122"/>
              </a:rPr>
              <a:t>，第二次为</a:t>
            </a:r>
            <a:r>
              <a:rPr lang="en-US" altLang="zh-CN" sz="2200" dirty="0">
                <a:solidFill>
                  <a:srgbClr val="000066"/>
                </a:solidFill>
                <a:ea typeface="黑体" panose="02010609060101010101" pitchFamily="49" charset="-122"/>
              </a:rPr>
              <a:t>2</a:t>
            </a:r>
            <a:r>
              <a:rPr lang="en-GB" altLang="zh-CN" sz="2200" dirty="0">
                <a:solidFill>
                  <a:srgbClr val="000066"/>
                </a:solidFill>
                <a:ea typeface="黑体" panose="02010609060101010101" pitchFamily="49" charset="-122"/>
              </a:rPr>
              <a:t>...</a:t>
            </a:r>
          </a:p>
          <a:p>
            <a:pPr algn="l" eaLnBrk="1" hangingPunct="1">
              <a:buClrTx/>
              <a:buSzPct val="120000"/>
              <a:buFontTx/>
              <a:buNone/>
            </a:pPr>
            <a:r>
              <a:rPr lang="en-US" altLang="zh-CN" sz="2200" dirty="0" err="1">
                <a:solidFill>
                  <a:srgbClr val="000066"/>
                </a:solidFill>
                <a:ea typeface="黑体" panose="02010609060101010101" pitchFamily="49" charset="-122"/>
              </a:rPr>
              <a:t>ttl</a:t>
            </a:r>
            <a:r>
              <a:rPr lang="en-US" altLang="zh-CN" sz="2200" dirty="0">
                <a:solidFill>
                  <a:srgbClr val="000066"/>
                </a:solidFill>
                <a:ea typeface="黑体" panose="02010609060101010101" pitchFamily="49" charset="-122"/>
              </a:rPr>
              <a:t>=52</a:t>
            </a:r>
            <a:r>
              <a:rPr lang="zh-CN" altLang="zh-CN" sz="2200" dirty="0">
                <a:solidFill>
                  <a:srgbClr val="000066"/>
                </a:solidFill>
                <a:ea typeface="黑体" panose="02010609060101010101" pitchFamily="49" charset="-122"/>
              </a:rPr>
              <a:t>：生存时间</a:t>
            </a:r>
          </a:p>
          <a:p>
            <a:pPr algn="l" eaLnBrk="1" hangingPunct="1">
              <a:buClrTx/>
              <a:buSzPct val="120000"/>
              <a:buFontTx/>
              <a:buNone/>
            </a:pPr>
            <a:r>
              <a:rPr lang="en-US" altLang="zh-CN" sz="2200" dirty="0">
                <a:solidFill>
                  <a:srgbClr val="000066"/>
                </a:solidFill>
                <a:ea typeface="黑体" panose="02010609060101010101" pitchFamily="49" charset="-122"/>
              </a:rPr>
              <a:t>time</a:t>
            </a:r>
            <a:r>
              <a:rPr lang="zh-CN" altLang="zh-CN" sz="2200" dirty="0">
                <a:solidFill>
                  <a:srgbClr val="000066"/>
                </a:solidFill>
                <a:ea typeface="黑体" panose="02010609060101010101" pitchFamily="49" charset="-122"/>
              </a:rPr>
              <a:t>：响应时间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C2BD57F-A202-4FBF-BCB0-D00009F47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2735263"/>
            <a:ext cx="7632700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841FA5F-6416-4031-9B25-38AAF638D43D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>
                <a:ea typeface="宋体" panose="02010600030101010101" pitchFamily="2" charset="-122"/>
              </a:rPr>
              <a:t>任务</a:t>
            </a:r>
            <a:r>
              <a:rPr lang="en-US" altLang="zh-CN" kern="0">
                <a:ea typeface="宋体" panose="02010600030101010101" pitchFamily="2" charset="-122"/>
              </a:rPr>
              <a:t>1</a:t>
            </a:r>
            <a:r>
              <a:rPr lang="zh-CN" altLang="en-US" kern="0">
                <a:ea typeface="宋体" panose="02010600030101010101" pitchFamily="2" charset="-122"/>
              </a:rPr>
              <a:t>：</a:t>
            </a:r>
            <a:endParaRPr lang="zh-CN" altLang="en-US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7DE28365-B118-4415-970A-30E3D4B75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412876"/>
            <a:ext cx="82423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 indent="-338138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650"/>
              </a:spcBef>
              <a:buSzPct val="120000"/>
            </a:pP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把当前目录（包含子目录）下所有后缀为“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.txt”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的文件后缀变更为“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.h”</a:t>
            </a:r>
          </a:p>
          <a:p>
            <a:pPr algn="l">
              <a:spcBef>
                <a:spcPts val="650"/>
              </a:spcBef>
              <a:buSzPct val="120000"/>
            </a:pPr>
            <a:endParaRPr lang="en-US" altLang="zh-CN" sz="26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find:</a:t>
            </a:r>
          </a:p>
          <a:p>
            <a:pPr lvl="1" algn="l">
              <a:spcBef>
                <a:spcPts val="600"/>
              </a:spcBef>
              <a:buClr>
                <a:srgbClr val="336699"/>
              </a:buClr>
              <a:buSzPct val="75000"/>
              <a:buFont typeface="Wingdings" panose="05000000000000000000" pitchFamily="2" charset="2"/>
              <a:buChar char=""/>
            </a:pPr>
            <a:r>
              <a:rPr lang="en-US" altLang="zh-CN" dirty="0">
                <a:solidFill>
                  <a:srgbClr val="0000FF"/>
                </a:solidFill>
              </a:rPr>
              <a:t>find pathname -options [-name]</a:t>
            </a:r>
          </a:p>
          <a:p>
            <a:pPr marL="342900" lvl="1" algn="l">
              <a:spcBef>
                <a:spcPts val="600"/>
              </a:spcBef>
              <a:buSzPct val="75000"/>
            </a:pPr>
            <a:endParaRPr lang="en-US" altLang="zh-CN" dirty="0">
              <a:solidFill>
                <a:srgbClr val="0000FF"/>
              </a:solidFill>
            </a:endParaRPr>
          </a:p>
          <a:p>
            <a:pPr lvl="1"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shell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字符串操作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:</a:t>
            </a:r>
          </a:p>
          <a:p>
            <a:pPr lvl="1" algn="l">
              <a:spcBef>
                <a:spcPts val="600"/>
              </a:spcBef>
              <a:buClr>
                <a:srgbClr val="336699"/>
              </a:buClr>
              <a:buSzPct val="75000"/>
              <a:buFont typeface="Wingdings" panose="05000000000000000000" pitchFamily="2" charset="2"/>
              <a:buChar char=""/>
            </a:pPr>
            <a:r>
              <a:rPr lang="en-US" altLang="zh-CN" dirty="0">
                <a:solidFill>
                  <a:srgbClr val="0000FF"/>
                </a:solidFill>
              </a:rPr>
              <a:t>${</a:t>
            </a:r>
            <a:r>
              <a:rPr lang="en-US" altLang="zh-CN" dirty="0" err="1">
                <a:solidFill>
                  <a:srgbClr val="0000FF"/>
                </a:solidFill>
              </a:rPr>
              <a:t>string%substring</a:t>
            </a:r>
            <a:r>
              <a:rPr lang="en-US" altLang="zh-CN" dirty="0">
                <a:solidFill>
                  <a:srgbClr val="0000FF"/>
                </a:solidFill>
              </a:rPr>
              <a:t>}:</a:t>
            </a:r>
            <a:r>
              <a:rPr lang="zh-CN" altLang="zh-CN" dirty="0">
                <a:solidFill>
                  <a:srgbClr val="0000FF"/>
                </a:solidFill>
              </a:rPr>
              <a:t>从变量</a:t>
            </a:r>
            <a:r>
              <a:rPr lang="en-US" altLang="zh-CN" dirty="0">
                <a:solidFill>
                  <a:srgbClr val="0000FF"/>
                </a:solidFill>
              </a:rPr>
              <a:t>$string</a:t>
            </a:r>
            <a:r>
              <a:rPr lang="zh-CN" altLang="zh-CN" dirty="0">
                <a:solidFill>
                  <a:srgbClr val="0000FF"/>
                </a:solidFill>
              </a:rPr>
              <a:t>的结尾，删除最短匹配</a:t>
            </a:r>
            <a:r>
              <a:rPr lang="en-US" altLang="zh-CN" dirty="0">
                <a:solidFill>
                  <a:srgbClr val="0000FF"/>
                </a:solidFill>
              </a:rPr>
              <a:t>$substring</a:t>
            </a:r>
            <a:r>
              <a:rPr lang="zh-CN" altLang="zh-CN" dirty="0">
                <a:solidFill>
                  <a:srgbClr val="0000FF"/>
                </a:solidFill>
              </a:rPr>
              <a:t>的子串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156E05-7596-473C-A988-C70C15BC1495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2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0A57BFEE-18CD-4096-B12C-37C9D3479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412876"/>
            <a:ext cx="8242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8188" indent="-280988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650"/>
              </a:spcBef>
              <a:buSzPct val="120000"/>
            </a:pP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分行打印本机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Ip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地址，广播地址，掩码地址</a:t>
            </a:r>
          </a:p>
          <a:p>
            <a:pPr algn="l">
              <a:spcBef>
                <a:spcPts val="650"/>
              </a:spcBef>
              <a:buSzPct val="120000"/>
            </a:pPr>
            <a:endParaRPr lang="en-US" altLang="zh-CN" sz="2600" dirty="0">
              <a:solidFill>
                <a:srgbClr val="000066"/>
              </a:solidFill>
            </a:endParaRPr>
          </a:p>
          <a:p>
            <a:pPr algn="l">
              <a:spcBef>
                <a:spcPts val="650"/>
              </a:spcBef>
              <a:buSzPct val="120000"/>
            </a:pP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打印结果如：</a:t>
            </a:r>
          </a:p>
          <a:p>
            <a:pPr lvl="1" algn="l">
              <a:spcBef>
                <a:spcPts val="600"/>
              </a:spcBef>
              <a:buClr>
                <a:srgbClr val="336699"/>
              </a:buClr>
              <a:buSzPct val="75000"/>
              <a:buFont typeface="Wingdings" panose="05000000000000000000" pitchFamily="2" charset="2"/>
              <a:buChar char=""/>
            </a:pPr>
            <a:r>
              <a:rPr lang="en-US" altLang="zh-CN" dirty="0">
                <a:solidFill>
                  <a:srgbClr val="0000FF"/>
                </a:solidFill>
              </a:rPr>
              <a:t>192.168.128.128</a:t>
            </a:r>
          </a:p>
          <a:p>
            <a:pPr lvl="1" algn="l">
              <a:spcBef>
                <a:spcPts val="600"/>
              </a:spcBef>
              <a:buClr>
                <a:srgbClr val="336699"/>
              </a:buClr>
              <a:buSzPct val="75000"/>
              <a:buFont typeface="Wingdings" panose="05000000000000000000" pitchFamily="2" charset="2"/>
              <a:buChar char=""/>
            </a:pPr>
            <a:r>
              <a:rPr lang="en-US" altLang="zh-CN" dirty="0">
                <a:solidFill>
                  <a:srgbClr val="0000FF"/>
                </a:solidFill>
              </a:rPr>
              <a:t>192.168.128.255</a:t>
            </a:r>
          </a:p>
          <a:p>
            <a:pPr lvl="1" algn="l">
              <a:spcBef>
                <a:spcPts val="600"/>
              </a:spcBef>
              <a:buClr>
                <a:srgbClr val="336699"/>
              </a:buClr>
              <a:buSzPct val="75000"/>
              <a:buFont typeface="Wingdings" panose="05000000000000000000" pitchFamily="2" charset="2"/>
              <a:buChar char=""/>
            </a:pPr>
            <a:r>
              <a:rPr lang="en-US" altLang="zh-CN" dirty="0">
                <a:solidFill>
                  <a:srgbClr val="0000FF"/>
                </a:solidFill>
              </a:rPr>
              <a:t>255.255.255.0</a:t>
            </a:r>
          </a:p>
          <a:p>
            <a:pPr algn="l">
              <a:spcBef>
                <a:spcPts val="650"/>
              </a:spcBef>
              <a:buSzPct val="120000"/>
            </a:pP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CE0E99D-353E-458C-98FC-7857589DE40A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3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272568F7-0C43-487E-844A-97B961BE9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1339850"/>
            <a:ext cx="82423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5288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650"/>
              </a:spcBef>
              <a:buSzPct val="120000"/>
            </a:pP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ifconfig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命令：</a:t>
            </a:r>
          </a:p>
          <a:p>
            <a:pPr algn="just">
              <a:spcBef>
                <a:spcPts val="600"/>
              </a:spcBef>
              <a:buSzPct val="120000"/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ifconfig [Interface]</a:t>
            </a:r>
          </a:p>
          <a:p>
            <a:pPr lvl="1" algn="just">
              <a:spcBef>
                <a:spcPts val="600"/>
              </a:spcBef>
              <a:buClr>
                <a:srgbClr val="336699"/>
              </a:buClr>
              <a:buSzPct val="75000"/>
              <a:buFont typeface="Wingdings" panose="05000000000000000000" pitchFamily="2" charset="2"/>
              <a:buChar char=""/>
            </a:pPr>
            <a:r>
              <a:rPr lang="zh-CN" altLang="zh-CN" dirty="0">
                <a:solidFill>
                  <a:srgbClr val="0000FF"/>
                </a:solidFill>
              </a:rPr>
              <a:t>查看网卡信息，</a:t>
            </a:r>
            <a:r>
              <a:rPr lang="en-US" altLang="zh-CN" dirty="0">
                <a:solidFill>
                  <a:srgbClr val="0000FF"/>
                </a:solidFill>
              </a:rPr>
              <a:t>Interface</a:t>
            </a:r>
            <a:r>
              <a:rPr lang="zh-CN" altLang="zh-CN" dirty="0">
                <a:solidFill>
                  <a:srgbClr val="0000FF"/>
                </a:solidFill>
              </a:rPr>
              <a:t>是可选项，如果不加此项，则显示系统中所有网卡的信息，如果添加此选项则显示所指定的网卡信息。</a:t>
            </a:r>
            <a:r>
              <a:rPr lang="en-US" altLang="zh-CN" dirty="0">
                <a:solidFill>
                  <a:srgbClr val="0000FF"/>
                </a:solidFill>
              </a:rPr>
              <a:t>Linux</a:t>
            </a:r>
            <a:r>
              <a:rPr lang="zh-CN" altLang="zh-CN" dirty="0">
                <a:solidFill>
                  <a:srgbClr val="0000FF"/>
                </a:solidFill>
              </a:rPr>
              <a:t>下网卡命名规律：</a:t>
            </a:r>
            <a:r>
              <a:rPr lang="en-US" altLang="zh-CN" dirty="0">
                <a:solidFill>
                  <a:srgbClr val="0000FF"/>
                </a:solidFill>
              </a:rPr>
              <a:t>eth0</a:t>
            </a:r>
            <a:r>
              <a:rPr lang="zh-CN" altLang="zh-CN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eth1</a:t>
            </a:r>
            <a:r>
              <a:rPr lang="zh-CN" altLang="zh-CN" dirty="0">
                <a:solidFill>
                  <a:srgbClr val="0000FF"/>
                </a:solidFill>
              </a:rPr>
              <a:t>。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CFF909A7-3457-40C9-8FD6-1195E8DC5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3644901"/>
            <a:ext cx="7993062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562A46A-D2D3-4AC0-9129-C78A9B8B4D38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3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CB7DB45E-59CC-4DC4-9463-A4A16AC7F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412876"/>
            <a:ext cx="82423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650"/>
              </a:spcBef>
              <a:buSzPct val="120000"/>
            </a:pP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编写脚本，使用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case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语句判断脚本的参数是否为”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up/down”,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如果为“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up”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启用网卡，并输出网卡状态，如果为“</a:t>
            </a:r>
            <a:r>
              <a:rPr lang="en-US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down”</a:t>
            </a: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则停用网卡，并输出网卡状态。如果参数为其他，提示准确的参数</a:t>
            </a:r>
          </a:p>
          <a:p>
            <a:pPr algn="l">
              <a:spcBef>
                <a:spcPts val="650"/>
              </a:spcBef>
              <a:buSzPct val="120000"/>
            </a:pPr>
            <a:r>
              <a:rPr lang="zh-CN" altLang="zh-CN" sz="2600" dirty="0">
                <a:solidFill>
                  <a:srgbClr val="000066"/>
                </a:solidFill>
                <a:ea typeface="黑体" panose="02010609060101010101" pitchFamily="49" charset="-122"/>
              </a:rPr>
              <a:t>打印结果要求：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462640F8-BDDD-42A4-B354-54352888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3717925"/>
            <a:ext cx="7777162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9F5B643-49D8-43F5-95FB-3AA261A1C09B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4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5DBF9619-FAB7-4B78-B6D5-C6BA3C921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412875"/>
            <a:ext cx="82423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600"/>
              </a:spcBef>
              <a:buSzPct val="120000"/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case $</a:t>
            </a:r>
            <a:r>
              <a:rPr lang="zh-CN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变量名 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in</a:t>
            </a:r>
          </a:p>
          <a:p>
            <a:pPr algn="l">
              <a:spcBef>
                <a:spcPts val="600"/>
              </a:spcBef>
              <a:buSzPct val="120000"/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                </a:t>
            </a:r>
            <a:r>
              <a:rPr lang="zh-CN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模式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1</a:t>
            </a:r>
            <a:r>
              <a:rPr lang="zh-CN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</a:p>
          <a:p>
            <a:pPr algn="l">
              <a:spcBef>
                <a:spcPts val="600"/>
              </a:spcBef>
              <a:buSzPct val="120000"/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            </a:t>
            </a:r>
            <a:r>
              <a:rPr lang="zh-CN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命令序列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1</a:t>
            </a:r>
          </a:p>
          <a:p>
            <a:pPr algn="l">
              <a:spcBef>
                <a:spcPts val="600"/>
              </a:spcBef>
              <a:buSzPct val="120000"/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			;;</a:t>
            </a:r>
          </a:p>
          <a:p>
            <a:pPr algn="l">
              <a:spcBef>
                <a:spcPts val="600"/>
              </a:spcBef>
              <a:buSzPct val="120000"/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                </a:t>
            </a:r>
            <a:r>
              <a:rPr lang="zh-CN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模式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2</a:t>
            </a:r>
            <a:r>
              <a:rPr lang="zh-CN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</a:p>
          <a:p>
            <a:pPr algn="l">
              <a:spcBef>
                <a:spcPts val="600"/>
              </a:spcBef>
              <a:buSzPct val="120000"/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            </a:t>
            </a:r>
            <a:r>
              <a:rPr lang="zh-CN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命令序列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2</a:t>
            </a:r>
          </a:p>
          <a:p>
            <a:pPr algn="l">
              <a:spcBef>
                <a:spcPts val="600"/>
              </a:spcBef>
              <a:buSzPct val="120000"/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			;; </a:t>
            </a:r>
          </a:p>
          <a:p>
            <a:pPr algn="l">
              <a:spcBef>
                <a:spcPts val="600"/>
              </a:spcBef>
              <a:buSzPct val="120000"/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                *</a:t>
            </a:r>
            <a:r>
              <a:rPr lang="zh-CN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</a:p>
          <a:p>
            <a:pPr algn="l">
              <a:spcBef>
                <a:spcPts val="600"/>
              </a:spcBef>
              <a:buSzPct val="120000"/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            </a:t>
            </a:r>
            <a:r>
              <a:rPr lang="zh-CN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默认执行的命令序列</a:t>
            </a:r>
          </a:p>
          <a:p>
            <a:pPr algn="l">
              <a:spcBef>
                <a:spcPts val="600"/>
              </a:spcBef>
              <a:buSzPct val="120000"/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			;; </a:t>
            </a:r>
          </a:p>
          <a:p>
            <a:pPr algn="l">
              <a:spcBef>
                <a:spcPts val="600"/>
              </a:spcBef>
              <a:buSzPct val="120000"/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            </a:t>
            </a:r>
            <a:r>
              <a:rPr lang="en-US" altLang="zh-CN" dirty="0" err="1">
                <a:solidFill>
                  <a:srgbClr val="000066"/>
                </a:solidFill>
                <a:ea typeface="黑体" panose="02010609060101010101" pitchFamily="49" charset="-122"/>
              </a:rPr>
              <a:t>esac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 </a:t>
            </a:r>
          </a:p>
          <a:p>
            <a:pPr algn="l">
              <a:spcBef>
                <a:spcPts val="600"/>
              </a:spcBef>
              <a:buSzPct val="120000"/>
            </a:pPr>
            <a:endParaRPr lang="en-US" altLang="zh-CN" dirty="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8928DE-72A0-4850-BFAC-0720C7A396AE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4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C59C6050-E432-44A1-B7BC-DDFDD674D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412875"/>
            <a:ext cx="82423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600"/>
              </a:spcBef>
              <a:buSzPct val="120000"/>
            </a:pPr>
            <a:r>
              <a:rPr lang="zh-CN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启用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/</a:t>
            </a:r>
            <a:r>
              <a:rPr lang="zh-CN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停用网卡操作命令（需要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root</a:t>
            </a:r>
            <a:r>
              <a:rPr lang="zh-CN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权限）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:</a:t>
            </a:r>
          </a:p>
          <a:p>
            <a:pPr algn="l">
              <a:spcBef>
                <a:spcPts val="600"/>
              </a:spcBef>
              <a:buSzPct val="120000"/>
            </a:pPr>
            <a:endParaRPr lang="en-US" altLang="zh-CN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l">
              <a:spcBef>
                <a:spcPts val="600"/>
              </a:spcBef>
              <a:buSzPct val="120000"/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ifconfig [Interface] up</a:t>
            </a:r>
            <a:r>
              <a:rPr lang="zh-CN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启用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Interface</a:t>
            </a:r>
            <a:r>
              <a:rPr lang="zh-CN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网卡</a:t>
            </a:r>
          </a:p>
          <a:p>
            <a:pPr algn="l">
              <a:spcBef>
                <a:spcPts val="600"/>
              </a:spcBef>
              <a:buSzPct val="120000"/>
            </a:pPr>
            <a:endParaRPr lang="en-US" altLang="zh-CN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l">
              <a:spcBef>
                <a:spcPts val="600"/>
              </a:spcBef>
              <a:buSzPct val="120000"/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ifconfig [Interface] down </a:t>
            </a:r>
            <a:r>
              <a:rPr lang="zh-CN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停用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Interface</a:t>
            </a:r>
            <a:r>
              <a:rPr lang="zh-CN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网卡</a:t>
            </a:r>
          </a:p>
          <a:p>
            <a:pPr algn="l">
              <a:spcBef>
                <a:spcPts val="600"/>
              </a:spcBef>
              <a:buSzPct val="120000"/>
            </a:pPr>
            <a:endParaRPr lang="en-US" altLang="zh-CN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l">
              <a:spcBef>
                <a:spcPts val="600"/>
              </a:spcBef>
              <a:buSzPct val="120000"/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ifconfig [Interface]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lang="zh-CN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查看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Interface</a:t>
            </a:r>
            <a:r>
              <a:rPr lang="zh-CN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网卡当前状态</a:t>
            </a:r>
          </a:p>
          <a:p>
            <a:pPr algn="l">
              <a:spcBef>
                <a:spcPts val="600"/>
              </a:spcBef>
              <a:buSzPct val="120000"/>
            </a:pPr>
            <a:endParaRPr lang="en-GB" altLang="zh-CN" dirty="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845A6DB-95D0-4E0F-B435-DB5B19369561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4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33300</TotalTime>
  <Words>1253</Words>
  <Application>Microsoft Office PowerPoint</Application>
  <PresentationFormat>A4 纸张(210x297 毫米)</PresentationFormat>
  <Paragraphs>170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Monotype Sorts</vt:lpstr>
      <vt:lpstr>黑体</vt:lpstr>
      <vt:lpstr>Arial</vt:lpstr>
      <vt:lpstr>Arial Narrow</vt:lpstr>
      <vt:lpstr>Times New Roman</vt:lpstr>
      <vt:lpstr>Wingdings</vt:lpstr>
      <vt:lpstr>通用信息 (标准)</vt:lpstr>
      <vt:lpstr>第三章 实验2 Shell系统管理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Administrator</cp:lastModifiedBy>
  <cp:revision>3309</cp:revision>
  <cp:lastPrinted>2011-09-02T04:24:48Z</cp:lastPrinted>
  <dcterms:created xsi:type="dcterms:W3CDTF">2001-03-21T12:57:26Z</dcterms:created>
  <dcterms:modified xsi:type="dcterms:W3CDTF">2021-01-12T03:26:36Z</dcterms:modified>
</cp:coreProperties>
</file>