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256" r:id="rId2"/>
    <p:sldId id="605" r:id="rId3"/>
    <p:sldId id="603" r:id="rId4"/>
    <p:sldId id="548" r:id="rId5"/>
    <p:sldId id="551" r:id="rId6"/>
    <p:sldId id="607" r:id="rId7"/>
    <p:sldId id="469" r:id="rId8"/>
    <p:sldId id="458" r:id="rId9"/>
    <p:sldId id="457" r:id="rId10"/>
    <p:sldId id="610" r:id="rId11"/>
    <p:sldId id="549" r:id="rId12"/>
    <p:sldId id="459" r:id="rId13"/>
    <p:sldId id="460" r:id="rId14"/>
    <p:sldId id="609" r:id="rId15"/>
    <p:sldId id="550" r:id="rId16"/>
    <p:sldId id="461" r:id="rId17"/>
    <p:sldId id="608" r:id="rId18"/>
    <p:sldId id="463" r:id="rId19"/>
    <p:sldId id="464" r:id="rId20"/>
    <p:sldId id="465" r:id="rId21"/>
    <p:sldId id="467" r:id="rId22"/>
    <p:sldId id="468" r:id="rId23"/>
    <p:sldId id="612" r:id="rId24"/>
    <p:sldId id="616" r:id="rId25"/>
    <p:sldId id="477" r:id="rId26"/>
    <p:sldId id="475" r:id="rId27"/>
    <p:sldId id="471" r:id="rId28"/>
    <p:sldId id="476" r:id="rId29"/>
    <p:sldId id="472" r:id="rId30"/>
    <p:sldId id="478" r:id="rId31"/>
    <p:sldId id="473" r:id="rId32"/>
    <p:sldId id="479" r:id="rId33"/>
    <p:sldId id="480" r:id="rId34"/>
    <p:sldId id="482" r:id="rId35"/>
    <p:sldId id="614" r:id="rId36"/>
    <p:sldId id="613" r:id="rId37"/>
    <p:sldId id="450" r:id="rId38"/>
    <p:sldId id="484" r:id="rId39"/>
    <p:sldId id="451" r:id="rId40"/>
    <p:sldId id="485" r:id="rId41"/>
    <p:sldId id="486" r:id="rId42"/>
    <p:sldId id="487" r:id="rId43"/>
    <p:sldId id="454" r:id="rId44"/>
    <p:sldId id="489" r:id="rId45"/>
    <p:sldId id="593" r:id="rId46"/>
    <p:sldId id="594" r:id="rId47"/>
    <p:sldId id="488" r:id="rId48"/>
    <p:sldId id="490" r:id="rId49"/>
    <p:sldId id="491" r:id="rId50"/>
    <p:sldId id="492" r:id="rId51"/>
    <p:sldId id="493" r:id="rId52"/>
    <p:sldId id="494" r:id="rId53"/>
    <p:sldId id="495" r:id="rId54"/>
    <p:sldId id="615" r:id="rId55"/>
    <p:sldId id="297" r:id="rId56"/>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3A"/>
    <a:srgbClr val="003399"/>
    <a:srgbClr val="336699"/>
    <a:srgbClr val="000000"/>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2" autoAdjust="0"/>
    <p:restoredTop sz="98074" autoAdjust="0"/>
  </p:normalViewPr>
  <p:slideViewPr>
    <p:cSldViewPr>
      <p:cViewPr varScale="1">
        <p:scale>
          <a:sx n="158" d="100"/>
          <a:sy n="158" d="100"/>
        </p:scale>
        <p:origin x="1770" y="150"/>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AABD7C2-4070-4EF9-A2AD-EC5CFDB24104}"/>
              </a:ext>
            </a:extLst>
          </p:cNvPr>
          <p:cNvSpPr>
            <a:spLocks noGrp="1" noRot="1" noChangeAspect="1" noTextEdit="1"/>
          </p:cNvSpPr>
          <p:nvPr>
            <p:ph type="sldImg"/>
          </p:nvPr>
        </p:nvSpPr>
        <p:spPr>
          <a:ln>
            <a:solidFill>
              <a:srgbClr val="000000"/>
            </a:solidFill>
            <a:miter lim="800000"/>
            <a:headEnd/>
            <a:tailEnd/>
          </a:ln>
        </p:spPr>
      </p:sp>
      <p:sp>
        <p:nvSpPr>
          <p:cNvPr id="39939" name="备注占位符 2">
            <a:extLst>
              <a:ext uri="{FF2B5EF4-FFF2-40B4-BE49-F238E27FC236}">
                <a16:creationId xmlns:a16="http://schemas.microsoft.com/office/drawing/2014/main" id="{01F69795-FB0E-43AF-B57C-15BC09640F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a:p>
        </p:txBody>
      </p:sp>
      <p:sp>
        <p:nvSpPr>
          <p:cNvPr id="39940" name="灯片编号占位符 3">
            <a:extLst>
              <a:ext uri="{FF2B5EF4-FFF2-40B4-BE49-F238E27FC236}">
                <a16:creationId xmlns:a16="http://schemas.microsoft.com/office/drawing/2014/main" id="{547344E5-D3E3-4C57-BA7F-80A47918B3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9D4827-FD2E-4499-B5F5-28450AE3B0A2}" type="slidenum">
              <a:rPr lang="en-US" altLang="zh-CN"/>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E0849D88-6FEA-43FB-8C18-7AF4B5EE97A3}"/>
              </a:ext>
            </a:extLst>
          </p:cNvPr>
          <p:cNvSpPr>
            <a:spLocks noGrp="1" noRot="1" noChangeAspect="1" noTextEdit="1"/>
          </p:cNvSpPr>
          <p:nvPr>
            <p:ph type="sldImg"/>
          </p:nvPr>
        </p:nvSpPr>
        <p:spPr/>
      </p:sp>
      <p:sp>
        <p:nvSpPr>
          <p:cNvPr id="58371" name="备注占位符 2">
            <a:extLst>
              <a:ext uri="{FF2B5EF4-FFF2-40B4-BE49-F238E27FC236}">
                <a16:creationId xmlns:a16="http://schemas.microsoft.com/office/drawing/2014/main" id="{7CBDB1EE-D475-43F7-917F-7E7BABA205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2" name="灯片编号占位符 3">
            <a:extLst>
              <a:ext uri="{FF2B5EF4-FFF2-40B4-BE49-F238E27FC236}">
                <a16:creationId xmlns:a16="http://schemas.microsoft.com/office/drawing/2014/main" id="{610F5F16-F7E7-42C4-A763-A26CC96E53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11F40B-99FA-4A5C-AC7B-0DF8B07E165E}" type="slidenum">
              <a:rPr lang="zh-CN" altLang="en-US"/>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1721F139-E243-4CDA-91C5-EBFDC4F8A8FA}"/>
              </a:ext>
            </a:extLst>
          </p:cNvPr>
          <p:cNvSpPr>
            <a:spLocks noGrp="1" noRot="1" noChangeAspect="1" noTextEdit="1"/>
          </p:cNvSpPr>
          <p:nvPr>
            <p:ph type="sldImg"/>
          </p:nvPr>
        </p:nvSpPr>
        <p:spPr/>
      </p:sp>
      <p:sp>
        <p:nvSpPr>
          <p:cNvPr id="60419" name="备注占位符 2">
            <a:extLst>
              <a:ext uri="{FF2B5EF4-FFF2-40B4-BE49-F238E27FC236}">
                <a16:creationId xmlns:a16="http://schemas.microsoft.com/office/drawing/2014/main" id="{B94F331B-0072-4117-97CD-7396873656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F0DC3039-B6F8-4920-9A95-996B5FF467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AC76A2-9101-4C87-9F23-A36EC8D78B29}" type="slidenum">
              <a:rPr lang="zh-CN" altLang="en-US"/>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5FFF910F-D8FC-4376-9311-9D808CEEDFD4}"/>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F1CBB4C5-C213-4851-B57F-2847D9FEE0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a:extLst>
              <a:ext uri="{FF2B5EF4-FFF2-40B4-BE49-F238E27FC236}">
                <a16:creationId xmlns:a16="http://schemas.microsoft.com/office/drawing/2014/main" id="{F0D6AFC2-EDC3-4DF3-951D-12F811461F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A3CE50-F665-43B2-B610-F1A93D2FF07D}" type="slidenum">
              <a:rPr lang="zh-CN" altLang="en-US"/>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EE7FD114-CEC1-4B55-A8DB-E2E86A91805F}"/>
              </a:ext>
            </a:extLst>
          </p:cNvPr>
          <p:cNvSpPr>
            <a:spLocks noGrp="1" noRot="1" noChangeAspect="1" noTextEdit="1"/>
          </p:cNvSpPr>
          <p:nvPr>
            <p:ph type="sldImg"/>
          </p:nvPr>
        </p:nvSpPr>
        <p:spPr/>
      </p:sp>
      <p:sp>
        <p:nvSpPr>
          <p:cNvPr id="64515" name="备注占位符 2">
            <a:extLst>
              <a:ext uri="{FF2B5EF4-FFF2-40B4-BE49-F238E27FC236}">
                <a16:creationId xmlns:a16="http://schemas.microsoft.com/office/drawing/2014/main" id="{E5455BF9-DB35-46F8-B5FA-47334783F7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a:t>
            </a:r>
          </a:p>
        </p:txBody>
      </p:sp>
      <p:sp>
        <p:nvSpPr>
          <p:cNvPr id="64516" name="灯片编号占位符 3">
            <a:extLst>
              <a:ext uri="{FF2B5EF4-FFF2-40B4-BE49-F238E27FC236}">
                <a16:creationId xmlns:a16="http://schemas.microsoft.com/office/drawing/2014/main" id="{17BF666B-AACD-4562-9F45-B77EC4BAC5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EDB433-D2CB-4762-8215-7F15315AB76E}" type="slidenum">
              <a:rPr lang="zh-CN" altLang="en-US"/>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C6E2BCD5-CDF4-4505-945E-3FC21B25A950}"/>
              </a:ext>
            </a:extLst>
          </p:cNvPr>
          <p:cNvSpPr>
            <a:spLocks noGrp="1" noRot="1" noChangeAspect="1" noTextEdit="1"/>
          </p:cNvSpPr>
          <p:nvPr>
            <p:ph type="sldImg"/>
          </p:nvPr>
        </p:nvSpPr>
        <p:spPr/>
      </p:sp>
      <p:sp>
        <p:nvSpPr>
          <p:cNvPr id="66563" name="备注占位符 2">
            <a:extLst>
              <a:ext uri="{FF2B5EF4-FFF2-40B4-BE49-F238E27FC236}">
                <a16:creationId xmlns:a16="http://schemas.microsoft.com/office/drawing/2014/main" id="{ACADE096-92E3-428E-AC13-80D4504A3D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a:extLst>
              <a:ext uri="{FF2B5EF4-FFF2-40B4-BE49-F238E27FC236}">
                <a16:creationId xmlns:a16="http://schemas.microsoft.com/office/drawing/2014/main" id="{F7470B74-F845-4621-A692-8891D447A3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F1B313-4349-4452-AC99-BAA2EE6291A7}" type="slidenum">
              <a:rPr lang="zh-CN" altLang="en-US"/>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56142B6C-64BC-4D11-9EE8-B5472D0277CC}"/>
              </a:ext>
            </a:extLst>
          </p:cNvPr>
          <p:cNvSpPr>
            <a:spLocks noGrp="1" noRot="1" noChangeAspect="1" noTextEdit="1"/>
          </p:cNvSpPr>
          <p:nvPr>
            <p:ph type="sldImg"/>
          </p:nvPr>
        </p:nvSpPr>
        <p:spPr/>
      </p:sp>
      <p:sp>
        <p:nvSpPr>
          <p:cNvPr id="68611" name="备注占位符 2">
            <a:extLst>
              <a:ext uri="{FF2B5EF4-FFF2-40B4-BE49-F238E27FC236}">
                <a16:creationId xmlns:a16="http://schemas.microsoft.com/office/drawing/2014/main" id="{92F426B8-CCBB-425E-B203-1B1B2EF5D0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2" name="灯片编号占位符 3">
            <a:extLst>
              <a:ext uri="{FF2B5EF4-FFF2-40B4-BE49-F238E27FC236}">
                <a16:creationId xmlns:a16="http://schemas.microsoft.com/office/drawing/2014/main" id="{7BABB3FA-43D5-4439-B11C-179786848A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EABCB6-E9D4-4C41-85D4-548DE3186B17}" type="slidenum">
              <a:rPr lang="zh-CN" altLang="en-US"/>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D79C4585-51F5-42C4-A844-F6C7C040EF84}"/>
              </a:ext>
            </a:extLst>
          </p:cNvPr>
          <p:cNvSpPr>
            <a:spLocks noGrp="1" noRot="1" noChangeAspect="1" noTextEdit="1"/>
          </p:cNvSpPr>
          <p:nvPr>
            <p:ph type="sldImg"/>
          </p:nvPr>
        </p:nvSpPr>
        <p:spPr/>
      </p:sp>
      <p:sp>
        <p:nvSpPr>
          <p:cNvPr id="70659" name="备注占位符 2">
            <a:extLst>
              <a:ext uri="{FF2B5EF4-FFF2-40B4-BE49-F238E27FC236}">
                <a16:creationId xmlns:a16="http://schemas.microsoft.com/office/drawing/2014/main" id="{B028119F-5DCB-4DB9-B32D-9E5AC8CA3D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a:extLst>
              <a:ext uri="{FF2B5EF4-FFF2-40B4-BE49-F238E27FC236}">
                <a16:creationId xmlns:a16="http://schemas.microsoft.com/office/drawing/2014/main" id="{2762C925-20AE-42B4-AE08-565B84F794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6364F1-F1C2-4F35-9447-01F119A8BC13}" type="slidenum">
              <a:rPr lang="zh-CN" altLang="en-US"/>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53C6113B-A029-48A5-A523-2A921DD0A14A}"/>
              </a:ext>
            </a:extLst>
          </p:cNvPr>
          <p:cNvSpPr>
            <a:spLocks noGrp="1" noRot="1" noChangeAspect="1" noTextEdit="1"/>
          </p:cNvSpPr>
          <p:nvPr>
            <p:ph type="sldImg"/>
          </p:nvPr>
        </p:nvSpPr>
        <p:spPr/>
      </p:sp>
      <p:sp>
        <p:nvSpPr>
          <p:cNvPr id="72707" name="备注占位符 2">
            <a:extLst>
              <a:ext uri="{FF2B5EF4-FFF2-40B4-BE49-F238E27FC236}">
                <a16:creationId xmlns:a16="http://schemas.microsoft.com/office/drawing/2014/main" id="{3A1B9E61-FF18-4BFE-B086-88495B597C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853B1D12-34D4-4E1A-AF4A-9B34E53195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A07395-206F-44EB-9CA1-52D578B7FB3A}" type="slidenum">
              <a:rPr lang="zh-CN" altLang="en-US"/>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FE72CCC8-ABBA-4FF0-BB1B-3D79BB47704B}"/>
              </a:ext>
            </a:extLst>
          </p:cNvPr>
          <p:cNvSpPr>
            <a:spLocks noGrp="1" noRot="1" noChangeAspect="1" noTextEdit="1"/>
          </p:cNvSpPr>
          <p:nvPr>
            <p:ph type="sldImg"/>
          </p:nvPr>
        </p:nvSpPr>
        <p:spPr/>
      </p:sp>
      <p:sp>
        <p:nvSpPr>
          <p:cNvPr id="74755" name="备注占位符 2">
            <a:extLst>
              <a:ext uri="{FF2B5EF4-FFF2-40B4-BE49-F238E27FC236}">
                <a16:creationId xmlns:a16="http://schemas.microsoft.com/office/drawing/2014/main" id="{415A842A-59D0-4630-A239-03E8FCAAA0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a:extLst>
              <a:ext uri="{FF2B5EF4-FFF2-40B4-BE49-F238E27FC236}">
                <a16:creationId xmlns:a16="http://schemas.microsoft.com/office/drawing/2014/main" id="{4A29A37D-777D-4EEC-91E5-EBFB540CFE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60B746-0907-4145-B08A-30BCB664C783}" type="slidenum">
              <a:rPr lang="zh-CN" altLang="en-US"/>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A1CE301C-332D-4266-A7EF-0C4C457F8E49}"/>
              </a:ext>
            </a:extLst>
          </p:cNvPr>
          <p:cNvSpPr>
            <a:spLocks noGrp="1" noRot="1" noChangeAspect="1" noTextEdit="1"/>
          </p:cNvSpPr>
          <p:nvPr>
            <p:ph type="sldImg"/>
          </p:nvPr>
        </p:nvSpPr>
        <p:spPr/>
      </p:sp>
      <p:sp>
        <p:nvSpPr>
          <p:cNvPr id="78851" name="备注占位符 2">
            <a:extLst>
              <a:ext uri="{FF2B5EF4-FFF2-40B4-BE49-F238E27FC236}">
                <a16:creationId xmlns:a16="http://schemas.microsoft.com/office/drawing/2014/main" id="{41B813C5-1BFF-4502-B552-C0EEB99E70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2" name="灯片编号占位符 3">
            <a:extLst>
              <a:ext uri="{FF2B5EF4-FFF2-40B4-BE49-F238E27FC236}">
                <a16:creationId xmlns:a16="http://schemas.microsoft.com/office/drawing/2014/main" id="{9034F755-6576-4AA9-A419-499741209C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F95122-AA9D-43C3-B809-24B027E97FA9}" type="slidenum">
              <a:rPr lang="zh-CN" altLang="en-US"/>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E59DE27A-46D5-433A-BDC2-4C667D1A5403}"/>
              </a:ext>
            </a:extLst>
          </p:cNvPr>
          <p:cNvSpPr>
            <a:spLocks noGrp="1" noRot="1" noChangeAspect="1" noTextEdit="1"/>
          </p:cNvSpPr>
          <p:nvPr>
            <p:ph type="sldImg"/>
          </p:nvPr>
        </p:nvSpPr>
        <p:spPr/>
      </p:sp>
      <p:sp>
        <p:nvSpPr>
          <p:cNvPr id="41987" name="备注占位符 2">
            <a:extLst>
              <a:ext uri="{FF2B5EF4-FFF2-40B4-BE49-F238E27FC236}">
                <a16:creationId xmlns:a16="http://schemas.microsoft.com/office/drawing/2014/main" id="{B9832FE6-A4BC-4371-AAE9-D25DAA2ABA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id="{1A1DF564-DF96-4242-9781-CA9328668F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869519-6904-4E0B-8FB9-D7EC54BCDD89}" type="slidenum">
              <a:rPr lang="zh-CN" altLang="en-US"/>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6C4F9890-7A5B-4357-8EB3-22984A0C253E}"/>
              </a:ext>
            </a:extLst>
          </p:cNvPr>
          <p:cNvSpPr>
            <a:spLocks noGrp="1" noRot="1" noChangeAspect="1" noTextEdit="1"/>
          </p:cNvSpPr>
          <p:nvPr>
            <p:ph type="sldImg"/>
          </p:nvPr>
        </p:nvSpPr>
        <p:spPr>
          <a:ln>
            <a:solidFill>
              <a:srgbClr val="000000"/>
            </a:solidFill>
            <a:miter lim="800000"/>
            <a:headEnd/>
            <a:tailEnd/>
          </a:ln>
        </p:spPr>
      </p:sp>
      <p:sp>
        <p:nvSpPr>
          <p:cNvPr id="39939" name="备注占位符 2">
            <a:extLst>
              <a:ext uri="{FF2B5EF4-FFF2-40B4-BE49-F238E27FC236}">
                <a16:creationId xmlns:a16="http://schemas.microsoft.com/office/drawing/2014/main" id="{EFBE2B3B-C408-4969-ACF2-98B21E64AD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a:p>
        </p:txBody>
      </p:sp>
      <p:sp>
        <p:nvSpPr>
          <p:cNvPr id="39940" name="灯片编号占位符 3">
            <a:extLst>
              <a:ext uri="{FF2B5EF4-FFF2-40B4-BE49-F238E27FC236}">
                <a16:creationId xmlns:a16="http://schemas.microsoft.com/office/drawing/2014/main" id="{DF6F4F7D-9D01-434B-925E-0ED7CF237C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F50560-747E-4BB8-9190-D7EFCCB940D6}" type="slidenum">
              <a:rPr lang="en-US" altLang="zh-CN"/>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38AC8ECC-1667-4605-AD8D-8B1FC5785956}"/>
              </a:ext>
            </a:extLst>
          </p:cNvPr>
          <p:cNvSpPr>
            <a:spLocks noGrp="1" noRot="1" noChangeAspect="1" noTextEdit="1"/>
          </p:cNvSpPr>
          <p:nvPr>
            <p:ph type="sldImg"/>
          </p:nvPr>
        </p:nvSpPr>
        <p:spPr/>
      </p:sp>
      <p:sp>
        <p:nvSpPr>
          <p:cNvPr id="41987" name="备注占位符 2">
            <a:extLst>
              <a:ext uri="{FF2B5EF4-FFF2-40B4-BE49-F238E27FC236}">
                <a16:creationId xmlns:a16="http://schemas.microsoft.com/office/drawing/2014/main" id="{A92AD6F5-E647-4C6C-9706-EF7A4B9688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id="{C855B353-8BF6-465F-91DB-56DEFF916C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620210-ECA4-41D2-992E-157E0138D25E}" type="slidenum">
              <a:rPr lang="zh-CN" altLang="en-US"/>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A73BAAE6-F15F-4C31-8C38-E9F234F67159}"/>
              </a:ext>
            </a:extLst>
          </p:cNvPr>
          <p:cNvSpPr>
            <a:spLocks noGrp="1" noRot="1" noChangeAspect="1" noTextEdit="1"/>
          </p:cNvSpPr>
          <p:nvPr>
            <p:ph type="sldImg"/>
          </p:nvPr>
        </p:nvSpPr>
        <p:spPr/>
      </p:sp>
      <p:sp>
        <p:nvSpPr>
          <p:cNvPr id="44035" name="备注占位符 2">
            <a:extLst>
              <a:ext uri="{FF2B5EF4-FFF2-40B4-BE49-F238E27FC236}">
                <a16:creationId xmlns:a16="http://schemas.microsoft.com/office/drawing/2014/main" id="{B8FDE281-7460-4A30-9690-96005F35AC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这里列举了，在</a:t>
            </a:r>
            <a:r>
              <a:rPr lang="en-US" altLang="zh-CN"/>
              <a:t>Linux</a:t>
            </a:r>
            <a:r>
              <a:rPr lang="zh-CN" altLang="en-US"/>
              <a:t>系统中，常用的一些环境变量。</a:t>
            </a:r>
            <a:endParaRPr lang="en-US" altLang="zh-CN"/>
          </a:p>
          <a:p>
            <a:r>
              <a:rPr lang="zh-CN" altLang="en-US"/>
              <a:t>我们这边简单的介绍下，</a:t>
            </a:r>
            <a:r>
              <a:rPr lang="en-US" altLang="zh-CN"/>
              <a:t>PATH</a:t>
            </a:r>
            <a:r>
              <a:rPr lang="zh-CN" altLang="zh-CN"/>
              <a:t>决定了</a:t>
            </a:r>
            <a:r>
              <a:rPr lang="en-US" altLang="zh-CN"/>
              <a:t>shell</a:t>
            </a:r>
            <a:r>
              <a:rPr lang="zh-CN" altLang="zh-CN"/>
              <a:t>将到哪些目录中寻找命令或程序</a:t>
            </a:r>
            <a:r>
              <a:rPr lang="zh-CN" altLang="en-US"/>
              <a:t>，</a:t>
            </a:r>
            <a:r>
              <a:rPr lang="en-US" altLang="zh-CN"/>
              <a:t>PATH</a:t>
            </a:r>
            <a:r>
              <a:rPr lang="zh-CN" altLang="en-US"/>
              <a:t>的值是一系列目录，当您运行一个程序时，</a:t>
            </a:r>
            <a:r>
              <a:rPr lang="en-US" altLang="zh-CN"/>
              <a:t>Linux</a:t>
            </a:r>
            <a:r>
              <a:rPr lang="zh-CN" altLang="en-US"/>
              <a:t>在这些目录下进行搜寻编译链接。</a:t>
            </a:r>
            <a:endParaRPr lang="en-US" altLang="zh-CN"/>
          </a:p>
          <a:p>
            <a:r>
              <a:rPr lang="en-US" altLang="zh-CN"/>
              <a:t>HOME</a:t>
            </a:r>
            <a:r>
              <a:rPr lang="zh-CN" altLang="en-US"/>
              <a:t>表示</a:t>
            </a:r>
            <a:r>
              <a:rPr lang="zh-CN" altLang="zh-CN"/>
              <a:t>当前用户主目录</a:t>
            </a:r>
            <a:r>
              <a:rPr lang="zh-CN" altLang="en-US"/>
              <a:t>。</a:t>
            </a:r>
            <a:r>
              <a:rPr lang="en-US" altLang="zh-CN"/>
              <a:t>SHELL</a:t>
            </a:r>
            <a:r>
              <a:rPr lang="zh-CN" altLang="zh-CN"/>
              <a:t>是指当前用户用的是哪种</a:t>
            </a:r>
            <a:r>
              <a:rPr lang="en-US" altLang="zh-CN"/>
              <a:t>Shell</a:t>
            </a:r>
            <a:r>
              <a:rPr lang="zh-CN" altLang="en-US"/>
              <a:t>。</a:t>
            </a:r>
            <a:r>
              <a:rPr lang="en-US" altLang="zh-CN"/>
              <a:t>UID</a:t>
            </a:r>
            <a:r>
              <a:rPr lang="zh-CN" altLang="en-US"/>
              <a:t>是指当前用户的用户名。</a:t>
            </a:r>
            <a:endParaRPr lang="en-US" altLang="zh-CN"/>
          </a:p>
          <a:p>
            <a:r>
              <a:rPr lang="zh-CN" altLang="en-US"/>
              <a:t>这里我们需要注意后面三个和我们编译程序的时候有关，第一个是C_INCLUDE_PATH ，这个是</a:t>
            </a:r>
            <a:r>
              <a:rPr lang="en-US" altLang="zh-CN"/>
              <a:t>GCC</a:t>
            </a:r>
            <a:r>
              <a:rPr lang="zh-CN" altLang="en-US"/>
              <a:t>编译时，查找头文件的路径。</a:t>
            </a:r>
            <a:r>
              <a:rPr lang="en-US" altLang="zh-CN"/>
              <a:t>LIBRARY_PATH</a:t>
            </a:r>
            <a:r>
              <a:rPr lang="zh-CN" altLang="en-US"/>
              <a:t>是静态链接库文件的路径，在程序的链接阶段会使用到的，LD_LIBRARY_PATH 是程序运行时查找动态链接库的路径。</a:t>
            </a:r>
            <a:endParaRPr lang="en-US" altLang="zh-CN"/>
          </a:p>
          <a:p>
            <a:endParaRPr lang="en-US" altLang="zh-CN"/>
          </a:p>
          <a:p>
            <a:endParaRPr lang="zh-CN" altLang="en-US"/>
          </a:p>
        </p:txBody>
      </p:sp>
      <p:sp>
        <p:nvSpPr>
          <p:cNvPr id="44036" name="灯片编号占位符 3">
            <a:extLst>
              <a:ext uri="{FF2B5EF4-FFF2-40B4-BE49-F238E27FC236}">
                <a16:creationId xmlns:a16="http://schemas.microsoft.com/office/drawing/2014/main" id="{3F927682-2931-413D-A8D0-C0E1A3348A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43340F-FCE0-4CCA-93B2-06094031F433}" type="slidenum">
              <a:rPr lang="zh-CN" altLang="en-US"/>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435FD5EB-C4CB-4CC4-88BE-D20B9D71C576}"/>
              </a:ext>
            </a:extLst>
          </p:cNvPr>
          <p:cNvSpPr>
            <a:spLocks noGrp="1" noRot="1" noChangeAspect="1" noTextEdit="1"/>
          </p:cNvSpPr>
          <p:nvPr>
            <p:ph type="sldImg"/>
          </p:nvPr>
        </p:nvSpPr>
        <p:spPr/>
      </p:sp>
      <p:sp>
        <p:nvSpPr>
          <p:cNvPr id="46083" name="备注占位符 2">
            <a:extLst>
              <a:ext uri="{FF2B5EF4-FFF2-40B4-BE49-F238E27FC236}">
                <a16:creationId xmlns:a16="http://schemas.microsoft.com/office/drawing/2014/main" id="{53A79B70-A3B7-4DCD-A550-1EA2A217A1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一般，当我们进入系统的时候，</a:t>
            </a:r>
            <a:r>
              <a:rPr lang="en-US" altLang="zh-CN"/>
              <a:t>linux </a:t>
            </a:r>
            <a:r>
              <a:rPr lang="zh-CN" altLang="en-US"/>
              <a:t>就会读入系统的环境变量，这些环境变量存放在什么地方，那就是环境变量的文件中。</a:t>
            </a:r>
            <a:endParaRPr lang="en-US" altLang="zh-CN"/>
          </a:p>
          <a:p>
            <a:r>
              <a:rPr lang="en-US" altLang="zh-CN"/>
              <a:t>     Linux </a:t>
            </a:r>
            <a:r>
              <a:rPr lang="zh-CN" altLang="en-US"/>
              <a:t>中有很多记载环境变量的文件，它们被系统读入是按照一定的顺序的。下面一起来看看其中的几个环境变量文件。</a:t>
            </a:r>
            <a:endParaRPr lang="en-US" altLang="zh-CN"/>
          </a:p>
          <a:p>
            <a:r>
              <a:rPr lang="zh-CN" altLang="en-US"/>
              <a:t>    </a:t>
            </a:r>
            <a:r>
              <a:rPr lang="en-US" altLang="zh-CN"/>
              <a:t>/etc/profile</a:t>
            </a:r>
            <a:r>
              <a:rPr lang="zh-CN" altLang="en-US"/>
              <a:t>文件为系统的环境变量，它为每个用户设置环境信息，当用户第一次登录时，该文件被执行。并从</a:t>
            </a:r>
            <a:r>
              <a:rPr lang="en-US" altLang="zh-CN"/>
              <a:t>/etc/profile.d </a:t>
            </a:r>
            <a:r>
              <a:rPr lang="zh-CN" altLang="en-US"/>
              <a:t>目录的配置文件中搜集</a:t>
            </a:r>
            <a:r>
              <a:rPr lang="en-US" altLang="zh-CN"/>
              <a:t>shell </a:t>
            </a:r>
            <a:r>
              <a:rPr lang="zh-CN" altLang="en-US"/>
              <a:t>的设置。    这个文件，是任何用户登陆操作系统以后都会读取的文件（这里主要限于</a:t>
            </a:r>
            <a:r>
              <a:rPr lang="en-US" altLang="zh-CN"/>
              <a:t>bash shell</a:t>
            </a:r>
            <a:r>
              <a:rPr lang="zh-CN" altLang="en-US"/>
              <a:t>），用于获取系统的环境变量，只在登陆的时候读取一次。</a:t>
            </a:r>
            <a:endParaRPr lang="en-US" altLang="zh-CN"/>
          </a:p>
          <a:p>
            <a:endParaRPr lang="zh-CN" altLang="en-US"/>
          </a:p>
          <a:p>
            <a:r>
              <a:rPr lang="zh-CN" altLang="en-US"/>
              <a:t>    假设用户使用的是</a:t>
            </a:r>
            <a:r>
              <a:rPr lang="en-US" altLang="zh-CN"/>
              <a:t>BASH </a:t>
            </a:r>
            <a:r>
              <a:rPr lang="zh-CN" altLang="en-US"/>
              <a:t>，那么在执行完</a:t>
            </a:r>
            <a:r>
              <a:rPr lang="en-US" altLang="zh-CN"/>
              <a:t>/etc/profile </a:t>
            </a:r>
            <a:r>
              <a:rPr lang="zh-CN" altLang="en-US"/>
              <a:t>内容之后，就会这行</a:t>
            </a:r>
            <a:r>
              <a:rPr lang="en-US" altLang="zh-CN"/>
              <a:t>/etc/bashrc</a:t>
            </a:r>
            <a:r>
              <a:rPr lang="zh-CN" altLang="en-US"/>
              <a:t>这个文件。另外，当每次一个新的</a:t>
            </a:r>
            <a:r>
              <a:rPr lang="en-US" altLang="zh-CN"/>
              <a:t>bash shell </a:t>
            </a:r>
            <a:r>
              <a:rPr lang="zh-CN" altLang="en-US"/>
              <a:t>被打开时</a:t>
            </a:r>
            <a:r>
              <a:rPr lang="en-US" altLang="zh-CN"/>
              <a:t>, </a:t>
            </a:r>
            <a:r>
              <a:rPr lang="zh-CN" altLang="en-US"/>
              <a:t>该文件被读取。</a:t>
            </a:r>
          </a:p>
          <a:p>
            <a:r>
              <a:rPr lang="zh-CN" altLang="en-US"/>
              <a:t>    每个使用</a:t>
            </a:r>
            <a:r>
              <a:rPr lang="en-US" altLang="zh-CN"/>
              <a:t>bash </a:t>
            </a:r>
            <a:r>
              <a:rPr lang="zh-CN" altLang="en-US"/>
              <a:t>的用户在登陆以后执行完</a:t>
            </a:r>
            <a:r>
              <a:rPr lang="en-US" altLang="zh-CN"/>
              <a:t>/etc/profile </a:t>
            </a:r>
            <a:r>
              <a:rPr lang="zh-CN" altLang="en-US"/>
              <a:t>中内容以后都会执行此文件，在新开一个</a:t>
            </a:r>
            <a:r>
              <a:rPr lang="en-US" altLang="zh-CN"/>
              <a:t>bash </a:t>
            </a:r>
            <a:r>
              <a:rPr lang="zh-CN" altLang="en-US"/>
              <a:t>的时候也会执行此文件。因此，如果想让每个使用</a:t>
            </a:r>
            <a:r>
              <a:rPr lang="en-US" altLang="zh-CN"/>
              <a:t>bash </a:t>
            </a:r>
            <a:r>
              <a:rPr lang="zh-CN" altLang="en-US"/>
              <a:t>的用户每新开一个</a:t>
            </a:r>
            <a:r>
              <a:rPr lang="en-US" altLang="zh-CN"/>
              <a:t>bash </a:t>
            </a:r>
            <a:r>
              <a:rPr lang="zh-CN" altLang="en-US"/>
              <a:t>和每次登陆都执行某些操作，或者给他们定义一些新的环境变量，就可以在这个里面设置。</a:t>
            </a:r>
            <a:endParaRPr lang="en-US" altLang="zh-CN"/>
          </a:p>
          <a:p>
            <a:r>
              <a:rPr lang="en-US" altLang="zh-CN"/>
              <a:t>    </a:t>
            </a:r>
            <a:endParaRPr lang="zh-CN" altLang="en-US"/>
          </a:p>
          <a:p>
            <a:endParaRPr lang="zh-CN" altLang="en-US"/>
          </a:p>
        </p:txBody>
      </p:sp>
      <p:sp>
        <p:nvSpPr>
          <p:cNvPr id="46084" name="灯片编号占位符 3">
            <a:extLst>
              <a:ext uri="{FF2B5EF4-FFF2-40B4-BE49-F238E27FC236}">
                <a16:creationId xmlns:a16="http://schemas.microsoft.com/office/drawing/2014/main" id="{B818F540-1306-4195-BCFD-41333091FD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E6434D-813E-44D9-B008-93EF97BEFDB8}" type="slidenum">
              <a:rPr lang="zh-CN" altLang="en-US"/>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C8C2A5E1-8BBE-4F84-84EC-B053CF26B49C}"/>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id="{1F797D16-20B2-49E8-BDC1-D1379E9864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在我们第三章</a:t>
            </a:r>
            <a:r>
              <a:rPr lang="en-US" altLang="zh-CN"/>
              <a:t>shell</a:t>
            </a:r>
            <a:r>
              <a:rPr lang="zh-CN" altLang="en-US"/>
              <a:t>中介绍过</a:t>
            </a:r>
            <a:r>
              <a:rPr lang="en-US" altLang="zh-CN"/>
              <a:t>Linux</a:t>
            </a:r>
            <a:r>
              <a:rPr lang="zh-CN" altLang="en-US"/>
              <a:t>的目录，其中提到过“</a:t>
            </a:r>
            <a:r>
              <a:rPr lang="en-US" altLang="zh-CN"/>
              <a:t>~</a:t>
            </a:r>
            <a:r>
              <a:rPr lang="zh-CN" altLang="en-US"/>
              <a:t>”（波浪号），大家还记得波浪号是什么意思吗？</a:t>
            </a:r>
            <a:endParaRPr lang="en-US" altLang="zh-CN"/>
          </a:p>
          <a:p>
            <a:endParaRPr lang="en-US" altLang="zh-CN"/>
          </a:p>
          <a:p>
            <a:r>
              <a:rPr lang="zh-CN" altLang="en-US"/>
              <a:t>“</a:t>
            </a:r>
            <a:r>
              <a:rPr lang="en-US" altLang="zh-CN"/>
              <a:t>~</a:t>
            </a:r>
            <a:r>
              <a:rPr lang="zh-CN" altLang="en-US"/>
              <a:t>”是表示“当前用户身份”所在的家目录。</a:t>
            </a:r>
            <a:endParaRPr lang="en-US" altLang="zh-CN"/>
          </a:p>
          <a:p>
            <a:r>
              <a:rPr lang="zh-CN" altLang="en-US"/>
              <a:t>所以这里我们介绍的这两个文件都是和当前用户相关的。</a:t>
            </a:r>
            <a:endParaRPr lang="en-US" altLang="zh-CN"/>
          </a:p>
          <a:p>
            <a:endParaRPr lang="en-US" altLang="zh-CN"/>
          </a:p>
          <a:p>
            <a:r>
              <a:rPr lang="en-US" altLang="zh-CN"/>
              <a:t>.profile</a:t>
            </a:r>
            <a:r>
              <a:rPr lang="zh-CN" altLang="en-US"/>
              <a:t>是隐含文件</a:t>
            </a:r>
            <a:r>
              <a:rPr lang="en-US" altLang="zh-CN"/>
              <a:t>,</a:t>
            </a:r>
            <a:r>
              <a:rPr lang="zh-CN" altLang="en-US"/>
              <a:t>普通的列目录命令</a:t>
            </a:r>
            <a:r>
              <a:rPr lang="en-US" altLang="zh-CN"/>
              <a:t>(l</a:t>
            </a:r>
            <a:r>
              <a:rPr lang="zh-CN" altLang="en-US"/>
              <a:t>、</a:t>
            </a:r>
            <a:r>
              <a:rPr lang="en-US" altLang="zh-CN"/>
              <a:t>ls</a:t>
            </a:r>
            <a:r>
              <a:rPr lang="zh-CN" altLang="en-US"/>
              <a:t>、</a:t>
            </a:r>
            <a:r>
              <a:rPr lang="en-US" altLang="zh-CN"/>
              <a:t>lf,ls-l</a:t>
            </a:r>
            <a:r>
              <a:rPr lang="zh-CN" altLang="en-US"/>
              <a:t>等</a:t>
            </a:r>
            <a:r>
              <a:rPr lang="en-US" altLang="zh-CN"/>
              <a:t>)</a:t>
            </a:r>
            <a:r>
              <a:rPr lang="zh-CN" altLang="en-US"/>
              <a:t>显示不出该文件。</a:t>
            </a:r>
            <a:r>
              <a:rPr lang="en-US" altLang="zh-CN"/>
              <a:t>UNIX/Linux</a:t>
            </a:r>
            <a:r>
              <a:rPr lang="zh-CN" altLang="en-US"/>
              <a:t>系统所有隐文件前都有</a:t>
            </a:r>
            <a:r>
              <a:rPr lang="en-US" altLang="zh-CN"/>
              <a:t>“.”</a:t>
            </a:r>
            <a:r>
              <a:rPr lang="zh-CN" altLang="en-US"/>
              <a:t>符。我们可以使用</a:t>
            </a:r>
            <a:r>
              <a:rPr lang="en-US" altLang="zh-CN"/>
              <a:t>ls –a|grep profile</a:t>
            </a:r>
            <a:r>
              <a:rPr lang="zh-CN" altLang="en-US"/>
              <a:t>来显示出来该文件。（操作演示！）</a:t>
            </a:r>
            <a:endParaRPr lang="en-US" altLang="zh-CN"/>
          </a:p>
          <a:p>
            <a:r>
              <a:rPr lang="zh-CN" altLang="en-US"/>
              <a:t>每个用户都可使用该文件输入专用于自己使用的</a:t>
            </a:r>
            <a:r>
              <a:rPr lang="en-US" altLang="zh-CN"/>
              <a:t>shell </a:t>
            </a:r>
            <a:r>
              <a:rPr lang="zh-CN" altLang="en-US"/>
              <a:t>信息。当用户登录时，该文件仅仅执行一次，默认情况下，它设置一些环境变量，执行用户的</a:t>
            </a:r>
            <a:r>
              <a:rPr lang="en-US" altLang="zh-CN"/>
              <a:t>.bashrc </a:t>
            </a:r>
            <a:r>
              <a:rPr lang="zh-CN" altLang="en-US"/>
              <a:t>文件。</a:t>
            </a:r>
          </a:p>
          <a:p>
            <a:r>
              <a:rPr lang="zh-CN" altLang="en-US"/>
              <a:t>单个用户此文件的修改只会影响到他以后的每一次登陆系统。因此，可以在这里设置单个用户的特殊的环境变量或者特殊的操作，那么它在每次登陆的时候都会去获取这些新的环境变量或者做某些特殊的操作，但是仅仅在登陆时。</a:t>
            </a:r>
            <a:endParaRPr lang="en-US" altLang="zh-CN"/>
          </a:p>
          <a:p>
            <a:endParaRPr lang="en-US" altLang="zh-CN"/>
          </a:p>
          <a:p>
            <a:r>
              <a:rPr lang="zh-CN" altLang="en-US"/>
              <a:t>第二个文件</a:t>
            </a:r>
            <a:r>
              <a:rPr lang="en-US" altLang="zh-CN"/>
              <a:t>~/.bashrc</a:t>
            </a:r>
            <a:r>
              <a:rPr lang="zh-CN" altLang="en-US"/>
              <a:t>，包含专用于当前用户的</a:t>
            </a:r>
            <a:r>
              <a:rPr lang="en-US" altLang="zh-CN"/>
              <a:t>bash shell</a:t>
            </a:r>
            <a:r>
              <a:rPr lang="zh-CN" altLang="en-US"/>
              <a:t>的</a:t>
            </a:r>
            <a:r>
              <a:rPr lang="en-US" altLang="zh-CN"/>
              <a:t>bash</a:t>
            </a:r>
            <a:r>
              <a:rPr lang="zh-CN" altLang="en-US"/>
              <a:t>信息</a:t>
            </a:r>
            <a:r>
              <a:rPr lang="en-US" altLang="zh-CN"/>
              <a:t>,</a:t>
            </a:r>
            <a:r>
              <a:rPr lang="zh-CN" altLang="en-US"/>
              <a:t>当登录时以及每次打开新的</a:t>
            </a:r>
            <a:r>
              <a:rPr lang="en-US" altLang="zh-CN"/>
              <a:t>shell</a:t>
            </a:r>
            <a:r>
              <a:rPr lang="zh-CN" altLang="en-US"/>
              <a:t>时</a:t>
            </a:r>
            <a:r>
              <a:rPr lang="en-US" altLang="zh-CN"/>
              <a:t>,</a:t>
            </a:r>
            <a:r>
              <a:rPr lang="zh-CN" altLang="en-US"/>
              <a:t>该该文件被读取。我们也可以使用</a:t>
            </a:r>
            <a:r>
              <a:rPr lang="en-US" altLang="zh-CN"/>
              <a:t>ls –a|grep bashrc</a:t>
            </a:r>
            <a:r>
              <a:rPr lang="zh-CN" altLang="en-US"/>
              <a:t>来查找下这个文件。</a:t>
            </a:r>
            <a:endParaRPr lang="en-US" altLang="zh-CN"/>
          </a:p>
          <a:p>
            <a:endParaRPr lang="zh-CN" altLang="en-US"/>
          </a:p>
          <a:p>
            <a:endParaRPr lang="en-US" altLang="zh-CN"/>
          </a:p>
          <a:p>
            <a:endParaRPr lang="en-US" altLang="zh-CN"/>
          </a:p>
          <a:p>
            <a:endParaRPr lang="zh-CN" altLang="en-US"/>
          </a:p>
        </p:txBody>
      </p:sp>
      <p:sp>
        <p:nvSpPr>
          <p:cNvPr id="48132" name="灯片编号占位符 3">
            <a:extLst>
              <a:ext uri="{FF2B5EF4-FFF2-40B4-BE49-F238E27FC236}">
                <a16:creationId xmlns:a16="http://schemas.microsoft.com/office/drawing/2014/main" id="{15D63080-4CE5-4B07-BBC5-6A25EFE4B5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091FE0-1C28-41B3-8C21-DE83F4A21AA9}" type="slidenum">
              <a:rPr lang="zh-CN" altLang="en-US"/>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333E0BE1-2D71-4293-90E8-3D57C9347365}"/>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6A1662C2-AB3F-492F-A3EC-2F2A2327AB66}"/>
              </a:ext>
            </a:extLst>
          </p:cNvPr>
          <p:cNvSpPr>
            <a:spLocks noGrp="1"/>
          </p:cNvSpPr>
          <p:nvPr>
            <p:ph type="body" idx="1"/>
          </p:nvPr>
        </p:nvSpPr>
        <p:spPr/>
        <p:txBody>
          <a:bodyPr>
            <a:normAutofit fontScale="92500"/>
          </a:bodyPr>
          <a:lstStyle/>
          <a:p>
            <a:pPr>
              <a:defRPr/>
            </a:pPr>
            <a:r>
              <a:rPr lang="zh-CN" altLang="en-US" dirty="0"/>
              <a:t>前面学习的</a:t>
            </a:r>
            <a:r>
              <a:rPr lang="en-US" altLang="zh-CN" dirty="0"/>
              <a:t>4</a:t>
            </a:r>
            <a:r>
              <a:rPr lang="zh-CN" altLang="en-US" dirty="0"/>
              <a:t>个文件是很相像的，特别容易混淆，那么他们之间有什么区别呢？</a:t>
            </a:r>
            <a:endParaRPr lang="en-US" altLang="zh-CN" dirty="0"/>
          </a:p>
          <a:p>
            <a:pPr>
              <a:defRPr/>
            </a:pPr>
            <a:r>
              <a:rPr lang="zh-CN" altLang="en-US" dirty="0"/>
              <a:t>我们从两个方面来进行区别，一个是哪些用户会访问到这个文件，另外就是读取该文件的时机。</a:t>
            </a:r>
            <a:endParaRPr lang="en-US" altLang="zh-CN" dirty="0"/>
          </a:p>
          <a:p>
            <a:pPr>
              <a:defRPr/>
            </a:pPr>
            <a:endParaRPr lang="en-US" altLang="zh-CN" dirty="0"/>
          </a:p>
          <a:p>
            <a:pPr>
              <a:defRPr/>
            </a:pPr>
            <a:r>
              <a:rPr lang="zh-CN" altLang="en-US" dirty="0"/>
              <a:t>首先看</a:t>
            </a:r>
            <a:r>
              <a:rPr lang="en-US" altLang="zh-CN" dirty="0"/>
              <a:t>/etc/profile,</a:t>
            </a:r>
            <a:r>
              <a:rPr lang="zh-CN" altLang="en-US" dirty="0"/>
              <a:t>它是用来设置系统环境参数，比如</a:t>
            </a:r>
            <a:r>
              <a:rPr lang="en-US" altLang="zh-CN" dirty="0"/>
              <a:t>$PATH. </a:t>
            </a:r>
            <a:r>
              <a:rPr lang="zh-CN" altLang="en-US" dirty="0"/>
              <a:t>这里面的环境变量是对系统内所有用户生效的，它是系统中的任何用户只要一登录，就会被读取。</a:t>
            </a:r>
            <a:endParaRPr lang="en-US" altLang="zh-CN" dirty="0"/>
          </a:p>
          <a:p>
            <a:pPr>
              <a:defRPr/>
            </a:pPr>
            <a:endParaRPr lang="en-US" altLang="zh-CN" dirty="0"/>
          </a:p>
          <a:p>
            <a:pPr>
              <a:defRPr/>
            </a:pPr>
            <a:r>
              <a:rPr lang="zh-CN" altLang="en-US" dirty="0"/>
              <a:t>第二个是</a:t>
            </a:r>
            <a:r>
              <a:rPr lang="en-US" altLang="zh-CN" dirty="0"/>
              <a:t>/etc/</a:t>
            </a:r>
            <a:r>
              <a:rPr lang="en-US" altLang="zh-CN" dirty="0" err="1"/>
              <a:t>bashrc</a:t>
            </a:r>
            <a:r>
              <a:rPr lang="en-US" altLang="zh-CN" dirty="0"/>
              <a:t>:  </a:t>
            </a:r>
            <a:r>
              <a:rPr lang="zh-CN" altLang="en-US" dirty="0"/>
              <a:t>这个文件设置系统</a:t>
            </a:r>
            <a:r>
              <a:rPr lang="en-US" altLang="zh-CN" dirty="0"/>
              <a:t>bash shell</a:t>
            </a:r>
            <a:r>
              <a:rPr lang="zh-CN" altLang="en-US" dirty="0"/>
              <a:t>相关的东西，对系统内所有用户生效。只要任何用户运行</a:t>
            </a:r>
            <a:r>
              <a:rPr lang="en-US" altLang="zh-CN" dirty="0"/>
              <a:t>bash</a:t>
            </a:r>
            <a:r>
              <a:rPr lang="zh-CN" altLang="en-US" dirty="0"/>
              <a:t>命令，那么这里面的东西就在起作用。</a:t>
            </a:r>
            <a:endParaRPr lang="en-US" altLang="zh-CN" dirty="0"/>
          </a:p>
          <a:p>
            <a:pPr>
              <a:defRPr/>
            </a:pPr>
            <a:r>
              <a:rPr lang="en-US" altLang="zh-CN" dirty="0"/>
              <a:t>~/.</a:t>
            </a:r>
            <a:r>
              <a:rPr lang="en-US" altLang="zh-CN" dirty="0" err="1"/>
              <a:t>bash_profile</a:t>
            </a:r>
            <a:r>
              <a:rPr lang="en-US" altLang="zh-CN" dirty="0"/>
              <a:t>: </a:t>
            </a:r>
            <a:r>
              <a:rPr lang="zh-CN" altLang="en-US" dirty="0"/>
              <a:t>用来设置一些环境变量，功能和</a:t>
            </a:r>
            <a:r>
              <a:rPr lang="en-US" altLang="zh-CN" dirty="0"/>
              <a:t>/etc/profile </a:t>
            </a:r>
            <a:r>
              <a:rPr lang="zh-CN" altLang="en-US" dirty="0"/>
              <a:t>类似，但是这个是针对用户来设定的，也就是说，你在</a:t>
            </a:r>
            <a:r>
              <a:rPr lang="en-US" altLang="zh-CN" dirty="0"/>
              <a:t>/home/user1/.</a:t>
            </a:r>
            <a:r>
              <a:rPr lang="en-US" altLang="zh-CN" dirty="0" err="1"/>
              <a:t>bash_profile</a:t>
            </a:r>
            <a:r>
              <a:rPr lang="en-US" altLang="zh-CN" dirty="0"/>
              <a:t> </a:t>
            </a:r>
            <a:r>
              <a:rPr lang="zh-CN" altLang="en-US" dirty="0"/>
              <a:t>中设定了环境变量，那么这个环境变量只针对 </a:t>
            </a:r>
            <a:r>
              <a:rPr lang="en-US" altLang="zh-CN" dirty="0"/>
              <a:t>user1 </a:t>
            </a:r>
            <a:r>
              <a:rPr lang="zh-CN" altLang="en-US" dirty="0"/>
              <a:t>这个用户生效</a:t>
            </a:r>
            <a:r>
              <a:rPr lang="en-US" altLang="zh-CN" dirty="0"/>
              <a:t>.</a:t>
            </a:r>
            <a:r>
              <a:rPr lang="zh-CN" altLang="en-US" dirty="0"/>
              <a:t>也就是单独用户有效。</a:t>
            </a:r>
            <a:endParaRPr lang="en-US" altLang="zh-CN" dirty="0"/>
          </a:p>
          <a:p>
            <a:pPr>
              <a:defRPr/>
            </a:pPr>
            <a:r>
              <a:rPr lang="en-US" altLang="zh-CN" dirty="0"/>
              <a:t>~/.</a:t>
            </a:r>
            <a:r>
              <a:rPr lang="en-US" altLang="zh-CN" dirty="0" err="1"/>
              <a:t>bashrc</a:t>
            </a:r>
            <a:r>
              <a:rPr lang="en-US" altLang="zh-CN" dirty="0"/>
              <a:t>: </a:t>
            </a:r>
            <a:r>
              <a:rPr lang="zh-CN" altLang="en-US" dirty="0"/>
              <a:t>作用类似于</a:t>
            </a:r>
            <a:r>
              <a:rPr lang="en-US" altLang="zh-CN" dirty="0"/>
              <a:t>/etc/</a:t>
            </a:r>
            <a:r>
              <a:rPr lang="en-US" altLang="zh-CN" dirty="0" err="1"/>
              <a:t>bashrc</a:t>
            </a:r>
            <a:r>
              <a:rPr lang="en-US" altLang="zh-CN" dirty="0"/>
              <a:t>, </a:t>
            </a:r>
            <a:r>
              <a:rPr lang="zh-CN" altLang="en-US" dirty="0"/>
              <a:t>只是针对用户自己而言，不对其他用户生效。</a:t>
            </a:r>
            <a:endParaRPr lang="en-US" altLang="zh-CN" dirty="0"/>
          </a:p>
          <a:p>
            <a:pPr>
              <a:defRPr/>
            </a:pPr>
            <a:r>
              <a:rPr lang="zh-CN" altLang="en-US" dirty="0"/>
              <a:t>另外</a:t>
            </a:r>
            <a:r>
              <a:rPr lang="en-US" altLang="zh-CN" dirty="0"/>
              <a:t>/etc/profile</a:t>
            </a:r>
            <a:r>
              <a:rPr lang="zh-CN" altLang="en-US" dirty="0"/>
              <a:t>中设定的变量</a:t>
            </a:r>
            <a:r>
              <a:rPr lang="en-US" altLang="zh-CN" dirty="0"/>
              <a:t>(</a:t>
            </a:r>
            <a:r>
              <a:rPr lang="zh-CN" altLang="en-US" dirty="0"/>
              <a:t>全局</a:t>
            </a:r>
            <a:r>
              <a:rPr lang="en-US" altLang="zh-CN" dirty="0"/>
              <a:t>)</a:t>
            </a:r>
            <a:r>
              <a:rPr lang="zh-CN" altLang="en-US" dirty="0"/>
              <a:t>的可以作用于任何用户</a:t>
            </a:r>
            <a:r>
              <a:rPr lang="en-US" altLang="zh-CN" dirty="0"/>
              <a:t>,</a:t>
            </a:r>
            <a:r>
              <a:rPr lang="zh-CN" altLang="en-US" dirty="0"/>
              <a:t>而</a:t>
            </a:r>
            <a:r>
              <a:rPr lang="en-US" altLang="zh-CN" dirty="0"/>
              <a:t>~/.</a:t>
            </a:r>
            <a:r>
              <a:rPr lang="en-US" altLang="zh-CN" dirty="0" err="1"/>
              <a:t>bashrc</a:t>
            </a:r>
            <a:r>
              <a:rPr lang="zh-CN" altLang="en-US" dirty="0"/>
              <a:t>等中设定的变量</a:t>
            </a:r>
            <a:r>
              <a:rPr lang="en-US" altLang="zh-CN" dirty="0"/>
              <a:t>(</a:t>
            </a:r>
            <a:r>
              <a:rPr lang="zh-CN" altLang="en-US" dirty="0"/>
              <a:t>局部</a:t>
            </a:r>
            <a:r>
              <a:rPr lang="en-US" altLang="zh-CN" dirty="0"/>
              <a:t>)</a:t>
            </a:r>
            <a:r>
              <a:rPr lang="zh-CN" altLang="en-US" dirty="0"/>
              <a:t>只能继承</a:t>
            </a:r>
            <a:r>
              <a:rPr lang="en-US" altLang="zh-CN" dirty="0"/>
              <a:t>/etc/profile</a:t>
            </a:r>
            <a:r>
              <a:rPr lang="zh-CN" altLang="en-US" dirty="0"/>
              <a:t>中的变量</a:t>
            </a:r>
            <a:r>
              <a:rPr lang="en-US" altLang="zh-CN" dirty="0"/>
              <a:t>,</a:t>
            </a:r>
            <a:r>
              <a:rPr lang="zh-CN" altLang="en-US" dirty="0"/>
              <a:t>他们是</a:t>
            </a:r>
            <a:r>
              <a:rPr lang="en-US" altLang="zh-CN" dirty="0"/>
              <a:t>"</a:t>
            </a:r>
            <a:r>
              <a:rPr lang="zh-CN" altLang="en-US" dirty="0"/>
              <a:t>父子</a:t>
            </a:r>
            <a:r>
              <a:rPr lang="en-US" altLang="zh-CN" dirty="0"/>
              <a:t>"</a:t>
            </a:r>
            <a:r>
              <a:rPr lang="zh-CN" altLang="en-US" dirty="0"/>
              <a:t>关系</a:t>
            </a:r>
            <a:r>
              <a:rPr lang="en-US" altLang="zh-CN" dirty="0"/>
              <a:t>.</a:t>
            </a:r>
            <a:br>
              <a:rPr lang="zh-CN" altLang="en-US" dirty="0"/>
            </a:br>
            <a:r>
              <a:rPr lang="en-US" altLang="zh-CN" dirty="0"/>
              <a:t>~/.</a:t>
            </a:r>
            <a:r>
              <a:rPr lang="en-US" altLang="zh-CN" dirty="0" err="1"/>
              <a:t>bash_profile</a:t>
            </a:r>
            <a:r>
              <a:rPr lang="en-US" altLang="zh-CN" dirty="0"/>
              <a:t> </a:t>
            </a:r>
            <a:r>
              <a:rPr lang="zh-CN" altLang="en-US" dirty="0"/>
              <a:t>是交互式、</a:t>
            </a:r>
            <a:r>
              <a:rPr lang="en-US" altLang="zh-CN" dirty="0"/>
              <a:t>login </a:t>
            </a:r>
            <a:r>
              <a:rPr lang="zh-CN" altLang="en-US" dirty="0"/>
              <a:t>方式进入 </a:t>
            </a:r>
            <a:r>
              <a:rPr lang="en-US" altLang="zh-CN" dirty="0"/>
              <a:t>bash </a:t>
            </a:r>
            <a:r>
              <a:rPr lang="zh-CN" altLang="en-US" dirty="0"/>
              <a:t>运行的，意思是只有用户登录时才会生效。</a:t>
            </a:r>
            <a:br>
              <a:rPr lang="zh-CN" altLang="en-US" dirty="0"/>
            </a:br>
            <a:r>
              <a:rPr lang="en-US" altLang="zh-CN" dirty="0"/>
              <a:t>~/.</a:t>
            </a:r>
            <a:r>
              <a:rPr lang="en-US" altLang="zh-CN" dirty="0" err="1"/>
              <a:t>bashrc</a:t>
            </a:r>
            <a:r>
              <a:rPr lang="en-US" altLang="zh-CN" dirty="0"/>
              <a:t> </a:t>
            </a:r>
            <a:r>
              <a:rPr lang="zh-CN" altLang="en-US" dirty="0"/>
              <a:t>是交互式 </a:t>
            </a:r>
            <a:r>
              <a:rPr lang="en-US" altLang="zh-CN" dirty="0"/>
              <a:t>non-login </a:t>
            </a:r>
            <a:r>
              <a:rPr lang="zh-CN" altLang="en-US" dirty="0"/>
              <a:t>方式进入 </a:t>
            </a:r>
            <a:r>
              <a:rPr lang="en-US" altLang="zh-CN" dirty="0"/>
              <a:t>bash </a:t>
            </a:r>
            <a:r>
              <a:rPr lang="zh-CN" altLang="en-US" dirty="0"/>
              <a:t>运行的，用户不一定登录，只要以该用户身份运行命令行就会读取该文件。</a:t>
            </a:r>
          </a:p>
        </p:txBody>
      </p:sp>
      <p:sp>
        <p:nvSpPr>
          <p:cNvPr id="50180" name="灯片编号占位符 3">
            <a:extLst>
              <a:ext uri="{FF2B5EF4-FFF2-40B4-BE49-F238E27FC236}">
                <a16:creationId xmlns:a16="http://schemas.microsoft.com/office/drawing/2014/main" id="{864697AE-E865-4BC8-A8B5-015FBD95FC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A92CF3-5A0B-4C4C-AACC-BB51363DF87A}" type="slidenum">
              <a:rPr lang="zh-CN" altLang="en-US"/>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676F95E-130F-4599-A89B-1AA72C19BC50}"/>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3B62B7A9-BA09-4AE4-B24C-2180CD54912C}"/>
              </a:ext>
            </a:extLst>
          </p:cNvPr>
          <p:cNvSpPr>
            <a:spLocks noGrp="1"/>
          </p:cNvSpPr>
          <p:nvPr>
            <p:ph type="body" idx="1"/>
          </p:nvPr>
        </p:nvSpPr>
        <p:spPr/>
        <p:txBody>
          <a:bodyPr>
            <a:normAutofit fontScale="85000" lnSpcReduction="10000"/>
          </a:bodyPr>
          <a:lstStyle/>
          <a:p>
            <a:pPr>
              <a:defRPr/>
            </a:pPr>
            <a:r>
              <a:rPr lang="zh-CN" altLang="en-US" dirty="0"/>
              <a:t>前面我们学习了环境变量的概念，以及和环境变量相关的几个文件，下面我们来学习下一些和环境变量相关的操作。</a:t>
            </a:r>
            <a:endParaRPr lang="en-US" altLang="zh-CN" dirty="0"/>
          </a:p>
          <a:p>
            <a:pPr>
              <a:defRPr/>
            </a:pPr>
            <a:endParaRPr lang="en-US" altLang="zh-CN" dirty="0"/>
          </a:p>
          <a:p>
            <a:pPr>
              <a:defRPr/>
            </a:pPr>
            <a:r>
              <a:rPr lang="zh-CN" altLang="en-US" dirty="0"/>
              <a:t>首先我们先看看，怎么显示一个环境变量。</a:t>
            </a:r>
            <a:endParaRPr lang="en-US" altLang="zh-CN" dirty="0"/>
          </a:p>
          <a:p>
            <a:pPr>
              <a:defRPr/>
            </a:pPr>
            <a:r>
              <a:rPr lang="en-US" altLang="zh-CN" dirty="0"/>
              <a:t>Linux</a:t>
            </a:r>
            <a:r>
              <a:rPr lang="zh-CN" altLang="en-US" dirty="0"/>
              <a:t>系统中提供了几种不同场景下显示环境变量的命令，下面我们一一介绍下。</a:t>
            </a:r>
            <a:endParaRPr lang="en-US" altLang="zh-CN" dirty="0"/>
          </a:p>
          <a:p>
            <a:pPr>
              <a:defRPr/>
            </a:pPr>
            <a:endParaRPr lang="en-US" altLang="zh-CN" dirty="0"/>
          </a:p>
          <a:p>
            <a:pPr>
              <a:defRPr/>
            </a:pPr>
            <a:r>
              <a:rPr lang="zh-CN" altLang="en-US" dirty="0"/>
              <a:t>第一个命令。</a:t>
            </a:r>
            <a:r>
              <a:rPr lang="en-US" altLang="zh-CN" dirty="0"/>
              <a:t>echo</a:t>
            </a:r>
            <a:r>
              <a:rPr lang="zh-CN" altLang="en-US" dirty="0"/>
              <a:t>，是可以查看单个的环境变量。比如经常用到的</a:t>
            </a:r>
            <a:r>
              <a:rPr lang="en-US" altLang="zh-CN" dirty="0"/>
              <a:t>echo $</a:t>
            </a:r>
            <a:r>
              <a:rPr lang="en-US" altLang="zh-CN" dirty="0" err="1"/>
              <a:t>HOME,echo</a:t>
            </a:r>
            <a:r>
              <a:rPr lang="en-US" altLang="zh-CN" dirty="0"/>
              <a:t> $PATH</a:t>
            </a:r>
            <a:r>
              <a:rPr lang="zh-CN" altLang="en-US" dirty="0"/>
              <a:t>等。</a:t>
            </a:r>
            <a:endParaRPr lang="en-US" altLang="zh-CN" dirty="0"/>
          </a:p>
          <a:p>
            <a:pPr>
              <a:defRPr/>
            </a:pPr>
            <a:endParaRPr lang="en-US" altLang="zh-CN" dirty="0"/>
          </a:p>
          <a:p>
            <a:pPr marL="0" lvl="1">
              <a:defRPr/>
            </a:pPr>
            <a:r>
              <a:rPr lang="zh-CN" altLang="en-US" dirty="0"/>
              <a:t>第二个命令</a:t>
            </a:r>
            <a:r>
              <a:rPr lang="en-US" altLang="zh-CN" sz="2000" dirty="0" err="1"/>
              <a:t>printenv</a:t>
            </a:r>
            <a:r>
              <a:rPr lang="en-US" altLang="zh-CN" sz="2000" dirty="0"/>
              <a:t> </a:t>
            </a:r>
            <a:r>
              <a:rPr lang="zh-CN" altLang="en-US" sz="2000" dirty="0"/>
              <a:t>，它是显示指定的环境变量的值。如果没有指定变量，则显示所有变量的名称和值。（操作演示）</a:t>
            </a:r>
            <a:endParaRPr lang="en-US" altLang="zh-CN" sz="2000" dirty="0"/>
          </a:p>
          <a:p>
            <a:pPr marL="0" lvl="1">
              <a:defRPr/>
            </a:pPr>
            <a:endParaRPr lang="en-US" altLang="zh-CN" sz="2000" dirty="0"/>
          </a:p>
          <a:p>
            <a:pPr marL="0" lvl="1">
              <a:defRPr/>
            </a:pPr>
            <a:r>
              <a:rPr lang="en-US" altLang="zh-CN" sz="2000" dirty="0" err="1"/>
              <a:t>env</a:t>
            </a:r>
            <a:r>
              <a:rPr lang="zh-CN" altLang="en-US" sz="2000" dirty="0"/>
              <a:t>，它是显示当前用户的所有环境变量。</a:t>
            </a:r>
            <a:endParaRPr lang="en-US" altLang="zh-CN" sz="2000" dirty="0"/>
          </a:p>
          <a:p>
            <a:pPr marL="0" lvl="1">
              <a:defRPr/>
            </a:pPr>
            <a:endParaRPr lang="en-US" altLang="zh-CN" sz="2000" dirty="0"/>
          </a:p>
          <a:p>
            <a:pPr marL="0" lvl="1">
              <a:defRPr/>
            </a:pPr>
            <a:r>
              <a:rPr lang="en-US" altLang="zh-CN" dirty="0"/>
              <a:t>set</a:t>
            </a:r>
            <a:r>
              <a:rPr lang="zh-CN" altLang="en-US" dirty="0"/>
              <a:t>命令显示所有本地定义的</a:t>
            </a:r>
            <a:r>
              <a:rPr lang="en-US" altLang="zh-CN" dirty="0"/>
              <a:t>Shell</a:t>
            </a:r>
            <a:r>
              <a:rPr lang="zh-CN" altLang="en-US" dirty="0"/>
              <a:t>变量，也就是</a:t>
            </a:r>
            <a:r>
              <a:rPr lang="zh-CN" altLang="en-US" sz="2000" dirty="0"/>
              <a:t>本地变量和环境变量。</a:t>
            </a:r>
            <a:endParaRPr lang="en-US" altLang="zh-CN" sz="2000" dirty="0"/>
          </a:p>
          <a:p>
            <a:pPr marL="0" lvl="1">
              <a:defRPr/>
            </a:pPr>
            <a:endParaRPr lang="en-US" altLang="zh-CN" sz="2000" dirty="0"/>
          </a:p>
          <a:p>
            <a:pPr marL="0" lvl="1">
              <a:defRPr/>
            </a:pPr>
            <a:r>
              <a:rPr lang="en-US" altLang="zh-CN" sz="2000" dirty="0"/>
              <a:t>cat /proc/&lt;</a:t>
            </a:r>
            <a:r>
              <a:rPr lang="en-US" altLang="zh-CN" sz="2000" dirty="0" err="1"/>
              <a:t>pid</a:t>
            </a:r>
            <a:r>
              <a:rPr lang="en-US" altLang="zh-CN" sz="2000" dirty="0"/>
              <a:t>&gt;/environ </a:t>
            </a:r>
            <a:r>
              <a:rPr lang="zh-CN" altLang="en-US" sz="1800" dirty="0"/>
              <a:t>是查看某个</a:t>
            </a:r>
            <a:r>
              <a:rPr lang="en-US" altLang="zh-CN" sz="1800" dirty="0"/>
              <a:t>&lt;</a:t>
            </a:r>
            <a:r>
              <a:rPr lang="en-US" altLang="zh-CN" sz="1800" dirty="0" err="1"/>
              <a:t>pid</a:t>
            </a:r>
            <a:r>
              <a:rPr lang="en-US" altLang="zh-CN" sz="1800" dirty="0"/>
              <a:t>&gt;</a:t>
            </a:r>
            <a:r>
              <a:rPr lang="zh-CN" altLang="en-US" sz="1800" dirty="0"/>
              <a:t>所使用的环境变量。（操作演示）</a:t>
            </a:r>
            <a:endParaRPr lang="en-US" altLang="zh-CN" sz="1800" dirty="0"/>
          </a:p>
          <a:p>
            <a:pPr marL="0" lvl="1">
              <a:defRPr/>
            </a:pPr>
            <a:endParaRPr lang="en-US" altLang="zh-CN" sz="2000" dirty="0"/>
          </a:p>
          <a:p>
            <a:pPr>
              <a:defRPr/>
            </a:pPr>
            <a:endParaRPr lang="zh-CN" altLang="en-US" dirty="0"/>
          </a:p>
        </p:txBody>
      </p:sp>
      <p:sp>
        <p:nvSpPr>
          <p:cNvPr id="52228" name="灯片编号占位符 3">
            <a:extLst>
              <a:ext uri="{FF2B5EF4-FFF2-40B4-BE49-F238E27FC236}">
                <a16:creationId xmlns:a16="http://schemas.microsoft.com/office/drawing/2014/main" id="{14D2827B-AE7E-4BC9-8F22-B527E99CC8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90EF55-2F34-48C9-B044-93E4202712C8}" type="slidenum">
              <a:rPr lang="zh-CN" altLang="en-US"/>
              <a:pPr/>
              <a:t>29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D59498CB-22A4-4F8C-BC47-B83A115FC2C7}"/>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5378C4DB-53DE-437B-B3BA-9100AA502DF4}"/>
              </a:ext>
            </a:extLst>
          </p:cNvPr>
          <p:cNvSpPr>
            <a:spLocks noGrp="1"/>
          </p:cNvSpPr>
          <p:nvPr>
            <p:ph type="body" idx="1"/>
          </p:nvPr>
        </p:nvSpPr>
        <p:spPr/>
        <p:txBody>
          <a:bodyPr>
            <a:normAutofit fontScale="92500"/>
          </a:bodyPr>
          <a:lstStyle/>
          <a:p>
            <a:pPr>
              <a:defRPr/>
            </a:pPr>
            <a:r>
              <a:rPr lang="zh-CN" altLang="en-US" dirty="0"/>
              <a:t>  前面我们介绍了显示环境变量，这里我们介绍下设置环境变量的命令。</a:t>
            </a:r>
            <a:endParaRPr lang="en-US" altLang="zh-CN" dirty="0"/>
          </a:p>
          <a:p>
            <a:pPr>
              <a:defRPr/>
            </a:pPr>
            <a:r>
              <a:rPr lang="zh-CN" altLang="en-US" dirty="0"/>
              <a:t>  一种是直接设置本地变量，比如，我们定位为</a:t>
            </a:r>
            <a:r>
              <a:rPr lang="en-US" altLang="zh-CN" dirty="0"/>
              <a:t>HELLO=1</a:t>
            </a:r>
            <a:r>
              <a:rPr lang="zh-CN" altLang="en-US" dirty="0"/>
              <a:t>，然后我们使用我们刚才介绍的</a:t>
            </a:r>
            <a:r>
              <a:rPr lang="en-US" altLang="zh-CN" dirty="0"/>
              <a:t>echo</a:t>
            </a:r>
            <a:r>
              <a:rPr lang="zh-CN" altLang="en-US" dirty="0"/>
              <a:t>命令来查看。（操作演示</a:t>
            </a:r>
            <a:r>
              <a:rPr lang="en-US" altLang="zh-CN" dirty="0"/>
              <a:t>1</a:t>
            </a:r>
            <a:r>
              <a:rPr lang="zh-CN" altLang="en-US" dirty="0"/>
              <a:t>）</a:t>
            </a:r>
            <a:endParaRPr lang="en-US" altLang="zh-CN" dirty="0"/>
          </a:p>
          <a:p>
            <a:pPr>
              <a:defRPr/>
            </a:pPr>
            <a:endParaRPr lang="en-US" altLang="zh-CN" dirty="0"/>
          </a:p>
          <a:p>
            <a:pPr>
              <a:defRPr/>
            </a:pPr>
            <a:r>
              <a:rPr lang="zh-CN" altLang="en-US" dirty="0"/>
              <a:t>直接设置的变量只在当前</a:t>
            </a:r>
            <a:r>
              <a:rPr lang="en-US" altLang="zh-CN" dirty="0"/>
              <a:t>shell</a:t>
            </a:r>
            <a:r>
              <a:rPr lang="zh-CN" altLang="en-US" dirty="0"/>
              <a:t>下有效，</a:t>
            </a:r>
            <a:r>
              <a:rPr lang="en-US" altLang="zh-CN" dirty="0"/>
              <a:t>export</a:t>
            </a:r>
            <a:r>
              <a:rPr lang="zh-CN" altLang="en-US" dirty="0"/>
              <a:t>可以让变量在当前</a:t>
            </a:r>
            <a:r>
              <a:rPr lang="en-US" altLang="zh-CN" dirty="0"/>
              <a:t>shell</a:t>
            </a:r>
            <a:r>
              <a:rPr lang="zh-CN" altLang="en-US" dirty="0"/>
              <a:t>和子</a:t>
            </a:r>
            <a:r>
              <a:rPr lang="en-US" altLang="zh-CN" dirty="0"/>
              <a:t>shell</a:t>
            </a:r>
            <a:r>
              <a:rPr lang="zh-CN" altLang="en-US" dirty="0"/>
              <a:t>中都有效，如果我们把</a:t>
            </a:r>
            <a:r>
              <a:rPr lang="en-US" altLang="zh-CN" dirty="0"/>
              <a:t>export</a:t>
            </a:r>
            <a:r>
              <a:rPr lang="zh-CN" altLang="en-US" dirty="0"/>
              <a:t>命令放在</a:t>
            </a:r>
            <a:r>
              <a:rPr lang="en-US" altLang="zh-CN" dirty="0"/>
              <a:t>profile</a:t>
            </a:r>
            <a:r>
              <a:rPr lang="zh-CN" altLang="en-US" dirty="0"/>
              <a:t>文件中，就可以对所有的</a:t>
            </a:r>
            <a:r>
              <a:rPr lang="en-US" altLang="zh-CN" dirty="0"/>
              <a:t>shell</a:t>
            </a:r>
            <a:r>
              <a:rPr lang="zh-CN" altLang="en-US" dirty="0"/>
              <a:t>有效，当然要区分</a:t>
            </a:r>
            <a:r>
              <a:rPr lang="en-US" altLang="zh-CN" dirty="0"/>
              <a:t>profile</a:t>
            </a:r>
            <a:r>
              <a:rPr lang="zh-CN" altLang="en-US" dirty="0"/>
              <a:t>文件是在</a:t>
            </a:r>
            <a:r>
              <a:rPr lang="en-US" altLang="zh-CN" dirty="0"/>
              <a:t>/etc</a:t>
            </a:r>
            <a:r>
              <a:rPr lang="zh-CN" altLang="en-US" dirty="0"/>
              <a:t>路径下，还是在当前用户目录下。</a:t>
            </a:r>
            <a:r>
              <a:rPr lang="en-US" altLang="zh-CN" dirty="0"/>
              <a:t>Export</a:t>
            </a:r>
            <a:r>
              <a:rPr lang="zh-CN" altLang="en-US" dirty="0"/>
              <a:t>不仅仅可以设置环境变量，还可以显示该环境变量。（操作演示</a:t>
            </a:r>
            <a:r>
              <a:rPr lang="en-US" altLang="zh-CN" dirty="0"/>
              <a:t>2</a:t>
            </a:r>
            <a:r>
              <a:rPr lang="zh-CN" altLang="en-US" dirty="0"/>
              <a:t>），</a:t>
            </a:r>
            <a:endParaRPr lang="en-US" altLang="zh-CN" dirty="0"/>
          </a:p>
          <a:p>
            <a:pPr>
              <a:defRPr/>
            </a:pPr>
            <a:endParaRPr lang="en-US" altLang="zh-CN" dirty="0"/>
          </a:p>
          <a:p>
            <a:pPr>
              <a:defRPr/>
            </a:pPr>
            <a:r>
              <a:rPr lang="en-US" altLang="zh-CN" dirty="0"/>
              <a:t>Source</a:t>
            </a:r>
            <a:r>
              <a:rPr lang="zh-CN" altLang="en-US" dirty="0"/>
              <a:t>命令是</a:t>
            </a:r>
            <a:r>
              <a:rPr lang="en-US" altLang="zh-CN" dirty="0"/>
              <a:t>bash shell</a:t>
            </a:r>
            <a:r>
              <a:rPr lang="zh-CN" altLang="en-US" dirty="0"/>
              <a:t>的内置命令，它是在当前</a:t>
            </a:r>
            <a:r>
              <a:rPr lang="en-US" altLang="zh-CN" dirty="0"/>
              <a:t>bash</a:t>
            </a:r>
            <a:r>
              <a:rPr lang="zh-CN" altLang="en-US" dirty="0"/>
              <a:t>环境下读取并执行</a:t>
            </a:r>
            <a:r>
              <a:rPr lang="en-US" altLang="zh-CN" dirty="0" err="1"/>
              <a:t>FileName</a:t>
            </a:r>
            <a:r>
              <a:rPr lang="zh-CN" altLang="en-US" dirty="0"/>
              <a:t>中的命令。</a:t>
            </a:r>
            <a:r>
              <a:rPr lang="en-US" altLang="zh-CN" dirty="0"/>
              <a:t>source</a:t>
            </a:r>
            <a:r>
              <a:rPr lang="zh-CN" altLang="en-US" dirty="0"/>
              <a:t>命令通常用于重新执行刚修改的初始化文件，使之立即生效，而不必注销并重新登录，比如在</a:t>
            </a:r>
            <a:r>
              <a:rPr lang="en-US" altLang="zh-CN" dirty="0"/>
              <a:t>shell</a:t>
            </a:r>
            <a:r>
              <a:rPr lang="zh-CN" altLang="en-US" dirty="0"/>
              <a:t>脚本里设置了环境变量，直接执行后在当前</a:t>
            </a:r>
            <a:r>
              <a:rPr lang="en-US" altLang="zh-CN" dirty="0"/>
              <a:t>shell</a:t>
            </a:r>
            <a:r>
              <a:rPr lang="zh-CN" altLang="en-US" dirty="0"/>
              <a:t>下是无效的，可以使用</a:t>
            </a:r>
            <a:r>
              <a:rPr lang="en-US" altLang="zh-CN" dirty="0"/>
              <a:t>source</a:t>
            </a:r>
            <a:r>
              <a:rPr lang="zh-CN" altLang="en-US" dirty="0"/>
              <a:t>命令设置。</a:t>
            </a:r>
            <a:endParaRPr lang="en-US" altLang="zh-CN" dirty="0"/>
          </a:p>
          <a:p>
            <a:pPr>
              <a:defRPr/>
            </a:pPr>
            <a:r>
              <a:rPr lang="zh-CN" altLang="en-US" dirty="0"/>
              <a:t>（操作演示</a:t>
            </a:r>
            <a:r>
              <a:rPr lang="en-US" altLang="zh-CN" dirty="0"/>
              <a:t>3</a:t>
            </a:r>
          </a:p>
          <a:p>
            <a:pPr>
              <a:defRPr/>
            </a:pPr>
            <a:endParaRPr lang="en-US" altLang="zh-CN" dirty="0"/>
          </a:p>
          <a:p>
            <a:pPr>
              <a:defRPr/>
            </a:pPr>
            <a:r>
              <a:rPr lang="zh-CN" altLang="en-US" dirty="0"/>
              <a:t>举例说明：</a:t>
            </a:r>
            <a:br>
              <a:rPr lang="zh-CN" altLang="en-US" dirty="0"/>
            </a:br>
            <a:r>
              <a:rPr lang="en-US" altLang="zh-CN" dirty="0"/>
              <a:t>1.</a:t>
            </a:r>
            <a:r>
              <a:rPr lang="zh-CN" altLang="en-US" dirty="0"/>
              <a:t>新建一个</a:t>
            </a:r>
            <a:r>
              <a:rPr lang="en-US" altLang="zh-CN" dirty="0"/>
              <a:t>test.sh</a:t>
            </a:r>
            <a:r>
              <a:rPr lang="zh-CN" altLang="en-US" dirty="0"/>
              <a:t>脚本，内容为</a:t>
            </a:r>
            <a:r>
              <a:rPr lang="en-US" altLang="zh-CN" dirty="0"/>
              <a:t>:A=1</a:t>
            </a:r>
            <a:br>
              <a:rPr lang="en-US" altLang="zh-CN" dirty="0"/>
            </a:br>
            <a:r>
              <a:rPr lang="en-US" altLang="zh-CN" dirty="0"/>
              <a:t>2.</a:t>
            </a:r>
            <a:r>
              <a:rPr lang="zh-CN" altLang="en-US" dirty="0"/>
              <a:t>然后使其可执行</a:t>
            </a:r>
            <a:r>
              <a:rPr lang="en-US" altLang="zh-CN" dirty="0" err="1"/>
              <a:t>chmod</a:t>
            </a:r>
            <a:r>
              <a:rPr lang="en-US" altLang="zh-CN" dirty="0"/>
              <a:t> +x test.sh</a:t>
            </a:r>
            <a:br>
              <a:rPr lang="en-US" altLang="zh-CN" dirty="0"/>
            </a:br>
            <a:r>
              <a:rPr lang="en-US" altLang="zh-CN" dirty="0"/>
              <a:t>3.</a:t>
            </a:r>
            <a:r>
              <a:rPr lang="zh-CN" altLang="en-US" dirty="0"/>
              <a:t>运行</a:t>
            </a:r>
            <a:r>
              <a:rPr lang="en-US" altLang="zh-CN" dirty="0" err="1"/>
              <a:t>sh</a:t>
            </a:r>
            <a:r>
              <a:rPr lang="en-US" altLang="zh-CN" dirty="0"/>
              <a:t> test.sh</a:t>
            </a:r>
            <a:r>
              <a:rPr lang="zh-CN" altLang="en-US" dirty="0"/>
              <a:t>后，</a:t>
            </a:r>
            <a:r>
              <a:rPr lang="en-US" altLang="zh-CN" dirty="0"/>
              <a:t>echo $A</a:t>
            </a:r>
            <a:r>
              <a:rPr lang="zh-CN" altLang="en-US" dirty="0"/>
              <a:t>，显示为空，因为</a:t>
            </a:r>
            <a:r>
              <a:rPr lang="en-US" altLang="zh-CN" dirty="0"/>
              <a:t>A=1</a:t>
            </a:r>
            <a:r>
              <a:rPr lang="zh-CN" altLang="en-US" dirty="0"/>
              <a:t>并未传回给当前</a:t>
            </a:r>
            <a:r>
              <a:rPr lang="en-US" altLang="zh-CN" dirty="0"/>
              <a:t>shell</a:t>
            </a:r>
            <a:br>
              <a:rPr lang="en-US" altLang="zh-CN" dirty="0"/>
            </a:br>
            <a:r>
              <a:rPr lang="en-US" altLang="zh-CN" dirty="0"/>
              <a:t>4.</a:t>
            </a:r>
            <a:r>
              <a:rPr lang="zh-CN" altLang="en-US" dirty="0"/>
              <a:t>运行</a:t>
            </a:r>
            <a:r>
              <a:rPr lang="en-US" altLang="zh-CN" dirty="0"/>
              <a:t>./test.sh</a:t>
            </a:r>
            <a:r>
              <a:rPr lang="zh-CN" altLang="en-US" dirty="0"/>
              <a:t>后，也是一样的效果</a:t>
            </a:r>
            <a:br>
              <a:rPr lang="zh-CN" altLang="en-US" dirty="0"/>
            </a:br>
            <a:r>
              <a:rPr lang="en-US" altLang="zh-CN" dirty="0"/>
              <a:t>5.</a:t>
            </a:r>
            <a:r>
              <a:rPr lang="zh-CN" altLang="en-US" dirty="0"/>
              <a:t>运行</a:t>
            </a:r>
            <a:r>
              <a:rPr lang="en-US" altLang="zh-CN" dirty="0"/>
              <a:t>source test.sh </a:t>
            </a:r>
            <a:r>
              <a:rPr lang="zh-CN" altLang="en-US" dirty="0"/>
              <a:t>或者 </a:t>
            </a:r>
            <a:r>
              <a:rPr lang="en-US" altLang="zh-CN" dirty="0"/>
              <a:t>. test.sh</a:t>
            </a:r>
            <a:r>
              <a:rPr lang="zh-CN" altLang="en-US" dirty="0"/>
              <a:t>，然后</a:t>
            </a:r>
            <a:r>
              <a:rPr lang="en-US" altLang="zh-CN" dirty="0"/>
              <a:t>echo $A</a:t>
            </a:r>
            <a:r>
              <a:rPr lang="zh-CN" altLang="en-US" dirty="0"/>
              <a:t>，则会显示</a:t>
            </a:r>
            <a:r>
              <a:rPr lang="en-US" altLang="zh-CN" dirty="0"/>
              <a:t>1</a:t>
            </a:r>
            <a:r>
              <a:rPr lang="zh-CN" altLang="en-US" dirty="0"/>
              <a:t>，说明</a:t>
            </a:r>
            <a:r>
              <a:rPr lang="en-US" altLang="zh-CN" dirty="0"/>
              <a:t>A=1</a:t>
            </a:r>
            <a:r>
              <a:rPr lang="zh-CN" altLang="en-US" dirty="0"/>
              <a:t>的变量在当前</a:t>
            </a:r>
            <a:r>
              <a:rPr lang="en-US" altLang="zh-CN" dirty="0"/>
              <a:t>shell</a:t>
            </a:r>
            <a:r>
              <a:rPr lang="zh-CN" altLang="en-US" dirty="0"/>
              <a:t>中）</a:t>
            </a:r>
            <a:endParaRPr lang="en-US" altLang="zh-CN" dirty="0"/>
          </a:p>
          <a:p>
            <a:pPr>
              <a:defRPr/>
            </a:pPr>
            <a:r>
              <a:rPr lang="en-US" altLang="zh-CN" dirty="0"/>
              <a:t>http://www.blogjava.net/jjshcc/archive/2012/12/12/392904.html</a:t>
            </a:r>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p:txBody>
      </p:sp>
      <p:sp>
        <p:nvSpPr>
          <p:cNvPr id="54276" name="灯片编号占位符 3">
            <a:extLst>
              <a:ext uri="{FF2B5EF4-FFF2-40B4-BE49-F238E27FC236}">
                <a16:creationId xmlns:a16="http://schemas.microsoft.com/office/drawing/2014/main" id="{C2370691-02CA-483C-9686-03423B965B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BB21E3-2134-441F-A10B-44129717DE48}" type="slidenum">
              <a:rPr lang="zh-CN" altLang="en-US"/>
              <a:pPr/>
              <a:t>30</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75F6AF36-6A43-47F4-A4C8-0D75B19D5E2E}"/>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2B44553F-4120-4DE6-9BCA-1D15EA98C7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最后将清除环境变量，清除环境变量，使用</a:t>
            </a:r>
            <a:r>
              <a:rPr lang="en-US" altLang="zh-CN"/>
              <a:t>unset</a:t>
            </a:r>
            <a:r>
              <a:rPr lang="zh-CN" altLang="en-US"/>
              <a:t>命令，它用于删除变量或者函数。它后面是跟参数的，</a:t>
            </a:r>
            <a:r>
              <a:rPr lang="en-US" altLang="zh-CN"/>
              <a:t>-f</a:t>
            </a:r>
            <a:r>
              <a:rPr lang="zh-CN" altLang="en-US"/>
              <a:t>是指删除函数，</a:t>
            </a:r>
            <a:r>
              <a:rPr lang="en-US" altLang="zh-CN"/>
              <a:t>-v </a:t>
            </a:r>
            <a:r>
              <a:rPr lang="zh-CN" altLang="en-US"/>
              <a:t>是指仅删除变量。</a:t>
            </a:r>
            <a:endParaRPr lang="en-US" altLang="zh-CN"/>
          </a:p>
          <a:p>
            <a:endParaRPr lang="en-US" altLang="zh-CN"/>
          </a:p>
          <a:p>
            <a:r>
              <a:rPr lang="zh-CN" altLang="en-US"/>
              <a:t>一般情况下，删除环境变量，</a:t>
            </a:r>
            <a:r>
              <a:rPr lang="en-US" altLang="zh-CN"/>
              <a:t>unset</a:t>
            </a:r>
            <a:r>
              <a:rPr lang="zh-CN" altLang="en-US"/>
              <a:t>命令后可以不带参数</a:t>
            </a:r>
            <a:r>
              <a:rPr lang="en-US" altLang="zh-CN"/>
              <a:t>v</a:t>
            </a:r>
            <a:r>
              <a:rPr lang="zh-CN" altLang="en-US"/>
              <a:t>，直接删除。</a:t>
            </a:r>
            <a:endParaRPr lang="en-US" altLang="zh-CN"/>
          </a:p>
          <a:p>
            <a:endParaRPr lang="en-US" altLang="zh-CN"/>
          </a:p>
          <a:p>
            <a:r>
              <a:rPr lang="zh-CN" altLang="en-US"/>
              <a:t>操作演示。</a:t>
            </a:r>
            <a:endParaRPr lang="en-US" altLang="zh-CN"/>
          </a:p>
          <a:p>
            <a:endParaRPr lang="zh-CN" altLang="en-US"/>
          </a:p>
        </p:txBody>
      </p:sp>
      <p:sp>
        <p:nvSpPr>
          <p:cNvPr id="56324" name="灯片编号占位符 3">
            <a:extLst>
              <a:ext uri="{FF2B5EF4-FFF2-40B4-BE49-F238E27FC236}">
                <a16:creationId xmlns:a16="http://schemas.microsoft.com/office/drawing/2014/main" id="{24C1ED34-C44B-4D0B-9D81-C1B36C67BF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19D7E6-67BA-404D-80DB-75527B27E1E7}" type="slidenum">
              <a:rPr lang="zh-CN" altLang="en-US"/>
              <a:pPr/>
              <a:t>31</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D9B0E7BE-3BA7-4FB0-915D-4734CA910ECA}"/>
              </a:ext>
            </a:extLst>
          </p:cNvPr>
          <p:cNvSpPr>
            <a:spLocks noGrp="1" noRot="1" noChangeAspect="1" noTextEdit="1"/>
          </p:cNvSpPr>
          <p:nvPr>
            <p:ph type="sldImg"/>
          </p:nvPr>
        </p:nvSpPr>
        <p:spPr/>
      </p:sp>
      <p:sp>
        <p:nvSpPr>
          <p:cNvPr id="58371" name="备注占位符 2">
            <a:extLst>
              <a:ext uri="{FF2B5EF4-FFF2-40B4-BE49-F238E27FC236}">
                <a16:creationId xmlns:a16="http://schemas.microsoft.com/office/drawing/2014/main" id="{0554E2ED-203D-4788-BC60-842E0AF059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前面讲了，在</a:t>
            </a:r>
            <a:r>
              <a:rPr lang="en-US" altLang="zh-CN"/>
              <a:t>shell</a:t>
            </a:r>
            <a:r>
              <a:rPr lang="zh-CN" altLang="en-US"/>
              <a:t>中，我们想访问，设置或者清除环境变量，都有一系列对应的</a:t>
            </a:r>
            <a:r>
              <a:rPr lang="en-US" altLang="zh-CN"/>
              <a:t>Linux</a:t>
            </a:r>
            <a:r>
              <a:rPr lang="zh-CN" altLang="en-US"/>
              <a:t>系统命令。那么在我们的应用程序里面，假如对一个环境变量进行访问，设置，清除，又应该怎么办呢？</a:t>
            </a:r>
            <a:endParaRPr lang="en-US" altLang="zh-CN"/>
          </a:p>
          <a:p>
            <a:r>
              <a:rPr lang="zh-CN" altLang="en-US"/>
              <a:t>所以，这里我们介绍下载</a:t>
            </a:r>
            <a:r>
              <a:rPr lang="en-US" altLang="zh-CN"/>
              <a:t>C</a:t>
            </a:r>
            <a:r>
              <a:rPr lang="zh-CN" altLang="en-US"/>
              <a:t>语言程序中使用</a:t>
            </a:r>
            <a:r>
              <a:rPr lang="en-US" altLang="zh-CN"/>
              <a:t>Linux</a:t>
            </a:r>
            <a:r>
              <a:rPr lang="zh-CN" altLang="en-US"/>
              <a:t>环境变量的一些函数。</a:t>
            </a:r>
            <a:endParaRPr lang="en-US" altLang="zh-CN"/>
          </a:p>
          <a:p>
            <a:endParaRPr lang="en-US" altLang="zh-CN"/>
          </a:p>
          <a:p>
            <a:r>
              <a:rPr lang="zh-CN" altLang="en-US"/>
              <a:t>访问一个环境变量，可以通过</a:t>
            </a:r>
            <a:r>
              <a:rPr lang="en-US" altLang="zh-CN"/>
              <a:t>getenv()</a:t>
            </a:r>
            <a:r>
              <a:rPr lang="zh-CN" altLang="en-US"/>
              <a:t>这个函数来实现，</a:t>
            </a:r>
            <a:r>
              <a:rPr lang="en-US" altLang="zh-CN"/>
              <a:t>getenv</a:t>
            </a:r>
            <a:r>
              <a:rPr lang="zh-CN" altLang="en-US"/>
              <a:t>这个函数在</a:t>
            </a:r>
            <a:r>
              <a:rPr lang="en-US" altLang="zh-CN"/>
              <a:t>stdlib.h</a:t>
            </a:r>
            <a:r>
              <a:rPr lang="zh-CN" altLang="en-US"/>
              <a:t>这个头文件中声明。这个函数的输入参数是需要访问的变量名字，得到的返回值是一个字符串，假如所访问的环境变量没有设置，则会返回</a:t>
            </a:r>
            <a:r>
              <a:rPr lang="en-US" altLang="zh-CN"/>
              <a:t>NULL</a:t>
            </a:r>
            <a:r>
              <a:rPr lang="zh-CN" altLang="en-US"/>
              <a:t>。假如需要在程序里面设置某个环境变量或者增加某个环境变量，则可以使用</a:t>
            </a:r>
            <a:r>
              <a:rPr lang="en-US" altLang="zh-CN"/>
              <a:t>setenv</a:t>
            </a:r>
            <a:r>
              <a:rPr lang="zh-CN" altLang="en-US"/>
              <a:t>这个函数，参数 </a:t>
            </a:r>
            <a:r>
              <a:rPr lang="en-US" altLang="zh-CN"/>
              <a:t>name</a:t>
            </a:r>
            <a:r>
              <a:rPr lang="zh-CN" altLang="en-US"/>
              <a:t>为环境变量名称字符串，参数 </a:t>
            </a:r>
            <a:r>
              <a:rPr lang="en-US" altLang="zh-CN"/>
              <a:t>value</a:t>
            </a:r>
            <a:r>
              <a:rPr lang="zh-CN" altLang="en-US"/>
              <a:t>则为变量内容，参数 </a:t>
            </a:r>
            <a:r>
              <a:rPr lang="en-US" altLang="zh-CN"/>
              <a:t>overwrite</a:t>
            </a:r>
            <a:r>
              <a:rPr lang="zh-CN" altLang="en-US"/>
              <a:t>用来决定是否要改变已存在的环境变量。如果</a:t>
            </a:r>
            <a:r>
              <a:rPr lang="en-US" altLang="zh-CN"/>
              <a:t>overwrite</a:t>
            </a:r>
            <a:r>
              <a:rPr lang="zh-CN" altLang="en-US"/>
              <a:t>不为</a:t>
            </a:r>
            <a:r>
              <a:rPr lang="en-US" altLang="zh-CN"/>
              <a:t>0</a:t>
            </a:r>
            <a:r>
              <a:rPr lang="zh-CN" altLang="en-US"/>
              <a:t>，则改变环境变量原有内容，原有内容会被改为参数</a:t>
            </a:r>
            <a:r>
              <a:rPr lang="en-US" altLang="zh-CN"/>
              <a:t>value</a:t>
            </a:r>
            <a:r>
              <a:rPr lang="zh-CN" altLang="en-US"/>
              <a:t>所指的变量内容。如果</a:t>
            </a:r>
            <a:r>
              <a:rPr lang="en-US" altLang="zh-CN"/>
              <a:t>overwrite</a:t>
            </a:r>
            <a:r>
              <a:rPr lang="zh-CN" altLang="en-US"/>
              <a:t>为</a:t>
            </a:r>
            <a:r>
              <a:rPr lang="en-US" altLang="zh-CN"/>
              <a:t>0</a:t>
            </a:r>
            <a:r>
              <a:rPr lang="zh-CN" altLang="en-US"/>
              <a:t>，且该环境变量已有内容，则参数</a:t>
            </a:r>
            <a:r>
              <a:rPr lang="en-US" altLang="zh-CN"/>
              <a:t>value</a:t>
            </a:r>
            <a:r>
              <a:rPr lang="zh-CN" altLang="en-US"/>
              <a:t>会被忽略。返回值 执行成功则返回</a:t>
            </a:r>
            <a:r>
              <a:rPr lang="en-US" altLang="zh-CN"/>
              <a:t>0</a:t>
            </a:r>
            <a:r>
              <a:rPr lang="zh-CN" altLang="en-US"/>
              <a:t>，有错误发生时返回</a:t>
            </a:r>
            <a:r>
              <a:rPr lang="en-US" altLang="zh-CN"/>
              <a:t>-1</a:t>
            </a:r>
            <a:r>
              <a:rPr lang="zh-CN" altLang="en-US"/>
              <a:t>。</a:t>
            </a:r>
            <a:br>
              <a:rPr lang="zh-CN" altLang="en-US"/>
            </a:br>
            <a:r>
              <a:rPr lang="zh-CN" altLang="en-US"/>
              <a:t>错误代码 </a:t>
            </a:r>
            <a:r>
              <a:rPr lang="en-US" altLang="zh-CN"/>
              <a:t>ENOMEM </a:t>
            </a:r>
            <a:r>
              <a:rPr lang="zh-CN" altLang="en-US"/>
              <a:t>内存不足，无法配置新的环境变量空间。</a:t>
            </a:r>
            <a:endParaRPr lang="en-US" altLang="zh-CN"/>
          </a:p>
          <a:p>
            <a:r>
              <a:rPr lang="zh-CN" altLang="en-US"/>
              <a:t>假如是要清除某个特定的环境变量，则使用</a:t>
            </a:r>
            <a:r>
              <a:rPr lang="en-US" altLang="zh-CN"/>
              <a:t>unsetenv</a:t>
            </a:r>
            <a:r>
              <a:rPr lang="zh-CN" altLang="en-US"/>
              <a:t>这个函数。参数</a:t>
            </a:r>
            <a:r>
              <a:rPr lang="en-US" altLang="zh-CN"/>
              <a:t>name</a:t>
            </a:r>
            <a:r>
              <a:rPr lang="zh-CN" altLang="en-US"/>
              <a:t>为要删除的环境变量名称的字符串。成功删除返回</a:t>
            </a:r>
            <a:r>
              <a:rPr lang="en-US" altLang="zh-CN"/>
              <a:t>0</a:t>
            </a:r>
            <a:r>
              <a:rPr lang="zh-CN" altLang="en-US"/>
              <a:t>，有错误发生时则返回</a:t>
            </a:r>
            <a:r>
              <a:rPr lang="en-US" altLang="zh-CN"/>
              <a:t>-1.</a:t>
            </a:r>
          </a:p>
          <a:p>
            <a:endParaRPr lang="en-US" altLang="zh-CN"/>
          </a:p>
          <a:p>
            <a:endParaRPr lang="zh-CN" altLang="en-US"/>
          </a:p>
        </p:txBody>
      </p:sp>
      <p:sp>
        <p:nvSpPr>
          <p:cNvPr id="58372" name="灯片编号占位符 3">
            <a:extLst>
              <a:ext uri="{FF2B5EF4-FFF2-40B4-BE49-F238E27FC236}">
                <a16:creationId xmlns:a16="http://schemas.microsoft.com/office/drawing/2014/main" id="{F9EB6B9F-C8F6-4897-9458-1864759DB1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7A5D9A-437E-4B2F-8EB7-221D7D2126DB}" type="slidenum">
              <a:rPr lang="zh-CN" altLang="en-US"/>
              <a:pPr/>
              <a:t>32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0511E276-94A0-4475-94B9-4C9CAF19D4AE}"/>
              </a:ext>
            </a:extLst>
          </p:cNvPr>
          <p:cNvSpPr>
            <a:spLocks noGrp="1" noRot="1" noChangeAspect="1" noTextEdit="1"/>
          </p:cNvSpPr>
          <p:nvPr>
            <p:ph type="sldImg"/>
          </p:nvPr>
        </p:nvSpPr>
        <p:spPr/>
      </p:sp>
      <p:sp>
        <p:nvSpPr>
          <p:cNvPr id="44035" name="备注占位符 2">
            <a:extLst>
              <a:ext uri="{FF2B5EF4-FFF2-40B4-BE49-F238E27FC236}">
                <a16:creationId xmlns:a16="http://schemas.microsoft.com/office/drawing/2014/main" id="{B12FCAFC-A4FF-4B76-A6A7-9CC10EEE06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6" name="灯片编号占位符 3">
            <a:extLst>
              <a:ext uri="{FF2B5EF4-FFF2-40B4-BE49-F238E27FC236}">
                <a16:creationId xmlns:a16="http://schemas.microsoft.com/office/drawing/2014/main" id="{8FFA587E-B708-4947-BF9E-0E9A246E2F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0CD4A6-305E-459F-B66B-A36878E9A11D}" type="slidenum">
              <a:rPr lang="zh-CN" altLang="en-US"/>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77A3BF0D-48D9-4481-892E-3A8177F00374}"/>
              </a:ext>
            </a:extLst>
          </p:cNvPr>
          <p:cNvSpPr>
            <a:spLocks noGrp="1" noRot="1" noChangeAspect="1" noTextEdit="1"/>
          </p:cNvSpPr>
          <p:nvPr>
            <p:ph type="sldImg"/>
          </p:nvPr>
        </p:nvSpPr>
        <p:spPr/>
      </p:sp>
      <p:sp>
        <p:nvSpPr>
          <p:cNvPr id="60419" name="备注占位符 2">
            <a:extLst>
              <a:ext uri="{FF2B5EF4-FFF2-40B4-BE49-F238E27FC236}">
                <a16:creationId xmlns:a16="http://schemas.microsoft.com/office/drawing/2014/main" id="{221C265F-2755-4CB3-A05B-A6F3DD5425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下面我们来使用一个例子来说明</a:t>
            </a:r>
            <a:r>
              <a:rPr lang="en-US" altLang="zh-CN"/>
              <a:t>C</a:t>
            </a:r>
            <a:r>
              <a:rPr lang="zh-CN" altLang="en-US"/>
              <a:t>语言程序使用</a:t>
            </a:r>
            <a:r>
              <a:rPr lang="en-US" altLang="zh-CN"/>
              <a:t>Linux</a:t>
            </a:r>
            <a:r>
              <a:rPr lang="zh-CN" altLang="en-US"/>
              <a:t>环境变量的例子。</a:t>
            </a:r>
            <a:endParaRPr lang="en-US" altLang="zh-CN"/>
          </a:p>
          <a:p>
            <a:endParaRPr lang="en-US" altLang="zh-CN"/>
          </a:p>
          <a:p>
            <a:r>
              <a:rPr lang="zh-CN" altLang="en-US"/>
              <a:t>首先使用</a:t>
            </a:r>
            <a:r>
              <a:rPr lang="en-US" altLang="zh-CN"/>
              <a:t>setenv</a:t>
            </a:r>
            <a:r>
              <a:rPr lang="zh-CN" altLang="en-US"/>
              <a:t>来设置环境变量，将</a:t>
            </a:r>
            <a:r>
              <a:rPr lang="en-US" altLang="zh-CN"/>
              <a:t>“Hello! My name is ”</a:t>
            </a:r>
            <a:r>
              <a:rPr lang="zh-CN" altLang="en-US"/>
              <a:t>赋值为</a:t>
            </a:r>
            <a:r>
              <a:rPr lang="en-US" altLang="zh-CN"/>
              <a:t>HELLO</a:t>
            </a:r>
            <a:r>
              <a:rPr lang="zh-CN" altLang="en-US"/>
              <a:t>变量。</a:t>
            </a:r>
            <a:endParaRPr lang="en-US" altLang="zh-CN"/>
          </a:p>
          <a:p>
            <a:r>
              <a:rPr lang="zh-CN" altLang="en-US"/>
              <a:t>然后通过调用</a:t>
            </a:r>
            <a:r>
              <a:rPr lang="en-US" altLang="zh-CN"/>
              <a:t>getenv</a:t>
            </a:r>
            <a:r>
              <a:rPr lang="zh-CN" altLang="en-US"/>
              <a:t>或许</a:t>
            </a:r>
            <a:r>
              <a:rPr lang="en-US" altLang="zh-CN"/>
              <a:t>HELLO</a:t>
            </a:r>
            <a:r>
              <a:rPr lang="zh-CN" altLang="en-US"/>
              <a:t>和</a:t>
            </a:r>
            <a:r>
              <a:rPr lang="en-US" altLang="zh-CN"/>
              <a:t>USER</a:t>
            </a:r>
            <a:r>
              <a:rPr lang="zh-CN" altLang="en-US"/>
              <a:t>环境变量的值，其实都是字符串，然后使用</a:t>
            </a:r>
            <a:r>
              <a:rPr lang="en-US" altLang="zh-CN"/>
              <a:t>system</a:t>
            </a:r>
            <a:r>
              <a:rPr lang="zh-CN" altLang="en-US"/>
              <a:t>在程序中打开一个终端。</a:t>
            </a:r>
            <a:endParaRPr lang="en-US" altLang="zh-CN"/>
          </a:p>
          <a:p>
            <a:endParaRPr lang="en-US" altLang="zh-CN"/>
          </a:p>
          <a:p>
            <a:endParaRPr lang="zh-CN" altLang="en-US"/>
          </a:p>
        </p:txBody>
      </p:sp>
      <p:sp>
        <p:nvSpPr>
          <p:cNvPr id="60420" name="灯片编号占位符 3">
            <a:extLst>
              <a:ext uri="{FF2B5EF4-FFF2-40B4-BE49-F238E27FC236}">
                <a16:creationId xmlns:a16="http://schemas.microsoft.com/office/drawing/2014/main" id="{19CB3A61-EB8E-42E3-B174-9AA3FA7616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F83E69-26B6-46DA-9893-58CAA50789E2}" type="slidenum">
              <a:rPr lang="zh-CN" altLang="en-US"/>
              <a:pPr/>
              <a:t>33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3A219CE3-787F-4FA7-9512-2E7AEF61AE00}"/>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E818135A-BB1D-44A7-B036-08A8FF4128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下面我们操作演示一下。好，我们来编译并执行这个程序。</a:t>
            </a:r>
          </a:p>
        </p:txBody>
      </p:sp>
      <p:sp>
        <p:nvSpPr>
          <p:cNvPr id="62468" name="灯片编号占位符 3">
            <a:extLst>
              <a:ext uri="{FF2B5EF4-FFF2-40B4-BE49-F238E27FC236}">
                <a16:creationId xmlns:a16="http://schemas.microsoft.com/office/drawing/2014/main" id="{096C2705-E37A-4C7A-AADE-24B4D2D17B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7667A7-E15A-428F-98CE-937A587B9466}" type="slidenum">
              <a:rPr lang="zh-CN" altLang="en-US"/>
              <a:pPr/>
              <a:t>34</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C748395F-6769-4809-94E4-B0AD30283954}"/>
              </a:ext>
            </a:extLst>
          </p:cNvPr>
          <p:cNvSpPr>
            <a:spLocks noGrp="1" noRot="1" noChangeAspect="1" noTextEdit="1"/>
          </p:cNvSpPr>
          <p:nvPr>
            <p:ph type="sldImg"/>
          </p:nvPr>
        </p:nvSpPr>
        <p:spPr>
          <a:ln>
            <a:solidFill>
              <a:srgbClr val="000000"/>
            </a:solidFill>
            <a:miter lim="800000"/>
            <a:headEnd/>
            <a:tailEnd/>
          </a:ln>
        </p:spPr>
      </p:sp>
      <p:sp>
        <p:nvSpPr>
          <p:cNvPr id="65539" name="备注占位符 2">
            <a:extLst>
              <a:ext uri="{FF2B5EF4-FFF2-40B4-BE49-F238E27FC236}">
                <a16:creationId xmlns:a16="http://schemas.microsoft.com/office/drawing/2014/main" id="{2470C904-75A7-43F3-AF43-218AD71E18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a:p>
        </p:txBody>
      </p:sp>
      <p:sp>
        <p:nvSpPr>
          <p:cNvPr id="65540" name="灯片编号占位符 3">
            <a:extLst>
              <a:ext uri="{FF2B5EF4-FFF2-40B4-BE49-F238E27FC236}">
                <a16:creationId xmlns:a16="http://schemas.microsoft.com/office/drawing/2014/main" id="{3D2D516D-02F1-46A3-8E37-3886314D59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E8EADD-C7DA-4B51-B4FB-A86CBA40D8D0}" type="slidenum">
              <a:rPr lang="en-US" altLang="zh-CN"/>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F4BC4257-932B-42D3-AFB5-B1823CDC7200}"/>
              </a:ext>
            </a:extLst>
          </p:cNvPr>
          <p:cNvSpPr>
            <a:spLocks noGrp="1" noRot="1" noChangeAspect="1" noTextEdit="1"/>
          </p:cNvSpPr>
          <p:nvPr>
            <p:ph type="sldImg"/>
          </p:nvPr>
        </p:nvSpPr>
        <p:spPr/>
      </p:sp>
      <p:sp>
        <p:nvSpPr>
          <p:cNvPr id="67587" name="备注占位符 2">
            <a:extLst>
              <a:ext uri="{FF2B5EF4-FFF2-40B4-BE49-F238E27FC236}">
                <a16:creationId xmlns:a16="http://schemas.microsoft.com/office/drawing/2014/main" id="{390110C0-F8F7-4EA7-8B81-EEAE61CCBC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r>
              <a:rPr lang="zh-CN" altLang="zh-CN"/>
              <a:t>一个稳定运行的</a:t>
            </a:r>
            <a:r>
              <a:rPr lang="en-US" altLang="zh-CN"/>
              <a:t>Linux</a:t>
            </a:r>
            <a:r>
              <a:rPr lang="zh-CN" altLang="zh-CN"/>
              <a:t>操作系统需要内核和用户应用程序之间的完美配合，内核提供各种各样的服务，然后用户应用程序通过某种途径使用这些服务，进而契合用户的不同需求。</a:t>
            </a:r>
            <a:endParaRPr lang="en-US" altLang="zh-CN"/>
          </a:p>
          <a:p>
            <a:r>
              <a:rPr lang="en-US" altLang="zh-CN"/>
              <a:t>     </a:t>
            </a:r>
            <a:r>
              <a:rPr lang="zh-CN" altLang="zh-CN"/>
              <a:t>用户应用程序访问并使用内核所提供的各种服务的途径即是系统调用。在内核和用户应用程序相交界的地方，内核提供了一组系统调用接口，通过这组接口，应用程序可以访问系统硬件和各种操作系统资源。比如用户可以通过文件系统相关的系统调用，请求系统打开文件、关闭文件或读写文件；可以通过时钟相关的系统调用，获得系统时间或设置定时器等。</a:t>
            </a:r>
          </a:p>
          <a:p>
            <a:r>
              <a:rPr lang="en-US" altLang="zh-CN"/>
              <a:t>     </a:t>
            </a:r>
            <a:r>
              <a:rPr lang="zh-CN" altLang="zh-CN"/>
              <a:t>内核提供的这组系统调用通常也被称之为系统调用接口层。系统调用接口层作为内核和用户应用程序之间的中间层，扮演了一个桥梁，或者说中间人的角色。系统调用把应用程序的请求传达给内核，待内核处理完请求后再将处理结果返回给应用程序。</a:t>
            </a:r>
            <a:endParaRPr lang="en-US" altLang="zh-CN"/>
          </a:p>
          <a:p>
            <a:r>
              <a:rPr lang="zh-CN" altLang="en-US"/>
              <a:t>对图进行说明（重点）</a:t>
            </a:r>
            <a:r>
              <a:rPr lang="en-US" altLang="zh-CN"/>
              <a:t>http://www.uml.org.cn/c++/201306265.asp</a:t>
            </a:r>
            <a:endParaRPr lang="zh-CN" altLang="zh-CN"/>
          </a:p>
          <a:p>
            <a:endParaRPr lang="zh-CN" altLang="en-US"/>
          </a:p>
        </p:txBody>
      </p:sp>
      <p:sp>
        <p:nvSpPr>
          <p:cNvPr id="67588" name="灯片编号占位符 3">
            <a:extLst>
              <a:ext uri="{FF2B5EF4-FFF2-40B4-BE49-F238E27FC236}">
                <a16:creationId xmlns:a16="http://schemas.microsoft.com/office/drawing/2014/main" id="{3C4CB495-C944-4994-9DEF-8CDAA2B1A7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298256-F7BE-4BEC-B6A8-2E7D0B357034}" type="slidenum">
              <a:rPr lang="zh-CN" altLang="en-US"/>
              <a:pPr/>
              <a:t>37</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6463C46D-DD7E-4A44-A333-9807B47B8F9D}"/>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A996C588-FDFE-4C55-B236-111FF3D48AB8}"/>
              </a:ext>
            </a:extLst>
          </p:cNvPr>
          <p:cNvSpPr>
            <a:spLocks noGrp="1"/>
          </p:cNvSpPr>
          <p:nvPr>
            <p:ph type="body" idx="1"/>
          </p:nvPr>
        </p:nvSpPr>
        <p:spPr/>
        <p:txBody>
          <a:bodyPr>
            <a:normAutofit fontScale="92500" lnSpcReduction="10000"/>
          </a:bodyPr>
          <a:lstStyle/>
          <a:p>
            <a:pPr>
              <a:defRPr/>
            </a:pPr>
            <a:r>
              <a:rPr lang="en-US" altLang="zh-CN" dirty="0"/>
              <a:t>Linux</a:t>
            </a:r>
            <a:r>
              <a:rPr lang="zh-CN" altLang="en-US" dirty="0"/>
              <a:t>下对文件操作有两种方式：系统调用</a:t>
            </a:r>
            <a:r>
              <a:rPr lang="en-US" altLang="zh-CN" dirty="0"/>
              <a:t>(system call)</a:t>
            </a:r>
            <a:r>
              <a:rPr lang="zh-CN" altLang="en-US" dirty="0"/>
              <a:t>和库函数调用</a:t>
            </a:r>
            <a:r>
              <a:rPr lang="en-US" altLang="zh-CN" dirty="0"/>
              <a:t>(Library functions)</a:t>
            </a:r>
            <a:r>
              <a:rPr lang="zh-CN" altLang="en-US" dirty="0"/>
              <a:t>。</a:t>
            </a:r>
            <a:endParaRPr lang="en-US" altLang="zh-CN" dirty="0"/>
          </a:p>
          <a:p>
            <a:pPr>
              <a:defRPr/>
            </a:pPr>
            <a:r>
              <a:rPr lang="zh-CN" altLang="en-US" dirty="0"/>
              <a:t>系统调用实际上就是指最底层的一个调用，在</a:t>
            </a:r>
            <a:r>
              <a:rPr lang="en-US" altLang="zh-CN" dirty="0" err="1"/>
              <a:t>linux</a:t>
            </a:r>
            <a:r>
              <a:rPr lang="zh-CN" altLang="en-US" dirty="0"/>
              <a:t>程序设计里面就是底层调用的意思。面向的是硬件。</a:t>
            </a:r>
            <a:endParaRPr lang="en-US" altLang="zh-CN" dirty="0"/>
          </a:p>
          <a:p>
            <a:pPr>
              <a:defRPr/>
            </a:pPr>
            <a:r>
              <a:rPr lang="zh-CN" altLang="en-US" dirty="0"/>
              <a:t>而库函数调用则面向的是应用开发的，相当于应用程序的</a:t>
            </a:r>
            <a:r>
              <a:rPr lang="en-US" altLang="zh-CN" dirty="0" err="1"/>
              <a:t>api</a:t>
            </a:r>
            <a:r>
              <a:rPr lang="zh-CN" altLang="en-US" dirty="0"/>
              <a:t>。库函数调用通常用于应用程序中对一般文件的访问。库函数调用是系统无关的，因此可移植性好。</a:t>
            </a:r>
          </a:p>
          <a:p>
            <a:pPr>
              <a:defRPr/>
            </a:pPr>
            <a:r>
              <a:rPr lang="zh-CN" altLang="en-US" dirty="0"/>
              <a:t>由于库函数调用是基于</a:t>
            </a:r>
            <a:r>
              <a:rPr lang="en-US" altLang="zh-CN" dirty="0"/>
              <a:t>C</a:t>
            </a:r>
            <a:r>
              <a:rPr lang="zh-CN" altLang="en-US" dirty="0"/>
              <a:t>库的，因此也就不可能用于内核空间的驱动程序中对设备的操作。</a:t>
            </a:r>
          </a:p>
          <a:p>
            <a:pPr>
              <a:defRPr/>
            </a:pPr>
            <a:endParaRPr lang="zh-CN" altLang="en-US" dirty="0"/>
          </a:p>
          <a:p>
            <a:pPr>
              <a:defRPr/>
            </a:pPr>
            <a:r>
              <a:rPr lang="zh-CN" altLang="en-US" dirty="0"/>
              <a:t>下面我们有个表格，从几个方面分析了函数库调用和系统调用的不同。</a:t>
            </a:r>
            <a:endParaRPr lang="en-US" altLang="zh-CN" dirty="0"/>
          </a:p>
          <a:p>
            <a:pPr>
              <a:defRPr/>
            </a:pPr>
            <a:r>
              <a:rPr lang="zh-CN" altLang="en-US" dirty="0"/>
              <a:t> 比如函数库调用在所有的</a:t>
            </a:r>
            <a:r>
              <a:rPr lang="en-US" altLang="zh-CN" dirty="0"/>
              <a:t>ANSIC</a:t>
            </a:r>
            <a:r>
              <a:rPr lang="zh-CN" altLang="en-US" dirty="0">
                <a:solidFill>
                  <a:srgbClr val="0033CC"/>
                </a:solidFill>
                <a:latin typeface="Arial" pitchFamily="34" charset="0"/>
              </a:rPr>
              <a:t>编译器版本中，</a:t>
            </a:r>
            <a:r>
              <a:rPr lang="en-US" altLang="zh-CN" dirty="0">
                <a:solidFill>
                  <a:srgbClr val="0033CC"/>
                </a:solidFill>
                <a:latin typeface="Arial" pitchFamily="34" charset="0"/>
              </a:rPr>
              <a:t>C</a:t>
            </a:r>
            <a:r>
              <a:rPr lang="zh-CN" altLang="en-US" dirty="0">
                <a:solidFill>
                  <a:srgbClr val="0033CC"/>
                </a:solidFill>
                <a:latin typeface="Arial" pitchFamily="34" charset="0"/>
              </a:rPr>
              <a:t>库函数是相同的，而系统调用在各个操作系统中的系统调用是不同的。函数库调用是调用函数库中的一段程序，而系统调用调用的是系统内核的服务。</a:t>
            </a:r>
            <a:endParaRPr lang="en-US" altLang="zh-CN" dirty="0">
              <a:solidFill>
                <a:srgbClr val="0033CC"/>
              </a:solidFill>
              <a:latin typeface="Arial" pitchFamily="34" charset="0"/>
            </a:endParaRPr>
          </a:p>
          <a:p>
            <a:pPr>
              <a:defRPr/>
            </a:pPr>
            <a:r>
              <a:rPr lang="zh-CN" altLang="en-US" dirty="0">
                <a:solidFill>
                  <a:srgbClr val="0033CC"/>
                </a:solidFill>
                <a:latin typeface="Arial" pitchFamily="34" charset="0"/>
              </a:rPr>
              <a:t>函数库调用它是与用户程序相联系，在用户地址空间执行，它的运行时间属于“用户时间”，而系统调用，它是操作系统的一个入口点，它是在内核空间执行，它的运行时间属于“系统时间”。</a:t>
            </a:r>
            <a:endParaRPr lang="en-US" altLang="zh-CN" dirty="0">
              <a:solidFill>
                <a:srgbClr val="0033CC"/>
              </a:solidFill>
              <a:latin typeface="Arial" pitchFamily="34" charset="0"/>
            </a:endParaRPr>
          </a:p>
          <a:p>
            <a:pPr>
              <a:defRPr/>
            </a:pPr>
            <a:r>
              <a:rPr lang="zh-CN" altLang="en-US" dirty="0">
                <a:solidFill>
                  <a:srgbClr val="0033CC"/>
                </a:solidFill>
                <a:latin typeface="Arial" pitchFamily="34" charset="0"/>
              </a:rPr>
              <a:t>另外从开销上来讲，系统调用由于是需要在用户空间和内核</a:t>
            </a:r>
            <a:r>
              <a:rPr lang="zh-CN" altLang="zh-CN" dirty="0">
                <a:solidFill>
                  <a:srgbClr val="0033CC"/>
                </a:solidFill>
                <a:latin typeface="Arial" pitchFamily="34" charset="0"/>
              </a:rPr>
              <a:t>上下文环境间切换，开销较大</a:t>
            </a:r>
            <a:r>
              <a:rPr lang="zh-CN" altLang="en-US" dirty="0">
                <a:solidFill>
                  <a:srgbClr val="0033CC"/>
                </a:solidFill>
                <a:latin typeface="Arial" pitchFamily="34" charset="0"/>
              </a:rPr>
              <a:t>，而函数库调用开销是比较小的。</a:t>
            </a:r>
            <a:endParaRPr lang="en-US" altLang="zh-CN" dirty="0"/>
          </a:p>
          <a:p>
            <a:pPr>
              <a:defRPr/>
            </a:pPr>
            <a:r>
              <a:rPr lang="zh-CN" altLang="en-US" dirty="0"/>
              <a:t>我们用一句话总结下就是：函数库调用是语言或应用程序的一部分，而系统调用是操作系统的一部分。</a:t>
            </a:r>
          </a:p>
          <a:p>
            <a:pPr>
              <a:defRPr/>
            </a:pPr>
            <a:endParaRPr lang="en-US" altLang="zh-CN" dirty="0"/>
          </a:p>
          <a:p>
            <a:pPr>
              <a:defRPr/>
            </a:pPr>
            <a:r>
              <a:rPr lang="en-US" altLang="zh-CN" dirty="0"/>
              <a:t>  </a:t>
            </a:r>
          </a:p>
          <a:p>
            <a:pPr>
              <a:defRPr/>
            </a:pPr>
            <a:endParaRPr lang="zh-CN" altLang="en-US" dirty="0"/>
          </a:p>
        </p:txBody>
      </p:sp>
      <p:sp>
        <p:nvSpPr>
          <p:cNvPr id="69636" name="灯片编号占位符 3">
            <a:extLst>
              <a:ext uri="{FF2B5EF4-FFF2-40B4-BE49-F238E27FC236}">
                <a16:creationId xmlns:a16="http://schemas.microsoft.com/office/drawing/2014/main" id="{E8A1B3F2-9E41-4B85-941F-36C2EE450E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699924-3137-44C2-B1DC-BE70C969BA94}" type="slidenum">
              <a:rPr lang="zh-CN" altLang="en-US"/>
              <a:pPr/>
              <a:t>38</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445494B4-C6F3-476B-B240-59F53823432F}"/>
              </a:ext>
            </a:extLst>
          </p:cNvPr>
          <p:cNvSpPr>
            <a:spLocks noGrp="1" noRot="1" noChangeAspect="1" noTextEdit="1"/>
          </p:cNvSpPr>
          <p:nvPr>
            <p:ph type="sldImg"/>
          </p:nvPr>
        </p:nvSpPr>
        <p:spPr/>
      </p:sp>
      <p:sp>
        <p:nvSpPr>
          <p:cNvPr id="71683" name="备注占位符 2">
            <a:extLst>
              <a:ext uri="{FF2B5EF4-FFF2-40B4-BE49-F238E27FC236}">
                <a16:creationId xmlns:a16="http://schemas.microsoft.com/office/drawing/2014/main" id="{D5656249-8A27-4A8B-B2F3-401659BC9C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系统调用提供了很多接口，首先先看进程控制的接口。</a:t>
            </a:r>
            <a:endParaRPr lang="en-US" altLang="zh-CN"/>
          </a:p>
          <a:p>
            <a:endParaRPr lang="en-US" altLang="zh-CN"/>
          </a:p>
          <a:p>
            <a:r>
              <a:rPr lang="zh-CN" altLang="en-US"/>
              <a:t>有</a:t>
            </a:r>
            <a:r>
              <a:rPr lang="en-US" altLang="zh-CN"/>
              <a:t>fork</a:t>
            </a:r>
            <a:r>
              <a:rPr lang="zh-CN" altLang="en-US"/>
              <a:t>创建一个新进程。</a:t>
            </a:r>
            <a:r>
              <a:rPr lang="en-US" altLang="zh-CN"/>
              <a:t>execve</a:t>
            </a:r>
            <a:r>
              <a:rPr lang="zh-CN" altLang="en-US"/>
              <a:t>是运行可执行文件，</a:t>
            </a:r>
            <a:r>
              <a:rPr lang="en-US" altLang="zh-CN"/>
              <a:t>exit</a:t>
            </a:r>
            <a:r>
              <a:rPr lang="zh-CN" altLang="en-US"/>
              <a:t>是终止进程，</a:t>
            </a:r>
            <a:r>
              <a:rPr lang="en-US" altLang="zh-CN"/>
              <a:t>_exit</a:t>
            </a:r>
            <a:r>
              <a:rPr lang="zh-CN" altLang="en-US"/>
              <a:t>立即终止当前进程。</a:t>
            </a:r>
            <a:endParaRPr lang="en-US" altLang="zh-CN"/>
          </a:p>
          <a:p>
            <a:r>
              <a:rPr lang="zh-CN" altLang="en-US"/>
              <a:t>还有一些进程组标识号的系统接口，如</a:t>
            </a:r>
            <a:r>
              <a:rPr lang="en-US" altLang="zh-CN"/>
              <a:t>getpgid</a:t>
            </a:r>
            <a:r>
              <a:rPr lang="zh-CN" altLang="en-US"/>
              <a:t>，</a:t>
            </a:r>
            <a:r>
              <a:rPr lang="en-US" altLang="zh-CN"/>
              <a:t>setpgid</a:t>
            </a:r>
            <a:r>
              <a:rPr lang="zh-CN" altLang="en-US"/>
              <a:t>等等。</a:t>
            </a:r>
            <a:endParaRPr lang="en-US" altLang="zh-CN"/>
          </a:p>
          <a:p>
            <a:endParaRPr lang="en-US" altLang="zh-CN"/>
          </a:p>
          <a:p>
            <a:endParaRPr lang="zh-CN" altLang="en-US"/>
          </a:p>
        </p:txBody>
      </p:sp>
      <p:sp>
        <p:nvSpPr>
          <p:cNvPr id="71684" name="灯片编号占位符 3">
            <a:extLst>
              <a:ext uri="{FF2B5EF4-FFF2-40B4-BE49-F238E27FC236}">
                <a16:creationId xmlns:a16="http://schemas.microsoft.com/office/drawing/2014/main" id="{744A99BE-88D3-4350-A349-FB89BC9531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7573DE-2ADA-4A59-9EF0-165E6A2CA3C2}" type="slidenum">
              <a:rPr lang="zh-CN" altLang="en-US"/>
              <a:pPr/>
              <a:t>39</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98508027-072E-4C6B-9244-7F7945F0210F}"/>
              </a:ext>
            </a:extLst>
          </p:cNvPr>
          <p:cNvSpPr>
            <a:spLocks noGrp="1" noRot="1" noChangeAspect="1" noTextEdit="1"/>
          </p:cNvSpPr>
          <p:nvPr>
            <p:ph type="sldImg"/>
          </p:nvPr>
        </p:nvSpPr>
        <p:spPr/>
      </p:sp>
      <p:sp>
        <p:nvSpPr>
          <p:cNvPr id="73731" name="备注占位符 2">
            <a:extLst>
              <a:ext uri="{FF2B5EF4-FFF2-40B4-BE49-F238E27FC236}">
                <a16:creationId xmlns:a16="http://schemas.microsoft.com/office/drawing/2014/main" id="{F59CA90B-A564-44B2-ACDB-83281E0327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对于文件系统控制的系统调用接口，包括了打开一个文件</a:t>
            </a:r>
            <a:r>
              <a:rPr lang="en-US" altLang="zh-CN"/>
              <a:t>open</a:t>
            </a:r>
            <a:r>
              <a:rPr lang="zh-CN" altLang="en-US"/>
              <a:t>，读</a:t>
            </a:r>
            <a:r>
              <a:rPr lang="en-US" altLang="zh-CN"/>
              <a:t>read</a:t>
            </a:r>
            <a:r>
              <a:rPr lang="zh-CN" altLang="en-US"/>
              <a:t>，写</a:t>
            </a:r>
            <a:r>
              <a:rPr lang="en-US" altLang="zh-CN"/>
              <a:t>write</a:t>
            </a:r>
            <a:r>
              <a:rPr lang="zh-CN" altLang="en-US"/>
              <a:t>，关闭</a:t>
            </a:r>
            <a:r>
              <a:rPr lang="en-US" altLang="zh-CN"/>
              <a:t>close</a:t>
            </a:r>
            <a:r>
              <a:rPr lang="zh-CN" altLang="en-US"/>
              <a:t>，以及修改文件权限的接口。</a:t>
            </a:r>
            <a:endParaRPr lang="en-US" altLang="zh-CN"/>
          </a:p>
          <a:p>
            <a:endParaRPr lang="en-US" altLang="zh-CN"/>
          </a:p>
          <a:p>
            <a:r>
              <a:rPr lang="zh-CN" altLang="en-US"/>
              <a:t>另外还有改变文件属主，用户组等接口。</a:t>
            </a:r>
          </a:p>
        </p:txBody>
      </p:sp>
      <p:sp>
        <p:nvSpPr>
          <p:cNvPr id="73732" name="灯片编号占位符 3">
            <a:extLst>
              <a:ext uri="{FF2B5EF4-FFF2-40B4-BE49-F238E27FC236}">
                <a16:creationId xmlns:a16="http://schemas.microsoft.com/office/drawing/2014/main" id="{7F9121F8-E183-40AF-8686-BFF7187AB8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338A82-322E-4A6C-B84C-740BA96BF9DB}" type="slidenum">
              <a:rPr lang="zh-CN" altLang="en-US"/>
              <a:pPr/>
              <a:t>40</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A9AF2997-5353-44AA-9831-892EE419D16E}"/>
              </a:ext>
            </a:extLst>
          </p:cNvPr>
          <p:cNvSpPr>
            <a:spLocks noGrp="1" noRot="1" noChangeAspect="1" noTextEdit="1"/>
          </p:cNvSpPr>
          <p:nvPr>
            <p:ph type="sldImg"/>
          </p:nvPr>
        </p:nvSpPr>
        <p:spPr/>
      </p:sp>
      <p:sp>
        <p:nvSpPr>
          <p:cNvPr id="75779" name="备注占位符 2">
            <a:extLst>
              <a:ext uri="{FF2B5EF4-FFF2-40B4-BE49-F238E27FC236}">
                <a16:creationId xmlns:a16="http://schemas.microsoft.com/office/drawing/2014/main" id="{C12B5033-1178-48CD-AFC5-56BD31F0E1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这些是网络管理的系统调用接口。</a:t>
            </a:r>
          </a:p>
        </p:txBody>
      </p:sp>
      <p:sp>
        <p:nvSpPr>
          <p:cNvPr id="75780" name="灯片编号占位符 3">
            <a:extLst>
              <a:ext uri="{FF2B5EF4-FFF2-40B4-BE49-F238E27FC236}">
                <a16:creationId xmlns:a16="http://schemas.microsoft.com/office/drawing/2014/main" id="{D42F64F6-A9CC-4805-B0C2-E3ECE3B788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1B4662-490E-4AF1-AB4D-84B15CBA2A88}" type="slidenum">
              <a:rPr lang="zh-CN" altLang="en-US"/>
              <a:pPr/>
              <a:t>41</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3ABA4944-23CF-4BB8-A261-9472E0319610}"/>
              </a:ext>
            </a:extLst>
          </p:cNvPr>
          <p:cNvSpPr>
            <a:spLocks noGrp="1" noRot="1" noChangeAspect="1" noTextEdit="1"/>
          </p:cNvSpPr>
          <p:nvPr>
            <p:ph type="sldImg"/>
          </p:nvPr>
        </p:nvSpPr>
        <p:spPr/>
      </p:sp>
      <p:sp>
        <p:nvSpPr>
          <p:cNvPr id="77827" name="备注占位符 2">
            <a:extLst>
              <a:ext uri="{FF2B5EF4-FFF2-40B4-BE49-F238E27FC236}">
                <a16:creationId xmlns:a16="http://schemas.microsoft.com/office/drawing/2014/main" id="{2689B816-AB3D-4A81-AE66-A44C595AC8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最后再给大家介绍下用户管理的系统调用接口。</a:t>
            </a:r>
            <a:endParaRPr lang="en-US" altLang="zh-CN"/>
          </a:p>
          <a:p>
            <a:endParaRPr lang="en-US" altLang="zh-CN"/>
          </a:p>
          <a:p>
            <a:r>
              <a:rPr lang="zh-CN" altLang="en-US"/>
              <a:t>比如</a:t>
            </a:r>
            <a:r>
              <a:rPr lang="en-US" altLang="zh-CN"/>
              <a:t>getuid</a:t>
            </a:r>
            <a:r>
              <a:rPr lang="zh-CN" altLang="en-US"/>
              <a:t>是获取用户标识号，</a:t>
            </a:r>
            <a:r>
              <a:rPr lang="en-US" altLang="zh-CN"/>
              <a:t>setuid</a:t>
            </a:r>
            <a:r>
              <a:rPr lang="zh-CN" altLang="en-US"/>
              <a:t>是设置用户标志号，等等</a:t>
            </a:r>
          </a:p>
        </p:txBody>
      </p:sp>
      <p:sp>
        <p:nvSpPr>
          <p:cNvPr id="77828" name="灯片编号占位符 3">
            <a:extLst>
              <a:ext uri="{FF2B5EF4-FFF2-40B4-BE49-F238E27FC236}">
                <a16:creationId xmlns:a16="http://schemas.microsoft.com/office/drawing/2014/main" id="{9556CB50-6791-41E1-88AF-A87AC63AFC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AF1E49-7205-4657-AB99-ACAC4892B64C}" type="slidenum">
              <a:rPr lang="zh-CN" altLang="en-US"/>
              <a:pPr/>
              <a:t>42</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6C04842B-AB9C-4ED6-B893-D8399E1B8EEC}"/>
              </a:ext>
            </a:extLst>
          </p:cNvPr>
          <p:cNvSpPr>
            <a:spLocks noGrp="1" noRot="1" noChangeAspect="1" noTextEdit="1"/>
          </p:cNvSpPr>
          <p:nvPr>
            <p:ph type="sldImg"/>
          </p:nvPr>
        </p:nvSpPr>
        <p:spPr/>
      </p:sp>
      <p:sp>
        <p:nvSpPr>
          <p:cNvPr id="79875" name="备注占位符 2">
            <a:extLst>
              <a:ext uri="{FF2B5EF4-FFF2-40B4-BE49-F238E27FC236}">
                <a16:creationId xmlns:a16="http://schemas.microsoft.com/office/drawing/2014/main" id="{C6C37BE2-2C39-4A6F-B51C-6E231051ED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glibc </a:t>
            </a:r>
            <a:r>
              <a:rPr lang="zh-CN" altLang="en-US"/>
              <a:t>是 </a:t>
            </a:r>
            <a:r>
              <a:rPr lang="en-US" altLang="zh-CN"/>
              <a:t>Linux </a:t>
            </a:r>
            <a:r>
              <a:rPr lang="zh-CN" altLang="en-US"/>
              <a:t>下使用的开源的标准 </a:t>
            </a:r>
            <a:r>
              <a:rPr lang="en-US" altLang="zh-CN"/>
              <a:t>C </a:t>
            </a:r>
            <a:r>
              <a:rPr lang="zh-CN" altLang="en-US"/>
              <a:t>库，它是 </a:t>
            </a:r>
            <a:r>
              <a:rPr lang="en-US" altLang="zh-CN"/>
              <a:t>GNU </a:t>
            </a:r>
            <a:r>
              <a:rPr lang="zh-CN" altLang="en-US"/>
              <a:t>发布的 </a:t>
            </a:r>
            <a:r>
              <a:rPr lang="en-US" altLang="zh-CN"/>
              <a:t>libc </a:t>
            </a:r>
            <a:r>
              <a:rPr lang="zh-CN" altLang="en-US"/>
              <a:t>库，即运行时库。</a:t>
            </a:r>
            <a:r>
              <a:rPr lang="en-US" altLang="zh-CN"/>
              <a:t>glibc </a:t>
            </a:r>
            <a:r>
              <a:rPr lang="zh-CN" altLang="en-US"/>
              <a:t>为程序员提供丰富的 </a:t>
            </a:r>
            <a:r>
              <a:rPr lang="en-US" altLang="zh-CN"/>
              <a:t>API</a:t>
            </a:r>
            <a:r>
              <a:rPr lang="zh-CN" altLang="en-US"/>
              <a:t>（</a:t>
            </a:r>
            <a:r>
              <a:rPr lang="en-US" altLang="zh-CN"/>
              <a:t>Application Programming Interface</a:t>
            </a:r>
            <a:r>
              <a:rPr lang="zh-CN" altLang="en-US"/>
              <a:t>），除了例如字符串处理、数学运算等用户态服务之外，最重要的是封装了操作系统提供的系统服务，即系统调用的封装。那么</a:t>
            </a:r>
            <a:r>
              <a:rPr lang="en-US" altLang="zh-CN"/>
              <a:t>glibc</a:t>
            </a:r>
            <a:r>
              <a:rPr lang="zh-CN" altLang="en-US"/>
              <a:t>提供的系统调用</a:t>
            </a:r>
            <a:r>
              <a:rPr lang="en-US" altLang="zh-CN"/>
              <a:t>API</a:t>
            </a:r>
            <a:r>
              <a:rPr lang="zh-CN" altLang="en-US"/>
              <a:t>与内核特定的系统调用之间的关系是什么呢？</a:t>
            </a:r>
          </a:p>
          <a:p>
            <a:r>
              <a:rPr lang="zh-CN" altLang="en-US"/>
              <a:t>通常情况，每个特定的系统调用对应了至少一个 </a:t>
            </a:r>
            <a:r>
              <a:rPr lang="en-US" altLang="zh-CN"/>
              <a:t>glibc </a:t>
            </a:r>
            <a:r>
              <a:rPr lang="zh-CN" altLang="en-US"/>
              <a:t>封装的库函数，如系统提供的打开文件系统调用 </a:t>
            </a:r>
            <a:r>
              <a:rPr lang="en-US" altLang="zh-CN"/>
              <a:t>sys_open </a:t>
            </a:r>
            <a:r>
              <a:rPr lang="zh-CN" altLang="en-US"/>
              <a:t>对应的是 </a:t>
            </a:r>
            <a:r>
              <a:rPr lang="en-US" altLang="zh-CN"/>
              <a:t>glibc </a:t>
            </a:r>
            <a:r>
              <a:rPr lang="zh-CN" altLang="en-US"/>
              <a:t>中的 </a:t>
            </a:r>
            <a:r>
              <a:rPr lang="en-US" altLang="zh-CN"/>
              <a:t>open </a:t>
            </a:r>
            <a:r>
              <a:rPr lang="zh-CN" altLang="en-US"/>
              <a:t>函数；</a:t>
            </a:r>
          </a:p>
          <a:p>
            <a:r>
              <a:rPr lang="zh-CN" altLang="en-US"/>
              <a:t>其次，</a:t>
            </a:r>
            <a:r>
              <a:rPr lang="en-US" altLang="zh-CN"/>
              <a:t>glibc </a:t>
            </a:r>
            <a:r>
              <a:rPr lang="zh-CN" altLang="en-US"/>
              <a:t>一个单独的 </a:t>
            </a:r>
            <a:r>
              <a:rPr lang="en-US" altLang="zh-CN"/>
              <a:t>API </a:t>
            </a:r>
            <a:r>
              <a:rPr lang="zh-CN" altLang="en-US"/>
              <a:t>可能调用多个系统调用，如 </a:t>
            </a:r>
            <a:r>
              <a:rPr lang="en-US" altLang="zh-CN"/>
              <a:t>glibc </a:t>
            </a:r>
            <a:r>
              <a:rPr lang="zh-CN" altLang="en-US"/>
              <a:t>提供的 </a:t>
            </a:r>
            <a:r>
              <a:rPr lang="en-US" altLang="zh-CN"/>
              <a:t>printf </a:t>
            </a:r>
            <a:r>
              <a:rPr lang="zh-CN" altLang="en-US"/>
              <a:t>函数就会调用如 </a:t>
            </a:r>
            <a:r>
              <a:rPr lang="en-US" altLang="zh-CN"/>
              <a:t>sys_open</a:t>
            </a:r>
            <a:r>
              <a:rPr lang="zh-CN" altLang="en-US"/>
              <a:t>、</a:t>
            </a:r>
            <a:r>
              <a:rPr lang="en-US" altLang="zh-CN"/>
              <a:t>sys_mmap</a:t>
            </a:r>
            <a:r>
              <a:rPr lang="zh-CN" altLang="en-US"/>
              <a:t>、</a:t>
            </a:r>
            <a:r>
              <a:rPr lang="en-US" altLang="zh-CN"/>
              <a:t>sys_write</a:t>
            </a:r>
            <a:r>
              <a:rPr lang="zh-CN" altLang="en-US"/>
              <a:t>、</a:t>
            </a:r>
            <a:r>
              <a:rPr lang="en-US" altLang="zh-CN"/>
              <a:t>sys_close </a:t>
            </a:r>
            <a:r>
              <a:rPr lang="zh-CN" altLang="en-US"/>
              <a:t>等等系统调用；</a:t>
            </a:r>
          </a:p>
          <a:p>
            <a:r>
              <a:rPr lang="zh-CN" altLang="en-US"/>
              <a:t>另外，多个 </a:t>
            </a:r>
            <a:r>
              <a:rPr lang="en-US" altLang="zh-CN"/>
              <a:t>API </a:t>
            </a:r>
            <a:r>
              <a:rPr lang="zh-CN" altLang="en-US"/>
              <a:t>也可能只对应同一个系统调用，如</a:t>
            </a:r>
            <a:r>
              <a:rPr lang="en-US" altLang="zh-CN"/>
              <a:t>glibc </a:t>
            </a:r>
            <a:r>
              <a:rPr lang="zh-CN" altLang="en-US"/>
              <a:t>下实现的 </a:t>
            </a:r>
            <a:r>
              <a:rPr lang="en-US" altLang="zh-CN"/>
              <a:t>malloc</a:t>
            </a:r>
            <a:r>
              <a:rPr lang="zh-CN" altLang="en-US"/>
              <a:t>、</a:t>
            </a:r>
            <a:r>
              <a:rPr lang="en-US" altLang="zh-CN"/>
              <a:t>calloc</a:t>
            </a:r>
            <a:r>
              <a:rPr lang="zh-CN" altLang="en-US"/>
              <a:t>、</a:t>
            </a:r>
            <a:r>
              <a:rPr lang="en-US" altLang="zh-CN"/>
              <a:t>free </a:t>
            </a:r>
            <a:r>
              <a:rPr lang="zh-CN" altLang="en-US"/>
              <a:t>等函数用来分配和释放内存，都利用了内核的 </a:t>
            </a:r>
            <a:r>
              <a:rPr lang="en-US" altLang="zh-CN"/>
              <a:t>sys_brk </a:t>
            </a:r>
            <a:r>
              <a:rPr lang="zh-CN" altLang="en-US"/>
              <a:t>的系统调用。</a:t>
            </a:r>
          </a:p>
          <a:p>
            <a:r>
              <a:rPr lang="zh-CN" altLang="en-US"/>
              <a:t>举例来说，我们通过 </a:t>
            </a:r>
            <a:r>
              <a:rPr lang="en-US" altLang="zh-CN"/>
              <a:t>glibc </a:t>
            </a:r>
            <a:r>
              <a:rPr lang="zh-CN" altLang="en-US"/>
              <a:t>提供的</a:t>
            </a:r>
            <a:r>
              <a:rPr lang="en-US" altLang="zh-CN"/>
              <a:t>chmod </a:t>
            </a:r>
            <a:r>
              <a:rPr lang="zh-CN" altLang="en-US"/>
              <a:t>函数来改变文件 </a:t>
            </a:r>
            <a:r>
              <a:rPr lang="en-US" altLang="zh-CN"/>
              <a:t>etc/passwd </a:t>
            </a:r>
            <a:r>
              <a:rPr lang="zh-CN" altLang="en-US"/>
              <a:t>的属性为 </a:t>
            </a:r>
            <a:r>
              <a:rPr lang="en-US" altLang="zh-CN"/>
              <a:t>444</a:t>
            </a:r>
          </a:p>
        </p:txBody>
      </p:sp>
      <p:sp>
        <p:nvSpPr>
          <p:cNvPr id="79876" name="灯片编号占位符 3">
            <a:extLst>
              <a:ext uri="{FF2B5EF4-FFF2-40B4-BE49-F238E27FC236}">
                <a16:creationId xmlns:a16="http://schemas.microsoft.com/office/drawing/2014/main" id="{94E729BE-B962-4C00-8BF5-A19EE84BE0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24F409-7D1A-4505-A2F3-4B71875272CA}" type="slidenum">
              <a:rPr lang="zh-CN" altLang="en-US"/>
              <a:pPr/>
              <a:t>43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1B8B7337-79C6-4A84-997A-026ABB7769FA}"/>
              </a:ext>
            </a:extLst>
          </p:cNvPr>
          <p:cNvSpPr>
            <a:spLocks noGrp="1" noRot="1" noChangeAspect="1" noTextEdit="1"/>
          </p:cNvSpPr>
          <p:nvPr>
            <p:ph type="sldImg"/>
          </p:nvPr>
        </p:nvSpPr>
        <p:spPr/>
      </p:sp>
      <p:sp>
        <p:nvSpPr>
          <p:cNvPr id="46083" name="备注占位符 2">
            <a:extLst>
              <a:ext uri="{FF2B5EF4-FFF2-40B4-BE49-F238E27FC236}">
                <a16:creationId xmlns:a16="http://schemas.microsoft.com/office/drawing/2014/main" id="{A94D4B41-490A-4BED-B622-7937183B41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a:extLst>
              <a:ext uri="{FF2B5EF4-FFF2-40B4-BE49-F238E27FC236}">
                <a16:creationId xmlns:a16="http://schemas.microsoft.com/office/drawing/2014/main" id="{1B0B27AC-CA54-45AB-8DD4-8DED1DD6CB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9013F8-1CD6-441E-B18F-1EDE73BCCC9F}" type="slidenum">
              <a:rPr lang="zh-CN" altLang="en-US"/>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C2DDBC16-E287-4456-A0E6-FBEB3D6C2040}"/>
              </a:ext>
            </a:extLst>
          </p:cNvPr>
          <p:cNvSpPr>
            <a:spLocks noGrp="1" noRot="1" noChangeAspect="1" noTextEdit="1"/>
          </p:cNvSpPr>
          <p:nvPr>
            <p:ph type="sldImg"/>
          </p:nvPr>
        </p:nvSpPr>
        <p:spPr/>
      </p:sp>
      <p:sp>
        <p:nvSpPr>
          <p:cNvPr id="81923" name="备注占位符 2">
            <a:extLst>
              <a:ext uri="{FF2B5EF4-FFF2-40B4-BE49-F238E27FC236}">
                <a16:creationId xmlns:a16="http://schemas.microsoft.com/office/drawing/2014/main" id="{73F582A0-2968-489C-AD08-CA1A68C752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编译，执行，我们看一下执行结果。</a:t>
            </a:r>
            <a:endParaRPr lang="en-US" altLang="zh-CN"/>
          </a:p>
          <a:p>
            <a:r>
              <a:rPr lang="zh-CN" altLang="en-US"/>
              <a:t>在普通用户下编译运用，输出结果为：</a:t>
            </a:r>
            <a:r>
              <a:rPr lang="en-US" altLang="zh-CN"/>
              <a:t>chmod failed, errno = 1</a:t>
            </a:r>
          </a:p>
          <a:p>
            <a:r>
              <a:rPr lang="zh-CN" altLang="en-US"/>
              <a:t>上面系统调用返回的值为</a:t>
            </a:r>
            <a:r>
              <a:rPr lang="en-US" altLang="zh-CN"/>
              <a:t>-1</a:t>
            </a:r>
            <a:r>
              <a:rPr lang="zh-CN" altLang="en-US"/>
              <a:t>，说明系统调用失败，错误码为</a:t>
            </a:r>
            <a:r>
              <a:rPr lang="en-US" altLang="zh-CN"/>
              <a:t>1</a:t>
            </a:r>
            <a:r>
              <a:rPr lang="zh-CN" altLang="en-US"/>
              <a:t>，</a:t>
            </a:r>
            <a:endParaRPr lang="en-US" altLang="zh-CN"/>
          </a:p>
          <a:p>
            <a:r>
              <a:rPr lang="zh-CN" altLang="en-US"/>
              <a:t>在 </a:t>
            </a:r>
            <a:r>
              <a:rPr lang="en-US" altLang="zh-CN"/>
              <a:t>/usr/include/asm-generic/errno-base.h </a:t>
            </a:r>
            <a:r>
              <a:rPr lang="zh-CN" altLang="en-US"/>
              <a:t>文件中有如下错误代码说明：</a:t>
            </a:r>
            <a:r>
              <a:rPr lang="en-US" altLang="zh-CN"/>
              <a:t>#define EPERM 1 /* Operation not permitted */</a:t>
            </a:r>
          </a:p>
          <a:p>
            <a:r>
              <a:rPr lang="zh-CN" altLang="en-US"/>
              <a:t>即无权限进行该操作，我们以普通用户权限是无法修改 </a:t>
            </a:r>
            <a:r>
              <a:rPr lang="en-US" altLang="zh-CN"/>
              <a:t>/etc/passwd </a:t>
            </a:r>
            <a:r>
              <a:rPr lang="zh-CN" altLang="en-US"/>
              <a:t>文件的属性的，结果正确。</a:t>
            </a:r>
            <a:endParaRPr lang="en-US" altLang="zh-CN"/>
          </a:p>
        </p:txBody>
      </p:sp>
      <p:sp>
        <p:nvSpPr>
          <p:cNvPr id="81924" name="灯片编号占位符 3">
            <a:extLst>
              <a:ext uri="{FF2B5EF4-FFF2-40B4-BE49-F238E27FC236}">
                <a16:creationId xmlns:a16="http://schemas.microsoft.com/office/drawing/2014/main" id="{F5F4725B-49B2-4914-AF5D-BE7F8E9ADF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321CCF-77D7-41EA-A50F-B1C6BF7EC6FE}" type="slidenum">
              <a:rPr lang="zh-CN" altLang="en-US"/>
              <a:pPr/>
              <a:t>44</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C72FBD7E-415F-49BD-B28E-6DD4DDF97B46}"/>
              </a:ext>
            </a:extLst>
          </p:cNvPr>
          <p:cNvSpPr>
            <a:spLocks noGrp="1" noRot="1" noChangeAspect="1" noTextEdit="1"/>
          </p:cNvSpPr>
          <p:nvPr>
            <p:ph type="sldImg"/>
          </p:nvPr>
        </p:nvSpPr>
        <p:spPr/>
      </p:sp>
      <p:sp>
        <p:nvSpPr>
          <p:cNvPr id="83971" name="备注占位符 2">
            <a:extLst>
              <a:ext uri="{FF2B5EF4-FFF2-40B4-BE49-F238E27FC236}">
                <a16:creationId xmlns:a16="http://schemas.microsoft.com/office/drawing/2014/main" id="{E01B5E56-EEA2-46B0-8798-CEB8E93337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使用上面的方法有很多好处，首先你无须知道更多的细节，如 </a:t>
            </a:r>
            <a:r>
              <a:rPr lang="en-US" altLang="zh-CN"/>
              <a:t>chmod </a:t>
            </a:r>
            <a:r>
              <a:rPr lang="zh-CN" altLang="en-US"/>
              <a:t>系统调用号，你只需了解 </a:t>
            </a:r>
            <a:r>
              <a:rPr lang="en-US" altLang="zh-CN"/>
              <a:t>glibc </a:t>
            </a:r>
            <a:r>
              <a:rPr lang="zh-CN" altLang="en-US"/>
              <a:t>提供的 </a:t>
            </a:r>
            <a:r>
              <a:rPr lang="en-US" altLang="zh-CN"/>
              <a:t>API </a:t>
            </a:r>
            <a:r>
              <a:rPr lang="zh-CN" altLang="en-US"/>
              <a:t>的原型；其次，该方法具有更好的移植性，你可以很轻松将该程序移植到其他平台，或者将 </a:t>
            </a:r>
            <a:r>
              <a:rPr lang="en-US" altLang="zh-CN"/>
              <a:t>glibc </a:t>
            </a:r>
            <a:r>
              <a:rPr lang="zh-CN" altLang="en-US"/>
              <a:t>库换成其它库，程序只需做少量改动。</a:t>
            </a:r>
            <a:br>
              <a:rPr lang="zh-CN" altLang="en-US"/>
            </a:br>
            <a:r>
              <a:rPr lang="zh-CN" altLang="en-US"/>
              <a:t>但有点不足是，如果 </a:t>
            </a:r>
            <a:r>
              <a:rPr lang="en-US" altLang="zh-CN"/>
              <a:t>glibc </a:t>
            </a:r>
            <a:r>
              <a:rPr lang="zh-CN" altLang="en-US"/>
              <a:t>没有封装某个内核提供的系统调用时，我就没办法通过上面的方法来调用该系统调用。如我自己通过编译内核增加了一个系统调用，这时 </a:t>
            </a:r>
            <a:r>
              <a:rPr lang="en-US" altLang="zh-CN"/>
              <a:t>glibc </a:t>
            </a:r>
            <a:r>
              <a:rPr lang="zh-CN" altLang="en-US"/>
              <a:t>不可能有你新增系统调用的封装 </a:t>
            </a:r>
            <a:r>
              <a:rPr lang="en-US" altLang="zh-CN"/>
              <a:t>API</a:t>
            </a:r>
            <a:r>
              <a:rPr lang="zh-CN" altLang="en-US"/>
              <a:t>，此时我们可以利用 </a:t>
            </a:r>
            <a:r>
              <a:rPr lang="en-US" altLang="zh-CN"/>
              <a:t>glibc </a:t>
            </a:r>
            <a:r>
              <a:rPr lang="zh-CN" altLang="en-US"/>
              <a:t>提供的</a:t>
            </a:r>
            <a:r>
              <a:rPr lang="en-US" altLang="zh-CN"/>
              <a:t>syscall</a:t>
            </a:r>
            <a:r>
              <a:rPr lang="zh-CN" altLang="en-US"/>
              <a:t> 函数直接调用。该函数定义在 </a:t>
            </a:r>
            <a:r>
              <a:rPr lang="en-US" altLang="zh-CN"/>
              <a:t>unistd.h</a:t>
            </a:r>
            <a:r>
              <a:rPr lang="zh-CN" altLang="en-US"/>
              <a:t> 头文件中，函数原型如下：</a:t>
            </a:r>
            <a:endParaRPr lang="en-US" altLang="zh-CN"/>
          </a:p>
          <a:p>
            <a:r>
              <a:rPr lang="en-US" altLang="zh-CN" b="1"/>
              <a:t>long</a:t>
            </a:r>
            <a:r>
              <a:rPr lang="en-US" altLang="zh-CN"/>
              <a:t> </a:t>
            </a:r>
            <a:r>
              <a:rPr lang="en-US" altLang="zh-CN" b="1"/>
              <a:t>int</a:t>
            </a:r>
            <a:r>
              <a:rPr lang="en-US" altLang="zh-CN"/>
              <a:t> syscall (</a:t>
            </a:r>
            <a:r>
              <a:rPr lang="en-US" altLang="zh-CN" b="1"/>
              <a:t>long</a:t>
            </a:r>
            <a:r>
              <a:rPr lang="en-US" altLang="zh-CN"/>
              <a:t> </a:t>
            </a:r>
            <a:r>
              <a:rPr lang="en-US" altLang="zh-CN" b="1"/>
              <a:t>int</a:t>
            </a:r>
            <a:r>
              <a:rPr lang="en-US" altLang="zh-CN"/>
              <a:t> sysno, ...)</a:t>
            </a:r>
          </a:p>
          <a:p>
            <a:r>
              <a:rPr lang="en-US" altLang="zh-CN" b="1" i="1"/>
              <a:t>sysno</a:t>
            </a:r>
            <a:r>
              <a:rPr lang="zh-CN" altLang="en-US"/>
              <a:t> 是系统调用号，每个系统调用都有唯一的系统调用号来标识。在 </a:t>
            </a:r>
            <a:r>
              <a:rPr lang="en-US" altLang="zh-CN"/>
              <a:t>sys/syscall.h </a:t>
            </a:r>
            <a:r>
              <a:rPr lang="zh-CN" altLang="en-US"/>
              <a:t>中有所有可能的系统调用号的宏定义。</a:t>
            </a:r>
          </a:p>
          <a:p>
            <a:r>
              <a:rPr lang="en-US" altLang="zh-CN" b="1" i="1"/>
              <a:t>...</a:t>
            </a:r>
            <a:r>
              <a:rPr lang="zh-CN" altLang="en-US"/>
              <a:t> 为剩余可变长的参数，为系统调用所带的参数，根据系统调用的不同，可带</a:t>
            </a:r>
            <a:r>
              <a:rPr lang="en-US" altLang="zh-CN"/>
              <a:t>0~5</a:t>
            </a:r>
            <a:r>
              <a:rPr lang="zh-CN" altLang="en-US"/>
              <a:t>个不等的参数，如果超过特定系统调用能带的参数，多余的参数被忽略。</a:t>
            </a:r>
          </a:p>
          <a:p>
            <a:r>
              <a:rPr lang="zh-CN" altLang="en-US" b="1" i="1"/>
              <a:t>返回值</a:t>
            </a:r>
            <a:r>
              <a:rPr lang="zh-CN" altLang="en-US"/>
              <a:t> 该函数返回值为特定系统调用的返回值，在系统调用成功之后你可以将该返回值转化为特定的类型，如果系统调用失败则返回 </a:t>
            </a:r>
            <a:r>
              <a:rPr lang="en-US" altLang="zh-CN"/>
              <a:t>-1</a:t>
            </a:r>
            <a:r>
              <a:rPr lang="zh-CN" altLang="en-US"/>
              <a:t>，错误代码存放在 </a:t>
            </a:r>
            <a:r>
              <a:rPr lang="en-US" altLang="zh-CN"/>
              <a:t>errno </a:t>
            </a:r>
            <a:r>
              <a:rPr lang="zh-CN" altLang="en-US"/>
              <a:t>中。</a:t>
            </a:r>
          </a:p>
          <a:p>
            <a:r>
              <a:rPr lang="zh-CN" altLang="en-US"/>
              <a:t>上面修改 </a:t>
            </a:r>
            <a:r>
              <a:rPr lang="en-US" altLang="zh-CN"/>
              <a:t>/etc/passwd </a:t>
            </a:r>
            <a:r>
              <a:rPr lang="zh-CN" altLang="en-US"/>
              <a:t>文件的属性为例，这次使用 </a:t>
            </a:r>
            <a:r>
              <a:rPr lang="en-US" altLang="zh-CN"/>
              <a:t>syscall </a:t>
            </a:r>
            <a:r>
              <a:rPr lang="zh-CN" altLang="en-US"/>
              <a:t>直接调用：</a:t>
            </a:r>
          </a:p>
        </p:txBody>
      </p:sp>
      <p:sp>
        <p:nvSpPr>
          <p:cNvPr id="83972" name="灯片编号占位符 3">
            <a:extLst>
              <a:ext uri="{FF2B5EF4-FFF2-40B4-BE49-F238E27FC236}">
                <a16:creationId xmlns:a16="http://schemas.microsoft.com/office/drawing/2014/main" id="{3FC30EC9-47F0-4660-ACA8-5E7CCF2995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78C277-B090-48B0-A32A-665595DF9F14}" type="slidenum">
              <a:rPr lang="zh-CN" altLang="en-US"/>
              <a:pPr/>
              <a:t>45</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11977BD2-B923-4C16-B385-87C0E7875E8F}"/>
              </a:ext>
            </a:extLst>
          </p:cNvPr>
          <p:cNvSpPr>
            <a:spLocks noGrp="1" noRot="1" noChangeAspect="1" noTextEdit="1"/>
          </p:cNvSpPr>
          <p:nvPr>
            <p:ph type="sldImg"/>
          </p:nvPr>
        </p:nvSpPr>
        <p:spPr/>
      </p:sp>
      <p:sp>
        <p:nvSpPr>
          <p:cNvPr id="86019" name="备注占位符 2">
            <a:extLst>
              <a:ext uri="{FF2B5EF4-FFF2-40B4-BE49-F238E27FC236}">
                <a16:creationId xmlns:a16="http://schemas.microsoft.com/office/drawing/2014/main" id="{50FAB0C8-29D0-4949-ACA7-C398799DB3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在普通用户下编译执行，输出的结果与上例相同。</a:t>
            </a:r>
            <a:endParaRPr lang="en-US" altLang="zh-CN"/>
          </a:p>
          <a:p>
            <a:endParaRPr lang="en-US" altLang="zh-CN"/>
          </a:p>
          <a:p>
            <a:r>
              <a:rPr lang="en-US" altLang="zh-CN"/>
              <a:t>http://www.linuxidc.com/Linux/2014-12/110238.htm</a:t>
            </a:r>
            <a:endParaRPr lang="zh-CN" altLang="en-US"/>
          </a:p>
        </p:txBody>
      </p:sp>
      <p:sp>
        <p:nvSpPr>
          <p:cNvPr id="86020" name="灯片编号占位符 3">
            <a:extLst>
              <a:ext uri="{FF2B5EF4-FFF2-40B4-BE49-F238E27FC236}">
                <a16:creationId xmlns:a16="http://schemas.microsoft.com/office/drawing/2014/main" id="{E6A40937-E095-48C5-BED9-3233095B15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9C1B92-EAFD-43EF-90C9-4A3DF1491D41}" type="slidenum">
              <a:rPr lang="zh-CN" altLang="en-US"/>
              <a:pPr/>
              <a:t>46</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BCA04752-8C37-417D-A40A-9360F774F110}"/>
              </a:ext>
            </a:extLst>
          </p:cNvPr>
          <p:cNvSpPr>
            <a:spLocks noGrp="1" noRot="1" noChangeAspect="1" noTextEdit="1"/>
          </p:cNvSpPr>
          <p:nvPr>
            <p:ph type="sldImg"/>
          </p:nvPr>
        </p:nvSpPr>
        <p:spPr/>
      </p:sp>
      <p:sp>
        <p:nvSpPr>
          <p:cNvPr id="88067" name="备注占位符 2">
            <a:extLst>
              <a:ext uri="{FF2B5EF4-FFF2-40B4-BE49-F238E27FC236}">
                <a16:creationId xmlns:a16="http://schemas.microsoft.com/office/drawing/2014/main" id="{319B2695-9142-42E7-8137-C27B0E8463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a:t>
            </a:r>
            <a:r>
              <a:rPr lang="en-US" altLang="zh-CN"/>
              <a:t>Linux</a:t>
            </a:r>
            <a:r>
              <a:rPr lang="zh-CN" altLang="en-US"/>
              <a:t>添加新的系统调用是件相对容易的事情，因为系统调用的实现并不需要去关心如何从用户空间转换到内核空间，以及系统调用处理程序如何去执行的。我们主要遵循下面几个步骤：编写系统调用服务例程；添加系统调用号；修改系统调用表；重新编译内核并测试新添加的系统调用，最后编写用户态的程序。</a:t>
            </a:r>
            <a:endParaRPr lang="en-US" altLang="zh-CN"/>
          </a:p>
          <a:p>
            <a:r>
              <a:rPr lang="zh-CN" altLang="en-US"/>
              <a:t>当然这几个步骤不需要大家死记的，通过多次实际操作，应该就可以熟练的掌握了。</a:t>
            </a:r>
            <a:endParaRPr lang="en-US" altLang="zh-CN"/>
          </a:p>
          <a:p>
            <a:r>
              <a:rPr lang="en-US" altLang="zh-CN"/>
              <a:t>http://book.51cto.com/art/201007/213651.htm</a:t>
            </a:r>
          </a:p>
          <a:p>
            <a:endParaRPr lang="zh-CN" altLang="en-US"/>
          </a:p>
        </p:txBody>
      </p:sp>
      <p:sp>
        <p:nvSpPr>
          <p:cNvPr id="88068" name="灯片编号占位符 3">
            <a:extLst>
              <a:ext uri="{FF2B5EF4-FFF2-40B4-BE49-F238E27FC236}">
                <a16:creationId xmlns:a16="http://schemas.microsoft.com/office/drawing/2014/main" id="{2B8C6457-45C2-4750-B927-580596FFDC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7DFA83-C6B5-44CD-9B33-961191B73571}" type="slidenum">
              <a:rPr lang="zh-CN" altLang="en-US"/>
              <a:pPr/>
              <a:t>47</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51D4FC26-0275-4252-AE08-8D3EF211A953}"/>
              </a:ext>
            </a:extLst>
          </p:cNvPr>
          <p:cNvSpPr>
            <a:spLocks noGrp="1" noRot="1" noChangeAspect="1" noTextEdit="1"/>
          </p:cNvSpPr>
          <p:nvPr>
            <p:ph type="sldImg"/>
          </p:nvPr>
        </p:nvSpPr>
        <p:spPr/>
      </p:sp>
      <p:sp>
        <p:nvSpPr>
          <p:cNvPr id="90115" name="备注占位符 2">
            <a:extLst>
              <a:ext uri="{FF2B5EF4-FFF2-40B4-BE49-F238E27FC236}">
                <a16:creationId xmlns:a16="http://schemas.microsoft.com/office/drawing/2014/main" id="{0F1839CD-FC51-47B6-8503-90D0A1FB26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假设要编写</a:t>
            </a:r>
            <a:r>
              <a:rPr lang="en-US" altLang="zh-CN"/>
              <a:t>hello</a:t>
            </a:r>
            <a:r>
              <a:rPr lang="zh-CN" altLang="en-US"/>
              <a:t>系统调用的服务例程，实现的代码如图</a:t>
            </a:r>
            <a:r>
              <a:rPr lang="en-US" altLang="zh-CN"/>
              <a:t>1</a:t>
            </a:r>
            <a:r>
              <a:rPr lang="zh-CN" altLang="en-US"/>
              <a:t>。</a:t>
            </a:r>
            <a:endParaRPr lang="en-US" altLang="zh-CN"/>
          </a:p>
          <a:p>
            <a:endParaRPr lang="en-US" altLang="zh-CN"/>
          </a:p>
          <a:p>
            <a:r>
              <a:rPr lang="zh-CN" altLang="en-US"/>
              <a:t>这里注意，</a:t>
            </a:r>
            <a:r>
              <a:rPr lang="en-US" altLang="zh-CN"/>
              <a:t>asmlinkage</a:t>
            </a:r>
            <a:r>
              <a:rPr lang="zh-CN" altLang="en-US"/>
              <a:t>是个宏，使用它是为了保持参数在</a:t>
            </a:r>
            <a:r>
              <a:rPr lang="en-US" altLang="zh-CN"/>
              <a:t>stack</a:t>
            </a:r>
            <a:r>
              <a:rPr lang="zh-CN" altLang="en-US"/>
              <a:t>中，不要使用寄存器来编译。</a:t>
            </a:r>
            <a:endParaRPr lang="en-US" altLang="zh-CN"/>
          </a:p>
          <a:p>
            <a:r>
              <a:rPr lang="zh-CN" altLang="en-US"/>
              <a:t>一般新的服务例程会创建一个新的文件来存放，或者定义在其他文件中，然后加上注释。</a:t>
            </a:r>
            <a:endParaRPr lang="en-US" altLang="zh-CN"/>
          </a:p>
          <a:p>
            <a:r>
              <a:rPr lang="zh-CN" altLang="en-US"/>
              <a:t>当然还需要声明新添加的服务例程函数，声明是需要在</a:t>
            </a:r>
            <a:r>
              <a:rPr lang="en-US" altLang="zh-CN"/>
              <a:t>include/linux/syscalls.h</a:t>
            </a:r>
            <a:r>
              <a:rPr lang="zh-CN" altLang="en-US"/>
              <a:t>中的，如图</a:t>
            </a:r>
            <a:r>
              <a:rPr lang="en-US" altLang="zh-CN"/>
              <a:t>2</a:t>
            </a:r>
            <a:r>
              <a:rPr lang="zh-CN" altLang="en-US"/>
              <a:t>所示</a:t>
            </a:r>
          </a:p>
        </p:txBody>
      </p:sp>
      <p:sp>
        <p:nvSpPr>
          <p:cNvPr id="90116" name="灯片编号占位符 3">
            <a:extLst>
              <a:ext uri="{FF2B5EF4-FFF2-40B4-BE49-F238E27FC236}">
                <a16:creationId xmlns:a16="http://schemas.microsoft.com/office/drawing/2014/main" id="{E9A8A937-D70D-4F7F-9E78-4E98212E03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53DB45-DAA8-42EA-A3CD-2B81F91A975F}" type="slidenum">
              <a:rPr lang="zh-CN" altLang="en-US"/>
              <a:pPr/>
              <a:t>48</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091F62FE-A8AF-4139-A736-B1F72E29A658}"/>
              </a:ext>
            </a:extLst>
          </p:cNvPr>
          <p:cNvSpPr>
            <a:spLocks noGrp="1" noRot="1" noChangeAspect="1" noTextEdit="1"/>
          </p:cNvSpPr>
          <p:nvPr>
            <p:ph type="sldImg"/>
          </p:nvPr>
        </p:nvSpPr>
        <p:spPr/>
      </p:sp>
      <p:sp>
        <p:nvSpPr>
          <p:cNvPr id="92163" name="备注占位符 2">
            <a:extLst>
              <a:ext uri="{FF2B5EF4-FFF2-40B4-BE49-F238E27FC236}">
                <a16:creationId xmlns:a16="http://schemas.microsoft.com/office/drawing/2014/main" id="{64A3B0F3-A699-48CB-8528-C3942F8B57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每个系统调用都会拥有一个独一无二的系统调用号，所以接下来需要更新</a:t>
            </a:r>
            <a:r>
              <a:rPr lang="en-US" altLang="zh-CN"/>
              <a:t>include/asm-i386/unistd.h</a:t>
            </a:r>
            <a:r>
              <a:rPr lang="zh-CN" altLang="en-US"/>
              <a:t>文件，为</a:t>
            </a:r>
            <a:r>
              <a:rPr lang="en-US" altLang="zh-CN"/>
              <a:t>hello</a:t>
            </a:r>
            <a:r>
              <a:rPr lang="zh-CN" altLang="en-US"/>
              <a:t>系统调用添加一个系统调用号。如图</a:t>
            </a:r>
            <a:r>
              <a:rPr lang="en-US" altLang="zh-CN"/>
              <a:t>1</a:t>
            </a:r>
          </a:p>
          <a:p>
            <a:r>
              <a:rPr lang="zh-CN" altLang="en-US"/>
              <a:t>这里我们可以看到每个系统调用号的命名规则都是统一的，都以“</a:t>
            </a:r>
            <a:r>
              <a:rPr lang="en-US" altLang="zh-CN"/>
              <a:t>_NR_</a:t>
            </a:r>
            <a:r>
              <a:rPr lang="zh-CN" altLang="en-US"/>
              <a:t>”开头来命名的，所以</a:t>
            </a:r>
            <a:r>
              <a:rPr lang="en-US" altLang="zh-CN"/>
              <a:t>hello</a:t>
            </a:r>
            <a:r>
              <a:rPr lang="zh-CN" altLang="en-US"/>
              <a:t>服务例程的系统调用号的定义就为</a:t>
            </a:r>
            <a:r>
              <a:rPr lang="en-US" altLang="zh-CN"/>
              <a:t>_NR_hello</a:t>
            </a:r>
            <a:r>
              <a:rPr lang="zh-CN" altLang="en-US"/>
              <a:t>，看标号①，分配</a:t>
            </a:r>
            <a:r>
              <a:rPr lang="en-US" altLang="zh-CN"/>
              <a:t>hello</a:t>
            </a:r>
            <a:r>
              <a:rPr lang="zh-CN" altLang="en-US"/>
              <a:t>系统调用号为</a:t>
            </a:r>
            <a:r>
              <a:rPr lang="en-US" altLang="zh-CN"/>
              <a:t>325</a:t>
            </a:r>
            <a:r>
              <a:rPr lang="zh-CN" altLang="en-US"/>
              <a:t>。同时，还需要注意要将系统调用数据加</a:t>
            </a:r>
            <a:r>
              <a:rPr lang="en-US" altLang="zh-CN"/>
              <a:t>1</a:t>
            </a:r>
            <a:r>
              <a:rPr lang="zh-CN" altLang="en-US"/>
              <a:t>，修改为</a:t>
            </a:r>
            <a:r>
              <a:rPr lang="en-US" altLang="zh-CN"/>
              <a:t>326</a:t>
            </a:r>
            <a:r>
              <a:rPr lang="zh-CN" altLang="en-US"/>
              <a:t>，如标号②</a:t>
            </a:r>
          </a:p>
        </p:txBody>
      </p:sp>
      <p:sp>
        <p:nvSpPr>
          <p:cNvPr id="92164" name="灯片编号占位符 3">
            <a:extLst>
              <a:ext uri="{FF2B5EF4-FFF2-40B4-BE49-F238E27FC236}">
                <a16:creationId xmlns:a16="http://schemas.microsoft.com/office/drawing/2014/main" id="{BB965B08-8468-42B6-B5B3-45ABBDA0B1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E6A55-1364-42CB-A4EC-0E8629FF98BF}" type="slidenum">
              <a:rPr lang="zh-CN" altLang="en-US"/>
              <a:pPr/>
              <a:t>49</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D742E085-60F5-42F7-AA03-0DF55A77C170}"/>
              </a:ext>
            </a:extLst>
          </p:cNvPr>
          <p:cNvSpPr>
            <a:spLocks noGrp="1" noRot="1" noChangeAspect="1" noTextEdit="1"/>
          </p:cNvSpPr>
          <p:nvPr>
            <p:ph type="sldImg"/>
          </p:nvPr>
        </p:nvSpPr>
        <p:spPr/>
      </p:sp>
      <p:sp>
        <p:nvSpPr>
          <p:cNvPr id="94211" name="备注占位符 2">
            <a:extLst>
              <a:ext uri="{FF2B5EF4-FFF2-40B4-BE49-F238E27FC236}">
                <a16:creationId xmlns:a16="http://schemas.microsoft.com/office/drawing/2014/main" id="{710673DC-9E6E-449D-908A-28A25B0209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宋体" panose="02010600030101010101" pitchFamily="2" charset="-122"/>
              </a:rPr>
              <a:t>为了让系统调用处理程序</a:t>
            </a:r>
            <a:r>
              <a:rPr lang="en-US" altLang="zh-CN">
                <a:latin typeface="宋体" panose="02010600030101010101" pitchFamily="2" charset="-122"/>
              </a:rPr>
              <a:t>system_call</a:t>
            </a:r>
            <a:r>
              <a:rPr lang="zh-CN" altLang="en-US">
                <a:latin typeface="宋体" panose="02010600030101010101" pitchFamily="2" charset="-122"/>
              </a:rPr>
              <a:t>函数能够找到</a:t>
            </a:r>
            <a:r>
              <a:rPr lang="en-US" altLang="zh-CN">
                <a:latin typeface="宋体" panose="02010600030101010101" pitchFamily="2" charset="-122"/>
              </a:rPr>
              <a:t>hello</a:t>
            </a:r>
            <a:r>
              <a:rPr lang="zh-CN" altLang="en-US">
                <a:latin typeface="宋体" panose="02010600030101010101" pitchFamily="2" charset="-122"/>
              </a:rPr>
              <a:t>系统调用，我们还需要修改系统调用表</a:t>
            </a:r>
            <a:r>
              <a:rPr lang="en-US" altLang="zh-CN">
                <a:latin typeface="宋体" panose="02010600030101010101" pitchFamily="2" charset="-122"/>
              </a:rPr>
              <a:t>sys_call_table</a:t>
            </a:r>
            <a:r>
              <a:rPr lang="zh-CN" altLang="en-US">
                <a:latin typeface="宋体" panose="02010600030101010101" pitchFamily="2" charset="-122"/>
              </a:rPr>
              <a:t>，放入服务例程，</a:t>
            </a:r>
            <a:r>
              <a:rPr lang="en-US" altLang="zh-CN">
                <a:latin typeface="宋体" panose="02010600030101010101" pitchFamily="2" charset="-122"/>
              </a:rPr>
              <a:t>sys_hello</a:t>
            </a:r>
            <a:r>
              <a:rPr lang="zh-CN" altLang="en-US">
                <a:latin typeface="宋体" panose="02010600030101010101" pitchFamily="2" charset="-122"/>
              </a:rPr>
              <a:t>函数的地址（</a:t>
            </a:r>
            <a:r>
              <a:rPr lang="en-US" altLang="zh-CN">
                <a:latin typeface="宋体" panose="02010600030101010101" pitchFamily="2" charset="-122"/>
              </a:rPr>
              <a:t>arch/</a:t>
            </a:r>
            <a:r>
              <a:rPr lang="zh-CN" altLang="en-US">
                <a:latin typeface="宋体" panose="02010600030101010101" pitchFamily="2" charset="-122"/>
              </a:rPr>
              <a:t>x86</a:t>
            </a:r>
            <a:r>
              <a:rPr lang="en-US" altLang="zh-CN">
                <a:latin typeface="宋体" panose="02010600030101010101" pitchFamily="2" charset="-122"/>
              </a:rPr>
              <a:t>/kernel/syscall_table_32.S</a:t>
            </a:r>
            <a:r>
              <a:rPr lang="zh-CN" altLang="en-US">
                <a:latin typeface="宋体" panose="02010600030101010101" pitchFamily="2" charset="-122"/>
              </a:rPr>
              <a:t>）。如图</a:t>
            </a:r>
            <a:r>
              <a:rPr lang="en-US" altLang="zh-CN">
                <a:latin typeface="宋体" panose="02010600030101010101" pitchFamily="2" charset="-122"/>
              </a:rPr>
              <a:t>1</a:t>
            </a:r>
            <a:r>
              <a:rPr lang="zh-CN" altLang="en-US">
                <a:latin typeface="宋体" panose="02010600030101010101" pitchFamily="2" charset="-122"/>
              </a:rPr>
              <a:t>中的标号①。</a:t>
            </a:r>
            <a:endParaRPr lang="en-US" altLang="zh-CN">
              <a:latin typeface="宋体" panose="02010600030101010101" pitchFamily="2" charset="-122"/>
            </a:endParaRPr>
          </a:p>
          <a:p>
            <a:endParaRPr lang="en-US" altLang="zh-CN">
              <a:latin typeface="宋体" panose="02010600030101010101" pitchFamily="2" charset="-122"/>
            </a:endParaRPr>
          </a:p>
          <a:p>
            <a:r>
              <a:rPr lang="zh-CN" altLang="en-US">
                <a:latin typeface="宋体" panose="02010600030101010101" pitchFamily="2" charset="-122"/>
              </a:rPr>
              <a:t>新的系统调用</a:t>
            </a:r>
            <a:r>
              <a:rPr lang="en-US" altLang="zh-CN">
                <a:latin typeface="宋体" panose="02010600030101010101" pitchFamily="2" charset="-122"/>
              </a:rPr>
              <a:t>hello</a:t>
            </a:r>
            <a:r>
              <a:rPr lang="zh-CN" altLang="en-US">
                <a:latin typeface="宋体" panose="02010600030101010101" pitchFamily="2" charset="-122"/>
              </a:rPr>
              <a:t>的服务例程被添加到了</a:t>
            </a:r>
            <a:r>
              <a:rPr lang="en-US" altLang="zh-CN">
                <a:latin typeface="宋体" panose="02010600030101010101" pitchFamily="2" charset="-122"/>
              </a:rPr>
              <a:t>sys_call_table</a:t>
            </a:r>
            <a:r>
              <a:rPr lang="zh-CN" altLang="en-US">
                <a:latin typeface="宋体" panose="02010600030101010101" pitchFamily="2" charset="-122"/>
              </a:rPr>
              <a:t>的末尾。我们可以注意到，</a:t>
            </a:r>
            <a:r>
              <a:rPr lang="en-US" altLang="zh-CN">
                <a:latin typeface="宋体" panose="02010600030101010101" pitchFamily="2" charset="-122"/>
              </a:rPr>
              <a:t>sys_call_table</a:t>
            </a:r>
            <a:r>
              <a:rPr lang="zh-CN" altLang="en-US">
                <a:latin typeface="宋体" panose="02010600030101010101" pitchFamily="2" charset="-122"/>
              </a:rPr>
              <a:t>每隔</a:t>
            </a:r>
            <a:r>
              <a:rPr lang="en-US" altLang="zh-CN">
                <a:latin typeface="宋体" panose="02010600030101010101" pitchFamily="2" charset="-122"/>
              </a:rPr>
              <a:t>5</a:t>
            </a:r>
            <a:r>
              <a:rPr lang="zh-CN" altLang="en-US">
                <a:latin typeface="宋体" panose="02010600030101010101" pitchFamily="2" charset="-122"/>
              </a:rPr>
              <a:t>个表项就会有一个注释，可以看标号②的行号，表明该项的系统调用号，这个好习惯可以在查找系统调用对应的系统调用号时提供方便。</a:t>
            </a:r>
            <a:endParaRPr lang="en-US" altLang="zh-CN">
              <a:latin typeface="宋体" panose="02010600030101010101" pitchFamily="2" charset="-122"/>
            </a:endParaRPr>
          </a:p>
          <a:p>
            <a:endParaRPr lang="zh-CN" altLang="en-US"/>
          </a:p>
        </p:txBody>
      </p:sp>
      <p:sp>
        <p:nvSpPr>
          <p:cNvPr id="94212" name="灯片编号占位符 3">
            <a:extLst>
              <a:ext uri="{FF2B5EF4-FFF2-40B4-BE49-F238E27FC236}">
                <a16:creationId xmlns:a16="http://schemas.microsoft.com/office/drawing/2014/main" id="{11C85D2B-288E-420B-9117-65E7C2323B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9ADE2B-D39B-4EC0-B9B9-00835A812F96}" type="slidenum">
              <a:rPr lang="zh-CN" altLang="en-US"/>
              <a:pPr/>
              <a:t>50</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A7638D7A-CB90-41FB-8D5E-A6630FDBC6E3}"/>
              </a:ext>
            </a:extLst>
          </p:cNvPr>
          <p:cNvSpPr>
            <a:spLocks noGrp="1" noRot="1" noChangeAspect="1" noTextEdit="1"/>
          </p:cNvSpPr>
          <p:nvPr>
            <p:ph type="sldImg"/>
          </p:nvPr>
        </p:nvSpPr>
        <p:spPr/>
      </p:sp>
      <p:sp>
        <p:nvSpPr>
          <p:cNvPr id="96259" name="备注占位符 2">
            <a:extLst>
              <a:ext uri="{FF2B5EF4-FFF2-40B4-BE49-F238E27FC236}">
                <a16:creationId xmlns:a16="http://schemas.microsoft.com/office/drawing/2014/main" id="{AFF9D8C3-35A3-4CA8-B7AD-43AB984D4E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a:t>
            </a:r>
            <a:r>
              <a:rPr lang="en-US" altLang="zh-CN"/>
              <a:t>4</a:t>
            </a:r>
            <a:r>
              <a:rPr lang="zh-CN" altLang="en-US"/>
              <a:t>步，是编译内核，因为编译内核，需要很长的时间，所以这里就不演示了，大家有兴趣的，可以按照</a:t>
            </a:r>
            <a:r>
              <a:rPr lang="en-US" altLang="zh-CN"/>
              <a:t>ppt</a:t>
            </a:r>
            <a:r>
              <a:rPr lang="zh-CN" altLang="en-US"/>
              <a:t>上面的步骤在课后练习下。</a:t>
            </a:r>
            <a:endParaRPr lang="en-US" altLang="zh-CN"/>
          </a:p>
          <a:p>
            <a:r>
              <a:rPr lang="zh-CN" altLang="en-US"/>
              <a:t>这里在后面</a:t>
            </a:r>
            <a:r>
              <a:rPr lang="en-US" altLang="zh-CN"/>
              <a:t>Linux</a:t>
            </a:r>
            <a:r>
              <a:rPr lang="zh-CN" altLang="en-US"/>
              <a:t>内核编程中也会涉及到。</a:t>
            </a:r>
          </a:p>
        </p:txBody>
      </p:sp>
      <p:sp>
        <p:nvSpPr>
          <p:cNvPr id="96260" name="灯片编号占位符 3">
            <a:extLst>
              <a:ext uri="{FF2B5EF4-FFF2-40B4-BE49-F238E27FC236}">
                <a16:creationId xmlns:a16="http://schemas.microsoft.com/office/drawing/2014/main" id="{A70998A1-7E85-44C6-9818-D2E3D5A693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577CA1-8573-429B-B3BF-F84EAEA38571}" type="slidenum">
              <a:rPr lang="zh-CN" altLang="en-US"/>
              <a:pPr/>
              <a:t>51</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135EA9C9-A216-4957-918B-638FD5D73507}"/>
              </a:ext>
            </a:extLst>
          </p:cNvPr>
          <p:cNvSpPr>
            <a:spLocks noGrp="1" noRot="1" noChangeAspect="1" noTextEdit="1"/>
          </p:cNvSpPr>
          <p:nvPr>
            <p:ph type="sldImg"/>
          </p:nvPr>
        </p:nvSpPr>
        <p:spPr/>
      </p:sp>
      <p:sp>
        <p:nvSpPr>
          <p:cNvPr id="98307" name="备注占位符 2">
            <a:extLst>
              <a:ext uri="{FF2B5EF4-FFF2-40B4-BE49-F238E27FC236}">
                <a16:creationId xmlns:a16="http://schemas.microsoft.com/office/drawing/2014/main" id="{4A719624-1157-4CCC-A680-E85914B3DA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最后就是编写用户态的程序，调用</a:t>
            </a:r>
            <a:r>
              <a:rPr lang="en-US" altLang="zh-CN"/>
              <a:t>hello</a:t>
            </a:r>
            <a:r>
              <a:rPr lang="zh-CN" altLang="en-US"/>
              <a:t>例程，我们使用</a:t>
            </a:r>
            <a:r>
              <a:rPr lang="en-US" altLang="zh-CN"/>
              <a:t>syscall</a:t>
            </a:r>
            <a:r>
              <a:rPr lang="zh-CN" altLang="en-US"/>
              <a:t>来调用</a:t>
            </a:r>
            <a:r>
              <a:rPr lang="en-US" altLang="zh-CN"/>
              <a:t>hello</a:t>
            </a:r>
            <a:r>
              <a:rPr lang="zh-CN" altLang="en-US"/>
              <a:t>例程</a:t>
            </a:r>
            <a:endParaRPr lang="en-US" altLang="zh-CN"/>
          </a:p>
          <a:p>
            <a:endParaRPr lang="zh-CN" altLang="en-US"/>
          </a:p>
        </p:txBody>
      </p:sp>
      <p:sp>
        <p:nvSpPr>
          <p:cNvPr id="98308" name="灯片编号占位符 3">
            <a:extLst>
              <a:ext uri="{FF2B5EF4-FFF2-40B4-BE49-F238E27FC236}">
                <a16:creationId xmlns:a16="http://schemas.microsoft.com/office/drawing/2014/main" id="{3D5CB675-9374-4075-AA60-48AA29551B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D5C590-85CD-4DD4-A2BD-28BF924B0E24}" type="slidenum">
              <a:rPr lang="zh-CN" altLang="en-US"/>
              <a:pPr/>
              <a:t>52</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E6A3BC48-54F2-4CF4-BCE0-F6726A4F8F07}"/>
              </a:ext>
            </a:extLst>
          </p:cNvPr>
          <p:cNvSpPr>
            <a:spLocks noGrp="1" noRot="1" noChangeAspect="1" noTextEdit="1"/>
          </p:cNvSpPr>
          <p:nvPr>
            <p:ph type="sldImg"/>
          </p:nvPr>
        </p:nvSpPr>
        <p:spPr/>
      </p:sp>
      <p:sp>
        <p:nvSpPr>
          <p:cNvPr id="100355" name="备注占位符 2">
            <a:extLst>
              <a:ext uri="{FF2B5EF4-FFF2-40B4-BE49-F238E27FC236}">
                <a16:creationId xmlns:a16="http://schemas.microsoft.com/office/drawing/2014/main" id="{2A443BF7-D1FF-41EF-8779-1465983ED2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编译并执行，如下就是编译的结果。</a:t>
            </a:r>
            <a:endParaRPr lang="en-US" altLang="zh-CN"/>
          </a:p>
          <a:p>
            <a:endParaRPr lang="en-US" altLang="zh-CN"/>
          </a:p>
          <a:p>
            <a:r>
              <a:rPr lang="zh-CN" altLang="en-US"/>
              <a:t>好，本节</a:t>
            </a:r>
            <a:r>
              <a:rPr lang="en-US" altLang="zh-CN"/>
              <a:t>Linux</a:t>
            </a:r>
            <a:r>
              <a:rPr lang="zh-CN" altLang="en-US"/>
              <a:t>系统环境就到这里。</a:t>
            </a:r>
          </a:p>
          <a:p>
            <a:endParaRPr lang="en-US" altLang="zh-CN"/>
          </a:p>
        </p:txBody>
      </p:sp>
      <p:sp>
        <p:nvSpPr>
          <p:cNvPr id="100356" name="灯片编号占位符 3">
            <a:extLst>
              <a:ext uri="{FF2B5EF4-FFF2-40B4-BE49-F238E27FC236}">
                <a16:creationId xmlns:a16="http://schemas.microsoft.com/office/drawing/2014/main" id="{0CF2B24E-D284-4CF3-8077-A5E460B580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37A79A-7D4C-4C96-AEF8-909B98C01273}" type="slidenum">
              <a:rPr lang="zh-CN" altLang="en-US"/>
              <a:pPr/>
              <a:t>53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927A1A6-7866-4D95-89BF-6949E3F9D1C4}"/>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id="{716615A9-5ED9-4F80-A4AC-0A3D73E8D2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a:extLst>
              <a:ext uri="{FF2B5EF4-FFF2-40B4-BE49-F238E27FC236}">
                <a16:creationId xmlns:a16="http://schemas.microsoft.com/office/drawing/2014/main" id="{94D5C9FB-4542-4098-B447-C1D0FF397C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6CF587-86EA-44D9-BCE8-84B4BDB94B42}" type="slidenum">
              <a:rPr lang="zh-CN" altLang="en-US"/>
              <a:pPr/>
              <a:t>6</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DF708E1A-619C-4484-9B20-0304964B67DC}"/>
              </a:ext>
            </a:extLst>
          </p:cNvPr>
          <p:cNvSpPr>
            <a:spLocks noGrp="1" noRot="1" noChangeAspect="1" noTextEdit="1"/>
          </p:cNvSpPr>
          <p:nvPr>
            <p:ph type="sldImg"/>
          </p:nvPr>
        </p:nvSpPr>
        <p:spPr/>
      </p:sp>
      <p:sp>
        <p:nvSpPr>
          <p:cNvPr id="102403" name="备注占位符 2">
            <a:extLst>
              <a:ext uri="{FF2B5EF4-FFF2-40B4-BE49-F238E27FC236}">
                <a16:creationId xmlns:a16="http://schemas.microsoft.com/office/drawing/2014/main" id="{B44DC10C-745E-47D9-AE05-1104A19CE1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4" name="灯片编号占位符 3">
            <a:extLst>
              <a:ext uri="{FF2B5EF4-FFF2-40B4-BE49-F238E27FC236}">
                <a16:creationId xmlns:a16="http://schemas.microsoft.com/office/drawing/2014/main" id="{1BC367B5-2EC3-447C-9931-9DE1CA3A56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C8F00C-F204-4980-AA59-7CCFC369E136}" type="slidenum">
              <a:rPr lang="zh-CN" altLang="en-US"/>
              <a:pPr/>
              <a:t>54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7152180E-BFE1-4FF0-9B81-31066C2198FF}"/>
              </a:ext>
            </a:extLst>
          </p:cNvPr>
          <p:cNvSpPr>
            <a:spLocks noGrp="1" noRot="1" noChangeAspect="1" noTextEdit="1"/>
          </p:cNvSpPr>
          <p:nvPr>
            <p:ph type="sldImg"/>
          </p:nvPr>
        </p:nvSpPr>
        <p:spPr/>
      </p:sp>
      <p:sp>
        <p:nvSpPr>
          <p:cNvPr id="50179" name="备注占位符 2">
            <a:extLst>
              <a:ext uri="{FF2B5EF4-FFF2-40B4-BE49-F238E27FC236}">
                <a16:creationId xmlns:a16="http://schemas.microsoft.com/office/drawing/2014/main" id="{217809C5-1A89-432E-8C06-A6B6A9AED1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a:extLst>
              <a:ext uri="{FF2B5EF4-FFF2-40B4-BE49-F238E27FC236}">
                <a16:creationId xmlns:a16="http://schemas.microsoft.com/office/drawing/2014/main" id="{E4B89379-1ECA-447A-BD18-4D742FC7CE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EB28EF-E62E-43DC-ACAA-193549D5DFD5}" type="slidenum">
              <a:rPr lang="zh-CN" altLang="en-US"/>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8DDF1449-DA3D-4267-AEA9-02725CD5F8E2}"/>
              </a:ext>
            </a:extLst>
          </p:cNvPr>
          <p:cNvSpPr>
            <a:spLocks noGrp="1" noRot="1" noChangeAspect="1" noTextEdit="1"/>
          </p:cNvSpPr>
          <p:nvPr>
            <p:ph type="sldImg"/>
          </p:nvPr>
        </p:nvSpPr>
        <p:spPr/>
      </p:sp>
      <p:sp>
        <p:nvSpPr>
          <p:cNvPr id="52227" name="备注占位符 2">
            <a:extLst>
              <a:ext uri="{FF2B5EF4-FFF2-40B4-BE49-F238E27FC236}">
                <a16:creationId xmlns:a16="http://schemas.microsoft.com/office/drawing/2014/main" id="{94987218-56D6-49CF-B908-C48734BDD8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a:extLst>
              <a:ext uri="{FF2B5EF4-FFF2-40B4-BE49-F238E27FC236}">
                <a16:creationId xmlns:a16="http://schemas.microsoft.com/office/drawing/2014/main" id="{4728DBA0-BED6-45B5-B04D-B290A20025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840AED-E2E2-4919-9704-A62804BADC47}" type="slidenum">
              <a:rPr lang="zh-CN" altLang="en-US"/>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FAD6FDD8-E866-459B-91C3-9630AAA3A4C8}"/>
              </a:ext>
            </a:extLst>
          </p:cNvPr>
          <p:cNvSpPr>
            <a:spLocks noGrp="1" noRot="1" noChangeAspect="1" noTextEdit="1"/>
          </p:cNvSpPr>
          <p:nvPr>
            <p:ph type="sldImg"/>
          </p:nvPr>
        </p:nvSpPr>
        <p:spPr/>
      </p:sp>
      <p:sp>
        <p:nvSpPr>
          <p:cNvPr id="54275" name="备注占位符 2">
            <a:extLst>
              <a:ext uri="{FF2B5EF4-FFF2-40B4-BE49-F238E27FC236}">
                <a16:creationId xmlns:a16="http://schemas.microsoft.com/office/drawing/2014/main" id="{B65F5B64-691C-453F-9D5A-7C56832936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a:extLst>
              <a:ext uri="{FF2B5EF4-FFF2-40B4-BE49-F238E27FC236}">
                <a16:creationId xmlns:a16="http://schemas.microsoft.com/office/drawing/2014/main" id="{E8FEC471-9E6C-4470-B76C-3B50E5BC18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203C1A-5635-4592-A82D-1922F51EA32D}" type="slidenum">
              <a:rPr lang="zh-CN" altLang="en-US"/>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E96EE9B0-487C-4A8F-88F2-B118DCCD313A}"/>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531C3E0D-D463-4800-8243-3E64AD4F20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56324" name="灯片编号占位符 3">
            <a:extLst>
              <a:ext uri="{FF2B5EF4-FFF2-40B4-BE49-F238E27FC236}">
                <a16:creationId xmlns:a16="http://schemas.microsoft.com/office/drawing/2014/main" id="{A52CAF79-CB70-48C5-BCDD-61C4A6A320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E6C62C-728E-42F9-94C8-0E960EE11D41}" type="slidenum">
              <a:rPr lang="zh-CN" altLang="en-US"/>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www.kernel.org/"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第四章 第</a:t>
            </a:r>
            <a:r>
              <a:rPr lang="en-US" altLang="zh-CN" sz="4400" dirty="0">
                <a:solidFill>
                  <a:srgbClr val="000066"/>
                </a:solidFill>
                <a:effectLst>
                  <a:outerShdw blurRad="38100" dist="38100" dir="2700000" algn="tl">
                    <a:srgbClr val="C0C0C0"/>
                  </a:outerShdw>
                </a:effectLst>
              </a:rPr>
              <a:t>3</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Linux</a:t>
            </a:r>
            <a:r>
              <a:rPr lang="zh-CN" altLang="en-US" sz="4400" dirty="0">
                <a:solidFill>
                  <a:srgbClr val="000066"/>
                </a:solidFill>
                <a:effectLst>
                  <a:outerShdw blurRad="38100" dist="38100" dir="2700000" algn="tl">
                    <a:srgbClr val="C0C0C0"/>
                  </a:outerShdw>
                </a:effectLst>
              </a:rPr>
              <a:t>进程操作</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5D497DF-59F0-4EFC-BA90-F5DFF776BE51}"/>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grpSp>
        <p:nvGrpSpPr>
          <p:cNvPr id="55299" name="组合 3">
            <a:extLst>
              <a:ext uri="{FF2B5EF4-FFF2-40B4-BE49-F238E27FC236}">
                <a16:creationId xmlns:a16="http://schemas.microsoft.com/office/drawing/2014/main" id="{70B23ABA-4E1F-486B-87FC-27B0463D1849}"/>
              </a:ext>
            </a:extLst>
          </p:cNvPr>
          <p:cNvGrpSpPr>
            <a:grpSpLocks/>
          </p:cNvGrpSpPr>
          <p:nvPr/>
        </p:nvGrpSpPr>
        <p:grpSpPr bwMode="auto">
          <a:xfrm>
            <a:off x="985839" y="1568450"/>
            <a:ext cx="7934325" cy="4375150"/>
            <a:chOff x="604838" y="1538288"/>
            <a:chExt cx="7934325" cy="4375150"/>
          </a:xfrm>
        </p:grpSpPr>
        <p:pic>
          <p:nvPicPr>
            <p:cNvPr id="55302" name="图片 1">
              <a:extLst>
                <a:ext uri="{FF2B5EF4-FFF2-40B4-BE49-F238E27FC236}">
                  <a16:creationId xmlns:a16="http://schemas.microsoft.com/office/drawing/2014/main" id="{9D9FDB4E-FEF9-4A4C-B541-785AD8499D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538288"/>
              <a:ext cx="7934325"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矩形 2">
              <a:extLst>
                <a:ext uri="{FF2B5EF4-FFF2-40B4-BE49-F238E27FC236}">
                  <a16:creationId xmlns:a16="http://schemas.microsoft.com/office/drawing/2014/main" id="{A913326B-75DF-4A15-9092-77AC093540BF}"/>
                </a:ext>
              </a:extLst>
            </p:cNvPr>
            <p:cNvSpPr>
              <a:spLocks noChangeArrowheads="1"/>
            </p:cNvSpPr>
            <p:nvPr/>
          </p:nvSpPr>
          <p:spPr bwMode="auto">
            <a:xfrm>
              <a:off x="604838" y="1747838"/>
              <a:ext cx="7442200" cy="173037"/>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grpSp>
      <p:sp>
        <p:nvSpPr>
          <p:cNvPr id="55300" name="文本框 1">
            <a:extLst>
              <a:ext uri="{FF2B5EF4-FFF2-40B4-BE49-F238E27FC236}">
                <a16:creationId xmlns:a16="http://schemas.microsoft.com/office/drawing/2014/main" id="{40919EEE-4BF3-4475-A284-8106DA8F7219}"/>
              </a:ext>
            </a:extLst>
          </p:cNvPr>
          <p:cNvSpPr txBox="1">
            <a:spLocks noChangeArrowheads="1"/>
          </p:cNvSpPr>
          <p:nvPr/>
        </p:nvSpPr>
        <p:spPr bwMode="auto">
          <a:xfrm>
            <a:off x="8478838" y="5588000"/>
            <a:ext cx="588962"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64850B9-3FE1-4AC0-B266-8C0178BA55E7}"/>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40963" name="内容占位符 2">
            <a:extLst>
              <a:ext uri="{FF2B5EF4-FFF2-40B4-BE49-F238E27FC236}">
                <a16:creationId xmlns:a16="http://schemas.microsoft.com/office/drawing/2014/main" id="{D7034765-0080-4D52-8B7E-037B828C3159}"/>
              </a:ext>
            </a:extLst>
          </p:cNvPr>
          <p:cNvSpPr>
            <a:spLocks noGrp="1" noChangeArrowheads="1"/>
          </p:cNvSpPr>
          <p:nvPr>
            <p:ph idx="4294967295"/>
          </p:nvPr>
        </p:nvSpPr>
        <p:spPr>
          <a:xfrm>
            <a:off x="831850" y="1412876"/>
            <a:ext cx="6635750" cy="4608513"/>
          </a:xfrm>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dirty="0"/>
              <a:t>字段意义</a:t>
            </a:r>
            <a:endParaRPr lang="en-US" altLang="zh-CN" sz="2800" dirty="0"/>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USER      进程所属用户</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PID          进程ID</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%CPU     进程占用CPU百分比</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%MEM   进程占用内存百分比</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VSZ         虚拟内存占用大小</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RSS         实际内存占用大小</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TTY        终端类型</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STAT      进程状态</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START   进程启动时刻</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TIME      进程运行时长</a:t>
            </a:r>
          </a:p>
          <a:p>
            <a:pPr lvl="1" eaLnBrk="1" hangingPunct="1">
              <a:buClrTx/>
              <a:buSzPct val="60000"/>
              <a:defRPr/>
            </a:pPr>
            <a:r>
              <a:rPr lang="zh-CN" altLang="en-US" sz="2000" dirty="0">
                <a:solidFill>
                  <a:schemeClr val="tx1">
                    <a:lumMod val="50000"/>
                  </a:schemeClr>
                </a:solidFill>
                <a:latin typeface="Times New Roman" pitchFamily="18" charset="0"/>
                <a:cs typeface="Times New Roman" pitchFamily="18" charset="0"/>
              </a:rPr>
              <a:t>COMMAND   启动进程的命令</a:t>
            </a:r>
            <a:endParaRPr lang="en-US" sz="2800" dirty="0">
              <a:latin typeface="Times New Roman" pitchFamily="18" charset="0"/>
              <a:cs typeface="Times New Roman"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04678AC1-FC7D-43FF-A561-777DB9C6A47D}"/>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4" name="内容占位符 2">
            <a:extLst>
              <a:ext uri="{FF2B5EF4-FFF2-40B4-BE49-F238E27FC236}">
                <a16:creationId xmlns:a16="http://schemas.microsoft.com/office/drawing/2014/main" id="{F048DC9A-E406-4FF3-A623-0D80C63FB58D}"/>
              </a:ext>
            </a:extLst>
          </p:cNvPr>
          <p:cNvSpPr txBox="1">
            <a:spLocks noChangeArrowheads="1"/>
          </p:cNvSpPr>
          <p:nvPr/>
        </p:nvSpPr>
        <p:spPr bwMode="auto">
          <a:xfrm>
            <a:off x="666750" y="1409701"/>
            <a:ext cx="8242300" cy="4608513"/>
          </a:xfrm>
          <a:prstGeom prst="rect">
            <a:avLst/>
          </a:prstGeom>
          <a:noFill/>
          <a:ln w="9525">
            <a:noFill/>
            <a:miter lim="800000"/>
            <a:headEnd/>
            <a:tailEnd/>
          </a:ln>
        </p:spPr>
        <p:txBody>
          <a:bodyPr/>
          <a:lstStyle/>
          <a:p>
            <a:pPr marL="342900" indent="-342900" algn="just">
              <a:lnSpc>
                <a:spcPct val="80000"/>
              </a:lnSpc>
              <a:spcBef>
                <a:spcPct val="20000"/>
              </a:spcBef>
              <a:buClr>
                <a:srgbClr val="FF0000"/>
              </a:buClr>
              <a:buSzPct val="60000"/>
              <a:buFont typeface="Wingdings" panose="05000000000000000000" pitchFamily="2" charset="2"/>
              <a:buChar char="n"/>
              <a:defRPr/>
            </a:pPr>
            <a:r>
              <a:rPr lang="zh-CN" altLang="en-US" sz="2800" dirty="0">
                <a:solidFill>
                  <a:srgbClr val="000066"/>
                </a:solidFill>
                <a:latin typeface="+mn-lt"/>
                <a:ea typeface="黑体" pitchFamily="2" charset="-122"/>
              </a:rPr>
              <a:t>查看进程</a:t>
            </a:r>
            <a:endParaRPr lang="en-US" altLang="zh-CN" sz="2800" dirty="0">
              <a:solidFill>
                <a:srgbClr val="000066"/>
              </a:solidFill>
              <a:latin typeface="+mn-lt"/>
              <a:ea typeface="黑体" pitchFamily="2" charset="-122"/>
            </a:endParaRPr>
          </a:p>
          <a:p>
            <a:pPr marL="742950" lvl="1" indent="-285750" algn="l">
              <a:spcBef>
                <a:spcPct val="20000"/>
              </a:spcBef>
              <a:buClr>
                <a:srgbClr val="002060"/>
              </a:buClr>
              <a:buSzPct val="60000"/>
              <a:buFont typeface="Wingdings" pitchFamily="2" charset="2"/>
              <a:buChar char="v"/>
              <a:defRPr/>
            </a:pPr>
            <a:r>
              <a:rPr lang="en-US" altLang="zh-CN" dirty="0" err="1">
                <a:solidFill>
                  <a:srgbClr val="002060"/>
                </a:solidFill>
              </a:rPr>
              <a:t>pstree</a:t>
            </a:r>
            <a:r>
              <a:rPr lang="zh-CN" altLang="en-US" dirty="0">
                <a:solidFill>
                  <a:srgbClr val="002060"/>
                </a:solidFill>
              </a:rPr>
              <a:t>命令：用于查看系统的进程树</a:t>
            </a:r>
            <a:endParaRPr lang="en-US" altLang="zh-CN" kern="0" dirty="0">
              <a:solidFill>
                <a:srgbClr val="002060"/>
              </a:solidFill>
              <a:latin typeface="+mj-ea"/>
            </a:endParaRPr>
          </a:p>
          <a:p>
            <a:pPr marL="742950" lvl="1" indent="-285750" algn="l">
              <a:spcBef>
                <a:spcPct val="20000"/>
              </a:spcBef>
              <a:buClr>
                <a:srgbClr val="002060"/>
              </a:buClr>
              <a:buSzPct val="60000"/>
              <a:buFont typeface="Wingdings" pitchFamily="2" charset="2"/>
              <a:buChar char="v"/>
              <a:defRPr/>
            </a:pPr>
            <a:r>
              <a:rPr lang="zh-CN" altLang="en-US" kern="0" dirty="0">
                <a:solidFill>
                  <a:schemeClr val="tx1">
                    <a:lumMod val="50000"/>
                  </a:schemeClr>
                </a:solidFill>
                <a:latin typeface="+mj-ea"/>
              </a:rPr>
              <a:t>参数：</a:t>
            </a:r>
            <a:endParaRPr lang="en-US" sz="2800" kern="0" dirty="0">
              <a:solidFill>
                <a:srgbClr val="0000FF"/>
              </a:solidFill>
              <a:latin typeface="+mn-lt"/>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-a </a:t>
            </a:r>
            <a:r>
              <a:rPr lang="zh-CN" altLang="en-US" sz="2000" dirty="0">
                <a:solidFill>
                  <a:srgbClr val="002060"/>
                </a:solidFill>
              </a:rPr>
              <a:t>显示命令和其完整参数</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c </a:t>
            </a:r>
            <a:r>
              <a:rPr lang="zh-CN" altLang="en-US" sz="2000" dirty="0">
                <a:solidFill>
                  <a:srgbClr val="002060"/>
                </a:solidFill>
              </a:rPr>
              <a:t>取消同名兄弟进程的合并</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-p  </a:t>
            </a:r>
            <a:r>
              <a:rPr lang="zh-CN" altLang="en-US" sz="2000" dirty="0">
                <a:solidFill>
                  <a:srgbClr val="002060"/>
                </a:solidFill>
              </a:rPr>
              <a:t>显示进程</a:t>
            </a:r>
            <a:r>
              <a:rPr lang="en-US" altLang="zh-CN" sz="2000" dirty="0">
                <a:solidFill>
                  <a:srgbClr val="002060"/>
                </a:solidFill>
              </a:rPr>
              <a:t>PID</a:t>
            </a: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-u </a:t>
            </a:r>
            <a:r>
              <a:rPr lang="zh-CN" altLang="en-US" sz="2000" dirty="0">
                <a:solidFill>
                  <a:srgbClr val="002060"/>
                </a:solidFill>
              </a:rPr>
              <a:t>显示进程 </a:t>
            </a:r>
            <a:r>
              <a:rPr lang="en-US" altLang="zh-CN" sz="2000" dirty="0">
                <a:solidFill>
                  <a:srgbClr val="002060"/>
                </a:solidFill>
              </a:rPr>
              <a:t>UID</a:t>
            </a: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h </a:t>
            </a:r>
            <a:r>
              <a:rPr lang="zh-CN" altLang="en-US" sz="2000" dirty="0">
                <a:solidFill>
                  <a:srgbClr val="002060"/>
                </a:solidFill>
              </a:rPr>
              <a:t>对当前进程及其父进程高亮显示</a:t>
            </a:r>
            <a:endParaRPr lang="en-US" sz="2000" kern="0" dirty="0">
              <a:solidFill>
                <a:srgbClr val="002060"/>
              </a:solidFill>
              <a:latin typeface="+mn-lt"/>
              <a:ea typeface="楷体_GB2312" pitchFamily="1" charset="-122"/>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kern="0" dirty="0">
                <a:solidFill>
                  <a:srgbClr val="002060"/>
                </a:solidFill>
                <a:latin typeface="+mn-lt"/>
                <a:ea typeface="楷体_GB2312" pitchFamily="1" charset="-122"/>
              </a:rPr>
              <a:t>…….</a:t>
            </a:r>
          </a:p>
          <a:p>
            <a:pPr marL="342900" indent="-342900" algn="just">
              <a:lnSpc>
                <a:spcPct val="80000"/>
              </a:lnSpc>
              <a:spcBef>
                <a:spcPct val="20000"/>
              </a:spcBef>
              <a:buClr>
                <a:srgbClr val="FF0000"/>
              </a:buClr>
              <a:buSzPct val="60000"/>
              <a:buFont typeface="Wingdings" panose="05000000000000000000" pitchFamily="2" charset="2"/>
              <a:buChar char="n"/>
              <a:defRPr/>
            </a:pPr>
            <a:r>
              <a:rPr lang="zh-CN" altLang="en-US" sz="2800" dirty="0">
                <a:solidFill>
                  <a:srgbClr val="000066"/>
                </a:solidFill>
                <a:latin typeface="+mn-lt"/>
                <a:ea typeface="黑体" pitchFamily="2" charset="-122"/>
              </a:rPr>
              <a:t>用法：</a:t>
            </a:r>
            <a:endParaRPr lang="en-US" altLang="zh-CN" sz="2800" dirty="0">
              <a:solidFill>
                <a:srgbClr val="000066"/>
              </a:solidFill>
              <a:latin typeface="+mn-lt"/>
              <a:ea typeface="黑体" pitchFamily="2" charset="-122"/>
            </a:endParaRPr>
          </a:p>
          <a:p>
            <a:pPr marL="742950" lvl="1" indent="-285750" algn="l">
              <a:spcBef>
                <a:spcPct val="20000"/>
              </a:spcBef>
              <a:buSzPct val="60000"/>
              <a:buFont typeface="Wingdings" pitchFamily="2" charset="2"/>
              <a:buChar char="v"/>
              <a:defRPr/>
            </a:pPr>
            <a:r>
              <a:rPr lang="en-US" altLang="zh-CN" dirty="0">
                <a:solidFill>
                  <a:srgbClr val="002060"/>
                </a:solidFill>
              </a:rPr>
              <a:t>$</a:t>
            </a:r>
            <a:r>
              <a:rPr lang="en-US" altLang="zh-CN" dirty="0" err="1">
                <a:solidFill>
                  <a:srgbClr val="002060"/>
                </a:solidFill>
              </a:rPr>
              <a:t>pstree</a:t>
            </a:r>
            <a:r>
              <a:rPr lang="en-US" altLang="zh-CN" dirty="0">
                <a:solidFill>
                  <a:srgbClr val="002060"/>
                </a:solidFill>
              </a:rPr>
              <a:t> -</a:t>
            </a:r>
            <a:r>
              <a:rPr lang="en-US" altLang="zh-CN" dirty="0" err="1">
                <a:solidFill>
                  <a:srgbClr val="002060"/>
                </a:solidFill>
              </a:rPr>
              <a:t>aup</a:t>
            </a:r>
            <a:endParaRPr lang="zh-CN" altLang="en-US" dirty="0" err="1">
              <a:solidFill>
                <a:srgbClr val="002060"/>
              </a:solidFill>
            </a:endParaRPr>
          </a:p>
        </p:txBody>
      </p:sp>
      <p:grpSp>
        <p:nvGrpSpPr>
          <p:cNvPr id="59396" name="组合 5">
            <a:extLst>
              <a:ext uri="{FF2B5EF4-FFF2-40B4-BE49-F238E27FC236}">
                <a16:creationId xmlns:a16="http://schemas.microsoft.com/office/drawing/2014/main" id="{D694FB6C-0F9B-484B-8162-165DEEA4B8F6}"/>
              </a:ext>
            </a:extLst>
          </p:cNvPr>
          <p:cNvGrpSpPr>
            <a:grpSpLocks/>
          </p:cNvGrpSpPr>
          <p:nvPr/>
        </p:nvGrpSpPr>
        <p:grpSpPr bwMode="auto">
          <a:xfrm>
            <a:off x="3481388" y="4430714"/>
            <a:ext cx="5002212" cy="1957387"/>
            <a:chOff x="3100388" y="4430713"/>
            <a:chExt cx="5002604" cy="1956832"/>
          </a:xfrm>
        </p:grpSpPr>
        <p:pic>
          <p:nvPicPr>
            <p:cNvPr id="59398" name="图片 5">
              <a:extLst>
                <a:ext uri="{FF2B5EF4-FFF2-40B4-BE49-F238E27FC236}">
                  <a16:creationId xmlns:a16="http://schemas.microsoft.com/office/drawing/2014/main" id="{6B5E07EB-B944-4890-BD6E-C2DC72FD4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4430713"/>
              <a:ext cx="5002604"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TextBox 4">
              <a:extLst>
                <a:ext uri="{FF2B5EF4-FFF2-40B4-BE49-F238E27FC236}">
                  <a16:creationId xmlns:a16="http://schemas.microsoft.com/office/drawing/2014/main" id="{10A41DB3-6514-472F-BDBF-ECB1657A28E8}"/>
                </a:ext>
              </a:extLst>
            </p:cNvPr>
            <p:cNvSpPr txBox="1">
              <a:spLocks noChangeArrowheads="1"/>
            </p:cNvSpPr>
            <p:nvPr/>
          </p:nvSpPr>
          <p:spPr bwMode="auto">
            <a:xfrm>
              <a:off x="7391400" y="6018213"/>
              <a:ext cx="54610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373B2BE-02B0-47D6-A687-8408813AB1E8}"/>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5" name="内容占位符 2">
            <a:extLst>
              <a:ext uri="{FF2B5EF4-FFF2-40B4-BE49-F238E27FC236}">
                <a16:creationId xmlns:a16="http://schemas.microsoft.com/office/drawing/2014/main" id="{C97E10F5-E84E-48F4-BC1F-29E154659CAB}"/>
              </a:ext>
            </a:extLst>
          </p:cNvPr>
          <p:cNvSpPr txBox="1">
            <a:spLocks noChangeArrowheads="1"/>
          </p:cNvSpPr>
          <p:nvPr/>
        </p:nvSpPr>
        <p:spPr bwMode="auto">
          <a:xfrm>
            <a:off x="666750" y="1181100"/>
            <a:ext cx="8822754" cy="5486400"/>
          </a:xfrm>
          <a:prstGeom prst="rect">
            <a:avLst/>
          </a:prstGeom>
          <a:noFill/>
          <a:ln w="9525">
            <a:noFill/>
            <a:miter lim="800000"/>
            <a:headEnd/>
            <a:tailEnd/>
          </a:ln>
        </p:spPr>
        <p:txBody>
          <a:bodyPr/>
          <a:lstStyle/>
          <a:p>
            <a:pPr marL="342900" indent="-342900" algn="just">
              <a:lnSpc>
                <a:spcPct val="80000"/>
              </a:lnSpc>
              <a:spcBef>
                <a:spcPct val="20000"/>
              </a:spcBef>
              <a:buClr>
                <a:srgbClr val="FF0000"/>
              </a:buClr>
              <a:buSzPct val="60000"/>
              <a:buFont typeface="Wingdings" panose="05000000000000000000" pitchFamily="2" charset="2"/>
              <a:buChar char="n"/>
              <a:defRPr/>
            </a:pPr>
            <a:r>
              <a:rPr lang="zh-CN" altLang="en-US" sz="2800" dirty="0">
                <a:solidFill>
                  <a:srgbClr val="000066"/>
                </a:solidFill>
                <a:latin typeface="+mn-lt"/>
                <a:ea typeface="黑体" pitchFamily="2" charset="-122"/>
              </a:rPr>
              <a:t>查看进程</a:t>
            </a:r>
            <a:endParaRPr lang="en-US" altLang="zh-CN" sz="2800" dirty="0">
              <a:solidFill>
                <a:srgbClr val="000066"/>
              </a:solidFill>
              <a:latin typeface="+mn-lt"/>
              <a:ea typeface="黑体" pitchFamily="2" charset="-122"/>
            </a:endParaRPr>
          </a:p>
          <a:p>
            <a:pPr marL="742950" lvl="1" indent="-285750" algn="just">
              <a:spcBef>
                <a:spcPct val="20000"/>
              </a:spcBef>
              <a:buClr>
                <a:srgbClr val="002060"/>
              </a:buClr>
              <a:buSzPct val="60000"/>
              <a:buFont typeface="Wingdings" pitchFamily="2" charset="2"/>
              <a:buChar char="v"/>
              <a:defRPr/>
            </a:pPr>
            <a:r>
              <a:rPr lang="en-US" altLang="zh-CN" sz="2000" dirty="0">
                <a:solidFill>
                  <a:srgbClr val="002060"/>
                </a:solidFill>
              </a:rPr>
              <a:t>top</a:t>
            </a:r>
            <a:r>
              <a:rPr lang="zh-CN" altLang="en-US" sz="2000" dirty="0">
                <a:solidFill>
                  <a:srgbClr val="002060"/>
                </a:solidFill>
              </a:rPr>
              <a:t>命令：</a:t>
            </a:r>
            <a:r>
              <a:rPr lang="en-US" altLang="zh-CN" sz="2000" dirty="0">
                <a:solidFill>
                  <a:srgbClr val="002060"/>
                </a:solidFill>
              </a:rPr>
              <a:t>Linux</a:t>
            </a:r>
            <a:r>
              <a:rPr lang="zh-CN" altLang="en-US" sz="2000" dirty="0">
                <a:solidFill>
                  <a:srgbClr val="002060"/>
                </a:solidFill>
              </a:rPr>
              <a:t>下常用的性能分析工具，能够实时显示系统中各个进程的资源占用状况，类似于</a:t>
            </a:r>
            <a:r>
              <a:rPr lang="en-US" altLang="zh-CN" sz="2000" dirty="0">
                <a:solidFill>
                  <a:srgbClr val="002060"/>
                </a:solidFill>
              </a:rPr>
              <a:t>Windows</a:t>
            </a:r>
            <a:r>
              <a:rPr lang="zh-CN" altLang="en-US" sz="2000" dirty="0">
                <a:solidFill>
                  <a:srgbClr val="002060"/>
                </a:solidFill>
              </a:rPr>
              <a:t>的任务管理器</a:t>
            </a:r>
            <a:endParaRPr lang="en-US" altLang="zh-CN" sz="2000" dirty="0">
              <a:solidFill>
                <a:srgbClr val="002060"/>
              </a:solidFill>
            </a:endParaRPr>
          </a:p>
          <a:p>
            <a:pPr marL="742950" lvl="1" indent="-285750" algn="just">
              <a:spcBef>
                <a:spcPct val="20000"/>
              </a:spcBef>
              <a:buClr>
                <a:srgbClr val="002060"/>
              </a:buClr>
              <a:buSzPct val="60000"/>
              <a:buFont typeface="Wingdings" pitchFamily="2" charset="2"/>
              <a:buChar char="v"/>
              <a:defRPr/>
            </a:pPr>
            <a:r>
              <a:rPr lang="zh-CN" altLang="en-US" sz="2000" dirty="0">
                <a:solidFill>
                  <a:srgbClr val="002060"/>
                </a:solidFill>
              </a:rPr>
              <a:t>参数：</a:t>
            </a:r>
            <a:endParaRPr lang="en-US"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-d </a:t>
            </a:r>
            <a:r>
              <a:rPr lang="zh-CN" altLang="en-US" sz="2000" dirty="0">
                <a:solidFill>
                  <a:srgbClr val="002060"/>
                </a:solidFill>
              </a:rPr>
              <a:t>指定每两次屏幕信息刷新之间的时间间隔</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-p</a:t>
            </a:r>
            <a:r>
              <a:rPr lang="zh-CN" altLang="en-US" sz="2000" dirty="0">
                <a:solidFill>
                  <a:srgbClr val="002060"/>
                </a:solidFill>
              </a:rPr>
              <a:t>通过指定监控进程</a:t>
            </a:r>
            <a:r>
              <a:rPr lang="en-US" altLang="zh-CN" sz="2000" dirty="0">
                <a:solidFill>
                  <a:srgbClr val="002060"/>
                </a:solidFill>
              </a:rPr>
              <a:t>ID</a:t>
            </a:r>
            <a:r>
              <a:rPr lang="zh-CN" altLang="en-US" sz="2000" dirty="0">
                <a:solidFill>
                  <a:srgbClr val="002060"/>
                </a:solidFill>
              </a:rPr>
              <a:t>来仅仅监控某个进程的状态</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zh-CN" altLang="en-US" sz="2000" dirty="0">
                <a:solidFill>
                  <a:srgbClr val="002060"/>
                </a:solidFill>
              </a:rPr>
              <a:t>使</a:t>
            </a:r>
            <a:r>
              <a:rPr lang="en-US" altLang="zh-CN" sz="2000" dirty="0">
                <a:solidFill>
                  <a:srgbClr val="002060"/>
                </a:solidFill>
              </a:rPr>
              <a:t>top</a:t>
            </a:r>
            <a:r>
              <a:rPr lang="zh-CN" altLang="en-US" sz="2000" dirty="0">
                <a:solidFill>
                  <a:srgbClr val="002060"/>
                </a:solidFill>
              </a:rPr>
              <a:t>命令在安全模式中运行</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-c</a:t>
            </a:r>
            <a:r>
              <a:rPr lang="zh-CN" altLang="en-US" sz="2000" dirty="0">
                <a:solidFill>
                  <a:srgbClr val="002060"/>
                </a:solidFill>
              </a:rPr>
              <a:t> 显示整个命令行而不只是显示命令</a:t>
            </a:r>
            <a:endParaRPr lang="en-US"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a:t>
            </a:r>
          </a:p>
          <a:p>
            <a:pPr marL="742950" lvl="1" indent="-285750" algn="l">
              <a:spcBef>
                <a:spcPct val="20000"/>
              </a:spcBef>
              <a:buClr>
                <a:srgbClr val="002060"/>
              </a:buClr>
              <a:buSzPct val="60000"/>
              <a:buFont typeface="Wingdings" pitchFamily="2" charset="2"/>
              <a:buChar char="v"/>
              <a:defRPr/>
            </a:pPr>
            <a:r>
              <a:rPr lang="zh-CN" altLang="en-US" kern="0" dirty="0">
                <a:solidFill>
                  <a:srgbClr val="002060"/>
                </a:solidFill>
                <a:latin typeface="+mj-ea"/>
              </a:rPr>
              <a:t>交互命令：</a:t>
            </a:r>
            <a:endParaRPr lang="en-US" altLang="zh-CN" sz="2800" kern="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s </a:t>
            </a:r>
            <a:r>
              <a:rPr lang="zh-CN" altLang="en-US" sz="2000" dirty="0">
                <a:solidFill>
                  <a:srgbClr val="002060"/>
                </a:solidFill>
              </a:rPr>
              <a:t>改变两次刷新之间的延迟时间</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k</a:t>
            </a:r>
            <a:r>
              <a:rPr lang="zh-CN" altLang="en-US" sz="2000" dirty="0">
                <a:solidFill>
                  <a:srgbClr val="002060"/>
                </a:solidFill>
              </a:rPr>
              <a:t> 终止一个进程</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q </a:t>
            </a:r>
            <a:r>
              <a:rPr lang="zh-CN" altLang="en-US" sz="2000" dirty="0">
                <a:solidFill>
                  <a:srgbClr val="002060"/>
                </a:solidFill>
              </a:rPr>
              <a:t>退出程序</a:t>
            </a:r>
            <a:endParaRPr lang="en-US" altLang="zh-CN" sz="2000" dirty="0">
              <a:solidFill>
                <a:srgbClr val="002060"/>
              </a:solidFill>
            </a:endParaRPr>
          </a:p>
          <a:p>
            <a:pPr marL="1200150" lvl="2" indent="-285750" algn="l">
              <a:lnSpc>
                <a:spcPct val="80000"/>
              </a:lnSpc>
              <a:spcBef>
                <a:spcPct val="20000"/>
              </a:spcBef>
              <a:buClr>
                <a:srgbClr val="002060"/>
              </a:buClr>
              <a:buSzPct val="60000"/>
              <a:buFont typeface="Wingdings" pitchFamily="2" charset="2"/>
              <a:buChar char="F"/>
              <a:defRPr/>
            </a:pPr>
            <a:r>
              <a:rPr lang="en-US" altLang="zh-CN" sz="2000" dirty="0">
                <a:solidFill>
                  <a:srgbClr val="002060"/>
                </a:solidFill>
              </a:rPr>
              <a:t>…..</a:t>
            </a:r>
          </a:p>
          <a:p>
            <a:pPr marL="342900" indent="-342900" algn="just">
              <a:lnSpc>
                <a:spcPct val="80000"/>
              </a:lnSpc>
              <a:spcBef>
                <a:spcPct val="20000"/>
              </a:spcBef>
              <a:buClr>
                <a:srgbClr val="FF0000"/>
              </a:buClr>
              <a:buSzPct val="60000"/>
              <a:buFont typeface="Wingdings" panose="05000000000000000000" pitchFamily="2" charset="2"/>
              <a:buChar char="n"/>
              <a:defRPr/>
            </a:pPr>
            <a:r>
              <a:rPr lang="zh-CN" altLang="en-US" sz="2800" dirty="0">
                <a:solidFill>
                  <a:srgbClr val="000066"/>
                </a:solidFill>
                <a:latin typeface="+mn-lt"/>
                <a:ea typeface="黑体" pitchFamily="2" charset="-122"/>
              </a:rPr>
              <a:t>用法：</a:t>
            </a:r>
            <a:endParaRPr lang="en-US" altLang="zh-CN" sz="2800" dirty="0">
              <a:solidFill>
                <a:srgbClr val="000066"/>
              </a:solidFill>
              <a:latin typeface="+mn-lt"/>
              <a:ea typeface="黑体" pitchFamily="2" charset="-122"/>
            </a:endParaRPr>
          </a:p>
          <a:p>
            <a:pPr marL="742950" lvl="1" indent="-285750" algn="l">
              <a:spcBef>
                <a:spcPct val="20000"/>
              </a:spcBef>
              <a:buSzPct val="60000"/>
              <a:buFont typeface="Wingdings" pitchFamily="2" charset="2"/>
              <a:buChar char="v"/>
              <a:defRPr/>
            </a:pPr>
            <a:r>
              <a:rPr lang="en-US" altLang="zh-CN" sz="2000" dirty="0">
                <a:solidFill>
                  <a:srgbClr val="002060"/>
                </a:solidFill>
              </a:rPr>
              <a:t>$top</a:t>
            </a:r>
            <a:r>
              <a:rPr lang="zh-CN" altLang="en-US" sz="2000" dirty="0">
                <a:solidFill>
                  <a:srgbClr val="002060"/>
                </a:solidFill>
              </a:rPr>
              <a:t> </a:t>
            </a:r>
            <a:r>
              <a:rPr lang="en-US" altLang="zh-CN" sz="2000" dirty="0">
                <a:solidFill>
                  <a:srgbClr val="002060"/>
                </a:solidFill>
              </a:rPr>
              <a:t>-c</a:t>
            </a:r>
            <a:endParaRPr lang="zh-CN" altLang="en-US" sz="2000" dirty="0" err="1">
              <a:solidFill>
                <a:srgbClr val="00206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322EA16E-A3D7-47C1-AF55-7FC59297AD6B}"/>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63491" name="内容占位符 2">
            <a:extLst>
              <a:ext uri="{FF2B5EF4-FFF2-40B4-BE49-F238E27FC236}">
                <a16:creationId xmlns:a16="http://schemas.microsoft.com/office/drawing/2014/main" id="{AC1A2AF9-8A0E-4F5F-8160-B31573399F8D}"/>
              </a:ext>
            </a:extLst>
          </p:cNvPr>
          <p:cNvSpPr>
            <a:spLocks noGrp="1" noChangeArrowheads="1"/>
          </p:cNvSpPr>
          <p:nvPr>
            <p:ph idx="4294967295"/>
          </p:nvPr>
        </p:nvSpPr>
        <p:spPr>
          <a:xfrm>
            <a:off x="603250" y="1209676"/>
            <a:ext cx="8413750" cy="593725"/>
          </a:xfrm>
        </p:spPr>
        <p:txBody>
          <a:bodyPr/>
          <a:lstStyle/>
          <a:p>
            <a:pPr algn="just" eaLnBrk="1" hangingPunct="1">
              <a:lnSpc>
                <a:spcPct val="80000"/>
              </a:lnSpc>
              <a:buClr>
                <a:srgbClr val="FF0000"/>
              </a:buClr>
              <a:buSzPct val="60000"/>
              <a:buFont typeface="Wingdings" panose="05000000000000000000" pitchFamily="2" charset="2"/>
              <a:buChar char="n"/>
              <a:defRPr/>
            </a:pPr>
            <a:r>
              <a:rPr lang="en-US" altLang="zh-CN" sz="2800" kern="1200" dirty="0"/>
              <a:t>top</a:t>
            </a:r>
            <a:r>
              <a:rPr lang="zh-CN" altLang="en-US" sz="2800" kern="1200" dirty="0"/>
              <a:t>命令图示</a:t>
            </a:r>
            <a:endParaRPr lang="en-US" altLang="zh-CN" sz="2800" kern="1200" dirty="0"/>
          </a:p>
        </p:txBody>
      </p:sp>
      <p:grpSp>
        <p:nvGrpSpPr>
          <p:cNvPr id="63492" name="组合 5">
            <a:extLst>
              <a:ext uri="{FF2B5EF4-FFF2-40B4-BE49-F238E27FC236}">
                <a16:creationId xmlns:a16="http://schemas.microsoft.com/office/drawing/2014/main" id="{A72F81AB-199D-494C-A1F4-D2579BE39F26}"/>
              </a:ext>
            </a:extLst>
          </p:cNvPr>
          <p:cNvGrpSpPr>
            <a:grpSpLocks/>
          </p:cNvGrpSpPr>
          <p:nvPr/>
        </p:nvGrpSpPr>
        <p:grpSpPr bwMode="auto">
          <a:xfrm>
            <a:off x="1568329" y="1659593"/>
            <a:ext cx="7429742" cy="4899025"/>
            <a:chOff x="1190504" y="1685985"/>
            <a:chExt cx="7429742" cy="4899025"/>
          </a:xfrm>
        </p:grpSpPr>
        <p:pic>
          <p:nvPicPr>
            <p:cNvPr id="63494" name="Picture 4" descr="top">
              <a:extLst>
                <a:ext uri="{FF2B5EF4-FFF2-40B4-BE49-F238E27FC236}">
                  <a16:creationId xmlns:a16="http://schemas.microsoft.com/office/drawing/2014/main" id="{F80B935E-3B32-4579-A223-4434AA936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504" y="1685985"/>
              <a:ext cx="6769342"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4">
              <a:extLst>
                <a:ext uri="{FF2B5EF4-FFF2-40B4-BE49-F238E27FC236}">
                  <a16:creationId xmlns:a16="http://schemas.microsoft.com/office/drawing/2014/main" id="{77AD8CB9-F2A8-43FE-8BE4-36B734BDEF75}"/>
                </a:ext>
              </a:extLst>
            </p:cNvPr>
            <p:cNvSpPr txBox="1">
              <a:spLocks noChangeArrowheads="1"/>
            </p:cNvSpPr>
            <p:nvPr/>
          </p:nvSpPr>
          <p:spPr bwMode="auto">
            <a:xfrm>
              <a:off x="7959846" y="6116012"/>
              <a:ext cx="660400"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2000" b="0" dirty="0">
                  <a:solidFill>
                    <a:srgbClr val="FF0000"/>
                  </a:solidFill>
                  <a:ea typeface="宋体" panose="02010600030101010101" pitchFamily="2" charset="-122"/>
                </a:rPr>
                <a:t>图</a:t>
              </a:r>
              <a:r>
                <a:rPr lang="en-US" altLang="zh-CN" sz="2000" b="0" dirty="0">
                  <a:solidFill>
                    <a:srgbClr val="FF0000"/>
                  </a:solidFill>
                  <a:ea typeface="宋体" panose="02010600030101010101" pitchFamily="2" charset="-122"/>
                </a:rPr>
                <a:t>1</a:t>
              </a:r>
              <a:endParaRPr lang="zh-CN" altLang="en-US" sz="2000" b="0" dirty="0">
                <a:solidFill>
                  <a:srgbClr val="FF0000"/>
                </a:solidFill>
                <a:ea typeface="宋体" panose="02010600030101010101" pitchFamily="2" charset="-122"/>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79BA9063-2F1E-40F8-8FD1-B77A9D141B4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65539" name="内容占位符 2">
            <a:extLst>
              <a:ext uri="{FF2B5EF4-FFF2-40B4-BE49-F238E27FC236}">
                <a16:creationId xmlns:a16="http://schemas.microsoft.com/office/drawing/2014/main" id="{412BF675-1773-43DE-8BB0-8F1145EB20EC}"/>
              </a:ext>
            </a:extLst>
          </p:cNvPr>
          <p:cNvSpPr>
            <a:spLocks noGrp="1" noChangeArrowheads="1"/>
          </p:cNvSpPr>
          <p:nvPr>
            <p:ph idx="4294967295"/>
          </p:nvPr>
        </p:nvSpPr>
        <p:spPr>
          <a:xfrm>
            <a:off x="603250" y="1336676"/>
            <a:ext cx="8413750" cy="5051425"/>
          </a:xfrm>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字段意义</a:t>
            </a:r>
            <a:endParaRPr lang="en-US" altLang="zh-CN" sz="2800" kern="1200" dirty="0"/>
          </a:p>
          <a:p>
            <a:pPr lvl="1" eaLnBrk="1" hangingPunct="1">
              <a:lnSpc>
                <a:spcPct val="90000"/>
              </a:lnSpc>
              <a:buClr>
                <a:srgbClr val="002060"/>
              </a:buClr>
              <a:buSzPct val="70000"/>
            </a:pPr>
            <a:r>
              <a:rPr lang="zh-CN" altLang="en-US" sz="2000" dirty="0">
                <a:solidFill>
                  <a:srgbClr val="002060"/>
                </a:solidFill>
              </a:rPr>
              <a:t>PID  -- 进程id  </a:t>
            </a:r>
          </a:p>
          <a:p>
            <a:pPr lvl="1" eaLnBrk="1" hangingPunct="1">
              <a:lnSpc>
                <a:spcPct val="90000"/>
              </a:lnSpc>
              <a:buClr>
                <a:srgbClr val="002060"/>
              </a:buClr>
              <a:buSzPct val="70000"/>
            </a:pPr>
            <a:r>
              <a:rPr lang="zh-CN" altLang="en-US" sz="2000" dirty="0">
                <a:solidFill>
                  <a:srgbClr val="002060"/>
                </a:solidFill>
              </a:rPr>
              <a:t>USER -- 进程所有者的用户名</a:t>
            </a:r>
          </a:p>
          <a:p>
            <a:pPr lvl="1" eaLnBrk="1" hangingPunct="1">
              <a:lnSpc>
                <a:spcPct val="90000"/>
              </a:lnSpc>
              <a:buClr>
                <a:srgbClr val="002060"/>
              </a:buClr>
              <a:buSzPct val="70000"/>
            </a:pPr>
            <a:r>
              <a:rPr lang="zh-CN" altLang="en-US" sz="2000" dirty="0">
                <a:solidFill>
                  <a:srgbClr val="002060"/>
                </a:solidFill>
              </a:rPr>
              <a:t>PR -- 优先级  </a:t>
            </a:r>
          </a:p>
          <a:p>
            <a:pPr lvl="1" eaLnBrk="1" hangingPunct="1">
              <a:lnSpc>
                <a:spcPct val="90000"/>
              </a:lnSpc>
              <a:buClr>
                <a:srgbClr val="002060"/>
              </a:buClr>
              <a:buSzPct val="70000"/>
            </a:pPr>
            <a:r>
              <a:rPr lang="zh-CN" altLang="en-US" sz="2000" dirty="0">
                <a:solidFill>
                  <a:srgbClr val="002060"/>
                </a:solidFill>
              </a:rPr>
              <a:t>NI --  nice值。负值表示高优先级，正值表示低优先级  </a:t>
            </a:r>
          </a:p>
          <a:p>
            <a:pPr lvl="1" eaLnBrk="1" hangingPunct="1">
              <a:lnSpc>
                <a:spcPct val="90000"/>
              </a:lnSpc>
              <a:buClr>
                <a:srgbClr val="002060"/>
              </a:buClr>
              <a:buSzPct val="70000"/>
            </a:pPr>
            <a:r>
              <a:rPr lang="zh-CN" altLang="en-US" sz="2000" dirty="0">
                <a:solidFill>
                  <a:srgbClr val="002060"/>
                </a:solidFill>
              </a:rPr>
              <a:t>VIRT -- 进程使用的虚拟内存总量</a:t>
            </a:r>
          </a:p>
          <a:p>
            <a:pPr lvl="1" eaLnBrk="1" hangingPunct="1">
              <a:lnSpc>
                <a:spcPct val="90000"/>
              </a:lnSpc>
              <a:buClr>
                <a:srgbClr val="002060"/>
              </a:buClr>
              <a:buSzPct val="70000"/>
            </a:pPr>
            <a:r>
              <a:rPr lang="zh-CN" altLang="en-US" sz="2000" dirty="0">
                <a:solidFill>
                  <a:srgbClr val="002060"/>
                </a:solidFill>
              </a:rPr>
              <a:t>RES -- 进程使用的、未被换出的物理内存大小</a:t>
            </a:r>
          </a:p>
          <a:p>
            <a:pPr lvl="1" eaLnBrk="1" hangingPunct="1">
              <a:lnSpc>
                <a:spcPct val="90000"/>
              </a:lnSpc>
              <a:buClr>
                <a:srgbClr val="002060"/>
              </a:buClr>
              <a:buSzPct val="70000"/>
            </a:pPr>
            <a:r>
              <a:rPr lang="zh-CN" altLang="en-US" sz="2000" dirty="0">
                <a:solidFill>
                  <a:srgbClr val="002060"/>
                </a:solidFill>
              </a:rPr>
              <a:t>SHR -- 共享内存大小，单位kb  </a:t>
            </a:r>
          </a:p>
          <a:p>
            <a:pPr lvl="1" eaLnBrk="1" hangingPunct="1">
              <a:lnSpc>
                <a:spcPct val="90000"/>
              </a:lnSpc>
              <a:buClr>
                <a:srgbClr val="002060"/>
              </a:buClr>
              <a:buSzPct val="70000"/>
            </a:pPr>
            <a:r>
              <a:rPr lang="zh-CN" altLang="en-US" sz="2000" dirty="0">
                <a:solidFill>
                  <a:srgbClr val="002060"/>
                </a:solidFill>
              </a:rPr>
              <a:t>S -- 进程状态</a:t>
            </a:r>
          </a:p>
          <a:p>
            <a:pPr lvl="1" eaLnBrk="1" hangingPunct="1">
              <a:lnSpc>
                <a:spcPct val="90000"/>
              </a:lnSpc>
              <a:buClr>
                <a:srgbClr val="002060"/>
              </a:buClr>
              <a:buSzPct val="70000"/>
            </a:pPr>
            <a:r>
              <a:rPr lang="zh-CN" altLang="en-US" sz="2000" dirty="0">
                <a:solidFill>
                  <a:srgbClr val="002060"/>
                </a:solidFill>
              </a:rPr>
              <a:t>%CPU -- 上次更新到现在的CPU时间占用百分比  </a:t>
            </a:r>
          </a:p>
          <a:p>
            <a:pPr lvl="1" eaLnBrk="1" hangingPunct="1">
              <a:lnSpc>
                <a:spcPct val="90000"/>
              </a:lnSpc>
              <a:buClr>
                <a:srgbClr val="002060"/>
              </a:buClr>
              <a:buSzPct val="70000"/>
            </a:pPr>
            <a:r>
              <a:rPr lang="zh-CN" altLang="en-US" sz="2000" dirty="0">
                <a:solidFill>
                  <a:srgbClr val="002060"/>
                </a:solidFill>
              </a:rPr>
              <a:t>%MEM -- 进程使用的物理内存百分比</a:t>
            </a:r>
          </a:p>
          <a:p>
            <a:pPr lvl="1" eaLnBrk="1" hangingPunct="1">
              <a:lnSpc>
                <a:spcPct val="90000"/>
              </a:lnSpc>
              <a:buClr>
                <a:srgbClr val="002060"/>
              </a:buClr>
              <a:buSzPct val="70000"/>
            </a:pPr>
            <a:r>
              <a:rPr lang="zh-CN" altLang="en-US" sz="2000" dirty="0">
                <a:solidFill>
                  <a:srgbClr val="002060"/>
                </a:solidFill>
              </a:rPr>
              <a:t>TIME+ -- 进程使用的CPU时间总计</a:t>
            </a:r>
          </a:p>
          <a:p>
            <a:pPr lvl="1" eaLnBrk="1" hangingPunct="1">
              <a:lnSpc>
                <a:spcPct val="90000"/>
              </a:lnSpc>
              <a:buClr>
                <a:srgbClr val="002060"/>
              </a:buClr>
              <a:buSzPct val="70000"/>
            </a:pPr>
            <a:r>
              <a:rPr lang="zh-CN" altLang="en-US" sz="2000" dirty="0">
                <a:solidFill>
                  <a:srgbClr val="002060"/>
                </a:solidFill>
              </a:rPr>
              <a:t>COMMAND -- 命令名/命令行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F572A4B6-6B77-418F-BDB5-ABEBC280A3F1}"/>
              </a:ext>
            </a:extLst>
          </p:cNvPr>
          <p:cNvSpPr>
            <a:spLocks noGrp="1" noChangeArrowheads="1"/>
          </p:cNvSpPr>
          <p:nvPr>
            <p:ph type="title" idx="4294967295"/>
          </p:nvPr>
        </p:nvSpPr>
        <p:spPr/>
        <p:txBody>
          <a:bodyPr/>
          <a:lstStyle/>
          <a:p>
            <a:pPr eaLnBrk="1" hangingPunct="1">
              <a:defRPr/>
            </a:pPr>
            <a:r>
              <a:rPr lang="zh-CN" altLang="en-US">
                <a:effectLst>
                  <a:outerShdw blurRad="38100" dist="38100" dir="2700000" algn="tl">
                    <a:srgbClr val="000000"/>
                  </a:outerShdw>
                </a:effectLst>
                <a:ea typeface="宋体" pitchFamily="2" charset="-122"/>
              </a:rPr>
              <a:t>进程环境</a:t>
            </a:r>
            <a:r>
              <a:rPr lang="en-US">
                <a:effectLst>
                  <a:outerShdw blurRad="38100" dist="38100" dir="2700000" algn="tl">
                    <a:srgbClr val="000000"/>
                  </a:outerShdw>
                </a:effectLst>
                <a:ea typeface="宋体" pitchFamily="2" charset="-122"/>
              </a:rPr>
              <a:t>- Linux</a:t>
            </a:r>
            <a:r>
              <a:rPr lang="zh-CN" altLang="en-US">
                <a:effectLst>
                  <a:outerShdw blurRad="38100" dist="38100" dir="2700000" algn="tl">
                    <a:srgbClr val="000000"/>
                  </a:outerShdw>
                </a:effectLst>
                <a:ea typeface="宋体" pitchFamily="2" charset="-122"/>
              </a:rPr>
              <a:t>进程操作</a:t>
            </a:r>
          </a:p>
        </p:txBody>
      </p:sp>
      <p:sp>
        <p:nvSpPr>
          <p:cNvPr id="67587" name="内容占位符 2">
            <a:extLst>
              <a:ext uri="{FF2B5EF4-FFF2-40B4-BE49-F238E27FC236}">
                <a16:creationId xmlns:a16="http://schemas.microsoft.com/office/drawing/2014/main" id="{FE7BAF12-E0FB-489F-81B7-38DB045B2167}"/>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终止进程</a:t>
            </a:r>
            <a:endParaRPr lang="en-US" altLang="zh-CN" sz="2800" kern="1200" dirty="0"/>
          </a:p>
          <a:p>
            <a:pPr lvl="1" eaLnBrk="1" hangingPunct="1">
              <a:buClr>
                <a:srgbClr val="002060"/>
              </a:buClr>
              <a:buSzPct val="70000"/>
            </a:pPr>
            <a:r>
              <a:rPr lang="en-US" altLang="zh-CN" sz="1800" dirty="0">
                <a:solidFill>
                  <a:srgbClr val="002060"/>
                </a:solidFill>
              </a:rPr>
              <a:t>kill </a:t>
            </a:r>
            <a:r>
              <a:rPr lang="zh-CN" altLang="en-US" sz="1800" dirty="0">
                <a:solidFill>
                  <a:srgbClr val="002060"/>
                </a:solidFill>
              </a:rPr>
              <a:t>命令：</a:t>
            </a:r>
            <a:r>
              <a:rPr lang="zh-CN" altLang="en-US" sz="1800" b="0" dirty="0">
                <a:solidFill>
                  <a:srgbClr val="002060"/>
                </a:solidFill>
              </a:rPr>
              <a:t>用来终止指定的进程（</a:t>
            </a:r>
            <a:r>
              <a:rPr lang="en-US" altLang="zh-CN" sz="1800" b="0" dirty="0">
                <a:solidFill>
                  <a:srgbClr val="002060"/>
                </a:solidFill>
              </a:rPr>
              <a:t>terminate a process</a:t>
            </a:r>
            <a:r>
              <a:rPr lang="zh-CN" altLang="en-US" sz="1800" b="0" dirty="0">
                <a:solidFill>
                  <a:srgbClr val="002060"/>
                </a:solidFill>
              </a:rPr>
              <a:t>）的运行</a:t>
            </a:r>
            <a:r>
              <a:rPr lang="zh-CN" altLang="en-US" sz="1800" dirty="0">
                <a:solidFill>
                  <a:srgbClr val="002060"/>
                </a:solidFill>
              </a:rPr>
              <a:t>。</a:t>
            </a:r>
            <a:endParaRPr lang="en-US" altLang="zh-CN" sz="1800" dirty="0">
              <a:solidFill>
                <a:srgbClr val="002060"/>
              </a:solidFill>
            </a:endParaRPr>
          </a:p>
          <a:p>
            <a:pPr lvl="1" eaLnBrk="1" hangingPunct="1">
              <a:buClr>
                <a:srgbClr val="002060"/>
              </a:buClr>
              <a:buSzPct val="70000"/>
            </a:pPr>
            <a:r>
              <a:rPr lang="zh-CN" altLang="en-US" sz="1800" dirty="0">
                <a:solidFill>
                  <a:srgbClr val="002060"/>
                </a:solidFill>
              </a:rPr>
              <a:t>参数：</a:t>
            </a:r>
            <a:endParaRPr lang="en-US" altLang="zh-CN" sz="1800" dirty="0">
              <a:solidFill>
                <a:srgbClr val="002060"/>
              </a:solidFill>
            </a:endParaRPr>
          </a:p>
          <a:p>
            <a:pPr marL="1200150" lvl="2" indent="-285750" eaLnBrk="1" hangingPunct="1">
              <a:buClr>
                <a:srgbClr val="002060"/>
              </a:buClr>
              <a:buSzPct val="70000"/>
            </a:pPr>
            <a:r>
              <a:rPr lang="en-US" altLang="zh-CN" sz="1600" b="0" dirty="0">
                <a:solidFill>
                  <a:srgbClr val="002060"/>
                </a:solidFill>
              </a:rPr>
              <a:t>-l  </a:t>
            </a:r>
            <a:r>
              <a:rPr lang="zh-CN" altLang="en-US" sz="1600" b="0" dirty="0">
                <a:solidFill>
                  <a:srgbClr val="002060"/>
                </a:solidFill>
              </a:rPr>
              <a:t>信号，若果不加信号的编号参数，则使用“</a:t>
            </a:r>
            <a:r>
              <a:rPr lang="en-US" altLang="zh-CN" sz="1600" b="0" dirty="0">
                <a:solidFill>
                  <a:srgbClr val="002060"/>
                </a:solidFill>
              </a:rPr>
              <a:t>-l”</a:t>
            </a:r>
            <a:r>
              <a:rPr lang="zh-CN" altLang="en-US" sz="1600" b="0" dirty="0">
                <a:solidFill>
                  <a:srgbClr val="002060"/>
                </a:solidFill>
              </a:rPr>
              <a:t>参数会列出全部的信号名称</a:t>
            </a:r>
          </a:p>
          <a:p>
            <a:pPr marL="1200150" lvl="2" indent="-285750" eaLnBrk="1" hangingPunct="1">
              <a:buClr>
                <a:srgbClr val="002060"/>
              </a:buClr>
              <a:buSzPct val="70000"/>
            </a:pPr>
            <a:r>
              <a:rPr lang="en-US" altLang="zh-CN" sz="1600" b="0" dirty="0">
                <a:solidFill>
                  <a:srgbClr val="002060"/>
                </a:solidFill>
              </a:rPr>
              <a:t>-a  </a:t>
            </a:r>
            <a:r>
              <a:rPr lang="zh-CN" altLang="en-US" sz="1600" b="0" dirty="0">
                <a:solidFill>
                  <a:srgbClr val="002060"/>
                </a:solidFill>
              </a:rPr>
              <a:t>当处理当前进程时，不限制命令名和进程号的对应关系</a:t>
            </a:r>
          </a:p>
          <a:p>
            <a:pPr marL="1200150" lvl="2" indent="-285750" eaLnBrk="1" hangingPunct="1">
              <a:buClr>
                <a:srgbClr val="002060"/>
              </a:buClr>
              <a:buSzPct val="70000"/>
            </a:pPr>
            <a:r>
              <a:rPr lang="en-US" altLang="zh-CN" sz="1600" b="0" dirty="0">
                <a:solidFill>
                  <a:srgbClr val="002060"/>
                </a:solidFill>
              </a:rPr>
              <a:t>-p  </a:t>
            </a:r>
            <a:r>
              <a:rPr lang="zh-CN" altLang="en-US" sz="1600" b="0" dirty="0">
                <a:solidFill>
                  <a:srgbClr val="002060"/>
                </a:solidFill>
              </a:rPr>
              <a:t>指定</a:t>
            </a:r>
            <a:r>
              <a:rPr lang="en-US" altLang="zh-CN" sz="1600" b="0" dirty="0">
                <a:solidFill>
                  <a:srgbClr val="002060"/>
                </a:solidFill>
              </a:rPr>
              <a:t>kill </a:t>
            </a:r>
            <a:r>
              <a:rPr lang="zh-CN" altLang="en-US" sz="1600" b="0" dirty="0">
                <a:solidFill>
                  <a:srgbClr val="002060"/>
                </a:solidFill>
              </a:rPr>
              <a:t>命令只打印相关进程的进程号，而不发送任何信号</a:t>
            </a:r>
          </a:p>
          <a:p>
            <a:pPr marL="1200150" lvl="2" indent="-285750" eaLnBrk="1" hangingPunct="1">
              <a:buClr>
                <a:srgbClr val="002060"/>
              </a:buClr>
              <a:buSzPct val="70000"/>
            </a:pPr>
            <a:r>
              <a:rPr lang="en-US" altLang="zh-CN" sz="1600" b="0" dirty="0">
                <a:solidFill>
                  <a:srgbClr val="002060"/>
                </a:solidFill>
              </a:rPr>
              <a:t>-s  </a:t>
            </a:r>
            <a:r>
              <a:rPr lang="zh-CN" altLang="en-US" sz="1600" b="0" dirty="0">
                <a:solidFill>
                  <a:srgbClr val="002060"/>
                </a:solidFill>
              </a:rPr>
              <a:t>指定发送信号</a:t>
            </a:r>
          </a:p>
          <a:p>
            <a:pPr marL="1200150" lvl="2" indent="-285750" eaLnBrk="1" hangingPunct="1">
              <a:buClr>
                <a:srgbClr val="002060"/>
              </a:buClr>
              <a:buSzPct val="70000"/>
            </a:pPr>
            <a:r>
              <a:rPr lang="en-US" altLang="zh-CN" sz="1600" b="0" dirty="0">
                <a:solidFill>
                  <a:srgbClr val="002060"/>
                </a:solidFill>
              </a:rPr>
              <a:t>-u  </a:t>
            </a:r>
            <a:r>
              <a:rPr lang="zh-CN" altLang="en-US" sz="1600" b="0" dirty="0">
                <a:solidFill>
                  <a:srgbClr val="002060"/>
                </a:solidFill>
              </a:rPr>
              <a:t>指定用户 </a:t>
            </a:r>
            <a:endParaRPr lang="en-US" altLang="zh-CN" sz="1600" b="0" dirty="0">
              <a:solidFill>
                <a:srgbClr val="002060"/>
              </a:solidFill>
            </a:endParaRPr>
          </a:p>
          <a:p>
            <a:pPr marL="1200150" lvl="2" indent="-285750" eaLnBrk="1" hangingPunct="1">
              <a:buClr>
                <a:srgbClr val="002060"/>
              </a:buClr>
              <a:buSzPct val="70000"/>
            </a:pPr>
            <a:r>
              <a:rPr lang="en-US" altLang="zh-CN" sz="1600" b="0" dirty="0">
                <a:solidFill>
                  <a:srgbClr val="002060"/>
                </a:solidFill>
              </a:rPr>
              <a:t>……</a:t>
            </a:r>
          </a:p>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用法：</a:t>
            </a:r>
            <a:endParaRPr lang="en-US" altLang="zh-CN" sz="2800" kern="1200" dirty="0"/>
          </a:p>
          <a:p>
            <a:pPr lvl="1" eaLnBrk="1" hangingPunct="1">
              <a:buClr>
                <a:srgbClr val="002060"/>
              </a:buClr>
              <a:buSzPct val="70000"/>
            </a:pPr>
            <a:r>
              <a:rPr lang="en-US" altLang="zh-CN" sz="1800" dirty="0">
                <a:solidFill>
                  <a:srgbClr val="002060"/>
                </a:solidFill>
              </a:rPr>
              <a:t>$</a:t>
            </a:r>
            <a:r>
              <a:rPr lang="en-US" altLang="zh-CN" sz="1800" dirty="0" err="1">
                <a:solidFill>
                  <a:srgbClr val="002060"/>
                </a:solidFill>
              </a:rPr>
              <a:t>ps</a:t>
            </a:r>
            <a:r>
              <a:rPr lang="en-US" altLang="zh-CN" sz="1800" dirty="0">
                <a:solidFill>
                  <a:srgbClr val="002060"/>
                </a:solidFill>
              </a:rPr>
              <a:t> –</a:t>
            </a:r>
            <a:r>
              <a:rPr lang="en-US" altLang="zh-CN" sz="1800" dirty="0" err="1">
                <a:solidFill>
                  <a:srgbClr val="002060"/>
                </a:solidFill>
              </a:rPr>
              <a:t>ef</a:t>
            </a:r>
            <a:r>
              <a:rPr lang="en-US" altLang="zh-CN" sz="1800" dirty="0">
                <a:solidFill>
                  <a:srgbClr val="002060"/>
                </a:solidFill>
              </a:rPr>
              <a:t> | grep find</a:t>
            </a:r>
          </a:p>
          <a:p>
            <a:pPr lvl="1" eaLnBrk="1" hangingPunct="1">
              <a:buClr>
                <a:srgbClr val="002060"/>
              </a:buClr>
              <a:buSzPct val="70000"/>
            </a:pPr>
            <a:r>
              <a:rPr lang="en-US" altLang="zh-CN" sz="1800" dirty="0">
                <a:solidFill>
                  <a:srgbClr val="002060"/>
                </a:solidFill>
              </a:rPr>
              <a:t>$kill XXX</a:t>
            </a:r>
            <a:endParaRPr lang="zh-CN" altLang="en-US" sz="1800" dirty="0">
              <a:solidFill>
                <a:srgbClr val="00206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5DDD34E2-3AA5-48DA-B09C-1843495534ED}"/>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69635" name="TextBox 5">
            <a:extLst>
              <a:ext uri="{FF2B5EF4-FFF2-40B4-BE49-F238E27FC236}">
                <a16:creationId xmlns:a16="http://schemas.microsoft.com/office/drawing/2014/main" id="{37EB047E-D71B-4E51-9D0B-FC5639A80A5D}"/>
              </a:ext>
            </a:extLst>
          </p:cNvPr>
          <p:cNvSpPr txBox="1">
            <a:spLocks noChangeArrowheads="1"/>
          </p:cNvSpPr>
          <p:nvPr/>
        </p:nvSpPr>
        <p:spPr bwMode="auto">
          <a:xfrm>
            <a:off x="990851" y="1297753"/>
            <a:ext cx="71628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marL="342900" indent="-342900" algn="just">
              <a:lnSpc>
                <a:spcPct val="80000"/>
              </a:lnSpc>
              <a:buClr>
                <a:srgbClr val="FF0000"/>
              </a:buClr>
              <a:buSzPct val="60000"/>
              <a:buFont typeface="Wingdings" panose="05000000000000000000" pitchFamily="2" charset="2"/>
              <a:buChar char="n"/>
              <a:defRPr/>
            </a:pPr>
            <a:r>
              <a:rPr lang="zh-CN" altLang="en-US" sz="2800" dirty="0">
                <a:latin typeface="+mn-lt"/>
                <a:ea typeface="黑体" pitchFamily="2" charset="-122"/>
              </a:rPr>
              <a:t> </a:t>
            </a:r>
            <a:r>
              <a:rPr lang="en-US" altLang="zh-CN" sz="2800" dirty="0">
                <a:latin typeface="+mn-lt"/>
                <a:ea typeface="黑体" pitchFamily="2" charset="-122"/>
              </a:rPr>
              <a:t>kill</a:t>
            </a:r>
            <a:r>
              <a:rPr lang="zh-CN" altLang="en-US" sz="2800" dirty="0">
                <a:latin typeface="+mn-lt"/>
                <a:ea typeface="黑体" pitchFamily="2" charset="-122"/>
              </a:rPr>
              <a:t>实例演示</a:t>
            </a:r>
            <a:endParaRPr lang="en-US" altLang="zh-CN" sz="2800" dirty="0">
              <a:latin typeface="+mn-lt"/>
              <a:ea typeface="黑体" pitchFamily="2" charset="-122"/>
            </a:endParaRPr>
          </a:p>
          <a:p>
            <a:pPr lvl="1" algn="l">
              <a:spcBef>
                <a:spcPct val="0"/>
              </a:spcBef>
              <a:buClrTx/>
              <a:buSzPct val="70000"/>
            </a:pPr>
            <a:r>
              <a:rPr lang="en-US" altLang="zh-CN" sz="2000" b="0" dirty="0">
                <a:solidFill>
                  <a:srgbClr val="002060"/>
                </a:solidFill>
              </a:rPr>
              <a:t>  </a:t>
            </a:r>
            <a:r>
              <a:rPr lang="zh-CN" altLang="en-US" sz="2000" b="0" dirty="0">
                <a:solidFill>
                  <a:srgbClr val="002060"/>
                </a:solidFill>
              </a:rPr>
              <a:t>查找名字为</a:t>
            </a:r>
            <a:r>
              <a:rPr lang="en-US" altLang="zh-CN" sz="2000" b="0" dirty="0">
                <a:solidFill>
                  <a:srgbClr val="002060"/>
                </a:solidFill>
              </a:rPr>
              <a:t>hello.jpg</a:t>
            </a:r>
            <a:r>
              <a:rPr lang="zh-CN" altLang="en-US" sz="2000" b="0" dirty="0">
                <a:solidFill>
                  <a:srgbClr val="002060"/>
                </a:solidFill>
              </a:rPr>
              <a:t>的文件</a:t>
            </a:r>
            <a:endParaRPr lang="en-US" altLang="zh-CN" sz="2000" b="0" dirty="0">
              <a:solidFill>
                <a:srgbClr val="002060"/>
              </a:solidFill>
            </a:endParaRPr>
          </a:p>
          <a:p>
            <a:pPr lvl="1" algn="l">
              <a:spcBef>
                <a:spcPct val="0"/>
              </a:spcBef>
              <a:buClrTx/>
              <a:buSzPct val="70000"/>
            </a:pPr>
            <a:r>
              <a:rPr lang="zh-CN" altLang="en-US" sz="2000" b="0" dirty="0">
                <a:solidFill>
                  <a:srgbClr val="002060"/>
                </a:solidFill>
              </a:rPr>
              <a:t>   杀死该查找命令</a:t>
            </a:r>
            <a:r>
              <a:rPr lang="en-US" altLang="zh-CN" sz="2000" b="0" dirty="0">
                <a:solidFill>
                  <a:srgbClr val="002060"/>
                </a:solidFill>
              </a:rPr>
              <a:t>  </a:t>
            </a:r>
            <a:endParaRPr lang="zh-CN" altLang="en-US" sz="2000" b="0" dirty="0">
              <a:solidFill>
                <a:srgbClr val="002060"/>
              </a:solidFill>
            </a:endParaRPr>
          </a:p>
        </p:txBody>
      </p:sp>
      <p:grpSp>
        <p:nvGrpSpPr>
          <p:cNvPr id="69636" name="组合 14">
            <a:extLst>
              <a:ext uri="{FF2B5EF4-FFF2-40B4-BE49-F238E27FC236}">
                <a16:creationId xmlns:a16="http://schemas.microsoft.com/office/drawing/2014/main" id="{B14A1E5D-0FDD-4334-B64D-B3694AE72363}"/>
              </a:ext>
            </a:extLst>
          </p:cNvPr>
          <p:cNvGrpSpPr>
            <a:grpSpLocks/>
          </p:cNvGrpSpPr>
          <p:nvPr/>
        </p:nvGrpSpPr>
        <p:grpSpPr bwMode="auto">
          <a:xfrm>
            <a:off x="3251200" y="2901950"/>
            <a:ext cx="3276600" cy="400050"/>
            <a:chOff x="2870200" y="2902288"/>
            <a:chExt cx="3276600" cy="399712"/>
          </a:xfrm>
        </p:grpSpPr>
        <p:sp>
          <p:nvSpPr>
            <p:cNvPr id="69654" name="矩形 6">
              <a:extLst>
                <a:ext uri="{FF2B5EF4-FFF2-40B4-BE49-F238E27FC236}">
                  <a16:creationId xmlns:a16="http://schemas.microsoft.com/office/drawing/2014/main" id="{932D65E8-39F5-4F21-84C3-0B3CD9C16384}"/>
                </a:ext>
              </a:extLst>
            </p:cNvPr>
            <p:cNvSpPr>
              <a:spLocks noChangeArrowheads="1"/>
            </p:cNvSpPr>
            <p:nvPr/>
          </p:nvSpPr>
          <p:spPr bwMode="auto">
            <a:xfrm>
              <a:off x="2870200" y="2908300"/>
              <a:ext cx="2870200" cy="393700"/>
            </a:xfrm>
            <a:prstGeom prst="rect">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sp>
          <p:nvSpPr>
            <p:cNvPr id="69655" name="TextBox 7">
              <a:extLst>
                <a:ext uri="{FF2B5EF4-FFF2-40B4-BE49-F238E27FC236}">
                  <a16:creationId xmlns:a16="http://schemas.microsoft.com/office/drawing/2014/main" id="{5EB2F834-4D5C-4924-96A0-A15CF2164D52}"/>
                </a:ext>
              </a:extLst>
            </p:cNvPr>
            <p:cNvSpPr txBox="1">
              <a:spLocks noChangeArrowheads="1"/>
            </p:cNvSpPr>
            <p:nvPr/>
          </p:nvSpPr>
          <p:spPr bwMode="auto">
            <a:xfrm>
              <a:off x="5740400" y="2902288"/>
              <a:ext cx="406400" cy="3693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①</a:t>
              </a:r>
            </a:p>
          </p:txBody>
        </p:sp>
      </p:grpSp>
      <p:grpSp>
        <p:nvGrpSpPr>
          <p:cNvPr id="69637" name="组合 2">
            <a:extLst>
              <a:ext uri="{FF2B5EF4-FFF2-40B4-BE49-F238E27FC236}">
                <a16:creationId xmlns:a16="http://schemas.microsoft.com/office/drawing/2014/main" id="{5B500D69-D10A-4BC9-83C8-BD70BB83F3C5}"/>
              </a:ext>
            </a:extLst>
          </p:cNvPr>
          <p:cNvGrpSpPr>
            <a:grpSpLocks/>
          </p:cNvGrpSpPr>
          <p:nvPr/>
        </p:nvGrpSpPr>
        <p:grpSpPr bwMode="auto">
          <a:xfrm>
            <a:off x="612776" y="2806700"/>
            <a:ext cx="8797925" cy="3365500"/>
            <a:chOff x="231775" y="2806700"/>
            <a:chExt cx="8797925" cy="3365500"/>
          </a:xfrm>
        </p:grpSpPr>
        <p:grpSp>
          <p:nvGrpSpPr>
            <p:cNvPr id="69639" name="组合 21">
              <a:extLst>
                <a:ext uri="{FF2B5EF4-FFF2-40B4-BE49-F238E27FC236}">
                  <a16:creationId xmlns:a16="http://schemas.microsoft.com/office/drawing/2014/main" id="{25846335-5B07-4C56-BB59-6AB6D770E7FA}"/>
                </a:ext>
              </a:extLst>
            </p:cNvPr>
            <p:cNvGrpSpPr>
              <a:grpSpLocks/>
            </p:cNvGrpSpPr>
            <p:nvPr/>
          </p:nvGrpSpPr>
          <p:grpSpPr bwMode="auto">
            <a:xfrm>
              <a:off x="231775" y="2806700"/>
              <a:ext cx="8797925" cy="3365500"/>
              <a:chOff x="231321" y="2806700"/>
              <a:chExt cx="8798379" cy="3365500"/>
            </a:xfrm>
          </p:grpSpPr>
          <p:grpSp>
            <p:nvGrpSpPr>
              <p:cNvPr id="69641" name="组合 15">
                <a:extLst>
                  <a:ext uri="{FF2B5EF4-FFF2-40B4-BE49-F238E27FC236}">
                    <a16:creationId xmlns:a16="http://schemas.microsoft.com/office/drawing/2014/main" id="{361E44FD-00CE-4C5F-AB5E-EE0E37B8D989}"/>
                  </a:ext>
                </a:extLst>
              </p:cNvPr>
              <p:cNvGrpSpPr>
                <a:grpSpLocks/>
              </p:cNvGrpSpPr>
              <p:nvPr/>
            </p:nvGrpSpPr>
            <p:grpSpPr bwMode="auto">
              <a:xfrm>
                <a:off x="231321" y="2806700"/>
                <a:ext cx="8798379" cy="3365500"/>
                <a:chOff x="345621" y="2806700"/>
                <a:chExt cx="8798379" cy="3365500"/>
              </a:xfrm>
            </p:grpSpPr>
            <p:pic>
              <p:nvPicPr>
                <p:cNvPr id="69651" name="Picture 3" descr="C:\Users\lenovo\Documents\Tencent Files\375091695\Image\C2C\BA~QC0{B}MLU7GJL4ZCRO{Q.png">
                  <a:extLst>
                    <a:ext uri="{FF2B5EF4-FFF2-40B4-BE49-F238E27FC236}">
                      <a16:creationId xmlns:a16="http://schemas.microsoft.com/office/drawing/2014/main" id="{EB62CE46-BA9B-4715-B760-B28B8D526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21" y="2806700"/>
                  <a:ext cx="8798379"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2" name="矩形 8">
                  <a:extLst>
                    <a:ext uri="{FF2B5EF4-FFF2-40B4-BE49-F238E27FC236}">
                      <a16:creationId xmlns:a16="http://schemas.microsoft.com/office/drawing/2014/main" id="{2A84FD05-67A7-4C35-89E6-7A9C19BD07A7}"/>
                    </a:ext>
                  </a:extLst>
                </p:cNvPr>
                <p:cNvSpPr>
                  <a:spLocks noChangeArrowheads="1"/>
                </p:cNvSpPr>
                <p:nvPr/>
              </p:nvSpPr>
              <p:spPr bwMode="auto">
                <a:xfrm>
                  <a:off x="2844800" y="3340100"/>
                  <a:ext cx="2870200" cy="393700"/>
                </a:xfrm>
                <a:prstGeom prst="rect">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sp>
              <p:nvSpPr>
                <p:cNvPr id="69653" name="TextBox 9">
                  <a:extLst>
                    <a:ext uri="{FF2B5EF4-FFF2-40B4-BE49-F238E27FC236}">
                      <a16:creationId xmlns:a16="http://schemas.microsoft.com/office/drawing/2014/main" id="{D4BDE176-E684-4F1E-A866-1FB7F1FE759D}"/>
                    </a:ext>
                  </a:extLst>
                </p:cNvPr>
                <p:cNvSpPr txBox="1">
                  <a:spLocks noChangeArrowheads="1"/>
                </p:cNvSpPr>
                <p:nvPr/>
              </p:nvSpPr>
              <p:spPr bwMode="auto">
                <a:xfrm>
                  <a:off x="5727700" y="3321388"/>
                  <a:ext cx="406400" cy="3693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②</a:t>
                  </a:r>
                </a:p>
              </p:txBody>
            </p:sp>
          </p:grpSp>
          <p:grpSp>
            <p:nvGrpSpPr>
              <p:cNvPr id="69642" name="组合 16">
                <a:extLst>
                  <a:ext uri="{FF2B5EF4-FFF2-40B4-BE49-F238E27FC236}">
                    <a16:creationId xmlns:a16="http://schemas.microsoft.com/office/drawing/2014/main" id="{A839DC9B-258D-48CB-B36E-1FECCA6CB061}"/>
                  </a:ext>
                </a:extLst>
              </p:cNvPr>
              <p:cNvGrpSpPr>
                <a:grpSpLocks/>
              </p:cNvGrpSpPr>
              <p:nvPr/>
            </p:nvGrpSpPr>
            <p:grpSpPr bwMode="auto">
              <a:xfrm>
                <a:off x="2755900" y="4394200"/>
                <a:ext cx="3276600" cy="393700"/>
                <a:chOff x="2870200" y="4394200"/>
                <a:chExt cx="3276600" cy="393700"/>
              </a:xfrm>
            </p:grpSpPr>
            <p:sp>
              <p:nvSpPr>
                <p:cNvPr id="69649" name="矩形 10">
                  <a:extLst>
                    <a:ext uri="{FF2B5EF4-FFF2-40B4-BE49-F238E27FC236}">
                      <a16:creationId xmlns:a16="http://schemas.microsoft.com/office/drawing/2014/main" id="{820C8B5F-E05D-4B54-8B39-148DE0E9333E}"/>
                    </a:ext>
                  </a:extLst>
                </p:cNvPr>
                <p:cNvSpPr>
                  <a:spLocks noChangeArrowheads="1"/>
                </p:cNvSpPr>
                <p:nvPr/>
              </p:nvSpPr>
              <p:spPr bwMode="auto">
                <a:xfrm>
                  <a:off x="2870200" y="4394200"/>
                  <a:ext cx="2870200" cy="393700"/>
                </a:xfrm>
                <a:prstGeom prst="rect">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sp>
              <p:nvSpPr>
                <p:cNvPr id="69650" name="TextBox 11">
                  <a:extLst>
                    <a:ext uri="{FF2B5EF4-FFF2-40B4-BE49-F238E27FC236}">
                      <a16:creationId xmlns:a16="http://schemas.microsoft.com/office/drawing/2014/main" id="{AF76C61A-F1FF-4555-9D6D-039C57F40431}"/>
                    </a:ext>
                  </a:extLst>
                </p:cNvPr>
                <p:cNvSpPr txBox="1">
                  <a:spLocks noChangeArrowheads="1"/>
                </p:cNvSpPr>
                <p:nvPr/>
              </p:nvSpPr>
              <p:spPr bwMode="auto">
                <a:xfrm>
                  <a:off x="5740400" y="4400888"/>
                  <a:ext cx="406400" cy="3693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③</a:t>
                  </a:r>
                </a:p>
              </p:txBody>
            </p:sp>
          </p:grpSp>
          <p:grpSp>
            <p:nvGrpSpPr>
              <p:cNvPr id="69643" name="组合 17">
                <a:extLst>
                  <a:ext uri="{FF2B5EF4-FFF2-40B4-BE49-F238E27FC236}">
                    <a16:creationId xmlns:a16="http://schemas.microsoft.com/office/drawing/2014/main" id="{EB0C266D-1293-4DB8-9BA5-CF67C9A249F8}"/>
                  </a:ext>
                </a:extLst>
              </p:cNvPr>
              <p:cNvGrpSpPr>
                <a:grpSpLocks/>
              </p:cNvGrpSpPr>
              <p:nvPr/>
            </p:nvGrpSpPr>
            <p:grpSpPr bwMode="auto">
              <a:xfrm>
                <a:off x="2781300" y="5257800"/>
                <a:ext cx="3276600" cy="393700"/>
                <a:chOff x="2908300" y="5257800"/>
                <a:chExt cx="3276600" cy="393700"/>
              </a:xfrm>
            </p:grpSpPr>
            <p:sp>
              <p:nvSpPr>
                <p:cNvPr id="69647" name="矩形 12">
                  <a:extLst>
                    <a:ext uri="{FF2B5EF4-FFF2-40B4-BE49-F238E27FC236}">
                      <a16:creationId xmlns:a16="http://schemas.microsoft.com/office/drawing/2014/main" id="{D651443E-E445-499B-8931-02F7502BBDE7}"/>
                    </a:ext>
                  </a:extLst>
                </p:cNvPr>
                <p:cNvSpPr>
                  <a:spLocks noChangeArrowheads="1"/>
                </p:cNvSpPr>
                <p:nvPr/>
              </p:nvSpPr>
              <p:spPr bwMode="auto">
                <a:xfrm>
                  <a:off x="2908300" y="5257800"/>
                  <a:ext cx="2870200" cy="393700"/>
                </a:xfrm>
                <a:prstGeom prst="rect">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sp>
              <p:nvSpPr>
                <p:cNvPr id="69648" name="TextBox 13">
                  <a:extLst>
                    <a:ext uri="{FF2B5EF4-FFF2-40B4-BE49-F238E27FC236}">
                      <a16:creationId xmlns:a16="http://schemas.microsoft.com/office/drawing/2014/main" id="{0225C1C8-70F9-4F92-9D6B-D6D8844C8717}"/>
                    </a:ext>
                  </a:extLst>
                </p:cNvPr>
                <p:cNvSpPr txBox="1">
                  <a:spLocks noChangeArrowheads="1"/>
                </p:cNvSpPr>
                <p:nvPr/>
              </p:nvSpPr>
              <p:spPr bwMode="auto">
                <a:xfrm>
                  <a:off x="5778500" y="5264488"/>
                  <a:ext cx="406400" cy="3693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④</a:t>
                  </a:r>
                </a:p>
              </p:txBody>
            </p:sp>
          </p:grpSp>
          <p:grpSp>
            <p:nvGrpSpPr>
              <p:cNvPr id="69644" name="组合 18">
                <a:extLst>
                  <a:ext uri="{FF2B5EF4-FFF2-40B4-BE49-F238E27FC236}">
                    <a16:creationId xmlns:a16="http://schemas.microsoft.com/office/drawing/2014/main" id="{CBD04457-F0F3-4CDB-93A9-3AB3CAD9C288}"/>
                  </a:ext>
                </a:extLst>
              </p:cNvPr>
              <p:cNvGrpSpPr>
                <a:grpSpLocks/>
              </p:cNvGrpSpPr>
              <p:nvPr/>
            </p:nvGrpSpPr>
            <p:grpSpPr bwMode="auto">
              <a:xfrm>
                <a:off x="2781300" y="2882900"/>
                <a:ext cx="3276600" cy="393700"/>
                <a:chOff x="2870200" y="4394200"/>
                <a:chExt cx="3276600" cy="393700"/>
              </a:xfrm>
            </p:grpSpPr>
            <p:sp>
              <p:nvSpPr>
                <p:cNvPr id="69645" name="矩形 19">
                  <a:extLst>
                    <a:ext uri="{FF2B5EF4-FFF2-40B4-BE49-F238E27FC236}">
                      <a16:creationId xmlns:a16="http://schemas.microsoft.com/office/drawing/2014/main" id="{666E41C7-EDDF-45C4-965C-869D39377F4E}"/>
                    </a:ext>
                  </a:extLst>
                </p:cNvPr>
                <p:cNvSpPr>
                  <a:spLocks noChangeArrowheads="1"/>
                </p:cNvSpPr>
                <p:nvPr/>
              </p:nvSpPr>
              <p:spPr bwMode="auto">
                <a:xfrm>
                  <a:off x="2870200" y="4394200"/>
                  <a:ext cx="2870200" cy="393700"/>
                </a:xfrm>
                <a:prstGeom prst="rect">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sp>
              <p:nvSpPr>
                <p:cNvPr id="69646" name="TextBox 20">
                  <a:extLst>
                    <a:ext uri="{FF2B5EF4-FFF2-40B4-BE49-F238E27FC236}">
                      <a16:creationId xmlns:a16="http://schemas.microsoft.com/office/drawing/2014/main" id="{FE884830-FD91-4496-A9D4-872CC949D719}"/>
                    </a:ext>
                  </a:extLst>
                </p:cNvPr>
                <p:cNvSpPr txBox="1">
                  <a:spLocks noChangeArrowheads="1"/>
                </p:cNvSpPr>
                <p:nvPr/>
              </p:nvSpPr>
              <p:spPr bwMode="auto">
                <a:xfrm>
                  <a:off x="5740400" y="4400888"/>
                  <a:ext cx="406400" cy="3693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①</a:t>
                  </a:r>
                </a:p>
              </p:txBody>
            </p:sp>
          </p:grpSp>
        </p:grpSp>
        <p:sp>
          <p:nvSpPr>
            <p:cNvPr id="69640" name="文本框 1">
              <a:extLst>
                <a:ext uri="{FF2B5EF4-FFF2-40B4-BE49-F238E27FC236}">
                  <a16:creationId xmlns:a16="http://schemas.microsoft.com/office/drawing/2014/main" id="{E35BDB89-2884-4749-BCE0-E29DF6319E10}"/>
                </a:ext>
              </a:extLst>
            </p:cNvPr>
            <p:cNvSpPr txBox="1">
              <a:spLocks noChangeArrowheads="1"/>
            </p:cNvSpPr>
            <p:nvPr/>
          </p:nvSpPr>
          <p:spPr bwMode="auto">
            <a:xfrm>
              <a:off x="8371840" y="5651500"/>
              <a:ext cx="65786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17E69D00-B6AB-47A0-B25E-A210B014712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71683" name="内容占位符 2">
            <a:extLst>
              <a:ext uri="{FF2B5EF4-FFF2-40B4-BE49-F238E27FC236}">
                <a16:creationId xmlns:a16="http://schemas.microsoft.com/office/drawing/2014/main" id="{55751B27-3F75-45F1-BE2E-4F84EA70A425}"/>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终止进程</a:t>
            </a:r>
            <a:endParaRPr lang="en-US" altLang="zh-CN" sz="2800" kern="1200" dirty="0"/>
          </a:p>
          <a:p>
            <a:pPr lvl="1" eaLnBrk="1" hangingPunct="1">
              <a:buClr>
                <a:srgbClr val="002060"/>
              </a:buClr>
              <a:buSzPct val="70000"/>
            </a:pPr>
            <a:r>
              <a:rPr lang="en-US" altLang="zh-CN" sz="1800" dirty="0" err="1">
                <a:solidFill>
                  <a:srgbClr val="002060"/>
                </a:solidFill>
              </a:rPr>
              <a:t>killall</a:t>
            </a:r>
            <a:r>
              <a:rPr lang="en-US" altLang="zh-CN" sz="1800" dirty="0">
                <a:solidFill>
                  <a:srgbClr val="002060"/>
                </a:solidFill>
              </a:rPr>
              <a:t> </a:t>
            </a:r>
            <a:r>
              <a:rPr lang="zh-CN" altLang="en-US" sz="1800" dirty="0">
                <a:solidFill>
                  <a:srgbClr val="002060"/>
                </a:solidFill>
              </a:rPr>
              <a:t>命令：</a:t>
            </a:r>
            <a:r>
              <a:rPr lang="en-US" altLang="zh-CN" sz="1800" b="0" dirty="0">
                <a:solidFill>
                  <a:srgbClr val="002060"/>
                </a:solidFill>
              </a:rPr>
              <a:t>Linux</a:t>
            </a:r>
            <a:r>
              <a:rPr lang="zh-CN" altLang="en-US" sz="1800" b="0" dirty="0">
                <a:solidFill>
                  <a:srgbClr val="002060"/>
                </a:solidFill>
              </a:rPr>
              <a:t>系统中的</a:t>
            </a:r>
            <a:r>
              <a:rPr lang="en-US" altLang="zh-CN" sz="1800" b="0" dirty="0" err="1">
                <a:solidFill>
                  <a:srgbClr val="002060"/>
                </a:solidFill>
              </a:rPr>
              <a:t>killall</a:t>
            </a:r>
            <a:r>
              <a:rPr lang="zh-CN" altLang="en-US" sz="1800" b="0" dirty="0">
                <a:solidFill>
                  <a:srgbClr val="002060"/>
                </a:solidFill>
              </a:rPr>
              <a:t>命令用于杀死指定名字的进程（</a:t>
            </a:r>
            <a:r>
              <a:rPr lang="en-US" altLang="zh-CN" sz="1800" b="0" dirty="0">
                <a:solidFill>
                  <a:srgbClr val="002060"/>
                </a:solidFill>
              </a:rPr>
              <a:t>kill processes by name</a:t>
            </a:r>
            <a:r>
              <a:rPr lang="zh-CN" altLang="en-US" sz="1800" b="0" dirty="0">
                <a:solidFill>
                  <a:srgbClr val="002060"/>
                </a:solidFill>
              </a:rPr>
              <a:t>）。我们可以使用</a:t>
            </a:r>
            <a:r>
              <a:rPr lang="en-US" altLang="zh-CN" sz="1800" b="0" dirty="0">
                <a:solidFill>
                  <a:srgbClr val="002060"/>
                </a:solidFill>
              </a:rPr>
              <a:t>kill</a:t>
            </a:r>
            <a:r>
              <a:rPr lang="zh-CN" altLang="en-US" sz="1800" b="0" dirty="0">
                <a:solidFill>
                  <a:srgbClr val="002060"/>
                </a:solidFill>
              </a:rPr>
              <a:t>命令杀死指定进程</a:t>
            </a:r>
            <a:r>
              <a:rPr lang="en-US" altLang="zh-CN" sz="1800" b="0" dirty="0">
                <a:solidFill>
                  <a:srgbClr val="002060"/>
                </a:solidFill>
              </a:rPr>
              <a:t>PID</a:t>
            </a:r>
            <a:r>
              <a:rPr lang="zh-CN" altLang="en-US" sz="1800" b="0" dirty="0">
                <a:solidFill>
                  <a:srgbClr val="002060"/>
                </a:solidFill>
              </a:rPr>
              <a:t>的进程，如果要找到我们需要杀死的进程，我们还需要在之前使用</a:t>
            </a:r>
            <a:r>
              <a:rPr lang="en-US" altLang="zh-CN" sz="1800" b="0" dirty="0" err="1">
                <a:solidFill>
                  <a:srgbClr val="002060"/>
                </a:solidFill>
              </a:rPr>
              <a:t>ps</a:t>
            </a:r>
            <a:r>
              <a:rPr lang="zh-CN" altLang="en-US" sz="1800" b="0" dirty="0">
                <a:solidFill>
                  <a:srgbClr val="002060"/>
                </a:solidFill>
              </a:rPr>
              <a:t>等命令查找进程，而</a:t>
            </a:r>
            <a:r>
              <a:rPr lang="en-US" altLang="zh-CN" sz="1800" b="0" dirty="0" err="1">
                <a:solidFill>
                  <a:srgbClr val="002060"/>
                </a:solidFill>
              </a:rPr>
              <a:t>killall</a:t>
            </a:r>
            <a:r>
              <a:rPr lang="zh-CN" altLang="en-US" sz="1800" b="0" dirty="0">
                <a:solidFill>
                  <a:srgbClr val="002060"/>
                </a:solidFill>
              </a:rPr>
              <a:t>把这两个过程合二为一</a:t>
            </a:r>
            <a:r>
              <a:rPr lang="zh-CN" altLang="en-US" sz="1800" dirty="0">
                <a:solidFill>
                  <a:srgbClr val="002060"/>
                </a:solidFill>
              </a:rPr>
              <a:t>。</a:t>
            </a:r>
            <a:endParaRPr lang="en-US" altLang="zh-CN" sz="1800" dirty="0">
              <a:solidFill>
                <a:srgbClr val="002060"/>
              </a:solidFill>
            </a:endParaRPr>
          </a:p>
          <a:p>
            <a:pPr lvl="1" eaLnBrk="1" hangingPunct="1">
              <a:buClr>
                <a:srgbClr val="002060"/>
              </a:buClr>
              <a:buSzPct val="70000"/>
            </a:pPr>
            <a:r>
              <a:rPr lang="zh-CN" altLang="en-US" sz="1800" dirty="0">
                <a:solidFill>
                  <a:srgbClr val="002060"/>
                </a:solidFill>
              </a:rPr>
              <a:t>参数：</a:t>
            </a:r>
            <a:endParaRPr lang="en-US" altLang="zh-CN" sz="1800" dirty="0">
              <a:solidFill>
                <a:srgbClr val="002060"/>
              </a:solidFill>
            </a:endParaRPr>
          </a:p>
          <a:p>
            <a:pPr marL="1200150" lvl="2" indent="-285750" eaLnBrk="1" hangingPunct="1">
              <a:buClr>
                <a:srgbClr val="002060"/>
              </a:buClr>
              <a:buSzPct val="70000"/>
            </a:pPr>
            <a:r>
              <a:rPr lang="en-US" altLang="zh-CN" sz="1600" b="0" dirty="0">
                <a:solidFill>
                  <a:srgbClr val="002060"/>
                </a:solidFill>
              </a:rPr>
              <a:t>-e </a:t>
            </a:r>
            <a:r>
              <a:rPr lang="zh-CN" altLang="en-US" sz="1600" b="0" dirty="0">
                <a:solidFill>
                  <a:srgbClr val="002060"/>
                </a:solidFill>
              </a:rPr>
              <a:t>要求匹配进程名称</a:t>
            </a:r>
          </a:p>
          <a:p>
            <a:pPr marL="1200150" lvl="2" indent="-285750" eaLnBrk="1" hangingPunct="1">
              <a:buClr>
                <a:srgbClr val="002060"/>
              </a:buClr>
              <a:buSzPct val="70000"/>
            </a:pPr>
            <a:r>
              <a:rPr lang="en-US" altLang="zh-CN" sz="1600" b="0" dirty="0">
                <a:solidFill>
                  <a:srgbClr val="002060"/>
                </a:solidFill>
              </a:rPr>
              <a:t>-g </a:t>
            </a:r>
            <a:r>
              <a:rPr lang="zh-CN" altLang="en-US" sz="1600" b="0" dirty="0">
                <a:solidFill>
                  <a:srgbClr val="002060"/>
                </a:solidFill>
              </a:rPr>
              <a:t>杀死进程组而不是进程</a:t>
            </a:r>
          </a:p>
          <a:p>
            <a:pPr marL="1200150" lvl="2" indent="-285750" eaLnBrk="1" hangingPunct="1">
              <a:buClr>
                <a:srgbClr val="002060"/>
              </a:buClr>
              <a:buSzPct val="70000"/>
            </a:pPr>
            <a:r>
              <a:rPr lang="en-US" altLang="zh-CN" sz="1600" b="0" dirty="0">
                <a:solidFill>
                  <a:srgbClr val="002060"/>
                </a:solidFill>
              </a:rPr>
              <a:t>-</a:t>
            </a:r>
            <a:r>
              <a:rPr lang="en-US" altLang="zh-CN" sz="1600" b="0" dirty="0" err="1">
                <a:solidFill>
                  <a:srgbClr val="002060"/>
                </a:solidFill>
              </a:rPr>
              <a:t>i</a:t>
            </a:r>
            <a:r>
              <a:rPr lang="en-US" altLang="zh-CN" sz="1600" b="0" dirty="0">
                <a:solidFill>
                  <a:srgbClr val="002060"/>
                </a:solidFill>
              </a:rPr>
              <a:t> </a:t>
            </a:r>
            <a:r>
              <a:rPr lang="zh-CN" altLang="en-US" sz="1600" b="0" dirty="0">
                <a:solidFill>
                  <a:srgbClr val="002060"/>
                </a:solidFill>
              </a:rPr>
              <a:t>交互模式，杀死进程前先询问用户</a:t>
            </a:r>
          </a:p>
          <a:p>
            <a:pPr marL="1200150" lvl="2" indent="-285750" eaLnBrk="1" hangingPunct="1">
              <a:buClr>
                <a:srgbClr val="002060"/>
              </a:buClr>
              <a:buSzPct val="70000"/>
            </a:pPr>
            <a:r>
              <a:rPr lang="en-US" altLang="zh-CN" sz="1600" b="0" dirty="0">
                <a:solidFill>
                  <a:srgbClr val="002060"/>
                </a:solidFill>
              </a:rPr>
              <a:t>-l </a:t>
            </a:r>
            <a:r>
              <a:rPr lang="zh-CN" altLang="en-US" sz="1600" b="0" dirty="0">
                <a:solidFill>
                  <a:srgbClr val="002060"/>
                </a:solidFill>
              </a:rPr>
              <a:t>列出所有的已知信号名称</a:t>
            </a:r>
          </a:p>
          <a:p>
            <a:pPr marL="1200150" lvl="2" indent="-285750" eaLnBrk="1" hangingPunct="1">
              <a:buClr>
                <a:srgbClr val="002060"/>
              </a:buClr>
              <a:buSzPct val="70000"/>
            </a:pPr>
            <a:r>
              <a:rPr lang="en-US" altLang="zh-CN" sz="1600" b="0" dirty="0">
                <a:solidFill>
                  <a:srgbClr val="002060"/>
                </a:solidFill>
              </a:rPr>
              <a:t>-v </a:t>
            </a:r>
            <a:r>
              <a:rPr lang="zh-CN" altLang="en-US" sz="1600" b="0" dirty="0">
                <a:solidFill>
                  <a:srgbClr val="002060"/>
                </a:solidFill>
              </a:rPr>
              <a:t>报告信号是否成功发送</a:t>
            </a:r>
          </a:p>
          <a:p>
            <a:pPr marL="1200150" lvl="2" indent="-285750" eaLnBrk="1" hangingPunct="1">
              <a:buClr>
                <a:srgbClr val="002060"/>
              </a:buClr>
              <a:buSzPct val="70000"/>
            </a:pPr>
            <a:r>
              <a:rPr lang="en-US" altLang="zh-CN" sz="1600" b="0" dirty="0">
                <a:solidFill>
                  <a:srgbClr val="002060"/>
                </a:solidFill>
              </a:rPr>
              <a:t>-w </a:t>
            </a:r>
            <a:r>
              <a:rPr lang="zh-CN" altLang="en-US" sz="1600" b="0" dirty="0">
                <a:solidFill>
                  <a:srgbClr val="002060"/>
                </a:solidFill>
              </a:rPr>
              <a:t>等待进程死亡</a:t>
            </a:r>
            <a:endParaRPr lang="en-US" altLang="zh-CN" sz="1600" b="0" dirty="0">
              <a:solidFill>
                <a:srgbClr val="002060"/>
              </a:solidFill>
            </a:endParaRPr>
          </a:p>
          <a:p>
            <a:pPr marL="1200150" lvl="2" indent="-285750" eaLnBrk="1" hangingPunct="1">
              <a:buClr>
                <a:srgbClr val="002060"/>
              </a:buClr>
              <a:buSzPct val="70000"/>
            </a:pPr>
            <a:r>
              <a:rPr lang="en-US" altLang="zh-CN" sz="1600" b="0" dirty="0">
                <a:solidFill>
                  <a:srgbClr val="002060"/>
                </a:solidFill>
              </a:rPr>
              <a:t>……</a:t>
            </a:r>
            <a:endParaRPr lang="zh-CN" altLang="en-US" sz="1600" b="0" dirty="0">
              <a:solidFill>
                <a:srgbClr val="002060"/>
              </a:solidFill>
            </a:endParaRPr>
          </a:p>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用法：</a:t>
            </a:r>
            <a:endParaRPr lang="en-US" altLang="zh-CN" sz="2800" kern="1200" dirty="0"/>
          </a:p>
          <a:p>
            <a:pPr lvl="1" eaLnBrk="1" hangingPunct="1">
              <a:buClr>
                <a:srgbClr val="002060"/>
              </a:buClr>
              <a:buSzPct val="70000"/>
            </a:pPr>
            <a:r>
              <a:rPr lang="en-US" altLang="zh-CN" sz="1800" dirty="0">
                <a:solidFill>
                  <a:srgbClr val="002060"/>
                </a:solidFill>
              </a:rPr>
              <a:t>$</a:t>
            </a:r>
            <a:r>
              <a:rPr lang="en-US" altLang="zh-CN" sz="1800" dirty="0" err="1">
                <a:solidFill>
                  <a:srgbClr val="002060"/>
                </a:solidFill>
              </a:rPr>
              <a:t>killall</a:t>
            </a:r>
            <a:r>
              <a:rPr lang="en-US" altLang="zh-CN" sz="1800" dirty="0">
                <a:solidFill>
                  <a:srgbClr val="002060"/>
                </a:solidFill>
              </a:rPr>
              <a:t> find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927D7B97-7A8F-4EF6-8115-F8568594E18F}"/>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进程操作实例</a:t>
            </a:r>
          </a:p>
        </p:txBody>
      </p:sp>
      <p:sp>
        <p:nvSpPr>
          <p:cNvPr id="73731" name="内容占位符 2">
            <a:extLst>
              <a:ext uri="{FF2B5EF4-FFF2-40B4-BE49-F238E27FC236}">
                <a16:creationId xmlns:a16="http://schemas.microsoft.com/office/drawing/2014/main" id="{3854D313-196F-4ABF-BFDB-F37700646D96}"/>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程序代码</a:t>
            </a:r>
            <a:endParaRPr lang="en-US" altLang="zh-CN" sz="2800" kern="1200" dirty="0"/>
          </a:p>
          <a:p>
            <a:pPr eaLnBrk="1" hangingPunct="1">
              <a:buFont typeface="Wingdings" panose="05000000000000000000" pitchFamily="2" charset="2"/>
              <a:buNone/>
            </a:pPr>
            <a:r>
              <a:rPr lang="en-US" altLang="zh-CN" sz="1600" dirty="0"/>
              <a:t>#include &lt;</a:t>
            </a:r>
            <a:r>
              <a:rPr lang="en-US" altLang="zh-CN" sz="1600" dirty="0" err="1"/>
              <a:t>stdio.h</a:t>
            </a:r>
            <a:r>
              <a:rPr lang="en-US" altLang="zh-CN" sz="1600" dirty="0"/>
              <a:t>&gt;</a:t>
            </a:r>
          </a:p>
          <a:p>
            <a:pPr eaLnBrk="1" hangingPunct="1">
              <a:buFont typeface="Wingdings" panose="05000000000000000000" pitchFamily="2" charset="2"/>
              <a:buNone/>
            </a:pPr>
            <a:r>
              <a:rPr lang="en-US" altLang="zh-CN" sz="1600" dirty="0"/>
              <a:t>#include “</a:t>
            </a:r>
            <a:r>
              <a:rPr lang="en-US" altLang="zh-CN" sz="1600" dirty="0" err="1"/>
              <a:t>time.h</a:t>
            </a:r>
            <a:r>
              <a:rPr lang="en-US" altLang="zh-CN" sz="1600" dirty="0"/>
              <a:t>”  //</a:t>
            </a:r>
            <a:r>
              <a:rPr lang="en-US" altLang="zh-CN" sz="1600" b="0" dirty="0" err="1"/>
              <a:t>time.h</a:t>
            </a:r>
            <a:r>
              <a:rPr lang="zh-CN" altLang="en-US" sz="1600" b="0" dirty="0"/>
              <a:t>是</a:t>
            </a:r>
            <a:r>
              <a:rPr lang="en-US" altLang="zh-CN" sz="1600" b="0" dirty="0"/>
              <a:t>C</a:t>
            </a:r>
            <a:r>
              <a:rPr lang="zh-CN" altLang="en-US" sz="1600" b="0" dirty="0"/>
              <a:t>标准函数库中获取时间与日期、对时间与日期数据操作及    </a:t>
            </a:r>
            <a:endParaRPr lang="en-US" altLang="zh-CN" sz="1600" b="0" dirty="0"/>
          </a:p>
          <a:p>
            <a:pPr eaLnBrk="1" hangingPunct="1">
              <a:buFont typeface="Wingdings" panose="05000000000000000000" pitchFamily="2" charset="2"/>
              <a:buNone/>
            </a:pPr>
            <a:r>
              <a:rPr lang="en-US" altLang="zh-CN" sz="1600" b="0" dirty="0"/>
              <a:t>                               //</a:t>
            </a:r>
            <a:r>
              <a:rPr lang="zh-CN" altLang="en-US" sz="1600" b="0" dirty="0"/>
              <a:t>格式化的头文件</a:t>
            </a:r>
            <a:endParaRPr lang="en-US" altLang="zh-CN" sz="1600" dirty="0"/>
          </a:p>
          <a:p>
            <a:pPr eaLnBrk="1" hangingPunct="1">
              <a:buFont typeface="Wingdings" panose="05000000000000000000" pitchFamily="2" charset="2"/>
              <a:buNone/>
            </a:pPr>
            <a:r>
              <a:rPr lang="en-US" altLang="zh-CN" sz="1600" dirty="0"/>
              <a:t>int main()</a:t>
            </a:r>
          </a:p>
          <a:p>
            <a:pPr eaLnBrk="1" hangingPunct="1">
              <a:buFont typeface="Wingdings" panose="05000000000000000000" pitchFamily="2" charset="2"/>
              <a:buNone/>
            </a:pPr>
            <a:r>
              <a:rPr lang="en-US" altLang="zh-CN" sz="1600" dirty="0"/>
              <a:t>{</a:t>
            </a:r>
          </a:p>
          <a:p>
            <a:pPr eaLnBrk="1" hangingPunct="1">
              <a:buFont typeface="Wingdings" panose="05000000000000000000" pitchFamily="2" charset="2"/>
              <a:buNone/>
            </a:pPr>
            <a:r>
              <a:rPr lang="en-US" altLang="zh-CN" sz="1600" dirty="0"/>
              <a:t>        </a:t>
            </a:r>
            <a:r>
              <a:rPr lang="en-US" altLang="zh-CN" sz="1600" dirty="0" err="1"/>
              <a:t>time_t</a:t>
            </a:r>
            <a:r>
              <a:rPr lang="en-US" altLang="zh-CN" sz="1600" dirty="0"/>
              <a:t> t;                                </a:t>
            </a:r>
            <a:r>
              <a:rPr lang="en-US" altLang="zh-CN" sz="1600" b="0" dirty="0"/>
              <a:t>//</a:t>
            </a:r>
            <a:r>
              <a:rPr lang="zh-CN" altLang="en-US" sz="1600" b="0" dirty="0"/>
              <a:t>声明数值类型时间变量</a:t>
            </a:r>
            <a:r>
              <a:rPr lang="en-US" altLang="zh-CN" sz="1600" b="0" dirty="0"/>
              <a:t>t</a:t>
            </a:r>
          </a:p>
          <a:p>
            <a:pPr eaLnBrk="1" hangingPunct="1">
              <a:buFont typeface="Wingdings" panose="05000000000000000000" pitchFamily="2" charset="2"/>
              <a:buNone/>
            </a:pPr>
            <a:r>
              <a:rPr lang="en-US" altLang="zh-CN" sz="1600" dirty="0"/>
              <a:t>        while(1)</a:t>
            </a:r>
          </a:p>
          <a:p>
            <a:pPr eaLnBrk="1" hangingPunct="1">
              <a:buFont typeface="Wingdings" panose="05000000000000000000" pitchFamily="2" charset="2"/>
              <a:buNone/>
            </a:pPr>
            <a:r>
              <a:rPr lang="en-US" altLang="zh-CN" sz="1600" dirty="0"/>
              <a:t>        {</a:t>
            </a:r>
          </a:p>
          <a:p>
            <a:pPr eaLnBrk="1" hangingPunct="1">
              <a:buFont typeface="Wingdings" panose="05000000000000000000" pitchFamily="2" charset="2"/>
              <a:buNone/>
            </a:pPr>
            <a:r>
              <a:rPr lang="en-US" altLang="zh-CN" sz="1600" dirty="0"/>
              <a:t>                </a:t>
            </a:r>
            <a:r>
              <a:rPr lang="en-US" altLang="zh-CN" sz="1600" dirty="0" err="1"/>
              <a:t>printf</a:t>
            </a:r>
            <a:r>
              <a:rPr lang="en-US" altLang="zh-CN" sz="1600" dirty="0"/>
              <a:t>("Hello !");</a:t>
            </a:r>
          </a:p>
          <a:p>
            <a:pPr eaLnBrk="1" hangingPunct="1">
              <a:buFont typeface="Wingdings" panose="05000000000000000000" pitchFamily="2" charset="2"/>
              <a:buNone/>
            </a:pPr>
            <a:r>
              <a:rPr lang="en-US" altLang="zh-CN" sz="1600" dirty="0"/>
              <a:t>                time(&amp;t);                        </a:t>
            </a:r>
            <a:r>
              <a:rPr lang="en-US" altLang="zh-CN" sz="1600" b="0" dirty="0"/>
              <a:t>//</a:t>
            </a:r>
            <a:r>
              <a:rPr lang="zh-CN" altLang="en-US" sz="1600" b="0" dirty="0"/>
              <a:t>获取当前系统时间</a:t>
            </a:r>
            <a:endParaRPr lang="en-US" altLang="zh-CN" sz="1600" b="0" dirty="0"/>
          </a:p>
          <a:p>
            <a:pPr eaLnBrk="1" hangingPunct="1">
              <a:buFont typeface="Wingdings" panose="05000000000000000000" pitchFamily="2" charset="2"/>
              <a:buNone/>
            </a:pPr>
            <a:r>
              <a:rPr lang="en-US" altLang="zh-CN" sz="1600" dirty="0"/>
              <a:t>                </a:t>
            </a:r>
            <a:r>
              <a:rPr lang="en-US" altLang="zh-CN" sz="1600" dirty="0" err="1"/>
              <a:t>printf</a:t>
            </a:r>
            <a:r>
              <a:rPr lang="en-US" altLang="zh-CN" sz="1600" dirty="0"/>
              <a:t>(“%s”,</a:t>
            </a:r>
            <a:r>
              <a:rPr lang="en-US" altLang="zh-CN" sz="1600" dirty="0" err="1"/>
              <a:t>ctime</a:t>
            </a:r>
            <a:r>
              <a:rPr lang="en-US" altLang="zh-CN" sz="1600" dirty="0"/>
              <a:t>(&amp;t)); </a:t>
            </a:r>
            <a:r>
              <a:rPr lang="en-US" altLang="zh-CN" sz="1600" b="0" dirty="0"/>
              <a:t>//</a:t>
            </a:r>
            <a:r>
              <a:rPr lang="en-US" altLang="zh-CN" sz="1600" b="0" dirty="0" err="1"/>
              <a:t>ctime</a:t>
            </a:r>
            <a:r>
              <a:rPr lang="zh-CN" altLang="en-US" sz="1600" b="0" dirty="0"/>
              <a:t>功能是把日期和时间转换为字符串</a:t>
            </a:r>
            <a:endParaRPr lang="en-US" altLang="zh-CN" sz="1600" dirty="0"/>
          </a:p>
          <a:p>
            <a:pPr eaLnBrk="1" hangingPunct="1">
              <a:buFont typeface="Wingdings" panose="05000000000000000000" pitchFamily="2" charset="2"/>
              <a:buNone/>
            </a:pPr>
            <a:r>
              <a:rPr lang="en-US" altLang="zh-CN" sz="1600" dirty="0"/>
              <a:t>                sleep(2);                        </a:t>
            </a:r>
            <a:r>
              <a:rPr lang="en-US" altLang="zh-CN" sz="1600" b="0" dirty="0"/>
              <a:t>//</a:t>
            </a:r>
            <a:r>
              <a:rPr lang="zh-CN" altLang="en-US" sz="1600" b="0" dirty="0"/>
              <a:t>进程挂起</a:t>
            </a:r>
            <a:r>
              <a:rPr lang="en-US" altLang="zh-CN" sz="1600" b="0" dirty="0"/>
              <a:t>2</a:t>
            </a:r>
            <a:r>
              <a:rPr lang="zh-CN" altLang="en-US" sz="1600" b="0" dirty="0"/>
              <a:t>秒</a:t>
            </a:r>
            <a:endParaRPr lang="en-US" altLang="zh-CN" sz="1600" b="0" dirty="0"/>
          </a:p>
          <a:p>
            <a:pPr eaLnBrk="1" hangingPunct="1">
              <a:buFont typeface="Wingdings" panose="05000000000000000000" pitchFamily="2" charset="2"/>
              <a:buNone/>
            </a:pPr>
            <a:r>
              <a:rPr lang="en-US" altLang="zh-CN" sz="1600" dirty="0"/>
              <a:t>        }</a:t>
            </a:r>
          </a:p>
          <a:p>
            <a:pPr eaLnBrk="1" hangingPunct="1">
              <a:buFont typeface="Wingdings" panose="05000000000000000000" pitchFamily="2" charset="2"/>
              <a:buNone/>
            </a:pPr>
            <a:r>
              <a:rPr lang="en-US" altLang="zh-CN" sz="1600" dirty="0"/>
              <a:t>        return 0;</a:t>
            </a:r>
          </a:p>
          <a:p>
            <a:pPr eaLnBrk="1" hangingPunct="1">
              <a:buFont typeface="Wingdings" panose="05000000000000000000" pitchFamily="2" charset="2"/>
              <a:buNone/>
            </a:pPr>
            <a:r>
              <a:rPr lang="en-US" altLang="zh-CN" sz="1800" dirty="0"/>
              <a:t>}</a:t>
            </a:r>
            <a:endParaRPr lang="en-US" altLang="zh-CN" sz="1800" dirty="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DD10AAF0-FD90-4DF0-A2CB-1430886EA092}"/>
              </a:ext>
            </a:extLst>
          </p:cNvPr>
          <p:cNvSpPr>
            <a:spLocks noGrp="1"/>
          </p:cNvSpPr>
          <p:nvPr>
            <p:ph type="title"/>
          </p:nvPr>
        </p:nvSpPr>
        <p:spPr/>
        <p:txBody>
          <a:bodyPr/>
          <a:lstStyle/>
          <a:p>
            <a:pPr algn="ctr" eaLnBrk="1" hangingPunct="1"/>
            <a:r>
              <a:rPr lang="zh-CN" altLang="en-US" dirty="0"/>
              <a:t>题目</a:t>
            </a:r>
          </a:p>
        </p:txBody>
      </p:sp>
      <p:sp>
        <p:nvSpPr>
          <p:cNvPr id="18435" name="内容占位符 2">
            <a:extLst>
              <a:ext uri="{FF2B5EF4-FFF2-40B4-BE49-F238E27FC236}">
                <a16:creationId xmlns:a16="http://schemas.microsoft.com/office/drawing/2014/main" id="{142400C6-53DA-4188-B6E7-110605DC1E9B}"/>
              </a:ext>
            </a:extLst>
          </p:cNvPr>
          <p:cNvSpPr>
            <a:spLocks noGrp="1"/>
          </p:cNvSpPr>
          <p:nvPr>
            <p:ph idx="1"/>
          </p:nvPr>
        </p:nvSpPr>
        <p:spPr>
          <a:xfrm>
            <a:off x="831850" y="1412876"/>
            <a:ext cx="7207250" cy="3578225"/>
          </a:xfrm>
        </p:spPr>
        <p:txBody>
          <a:bodyPr/>
          <a:lstStyle/>
          <a:p>
            <a:pPr eaLnBrk="1" hangingPunct="1">
              <a:buClr>
                <a:srgbClr val="FF0000"/>
              </a:buClr>
              <a:defRPr/>
            </a:pPr>
            <a:r>
              <a:rPr lang="zh-CN" altLang="en-US" sz="3200" dirty="0">
                <a:solidFill>
                  <a:schemeClr val="hlink"/>
                </a:solidFill>
                <a:latin typeface="+mj-ea"/>
                <a:ea typeface="+mj-ea"/>
              </a:rPr>
              <a:t>进程环境</a:t>
            </a:r>
            <a:endParaRPr lang="en-US" altLang="zh-CN" sz="3200" dirty="0">
              <a:solidFill>
                <a:schemeClr val="hlink"/>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tx1">
                    <a:lumMod val="50000"/>
                  </a:schemeClr>
                </a:solidFill>
                <a:latin typeface="+mj-ea"/>
                <a:ea typeface="+mj-ea"/>
              </a:rPr>
              <a:t>环境变量</a:t>
            </a:r>
            <a:endParaRPr lang="en-US" altLang="zh-CN" sz="3200" dirty="0">
              <a:solidFill>
                <a:schemeClr val="tx1">
                  <a:lumMod val="50000"/>
                </a:schemeClr>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tx1">
                    <a:lumMod val="50000"/>
                  </a:schemeClr>
                </a:solidFill>
                <a:latin typeface="+mj-ea"/>
                <a:ea typeface="+mj-ea"/>
              </a:rPr>
              <a:t>系统调用</a:t>
            </a:r>
          </a:p>
          <a:p>
            <a:pPr eaLnBrk="1" hangingPunct="1">
              <a:defRPr/>
            </a:pPr>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276ADD0-7173-40C4-94FF-4F82B867884B}"/>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进程操作实例</a:t>
            </a:r>
          </a:p>
        </p:txBody>
      </p:sp>
      <p:sp>
        <p:nvSpPr>
          <p:cNvPr id="75779" name="内容占位符 2">
            <a:extLst>
              <a:ext uri="{FF2B5EF4-FFF2-40B4-BE49-F238E27FC236}">
                <a16:creationId xmlns:a16="http://schemas.microsoft.com/office/drawing/2014/main" id="{D387D866-2FE5-4FD1-9A20-7187E9CEAFA4}"/>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编译程序</a:t>
            </a:r>
            <a:endParaRPr lang="en-US" altLang="zh-CN" sz="2800" kern="1200" dirty="0"/>
          </a:p>
          <a:p>
            <a:pPr eaLnBrk="1" hangingPunct="1">
              <a:buClr>
                <a:srgbClr val="002060"/>
              </a:buClr>
              <a:buSzPct val="70000"/>
              <a:buFont typeface="Wingdings" panose="05000000000000000000" pitchFamily="2" charset="2"/>
              <a:buNone/>
            </a:pPr>
            <a:r>
              <a:rPr lang="en-US" altLang="zh-CN" sz="1600" dirty="0"/>
              <a:t>$ </a:t>
            </a:r>
            <a:r>
              <a:rPr lang="en-US" altLang="zh-CN" sz="1600" dirty="0" err="1"/>
              <a:t>gcc</a:t>
            </a:r>
            <a:r>
              <a:rPr lang="en-US" altLang="zh-CN" sz="1600" dirty="0"/>
              <a:t> -o hello  </a:t>
            </a:r>
            <a:r>
              <a:rPr lang="en-US" altLang="zh-CN" sz="1600" dirty="0" err="1"/>
              <a:t>hello.c</a:t>
            </a:r>
            <a:endParaRPr lang="en-US" altLang="zh-CN" sz="1600" dirty="0"/>
          </a:p>
          <a:p>
            <a:pPr algn="just" eaLnBrk="1" hangingPunct="1">
              <a:lnSpc>
                <a:spcPct val="80000"/>
              </a:lnSpc>
              <a:buClr>
                <a:srgbClr val="FF0000"/>
              </a:buClr>
              <a:buSzPct val="60000"/>
              <a:buFont typeface="Wingdings" panose="05000000000000000000" pitchFamily="2" charset="2"/>
              <a:buChar char="n"/>
              <a:defRPr/>
            </a:pPr>
            <a:r>
              <a:rPr lang="zh-CN" altLang="en-US" sz="2800" kern="1200" dirty="0"/>
              <a:t>执行程序</a:t>
            </a:r>
            <a:endParaRPr lang="en-US" altLang="zh-CN" sz="2800" kern="1200" dirty="0"/>
          </a:p>
          <a:p>
            <a:pPr eaLnBrk="1" hangingPunct="1">
              <a:buSzPct val="70000"/>
              <a:buFont typeface="Wingdings" panose="05000000000000000000" pitchFamily="2" charset="2"/>
              <a:buNone/>
            </a:pPr>
            <a:r>
              <a:rPr lang="en-US" altLang="zh-CN" sz="1600" dirty="0"/>
              <a:t>$ ./hello</a:t>
            </a:r>
          </a:p>
          <a:p>
            <a:pPr eaLnBrk="1" hangingPunct="1">
              <a:buFont typeface="Wingdings" panose="05000000000000000000" pitchFamily="2" charset="2"/>
              <a:buNone/>
            </a:pPr>
            <a:endParaRPr lang="en-US" altLang="zh-CN" sz="1800" dirty="0">
              <a:ea typeface="宋体" panose="02010600030101010101" pitchFamily="2" charset="-122"/>
            </a:endParaRPr>
          </a:p>
        </p:txBody>
      </p:sp>
      <p:grpSp>
        <p:nvGrpSpPr>
          <p:cNvPr id="75780" name="组合 6">
            <a:extLst>
              <a:ext uri="{FF2B5EF4-FFF2-40B4-BE49-F238E27FC236}">
                <a16:creationId xmlns:a16="http://schemas.microsoft.com/office/drawing/2014/main" id="{36478588-73D9-4CD9-A3E1-F477ACE57C07}"/>
              </a:ext>
            </a:extLst>
          </p:cNvPr>
          <p:cNvGrpSpPr>
            <a:grpSpLocks/>
          </p:cNvGrpSpPr>
          <p:nvPr/>
        </p:nvGrpSpPr>
        <p:grpSpPr bwMode="auto">
          <a:xfrm>
            <a:off x="930276" y="2844801"/>
            <a:ext cx="7923213" cy="3471863"/>
            <a:chOff x="584200" y="3027363"/>
            <a:chExt cx="7923213" cy="3471862"/>
          </a:xfrm>
        </p:grpSpPr>
        <p:pic>
          <p:nvPicPr>
            <p:cNvPr id="75782" name="图片 1">
              <a:extLst>
                <a:ext uri="{FF2B5EF4-FFF2-40B4-BE49-F238E27FC236}">
                  <a16:creationId xmlns:a16="http://schemas.microsoft.com/office/drawing/2014/main" id="{A52A01D5-8691-4F3A-A15F-57106AB0B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3027363"/>
              <a:ext cx="7923213"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TextBox 5">
              <a:extLst>
                <a:ext uri="{FF2B5EF4-FFF2-40B4-BE49-F238E27FC236}">
                  <a16:creationId xmlns:a16="http://schemas.microsoft.com/office/drawing/2014/main" id="{E1CF1C8A-CCF7-405D-8131-201B7A2933F6}"/>
                </a:ext>
              </a:extLst>
            </p:cNvPr>
            <p:cNvSpPr txBox="1">
              <a:spLocks noChangeArrowheads="1"/>
            </p:cNvSpPr>
            <p:nvPr/>
          </p:nvSpPr>
          <p:spPr bwMode="auto">
            <a:xfrm>
              <a:off x="7843838" y="6129893"/>
              <a:ext cx="55245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05F6BE1F-4F44-448F-9624-B14798A5BFC1}"/>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进程操作实例</a:t>
            </a:r>
          </a:p>
        </p:txBody>
      </p:sp>
      <p:sp>
        <p:nvSpPr>
          <p:cNvPr id="76803" name="内容占位符 2">
            <a:extLst>
              <a:ext uri="{FF2B5EF4-FFF2-40B4-BE49-F238E27FC236}">
                <a16:creationId xmlns:a16="http://schemas.microsoft.com/office/drawing/2014/main" id="{3DE77A1F-9D6E-4781-A6B7-C6B79110EC3E}"/>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查看</a:t>
            </a:r>
            <a:r>
              <a:rPr lang="en-US" altLang="zh-CN" sz="2800" kern="1200" dirty="0"/>
              <a:t>hello</a:t>
            </a:r>
            <a:r>
              <a:rPr lang="zh-CN" altLang="en-US" sz="2800" kern="1200" dirty="0"/>
              <a:t>进程</a:t>
            </a:r>
            <a:endParaRPr lang="en-US" altLang="zh-CN" sz="2800" kern="1200" dirty="0"/>
          </a:p>
          <a:p>
            <a:pPr eaLnBrk="1" hangingPunct="1">
              <a:buFont typeface="Wingdings" panose="05000000000000000000" pitchFamily="2" charset="2"/>
              <a:buNone/>
            </a:pPr>
            <a:r>
              <a:rPr lang="en-US" altLang="zh-CN" sz="1600" dirty="0"/>
              <a:t>$ </a:t>
            </a:r>
            <a:r>
              <a:rPr lang="en-US" altLang="zh-CN" sz="1600" dirty="0" err="1"/>
              <a:t>ps</a:t>
            </a:r>
            <a:r>
              <a:rPr lang="en-US" altLang="zh-CN" sz="1600" dirty="0"/>
              <a:t> aux |grep hello</a:t>
            </a:r>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r>
              <a:rPr lang="en-US" altLang="zh-CN" sz="1600" dirty="0"/>
              <a:t>$ </a:t>
            </a:r>
            <a:r>
              <a:rPr lang="en-US" altLang="zh-CN" sz="1600" dirty="0" err="1"/>
              <a:t>pstree</a:t>
            </a:r>
            <a:r>
              <a:rPr lang="en-US" altLang="zh-CN" sz="1600" dirty="0"/>
              <a:t> |grep hello</a:t>
            </a:r>
          </a:p>
          <a:p>
            <a:pPr eaLnBrk="1" hangingPunct="1">
              <a:buFont typeface="Wingdings" panose="05000000000000000000" pitchFamily="2" charset="2"/>
              <a:buNone/>
            </a:pPr>
            <a:endParaRPr lang="en-US" altLang="zh-CN" sz="1800" dirty="0">
              <a:ea typeface="宋体" panose="02010600030101010101" pitchFamily="2" charset="-122"/>
            </a:endParaRPr>
          </a:p>
        </p:txBody>
      </p:sp>
      <p:grpSp>
        <p:nvGrpSpPr>
          <p:cNvPr id="76804" name="组合 6">
            <a:extLst>
              <a:ext uri="{FF2B5EF4-FFF2-40B4-BE49-F238E27FC236}">
                <a16:creationId xmlns:a16="http://schemas.microsoft.com/office/drawing/2014/main" id="{F53DEE0A-1492-47A5-8703-05788E69FB54}"/>
              </a:ext>
            </a:extLst>
          </p:cNvPr>
          <p:cNvGrpSpPr>
            <a:grpSpLocks/>
          </p:cNvGrpSpPr>
          <p:nvPr/>
        </p:nvGrpSpPr>
        <p:grpSpPr bwMode="auto">
          <a:xfrm>
            <a:off x="952500" y="2144714"/>
            <a:ext cx="8104188" cy="795337"/>
            <a:chOff x="571500" y="2144713"/>
            <a:chExt cx="8104188" cy="795337"/>
          </a:xfrm>
        </p:grpSpPr>
        <p:pic>
          <p:nvPicPr>
            <p:cNvPr id="76811" name="图片 1">
              <a:extLst>
                <a:ext uri="{FF2B5EF4-FFF2-40B4-BE49-F238E27FC236}">
                  <a16:creationId xmlns:a16="http://schemas.microsoft.com/office/drawing/2014/main" id="{7605F3D3-9A85-4F39-A45C-0F45ABF04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144713"/>
              <a:ext cx="8078788"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2" name="TextBox 5">
              <a:extLst>
                <a:ext uri="{FF2B5EF4-FFF2-40B4-BE49-F238E27FC236}">
                  <a16:creationId xmlns:a16="http://schemas.microsoft.com/office/drawing/2014/main" id="{D7B4C52C-8481-4CC6-909E-0726AE70C465}"/>
                </a:ext>
              </a:extLst>
            </p:cNvPr>
            <p:cNvSpPr txBox="1">
              <a:spLocks noChangeArrowheads="1"/>
            </p:cNvSpPr>
            <p:nvPr/>
          </p:nvSpPr>
          <p:spPr bwMode="auto">
            <a:xfrm>
              <a:off x="8239127" y="2144713"/>
              <a:ext cx="436561" cy="27714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200" b="0">
                  <a:solidFill>
                    <a:srgbClr val="FF0000"/>
                  </a:solidFill>
                  <a:ea typeface="宋体" panose="02010600030101010101" pitchFamily="2" charset="-122"/>
                </a:rPr>
                <a:t>图</a:t>
              </a:r>
              <a:r>
                <a:rPr lang="en-US" altLang="zh-CN" sz="1200" b="0">
                  <a:solidFill>
                    <a:srgbClr val="FF0000"/>
                  </a:solidFill>
                  <a:ea typeface="宋体" panose="02010600030101010101" pitchFamily="2" charset="-122"/>
                </a:rPr>
                <a:t>1</a:t>
              </a:r>
              <a:endParaRPr lang="zh-CN" altLang="en-US" sz="1200" b="0">
                <a:solidFill>
                  <a:srgbClr val="FF0000"/>
                </a:solidFill>
                <a:ea typeface="宋体" panose="02010600030101010101" pitchFamily="2" charset="-122"/>
              </a:endParaRPr>
            </a:p>
          </p:txBody>
        </p:sp>
      </p:grpSp>
      <p:grpSp>
        <p:nvGrpSpPr>
          <p:cNvPr id="76805" name="组合 2">
            <a:extLst>
              <a:ext uri="{FF2B5EF4-FFF2-40B4-BE49-F238E27FC236}">
                <a16:creationId xmlns:a16="http://schemas.microsoft.com/office/drawing/2014/main" id="{5935108F-DFA1-4DC7-9812-1E18F2D541B3}"/>
              </a:ext>
            </a:extLst>
          </p:cNvPr>
          <p:cNvGrpSpPr>
            <a:grpSpLocks/>
          </p:cNvGrpSpPr>
          <p:nvPr/>
        </p:nvGrpSpPr>
        <p:grpSpPr bwMode="auto">
          <a:xfrm>
            <a:off x="952500" y="3314700"/>
            <a:ext cx="8104188" cy="3138488"/>
            <a:chOff x="571500" y="3314700"/>
            <a:chExt cx="8104188" cy="3138488"/>
          </a:xfrm>
        </p:grpSpPr>
        <p:grpSp>
          <p:nvGrpSpPr>
            <p:cNvPr id="76807" name="组合 8">
              <a:extLst>
                <a:ext uri="{FF2B5EF4-FFF2-40B4-BE49-F238E27FC236}">
                  <a16:creationId xmlns:a16="http://schemas.microsoft.com/office/drawing/2014/main" id="{8BD16D7F-C1DF-4718-8410-AEB4C94E4FA6}"/>
                </a:ext>
              </a:extLst>
            </p:cNvPr>
            <p:cNvGrpSpPr>
              <a:grpSpLocks/>
            </p:cNvGrpSpPr>
            <p:nvPr/>
          </p:nvGrpSpPr>
          <p:grpSpPr bwMode="auto">
            <a:xfrm>
              <a:off x="571500" y="3314700"/>
              <a:ext cx="8104188" cy="3138488"/>
              <a:chOff x="571500" y="3314700"/>
              <a:chExt cx="8104188" cy="3138488"/>
            </a:xfrm>
          </p:grpSpPr>
          <p:pic>
            <p:nvPicPr>
              <p:cNvPr id="76809" name="图片 2">
                <a:extLst>
                  <a:ext uri="{FF2B5EF4-FFF2-40B4-BE49-F238E27FC236}">
                    <a16:creationId xmlns:a16="http://schemas.microsoft.com/office/drawing/2014/main" id="{7C17846A-ACA5-4FCB-81C1-568D69CF1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314700"/>
                <a:ext cx="8104188"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TextBox 7">
                <a:extLst>
                  <a:ext uri="{FF2B5EF4-FFF2-40B4-BE49-F238E27FC236}">
                    <a16:creationId xmlns:a16="http://schemas.microsoft.com/office/drawing/2014/main" id="{2D2D3BEB-1F5E-4831-978E-938F92F7C44B}"/>
                  </a:ext>
                </a:extLst>
              </p:cNvPr>
              <p:cNvSpPr txBox="1">
                <a:spLocks noChangeArrowheads="1"/>
              </p:cNvSpPr>
              <p:nvPr/>
            </p:nvSpPr>
            <p:spPr bwMode="auto">
              <a:xfrm>
                <a:off x="8097838" y="6021388"/>
                <a:ext cx="55245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grpSp>
        <p:sp>
          <p:nvSpPr>
            <p:cNvPr id="76808" name="矩形 1">
              <a:extLst>
                <a:ext uri="{FF2B5EF4-FFF2-40B4-BE49-F238E27FC236}">
                  <a16:creationId xmlns:a16="http://schemas.microsoft.com/office/drawing/2014/main" id="{09C4CA35-F5E7-45B4-9634-BE3EAA40A3AF}"/>
                </a:ext>
              </a:extLst>
            </p:cNvPr>
            <p:cNvSpPr>
              <a:spLocks noChangeArrowheads="1"/>
            </p:cNvSpPr>
            <p:nvPr/>
          </p:nvSpPr>
          <p:spPr bwMode="auto">
            <a:xfrm>
              <a:off x="5844540" y="4343400"/>
              <a:ext cx="929640" cy="10668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chemeClr val="tx1"/>
                </a:solidFill>
                <a:ea typeface="宋体" panose="02010600030101010101" pitchFamily="2" charset="-122"/>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833C1B0D-E4AE-4FEA-B613-DE7FFD40CF53}"/>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进程操作实例</a:t>
            </a:r>
          </a:p>
        </p:txBody>
      </p:sp>
      <p:sp>
        <p:nvSpPr>
          <p:cNvPr id="77827" name="内容占位符 2">
            <a:extLst>
              <a:ext uri="{FF2B5EF4-FFF2-40B4-BE49-F238E27FC236}">
                <a16:creationId xmlns:a16="http://schemas.microsoft.com/office/drawing/2014/main" id="{3C7E416A-CD8D-4378-ACA7-0DA453D569CF}"/>
              </a:ext>
            </a:extLst>
          </p:cNvPr>
          <p:cNvSpPr>
            <a:spLocks noGrp="1" noChangeArrowheads="1"/>
          </p:cNvSpPr>
          <p:nvPr>
            <p:ph idx="4294967295"/>
          </p:nvPr>
        </p:nvSpPr>
        <p:spPr>
          <a:xfrm>
            <a:off x="831850" y="1374776"/>
            <a:ext cx="8242300" cy="4608513"/>
          </a:xfrm>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kern="1200" dirty="0"/>
              <a:t>终止</a:t>
            </a:r>
            <a:r>
              <a:rPr lang="en-US" altLang="zh-CN" sz="2800" kern="1200" dirty="0"/>
              <a:t>hello</a:t>
            </a:r>
            <a:r>
              <a:rPr lang="zh-CN" altLang="en-US" sz="2800" kern="1200" dirty="0"/>
              <a:t>进程</a:t>
            </a:r>
            <a:endParaRPr lang="en-US" altLang="zh-CN" sz="2800" kern="1200" dirty="0"/>
          </a:p>
          <a:p>
            <a:pPr eaLnBrk="1" hangingPunct="1">
              <a:buFont typeface="Wingdings" panose="05000000000000000000" pitchFamily="2" charset="2"/>
              <a:buNone/>
            </a:pPr>
            <a:r>
              <a:rPr lang="en-US" altLang="zh-CN" sz="1600" dirty="0"/>
              <a:t>$ </a:t>
            </a:r>
            <a:r>
              <a:rPr lang="en-US" altLang="zh-CN" sz="1600" dirty="0" err="1"/>
              <a:t>ps</a:t>
            </a:r>
            <a:r>
              <a:rPr lang="en-US" altLang="zh-CN" sz="1600" dirty="0"/>
              <a:t> aux |grep hello</a:t>
            </a:r>
          </a:p>
          <a:p>
            <a:pPr eaLnBrk="1" hangingPunct="1">
              <a:buFont typeface="Wingdings" panose="05000000000000000000" pitchFamily="2" charset="2"/>
              <a:buNone/>
            </a:pPr>
            <a:r>
              <a:rPr lang="en-US" altLang="zh-CN" sz="1600" dirty="0"/>
              <a:t>$ kill 4106</a:t>
            </a:r>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Char char="n"/>
            </a:pPr>
            <a:endParaRPr lang="en-US" altLang="zh-CN" sz="2000" dirty="0"/>
          </a:p>
          <a:p>
            <a:pPr eaLnBrk="1" hangingPunct="1">
              <a:buFont typeface="Wingdings" panose="05000000000000000000" pitchFamily="2" charset="2"/>
              <a:buChar char="n"/>
            </a:pPr>
            <a:endParaRPr lang="en-US" altLang="zh-CN" sz="2000" dirty="0"/>
          </a:p>
          <a:p>
            <a:pPr eaLnBrk="1" hangingPunct="1">
              <a:buFont typeface="Wingdings" panose="05000000000000000000" pitchFamily="2" charset="2"/>
              <a:buNone/>
            </a:pPr>
            <a:r>
              <a:rPr lang="en-US" altLang="zh-CN" sz="1600" dirty="0"/>
              <a:t>$ </a:t>
            </a:r>
            <a:r>
              <a:rPr lang="en-US" altLang="zh-CN" sz="1600" dirty="0" err="1"/>
              <a:t>killall</a:t>
            </a:r>
            <a:r>
              <a:rPr lang="en-US" altLang="zh-CN" sz="1600" dirty="0"/>
              <a:t> hello</a:t>
            </a:r>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endParaRPr lang="en-US" altLang="zh-CN" sz="1800" dirty="0">
              <a:ea typeface="宋体" panose="02010600030101010101" pitchFamily="2" charset="-122"/>
            </a:endParaRPr>
          </a:p>
        </p:txBody>
      </p:sp>
      <p:grpSp>
        <p:nvGrpSpPr>
          <p:cNvPr id="77828" name="组合 6">
            <a:extLst>
              <a:ext uri="{FF2B5EF4-FFF2-40B4-BE49-F238E27FC236}">
                <a16:creationId xmlns:a16="http://schemas.microsoft.com/office/drawing/2014/main" id="{9DD76593-50B6-4B94-8F3C-E81C6DF462A3}"/>
              </a:ext>
            </a:extLst>
          </p:cNvPr>
          <p:cNvGrpSpPr>
            <a:grpSpLocks/>
          </p:cNvGrpSpPr>
          <p:nvPr/>
        </p:nvGrpSpPr>
        <p:grpSpPr bwMode="auto">
          <a:xfrm>
            <a:off x="947739" y="2389189"/>
            <a:ext cx="8161337" cy="1438275"/>
            <a:chOff x="566738" y="2389188"/>
            <a:chExt cx="8161337" cy="1438275"/>
          </a:xfrm>
        </p:grpSpPr>
        <p:pic>
          <p:nvPicPr>
            <p:cNvPr id="77833" name="图片 3">
              <a:extLst>
                <a:ext uri="{FF2B5EF4-FFF2-40B4-BE49-F238E27FC236}">
                  <a16:creationId xmlns:a16="http://schemas.microsoft.com/office/drawing/2014/main" id="{E4C6FE12-CEA4-4105-BC96-7BAC5DB8A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2389188"/>
              <a:ext cx="8161337"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4" name="TextBox 5">
              <a:extLst>
                <a:ext uri="{FF2B5EF4-FFF2-40B4-BE49-F238E27FC236}">
                  <a16:creationId xmlns:a16="http://schemas.microsoft.com/office/drawing/2014/main" id="{AA03AC34-C758-4AA5-B2D8-948CB37C272F}"/>
                </a:ext>
              </a:extLst>
            </p:cNvPr>
            <p:cNvSpPr txBox="1">
              <a:spLocks noChangeArrowheads="1"/>
            </p:cNvSpPr>
            <p:nvPr/>
          </p:nvSpPr>
          <p:spPr bwMode="auto">
            <a:xfrm>
              <a:off x="8289925" y="3536024"/>
              <a:ext cx="427356" cy="27708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200" b="0">
                  <a:solidFill>
                    <a:srgbClr val="FF0000"/>
                  </a:solidFill>
                  <a:ea typeface="宋体" panose="02010600030101010101" pitchFamily="2" charset="-122"/>
                </a:rPr>
                <a:t>图</a:t>
              </a:r>
              <a:r>
                <a:rPr lang="en-US" altLang="zh-CN" sz="1200" b="0">
                  <a:solidFill>
                    <a:srgbClr val="FF0000"/>
                  </a:solidFill>
                  <a:ea typeface="宋体" panose="02010600030101010101" pitchFamily="2" charset="-122"/>
                </a:rPr>
                <a:t>1</a:t>
              </a:r>
              <a:endParaRPr lang="zh-CN" altLang="en-US" sz="1200" b="0">
                <a:solidFill>
                  <a:srgbClr val="FF0000"/>
                </a:solidFill>
                <a:ea typeface="宋体" panose="02010600030101010101" pitchFamily="2" charset="-122"/>
              </a:endParaRPr>
            </a:p>
          </p:txBody>
        </p:sp>
      </p:grpSp>
      <p:grpSp>
        <p:nvGrpSpPr>
          <p:cNvPr id="77829" name="组合 8">
            <a:extLst>
              <a:ext uri="{FF2B5EF4-FFF2-40B4-BE49-F238E27FC236}">
                <a16:creationId xmlns:a16="http://schemas.microsoft.com/office/drawing/2014/main" id="{53E63042-3634-47B8-8AC8-A139AE8AC58A}"/>
              </a:ext>
            </a:extLst>
          </p:cNvPr>
          <p:cNvGrpSpPr>
            <a:grpSpLocks/>
          </p:cNvGrpSpPr>
          <p:nvPr/>
        </p:nvGrpSpPr>
        <p:grpSpPr bwMode="auto">
          <a:xfrm>
            <a:off x="947738" y="4416425"/>
            <a:ext cx="8151812" cy="1384300"/>
            <a:chOff x="566738" y="4416425"/>
            <a:chExt cx="8151812" cy="1384300"/>
          </a:xfrm>
        </p:grpSpPr>
        <p:pic>
          <p:nvPicPr>
            <p:cNvPr id="77831" name="图片 4">
              <a:extLst>
                <a:ext uri="{FF2B5EF4-FFF2-40B4-BE49-F238E27FC236}">
                  <a16:creationId xmlns:a16="http://schemas.microsoft.com/office/drawing/2014/main" id="{1330DFC1-EBC2-44E4-B13D-A38C5BE5B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4416425"/>
              <a:ext cx="8151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TextBox 7">
              <a:extLst>
                <a:ext uri="{FF2B5EF4-FFF2-40B4-BE49-F238E27FC236}">
                  <a16:creationId xmlns:a16="http://schemas.microsoft.com/office/drawing/2014/main" id="{D6BFC663-E39A-4F52-B4F5-2E30019B5F09}"/>
                </a:ext>
              </a:extLst>
            </p:cNvPr>
            <p:cNvSpPr txBox="1">
              <a:spLocks noChangeArrowheads="1"/>
            </p:cNvSpPr>
            <p:nvPr/>
          </p:nvSpPr>
          <p:spPr bwMode="auto">
            <a:xfrm>
              <a:off x="8216899" y="5531268"/>
              <a:ext cx="492761" cy="2616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100" b="0">
                  <a:solidFill>
                    <a:srgbClr val="FF0000"/>
                  </a:solidFill>
                  <a:ea typeface="宋体" panose="02010600030101010101" pitchFamily="2" charset="-122"/>
                </a:rPr>
                <a:t>图</a:t>
              </a:r>
              <a:r>
                <a:rPr lang="en-US" altLang="zh-CN" sz="1100" b="0">
                  <a:solidFill>
                    <a:srgbClr val="FF0000"/>
                  </a:solidFill>
                  <a:ea typeface="宋体" panose="02010600030101010101" pitchFamily="2" charset="-122"/>
                </a:rPr>
                <a:t>2</a:t>
              </a:r>
              <a:endParaRPr lang="zh-CN" altLang="en-US" sz="1100" b="0">
                <a:solidFill>
                  <a:srgbClr val="FF0000"/>
                </a:solidFill>
                <a:ea typeface="宋体" panose="02010600030101010101" pitchFamily="2" charset="-122"/>
              </a:endParaRPr>
            </a:p>
          </p:txBody>
        </p:sp>
      </p:grpSp>
      <p:sp>
        <p:nvSpPr>
          <p:cNvPr id="77830" name="灯片编号占位符 1">
            <a:extLst>
              <a:ext uri="{FF2B5EF4-FFF2-40B4-BE49-F238E27FC236}">
                <a16:creationId xmlns:a16="http://schemas.microsoft.com/office/drawing/2014/main" id="{8BF628FC-AD95-43AA-BF9C-BDD7BE434B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fld id="{64CE3F14-0127-4792-A165-6E188244B199}" type="slidenum">
              <a:rPr lang="zh-CN" altLang="en-US" sz="1800">
                <a:solidFill>
                  <a:srgbClr val="001D3A"/>
                </a:solidFill>
                <a:ea typeface="宋体" panose="02010600030101010101" pitchFamily="2" charset="-122"/>
              </a:rPr>
              <a:pPr>
                <a:spcBef>
                  <a:spcPct val="0"/>
                </a:spcBef>
                <a:buClrTx/>
                <a:buSzTx/>
                <a:buFont typeface="Arial" panose="020B0604020202020204" pitchFamily="34" charset="0"/>
                <a:buNone/>
              </a:pPr>
              <a:t>22</a:t>
            </a:fld>
            <a:endParaRPr lang="en-US" altLang="zh-CN" sz="1800">
              <a:solidFill>
                <a:srgbClr val="001D3A"/>
              </a:solidFill>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D3D430F-948C-4B60-8F2C-E922CA15D8F5}"/>
              </a:ext>
            </a:extLst>
          </p:cNvPr>
          <p:cNvSpPr>
            <a:spLocks noGrp="1"/>
          </p:cNvSpPr>
          <p:nvPr>
            <p:ph type="title"/>
          </p:nvPr>
        </p:nvSpPr>
        <p:spPr/>
        <p:txBody>
          <a:bodyPr/>
          <a:lstStyle/>
          <a:p>
            <a:pPr algn="ctr" eaLnBrk="1" hangingPunct="1"/>
            <a:r>
              <a:rPr lang="zh-CN" altLang="en-US" dirty="0"/>
              <a:t>题目</a:t>
            </a:r>
          </a:p>
        </p:txBody>
      </p:sp>
      <p:sp>
        <p:nvSpPr>
          <p:cNvPr id="18435" name="内容占位符 2">
            <a:extLst>
              <a:ext uri="{FF2B5EF4-FFF2-40B4-BE49-F238E27FC236}">
                <a16:creationId xmlns:a16="http://schemas.microsoft.com/office/drawing/2014/main" id="{FB61ECB6-5781-4011-A48C-608180441F1A}"/>
              </a:ext>
            </a:extLst>
          </p:cNvPr>
          <p:cNvSpPr>
            <a:spLocks noGrp="1"/>
          </p:cNvSpPr>
          <p:nvPr>
            <p:ph idx="1"/>
          </p:nvPr>
        </p:nvSpPr>
        <p:spPr>
          <a:xfrm>
            <a:off x="831850" y="1412876"/>
            <a:ext cx="7207250" cy="3578225"/>
          </a:xfrm>
        </p:spPr>
        <p:txBody>
          <a:bodyPr/>
          <a:lstStyle/>
          <a:p>
            <a:pPr eaLnBrk="1" hangingPunct="1">
              <a:buClr>
                <a:srgbClr val="FF0000"/>
              </a:buClr>
              <a:defRPr/>
            </a:pPr>
            <a:r>
              <a:rPr lang="zh-CN" altLang="en-US" sz="3200" dirty="0">
                <a:solidFill>
                  <a:schemeClr val="tx1">
                    <a:lumMod val="50000"/>
                  </a:schemeClr>
                </a:solidFill>
                <a:latin typeface="+mj-ea"/>
                <a:ea typeface="+mj-ea"/>
              </a:rPr>
              <a:t>进程环境</a:t>
            </a:r>
            <a:endParaRPr lang="en-US" altLang="zh-CN" sz="3200" dirty="0">
              <a:solidFill>
                <a:schemeClr val="tx1">
                  <a:lumMod val="50000"/>
                </a:schemeClr>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hlink"/>
                </a:solidFill>
                <a:latin typeface="+mj-ea"/>
                <a:ea typeface="+mj-ea"/>
              </a:rPr>
              <a:t>环境变量</a:t>
            </a:r>
            <a:endParaRPr lang="en-US" altLang="zh-CN" sz="3200" dirty="0">
              <a:solidFill>
                <a:schemeClr val="hlink"/>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tx1">
                    <a:lumMod val="50000"/>
                  </a:schemeClr>
                </a:solidFill>
                <a:latin typeface="+mj-ea"/>
                <a:ea typeface="+mj-ea"/>
              </a:rPr>
              <a:t>系统调用</a:t>
            </a:r>
          </a:p>
          <a:p>
            <a:pPr eaLnBrk="1" hangingPunct="1">
              <a:defRPr/>
            </a:pPr>
            <a:endParaRPr lang="en-US"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3F2F55F-46BB-426F-B37A-1910C0B10011}"/>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什么是环境变量</a:t>
            </a:r>
          </a:p>
        </p:txBody>
      </p:sp>
      <p:sp>
        <p:nvSpPr>
          <p:cNvPr id="40963" name="内容占位符 2">
            <a:extLst>
              <a:ext uri="{FF2B5EF4-FFF2-40B4-BE49-F238E27FC236}">
                <a16:creationId xmlns:a16="http://schemas.microsoft.com/office/drawing/2014/main" id="{6B4EE073-C791-491E-99B9-CB58682CCA0C}"/>
              </a:ext>
            </a:extLst>
          </p:cNvPr>
          <p:cNvSpPr>
            <a:spLocks noGrp="1" noChangeArrowheads="1"/>
          </p:cNvSpPr>
          <p:nvPr>
            <p:ph idx="4294967295"/>
          </p:nvPr>
        </p:nvSpPr>
        <p:spPr>
          <a:xfrm>
            <a:off x="488504" y="1475296"/>
            <a:ext cx="8585646" cy="5319712"/>
          </a:xfrm>
        </p:spPr>
        <p:txBody>
          <a:bodyPr/>
          <a:lstStyle/>
          <a:p>
            <a:pPr eaLnBrk="1" hangingPunct="1">
              <a:lnSpc>
                <a:spcPct val="80000"/>
              </a:lnSpc>
              <a:buClr>
                <a:srgbClr val="FF0000"/>
              </a:buClr>
              <a:buSzPct val="70000"/>
              <a:buFont typeface="Wingdings" panose="05000000000000000000" pitchFamily="2" charset="2"/>
              <a:buChar char="n"/>
            </a:pPr>
            <a:r>
              <a:rPr lang="zh-CN" altLang="en-US" sz="2800" dirty="0"/>
              <a:t>环境变量</a:t>
            </a:r>
            <a:endParaRPr lang="en-US" altLang="zh-CN" sz="2800" dirty="0"/>
          </a:p>
          <a:p>
            <a:pPr lvl="1" eaLnBrk="1" hangingPunct="1">
              <a:lnSpc>
                <a:spcPct val="80000"/>
              </a:lnSpc>
              <a:buClr>
                <a:srgbClr val="FF0000"/>
              </a:buClr>
              <a:buSzPct val="70000"/>
            </a:pPr>
            <a:r>
              <a:rPr lang="zh-CN" altLang="zh-CN" sz="2000" dirty="0">
                <a:solidFill>
                  <a:srgbClr val="002060"/>
                </a:solidFill>
              </a:rPr>
              <a:t>在操作系统中用来指定操作系统运行环境的一些参数</a:t>
            </a:r>
            <a:endParaRPr lang="en-US" altLang="zh-CN" sz="2000" dirty="0">
              <a:solidFill>
                <a:srgbClr val="002060"/>
              </a:solidFill>
            </a:endParaRPr>
          </a:p>
          <a:p>
            <a:pPr lvl="1" eaLnBrk="1" hangingPunct="1">
              <a:lnSpc>
                <a:spcPct val="80000"/>
              </a:lnSpc>
              <a:buClr>
                <a:srgbClr val="FF0000"/>
              </a:buClr>
              <a:buSzPct val="70000"/>
            </a:pPr>
            <a:endParaRPr lang="en-US" altLang="zh-CN" sz="2000" dirty="0">
              <a:solidFill>
                <a:srgbClr val="002060"/>
              </a:solidFill>
            </a:endParaRPr>
          </a:p>
          <a:p>
            <a:pPr lvl="1" eaLnBrk="1" hangingPunct="1">
              <a:lnSpc>
                <a:spcPct val="80000"/>
              </a:lnSpc>
              <a:buClr>
                <a:srgbClr val="FF0000"/>
              </a:buClr>
              <a:buSzPct val="70000"/>
            </a:pPr>
            <a:r>
              <a:rPr lang="zh-CN" altLang="zh-CN" sz="2000" dirty="0">
                <a:solidFill>
                  <a:srgbClr val="002060"/>
                </a:solidFill>
              </a:rPr>
              <a:t>环境变量是通过</a:t>
            </a:r>
            <a:r>
              <a:rPr lang="en-US" altLang="zh-CN" sz="2000" dirty="0">
                <a:solidFill>
                  <a:srgbClr val="002060"/>
                </a:solidFill>
              </a:rPr>
              <a:t>Shell</a:t>
            </a:r>
            <a:r>
              <a:rPr lang="zh-CN" altLang="zh-CN" sz="2000" dirty="0">
                <a:solidFill>
                  <a:srgbClr val="002060"/>
                </a:solidFill>
              </a:rPr>
              <a:t>命令来设置的</a:t>
            </a:r>
            <a:endParaRPr lang="en-US" altLang="zh-CN" sz="2000" dirty="0">
              <a:solidFill>
                <a:srgbClr val="002060"/>
              </a:solidFill>
            </a:endParaRPr>
          </a:p>
          <a:p>
            <a:pPr lvl="1" eaLnBrk="1" hangingPunct="1">
              <a:lnSpc>
                <a:spcPct val="80000"/>
              </a:lnSpc>
              <a:buClr>
                <a:srgbClr val="FF0000"/>
              </a:buClr>
              <a:buSzPct val="70000"/>
            </a:pPr>
            <a:endParaRPr lang="en-US" altLang="zh-CN" sz="2000" dirty="0">
              <a:solidFill>
                <a:srgbClr val="002060"/>
              </a:solidFill>
            </a:endParaRPr>
          </a:p>
          <a:p>
            <a:pPr lvl="1" eaLnBrk="1" hangingPunct="1">
              <a:lnSpc>
                <a:spcPct val="80000"/>
              </a:lnSpc>
              <a:buClr>
                <a:srgbClr val="FF0000"/>
              </a:buClr>
              <a:buSzPct val="70000"/>
            </a:pPr>
            <a:r>
              <a:rPr lang="zh-CN" altLang="zh-CN" sz="2000" dirty="0">
                <a:solidFill>
                  <a:srgbClr val="002060"/>
                </a:solidFill>
              </a:rPr>
              <a:t>设置好的环境变量可以被所有当前用户所运行的程序所使用</a:t>
            </a:r>
            <a:endParaRPr lang="en-US" altLang="zh-CN" sz="2000" dirty="0">
              <a:solidFill>
                <a:srgbClr val="002060"/>
              </a:solidFill>
            </a:endParaRPr>
          </a:p>
          <a:p>
            <a:pPr lvl="1" eaLnBrk="1" hangingPunct="1">
              <a:lnSpc>
                <a:spcPct val="80000"/>
              </a:lnSpc>
              <a:buClr>
                <a:srgbClr val="FF0000"/>
              </a:buClr>
              <a:buSzPct val="70000"/>
            </a:pPr>
            <a:endParaRPr lang="zh-CN" altLang="en-US" dirty="0">
              <a:solidFill>
                <a:srgbClr val="002060"/>
              </a:solidFill>
            </a:endParaRPr>
          </a:p>
          <a:p>
            <a:pPr eaLnBrk="1" hangingPunct="1">
              <a:lnSpc>
                <a:spcPct val="80000"/>
              </a:lnSpc>
              <a:buClr>
                <a:srgbClr val="FF0000"/>
              </a:buClr>
              <a:buSzPct val="70000"/>
              <a:buFont typeface="Wingdings" panose="05000000000000000000" pitchFamily="2" charset="2"/>
              <a:buChar char="n"/>
            </a:pPr>
            <a:r>
              <a:rPr lang="zh-CN" altLang="en-US" sz="2800" dirty="0">
                <a:ea typeface="宋体" panose="02010600030101010101" pitchFamily="2" charset="-122"/>
              </a:rPr>
              <a:t>两类变量</a:t>
            </a:r>
            <a:endParaRPr lang="en-US" altLang="zh-CN" sz="2800" dirty="0"/>
          </a:p>
          <a:p>
            <a:pPr lvl="1" eaLnBrk="1" hangingPunct="1">
              <a:lnSpc>
                <a:spcPct val="80000"/>
              </a:lnSpc>
              <a:buFont typeface="Wingdings" panose="05000000000000000000" pitchFamily="2" charset="2"/>
              <a:buNone/>
            </a:pPr>
            <a:endParaRPr lang="zh-CN" altLang="en-US" dirty="0"/>
          </a:p>
          <a:p>
            <a:pPr eaLnBrk="1" hangingPunct="1">
              <a:lnSpc>
                <a:spcPct val="80000"/>
              </a:lnSpc>
              <a:buFont typeface="Wingdings" panose="05000000000000000000" pitchFamily="2" charset="2"/>
              <a:buChar char="n"/>
            </a:pPr>
            <a:endParaRPr lang="zh-CN" altLang="en-US" dirty="0"/>
          </a:p>
        </p:txBody>
      </p:sp>
      <p:graphicFrame>
        <p:nvGraphicFramePr>
          <p:cNvPr id="5" name="表格 4">
            <a:extLst>
              <a:ext uri="{FF2B5EF4-FFF2-40B4-BE49-F238E27FC236}">
                <a16:creationId xmlns:a16="http://schemas.microsoft.com/office/drawing/2014/main" id="{2D81D8F3-39CF-46A7-81EB-308DA2AFAE4C}"/>
              </a:ext>
            </a:extLst>
          </p:cNvPr>
          <p:cNvGraphicFramePr>
            <a:graphicFrameLocks noGrp="1"/>
          </p:cNvGraphicFramePr>
          <p:nvPr>
            <p:extLst>
              <p:ext uri="{D42A27DB-BD31-4B8C-83A1-F6EECF244321}">
                <p14:modId xmlns:p14="http://schemas.microsoft.com/office/powerpoint/2010/main" val="2395758605"/>
              </p:ext>
            </p:extLst>
          </p:nvPr>
        </p:nvGraphicFramePr>
        <p:xfrm>
          <a:off x="1344612" y="4445222"/>
          <a:ext cx="7216776" cy="2168525"/>
        </p:xfrm>
        <a:graphic>
          <a:graphicData uri="http://schemas.openxmlformats.org/drawingml/2006/table">
            <a:tbl>
              <a:tblPr firstRow="1" bandRow="1">
                <a:tableStyleId>{5C22544A-7EE6-4342-B048-85BDC9FD1C3A}</a:tableStyleId>
              </a:tblPr>
              <a:tblGrid>
                <a:gridCol w="2405592">
                  <a:extLst>
                    <a:ext uri="{9D8B030D-6E8A-4147-A177-3AD203B41FA5}">
                      <a16:colId xmlns:a16="http://schemas.microsoft.com/office/drawing/2014/main" val="20000"/>
                    </a:ext>
                  </a:extLst>
                </a:gridCol>
                <a:gridCol w="2405592">
                  <a:extLst>
                    <a:ext uri="{9D8B030D-6E8A-4147-A177-3AD203B41FA5}">
                      <a16:colId xmlns:a16="http://schemas.microsoft.com/office/drawing/2014/main" val="20001"/>
                    </a:ext>
                  </a:extLst>
                </a:gridCol>
                <a:gridCol w="2405592">
                  <a:extLst>
                    <a:ext uri="{9D8B030D-6E8A-4147-A177-3AD203B41FA5}">
                      <a16:colId xmlns:a16="http://schemas.microsoft.com/office/drawing/2014/main" val="20002"/>
                    </a:ext>
                  </a:extLst>
                </a:gridCol>
              </a:tblGrid>
              <a:tr h="581994">
                <a:tc>
                  <a:txBody>
                    <a:bodyPr/>
                    <a:lstStyle/>
                    <a:p>
                      <a:r>
                        <a:rPr lang="zh-CN" altLang="en-US" sz="1800" dirty="0"/>
                        <a:t>分类</a:t>
                      </a:r>
                    </a:p>
                  </a:txBody>
                  <a:tcPr marL="91439" marR="91439" marT="45731" marB="45731"/>
                </a:tc>
                <a:tc gridSpan="2">
                  <a:txBody>
                    <a:bodyPr/>
                    <a:lstStyle/>
                    <a:p>
                      <a:pPr algn="ctr"/>
                      <a:r>
                        <a:rPr lang="zh-CN" altLang="en-US" sz="1800" dirty="0"/>
                        <a:t>不同点</a:t>
                      </a:r>
                    </a:p>
                  </a:txBody>
                  <a:tcPr marL="91439" marR="91439" marT="45731" marB="45731"/>
                </a:tc>
                <a:tc hMerge="1">
                  <a:txBody>
                    <a:bodyPr/>
                    <a:lstStyle/>
                    <a:p>
                      <a:endParaRPr lang="zh-CN" altLang="en-US" dirty="0"/>
                    </a:p>
                  </a:txBody>
                  <a:tcPr/>
                </a:tc>
                <a:extLst>
                  <a:ext uri="{0D108BD9-81ED-4DB2-BD59-A6C34878D82A}">
                    <a16:rowId xmlns:a16="http://schemas.microsoft.com/office/drawing/2014/main" val="10000"/>
                  </a:ext>
                </a:extLst>
              </a:tr>
              <a:tr h="1004537">
                <a:tc>
                  <a:txBody>
                    <a:bodyPr/>
                    <a:lstStyle/>
                    <a:p>
                      <a:r>
                        <a:rPr lang="zh-CN" altLang="en-US" sz="1800" dirty="0"/>
                        <a:t>环境变量</a:t>
                      </a:r>
                    </a:p>
                  </a:txBody>
                  <a:tcPr marL="91439" marR="91439" marT="45731" marB="45731"/>
                </a:tc>
                <a:tc>
                  <a:txBody>
                    <a:bodyPr/>
                    <a:lstStyle/>
                    <a:p>
                      <a:r>
                        <a:rPr lang="zh-CN" altLang="en-US" sz="1800" dirty="0"/>
                        <a:t>存在于所有的</a:t>
                      </a:r>
                      <a:r>
                        <a:rPr lang="en-US" altLang="zh-CN" sz="1800" dirty="0"/>
                        <a:t>shell</a:t>
                      </a:r>
                      <a:r>
                        <a:rPr lang="zh-CN" altLang="en-US" sz="1800" dirty="0"/>
                        <a:t>中</a:t>
                      </a:r>
                    </a:p>
                  </a:txBody>
                  <a:tcPr marL="91439" marR="91439" marT="45731" marB="45731"/>
                </a:tc>
                <a:tc>
                  <a:txBody>
                    <a:bodyPr/>
                    <a:lstStyle/>
                    <a:p>
                      <a:r>
                        <a:rPr lang="zh-CN" altLang="en-US" sz="1800" dirty="0"/>
                        <a:t>具有继承性</a:t>
                      </a:r>
                    </a:p>
                  </a:txBody>
                  <a:tcPr marL="91439" marR="91439" marT="45731" marB="45731"/>
                </a:tc>
                <a:extLst>
                  <a:ext uri="{0D108BD9-81ED-4DB2-BD59-A6C34878D82A}">
                    <a16:rowId xmlns:a16="http://schemas.microsoft.com/office/drawing/2014/main" val="10001"/>
                  </a:ext>
                </a:extLst>
              </a:tr>
              <a:tr h="581994">
                <a:tc>
                  <a:txBody>
                    <a:bodyPr/>
                    <a:lstStyle/>
                    <a:p>
                      <a:r>
                        <a:rPr lang="zh-CN" altLang="en-US" sz="1800" dirty="0"/>
                        <a:t>本地变量</a:t>
                      </a:r>
                    </a:p>
                  </a:txBody>
                  <a:tcPr marL="91439" marR="91439" marT="45731" marB="45731"/>
                </a:tc>
                <a:tc>
                  <a:txBody>
                    <a:bodyPr/>
                    <a:lstStyle/>
                    <a:p>
                      <a:r>
                        <a:rPr lang="zh-CN" altLang="en-US" sz="1800" dirty="0"/>
                        <a:t>当前</a:t>
                      </a:r>
                      <a:r>
                        <a:rPr lang="en-US" altLang="zh-CN" sz="1800" dirty="0"/>
                        <a:t>shell</a:t>
                      </a:r>
                      <a:r>
                        <a:rPr lang="zh-CN" altLang="en-US" sz="1800" dirty="0"/>
                        <a:t>中的变量</a:t>
                      </a:r>
                    </a:p>
                  </a:txBody>
                  <a:tcPr marL="91439" marR="91439" marT="45731" marB="45731"/>
                </a:tc>
                <a:tc>
                  <a:txBody>
                    <a:bodyPr/>
                    <a:lstStyle/>
                    <a:p>
                      <a:r>
                        <a:rPr lang="zh-CN" altLang="en-US" sz="1800" dirty="0"/>
                        <a:t>不具有继承性</a:t>
                      </a:r>
                    </a:p>
                  </a:txBody>
                  <a:tcPr marL="91439" marR="91439" marT="45731" marB="45731"/>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28156FBF-AF5B-4A57-A397-EA0E4676AEC8}"/>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什么是环境变量</a:t>
            </a:r>
          </a:p>
        </p:txBody>
      </p:sp>
      <p:sp>
        <p:nvSpPr>
          <p:cNvPr id="43011" name="内容占位符 2">
            <a:extLst>
              <a:ext uri="{FF2B5EF4-FFF2-40B4-BE49-F238E27FC236}">
                <a16:creationId xmlns:a16="http://schemas.microsoft.com/office/drawing/2014/main" id="{7E1A26AB-AC6E-44BC-B9CF-382959DE2B43}"/>
              </a:ext>
            </a:extLst>
          </p:cNvPr>
          <p:cNvSpPr>
            <a:spLocks noGrp="1" noChangeArrowheads="1"/>
          </p:cNvSpPr>
          <p:nvPr>
            <p:ph idx="4294967295"/>
          </p:nvPr>
        </p:nvSpPr>
        <p:spPr/>
        <p:txBody>
          <a:bodyPr/>
          <a:lstStyle/>
          <a:p>
            <a:pPr eaLnBrk="1" hangingPunct="1">
              <a:buClr>
                <a:srgbClr val="FF0000"/>
              </a:buClr>
              <a:buSzPct val="70000"/>
              <a:buFont typeface="Wingdings" panose="05000000000000000000" pitchFamily="2" charset="2"/>
              <a:buChar char="n"/>
            </a:pPr>
            <a:r>
              <a:rPr lang="zh-CN" altLang="en-US" sz="2800" dirty="0"/>
              <a:t>Linux常用环境变量</a:t>
            </a:r>
            <a:endParaRPr lang="en-US" altLang="zh-CN" sz="2800" dirty="0"/>
          </a:p>
          <a:p>
            <a:pPr lvl="1" eaLnBrk="1" hangingPunct="1">
              <a:lnSpc>
                <a:spcPct val="130000"/>
              </a:lnSpc>
              <a:buClr>
                <a:srgbClr val="FF0000"/>
              </a:buClr>
              <a:buSzPct val="70000"/>
            </a:pPr>
            <a:r>
              <a:rPr lang="zh-CN" altLang="en-US" sz="1800" dirty="0"/>
              <a:t>USER     当前用户的登录名称</a:t>
            </a:r>
          </a:p>
          <a:p>
            <a:pPr lvl="1" eaLnBrk="1" hangingPunct="1">
              <a:lnSpc>
                <a:spcPct val="130000"/>
              </a:lnSpc>
              <a:buClr>
                <a:srgbClr val="FF0000"/>
              </a:buClr>
              <a:buSzPct val="70000"/>
            </a:pPr>
            <a:r>
              <a:rPr lang="zh-CN" altLang="en-US" sz="1800" dirty="0"/>
              <a:t>UID         当前用户的用户名</a:t>
            </a:r>
          </a:p>
          <a:p>
            <a:pPr lvl="1" eaLnBrk="1" hangingPunct="1">
              <a:lnSpc>
                <a:spcPct val="130000"/>
              </a:lnSpc>
              <a:buClr>
                <a:srgbClr val="FF0000"/>
              </a:buClr>
              <a:buSzPct val="70000"/>
            </a:pPr>
            <a:r>
              <a:rPr lang="zh-CN" altLang="en-US" sz="1800" dirty="0"/>
              <a:t>SHELL    当前用户的登录Shell</a:t>
            </a:r>
          </a:p>
          <a:p>
            <a:pPr lvl="1" eaLnBrk="1" hangingPunct="1">
              <a:lnSpc>
                <a:spcPct val="130000"/>
              </a:lnSpc>
              <a:buClr>
                <a:srgbClr val="FF0000"/>
              </a:buClr>
              <a:buSzPct val="70000"/>
            </a:pPr>
            <a:r>
              <a:rPr lang="zh-CN" altLang="en-US" sz="1800" dirty="0"/>
              <a:t>HOME     当前用户的登录目录</a:t>
            </a:r>
          </a:p>
          <a:p>
            <a:pPr lvl="1" eaLnBrk="1" hangingPunct="1">
              <a:lnSpc>
                <a:spcPct val="130000"/>
              </a:lnSpc>
              <a:buClr>
                <a:srgbClr val="FF0000"/>
              </a:buClr>
              <a:buSzPct val="70000"/>
            </a:pPr>
            <a:r>
              <a:rPr lang="zh-CN" altLang="en-US" sz="1800" dirty="0"/>
              <a:t>PWD       用户当前所在的目录</a:t>
            </a:r>
          </a:p>
          <a:p>
            <a:pPr lvl="1" eaLnBrk="1" hangingPunct="1">
              <a:lnSpc>
                <a:spcPct val="130000"/>
              </a:lnSpc>
              <a:buClr>
                <a:srgbClr val="FF0000"/>
              </a:buClr>
              <a:buSzPct val="70000"/>
            </a:pPr>
            <a:r>
              <a:rPr lang="zh-CN" altLang="en-US" sz="1800" dirty="0"/>
              <a:t>PATH      当前用户的命令搜索路径</a:t>
            </a:r>
          </a:p>
          <a:p>
            <a:pPr lvl="1" eaLnBrk="1" hangingPunct="1">
              <a:lnSpc>
                <a:spcPct val="130000"/>
              </a:lnSpc>
              <a:buClr>
                <a:srgbClr val="FF0000"/>
              </a:buClr>
              <a:buSzPct val="70000"/>
            </a:pPr>
            <a:r>
              <a:rPr lang="zh-CN" altLang="en-US" sz="1800" dirty="0"/>
              <a:t>C_INCLUDE_PATH   GCC编译时查找头文件的路径</a:t>
            </a:r>
          </a:p>
          <a:p>
            <a:pPr lvl="1" eaLnBrk="1" hangingPunct="1">
              <a:lnSpc>
                <a:spcPct val="130000"/>
              </a:lnSpc>
              <a:buClr>
                <a:srgbClr val="FF0000"/>
              </a:buClr>
              <a:buSzPct val="70000"/>
            </a:pPr>
            <a:r>
              <a:rPr lang="zh-CN" altLang="en-US" sz="1800" dirty="0"/>
              <a:t>LIBRARY_PATH        链接(link)阶段查找库文件的路径</a:t>
            </a:r>
          </a:p>
          <a:p>
            <a:pPr lvl="1" eaLnBrk="1" hangingPunct="1">
              <a:lnSpc>
                <a:spcPct val="130000"/>
              </a:lnSpc>
              <a:buClr>
                <a:srgbClr val="FF0000"/>
              </a:buClr>
              <a:buSzPct val="70000"/>
            </a:pPr>
            <a:r>
              <a:rPr lang="zh-CN" altLang="en-US" sz="1800" dirty="0"/>
              <a:t>LD_LIBRARY_PATH  程序运行时查找动态链接库的路径</a:t>
            </a:r>
          </a:p>
          <a:p>
            <a:pPr lvl="1" eaLnBrk="1" hangingPunct="1">
              <a:lnSpc>
                <a:spcPct val="130000"/>
              </a:lnSpc>
              <a:buFont typeface="Wingdings" panose="05000000000000000000" pitchFamily="2" charset="2"/>
              <a:buChar char="u"/>
            </a:pPr>
            <a:endParaRPr lang="zh-CN" alt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5E6D100-72CB-4E67-968E-3EA85329A249}"/>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环境变量文件</a:t>
            </a:r>
          </a:p>
        </p:txBody>
      </p:sp>
      <p:sp>
        <p:nvSpPr>
          <p:cNvPr id="45059" name="内容占位符 2">
            <a:extLst>
              <a:ext uri="{FF2B5EF4-FFF2-40B4-BE49-F238E27FC236}">
                <a16:creationId xmlns:a16="http://schemas.microsoft.com/office/drawing/2014/main" id="{DD3DC9A7-DA3D-4E06-BCEE-9FD3715C3DE5}"/>
              </a:ext>
            </a:extLst>
          </p:cNvPr>
          <p:cNvSpPr>
            <a:spLocks noGrp="1" noChangeArrowheads="1"/>
          </p:cNvSpPr>
          <p:nvPr>
            <p:ph idx="4294967295"/>
          </p:nvPr>
        </p:nvSpPr>
        <p:spPr/>
        <p:txBody>
          <a:bodyPr/>
          <a:lstStyle/>
          <a:p>
            <a:pPr algn="just" eaLnBrk="1" hangingPunct="1">
              <a:lnSpc>
                <a:spcPct val="80000"/>
              </a:lnSpc>
              <a:buClr>
                <a:srgbClr val="FF0000"/>
              </a:buClr>
              <a:buSzPct val="70000"/>
              <a:buFont typeface="Wingdings" panose="05000000000000000000" pitchFamily="2" charset="2"/>
              <a:buChar char="n"/>
            </a:pPr>
            <a:r>
              <a:rPr lang="en-US" altLang="zh-CN" sz="2800" dirty="0"/>
              <a:t>/</a:t>
            </a:r>
            <a:r>
              <a:rPr lang="en-US" altLang="zh-CN" sz="2800" dirty="0" err="1"/>
              <a:t>etc</a:t>
            </a:r>
            <a:r>
              <a:rPr lang="en-US" altLang="zh-CN" sz="2800" dirty="0"/>
              <a:t>/profile</a:t>
            </a:r>
          </a:p>
          <a:p>
            <a:pPr lvl="1" algn="just" eaLnBrk="1" hangingPunct="1">
              <a:lnSpc>
                <a:spcPct val="130000"/>
              </a:lnSpc>
              <a:buClr>
                <a:srgbClr val="FF0000"/>
              </a:buClr>
              <a:buSzPct val="70000"/>
            </a:pPr>
            <a:r>
              <a:rPr lang="zh-CN" altLang="en-US" sz="2000" dirty="0"/>
              <a:t>此文件为系统的环境变量，它为每个用户设置环境信息，当任何用户第一次登录时，该文件被执行。并从</a:t>
            </a:r>
            <a:r>
              <a:rPr lang="en-US" altLang="zh-CN" sz="2000" dirty="0"/>
              <a:t>/</a:t>
            </a:r>
            <a:r>
              <a:rPr lang="en-US" altLang="zh-CN" sz="2000" dirty="0" err="1"/>
              <a:t>etc</a:t>
            </a:r>
            <a:r>
              <a:rPr lang="en-US" altLang="zh-CN" sz="2000" dirty="0"/>
              <a:t>/</a:t>
            </a:r>
            <a:r>
              <a:rPr lang="en-US" altLang="zh-CN" sz="2000" dirty="0" err="1"/>
              <a:t>profile.d</a:t>
            </a:r>
            <a:r>
              <a:rPr lang="en-US" altLang="zh-CN" sz="2000" dirty="0"/>
              <a:t> </a:t>
            </a:r>
            <a:r>
              <a:rPr lang="zh-CN" altLang="en-US" sz="2000" dirty="0"/>
              <a:t>目录的配置文件中搜集</a:t>
            </a:r>
            <a:r>
              <a:rPr lang="en-US" altLang="zh-CN" sz="2000" dirty="0"/>
              <a:t>shell </a:t>
            </a:r>
            <a:r>
              <a:rPr lang="zh-CN" altLang="en-US" sz="2000" dirty="0"/>
              <a:t>的设置。</a:t>
            </a:r>
          </a:p>
          <a:p>
            <a:pPr lvl="1" algn="just" eaLnBrk="1" hangingPunct="1">
              <a:lnSpc>
                <a:spcPct val="80000"/>
              </a:lnSpc>
              <a:buClr>
                <a:srgbClr val="FF0000"/>
              </a:buClr>
              <a:buFont typeface="Wingdings" panose="05000000000000000000" pitchFamily="2" charset="2"/>
              <a:buChar char="u"/>
            </a:pPr>
            <a:endParaRPr lang="zh-CN" altLang="en-US" sz="2000" dirty="0"/>
          </a:p>
          <a:p>
            <a:pPr algn="just" eaLnBrk="1" hangingPunct="1">
              <a:lnSpc>
                <a:spcPct val="80000"/>
              </a:lnSpc>
              <a:buClr>
                <a:srgbClr val="FF0000"/>
              </a:buClr>
              <a:buSzPct val="70000"/>
              <a:buFont typeface="Wingdings" panose="05000000000000000000" pitchFamily="2" charset="2"/>
              <a:buChar char="n"/>
            </a:pPr>
            <a:r>
              <a:rPr lang="en-US" altLang="zh-CN" sz="2800" dirty="0"/>
              <a:t>/</a:t>
            </a:r>
            <a:r>
              <a:rPr lang="en-US" altLang="zh-CN" sz="2800" dirty="0" err="1"/>
              <a:t>etc</a:t>
            </a:r>
            <a:r>
              <a:rPr lang="en-US" altLang="zh-CN" sz="2800" dirty="0"/>
              <a:t>/</a:t>
            </a:r>
            <a:r>
              <a:rPr lang="en-US" altLang="zh-CN" sz="2800" dirty="0" err="1"/>
              <a:t>bashrc</a:t>
            </a:r>
            <a:endParaRPr lang="en-US" altLang="zh-CN" sz="2800" dirty="0"/>
          </a:p>
          <a:p>
            <a:pPr lvl="1" algn="just" eaLnBrk="1" hangingPunct="1">
              <a:lnSpc>
                <a:spcPct val="130000"/>
              </a:lnSpc>
              <a:buClr>
                <a:srgbClr val="FF0000"/>
              </a:buClr>
              <a:buSzPct val="70000"/>
            </a:pPr>
            <a:r>
              <a:rPr lang="zh-CN" altLang="en-US" sz="2000" dirty="0"/>
              <a:t>在执行完</a:t>
            </a:r>
            <a:r>
              <a:rPr lang="en-US" altLang="zh-CN" sz="2000" dirty="0"/>
              <a:t>/</a:t>
            </a:r>
            <a:r>
              <a:rPr lang="en-US" altLang="zh-CN" sz="2000" dirty="0" err="1"/>
              <a:t>etc</a:t>
            </a:r>
            <a:r>
              <a:rPr lang="en-US" altLang="zh-CN" sz="2000" dirty="0"/>
              <a:t>/profile </a:t>
            </a:r>
            <a:r>
              <a:rPr lang="zh-CN" altLang="en-US" sz="2000" dirty="0"/>
              <a:t>内容之后，如果用户的</a:t>
            </a:r>
            <a:r>
              <a:rPr lang="en-US" altLang="zh-CN" sz="2000" dirty="0"/>
              <a:t>SHELL </a:t>
            </a:r>
            <a:r>
              <a:rPr lang="zh-CN" altLang="en-US" sz="2000" dirty="0"/>
              <a:t>运行的是</a:t>
            </a:r>
            <a:r>
              <a:rPr lang="en-US" altLang="zh-CN" sz="2000" dirty="0"/>
              <a:t>bash </a:t>
            </a:r>
            <a:r>
              <a:rPr lang="zh-CN" altLang="en-US" sz="2000" dirty="0"/>
              <a:t>，那么接着就会执行此文件。另外，当每次一个新的</a:t>
            </a:r>
            <a:r>
              <a:rPr lang="en-US" altLang="zh-CN" sz="2000" dirty="0"/>
              <a:t>bash shell </a:t>
            </a:r>
            <a:r>
              <a:rPr lang="zh-CN" altLang="en-US" sz="2000" dirty="0"/>
              <a:t>被打开时</a:t>
            </a:r>
            <a:r>
              <a:rPr lang="en-US" altLang="zh-CN" sz="2000" dirty="0"/>
              <a:t>, </a:t>
            </a:r>
            <a:r>
              <a:rPr lang="zh-CN" altLang="en-US" sz="2000" dirty="0"/>
              <a:t>该文件被读取。</a:t>
            </a:r>
          </a:p>
          <a:p>
            <a:pPr lvl="1" algn="just" eaLnBrk="1" hangingPunct="1">
              <a:lnSpc>
                <a:spcPct val="80000"/>
              </a:lnSpc>
              <a:buFont typeface="Wingdings" panose="05000000000000000000" pitchFamily="2" charset="2"/>
              <a:buChar char="u"/>
            </a:pPr>
            <a:endParaRPr lang="zh-CN" altLang="en-US"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403777B8-E24A-473A-B8F1-93509E8823EC}"/>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环境变量文件</a:t>
            </a:r>
          </a:p>
        </p:txBody>
      </p:sp>
      <p:sp>
        <p:nvSpPr>
          <p:cNvPr id="47107" name="内容占位符 2">
            <a:extLst>
              <a:ext uri="{FF2B5EF4-FFF2-40B4-BE49-F238E27FC236}">
                <a16:creationId xmlns:a16="http://schemas.microsoft.com/office/drawing/2014/main" id="{663A6043-4320-48F3-8314-393B42A94A31}"/>
              </a:ext>
            </a:extLst>
          </p:cNvPr>
          <p:cNvSpPr>
            <a:spLocks noGrp="1" noChangeArrowheads="1"/>
          </p:cNvSpPr>
          <p:nvPr>
            <p:ph idx="4294967295"/>
          </p:nvPr>
        </p:nvSpPr>
        <p:spPr/>
        <p:txBody>
          <a:bodyPr/>
          <a:lstStyle/>
          <a:p>
            <a:pPr eaLnBrk="1" hangingPunct="1">
              <a:buClr>
                <a:srgbClr val="FF0000"/>
              </a:buClr>
              <a:buSzPct val="71000"/>
              <a:buFont typeface="Wingdings" panose="05000000000000000000" pitchFamily="2" charset="2"/>
              <a:buChar char="n"/>
            </a:pPr>
            <a:r>
              <a:rPr lang="en-US" altLang="zh-CN" sz="3200" b="0"/>
              <a:t>~/</a:t>
            </a:r>
            <a:r>
              <a:rPr lang="zh-CN" altLang="en-US" sz="3200" b="0"/>
              <a:t>.</a:t>
            </a:r>
            <a:r>
              <a:rPr lang="en-US" altLang="zh-CN" sz="3200" b="0"/>
              <a:t>profile</a:t>
            </a:r>
            <a:endParaRPr lang="en-US" altLang="zh-CN" sz="3200"/>
          </a:p>
          <a:p>
            <a:pPr lvl="1" eaLnBrk="1" hangingPunct="1">
              <a:buClr>
                <a:srgbClr val="FF0000"/>
              </a:buClr>
              <a:buSzPct val="70000"/>
            </a:pPr>
            <a:r>
              <a:rPr lang="zh-CN" altLang="en-US"/>
              <a:t>每个用户都可使用该文件输入专用于自己使用的</a:t>
            </a:r>
            <a:r>
              <a:rPr lang="en-US" altLang="zh-CN"/>
              <a:t>shell </a:t>
            </a:r>
            <a:r>
              <a:rPr lang="zh-CN" altLang="en-US"/>
              <a:t>信息。当用户登录时，该文件仅仅执行一次，默认情况下，它设置一些环境变量，执行用户的</a:t>
            </a:r>
            <a:r>
              <a:rPr lang="en-US" altLang="zh-CN"/>
              <a:t>.bashrc </a:t>
            </a:r>
            <a:r>
              <a:rPr lang="zh-CN" altLang="en-US"/>
              <a:t>文件。</a:t>
            </a:r>
          </a:p>
          <a:p>
            <a:pPr lvl="1" eaLnBrk="1" hangingPunct="1">
              <a:buClr>
                <a:srgbClr val="FF0000"/>
              </a:buClr>
              <a:buFont typeface="Wingdings" panose="05000000000000000000" pitchFamily="2" charset="2"/>
              <a:buChar char="u"/>
            </a:pPr>
            <a:endParaRPr lang="zh-CN" altLang="en-US" sz="1800"/>
          </a:p>
          <a:p>
            <a:pPr eaLnBrk="1" hangingPunct="1">
              <a:buClr>
                <a:srgbClr val="FF0000"/>
              </a:buClr>
              <a:buSzPct val="71000"/>
              <a:buFont typeface="Wingdings" panose="05000000000000000000" pitchFamily="2" charset="2"/>
              <a:buChar char="n"/>
            </a:pPr>
            <a:r>
              <a:rPr lang="en-US" altLang="zh-CN" sz="3200" b="0"/>
              <a:t>~/.bashrc</a:t>
            </a:r>
          </a:p>
          <a:p>
            <a:pPr lvl="1" eaLnBrk="1" hangingPunct="1">
              <a:buClr>
                <a:srgbClr val="FF0000"/>
              </a:buClr>
              <a:buSzPct val="70000"/>
            </a:pPr>
            <a:r>
              <a:rPr lang="zh-CN" altLang="en-US"/>
              <a:t>该文件包含专用于单个人的</a:t>
            </a:r>
            <a:r>
              <a:rPr lang="en-US" altLang="zh-CN"/>
              <a:t>bash shell </a:t>
            </a:r>
            <a:r>
              <a:rPr lang="zh-CN" altLang="en-US"/>
              <a:t>的</a:t>
            </a:r>
            <a:r>
              <a:rPr lang="en-US" altLang="zh-CN"/>
              <a:t>bash </a:t>
            </a:r>
            <a:r>
              <a:rPr lang="zh-CN" altLang="en-US"/>
              <a:t>信息，当登录时以及每次打开一个新的</a:t>
            </a:r>
            <a:r>
              <a:rPr lang="en-US" altLang="zh-CN"/>
              <a:t>shell </a:t>
            </a:r>
            <a:r>
              <a:rPr lang="zh-CN" altLang="en-US"/>
              <a:t>时</a:t>
            </a:r>
            <a:r>
              <a:rPr lang="en-US" altLang="zh-CN"/>
              <a:t>, </a:t>
            </a:r>
            <a:r>
              <a:rPr lang="zh-CN" altLang="en-US"/>
              <a:t>该文件被读取。</a:t>
            </a:r>
          </a:p>
          <a:p>
            <a:pPr lvl="1" eaLnBrk="1" hangingPunct="1">
              <a:buFont typeface="Wingdings" panose="05000000000000000000" pitchFamily="2" charset="2"/>
              <a:buChar char="u"/>
            </a:pPr>
            <a:endParaRPr lang="zh-CN" altLang="en-US" sz="1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D21C85B7-FCDA-46C0-9BEF-EA80CEC8A342}"/>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环境变量文件</a:t>
            </a:r>
          </a:p>
        </p:txBody>
      </p:sp>
      <p:graphicFrame>
        <p:nvGraphicFramePr>
          <p:cNvPr id="56323" name="Group 3">
            <a:extLst>
              <a:ext uri="{FF2B5EF4-FFF2-40B4-BE49-F238E27FC236}">
                <a16:creationId xmlns:a16="http://schemas.microsoft.com/office/drawing/2014/main" id="{6EC9DC38-AFB2-489D-A122-74DFBC8F72A9}"/>
              </a:ext>
            </a:extLst>
          </p:cNvPr>
          <p:cNvGraphicFramePr>
            <a:graphicFrameLocks noGrp="1"/>
          </p:cNvGraphicFramePr>
          <p:nvPr>
            <p:extLst>
              <p:ext uri="{D42A27DB-BD31-4B8C-83A1-F6EECF244321}">
                <p14:modId xmlns:p14="http://schemas.microsoft.com/office/powerpoint/2010/main" val="1308544947"/>
              </p:ext>
            </p:extLst>
          </p:nvPr>
        </p:nvGraphicFramePr>
        <p:xfrm>
          <a:off x="1328738" y="1519239"/>
          <a:ext cx="7389812" cy="4011611"/>
        </p:xfrm>
        <a:graphic>
          <a:graphicData uri="http://schemas.openxmlformats.org/drawingml/2006/table">
            <a:tbl>
              <a:tblPr/>
              <a:tblGrid>
                <a:gridCol w="2463800">
                  <a:extLst>
                    <a:ext uri="{9D8B030D-6E8A-4147-A177-3AD203B41FA5}">
                      <a16:colId xmlns:a16="http://schemas.microsoft.com/office/drawing/2014/main" val="20000"/>
                    </a:ext>
                  </a:extLst>
                </a:gridCol>
                <a:gridCol w="2462212">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803662">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文件名</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哪些用户</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何时执行</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01429">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dirty="0">
                          <a:ln>
                            <a:noFill/>
                          </a:ln>
                          <a:solidFill>
                            <a:srgbClr val="0033CC"/>
                          </a:solidFill>
                          <a:effectLst/>
                          <a:latin typeface="Arial" pitchFamily="34" charset="0"/>
                          <a:ea typeface="宋体" pitchFamily="2" charset="-122"/>
                        </a:rPr>
                        <a:t>/</a:t>
                      </a:r>
                      <a:r>
                        <a:rPr kumimoji="0" lang="en-US" sz="1800" b="0" i="0" u="none" strike="noStrike" cap="none" normalizeH="0" baseline="0" dirty="0" err="1">
                          <a:ln>
                            <a:noFill/>
                          </a:ln>
                          <a:solidFill>
                            <a:srgbClr val="0033CC"/>
                          </a:solidFill>
                          <a:effectLst/>
                          <a:latin typeface="Arial" pitchFamily="34" charset="0"/>
                          <a:ea typeface="宋体" pitchFamily="2" charset="-122"/>
                        </a:rPr>
                        <a:t>etc</a:t>
                      </a:r>
                      <a:r>
                        <a:rPr kumimoji="0" lang="en-US" sz="1800" b="0" i="0" u="none" strike="noStrike" cap="none" normalizeH="0" baseline="0" dirty="0">
                          <a:ln>
                            <a:noFill/>
                          </a:ln>
                          <a:solidFill>
                            <a:srgbClr val="0033CC"/>
                          </a:solidFill>
                          <a:effectLst/>
                          <a:latin typeface="Arial" pitchFamily="34" charset="0"/>
                          <a:ea typeface="宋体" pitchFamily="2" charset="-122"/>
                        </a:rPr>
                        <a:t>/profile</a:t>
                      </a:r>
                      <a:endParaRPr kumimoji="0" lang="en-US"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所有用户</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登陆</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801429">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dirty="0">
                          <a:ln>
                            <a:noFill/>
                          </a:ln>
                          <a:solidFill>
                            <a:srgbClr val="0033CC"/>
                          </a:solidFill>
                          <a:effectLst/>
                          <a:latin typeface="Arial" pitchFamily="34" charset="0"/>
                          <a:ea typeface="宋体" pitchFamily="2" charset="-122"/>
                        </a:rPr>
                        <a:t>/etc/</a:t>
                      </a:r>
                      <a:r>
                        <a:rPr kumimoji="0" lang="en-US" sz="1800" b="0" i="0" u="none" strike="noStrike" cap="none" normalizeH="0" baseline="0" dirty="0" err="1">
                          <a:ln>
                            <a:noFill/>
                          </a:ln>
                          <a:solidFill>
                            <a:srgbClr val="0033CC"/>
                          </a:solidFill>
                          <a:effectLst/>
                          <a:latin typeface="Arial" pitchFamily="34" charset="0"/>
                          <a:ea typeface="宋体" pitchFamily="2" charset="-122"/>
                        </a:rPr>
                        <a:t>bashrc</a:t>
                      </a:r>
                      <a:endParaRPr kumimoji="0" lang="en-US"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所有用户</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en-US" sz="1800" b="0" i="0" u="none" strike="noStrike" cap="none" normalizeH="0" baseline="0">
                          <a:ln>
                            <a:noFill/>
                          </a:ln>
                          <a:solidFill>
                            <a:srgbClr val="0033CC"/>
                          </a:solidFill>
                          <a:effectLst/>
                          <a:latin typeface="Arial" pitchFamily="34" charset="0"/>
                          <a:ea typeface="宋体" pitchFamily="2" charset="-122"/>
                        </a:rPr>
                        <a:t>登陆</a:t>
                      </a:r>
                      <a:r>
                        <a:rPr kumimoji="0" lang="en-US" sz="1800" b="0" i="0" u="none" strike="noStrike" cap="none" normalizeH="0" baseline="0">
                          <a:ln>
                            <a:noFill/>
                          </a:ln>
                          <a:solidFill>
                            <a:srgbClr val="0033CC"/>
                          </a:solidFill>
                          <a:effectLst/>
                          <a:latin typeface="Arial" pitchFamily="34" charset="0"/>
                          <a:ea typeface="宋体" pitchFamily="2" charset="-122"/>
                        </a:rPr>
                        <a:t>/</a:t>
                      </a:r>
                      <a:r>
                        <a:rPr kumimoji="0" lang="zh-CN" altLang="en-US" sz="1800" b="0" i="0" u="none" strike="noStrike" cap="none" normalizeH="0" baseline="0">
                          <a:ln>
                            <a:noFill/>
                          </a:ln>
                          <a:solidFill>
                            <a:srgbClr val="0033CC"/>
                          </a:solidFill>
                          <a:effectLst/>
                          <a:latin typeface="Arial" pitchFamily="34" charset="0"/>
                          <a:ea typeface="宋体" pitchFamily="2" charset="-122"/>
                        </a:rPr>
                        <a:t>打开</a:t>
                      </a:r>
                      <a:r>
                        <a:rPr kumimoji="0" lang="en-US" sz="1800" b="0" i="0" u="none" strike="noStrike" cap="none" normalizeH="0" baseline="0">
                          <a:ln>
                            <a:noFill/>
                          </a:ln>
                          <a:solidFill>
                            <a:srgbClr val="0033CC"/>
                          </a:solidFill>
                          <a:effectLst/>
                          <a:latin typeface="Arial" pitchFamily="34" charset="0"/>
                          <a:ea typeface="宋体" pitchFamily="2" charset="-122"/>
                        </a:rPr>
                        <a:t>shell</a:t>
                      </a:r>
                      <a:endParaRPr kumimoji="0" lang="zh-CN" altLang="en-US" sz="2200" b="1" i="0" u="none" strike="noStrike" cap="none" normalizeH="0" baseline="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803662">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Arial" pitchFamily="34" charset="0"/>
                          <a:ea typeface="宋体" pitchFamily="2" charset="-122"/>
                        </a:rPr>
                        <a:t>~/.profile</a:t>
                      </a:r>
                      <a:endParaRPr kumimoji="0" lang="en-US" sz="2200" b="1" i="0" u="none" strike="noStrike" cap="none" normalizeH="0" baseline="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单独用户</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登陆</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801429">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Arial" pitchFamily="34" charset="0"/>
                          <a:ea typeface="宋体" pitchFamily="2" charset="-122"/>
                        </a:rPr>
                        <a:t>~/.bashrc</a:t>
                      </a:r>
                      <a:endParaRPr kumimoji="0" lang="en-US" sz="2200" b="1" i="0" u="none" strike="noStrike" cap="none" normalizeH="0" baseline="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单独用户</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en-US" sz="1800" b="0" i="0" u="none" strike="noStrike" cap="none" normalizeH="0" baseline="0" dirty="0">
                          <a:ln>
                            <a:noFill/>
                          </a:ln>
                          <a:solidFill>
                            <a:srgbClr val="0033CC"/>
                          </a:solidFill>
                          <a:effectLst/>
                          <a:latin typeface="Arial" pitchFamily="34" charset="0"/>
                          <a:ea typeface="宋体" pitchFamily="2" charset="-122"/>
                        </a:rPr>
                        <a:t>登陆</a:t>
                      </a:r>
                      <a:r>
                        <a:rPr kumimoji="0" lang="en-US" sz="1800" b="0" i="0" u="none" strike="noStrike" cap="none" normalizeH="0" baseline="0" dirty="0">
                          <a:ln>
                            <a:noFill/>
                          </a:ln>
                          <a:solidFill>
                            <a:srgbClr val="0033CC"/>
                          </a:solidFill>
                          <a:effectLst/>
                          <a:latin typeface="Arial" pitchFamily="34" charset="0"/>
                          <a:ea typeface="宋体" pitchFamily="2" charset="-122"/>
                        </a:rPr>
                        <a:t>/</a:t>
                      </a:r>
                      <a:r>
                        <a:rPr kumimoji="0" lang="zh-CN" altLang="en-US" sz="1800" b="0" i="0" u="none" strike="noStrike" cap="none" normalizeH="0" baseline="0" dirty="0">
                          <a:ln>
                            <a:noFill/>
                          </a:ln>
                          <a:solidFill>
                            <a:srgbClr val="0033CC"/>
                          </a:solidFill>
                          <a:effectLst/>
                          <a:latin typeface="Arial" pitchFamily="34" charset="0"/>
                          <a:ea typeface="宋体" pitchFamily="2" charset="-122"/>
                        </a:rPr>
                        <a:t>打开</a:t>
                      </a:r>
                      <a:r>
                        <a:rPr kumimoji="0" lang="en-US" sz="1800" b="0" i="0" u="none" strike="noStrike" cap="none" normalizeH="0" baseline="0" dirty="0">
                          <a:ln>
                            <a:noFill/>
                          </a:ln>
                          <a:solidFill>
                            <a:srgbClr val="0033CC"/>
                          </a:solidFill>
                          <a:effectLst/>
                          <a:latin typeface="Arial" pitchFamily="34" charset="0"/>
                          <a:ea typeface="宋体" pitchFamily="2" charset="-122"/>
                        </a:rPr>
                        <a:t>shell</a:t>
                      </a:r>
                      <a:endParaRPr kumimoji="0" lang="zh-CN" altLang="en-US" sz="2200" b="1" i="0" u="none" strike="noStrike" cap="none" normalizeH="0" baseline="0" dirty="0">
                        <a:ln>
                          <a:noFill/>
                        </a:ln>
                        <a:solidFill>
                          <a:srgbClr val="0033CC"/>
                        </a:solidFill>
                        <a:effectLst/>
                        <a:latin typeface="Arial" pitchFamily="34" charset="0"/>
                        <a:ea typeface="黑体" pitchFamily="49" charset="-122"/>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DB01A990-CFD0-454D-A396-05E0AACA32BE}"/>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环境变量操作</a:t>
            </a:r>
          </a:p>
        </p:txBody>
      </p:sp>
      <p:sp>
        <p:nvSpPr>
          <p:cNvPr id="51203" name="内容占位符 2">
            <a:extLst>
              <a:ext uri="{FF2B5EF4-FFF2-40B4-BE49-F238E27FC236}">
                <a16:creationId xmlns:a16="http://schemas.microsoft.com/office/drawing/2014/main" id="{9943CCA8-41C0-4548-9F3A-5B69D904ACC6}"/>
              </a:ext>
            </a:extLst>
          </p:cNvPr>
          <p:cNvSpPr>
            <a:spLocks noGrp="1" noChangeArrowheads="1"/>
          </p:cNvSpPr>
          <p:nvPr>
            <p:ph idx="4294967295"/>
          </p:nvPr>
        </p:nvSpPr>
        <p:spPr>
          <a:xfrm>
            <a:off x="831850" y="1125538"/>
            <a:ext cx="8693150" cy="5334000"/>
          </a:xfrm>
        </p:spPr>
        <p:txBody>
          <a:bodyPr/>
          <a:lstStyle/>
          <a:p>
            <a:pPr eaLnBrk="1" hangingPunct="1">
              <a:buClr>
                <a:srgbClr val="FF0000"/>
              </a:buClr>
              <a:buSzPct val="70000"/>
              <a:buFont typeface="Wingdings" panose="05000000000000000000" pitchFamily="2" charset="2"/>
              <a:buChar char="n"/>
            </a:pPr>
            <a:r>
              <a:rPr lang="zh-CN" altLang="en-US" sz="2400"/>
              <a:t>显示环境变量</a:t>
            </a:r>
            <a:endParaRPr lang="en-US" altLang="zh-CN" sz="2400"/>
          </a:p>
          <a:p>
            <a:pPr lvl="1" eaLnBrk="1" hangingPunct="1">
              <a:buClr>
                <a:srgbClr val="FF0000"/>
              </a:buClr>
              <a:buSzPct val="70000"/>
            </a:pPr>
            <a:r>
              <a:rPr lang="en-US" altLang="zh-CN" sz="2000"/>
              <a:t>echo </a:t>
            </a:r>
          </a:p>
          <a:p>
            <a:pPr lvl="2" eaLnBrk="1" hangingPunct="1">
              <a:buClr>
                <a:srgbClr val="FF0000"/>
              </a:buClr>
              <a:buSzPct val="70000"/>
            </a:pPr>
            <a:r>
              <a:rPr lang="zh-CN" altLang="en-US" sz="1600"/>
              <a:t>显示文本、打印信息命令，通过</a:t>
            </a:r>
            <a:r>
              <a:rPr lang="en-US" altLang="zh-CN" sz="1600"/>
              <a:t>echo $+</a:t>
            </a:r>
            <a:r>
              <a:rPr lang="zh-CN" altLang="en-US" sz="1600"/>
              <a:t>变量名可以显示单个环境变量的值</a:t>
            </a:r>
            <a:r>
              <a:rPr lang="zh-CN" altLang="en-US" sz="1600">
                <a:ea typeface="宋体" panose="02010600030101010101" pitchFamily="2" charset="-122"/>
              </a:rPr>
              <a:t>。</a:t>
            </a:r>
            <a:endParaRPr lang="en-US" altLang="zh-CN" sz="1600">
              <a:ea typeface="宋体" panose="02010600030101010101" pitchFamily="2" charset="-122"/>
            </a:endParaRPr>
          </a:p>
          <a:p>
            <a:pPr lvl="2" eaLnBrk="1" hangingPunct="1">
              <a:buClr>
                <a:srgbClr val="FF0000"/>
              </a:buClr>
              <a:buSzPct val="70000"/>
            </a:pPr>
            <a:r>
              <a:rPr lang="zh-CN" altLang="en-US" sz="1600"/>
              <a:t>用法：</a:t>
            </a:r>
            <a:r>
              <a:rPr lang="en-US" altLang="zh-CN" sz="1600"/>
              <a:t>echo $HOME</a:t>
            </a:r>
          </a:p>
          <a:p>
            <a:pPr lvl="1" eaLnBrk="1" hangingPunct="1">
              <a:buClr>
                <a:srgbClr val="FF0000"/>
              </a:buClr>
              <a:buSzPct val="70000"/>
            </a:pPr>
            <a:r>
              <a:rPr lang="en-US" altLang="zh-CN" sz="2000"/>
              <a:t>printenv </a:t>
            </a:r>
          </a:p>
          <a:p>
            <a:pPr lvl="2" eaLnBrk="1" hangingPunct="1">
              <a:buClr>
                <a:srgbClr val="FF0000"/>
              </a:buClr>
              <a:buSzPct val="70000"/>
            </a:pPr>
            <a:r>
              <a:rPr lang="zh-CN" altLang="en-US" sz="1600"/>
              <a:t>显示指定的环境变量的值。如果没有指定变量，则显示所有变量的名称和值</a:t>
            </a:r>
            <a:r>
              <a:rPr lang="zh-CN" altLang="en-US" sz="1600">
                <a:ea typeface="宋体" panose="02010600030101010101" pitchFamily="2" charset="-122"/>
              </a:rPr>
              <a:t>。</a:t>
            </a:r>
            <a:endParaRPr lang="en-US" altLang="zh-CN" sz="1600">
              <a:ea typeface="宋体" panose="02010600030101010101" pitchFamily="2" charset="-122"/>
            </a:endParaRPr>
          </a:p>
          <a:p>
            <a:pPr lvl="2" eaLnBrk="1" hangingPunct="1">
              <a:buClr>
                <a:srgbClr val="FF0000"/>
              </a:buClr>
              <a:buSzPct val="70000"/>
            </a:pPr>
            <a:r>
              <a:rPr lang="zh-CN" altLang="en-US" sz="1600"/>
              <a:t>用法：</a:t>
            </a:r>
            <a:r>
              <a:rPr lang="en-US" altLang="zh-CN" sz="1600"/>
              <a:t>printenv HOME</a:t>
            </a:r>
          </a:p>
          <a:p>
            <a:pPr lvl="2" eaLnBrk="1" hangingPunct="1">
              <a:buClr>
                <a:srgbClr val="FF0000"/>
              </a:buClr>
              <a:buSzPct val="70000"/>
            </a:pPr>
            <a:r>
              <a:rPr lang="zh-CN" altLang="en-US" sz="1600"/>
              <a:t>用法：</a:t>
            </a:r>
            <a:r>
              <a:rPr lang="en-US" altLang="zh-CN" sz="1600"/>
              <a:t>printenv</a:t>
            </a:r>
          </a:p>
          <a:p>
            <a:pPr lvl="1" eaLnBrk="1" hangingPunct="1">
              <a:buClr>
                <a:srgbClr val="FF0000"/>
              </a:buClr>
              <a:buSzPct val="70000"/>
            </a:pPr>
            <a:r>
              <a:rPr lang="en-US" altLang="zh-CN" sz="2000"/>
              <a:t>env </a:t>
            </a:r>
          </a:p>
          <a:p>
            <a:pPr lvl="2" eaLnBrk="1" hangingPunct="1">
              <a:buClr>
                <a:srgbClr val="FF0000"/>
              </a:buClr>
              <a:buSzPct val="70000"/>
            </a:pPr>
            <a:r>
              <a:rPr lang="zh-CN" altLang="en-US" sz="1600"/>
              <a:t>显示当前用户的所有环境变量</a:t>
            </a:r>
            <a:r>
              <a:rPr lang="zh-CN" altLang="en-US" sz="1600">
                <a:ea typeface="宋体" panose="02010600030101010101" pitchFamily="2" charset="-122"/>
              </a:rPr>
              <a:t>。</a:t>
            </a:r>
            <a:endParaRPr lang="en-US" altLang="zh-CN" sz="1600">
              <a:ea typeface="宋体" panose="02010600030101010101" pitchFamily="2" charset="-122"/>
            </a:endParaRPr>
          </a:p>
          <a:p>
            <a:pPr lvl="2" eaLnBrk="1" hangingPunct="1">
              <a:buClr>
                <a:srgbClr val="FF0000"/>
              </a:buClr>
              <a:buSzPct val="70000"/>
            </a:pPr>
            <a:r>
              <a:rPr lang="zh-CN" altLang="en-US" sz="1600"/>
              <a:t>用法：</a:t>
            </a:r>
            <a:r>
              <a:rPr lang="en-US" altLang="zh-CN" sz="1600"/>
              <a:t>env</a:t>
            </a:r>
          </a:p>
          <a:p>
            <a:pPr lvl="1" eaLnBrk="1" hangingPunct="1">
              <a:buClr>
                <a:srgbClr val="FF0000"/>
              </a:buClr>
              <a:buSzPct val="70000"/>
            </a:pPr>
            <a:r>
              <a:rPr lang="en-US" altLang="zh-CN" sz="2000"/>
              <a:t>set </a:t>
            </a:r>
          </a:p>
          <a:p>
            <a:pPr lvl="2" eaLnBrk="1" hangingPunct="1">
              <a:buClr>
                <a:srgbClr val="FF0000"/>
              </a:buClr>
              <a:buSzPct val="70000"/>
            </a:pPr>
            <a:r>
              <a:rPr lang="zh-CN" altLang="en-US" sz="1600"/>
              <a:t>显示当前用户的所有本地变量包括环境变量</a:t>
            </a:r>
            <a:r>
              <a:rPr lang="zh-CN" altLang="en-US" sz="1600">
                <a:ea typeface="宋体" panose="02010600030101010101" pitchFamily="2" charset="-122"/>
              </a:rPr>
              <a:t>。</a:t>
            </a:r>
            <a:endParaRPr lang="en-US" altLang="zh-CN" sz="1600">
              <a:ea typeface="宋体" panose="02010600030101010101" pitchFamily="2" charset="-122"/>
            </a:endParaRPr>
          </a:p>
          <a:p>
            <a:pPr lvl="2" eaLnBrk="1" hangingPunct="1">
              <a:buClr>
                <a:srgbClr val="FF0000"/>
              </a:buClr>
              <a:buSzPct val="70000"/>
            </a:pPr>
            <a:r>
              <a:rPr lang="zh-CN" altLang="en-US" sz="1600"/>
              <a:t>用法：</a:t>
            </a:r>
            <a:r>
              <a:rPr lang="en-US" altLang="zh-CN" sz="1600"/>
              <a:t>set</a:t>
            </a:r>
          </a:p>
          <a:p>
            <a:pPr lvl="1" eaLnBrk="1" hangingPunct="1">
              <a:buClr>
                <a:srgbClr val="FF0000"/>
              </a:buClr>
              <a:buSzPct val="70000"/>
            </a:pPr>
            <a:r>
              <a:rPr lang="en-US" altLang="zh-CN" sz="2000"/>
              <a:t>cat /proc/&lt;pid&gt;/environ </a:t>
            </a:r>
            <a:r>
              <a:rPr lang="en-US" altLang="zh-CN" sz="1800"/>
              <a:t> </a:t>
            </a:r>
          </a:p>
          <a:p>
            <a:pPr lvl="2" eaLnBrk="1" hangingPunct="1">
              <a:buClr>
                <a:srgbClr val="FF0000"/>
              </a:buClr>
              <a:buSzPct val="70000"/>
            </a:pPr>
            <a:r>
              <a:rPr lang="zh-CN" altLang="en-US" sz="1600">
                <a:ea typeface="宋体" panose="02010600030101010101" pitchFamily="2" charset="-122"/>
              </a:rPr>
              <a:t>查看某一进程所使用的环境变量。</a:t>
            </a:r>
            <a:endParaRPr lang="en-US" altLang="zh-CN" sz="1600">
              <a:ea typeface="宋体" panose="02010600030101010101" pitchFamily="2" charset="-122"/>
            </a:endParaRPr>
          </a:p>
          <a:p>
            <a:pPr lvl="2" eaLnBrk="1" hangingPunct="1">
              <a:buFont typeface="Wingdings" panose="05000000000000000000" pitchFamily="2" charset="2"/>
              <a:buChar char="u"/>
            </a:pPr>
            <a:endParaRPr lang="en-US" altLang="zh-CN" sz="1400"/>
          </a:p>
          <a:p>
            <a:pPr lvl="1" eaLnBrk="1" hangingPunct="1">
              <a:buFont typeface="Wingdings" panose="05000000000000000000" pitchFamily="2" charset="2"/>
              <a:buChar char="u"/>
            </a:pPr>
            <a:endParaRPr lang="en-US" altLang="zh-CN" sz="1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内容占位符 2">
            <a:extLst>
              <a:ext uri="{FF2B5EF4-FFF2-40B4-BE49-F238E27FC236}">
                <a16:creationId xmlns:a16="http://schemas.microsoft.com/office/drawing/2014/main" id="{85B062D3-16A7-4928-AF13-DC1E638F6D0C}"/>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800" dirty="0"/>
              <a:t>进程</a:t>
            </a:r>
            <a:endParaRPr lang="en-US" altLang="zh-CN" sz="2800" dirty="0"/>
          </a:p>
          <a:p>
            <a:pPr lvl="1" eaLnBrk="1" hangingPunct="1">
              <a:buClr>
                <a:srgbClr val="002060"/>
              </a:buClr>
              <a:buSzPct val="60000"/>
            </a:pPr>
            <a:r>
              <a:rPr lang="zh-CN" altLang="en-US" sz="2000" dirty="0"/>
              <a:t>一个正在执行中的程序</a:t>
            </a:r>
          </a:p>
          <a:p>
            <a:pPr eaLnBrk="1" hangingPunct="1">
              <a:lnSpc>
                <a:spcPct val="80000"/>
              </a:lnSpc>
              <a:buClr>
                <a:srgbClr val="FF0000"/>
              </a:buClr>
              <a:buSzPct val="70000"/>
              <a:buFont typeface="Wingdings" panose="05000000000000000000" pitchFamily="2" charset="2"/>
              <a:buChar char="n"/>
            </a:pPr>
            <a:r>
              <a:rPr lang="zh-CN" altLang="en-US" sz="2800" dirty="0"/>
              <a:t>进程控制块（</a:t>
            </a:r>
            <a:r>
              <a:rPr lang="en-US" altLang="zh-CN" sz="2800" dirty="0"/>
              <a:t>PCB-Process Control Block</a:t>
            </a:r>
            <a:r>
              <a:rPr lang="zh-CN" altLang="en-US" sz="2800" dirty="0"/>
              <a:t>）</a:t>
            </a:r>
            <a:endParaRPr lang="en-US" altLang="zh-CN" sz="2800" dirty="0"/>
          </a:p>
          <a:p>
            <a:pPr lvl="1" eaLnBrk="1" hangingPunct="1">
              <a:buClr>
                <a:srgbClr val="002060"/>
              </a:buClr>
              <a:buSzPct val="60000"/>
            </a:pPr>
            <a:r>
              <a:rPr lang="zh-CN" altLang="en-US" sz="2000" dirty="0"/>
              <a:t>保存与进程相关的所有信息：进程描述信息、进程控制信息、</a:t>
            </a:r>
            <a:r>
              <a:rPr lang="en-US" altLang="zh-CN" sz="2000" dirty="0"/>
              <a:t>资</a:t>
            </a:r>
            <a:r>
              <a:rPr lang="zh-CN" altLang="en-US" sz="2000" dirty="0"/>
              <a:t>源信息、</a:t>
            </a:r>
            <a:r>
              <a:rPr lang="en-US" altLang="zh-CN" sz="2000" dirty="0"/>
              <a:t>计</a:t>
            </a:r>
            <a:r>
              <a:rPr lang="zh-CN" altLang="en-US" sz="2000" dirty="0"/>
              <a:t>时信息、内存管理信息等</a:t>
            </a:r>
            <a:endParaRPr lang="zh-CN" altLang="en-US" dirty="0"/>
          </a:p>
          <a:p>
            <a:pPr eaLnBrk="1" hangingPunct="1">
              <a:lnSpc>
                <a:spcPct val="80000"/>
              </a:lnSpc>
              <a:buClr>
                <a:srgbClr val="FF0000"/>
              </a:buClr>
              <a:buSzPct val="60000"/>
              <a:buFont typeface="Wingdings" panose="05000000000000000000" pitchFamily="2" charset="2"/>
              <a:buChar char="n"/>
            </a:pPr>
            <a:r>
              <a:rPr lang="zh-CN" altLang="en-US" sz="2800" dirty="0"/>
              <a:t>可以说进程是由三部分组成：</a:t>
            </a:r>
            <a:endParaRPr lang="en-US" altLang="zh-CN" sz="2800" dirty="0"/>
          </a:p>
          <a:p>
            <a:pPr lvl="1" eaLnBrk="1" hangingPunct="1">
              <a:buClr>
                <a:srgbClr val="002060"/>
              </a:buClr>
              <a:buSzPct val="60000"/>
            </a:pPr>
            <a:r>
              <a:rPr lang="zh-CN" altLang="en-US" sz="2000" dirty="0"/>
              <a:t>程序代码</a:t>
            </a:r>
            <a:endParaRPr lang="en-US" altLang="zh-CN" sz="2000" dirty="0"/>
          </a:p>
          <a:p>
            <a:pPr lvl="1" eaLnBrk="1" hangingPunct="1">
              <a:buClr>
                <a:srgbClr val="002060"/>
              </a:buClr>
              <a:buSzPct val="60000"/>
            </a:pPr>
            <a:r>
              <a:rPr lang="zh-CN" altLang="en-US" sz="2000" dirty="0"/>
              <a:t>用户数据</a:t>
            </a:r>
            <a:endParaRPr lang="en-US" altLang="zh-CN" sz="2000" dirty="0"/>
          </a:p>
          <a:p>
            <a:pPr lvl="1" eaLnBrk="1" hangingPunct="1">
              <a:buClr>
                <a:srgbClr val="002060"/>
              </a:buClr>
              <a:buSzPct val="60000"/>
            </a:pPr>
            <a:r>
              <a:rPr lang="zh-CN" altLang="en-US" sz="2000" dirty="0"/>
              <a:t>进程控制块</a:t>
            </a:r>
            <a:endParaRPr lang="en-US" altLang="zh-CN" sz="2000" dirty="0"/>
          </a:p>
          <a:p>
            <a:pPr eaLnBrk="1" hangingPunct="1">
              <a:lnSpc>
                <a:spcPct val="80000"/>
              </a:lnSpc>
              <a:buFont typeface="Wingdings" panose="05000000000000000000" pitchFamily="2" charset="2"/>
              <a:buChar char="n"/>
            </a:pPr>
            <a:endParaRPr lang="zh-CN" altLang="en-US" sz="2800" dirty="0">
              <a:ea typeface="宋体" panose="02010600030101010101" pitchFamily="2" charset="-122"/>
            </a:endParaRPr>
          </a:p>
          <a:p>
            <a:pPr eaLnBrk="1" hangingPunct="1">
              <a:lnSpc>
                <a:spcPct val="80000"/>
              </a:lnSpc>
              <a:buFont typeface="Wingdings" panose="05000000000000000000" pitchFamily="2" charset="2"/>
              <a:buChar char="n"/>
            </a:pPr>
            <a:endParaRPr lang="zh-CN" altLang="en-US" sz="2800" dirty="0">
              <a:ea typeface="宋体" panose="02010600030101010101" pitchFamily="2" charset="-122"/>
            </a:endParaRPr>
          </a:p>
        </p:txBody>
      </p:sp>
      <p:grpSp>
        <p:nvGrpSpPr>
          <p:cNvPr id="40962" name="组合 11">
            <a:extLst>
              <a:ext uri="{FF2B5EF4-FFF2-40B4-BE49-F238E27FC236}">
                <a16:creationId xmlns:a16="http://schemas.microsoft.com/office/drawing/2014/main" id="{D1DC9874-1BC4-46C9-8F5D-76F8072E9CA8}"/>
              </a:ext>
            </a:extLst>
          </p:cNvPr>
          <p:cNvGrpSpPr>
            <a:grpSpLocks/>
          </p:cNvGrpSpPr>
          <p:nvPr/>
        </p:nvGrpSpPr>
        <p:grpSpPr bwMode="auto">
          <a:xfrm>
            <a:off x="5345038" y="3687018"/>
            <a:ext cx="4533900" cy="3079750"/>
            <a:chOff x="3854450" y="4683125"/>
            <a:chExt cx="4533900" cy="3079750"/>
          </a:xfrm>
        </p:grpSpPr>
        <p:pic>
          <p:nvPicPr>
            <p:cNvPr id="40966" name="Picture 4">
              <a:extLst>
                <a:ext uri="{FF2B5EF4-FFF2-40B4-BE49-F238E27FC236}">
                  <a16:creationId xmlns:a16="http://schemas.microsoft.com/office/drawing/2014/main" id="{076AEBC1-1521-4883-AC58-FADF3539A0EE}"/>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54450" y="4683125"/>
              <a:ext cx="45339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5">
              <a:extLst>
                <a:ext uri="{FF2B5EF4-FFF2-40B4-BE49-F238E27FC236}">
                  <a16:creationId xmlns:a16="http://schemas.microsoft.com/office/drawing/2014/main" id="{2895BEB7-C549-491A-98EE-99C7455152D0}"/>
                </a:ext>
              </a:extLst>
            </p:cNvPr>
            <p:cNvSpPr>
              <a:spLocks noChangeArrowheads="1"/>
            </p:cNvSpPr>
            <p:nvPr/>
          </p:nvSpPr>
          <p:spPr bwMode="auto">
            <a:xfrm>
              <a:off x="4779963" y="4708525"/>
              <a:ext cx="2555875" cy="776288"/>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ysClr val="windowText" lastClr="000000"/>
                </a:solidFill>
                <a:ea typeface="宋体" panose="02010600030101010101" pitchFamily="2" charset="-122"/>
              </a:endParaRPr>
            </a:p>
          </p:txBody>
        </p:sp>
        <p:sp>
          <p:nvSpPr>
            <p:cNvPr id="40968" name="Text Box 6">
              <a:extLst>
                <a:ext uri="{FF2B5EF4-FFF2-40B4-BE49-F238E27FC236}">
                  <a16:creationId xmlns:a16="http://schemas.microsoft.com/office/drawing/2014/main" id="{295A2B98-8149-47AF-BA2B-72052F5B4BE1}"/>
                </a:ext>
              </a:extLst>
            </p:cNvPr>
            <p:cNvSpPr txBox="1">
              <a:spLocks noChangeArrowheads="1"/>
            </p:cNvSpPr>
            <p:nvPr/>
          </p:nvSpPr>
          <p:spPr bwMode="auto">
            <a:xfrm>
              <a:off x="4779963" y="4899025"/>
              <a:ext cx="2555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zh-CN" sz="1800" b="0" dirty="0">
                  <a:solidFill>
                    <a:sysClr val="windowText" lastClr="000000"/>
                  </a:solidFill>
                  <a:ea typeface="宋体" panose="02010600030101010101" pitchFamily="2" charset="-122"/>
                </a:rPr>
                <a:t>程序代码</a:t>
              </a:r>
            </a:p>
          </p:txBody>
        </p:sp>
        <p:sp>
          <p:nvSpPr>
            <p:cNvPr id="40969" name="Rectangle 7">
              <a:extLst>
                <a:ext uri="{FF2B5EF4-FFF2-40B4-BE49-F238E27FC236}">
                  <a16:creationId xmlns:a16="http://schemas.microsoft.com/office/drawing/2014/main" id="{8B75CCA5-6B46-48F4-811F-1B153235E50B}"/>
                </a:ext>
              </a:extLst>
            </p:cNvPr>
            <p:cNvSpPr>
              <a:spLocks noChangeArrowheads="1"/>
            </p:cNvSpPr>
            <p:nvPr/>
          </p:nvSpPr>
          <p:spPr bwMode="auto">
            <a:xfrm>
              <a:off x="4779963" y="5748338"/>
              <a:ext cx="2555875" cy="77628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ysClr val="windowText" lastClr="000000"/>
                </a:solidFill>
                <a:ea typeface="宋体" panose="02010600030101010101" pitchFamily="2" charset="-122"/>
              </a:endParaRPr>
            </a:p>
          </p:txBody>
        </p:sp>
        <p:sp>
          <p:nvSpPr>
            <p:cNvPr id="40970" name="Text Box 8">
              <a:extLst>
                <a:ext uri="{FF2B5EF4-FFF2-40B4-BE49-F238E27FC236}">
                  <a16:creationId xmlns:a16="http://schemas.microsoft.com/office/drawing/2014/main" id="{39544197-4362-4692-85CF-AAFFDED18C7F}"/>
                </a:ext>
              </a:extLst>
            </p:cNvPr>
            <p:cNvSpPr txBox="1">
              <a:spLocks noChangeArrowheads="1"/>
            </p:cNvSpPr>
            <p:nvPr/>
          </p:nvSpPr>
          <p:spPr bwMode="auto">
            <a:xfrm>
              <a:off x="4779963" y="5938837"/>
              <a:ext cx="2555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zh-CN" sz="1800" b="0" dirty="0">
                  <a:solidFill>
                    <a:sysClr val="windowText" lastClr="000000"/>
                  </a:solidFill>
                  <a:ea typeface="宋体" panose="02010600030101010101" pitchFamily="2" charset="-122"/>
                </a:rPr>
                <a:t>用户数据</a:t>
              </a:r>
            </a:p>
          </p:txBody>
        </p:sp>
        <p:sp>
          <p:nvSpPr>
            <p:cNvPr id="40971" name="Rectangle 9">
              <a:extLst>
                <a:ext uri="{FF2B5EF4-FFF2-40B4-BE49-F238E27FC236}">
                  <a16:creationId xmlns:a16="http://schemas.microsoft.com/office/drawing/2014/main" id="{70FE1B25-2835-4B1E-A8F3-002E889FCA4D}"/>
                </a:ext>
              </a:extLst>
            </p:cNvPr>
            <p:cNvSpPr>
              <a:spLocks noChangeArrowheads="1"/>
            </p:cNvSpPr>
            <p:nvPr/>
          </p:nvSpPr>
          <p:spPr bwMode="auto">
            <a:xfrm>
              <a:off x="4779963" y="6751638"/>
              <a:ext cx="2555875" cy="77628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endParaRPr lang="zh-CN" altLang="en-US" sz="1800" b="0">
                <a:solidFill>
                  <a:sysClr val="windowText" lastClr="000000"/>
                </a:solidFill>
                <a:ea typeface="宋体" panose="02010600030101010101" pitchFamily="2" charset="-122"/>
              </a:endParaRPr>
            </a:p>
          </p:txBody>
        </p:sp>
        <p:sp>
          <p:nvSpPr>
            <p:cNvPr id="40972" name="Text Box 10">
              <a:extLst>
                <a:ext uri="{FF2B5EF4-FFF2-40B4-BE49-F238E27FC236}">
                  <a16:creationId xmlns:a16="http://schemas.microsoft.com/office/drawing/2014/main" id="{8F684562-A779-4963-B928-ECDFF94A4F93}"/>
                </a:ext>
              </a:extLst>
            </p:cNvPr>
            <p:cNvSpPr txBox="1">
              <a:spLocks noChangeArrowheads="1"/>
            </p:cNvSpPr>
            <p:nvPr/>
          </p:nvSpPr>
          <p:spPr bwMode="auto">
            <a:xfrm>
              <a:off x="4852789" y="6943724"/>
              <a:ext cx="247035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zh-CN" sz="1800" b="0" dirty="0">
                  <a:solidFill>
                    <a:sysClr val="windowText" lastClr="000000"/>
                  </a:solidFill>
                  <a:ea typeface="宋体" panose="02010600030101010101" pitchFamily="2" charset="-122"/>
                </a:rPr>
                <a:t>进程控制块</a:t>
              </a:r>
            </a:p>
          </p:txBody>
        </p:sp>
        <p:sp>
          <p:nvSpPr>
            <p:cNvPr id="40973" name="TextBox 10">
              <a:extLst>
                <a:ext uri="{FF2B5EF4-FFF2-40B4-BE49-F238E27FC236}">
                  <a16:creationId xmlns:a16="http://schemas.microsoft.com/office/drawing/2014/main" id="{DD5E5EC9-25EF-45BA-A59E-6C626D2E2B47}"/>
                </a:ext>
              </a:extLst>
            </p:cNvPr>
            <p:cNvSpPr txBox="1">
              <a:spLocks noChangeArrowheads="1"/>
            </p:cNvSpPr>
            <p:nvPr/>
          </p:nvSpPr>
          <p:spPr bwMode="auto">
            <a:xfrm>
              <a:off x="7658100" y="7334250"/>
              <a:ext cx="717550" cy="400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2000" b="0">
                  <a:solidFill>
                    <a:srgbClr val="FF0000"/>
                  </a:solidFill>
                  <a:ea typeface="宋体" panose="02010600030101010101" pitchFamily="2" charset="-122"/>
                </a:rPr>
                <a:t>图</a:t>
              </a:r>
              <a:r>
                <a:rPr lang="en-US" altLang="zh-CN" sz="2000" b="0">
                  <a:solidFill>
                    <a:srgbClr val="FF0000"/>
                  </a:solidFill>
                  <a:ea typeface="宋体" panose="02010600030101010101" pitchFamily="2" charset="-122"/>
                </a:rPr>
                <a:t>1</a:t>
              </a:r>
              <a:endParaRPr lang="zh-CN" altLang="en-US" sz="2000" b="0">
                <a:solidFill>
                  <a:srgbClr val="FF0000"/>
                </a:solidFill>
                <a:ea typeface="宋体" panose="02010600030101010101" pitchFamily="2" charset="-122"/>
              </a:endParaRPr>
            </a:p>
          </p:txBody>
        </p:sp>
      </p:grpSp>
      <p:sp>
        <p:nvSpPr>
          <p:cNvPr id="2" name="标题 1">
            <a:extLst>
              <a:ext uri="{FF2B5EF4-FFF2-40B4-BE49-F238E27FC236}">
                <a16:creationId xmlns:a16="http://schemas.microsoft.com/office/drawing/2014/main" id="{5296B006-77FB-4E4B-A4F4-F1E9C20DD84D}"/>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什么是进程</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70641DFA-C3DB-40F6-84C6-63564E7F8C4D}"/>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环境变量操作</a:t>
            </a:r>
          </a:p>
        </p:txBody>
      </p:sp>
      <p:sp>
        <p:nvSpPr>
          <p:cNvPr id="53251" name="内容占位符 2">
            <a:extLst>
              <a:ext uri="{FF2B5EF4-FFF2-40B4-BE49-F238E27FC236}">
                <a16:creationId xmlns:a16="http://schemas.microsoft.com/office/drawing/2014/main" id="{8422C8C6-DEB8-40FB-9C99-DEB11ED1B1BD}"/>
              </a:ext>
            </a:extLst>
          </p:cNvPr>
          <p:cNvSpPr>
            <a:spLocks noGrp="1" noChangeArrowheads="1"/>
          </p:cNvSpPr>
          <p:nvPr>
            <p:ph idx="4294967295"/>
          </p:nvPr>
        </p:nvSpPr>
        <p:spPr>
          <a:xfrm>
            <a:off x="920552" y="1484784"/>
            <a:ext cx="8153598" cy="4249266"/>
          </a:xfrm>
        </p:spPr>
        <p:txBody>
          <a:bodyPr/>
          <a:lstStyle/>
          <a:p>
            <a:pPr algn="just" eaLnBrk="1" hangingPunct="1">
              <a:buClr>
                <a:srgbClr val="FF0000"/>
              </a:buClr>
              <a:buSzPct val="70000"/>
              <a:buFont typeface="Wingdings" panose="05000000000000000000" pitchFamily="2" charset="2"/>
              <a:buChar char="n"/>
            </a:pPr>
            <a:r>
              <a:rPr lang="zh-CN" altLang="en-US" sz="2400" dirty="0"/>
              <a:t>设置环境变量</a:t>
            </a:r>
            <a:endParaRPr lang="en-US" altLang="zh-CN" sz="2400" dirty="0"/>
          </a:p>
          <a:p>
            <a:pPr lvl="1" algn="just" eaLnBrk="1" hangingPunct="1">
              <a:buClr>
                <a:srgbClr val="FF0000"/>
              </a:buClr>
              <a:buSzPct val="70000"/>
            </a:pPr>
            <a:r>
              <a:rPr lang="zh-CN" altLang="en-US" sz="2000" dirty="0"/>
              <a:t>直接设置本地变量</a:t>
            </a:r>
            <a:r>
              <a:rPr lang="en-US" altLang="zh-CN" sz="2000" dirty="0"/>
              <a:t> </a:t>
            </a:r>
          </a:p>
          <a:p>
            <a:pPr lvl="2" algn="just" eaLnBrk="1" hangingPunct="1">
              <a:buClr>
                <a:srgbClr val="FF0000"/>
              </a:buClr>
              <a:buSzPct val="70000"/>
            </a:pPr>
            <a:r>
              <a:rPr lang="zh-CN" altLang="en-US" b="0" dirty="0">
                <a:solidFill>
                  <a:srgbClr val="002060"/>
                </a:solidFill>
              </a:rPr>
              <a:t>用法：</a:t>
            </a:r>
            <a:r>
              <a:rPr lang="en-US" altLang="zh-CN" b="0" dirty="0">
                <a:solidFill>
                  <a:srgbClr val="002060"/>
                </a:solidFill>
              </a:rPr>
              <a:t>HELLO=1</a:t>
            </a:r>
          </a:p>
          <a:p>
            <a:pPr lvl="1" algn="just" eaLnBrk="1" hangingPunct="1">
              <a:buClr>
                <a:srgbClr val="FF0000"/>
              </a:buClr>
              <a:buSzPct val="70000"/>
            </a:pPr>
            <a:r>
              <a:rPr lang="en-US" altLang="zh-CN" sz="2000" dirty="0"/>
              <a:t>export</a:t>
            </a:r>
            <a:r>
              <a:rPr lang="en-US" altLang="zh-CN" sz="1800" dirty="0"/>
              <a:t> </a:t>
            </a:r>
          </a:p>
          <a:p>
            <a:pPr lvl="2" algn="just" eaLnBrk="1" hangingPunct="1">
              <a:buClr>
                <a:srgbClr val="FF0000"/>
              </a:buClr>
              <a:buSzPct val="70000"/>
            </a:pPr>
            <a:r>
              <a:rPr lang="zh-CN" altLang="en-US" b="0" dirty="0">
                <a:solidFill>
                  <a:srgbClr val="002060"/>
                </a:solidFill>
              </a:rPr>
              <a:t>显示或设置环境变量。直接设置的变量只在当前</a:t>
            </a:r>
            <a:r>
              <a:rPr lang="en-US" altLang="zh-CN" b="0" dirty="0">
                <a:solidFill>
                  <a:srgbClr val="002060"/>
                </a:solidFill>
              </a:rPr>
              <a:t>shell</a:t>
            </a:r>
            <a:r>
              <a:rPr lang="zh-CN" altLang="en-US" b="0" dirty="0">
                <a:solidFill>
                  <a:srgbClr val="002060"/>
                </a:solidFill>
              </a:rPr>
              <a:t>下有效，</a:t>
            </a:r>
            <a:r>
              <a:rPr lang="en-US" altLang="zh-CN" b="0" dirty="0">
                <a:solidFill>
                  <a:srgbClr val="002060"/>
                </a:solidFill>
              </a:rPr>
              <a:t>export</a:t>
            </a:r>
            <a:r>
              <a:rPr lang="zh-CN" altLang="en-US" b="0" dirty="0">
                <a:solidFill>
                  <a:srgbClr val="002060"/>
                </a:solidFill>
              </a:rPr>
              <a:t>可以让变量在当前</a:t>
            </a:r>
            <a:r>
              <a:rPr lang="en-US" altLang="zh-CN" b="0" dirty="0">
                <a:solidFill>
                  <a:srgbClr val="002060"/>
                </a:solidFill>
              </a:rPr>
              <a:t>shell</a:t>
            </a:r>
            <a:r>
              <a:rPr lang="zh-CN" altLang="en-US" b="0" dirty="0">
                <a:solidFill>
                  <a:srgbClr val="002060"/>
                </a:solidFill>
              </a:rPr>
              <a:t>和子</a:t>
            </a:r>
            <a:r>
              <a:rPr lang="en-US" altLang="zh-CN" b="0" dirty="0">
                <a:solidFill>
                  <a:srgbClr val="002060"/>
                </a:solidFill>
              </a:rPr>
              <a:t>shell</a:t>
            </a:r>
            <a:r>
              <a:rPr lang="zh-CN" altLang="en-US" b="0" dirty="0">
                <a:solidFill>
                  <a:srgbClr val="002060"/>
                </a:solidFill>
              </a:rPr>
              <a:t>中都有效，放在</a:t>
            </a:r>
            <a:r>
              <a:rPr lang="en-US" altLang="zh-CN" b="0" dirty="0">
                <a:solidFill>
                  <a:srgbClr val="002060"/>
                </a:solidFill>
              </a:rPr>
              <a:t>/</a:t>
            </a:r>
            <a:r>
              <a:rPr lang="en-US" altLang="zh-CN" b="0" dirty="0" err="1">
                <a:solidFill>
                  <a:srgbClr val="002060"/>
                </a:solidFill>
              </a:rPr>
              <a:t>etc</a:t>
            </a:r>
            <a:r>
              <a:rPr lang="en-US" altLang="zh-CN" b="0" dirty="0">
                <a:solidFill>
                  <a:srgbClr val="002060"/>
                </a:solidFill>
              </a:rPr>
              <a:t>/profile</a:t>
            </a:r>
            <a:r>
              <a:rPr lang="zh-CN" altLang="en-US" b="0" dirty="0">
                <a:solidFill>
                  <a:srgbClr val="002060"/>
                </a:solidFill>
              </a:rPr>
              <a:t>或</a:t>
            </a:r>
            <a:r>
              <a:rPr lang="en-US" altLang="zh-CN" b="0" dirty="0">
                <a:solidFill>
                  <a:srgbClr val="002060"/>
                </a:solidFill>
              </a:rPr>
              <a:t>~/.profile</a:t>
            </a:r>
            <a:r>
              <a:rPr lang="zh-CN" altLang="en-US" b="0" dirty="0">
                <a:solidFill>
                  <a:srgbClr val="002060"/>
                </a:solidFill>
              </a:rPr>
              <a:t>下可以对所有</a:t>
            </a:r>
            <a:r>
              <a:rPr lang="en-US" altLang="zh-CN" b="0" dirty="0">
                <a:solidFill>
                  <a:srgbClr val="002060"/>
                </a:solidFill>
              </a:rPr>
              <a:t>shell</a:t>
            </a:r>
            <a:r>
              <a:rPr lang="zh-CN" altLang="en-US" b="0" dirty="0">
                <a:solidFill>
                  <a:srgbClr val="002060"/>
                </a:solidFill>
              </a:rPr>
              <a:t>有效。</a:t>
            </a:r>
            <a:endParaRPr lang="en-US" altLang="zh-CN" b="0" dirty="0">
              <a:solidFill>
                <a:srgbClr val="002060"/>
              </a:solidFill>
            </a:endParaRPr>
          </a:p>
          <a:p>
            <a:pPr lvl="2" algn="just" eaLnBrk="1" hangingPunct="1">
              <a:buClr>
                <a:srgbClr val="FF0000"/>
              </a:buClr>
              <a:buSzPct val="70000"/>
            </a:pPr>
            <a:r>
              <a:rPr lang="zh-CN" altLang="en-US" b="0" dirty="0">
                <a:solidFill>
                  <a:srgbClr val="002060"/>
                </a:solidFill>
              </a:rPr>
              <a:t>用法：</a:t>
            </a:r>
            <a:r>
              <a:rPr lang="en-US" altLang="zh-CN" b="0" dirty="0">
                <a:solidFill>
                  <a:srgbClr val="002060"/>
                </a:solidFill>
              </a:rPr>
              <a:t>export HELLO=1</a:t>
            </a:r>
          </a:p>
          <a:p>
            <a:pPr lvl="1" algn="just" eaLnBrk="1" hangingPunct="1">
              <a:buClr>
                <a:srgbClr val="FF0000"/>
              </a:buClr>
              <a:buSzPct val="70000"/>
            </a:pPr>
            <a:r>
              <a:rPr lang="en-US" altLang="zh-CN" sz="2000" dirty="0"/>
              <a:t>source </a:t>
            </a:r>
          </a:p>
          <a:p>
            <a:pPr lvl="2" algn="just" eaLnBrk="1" hangingPunct="1">
              <a:buClr>
                <a:srgbClr val="FF0000"/>
              </a:buClr>
              <a:buSzPct val="70000"/>
            </a:pPr>
            <a:r>
              <a:rPr lang="zh-CN" altLang="en-US" b="0" dirty="0">
                <a:solidFill>
                  <a:srgbClr val="002060"/>
                </a:solidFill>
              </a:rPr>
              <a:t>在当前</a:t>
            </a:r>
            <a:r>
              <a:rPr lang="en-US" altLang="zh-CN" b="0" dirty="0">
                <a:solidFill>
                  <a:srgbClr val="002060"/>
                </a:solidFill>
              </a:rPr>
              <a:t>bash</a:t>
            </a:r>
            <a:r>
              <a:rPr lang="zh-CN" altLang="en-US" b="0" dirty="0">
                <a:solidFill>
                  <a:srgbClr val="002060"/>
                </a:solidFill>
              </a:rPr>
              <a:t>环境下读取并执行文件中的命令。如果</a:t>
            </a:r>
            <a:r>
              <a:rPr lang="en-US" altLang="zh-CN" b="0" dirty="0">
                <a:solidFill>
                  <a:srgbClr val="002060"/>
                </a:solidFill>
              </a:rPr>
              <a:t>shell</a:t>
            </a:r>
            <a:r>
              <a:rPr lang="zh-CN" altLang="en-US" b="0" dirty="0">
                <a:solidFill>
                  <a:srgbClr val="002060"/>
                </a:solidFill>
              </a:rPr>
              <a:t>脚本里设置了环境变量，直接执行后在当前</a:t>
            </a:r>
            <a:r>
              <a:rPr lang="en-US" altLang="zh-CN" b="0" dirty="0">
                <a:solidFill>
                  <a:srgbClr val="002060"/>
                </a:solidFill>
              </a:rPr>
              <a:t>shell</a:t>
            </a:r>
            <a:r>
              <a:rPr lang="zh-CN" altLang="en-US" b="0" dirty="0">
                <a:solidFill>
                  <a:srgbClr val="002060"/>
                </a:solidFill>
              </a:rPr>
              <a:t>下是无效的，可以使用</a:t>
            </a:r>
            <a:r>
              <a:rPr lang="en-US" altLang="zh-CN" b="0" dirty="0">
                <a:solidFill>
                  <a:srgbClr val="002060"/>
                </a:solidFill>
              </a:rPr>
              <a:t>source</a:t>
            </a:r>
            <a:r>
              <a:rPr lang="zh-CN" altLang="en-US" b="0" dirty="0">
                <a:solidFill>
                  <a:srgbClr val="002060"/>
                </a:solidFill>
              </a:rPr>
              <a:t>命令设置。</a:t>
            </a:r>
            <a:endParaRPr lang="en-US" altLang="zh-CN" b="0" dirty="0">
              <a:solidFill>
                <a:srgbClr val="002060"/>
              </a:solidFill>
              <a:ea typeface="宋体" panose="02010600030101010101" pitchFamily="2" charset="-122"/>
            </a:endParaRPr>
          </a:p>
          <a:p>
            <a:pPr lvl="2" algn="just" eaLnBrk="1" hangingPunct="1">
              <a:buClr>
                <a:srgbClr val="FF0000"/>
              </a:buClr>
              <a:buSzPct val="70000"/>
            </a:pPr>
            <a:r>
              <a:rPr lang="zh-CN" altLang="en-US" b="0" dirty="0">
                <a:solidFill>
                  <a:srgbClr val="002060"/>
                </a:solidFill>
              </a:rPr>
              <a:t>用法：</a:t>
            </a:r>
            <a:r>
              <a:rPr lang="en-US" altLang="zh-CN" b="0" dirty="0">
                <a:solidFill>
                  <a:srgbClr val="002060"/>
                </a:solidFill>
              </a:rPr>
              <a:t>source test.sh</a:t>
            </a:r>
          </a:p>
          <a:p>
            <a:pPr lvl="2" algn="just" eaLnBrk="1" hangingPunct="1">
              <a:buFont typeface="Wingdings" panose="05000000000000000000" pitchFamily="2" charset="2"/>
              <a:buChar char="u"/>
            </a:pPr>
            <a:endParaRPr lang="en-US" altLang="zh-CN" sz="1400" dirty="0"/>
          </a:p>
          <a:p>
            <a:pPr lvl="2" algn="just" eaLnBrk="1" hangingPunct="1">
              <a:buFont typeface="Wingdings" panose="05000000000000000000" pitchFamily="2" charset="2"/>
              <a:buChar char="u"/>
            </a:pPr>
            <a:endParaRPr lang="en-US" altLang="zh-CN" sz="1400" dirty="0"/>
          </a:p>
          <a:p>
            <a:pPr lvl="1" algn="just" eaLnBrk="1" hangingPunct="1">
              <a:buFont typeface="Wingdings" panose="05000000000000000000" pitchFamily="2" charset="2"/>
              <a:buChar char="u"/>
            </a:pPr>
            <a:endParaRPr lang="en-US" altLang="zh-CN" sz="18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6673A9B-6EB0-4657-A0DD-FE73A5E085C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环境变量操作</a:t>
            </a:r>
          </a:p>
        </p:txBody>
      </p:sp>
      <p:sp>
        <p:nvSpPr>
          <p:cNvPr id="55299" name="内容占位符 2">
            <a:extLst>
              <a:ext uri="{FF2B5EF4-FFF2-40B4-BE49-F238E27FC236}">
                <a16:creationId xmlns:a16="http://schemas.microsoft.com/office/drawing/2014/main" id="{CE8CBBEE-705B-43A6-94F3-2FBA51A61614}"/>
              </a:ext>
            </a:extLst>
          </p:cNvPr>
          <p:cNvSpPr>
            <a:spLocks noGrp="1" noChangeArrowheads="1"/>
          </p:cNvSpPr>
          <p:nvPr>
            <p:ph idx="4294967295"/>
          </p:nvPr>
        </p:nvSpPr>
        <p:spPr>
          <a:xfrm>
            <a:off x="488950" y="1844824"/>
            <a:ext cx="8928100" cy="4608513"/>
          </a:xfrm>
        </p:spPr>
        <p:txBody>
          <a:bodyPr/>
          <a:lstStyle/>
          <a:p>
            <a:pPr marL="342900" lvl="1" indent="-342900" algn="just" eaLnBrk="1" hangingPunct="1">
              <a:buClr>
                <a:srgbClr val="FF0000"/>
              </a:buClr>
              <a:buSzPct val="70000"/>
              <a:buFont typeface="Wingdings" panose="05000000000000000000" pitchFamily="2" charset="2"/>
              <a:buChar char="n"/>
            </a:pPr>
            <a:r>
              <a:rPr lang="zh-CN" altLang="en-US" dirty="0">
                <a:solidFill>
                  <a:srgbClr val="000066"/>
                </a:solidFill>
                <a:ea typeface="黑体" pitchFamily="2" charset="-122"/>
                <a:cs typeface="+mn-cs"/>
              </a:rPr>
              <a:t>清除环境变量</a:t>
            </a:r>
            <a:endParaRPr lang="en-US" altLang="zh-CN" dirty="0">
              <a:solidFill>
                <a:srgbClr val="000066"/>
              </a:solidFill>
              <a:ea typeface="黑体" pitchFamily="2" charset="-122"/>
              <a:cs typeface="+mn-cs"/>
            </a:endParaRPr>
          </a:p>
          <a:p>
            <a:pPr lvl="1" eaLnBrk="1" hangingPunct="1">
              <a:buClr>
                <a:srgbClr val="FF0000"/>
              </a:buClr>
              <a:buSzPct val="70000"/>
            </a:pPr>
            <a:r>
              <a:rPr lang="en-US" altLang="zh-CN" dirty="0">
                <a:solidFill>
                  <a:srgbClr val="002060"/>
                </a:solidFill>
              </a:rPr>
              <a:t>unset </a:t>
            </a:r>
            <a:r>
              <a:rPr lang="zh-CN" altLang="en-US" dirty="0">
                <a:solidFill>
                  <a:srgbClr val="002060"/>
                </a:solidFill>
              </a:rPr>
              <a:t>命令：</a:t>
            </a:r>
            <a:r>
              <a:rPr lang="zh-CN" altLang="en-US" b="0" dirty="0">
                <a:solidFill>
                  <a:srgbClr val="002060"/>
                </a:solidFill>
              </a:rPr>
              <a:t>用于删除变量或函数</a:t>
            </a:r>
            <a:r>
              <a:rPr lang="zh-CN" altLang="en-US" dirty="0">
                <a:solidFill>
                  <a:srgbClr val="002060"/>
                </a:solidFill>
              </a:rPr>
              <a:t>。</a:t>
            </a:r>
            <a:endParaRPr lang="en-US" altLang="zh-CN" dirty="0">
              <a:solidFill>
                <a:srgbClr val="002060"/>
              </a:solidFill>
            </a:endParaRPr>
          </a:p>
          <a:p>
            <a:pPr lvl="1" eaLnBrk="1" hangingPunct="1">
              <a:buClr>
                <a:srgbClr val="FF0000"/>
              </a:buClr>
              <a:buSzPct val="70000"/>
            </a:pPr>
            <a:r>
              <a:rPr lang="zh-CN" altLang="en-US" dirty="0">
                <a:solidFill>
                  <a:srgbClr val="002060"/>
                </a:solidFill>
              </a:rPr>
              <a:t>语法 ：</a:t>
            </a:r>
            <a:r>
              <a:rPr lang="en-US" altLang="zh-CN" dirty="0">
                <a:solidFill>
                  <a:srgbClr val="002060"/>
                </a:solidFill>
              </a:rPr>
              <a:t>unset [-</a:t>
            </a:r>
            <a:r>
              <a:rPr lang="en-US" altLang="zh-CN" dirty="0" err="1">
                <a:solidFill>
                  <a:srgbClr val="002060"/>
                </a:solidFill>
              </a:rPr>
              <a:t>fv</a:t>
            </a:r>
            <a:r>
              <a:rPr lang="en-US" altLang="zh-CN" dirty="0">
                <a:solidFill>
                  <a:srgbClr val="002060"/>
                </a:solidFill>
              </a:rPr>
              <a:t>] [</a:t>
            </a:r>
            <a:r>
              <a:rPr lang="zh-CN" altLang="en-US" dirty="0">
                <a:solidFill>
                  <a:srgbClr val="002060"/>
                </a:solidFill>
              </a:rPr>
              <a:t>变量或函数名称</a:t>
            </a:r>
            <a:r>
              <a:rPr lang="en-US" altLang="zh-CN" dirty="0">
                <a:solidFill>
                  <a:srgbClr val="002060"/>
                </a:solidFill>
              </a:rPr>
              <a:t>]</a:t>
            </a:r>
          </a:p>
          <a:p>
            <a:pPr lvl="2" eaLnBrk="1" hangingPunct="1">
              <a:buClr>
                <a:srgbClr val="FF0000"/>
              </a:buClr>
              <a:buSzPct val="70000"/>
            </a:pPr>
            <a:r>
              <a:rPr lang="en-US" altLang="zh-CN" sz="2400" dirty="0">
                <a:solidFill>
                  <a:srgbClr val="002060"/>
                </a:solidFill>
              </a:rPr>
              <a:t>-f </a:t>
            </a:r>
            <a:r>
              <a:rPr lang="zh-CN" altLang="en-US" sz="2400" dirty="0">
                <a:solidFill>
                  <a:srgbClr val="002060"/>
                </a:solidFill>
              </a:rPr>
              <a:t>：</a:t>
            </a:r>
            <a:r>
              <a:rPr lang="zh-CN" altLang="en-US" sz="2400" b="0" dirty="0">
                <a:solidFill>
                  <a:srgbClr val="002060"/>
                </a:solidFill>
              </a:rPr>
              <a:t>仅删除函数</a:t>
            </a:r>
            <a:endParaRPr lang="en-US" altLang="zh-CN" sz="2400" b="0" dirty="0">
              <a:solidFill>
                <a:srgbClr val="002060"/>
              </a:solidFill>
            </a:endParaRPr>
          </a:p>
          <a:p>
            <a:pPr lvl="2" eaLnBrk="1" hangingPunct="1">
              <a:buClr>
                <a:srgbClr val="FF0000"/>
              </a:buClr>
              <a:buSzPct val="70000"/>
            </a:pPr>
            <a:r>
              <a:rPr lang="en-US" altLang="zh-CN" sz="2400" b="0" dirty="0">
                <a:solidFill>
                  <a:srgbClr val="002060"/>
                </a:solidFill>
              </a:rPr>
              <a:t>-v </a:t>
            </a:r>
            <a:r>
              <a:rPr lang="zh-CN" altLang="en-US" sz="2400" b="0" dirty="0">
                <a:solidFill>
                  <a:srgbClr val="002060"/>
                </a:solidFill>
              </a:rPr>
              <a:t>：仅删除变量</a:t>
            </a:r>
            <a:endParaRPr lang="en-US" altLang="zh-CN" sz="2400" b="0" dirty="0">
              <a:solidFill>
                <a:srgbClr val="002060"/>
              </a:solidFill>
            </a:endParaRPr>
          </a:p>
          <a:p>
            <a:pPr lvl="2" eaLnBrk="1" hangingPunct="1">
              <a:buClr>
                <a:srgbClr val="FF0000"/>
              </a:buClr>
              <a:buSzPct val="70000"/>
            </a:pPr>
            <a:endParaRPr lang="en-US" altLang="zh-CN" sz="2400" b="0" dirty="0">
              <a:solidFill>
                <a:srgbClr val="002060"/>
              </a:solidFill>
            </a:endParaRPr>
          </a:p>
          <a:p>
            <a:pPr lvl="1" eaLnBrk="1" hangingPunct="1">
              <a:buClr>
                <a:srgbClr val="FF0000"/>
              </a:buClr>
              <a:buSzPct val="70000"/>
            </a:pPr>
            <a:r>
              <a:rPr lang="zh-CN" altLang="en-US" dirty="0">
                <a:solidFill>
                  <a:srgbClr val="002060"/>
                </a:solidFill>
              </a:rPr>
              <a:t>例：</a:t>
            </a:r>
            <a:r>
              <a:rPr lang="en-US" altLang="zh-CN" dirty="0">
                <a:solidFill>
                  <a:srgbClr val="002060"/>
                </a:solidFill>
              </a:rPr>
              <a:t>$unset HELLO</a:t>
            </a:r>
          </a:p>
          <a:p>
            <a:pPr lvl="3" eaLnBrk="1" hangingPunct="1">
              <a:buClr>
                <a:srgbClr val="002060"/>
              </a:buClr>
              <a:buSzPct val="70000"/>
              <a:buFont typeface="Wingdings" panose="05000000000000000000" pitchFamily="2" charset="2"/>
              <a:buNone/>
            </a:pPr>
            <a:endParaRPr lang="en-US" altLang="zh-CN" b="0" dirty="0">
              <a:solidFill>
                <a:srgbClr val="002060"/>
              </a:solidFill>
            </a:endParaRPr>
          </a:p>
          <a:p>
            <a:pPr lvl="3" eaLnBrk="1" hangingPunct="1">
              <a:buClr>
                <a:srgbClr val="002060"/>
              </a:buClr>
              <a:buSzPct val="70000"/>
            </a:pPr>
            <a:endParaRPr lang="en-US" altLang="zh-CN" dirty="0">
              <a:solidFill>
                <a:srgbClr val="002060"/>
              </a:solidFill>
            </a:endParaRPr>
          </a:p>
          <a:p>
            <a:pPr lvl="2" eaLnBrk="1" hangingPunct="1">
              <a:buFont typeface="Wingdings" panose="05000000000000000000" pitchFamily="2" charset="2"/>
              <a:buChar char="u"/>
            </a:pPr>
            <a:endParaRPr lang="en-US" altLang="zh-CN" sz="1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3690BED2-1247-448E-B462-2FC7562BEC04}"/>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 C</a:t>
            </a:r>
            <a:r>
              <a:rPr lang="zh-CN" altLang="en-US" dirty="0">
                <a:effectLst>
                  <a:outerShdw blurRad="38100" dist="38100" dir="2700000" algn="tl">
                    <a:srgbClr val="000000"/>
                  </a:outerShdw>
                </a:effectLst>
                <a:ea typeface="宋体" pitchFamily="2" charset="-122"/>
              </a:rPr>
              <a:t>语言程序使用</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a:t>
            </a:r>
          </a:p>
        </p:txBody>
      </p:sp>
      <p:sp>
        <p:nvSpPr>
          <p:cNvPr id="57347" name="内容占位符 2">
            <a:extLst>
              <a:ext uri="{FF2B5EF4-FFF2-40B4-BE49-F238E27FC236}">
                <a16:creationId xmlns:a16="http://schemas.microsoft.com/office/drawing/2014/main" id="{FB413B7F-519C-4C7D-A863-FEB7B46EBD39}"/>
              </a:ext>
            </a:extLst>
          </p:cNvPr>
          <p:cNvSpPr>
            <a:spLocks noGrp="1" noChangeArrowheads="1"/>
          </p:cNvSpPr>
          <p:nvPr>
            <p:ph idx="4294967295"/>
          </p:nvPr>
        </p:nvSpPr>
        <p:spPr/>
        <p:txBody>
          <a:bodyPr/>
          <a:lstStyle/>
          <a:p>
            <a:pPr marL="342900" lvl="1" indent="-342900" algn="just" eaLnBrk="1" hangingPunct="1">
              <a:buClr>
                <a:srgbClr val="FF0000"/>
              </a:buClr>
              <a:buSzPct val="70000"/>
              <a:buFont typeface="Wingdings" panose="05000000000000000000" pitchFamily="2" charset="2"/>
              <a:buChar char="n"/>
            </a:pPr>
            <a:r>
              <a:rPr lang="en-US" altLang="zh-CN" dirty="0">
                <a:solidFill>
                  <a:srgbClr val="000066"/>
                </a:solidFill>
                <a:ea typeface="黑体" pitchFamily="2" charset="-122"/>
                <a:cs typeface="+mn-cs"/>
              </a:rPr>
              <a:t>C</a:t>
            </a:r>
            <a:r>
              <a:rPr lang="zh-CN" altLang="en-US" dirty="0">
                <a:solidFill>
                  <a:srgbClr val="000066"/>
                </a:solidFill>
                <a:ea typeface="黑体" pitchFamily="2" charset="-122"/>
                <a:cs typeface="+mn-cs"/>
              </a:rPr>
              <a:t>语言函数</a:t>
            </a:r>
            <a:endParaRPr lang="en-US" altLang="zh-CN" dirty="0">
              <a:solidFill>
                <a:srgbClr val="000066"/>
              </a:solidFill>
              <a:ea typeface="黑体" pitchFamily="2" charset="-122"/>
              <a:cs typeface="+mn-cs"/>
            </a:endParaRPr>
          </a:p>
          <a:p>
            <a:pPr lvl="1" eaLnBrk="1" hangingPunct="1">
              <a:buClr>
                <a:srgbClr val="FF0000"/>
              </a:buClr>
              <a:buSzPct val="70000"/>
            </a:pPr>
            <a:r>
              <a:rPr lang="zh-CN" altLang="en-US" dirty="0"/>
              <a:t>获取系统变量值</a:t>
            </a:r>
            <a:r>
              <a:rPr lang="en-US" altLang="zh-CN" dirty="0"/>
              <a:t>:</a:t>
            </a:r>
          </a:p>
          <a:p>
            <a:pPr lvl="2" eaLnBrk="1" hangingPunct="1">
              <a:buClr>
                <a:srgbClr val="FF0000"/>
              </a:buClr>
              <a:buSzPct val="70000"/>
            </a:pPr>
            <a:r>
              <a:rPr lang="en-US" altLang="zh-CN" dirty="0"/>
              <a:t>char * </a:t>
            </a:r>
            <a:r>
              <a:rPr lang="en-US" altLang="zh-CN" dirty="0" err="1"/>
              <a:t>getenv</a:t>
            </a:r>
            <a:r>
              <a:rPr lang="en-US" altLang="zh-CN" dirty="0"/>
              <a:t> (const char *name)  </a:t>
            </a:r>
            <a:r>
              <a:rPr lang="zh-CN" altLang="en-US" dirty="0"/>
              <a:t> </a:t>
            </a:r>
          </a:p>
          <a:p>
            <a:pPr lvl="1" eaLnBrk="1" hangingPunct="1">
              <a:buClr>
                <a:srgbClr val="FF0000"/>
              </a:buClr>
              <a:buSzPct val="70000"/>
            </a:pPr>
            <a:r>
              <a:rPr lang="zh-CN" altLang="en-US" dirty="0"/>
              <a:t>设置系统变量值</a:t>
            </a:r>
            <a:r>
              <a:rPr lang="en-US" altLang="zh-CN" dirty="0"/>
              <a:t>: </a:t>
            </a:r>
          </a:p>
          <a:p>
            <a:pPr lvl="2" eaLnBrk="1" hangingPunct="1">
              <a:buClr>
                <a:srgbClr val="FF0000"/>
              </a:buClr>
              <a:buSzPct val="70000"/>
            </a:pPr>
            <a:r>
              <a:rPr lang="en-US" altLang="zh-CN" dirty="0"/>
              <a:t>int </a:t>
            </a:r>
            <a:r>
              <a:rPr lang="en-US" altLang="zh-CN" dirty="0" err="1"/>
              <a:t>setenv</a:t>
            </a:r>
            <a:r>
              <a:rPr lang="en-US" altLang="zh-CN" dirty="0"/>
              <a:t> (const char *name, const char *value, int overwrite)   </a:t>
            </a:r>
          </a:p>
          <a:p>
            <a:pPr lvl="1" eaLnBrk="1" hangingPunct="1">
              <a:buClr>
                <a:srgbClr val="FF0000"/>
              </a:buClr>
              <a:buSzPct val="70000"/>
            </a:pPr>
            <a:r>
              <a:rPr lang="zh-CN" altLang="en-US" dirty="0"/>
              <a:t>重置系统变量值</a:t>
            </a:r>
          </a:p>
          <a:p>
            <a:pPr lvl="2" eaLnBrk="1" hangingPunct="1">
              <a:buClr>
                <a:srgbClr val="FF0000"/>
              </a:buClr>
              <a:buSzPct val="70000"/>
            </a:pPr>
            <a:r>
              <a:rPr lang="en-US" altLang="zh-CN" dirty="0"/>
              <a:t>int </a:t>
            </a:r>
            <a:r>
              <a:rPr lang="en-US" altLang="zh-CN" dirty="0" err="1"/>
              <a:t>unsetenv</a:t>
            </a:r>
            <a:r>
              <a:rPr lang="en-US" altLang="zh-CN" dirty="0"/>
              <a:t> (const char *name)   </a:t>
            </a:r>
            <a:endParaRPr lang="en-US" altLang="zh-CN" dirty="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A67D5D7F-D0C0-40F1-94F4-BCC3171EE7D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C</a:t>
            </a:r>
            <a:r>
              <a:rPr lang="zh-CN" altLang="en-US" dirty="0">
                <a:effectLst>
                  <a:outerShdw blurRad="38100" dist="38100" dir="2700000" algn="tl">
                    <a:srgbClr val="000000"/>
                  </a:outerShdw>
                </a:effectLst>
                <a:ea typeface="宋体" pitchFamily="2" charset="-122"/>
              </a:rPr>
              <a:t>语言程序使用</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a:t>
            </a:r>
          </a:p>
        </p:txBody>
      </p:sp>
      <p:sp>
        <p:nvSpPr>
          <p:cNvPr id="59395" name="内容占位符 2">
            <a:extLst>
              <a:ext uri="{FF2B5EF4-FFF2-40B4-BE49-F238E27FC236}">
                <a16:creationId xmlns:a16="http://schemas.microsoft.com/office/drawing/2014/main" id="{CA5DE1A4-4F38-4330-AA35-6C8FFA88DFAC}"/>
              </a:ext>
            </a:extLst>
          </p:cNvPr>
          <p:cNvSpPr>
            <a:spLocks noGrp="1" noChangeArrowheads="1"/>
          </p:cNvSpPr>
          <p:nvPr>
            <p:ph idx="4294967295"/>
          </p:nvPr>
        </p:nvSpPr>
        <p:spPr>
          <a:xfrm>
            <a:off x="831850" y="1412876"/>
            <a:ext cx="8242300" cy="5445125"/>
          </a:xfrm>
        </p:spPr>
        <p:txBody>
          <a:bodyPr/>
          <a:lstStyle/>
          <a:p>
            <a:pPr eaLnBrk="1" hangingPunct="1">
              <a:buClr>
                <a:srgbClr val="FF0000"/>
              </a:buClr>
              <a:buSzPct val="70000"/>
              <a:buFont typeface="Wingdings" panose="05000000000000000000" pitchFamily="2" charset="2"/>
              <a:buChar char="n"/>
            </a:pPr>
            <a:r>
              <a:rPr lang="zh-CN" altLang="en-US" sz="2800" dirty="0"/>
              <a:t>程序代码</a:t>
            </a:r>
            <a:endParaRPr lang="en-US" altLang="zh-CN" sz="28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en-US" altLang="zh-CN" sz="2400" dirty="0"/>
              <a:t>#include &lt;</a:t>
            </a:r>
            <a:r>
              <a:rPr lang="en-US" altLang="zh-CN" sz="2400" dirty="0" err="1"/>
              <a:t>stdio.h</a:t>
            </a:r>
            <a:r>
              <a:rPr lang="en-US" altLang="zh-CN" sz="2400" dirty="0"/>
              <a:t>&gt;</a:t>
            </a:r>
          </a:p>
          <a:p>
            <a:pPr eaLnBrk="1" hangingPunct="1">
              <a:buFont typeface="Wingdings" panose="05000000000000000000" pitchFamily="2" charset="2"/>
              <a:buNone/>
            </a:pPr>
            <a:r>
              <a:rPr lang="en-US" altLang="zh-CN" sz="2400" dirty="0"/>
              <a:t>int main() {</a:t>
            </a:r>
          </a:p>
          <a:p>
            <a:pPr eaLnBrk="1" hangingPunct="1">
              <a:buFont typeface="Wingdings" panose="05000000000000000000" pitchFamily="2" charset="2"/>
              <a:buNone/>
            </a:pPr>
            <a:r>
              <a:rPr lang="en-US" altLang="zh-CN" sz="2400" dirty="0"/>
              <a:t>  </a:t>
            </a:r>
            <a:r>
              <a:rPr lang="en-US" altLang="zh-CN" sz="2400" dirty="0" err="1"/>
              <a:t>setenv</a:t>
            </a:r>
            <a:r>
              <a:rPr lang="en-US" altLang="zh-CN" sz="2400" dirty="0"/>
              <a:t>(“HELLO”, “</a:t>
            </a:r>
            <a:r>
              <a:rPr lang="en-US" altLang="zh-CN" sz="2400" dirty="0" err="1"/>
              <a:t>Hello!My</a:t>
            </a:r>
            <a:r>
              <a:rPr lang="en-US" altLang="zh-CN" sz="2400" dirty="0"/>
              <a:t> name is”, 1); //</a:t>
            </a:r>
            <a:r>
              <a:rPr lang="zh-CN" altLang="en-US" sz="2400" dirty="0"/>
              <a:t>设置环境变量</a:t>
            </a:r>
          </a:p>
          <a:p>
            <a:pPr eaLnBrk="1" hangingPunct="1">
              <a:buFont typeface="Wingdings" panose="05000000000000000000" pitchFamily="2" charset="2"/>
              <a:buNone/>
            </a:pPr>
            <a:r>
              <a:rPr lang="zh-CN" altLang="en-US" sz="2400" dirty="0"/>
              <a:t>  </a:t>
            </a:r>
            <a:r>
              <a:rPr lang="en-US" altLang="zh-CN" sz="2400" dirty="0" err="1"/>
              <a:t>printf</a:t>
            </a:r>
            <a:r>
              <a:rPr lang="en-US" altLang="zh-CN" sz="2400" dirty="0"/>
              <a:t>(“ % s % s\ n”, </a:t>
            </a:r>
            <a:r>
              <a:rPr lang="en-US" altLang="zh-CN" sz="2400" dirty="0" err="1"/>
              <a:t>getenv</a:t>
            </a:r>
            <a:r>
              <a:rPr lang="en-US" altLang="zh-CN" sz="2400" dirty="0"/>
              <a:t>(“HELLO”), </a:t>
            </a:r>
            <a:r>
              <a:rPr lang="en-US" altLang="zh-CN" sz="2400" dirty="0" err="1"/>
              <a:t>getenv</a:t>
            </a:r>
            <a:r>
              <a:rPr lang="en-US" altLang="zh-CN" sz="2400" dirty="0"/>
              <a:t>(“USER”)); //</a:t>
            </a:r>
            <a:r>
              <a:rPr lang="zh-CN" altLang="en-US" sz="2400" dirty="0"/>
              <a:t>读取环                        境变量</a:t>
            </a:r>
          </a:p>
          <a:p>
            <a:pPr eaLnBrk="1" hangingPunct="1">
              <a:buFont typeface="Wingdings" panose="05000000000000000000" pitchFamily="2" charset="2"/>
              <a:buNone/>
            </a:pPr>
            <a:r>
              <a:rPr lang="zh-CN" altLang="en-US" sz="2400" dirty="0"/>
              <a:t>  </a:t>
            </a:r>
            <a:r>
              <a:rPr lang="en-US" altLang="zh-CN" sz="2400" dirty="0"/>
              <a:t>system(“gnome - terminal”); //</a:t>
            </a:r>
            <a:r>
              <a:rPr lang="zh-CN" altLang="en-US" sz="2400" dirty="0"/>
              <a:t>在程序中打开一个终端</a:t>
            </a:r>
          </a:p>
          <a:p>
            <a:pPr eaLnBrk="1" hangingPunct="1">
              <a:buFont typeface="Wingdings" panose="05000000000000000000" pitchFamily="2" charset="2"/>
              <a:buNone/>
            </a:pPr>
            <a:r>
              <a:rPr lang="zh-CN" altLang="en-US" sz="2400" dirty="0"/>
              <a:t>  </a:t>
            </a:r>
            <a:r>
              <a:rPr lang="en-US" altLang="zh-CN" sz="2400" dirty="0"/>
              <a:t>return 0;</a:t>
            </a:r>
          </a:p>
          <a:p>
            <a:pPr eaLnBrk="1" hangingPunct="1">
              <a:buFont typeface="Wingdings" panose="05000000000000000000" pitchFamily="2" charset="2"/>
              <a:buNone/>
            </a:pPr>
            <a:r>
              <a:rPr lang="en-US" altLang="zh-CN" sz="2400" dirty="0"/>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74841AEC-6D83-4013-BF9F-7E94BBA99102}"/>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环境变量</a:t>
            </a:r>
            <a:r>
              <a:rPr lang="en-US" dirty="0">
                <a:effectLst>
                  <a:outerShdw blurRad="38100" dist="38100" dir="2700000" algn="tl">
                    <a:srgbClr val="000000"/>
                  </a:outerShdw>
                </a:effectLst>
                <a:ea typeface="宋体" pitchFamily="2" charset="-122"/>
              </a:rPr>
              <a:t>- C</a:t>
            </a:r>
            <a:r>
              <a:rPr lang="zh-CN" altLang="en-US" dirty="0">
                <a:effectLst>
                  <a:outerShdw blurRad="38100" dist="38100" dir="2700000" algn="tl">
                    <a:srgbClr val="000000"/>
                  </a:outerShdw>
                </a:effectLst>
                <a:ea typeface="宋体" pitchFamily="2" charset="-122"/>
              </a:rPr>
              <a:t>语言程序使用</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环境变量</a:t>
            </a:r>
          </a:p>
        </p:txBody>
      </p:sp>
      <p:sp>
        <p:nvSpPr>
          <p:cNvPr id="61443" name="内容占位符 2">
            <a:extLst>
              <a:ext uri="{FF2B5EF4-FFF2-40B4-BE49-F238E27FC236}">
                <a16:creationId xmlns:a16="http://schemas.microsoft.com/office/drawing/2014/main" id="{21633C89-3796-4E2D-AD54-737EDC76B13D}"/>
              </a:ext>
            </a:extLst>
          </p:cNvPr>
          <p:cNvSpPr>
            <a:spLocks noGrp="1" noChangeArrowheads="1"/>
          </p:cNvSpPr>
          <p:nvPr>
            <p:ph idx="4294967295"/>
          </p:nvPr>
        </p:nvSpPr>
        <p:spPr>
          <a:xfrm>
            <a:off x="555625" y="1125538"/>
            <a:ext cx="8242300" cy="4608512"/>
          </a:xfrm>
        </p:spPr>
        <p:txBody>
          <a:bodyPr/>
          <a:lstStyle/>
          <a:p>
            <a:pPr eaLnBrk="1" hangingPunct="1">
              <a:buClr>
                <a:srgbClr val="FF0000"/>
              </a:buClr>
              <a:buSzPct val="70000"/>
              <a:buFont typeface="Wingdings" panose="05000000000000000000" pitchFamily="2" charset="2"/>
              <a:buChar char="n"/>
            </a:pPr>
            <a:r>
              <a:rPr lang="zh-CN" altLang="en-US" sz="2800"/>
              <a:t>编译程序</a:t>
            </a:r>
            <a:endParaRPr lang="en-US" altLang="zh-CN" sz="2800"/>
          </a:p>
          <a:p>
            <a:pPr eaLnBrk="1" hangingPunct="1">
              <a:buClr>
                <a:srgbClr val="FF0000"/>
              </a:buClr>
              <a:buFont typeface="Wingdings" panose="05000000000000000000" pitchFamily="2" charset="2"/>
              <a:buNone/>
            </a:pPr>
            <a:r>
              <a:rPr lang="en-US" altLang="zh-CN" sz="1600"/>
              <a:t>$ gcc -o hello  hello.c</a:t>
            </a:r>
          </a:p>
          <a:p>
            <a:pPr eaLnBrk="1" hangingPunct="1">
              <a:buClr>
                <a:srgbClr val="FF0000"/>
              </a:buClr>
              <a:buSzPct val="70000"/>
              <a:buFont typeface="Wingdings" panose="05000000000000000000" pitchFamily="2" charset="2"/>
              <a:buChar char="n"/>
            </a:pPr>
            <a:r>
              <a:rPr lang="zh-CN" altLang="en-US" sz="2800"/>
              <a:t>执行程序</a:t>
            </a:r>
            <a:endParaRPr lang="en-US" altLang="zh-CN" sz="2800"/>
          </a:p>
          <a:p>
            <a:pPr eaLnBrk="1" hangingPunct="1">
              <a:buClr>
                <a:srgbClr val="FF0000"/>
              </a:buClr>
              <a:buFont typeface="Wingdings" panose="05000000000000000000" pitchFamily="2" charset="2"/>
              <a:buNone/>
            </a:pPr>
            <a:r>
              <a:rPr lang="en-US" altLang="zh-CN" sz="1600"/>
              <a:t>$ ./hello</a:t>
            </a:r>
          </a:p>
          <a:p>
            <a:pPr eaLnBrk="1" hangingPunct="1">
              <a:buFont typeface="Wingdings" panose="05000000000000000000" pitchFamily="2" charset="2"/>
              <a:buNone/>
            </a:pPr>
            <a:endParaRPr lang="en-US" altLang="zh-CN" sz="1800">
              <a:ea typeface="宋体" panose="02010600030101010101" pitchFamily="2" charset="-122"/>
            </a:endParaRPr>
          </a:p>
        </p:txBody>
      </p:sp>
      <p:pic>
        <p:nvPicPr>
          <p:cNvPr id="61445" name="Picture 5" descr="E:\2015年工作\课程建设\第四章\第4章第二讲第二节\4-4\全.png">
            <a:extLst>
              <a:ext uri="{FF2B5EF4-FFF2-40B4-BE49-F238E27FC236}">
                <a16:creationId xmlns:a16="http://schemas.microsoft.com/office/drawing/2014/main" id="{80956186-E01C-45AB-9ECC-BCD40AE70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2011363"/>
            <a:ext cx="654050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F16C12E-682B-4719-9C1A-F1C88FFF4447}"/>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eaLnBrk="1" hangingPunct="1">
              <a:defRPr/>
            </a:pPr>
            <a:r>
              <a:rPr lang="zh-CN" altLang="en-US" kern="0" dirty="0">
                <a:ea typeface="宋体" pitchFamily="2" charset="-122"/>
              </a:rPr>
              <a:t>环境变量</a:t>
            </a:r>
            <a:r>
              <a:rPr lang="en-US" altLang="zh-CN" kern="0" dirty="0">
                <a:ea typeface="宋体" pitchFamily="2" charset="-122"/>
              </a:rPr>
              <a:t>-</a:t>
            </a:r>
            <a:r>
              <a:rPr lang="zh-CN" altLang="en-US" kern="0" dirty="0">
                <a:ea typeface="宋体" pitchFamily="2" charset="-122"/>
              </a:rPr>
              <a:t>总结</a:t>
            </a:r>
          </a:p>
        </p:txBody>
      </p:sp>
      <p:sp>
        <p:nvSpPr>
          <p:cNvPr id="63492" name="矩形 3">
            <a:extLst>
              <a:ext uri="{FF2B5EF4-FFF2-40B4-BE49-F238E27FC236}">
                <a16:creationId xmlns:a16="http://schemas.microsoft.com/office/drawing/2014/main" id="{D2B97A37-373F-4F8E-A573-36EE626C652C}"/>
              </a:ext>
            </a:extLst>
          </p:cNvPr>
          <p:cNvSpPr>
            <a:spLocks noChangeArrowheads="1"/>
          </p:cNvSpPr>
          <p:nvPr/>
        </p:nvSpPr>
        <p:spPr bwMode="auto">
          <a:xfrm>
            <a:off x="765176" y="1357313"/>
            <a:ext cx="60309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 环境变量的概念</a:t>
            </a: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 环境变量相关文件</a:t>
            </a: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 环境变量操作</a:t>
            </a:r>
            <a:endParaRPr lang="en-US" altLang="zh-CN" sz="2800" dirty="0">
              <a:solidFill>
                <a:srgbClr val="002060"/>
              </a:solidFill>
              <a:ea typeface="宋体" panose="02010600030101010101" pitchFamily="2" charset="-122"/>
            </a:endParaRPr>
          </a:p>
          <a:p>
            <a:pPr algn="l" eaLnBrk="1" hangingPunct="1">
              <a:spcBef>
                <a:spcPct val="0"/>
              </a:spcBef>
              <a:buClrTx/>
              <a:buSzTx/>
              <a:buFont typeface="Wingdings" panose="05000000000000000000" pitchFamily="2" charset="2"/>
              <a:buNone/>
            </a:pPr>
            <a:endParaRPr lang="en-US" altLang="zh-CN" sz="1800" b="0" dirty="0">
              <a:solidFill>
                <a:schemeClr val="tx1"/>
              </a:solidFill>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C62E0545-8938-416A-961C-0F91C21C18D4}"/>
              </a:ext>
            </a:extLst>
          </p:cNvPr>
          <p:cNvSpPr>
            <a:spLocks noGrp="1"/>
          </p:cNvSpPr>
          <p:nvPr>
            <p:ph type="title"/>
          </p:nvPr>
        </p:nvSpPr>
        <p:spPr/>
        <p:txBody>
          <a:bodyPr/>
          <a:lstStyle/>
          <a:p>
            <a:pPr algn="ctr" eaLnBrk="1" hangingPunct="1"/>
            <a:r>
              <a:rPr lang="zh-CN" altLang="en-US" dirty="0"/>
              <a:t>题目</a:t>
            </a:r>
          </a:p>
        </p:txBody>
      </p:sp>
      <p:sp>
        <p:nvSpPr>
          <p:cNvPr id="18435" name="内容占位符 2">
            <a:extLst>
              <a:ext uri="{FF2B5EF4-FFF2-40B4-BE49-F238E27FC236}">
                <a16:creationId xmlns:a16="http://schemas.microsoft.com/office/drawing/2014/main" id="{88C549DB-9CA6-4653-B548-A2A4B3A607DF}"/>
              </a:ext>
            </a:extLst>
          </p:cNvPr>
          <p:cNvSpPr>
            <a:spLocks noGrp="1"/>
          </p:cNvSpPr>
          <p:nvPr>
            <p:ph idx="1"/>
          </p:nvPr>
        </p:nvSpPr>
        <p:spPr>
          <a:xfrm>
            <a:off x="831850" y="1412876"/>
            <a:ext cx="7207250" cy="3578225"/>
          </a:xfrm>
        </p:spPr>
        <p:txBody>
          <a:bodyPr/>
          <a:lstStyle/>
          <a:p>
            <a:pPr eaLnBrk="1" hangingPunct="1">
              <a:buClr>
                <a:srgbClr val="FF0000"/>
              </a:buClr>
              <a:defRPr/>
            </a:pPr>
            <a:r>
              <a:rPr lang="zh-CN" altLang="en-US" sz="3200" dirty="0">
                <a:solidFill>
                  <a:schemeClr val="tx1">
                    <a:lumMod val="50000"/>
                  </a:schemeClr>
                </a:solidFill>
                <a:latin typeface="+mj-ea"/>
                <a:ea typeface="+mj-ea"/>
              </a:rPr>
              <a:t>进程环境</a:t>
            </a:r>
            <a:endParaRPr lang="en-US" altLang="zh-CN" sz="3200" dirty="0">
              <a:solidFill>
                <a:schemeClr val="tx1">
                  <a:lumMod val="50000"/>
                </a:schemeClr>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tx1">
                    <a:lumMod val="50000"/>
                  </a:schemeClr>
                </a:solidFill>
                <a:latin typeface="+mj-ea"/>
                <a:ea typeface="+mj-ea"/>
              </a:rPr>
              <a:t>环境变量</a:t>
            </a:r>
            <a:endParaRPr lang="en-US" altLang="zh-CN" sz="3200" dirty="0">
              <a:solidFill>
                <a:schemeClr val="tx1">
                  <a:lumMod val="50000"/>
                </a:schemeClr>
              </a:solidFill>
              <a:latin typeface="+mj-ea"/>
              <a:ea typeface="+mj-ea"/>
            </a:endParaRPr>
          </a:p>
          <a:p>
            <a:pPr eaLnBrk="1" hangingPunct="1">
              <a:buClr>
                <a:srgbClr val="FF0000"/>
              </a:buClr>
              <a:defRPr/>
            </a:pPr>
            <a:endParaRPr lang="zh-CN" altLang="en-US" sz="3200" dirty="0">
              <a:solidFill>
                <a:schemeClr val="tx1">
                  <a:lumMod val="50000"/>
                </a:schemeClr>
              </a:solidFill>
              <a:latin typeface="+mj-ea"/>
              <a:ea typeface="+mj-ea"/>
            </a:endParaRPr>
          </a:p>
          <a:p>
            <a:pPr eaLnBrk="1" hangingPunct="1">
              <a:buClr>
                <a:srgbClr val="FF0000"/>
              </a:buClr>
              <a:defRPr/>
            </a:pPr>
            <a:r>
              <a:rPr lang="zh-CN" altLang="en-US" sz="3200" dirty="0">
                <a:solidFill>
                  <a:schemeClr val="hlink"/>
                </a:solidFill>
                <a:latin typeface="+mj-ea"/>
                <a:ea typeface="+mj-ea"/>
              </a:rPr>
              <a:t>系统调用</a:t>
            </a:r>
          </a:p>
          <a:p>
            <a:pPr eaLnBrk="1" hangingPunct="1">
              <a:defRPr/>
            </a:pPr>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7661CC2C-5A99-48B2-A858-D36ED3B0CB7C}"/>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概念</a:t>
            </a:r>
          </a:p>
        </p:txBody>
      </p:sp>
      <p:sp>
        <p:nvSpPr>
          <p:cNvPr id="66563" name="内容占位符 2">
            <a:extLst>
              <a:ext uri="{FF2B5EF4-FFF2-40B4-BE49-F238E27FC236}">
                <a16:creationId xmlns:a16="http://schemas.microsoft.com/office/drawing/2014/main" id="{ACA2F899-0B85-4BEC-BBF9-69CBE7219385}"/>
              </a:ext>
            </a:extLst>
          </p:cNvPr>
          <p:cNvSpPr>
            <a:spLocks noGrp="1" noChangeArrowheads="1"/>
          </p:cNvSpPr>
          <p:nvPr>
            <p:ph idx="4294967295"/>
          </p:nvPr>
        </p:nvSpPr>
        <p:spPr>
          <a:xfrm>
            <a:off x="831850" y="1125538"/>
            <a:ext cx="8242300" cy="1820862"/>
          </a:xfrm>
        </p:spPr>
        <p:txBody>
          <a:bodyPr/>
          <a:lstStyle/>
          <a:p>
            <a:pPr eaLnBrk="1" hangingPunct="1">
              <a:buClr>
                <a:srgbClr val="FF0000"/>
              </a:buClr>
              <a:buSzPct val="70000"/>
              <a:buFont typeface="Wingdings" panose="05000000000000000000" pitchFamily="2" charset="2"/>
              <a:buChar char="n"/>
            </a:pPr>
            <a:r>
              <a:rPr lang="zh-CN" altLang="en-US" sz="2800" dirty="0"/>
              <a:t>系统调用（</a:t>
            </a:r>
            <a:r>
              <a:rPr lang="en-US" altLang="zh-CN" sz="2800" dirty="0"/>
              <a:t>system call</a:t>
            </a:r>
            <a:r>
              <a:rPr lang="zh-CN" altLang="en-US" sz="2800" dirty="0"/>
              <a:t>）：</a:t>
            </a:r>
            <a:endParaRPr lang="en-US" altLang="zh-CN" sz="2800" dirty="0"/>
          </a:p>
          <a:p>
            <a:pPr lvl="1" eaLnBrk="1" hangingPunct="1">
              <a:buClr>
                <a:srgbClr val="FF0000"/>
              </a:buClr>
              <a:buSzPct val="70000"/>
            </a:pPr>
            <a:r>
              <a:rPr lang="zh-CN" altLang="en-US" sz="1800" dirty="0"/>
              <a:t>系统调用是在内核中实现的，通过一定的方式把系统调用给用户，系统调用是用户程序和内核交互的接口</a:t>
            </a:r>
            <a:endParaRPr lang="en-US" altLang="zh-CN" sz="1800" dirty="0"/>
          </a:p>
          <a:p>
            <a:pPr lvl="1" eaLnBrk="1" hangingPunct="1">
              <a:buClr>
                <a:srgbClr val="FF0000"/>
              </a:buClr>
              <a:buSzPct val="70000"/>
            </a:pPr>
            <a:r>
              <a:rPr lang="zh-CN" altLang="en-US" sz="1800" dirty="0"/>
              <a:t>系统调用的调用位置在用户空间</a:t>
            </a:r>
            <a:endParaRPr lang="en-US" altLang="zh-CN" sz="1800" dirty="0"/>
          </a:p>
          <a:p>
            <a:pPr lvl="1" eaLnBrk="1" hangingPunct="1">
              <a:buClr>
                <a:srgbClr val="FF0000"/>
              </a:buClr>
              <a:buSzPct val="70000"/>
            </a:pPr>
            <a:r>
              <a:rPr lang="zh-CN" altLang="en-US" sz="1800" dirty="0"/>
              <a:t>系统调用的处理位置在内核空间</a:t>
            </a:r>
            <a:endParaRPr lang="en-US" altLang="zh-CN" sz="1800" dirty="0"/>
          </a:p>
        </p:txBody>
      </p:sp>
      <p:grpSp>
        <p:nvGrpSpPr>
          <p:cNvPr id="66565" name="组合 12">
            <a:extLst>
              <a:ext uri="{FF2B5EF4-FFF2-40B4-BE49-F238E27FC236}">
                <a16:creationId xmlns:a16="http://schemas.microsoft.com/office/drawing/2014/main" id="{4008CBEE-3198-4006-BB14-B1871D9067E0}"/>
              </a:ext>
            </a:extLst>
          </p:cNvPr>
          <p:cNvGrpSpPr>
            <a:grpSpLocks/>
          </p:cNvGrpSpPr>
          <p:nvPr/>
        </p:nvGrpSpPr>
        <p:grpSpPr bwMode="auto">
          <a:xfrm>
            <a:off x="1441450" y="2989264"/>
            <a:ext cx="6153150" cy="3582987"/>
            <a:chOff x="479878" y="2989942"/>
            <a:chExt cx="6153150" cy="3582093"/>
          </a:xfrm>
        </p:grpSpPr>
        <p:pic>
          <p:nvPicPr>
            <p:cNvPr id="66566" name="Picture 8">
              <a:extLst>
                <a:ext uri="{FF2B5EF4-FFF2-40B4-BE49-F238E27FC236}">
                  <a16:creationId xmlns:a16="http://schemas.microsoft.com/office/drawing/2014/main" id="{EDE9AB41-A314-4982-A95F-E888CC09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78" y="2989942"/>
              <a:ext cx="5860822" cy="358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Box 11">
              <a:extLst>
                <a:ext uri="{FF2B5EF4-FFF2-40B4-BE49-F238E27FC236}">
                  <a16:creationId xmlns:a16="http://schemas.microsoft.com/office/drawing/2014/main" id="{B8F7CFC5-4CF6-4230-ADD3-ABCFC443400B}"/>
                </a:ext>
              </a:extLst>
            </p:cNvPr>
            <p:cNvSpPr txBox="1">
              <a:spLocks noChangeArrowheads="1"/>
            </p:cNvSpPr>
            <p:nvPr/>
          </p:nvSpPr>
          <p:spPr bwMode="auto">
            <a:xfrm>
              <a:off x="5892799" y="6139543"/>
              <a:ext cx="740229"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C8E729E5-D751-43F3-B4BC-D0CB1BC883C7}"/>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系统调用与库函数</a:t>
            </a:r>
          </a:p>
        </p:txBody>
      </p:sp>
      <p:graphicFrame>
        <p:nvGraphicFramePr>
          <p:cNvPr id="65539" name="Group 3">
            <a:extLst>
              <a:ext uri="{FF2B5EF4-FFF2-40B4-BE49-F238E27FC236}">
                <a16:creationId xmlns:a16="http://schemas.microsoft.com/office/drawing/2014/main" id="{F6510AB6-F146-454D-9BE9-0FB9F65FA28D}"/>
              </a:ext>
            </a:extLst>
          </p:cNvPr>
          <p:cNvGraphicFramePr>
            <a:graphicFrameLocks noGrp="1"/>
          </p:cNvGraphicFramePr>
          <p:nvPr>
            <p:ph idx="4294967295"/>
            <p:extLst>
              <p:ext uri="{D42A27DB-BD31-4B8C-83A1-F6EECF244321}">
                <p14:modId xmlns:p14="http://schemas.microsoft.com/office/powerpoint/2010/main" val="2147730059"/>
              </p:ext>
            </p:extLst>
          </p:nvPr>
        </p:nvGraphicFramePr>
        <p:xfrm>
          <a:off x="848544" y="1916832"/>
          <a:ext cx="8568952" cy="3816422"/>
        </p:xfrm>
        <a:graphic>
          <a:graphicData uri="http://schemas.openxmlformats.org/drawingml/2006/table">
            <a:tbl>
              <a:tblPr/>
              <a:tblGrid>
                <a:gridCol w="4284476">
                  <a:extLst>
                    <a:ext uri="{9D8B030D-6E8A-4147-A177-3AD203B41FA5}">
                      <a16:colId xmlns:a16="http://schemas.microsoft.com/office/drawing/2014/main" val="20000"/>
                    </a:ext>
                  </a:extLst>
                </a:gridCol>
                <a:gridCol w="4284476">
                  <a:extLst>
                    <a:ext uri="{9D8B030D-6E8A-4147-A177-3AD203B41FA5}">
                      <a16:colId xmlns:a16="http://schemas.microsoft.com/office/drawing/2014/main" val="20001"/>
                    </a:ext>
                  </a:extLst>
                </a:gridCol>
              </a:tblGrid>
              <a:tr h="324412">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函数库调用</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系统调用</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8827">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en-US" sz="1800" b="0" i="0" u="none" strike="noStrike" cap="none" normalizeH="0" baseline="0" dirty="0">
                          <a:ln>
                            <a:noFill/>
                          </a:ln>
                          <a:solidFill>
                            <a:srgbClr val="0033CC"/>
                          </a:solidFill>
                          <a:effectLst/>
                          <a:latin typeface="Arial" pitchFamily="34" charset="0"/>
                          <a:ea typeface="宋体" pitchFamily="2" charset="-122"/>
                        </a:rPr>
                        <a:t>在所有的</a:t>
                      </a:r>
                      <a:r>
                        <a:rPr kumimoji="0" lang="en-US" sz="1800" b="0" i="0" u="none" strike="noStrike" cap="none" normalizeH="0" baseline="0" dirty="0">
                          <a:ln>
                            <a:noFill/>
                          </a:ln>
                          <a:solidFill>
                            <a:srgbClr val="0033CC"/>
                          </a:solidFill>
                          <a:effectLst/>
                          <a:latin typeface="Arial" pitchFamily="34" charset="0"/>
                          <a:ea typeface="宋体" pitchFamily="2" charset="-122"/>
                        </a:rPr>
                        <a:t>ANSI C</a:t>
                      </a:r>
                      <a:r>
                        <a:rPr kumimoji="0" lang="zh-CN" altLang="en-US" sz="1800" b="0" i="0" u="none" strike="noStrike" cap="none" normalizeH="0" baseline="0" dirty="0">
                          <a:ln>
                            <a:noFill/>
                          </a:ln>
                          <a:solidFill>
                            <a:srgbClr val="0033CC"/>
                          </a:solidFill>
                          <a:effectLst/>
                          <a:latin typeface="Arial" pitchFamily="34" charset="0"/>
                          <a:ea typeface="宋体" pitchFamily="2" charset="-122"/>
                        </a:rPr>
                        <a:t>编译器版本中，</a:t>
                      </a:r>
                      <a:r>
                        <a:rPr kumimoji="0" lang="en-US" sz="1800" b="0" i="0" u="none" strike="noStrike" cap="none" normalizeH="0" baseline="0" dirty="0">
                          <a:ln>
                            <a:noFill/>
                          </a:ln>
                          <a:solidFill>
                            <a:srgbClr val="0033CC"/>
                          </a:solidFill>
                          <a:effectLst/>
                          <a:latin typeface="Arial" pitchFamily="34" charset="0"/>
                          <a:ea typeface="宋体" pitchFamily="2" charset="-122"/>
                        </a:rPr>
                        <a:t>C</a:t>
                      </a:r>
                      <a:r>
                        <a:rPr kumimoji="0" lang="zh-CN" altLang="en-US" sz="1800" b="0" i="0" u="none" strike="noStrike" cap="none" normalizeH="0" baseline="0" dirty="0">
                          <a:ln>
                            <a:noFill/>
                          </a:ln>
                          <a:solidFill>
                            <a:srgbClr val="0033CC"/>
                          </a:solidFill>
                          <a:effectLst/>
                          <a:latin typeface="Arial" pitchFamily="34" charset="0"/>
                          <a:ea typeface="宋体" pitchFamily="2" charset="-122"/>
                        </a:rPr>
                        <a:t>库函数是相同的</a:t>
                      </a:r>
                      <a:endParaRPr kumimoji="0" lang="zh-CN" altLang="en-US"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各个操作系统的系统调用是不同的</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439246">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它调用函数库中的一段程序（或函数）</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它调用系统内核的服务</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437372">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与用户程序相联系</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是操作系统的一个入口点</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439246">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在用户地址空间执行</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在内核地址空间执行</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439246">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它的运行时间属于“用户时间”</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它的运行时间属于“系统时间”</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648827">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Arial" pitchFamily="34" charset="0"/>
                          <a:ea typeface="宋体" pitchFamily="2" charset="-122"/>
                        </a:rPr>
                        <a:t>属于过程调用，调用开销较小</a:t>
                      </a:r>
                      <a:endParaRPr kumimoji="0" lang="zh-CN"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Arial" pitchFamily="34" charset="0"/>
                          <a:ea typeface="宋体" pitchFamily="2" charset="-122"/>
                        </a:rPr>
                        <a:t>需要在用户空间和内核上下文环境间切换，开销较大</a:t>
                      </a:r>
                      <a:endParaRPr kumimoji="0" lang="zh-CN"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439246">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en-US" sz="1800" b="0" i="0" u="none" strike="noStrike" cap="none" normalizeH="0" baseline="0">
                          <a:ln>
                            <a:noFill/>
                          </a:ln>
                          <a:solidFill>
                            <a:srgbClr val="0033CC"/>
                          </a:solidFill>
                          <a:effectLst/>
                          <a:latin typeface="Arial" pitchFamily="34" charset="0"/>
                          <a:ea typeface="宋体" pitchFamily="2" charset="-122"/>
                        </a:rPr>
                        <a:t>典型的</a:t>
                      </a:r>
                      <a:r>
                        <a:rPr kumimoji="0" lang="en-US" sz="1800" b="0" i="0" u="none" strike="noStrike" cap="none" normalizeH="0" baseline="0">
                          <a:ln>
                            <a:noFill/>
                          </a:ln>
                          <a:solidFill>
                            <a:srgbClr val="0033CC"/>
                          </a:solidFill>
                          <a:effectLst/>
                          <a:latin typeface="Arial" pitchFamily="34" charset="0"/>
                          <a:ea typeface="宋体" pitchFamily="2" charset="-122"/>
                        </a:rPr>
                        <a:t>C</a:t>
                      </a:r>
                      <a:r>
                        <a:rPr kumimoji="0" lang="zh-CN" altLang="en-US" sz="1800" b="0" i="0" u="none" strike="noStrike" cap="none" normalizeH="0" baseline="0">
                          <a:ln>
                            <a:noFill/>
                          </a:ln>
                          <a:solidFill>
                            <a:srgbClr val="0033CC"/>
                          </a:solidFill>
                          <a:effectLst/>
                          <a:latin typeface="Arial" pitchFamily="34" charset="0"/>
                          <a:ea typeface="宋体" pitchFamily="2" charset="-122"/>
                        </a:rPr>
                        <a:t>函数库调用：scanf</a:t>
                      </a:r>
                      <a:r>
                        <a:rPr kumimoji="0" lang="en-US" sz="1800" b="0" i="0" u="none" strike="noStrike" cap="none" normalizeH="0" baseline="0">
                          <a:ln>
                            <a:noFill/>
                          </a:ln>
                          <a:solidFill>
                            <a:srgbClr val="0033CC"/>
                          </a:solidFill>
                          <a:effectLst/>
                          <a:latin typeface="Arial" pitchFamily="34" charset="0"/>
                          <a:ea typeface="宋体" pitchFamily="2" charset="-122"/>
                        </a:rPr>
                        <a:t> printf</a:t>
                      </a:r>
                      <a:endParaRPr kumimoji="0" lang="en-US" sz="2200" b="1" i="0" u="none" strike="noStrike" cap="none" normalizeH="0" baseline="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en-US" sz="1800" b="0" i="0" u="none" strike="noStrike" cap="none" normalizeH="0" baseline="0" dirty="0">
                          <a:ln>
                            <a:noFill/>
                          </a:ln>
                          <a:solidFill>
                            <a:srgbClr val="0033CC"/>
                          </a:solidFill>
                          <a:effectLst/>
                          <a:latin typeface="Arial" pitchFamily="34" charset="0"/>
                          <a:ea typeface="宋体" pitchFamily="2" charset="-122"/>
                        </a:rPr>
                        <a:t>典型的系统调用：</a:t>
                      </a:r>
                      <a:r>
                        <a:rPr kumimoji="0" lang="en-US" sz="1800" b="0" i="0" u="none" strike="noStrike" cap="none" normalizeH="0" baseline="0" dirty="0">
                          <a:ln>
                            <a:noFill/>
                          </a:ln>
                          <a:solidFill>
                            <a:srgbClr val="0033CC"/>
                          </a:solidFill>
                          <a:effectLst/>
                          <a:latin typeface="Arial" pitchFamily="34" charset="0"/>
                          <a:ea typeface="宋体" pitchFamily="2" charset="-122"/>
                        </a:rPr>
                        <a:t>fork write </a:t>
                      </a:r>
                      <a:endParaRPr kumimoji="0" lang="en-US" sz="2200" b="1" i="0" u="none" strike="noStrike" cap="none" normalizeH="0" baseline="0" dirty="0">
                        <a:ln>
                          <a:noFill/>
                        </a:ln>
                        <a:solidFill>
                          <a:srgbClr val="0033CC"/>
                        </a:solidFill>
                        <a:effectLst/>
                        <a:latin typeface="Arial" pitchFamily="34" charset="0"/>
                        <a:ea typeface="黑体"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E2F19E0A-F187-41C3-A41E-60BB126E61D6}"/>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系统调用分类</a:t>
            </a:r>
          </a:p>
        </p:txBody>
      </p:sp>
      <p:sp>
        <p:nvSpPr>
          <p:cNvPr id="70659" name="内容占位符 2">
            <a:extLst>
              <a:ext uri="{FF2B5EF4-FFF2-40B4-BE49-F238E27FC236}">
                <a16:creationId xmlns:a16="http://schemas.microsoft.com/office/drawing/2014/main" id="{0E46F4AF-EE69-4DFF-96C2-D3174427D816}"/>
              </a:ext>
            </a:extLst>
          </p:cNvPr>
          <p:cNvSpPr>
            <a:spLocks noGrp="1" noChangeArrowheads="1"/>
          </p:cNvSpPr>
          <p:nvPr>
            <p:ph idx="4294967295"/>
          </p:nvPr>
        </p:nvSpPr>
        <p:spPr>
          <a:xfrm>
            <a:off x="831850" y="1450976"/>
            <a:ext cx="8242300" cy="4608513"/>
          </a:xfrm>
        </p:spPr>
        <p:txBody>
          <a:bodyPr/>
          <a:lstStyle/>
          <a:p>
            <a:pPr eaLnBrk="1" hangingPunct="1">
              <a:buClr>
                <a:srgbClr val="FF0000"/>
              </a:buClr>
              <a:buSzPct val="70000"/>
              <a:buFont typeface="Wingdings" panose="05000000000000000000" pitchFamily="2" charset="2"/>
              <a:buChar char="n"/>
            </a:pPr>
            <a:r>
              <a:rPr lang="zh-CN" altLang="en-US" sz="2800" dirty="0"/>
              <a:t>进程控制</a:t>
            </a:r>
            <a:endParaRPr lang="en-US" altLang="zh-CN" sz="2800" dirty="0"/>
          </a:p>
        </p:txBody>
      </p:sp>
      <p:graphicFrame>
        <p:nvGraphicFramePr>
          <p:cNvPr id="66564" name="Group 4">
            <a:extLst>
              <a:ext uri="{FF2B5EF4-FFF2-40B4-BE49-F238E27FC236}">
                <a16:creationId xmlns:a16="http://schemas.microsoft.com/office/drawing/2014/main" id="{AD8FF342-F8BF-4EB1-973C-E3B2AFB3B747}"/>
              </a:ext>
            </a:extLst>
          </p:cNvPr>
          <p:cNvGraphicFramePr>
            <a:graphicFrameLocks noGrp="1"/>
          </p:cNvGraphicFramePr>
          <p:nvPr>
            <p:extLst>
              <p:ext uri="{D42A27DB-BD31-4B8C-83A1-F6EECF244321}">
                <p14:modId xmlns:p14="http://schemas.microsoft.com/office/powerpoint/2010/main" val="1864987709"/>
              </p:ext>
            </p:extLst>
          </p:nvPr>
        </p:nvGraphicFramePr>
        <p:xfrm>
          <a:off x="1643312" y="2204864"/>
          <a:ext cx="7430838" cy="4545729"/>
        </p:xfrm>
        <a:graphic>
          <a:graphicData uri="http://schemas.openxmlformats.org/drawingml/2006/table">
            <a:tbl>
              <a:tblPr/>
              <a:tblGrid>
                <a:gridCol w="2316755">
                  <a:extLst>
                    <a:ext uri="{9D8B030D-6E8A-4147-A177-3AD203B41FA5}">
                      <a16:colId xmlns:a16="http://schemas.microsoft.com/office/drawing/2014/main" val="20000"/>
                    </a:ext>
                  </a:extLst>
                </a:gridCol>
                <a:gridCol w="5114083">
                  <a:extLst>
                    <a:ext uri="{9D8B030D-6E8A-4147-A177-3AD203B41FA5}">
                      <a16:colId xmlns:a16="http://schemas.microsoft.com/office/drawing/2014/main" val="20001"/>
                    </a:ext>
                  </a:extLst>
                </a:gridCol>
              </a:tblGrid>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名称</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作用</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2123">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fork</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创建一个新进程</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clone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按指定条件创建子进程</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412123">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execve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运行可执行文件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exit</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Verdana" pitchFamily="34" charset="0"/>
                          <a:ea typeface="宋体" pitchFamily="2" charset="-122"/>
                        </a:rPr>
                        <a:t>中止进程</a:t>
                      </a:r>
                      <a:endParaRPr kumimoji="0" lang="zh-CN" sz="2200" b="1" i="0" u="none" strike="noStrike" cap="none" normalizeH="0" baseline="0" dirty="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_exit</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立即中止当前进程</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412123">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getdtablesize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进程所能打开的最大文件数</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getpgid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获取指定进程组标识号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r h="412123">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setpgid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设置指定进程组标志号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8"/>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getpgrp</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获取当前进程组标识号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9"/>
                  </a:ext>
                </a:extLst>
              </a:tr>
              <a:tr h="41389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18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18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B4257783-C753-49C4-B006-63300D5AEBF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什么是进程</a:t>
            </a:r>
          </a:p>
        </p:txBody>
      </p:sp>
      <p:sp>
        <p:nvSpPr>
          <p:cNvPr id="43011" name="内容占位符 2">
            <a:extLst>
              <a:ext uri="{FF2B5EF4-FFF2-40B4-BE49-F238E27FC236}">
                <a16:creationId xmlns:a16="http://schemas.microsoft.com/office/drawing/2014/main" id="{BC5DEFC2-5410-4F58-B972-DFA6383B366F}"/>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endParaRPr lang="en-US" altLang="zh-CN" sz="2800" dirty="0"/>
          </a:p>
          <a:p>
            <a:pPr eaLnBrk="1" hangingPunct="1">
              <a:lnSpc>
                <a:spcPct val="80000"/>
              </a:lnSpc>
              <a:buClr>
                <a:srgbClr val="FF0000"/>
              </a:buClr>
              <a:buSzPct val="70000"/>
              <a:buFont typeface="Wingdings" panose="05000000000000000000" pitchFamily="2" charset="2"/>
              <a:buChar char="n"/>
            </a:pPr>
            <a:r>
              <a:rPr lang="zh-CN" altLang="en-US" sz="2800" dirty="0"/>
              <a:t>进程的内核态：执行内核程序代码的部分</a:t>
            </a:r>
          </a:p>
          <a:p>
            <a:pPr eaLnBrk="1" hangingPunct="1">
              <a:lnSpc>
                <a:spcPct val="80000"/>
              </a:lnSpc>
              <a:buClr>
                <a:srgbClr val="FF0000"/>
              </a:buClr>
              <a:buSzPct val="70000"/>
              <a:buFont typeface="Wingdings" panose="05000000000000000000" pitchFamily="2" charset="2"/>
              <a:buChar char="n"/>
            </a:pPr>
            <a:r>
              <a:rPr lang="zh-CN" altLang="en-US" sz="2800" dirty="0"/>
              <a:t>进程的用户态：执行用户程序代码的部分</a:t>
            </a:r>
            <a:endParaRPr lang="en-US" altLang="zh-CN" sz="2800" dirty="0"/>
          </a:p>
          <a:p>
            <a:pPr marL="342900" lvl="1" indent="-342900" eaLnBrk="1" hangingPunct="1">
              <a:lnSpc>
                <a:spcPct val="80000"/>
              </a:lnSpc>
              <a:buClr>
                <a:srgbClr val="FF0000"/>
              </a:buClr>
              <a:buSzPct val="70000"/>
              <a:buFont typeface="Wingdings" panose="05000000000000000000" pitchFamily="2" charset="2"/>
              <a:buChar char="n"/>
            </a:pPr>
            <a:endParaRPr lang="zh-CN" altLang="en-US" sz="2800" dirty="0">
              <a:solidFill>
                <a:srgbClr val="000066"/>
              </a:solidFill>
              <a:ea typeface="黑体" pitchFamily="2" charset="-122"/>
              <a:cs typeface="+mn-cs"/>
            </a:endParaRPr>
          </a:p>
          <a:p>
            <a:pPr eaLnBrk="1" hangingPunct="1">
              <a:lnSpc>
                <a:spcPct val="80000"/>
              </a:lnSpc>
              <a:buClr>
                <a:srgbClr val="FF0000"/>
              </a:buClr>
              <a:buSzPct val="70000"/>
              <a:buFont typeface="Wingdings" panose="05000000000000000000" pitchFamily="2" charset="2"/>
              <a:buChar char="n"/>
            </a:pPr>
            <a:r>
              <a:rPr lang="zh-CN" altLang="en-US" sz="2800" dirty="0"/>
              <a:t>父进程：创建其它进程的进程</a:t>
            </a:r>
          </a:p>
          <a:p>
            <a:pPr eaLnBrk="1" hangingPunct="1">
              <a:lnSpc>
                <a:spcPct val="80000"/>
              </a:lnSpc>
              <a:buClr>
                <a:srgbClr val="FF0000"/>
              </a:buClr>
              <a:buSzPct val="70000"/>
              <a:buFont typeface="Wingdings" panose="05000000000000000000" pitchFamily="2" charset="2"/>
              <a:buChar char="n"/>
            </a:pPr>
            <a:r>
              <a:rPr lang="zh-CN" altLang="en-US" sz="2800" dirty="0"/>
              <a:t>子进程：被其它进程创建的进程</a:t>
            </a:r>
            <a:endParaRPr lang="en-US" altLang="zh-CN" sz="2800" dirty="0"/>
          </a:p>
          <a:p>
            <a:pPr eaLnBrk="1" hangingPunct="1">
              <a:lnSpc>
                <a:spcPct val="80000"/>
              </a:lnSpc>
              <a:buClr>
                <a:srgbClr val="FF0000"/>
              </a:buClr>
              <a:buSzPct val="70000"/>
              <a:buFont typeface="Wingdings" panose="05000000000000000000" pitchFamily="2" charset="2"/>
              <a:buChar char="n"/>
            </a:pPr>
            <a:r>
              <a:rPr lang="zh-CN" altLang="en-US" sz="2800" dirty="0"/>
              <a:t>父进程和子进程关系：管理和被管理</a:t>
            </a:r>
            <a:endParaRPr lang="en-US" altLang="zh-CN" sz="28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20477ED7-FAFD-49B3-B286-B4D5DC4F5BF1}"/>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典型系统调用介绍</a:t>
            </a:r>
          </a:p>
        </p:txBody>
      </p:sp>
      <p:sp>
        <p:nvSpPr>
          <p:cNvPr id="72707" name="内容占位符 2">
            <a:extLst>
              <a:ext uri="{FF2B5EF4-FFF2-40B4-BE49-F238E27FC236}">
                <a16:creationId xmlns:a16="http://schemas.microsoft.com/office/drawing/2014/main" id="{82F1FCD5-CD79-4FFA-965C-A775DD5AB4AA}"/>
              </a:ext>
            </a:extLst>
          </p:cNvPr>
          <p:cNvSpPr>
            <a:spLocks noGrp="1" noChangeArrowheads="1"/>
          </p:cNvSpPr>
          <p:nvPr>
            <p:ph idx="4294967295"/>
          </p:nvPr>
        </p:nvSpPr>
        <p:spPr>
          <a:xfrm>
            <a:off x="831850" y="1450976"/>
            <a:ext cx="8242300" cy="4608513"/>
          </a:xfrm>
        </p:spPr>
        <p:txBody>
          <a:bodyPr/>
          <a:lstStyle/>
          <a:p>
            <a:pPr eaLnBrk="1" hangingPunct="1">
              <a:buClr>
                <a:srgbClr val="FF0000"/>
              </a:buClr>
              <a:buSzPct val="70000"/>
              <a:buFont typeface="Wingdings" panose="05000000000000000000" pitchFamily="2" charset="2"/>
              <a:buChar char="n"/>
            </a:pPr>
            <a:r>
              <a:rPr lang="zh-CN" altLang="zh-CN" sz="2800" dirty="0"/>
              <a:t>文件系统控制</a:t>
            </a:r>
          </a:p>
        </p:txBody>
      </p:sp>
      <p:graphicFrame>
        <p:nvGraphicFramePr>
          <p:cNvPr id="67588" name="Group 4">
            <a:extLst>
              <a:ext uri="{FF2B5EF4-FFF2-40B4-BE49-F238E27FC236}">
                <a16:creationId xmlns:a16="http://schemas.microsoft.com/office/drawing/2014/main" id="{C7FDAC45-B402-4DDB-BB01-328ADF07E09E}"/>
              </a:ext>
            </a:extLst>
          </p:cNvPr>
          <p:cNvGraphicFramePr>
            <a:graphicFrameLocks noGrp="1"/>
          </p:cNvGraphicFramePr>
          <p:nvPr>
            <p:extLst>
              <p:ext uri="{D42A27DB-BD31-4B8C-83A1-F6EECF244321}">
                <p14:modId xmlns:p14="http://schemas.microsoft.com/office/powerpoint/2010/main" val="1634925353"/>
              </p:ext>
            </p:extLst>
          </p:nvPr>
        </p:nvGraphicFramePr>
        <p:xfrm>
          <a:off x="1352600" y="2060848"/>
          <a:ext cx="7375524" cy="4473722"/>
        </p:xfrm>
        <a:graphic>
          <a:graphicData uri="http://schemas.openxmlformats.org/drawingml/2006/table">
            <a:tbl>
              <a:tblPr/>
              <a:tblGrid>
                <a:gridCol w="2299509">
                  <a:extLst>
                    <a:ext uri="{9D8B030D-6E8A-4147-A177-3AD203B41FA5}">
                      <a16:colId xmlns:a16="http://schemas.microsoft.com/office/drawing/2014/main" val="20000"/>
                    </a:ext>
                  </a:extLst>
                </a:gridCol>
                <a:gridCol w="5076015">
                  <a:extLst>
                    <a:ext uri="{9D8B030D-6E8A-4147-A177-3AD203B41FA5}">
                      <a16:colId xmlns:a16="http://schemas.microsoft.com/office/drawing/2014/main" val="20001"/>
                    </a:ext>
                  </a:extLst>
                </a:gridCol>
              </a:tblGrid>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名称</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作用</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980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fcntl</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文件控制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open</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打开文件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39980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creat</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创建新文件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close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0033CC"/>
                          </a:solidFill>
                          <a:effectLst/>
                          <a:latin typeface="Verdana" pitchFamily="34" charset="0"/>
                          <a:ea typeface="宋体" pitchFamily="2" charset="-122"/>
                        </a:rPr>
                        <a:t>关闭文件描述字</a:t>
                      </a:r>
                      <a:endParaRPr kumimoji="0" lang="zh-CN" sz="2200" b="1" i="0" u="none" strike="noStrike" cap="none" normalizeH="0" baseline="0" dirty="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read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读文件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39980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write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写文件</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altLang="zh-CN" sz="1800" b="0" i="0" u="none" strike="noStrike" cap="none" normalizeH="0" baseline="0">
                          <a:ln>
                            <a:noFill/>
                          </a:ln>
                          <a:solidFill>
                            <a:srgbClr val="0033CC"/>
                          </a:solidFill>
                          <a:effectLst/>
                          <a:latin typeface="Verdana" pitchFamily="34" charset="0"/>
                          <a:ea typeface="宋体" pitchFamily="2" charset="-122"/>
                        </a:rPr>
                        <a:t>chmod</a:t>
                      </a: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改变文件权限</a:t>
                      </a: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r h="39980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chown</a:t>
                      </a: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改变文件的属主或用户组</a:t>
                      </a: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8"/>
                  </a:ext>
                </a:extLst>
              </a:tr>
              <a:tr h="401520">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pread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对文件随机读</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9"/>
                  </a:ext>
                </a:extLst>
              </a:tr>
              <a:tr h="465382">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22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2200" b="1" i="0" u="none" strike="noStrike" cap="none" normalizeH="0" baseline="0" dirty="0">
                          <a:ln>
                            <a:noFill/>
                          </a:ln>
                          <a:solidFill>
                            <a:srgbClr val="0033CC"/>
                          </a:solidFill>
                          <a:effectLst/>
                          <a:latin typeface="Verdana" pitchFamily="34" charset="0"/>
                          <a:ea typeface="黑体" pitchFamily="49" charset="-122"/>
                        </a:rPr>
                        <a:t>…</a:t>
                      </a:r>
                      <a:endParaRPr kumimoji="0" lang="zh-CN" sz="2200" b="1" i="0" u="none" strike="noStrike" cap="none" normalizeH="0" baseline="0" dirty="0">
                        <a:ln>
                          <a:noFill/>
                        </a:ln>
                        <a:solidFill>
                          <a:srgbClr val="0033CC"/>
                        </a:solidFill>
                        <a:effectLst/>
                        <a:latin typeface="Verdana" pitchFamily="34" charset="0"/>
                        <a:ea typeface="黑体" pitchFamily="49" charset="-122"/>
                      </a:endParaRPr>
                    </a:p>
                  </a:txBody>
                  <a:tcPr marL="47625" marR="47625" marT="47621" marB="476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C516244D-5160-4491-8A1A-9C7F04809E93}"/>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典型系统调用介绍</a:t>
            </a:r>
          </a:p>
        </p:txBody>
      </p:sp>
      <p:sp>
        <p:nvSpPr>
          <p:cNvPr id="74755" name="内容占位符 2">
            <a:extLst>
              <a:ext uri="{FF2B5EF4-FFF2-40B4-BE49-F238E27FC236}">
                <a16:creationId xmlns:a16="http://schemas.microsoft.com/office/drawing/2014/main" id="{92529047-FEFC-4DD5-9C04-884A752BE323}"/>
              </a:ext>
            </a:extLst>
          </p:cNvPr>
          <p:cNvSpPr>
            <a:spLocks noGrp="1" noChangeArrowheads="1"/>
          </p:cNvSpPr>
          <p:nvPr>
            <p:ph idx="4294967295"/>
          </p:nvPr>
        </p:nvSpPr>
        <p:spPr/>
        <p:txBody>
          <a:bodyPr/>
          <a:lstStyle/>
          <a:p>
            <a:pPr eaLnBrk="1" hangingPunct="1">
              <a:buClr>
                <a:srgbClr val="FF0000"/>
              </a:buClr>
              <a:buSzPct val="70000"/>
              <a:buFont typeface="Wingdings" panose="05000000000000000000" pitchFamily="2" charset="2"/>
              <a:buChar char="n"/>
            </a:pPr>
            <a:r>
              <a:rPr lang="zh-CN" altLang="en-US" sz="2800" dirty="0"/>
              <a:t>网络管理</a:t>
            </a:r>
            <a:endParaRPr lang="en-US" altLang="zh-CN" sz="2800" dirty="0"/>
          </a:p>
        </p:txBody>
      </p:sp>
      <p:graphicFrame>
        <p:nvGraphicFramePr>
          <p:cNvPr id="68612" name="Group 4">
            <a:extLst>
              <a:ext uri="{FF2B5EF4-FFF2-40B4-BE49-F238E27FC236}">
                <a16:creationId xmlns:a16="http://schemas.microsoft.com/office/drawing/2014/main" id="{FDBF1CE1-8F8B-4078-93B5-B2B2E3C99368}"/>
              </a:ext>
            </a:extLst>
          </p:cNvPr>
          <p:cNvGraphicFramePr>
            <a:graphicFrameLocks noGrp="1"/>
          </p:cNvGraphicFramePr>
          <p:nvPr>
            <p:extLst>
              <p:ext uri="{D42A27DB-BD31-4B8C-83A1-F6EECF244321}">
                <p14:modId xmlns:p14="http://schemas.microsoft.com/office/powerpoint/2010/main" val="2197619357"/>
              </p:ext>
            </p:extLst>
          </p:nvPr>
        </p:nvGraphicFramePr>
        <p:xfrm>
          <a:off x="1712640" y="2492896"/>
          <a:ext cx="6848475" cy="3025774"/>
        </p:xfrm>
        <a:graphic>
          <a:graphicData uri="http://schemas.openxmlformats.org/drawingml/2006/table">
            <a:tbl>
              <a:tblPr/>
              <a:tblGrid>
                <a:gridCol w="2135188">
                  <a:extLst>
                    <a:ext uri="{9D8B030D-6E8A-4147-A177-3AD203B41FA5}">
                      <a16:colId xmlns:a16="http://schemas.microsoft.com/office/drawing/2014/main" val="20000"/>
                    </a:ext>
                  </a:extLst>
                </a:gridCol>
                <a:gridCol w="4713287">
                  <a:extLst>
                    <a:ext uri="{9D8B030D-6E8A-4147-A177-3AD203B41FA5}">
                      <a16:colId xmlns:a16="http://schemas.microsoft.com/office/drawing/2014/main" val="20001"/>
                    </a:ext>
                  </a:extLst>
                </a:gridCol>
              </a:tblGrid>
              <a:tr h="37143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名称</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作用</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44">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getdomainname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取域名</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37143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setdomainname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设置域名</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369844">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dirty="0" err="1">
                          <a:ln>
                            <a:noFill/>
                          </a:ln>
                          <a:solidFill>
                            <a:srgbClr val="0033CC"/>
                          </a:solidFill>
                          <a:effectLst/>
                          <a:latin typeface="Verdana" pitchFamily="34" charset="0"/>
                          <a:ea typeface="宋体" pitchFamily="2" charset="-122"/>
                        </a:rPr>
                        <a:t>gethostid</a:t>
                      </a:r>
                      <a:endParaRPr kumimoji="0" lang="en-US" sz="2200" b="1" i="0" u="none" strike="noStrike" cap="none" normalizeH="0" baseline="0" dirty="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获取主机标识号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37143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sethostid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设置主机标识号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371431">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gethostname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获取本主机名称</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369844">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sethostname</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设置主机名称</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430518">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22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2200" b="1" i="0" u="none" strike="noStrike" kern="1200" cap="none" normalizeH="0" baseline="0" dirty="0">
                          <a:ln>
                            <a:noFill/>
                          </a:ln>
                          <a:solidFill>
                            <a:srgbClr val="0033CC"/>
                          </a:solidFill>
                          <a:effectLst/>
                          <a:latin typeface="Verdana" pitchFamily="34" charset="0"/>
                          <a:ea typeface="黑体" pitchFamily="49" charset="-122"/>
                          <a:cs typeface="+mn-cs"/>
                        </a:rPr>
                        <a:t>…</a:t>
                      </a:r>
                      <a:endParaRPr kumimoji="0" lang="zh-CN" sz="2200" b="1" i="0" u="none" strike="noStrike" kern="1200" cap="none" normalizeH="0" baseline="0" dirty="0">
                        <a:ln>
                          <a:noFill/>
                        </a:ln>
                        <a:solidFill>
                          <a:srgbClr val="0033CC"/>
                        </a:solidFill>
                        <a:effectLst/>
                        <a:latin typeface="Verdana" pitchFamily="34" charset="0"/>
                        <a:ea typeface="黑体" pitchFamily="49" charset="-122"/>
                        <a:cs typeface="+mn-cs"/>
                      </a:endParaRPr>
                    </a:p>
                  </a:txBody>
                  <a:tcPr marL="47625" marR="47625" marT="47619" marB="47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AB78C6F-A700-4913-A7A1-F9FAAE999A1A}"/>
              </a:ext>
            </a:extLst>
          </p:cNvPr>
          <p:cNvSpPr>
            <a:spLocks noGrp="1" noChangeArrowheads="1"/>
          </p:cNvSpPr>
          <p:nvPr>
            <p:ph type="title" idx="4294967295"/>
          </p:nvPr>
        </p:nvSpPr>
        <p:spPr/>
        <p:txBody>
          <a:bodyPr/>
          <a:lstStyle/>
          <a:p>
            <a:pPr algn="ctr" eaLnBrk="1" hangingPunct="1">
              <a:defRPr/>
            </a:pPr>
            <a:r>
              <a:rPr lang="zh-CN" altLang="en-US" dirty="0"/>
              <a:t>系统调用</a:t>
            </a:r>
            <a:r>
              <a:rPr lang="en-US" dirty="0"/>
              <a:t>-</a:t>
            </a:r>
            <a:r>
              <a:rPr lang="zh-CN" altLang="en-US" dirty="0"/>
              <a:t>典型系统调用介绍</a:t>
            </a:r>
          </a:p>
        </p:txBody>
      </p:sp>
      <p:sp>
        <p:nvSpPr>
          <p:cNvPr id="76803" name="内容占位符 2">
            <a:extLst>
              <a:ext uri="{FF2B5EF4-FFF2-40B4-BE49-F238E27FC236}">
                <a16:creationId xmlns:a16="http://schemas.microsoft.com/office/drawing/2014/main" id="{0493383E-8877-4C0E-AC50-D596DDB2D0F9}"/>
              </a:ext>
            </a:extLst>
          </p:cNvPr>
          <p:cNvSpPr>
            <a:spLocks noGrp="1" noChangeArrowheads="1"/>
          </p:cNvSpPr>
          <p:nvPr>
            <p:ph idx="4294967295"/>
          </p:nvPr>
        </p:nvSpPr>
        <p:spPr/>
        <p:txBody>
          <a:bodyPr/>
          <a:lstStyle/>
          <a:p>
            <a:pPr eaLnBrk="1" hangingPunct="1">
              <a:buClr>
                <a:srgbClr val="FF0000"/>
              </a:buClr>
              <a:buSzPct val="70000"/>
              <a:buFont typeface="Wingdings" panose="05000000000000000000" pitchFamily="2" charset="2"/>
              <a:buChar char="n"/>
            </a:pPr>
            <a:r>
              <a:rPr lang="zh-CN" altLang="en-US" sz="2800" dirty="0"/>
              <a:t>用户管理</a:t>
            </a:r>
            <a:endParaRPr lang="en-US" altLang="zh-CN" sz="2800" dirty="0"/>
          </a:p>
        </p:txBody>
      </p:sp>
      <p:graphicFrame>
        <p:nvGraphicFramePr>
          <p:cNvPr id="69636" name="Group 4">
            <a:extLst>
              <a:ext uri="{FF2B5EF4-FFF2-40B4-BE49-F238E27FC236}">
                <a16:creationId xmlns:a16="http://schemas.microsoft.com/office/drawing/2014/main" id="{D87C9008-8A33-4658-8103-D905075B3498}"/>
              </a:ext>
            </a:extLst>
          </p:cNvPr>
          <p:cNvGraphicFramePr>
            <a:graphicFrameLocks noGrp="1"/>
          </p:cNvGraphicFramePr>
          <p:nvPr>
            <p:extLst>
              <p:ext uri="{D42A27DB-BD31-4B8C-83A1-F6EECF244321}">
                <p14:modId xmlns:p14="http://schemas.microsoft.com/office/powerpoint/2010/main" val="387265429"/>
              </p:ext>
            </p:extLst>
          </p:nvPr>
        </p:nvGraphicFramePr>
        <p:xfrm>
          <a:off x="1712640" y="2311101"/>
          <a:ext cx="6848475" cy="3708402"/>
        </p:xfrm>
        <a:graphic>
          <a:graphicData uri="http://schemas.openxmlformats.org/drawingml/2006/table">
            <a:tbl>
              <a:tblPr/>
              <a:tblGrid>
                <a:gridCol w="2135188">
                  <a:extLst>
                    <a:ext uri="{9D8B030D-6E8A-4147-A177-3AD203B41FA5}">
                      <a16:colId xmlns:a16="http://schemas.microsoft.com/office/drawing/2014/main" val="20000"/>
                    </a:ext>
                  </a:extLst>
                </a:gridCol>
                <a:gridCol w="4713287">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dirty="0">
                          <a:ln>
                            <a:noFill/>
                          </a:ln>
                          <a:solidFill>
                            <a:srgbClr val="FFFFFF"/>
                          </a:solidFill>
                          <a:effectLst/>
                          <a:latin typeface="Arial" pitchFamily="34" charset="0"/>
                          <a:ea typeface="宋体" pitchFamily="2" charset="-122"/>
                        </a:rPr>
                        <a:t>名称</a:t>
                      </a:r>
                      <a:endParaRPr kumimoji="0" lang="zh-CN" sz="2200" b="0" i="0" u="none" strike="noStrike" cap="none" normalizeH="0" baseline="0" dirty="0">
                        <a:ln>
                          <a:noFill/>
                        </a:ln>
                        <a:solidFill>
                          <a:srgbClr val="FFFFFF"/>
                        </a:solidFill>
                        <a:effectLst/>
                        <a:latin typeface="Arial" pitchFamily="34" charset="0"/>
                        <a:ea typeface="黑体"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FFFFFF"/>
                          </a:solidFill>
                          <a:effectLst/>
                          <a:latin typeface="Arial" pitchFamily="34" charset="0"/>
                          <a:ea typeface="宋体" pitchFamily="2" charset="-122"/>
                        </a:rPr>
                        <a:t>作用</a:t>
                      </a:r>
                      <a:endParaRPr kumimoji="0" lang="zh-CN" sz="2200" b="0" i="0" u="none" strike="noStrike" cap="none" normalizeH="0" baseline="0">
                        <a:ln>
                          <a:noFill/>
                        </a:ln>
                        <a:solidFill>
                          <a:srgbClr val="FFFFFF"/>
                        </a:solidFill>
                        <a:effectLst/>
                        <a:latin typeface="Arial" pitchFamily="34" charset="0"/>
                        <a:ea typeface="黑体"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getuid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获取用户标识号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setuid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设置用户标志号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获取组标识号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设置组标志号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getegid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获取有效组标识号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setegid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设置有效组标识号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geteuid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获取有效用户标识号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sz="1800" b="0" i="0" u="none" strike="noStrike" cap="none" normalizeH="0" baseline="0">
                          <a:ln>
                            <a:noFill/>
                          </a:ln>
                          <a:solidFill>
                            <a:srgbClr val="0033CC"/>
                          </a:solidFill>
                          <a:effectLst/>
                          <a:latin typeface="Verdana" pitchFamily="34" charset="0"/>
                          <a:ea typeface="宋体" pitchFamily="2" charset="-122"/>
                        </a:rPr>
                        <a:t>seteuid</a:t>
                      </a:r>
                      <a:endParaRPr kumimoji="0" lang="en-US"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zh-CN" sz="1800" b="0" i="0" u="none" strike="noStrike" cap="none" normalizeH="0" baseline="0">
                          <a:ln>
                            <a:noFill/>
                          </a:ln>
                          <a:solidFill>
                            <a:srgbClr val="0033CC"/>
                          </a:solidFill>
                          <a:effectLst/>
                          <a:latin typeface="Verdana" pitchFamily="34" charset="0"/>
                          <a:ea typeface="宋体" pitchFamily="2" charset="-122"/>
                        </a:rPr>
                        <a:t>设置有效用户标识号</a:t>
                      </a:r>
                      <a:endParaRPr kumimoji="0" lang="zh-CN" sz="2200" b="1" i="0" u="none" strike="noStrike" cap="none" normalizeH="0" baseline="0">
                        <a:ln>
                          <a:noFill/>
                        </a:ln>
                        <a:solidFill>
                          <a:srgbClr val="0033CC"/>
                        </a:solidFill>
                        <a:effectLst/>
                        <a:latin typeface="Verdana" pitchFamily="34" charset="0"/>
                        <a:ea typeface="黑体" pitchFamily="49" charset="-122"/>
                      </a:endParaRP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18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tc>
                  <a:txBody>
                    <a:bodyPr/>
                    <a:lstStyle/>
                    <a:p>
                      <a:pPr marL="0" marR="0" lvl="0" indent="0" algn="ctr" defTabSz="914400" rtl="0" eaLnBrk="1" fontAlgn="base" latinLnBrk="0" hangingPunct="1">
                        <a:lnSpc>
                          <a:spcPct val="100000"/>
                        </a:lnSpc>
                        <a:spcBef>
                          <a:spcPct val="0"/>
                        </a:spcBef>
                        <a:spcAft>
                          <a:spcPct val="0"/>
                        </a:spcAft>
                        <a:buClr>
                          <a:srgbClr val="FF5050"/>
                        </a:buClr>
                        <a:buSzPct val="120000"/>
                        <a:buFont typeface="Arial" pitchFamily="34" charset="0"/>
                        <a:buNone/>
                        <a:tabLst/>
                      </a:pPr>
                      <a:r>
                        <a:rPr kumimoji="0" lang="en-US" altLang="zh-CN" sz="1800" b="1" i="0" u="none" strike="noStrike" kern="1200" cap="none" normalizeH="0" baseline="0" dirty="0">
                          <a:ln>
                            <a:noFill/>
                          </a:ln>
                          <a:solidFill>
                            <a:srgbClr val="0033CC"/>
                          </a:solidFill>
                          <a:effectLst/>
                          <a:latin typeface="Verdana" pitchFamily="34" charset="0"/>
                          <a:ea typeface="黑体" pitchFamily="49" charset="-122"/>
                          <a:cs typeface="+mn-cs"/>
                        </a:rPr>
                        <a:t>…</a:t>
                      </a:r>
                    </a:p>
                  </a:txBody>
                  <a:tcPr marL="47625" marR="47625" marT="47625" marB="476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D9715051-4F57-47F9-84F3-EEA5736CB5D2}"/>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-通</a:t>
            </a:r>
            <a:r>
              <a:rPr lang="zh-CN" altLang="en-US" dirty="0">
                <a:effectLst>
                  <a:outerShdw blurRad="38100" dist="38100" dir="2700000" algn="tl">
                    <a:srgbClr val="000000"/>
                  </a:outerShdw>
                </a:effectLst>
                <a:ea typeface="宋体" pitchFamily="2" charset="-122"/>
              </a:rPr>
              <a:t>过glibc提供的库函数使用系统调用</a:t>
            </a:r>
            <a:endParaRPr lang="zh-CN" altLang="en-US" sz="3200" dirty="0">
              <a:ea typeface="宋体" pitchFamily="2" charset="-122"/>
            </a:endParaRPr>
          </a:p>
        </p:txBody>
      </p:sp>
      <p:sp>
        <p:nvSpPr>
          <p:cNvPr id="78851" name="内容占位符 2">
            <a:extLst>
              <a:ext uri="{FF2B5EF4-FFF2-40B4-BE49-F238E27FC236}">
                <a16:creationId xmlns:a16="http://schemas.microsoft.com/office/drawing/2014/main" id="{47FEABBC-CB28-4222-AD1D-201CB4B8BB3D}"/>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800" dirty="0"/>
              <a:t>使用系统调用chmod</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#include &lt;</a:t>
            </a:r>
            <a:r>
              <a:rPr lang="en-US" altLang="zh-CN" sz="1600" dirty="0" err="1"/>
              <a:t>errno.h</a:t>
            </a:r>
            <a:r>
              <a:rPr lang="en-US" altLang="zh-CN" sz="1600" dirty="0"/>
              <a:t>&gt;</a:t>
            </a:r>
            <a:r>
              <a:rPr lang="zh-CN" altLang="en-US" sz="1600" dirty="0"/>
              <a:t>  //记录系统错误代码</a:t>
            </a:r>
            <a:endParaRPr lang="en-US" altLang="zh-CN" sz="1600" dirty="0"/>
          </a:p>
          <a:p>
            <a:pPr eaLnBrk="1" hangingPunct="1">
              <a:lnSpc>
                <a:spcPct val="80000"/>
              </a:lnSpc>
              <a:buFont typeface="Wingdings" panose="05000000000000000000" pitchFamily="2" charset="2"/>
              <a:buNone/>
            </a:pPr>
            <a:r>
              <a:rPr lang="en-US" altLang="zh-CN" sz="1600" dirty="0"/>
              <a:t>#include &lt;</a:t>
            </a:r>
            <a:r>
              <a:rPr lang="en-US" altLang="zh-CN" sz="1600" dirty="0" err="1"/>
              <a:t>stdio.h</a:t>
            </a:r>
            <a:r>
              <a:rPr lang="en-US" altLang="zh-CN" sz="1600" dirty="0"/>
              <a:t>&gt;</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int main()</a:t>
            </a:r>
          </a:p>
          <a:p>
            <a:pPr eaLnBrk="1" hangingPunct="1">
              <a:lnSpc>
                <a:spcPct val="80000"/>
              </a:lnSpc>
              <a:buFont typeface="Wingdings" panose="05000000000000000000" pitchFamily="2" charset="2"/>
              <a:buNone/>
            </a:pPr>
            <a:r>
              <a:rPr lang="en-US" altLang="zh-CN" sz="1600" dirty="0"/>
              <a:t>{</a:t>
            </a:r>
          </a:p>
          <a:p>
            <a:pPr eaLnBrk="1" hangingPunct="1">
              <a:lnSpc>
                <a:spcPct val="80000"/>
              </a:lnSpc>
              <a:buFont typeface="Wingdings" panose="05000000000000000000" pitchFamily="2" charset="2"/>
              <a:buNone/>
            </a:pPr>
            <a:r>
              <a:rPr lang="en-US" altLang="zh-CN" sz="1600" dirty="0"/>
              <a:t>        int </a:t>
            </a:r>
            <a:r>
              <a:rPr lang="en-US" altLang="zh-CN" sz="1600" dirty="0" err="1"/>
              <a:t>rc</a:t>
            </a:r>
            <a:r>
              <a:rPr lang="en-US" altLang="zh-CN" sz="1600" dirty="0"/>
              <a:t>;</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        </a:t>
            </a:r>
            <a:r>
              <a:rPr lang="en-US" altLang="zh-CN" sz="1600" dirty="0" err="1"/>
              <a:t>rc</a:t>
            </a:r>
            <a:r>
              <a:rPr lang="en-US" altLang="zh-CN" sz="1600" dirty="0"/>
              <a:t> = </a:t>
            </a:r>
            <a:r>
              <a:rPr lang="en-US" altLang="zh-CN" sz="1600" dirty="0" err="1"/>
              <a:t>chmod</a:t>
            </a:r>
            <a:r>
              <a:rPr lang="en-US" altLang="zh-CN" sz="1600" dirty="0"/>
              <a:t>("/</a:t>
            </a:r>
            <a:r>
              <a:rPr lang="en-US" altLang="zh-CN" sz="1600" dirty="0" err="1"/>
              <a:t>etc</a:t>
            </a:r>
            <a:r>
              <a:rPr lang="en-US" altLang="zh-CN" sz="1600" dirty="0"/>
              <a:t>/passwd", 0444);</a:t>
            </a:r>
          </a:p>
          <a:p>
            <a:pPr eaLnBrk="1" hangingPunct="1">
              <a:lnSpc>
                <a:spcPct val="80000"/>
              </a:lnSpc>
              <a:buFont typeface="Wingdings" panose="05000000000000000000" pitchFamily="2" charset="2"/>
              <a:buNone/>
            </a:pPr>
            <a:r>
              <a:rPr lang="en-US" altLang="zh-CN" sz="1600" dirty="0"/>
              <a:t>        if (</a:t>
            </a:r>
            <a:r>
              <a:rPr lang="en-US" altLang="zh-CN" sz="1600" dirty="0" err="1"/>
              <a:t>rc</a:t>
            </a:r>
            <a:r>
              <a:rPr lang="en-US" altLang="zh-CN" sz="1600" dirty="0"/>
              <a:t> == -1)</a:t>
            </a:r>
          </a:p>
          <a:p>
            <a:pPr eaLnBrk="1" hangingPunct="1">
              <a:lnSpc>
                <a:spcPct val="80000"/>
              </a:lnSpc>
              <a:buFont typeface="Wingdings" panose="05000000000000000000" pitchFamily="2" charset="2"/>
              <a:buNone/>
            </a:pPr>
            <a:r>
              <a:rPr lang="en-US" altLang="zh-CN" sz="1600" dirty="0"/>
              <a:t>                </a:t>
            </a:r>
            <a:r>
              <a:rPr lang="en-US" altLang="zh-CN" sz="1600" dirty="0" err="1"/>
              <a:t>printf</a:t>
            </a:r>
            <a:r>
              <a:rPr lang="en-US" altLang="zh-CN" sz="1600" dirty="0"/>
              <a:t>("</a:t>
            </a:r>
            <a:r>
              <a:rPr lang="en-US" altLang="zh-CN" sz="1600" dirty="0" err="1"/>
              <a:t>chmod</a:t>
            </a:r>
            <a:r>
              <a:rPr lang="en-US" altLang="zh-CN" sz="1600" dirty="0"/>
              <a:t> failed, </a:t>
            </a:r>
            <a:r>
              <a:rPr lang="en-US" altLang="zh-CN" sz="1600" dirty="0" err="1"/>
              <a:t>errno</a:t>
            </a:r>
            <a:r>
              <a:rPr lang="en-US" altLang="zh-CN" sz="1600" dirty="0"/>
              <a:t> = %d\n", </a:t>
            </a:r>
            <a:r>
              <a:rPr lang="en-US" altLang="zh-CN" sz="1600" dirty="0" err="1"/>
              <a:t>errno</a:t>
            </a:r>
            <a:r>
              <a:rPr lang="en-US" altLang="zh-CN" sz="1600" dirty="0"/>
              <a:t>);</a:t>
            </a:r>
          </a:p>
          <a:p>
            <a:pPr eaLnBrk="1" hangingPunct="1">
              <a:lnSpc>
                <a:spcPct val="80000"/>
              </a:lnSpc>
              <a:buFont typeface="Wingdings" panose="05000000000000000000" pitchFamily="2" charset="2"/>
              <a:buNone/>
            </a:pPr>
            <a:r>
              <a:rPr lang="en-US" altLang="zh-CN" sz="1600" dirty="0"/>
              <a:t>        else</a:t>
            </a:r>
          </a:p>
          <a:p>
            <a:pPr eaLnBrk="1" hangingPunct="1">
              <a:lnSpc>
                <a:spcPct val="80000"/>
              </a:lnSpc>
              <a:buFont typeface="Wingdings" panose="05000000000000000000" pitchFamily="2" charset="2"/>
              <a:buNone/>
            </a:pPr>
            <a:r>
              <a:rPr lang="en-US" altLang="zh-CN" sz="1600" dirty="0"/>
              <a:t>                </a:t>
            </a:r>
            <a:r>
              <a:rPr lang="en-US" altLang="zh-CN" sz="1600" dirty="0" err="1"/>
              <a:t>printf</a:t>
            </a:r>
            <a:r>
              <a:rPr lang="en-US" altLang="zh-CN" sz="1600" dirty="0"/>
              <a:t>("</a:t>
            </a:r>
            <a:r>
              <a:rPr lang="en-US" altLang="zh-CN" sz="1600" dirty="0" err="1"/>
              <a:t>chmod</a:t>
            </a:r>
            <a:r>
              <a:rPr lang="en-US" altLang="zh-CN" sz="1600" dirty="0"/>
              <a:t> success!\n");</a:t>
            </a:r>
          </a:p>
          <a:p>
            <a:pPr eaLnBrk="1" hangingPunct="1">
              <a:lnSpc>
                <a:spcPct val="80000"/>
              </a:lnSpc>
              <a:buFont typeface="Wingdings" panose="05000000000000000000" pitchFamily="2" charset="2"/>
              <a:buNone/>
            </a:pPr>
            <a:r>
              <a:rPr lang="en-US" altLang="zh-CN" sz="1600" dirty="0"/>
              <a:t>        return 0;</a:t>
            </a:r>
          </a:p>
          <a:p>
            <a:pPr eaLnBrk="1" hangingPunct="1">
              <a:lnSpc>
                <a:spcPct val="80000"/>
              </a:lnSpc>
              <a:buFont typeface="Wingdings" panose="05000000000000000000" pitchFamily="2" charset="2"/>
              <a:buNone/>
            </a:pPr>
            <a:r>
              <a:rPr lang="en-US" altLang="zh-CN" sz="1600" dirty="0"/>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D9C02CE6-B44C-4953-973C-A389BA9AD438}"/>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-C</a:t>
            </a:r>
            <a:r>
              <a:rPr lang="zh-CN" altLang="en-US" dirty="0">
                <a:effectLst>
                  <a:outerShdw blurRad="38100" dist="38100" dir="2700000" algn="tl">
                    <a:srgbClr val="000000"/>
                  </a:outerShdw>
                </a:effectLst>
                <a:ea typeface="宋体" pitchFamily="2" charset="-122"/>
              </a:rPr>
              <a:t>程序使用系统调用</a:t>
            </a:r>
          </a:p>
        </p:txBody>
      </p:sp>
      <p:sp>
        <p:nvSpPr>
          <p:cNvPr id="80899" name="内容占位符 2">
            <a:extLst>
              <a:ext uri="{FF2B5EF4-FFF2-40B4-BE49-F238E27FC236}">
                <a16:creationId xmlns:a16="http://schemas.microsoft.com/office/drawing/2014/main" id="{44D0FAD3-323B-4C68-BFE7-782CA5FD36E6}"/>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800" dirty="0"/>
              <a:t>编译程序</a:t>
            </a:r>
            <a:endParaRPr lang="en-US" altLang="zh-CN" sz="2800" dirty="0"/>
          </a:p>
          <a:p>
            <a:pPr eaLnBrk="1" hangingPunct="1">
              <a:lnSpc>
                <a:spcPct val="80000"/>
              </a:lnSpc>
              <a:buClr>
                <a:srgbClr val="FF0000"/>
              </a:buClr>
              <a:buFont typeface="Wingdings" panose="05000000000000000000" pitchFamily="2" charset="2"/>
              <a:buNone/>
            </a:pPr>
            <a:r>
              <a:rPr lang="en-US" altLang="zh-CN" sz="2800" dirty="0"/>
              <a:t>$ </a:t>
            </a:r>
            <a:r>
              <a:rPr lang="en-US" altLang="zh-CN" sz="2800" dirty="0" err="1"/>
              <a:t>gcc</a:t>
            </a:r>
            <a:r>
              <a:rPr lang="en-US" altLang="zh-CN" sz="2800" dirty="0"/>
              <a:t> -o hello  </a:t>
            </a:r>
            <a:r>
              <a:rPr lang="en-US" altLang="zh-CN" sz="2800" dirty="0" err="1"/>
              <a:t>hello.c</a:t>
            </a:r>
            <a:endParaRPr lang="en-US" altLang="zh-CN" sz="2800" dirty="0"/>
          </a:p>
          <a:p>
            <a:pPr eaLnBrk="1" hangingPunct="1">
              <a:lnSpc>
                <a:spcPct val="80000"/>
              </a:lnSpc>
              <a:buClr>
                <a:srgbClr val="FF0000"/>
              </a:buClr>
              <a:buSzPct val="70000"/>
              <a:buFont typeface="Wingdings" panose="05000000000000000000" pitchFamily="2" charset="2"/>
              <a:buChar char="n"/>
            </a:pPr>
            <a:r>
              <a:rPr lang="zh-CN" altLang="en-US" sz="2800" dirty="0"/>
              <a:t>执行程序</a:t>
            </a:r>
          </a:p>
          <a:p>
            <a:pPr eaLnBrk="1" hangingPunct="1">
              <a:lnSpc>
                <a:spcPct val="80000"/>
              </a:lnSpc>
              <a:buClr>
                <a:srgbClr val="FF0000"/>
              </a:buClr>
              <a:buFont typeface="Wingdings" panose="05000000000000000000" pitchFamily="2" charset="2"/>
              <a:buNone/>
            </a:pPr>
            <a:r>
              <a:rPr lang="en-US" altLang="zh-CN" sz="2800" dirty="0"/>
              <a:t>$ ./hello </a:t>
            </a:r>
            <a:r>
              <a:rPr lang="en-US" altLang="zh-CN" sz="2800" dirty="0" err="1"/>
              <a:t>hello.c</a:t>
            </a:r>
            <a:endParaRPr lang="en-US" altLang="zh-CN" sz="2800" dirty="0"/>
          </a:p>
          <a:p>
            <a:pPr eaLnBrk="1" hangingPunct="1">
              <a:lnSpc>
                <a:spcPct val="80000"/>
              </a:lnSpc>
              <a:buClr>
                <a:srgbClr val="FF0000"/>
              </a:buClr>
              <a:buSzPct val="70000"/>
              <a:buFont typeface="Wingdings" panose="05000000000000000000" pitchFamily="2" charset="2"/>
              <a:buChar char="n"/>
            </a:pPr>
            <a:r>
              <a:rPr lang="zh-CN" altLang="en-US" sz="2800" dirty="0"/>
              <a:t>执行结果</a:t>
            </a:r>
            <a:endParaRPr lang="en-US" altLang="zh-CN" sz="2800" dirty="0"/>
          </a:p>
          <a:p>
            <a:pPr eaLnBrk="1" hangingPunct="1">
              <a:lnSpc>
                <a:spcPct val="80000"/>
              </a:lnSpc>
              <a:buFont typeface="Wingdings" panose="05000000000000000000" pitchFamily="2" charset="2"/>
              <a:buNone/>
            </a:pPr>
            <a:r>
              <a:rPr lang="en-US" altLang="zh-CN" sz="2800" dirty="0" err="1"/>
              <a:t>chmod</a:t>
            </a:r>
            <a:r>
              <a:rPr lang="en-US" altLang="zh-CN" sz="2800" dirty="0"/>
              <a:t> failed, </a:t>
            </a:r>
            <a:r>
              <a:rPr lang="en-US" altLang="zh-CN" sz="2800" dirty="0" err="1"/>
              <a:t>errno</a:t>
            </a:r>
            <a:r>
              <a:rPr lang="en-US" altLang="zh-CN" sz="2800" dirty="0"/>
              <a:t> = 1</a:t>
            </a:r>
          </a:p>
          <a:p>
            <a:pPr eaLnBrk="1" hangingPunct="1">
              <a:lnSpc>
                <a:spcPct val="80000"/>
              </a:lnSpc>
              <a:buFont typeface="Wingdings" panose="05000000000000000000" pitchFamily="2" charset="2"/>
              <a:buNone/>
            </a:pPr>
            <a:endParaRPr lang="en-US" altLang="zh-CN" sz="2800" dirty="0"/>
          </a:p>
          <a:p>
            <a:pPr eaLnBrk="1" hangingPunct="1">
              <a:lnSpc>
                <a:spcPct val="80000"/>
              </a:lnSpc>
              <a:buFont typeface="Wingdings" panose="05000000000000000000" pitchFamily="2" charset="2"/>
              <a:buNone/>
            </a:pPr>
            <a:r>
              <a:rPr lang="en-US" altLang="zh-CN" sz="3200" dirty="0">
                <a:ea typeface="宋体" panose="02010600030101010101" pitchFamily="2" charset="-122"/>
              </a:rPr>
              <a:t> </a:t>
            </a:r>
            <a:r>
              <a:rPr lang="zh-CN" altLang="en-US" sz="3200" dirty="0">
                <a:ea typeface="宋体" panose="02010600030101010101" pitchFamily="2" charset="-122"/>
              </a:rPr>
              <a:t>错误码：</a:t>
            </a:r>
          </a:p>
          <a:p>
            <a:pPr eaLnBrk="1" hangingPunct="1">
              <a:lnSpc>
                <a:spcPct val="80000"/>
              </a:lnSpc>
              <a:buFont typeface="Wingdings" panose="05000000000000000000" pitchFamily="2" charset="2"/>
              <a:buNone/>
            </a:pPr>
            <a:r>
              <a:rPr lang="en-US" altLang="zh-CN" sz="3200" dirty="0">
                <a:ea typeface="宋体" panose="02010600030101010101" pitchFamily="2" charset="-122"/>
              </a:rPr>
              <a:t>/</a:t>
            </a:r>
            <a:r>
              <a:rPr lang="en-US" altLang="zh-CN" sz="3200" dirty="0" err="1">
                <a:ea typeface="宋体" panose="02010600030101010101" pitchFamily="2" charset="-122"/>
              </a:rPr>
              <a:t>usr</a:t>
            </a:r>
            <a:r>
              <a:rPr lang="en-US" altLang="zh-CN" sz="3200" dirty="0">
                <a:ea typeface="宋体" panose="02010600030101010101" pitchFamily="2" charset="-122"/>
              </a:rPr>
              <a:t>/include/</a:t>
            </a:r>
            <a:r>
              <a:rPr lang="en-US" altLang="zh-CN" sz="3200" dirty="0" err="1">
                <a:ea typeface="宋体" panose="02010600030101010101" pitchFamily="2" charset="-122"/>
              </a:rPr>
              <a:t>asm</a:t>
            </a:r>
            <a:r>
              <a:rPr lang="en-US" altLang="zh-CN" sz="3200" dirty="0">
                <a:ea typeface="宋体" panose="02010600030101010101" pitchFamily="2" charset="-122"/>
              </a:rPr>
              <a:t>-generic/</a:t>
            </a:r>
            <a:r>
              <a:rPr lang="en-US" altLang="zh-CN" sz="3200" dirty="0" err="1">
                <a:ea typeface="宋体" panose="02010600030101010101" pitchFamily="2" charset="-122"/>
              </a:rPr>
              <a:t>errno-base.h</a:t>
            </a:r>
            <a:endParaRPr lang="en-US" altLang="zh-CN" sz="3200" dirty="0">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5356A982-27E6-43C6-B913-7079C5A4B469}"/>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-通</a:t>
            </a:r>
            <a:r>
              <a:rPr lang="zh-CN" altLang="en-US" dirty="0">
                <a:effectLst>
                  <a:outerShdw blurRad="38100" dist="38100" dir="2700000" algn="tl">
                    <a:srgbClr val="000000"/>
                  </a:outerShdw>
                </a:effectLst>
                <a:ea typeface="宋体" pitchFamily="2" charset="-122"/>
              </a:rPr>
              <a:t>过syscall直接使用系统调用</a:t>
            </a:r>
            <a:endParaRPr lang="zh-CN" altLang="en-US" sz="3200" dirty="0">
              <a:ea typeface="宋体" pitchFamily="2" charset="-122"/>
            </a:endParaRPr>
          </a:p>
        </p:txBody>
      </p:sp>
      <p:sp>
        <p:nvSpPr>
          <p:cNvPr id="82947" name="内容占位符 2">
            <a:extLst>
              <a:ext uri="{FF2B5EF4-FFF2-40B4-BE49-F238E27FC236}">
                <a16:creationId xmlns:a16="http://schemas.microsoft.com/office/drawing/2014/main" id="{9BFC8B0A-4DF6-4F85-9EB2-EE4DC737E76E}"/>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800" dirty="0"/>
              <a:t>使用系统调用chmod</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#include &lt;</a:t>
            </a:r>
            <a:r>
              <a:rPr lang="en-US" altLang="zh-CN" sz="1600" dirty="0" err="1"/>
              <a:t>stdio.h</a:t>
            </a:r>
            <a:r>
              <a:rPr lang="en-US" altLang="zh-CN" sz="1600" dirty="0"/>
              <a:t>&gt;</a:t>
            </a:r>
          </a:p>
          <a:p>
            <a:pPr eaLnBrk="1" hangingPunct="1">
              <a:lnSpc>
                <a:spcPct val="80000"/>
              </a:lnSpc>
              <a:buFont typeface="Wingdings" panose="05000000000000000000" pitchFamily="2" charset="2"/>
              <a:buNone/>
            </a:pPr>
            <a:r>
              <a:rPr lang="en-US" altLang="zh-CN" sz="1600" dirty="0"/>
              <a:t>#include &lt;</a:t>
            </a:r>
            <a:r>
              <a:rPr lang="en-US" altLang="zh-CN" sz="1600" dirty="0" err="1"/>
              <a:t>unistd.h</a:t>
            </a:r>
            <a:r>
              <a:rPr lang="en-US" altLang="zh-CN" sz="1600" dirty="0"/>
              <a:t>&gt;</a:t>
            </a:r>
          </a:p>
          <a:p>
            <a:pPr eaLnBrk="1" hangingPunct="1">
              <a:lnSpc>
                <a:spcPct val="80000"/>
              </a:lnSpc>
              <a:buFont typeface="Wingdings" panose="05000000000000000000" pitchFamily="2" charset="2"/>
              <a:buNone/>
            </a:pPr>
            <a:r>
              <a:rPr lang="en-US" altLang="zh-CN" sz="1600" dirty="0"/>
              <a:t>#include &lt;sys/</a:t>
            </a:r>
            <a:r>
              <a:rPr lang="en-US" altLang="zh-CN" sz="1600" dirty="0" err="1"/>
              <a:t>syscall.h</a:t>
            </a:r>
            <a:r>
              <a:rPr lang="en-US" altLang="zh-CN" sz="1600" dirty="0"/>
              <a:t>&gt;</a:t>
            </a:r>
          </a:p>
          <a:p>
            <a:pPr eaLnBrk="1" hangingPunct="1">
              <a:lnSpc>
                <a:spcPct val="80000"/>
              </a:lnSpc>
              <a:buFont typeface="Wingdings" panose="05000000000000000000" pitchFamily="2" charset="2"/>
              <a:buNone/>
            </a:pPr>
            <a:r>
              <a:rPr lang="en-US" altLang="zh-CN" sz="1600" dirty="0"/>
              <a:t>#include &lt;</a:t>
            </a:r>
            <a:r>
              <a:rPr lang="en-US" altLang="zh-CN" sz="1600" dirty="0" err="1"/>
              <a:t>errno.h</a:t>
            </a:r>
            <a:r>
              <a:rPr lang="en-US" altLang="zh-CN" sz="1600" dirty="0"/>
              <a:t>&gt;</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int main()</a:t>
            </a:r>
          </a:p>
          <a:p>
            <a:pPr eaLnBrk="1" hangingPunct="1">
              <a:lnSpc>
                <a:spcPct val="80000"/>
              </a:lnSpc>
              <a:buFont typeface="Wingdings" panose="05000000000000000000" pitchFamily="2" charset="2"/>
              <a:buNone/>
            </a:pPr>
            <a:r>
              <a:rPr lang="en-US" altLang="zh-CN" sz="1600" dirty="0"/>
              <a:t>{</a:t>
            </a:r>
          </a:p>
          <a:p>
            <a:pPr eaLnBrk="1" hangingPunct="1">
              <a:lnSpc>
                <a:spcPct val="80000"/>
              </a:lnSpc>
              <a:buFont typeface="Wingdings" panose="05000000000000000000" pitchFamily="2" charset="2"/>
              <a:buNone/>
            </a:pPr>
            <a:r>
              <a:rPr lang="en-US" altLang="zh-CN" sz="1600" dirty="0"/>
              <a:t>        int </a:t>
            </a:r>
            <a:r>
              <a:rPr lang="en-US" altLang="zh-CN" sz="1600" dirty="0" err="1"/>
              <a:t>rc</a:t>
            </a:r>
            <a:r>
              <a:rPr lang="en-US" altLang="zh-CN" sz="1600" dirty="0"/>
              <a:t>;</a:t>
            </a:r>
          </a:p>
          <a:p>
            <a:pPr eaLnBrk="1" hangingPunct="1">
              <a:lnSpc>
                <a:spcPct val="80000"/>
              </a:lnSpc>
              <a:buFont typeface="Wingdings" panose="05000000000000000000" pitchFamily="2" charset="2"/>
              <a:buNone/>
            </a:pPr>
            <a:r>
              <a:rPr lang="en-US" altLang="zh-CN" sz="1600" dirty="0"/>
              <a:t>        </a:t>
            </a:r>
            <a:r>
              <a:rPr lang="en-US" altLang="zh-CN" sz="1600" dirty="0" err="1"/>
              <a:t>rc</a:t>
            </a:r>
            <a:r>
              <a:rPr lang="en-US" altLang="zh-CN" sz="1600" dirty="0"/>
              <a:t> = </a:t>
            </a:r>
            <a:r>
              <a:rPr lang="en-US" altLang="zh-CN" sz="1600" dirty="0" err="1"/>
              <a:t>syscall</a:t>
            </a:r>
            <a:r>
              <a:rPr lang="en-US" altLang="zh-CN" sz="1600" dirty="0"/>
              <a:t>(</a:t>
            </a:r>
            <a:r>
              <a:rPr lang="en-US" altLang="zh-CN" sz="1600" dirty="0" err="1"/>
              <a:t>SYS_chmod</a:t>
            </a:r>
            <a:r>
              <a:rPr lang="en-US" altLang="zh-CN" sz="1600" dirty="0"/>
              <a:t>, "/</a:t>
            </a:r>
            <a:r>
              <a:rPr lang="en-US" altLang="zh-CN" sz="1600" dirty="0" err="1"/>
              <a:t>etc</a:t>
            </a:r>
            <a:r>
              <a:rPr lang="en-US" altLang="zh-CN" sz="1600" dirty="0"/>
              <a:t>/passwd", 0444);</a:t>
            </a:r>
          </a:p>
          <a:p>
            <a:pPr eaLnBrk="1" hangingPunct="1">
              <a:lnSpc>
                <a:spcPct val="80000"/>
              </a:lnSpc>
              <a:buFont typeface="Wingdings" panose="05000000000000000000" pitchFamily="2" charset="2"/>
              <a:buNone/>
            </a:pPr>
            <a:endParaRPr lang="en-US" altLang="zh-CN" sz="1600" dirty="0"/>
          </a:p>
          <a:p>
            <a:pPr eaLnBrk="1" hangingPunct="1">
              <a:lnSpc>
                <a:spcPct val="80000"/>
              </a:lnSpc>
              <a:buFont typeface="Wingdings" panose="05000000000000000000" pitchFamily="2" charset="2"/>
              <a:buNone/>
            </a:pPr>
            <a:r>
              <a:rPr lang="en-US" altLang="zh-CN" sz="1600" dirty="0"/>
              <a:t>        if (</a:t>
            </a:r>
            <a:r>
              <a:rPr lang="en-US" altLang="zh-CN" sz="1600" dirty="0" err="1"/>
              <a:t>rc</a:t>
            </a:r>
            <a:r>
              <a:rPr lang="en-US" altLang="zh-CN" sz="1600" dirty="0"/>
              <a:t> == -1)</a:t>
            </a:r>
          </a:p>
          <a:p>
            <a:pPr eaLnBrk="1" hangingPunct="1">
              <a:lnSpc>
                <a:spcPct val="80000"/>
              </a:lnSpc>
              <a:buFont typeface="Wingdings" panose="05000000000000000000" pitchFamily="2" charset="2"/>
              <a:buNone/>
            </a:pPr>
            <a:r>
              <a:rPr lang="en-US" altLang="zh-CN" sz="1600" dirty="0"/>
              <a:t>                </a:t>
            </a:r>
            <a:r>
              <a:rPr lang="en-US" altLang="zh-CN" sz="1600" dirty="0" err="1"/>
              <a:t>printf</a:t>
            </a:r>
            <a:r>
              <a:rPr lang="en-US" altLang="zh-CN" sz="1600" dirty="0"/>
              <a:t>("</a:t>
            </a:r>
            <a:r>
              <a:rPr lang="en-US" altLang="zh-CN" sz="1600" dirty="0" err="1"/>
              <a:t>chmod</a:t>
            </a:r>
            <a:r>
              <a:rPr lang="en-US" altLang="zh-CN" sz="1600" dirty="0"/>
              <a:t> failed, </a:t>
            </a:r>
            <a:r>
              <a:rPr lang="en-US" altLang="zh-CN" sz="1600" dirty="0" err="1"/>
              <a:t>errno</a:t>
            </a:r>
            <a:r>
              <a:rPr lang="en-US" altLang="zh-CN" sz="1600" dirty="0"/>
              <a:t> = %d\n", </a:t>
            </a:r>
            <a:r>
              <a:rPr lang="en-US" altLang="zh-CN" sz="1600" dirty="0" err="1"/>
              <a:t>errno</a:t>
            </a:r>
            <a:r>
              <a:rPr lang="en-US" altLang="zh-CN" sz="1600" dirty="0"/>
              <a:t>);</a:t>
            </a:r>
          </a:p>
          <a:p>
            <a:pPr eaLnBrk="1" hangingPunct="1">
              <a:lnSpc>
                <a:spcPct val="80000"/>
              </a:lnSpc>
              <a:buFont typeface="Wingdings" panose="05000000000000000000" pitchFamily="2" charset="2"/>
              <a:buNone/>
            </a:pPr>
            <a:r>
              <a:rPr lang="en-US" altLang="zh-CN" sz="1600" dirty="0"/>
              <a:t>        else</a:t>
            </a:r>
          </a:p>
          <a:p>
            <a:pPr eaLnBrk="1" hangingPunct="1">
              <a:lnSpc>
                <a:spcPct val="80000"/>
              </a:lnSpc>
              <a:buFont typeface="Wingdings" panose="05000000000000000000" pitchFamily="2" charset="2"/>
              <a:buNone/>
            </a:pPr>
            <a:r>
              <a:rPr lang="en-US" altLang="zh-CN" sz="1600" dirty="0"/>
              <a:t>                </a:t>
            </a:r>
            <a:r>
              <a:rPr lang="en-US" altLang="zh-CN" sz="1600" dirty="0" err="1"/>
              <a:t>printf</a:t>
            </a:r>
            <a:r>
              <a:rPr lang="en-US" altLang="zh-CN" sz="1600" dirty="0"/>
              <a:t>("</a:t>
            </a:r>
            <a:r>
              <a:rPr lang="en-US" altLang="zh-CN" sz="1600" dirty="0" err="1"/>
              <a:t>chmod</a:t>
            </a:r>
            <a:r>
              <a:rPr lang="en-US" altLang="zh-CN" sz="1600" dirty="0"/>
              <a:t> </a:t>
            </a:r>
            <a:r>
              <a:rPr lang="en-US" altLang="zh-CN" sz="1600" dirty="0" err="1"/>
              <a:t>succeess</a:t>
            </a:r>
            <a:r>
              <a:rPr lang="en-US" altLang="zh-CN" sz="1600" dirty="0"/>
              <a:t>!\n");</a:t>
            </a:r>
          </a:p>
          <a:p>
            <a:pPr eaLnBrk="1" hangingPunct="1">
              <a:lnSpc>
                <a:spcPct val="80000"/>
              </a:lnSpc>
              <a:buFont typeface="Wingdings" panose="05000000000000000000" pitchFamily="2" charset="2"/>
              <a:buNone/>
            </a:pPr>
            <a:r>
              <a:rPr lang="en-US" altLang="zh-CN" sz="1600" dirty="0"/>
              <a:t>        return 0;</a:t>
            </a:r>
          </a:p>
          <a:p>
            <a:pPr eaLnBrk="1" hangingPunct="1">
              <a:lnSpc>
                <a:spcPct val="80000"/>
              </a:lnSpc>
              <a:buFont typeface="Wingdings" panose="05000000000000000000" pitchFamily="2" charset="2"/>
              <a:buNone/>
            </a:pPr>
            <a:r>
              <a:rPr lang="en-US" altLang="zh-CN" sz="1600" dirty="0"/>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690DD9D3-82DA-4CF6-A8FE-41B963A5D64D}"/>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a:t>
            </a:r>
            <a:r>
              <a:rPr lang="en-US" altLang="zh-CN" dirty="0">
                <a:effectLst>
                  <a:outerShdw blurRad="38100" dist="38100" dir="2700000" algn="tl">
                    <a:srgbClr val="000000"/>
                  </a:outerShdw>
                </a:effectLst>
                <a:ea typeface="宋体" pitchFamily="2" charset="-122"/>
              </a:rPr>
              <a:t> 通</a:t>
            </a:r>
            <a:r>
              <a:rPr lang="zh-CN" altLang="en-US" dirty="0">
                <a:effectLst>
                  <a:outerShdw blurRad="38100" dist="38100" dir="2700000" algn="tl">
                    <a:srgbClr val="000000"/>
                  </a:outerShdw>
                </a:effectLst>
                <a:ea typeface="宋体" pitchFamily="2" charset="-122"/>
              </a:rPr>
              <a:t>过syscall直接使用系统调用</a:t>
            </a:r>
          </a:p>
        </p:txBody>
      </p:sp>
      <p:sp>
        <p:nvSpPr>
          <p:cNvPr id="84995" name="内容占位符 2">
            <a:extLst>
              <a:ext uri="{FF2B5EF4-FFF2-40B4-BE49-F238E27FC236}">
                <a16:creationId xmlns:a16="http://schemas.microsoft.com/office/drawing/2014/main" id="{CFAEBBDD-D469-4E73-9B43-1FBABAF51688}"/>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800"/>
              <a:t>编译程序</a:t>
            </a:r>
            <a:endParaRPr lang="en-US" altLang="zh-CN" sz="2800"/>
          </a:p>
          <a:p>
            <a:pPr eaLnBrk="1" hangingPunct="1">
              <a:lnSpc>
                <a:spcPct val="80000"/>
              </a:lnSpc>
              <a:buClr>
                <a:srgbClr val="FF0000"/>
              </a:buClr>
              <a:buFont typeface="Wingdings" panose="05000000000000000000" pitchFamily="2" charset="2"/>
              <a:buNone/>
            </a:pPr>
            <a:r>
              <a:rPr lang="en-US" altLang="zh-CN" sz="2800"/>
              <a:t>$ gcc -o hello  hello.c</a:t>
            </a:r>
          </a:p>
          <a:p>
            <a:pPr eaLnBrk="1" hangingPunct="1">
              <a:lnSpc>
                <a:spcPct val="80000"/>
              </a:lnSpc>
              <a:buClr>
                <a:srgbClr val="FF0000"/>
              </a:buClr>
              <a:buSzPct val="70000"/>
              <a:buFont typeface="Wingdings" panose="05000000000000000000" pitchFamily="2" charset="2"/>
              <a:buChar char="n"/>
            </a:pPr>
            <a:r>
              <a:rPr lang="zh-CN" altLang="en-US" sz="2800"/>
              <a:t>执行程序</a:t>
            </a:r>
          </a:p>
          <a:p>
            <a:pPr eaLnBrk="1" hangingPunct="1">
              <a:lnSpc>
                <a:spcPct val="80000"/>
              </a:lnSpc>
              <a:buClr>
                <a:srgbClr val="FF0000"/>
              </a:buClr>
              <a:buFont typeface="Wingdings" panose="05000000000000000000" pitchFamily="2" charset="2"/>
              <a:buNone/>
            </a:pPr>
            <a:r>
              <a:rPr lang="en-US" altLang="zh-CN" sz="2800"/>
              <a:t>$ ./hello hello.c</a:t>
            </a:r>
          </a:p>
          <a:p>
            <a:pPr eaLnBrk="1" hangingPunct="1">
              <a:lnSpc>
                <a:spcPct val="80000"/>
              </a:lnSpc>
              <a:buClr>
                <a:srgbClr val="FF0000"/>
              </a:buClr>
              <a:buSzPct val="70000"/>
              <a:buFont typeface="Wingdings" panose="05000000000000000000" pitchFamily="2" charset="2"/>
              <a:buChar char="n"/>
            </a:pPr>
            <a:r>
              <a:rPr lang="zh-CN" altLang="en-US" sz="2800"/>
              <a:t>执行结果</a:t>
            </a:r>
            <a:endParaRPr lang="en-US" altLang="zh-CN" sz="2800"/>
          </a:p>
          <a:p>
            <a:pPr eaLnBrk="1" hangingPunct="1">
              <a:lnSpc>
                <a:spcPct val="80000"/>
              </a:lnSpc>
              <a:buFont typeface="Wingdings" panose="05000000000000000000" pitchFamily="2" charset="2"/>
              <a:buNone/>
            </a:pPr>
            <a:r>
              <a:rPr lang="en-US" altLang="zh-CN" sz="2800"/>
              <a:t>chmod failed, errno = 1</a:t>
            </a:r>
          </a:p>
          <a:p>
            <a:pPr eaLnBrk="1" hangingPunct="1">
              <a:lnSpc>
                <a:spcPct val="80000"/>
              </a:lnSpc>
              <a:buFont typeface="Wingdings" panose="05000000000000000000" pitchFamily="2" charset="2"/>
              <a:buNone/>
            </a:pPr>
            <a:endParaRPr lang="en-US" altLang="zh-CN" sz="2800"/>
          </a:p>
          <a:p>
            <a:pPr eaLnBrk="1" hangingPunct="1">
              <a:lnSpc>
                <a:spcPct val="80000"/>
              </a:lnSpc>
              <a:buFont typeface="Wingdings" panose="05000000000000000000" pitchFamily="2" charset="2"/>
              <a:buNone/>
            </a:pPr>
            <a:r>
              <a:rPr lang="en-US" altLang="zh-CN" sz="2800"/>
              <a:t> </a:t>
            </a:r>
            <a:r>
              <a:rPr lang="zh-CN" altLang="en-US" sz="2800"/>
              <a:t>错误码：</a:t>
            </a:r>
          </a:p>
          <a:p>
            <a:pPr eaLnBrk="1" hangingPunct="1">
              <a:lnSpc>
                <a:spcPct val="80000"/>
              </a:lnSpc>
              <a:buFont typeface="Wingdings" panose="05000000000000000000" pitchFamily="2" charset="2"/>
              <a:buNone/>
            </a:pPr>
            <a:r>
              <a:rPr lang="en-US" altLang="zh-CN" sz="2800"/>
              <a:t>/usr/include/asm-generic/errno-base.h</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7A7CCA4D-6637-480E-B949-C5C8F1A8E000}"/>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开发自己的系统调用</a:t>
            </a:r>
            <a:endParaRPr lang="zh-CN" altLang="en-US" sz="3200" dirty="0">
              <a:ea typeface="宋体" pitchFamily="2" charset="-122"/>
            </a:endParaRPr>
          </a:p>
        </p:txBody>
      </p:sp>
      <p:sp>
        <p:nvSpPr>
          <p:cNvPr id="87043" name="内容占位符 2">
            <a:extLst>
              <a:ext uri="{FF2B5EF4-FFF2-40B4-BE49-F238E27FC236}">
                <a16:creationId xmlns:a16="http://schemas.microsoft.com/office/drawing/2014/main" id="{5091ED3D-5764-4BCB-BEA1-3E4FDA76AA6A}"/>
              </a:ext>
            </a:extLst>
          </p:cNvPr>
          <p:cNvSpPr>
            <a:spLocks noGrp="1" noChangeArrowheads="1"/>
          </p:cNvSpPr>
          <p:nvPr>
            <p:ph idx="4294967295"/>
          </p:nvPr>
        </p:nvSpPr>
        <p:spPr/>
        <p:txBody>
          <a:bodyPr/>
          <a:lstStyle/>
          <a:p>
            <a:pPr eaLnBrk="1" hangingPunct="1">
              <a:buClr>
                <a:srgbClr val="FF0000"/>
              </a:buClr>
              <a:buSzPct val="70000"/>
              <a:buFont typeface="Wingdings" panose="05000000000000000000" pitchFamily="2" charset="2"/>
              <a:buChar char="n"/>
            </a:pPr>
            <a:r>
              <a:rPr lang="zh-CN" altLang="en-US" sz="2400">
                <a:latin typeface="文泉驿微米黑" charset="-122"/>
                <a:ea typeface="文泉驿微米黑" charset="-122"/>
              </a:rPr>
              <a:t>编写系统调用服务例程</a:t>
            </a:r>
            <a:endParaRPr lang="en-US" altLang="zh-CN"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endParaRPr lang="zh-CN" altLang="en-US" sz="2400">
              <a:solidFill>
                <a:srgbClr val="3D5C00"/>
              </a:solidFill>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r>
              <a:rPr lang="zh-CN" altLang="en-US" sz="2400">
                <a:latin typeface="文泉驿微米黑" charset="-122"/>
                <a:ea typeface="文泉驿微米黑" charset="-122"/>
              </a:rPr>
              <a:t>在</a:t>
            </a:r>
            <a:r>
              <a:rPr lang="en-US" altLang="zh-CN" sz="2400">
                <a:latin typeface="文泉驿微米黑" charset="-122"/>
                <a:ea typeface="文泉驿微米黑" charset="-122"/>
              </a:rPr>
              <a:t>&lt; asm/unistd.h &gt;</a:t>
            </a:r>
            <a:r>
              <a:rPr lang="zh-CN" altLang="en-US" sz="2400">
                <a:latin typeface="文泉驿微米黑" charset="-122"/>
                <a:ea typeface="文泉驿微米黑" charset="-122"/>
              </a:rPr>
              <a:t>中添加一个新的系统调用号</a:t>
            </a:r>
            <a:endParaRPr lang="en-US" altLang="zh-CN"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endParaRPr lang="zh-CN" altLang="en-US"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r>
              <a:rPr lang="zh-CN" altLang="en-US" sz="2400">
                <a:latin typeface="文泉驿微米黑" charset="-122"/>
                <a:ea typeface="文泉驿微米黑" charset="-122"/>
              </a:rPr>
              <a:t>在系统调用表中添加新的表项</a:t>
            </a:r>
            <a:endParaRPr lang="en-US" altLang="zh-CN"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endParaRPr lang="zh-CN" altLang="en-US"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r>
              <a:rPr lang="zh-CN" altLang="en-US" sz="2400">
                <a:latin typeface="文泉驿微米黑" charset="-122"/>
                <a:ea typeface="文泉驿微米黑" charset="-122"/>
              </a:rPr>
              <a:t>编译内核</a:t>
            </a:r>
            <a:endParaRPr lang="en-US" altLang="zh-CN" sz="2400">
              <a:latin typeface="文泉驿微米黑" charset="-122"/>
              <a:ea typeface="文泉驿微米黑" charset="-122"/>
            </a:endParaRPr>
          </a:p>
          <a:p>
            <a:pPr eaLnBrk="1" hangingPunct="1">
              <a:buClr>
                <a:srgbClr val="FF0000"/>
              </a:buClr>
              <a:buSzPct val="70000"/>
              <a:buFont typeface="Wingdings" panose="05000000000000000000" pitchFamily="2" charset="2"/>
              <a:buChar char="n"/>
            </a:pPr>
            <a:endParaRPr lang="zh-CN" altLang="en-US" sz="2400">
              <a:latin typeface="文泉驿微米黑" charset="-122"/>
              <a:ea typeface="文泉驿微米黑" charset="-122"/>
              <a:sym typeface="Arial" panose="020B0604020202020204" pitchFamily="34" charset="0"/>
            </a:endParaRPr>
          </a:p>
          <a:p>
            <a:pPr eaLnBrk="1" hangingPunct="1">
              <a:buClr>
                <a:srgbClr val="FF0000"/>
              </a:buClr>
              <a:buSzPct val="70000"/>
              <a:buFont typeface="Wingdings" panose="05000000000000000000" pitchFamily="2" charset="2"/>
              <a:buChar char="n"/>
            </a:pPr>
            <a:r>
              <a:rPr lang="zh-CN" altLang="en-US" sz="2400">
                <a:latin typeface="文泉驿微米黑" charset="-122"/>
                <a:ea typeface="文泉驿微米黑" charset="-122"/>
              </a:rPr>
              <a:t>编写用户态的程序</a:t>
            </a:r>
          </a:p>
          <a:p>
            <a:pPr eaLnBrk="1" hangingPunct="1">
              <a:buFont typeface="Wingdings" panose="05000000000000000000" pitchFamily="2" charset="2"/>
              <a:buChar char="n"/>
            </a:pPr>
            <a:endParaRPr lang="zh-CN" altLang="en-US" sz="180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EE7344BF-CE5B-4779-8279-72A08EE1D73E}"/>
              </a:ext>
            </a:extLst>
          </p:cNvPr>
          <p:cNvSpPr>
            <a:spLocks noGrp="1" noChangeArrowheads="1"/>
          </p:cNvSpPr>
          <p:nvPr>
            <p:ph type="title" idx="4294967295"/>
          </p:nvPr>
        </p:nvSpPr>
        <p:spPr/>
        <p:txBody>
          <a:bodyPr/>
          <a:lstStyle/>
          <a:p>
            <a:pPr algn="ctr" eaLnBrk="1" hangingPunct="1">
              <a:defRPr/>
            </a:pPr>
            <a:r>
              <a:rPr lang="zh-CN" altLang="en-US" dirty="0">
                <a:ea typeface="宋体" pitchFamily="2" charset="-122"/>
              </a:rPr>
              <a:t>系统调用</a:t>
            </a:r>
            <a:r>
              <a:rPr lang="en-US" dirty="0">
                <a:ea typeface="宋体" pitchFamily="2" charset="-122"/>
              </a:rPr>
              <a:t>-</a:t>
            </a:r>
            <a:r>
              <a:rPr lang="zh-CN" altLang="en-US" dirty="0">
                <a:ea typeface="宋体" pitchFamily="2" charset="-122"/>
              </a:rPr>
              <a:t>系统调用开发实例</a:t>
            </a:r>
          </a:p>
        </p:txBody>
      </p:sp>
      <p:sp>
        <p:nvSpPr>
          <p:cNvPr id="89091" name="内容占位符 2">
            <a:extLst>
              <a:ext uri="{FF2B5EF4-FFF2-40B4-BE49-F238E27FC236}">
                <a16:creationId xmlns:a16="http://schemas.microsoft.com/office/drawing/2014/main" id="{6E884D0F-801F-42EC-8F26-EE8CBA18F7BC}"/>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400">
                <a:latin typeface="文泉驿微米黑" charset="-122"/>
                <a:ea typeface="文泉驿微米黑" charset="-122"/>
              </a:rPr>
              <a:t>编写系统调用服务例程</a:t>
            </a:r>
            <a:endParaRPr lang="en-US" altLang="zh-CN" sz="2400">
              <a:latin typeface="文泉驿微米黑" charset="-122"/>
              <a:ea typeface="文泉驿微米黑" charset="-122"/>
            </a:endParaRPr>
          </a:p>
          <a:p>
            <a:pPr eaLnBrk="1" hangingPunct="1">
              <a:lnSpc>
                <a:spcPct val="80000"/>
              </a:lnSpc>
              <a:buFont typeface="Wingdings" panose="05000000000000000000" pitchFamily="2" charset="2"/>
              <a:buChar char="n"/>
            </a:pPr>
            <a:endParaRPr lang="en-US" altLang="zh-CN" sz="2400">
              <a:solidFill>
                <a:srgbClr val="3D5C00"/>
              </a:solidFill>
              <a:ea typeface="宋体" panose="02010600030101010101" pitchFamily="2" charset="-122"/>
            </a:endParaRPr>
          </a:p>
          <a:p>
            <a:pPr eaLnBrk="1" hangingPunct="1">
              <a:lnSpc>
                <a:spcPct val="80000"/>
              </a:lnSpc>
              <a:buClr>
                <a:srgbClr val="002060"/>
              </a:buClr>
              <a:buSzPct val="70000"/>
              <a:buFont typeface="Wingdings" panose="05000000000000000000" pitchFamily="2" charset="2"/>
              <a:buChar char="n"/>
            </a:pPr>
            <a:endParaRPr lang="en-US" altLang="zh-CN" sz="2400">
              <a:latin typeface="文泉驿微米黑" charset="-122"/>
              <a:ea typeface="文泉驿微米黑" charset="-122"/>
            </a:endParaRPr>
          </a:p>
          <a:p>
            <a:pPr eaLnBrk="1" hangingPunct="1">
              <a:lnSpc>
                <a:spcPct val="80000"/>
              </a:lnSpc>
              <a:buFont typeface="Wingdings" panose="05000000000000000000" pitchFamily="2" charset="2"/>
              <a:buChar char="n"/>
            </a:pPr>
            <a:endParaRPr lang="en-US" altLang="zh-CN" sz="2400">
              <a:solidFill>
                <a:srgbClr val="3D5C00"/>
              </a:solidFill>
              <a:ea typeface="宋体" panose="02010600030101010101" pitchFamily="2" charset="-122"/>
            </a:endParaRPr>
          </a:p>
          <a:p>
            <a:pPr eaLnBrk="1" hangingPunct="1">
              <a:lnSpc>
                <a:spcPct val="80000"/>
              </a:lnSpc>
              <a:buFont typeface="Wingdings" panose="05000000000000000000" pitchFamily="2" charset="2"/>
              <a:buChar char="n"/>
            </a:pPr>
            <a:endParaRPr lang="en-US" altLang="zh-CN" sz="2400">
              <a:solidFill>
                <a:srgbClr val="3D5C00"/>
              </a:solidFill>
              <a:ea typeface="宋体" panose="02010600030101010101" pitchFamily="2" charset="-122"/>
            </a:endParaRPr>
          </a:p>
          <a:p>
            <a:pPr eaLnBrk="1" hangingPunct="1">
              <a:lnSpc>
                <a:spcPct val="80000"/>
              </a:lnSpc>
              <a:buFont typeface="Wingdings" panose="05000000000000000000" pitchFamily="2" charset="2"/>
              <a:buChar char="n"/>
            </a:pPr>
            <a:endParaRPr lang="en-US" altLang="zh-CN" sz="2400">
              <a:latin typeface="文泉驿微米黑" charset="-122"/>
              <a:ea typeface="文泉驿微米黑" charset="-122"/>
            </a:endParaRPr>
          </a:p>
          <a:p>
            <a:pPr eaLnBrk="1" hangingPunct="1">
              <a:lnSpc>
                <a:spcPct val="80000"/>
              </a:lnSpc>
              <a:buFont typeface="Wingdings" panose="05000000000000000000" pitchFamily="2" charset="2"/>
              <a:buNone/>
            </a:pPr>
            <a:r>
              <a:rPr lang="zh-CN" altLang="en-US" sz="2000" b="0">
                <a:ea typeface="宋体" panose="02010600030101010101" pitchFamily="2" charset="-122"/>
              </a:rPr>
              <a:t>     注：</a:t>
            </a:r>
            <a:r>
              <a:rPr lang="en-US" altLang="zh-CN" sz="2000" b="0">
                <a:ea typeface="宋体" panose="02010600030101010101" pitchFamily="2" charset="-122"/>
              </a:rPr>
              <a:t>asmlinkage</a:t>
            </a:r>
            <a:r>
              <a:rPr lang="zh-CN" altLang="en-US" sz="2000" b="0">
                <a:ea typeface="宋体" panose="02010600030101010101" pitchFamily="2" charset="-122"/>
              </a:rPr>
              <a:t>是个宏，使用它是为了保持参数在</a:t>
            </a:r>
            <a:r>
              <a:rPr lang="en-US" altLang="zh-CN" sz="2000" b="0">
                <a:ea typeface="宋体" panose="02010600030101010101" pitchFamily="2" charset="-122"/>
              </a:rPr>
              <a:t>stack</a:t>
            </a:r>
            <a:r>
              <a:rPr lang="zh-CN" altLang="en-US" sz="2000" b="0">
                <a:ea typeface="宋体" panose="02010600030101010101" pitchFamily="2" charset="-122"/>
              </a:rPr>
              <a:t>中，不要使用寄存器来编译。</a:t>
            </a:r>
            <a:endParaRPr lang="en-US" altLang="zh-CN" sz="2000">
              <a:latin typeface="文泉驿微米黑" charset="-122"/>
              <a:ea typeface="文泉驿微米黑" charset="-122"/>
            </a:endParaRPr>
          </a:p>
          <a:p>
            <a:pPr eaLnBrk="1" hangingPunct="1">
              <a:lnSpc>
                <a:spcPct val="80000"/>
              </a:lnSpc>
              <a:buFont typeface="Wingdings" panose="05000000000000000000" pitchFamily="2" charset="2"/>
              <a:buNone/>
            </a:pPr>
            <a:r>
              <a:rPr lang="zh-CN" altLang="en-US" sz="2000" b="0">
                <a:ea typeface="宋体" panose="02010600030101010101" pitchFamily="2" charset="-122"/>
              </a:rPr>
              <a:t>             通常，应该为新的系统调用服务例程创建一个新的文件进行存放，但也可以将其定义在其他文件之中（ kernel/sys.c ）并加上注释做必要说明。</a:t>
            </a:r>
            <a:endParaRPr lang="en-US" altLang="zh-CN" sz="2000" b="0">
              <a:ea typeface="宋体" panose="02010600030101010101" pitchFamily="2" charset="-122"/>
            </a:endParaRPr>
          </a:p>
          <a:p>
            <a:pPr eaLnBrk="1" hangingPunct="1">
              <a:lnSpc>
                <a:spcPct val="80000"/>
              </a:lnSpc>
              <a:buFont typeface="Wingdings" panose="05000000000000000000" pitchFamily="2" charset="2"/>
              <a:buNone/>
            </a:pPr>
            <a:r>
              <a:rPr lang="en-US" altLang="zh-CN" sz="2000" b="0">
                <a:ea typeface="宋体" panose="02010600030101010101" pitchFamily="2" charset="-122"/>
              </a:rPr>
              <a:t>               </a:t>
            </a:r>
            <a:r>
              <a:rPr lang="zh-CN" altLang="en-US" sz="2000" b="0">
                <a:ea typeface="宋体" panose="02010600030101010101" pitchFamily="2" charset="-122"/>
              </a:rPr>
              <a:t>同时，还要在</a:t>
            </a:r>
            <a:r>
              <a:rPr lang="en-US" altLang="zh-CN" sz="2000" b="0">
                <a:ea typeface="宋体" panose="02010600030101010101" pitchFamily="2" charset="-122"/>
              </a:rPr>
              <a:t>include/linux/syscalls.h</a:t>
            </a:r>
            <a:r>
              <a:rPr lang="zh-CN" altLang="en-US" sz="2000" b="0">
                <a:ea typeface="宋体" panose="02010600030101010101" pitchFamily="2" charset="-122"/>
              </a:rPr>
              <a:t>文件中添加原型声明：</a:t>
            </a:r>
            <a:endParaRPr lang="en-US" altLang="zh-CN" sz="2000" b="0"/>
          </a:p>
          <a:p>
            <a:pPr eaLnBrk="1" hangingPunct="1">
              <a:lnSpc>
                <a:spcPct val="80000"/>
              </a:lnSpc>
              <a:buFont typeface="Wingdings" panose="05000000000000000000" pitchFamily="2" charset="2"/>
              <a:buChar char="n"/>
            </a:pPr>
            <a:endParaRPr lang="zh-CN" altLang="en-US" sz="2400">
              <a:solidFill>
                <a:srgbClr val="3D5C00"/>
              </a:solidFill>
              <a:ea typeface="宋体" panose="02010600030101010101" pitchFamily="2" charset="-122"/>
            </a:endParaRPr>
          </a:p>
          <a:p>
            <a:pPr eaLnBrk="1" hangingPunct="1">
              <a:lnSpc>
                <a:spcPct val="80000"/>
              </a:lnSpc>
              <a:buFont typeface="Wingdings" panose="05000000000000000000" pitchFamily="2" charset="2"/>
              <a:buChar char="n"/>
            </a:pPr>
            <a:endParaRPr lang="zh-CN" altLang="en-US" sz="2400">
              <a:ea typeface="宋体" panose="02010600030101010101" pitchFamily="2" charset="-122"/>
            </a:endParaRPr>
          </a:p>
        </p:txBody>
      </p:sp>
      <p:grpSp>
        <p:nvGrpSpPr>
          <p:cNvPr id="89093" name="组合 7">
            <a:extLst>
              <a:ext uri="{FF2B5EF4-FFF2-40B4-BE49-F238E27FC236}">
                <a16:creationId xmlns:a16="http://schemas.microsoft.com/office/drawing/2014/main" id="{5CF842C3-B756-4DF7-BDB8-3473A943B15D}"/>
              </a:ext>
            </a:extLst>
          </p:cNvPr>
          <p:cNvGrpSpPr>
            <a:grpSpLocks/>
          </p:cNvGrpSpPr>
          <p:nvPr/>
        </p:nvGrpSpPr>
        <p:grpSpPr bwMode="auto">
          <a:xfrm>
            <a:off x="1295400" y="1952626"/>
            <a:ext cx="7131050" cy="1160463"/>
            <a:chOff x="914400" y="1952625"/>
            <a:chExt cx="7131050" cy="1160463"/>
          </a:xfrm>
        </p:grpSpPr>
        <p:pic>
          <p:nvPicPr>
            <p:cNvPr id="89097" name="图片 1">
              <a:extLst>
                <a:ext uri="{FF2B5EF4-FFF2-40B4-BE49-F238E27FC236}">
                  <a16:creationId xmlns:a16="http://schemas.microsoft.com/office/drawing/2014/main" id="{6FA1F5D4-8283-4CF5-A3AA-7B438F8BF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52625"/>
              <a:ext cx="71310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TextBox 6">
              <a:extLst>
                <a:ext uri="{FF2B5EF4-FFF2-40B4-BE49-F238E27FC236}">
                  <a16:creationId xmlns:a16="http://schemas.microsoft.com/office/drawing/2014/main" id="{4C8B259B-5AE1-4C7E-B4C9-FA3086493862}"/>
                </a:ext>
              </a:extLst>
            </p:cNvPr>
            <p:cNvSpPr txBox="1">
              <a:spLocks noChangeArrowheads="1"/>
            </p:cNvSpPr>
            <p:nvPr/>
          </p:nvSpPr>
          <p:spPr bwMode="auto">
            <a:xfrm>
              <a:off x="7373257" y="2743196"/>
              <a:ext cx="672193"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grpSp>
        <p:nvGrpSpPr>
          <p:cNvPr id="89094" name="组合 9">
            <a:extLst>
              <a:ext uri="{FF2B5EF4-FFF2-40B4-BE49-F238E27FC236}">
                <a16:creationId xmlns:a16="http://schemas.microsoft.com/office/drawing/2014/main" id="{BAC43DFE-8EBF-4B44-A2D1-81457174124B}"/>
              </a:ext>
            </a:extLst>
          </p:cNvPr>
          <p:cNvGrpSpPr>
            <a:grpSpLocks/>
          </p:cNvGrpSpPr>
          <p:nvPr/>
        </p:nvGrpSpPr>
        <p:grpSpPr bwMode="auto">
          <a:xfrm>
            <a:off x="1382713" y="5564189"/>
            <a:ext cx="7131050" cy="401637"/>
            <a:chOff x="914400" y="5084763"/>
            <a:chExt cx="7131050" cy="401637"/>
          </a:xfrm>
        </p:grpSpPr>
        <p:pic>
          <p:nvPicPr>
            <p:cNvPr id="89095" name="图片 2">
              <a:extLst>
                <a:ext uri="{FF2B5EF4-FFF2-40B4-BE49-F238E27FC236}">
                  <a16:creationId xmlns:a16="http://schemas.microsoft.com/office/drawing/2014/main" id="{5B5EB8CB-C777-4CDD-A635-E9F40F234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84763"/>
              <a:ext cx="71310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TextBox 8">
              <a:extLst>
                <a:ext uri="{FF2B5EF4-FFF2-40B4-BE49-F238E27FC236}">
                  <a16:creationId xmlns:a16="http://schemas.microsoft.com/office/drawing/2014/main" id="{9AEC590B-49CF-4D9A-A240-8B01427276D7}"/>
                </a:ext>
              </a:extLst>
            </p:cNvPr>
            <p:cNvSpPr txBox="1">
              <a:spLocks noChangeArrowheads="1"/>
            </p:cNvSpPr>
            <p:nvPr/>
          </p:nvSpPr>
          <p:spPr bwMode="auto">
            <a:xfrm>
              <a:off x="7373257" y="5084763"/>
              <a:ext cx="672193"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EA210E0E-8352-4015-8112-E0C7FBEB46A8}"/>
              </a:ext>
            </a:extLst>
          </p:cNvPr>
          <p:cNvSpPr>
            <a:spLocks noGrp="1" noChangeArrowheads="1"/>
          </p:cNvSpPr>
          <p:nvPr>
            <p:ph type="title" idx="4294967295"/>
          </p:nvPr>
        </p:nvSpPr>
        <p:spPr/>
        <p:txBody>
          <a:bodyPr/>
          <a:lstStyle/>
          <a:p>
            <a:pPr algn="ctr" eaLnBrk="1" hangingPunct="1">
              <a:defRPr/>
            </a:pPr>
            <a:r>
              <a:rPr lang="zh-CN" altLang="en-US" dirty="0">
                <a:ea typeface="宋体" pitchFamily="2" charset="-122"/>
              </a:rPr>
              <a:t>系统调用</a:t>
            </a:r>
            <a:r>
              <a:rPr lang="en-US" dirty="0">
                <a:ea typeface="宋体" pitchFamily="2" charset="-122"/>
              </a:rPr>
              <a:t>-</a:t>
            </a:r>
            <a:r>
              <a:rPr lang="zh-CN" altLang="en-US" dirty="0">
                <a:ea typeface="宋体" pitchFamily="2" charset="-122"/>
              </a:rPr>
              <a:t>系统调用开发实例</a:t>
            </a:r>
          </a:p>
        </p:txBody>
      </p:sp>
      <p:sp>
        <p:nvSpPr>
          <p:cNvPr id="91139" name="内容占位符 2">
            <a:extLst>
              <a:ext uri="{FF2B5EF4-FFF2-40B4-BE49-F238E27FC236}">
                <a16:creationId xmlns:a16="http://schemas.microsoft.com/office/drawing/2014/main" id="{D50E50A0-E434-4995-AA92-41D5B4517C56}"/>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400" dirty="0">
                <a:latin typeface="文泉驿微米黑" charset="-122"/>
                <a:ea typeface="文泉驿微米黑" charset="-122"/>
              </a:rPr>
              <a:t>在</a:t>
            </a:r>
            <a:r>
              <a:rPr lang="en-US" altLang="zh-CN" sz="2400" dirty="0">
                <a:latin typeface="文泉驿微米黑" charset="-122"/>
                <a:ea typeface="文泉驿微米黑" charset="-122"/>
              </a:rPr>
              <a:t>&lt; </a:t>
            </a:r>
            <a:r>
              <a:rPr lang="en-US" altLang="zh-CN" sz="2400" dirty="0" err="1">
                <a:latin typeface="文泉驿微米黑" charset="-122"/>
                <a:ea typeface="文泉驿微米黑" charset="-122"/>
              </a:rPr>
              <a:t>asm</a:t>
            </a:r>
            <a:r>
              <a:rPr lang="en-US" altLang="zh-CN" sz="2400" dirty="0">
                <a:latin typeface="文泉驿微米黑" charset="-122"/>
                <a:ea typeface="文泉驿微米黑" charset="-122"/>
              </a:rPr>
              <a:t>/</a:t>
            </a:r>
            <a:r>
              <a:rPr lang="en-US" altLang="zh-CN" sz="2400" dirty="0" err="1">
                <a:latin typeface="文泉驿微米黑" charset="-122"/>
                <a:ea typeface="文泉驿微米黑" charset="-122"/>
              </a:rPr>
              <a:t>unistd.h</a:t>
            </a:r>
            <a:r>
              <a:rPr lang="en-US" altLang="zh-CN" sz="2400" dirty="0">
                <a:latin typeface="文泉驿微米黑" charset="-122"/>
                <a:ea typeface="文泉驿微米黑" charset="-122"/>
              </a:rPr>
              <a:t> &gt;</a:t>
            </a:r>
            <a:r>
              <a:rPr lang="zh-CN" altLang="en-US" sz="2400" dirty="0">
                <a:latin typeface="文泉驿微米黑" charset="-122"/>
                <a:ea typeface="文泉驿微米黑" charset="-122"/>
              </a:rPr>
              <a:t>中添加一个新的系统调用号</a:t>
            </a:r>
          </a:p>
          <a:p>
            <a:pPr eaLnBrk="1" hangingPunct="1">
              <a:buFont typeface="Wingdings" panose="05000000000000000000" pitchFamily="2" charset="2"/>
              <a:buNone/>
            </a:pPr>
            <a:r>
              <a:rPr lang="en-US" altLang="zh-CN" sz="1800" dirty="0">
                <a:solidFill>
                  <a:srgbClr val="3D5C00"/>
                </a:solidFill>
                <a:ea typeface="宋体" panose="02010600030101010101" pitchFamily="2" charset="-122"/>
              </a:rPr>
              <a:t>     </a:t>
            </a:r>
            <a:r>
              <a:rPr lang="zh-CN" altLang="en-US" sz="1800" b="0" dirty="0">
                <a:ea typeface="宋体" panose="02010600030101010101" pitchFamily="2" charset="-122"/>
              </a:rPr>
              <a:t>每个系统调用都会拥有一个独一无二的系统调用号，所以接下来需要更新</a:t>
            </a:r>
            <a:r>
              <a:rPr lang="en-US" altLang="zh-CN" sz="1800" b="0" dirty="0">
                <a:ea typeface="宋体" panose="02010600030101010101" pitchFamily="2" charset="-122"/>
              </a:rPr>
              <a:t>include/</a:t>
            </a:r>
            <a:r>
              <a:rPr lang="en-US" altLang="zh-CN" sz="1800" b="0" dirty="0" err="1">
                <a:ea typeface="宋体" panose="02010600030101010101" pitchFamily="2" charset="-122"/>
              </a:rPr>
              <a:t>asm</a:t>
            </a:r>
            <a:r>
              <a:rPr lang="en-US" altLang="zh-CN" sz="1800" b="0" dirty="0">
                <a:ea typeface="宋体" panose="02010600030101010101" pitchFamily="2" charset="-122"/>
              </a:rPr>
              <a:t>-generic/</a:t>
            </a:r>
            <a:r>
              <a:rPr lang="en-US" altLang="zh-CN" sz="1800" b="0" dirty="0" err="1">
                <a:ea typeface="宋体" panose="02010600030101010101" pitchFamily="2" charset="-122"/>
              </a:rPr>
              <a:t>unistd.h</a:t>
            </a:r>
            <a:r>
              <a:rPr lang="zh-CN" altLang="en-US" sz="1800" b="0" dirty="0">
                <a:ea typeface="宋体" panose="02010600030101010101" pitchFamily="2" charset="-122"/>
              </a:rPr>
              <a:t>文件，为</a:t>
            </a:r>
            <a:r>
              <a:rPr lang="en-US" altLang="zh-CN" sz="1800" b="0" dirty="0">
                <a:ea typeface="宋体" panose="02010600030101010101" pitchFamily="2" charset="-122"/>
              </a:rPr>
              <a:t>hello</a:t>
            </a:r>
            <a:r>
              <a:rPr lang="zh-CN" altLang="en-US" sz="1800" b="0" dirty="0">
                <a:ea typeface="宋体" panose="02010600030101010101" pitchFamily="2" charset="-122"/>
              </a:rPr>
              <a:t>系统调用添加一个系统调用号。</a:t>
            </a:r>
            <a:endParaRPr lang="en-US" altLang="zh-CN" sz="1800" b="0" dirty="0"/>
          </a:p>
          <a:p>
            <a:pPr eaLnBrk="1" hangingPunct="1">
              <a:buFont typeface="Wingdings" panose="05000000000000000000" pitchFamily="2" charset="2"/>
              <a:buNone/>
            </a:pPr>
            <a:r>
              <a:rPr lang="en-US" altLang="zh-CN" sz="1800" b="0" dirty="0"/>
              <a:t>     </a:t>
            </a:r>
            <a:r>
              <a:rPr lang="zh-CN" altLang="en-US" sz="1800" b="0" dirty="0">
                <a:ea typeface="宋体" panose="02010600030101010101" pitchFamily="2" charset="-122"/>
              </a:rPr>
              <a:t>在</a:t>
            </a:r>
            <a:r>
              <a:rPr lang="en-US" altLang="zh-CN" sz="1800" b="0" dirty="0" err="1">
                <a:ea typeface="宋体" panose="02010600030101010101" pitchFamily="2" charset="-122"/>
              </a:rPr>
              <a:t>unistd.h</a:t>
            </a:r>
            <a:r>
              <a:rPr lang="zh-CN" altLang="en-US" sz="1800" b="0" dirty="0">
                <a:ea typeface="宋体" panose="02010600030101010101" pitchFamily="2" charset="-122"/>
              </a:rPr>
              <a:t>文件中，我们可以看到每个系统调用号的命名规则都是统一的，都以“</a:t>
            </a:r>
            <a:r>
              <a:rPr lang="en-US" altLang="zh-CN" sz="1800" b="0" dirty="0">
                <a:ea typeface="宋体" panose="02010600030101010101" pitchFamily="2" charset="-122"/>
              </a:rPr>
              <a:t>_NR_</a:t>
            </a:r>
            <a:r>
              <a:rPr lang="zh-CN" altLang="en-US" sz="1800" b="0" dirty="0">
                <a:ea typeface="宋体" panose="02010600030101010101" pitchFamily="2" charset="-122"/>
              </a:rPr>
              <a:t>”开头来命名的。</a:t>
            </a:r>
            <a:endParaRPr lang="zh-CN" altLang="en-US" sz="1800" dirty="0">
              <a:solidFill>
                <a:srgbClr val="3D5C00"/>
              </a:solidFill>
              <a:ea typeface="宋体" panose="02010600030101010101" pitchFamily="2" charset="-122"/>
            </a:endParaRPr>
          </a:p>
          <a:p>
            <a:pPr eaLnBrk="1" hangingPunct="1">
              <a:buFont typeface="Wingdings" panose="05000000000000000000" pitchFamily="2" charset="2"/>
              <a:buChar char="n"/>
            </a:pPr>
            <a:endParaRPr lang="zh-CN" altLang="en-US" sz="1800" dirty="0">
              <a:ea typeface="宋体" panose="02010600030101010101" pitchFamily="2" charset="-122"/>
            </a:endParaRPr>
          </a:p>
        </p:txBody>
      </p:sp>
      <p:grpSp>
        <p:nvGrpSpPr>
          <p:cNvPr id="91141" name="组合 9">
            <a:extLst>
              <a:ext uri="{FF2B5EF4-FFF2-40B4-BE49-F238E27FC236}">
                <a16:creationId xmlns:a16="http://schemas.microsoft.com/office/drawing/2014/main" id="{1A5E6900-BDAC-4C4B-9700-F688754B9729}"/>
              </a:ext>
            </a:extLst>
          </p:cNvPr>
          <p:cNvGrpSpPr>
            <a:grpSpLocks/>
          </p:cNvGrpSpPr>
          <p:nvPr/>
        </p:nvGrpSpPr>
        <p:grpSpPr bwMode="auto">
          <a:xfrm>
            <a:off x="1346201" y="3429001"/>
            <a:ext cx="7223125" cy="2335213"/>
            <a:chOff x="965200" y="3429000"/>
            <a:chExt cx="7223125" cy="2335213"/>
          </a:xfrm>
        </p:grpSpPr>
        <p:pic>
          <p:nvPicPr>
            <p:cNvPr id="91142" name="图片 3">
              <a:extLst>
                <a:ext uri="{FF2B5EF4-FFF2-40B4-BE49-F238E27FC236}">
                  <a16:creationId xmlns:a16="http://schemas.microsoft.com/office/drawing/2014/main" id="{0EB53D38-7749-4B1D-B3DE-F1EBD36E6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3429000"/>
              <a:ext cx="7223125"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矩形 6">
              <a:extLst>
                <a:ext uri="{FF2B5EF4-FFF2-40B4-BE49-F238E27FC236}">
                  <a16:creationId xmlns:a16="http://schemas.microsoft.com/office/drawing/2014/main" id="{6E130A17-6272-4DE3-B184-06D5F97D591C}"/>
                </a:ext>
              </a:extLst>
            </p:cNvPr>
            <p:cNvSpPr>
              <a:spLocks noChangeArrowheads="1"/>
            </p:cNvSpPr>
            <p:nvPr/>
          </p:nvSpPr>
          <p:spPr bwMode="auto">
            <a:xfrm>
              <a:off x="1465943" y="4557486"/>
              <a:ext cx="6386286" cy="420913"/>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chemeClr val="tx1"/>
                  </a:solidFill>
                  <a:ea typeface="宋体" panose="02010600030101010101" pitchFamily="2" charset="-122"/>
                </a:rPr>
                <a:t>                                                                                  </a:t>
              </a:r>
              <a:r>
                <a:rPr lang="zh-CN" altLang="en-US" sz="1800" b="0">
                  <a:solidFill>
                    <a:srgbClr val="FF0000"/>
                  </a:solidFill>
                  <a:ea typeface="宋体" panose="02010600030101010101" pitchFamily="2" charset="-122"/>
                </a:rPr>
                <a:t>标号①</a:t>
              </a:r>
            </a:p>
          </p:txBody>
        </p:sp>
        <p:sp>
          <p:nvSpPr>
            <p:cNvPr id="91144" name="矩形 7">
              <a:extLst>
                <a:ext uri="{FF2B5EF4-FFF2-40B4-BE49-F238E27FC236}">
                  <a16:creationId xmlns:a16="http://schemas.microsoft.com/office/drawing/2014/main" id="{E323ADEC-5FCE-45B8-8E6D-6DA7B717EA08}"/>
                </a:ext>
              </a:extLst>
            </p:cNvPr>
            <p:cNvSpPr>
              <a:spLocks noChangeArrowheads="1"/>
            </p:cNvSpPr>
            <p:nvPr/>
          </p:nvSpPr>
          <p:spPr bwMode="auto">
            <a:xfrm>
              <a:off x="1531259" y="5435587"/>
              <a:ext cx="6386286" cy="328626"/>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chemeClr val="tx1"/>
                  </a:solidFill>
                  <a:ea typeface="宋体" panose="02010600030101010101" pitchFamily="2" charset="-122"/>
                </a:rPr>
                <a:t>                                                                                  </a:t>
              </a:r>
              <a:r>
                <a:rPr lang="zh-CN" altLang="en-US" sz="1800" b="0">
                  <a:solidFill>
                    <a:srgbClr val="FF0000"/>
                  </a:solidFill>
                  <a:ea typeface="宋体" panose="02010600030101010101" pitchFamily="2" charset="-122"/>
                </a:rPr>
                <a:t>标号②</a:t>
              </a:r>
            </a:p>
          </p:txBody>
        </p:sp>
        <p:sp>
          <p:nvSpPr>
            <p:cNvPr id="91145" name="TextBox 8">
              <a:extLst>
                <a:ext uri="{FF2B5EF4-FFF2-40B4-BE49-F238E27FC236}">
                  <a16:creationId xmlns:a16="http://schemas.microsoft.com/office/drawing/2014/main" id="{34A41DC5-32F4-41EF-A8F6-EB50459DF7CF}"/>
                </a:ext>
              </a:extLst>
            </p:cNvPr>
            <p:cNvSpPr txBox="1">
              <a:spLocks noChangeArrowheads="1"/>
            </p:cNvSpPr>
            <p:nvPr/>
          </p:nvSpPr>
          <p:spPr bwMode="auto">
            <a:xfrm>
              <a:off x="7435850" y="3802743"/>
              <a:ext cx="752475"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AC7F4285-B96D-4620-A794-AC8AD64D4276}"/>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进程基本状态</a:t>
            </a:r>
          </a:p>
        </p:txBody>
      </p:sp>
      <p:sp>
        <p:nvSpPr>
          <p:cNvPr id="45059" name="内容占位符 2">
            <a:extLst>
              <a:ext uri="{FF2B5EF4-FFF2-40B4-BE49-F238E27FC236}">
                <a16:creationId xmlns:a16="http://schemas.microsoft.com/office/drawing/2014/main" id="{21E43FD9-0A34-4602-945F-35C7C8171050}"/>
              </a:ext>
            </a:extLst>
          </p:cNvPr>
          <p:cNvSpPr>
            <a:spLocks noGrp="1" noChangeArrowheads="1"/>
          </p:cNvSpPr>
          <p:nvPr>
            <p:ph idx="4294967295"/>
          </p:nvPr>
        </p:nvSpPr>
        <p:spPr>
          <a:xfrm>
            <a:off x="6797676" y="3200400"/>
            <a:ext cx="1787525" cy="2336800"/>
          </a:xfrm>
        </p:spPr>
        <p:txBody>
          <a:bodyPr/>
          <a:lstStyle/>
          <a:p>
            <a:pPr eaLnBrk="1" hangingPunct="1">
              <a:buFont typeface="Wingdings" panose="05000000000000000000" pitchFamily="2" charset="2"/>
              <a:buChar char="n"/>
            </a:pPr>
            <a:endParaRPr lang="en-US" altLang="zh-CN" sz="2000" dirty="0"/>
          </a:p>
          <a:p>
            <a:pPr eaLnBrk="1" hangingPunct="1">
              <a:buSzPct val="60000"/>
              <a:buFont typeface="Wingdings" panose="05000000000000000000" pitchFamily="2" charset="2"/>
              <a:buChar char="n"/>
            </a:pPr>
            <a:r>
              <a:rPr lang="zh-CN" altLang="en-US" sz="2800" dirty="0"/>
              <a:t>就绪</a:t>
            </a:r>
            <a:endParaRPr lang="en-US" altLang="zh-CN" sz="2800" dirty="0"/>
          </a:p>
          <a:p>
            <a:pPr eaLnBrk="1" hangingPunct="1">
              <a:buSzPct val="60000"/>
              <a:buFont typeface="Wingdings" panose="05000000000000000000" pitchFamily="2" charset="2"/>
              <a:buChar char="n"/>
            </a:pPr>
            <a:r>
              <a:rPr lang="zh-CN" altLang="en-US" sz="2800" dirty="0"/>
              <a:t>执行</a:t>
            </a:r>
            <a:endParaRPr lang="en-US" altLang="zh-CN" sz="2800" dirty="0"/>
          </a:p>
          <a:p>
            <a:pPr eaLnBrk="1" hangingPunct="1">
              <a:buSzPct val="60000"/>
              <a:buFont typeface="Wingdings" panose="05000000000000000000" pitchFamily="2" charset="2"/>
              <a:buChar char="n"/>
            </a:pPr>
            <a:r>
              <a:rPr lang="zh-CN" altLang="en-US" sz="2800" dirty="0"/>
              <a:t>阻塞</a:t>
            </a:r>
          </a:p>
        </p:txBody>
      </p:sp>
      <p:pic>
        <p:nvPicPr>
          <p:cNvPr id="45060" name="Picture 4">
            <a:extLst>
              <a:ext uri="{FF2B5EF4-FFF2-40B4-BE49-F238E27FC236}">
                <a16:creationId xmlns:a16="http://schemas.microsoft.com/office/drawing/2014/main" id="{7BB86E20-3A20-4120-839A-F26AA80EB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44" y="1926033"/>
            <a:ext cx="5546030" cy="433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59895EF-0377-4B64-AE5A-FDACC967B113}"/>
              </a:ext>
            </a:extLst>
          </p:cNvPr>
          <p:cNvSpPr>
            <a:spLocks noGrp="1" noChangeArrowheads="1"/>
          </p:cNvSpPr>
          <p:nvPr>
            <p:ph type="title" idx="4294967295"/>
          </p:nvPr>
        </p:nvSpPr>
        <p:spPr/>
        <p:txBody>
          <a:bodyPr/>
          <a:lstStyle/>
          <a:p>
            <a:pPr algn="ctr" eaLnBrk="1" hangingPunct="1">
              <a:defRPr/>
            </a:pPr>
            <a:r>
              <a:rPr lang="zh-CN" altLang="en-US" dirty="0">
                <a:ea typeface="宋体" pitchFamily="2" charset="-122"/>
              </a:rPr>
              <a:t>系统调用</a:t>
            </a:r>
            <a:r>
              <a:rPr lang="en-US" dirty="0">
                <a:ea typeface="宋体" pitchFamily="2" charset="-122"/>
              </a:rPr>
              <a:t>-</a:t>
            </a:r>
            <a:r>
              <a:rPr lang="zh-CN" altLang="en-US" dirty="0">
                <a:ea typeface="宋体" pitchFamily="2" charset="-122"/>
              </a:rPr>
              <a:t>系统调用开发实例</a:t>
            </a:r>
          </a:p>
        </p:txBody>
      </p:sp>
      <p:sp>
        <p:nvSpPr>
          <p:cNvPr id="93187" name="内容占位符 2">
            <a:extLst>
              <a:ext uri="{FF2B5EF4-FFF2-40B4-BE49-F238E27FC236}">
                <a16:creationId xmlns:a16="http://schemas.microsoft.com/office/drawing/2014/main" id="{823BE0AE-1F38-4F8F-880B-2A9FF05983DE}"/>
              </a:ext>
            </a:extLst>
          </p:cNvPr>
          <p:cNvSpPr>
            <a:spLocks noGrp="1" noChangeArrowheads="1"/>
          </p:cNvSpPr>
          <p:nvPr>
            <p:ph idx="4294967295"/>
          </p:nvPr>
        </p:nvSpPr>
        <p:spPr>
          <a:xfrm>
            <a:off x="831850" y="1412875"/>
            <a:ext cx="8242300" cy="5132388"/>
          </a:xfrm>
        </p:spPr>
        <p:txBody>
          <a:bodyPr/>
          <a:lstStyle/>
          <a:p>
            <a:pPr algn="just" eaLnBrk="1" hangingPunct="1">
              <a:lnSpc>
                <a:spcPct val="80000"/>
              </a:lnSpc>
              <a:buClr>
                <a:srgbClr val="FF0000"/>
              </a:buClr>
              <a:buSzPct val="70000"/>
              <a:buFont typeface="Wingdings" panose="05000000000000000000" pitchFamily="2" charset="2"/>
              <a:buChar char="n"/>
            </a:pPr>
            <a:r>
              <a:rPr lang="zh-CN" altLang="en-US" sz="2400" dirty="0">
                <a:latin typeface="文泉驿微米黑" charset="-122"/>
                <a:ea typeface="文泉驿微米黑" charset="-122"/>
              </a:rPr>
              <a:t>在系统调用表中添加新的表项</a:t>
            </a:r>
            <a:r>
              <a:rPr lang="en-US" altLang="zh-CN" sz="2000" dirty="0">
                <a:solidFill>
                  <a:srgbClr val="3D5C00"/>
                </a:solidFill>
                <a:ea typeface="宋体" panose="02010600030101010101" pitchFamily="2" charset="-122"/>
              </a:rPr>
              <a:t>    </a:t>
            </a:r>
            <a:r>
              <a:rPr lang="zh-CN" altLang="en-US" sz="2000" b="0" dirty="0">
                <a:ea typeface="宋体" panose="02010600030101010101" pitchFamily="2" charset="-122"/>
              </a:rPr>
              <a:t> </a:t>
            </a:r>
            <a:endParaRPr lang="en-US" altLang="zh-CN" sz="2000" b="0" dirty="0"/>
          </a:p>
          <a:p>
            <a:pPr algn="just" eaLnBrk="1" hangingPunct="1">
              <a:lnSpc>
                <a:spcPct val="80000"/>
              </a:lnSpc>
              <a:buFont typeface="Wingdings" panose="05000000000000000000" pitchFamily="2" charset="2"/>
              <a:buNone/>
            </a:pPr>
            <a:r>
              <a:rPr lang="en-US" altLang="zh-CN" sz="2000" b="0" dirty="0">
                <a:latin typeface="宋体" panose="02010600030101010101" pitchFamily="2" charset="-122"/>
                <a:ea typeface="宋体" panose="02010600030101010101" pitchFamily="2" charset="-122"/>
              </a:rPr>
              <a:t>       </a:t>
            </a:r>
            <a:r>
              <a:rPr lang="zh-CN" altLang="en-US" sz="2000" b="0" dirty="0">
                <a:latin typeface="宋体" panose="02010600030101010101" pitchFamily="2" charset="-122"/>
                <a:ea typeface="宋体" panose="02010600030101010101" pitchFamily="2" charset="-122"/>
              </a:rPr>
              <a:t>为了让系统调用处理程序</a:t>
            </a:r>
            <a:r>
              <a:rPr lang="en-US" altLang="zh-CN" sz="2000" b="0" dirty="0" err="1">
                <a:latin typeface="宋体" panose="02010600030101010101" pitchFamily="2" charset="-122"/>
                <a:ea typeface="宋体" panose="02010600030101010101" pitchFamily="2" charset="-122"/>
              </a:rPr>
              <a:t>system_call</a:t>
            </a:r>
            <a:r>
              <a:rPr lang="zh-CN" altLang="en-US" sz="2000" b="0" dirty="0">
                <a:latin typeface="宋体" panose="02010600030101010101" pitchFamily="2" charset="-122"/>
                <a:ea typeface="宋体" panose="02010600030101010101" pitchFamily="2" charset="-122"/>
              </a:rPr>
              <a:t>函数能够找到</a:t>
            </a:r>
            <a:r>
              <a:rPr lang="en-US" altLang="zh-CN" sz="2000" b="0" dirty="0">
                <a:latin typeface="宋体" panose="02010600030101010101" pitchFamily="2" charset="-122"/>
                <a:ea typeface="宋体" panose="02010600030101010101" pitchFamily="2" charset="-122"/>
              </a:rPr>
              <a:t>hello</a:t>
            </a:r>
            <a:r>
              <a:rPr lang="zh-CN" altLang="en-US" sz="2000" b="0" dirty="0">
                <a:latin typeface="宋体" panose="02010600030101010101" pitchFamily="2" charset="-122"/>
                <a:ea typeface="宋体" panose="02010600030101010101" pitchFamily="2" charset="-122"/>
              </a:rPr>
              <a:t>系统调用，我们还需要修改系统调用表</a:t>
            </a:r>
            <a:r>
              <a:rPr lang="en-US" altLang="zh-CN" sz="2000" b="0" dirty="0" err="1">
                <a:latin typeface="宋体" panose="02010600030101010101" pitchFamily="2" charset="-122"/>
                <a:ea typeface="宋体" panose="02010600030101010101" pitchFamily="2" charset="-122"/>
              </a:rPr>
              <a:t>sys_call_table</a:t>
            </a:r>
            <a:r>
              <a:rPr lang="zh-CN" altLang="en-US" sz="2000" b="0" dirty="0">
                <a:latin typeface="宋体" panose="02010600030101010101" pitchFamily="2" charset="-122"/>
                <a:ea typeface="宋体" panose="02010600030101010101" pitchFamily="2" charset="-122"/>
              </a:rPr>
              <a:t>，放入服务例程，</a:t>
            </a:r>
            <a:r>
              <a:rPr lang="en-US" altLang="zh-CN" sz="2000" b="0" dirty="0" err="1">
                <a:latin typeface="宋体" panose="02010600030101010101" pitchFamily="2" charset="-122"/>
                <a:ea typeface="宋体" panose="02010600030101010101" pitchFamily="2" charset="-122"/>
              </a:rPr>
              <a:t>sys_hello</a:t>
            </a:r>
            <a:r>
              <a:rPr lang="zh-CN" altLang="en-US" sz="2000" b="0" dirty="0">
                <a:latin typeface="宋体" panose="02010600030101010101" pitchFamily="2" charset="-122"/>
                <a:ea typeface="宋体" panose="02010600030101010101" pitchFamily="2" charset="-122"/>
              </a:rPr>
              <a:t>函数的地址（</a:t>
            </a:r>
            <a:r>
              <a:rPr lang="en-US" altLang="zh-CN" sz="2000" b="0" dirty="0">
                <a:latin typeface="宋体" panose="02010600030101010101" pitchFamily="2" charset="-122"/>
                <a:ea typeface="宋体" panose="02010600030101010101" pitchFamily="2" charset="-122"/>
              </a:rPr>
              <a:t>arch/</a:t>
            </a:r>
            <a:r>
              <a:rPr lang="zh-CN" altLang="en-US" sz="2000" b="0" dirty="0">
                <a:latin typeface="宋体" panose="02010600030101010101" pitchFamily="2" charset="-122"/>
                <a:ea typeface="宋体" panose="02010600030101010101" pitchFamily="2" charset="-122"/>
              </a:rPr>
              <a:t>x86</a:t>
            </a:r>
            <a:r>
              <a:rPr lang="en-US" altLang="zh-CN" sz="2000" b="0" dirty="0">
                <a:latin typeface="宋体" panose="02010600030101010101" pitchFamily="2" charset="-122"/>
                <a:ea typeface="宋体" panose="02010600030101010101" pitchFamily="2" charset="-122"/>
              </a:rPr>
              <a:t>/kernel/syscall_table_32.S</a:t>
            </a:r>
            <a:r>
              <a:rPr lang="zh-CN" altLang="en-US" sz="2000" b="0" dirty="0">
                <a:latin typeface="宋体" panose="02010600030101010101" pitchFamily="2" charset="-122"/>
                <a:ea typeface="宋体" panose="02010600030101010101" pitchFamily="2" charset="-122"/>
              </a:rPr>
              <a:t>）。</a:t>
            </a:r>
            <a:endParaRPr lang="en-US" altLang="zh-CN" sz="2000" b="0" dirty="0">
              <a:latin typeface="宋体" panose="02010600030101010101" pitchFamily="2" charset="-122"/>
              <a:ea typeface="宋体" panose="02010600030101010101" pitchFamily="2" charset="-122"/>
            </a:endParaRPr>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endParaRPr lang="en-US" altLang="zh-CN" sz="1800" b="0" dirty="0"/>
          </a:p>
          <a:p>
            <a:pPr algn="just" eaLnBrk="1" hangingPunct="1">
              <a:lnSpc>
                <a:spcPct val="80000"/>
              </a:lnSpc>
              <a:buFont typeface="Wingdings" panose="05000000000000000000" pitchFamily="2" charset="2"/>
              <a:buNone/>
            </a:pPr>
            <a:r>
              <a:rPr lang="zh-CN" altLang="en-US" sz="1800" b="0" dirty="0">
                <a:ea typeface="宋体" panose="02010600030101010101" pitchFamily="2" charset="-122"/>
              </a:rPr>
              <a:t>      </a:t>
            </a:r>
            <a:endParaRPr lang="en-US" altLang="zh-CN" sz="1800" b="0" dirty="0"/>
          </a:p>
          <a:p>
            <a:pPr algn="just" eaLnBrk="1" hangingPunct="1">
              <a:lnSpc>
                <a:spcPct val="80000"/>
              </a:lnSpc>
              <a:buFont typeface="Wingdings" panose="05000000000000000000" pitchFamily="2" charset="2"/>
              <a:buNone/>
            </a:pPr>
            <a:r>
              <a:rPr lang="zh-CN" altLang="en-US" sz="1800" b="0" dirty="0">
                <a:ea typeface="宋体" panose="02010600030101010101" pitchFamily="2" charset="-122"/>
              </a:rPr>
              <a:t>      </a:t>
            </a:r>
            <a:endParaRPr lang="en-US" altLang="zh-CN" sz="1800" b="0" dirty="0"/>
          </a:p>
          <a:p>
            <a:pPr algn="just" eaLnBrk="1" hangingPunct="1">
              <a:lnSpc>
                <a:spcPct val="80000"/>
              </a:lnSpc>
              <a:buFont typeface="Wingdings" panose="05000000000000000000" pitchFamily="2" charset="2"/>
              <a:buNone/>
            </a:pPr>
            <a:r>
              <a:rPr lang="en-US" altLang="zh-CN" sz="1800" b="0" dirty="0">
                <a:latin typeface="宋体" panose="02010600030101010101" pitchFamily="2" charset="-122"/>
                <a:ea typeface="宋体" panose="02010600030101010101" pitchFamily="2" charset="-122"/>
              </a:rPr>
              <a:t>   </a:t>
            </a:r>
          </a:p>
          <a:p>
            <a:pPr algn="just" eaLnBrk="1" hangingPunct="1">
              <a:lnSpc>
                <a:spcPct val="80000"/>
              </a:lnSpc>
              <a:buFont typeface="Wingdings" panose="05000000000000000000" pitchFamily="2" charset="2"/>
              <a:buNone/>
            </a:pPr>
            <a:r>
              <a:rPr lang="en-US" altLang="zh-CN" sz="1800" b="0" dirty="0">
                <a:latin typeface="宋体" panose="02010600030101010101" pitchFamily="2" charset="-122"/>
                <a:ea typeface="宋体" panose="02010600030101010101" pitchFamily="2" charset="-122"/>
              </a:rPr>
              <a:t>       </a:t>
            </a:r>
            <a:r>
              <a:rPr lang="en-US" altLang="zh-CN" sz="2000" b="0" dirty="0">
                <a:latin typeface="宋体" panose="02010600030101010101" pitchFamily="2" charset="-122"/>
                <a:ea typeface="宋体" panose="02010600030101010101" pitchFamily="2" charset="-122"/>
              </a:rPr>
              <a:t> </a:t>
            </a:r>
            <a:r>
              <a:rPr lang="zh-CN" altLang="en-US" sz="2000" b="0" dirty="0">
                <a:latin typeface="宋体" panose="02010600030101010101" pitchFamily="2" charset="-122"/>
                <a:ea typeface="宋体" panose="02010600030101010101" pitchFamily="2" charset="-122"/>
              </a:rPr>
              <a:t>新的系统调用</a:t>
            </a:r>
            <a:r>
              <a:rPr lang="en-US" altLang="zh-CN" sz="2000" b="0" dirty="0">
                <a:latin typeface="宋体" panose="02010600030101010101" pitchFamily="2" charset="-122"/>
                <a:ea typeface="宋体" panose="02010600030101010101" pitchFamily="2" charset="-122"/>
              </a:rPr>
              <a:t>hello</a:t>
            </a:r>
            <a:r>
              <a:rPr lang="zh-CN" altLang="en-US" sz="2000" b="0" dirty="0">
                <a:latin typeface="宋体" panose="02010600030101010101" pitchFamily="2" charset="-122"/>
                <a:ea typeface="宋体" panose="02010600030101010101" pitchFamily="2" charset="-122"/>
              </a:rPr>
              <a:t>的服务例程被添加到了</a:t>
            </a:r>
            <a:r>
              <a:rPr lang="en-US" altLang="zh-CN" sz="2000" b="0" dirty="0" err="1">
                <a:latin typeface="宋体" panose="02010600030101010101" pitchFamily="2" charset="-122"/>
                <a:ea typeface="宋体" panose="02010600030101010101" pitchFamily="2" charset="-122"/>
              </a:rPr>
              <a:t>sys_call_table</a:t>
            </a:r>
            <a:r>
              <a:rPr lang="zh-CN" altLang="en-US" sz="2000" b="0" dirty="0">
                <a:latin typeface="宋体" panose="02010600030101010101" pitchFamily="2" charset="-122"/>
                <a:ea typeface="宋体" panose="02010600030101010101" pitchFamily="2" charset="-122"/>
              </a:rPr>
              <a:t>的末尾。我们可以注意到，</a:t>
            </a:r>
            <a:r>
              <a:rPr lang="en-US" altLang="zh-CN" sz="2000" b="0" dirty="0" err="1">
                <a:latin typeface="宋体" panose="02010600030101010101" pitchFamily="2" charset="-122"/>
                <a:ea typeface="宋体" panose="02010600030101010101" pitchFamily="2" charset="-122"/>
              </a:rPr>
              <a:t>sys_call_table</a:t>
            </a:r>
            <a:r>
              <a:rPr lang="zh-CN" altLang="en-US" sz="2000" b="0" dirty="0">
                <a:latin typeface="宋体" panose="02010600030101010101" pitchFamily="2" charset="-122"/>
                <a:ea typeface="宋体" panose="02010600030101010101" pitchFamily="2" charset="-122"/>
              </a:rPr>
              <a:t>每隔</a:t>
            </a:r>
            <a:r>
              <a:rPr lang="en-US" altLang="zh-CN" sz="2000" b="0" dirty="0">
                <a:latin typeface="宋体" panose="02010600030101010101" pitchFamily="2" charset="-122"/>
                <a:ea typeface="宋体" panose="02010600030101010101" pitchFamily="2" charset="-122"/>
              </a:rPr>
              <a:t>5</a:t>
            </a:r>
            <a:r>
              <a:rPr lang="zh-CN" altLang="en-US" sz="2000" b="0" dirty="0">
                <a:latin typeface="宋体" panose="02010600030101010101" pitchFamily="2" charset="-122"/>
                <a:ea typeface="宋体" panose="02010600030101010101" pitchFamily="2" charset="-122"/>
              </a:rPr>
              <a:t>个表项就会有一个注释，表明该项的系统调用号，这个好习惯可以在查找系统调用对应的系统调用号时提供方便。</a:t>
            </a:r>
            <a:endParaRPr lang="zh-CN" altLang="en-US" sz="2000" dirty="0">
              <a:latin typeface="宋体" panose="02010600030101010101" pitchFamily="2" charset="-122"/>
              <a:ea typeface="宋体" panose="02010600030101010101" pitchFamily="2" charset="-122"/>
            </a:endParaRPr>
          </a:p>
        </p:txBody>
      </p:sp>
      <p:grpSp>
        <p:nvGrpSpPr>
          <p:cNvPr id="93189" name="组合 8">
            <a:extLst>
              <a:ext uri="{FF2B5EF4-FFF2-40B4-BE49-F238E27FC236}">
                <a16:creationId xmlns:a16="http://schemas.microsoft.com/office/drawing/2014/main" id="{B30848EB-8AE6-4B78-B877-C982E9694D43}"/>
              </a:ext>
            </a:extLst>
          </p:cNvPr>
          <p:cNvGrpSpPr>
            <a:grpSpLocks/>
          </p:cNvGrpSpPr>
          <p:nvPr/>
        </p:nvGrpSpPr>
        <p:grpSpPr bwMode="auto">
          <a:xfrm>
            <a:off x="831851" y="2466975"/>
            <a:ext cx="7853363" cy="2598738"/>
            <a:chOff x="450850" y="2467429"/>
            <a:chExt cx="7853363" cy="2598057"/>
          </a:xfrm>
        </p:grpSpPr>
        <p:pic>
          <p:nvPicPr>
            <p:cNvPr id="93190" name="图片 3">
              <a:extLst>
                <a:ext uri="{FF2B5EF4-FFF2-40B4-BE49-F238E27FC236}">
                  <a16:creationId xmlns:a16="http://schemas.microsoft.com/office/drawing/2014/main" id="{E78A5377-E9E8-4A1D-8387-34E39174D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903538"/>
              <a:ext cx="7402513"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TextBox 5">
              <a:extLst>
                <a:ext uri="{FF2B5EF4-FFF2-40B4-BE49-F238E27FC236}">
                  <a16:creationId xmlns:a16="http://schemas.microsoft.com/office/drawing/2014/main" id="{48F7F5C6-28C1-4FCF-AF55-5AF3DB470E84}"/>
                </a:ext>
              </a:extLst>
            </p:cNvPr>
            <p:cNvSpPr txBox="1">
              <a:spLocks noChangeArrowheads="1"/>
            </p:cNvSpPr>
            <p:nvPr/>
          </p:nvSpPr>
          <p:spPr bwMode="auto">
            <a:xfrm>
              <a:off x="7493906" y="4412331"/>
              <a:ext cx="752475"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93192" name="矩形 6">
              <a:extLst>
                <a:ext uri="{FF2B5EF4-FFF2-40B4-BE49-F238E27FC236}">
                  <a16:creationId xmlns:a16="http://schemas.microsoft.com/office/drawing/2014/main" id="{AB82D3BB-06AB-4D16-93A3-F7F37CE5F159}"/>
                </a:ext>
              </a:extLst>
            </p:cNvPr>
            <p:cNvSpPr>
              <a:spLocks noChangeArrowheads="1"/>
            </p:cNvSpPr>
            <p:nvPr/>
          </p:nvSpPr>
          <p:spPr bwMode="auto">
            <a:xfrm>
              <a:off x="841841" y="4339776"/>
              <a:ext cx="6386286" cy="420913"/>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chemeClr val="tx1"/>
                  </a:solidFill>
                  <a:ea typeface="宋体" panose="02010600030101010101" pitchFamily="2" charset="-122"/>
                </a:rPr>
                <a:t>                                                                                  </a:t>
              </a:r>
              <a:r>
                <a:rPr lang="zh-CN" altLang="en-US" sz="1800" b="0">
                  <a:solidFill>
                    <a:srgbClr val="FF0000"/>
                  </a:solidFill>
                  <a:ea typeface="宋体" panose="02010600030101010101" pitchFamily="2" charset="-122"/>
                </a:rPr>
                <a:t>标号①</a:t>
              </a:r>
            </a:p>
          </p:txBody>
        </p:sp>
        <p:sp>
          <p:nvSpPr>
            <p:cNvPr id="93193" name="矩形 7">
              <a:extLst>
                <a:ext uri="{FF2B5EF4-FFF2-40B4-BE49-F238E27FC236}">
                  <a16:creationId xmlns:a16="http://schemas.microsoft.com/office/drawing/2014/main" id="{80DEB0CD-FB1E-451A-8D6A-BB78DEEF24B1}"/>
                </a:ext>
              </a:extLst>
            </p:cNvPr>
            <p:cNvSpPr>
              <a:spLocks noChangeArrowheads="1"/>
            </p:cNvSpPr>
            <p:nvPr/>
          </p:nvSpPr>
          <p:spPr bwMode="auto">
            <a:xfrm>
              <a:off x="450850" y="2467429"/>
              <a:ext cx="884464" cy="2598057"/>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 typeface="Arial" panose="020B0604020202020204" pitchFamily="34" charset="0"/>
                <a:buNone/>
              </a:pPr>
              <a:r>
                <a:rPr lang="zh-CN" altLang="en-US" sz="1800" b="0">
                  <a:solidFill>
                    <a:srgbClr val="FF0000"/>
                  </a:solidFill>
                  <a:ea typeface="宋体" panose="02010600030101010101" pitchFamily="2" charset="-122"/>
                </a:rPr>
                <a:t>标号②</a:t>
              </a:r>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B5D95C25-ED89-4558-8AC8-CD84F50CA637}"/>
              </a:ext>
            </a:extLst>
          </p:cNvPr>
          <p:cNvSpPr>
            <a:spLocks noGrp="1" noChangeArrowheads="1"/>
          </p:cNvSpPr>
          <p:nvPr>
            <p:ph type="title" idx="4294967295"/>
          </p:nvPr>
        </p:nvSpPr>
        <p:spPr/>
        <p:txBody>
          <a:bodyPr/>
          <a:lstStyle/>
          <a:p>
            <a:pPr algn="ctr" eaLnBrk="1" hangingPunct="1">
              <a:defRPr/>
            </a:pPr>
            <a:r>
              <a:rPr lang="zh-CN" altLang="en-US" dirty="0">
                <a:ea typeface="宋体" pitchFamily="2" charset="-122"/>
              </a:rPr>
              <a:t>系统调用</a:t>
            </a:r>
            <a:r>
              <a:rPr lang="en-US" dirty="0">
                <a:ea typeface="宋体" pitchFamily="2" charset="-122"/>
              </a:rPr>
              <a:t>-</a:t>
            </a:r>
            <a:r>
              <a:rPr lang="zh-CN" altLang="en-US" dirty="0">
                <a:ea typeface="宋体" pitchFamily="2" charset="-122"/>
              </a:rPr>
              <a:t>系统调用开发实例</a:t>
            </a:r>
          </a:p>
        </p:txBody>
      </p:sp>
      <p:sp>
        <p:nvSpPr>
          <p:cNvPr id="95235" name="内容占位符 2">
            <a:extLst>
              <a:ext uri="{FF2B5EF4-FFF2-40B4-BE49-F238E27FC236}">
                <a16:creationId xmlns:a16="http://schemas.microsoft.com/office/drawing/2014/main" id="{7E1B176D-531D-4C69-81FA-5151DC7F137F}"/>
              </a:ext>
            </a:extLst>
          </p:cNvPr>
          <p:cNvSpPr>
            <a:spLocks noGrp="1" noChangeArrowheads="1"/>
          </p:cNvSpPr>
          <p:nvPr>
            <p:ph idx="4294967295"/>
          </p:nvPr>
        </p:nvSpPr>
        <p:spPr>
          <a:xfrm>
            <a:off x="831850" y="1412875"/>
            <a:ext cx="8242300" cy="5060950"/>
          </a:xfrm>
        </p:spPr>
        <p:txBody>
          <a:bodyPr/>
          <a:lstStyle/>
          <a:p>
            <a:pPr eaLnBrk="1" hangingPunct="1">
              <a:lnSpc>
                <a:spcPct val="80000"/>
              </a:lnSpc>
              <a:buClr>
                <a:srgbClr val="FF0000"/>
              </a:buClr>
              <a:buSzPct val="70000"/>
              <a:buFont typeface="Wingdings" panose="05000000000000000000" pitchFamily="2" charset="2"/>
              <a:buChar char="n"/>
            </a:pPr>
            <a:r>
              <a:rPr lang="zh-CN" altLang="en-US" sz="2400" dirty="0">
                <a:ea typeface="文泉驿微米黑" charset="-122"/>
              </a:rPr>
              <a:t>编译内核</a:t>
            </a:r>
            <a:endParaRPr lang="en-US" altLang="zh-CN" sz="2400" dirty="0">
              <a:ea typeface="文泉驿微米黑" charset="-122"/>
            </a:endParaRPr>
          </a:p>
          <a:p>
            <a:pPr lvl="1" eaLnBrk="1" hangingPunct="1">
              <a:buClr>
                <a:srgbClr val="FF0000"/>
              </a:buClr>
              <a:buSzPct val="70000"/>
            </a:pPr>
            <a:r>
              <a:rPr lang="zh-CN" altLang="en-US" sz="1600" b="0" dirty="0"/>
              <a:t>安装开发工具</a:t>
            </a:r>
            <a:endParaRPr lang="en-US" altLang="zh-CN" sz="1600" b="0" dirty="0"/>
          </a:p>
          <a:p>
            <a:pPr lvl="2" eaLnBrk="1" hangingPunct="1">
              <a:buClr>
                <a:srgbClr val="FF0000"/>
              </a:buClr>
              <a:buSzPct val="70000"/>
            </a:pPr>
            <a:r>
              <a:rPr lang="en-US" altLang="zh-CN" sz="1200" b="0" dirty="0"/>
              <a:t>build-essential</a:t>
            </a:r>
          </a:p>
          <a:p>
            <a:pPr lvl="2" eaLnBrk="1" hangingPunct="1">
              <a:buClr>
                <a:srgbClr val="FF0000"/>
              </a:buClr>
              <a:buSzPct val="70000"/>
            </a:pPr>
            <a:r>
              <a:rPr lang="en-US" altLang="zh-CN" sz="1200" b="0" dirty="0" err="1"/>
              <a:t>libncurses</a:t>
            </a:r>
            <a:r>
              <a:rPr lang="en-US" altLang="zh-CN" sz="1200" b="0" dirty="0"/>
              <a:t>-dev</a:t>
            </a:r>
          </a:p>
          <a:p>
            <a:pPr lvl="2" eaLnBrk="1" hangingPunct="1">
              <a:buClr>
                <a:srgbClr val="FF0000"/>
              </a:buClr>
              <a:buSzPct val="70000"/>
            </a:pPr>
            <a:r>
              <a:rPr lang="en-US" altLang="zh-CN" sz="1200" b="0" dirty="0"/>
              <a:t>kernel-package</a:t>
            </a:r>
          </a:p>
          <a:p>
            <a:pPr lvl="2" eaLnBrk="1" hangingPunct="1">
              <a:buClr>
                <a:srgbClr val="FF0000"/>
              </a:buClr>
              <a:buSzPct val="70000"/>
            </a:pPr>
            <a:r>
              <a:rPr lang="en-US" altLang="zh-CN" sz="1200" b="0" dirty="0" err="1"/>
              <a:t>fakeroot</a:t>
            </a:r>
            <a:endParaRPr lang="en-US" altLang="zh-CN" sz="1200" b="0" dirty="0"/>
          </a:p>
          <a:p>
            <a:pPr lvl="2" eaLnBrk="1" hangingPunct="1">
              <a:buClr>
                <a:srgbClr val="FF0000"/>
              </a:buClr>
              <a:buSzPct val="70000"/>
            </a:pPr>
            <a:r>
              <a:rPr lang="zh-CN" altLang="en-US" sz="1200" b="0" dirty="0"/>
              <a:t>。。。。。。</a:t>
            </a:r>
            <a:endParaRPr lang="en-US" altLang="zh-CN" sz="1200" b="0" dirty="0"/>
          </a:p>
          <a:p>
            <a:pPr lvl="1" eaLnBrk="1" hangingPunct="1">
              <a:buClr>
                <a:srgbClr val="FF0000"/>
              </a:buClr>
              <a:buSzPct val="70000"/>
            </a:pPr>
            <a:r>
              <a:rPr lang="zh-CN" altLang="en-US" sz="1600" b="0" dirty="0"/>
              <a:t>下载内核源码</a:t>
            </a:r>
            <a:endParaRPr lang="en-US" altLang="zh-CN" sz="1600" b="0" dirty="0"/>
          </a:p>
          <a:p>
            <a:pPr lvl="2" eaLnBrk="1" hangingPunct="1">
              <a:buClr>
                <a:srgbClr val="FF0000"/>
              </a:buClr>
              <a:buSzPct val="70000"/>
            </a:pPr>
            <a:r>
              <a:rPr lang="en-US" altLang="zh-CN" sz="1200" b="0" dirty="0">
                <a:hlinkClick r:id="rId3"/>
              </a:rPr>
              <a:t>www.</a:t>
            </a:r>
            <a:r>
              <a:rPr lang="en-US" altLang="zh-CN" sz="1200" dirty="0">
                <a:hlinkClick r:id="rId3"/>
              </a:rPr>
              <a:t>kernel</a:t>
            </a:r>
            <a:r>
              <a:rPr lang="en-US" altLang="zh-CN" sz="1200" b="0" dirty="0">
                <a:hlinkClick r:id="rId3"/>
              </a:rPr>
              <a:t>.org</a:t>
            </a:r>
            <a:r>
              <a:rPr lang="zh-CN" altLang="en-US" sz="1200" b="0" dirty="0"/>
              <a:t>下载指定版本内核源码</a:t>
            </a:r>
            <a:endParaRPr lang="en-US" altLang="zh-CN" sz="1200" b="0" dirty="0"/>
          </a:p>
          <a:p>
            <a:pPr lvl="1" eaLnBrk="1" hangingPunct="1">
              <a:buClr>
                <a:srgbClr val="FF0000"/>
              </a:buClr>
              <a:buSzPct val="70000"/>
            </a:pPr>
            <a:r>
              <a:rPr lang="zh-CN" altLang="en-US" sz="1600" b="0" dirty="0"/>
              <a:t>配置内核</a:t>
            </a:r>
            <a:endParaRPr lang="en-US" altLang="zh-CN" sz="1600" b="0" dirty="0"/>
          </a:p>
          <a:p>
            <a:pPr lvl="2" eaLnBrk="1" hangingPunct="1">
              <a:buClr>
                <a:srgbClr val="FF0000"/>
              </a:buClr>
              <a:buSzPct val="70000"/>
            </a:pPr>
            <a:r>
              <a:rPr lang="zh-CN" altLang="en-US" sz="1200" b="0" dirty="0"/>
              <a:t>运行</a:t>
            </a:r>
            <a:r>
              <a:rPr lang="en-US" altLang="zh-CN" sz="1200" b="0" dirty="0"/>
              <a:t>make </a:t>
            </a:r>
            <a:r>
              <a:rPr lang="en-US" altLang="zh-CN" sz="1200" b="0" dirty="0" err="1"/>
              <a:t>menuconfig</a:t>
            </a:r>
            <a:endParaRPr lang="en-US" altLang="zh-CN" sz="1200" b="0" dirty="0"/>
          </a:p>
          <a:p>
            <a:pPr lvl="2" eaLnBrk="1" hangingPunct="1">
              <a:buClr>
                <a:srgbClr val="FF0000"/>
              </a:buClr>
              <a:buSzPct val="70000"/>
            </a:pPr>
            <a:r>
              <a:rPr lang="zh-CN" altLang="en-US" sz="1200" b="0" dirty="0"/>
              <a:t>或使用现有配置</a:t>
            </a:r>
            <a:r>
              <a:rPr lang="en-US" altLang="zh-CN" sz="1200" b="0" dirty="0"/>
              <a:t>/boot/config-XXX</a:t>
            </a:r>
          </a:p>
          <a:p>
            <a:pPr lvl="1" eaLnBrk="1" hangingPunct="1">
              <a:buClr>
                <a:srgbClr val="FF0000"/>
              </a:buClr>
              <a:buSzPct val="70000"/>
            </a:pPr>
            <a:r>
              <a:rPr lang="zh-CN" altLang="en-US" sz="1600" b="0" dirty="0"/>
              <a:t>编译安装内核</a:t>
            </a:r>
            <a:endParaRPr lang="en-US" altLang="zh-CN" sz="1600" b="0" dirty="0"/>
          </a:p>
          <a:p>
            <a:pPr lvl="2" eaLnBrk="1" hangingPunct="1">
              <a:buClr>
                <a:srgbClr val="FF0000"/>
              </a:buClr>
              <a:buSzPct val="70000"/>
            </a:pPr>
            <a:r>
              <a:rPr lang="en-US" altLang="zh-CN" sz="1200" b="0" dirty="0"/>
              <a:t>make</a:t>
            </a:r>
          </a:p>
          <a:p>
            <a:pPr lvl="2" eaLnBrk="1" hangingPunct="1">
              <a:buClr>
                <a:srgbClr val="FF0000"/>
              </a:buClr>
              <a:buSzPct val="70000"/>
            </a:pPr>
            <a:r>
              <a:rPr lang="en-US" altLang="zh-CN" sz="1200" b="0" dirty="0"/>
              <a:t>make install</a:t>
            </a:r>
          </a:p>
          <a:p>
            <a:pPr lvl="2" eaLnBrk="1" hangingPunct="1">
              <a:buClr>
                <a:srgbClr val="FF0000"/>
              </a:buClr>
              <a:buSzPct val="70000"/>
            </a:pPr>
            <a:r>
              <a:rPr lang="en-US" altLang="zh-CN" sz="1200" b="0" dirty="0"/>
              <a:t>make module</a:t>
            </a:r>
          </a:p>
          <a:p>
            <a:pPr lvl="2" eaLnBrk="1" hangingPunct="1">
              <a:buClr>
                <a:srgbClr val="FF0000"/>
              </a:buClr>
              <a:buSzPct val="70000"/>
            </a:pPr>
            <a:r>
              <a:rPr lang="en-US" altLang="zh-CN" sz="1200" b="0" dirty="0"/>
              <a:t>make </a:t>
            </a:r>
            <a:r>
              <a:rPr lang="en-US" altLang="zh-CN" sz="1200" b="0" dirty="0" err="1"/>
              <a:t>module_install</a:t>
            </a:r>
            <a:endParaRPr lang="en-US" altLang="zh-CN" sz="1200" b="0" dirty="0"/>
          </a:p>
          <a:p>
            <a:pPr lvl="2" eaLnBrk="1" hangingPunct="1">
              <a:buClr>
                <a:srgbClr val="FF0000"/>
              </a:buClr>
              <a:buSzPct val="70000"/>
            </a:pPr>
            <a:r>
              <a:rPr lang="en-US" altLang="zh-CN" sz="1200" b="0" dirty="0" err="1"/>
              <a:t>Mkinitramfs</a:t>
            </a:r>
            <a:endParaRPr lang="en-US" altLang="zh-CN" sz="1200" b="0" dirty="0"/>
          </a:p>
          <a:p>
            <a:pPr lvl="1" eaLnBrk="1" hangingPunct="1">
              <a:buClr>
                <a:srgbClr val="FF0000"/>
              </a:buClr>
              <a:buSzPct val="70000"/>
            </a:pPr>
            <a:r>
              <a:rPr lang="zh-CN" altLang="en-US" sz="1600" b="0" dirty="0"/>
              <a:t>修改内核启动选项</a:t>
            </a:r>
            <a:endParaRPr lang="en-US" altLang="zh-CN" sz="1600" b="0" dirty="0"/>
          </a:p>
          <a:p>
            <a:pPr lvl="2" eaLnBrk="1" hangingPunct="1">
              <a:buClr>
                <a:srgbClr val="FF0000"/>
              </a:buClr>
              <a:buSzPct val="70000"/>
            </a:pPr>
            <a:r>
              <a:rPr lang="zh-CN" altLang="en-US" sz="1200" b="0" dirty="0"/>
              <a:t>修改</a:t>
            </a:r>
            <a:r>
              <a:rPr lang="en-US" altLang="zh-CN" sz="1200" b="0" dirty="0"/>
              <a:t>grub</a:t>
            </a:r>
            <a:r>
              <a:rPr lang="zh-CN" altLang="en-US" sz="1200" b="0" dirty="0"/>
              <a:t>中的</a:t>
            </a:r>
            <a:r>
              <a:rPr lang="en-US" altLang="zh-CN" sz="1200" b="0" dirty="0"/>
              <a:t>kernel</a:t>
            </a:r>
            <a:r>
              <a:rPr lang="zh-CN" altLang="en-US" sz="1200" b="0" dirty="0"/>
              <a:t>字段</a:t>
            </a:r>
          </a:p>
          <a:p>
            <a:pPr eaLnBrk="1" hangingPunct="1">
              <a:lnSpc>
                <a:spcPct val="80000"/>
              </a:lnSpc>
              <a:buFont typeface="Wingdings" panose="05000000000000000000" pitchFamily="2" charset="2"/>
              <a:buNone/>
            </a:pPr>
            <a:r>
              <a:rPr lang="en-US" altLang="zh-CN" sz="1800" dirty="0">
                <a:solidFill>
                  <a:srgbClr val="3D5C00"/>
                </a:solidFill>
                <a:ea typeface="宋体" panose="02010600030101010101" pitchFamily="2" charset="-122"/>
              </a:rPr>
              <a:t>     </a:t>
            </a:r>
            <a:endParaRPr lang="en-US" altLang="zh-CN" sz="1800" b="0" dirty="0">
              <a:ea typeface="宋体" panose="02010600030101010101" pitchFamily="2" charset="-122"/>
            </a:endParaRPr>
          </a:p>
          <a:p>
            <a:pPr eaLnBrk="1" hangingPunct="1">
              <a:lnSpc>
                <a:spcPct val="80000"/>
              </a:lnSpc>
              <a:buFont typeface="Wingdings" panose="05000000000000000000" pitchFamily="2" charset="2"/>
              <a:buNone/>
            </a:pPr>
            <a:endParaRPr lang="en-US" altLang="zh-CN" sz="1800" b="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400ECC3C-9F7F-4F19-82B3-A30ECE3386C8}"/>
              </a:ext>
            </a:extLst>
          </p:cNvPr>
          <p:cNvSpPr>
            <a:spLocks noGrp="1" noChangeArrowheads="1"/>
          </p:cNvSpPr>
          <p:nvPr>
            <p:ph type="title" idx="4294967295"/>
          </p:nvPr>
        </p:nvSpPr>
        <p:spPr/>
        <p:txBody>
          <a:bodyPr/>
          <a:lstStyle/>
          <a:p>
            <a:pPr algn="ctr" eaLnBrk="1" hangingPunct="1">
              <a:defRPr/>
            </a:pPr>
            <a:r>
              <a:rPr lang="zh-CN" altLang="en-US" dirty="0">
                <a:ea typeface="宋体" pitchFamily="2" charset="-122"/>
              </a:rPr>
              <a:t>系统调用</a:t>
            </a:r>
            <a:r>
              <a:rPr lang="en-US" dirty="0">
                <a:ea typeface="宋体" pitchFamily="2" charset="-122"/>
              </a:rPr>
              <a:t>-</a:t>
            </a:r>
            <a:r>
              <a:rPr lang="zh-CN" altLang="en-US" dirty="0">
                <a:ea typeface="宋体" pitchFamily="2" charset="-122"/>
              </a:rPr>
              <a:t>系统调用开发实例</a:t>
            </a:r>
          </a:p>
        </p:txBody>
      </p:sp>
      <p:sp>
        <p:nvSpPr>
          <p:cNvPr id="97283" name="内容占位符 2">
            <a:extLst>
              <a:ext uri="{FF2B5EF4-FFF2-40B4-BE49-F238E27FC236}">
                <a16:creationId xmlns:a16="http://schemas.microsoft.com/office/drawing/2014/main" id="{6829AAFD-CC70-4C94-BB90-2055E9587E26}"/>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400" dirty="0">
                <a:latin typeface="文泉驿微米黑" charset="-122"/>
                <a:ea typeface="文泉驿微米黑" charset="-122"/>
              </a:rPr>
              <a:t>编写用户态的程序</a:t>
            </a:r>
          </a:p>
          <a:p>
            <a:pPr eaLnBrk="1" hangingPunct="1">
              <a:buFont typeface="Wingdings" panose="05000000000000000000" pitchFamily="2" charset="2"/>
              <a:buNone/>
            </a:pPr>
            <a:endParaRPr lang="en-US" altLang="zh-CN" sz="1800" dirty="0"/>
          </a:p>
          <a:p>
            <a:pPr eaLnBrk="1" hangingPunct="1">
              <a:buFont typeface="Wingdings" panose="05000000000000000000" pitchFamily="2" charset="2"/>
              <a:buNone/>
            </a:pPr>
            <a:r>
              <a:rPr lang="en-US" altLang="zh-CN" sz="1800" dirty="0"/>
              <a:t>#include &lt;</a:t>
            </a:r>
            <a:r>
              <a:rPr lang="en-US" altLang="zh-CN" sz="1800" dirty="0" err="1"/>
              <a:t>stdio.h</a:t>
            </a:r>
            <a:r>
              <a:rPr lang="en-US" altLang="zh-CN" sz="1800" dirty="0"/>
              <a:t>&gt;</a:t>
            </a:r>
          </a:p>
          <a:p>
            <a:pPr eaLnBrk="1" hangingPunct="1">
              <a:buFont typeface="Wingdings" panose="05000000000000000000" pitchFamily="2" charset="2"/>
              <a:buNone/>
            </a:pPr>
            <a:r>
              <a:rPr lang="en-US" altLang="zh-CN" sz="1800" dirty="0"/>
              <a:t>#include &lt;sys/</a:t>
            </a:r>
            <a:r>
              <a:rPr lang="en-US" altLang="zh-CN" sz="1800" dirty="0" err="1"/>
              <a:t>syscall.h</a:t>
            </a:r>
            <a:r>
              <a:rPr lang="en-US" altLang="zh-CN" sz="1800" dirty="0"/>
              <a:t>&gt;</a:t>
            </a:r>
          </a:p>
          <a:p>
            <a:pPr eaLnBrk="1" hangingPunct="1">
              <a:buFont typeface="Wingdings" panose="05000000000000000000" pitchFamily="2" charset="2"/>
              <a:buNone/>
            </a:pPr>
            <a:r>
              <a:rPr lang="en-US" altLang="zh-CN" sz="1800" dirty="0"/>
              <a:t>#include &lt;sys/</a:t>
            </a:r>
            <a:r>
              <a:rPr lang="en-US" altLang="zh-CN" sz="1800" dirty="0" err="1"/>
              <a:t>types.h</a:t>
            </a:r>
            <a:r>
              <a:rPr lang="en-US" altLang="zh-CN" sz="1800" dirty="0"/>
              <a:t>&gt;</a:t>
            </a:r>
          </a:p>
          <a:p>
            <a:pPr eaLnBrk="1" hangingPunct="1">
              <a:buFont typeface="Wingdings" panose="05000000000000000000" pitchFamily="2" charset="2"/>
              <a:buNone/>
            </a:pPr>
            <a:endParaRPr lang="en-US" altLang="zh-CN" sz="1800" dirty="0"/>
          </a:p>
          <a:p>
            <a:pPr eaLnBrk="1" hangingPunct="1">
              <a:buFont typeface="Wingdings" panose="05000000000000000000" pitchFamily="2" charset="2"/>
              <a:buNone/>
            </a:pPr>
            <a:r>
              <a:rPr lang="en-US" altLang="zh-CN" sz="1800" dirty="0"/>
              <a:t>#define __</a:t>
            </a:r>
            <a:r>
              <a:rPr lang="en-US" altLang="zh-CN" sz="1800" dirty="0" err="1"/>
              <a:t>NR_hello</a:t>
            </a:r>
            <a:r>
              <a:rPr lang="en-US" altLang="zh-CN" sz="1800" dirty="0"/>
              <a:t>  325</a:t>
            </a:r>
          </a:p>
          <a:p>
            <a:pPr eaLnBrk="1" hangingPunct="1">
              <a:buFont typeface="Wingdings" panose="05000000000000000000" pitchFamily="2" charset="2"/>
              <a:buNone/>
            </a:pPr>
            <a:r>
              <a:rPr lang="en-US" altLang="zh-CN" sz="1800" dirty="0"/>
              <a:t>int main(int </a:t>
            </a:r>
            <a:r>
              <a:rPr lang="en-US" altLang="zh-CN" sz="1800" dirty="0" err="1"/>
              <a:t>argc</a:t>
            </a:r>
            <a:r>
              <a:rPr lang="en-US" altLang="zh-CN" sz="1800" dirty="0"/>
              <a:t>, char *</a:t>
            </a:r>
            <a:r>
              <a:rPr lang="en-US" altLang="zh-CN" sz="1800" dirty="0" err="1"/>
              <a:t>argv</a:t>
            </a:r>
            <a:r>
              <a:rPr lang="en-US" altLang="zh-CN" sz="1800" dirty="0"/>
              <a:t>[] )</a:t>
            </a:r>
          </a:p>
          <a:p>
            <a:pPr eaLnBrk="1" hangingPunct="1">
              <a:buFont typeface="Wingdings" panose="05000000000000000000" pitchFamily="2" charset="2"/>
              <a:buNone/>
            </a:pPr>
            <a:r>
              <a:rPr lang="en-US" altLang="zh-CN" sz="1800" dirty="0"/>
              <a:t>{</a:t>
            </a:r>
          </a:p>
          <a:p>
            <a:pPr eaLnBrk="1" hangingPunct="1">
              <a:buFont typeface="Wingdings" panose="05000000000000000000" pitchFamily="2" charset="2"/>
              <a:buNone/>
            </a:pPr>
            <a:r>
              <a:rPr lang="en-US" altLang="zh-CN" sz="1800" dirty="0"/>
              <a:t>        </a:t>
            </a:r>
            <a:r>
              <a:rPr lang="en-US" altLang="zh-CN" sz="1800" dirty="0" err="1"/>
              <a:t>syscall</a:t>
            </a:r>
            <a:r>
              <a:rPr lang="en-US" altLang="zh-CN" sz="1800" dirty="0"/>
              <a:t>(__</a:t>
            </a:r>
            <a:r>
              <a:rPr lang="en-US" altLang="zh-CN" sz="1800" dirty="0" err="1"/>
              <a:t>NR_hello</a:t>
            </a:r>
            <a:r>
              <a:rPr lang="en-US" altLang="zh-CN" sz="1800" dirty="0"/>
              <a:t>);</a:t>
            </a:r>
          </a:p>
          <a:p>
            <a:pPr eaLnBrk="1" hangingPunct="1">
              <a:buFont typeface="Wingdings" panose="05000000000000000000" pitchFamily="2" charset="2"/>
              <a:buNone/>
            </a:pPr>
            <a:r>
              <a:rPr lang="en-US" altLang="zh-CN" sz="1800" dirty="0"/>
              <a:t>        return 0;</a:t>
            </a:r>
          </a:p>
          <a:p>
            <a:pPr eaLnBrk="1" hangingPunct="1">
              <a:buFont typeface="Wingdings" panose="05000000000000000000" pitchFamily="2" charset="2"/>
              <a:buNone/>
            </a:pPr>
            <a:r>
              <a:rPr lang="en-US" altLang="zh-CN" sz="1800" dirty="0"/>
              <a:t>}</a:t>
            </a:r>
            <a:endParaRPr lang="zh-CN" altLang="en-US" sz="18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B9E37EA6-8D15-4912-87F4-D330B763ED37}"/>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系统调用</a:t>
            </a:r>
            <a:r>
              <a:rPr lang="en-US" dirty="0">
                <a:effectLst>
                  <a:outerShdw blurRad="38100" dist="38100" dir="2700000" algn="tl">
                    <a:srgbClr val="000000"/>
                  </a:outerShdw>
                </a:effectLst>
                <a:ea typeface="宋体" pitchFamily="2" charset="-122"/>
              </a:rPr>
              <a:t>-C</a:t>
            </a:r>
            <a:r>
              <a:rPr lang="zh-CN" altLang="en-US" dirty="0">
                <a:effectLst>
                  <a:outerShdw blurRad="38100" dist="38100" dir="2700000" algn="tl">
                    <a:srgbClr val="000000"/>
                  </a:outerShdw>
                </a:effectLst>
                <a:ea typeface="宋体" pitchFamily="2" charset="-122"/>
              </a:rPr>
              <a:t>程序使用系统调用</a:t>
            </a:r>
          </a:p>
        </p:txBody>
      </p:sp>
      <p:sp>
        <p:nvSpPr>
          <p:cNvPr id="99331" name="内容占位符 2">
            <a:extLst>
              <a:ext uri="{FF2B5EF4-FFF2-40B4-BE49-F238E27FC236}">
                <a16:creationId xmlns:a16="http://schemas.microsoft.com/office/drawing/2014/main" id="{A033C482-1E25-495C-B09E-AC377C4A7EDC}"/>
              </a:ext>
            </a:extLst>
          </p:cNvPr>
          <p:cNvSpPr>
            <a:spLocks noGrp="1" noChangeArrowheads="1"/>
          </p:cNvSpPr>
          <p:nvPr>
            <p:ph idx="4294967295"/>
          </p:nvPr>
        </p:nvSpPr>
        <p:spPr/>
        <p:txBody>
          <a:bodyPr/>
          <a:lstStyle/>
          <a:p>
            <a:pPr eaLnBrk="1" hangingPunct="1">
              <a:lnSpc>
                <a:spcPct val="80000"/>
              </a:lnSpc>
              <a:buClr>
                <a:srgbClr val="FF0000"/>
              </a:buClr>
              <a:buSzPct val="70000"/>
              <a:buFont typeface="Wingdings" panose="05000000000000000000" pitchFamily="2" charset="2"/>
              <a:buChar char="n"/>
            </a:pPr>
            <a:r>
              <a:rPr lang="zh-CN" altLang="en-US" sz="2400">
                <a:latin typeface="文泉驿微米黑" charset="-122"/>
                <a:ea typeface="文泉驿微米黑" charset="-122"/>
              </a:rPr>
              <a:t>编译程序</a:t>
            </a:r>
            <a:endParaRPr lang="en-US" altLang="zh-CN" sz="2400">
              <a:latin typeface="文泉驿微米黑" charset="-122"/>
              <a:ea typeface="文泉驿微米黑" charset="-122"/>
            </a:endParaRPr>
          </a:p>
          <a:p>
            <a:pPr eaLnBrk="1" hangingPunct="1">
              <a:buClr>
                <a:srgbClr val="FF0000"/>
              </a:buClr>
              <a:buFont typeface="Wingdings" panose="05000000000000000000" pitchFamily="2" charset="2"/>
              <a:buNone/>
            </a:pPr>
            <a:r>
              <a:rPr lang="en-US" altLang="zh-CN" sz="1600"/>
              <a:t>$ gcc -o hello  hello.c</a:t>
            </a:r>
          </a:p>
          <a:p>
            <a:pPr eaLnBrk="1" hangingPunct="1">
              <a:lnSpc>
                <a:spcPct val="80000"/>
              </a:lnSpc>
              <a:buClr>
                <a:srgbClr val="FF0000"/>
              </a:buClr>
              <a:buSzPct val="70000"/>
              <a:buFont typeface="Wingdings" panose="05000000000000000000" pitchFamily="2" charset="2"/>
              <a:buChar char="n"/>
            </a:pPr>
            <a:r>
              <a:rPr lang="zh-CN" altLang="en-US" sz="2400">
                <a:latin typeface="文泉驿微米黑" charset="-122"/>
                <a:ea typeface="文泉驿微米黑" charset="-122"/>
              </a:rPr>
              <a:t>执行程序</a:t>
            </a:r>
            <a:endParaRPr lang="en-US" altLang="zh-CN" sz="2400">
              <a:latin typeface="文泉驿微米黑" charset="-122"/>
              <a:ea typeface="文泉驿微米黑" charset="-122"/>
            </a:endParaRPr>
          </a:p>
          <a:p>
            <a:pPr eaLnBrk="1" hangingPunct="1">
              <a:buFont typeface="Wingdings" panose="05000000000000000000" pitchFamily="2" charset="2"/>
              <a:buNone/>
            </a:pPr>
            <a:r>
              <a:rPr lang="en-US" altLang="zh-CN" sz="1600"/>
              <a:t>$ ./hello hello.c</a:t>
            </a:r>
          </a:p>
          <a:p>
            <a:pPr eaLnBrk="1" hangingPunct="1">
              <a:buFont typeface="Wingdings" panose="05000000000000000000" pitchFamily="2" charset="2"/>
              <a:buNone/>
            </a:pPr>
            <a:endParaRPr lang="en-US" altLang="zh-CN" sz="1800">
              <a:ea typeface="宋体" panose="02010600030101010101" pitchFamily="2" charset="-122"/>
            </a:endParaRPr>
          </a:p>
        </p:txBody>
      </p:sp>
      <p:grpSp>
        <p:nvGrpSpPr>
          <p:cNvPr id="99333" name="组合 6">
            <a:extLst>
              <a:ext uri="{FF2B5EF4-FFF2-40B4-BE49-F238E27FC236}">
                <a16:creationId xmlns:a16="http://schemas.microsoft.com/office/drawing/2014/main" id="{AF8F5CBB-D1A3-4316-83DD-B415B80D04D7}"/>
              </a:ext>
            </a:extLst>
          </p:cNvPr>
          <p:cNvGrpSpPr>
            <a:grpSpLocks/>
          </p:cNvGrpSpPr>
          <p:nvPr/>
        </p:nvGrpSpPr>
        <p:grpSpPr bwMode="auto">
          <a:xfrm>
            <a:off x="831850" y="3521076"/>
            <a:ext cx="8453438" cy="1490663"/>
            <a:chOff x="450850" y="3521075"/>
            <a:chExt cx="8453438" cy="1490663"/>
          </a:xfrm>
        </p:grpSpPr>
        <p:pic>
          <p:nvPicPr>
            <p:cNvPr id="99334" name="图片 2">
              <a:extLst>
                <a:ext uri="{FF2B5EF4-FFF2-40B4-BE49-F238E27FC236}">
                  <a16:creationId xmlns:a16="http://schemas.microsoft.com/office/drawing/2014/main" id="{899201F1-626A-4E48-97EC-A2C7CF1F8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3521075"/>
              <a:ext cx="845343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TextBox 5">
              <a:extLst>
                <a:ext uri="{FF2B5EF4-FFF2-40B4-BE49-F238E27FC236}">
                  <a16:creationId xmlns:a16="http://schemas.microsoft.com/office/drawing/2014/main" id="{F37C4A8C-F085-441C-B00B-9184B0003101}"/>
                </a:ext>
              </a:extLst>
            </p:cNvPr>
            <p:cNvSpPr txBox="1">
              <a:spLocks noChangeArrowheads="1"/>
            </p:cNvSpPr>
            <p:nvPr/>
          </p:nvSpPr>
          <p:spPr bwMode="auto">
            <a:xfrm>
              <a:off x="7713406" y="4498258"/>
              <a:ext cx="781665"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DC25F72-4856-47E3-86F8-40079B7D6A64}"/>
              </a:ext>
            </a:extLst>
          </p:cNvPr>
          <p:cNvSpPr txBox="1">
            <a:spLocks noChangeArrowheads="1"/>
          </p:cNvSpPr>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eaLnBrk="1" hangingPunct="1">
              <a:defRPr/>
            </a:pPr>
            <a:r>
              <a:rPr lang="zh-CN" altLang="en-US" kern="0" dirty="0">
                <a:ea typeface="宋体" pitchFamily="2" charset="-122"/>
              </a:rPr>
              <a:t>系统调用</a:t>
            </a:r>
            <a:r>
              <a:rPr lang="en-US" altLang="zh-CN" kern="0" dirty="0">
                <a:ea typeface="宋体" pitchFamily="2" charset="-122"/>
              </a:rPr>
              <a:t>-</a:t>
            </a:r>
            <a:r>
              <a:rPr lang="zh-CN" altLang="en-US" kern="0" dirty="0">
                <a:ea typeface="宋体" pitchFamily="2" charset="-122"/>
              </a:rPr>
              <a:t>总结</a:t>
            </a:r>
          </a:p>
        </p:txBody>
      </p:sp>
      <p:sp>
        <p:nvSpPr>
          <p:cNvPr id="101380" name="矩形 3">
            <a:extLst>
              <a:ext uri="{FF2B5EF4-FFF2-40B4-BE49-F238E27FC236}">
                <a16:creationId xmlns:a16="http://schemas.microsoft.com/office/drawing/2014/main" id="{839EF065-B1E3-418A-BE7C-A2864DAA1A51}"/>
              </a:ext>
            </a:extLst>
          </p:cNvPr>
          <p:cNvSpPr>
            <a:spLocks noChangeArrowheads="1"/>
          </p:cNvSpPr>
          <p:nvPr/>
        </p:nvSpPr>
        <p:spPr bwMode="auto">
          <a:xfrm>
            <a:off x="786606" y="1700808"/>
            <a:ext cx="833278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1"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1"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1" charset="-122"/>
              </a:defRPr>
            </a:lvl9pPr>
          </a:lstStyle>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系统调用的概念</a:t>
            </a: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系统调用函数接口</a:t>
            </a: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列举系统调用的几种方式</a:t>
            </a: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endParaRPr lang="en-US" altLang="zh-CN" sz="2800" dirty="0">
              <a:solidFill>
                <a:srgbClr val="002060"/>
              </a:solidFill>
              <a:ea typeface="宋体" panose="02010600030101010101" pitchFamily="2" charset="-122"/>
            </a:endParaRPr>
          </a:p>
          <a:p>
            <a:pPr algn="l" eaLnBrk="1" hangingPunct="1">
              <a:spcBef>
                <a:spcPct val="0"/>
              </a:spcBef>
              <a:buClr>
                <a:srgbClr val="FF0000"/>
              </a:buClr>
              <a:buSzPct val="70000"/>
              <a:buFont typeface="Wingdings" panose="05000000000000000000" pitchFamily="2" charset="2"/>
              <a:buChar char="n"/>
            </a:pPr>
            <a:r>
              <a:rPr lang="zh-CN" altLang="en-US" sz="2800" dirty="0">
                <a:solidFill>
                  <a:srgbClr val="002060"/>
                </a:solidFill>
                <a:ea typeface="宋体" panose="02010600030101010101" pitchFamily="2" charset="-122"/>
              </a:rPr>
              <a:t>开发系统调用的步骤</a:t>
            </a:r>
            <a:endParaRPr lang="en-US" altLang="zh-CN" sz="1800" b="0" dirty="0">
              <a:solidFill>
                <a:schemeClr val="tx1"/>
              </a:solidFill>
              <a:ea typeface="宋体"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55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66B8E46A-8F4C-463B-B704-B45DCD7510FA}"/>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Linux进程状态</a:t>
            </a:r>
          </a:p>
        </p:txBody>
      </p:sp>
      <p:sp>
        <p:nvSpPr>
          <p:cNvPr id="47107" name="内容占位符 2">
            <a:extLst>
              <a:ext uri="{FF2B5EF4-FFF2-40B4-BE49-F238E27FC236}">
                <a16:creationId xmlns:a16="http://schemas.microsoft.com/office/drawing/2014/main" id="{C01D209A-0DF7-4554-A1C5-DE6D176C5A45}"/>
              </a:ext>
            </a:extLst>
          </p:cNvPr>
          <p:cNvSpPr>
            <a:spLocks noGrp="1" noChangeArrowheads="1"/>
          </p:cNvSpPr>
          <p:nvPr>
            <p:ph idx="4294967295"/>
          </p:nvPr>
        </p:nvSpPr>
        <p:spPr/>
        <p:txBody>
          <a:bodyPr/>
          <a:lstStyle/>
          <a:p>
            <a:pPr algn="just" eaLnBrk="1" hangingPunct="1">
              <a:buFont typeface="Wingdings" panose="05000000000000000000" pitchFamily="2" charset="2"/>
              <a:buChar char="n"/>
            </a:pPr>
            <a:endParaRPr lang="en-US" altLang="zh-CN" sz="2400" dirty="0"/>
          </a:p>
          <a:p>
            <a:pPr algn="just" eaLnBrk="1" hangingPunct="1">
              <a:buClr>
                <a:srgbClr val="FF0000"/>
              </a:buClr>
              <a:buSzPct val="60000"/>
              <a:buFont typeface="Wingdings" panose="05000000000000000000" pitchFamily="2" charset="2"/>
              <a:buChar char="n"/>
            </a:pPr>
            <a:r>
              <a:rPr lang="zh-CN" altLang="en-US" sz="2400" dirty="0"/>
              <a:t>R (TASK_RUNNING)，可执行状态</a:t>
            </a:r>
          </a:p>
          <a:p>
            <a:pPr algn="just" eaLnBrk="1" hangingPunct="1">
              <a:buClr>
                <a:srgbClr val="FF0000"/>
              </a:buClr>
              <a:buSzPct val="60000"/>
              <a:buFont typeface="Wingdings" panose="05000000000000000000" pitchFamily="2" charset="2"/>
              <a:buChar char="n"/>
            </a:pPr>
            <a:r>
              <a:rPr lang="zh-CN" altLang="en-US" sz="2400" dirty="0"/>
              <a:t>S (TASK_INTERRUPTIBLE)，可中断的睡眠状态</a:t>
            </a:r>
          </a:p>
          <a:p>
            <a:pPr algn="just" eaLnBrk="1" hangingPunct="1">
              <a:buClr>
                <a:srgbClr val="FF0000"/>
              </a:buClr>
              <a:buSzPct val="60000"/>
              <a:buFont typeface="Wingdings" panose="05000000000000000000" pitchFamily="2" charset="2"/>
              <a:buChar char="n"/>
            </a:pPr>
            <a:r>
              <a:rPr lang="zh-CN" altLang="en-US" sz="2400" dirty="0"/>
              <a:t>D (TASK_UNINTERRUPTIBLE)，不可中断的睡眠状态。</a:t>
            </a:r>
          </a:p>
          <a:p>
            <a:pPr algn="just" eaLnBrk="1" hangingPunct="1">
              <a:buClr>
                <a:srgbClr val="FF0000"/>
              </a:buClr>
              <a:buSzPct val="60000"/>
              <a:buFont typeface="Wingdings" panose="05000000000000000000" pitchFamily="2" charset="2"/>
              <a:buChar char="n"/>
            </a:pPr>
            <a:r>
              <a:rPr lang="zh-CN" altLang="en-US" sz="2400" dirty="0"/>
              <a:t>T (TASK_STOPPED or TASK_TRACED)，暂停状态或跟踪状态。</a:t>
            </a:r>
          </a:p>
          <a:p>
            <a:pPr algn="just" eaLnBrk="1" hangingPunct="1">
              <a:buClr>
                <a:srgbClr val="FF0000"/>
              </a:buClr>
              <a:buSzPct val="60000"/>
              <a:buFont typeface="Wingdings" panose="05000000000000000000" pitchFamily="2" charset="2"/>
              <a:buChar char="n"/>
            </a:pPr>
            <a:r>
              <a:rPr lang="zh-CN" altLang="en-US" sz="2400" dirty="0"/>
              <a:t>Z (TASK_DEAD - EXIT_ZOMBIE)，退出状态，进程成为僵尸进程。</a:t>
            </a:r>
          </a:p>
          <a:p>
            <a:pPr algn="just" eaLnBrk="1" hangingPunct="1">
              <a:buClr>
                <a:srgbClr val="FF0000"/>
              </a:buClr>
              <a:buSzPct val="60000"/>
              <a:buFont typeface="Wingdings" panose="05000000000000000000" pitchFamily="2" charset="2"/>
              <a:buChar char="n"/>
            </a:pPr>
            <a:r>
              <a:rPr lang="zh-CN" altLang="en-US" sz="2400" dirty="0"/>
              <a:t>X (TASK_DEAD - EXIT_DEAD)，退出状态，进程即将被销毁。</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7CB1EAA-1521-427A-AA6C-9F1051F4951A}"/>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-Linux</a:t>
            </a:r>
            <a:r>
              <a:rPr lang="zh-CN" altLang="en-US" dirty="0">
                <a:effectLst>
                  <a:outerShdw blurRad="38100" dist="38100" dir="2700000" algn="tl">
                    <a:srgbClr val="000000"/>
                  </a:outerShdw>
                </a:effectLst>
                <a:ea typeface="宋体" pitchFamily="2" charset="-122"/>
              </a:rPr>
              <a:t>系统常见用户进程举例</a:t>
            </a:r>
          </a:p>
        </p:txBody>
      </p:sp>
      <p:sp>
        <p:nvSpPr>
          <p:cNvPr id="37891" name="内容占位符 2">
            <a:extLst>
              <a:ext uri="{FF2B5EF4-FFF2-40B4-BE49-F238E27FC236}">
                <a16:creationId xmlns:a16="http://schemas.microsoft.com/office/drawing/2014/main" id="{39967115-3CEF-4F8A-84C1-174186C75DA6}"/>
              </a:ext>
            </a:extLst>
          </p:cNvPr>
          <p:cNvSpPr>
            <a:spLocks noGrp="1" noChangeArrowheads="1"/>
          </p:cNvSpPr>
          <p:nvPr>
            <p:ph idx="4294967295"/>
          </p:nvPr>
        </p:nvSpPr>
        <p:spPr>
          <a:xfrm>
            <a:off x="539750" y="1412876"/>
            <a:ext cx="8242300" cy="4608513"/>
          </a:xfrm>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dirty="0"/>
              <a:t>进程</a:t>
            </a:r>
            <a:r>
              <a:rPr lang="en-US" altLang="zh-CN" sz="2800" dirty="0"/>
              <a:t>0</a:t>
            </a:r>
          </a:p>
          <a:p>
            <a:pPr lvl="1" algn="just" eaLnBrk="1" hangingPunct="1">
              <a:buClr>
                <a:srgbClr val="002060"/>
              </a:buClr>
              <a:buSzPct val="60000"/>
              <a:defRPr/>
            </a:pPr>
            <a:r>
              <a:rPr lang="en-US" altLang="zh-CN" sz="2000" dirty="0">
                <a:solidFill>
                  <a:schemeClr val="tx1">
                    <a:lumMod val="50000"/>
                  </a:schemeClr>
                </a:solidFill>
                <a:latin typeface="+mj-ea"/>
              </a:rPr>
              <a:t>Linux</a:t>
            </a:r>
            <a:r>
              <a:rPr lang="zh-CN" altLang="en-US" sz="2000" dirty="0">
                <a:solidFill>
                  <a:schemeClr val="tx1">
                    <a:lumMod val="50000"/>
                  </a:schemeClr>
                </a:solidFill>
                <a:latin typeface="+mj-ea"/>
              </a:rPr>
              <a:t>引导中创建的第一个进程，创建进程</a:t>
            </a:r>
            <a:r>
              <a:rPr lang="en-US" altLang="zh-CN" sz="2000" dirty="0">
                <a:solidFill>
                  <a:schemeClr val="tx1">
                    <a:lumMod val="50000"/>
                  </a:schemeClr>
                </a:solidFill>
                <a:latin typeface="+mj-ea"/>
              </a:rPr>
              <a:t>1</a:t>
            </a:r>
            <a:r>
              <a:rPr lang="zh-CN" altLang="en-US" sz="2000" dirty="0">
                <a:solidFill>
                  <a:schemeClr val="tx1">
                    <a:lumMod val="50000"/>
                  </a:schemeClr>
                </a:solidFill>
                <a:latin typeface="+mj-ea"/>
              </a:rPr>
              <a:t>，完成加载系统后，演变为进程调度、交换及存储管理进程</a:t>
            </a:r>
            <a:endParaRPr lang="en-US" sz="2000" b="0" dirty="0"/>
          </a:p>
          <a:p>
            <a:pPr algn="just" eaLnBrk="1" hangingPunct="1">
              <a:lnSpc>
                <a:spcPct val="80000"/>
              </a:lnSpc>
              <a:buClr>
                <a:srgbClr val="FF0000"/>
              </a:buClr>
              <a:buSzPct val="60000"/>
              <a:buFont typeface="Wingdings" panose="05000000000000000000" pitchFamily="2" charset="2"/>
              <a:buChar char="n"/>
              <a:defRPr/>
            </a:pPr>
            <a:r>
              <a:rPr lang="zh-CN" altLang="en-US" sz="2800" dirty="0"/>
              <a:t>进程</a:t>
            </a:r>
            <a:r>
              <a:rPr lang="en-US" altLang="zh-CN" sz="2800" dirty="0"/>
              <a:t>1</a:t>
            </a:r>
          </a:p>
          <a:p>
            <a:pPr lvl="1" algn="just" eaLnBrk="1" hangingPunct="1">
              <a:buClr>
                <a:srgbClr val="002060"/>
              </a:buClr>
              <a:buSzPct val="60000"/>
              <a:defRPr/>
            </a:pPr>
            <a:r>
              <a:rPr lang="en-US" altLang="zh-CN" sz="2000" dirty="0" err="1">
                <a:solidFill>
                  <a:schemeClr val="tx1">
                    <a:lumMod val="50000"/>
                  </a:schemeClr>
                </a:solidFill>
                <a:latin typeface="+mj-ea"/>
              </a:rPr>
              <a:t>init</a:t>
            </a:r>
            <a:r>
              <a:rPr lang="en-US" altLang="zh-CN" sz="2000" dirty="0">
                <a:solidFill>
                  <a:schemeClr val="tx1">
                    <a:lumMod val="50000"/>
                  </a:schemeClr>
                </a:solidFill>
                <a:latin typeface="+mj-ea"/>
              </a:rPr>
              <a:t> </a:t>
            </a:r>
            <a:r>
              <a:rPr lang="zh-CN" altLang="en-US" sz="2000" dirty="0">
                <a:solidFill>
                  <a:schemeClr val="tx1">
                    <a:lumMod val="50000"/>
                  </a:schemeClr>
                </a:solidFill>
                <a:latin typeface="+mj-ea"/>
              </a:rPr>
              <a:t>进程，由</a:t>
            </a:r>
            <a:r>
              <a:rPr lang="en-US" altLang="zh-CN" sz="2000" dirty="0">
                <a:solidFill>
                  <a:schemeClr val="tx1">
                    <a:lumMod val="50000"/>
                  </a:schemeClr>
                </a:solidFill>
                <a:latin typeface="+mj-ea"/>
              </a:rPr>
              <a:t>0</a:t>
            </a:r>
            <a:r>
              <a:rPr lang="zh-CN" altLang="en-US" sz="2000" dirty="0">
                <a:solidFill>
                  <a:schemeClr val="tx1">
                    <a:lumMod val="50000"/>
                  </a:schemeClr>
                </a:solidFill>
                <a:latin typeface="+mj-ea"/>
              </a:rPr>
              <a:t>进程创建，完成系统的初始化，</a:t>
            </a:r>
            <a:r>
              <a:rPr lang="en-US" altLang="zh-CN" sz="2000" dirty="0">
                <a:solidFill>
                  <a:schemeClr val="tx1">
                    <a:lumMod val="50000"/>
                  </a:schemeClr>
                </a:solidFill>
                <a:latin typeface="+mj-ea"/>
              </a:rPr>
              <a:t> </a:t>
            </a:r>
            <a:r>
              <a:rPr lang="zh-CN" altLang="en-US" sz="2000" dirty="0">
                <a:solidFill>
                  <a:schemeClr val="tx1">
                    <a:lumMod val="50000"/>
                  </a:schemeClr>
                </a:solidFill>
                <a:latin typeface="+mj-ea"/>
              </a:rPr>
              <a:t>是系统中所有其它用户进程的祖先进程</a:t>
            </a:r>
            <a:endParaRPr lang="en-US" sz="2000" b="0" dirty="0"/>
          </a:p>
          <a:p>
            <a:pPr algn="just" eaLnBrk="1" hangingPunct="1">
              <a:lnSpc>
                <a:spcPct val="80000"/>
              </a:lnSpc>
              <a:buClr>
                <a:srgbClr val="FF0000"/>
              </a:buClr>
              <a:buSzPct val="60000"/>
              <a:buFont typeface="Wingdings" panose="05000000000000000000" pitchFamily="2" charset="2"/>
              <a:buChar char="n"/>
              <a:defRPr/>
            </a:pPr>
            <a:r>
              <a:rPr lang="en-US" altLang="zh-CN" sz="2800" dirty="0" err="1"/>
              <a:t>gdm</a:t>
            </a:r>
            <a:r>
              <a:rPr lang="zh-CN" altLang="en-US" sz="2800" dirty="0"/>
              <a:t>进程</a:t>
            </a:r>
            <a:endParaRPr lang="en-US" altLang="zh-CN" sz="2800" dirty="0"/>
          </a:p>
          <a:p>
            <a:pPr lvl="1" algn="just" eaLnBrk="1" hangingPunct="1">
              <a:buClr>
                <a:srgbClr val="002060"/>
              </a:buClr>
              <a:buSzPct val="60000"/>
              <a:defRPr/>
            </a:pPr>
            <a:r>
              <a:rPr lang="en-US" altLang="zh-CN" sz="2000" dirty="0">
                <a:solidFill>
                  <a:schemeClr val="tx1">
                    <a:lumMod val="50000"/>
                  </a:schemeClr>
                </a:solidFill>
                <a:latin typeface="+mj-ea"/>
              </a:rPr>
              <a:t>GNOME</a:t>
            </a:r>
            <a:r>
              <a:rPr lang="zh-CN" altLang="en-US" sz="2000" dirty="0">
                <a:solidFill>
                  <a:schemeClr val="tx1">
                    <a:lumMod val="50000"/>
                  </a:schemeClr>
                </a:solidFill>
                <a:latin typeface="+mj-ea"/>
              </a:rPr>
              <a:t>显示管理器 </a:t>
            </a:r>
            <a:r>
              <a:rPr lang="en-US" altLang="zh-CN" sz="2000" dirty="0">
                <a:solidFill>
                  <a:schemeClr val="tx1">
                    <a:lumMod val="50000"/>
                  </a:schemeClr>
                </a:solidFill>
                <a:latin typeface="+mj-ea"/>
              </a:rPr>
              <a:t>(GNOME Display Manager</a:t>
            </a:r>
            <a:r>
              <a:rPr lang="zh-CN" altLang="en-US" sz="2000" dirty="0">
                <a:solidFill>
                  <a:schemeClr val="tx1">
                    <a:lumMod val="50000"/>
                  </a:schemeClr>
                </a:solidFill>
                <a:latin typeface="+mj-ea"/>
              </a:rPr>
              <a:t>，</a:t>
            </a:r>
            <a:r>
              <a:rPr lang="en-US" altLang="zh-CN" sz="2000" dirty="0">
                <a:solidFill>
                  <a:schemeClr val="tx1">
                    <a:lumMod val="50000"/>
                  </a:schemeClr>
                </a:solidFill>
                <a:latin typeface="+mj-ea"/>
              </a:rPr>
              <a:t>GDM)</a:t>
            </a:r>
            <a:r>
              <a:rPr lang="zh-CN" altLang="en-US" sz="2000" dirty="0">
                <a:solidFill>
                  <a:schemeClr val="tx1">
                    <a:lumMod val="50000"/>
                  </a:schemeClr>
                </a:solidFill>
                <a:latin typeface="+mj-ea"/>
              </a:rPr>
              <a:t>，是 </a:t>
            </a:r>
            <a:r>
              <a:rPr lang="en-US" altLang="zh-CN" sz="2000" dirty="0">
                <a:solidFill>
                  <a:schemeClr val="tx1">
                    <a:lumMod val="50000"/>
                  </a:schemeClr>
                </a:solidFill>
                <a:latin typeface="+mj-ea"/>
              </a:rPr>
              <a:t>X Window</a:t>
            </a:r>
            <a:r>
              <a:rPr lang="zh-CN" altLang="en-US" sz="2000" dirty="0">
                <a:solidFill>
                  <a:schemeClr val="tx1">
                    <a:lumMod val="50000"/>
                  </a:schemeClr>
                </a:solidFill>
                <a:latin typeface="+mj-ea"/>
              </a:rPr>
              <a:t>系统提供一个可选择性的显示管理器。</a:t>
            </a:r>
            <a:endParaRPr lang="zh-CN" altLang="en-US" sz="2000" b="0" dirty="0"/>
          </a:p>
          <a:p>
            <a:pPr algn="just" eaLnBrk="1" hangingPunct="1">
              <a:lnSpc>
                <a:spcPct val="80000"/>
              </a:lnSpc>
              <a:buClr>
                <a:srgbClr val="FF0000"/>
              </a:buClr>
              <a:buSzPct val="60000"/>
              <a:buFont typeface="Wingdings" panose="05000000000000000000" pitchFamily="2" charset="2"/>
              <a:buChar char="n"/>
              <a:defRPr/>
            </a:pPr>
            <a:r>
              <a:rPr lang="zh-CN" altLang="en-US" sz="2800" dirty="0"/>
              <a:t>应用程序进程（</a:t>
            </a:r>
            <a:r>
              <a:rPr lang="en-US" altLang="zh-CN" sz="2800" dirty="0" err="1"/>
              <a:t>firefox</a:t>
            </a:r>
            <a:r>
              <a:rPr lang="zh-CN" altLang="en-US" sz="2800" dirty="0"/>
              <a:t>）</a:t>
            </a:r>
            <a:endParaRPr lang="en-US" altLang="zh-CN" sz="2800" dirty="0"/>
          </a:p>
          <a:p>
            <a:pPr lvl="1" algn="just" eaLnBrk="1" hangingPunct="1">
              <a:buClrTx/>
              <a:buSzPct val="60000"/>
              <a:defRPr/>
            </a:pPr>
            <a:r>
              <a:rPr lang="zh-CN" altLang="en-US" sz="2000" dirty="0">
                <a:solidFill>
                  <a:schemeClr val="tx1">
                    <a:lumMod val="50000"/>
                  </a:schemeClr>
                </a:solidFill>
                <a:latin typeface="+mj-ea"/>
              </a:rPr>
              <a:t>用户如果在图形桌面环境下打开应用程序，应用程序一般作为显示管理器进程的子孙进程</a:t>
            </a:r>
            <a:endParaRPr lang="zh-CN" altLang="en-US" sz="2000" b="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99D684F-C50E-4EBC-979B-296317BA20F7}"/>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a:t>
            </a:r>
            <a:r>
              <a:rPr lang="zh-CN" altLang="en-US" dirty="0">
                <a:effectLst>
                  <a:outerShdw blurRad="38100" dist="38100" dir="2700000" algn="tl">
                    <a:srgbClr val="000000"/>
                  </a:outerShdw>
                </a:effectLst>
                <a:ea typeface="宋体" pitchFamily="2" charset="-122"/>
              </a:rPr>
              <a:t>进程与操作系统</a:t>
            </a:r>
          </a:p>
        </p:txBody>
      </p:sp>
      <p:sp>
        <p:nvSpPr>
          <p:cNvPr id="38915" name="内容占位符 2">
            <a:extLst>
              <a:ext uri="{FF2B5EF4-FFF2-40B4-BE49-F238E27FC236}">
                <a16:creationId xmlns:a16="http://schemas.microsoft.com/office/drawing/2014/main" id="{8D21BB3D-6265-4D3E-B744-28A949033194}"/>
              </a:ext>
            </a:extLst>
          </p:cNvPr>
          <p:cNvSpPr>
            <a:spLocks noGrp="1" noChangeArrowheads="1"/>
          </p:cNvSpPr>
          <p:nvPr>
            <p:ph idx="4294967295"/>
          </p:nvPr>
        </p:nvSpPr>
        <p:spPr>
          <a:xfrm>
            <a:off x="628650" y="1412876"/>
            <a:ext cx="6140450" cy="3565525"/>
          </a:xfrm>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dirty="0"/>
              <a:t>操作系统负责管理进程</a:t>
            </a:r>
            <a:endParaRPr lang="en-US" sz="2800" dirty="0"/>
          </a:p>
          <a:p>
            <a:pPr lvl="1" eaLnBrk="1" hangingPunct="1">
              <a:buClrTx/>
              <a:buSzPct val="60000"/>
              <a:defRPr/>
            </a:pPr>
            <a:r>
              <a:rPr lang="zh-CN" altLang="en-US" dirty="0">
                <a:solidFill>
                  <a:schemeClr val="tx1">
                    <a:lumMod val="50000"/>
                  </a:schemeClr>
                </a:solidFill>
                <a:latin typeface="+mj-ea"/>
              </a:rPr>
              <a:t>创建和删除进程</a:t>
            </a:r>
          </a:p>
          <a:p>
            <a:pPr lvl="1" eaLnBrk="1" hangingPunct="1">
              <a:buClrTx/>
              <a:buSzPct val="60000"/>
              <a:defRPr/>
            </a:pPr>
            <a:r>
              <a:rPr lang="zh-CN" altLang="en-US" dirty="0">
                <a:solidFill>
                  <a:schemeClr val="tx1">
                    <a:lumMod val="50000"/>
                  </a:schemeClr>
                </a:solidFill>
                <a:latin typeface="+mj-ea"/>
              </a:rPr>
              <a:t>暂停和重启进程</a:t>
            </a:r>
            <a:endParaRPr lang="en-US" altLang="zh-CN" dirty="0">
              <a:solidFill>
                <a:schemeClr val="tx1">
                  <a:lumMod val="50000"/>
                </a:schemeClr>
              </a:solidFill>
              <a:latin typeface="+mj-ea"/>
            </a:endParaRPr>
          </a:p>
          <a:p>
            <a:pPr lvl="1" eaLnBrk="1" hangingPunct="1">
              <a:buClrTx/>
              <a:buSzPct val="60000"/>
              <a:defRPr/>
            </a:pPr>
            <a:r>
              <a:rPr lang="zh-CN" altLang="en-US" dirty="0">
                <a:solidFill>
                  <a:schemeClr val="tx1">
                    <a:lumMod val="50000"/>
                  </a:schemeClr>
                </a:solidFill>
                <a:latin typeface="+mj-ea"/>
              </a:rPr>
              <a:t>进程调度</a:t>
            </a:r>
            <a:endParaRPr lang="en-US" altLang="zh-CN" dirty="0">
              <a:solidFill>
                <a:schemeClr val="tx1">
                  <a:lumMod val="50000"/>
                </a:schemeClr>
              </a:solidFill>
              <a:latin typeface="+mj-ea"/>
            </a:endParaRPr>
          </a:p>
          <a:p>
            <a:pPr lvl="1" eaLnBrk="1" hangingPunct="1">
              <a:buClrTx/>
              <a:buSzPct val="60000"/>
              <a:defRPr/>
            </a:pPr>
            <a:r>
              <a:rPr lang="zh-CN" altLang="en-US" dirty="0">
                <a:solidFill>
                  <a:schemeClr val="tx1">
                    <a:lumMod val="50000"/>
                  </a:schemeClr>
                </a:solidFill>
                <a:latin typeface="+mj-ea"/>
              </a:rPr>
              <a:t>提供进程同步机制</a:t>
            </a:r>
            <a:endParaRPr lang="en-US" altLang="zh-CN" dirty="0">
              <a:solidFill>
                <a:schemeClr val="tx1">
                  <a:lumMod val="50000"/>
                </a:schemeClr>
              </a:solidFill>
              <a:latin typeface="+mj-ea"/>
            </a:endParaRPr>
          </a:p>
          <a:p>
            <a:pPr lvl="1" eaLnBrk="1" hangingPunct="1">
              <a:buClrTx/>
              <a:buSzPct val="60000"/>
              <a:defRPr/>
            </a:pPr>
            <a:r>
              <a:rPr lang="zh-CN" altLang="en-US" dirty="0">
                <a:solidFill>
                  <a:schemeClr val="tx1">
                    <a:lumMod val="50000"/>
                  </a:schemeClr>
                </a:solidFill>
                <a:latin typeface="+mj-ea"/>
              </a:rPr>
              <a:t>提供进程通信机制</a:t>
            </a:r>
            <a:endParaRPr lang="en-US" altLang="zh-CN" dirty="0">
              <a:solidFill>
                <a:schemeClr val="tx1">
                  <a:lumMod val="50000"/>
                </a:schemeClr>
              </a:solidFill>
              <a:latin typeface="+mj-ea"/>
            </a:endParaRPr>
          </a:p>
          <a:p>
            <a:pPr lvl="1" eaLnBrk="1" hangingPunct="1">
              <a:buClrTx/>
              <a:buSzPct val="60000"/>
              <a:defRPr/>
            </a:pPr>
            <a:r>
              <a:rPr lang="zh-CN" altLang="en-US" dirty="0">
                <a:solidFill>
                  <a:schemeClr val="tx1">
                    <a:lumMod val="50000"/>
                  </a:schemeClr>
                </a:solidFill>
                <a:latin typeface="+mj-ea"/>
              </a:rPr>
              <a:t>提供进程通信机制</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3AC87E1-BC45-49D1-A0D4-6B3D9B8DDCA2}"/>
              </a:ext>
            </a:extLst>
          </p:cNvPr>
          <p:cNvSpPr>
            <a:spLocks noGrp="1" noChangeArrowheads="1"/>
          </p:cNvSpPr>
          <p:nvPr>
            <p:ph type="title" idx="4294967295"/>
          </p:nvPr>
        </p:nvSpPr>
        <p:spPr/>
        <p:txBody>
          <a:bodyPr/>
          <a:lstStyle/>
          <a:p>
            <a:pPr algn="ctr" eaLnBrk="1" hangingPunct="1">
              <a:defRPr/>
            </a:pPr>
            <a:r>
              <a:rPr lang="zh-CN" altLang="en-US" dirty="0">
                <a:effectLst>
                  <a:outerShdw blurRad="38100" dist="38100" dir="2700000" algn="tl">
                    <a:srgbClr val="000000"/>
                  </a:outerShdw>
                </a:effectLst>
                <a:ea typeface="宋体" pitchFamily="2" charset="-122"/>
              </a:rPr>
              <a:t>进程环境</a:t>
            </a:r>
            <a:r>
              <a:rPr lang="en-US" dirty="0">
                <a:effectLst>
                  <a:outerShdw blurRad="38100" dist="38100" dir="2700000" algn="tl">
                    <a:srgbClr val="000000"/>
                  </a:outerShdw>
                </a:effectLst>
                <a:ea typeface="宋体" pitchFamily="2" charset="-122"/>
              </a:rPr>
              <a:t>- Linux</a:t>
            </a:r>
            <a:r>
              <a:rPr lang="zh-CN" altLang="en-US" dirty="0">
                <a:effectLst>
                  <a:outerShdw blurRad="38100" dist="38100" dir="2700000" algn="tl">
                    <a:srgbClr val="000000"/>
                  </a:outerShdw>
                </a:effectLst>
                <a:ea typeface="宋体" pitchFamily="2" charset="-122"/>
              </a:rPr>
              <a:t>进程操作</a:t>
            </a:r>
          </a:p>
        </p:txBody>
      </p:sp>
      <p:sp>
        <p:nvSpPr>
          <p:cNvPr id="39939" name="内容占位符 2">
            <a:extLst>
              <a:ext uri="{FF2B5EF4-FFF2-40B4-BE49-F238E27FC236}">
                <a16:creationId xmlns:a16="http://schemas.microsoft.com/office/drawing/2014/main" id="{E03E95DB-F3C8-4F18-A6C2-2F76E1495718}"/>
              </a:ext>
            </a:extLst>
          </p:cNvPr>
          <p:cNvSpPr>
            <a:spLocks noGrp="1" noChangeArrowheads="1"/>
          </p:cNvSpPr>
          <p:nvPr>
            <p:ph idx="4294967295"/>
          </p:nvPr>
        </p:nvSpPr>
        <p:spPr/>
        <p:txBody>
          <a:bodyPr/>
          <a:lstStyle/>
          <a:p>
            <a:pPr algn="just" eaLnBrk="1" hangingPunct="1">
              <a:lnSpc>
                <a:spcPct val="80000"/>
              </a:lnSpc>
              <a:buClr>
                <a:srgbClr val="FF0000"/>
              </a:buClr>
              <a:buSzPct val="60000"/>
              <a:buFont typeface="Wingdings" panose="05000000000000000000" pitchFamily="2" charset="2"/>
              <a:buChar char="n"/>
              <a:defRPr/>
            </a:pPr>
            <a:r>
              <a:rPr lang="zh-CN" altLang="en-US" sz="2800" dirty="0"/>
              <a:t>查看进程</a:t>
            </a:r>
            <a:endParaRPr lang="en-US" altLang="zh-CN" sz="2800" dirty="0"/>
          </a:p>
          <a:p>
            <a:pPr lvl="1" eaLnBrk="1" hangingPunct="1">
              <a:buClr>
                <a:srgbClr val="002060"/>
              </a:buClr>
              <a:buSzPct val="60000"/>
              <a:defRPr/>
            </a:pPr>
            <a:r>
              <a:rPr lang="en-US" altLang="zh-CN" dirty="0" err="1">
                <a:solidFill>
                  <a:schemeClr val="tx1">
                    <a:lumMod val="50000"/>
                  </a:schemeClr>
                </a:solidFill>
                <a:latin typeface="+mj-ea"/>
              </a:rPr>
              <a:t>ps</a:t>
            </a:r>
            <a:r>
              <a:rPr lang="zh-CN" altLang="en-US" dirty="0">
                <a:solidFill>
                  <a:schemeClr val="tx1">
                    <a:lumMod val="50000"/>
                  </a:schemeClr>
                </a:solidFill>
                <a:latin typeface="+mj-ea"/>
              </a:rPr>
              <a:t>命令：用于查看系统的进程</a:t>
            </a:r>
            <a:endParaRPr lang="en-US" altLang="zh-CN" dirty="0">
              <a:solidFill>
                <a:schemeClr val="tx1">
                  <a:lumMod val="50000"/>
                </a:schemeClr>
              </a:solidFill>
              <a:latin typeface="+mj-ea"/>
            </a:endParaRPr>
          </a:p>
          <a:p>
            <a:pPr lvl="1" eaLnBrk="1" hangingPunct="1">
              <a:buClr>
                <a:srgbClr val="002060"/>
              </a:buClr>
              <a:buSzPct val="60000"/>
              <a:defRPr/>
            </a:pPr>
            <a:r>
              <a:rPr lang="zh-CN" altLang="en-US" dirty="0">
                <a:solidFill>
                  <a:schemeClr val="tx1">
                    <a:lumMod val="50000"/>
                  </a:schemeClr>
                </a:solidFill>
                <a:latin typeface="+mj-ea"/>
              </a:rPr>
              <a:t>参数：</a:t>
            </a:r>
            <a:endParaRPr lang="en-US" sz="2800" dirty="0"/>
          </a:p>
          <a:p>
            <a:pPr marL="1200150" lvl="2" indent="-285750" eaLnBrk="1" hangingPunct="1">
              <a:lnSpc>
                <a:spcPct val="80000"/>
              </a:lnSpc>
              <a:buClr>
                <a:srgbClr val="002060"/>
              </a:buClr>
              <a:buSzPct val="60000"/>
              <a:defRPr/>
            </a:pPr>
            <a:r>
              <a:rPr lang="en-US" altLang="zh-CN" b="0" dirty="0">
                <a:solidFill>
                  <a:srgbClr val="002060"/>
                </a:solidFill>
              </a:rPr>
              <a:t>-e </a:t>
            </a:r>
            <a:r>
              <a:rPr lang="zh-CN" altLang="en-US" b="0" dirty="0">
                <a:solidFill>
                  <a:srgbClr val="002060"/>
                </a:solidFill>
              </a:rPr>
              <a:t>显示所有进程</a:t>
            </a:r>
            <a:r>
              <a:rPr lang="en-US" altLang="zh-CN" b="0" dirty="0">
                <a:solidFill>
                  <a:srgbClr val="002060"/>
                </a:solidFill>
              </a:rPr>
              <a:t>,</a:t>
            </a:r>
            <a:r>
              <a:rPr lang="zh-CN" altLang="en-US" b="0" dirty="0">
                <a:solidFill>
                  <a:srgbClr val="002060"/>
                </a:solidFill>
              </a:rPr>
              <a:t>环境变量</a:t>
            </a:r>
            <a:endParaRPr lang="en-US"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-f </a:t>
            </a:r>
            <a:r>
              <a:rPr lang="zh-CN" altLang="en-US" b="0" dirty="0">
                <a:solidFill>
                  <a:srgbClr val="002060"/>
                </a:solidFill>
              </a:rPr>
              <a:t>全格式</a:t>
            </a:r>
            <a:endParaRPr lang="en-US"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-h </a:t>
            </a:r>
            <a:r>
              <a:rPr lang="zh-CN" altLang="en-US" b="0" dirty="0">
                <a:solidFill>
                  <a:srgbClr val="002060"/>
                </a:solidFill>
              </a:rPr>
              <a:t>不显示标题</a:t>
            </a:r>
            <a:endParaRPr lang="en-US"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-l </a:t>
            </a:r>
            <a:r>
              <a:rPr lang="zh-CN" altLang="en-US" b="0" dirty="0">
                <a:solidFill>
                  <a:srgbClr val="002060"/>
                </a:solidFill>
              </a:rPr>
              <a:t>长格式</a:t>
            </a:r>
            <a:endParaRPr lang="en-US"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-w </a:t>
            </a:r>
            <a:r>
              <a:rPr lang="zh-CN" altLang="en-US" b="0" dirty="0">
                <a:solidFill>
                  <a:srgbClr val="002060"/>
                </a:solidFill>
              </a:rPr>
              <a:t>宽输出</a:t>
            </a:r>
            <a:endParaRPr lang="en-US" b="0"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-a </a:t>
            </a:r>
            <a:r>
              <a:rPr lang="zh-CN" altLang="en-US" b="0" dirty="0">
                <a:solidFill>
                  <a:srgbClr val="002060"/>
                </a:solidFill>
              </a:rPr>
              <a:t>显示终端上的所有进程</a:t>
            </a:r>
            <a:r>
              <a:rPr lang="en-US" altLang="zh-CN" b="0" dirty="0">
                <a:solidFill>
                  <a:srgbClr val="002060"/>
                </a:solidFill>
              </a:rPr>
              <a:t>,</a:t>
            </a:r>
            <a:r>
              <a:rPr lang="zh-CN" altLang="en-US" b="0" dirty="0">
                <a:solidFill>
                  <a:srgbClr val="002060"/>
                </a:solidFill>
              </a:rPr>
              <a:t>包括其他用户的进程</a:t>
            </a:r>
            <a:endParaRPr lang="en-US" b="0"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-x </a:t>
            </a:r>
            <a:r>
              <a:rPr lang="zh-CN" altLang="en-US" b="0" dirty="0">
                <a:solidFill>
                  <a:srgbClr val="002060"/>
                </a:solidFill>
              </a:rPr>
              <a:t>显示没有控制终端的进程</a:t>
            </a:r>
            <a:endParaRPr lang="en-US" altLang="zh-CN" b="0" dirty="0">
              <a:solidFill>
                <a:srgbClr val="002060"/>
              </a:solidFill>
            </a:endParaRPr>
          </a:p>
          <a:p>
            <a:pPr marL="1200150" lvl="2" indent="-285750" eaLnBrk="1" hangingPunct="1">
              <a:lnSpc>
                <a:spcPct val="80000"/>
              </a:lnSpc>
              <a:buClr>
                <a:srgbClr val="002060"/>
              </a:buClr>
              <a:buSzPct val="60000"/>
              <a:defRPr/>
            </a:pPr>
            <a:r>
              <a:rPr lang="en-US" altLang="zh-CN" b="0" dirty="0">
                <a:solidFill>
                  <a:srgbClr val="002060"/>
                </a:solidFill>
              </a:rPr>
              <a:t>…….</a:t>
            </a:r>
            <a:endParaRPr lang="en-US" altLang="zh-CN" dirty="0">
              <a:solidFill>
                <a:srgbClr val="002060"/>
              </a:solidFill>
            </a:endParaRPr>
          </a:p>
          <a:p>
            <a:pPr algn="just" eaLnBrk="1" hangingPunct="1">
              <a:lnSpc>
                <a:spcPct val="80000"/>
              </a:lnSpc>
              <a:buClr>
                <a:srgbClr val="FF0000"/>
              </a:buClr>
              <a:buSzPct val="60000"/>
              <a:buFont typeface="Wingdings" panose="05000000000000000000" pitchFamily="2" charset="2"/>
              <a:buChar char="n"/>
              <a:defRPr/>
            </a:pPr>
            <a:r>
              <a:rPr lang="zh-CN" altLang="en-US" sz="2800" dirty="0"/>
              <a:t>用法：</a:t>
            </a:r>
            <a:endParaRPr lang="en-US" altLang="zh-CN" sz="2800" dirty="0"/>
          </a:p>
          <a:p>
            <a:pPr lvl="1" eaLnBrk="1" hangingPunct="1">
              <a:buClrTx/>
              <a:buSzPct val="60000"/>
              <a:defRPr/>
            </a:pPr>
            <a:r>
              <a:rPr lang="en-US" altLang="zh-CN" dirty="0" err="1">
                <a:solidFill>
                  <a:schemeClr val="tx1">
                    <a:lumMod val="50000"/>
                  </a:schemeClr>
                </a:solidFill>
                <a:latin typeface="+mj-ea"/>
              </a:rPr>
              <a:t>ps</a:t>
            </a:r>
            <a:r>
              <a:rPr lang="en-US" altLang="zh-CN" dirty="0">
                <a:solidFill>
                  <a:schemeClr val="tx1">
                    <a:lumMod val="50000"/>
                  </a:schemeClr>
                </a:solidFill>
                <a:latin typeface="+mj-ea"/>
              </a:rPr>
              <a:t> </a:t>
            </a:r>
            <a:r>
              <a:rPr lang="en-US" altLang="zh-CN" b="0" dirty="0"/>
              <a:t>-</a:t>
            </a:r>
            <a:r>
              <a:rPr lang="zh-CN" altLang="en-US" dirty="0">
                <a:solidFill>
                  <a:schemeClr val="tx1">
                    <a:lumMod val="50000"/>
                  </a:schemeClr>
                </a:solidFill>
                <a:latin typeface="+mj-ea"/>
              </a:rPr>
              <a:t>aux</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29782</TotalTime>
  <Words>7368</Words>
  <Application>Microsoft Office PowerPoint</Application>
  <PresentationFormat>A4 纸张(210x297 毫米)</PresentationFormat>
  <Paragraphs>808</Paragraphs>
  <Slides>55</Slides>
  <Notes>50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Monotype Sorts</vt:lpstr>
      <vt:lpstr>黑体</vt:lpstr>
      <vt:lpstr>宋体</vt:lpstr>
      <vt:lpstr>文泉驿微米黑</vt:lpstr>
      <vt:lpstr>Arial</vt:lpstr>
      <vt:lpstr>Arial Narrow</vt:lpstr>
      <vt:lpstr>Times New Roman</vt:lpstr>
      <vt:lpstr>Verdana</vt:lpstr>
      <vt:lpstr>Wingdings</vt:lpstr>
      <vt:lpstr>通用信息 (标准)</vt:lpstr>
      <vt:lpstr>第四章 第3讲  Linux进程操作</vt:lpstr>
      <vt:lpstr>题目</vt:lpstr>
      <vt:lpstr>进程环境-什么是进程</vt:lpstr>
      <vt:lpstr>进程环境-什么是进程</vt:lpstr>
      <vt:lpstr>进程环境-进程基本状态</vt:lpstr>
      <vt:lpstr>进程环境-Linux进程状态</vt:lpstr>
      <vt:lpstr>进程环境-Linux系统常见用户进程举例</vt:lpstr>
      <vt:lpstr>进程环境-进程与操作系统</vt:lpstr>
      <vt:lpstr>进程环境- Linux进程操作</vt:lpstr>
      <vt:lpstr>进程环境- Linux进程操作</vt:lpstr>
      <vt:lpstr>进程环境- Linux进程操作</vt:lpstr>
      <vt:lpstr>进程环境- Linux进程操作</vt:lpstr>
      <vt:lpstr>进程环境- Linux进程操作</vt:lpstr>
      <vt:lpstr>进程环境- Linux进程操作</vt:lpstr>
      <vt:lpstr>进程环境- Linux进程操作</vt:lpstr>
      <vt:lpstr>进程环境- Linux进程操作</vt:lpstr>
      <vt:lpstr>进程环境- Linux进程操作</vt:lpstr>
      <vt:lpstr>进程环境- Linux进程操作</vt:lpstr>
      <vt:lpstr>进程环境- Linux进程操作实例</vt:lpstr>
      <vt:lpstr>进程环境- Linux进程操作实例</vt:lpstr>
      <vt:lpstr>进程环境- Linux进程操作实例</vt:lpstr>
      <vt:lpstr>进程环境- Linux进程操作实例</vt:lpstr>
      <vt:lpstr>题目</vt:lpstr>
      <vt:lpstr>环境变量-什么是环境变量</vt:lpstr>
      <vt:lpstr>环境变量-什么是环境变量</vt:lpstr>
      <vt:lpstr>环境变量-Linux环境变量文件</vt:lpstr>
      <vt:lpstr>环境变量-Linux环境变量文件</vt:lpstr>
      <vt:lpstr>环境变量-Linux环境变量文件</vt:lpstr>
      <vt:lpstr>环境变量- Linux环境变量操作</vt:lpstr>
      <vt:lpstr>环境变量- Linux环境变量操作</vt:lpstr>
      <vt:lpstr>环境变量- Linux环境变量操作</vt:lpstr>
      <vt:lpstr>环境变量- C语言程序使用Linux环境变量</vt:lpstr>
      <vt:lpstr>进程环境- C语言程序使用Linux环境变量</vt:lpstr>
      <vt:lpstr>环境变量- C语言程序使用Linux环境变量</vt:lpstr>
      <vt:lpstr>PowerPoint 演示文稿</vt:lpstr>
      <vt:lpstr>题目</vt:lpstr>
      <vt:lpstr>系统调用-概念</vt:lpstr>
      <vt:lpstr>系统调用-系统调用与库函数</vt:lpstr>
      <vt:lpstr>系统调用-系统调用分类</vt:lpstr>
      <vt:lpstr>系统调用-典型系统调用介绍</vt:lpstr>
      <vt:lpstr>系统调用-典型系统调用介绍</vt:lpstr>
      <vt:lpstr>系统调用-典型系统调用介绍</vt:lpstr>
      <vt:lpstr>系统调用-通过glibc提供的库函数使用系统调用</vt:lpstr>
      <vt:lpstr>系统调用-C程序使用系统调用</vt:lpstr>
      <vt:lpstr>系统调用-通过syscall直接使用系统调用</vt:lpstr>
      <vt:lpstr>系统调用- 通过syscall直接使用系统调用</vt:lpstr>
      <vt:lpstr>系统调用-开发自己的系统调用</vt:lpstr>
      <vt:lpstr>系统调用-系统调用开发实例</vt:lpstr>
      <vt:lpstr>系统调用-系统调用开发实例</vt:lpstr>
      <vt:lpstr>系统调用-系统调用开发实例</vt:lpstr>
      <vt:lpstr>系统调用-系统调用开发实例</vt:lpstr>
      <vt:lpstr>系统调用-系统调用开发实例</vt:lpstr>
      <vt:lpstr>系统调用-C程序使用系统调用</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3395</cp:revision>
  <cp:lastPrinted>2011-09-02T04:24:48Z</cp:lastPrinted>
  <dcterms:created xsi:type="dcterms:W3CDTF">2001-03-21T12:57:26Z</dcterms:created>
  <dcterms:modified xsi:type="dcterms:W3CDTF">2021-02-04T04:01:01Z</dcterms:modified>
</cp:coreProperties>
</file>