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7"/>
  </p:notesMasterIdLst>
  <p:handoutMasterIdLst>
    <p:handoutMasterId r:id="rId48"/>
  </p:handoutMasterIdLst>
  <p:sldIdLst>
    <p:sldId id="256" r:id="rId2"/>
    <p:sldId id="376" r:id="rId3"/>
    <p:sldId id="377" r:id="rId4"/>
    <p:sldId id="378" r:id="rId5"/>
    <p:sldId id="379" r:id="rId6"/>
    <p:sldId id="380" r:id="rId7"/>
    <p:sldId id="381" r:id="rId8"/>
    <p:sldId id="382" r:id="rId9"/>
    <p:sldId id="383" r:id="rId10"/>
    <p:sldId id="384" r:id="rId11"/>
    <p:sldId id="422" r:id="rId12"/>
    <p:sldId id="386" r:id="rId13"/>
    <p:sldId id="387" r:id="rId14"/>
    <p:sldId id="423" r:id="rId15"/>
    <p:sldId id="388" r:id="rId16"/>
    <p:sldId id="389" r:id="rId17"/>
    <p:sldId id="391" r:id="rId18"/>
    <p:sldId id="390" r:id="rId19"/>
    <p:sldId id="425" r:id="rId20"/>
    <p:sldId id="393" r:id="rId21"/>
    <p:sldId id="426" r:id="rId22"/>
    <p:sldId id="394" r:id="rId23"/>
    <p:sldId id="395" r:id="rId24"/>
    <p:sldId id="396" r:id="rId25"/>
    <p:sldId id="398" r:id="rId26"/>
    <p:sldId id="401" r:id="rId27"/>
    <p:sldId id="402" r:id="rId28"/>
    <p:sldId id="403" r:id="rId29"/>
    <p:sldId id="405" r:id="rId30"/>
    <p:sldId id="406" r:id="rId31"/>
    <p:sldId id="407" r:id="rId32"/>
    <p:sldId id="427" r:id="rId33"/>
    <p:sldId id="408" r:id="rId34"/>
    <p:sldId id="409" r:id="rId35"/>
    <p:sldId id="410" r:id="rId36"/>
    <p:sldId id="411" r:id="rId37"/>
    <p:sldId id="412" r:id="rId38"/>
    <p:sldId id="413" r:id="rId39"/>
    <p:sldId id="414" r:id="rId40"/>
    <p:sldId id="415" r:id="rId41"/>
    <p:sldId id="416" r:id="rId42"/>
    <p:sldId id="417" r:id="rId43"/>
    <p:sldId id="418" r:id="rId44"/>
    <p:sldId id="429" r:id="rId45"/>
    <p:sldId id="297" r:id="rId46"/>
  </p:sldIdLst>
  <p:sldSz cx="9906000" cy="6858000" type="A4"/>
  <p:notesSz cx="6797675" cy="9928225"/>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D3A"/>
    <a:srgbClr val="003399"/>
    <a:srgbClr val="336699"/>
    <a:srgbClr val="000000"/>
    <a:srgbClr val="FF3300"/>
    <a:srgbClr val="C8860E"/>
    <a:srgbClr val="000066"/>
    <a:srgbClr val="0000FF"/>
    <a:srgbClr val="FFFF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2" autoAdjust="0"/>
    <p:restoredTop sz="98074" autoAdjust="0"/>
  </p:normalViewPr>
  <p:slideViewPr>
    <p:cSldViewPr>
      <p:cViewPr varScale="1">
        <p:scale>
          <a:sx n="158" d="100"/>
          <a:sy n="158" d="100"/>
        </p:scale>
        <p:origin x="1770" y="150"/>
      </p:cViewPr>
      <p:guideLst>
        <p:guide orient="horz" pos="2160"/>
        <p:guide pos="3120"/>
      </p:guideLst>
    </p:cSldViewPr>
  </p:slideViewPr>
  <p:outlineViewPr>
    <p:cViewPr>
      <p:scale>
        <a:sx n="33" d="100"/>
        <a:sy n="33" d="100"/>
      </p:scale>
      <p:origin x="0" y="1008"/>
    </p:cViewPr>
  </p:outlineViewPr>
  <p:notesTextViewPr>
    <p:cViewPr>
      <p:scale>
        <a:sx n="100" d="100"/>
        <a:sy n="100" d="100"/>
      </p:scale>
      <p:origin x="0" y="0"/>
    </p:cViewPr>
  </p:notesTextViewPr>
  <p:sorterViewPr>
    <p:cViewPr>
      <p:scale>
        <a:sx n="100" d="100"/>
        <a:sy n="100" d="100"/>
      </p:scale>
      <p:origin x="0" y="1410"/>
    </p:cViewPr>
  </p:sorterViewPr>
  <p:notesViewPr>
    <p:cSldViewPr>
      <p:cViewPr varScale="1">
        <p:scale>
          <a:sx n="47" d="100"/>
          <a:sy n="47" d="100"/>
        </p:scale>
        <p:origin x="2792"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91CEAB8E-1E52-4AF3-A645-E2A34AEB46A6}" type="slidenum">
              <a:rPr lang="en-US" altLang="zh-CN"/>
              <a:pPr>
                <a:defRPr/>
              </a:pPr>
              <a:t>‹#›</a:t>
            </a:fld>
            <a:endParaRPr lang="en-US" altLang="zh-CN"/>
          </a:p>
        </p:txBody>
      </p:sp>
    </p:spTree>
    <p:extLst>
      <p:ext uri="{BB962C8B-B14F-4D97-AF65-F5344CB8AC3E}">
        <p14:creationId xmlns:p14="http://schemas.microsoft.com/office/powerpoint/2010/main" val="614269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18436" name="Rectangle 4"/>
          <p:cNvSpPr>
            <a:spLocks noGrp="1" noRot="1" noChangeAspect="1" noChangeArrowheads="1" noTextEdit="1"/>
          </p:cNvSpPr>
          <p:nvPr>
            <p:ph type="sldImg" idx="2"/>
          </p:nvPr>
        </p:nvSpPr>
        <p:spPr bwMode="auto">
          <a:xfrm>
            <a:off x="712788" y="746125"/>
            <a:ext cx="5372100"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906463" y="4713288"/>
            <a:ext cx="4984750" cy="4468812"/>
          </a:xfrm>
          <a:prstGeom prst="rect">
            <a:avLst/>
          </a:prstGeom>
          <a:noFill/>
          <a:ln>
            <a:noFill/>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C7D674A-C53E-4DF2-95AB-FDF5B54D8C97}" type="slidenum">
              <a:rPr lang="en-US" altLang="zh-CN"/>
              <a:pPr>
                <a:defRPr/>
              </a:pPr>
              <a:t>‹#›</a:t>
            </a:fld>
            <a:endParaRPr lang="en-US" altLang="zh-CN"/>
          </a:p>
        </p:txBody>
      </p:sp>
    </p:spTree>
    <p:extLst>
      <p:ext uri="{BB962C8B-B14F-4D97-AF65-F5344CB8AC3E}">
        <p14:creationId xmlns:p14="http://schemas.microsoft.com/office/powerpoint/2010/main" val="3771229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BDCEB1A0-8F8F-40EC-AE7D-25A955170D6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a:extLst>
              <a:ext uri="{FF2B5EF4-FFF2-40B4-BE49-F238E27FC236}">
                <a16:creationId xmlns:a16="http://schemas.microsoft.com/office/drawing/2014/main" id="{B806AAB7-638A-4860-9792-C6C778F2963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2772" name="灯片编号占位符 3">
            <a:extLst>
              <a:ext uri="{FF2B5EF4-FFF2-40B4-BE49-F238E27FC236}">
                <a16:creationId xmlns:a16="http://schemas.microsoft.com/office/drawing/2014/main" id="{A7A0A22E-82C1-4FD1-B573-18AF076AF34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261527-4CBD-4931-9A1B-65DFB23339CF}" type="slidenum">
              <a:rPr lang="zh-CN" altLang="en-US"/>
              <a:pPr/>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软件所所徽"/>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9263" y="112713"/>
            <a:ext cx="13668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iscas-mzd"/>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88950" y="1828800"/>
            <a:ext cx="8928100" cy="1744663"/>
          </a:xfrm>
          <a:noFill/>
        </p:spPr>
        <p:txBody>
          <a:bodyPr lIns="91440" rIns="91440"/>
          <a:lstStyle>
            <a:lvl1pPr algn="ctr">
              <a:defRPr sz="4400">
                <a:solidFill>
                  <a:srgbClr val="000066"/>
                </a:solidFill>
                <a:effectLst>
                  <a:outerShdw blurRad="38100" dist="38100" dir="2700000" algn="tl">
                    <a:srgbClr val="C0C0C0"/>
                  </a:outerShdw>
                </a:effectLst>
              </a:defRPr>
            </a:lvl1pPr>
          </a:lstStyle>
          <a:p>
            <a:pPr lvl="0"/>
            <a:r>
              <a:rPr lang="zh-CN" altLang="en-US" noProof="0"/>
              <a:t>单击此处编辑母版标题样式</a:t>
            </a:r>
          </a:p>
        </p:txBody>
      </p:sp>
      <p:sp>
        <p:nvSpPr>
          <p:cNvPr id="1913863" name="Rectangle 7"/>
          <p:cNvSpPr>
            <a:spLocks noGrp="1" noChangeArrowheads="1"/>
          </p:cNvSpPr>
          <p:nvPr>
            <p:ph type="subTitle" idx="1"/>
          </p:nvPr>
        </p:nvSpPr>
        <p:spPr>
          <a:xfrm>
            <a:off x="1647825"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Tree>
    <p:extLst>
      <p:ext uri="{BB962C8B-B14F-4D97-AF65-F5344CB8AC3E}">
        <p14:creationId xmlns:p14="http://schemas.microsoft.com/office/powerpoint/2010/main" val="33784985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EC186309-1557-4760-BFCC-A8CA618ECF06}" type="slidenum">
              <a:rPr lang="en-US" altLang="zh-CN"/>
              <a:pPr>
                <a:defRPr/>
              </a:pPr>
              <a:t>‹#›</a:t>
            </a:fld>
            <a:endParaRPr lang="en-US" altLang="zh-CN"/>
          </a:p>
        </p:txBody>
      </p:sp>
    </p:spTree>
    <p:extLst>
      <p:ext uri="{BB962C8B-B14F-4D97-AF65-F5344CB8AC3E}">
        <p14:creationId xmlns:p14="http://schemas.microsoft.com/office/powerpoint/2010/main" val="203831279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29500" y="568325"/>
            <a:ext cx="24765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5"/>
            <a:ext cx="7277100"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DFC5A923-AA79-42CB-AEBF-F06CE1EDB2B2}" type="slidenum">
              <a:rPr lang="en-US" altLang="zh-CN"/>
              <a:pPr>
                <a:defRPr/>
              </a:pPr>
              <a:t>‹#›</a:t>
            </a:fld>
            <a:endParaRPr lang="en-US" altLang="zh-CN"/>
          </a:p>
        </p:txBody>
      </p:sp>
    </p:spTree>
    <p:extLst>
      <p:ext uri="{BB962C8B-B14F-4D97-AF65-F5344CB8AC3E}">
        <p14:creationId xmlns:p14="http://schemas.microsoft.com/office/powerpoint/2010/main" val="412358280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568326"/>
            <a:ext cx="9906000" cy="557213"/>
          </a:xfrm>
        </p:spPr>
        <p:txBody>
          <a:bodyPr/>
          <a:lstStyle/>
          <a:p>
            <a:r>
              <a:rPr lang="zh-CN" altLang="en-US"/>
              <a:t>单击此处编辑母版标题样式</a:t>
            </a:r>
          </a:p>
        </p:txBody>
      </p:sp>
      <p:sp>
        <p:nvSpPr>
          <p:cNvPr id="3" name="Rectangle 1057">
            <a:extLst>
              <a:ext uri="{FF2B5EF4-FFF2-40B4-BE49-F238E27FC236}">
                <a16:creationId xmlns:a16="http://schemas.microsoft.com/office/drawing/2014/main" id="{4B2F5DE2-84E8-4C58-AEDE-E10FD96CE031}"/>
              </a:ext>
            </a:extLst>
          </p:cNvPr>
          <p:cNvSpPr>
            <a:spLocks noGrp="1" noChangeArrowheads="1"/>
          </p:cNvSpPr>
          <p:nvPr>
            <p:ph type="dt" sz="half" idx="10"/>
          </p:nvPr>
        </p:nvSpPr>
        <p:spPr/>
        <p:txBody>
          <a:bodyPr/>
          <a:lstStyle>
            <a:lvl1pPr>
              <a:defRPr/>
            </a:lvl1pPr>
          </a:lstStyle>
          <a:p>
            <a:pPr>
              <a:defRPr/>
            </a:pPr>
            <a:fld id="{CF211C05-EFA5-4491-87A1-9FBE30257505}" type="datetime1">
              <a:rPr lang="zh-CN" altLang="en-US"/>
              <a:pPr>
                <a:defRPr/>
              </a:pPr>
              <a:t>2021/2/4</a:t>
            </a:fld>
            <a:endParaRPr lang="zh-CN" altLang="en-US" sz="1800" b="0">
              <a:solidFill>
                <a:srgbClr val="0033CC"/>
              </a:solidFill>
              <a:ea typeface="宋体" panose="02010600030101010101" pitchFamily="2" charset="-122"/>
            </a:endParaRPr>
          </a:p>
        </p:txBody>
      </p:sp>
      <p:sp>
        <p:nvSpPr>
          <p:cNvPr id="4" name="Rectangle 1058">
            <a:extLst>
              <a:ext uri="{FF2B5EF4-FFF2-40B4-BE49-F238E27FC236}">
                <a16:creationId xmlns:a16="http://schemas.microsoft.com/office/drawing/2014/main" id="{3EE1C4FB-4278-4535-A109-497D76834419}"/>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5" name="Rectangle 1059">
            <a:extLst>
              <a:ext uri="{FF2B5EF4-FFF2-40B4-BE49-F238E27FC236}">
                <a16:creationId xmlns:a16="http://schemas.microsoft.com/office/drawing/2014/main" id="{4E342B83-CB42-4B07-8FD4-B90A72492AAB}"/>
              </a:ext>
            </a:extLst>
          </p:cNvPr>
          <p:cNvSpPr>
            <a:spLocks noGrp="1" noChangeArrowheads="1"/>
          </p:cNvSpPr>
          <p:nvPr>
            <p:ph type="sldNum" sz="quarter" idx="12"/>
          </p:nvPr>
        </p:nvSpPr>
        <p:spPr/>
        <p:txBody>
          <a:bodyPr/>
          <a:lstStyle>
            <a:lvl1pPr>
              <a:defRPr/>
            </a:lvl1pPr>
          </a:lstStyle>
          <a:p>
            <a:fld id="{C8302E62-326E-4884-A70B-055AF9528D0A}" type="slidenum">
              <a:rPr lang="zh-CN" altLang="en-US"/>
              <a:pPr/>
              <a:t>‹#›</a:t>
            </a:fld>
            <a:endParaRPr lang="en-US" altLang="zh-CN" sz="1800">
              <a:solidFill>
                <a:schemeClr val="tx1"/>
              </a:solidFill>
            </a:endParaRPr>
          </a:p>
        </p:txBody>
      </p:sp>
    </p:spTree>
    <p:extLst>
      <p:ext uri="{BB962C8B-B14F-4D97-AF65-F5344CB8AC3E}">
        <p14:creationId xmlns:p14="http://schemas.microsoft.com/office/powerpoint/2010/main" val="272206277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xfrm>
            <a:off x="0" y="52388"/>
            <a:ext cx="920552" cy="457200"/>
          </a:xfrm>
        </p:spPr>
        <p:txBody>
          <a:bodyPr/>
          <a:lstStyle>
            <a:lvl1pPr>
              <a:defRPr/>
            </a:lvl1pPr>
          </a:lstStyle>
          <a:p>
            <a:pPr>
              <a:defRPr/>
            </a:pPr>
            <a:fld id="{B28318B3-CF94-4338-9C47-A02F66CD6F13}" type="slidenum">
              <a:rPr lang="en-US" altLang="zh-CN" smtClean="0"/>
              <a:pPr>
                <a:defRPr/>
              </a:pPr>
              <a:t>‹#›</a:t>
            </a:fld>
            <a:endParaRPr lang="en-US" altLang="zh-CN" dirty="0"/>
          </a:p>
        </p:txBody>
      </p:sp>
      <p:sp>
        <p:nvSpPr>
          <p:cNvPr id="6" name="Rectangle 1059"/>
          <p:cNvSpPr>
            <a:spLocks noGrp="1" noChangeArrowheads="1"/>
          </p:cNvSpPr>
          <p:nvPr>
            <p:ph type="sldNum" sz="quarter" idx="12"/>
          </p:nvPr>
        </p:nvSpPr>
        <p:spPr>
          <a:xfrm>
            <a:off x="7905750" y="6237288"/>
            <a:ext cx="1905000" cy="457200"/>
          </a:xfrm>
        </p:spPr>
        <p:txBody>
          <a:bodyPr/>
          <a:lstStyle>
            <a:lvl1pPr>
              <a:defRPr sz="1400" b="1" i="0" baseline="0">
                <a:solidFill>
                  <a:srgbClr val="001D3A"/>
                </a:solidFill>
              </a:defRPr>
            </a:lvl1pPr>
          </a:lstStyle>
          <a:p>
            <a:pPr>
              <a:defRPr/>
            </a:pPr>
            <a:fld id="{581DD3E0-5F7C-46B2-AE3F-E81668104769}" type="slidenum">
              <a:rPr lang="en-US" altLang="zh-CN"/>
              <a:pPr>
                <a:defRPr/>
              </a:pPr>
              <a:t>‹#›</a:t>
            </a:fld>
            <a:endParaRPr lang="en-US" altLang="zh-CN"/>
          </a:p>
        </p:txBody>
      </p:sp>
    </p:spTree>
    <p:extLst>
      <p:ext uri="{BB962C8B-B14F-4D97-AF65-F5344CB8AC3E}">
        <p14:creationId xmlns:p14="http://schemas.microsoft.com/office/powerpoint/2010/main" val="158749283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8770C540-FA4A-4C72-B81A-93C6DC1F8004}" type="slidenum">
              <a:rPr lang="en-US" altLang="zh-CN"/>
              <a:pPr>
                <a:defRPr/>
              </a:pPr>
              <a:t>‹#›</a:t>
            </a:fld>
            <a:endParaRPr lang="en-US" altLang="zh-CN"/>
          </a:p>
        </p:txBody>
      </p:sp>
    </p:spTree>
    <p:extLst>
      <p:ext uri="{BB962C8B-B14F-4D97-AF65-F5344CB8AC3E}">
        <p14:creationId xmlns:p14="http://schemas.microsoft.com/office/powerpoint/2010/main" val="323427198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895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CE50C3C9-4EC1-4D0E-A124-05EA02C5D9B8}" type="slidenum">
              <a:rPr lang="en-US" altLang="zh-CN"/>
              <a:pPr>
                <a:defRPr/>
              </a:pPr>
              <a:t>‹#›</a:t>
            </a:fld>
            <a:endParaRPr lang="en-US" altLang="zh-CN"/>
          </a:p>
        </p:txBody>
      </p:sp>
    </p:spTree>
    <p:extLst>
      <p:ext uri="{BB962C8B-B14F-4D97-AF65-F5344CB8AC3E}">
        <p14:creationId xmlns:p14="http://schemas.microsoft.com/office/powerpoint/2010/main" val="244061704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9" name="Rectangle 1059"/>
          <p:cNvSpPr>
            <a:spLocks noGrp="1" noChangeArrowheads="1"/>
          </p:cNvSpPr>
          <p:nvPr>
            <p:ph type="sldNum" sz="quarter" idx="12"/>
          </p:nvPr>
        </p:nvSpPr>
        <p:spPr>
          <a:ln/>
        </p:spPr>
        <p:txBody>
          <a:bodyPr/>
          <a:lstStyle>
            <a:lvl1pPr>
              <a:defRPr/>
            </a:lvl1pPr>
          </a:lstStyle>
          <a:p>
            <a:pPr>
              <a:defRPr/>
            </a:pPr>
            <a:fld id="{B03E9D4A-0597-4B45-9AF7-E0992F0E6E47}" type="slidenum">
              <a:rPr lang="en-US" altLang="zh-CN"/>
              <a:pPr>
                <a:defRPr/>
              </a:pPr>
              <a:t>‹#›</a:t>
            </a:fld>
            <a:endParaRPr lang="en-US" altLang="zh-CN"/>
          </a:p>
        </p:txBody>
      </p:sp>
    </p:spTree>
    <p:extLst>
      <p:ext uri="{BB962C8B-B14F-4D97-AF65-F5344CB8AC3E}">
        <p14:creationId xmlns:p14="http://schemas.microsoft.com/office/powerpoint/2010/main" val="5399273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5" name="Rectangle 1059"/>
          <p:cNvSpPr>
            <a:spLocks noGrp="1" noChangeArrowheads="1"/>
          </p:cNvSpPr>
          <p:nvPr>
            <p:ph type="sldNum" sz="quarter" idx="12"/>
          </p:nvPr>
        </p:nvSpPr>
        <p:spPr>
          <a:ln/>
        </p:spPr>
        <p:txBody>
          <a:bodyPr/>
          <a:lstStyle>
            <a:lvl1pPr>
              <a:defRPr/>
            </a:lvl1pPr>
          </a:lstStyle>
          <a:p>
            <a:pPr>
              <a:defRPr/>
            </a:pPr>
            <a:fld id="{50B2FFED-9152-4D2D-86D8-2C5FC9A66E99}" type="slidenum">
              <a:rPr lang="en-US" altLang="zh-CN"/>
              <a:pPr>
                <a:defRPr/>
              </a:pPr>
              <a:t>‹#›</a:t>
            </a:fld>
            <a:endParaRPr lang="en-US" altLang="zh-CN"/>
          </a:p>
        </p:txBody>
      </p:sp>
    </p:spTree>
    <p:extLst>
      <p:ext uri="{BB962C8B-B14F-4D97-AF65-F5344CB8AC3E}">
        <p14:creationId xmlns:p14="http://schemas.microsoft.com/office/powerpoint/2010/main" val="38021694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xfrm>
            <a:off x="8265368" y="6345056"/>
            <a:ext cx="2895600" cy="457200"/>
          </a:xfrm>
          <a:ln/>
        </p:spPr>
        <p:txBody>
          <a:bodyPr/>
          <a:lstStyle>
            <a:lvl1pPr>
              <a:defRPr/>
            </a:lvl1pPr>
          </a:lstStyle>
          <a:p>
            <a:pPr>
              <a:defRPr/>
            </a:pPr>
            <a:fld id="{9F8E3554-2F4C-4F81-A61C-F7B03B5D2EAE}" type="slidenum">
              <a:rPr lang="en-US" altLang="zh-CN" smtClean="0"/>
              <a:pPr>
                <a:defRPr/>
              </a:pPr>
              <a:t>‹#›</a:t>
            </a:fld>
            <a:endParaRPr lang="en-US" altLang="zh-CN" dirty="0"/>
          </a:p>
        </p:txBody>
      </p:sp>
      <p:sp>
        <p:nvSpPr>
          <p:cNvPr id="4" name="Rectangle 1059"/>
          <p:cNvSpPr>
            <a:spLocks noGrp="1" noChangeArrowheads="1"/>
          </p:cNvSpPr>
          <p:nvPr>
            <p:ph type="sldNum" sz="quarter" idx="12"/>
          </p:nvPr>
        </p:nvSpPr>
        <p:spPr>
          <a:xfrm>
            <a:off x="7966901" y="6345745"/>
            <a:ext cx="1905000" cy="457200"/>
          </a:xfrm>
          <a:ln/>
        </p:spPr>
        <p:txBody>
          <a:bodyPr/>
          <a:lstStyle>
            <a:lvl1pPr>
              <a:defRPr/>
            </a:lvl1pPr>
          </a:lstStyle>
          <a:p>
            <a:pPr>
              <a:defRPr/>
            </a:pPr>
            <a:fld id="{F3E041F5-C80F-41AD-85A6-1DB15A00DDFA}" type="slidenum">
              <a:rPr lang="en-US" altLang="zh-CN"/>
              <a:pPr>
                <a:defRPr/>
              </a:pPr>
              <a:t>‹#›</a:t>
            </a:fld>
            <a:endParaRPr lang="en-US" altLang="zh-CN"/>
          </a:p>
        </p:txBody>
      </p:sp>
    </p:spTree>
    <p:extLst>
      <p:ext uri="{BB962C8B-B14F-4D97-AF65-F5344CB8AC3E}">
        <p14:creationId xmlns:p14="http://schemas.microsoft.com/office/powerpoint/2010/main" val="405494179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802B5A26-504E-4E45-B2B1-F0DD749C1A3A}" type="slidenum">
              <a:rPr lang="en-US" altLang="zh-CN"/>
              <a:pPr>
                <a:defRPr/>
              </a:pPr>
              <a:t>‹#›</a:t>
            </a:fld>
            <a:endParaRPr lang="en-US" altLang="zh-CN"/>
          </a:p>
        </p:txBody>
      </p:sp>
    </p:spTree>
    <p:extLst>
      <p:ext uri="{BB962C8B-B14F-4D97-AF65-F5344CB8AC3E}">
        <p14:creationId xmlns:p14="http://schemas.microsoft.com/office/powerpoint/2010/main" val="245813452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3B4394A5-E25D-4EC5-882D-FDF0894202F1}" type="slidenum">
              <a:rPr lang="en-US" altLang="zh-CN"/>
              <a:pPr>
                <a:defRPr/>
              </a:pPr>
              <a:t>‹#›</a:t>
            </a:fld>
            <a:endParaRPr lang="en-US" altLang="zh-CN"/>
          </a:p>
        </p:txBody>
      </p:sp>
    </p:spTree>
    <p:extLst>
      <p:ext uri="{BB962C8B-B14F-4D97-AF65-F5344CB8AC3E}">
        <p14:creationId xmlns:p14="http://schemas.microsoft.com/office/powerpoint/2010/main" val="176947067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63" descr="backgroud-blueframe"/>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047" descr="软件所所徽"/>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530850" y="112713"/>
            <a:ext cx="136683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056" descr="iscas-mzd"/>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 Box 104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858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a:defRPr sz="1400"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10643" y="1506"/>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b="0">
                <a:solidFill>
                  <a:schemeClr val="tx1"/>
                </a:solidFill>
                <a:ea typeface="+mn-ea"/>
              </a:defRPr>
            </a:lvl1pPr>
          </a:lstStyle>
          <a:p>
            <a:pPr>
              <a:defRPr/>
            </a:pPr>
            <a:fld id="{D8894C89-F3FE-40C0-A5F3-ADEF3E1A6553}" type="slidenum">
              <a:rPr lang="en-US" altLang="zh-CN" smtClean="0"/>
              <a:pPr>
                <a:defRPr/>
              </a:pPr>
              <a:t>‹#›</a:t>
            </a:fld>
            <a:endParaRPr lang="en-US" altLang="zh-CN" dirty="0"/>
          </a:p>
        </p:txBody>
      </p:sp>
      <p:sp>
        <p:nvSpPr>
          <p:cNvPr id="3107" name="Rectangle 1059"/>
          <p:cNvSpPr>
            <a:spLocks noGrp="1" noChangeArrowheads="1"/>
          </p:cNvSpPr>
          <p:nvPr>
            <p:ph type="sldNum" sz="quarter" idx="4"/>
          </p:nvPr>
        </p:nvSpPr>
        <p:spPr bwMode="auto">
          <a:xfrm>
            <a:off x="65532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b="0">
                <a:solidFill>
                  <a:srgbClr val="0000CC"/>
                </a:solidFill>
                <a:ea typeface="+mn-ea"/>
              </a:defRPr>
            </a:lvl1pPr>
          </a:lstStyle>
          <a:p>
            <a:pPr>
              <a:defRPr/>
            </a:pPr>
            <a:fld id="{FE7D64B2-A068-40FD-8A0E-D4EEE312E3A4}" type="slidenum">
              <a:rPr lang="en-US" altLang="zh-CN"/>
              <a:pPr>
                <a:defRPr/>
              </a:pPr>
              <a:t>‹#›</a:t>
            </a:fld>
            <a:endParaRPr lang="en-US" altLang="zh-CN"/>
          </a:p>
        </p:txBody>
      </p:sp>
      <p:sp>
        <p:nvSpPr>
          <p:cNvPr id="1033" name="Rectangle 1060"/>
          <p:cNvSpPr>
            <a:spLocks noGrp="1" noChangeArrowheads="1"/>
          </p:cNvSpPr>
          <p:nvPr>
            <p:ph type="body" idx="1"/>
          </p:nvPr>
        </p:nvSpPr>
        <p:spPr bwMode="auto">
          <a:xfrm>
            <a:off x="488950" y="1412875"/>
            <a:ext cx="89281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p>
            <a:pPr lvl="0"/>
            <a:r>
              <a:rPr lang="zh-CN" altLang="en-US"/>
              <a:t>单击此处编辑母版标题样式文件</a:t>
            </a:r>
          </a:p>
        </p:txBody>
      </p:sp>
    </p:spTree>
  </p:cSld>
  <p:clrMap bg1="lt1" tx1="dk1" bg2="lt2" tx2="dk2" accent1="accent1" accent2="accent2" accent3="accent3" accent4="accent4" accent5="accent5" accent6="accent6" hlink="hlink" folHlink="folHlink"/>
  <p:sldLayoutIdLst>
    <p:sldLayoutId id="2147484582" r:id="rId1"/>
    <p:sldLayoutId id="2147484583" r:id="rId2"/>
    <p:sldLayoutId id="2147484573" r:id="rId3"/>
    <p:sldLayoutId id="2147484574" r:id="rId4"/>
    <p:sldLayoutId id="2147484575" r:id="rId5"/>
    <p:sldLayoutId id="2147484576" r:id="rId6"/>
    <p:sldLayoutId id="2147484577" r:id="rId7"/>
    <p:sldLayoutId id="2147484578" r:id="rId8"/>
    <p:sldLayoutId id="2147484579" r:id="rId9"/>
    <p:sldLayoutId id="2147484580" r:id="rId10"/>
    <p:sldLayoutId id="2147484581" r:id="rId11"/>
    <p:sldLayoutId id="2147484584" r:id="rId12"/>
  </p:sldLayoutIdLst>
  <p:transition/>
  <p:hf hdr="0" ftr="0" dt="0"/>
  <p:txStyles>
    <p:title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600" b="1">
          <a:solidFill>
            <a:srgbClr val="000066"/>
          </a:solidFill>
          <a:latin typeface="+mn-lt"/>
          <a:ea typeface="黑体" pitchFamily="2" charset="-122"/>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v"/>
        <a:defRPr kumimoji="1" sz="2400" b="1">
          <a:solidFill>
            <a:srgbClr val="0000FF"/>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charset="2"/>
        <a:buChar char="F"/>
        <a:defRPr kumimoji="1" sz="2000" b="1">
          <a:solidFill>
            <a:srgbClr val="A50021"/>
          </a:solidFill>
          <a:latin typeface="+mn-lt"/>
          <a:ea typeface="楷体_GB2312" pitchFamily="49" charset="-122"/>
        </a:defRPr>
      </a:lvl3pPr>
      <a:lvl4pPr marL="1600200" indent="-228600" algn="l" rtl="0" eaLnBrk="0" fontAlgn="base" hangingPunct="0">
        <a:spcBef>
          <a:spcPct val="20000"/>
        </a:spcBef>
        <a:spcAft>
          <a:spcPct val="0"/>
        </a:spcAft>
        <a:buClr>
          <a:schemeClr val="tx2"/>
        </a:buClr>
        <a:buSzPct val="100000"/>
        <a:buChar char="•"/>
        <a:defRPr kumimoji="1" sz="2000" b="1">
          <a:solidFill>
            <a:srgbClr val="292929"/>
          </a:solidFill>
          <a:latin typeface="+mn-lt"/>
          <a:ea typeface="楷体_GB2312" pitchFamily="49" charset="-122"/>
        </a:defRPr>
      </a:lvl4pPr>
      <a:lvl5pPr marL="2057400" indent="-228600" algn="l" rtl="0" eaLnBrk="0" fontAlgn="base" hangingPunct="0">
        <a:spcBef>
          <a:spcPct val="20000"/>
        </a:spcBef>
        <a:spcAft>
          <a:spcPct val="0"/>
        </a:spcAft>
        <a:buClr>
          <a:schemeClr val="hlink"/>
        </a:buClr>
        <a:buSzPct val="100000"/>
        <a:buChar char="–"/>
        <a:defRPr kumimoji="1" sz="2000" b="1">
          <a:solidFill>
            <a:srgbClr val="FF3300"/>
          </a:solidFill>
          <a:latin typeface="+mn-lt"/>
          <a:ea typeface="楷体_GB2312" pitchFamily="49" charset="-122"/>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82"/>
          <p:cNvSpPr>
            <a:spLocks noGrp="1" noChangeArrowheads="1"/>
          </p:cNvSpPr>
          <p:nvPr>
            <p:ph type="ctrTitle" sz="quarter" idx="4294967295"/>
          </p:nvPr>
        </p:nvSpPr>
        <p:spPr>
          <a:xfrm>
            <a:off x="0" y="2193894"/>
            <a:ext cx="9906000" cy="1989199"/>
          </a:xfrm>
          <a:noFill/>
        </p:spPr>
        <p:txBody>
          <a:bodyPr wrap="square">
            <a:spAutoFit/>
          </a:bodyPr>
          <a:lstStyle/>
          <a:p>
            <a:pPr algn="ctr" eaLnBrk="1" hangingPunct="1">
              <a:lnSpc>
                <a:spcPct val="150000"/>
              </a:lnSpc>
            </a:pPr>
            <a:r>
              <a:rPr lang="zh-CN" altLang="en-US" sz="4400" dirty="0">
                <a:solidFill>
                  <a:srgbClr val="000066"/>
                </a:solidFill>
                <a:effectLst>
                  <a:outerShdw blurRad="38100" dist="38100" dir="2700000" algn="tl">
                    <a:srgbClr val="C0C0C0"/>
                  </a:outerShdw>
                </a:effectLst>
              </a:rPr>
              <a:t>第四章 第</a:t>
            </a:r>
            <a:r>
              <a:rPr lang="en-US" altLang="zh-CN" sz="4400" dirty="0">
                <a:solidFill>
                  <a:srgbClr val="000066"/>
                </a:solidFill>
                <a:effectLst>
                  <a:outerShdw blurRad="38100" dist="38100" dir="2700000" algn="tl">
                    <a:srgbClr val="C0C0C0"/>
                  </a:outerShdw>
                </a:effectLst>
              </a:rPr>
              <a:t>4</a:t>
            </a:r>
            <a:r>
              <a:rPr lang="zh-CN" altLang="en-US" sz="4400" dirty="0">
                <a:solidFill>
                  <a:srgbClr val="000066"/>
                </a:solidFill>
                <a:effectLst>
                  <a:outerShdw blurRad="38100" dist="38100" dir="2700000" algn="tl">
                    <a:srgbClr val="C0C0C0"/>
                  </a:outerShdw>
                </a:effectLst>
              </a:rPr>
              <a:t>讲 </a:t>
            </a:r>
            <a:br>
              <a:rPr lang="en-US" altLang="zh-CN" sz="4400" dirty="0">
                <a:solidFill>
                  <a:srgbClr val="000066"/>
                </a:solidFill>
                <a:effectLst>
                  <a:outerShdw blurRad="38100" dist="38100" dir="2700000" algn="tl">
                    <a:srgbClr val="C0C0C0"/>
                  </a:outerShdw>
                </a:effectLst>
              </a:rPr>
            </a:br>
            <a:r>
              <a:rPr lang="zh-CN" altLang="en-US" sz="4400" dirty="0">
                <a:solidFill>
                  <a:srgbClr val="000066"/>
                </a:solidFill>
                <a:effectLst>
                  <a:outerShdw blurRad="38100" dist="38100" dir="2700000" algn="tl">
                    <a:srgbClr val="C0C0C0"/>
                  </a:outerShdw>
                </a:effectLst>
              </a:rPr>
              <a:t>程序的链接与加载</a:t>
            </a:r>
          </a:p>
        </p:txBody>
      </p:sp>
      <p:sp>
        <p:nvSpPr>
          <p:cNvPr id="2" name="灯片编号占位符 1">
            <a:extLst>
              <a:ext uri="{FF2B5EF4-FFF2-40B4-BE49-F238E27FC236}">
                <a16:creationId xmlns:a16="http://schemas.microsoft.com/office/drawing/2014/main" id="{6598C79F-1A9B-4C07-AA91-F7E123016ED9}"/>
              </a:ext>
            </a:extLst>
          </p:cNvPr>
          <p:cNvSpPr>
            <a:spLocks noGrp="1"/>
          </p:cNvSpPr>
          <p:nvPr>
            <p:ph type="sldNum" sz="quarter" idx="12"/>
          </p:nvPr>
        </p:nvSpPr>
        <p:spPr/>
        <p:txBody>
          <a:bodyPr/>
          <a:lstStyle/>
          <a:p>
            <a:pPr>
              <a:defRPr/>
            </a:pPr>
            <a:fld id="{F3E041F5-C80F-41AD-85A6-1DB15A00DDFA}" type="slidenum">
              <a:rPr lang="en-US" altLang="zh-CN" smtClean="0"/>
              <a:pPr>
                <a:defRPr/>
              </a:pPr>
              <a:t>1</a:t>
            </a:fld>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6D21FE4E-A997-4D3D-B6B9-C33AC5256C56}"/>
              </a:ext>
            </a:extLst>
          </p:cNvPr>
          <p:cNvSpPr>
            <a:spLocks noGrp="1" noChangeAspect="1" noChangeArrowheads="1"/>
          </p:cNvSpPr>
          <p:nvPr>
            <p:ph type="title" idx="4294967295"/>
          </p:nvPr>
        </p:nvSpPr>
        <p:spPr/>
        <p:txBody>
          <a:bodyPr/>
          <a:lstStyle/>
          <a:p>
            <a:pPr algn="ctr"/>
            <a:r>
              <a:rPr lang="zh-CN" altLang="zh-CN" dirty="0"/>
              <a:t>目标文件</a:t>
            </a:r>
          </a:p>
        </p:txBody>
      </p:sp>
      <p:sp>
        <p:nvSpPr>
          <p:cNvPr id="24579" name="内容占位符 2">
            <a:extLst>
              <a:ext uri="{FF2B5EF4-FFF2-40B4-BE49-F238E27FC236}">
                <a16:creationId xmlns:a16="http://schemas.microsoft.com/office/drawing/2014/main" id="{47E70321-A8AD-4681-8A5E-0FC588CE38CA}"/>
              </a:ext>
            </a:extLst>
          </p:cNvPr>
          <p:cNvSpPr>
            <a:spLocks noGrp="1" noChangeArrowheads="1"/>
          </p:cNvSpPr>
          <p:nvPr>
            <p:ph idx="4294967295"/>
          </p:nvPr>
        </p:nvSpPr>
        <p:spPr/>
        <p:txBody>
          <a:bodyPr/>
          <a:lstStyle/>
          <a:p>
            <a:r>
              <a:rPr lang="zh-CN" altLang="en-US" b="0">
                <a:latin typeface="微软雅黑" panose="020B0503020204020204" pitchFamily="34" charset="-122"/>
                <a:ea typeface="微软雅黑" panose="020B0503020204020204" pitchFamily="34" charset="-122"/>
              </a:rPr>
              <a:t>目标文件（</a:t>
            </a:r>
            <a:r>
              <a:rPr lang="en-US" altLang="zh-CN" b="0">
                <a:latin typeface="微软雅黑" panose="020B0503020204020204" pitchFamily="34" charset="-122"/>
                <a:ea typeface="微软雅黑" panose="020B0503020204020204" pitchFamily="34" charset="-122"/>
              </a:rPr>
              <a:t>Object Files</a:t>
            </a:r>
            <a:r>
              <a:rPr lang="zh-CN" altLang="en-US" b="0">
                <a:latin typeface="微软雅黑" panose="020B0503020204020204" pitchFamily="34" charset="-122"/>
                <a:ea typeface="微软雅黑" panose="020B0503020204020204" pitchFamily="34" charset="-122"/>
              </a:rPr>
              <a:t>）有三种形式</a:t>
            </a:r>
          </a:p>
          <a:p>
            <a:endParaRPr lang="zh-CN" altLang="en-US" b="0">
              <a:latin typeface="微软雅黑" panose="020B0503020204020204" pitchFamily="34" charset="-122"/>
              <a:ea typeface="微软雅黑" panose="020B0503020204020204" pitchFamily="34" charset="-122"/>
            </a:endParaRPr>
          </a:p>
        </p:txBody>
      </p:sp>
      <p:graphicFrame>
        <p:nvGraphicFramePr>
          <p:cNvPr id="6" name="表格 5">
            <a:extLst>
              <a:ext uri="{FF2B5EF4-FFF2-40B4-BE49-F238E27FC236}">
                <a16:creationId xmlns:a16="http://schemas.microsoft.com/office/drawing/2014/main" id="{2FAA6B97-ECBA-4D85-9002-2E2D3CD2E5FF}"/>
              </a:ext>
            </a:extLst>
          </p:cNvPr>
          <p:cNvGraphicFramePr>
            <a:graphicFrameLocks noGrp="1"/>
          </p:cNvGraphicFramePr>
          <p:nvPr>
            <p:extLst>
              <p:ext uri="{D42A27DB-BD31-4B8C-83A1-F6EECF244321}">
                <p14:modId xmlns:p14="http://schemas.microsoft.com/office/powerpoint/2010/main" val="2032912510"/>
              </p:ext>
            </p:extLst>
          </p:nvPr>
        </p:nvGraphicFramePr>
        <p:xfrm>
          <a:off x="1352600" y="3438153"/>
          <a:ext cx="7473950" cy="3097504"/>
        </p:xfrm>
        <a:graphic>
          <a:graphicData uri="http://schemas.openxmlformats.org/drawingml/2006/table">
            <a:tbl>
              <a:tblPr firstRow="1" bandRow="1">
                <a:tableStyleId>{5C22544A-7EE6-4342-B048-85BDC9FD1C3A}</a:tableStyleId>
              </a:tblPr>
              <a:tblGrid>
                <a:gridCol w="2311531">
                  <a:extLst>
                    <a:ext uri="{9D8B030D-6E8A-4147-A177-3AD203B41FA5}">
                      <a16:colId xmlns:a16="http://schemas.microsoft.com/office/drawing/2014/main" val="20000"/>
                    </a:ext>
                  </a:extLst>
                </a:gridCol>
                <a:gridCol w="5162419">
                  <a:extLst>
                    <a:ext uri="{9D8B030D-6E8A-4147-A177-3AD203B41FA5}">
                      <a16:colId xmlns:a16="http://schemas.microsoft.com/office/drawing/2014/main" val="20001"/>
                    </a:ext>
                  </a:extLst>
                </a:gridCol>
              </a:tblGrid>
              <a:tr h="429011">
                <a:tc>
                  <a:txBody>
                    <a:bodyPr/>
                    <a:lstStyle/>
                    <a:p>
                      <a:pPr algn="ctr"/>
                      <a:r>
                        <a:rPr lang="zh-CN" altLang="en-US" sz="1800" dirty="0"/>
                        <a:t>类型</a:t>
                      </a:r>
                    </a:p>
                  </a:txBody>
                  <a:tcPr/>
                </a:tc>
                <a:tc>
                  <a:txBody>
                    <a:bodyPr/>
                    <a:lstStyle/>
                    <a:p>
                      <a:pPr algn="ctr"/>
                      <a:r>
                        <a:rPr lang="zh-CN" altLang="en-US" sz="1800" dirty="0"/>
                        <a:t>说明</a:t>
                      </a:r>
                    </a:p>
                  </a:txBody>
                  <a:tcPr/>
                </a:tc>
                <a:extLst>
                  <a:ext uri="{0D108BD9-81ED-4DB2-BD59-A6C34878D82A}">
                    <a16:rowId xmlns:a16="http://schemas.microsoft.com/office/drawing/2014/main" val="10000"/>
                  </a:ext>
                </a:extLst>
              </a:tr>
              <a:tr h="911212">
                <a:tc>
                  <a:txBody>
                    <a:bodyPr/>
                    <a:lstStyle/>
                    <a:p>
                      <a:r>
                        <a:rPr lang="zh-CN" altLang="en-US" sz="1800" dirty="0"/>
                        <a:t>可重定位目标文件</a:t>
                      </a:r>
                    </a:p>
                  </a:txBody>
                  <a:tcPr/>
                </a:tc>
                <a:tc>
                  <a:txBody>
                    <a:bodyPr/>
                    <a:lstStyle/>
                    <a:p>
                      <a:r>
                        <a:rPr lang="zh-CN" altLang="en-US" sz="1800" dirty="0"/>
                        <a:t>由编译器和汇编器生成，可以与其它可重定位目标文件和名并生成一个可执行目标文件。包括以</a:t>
                      </a:r>
                      <a:r>
                        <a:rPr lang="en-US" altLang="zh-CN" sz="1800" dirty="0"/>
                        <a:t>o</a:t>
                      </a:r>
                      <a:r>
                        <a:rPr lang="zh-CN" altLang="en-US" sz="1800" dirty="0"/>
                        <a:t>为后缀的目标文件和静态库。</a:t>
                      </a:r>
                    </a:p>
                  </a:txBody>
                  <a:tcPr/>
                </a:tc>
                <a:extLst>
                  <a:ext uri="{0D108BD9-81ED-4DB2-BD59-A6C34878D82A}">
                    <a16:rowId xmlns:a16="http://schemas.microsoft.com/office/drawing/2014/main" val="10001"/>
                  </a:ext>
                </a:extLst>
              </a:tr>
              <a:tr h="428860">
                <a:tc>
                  <a:txBody>
                    <a:bodyPr/>
                    <a:lstStyle/>
                    <a:p>
                      <a:r>
                        <a:rPr lang="zh-CN" altLang="en-US" sz="1800" dirty="0"/>
                        <a:t>可执行目标文件</a:t>
                      </a:r>
                    </a:p>
                  </a:txBody>
                  <a:tcPr/>
                </a:tc>
                <a:tc>
                  <a:txBody>
                    <a:bodyPr/>
                    <a:lstStyle/>
                    <a:p>
                      <a:r>
                        <a:rPr lang="zh-CN" altLang="en-US" sz="1800" dirty="0"/>
                        <a:t>可以直接被拷贝到内存中执行的程序。</a:t>
                      </a:r>
                    </a:p>
                  </a:txBody>
                  <a:tcPr/>
                </a:tc>
                <a:extLst>
                  <a:ext uri="{0D108BD9-81ED-4DB2-BD59-A6C34878D82A}">
                    <a16:rowId xmlns:a16="http://schemas.microsoft.com/office/drawing/2014/main" val="10002"/>
                  </a:ext>
                </a:extLst>
              </a:tr>
              <a:tr h="1325233">
                <a:tc>
                  <a:txBody>
                    <a:bodyPr/>
                    <a:lstStyle/>
                    <a:p>
                      <a:r>
                        <a:rPr lang="zh-CN" altLang="en-US" sz="1800" dirty="0"/>
                        <a:t>共享目标文件</a:t>
                      </a:r>
                    </a:p>
                  </a:txBody>
                  <a:tcPr/>
                </a:tc>
                <a:tc>
                  <a:txBody>
                    <a:bodyPr/>
                    <a:lstStyle/>
                    <a:p>
                      <a:r>
                        <a:rPr lang="zh-CN" altLang="en-US" sz="1800" dirty="0"/>
                        <a:t>一类特殊的可重定位目标文件，</a:t>
                      </a:r>
                      <a:r>
                        <a:rPr lang="zh-CN" altLang="en-US" sz="1800" b="0" dirty="0"/>
                        <a:t>可以在加载时或运行时被动态的加载到内存并执行。例如共享库。</a:t>
                      </a:r>
                      <a:endParaRPr lang="zh-CN" altLang="en-US" sz="1800" dirty="0"/>
                    </a:p>
                  </a:txBody>
                  <a:tcPr/>
                </a:tc>
                <a:extLst>
                  <a:ext uri="{0D108BD9-81ED-4DB2-BD59-A6C34878D82A}">
                    <a16:rowId xmlns:a16="http://schemas.microsoft.com/office/drawing/2014/main" val="10003"/>
                  </a:ext>
                </a:extLst>
              </a:tr>
            </a:tbl>
          </a:graphicData>
        </a:graphic>
      </p:graphicFrame>
      <p:sp>
        <p:nvSpPr>
          <p:cNvPr id="5" name="圆角矩形标注 4">
            <a:extLst>
              <a:ext uri="{FF2B5EF4-FFF2-40B4-BE49-F238E27FC236}">
                <a16:creationId xmlns:a16="http://schemas.microsoft.com/office/drawing/2014/main" id="{CFC52FD1-5078-49BE-BCE9-C4E3BD975481}"/>
              </a:ext>
            </a:extLst>
          </p:cNvPr>
          <p:cNvSpPr/>
          <p:nvPr/>
        </p:nvSpPr>
        <p:spPr bwMode="auto">
          <a:xfrm>
            <a:off x="2504728" y="2332459"/>
            <a:ext cx="3092822" cy="962025"/>
          </a:xfrm>
          <a:prstGeom prst="wedgeRoundRectCallout">
            <a:avLst>
              <a:gd name="adj1" fmla="val -79337"/>
              <a:gd name="adj2" fmla="val -99424"/>
              <a:gd name="adj3"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eaLnBrk="1" hangingPunct="1">
              <a:buFont typeface="Arial" panose="020B0604020202020204" pitchFamily="34" charset="0"/>
              <a:buNone/>
              <a:defRPr/>
            </a:pPr>
            <a:r>
              <a:rPr lang="en-US" altLang="zh-CN" dirty="0">
                <a:solidFill>
                  <a:sysClr val="windowText" lastClr="000000"/>
                </a:solidFill>
              </a:rPr>
              <a:t>ELF(Executable Linkable Format)</a:t>
            </a:r>
            <a:endParaRPr lang="zh-CN" altLang="en-US" dirty="0">
              <a:solidFill>
                <a:sysClr val="windowText" lastClr="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additive="base">
                                        <p:cTn id="7" dur="500" fill="hold"/>
                                        <p:tgtEl>
                                          <p:spTgt spid="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5">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73CA1A3C-251D-4B69-9211-827BE7A1C67D}"/>
              </a:ext>
            </a:extLst>
          </p:cNvPr>
          <p:cNvSpPr>
            <a:spLocks noGrp="1" noChangeAspect="1" noChangeArrowheads="1"/>
          </p:cNvSpPr>
          <p:nvPr>
            <p:ph type="title" idx="4294967295"/>
          </p:nvPr>
        </p:nvSpPr>
        <p:spPr/>
        <p:txBody>
          <a:bodyPr/>
          <a:lstStyle/>
          <a:p>
            <a:pPr algn="ctr"/>
            <a:r>
              <a:rPr lang="zh-CN" altLang="zh-CN" dirty="0"/>
              <a:t>目标文件</a:t>
            </a:r>
          </a:p>
        </p:txBody>
      </p:sp>
      <p:sp>
        <p:nvSpPr>
          <p:cNvPr id="25603" name="内容占位符 2">
            <a:extLst>
              <a:ext uri="{FF2B5EF4-FFF2-40B4-BE49-F238E27FC236}">
                <a16:creationId xmlns:a16="http://schemas.microsoft.com/office/drawing/2014/main" id="{DFB960CE-CF48-4170-B264-305BE8E4A96A}"/>
              </a:ext>
            </a:extLst>
          </p:cNvPr>
          <p:cNvSpPr>
            <a:spLocks noGrp="1" noChangeArrowheads="1"/>
          </p:cNvSpPr>
          <p:nvPr>
            <p:ph idx="4294967295"/>
          </p:nvPr>
        </p:nvSpPr>
        <p:spPr>
          <a:xfrm>
            <a:off x="738187" y="1340768"/>
            <a:ext cx="8081963" cy="4608513"/>
          </a:xfrm>
        </p:spPr>
        <p:txBody>
          <a:bodyPr/>
          <a:lstStyle/>
          <a:p>
            <a:r>
              <a:rPr lang="zh-CN" altLang="zh-CN" b="0" dirty="0">
                <a:latin typeface="微软雅黑" panose="020B0503020204020204" pitchFamily="34" charset="-122"/>
                <a:ea typeface="微软雅黑" panose="020B0503020204020204" pitchFamily="34" charset="-122"/>
              </a:rPr>
              <a:t>一个目标文件包含五类信息</a:t>
            </a:r>
          </a:p>
        </p:txBody>
      </p:sp>
      <p:graphicFrame>
        <p:nvGraphicFramePr>
          <p:cNvPr id="5" name="表格 4">
            <a:extLst>
              <a:ext uri="{FF2B5EF4-FFF2-40B4-BE49-F238E27FC236}">
                <a16:creationId xmlns:a16="http://schemas.microsoft.com/office/drawing/2014/main" id="{331937B6-DE01-4BA6-ACE8-7132A45E6159}"/>
              </a:ext>
            </a:extLst>
          </p:cNvPr>
          <p:cNvGraphicFramePr>
            <a:graphicFrameLocks noGrp="1"/>
          </p:cNvGraphicFramePr>
          <p:nvPr>
            <p:extLst>
              <p:ext uri="{D42A27DB-BD31-4B8C-83A1-F6EECF244321}">
                <p14:modId xmlns:p14="http://schemas.microsoft.com/office/powerpoint/2010/main" val="2459347985"/>
              </p:ext>
            </p:extLst>
          </p:nvPr>
        </p:nvGraphicFramePr>
        <p:xfrm>
          <a:off x="831851" y="1916832"/>
          <a:ext cx="8335962" cy="4610100"/>
        </p:xfrm>
        <a:graphic>
          <a:graphicData uri="http://schemas.openxmlformats.org/drawingml/2006/table">
            <a:tbl>
              <a:tblPr firstRow="1" bandRow="1">
                <a:tableStyleId>{5C22544A-7EE6-4342-B048-85BDC9FD1C3A}</a:tableStyleId>
              </a:tblPr>
              <a:tblGrid>
                <a:gridCol w="1234956">
                  <a:extLst>
                    <a:ext uri="{9D8B030D-6E8A-4147-A177-3AD203B41FA5}">
                      <a16:colId xmlns:a16="http://schemas.microsoft.com/office/drawing/2014/main" val="20000"/>
                    </a:ext>
                  </a:extLst>
                </a:gridCol>
                <a:gridCol w="7101006">
                  <a:extLst>
                    <a:ext uri="{9D8B030D-6E8A-4147-A177-3AD203B41FA5}">
                      <a16:colId xmlns:a16="http://schemas.microsoft.com/office/drawing/2014/main" val="20001"/>
                    </a:ext>
                  </a:extLst>
                </a:gridCol>
              </a:tblGrid>
              <a:tr h="370840">
                <a:tc>
                  <a:txBody>
                    <a:bodyPr/>
                    <a:lstStyle/>
                    <a:p>
                      <a:pPr algn="ctr"/>
                      <a:r>
                        <a:rPr lang="zh-CN" altLang="en-US" dirty="0"/>
                        <a:t>类型</a:t>
                      </a:r>
                    </a:p>
                  </a:txBody>
                  <a:tcPr/>
                </a:tc>
                <a:tc>
                  <a:txBody>
                    <a:bodyPr/>
                    <a:lstStyle/>
                    <a:p>
                      <a:pPr algn="ctr"/>
                      <a:r>
                        <a:rPr lang="zh-CN" altLang="en-US" dirty="0"/>
                        <a:t>说明</a:t>
                      </a:r>
                    </a:p>
                  </a:txBody>
                  <a:tcPr/>
                </a:tc>
                <a:extLst>
                  <a:ext uri="{0D108BD9-81ED-4DB2-BD59-A6C34878D82A}">
                    <a16:rowId xmlns:a16="http://schemas.microsoft.com/office/drawing/2014/main" val="10000"/>
                  </a:ext>
                </a:extLst>
              </a:tr>
              <a:tr h="746760">
                <a:tc>
                  <a:txBody>
                    <a:bodyPr/>
                    <a:lstStyle/>
                    <a:p>
                      <a:r>
                        <a:rPr lang="zh-CN" altLang="en-US" sz="1800" dirty="0">
                          <a:solidFill>
                            <a:schemeClr val="accent5">
                              <a:lumMod val="50000"/>
                            </a:schemeClr>
                          </a:solidFill>
                        </a:rPr>
                        <a:t>头信息</a:t>
                      </a:r>
                    </a:p>
                  </a:txBody>
                  <a:tcPr/>
                </a:tc>
                <a:tc>
                  <a:txBody>
                    <a:bodyPr/>
                    <a:lstStyle/>
                    <a:p>
                      <a:r>
                        <a:rPr lang="zh-CN" altLang="en-US" sz="1800" dirty="0">
                          <a:solidFill>
                            <a:schemeClr val="accent5">
                              <a:lumMod val="50000"/>
                            </a:schemeClr>
                          </a:solidFill>
                        </a:rPr>
                        <a:t>关于文件的整体信息，例如文件的类型</a:t>
                      </a:r>
                      <a:r>
                        <a:rPr lang="en-US" altLang="zh-CN" sz="1800" dirty="0">
                          <a:solidFill>
                            <a:schemeClr val="accent5">
                              <a:lumMod val="50000"/>
                            </a:schemeClr>
                          </a:solidFill>
                        </a:rPr>
                        <a:t>(</a:t>
                      </a:r>
                      <a:r>
                        <a:rPr lang="zh-CN" altLang="en-US" sz="1800" dirty="0">
                          <a:solidFill>
                            <a:schemeClr val="accent5">
                              <a:lumMod val="50000"/>
                            </a:schemeClr>
                          </a:solidFill>
                        </a:rPr>
                        <a:t>可重定位、可执行或共享目标文件</a:t>
                      </a:r>
                      <a:r>
                        <a:rPr lang="en-US" altLang="zh-CN" sz="1800" dirty="0">
                          <a:solidFill>
                            <a:schemeClr val="accent5">
                              <a:lumMod val="50000"/>
                            </a:schemeClr>
                          </a:solidFill>
                        </a:rPr>
                        <a:t>)</a:t>
                      </a:r>
                      <a:r>
                        <a:rPr lang="zh-CN" altLang="en-US" sz="1800" dirty="0">
                          <a:solidFill>
                            <a:schemeClr val="accent5">
                              <a:lumMod val="50000"/>
                            </a:schemeClr>
                          </a:solidFill>
                        </a:rPr>
                        <a:t>、版本等。</a:t>
                      </a:r>
                    </a:p>
                  </a:txBody>
                  <a:tcPr/>
                </a:tc>
                <a:extLst>
                  <a:ext uri="{0D108BD9-81ED-4DB2-BD59-A6C34878D82A}">
                    <a16:rowId xmlns:a16="http://schemas.microsoft.com/office/drawing/2014/main" val="10001"/>
                  </a:ext>
                </a:extLst>
              </a:tr>
              <a:tr h="558800">
                <a:tc>
                  <a:txBody>
                    <a:bodyPr/>
                    <a:lstStyle/>
                    <a:p>
                      <a:r>
                        <a:rPr lang="zh-CN" altLang="en-US" sz="1800" dirty="0">
                          <a:solidFill>
                            <a:schemeClr val="accent5">
                              <a:lumMod val="50000"/>
                            </a:schemeClr>
                          </a:solidFill>
                        </a:rPr>
                        <a:t>目标代码</a:t>
                      </a:r>
                    </a:p>
                  </a:txBody>
                  <a:tcPr/>
                </a:tc>
                <a:tc>
                  <a:txBody>
                    <a:bodyPr/>
                    <a:lstStyle/>
                    <a:p>
                      <a:r>
                        <a:rPr lang="zh-CN" altLang="en-US" sz="1800" dirty="0">
                          <a:solidFill>
                            <a:schemeClr val="accent5">
                              <a:lumMod val="50000"/>
                            </a:schemeClr>
                          </a:solidFill>
                        </a:rPr>
                        <a:t>由编译器或汇编器产生的二进制指令和数据。</a:t>
                      </a:r>
                    </a:p>
                  </a:txBody>
                  <a:tcPr/>
                </a:tc>
                <a:extLst>
                  <a:ext uri="{0D108BD9-81ED-4DB2-BD59-A6C34878D82A}">
                    <a16:rowId xmlns:a16="http://schemas.microsoft.com/office/drawing/2014/main" val="10002"/>
                  </a:ext>
                </a:extLst>
              </a:tr>
              <a:tr h="768350">
                <a:tc>
                  <a:txBody>
                    <a:bodyPr/>
                    <a:lstStyle/>
                    <a:p>
                      <a:r>
                        <a:rPr lang="zh-CN" altLang="en-US" sz="1800" dirty="0">
                          <a:solidFill>
                            <a:schemeClr val="accent5">
                              <a:lumMod val="50000"/>
                            </a:schemeClr>
                          </a:solidFill>
                        </a:rPr>
                        <a:t>重定位信息</a:t>
                      </a:r>
                    </a:p>
                  </a:txBody>
                  <a:tcPr/>
                </a:tc>
                <a:tc>
                  <a:txBody>
                    <a:bodyPr/>
                    <a:lstStyle/>
                    <a:p>
                      <a:r>
                        <a:rPr lang="zh-CN" altLang="en-US" sz="1800" kern="1200" dirty="0">
                          <a:solidFill>
                            <a:schemeClr val="accent5">
                              <a:lumMod val="50000"/>
                            </a:schemeClr>
                          </a:solidFill>
                          <a:latin typeface="+mn-lt"/>
                          <a:ea typeface="+mn-ea"/>
                          <a:cs typeface="+mn-cs"/>
                        </a:rPr>
                        <a:t>目标代码中的重定位信息列表。</a:t>
                      </a:r>
                      <a:r>
                        <a:rPr lang="zh-CN" altLang="en-US" sz="1800" dirty="0">
                          <a:solidFill>
                            <a:schemeClr val="accent5">
                              <a:lumMod val="50000"/>
                            </a:schemeClr>
                          </a:solidFill>
                        </a:rPr>
                        <a:t>在多个目标文件时，链接器在修改目标代码地址时会对它进行调整。</a:t>
                      </a:r>
                    </a:p>
                  </a:txBody>
                  <a:tcPr/>
                </a:tc>
                <a:extLst>
                  <a:ext uri="{0D108BD9-81ED-4DB2-BD59-A6C34878D82A}">
                    <a16:rowId xmlns:a16="http://schemas.microsoft.com/office/drawing/2014/main" val="10003"/>
                  </a:ext>
                </a:extLst>
              </a:tr>
              <a:tr h="1397000">
                <a:tc>
                  <a:txBody>
                    <a:bodyPr/>
                    <a:lstStyle/>
                    <a:p>
                      <a:r>
                        <a:rPr lang="zh-CN" altLang="en-US" sz="1800" dirty="0">
                          <a:solidFill>
                            <a:schemeClr val="accent5">
                              <a:lumMod val="50000"/>
                            </a:schemeClr>
                          </a:solidFill>
                        </a:rPr>
                        <a:t>符号</a:t>
                      </a:r>
                    </a:p>
                  </a:txBody>
                  <a:tcPr/>
                </a:tc>
                <a:tc>
                  <a:txBody>
                    <a:bodyPr/>
                    <a:lstStyle/>
                    <a:p>
                      <a:r>
                        <a:rPr lang="zh-CN" altLang="en-US" sz="1800" kern="1200" dirty="0">
                          <a:solidFill>
                            <a:schemeClr val="accent5">
                              <a:lumMod val="50000"/>
                            </a:schemeClr>
                          </a:solidFill>
                          <a:latin typeface="+mn-lt"/>
                          <a:ea typeface="+mn-ea"/>
                          <a:cs typeface="+mn-cs"/>
                        </a:rPr>
                        <a:t>在我们写代码的时候都采用了符号，例如定义一个函数，函数名是一个符号，定义一个全局变量，全局变量是一个符号。但</a:t>
                      </a:r>
                      <a:r>
                        <a:rPr lang="en-US" altLang="zh-CN" sz="1800" kern="1200" dirty="0">
                          <a:solidFill>
                            <a:schemeClr val="accent5">
                              <a:lumMod val="50000"/>
                            </a:schemeClr>
                          </a:solidFill>
                          <a:latin typeface="+mn-lt"/>
                          <a:ea typeface="+mn-ea"/>
                          <a:cs typeface="+mn-cs"/>
                        </a:rPr>
                        <a:t>CPU</a:t>
                      </a:r>
                      <a:r>
                        <a:rPr lang="zh-CN" altLang="en-US" sz="1800" kern="1200" dirty="0">
                          <a:solidFill>
                            <a:schemeClr val="accent5">
                              <a:lumMod val="50000"/>
                            </a:schemeClr>
                          </a:solidFill>
                          <a:latin typeface="+mn-lt"/>
                          <a:ea typeface="+mn-ea"/>
                          <a:cs typeface="+mn-cs"/>
                        </a:rPr>
                        <a:t>是不认识符号的，它只认识指令和地址，所以符号最终会被地址替换。而符号表记录的就是符号与地址的相关信息。</a:t>
                      </a:r>
                      <a:endParaRPr lang="zh-CN" altLang="en-US" sz="1800" dirty="0">
                        <a:solidFill>
                          <a:schemeClr val="accent5">
                            <a:lumMod val="50000"/>
                          </a:schemeClr>
                        </a:solidFill>
                      </a:endParaRPr>
                    </a:p>
                  </a:txBody>
                  <a:tcPr/>
                </a:tc>
                <a:extLst>
                  <a:ext uri="{0D108BD9-81ED-4DB2-BD59-A6C34878D82A}">
                    <a16:rowId xmlns:a16="http://schemas.microsoft.com/office/drawing/2014/main" val="10004"/>
                  </a:ext>
                </a:extLst>
              </a:tr>
              <a:tr h="768350">
                <a:tc>
                  <a:txBody>
                    <a:bodyPr/>
                    <a:lstStyle/>
                    <a:p>
                      <a:r>
                        <a:rPr lang="zh-CN" altLang="en-US" sz="1800" dirty="0">
                          <a:solidFill>
                            <a:schemeClr val="accent5">
                              <a:lumMod val="50000"/>
                            </a:schemeClr>
                          </a:solidFill>
                        </a:rPr>
                        <a:t>调试信息</a:t>
                      </a:r>
                    </a:p>
                  </a:txBody>
                  <a:tcPr/>
                </a:tc>
                <a:tc>
                  <a:txBody>
                    <a:bodyPr/>
                    <a:lstStyle/>
                    <a:p>
                      <a:r>
                        <a:rPr lang="zh-CN" altLang="en-US" sz="1800" b="0" dirty="0">
                          <a:solidFill>
                            <a:schemeClr val="accent5">
                              <a:lumMod val="50000"/>
                            </a:schemeClr>
                          </a:solidFill>
                        </a:rPr>
                        <a:t>与链接无关，但会被调试器使用到的其它信息。包括源代码文件和行号信息，被目标代码使用的数据结构描述信息等。</a:t>
                      </a:r>
                      <a:endParaRPr lang="zh-CN" altLang="en-US" sz="1800" dirty="0">
                        <a:solidFill>
                          <a:schemeClr val="accent5">
                            <a:lumMod val="50000"/>
                          </a:schemeClr>
                        </a:solidFill>
                      </a:endParaRPr>
                    </a:p>
                  </a:txBody>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2">
            <a:extLst>
              <a:ext uri="{FF2B5EF4-FFF2-40B4-BE49-F238E27FC236}">
                <a16:creationId xmlns:a16="http://schemas.microsoft.com/office/drawing/2014/main" id="{5B913191-C831-4533-AA87-BAA2358CCFE7}"/>
              </a:ext>
            </a:extLst>
          </p:cNvPr>
          <p:cNvSpPr txBox="1">
            <a:spLocks noChangeArrowheads="1"/>
          </p:cNvSpPr>
          <p:nvPr/>
        </p:nvSpPr>
        <p:spPr bwMode="auto">
          <a:xfrm>
            <a:off x="-34627" y="1652512"/>
            <a:ext cx="8081963"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lstStyle>
            <a:lvl1pPr marL="342900" indent="-342900" defTabSz="0">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defTabSz="0">
              <a:spcBef>
                <a:spcPct val="20000"/>
              </a:spcBef>
              <a:buClr>
                <a:schemeClr val="hlink"/>
              </a:buClr>
              <a:buSzPct val="65000"/>
              <a:buFont typeface="Monotype Sorts" charset="0"/>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0"/>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r>
              <a:rPr lang="zh-CN" altLang="en-US" b="0" dirty="0">
                <a:latin typeface="微软雅黑" panose="020B0503020204020204" pitchFamily="34" charset="-122"/>
                <a:ea typeface="微软雅黑" panose="020B0503020204020204" pitchFamily="34" charset="-122"/>
              </a:rPr>
              <a:t>典型的可重定位目标文件的布局</a:t>
            </a:r>
            <a:endParaRPr lang="zh-CN" altLang="zh-CN" b="0" dirty="0">
              <a:latin typeface="微软雅黑" panose="020B0503020204020204" pitchFamily="34" charset="-122"/>
              <a:ea typeface="微软雅黑" panose="020B0503020204020204" pitchFamily="34" charset="-122"/>
            </a:endParaRPr>
          </a:p>
        </p:txBody>
      </p:sp>
      <p:pic>
        <p:nvPicPr>
          <p:cNvPr id="26627" name="Picture 17" descr="C:\Users\lenovo\AppData\Roaming\Tencent\Users\451256253\QQ\WinTemp\RichOle\KT18G_D6X(`{67LMINH224N.png">
            <a:extLst>
              <a:ext uri="{FF2B5EF4-FFF2-40B4-BE49-F238E27FC236}">
                <a16:creationId xmlns:a16="http://schemas.microsoft.com/office/drawing/2014/main" id="{90ED484B-7381-4729-B3FA-BA5A17AC0B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666" y="2311251"/>
            <a:ext cx="4059237"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标题 1">
            <a:extLst>
              <a:ext uri="{FF2B5EF4-FFF2-40B4-BE49-F238E27FC236}">
                <a16:creationId xmlns:a16="http://schemas.microsoft.com/office/drawing/2014/main" id="{B07F803F-FD5B-4648-8E8E-559DCC86E569}"/>
              </a:ext>
            </a:extLst>
          </p:cNvPr>
          <p:cNvSpPr>
            <a:spLocks noGrp="1" noChangeAspect="1" noChangeArrowheads="1"/>
          </p:cNvSpPr>
          <p:nvPr>
            <p:ph type="title" idx="4294967295"/>
          </p:nvPr>
        </p:nvSpPr>
        <p:spPr/>
        <p:txBody>
          <a:bodyPr/>
          <a:lstStyle/>
          <a:p>
            <a:pPr algn="ctr"/>
            <a:r>
              <a:rPr lang="zh-CN" altLang="en-US" dirty="0"/>
              <a:t>目标文件</a:t>
            </a:r>
            <a:endParaRPr lang="zh-CN" altLang="zh-CN" dirty="0"/>
          </a:p>
        </p:txBody>
      </p:sp>
      <p:sp>
        <p:nvSpPr>
          <p:cNvPr id="26629" name="文本框 4">
            <a:extLst>
              <a:ext uri="{FF2B5EF4-FFF2-40B4-BE49-F238E27FC236}">
                <a16:creationId xmlns:a16="http://schemas.microsoft.com/office/drawing/2014/main" id="{9F564816-BC87-4917-A32B-CC2A74C14E34}"/>
              </a:ext>
            </a:extLst>
          </p:cNvPr>
          <p:cNvSpPr>
            <a:spLocks noChangeArrowheads="1"/>
          </p:cNvSpPr>
          <p:nvPr/>
        </p:nvSpPr>
        <p:spPr bwMode="auto">
          <a:xfrm>
            <a:off x="5586241" y="2673202"/>
            <a:ext cx="1209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buClr>
                <a:schemeClr val="hlink"/>
              </a:buClr>
              <a:buSzPct val="65000"/>
              <a:buFont typeface="Monotype Sorts" charset="0"/>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a:spcBef>
                <a:spcPct val="20000"/>
              </a:spcBef>
              <a:buClr>
                <a:schemeClr val="tx2"/>
              </a:buClr>
              <a:buSzPct val="100000"/>
              <a:buFont typeface="Monotype Sorts" charset="0"/>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a:spcBef>
                <a:spcPct val="20000"/>
              </a:spcBef>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pPr algn="l" eaLnBrk="1" hangingPunct="1">
              <a:spcBef>
                <a:spcPct val="0"/>
              </a:spcBef>
              <a:buClrTx/>
              <a:buSzTx/>
              <a:buFont typeface="Arial" panose="020B0604020202020204" pitchFamily="34" charset="0"/>
              <a:buNone/>
            </a:pPr>
            <a:r>
              <a:rPr lang="zh-CN" altLang="en-US" sz="1400" b="0" dirty="0">
                <a:solidFill>
                  <a:srgbClr val="0033CC"/>
                </a:solidFill>
                <a:latin typeface="微软雅黑" panose="020B0503020204020204" pitchFamily="34" charset="-122"/>
                <a:ea typeface="微软雅黑" panose="020B0503020204020204" pitchFamily="34" charset="-122"/>
                <a:sym typeface="微软雅黑" panose="020B0503020204020204" pitchFamily="34" charset="-122"/>
              </a:rPr>
              <a:t>可执行程序</a:t>
            </a:r>
          </a:p>
        </p:txBody>
      </p:sp>
      <p:sp>
        <p:nvSpPr>
          <p:cNvPr id="26630" name="文本框 5">
            <a:extLst>
              <a:ext uri="{FF2B5EF4-FFF2-40B4-BE49-F238E27FC236}">
                <a16:creationId xmlns:a16="http://schemas.microsoft.com/office/drawing/2014/main" id="{1262426F-102F-4BAE-8672-2EAC05DD39E9}"/>
              </a:ext>
            </a:extLst>
          </p:cNvPr>
          <p:cNvSpPr>
            <a:spLocks noChangeArrowheads="1"/>
          </p:cNvSpPr>
          <p:nvPr/>
        </p:nvSpPr>
        <p:spPr bwMode="auto">
          <a:xfrm>
            <a:off x="5586241" y="2981177"/>
            <a:ext cx="1209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buClr>
                <a:schemeClr val="hlink"/>
              </a:buClr>
              <a:buSzPct val="65000"/>
              <a:buFont typeface="Monotype Sorts" charset="0"/>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a:spcBef>
                <a:spcPct val="20000"/>
              </a:spcBef>
              <a:buClr>
                <a:schemeClr val="tx2"/>
              </a:buClr>
              <a:buSzPct val="100000"/>
              <a:buFont typeface="Monotype Sorts" charset="0"/>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a:spcBef>
                <a:spcPct val="20000"/>
              </a:spcBef>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pPr algn="l" eaLnBrk="1" hangingPunct="1">
              <a:spcBef>
                <a:spcPct val="0"/>
              </a:spcBef>
              <a:buClrTx/>
              <a:buSzTx/>
              <a:buFont typeface="Arial" panose="020B0604020202020204" pitchFamily="34" charset="0"/>
              <a:buNone/>
            </a:pPr>
            <a:r>
              <a:rPr lang="zh-CN" altLang="en-US" sz="1400" b="0" dirty="0">
                <a:solidFill>
                  <a:srgbClr val="0033CC"/>
                </a:solidFill>
                <a:latin typeface="微软雅黑" panose="020B0503020204020204" pitchFamily="34" charset="-122"/>
                <a:ea typeface="微软雅黑" panose="020B0503020204020204" pitchFamily="34" charset="-122"/>
                <a:sym typeface="微软雅黑" panose="020B0503020204020204" pitchFamily="34" charset="-122"/>
              </a:rPr>
              <a:t>只读数据</a:t>
            </a:r>
          </a:p>
        </p:txBody>
      </p:sp>
      <p:sp>
        <p:nvSpPr>
          <p:cNvPr id="26631" name="文本框 6">
            <a:extLst>
              <a:ext uri="{FF2B5EF4-FFF2-40B4-BE49-F238E27FC236}">
                <a16:creationId xmlns:a16="http://schemas.microsoft.com/office/drawing/2014/main" id="{12C11582-2184-4524-B89D-E1FA2402FB9F}"/>
              </a:ext>
            </a:extLst>
          </p:cNvPr>
          <p:cNvSpPr>
            <a:spLocks noChangeArrowheads="1"/>
          </p:cNvSpPr>
          <p:nvPr/>
        </p:nvSpPr>
        <p:spPr bwMode="auto">
          <a:xfrm>
            <a:off x="5586240" y="3305027"/>
            <a:ext cx="18335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buClr>
                <a:schemeClr val="hlink"/>
              </a:buClr>
              <a:buSzPct val="65000"/>
              <a:buFont typeface="Monotype Sorts" charset="0"/>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a:spcBef>
                <a:spcPct val="20000"/>
              </a:spcBef>
              <a:buClr>
                <a:schemeClr val="tx2"/>
              </a:buClr>
              <a:buSzPct val="100000"/>
              <a:buFont typeface="Monotype Sorts" charset="0"/>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a:spcBef>
                <a:spcPct val="20000"/>
              </a:spcBef>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pPr algn="l" eaLnBrk="1" hangingPunct="1">
              <a:spcBef>
                <a:spcPct val="0"/>
              </a:spcBef>
              <a:buClrTx/>
              <a:buSzTx/>
              <a:buFont typeface="Arial" panose="020B0604020202020204" pitchFamily="34" charset="0"/>
              <a:buNone/>
            </a:pPr>
            <a:r>
              <a:rPr lang="zh-CN" altLang="en-US" sz="1400">
                <a:solidFill>
                  <a:srgbClr val="0033CC"/>
                </a:solidFill>
                <a:latin typeface="微软雅黑" panose="020B0503020204020204" pitchFamily="34" charset="-122"/>
                <a:ea typeface="微软雅黑" panose="020B0503020204020204" pitchFamily="34" charset="-122"/>
                <a:sym typeface="微软雅黑" panose="020B0503020204020204" pitchFamily="34" charset="-122"/>
              </a:rPr>
              <a:t>已初始化</a:t>
            </a:r>
            <a:r>
              <a:rPr lang="zh-CN" altLang="en-US" sz="1400" b="0">
                <a:solidFill>
                  <a:srgbClr val="0033CC"/>
                </a:solidFill>
                <a:latin typeface="微软雅黑" panose="020B0503020204020204" pitchFamily="34" charset="-122"/>
                <a:ea typeface="微软雅黑" panose="020B0503020204020204" pitchFamily="34" charset="-122"/>
                <a:sym typeface="微软雅黑" panose="020B0503020204020204" pitchFamily="34" charset="-122"/>
              </a:rPr>
              <a:t>的全局变量</a:t>
            </a:r>
          </a:p>
        </p:txBody>
      </p:sp>
      <p:sp>
        <p:nvSpPr>
          <p:cNvPr id="26632" name="文本框 7">
            <a:extLst>
              <a:ext uri="{FF2B5EF4-FFF2-40B4-BE49-F238E27FC236}">
                <a16:creationId xmlns:a16="http://schemas.microsoft.com/office/drawing/2014/main" id="{6730CB38-031C-4FBD-91D7-7CB05D95DF05}"/>
              </a:ext>
            </a:extLst>
          </p:cNvPr>
          <p:cNvSpPr>
            <a:spLocks noChangeArrowheads="1"/>
          </p:cNvSpPr>
          <p:nvPr/>
        </p:nvSpPr>
        <p:spPr bwMode="auto">
          <a:xfrm>
            <a:off x="5586240" y="3613002"/>
            <a:ext cx="18335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buClr>
                <a:schemeClr val="hlink"/>
              </a:buClr>
              <a:buSzPct val="65000"/>
              <a:buFont typeface="Monotype Sorts" charset="0"/>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a:spcBef>
                <a:spcPct val="20000"/>
              </a:spcBef>
              <a:buClr>
                <a:schemeClr val="tx2"/>
              </a:buClr>
              <a:buSzPct val="100000"/>
              <a:buFont typeface="Monotype Sorts" charset="0"/>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a:spcBef>
                <a:spcPct val="20000"/>
              </a:spcBef>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pPr algn="l" eaLnBrk="1" hangingPunct="1">
              <a:spcBef>
                <a:spcPct val="0"/>
              </a:spcBef>
              <a:buClrTx/>
              <a:buSzTx/>
              <a:buFont typeface="Arial" panose="020B0604020202020204" pitchFamily="34" charset="0"/>
              <a:buNone/>
            </a:pPr>
            <a:r>
              <a:rPr lang="zh-CN" altLang="en-US" sz="1400">
                <a:solidFill>
                  <a:srgbClr val="0033CC"/>
                </a:solidFill>
                <a:latin typeface="微软雅黑" panose="020B0503020204020204" pitchFamily="34" charset="-122"/>
                <a:ea typeface="微软雅黑" panose="020B0503020204020204" pitchFamily="34" charset="-122"/>
                <a:sym typeface="微软雅黑" panose="020B0503020204020204" pitchFamily="34" charset="-122"/>
              </a:rPr>
              <a:t>未初始化</a:t>
            </a:r>
            <a:r>
              <a:rPr lang="zh-CN" altLang="en-US" sz="1400" b="0">
                <a:solidFill>
                  <a:srgbClr val="0033CC"/>
                </a:solidFill>
                <a:latin typeface="微软雅黑" panose="020B0503020204020204" pitchFamily="34" charset="-122"/>
                <a:ea typeface="微软雅黑" panose="020B0503020204020204" pitchFamily="34" charset="-122"/>
                <a:sym typeface="微软雅黑" panose="020B0503020204020204" pitchFamily="34" charset="-122"/>
              </a:rPr>
              <a:t>的全局变量</a:t>
            </a:r>
            <a:endParaRPr lang="zh-CN" altLang="en-US" sz="1800" b="0">
              <a:solidFill>
                <a:schemeClr val="tx1"/>
              </a:solidFill>
              <a:ea typeface="宋体" panose="02010600030101010101" pitchFamily="2" charset="-122"/>
            </a:endParaRPr>
          </a:p>
        </p:txBody>
      </p:sp>
      <p:sp>
        <p:nvSpPr>
          <p:cNvPr id="26633" name="文本框 8">
            <a:extLst>
              <a:ext uri="{FF2B5EF4-FFF2-40B4-BE49-F238E27FC236}">
                <a16:creationId xmlns:a16="http://schemas.microsoft.com/office/drawing/2014/main" id="{DC49DE28-ECFB-44B8-8D25-9D269635603E}"/>
              </a:ext>
            </a:extLst>
          </p:cNvPr>
          <p:cNvSpPr>
            <a:spLocks noChangeArrowheads="1"/>
          </p:cNvSpPr>
          <p:nvPr/>
        </p:nvSpPr>
        <p:spPr bwMode="auto">
          <a:xfrm>
            <a:off x="5586240" y="3928915"/>
            <a:ext cx="2952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buClr>
                <a:schemeClr val="hlink"/>
              </a:buClr>
              <a:buSzPct val="65000"/>
              <a:buFont typeface="Monotype Sorts" charset="0"/>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a:spcBef>
                <a:spcPct val="20000"/>
              </a:spcBef>
              <a:buClr>
                <a:schemeClr val="tx2"/>
              </a:buClr>
              <a:buSzPct val="100000"/>
              <a:buFont typeface="Monotype Sorts" charset="0"/>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a:spcBef>
                <a:spcPct val="20000"/>
              </a:spcBef>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pPr algn="l" eaLnBrk="1" hangingPunct="1">
              <a:spcBef>
                <a:spcPct val="0"/>
              </a:spcBef>
              <a:buClrTx/>
              <a:buSzTx/>
              <a:buFont typeface="Arial" panose="020B0604020202020204" pitchFamily="34" charset="0"/>
              <a:buNone/>
            </a:pPr>
            <a:r>
              <a:rPr lang="zh-CN" altLang="en-US" sz="1400" b="0">
                <a:solidFill>
                  <a:srgbClr val="0033CC"/>
                </a:solidFill>
                <a:latin typeface="微软雅黑" panose="020B0503020204020204" pitchFamily="34" charset="-122"/>
                <a:ea typeface="微软雅黑" panose="020B0503020204020204" pitchFamily="34" charset="-122"/>
                <a:sym typeface="微软雅黑" panose="020B0503020204020204" pitchFamily="34" charset="-122"/>
              </a:rPr>
              <a:t>符号表，包括函数与</a:t>
            </a:r>
            <a:r>
              <a:rPr lang="zh-CN" altLang="en-US" sz="1400">
                <a:solidFill>
                  <a:srgbClr val="0033CC"/>
                </a:solidFill>
                <a:latin typeface="微软雅黑" panose="020B0503020204020204" pitchFamily="34" charset="-122"/>
                <a:ea typeface="微软雅黑" panose="020B0503020204020204" pitchFamily="34" charset="-122"/>
                <a:sym typeface="微软雅黑" panose="020B0503020204020204" pitchFamily="34" charset="-122"/>
              </a:rPr>
              <a:t>全局</a:t>
            </a:r>
            <a:r>
              <a:rPr lang="zh-CN" altLang="en-US" sz="1400" b="0">
                <a:solidFill>
                  <a:srgbClr val="0033CC"/>
                </a:solidFill>
                <a:latin typeface="微软雅黑" panose="020B0503020204020204" pitchFamily="34" charset="-122"/>
                <a:ea typeface="微软雅黑" panose="020B0503020204020204" pitchFamily="34" charset="-122"/>
                <a:sym typeface="微软雅黑" panose="020B0503020204020204" pitchFamily="34" charset="-122"/>
              </a:rPr>
              <a:t>变量信息</a:t>
            </a:r>
          </a:p>
        </p:txBody>
      </p:sp>
      <p:sp>
        <p:nvSpPr>
          <p:cNvPr id="26634" name="文本框 9">
            <a:extLst>
              <a:ext uri="{FF2B5EF4-FFF2-40B4-BE49-F238E27FC236}">
                <a16:creationId xmlns:a16="http://schemas.microsoft.com/office/drawing/2014/main" id="{166670DB-CA86-4177-A99A-4FD0DDD92BBD}"/>
              </a:ext>
            </a:extLst>
          </p:cNvPr>
          <p:cNvSpPr>
            <a:spLocks noChangeArrowheads="1"/>
          </p:cNvSpPr>
          <p:nvPr/>
        </p:nvSpPr>
        <p:spPr bwMode="auto">
          <a:xfrm>
            <a:off x="5586240" y="4249590"/>
            <a:ext cx="18335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buClr>
                <a:schemeClr val="hlink"/>
              </a:buClr>
              <a:buSzPct val="65000"/>
              <a:buFont typeface="Monotype Sorts" charset="0"/>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a:spcBef>
                <a:spcPct val="20000"/>
              </a:spcBef>
              <a:buClr>
                <a:schemeClr val="tx2"/>
              </a:buClr>
              <a:buSzPct val="100000"/>
              <a:buFont typeface="Monotype Sorts" charset="0"/>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a:spcBef>
                <a:spcPct val="20000"/>
              </a:spcBef>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pPr algn="l" eaLnBrk="1" hangingPunct="1">
              <a:spcBef>
                <a:spcPct val="0"/>
              </a:spcBef>
              <a:buClrTx/>
              <a:buSzTx/>
              <a:buFont typeface="Arial" panose="020B0604020202020204" pitchFamily="34" charset="0"/>
              <a:buNone/>
            </a:pPr>
            <a:r>
              <a:rPr lang="en-US" altLang="zh-CN" sz="1400" b="0">
                <a:solidFill>
                  <a:srgbClr val="0033CC"/>
                </a:solidFill>
                <a:latin typeface="Consolas" panose="020B0609020204030204" pitchFamily="49" charset="0"/>
                <a:ea typeface="微软雅黑" panose="020B0503020204020204" pitchFamily="34" charset="-122"/>
                <a:sym typeface="Consolas" panose="020B0609020204030204" pitchFamily="49" charset="0"/>
              </a:rPr>
              <a:t>.text</a:t>
            </a:r>
            <a:r>
              <a:rPr lang="zh-CN" altLang="en-US" sz="1400" b="0">
                <a:solidFill>
                  <a:srgbClr val="0033CC"/>
                </a:solidFill>
                <a:latin typeface="微软雅黑" panose="020B0503020204020204" pitchFamily="34" charset="-122"/>
                <a:ea typeface="微软雅黑" panose="020B0503020204020204" pitchFamily="34" charset="-122"/>
                <a:sym typeface="微软雅黑" panose="020B0503020204020204" pitchFamily="34" charset="-122"/>
              </a:rPr>
              <a:t>段重定位信息</a:t>
            </a:r>
          </a:p>
        </p:txBody>
      </p:sp>
      <p:sp>
        <p:nvSpPr>
          <p:cNvPr id="26635" name="文本框 10">
            <a:extLst>
              <a:ext uri="{FF2B5EF4-FFF2-40B4-BE49-F238E27FC236}">
                <a16:creationId xmlns:a16="http://schemas.microsoft.com/office/drawing/2014/main" id="{F4DD7171-72F6-4735-9388-9BA414C2A172}"/>
              </a:ext>
            </a:extLst>
          </p:cNvPr>
          <p:cNvSpPr>
            <a:spLocks noChangeArrowheads="1"/>
          </p:cNvSpPr>
          <p:nvPr/>
        </p:nvSpPr>
        <p:spPr bwMode="auto">
          <a:xfrm>
            <a:off x="5586240" y="4557565"/>
            <a:ext cx="18335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buClr>
                <a:schemeClr val="hlink"/>
              </a:buClr>
              <a:buSzPct val="65000"/>
              <a:buFont typeface="Monotype Sorts" charset="0"/>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a:spcBef>
                <a:spcPct val="20000"/>
              </a:spcBef>
              <a:buClr>
                <a:schemeClr val="tx2"/>
              </a:buClr>
              <a:buSzPct val="100000"/>
              <a:buFont typeface="Monotype Sorts" charset="0"/>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a:spcBef>
                <a:spcPct val="20000"/>
              </a:spcBef>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pPr algn="l" eaLnBrk="1" hangingPunct="1">
              <a:spcBef>
                <a:spcPct val="0"/>
              </a:spcBef>
              <a:buClrTx/>
              <a:buSzTx/>
              <a:buFont typeface="Arial" panose="020B0604020202020204" pitchFamily="34" charset="0"/>
              <a:buNone/>
            </a:pPr>
            <a:r>
              <a:rPr lang="en-US" altLang="zh-CN" sz="1400" b="0">
                <a:solidFill>
                  <a:srgbClr val="0033CC"/>
                </a:solidFill>
                <a:latin typeface="Consolas" panose="020B0609020204030204" pitchFamily="49" charset="0"/>
                <a:ea typeface="微软雅黑" panose="020B0503020204020204" pitchFamily="34" charset="-122"/>
                <a:sym typeface="Consolas" panose="020B0609020204030204" pitchFamily="49" charset="0"/>
              </a:rPr>
              <a:t>.data</a:t>
            </a:r>
            <a:r>
              <a:rPr lang="zh-CN" altLang="en-US" sz="1400" b="0">
                <a:solidFill>
                  <a:srgbClr val="0033CC"/>
                </a:solidFill>
                <a:latin typeface="微软雅黑" panose="020B0503020204020204" pitchFamily="34" charset="-122"/>
                <a:ea typeface="微软雅黑" panose="020B0503020204020204" pitchFamily="34" charset="-122"/>
                <a:sym typeface="微软雅黑" panose="020B0503020204020204" pitchFamily="34" charset="-122"/>
              </a:rPr>
              <a:t>段重定位信息</a:t>
            </a:r>
          </a:p>
        </p:txBody>
      </p:sp>
      <p:sp>
        <p:nvSpPr>
          <p:cNvPr id="26636" name="文本框 11">
            <a:extLst>
              <a:ext uri="{FF2B5EF4-FFF2-40B4-BE49-F238E27FC236}">
                <a16:creationId xmlns:a16="http://schemas.microsoft.com/office/drawing/2014/main" id="{DD95BE69-081A-493F-87E2-BAA67AEDE2C6}"/>
              </a:ext>
            </a:extLst>
          </p:cNvPr>
          <p:cNvSpPr>
            <a:spLocks noChangeArrowheads="1"/>
          </p:cNvSpPr>
          <p:nvPr/>
        </p:nvSpPr>
        <p:spPr bwMode="auto">
          <a:xfrm>
            <a:off x="5586241" y="4884590"/>
            <a:ext cx="2103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buClr>
                <a:schemeClr val="hlink"/>
              </a:buClr>
              <a:buSzPct val="65000"/>
              <a:buFont typeface="Monotype Sorts" charset="0"/>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a:spcBef>
                <a:spcPct val="20000"/>
              </a:spcBef>
              <a:buClr>
                <a:schemeClr val="tx2"/>
              </a:buClr>
              <a:buSzPct val="100000"/>
              <a:buFont typeface="Monotype Sorts" charset="0"/>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a:spcBef>
                <a:spcPct val="20000"/>
              </a:spcBef>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pPr algn="l" eaLnBrk="1" hangingPunct="1">
              <a:spcBef>
                <a:spcPct val="0"/>
              </a:spcBef>
              <a:buClrTx/>
              <a:buSzTx/>
              <a:buFont typeface="Arial" panose="020B0604020202020204" pitchFamily="34" charset="0"/>
              <a:buNone/>
            </a:pPr>
            <a:r>
              <a:rPr lang="zh-CN" altLang="en-US" sz="1400" b="0">
                <a:solidFill>
                  <a:srgbClr val="0033CC"/>
                </a:solidFill>
                <a:latin typeface="Consolas" panose="020B0609020204030204" pitchFamily="49" charset="0"/>
                <a:ea typeface="微软雅黑" panose="020B0503020204020204" pitchFamily="34" charset="-122"/>
                <a:sym typeface="Consolas" panose="020B0609020204030204" pitchFamily="49" charset="0"/>
              </a:rPr>
              <a:t>调试用符号表（</a:t>
            </a:r>
            <a:r>
              <a:rPr lang="en-US" altLang="zh-CN" sz="1400" b="0">
                <a:solidFill>
                  <a:srgbClr val="0033CC"/>
                </a:solidFill>
                <a:latin typeface="Consolas" panose="020B0609020204030204" pitchFamily="49" charset="0"/>
                <a:ea typeface="微软雅黑" panose="020B0503020204020204" pitchFamily="34" charset="-122"/>
                <a:sym typeface="Consolas" panose="020B0609020204030204" pitchFamily="49" charset="0"/>
              </a:rPr>
              <a:t>-g</a:t>
            </a:r>
            <a:r>
              <a:rPr lang="zh-CN" altLang="en-US" sz="1400" b="0">
                <a:solidFill>
                  <a:srgbClr val="0033CC"/>
                </a:solidFill>
                <a:latin typeface="Consolas" panose="020B0609020204030204" pitchFamily="49" charset="0"/>
                <a:ea typeface="微软雅黑" panose="020B0503020204020204" pitchFamily="34" charset="-122"/>
                <a:sym typeface="Consolas" panose="020B0609020204030204" pitchFamily="49" charset="0"/>
              </a:rPr>
              <a:t>）</a:t>
            </a:r>
            <a:endParaRPr lang="zh-CN" altLang="en-US" sz="1400" b="0">
              <a:solidFill>
                <a:srgbClr val="0033CC"/>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637" name="文本框 12">
            <a:extLst>
              <a:ext uri="{FF2B5EF4-FFF2-40B4-BE49-F238E27FC236}">
                <a16:creationId xmlns:a16="http://schemas.microsoft.com/office/drawing/2014/main" id="{B563258D-469A-4186-B19D-390BE514736C}"/>
              </a:ext>
            </a:extLst>
          </p:cNvPr>
          <p:cNvSpPr>
            <a:spLocks noChangeArrowheads="1"/>
          </p:cNvSpPr>
          <p:nvPr/>
        </p:nvSpPr>
        <p:spPr bwMode="auto">
          <a:xfrm>
            <a:off x="5586241" y="5198915"/>
            <a:ext cx="31511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buClr>
                <a:schemeClr val="hlink"/>
              </a:buClr>
              <a:buSzPct val="65000"/>
              <a:buFont typeface="Monotype Sorts" charset="0"/>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a:spcBef>
                <a:spcPct val="20000"/>
              </a:spcBef>
              <a:buClr>
                <a:schemeClr val="tx2"/>
              </a:buClr>
              <a:buSzPct val="100000"/>
              <a:buFont typeface="Monotype Sorts" charset="0"/>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a:spcBef>
                <a:spcPct val="20000"/>
              </a:spcBef>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pPr algn="l" eaLnBrk="1" hangingPunct="1">
              <a:spcBef>
                <a:spcPct val="0"/>
              </a:spcBef>
              <a:buClrTx/>
              <a:buSzTx/>
              <a:buFont typeface="Arial" panose="020B0604020202020204" pitchFamily="34" charset="0"/>
              <a:buNone/>
            </a:pPr>
            <a:r>
              <a:rPr lang="zh-CN" altLang="en-US" sz="1400" b="0">
                <a:solidFill>
                  <a:srgbClr val="0033CC"/>
                </a:solidFill>
                <a:latin typeface="Consolas" panose="020B0609020204030204" pitchFamily="49" charset="0"/>
                <a:ea typeface="微软雅黑" panose="020B0503020204020204" pitchFamily="34" charset="-122"/>
                <a:sym typeface="Consolas" panose="020B0609020204030204" pitchFamily="49" charset="0"/>
              </a:rPr>
              <a:t>机器代码到源代码行号的映射（</a:t>
            </a:r>
            <a:r>
              <a:rPr lang="en-US" altLang="zh-CN" sz="1400" b="0">
                <a:solidFill>
                  <a:srgbClr val="0033CC"/>
                </a:solidFill>
                <a:latin typeface="Consolas" panose="020B0609020204030204" pitchFamily="49" charset="0"/>
                <a:ea typeface="微软雅黑" panose="020B0503020204020204" pitchFamily="34" charset="-122"/>
                <a:sym typeface="Consolas" panose="020B0609020204030204" pitchFamily="49" charset="0"/>
              </a:rPr>
              <a:t>-g</a:t>
            </a:r>
            <a:r>
              <a:rPr lang="zh-CN" altLang="en-US" sz="1400" b="0">
                <a:solidFill>
                  <a:srgbClr val="0033CC"/>
                </a:solidFill>
                <a:latin typeface="Consolas" panose="020B0609020204030204" pitchFamily="49" charset="0"/>
                <a:ea typeface="微软雅黑" panose="020B0503020204020204" pitchFamily="34" charset="-122"/>
                <a:sym typeface="Consolas" panose="020B0609020204030204" pitchFamily="49" charset="0"/>
              </a:rPr>
              <a:t>）</a:t>
            </a:r>
            <a:endParaRPr lang="zh-CN" altLang="en-US" sz="1400" b="0">
              <a:solidFill>
                <a:srgbClr val="0033CC"/>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638" name="文本框 13">
            <a:extLst>
              <a:ext uri="{FF2B5EF4-FFF2-40B4-BE49-F238E27FC236}">
                <a16:creationId xmlns:a16="http://schemas.microsoft.com/office/drawing/2014/main" id="{97A2FEA7-748A-4E75-AD59-2426E60B58F1}"/>
              </a:ext>
            </a:extLst>
          </p:cNvPr>
          <p:cNvSpPr>
            <a:spLocks noChangeArrowheads="1"/>
          </p:cNvSpPr>
          <p:nvPr/>
        </p:nvSpPr>
        <p:spPr bwMode="auto">
          <a:xfrm>
            <a:off x="5586241" y="5500540"/>
            <a:ext cx="25923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buClr>
                <a:schemeClr val="hlink"/>
              </a:buClr>
              <a:buSzPct val="65000"/>
              <a:buFont typeface="Monotype Sorts" charset="0"/>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a:spcBef>
                <a:spcPct val="20000"/>
              </a:spcBef>
              <a:buClr>
                <a:schemeClr val="tx2"/>
              </a:buClr>
              <a:buSzPct val="100000"/>
              <a:buFont typeface="Monotype Sorts" charset="0"/>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a:spcBef>
                <a:spcPct val="20000"/>
              </a:spcBef>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pPr algn="l" eaLnBrk="1" hangingPunct="1">
              <a:spcBef>
                <a:spcPct val="0"/>
              </a:spcBef>
              <a:buClrTx/>
              <a:buSzTx/>
              <a:buFont typeface="Arial" panose="020B0604020202020204" pitchFamily="34" charset="0"/>
              <a:buNone/>
            </a:pPr>
            <a:r>
              <a:rPr lang="zh-CN" altLang="en-US" sz="1400" b="0">
                <a:solidFill>
                  <a:srgbClr val="0033CC"/>
                </a:solidFill>
                <a:latin typeface="Consolas" panose="020B0609020204030204" pitchFamily="49" charset="0"/>
                <a:ea typeface="微软雅黑" panose="020B0503020204020204" pitchFamily="34" charset="-122"/>
                <a:sym typeface="Consolas" panose="020B0609020204030204" pitchFamily="49" charset="0"/>
              </a:rPr>
              <a:t>字符串表，包括符号名和段名</a:t>
            </a:r>
            <a:endParaRPr lang="zh-CN" altLang="en-US" sz="1400" b="0">
              <a:solidFill>
                <a:srgbClr val="0033CC"/>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640" name="文本框 4">
            <a:extLst>
              <a:ext uri="{FF2B5EF4-FFF2-40B4-BE49-F238E27FC236}">
                <a16:creationId xmlns:a16="http://schemas.microsoft.com/office/drawing/2014/main" id="{18201CFD-A300-498C-AB43-2EA8742D6C29}"/>
              </a:ext>
            </a:extLst>
          </p:cNvPr>
          <p:cNvSpPr>
            <a:spLocks noChangeArrowheads="1"/>
          </p:cNvSpPr>
          <p:nvPr/>
        </p:nvSpPr>
        <p:spPr bwMode="auto">
          <a:xfrm>
            <a:off x="5586240" y="2381102"/>
            <a:ext cx="1397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buClr>
                <a:schemeClr val="hlink"/>
              </a:buClr>
              <a:buSzPct val="65000"/>
              <a:buFont typeface="Monotype Sorts" charset="0"/>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a:spcBef>
                <a:spcPct val="20000"/>
              </a:spcBef>
              <a:buClr>
                <a:schemeClr val="tx2"/>
              </a:buClr>
              <a:buSzPct val="100000"/>
              <a:buFont typeface="Monotype Sorts" charset="0"/>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a:spcBef>
                <a:spcPct val="20000"/>
              </a:spcBef>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pPr algn="l" eaLnBrk="1" hangingPunct="1">
              <a:spcBef>
                <a:spcPct val="0"/>
              </a:spcBef>
              <a:buClrTx/>
              <a:buSzTx/>
              <a:buFont typeface="Arial" panose="020B0604020202020204" pitchFamily="34" charset="0"/>
              <a:buNone/>
            </a:pPr>
            <a:r>
              <a:rPr lang="zh-CN" altLang="en-US" sz="1400" b="0" dirty="0">
                <a:solidFill>
                  <a:srgbClr val="0033CC"/>
                </a:solidFill>
                <a:latin typeface="微软雅黑" panose="020B0503020204020204" pitchFamily="34" charset="-122"/>
                <a:ea typeface="微软雅黑" panose="020B0503020204020204" pitchFamily="34" charset="-122"/>
                <a:sym typeface="微软雅黑" panose="020B0503020204020204" pitchFamily="34" charset="-122"/>
              </a:rPr>
              <a:t>文件整体信息</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26F0833B-DD11-48F8-A2B0-60AA8ADE0134}"/>
              </a:ext>
            </a:extLst>
          </p:cNvPr>
          <p:cNvSpPr>
            <a:spLocks noGrp="1" noChangeAspect="1" noChangeArrowheads="1"/>
          </p:cNvSpPr>
          <p:nvPr>
            <p:ph type="title" idx="4294967295"/>
          </p:nvPr>
        </p:nvSpPr>
        <p:spPr/>
        <p:txBody>
          <a:bodyPr/>
          <a:lstStyle/>
          <a:p>
            <a:pPr algn="ctr"/>
            <a:r>
              <a:rPr lang="zh-CN" altLang="en-US" dirty="0"/>
              <a:t>目标文件</a:t>
            </a:r>
          </a:p>
        </p:txBody>
      </p:sp>
      <p:sp>
        <p:nvSpPr>
          <p:cNvPr id="27652" name="内容占位符 2">
            <a:extLst>
              <a:ext uri="{FF2B5EF4-FFF2-40B4-BE49-F238E27FC236}">
                <a16:creationId xmlns:a16="http://schemas.microsoft.com/office/drawing/2014/main" id="{06195748-8200-413A-B24C-ED8F170B2DAE}"/>
              </a:ext>
            </a:extLst>
          </p:cNvPr>
          <p:cNvSpPr txBox="1">
            <a:spLocks noChangeArrowheads="1"/>
          </p:cNvSpPr>
          <p:nvPr/>
        </p:nvSpPr>
        <p:spPr bwMode="auto">
          <a:xfrm>
            <a:off x="622301" y="1068388"/>
            <a:ext cx="8081963"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lstStyle>
            <a:lvl1pPr marL="342900" indent="-342900" defTabSz="0">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defTabSz="0">
              <a:spcBef>
                <a:spcPct val="20000"/>
              </a:spcBef>
              <a:buClr>
                <a:schemeClr val="hlink"/>
              </a:buClr>
              <a:buSzPct val="65000"/>
              <a:buFont typeface="Monotype Sorts" charset="0"/>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0"/>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pPr algn="l"/>
            <a:r>
              <a:rPr lang="en-US" altLang="zh-CN" sz="2800" b="0" dirty="0" err="1">
                <a:solidFill>
                  <a:srgbClr val="002060"/>
                </a:solidFill>
                <a:ea typeface="宋体" panose="02010600030101010101" pitchFamily="2" charset="-122"/>
              </a:rPr>
              <a:t>readelf</a:t>
            </a:r>
            <a:r>
              <a:rPr lang="en-US" altLang="zh-CN" sz="2800" b="0" dirty="0">
                <a:solidFill>
                  <a:srgbClr val="002060"/>
                </a:solidFill>
                <a:ea typeface="宋体" panose="02010600030101010101" pitchFamily="2" charset="-122"/>
              </a:rPr>
              <a:t> -S </a:t>
            </a:r>
            <a:r>
              <a:rPr lang="en-US" altLang="zh-CN" sz="2800" b="0" dirty="0" err="1">
                <a:solidFill>
                  <a:srgbClr val="002060"/>
                </a:solidFill>
                <a:ea typeface="宋体" panose="02010600030101010101" pitchFamily="2" charset="-122"/>
              </a:rPr>
              <a:t>main.o</a:t>
            </a:r>
            <a:endParaRPr lang="zh-CN" altLang="zh-CN" b="0" dirty="0">
              <a:solidFill>
                <a:srgbClr val="002060"/>
              </a:solidFill>
              <a:latin typeface="微软雅黑" panose="020B0503020204020204" pitchFamily="34" charset="-122"/>
              <a:ea typeface="微软雅黑" panose="020B0503020204020204" pitchFamily="34" charset="-122"/>
            </a:endParaRPr>
          </a:p>
        </p:txBody>
      </p:sp>
      <p:pic>
        <p:nvPicPr>
          <p:cNvPr id="27653" name="Picture 7" descr="C:\Users\lenovo\AppData\Roaming\Tencent\Users\451256253\QQ\WinTemp\RichOle\7I9LP{$6K6B[@4J4LP8BTRM.png">
            <a:extLst>
              <a:ext uri="{FF2B5EF4-FFF2-40B4-BE49-F238E27FC236}">
                <a16:creationId xmlns:a16="http://schemas.microsoft.com/office/drawing/2014/main" id="{6EBB991E-0150-4998-94BA-9E81587232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449" y="1625973"/>
            <a:ext cx="8599116" cy="498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1C0B91DC-BD12-4AA5-9761-F607F100DB0B}"/>
              </a:ext>
            </a:extLst>
          </p:cNvPr>
          <p:cNvSpPr>
            <a:spLocks noGrp="1" noChangeAspect="1" noChangeArrowheads="1"/>
          </p:cNvSpPr>
          <p:nvPr>
            <p:ph type="title" idx="4294967295"/>
          </p:nvPr>
        </p:nvSpPr>
        <p:spPr/>
        <p:txBody>
          <a:bodyPr/>
          <a:lstStyle/>
          <a:p>
            <a:pPr algn="ctr"/>
            <a:r>
              <a:rPr lang="zh-CN" altLang="en-US" dirty="0"/>
              <a:t>目标文件小结</a:t>
            </a:r>
          </a:p>
        </p:txBody>
      </p:sp>
      <p:sp>
        <p:nvSpPr>
          <p:cNvPr id="7" name="圆角矩形 6">
            <a:extLst>
              <a:ext uri="{FF2B5EF4-FFF2-40B4-BE49-F238E27FC236}">
                <a16:creationId xmlns:a16="http://schemas.microsoft.com/office/drawing/2014/main" id="{F91EF41C-E947-490F-BD77-B47E2C1BF3E4}"/>
              </a:ext>
            </a:extLst>
          </p:cNvPr>
          <p:cNvSpPr/>
          <p:nvPr/>
        </p:nvSpPr>
        <p:spPr bwMode="auto">
          <a:xfrm>
            <a:off x="3452813" y="1231900"/>
            <a:ext cx="1714500" cy="782638"/>
          </a:xfrm>
          <a:prstGeom prst="roundRect">
            <a:avLst/>
          </a:prstGeom>
          <a:ln/>
          <a:extLst>
            <a:ext uri="{91240B29-F687-4f45-9708-019B960494DF}"/>
            <a:ext uri="{AF507438-7753-43e0-B8FC-AC1667EBCBE1}"/>
          </a:extLst>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000" dirty="0">
                <a:solidFill>
                  <a:sysClr val="windowText" lastClr="000000"/>
                </a:solidFill>
              </a:rPr>
              <a:t>可重定位目标文件</a:t>
            </a:r>
          </a:p>
        </p:txBody>
      </p:sp>
      <p:sp>
        <p:nvSpPr>
          <p:cNvPr id="8" name="圆角矩形 7">
            <a:extLst>
              <a:ext uri="{FF2B5EF4-FFF2-40B4-BE49-F238E27FC236}">
                <a16:creationId xmlns:a16="http://schemas.microsoft.com/office/drawing/2014/main" id="{9F51292C-C426-4165-8E00-6EB73D2FAEB8}"/>
              </a:ext>
            </a:extLst>
          </p:cNvPr>
          <p:cNvSpPr/>
          <p:nvPr/>
        </p:nvSpPr>
        <p:spPr bwMode="auto">
          <a:xfrm>
            <a:off x="3486150" y="3257550"/>
            <a:ext cx="1714500" cy="782638"/>
          </a:xfrm>
          <a:prstGeom prst="roundRect">
            <a:avLst/>
          </a:prstGeom>
          <a:ln/>
          <a:extLst>
            <a:ext uri="{91240B29-F687-4f45-9708-019B960494DF}"/>
            <a:ext uri="{AF507438-7753-43e0-B8FC-AC1667EBCBE1}"/>
          </a:extLst>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000" dirty="0">
                <a:solidFill>
                  <a:sysClr val="windowText" lastClr="000000"/>
                </a:solidFill>
              </a:rPr>
              <a:t>共享目标文件</a:t>
            </a:r>
          </a:p>
        </p:txBody>
      </p:sp>
      <p:cxnSp>
        <p:nvCxnSpPr>
          <p:cNvPr id="9" name="肘形连接符 8">
            <a:extLst>
              <a:ext uri="{FF2B5EF4-FFF2-40B4-BE49-F238E27FC236}">
                <a16:creationId xmlns:a16="http://schemas.microsoft.com/office/drawing/2014/main" id="{813BD7DC-BC79-4DEF-B5C1-CAD9D30B96AE}"/>
              </a:ext>
            </a:extLst>
          </p:cNvPr>
          <p:cNvCxnSpPr/>
          <p:nvPr/>
        </p:nvCxnSpPr>
        <p:spPr bwMode="auto">
          <a:xfrm>
            <a:off x="5167313" y="1446214"/>
            <a:ext cx="2571750" cy="428625"/>
          </a:xfrm>
          <a:prstGeom prst="bentConnector3">
            <a:avLst>
              <a:gd name="adj1" fmla="val 8077"/>
            </a:avLst>
          </a:prstGeom>
          <a:solidFill>
            <a:srgbClr val="CCFF66"/>
          </a:solidFill>
          <a:ln>
            <a:solidFill>
              <a:schemeClr val="tx1">
                <a:lumMod val="60000"/>
                <a:lumOff val="40000"/>
              </a:schemeClr>
            </a:solidFill>
          </a:ln>
          <a:effectLst/>
          <a:extLst>
            <a:ext uri="{91240B29-F687-4f45-9708-019B960494DF}"/>
            <a:ext uri="{AF507438-7753-43e0-B8FC-AC1667EBCBE1}"/>
          </a:extLst>
        </p:spPr>
      </p:cxnSp>
      <p:sp>
        <p:nvSpPr>
          <p:cNvPr id="28679" name="矩形 9">
            <a:extLst>
              <a:ext uri="{FF2B5EF4-FFF2-40B4-BE49-F238E27FC236}">
                <a16:creationId xmlns:a16="http://schemas.microsoft.com/office/drawing/2014/main" id="{2CADA3AB-9000-47E1-BDC8-F5F6F1BFE0D7}"/>
              </a:ext>
            </a:extLst>
          </p:cNvPr>
          <p:cNvSpPr>
            <a:spLocks noChangeArrowheads="1"/>
          </p:cNvSpPr>
          <p:nvPr/>
        </p:nvSpPr>
        <p:spPr bwMode="auto">
          <a:xfrm>
            <a:off x="5310188" y="1362075"/>
            <a:ext cx="25003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buClr>
                <a:schemeClr val="hlink"/>
              </a:buClr>
              <a:buSzPct val="65000"/>
              <a:buFont typeface="Monotype Sorts" charset="0"/>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a:spcBef>
                <a:spcPct val="20000"/>
              </a:spcBef>
              <a:buClr>
                <a:schemeClr val="tx2"/>
              </a:buClr>
              <a:buSzPct val="100000"/>
              <a:buFont typeface="Monotype Sorts" charset="0"/>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a:spcBef>
                <a:spcPct val="20000"/>
              </a:spcBef>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pPr algn="ctr" eaLnBrk="1" hangingPunct="1">
              <a:spcBef>
                <a:spcPct val="0"/>
              </a:spcBef>
              <a:buClrTx/>
              <a:buSzTx/>
              <a:buFontTx/>
              <a:buNone/>
            </a:pPr>
            <a:r>
              <a:rPr lang="en-US" altLang="zh-CN" sz="1600" b="0">
                <a:solidFill>
                  <a:srgbClr val="000000"/>
                </a:solidFill>
                <a:latin typeface="Times New Roman" panose="02020603050405020304" pitchFamily="18" charset="0"/>
                <a:ea typeface="楷体_GB2312" pitchFamily="1" charset="-122"/>
              </a:rPr>
              <a:t>.o</a:t>
            </a:r>
            <a:r>
              <a:rPr lang="zh-CN" altLang="en-US" sz="1600" b="0">
                <a:solidFill>
                  <a:srgbClr val="000000"/>
                </a:solidFill>
                <a:latin typeface="Times New Roman" panose="02020603050405020304" pitchFamily="18" charset="0"/>
                <a:ea typeface="楷体_GB2312" pitchFamily="1" charset="-122"/>
              </a:rPr>
              <a:t>为后缀的目标文件、静态库</a:t>
            </a:r>
          </a:p>
        </p:txBody>
      </p:sp>
      <p:cxnSp>
        <p:nvCxnSpPr>
          <p:cNvPr id="11" name="肘形连接符 10">
            <a:extLst>
              <a:ext uri="{FF2B5EF4-FFF2-40B4-BE49-F238E27FC236}">
                <a16:creationId xmlns:a16="http://schemas.microsoft.com/office/drawing/2014/main" id="{9A14FB82-D493-4B33-A5E2-F42D33425D2F}"/>
              </a:ext>
            </a:extLst>
          </p:cNvPr>
          <p:cNvCxnSpPr/>
          <p:nvPr/>
        </p:nvCxnSpPr>
        <p:spPr bwMode="auto">
          <a:xfrm>
            <a:off x="5200651" y="3556000"/>
            <a:ext cx="3000375" cy="501650"/>
          </a:xfrm>
          <a:prstGeom prst="bentConnector3">
            <a:avLst>
              <a:gd name="adj1" fmla="val 9366"/>
            </a:avLst>
          </a:prstGeom>
          <a:solidFill>
            <a:srgbClr val="CCFF66"/>
          </a:solidFill>
          <a:ln>
            <a:solidFill>
              <a:schemeClr val="tx1">
                <a:lumMod val="60000"/>
                <a:lumOff val="40000"/>
              </a:schemeClr>
            </a:solidFill>
          </a:ln>
          <a:effectLst/>
          <a:extLst>
            <a:ext uri="{91240B29-F687-4f45-9708-019B960494DF}"/>
            <a:ext uri="{AF507438-7753-43e0-B8FC-AC1667EBCBE1}"/>
          </a:extLst>
        </p:spPr>
      </p:cxnSp>
      <p:sp>
        <p:nvSpPr>
          <p:cNvPr id="28681" name="矩形 11">
            <a:extLst>
              <a:ext uri="{FF2B5EF4-FFF2-40B4-BE49-F238E27FC236}">
                <a16:creationId xmlns:a16="http://schemas.microsoft.com/office/drawing/2014/main" id="{305DA605-8D3E-43B6-83DB-0A4DE63AC16A}"/>
              </a:ext>
            </a:extLst>
          </p:cNvPr>
          <p:cNvSpPr>
            <a:spLocks noChangeArrowheads="1"/>
          </p:cNvSpPr>
          <p:nvPr/>
        </p:nvSpPr>
        <p:spPr bwMode="auto">
          <a:xfrm>
            <a:off x="5343525" y="3649664"/>
            <a:ext cx="2159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buClr>
                <a:schemeClr val="hlink"/>
              </a:buClr>
              <a:buSzPct val="65000"/>
              <a:buFont typeface="Monotype Sorts" charset="0"/>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a:spcBef>
                <a:spcPct val="20000"/>
              </a:spcBef>
              <a:buClr>
                <a:schemeClr val="tx2"/>
              </a:buClr>
              <a:buSzPct val="100000"/>
              <a:buFont typeface="Monotype Sorts" charset="0"/>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a:spcBef>
                <a:spcPct val="20000"/>
              </a:spcBef>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pPr algn="ctr" eaLnBrk="1" hangingPunct="1">
              <a:spcBef>
                <a:spcPct val="0"/>
              </a:spcBef>
              <a:buClrTx/>
              <a:buSzTx/>
              <a:buFontTx/>
              <a:buNone/>
            </a:pPr>
            <a:r>
              <a:rPr lang="zh-CN" altLang="en-US" sz="1600" b="0">
                <a:solidFill>
                  <a:srgbClr val="000000"/>
                </a:solidFill>
                <a:latin typeface="Times New Roman" panose="02020603050405020304" pitchFamily="18" charset="0"/>
                <a:ea typeface="楷体_GB2312" pitchFamily="1" charset="-122"/>
              </a:rPr>
              <a:t>共享库</a:t>
            </a:r>
          </a:p>
        </p:txBody>
      </p:sp>
      <p:sp>
        <p:nvSpPr>
          <p:cNvPr id="14" name="圆角矩形 13">
            <a:extLst>
              <a:ext uri="{FF2B5EF4-FFF2-40B4-BE49-F238E27FC236}">
                <a16:creationId xmlns:a16="http://schemas.microsoft.com/office/drawing/2014/main" id="{D7CD8A67-ED09-473E-BCC3-FBCC73A7E1C8}"/>
              </a:ext>
            </a:extLst>
          </p:cNvPr>
          <p:cNvSpPr/>
          <p:nvPr/>
        </p:nvSpPr>
        <p:spPr bwMode="auto">
          <a:xfrm>
            <a:off x="3452813" y="2209800"/>
            <a:ext cx="1714500" cy="782638"/>
          </a:xfrm>
          <a:prstGeom prst="roundRect">
            <a:avLst/>
          </a:prstGeom>
          <a:ln/>
          <a:extLst>
            <a:ext uri="{91240B29-F687-4f45-9708-019B960494DF}"/>
            <a:ext uri="{AF507438-7753-43e0-B8FC-AC1667EBCBE1}"/>
          </a:extLst>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000" dirty="0">
                <a:solidFill>
                  <a:sysClr val="windowText" lastClr="000000"/>
                </a:solidFill>
              </a:rPr>
              <a:t>可执行目标文件</a:t>
            </a:r>
          </a:p>
        </p:txBody>
      </p:sp>
      <p:cxnSp>
        <p:nvCxnSpPr>
          <p:cNvPr id="15" name="肘形连接符 14">
            <a:extLst>
              <a:ext uri="{FF2B5EF4-FFF2-40B4-BE49-F238E27FC236}">
                <a16:creationId xmlns:a16="http://schemas.microsoft.com/office/drawing/2014/main" id="{89F72A11-92FE-42CA-9AE9-7FE3B950D86A}"/>
              </a:ext>
            </a:extLst>
          </p:cNvPr>
          <p:cNvCxnSpPr/>
          <p:nvPr/>
        </p:nvCxnSpPr>
        <p:spPr bwMode="auto">
          <a:xfrm>
            <a:off x="5167313" y="2486026"/>
            <a:ext cx="2571750" cy="428625"/>
          </a:xfrm>
          <a:prstGeom prst="bentConnector3">
            <a:avLst>
              <a:gd name="adj1" fmla="val 8077"/>
            </a:avLst>
          </a:prstGeom>
          <a:solidFill>
            <a:srgbClr val="CCFF66"/>
          </a:solidFill>
          <a:ln>
            <a:solidFill>
              <a:schemeClr val="tx1">
                <a:lumMod val="60000"/>
                <a:lumOff val="40000"/>
              </a:schemeClr>
            </a:solidFill>
          </a:ln>
          <a:effectLst/>
          <a:extLst>
            <a:ext uri="{91240B29-F687-4f45-9708-019B960494DF}"/>
            <a:ext uri="{AF507438-7753-43e0-B8FC-AC1667EBCBE1}"/>
          </a:extLst>
        </p:spPr>
      </p:cxnSp>
      <p:sp>
        <p:nvSpPr>
          <p:cNvPr id="28684" name="矩形 15">
            <a:extLst>
              <a:ext uri="{FF2B5EF4-FFF2-40B4-BE49-F238E27FC236}">
                <a16:creationId xmlns:a16="http://schemas.microsoft.com/office/drawing/2014/main" id="{EE9A7C5B-8786-4FE3-BD6A-26CE0DA09732}"/>
              </a:ext>
            </a:extLst>
          </p:cNvPr>
          <p:cNvSpPr>
            <a:spLocks noChangeArrowheads="1"/>
          </p:cNvSpPr>
          <p:nvPr/>
        </p:nvSpPr>
        <p:spPr bwMode="auto">
          <a:xfrm>
            <a:off x="5310188" y="2401889"/>
            <a:ext cx="25003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buClr>
                <a:schemeClr val="hlink"/>
              </a:buClr>
              <a:buSzPct val="65000"/>
              <a:buFont typeface="Monotype Sorts" charset="0"/>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a:spcBef>
                <a:spcPct val="20000"/>
              </a:spcBef>
              <a:buClr>
                <a:schemeClr val="tx2"/>
              </a:buClr>
              <a:buSzPct val="100000"/>
              <a:buFont typeface="Monotype Sorts" charset="0"/>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a:spcBef>
                <a:spcPct val="20000"/>
              </a:spcBef>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pPr algn="ctr" eaLnBrk="1" hangingPunct="1">
              <a:spcBef>
                <a:spcPct val="0"/>
              </a:spcBef>
              <a:buClrTx/>
              <a:buSzTx/>
              <a:buFontTx/>
              <a:buNone/>
            </a:pPr>
            <a:r>
              <a:rPr lang="zh-CN" altLang="en-US" sz="1600" b="0">
                <a:solidFill>
                  <a:srgbClr val="000000"/>
                </a:solidFill>
                <a:latin typeface="Times New Roman" panose="02020603050405020304" pitchFamily="18" charset="0"/>
                <a:ea typeface="楷体_GB2312" pitchFamily="1" charset="-122"/>
              </a:rPr>
              <a:t>可直接加载到内存运行</a:t>
            </a:r>
          </a:p>
        </p:txBody>
      </p:sp>
      <p:cxnSp>
        <p:nvCxnSpPr>
          <p:cNvPr id="28685" name="直接连接符 16">
            <a:extLst>
              <a:ext uri="{FF2B5EF4-FFF2-40B4-BE49-F238E27FC236}">
                <a16:creationId xmlns:a16="http://schemas.microsoft.com/office/drawing/2014/main" id="{8C28714A-10C6-46E8-945F-68C747DE4180}"/>
              </a:ext>
            </a:extLst>
          </p:cNvPr>
          <p:cNvCxnSpPr>
            <a:cxnSpLocks noChangeShapeType="1"/>
          </p:cNvCxnSpPr>
          <p:nvPr/>
        </p:nvCxnSpPr>
        <p:spPr bwMode="auto">
          <a:xfrm>
            <a:off x="2309813" y="2628900"/>
            <a:ext cx="1143000" cy="1588"/>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cxnSp>
      <p:sp>
        <p:nvSpPr>
          <p:cNvPr id="18" name="圆角矩形 17">
            <a:extLst>
              <a:ext uri="{FF2B5EF4-FFF2-40B4-BE49-F238E27FC236}">
                <a16:creationId xmlns:a16="http://schemas.microsoft.com/office/drawing/2014/main" id="{DEBEB709-63E8-4B1F-BE32-8880E6739A3A}"/>
              </a:ext>
            </a:extLst>
          </p:cNvPr>
          <p:cNvSpPr/>
          <p:nvPr/>
        </p:nvSpPr>
        <p:spPr bwMode="auto">
          <a:xfrm>
            <a:off x="809626" y="2397126"/>
            <a:ext cx="1571625" cy="511175"/>
          </a:xfrm>
          <a:prstGeom prst="roundRect">
            <a:avLst/>
          </a:prstGeom>
          <a:ln/>
          <a:extLst>
            <a:ext uri="{91240B29-F687-4f45-9708-019B960494DF}"/>
            <a:ext uri="{AF507438-7753-43e0-B8FC-AC1667EBCBE1}"/>
          </a:extLst>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dirty="0">
                <a:solidFill>
                  <a:sysClr val="windowText" lastClr="000000"/>
                </a:solidFill>
              </a:rPr>
              <a:t>目标文件</a:t>
            </a:r>
          </a:p>
        </p:txBody>
      </p:sp>
      <p:graphicFrame>
        <p:nvGraphicFramePr>
          <p:cNvPr id="24" name="表格 23">
            <a:extLst>
              <a:ext uri="{FF2B5EF4-FFF2-40B4-BE49-F238E27FC236}">
                <a16:creationId xmlns:a16="http://schemas.microsoft.com/office/drawing/2014/main" id="{E725348B-D954-4F63-94B3-85E2793E55E5}"/>
              </a:ext>
            </a:extLst>
          </p:cNvPr>
          <p:cNvGraphicFramePr>
            <a:graphicFrameLocks noGrp="1"/>
          </p:cNvGraphicFramePr>
          <p:nvPr>
            <p:extLst>
              <p:ext uri="{D42A27DB-BD31-4B8C-83A1-F6EECF244321}">
                <p14:modId xmlns:p14="http://schemas.microsoft.com/office/powerpoint/2010/main" val="408470828"/>
              </p:ext>
            </p:extLst>
          </p:nvPr>
        </p:nvGraphicFramePr>
        <p:xfrm>
          <a:off x="1041400" y="4276726"/>
          <a:ext cx="7656016" cy="2225676"/>
        </p:xfrm>
        <a:graphic>
          <a:graphicData uri="http://schemas.openxmlformats.org/drawingml/2006/table">
            <a:tbl>
              <a:tblPr firstRow="1" bandRow="1">
                <a:tableStyleId>{5C22544A-7EE6-4342-B048-85BDC9FD1C3A}</a:tableStyleId>
              </a:tblPr>
              <a:tblGrid>
                <a:gridCol w="3502220">
                  <a:extLst>
                    <a:ext uri="{9D8B030D-6E8A-4147-A177-3AD203B41FA5}">
                      <a16:colId xmlns:a16="http://schemas.microsoft.com/office/drawing/2014/main" val="20000"/>
                    </a:ext>
                  </a:extLst>
                </a:gridCol>
                <a:gridCol w="4153796">
                  <a:extLst>
                    <a:ext uri="{9D8B030D-6E8A-4147-A177-3AD203B41FA5}">
                      <a16:colId xmlns:a16="http://schemas.microsoft.com/office/drawing/2014/main" val="20001"/>
                    </a:ext>
                  </a:extLst>
                </a:gridCol>
              </a:tblGrid>
              <a:tr h="370946">
                <a:tc>
                  <a:txBody>
                    <a:bodyPr/>
                    <a:lstStyle/>
                    <a:p>
                      <a:pPr algn="ctr"/>
                      <a:r>
                        <a:rPr lang="zh-CN" altLang="en-US" sz="1800" dirty="0"/>
                        <a:t>主要包含的信息</a:t>
                      </a:r>
                    </a:p>
                  </a:txBody>
                  <a:tcPr marT="45733" marB="45733"/>
                </a:tc>
                <a:tc>
                  <a:txBody>
                    <a:bodyPr/>
                    <a:lstStyle/>
                    <a:p>
                      <a:pPr algn="ctr"/>
                      <a:r>
                        <a:rPr lang="zh-CN" altLang="en-US" sz="1800" dirty="0"/>
                        <a:t>段</a:t>
                      </a:r>
                    </a:p>
                  </a:txBody>
                  <a:tcPr marT="45733" marB="45733"/>
                </a:tc>
                <a:extLst>
                  <a:ext uri="{0D108BD9-81ED-4DB2-BD59-A6C34878D82A}">
                    <a16:rowId xmlns:a16="http://schemas.microsoft.com/office/drawing/2014/main" val="10000"/>
                  </a:ext>
                </a:extLst>
              </a:tr>
              <a:tr h="370946">
                <a:tc>
                  <a:txBody>
                    <a:bodyPr/>
                    <a:lstStyle/>
                    <a:p>
                      <a:r>
                        <a:rPr lang="zh-CN" altLang="en-US" sz="1800" dirty="0"/>
                        <a:t>头信息</a:t>
                      </a:r>
                    </a:p>
                  </a:txBody>
                  <a:tcPr marT="45733" marB="45733"/>
                </a:tc>
                <a:tc>
                  <a:txBody>
                    <a:bodyPr/>
                    <a:lstStyle/>
                    <a:p>
                      <a:r>
                        <a:rPr lang="en-US" altLang="zh-CN" sz="1800" dirty="0"/>
                        <a:t>ELF Headers</a:t>
                      </a:r>
                      <a:endParaRPr lang="zh-CN" altLang="en-US" sz="1800" dirty="0"/>
                    </a:p>
                  </a:txBody>
                  <a:tcPr marT="45733" marB="45733"/>
                </a:tc>
                <a:extLst>
                  <a:ext uri="{0D108BD9-81ED-4DB2-BD59-A6C34878D82A}">
                    <a16:rowId xmlns:a16="http://schemas.microsoft.com/office/drawing/2014/main" val="10001"/>
                  </a:ext>
                </a:extLst>
              </a:tr>
              <a:tr h="370946">
                <a:tc>
                  <a:txBody>
                    <a:bodyPr/>
                    <a:lstStyle/>
                    <a:p>
                      <a:r>
                        <a:rPr lang="zh-CN" altLang="en-US" sz="1800" dirty="0"/>
                        <a:t>目标代码：代码段和数据段</a:t>
                      </a:r>
                    </a:p>
                  </a:txBody>
                  <a:tcPr marT="45733" marB="45733"/>
                </a:tc>
                <a:tc>
                  <a:txBody>
                    <a:bodyPr/>
                    <a:lstStyle/>
                    <a:p>
                      <a:r>
                        <a:rPr lang="en-US" altLang="zh-CN" sz="1800" dirty="0"/>
                        <a:t>.text</a:t>
                      </a:r>
                      <a:r>
                        <a:rPr lang="zh-CN" altLang="en-US" sz="1800" dirty="0"/>
                        <a:t>、</a:t>
                      </a:r>
                      <a:r>
                        <a:rPr lang="en-US" altLang="zh-CN" sz="1800" dirty="0"/>
                        <a:t>.data</a:t>
                      </a:r>
                      <a:r>
                        <a:rPr lang="zh-CN" altLang="en-US" sz="1800" dirty="0"/>
                        <a:t>、</a:t>
                      </a:r>
                      <a:r>
                        <a:rPr lang="en-US" altLang="zh-CN" sz="1800" dirty="0"/>
                        <a:t>.</a:t>
                      </a:r>
                      <a:r>
                        <a:rPr lang="en-US" altLang="zh-CN" sz="1800" dirty="0" err="1"/>
                        <a:t>bss</a:t>
                      </a:r>
                      <a:endParaRPr lang="zh-CN" altLang="en-US" sz="1800" dirty="0"/>
                    </a:p>
                  </a:txBody>
                  <a:tcPr marT="45733" marB="45733"/>
                </a:tc>
                <a:extLst>
                  <a:ext uri="{0D108BD9-81ED-4DB2-BD59-A6C34878D82A}">
                    <a16:rowId xmlns:a16="http://schemas.microsoft.com/office/drawing/2014/main" val="10002"/>
                  </a:ext>
                </a:extLst>
              </a:tr>
              <a:tr h="370946">
                <a:tc>
                  <a:txBody>
                    <a:bodyPr/>
                    <a:lstStyle/>
                    <a:p>
                      <a:r>
                        <a:rPr lang="zh-CN" altLang="en-US" sz="1800" dirty="0"/>
                        <a:t>重定位信息</a:t>
                      </a:r>
                    </a:p>
                  </a:txBody>
                  <a:tcPr marT="45733" marB="45733"/>
                </a:tc>
                <a:tc>
                  <a:txBody>
                    <a:bodyPr/>
                    <a:lstStyle/>
                    <a:p>
                      <a:r>
                        <a:rPr lang="en-US" altLang="zh-CN" sz="1800" dirty="0"/>
                        <a:t>.</a:t>
                      </a:r>
                      <a:r>
                        <a:rPr lang="en-US" altLang="zh-CN" sz="1800" dirty="0" err="1"/>
                        <a:t>rel.text</a:t>
                      </a:r>
                      <a:r>
                        <a:rPr lang="zh-CN" altLang="en-US" sz="1800" dirty="0"/>
                        <a:t>、</a:t>
                      </a:r>
                      <a:r>
                        <a:rPr lang="en-US" altLang="zh-CN" sz="1800" dirty="0"/>
                        <a:t>.</a:t>
                      </a:r>
                      <a:r>
                        <a:rPr lang="en-US" altLang="zh-CN" sz="1800" dirty="0" err="1"/>
                        <a:t>rel.data</a:t>
                      </a:r>
                      <a:endParaRPr lang="zh-CN" altLang="en-US" sz="1800" dirty="0"/>
                    </a:p>
                  </a:txBody>
                  <a:tcPr marT="45733" marB="45733"/>
                </a:tc>
                <a:extLst>
                  <a:ext uri="{0D108BD9-81ED-4DB2-BD59-A6C34878D82A}">
                    <a16:rowId xmlns:a16="http://schemas.microsoft.com/office/drawing/2014/main" val="10003"/>
                  </a:ext>
                </a:extLst>
              </a:tr>
              <a:tr h="370946">
                <a:tc>
                  <a:txBody>
                    <a:bodyPr/>
                    <a:lstStyle/>
                    <a:p>
                      <a:r>
                        <a:rPr lang="zh-CN" altLang="en-US" sz="1800" dirty="0"/>
                        <a:t>符号</a:t>
                      </a:r>
                    </a:p>
                  </a:txBody>
                  <a:tcPr marT="45733" marB="45733"/>
                </a:tc>
                <a:tc>
                  <a:txBody>
                    <a:bodyPr/>
                    <a:lstStyle/>
                    <a:p>
                      <a:r>
                        <a:rPr lang="en-US" altLang="zh-CN" sz="1800" dirty="0"/>
                        <a:t>.</a:t>
                      </a:r>
                      <a:r>
                        <a:rPr lang="en-US" altLang="zh-CN" sz="1800" dirty="0" err="1"/>
                        <a:t>symtab</a:t>
                      </a:r>
                      <a:r>
                        <a:rPr lang="zh-CN" altLang="en-US" sz="1800" dirty="0"/>
                        <a:t>、</a:t>
                      </a:r>
                      <a:r>
                        <a:rPr lang="en-US" altLang="zh-CN" sz="1800" dirty="0"/>
                        <a:t>.</a:t>
                      </a:r>
                      <a:r>
                        <a:rPr lang="en-US" altLang="zh-CN" sz="1800" dirty="0" err="1"/>
                        <a:t>strtab</a:t>
                      </a:r>
                      <a:r>
                        <a:rPr lang="zh-CN" altLang="en-US" sz="1800" dirty="0"/>
                        <a:t>、</a:t>
                      </a:r>
                      <a:r>
                        <a:rPr lang="en-US" altLang="zh-CN" sz="1800" dirty="0"/>
                        <a:t>.</a:t>
                      </a:r>
                      <a:r>
                        <a:rPr lang="en-US" altLang="zh-CN" sz="1800" dirty="0" err="1"/>
                        <a:t>shstrtab</a:t>
                      </a:r>
                      <a:endParaRPr lang="zh-CN" altLang="en-US" sz="1800" dirty="0"/>
                    </a:p>
                  </a:txBody>
                  <a:tcPr marT="45733" marB="45733"/>
                </a:tc>
                <a:extLst>
                  <a:ext uri="{0D108BD9-81ED-4DB2-BD59-A6C34878D82A}">
                    <a16:rowId xmlns:a16="http://schemas.microsoft.com/office/drawing/2014/main" val="10004"/>
                  </a:ext>
                </a:extLst>
              </a:tr>
              <a:tr h="370946">
                <a:tc>
                  <a:txBody>
                    <a:bodyPr/>
                    <a:lstStyle/>
                    <a:p>
                      <a:r>
                        <a:rPr lang="zh-CN" altLang="en-US" sz="1800" dirty="0"/>
                        <a:t>调试信息</a:t>
                      </a:r>
                    </a:p>
                  </a:txBody>
                  <a:tcPr marT="45733" marB="45733"/>
                </a:tc>
                <a:tc>
                  <a:txBody>
                    <a:bodyPr/>
                    <a:lstStyle/>
                    <a:p>
                      <a:r>
                        <a:rPr lang="en-US" altLang="zh-CN" sz="1800" dirty="0"/>
                        <a:t>.debug</a:t>
                      </a:r>
                      <a:r>
                        <a:rPr lang="zh-CN" altLang="en-US" sz="1800" dirty="0"/>
                        <a:t>、</a:t>
                      </a:r>
                      <a:r>
                        <a:rPr lang="en-US" altLang="zh-CN" sz="1800" dirty="0"/>
                        <a:t>.line</a:t>
                      </a:r>
                      <a:endParaRPr lang="zh-CN" altLang="en-US" sz="1800" dirty="0"/>
                    </a:p>
                  </a:txBody>
                  <a:tcPr marT="45733" marB="45733"/>
                </a:tc>
                <a:extLst>
                  <a:ext uri="{0D108BD9-81ED-4DB2-BD59-A6C34878D82A}">
                    <a16:rowId xmlns:a16="http://schemas.microsoft.com/office/drawing/2014/main" val="10005"/>
                  </a:ext>
                </a:extLst>
              </a:tr>
            </a:tbl>
          </a:graphicData>
        </a:graphic>
      </p:graphicFrame>
      <p:sp>
        <p:nvSpPr>
          <p:cNvPr id="28710" name="任意多边形 16">
            <a:extLst>
              <a:ext uri="{FF2B5EF4-FFF2-40B4-BE49-F238E27FC236}">
                <a16:creationId xmlns:a16="http://schemas.microsoft.com/office/drawing/2014/main" id="{6A009445-8F6A-49F8-8A24-A4CDA29C82F5}"/>
              </a:ext>
            </a:extLst>
          </p:cNvPr>
          <p:cNvSpPr>
            <a:spLocks noChangeArrowheads="1"/>
          </p:cNvSpPr>
          <p:nvPr/>
        </p:nvSpPr>
        <p:spPr bwMode="auto">
          <a:xfrm>
            <a:off x="2371726" y="1389064"/>
            <a:ext cx="1101725" cy="2370137"/>
          </a:xfrm>
          <a:custGeom>
            <a:avLst/>
            <a:gdLst>
              <a:gd name="T0" fmla="*/ 1047949 w 1102549"/>
              <a:gd name="T1" fmla="*/ 0 h 2370667"/>
              <a:gd name="T2" fmla="*/ 7454 w 1102549"/>
              <a:gd name="T3" fmla="*/ 1294747 h 2370667"/>
              <a:gd name="T4" fmla="*/ 1092702 w 1102549"/>
              <a:gd name="T5" fmla="*/ 2364314 h 2370667"/>
              <a:gd name="T6" fmla="*/ 1092702 w 1102549"/>
              <a:gd name="T7" fmla="*/ 2364314 h 2370667"/>
              <a:gd name="T8" fmla="*/ 0 60000 65536"/>
              <a:gd name="T9" fmla="*/ 0 60000 65536"/>
              <a:gd name="T10" fmla="*/ 0 60000 65536"/>
              <a:gd name="T11" fmla="*/ 0 60000 65536"/>
              <a:gd name="T12" fmla="*/ 0 w 1102549"/>
              <a:gd name="T13" fmla="*/ 0 h 2370667"/>
              <a:gd name="T14" fmla="*/ 1102549 w 1102549"/>
              <a:gd name="T15" fmla="*/ 2370667 h 2370667"/>
            </a:gdLst>
            <a:ahLst/>
            <a:cxnLst>
              <a:cxn ang="T8">
                <a:pos x="T0" y="T1"/>
              </a:cxn>
              <a:cxn ang="T9">
                <a:pos x="T2" y="T3"/>
              </a:cxn>
              <a:cxn ang="T10">
                <a:pos x="T4" y="T5"/>
              </a:cxn>
              <a:cxn ang="T11">
                <a:pos x="T6" y="T7"/>
              </a:cxn>
            </a:cxnLst>
            <a:rect l="T12" t="T13" r="T14" b="T15"/>
            <a:pathLst>
              <a:path w="1102549" h="2370667">
                <a:moveTo>
                  <a:pt x="1057393" y="0"/>
                </a:moveTo>
                <a:cubicBezTo>
                  <a:pt x="528696" y="451556"/>
                  <a:pt x="0" y="903112"/>
                  <a:pt x="7526" y="1298223"/>
                </a:cubicBezTo>
                <a:cubicBezTo>
                  <a:pt x="15052" y="1693334"/>
                  <a:pt x="1102549" y="2370667"/>
                  <a:pt x="1102549" y="2370667"/>
                </a:cubicBezTo>
              </a:path>
            </a:pathLst>
          </a:cu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743D173C-FE34-4386-B07F-544DB9A8562D}"/>
              </a:ext>
            </a:extLst>
          </p:cNvPr>
          <p:cNvSpPr>
            <a:spLocks noGrp="1" noChangeAspect="1" noChangeArrowheads="1"/>
          </p:cNvSpPr>
          <p:nvPr>
            <p:ph type="title" idx="4294967295"/>
          </p:nvPr>
        </p:nvSpPr>
        <p:spPr/>
        <p:txBody>
          <a:bodyPr/>
          <a:lstStyle/>
          <a:p>
            <a:pPr algn="ctr"/>
            <a:r>
              <a:rPr lang="zh-CN" altLang="zh-CN" dirty="0"/>
              <a:t>符号与符号表</a:t>
            </a:r>
          </a:p>
        </p:txBody>
      </p:sp>
      <p:sp>
        <p:nvSpPr>
          <p:cNvPr id="29699" name="内容占位符 2">
            <a:extLst>
              <a:ext uri="{FF2B5EF4-FFF2-40B4-BE49-F238E27FC236}">
                <a16:creationId xmlns:a16="http://schemas.microsoft.com/office/drawing/2014/main" id="{02483038-747E-4F0F-881B-012808200A3C}"/>
              </a:ext>
            </a:extLst>
          </p:cNvPr>
          <p:cNvSpPr>
            <a:spLocks noGrp="1" noChangeArrowheads="1"/>
          </p:cNvSpPr>
          <p:nvPr>
            <p:ph idx="4294967295"/>
          </p:nvPr>
        </p:nvSpPr>
        <p:spPr/>
        <p:txBody>
          <a:bodyPr/>
          <a:lstStyle/>
          <a:p>
            <a:pPr algn="just"/>
            <a:r>
              <a:rPr lang="zh-CN" altLang="en-US" b="0" dirty="0">
                <a:latin typeface="微软雅黑" panose="020B0503020204020204" pitchFamily="34" charset="-122"/>
                <a:ea typeface="微软雅黑" panose="020B0503020204020204" pitchFamily="34" charset="-122"/>
              </a:rPr>
              <a:t>每个目标文件都包含文件中定义的符号信息，以及文件中引用的符号信息</a:t>
            </a:r>
            <a:endParaRPr lang="en-US" altLang="zh-CN" b="0" dirty="0">
              <a:latin typeface="微软雅黑" panose="020B0503020204020204" pitchFamily="34" charset="-122"/>
              <a:ea typeface="微软雅黑" panose="020B0503020204020204" pitchFamily="34" charset="-122"/>
            </a:endParaRPr>
          </a:p>
          <a:p>
            <a:pPr algn="just"/>
            <a:endParaRPr lang="zh-CN" altLang="en-US" b="0" dirty="0">
              <a:latin typeface="微软雅黑" panose="020B0503020204020204" pitchFamily="34" charset="-122"/>
              <a:ea typeface="微软雅黑" panose="020B0503020204020204" pitchFamily="34" charset="-122"/>
            </a:endParaRPr>
          </a:p>
          <a:p>
            <a:pPr algn="just"/>
            <a:r>
              <a:rPr lang="zh-CN" altLang="en-US" b="0" dirty="0">
                <a:latin typeface="微软雅黑" panose="020B0503020204020204" pitchFamily="34" charset="-122"/>
                <a:ea typeface="微软雅黑" panose="020B0503020204020204" pitchFamily="34" charset="-122"/>
              </a:rPr>
              <a:t>符号分为三类</a:t>
            </a:r>
            <a:endParaRPr lang="en-US" altLang="zh-CN" b="0" dirty="0">
              <a:latin typeface="微软雅黑" panose="020B0503020204020204" pitchFamily="34" charset="-122"/>
              <a:ea typeface="微软雅黑" panose="020B0503020204020204" pitchFamily="34" charset="-122"/>
            </a:endParaRPr>
          </a:p>
          <a:p>
            <a:pPr lvl="1" algn="just"/>
            <a:r>
              <a:rPr lang="zh-CN" altLang="en-US" b="0" dirty="0"/>
              <a:t>文件中定义的全局符号，可以被其他文件引用</a:t>
            </a:r>
            <a:endParaRPr lang="en-US" altLang="zh-CN" b="0" dirty="0"/>
          </a:p>
          <a:p>
            <a:pPr lvl="1" algn="just"/>
            <a:r>
              <a:rPr lang="zh-CN" altLang="en-US" b="0" dirty="0"/>
              <a:t>文件中引用的全局符号，在其他文件中被定义</a:t>
            </a:r>
            <a:endParaRPr lang="en-US" altLang="zh-CN" b="0" dirty="0"/>
          </a:p>
          <a:p>
            <a:pPr lvl="1" algn="just"/>
            <a:r>
              <a:rPr lang="zh-CN" altLang="en-US" b="0" dirty="0"/>
              <a:t>文件中定义的本地符号，只在本文件中被引用</a:t>
            </a:r>
            <a:endParaRPr lang="en-US" altLang="zh-CN" b="0" dirty="0"/>
          </a:p>
          <a:p>
            <a:pPr lvl="1" algn="just"/>
            <a:endParaRPr lang="zh-CN" altLang="en-US" b="0" dirty="0"/>
          </a:p>
          <a:p>
            <a:pPr algn="just"/>
            <a:r>
              <a:rPr lang="zh-CN" altLang="en-US" b="0" dirty="0">
                <a:latin typeface="微软雅黑" panose="020B0503020204020204" pitchFamily="34" charset="-122"/>
                <a:ea typeface="微软雅黑" panose="020B0503020204020204" pitchFamily="34" charset="-122"/>
              </a:rPr>
              <a:t>本地符号和程序局部变量无关</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D85E9EEE-AB72-4609-9036-9214C8013F91}"/>
              </a:ext>
            </a:extLst>
          </p:cNvPr>
          <p:cNvSpPr>
            <a:spLocks noGrp="1" noChangeAspect="1" noChangeArrowheads="1"/>
          </p:cNvSpPr>
          <p:nvPr>
            <p:ph type="title" idx="4294967295"/>
          </p:nvPr>
        </p:nvSpPr>
        <p:spPr/>
        <p:txBody>
          <a:bodyPr/>
          <a:lstStyle/>
          <a:p>
            <a:pPr algn="ctr"/>
            <a:r>
              <a:rPr lang="zh-CN" altLang="zh-CN" dirty="0"/>
              <a:t>符号与符号表</a:t>
            </a:r>
          </a:p>
        </p:txBody>
      </p:sp>
      <p:sp>
        <p:nvSpPr>
          <p:cNvPr id="30723" name="文本框 5">
            <a:extLst>
              <a:ext uri="{FF2B5EF4-FFF2-40B4-BE49-F238E27FC236}">
                <a16:creationId xmlns:a16="http://schemas.microsoft.com/office/drawing/2014/main" id="{79416063-3A27-4224-B4AB-A4DD3A50EA12}"/>
              </a:ext>
            </a:extLst>
          </p:cNvPr>
          <p:cNvSpPr>
            <a:spLocks noChangeArrowheads="1"/>
          </p:cNvSpPr>
          <p:nvPr/>
        </p:nvSpPr>
        <p:spPr bwMode="auto">
          <a:xfrm>
            <a:off x="1658938" y="1976438"/>
            <a:ext cx="2717800"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buClr>
                <a:schemeClr val="hlink"/>
              </a:buClr>
              <a:buSzPct val="65000"/>
              <a:buFont typeface="Monotype Sorts" charset="0"/>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a:spcBef>
                <a:spcPct val="20000"/>
              </a:spcBef>
              <a:buClr>
                <a:schemeClr val="tx2"/>
              </a:buClr>
              <a:buSzPct val="100000"/>
              <a:buFont typeface="Monotype Sorts" charset="0"/>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a:spcBef>
                <a:spcPct val="20000"/>
              </a:spcBef>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pPr algn="l" eaLnBrk="1" hangingPunct="1">
              <a:spcBef>
                <a:spcPct val="0"/>
              </a:spcBef>
              <a:buClrTx/>
              <a:buSzTx/>
              <a:buFont typeface="Arial" panose="020B0604020202020204" pitchFamily="34" charset="0"/>
              <a:buNone/>
            </a:pPr>
            <a:r>
              <a:rPr lang="en-US" altLang="zh-CN" sz="1800" b="0" dirty="0">
                <a:solidFill>
                  <a:srgbClr val="2E75B5"/>
                </a:solidFill>
                <a:latin typeface="Consolas" panose="020B0609020204030204" pitchFamily="49" charset="0"/>
                <a:sym typeface="Consolas" panose="020B0609020204030204" pitchFamily="49" charset="0"/>
              </a:rPr>
              <a:t>/* </a:t>
            </a:r>
            <a:r>
              <a:rPr lang="en-US" altLang="zh-CN" sz="1800" b="0" dirty="0" err="1">
                <a:solidFill>
                  <a:srgbClr val="2E75B5"/>
                </a:solidFill>
                <a:latin typeface="Consolas" panose="020B0609020204030204" pitchFamily="49" charset="0"/>
                <a:sym typeface="Consolas" panose="020B0609020204030204" pitchFamily="49" charset="0"/>
              </a:rPr>
              <a:t>main.c</a:t>
            </a:r>
            <a:r>
              <a:rPr lang="en-US" altLang="zh-CN" sz="1800" b="0" dirty="0">
                <a:solidFill>
                  <a:srgbClr val="2E75B5"/>
                </a:solidFill>
                <a:latin typeface="Consolas" panose="020B0609020204030204" pitchFamily="49" charset="0"/>
                <a:sym typeface="Consolas" panose="020B0609020204030204" pitchFamily="49" charset="0"/>
              </a:rPr>
              <a:t> */</a:t>
            </a:r>
            <a:endParaRPr lang="zh-CN" altLang="en-US" sz="1800" b="0" dirty="0">
              <a:solidFill>
                <a:srgbClr val="2E75B5"/>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r>
              <a:rPr lang="en-US" altLang="zh-CN" sz="1800" b="0" dirty="0">
                <a:solidFill>
                  <a:srgbClr val="000000"/>
                </a:solidFill>
                <a:latin typeface="Consolas" panose="020B0609020204030204" pitchFamily="49" charset="0"/>
                <a:sym typeface="Consolas" panose="020B0609020204030204" pitchFamily="49" charset="0"/>
              </a:rPr>
              <a:t>void swap();</a:t>
            </a:r>
            <a:endParaRPr lang="zh-CN" altLang="en-US" sz="1800" b="0" dirty="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endParaRPr lang="zh-CN" altLang="en-US" sz="1800" b="0" dirty="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r>
              <a:rPr lang="en-US" altLang="zh-CN" sz="1800" b="0" dirty="0">
                <a:solidFill>
                  <a:srgbClr val="000000"/>
                </a:solidFill>
                <a:latin typeface="Consolas" panose="020B0609020204030204" pitchFamily="49" charset="0"/>
                <a:sym typeface="Consolas" panose="020B0609020204030204" pitchFamily="49" charset="0"/>
              </a:rPr>
              <a:t>int </a:t>
            </a:r>
            <a:r>
              <a:rPr lang="en-US" altLang="zh-CN" sz="1800" b="0" dirty="0" err="1">
                <a:solidFill>
                  <a:srgbClr val="000000"/>
                </a:solidFill>
                <a:latin typeface="Consolas" panose="020B0609020204030204" pitchFamily="49" charset="0"/>
                <a:sym typeface="Consolas" panose="020B0609020204030204" pitchFamily="49" charset="0"/>
              </a:rPr>
              <a:t>buf</a:t>
            </a:r>
            <a:r>
              <a:rPr lang="en-US" altLang="zh-CN" sz="1800" b="0" dirty="0">
                <a:solidFill>
                  <a:srgbClr val="000000"/>
                </a:solidFill>
                <a:latin typeface="Consolas" panose="020B0609020204030204" pitchFamily="49" charset="0"/>
                <a:sym typeface="Consolas" panose="020B0609020204030204" pitchFamily="49" charset="0"/>
              </a:rPr>
              <a:t>[2] = {1, 2};</a:t>
            </a:r>
            <a:endParaRPr lang="zh-CN" altLang="en-US" sz="1800" b="0" dirty="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endParaRPr lang="zh-CN" altLang="en-US" sz="1800" b="0" dirty="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r>
              <a:rPr lang="en-US" altLang="zh-CN" sz="1800" b="0" dirty="0">
                <a:solidFill>
                  <a:srgbClr val="000000"/>
                </a:solidFill>
                <a:latin typeface="Consolas" panose="020B0609020204030204" pitchFamily="49" charset="0"/>
                <a:sym typeface="Consolas" panose="020B0609020204030204" pitchFamily="49" charset="0"/>
              </a:rPr>
              <a:t>int main()</a:t>
            </a:r>
            <a:endParaRPr lang="zh-CN" altLang="en-US" sz="1800" b="0" dirty="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r>
              <a:rPr lang="en-US" altLang="zh-CN" sz="1800" b="0" dirty="0">
                <a:solidFill>
                  <a:srgbClr val="000000"/>
                </a:solidFill>
                <a:latin typeface="Consolas" panose="020B0609020204030204" pitchFamily="49" charset="0"/>
                <a:sym typeface="Consolas" panose="020B0609020204030204" pitchFamily="49" charset="0"/>
              </a:rPr>
              <a:t>{</a:t>
            </a:r>
            <a:endParaRPr lang="zh-CN" altLang="en-US" sz="1800" b="0" dirty="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r>
              <a:rPr lang="en-US" altLang="zh-CN" sz="1800" b="0" dirty="0">
                <a:solidFill>
                  <a:srgbClr val="000000"/>
                </a:solidFill>
                <a:latin typeface="Consolas" panose="020B0609020204030204" pitchFamily="49" charset="0"/>
                <a:sym typeface="Consolas" panose="020B0609020204030204" pitchFamily="49" charset="0"/>
              </a:rPr>
              <a:t>    swap();</a:t>
            </a:r>
            <a:endParaRPr lang="zh-CN" altLang="en-US" sz="1800" b="0" dirty="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r>
              <a:rPr lang="en-US" altLang="zh-CN" sz="1800" b="0" dirty="0">
                <a:solidFill>
                  <a:srgbClr val="000000"/>
                </a:solidFill>
                <a:latin typeface="Consolas" panose="020B0609020204030204" pitchFamily="49" charset="0"/>
                <a:sym typeface="Consolas" panose="020B0609020204030204" pitchFamily="49" charset="0"/>
              </a:rPr>
              <a:t>    return 0;</a:t>
            </a:r>
            <a:endParaRPr lang="zh-CN" altLang="en-US" sz="1800" b="0" dirty="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r>
              <a:rPr lang="en-US" altLang="zh-CN" sz="1800" b="0" dirty="0">
                <a:solidFill>
                  <a:srgbClr val="000000"/>
                </a:solidFill>
                <a:latin typeface="Consolas" panose="020B0609020204030204" pitchFamily="49" charset="0"/>
                <a:sym typeface="Consolas" panose="020B0609020204030204" pitchFamily="49" charset="0"/>
              </a:rPr>
              <a:t>}</a:t>
            </a:r>
          </a:p>
        </p:txBody>
      </p:sp>
      <p:sp>
        <p:nvSpPr>
          <p:cNvPr id="30724" name="文本框 6">
            <a:extLst>
              <a:ext uri="{FF2B5EF4-FFF2-40B4-BE49-F238E27FC236}">
                <a16:creationId xmlns:a16="http://schemas.microsoft.com/office/drawing/2014/main" id="{F18714C4-444D-4DF4-85EF-ED38FCB741BB}"/>
              </a:ext>
            </a:extLst>
          </p:cNvPr>
          <p:cNvSpPr>
            <a:spLocks noChangeArrowheads="1"/>
          </p:cNvSpPr>
          <p:nvPr/>
        </p:nvSpPr>
        <p:spPr bwMode="auto">
          <a:xfrm>
            <a:off x="5303838" y="1976438"/>
            <a:ext cx="2843212" cy="424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buClr>
                <a:schemeClr val="hlink"/>
              </a:buClr>
              <a:buSzPct val="65000"/>
              <a:buFont typeface="Monotype Sorts" charset="0"/>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a:spcBef>
                <a:spcPct val="20000"/>
              </a:spcBef>
              <a:buClr>
                <a:schemeClr val="tx2"/>
              </a:buClr>
              <a:buSzPct val="100000"/>
              <a:buFont typeface="Monotype Sorts" charset="0"/>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a:spcBef>
                <a:spcPct val="20000"/>
              </a:spcBef>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pPr algn="l" eaLnBrk="1" hangingPunct="1">
              <a:spcBef>
                <a:spcPct val="0"/>
              </a:spcBef>
              <a:buClrTx/>
              <a:buSzTx/>
              <a:buFont typeface="Arial" panose="020B0604020202020204" pitchFamily="34" charset="0"/>
              <a:buNone/>
            </a:pPr>
            <a:r>
              <a:rPr lang="en-US" altLang="zh-CN" sz="1800" b="0" dirty="0">
                <a:solidFill>
                  <a:srgbClr val="2E75B5"/>
                </a:solidFill>
                <a:latin typeface="Consolas" panose="020B0609020204030204" pitchFamily="49" charset="0"/>
                <a:sym typeface="Consolas" panose="020B0609020204030204" pitchFamily="49" charset="0"/>
              </a:rPr>
              <a:t>/* </a:t>
            </a:r>
            <a:r>
              <a:rPr lang="en-US" altLang="zh-CN" sz="1800" b="0" dirty="0" err="1">
                <a:solidFill>
                  <a:srgbClr val="2E75B5"/>
                </a:solidFill>
                <a:latin typeface="Consolas" panose="020B0609020204030204" pitchFamily="49" charset="0"/>
                <a:sym typeface="Consolas" panose="020B0609020204030204" pitchFamily="49" charset="0"/>
              </a:rPr>
              <a:t>swap.c</a:t>
            </a:r>
            <a:r>
              <a:rPr lang="en-US" altLang="zh-CN" sz="1800" b="0" dirty="0">
                <a:solidFill>
                  <a:srgbClr val="2E75B5"/>
                </a:solidFill>
                <a:latin typeface="Consolas" panose="020B0609020204030204" pitchFamily="49" charset="0"/>
                <a:sym typeface="Consolas" panose="020B0609020204030204" pitchFamily="49" charset="0"/>
              </a:rPr>
              <a:t> */</a:t>
            </a:r>
            <a:endParaRPr lang="zh-CN" altLang="en-US" sz="1800" b="0" dirty="0">
              <a:solidFill>
                <a:srgbClr val="2E75B5"/>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r>
              <a:rPr lang="en-US" altLang="zh-CN" sz="1800" b="0" dirty="0">
                <a:solidFill>
                  <a:srgbClr val="000000"/>
                </a:solidFill>
                <a:latin typeface="Consolas" panose="020B0609020204030204" pitchFamily="49" charset="0"/>
                <a:sym typeface="Consolas" panose="020B0609020204030204" pitchFamily="49" charset="0"/>
              </a:rPr>
              <a:t>extern int </a:t>
            </a:r>
            <a:r>
              <a:rPr lang="en-US" altLang="zh-CN" sz="1800" b="0" dirty="0" err="1">
                <a:solidFill>
                  <a:srgbClr val="000000"/>
                </a:solidFill>
                <a:latin typeface="Consolas" panose="020B0609020204030204" pitchFamily="49" charset="0"/>
                <a:sym typeface="Consolas" panose="020B0609020204030204" pitchFamily="49" charset="0"/>
              </a:rPr>
              <a:t>buf</a:t>
            </a:r>
            <a:r>
              <a:rPr lang="en-US" altLang="zh-CN" sz="1800" b="0" dirty="0">
                <a:solidFill>
                  <a:srgbClr val="000000"/>
                </a:solidFill>
                <a:latin typeface="Consolas" panose="020B0609020204030204" pitchFamily="49" charset="0"/>
                <a:sym typeface="Consolas" panose="020B0609020204030204" pitchFamily="49" charset="0"/>
              </a:rPr>
              <a:t>[];</a:t>
            </a:r>
            <a:endParaRPr lang="zh-CN" altLang="en-US" sz="1800" b="0" dirty="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endParaRPr lang="zh-CN" altLang="en-US" sz="1800" b="0" dirty="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r>
              <a:rPr lang="en-US" altLang="zh-CN" sz="1800" b="0" dirty="0">
                <a:solidFill>
                  <a:srgbClr val="000000"/>
                </a:solidFill>
                <a:latin typeface="Consolas" panose="020B0609020204030204" pitchFamily="49" charset="0"/>
                <a:sym typeface="Consolas" panose="020B0609020204030204" pitchFamily="49" charset="0"/>
              </a:rPr>
              <a:t>int *bufp0 = &amp;</a:t>
            </a:r>
            <a:r>
              <a:rPr lang="en-US" altLang="zh-CN" sz="1800" b="0" dirty="0" err="1">
                <a:solidFill>
                  <a:srgbClr val="000000"/>
                </a:solidFill>
                <a:latin typeface="Consolas" panose="020B0609020204030204" pitchFamily="49" charset="0"/>
                <a:sym typeface="Consolas" panose="020B0609020204030204" pitchFamily="49" charset="0"/>
              </a:rPr>
              <a:t>buf</a:t>
            </a:r>
            <a:r>
              <a:rPr lang="en-US" altLang="zh-CN" sz="1800" b="0" dirty="0">
                <a:solidFill>
                  <a:srgbClr val="000000"/>
                </a:solidFill>
                <a:latin typeface="Consolas" panose="020B0609020204030204" pitchFamily="49" charset="0"/>
                <a:sym typeface="Consolas" panose="020B0609020204030204" pitchFamily="49" charset="0"/>
              </a:rPr>
              <a:t>[0];</a:t>
            </a:r>
            <a:endParaRPr lang="zh-CN" altLang="en-US" sz="1800" b="0" dirty="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r>
              <a:rPr lang="en-US" altLang="zh-CN" sz="1800" b="0" dirty="0">
                <a:solidFill>
                  <a:srgbClr val="000000"/>
                </a:solidFill>
                <a:latin typeface="Consolas" panose="020B0609020204030204" pitchFamily="49" charset="0"/>
                <a:sym typeface="Consolas" panose="020B0609020204030204" pitchFamily="49" charset="0"/>
              </a:rPr>
              <a:t>int *bufp1;</a:t>
            </a:r>
            <a:endParaRPr lang="zh-CN" altLang="en-US" sz="1800" b="0" dirty="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endParaRPr lang="zh-CN" altLang="en-US" sz="1800" b="0" dirty="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r>
              <a:rPr lang="en-US" altLang="zh-CN" sz="1800" b="0" dirty="0">
                <a:solidFill>
                  <a:srgbClr val="000000"/>
                </a:solidFill>
                <a:latin typeface="Consolas" panose="020B0609020204030204" pitchFamily="49" charset="0"/>
                <a:sym typeface="Consolas" panose="020B0609020204030204" pitchFamily="49" charset="0"/>
              </a:rPr>
              <a:t>void swap()</a:t>
            </a:r>
            <a:endParaRPr lang="zh-CN" altLang="en-US" sz="1800" b="0" dirty="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r>
              <a:rPr lang="en-US" altLang="zh-CN" sz="1800" b="0" dirty="0">
                <a:solidFill>
                  <a:srgbClr val="000000"/>
                </a:solidFill>
                <a:latin typeface="Consolas" panose="020B0609020204030204" pitchFamily="49" charset="0"/>
                <a:sym typeface="Consolas" panose="020B0609020204030204" pitchFamily="49" charset="0"/>
              </a:rPr>
              <a:t>{</a:t>
            </a:r>
            <a:endParaRPr lang="zh-CN" altLang="en-US" sz="1800" b="0" dirty="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r>
              <a:rPr lang="en-US" altLang="zh-CN" sz="1800" b="0" dirty="0">
                <a:solidFill>
                  <a:srgbClr val="000000"/>
                </a:solidFill>
                <a:latin typeface="Consolas" panose="020B0609020204030204" pitchFamily="49" charset="0"/>
                <a:sym typeface="Consolas" panose="020B0609020204030204" pitchFamily="49" charset="0"/>
              </a:rPr>
              <a:t>    </a:t>
            </a:r>
            <a:r>
              <a:rPr lang="en-US" altLang="zh-CN" sz="1800" b="0" dirty="0">
                <a:solidFill>
                  <a:srgbClr val="FF0000"/>
                </a:solidFill>
                <a:latin typeface="Consolas" panose="020B0609020204030204" pitchFamily="49" charset="0"/>
                <a:sym typeface="Consolas" panose="020B0609020204030204" pitchFamily="49" charset="0"/>
              </a:rPr>
              <a:t>static</a:t>
            </a:r>
            <a:r>
              <a:rPr lang="en-US" altLang="zh-CN" sz="1800" b="0" dirty="0">
                <a:solidFill>
                  <a:srgbClr val="000000"/>
                </a:solidFill>
                <a:latin typeface="Consolas" panose="020B0609020204030204" pitchFamily="49" charset="0"/>
                <a:sym typeface="Consolas" panose="020B0609020204030204" pitchFamily="49" charset="0"/>
              </a:rPr>
              <a:t> int temp;</a:t>
            </a:r>
            <a:endParaRPr lang="zh-CN" altLang="en-US" sz="1800" b="0" dirty="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endParaRPr lang="zh-CN" altLang="en-US" sz="1800" b="0" dirty="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r>
              <a:rPr lang="en-US" altLang="zh-CN" sz="1800" b="0" dirty="0">
                <a:solidFill>
                  <a:srgbClr val="000000"/>
                </a:solidFill>
                <a:latin typeface="Consolas" panose="020B0609020204030204" pitchFamily="49" charset="0"/>
                <a:sym typeface="Consolas" panose="020B0609020204030204" pitchFamily="49" charset="0"/>
              </a:rPr>
              <a:t>    bufp1 = &amp;</a:t>
            </a:r>
            <a:r>
              <a:rPr lang="en-US" altLang="zh-CN" sz="1800" b="0" dirty="0" err="1">
                <a:solidFill>
                  <a:srgbClr val="000000"/>
                </a:solidFill>
                <a:latin typeface="Consolas" panose="020B0609020204030204" pitchFamily="49" charset="0"/>
                <a:sym typeface="Consolas" panose="020B0609020204030204" pitchFamily="49" charset="0"/>
              </a:rPr>
              <a:t>buf</a:t>
            </a:r>
            <a:r>
              <a:rPr lang="en-US" altLang="zh-CN" sz="1800" b="0" dirty="0">
                <a:solidFill>
                  <a:srgbClr val="000000"/>
                </a:solidFill>
                <a:latin typeface="Consolas" panose="020B0609020204030204" pitchFamily="49" charset="0"/>
                <a:sym typeface="Consolas" panose="020B0609020204030204" pitchFamily="49" charset="0"/>
              </a:rPr>
              <a:t>[1];</a:t>
            </a:r>
            <a:endParaRPr lang="zh-CN" altLang="en-US" sz="1800" b="0" dirty="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r>
              <a:rPr lang="en-US" altLang="zh-CN" sz="1800" b="0" dirty="0">
                <a:solidFill>
                  <a:srgbClr val="000000"/>
                </a:solidFill>
                <a:latin typeface="Consolas" panose="020B0609020204030204" pitchFamily="49" charset="0"/>
                <a:sym typeface="Consolas" panose="020B0609020204030204" pitchFamily="49" charset="0"/>
              </a:rPr>
              <a:t>    temp = *bufp0;</a:t>
            </a:r>
            <a:endParaRPr lang="zh-CN" altLang="en-US" sz="1800" b="0" dirty="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r>
              <a:rPr lang="en-US" altLang="zh-CN" sz="1800" b="0" dirty="0">
                <a:solidFill>
                  <a:srgbClr val="000000"/>
                </a:solidFill>
                <a:latin typeface="Consolas" panose="020B0609020204030204" pitchFamily="49" charset="0"/>
                <a:sym typeface="Consolas" panose="020B0609020204030204" pitchFamily="49" charset="0"/>
              </a:rPr>
              <a:t>    *bufp0 = *bufp1;</a:t>
            </a:r>
            <a:endParaRPr lang="zh-CN" altLang="en-US" sz="1800" b="0" dirty="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r>
              <a:rPr lang="en-US" altLang="zh-CN" sz="1800" b="0" dirty="0">
                <a:solidFill>
                  <a:srgbClr val="000000"/>
                </a:solidFill>
                <a:latin typeface="Consolas" panose="020B0609020204030204" pitchFamily="49" charset="0"/>
                <a:sym typeface="Consolas" panose="020B0609020204030204" pitchFamily="49" charset="0"/>
              </a:rPr>
              <a:t>    *bufp1 = temp;</a:t>
            </a:r>
            <a:endParaRPr lang="zh-CN" altLang="en-US" sz="1800" b="0" dirty="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r>
              <a:rPr lang="en-US" altLang="zh-CN" sz="1800" b="0" dirty="0">
                <a:solidFill>
                  <a:srgbClr val="000000"/>
                </a:solidFill>
                <a:latin typeface="Consolas" panose="020B0609020204030204" pitchFamily="49" charset="0"/>
                <a:sym typeface="Consolas" panose="020B0609020204030204" pitchFamily="49" charset="0"/>
              </a:rPr>
              <a:t>}</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2">
            <a:extLst>
              <a:ext uri="{FF2B5EF4-FFF2-40B4-BE49-F238E27FC236}">
                <a16:creationId xmlns:a16="http://schemas.microsoft.com/office/drawing/2014/main" id="{1A08B715-CAF4-482B-875F-FDFA968DAA9D}"/>
              </a:ext>
            </a:extLst>
          </p:cNvPr>
          <p:cNvSpPr txBox="1">
            <a:spLocks noChangeArrowheads="1"/>
          </p:cNvSpPr>
          <p:nvPr/>
        </p:nvSpPr>
        <p:spPr bwMode="auto">
          <a:xfrm>
            <a:off x="831850" y="1123951"/>
            <a:ext cx="82423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lstStyle>
            <a:lvl1pPr marL="342900" indent="-342900" defTabSz="0">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defTabSz="0">
              <a:spcBef>
                <a:spcPct val="20000"/>
              </a:spcBef>
              <a:buClr>
                <a:schemeClr val="hlink"/>
              </a:buClr>
              <a:buSzPct val="65000"/>
              <a:buFont typeface="Monotype Sorts" charset="0"/>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0"/>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pPr algn="l"/>
            <a:r>
              <a:rPr lang="en-US" altLang="zh-CN" sz="2800" b="0" dirty="0" err="1">
                <a:solidFill>
                  <a:srgbClr val="002060"/>
                </a:solidFill>
                <a:ea typeface="宋体" panose="02010600030101010101" pitchFamily="2" charset="-122"/>
              </a:rPr>
              <a:t>readelf</a:t>
            </a:r>
            <a:r>
              <a:rPr lang="en-US" altLang="zh-CN" sz="2800" b="0" dirty="0">
                <a:solidFill>
                  <a:srgbClr val="002060"/>
                </a:solidFill>
                <a:ea typeface="宋体" panose="02010600030101010101" pitchFamily="2" charset="-122"/>
              </a:rPr>
              <a:t> -s </a:t>
            </a:r>
            <a:r>
              <a:rPr lang="en-US" altLang="zh-CN" sz="2800" b="0" dirty="0" err="1">
                <a:solidFill>
                  <a:srgbClr val="002060"/>
                </a:solidFill>
                <a:ea typeface="宋体" panose="02010600030101010101" pitchFamily="2" charset="-122"/>
              </a:rPr>
              <a:t>main.o</a:t>
            </a:r>
            <a:r>
              <a:rPr lang="en-US" altLang="zh-CN" sz="2800" b="0" dirty="0">
                <a:solidFill>
                  <a:srgbClr val="002060"/>
                </a:solidFill>
                <a:ea typeface="宋体" panose="02010600030101010101" pitchFamily="2" charset="-122"/>
              </a:rPr>
              <a:t> </a:t>
            </a:r>
            <a:r>
              <a:rPr lang="en-US" altLang="zh-CN" sz="2800" b="0" dirty="0" err="1">
                <a:solidFill>
                  <a:srgbClr val="002060"/>
                </a:solidFill>
                <a:ea typeface="宋体" panose="02010600030101010101" pitchFamily="2" charset="-122"/>
              </a:rPr>
              <a:t>swap.o</a:t>
            </a:r>
            <a:endParaRPr lang="zh-CN" altLang="en-US" b="0" dirty="0">
              <a:solidFill>
                <a:srgbClr val="002060"/>
              </a:solidFill>
              <a:latin typeface="微软雅黑" panose="020B0503020204020204" pitchFamily="34" charset="-122"/>
              <a:ea typeface="微软雅黑" panose="020B0503020204020204" pitchFamily="34" charset="-122"/>
            </a:endParaRPr>
          </a:p>
        </p:txBody>
      </p:sp>
      <p:sp>
        <p:nvSpPr>
          <p:cNvPr id="31747" name="标题 1">
            <a:extLst>
              <a:ext uri="{FF2B5EF4-FFF2-40B4-BE49-F238E27FC236}">
                <a16:creationId xmlns:a16="http://schemas.microsoft.com/office/drawing/2014/main" id="{5D6C80AF-5660-4F7D-B517-F3044955B4A0}"/>
              </a:ext>
            </a:extLst>
          </p:cNvPr>
          <p:cNvSpPr>
            <a:spLocks noGrp="1" noChangeAspect="1" noChangeArrowheads="1"/>
          </p:cNvSpPr>
          <p:nvPr>
            <p:ph type="title" idx="4294967295"/>
          </p:nvPr>
        </p:nvSpPr>
        <p:spPr/>
        <p:txBody>
          <a:bodyPr/>
          <a:lstStyle/>
          <a:p>
            <a:pPr algn="ctr"/>
            <a:r>
              <a:rPr lang="zh-CN" altLang="zh-CN" dirty="0"/>
              <a:t>符号与符号表</a:t>
            </a:r>
            <a:endParaRPr lang="zh-CN" altLang="en-US" dirty="0"/>
          </a:p>
        </p:txBody>
      </p:sp>
      <p:pic>
        <p:nvPicPr>
          <p:cNvPr id="31749" name="Picture 5" descr="C:\Users\lenovo\AppData\Roaming\Tencent\Users\451256253\QQ\WinTemp\RichOle\2)J~U~75G[O58O0S6{%Y~}6.png">
            <a:extLst>
              <a:ext uri="{FF2B5EF4-FFF2-40B4-BE49-F238E27FC236}">
                <a16:creationId xmlns:a16="http://schemas.microsoft.com/office/drawing/2014/main" id="{EAFC9F87-1FFA-42BC-9D31-C658DD0912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1680395"/>
            <a:ext cx="5657850" cy="510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A98B87EE-2CA6-4B41-BB00-65097CC454ED}"/>
              </a:ext>
            </a:extLst>
          </p:cNvPr>
          <p:cNvSpPr>
            <a:spLocks noGrp="1" noChangeAspect="1" noChangeArrowheads="1"/>
          </p:cNvSpPr>
          <p:nvPr>
            <p:ph type="title" idx="4294967295"/>
          </p:nvPr>
        </p:nvSpPr>
        <p:spPr/>
        <p:txBody>
          <a:bodyPr/>
          <a:lstStyle/>
          <a:p>
            <a:pPr algn="ctr"/>
            <a:r>
              <a:rPr lang="zh-CN" altLang="zh-CN" dirty="0"/>
              <a:t>符号与符号表</a:t>
            </a:r>
          </a:p>
        </p:txBody>
      </p:sp>
      <p:sp>
        <p:nvSpPr>
          <p:cNvPr id="33795" name="内容占位符 2">
            <a:extLst>
              <a:ext uri="{FF2B5EF4-FFF2-40B4-BE49-F238E27FC236}">
                <a16:creationId xmlns:a16="http://schemas.microsoft.com/office/drawing/2014/main" id="{92FC0774-65EE-4ED5-B586-6CB8C8062CE3}"/>
              </a:ext>
            </a:extLst>
          </p:cNvPr>
          <p:cNvSpPr>
            <a:spLocks noGrp="1" noChangeArrowheads="1"/>
          </p:cNvSpPr>
          <p:nvPr>
            <p:ph idx="4294967295"/>
          </p:nvPr>
        </p:nvSpPr>
        <p:spPr>
          <a:xfrm>
            <a:off x="704850" y="2101850"/>
            <a:ext cx="8712200" cy="4400550"/>
          </a:xfrm>
        </p:spPr>
        <p:txBody>
          <a:bodyPr/>
          <a:lstStyle/>
          <a:p>
            <a:pPr marL="0" indent="0">
              <a:buNone/>
            </a:pPr>
            <a:r>
              <a:rPr lang="en-US" altLang="zh-CN" sz="2000" b="0">
                <a:latin typeface="Consolas" panose="020B0609020204030204" pitchFamily="49" charset="0"/>
                <a:ea typeface="微软雅黑" panose="020B0503020204020204" pitchFamily="34" charset="-122"/>
                <a:sym typeface="Consolas" panose="020B0609020204030204" pitchFamily="49" charset="0"/>
              </a:rPr>
              <a:t>1  typedef struct {</a:t>
            </a:r>
            <a:endParaRPr lang="zh-CN" altLang="en-US" sz="2000" b="0">
              <a:latin typeface="Consolas" panose="020B0609020204030204" pitchFamily="49" charset="0"/>
              <a:ea typeface="微软雅黑" panose="020B0503020204020204" pitchFamily="34" charset="-122"/>
              <a:sym typeface="Consolas" panose="020B0609020204030204" pitchFamily="49" charset="0"/>
            </a:endParaRPr>
          </a:p>
          <a:p>
            <a:pPr marL="0" indent="0">
              <a:buNone/>
            </a:pPr>
            <a:r>
              <a:rPr lang="en-US" altLang="zh-CN" sz="2000" b="0">
                <a:latin typeface="Consolas" panose="020B0609020204030204" pitchFamily="49" charset="0"/>
                <a:ea typeface="微软雅黑" panose="020B0503020204020204" pitchFamily="34" charset="-122"/>
                <a:sym typeface="Consolas" panose="020B0609020204030204" pitchFamily="49" charset="0"/>
              </a:rPr>
              <a:t>2      int name;       /* </a:t>
            </a:r>
            <a:r>
              <a:rPr lang="zh-CN" altLang="en-US" sz="2000" b="0">
                <a:latin typeface="Consolas" panose="020B0609020204030204" pitchFamily="49" charset="0"/>
                <a:ea typeface="微软雅黑" panose="020B0503020204020204" pitchFamily="34" charset="-122"/>
                <a:sym typeface="Consolas" panose="020B0609020204030204" pitchFamily="49" charset="0"/>
              </a:rPr>
              <a:t>名称（字符串表偏移）</a:t>
            </a:r>
            <a:r>
              <a:rPr lang="en-US" altLang="zh-CN" sz="2000" b="0">
                <a:latin typeface="Consolas" panose="020B0609020204030204" pitchFamily="49" charset="0"/>
                <a:ea typeface="微软雅黑" panose="020B0503020204020204" pitchFamily="34" charset="-122"/>
                <a:sym typeface="Consolas" panose="020B0609020204030204" pitchFamily="49" charset="0"/>
              </a:rPr>
              <a:t> */</a:t>
            </a:r>
            <a:endParaRPr lang="zh-CN" altLang="en-US" sz="2000" b="0">
              <a:latin typeface="Consolas" panose="020B0609020204030204" pitchFamily="49" charset="0"/>
              <a:ea typeface="微软雅黑" panose="020B0503020204020204" pitchFamily="34" charset="-122"/>
              <a:sym typeface="Consolas" panose="020B0609020204030204" pitchFamily="49" charset="0"/>
            </a:endParaRPr>
          </a:p>
          <a:p>
            <a:pPr marL="0" indent="0">
              <a:buNone/>
            </a:pPr>
            <a:r>
              <a:rPr lang="en-US" altLang="zh-CN" sz="2000" b="0">
                <a:latin typeface="Consolas" panose="020B0609020204030204" pitchFamily="49" charset="0"/>
                <a:ea typeface="微软雅黑" panose="020B0503020204020204" pitchFamily="34" charset="-122"/>
                <a:sym typeface="Consolas" panose="020B0609020204030204" pitchFamily="49" charset="0"/>
              </a:rPr>
              <a:t>3      int value;      /* </a:t>
            </a:r>
            <a:r>
              <a:rPr lang="zh-CN" altLang="en-US" sz="2000" b="0">
                <a:latin typeface="Consolas" panose="020B0609020204030204" pitchFamily="49" charset="0"/>
                <a:ea typeface="微软雅黑" panose="020B0503020204020204" pitchFamily="34" charset="-122"/>
                <a:sym typeface="Consolas" panose="020B0609020204030204" pitchFamily="49" charset="0"/>
              </a:rPr>
              <a:t>值（在 </a:t>
            </a:r>
            <a:r>
              <a:rPr lang="en-US" altLang="zh-CN" sz="2000" b="0">
                <a:latin typeface="Consolas" panose="020B0609020204030204" pitchFamily="49" charset="0"/>
                <a:ea typeface="微软雅黑" panose="020B0503020204020204" pitchFamily="34" charset="-122"/>
                <a:sym typeface="Consolas" panose="020B0609020204030204" pitchFamily="49" charset="0"/>
              </a:rPr>
              <a:t>section </a:t>
            </a:r>
            <a:r>
              <a:rPr lang="zh-CN" altLang="en-US" sz="2000" b="0">
                <a:latin typeface="Consolas" panose="020B0609020204030204" pitchFamily="49" charset="0"/>
                <a:ea typeface="微软雅黑" panose="020B0503020204020204" pitchFamily="34" charset="-122"/>
                <a:sym typeface="Consolas" panose="020B0609020204030204" pitchFamily="49" charset="0"/>
              </a:rPr>
              <a:t>中的偏移或虚地址）</a:t>
            </a:r>
            <a:r>
              <a:rPr lang="en-US" altLang="zh-CN" sz="2000" b="0">
                <a:latin typeface="Consolas" panose="020B0609020204030204" pitchFamily="49" charset="0"/>
                <a:ea typeface="微软雅黑" panose="020B0503020204020204" pitchFamily="34" charset="-122"/>
                <a:sym typeface="Consolas" panose="020B0609020204030204" pitchFamily="49" charset="0"/>
              </a:rPr>
              <a:t> */</a:t>
            </a:r>
            <a:endParaRPr lang="zh-CN" altLang="en-US" sz="2000" b="0">
              <a:latin typeface="Consolas" panose="020B0609020204030204" pitchFamily="49" charset="0"/>
              <a:ea typeface="微软雅黑" panose="020B0503020204020204" pitchFamily="34" charset="-122"/>
              <a:sym typeface="Consolas" panose="020B0609020204030204" pitchFamily="49" charset="0"/>
            </a:endParaRPr>
          </a:p>
          <a:p>
            <a:pPr marL="0" indent="0">
              <a:buNone/>
            </a:pPr>
            <a:r>
              <a:rPr lang="en-US" altLang="zh-CN" sz="2000" b="0">
                <a:latin typeface="Consolas" panose="020B0609020204030204" pitchFamily="49" charset="0"/>
                <a:ea typeface="微软雅黑" panose="020B0503020204020204" pitchFamily="34" charset="-122"/>
                <a:sym typeface="Consolas" panose="020B0609020204030204" pitchFamily="49" charset="0"/>
              </a:rPr>
              <a:t>4      int size;       /* </a:t>
            </a:r>
            <a:r>
              <a:rPr lang="zh-CN" altLang="en-US" sz="2000" b="0">
                <a:latin typeface="Consolas" panose="020B0609020204030204" pitchFamily="49" charset="0"/>
                <a:ea typeface="微软雅黑" panose="020B0503020204020204" pitchFamily="34" charset="-122"/>
                <a:sym typeface="Consolas" panose="020B0609020204030204" pitchFamily="49" charset="0"/>
              </a:rPr>
              <a:t>对象大小（字节数）</a:t>
            </a:r>
            <a:r>
              <a:rPr lang="en-US" altLang="zh-CN" sz="2000" b="0">
                <a:latin typeface="Consolas" panose="020B0609020204030204" pitchFamily="49" charset="0"/>
                <a:ea typeface="微软雅黑" panose="020B0503020204020204" pitchFamily="34" charset="-122"/>
                <a:sym typeface="Consolas" panose="020B0609020204030204" pitchFamily="49" charset="0"/>
              </a:rPr>
              <a:t> */</a:t>
            </a:r>
            <a:endParaRPr lang="zh-CN" altLang="en-US" sz="2000" b="0">
              <a:latin typeface="Consolas" panose="020B0609020204030204" pitchFamily="49" charset="0"/>
              <a:ea typeface="微软雅黑" panose="020B0503020204020204" pitchFamily="34" charset="-122"/>
              <a:sym typeface="Consolas" panose="020B0609020204030204" pitchFamily="49" charset="0"/>
            </a:endParaRPr>
          </a:p>
          <a:p>
            <a:pPr marL="0" indent="0">
              <a:buNone/>
            </a:pPr>
            <a:r>
              <a:rPr lang="en-US" altLang="zh-CN" sz="2000" b="0">
                <a:latin typeface="Consolas" panose="020B0609020204030204" pitchFamily="49" charset="0"/>
                <a:ea typeface="微软雅黑" panose="020B0503020204020204" pitchFamily="34" charset="-122"/>
                <a:sym typeface="Consolas" panose="020B0609020204030204" pitchFamily="49" charset="0"/>
              </a:rPr>
              <a:t>5      char type   :4, /* Data, func, section, </a:t>
            </a:r>
            <a:r>
              <a:rPr lang="zh-CN" altLang="en-US" sz="2000" b="0">
                <a:latin typeface="Consolas" panose="020B0609020204030204" pitchFamily="49" charset="0"/>
                <a:ea typeface="微软雅黑" panose="020B0503020204020204" pitchFamily="34" charset="-122"/>
                <a:sym typeface="Consolas" panose="020B0609020204030204" pitchFamily="49" charset="0"/>
              </a:rPr>
              <a:t>或源文件名</a:t>
            </a:r>
            <a:r>
              <a:rPr lang="en-US" altLang="zh-CN" sz="2000" b="0">
                <a:latin typeface="Consolas" panose="020B0609020204030204" pitchFamily="49" charset="0"/>
                <a:ea typeface="微软雅黑" panose="020B0503020204020204" pitchFamily="34" charset="-122"/>
                <a:sym typeface="Consolas" panose="020B0609020204030204" pitchFamily="49" charset="0"/>
              </a:rPr>
              <a:t> */</a:t>
            </a:r>
          </a:p>
          <a:p>
            <a:pPr marL="0" indent="0">
              <a:buNone/>
            </a:pPr>
            <a:r>
              <a:rPr lang="en-US" altLang="zh-CN" sz="2000" b="0">
                <a:latin typeface="Consolas" panose="020B0609020204030204" pitchFamily="49" charset="0"/>
                <a:ea typeface="微软雅黑" panose="020B0503020204020204" pitchFamily="34" charset="-122"/>
                <a:sym typeface="Consolas" panose="020B0609020204030204" pitchFamily="49" charset="0"/>
              </a:rPr>
              <a:t>6           binding:4; /* Local </a:t>
            </a:r>
            <a:r>
              <a:rPr lang="zh-CN" altLang="en-US" sz="2000" b="0">
                <a:latin typeface="Consolas" panose="020B0609020204030204" pitchFamily="49" charset="0"/>
                <a:ea typeface="微软雅黑" panose="020B0503020204020204" pitchFamily="34" charset="-122"/>
                <a:sym typeface="Consolas" panose="020B0609020204030204" pitchFamily="49" charset="0"/>
              </a:rPr>
              <a:t>或</a:t>
            </a:r>
            <a:r>
              <a:rPr lang="en-US" altLang="zh-CN" sz="2000" b="0">
                <a:latin typeface="Consolas" panose="020B0609020204030204" pitchFamily="49" charset="0"/>
                <a:ea typeface="微软雅黑" panose="020B0503020204020204" pitchFamily="34" charset="-122"/>
                <a:sym typeface="Consolas" panose="020B0609020204030204" pitchFamily="49" charset="0"/>
              </a:rPr>
              <a:t> global */</a:t>
            </a:r>
            <a:endParaRPr lang="zh-CN" altLang="en-US" sz="2000" b="0">
              <a:latin typeface="Consolas" panose="020B0609020204030204" pitchFamily="49" charset="0"/>
              <a:ea typeface="微软雅黑" panose="020B0503020204020204" pitchFamily="34" charset="-122"/>
              <a:sym typeface="Consolas" panose="020B0609020204030204" pitchFamily="49" charset="0"/>
            </a:endParaRPr>
          </a:p>
          <a:p>
            <a:pPr marL="0" indent="0">
              <a:buNone/>
            </a:pPr>
            <a:r>
              <a:rPr lang="en-US" altLang="zh-CN" sz="2000" b="0">
                <a:latin typeface="Consolas" panose="020B0609020204030204" pitchFamily="49" charset="0"/>
                <a:ea typeface="微软雅黑" panose="020B0503020204020204" pitchFamily="34" charset="-122"/>
                <a:sym typeface="Consolas" panose="020B0609020204030204" pitchFamily="49" charset="0"/>
              </a:rPr>
              <a:t>7      char reserved;  /* </a:t>
            </a:r>
            <a:r>
              <a:rPr lang="zh-CN" altLang="en-US" sz="2000" b="0">
                <a:latin typeface="Consolas" panose="020B0609020204030204" pitchFamily="49" charset="0"/>
                <a:ea typeface="微软雅黑" panose="020B0503020204020204" pitchFamily="34" charset="-122"/>
                <a:sym typeface="Consolas" panose="020B0609020204030204" pitchFamily="49" charset="0"/>
              </a:rPr>
              <a:t>保留未用</a:t>
            </a:r>
            <a:r>
              <a:rPr lang="en-US" altLang="zh-CN" sz="2000" b="0">
                <a:latin typeface="Consolas" panose="020B0609020204030204" pitchFamily="49" charset="0"/>
                <a:ea typeface="微软雅黑" panose="020B0503020204020204" pitchFamily="34" charset="-122"/>
                <a:sym typeface="Consolas" panose="020B0609020204030204" pitchFamily="49" charset="0"/>
              </a:rPr>
              <a:t> */</a:t>
            </a:r>
            <a:endParaRPr lang="zh-CN" altLang="en-US" sz="2000" b="0">
              <a:latin typeface="Consolas" panose="020B0609020204030204" pitchFamily="49" charset="0"/>
              <a:ea typeface="微软雅黑" panose="020B0503020204020204" pitchFamily="34" charset="-122"/>
              <a:sym typeface="Consolas" panose="020B0609020204030204" pitchFamily="49" charset="0"/>
            </a:endParaRPr>
          </a:p>
          <a:p>
            <a:pPr marL="0" indent="0">
              <a:buNone/>
            </a:pPr>
            <a:r>
              <a:rPr lang="en-US" altLang="zh-CN" sz="2000" b="0">
                <a:latin typeface="Consolas" panose="020B0609020204030204" pitchFamily="49" charset="0"/>
                <a:ea typeface="微软雅黑" panose="020B0503020204020204" pitchFamily="34" charset="-122"/>
                <a:sym typeface="Consolas" panose="020B0609020204030204" pitchFamily="49" charset="0"/>
              </a:rPr>
              <a:t>8      char section;  /* Section </a:t>
            </a:r>
            <a:r>
              <a:rPr lang="zh-CN" altLang="en-US" sz="2000" b="0">
                <a:latin typeface="Consolas" panose="020B0609020204030204" pitchFamily="49" charset="0"/>
                <a:ea typeface="微软雅黑" panose="020B0503020204020204" pitchFamily="34" charset="-122"/>
                <a:sym typeface="Consolas" panose="020B0609020204030204" pitchFamily="49" charset="0"/>
              </a:rPr>
              <a:t>索引</a:t>
            </a:r>
            <a:r>
              <a:rPr lang="en-US" altLang="zh-CN" sz="2000" b="0">
                <a:latin typeface="Consolas" panose="020B0609020204030204" pitchFamily="49" charset="0"/>
                <a:ea typeface="微软雅黑" panose="020B0503020204020204" pitchFamily="34" charset="-122"/>
                <a:sym typeface="Consolas" panose="020B0609020204030204" pitchFamily="49" charset="0"/>
              </a:rPr>
              <a:t>, ABS, UNDEF */</a:t>
            </a:r>
            <a:endParaRPr lang="zh-CN" altLang="en-US" sz="2000" b="0">
              <a:latin typeface="Consolas" panose="020B0609020204030204" pitchFamily="49" charset="0"/>
              <a:ea typeface="微软雅黑" panose="020B0503020204020204" pitchFamily="34" charset="-122"/>
              <a:sym typeface="Consolas" panose="020B0609020204030204" pitchFamily="49" charset="0"/>
            </a:endParaRPr>
          </a:p>
          <a:p>
            <a:pPr marL="0" indent="0">
              <a:buNone/>
            </a:pPr>
            <a:r>
              <a:rPr lang="en-US" altLang="zh-CN" sz="2000" b="0">
                <a:latin typeface="Consolas" panose="020B0609020204030204" pitchFamily="49" charset="0"/>
                <a:ea typeface="微软雅黑" panose="020B0503020204020204" pitchFamily="34" charset="-122"/>
                <a:sym typeface="Consolas" panose="020B0609020204030204" pitchFamily="49" charset="0"/>
              </a:rPr>
              <a:t>9                     /* </a:t>
            </a:r>
            <a:r>
              <a:rPr lang="zh-CN" altLang="en-US" sz="2000" b="0">
                <a:latin typeface="Consolas" panose="020B0609020204030204" pitchFamily="49" charset="0"/>
                <a:ea typeface="微软雅黑" panose="020B0503020204020204" pitchFamily="34" charset="-122"/>
                <a:sym typeface="Consolas" panose="020B0609020204030204" pitchFamily="49" charset="0"/>
              </a:rPr>
              <a:t>或</a:t>
            </a:r>
            <a:r>
              <a:rPr lang="en-US" altLang="zh-CN" sz="2000" b="0">
                <a:latin typeface="Consolas" panose="020B0609020204030204" pitchFamily="49" charset="0"/>
                <a:ea typeface="微软雅黑" panose="020B0503020204020204" pitchFamily="34" charset="-122"/>
                <a:sym typeface="Consolas" panose="020B0609020204030204" pitchFamily="49" charset="0"/>
              </a:rPr>
              <a:t> COMMON */</a:t>
            </a:r>
            <a:endParaRPr lang="zh-CN" altLang="en-US" sz="2000" b="0">
              <a:latin typeface="Consolas" panose="020B0609020204030204" pitchFamily="49" charset="0"/>
              <a:ea typeface="微软雅黑" panose="020B0503020204020204" pitchFamily="34" charset="-122"/>
              <a:sym typeface="Consolas" panose="020B0609020204030204" pitchFamily="49" charset="0"/>
            </a:endParaRPr>
          </a:p>
          <a:p>
            <a:pPr marL="0" indent="0">
              <a:buNone/>
            </a:pPr>
            <a:r>
              <a:rPr lang="en-US" altLang="zh-CN" sz="2000" b="0">
                <a:latin typeface="Consolas" panose="020B0609020204030204" pitchFamily="49" charset="0"/>
                <a:ea typeface="微软雅黑" panose="020B0503020204020204" pitchFamily="34" charset="-122"/>
                <a:sym typeface="Consolas" panose="020B0609020204030204" pitchFamily="49" charset="0"/>
              </a:rPr>
              <a:t>10 } Elf_Symbol;</a:t>
            </a:r>
            <a:endParaRPr lang="zh-CN" altLang="en-US" sz="2000" b="0">
              <a:latin typeface="Consolas" panose="020B0609020204030204" pitchFamily="49" charset="0"/>
              <a:ea typeface="微软雅黑" panose="020B0503020204020204" pitchFamily="34" charset="-122"/>
              <a:sym typeface="Consolas" panose="020B0609020204030204" pitchFamily="49" charset="0"/>
            </a:endParaRPr>
          </a:p>
        </p:txBody>
      </p:sp>
      <p:sp>
        <p:nvSpPr>
          <p:cNvPr id="33797" name="内容占位符 2">
            <a:extLst>
              <a:ext uri="{FF2B5EF4-FFF2-40B4-BE49-F238E27FC236}">
                <a16:creationId xmlns:a16="http://schemas.microsoft.com/office/drawing/2014/main" id="{91D192AA-F968-410B-8B26-0BBE013145EA}"/>
              </a:ext>
            </a:extLst>
          </p:cNvPr>
          <p:cNvSpPr txBox="1">
            <a:spLocks noChangeArrowheads="1"/>
          </p:cNvSpPr>
          <p:nvPr/>
        </p:nvSpPr>
        <p:spPr bwMode="auto">
          <a:xfrm>
            <a:off x="831850" y="1604963"/>
            <a:ext cx="8242300"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lstStyle>
            <a:lvl1pPr marL="342900" indent="-342900" defTabSz="0">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defTabSz="0">
              <a:spcBef>
                <a:spcPct val="20000"/>
              </a:spcBef>
              <a:buClr>
                <a:schemeClr val="hlink"/>
              </a:buClr>
              <a:buSzPct val="65000"/>
              <a:buFont typeface="Monotype Sorts" charset="0"/>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0"/>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pPr algn="l"/>
            <a:r>
              <a:rPr lang="zh-CN" altLang="zh-CN" sz="2800" dirty="0">
                <a:solidFill>
                  <a:srgbClr val="002060"/>
                </a:solidFill>
                <a:ea typeface="宋体" panose="02010600030101010101" pitchFamily="2" charset="-122"/>
              </a:rPr>
              <a:t>符号表项</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E169CF4A-33B1-4AF8-94D1-E8DA49F611B3}"/>
              </a:ext>
            </a:extLst>
          </p:cNvPr>
          <p:cNvSpPr>
            <a:spLocks noGrp="1" noChangeAspect="1" noChangeArrowheads="1"/>
          </p:cNvSpPr>
          <p:nvPr>
            <p:ph type="title" idx="4294967295"/>
          </p:nvPr>
        </p:nvSpPr>
        <p:spPr/>
        <p:txBody>
          <a:bodyPr/>
          <a:lstStyle/>
          <a:p>
            <a:pPr algn="ctr"/>
            <a:r>
              <a:rPr lang="zh-CN" altLang="zh-CN" dirty="0"/>
              <a:t>符号与符号表</a:t>
            </a:r>
            <a:r>
              <a:rPr lang="zh-CN" altLang="en-US" dirty="0"/>
              <a:t>小结</a:t>
            </a:r>
            <a:endParaRPr lang="zh-CN" altLang="zh-CN" dirty="0"/>
          </a:p>
        </p:txBody>
      </p:sp>
      <p:graphicFrame>
        <p:nvGraphicFramePr>
          <p:cNvPr id="6" name="表格 5">
            <a:extLst>
              <a:ext uri="{FF2B5EF4-FFF2-40B4-BE49-F238E27FC236}">
                <a16:creationId xmlns:a16="http://schemas.microsoft.com/office/drawing/2014/main" id="{10600498-EAF4-4DF8-A890-B7485D594CAC}"/>
              </a:ext>
            </a:extLst>
          </p:cNvPr>
          <p:cNvGraphicFramePr>
            <a:graphicFrameLocks noGrp="1"/>
          </p:cNvGraphicFramePr>
          <p:nvPr>
            <p:extLst>
              <p:ext uri="{D42A27DB-BD31-4B8C-83A1-F6EECF244321}">
                <p14:modId xmlns:p14="http://schemas.microsoft.com/office/powerpoint/2010/main" val="1153917571"/>
              </p:ext>
            </p:extLst>
          </p:nvPr>
        </p:nvGraphicFramePr>
        <p:xfrm>
          <a:off x="1111250" y="1676401"/>
          <a:ext cx="7823200" cy="2887663"/>
        </p:xfrm>
        <a:graphic>
          <a:graphicData uri="http://schemas.openxmlformats.org/drawingml/2006/table">
            <a:tbl>
              <a:tblPr firstRow="1" bandRow="1">
                <a:tableStyleId>{5C22544A-7EE6-4342-B048-85BDC9FD1C3A}</a:tableStyleId>
              </a:tblPr>
              <a:tblGrid>
                <a:gridCol w="2373331">
                  <a:extLst>
                    <a:ext uri="{9D8B030D-6E8A-4147-A177-3AD203B41FA5}">
                      <a16:colId xmlns:a16="http://schemas.microsoft.com/office/drawing/2014/main" val="20000"/>
                    </a:ext>
                  </a:extLst>
                </a:gridCol>
                <a:gridCol w="5449869">
                  <a:extLst>
                    <a:ext uri="{9D8B030D-6E8A-4147-A177-3AD203B41FA5}">
                      <a16:colId xmlns:a16="http://schemas.microsoft.com/office/drawing/2014/main" val="20001"/>
                    </a:ext>
                  </a:extLst>
                </a:gridCol>
              </a:tblGrid>
              <a:tr h="635007">
                <a:tc>
                  <a:txBody>
                    <a:bodyPr/>
                    <a:lstStyle/>
                    <a:p>
                      <a:pPr algn="ctr"/>
                      <a:r>
                        <a:rPr lang="zh-CN" altLang="en-US" sz="1800" dirty="0"/>
                        <a:t>符号类别</a:t>
                      </a:r>
                    </a:p>
                  </a:txBody>
                  <a:tcPr marL="91441" marR="91441" marT="45712" marB="45712" anchor="ctr"/>
                </a:tc>
                <a:tc>
                  <a:txBody>
                    <a:bodyPr/>
                    <a:lstStyle/>
                    <a:p>
                      <a:pPr algn="ctr"/>
                      <a:r>
                        <a:rPr lang="zh-CN" altLang="en-US" sz="1800" dirty="0"/>
                        <a:t>描述</a:t>
                      </a:r>
                    </a:p>
                  </a:txBody>
                  <a:tcPr marL="91441" marR="91441" marT="45712" marB="45712" anchor="ctr"/>
                </a:tc>
                <a:extLst>
                  <a:ext uri="{0D108BD9-81ED-4DB2-BD59-A6C34878D82A}">
                    <a16:rowId xmlns:a16="http://schemas.microsoft.com/office/drawing/2014/main" val="10000"/>
                  </a:ext>
                </a:extLst>
              </a:tr>
              <a:tr h="768307">
                <a:tc>
                  <a:txBody>
                    <a:bodyPr/>
                    <a:lstStyle/>
                    <a:p>
                      <a:r>
                        <a:rPr lang="zh-CN" altLang="en-US" sz="1800" dirty="0"/>
                        <a:t>定义的全局符号</a:t>
                      </a:r>
                    </a:p>
                  </a:txBody>
                  <a:tcPr marL="91441" marR="91441" marT="45712" marB="45712"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t>在文件中定义，可以被其它文件引用。</a:t>
                      </a:r>
                    </a:p>
                  </a:txBody>
                  <a:tcPr marL="91441" marR="91441" marT="45712" marB="45712" anchor="ctr"/>
                </a:tc>
                <a:extLst>
                  <a:ext uri="{0D108BD9-81ED-4DB2-BD59-A6C34878D82A}">
                    <a16:rowId xmlns:a16="http://schemas.microsoft.com/office/drawing/2014/main" val="10001"/>
                  </a:ext>
                </a:extLst>
              </a:tr>
              <a:tr h="647495">
                <a:tc>
                  <a:txBody>
                    <a:bodyPr/>
                    <a:lstStyle/>
                    <a:p>
                      <a:r>
                        <a:rPr lang="zh-CN" altLang="en-US" sz="1800" dirty="0"/>
                        <a:t>引用的全局符号</a:t>
                      </a:r>
                    </a:p>
                  </a:txBody>
                  <a:tcPr marL="91441" marR="91441" marT="45712" marB="45712"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t>在文件中引用，在其他文件中定义。</a:t>
                      </a:r>
                    </a:p>
                  </a:txBody>
                  <a:tcPr marL="91441" marR="91441" marT="45712" marB="45712" anchor="ctr"/>
                </a:tc>
                <a:extLst>
                  <a:ext uri="{0D108BD9-81ED-4DB2-BD59-A6C34878D82A}">
                    <a16:rowId xmlns:a16="http://schemas.microsoft.com/office/drawing/2014/main" val="10002"/>
                  </a:ext>
                </a:extLst>
              </a:tr>
              <a:tr h="836854">
                <a:tc>
                  <a:txBody>
                    <a:bodyPr/>
                    <a:lstStyle/>
                    <a:p>
                      <a:r>
                        <a:rPr lang="zh-CN" altLang="en-US" sz="1800" dirty="0"/>
                        <a:t>本地符号</a:t>
                      </a:r>
                    </a:p>
                  </a:txBody>
                  <a:tcPr marL="91441" marR="91441" marT="45712" marB="45712"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t>在哪个文件中定义的符号，只能在该文件中引用。</a:t>
                      </a:r>
                    </a:p>
                  </a:txBody>
                  <a:tcPr marL="91441" marR="91441" marT="45712" marB="45712" anchor="ct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D5E332FF-A4AA-409A-93BB-6CF9170771ED}"/>
              </a:ext>
            </a:extLst>
          </p:cNvPr>
          <p:cNvSpPr>
            <a:spLocks noGrp="1" noChangeAspect="1" noChangeArrowheads="1"/>
          </p:cNvSpPr>
          <p:nvPr>
            <p:ph type="title" idx="4294967295"/>
          </p:nvPr>
        </p:nvSpPr>
        <p:spPr/>
        <p:txBody>
          <a:bodyPr/>
          <a:lstStyle/>
          <a:p>
            <a:pPr algn="ctr"/>
            <a:r>
              <a:rPr lang="zh-CN" altLang="en-US" dirty="0"/>
              <a:t>预备（</a:t>
            </a:r>
            <a:r>
              <a:rPr lang="en-US" altLang="zh-CN" dirty="0"/>
              <a:t>1 / 3</a:t>
            </a:r>
            <a:r>
              <a:rPr lang="zh-CN" altLang="en-US" dirty="0"/>
              <a:t>）</a:t>
            </a:r>
          </a:p>
        </p:txBody>
      </p:sp>
      <p:pic>
        <p:nvPicPr>
          <p:cNvPr id="16387" name="内容占位符 6">
            <a:extLst>
              <a:ext uri="{FF2B5EF4-FFF2-40B4-BE49-F238E27FC236}">
                <a16:creationId xmlns:a16="http://schemas.microsoft.com/office/drawing/2014/main" id="{77D3FBD6-9B2D-406C-9936-E02AE37F53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1892301"/>
            <a:ext cx="9010650" cy="333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16389" name="椭圆 4">
            <a:extLst>
              <a:ext uri="{FF2B5EF4-FFF2-40B4-BE49-F238E27FC236}">
                <a16:creationId xmlns:a16="http://schemas.microsoft.com/office/drawing/2014/main" id="{7B04508A-703D-4494-A2AC-4FB0EFC4554A}"/>
              </a:ext>
            </a:extLst>
          </p:cNvPr>
          <p:cNvSpPr>
            <a:spLocks noChangeArrowheads="1"/>
          </p:cNvSpPr>
          <p:nvPr/>
        </p:nvSpPr>
        <p:spPr bwMode="auto">
          <a:xfrm>
            <a:off x="2159000" y="2029874"/>
            <a:ext cx="288000" cy="28800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buClr>
                <a:schemeClr val="hlink"/>
              </a:buClr>
              <a:buSzPct val="65000"/>
              <a:buFont typeface="Monotype Sorts" charset="0"/>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a:spcBef>
                <a:spcPct val="20000"/>
              </a:spcBef>
              <a:buClr>
                <a:schemeClr val="tx2"/>
              </a:buClr>
              <a:buSzPct val="100000"/>
              <a:buFont typeface="Monotype Sorts" charset="0"/>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a:spcBef>
                <a:spcPct val="20000"/>
              </a:spcBef>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pPr eaLnBrk="1" hangingPunct="1">
              <a:spcBef>
                <a:spcPct val="0"/>
              </a:spcBef>
              <a:buClrTx/>
              <a:buSzTx/>
              <a:buFont typeface="Arial" panose="020B0604020202020204" pitchFamily="34" charset="0"/>
              <a:buNone/>
            </a:pPr>
            <a:r>
              <a:rPr lang="en-US" altLang="zh-CN" sz="1200" b="0" dirty="0">
                <a:solidFill>
                  <a:srgbClr val="FF0000"/>
                </a:solidFill>
                <a:ea typeface="宋体" panose="02010600030101010101" pitchFamily="2" charset="-122"/>
              </a:rPr>
              <a:t>1</a:t>
            </a:r>
            <a:endParaRPr lang="zh-CN" altLang="en-US" sz="1200" b="0" dirty="0">
              <a:solidFill>
                <a:srgbClr val="FF0000"/>
              </a:solidFill>
              <a:ea typeface="宋体" panose="02010600030101010101" pitchFamily="2" charset="-122"/>
            </a:endParaRPr>
          </a:p>
        </p:txBody>
      </p:sp>
      <p:sp>
        <p:nvSpPr>
          <p:cNvPr id="16390" name="椭圆 5">
            <a:extLst>
              <a:ext uri="{FF2B5EF4-FFF2-40B4-BE49-F238E27FC236}">
                <a16:creationId xmlns:a16="http://schemas.microsoft.com/office/drawing/2014/main" id="{51EE724F-89BE-427A-9C24-8FC2522CB856}"/>
              </a:ext>
            </a:extLst>
          </p:cNvPr>
          <p:cNvSpPr>
            <a:spLocks noChangeArrowheads="1"/>
          </p:cNvSpPr>
          <p:nvPr/>
        </p:nvSpPr>
        <p:spPr bwMode="auto">
          <a:xfrm>
            <a:off x="6210300" y="1960024"/>
            <a:ext cx="288000" cy="28800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buClr>
                <a:schemeClr val="hlink"/>
              </a:buClr>
              <a:buSzPct val="65000"/>
              <a:buFont typeface="Monotype Sorts" charset="0"/>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a:spcBef>
                <a:spcPct val="20000"/>
              </a:spcBef>
              <a:buClr>
                <a:schemeClr val="tx2"/>
              </a:buClr>
              <a:buSzPct val="100000"/>
              <a:buFont typeface="Monotype Sorts" charset="0"/>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a:spcBef>
                <a:spcPct val="20000"/>
              </a:spcBef>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pPr eaLnBrk="1" hangingPunct="1">
              <a:spcBef>
                <a:spcPct val="0"/>
              </a:spcBef>
              <a:buClrTx/>
              <a:buSzTx/>
              <a:buFont typeface="Arial" panose="020B0604020202020204" pitchFamily="34" charset="0"/>
              <a:buNone/>
            </a:pPr>
            <a:r>
              <a:rPr lang="en-US" altLang="zh-CN" sz="1200" b="0">
                <a:solidFill>
                  <a:srgbClr val="FF0000"/>
                </a:solidFill>
                <a:ea typeface="宋体" panose="02010600030101010101" pitchFamily="2" charset="-122"/>
              </a:rPr>
              <a:t>2</a:t>
            </a:r>
            <a:endParaRPr lang="zh-CN" altLang="en-US" sz="1200" b="0">
              <a:solidFill>
                <a:srgbClr val="FF0000"/>
              </a:solidFill>
              <a:ea typeface="宋体" panose="02010600030101010101" pitchFamily="2" charset="-122"/>
            </a:endParaRPr>
          </a:p>
        </p:txBody>
      </p:sp>
      <p:sp>
        <p:nvSpPr>
          <p:cNvPr id="16391" name="椭圆 6">
            <a:extLst>
              <a:ext uri="{FF2B5EF4-FFF2-40B4-BE49-F238E27FC236}">
                <a16:creationId xmlns:a16="http://schemas.microsoft.com/office/drawing/2014/main" id="{57A1762A-8E1E-4B04-8F09-2798F64C8017}"/>
              </a:ext>
            </a:extLst>
          </p:cNvPr>
          <p:cNvSpPr>
            <a:spLocks noChangeArrowheads="1"/>
          </p:cNvSpPr>
          <p:nvPr/>
        </p:nvSpPr>
        <p:spPr bwMode="auto">
          <a:xfrm>
            <a:off x="8096250" y="3357024"/>
            <a:ext cx="288000" cy="28800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buClr>
                <a:schemeClr val="hlink"/>
              </a:buClr>
              <a:buSzPct val="65000"/>
              <a:buFont typeface="Monotype Sorts" charset="0"/>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a:spcBef>
                <a:spcPct val="20000"/>
              </a:spcBef>
              <a:buClr>
                <a:schemeClr val="tx2"/>
              </a:buClr>
              <a:buSzPct val="100000"/>
              <a:buFont typeface="Monotype Sorts" charset="0"/>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a:spcBef>
                <a:spcPct val="20000"/>
              </a:spcBef>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pPr eaLnBrk="1" hangingPunct="1">
              <a:spcBef>
                <a:spcPct val="0"/>
              </a:spcBef>
              <a:buClrTx/>
              <a:buSzTx/>
              <a:buFont typeface="Arial" panose="020B0604020202020204" pitchFamily="34" charset="0"/>
              <a:buNone/>
            </a:pPr>
            <a:r>
              <a:rPr lang="en-US" altLang="zh-CN" sz="1200" b="0">
                <a:solidFill>
                  <a:srgbClr val="FF0000"/>
                </a:solidFill>
                <a:ea typeface="宋体" panose="02010600030101010101" pitchFamily="2" charset="-122"/>
              </a:rPr>
              <a:t>3</a:t>
            </a:r>
            <a:endParaRPr lang="zh-CN" altLang="en-US" sz="1200" b="0">
              <a:solidFill>
                <a:srgbClr val="FF0000"/>
              </a:solidFill>
              <a:ea typeface="宋体" panose="02010600030101010101" pitchFamily="2" charset="-122"/>
            </a:endParaRPr>
          </a:p>
        </p:txBody>
      </p:sp>
      <p:sp>
        <p:nvSpPr>
          <p:cNvPr id="16392" name="椭圆 7">
            <a:extLst>
              <a:ext uri="{FF2B5EF4-FFF2-40B4-BE49-F238E27FC236}">
                <a16:creationId xmlns:a16="http://schemas.microsoft.com/office/drawing/2014/main" id="{1B78B92F-F3CE-4CC7-BB38-0A5AECD621F3}"/>
              </a:ext>
            </a:extLst>
          </p:cNvPr>
          <p:cNvSpPr>
            <a:spLocks noChangeArrowheads="1"/>
          </p:cNvSpPr>
          <p:nvPr/>
        </p:nvSpPr>
        <p:spPr bwMode="auto">
          <a:xfrm>
            <a:off x="4184650" y="3287174"/>
            <a:ext cx="288000" cy="28800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buClr>
                <a:schemeClr val="hlink"/>
              </a:buClr>
              <a:buSzPct val="65000"/>
              <a:buFont typeface="Monotype Sorts" charset="0"/>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a:spcBef>
                <a:spcPct val="20000"/>
              </a:spcBef>
              <a:buClr>
                <a:schemeClr val="tx2"/>
              </a:buClr>
              <a:buSzPct val="100000"/>
              <a:buFont typeface="Monotype Sorts" charset="0"/>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a:spcBef>
                <a:spcPct val="20000"/>
              </a:spcBef>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pPr eaLnBrk="1" hangingPunct="1">
              <a:spcBef>
                <a:spcPct val="0"/>
              </a:spcBef>
              <a:buClrTx/>
              <a:buSzTx/>
              <a:buFont typeface="Arial" panose="020B0604020202020204" pitchFamily="34" charset="0"/>
              <a:buNone/>
            </a:pPr>
            <a:r>
              <a:rPr lang="en-US" altLang="zh-CN" sz="1200" b="0">
                <a:solidFill>
                  <a:srgbClr val="FF0000"/>
                </a:solidFill>
                <a:ea typeface="宋体" panose="02010600030101010101" pitchFamily="2" charset="-122"/>
              </a:rPr>
              <a:t>4</a:t>
            </a:r>
            <a:endParaRPr lang="zh-CN" altLang="en-US" sz="1200" b="0">
              <a:solidFill>
                <a:srgbClr val="FF0000"/>
              </a:solidFill>
              <a:ea typeface="宋体" panose="02010600030101010101" pitchFamily="2"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C274EAD4-5480-4105-AAD1-20421D4350F9}"/>
              </a:ext>
            </a:extLst>
          </p:cNvPr>
          <p:cNvSpPr>
            <a:spLocks noGrp="1" noChangeAspect="1" noChangeArrowheads="1"/>
          </p:cNvSpPr>
          <p:nvPr>
            <p:ph type="title" idx="4294967295"/>
          </p:nvPr>
        </p:nvSpPr>
        <p:spPr/>
        <p:txBody>
          <a:bodyPr/>
          <a:lstStyle/>
          <a:p>
            <a:pPr algn="ctr"/>
            <a:r>
              <a:rPr lang="zh-CN" altLang="zh-CN" dirty="0"/>
              <a:t>静态链接</a:t>
            </a:r>
          </a:p>
        </p:txBody>
      </p:sp>
      <p:sp>
        <p:nvSpPr>
          <p:cNvPr id="35843" name="内容占位符 2">
            <a:extLst>
              <a:ext uri="{FF2B5EF4-FFF2-40B4-BE49-F238E27FC236}">
                <a16:creationId xmlns:a16="http://schemas.microsoft.com/office/drawing/2014/main" id="{4F8E9D3B-4E2D-4B66-B381-32A25804D339}"/>
              </a:ext>
            </a:extLst>
          </p:cNvPr>
          <p:cNvSpPr>
            <a:spLocks noGrp="1" noChangeArrowheads="1"/>
          </p:cNvSpPr>
          <p:nvPr>
            <p:ph idx="4294967295"/>
          </p:nvPr>
        </p:nvSpPr>
        <p:spPr/>
        <p:txBody>
          <a:bodyPr/>
          <a:lstStyle/>
          <a:p>
            <a:r>
              <a:rPr lang="zh-CN" altLang="en-US" sz="2800" b="0">
                <a:latin typeface="微软雅黑" panose="020B0503020204020204" pitchFamily="34" charset="-122"/>
                <a:ea typeface="微软雅黑" panose="020B0503020204020204" pitchFamily="34" charset="-122"/>
              </a:rPr>
              <a:t>符号解析</a:t>
            </a:r>
            <a:endParaRPr lang="en-US" altLang="zh-CN" sz="2800" b="0">
              <a:latin typeface="微软雅黑" panose="020B0503020204020204" pitchFamily="34" charset="-122"/>
              <a:ea typeface="微软雅黑" panose="020B0503020204020204" pitchFamily="34" charset="-122"/>
            </a:endParaRPr>
          </a:p>
          <a:p>
            <a:pPr lvl="1"/>
            <a:r>
              <a:rPr lang="zh-CN" altLang="en-US" b="0"/>
              <a:t>将所有符号引用关联到唯一的符号定义</a:t>
            </a:r>
            <a:endParaRPr lang="en-US" altLang="zh-CN" b="0"/>
          </a:p>
          <a:p>
            <a:pPr lvl="1"/>
            <a:endParaRPr lang="zh-CN" altLang="en-US" sz="2800" b="0"/>
          </a:p>
          <a:p>
            <a:r>
              <a:rPr lang="zh-CN" altLang="en-US" sz="2800" b="0">
                <a:latin typeface="微软雅黑" panose="020B0503020204020204" pitchFamily="34" charset="-122"/>
                <a:ea typeface="微软雅黑" panose="020B0503020204020204" pitchFamily="34" charset="-122"/>
              </a:rPr>
              <a:t>重定位</a:t>
            </a:r>
            <a:endParaRPr lang="en-US" altLang="zh-CN" sz="2800" b="0">
              <a:latin typeface="微软雅黑" panose="020B0503020204020204" pitchFamily="34" charset="-122"/>
              <a:ea typeface="微软雅黑" panose="020B0503020204020204" pitchFamily="34" charset="-122"/>
            </a:endParaRPr>
          </a:p>
          <a:p>
            <a:pPr lvl="1"/>
            <a:r>
              <a:rPr lang="zh-CN" altLang="en-US" b="0"/>
              <a:t>汇编器生成的代码和数据的起始地址为</a:t>
            </a:r>
            <a:r>
              <a:rPr lang="en-US" altLang="zh-CN" b="0"/>
              <a:t>0</a:t>
            </a:r>
            <a:r>
              <a:rPr lang="zh-CN" altLang="en-US" b="0"/>
              <a:t>，链接器需要为符号分配实际的内存地址，并更新符号的所有引用</a:t>
            </a:r>
          </a:p>
          <a:p>
            <a:endParaRPr lang="zh-CN" altLang="en-US" sz="2800" b="0">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AF292665-6064-493A-ADE0-3451581777EE}"/>
              </a:ext>
            </a:extLst>
          </p:cNvPr>
          <p:cNvSpPr>
            <a:spLocks noGrp="1" noChangeAspect="1" noChangeArrowheads="1"/>
          </p:cNvSpPr>
          <p:nvPr>
            <p:ph type="title" idx="4294967295"/>
          </p:nvPr>
        </p:nvSpPr>
        <p:spPr/>
        <p:txBody>
          <a:bodyPr/>
          <a:lstStyle/>
          <a:p>
            <a:pPr algn="ctr"/>
            <a:r>
              <a:rPr lang="zh-CN" altLang="zh-CN" dirty="0"/>
              <a:t>静态</a:t>
            </a:r>
            <a:r>
              <a:rPr lang="zh-CN" altLang="en-US" dirty="0"/>
              <a:t>链接</a:t>
            </a:r>
            <a:endParaRPr lang="zh-CN" altLang="zh-CN" dirty="0"/>
          </a:p>
        </p:txBody>
      </p:sp>
      <p:sp>
        <p:nvSpPr>
          <p:cNvPr id="36867" name="内容占位符 2">
            <a:extLst>
              <a:ext uri="{FF2B5EF4-FFF2-40B4-BE49-F238E27FC236}">
                <a16:creationId xmlns:a16="http://schemas.microsoft.com/office/drawing/2014/main" id="{EE6A5932-8372-4321-9CC0-868E4C830115}"/>
              </a:ext>
            </a:extLst>
          </p:cNvPr>
          <p:cNvSpPr>
            <a:spLocks noGrp="1" noChangeArrowheads="1"/>
          </p:cNvSpPr>
          <p:nvPr>
            <p:ph idx="4294967295"/>
          </p:nvPr>
        </p:nvSpPr>
        <p:spPr>
          <a:xfrm>
            <a:off x="831850" y="1403351"/>
            <a:ext cx="8242300" cy="4608513"/>
          </a:xfrm>
        </p:spPr>
        <p:txBody>
          <a:bodyPr/>
          <a:lstStyle/>
          <a:p>
            <a:r>
              <a:rPr lang="zh-CN" altLang="en-US" sz="2800" b="0" dirty="0">
                <a:latin typeface="Consolas" panose="020B0609020204030204" pitchFamily="49" charset="0"/>
                <a:ea typeface="微软雅黑" panose="020B0503020204020204" pitchFamily="34" charset="-122"/>
                <a:sym typeface="Consolas" panose="020B0609020204030204" pitchFamily="49" charset="0"/>
              </a:rPr>
              <a:t>静态库</a:t>
            </a:r>
            <a:endParaRPr lang="en-US" altLang="zh-CN" sz="2800" b="0" dirty="0">
              <a:latin typeface="Consolas" panose="020B0609020204030204" pitchFamily="49" charset="0"/>
              <a:ea typeface="微软雅黑" panose="020B0503020204020204" pitchFamily="34" charset="-122"/>
              <a:sym typeface="Consolas" panose="020B0609020204030204" pitchFamily="49" charset="0"/>
            </a:endParaRPr>
          </a:p>
          <a:p>
            <a:pPr lvl="1">
              <a:buFont typeface="Wingdings" panose="05000000000000000000" pitchFamily="2" charset="2"/>
              <a:buChar char=""/>
            </a:pPr>
            <a:r>
              <a:rPr lang="en-US" altLang="zh-CN" b="0" dirty="0" err="1">
                <a:latin typeface="Consolas" panose="020B0609020204030204" pitchFamily="49" charset="0"/>
                <a:sym typeface="Consolas" panose="020B0609020204030204" pitchFamily="49" charset="0"/>
              </a:rPr>
              <a:t>ar</a:t>
            </a:r>
            <a:r>
              <a:rPr lang="en-US" altLang="zh-CN" b="0" dirty="0">
                <a:latin typeface="Consolas" panose="020B0609020204030204" pitchFamily="49" charset="0"/>
                <a:sym typeface="Consolas" panose="020B0609020204030204" pitchFamily="49" charset="0"/>
              </a:rPr>
              <a:t> </a:t>
            </a:r>
            <a:r>
              <a:rPr lang="en-US" altLang="zh-CN" b="0" dirty="0" err="1">
                <a:latin typeface="Consolas" panose="020B0609020204030204" pitchFamily="49" charset="0"/>
                <a:sym typeface="Consolas" panose="020B0609020204030204" pitchFamily="49" charset="0"/>
              </a:rPr>
              <a:t>rcs</a:t>
            </a:r>
            <a:r>
              <a:rPr lang="en-US" altLang="zh-CN" b="0" dirty="0">
                <a:latin typeface="Consolas" panose="020B0609020204030204" pitchFamily="49" charset="0"/>
                <a:sym typeface="Consolas" panose="020B0609020204030204" pitchFamily="49" charset="0"/>
              </a:rPr>
              <a:t> –o </a:t>
            </a:r>
            <a:r>
              <a:rPr lang="en-US" altLang="zh-CN" b="0" dirty="0" err="1">
                <a:latin typeface="Consolas" panose="020B0609020204030204" pitchFamily="49" charset="0"/>
                <a:sym typeface="Consolas" panose="020B0609020204030204" pitchFamily="49" charset="0"/>
              </a:rPr>
              <a:t>libswap.a</a:t>
            </a:r>
            <a:r>
              <a:rPr lang="en-US" altLang="zh-CN" b="0" dirty="0">
                <a:latin typeface="Consolas" panose="020B0609020204030204" pitchFamily="49" charset="0"/>
                <a:sym typeface="Consolas" panose="020B0609020204030204" pitchFamily="49" charset="0"/>
              </a:rPr>
              <a:t> </a:t>
            </a:r>
            <a:r>
              <a:rPr lang="en-US" altLang="zh-CN" b="0" dirty="0" err="1">
                <a:latin typeface="Consolas" panose="020B0609020204030204" pitchFamily="49" charset="0"/>
                <a:sym typeface="Consolas" panose="020B0609020204030204" pitchFamily="49" charset="0"/>
              </a:rPr>
              <a:t>swap.o</a:t>
            </a:r>
            <a:endParaRPr lang="en-US" altLang="zh-CN" b="0" dirty="0">
              <a:latin typeface="Consolas" panose="020B0609020204030204" pitchFamily="49" charset="0"/>
              <a:sym typeface="Consolas" panose="020B0609020204030204" pitchFamily="49" charset="0"/>
            </a:endParaRPr>
          </a:p>
          <a:p>
            <a:pPr lvl="1">
              <a:buFont typeface="Wingdings" panose="05000000000000000000" pitchFamily="2" charset="2"/>
              <a:buChar char=""/>
            </a:pPr>
            <a:endParaRPr lang="en-US" altLang="zh-CN" b="0" dirty="0">
              <a:latin typeface="Consolas" panose="020B0609020204030204" pitchFamily="49" charset="0"/>
              <a:sym typeface="Consolas" panose="020B0609020204030204" pitchFamily="49" charset="0"/>
            </a:endParaRPr>
          </a:p>
          <a:p>
            <a:pPr lvl="1">
              <a:buFont typeface="Wingdings" panose="05000000000000000000" pitchFamily="2" charset="2"/>
              <a:buChar char=""/>
            </a:pPr>
            <a:r>
              <a:rPr lang="en-US" altLang="zh-CN" b="0" dirty="0" err="1">
                <a:latin typeface="Consolas" panose="020B0609020204030204" pitchFamily="49" charset="0"/>
                <a:sym typeface="Consolas" panose="020B0609020204030204" pitchFamily="49" charset="0"/>
              </a:rPr>
              <a:t>gcc</a:t>
            </a:r>
            <a:r>
              <a:rPr lang="en-US" altLang="zh-CN" b="0" dirty="0">
                <a:latin typeface="Consolas" panose="020B0609020204030204" pitchFamily="49" charset="0"/>
                <a:sym typeface="Consolas" panose="020B0609020204030204" pitchFamily="49" charset="0"/>
              </a:rPr>
              <a:t> –static –o test </a:t>
            </a:r>
            <a:r>
              <a:rPr lang="en-US" altLang="zh-CN" b="0" dirty="0" err="1">
                <a:latin typeface="Consolas" panose="020B0609020204030204" pitchFamily="49" charset="0"/>
                <a:sym typeface="Consolas" panose="020B0609020204030204" pitchFamily="49" charset="0"/>
              </a:rPr>
              <a:t>main.o</a:t>
            </a:r>
            <a:r>
              <a:rPr lang="en-US" altLang="zh-CN" b="0" dirty="0">
                <a:latin typeface="Consolas" panose="020B0609020204030204" pitchFamily="49" charset="0"/>
                <a:sym typeface="Consolas" panose="020B0609020204030204" pitchFamily="49" charset="0"/>
              </a:rPr>
              <a:t> </a:t>
            </a:r>
            <a:r>
              <a:rPr lang="en-US" altLang="zh-CN" b="0" dirty="0" err="1">
                <a:latin typeface="Consolas" panose="020B0609020204030204" pitchFamily="49" charset="0"/>
                <a:sym typeface="Consolas" panose="020B0609020204030204" pitchFamily="49" charset="0"/>
              </a:rPr>
              <a:t>libswap.a</a:t>
            </a:r>
            <a:endParaRPr lang="zh-CN" altLang="en-US" b="0" dirty="0">
              <a:latin typeface="Consolas" panose="020B0609020204030204" pitchFamily="49" charset="0"/>
              <a:sym typeface="Consolas" panose="020B0609020204030204" pitchFamily="49" charset="0"/>
            </a:endParaRPr>
          </a:p>
          <a:p>
            <a:endParaRPr lang="zh-CN" altLang="en-US" sz="2800" b="0" dirty="0">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5058BEF4-8135-4BA8-ADBC-B3EF72223475}"/>
              </a:ext>
            </a:extLst>
          </p:cNvPr>
          <p:cNvSpPr>
            <a:spLocks noGrp="1" noChangeAspect="1" noChangeArrowheads="1"/>
          </p:cNvSpPr>
          <p:nvPr>
            <p:ph type="title" idx="4294967295"/>
          </p:nvPr>
        </p:nvSpPr>
        <p:spPr/>
        <p:txBody>
          <a:bodyPr/>
          <a:lstStyle/>
          <a:p>
            <a:pPr algn="ctr"/>
            <a:r>
              <a:rPr lang="zh-CN" altLang="en-US" dirty="0"/>
              <a:t>静态链接</a:t>
            </a:r>
            <a:r>
              <a:rPr lang="en-US" altLang="zh-CN" dirty="0">
                <a:latin typeface="微软雅黑" panose="020B0503020204020204" pitchFamily="34" charset="-122"/>
                <a:sym typeface="微软雅黑" panose="020B0503020204020204" pitchFamily="34" charset="-122"/>
              </a:rPr>
              <a:t>——</a:t>
            </a:r>
            <a:r>
              <a:rPr lang="zh-CN" altLang="en-US" dirty="0">
                <a:latin typeface="微软雅黑" panose="020B0503020204020204" pitchFamily="34" charset="-122"/>
                <a:sym typeface="微软雅黑" panose="020B0503020204020204" pitchFamily="34" charset="-122"/>
              </a:rPr>
              <a:t>符号解析</a:t>
            </a:r>
            <a:endParaRPr lang="zh-CN" altLang="zh-CN" dirty="0"/>
          </a:p>
        </p:txBody>
      </p:sp>
      <p:sp>
        <p:nvSpPr>
          <p:cNvPr id="37891" name="内容占位符 2">
            <a:extLst>
              <a:ext uri="{FF2B5EF4-FFF2-40B4-BE49-F238E27FC236}">
                <a16:creationId xmlns:a16="http://schemas.microsoft.com/office/drawing/2014/main" id="{6A1CC5F3-3BA1-45C3-963F-09A96F33F38B}"/>
              </a:ext>
            </a:extLst>
          </p:cNvPr>
          <p:cNvSpPr>
            <a:spLocks noGrp="1" noChangeArrowheads="1"/>
          </p:cNvSpPr>
          <p:nvPr>
            <p:ph idx="4294967295"/>
          </p:nvPr>
        </p:nvSpPr>
        <p:spPr>
          <a:xfrm>
            <a:off x="831851" y="1412876"/>
            <a:ext cx="8297863" cy="4608513"/>
          </a:xfrm>
        </p:spPr>
        <p:txBody>
          <a:bodyPr/>
          <a:lstStyle/>
          <a:p>
            <a:pPr algn="just"/>
            <a:r>
              <a:rPr lang="zh-CN" altLang="en-US" sz="2800" b="0" dirty="0">
                <a:latin typeface="微软雅黑" panose="020B0503020204020204" pitchFamily="34" charset="-122"/>
                <a:ea typeface="微软雅黑" panose="020B0503020204020204" pitchFamily="34" charset="-122"/>
              </a:rPr>
              <a:t>将每个引用与输入目标文件的符号表中的一个确定的符号定义联系起来。</a:t>
            </a:r>
            <a:endParaRPr lang="en-US" altLang="zh-CN" sz="2800" b="0" dirty="0">
              <a:latin typeface="微软雅黑" panose="020B0503020204020204" pitchFamily="34" charset="-122"/>
              <a:ea typeface="微软雅黑" panose="020B0503020204020204" pitchFamily="34" charset="-122"/>
            </a:endParaRPr>
          </a:p>
          <a:p>
            <a:pPr algn="just"/>
            <a:endParaRPr lang="zh-CN" altLang="en-US" sz="2400" b="0" dirty="0">
              <a:latin typeface="微软雅黑" panose="020B0503020204020204" pitchFamily="34" charset="-122"/>
              <a:ea typeface="微软雅黑" panose="020B0503020204020204" pitchFamily="34" charset="-122"/>
            </a:endParaRPr>
          </a:p>
          <a:p>
            <a:pPr algn="just"/>
            <a:r>
              <a:rPr lang="zh-CN" altLang="en-US" sz="2800" b="0" dirty="0">
                <a:latin typeface="微软雅黑" panose="020B0503020204020204" pitchFamily="34" charset="-122"/>
                <a:ea typeface="微软雅黑" panose="020B0503020204020204" pitchFamily="34" charset="-122"/>
              </a:rPr>
              <a:t>本地符号</a:t>
            </a:r>
            <a:endParaRPr lang="en-US" altLang="zh-CN" sz="2800" b="0" dirty="0">
              <a:latin typeface="微软雅黑" panose="020B0503020204020204" pitchFamily="34" charset="-122"/>
              <a:ea typeface="微软雅黑" panose="020B0503020204020204" pitchFamily="34" charset="-122"/>
            </a:endParaRPr>
          </a:p>
          <a:p>
            <a:pPr lvl="1" algn="just"/>
            <a:r>
              <a:rPr lang="zh-CN" altLang="en-US" b="0" dirty="0"/>
              <a:t>在一个模块中，每个本地符号只允许有一个定义</a:t>
            </a:r>
            <a:endParaRPr lang="en-US" altLang="zh-CN" b="0" dirty="0"/>
          </a:p>
          <a:p>
            <a:pPr lvl="1" algn="just"/>
            <a:r>
              <a:rPr lang="zh-CN" altLang="en-US" b="0" dirty="0"/>
              <a:t>每个符号引用在符号表中只能找到唯一的对应</a:t>
            </a:r>
            <a:endParaRPr lang="en-US" altLang="zh-CN" b="0" dirty="0"/>
          </a:p>
          <a:p>
            <a:pPr lvl="1" algn="just"/>
            <a:r>
              <a:rPr lang="zh-CN" altLang="en-US" b="0" dirty="0"/>
              <a:t>本地符号的解析很直接：在符号表中找到与引用同名的符号即可</a:t>
            </a:r>
          </a:p>
          <a:p>
            <a:endParaRPr lang="zh-CN" altLang="en-US" sz="2400" b="0" dirty="0">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C8281E9B-F06D-4298-87B0-2A2B56DEEF1C}"/>
              </a:ext>
            </a:extLst>
          </p:cNvPr>
          <p:cNvSpPr>
            <a:spLocks noGrp="1" noChangeAspect="1" noChangeArrowheads="1"/>
          </p:cNvSpPr>
          <p:nvPr>
            <p:ph type="title" idx="4294967295"/>
          </p:nvPr>
        </p:nvSpPr>
        <p:spPr/>
        <p:txBody>
          <a:bodyPr/>
          <a:lstStyle/>
          <a:p>
            <a:pPr algn="ctr"/>
            <a:r>
              <a:rPr lang="zh-CN" altLang="en-US" dirty="0"/>
              <a:t>静态链接</a:t>
            </a:r>
            <a:r>
              <a:rPr lang="en-US" altLang="zh-CN" dirty="0">
                <a:latin typeface="微软雅黑" panose="020B0503020204020204" pitchFamily="34" charset="-122"/>
                <a:sym typeface="微软雅黑" panose="020B0503020204020204" pitchFamily="34" charset="-122"/>
              </a:rPr>
              <a:t>——</a:t>
            </a:r>
            <a:r>
              <a:rPr lang="zh-CN" altLang="zh-CN" dirty="0"/>
              <a:t>符号解析</a:t>
            </a:r>
          </a:p>
        </p:txBody>
      </p:sp>
      <p:sp>
        <p:nvSpPr>
          <p:cNvPr id="38915" name="内容占位符 2">
            <a:extLst>
              <a:ext uri="{FF2B5EF4-FFF2-40B4-BE49-F238E27FC236}">
                <a16:creationId xmlns:a16="http://schemas.microsoft.com/office/drawing/2014/main" id="{64C24087-13F5-46A9-92B7-948EFD3A5BDC}"/>
              </a:ext>
            </a:extLst>
          </p:cNvPr>
          <p:cNvSpPr>
            <a:spLocks noGrp="1" noChangeArrowheads="1"/>
          </p:cNvSpPr>
          <p:nvPr>
            <p:ph idx="4294967295"/>
          </p:nvPr>
        </p:nvSpPr>
        <p:spPr>
          <a:xfrm>
            <a:off x="831850" y="1412876"/>
            <a:ext cx="8153400" cy="4608513"/>
          </a:xfrm>
        </p:spPr>
        <p:txBody>
          <a:bodyPr/>
          <a:lstStyle/>
          <a:p>
            <a:pPr algn="just"/>
            <a:r>
              <a:rPr lang="zh-CN" altLang="en-US" sz="2800" b="0" dirty="0">
                <a:latin typeface="微软雅黑" panose="020B0503020204020204" pitchFamily="34" charset="-122"/>
                <a:ea typeface="微软雅黑" panose="020B0503020204020204" pitchFamily="34" charset="-122"/>
              </a:rPr>
              <a:t>全局符号</a:t>
            </a:r>
            <a:endParaRPr lang="en-US" altLang="zh-CN" sz="2800" b="0" dirty="0">
              <a:latin typeface="微软雅黑" panose="020B0503020204020204" pitchFamily="34" charset="-122"/>
              <a:ea typeface="微软雅黑" panose="020B0503020204020204" pitchFamily="34" charset="-122"/>
            </a:endParaRPr>
          </a:p>
          <a:p>
            <a:pPr lvl="1" algn="just">
              <a:spcAft>
                <a:spcPts val="600"/>
              </a:spcAft>
            </a:pPr>
            <a:r>
              <a:rPr lang="zh-CN" altLang="en-US" b="0" dirty="0"/>
              <a:t>如果该符号不是在当前模块中定义的，编译器假设该符号是在其他模块中被定义，生成一个链接器符号表项目，交给链接器处理</a:t>
            </a:r>
            <a:r>
              <a:rPr lang="en-US" altLang="zh-CN" b="0" dirty="0"/>
              <a:t>:</a:t>
            </a:r>
          </a:p>
          <a:p>
            <a:pPr lvl="1" algn="just">
              <a:spcAft>
                <a:spcPts val="600"/>
              </a:spcAft>
              <a:buNone/>
            </a:pPr>
            <a:r>
              <a:rPr lang="zh-CN" altLang="en-US" b="0" dirty="0"/>
              <a:t>   若最终未找到则输出错误并中止</a:t>
            </a:r>
          </a:p>
          <a:p>
            <a:pPr lvl="1" algn="just">
              <a:spcAft>
                <a:spcPts val="600"/>
              </a:spcAft>
            </a:pPr>
            <a:r>
              <a:rPr lang="zh-CN" altLang="en-US" b="0" dirty="0"/>
              <a:t>如果相同的全局符号被多个目标模块定义，此时链接器将根据相应原则进行处理</a:t>
            </a:r>
          </a:p>
          <a:p>
            <a:pPr algn="just"/>
            <a:endParaRPr lang="zh-CN" altLang="en-US" sz="2800" b="0" dirty="0">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60FF4536-EC14-4D50-A357-9BEEFD169F48}"/>
              </a:ext>
            </a:extLst>
          </p:cNvPr>
          <p:cNvSpPr>
            <a:spLocks noGrp="1" noChangeAspect="1" noChangeArrowheads="1"/>
          </p:cNvSpPr>
          <p:nvPr>
            <p:ph type="title" idx="4294967295"/>
          </p:nvPr>
        </p:nvSpPr>
        <p:spPr/>
        <p:txBody>
          <a:bodyPr/>
          <a:lstStyle/>
          <a:p>
            <a:pPr algn="ctr"/>
            <a:r>
              <a:rPr lang="zh-CN" altLang="en-US" dirty="0"/>
              <a:t>静态链接</a:t>
            </a:r>
            <a:r>
              <a:rPr lang="en-US" altLang="zh-CN" dirty="0">
                <a:latin typeface="微软雅黑" panose="020B0503020204020204" pitchFamily="34" charset="-122"/>
                <a:sym typeface="微软雅黑" panose="020B0503020204020204" pitchFamily="34" charset="-122"/>
              </a:rPr>
              <a:t>——</a:t>
            </a:r>
            <a:r>
              <a:rPr lang="zh-CN" altLang="zh-CN" dirty="0"/>
              <a:t>符号解析</a:t>
            </a:r>
          </a:p>
        </p:txBody>
      </p:sp>
      <p:sp>
        <p:nvSpPr>
          <p:cNvPr id="39939" name="内容占位符 2">
            <a:extLst>
              <a:ext uri="{FF2B5EF4-FFF2-40B4-BE49-F238E27FC236}">
                <a16:creationId xmlns:a16="http://schemas.microsoft.com/office/drawing/2014/main" id="{92582A56-4653-440D-89BD-B5E87E85861D}"/>
              </a:ext>
            </a:extLst>
          </p:cNvPr>
          <p:cNvSpPr>
            <a:spLocks noGrp="1" noChangeArrowheads="1"/>
          </p:cNvSpPr>
          <p:nvPr>
            <p:ph idx="4294967295"/>
          </p:nvPr>
        </p:nvSpPr>
        <p:spPr/>
        <p:txBody>
          <a:bodyPr/>
          <a:lstStyle/>
          <a:p>
            <a:pPr algn="just"/>
            <a:r>
              <a:rPr lang="zh-CN" altLang="en-US" b="0" dirty="0">
                <a:latin typeface="微软雅黑" panose="020B0503020204020204" pitchFamily="34" charset="-122"/>
                <a:ea typeface="微软雅黑" panose="020B0503020204020204" pitchFamily="34" charset="-122"/>
              </a:rPr>
              <a:t>在编译时，编译器将每一个全局符号标记为</a:t>
            </a:r>
            <a:r>
              <a:rPr lang="en-US" altLang="zh-CN" b="0" dirty="0">
                <a:latin typeface="微软雅黑" panose="020B0503020204020204" pitchFamily="34" charset="-122"/>
                <a:ea typeface="微软雅黑" panose="020B0503020204020204" pitchFamily="34" charset="-122"/>
              </a:rPr>
              <a:t>strong</a:t>
            </a:r>
            <a:r>
              <a:rPr lang="zh-CN" altLang="en-US" b="0" dirty="0">
                <a:latin typeface="微软雅黑" panose="020B0503020204020204" pitchFamily="34" charset="-122"/>
                <a:ea typeface="微软雅黑" panose="020B0503020204020204" pitchFamily="34" charset="-122"/>
              </a:rPr>
              <a:t>和</a:t>
            </a:r>
            <a:r>
              <a:rPr lang="en-US" altLang="zh-CN" b="0" dirty="0">
                <a:latin typeface="微软雅黑" panose="020B0503020204020204" pitchFamily="34" charset="-122"/>
                <a:ea typeface="微软雅黑" panose="020B0503020204020204" pitchFamily="34" charset="-122"/>
              </a:rPr>
              <a:t>weak</a:t>
            </a:r>
            <a:r>
              <a:rPr lang="zh-CN" altLang="en-US" b="0" dirty="0">
                <a:latin typeface="微软雅黑" panose="020B0503020204020204" pitchFamily="34" charset="-122"/>
                <a:ea typeface="微软雅黑" panose="020B0503020204020204" pitchFamily="34" charset="-122"/>
              </a:rPr>
              <a:t>两类：</a:t>
            </a:r>
          </a:p>
          <a:p>
            <a:pPr lvl="1" algn="just"/>
            <a:r>
              <a:rPr lang="zh-CN" altLang="en-US" b="0" dirty="0"/>
              <a:t>函数和初始化的全局符号被标记为</a:t>
            </a:r>
            <a:r>
              <a:rPr lang="en-US" altLang="zh-CN" b="0" dirty="0"/>
              <a:t>strong</a:t>
            </a:r>
            <a:endParaRPr lang="zh-CN" altLang="en-US" b="0" dirty="0"/>
          </a:p>
          <a:p>
            <a:pPr lvl="1" algn="just"/>
            <a:r>
              <a:rPr lang="zh-CN" altLang="en-US" b="0" dirty="0"/>
              <a:t>未初始化的全局符号被标记为</a:t>
            </a:r>
            <a:r>
              <a:rPr lang="en-US" altLang="zh-CN" b="0" dirty="0"/>
              <a:t>weak</a:t>
            </a:r>
            <a:endParaRPr lang="zh-CN" altLang="en-US" b="0" dirty="0"/>
          </a:p>
          <a:p>
            <a:pPr algn="just"/>
            <a:r>
              <a:rPr lang="zh-CN" altLang="en-US" b="0" dirty="0">
                <a:latin typeface="微软雅黑" panose="020B0503020204020204" pitchFamily="34" charset="-122"/>
                <a:ea typeface="微软雅黑" panose="020B0503020204020204" pitchFamily="34" charset="-122"/>
              </a:rPr>
              <a:t>链接时，链接器对多重定义的全局符号的解析原则如下：</a:t>
            </a:r>
          </a:p>
          <a:p>
            <a:pPr lvl="1" algn="just"/>
            <a:r>
              <a:rPr lang="zh-CN" altLang="en-US" b="0" dirty="0"/>
              <a:t>同一个符号不允许有多个</a:t>
            </a:r>
            <a:r>
              <a:rPr lang="en-US" altLang="zh-CN" b="0" dirty="0"/>
              <a:t>strong</a:t>
            </a:r>
            <a:r>
              <a:rPr lang="zh-CN" altLang="en-US" b="0" dirty="0"/>
              <a:t>定义</a:t>
            </a:r>
          </a:p>
          <a:p>
            <a:pPr lvl="1" algn="just"/>
            <a:r>
              <a:rPr lang="zh-CN" altLang="en-US" b="0" dirty="0"/>
              <a:t>假如一个符号有一个</a:t>
            </a:r>
            <a:r>
              <a:rPr lang="en-US" altLang="zh-CN" b="0" dirty="0"/>
              <a:t>strong</a:t>
            </a:r>
            <a:r>
              <a:rPr lang="zh-CN" altLang="en-US" b="0" dirty="0"/>
              <a:t>定义和多个</a:t>
            </a:r>
            <a:r>
              <a:rPr lang="en-US" altLang="zh-CN" b="0" dirty="0"/>
              <a:t>weak</a:t>
            </a:r>
            <a:r>
              <a:rPr lang="zh-CN" altLang="en-US" b="0" dirty="0"/>
              <a:t>定义，那么采用该符号的</a:t>
            </a:r>
            <a:r>
              <a:rPr lang="en-US" altLang="zh-CN" b="0" dirty="0"/>
              <a:t>strong</a:t>
            </a:r>
            <a:r>
              <a:rPr lang="zh-CN" altLang="en-US" b="0" dirty="0"/>
              <a:t>定义</a:t>
            </a:r>
          </a:p>
          <a:p>
            <a:pPr lvl="1" algn="just"/>
            <a:r>
              <a:rPr lang="zh-CN" altLang="en-US" b="0" dirty="0"/>
              <a:t>假如一个符号有多个</a:t>
            </a:r>
            <a:r>
              <a:rPr lang="en-US" altLang="zh-CN" b="0" dirty="0"/>
              <a:t>weak</a:t>
            </a:r>
            <a:r>
              <a:rPr lang="zh-CN" altLang="en-US" b="0" dirty="0"/>
              <a:t>定义，那么会选择占用空间大的符号定义</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511B44B7-8036-488B-BFBE-593E7427AC21}"/>
              </a:ext>
            </a:extLst>
          </p:cNvPr>
          <p:cNvSpPr>
            <a:spLocks noGrp="1" noChangeAspect="1" noChangeArrowheads="1"/>
          </p:cNvSpPr>
          <p:nvPr>
            <p:ph type="title" idx="4294967295"/>
          </p:nvPr>
        </p:nvSpPr>
        <p:spPr/>
        <p:txBody>
          <a:bodyPr/>
          <a:lstStyle/>
          <a:p>
            <a:pPr algn="ctr"/>
            <a:r>
              <a:rPr lang="zh-CN" altLang="en-US" dirty="0"/>
              <a:t>静态链接</a:t>
            </a:r>
            <a:r>
              <a:rPr lang="en-US" altLang="zh-CN" dirty="0">
                <a:latin typeface="微软雅黑" panose="020B0503020204020204" pitchFamily="34" charset="-122"/>
                <a:sym typeface="微软雅黑" panose="020B0503020204020204" pitchFamily="34" charset="-122"/>
              </a:rPr>
              <a:t>——</a:t>
            </a:r>
            <a:r>
              <a:rPr lang="zh-CN" altLang="zh-CN" dirty="0"/>
              <a:t>符号解析</a:t>
            </a:r>
          </a:p>
        </p:txBody>
      </p:sp>
      <p:sp>
        <p:nvSpPr>
          <p:cNvPr id="40963" name="文本框 5">
            <a:extLst>
              <a:ext uri="{FF2B5EF4-FFF2-40B4-BE49-F238E27FC236}">
                <a16:creationId xmlns:a16="http://schemas.microsoft.com/office/drawing/2014/main" id="{3402D061-79FF-4C1E-A573-2E0A7D35382C}"/>
              </a:ext>
            </a:extLst>
          </p:cNvPr>
          <p:cNvSpPr>
            <a:spLocks noChangeArrowheads="1"/>
          </p:cNvSpPr>
          <p:nvPr/>
        </p:nvSpPr>
        <p:spPr bwMode="auto">
          <a:xfrm>
            <a:off x="1658938" y="1536701"/>
            <a:ext cx="2970212"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buClr>
                <a:schemeClr val="hlink"/>
              </a:buClr>
              <a:buSzPct val="65000"/>
              <a:buFont typeface="Monotype Sorts" charset="0"/>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a:spcBef>
                <a:spcPct val="20000"/>
              </a:spcBef>
              <a:buClr>
                <a:schemeClr val="tx2"/>
              </a:buClr>
              <a:buSzPct val="100000"/>
              <a:buFont typeface="Monotype Sorts" charset="0"/>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a:spcBef>
                <a:spcPct val="20000"/>
              </a:spcBef>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pPr algn="l" eaLnBrk="1" hangingPunct="1">
              <a:spcBef>
                <a:spcPct val="0"/>
              </a:spcBef>
              <a:buClrTx/>
              <a:buSzTx/>
              <a:buFont typeface="Arial" panose="020B0604020202020204" pitchFamily="34" charset="0"/>
              <a:buNone/>
            </a:pPr>
            <a:r>
              <a:rPr lang="en-US" altLang="zh-CN" sz="1800" b="0" dirty="0">
                <a:solidFill>
                  <a:srgbClr val="2E75B5"/>
                </a:solidFill>
                <a:latin typeface="Consolas" panose="020B0609020204030204" pitchFamily="49" charset="0"/>
                <a:sym typeface="Consolas" panose="020B0609020204030204" pitchFamily="49" charset="0"/>
              </a:rPr>
              <a:t>/* </a:t>
            </a:r>
            <a:r>
              <a:rPr lang="en-US" altLang="zh-CN" sz="1800" b="0" dirty="0" err="1">
                <a:solidFill>
                  <a:srgbClr val="2E75B5"/>
                </a:solidFill>
                <a:latin typeface="Consolas" panose="020B0609020204030204" pitchFamily="49" charset="0"/>
                <a:sym typeface="Consolas" panose="020B0609020204030204" pitchFamily="49" charset="0"/>
              </a:rPr>
              <a:t>a.c</a:t>
            </a:r>
            <a:r>
              <a:rPr lang="en-US" altLang="zh-CN" sz="1800" b="0" dirty="0">
                <a:solidFill>
                  <a:srgbClr val="2E75B5"/>
                </a:solidFill>
                <a:latin typeface="Consolas" panose="020B0609020204030204" pitchFamily="49" charset="0"/>
                <a:sym typeface="Consolas" panose="020B0609020204030204" pitchFamily="49" charset="0"/>
              </a:rPr>
              <a:t> */</a:t>
            </a:r>
            <a:endParaRPr lang="zh-CN" altLang="en-US" sz="1800" b="0" dirty="0">
              <a:solidFill>
                <a:srgbClr val="2E75B5"/>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r>
              <a:rPr lang="en-US" altLang="zh-CN" sz="1800" b="0" dirty="0">
                <a:solidFill>
                  <a:srgbClr val="000000"/>
                </a:solidFill>
                <a:latin typeface="Consolas" panose="020B0609020204030204" pitchFamily="49" charset="0"/>
                <a:sym typeface="Consolas" panose="020B0609020204030204" pitchFamily="49" charset="0"/>
              </a:rPr>
              <a:t>#include &lt;</a:t>
            </a:r>
            <a:r>
              <a:rPr lang="en-US" altLang="zh-CN" sz="1800" b="0" dirty="0" err="1">
                <a:solidFill>
                  <a:srgbClr val="000000"/>
                </a:solidFill>
                <a:latin typeface="Consolas" panose="020B0609020204030204" pitchFamily="49" charset="0"/>
                <a:sym typeface="Consolas" panose="020B0609020204030204" pitchFamily="49" charset="0"/>
              </a:rPr>
              <a:t>stdio.h</a:t>
            </a:r>
            <a:r>
              <a:rPr lang="en-US" altLang="zh-CN" sz="1800" b="0" dirty="0">
                <a:solidFill>
                  <a:srgbClr val="000000"/>
                </a:solidFill>
                <a:latin typeface="Consolas" panose="020B0609020204030204" pitchFamily="49" charset="0"/>
                <a:sym typeface="Consolas" panose="020B0609020204030204" pitchFamily="49" charset="0"/>
              </a:rPr>
              <a:t>&gt;</a:t>
            </a:r>
            <a:endParaRPr lang="zh-CN" altLang="en-US" sz="1800" b="0" dirty="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endParaRPr lang="zh-CN" altLang="en-US" sz="1800" b="0" dirty="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r>
              <a:rPr lang="en-US" altLang="zh-CN" sz="1800" b="0" dirty="0">
                <a:solidFill>
                  <a:srgbClr val="000000"/>
                </a:solidFill>
                <a:latin typeface="Consolas" panose="020B0609020204030204" pitchFamily="49" charset="0"/>
                <a:sym typeface="Consolas" panose="020B0609020204030204" pitchFamily="49" charset="0"/>
              </a:rPr>
              <a:t>void foo();</a:t>
            </a:r>
          </a:p>
          <a:p>
            <a:pPr algn="l" eaLnBrk="1" hangingPunct="1">
              <a:spcBef>
                <a:spcPct val="0"/>
              </a:spcBef>
              <a:buClrTx/>
              <a:buSzTx/>
              <a:buFont typeface="Arial" panose="020B0604020202020204" pitchFamily="34" charset="0"/>
              <a:buNone/>
            </a:pPr>
            <a:endParaRPr lang="zh-CN" altLang="en-US" sz="1800" b="0" dirty="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r>
              <a:rPr lang="en-US" altLang="zh-CN" sz="1800" b="0" dirty="0">
                <a:solidFill>
                  <a:srgbClr val="000000"/>
                </a:solidFill>
                <a:latin typeface="Consolas" panose="020B0609020204030204" pitchFamily="49" charset="0"/>
                <a:sym typeface="Consolas" panose="020B0609020204030204" pitchFamily="49" charset="0"/>
              </a:rPr>
              <a:t>int x;</a:t>
            </a:r>
          </a:p>
          <a:p>
            <a:pPr algn="l" eaLnBrk="1" hangingPunct="1">
              <a:spcBef>
                <a:spcPct val="0"/>
              </a:spcBef>
              <a:buClrTx/>
              <a:buSzTx/>
              <a:buFont typeface="Arial" panose="020B0604020202020204" pitchFamily="34" charset="0"/>
              <a:buNone/>
            </a:pPr>
            <a:endParaRPr lang="zh-CN" altLang="en-US" sz="1800" b="0" dirty="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r>
              <a:rPr lang="en-US" altLang="zh-CN" sz="1800" b="0" dirty="0">
                <a:solidFill>
                  <a:srgbClr val="000000"/>
                </a:solidFill>
                <a:latin typeface="Consolas" panose="020B0609020204030204" pitchFamily="49" charset="0"/>
                <a:sym typeface="Consolas" panose="020B0609020204030204" pitchFamily="49" charset="0"/>
              </a:rPr>
              <a:t>int main()</a:t>
            </a:r>
            <a:endParaRPr lang="zh-CN" altLang="en-US" sz="1800" b="0" dirty="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r>
              <a:rPr lang="en-US" altLang="zh-CN" sz="1800" b="0" dirty="0">
                <a:solidFill>
                  <a:srgbClr val="000000"/>
                </a:solidFill>
                <a:latin typeface="Consolas" panose="020B0609020204030204" pitchFamily="49" charset="0"/>
                <a:sym typeface="Consolas" panose="020B0609020204030204" pitchFamily="49" charset="0"/>
              </a:rPr>
              <a:t>{</a:t>
            </a:r>
            <a:endParaRPr lang="zh-CN" altLang="en-US" sz="1800" b="0" dirty="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r>
              <a:rPr lang="en-US" altLang="zh-CN" sz="1800" b="0" dirty="0">
                <a:solidFill>
                  <a:srgbClr val="000000"/>
                </a:solidFill>
                <a:latin typeface="Consolas" panose="020B0609020204030204" pitchFamily="49" charset="0"/>
                <a:sym typeface="Consolas" panose="020B0609020204030204" pitchFamily="49" charset="0"/>
              </a:rPr>
              <a:t>    foo();</a:t>
            </a:r>
          </a:p>
          <a:p>
            <a:pPr algn="l" eaLnBrk="1" hangingPunct="1">
              <a:spcBef>
                <a:spcPct val="0"/>
              </a:spcBef>
              <a:buClrTx/>
              <a:buSzTx/>
              <a:buFont typeface="Arial" panose="020B0604020202020204" pitchFamily="34" charset="0"/>
              <a:buNone/>
            </a:pPr>
            <a:r>
              <a:rPr lang="en-US" altLang="zh-CN" sz="1800" b="0" dirty="0">
                <a:solidFill>
                  <a:srgbClr val="000000"/>
                </a:solidFill>
                <a:latin typeface="Consolas" panose="020B0609020204030204" pitchFamily="49" charset="0"/>
                <a:sym typeface="Consolas" panose="020B0609020204030204" pitchFamily="49" charset="0"/>
              </a:rPr>
              <a:t>    </a:t>
            </a:r>
            <a:r>
              <a:rPr lang="en-US" altLang="zh-CN" sz="1800" b="0" dirty="0" err="1">
                <a:solidFill>
                  <a:srgbClr val="000000"/>
                </a:solidFill>
                <a:latin typeface="Consolas" panose="020B0609020204030204" pitchFamily="49" charset="0"/>
                <a:sym typeface="Consolas" panose="020B0609020204030204" pitchFamily="49" charset="0"/>
              </a:rPr>
              <a:t>printf</a:t>
            </a:r>
            <a:r>
              <a:rPr lang="en-US" altLang="zh-CN" sz="1800" b="0" dirty="0">
                <a:solidFill>
                  <a:srgbClr val="000000"/>
                </a:solidFill>
                <a:latin typeface="Consolas" panose="020B0609020204030204" pitchFamily="49" charset="0"/>
                <a:sym typeface="Consolas" panose="020B0609020204030204" pitchFamily="49" charset="0"/>
              </a:rPr>
              <a:t>(“%d\n”, x);</a:t>
            </a:r>
          </a:p>
          <a:p>
            <a:pPr algn="l" eaLnBrk="1" hangingPunct="1">
              <a:spcBef>
                <a:spcPct val="0"/>
              </a:spcBef>
              <a:buClrTx/>
              <a:buSzTx/>
              <a:buFont typeface="Arial" panose="020B0604020202020204" pitchFamily="34" charset="0"/>
              <a:buNone/>
            </a:pPr>
            <a:r>
              <a:rPr lang="en-US" altLang="zh-CN" sz="1800" b="0" dirty="0">
                <a:solidFill>
                  <a:srgbClr val="000000"/>
                </a:solidFill>
                <a:latin typeface="Consolas" panose="020B0609020204030204" pitchFamily="49" charset="0"/>
                <a:sym typeface="Consolas" panose="020B0609020204030204" pitchFamily="49" charset="0"/>
              </a:rPr>
              <a:t>    return 0;</a:t>
            </a:r>
            <a:endParaRPr lang="zh-CN" altLang="en-US" sz="1800" b="0" dirty="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r>
              <a:rPr lang="en-US" altLang="zh-CN" sz="1800" b="0" dirty="0">
                <a:solidFill>
                  <a:srgbClr val="000000"/>
                </a:solidFill>
                <a:latin typeface="Consolas" panose="020B0609020204030204" pitchFamily="49" charset="0"/>
                <a:sym typeface="Consolas" panose="020B0609020204030204" pitchFamily="49" charset="0"/>
              </a:rPr>
              <a:t>}</a:t>
            </a:r>
          </a:p>
        </p:txBody>
      </p:sp>
      <p:sp>
        <p:nvSpPr>
          <p:cNvPr id="40964" name="文本框 6">
            <a:extLst>
              <a:ext uri="{FF2B5EF4-FFF2-40B4-BE49-F238E27FC236}">
                <a16:creationId xmlns:a16="http://schemas.microsoft.com/office/drawing/2014/main" id="{7B36F843-BB7C-440D-869C-3ABFF61B1DB0}"/>
              </a:ext>
            </a:extLst>
          </p:cNvPr>
          <p:cNvSpPr>
            <a:spLocks noChangeArrowheads="1"/>
          </p:cNvSpPr>
          <p:nvPr/>
        </p:nvSpPr>
        <p:spPr bwMode="auto">
          <a:xfrm>
            <a:off x="5303838" y="1536701"/>
            <a:ext cx="2652712"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buClr>
                <a:schemeClr val="hlink"/>
              </a:buClr>
              <a:buSzPct val="65000"/>
              <a:buFont typeface="Monotype Sorts" charset="0"/>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a:spcBef>
                <a:spcPct val="20000"/>
              </a:spcBef>
              <a:buClr>
                <a:schemeClr val="tx2"/>
              </a:buClr>
              <a:buSzPct val="100000"/>
              <a:buFont typeface="Monotype Sorts" charset="0"/>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a:spcBef>
                <a:spcPct val="20000"/>
              </a:spcBef>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pPr algn="l" eaLnBrk="1" hangingPunct="1">
              <a:spcBef>
                <a:spcPct val="0"/>
              </a:spcBef>
              <a:buClrTx/>
              <a:buSzTx/>
              <a:buFont typeface="Arial" panose="020B0604020202020204" pitchFamily="34" charset="0"/>
              <a:buNone/>
            </a:pPr>
            <a:r>
              <a:rPr lang="en-US" altLang="zh-CN" sz="1800" b="0" dirty="0">
                <a:solidFill>
                  <a:srgbClr val="2E75B5"/>
                </a:solidFill>
                <a:latin typeface="Consolas" panose="020B0609020204030204" pitchFamily="49" charset="0"/>
                <a:sym typeface="Consolas" panose="020B0609020204030204" pitchFamily="49" charset="0"/>
              </a:rPr>
              <a:t>/* </a:t>
            </a:r>
            <a:r>
              <a:rPr lang="en-US" altLang="zh-CN" sz="1800" b="0" dirty="0" err="1">
                <a:solidFill>
                  <a:srgbClr val="2E75B5"/>
                </a:solidFill>
                <a:latin typeface="Consolas" panose="020B0609020204030204" pitchFamily="49" charset="0"/>
                <a:sym typeface="Consolas" panose="020B0609020204030204" pitchFamily="49" charset="0"/>
              </a:rPr>
              <a:t>b.c</a:t>
            </a:r>
            <a:r>
              <a:rPr lang="en-US" altLang="zh-CN" sz="1800" b="0" dirty="0">
                <a:solidFill>
                  <a:srgbClr val="2E75B5"/>
                </a:solidFill>
                <a:latin typeface="Consolas" panose="020B0609020204030204" pitchFamily="49" charset="0"/>
                <a:sym typeface="Consolas" panose="020B0609020204030204" pitchFamily="49" charset="0"/>
              </a:rPr>
              <a:t> */</a:t>
            </a:r>
            <a:endParaRPr lang="zh-CN" altLang="en-US" sz="1800" b="0" dirty="0">
              <a:solidFill>
                <a:srgbClr val="2E75B5"/>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r>
              <a:rPr lang="en-US" altLang="zh-CN" sz="1800" b="0" dirty="0">
                <a:solidFill>
                  <a:srgbClr val="000000"/>
                </a:solidFill>
                <a:latin typeface="Consolas" panose="020B0609020204030204" pitchFamily="49" charset="0"/>
                <a:sym typeface="Consolas" panose="020B0609020204030204" pitchFamily="49" charset="0"/>
              </a:rPr>
              <a:t>int x = 2;</a:t>
            </a:r>
          </a:p>
          <a:p>
            <a:pPr algn="l" eaLnBrk="1" hangingPunct="1">
              <a:spcBef>
                <a:spcPct val="0"/>
              </a:spcBef>
              <a:buClrTx/>
              <a:buSzTx/>
              <a:buFont typeface="Arial" panose="020B0604020202020204" pitchFamily="34" charset="0"/>
              <a:buNone/>
            </a:pPr>
            <a:endParaRPr lang="zh-CN" altLang="en-US" sz="1800" b="0" dirty="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r>
              <a:rPr lang="en-US" altLang="zh-CN" sz="1800" b="0" dirty="0">
                <a:solidFill>
                  <a:srgbClr val="000000"/>
                </a:solidFill>
                <a:latin typeface="Consolas" panose="020B0609020204030204" pitchFamily="49" charset="0"/>
                <a:sym typeface="Consolas" panose="020B0609020204030204" pitchFamily="49" charset="0"/>
              </a:rPr>
              <a:t>void foo()</a:t>
            </a:r>
          </a:p>
          <a:p>
            <a:pPr algn="l" eaLnBrk="1" hangingPunct="1">
              <a:spcBef>
                <a:spcPct val="0"/>
              </a:spcBef>
              <a:buClrTx/>
              <a:buSzTx/>
              <a:buFont typeface="Arial" panose="020B0604020202020204" pitchFamily="34" charset="0"/>
              <a:buNone/>
            </a:pPr>
            <a:r>
              <a:rPr lang="en-US" altLang="zh-CN" sz="1800" b="0" dirty="0">
                <a:solidFill>
                  <a:srgbClr val="000000"/>
                </a:solidFill>
                <a:latin typeface="Consolas" panose="020B0609020204030204" pitchFamily="49" charset="0"/>
                <a:sym typeface="Consolas" panose="020B0609020204030204" pitchFamily="49" charset="0"/>
              </a:rPr>
              <a:t>{</a:t>
            </a:r>
            <a:endParaRPr lang="zh-CN" altLang="en-US" sz="1800" b="0" dirty="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r>
              <a:rPr lang="en-US" altLang="zh-CN" sz="1800" b="0" dirty="0">
                <a:solidFill>
                  <a:srgbClr val="000000"/>
                </a:solidFill>
                <a:latin typeface="Consolas" panose="020B0609020204030204" pitchFamily="49" charset="0"/>
                <a:sym typeface="Consolas" panose="020B0609020204030204" pitchFamily="49" charset="0"/>
              </a:rPr>
              <a:t>    x *= 3;</a:t>
            </a:r>
          </a:p>
          <a:p>
            <a:pPr algn="l" eaLnBrk="1" hangingPunct="1">
              <a:spcBef>
                <a:spcPct val="0"/>
              </a:spcBef>
              <a:buClrTx/>
              <a:buSzTx/>
              <a:buFont typeface="Arial" panose="020B0604020202020204" pitchFamily="34" charset="0"/>
              <a:buNone/>
            </a:pPr>
            <a:r>
              <a:rPr lang="en-US" altLang="zh-CN" sz="1800" b="0" dirty="0">
                <a:solidFill>
                  <a:srgbClr val="000000"/>
                </a:solidFill>
                <a:latin typeface="Consolas" panose="020B0609020204030204" pitchFamily="49" charset="0"/>
                <a:sym typeface="Consolas" panose="020B0609020204030204" pitchFamily="49" charset="0"/>
              </a:rPr>
              <a:t>}</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AC12D805-2F8D-441A-B965-7FCBB6C9080E}"/>
              </a:ext>
            </a:extLst>
          </p:cNvPr>
          <p:cNvSpPr>
            <a:spLocks noGrp="1" noChangeAspect="1" noChangeArrowheads="1"/>
          </p:cNvSpPr>
          <p:nvPr>
            <p:ph type="title" idx="4294967295"/>
          </p:nvPr>
        </p:nvSpPr>
        <p:spPr/>
        <p:txBody>
          <a:bodyPr/>
          <a:lstStyle/>
          <a:p>
            <a:pPr algn="ctr"/>
            <a:r>
              <a:rPr lang="zh-CN" altLang="en-US" dirty="0"/>
              <a:t>静态链接</a:t>
            </a:r>
            <a:r>
              <a:rPr lang="en-US" altLang="zh-CN" dirty="0">
                <a:latin typeface="微软雅黑" panose="020B0503020204020204" pitchFamily="34" charset="-122"/>
                <a:sym typeface="微软雅黑" panose="020B0503020204020204" pitchFamily="34" charset="-122"/>
              </a:rPr>
              <a:t>——</a:t>
            </a:r>
            <a:r>
              <a:rPr lang="zh-CN" altLang="zh-CN" dirty="0"/>
              <a:t>重定位</a:t>
            </a:r>
          </a:p>
        </p:txBody>
      </p:sp>
      <p:sp>
        <p:nvSpPr>
          <p:cNvPr id="41987" name="内容占位符 2">
            <a:extLst>
              <a:ext uri="{FF2B5EF4-FFF2-40B4-BE49-F238E27FC236}">
                <a16:creationId xmlns:a16="http://schemas.microsoft.com/office/drawing/2014/main" id="{DC909E00-5622-4010-A7CD-AAE07E20D9A5}"/>
              </a:ext>
            </a:extLst>
          </p:cNvPr>
          <p:cNvSpPr>
            <a:spLocks noGrp="1" noChangeArrowheads="1"/>
          </p:cNvSpPr>
          <p:nvPr>
            <p:ph idx="4294967295"/>
          </p:nvPr>
        </p:nvSpPr>
        <p:spPr/>
        <p:txBody>
          <a:bodyPr/>
          <a:lstStyle/>
          <a:p>
            <a:r>
              <a:rPr lang="zh-CN" altLang="en-US" b="0">
                <a:latin typeface="微软雅黑" panose="020B0503020204020204" pitchFamily="34" charset="-122"/>
                <a:ea typeface="微软雅黑" panose="020B0503020204020204" pitchFamily="34" charset="-122"/>
              </a:rPr>
              <a:t>为什么要重定位？</a:t>
            </a:r>
            <a:endParaRPr lang="en-US" altLang="zh-CN" b="0">
              <a:latin typeface="微软雅黑" panose="020B0503020204020204" pitchFamily="34" charset="-122"/>
              <a:ea typeface="微软雅黑" panose="020B0503020204020204" pitchFamily="34" charset="-122"/>
            </a:endParaRPr>
          </a:p>
          <a:p>
            <a:endParaRPr lang="zh-CN" altLang="en-US" b="0">
              <a:latin typeface="微软雅黑" panose="020B0503020204020204" pitchFamily="34" charset="-122"/>
              <a:ea typeface="微软雅黑" panose="020B0503020204020204" pitchFamily="34" charset="-122"/>
            </a:endParaRPr>
          </a:p>
          <a:p>
            <a:r>
              <a:rPr lang="en-US" altLang="zh-CN" b="0">
                <a:latin typeface="微软雅黑" panose="020B0503020204020204" pitchFamily="34" charset="-122"/>
                <a:ea typeface="微软雅黑" panose="020B0503020204020204" pitchFamily="34" charset="-122"/>
              </a:rPr>
              <a:t>Section</a:t>
            </a:r>
            <a:r>
              <a:rPr lang="zh-CN" altLang="en-US" b="0">
                <a:latin typeface="微软雅黑" panose="020B0503020204020204" pitchFamily="34" charset="-122"/>
                <a:ea typeface="微软雅黑" panose="020B0503020204020204" pitchFamily="34" charset="-122"/>
              </a:rPr>
              <a:t>与符号重定位</a:t>
            </a:r>
            <a:endParaRPr lang="en-US" altLang="zh-CN" b="0">
              <a:latin typeface="微软雅黑" panose="020B0503020204020204" pitchFamily="34" charset="-122"/>
              <a:ea typeface="微软雅黑" panose="020B0503020204020204" pitchFamily="34" charset="-122"/>
            </a:endParaRPr>
          </a:p>
          <a:p>
            <a:pPr lvl="1"/>
            <a:r>
              <a:rPr lang="zh-CN" altLang="en-US" b="0"/>
              <a:t>合并相同的</a:t>
            </a:r>
            <a:r>
              <a:rPr lang="en-US" altLang="zh-CN" b="0"/>
              <a:t>section</a:t>
            </a:r>
            <a:endParaRPr lang="zh-CN" altLang="en-US" b="0"/>
          </a:p>
          <a:p>
            <a:pPr lvl="1"/>
            <a:r>
              <a:rPr lang="zh-CN" altLang="en-US" b="0"/>
              <a:t>为每个</a:t>
            </a:r>
            <a:r>
              <a:rPr lang="en-US" altLang="zh-CN" b="0"/>
              <a:t>section</a:t>
            </a:r>
            <a:r>
              <a:rPr lang="zh-CN" altLang="en-US" b="0"/>
              <a:t>和全局符号分配地址</a:t>
            </a:r>
            <a:endParaRPr lang="en-US" altLang="zh-CN" b="0"/>
          </a:p>
          <a:p>
            <a:pPr lvl="1"/>
            <a:endParaRPr lang="zh-CN" altLang="en-US" b="0"/>
          </a:p>
          <a:p>
            <a:r>
              <a:rPr lang="zh-CN" altLang="en-US" b="0">
                <a:latin typeface="微软雅黑" panose="020B0503020204020204" pitchFamily="34" charset="-122"/>
                <a:ea typeface="微软雅黑" panose="020B0503020204020204" pitchFamily="34" charset="-122"/>
              </a:rPr>
              <a:t>符号引用重定位</a:t>
            </a:r>
            <a:endParaRPr lang="en-US" altLang="zh-CN" b="0">
              <a:latin typeface="微软雅黑" panose="020B0503020204020204" pitchFamily="34" charset="-122"/>
              <a:ea typeface="微软雅黑" panose="020B0503020204020204" pitchFamily="34" charset="-122"/>
            </a:endParaRPr>
          </a:p>
          <a:p>
            <a:pPr lvl="1"/>
            <a:r>
              <a:rPr lang="zh-CN" altLang="en-US" b="0"/>
              <a:t>修改所有符号引用所指向的地址</a:t>
            </a:r>
            <a:endParaRPr lang="en-US" altLang="zh-CN" b="0"/>
          </a:p>
          <a:p>
            <a:endParaRPr lang="zh-CN" altLang="en-US" b="0">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B9E5F9DC-89C2-4C41-910C-1BEF93D2E3AA}"/>
              </a:ext>
            </a:extLst>
          </p:cNvPr>
          <p:cNvSpPr>
            <a:spLocks noGrp="1" noChangeAspect="1" noChangeArrowheads="1"/>
          </p:cNvSpPr>
          <p:nvPr>
            <p:ph type="title" idx="4294967295"/>
          </p:nvPr>
        </p:nvSpPr>
        <p:spPr/>
        <p:txBody>
          <a:bodyPr/>
          <a:lstStyle/>
          <a:p>
            <a:pPr algn="ctr"/>
            <a:r>
              <a:rPr lang="zh-CN" altLang="en-US" dirty="0"/>
              <a:t>静态链接</a:t>
            </a:r>
            <a:r>
              <a:rPr lang="en-US" altLang="zh-CN" dirty="0">
                <a:latin typeface="微软雅黑" panose="020B0503020204020204" pitchFamily="34" charset="-122"/>
                <a:sym typeface="微软雅黑" panose="020B0503020204020204" pitchFamily="34" charset="-122"/>
              </a:rPr>
              <a:t>——</a:t>
            </a:r>
            <a:r>
              <a:rPr lang="zh-CN" altLang="zh-CN" dirty="0"/>
              <a:t>重定位</a:t>
            </a:r>
          </a:p>
        </p:txBody>
      </p:sp>
      <p:sp>
        <p:nvSpPr>
          <p:cNvPr id="43011" name="内容占位符 2">
            <a:extLst>
              <a:ext uri="{FF2B5EF4-FFF2-40B4-BE49-F238E27FC236}">
                <a16:creationId xmlns:a16="http://schemas.microsoft.com/office/drawing/2014/main" id="{62896820-E3B2-46B7-9235-0822F324D3D0}"/>
              </a:ext>
            </a:extLst>
          </p:cNvPr>
          <p:cNvSpPr>
            <a:spLocks noGrp="1" noChangeArrowheads="1"/>
          </p:cNvSpPr>
          <p:nvPr>
            <p:ph idx="4294967295"/>
          </p:nvPr>
        </p:nvSpPr>
        <p:spPr/>
        <p:txBody>
          <a:bodyPr/>
          <a:lstStyle/>
          <a:p>
            <a:pPr marL="0" indent="0"/>
            <a:r>
              <a:rPr lang="zh-CN" altLang="en-US" sz="2800" b="0" dirty="0">
                <a:latin typeface="微软雅黑" panose="020B0503020204020204" pitchFamily="34" charset="-122"/>
                <a:ea typeface="微软雅黑" panose="020B0503020204020204" pitchFamily="34" charset="-122"/>
                <a:sym typeface="微软雅黑" panose="020B0503020204020204" pitchFamily="34" charset="-122"/>
              </a:rPr>
              <a:t>重定位项</a:t>
            </a:r>
            <a:endParaRPr lang="en-US" altLang="zh-CN" sz="2800" b="0" dirty="0">
              <a:latin typeface="微软雅黑" panose="020B0503020204020204" pitchFamily="34" charset="-122"/>
              <a:ea typeface="微软雅黑" panose="020B0503020204020204" pitchFamily="34" charset="-122"/>
              <a:sym typeface="微软雅黑" panose="020B0503020204020204" pitchFamily="34" charset="-122"/>
            </a:endParaRPr>
          </a:p>
          <a:p>
            <a:pPr marL="400050" lvl="1" indent="0">
              <a:buFont typeface="Wingdings" panose="05000000000000000000" pitchFamily="2" charset="2"/>
              <a:buChar char=""/>
            </a:pPr>
            <a:r>
              <a:rPr lang="zh-CN" altLang="en-US" b="0" dirty="0">
                <a:latin typeface="微软雅黑" panose="020B0503020204020204" pitchFamily="34" charset="-122"/>
                <a:sym typeface="微软雅黑" panose="020B0503020204020204" pitchFamily="34" charset="-122"/>
              </a:rPr>
              <a:t>由汇编器生成，放置在 </a:t>
            </a:r>
            <a:r>
              <a:rPr lang="en-US" altLang="zh-CN" b="0" dirty="0">
                <a:latin typeface="Consolas" panose="020B0609020204030204" pitchFamily="49" charset="0"/>
                <a:sym typeface="Consolas" panose="020B0609020204030204" pitchFamily="49" charset="0"/>
              </a:rPr>
              <a:t>.</a:t>
            </a:r>
            <a:r>
              <a:rPr lang="en-US" altLang="zh-CN" b="0" dirty="0" err="1">
                <a:latin typeface="Consolas" panose="020B0609020204030204" pitchFamily="49" charset="0"/>
                <a:sym typeface="Consolas" panose="020B0609020204030204" pitchFamily="49" charset="0"/>
              </a:rPr>
              <a:t>rel.text</a:t>
            </a:r>
            <a:r>
              <a:rPr lang="en-US" altLang="zh-CN" b="0" dirty="0">
                <a:latin typeface="Consolas" panose="020B0609020204030204" pitchFamily="49" charset="0"/>
                <a:sym typeface="Consolas" panose="020B0609020204030204" pitchFamily="49" charset="0"/>
              </a:rPr>
              <a:t> </a:t>
            </a:r>
            <a:r>
              <a:rPr lang="zh-CN" altLang="en-US" b="0" dirty="0">
                <a:latin typeface="微软雅黑" panose="020B0503020204020204" pitchFamily="34" charset="-122"/>
                <a:sym typeface="微软雅黑" panose="020B0503020204020204" pitchFamily="34" charset="-122"/>
              </a:rPr>
              <a:t>和 </a:t>
            </a:r>
            <a:r>
              <a:rPr lang="en-US" altLang="zh-CN" b="0" dirty="0">
                <a:latin typeface="Consolas" panose="020B0609020204030204" pitchFamily="49" charset="0"/>
                <a:sym typeface="Consolas" panose="020B0609020204030204" pitchFamily="49" charset="0"/>
              </a:rPr>
              <a:t>.</a:t>
            </a:r>
            <a:r>
              <a:rPr lang="en-US" altLang="zh-CN" b="0" dirty="0" err="1">
                <a:latin typeface="Consolas" panose="020B0609020204030204" pitchFamily="49" charset="0"/>
                <a:sym typeface="Consolas" panose="020B0609020204030204" pitchFamily="49" charset="0"/>
              </a:rPr>
              <a:t>rel.data</a:t>
            </a:r>
            <a:r>
              <a:rPr lang="en-US" altLang="zh-CN" b="0" dirty="0">
                <a:latin typeface="Consolas" panose="020B0609020204030204" pitchFamily="49" charset="0"/>
                <a:sym typeface="Consolas" panose="020B0609020204030204" pitchFamily="49" charset="0"/>
              </a:rPr>
              <a:t> </a:t>
            </a:r>
            <a:r>
              <a:rPr lang="zh-CN" altLang="en-US" b="0" dirty="0">
                <a:latin typeface="微软雅黑" panose="020B0503020204020204" pitchFamily="34" charset="-122"/>
                <a:sym typeface="微软雅黑" panose="020B0503020204020204" pitchFamily="34" charset="-122"/>
              </a:rPr>
              <a:t>中</a:t>
            </a:r>
            <a:endParaRPr lang="zh-CN" altLang="en-US" sz="2800" b="0" dirty="0">
              <a:latin typeface="Consolas" panose="020B0609020204030204" pitchFamily="49" charset="0"/>
              <a:sym typeface="Consolas" panose="020B0609020204030204" pitchFamily="49" charset="0"/>
            </a:endParaRPr>
          </a:p>
          <a:p>
            <a:pPr marL="0" indent="0">
              <a:buNone/>
            </a:pPr>
            <a:endParaRPr lang="en-US" altLang="zh-CN" sz="2800" b="0" dirty="0">
              <a:latin typeface="Consolas" panose="020B0609020204030204" pitchFamily="49" charset="0"/>
              <a:ea typeface="微软雅黑" panose="020B0503020204020204" pitchFamily="34" charset="-122"/>
              <a:sym typeface="Consolas" panose="020B0609020204030204" pitchFamily="49" charset="0"/>
            </a:endParaRPr>
          </a:p>
          <a:p>
            <a:pPr marL="0" indent="0">
              <a:buNone/>
            </a:pPr>
            <a:r>
              <a:rPr lang="en-US" altLang="zh-CN" sz="2400" b="0" dirty="0">
                <a:solidFill>
                  <a:srgbClr val="0000FF"/>
                </a:solidFill>
                <a:latin typeface="微软雅黑" panose="020B0503020204020204" pitchFamily="34" charset="-122"/>
                <a:ea typeface="+mn-ea"/>
                <a:sym typeface="Consolas" panose="020B0609020204030204" pitchFamily="49" charset="0"/>
              </a:rPr>
              <a:t>typedef struct {</a:t>
            </a:r>
            <a:endParaRPr lang="zh-CN" altLang="en-US" sz="2400" b="0" dirty="0">
              <a:solidFill>
                <a:srgbClr val="0000FF"/>
              </a:solidFill>
              <a:latin typeface="微软雅黑" panose="020B0503020204020204" pitchFamily="34" charset="-122"/>
              <a:ea typeface="+mn-ea"/>
              <a:sym typeface="Consolas" panose="020B0609020204030204" pitchFamily="49" charset="0"/>
            </a:endParaRPr>
          </a:p>
          <a:p>
            <a:pPr marL="0" indent="0">
              <a:buNone/>
            </a:pPr>
            <a:r>
              <a:rPr lang="en-US" altLang="zh-CN" sz="2400" b="0" dirty="0">
                <a:solidFill>
                  <a:srgbClr val="0000FF"/>
                </a:solidFill>
                <a:latin typeface="微软雅黑" panose="020B0503020204020204" pitchFamily="34" charset="-122"/>
                <a:ea typeface="+mn-ea"/>
                <a:sym typeface="Consolas" panose="020B0609020204030204" pitchFamily="49" charset="0"/>
              </a:rPr>
              <a:t>    int offset;    /* </a:t>
            </a:r>
            <a:r>
              <a:rPr lang="zh-CN" altLang="en-US" sz="2400" b="0" dirty="0">
                <a:solidFill>
                  <a:srgbClr val="0000FF"/>
                </a:solidFill>
                <a:latin typeface="微软雅黑" panose="020B0503020204020204" pitchFamily="34" charset="-122"/>
                <a:ea typeface="+mn-ea"/>
                <a:sym typeface="Consolas" panose="020B0609020204030204" pitchFamily="49" charset="0"/>
              </a:rPr>
              <a:t>引用的相对位置</a:t>
            </a:r>
            <a:r>
              <a:rPr lang="en-US" altLang="zh-CN" sz="2400" b="0" dirty="0">
                <a:solidFill>
                  <a:srgbClr val="0000FF"/>
                </a:solidFill>
                <a:latin typeface="微软雅黑" panose="020B0503020204020204" pitchFamily="34" charset="-122"/>
                <a:ea typeface="+mn-ea"/>
                <a:sym typeface="Consolas" panose="020B0609020204030204" pitchFamily="49" charset="0"/>
              </a:rPr>
              <a:t> */</a:t>
            </a:r>
            <a:endParaRPr lang="zh-CN" altLang="en-US" sz="2400" b="0" dirty="0">
              <a:solidFill>
                <a:srgbClr val="0000FF"/>
              </a:solidFill>
              <a:latin typeface="微软雅黑" panose="020B0503020204020204" pitchFamily="34" charset="-122"/>
              <a:ea typeface="+mn-ea"/>
              <a:sym typeface="Consolas" panose="020B0609020204030204" pitchFamily="49" charset="0"/>
            </a:endParaRPr>
          </a:p>
          <a:p>
            <a:pPr marL="0" indent="0">
              <a:buNone/>
            </a:pPr>
            <a:r>
              <a:rPr lang="en-US" altLang="zh-CN" sz="2400" b="0" dirty="0">
                <a:solidFill>
                  <a:srgbClr val="0000FF"/>
                </a:solidFill>
                <a:latin typeface="微软雅黑" panose="020B0503020204020204" pitchFamily="34" charset="-122"/>
                <a:ea typeface="+mn-ea"/>
                <a:sym typeface="Consolas" panose="020B0609020204030204" pitchFamily="49" charset="0"/>
              </a:rPr>
              <a:t>    int symbol:24, /* </a:t>
            </a:r>
            <a:r>
              <a:rPr lang="zh-CN" altLang="en-US" sz="2400" b="0" dirty="0">
                <a:solidFill>
                  <a:srgbClr val="0000FF"/>
                </a:solidFill>
                <a:latin typeface="微软雅黑" panose="020B0503020204020204" pitchFamily="34" charset="-122"/>
                <a:ea typeface="+mn-ea"/>
                <a:sym typeface="Consolas" panose="020B0609020204030204" pitchFamily="49" charset="0"/>
              </a:rPr>
              <a:t>引用所指向的符号</a:t>
            </a:r>
            <a:r>
              <a:rPr lang="en-US" altLang="zh-CN" sz="2400" b="0" dirty="0">
                <a:solidFill>
                  <a:srgbClr val="0000FF"/>
                </a:solidFill>
                <a:latin typeface="微软雅黑" panose="020B0503020204020204" pitchFamily="34" charset="-122"/>
                <a:ea typeface="+mn-ea"/>
                <a:sym typeface="Consolas" panose="020B0609020204030204" pitchFamily="49" charset="0"/>
              </a:rPr>
              <a:t> */</a:t>
            </a:r>
            <a:endParaRPr lang="zh-CN" altLang="en-US" sz="2400" b="0" dirty="0">
              <a:solidFill>
                <a:srgbClr val="0000FF"/>
              </a:solidFill>
              <a:latin typeface="微软雅黑" panose="020B0503020204020204" pitchFamily="34" charset="-122"/>
              <a:ea typeface="+mn-ea"/>
              <a:sym typeface="Consolas" panose="020B0609020204030204" pitchFamily="49" charset="0"/>
            </a:endParaRPr>
          </a:p>
          <a:p>
            <a:pPr marL="0" indent="0">
              <a:buNone/>
            </a:pPr>
            <a:r>
              <a:rPr lang="en-US" altLang="zh-CN" sz="2400" b="0" dirty="0">
                <a:solidFill>
                  <a:srgbClr val="0000FF"/>
                </a:solidFill>
                <a:latin typeface="微软雅黑" panose="020B0503020204020204" pitchFamily="34" charset="-122"/>
                <a:ea typeface="+mn-ea"/>
                <a:sym typeface="Consolas" panose="020B0609020204030204" pitchFamily="49" charset="0"/>
              </a:rPr>
              <a:t>        type  :8;  /* </a:t>
            </a:r>
            <a:r>
              <a:rPr lang="zh-CN" altLang="en-US" sz="2400" b="0" dirty="0">
                <a:solidFill>
                  <a:srgbClr val="0000FF"/>
                </a:solidFill>
                <a:latin typeface="微软雅黑" panose="020B0503020204020204" pitchFamily="34" charset="-122"/>
                <a:ea typeface="+mn-ea"/>
                <a:sym typeface="Consolas" panose="020B0609020204030204" pitchFamily="49" charset="0"/>
              </a:rPr>
              <a:t>重定位类型</a:t>
            </a:r>
            <a:r>
              <a:rPr lang="en-US" altLang="zh-CN" sz="2400" b="0" dirty="0">
                <a:solidFill>
                  <a:srgbClr val="0000FF"/>
                </a:solidFill>
                <a:latin typeface="微软雅黑" panose="020B0503020204020204" pitchFamily="34" charset="-122"/>
                <a:ea typeface="+mn-ea"/>
                <a:sym typeface="Consolas" panose="020B0609020204030204" pitchFamily="49" charset="0"/>
              </a:rPr>
              <a:t> */</a:t>
            </a:r>
            <a:endParaRPr lang="zh-CN" altLang="en-US" sz="2400" b="0" dirty="0">
              <a:solidFill>
                <a:srgbClr val="0000FF"/>
              </a:solidFill>
              <a:latin typeface="微软雅黑" panose="020B0503020204020204" pitchFamily="34" charset="-122"/>
              <a:ea typeface="+mn-ea"/>
              <a:sym typeface="Consolas" panose="020B0609020204030204" pitchFamily="49" charset="0"/>
            </a:endParaRPr>
          </a:p>
          <a:p>
            <a:pPr marL="0" indent="0">
              <a:buNone/>
            </a:pPr>
            <a:r>
              <a:rPr lang="en-US" altLang="zh-CN" sz="2400" b="0" dirty="0">
                <a:solidFill>
                  <a:srgbClr val="0000FF"/>
                </a:solidFill>
                <a:latin typeface="微软雅黑" panose="020B0503020204020204" pitchFamily="34" charset="-122"/>
                <a:ea typeface="+mn-ea"/>
                <a:sym typeface="Consolas" panose="020B0609020204030204" pitchFamily="49" charset="0"/>
              </a:rPr>
              <a:t>} Elf32_Rel;</a:t>
            </a:r>
            <a:endParaRPr lang="zh-CN" altLang="en-US" sz="2400" b="0" dirty="0">
              <a:solidFill>
                <a:srgbClr val="0000FF"/>
              </a:solidFill>
              <a:latin typeface="微软雅黑" panose="020B0503020204020204" pitchFamily="34" charset="-122"/>
              <a:ea typeface="+mn-ea"/>
              <a:sym typeface="Consolas" panose="020B0609020204030204" pitchFamily="49" charset="0"/>
            </a:endParaRPr>
          </a:p>
          <a:p>
            <a:pPr marL="0" indent="0"/>
            <a:endParaRPr lang="zh-CN" altLang="en-US" b="0" dirty="0">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2">
            <a:extLst>
              <a:ext uri="{FF2B5EF4-FFF2-40B4-BE49-F238E27FC236}">
                <a16:creationId xmlns:a16="http://schemas.microsoft.com/office/drawing/2014/main" id="{AC718DEB-AAED-422B-A347-5E7F7D84EF07}"/>
              </a:ext>
            </a:extLst>
          </p:cNvPr>
          <p:cNvSpPr txBox="1">
            <a:spLocks noChangeArrowheads="1"/>
          </p:cNvSpPr>
          <p:nvPr/>
        </p:nvSpPr>
        <p:spPr bwMode="auto">
          <a:xfrm>
            <a:off x="831850" y="1123951"/>
            <a:ext cx="82423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lstStyle>
            <a:lvl1pPr defTabSz="0">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defTabSz="0">
              <a:spcBef>
                <a:spcPct val="20000"/>
              </a:spcBef>
              <a:buClr>
                <a:schemeClr val="hlink"/>
              </a:buClr>
              <a:buSzPct val="65000"/>
              <a:buFont typeface="Monotype Sorts" charset="0"/>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0"/>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pPr algn="l"/>
            <a:r>
              <a:rPr lang="en-US" altLang="zh-CN" sz="2800" b="0" dirty="0" err="1">
                <a:latin typeface="微软雅黑" panose="020B0503020204020204" pitchFamily="34" charset="-122"/>
                <a:ea typeface="微软雅黑" panose="020B0503020204020204" pitchFamily="34" charset="-122"/>
                <a:sym typeface="微软雅黑" panose="020B0503020204020204" pitchFamily="34" charset="-122"/>
              </a:rPr>
              <a:t>readelf</a:t>
            </a:r>
            <a:r>
              <a:rPr lang="en-US" altLang="zh-CN" sz="2800" b="0" dirty="0">
                <a:latin typeface="微软雅黑" panose="020B0503020204020204" pitchFamily="34" charset="-122"/>
                <a:ea typeface="微软雅黑" panose="020B0503020204020204" pitchFamily="34" charset="-122"/>
                <a:sym typeface="微软雅黑" panose="020B0503020204020204" pitchFamily="34" charset="-122"/>
              </a:rPr>
              <a:t> –r </a:t>
            </a:r>
            <a:r>
              <a:rPr lang="en-US" altLang="zh-CN" sz="2800" b="0" dirty="0" err="1">
                <a:latin typeface="微软雅黑" panose="020B0503020204020204" pitchFamily="34" charset="-122"/>
                <a:ea typeface="微软雅黑" panose="020B0503020204020204" pitchFamily="34" charset="-122"/>
                <a:sym typeface="微软雅黑" panose="020B0503020204020204" pitchFamily="34" charset="-122"/>
              </a:rPr>
              <a:t>main.o</a:t>
            </a:r>
            <a:r>
              <a:rPr lang="en-US" altLang="zh-CN" sz="2800" b="0" dirty="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800" b="0" dirty="0" err="1">
                <a:latin typeface="微软雅黑" panose="020B0503020204020204" pitchFamily="34" charset="-122"/>
                <a:ea typeface="微软雅黑" panose="020B0503020204020204" pitchFamily="34" charset="-122"/>
                <a:sym typeface="微软雅黑" panose="020B0503020204020204" pitchFamily="34" charset="-122"/>
              </a:rPr>
              <a:t>swap.o</a:t>
            </a:r>
            <a:endParaRPr lang="en-US" altLang="zh-CN" sz="2800" b="0" dirty="0">
              <a:latin typeface="微软雅黑" panose="020B0503020204020204" pitchFamily="34" charset="-122"/>
              <a:ea typeface="微软雅黑" panose="020B0503020204020204" pitchFamily="34" charset="-122"/>
              <a:sym typeface="微软雅黑" panose="020B0503020204020204" pitchFamily="34" charset="-122"/>
            </a:endParaRPr>
          </a:p>
          <a:p>
            <a:pPr>
              <a:buFont typeface="Wingdings" panose="05000000000000000000" pitchFamily="2" charset="2"/>
              <a:buNone/>
            </a:pPr>
            <a:endParaRPr lang="en-US" altLang="zh-CN" sz="2800" b="0" dirty="0">
              <a:latin typeface="Consolas" panose="020B0609020204030204" pitchFamily="49" charset="0"/>
              <a:ea typeface="微软雅黑" panose="020B0503020204020204" pitchFamily="34" charset="-122"/>
              <a:sym typeface="Consolas" panose="020B0609020204030204" pitchFamily="49" charset="0"/>
            </a:endParaRPr>
          </a:p>
        </p:txBody>
      </p:sp>
      <p:sp>
        <p:nvSpPr>
          <p:cNvPr id="44035" name="标题 1">
            <a:extLst>
              <a:ext uri="{FF2B5EF4-FFF2-40B4-BE49-F238E27FC236}">
                <a16:creationId xmlns:a16="http://schemas.microsoft.com/office/drawing/2014/main" id="{9363C2AC-24A7-4F37-94CC-F3A0E583D551}"/>
              </a:ext>
            </a:extLst>
          </p:cNvPr>
          <p:cNvSpPr>
            <a:spLocks noGrp="1" noChangeAspect="1" noChangeArrowheads="1"/>
          </p:cNvSpPr>
          <p:nvPr>
            <p:ph type="title" idx="4294967295"/>
          </p:nvPr>
        </p:nvSpPr>
        <p:spPr/>
        <p:txBody>
          <a:bodyPr/>
          <a:lstStyle/>
          <a:p>
            <a:pPr algn="ctr"/>
            <a:r>
              <a:rPr lang="zh-CN" altLang="en-US" dirty="0"/>
              <a:t>静态链接</a:t>
            </a:r>
            <a:r>
              <a:rPr lang="en-US" altLang="zh-CN" dirty="0">
                <a:latin typeface="微软雅黑" panose="020B0503020204020204" pitchFamily="34" charset="-122"/>
                <a:sym typeface="微软雅黑" panose="020B0503020204020204" pitchFamily="34" charset="-122"/>
              </a:rPr>
              <a:t>——</a:t>
            </a:r>
            <a:r>
              <a:rPr lang="zh-CN" altLang="en-US" dirty="0"/>
              <a:t>重定位</a:t>
            </a:r>
          </a:p>
        </p:txBody>
      </p:sp>
      <p:pic>
        <p:nvPicPr>
          <p:cNvPr id="44037" name="Picture 8" descr="C:\Users\lenovo\AppData\Roaming\Tencent\Users\451256253\QQ\WinTemp\RichOle\86B7U_$1$F67E@XGZ[0(R1V.png">
            <a:extLst>
              <a:ext uri="{FF2B5EF4-FFF2-40B4-BE49-F238E27FC236}">
                <a16:creationId xmlns:a16="http://schemas.microsoft.com/office/drawing/2014/main" id="{D69C9CDF-BA56-4B95-AAA5-64C7C1C275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87" y="1681164"/>
            <a:ext cx="6000626" cy="5056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2">
            <a:extLst>
              <a:ext uri="{FF2B5EF4-FFF2-40B4-BE49-F238E27FC236}">
                <a16:creationId xmlns:a16="http://schemas.microsoft.com/office/drawing/2014/main" id="{9B7A4CC1-E753-45E9-B6FB-AA189E598FE6}"/>
              </a:ext>
            </a:extLst>
          </p:cNvPr>
          <p:cNvSpPr txBox="1">
            <a:spLocks noChangeArrowheads="1"/>
          </p:cNvSpPr>
          <p:nvPr/>
        </p:nvSpPr>
        <p:spPr bwMode="auto">
          <a:xfrm>
            <a:off x="831850" y="1333501"/>
            <a:ext cx="8242300" cy="439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lstStyle>
            <a:lvl1pPr defTabSz="0">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defTabSz="0">
              <a:spcBef>
                <a:spcPct val="20000"/>
              </a:spcBef>
              <a:buClr>
                <a:schemeClr val="hlink"/>
              </a:buClr>
              <a:buSzPct val="65000"/>
              <a:buFont typeface="Monotype Sorts" charset="0"/>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0"/>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pPr algn="l"/>
            <a:r>
              <a:rPr lang="en-US" altLang="zh-CN" sz="2800" dirty="0">
                <a:solidFill>
                  <a:srgbClr val="002060"/>
                </a:solidFill>
                <a:ea typeface="宋体" panose="02010600030101010101" pitchFamily="2" charset="-122"/>
              </a:rPr>
              <a:t>Section</a:t>
            </a:r>
            <a:r>
              <a:rPr lang="zh-CN" altLang="en-US" sz="2800" dirty="0">
                <a:solidFill>
                  <a:srgbClr val="002060"/>
                </a:solidFill>
                <a:ea typeface="宋体" panose="02010600030101010101" pitchFamily="2" charset="-122"/>
              </a:rPr>
              <a:t>重定位</a:t>
            </a:r>
            <a:endParaRPr lang="en-US" altLang="zh-CN" sz="2800" dirty="0">
              <a:solidFill>
                <a:srgbClr val="002060"/>
              </a:solidFill>
              <a:latin typeface="微软雅黑" panose="020B0503020204020204" pitchFamily="34" charset="-122"/>
              <a:ea typeface="微软雅黑" panose="020B0503020204020204" pitchFamily="34" charset="-122"/>
              <a:sym typeface="微软雅黑" panose="020B0503020204020204" pitchFamily="34" charset="-122"/>
            </a:endParaRPr>
          </a:p>
          <a:p>
            <a:pPr>
              <a:buFont typeface="Wingdings" panose="05000000000000000000" pitchFamily="2" charset="2"/>
              <a:buNone/>
            </a:pPr>
            <a:endParaRPr lang="en-US" altLang="zh-CN" sz="2800" b="0" dirty="0">
              <a:latin typeface="Consolas" panose="020B0609020204030204" pitchFamily="49" charset="0"/>
              <a:ea typeface="微软雅黑" panose="020B0503020204020204" pitchFamily="34" charset="-122"/>
              <a:sym typeface="Consolas" panose="020B0609020204030204" pitchFamily="49" charset="0"/>
            </a:endParaRPr>
          </a:p>
        </p:txBody>
      </p:sp>
      <p:pic>
        <p:nvPicPr>
          <p:cNvPr id="45059" name="Picture 7" descr="T2I_Z`QIOV4]]GDRNKVLCDR">
            <a:extLst>
              <a:ext uri="{FF2B5EF4-FFF2-40B4-BE49-F238E27FC236}">
                <a16:creationId xmlns:a16="http://schemas.microsoft.com/office/drawing/2014/main" id="{5A8117A8-8B5D-45F1-9C5A-842579FCC1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987550"/>
            <a:ext cx="8102600" cy="423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标题 1">
            <a:extLst>
              <a:ext uri="{FF2B5EF4-FFF2-40B4-BE49-F238E27FC236}">
                <a16:creationId xmlns:a16="http://schemas.microsoft.com/office/drawing/2014/main" id="{3AD5B1BA-A347-4064-A636-5EC94C6DC1FA}"/>
              </a:ext>
            </a:extLst>
          </p:cNvPr>
          <p:cNvSpPr>
            <a:spLocks noGrp="1" noChangeAspect="1" noChangeArrowheads="1"/>
          </p:cNvSpPr>
          <p:nvPr>
            <p:ph type="title" idx="4294967295"/>
          </p:nvPr>
        </p:nvSpPr>
        <p:spPr/>
        <p:txBody>
          <a:bodyPr/>
          <a:lstStyle/>
          <a:p>
            <a:pPr algn="ctr"/>
            <a:r>
              <a:rPr lang="zh-CN" altLang="en-US" dirty="0"/>
              <a:t>静态链接</a:t>
            </a:r>
            <a:r>
              <a:rPr lang="en-US" altLang="zh-CN" dirty="0">
                <a:latin typeface="微软雅黑" panose="020B0503020204020204" pitchFamily="34" charset="-122"/>
                <a:sym typeface="微软雅黑" panose="020B0503020204020204" pitchFamily="34" charset="-122"/>
              </a:rPr>
              <a:t>——</a:t>
            </a:r>
            <a:r>
              <a:rPr lang="zh-CN" altLang="en-US" dirty="0"/>
              <a:t>重定位</a:t>
            </a:r>
          </a:p>
        </p:txBody>
      </p:sp>
      <p:sp>
        <p:nvSpPr>
          <p:cNvPr id="45061" name="矩形标注 4">
            <a:extLst>
              <a:ext uri="{FF2B5EF4-FFF2-40B4-BE49-F238E27FC236}">
                <a16:creationId xmlns:a16="http://schemas.microsoft.com/office/drawing/2014/main" id="{178B9C6F-E321-49B3-B0C6-8C353F6A2B40}"/>
              </a:ext>
            </a:extLst>
          </p:cNvPr>
          <p:cNvSpPr>
            <a:spLocks noChangeArrowheads="1"/>
          </p:cNvSpPr>
          <p:nvPr/>
        </p:nvSpPr>
        <p:spPr bwMode="auto">
          <a:xfrm>
            <a:off x="3346451" y="5340351"/>
            <a:ext cx="1401763" cy="828675"/>
          </a:xfrm>
          <a:prstGeom prst="wedgeRectCallout">
            <a:avLst>
              <a:gd name="adj1" fmla="val 73069"/>
              <a:gd name="adj2" fmla="val -205537"/>
            </a:avLst>
          </a:prstGeom>
          <a:solidFill>
            <a:srgbClr val="FF6600"/>
          </a:solidFill>
          <a:ln w="25400">
            <a:solidFill>
              <a:srgbClr val="FF6600"/>
            </a:solidFill>
            <a:bevel/>
            <a:headEnd/>
            <a:tailEnd/>
          </a:ln>
        </p:spPr>
        <p:txBody>
          <a:bodyPr anchor="ct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buClr>
                <a:schemeClr val="hlink"/>
              </a:buClr>
              <a:buSzPct val="65000"/>
              <a:buFont typeface="Monotype Sorts" charset="0"/>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a:spcBef>
                <a:spcPct val="20000"/>
              </a:spcBef>
              <a:buClr>
                <a:schemeClr val="tx2"/>
              </a:buClr>
              <a:buSzPct val="100000"/>
              <a:buFont typeface="Monotype Sorts" charset="0"/>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a:spcBef>
                <a:spcPct val="20000"/>
              </a:spcBef>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pPr algn="ctr" eaLnBrk="1" hangingPunct="1">
              <a:spcBef>
                <a:spcPct val="0"/>
              </a:spcBef>
              <a:buClrTx/>
              <a:buSzTx/>
              <a:buFont typeface="Arial" panose="020B0604020202020204" pitchFamily="34" charset="0"/>
              <a:buNone/>
            </a:pPr>
            <a:r>
              <a:rPr lang="zh-CN" altLang="en-US" sz="1800" b="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为 </a:t>
            </a:r>
            <a:r>
              <a:rPr lang="en-US" altLang="zh-CN" sz="1800" b="0">
                <a:solidFill>
                  <a:srgbClr val="FFFFFF"/>
                </a:solidFill>
                <a:latin typeface="微软雅黑" panose="020B0503020204020204" pitchFamily="34" charset="-122"/>
                <a:ea typeface="宋体" panose="02010600030101010101" pitchFamily="2" charset="-122"/>
                <a:sym typeface="微软雅黑" panose="020B0503020204020204" pitchFamily="34" charset="-122"/>
              </a:rPr>
              <a:t>section </a:t>
            </a:r>
            <a:r>
              <a:rPr lang="zh-CN" altLang="en-US" sz="1800" b="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分配地址</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299B0FE8-C195-4E81-A498-83B5365CCFB8}"/>
              </a:ext>
            </a:extLst>
          </p:cNvPr>
          <p:cNvSpPr>
            <a:spLocks noGrp="1" noChangeAspect="1" noChangeArrowheads="1"/>
          </p:cNvSpPr>
          <p:nvPr>
            <p:ph type="title" idx="4294967295"/>
          </p:nvPr>
        </p:nvSpPr>
        <p:spPr/>
        <p:txBody>
          <a:bodyPr/>
          <a:lstStyle/>
          <a:p>
            <a:pPr algn="ctr"/>
            <a:r>
              <a:rPr lang="zh-CN" altLang="en-US" dirty="0">
                <a:latin typeface="微软雅黑" panose="020B0503020204020204" pitchFamily="34" charset="-122"/>
                <a:sym typeface="微软雅黑" panose="020B0503020204020204" pitchFamily="34" charset="-122"/>
              </a:rPr>
              <a:t>预备（</a:t>
            </a:r>
            <a:r>
              <a:rPr lang="en-US" altLang="zh-CN" dirty="0">
                <a:latin typeface="微软雅黑" panose="020B0503020204020204" pitchFamily="34" charset="-122"/>
                <a:sym typeface="微软雅黑" panose="020B0503020204020204" pitchFamily="34" charset="-122"/>
              </a:rPr>
              <a:t>2/3</a:t>
            </a:r>
            <a:r>
              <a:rPr lang="zh-CN" altLang="en-US" dirty="0">
                <a:latin typeface="微软雅黑" panose="020B0503020204020204" pitchFamily="34" charset="-122"/>
                <a:sym typeface="微软雅黑" panose="020B0503020204020204" pitchFamily="34" charset="-122"/>
              </a:rPr>
              <a:t>）</a:t>
            </a:r>
            <a:endParaRPr lang="zh-CN" altLang="en-US" dirty="0"/>
          </a:p>
        </p:txBody>
      </p:sp>
      <p:sp>
        <p:nvSpPr>
          <p:cNvPr id="17411" name="文本框 5">
            <a:extLst>
              <a:ext uri="{FF2B5EF4-FFF2-40B4-BE49-F238E27FC236}">
                <a16:creationId xmlns:a16="http://schemas.microsoft.com/office/drawing/2014/main" id="{C65036FF-4941-44D1-AEC3-D6340518CC02}"/>
              </a:ext>
            </a:extLst>
          </p:cNvPr>
          <p:cNvSpPr>
            <a:spLocks noChangeArrowheads="1"/>
          </p:cNvSpPr>
          <p:nvPr/>
        </p:nvSpPr>
        <p:spPr bwMode="auto">
          <a:xfrm>
            <a:off x="1658938" y="1333501"/>
            <a:ext cx="27178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buClr>
                <a:schemeClr val="hlink"/>
              </a:buClr>
              <a:buSzPct val="65000"/>
              <a:buFont typeface="Monotype Sorts" charset="0"/>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a:spcBef>
                <a:spcPct val="20000"/>
              </a:spcBef>
              <a:buClr>
                <a:schemeClr val="tx2"/>
              </a:buClr>
              <a:buSzPct val="100000"/>
              <a:buFont typeface="Monotype Sorts" charset="0"/>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a:spcBef>
                <a:spcPct val="20000"/>
              </a:spcBef>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pPr algn="l" eaLnBrk="1" hangingPunct="1">
              <a:spcBef>
                <a:spcPct val="0"/>
              </a:spcBef>
              <a:buClrTx/>
              <a:buSzTx/>
              <a:buFont typeface="Arial" panose="020B0604020202020204" pitchFamily="34" charset="0"/>
              <a:buNone/>
            </a:pPr>
            <a:r>
              <a:rPr lang="en-US" altLang="zh-CN" sz="1800" b="0">
                <a:solidFill>
                  <a:srgbClr val="2E75B5"/>
                </a:solidFill>
                <a:latin typeface="Consolas" panose="020B0609020204030204" pitchFamily="49" charset="0"/>
                <a:sym typeface="Consolas" panose="020B0609020204030204" pitchFamily="49" charset="0"/>
              </a:rPr>
              <a:t>/* main.c */</a:t>
            </a:r>
            <a:endParaRPr lang="zh-CN" altLang="en-US" sz="1800" b="0">
              <a:solidFill>
                <a:srgbClr val="2E75B5"/>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r>
              <a:rPr lang="en-US" altLang="zh-CN" sz="1800" b="0">
                <a:solidFill>
                  <a:srgbClr val="000000"/>
                </a:solidFill>
                <a:latin typeface="Consolas" panose="020B0609020204030204" pitchFamily="49" charset="0"/>
                <a:sym typeface="Consolas" panose="020B0609020204030204" pitchFamily="49" charset="0"/>
              </a:rPr>
              <a:t>void swap();</a:t>
            </a:r>
            <a:endParaRPr lang="zh-CN" altLang="en-US" sz="1800" b="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endParaRPr lang="zh-CN" altLang="en-US" sz="1800" b="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r>
              <a:rPr lang="en-US" altLang="zh-CN" sz="1800" b="0">
                <a:solidFill>
                  <a:srgbClr val="000000"/>
                </a:solidFill>
                <a:latin typeface="Consolas" panose="020B0609020204030204" pitchFamily="49" charset="0"/>
                <a:sym typeface="Consolas" panose="020B0609020204030204" pitchFamily="49" charset="0"/>
              </a:rPr>
              <a:t>int buf[2] = {1, 2};</a:t>
            </a:r>
            <a:endParaRPr lang="zh-CN" altLang="en-US" sz="1800" b="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endParaRPr lang="zh-CN" altLang="en-US" sz="1800" b="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r>
              <a:rPr lang="en-US" altLang="zh-CN" sz="1800" b="0">
                <a:solidFill>
                  <a:srgbClr val="000000"/>
                </a:solidFill>
                <a:latin typeface="Consolas" panose="020B0609020204030204" pitchFamily="49" charset="0"/>
                <a:sym typeface="Consolas" panose="020B0609020204030204" pitchFamily="49" charset="0"/>
              </a:rPr>
              <a:t>int main()</a:t>
            </a:r>
            <a:endParaRPr lang="zh-CN" altLang="en-US" sz="1800" b="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r>
              <a:rPr lang="en-US" altLang="zh-CN" sz="1800" b="0">
                <a:solidFill>
                  <a:srgbClr val="000000"/>
                </a:solidFill>
                <a:latin typeface="Consolas" panose="020B0609020204030204" pitchFamily="49" charset="0"/>
                <a:sym typeface="Consolas" panose="020B0609020204030204" pitchFamily="49" charset="0"/>
              </a:rPr>
              <a:t>{</a:t>
            </a:r>
            <a:endParaRPr lang="zh-CN" altLang="en-US" sz="1800" b="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r>
              <a:rPr lang="en-US" altLang="zh-CN" sz="1800" b="0">
                <a:solidFill>
                  <a:srgbClr val="000000"/>
                </a:solidFill>
                <a:latin typeface="Consolas" panose="020B0609020204030204" pitchFamily="49" charset="0"/>
                <a:sym typeface="Consolas" panose="020B0609020204030204" pitchFamily="49" charset="0"/>
              </a:rPr>
              <a:t>    swap();</a:t>
            </a:r>
            <a:endParaRPr lang="zh-CN" altLang="en-US" sz="1800" b="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r>
              <a:rPr lang="en-US" altLang="zh-CN" sz="1800" b="0">
                <a:solidFill>
                  <a:srgbClr val="000000"/>
                </a:solidFill>
                <a:latin typeface="Consolas" panose="020B0609020204030204" pitchFamily="49" charset="0"/>
                <a:sym typeface="Consolas" panose="020B0609020204030204" pitchFamily="49" charset="0"/>
              </a:rPr>
              <a:t>    return 0;</a:t>
            </a:r>
            <a:endParaRPr lang="zh-CN" altLang="en-US" sz="1800" b="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r>
              <a:rPr lang="en-US" altLang="zh-CN" sz="1800" b="0">
                <a:solidFill>
                  <a:srgbClr val="000000"/>
                </a:solidFill>
                <a:latin typeface="Consolas" panose="020B0609020204030204" pitchFamily="49" charset="0"/>
                <a:sym typeface="Consolas" panose="020B0609020204030204" pitchFamily="49" charset="0"/>
              </a:rPr>
              <a:t>}</a:t>
            </a:r>
          </a:p>
        </p:txBody>
      </p:sp>
      <p:sp>
        <p:nvSpPr>
          <p:cNvPr id="17412" name="文本框 6">
            <a:extLst>
              <a:ext uri="{FF2B5EF4-FFF2-40B4-BE49-F238E27FC236}">
                <a16:creationId xmlns:a16="http://schemas.microsoft.com/office/drawing/2014/main" id="{CD1A12A4-8A51-452F-B230-8E81EA130D51}"/>
              </a:ext>
            </a:extLst>
          </p:cNvPr>
          <p:cNvSpPr>
            <a:spLocks noChangeArrowheads="1"/>
          </p:cNvSpPr>
          <p:nvPr/>
        </p:nvSpPr>
        <p:spPr bwMode="auto">
          <a:xfrm>
            <a:off x="5303838" y="1333501"/>
            <a:ext cx="2843212"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buClr>
                <a:schemeClr val="hlink"/>
              </a:buClr>
              <a:buSzPct val="65000"/>
              <a:buFont typeface="Monotype Sorts" charset="0"/>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a:spcBef>
                <a:spcPct val="20000"/>
              </a:spcBef>
              <a:buClr>
                <a:schemeClr val="tx2"/>
              </a:buClr>
              <a:buSzPct val="100000"/>
              <a:buFont typeface="Monotype Sorts" charset="0"/>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a:spcBef>
                <a:spcPct val="20000"/>
              </a:spcBef>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pPr algn="l" eaLnBrk="1" hangingPunct="1">
              <a:spcBef>
                <a:spcPct val="0"/>
              </a:spcBef>
              <a:buClrTx/>
              <a:buSzTx/>
              <a:buFont typeface="Arial" panose="020B0604020202020204" pitchFamily="34" charset="0"/>
              <a:buNone/>
            </a:pPr>
            <a:r>
              <a:rPr lang="en-US" altLang="zh-CN" sz="1800" b="0" dirty="0">
                <a:solidFill>
                  <a:srgbClr val="2E75B5"/>
                </a:solidFill>
                <a:latin typeface="Consolas" panose="020B0609020204030204" pitchFamily="49" charset="0"/>
                <a:sym typeface="Consolas" panose="020B0609020204030204" pitchFamily="49" charset="0"/>
              </a:rPr>
              <a:t>/* </a:t>
            </a:r>
            <a:r>
              <a:rPr lang="en-US" altLang="zh-CN" sz="1800" b="0" dirty="0" err="1">
                <a:solidFill>
                  <a:srgbClr val="2E75B5"/>
                </a:solidFill>
                <a:latin typeface="Consolas" panose="020B0609020204030204" pitchFamily="49" charset="0"/>
                <a:sym typeface="Consolas" panose="020B0609020204030204" pitchFamily="49" charset="0"/>
              </a:rPr>
              <a:t>swap.c</a:t>
            </a:r>
            <a:r>
              <a:rPr lang="en-US" altLang="zh-CN" sz="1800" b="0" dirty="0">
                <a:solidFill>
                  <a:srgbClr val="2E75B5"/>
                </a:solidFill>
                <a:latin typeface="Consolas" panose="020B0609020204030204" pitchFamily="49" charset="0"/>
                <a:sym typeface="Consolas" panose="020B0609020204030204" pitchFamily="49" charset="0"/>
              </a:rPr>
              <a:t> */</a:t>
            </a:r>
            <a:endParaRPr lang="zh-CN" altLang="en-US" sz="1800" b="0" dirty="0">
              <a:solidFill>
                <a:srgbClr val="2E75B5"/>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r>
              <a:rPr lang="en-US" altLang="zh-CN" sz="1800" b="0" dirty="0">
                <a:solidFill>
                  <a:srgbClr val="000000"/>
                </a:solidFill>
                <a:latin typeface="Consolas" panose="020B0609020204030204" pitchFamily="49" charset="0"/>
                <a:sym typeface="Consolas" panose="020B0609020204030204" pitchFamily="49" charset="0"/>
              </a:rPr>
              <a:t>extern int </a:t>
            </a:r>
            <a:r>
              <a:rPr lang="en-US" altLang="zh-CN" sz="1800" b="0" dirty="0" err="1">
                <a:solidFill>
                  <a:srgbClr val="000000"/>
                </a:solidFill>
                <a:latin typeface="Consolas" panose="020B0609020204030204" pitchFamily="49" charset="0"/>
                <a:sym typeface="Consolas" panose="020B0609020204030204" pitchFamily="49" charset="0"/>
              </a:rPr>
              <a:t>buf</a:t>
            </a:r>
            <a:r>
              <a:rPr lang="en-US" altLang="zh-CN" sz="1800" b="0" dirty="0">
                <a:solidFill>
                  <a:srgbClr val="000000"/>
                </a:solidFill>
                <a:latin typeface="Consolas" panose="020B0609020204030204" pitchFamily="49" charset="0"/>
                <a:sym typeface="Consolas" panose="020B0609020204030204" pitchFamily="49" charset="0"/>
              </a:rPr>
              <a:t>[];</a:t>
            </a:r>
            <a:endParaRPr lang="zh-CN" altLang="en-US" sz="1800" b="0" dirty="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endParaRPr lang="zh-CN" altLang="en-US" sz="1800" b="0" dirty="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r>
              <a:rPr lang="en-US" altLang="zh-CN" sz="1800" b="0" dirty="0">
                <a:solidFill>
                  <a:srgbClr val="000000"/>
                </a:solidFill>
                <a:latin typeface="Consolas" panose="020B0609020204030204" pitchFamily="49" charset="0"/>
                <a:sym typeface="Consolas" panose="020B0609020204030204" pitchFamily="49" charset="0"/>
              </a:rPr>
              <a:t>int *bufp0 = &amp;</a:t>
            </a:r>
            <a:r>
              <a:rPr lang="en-US" altLang="zh-CN" sz="1800" b="0" dirty="0" err="1">
                <a:solidFill>
                  <a:srgbClr val="000000"/>
                </a:solidFill>
                <a:latin typeface="Consolas" panose="020B0609020204030204" pitchFamily="49" charset="0"/>
                <a:sym typeface="Consolas" panose="020B0609020204030204" pitchFamily="49" charset="0"/>
              </a:rPr>
              <a:t>buf</a:t>
            </a:r>
            <a:r>
              <a:rPr lang="en-US" altLang="zh-CN" sz="1800" b="0" dirty="0">
                <a:solidFill>
                  <a:srgbClr val="000000"/>
                </a:solidFill>
                <a:latin typeface="Consolas" panose="020B0609020204030204" pitchFamily="49" charset="0"/>
                <a:sym typeface="Consolas" panose="020B0609020204030204" pitchFamily="49" charset="0"/>
              </a:rPr>
              <a:t>[0];</a:t>
            </a:r>
            <a:endParaRPr lang="zh-CN" altLang="en-US" sz="1800" b="0" dirty="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r>
              <a:rPr lang="en-US" altLang="zh-CN" sz="1800" b="0" dirty="0">
                <a:solidFill>
                  <a:srgbClr val="000000"/>
                </a:solidFill>
                <a:latin typeface="Consolas" panose="020B0609020204030204" pitchFamily="49" charset="0"/>
                <a:sym typeface="Consolas" panose="020B0609020204030204" pitchFamily="49" charset="0"/>
              </a:rPr>
              <a:t>int *bufp1;</a:t>
            </a:r>
            <a:endParaRPr lang="zh-CN" altLang="en-US" sz="1800" b="0" dirty="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endParaRPr lang="zh-CN" altLang="en-US" sz="1800" b="0" dirty="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r>
              <a:rPr lang="en-US" altLang="zh-CN" sz="1800" b="0" dirty="0">
                <a:solidFill>
                  <a:srgbClr val="000000"/>
                </a:solidFill>
                <a:latin typeface="Consolas" panose="020B0609020204030204" pitchFamily="49" charset="0"/>
                <a:sym typeface="Consolas" panose="020B0609020204030204" pitchFamily="49" charset="0"/>
              </a:rPr>
              <a:t>void swap()</a:t>
            </a:r>
            <a:endParaRPr lang="zh-CN" altLang="en-US" sz="1800" b="0" dirty="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r>
              <a:rPr lang="en-US" altLang="zh-CN" sz="1800" b="0" dirty="0">
                <a:solidFill>
                  <a:srgbClr val="000000"/>
                </a:solidFill>
                <a:latin typeface="Consolas" panose="020B0609020204030204" pitchFamily="49" charset="0"/>
                <a:sym typeface="Consolas" panose="020B0609020204030204" pitchFamily="49" charset="0"/>
              </a:rPr>
              <a:t>{</a:t>
            </a:r>
            <a:endParaRPr lang="zh-CN" altLang="en-US" sz="1800" b="0" dirty="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r>
              <a:rPr lang="en-US" altLang="zh-CN" sz="1800" b="0" dirty="0">
                <a:solidFill>
                  <a:srgbClr val="000000"/>
                </a:solidFill>
                <a:latin typeface="Consolas" panose="020B0609020204030204" pitchFamily="49" charset="0"/>
                <a:sym typeface="Consolas" panose="020B0609020204030204" pitchFamily="49" charset="0"/>
              </a:rPr>
              <a:t>    int temp;</a:t>
            </a:r>
            <a:endParaRPr lang="zh-CN" altLang="en-US" sz="1800" b="0" dirty="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endParaRPr lang="zh-CN" altLang="en-US" sz="1800" b="0" dirty="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r>
              <a:rPr lang="en-US" altLang="zh-CN" sz="1800" b="0" dirty="0">
                <a:solidFill>
                  <a:srgbClr val="000000"/>
                </a:solidFill>
                <a:latin typeface="Consolas" panose="020B0609020204030204" pitchFamily="49" charset="0"/>
                <a:sym typeface="Consolas" panose="020B0609020204030204" pitchFamily="49" charset="0"/>
              </a:rPr>
              <a:t>    bufp1 = &amp;</a:t>
            </a:r>
            <a:r>
              <a:rPr lang="en-US" altLang="zh-CN" sz="1800" b="0" dirty="0" err="1">
                <a:solidFill>
                  <a:srgbClr val="000000"/>
                </a:solidFill>
                <a:latin typeface="Consolas" panose="020B0609020204030204" pitchFamily="49" charset="0"/>
                <a:sym typeface="Consolas" panose="020B0609020204030204" pitchFamily="49" charset="0"/>
              </a:rPr>
              <a:t>buf</a:t>
            </a:r>
            <a:r>
              <a:rPr lang="en-US" altLang="zh-CN" sz="1800" b="0" dirty="0">
                <a:solidFill>
                  <a:srgbClr val="000000"/>
                </a:solidFill>
                <a:latin typeface="Consolas" panose="020B0609020204030204" pitchFamily="49" charset="0"/>
                <a:sym typeface="Consolas" panose="020B0609020204030204" pitchFamily="49" charset="0"/>
              </a:rPr>
              <a:t>[1];</a:t>
            </a:r>
            <a:endParaRPr lang="zh-CN" altLang="en-US" sz="1800" b="0" dirty="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r>
              <a:rPr lang="en-US" altLang="zh-CN" sz="1800" b="0" dirty="0">
                <a:solidFill>
                  <a:srgbClr val="000000"/>
                </a:solidFill>
                <a:latin typeface="Consolas" panose="020B0609020204030204" pitchFamily="49" charset="0"/>
                <a:sym typeface="Consolas" panose="020B0609020204030204" pitchFamily="49" charset="0"/>
              </a:rPr>
              <a:t>    temp = *bufp0;</a:t>
            </a:r>
            <a:endParaRPr lang="zh-CN" altLang="en-US" sz="1800" b="0" dirty="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r>
              <a:rPr lang="en-US" altLang="zh-CN" sz="1800" b="0" dirty="0">
                <a:solidFill>
                  <a:srgbClr val="000000"/>
                </a:solidFill>
                <a:latin typeface="Consolas" panose="020B0609020204030204" pitchFamily="49" charset="0"/>
                <a:sym typeface="Consolas" panose="020B0609020204030204" pitchFamily="49" charset="0"/>
              </a:rPr>
              <a:t>    *bufp0 = *bufp1;</a:t>
            </a:r>
            <a:endParaRPr lang="zh-CN" altLang="en-US" sz="1800" b="0" dirty="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r>
              <a:rPr lang="en-US" altLang="zh-CN" sz="1800" b="0" dirty="0">
                <a:solidFill>
                  <a:srgbClr val="000000"/>
                </a:solidFill>
                <a:latin typeface="Consolas" panose="020B0609020204030204" pitchFamily="49" charset="0"/>
                <a:sym typeface="Consolas" panose="020B0609020204030204" pitchFamily="49" charset="0"/>
              </a:rPr>
              <a:t>    *bufp1 = temp;</a:t>
            </a:r>
            <a:endParaRPr lang="zh-CN" altLang="en-US" sz="1800" b="0" dirty="0">
              <a:solidFill>
                <a:srgbClr val="000000"/>
              </a:solidFill>
              <a:latin typeface="Consolas" panose="020B0609020204030204" pitchFamily="49" charset="0"/>
              <a:sym typeface="Consolas" panose="020B0609020204030204" pitchFamily="49" charset="0"/>
            </a:endParaRPr>
          </a:p>
          <a:p>
            <a:pPr algn="l" eaLnBrk="1" hangingPunct="1">
              <a:spcBef>
                <a:spcPct val="0"/>
              </a:spcBef>
              <a:buClrTx/>
              <a:buSzTx/>
              <a:buFont typeface="Arial" panose="020B0604020202020204" pitchFamily="34" charset="0"/>
              <a:buNone/>
            </a:pPr>
            <a:r>
              <a:rPr lang="en-US" altLang="zh-CN" sz="1800" b="0" dirty="0">
                <a:solidFill>
                  <a:srgbClr val="000000"/>
                </a:solidFill>
                <a:latin typeface="Consolas" panose="020B0609020204030204" pitchFamily="49" charset="0"/>
                <a:sym typeface="Consolas" panose="020B0609020204030204" pitchFamily="49" charset="0"/>
              </a:rPr>
              <a:t>}</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2">
            <a:extLst>
              <a:ext uri="{FF2B5EF4-FFF2-40B4-BE49-F238E27FC236}">
                <a16:creationId xmlns:a16="http://schemas.microsoft.com/office/drawing/2014/main" id="{E9D8D5D2-501D-47BD-B6D7-53941725168C}"/>
              </a:ext>
            </a:extLst>
          </p:cNvPr>
          <p:cNvSpPr txBox="1">
            <a:spLocks noChangeArrowheads="1"/>
          </p:cNvSpPr>
          <p:nvPr/>
        </p:nvSpPr>
        <p:spPr bwMode="auto">
          <a:xfrm>
            <a:off x="831850" y="1123951"/>
            <a:ext cx="82423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lstStyle>
            <a:lvl1pPr defTabSz="0">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defTabSz="0">
              <a:spcBef>
                <a:spcPct val="20000"/>
              </a:spcBef>
              <a:buClr>
                <a:schemeClr val="hlink"/>
              </a:buClr>
              <a:buSzPct val="65000"/>
              <a:buFont typeface="Monotype Sorts" charset="0"/>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0"/>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r>
              <a:rPr lang="zh-CN" altLang="en-US" sz="2800">
                <a:solidFill>
                  <a:srgbClr val="002060"/>
                </a:solidFill>
                <a:ea typeface="宋体" panose="02010600030101010101" pitchFamily="2" charset="-122"/>
              </a:rPr>
              <a:t>符号重定位</a:t>
            </a:r>
            <a:endParaRPr lang="en-US" altLang="zh-CN" sz="2800">
              <a:solidFill>
                <a:srgbClr val="002060"/>
              </a:solidFill>
              <a:latin typeface="微软雅黑" panose="020B0503020204020204" pitchFamily="34" charset="-122"/>
              <a:ea typeface="微软雅黑" panose="020B0503020204020204" pitchFamily="34" charset="-122"/>
              <a:sym typeface="微软雅黑" panose="020B0503020204020204" pitchFamily="34" charset="-122"/>
            </a:endParaRPr>
          </a:p>
          <a:p>
            <a:pPr>
              <a:buFont typeface="Wingdings" panose="05000000000000000000" pitchFamily="2" charset="2"/>
              <a:buNone/>
            </a:pPr>
            <a:endParaRPr lang="en-US" altLang="zh-CN" sz="2800" b="0">
              <a:latin typeface="Consolas" panose="020B0609020204030204" pitchFamily="49" charset="0"/>
              <a:ea typeface="微软雅黑" panose="020B0503020204020204" pitchFamily="34" charset="-122"/>
              <a:sym typeface="Consolas" panose="020B0609020204030204" pitchFamily="49" charset="0"/>
            </a:endParaRPr>
          </a:p>
        </p:txBody>
      </p:sp>
      <p:sp>
        <p:nvSpPr>
          <p:cNvPr id="46083" name="标题 1">
            <a:extLst>
              <a:ext uri="{FF2B5EF4-FFF2-40B4-BE49-F238E27FC236}">
                <a16:creationId xmlns:a16="http://schemas.microsoft.com/office/drawing/2014/main" id="{1825E189-EA89-404E-ABC7-9CBDD06CE1BF}"/>
              </a:ext>
            </a:extLst>
          </p:cNvPr>
          <p:cNvSpPr>
            <a:spLocks noGrp="1" noChangeAspect="1" noChangeArrowheads="1"/>
          </p:cNvSpPr>
          <p:nvPr>
            <p:ph type="title" idx="4294967295"/>
          </p:nvPr>
        </p:nvSpPr>
        <p:spPr/>
        <p:txBody>
          <a:bodyPr/>
          <a:lstStyle/>
          <a:p>
            <a:pPr algn="ctr"/>
            <a:r>
              <a:rPr lang="zh-CN" altLang="en-US" dirty="0"/>
              <a:t>静态链接</a:t>
            </a:r>
            <a:r>
              <a:rPr lang="en-US" altLang="zh-CN" dirty="0">
                <a:latin typeface="微软雅黑" panose="020B0503020204020204" pitchFamily="34" charset="-122"/>
                <a:sym typeface="微软雅黑" panose="020B0503020204020204" pitchFamily="34" charset="-122"/>
              </a:rPr>
              <a:t>——</a:t>
            </a:r>
            <a:r>
              <a:rPr lang="zh-CN" altLang="en-US" dirty="0"/>
              <a:t>重定位</a:t>
            </a:r>
          </a:p>
        </p:txBody>
      </p:sp>
      <p:pic>
        <p:nvPicPr>
          <p:cNvPr id="46085" name="Picture 7" descr="C:\Users\lenovo\AppData\Roaming\Tencent\Users\451256253\QQ\WinTemp\RichOle\66RC95[PZV3%{TP3N)$F)WD.png">
            <a:extLst>
              <a:ext uri="{FF2B5EF4-FFF2-40B4-BE49-F238E27FC236}">
                <a16:creationId xmlns:a16="http://schemas.microsoft.com/office/drawing/2014/main" id="{E252C7B9-2BDC-4DCF-B291-7AEC8F36CE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800" y="1600200"/>
            <a:ext cx="710565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6" name="矩形标注 4">
            <a:extLst>
              <a:ext uri="{FF2B5EF4-FFF2-40B4-BE49-F238E27FC236}">
                <a16:creationId xmlns:a16="http://schemas.microsoft.com/office/drawing/2014/main" id="{0A08E791-3D39-4505-BECC-71811734E50D}"/>
              </a:ext>
            </a:extLst>
          </p:cNvPr>
          <p:cNvSpPr>
            <a:spLocks noChangeArrowheads="1"/>
          </p:cNvSpPr>
          <p:nvPr/>
        </p:nvSpPr>
        <p:spPr bwMode="auto">
          <a:xfrm>
            <a:off x="3830638" y="3289301"/>
            <a:ext cx="1401762" cy="828675"/>
          </a:xfrm>
          <a:prstGeom prst="wedgeRectCallout">
            <a:avLst>
              <a:gd name="adj1" fmla="val -98269"/>
              <a:gd name="adj2" fmla="val 144972"/>
            </a:avLst>
          </a:prstGeom>
          <a:solidFill>
            <a:srgbClr val="FF6600"/>
          </a:solidFill>
          <a:ln w="25400">
            <a:solidFill>
              <a:srgbClr val="FF6600"/>
            </a:solidFill>
            <a:bevel/>
            <a:headEnd/>
            <a:tailEnd/>
          </a:ln>
        </p:spPr>
        <p:txBody>
          <a:bodyPr anchor="ct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buClr>
                <a:schemeClr val="hlink"/>
              </a:buClr>
              <a:buSzPct val="65000"/>
              <a:buFont typeface="Monotype Sorts" charset="0"/>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a:spcBef>
                <a:spcPct val="20000"/>
              </a:spcBef>
              <a:buClr>
                <a:schemeClr val="tx2"/>
              </a:buClr>
              <a:buSzPct val="100000"/>
              <a:buFont typeface="Monotype Sorts" charset="0"/>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a:spcBef>
                <a:spcPct val="20000"/>
              </a:spcBef>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pPr algn="ctr" eaLnBrk="1" hangingPunct="1">
              <a:spcBef>
                <a:spcPct val="0"/>
              </a:spcBef>
              <a:buClrTx/>
              <a:buSzTx/>
              <a:buFont typeface="Arial" panose="020B0604020202020204" pitchFamily="34" charset="0"/>
              <a:buNone/>
            </a:pPr>
            <a:r>
              <a:rPr lang="zh-CN" altLang="en-US" sz="1800" b="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为符号分配地址</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内容占位符 5">
            <a:extLst>
              <a:ext uri="{FF2B5EF4-FFF2-40B4-BE49-F238E27FC236}">
                <a16:creationId xmlns:a16="http://schemas.microsoft.com/office/drawing/2014/main" id="{8422C317-DB76-4F5F-BF40-490124DAACAB}"/>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268413" y="1649413"/>
            <a:ext cx="4864100" cy="5219700"/>
          </a:xfrm>
        </p:spPr>
      </p:pic>
      <p:pic>
        <p:nvPicPr>
          <p:cNvPr id="47107" name="Picture 22" descr="C:\Users\lenovo\AppData\Roaming\Tencent\Users\451256253\QQ\WinTemp\RichOle\OFU3~@DBXI0H7_AF}GJF{%O.png">
            <a:extLst>
              <a:ext uri="{FF2B5EF4-FFF2-40B4-BE49-F238E27FC236}">
                <a16:creationId xmlns:a16="http://schemas.microsoft.com/office/drawing/2014/main" id="{D2F3FDCA-E5E7-4F31-9BC7-35C00D9DAB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764" y="1612900"/>
            <a:ext cx="6465887" cy="524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标题 1">
            <a:extLst>
              <a:ext uri="{FF2B5EF4-FFF2-40B4-BE49-F238E27FC236}">
                <a16:creationId xmlns:a16="http://schemas.microsoft.com/office/drawing/2014/main" id="{C4EAC094-8B50-4A0F-98B1-F28D54801E62}"/>
              </a:ext>
            </a:extLst>
          </p:cNvPr>
          <p:cNvSpPr>
            <a:spLocks noGrp="1" noChangeAspect="1" noChangeArrowheads="1"/>
          </p:cNvSpPr>
          <p:nvPr>
            <p:ph type="title" idx="4294967295"/>
          </p:nvPr>
        </p:nvSpPr>
        <p:spPr/>
        <p:txBody>
          <a:bodyPr/>
          <a:lstStyle/>
          <a:p>
            <a:pPr algn="ctr"/>
            <a:r>
              <a:rPr lang="zh-CN" altLang="en-US" dirty="0"/>
              <a:t>静态链接</a:t>
            </a:r>
            <a:r>
              <a:rPr lang="en-US" altLang="zh-CN" dirty="0">
                <a:latin typeface="微软雅黑" panose="020B0503020204020204" pitchFamily="34" charset="-122"/>
                <a:sym typeface="微软雅黑" panose="020B0503020204020204" pitchFamily="34" charset="-122"/>
              </a:rPr>
              <a:t>——</a:t>
            </a:r>
            <a:r>
              <a:rPr lang="zh-CN" altLang="zh-CN" dirty="0"/>
              <a:t>重定位</a:t>
            </a:r>
          </a:p>
        </p:txBody>
      </p:sp>
      <p:sp>
        <p:nvSpPr>
          <p:cNvPr id="47109" name="直接连接符 12">
            <a:extLst>
              <a:ext uri="{FF2B5EF4-FFF2-40B4-BE49-F238E27FC236}">
                <a16:creationId xmlns:a16="http://schemas.microsoft.com/office/drawing/2014/main" id="{1D926B97-76AE-4208-B120-092A58BDA278}"/>
              </a:ext>
            </a:extLst>
          </p:cNvPr>
          <p:cNvSpPr>
            <a:spLocks noChangeShapeType="1"/>
          </p:cNvSpPr>
          <p:nvPr/>
        </p:nvSpPr>
        <p:spPr bwMode="auto">
          <a:xfrm>
            <a:off x="5154613" y="5524500"/>
            <a:ext cx="588962" cy="0"/>
          </a:xfrm>
          <a:prstGeom prst="line">
            <a:avLst/>
          </a:prstGeom>
          <a:noFill/>
          <a:ln w="19050">
            <a:solidFill>
              <a:srgbClr val="FF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0" name="直接连接符 13">
            <a:extLst>
              <a:ext uri="{FF2B5EF4-FFF2-40B4-BE49-F238E27FC236}">
                <a16:creationId xmlns:a16="http://schemas.microsoft.com/office/drawing/2014/main" id="{8CE68AF0-DF31-4F32-B692-2168F2ABC6F5}"/>
              </a:ext>
            </a:extLst>
          </p:cNvPr>
          <p:cNvSpPr>
            <a:spLocks noChangeShapeType="1"/>
          </p:cNvSpPr>
          <p:nvPr/>
        </p:nvSpPr>
        <p:spPr bwMode="auto">
          <a:xfrm>
            <a:off x="5154613" y="5314950"/>
            <a:ext cx="588962" cy="1588"/>
          </a:xfrm>
          <a:prstGeom prst="line">
            <a:avLst/>
          </a:prstGeom>
          <a:noFill/>
          <a:ln w="19050">
            <a:solidFill>
              <a:srgbClr val="FF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1" name="直接连接符 14">
            <a:extLst>
              <a:ext uri="{FF2B5EF4-FFF2-40B4-BE49-F238E27FC236}">
                <a16:creationId xmlns:a16="http://schemas.microsoft.com/office/drawing/2014/main" id="{4AAA00CD-1EED-4CE5-8C18-EBA5BC1EECEA}"/>
              </a:ext>
            </a:extLst>
          </p:cNvPr>
          <p:cNvSpPr>
            <a:spLocks noChangeShapeType="1"/>
          </p:cNvSpPr>
          <p:nvPr/>
        </p:nvSpPr>
        <p:spPr bwMode="auto">
          <a:xfrm>
            <a:off x="6202363" y="4337050"/>
            <a:ext cx="588962" cy="1588"/>
          </a:xfrm>
          <a:prstGeom prst="line">
            <a:avLst/>
          </a:prstGeom>
          <a:noFill/>
          <a:ln w="19050">
            <a:solidFill>
              <a:srgbClr val="FF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2" name="直接连接符 15">
            <a:extLst>
              <a:ext uri="{FF2B5EF4-FFF2-40B4-BE49-F238E27FC236}">
                <a16:creationId xmlns:a16="http://schemas.microsoft.com/office/drawing/2014/main" id="{9B199E1B-8520-4B53-9CBA-33DDFCEE2021}"/>
              </a:ext>
            </a:extLst>
          </p:cNvPr>
          <p:cNvSpPr>
            <a:spLocks noChangeShapeType="1"/>
          </p:cNvSpPr>
          <p:nvPr/>
        </p:nvSpPr>
        <p:spPr bwMode="auto">
          <a:xfrm>
            <a:off x="5154614" y="4686300"/>
            <a:ext cx="587375" cy="0"/>
          </a:xfrm>
          <a:prstGeom prst="line">
            <a:avLst/>
          </a:prstGeom>
          <a:noFill/>
          <a:ln w="19050">
            <a:solidFill>
              <a:srgbClr val="FF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4" name="内容占位符 2">
            <a:extLst>
              <a:ext uri="{FF2B5EF4-FFF2-40B4-BE49-F238E27FC236}">
                <a16:creationId xmlns:a16="http://schemas.microsoft.com/office/drawing/2014/main" id="{A29FB4C1-351D-4EE5-BE1C-999595E09BD5}"/>
              </a:ext>
            </a:extLst>
          </p:cNvPr>
          <p:cNvSpPr txBox="1">
            <a:spLocks noChangeArrowheads="1"/>
          </p:cNvSpPr>
          <p:nvPr/>
        </p:nvSpPr>
        <p:spPr bwMode="auto">
          <a:xfrm>
            <a:off x="831850" y="1123951"/>
            <a:ext cx="82423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lstStyle>
            <a:lvl1pPr defTabSz="0">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defTabSz="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defTabSz="0">
              <a:spcBef>
                <a:spcPct val="20000"/>
              </a:spcBef>
              <a:buClr>
                <a:schemeClr val="hlink"/>
              </a:buClr>
              <a:buSzPct val="65000"/>
              <a:buFont typeface="Monotype Sorts" charset="0"/>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defTabSz="0">
              <a:spcBef>
                <a:spcPct val="20000"/>
              </a:spcBef>
              <a:buClr>
                <a:schemeClr val="tx2"/>
              </a:buClr>
              <a:buSzPct val="100000"/>
              <a:buFont typeface="Monotype Sorts" charset="0"/>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defTabSz="0">
              <a:spcBef>
                <a:spcPct val="20000"/>
              </a:spcBef>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defTabSz="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defTabSz="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defTabSz="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defTabSz="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pPr algn="l"/>
            <a:r>
              <a:rPr lang="zh-CN" altLang="en-US" sz="2800" dirty="0">
                <a:solidFill>
                  <a:srgbClr val="002060"/>
                </a:solidFill>
                <a:ea typeface="宋体" panose="02010600030101010101" pitchFamily="2" charset="-122"/>
              </a:rPr>
              <a:t>符号引用重定位</a:t>
            </a:r>
            <a:endParaRPr lang="en-US" altLang="zh-CN" sz="2800" dirty="0">
              <a:solidFill>
                <a:srgbClr val="002060"/>
              </a:solidFill>
              <a:latin typeface="微软雅黑" panose="020B0503020204020204" pitchFamily="34" charset="-122"/>
              <a:ea typeface="微软雅黑" panose="020B0503020204020204" pitchFamily="34" charset="-122"/>
              <a:sym typeface="微软雅黑" panose="020B0503020204020204" pitchFamily="34" charset="-122"/>
            </a:endParaRPr>
          </a:p>
          <a:p>
            <a:pPr>
              <a:buFont typeface="Wingdings" panose="05000000000000000000" pitchFamily="2" charset="2"/>
              <a:buNone/>
            </a:pPr>
            <a:endParaRPr lang="en-US" altLang="zh-CN" sz="2800" b="0" dirty="0">
              <a:latin typeface="Consolas" panose="020B0609020204030204" pitchFamily="49" charset="0"/>
              <a:ea typeface="微软雅黑" panose="020B0503020204020204" pitchFamily="34" charset="-122"/>
              <a:sym typeface="Consolas" panose="020B0609020204030204" pitchFamily="49" charset="0"/>
            </a:endParaRPr>
          </a:p>
        </p:txBody>
      </p:sp>
      <p:grpSp>
        <p:nvGrpSpPr>
          <p:cNvPr id="47115" name="组合 22">
            <a:extLst>
              <a:ext uri="{FF2B5EF4-FFF2-40B4-BE49-F238E27FC236}">
                <a16:creationId xmlns:a16="http://schemas.microsoft.com/office/drawing/2014/main" id="{9585A74B-0F43-4960-A561-CB820C905801}"/>
              </a:ext>
            </a:extLst>
          </p:cNvPr>
          <p:cNvGrpSpPr>
            <a:grpSpLocks/>
          </p:cNvGrpSpPr>
          <p:nvPr/>
        </p:nvGrpSpPr>
        <p:grpSpPr bwMode="auto">
          <a:xfrm>
            <a:off x="7048500" y="1576388"/>
            <a:ext cx="2374900" cy="5275262"/>
            <a:chOff x="5510213" y="1658938"/>
            <a:chExt cx="2274887" cy="5021032"/>
          </a:xfrm>
        </p:grpSpPr>
        <p:pic>
          <p:nvPicPr>
            <p:cNvPr id="47123" name="内容占位符 3">
              <a:extLst>
                <a:ext uri="{FF2B5EF4-FFF2-40B4-BE49-F238E27FC236}">
                  <a16:creationId xmlns:a16="http://schemas.microsoft.com/office/drawing/2014/main" id="{8B0837C1-C0FE-40EA-9338-FD417A99EA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42949" b="3476"/>
            <a:stretch>
              <a:fillRect/>
            </a:stretch>
          </p:blipFill>
          <p:spPr bwMode="auto">
            <a:xfrm>
              <a:off x="5510213" y="1658938"/>
              <a:ext cx="2274887" cy="2301875"/>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47124" name="图片 5">
              <a:extLst>
                <a:ext uri="{FF2B5EF4-FFF2-40B4-BE49-F238E27FC236}">
                  <a16:creationId xmlns:a16="http://schemas.microsoft.com/office/drawing/2014/main" id="{3B289E52-E500-4D36-B49E-CE9F4EFB5D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38620"/>
            <a:stretch>
              <a:fillRect/>
            </a:stretch>
          </p:blipFill>
          <p:spPr bwMode="auto">
            <a:xfrm>
              <a:off x="5510213" y="3985983"/>
              <a:ext cx="2274887" cy="269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5" name="直接连接符 6">
              <a:extLst>
                <a:ext uri="{FF2B5EF4-FFF2-40B4-BE49-F238E27FC236}">
                  <a16:creationId xmlns:a16="http://schemas.microsoft.com/office/drawing/2014/main" id="{182CA2F8-C667-4032-8E69-F336D4C6DEAE}"/>
                </a:ext>
              </a:extLst>
            </p:cNvPr>
            <p:cNvSpPr>
              <a:spLocks noChangeShapeType="1"/>
            </p:cNvSpPr>
            <p:nvPr/>
          </p:nvSpPr>
          <p:spPr bwMode="auto">
            <a:xfrm>
              <a:off x="6641120" y="4717340"/>
              <a:ext cx="407987" cy="1588"/>
            </a:xfrm>
            <a:prstGeom prst="line">
              <a:avLst/>
            </a:prstGeom>
            <a:noFill/>
            <a:ln w="19050">
              <a:solidFill>
                <a:srgbClr val="FF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6" name="直接连接符 7">
              <a:extLst>
                <a:ext uri="{FF2B5EF4-FFF2-40B4-BE49-F238E27FC236}">
                  <a16:creationId xmlns:a16="http://schemas.microsoft.com/office/drawing/2014/main" id="{35DC080E-50C6-4A88-8F4F-12A3E6E420F3}"/>
                </a:ext>
              </a:extLst>
            </p:cNvPr>
            <p:cNvSpPr>
              <a:spLocks noChangeShapeType="1"/>
            </p:cNvSpPr>
            <p:nvPr/>
          </p:nvSpPr>
          <p:spPr bwMode="auto">
            <a:xfrm>
              <a:off x="6982199" y="4850314"/>
              <a:ext cx="312737" cy="1588"/>
            </a:xfrm>
            <a:prstGeom prst="line">
              <a:avLst/>
            </a:prstGeom>
            <a:noFill/>
            <a:ln w="19050">
              <a:solidFill>
                <a:srgbClr val="FF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7" name="直接连接符 9">
              <a:extLst>
                <a:ext uri="{FF2B5EF4-FFF2-40B4-BE49-F238E27FC236}">
                  <a16:creationId xmlns:a16="http://schemas.microsoft.com/office/drawing/2014/main" id="{B18F2842-A3FE-4B97-8F57-1365C6CB4478}"/>
                </a:ext>
              </a:extLst>
            </p:cNvPr>
            <p:cNvSpPr>
              <a:spLocks noChangeShapeType="1"/>
            </p:cNvSpPr>
            <p:nvPr/>
          </p:nvSpPr>
          <p:spPr bwMode="auto">
            <a:xfrm>
              <a:off x="6651999" y="5483204"/>
              <a:ext cx="330200" cy="0"/>
            </a:xfrm>
            <a:prstGeom prst="line">
              <a:avLst/>
            </a:prstGeom>
            <a:noFill/>
            <a:ln w="19050">
              <a:solidFill>
                <a:srgbClr val="FF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8" name="直接连接符 10">
              <a:extLst>
                <a:ext uri="{FF2B5EF4-FFF2-40B4-BE49-F238E27FC236}">
                  <a16:creationId xmlns:a16="http://schemas.microsoft.com/office/drawing/2014/main" id="{2DE0001A-1689-4663-B853-F1A2D87F0937}"/>
                </a:ext>
              </a:extLst>
            </p:cNvPr>
            <p:cNvSpPr>
              <a:spLocks noChangeShapeType="1"/>
            </p:cNvSpPr>
            <p:nvPr/>
          </p:nvSpPr>
          <p:spPr bwMode="auto">
            <a:xfrm>
              <a:off x="6647657" y="5665789"/>
              <a:ext cx="330200" cy="1587"/>
            </a:xfrm>
            <a:prstGeom prst="line">
              <a:avLst/>
            </a:prstGeom>
            <a:noFill/>
            <a:ln w="19050">
              <a:solidFill>
                <a:srgbClr val="FF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9" name="直接连接符 11">
              <a:extLst>
                <a:ext uri="{FF2B5EF4-FFF2-40B4-BE49-F238E27FC236}">
                  <a16:creationId xmlns:a16="http://schemas.microsoft.com/office/drawing/2014/main" id="{13B82C92-4E61-4065-8856-244223873E5F}"/>
                </a:ext>
              </a:extLst>
            </p:cNvPr>
            <p:cNvSpPr>
              <a:spLocks noChangeShapeType="1"/>
            </p:cNvSpPr>
            <p:nvPr/>
          </p:nvSpPr>
          <p:spPr bwMode="auto">
            <a:xfrm>
              <a:off x="6647657" y="6113567"/>
              <a:ext cx="330200" cy="0"/>
            </a:xfrm>
            <a:prstGeom prst="line">
              <a:avLst/>
            </a:prstGeom>
            <a:noFill/>
            <a:ln w="19050">
              <a:solidFill>
                <a:srgbClr val="FF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0" name="直接连接符 19">
              <a:extLst>
                <a:ext uri="{FF2B5EF4-FFF2-40B4-BE49-F238E27FC236}">
                  <a16:creationId xmlns:a16="http://schemas.microsoft.com/office/drawing/2014/main" id="{E739E7E0-4E6A-4FAB-9C49-3E81920B9E3D}"/>
                </a:ext>
              </a:extLst>
            </p:cNvPr>
            <p:cNvSpPr>
              <a:spLocks noChangeShapeType="1"/>
            </p:cNvSpPr>
            <p:nvPr/>
          </p:nvSpPr>
          <p:spPr bwMode="auto">
            <a:xfrm>
              <a:off x="6648590" y="3027363"/>
              <a:ext cx="266700" cy="0"/>
            </a:xfrm>
            <a:prstGeom prst="line">
              <a:avLst/>
            </a:prstGeom>
            <a:noFill/>
            <a:ln w="19050">
              <a:solidFill>
                <a:srgbClr val="FF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cxnSp>
        <p:nvCxnSpPr>
          <p:cNvPr id="47116" name="直接连接符 35">
            <a:extLst>
              <a:ext uri="{FF2B5EF4-FFF2-40B4-BE49-F238E27FC236}">
                <a16:creationId xmlns:a16="http://schemas.microsoft.com/office/drawing/2014/main" id="{C3AF1AF7-A6DC-4CBB-8BCE-9A7908326139}"/>
              </a:ext>
            </a:extLst>
          </p:cNvPr>
          <p:cNvCxnSpPr>
            <a:cxnSpLocks noChangeShapeType="1"/>
          </p:cNvCxnSpPr>
          <p:nvPr/>
        </p:nvCxnSpPr>
        <p:spPr bwMode="auto">
          <a:xfrm>
            <a:off x="2360613" y="2590800"/>
            <a:ext cx="1047750" cy="1588"/>
          </a:xfrm>
          <a:prstGeom prst="line">
            <a:avLst/>
          </a:prstGeom>
          <a:noFill/>
          <a:ln w="19050" algn="ctr">
            <a:solidFill>
              <a:srgbClr val="FF0000"/>
            </a:solidFill>
            <a:round/>
            <a:headEnd/>
            <a:tailEnd/>
          </a:ln>
          <a:extLst>
            <a:ext uri="{909E8E84-426E-40DD-AFC4-6F175D3DCCD1}">
              <a14:hiddenFill xmlns:a14="http://schemas.microsoft.com/office/drawing/2010/main">
                <a:noFill/>
              </a14:hiddenFill>
            </a:ext>
          </a:extLst>
        </p:spPr>
      </p:cxnSp>
      <p:cxnSp>
        <p:nvCxnSpPr>
          <p:cNvPr id="47117" name="直接连接符 36">
            <a:extLst>
              <a:ext uri="{FF2B5EF4-FFF2-40B4-BE49-F238E27FC236}">
                <a16:creationId xmlns:a16="http://schemas.microsoft.com/office/drawing/2014/main" id="{0060D628-54B9-44A5-850D-828359E0393C}"/>
              </a:ext>
            </a:extLst>
          </p:cNvPr>
          <p:cNvCxnSpPr>
            <a:cxnSpLocks noChangeShapeType="1"/>
          </p:cNvCxnSpPr>
          <p:nvPr/>
        </p:nvCxnSpPr>
        <p:spPr bwMode="auto">
          <a:xfrm>
            <a:off x="2640013" y="4337050"/>
            <a:ext cx="1047750" cy="1588"/>
          </a:xfrm>
          <a:prstGeom prst="line">
            <a:avLst/>
          </a:prstGeom>
          <a:noFill/>
          <a:ln w="19050" algn="ctr">
            <a:solidFill>
              <a:srgbClr val="FF0000"/>
            </a:solidFill>
            <a:round/>
            <a:headEnd/>
            <a:tailEnd/>
          </a:ln>
          <a:extLst>
            <a:ext uri="{909E8E84-426E-40DD-AFC4-6F175D3DCCD1}">
              <a14:hiddenFill xmlns:a14="http://schemas.microsoft.com/office/drawing/2010/main">
                <a:noFill/>
              </a14:hiddenFill>
            </a:ext>
          </a:extLst>
        </p:spPr>
      </p:cxnSp>
      <p:cxnSp>
        <p:nvCxnSpPr>
          <p:cNvPr id="47118" name="直接连接符 37">
            <a:extLst>
              <a:ext uri="{FF2B5EF4-FFF2-40B4-BE49-F238E27FC236}">
                <a16:creationId xmlns:a16="http://schemas.microsoft.com/office/drawing/2014/main" id="{010BB6F6-0F73-4295-81AA-7599745BE43B}"/>
              </a:ext>
            </a:extLst>
          </p:cNvPr>
          <p:cNvCxnSpPr>
            <a:cxnSpLocks noChangeShapeType="1"/>
          </p:cNvCxnSpPr>
          <p:nvPr/>
        </p:nvCxnSpPr>
        <p:spPr bwMode="auto">
          <a:xfrm>
            <a:off x="2360613" y="4686300"/>
            <a:ext cx="1047750" cy="1588"/>
          </a:xfrm>
          <a:prstGeom prst="line">
            <a:avLst/>
          </a:prstGeom>
          <a:noFill/>
          <a:ln w="19050" algn="ctr">
            <a:solidFill>
              <a:srgbClr val="FF0000"/>
            </a:solidFill>
            <a:round/>
            <a:headEnd/>
            <a:tailEnd/>
          </a:ln>
          <a:extLst>
            <a:ext uri="{909E8E84-426E-40DD-AFC4-6F175D3DCCD1}">
              <a14:hiddenFill xmlns:a14="http://schemas.microsoft.com/office/drawing/2010/main">
                <a:noFill/>
              </a14:hiddenFill>
            </a:ext>
          </a:extLst>
        </p:spPr>
      </p:cxnSp>
      <p:sp>
        <p:nvSpPr>
          <p:cNvPr id="47119" name="直接连接符 12">
            <a:extLst>
              <a:ext uri="{FF2B5EF4-FFF2-40B4-BE49-F238E27FC236}">
                <a16:creationId xmlns:a16="http://schemas.microsoft.com/office/drawing/2014/main" id="{B6BD6BC2-2967-4149-8005-0862AA5DD956}"/>
              </a:ext>
            </a:extLst>
          </p:cNvPr>
          <p:cNvSpPr>
            <a:spLocks noChangeShapeType="1"/>
          </p:cNvSpPr>
          <p:nvPr/>
        </p:nvSpPr>
        <p:spPr bwMode="auto">
          <a:xfrm>
            <a:off x="5194301" y="6083300"/>
            <a:ext cx="588963" cy="0"/>
          </a:xfrm>
          <a:prstGeom prst="line">
            <a:avLst/>
          </a:prstGeom>
          <a:noFill/>
          <a:ln w="19050">
            <a:solidFill>
              <a:srgbClr val="FF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47120" name="直接连接符 39">
            <a:extLst>
              <a:ext uri="{FF2B5EF4-FFF2-40B4-BE49-F238E27FC236}">
                <a16:creationId xmlns:a16="http://schemas.microsoft.com/office/drawing/2014/main" id="{9A950E3A-AA4A-4620-BC50-DAE4AA67AEC9}"/>
              </a:ext>
            </a:extLst>
          </p:cNvPr>
          <p:cNvCxnSpPr>
            <a:cxnSpLocks noChangeShapeType="1"/>
          </p:cNvCxnSpPr>
          <p:nvPr/>
        </p:nvCxnSpPr>
        <p:spPr bwMode="auto">
          <a:xfrm>
            <a:off x="2360613" y="5314950"/>
            <a:ext cx="1047750" cy="1588"/>
          </a:xfrm>
          <a:prstGeom prst="line">
            <a:avLst/>
          </a:prstGeom>
          <a:noFill/>
          <a:ln w="19050" algn="ctr">
            <a:solidFill>
              <a:srgbClr val="FF0000"/>
            </a:solidFill>
            <a:round/>
            <a:headEnd/>
            <a:tailEnd/>
          </a:ln>
          <a:extLst>
            <a:ext uri="{909E8E84-426E-40DD-AFC4-6F175D3DCCD1}">
              <a14:hiddenFill xmlns:a14="http://schemas.microsoft.com/office/drawing/2010/main">
                <a:noFill/>
              </a14:hiddenFill>
            </a:ext>
          </a:extLst>
        </p:spPr>
      </p:cxnSp>
      <p:cxnSp>
        <p:nvCxnSpPr>
          <p:cNvPr id="47121" name="直接连接符 40">
            <a:extLst>
              <a:ext uri="{FF2B5EF4-FFF2-40B4-BE49-F238E27FC236}">
                <a16:creationId xmlns:a16="http://schemas.microsoft.com/office/drawing/2014/main" id="{BFE1486E-47D3-49BD-A051-D9823123E4D0}"/>
              </a:ext>
            </a:extLst>
          </p:cNvPr>
          <p:cNvCxnSpPr>
            <a:cxnSpLocks noChangeShapeType="1"/>
          </p:cNvCxnSpPr>
          <p:nvPr/>
        </p:nvCxnSpPr>
        <p:spPr bwMode="auto">
          <a:xfrm>
            <a:off x="2640013" y="5524500"/>
            <a:ext cx="1047750" cy="1588"/>
          </a:xfrm>
          <a:prstGeom prst="line">
            <a:avLst/>
          </a:prstGeom>
          <a:noFill/>
          <a:ln w="19050" algn="ctr">
            <a:solidFill>
              <a:srgbClr val="FF0000"/>
            </a:solidFill>
            <a:round/>
            <a:headEnd/>
            <a:tailEnd/>
          </a:ln>
          <a:extLst>
            <a:ext uri="{909E8E84-426E-40DD-AFC4-6F175D3DCCD1}">
              <a14:hiddenFill xmlns:a14="http://schemas.microsoft.com/office/drawing/2010/main">
                <a:noFill/>
              </a14:hiddenFill>
            </a:ext>
          </a:extLst>
        </p:spPr>
      </p:cxnSp>
      <p:cxnSp>
        <p:nvCxnSpPr>
          <p:cNvPr id="47122" name="直接连接符 41">
            <a:extLst>
              <a:ext uri="{FF2B5EF4-FFF2-40B4-BE49-F238E27FC236}">
                <a16:creationId xmlns:a16="http://schemas.microsoft.com/office/drawing/2014/main" id="{D04632D5-FF83-4347-96FC-5251D3951951}"/>
              </a:ext>
            </a:extLst>
          </p:cNvPr>
          <p:cNvCxnSpPr>
            <a:cxnSpLocks noChangeShapeType="1"/>
          </p:cNvCxnSpPr>
          <p:nvPr/>
        </p:nvCxnSpPr>
        <p:spPr bwMode="auto">
          <a:xfrm>
            <a:off x="2360613" y="6083300"/>
            <a:ext cx="1047750" cy="1588"/>
          </a:xfrm>
          <a:prstGeom prst="line">
            <a:avLst/>
          </a:prstGeom>
          <a:noFill/>
          <a:ln w="19050" algn="ctr">
            <a:solidFill>
              <a:srgbClr val="FF0000"/>
            </a:solidFill>
            <a:round/>
            <a:headEnd/>
            <a:tailEnd/>
          </a:ln>
          <a:extLst>
            <a:ext uri="{909E8E84-426E-40DD-AFC4-6F175D3DCCD1}">
              <a14:hiddenFill xmlns:a14="http://schemas.microsoft.com/office/drawing/2010/main">
                <a:noFill/>
              </a14:hiddenFill>
            </a:ext>
          </a:extLst>
        </p:spPr>
      </p:cxn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A5E3F3B5-C939-49EC-991A-5AF859958A62}"/>
              </a:ext>
            </a:extLst>
          </p:cNvPr>
          <p:cNvSpPr>
            <a:spLocks noGrp="1" noChangeAspect="1" noChangeArrowheads="1"/>
          </p:cNvSpPr>
          <p:nvPr>
            <p:ph type="title" idx="4294967295"/>
          </p:nvPr>
        </p:nvSpPr>
        <p:spPr/>
        <p:txBody>
          <a:bodyPr/>
          <a:lstStyle/>
          <a:p>
            <a:pPr algn="ctr"/>
            <a:r>
              <a:rPr lang="zh-CN" altLang="en-US" dirty="0"/>
              <a:t>静态链接小结</a:t>
            </a:r>
            <a:endParaRPr lang="zh-CN" altLang="zh-CN" dirty="0"/>
          </a:p>
        </p:txBody>
      </p:sp>
      <p:sp>
        <p:nvSpPr>
          <p:cNvPr id="22" name="圆角矩形 21">
            <a:extLst>
              <a:ext uri="{FF2B5EF4-FFF2-40B4-BE49-F238E27FC236}">
                <a16:creationId xmlns:a16="http://schemas.microsoft.com/office/drawing/2014/main" id="{EBABD697-86BA-46C6-90E4-2096F3A8C6B2}"/>
              </a:ext>
            </a:extLst>
          </p:cNvPr>
          <p:cNvSpPr/>
          <p:nvPr/>
        </p:nvSpPr>
        <p:spPr bwMode="auto">
          <a:xfrm>
            <a:off x="4435846" y="2339578"/>
            <a:ext cx="989012" cy="782638"/>
          </a:xfrm>
          <a:prstGeom prst="roundRect">
            <a:avLst/>
          </a:prstGeom>
          <a:ln/>
          <a:extLst>
            <a:ext uri="{91240B29-F687-4f45-9708-019B960494DF}"/>
            <a:ext uri="{AF507438-7753-43e0-B8FC-AC1667EBCBE1}"/>
          </a:extLst>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000" dirty="0">
                <a:solidFill>
                  <a:srgbClr val="000000"/>
                </a:solidFill>
              </a:rPr>
              <a:t>符号解析</a:t>
            </a:r>
          </a:p>
        </p:txBody>
      </p:sp>
      <p:sp>
        <p:nvSpPr>
          <p:cNvPr id="23" name="圆角矩形 22">
            <a:extLst>
              <a:ext uri="{FF2B5EF4-FFF2-40B4-BE49-F238E27FC236}">
                <a16:creationId xmlns:a16="http://schemas.microsoft.com/office/drawing/2014/main" id="{A17859C5-46CB-4AB2-BA0F-B80AC70AF8E6}"/>
              </a:ext>
            </a:extLst>
          </p:cNvPr>
          <p:cNvSpPr/>
          <p:nvPr/>
        </p:nvSpPr>
        <p:spPr bwMode="auto">
          <a:xfrm>
            <a:off x="4469184" y="4339828"/>
            <a:ext cx="955675" cy="782638"/>
          </a:xfrm>
          <a:prstGeom prst="roundRect">
            <a:avLst/>
          </a:prstGeom>
          <a:ln/>
          <a:extLst>
            <a:ext uri="{91240B29-F687-4f45-9708-019B960494DF}"/>
            <a:ext uri="{AF507438-7753-43e0-B8FC-AC1667EBCBE1}"/>
          </a:extLst>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000" dirty="0">
                <a:solidFill>
                  <a:srgbClr val="000000"/>
                </a:solidFill>
              </a:rPr>
              <a:t>重定位</a:t>
            </a:r>
          </a:p>
        </p:txBody>
      </p:sp>
      <p:cxnSp>
        <p:nvCxnSpPr>
          <p:cNvPr id="24" name="肘形连接符 23">
            <a:extLst>
              <a:ext uri="{FF2B5EF4-FFF2-40B4-BE49-F238E27FC236}">
                <a16:creationId xmlns:a16="http://schemas.microsoft.com/office/drawing/2014/main" id="{F039AD83-D2B7-412F-A38D-6BBB7DCBFA00}"/>
              </a:ext>
            </a:extLst>
          </p:cNvPr>
          <p:cNvCxnSpPr/>
          <p:nvPr/>
        </p:nvCxnSpPr>
        <p:spPr bwMode="auto">
          <a:xfrm>
            <a:off x="5424858" y="2553892"/>
            <a:ext cx="2571750" cy="428625"/>
          </a:xfrm>
          <a:prstGeom prst="bentConnector3">
            <a:avLst>
              <a:gd name="adj1" fmla="val 8077"/>
            </a:avLst>
          </a:prstGeom>
          <a:solidFill>
            <a:srgbClr val="CCFF66"/>
          </a:solidFill>
          <a:ln>
            <a:solidFill>
              <a:schemeClr val="tx1">
                <a:lumMod val="60000"/>
                <a:lumOff val="40000"/>
              </a:schemeClr>
            </a:solidFill>
          </a:ln>
          <a:effectLst/>
          <a:extLst>
            <a:ext uri="{91240B29-F687-4f45-9708-019B960494DF}"/>
            <a:ext uri="{AF507438-7753-43e0-B8FC-AC1667EBCBE1}"/>
          </a:extLst>
        </p:spPr>
      </p:cxnSp>
      <p:sp>
        <p:nvSpPr>
          <p:cNvPr id="48135" name="矩形 9">
            <a:extLst>
              <a:ext uri="{FF2B5EF4-FFF2-40B4-BE49-F238E27FC236}">
                <a16:creationId xmlns:a16="http://schemas.microsoft.com/office/drawing/2014/main" id="{07EA108C-90D6-47F7-B50D-604E7D151F87}"/>
              </a:ext>
            </a:extLst>
          </p:cNvPr>
          <p:cNvSpPr>
            <a:spLocks noChangeArrowheads="1"/>
          </p:cNvSpPr>
          <p:nvPr/>
        </p:nvSpPr>
        <p:spPr bwMode="auto">
          <a:xfrm>
            <a:off x="5567734" y="2469753"/>
            <a:ext cx="25003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buClr>
                <a:schemeClr val="hlink"/>
              </a:buClr>
              <a:buSzPct val="65000"/>
              <a:buFont typeface="Monotype Sorts" charset="0"/>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a:spcBef>
                <a:spcPct val="20000"/>
              </a:spcBef>
              <a:buClr>
                <a:schemeClr val="tx2"/>
              </a:buClr>
              <a:buSzPct val="100000"/>
              <a:buFont typeface="Monotype Sorts" charset="0"/>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a:spcBef>
                <a:spcPct val="20000"/>
              </a:spcBef>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pPr algn="ctr" eaLnBrk="1" hangingPunct="1">
              <a:spcBef>
                <a:spcPct val="0"/>
              </a:spcBef>
              <a:buClrTx/>
              <a:buSzTx/>
              <a:buFontTx/>
              <a:buNone/>
            </a:pPr>
            <a:r>
              <a:rPr lang="zh-CN" altLang="en-US" sz="1600" b="0">
                <a:solidFill>
                  <a:srgbClr val="000000"/>
                </a:solidFill>
                <a:latin typeface="Times New Roman" panose="02020603050405020304" pitchFamily="18" charset="0"/>
                <a:ea typeface="楷体_GB2312" pitchFamily="1" charset="-122"/>
              </a:rPr>
              <a:t>符号解析规则</a:t>
            </a:r>
          </a:p>
        </p:txBody>
      </p:sp>
      <p:cxnSp>
        <p:nvCxnSpPr>
          <p:cNvPr id="26" name="肘形连接符 25">
            <a:extLst>
              <a:ext uri="{FF2B5EF4-FFF2-40B4-BE49-F238E27FC236}">
                <a16:creationId xmlns:a16="http://schemas.microsoft.com/office/drawing/2014/main" id="{9AD716B9-54D3-4F11-912C-6667B68D6163}"/>
              </a:ext>
            </a:extLst>
          </p:cNvPr>
          <p:cNvCxnSpPr/>
          <p:nvPr/>
        </p:nvCxnSpPr>
        <p:spPr bwMode="auto">
          <a:xfrm>
            <a:off x="5458197" y="4638278"/>
            <a:ext cx="3000375" cy="501650"/>
          </a:xfrm>
          <a:prstGeom prst="bentConnector3">
            <a:avLst>
              <a:gd name="adj1" fmla="val 9366"/>
            </a:avLst>
          </a:prstGeom>
          <a:solidFill>
            <a:srgbClr val="CCFF66"/>
          </a:solidFill>
          <a:ln>
            <a:solidFill>
              <a:schemeClr val="tx1">
                <a:lumMod val="60000"/>
                <a:lumOff val="40000"/>
              </a:schemeClr>
            </a:solidFill>
          </a:ln>
          <a:effectLst/>
          <a:extLst>
            <a:ext uri="{91240B29-F687-4f45-9708-019B960494DF}"/>
            <a:ext uri="{AF507438-7753-43e0-B8FC-AC1667EBCBE1}"/>
          </a:extLst>
        </p:spPr>
      </p:cxnSp>
      <p:sp>
        <p:nvSpPr>
          <p:cNvPr id="48137" name="矩形 11">
            <a:extLst>
              <a:ext uri="{FF2B5EF4-FFF2-40B4-BE49-F238E27FC236}">
                <a16:creationId xmlns:a16="http://schemas.microsoft.com/office/drawing/2014/main" id="{F1BD685C-F41D-44E9-8C22-A67E2812BA68}"/>
              </a:ext>
            </a:extLst>
          </p:cNvPr>
          <p:cNvSpPr>
            <a:spLocks noChangeArrowheads="1"/>
          </p:cNvSpPr>
          <p:nvPr/>
        </p:nvSpPr>
        <p:spPr bwMode="auto">
          <a:xfrm>
            <a:off x="5601072" y="4581128"/>
            <a:ext cx="28273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buClr>
                <a:schemeClr val="hlink"/>
              </a:buClr>
              <a:buSzPct val="65000"/>
              <a:buFont typeface="Monotype Sorts" charset="0"/>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a:spcBef>
                <a:spcPct val="20000"/>
              </a:spcBef>
              <a:buClr>
                <a:schemeClr val="tx2"/>
              </a:buClr>
              <a:buSzPct val="100000"/>
              <a:buFont typeface="Monotype Sorts" charset="0"/>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a:spcBef>
                <a:spcPct val="20000"/>
              </a:spcBef>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pPr algn="ctr" eaLnBrk="1" hangingPunct="1">
              <a:spcBef>
                <a:spcPct val="0"/>
              </a:spcBef>
              <a:buClrTx/>
              <a:buSzTx/>
              <a:buFontTx/>
              <a:buNone/>
            </a:pPr>
            <a:r>
              <a:rPr lang="en-US" altLang="zh-CN" sz="1600" b="0">
                <a:solidFill>
                  <a:srgbClr val="000000"/>
                </a:solidFill>
                <a:latin typeface="Times New Roman" panose="02020603050405020304" pitchFamily="18" charset="0"/>
                <a:ea typeface="楷体_GB2312" pitchFamily="1" charset="-122"/>
              </a:rPr>
              <a:t>section</a:t>
            </a:r>
            <a:r>
              <a:rPr lang="zh-CN" altLang="en-US" sz="1600" b="0">
                <a:solidFill>
                  <a:srgbClr val="000000"/>
                </a:solidFill>
                <a:latin typeface="Times New Roman" panose="02020603050405020304" pitchFamily="18" charset="0"/>
                <a:ea typeface="楷体_GB2312" pitchFamily="1" charset="-122"/>
              </a:rPr>
              <a:t>重定位、符号重定位</a:t>
            </a:r>
            <a:r>
              <a:rPr lang="en-US" altLang="zh-CN" sz="1600" b="0">
                <a:solidFill>
                  <a:srgbClr val="000000"/>
                </a:solidFill>
                <a:latin typeface="Times New Roman" panose="02020603050405020304" pitchFamily="18" charset="0"/>
                <a:ea typeface="楷体_GB2312" pitchFamily="1" charset="-122"/>
              </a:rPr>
              <a:t>(</a:t>
            </a:r>
            <a:r>
              <a:rPr lang="zh-CN" altLang="en-US" sz="1600" b="0">
                <a:solidFill>
                  <a:srgbClr val="000000"/>
                </a:solidFill>
                <a:latin typeface="Times New Roman" panose="02020603050405020304" pitchFamily="18" charset="0"/>
                <a:ea typeface="楷体_GB2312" pitchFamily="1" charset="-122"/>
              </a:rPr>
              <a:t>引用符号重定位</a:t>
            </a:r>
            <a:r>
              <a:rPr lang="en-US" altLang="zh-CN" sz="1600" b="0">
                <a:solidFill>
                  <a:srgbClr val="000000"/>
                </a:solidFill>
                <a:latin typeface="Times New Roman" panose="02020603050405020304" pitchFamily="18" charset="0"/>
                <a:ea typeface="楷体_GB2312" pitchFamily="1" charset="-122"/>
              </a:rPr>
              <a:t>)</a:t>
            </a:r>
            <a:endParaRPr lang="zh-CN" altLang="en-US" sz="1600" b="0">
              <a:solidFill>
                <a:srgbClr val="000000"/>
              </a:solidFill>
              <a:latin typeface="Times New Roman" panose="02020603050405020304" pitchFamily="18" charset="0"/>
              <a:ea typeface="楷体_GB2312" pitchFamily="1" charset="-122"/>
            </a:endParaRPr>
          </a:p>
        </p:txBody>
      </p:sp>
      <p:sp>
        <p:nvSpPr>
          <p:cNvPr id="32" name="圆角矩形 31">
            <a:extLst>
              <a:ext uri="{FF2B5EF4-FFF2-40B4-BE49-F238E27FC236}">
                <a16:creationId xmlns:a16="http://schemas.microsoft.com/office/drawing/2014/main" id="{8B45FC06-1CF2-4C60-B297-84759E8EEBAA}"/>
              </a:ext>
            </a:extLst>
          </p:cNvPr>
          <p:cNvSpPr/>
          <p:nvPr/>
        </p:nvSpPr>
        <p:spPr bwMode="auto">
          <a:xfrm>
            <a:off x="2141909" y="3504804"/>
            <a:ext cx="1222375" cy="919163"/>
          </a:xfrm>
          <a:prstGeom prst="roundRect">
            <a:avLst/>
          </a:prstGeom>
          <a:ln/>
          <a:extLst>
            <a:ext uri="{91240B29-F687-4f45-9708-019B960494DF}"/>
            <a:ext uri="{AF507438-7753-43e0-B8FC-AC1667EBCBE1}"/>
          </a:extLst>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dirty="0">
                <a:solidFill>
                  <a:srgbClr val="000000"/>
                </a:solidFill>
              </a:rPr>
              <a:t>目标文件</a:t>
            </a:r>
          </a:p>
        </p:txBody>
      </p:sp>
      <p:sp>
        <p:nvSpPr>
          <p:cNvPr id="48139" name="任意多边形 16">
            <a:extLst>
              <a:ext uri="{FF2B5EF4-FFF2-40B4-BE49-F238E27FC236}">
                <a16:creationId xmlns:a16="http://schemas.microsoft.com/office/drawing/2014/main" id="{9A30030F-4548-49B9-B1FA-DBD34C86D6E8}"/>
              </a:ext>
            </a:extLst>
          </p:cNvPr>
          <p:cNvSpPr>
            <a:spLocks noChangeArrowheads="1"/>
          </p:cNvSpPr>
          <p:nvPr/>
        </p:nvSpPr>
        <p:spPr bwMode="auto">
          <a:xfrm>
            <a:off x="3354759" y="2496742"/>
            <a:ext cx="1101725" cy="2370137"/>
          </a:xfrm>
          <a:custGeom>
            <a:avLst/>
            <a:gdLst>
              <a:gd name="T0" fmla="*/ 1047949 w 1102549"/>
              <a:gd name="T1" fmla="*/ 0 h 2370667"/>
              <a:gd name="T2" fmla="*/ 7454 w 1102549"/>
              <a:gd name="T3" fmla="*/ 1294747 h 2370667"/>
              <a:gd name="T4" fmla="*/ 1092702 w 1102549"/>
              <a:gd name="T5" fmla="*/ 2364314 h 2370667"/>
              <a:gd name="T6" fmla="*/ 1092702 w 1102549"/>
              <a:gd name="T7" fmla="*/ 2364314 h 2370667"/>
              <a:gd name="T8" fmla="*/ 0 60000 65536"/>
              <a:gd name="T9" fmla="*/ 0 60000 65536"/>
              <a:gd name="T10" fmla="*/ 0 60000 65536"/>
              <a:gd name="T11" fmla="*/ 0 60000 65536"/>
              <a:gd name="T12" fmla="*/ 0 w 1102549"/>
              <a:gd name="T13" fmla="*/ 0 h 2370667"/>
              <a:gd name="T14" fmla="*/ 1102549 w 1102549"/>
              <a:gd name="T15" fmla="*/ 2370667 h 2370667"/>
            </a:gdLst>
            <a:ahLst/>
            <a:cxnLst>
              <a:cxn ang="T8">
                <a:pos x="T0" y="T1"/>
              </a:cxn>
              <a:cxn ang="T9">
                <a:pos x="T2" y="T3"/>
              </a:cxn>
              <a:cxn ang="T10">
                <a:pos x="T4" y="T5"/>
              </a:cxn>
              <a:cxn ang="T11">
                <a:pos x="T6" y="T7"/>
              </a:cxn>
            </a:cxnLst>
            <a:rect l="T12" t="T13" r="T14" b="T15"/>
            <a:pathLst>
              <a:path w="1102549" h="2370667">
                <a:moveTo>
                  <a:pt x="1057393" y="0"/>
                </a:moveTo>
                <a:cubicBezTo>
                  <a:pt x="528696" y="451556"/>
                  <a:pt x="0" y="903112"/>
                  <a:pt x="7526" y="1298223"/>
                </a:cubicBezTo>
                <a:cubicBezTo>
                  <a:pt x="15052" y="1693334"/>
                  <a:pt x="1102549" y="2370667"/>
                  <a:pt x="1102549" y="2370667"/>
                </a:cubicBezTo>
              </a:path>
            </a:pathLst>
          </a:cu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E8BA7FFE-35D2-490B-B13F-63266FA84739}"/>
              </a:ext>
            </a:extLst>
          </p:cNvPr>
          <p:cNvSpPr>
            <a:spLocks noGrp="1" noChangeAspect="1" noChangeArrowheads="1"/>
          </p:cNvSpPr>
          <p:nvPr>
            <p:ph type="title" idx="4294967295"/>
          </p:nvPr>
        </p:nvSpPr>
        <p:spPr/>
        <p:txBody>
          <a:bodyPr/>
          <a:lstStyle/>
          <a:p>
            <a:pPr algn="ctr"/>
            <a:r>
              <a:rPr lang="zh-CN" altLang="zh-CN" dirty="0"/>
              <a:t>可执行目标文件</a:t>
            </a:r>
          </a:p>
        </p:txBody>
      </p:sp>
      <p:pic>
        <p:nvPicPr>
          <p:cNvPr id="49155" name="内容占位符 5">
            <a:extLst>
              <a:ext uri="{FF2B5EF4-FFF2-40B4-BE49-F238E27FC236}">
                <a16:creationId xmlns:a16="http://schemas.microsoft.com/office/drawing/2014/main" id="{08BBBBD8-B68F-498A-AC4C-7D00B2F59ECF}"/>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3267075" y="1479551"/>
            <a:ext cx="3371850" cy="4181475"/>
          </a:xfrm>
        </p:spPr>
      </p:pic>
      <p:sp>
        <p:nvSpPr>
          <p:cNvPr id="49156" name="文本框 4">
            <a:extLst>
              <a:ext uri="{FF2B5EF4-FFF2-40B4-BE49-F238E27FC236}">
                <a16:creationId xmlns:a16="http://schemas.microsoft.com/office/drawing/2014/main" id="{CAC0DFAC-990A-4168-89A6-A71F210037EB}"/>
              </a:ext>
            </a:extLst>
          </p:cNvPr>
          <p:cNvSpPr>
            <a:spLocks noChangeArrowheads="1"/>
          </p:cNvSpPr>
          <p:nvPr/>
        </p:nvSpPr>
        <p:spPr bwMode="auto">
          <a:xfrm>
            <a:off x="1458913" y="1706564"/>
            <a:ext cx="18351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buClr>
                <a:schemeClr val="hlink"/>
              </a:buClr>
              <a:buSzPct val="65000"/>
              <a:buFont typeface="Monotype Sorts" charset="0"/>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a:spcBef>
                <a:spcPct val="20000"/>
              </a:spcBef>
              <a:buClr>
                <a:schemeClr val="tx2"/>
              </a:buClr>
              <a:buSzPct val="100000"/>
              <a:buFont typeface="Monotype Sorts" charset="0"/>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a:spcBef>
                <a:spcPct val="20000"/>
              </a:spcBef>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pPr eaLnBrk="1" hangingPunct="1">
              <a:spcBef>
                <a:spcPct val="0"/>
              </a:spcBef>
              <a:buClrTx/>
              <a:buSzTx/>
              <a:buFont typeface="Arial" panose="020B0604020202020204" pitchFamily="34" charset="0"/>
              <a:buNone/>
            </a:pPr>
            <a:r>
              <a:rPr lang="zh-CN" altLang="en-US" sz="1800" b="0">
                <a:solidFill>
                  <a:srgbClr val="0033CC"/>
                </a:solidFill>
                <a:latin typeface="微软雅黑" panose="020B0503020204020204" pitchFamily="34" charset="-122"/>
                <a:ea typeface="微软雅黑" panose="020B0503020204020204" pitchFamily="34" charset="-122"/>
                <a:sym typeface="微软雅黑" panose="020B0503020204020204" pitchFamily="34" charset="-122"/>
              </a:rPr>
              <a:t>将连续文件区域映射到运行时的内存段</a:t>
            </a:r>
          </a:p>
        </p:txBody>
      </p:sp>
      <p:sp>
        <p:nvSpPr>
          <p:cNvPr id="49157" name="文本框 5">
            <a:extLst>
              <a:ext uri="{FF2B5EF4-FFF2-40B4-BE49-F238E27FC236}">
                <a16:creationId xmlns:a16="http://schemas.microsoft.com/office/drawing/2014/main" id="{087A0911-A619-4C12-975A-AAB981C71457}"/>
              </a:ext>
            </a:extLst>
          </p:cNvPr>
          <p:cNvSpPr>
            <a:spLocks noChangeArrowheads="1"/>
          </p:cNvSpPr>
          <p:nvPr/>
        </p:nvSpPr>
        <p:spPr bwMode="auto">
          <a:xfrm>
            <a:off x="6638925" y="2306639"/>
            <a:ext cx="1835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buClr>
                <a:schemeClr val="hlink"/>
              </a:buClr>
              <a:buSzPct val="65000"/>
              <a:buFont typeface="Monotype Sorts" charset="0"/>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a:spcBef>
                <a:spcPct val="20000"/>
              </a:spcBef>
              <a:buClr>
                <a:schemeClr val="tx2"/>
              </a:buClr>
              <a:buSzPct val="100000"/>
              <a:buFont typeface="Monotype Sorts" charset="0"/>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a:spcBef>
                <a:spcPct val="20000"/>
              </a:spcBef>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pPr eaLnBrk="1" hangingPunct="1">
              <a:spcBef>
                <a:spcPct val="0"/>
              </a:spcBef>
              <a:buClrTx/>
              <a:buSzTx/>
              <a:buFont typeface="Arial" panose="020B0604020202020204" pitchFamily="34" charset="0"/>
              <a:buNone/>
            </a:pPr>
            <a:r>
              <a:rPr lang="zh-CN" altLang="en-US" sz="1800" b="0">
                <a:solidFill>
                  <a:srgbClr val="0033CC"/>
                </a:solidFill>
                <a:latin typeface="微软雅黑" panose="020B0503020204020204" pitchFamily="34" charset="-122"/>
                <a:ea typeface="微软雅黑" panose="020B0503020204020204" pitchFamily="34" charset="-122"/>
                <a:sym typeface="微软雅黑" panose="020B0503020204020204" pitchFamily="34" charset="-122"/>
              </a:rPr>
              <a:t>代码段，只读</a:t>
            </a:r>
          </a:p>
        </p:txBody>
      </p:sp>
      <p:sp>
        <p:nvSpPr>
          <p:cNvPr id="49158" name="文本框 6">
            <a:extLst>
              <a:ext uri="{FF2B5EF4-FFF2-40B4-BE49-F238E27FC236}">
                <a16:creationId xmlns:a16="http://schemas.microsoft.com/office/drawing/2014/main" id="{FE82B031-AB08-448D-A4EA-D6036887F9F3}"/>
              </a:ext>
            </a:extLst>
          </p:cNvPr>
          <p:cNvSpPr>
            <a:spLocks noChangeArrowheads="1"/>
          </p:cNvSpPr>
          <p:nvPr/>
        </p:nvSpPr>
        <p:spPr bwMode="auto">
          <a:xfrm>
            <a:off x="6638925" y="3416300"/>
            <a:ext cx="1835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buClr>
                <a:schemeClr val="hlink"/>
              </a:buClr>
              <a:buSzPct val="65000"/>
              <a:buFont typeface="Monotype Sorts" charset="0"/>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a:spcBef>
                <a:spcPct val="20000"/>
              </a:spcBef>
              <a:buClr>
                <a:schemeClr val="tx2"/>
              </a:buClr>
              <a:buSzPct val="100000"/>
              <a:buFont typeface="Monotype Sorts" charset="0"/>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a:spcBef>
                <a:spcPct val="20000"/>
              </a:spcBef>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pPr eaLnBrk="1" hangingPunct="1">
              <a:spcBef>
                <a:spcPct val="0"/>
              </a:spcBef>
              <a:buClrTx/>
              <a:buSzTx/>
              <a:buFont typeface="Arial" panose="020B0604020202020204" pitchFamily="34" charset="0"/>
              <a:buNone/>
            </a:pPr>
            <a:r>
              <a:rPr lang="zh-CN" altLang="en-US" sz="1800" b="0">
                <a:solidFill>
                  <a:srgbClr val="0033CC"/>
                </a:solidFill>
                <a:latin typeface="微软雅黑" panose="020B0503020204020204" pitchFamily="34" charset="-122"/>
                <a:ea typeface="微软雅黑" panose="020B0503020204020204" pitchFamily="34" charset="-122"/>
                <a:sym typeface="微软雅黑" panose="020B0503020204020204" pitchFamily="34" charset="-122"/>
              </a:rPr>
              <a:t>数据段，可读写</a:t>
            </a:r>
          </a:p>
        </p:txBody>
      </p:sp>
      <p:sp>
        <p:nvSpPr>
          <p:cNvPr id="49159" name="文本框 7">
            <a:extLst>
              <a:ext uri="{FF2B5EF4-FFF2-40B4-BE49-F238E27FC236}">
                <a16:creationId xmlns:a16="http://schemas.microsoft.com/office/drawing/2014/main" id="{896C5F5D-03FF-4014-830D-AB542B180E29}"/>
              </a:ext>
            </a:extLst>
          </p:cNvPr>
          <p:cNvSpPr>
            <a:spLocks noChangeArrowheads="1"/>
          </p:cNvSpPr>
          <p:nvPr/>
        </p:nvSpPr>
        <p:spPr bwMode="auto">
          <a:xfrm>
            <a:off x="6638926" y="4387851"/>
            <a:ext cx="20161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buClr>
                <a:schemeClr val="hlink"/>
              </a:buClr>
              <a:buSzPct val="65000"/>
              <a:buFont typeface="Monotype Sorts" charset="0"/>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a:spcBef>
                <a:spcPct val="20000"/>
              </a:spcBef>
              <a:buClr>
                <a:schemeClr val="tx2"/>
              </a:buClr>
              <a:buSzPct val="100000"/>
              <a:buFont typeface="Monotype Sorts" charset="0"/>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a:spcBef>
                <a:spcPct val="20000"/>
              </a:spcBef>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pPr eaLnBrk="1" hangingPunct="1">
              <a:spcBef>
                <a:spcPct val="0"/>
              </a:spcBef>
              <a:buClrTx/>
              <a:buSzTx/>
              <a:buFont typeface="Arial" panose="020B0604020202020204" pitchFamily="34" charset="0"/>
              <a:buNone/>
            </a:pPr>
            <a:r>
              <a:rPr lang="zh-CN" altLang="en-US" sz="1800" b="0">
                <a:solidFill>
                  <a:srgbClr val="0033CC"/>
                </a:solidFill>
                <a:latin typeface="微软雅黑" panose="020B0503020204020204" pitchFamily="34" charset="-122"/>
                <a:ea typeface="微软雅黑" panose="020B0503020204020204" pitchFamily="34" charset="-122"/>
                <a:sym typeface="微软雅黑" panose="020B0503020204020204" pitchFamily="34" charset="-122"/>
              </a:rPr>
              <a:t>符号表与调试信息，不加载到内存</a:t>
            </a:r>
          </a:p>
        </p:txBody>
      </p:sp>
      <p:sp>
        <p:nvSpPr>
          <p:cNvPr id="49160" name="文本框 8">
            <a:extLst>
              <a:ext uri="{FF2B5EF4-FFF2-40B4-BE49-F238E27FC236}">
                <a16:creationId xmlns:a16="http://schemas.microsoft.com/office/drawing/2014/main" id="{007ADA46-2232-4052-BC16-FAAA2E5B50AE}"/>
              </a:ext>
            </a:extLst>
          </p:cNvPr>
          <p:cNvSpPr>
            <a:spLocks noChangeArrowheads="1"/>
          </p:cNvSpPr>
          <p:nvPr/>
        </p:nvSpPr>
        <p:spPr bwMode="auto">
          <a:xfrm>
            <a:off x="1458913" y="5014913"/>
            <a:ext cx="18351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buClr>
                <a:schemeClr val="hlink"/>
              </a:buClr>
              <a:buSzPct val="65000"/>
              <a:buFont typeface="Monotype Sorts" charset="0"/>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a:spcBef>
                <a:spcPct val="20000"/>
              </a:spcBef>
              <a:buClr>
                <a:schemeClr val="tx2"/>
              </a:buClr>
              <a:buSzPct val="100000"/>
              <a:buFont typeface="Monotype Sorts" charset="0"/>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a:spcBef>
                <a:spcPct val="20000"/>
              </a:spcBef>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pPr eaLnBrk="1" hangingPunct="1">
              <a:spcBef>
                <a:spcPct val="0"/>
              </a:spcBef>
              <a:buClrTx/>
              <a:buSzTx/>
              <a:buFont typeface="Arial" panose="020B0604020202020204" pitchFamily="34" charset="0"/>
              <a:buNone/>
            </a:pPr>
            <a:r>
              <a:rPr lang="zh-CN" altLang="en-US" sz="1800" b="0">
                <a:solidFill>
                  <a:srgbClr val="0033CC"/>
                </a:solidFill>
                <a:latin typeface="微软雅黑" panose="020B0503020204020204" pitchFamily="34" charset="-122"/>
                <a:ea typeface="微软雅黑" panose="020B0503020204020204" pitchFamily="34" charset="-122"/>
                <a:sym typeface="微软雅黑" panose="020B0503020204020204" pitchFamily="34" charset="-122"/>
              </a:rPr>
              <a:t>同可重定位目标文件</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02D56111-D1AE-459B-81CF-35D87B053BDD}"/>
              </a:ext>
            </a:extLst>
          </p:cNvPr>
          <p:cNvSpPr>
            <a:spLocks noGrp="1" noChangeAspect="1" noChangeArrowheads="1"/>
          </p:cNvSpPr>
          <p:nvPr>
            <p:ph type="title" idx="4294967295"/>
          </p:nvPr>
        </p:nvSpPr>
        <p:spPr/>
        <p:txBody>
          <a:bodyPr/>
          <a:lstStyle/>
          <a:p>
            <a:pPr algn="ctr"/>
            <a:r>
              <a:rPr lang="zh-CN" altLang="zh-CN" dirty="0"/>
              <a:t>可执行目标文件</a:t>
            </a:r>
          </a:p>
        </p:txBody>
      </p:sp>
      <p:pic>
        <p:nvPicPr>
          <p:cNvPr id="50179" name="内容占位符 5">
            <a:extLst>
              <a:ext uri="{FF2B5EF4-FFF2-40B4-BE49-F238E27FC236}">
                <a16:creationId xmlns:a16="http://schemas.microsoft.com/office/drawing/2014/main" id="{69E07E8E-4C05-49B0-BF4E-3D545E6B5027}"/>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009650" y="1614489"/>
            <a:ext cx="7886700" cy="2530475"/>
          </a:xfrm>
        </p:spPr>
      </p:pic>
      <p:sp>
        <p:nvSpPr>
          <p:cNvPr id="50180" name="文本框 6">
            <a:extLst>
              <a:ext uri="{FF2B5EF4-FFF2-40B4-BE49-F238E27FC236}">
                <a16:creationId xmlns:a16="http://schemas.microsoft.com/office/drawing/2014/main" id="{28059BCB-FE8B-4A6D-9057-175C4362207C}"/>
              </a:ext>
            </a:extLst>
          </p:cNvPr>
          <p:cNvSpPr>
            <a:spLocks noChangeArrowheads="1"/>
          </p:cNvSpPr>
          <p:nvPr/>
        </p:nvSpPr>
        <p:spPr bwMode="auto">
          <a:xfrm>
            <a:off x="1182688" y="4625975"/>
            <a:ext cx="75422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buClr>
                <a:schemeClr val="hlink"/>
              </a:buClr>
              <a:buSzPct val="65000"/>
              <a:buFont typeface="Monotype Sorts" charset="0"/>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a:spcBef>
                <a:spcPct val="20000"/>
              </a:spcBef>
              <a:buClr>
                <a:schemeClr val="tx2"/>
              </a:buClr>
              <a:buSzPct val="100000"/>
              <a:buFont typeface="Monotype Sorts" charset="0"/>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a:spcBef>
                <a:spcPct val="20000"/>
              </a:spcBef>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pPr eaLnBrk="1" hangingPunct="1">
              <a:spcBef>
                <a:spcPct val="0"/>
              </a:spcBef>
              <a:buClrTx/>
              <a:buSzTx/>
              <a:buFont typeface="Arial" panose="020B0604020202020204" pitchFamily="34" charset="0"/>
              <a:buNone/>
            </a:pPr>
            <a:r>
              <a:rPr lang="zh-CN" altLang="en-US" sz="1800" b="0" dirty="0">
                <a:solidFill>
                  <a:srgbClr val="0033CC"/>
                </a:solidFill>
                <a:latin typeface="微软雅黑" panose="020B0503020204020204" pitchFamily="34" charset="-122"/>
                <a:ea typeface="微软雅黑" panose="020B0503020204020204" pitchFamily="34" charset="-122"/>
                <a:sym typeface="微软雅黑" panose="020B0503020204020204" pitchFamily="34" charset="-122"/>
              </a:rPr>
              <a:t>代码段，加载到地址 </a:t>
            </a:r>
            <a:r>
              <a:rPr lang="en-US" altLang="zh-CN" sz="1800" b="0" dirty="0">
                <a:solidFill>
                  <a:srgbClr val="0033CC"/>
                </a:solidFill>
                <a:latin typeface="Consolas" panose="020B0609020204030204" pitchFamily="49" charset="0"/>
                <a:ea typeface="微软雅黑" panose="020B0503020204020204" pitchFamily="34" charset="-122"/>
                <a:sym typeface="Consolas" panose="020B0609020204030204" pitchFamily="49" charset="0"/>
              </a:rPr>
              <a:t>0x08048000</a:t>
            </a:r>
            <a:r>
              <a:rPr lang="zh-CN" altLang="en-US" sz="1800" b="0" dirty="0">
                <a:solidFill>
                  <a:srgbClr val="0033CC"/>
                </a:solidFill>
                <a:latin typeface="Consolas" panose="020B0609020204030204" pitchFamily="49" charset="0"/>
                <a:ea typeface="微软雅黑" panose="020B0503020204020204" pitchFamily="34" charset="-122"/>
                <a:sym typeface="Consolas" panose="020B0609020204030204" pitchFamily="49" charset="0"/>
              </a:rPr>
              <a:t>（“国际惯例”）</a:t>
            </a:r>
            <a:r>
              <a:rPr lang="zh-CN" altLang="en-US" sz="1800" b="0" dirty="0">
                <a:solidFill>
                  <a:srgbClr val="0033CC"/>
                </a:solidFill>
                <a:latin typeface="微软雅黑" panose="020B0503020204020204" pitchFamily="34" charset="-122"/>
                <a:ea typeface="微软雅黑" panose="020B0503020204020204" pitchFamily="34" charset="-122"/>
                <a:sym typeface="微软雅黑" panose="020B0503020204020204" pitchFamily="34" charset="-122"/>
              </a:rPr>
              <a:t>，只读，</a:t>
            </a:r>
            <a:r>
              <a:rPr lang="en-US" altLang="zh-CN" sz="1800" b="0" dirty="0">
                <a:solidFill>
                  <a:srgbClr val="0033CC"/>
                </a:solidFill>
                <a:latin typeface="微软雅黑" panose="020B0503020204020204" pitchFamily="34" charset="-122"/>
                <a:ea typeface="微软雅黑" panose="020B0503020204020204" pitchFamily="34" charset="-122"/>
                <a:sym typeface="微软雅黑" panose="020B0503020204020204" pitchFamily="34" charset="-122"/>
              </a:rPr>
              <a:t>4K</a:t>
            </a:r>
            <a:r>
              <a:rPr lang="zh-CN" altLang="en-US" sz="1800" b="0" dirty="0">
                <a:solidFill>
                  <a:srgbClr val="0033CC"/>
                </a:solidFill>
                <a:latin typeface="微软雅黑" panose="020B0503020204020204" pitchFamily="34" charset="-122"/>
                <a:ea typeface="微软雅黑" panose="020B0503020204020204" pitchFamily="34" charset="-122"/>
                <a:sym typeface="微软雅黑" panose="020B0503020204020204" pitchFamily="34" charset="-122"/>
              </a:rPr>
              <a:t>边界对齐</a:t>
            </a:r>
          </a:p>
        </p:txBody>
      </p:sp>
      <p:sp>
        <p:nvSpPr>
          <p:cNvPr id="50181" name="文本框 7">
            <a:extLst>
              <a:ext uri="{FF2B5EF4-FFF2-40B4-BE49-F238E27FC236}">
                <a16:creationId xmlns:a16="http://schemas.microsoft.com/office/drawing/2014/main" id="{57DEE83D-C395-4823-BD3F-ED13BAB85F64}"/>
              </a:ext>
            </a:extLst>
          </p:cNvPr>
          <p:cNvSpPr>
            <a:spLocks noChangeArrowheads="1"/>
          </p:cNvSpPr>
          <p:nvPr/>
        </p:nvSpPr>
        <p:spPr bwMode="auto">
          <a:xfrm>
            <a:off x="1182688" y="5148264"/>
            <a:ext cx="75422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buClr>
                <a:schemeClr val="hlink"/>
              </a:buClr>
              <a:buSzPct val="65000"/>
              <a:buFont typeface="Monotype Sorts" charset="0"/>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a:spcBef>
                <a:spcPct val="20000"/>
              </a:spcBef>
              <a:buClr>
                <a:schemeClr val="tx2"/>
              </a:buClr>
              <a:buSzPct val="100000"/>
              <a:buFont typeface="Monotype Sorts" charset="0"/>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a:spcBef>
                <a:spcPct val="20000"/>
              </a:spcBef>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pPr eaLnBrk="1" hangingPunct="1">
              <a:spcBef>
                <a:spcPct val="0"/>
              </a:spcBef>
              <a:buClrTx/>
              <a:buSzTx/>
              <a:buFont typeface="Arial" panose="020B0604020202020204" pitchFamily="34" charset="0"/>
              <a:buNone/>
            </a:pPr>
            <a:r>
              <a:rPr lang="zh-CN" altLang="en-US" sz="1800" b="0">
                <a:solidFill>
                  <a:srgbClr val="0033CC"/>
                </a:solidFill>
                <a:latin typeface="微软雅黑" panose="020B0503020204020204" pitchFamily="34" charset="-122"/>
                <a:ea typeface="微软雅黑" panose="020B0503020204020204" pitchFamily="34" charset="-122"/>
                <a:sym typeface="微软雅黑" panose="020B0503020204020204" pitchFamily="34" charset="-122"/>
              </a:rPr>
              <a:t>数据段，加载到地址 </a:t>
            </a:r>
            <a:r>
              <a:rPr lang="en-US" altLang="zh-CN" sz="1800" b="0">
                <a:solidFill>
                  <a:srgbClr val="0033CC"/>
                </a:solidFill>
                <a:latin typeface="Consolas" panose="020B0609020204030204" pitchFamily="49" charset="0"/>
                <a:ea typeface="微软雅黑" panose="020B0503020204020204" pitchFamily="34" charset="-122"/>
                <a:sym typeface="Consolas" panose="020B0609020204030204" pitchFamily="49" charset="0"/>
              </a:rPr>
              <a:t>0x080490f0</a:t>
            </a:r>
            <a:r>
              <a:rPr lang="zh-CN" altLang="en-US" sz="1800" b="0">
                <a:solidFill>
                  <a:srgbClr val="0033CC"/>
                </a:solidFill>
                <a:latin typeface="微软雅黑" panose="020B0503020204020204" pitchFamily="34" charset="-122"/>
                <a:ea typeface="微软雅黑" panose="020B0503020204020204" pitchFamily="34" charset="-122"/>
                <a:sym typeface="微软雅黑" panose="020B0503020204020204" pitchFamily="34" charset="-122"/>
              </a:rPr>
              <a:t>，读写，</a:t>
            </a:r>
            <a:r>
              <a:rPr lang="en-US" altLang="zh-CN" sz="1800" b="0">
                <a:solidFill>
                  <a:srgbClr val="0033CC"/>
                </a:solidFill>
                <a:latin typeface="微软雅黑" panose="020B0503020204020204" pitchFamily="34" charset="-122"/>
                <a:ea typeface="微软雅黑" panose="020B0503020204020204" pitchFamily="34" charset="-122"/>
                <a:sym typeface="微软雅黑" panose="020B0503020204020204" pitchFamily="34" charset="-122"/>
              </a:rPr>
              <a:t>4K</a:t>
            </a:r>
            <a:r>
              <a:rPr lang="zh-CN" altLang="en-US" sz="1800" b="0">
                <a:solidFill>
                  <a:srgbClr val="0033CC"/>
                </a:solidFill>
                <a:latin typeface="微软雅黑" panose="020B0503020204020204" pitchFamily="34" charset="-122"/>
                <a:ea typeface="微软雅黑" panose="020B0503020204020204" pitchFamily="34" charset="-122"/>
                <a:sym typeface="微软雅黑" panose="020B0503020204020204" pitchFamily="34" charset="-122"/>
              </a:rPr>
              <a:t>边界对齐</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a:extLst>
              <a:ext uri="{FF2B5EF4-FFF2-40B4-BE49-F238E27FC236}">
                <a16:creationId xmlns:a16="http://schemas.microsoft.com/office/drawing/2014/main" id="{05655AE5-F9D0-4973-809B-BF14A623E616}"/>
              </a:ext>
            </a:extLst>
          </p:cNvPr>
          <p:cNvSpPr>
            <a:spLocks noGrp="1" noChangeAspect="1" noChangeArrowheads="1"/>
          </p:cNvSpPr>
          <p:nvPr>
            <p:ph type="title" idx="4294967295"/>
          </p:nvPr>
        </p:nvSpPr>
        <p:spPr/>
        <p:txBody>
          <a:bodyPr/>
          <a:lstStyle/>
          <a:p>
            <a:r>
              <a:rPr lang="zh-CN" altLang="en-US"/>
              <a:t>可执行文件</a:t>
            </a:r>
            <a:r>
              <a:rPr lang="zh-CN" altLang="zh-CN"/>
              <a:t>的加载</a:t>
            </a:r>
          </a:p>
        </p:txBody>
      </p:sp>
      <p:pic>
        <p:nvPicPr>
          <p:cNvPr id="51203" name="内容占位符 3">
            <a:extLst>
              <a:ext uri="{FF2B5EF4-FFF2-40B4-BE49-F238E27FC236}">
                <a16:creationId xmlns:a16="http://schemas.microsoft.com/office/drawing/2014/main" id="{C11E219D-B6A8-4553-8EE7-64021B208DDF}"/>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3543301" y="1476375"/>
            <a:ext cx="5210175" cy="4400550"/>
          </a:xfrm>
        </p:spPr>
      </p:pic>
      <p:sp>
        <p:nvSpPr>
          <p:cNvPr id="51204" name="文本框 4">
            <a:extLst>
              <a:ext uri="{FF2B5EF4-FFF2-40B4-BE49-F238E27FC236}">
                <a16:creationId xmlns:a16="http://schemas.microsoft.com/office/drawing/2014/main" id="{92E30DC5-847C-46E5-9F4D-EBEFD56239D3}"/>
              </a:ext>
            </a:extLst>
          </p:cNvPr>
          <p:cNvSpPr>
            <a:spLocks noChangeArrowheads="1"/>
          </p:cNvSpPr>
          <p:nvPr/>
        </p:nvSpPr>
        <p:spPr bwMode="auto">
          <a:xfrm>
            <a:off x="1009651" y="1646239"/>
            <a:ext cx="2862263" cy="269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buClr>
                <a:schemeClr val="hlink"/>
              </a:buClr>
              <a:buSzPct val="65000"/>
              <a:buFont typeface="Monotype Sorts" charset="0"/>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a:spcBef>
                <a:spcPct val="20000"/>
              </a:spcBef>
              <a:buClr>
                <a:schemeClr val="tx2"/>
              </a:buClr>
              <a:buSzPct val="100000"/>
              <a:buFont typeface="Monotype Sorts" charset="0"/>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a:spcBef>
                <a:spcPct val="20000"/>
              </a:spcBef>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pPr>
              <a:spcBef>
                <a:spcPct val="0"/>
              </a:spcBef>
              <a:spcAft>
                <a:spcPts val="600"/>
              </a:spcAft>
              <a:buClrTx/>
              <a:buSzTx/>
              <a:buFont typeface="Arial" panose="020B0604020202020204" pitchFamily="34" charset="0"/>
              <a:buChar char="•"/>
            </a:pPr>
            <a:r>
              <a:rPr lang="zh-CN" altLang="en-US" sz="1800" b="0">
                <a:solidFill>
                  <a:srgbClr val="0033CC"/>
                </a:solidFill>
                <a:latin typeface="微软雅黑" panose="020B0503020204020204" pitchFamily="34" charset="-122"/>
                <a:ea typeface="微软雅黑" panose="020B0503020204020204" pitchFamily="34" charset="-122"/>
                <a:sym typeface="微软雅黑" panose="020B0503020204020204" pitchFamily="34" charset="-122"/>
              </a:rPr>
              <a:t>将代码段和数据段加载到指定的内存位置</a:t>
            </a:r>
            <a:endParaRPr lang="en-US" altLang="zh-CN" sz="1800" b="0">
              <a:solidFill>
                <a:srgbClr val="0033CC"/>
              </a:solidFill>
              <a:latin typeface="微软雅黑" panose="020B0503020204020204" pitchFamily="34" charset="-122"/>
              <a:ea typeface="微软雅黑" panose="020B0503020204020204" pitchFamily="34" charset="-122"/>
              <a:sym typeface="微软雅黑" panose="020B0503020204020204" pitchFamily="34" charset="-122"/>
            </a:endParaRPr>
          </a:p>
          <a:p>
            <a:pPr>
              <a:spcBef>
                <a:spcPct val="0"/>
              </a:spcBef>
              <a:spcAft>
                <a:spcPts val="600"/>
              </a:spcAft>
              <a:buClrTx/>
              <a:buSzTx/>
              <a:buFont typeface="Arial" panose="020B0604020202020204" pitchFamily="34" charset="0"/>
              <a:buChar char="•"/>
            </a:pPr>
            <a:r>
              <a:rPr lang="zh-CN" altLang="en-US" sz="1800" b="0">
                <a:solidFill>
                  <a:srgbClr val="0033CC"/>
                </a:solidFill>
                <a:latin typeface="微软雅黑" panose="020B0503020204020204" pitchFamily="34" charset="-122"/>
                <a:ea typeface="微软雅黑" panose="020B0503020204020204" pitchFamily="34" charset="-122"/>
                <a:sym typeface="微软雅黑" panose="020B0503020204020204" pitchFamily="34" charset="-122"/>
              </a:rPr>
              <a:t>跳转到入口点，</a:t>
            </a:r>
            <a:r>
              <a:rPr lang="en-US" altLang="zh-CN" sz="1800" b="0">
                <a:solidFill>
                  <a:srgbClr val="0033CC"/>
                </a:solidFill>
                <a:latin typeface="Consolas" panose="020B0609020204030204" pitchFamily="49" charset="0"/>
                <a:ea typeface="微软雅黑" panose="020B0503020204020204" pitchFamily="34" charset="-122"/>
                <a:sym typeface="Consolas" panose="020B0609020204030204" pitchFamily="49" charset="0"/>
              </a:rPr>
              <a:t>_start</a:t>
            </a:r>
            <a:r>
              <a:rPr lang="zh-CN" altLang="en-US" sz="1800" b="0">
                <a:solidFill>
                  <a:srgbClr val="0033CC"/>
                </a:solidFill>
                <a:latin typeface="Consolas" panose="020B0609020204030204" pitchFamily="49" charset="0"/>
                <a:ea typeface="微软雅黑" panose="020B0503020204020204" pitchFamily="34" charset="-122"/>
                <a:sym typeface="Consolas" panose="020B0609020204030204" pitchFamily="49" charset="0"/>
              </a:rPr>
              <a:t>（定义在 </a:t>
            </a:r>
            <a:r>
              <a:rPr lang="en-US" altLang="zh-CN" sz="1800" b="0">
                <a:solidFill>
                  <a:srgbClr val="0033CC"/>
                </a:solidFill>
                <a:latin typeface="Consolas" panose="020B0609020204030204" pitchFamily="49" charset="0"/>
                <a:ea typeface="微软雅黑" panose="020B0503020204020204" pitchFamily="34" charset="-122"/>
                <a:sym typeface="Consolas" panose="020B0609020204030204" pitchFamily="49" charset="0"/>
              </a:rPr>
              <a:t>crt1.o </a:t>
            </a:r>
            <a:r>
              <a:rPr lang="zh-CN" altLang="en-US" sz="1800" b="0">
                <a:solidFill>
                  <a:srgbClr val="0033CC"/>
                </a:solidFill>
                <a:latin typeface="Consolas" panose="020B0609020204030204" pitchFamily="49" charset="0"/>
                <a:ea typeface="微软雅黑" panose="020B0503020204020204" pitchFamily="34" charset="-122"/>
                <a:sym typeface="Consolas" panose="020B0609020204030204" pitchFamily="49" charset="0"/>
              </a:rPr>
              <a:t>中）</a:t>
            </a:r>
            <a:endParaRPr lang="en-US" altLang="zh-CN" sz="1800" b="0">
              <a:solidFill>
                <a:srgbClr val="0033CC"/>
              </a:solidFill>
              <a:latin typeface="Consolas" panose="020B0609020204030204" pitchFamily="49" charset="0"/>
              <a:ea typeface="微软雅黑" panose="020B0503020204020204" pitchFamily="34" charset="-122"/>
              <a:sym typeface="Consolas" panose="020B0609020204030204" pitchFamily="49" charset="0"/>
            </a:endParaRPr>
          </a:p>
          <a:p>
            <a:pPr lvl="1">
              <a:spcBef>
                <a:spcPct val="0"/>
              </a:spcBef>
              <a:spcAft>
                <a:spcPts val="600"/>
              </a:spcAft>
              <a:buClrTx/>
              <a:buSzTx/>
              <a:buFont typeface="Consolas" panose="020B0609020204030204" pitchFamily="49" charset="0"/>
              <a:buChar char="≡"/>
            </a:pPr>
            <a:r>
              <a:rPr lang="zh-CN" altLang="en-US" sz="1800" b="0">
                <a:solidFill>
                  <a:srgbClr val="0033CC"/>
                </a:solidFill>
                <a:latin typeface="Consolas" panose="020B0609020204030204" pitchFamily="49" charset="0"/>
                <a:sym typeface="Consolas" panose="020B0609020204030204" pitchFamily="49" charset="0"/>
              </a:rPr>
              <a:t>初始化</a:t>
            </a:r>
            <a:r>
              <a:rPr lang="en-US" altLang="zh-CN" sz="1800" b="0">
                <a:solidFill>
                  <a:srgbClr val="0033CC"/>
                </a:solidFill>
                <a:latin typeface="Consolas" panose="020B0609020204030204" pitchFamily="49" charset="0"/>
                <a:sym typeface="Consolas" panose="020B0609020204030204" pitchFamily="49" charset="0"/>
              </a:rPr>
              <a:t>C</a:t>
            </a:r>
            <a:r>
              <a:rPr lang="zh-CN" altLang="en-US" sz="1800" b="0">
                <a:solidFill>
                  <a:srgbClr val="0033CC"/>
                </a:solidFill>
                <a:latin typeface="Consolas" panose="020B0609020204030204" pitchFamily="49" charset="0"/>
                <a:sym typeface="Consolas" panose="020B0609020204030204" pitchFamily="49" charset="0"/>
              </a:rPr>
              <a:t>库</a:t>
            </a:r>
            <a:endParaRPr lang="en-US" altLang="zh-CN" sz="1800" b="0">
              <a:solidFill>
                <a:srgbClr val="0033CC"/>
              </a:solidFill>
              <a:latin typeface="Consolas" panose="020B0609020204030204" pitchFamily="49" charset="0"/>
              <a:sym typeface="Consolas" panose="020B0609020204030204" pitchFamily="49" charset="0"/>
            </a:endParaRPr>
          </a:p>
          <a:p>
            <a:pPr lvl="1">
              <a:spcBef>
                <a:spcPct val="0"/>
              </a:spcBef>
              <a:spcAft>
                <a:spcPts val="600"/>
              </a:spcAft>
              <a:buClrTx/>
              <a:buSzTx/>
              <a:buFont typeface="Consolas" panose="020B0609020204030204" pitchFamily="49" charset="0"/>
              <a:buChar char="≡"/>
            </a:pPr>
            <a:r>
              <a:rPr lang="zh-CN" altLang="en-US" sz="1800" b="0">
                <a:solidFill>
                  <a:srgbClr val="0033CC"/>
                </a:solidFill>
                <a:latin typeface="Consolas" panose="020B0609020204030204" pitchFamily="49" charset="0"/>
                <a:sym typeface="Consolas" panose="020B0609020204030204" pitchFamily="49" charset="0"/>
              </a:rPr>
              <a:t>注册退出清理函数</a:t>
            </a:r>
            <a:endParaRPr lang="en-US" altLang="zh-CN" sz="1800" b="0">
              <a:solidFill>
                <a:srgbClr val="0033CC"/>
              </a:solidFill>
              <a:latin typeface="Consolas" panose="020B0609020204030204" pitchFamily="49" charset="0"/>
              <a:sym typeface="Consolas" panose="020B0609020204030204" pitchFamily="49" charset="0"/>
            </a:endParaRPr>
          </a:p>
          <a:p>
            <a:pPr lvl="1">
              <a:spcBef>
                <a:spcPct val="0"/>
              </a:spcBef>
              <a:spcAft>
                <a:spcPts val="600"/>
              </a:spcAft>
              <a:buClrTx/>
              <a:buSzTx/>
              <a:buFont typeface="Consolas" panose="020B0609020204030204" pitchFamily="49" charset="0"/>
              <a:buChar char="≡"/>
            </a:pPr>
            <a:r>
              <a:rPr lang="zh-CN" altLang="en-US" sz="1800" b="0">
                <a:solidFill>
                  <a:srgbClr val="0033CC"/>
                </a:solidFill>
                <a:latin typeface="Consolas" panose="020B0609020204030204" pitchFamily="49" charset="0"/>
                <a:sym typeface="Consolas" panose="020B0609020204030204" pitchFamily="49" charset="0"/>
              </a:rPr>
              <a:t>调用</a:t>
            </a:r>
            <a:r>
              <a:rPr lang="en-US" altLang="zh-CN" sz="1800" b="0">
                <a:solidFill>
                  <a:srgbClr val="0033CC"/>
                </a:solidFill>
                <a:latin typeface="Consolas" panose="020B0609020204030204" pitchFamily="49" charset="0"/>
                <a:sym typeface="Consolas" panose="020B0609020204030204" pitchFamily="49" charset="0"/>
              </a:rPr>
              <a:t>main</a:t>
            </a:r>
            <a:endParaRPr lang="zh-CN" altLang="en-US" sz="1800" b="0">
              <a:solidFill>
                <a:srgbClr val="0033CC"/>
              </a:solidFill>
              <a:latin typeface="Consolas" panose="020B0609020204030204" pitchFamily="49" charset="0"/>
              <a:sym typeface="Consolas" panose="020B0609020204030204" pitchFamily="49" charset="0"/>
            </a:endParaRPr>
          </a:p>
          <a:p>
            <a:pPr lvl="1">
              <a:spcBef>
                <a:spcPct val="0"/>
              </a:spcBef>
              <a:spcAft>
                <a:spcPts val="600"/>
              </a:spcAft>
              <a:buClrTx/>
              <a:buSzTx/>
              <a:buFont typeface="Consolas" panose="020B0609020204030204" pitchFamily="49" charset="0"/>
              <a:buChar char="≡"/>
            </a:pPr>
            <a:r>
              <a:rPr lang="zh-CN" altLang="en-US" sz="1800" b="0">
                <a:solidFill>
                  <a:srgbClr val="0033CC"/>
                </a:solidFill>
                <a:latin typeface="Consolas" panose="020B0609020204030204" pitchFamily="49" charset="0"/>
                <a:sym typeface="Consolas" panose="020B0609020204030204" pitchFamily="49" charset="0"/>
              </a:rPr>
              <a:t>结束程序</a:t>
            </a:r>
            <a:endParaRPr lang="en-US" altLang="zh-CN" sz="1800" b="0">
              <a:solidFill>
                <a:srgbClr val="0033CC"/>
              </a:solidFill>
              <a:latin typeface="Consolas" panose="020B0609020204030204" pitchFamily="49" charset="0"/>
              <a:sym typeface="Consolas" panose="020B0609020204030204" pitchFamily="49" charset="0"/>
            </a:endParaRPr>
          </a:p>
        </p:txBody>
      </p:sp>
      <p:sp>
        <p:nvSpPr>
          <p:cNvPr id="51205" name="灯片编号占位符 3">
            <a:extLst>
              <a:ext uri="{FF2B5EF4-FFF2-40B4-BE49-F238E27FC236}">
                <a16:creationId xmlns:a16="http://schemas.microsoft.com/office/drawing/2014/main" id="{96073D7E-6CE2-4FBF-8F56-40C21C533637}"/>
              </a:ext>
            </a:extLst>
          </p:cNvPr>
          <p:cNvSpPr txBox="1">
            <a:spLocks/>
          </p:cNvSpPr>
          <p:nvPr/>
        </p:nvSpPr>
        <p:spPr bwMode="auto">
          <a:xfrm>
            <a:off x="381000" y="114300"/>
            <a:ext cx="175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buClr>
                <a:schemeClr val="hlink"/>
              </a:buClr>
              <a:buSzPct val="65000"/>
              <a:buFont typeface="Monotype Sorts" charset="0"/>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a:spcBef>
                <a:spcPct val="20000"/>
              </a:spcBef>
              <a:buClr>
                <a:schemeClr val="tx2"/>
              </a:buClr>
              <a:buSzPct val="100000"/>
              <a:buFont typeface="Monotype Sorts" charset="0"/>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a:spcBef>
                <a:spcPct val="20000"/>
              </a:spcBef>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pPr>
              <a:spcBef>
                <a:spcPct val="0"/>
              </a:spcBef>
              <a:buClrTx/>
              <a:buSzTx/>
              <a:buFont typeface="Arial" panose="020B0604020202020204" pitchFamily="34" charset="0"/>
              <a:buNone/>
            </a:pPr>
            <a:fld id="{C68DB432-5B8F-4D4F-BF07-DFA9162E3A81}" type="slidenum">
              <a:rPr lang="en-US" altLang="zh-CN" sz="1800" b="0">
                <a:solidFill>
                  <a:schemeClr val="tx1"/>
                </a:solidFill>
                <a:ea typeface="宋体" panose="02010600030101010101" pitchFamily="2" charset="-122"/>
              </a:rPr>
              <a:pPr>
                <a:spcBef>
                  <a:spcPct val="0"/>
                </a:spcBef>
                <a:buClrTx/>
                <a:buSzTx/>
                <a:buFont typeface="Arial" panose="020B0604020202020204" pitchFamily="34" charset="0"/>
                <a:buNone/>
              </a:pPr>
              <a:t>35</a:t>
            </a:fld>
            <a:endParaRPr lang="en-US" altLang="zh-CN" sz="1800" b="0">
              <a:solidFill>
                <a:schemeClr val="tx1"/>
              </a:solidFill>
              <a:ea typeface="宋体" panose="02010600030101010101" pitchFamily="2" charset="-122"/>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A67A081E-41D9-4C05-BB7C-DA2405F8CFAC}"/>
              </a:ext>
            </a:extLst>
          </p:cNvPr>
          <p:cNvSpPr>
            <a:spLocks noGrp="1" noChangeAspect="1" noChangeArrowheads="1"/>
          </p:cNvSpPr>
          <p:nvPr>
            <p:ph type="title" idx="4294967295"/>
          </p:nvPr>
        </p:nvSpPr>
        <p:spPr/>
        <p:txBody>
          <a:bodyPr/>
          <a:lstStyle/>
          <a:p>
            <a:pPr algn="ctr"/>
            <a:r>
              <a:rPr lang="zh-CN" altLang="zh-CN" dirty="0"/>
              <a:t>动态链接与共享库</a:t>
            </a:r>
          </a:p>
        </p:txBody>
      </p:sp>
      <p:sp>
        <p:nvSpPr>
          <p:cNvPr id="52227" name="内容占位符 2">
            <a:extLst>
              <a:ext uri="{FF2B5EF4-FFF2-40B4-BE49-F238E27FC236}">
                <a16:creationId xmlns:a16="http://schemas.microsoft.com/office/drawing/2014/main" id="{EAC100FC-D4CB-461E-8751-8DA638AE3156}"/>
              </a:ext>
            </a:extLst>
          </p:cNvPr>
          <p:cNvSpPr>
            <a:spLocks noGrp="1" noChangeArrowheads="1"/>
          </p:cNvSpPr>
          <p:nvPr>
            <p:ph idx="4294967295"/>
          </p:nvPr>
        </p:nvSpPr>
        <p:spPr/>
        <p:txBody>
          <a:bodyPr/>
          <a:lstStyle/>
          <a:p>
            <a:pPr algn="just"/>
            <a:r>
              <a:rPr lang="zh-CN" altLang="en-US" b="0" dirty="0">
                <a:latin typeface="微软雅黑" panose="020B0503020204020204" pitchFamily="34" charset="-122"/>
                <a:ea typeface="微软雅黑" panose="020B0503020204020204" pitchFamily="34" charset="-122"/>
              </a:rPr>
              <a:t>静态链接的问题</a:t>
            </a:r>
            <a:endParaRPr lang="en-US" altLang="zh-CN" b="0" dirty="0">
              <a:latin typeface="微软雅黑" panose="020B0503020204020204" pitchFamily="34" charset="-122"/>
              <a:ea typeface="微软雅黑" panose="020B0503020204020204" pitchFamily="34" charset="-122"/>
            </a:endParaRPr>
          </a:p>
          <a:p>
            <a:pPr lvl="1" algn="just"/>
            <a:r>
              <a:rPr lang="zh-CN" altLang="en-US" b="0" dirty="0"/>
              <a:t>不同的程序包含大量重复代码，尤其是基础库</a:t>
            </a:r>
            <a:endParaRPr lang="en-US" altLang="zh-CN" b="0" dirty="0"/>
          </a:p>
          <a:p>
            <a:pPr lvl="1" algn="just"/>
            <a:r>
              <a:rPr lang="zh-CN" altLang="en-US" b="0" dirty="0"/>
              <a:t>每次程序库升级，都需要升级链接到库的程序</a:t>
            </a:r>
            <a:endParaRPr lang="en-US" altLang="zh-CN" b="0" dirty="0"/>
          </a:p>
          <a:p>
            <a:pPr algn="just"/>
            <a:endParaRPr lang="zh-CN" altLang="en-US" b="0" dirty="0">
              <a:latin typeface="微软雅黑" panose="020B0503020204020204" pitchFamily="34" charset="-122"/>
              <a:ea typeface="微软雅黑" panose="020B0503020204020204" pitchFamily="34" charset="-122"/>
            </a:endParaRPr>
          </a:p>
          <a:p>
            <a:pPr algn="just"/>
            <a:r>
              <a:rPr lang="zh-CN" altLang="en-US" b="0" dirty="0">
                <a:latin typeface="微软雅黑" panose="020B0503020204020204" pitchFamily="34" charset="-122"/>
                <a:ea typeface="微软雅黑" panose="020B0503020204020204" pitchFamily="34" charset="-122"/>
              </a:rPr>
              <a:t>共享库可以在运行时（而不是运行前）链接到程序中，该过程被称为动态链接，由动态链接器完成。</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id="{2DAFD3B7-AA9E-4B2A-9F9D-FCDC07881EFA}"/>
              </a:ext>
            </a:extLst>
          </p:cNvPr>
          <p:cNvSpPr>
            <a:spLocks noGrp="1" noChangeAspect="1" noChangeArrowheads="1"/>
          </p:cNvSpPr>
          <p:nvPr>
            <p:ph type="title" idx="4294967295"/>
          </p:nvPr>
        </p:nvSpPr>
        <p:spPr/>
        <p:txBody>
          <a:bodyPr/>
          <a:lstStyle/>
          <a:p>
            <a:pPr algn="ctr"/>
            <a:r>
              <a:rPr lang="zh-CN" altLang="zh-CN"/>
              <a:t>共享库</a:t>
            </a:r>
          </a:p>
        </p:txBody>
      </p:sp>
      <p:sp>
        <p:nvSpPr>
          <p:cNvPr id="53251" name="内容占位符 2">
            <a:extLst>
              <a:ext uri="{FF2B5EF4-FFF2-40B4-BE49-F238E27FC236}">
                <a16:creationId xmlns:a16="http://schemas.microsoft.com/office/drawing/2014/main" id="{F6D66B15-619F-46CF-A73B-2140EE28F926}"/>
              </a:ext>
            </a:extLst>
          </p:cNvPr>
          <p:cNvSpPr>
            <a:spLocks noGrp="1" noChangeArrowheads="1"/>
          </p:cNvSpPr>
          <p:nvPr>
            <p:ph idx="4294967295"/>
          </p:nvPr>
        </p:nvSpPr>
        <p:spPr/>
        <p:txBody>
          <a:bodyPr/>
          <a:lstStyle/>
          <a:p>
            <a:r>
              <a:rPr lang="zh-CN" altLang="en-US" b="0" dirty="0">
                <a:latin typeface="微软雅黑" panose="020B0503020204020204" pitchFamily="34" charset="-122"/>
                <a:ea typeface="微软雅黑" panose="020B0503020204020204" pitchFamily="34" charset="-122"/>
              </a:rPr>
              <a:t>在 </a:t>
            </a:r>
            <a:r>
              <a:rPr lang="en-US" altLang="zh-CN" b="0" dirty="0">
                <a:latin typeface="微软雅黑" panose="020B0503020204020204" pitchFamily="34" charset="-122"/>
                <a:ea typeface="微软雅黑" panose="020B0503020204020204" pitchFamily="34" charset="-122"/>
              </a:rPr>
              <a:t>*nix </a:t>
            </a:r>
            <a:r>
              <a:rPr lang="zh-CN" altLang="en-US" b="0" dirty="0">
                <a:latin typeface="微软雅黑" panose="020B0503020204020204" pitchFamily="34" charset="-122"/>
                <a:ea typeface="微软雅黑" panose="020B0503020204020204" pitchFamily="34" charset="-122"/>
              </a:rPr>
              <a:t>中被称为共享对象</a:t>
            </a:r>
            <a:br>
              <a:rPr lang="zh-CN" altLang="en-US" b="0" dirty="0">
                <a:latin typeface="微软雅黑" panose="020B0503020204020204" pitchFamily="34" charset="-122"/>
                <a:ea typeface="微软雅黑" panose="020B0503020204020204" pitchFamily="34" charset="-122"/>
              </a:rPr>
            </a:br>
            <a:r>
              <a:rPr lang="zh-CN" altLang="en-US" b="0" dirty="0">
                <a:latin typeface="微软雅黑" panose="020B0503020204020204" pitchFamily="34" charset="-122"/>
                <a:ea typeface="微软雅黑" panose="020B0503020204020204" pitchFamily="34" charset="-122"/>
              </a:rPr>
              <a:t>（</a:t>
            </a:r>
            <a:r>
              <a:rPr lang="en-US" altLang="zh-CN" b="0" dirty="0">
                <a:latin typeface="微软雅黑" panose="020B0503020204020204" pitchFamily="34" charset="-122"/>
                <a:ea typeface="微软雅黑" panose="020B0503020204020204" pitchFamily="34" charset="-122"/>
              </a:rPr>
              <a:t>shared object, .so</a:t>
            </a:r>
            <a:r>
              <a:rPr lang="zh-CN" altLang="en-US" b="0" dirty="0">
                <a:latin typeface="微软雅黑" panose="020B0503020204020204" pitchFamily="34" charset="-122"/>
                <a:ea typeface="微软雅黑" panose="020B0503020204020204" pitchFamily="34" charset="-122"/>
              </a:rPr>
              <a:t>）</a:t>
            </a:r>
            <a:endParaRPr lang="en-US" altLang="zh-CN" b="0" dirty="0">
              <a:latin typeface="微软雅黑" panose="020B0503020204020204" pitchFamily="34" charset="-122"/>
              <a:ea typeface="微软雅黑" panose="020B0503020204020204" pitchFamily="34" charset="-122"/>
            </a:endParaRPr>
          </a:p>
          <a:p>
            <a:endParaRPr lang="zh-CN" altLang="en-US" b="0" dirty="0">
              <a:latin typeface="微软雅黑" panose="020B0503020204020204" pitchFamily="34" charset="-122"/>
              <a:ea typeface="微软雅黑" panose="020B0503020204020204" pitchFamily="34" charset="-122"/>
            </a:endParaRPr>
          </a:p>
          <a:p>
            <a:r>
              <a:rPr lang="zh-CN" altLang="en-US" b="0" dirty="0">
                <a:latin typeface="微软雅黑" panose="020B0503020204020204" pitchFamily="34" charset="-122"/>
                <a:ea typeface="微软雅黑" panose="020B0503020204020204" pitchFamily="34" charset="-122"/>
              </a:rPr>
              <a:t>在</a:t>
            </a:r>
            <a:r>
              <a:rPr lang="en-US" altLang="zh-CN" b="0" dirty="0">
                <a:latin typeface="微软雅黑" panose="020B0503020204020204" pitchFamily="34" charset="-122"/>
                <a:ea typeface="微软雅黑" panose="020B0503020204020204" pitchFamily="34" charset="-122"/>
              </a:rPr>
              <a:t> Windows </a:t>
            </a:r>
            <a:r>
              <a:rPr lang="zh-CN" altLang="en-US" b="0" dirty="0">
                <a:latin typeface="微软雅黑" panose="020B0503020204020204" pitchFamily="34" charset="-122"/>
                <a:ea typeface="微软雅黑" panose="020B0503020204020204" pitchFamily="34" charset="-122"/>
              </a:rPr>
              <a:t>中被称为动态链接库</a:t>
            </a:r>
            <a:br>
              <a:rPr lang="zh-CN" altLang="en-US" b="0" dirty="0">
                <a:latin typeface="微软雅黑" panose="020B0503020204020204" pitchFamily="34" charset="-122"/>
                <a:ea typeface="微软雅黑" panose="020B0503020204020204" pitchFamily="34" charset="-122"/>
              </a:rPr>
            </a:br>
            <a:r>
              <a:rPr lang="zh-CN" altLang="en-US" b="0" dirty="0">
                <a:latin typeface="微软雅黑" panose="020B0503020204020204" pitchFamily="34" charset="-122"/>
                <a:ea typeface="微软雅黑" panose="020B0503020204020204" pitchFamily="34" charset="-122"/>
              </a:rPr>
              <a:t>（</a:t>
            </a:r>
            <a:r>
              <a:rPr lang="en-US" altLang="zh-CN" b="0" dirty="0">
                <a:latin typeface="微软雅黑" panose="020B0503020204020204" pitchFamily="34" charset="-122"/>
                <a:ea typeface="微软雅黑" panose="020B0503020204020204" pitchFamily="34" charset="-122"/>
              </a:rPr>
              <a:t>dynamic link library, .</a:t>
            </a:r>
            <a:r>
              <a:rPr lang="en-US" altLang="zh-CN" b="0" dirty="0" err="1">
                <a:latin typeface="微软雅黑" panose="020B0503020204020204" pitchFamily="34" charset="-122"/>
                <a:ea typeface="微软雅黑" panose="020B0503020204020204" pitchFamily="34" charset="-122"/>
              </a:rPr>
              <a:t>dll</a:t>
            </a:r>
            <a:r>
              <a:rPr lang="zh-CN" altLang="en-US" b="0" dirty="0">
                <a:latin typeface="微软雅黑" panose="020B0503020204020204" pitchFamily="34" charset="-122"/>
                <a:ea typeface="微软雅黑" panose="020B0503020204020204" pitchFamily="34" charset="-122"/>
              </a:rPr>
              <a:t>）</a:t>
            </a:r>
            <a:endParaRPr lang="en-US" altLang="zh-CN" b="0" dirty="0">
              <a:latin typeface="微软雅黑" panose="020B0503020204020204" pitchFamily="34" charset="-122"/>
              <a:ea typeface="微软雅黑" panose="020B0503020204020204" pitchFamily="34" charset="-122"/>
            </a:endParaRPr>
          </a:p>
          <a:p>
            <a:endParaRPr lang="zh-CN" altLang="en-US" b="0" dirty="0">
              <a:latin typeface="微软雅黑" panose="020B0503020204020204" pitchFamily="34" charset="-122"/>
              <a:ea typeface="微软雅黑" panose="020B0503020204020204" pitchFamily="34" charset="-122"/>
            </a:endParaRPr>
          </a:p>
          <a:p>
            <a:r>
              <a:rPr lang="zh-CN" altLang="en-US" b="0" dirty="0">
                <a:latin typeface="微软雅黑" panose="020B0503020204020204" pitchFamily="34" charset="-122"/>
                <a:ea typeface="微软雅黑" panose="020B0503020204020204" pitchFamily="34" charset="-122"/>
              </a:rPr>
              <a:t>如何共享？</a:t>
            </a:r>
            <a:endParaRPr lang="en-US" altLang="zh-CN" b="0" dirty="0">
              <a:latin typeface="微软雅黑" panose="020B0503020204020204" pitchFamily="34" charset="-122"/>
              <a:ea typeface="微软雅黑" panose="020B0503020204020204" pitchFamily="34" charset="-122"/>
            </a:endParaRPr>
          </a:p>
          <a:p>
            <a:pPr lvl="1"/>
            <a:r>
              <a:rPr lang="zh-CN" altLang="en-US" b="0" dirty="0">
                <a:latin typeface="Consolas" panose="020B0609020204030204" pitchFamily="49" charset="0"/>
                <a:sym typeface="Consolas" panose="020B0609020204030204" pitchFamily="49" charset="0"/>
              </a:rPr>
              <a:t>一个库只有一个文件，被所有需要的程序使用</a:t>
            </a:r>
            <a:endParaRPr lang="en-US" altLang="zh-CN" b="0" dirty="0">
              <a:latin typeface="Consolas" panose="020B0609020204030204" pitchFamily="49" charset="0"/>
              <a:sym typeface="Consolas" panose="020B0609020204030204" pitchFamily="49" charset="0"/>
            </a:endParaRPr>
          </a:p>
          <a:p>
            <a:pPr lvl="1"/>
            <a:r>
              <a:rPr lang="zh-CN" altLang="en-US" b="0" dirty="0">
                <a:latin typeface="Consolas" panose="020B0609020204030204" pitchFamily="49" charset="0"/>
                <a:sym typeface="Consolas" panose="020B0609020204030204" pitchFamily="49" charset="0"/>
              </a:rPr>
              <a:t>一个库在内存中只有一个 </a:t>
            </a:r>
            <a:r>
              <a:rPr lang="en-US" altLang="zh-CN" b="0" dirty="0">
                <a:latin typeface="Consolas" panose="020B0609020204030204" pitchFamily="49" charset="0"/>
                <a:sym typeface="Consolas" panose="020B0609020204030204" pitchFamily="49" charset="0"/>
              </a:rPr>
              <a:t>.text section</a:t>
            </a:r>
            <a:r>
              <a:rPr lang="zh-CN" altLang="en-US" b="0" dirty="0">
                <a:latin typeface="Consolas" panose="020B0609020204030204" pitchFamily="49" charset="0"/>
                <a:sym typeface="Consolas" panose="020B0609020204030204" pitchFamily="49" charset="0"/>
              </a:rPr>
              <a:t>，被所有需要的进程使用</a:t>
            </a:r>
          </a:p>
          <a:p>
            <a:endParaRPr lang="zh-CN" altLang="en-US" b="0" dirty="0">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4CF44DC0-DB38-4505-AB21-D2DDE612122F}"/>
              </a:ext>
            </a:extLst>
          </p:cNvPr>
          <p:cNvSpPr>
            <a:spLocks noGrp="1" noChangeAspect="1" noChangeArrowheads="1"/>
          </p:cNvSpPr>
          <p:nvPr>
            <p:ph type="title" idx="4294967295"/>
          </p:nvPr>
        </p:nvSpPr>
        <p:spPr/>
        <p:txBody>
          <a:bodyPr/>
          <a:lstStyle/>
          <a:p>
            <a:pPr algn="ctr"/>
            <a:r>
              <a:rPr lang="zh-CN" altLang="zh-CN" dirty="0"/>
              <a:t>动态链接</a:t>
            </a:r>
          </a:p>
        </p:txBody>
      </p:sp>
      <p:sp>
        <p:nvSpPr>
          <p:cNvPr id="54275" name="内容占位符 2">
            <a:extLst>
              <a:ext uri="{FF2B5EF4-FFF2-40B4-BE49-F238E27FC236}">
                <a16:creationId xmlns:a16="http://schemas.microsoft.com/office/drawing/2014/main" id="{B54254AE-3EAA-4DB3-8694-79A7DB651CCB}"/>
              </a:ext>
            </a:extLst>
          </p:cNvPr>
          <p:cNvSpPr>
            <a:spLocks noGrp="1" noChangeArrowheads="1"/>
          </p:cNvSpPr>
          <p:nvPr>
            <p:ph idx="4294967295"/>
          </p:nvPr>
        </p:nvSpPr>
        <p:spPr/>
        <p:txBody>
          <a:bodyPr/>
          <a:lstStyle/>
          <a:p>
            <a:r>
              <a:rPr lang="zh-CN" altLang="en-US" b="0">
                <a:latin typeface="微软雅黑" panose="020B0503020204020204" pitchFamily="34" charset="-122"/>
                <a:ea typeface="微软雅黑" panose="020B0503020204020204" pitchFamily="34" charset="-122"/>
              </a:rPr>
              <a:t>创建共享库</a:t>
            </a:r>
            <a:endParaRPr lang="en-US" altLang="zh-CN" b="0">
              <a:latin typeface="微软雅黑" panose="020B0503020204020204" pitchFamily="34" charset="-122"/>
              <a:ea typeface="微软雅黑" panose="020B0503020204020204" pitchFamily="34" charset="-122"/>
            </a:endParaRPr>
          </a:p>
          <a:p>
            <a:pPr lvl="1"/>
            <a:r>
              <a:rPr lang="en-US" altLang="zh-CN" b="0">
                <a:latin typeface="Consolas" panose="020B0609020204030204" pitchFamily="49" charset="0"/>
                <a:sym typeface="Consolas" panose="020B0609020204030204" pitchFamily="49" charset="0"/>
              </a:rPr>
              <a:t>gcc</a:t>
            </a:r>
            <a:r>
              <a:rPr lang="zh-CN" altLang="en-US" b="0">
                <a:latin typeface="Consolas" panose="020B0609020204030204" pitchFamily="49" charset="0"/>
                <a:sym typeface="Consolas" panose="020B0609020204030204" pitchFamily="49" charset="0"/>
              </a:rPr>
              <a:t> </a:t>
            </a:r>
            <a:r>
              <a:rPr lang="en-US" altLang="zh-CN" b="0">
                <a:latin typeface="Consolas" panose="020B0609020204030204" pitchFamily="49" charset="0"/>
                <a:sym typeface="Consolas" panose="020B0609020204030204" pitchFamily="49" charset="0"/>
              </a:rPr>
              <a:t>–shared</a:t>
            </a:r>
            <a:r>
              <a:rPr lang="zh-CN" altLang="en-US" b="0">
                <a:latin typeface="Consolas" panose="020B0609020204030204" pitchFamily="49" charset="0"/>
                <a:sym typeface="Consolas" panose="020B0609020204030204" pitchFamily="49" charset="0"/>
              </a:rPr>
              <a:t> </a:t>
            </a:r>
            <a:r>
              <a:rPr lang="en-US" altLang="zh-CN" b="0">
                <a:latin typeface="Consolas" panose="020B0609020204030204" pitchFamily="49" charset="0"/>
                <a:sym typeface="Consolas" panose="020B0609020204030204" pitchFamily="49" charset="0"/>
              </a:rPr>
              <a:t>–fPIC</a:t>
            </a:r>
            <a:r>
              <a:rPr lang="zh-CN" altLang="en-US" b="0">
                <a:latin typeface="Consolas" panose="020B0609020204030204" pitchFamily="49" charset="0"/>
                <a:sym typeface="Consolas" panose="020B0609020204030204" pitchFamily="49" charset="0"/>
              </a:rPr>
              <a:t> </a:t>
            </a:r>
            <a:r>
              <a:rPr lang="en-US" altLang="zh-CN" b="0">
                <a:latin typeface="Consolas" panose="020B0609020204030204" pitchFamily="49" charset="0"/>
                <a:sym typeface="Consolas" panose="020B0609020204030204" pitchFamily="49" charset="0"/>
              </a:rPr>
              <a:t>–o</a:t>
            </a:r>
            <a:r>
              <a:rPr lang="zh-CN" altLang="en-US" b="0">
                <a:latin typeface="Consolas" panose="020B0609020204030204" pitchFamily="49" charset="0"/>
                <a:sym typeface="Consolas" panose="020B0609020204030204" pitchFamily="49" charset="0"/>
              </a:rPr>
              <a:t> </a:t>
            </a:r>
            <a:r>
              <a:rPr lang="en-US" altLang="zh-CN" b="0">
                <a:latin typeface="Consolas" panose="020B0609020204030204" pitchFamily="49" charset="0"/>
                <a:sym typeface="Consolas" panose="020B0609020204030204" pitchFamily="49" charset="0"/>
              </a:rPr>
              <a:t>libxx.so</a:t>
            </a:r>
            <a:r>
              <a:rPr lang="zh-CN" altLang="en-US" b="0">
                <a:latin typeface="Consolas" panose="020B0609020204030204" pitchFamily="49" charset="0"/>
                <a:sym typeface="Consolas" panose="020B0609020204030204" pitchFamily="49" charset="0"/>
              </a:rPr>
              <a:t> </a:t>
            </a:r>
            <a:r>
              <a:rPr lang="en-US" altLang="zh-CN" b="0">
                <a:latin typeface="Consolas" panose="020B0609020204030204" pitchFamily="49" charset="0"/>
                <a:sym typeface="Consolas" panose="020B0609020204030204" pitchFamily="49" charset="0"/>
              </a:rPr>
              <a:t>aa.c</a:t>
            </a:r>
            <a:r>
              <a:rPr lang="zh-CN" altLang="en-US" b="0">
                <a:latin typeface="Consolas" panose="020B0609020204030204" pitchFamily="49" charset="0"/>
                <a:sym typeface="Consolas" panose="020B0609020204030204" pitchFamily="49" charset="0"/>
              </a:rPr>
              <a:t> </a:t>
            </a:r>
            <a:r>
              <a:rPr lang="en-US" altLang="zh-CN" b="0">
                <a:latin typeface="Consolas" panose="020B0609020204030204" pitchFamily="49" charset="0"/>
                <a:sym typeface="Consolas" panose="020B0609020204030204" pitchFamily="49" charset="0"/>
              </a:rPr>
              <a:t>bb.c</a:t>
            </a:r>
          </a:p>
          <a:p>
            <a:pPr lvl="1"/>
            <a:endParaRPr lang="zh-CN" altLang="en-US" b="0">
              <a:latin typeface="Consolas" panose="020B0609020204030204" pitchFamily="49" charset="0"/>
              <a:sym typeface="Consolas" panose="020B0609020204030204" pitchFamily="49" charset="0"/>
            </a:endParaRPr>
          </a:p>
          <a:p>
            <a:r>
              <a:rPr lang="zh-CN" altLang="en-US" b="0">
                <a:latin typeface="Consolas" panose="020B0609020204030204" pitchFamily="49" charset="0"/>
                <a:ea typeface="微软雅黑" panose="020B0503020204020204" pitchFamily="34" charset="-122"/>
                <a:sym typeface="Consolas" panose="020B0609020204030204" pitchFamily="49" charset="0"/>
              </a:rPr>
              <a:t>链接到共享库</a:t>
            </a:r>
            <a:endParaRPr lang="en-US" altLang="zh-CN" b="0">
              <a:latin typeface="Consolas" panose="020B0609020204030204" pitchFamily="49" charset="0"/>
              <a:ea typeface="微软雅黑" panose="020B0503020204020204" pitchFamily="34" charset="-122"/>
              <a:sym typeface="Consolas" panose="020B0609020204030204" pitchFamily="49" charset="0"/>
            </a:endParaRPr>
          </a:p>
          <a:p>
            <a:pPr lvl="1"/>
            <a:r>
              <a:rPr lang="en-US" altLang="zh-CN" b="0">
                <a:latin typeface="Consolas" panose="020B0609020204030204" pitchFamily="49" charset="0"/>
                <a:sym typeface="Consolas" panose="020B0609020204030204" pitchFamily="49" charset="0"/>
              </a:rPr>
              <a:t>gcc</a:t>
            </a:r>
            <a:r>
              <a:rPr lang="zh-CN" altLang="en-US" b="0">
                <a:latin typeface="Consolas" panose="020B0609020204030204" pitchFamily="49" charset="0"/>
                <a:sym typeface="Consolas" panose="020B0609020204030204" pitchFamily="49" charset="0"/>
              </a:rPr>
              <a:t> </a:t>
            </a:r>
            <a:r>
              <a:rPr lang="en-US" altLang="zh-CN" b="0">
                <a:latin typeface="Consolas" panose="020B0609020204030204" pitchFamily="49" charset="0"/>
                <a:sym typeface="Consolas" panose="020B0609020204030204" pitchFamily="49" charset="0"/>
              </a:rPr>
              <a:t>–o</a:t>
            </a:r>
            <a:r>
              <a:rPr lang="zh-CN" altLang="en-US" b="0">
                <a:latin typeface="Consolas" panose="020B0609020204030204" pitchFamily="49" charset="0"/>
                <a:sym typeface="Consolas" panose="020B0609020204030204" pitchFamily="49" charset="0"/>
              </a:rPr>
              <a:t> </a:t>
            </a:r>
            <a:r>
              <a:rPr lang="en-US" altLang="zh-CN" b="0">
                <a:latin typeface="Consolas" panose="020B0609020204030204" pitchFamily="49" charset="0"/>
                <a:sym typeface="Consolas" panose="020B0609020204030204" pitchFamily="49" charset="0"/>
              </a:rPr>
              <a:t>yy</a:t>
            </a:r>
            <a:r>
              <a:rPr lang="zh-CN" altLang="en-US" b="0">
                <a:latin typeface="Consolas" panose="020B0609020204030204" pitchFamily="49" charset="0"/>
                <a:sym typeface="Consolas" panose="020B0609020204030204" pitchFamily="49" charset="0"/>
              </a:rPr>
              <a:t> </a:t>
            </a:r>
            <a:r>
              <a:rPr lang="en-US" altLang="zh-CN" b="0">
                <a:latin typeface="Consolas" panose="020B0609020204030204" pitchFamily="49" charset="0"/>
                <a:sym typeface="Consolas" panose="020B0609020204030204" pitchFamily="49" charset="0"/>
              </a:rPr>
              <a:t>mm.c</a:t>
            </a:r>
            <a:r>
              <a:rPr lang="zh-CN" altLang="en-US" b="0">
                <a:latin typeface="Consolas" panose="020B0609020204030204" pitchFamily="49" charset="0"/>
                <a:sym typeface="Consolas" panose="020B0609020204030204" pitchFamily="49" charset="0"/>
              </a:rPr>
              <a:t> </a:t>
            </a:r>
            <a:r>
              <a:rPr lang="en-US" altLang="zh-CN" b="0">
                <a:latin typeface="Consolas" panose="020B0609020204030204" pitchFamily="49" charset="0"/>
                <a:sym typeface="Consolas" panose="020B0609020204030204" pitchFamily="49" charset="0"/>
              </a:rPr>
              <a:t>libxx.so</a:t>
            </a:r>
            <a:endParaRPr lang="zh-CN" altLang="en-US" b="0">
              <a:latin typeface="Consolas" panose="020B0609020204030204" pitchFamily="49" charset="0"/>
              <a:sym typeface="Consolas" panose="020B0609020204030204" pitchFamily="49" charset="0"/>
            </a:endParaRPr>
          </a:p>
          <a:p>
            <a:pPr lvl="1"/>
            <a:r>
              <a:rPr lang="en-US" altLang="zh-CN" b="0">
                <a:latin typeface="Consolas" panose="020B0609020204030204" pitchFamily="49" charset="0"/>
                <a:sym typeface="Consolas" panose="020B0609020204030204" pitchFamily="49" charset="0"/>
              </a:rPr>
              <a:t>gcc</a:t>
            </a:r>
            <a:r>
              <a:rPr lang="zh-CN" altLang="en-US" b="0">
                <a:latin typeface="Consolas" panose="020B0609020204030204" pitchFamily="49" charset="0"/>
                <a:sym typeface="Consolas" panose="020B0609020204030204" pitchFamily="49" charset="0"/>
              </a:rPr>
              <a:t> </a:t>
            </a:r>
            <a:r>
              <a:rPr lang="en-US" altLang="zh-CN" b="0">
                <a:latin typeface="Consolas" panose="020B0609020204030204" pitchFamily="49" charset="0"/>
                <a:sym typeface="Consolas" panose="020B0609020204030204" pitchFamily="49" charset="0"/>
              </a:rPr>
              <a:t>–o</a:t>
            </a:r>
            <a:r>
              <a:rPr lang="zh-CN" altLang="en-US" b="0">
                <a:latin typeface="Consolas" panose="020B0609020204030204" pitchFamily="49" charset="0"/>
                <a:sym typeface="Consolas" panose="020B0609020204030204" pitchFamily="49" charset="0"/>
              </a:rPr>
              <a:t> </a:t>
            </a:r>
            <a:r>
              <a:rPr lang="en-US" altLang="zh-CN" b="0">
                <a:latin typeface="Consolas" panose="020B0609020204030204" pitchFamily="49" charset="0"/>
                <a:sym typeface="Consolas" panose="020B0609020204030204" pitchFamily="49" charset="0"/>
              </a:rPr>
              <a:t>yy</a:t>
            </a:r>
            <a:r>
              <a:rPr lang="zh-CN" altLang="en-US" b="0">
                <a:latin typeface="Consolas" panose="020B0609020204030204" pitchFamily="49" charset="0"/>
                <a:sym typeface="Consolas" panose="020B0609020204030204" pitchFamily="49" charset="0"/>
              </a:rPr>
              <a:t> </a:t>
            </a:r>
            <a:r>
              <a:rPr lang="en-US" altLang="zh-CN" b="0">
                <a:latin typeface="Consolas" panose="020B0609020204030204" pitchFamily="49" charset="0"/>
                <a:sym typeface="Consolas" panose="020B0609020204030204" pitchFamily="49" charset="0"/>
              </a:rPr>
              <a:t>mm.c</a:t>
            </a:r>
            <a:r>
              <a:rPr lang="zh-CN" altLang="en-US" b="0">
                <a:latin typeface="Consolas" panose="020B0609020204030204" pitchFamily="49" charset="0"/>
                <a:sym typeface="Consolas" panose="020B0609020204030204" pitchFamily="49" charset="0"/>
              </a:rPr>
              <a:t> </a:t>
            </a:r>
            <a:r>
              <a:rPr lang="en-US" altLang="zh-CN" b="0">
                <a:latin typeface="Consolas" panose="020B0609020204030204" pitchFamily="49" charset="0"/>
                <a:sym typeface="Consolas" panose="020B0609020204030204" pitchFamily="49" charset="0"/>
              </a:rPr>
              <a:t>–lxx</a:t>
            </a:r>
            <a:endParaRPr lang="zh-CN" altLang="en-US" b="0">
              <a:latin typeface="Consolas" panose="020B0609020204030204" pitchFamily="49" charset="0"/>
              <a:sym typeface="Consolas" panose="020B0609020204030204" pitchFamily="49" charset="0"/>
            </a:endParaRPr>
          </a:p>
          <a:p>
            <a:endParaRPr lang="zh-CN" altLang="en-US" b="0">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D74BE440-82A6-4123-8566-D8E6C57B9DA3}"/>
              </a:ext>
            </a:extLst>
          </p:cNvPr>
          <p:cNvSpPr>
            <a:spLocks noGrp="1" noChangeAspect="1" noChangeArrowheads="1"/>
          </p:cNvSpPr>
          <p:nvPr>
            <p:ph type="title" idx="4294967295"/>
          </p:nvPr>
        </p:nvSpPr>
        <p:spPr/>
        <p:txBody>
          <a:bodyPr/>
          <a:lstStyle/>
          <a:p>
            <a:pPr algn="ctr"/>
            <a:r>
              <a:rPr lang="zh-CN" altLang="zh-CN" dirty="0"/>
              <a:t>链接到共享库</a:t>
            </a:r>
          </a:p>
        </p:txBody>
      </p:sp>
      <p:sp>
        <p:nvSpPr>
          <p:cNvPr id="55299" name="内容占位符 2">
            <a:extLst>
              <a:ext uri="{FF2B5EF4-FFF2-40B4-BE49-F238E27FC236}">
                <a16:creationId xmlns:a16="http://schemas.microsoft.com/office/drawing/2014/main" id="{CE07F5A5-8071-4E8E-81C8-CA445E1728E2}"/>
              </a:ext>
            </a:extLst>
          </p:cNvPr>
          <p:cNvSpPr>
            <a:spLocks noGrp="1" noChangeArrowheads="1"/>
          </p:cNvSpPr>
          <p:nvPr>
            <p:ph idx="4294967295"/>
          </p:nvPr>
        </p:nvSpPr>
        <p:spPr/>
        <p:txBody>
          <a:bodyPr/>
          <a:lstStyle/>
          <a:p>
            <a:pPr algn="just"/>
            <a:r>
              <a:rPr lang="zh-CN" altLang="en-US" sz="2800" b="0" dirty="0">
                <a:latin typeface="微软雅黑" panose="020B0503020204020204" pitchFamily="34" charset="-122"/>
                <a:ea typeface="微软雅黑" panose="020B0503020204020204" pitchFamily="34" charset="-122"/>
              </a:rPr>
              <a:t>与共享库进行链接时，只将共享库的重定位信息和符号表复制到可执行文件中</a:t>
            </a:r>
            <a:endParaRPr lang="en-US" altLang="zh-CN" sz="2800" b="0" dirty="0">
              <a:latin typeface="微软雅黑" panose="020B0503020204020204" pitchFamily="34" charset="-122"/>
              <a:ea typeface="微软雅黑" panose="020B0503020204020204" pitchFamily="34" charset="-122"/>
            </a:endParaRPr>
          </a:p>
          <a:p>
            <a:pPr algn="just"/>
            <a:endParaRPr lang="zh-CN" altLang="en-US" sz="2800" b="0" dirty="0">
              <a:latin typeface="微软雅黑" panose="020B0503020204020204" pitchFamily="34" charset="-122"/>
              <a:ea typeface="微软雅黑" panose="020B0503020204020204" pitchFamily="34" charset="-122"/>
            </a:endParaRPr>
          </a:p>
          <a:p>
            <a:pPr algn="just"/>
            <a:r>
              <a:rPr lang="zh-CN" altLang="en-US" sz="2800" b="0" dirty="0">
                <a:latin typeface="微软雅黑" panose="020B0503020204020204" pitchFamily="34" charset="-122"/>
                <a:ea typeface="微软雅黑" panose="020B0503020204020204" pitchFamily="34" charset="-122"/>
              </a:rPr>
              <a:t>生成的可执行文件中包含</a:t>
            </a:r>
            <a:r>
              <a:rPr lang="en-US" altLang="zh-CN" sz="2800" b="0" dirty="0">
                <a:latin typeface="Consolas" panose="020B0609020204030204" pitchFamily="49" charset="0"/>
                <a:ea typeface="微软雅黑" panose="020B0503020204020204" pitchFamily="34" charset="-122"/>
                <a:sym typeface="Consolas" panose="020B0609020204030204" pitchFamily="49" charset="0"/>
              </a:rPr>
              <a:t>.</a:t>
            </a:r>
            <a:r>
              <a:rPr lang="en-US" altLang="zh-CN" sz="2800" b="0" dirty="0" err="1">
                <a:latin typeface="Consolas" panose="020B0609020204030204" pitchFamily="49" charset="0"/>
                <a:ea typeface="微软雅黑" panose="020B0503020204020204" pitchFamily="34" charset="-122"/>
                <a:sym typeface="Consolas" panose="020B0609020204030204" pitchFamily="49" charset="0"/>
              </a:rPr>
              <a:t>interp</a:t>
            </a:r>
            <a:r>
              <a:rPr lang="zh-CN" altLang="en-US" sz="2800" b="0" dirty="0">
                <a:latin typeface="Consolas" panose="020B0609020204030204" pitchFamily="49" charset="0"/>
                <a:ea typeface="微软雅黑" panose="020B0503020204020204" pitchFamily="34" charset="-122"/>
                <a:sym typeface="Consolas" panose="020B0609020204030204" pitchFamily="49" charset="0"/>
              </a:rPr>
              <a:t> </a:t>
            </a:r>
            <a:r>
              <a:rPr lang="en-US" altLang="zh-CN" sz="2800" b="0" dirty="0">
                <a:latin typeface="Consolas" panose="020B0609020204030204" pitchFamily="49" charset="0"/>
                <a:ea typeface="微软雅黑" panose="020B0503020204020204" pitchFamily="34" charset="-122"/>
                <a:sym typeface="Consolas" panose="020B0609020204030204" pitchFamily="49" charset="0"/>
              </a:rPr>
              <a:t>section</a:t>
            </a:r>
            <a:r>
              <a:rPr lang="zh-CN" altLang="en-US" sz="2800" b="0" dirty="0">
                <a:latin typeface="微软雅黑" panose="020B0503020204020204" pitchFamily="34" charset="-122"/>
                <a:ea typeface="微软雅黑" panose="020B0503020204020204" pitchFamily="34" charset="-122"/>
              </a:rPr>
              <a:t>，其中指定了动态链接器的位置</a:t>
            </a:r>
          </a:p>
          <a:p>
            <a:pPr algn="just"/>
            <a:endParaRPr lang="zh-CN" altLang="en-US" sz="2800" b="0" dirty="0">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8E483450-E73E-4435-9EFC-959858B5E16F}"/>
              </a:ext>
            </a:extLst>
          </p:cNvPr>
          <p:cNvSpPr>
            <a:spLocks noGrp="1" noChangeAspect="1" noChangeArrowheads="1"/>
          </p:cNvSpPr>
          <p:nvPr>
            <p:ph type="title" idx="4294967295"/>
          </p:nvPr>
        </p:nvSpPr>
        <p:spPr/>
        <p:txBody>
          <a:bodyPr/>
          <a:lstStyle/>
          <a:p>
            <a:pPr algn="ctr"/>
            <a:r>
              <a:rPr lang="zh-CN" altLang="en-US" dirty="0"/>
              <a:t>预备</a:t>
            </a:r>
            <a:r>
              <a:rPr lang="zh-CN" altLang="en-US" dirty="0">
                <a:latin typeface="微软雅黑" panose="020B0503020204020204" pitchFamily="34" charset="-122"/>
                <a:sym typeface="微软雅黑" panose="020B0503020204020204" pitchFamily="34" charset="-122"/>
              </a:rPr>
              <a:t>（</a:t>
            </a:r>
            <a:r>
              <a:rPr lang="en-US" altLang="zh-CN" dirty="0">
                <a:latin typeface="微软雅黑" panose="020B0503020204020204" pitchFamily="34" charset="-122"/>
                <a:sym typeface="微软雅黑" panose="020B0503020204020204" pitchFamily="34" charset="-122"/>
              </a:rPr>
              <a:t>3/3</a:t>
            </a:r>
            <a:r>
              <a:rPr lang="zh-CN" altLang="en-US" dirty="0">
                <a:latin typeface="微软雅黑" panose="020B0503020204020204" pitchFamily="34" charset="-122"/>
                <a:sym typeface="微软雅黑" panose="020B0503020204020204" pitchFamily="34" charset="-122"/>
              </a:rPr>
              <a:t>）</a:t>
            </a:r>
            <a:endParaRPr lang="zh-CN" altLang="en-US" dirty="0"/>
          </a:p>
        </p:txBody>
      </p:sp>
      <p:sp>
        <p:nvSpPr>
          <p:cNvPr id="18435" name="内容占位符 2">
            <a:extLst>
              <a:ext uri="{FF2B5EF4-FFF2-40B4-BE49-F238E27FC236}">
                <a16:creationId xmlns:a16="http://schemas.microsoft.com/office/drawing/2014/main" id="{747A85EC-3881-4F84-93FF-F29B8EBF7985}"/>
              </a:ext>
            </a:extLst>
          </p:cNvPr>
          <p:cNvSpPr>
            <a:spLocks noGrp="1" noChangeArrowheads="1"/>
          </p:cNvSpPr>
          <p:nvPr>
            <p:ph idx="4294967295"/>
          </p:nvPr>
        </p:nvSpPr>
        <p:spPr/>
        <p:txBody>
          <a:bodyPr/>
          <a:lstStyle/>
          <a:p>
            <a:pPr>
              <a:lnSpc>
                <a:spcPct val="90000"/>
              </a:lnSpc>
            </a:pPr>
            <a:r>
              <a:rPr lang="en-US" altLang="zh-CN" sz="2200" b="0">
                <a:latin typeface="Consolas" panose="020B0609020204030204" pitchFamily="49" charset="0"/>
                <a:ea typeface="微软雅黑" panose="020B0503020204020204" pitchFamily="34" charset="-122"/>
                <a:sym typeface="Consolas" panose="020B0609020204030204" pitchFamily="49" charset="0"/>
              </a:rPr>
              <a:t>gcc -o test main.c swap.c</a:t>
            </a:r>
          </a:p>
          <a:p>
            <a:pPr>
              <a:lnSpc>
                <a:spcPct val="90000"/>
              </a:lnSpc>
            </a:pPr>
            <a:endParaRPr lang="zh-CN" altLang="en-US" sz="2200" b="0">
              <a:latin typeface="Consolas" panose="020B0609020204030204" pitchFamily="49" charset="0"/>
              <a:ea typeface="微软雅黑" panose="020B0503020204020204" pitchFamily="34" charset="-122"/>
              <a:sym typeface="Consolas" panose="020B0609020204030204" pitchFamily="49" charset="0"/>
            </a:endParaRPr>
          </a:p>
          <a:p>
            <a:pPr>
              <a:lnSpc>
                <a:spcPct val="90000"/>
              </a:lnSpc>
            </a:pPr>
            <a:r>
              <a:rPr lang="zh-CN" altLang="en-US" sz="2200" b="0">
                <a:latin typeface="Consolas" panose="020B0609020204030204" pitchFamily="49" charset="0"/>
                <a:ea typeface="微软雅黑" panose="020B0503020204020204" pitchFamily="34" charset="-122"/>
                <a:sym typeface="Consolas" panose="020B0609020204030204" pitchFamily="49" charset="0"/>
              </a:rPr>
              <a:t>gcc -E  -o main.i main.c</a:t>
            </a:r>
          </a:p>
          <a:p>
            <a:pPr>
              <a:lnSpc>
                <a:spcPct val="90000"/>
              </a:lnSpc>
            </a:pPr>
            <a:r>
              <a:rPr lang="zh-CN" altLang="en-US" sz="2200" b="0">
                <a:latin typeface="Consolas" panose="020B0609020204030204" pitchFamily="49" charset="0"/>
                <a:ea typeface="微软雅黑" panose="020B0503020204020204" pitchFamily="34" charset="-122"/>
                <a:sym typeface="Consolas" panose="020B0609020204030204" pitchFamily="49" charset="0"/>
              </a:rPr>
              <a:t>gcc -E  -o swap.i swap.c</a:t>
            </a:r>
          </a:p>
          <a:p>
            <a:pPr>
              <a:lnSpc>
                <a:spcPct val="90000"/>
              </a:lnSpc>
              <a:buFont typeface="Wingdings" panose="05000000000000000000" pitchFamily="2" charset="2"/>
              <a:buNone/>
            </a:pPr>
            <a:endParaRPr lang="zh-CN" altLang="en-US" sz="2200" b="0">
              <a:latin typeface="Consolas" panose="020B0609020204030204" pitchFamily="49" charset="0"/>
              <a:ea typeface="微软雅黑" panose="020B0503020204020204" pitchFamily="34" charset="-122"/>
              <a:sym typeface="Consolas" panose="020B0609020204030204" pitchFamily="49" charset="0"/>
            </a:endParaRPr>
          </a:p>
          <a:p>
            <a:pPr>
              <a:lnSpc>
                <a:spcPct val="90000"/>
              </a:lnSpc>
            </a:pPr>
            <a:r>
              <a:rPr lang="en-US" altLang="zh-CN" sz="2200" b="0">
                <a:latin typeface="Consolas" panose="020B0609020204030204" pitchFamily="49" charset="0"/>
                <a:ea typeface="微软雅黑" panose="020B0503020204020204" pitchFamily="34" charset="-122"/>
                <a:sym typeface="Consolas" panose="020B0609020204030204" pitchFamily="49" charset="0"/>
              </a:rPr>
              <a:t>gcc –S –o main.s main.</a:t>
            </a:r>
            <a:r>
              <a:rPr lang="zh-CN" altLang="en-US" sz="2200" b="0">
                <a:latin typeface="Consolas" panose="020B0609020204030204" pitchFamily="49" charset="0"/>
                <a:ea typeface="微软雅黑" panose="020B0503020204020204" pitchFamily="34" charset="-122"/>
                <a:sym typeface="Consolas" panose="020B0609020204030204" pitchFamily="49" charset="0"/>
              </a:rPr>
              <a:t>i</a:t>
            </a:r>
            <a:endParaRPr lang="en-US" altLang="zh-CN" sz="2200" b="0">
              <a:latin typeface="Consolas" panose="020B0609020204030204" pitchFamily="49" charset="0"/>
              <a:ea typeface="微软雅黑" panose="020B0503020204020204" pitchFamily="34" charset="-122"/>
              <a:sym typeface="Consolas" panose="020B0609020204030204" pitchFamily="49" charset="0"/>
            </a:endParaRPr>
          </a:p>
          <a:p>
            <a:pPr>
              <a:lnSpc>
                <a:spcPct val="90000"/>
              </a:lnSpc>
            </a:pPr>
            <a:r>
              <a:rPr lang="en-US" altLang="zh-CN" sz="2200" b="0">
                <a:latin typeface="Consolas" panose="020B0609020204030204" pitchFamily="49" charset="0"/>
                <a:ea typeface="微软雅黑" panose="020B0503020204020204" pitchFamily="34" charset="-122"/>
                <a:sym typeface="Consolas" panose="020B0609020204030204" pitchFamily="49" charset="0"/>
              </a:rPr>
              <a:t>gcc –S –o swap.s swap.</a:t>
            </a:r>
            <a:r>
              <a:rPr lang="zh-CN" altLang="en-US" sz="2200" b="0">
                <a:latin typeface="Consolas" panose="020B0609020204030204" pitchFamily="49" charset="0"/>
                <a:ea typeface="微软雅黑" panose="020B0503020204020204" pitchFamily="34" charset="-122"/>
                <a:sym typeface="Consolas" panose="020B0609020204030204" pitchFamily="49" charset="0"/>
              </a:rPr>
              <a:t>i</a:t>
            </a:r>
          </a:p>
          <a:p>
            <a:pPr>
              <a:lnSpc>
                <a:spcPct val="90000"/>
              </a:lnSpc>
            </a:pPr>
            <a:endParaRPr lang="en-US" altLang="zh-CN" sz="2200" b="0">
              <a:latin typeface="Consolas" panose="020B0609020204030204" pitchFamily="49" charset="0"/>
              <a:ea typeface="微软雅黑" panose="020B0503020204020204" pitchFamily="34" charset="-122"/>
              <a:sym typeface="Consolas" panose="020B0609020204030204" pitchFamily="49" charset="0"/>
            </a:endParaRPr>
          </a:p>
          <a:p>
            <a:pPr>
              <a:lnSpc>
                <a:spcPct val="90000"/>
              </a:lnSpc>
            </a:pPr>
            <a:r>
              <a:rPr lang="en-US" altLang="zh-CN" sz="2200" b="0">
                <a:latin typeface="Consolas" panose="020B0609020204030204" pitchFamily="49" charset="0"/>
                <a:ea typeface="微软雅黑" panose="020B0503020204020204" pitchFamily="34" charset="-122"/>
                <a:sym typeface="Consolas" panose="020B0609020204030204" pitchFamily="49" charset="0"/>
              </a:rPr>
              <a:t>as –o main.o main.s</a:t>
            </a:r>
          </a:p>
          <a:p>
            <a:pPr>
              <a:lnSpc>
                <a:spcPct val="90000"/>
              </a:lnSpc>
            </a:pPr>
            <a:r>
              <a:rPr lang="en-US" altLang="zh-CN" sz="2200" b="0">
                <a:latin typeface="Consolas" panose="020B0609020204030204" pitchFamily="49" charset="0"/>
                <a:ea typeface="微软雅黑" panose="020B0503020204020204" pitchFamily="34" charset="-122"/>
                <a:sym typeface="Consolas" panose="020B0609020204030204" pitchFamily="49" charset="0"/>
              </a:rPr>
              <a:t>as –o swap.o swap.s</a:t>
            </a:r>
          </a:p>
          <a:p>
            <a:pPr>
              <a:lnSpc>
                <a:spcPct val="90000"/>
              </a:lnSpc>
            </a:pPr>
            <a:endParaRPr lang="en-US" altLang="zh-CN" sz="2200" b="0">
              <a:latin typeface="Consolas" panose="020B0609020204030204" pitchFamily="49" charset="0"/>
              <a:ea typeface="微软雅黑" panose="020B0503020204020204" pitchFamily="34" charset="-122"/>
              <a:sym typeface="Consolas" panose="020B0609020204030204" pitchFamily="49" charset="0"/>
            </a:endParaRPr>
          </a:p>
          <a:p>
            <a:pPr>
              <a:lnSpc>
                <a:spcPct val="90000"/>
              </a:lnSpc>
            </a:pPr>
            <a:r>
              <a:rPr lang="en-US" altLang="zh-CN" sz="2200" b="0">
                <a:latin typeface="Consolas" panose="020B0609020204030204" pitchFamily="49" charset="0"/>
                <a:ea typeface="微软雅黑" panose="020B0503020204020204" pitchFamily="34" charset="-122"/>
                <a:sym typeface="Consolas" panose="020B0609020204030204" pitchFamily="49" charset="0"/>
              </a:rPr>
              <a:t>ld –o test2 ……</a:t>
            </a:r>
            <a:endParaRPr lang="zh-CN" altLang="en-US" sz="2200" b="0">
              <a:latin typeface="Consolas" panose="020B0609020204030204" pitchFamily="49" charset="0"/>
              <a:ea typeface="微软雅黑" panose="020B0503020204020204" pitchFamily="34" charset="-122"/>
              <a:sym typeface="Consolas" panose="020B0609020204030204" pitchFamily="49" charset="0"/>
            </a:endParaRPr>
          </a:p>
          <a:p>
            <a:pPr>
              <a:lnSpc>
                <a:spcPct val="90000"/>
              </a:lnSpc>
            </a:pPr>
            <a:endParaRPr lang="zh-CN" altLang="en-US" sz="2200" b="0">
              <a:latin typeface="Consolas" panose="020B0609020204030204" pitchFamily="49" charset="0"/>
              <a:ea typeface="微软雅黑" panose="020B0503020204020204" pitchFamily="34" charset="-122"/>
              <a:sym typeface="Consolas" panose="020B0609020204030204" pitchFamily="49" charset="0"/>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a:extLst>
              <a:ext uri="{FF2B5EF4-FFF2-40B4-BE49-F238E27FC236}">
                <a16:creationId xmlns:a16="http://schemas.microsoft.com/office/drawing/2014/main" id="{29227047-88D8-43DC-A27B-A9CF93D8CC09}"/>
              </a:ext>
            </a:extLst>
          </p:cNvPr>
          <p:cNvSpPr>
            <a:spLocks noGrp="1" noChangeAspect="1" noChangeArrowheads="1"/>
          </p:cNvSpPr>
          <p:nvPr>
            <p:ph type="title" idx="4294967295"/>
          </p:nvPr>
        </p:nvSpPr>
        <p:spPr/>
        <p:txBody>
          <a:bodyPr/>
          <a:lstStyle/>
          <a:p>
            <a:pPr algn="ctr"/>
            <a:r>
              <a:rPr lang="zh-CN" altLang="zh-CN" dirty="0"/>
              <a:t>链接到共享库</a:t>
            </a:r>
          </a:p>
        </p:txBody>
      </p:sp>
      <p:pic>
        <p:nvPicPr>
          <p:cNvPr id="56323" name="内容占位符 5">
            <a:extLst>
              <a:ext uri="{FF2B5EF4-FFF2-40B4-BE49-F238E27FC236}">
                <a16:creationId xmlns:a16="http://schemas.microsoft.com/office/drawing/2014/main" id="{9289A782-0FFD-49D3-923A-56A78F5D0ECD}"/>
              </a:ext>
            </a:extLst>
          </p:cNvPr>
          <p:cNvPicPr>
            <a:picLocks noGrp="1" noChangeAspect="1" noChangeArrowheads="1"/>
          </p:cNvPicPr>
          <p:nvPr>
            <p:ph idx="4294967295"/>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10" r="-46"/>
          <a:stretch>
            <a:fillRect/>
          </a:stretch>
        </p:blipFill>
        <p:spPr>
          <a:xfrm>
            <a:off x="1531399" y="1268760"/>
            <a:ext cx="6843201" cy="5463523"/>
          </a:xfrm>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7A631E8C-4BAD-47C1-B92A-C76A88B95744}"/>
              </a:ext>
            </a:extLst>
          </p:cNvPr>
          <p:cNvSpPr>
            <a:spLocks noGrp="1" noChangeAspect="1" noChangeArrowheads="1"/>
          </p:cNvSpPr>
          <p:nvPr>
            <p:ph type="title" idx="4294967295"/>
          </p:nvPr>
        </p:nvSpPr>
        <p:spPr/>
        <p:txBody>
          <a:bodyPr/>
          <a:lstStyle/>
          <a:p>
            <a:pPr algn="ctr"/>
            <a:r>
              <a:rPr lang="zh-CN" altLang="zh-CN" dirty="0"/>
              <a:t>链接到共享库</a:t>
            </a:r>
          </a:p>
        </p:txBody>
      </p:sp>
      <p:sp>
        <p:nvSpPr>
          <p:cNvPr id="57347" name="内容占位符 2">
            <a:extLst>
              <a:ext uri="{FF2B5EF4-FFF2-40B4-BE49-F238E27FC236}">
                <a16:creationId xmlns:a16="http://schemas.microsoft.com/office/drawing/2014/main" id="{7326CAA3-688F-4F25-9E0C-3FC67BB21110}"/>
              </a:ext>
            </a:extLst>
          </p:cNvPr>
          <p:cNvSpPr>
            <a:spLocks noGrp="1" noChangeArrowheads="1"/>
          </p:cNvSpPr>
          <p:nvPr>
            <p:ph idx="4294967295"/>
          </p:nvPr>
        </p:nvSpPr>
        <p:spPr/>
        <p:txBody>
          <a:bodyPr/>
          <a:lstStyle/>
          <a:p>
            <a:r>
              <a:rPr lang="zh-CN" altLang="en-US" b="0" dirty="0">
                <a:latin typeface="微软雅黑" panose="020B0503020204020204" pitchFamily="34" charset="-122"/>
                <a:ea typeface="微软雅黑" panose="020B0503020204020204" pitchFamily="34" charset="-122"/>
              </a:rPr>
              <a:t>动态链接器执行重定位</a:t>
            </a:r>
            <a:endParaRPr lang="en-US" altLang="zh-CN" b="0" dirty="0">
              <a:latin typeface="微软雅黑" panose="020B0503020204020204" pitchFamily="34" charset="-122"/>
              <a:ea typeface="微软雅黑" panose="020B0503020204020204" pitchFamily="34" charset="-122"/>
            </a:endParaRPr>
          </a:p>
          <a:p>
            <a:pPr lvl="1"/>
            <a:r>
              <a:rPr lang="zh-CN" altLang="en-US" b="0" dirty="0"/>
              <a:t>将标准</a:t>
            </a:r>
            <a:r>
              <a:rPr lang="en-US" altLang="zh-CN" b="0" dirty="0"/>
              <a:t>C</a:t>
            </a:r>
            <a:r>
              <a:rPr lang="zh-CN" altLang="en-US" b="0" dirty="0"/>
              <a:t>库（</a:t>
            </a:r>
            <a:r>
              <a:rPr lang="en-US" altLang="zh-CN" b="0" dirty="0"/>
              <a:t>libc.so</a:t>
            </a:r>
            <a:r>
              <a:rPr lang="zh-CN" altLang="en-US" b="0" dirty="0"/>
              <a:t>）的指令（</a:t>
            </a:r>
            <a:r>
              <a:rPr lang="en-US" altLang="zh-CN" b="0" dirty="0"/>
              <a:t>text</a:t>
            </a:r>
            <a:r>
              <a:rPr lang="zh-CN" altLang="en-US" b="0" dirty="0"/>
              <a:t>）和数据（</a:t>
            </a:r>
            <a:r>
              <a:rPr lang="en-US" altLang="zh-CN" b="0" dirty="0"/>
              <a:t>data</a:t>
            </a:r>
            <a:r>
              <a:rPr lang="zh-CN" altLang="en-US" b="0" dirty="0"/>
              <a:t>）加载到内存</a:t>
            </a:r>
            <a:endParaRPr lang="en-US" altLang="zh-CN" b="0" dirty="0"/>
          </a:p>
          <a:p>
            <a:pPr lvl="1"/>
            <a:r>
              <a:rPr lang="zh-CN" altLang="en-US" b="0" dirty="0"/>
              <a:t>将链接到的其他共享库的指令和数据加载到内存</a:t>
            </a:r>
            <a:endParaRPr lang="en-US" altLang="zh-CN" b="0" dirty="0"/>
          </a:p>
          <a:p>
            <a:pPr lvl="1"/>
            <a:r>
              <a:rPr lang="zh-CN" altLang="en-US" b="0" dirty="0"/>
              <a:t>将程序中的所有对共享库中符号的引用更新为实际内存地址</a:t>
            </a:r>
          </a:p>
          <a:p>
            <a:endParaRPr lang="zh-CN" altLang="en-US" b="0" dirty="0">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a:extLst>
              <a:ext uri="{FF2B5EF4-FFF2-40B4-BE49-F238E27FC236}">
                <a16:creationId xmlns:a16="http://schemas.microsoft.com/office/drawing/2014/main" id="{1BC99684-048A-407B-865B-00C67891EAA7}"/>
              </a:ext>
            </a:extLst>
          </p:cNvPr>
          <p:cNvSpPr>
            <a:spLocks noGrp="1" noChangeAspect="1" noChangeArrowheads="1"/>
          </p:cNvSpPr>
          <p:nvPr>
            <p:ph type="title" idx="4294967295"/>
          </p:nvPr>
        </p:nvSpPr>
        <p:spPr/>
        <p:txBody>
          <a:bodyPr/>
          <a:lstStyle/>
          <a:p>
            <a:pPr algn="ctr"/>
            <a:r>
              <a:rPr lang="zh-CN" altLang="en-US" dirty="0"/>
              <a:t>位置独立代码（</a:t>
            </a:r>
            <a:r>
              <a:rPr lang="en-US" altLang="zh-CN" dirty="0"/>
              <a:t>PIC</a:t>
            </a:r>
            <a:r>
              <a:rPr lang="zh-CN" altLang="en-US" dirty="0"/>
              <a:t>）</a:t>
            </a:r>
          </a:p>
        </p:txBody>
      </p:sp>
      <p:sp>
        <p:nvSpPr>
          <p:cNvPr id="58371" name="内容占位符 2">
            <a:extLst>
              <a:ext uri="{FF2B5EF4-FFF2-40B4-BE49-F238E27FC236}">
                <a16:creationId xmlns:a16="http://schemas.microsoft.com/office/drawing/2014/main" id="{70829111-9199-4084-AEAD-B4B98552135C}"/>
              </a:ext>
            </a:extLst>
          </p:cNvPr>
          <p:cNvSpPr>
            <a:spLocks noGrp="1" noChangeArrowheads="1"/>
          </p:cNvSpPr>
          <p:nvPr>
            <p:ph idx="4294967295"/>
          </p:nvPr>
        </p:nvSpPr>
        <p:spPr/>
        <p:txBody>
          <a:bodyPr/>
          <a:lstStyle/>
          <a:p>
            <a:pPr algn="just"/>
            <a:r>
              <a:rPr lang="zh-CN" altLang="en-US" b="0" dirty="0">
                <a:latin typeface="微软雅黑" panose="020B0503020204020204" pitchFamily="34" charset="-122"/>
                <a:ea typeface="微软雅黑" panose="020B0503020204020204" pitchFamily="34" charset="-122"/>
              </a:rPr>
              <a:t>不同的进程需要共享库中的代码，但需要将代码加载到不同的虚拟内存位置</a:t>
            </a:r>
            <a:endParaRPr lang="en-US" altLang="zh-CN" b="0" dirty="0">
              <a:latin typeface="微软雅黑" panose="020B0503020204020204" pitchFamily="34" charset="-122"/>
              <a:ea typeface="微软雅黑" panose="020B0503020204020204" pitchFamily="34" charset="-122"/>
            </a:endParaRPr>
          </a:p>
          <a:p>
            <a:pPr algn="just"/>
            <a:endParaRPr lang="zh-CN" altLang="en-US" b="0" dirty="0">
              <a:latin typeface="微软雅黑" panose="020B0503020204020204" pitchFamily="34" charset="-122"/>
              <a:ea typeface="微软雅黑" panose="020B0503020204020204" pitchFamily="34" charset="-122"/>
            </a:endParaRPr>
          </a:p>
          <a:p>
            <a:pPr algn="just"/>
            <a:r>
              <a:rPr lang="zh-CN" altLang="en-US" b="0" dirty="0">
                <a:latin typeface="微软雅黑" panose="020B0503020204020204" pitchFamily="34" charset="-122"/>
                <a:ea typeface="微软雅黑" panose="020B0503020204020204" pitchFamily="34" charset="-122"/>
              </a:rPr>
              <a:t>共享库中的代码不能被预设地址，需要在加载时确定</a:t>
            </a:r>
            <a:endParaRPr lang="en-US" altLang="zh-CN" b="0" dirty="0">
              <a:latin typeface="微软雅黑" panose="020B0503020204020204" pitchFamily="34" charset="-122"/>
              <a:ea typeface="微软雅黑" panose="020B0503020204020204" pitchFamily="34" charset="-122"/>
            </a:endParaRPr>
          </a:p>
          <a:p>
            <a:pPr algn="just"/>
            <a:r>
              <a:rPr lang="zh-CN" altLang="en-US" b="0" dirty="0">
                <a:latin typeface="微软雅黑" panose="020B0503020204020204" pitchFamily="34" charset="-122"/>
                <a:ea typeface="微软雅黑" panose="020B0503020204020204" pitchFamily="34" charset="-122"/>
              </a:rPr>
              <a:t>通过 </a:t>
            </a:r>
            <a:r>
              <a:rPr lang="en-US" altLang="zh-CN" b="0" dirty="0">
                <a:latin typeface="微软雅黑" panose="020B0503020204020204" pitchFamily="34" charset="-122"/>
                <a:ea typeface="微软雅黑" panose="020B0503020204020204" pitchFamily="34" charset="-122"/>
              </a:rPr>
              <a:t>GOT(Global Offset Table) </a:t>
            </a:r>
            <a:r>
              <a:rPr lang="zh-CN" altLang="en-US" b="0" dirty="0">
                <a:latin typeface="微软雅黑" panose="020B0503020204020204" pitchFamily="34" charset="-122"/>
                <a:ea typeface="微软雅黑" panose="020B0503020204020204" pitchFamily="34" charset="-122"/>
              </a:rPr>
              <a:t>和 </a:t>
            </a:r>
            <a:r>
              <a:rPr lang="en-US" altLang="zh-CN" b="0" dirty="0">
                <a:latin typeface="微软雅黑" panose="020B0503020204020204" pitchFamily="34" charset="-122"/>
                <a:ea typeface="微软雅黑" panose="020B0503020204020204" pitchFamily="34" charset="-122"/>
              </a:rPr>
              <a:t>PLT(Procedure Linkage Table) </a:t>
            </a:r>
            <a:r>
              <a:rPr lang="zh-CN" altLang="en-US" b="0" dirty="0">
                <a:latin typeface="微软雅黑" panose="020B0503020204020204" pitchFamily="34" charset="-122"/>
                <a:ea typeface="微软雅黑" panose="020B0503020204020204" pitchFamily="34" charset="-122"/>
              </a:rPr>
              <a:t>实现，位于目标文件中的 </a:t>
            </a:r>
            <a:r>
              <a:rPr lang="en-US" altLang="zh-CN" b="0" dirty="0">
                <a:latin typeface="微软雅黑" panose="020B0503020204020204" pitchFamily="34" charset="-122"/>
                <a:ea typeface="微软雅黑" panose="020B0503020204020204" pitchFamily="34" charset="-122"/>
              </a:rPr>
              <a:t>.got, .</a:t>
            </a:r>
            <a:r>
              <a:rPr lang="en-US" altLang="zh-CN" b="0" dirty="0" err="1">
                <a:latin typeface="微软雅黑" panose="020B0503020204020204" pitchFamily="34" charset="-122"/>
                <a:ea typeface="微软雅黑" panose="020B0503020204020204" pitchFamily="34" charset="-122"/>
              </a:rPr>
              <a:t>got.plt</a:t>
            </a:r>
            <a:r>
              <a:rPr lang="en-US" altLang="zh-CN" b="0" dirty="0">
                <a:latin typeface="微软雅黑" panose="020B0503020204020204" pitchFamily="34" charset="-122"/>
                <a:ea typeface="微软雅黑" panose="020B0503020204020204" pitchFamily="34" charset="-122"/>
              </a:rPr>
              <a:t> </a:t>
            </a:r>
            <a:r>
              <a:rPr lang="zh-CN" altLang="en-US" b="0" dirty="0">
                <a:latin typeface="微软雅黑" panose="020B0503020204020204" pitchFamily="34" charset="-122"/>
                <a:ea typeface="微软雅黑" panose="020B0503020204020204" pitchFamily="34" charset="-122"/>
              </a:rPr>
              <a:t>和 </a:t>
            </a:r>
            <a:r>
              <a:rPr lang="en-US" altLang="zh-CN" b="0" dirty="0">
                <a:latin typeface="微软雅黑" panose="020B0503020204020204" pitchFamily="34" charset="-122"/>
                <a:ea typeface="微软雅黑" panose="020B0503020204020204" pitchFamily="34" charset="-122"/>
              </a:rPr>
              <a:t>.</a:t>
            </a:r>
            <a:r>
              <a:rPr lang="en-US" altLang="zh-CN" b="0" dirty="0" err="1">
                <a:latin typeface="微软雅黑" panose="020B0503020204020204" pitchFamily="34" charset="-122"/>
                <a:ea typeface="微软雅黑" panose="020B0503020204020204" pitchFamily="34" charset="-122"/>
              </a:rPr>
              <a:t>plt</a:t>
            </a:r>
            <a:r>
              <a:rPr lang="en-US" altLang="zh-CN" b="0" dirty="0">
                <a:latin typeface="微软雅黑" panose="020B0503020204020204" pitchFamily="34" charset="-122"/>
                <a:ea typeface="微软雅黑" panose="020B0503020204020204" pitchFamily="34" charset="-122"/>
              </a:rPr>
              <a:t> section</a:t>
            </a:r>
            <a:endParaRPr lang="zh-CN" altLang="en-US" b="0" dirty="0">
              <a:latin typeface="微软雅黑" panose="020B0503020204020204" pitchFamily="34" charset="-122"/>
              <a:ea typeface="微软雅黑" panose="020B0503020204020204" pitchFamily="34" charset="-122"/>
            </a:endParaRPr>
          </a:p>
          <a:p>
            <a:pPr algn="just"/>
            <a:endParaRPr lang="zh-CN" altLang="en-US" b="0" dirty="0">
              <a:latin typeface="微软雅黑" panose="020B0503020204020204" pitchFamily="34" charset="-122"/>
              <a:ea typeface="微软雅黑" panose="020B0503020204020204" pitchFamily="34" charset="-122"/>
            </a:endParaRPr>
          </a:p>
          <a:p>
            <a:pPr algn="just"/>
            <a:r>
              <a:rPr lang="zh-CN" altLang="en-US" b="0" dirty="0">
                <a:latin typeface="微软雅黑" panose="020B0503020204020204" pitchFamily="34" charset="-122"/>
                <a:ea typeface="微软雅黑" panose="020B0503020204020204" pitchFamily="34" charset="-122"/>
              </a:rPr>
              <a:t>在</a:t>
            </a:r>
            <a:r>
              <a:rPr lang="en-US" altLang="zh-CN" b="0" dirty="0">
                <a:latin typeface="微软雅黑" panose="020B0503020204020204" pitchFamily="34" charset="-122"/>
                <a:ea typeface="微软雅黑" panose="020B0503020204020204" pitchFamily="34" charset="-122"/>
              </a:rPr>
              <a:t>GNU</a:t>
            </a:r>
            <a:r>
              <a:rPr lang="zh-CN" altLang="en-US" b="0" dirty="0">
                <a:latin typeface="微软雅黑" panose="020B0503020204020204" pitchFamily="34" charset="-122"/>
                <a:ea typeface="微软雅黑" panose="020B0503020204020204" pitchFamily="34" charset="-122"/>
              </a:rPr>
              <a:t>编译体系中，使用 </a:t>
            </a:r>
            <a:r>
              <a:rPr lang="en-US" altLang="zh-CN" b="0" dirty="0">
                <a:latin typeface="微软雅黑" panose="020B0503020204020204" pitchFamily="34" charset="-122"/>
                <a:ea typeface="微软雅黑" panose="020B0503020204020204" pitchFamily="34" charset="-122"/>
              </a:rPr>
              <a:t>-</a:t>
            </a:r>
            <a:r>
              <a:rPr lang="en-US" altLang="zh-CN" b="0" dirty="0" err="1">
                <a:latin typeface="微软雅黑" panose="020B0503020204020204" pitchFamily="34" charset="-122"/>
                <a:ea typeface="微软雅黑" panose="020B0503020204020204" pitchFamily="34" charset="-122"/>
              </a:rPr>
              <a:t>fPIC</a:t>
            </a:r>
            <a:endParaRPr lang="zh-CN" altLang="en-US" b="0" dirty="0">
              <a:latin typeface="微软雅黑" panose="020B0503020204020204" pitchFamily="34" charset="-122"/>
              <a:ea typeface="微软雅黑" panose="020B0503020204020204" pitchFamily="34" charset="-122"/>
            </a:endParaRPr>
          </a:p>
          <a:p>
            <a:pPr algn="just"/>
            <a:endParaRPr lang="zh-CN" altLang="en-US" b="0" dirty="0">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a:extLst>
              <a:ext uri="{FF2B5EF4-FFF2-40B4-BE49-F238E27FC236}">
                <a16:creationId xmlns:a16="http://schemas.microsoft.com/office/drawing/2014/main" id="{DF2AE611-9835-4AD0-9DA7-1EDB91F3E888}"/>
              </a:ext>
            </a:extLst>
          </p:cNvPr>
          <p:cNvSpPr>
            <a:spLocks noGrp="1" noChangeAspect="1" noChangeArrowheads="1"/>
          </p:cNvSpPr>
          <p:nvPr>
            <p:ph type="title" idx="4294967295"/>
          </p:nvPr>
        </p:nvSpPr>
        <p:spPr/>
        <p:txBody>
          <a:bodyPr/>
          <a:lstStyle/>
          <a:p>
            <a:pPr algn="ctr"/>
            <a:r>
              <a:rPr lang="zh-CN" altLang="zh-CN" dirty="0"/>
              <a:t>共享库搜索顺序</a:t>
            </a:r>
          </a:p>
        </p:txBody>
      </p:sp>
      <p:sp>
        <p:nvSpPr>
          <p:cNvPr id="59395" name="内容占位符 2">
            <a:extLst>
              <a:ext uri="{FF2B5EF4-FFF2-40B4-BE49-F238E27FC236}">
                <a16:creationId xmlns:a16="http://schemas.microsoft.com/office/drawing/2014/main" id="{28DD2729-8C2E-4898-AD56-80A2B44DE368}"/>
              </a:ext>
            </a:extLst>
          </p:cNvPr>
          <p:cNvSpPr>
            <a:spLocks noGrp="1" noChangeArrowheads="1"/>
          </p:cNvSpPr>
          <p:nvPr>
            <p:ph idx="4294967295"/>
          </p:nvPr>
        </p:nvSpPr>
        <p:spPr>
          <a:xfrm>
            <a:off x="831850" y="1754188"/>
            <a:ext cx="8242300" cy="4608512"/>
          </a:xfrm>
        </p:spPr>
        <p:txBody>
          <a:bodyPr/>
          <a:lstStyle/>
          <a:p>
            <a:pPr marL="514350" indent="-514350">
              <a:buFont typeface="Calibri" panose="020F0502020204030204" pitchFamily="34" charset="0"/>
              <a:buAutoNum type="arabicPeriod"/>
            </a:pPr>
            <a:r>
              <a:rPr lang="zh-CN" altLang="en-US" b="0" dirty="0">
                <a:latin typeface="微软雅黑" panose="020B0503020204020204" pitchFamily="34" charset="-122"/>
                <a:ea typeface="微软雅黑" panose="020B0503020204020204" pitchFamily="34" charset="-122"/>
              </a:rPr>
              <a:t>可执行程序的 </a:t>
            </a:r>
            <a:r>
              <a:rPr lang="en-US" altLang="zh-CN" b="0" dirty="0">
                <a:latin typeface="微软雅黑" panose="020B0503020204020204" pitchFamily="34" charset="-122"/>
                <a:ea typeface="微软雅黑" panose="020B0503020204020204" pitchFamily="34" charset="-122"/>
              </a:rPr>
              <a:t>.dynamic</a:t>
            </a:r>
            <a:r>
              <a:rPr lang="zh-CN" altLang="en-US" b="0" dirty="0">
                <a:latin typeface="微软雅黑" panose="020B0503020204020204" pitchFamily="34" charset="-122"/>
                <a:ea typeface="微软雅黑" panose="020B0503020204020204" pitchFamily="34" charset="-122"/>
              </a:rPr>
              <a:t> </a:t>
            </a:r>
            <a:r>
              <a:rPr lang="en-US" altLang="zh-CN" b="0" dirty="0">
                <a:latin typeface="微软雅黑" panose="020B0503020204020204" pitchFamily="34" charset="-122"/>
                <a:ea typeface="微软雅黑" panose="020B0503020204020204" pitchFamily="34" charset="-122"/>
              </a:rPr>
              <a:t>section </a:t>
            </a:r>
            <a:r>
              <a:rPr lang="zh-CN" altLang="en-US" b="0" dirty="0">
                <a:latin typeface="微软雅黑" panose="020B0503020204020204" pitchFamily="34" charset="-122"/>
                <a:ea typeface="微软雅黑" panose="020B0503020204020204" pitchFamily="34" charset="-122"/>
              </a:rPr>
              <a:t>中指定路径</a:t>
            </a:r>
            <a:endParaRPr lang="en-US" altLang="zh-CN" b="0" dirty="0">
              <a:latin typeface="微软雅黑" panose="020B0503020204020204" pitchFamily="34" charset="-122"/>
              <a:ea typeface="微软雅黑" panose="020B0503020204020204" pitchFamily="34" charset="-122"/>
            </a:endParaRPr>
          </a:p>
          <a:p>
            <a:pPr marL="514350" indent="-514350">
              <a:buFont typeface="Calibri" panose="020F0502020204030204" pitchFamily="34" charset="0"/>
              <a:buAutoNum type="arabicPeriod"/>
            </a:pPr>
            <a:endParaRPr lang="zh-CN" altLang="en-US" b="0" dirty="0">
              <a:latin typeface="微软雅黑" panose="020B0503020204020204" pitchFamily="34" charset="-122"/>
              <a:ea typeface="微软雅黑" panose="020B0503020204020204" pitchFamily="34" charset="-122"/>
            </a:endParaRPr>
          </a:p>
          <a:p>
            <a:pPr marL="514350" indent="-514350">
              <a:buFont typeface="Calibri" panose="020F0502020204030204" pitchFamily="34" charset="0"/>
              <a:buAutoNum type="arabicPeriod"/>
            </a:pPr>
            <a:r>
              <a:rPr lang="en-US" altLang="zh-CN" b="0" dirty="0">
                <a:latin typeface="微软雅黑" panose="020B0503020204020204" pitchFamily="34" charset="-122"/>
                <a:ea typeface="微软雅黑" panose="020B0503020204020204" pitchFamily="34" charset="-122"/>
              </a:rPr>
              <a:t>LD_LIBRARY_PATH </a:t>
            </a:r>
            <a:r>
              <a:rPr lang="zh-CN" altLang="en-US" b="0" dirty="0">
                <a:latin typeface="微软雅黑" panose="020B0503020204020204" pitchFamily="34" charset="-122"/>
                <a:ea typeface="微软雅黑" panose="020B0503020204020204" pitchFamily="34" charset="-122"/>
              </a:rPr>
              <a:t>环境变量</a:t>
            </a:r>
            <a:endParaRPr lang="en-US" altLang="zh-CN" b="0" dirty="0">
              <a:latin typeface="微软雅黑" panose="020B0503020204020204" pitchFamily="34" charset="-122"/>
              <a:ea typeface="微软雅黑" panose="020B0503020204020204" pitchFamily="34" charset="-122"/>
            </a:endParaRPr>
          </a:p>
          <a:p>
            <a:pPr marL="514350" indent="-514350">
              <a:buFont typeface="Calibri" panose="020F0502020204030204" pitchFamily="34" charset="0"/>
              <a:buAutoNum type="arabicPeriod"/>
            </a:pPr>
            <a:endParaRPr lang="zh-CN" altLang="en-US" b="0" dirty="0">
              <a:latin typeface="微软雅黑" panose="020B0503020204020204" pitchFamily="34" charset="-122"/>
              <a:ea typeface="微软雅黑" panose="020B0503020204020204" pitchFamily="34" charset="-122"/>
            </a:endParaRPr>
          </a:p>
          <a:p>
            <a:pPr marL="514350" indent="-514350">
              <a:buFont typeface="Calibri" panose="020F0502020204030204" pitchFamily="34" charset="0"/>
              <a:buAutoNum type="arabicPeriod"/>
            </a:pPr>
            <a:r>
              <a:rPr lang="en-US" altLang="zh-CN" b="0" dirty="0">
                <a:latin typeface="微软雅黑" panose="020B0503020204020204" pitchFamily="34" charset="-122"/>
                <a:ea typeface="微软雅黑" panose="020B0503020204020204" pitchFamily="34" charset="-122"/>
              </a:rPr>
              <a:t>/</a:t>
            </a:r>
            <a:r>
              <a:rPr lang="en-US" altLang="zh-CN" b="0" dirty="0" err="1">
                <a:latin typeface="微软雅黑" panose="020B0503020204020204" pitchFamily="34" charset="-122"/>
                <a:ea typeface="微软雅黑" panose="020B0503020204020204" pitchFamily="34" charset="-122"/>
              </a:rPr>
              <a:t>etc</a:t>
            </a:r>
            <a:r>
              <a:rPr lang="en-US" altLang="zh-CN" b="0" dirty="0">
                <a:latin typeface="微软雅黑" panose="020B0503020204020204" pitchFamily="34" charset="-122"/>
                <a:ea typeface="微软雅黑" panose="020B0503020204020204" pitchFamily="34" charset="-122"/>
              </a:rPr>
              <a:t>/</a:t>
            </a:r>
            <a:r>
              <a:rPr lang="en-US" altLang="zh-CN" b="0" dirty="0" err="1">
                <a:latin typeface="微软雅黑" panose="020B0503020204020204" pitchFamily="34" charset="-122"/>
                <a:ea typeface="微软雅黑" panose="020B0503020204020204" pitchFamily="34" charset="-122"/>
              </a:rPr>
              <a:t>ld.so.conf</a:t>
            </a:r>
            <a:r>
              <a:rPr lang="en-US" altLang="zh-CN" b="0" dirty="0">
                <a:latin typeface="微软雅黑" panose="020B0503020204020204" pitchFamily="34" charset="-122"/>
                <a:ea typeface="微软雅黑" panose="020B0503020204020204" pitchFamily="34" charset="-122"/>
              </a:rPr>
              <a:t> </a:t>
            </a:r>
            <a:r>
              <a:rPr lang="zh-CN" altLang="en-US" b="0" dirty="0">
                <a:latin typeface="微软雅黑" panose="020B0503020204020204" pitchFamily="34" charset="-122"/>
                <a:ea typeface="微软雅黑" panose="020B0503020204020204" pitchFamily="34" charset="-122"/>
              </a:rPr>
              <a:t>中指定路径</a:t>
            </a:r>
            <a:endParaRPr lang="en-US" altLang="zh-CN" b="0" dirty="0">
              <a:latin typeface="微软雅黑" panose="020B0503020204020204" pitchFamily="34" charset="-122"/>
              <a:ea typeface="微软雅黑" panose="020B0503020204020204" pitchFamily="34" charset="-122"/>
            </a:endParaRPr>
          </a:p>
          <a:p>
            <a:pPr marL="514350" indent="-514350">
              <a:buFont typeface="Calibri" panose="020F0502020204030204" pitchFamily="34" charset="0"/>
              <a:buAutoNum type="arabicPeriod"/>
            </a:pPr>
            <a:endParaRPr lang="zh-CN" altLang="en-US" b="0" dirty="0">
              <a:latin typeface="微软雅黑" panose="020B0503020204020204" pitchFamily="34" charset="-122"/>
              <a:ea typeface="微软雅黑" panose="020B0503020204020204" pitchFamily="34" charset="-122"/>
            </a:endParaRPr>
          </a:p>
          <a:p>
            <a:pPr marL="514350" indent="-514350">
              <a:buFont typeface="Calibri" panose="020F0502020204030204" pitchFamily="34" charset="0"/>
              <a:buAutoNum type="arabicPeriod"/>
            </a:pPr>
            <a:r>
              <a:rPr lang="en-US" altLang="zh-CN" b="0" dirty="0">
                <a:latin typeface="微软雅黑" panose="020B0503020204020204" pitchFamily="34" charset="-122"/>
                <a:ea typeface="微软雅黑" panose="020B0503020204020204" pitchFamily="34" charset="-122"/>
              </a:rPr>
              <a:t>/lib </a:t>
            </a:r>
            <a:r>
              <a:rPr lang="zh-CN" altLang="en-US" b="0" dirty="0">
                <a:latin typeface="微软雅黑" panose="020B0503020204020204" pitchFamily="34" charset="-122"/>
                <a:ea typeface="微软雅黑" panose="020B0503020204020204" pitchFamily="34" charset="-122"/>
              </a:rPr>
              <a:t>和</a:t>
            </a:r>
            <a:r>
              <a:rPr lang="en-US" altLang="zh-CN" b="0" dirty="0">
                <a:latin typeface="微软雅黑" panose="020B0503020204020204" pitchFamily="34" charset="-122"/>
                <a:ea typeface="微软雅黑" panose="020B0503020204020204" pitchFamily="34" charset="-122"/>
              </a:rPr>
              <a:t> /</a:t>
            </a:r>
            <a:r>
              <a:rPr lang="en-US" altLang="zh-CN" b="0" dirty="0" err="1">
                <a:latin typeface="微软雅黑" panose="020B0503020204020204" pitchFamily="34" charset="-122"/>
                <a:ea typeface="微软雅黑" panose="020B0503020204020204" pitchFamily="34" charset="-122"/>
              </a:rPr>
              <a:t>usr</a:t>
            </a:r>
            <a:r>
              <a:rPr lang="en-US" altLang="zh-CN" b="0" dirty="0">
                <a:latin typeface="微软雅黑" panose="020B0503020204020204" pitchFamily="34" charset="-122"/>
                <a:ea typeface="微软雅黑" panose="020B0503020204020204" pitchFamily="34" charset="-122"/>
              </a:rPr>
              <a:t>/lib</a:t>
            </a:r>
            <a:endParaRPr lang="zh-CN" altLang="en-US" b="0" dirty="0">
              <a:latin typeface="微软雅黑" panose="020B0503020204020204" pitchFamily="34" charset="-122"/>
              <a:ea typeface="微软雅黑" panose="020B0503020204020204" pitchFamily="34" charset="-122"/>
            </a:endParaRPr>
          </a:p>
          <a:p>
            <a:pPr marL="514350" indent="-514350"/>
            <a:endParaRPr lang="zh-CN" altLang="en-US" b="0" dirty="0">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a:extLst>
              <a:ext uri="{FF2B5EF4-FFF2-40B4-BE49-F238E27FC236}">
                <a16:creationId xmlns:a16="http://schemas.microsoft.com/office/drawing/2014/main" id="{0A6358CF-224D-4838-BAC1-77120210912C}"/>
              </a:ext>
            </a:extLst>
          </p:cNvPr>
          <p:cNvSpPr>
            <a:spLocks noGrp="1" noChangeAspect="1" noChangeArrowheads="1"/>
          </p:cNvSpPr>
          <p:nvPr>
            <p:ph type="title" idx="4294967295"/>
          </p:nvPr>
        </p:nvSpPr>
        <p:spPr/>
        <p:txBody>
          <a:bodyPr/>
          <a:lstStyle/>
          <a:p>
            <a:pPr algn="ctr"/>
            <a:r>
              <a:rPr lang="zh-CN" altLang="en-US" dirty="0"/>
              <a:t>小结</a:t>
            </a:r>
            <a:endParaRPr lang="zh-CN" altLang="zh-CN" dirty="0"/>
          </a:p>
        </p:txBody>
      </p:sp>
      <p:graphicFrame>
        <p:nvGraphicFramePr>
          <p:cNvPr id="5" name="表格 4">
            <a:extLst>
              <a:ext uri="{FF2B5EF4-FFF2-40B4-BE49-F238E27FC236}">
                <a16:creationId xmlns:a16="http://schemas.microsoft.com/office/drawing/2014/main" id="{2F58B5CF-C67A-42F2-AA4B-0ECAD8850CF5}"/>
              </a:ext>
            </a:extLst>
          </p:cNvPr>
          <p:cNvGraphicFramePr>
            <a:graphicFrameLocks noGrp="1"/>
          </p:cNvGraphicFramePr>
          <p:nvPr>
            <p:extLst>
              <p:ext uri="{D42A27DB-BD31-4B8C-83A1-F6EECF244321}">
                <p14:modId xmlns:p14="http://schemas.microsoft.com/office/powerpoint/2010/main" val="513749334"/>
              </p:ext>
            </p:extLst>
          </p:nvPr>
        </p:nvGraphicFramePr>
        <p:xfrm>
          <a:off x="1208584" y="2636912"/>
          <a:ext cx="7848873" cy="2740026"/>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20000"/>
                    </a:ext>
                  </a:extLst>
                </a:gridCol>
                <a:gridCol w="3921667">
                  <a:extLst>
                    <a:ext uri="{9D8B030D-6E8A-4147-A177-3AD203B41FA5}">
                      <a16:colId xmlns:a16="http://schemas.microsoft.com/office/drawing/2014/main" val="20001"/>
                    </a:ext>
                  </a:extLst>
                </a:gridCol>
                <a:gridCol w="2415038">
                  <a:extLst>
                    <a:ext uri="{9D8B030D-6E8A-4147-A177-3AD203B41FA5}">
                      <a16:colId xmlns:a16="http://schemas.microsoft.com/office/drawing/2014/main" val="20002"/>
                    </a:ext>
                  </a:extLst>
                </a:gridCol>
              </a:tblGrid>
              <a:tr h="640054">
                <a:tc>
                  <a:txBody>
                    <a:bodyPr/>
                    <a:lstStyle/>
                    <a:p>
                      <a:pPr algn="ctr"/>
                      <a:r>
                        <a:rPr lang="zh-CN" altLang="en-US" sz="1800" dirty="0"/>
                        <a:t>链接类型</a:t>
                      </a:r>
                    </a:p>
                  </a:txBody>
                  <a:tcPr marT="45707" marB="45707" anchor="ctr"/>
                </a:tc>
                <a:tc>
                  <a:txBody>
                    <a:bodyPr/>
                    <a:lstStyle/>
                    <a:p>
                      <a:pPr algn="ctr"/>
                      <a:r>
                        <a:rPr lang="zh-CN" altLang="en-US" sz="1800" dirty="0"/>
                        <a:t>处理时机不同</a:t>
                      </a:r>
                    </a:p>
                  </a:txBody>
                  <a:tcPr marT="45707" marB="45707" anchor="ctr"/>
                </a:tc>
                <a:tc>
                  <a:txBody>
                    <a:bodyPr/>
                    <a:lstStyle/>
                    <a:p>
                      <a:pPr algn="ctr"/>
                      <a:r>
                        <a:rPr lang="zh-CN" altLang="en-US" sz="1800" dirty="0"/>
                        <a:t>特点</a:t>
                      </a:r>
                    </a:p>
                  </a:txBody>
                  <a:tcPr marT="45707" marB="45707" anchor="ctr"/>
                </a:tc>
                <a:extLst>
                  <a:ext uri="{0D108BD9-81ED-4DB2-BD59-A6C34878D82A}">
                    <a16:rowId xmlns:a16="http://schemas.microsoft.com/office/drawing/2014/main" val="10000"/>
                  </a:ext>
                </a:extLst>
              </a:tr>
              <a:tr h="816373">
                <a:tc>
                  <a:txBody>
                    <a:bodyPr/>
                    <a:lstStyle/>
                    <a:p>
                      <a:r>
                        <a:rPr lang="zh-CN" altLang="en-US" sz="1800" dirty="0"/>
                        <a:t>静态链接</a:t>
                      </a:r>
                    </a:p>
                  </a:txBody>
                  <a:tcPr marT="45707" marB="45707" anchor="ctr"/>
                </a:tc>
                <a:tc>
                  <a:txBody>
                    <a:bodyPr/>
                    <a:lstStyle/>
                    <a:p>
                      <a:r>
                        <a:rPr lang="zh-CN" altLang="en-US" sz="1800" dirty="0"/>
                        <a:t>在链接阶段，进行符号解析和重定位</a:t>
                      </a:r>
                    </a:p>
                  </a:txBody>
                  <a:tcPr marT="45707" marB="45707" anchor="ctr"/>
                </a:tc>
                <a:tc>
                  <a:txBody>
                    <a:bodyPr/>
                    <a:lstStyle/>
                    <a:p>
                      <a:r>
                        <a:rPr lang="zh-CN" altLang="en-US" sz="1800" dirty="0"/>
                        <a:t>占用空间</a:t>
                      </a:r>
                    </a:p>
                  </a:txBody>
                  <a:tcPr marT="45707" marB="45707" anchor="ctr"/>
                </a:tc>
                <a:extLst>
                  <a:ext uri="{0D108BD9-81ED-4DB2-BD59-A6C34878D82A}">
                    <a16:rowId xmlns:a16="http://schemas.microsoft.com/office/drawing/2014/main" val="10001"/>
                  </a:ext>
                </a:extLst>
              </a:tr>
              <a:tr h="1283599">
                <a:tc>
                  <a:txBody>
                    <a:bodyPr/>
                    <a:lstStyle/>
                    <a:p>
                      <a:r>
                        <a:rPr lang="zh-CN" altLang="en-US" sz="1800" dirty="0"/>
                        <a:t>动态链接</a:t>
                      </a:r>
                    </a:p>
                  </a:txBody>
                  <a:tcPr marT="45707" marB="45707" anchor="ctr"/>
                </a:tc>
                <a:tc>
                  <a:txBody>
                    <a:bodyPr/>
                    <a:lstStyle/>
                    <a:p>
                      <a:r>
                        <a:rPr lang="zh-CN" altLang="en-US" sz="1800" dirty="0"/>
                        <a:t>在加载到内存后，进行链接</a:t>
                      </a:r>
                    </a:p>
                  </a:txBody>
                  <a:tcPr marT="45707" marB="45707" anchor="ctr"/>
                </a:tc>
                <a:tc>
                  <a:txBody>
                    <a:bodyPr/>
                    <a:lstStyle/>
                    <a:p>
                      <a:r>
                        <a:rPr lang="zh-CN" altLang="en-US" sz="1800" dirty="0"/>
                        <a:t>节省空间，升级方便</a:t>
                      </a:r>
                    </a:p>
                  </a:txBody>
                  <a:tcPr marT="45707" marB="45707" anchor="ct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0" y="2862263"/>
            <a:ext cx="9906000" cy="1250950"/>
          </a:xfrm>
        </p:spPr>
        <p:txBody>
          <a:bodyPr/>
          <a:lstStyle/>
          <a:p>
            <a:pPr algn="ctr" eaLnBrk="1" hangingPunct="1"/>
            <a:r>
              <a:rPr lang="zh-CN" altLang="en-US" sz="5400" dirty="0">
                <a:ea typeface="宋体" charset="-122"/>
              </a:rPr>
              <a:t>谢谢 !</a:t>
            </a:r>
          </a:p>
        </p:txBody>
      </p:sp>
      <p:sp>
        <p:nvSpPr>
          <p:cNvPr id="2" name="灯片编号占位符 1">
            <a:extLst>
              <a:ext uri="{FF2B5EF4-FFF2-40B4-BE49-F238E27FC236}">
                <a16:creationId xmlns:a16="http://schemas.microsoft.com/office/drawing/2014/main" id="{540B0472-B97E-444C-AEDD-BB1177DEA652}"/>
              </a:ext>
            </a:extLst>
          </p:cNvPr>
          <p:cNvSpPr>
            <a:spLocks noGrp="1"/>
          </p:cNvSpPr>
          <p:nvPr>
            <p:ph type="sldNum" sz="quarter" idx="12"/>
          </p:nvPr>
        </p:nvSpPr>
        <p:spPr/>
        <p:txBody>
          <a:bodyPr/>
          <a:lstStyle/>
          <a:p>
            <a:pPr>
              <a:defRPr/>
            </a:pPr>
            <a:fld id="{F3E041F5-C80F-41AD-85A6-1DB15A00DDFA}" type="slidenum">
              <a:rPr lang="en-US" altLang="zh-CN" smtClean="0"/>
              <a:pPr>
                <a:defRPr/>
              </a:pPr>
              <a:t>45</a:t>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BC75A491-923A-4852-AD41-8ED46E8A9E51}"/>
              </a:ext>
            </a:extLst>
          </p:cNvPr>
          <p:cNvSpPr>
            <a:spLocks noGrp="1" noChangeAspect="1" noChangeArrowheads="1"/>
          </p:cNvSpPr>
          <p:nvPr>
            <p:ph type="title" idx="4294967295"/>
          </p:nvPr>
        </p:nvSpPr>
        <p:spPr/>
        <p:txBody>
          <a:bodyPr/>
          <a:lstStyle/>
          <a:p>
            <a:pPr algn="ctr"/>
            <a:r>
              <a:rPr lang="zh-CN" altLang="en-US" dirty="0"/>
              <a:t>历史</a:t>
            </a:r>
            <a:r>
              <a:rPr lang="zh-CN" altLang="en-US" dirty="0">
                <a:latin typeface="微软雅黑" panose="020B0503020204020204" pitchFamily="34" charset="-122"/>
                <a:sym typeface="微软雅黑" panose="020B0503020204020204" pitchFamily="34" charset="-122"/>
              </a:rPr>
              <a:t>（</a:t>
            </a:r>
            <a:r>
              <a:rPr lang="en-US" altLang="zh-CN" dirty="0">
                <a:latin typeface="微软雅黑" panose="020B0503020204020204" pitchFamily="34" charset="-122"/>
                <a:sym typeface="微软雅黑" panose="020B0503020204020204" pitchFamily="34" charset="-122"/>
              </a:rPr>
              <a:t>1/4</a:t>
            </a:r>
            <a:r>
              <a:rPr lang="zh-CN" altLang="en-US" dirty="0">
                <a:latin typeface="微软雅黑" panose="020B0503020204020204" pitchFamily="34" charset="-122"/>
                <a:sym typeface="微软雅黑" panose="020B0503020204020204" pitchFamily="34" charset="-122"/>
              </a:rPr>
              <a:t>）</a:t>
            </a:r>
            <a:r>
              <a:rPr lang="en-US" altLang="zh-CN" dirty="0">
                <a:latin typeface="微软雅黑" panose="020B0503020204020204" pitchFamily="34" charset="-122"/>
                <a:sym typeface="微软雅黑" panose="020B0503020204020204" pitchFamily="34" charset="-122"/>
              </a:rPr>
              <a:t>——</a:t>
            </a:r>
            <a:r>
              <a:rPr lang="zh-CN" altLang="en-US" dirty="0">
                <a:latin typeface="微软雅黑" panose="020B0503020204020204" pitchFamily="34" charset="-122"/>
                <a:sym typeface="微软雅黑" panose="020B0503020204020204" pitchFamily="34" charset="-122"/>
              </a:rPr>
              <a:t>链接器</a:t>
            </a:r>
            <a:endParaRPr lang="zh-CN" altLang="en-US" dirty="0"/>
          </a:p>
        </p:txBody>
      </p:sp>
      <p:sp>
        <p:nvSpPr>
          <p:cNvPr id="19459" name="内容占位符 2">
            <a:extLst>
              <a:ext uri="{FF2B5EF4-FFF2-40B4-BE49-F238E27FC236}">
                <a16:creationId xmlns:a16="http://schemas.microsoft.com/office/drawing/2014/main" id="{33C80791-461A-4C89-BDCE-35FA64AA1CD7}"/>
              </a:ext>
            </a:extLst>
          </p:cNvPr>
          <p:cNvSpPr>
            <a:spLocks noGrp="1" noChangeArrowheads="1"/>
          </p:cNvSpPr>
          <p:nvPr>
            <p:ph idx="4294967295"/>
          </p:nvPr>
        </p:nvSpPr>
        <p:spPr/>
        <p:txBody>
          <a:bodyPr/>
          <a:lstStyle/>
          <a:p>
            <a:r>
              <a:rPr lang="zh-CN" altLang="en-US" b="0">
                <a:latin typeface="微软雅黑" panose="020B0503020204020204" pitchFamily="34" charset="-122"/>
                <a:ea typeface="微软雅黑" panose="020B0503020204020204" pitchFamily="34" charset="-122"/>
              </a:rPr>
              <a:t>最早的计算机完全是用机器语言进行编程的。</a:t>
            </a:r>
            <a:endParaRPr lang="en-US" altLang="zh-CN" b="0">
              <a:latin typeface="微软雅黑" panose="020B0503020204020204" pitchFamily="34" charset="-122"/>
              <a:ea typeface="微软雅黑" panose="020B0503020204020204" pitchFamily="34" charset="-122"/>
            </a:endParaRPr>
          </a:p>
          <a:p>
            <a:pPr lvl="2"/>
            <a:endParaRPr lang="zh-CN" altLang="en-US" b="0">
              <a:latin typeface="微软雅黑" panose="020B0503020204020204" pitchFamily="34" charset="-122"/>
              <a:ea typeface="微软雅黑" panose="020B0503020204020204" pitchFamily="34" charset="-122"/>
            </a:endParaRPr>
          </a:p>
          <a:p>
            <a:r>
              <a:rPr lang="zh-CN" altLang="en-US" b="0">
                <a:latin typeface="微软雅黑" panose="020B0503020204020204" pitchFamily="34" charset="-122"/>
                <a:ea typeface="微软雅黑" panose="020B0503020204020204" pitchFamily="34" charset="-122"/>
              </a:rPr>
              <a:t>程序员需要在纸质表格上写下符号化程序，然后手工将其汇编为机器码。</a:t>
            </a:r>
            <a:endParaRPr lang="en-US" altLang="zh-CN" b="0">
              <a:latin typeface="微软雅黑" panose="020B0503020204020204" pitchFamily="34" charset="-122"/>
              <a:ea typeface="微软雅黑" panose="020B0503020204020204" pitchFamily="34" charset="-122"/>
            </a:endParaRPr>
          </a:p>
          <a:p>
            <a:pPr lvl="2"/>
            <a:endParaRPr lang="zh-CN" altLang="en-US" b="0">
              <a:latin typeface="微软雅黑" panose="020B0503020204020204" pitchFamily="34" charset="-122"/>
              <a:ea typeface="微软雅黑" panose="020B0503020204020204" pitchFamily="34" charset="-122"/>
            </a:endParaRPr>
          </a:p>
          <a:p>
            <a:r>
              <a:rPr lang="zh-CN" altLang="en-US" b="0">
                <a:latin typeface="微软雅黑" panose="020B0503020204020204" pitchFamily="34" charset="-122"/>
                <a:ea typeface="微软雅黑" panose="020B0503020204020204" pitchFamily="34" charset="-122"/>
              </a:rPr>
              <a:t>最后通过开关、纸带或卡片将其输入到计算机中。</a:t>
            </a:r>
            <a:endParaRPr lang="en-US" altLang="zh-CN" b="0">
              <a:latin typeface="微软雅黑" panose="020B0503020204020204" pitchFamily="34" charset="-122"/>
              <a:ea typeface="微软雅黑" panose="020B0503020204020204" pitchFamily="34" charset="-122"/>
            </a:endParaRPr>
          </a:p>
          <a:p>
            <a:endParaRPr lang="zh-CN" altLang="en-US" b="0">
              <a:latin typeface="微软雅黑" panose="020B0503020204020204" pitchFamily="34" charset="-122"/>
              <a:ea typeface="微软雅黑" panose="020B0503020204020204" pitchFamily="34" charset="-122"/>
            </a:endParaRPr>
          </a:p>
        </p:txBody>
      </p:sp>
      <p:pic>
        <p:nvPicPr>
          <p:cNvPr id="19460" name="图片 3">
            <a:extLst>
              <a:ext uri="{FF2B5EF4-FFF2-40B4-BE49-F238E27FC236}">
                <a16:creationId xmlns:a16="http://schemas.microsoft.com/office/drawing/2014/main" id="{9880515D-62AE-49FD-B14A-03BE2A2978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8429"/>
          <a:stretch>
            <a:fillRect/>
          </a:stretch>
        </p:blipFill>
        <p:spPr bwMode="auto">
          <a:xfrm>
            <a:off x="1670051" y="4521200"/>
            <a:ext cx="2551113" cy="193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椭圆形标注 4">
            <a:extLst>
              <a:ext uri="{FF2B5EF4-FFF2-40B4-BE49-F238E27FC236}">
                <a16:creationId xmlns:a16="http://schemas.microsoft.com/office/drawing/2014/main" id="{E48C2B62-FB77-4A01-A711-19401E80E054}"/>
              </a:ext>
            </a:extLst>
          </p:cNvPr>
          <p:cNvSpPr>
            <a:spLocks noChangeArrowheads="1"/>
          </p:cNvSpPr>
          <p:nvPr/>
        </p:nvSpPr>
        <p:spPr bwMode="auto">
          <a:xfrm>
            <a:off x="4779964" y="4419600"/>
            <a:ext cx="2947987" cy="1504950"/>
          </a:xfrm>
          <a:prstGeom prst="wedgeEllipseCallout">
            <a:avLst>
              <a:gd name="adj1" fmla="val -80829"/>
              <a:gd name="adj2" fmla="val -25569"/>
            </a:avLst>
          </a:prstGeom>
          <a:ln>
            <a:headEnd/>
            <a:tailEnd/>
          </a:ln>
        </p:spPr>
        <p:style>
          <a:lnRef idx="2">
            <a:schemeClr val="dk1"/>
          </a:lnRef>
          <a:fillRef idx="1">
            <a:schemeClr val="lt1"/>
          </a:fillRef>
          <a:effectRef idx="0">
            <a:schemeClr val="dk1"/>
          </a:effectRef>
          <a:fontRef idx="minor">
            <a:schemeClr val="dk1"/>
          </a:fontRef>
        </p:style>
        <p:txBody>
          <a:bodyPr anchor="ct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buClr>
                <a:schemeClr val="hlink"/>
              </a:buClr>
              <a:buSzPct val="65000"/>
              <a:buFont typeface="Monotype Sorts" charset="0"/>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a:spcBef>
                <a:spcPct val="20000"/>
              </a:spcBef>
              <a:buClr>
                <a:schemeClr val="tx2"/>
              </a:buClr>
              <a:buSzPct val="100000"/>
              <a:buFont typeface="Monotype Sorts" charset="0"/>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a:spcBef>
                <a:spcPct val="20000"/>
              </a:spcBef>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pPr algn="ctr" eaLnBrk="1" hangingPunct="1">
              <a:spcBef>
                <a:spcPct val="0"/>
              </a:spcBef>
              <a:buClrTx/>
              <a:buSzTx/>
              <a:buFont typeface="Arial" panose="020B0604020202020204" pitchFamily="34" charset="0"/>
              <a:buNone/>
            </a:pPr>
            <a:r>
              <a:rPr lang="zh-CN" altLang="en-US" sz="2000" b="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rPr>
              <a:t>链接器是啥？</a:t>
            </a:r>
            <a:endParaRPr lang="en-US" altLang="zh-CN" sz="2000" b="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spcBef>
                <a:spcPct val="0"/>
              </a:spcBef>
              <a:buClrTx/>
              <a:buSzTx/>
              <a:buFont typeface="Arial" panose="020B0604020202020204" pitchFamily="34" charset="0"/>
              <a:buNone/>
            </a:pPr>
            <a:r>
              <a:rPr lang="zh-CN" altLang="en-US" sz="2000" b="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rPr>
              <a:t>咱不用那玩意儿。</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A06FCC64-38BA-4971-B13D-0C88A749CC71}"/>
              </a:ext>
            </a:extLst>
          </p:cNvPr>
          <p:cNvSpPr>
            <a:spLocks noGrp="1" noChangeAspect="1" noChangeArrowheads="1"/>
          </p:cNvSpPr>
          <p:nvPr>
            <p:ph type="title" idx="4294967295"/>
          </p:nvPr>
        </p:nvSpPr>
        <p:spPr/>
        <p:txBody>
          <a:bodyPr/>
          <a:lstStyle/>
          <a:p>
            <a:pPr algn="ctr"/>
            <a:r>
              <a:rPr lang="zh-CN" altLang="en-US" dirty="0"/>
              <a:t>历史</a:t>
            </a:r>
            <a:r>
              <a:rPr lang="zh-CN" altLang="en-US" dirty="0">
                <a:latin typeface="微软雅黑" panose="020B0503020204020204" pitchFamily="34" charset="-122"/>
                <a:sym typeface="微软雅黑" panose="020B0503020204020204" pitchFamily="34" charset="-122"/>
              </a:rPr>
              <a:t>（</a:t>
            </a:r>
            <a:r>
              <a:rPr lang="en-US" altLang="zh-CN" dirty="0">
                <a:latin typeface="微软雅黑" panose="020B0503020204020204" pitchFamily="34" charset="-122"/>
                <a:sym typeface="微软雅黑" panose="020B0503020204020204" pitchFamily="34" charset="-122"/>
              </a:rPr>
              <a:t>2/4</a:t>
            </a:r>
            <a:r>
              <a:rPr lang="zh-CN" altLang="en-US" dirty="0">
                <a:latin typeface="微软雅黑" panose="020B0503020204020204" pitchFamily="34" charset="-122"/>
                <a:sym typeface="微软雅黑" panose="020B0503020204020204" pitchFamily="34" charset="-122"/>
              </a:rPr>
              <a:t>）</a:t>
            </a:r>
            <a:r>
              <a:rPr lang="en-US" altLang="zh-CN" dirty="0">
                <a:latin typeface="微软雅黑" panose="020B0503020204020204" pitchFamily="34" charset="-122"/>
                <a:sym typeface="微软雅黑" panose="020B0503020204020204" pitchFamily="34" charset="-122"/>
              </a:rPr>
              <a:t>——</a:t>
            </a:r>
            <a:r>
              <a:rPr lang="zh-CN" altLang="en-US" dirty="0">
                <a:latin typeface="微软雅黑" panose="020B0503020204020204" pitchFamily="34" charset="-122"/>
                <a:sym typeface="微软雅黑" panose="020B0503020204020204" pitchFamily="34" charset="-122"/>
              </a:rPr>
              <a:t>链接器</a:t>
            </a:r>
            <a:endParaRPr lang="zh-CN" altLang="en-US" dirty="0"/>
          </a:p>
        </p:txBody>
      </p:sp>
      <p:sp>
        <p:nvSpPr>
          <p:cNvPr id="20483" name="内容占位符 2">
            <a:extLst>
              <a:ext uri="{FF2B5EF4-FFF2-40B4-BE49-F238E27FC236}">
                <a16:creationId xmlns:a16="http://schemas.microsoft.com/office/drawing/2014/main" id="{5CF6E958-42F6-4D44-9EE8-98E426243193}"/>
              </a:ext>
            </a:extLst>
          </p:cNvPr>
          <p:cNvSpPr>
            <a:spLocks noGrp="1" noChangeArrowheads="1"/>
          </p:cNvSpPr>
          <p:nvPr>
            <p:ph idx="4294967295"/>
          </p:nvPr>
        </p:nvSpPr>
        <p:spPr/>
        <p:txBody>
          <a:bodyPr/>
          <a:lstStyle/>
          <a:p>
            <a:r>
              <a:rPr lang="zh-CN" altLang="en-US" b="0">
                <a:latin typeface="微软雅黑" panose="020B0503020204020204" pitchFamily="34" charset="-122"/>
                <a:ea typeface="微软雅黑" panose="020B0503020204020204" pitchFamily="34" charset="-122"/>
              </a:rPr>
              <a:t>纯手写的问题在于，需要编程者自己维护所有变量地址，容易出错。</a:t>
            </a:r>
            <a:endParaRPr lang="en-US" altLang="zh-CN" b="0">
              <a:latin typeface="微软雅黑" panose="020B0503020204020204" pitchFamily="34" charset="-122"/>
              <a:ea typeface="微软雅黑" panose="020B0503020204020204" pitchFamily="34" charset="-122"/>
            </a:endParaRPr>
          </a:p>
          <a:p>
            <a:pPr lvl="2"/>
            <a:endParaRPr lang="zh-CN" altLang="en-US" b="0">
              <a:latin typeface="微软雅黑" panose="020B0503020204020204" pitchFamily="34" charset="-122"/>
              <a:ea typeface="微软雅黑" panose="020B0503020204020204" pitchFamily="34" charset="-122"/>
            </a:endParaRPr>
          </a:p>
          <a:p>
            <a:r>
              <a:rPr lang="zh-CN" altLang="en-US" b="0">
                <a:latin typeface="微软雅黑" panose="020B0503020204020204" pitchFamily="34" charset="-122"/>
                <a:ea typeface="微软雅黑" panose="020B0503020204020204" pitchFamily="34" charset="-122"/>
              </a:rPr>
              <a:t>汇编器通过允许使用符号变量名来解决这个问题，由汇编器负责将变量名转换成地址。</a:t>
            </a:r>
            <a:endParaRPr lang="en-US" altLang="zh-CN" b="0">
              <a:latin typeface="微软雅黑" panose="020B0503020204020204" pitchFamily="34" charset="-122"/>
              <a:ea typeface="微软雅黑" panose="020B0503020204020204" pitchFamily="34" charset="-122"/>
            </a:endParaRPr>
          </a:p>
          <a:p>
            <a:pPr lvl="2"/>
            <a:endParaRPr lang="zh-CN" altLang="en-US" b="0">
              <a:latin typeface="微软雅黑" panose="020B0503020204020204" pitchFamily="34" charset="-122"/>
              <a:ea typeface="微软雅黑" panose="020B0503020204020204" pitchFamily="34" charset="-122"/>
            </a:endParaRPr>
          </a:p>
          <a:p>
            <a:r>
              <a:rPr lang="zh-CN" altLang="en-US" b="0">
                <a:latin typeface="微软雅黑" panose="020B0503020204020204" pitchFamily="34" charset="-122"/>
                <a:ea typeface="微软雅黑" panose="020B0503020204020204" pitchFamily="34" charset="-122"/>
              </a:rPr>
              <a:t>此时程序仍然独占计算机资源，汇编器完成了最初的链接器功能。</a:t>
            </a:r>
          </a:p>
          <a:p>
            <a:endParaRPr lang="zh-CN" altLang="en-US" b="0">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2BC0ED3D-F029-455E-AAE2-651A7C8D5D0A}"/>
              </a:ext>
            </a:extLst>
          </p:cNvPr>
          <p:cNvSpPr>
            <a:spLocks noGrp="1" noChangeAspect="1" noChangeArrowheads="1"/>
          </p:cNvSpPr>
          <p:nvPr>
            <p:ph type="title" idx="4294967295"/>
          </p:nvPr>
        </p:nvSpPr>
        <p:spPr/>
        <p:txBody>
          <a:bodyPr/>
          <a:lstStyle/>
          <a:p>
            <a:pPr algn="ctr"/>
            <a:r>
              <a:rPr lang="zh-CN" altLang="en-US" dirty="0"/>
              <a:t>历史</a:t>
            </a:r>
            <a:r>
              <a:rPr lang="zh-CN" altLang="en-US" dirty="0">
                <a:latin typeface="微软雅黑" panose="020B0503020204020204" pitchFamily="34" charset="-122"/>
                <a:sym typeface="微软雅黑" panose="020B0503020204020204" pitchFamily="34" charset="-122"/>
              </a:rPr>
              <a:t>（</a:t>
            </a:r>
            <a:r>
              <a:rPr lang="en-US" altLang="zh-CN" dirty="0">
                <a:latin typeface="微软雅黑" panose="020B0503020204020204" pitchFamily="34" charset="-122"/>
                <a:sym typeface="微软雅黑" panose="020B0503020204020204" pitchFamily="34" charset="-122"/>
              </a:rPr>
              <a:t>3/4</a:t>
            </a:r>
            <a:r>
              <a:rPr lang="zh-CN" altLang="en-US" dirty="0">
                <a:latin typeface="微软雅黑" panose="020B0503020204020204" pitchFamily="34" charset="-122"/>
                <a:sym typeface="微软雅黑" panose="020B0503020204020204" pitchFamily="34" charset="-122"/>
              </a:rPr>
              <a:t>）</a:t>
            </a:r>
            <a:r>
              <a:rPr lang="en-US" altLang="zh-CN" dirty="0">
                <a:latin typeface="微软雅黑" panose="020B0503020204020204" pitchFamily="34" charset="-122"/>
                <a:sym typeface="微软雅黑" panose="020B0503020204020204" pitchFamily="34" charset="-122"/>
              </a:rPr>
              <a:t>——</a:t>
            </a:r>
            <a:r>
              <a:rPr lang="zh-CN" altLang="en-US" dirty="0">
                <a:latin typeface="微软雅黑" panose="020B0503020204020204" pitchFamily="34" charset="-122"/>
                <a:sym typeface="微软雅黑" panose="020B0503020204020204" pitchFamily="34" charset="-122"/>
              </a:rPr>
              <a:t>加载器</a:t>
            </a:r>
            <a:endParaRPr lang="zh-CN" altLang="en-US" dirty="0"/>
          </a:p>
        </p:txBody>
      </p:sp>
      <p:sp>
        <p:nvSpPr>
          <p:cNvPr id="21507" name="内容占位符 2">
            <a:extLst>
              <a:ext uri="{FF2B5EF4-FFF2-40B4-BE49-F238E27FC236}">
                <a16:creationId xmlns:a16="http://schemas.microsoft.com/office/drawing/2014/main" id="{50565D72-7227-4491-BDEF-39F5333EC64C}"/>
              </a:ext>
            </a:extLst>
          </p:cNvPr>
          <p:cNvSpPr>
            <a:spLocks noGrp="1" noChangeArrowheads="1"/>
          </p:cNvSpPr>
          <p:nvPr>
            <p:ph idx="4294967295"/>
          </p:nvPr>
        </p:nvSpPr>
        <p:spPr>
          <a:xfrm>
            <a:off x="488950" y="1412875"/>
            <a:ext cx="9144570" cy="4608513"/>
          </a:xfrm>
        </p:spPr>
        <p:txBody>
          <a:bodyPr/>
          <a:lstStyle/>
          <a:p>
            <a:r>
              <a:rPr lang="zh-CN" altLang="en-US" b="0" dirty="0">
                <a:latin typeface="微软雅黑" panose="020B0503020204020204" pitchFamily="34" charset="-122"/>
                <a:ea typeface="微软雅黑" panose="020B0503020204020204" pitchFamily="34" charset="-122"/>
              </a:rPr>
              <a:t>为了简化编程过程，人们开始使用程序库来组织重复代码。</a:t>
            </a:r>
            <a:endParaRPr lang="en-US" altLang="zh-CN" b="0" dirty="0">
              <a:latin typeface="微软雅黑" panose="020B0503020204020204" pitchFamily="34" charset="-122"/>
              <a:ea typeface="微软雅黑" panose="020B0503020204020204" pitchFamily="34" charset="-122"/>
            </a:endParaRPr>
          </a:p>
          <a:p>
            <a:pPr lvl="2"/>
            <a:endParaRPr lang="zh-CN" altLang="en-US" b="0" dirty="0">
              <a:latin typeface="微软雅黑" panose="020B0503020204020204" pitchFamily="34" charset="-122"/>
              <a:ea typeface="微软雅黑" panose="020B0503020204020204" pitchFamily="34" charset="-122"/>
            </a:endParaRPr>
          </a:p>
          <a:p>
            <a:r>
              <a:rPr lang="zh-CN" altLang="en-US" b="0" dirty="0">
                <a:latin typeface="微软雅黑" panose="020B0503020204020204" pitchFamily="34" charset="-122"/>
                <a:ea typeface="微软雅黑" panose="020B0503020204020204" pitchFamily="34" charset="-122"/>
              </a:rPr>
              <a:t>这时开始出现重定位问题：程序库中只能使用相对地址，当其他程序引用这些程序的时候需要把它们替换成绝对地址。</a:t>
            </a:r>
            <a:endParaRPr lang="en-US" altLang="zh-CN" b="0" dirty="0">
              <a:latin typeface="微软雅黑" panose="020B0503020204020204" pitchFamily="34" charset="-122"/>
              <a:ea typeface="微软雅黑" panose="020B0503020204020204" pitchFamily="34" charset="-122"/>
            </a:endParaRPr>
          </a:p>
          <a:p>
            <a:pPr lvl="2"/>
            <a:endParaRPr lang="zh-CN" altLang="en-US" b="0" dirty="0">
              <a:latin typeface="微软雅黑" panose="020B0503020204020204" pitchFamily="34" charset="-122"/>
              <a:ea typeface="微软雅黑" panose="020B0503020204020204" pitchFamily="34" charset="-122"/>
            </a:endParaRPr>
          </a:p>
          <a:p>
            <a:r>
              <a:rPr lang="zh-CN" altLang="en-US" b="0" dirty="0">
                <a:latin typeface="微软雅黑" panose="020B0503020204020204" pitchFamily="34" charset="-122"/>
                <a:ea typeface="微软雅黑" panose="020B0503020204020204" pitchFamily="34" charset="-122"/>
              </a:rPr>
              <a:t>重定位加载器开始得到使用。</a:t>
            </a:r>
          </a:p>
          <a:p>
            <a:endParaRPr lang="zh-CN" altLang="en-US" b="0" dirty="0">
              <a:latin typeface="微软雅黑" panose="020B0503020204020204" pitchFamily="34" charset="-122"/>
              <a:ea typeface="微软雅黑" panose="020B0503020204020204" pitchFamily="34" charset="-122"/>
            </a:endParaRPr>
          </a:p>
        </p:txBody>
      </p:sp>
      <p:pic>
        <p:nvPicPr>
          <p:cNvPr id="21508" name="图片 3">
            <a:extLst>
              <a:ext uri="{FF2B5EF4-FFF2-40B4-BE49-F238E27FC236}">
                <a16:creationId xmlns:a16="http://schemas.microsoft.com/office/drawing/2014/main" id="{BC01B3E2-31A4-4BB2-8753-7C2572C3C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6076" y="4786313"/>
            <a:ext cx="2232025" cy="152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椭圆形标注 4">
            <a:extLst>
              <a:ext uri="{FF2B5EF4-FFF2-40B4-BE49-F238E27FC236}">
                <a16:creationId xmlns:a16="http://schemas.microsoft.com/office/drawing/2014/main" id="{51BE55CD-59F6-4CFE-ABD9-ABE8C14381DA}"/>
              </a:ext>
            </a:extLst>
          </p:cNvPr>
          <p:cNvSpPr>
            <a:spLocks noChangeArrowheads="1"/>
          </p:cNvSpPr>
          <p:nvPr/>
        </p:nvSpPr>
        <p:spPr bwMode="auto">
          <a:xfrm>
            <a:off x="4746626" y="5207000"/>
            <a:ext cx="1787525" cy="946150"/>
          </a:xfrm>
          <a:prstGeom prst="wedgeEllipseCallout">
            <a:avLst>
              <a:gd name="adj1" fmla="val 73745"/>
              <a:gd name="adj2" fmla="val -41241"/>
            </a:avLst>
          </a:prstGeom>
          <a:ln>
            <a:headEnd/>
            <a:tailEnd/>
          </a:ln>
        </p:spPr>
        <p:style>
          <a:lnRef idx="2">
            <a:schemeClr val="dk1"/>
          </a:lnRef>
          <a:fillRef idx="1">
            <a:schemeClr val="lt1"/>
          </a:fillRef>
          <a:effectRef idx="0">
            <a:schemeClr val="dk1"/>
          </a:effectRef>
          <a:fontRef idx="minor">
            <a:schemeClr val="dk1"/>
          </a:fontRef>
        </p:style>
        <p:txBody>
          <a:bodyPr anchor="ct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buClr>
                <a:schemeClr val="hlink"/>
              </a:buClr>
              <a:buSzPct val="65000"/>
              <a:buFont typeface="Monotype Sorts" charset="0"/>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a:spcBef>
                <a:spcPct val="20000"/>
              </a:spcBef>
              <a:buClr>
                <a:schemeClr val="tx2"/>
              </a:buClr>
              <a:buSzPct val="100000"/>
              <a:buFont typeface="Monotype Sorts" charset="0"/>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a:spcBef>
                <a:spcPct val="20000"/>
              </a:spcBef>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pPr algn="ctr" eaLnBrk="1" hangingPunct="1">
              <a:spcBef>
                <a:spcPct val="0"/>
              </a:spcBef>
              <a:buClrTx/>
              <a:buSzTx/>
              <a:buFont typeface="Arial" panose="020B0604020202020204" pitchFamily="34" charset="0"/>
              <a:buNone/>
            </a:pPr>
            <a:r>
              <a:rPr lang="zh-CN" altLang="en-US" sz="2000" b="0" dirty="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rPr>
              <a:t>加载器？</a:t>
            </a:r>
            <a:endParaRPr lang="en-US" altLang="zh-CN" sz="2000" b="0" dirty="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spcBef>
                <a:spcPct val="0"/>
              </a:spcBef>
              <a:buClrTx/>
              <a:buSzTx/>
              <a:buFont typeface="Arial" panose="020B0604020202020204" pitchFamily="34" charset="0"/>
              <a:buNone/>
            </a:pPr>
            <a:r>
              <a:rPr lang="zh-CN" altLang="en-US" sz="2000" b="0" dirty="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rPr>
              <a:t>我的创意。</a:t>
            </a:r>
          </a:p>
        </p:txBody>
      </p:sp>
      <p:sp>
        <p:nvSpPr>
          <p:cNvPr id="21510" name="矩形标注 5">
            <a:extLst>
              <a:ext uri="{FF2B5EF4-FFF2-40B4-BE49-F238E27FC236}">
                <a16:creationId xmlns:a16="http://schemas.microsoft.com/office/drawing/2014/main" id="{65DAD335-39E3-43E5-A98E-4FDC69B9748D}"/>
              </a:ext>
            </a:extLst>
          </p:cNvPr>
          <p:cNvSpPr>
            <a:spLocks noChangeArrowheads="1"/>
          </p:cNvSpPr>
          <p:nvPr/>
        </p:nvSpPr>
        <p:spPr bwMode="auto">
          <a:xfrm>
            <a:off x="6696076" y="4314825"/>
            <a:ext cx="2232025" cy="242888"/>
          </a:xfrm>
          <a:prstGeom prst="wedgeRectCallout">
            <a:avLst>
              <a:gd name="adj1" fmla="val -27537"/>
              <a:gd name="adj2" fmla="val 125505"/>
            </a:avLst>
          </a:prstGeom>
          <a:ln>
            <a:headEnd/>
            <a:tailEnd/>
          </a:ln>
        </p:spPr>
        <p:style>
          <a:lnRef idx="2">
            <a:schemeClr val="dk1"/>
          </a:lnRef>
          <a:fillRef idx="1">
            <a:schemeClr val="lt1"/>
          </a:fillRef>
          <a:effectRef idx="0">
            <a:schemeClr val="dk1"/>
          </a:effectRef>
          <a:fontRef idx="minor">
            <a:schemeClr val="dk1"/>
          </a:fontRef>
        </p:style>
        <p:txBody>
          <a:bodyPr anchor="ct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buClr>
                <a:schemeClr val="hlink"/>
              </a:buClr>
              <a:buSzPct val="65000"/>
              <a:buFont typeface="Monotype Sorts" charset="0"/>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a:spcBef>
                <a:spcPct val="20000"/>
              </a:spcBef>
              <a:buClr>
                <a:schemeClr val="tx2"/>
              </a:buClr>
              <a:buSzPct val="100000"/>
              <a:buFont typeface="Monotype Sorts" charset="0"/>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a:spcBef>
                <a:spcPct val="20000"/>
              </a:spcBef>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pPr algn="ctr" eaLnBrk="1" hangingPunct="1">
              <a:spcBef>
                <a:spcPct val="0"/>
              </a:spcBef>
              <a:buClrTx/>
              <a:buSzTx/>
              <a:buFont typeface="Arial" panose="020B0604020202020204" pitchFamily="34" charset="0"/>
              <a:buNone/>
            </a:pPr>
            <a:r>
              <a:rPr lang="en-US" altLang="zh-CN" sz="1100" b="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rPr>
              <a:t>John Mauchly</a:t>
            </a:r>
            <a:r>
              <a:rPr lang="zh-CN" altLang="en-US" sz="1100" b="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100" b="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rPr>
              <a:t>ENIAC </a:t>
            </a:r>
            <a:r>
              <a:rPr lang="zh-CN" altLang="en-US" sz="1100" b="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rPr>
              <a:t>设计者</a:t>
            </a:r>
            <a:endParaRPr lang="zh-CN" altLang="en-US" sz="1800" b="0">
              <a:solidFill>
                <a:sysClr val="windowText" lastClr="000000"/>
              </a:solidFill>
              <a:ea typeface="宋体" panose="02010600030101010101" pitchFamily="2"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8BD76D45-70E2-48BB-8B33-6399B3FC8128}"/>
              </a:ext>
            </a:extLst>
          </p:cNvPr>
          <p:cNvSpPr>
            <a:spLocks noGrp="1" noChangeAspect="1" noChangeArrowheads="1"/>
          </p:cNvSpPr>
          <p:nvPr>
            <p:ph type="title" idx="4294967295"/>
          </p:nvPr>
        </p:nvSpPr>
        <p:spPr/>
        <p:txBody>
          <a:bodyPr/>
          <a:lstStyle/>
          <a:p>
            <a:pPr algn="ctr"/>
            <a:r>
              <a:rPr lang="zh-CN" altLang="en-US" dirty="0"/>
              <a:t>历史</a:t>
            </a:r>
            <a:r>
              <a:rPr lang="zh-CN" altLang="en-US" dirty="0">
                <a:latin typeface="微软雅黑" panose="020B0503020204020204" pitchFamily="34" charset="-122"/>
                <a:sym typeface="微软雅黑" panose="020B0503020204020204" pitchFamily="34" charset="-122"/>
              </a:rPr>
              <a:t>（</a:t>
            </a:r>
            <a:r>
              <a:rPr lang="en-US" altLang="zh-CN" dirty="0">
                <a:latin typeface="微软雅黑" panose="020B0503020204020204" pitchFamily="34" charset="-122"/>
                <a:sym typeface="微软雅黑" panose="020B0503020204020204" pitchFamily="34" charset="-122"/>
              </a:rPr>
              <a:t>4/4</a:t>
            </a:r>
            <a:r>
              <a:rPr lang="zh-CN" altLang="en-US" dirty="0">
                <a:latin typeface="微软雅黑" panose="020B0503020204020204" pitchFamily="34" charset="-122"/>
                <a:sym typeface="微软雅黑" panose="020B0503020204020204" pitchFamily="34" charset="-122"/>
              </a:rPr>
              <a:t>）</a:t>
            </a:r>
            <a:r>
              <a:rPr lang="en-US" altLang="zh-CN" dirty="0">
                <a:latin typeface="微软雅黑" panose="020B0503020204020204" pitchFamily="34" charset="-122"/>
                <a:sym typeface="微软雅黑" panose="020B0503020204020204" pitchFamily="34" charset="-122"/>
              </a:rPr>
              <a:t>——</a:t>
            </a:r>
            <a:r>
              <a:rPr lang="zh-CN" altLang="en-US" dirty="0">
                <a:latin typeface="微软雅黑" panose="020B0503020204020204" pitchFamily="34" charset="-122"/>
                <a:sym typeface="微软雅黑" panose="020B0503020204020204" pitchFamily="34" charset="-122"/>
              </a:rPr>
              <a:t>加载器</a:t>
            </a:r>
            <a:endParaRPr lang="zh-CN" altLang="en-US" dirty="0"/>
          </a:p>
        </p:txBody>
      </p:sp>
      <p:sp>
        <p:nvSpPr>
          <p:cNvPr id="22531" name="内容占位符 2">
            <a:extLst>
              <a:ext uri="{FF2B5EF4-FFF2-40B4-BE49-F238E27FC236}">
                <a16:creationId xmlns:a16="http://schemas.microsoft.com/office/drawing/2014/main" id="{D2F27A49-2F90-43D5-B69E-D0F21590B06B}"/>
              </a:ext>
            </a:extLst>
          </p:cNvPr>
          <p:cNvSpPr>
            <a:spLocks noGrp="1" noChangeArrowheads="1"/>
          </p:cNvSpPr>
          <p:nvPr>
            <p:ph idx="4294967295"/>
          </p:nvPr>
        </p:nvSpPr>
        <p:spPr>
          <a:xfrm>
            <a:off x="831851" y="1412876"/>
            <a:ext cx="8513763" cy="4608513"/>
          </a:xfrm>
        </p:spPr>
        <p:txBody>
          <a:bodyPr/>
          <a:lstStyle/>
          <a:p>
            <a:pPr algn="just"/>
            <a:r>
              <a:rPr lang="zh-CN" altLang="en-US" b="0" dirty="0">
                <a:latin typeface="微软雅黑" panose="020B0503020204020204" pitchFamily="34" charset="-122"/>
                <a:ea typeface="微软雅黑" panose="020B0503020204020204" pitchFamily="34" charset="-122"/>
              </a:rPr>
              <a:t>后来有了操作系统。程序需要共享内存，而无法独占。</a:t>
            </a:r>
            <a:endParaRPr lang="en-US" altLang="zh-CN" b="0" dirty="0">
              <a:latin typeface="微软雅黑" panose="020B0503020204020204" pitchFamily="34" charset="-122"/>
              <a:ea typeface="微软雅黑" panose="020B0503020204020204" pitchFamily="34" charset="-122"/>
            </a:endParaRPr>
          </a:p>
          <a:p>
            <a:pPr lvl="2" algn="just"/>
            <a:endParaRPr lang="zh-CN" altLang="en-US" b="0" dirty="0">
              <a:latin typeface="微软雅黑" panose="020B0503020204020204" pitchFamily="34" charset="-122"/>
              <a:ea typeface="微软雅黑" panose="020B0503020204020204" pitchFamily="34" charset="-122"/>
            </a:endParaRPr>
          </a:p>
          <a:p>
            <a:pPr algn="just"/>
            <a:r>
              <a:rPr lang="zh-CN" altLang="en-US" b="0" dirty="0">
                <a:latin typeface="微软雅黑" panose="020B0503020204020204" pitchFamily="34" charset="-122"/>
                <a:ea typeface="微软雅黑" panose="020B0503020204020204" pitchFamily="34" charset="-122"/>
              </a:rPr>
              <a:t>这样一来，在程序真正被操作系统加载之前，没法决定程序到底在哪个地址运行。</a:t>
            </a:r>
            <a:endParaRPr lang="en-US" altLang="zh-CN" b="0" dirty="0">
              <a:latin typeface="微软雅黑" panose="020B0503020204020204" pitchFamily="34" charset="-122"/>
              <a:ea typeface="微软雅黑" panose="020B0503020204020204" pitchFamily="34" charset="-122"/>
            </a:endParaRPr>
          </a:p>
          <a:p>
            <a:pPr lvl="2" algn="just"/>
            <a:endParaRPr lang="zh-CN" altLang="en-US" b="0" dirty="0">
              <a:latin typeface="微软雅黑" panose="020B0503020204020204" pitchFamily="34" charset="-122"/>
              <a:ea typeface="微软雅黑" panose="020B0503020204020204" pitchFamily="34" charset="-122"/>
            </a:endParaRPr>
          </a:p>
          <a:p>
            <a:pPr algn="just"/>
            <a:r>
              <a:rPr lang="zh-CN" altLang="en-US" b="0" dirty="0">
                <a:latin typeface="微软雅黑" panose="020B0503020204020204" pitchFamily="34" charset="-122"/>
                <a:ea typeface="微软雅黑" panose="020B0503020204020204" pitchFamily="34" charset="-122"/>
              </a:rPr>
              <a:t>链接器和加载器开始独立工作，链接器负责地址绑定和分配相对地址，加载器负责重定位到绝对地址。</a:t>
            </a:r>
            <a:endParaRPr lang="en-US" altLang="zh-CN" b="0" dirty="0">
              <a:latin typeface="微软雅黑" panose="020B0503020204020204" pitchFamily="34" charset="-122"/>
              <a:ea typeface="微软雅黑" panose="020B0503020204020204" pitchFamily="34" charset="-122"/>
            </a:endParaRPr>
          </a:p>
          <a:p>
            <a:pPr algn="just"/>
            <a:endParaRPr lang="zh-CN" altLang="en-US" b="0" dirty="0">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6162C26D-995C-4953-B702-50B4F2931436}"/>
              </a:ext>
            </a:extLst>
          </p:cNvPr>
          <p:cNvSpPr>
            <a:spLocks noGrp="1" noChangeAspect="1" noChangeArrowheads="1"/>
          </p:cNvSpPr>
          <p:nvPr>
            <p:ph type="title" idx="4294967295"/>
          </p:nvPr>
        </p:nvSpPr>
        <p:spPr/>
        <p:txBody>
          <a:bodyPr/>
          <a:lstStyle/>
          <a:p>
            <a:pPr algn="ctr"/>
            <a:r>
              <a:rPr lang="zh-CN" altLang="zh-CN" dirty="0"/>
              <a:t>基本概念</a:t>
            </a:r>
          </a:p>
        </p:txBody>
      </p:sp>
      <p:sp>
        <p:nvSpPr>
          <p:cNvPr id="23555" name="内容占位符 2">
            <a:extLst>
              <a:ext uri="{FF2B5EF4-FFF2-40B4-BE49-F238E27FC236}">
                <a16:creationId xmlns:a16="http://schemas.microsoft.com/office/drawing/2014/main" id="{B9E3A181-866C-41F7-BD1C-E8D88EE67F73}"/>
              </a:ext>
            </a:extLst>
          </p:cNvPr>
          <p:cNvSpPr>
            <a:spLocks noGrp="1" noChangeArrowheads="1"/>
          </p:cNvSpPr>
          <p:nvPr>
            <p:ph idx="4294967295"/>
          </p:nvPr>
        </p:nvSpPr>
        <p:spPr/>
        <p:txBody>
          <a:bodyPr/>
          <a:lstStyle/>
          <a:p>
            <a:pPr algn="just"/>
            <a:r>
              <a:rPr lang="zh-CN" altLang="en-US" sz="2800" b="0" dirty="0">
                <a:latin typeface="微软雅黑" panose="020B0503020204020204" pitchFamily="34" charset="-122"/>
                <a:ea typeface="微软雅黑" panose="020B0503020204020204" pitchFamily="34" charset="-122"/>
              </a:rPr>
              <a:t>链接器（</a:t>
            </a:r>
            <a:r>
              <a:rPr lang="en-US" altLang="zh-CN" sz="2800" b="0" dirty="0">
                <a:latin typeface="微软雅黑" panose="020B0503020204020204" pitchFamily="34" charset="-122"/>
                <a:ea typeface="微软雅黑" panose="020B0503020204020204" pitchFamily="34" charset="-122"/>
              </a:rPr>
              <a:t>Linker</a:t>
            </a:r>
            <a:r>
              <a:rPr lang="zh-CN" altLang="en-US" sz="2800" b="0" dirty="0">
                <a:latin typeface="微软雅黑" panose="020B0503020204020204" pitchFamily="34" charset="-122"/>
                <a:ea typeface="微软雅黑" panose="020B0503020204020204" pitchFamily="34" charset="-122"/>
              </a:rPr>
              <a:t>）：把不同部分的代码和数据，收集、组合成为一个可加载、可执行的文件。</a:t>
            </a:r>
            <a:endParaRPr lang="en-US" altLang="zh-CN" sz="2800" b="0" dirty="0">
              <a:latin typeface="微软雅黑" panose="020B0503020204020204" pitchFamily="34" charset="-122"/>
              <a:ea typeface="微软雅黑" panose="020B0503020204020204" pitchFamily="34" charset="-122"/>
            </a:endParaRPr>
          </a:p>
          <a:p>
            <a:pPr algn="just"/>
            <a:endParaRPr lang="zh-CN" altLang="en-US" sz="2800" b="0" dirty="0">
              <a:latin typeface="微软雅黑" panose="020B0503020204020204" pitchFamily="34" charset="-122"/>
              <a:ea typeface="微软雅黑" panose="020B0503020204020204" pitchFamily="34" charset="-122"/>
            </a:endParaRPr>
          </a:p>
          <a:p>
            <a:pPr algn="just"/>
            <a:r>
              <a:rPr lang="zh-CN" altLang="en-US" sz="2800" b="0" dirty="0">
                <a:latin typeface="微软雅黑" panose="020B0503020204020204" pitchFamily="34" charset="-122"/>
                <a:ea typeface="微软雅黑" panose="020B0503020204020204" pitchFamily="34" charset="-122"/>
              </a:rPr>
              <a:t>加载器（</a:t>
            </a:r>
            <a:r>
              <a:rPr lang="en-US" altLang="zh-CN" sz="2800" b="0" dirty="0">
                <a:latin typeface="微软雅黑" panose="020B0503020204020204" pitchFamily="34" charset="-122"/>
                <a:ea typeface="微软雅黑" panose="020B0503020204020204" pitchFamily="34" charset="-122"/>
              </a:rPr>
              <a:t>Loader</a:t>
            </a:r>
            <a:r>
              <a:rPr lang="zh-CN" altLang="en-US" sz="2800" b="0" dirty="0">
                <a:latin typeface="微软雅黑" panose="020B0503020204020204" pitchFamily="34" charset="-122"/>
                <a:ea typeface="微软雅黑" panose="020B0503020204020204" pitchFamily="34" charset="-122"/>
              </a:rPr>
              <a:t>）：可执行文件从外存装入内存并进行执行。</a:t>
            </a:r>
            <a:endParaRPr lang="zh-CN" altLang="en-US" dirty="0"/>
          </a:p>
        </p:txBody>
      </p:sp>
    </p:spTree>
  </p:cSld>
  <p:clrMapOvr>
    <a:masterClrMapping/>
  </p:clrMapOvr>
  <p:transition/>
</p:sld>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29802</TotalTime>
  <Words>2406</Words>
  <Application>Microsoft Office PowerPoint</Application>
  <PresentationFormat>A4 纸张(210x297 毫米)</PresentationFormat>
  <Paragraphs>359</Paragraphs>
  <Slides>45</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45</vt:i4>
      </vt:variant>
    </vt:vector>
  </HeadingPairs>
  <TitlesOfParts>
    <vt:vector size="54" baseType="lpstr">
      <vt:lpstr>Monotype Sorts</vt:lpstr>
      <vt:lpstr>微软雅黑</vt:lpstr>
      <vt:lpstr>Arial</vt:lpstr>
      <vt:lpstr>Arial Narrow</vt:lpstr>
      <vt:lpstr>Calibri</vt:lpstr>
      <vt:lpstr>Consolas</vt:lpstr>
      <vt:lpstr>Times New Roman</vt:lpstr>
      <vt:lpstr>Wingdings</vt:lpstr>
      <vt:lpstr>通用信息 (标准)</vt:lpstr>
      <vt:lpstr>第四章 第4讲  程序的链接与加载</vt:lpstr>
      <vt:lpstr>预备（1 / 3）</vt:lpstr>
      <vt:lpstr>预备（2/3）</vt:lpstr>
      <vt:lpstr>预备（3/3）</vt:lpstr>
      <vt:lpstr>历史（1/4）——链接器</vt:lpstr>
      <vt:lpstr>历史（2/4）——链接器</vt:lpstr>
      <vt:lpstr>历史（3/4）——加载器</vt:lpstr>
      <vt:lpstr>历史（4/4）——加载器</vt:lpstr>
      <vt:lpstr>基本概念</vt:lpstr>
      <vt:lpstr>目标文件</vt:lpstr>
      <vt:lpstr>目标文件</vt:lpstr>
      <vt:lpstr>目标文件</vt:lpstr>
      <vt:lpstr>目标文件</vt:lpstr>
      <vt:lpstr>目标文件小结</vt:lpstr>
      <vt:lpstr>符号与符号表</vt:lpstr>
      <vt:lpstr>符号与符号表</vt:lpstr>
      <vt:lpstr>符号与符号表</vt:lpstr>
      <vt:lpstr>符号与符号表</vt:lpstr>
      <vt:lpstr>符号与符号表小结</vt:lpstr>
      <vt:lpstr>静态链接</vt:lpstr>
      <vt:lpstr>静态链接</vt:lpstr>
      <vt:lpstr>静态链接——符号解析</vt:lpstr>
      <vt:lpstr>静态链接——符号解析</vt:lpstr>
      <vt:lpstr>静态链接——符号解析</vt:lpstr>
      <vt:lpstr>静态链接——符号解析</vt:lpstr>
      <vt:lpstr>静态链接——重定位</vt:lpstr>
      <vt:lpstr>静态链接——重定位</vt:lpstr>
      <vt:lpstr>静态链接——重定位</vt:lpstr>
      <vt:lpstr>静态链接——重定位</vt:lpstr>
      <vt:lpstr>静态链接——重定位</vt:lpstr>
      <vt:lpstr>静态链接——重定位</vt:lpstr>
      <vt:lpstr>静态链接小结</vt:lpstr>
      <vt:lpstr>可执行目标文件</vt:lpstr>
      <vt:lpstr>可执行目标文件</vt:lpstr>
      <vt:lpstr>可执行文件的加载</vt:lpstr>
      <vt:lpstr>动态链接与共享库</vt:lpstr>
      <vt:lpstr>共享库</vt:lpstr>
      <vt:lpstr>动态链接</vt:lpstr>
      <vt:lpstr>链接到共享库</vt:lpstr>
      <vt:lpstr>链接到共享库</vt:lpstr>
      <vt:lpstr>链接到共享库</vt:lpstr>
      <vt:lpstr>位置独立代码（PIC）</vt:lpstr>
      <vt:lpstr>共享库搜索顺序</vt:lpstr>
      <vt:lpstr>小结</vt:lpstr>
      <vt:lpstr>谢谢 !</vt:lpstr>
    </vt:vector>
  </TitlesOfParts>
  <Company>CS,HIT,P.R.China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xxf</dc:creator>
  <cp:lastModifiedBy>王 十一</cp:lastModifiedBy>
  <cp:revision>3465</cp:revision>
  <cp:lastPrinted>2011-09-02T04:24:48Z</cp:lastPrinted>
  <dcterms:created xsi:type="dcterms:W3CDTF">2001-03-21T12:57:26Z</dcterms:created>
  <dcterms:modified xsi:type="dcterms:W3CDTF">2021-02-04T04:02:30Z</dcterms:modified>
</cp:coreProperties>
</file>