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6" r:id="rId2"/>
    <p:sldId id="821" r:id="rId3"/>
    <p:sldId id="782" r:id="rId4"/>
    <p:sldId id="783" r:id="rId5"/>
    <p:sldId id="831" r:id="rId6"/>
    <p:sldId id="834" r:id="rId7"/>
    <p:sldId id="837" r:id="rId8"/>
    <p:sldId id="822" r:id="rId9"/>
    <p:sldId id="825" r:id="rId10"/>
    <p:sldId id="826" r:id="rId11"/>
    <p:sldId id="828" r:id="rId12"/>
    <p:sldId id="829" r:id="rId13"/>
    <p:sldId id="839" r:id="rId14"/>
    <p:sldId id="835" r:id="rId15"/>
    <p:sldId id="820" r:id="rId16"/>
    <p:sldId id="795" r:id="rId17"/>
    <p:sldId id="797" r:id="rId18"/>
    <p:sldId id="796" r:id="rId19"/>
    <p:sldId id="798" r:id="rId20"/>
    <p:sldId id="799" r:id="rId21"/>
    <p:sldId id="800" r:id="rId22"/>
    <p:sldId id="653" r:id="rId23"/>
    <p:sldId id="654" r:id="rId24"/>
    <p:sldId id="838" r:id="rId25"/>
    <p:sldId id="656" r:id="rId26"/>
    <p:sldId id="658" r:id="rId27"/>
    <p:sldId id="836" r:id="rId28"/>
    <p:sldId id="818" r:id="rId29"/>
    <p:sldId id="803" r:id="rId30"/>
    <p:sldId id="805" r:id="rId31"/>
    <p:sldId id="806" r:id="rId32"/>
    <p:sldId id="808" r:id="rId33"/>
    <p:sldId id="809" r:id="rId34"/>
    <p:sldId id="815" r:id="rId35"/>
    <p:sldId id="810" r:id="rId36"/>
    <p:sldId id="814" r:id="rId37"/>
    <p:sldId id="813" r:id="rId38"/>
    <p:sldId id="817" r:id="rId39"/>
    <p:sldId id="833" r:id="rId40"/>
    <p:sldId id="297" r:id="rId41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36699"/>
    <a:srgbClr val="000000"/>
    <a:srgbClr val="001D3A"/>
    <a:srgbClr val="FF3300"/>
    <a:srgbClr val="C8860E"/>
    <a:srgbClr val="000066"/>
    <a:srgbClr val="0000FF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2" autoAdjust="0"/>
    <p:restoredTop sz="98074" autoAdjust="0"/>
  </p:normalViewPr>
  <p:slideViewPr>
    <p:cSldViewPr>
      <p:cViewPr varScale="1">
        <p:scale>
          <a:sx n="78" d="100"/>
          <a:sy n="78" d="100"/>
        </p:scale>
        <p:origin x="1565" y="5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notesViewPr>
    <p:cSldViewPr>
      <p:cViewPr varScale="1">
        <p:scale>
          <a:sx n="47" d="100"/>
          <a:sy n="47" d="100"/>
        </p:scale>
        <p:origin x="27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首先看第一节。</a:t>
            </a:r>
            <a:endParaRPr lang="en-US" altLang="zh-CN" dirty="0"/>
          </a:p>
          <a:p>
            <a:r>
              <a:rPr lang="zh-CN" altLang="en-US" dirty="0"/>
              <a:t>前面两个部分主要是让大家对</a:t>
            </a:r>
            <a:r>
              <a:rPr lang="en-US" altLang="zh-CN" dirty="0"/>
              <a:t>Linux</a:t>
            </a:r>
            <a:r>
              <a:rPr lang="zh-CN" altLang="en-US" dirty="0"/>
              <a:t>进程和线程的等一些基本概念有初步的了解。</a:t>
            </a:r>
            <a:endParaRPr lang="en-US" altLang="zh-CN" dirty="0"/>
          </a:p>
          <a:p>
            <a:r>
              <a:rPr lang="zh-CN" altLang="en-US" dirty="0"/>
              <a:t>第三部分是掌握一些查看进程状态的进程管理工具</a:t>
            </a:r>
            <a:endParaRPr lang="en-US" altLang="zh-CN" dirty="0"/>
          </a:p>
          <a:p>
            <a:r>
              <a:rPr lang="zh-CN" altLang="en-US" dirty="0"/>
              <a:t>第四部分是掌握进程启动的一些相关命令，并指导如何使用它们。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5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04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0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99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78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13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来区分。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31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79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46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62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8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76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0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dirty="0">
              <a:solidFill>
                <a:srgbClr val="000066"/>
              </a:solidFill>
              <a:ea typeface="黑体" pitchFamily="2" charset="-122"/>
              <a:cs typeface="楷体_GB231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27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744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1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24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78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401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9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91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337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799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45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507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76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51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857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4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8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57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43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68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DBA3F-6EB8-2F45-AFD1-E2FE43DB95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8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52388"/>
            <a:ext cx="92055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318B3-CF94-4338-9C47-A02F66CD6F1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05750" y="6237288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65368" y="6345056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3554-2F4C-4F81-A61C-F7B03B5D2EA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66901" y="634574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041F5-C80F-41AD-85A6-1DB15A00D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43" y="1506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D8894C89-F3FE-40C0-A5F3-ADEF3E1A655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2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0" y="2193894"/>
            <a:ext cx="9906000" cy="1989199"/>
          </a:xfr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第五章 第</a:t>
            </a: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讲 </a:t>
            </a:r>
            <a:b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进程与线程基础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进程状态的变化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244600" y="1988840"/>
            <a:ext cx="7416800" cy="3477428"/>
            <a:chOff x="1042988" y="1916113"/>
            <a:chExt cx="7416800" cy="3477428"/>
          </a:xfrm>
        </p:grpSpPr>
        <p:grpSp>
          <p:nvGrpSpPr>
            <p:cNvPr id="1359876" name="Group 4"/>
            <p:cNvGrpSpPr>
              <a:grpSpLocks/>
            </p:cNvGrpSpPr>
            <p:nvPr/>
          </p:nvGrpSpPr>
          <p:grpSpPr bwMode="auto">
            <a:xfrm>
              <a:off x="1042988" y="1916113"/>
              <a:ext cx="7416800" cy="3240087"/>
              <a:chOff x="657" y="1026"/>
              <a:chExt cx="4672" cy="2041"/>
            </a:xfrm>
          </p:grpSpPr>
          <p:sp>
            <p:nvSpPr>
              <p:cNvPr id="1359877" name="Rectangle 5"/>
              <p:cNvSpPr>
                <a:spLocks noChangeArrowheads="1"/>
              </p:cNvSpPr>
              <p:nvPr/>
            </p:nvSpPr>
            <p:spPr bwMode="auto">
              <a:xfrm>
                <a:off x="2789" y="1570"/>
                <a:ext cx="953" cy="272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000" dirty="0">
                    <a:latin typeface="Arial" charset="0"/>
                    <a:ea typeface="黑体" charset="0"/>
                    <a:cs typeface="黑体" charset="0"/>
                  </a:rPr>
                  <a:t>正在运行态</a:t>
                </a:r>
              </a:p>
            </p:txBody>
          </p:sp>
          <p:sp>
            <p:nvSpPr>
              <p:cNvPr id="1359878" name="Rectangle 6"/>
              <p:cNvSpPr>
                <a:spLocks noChangeArrowheads="1"/>
              </p:cNvSpPr>
              <p:nvPr/>
            </p:nvSpPr>
            <p:spPr bwMode="auto">
              <a:xfrm>
                <a:off x="2880" y="2614"/>
                <a:ext cx="771" cy="272"/>
              </a:xfrm>
              <a:prstGeom prst="rect">
                <a:avLst/>
              </a:prstGeom>
              <a:solidFill>
                <a:srgbClr val="CC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000">
                    <a:latin typeface="Arial" charset="0"/>
                    <a:ea typeface="黑体" charset="0"/>
                    <a:cs typeface="黑体" charset="0"/>
                  </a:rPr>
                  <a:t>就绪态</a:t>
                </a:r>
              </a:p>
            </p:txBody>
          </p:sp>
          <p:sp>
            <p:nvSpPr>
              <p:cNvPr id="1359879" name="Line 7"/>
              <p:cNvSpPr>
                <a:spLocks noChangeShapeType="1"/>
              </p:cNvSpPr>
              <p:nvPr/>
            </p:nvSpPr>
            <p:spPr bwMode="auto">
              <a:xfrm flipV="1">
                <a:off x="3107" y="1842"/>
                <a:ext cx="0" cy="7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9880" name="Line 8"/>
              <p:cNvSpPr>
                <a:spLocks noChangeShapeType="1"/>
              </p:cNvSpPr>
              <p:nvPr/>
            </p:nvSpPr>
            <p:spPr bwMode="auto">
              <a:xfrm flipV="1">
                <a:off x="3379" y="1842"/>
                <a:ext cx="0" cy="7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triangl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9881" name="Text Box 9"/>
              <p:cNvSpPr txBox="1">
                <a:spLocks noChangeArrowheads="1"/>
              </p:cNvSpPr>
              <p:nvPr/>
            </p:nvSpPr>
            <p:spPr bwMode="auto">
              <a:xfrm>
                <a:off x="3379" y="1960"/>
                <a:ext cx="272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1400">
                    <a:latin typeface="Arial" charset="0"/>
                    <a:ea typeface="黑体" charset="0"/>
                    <a:cs typeface="黑体" charset="0"/>
                  </a:rPr>
                  <a:t>时间片到</a:t>
                </a:r>
              </a:p>
            </p:txBody>
          </p:sp>
          <p:sp>
            <p:nvSpPr>
              <p:cNvPr id="1359882" name="Text Box 10"/>
              <p:cNvSpPr txBox="1">
                <a:spLocks noChangeArrowheads="1"/>
              </p:cNvSpPr>
              <p:nvPr/>
            </p:nvSpPr>
            <p:spPr bwMode="auto">
              <a:xfrm>
                <a:off x="2880" y="1951"/>
                <a:ext cx="272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1400">
                    <a:latin typeface="Arial" charset="0"/>
                    <a:ea typeface="黑体" charset="0"/>
                    <a:cs typeface="黑体" charset="0"/>
                  </a:rPr>
                  <a:t>进程调度</a:t>
                </a:r>
              </a:p>
            </p:txBody>
          </p:sp>
          <p:sp>
            <p:nvSpPr>
              <p:cNvPr id="1359883" name="Line 11"/>
              <p:cNvSpPr>
                <a:spLocks noChangeShapeType="1"/>
              </p:cNvSpPr>
              <p:nvPr/>
            </p:nvSpPr>
            <p:spPr bwMode="auto">
              <a:xfrm flipV="1">
                <a:off x="3470" y="1162"/>
                <a:ext cx="771" cy="4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9884" name="Rectangle 12"/>
              <p:cNvSpPr>
                <a:spLocks noChangeArrowheads="1"/>
              </p:cNvSpPr>
              <p:nvPr/>
            </p:nvSpPr>
            <p:spPr bwMode="auto">
              <a:xfrm>
                <a:off x="4241" y="1026"/>
                <a:ext cx="771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000">
                    <a:latin typeface="Arial" charset="0"/>
                    <a:ea typeface="黑体" charset="0"/>
                    <a:cs typeface="黑体" charset="0"/>
                  </a:rPr>
                  <a:t>僵死态</a:t>
                </a:r>
              </a:p>
            </p:txBody>
          </p:sp>
          <p:sp>
            <p:nvSpPr>
              <p:cNvPr id="1359885" name="Text Box 13"/>
              <p:cNvSpPr txBox="1">
                <a:spLocks noChangeArrowheads="1"/>
              </p:cNvSpPr>
              <p:nvPr/>
            </p:nvSpPr>
            <p:spPr bwMode="auto">
              <a:xfrm>
                <a:off x="3742" y="1389"/>
                <a:ext cx="72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1400">
                    <a:latin typeface="Arial" charset="0"/>
                    <a:ea typeface="黑体" charset="0"/>
                    <a:cs typeface="黑体" charset="0"/>
                  </a:rPr>
                  <a:t>进程终止</a:t>
                </a:r>
              </a:p>
            </p:txBody>
          </p:sp>
          <p:sp>
            <p:nvSpPr>
              <p:cNvPr id="1359886" name="Rectangle 14"/>
              <p:cNvSpPr>
                <a:spLocks noChangeArrowheads="1"/>
              </p:cNvSpPr>
              <p:nvPr/>
            </p:nvSpPr>
            <p:spPr bwMode="auto">
              <a:xfrm>
                <a:off x="4286" y="2160"/>
                <a:ext cx="1043" cy="272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000">
                    <a:latin typeface="Arial" charset="0"/>
                    <a:ea typeface="黑体" charset="0"/>
                    <a:cs typeface="黑体" charset="0"/>
                  </a:rPr>
                  <a:t>可中断等待态</a:t>
                </a:r>
              </a:p>
            </p:txBody>
          </p:sp>
          <p:sp>
            <p:nvSpPr>
              <p:cNvPr id="1359887" name="Line 15"/>
              <p:cNvSpPr>
                <a:spLocks noChangeShapeType="1"/>
              </p:cNvSpPr>
              <p:nvPr/>
            </p:nvSpPr>
            <p:spPr bwMode="auto">
              <a:xfrm>
                <a:off x="3742" y="1706"/>
                <a:ext cx="1088" cy="4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9888" name="Text Box 16"/>
              <p:cNvSpPr txBox="1">
                <a:spLocks noChangeArrowheads="1"/>
              </p:cNvSpPr>
              <p:nvPr/>
            </p:nvSpPr>
            <p:spPr bwMode="auto">
              <a:xfrm>
                <a:off x="4195" y="1752"/>
                <a:ext cx="10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1400">
                    <a:latin typeface="Arial" charset="0"/>
                    <a:ea typeface="黑体" charset="0"/>
                    <a:cs typeface="黑体" charset="0"/>
                  </a:rPr>
                  <a:t>未申请到所需资源</a:t>
                </a:r>
              </a:p>
            </p:txBody>
          </p:sp>
          <p:sp>
            <p:nvSpPr>
              <p:cNvPr id="1359889" name="Line 17"/>
              <p:cNvSpPr>
                <a:spLocks noChangeShapeType="1"/>
              </p:cNvSpPr>
              <p:nvPr/>
            </p:nvSpPr>
            <p:spPr bwMode="auto">
              <a:xfrm flipH="1">
                <a:off x="3651" y="2432"/>
                <a:ext cx="1134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9890" name="Text Box 18"/>
              <p:cNvSpPr txBox="1">
                <a:spLocks noChangeArrowheads="1"/>
              </p:cNvSpPr>
              <p:nvPr/>
            </p:nvSpPr>
            <p:spPr bwMode="auto">
              <a:xfrm>
                <a:off x="4105" y="2614"/>
                <a:ext cx="10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1400">
                    <a:latin typeface="Arial" charset="0"/>
                    <a:ea typeface="黑体" charset="0"/>
                    <a:cs typeface="黑体" charset="0"/>
                  </a:rPr>
                  <a:t>所需资源被满足</a:t>
                </a:r>
              </a:p>
            </p:txBody>
          </p:sp>
          <p:sp>
            <p:nvSpPr>
              <p:cNvPr id="1359891" name="Line 19"/>
              <p:cNvSpPr>
                <a:spLocks noChangeShapeType="1"/>
              </p:cNvSpPr>
              <p:nvPr/>
            </p:nvSpPr>
            <p:spPr bwMode="auto">
              <a:xfrm flipH="1" flipV="1">
                <a:off x="2290" y="1162"/>
                <a:ext cx="771" cy="4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9892" name="Rectangle 20"/>
              <p:cNvSpPr>
                <a:spLocks noChangeArrowheads="1"/>
              </p:cNvSpPr>
              <p:nvPr/>
            </p:nvSpPr>
            <p:spPr bwMode="auto">
              <a:xfrm>
                <a:off x="1519" y="1026"/>
                <a:ext cx="771" cy="272"/>
              </a:xfrm>
              <a:prstGeom prst="rect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000" dirty="0">
                    <a:latin typeface="Arial" charset="0"/>
                    <a:ea typeface="黑体" charset="0"/>
                    <a:cs typeface="黑体" charset="0"/>
                  </a:rPr>
                  <a:t>停止态</a:t>
                </a:r>
              </a:p>
            </p:txBody>
          </p:sp>
          <p:sp>
            <p:nvSpPr>
              <p:cNvPr id="1359893" name="Line 21"/>
              <p:cNvSpPr>
                <a:spLocks noChangeShapeType="1"/>
              </p:cNvSpPr>
              <p:nvPr/>
            </p:nvSpPr>
            <p:spPr bwMode="auto">
              <a:xfrm flipH="1">
                <a:off x="1701" y="1706"/>
                <a:ext cx="1088" cy="4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9894" name="Rectangle 22"/>
              <p:cNvSpPr>
                <a:spLocks noChangeArrowheads="1"/>
              </p:cNvSpPr>
              <p:nvPr/>
            </p:nvSpPr>
            <p:spPr bwMode="auto">
              <a:xfrm>
                <a:off x="1111" y="2160"/>
                <a:ext cx="1225" cy="27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000" dirty="0">
                    <a:latin typeface="Arial" charset="0"/>
                    <a:ea typeface="黑体" charset="0"/>
                    <a:cs typeface="黑体" charset="0"/>
                  </a:rPr>
                  <a:t>不可中断等待态</a:t>
                </a:r>
              </a:p>
            </p:txBody>
          </p:sp>
          <p:sp>
            <p:nvSpPr>
              <p:cNvPr id="1359895" name="Line 23"/>
              <p:cNvSpPr>
                <a:spLocks noChangeShapeType="1"/>
              </p:cNvSpPr>
              <p:nvPr/>
            </p:nvSpPr>
            <p:spPr bwMode="auto">
              <a:xfrm>
                <a:off x="1746" y="2432"/>
                <a:ext cx="1134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9896" name="Text Box 24"/>
              <p:cNvSpPr txBox="1">
                <a:spLocks noChangeArrowheads="1"/>
              </p:cNvSpPr>
              <p:nvPr/>
            </p:nvSpPr>
            <p:spPr bwMode="auto">
              <a:xfrm>
                <a:off x="1746" y="1344"/>
                <a:ext cx="113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1400">
                    <a:latin typeface="Arial" charset="0"/>
                    <a:ea typeface="黑体" charset="0"/>
                    <a:cs typeface="黑体" charset="0"/>
                  </a:rPr>
                  <a:t>进程跟踪停止命令</a:t>
                </a:r>
              </a:p>
            </p:txBody>
          </p:sp>
          <p:sp>
            <p:nvSpPr>
              <p:cNvPr id="1359897" name="Text Box 25"/>
              <p:cNvSpPr txBox="1">
                <a:spLocks noChangeArrowheads="1"/>
              </p:cNvSpPr>
              <p:nvPr/>
            </p:nvSpPr>
            <p:spPr bwMode="auto">
              <a:xfrm>
                <a:off x="1156" y="1752"/>
                <a:ext cx="10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1400">
                    <a:latin typeface="Arial" charset="0"/>
                    <a:ea typeface="黑体" charset="0"/>
                    <a:cs typeface="黑体" charset="0"/>
                  </a:rPr>
                  <a:t>未申请到所需资源</a:t>
                </a:r>
              </a:p>
            </p:txBody>
          </p:sp>
          <p:sp>
            <p:nvSpPr>
              <p:cNvPr id="1359898" name="Text Box 26"/>
              <p:cNvSpPr txBox="1">
                <a:spLocks noChangeArrowheads="1"/>
              </p:cNvSpPr>
              <p:nvPr/>
            </p:nvSpPr>
            <p:spPr bwMode="auto">
              <a:xfrm>
                <a:off x="1474" y="2614"/>
                <a:ext cx="10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1400">
                    <a:latin typeface="Arial" charset="0"/>
                    <a:ea typeface="黑体" charset="0"/>
                    <a:cs typeface="黑体" charset="0"/>
                  </a:rPr>
                  <a:t>所需资源被满足</a:t>
                </a:r>
              </a:p>
            </p:txBody>
          </p:sp>
          <p:sp>
            <p:nvSpPr>
              <p:cNvPr id="1359899" name="Line 27"/>
              <p:cNvSpPr>
                <a:spLocks noChangeShapeType="1"/>
              </p:cNvSpPr>
              <p:nvPr/>
            </p:nvSpPr>
            <p:spPr bwMode="auto">
              <a:xfrm>
                <a:off x="930" y="1117"/>
                <a:ext cx="58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9900" name="Line 28"/>
              <p:cNvSpPr>
                <a:spLocks noChangeShapeType="1"/>
              </p:cNvSpPr>
              <p:nvPr/>
            </p:nvSpPr>
            <p:spPr bwMode="auto">
              <a:xfrm>
                <a:off x="930" y="1117"/>
                <a:ext cx="0" cy="19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9901" name="Line 29"/>
              <p:cNvSpPr>
                <a:spLocks noChangeShapeType="1"/>
              </p:cNvSpPr>
              <p:nvPr/>
            </p:nvSpPr>
            <p:spPr bwMode="auto">
              <a:xfrm>
                <a:off x="3288" y="288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9902" name="Line 30"/>
              <p:cNvSpPr>
                <a:spLocks noChangeShapeType="1"/>
              </p:cNvSpPr>
              <p:nvPr/>
            </p:nvSpPr>
            <p:spPr bwMode="auto">
              <a:xfrm flipV="1">
                <a:off x="930" y="3067"/>
                <a:ext cx="23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9903" name="Text Box 31"/>
              <p:cNvSpPr txBox="1">
                <a:spLocks noChangeArrowheads="1"/>
              </p:cNvSpPr>
              <p:nvPr/>
            </p:nvSpPr>
            <p:spPr bwMode="auto">
              <a:xfrm>
                <a:off x="657" y="1616"/>
                <a:ext cx="272" cy="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1400">
                    <a:latin typeface="Arial" charset="0"/>
                    <a:ea typeface="黑体" charset="0"/>
                    <a:cs typeface="黑体" charset="0"/>
                  </a:rPr>
                  <a:t>被唤醒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7596336" y="4931876"/>
              <a:ext cx="64807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图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88407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进程执行模式</a:t>
            </a: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7" y="1268761"/>
            <a:ext cx="8568951" cy="4608513"/>
          </a:xfrm>
        </p:spPr>
        <p:txBody>
          <a:bodyPr/>
          <a:lstStyle/>
          <a:p>
            <a:pPr algn="just"/>
            <a:r>
              <a:rPr lang="en-US" altLang="zh-CN" dirty="0"/>
              <a:t>Linux</a:t>
            </a:r>
            <a:r>
              <a:rPr lang="zh-CN" altLang="en-US" dirty="0"/>
              <a:t>进程的</a:t>
            </a:r>
            <a:r>
              <a:rPr lang="en-US" altLang="en-US" dirty="0"/>
              <a:t>执行模式划分为用户</a:t>
            </a:r>
            <a:r>
              <a:rPr lang="zh-CN" altLang="en-US" dirty="0"/>
              <a:t>模式和内核模式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1800" dirty="0">
                <a:solidFill>
                  <a:srgbClr val="001B70"/>
                </a:solidFill>
              </a:rPr>
              <a:t>用户模式：当前运行的是用户程序、应用程序或者内核之外的系统程序，那么对应进程就在用户模式下运行。</a:t>
            </a:r>
            <a:endParaRPr lang="en-US" altLang="zh-CN" sz="1800" dirty="0">
              <a:solidFill>
                <a:srgbClr val="001B7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1800" dirty="0">
                <a:solidFill>
                  <a:srgbClr val="001B70"/>
                </a:solidFill>
              </a:rPr>
              <a:t>内核模式：如果在用户程序运行过程中出现系统调用或者发生中断事件，就要运行操作系统（即内核）程序，进程的运行模式就变为内核模式。</a:t>
            </a:r>
            <a:endParaRPr lang="en-US" altLang="zh-CN" sz="1800" dirty="0">
              <a:solidFill>
                <a:srgbClr val="001B70"/>
              </a:solidFill>
            </a:endParaRPr>
          </a:p>
          <a:p>
            <a:pPr lvl="2" algn="just"/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latin typeface="黑体"/>
                <a:ea typeface="黑体"/>
                <a:cs typeface="黑体"/>
              </a:rPr>
              <a:t>在内核模式下运行的进程可以执行机器的特权指令；而且，此时该进程的运行不受用户的干预，即使是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  <a:latin typeface="黑体"/>
                <a:ea typeface="黑体"/>
                <a:cs typeface="黑体"/>
              </a:rPr>
              <a:t>root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  <a:latin typeface="黑体"/>
                <a:ea typeface="黑体"/>
                <a:cs typeface="黑体"/>
              </a:rPr>
              <a:t>用户也不能干预内核模式下进程的运行</a:t>
            </a:r>
          </a:p>
          <a:p>
            <a:pPr algn="just"/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742379" y="3641011"/>
            <a:ext cx="4298853" cy="2961144"/>
            <a:chOff x="1281259" y="3645500"/>
            <a:chExt cx="4298853" cy="2961144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81259" y="3645500"/>
              <a:ext cx="4298853" cy="2807836"/>
              <a:chOff x="1211" y="1364"/>
              <a:chExt cx="3165" cy="2157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2517" y="1364"/>
                <a:ext cx="817" cy="138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18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ea"/>
                    <a:ea typeface="+mj-ea"/>
                    <a:cs typeface="华文楷体" charset="0"/>
                  </a:rPr>
                  <a:t>用户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18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ea"/>
                    <a:ea typeface="+mj-ea"/>
                    <a:cs typeface="华文楷体" charset="0"/>
                  </a:rPr>
                  <a:t>程序</a:t>
                </a: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2517" y="2750"/>
                <a:ext cx="817" cy="771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18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ea"/>
                    <a:ea typeface="+mj-ea"/>
                    <a:cs typeface="华文楷体" charset="0"/>
                  </a:rPr>
                  <a:t>操作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18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ea"/>
                    <a:ea typeface="+mj-ea"/>
                    <a:cs typeface="华文楷体" charset="0"/>
                  </a:rPr>
                  <a:t>系统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18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j-ea"/>
                    <a:ea typeface="+mj-ea"/>
                    <a:cs typeface="华文楷体" charset="0"/>
                  </a:rPr>
                  <a:t>代码</a:t>
                </a: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3152" y="1389"/>
                <a:ext cx="0" cy="11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Dot"/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>
                  <a:latin typeface="+mj-ea"/>
                  <a:ea typeface="+mj-ea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3152" y="2840"/>
                <a:ext cx="0" cy="5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Dot"/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>
                  <a:latin typeface="+mj-ea"/>
                  <a:ea typeface="+mj-ea"/>
                </a:endParaRPr>
              </a:p>
            </p:txBody>
          </p:sp>
          <p:sp>
            <p:nvSpPr>
              <p:cNvPr id="11" name="AutoShape 9"/>
              <p:cNvSpPr>
                <a:spLocks/>
              </p:cNvSpPr>
              <p:nvPr/>
            </p:nvSpPr>
            <p:spPr bwMode="auto">
              <a:xfrm>
                <a:off x="3316" y="1364"/>
                <a:ext cx="199" cy="1386"/>
              </a:xfrm>
              <a:prstGeom prst="rightBrace">
                <a:avLst>
                  <a:gd name="adj1" fmla="val 6892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j-ea"/>
                  <a:ea typeface="+mj-ea"/>
                </a:endParaRPr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3560" y="1888"/>
                <a:ext cx="8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1800" dirty="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+mj-ea"/>
                    <a:ea typeface="+mj-ea"/>
                    <a:cs typeface="华文楷体" charset="0"/>
                  </a:rPr>
                  <a:t>用户模式</a:t>
                </a:r>
              </a:p>
            </p:txBody>
          </p:sp>
          <p:sp>
            <p:nvSpPr>
              <p:cNvPr id="13" name="AutoShape 11"/>
              <p:cNvSpPr>
                <a:spLocks/>
              </p:cNvSpPr>
              <p:nvPr/>
            </p:nvSpPr>
            <p:spPr bwMode="auto">
              <a:xfrm>
                <a:off x="3334" y="2750"/>
                <a:ext cx="181" cy="771"/>
              </a:xfrm>
              <a:prstGeom prst="rightBrace">
                <a:avLst>
                  <a:gd name="adj1" fmla="val 3549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latin typeface="+mj-ea"/>
                  <a:ea typeface="+mj-ea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3560" y="3022"/>
                <a:ext cx="8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1800" dirty="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+mj-ea"/>
                    <a:ea typeface="+mj-ea"/>
                    <a:cs typeface="华文楷体" charset="0"/>
                  </a:rPr>
                  <a:t>内核模式</a:t>
                </a: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2043" y="2750"/>
                <a:ext cx="4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>
                  <a:latin typeface="+mj-ea"/>
                  <a:ea typeface="+mj-ea"/>
                </a:endParaRPr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1211" y="2523"/>
                <a:ext cx="816" cy="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  <a:cs typeface="华文楷体" charset="0"/>
                  </a:rPr>
                  <a:t>中断或系统调用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932040" y="6237312"/>
              <a:ext cx="64807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FF0000"/>
                  </a:solidFill>
                  <a:latin typeface="+mj-ea"/>
                  <a:ea typeface="+mj-ea"/>
                </a:rPr>
                <a:t>图</a:t>
              </a:r>
              <a:r>
                <a:rPr lang="en-US" altLang="zh-CN" sz="1800" dirty="0">
                  <a:solidFill>
                    <a:srgbClr val="FF0000"/>
                  </a:solidFill>
                  <a:latin typeface="+mj-ea"/>
                  <a:ea typeface="+mj-ea"/>
                </a:rPr>
                <a:t>1</a:t>
              </a:r>
              <a:endParaRPr lang="zh-CN" altLang="en-US" sz="18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63462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系统进程的分类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529" y="1484784"/>
            <a:ext cx="8241323" cy="3600400"/>
          </a:xfrm>
        </p:spPr>
        <p:txBody>
          <a:bodyPr/>
          <a:lstStyle/>
          <a:p>
            <a:pPr algn="just"/>
            <a:r>
              <a:rPr lang="en-US" altLang="zh-CN" dirty="0"/>
              <a:t>Linux</a:t>
            </a:r>
            <a:r>
              <a:rPr lang="zh-CN" altLang="en-US" dirty="0"/>
              <a:t>系统的进程按功能和运行的程序，可分为如下两类：</a:t>
            </a:r>
          </a:p>
          <a:p>
            <a:pPr lvl="1" algn="just"/>
            <a:r>
              <a:rPr lang="zh-CN" altLang="en-US" sz="2200" dirty="0"/>
              <a:t>系统进程：只运行在内核模式，执行操作系统代码，完成一些管理性的工作，如内存分配、进程切换等</a:t>
            </a:r>
          </a:p>
          <a:p>
            <a:pPr lvl="1" algn="just"/>
            <a:r>
              <a:rPr lang="zh-CN" altLang="en-US" sz="2200" dirty="0"/>
              <a:t>用户进程：运行在用户模式，通过系统调用或在出现中断、异常时进入内核模式</a:t>
            </a:r>
            <a:endParaRPr lang="en-US" altLang="zh-CN" sz="2200" dirty="0"/>
          </a:p>
          <a:p>
            <a:pPr lvl="1" algn="just"/>
            <a:endParaRPr lang="zh-CN" altLang="en-US" sz="2200" dirty="0"/>
          </a:p>
          <a:p>
            <a:pPr marL="914400" lvl="2" indent="0" algn="just">
              <a:buNone/>
            </a:pPr>
            <a:r>
              <a:rPr lang="zh-CN" altLang="en-US" dirty="0">
                <a:latin typeface="黑体"/>
                <a:ea typeface="黑体"/>
                <a:cs typeface="黑体"/>
              </a:rPr>
              <a:t>用户进程既可以在用户模式下运行，也可以在内核模式下运行</a:t>
            </a:r>
          </a:p>
        </p:txBody>
      </p:sp>
    </p:spTree>
    <p:extLst>
      <p:ext uri="{BB962C8B-B14F-4D97-AF65-F5344CB8AC3E}">
        <p14:creationId xmlns:p14="http://schemas.microsoft.com/office/powerpoint/2010/main" val="7629094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进程基本概念重点总结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57109"/>
              </p:ext>
            </p:extLst>
          </p:nvPr>
        </p:nvGraphicFramePr>
        <p:xfrm>
          <a:off x="1496616" y="1700809"/>
          <a:ext cx="4977978" cy="2243861"/>
        </p:xfrm>
        <a:graphic>
          <a:graphicData uri="http://schemas.openxmlformats.org/drawingml/2006/table">
            <a:tbl>
              <a:tblPr/>
              <a:tblGrid>
                <a:gridCol w="843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1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5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不同点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6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程序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静态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不占系统的运行资源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6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进程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动态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使用系统的运行资源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60255"/>
              </p:ext>
            </p:extLst>
          </p:nvPr>
        </p:nvGraphicFramePr>
        <p:xfrm>
          <a:off x="1496616" y="4077073"/>
          <a:ext cx="6696744" cy="2407655"/>
        </p:xfrm>
        <a:graphic>
          <a:graphicData uri="http://schemas.openxmlformats.org/drawingml/2006/table">
            <a:tbl>
              <a:tblPr/>
              <a:tblGrid>
                <a:gridCol w="1016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1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8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5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形态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调度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1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2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线程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2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线程是进程的一部分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2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线程是处理器调度的独立单位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15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2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进程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2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一个进程可包含一个或多个线程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20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2000" b="0" i="0" u="none" strike="noStrike" kern="1200" dirty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进程是资源分配的基本单位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2560" y="1185960"/>
            <a:ext cx="7128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600" dirty="0">
                <a:solidFill>
                  <a:srgbClr val="000066"/>
                </a:solidFill>
                <a:ea typeface="黑体" pitchFamily="2" charset="-122"/>
              </a:rPr>
              <a:t>程序与进程的区别、线程与进程的区别</a:t>
            </a:r>
          </a:p>
        </p:txBody>
      </p:sp>
    </p:spTree>
    <p:extLst>
      <p:ext uri="{BB962C8B-B14F-4D97-AF65-F5344CB8AC3E}">
        <p14:creationId xmlns:p14="http://schemas.microsoft.com/office/powerpoint/2010/main" val="48424871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题目</a:t>
            </a: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了解程序、进程与线程的概念和区别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Linux</a:t>
            </a:r>
            <a:r>
              <a:rPr lang="zh-CN" altLang="en-US" dirty="0"/>
              <a:t>进程的基本概念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6666FF"/>
                </a:solidFill>
              </a:rPr>
              <a:t>掌握查看进程状态等进程管理工具的使用</a:t>
            </a:r>
            <a:endParaRPr lang="en-US" altLang="zh-CN" dirty="0">
              <a:solidFill>
                <a:srgbClr val="6666FF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掌握进程启动的相关命令的基本使用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69292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进程管理工具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查看进程状态</a:t>
            </a:r>
            <a:r>
              <a:rPr lang="en-US" altLang="zh-CN" dirty="0" err="1"/>
              <a:t>ps</a:t>
            </a:r>
            <a:r>
              <a:rPr lang="zh-CN" altLang="en-US" dirty="0"/>
              <a:t>命令</a:t>
            </a:r>
          </a:p>
          <a:p>
            <a:r>
              <a:rPr lang="zh-CN" altLang="en-US" dirty="0"/>
              <a:t>查看进程状态</a:t>
            </a:r>
            <a:r>
              <a:rPr lang="en-US" altLang="zh-CN" dirty="0"/>
              <a:t>top</a:t>
            </a:r>
            <a:r>
              <a:rPr lang="zh-CN" altLang="en-US" dirty="0"/>
              <a:t>命令</a:t>
            </a:r>
          </a:p>
          <a:p>
            <a:r>
              <a:rPr lang="zh-CN" altLang="en-US" dirty="0"/>
              <a:t>终止进程</a:t>
            </a:r>
            <a:r>
              <a:rPr lang="en-US" altLang="zh-CN" dirty="0"/>
              <a:t>kill/</a:t>
            </a:r>
            <a:r>
              <a:rPr lang="en-US" altLang="zh-CN" dirty="0" err="1"/>
              <a:t>killall</a:t>
            </a:r>
            <a:endParaRPr lang="en-US" altLang="zh-CN" dirty="0"/>
          </a:p>
          <a:p>
            <a:r>
              <a:rPr lang="zh-CN" altLang="en-US" dirty="0"/>
              <a:t>控制进程的优先级</a:t>
            </a:r>
            <a:r>
              <a:rPr lang="en-US" altLang="zh-CN" dirty="0"/>
              <a:t>nice/</a:t>
            </a:r>
            <a:r>
              <a:rPr lang="en-US" altLang="zh-CN" dirty="0" err="1"/>
              <a:t>renice</a:t>
            </a:r>
            <a:endParaRPr lang="zh-CN" altLang="en-US" dirty="0"/>
          </a:p>
          <a:p>
            <a:r>
              <a:rPr lang="zh-CN" altLang="en-US" dirty="0"/>
              <a:t>前后台运行和暂停进程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2289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ps</a:t>
            </a:r>
            <a:r>
              <a:rPr lang="zh-CN" altLang="en-US" dirty="0"/>
              <a:t>命令</a:t>
            </a:r>
          </a:p>
        </p:txBody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格式：</a:t>
            </a:r>
            <a:r>
              <a:rPr lang="en-US" altLang="zh-CN" dirty="0" err="1"/>
              <a:t>ps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常用选项：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-a  </a:t>
            </a:r>
            <a:r>
              <a:rPr lang="zh-CN" altLang="en-US" sz="2000" dirty="0">
                <a:solidFill>
                  <a:srgbClr val="001B70"/>
                </a:solidFill>
              </a:rPr>
              <a:t>显示系统中与</a:t>
            </a:r>
            <a:r>
              <a:rPr lang="en-US" altLang="zh-CN" sz="2000" dirty="0" err="1">
                <a:solidFill>
                  <a:srgbClr val="001B70"/>
                </a:solidFill>
              </a:rPr>
              <a:t>tty</a:t>
            </a:r>
            <a:r>
              <a:rPr lang="zh-CN" altLang="en-US" sz="2000" dirty="0">
                <a:solidFill>
                  <a:srgbClr val="001B70"/>
                </a:solidFill>
              </a:rPr>
              <a:t>相关的所有进程信息</a:t>
            </a:r>
          </a:p>
          <a:p>
            <a:pPr lvl="1"/>
            <a:r>
              <a:rPr lang="en-US" altLang="zh-CN" sz="2000" dirty="0">
                <a:solidFill>
                  <a:srgbClr val="001B70"/>
                </a:solidFill>
              </a:rPr>
              <a:t>-e  </a:t>
            </a:r>
            <a:r>
              <a:rPr lang="zh-CN" altLang="en-US" sz="2000" dirty="0">
                <a:solidFill>
                  <a:srgbClr val="001B70"/>
                </a:solidFill>
              </a:rPr>
              <a:t>显示所有进程信息</a:t>
            </a:r>
          </a:p>
          <a:p>
            <a:pPr lvl="1"/>
            <a:r>
              <a:rPr lang="en-US" altLang="zh-CN" sz="2000" dirty="0">
                <a:solidFill>
                  <a:srgbClr val="001B70"/>
                </a:solidFill>
              </a:rPr>
              <a:t>-f  </a:t>
            </a:r>
            <a:r>
              <a:rPr lang="zh-CN" altLang="en-US" sz="2000" dirty="0">
                <a:solidFill>
                  <a:srgbClr val="001B70"/>
                </a:solidFill>
              </a:rPr>
              <a:t>显示进程的所有信息</a:t>
            </a:r>
          </a:p>
          <a:p>
            <a:pPr lvl="1"/>
            <a:r>
              <a:rPr lang="en-US" altLang="zh-CN" sz="2000" dirty="0">
                <a:solidFill>
                  <a:srgbClr val="001B70"/>
                </a:solidFill>
              </a:rPr>
              <a:t>-l   </a:t>
            </a:r>
            <a:r>
              <a:rPr lang="zh-CN" altLang="en-US" sz="2000" dirty="0">
                <a:solidFill>
                  <a:srgbClr val="001B70"/>
                </a:solidFill>
              </a:rPr>
              <a:t>以长格式显示进程信息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-u  </a:t>
            </a:r>
            <a:r>
              <a:rPr lang="zh-CN" altLang="en-US" sz="2000" dirty="0">
                <a:solidFill>
                  <a:srgbClr val="001B70"/>
                </a:solidFill>
              </a:rPr>
              <a:t>以用户为中心显示进程信息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-x  </a:t>
            </a:r>
            <a:r>
              <a:rPr lang="zh-CN" altLang="en-US" sz="2000" dirty="0">
                <a:solidFill>
                  <a:srgbClr val="001B70"/>
                </a:solidFill>
              </a:rPr>
              <a:t>显示所有非控制终端上的进程信息</a:t>
            </a:r>
          </a:p>
          <a:p>
            <a:pPr lvl="1"/>
            <a:r>
              <a:rPr lang="en-US" altLang="zh-CN" sz="2000" dirty="0">
                <a:solidFill>
                  <a:srgbClr val="001B70"/>
                </a:solidFill>
              </a:rPr>
              <a:t>--</a:t>
            </a:r>
            <a:r>
              <a:rPr lang="en-US" altLang="zh-CN" sz="2000" dirty="0" err="1">
                <a:solidFill>
                  <a:srgbClr val="001B70"/>
                </a:solidFill>
              </a:rPr>
              <a:t>pid</a:t>
            </a:r>
            <a:r>
              <a:rPr lang="en-US" altLang="zh-CN" sz="2000" dirty="0">
                <a:solidFill>
                  <a:srgbClr val="001B70"/>
                </a:solidFill>
              </a:rPr>
              <a:t>  </a:t>
            </a:r>
            <a:r>
              <a:rPr lang="zh-CN" altLang="en-US" sz="2000" dirty="0">
                <a:solidFill>
                  <a:srgbClr val="001B70"/>
                </a:solidFill>
              </a:rPr>
              <a:t>显示进程号为</a:t>
            </a:r>
            <a:r>
              <a:rPr lang="en-US" altLang="zh-CN" sz="2000" dirty="0" err="1">
                <a:solidFill>
                  <a:srgbClr val="001B70"/>
                </a:solidFill>
              </a:rPr>
              <a:t>pid</a:t>
            </a:r>
            <a:r>
              <a:rPr lang="zh-CN" altLang="en-US" sz="2000" dirty="0">
                <a:solidFill>
                  <a:srgbClr val="001B70"/>
                </a:solidFill>
              </a:rPr>
              <a:t>的进程的信息</a:t>
            </a:r>
          </a:p>
          <a:p>
            <a:pPr lvl="1"/>
            <a:r>
              <a:rPr lang="en-US" altLang="zh-CN" sz="2000" dirty="0">
                <a:solidFill>
                  <a:srgbClr val="001B70"/>
                </a:solidFill>
              </a:rPr>
              <a:t>--</a:t>
            </a:r>
            <a:r>
              <a:rPr lang="en-US" altLang="zh-CN" sz="2000" dirty="0" err="1">
                <a:solidFill>
                  <a:srgbClr val="001B70"/>
                </a:solidFill>
              </a:rPr>
              <a:t>tty</a:t>
            </a:r>
            <a:r>
              <a:rPr lang="en-US" altLang="zh-CN" sz="2000" dirty="0">
                <a:solidFill>
                  <a:srgbClr val="001B70"/>
                </a:solidFill>
              </a:rPr>
              <a:t>   </a:t>
            </a:r>
            <a:r>
              <a:rPr lang="zh-CN" altLang="en-US" sz="2000" dirty="0">
                <a:solidFill>
                  <a:srgbClr val="001B70"/>
                </a:solidFill>
              </a:rPr>
              <a:t>显示由</a:t>
            </a:r>
            <a:r>
              <a:rPr lang="en-US" altLang="zh-CN" sz="2000" dirty="0" err="1">
                <a:solidFill>
                  <a:srgbClr val="001B70"/>
                </a:solidFill>
              </a:rPr>
              <a:t>tty</a:t>
            </a:r>
            <a:r>
              <a:rPr lang="zh-CN" altLang="en-US" sz="2000" dirty="0">
                <a:solidFill>
                  <a:srgbClr val="001B70"/>
                </a:solidFill>
              </a:rPr>
              <a:t>指定的终端上的进程信息</a:t>
            </a:r>
          </a:p>
        </p:txBody>
      </p:sp>
    </p:spTree>
    <p:extLst>
      <p:ext uri="{BB962C8B-B14F-4D97-AF65-F5344CB8AC3E}">
        <p14:creationId xmlns:p14="http://schemas.microsoft.com/office/powerpoint/2010/main" val="112724163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ps</a:t>
            </a:r>
            <a:r>
              <a:rPr lang="zh-CN" altLang="en-US" dirty="0"/>
              <a:t>之</a:t>
            </a:r>
            <a:r>
              <a:rPr lang="en-US" altLang="zh-CN" dirty="0"/>
              <a:t>aux</a:t>
            </a:r>
            <a:r>
              <a:rPr lang="zh-CN" altLang="en-US" dirty="0"/>
              <a:t>选项</a:t>
            </a:r>
          </a:p>
        </p:txBody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4568" y="2708920"/>
            <a:ext cx="8229600" cy="39036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800" dirty="0"/>
              <a:t>上述各字段的意义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solidFill>
                  <a:srgbClr val="001B70"/>
                </a:solidFill>
              </a:rPr>
              <a:t>USER  </a:t>
            </a:r>
            <a:r>
              <a:rPr lang="zh-CN" altLang="en-US" sz="1600" dirty="0">
                <a:solidFill>
                  <a:srgbClr val="001B70"/>
                </a:solidFill>
              </a:rPr>
              <a:t>启动进程的用户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solidFill>
                  <a:srgbClr val="001B70"/>
                </a:solidFill>
              </a:rPr>
              <a:t>%CPU  </a:t>
            </a:r>
            <a:r>
              <a:rPr lang="zh-CN" altLang="en-US" sz="1600" dirty="0">
                <a:solidFill>
                  <a:srgbClr val="001B70"/>
                </a:solidFill>
              </a:rPr>
              <a:t>进程占用</a:t>
            </a:r>
            <a:r>
              <a:rPr lang="en-US" altLang="zh-CN" sz="1600" dirty="0">
                <a:solidFill>
                  <a:srgbClr val="001B70"/>
                </a:solidFill>
              </a:rPr>
              <a:t>CPU</a:t>
            </a:r>
            <a:r>
              <a:rPr lang="zh-CN" altLang="en-US" sz="1600" dirty="0">
                <a:solidFill>
                  <a:srgbClr val="001B70"/>
                </a:solidFill>
              </a:rPr>
              <a:t>的时间与该进程总的运行时间的比例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solidFill>
                  <a:srgbClr val="001B70"/>
                </a:solidFill>
              </a:rPr>
              <a:t>%MEM </a:t>
            </a:r>
            <a:r>
              <a:rPr lang="zh-CN" altLang="en-US" sz="1600" dirty="0">
                <a:solidFill>
                  <a:srgbClr val="001B70"/>
                </a:solidFill>
              </a:rPr>
              <a:t>该进程占用内存和总内存的比例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solidFill>
                  <a:srgbClr val="001B70"/>
                </a:solidFill>
              </a:rPr>
              <a:t>VSZ  </a:t>
            </a:r>
            <a:r>
              <a:rPr lang="zh-CN" altLang="en-US" sz="1600" dirty="0">
                <a:solidFill>
                  <a:srgbClr val="001B70"/>
                </a:solidFill>
              </a:rPr>
              <a:t>虚拟内存的大小，单位为</a:t>
            </a:r>
            <a:r>
              <a:rPr lang="en-US" altLang="zh-CN" sz="1600" dirty="0">
                <a:solidFill>
                  <a:srgbClr val="001B70"/>
                </a:solidFill>
              </a:rPr>
              <a:t>KB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solidFill>
                  <a:srgbClr val="001B70"/>
                </a:solidFill>
              </a:rPr>
              <a:t>RSS  </a:t>
            </a:r>
            <a:r>
              <a:rPr lang="zh-CN" altLang="en-US" sz="1600" dirty="0">
                <a:solidFill>
                  <a:srgbClr val="001B70"/>
                </a:solidFill>
              </a:rPr>
              <a:t>占用实际内存的大小，单位为</a:t>
            </a:r>
            <a:r>
              <a:rPr lang="en-US" altLang="zh-CN" sz="1600" dirty="0">
                <a:solidFill>
                  <a:srgbClr val="001B70"/>
                </a:solidFill>
              </a:rPr>
              <a:t>KB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solidFill>
                  <a:srgbClr val="001B70"/>
                </a:solidFill>
              </a:rPr>
              <a:t>STAT  </a:t>
            </a:r>
            <a:r>
              <a:rPr lang="zh-CN" altLang="en-US" sz="1600" dirty="0">
                <a:solidFill>
                  <a:srgbClr val="001B70"/>
                </a:solidFill>
              </a:rPr>
              <a:t>进程的运行行状态</a:t>
            </a:r>
          </a:p>
          <a:p>
            <a:pPr lvl="2">
              <a:lnSpc>
                <a:spcPct val="80000"/>
              </a:lnSpc>
            </a:pPr>
            <a:r>
              <a:rPr lang="en-US" altLang="zh-CN" sz="1400" dirty="0">
                <a:solidFill>
                  <a:srgbClr val="001B70"/>
                </a:solidFill>
              </a:rPr>
              <a:t>D </a:t>
            </a:r>
            <a:r>
              <a:rPr lang="zh-CN" altLang="en-US" sz="1400" dirty="0">
                <a:solidFill>
                  <a:srgbClr val="001B70"/>
                </a:solidFill>
              </a:rPr>
              <a:t>不可中断睡眠</a:t>
            </a:r>
          </a:p>
          <a:p>
            <a:pPr lvl="2">
              <a:lnSpc>
                <a:spcPct val="80000"/>
              </a:lnSpc>
            </a:pPr>
            <a:r>
              <a:rPr lang="en-US" altLang="zh-CN" sz="1400" dirty="0">
                <a:solidFill>
                  <a:srgbClr val="001B70"/>
                </a:solidFill>
              </a:rPr>
              <a:t>R  </a:t>
            </a:r>
            <a:r>
              <a:rPr lang="zh-CN" altLang="en-US" sz="1400" dirty="0">
                <a:solidFill>
                  <a:srgbClr val="001B70"/>
                </a:solidFill>
              </a:rPr>
              <a:t>就绪</a:t>
            </a:r>
            <a:r>
              <a:rPr lang="en-US" altLang="zh-CN" sz="1400" dirty="0">
                <a:solidFill>
                  <a:srgbClr val="001B70"/>
                </a:solidFill>
              </a:rPr>
              <a:t>(</a:t>
            </a:r>
            <a:r>
              <a:rPr lang="zh-CN" altLang="en-US" sz="1400" dirty="0">
                <a:solidFill>
                  <a:srgbClr val="001B70"/>
                </a:solidFill>
              </a:rPr>
              <a:t>在可运行队列中</a:t>
            </a:r>
            <a:r>
              <a:rPr lang="en-US" altLang="zh-CN" sz="1400" dirty="0">
                <a:solidFill>
                  <a:srgbClr val="001B70"/>
                </a:solidFill>
              </a:rPr>
              <a:t>)</a:t>
            </a:r>
          </a:p>
          <a:p>
            <a:pPr lvl="2">
              <a:lnSpc>
                <a:spcPct val="80000"/>
              </a:lnSpc>
            </a:pPr>
            <a:r>
              <a:rPr lang="en-US" altLang="zh-CN" sz="1400" dirty="0">
                <a:solidFill>
                  <a:srgbClr val="001B70"/>
                </a:solidFill>
              </a:rPr>
              <a:t>S  </a:t>
            </a:r>
            <a:r>
              <a:rPr lang="zh-CN" altLang="en-US" sz="1400" dirty="0">
                <a:solidFill>
                  <a:srgbClr val="001B70"/>
                </a:solidFill>
              </a:rPr>
              <a:t>睡眠</a:t>
            </a:r>
          </a:p>
          <a:p>
            <a:pPr lvl="2">
              <a:lnSpc>
                <a:spcPct val="80000"/>
              </a:lnSpc>
            </a:pPr>
            <a:r>
              <a:rPr lang="en-US" altLang="zh-CN" sz="1400" dirty="0">
                <a:solidFill>
                  <a:srgbClr val="001B70"/>
                </a:solidFill>
              </a:rPr>
              <a:t>T  </a:t>
            </a:r>
            <a:r>
              <a:rPr lang="zh-CN" altLang="en-US" sz="1400" dirty="0">
                <a:solidFill>
                  <a:srgbClr val="001B70"/>
                </a:solidFill>
              </a:rPr>
              <a:t>被跟踪或停止</a:t>
            </a:r>
          </a:p>
          <a:p>
            <a:pPr lvl="2">
              <a:lnSpc>
                <a:spcPct val="80000"/>
              </a:lnSpc>
            </a:pPr>
            <a:r>
              <a:rPr lang="en-US" altLang="zh-CN" sz="1400" dirty="0">
                <a:solidFill>
                  <a:srgbClr val="001B70"/>
                </a:solidFill>
              </a:rPr>
              <a:t>Z  </a:t>
            </a:r>
            <a:r>
              <a:rPr lang="zh-CN" altLang="en-US" sz="1400" dirty="0">
                <a:solidFill>
                  <a:srgbClr val="001B70"/>
                </a:solidFill>
              </a:rPr>
              <a:t>僵死的进程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solidFill>
                  <a:srgbClr val="001B70"/>
                </a:solidFill>
              </a:rPr>
              <a:t>START  </a:t>
            </a:r>
            <a:r>
              <a:rPr lang="zh-CN" altLang="en-US" sz="1600" dirty="0">
                <a:solidFill>
                  <a:srgbClr val="001B70"/>
                </a:solidFill>
              </a:rPr>
              <a:t>进程开始运行的时间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solidFill>
                  <a:srgbClr val="001B70"/>
                </a:solidFill>
              </a:rPr>
              <a:t>TIME  </a:t>
            </a:r>
            <a:r>
              <a:rPr lang="zh-CN" altLang="en-US" sz="1600" dirty="0">
                <a:solidFill>
                  <a:srgbClr val="001B70"/>
                </a:solidFill>
              </a:rPr>
              <a:t>进程累计使用</a:t>
            </a:r>
            <a:r>
              <a:rPr lang="en-US" altLang="zh-CN" sz="1600" dirty="0">
                <a:solidFill>
                  <a:srgbClr val="001B70"/>
                </a:solidFill>
              </a:rPr>
              <a:t>CPU</a:t>
            </a:r>
            <a:r>
              <a:rPr lang="zh-CN" altLang="en-US" sz="1600" dirty="0">
                <a:solidFill>
                  <a:srgbClr val="001B70"/>
                </a:solidFill>
              </a:rPr>
              <a:t>的时间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>
                <a:solidFill>
                  <a:srgbClr val="001B70"/>
                </a:solidFill>
              </a:rPr>
              <a:t>CMD  </a:t>
            </a:r>
            <a:r>
              <a:rPr lang="zh-CN" altLang="en-US" sz="1600" dirty="0">
                <a:solidFill>
                  <a:srgbClr val="001B70"/>
                </a:solidFill>
              </a:rPr>
              <a:t>通常为启动该进程的命令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157154" y="1356147"/>
            <a:ext cx="8255920" cy="1223913"/>
            <a:chOff x="549786" y="1196752"/>
            <a:chExt cx="8255920" cy="1223913"/>
          </a:xfrm>
        </p:grpSpPr>
        <p:pic>
          <p:nvPicPr>
            <p:cNvPr id="1380356" name="Picture 4" descr="图像007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" r="2760"/>
            <a:stretch/>
          </p:blipFill>
          <p:spPr bwMode="auto">
            <a:xfrm>
              <a:off x="549786" y="1196752"/>
              <a:ext cx="8255920" cy="1223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7668344" y="1268760"/>
              <a:ext cx="64807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图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6163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ps</a:t>
            </a:r>
            <a:r>
              <a:rPr lang="zh-CN" altLang="en-US" dirty="0"/>
              <a:t>之</a:t>
            </a:r>
            <a:r>
              <a:rPr lang="en-US" altLang="zh-CN" dirty="0" err="1"/>
              <a:t>ef</a:t>
            </a:r>
            <a:r>
              <a:rPr lang="zh-CN" altLang="en-US" dirty="0"/>
              <a:t>选项</a:t>
            </a:r>
          </a:p>
        </p:txBody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636838"/>
            <a:ext cx="8229600" cy="3687762"/>
          </a:xfrm>
        </p:spPr>
        <p:txBody>
          <a:bodyPr/>
          <a:lstStyle/>
          <a:p>
            <a:r>
              <a:rPr lang="zh-CN" altLang="en-US" sz="2000" dirty="0">
                <a:solidFill>
                  <a:srgbClr val="001B70"/>
                </a:solidFill>
              </a:rPr>
              <a:t>上述各字段的意义</a:t>
            </a:r>
          </a:p>
          <a:p>
            <a:pPr lvl="1"/>
            <a:r>
              <a:rPr lang="en-US" altLang="zh-CN" sz="1800" dirty="0">
                <a:solidFill>
                  <a:srgbClr val="001B70"/>
                </a:solidFill>
              </a:rPr>
              <a:t>UID     </a:t>
            </a:r>
            <a:r>
              <a:rPr lang="zh-CN" altLang="en-US" sz="1800" dirty="0">
                <a:solidFill>
                  <a:srgbClr val="001B70"/>
                </a:solidFill>
              </a:rPr>
              <a:t>进程属主的</a:t>
            </a:r>
            <a:r>
              <a:rPr lang="en-US" altLang="zh-CN" sz="1800" dirty="0">
                <a:solidFill>
                  <a:srgbClr val="001B70"/>
                </a:solidFill>
              </a:rPr>
              <a:t>UID</a:t>
            </a:r>
            <a:r>
              <a:rPr lang="zh-CN" altLang="en-US" sz="1800" dirty="0">
                <a:solidFill>
                  <a:srgbClr val="001B70"/>
                </a:solidFill>
              </a:rPr>
              <a:t>号</a:t>
            </a:r>
          </a:p>
          <a:p>
            <a:pPr lvl="1"/>
            <a:r>
              <a:rPr lang="en-US" altLang="zh-CN" sz="1800" dirty="0">
                <a:solidFill>
                  <a:srgbClr val="001B70"/>
                </a:solidFill>
              </a:rPr>
              <a:t>PID     </a:t>
            </a:r>
            <a:r>
              <a:rPr lang="zh-CN" altLang="en-US" sz="1800" dirty="0">
                <a:solidFill>
                  <a:srgbClr val="001B70"/>
                </a:solidFill>
              </a:rPr>
              <a:t>进程的</a:t>
            </a:r>
            <a:r>
              <a:rPr lang="en-US" altLang="zh-CN" sz="1800" dirty="0">
                <a:solidFill>
                  <a:srgbClr val="001B70"/>
                </a:solidFill>
              </a:rPr>
              <a:t>PID</a:t>
            </a:r>
            <a:r>
              <a:rPr lang="zh-CN" altLang="en-US" sz="1800" dirty="0">
                <a:solidFill>
                  <a:srgbClr val="001B70"/>
                </a:solidFill>
              </a:rPr>
              <a:t>号</a:t>
            </a:r>
          </a:p>
          <a:p>
            <a:pPr lvl="1"/>
            <a:r>
              <a:rPr lang="en-US" altLang="zh-CN" sz="1800" dirty="0">
                <a:solidFill>
                  <a:srgbClr val="001B70"/>
                </a:solidFill>
              </a:rPr>
              <a:t>PPID    </a:t>
            </a:r>
            <a:r>
              <a:rPr lang="zh-CN" altLang="en-US" sz="1800" dirty="0">
                <a:solidFill>
                  <a:srgbClr val="001B70"/>
                </a:solidFill>
              </a:rPr>
              <a:t>当前进程的父进程的</a:t>
            </a:r>
            <a:r>
              <a:rPr lang="en-US" altLang="zh-CN" sz="1800" dirty="0">
                <a:solidFill>
                  <a:srgbClr val="001B70"/>
                </a:solidFill>
              </a:rPr>
              <a:t>PID</a:t>
            </a:r>
            <a:r>
              <a:rPr lang="zh-CN" altLang="en-US" sz="1800" dirty="0">
                <a:solidFill>
                  <a:srgbClr val="001B70"/>
                </a:solidFill>
              </a:rPr>
              <a:t>号 </a:t>
            </a:r>
          </a:p>
          <a:p>
            <a:pPr lvl="1"/>
            <a:r>
              <a:rPr lang="en-US" altLang="zh-CN" sz="1800" dirty="0">
                <a:solidFill>
                  <a:srgbClr val="001B70"/>
                </a:solidFill>
              </a:rPr>
              <a:t>C        </a:t>
            </a:r>
            <a:r>
              <a:rPr lang="zh-CN" altLang="en-US" sz="1800" dirty="0">
                <a:solidFill>
                  <a:srgbClr val="001B70"/>
                </a:solidFill>
              </a:rPr>
              <a:t>进程最近</a:t>
            </a:r>
            <a:r>
              <a:rPr lang="en-US" altLang="zh-CN" sz="1800" dirty="0">
                <a:solidFill>
                  <a:srgbClr val="001B70"/>
                </a:solidFill>
              </a:rPr>
              <a:t>CPU</a:t>
            </a:r>
            <a:r>
              <a:rPr lang="zh-CN" altLang="en-US" sz="1800" dirty="0">
                <a:solidFill>
                  <a:srgbClr val="001B70"/>
                </a:solidFill>
              </a:rPr>
              <a:t>的使用时间</a:t>
            </a:r>
          </a:p>
          <a:p>
            <a:pPr lvl="1"/>
            <a:r>
              <a:rPr lang="en-US" altLang="zh-CN" sz="1800" dirty="0">
                <a:solidFill>
                  <a:srgbClr val="001B70"/>
                </a:solidFill>
              </a:rPr>
              <a:t>STIME  </a:t>
            </a:r>
            <a:r>
              <a:rPr lang="zh-CN" altLang="en-US" sz="1800" dirty="0">
                <a:solidFill>
                  <a:srgbClr val="001B70"/>
                </a:solidFill>
              </a:rPr>
              <a:t>进程开始的时间</a:t>
            </a:r>
          </a:p>
          <a:p>
            <a:pPr lvl="1"/>
            <a:r>
              <a:rPr lang="en-US" altLang="zh-CN" sz="1800" dirty="0">
                <a:solidFill>
                  <a:srgbClr val="001B70"/>
                </a:solidFill>
              </a:rPr>
              <a:t>TTY     </a:t>
            </a:r>
            <a:r>
              <a:rPr lang="zh-CN" altLang="en-US" sz="1800" dirty="0">
                <a:solidFill>
                  <a:srgbClr val="001B70"/>
                </a:solidFill>
              </a:rPr>
              <a:t>进程建立时所在的终端，</a:t>
            </a:r>
            <a:r>
              <a:rPr lang="en-US" altLang="zh-CN" sz="1800" dirty="0">
                <a:solidFill>
                  <a:srgbClr val="001B70"/>
                </a:solidFill>
              </a:rPr>
              <a:t>?</a:t>
            </a:r>
            <a:r>
              <a:rPr lang="zh-CN" altLang="en-US" sz="1800" dirty="0">
                <a:solidFill>
                  <a:srgbClr val="001B70"/>
                </a:solidFill>
              </a:rPr>
              <a:t>表示不占用终端</a:t>
            </a:r>
          </a:p>
          <a:p>
            <a:pPr lvl="1"/>
            <a:r>
              <a:rPr lang="en-US" altLang="zh-CN" sz="1800" dirty="0">
                <a:solidFill>
                  <a:srgbClr val="001B70"/>
                </a:solidFill>
              </a:rPr>
              <a:t>TIME    </a:t>
            </a:r>
            <a:r>
              <a:rPr lang="zh-CN" altLang="en-US" sz="1800" dirty="0">
                <a:solidFill>
                  <a:srgbClr val="001B70"/>
                </a:solidFill>
              </a:rPr>
              <a:t>报告进程累计使用</a:t>
            </a:r>
            <a:r>
              <a:rPr lang="en-US" altLang="zh-CN" sz="1800" dirty="0">
                <a:solidFill>
                  <a:srgbClr val="001B70"/>
                </a:solidFill>
              </a:rPr>
              <a:t>CPU</a:t>
            </a:r>
            <a:r>
              <a:rPr lang="zh-CN" altLang="en-US" sz="1800" dirty="0">
                <a:solidFill>
                  <a:srgbClr val="001B70"/>
                </a:solidFill>
              </a:rPr>
              <a:t>的时间</a:t>
            </a:r>
          </a:p>
          <a:p>
            <a:pPr lvl="1"/>
            <a:r>
              <a:rPr lang="en-US" altLang="zh-CN" sz="1800" dirty="0">
                <a:solidFill>
                  <a:srgbClr val="001B70"/>
                </a:solidFill>
              </a:rPr>
              <a:t>CMD     </a:t>
            </a:r>
            <a:r>
              <a:rPr lang="zh-CN" altLang="en-US" sz="1800" dirty="0">
                <a:solidFill>
                  <a:srgbClr val="001B70"/>
                </a:solidFill>
              </a:rPr>
              <a:t>通常为进程所对应的命令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986417" y="1412875"/>
            <a:ext cx="8071859" cy="1028338"/>
            <a:chOff x="605416" y="1412875"/>
            <a:chExt cx="8071859" cy="1028338"/>
          </a:xfrm>
        </p:grpSpPr>
        <p:pic>
          <p:nvPicPr>
            <p:cNvPr id="1379332" name="Picture 4" descr="图像006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"/>
            <a:stretch/>
          </p:blipFill>
          <p:spPr bwMode="auto">
            <a:xfrm>
              <a:off x="605416" y="1412875"/>
              <a:ext cx="8071859" cy="982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812360" y="1979548"/>
              <a:ext cx="64807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图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6193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top</a:t>
            </a:r>
            <a:r>
              <a:rPr lang="zh-CN" altLang="en-US" dirty="0"/>
              <a:t>命令</a:t>
            </a:r>
          </a:p>
        </p:txBody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429000"/>
            <a:ext cx="82296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/>
              <a:t>上述信息说明：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第一行为系统至当前时刻的平均负载值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第二行为进程信息概要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第三行为</a:t>
            </a:r>
            <a:r>
              <a:rPr lang="en-US" altLang="zh-CN" sz="2000" dirty="0"/>
              <a:t>CPU</a:t>
            </a:r>
            <a:r>
              <a:rPr lang="zh-CN" altLang="en-US" sz="2000" dirty="0"/>
              <a:t>的相关使用信息概要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第四行为物理内存信息说明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第五行为交换内存使用信息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接下来是各进程的相关信息</a:t>
            </a:r>
          </a:p>
          <a:p>
            <a:pPr>
              <a:lnSpc>
                <a:spcPct val="90000"/>
              </a:lnSpc>
            </a:pPr>
            <a:r>
              <a:rPr lang="zh-CN" altLang="en-US" sz="2000" dirty="0"/>
              <a:t>可以使用</a:t>
            </a:r>
            <a:r>
              <a:rPr lang="en-US" altLang="zh-CN" sz="2000" dirty="0">
                <a:solidFill>
                  <a:srgbClr val="FF0000"/>
                </a:solidFill>
              </a:rPr>
              <a:t>-d </a:t>
            </a:r>
            <a:r>
              <a:rPr lang="zh-CN" altLang="en-US" sz="2000" dirty="0">
                <a:solidFill>
                  <a:srgbClr val="FF0000"/>
                </a:solidFill>
              </a:rPr>
              <a:t>时间</a:t>
            </a:r>
            <a:r>
              <a:rPr lang="zh-CN" altLang="en-US" sz="2000" dirty="0"/>
              <a:t>指定刷新屏幕时间间隔，默认每</a:t>
            </a:r>
            <a:r>
              <a:rPr lang="en-US" altLang="zh-CN" sz="2000" dirty="0"/>
              <a:t>5</a:t>
            </a:r>
            <a:r>
              <a:rPr lang="zh-CN" altLang="en-US" sz="2000" dirty="0"/>
              <a:t>秒刷新一次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76288" y="1145606"/>
            <a:ext cx="8154370" cy="2261071"/>
            <a:chOff x="395288" y="1125538"/>
            <a:chExt cx="8154370" cy="2261071"/>
          </a:xfrm>
        </p:grpSpPr>
        <p:pic>
          <p:nvPicPr>
            <p:cNvPr id="1381380" name="Picture 4" descr="图像008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1"/>
            <a:stretch/>
          </p:blipFill>
          <p:spPr bwMode="auto">
            <a:xfrm>
              <a:off x="395288" y="1125538"/>
              <a:ext cx="8154370" cy="2211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668344" y="2924944"/>
              <a:ext cx="64807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图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2104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题目</a:t>
            </a: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6666FF"/>
                </a:solidFill>
              </a:rPr>
              <a:t>了解程序、进程与线程的概念和区别</a:t>
            </a:r>
            <a:endParaRPr lang="en-US" altLang="zh-CN" dirty="0">
              <a:solidFill>
                <a:srgbClr val="6666FF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Linux</a:t>
            </a:r>
            <a:r>
              <a:rPr lang="zh-CN" altLang="en-US" dirty="0"/>
              <a:t>进程的基本概念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掌握查看进程状态等进程管理工具的使用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掌握进程启动的相关命令的基本使用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18304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top</a:t>
            </a:r>
            <a:r>
              <a:rPr lang="zh-CN" altLang="en-US" dirty="0"/>
              <a:t>命令默认显示各字段说明</a:t>
            </a:r>
          </a:p>
        </p:txBody>
      </p:sp>
      <p:sp>
        <p:nvSpPr>
          <p:cNvPr id="138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545" y="2348880"/>
            <a:ext cx="8241323" cy="4248473"/>
          </a:xfrm>
        </p:spPr>
        <p:txBody>
          <a:bodyPr/>
          <a:lstStyle/>
          <a:p>
            <a:r>
              <a:rPr lang="en-US" altLang="zh-CN" sz="2000" dirty="0"/>
              <a:t>PID  </a:t>
            </a:r>
            <a:r>
              <a:rPr lang="zh-CN" altLang="en-US" sz="2000" dirty="0"/>
              <a:t>进程号</a:t>
            </a:r>
          </a:p>
          <a:p>
            <a:r>
              <a:rPr lang="en-US" altLang="zh-CN" sz="2000" dirty="0"/>
              <a:t>USER  </a:t>
            </a:r>
            <a:r>
              <a:rPr lang="zh-CN" altLang="en-US" sz="2000" dirty="0"/>
              <a:t>进程属主</a:t>
            </a:r>
          </a:p>
          <a:p>
            <a:r>
              <a:rPr lang="en-US" altLang="zh-CN" sz="2000" dirty="0"/>
              <a:t>PR  </a:t>
            </a:r>
            <a:r>
              <a:rPr lang="zh-CN" altLang="en-US" sz="2000" dirty="0"/>
              <a:t>进程优先级</a:t>
            </a:r>
          </a:p>
          <a:p>
            <a:r>
              <a:rPr lang="en-US" altLang="zh-CN" sz="2000" dirty="0"/>
              <a:t>NI   nice</a:t>
            </a:r>
            <a:r>
              <a:rPr lang="zh-CN" altLang="en-US" sz="2000" dirty="0"/>
              <a:t>值，负值表示高优先级，正值表示低优先级 </a:t>
            </a:r>
          </a:p>
          <a:p>
            <a:r>
              <a:rPr lang="en-US" altLang="zh-CN" sz="2000" dirty="0"/>
              <a:t>VIRT  </a:t>
            </a:r>
            <a:r>
              <a:rPr lang="zh-CN" altLang="en-US" sz="2000" dirty="0"/>
              <a:t>进程使用的虚拟内存总量，单位</a:t>
            </a:r>
            <a:r>
              <a:rPr lang="en-US" altLang="zh-CN" sz="2000" dirty="0"/>
              <a:t>kb</a:t>
            </a:r>
          </a:p>
          <a:p>
            <a:r>
              <a:rPr lang="en-US" altLang="zh-CN" sz="2000" dirty="0"/>
              <a:t>RES  </a:t>
            </a:r>
            <a:r>
              <a:rPr lang="zh-CN" altLang="en-US" sz="2000" dirty="0"/>
              <a:t>进程使用的、未被换出的物理内存大小，单位</a:t>
            </a:r>
            <a:r>
              <a:rPr lang="en-US" altLang="zh-CN" sz="2000" dirty="0"/>
              <a:t>kb</a:t>
            </a:r>
          </a:p>
          <a:p>
            <a:r>
              <a:rPr lang="en-US" altLang="zh-CN" sz="2000" dirty="0"/>
              <a:t>SHR  </a:t>
            </a:r>
            <a:r>
              <a:rPr lang="zh-CN" altLang="en-US" sz="2000" dirty="0"/>
              <a:t>共享内存大小</a:t>
            </a:r>
          </a:p>
          <a:p>
            <a:r>
              <a:rPr lang="en-US" altLang="zh-CN" sz="2000" dirty="0"/>
              <a:t>%CPU  </a:t>
            </a:r>
            <a:r>
              <a:rPr lang="zh-CN" altLang="en-US" sz="2000" dirty="0"/>
              <a:t>上次刷新屏幕到现在的</a:t>
            </a:r>
            <a:r>
              <a:rPr lang="en-US" altLang="zh-CN" sz="2000" dirty="0"/>
              <a:t>CPU</a:t>
            </a:r>
            <a:r>
              <a:rPr lang="zh-CN" altLang="en-US" sz="2000" dirty="0"/>
              <a:t>时间占用百分比</a:t>
            </a:r>
          </a:p>
          <a:p>
            <a:r>
              <a:rPr lang="en-US" altLang="zh-CN" sz="2000" dirty="0"/>
              <a:t>%MEM  </a:t>
            </a:r>
            <a:r>
              <a:rPr lang="zh-CN" altLang="en-US" sz="2000" dirty="0"/>
              <a:t>进程使用的物理内存百分比</a:t>
            </a:r>
          </a:p>
          <a:p>
            <a:r>
              <a:rPr lang="en-US" altLang="zh-CN" sz="2000" dirty="0"/>
              <a:t>TIME+  </a:t>
            </a:r>
            <a:r>
              <a:rPr lang="zh-CN" altLang="en-US" sz="2000" dirty="0"/>
              <a:t>进程使用的</a:t>
            </a:r>
            <a:r>
              <a:rPr lang="en-US" altLang="zh-CN" sz="2000" dirty="0"/>
              <a:t>CPU</a:t>
            </a:r>
            <a:r>
              <a:rPr lang="zh-CN" altLang="en-US" sz="2000" dirty="0"/>
              <a:t>时间总计，单位</a:t>
            </a:r>
            <a:r>
              <a:rPr lang="en-US" altLang="zh-CN" sz="2000" dirty="0"/>
              <a:t>1/100</a:t>
            </a:r>
            <a:r>
              <a:rPr lang="zh-CN" altLang="en-US" sz="2000" dirty="0"/>
              <a:t>秒</a:t>
            </a:r>
          </a:p>
          <a:p>
            <a:r>
              <a:rPr lang="en-US" altLang="zh-CN" sz="2000" dirty="0"/>
              <a:t>COMMAND  </a:t>
            </a:r>
            <a:r>
              <a:rPr lang="zh-CN" altLang="en-US" sz="2000" dirty="0"/>
              <a:t>正在执行的命令名</a:t>
            </a:r>
            <a:r>
              <a:rPr lang="en-US" altLang="zh-CN" sz="2000" dirty="0"/>
              <a:t>/</a:t>
            </a:r>
            <a:r>
              <a:rPr lang="zh-CN" altLang="en-US" sz="2000" dirty="0"/>
              <a:t>命令行</a:t>
            </a:r>
            <a:endParaRPr lang="en-US" altLang="zh-CN" sz="2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776537" y="1268761"/>
            <a:ext cx="8213187" cy="893713"/>
            <a:chOff x="395536" y="1268760"/>
            <a:chExt cx="8213187" cy="893713"/>
          </a:xfrm>
        </p:grpSpPr>
        <p:pic>
          <p:nvPicPr>
            <p:cNvPr id="4" name="Picture 4" descr="图像008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937" r="2513" b="18668"/>
            <a:stretch/>
          </p:blipFill>
          <p:spPr bwMode="auto">
            <a:xfrm>
              <a:off x="395536" y="1268760"/>
              <a:ext cx="8213187" cy="782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812360" y="1700808"/>
              <a:ext cx="64807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图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48205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top</a:t>
            </a:r>
            <a:r>
              <a:rPr lang="zh-CN" altLang="en-US" dirty="0"/>
              <a:t>交互式模式下的常用命令</a:t>
            </a:r>
          </a:p>
        </p:txBody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545" y="2708920"/>
            <a:ext cx="8241323" cy="3788720"/>
          </a:xfrm>
        </p:spPr>
        <p:txBody>
          <a:bodyPr/>
          <a:lstStyle/>
          <a:p>
            <a:r>
              <a:rPr lang="en-US" altLang="zh-CN" sz="2000" dirty="0"/>
              <a:t>h or ?  </a:t>
            </a:r>
            <a:r>
              <a:rPr lang="zh-CN" altLang="en-US" sz="2000" dirty="0"/>
              <a:t>显示帮助画面，给出一些简短的命令总结说明</a:t>
            </a:r>
          </a:p>
          <a:p>
            <a:r>
              <a:rPr lang="en-US" altLang="zh-CN" sz="2000" dirty="0"/>
              <a:t>k   </a:t>
            </a:r>
            <a:r>
              <a:rPr lang="zh-CN" altLang="en-US" sz="2000" dirty="0"/>
              <a:t>终止一个进程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 </a:t>
            </a:r>
            <a:r>
              <a:rPr lang="zh-CN" altLang="en-US" sz="2000" dirty="0"/>
              <a:t>退出程序 </a:t>
            </a:r>
          </a:p>
          <a:p>
            <a:r>
              <a:rPr lang="en-US" altLang="zh-CN" sz="2000" dirty="0"/>
              <a:t>l  </a:t>
            </a:r>
            <a:r>
              <a:rPr lang="zh-CN" altLang="en-US" sz="2000" dirty="0"/>
              <a:t>切换显示平均负载和启动时间信息</a:t>
            </a:r>
          </a:p>
          <a:p>
            <a:r>
              <a:rPr lang="en-US" altLang="zh-CN" sz="2000" dirty="0"/>
              <a:t>t  </a:t>
            </a:r>
            <a:r>
              <a:rPr lang="zh-CN" altLang="en-US" sz="2000" dirty="0"/>
              <a:t>切换显示进程和</a:t>
            </a:r>
            <a:r>
              <a:rPr lang="en-US" altLang="zh-CN" sz="2000" dirty="0"/>
              <a:t>CPU</a:t>
            </a:r>
            <a:r>
              <a:rPr lang="zh-CN" altLang="en-US" sz="2000" dirty="0"/>
              <a:t>状态信息</a:t>
            </a:r>
          </a:p>
          <a:p>
            <a:r>
              <a:rPr lang="en-US" altLang="zh-CN" sz="2000" dirty="0"/>
              <a:t>m  </a:t>
            </a:r>
            <a:r>
              <a:rPr lang="zh-CN" altLang="en-US" sz="2000" dirty="0"/>
              <a:t>切换显示内存信息</a:t>
            </a:r>
          </a:p>
          <a:p>
            <a:r>
              <a:rPr lang="en-US" altLang="zh-CN" sz="2000" dirty="0"/>
              <a:t>c  </a:t>
            </a:r>
            <a:r>
              <a:rPr lang="zh-CN" altLang="en-US" sz="2000" dirty="0"/>
              <a:t>切换显示命令名称和完整命令行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en-US" altLang="zh-CN" sz="2000" dirty="0"/>
              <a:t>  </a:t>
            </a:r>
            <a:r>
              <a:rPr lang="zh-CN" altLang="en-US" sz="2000" dirty="0"/>
              <a:t>根据驻留内存大小进行排序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P</a:t>
            </a:r>
            <a:r>
              <a:rPr lang="en-US" altLang="zh-CN" sz="2000" dirty="0"/>
              <a:t>  </a:t>
            </a:r>
            <a:r>
              <a:rPr lang="zh-CN" altLang="en-US" sz="2000" dirty="0"/>
              <a:t>根据</a:t>
            </a:r>
            <a:r>
              <a:rPr lang="en-US" altLang="zh-CN" sz="2000" dirty="0"/>
              <a:t>CPU</a:t>
            </a:r>
            <a:r>
              <a:rPr lang="zh-CN" altLang="en-US" sz="2000" dirty="0"/>
              <a:t>使用百分比大小进行排序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T</a:t>
            </a:r>
            <a:r>
              <a:rPr lang="en-US" altLang="zh-CN" sz="2000" dirty="0"/>
              <a:t>  </a:t>
            </a:r>
            <a:r>
              <a:rPr lang="zh-CN" altLang="en-US" sz="2000" dirty="0"/>
              <a:t>根据时间</a:t>
            </a:r>
            <a:r>
              <a:rPr lang="en-US" altLang="zh-CN" sz="2000" dirty="0"/>
              <a:t>/</a:t>
            </a:r>
            <a:r>
              <a:rPr lang="zh-CN" altLang="en-US" sz="2000" dirty="0"/>
              <a:t>累计时间进行排序 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20552" y="1219200"/>
            <a:ext cx="8136904" cy="1345704"/>
            <a:chOff x="516118" y="1147192"/>
            <a:chExt cx="8136904" cy="1345704"/>
          </a:xfrm>
        </p:grpSpPr>
        <p:pic>
          <p:nvPicPr>
            <p:cNvPr id="4" name="Picture 4" descr="图像008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" t="1781" r="2842" b="37366"/>
            <a:stretch/>
          </p:blipFill>
          <p:spPr bwMode="auto">
            <a:xfrm>
              <a:off x="516118" y="1147192"/>
              <a:ext cx="8136904" cy="1345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740352" y="1916832"/>
              <a:ext cx="64807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图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55338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黑体"/>
                <a:cs typeface="黑体"/>
              </a:rPr>
              <a:t>终止进程运行</a:t>
            </a:r>
            <a:endParaRPr lang="en-US" dirty="0">
              <a:latin typeface="黑体"/>
              <a:cs typeface="黑体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en-US" altLang="zh-CN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kill</a:t>
            </a:r>
            <a:r>
              <a:rPr lang="zh-CN" altLang="en-US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命令和</a:t>
            </a:r>
            <a:r>
              <a:rPr lang="en-US" altLang="zh-CN" sz="2800" dirty="0" err="1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killall</a:t>
            </a:r>
            <a:r>
              <a:rPr lang="zh-CN" altLang="en-US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命令</a:t>
            </a:r>
            <a:endParaRPr lang="en-US" altLang="zh-CN" sz="2800" dirty="0">
              <a:solidFill>
                <a:srgbClr val="000066"/>
              </a:solidFill>
              <a:ea typeface="黑体" pitchFamily="2" charset="-122"/>
              <a:cs typeface="楷体_GB2312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Arial" charset="0"/>
              </a:rPr>
              <a:t>为什么要杀死进程 </a:t>
            </a:r>
            <a:endParaRPr lang="en-US" altLang="zh-CN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黑体"/>
                <a:ea typeface="黑体"/>
                <a:cs typeface="黑体"/>
              </a:rPr>
              <a:t>该进程占用了过多的</a:t>
            </a:r>
            <a:r>
              <a:rPr lang="en-US" altLang="zh-CN" dirty="0">
                <a:latin typeface="黑体"/>
                <a:ea typeface="黑体"/>
                <a:cs typeface="黑体"/>
              </a:rPr>
              <a:t>CPU</a:t>
            </a:r>
            <a:r>
              <a:rPr lang="zh-CN" altLang="en-US" dirty="0">
                <a:latin typeface="黑体"/>
                <a:ea typeface="黑体"/>
                <a:cs typeface="黑体"/>
              </a:rPr>
              <a:t>时间 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黑体"/>
                <a:ea typeface="黑体"/>
                <a:cs typeface="黑体"/>
              </a:rPr>
              <a:t>该进程锁住了一个终端，使其他前台进程无法运行 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黑体"/>
                <a:ea typeface="黑体"/>
                <a:cs typeface="黑体"/>
              </a:rPr>
              <a:t>运行时间过长，但没有预期效果 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黑体"/>
                <a:ea typeface="黑体"/>
                <a:cs typeface="黑体"/>
              </a:rPr>
              <a:t>产生了过多到屏幕或磁盘文件的输出 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黑体"/>
                <a:ea typeface="黑体"/>
                <a:cs typeface="黑体"/>
              </a:rPr>
              <a:t>无法正常退出 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</a:rPr>
              <a:t>kill</a:t>
            </a:r>
            <a:r>
              <a:rPr lang="zh-CN" altLang="en-US" dirty="0">
                <a:latin typeface="Arial" charset="0"/>
              </a:rPr>
              <a:t>命令不但能杀死进程，同时也会杀死该进程的所有子进程</a:t>
            </a:r>
            <a:endParaRPr lang="en-US" altLang="zh-CN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Arial" charset="0"/>
              </a:rPr>
              <a:t>也可使用</a:t>
            </a:r>
            <a:r>
              <a:rPr lang="en-US" altLang="zh-CN" dirty="0" err="1">
                <a:latin typeface="Arial" charset="0"/>
              </a:rPr>
              <a:t>killall</a:t>
            </a:r>
            <a:r>
              <a:rPr lang="zh-CN" altLang="en-US" dirty="0">
                <a:latin typeface="Arial" charset="0"/>
              </a:rPr>
              <a:t>命令来杀死进程</a:t>
            </a:r>
            <a:endParaRPr lang="en-US" altLang="zh-CN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黑体"/>
                <a:ea typeface="黑体"/>
                <a:cs typeface="黑体"/>
              </a:rPr>
              <a:t>在</a:t>
            </a:r>
            <a:r>
              <a:rPr lang="en-US" altLang="zh-CN" dirty="0" err="1">
                <a:ea typeface="黑体"/>
                <a:cs typeface="黑体"/>
              </a:rPr>
              <a:t>killall</a:t>
            </a:r>
            <a:r>
              <a:rPr lang="zh-CN" altLang="en-US" dirty="0">
                <a:latin typeface="黑体"/>
                <a:ea typeface="黑体"/>
                <a:cs typeface="黑体"/>
              </a:rPr>
              <a:t>命令后面指定的是要杀死的进程的命令名称，而不是</a:t>
            </a:r>
            <a:r>
              <a:rPr lang="en-US" altLang="zh-CN" dirty="0">
                <a:ea typeface="黑体"/>
                <a:cs typeface="黑体"/>
              </a:rPr>
              <a:t>PID</a:t>
            </a:r>
          </a:p>
          <a:p>
            <a:pPr lvl="2"/>
            <a:endParaRPr lang="en-US" altLang="zh-CN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7735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/>
                <a:cs typeface="黑体"/>
              </a:rPr>
              <a:t>控制进程的优先级</a:t>
            </a:r>
            <a:endParaRPr lang="en-US" dirty="0">
              <a:latin typeface="黑体"/>
              <a:cs typeface="黑体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en-US" altLang="zh-CN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nice</a:t>
            </a:r>
            <a:r>
              <a:rPr lang="zh-CN" altLang="en-US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命令用于在启动进程时设置其优先级</a:t>
            </a:r>
            <a:endParaRPr lang="en-US" altLang="zh-CN" sz="2800" dirty="0">
              <a:solidFill>
                <a:srgbClr val="000066"/>
              </a:solidFill>
              <a:ea typeface="黑体" pitchFamily="2" charset="-122"/>
              <a:cs typeface="楷体_GB2312" charset="0"/>
            </a:endParaRPr>
          </a:p>
          <a:p>
            <a:pPr marL="342900" lvl="1" indent="-342900" algn="just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格式：</a:t>
            </a:r>
            <a:r>
              <a:rPr lang="en-US" altLang="zh-CN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nice [-priority] </a:t>
            </a:r>
            <a:r>
              <a:rPr lang="zh-CN" altLang="en-US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程序</a:t>
            </a:r>
            <a:endParaRPr lang="en-US" altLang="zh-CN" sz="2800" dirty="0">
              <a:solidFill>
                <a:srgbClr val="000066"/>
              </a:solidFill>
              <a:ea typeface="黑体" pitchFamily="2" charset="-122"/>
              <a:cs typeface="楷体_GB2312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Arial" charset="0"/>
              </a:rPr>
              <a:t>其中参数</a:t>
            </a:r>
            <a:r>
              <a:rPr lang="en-US" altLang="zh-CN" dirty="0">
                <a:latin typeface="Arial" charset="0"/>
              </a:rPr>
              <a:t>priority</a:t>
            </a:r>
            <a:r>
              <a:rPr lang="zh-CN" altLang="en-US" dirty="0">
                <a:latin typeface="Arial" charset="0"/>
              </a:rPr>
              <a:t>表示优先级，取值范围为</a:t>
            </a:r>
            <a:r>
              <a:rPr lang="en-US" altLang="zh-CN" dirty="0">
                <a:latin typeface="Arial" charset="0"/>
              </a:rPr>
              <a:t>-20~19</a:t>
            </a:r>
            <a:r>
              <a:rPr lang="zh-CN" altLang="en-US" dirty="0">
                <a:latin typeface="Arial" charset="0"/>
              </a:rPr>
              <a:t>。该命令可以使指定的程序以</a:t>
            </a:r>
            <a:r>
              <a:rPr lang="en-US" altLang="zh-CN" dirty="0">
                <a:latin typeface="Arial" charset="0"/>
              </a:rPr>
              <a:t>priority</a:t>
            </a:r>
            <a:r>
              <a:rPr lang="zh-CN" altLang="en-US" dirty="0">
                <a:latin typeface="Arial" charset="0"/>
              </a:rPr>
              <a:t>指定的优先级运行。</a:t>
            </a:r>
            <a:endParaRPr lang="en-US" altLang="zh-CN" dirty="0">
              <a:latin typeface="Arial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Arial" charset="0"/>
              </a:rPr>
              <a:t>例：可在终端提示符下输入如下的命令来按指定的优先级运行</a:t>
            </a:r>
            <a:r>
              <a:rPr lang="en-US" altLang="zh-CN" dirty="0">
                <a:latin typeface="Arial" charset="0"/>
              </a:rPr>
              <a:t>vi</a:t>
            </a:r>
            <a:r>
              <a:rPr lang="zh-CN" altLang="en-US" dirty="0">
                <a:latin typeface="Arial" charset="0"/>
              </a:rPr>
              <a:t>程序。</a:t>
            </a:r>
            <a:endParaRPr lang="en-US" altLang="zh-CN" dirty="0">
              <a:latin typeface="Arial" charset="0"/>
            </a:endParaRP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altLang="zh-CN" dirty="0">
                <a:latin typeface="黑体"/>
                <a:ea typeface="黑体"/>
                <a:cs typeface="黑体"/>
              </a:rPr>
              <a:t># vi &amp;  //</a:t>
            </a:r>
            <a:r>
              <a:rPr lang="zh-CN" altLang="en-US" dirty="0">
                <a:latin typeface="黑体"/>
                <a:ea typeface="黑体"/>
                <a:cs typeface="黑体"/>
              </a:rPr>
              <a:t>默认情况下，优先级为</a:t>
            </a:r>
            <a:r>
              <a:rPr lang="en-US" altLang="zh-CN" dirty="0">
                <a:latin typeface="黑体"/>
                <a:ea typeface="黑体"/>
                <a:cs typeface="黑体"/>
              </a:rPr>
              <a:t>0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altLang="zh-CN" dirty="0">
                <a:latin typeface="黑体"/>
                <a:ea typeface="黑体"/>
                <a:cs typeface="黑体"/>
              </a:rPr>
              <a:t># nice -18 vi &amp;  //</a:t>
            </a:r>
            <a:r>
              <a:rPr lang="zh-CN" altLang="en-US" dirty="0">
                <a:latin typeface="黑体"/>
                <a:ea typeface="黑体"/>
                <a:cs typeface="黑体"/>
              </a:rPr>
              <a:t>优先级为</a:t>
            </a:r>
            <a:r>
              <a:rPr lang="en-US" altLang="zh-CN" dirty="0">
                <a:latin typeface="黑体"/>
                <a:ea typeface="黑体"/>
                <a:cs typeface="黑体"/>
              </a:rPr>
              <a:t>18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altLang="zh-CN" dirty="0">
                <a:latin typeface="黑体"/>
                <a:ea typeface="黑体"/>
                <a:cs typeface="黑体"/>
              </a:rPr>
              <a:t># nice --18 vi &amp;  //</a:t>
            </a:r>
            <a:r>
              <a:rPr lang="zh-CN" altLang="en-US" dirty="0">
                <a:latin typeface="黑体"/>
                <a:ea typeface="黑体"/>
                <a:cs typeface="黑体"/>
              </a:rPr>
              <a:t>优先级为</a:t>
            </a:r>
            <a:r>
              <a:rPr lang="en-US" altLang="zh-CN" dirty="0">
                <a:latin typeface="黑体"/>
                <a:ea typeface="黑体"/>
                <a:cs typeface="黑体"/>
              </a:rPr>
              <a:t>-18</a:t>
            </a:r>
          </a:p>
          <a:p>
            <a:pPr lvl="1" algn="just">
              <a:lnSpc>
                <a:spcPct val="90000"/>
              </a:lnSpc>
            </a:pPr>
            <a:r>
              <a:rPr lang="en-US" altLang="zh-CN" dirty="0" err="1">
                <a:latin typeface="Arial" charset="0"/>
              </a:rPr>
              <a:t>ps</a:t>
            </a:r>
            <a:r>
              <a:rPr lang="en-US" altLang="zh-CN" dirty="0">
                <a:latin typeface="Arial" charset="0"/>
              </a:rPr>
              <a:t> -l</a:t>
            </a:r>
            <a:r>
              <a:rPr lang="zh-CN" altLang="en-US" dirty="0">
                <a:latin typeface="Arial" charset="0"/>
              </a:rPr>
              <a:t>命令来验证</a:t>
            </a:r>
            <a:r>
              <a:rPr lang="en-US" altLang="zh-CN" dirty="0">
                <a:latin typeface="Arial" charset="0"/>
              </a:rPr>
              <a:t>nice</a:t>
            </a:r>
            <a:r>
              <a:rPr lang="zh-CN" altLang="en-US" dirty="0">
                <a:latin typeface="Arial" charset="0"/>
              </a:rPr>
              <a:t>命令执行的结果，其中</a:t>
            </a:r>
            <a:r>
              <a:rPr lang="en-US" altLang="zh-CN" dirty="0">
                <a:latin typeface="Arial" charset="0"/>
              </a:rPr>
              <a:t>NI</a:t>
            </a:r>
            <a:r>
              <a:rPr lang="zh-CN" altLang="en-US" dirty="0">
                <a:latin typeface="Arial" charset="0"/>
              </a:rPr>
              <a:t>字段就是进程的优先级</a:t>
            </a:r>
            <a:endParaRPr lang="en-US" altLang="zh-CN" dirty="0">
              <a:latin typeface="Arial" charset="0"/>
            </a:endParaRPr>
          </a:p>
          <a:p>
            <a:pPr marL="914400" lvl="2" indent="0" algn="just">
              <a:lnSpc>
                <a:spcPct val="90000"/>
              </a:lnSpc>
              <a:buNone/>
            </a:pPr>
            <a:endParaRPr lang="en-US" altLang="zh-CN" dirty="0">
              <a:ea typeface="黑体"/>
              <a:cs typeface="黑体"/>
            </a:endParaRPr>
          </a:p>
          <a:p>
            <a:pPr lvl="2" algn="just"/>
            <a:endParaRPr lang="en-US" altLang="zh-CN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38292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/>
                <a:cs typeface="黑体"/>
              </a:rPr>
              <a:t>控制进程的优先级</a:t>
            </a:r>
            <a:endParaRPr lang="en-US" dirty="0">
              <a:latin typeface="黑体"/>
              <a:cs typeface="黑体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340" y="1412876"/>
            <a:ext cx="8241323" cy="1440061"/>
          </a:xfrm>
        </p:spPr>
        <p:txBody>
          <a:bodyPr/>
          <a:lstStyle/>
          <a:p>
            <a:pPr marL="342900" lvl="1" indent="-342900" algn="just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en-US" altLang="zh-CN" sz="2800" dirty="0" err="1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renice</a:t>
            </a:r>
            <a:r>
              <a:rPr lang="zh-CN" altLang="en-US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命令</a:t>
            </a:r>
            <a:r>
              <a:rPr lang="en-US" altLang="zh-CN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：</a:t>
            </a:r>
            <a:r>
              <a:rPr lang="en-US" altLang="en-US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调整</a:t>
            </a:r>
            <a:r>
              <a:rPr lang="zh-CN" altLang="en-US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一个正在运行的进程的优先级</a:t>
            </a:r>
            <a:endParaRPr lang="en-US" altLang="zh-CN" sz="2800" dirty="0">
              <a:solidFill>
                <a:srgbClr val="000066"/>
              </a:solidFill>
              <a:ea typeface="黑体" pitchFamily="2" charset="-122"/>
              <a:cs typeface="楷体_GB2312" charset="0"/>
            </a:endParaRPr>
          </a:p>
          <a:p>
            <a:pPr marL="342900" lvl="1" indent="-342900" algn="just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格式：</a:t>
            </a:r>
            <a:r>
              <a:rPr lang="en-US" altLang="zh-CN" sz="2800" dirty="0" err="1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renice</a:t>
            </a:r>
            <a:r>
              <a:rPr lang="en-US" altLang="zh-CN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 [priority] </a:t>
            </a:r>
            <a:r>
              <a:rPr lang="en-US" altLang="zh-CN" sz="2800" dirty="0" err="1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pid</a:t>
            </a:r>
            <a:endParaRPr lang="en-US" altLang="zh-CN" sz="2800" dirty="0">
              <a:solidFill>
                <a:srgbClr val="000066"/>
              </a:solidFill>
              <a:ea typeface="黑体" pitchFamily="2" charset="-122"/>
              <a:cs typeface="楷体_GB2312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dirty="0" err="1">
                <a:latin typeface="Arial" charset="0"/>
              </a:rPr>
              <a:t>renice</a:t>
            </a:r>
            <a:r>
              <a:rPr lang="zh-CN" altLang="en-US" dirty="0">
                <a:latin typeface="Arial" charset="0"/>
              </a:rPr>
              <a:t>与</a:t>
            </a:r>
            <a:r>
              <a:rPr lang="en-US" altLang="zh-CN" dirty="0">
                <a:latin typeface="Arial" charset="0"/>
              </a:rPr>
              <a:t>nice</a:t>
            </a:r>
            <a:r>
              <a:rPr lang="zh-CN" altLang="en-US" dirty="0">
                <a:latin typeface="Arial" charset="0"/>
              </a:rPr>
              <a:t>命令的不同</a:t>
            </a:r>
            <a:endParaRPr lang="en-US" altLang="zh-CN" dirty="0">
              <a:latin typeface="Arial" charset="0"/>
            </a:endParaRPr>
          </a:p>
          <a:p>
            <a:pPr lvl="2" algn="just">
              <a:lnSpc>
                <a:spcPct val="90000"/>
              </a:lnSpc>
              <a:buNone/>
            </a:pPr>
            <a:endParaRPr lang="en-US" altLang="zh-CN" dirty="0">
              <a:latin typeface="黑体"/>
              <a:ea typeface="黑体"/>
              <a:cs typeface="黑体"/>
            </a:endParaRPr>
          </a:p>
          <a:p>
            <a:pPr lvl="2" algn="just">
              <a:lnSpc>
                <a:spcPct val="90000"/>
              </a:lnSpc>
            </a:pPr>
            <a:endParaRPr lang="en-US" altLang="zh-CN" dirty="0">
              <a:latin typeface="黑体"/>
              <a:ea typeface="黑体"/>
              <a:cs typeface="黑体"/>
            </a:endParaRPr>
          </a:p>
          <a:p>
            <a:pPr lvl="1" algn="just">
              <a:lnSpc>
                <a:spcPct val="90000"/>
              </a:lnSpc>
            </a:pPr>
            <a:endParaRPr lang="en-US" altLang="zh-CN" dirty="0">
              <a:latin typeface="Arial" charset="0"/>
            </a:endParaRPr>
          </a:p>
          <a:p>
            <a:pPr lvl="1" algn="just">
              <a:lnSpc>
                <a:spcPct val="90000"/>
              </a:lnSpc>
            </a:pPr>
            <a:endParaRPr lang="en-US" altLang="zh-CN" dirty="0">
              <a:latin typeface="Arial" charset="0"/>
            </a:endParaRPr>
          </a:p>
          <a:p>
            <a:pPr lvl="1" algn="just">
              <a:lnSpc>
                <a:spcPct val="90000"/>
              </a:lnSpc>
            </a:pPr>
            <a:endParaRPr lang="en-US" altLang="zh-CN" dirty="0">
              <a:latin typeface="Arial" charset="0"/>
            </a:endParaRPr>
          </a:p>
          <a:p>
            <a:pPr lvl="1" algn="just">
              <a:lnSpc>
                <a:spcPct val="90000"/>
              </a:lnSpc>
            </a:pPr>
            <a:endParaRPr lang="en-US" altLang="zh-CN" dirty="0">
              <a:latin typeface="Arial" charset="0"/>
            </a:endParaRPr>
          </a:p>
          <a:p>
            <a:pPr lvl="1" algn="just">
              <a:lnSpc>
                <a:spcPct val="90000"/>
              </a:lnSpc>
            </a:pPr>
            <a:endParaRPr lang="en-US" altLang="zh-CN" dirty="0">
              <a:latin typeface="Arial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Arial" charset="0"/>
              </a:rPr>
              <a:t>例：重设上例中进程号</a:t>
            </a:r>
            <a:r>
              <a:rPr lang="en-US" altLang="zh-CN" dirty="0">
                <a:latin typeface="Arial" charset="0"/>
              </a:rPr>
              <a:t>2710</a:t>
            </a:r>
            <a:r>
              <a:rPr lang="zh-CN" altLang="en-US" dirty="0">
                <a:latin typeface="Arial" charset="0"/>
              </a:rPr>
              <a:t>对应的</a:t>
            </a:r>
            <a:r>
              <a:rPr lang="en-US" altLang="zh-CN" dirty="0">
                <a:latin typeface="Arial" charset="0"/>
              </a:rPr>
              <a:t>vi</a:t>
            </a:r>
            <a:r>
              <a:rPr lang="zh-CN" altLang="en-US" dirty="0">
                <a:latin typeface="Arial" charset="0"/>
              </a:rPr>
              <a:t>进程的优先级，可以在终端提示符下使用如下的命令：</a:t>
            </a:r>
            <a:endParaRPr lang="en-US" altLang="zh-CN" dirty="0">
              <a:latin typeface="Arial" charset="0"/>
            </a:endParaRP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altLang="zh-CN" dirty="0">
                <a:latin typeface="黑体"/>
                <a:ea typeface="黑体"/>
                <a:cs typeface="黑体"/>
              </a:rPr>
              <a:t># </a:t>
            </a:r>
            <a:r>
              <a:rPr lang="en-US" altLang="zh-CN" dirty="0" err="1">
                <a:latin typeface="黑体"/>
                <a:ea typeface="黑体"/>
                <a:cs typeface="黑体"/>
              </a:rPr>
              <a:t>renice</a:t>
            </a:r>
            <a:r>
              <a:rPr lang="en-US" altLang="zh-CN" dirty="0">
                <a:latin typeface="黑体"/>
                <a:ea typeface="黑体"/>
                <a:cs typeface="黑体"/>
              </a:rPr>
              <a:t> -10 2710  //</a:t>
            </a:r>
            <a:r>
              <a:rPr lang="zh-CN" altLang="en-US" dirty="0">
                <a:latin typeface="黑体"/>
                <a:ea typeface="黑体"/>
                <a:cs typeface="黑体"/>
              </a:rPr>
              <a:t>优先级重设为</a:t>
            </a:r>
            <a:r>
              <a:rPr lang="en-US" altLang="zh-CN" dirty="0">
                <a:latin typeface="黑体"/>
                <a:ea typeface="黑体"/>
                <a:cs typeface="黑体"/>
              </a:rPr>
              <a:t>-10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32785"/>
              </p:ext>
            </p:extLst>
          </p:nvPr>
        </p:nvGraphicFramePr>
        <p:xfrm>
          <a:off x="1496616" y="2852936"/>
          <a:ext cx="6696744" cy="2160240"/>
        </p:xfrm>
        <a:graphic>
          <a:graphicData uri="http://schemas.openxmlformats.org/drawingml/2006/table">
            <a:tbl>
              <a:tblPr/>
              <a:tblGrid>
                <a:gridCol w="1452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命令格式对比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renice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进程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不需要连字符</a:t>
                      </a:r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"-"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 nice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进程名称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需要连字符</a:t>
                      </a:r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"-"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4516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黑体"/>
                <a:cs typeface="黑体"/>
              </a:rPr>
              <a:t>进程的后台运行</a:t>
            </a:r>
            <a:endParaRPr lang="en-US" dirty="0">
              <a:latin typeface="黑体"/>
              <a:cs typeface="黑体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后台运行程序</a:t>
            </a:r>
            <a:endParaRPr lang="en-US" altLang="zh-CN" sz="2800" dirty="0">
              <a:solidFill>
                <a:srgbClr val="000066"/>
              </a:solidFill>
              <a:ea typeface="黑体" pitchFamily="2" charset="-122"/>
              <a:cs typeface="楷体_GB2312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Arial" charset="0"/>
              </a:rPr>
              <a:t>有时用户运行的程序可能要花很长时间，如果将它在 前台工作，就可能会无法继续处理其他事情，最好的方法就是将它放在后台运行</a:t>
            </a:r>
            <a:endParaRPr lang="en-US" altLang="zh-CN" dirty="0">
              <a:latin typeface="Arial" charset="0"/>
            </a:endParaRPr>
          </a:p>
          <a:p>
            <a:pPr marL="342900" lvl="1" indent="-342900" algn="just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在后台运行程序的</a:t>
            </a:r>
            <a:r>
              <a:rPr lang="en-US" altLang="zh-CN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&amp;</a:t>
            </a:r>
            <a:r>
              <a:rPr lang="zh-CN" altLang="en-US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命令</a:t>
            </a:r>
            <a:endParaRPr lang="en-US" altLang="zh-CN" sz="2800" dirty="0">
              <a:solidFill>
                <a:srgbClr val="000066"/>
              </a:solidFill>
              <a:ea typeface="黑体" pitchFamily="2" charset="-122"/>
              <a:cs typeface="楷体_GB2312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dirty="0" err="1">
                <a:latin typeface="Arial" charset="0"/>
              </a:rPr>
              <a:t>cp</a:t>
            </a:r>
            <a:r>
              <a:rPr lang="en-US" altLang="zh-CN" dirty="0">
                <a:latin typeface="Arial" charset="0"/>
              </a:rPr>
              <a:t> -r /</a:t>
            </a:r>
            <a:r>
              <a:rPr lang="en-US" altLang="zh-CN" dirty="0" err="1">
                <a:latin typeface="Arial" charset="0"/>
              </a:rPr>
              <a:t>usr</a:t>
            </a:r>
            <a:r>
              <a:rPr lang="en-US" altLang="zh-CN" dirty="0">
                <a:latin typeface="Arial" charset="0"/>
              </a:rPr>
              <a:t>/* test &amp; 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>
                <a:latin typeface="黑体"/>
                <a:ea typeface="黑体"/>
                <a:cs typeface="黑体"/>
              </a:rPr>
              <a:t>将</a:t>
            </a:r>
            <a:r>
              <a:rPr lang="en-US" altLang="zh-CN" dirty="0">
                <a:ea typeface="黑体"/>
                <a:cs typeface="黑体"/>
              </a:rPr>
              <a:t>/</a:t>
            </a:r>
            <a:r>
              <a:rPr lang="en-US" altLang="zh-CN" dirty="0" err="1">
                <a:ea typeface="黑体"/>
                <a:cs typeface="黑体"/>
              </a:rPr>
              <a:t>usr</a:t>
            </a:r>
            <a:r>
              <a:rPr lang="zh-CN" altLang="en-US" dirty="0">
                <a:latin typeface="黑体"/>
                <a:ea typeface="黑体"/>
                <a:cs typeface="黑体"/>
              </a:rPr>
              <a:t>目录下的所有子目录及文件复制到</a:t>
            </a:r>
            <a:r>
              <a:rPr lang="en-US" altLang="zh-CN" dirty="0">
                <a:ea typeface="黑体"/>
                <a:cs typeface="黑体"/>
              </a:rPr>
              <a:t>/root/test</a:t>
            </a:r>
            <a:r>
              <a:rPr lang="zh-CN" altLang="en-US" dirty="0">
                <a:latin typeface="黑体"/>
                <a:ea typeface="黑体"/>
                <a:cs typeface="黑体"/>
              </a:rPr>
              <a:t>目录下的工作放到后台运行 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algn="just"/>
            <a:r>
              <a:rPr lang="zh-CN" altLang="en-US" dirty="0"/>
              <a:t>查看后台的进程 </a:t>
            </a:r>
          </a:p>
          <a:p>
            <a:pPr lvl="1" algn="just"/>
            <a:r>
              <a:rPr lang="en-US" altLang="zh-CN" dirty="0"/>
              <a:t>jobs</a:t>
            </a:r>
            <a:r>
              <a:rPr lang="zh-CN" altLang="en-US" dirty="0"/>
              <a:t>命令用于查看当前终端中后台的所有进程的状态 </a:t>
            </a:r>
            <a:endParaRPr lang="en-US" altLang="zh-CN" b="0" dirty="0"/>
          </a:p>
          <a:p>
            <a:pPr lvl="2" algn="just">
              <a:lnSpc>
                <a:spcPct val="90000"/>
              </a:lnSpc>
            </a:pPr>
            <a:endParaRPr lang="en-US" altLang="zh-CN" dirty="0">
              <a:latin typeface="黑体"/>
              <a:ea typeface="黑体"/>
              <a:cs typeface="黑体"/>
            </a:endParaRPr>
          </a:p>
          <a:p>
            <a:pPr lvl="2" algn="just">
              <a:lnSpc>
                <a:spcPct val="90000"/>
              </a:lnSpc>
            </a:pPr>
            <a:endParaRPr lang="en-US" altLang="zh-CN" dirty="0">
              <a:latin typeface="Arial" charset="0"/>
            </a:endParaRPr>
          </a:p>
          <a:p>
            <a:pPr lvl="2" algn="just"/>
            <a:endParaRPr lang="en-US" altLang="zh-CN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91762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zh-CN" altLang="en-US" dirty="0">
                <a:latin typeface="黑体"/>
                <a:cs typeface="黑体"/>
              </a:rPr>
              <a:t>进程的挂起和恢复</a:t>
            </a:r>
            <a:endParaRPr lang="en-US" dirty="0">
              <a:latin typeface="黑体"/>
              <a:cs typeface="黑体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628775"/>
            <a:ext cx="8928100" cy="4608513"/>
          </a:xfrm>
        </p:spPr>
        <p:txBody>
          <a:bodyPr/>
          <a:lstStyle/>
          <a:p>
            <a:pPr marL="342900" lvl="1" indent="-342900" algn="just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800" dirty="0">
                <a:solidFill>
                  <a:srgbClr val="000066"/>
                </a:solidFill>
                <a:ea typeface="黑体" pitchFamily="2" charset="-122"/>
              </a:rPr>
              <a:t>进程的中止（挂起）和终止 </a:t>
            </a:r>
            <a:endParaRPr lang="en-US" altLang="zh-CN" sz="2800" dirty="0">
              <a:solidFill>
                <a:srgbClr val="000066"/>
              </a:solidFill>
              <a:ea typeface="黑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Arial" charset="0"/>
              </a:rPr>
              <a:t>挂起（</a:t>
            </a:r>
            <a:r>
              <a:rPr lang="en-US" altLang="zh-CN" dirty="0" err="1">
                <a:latin typeface="Arial" charset="0"/>
              </a:rPr>
              <a:t>Ctrl+Z</a:t>
            </a:r>
            <a:r>
              <a:rPr lang="zh-CN" altLang="en-US" dirty="0">
                <a:latin typeface="Arial" charset="0"/>
              </a:rPr>
              <a:t>）</a:t>
            </a:r>
            <a:endParaRPr lang="en-US" altLang="zh-CN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黑体"/>
                <a:ea typeface="黑体"/>
                <a:cs typeface="黑体"/>
              </a:rPr>
              <a:t>将当前终端的进程调入后台并停止执行</a:t>
            </a:r>
            <a:endParaRPr lang="en-US" altLang="zh-CN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Arial" charset="0"/>
              </a:rPr>
              <a:t>终止（</a:t>
            </a:r>
            <a:r>
              <a:rPr lang="en-US" altLang="zh-CN" dirty="0" err="1">
                <a:latin typeface="Arial" charset="0"/>
              </a:rPr>
              <a:t>Ctrl+C</a:t>
            </a:r>
            <a:r>
              <a:rPr lang="zh-CN" altLang="en-US" dirty="0">
                <a:latin typeface="Arial" charset="0"/>
              </a:rPr>
              <a:t>） </a:t>
            </a:r>
            <a:endParaRPr lang="en-US" altLang="zh-CN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Arial" charset="0"/>
            </a:endParaRPr>
          </a:p>
          <a:p>
            <a:pPr marL="342900" lvl="1" indent="-342900" algn="just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800" dirty="0">
                <a:solidFill>
                  <a:srgbClr val="000066"/>
                </a:solidFill>
                <a:ea typeface="黑体" pitchFamily="2" charset="-122"/>
              </a:rPr>
              <a:t>进程的恢复 </a:t>
            </a:r>
            <a:endParaRPr lang="en-US" altLang="zh-CN" sz="2800" dirty="0">
              <a:solidFill>
                <a:srgbClr val="000066"/>
              </a:solidFill>
              <a:ea typeface="黑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黑体"/>
                <a:cs typeface="黑体"/>
              </a:rPr>
              <a:t> </a:t>
            </a:r>
            <a:r>
              <a:rPr lang="zh-CN" altLang="en-US" dirty="0">
                <a:latin typeface="Arial" charset="0"/>
              </a:rPr>
              <a:t>恢复到前台继续运行（</a:t>
            </a:r>
            <a:r>
              <a:rPr lang="en-US" altLang="zh-CN" dirty="0" err="1">
                <a:latin typeface="Arial" charset="0"/>
              </a:rPr>
              <a:t>fg</a:t>
            </a:r>
            <a:r>
              <a:rPr lang="zh-CN" altLang="en-US" dirty="0">
                <a:latin typeface="Arial" charset="0"/>
              </a:rPr>
              <a:t>）</a:t>
            </a:r>
            <a:endParaRPr lang="en-US" altLang="zh-CN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黑体"/>
                <a:ea typeface="黑体"/>
                <a:cs typeface="黑体"/>
              </a:rPr>
              <a:t>命令用于将后台的进程调入终端前台执行</a:t>
            </a:r>
            <a:endParaRPr lang="en-US" altLang="zh-CN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Arial" charset="0"/>
              </a:rPr>
              <a:t> </a:t>
            </a:r>
            <a:r>
              <a:rPr lang="zh-CN" altLang="en-US" dirty="0">
                <a:latin typeface="Arial" charset="0"/>
              </a:rPr>
              <a:t>恢复到后台继续运行（</a:t>
            </a:r>
            <a:r>
              <a:rPr lang="en-US" altLang="zh-CN" dirty="0" err="1">
                <a:latin typeface="Arial" charset="0"/>
              </a:rPr>
              <a:t>bg</a:t>
            </a:r>
            <a:r>
              <a:rPr lang="zh-CN" altLang="en-US" dirty="0">
                <a:latin typeface="Arial" charset="0"/>
              </a:rPr>
              <a:t>） </a:t>
            </a:r>
            <a:endParaRPr lang="en-US" altLang="zh-CN" dirty="0">
              <a:latin typeface="Arial" charset="0"/>
            </a:endParaRPr>
          </a:p>
          <a:p>
            <a:pPr lvl="2"/>
            <a:endParaRPr lang="en-US" altLang="zh-CN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8269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题目</a:t>
            </a: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了解程序、进程与线程的概念和区别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Linux</a:t>
            </a:r>
            <a:r>
              <a:rPr lang="zh-CN" altLang="en-US" dirty="0"/>
              <a:t>进程的基本概念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001B70"/>
                </a:solidFill>
              </a:rPr>
              <a:t>掌握查看进程状态等进程管理工具的使用</a:t>
            </a:r>
            <a:endParaRPr lang="en-US" altLang="zh-CN" dirty="0">
              <a:solidFill>
                <a:srgbClr val="001B70"/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rgbClr val="6666FF"/>
                </a:solidFill>
              </a:rPr>
              <a:t>掌握进程启动的相关命令的基本使用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86112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启动进程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定时执行</a:t>
            </a:r>
            <a:r>
              <a:rPr lang="en-US" altLang="zh-CN" dirty="0"/>
              <a:t>——at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空闲时执行</a:t>
            </a:r>
            <a:r>
              <a:rPr lang="en-US" altLang="zh-CN" dirty="0"/>
              <a:t>——batch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周期性执行</a:t>
            </a:r>
            <a:r>
              <a:rPr lang="en-US" altLang="zh-CN" dirty="0"/>
              <a:t>——</a:t>
            </a:r>
            <a:r>
              <a:rPr lang="en-US" altLang="zh-CN" dirty="0" err="1"/>
              <a:t>cron</a:t>
            </a:r>
            <a:r>
              <a:rPr lang="zh-CN" altLang="en-US" dirty="0"/>
              <a:t>和</a:t>
            </a:r>
            <a:r>
              <a:rPr lang="en-US" altLang="zh-CN" dirty="0" err="1"/>
              <a:t>crontab</a:t>
            </a:r>
            <a:r>
              <a:rPr lang="zh-CN" altLang="en-US" dirty="0"/>
              <a:t>命令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1095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定时执行命令</a:t>
            </a:r>
            <a:r>
              <a:rPr lang="en-US" altLang="zh-CN" dirty="0"/>
              <a:t>(at)</a:t>
            </a:r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340" y="1412876"/>
            <a:ext cx="8241323" cy="4824437"/>
          </a:xfrm>
        </p:spPr>
        <p:txBody>
          <a:bodyPr/>
          <a:lstStyle/>
          <a:p>
            <a:pPr algn="just"/>
            <a:r>
              <a:rPr lang="zh-CN" altLang="en-US" sz="2000" dirty="0"/>
              <a:t>用来指定系统在未来的某个时间点定时执行指定的作业任务</a:t>
            </a:r>
          </a:p>
          <a:p>
            <a:pPr algn="just"/>
            <a:r>
              <a:rPr lang="zh-CN" altLang="en-US" sz="2000" dirty="0"/>
              <a:t>格式：</a:t>
            </a:r>
            <a:r>
              <a:rPr lang="en-US" altLang="zh-CN" sz="2000" dirty="0"/>
              <a:t>at  [</a:t>
            </a:r>
            <a:r>
              <a:rPr lang="zh-CN" altLang="en-US" sz="2000" dirty="0"/>
              <a:t>选项</a:t>
            </a:r>
            <a:r>
              <a:rPr lang="en-US" altLang="zh-CN" sz="2000" dirty="0"/>
              <a:t>]  </a:t>
            </a:r>
            <a:r>
              <a:rPr lang="zh-CN" altLang="en-US" sz="2000" dirty="0"/>
              <a:t>时间</a:t>
            </a:r>
          </a:p>
          <a:p>
            <a:pPr algn="just"/>
            <a:r>
              <a:rPr lang="zh-CN" altLang="en-US" sz="2000" dirty="0"/>
              <a:t>常用选项</a:t>
            </a:r>
          </a:p>
          <a:p>
            <a:pPr lvl="1" algn="just"/>
            <a:r>
              <a:rPr lang="en-US" altLang="zh-CN" sz="2000" dirty="0"/>
              <a:t>-V  </a:t>
            </a:r>
            <a:r>
              <a:rPr lang="zh-CN" altLang="en-US" sz="2000" dirty="0"/>
              <a:t>打印</a:t>
            </a:r>
            <a:r>
              <a:rPr lang="en-US" altLang="zh-CN" sz="2000" dirty="0"/>
              <a:t>at</a:t>
            </a:r>
            <a:r>
              <a:rPr lang="zh-CN" altLang="en-US" sz="2000" dirty="0"/>
              <a:t>的版本号</a:t>
            </a:r>
          </a:p>
          <a:p>
            <a:pPr lvl="1" algn="just"/>
            <a:r>
              <a:rPr lang="en-US" altLang="zh-CN" sz="2000" dirty="0"/>
              <a:t>-q  queue   </a:t>
            </a:r>
            <a:r>
              <a:rPr lang="zh-CN" altLang="en-US" sz="2000" dirty="0"/>
              <a:t>使用指定的队列，使用单字母队列号，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a~z</a:t>
            </a:r>
            <a:r>
              <a:rPr lang="en-US" altLang="zh-CN" sz="2000" dirty="0"/>
              <a:t>]</a:t>
            </a:r>
            <a:r>
              <a:rPr lang="zh-CN" altLang="en-US" sz="2000" dirty="0"/>
              <a:t>或</a:t>
            </a:r>
            <a:r>
              <a:rPr lang="en-US" altLang="zh-CN" sz="2000" dirty="0"/>
              <a:t>[A~Z]</a:t>
            </a:r>
          </a:p>
          <a:p>
            <a:pPr lvl="1" algn="just"/>
            <a:r>
              <a:rPr lang="en-US" altLang="zh-CN" sz="2000" dirty="0"/>
              <a:t>-f file  </a:t>
            </a:r>
            <a:r>
              <a:rPr lang="zh-CN" altLang="en-US" sz="2000" dirty="0"/>
              <a:t>从指定文件中读取要执行的命令或命令列表</a:t>
            </a:r>
          </a:p>
          <a:p>
            <a:pPr lvl="1" algn="just"/>
            <a:r>
              <a:rPr lang="en-US" altLang="zh-CN" sz="2000" dirty="0"/>
              <a:t>-m   </a:t>
            </a:r>
            <a:r>
              <a:rPr lang="zh-CN" altLang="en-US" sz="2000" dirty="0"/>
              <a:t>作业结束后给发起此作业的用户发邮件</a:t>
            </a:r>
          </a:p>
          <a:p>
            <a:pPr lvl="1" algn="just"/>
            <a:r>
              <a:rPr lang="en-US" altLang="zh-CN" sz="2000" dirty="0"/>
              <a:t>-l   </a:t>
            </a:r>
            <a:r>
              <a:rPr lang="zh-CN" altLang="en-US" sz="2000" dirty="0"/>
              <a:t>列出所以正在排队等待执行的作业，相当于</a:t>
            </a:r>
            <a:r>
              <a:rPr lang="en-US" altLang="zh-CN" sz="2000" dirty="0" err="1"/>
              <a:t>atq</a:t>
            </a:r>
            <a:r>
              <a:rPr lang="zh-CN" altLang="en-US" sz="2000" dirty="0"/>
              <a:t>命令</a:t>
            </a:r>
          </a:p>
          <a:p>
            <a:pPr lvl="1" algn="just"/>
            <a:r>
              <a:rPr lang="en-US" altLang="zh-CN" sz="2000" dirty="0"/>
              <a:t>-d  </a:t>
            </a:r>
            <a:r>
              <a:rPr lang="zh-CN" altLang="en-US" sz="2000" dirty="0"/>
              <a:t>删除指定的作业，相当于</a:t>
            </a:r>
            <a:r>
              <a:rPr lang="en-US" altLang="zh-CN" sz="2000" dirty="0" err="1"/>
              <a:t>atrm</a:t>
            </a:r>
            <a:r>
              <a:rPr lang="zh-CN" altLang="en-US" sz="2000" dirty="0"/>
              <a:t>命令</a:t>
            </a:r>
          </a:p>
          <a:p>
            <a:pPr lvl="1" algn="just"/>
            <a:r>
              <a:rPr lang="en-US" altLang="zh-CN" sz="2000" dirty="0"/>
              <a:t>-v  </a:t>
            </a:r>
            <a:r>
              <a:rPr lang="zh-CN" altLang="en-US" sz="2000" dirty="0"/>
              <a:t>显示作业执行时间</a:t>
            </a:r>
          </a:p>
          <a:p>
            <a:pPr lvl="1" algn="just"/>
            <a:r>
              <a:rPr lang="en-US" altLang="zh-CN" sz="2000" dirty="0"/>
              <a:t>-c  </a:t>
            </a:r>
            <a:r>
              <a:rPr lang="zh-CN" altLang="en-US" sz="2000" dirty="0"/>
              <a:t>将命令行上所列的作业送到标准输出</a:t>
            </a:r>
            <a:endParaRPr lang="en-US" altLang="zh-CN" sz="2000" dirty="0"/>
          </a:p>
          <a:p>
            <a:pPr marL="342900" lvl="1" indent="-342900" algn="just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at</a:t>
            </a:r>
            <a:r>
              <a:rPr lang="zh-CN" altLang="en-US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的配置文件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：</a:t>
            </a:r>
            <a:r>
              <a:rPr lang="zh-CN" altLang="en-US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限制哪些用户可以使用</a:t>
            </a:r>
            <a:r>
              <a:rPr lang="en-US" altLang="zh-CN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at</a:t>
            </a:r>
            <a:r>
              <a:rPr lang="zh-CN" altLang="en-US" sz="2000" dirty="0">
                <a:solidFill>
                  <a:srgbClr val="000066"/>
                </a:solidFill>
                <a:ea typeface="黑体" pitchFamily="2" charset="-122"/>
                <a:cs typeface="+mn-cs"/>
              </a:rPr>
              <a:t>命令 </a:t>
            </a:r>
            <a:endParaRPr lang="en-US" altLang="zh-CN" sz="2000" dirty="0">
              <a:solidFill>
                <a:srgbClr val="000066"/>
              </a:solidFill>
              <a:ea typeface="黑体" pitchFamily="2" charset="-122"/>
              <a:cs typeface="+mn-cs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sz="2000" dirty="0">
                <a:latin typeface="Arial" charset="0"/>
              </a:rPr>
              <a:t>./</a:t>
            </a:r>
            <a:r>
              <a:rPr lang="en-US" altLang="zh-CN" sz="2000" dirty="0" err="1">
                <a:latin typeface="Arial" charset="0"/>
              </a:rPr>
              <a:t>etc</a:t>
            </a:r>
            <a:r>
              <a:rPr lang="en-US" altLang="zh-CN" sz="2000" dirty="0">
                <a:latin typeface="Arial" charset="0"/>
              </a:rPr>
              <a:t>/</a:t>
            </a:r>
            <a:r>
              <a:rPr lang="en-US" altLang="zh-CN" sz="2000" dirty="0" err="1">
                <a:latin typeface="Arial" charset="0"/>
              </a:rPr>
              <a:t>at.allow</a:t>
            </a:r>
            <a:r>
              <a:rPr lang="en-US" altLang="zh-CN" sz="2000" dirty="0">
                <a:latin typeface="Arial" charset="0"/>
              </a:rPr>
              <a:t>，./</a:t>
            </a:r>
            <a:r>
              <a:rPr lang="en-US" altLang="zh-CN" sz="2000" dirty="0" err="1">
                <a:latin typeface="Arial" charset="0"/>
              </a:rPr>
              <a:t>etc</a:t>
            </a:r>
            <a:r>
              <a:rPr lang="en-US" altLang="zh-CN" sz="2000" dirty="0">
                <a:latin typeface="Arial" charset="0"/>
              </a:rPr>
              <a:t>/</a:t>
            </a:r>
            <a:r>
              <a:rPr lang="en-US" altLang="zh-CN" sz="2000" dirty="0" err="1">
                <a:latin typeface="Arial" charset="0"/>
              </a:rPr>
              <a:t>at.deny</a:t>
            </a:r>
            <a:r>
              <a:rPr lang="en-US" altLang="zh-CN" sz="2000" dirty="0">
                <a:latin typeface="Arial" charset="0"/>
              </a:rPr>
              <a:t> </a:t>
            </a:r>
          </a:p>
          <a:p>
            <a:pPr lvl="1" algn="just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40225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/>
                <a:cs typeface="黑体"/>
              </a:rPr>
              <a:t>程序、进程和线程的概念</a:t>
            </a:r>
            <a:endParaRPr lang="en-US" dirty="0">
              <a:latin typeface="黑体"/>
              <a:cs typeface="黑体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641376"/>
            <a:ext cx="8928100" cy="460851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 dirty="0">
                <a:latin typeface="宋体" charset="0"/>
              </a:rPr>
              <a:t>程序：是存储在磁盘上包含可执行机器指令和数据的静态实体</a:t>
            </a:r>
            <a:endParaRPr lang="en-US" altLang="zh-CN" sz="2800" dirty="0">
              <a:latin typeface="宋体" charset="0"/>
            </a:endParaRPr>
          </a:p>
          <a:p>
            <a:pPr algn="just">
              <a:lnSpc>
                <a:spcPct val="90000"/>
              </a:lnSpc>
            </a:pPr>
            <a:endParaRPr lang="en-US" altLang="zh-CN" sz="2800" dirty="0">
              <a:latin typeface="宋体" charset="0"/>
            </a:endParaRPr>
          </a:p>
          <a:p>
            <a:pPr algn="just"/>
            <a:r>
              <a:rPr lang="zh-CN" altLang="en-US" sz="2800" dirty="0">
                <a:latin typeface="宋体" charset="0"/>
              </a:rPr>
              <a:t>进程：程序的一个运行实例，是系统资源分配的基本单位</a:t>
            </a:r>
            <a:endParaRPr lang="en-US" altLang="zh-CN" sz="2800" dirty="0">
              <a:latin typeface="宋体" charset="0"/>
            </a:endParaRPr>
          </a:p>
          <a:p>
            <a:pPr algn="just"/>
            <a:endParaRPr lang="en-US" altLang="zh-CN" sz="2800" dirty="0">
              <a:latin typeface="宋体" charset="0"/>
            </a:endParaRPr>
          </a:p>
          <a:p>
            <a:pPr marL="342900" lvl="1" indent="-342900" algn="just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线程：进程中某个单一顺序的控制流，</a:t>
            </a:r>
            <a:r>
              <a:rPr lang="zh-CN" altLang="en-US" sz="2800" dirty="0">
                <a:solidFill>
                  <a:srgbClr val="000066"/>
                </a:solidFill>
                <a:latin typeface="宋体" charset="0"/>
                <a:ea typeface="黑体" pitchFamily="2" charset="-122"/>
                <a:cs typeface="+mn-cs"/>
              </a:rPr>
              <a:t>也</a:t>
            </a:r>
            <a:r>
              <a:rPr lang="zh-TW" altLang="en-US" sz="2800" dirty="0">
                <a:solidFill>
                  <a:srgbClr val="000066"/>
                </a:solidFill>
                <a:latin typeface="宋体" charset="0"/>
                <a:ea typeface="黑体" pitchFamily="2" charset="-122"/>
                <a:cs typeface="+mn-cs"/>
              </a:rPr>
              <a:t>称为轻量级进程</a:t>
            </a:r>
            <a:endParaRPr lang="zh-CN" altLang="zh-CN" sz="2800" dirty="0">
              <a:solidFill>
                <a:srgbClr val="000066"/>
              </a:solidFill>
              <a:latin typeface="宋体" charset="0"/>
              <a:ea typeface="黑体" pitchFamily="2" charset="-122"/>
              <a:cs typeface="+mn-cs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6757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at</a:t>
            </a:r>
            <a:r>
              <a:rPr lang="zh-CN" altLang="en-US" dirty="0"/>
              <a:t>命令</a:t>
            </a:r>
          </a:p>
        </p:txBody>
      </p:sp>
      <p:sp>
        <p:nvSpPr>
          <p:cNvPr id="137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340" y="1412876"/>
            <a:ext cx="8478379" cy="4608513"/>
          </a:xfrm>
        </p:spPr>
        <p:txBody>
          <a:bodyPr/>
          <a:lstStyle/>
          <a:p>
            <a:pPr algn="just"/>
            <a:r>
              <a:rPr lang="zh-CN" altLang="en-US" sz="2400" dirty="0"/>
              <a:t>时间格式：</a:t>
            </a:r>
            <a:endParaRPr lang="en-US" altLang="zh-CN" sz="2400" dirty="0"/>
          </a:p>
          <a:p>
            <a:pPr lvl="1" algn="just"/>
            <a:r>
              <a:rPr lang="en-US" altLang="zh-CN" sz="2000" dirty="0"/>
              <a:t>HH:MM</a:t>
            </a:r>
            <a:r>
              <a:rPr lang="zh-CN" altLang="en-US" sz="2000" dirty="0"/>
              <a:t>，</a:t>
            </a:r>
            <a:r>
              <a:rPr lang="en-US" altLang="en-US" sz="2000" dirty="0"/>
              <a:t>表示</a:t>
            </a:r>
            <a:r>
              <a:rPr lang="zh-CN" altLang="en-US" sz="2000" dirty="0"/>
              <a:t>当天的时间；若当天指定的时间点已过去，则在第二天执行</a:t>
            </a:r>
            <a:r>
              <a:rPr lang="en-US" altLang="en-US" sz="2000" dirty="0"/>
              <a:t>；</a:t>
            </a:r>
            <a:r>
              <a:rPr lang="zh-CN" altLang="en-US" sz="2000" dirty="0"/>
              <a:t>可以采用</a:t>
            </a:r>
            <a:r>
              <a:rPr lang="en-US" altLang="zh-CN" sz="2000" dirty="0"/>
              <a:t>12</a:t>
            </a:r>
            <a:r>
              <a:rPr lang="zh-CN" altLang="en-US" sz="2000" dirty="0"/>
              <a:t>小时计时制，需使用</a:t>
            </a:r>
            <a:r>
              <a:rPr lang="en-US" altLang="zh-CN" sz="2000" dirty="0"/>
              <a:t>am</a:t>
            </a:r>
            <a:r>
              <a:rPr lang="zh-CN" altLang="en-US" sz="2000" dirty="0"/>
              <a:t>或</a:t>
            </a:r>
            <a:r>
              <a:rPr lang="en-US" altLang="zh-CN" sz="2000" dirty="0"/>
              <a:t>pm</a:t>
            </a:r>
            <a:r>
              <a:rPr lang="zh-CN" altLang="en-US" sz="2000" dirty="0"/>
              <a:t>后缀</a:t>
            </a:r>
            <a:endParaRPr lang="en-US" altLang="zh-CN" sz="2000" dirty="0"/>
          </a:p>
          <a:p>
            <a:pPr lvl="2" algn="just">
              <a:lnSpc>
                <a:spcPct val="90000"/>
              </a:lnSpc>
            </a:pPr>
            <a:r>
              <a:rPr lang="en-US" altLang="zh-CN" dirty="0">
                <a:latin typeface="Tahoma" charset="0"/>
              </a:rPr>
              <a:t>#at 23:00</a:t>
            </a:r>
          </a:p>
          <a:p>
            <a:pPr lvl="2" algn="just">
              <a:lnSpc>
                <a:spcPct val="90000"/>
              </a:lnSpc>
            </a:pPr>
            <a:r>
              <a:rPr lang="en-US" altLang="zh-CN" dirty="0">
                <a:latin typeface="Tahoma" charset="0"/>
              </a:rPr>
              <a:t>#at 11:00pm</a:t>
            </a:r>
            <a:endParaRPr lang="zh-CN" altLang="en-US" dirty="0">
              <a:latin typeface="Tahoma" charset="0"/>
            </a:endParaRPr>
          </a:p>
          <a:p>
            <a:pPr lvl="1" algn="just"/>
            <a:r>
              <a:rPr lang="zh-TW" altLang="en-US" sz="2000" dirty="0"/>
              <a:t>强制规定在某年某月的某一天的特殊时刻进行该项任务</a:t>
            </a:r>
            <a:endParaRPr lang="en-US" altLang="zh-CN" sz="2000" dirty="0"/>
          </a:p>
          <a:p>
            <a:pPr lvl="1" algn="just"/>
            <a:r>
              <a:rPr lang="en-US" sz="2000" dirty="0"/>
              <a:t>HH:MM [</a:t>
            </a:r>
            <a:r>
              <a:rPr lang="en-US" sz="2000" dirty="0" err="1"/>
              <a:t>am|pm</a:t>
            </a:r>
            <a:r>
              <a:rPr lang="en-US" sz="2000" dirty="0"/>
              <a:t>] [Month] [Date]</a:t>
            </a:r>
          </a:p>
          <a:p>
            <a:pPr lvl="2" algn="just">
              <a:lnSpc>
                <a:spcPct val="90000"/>
              </a:lnSpc>
            </a:pPr>
            <a:r>
              <a:rPr lang="en-US" altLang="zh-CN" dirty="0">
                <a:latin typeface="Tahoma" charset="0"/>
              </a:rPr>
              <a:t>#at 10:00am July 31</a:t>
            </a:r>
          </a:p>
          <a:p>
            <a:pPr lvl="2" algn="just">
              <a:lnSpc>
                <a:spcPct val="90000"/>
              </a:lnSpc>
            </a:pPr>
            <a:r>
              <a:rPr lang="en-US" altLang="zh-CN" dirty="0">
                <a:latin typeface="Tahoma" charset="0"/>
              </a:rPr>
              <a:t># at 10:00am 7/31/14</a:t>
            </a:r>
            <a:endParaRPr lang="en-US" dirty="0">
              <a:latin typeface="Tahoma" charset="0"/>
            </a:endParaRPr>
          </a:p>
          <a:p>
            <a:pPr lvl="1" algn="just"/>
            <a:r>
              <a:rPr lang="zh-CN" altLang="en-US" sz="2000" dirty="0"/>
              <a:t>直接使用</a:t>
            </a:r>
            <a:r>
              <a:rPr lang="en-US" altLang="zh-CN" sz="2000" dirty="0"/>
              <a:t>today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tommorrow</a:t>
            </a:r>
            <a:r>
              <a:rPr lang="zh-CN" altLang="en-US" sz="2000" dirty="0"/>
              <a:t>等来指定时间</a:t>
            </a:r>
            <a:endParaRPr lang="en-US" altLang="zh-CN" sz="2000" dirty="0"/>
          </a:p>
          <a:p>
            <a:pPr lvl="2" algn="just">
              <a:lnSpc>
                <a:spcPct val="90000"/>
              </a:lnSpc>
            </a:pPr>
            <a:r>
              <a:rPr lang="en-US" altLang="zh-CN" dirty="0">
                <a:latin typeface="Tahoma" charset="0"/>
              </a:rPr>
              <a:t>at 23:00 tomorrow</a:t>
            </a:r>
            <a:endParaRPr lang="en-US" dirty="0"/>
          </a:p>
          <a:p>
            <a:pPr lvl="1" algn="just"/>
            <a:r>
              <a:rPr lang="en-US" sz="2000" dirty="0"/>
              <a:t>HH:MM[</a:t>
            </a:r>
            <a:r>
              <a:rPr lang="en-US" sz="2000" dirty="0" err="1"/>
              <a:t>am|pm</a:t>
            </a:r>
            <a:r>
              <a:rPr lang="en-US" sz="2000" dirty="0"/>
              <a:t>] + [COUNT] [</a:t>
            </a:r>
            <a:r>
              <a:rPr lang="en-US" sz="2000" dirty="0" err="1"/>
              <a:t>minutes|hours|days|weeks</a:t>
            </a:r>
            <a:r>
              <a:rPr lang="en-US" sz="2000" dirty="0"/>
              <a:t>]</a:t>
            </a:r>
          </a:p>
          <a:p>
            <a:pPr lvl="2" algn="just">
              <a:lnSpc>
                <a:spcPct val="90000"/>
              </a:lnSpc>
            </a:pPr>
            <a:r>
              <a:rPr lang="en-US" altLang="zh-CN" dirty="0">
                <a:latin typeface="Tahoma" charset="0"/>
              </a:rPr>
              <a:t>at now +6 hours</a:t>
            </a:r>
          </a:p>
          <a:p>
            <a:pPr lvl="1" algn="just"/>
            <a:endParaRPr lang="zh-CN" altLang="en-US" sz="2000" dirty="0"/>
          </a:p>
          <a:p>
            <a:pPr algn="just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884503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batch命令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en-US" altLang="zh-CN" sz="2800" dirty="0">
                <a:solidFill>
                  <a:srgbClr val="000066"/>
                </a:solidFill>
                <a:ea typeface="黑体" pitchFamily="2" charset="-122"/>
              </a:rPr>
              <a:t>batch</a:t>
            </a:r>
            <a:r>
              <a:rPr lang="zh-CN" altLang="en-US" sz="2800" dirty="0">
                <a:solidFill>
                  <a:srgbClr val="000066"/>
                </a:solidFill>
                <a:ea typeface="黑体" pitchFamily="2" charset="-122"/>
              </a:rPr>
              <a:t>命令</a:t>
            </a:r>
            <a:endParaRPr lang="en-US" altLang="zh-CN" sz="2800" dirty="0">
              <a:solidFill>
                <a:srgbClr val="000066"/>
              </a:solidFill>
              <a:ea typeface="黑体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sz="2000" dirty="0">
                <a:latin typeface="Arial" charset="0"/>
              </a:rPr>
              <a:t>batch</a:t>
            </a:r>
            <a:r>
              <a:rPr lang="zh-CN" altLang="en-US" sz="2000" dirty="0">
                <a:latin typeface="Arial" charset="0"/>
              </a:rPr>
              <a:t>命令和</a:t>
            </a:r>
            <a:r>
              <a:rPr lang="en-US" altLang="zh-CN" sz="2000" dirty="0">
                <a:latin typeface="Arial" charset="0"/>
              </a:rPr>
              <a:t>at</a:t>
            </a:r>
            <a:r>
              <a:rPr lang="zh-CN" altLang="en-US" sz="2000" dirty="0">
                <a:latin typeface="Arial" charset="0"/>
              </a:rPr>
              <a:t>命令的区别在于：</a:t>
            </a:r>
            <a:r>
              <a:rPr lang="en-US" altLang="zh-CN" sz="2000" dirty="0">
                <a:latin typeface="Arial" charset="0"/>
              </a:rPr>
              <a:t>at</a:t>
            </a:r>
            <a:r>
              <a:rPr lang="zh-CN" altLang="en-US" sz="2000" dirty="0">
                <a:latin typeface="Arial" charset="0"/>
              </a:rPr>
              <a:t>命令是在指定时间，很精确的时刻执行指定命令；而</a:t>
            </a:r>
            <a:r>
              <a:rPr lang="en-US" altLang="zh-CN" sz="2000" dirty="0">
                <a:latin typeface="Arial" charset="0"/>
              </a:rPr>
              <a:t>batch</a:t>
            </a:r>
            <a:r>
              <a:rPr lang="zh-CN" altLang="en-US" sz="2000" dirty="0">
                <a:latin typeface="Arial" charset="0"/>
              </a:rPr>
              <a:t>命令却是在负载较低，资源较空闲的时候执行命令，这主要是由系统来决定的，因而用户的干预权力很小。该命令常用于执行占用资源较多的命令</a:t>
            </a:r>
            <a:endParaRPr lang="en-US" altLang="zh-CN" sz="2000" dirty="0">
              <a:latin typeface="Arial" charset="0"/>
            </a:endParaRP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zh-CN" altLang="en-US" dirty="0">
                <a:latin typeface="Tahoma" charset="0"/>
              </a:rPr>
              <a:t>＃</a:t>
            </a:r>
            <a:r>
              <a:rPr lang="en-US" altLang="zh-CN" dirty="0">
                <a:latin typeface="Tahoma" charset="0"/>
              </a:rPr>
              <a:t>batch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altLang="zh-CN" dirty="0">
                <a:latin typeface="Tahoma" charset="0"/>
              </a:rPr>
              <a:t> at&gt;find / -name *.txt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altLang="zh-CN" dirty="0">
                <a:latin typeface="Tahoma" charset="0"/>
              </a:rPr>
              <a:t> at&gt; &lt;EOT&gt;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altLang="zh-CN" dirty="0">
                <a:latin typeface="Tahoma" charset="0"/>
              </a:rPr>
              <a:t> job 10 at 2014-5-15 21:39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2787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cron</a:t>
            </a:r>
            <a:r>
              <a:rPr lang="zh-CN" altLang="en-US" dirty="0"/>
              <a:t>简介</a:t>
            </a:r>
          </a:p>
        </p:txBody>
      </p:sp>
      <p:sp>
        <p:nvSpPr>
          <p:cNvPr id="133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340" y="1412876"/>
            <a:ext cx="8441141" cy="4608513"/>
          </a:xfrm>
        </p:spPr>
        <p:txBody>
          <a:bodyPr/>
          <a:lstStyle/>
          <a:p>
            <a:pPr algn="just"/>
            <a:r>
              <a:rPr lang="en-US" altLang="zh-CN" dirty="0" err="1"/>
              <a:t>cron</a:t>
            </a:r>
            <a:r>
              <a:rPr lang="zh-CN" altLang="en-US" dirty="0"/>
              <a:t>是一个可以用来根据时间、日期、月份、星期的组合来调度对</a:t>
            </a:r>
            <a:r>
              <a:rPr lang="zh-CN" altLang="en-US" dirty="0">
                <a:solidFill>
                  <a:schemeClr val="tx2"/>
                </a:solidFill>
              </a:rPr>
              <a:t>周期性</a:t>
            </a:r>
            <a:r>
              <a:rPr lang="zh-CN" altLang="en-US" dirty="0"/>
              <a:t>任务执行的守护进程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000" dirty="0" err="1">
                <a:latin typeface="Arial" charset="0"/>
              </a:rPr>
              <a:t>cron</a:t>
            </a:r>
            <a:r>
              <a:rPr lang="zh-CN" altLang="en-US" sz="2000" dirty="0">
                <a:latin typeface="Arial" charset="0"/>
              </a:rPr>
              <a:t>进程搜索</a:t>
            </a:r>
            <a:r>
              <a:rPr lang="en-US" altLang="zh-CN" sz="2000" dirty="0" err="1">
                <a:latin typeface="Arial" charset="0"/>
              </a:rPr>
              <a:t>crontab</a:t>
            </a:r>
            <a:r>
              <a:rPr lang="zh-CN" altLang="en-US" sz="2000" dirty="0">
                <a:latin typeface="Arial" charset="0"/>
              </a:rPr>
              <a:t>文件并载入内存（即</a:t>
            </a:r>
            <a:r>
              <a:rPr lang="en-US" altLang="zh-CN" sz="2000" dirty="0">
                <a:latin typeface="Arial" charset="0"/>
              </a:rPr>
              <a:t>/</a:t>
            </a:r>
            <a:r>
              <a:rPr lang="en-US" altLang="zh-CN" sz="2000" dirty="0" err="1">
                <a:latin typeface="Arial" charset="0"/>
              </a:rPr>
              <a:t>etc</a:t>
            </a:r>
            <a:r>
              <a:rPr lang="en-US" altLang="zh-CN" sz="2000" dirty="0">
                <a:latin typeface="Arial" charset="0"/>
              </a:rPr>
              <a:t>/</a:t>
            </a:r>
            <a:r>
              <a:rPr lang="en-US" altLang="zh-CN" sz="2000" dirty="0" err="1">
                <a:latin typeface="Arial" charset="0"/>
              </a:rPr>
              <a:t>crontab</a:t>
            </a:r>
            <a:r>
              <a:rPr lang="zh-CN" altLang="en-US" sz="2000" dirty="0">
                <a:latin typeface="Arial" charset="0"/>
              </a:rPr>
              <a:t>文件和</a:t>
            </a:r>
            <a:r>
              <a:rPr lang="en-US" altLang="zh-CN" sz="2000" dirty="0">
                <a:latin typeface="Arial" charset="0"/>
              </a:rPr>
              <a:t>/</a:t>
            </a:r>
            <a:r>
              <a:rPr lang="en-US" altLang="zh-CN" sz="2000" dirty="0" err="1">
                <a:latin typeface="Arial" charset="0"/>
              </a:rPr>
              <a:t>var</a:t>
            </a:r>
            <a:r>
              <a:rPr lang="en-US" altLang="zh-CN" sz="2000" dirty="0">
                <a:latin typeface="Arial" charset="0"/>
              </a:rPr>
              <a:t>/spool/</a:t>
            </a:r>
            <a:r>
              <a:rPr lang="en-US" altLang="zh-CN" sz="2000" dirty="0" err="1">
                <a:latin typeface="Arial" charset="0"/>
              </a:rPr>
              <a:t>cron</a:t>
            </a:r>
            <a:r>
              <a:rPr lang="en-US" altLang="zh-CN" sz="2000" dirty="0">
                <a:latin typeface="Arial" charset="0"/>
              </a:rPr>
              <a:t>/</a:t>
            </a:r>
            <a:r>
              <a:rPr lang="zh-CN" altLang="en-US" sz="2000" dirty="0">
                <a:latin typeface="Arial" charset="0"/>
              </a:rPr>
              <a:t>目录下以用户名命名的文件） </a:t>
            </a:r>
            <a:endParaRPr lang="en-US" altLang="zh-CN" sz="2000" dirty="0">
              <a:latin typeface="Arial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sz="2000" dirty="0" err="1">
                <a:latin typeface="Arial" charset="0"/>
              </a:rPr>
              <a:t>cron</a:t>
            </a:r>
            <a:r>
              <a:rPr lang="zh-CN" altLang="en-US" sz="2000" dirty="0">
                <a:latin typeface="Arial" charset="0"/>
              </a:rPr>
              <a:t>进程启动以后，它将首先检查是否有用户设置了 </a:t>
            </a:r>
            <a:r>
              <a:rPr lang="en-US" altLang="zh-CN" sz="2000" dirty="0" err="1">
                <a:latin typeface="Arial" charset="0"/>
              </a:rPr>
              <a:t>crontab</a:t>
            </a:r>
            <a:r>
              <a:rPr lang="zh-CN" altLang="en-US" sz="2000" dirty="0">
                <a:latin typeface="Arial" charset="0"/>
              </a:rPr>
              <a:t>文件，如果没有就转入“休眠”状态，释放 系统资源 </a:t>
            </a:r>
            <a:endParaRPr lang="en-US" altLang="zh-CN" sz="2000" dirty="0">
              <a:latin typeface="Arial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sz="2000" dirty="0" err="1">
                <a:latin typeface="Arial" charset="0"/>
              </a:rPr>
              <a:t>cron</a:t>
            </a:r>
            <a:r>
              <a:rPr lang="zh-CN" altLang="en-US" sz="2000" dirty="0">
                <a:latin typeface="Arial" charset="0"/>
              </a:rPr>
              <a:t>进程每分钟醒来一次，查看</a:t>
            </a:r>
            <a:r>
              <a:rPr lang="en-US" altLang="zh-CN" sz="2000" dirty="0" err="1">
                <a:latin typeface="Arial" charset="0"/>
              </a:rPr>
              <a:t>crontab</a:t>
            </a:r>
            <a:r>
              <a:rPr lang="zh-CN" altLang="en-US" sz="2000" dirty="0">
                <a:latin typeface="Arial" charset="0"/>
              </a:rPr>
              <a:t>文件决定当前 是否有需要执行的命令。命令执行结束后，任何输出 都将作为邮件发送给</a:t>
            </a:r>
            <a:r>
              <a:rPr lang="en-US" altLang="zh-CN" sz="2000" dirty="0" err="1">
                <a:latin typeface="Arial" charset="0"/>
              </a:rPr>
              <a:t>crontab</a:t>
            </a:r>
            <a:r>
              <a:rPr lang="zh-CN" altLang="en-US" sz="2000" dirty="0">
                <a:latin typeface="Arial" charset="0"/>
              </a:rPr>
              <a:t>的所有者</a:t>
            </a:r>
            <a:endParaRPr lang="en-US" altLang="zh-CN" sz="2000" dirty="0">
              <a:latin typeface="Arial" charset="0"/>
            </a:endParaRPr>
          </a:p>
          <a:p>
            <a:pPr algn="just"/>
            <a:r>
              <a:rPr lang="zh-CN" altLang="en-US" dirty="0"/>
              <a:t>利用</a:t>
            </a:r>
            <a:r>
              <a:rPr lang="en-US" altLang="zh-CN" dirty="0" err="1"/>
              <a:t>cron</a:t>
            </a:r>
            <a:r>
              <a:rPr lang="zh-CN" altLang="en-US" dirty="0"/>
              <a:t>所提供的功能，可以将需要</a:t>
            </a:r>
            <a:r>
              <a:rPr lang="zh-CN" altLang="en-US" dirty="0">
                <a:solidFill>
                  <a:schemeClr val="tx2"/>
                </a:solidFill>
              </a:rPr>
              <a:t>周期性重复</a:t>
            </a:r>
            <a:r>
              <a:rPr lang="zh-CN" altLang="en-US" dirty="0"/>
              <a:t>执行的任务设置为</a:t>
            </a:r>
            <a:r>
              <a:rPr lang="en-US" altLang="zh-CN" dirty="0" err="1"/>
              <a:t>cron</a:t>
            </a:r>
            <a:r>
              <a:rPr lang="zh-CN" altLang="en-US" dirty="0"/>
              <a:t>任务，并且设置为在主机较空闲的时间（如夜间）自动完成</a:t>
            </a:r>
            <a:endParaRPr lang="en-US" altLang="zh-CN" dirty="0"/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33199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cron</a:t>
            </a:r>
            <a:r>
              <a:rPr lang="zh-CN" altLang="en-US" dirty="0"/>
              <a:t>服务的启动与停止 </a:t>
            </a:r>
          </a:p>
        </p:txBody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2776"/>
            <a:ext cx="5050904" cy="4824412"/>
          </a:xfrm>
        </p:spPr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 err="1"/>
              <a:t>cron</a:t>
            </a:r>
            <a:r>
              <a:rPr lang="zh-CN" altLang="en-US" dirty="0"/>
              <a:t>服务状态</a:t>
            </a:r>
          </a:p>
          <a:p>
            <a:pPr marL="457200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sudo</a:t>
            </a:r>
            <a:r>
              <a:rPr lang="en-US" altLang="zh-CN" dirty="0"/>
              <a:t> service </a:t>
            </a:r>
            <a:r>
              <a:rPr lang="en-US" altLang="zh-CN" dirty="0" err="1"/>
              <a:t>cron</a:t>
            </a:r>
            <a:r>
              <a:rPr lang="en-US" altLang="zh-CN" dirty="0"/>
              <a:t> status</a:t>
            </a:r>
            <a:endParaRPr lang="zh-CN" altLang="en-US" dirty="0"/>
          </a:p>
          <a:p>
            <a:r>
              <a:rPr lang="zh-CN" altLang="en-US" dirty="0"/>
              <a:t>停止</a:t>
            </a:r>
            <a:r>
              <a:rPr lang="en-US" altLang="zh-CN" dirty="0" err="1"/>
              <a:t>cron</a:t>
            </a:r>
            <a:r>
              <a:rPr lang="zh-CN" altLang="en-US" dirty="0"/>
              <a:t>服务</a:t>
            </a:r>
          </a:p>
          <a:p>
            <a:pPr marL="457200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sudo</a:t>
            </a:r>
            <a:r>
              <a:rPr lang="en-US" altLang="zh-CN" dirty="0"/>
              <a:t> service </a:t>
            </a:r>
            <a:r>
              <a:rPr lang="en-US" altLang="zh-CN" dirty="0" err="1"/>
              <a:t>cron</a:t>
            </a:r>
            <a:r>
              <a:rPr lang="en-US" altLang="zh-CN" dirty="0"/>
              <a:t> stop</a:t>
            </a:r>
            <a:endParaRPr lang="zh-CN" altLang="en-US" dirty="0"/>
          </a:p>
          <a:p>
            <a:r>
              <a:rPr lang="zh-CN" altLang="en-US" dirty="0"/>
              <a:t>启动</a:t>
            </a:r>
            <a:r>
              <a:rPr lang="en-US" altLang="zh-CN" dirty="0" err="1"/>
              <a:t>cron</a:t>
            </a:r>
            <a:r>
              <a:rPr lang="zh-CN" altLang="en-US" dirty="0"/>
              <a:t>服务</a:t>
            </a:r>
          </a:p>
          <a:p>
            <a:pPr marL="457200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sudo</a:t>
            </a:r>
            <a:r>
              <a:rPr lang="en-US" altLang="zh-CN" dirty="0"/>
              <a:t> service </a:t>
            </a:r>
            <a:r>
              <a:rPr lang="en-US" altLang="zh-CN" dirty="0" err="1"/>
              <a:t>cron</a:t>
            </a:r>
            <a:r>
              <a:rPr lang="en-US" altLang="zh-CN" dirty="0"/>
              <a:t> start</a:t>
            </a:r>
            <a:endParaRPr lang="zh-CN" altLang="en-US" dirty="0"/>
          </a:p>
          <a:p>
            <a:r>
              <a:rPr lang="zh-CN" altLang="en-US" dirty="0"/>
              <a:t>重新启动</a:t>
            </a:r>
            <a:r>
              <a:rPr lang="en-US" altLang="zh-CN" dirty="0" err="1"/>
              <a:t>cron</a:t>
            </a:r>
            <a:r>
              <a:rPr lang="zh-CN" altLang="en-US" dirty="0"/>
              <a:t>服务</a:t>
            </a:r>
          </a:p>
          <a:p>
            <a:pPr marL="457200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sudo</a:t>
            </a:r>
            <a:r>
              <a:rPr lang="en-US" altLang="zh-CN" dirty="0"/>
              <a:t> service </a:t>
            </a:r>
            <a:r>
              <a:rPr lang="en-US" altLang="zh-CN" dirty="0" err="1"/>
              <a:t>cron</a:t>
            </a:r>
            <a:r>
              <a:rPr lang="en-US" altLang="zh-CN" dirty="0"/>
              <a:t> restart</a:t>
            </a:r>
            <a:endParaRPr lang="zh-CN" altLang="en-US" dirty="0"/>
          </a:p>
          <a:p>
            <a:r>
              <a:rPr lang="zh-CN" altLang="en-US" dirty="0"/>
              <a:t>查看</a:t>
            </a:r>
            <a:r>
              <a:rPr lang="en-US" altLang="zh-CN" dirty="0" err="1"/>
              <a:t>cron</a:t>
            </a:r>
            <a:r>
              <a:rPr lang="zh-CN" altLang="en-US" dirty="0"/>
              <a:t>服务的开机启动状态</a:t>
            </a:r>
          </a:p>
          <a:p>
            <a:pPr marL="457200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chkconfig</a:t>
            </a:r>
            <a:r>
              <a:rPr lang="en-US" altLang="zh-CN" dirty="0"/>
              <a:t> --list </a:t>
            </a:r>
            <a:r>
              <a:rPr lang="en-US" altLang="zh-CN" dirty="0" err="1"/>
              <a:t>cron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09184" y="5517233"/>
            <a:ext cx="2915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1B70"/>
                </a:solidFill>
              </a:rPr>
              <a:t>注：命令在</a:t>
            </a:r>
            <a:r>
              <a:rPr lang="en-US" altLang="zh-CN" dirty="0" err="1">
                <a:solidFill>
                  <a:srgbClr val="001B70"/>
                </a:solidFill>
              </a:rPr>
              <a:t>Ubuntu</a:t>
            </a:r>
            <a:r>
              <a:rPr lang="zh-CN" altLang="en-US" dirty="0">
                <a:solidFill>
                  <a:srgbClr val="001B70"/>
                </a:solidFill>
              </a:rPr>
              <a:t>系统下使用</a:t>
            </a:r>
          </a:p>
        </p:txBody>
      </p:sp>
    </p:spTree>
    <p:extLst>
      <p:ext uri="{BB962C8B-B14F-4D97-AF65-F5344CB8AC3E}">
        <p14:creationId xmlns:p14="http://schemas.microsoft.com/office/powerpoint/2010/main" val="139347004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en-US" altLang="zh-CN" dirty="0" err="1">
                <a:latin typeface="黑体"/>
                <a:cs typeface="黑体"/>
              </a:rPr>
              <a:t>crontab</a:t>
            </a:r>
            <a:r>
              <a:rPr lang="zh-CN" altLang="en-US" dirty="0">
                <a:latin typeface="黑体"/>
                <a:cs typeface="黑体"/>
              </a:rPr>
              <a:t>命令的作用和格式</a:t>
            </a:r>
            <a:endParaRPr lang="en-US" dirty="0">
              <a:latin typeface="黑体"/>
              <a:cs typeface="黑体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800" dirty="0">
                <a:solidFill>
                  <a:srgbClr val="000066"/>
                </a:solidFill>
                <a:ea typeface="黑体" pitchFamily="2" charset="-122"/>
              </a:rPr>
              <a:t>作用：用于生成</a:t>
            </a:r>
            <a:r>
              <a:rPr lang="en-US" altLang="zh-CN" sz="2800" dirty="0" err="1">
                <a:solidFill>
                  <a:srgbClr val="000066"/>
                </a:solidFill>
                <a:ea typeface="黑体" pitchFamily="2" charset="-122"/>
              </a:rPr>
              <a:t>cron</a:t>
            </a:r>
            <a:r>
              <a:rPr lang="zh-CN" altLang="en-US" sz="2800" dirty="0">
                <a:solidFill>
                  <a:srgbClr val="000066"/>
                </a:solidFill>
                <a:ea typeface="黑体" pitchFamily="2" charset="-122"/>
              </a:rPr>
              <a:t>进程所需要的</a:t>
            </a:r>
            <a:r>
              <a:rPr lang="en-US" altLang="zh-CN" sz="2800" dirty="0" err="1">
                <a:solidFill>
                  <a:srgbClr val="000066"/>
                </a:solidFill>
                <a:ea typeface="黑体" pitchFamily="2" charset="-122"/>
              </a:rPr>
              <a:t>crontab</a:t>
            </a:r>
            <a:r>
              <a:rPr lang="zh-CN" altLang="en-US" sz="2800" dirty="0">
                <a:solidFill>
                  <a:srgbClr val="000066"/>
                </a:solidFill>
                <a:ea typeface="黑体" pitchFamily="2" charset="-122"/>
              </a:rPr>
              <a:t>文件 </a:t>
            </a:r>
            <a:endParaRPr lang="en-US" altLang="zh-CN" sz="2800" dirty="0">
              <a:solidFill>
                <a:srgbClr val="000066"/>
              </a:solidFill>
              <a:ea typeface="黑体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dirty="0" err="1">
                <a:latin typeface="Arial" charset="0"/>
              </a:rPr>
              <a:t>crontab</a:t>
            </a:r>
            <a:r>
              <a:rPr lang="zh-CN" altLang="en-US" dirty="0">
                <a:latin typeface="Arial" charset="0"/>
              </a:rPr>
              <a:t>的命令格式 </a:t>
            </a:r>
            <a:endParaRPr lang="en-US" altLang="zh-CN" dirty="0">
              <a:latin typeface="Arial" charset="0"/>
            </a:endParaRP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altLang="zh-CN" dirty="0">
                <a:latin typeface="Arial" charset="0"/>
              </a:rPr>
              <a:t>	</a:t>
            </a:r>
            <a:r>
              <a:rPr lang="en-US" altLang="zh-CN" dirty="0" err="1">
                <a:latin typeface="Arial" charset="0"/>
              </a:rPr>
              <a:t>crontab</a:t>
            </a:r>
            <a:r>
              <a:rPr lang="en-US" altLang="zh-CN" dirty="0">
                <a:latin typeface="Arial" charset="0"/>
              </a:rPr>
              <a:t> [-u user] file 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altLang="zh-CN" dirty="0">
                <a:latin typeface="Arial" charset="0"/>
              </a:rPr>
              <a:t>	</a:t>
            </a:r>
            <a:r>
              <a:rPr lang="en-US" altLang="zh-CN" dirty="0" err="1">
                <a:latin typeface="Arial" charset="0"/>
              </a:rPr>
              <a:t>crontab</a:t>
            </a:r>
            <a:r>
              <a:rPr lang="en-US" altLang="zh-CN" dirty="0">
                <a:latin typeface="Arial" charset="0"/>
              </a:rPr>
              <a:t> [-u user] {-l|-r|-e} 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altLang="zh-CN" dirty="0">
                <a:latin typeface="Arial" charset="0"/>
              </a:rPr>
              <a:t>	-l   </a:t>
            </a:r>
            <a:r>
              <a:rPr lang="zh-CN" altLang="en-US" dirty="0">
                <a:latin typeface="Arial" charset="0"/>
              </a:rPr>
              <a:t>该选项将使在标准输出上显示当前的 </a:t>
            </a:r>
            <a:r>
              <a:rPr lang="en-US" altLang="zh-CN" dirty="0" err="1">
                <a:latin typeface="Arial" charset="0"/>
              </a:rPr>
              <a:t>crontab</a:t>
            </a:r>
            <a:r>
              <a:rPr lang="en-US" altLang="zh-CN" dirty="0">
                <a:latin typeface="Arial" charset="0"/>
              </a:rPr>
              <a:t> 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altLang="zh-CN" dirty="0">
                <a:latin typeface="Arial" charset="0"/>
              </a:rPr>
              <a:t>	-r   </a:t>
            </a:r>
            <a:r>
              <a:rPr lang="zh-CN" altLang="en-US" dirty="0">
                <a:latin typeface="Arial" charset="0"/>
              </a:rPr>
              <a:t>删除当前的</a:t>
            </a:r>
            <a:r>
              <a:rPr lang="en-US" altLang="zh-CN" dirty="0" err="1">
                <a:latin typeface="Arial" charset="0"/>
              </a:rPr>
              <a:t>crontab</a:t>
            </a:r>
            <a:r>
              <a:rPr lang="en-US" altLang="zh-CN" dirty="0">
                <a:latin typeface="Arial" charset="0"/>
              </a:rPr>
              <a:t> 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altLang="zh-CN" dirty="0">
                <a:latin typeface="Arial" charset="0"/>
              </a:rPr>
              <a:t>	-e </a:t>
            </a:r>
            <a:r>
              <a:rPr lang="zh-CN" altLang="en-US" dirty="0">
                <a:latin typeface="Arial" charset="0"/>
              </a:rPr>
              <a:t>使用编辑器编辑当前的</a:t>
            </a:r>
            <a:r>
              <a:rPr lang="en-US" altLang="zh-CN" dirty="0" err="1">
                <a:latin typeface="Arial" charset="0"/>
              </a:rPr>
              <a:t>crontab</a:t>
            </a:r>
            <a:r>
              <a:rPr lang="zh-CN" altLang="en-US" dirty="0">
                <a:latin typeface="Arial" charset="0"/>
              </a:rPr>
              <a:t>文件。当结束编辑离开时，编辑后的文件将自动安装</a:t>
            </a:r>
            <a:endParaRPr lang="en-US" altLang="zh-CN" dirty="0">
              <a:latin typeface="Arial" charset="0"/>
            </a:endParaRPr>
          </a:p>
          <a:p>
            <a:pPr lvl="2" algn="just"/>
            <a:endParaRPr lang="en-US" altLang="zh-CN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6705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cron</a:t>
            </a:r>
            <a:r>
              <a:rPr lang="zh-CN" altLang="en-US" dirty="0"/>
              <a:t>任务的格式 </a:t>
            </a:r>
          </a:p>
        </p:txBody>
      </p:sp>
      <p:graphicFrame>
        <p:nvGraphicFramePr>
          <p:cNvPr id="13404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7073"/>
              </p:ext>
            </p:extLst>
          </p:nvPr>
        </p:nvGraphicFramePr>
        <p:xfrm>
          <a:off x="1066801" y="2636838"/>
          <a:ext cx="7847013" cy="38827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7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lang="zh-CN" altLang="en-US" sz="2200" b="0" u="none" strike="noStrike" kern="1200" dirty="0">
                          <a:solidFill>
                            <a:srgbClr val="000000"/>
                          </a:solidFill>
                        </a:rPr>
                        <a:t>字段</a:t>
                      </a:r>
                      <a:endParaRPr lang="zh-CN" altLang="en-US" sz="22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lang="zh-CN" altLang="en-US" sz="2200" b="0" u="none" strike="noStrike" kern="1200">
                          <a:solidFill>
                            <a:srgbClr val="000000"/>
                          </a:solidFill>
                        </a:rPr>
                        <a:t>说明</a:t>
                      </a:r>
                      <a:endParaRPr lang="zh-CN" altLang="en-US" sz="2200" b="0" i="0" u="none" strike="noStrike" kern="120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lang="en-US" altLang="zh-CN" sz="2200" b="0" u="none" strike="noStrike" kern="1200">
                          <a:solidFill>
                            <a:srgbClr val="000000"/>
                          </a:solidFill>
                        </a:rPr>
                        <a:t>minute </a:t>
                      </a:r>
                      <a:endParaRPr lang="en-US" altLang="zh-CN" sz="2200" b="0" i="0" u="none" strike="noStrike" kern="120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lang="zh-CN" altLang="en-US" sz="2200" b="0" u="none" strike="noStrike" kern="1200">
                          <a:solidFill>
                            <a:srgbClr val="000000"/>
                          </a:solidFill>
                        </a:rPr>
                        <a:t>分钟，取值为从</a:t>
                      </a:r>
                      <a:r>
                        <a:rPr lang="en-US" altLang="zh-CN" sz="2200" b="0" u="none" strike="noStrike" kern="12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zh-CN" altLang="en-US" sz="2200" b="0" u="none" strike="noStrike" kern="1200">
                          <a:solidFill>
                            <a:srgbClr val="000000"/>
                          </a:solidFill>
                        </a:rPr>
                        <a:t>到</a:t>
                      </a:r>
                      <a:r>
                        <a:rPr lang="en-US" altLang="zh-CN" sz="2200" b="0" u="none" strike="noStrike" kern="1200">
                          <a:solidFill>
                            <a:srgbClr val="000000"/>
                          </a:solidFill>
                        </a:rPr>
                        <a:t>59</a:t>
                      </a:r>
                      <a:r>
                        <a:rPr lang="zh-CN" altLang="en-US" sz="2200" b="0" u="none" strike="noStrike" kern="1200">
                          <a:solidFill>
                            <a:srgbClr val="000000"/>
                          </a:solidFill>
                        </a:rPr>
                        <a:t>之间的任意整数 </a:t>
                      </a:r>
                      <a:endParaRPr lang="zh-CN" altLang="en-US" sz="2200" b="0" i="0" u="none" strike="noStrike" kern="120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lang="en-US" altLang="zh-CN" sz="2200" b="0" u="none" strike="noStrike" kern="1200">
                          <a:solidFill>
                            <a:srgbClr val="000000"/>
                          </a:solidFill>
                        </a:rPr>
                        <a:t>hour </a:t>
                      </a:r>
                      <a:endParaRPr lang="en-US" altLang="zh-CN" sz="2200" b="0" i="0" u="none" strike="noStrike" kern="120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lang="zh-CN" altLang="en-US" sz="2200" b="0" u="none" strike="noStrike" kern="1200" dirty="0">
                          <a:solidFill>
                            <a:srgbClr val="000000"/>
                          </a:solidFill>
                        </a:rPr>
                        <a:t>小时，取值为从</a:t>
                      </a:r>
                      <a:r>
                        <a:rPr lang="en-US" altLang="zh-CN" sz="2200" b="0" u="none" strike="noStrike" kern="120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zh-CN" altLang="en-US" sz="2200" b="0" u="none" strike="noStrike" kern="1200" dirty="0">
                          <a:solidFill>
                            <a:srgbClr val="000000"/>
                          </a:solidFill>
                        </a:rPr>
                        <a:t>到</a:t>
                      </a:r>
                      <a:r>
                        <a:rPr lang="en-US" altLang="zh-CN" sz="2200" b="0" u="none" strike="noStrike" kern="1200" dirty="0">
                          <a:solidFill>
                            <a:srgbClr val="000000"/>
                          </a:solidFill>
                        </a:rPr>
                        <a:t>23</a:t>
                      </a:r>
                      <a:r>
                        <a:rPr lang="zh-CN" altLang="en-US" sz="2200" b="0" u="none" strike="noStrike" kern="1200" dirty="0">
                          <a:solidFill>
                            <a:srgbClr val="000000"/>
                          </a:solidFill>
                        </a:rPr>
                        <a:t>之间的任意整数 </a:t>
                      </a:r>
                      <a:endParaRPr lang="zh-CN" altLang="en-US" sz="22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lang="en-US" altLang="zh-CN" sz="2200" b="0" u="none" strike="noStrike" kern="1200" dirty="0">
                          <a:solidFill>
                            <a:srgbClr val="000000"/>
                          </a:solidFill>
                        </a:rPr>
                        <a:t>day </a:t>
                      </a:r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lang="zh-CN" altLang="en-US" sz="2200" b="0" u="none" strike="noStrike" kern="1200" dirty="0">
                          <a:solidFill>
                            <a:srgbClr val="000000"/>
                          </a:solidFill>
                        </a:rPr>
                        <a:t>日期，取值为从</a:t>
                      </a:r>
                      <a:r>
                        <a:rPr lang="en-US" altLang="zh-CN" sz="2200" b="0" u="none" strike="noStrike" kern="120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zh-CN" altLang="en-US" sz="2200" b="0" u="none" strike="noStrike" kern="1200" dirty="0">
                          <a:solidFill>
                            <a:srgbClr val="000000"/>
                          </a:solidFill>
                        </a:rPr>
                        <a:t>到</a:t>
                      </a:r>
                      <a:r>
                        <a:rPr lang="en-US" altLang="zh-CN" sz="2200" b="0" u="none" strike="noStrike" kern="1200" dirty="0">
                          <a:solidFill>
                            <a:srgbClr val="000000"/>
                          </a:solidFill>
                        </a:rPr>
                        <a:t>31</a:t>
                      </a:r>
                      <a:r>
                        <a:rPr lang="zh-CN" altLang="en-US" sz="2200" b="0" u="none" strike="noStrike" kern="1200" dirty="0">
                          <a:solidFill>
                            <a:srgbClr val="000000"/>
                          </a:solidFill>
                        </a:rPr>
                        <a:t>之间的任意整数</a:t>
                      </a:r>
                      <a:endParaRPr lang="zh-CN" altLang="en-US" sz="22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lang="en-US" altLang="zh-CN" sz="2200" b="0" u="none" strike="noStrike" kern="1200" dirty="0">
                          <a:solidFill>
                            <a:srgbClr val="000000"/>
                          </a:solidFill>
                        </a:rPr>
                        <a:t>month </a:t>
                      </a:r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lang="zh-CN" altLang="en-US" sz="2200" b="0" u="none" strike="noStrike" kern="1200" dirty="0">
                          <a:solidFill>
                            <a:srgbClr val="000000"/>
                          </a:solidFill>
                        </a:rPr>
                        <a:t>月份，取值为从</a:t>
                      </a:r>
                      <a:r>
                        <a:rPr lang="en-US" altLang="zh-CN" sz="2200" b="0" u="none" strike="noStrike" kern="120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zh-CN" altLang="en-US" sz="2200" b="0" u="none" strike="noStrike" kern="1200" dirty="0">
                          <a:solidFill>
                            <a:srgbClr val="000000"/>
                          </a:solidFill>
                        </a:rPr>
                        <a:t>到</a:t>
                      </a:r>
                      <a:r>
                        <a:rPr lang="en-US" altLang="zh-CN" sz="2200" b="0" u="none" strike="noStrike" kern="1200" dirty="0">
                          <a:solidFill>
                            <a:srgbClr val="000000"/>
                          </a:solidFill>
                        </a:rPr>
                        <a:t>12</a:t>
                      </a:r>
                      <a:r>
                        <a:rPr lang="zh-CN" altLang="en-US" sz="2200" b="0" u="none" strike="noStrike" kern="1200" dirty="0">
                          <a:solidFill>
                            <a:srgbClr val="000000"/>
                          </a:solidFill>
                        </a:rPr>
                        <a:t>之间的任意整数</a:t>
                      </a:r>
                      <a:endParaRPr lang="zh-CN" altLang="en-US" sz="22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lang="en-US" altLang="zh-CN" sz="2200" b="0" u="none" strike="noStrike" kern="1200" dirty="0" err="1">
                          <a:solidFill>
                            <a:srgbClr val="000000"/>
                          </a:solidFill>
                        </a:rPr>
                        <a:t>dayofweek</a:t>
                      </a:r>
                      <a:r>
                        <a:rPr lang="en-US" altLang="zh-CN" sz="2200" b="0" u="none" strike="noStrike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lang="zh-CN" altLang="en-US" sz="2200" b="0" u="none" strike="noStrike" kern="1200" dirty="0">
                          <a:solidFill>
                            <a:srgbClr val="000000"/>
                          </a:solidFill>
                        </a:rPr>
                        <a:t>星期，取值为从</a:t>
                      </a:r>
                      <a:r>
                        <a:rPr lang="en-US" altLang="zh-CN" sz="2200" b="0" u="none" strike="noStrike" kern="120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zh-CN" altLang="en-US" sz="2200" b="0" u="none" strike="noStrike" kern="1200" dirty="0">
                          <a:solidFill>
                            <a:srgbClr val="000000"/>
                          </a:solidFill>
                        </a:rPr>
                        <a:t>到</a:t>
                      </a:r>
                      <a:r>
                        <a:rPr lang="en-US" altLang="zh-CN" sz="2200" b="0" u="none" strike="noStrike" kern="1200" dirty="0">
                          <a:solidFill>
                            <a:srgbClr val="000000"/>
                          </a:solidFill>
                        </a:rPr>
                        <a:t>7</a:t>
                      </a:r>
                      <a:r>
                        <a:rPr lang="zh-CN" altLang="en-US" sz="2200" b="0" u="none" strike="noStrike" kern="1200" dirty="0">
                          <a:solidFill>
                            <a:srgbClr val="000000"/>
                          </a:solidFill>
                        </a:rPr>
                        <a:t>之间的任意整数</a:t>
                      </a:r>
                      <a:endParaRPr lang="zh-CN" altLang="en-US" sz="22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lang="en-US" altLang="zh-CN" sz="2200" b="0" u="none" strike="noStrike" kern="1200" dirty="0">
                          <a:solidFill>
                            <a:srgbClr val="000000"/>
                          </a:solidFill>
                        </a:rPr>
                        <a:t>username </a:t>
                      </a:r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lang="zh-CN" altLang="en-US" sz="2200" b="0" u="none" strike="noStrike" kern="1200" dirty="0">
                          <a:solidFill>
                            <a:srgbClr val="000000"/>
                          </a:solidFill>
                        </a:rPr>
                        <a:t>可选字段，</a:t>
                      </a:r>
                      <a:r>
                        <a:rPr lang="en-US" altLang="en-US" sz="2200" b="0" u="none" strike="noStrike" kern="1200" dirty="0" err="1">
                          <a:solidFill>
                            <a:srgbClr val="000000"/>
                          </a:solidFill>
                        </a:rPr>
                        <a:t>指定由哪个用户来执行任务</a:t>
                      </a:r>
                      <a:endParaRPr lang="zh-CN" altLang="en-US" sz="22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lang="en-US" altLang="zh-CN" sz="2200" b="0" u="none" strike="noStrike" kern="1200" dirty="0">
                          <a:solidFill>
                            <a:srgbClr val="000000"/>
                          </a:solidFill>
                        </a:rPr>
                        <a:t>command </a:t>
                      </a:r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lang="zh-CN" altLang="en-US" sz="2200" b="0" u="none" strike="noStrike" kern="1200" dirty="0">
                          <a:solidFill>
                            <a:srgbClr val="000000"/>
                          </a:solidFill>
                        </a:rPr>
                        <a:t>可选字段，要执行的命令或程序脚本 </a:t>
                      </a:r>
                      <a:endParaRPr lang="zh-CN" altLang="en-US" sz="22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40453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920750" y="1268414"/>
            <a:ext cx="4248274" cy="503237"/>
          </a:xfrm>
          <a:noFill/>
          <a:ln/>
        </p:spPr>
        <p:txBody>
          <a:bodyPr/>
          <a:lstStyle/>
          <a:p>
            <a:pPr>
              <a:buFont typeface="Wingdings" charset="0"/>
              <a:buNone/>
            </a:pPr>
            <a:r>
              <a:rPr lang="en-US" altLang="zh-CN" b="0" dirty="0">
                <a:solidFill>
                  <a:srgbClr val="000000"/>
                </a:solidFill>
                <a:latin typeface="Courier New" charset="0"/>
                <a:ea typeface="宋体" charset="0"/>
                <a:cs typeface="Courier New" charset="0"/>
              </a:rPr>
              <a:t>50 3 2 1 * root </a:t>
            </a:r>
            <a:r>
              <a:rPr lang="en-US" altLang="zh-CN" b="0" dirty="0" err="1">
                <a:solidFill>
                  <a:srgbClr val="000000"/>
                </a:solidFill>
                <a:latin typeface="Courier New" charset="0"/>
                <a:ea typeface="宋体" charset="0"/>
                <a:cs typeface="Courier New" charset="0"/>
              </a:rPr>
              <a:t>cmd</a:t>
            </a:r>
            <a:r>
              <a:rPr lang="en-US" altLang="zh-CN" dirty="0">
                <a:ea typeface="宋体" charset="0"/>
                <a:cs typeface="Courier New" charset="0"/>
              </a:rPr>
              <a:t> </a:t>
            </a:r>
            <a:endParaRPr lang="zh-CN" altLang="en-US" dirty="0">
              <a:ea typeface="宋体" charset="0"/>
              <a:cs typeface="Courier New" charset="0"/>
            </a:endParaRPr>
          </a:p>
        </p:txBody>
      </p:sp>
      <p:sp>
        <p:nvSpPr>
          <p:cNvPr id="1340455" name="Line 39"/>
          <p:cNvSpPr>
            <a:spLocks noChangeShapeType="1"/>
          </p:cNvSpPr>
          <p:nvPr/>
        </p:nvSpPr>
        <p:spPr bwMode="auto">
          <a:xfrm flipV="1">
            <a:off x="992188" y="1700808"/>
            <a:ext cx="431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 sz="2000"/>
          </a:p>
        </p:txBody>
      </p:sp>
      <p:sp>
        <p:nvSpPr>
          <p:cNvPr id="1340456" name="AutoShape 40"/>
          <p:cNvSpPr>
            <a:spLocks/>
          </p:cNvSpPr>
          <p:nvPr/>
        </p:nvSpPr>
        <p:spPr bwMode="auto">
          <a:xfrm>
            <a:off x="1352550" y="1988146"/>
            <a:ext cx="1511300" cy="360363"/>
          </a:xfrm>
          <a:prstGeom prst="borderCallout2">
            <a:avLst>
              <a:gd name="adj1" fmla="val 31718"/>
              <a:gd name="adj2" fmla="val -5042"/>
              <a:gd name="adj3" fmla="val 31718"/>
              <a:gd name="adj4" fmla="val -6514"/>
              <a:gd name="adj5" fmla="val -74449"/>
              <a:gd name="adj6" fmla="val -8194"/>
            </a:avLst>
          </a:prstGeom>
          <a:solidFill>
            <a:srgbClr val="FFCC99"/>
          </a:solidFill>
          <a:ln w="127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1200" dirty="0">
                <a:latin typeface="Arial" charset="0"/>
                <a:ea typeface="楷体_GB2312" charset="0"/>
                <a:cs typeface="楷体_GB2312" charset="0"/>
              </a:rPr>
              <a:t>minute</a:t>
            </a:r>
            <a:r>
              <a:rPr lang="zh-CN" altLang="en-US" sz="1200" dirty="0">
                <a:latin typeface="Arial" charset="0"/>
                <a:ea typeface="楷体_GB2312" charset="0"/>
                <a:cs typeface="楷体_GB2312" charset="0"/>
              </a:rPr>
              <a:t>字段</a:t>
            </a:r>
          </a:p>
        </p:txBody>
      </p:sp>
      <p:grpSp>
        <p:nvGrpSpPr>
          <p:cNvPr id="1340457" name="Group 41"/>
          <p:cNvGrpSpPr>
            <a:grpSpLocks/>
          </p:cNvGrpSpPr>
          <p:nvPr/>
        </p:nvGrpSpPr>
        <p:grpSpPr bwMode="auto">
          <a:xfrm>
            <a:off x="1639888" y="1700808"/>
            <a:ext cx="1728787" cy="647700"/>
            <a:chOff x="793" y="1117"/>
            <a:chExt cx="1089" cy="408"/>
          </a:xfrm>
        </p:grpSpPr>
        <p:sp>
          <p:nvSpPr>
            <p:cNvPr id="1340458" name="Line 42"/>
            <p:cNvSpPr>
              <a:spLocks noChangeShapeType="1"/>
            </p:cNvSpPr>
            <p:nvPr/>
          </p:nvSpPr>
          <p:spPr bwMode="auto">
            <a:xfrm flipV="1">
              <a:off x="793" y="1117"/>
              <a:ext cx="13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 sz="2000"/>
            </a:p>
          </p:txBody>
        </p:sp>
        <p:sp>
          <p:nvSpPr>
            <p:cNvPr id="1340459" name="AutoShape 43"/>
            <p:cNvSpPr>
              <a:spLocks/>
            </p:cNvSpPr>
            <p:nvPr/>
          </p:nvSpPr>
          <p:spPr bwMode="auto">
            <a:xfrm>
              <a:off x="930" y="1298"/>
              <a:ext cx="952" cy="227"/>
            </a:xfrm>
            <a:prstGeom prst="borderCallout2">
              <a:avLst>
                <a:gd name="adj1" fmla="val 31718"/>
                <a:gd name="adj2" fmla="val -5042"/>
                <a:gd name="adj3" fmla="val 31718"/>
                <a:gd name="adj4" fmla="val -6514"/>
                <a:gd name="adj5" fmla="val -74449"/>
                <a:gd name="adj6" fmla="val -8194"/>
              </a:avLst>
            </a:prstGeom>
            <a:solidFill>
              <a:srgbClr val="FFCC99"/>
            </a:solidFill>
            <a:ln w="127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200">
                  <a:latin typeface="Arial" charset="0"/>
                  <a:ea typeface="楷体_GB2312" charset="0"/>
                  <a:cs typeface="楷体_GB2312" charset="0"/>
                </a:rPr>
                <a:t>hour</a:t>
              </a:r>
              <a:r>
                <a:rPr lang="zh-CN" altLang="en-US" sz="1200">
                  <a:latin typeface="Arial" charset="0"/>
                  <a:ea typeface="楷体_GB2312" charset="0"/>
                  <a:cs typeface="楷体_GB2312" charset="0"/>
                </a:rPr>
                <a:t>字段</a:t>
              </a:r>
            </a:p>
          </p:txBody>
        </p:sp>
      </p:grpSp>
      <p:grpSp>
        <p:nvGrpSpPr>
          <p:cNvPr id="1340460" name="Group 44"/>
          <p:cNvGrpSpPr>
            <a:grpSpLocks/>
          </p:cNvGrpSpPr>
          <p:nvPr/>
        </p:nvGrpSpPr>
        <p:grpSpPr bwMode="auto">
          <a:xfrm>
            <a:off x="2000969" y="1700808"/>
            <a:ext cx="1439863" cy="647700"/>
            <a:chOff x="1066" y="1117"/>
            <a:chExt cx="907" cy="408"/>
          </a:xfrm>
        </p:grpSpPr>
        <p:sp>
          <p:nvSpPr>
            <p:cNvPr id="1340461" name="Line 45"/>
            <p:cNvSpPr>
              <a:spLocks noChangeShapeType="1"/>
            </p:cNvSpPr>
            <p:nvPr/>
          </p:nvSpPr>
          <p:spPr bwMode="auto">
            <a:xfrm flipV="1">
              <a:off x="1066" y="1117"/>
              <a:ext cx="13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 sz="2000"/>
            </a:p>
          </p:txBody>
        </p:sp>
        <p:sp>
          <p:nvSpPr>
            <p:cNvPr id="1340462" name="AutoShape 46"/>
            <p:cNvSpPr>
              <a:spLocks/>
            </p:cNvSpPr>
            <p:nvPr/>
          </p:nvSpPr>
          <p:spPr bwMode="auto">
            <a:xfrm>
              <a:off x="1247" y="1298"/>
              <a:ext cx="726" cy="227"/>
            </a:xfrm>
            <a:prstGeom prst="borderCallout2">
              <a:avLst>
                <a:gd name="adj1" fmla="val 31718"/>
                <a:gd name="adj2" fmla="val -6611"/>
                <a:gd name="adj3" fmla="val 31718"/>
                <a:gd name="adj4" fmla="val -8542"/>
                <a:gd name="adj5" fmla="val -74449"/>
                <a:gd name="adj6" fmla="val -10745"/>
              </a:avLst>
            </a:prstGeom>
            <a:solidFill>
              <a:srgbClr val="FFCC99"/>
            </a:solidFill>
            <a:ln w="127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200">
                  <a:latin typeface="Arial" charset="0"/>
                  <a:ea typeface="楷体_GB2312" charset="0"/>
                  <a:cs typeface="楷体_GB2312" charset="0"/>
                </a:rPr>
                <a:t>day</a:t>
              </a:r>
              <a:r>
                <a:rPr lang="zh-CN" altLang="en-US" sz="1200">
                  <a:latin typeface="Arial" charset="0"/>
                  <a:ea typeface="楷体_GB2312" charset="0"/>
                  <a:cs typeface="楷体_GB2312" charset="0"/>
                </a:rPr>
                <a:t>字段</a:t>
              </a:r>
            </a:p>
          </p:txBody>
        </p:sp>
      </p:grpSp>
      <p:grpSp>
        <p:nvGrpSpPr>
          <p:cNvPr id="1340463" name="Group 47"/>
          <p:cNvGrpSpPr>
            <a:grpSpLocks/>
          </p:cNvGrpSpPr>
          <p:nvPr/>
        </p:nvGrpSpPr>
        <p:grpSpPr bwMode="auto">
          <a:xfrm>
            <a:off x="2360712" y="1700808"/>
            <a:ext cx="1655763" cy="647700"/>
            <a:chOff x="1338" y="1117"/>
            <a:chExt cx="1043" cy="408"/>
          </a:xfrm>
        </p:grpSpPr>
        <p:sp>
          <p:nvSpPr>
            <p:cNvPr id="1340464" name="Line 48"/>
            <p:cNvSpPr>
              <a:spLocks noChangeShapeType="1"/>
            </p:cNvSpPr>
            <p:nvPr/>
          </p:nvSpPr>
          <p:spPr bwMode="auto">
            <a:xfrm flipV="1">
              <a:off x="1338" y="1117"/>
              <a:ext cx="13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 sz="2000"/>
            </a:p>
          </p:txBody>
        </p:sp>
        <p:sp>
          <p:nvSpPr>
            <p:cNvPr id="1340465" name="AutoShape 49"/>
            <p:cNvSpPr>
              <a:spLocks/>
            </p:cNvSpPr>
            <p:nvPr/>
          </p:nvSpPr>
          <p:spPr bwMode="auto">
            <a:xfrm>
              <a:off x="1474" y="1298"/>
              <a:ext cx="907" cy="227"/>
            </a:xfrm>
            <a:prstGeom prst="borderCallout2">
              <a:avLst>
                <a:gd name="adj1" fmla="val 31718"/>
                <a:gd name="adj2" fmla="val -5292"/>
                <a:gd name="adj3" fmla="val 31718"/>
                <a:gd name="adj4" fmla="val -6838"/>
                <a:gd name="adj5" fmla="val -74449"/>
                <a:gd name="adj6" fmla="val -8602"/>
              </a:avLst>
            </a:prstGeom>
            <a:solidFill>
              <a:srgbClr val="FFCC99"/>
            </a:solidFill>
            <a:ln w="127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200" dirty="0">
                  <a:latin typeface="Arial" charset="0"/>
                  <a:ea typeface="楷体_GB2312" charset="0"/>
                  <a:cs typeface="楷体_GB2312" charset="0"/>
                </a:rPr>
                <a:t>month</a:t>
              </a:r>
              <a:r>
                <a:rPr lang="zh-CN" altLang="en-US" sz="1200" dirty="0">
                  <a:latin typeface="Arial" charset="0"/>
                  <a:ea typeface="楷体_GB2312" charset="0"/>
                  <a:cs typeface="楷体_GB2312" charset="0"/>
                </a:rPr>
                <a:t>字段</a:t>
              </a:r>
            </a:p>
          </p:txBody>
        </p:sp>
      </p:grpSp>
      <p:grpSp>
        <p:nvGrpSpPr>
          <p:cNvPr id="1340466" name="Group 50"/>
          <p:cNvGrpSpPr>
            <a:grpSpLocks/>
          </p:cNvGrpSpPr>
          <p:nvPr/>
        </p:nvGrpSpPr>
        <p:grpSpPr bwMode="auto">
          <a:xfrm>
            <a:off x="2792760" y="1700808"/>
            <a:ext cx="2160588" cy="647700"/>
            <a:chOff x="1610" y="1117"/>
            <a:chExt cx="1361" cy="408"/>
          </a:xfrm>
        </p:grpSpPr>
        <p:sp>
          <p:nvSpPr>
            <p:cNvPr id="1340467" name="Line 51"/>
            <p:cNvSpPr>
              <a:spLocks noChangeShapeType="1"/>
            </p:cNvSpPr>
            <p:nvPr/>
          </p:nvSpPr>
          <p:spPr bwMode="auto">
            <a:xfrm flipV="1">
              <a:off x="1610" y="1117"/>
              <a:ext cx="13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 sz="2000"/>
            </a:p>
          </p:txBody>
        </p:sp>
        <p:sp>
          <p:nvSpPr>
            <p:cNvPr id="1340468" name="AutoShape 52"/>
            <p:cNvSpPr>
              <a:spLocks/>
            </p:cNvSpPr>
            <p:nvPr/>
          </p:nvSpPr>
          <p:spPr bwMode="auto">
            <a:xfrm>
              <a:off x="1746" y="1298"/>
              <a:ext cx="1225" cy="227"/>
            </a:xfrm>
            <a:prstGeom prst="borderCallout2">
              <a:avLst>
                <a:gd name="adj1" fmla="val 31718"/>
                <a:gd name="adj2" fmla="val -3917"/>
                <a:gd name="adj3" fmla="val 31718"/>
                <a:gd name="adj4" fmla="val -5060"/>
                <a:gd name="adj5" fmla="val -74449"/>
                <a:gd name="adj6" fmla="val -6366"/>
              </a:avLst>
            </a:prstGeom>
            <a:solidFill>
              <a:srgbClr val="FFCC99"/>
            </a:solidFill>
            <a:ln w="127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200" dirty="0" err="1">
                  <a:latin typeface="Arial" charset="0"/>
                  <a:ea typeface="楷体_GB2312" charset="0"/>
                  <a:cs typeface="楷体_GB2312" charset="0"/>
                </a:rPr>
                <a:t>dayofweek</a:t>
              </a:r>
              <a:r>
                <a:rPr lang="zh-CN" altLang="en-US" sz="1200" dirty="0">
                  <a:latin typeface="Arial" charset="0"/>
                  <a:ea typeface="楷体_GB2312" charset="0"/>
                  <a:cs typeface="楷体_GB2312" charset="0"/>
                </a:rPr>
                <a:t>字段</a:t>
              </a:r>
            </a:p>
          </p:txBody>
        </p:sp>
      </p:grpSp>
      <p:grpSp>
        <p:nvGrpSpPr>
          <p:cNvPr id="1340469" name="Group 53"/>
          <p:cNvGrpSpPr>
            <a:grpSpLocks/>
          </p:cNvGrpSpPr>
          <p:nvPr/>
        </p:nvGrpSpPr>
        <p:grpSpPr bwMode="auto">
          <a:xfrm>
            <a:off x="4153621" y="1712517"/>
            <a:ext cx="2455863" cy="627063"/>
            <a:chOff x="2376" y="1170"/>
            <a:chExt cx="1547" cy="395"/>
          </a:xfrm>
        </p:grpSpPr>
        <p:sp>
          <p:nvSpPr>
            <p:cNvPr id="1340470" name="Line 54"/>
            <p:cNvSpPr>
              <a:spLocks noChangeShapeType="1"/>
            </p:cNvSpPr>
            <p:nvPr/>
          </p:nvSpPr>
          <p:spPr bwMode="auto">
            <a:xfrm flipV="1">
              <a:off x="2376" y="1170"/>
              <a:ext cx="45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 sz="2000"/>
            </a:p>
          </p:txBody>
        </p:sp>
        <p:sp>
          <p:nvSpPr>
            <p:cNvPr id="1340471" name="AutoShape 55"/>
            <p:cNvSpPr>
              <a:spLocks/>
            </p:cNvSpPr>
            <p:nvPr/>
          </p:nvSpPr>
          <p:spPr bwMode="auto">
            <a:xfrm>
              <a:off x="2698" y="1338"/>
              <a:ext cx="1225" cy="227"/>
            </a:xfrm>
            <a:prstGeom prst="borderCallout2">
              <a:avLst>
                <a:gd name="adj1" fmla="val 31718"/>
                <a:gd name="adj2" fmla="val -3917"/>
                <a:gd name="adj3" fmla="val 31718"/>
                <a:gd name="adj4" fmla="val -5060"/>
                <a:gd name="adj5" fmla="val -74449"/>
                <a:gd name="adj6" fmla="val -6366"/>
              </a:avLst>
            </a:prstGeom>
            <a:solidFill>
              <a:srgbClr val="FFCC99"/>
            </a:solidFill>
            <a:ln w="127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200" dirty="0">
                  <a:latin typeface="Arial" charset="0"/>
                  <a:ea typeface="楷体_GB2312" charset="0"/>
                  <a:cs typeface="楷体_GB2312" charset="0"/>
                </a:rPr>
                <a:t>command</a:t>
              </a:r>
              <a:r>
                <a:rPr lang="zh-CN" altLang="en-US" sz="1200" dirty="0">
                  <a:latin typeface="Arial" charset="0"/>
                  <a:ea typeface="楷体_GB2312" charset="0"/>
                  <a:cs typeface="楷体_GB2312" charset="0"/>
                </a:rPr>
                <a:t>字段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410430" y="1907118"/>
            <a:ext cx="86409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图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6628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c</a:t>
            </a:r>
            <a:r>
              <a:rPr lang="en-US" dirty="0" err="1"/>
              <a:t>ron任务示例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sz="2400" dirty="0"/>
              <a:t>每天早上</a:t>
            </a:r>
            <a:r>
              <a:rPr lang="en-US" altLang="zh-TW" sz="2400" dirty="0"/>
              <a:t>6</a:t>
            </a:r>
            <a:r>
              <a:rPr lang="zh-TW" altLang="en-US" sz="2400" dirty="0"/>
              <a:t>点</a:t>
            </a:r>
          </a:p>
          <a:p>
            <a:pPr marL="457200" lvl="1" indent="0" algn="just">
              <a:buNone/>
            </a:pPr>
            <a:r>
              <a:rPr lang="en-US" sz="2000" dirty="0"/>
              <a:t>0 6 * * * echo "Good morning." &gt;&gt; /</a:t>
            </a:r>
            <a:r>
              <a:rPr lang="en-US" sz="2000" dirty="0" err="1"/>
              <a:t>tmp</a:t>
            </a:r>
            <a:r>
              <a:rPr lang="en-US" sz="2000" dirty="0"/>
              <a:t>/</a:t>
            </a:r>
            <a:r>
              <a:rPr lang="en-US" sz="2000" dirty="0" err="1"/>
              <a:t>test.txt</a:t>
            </a:r>
            <a:r>
              <a:rPr lang="en-US" sz="2000" dirty="0"/>
              <a:t> </a:t>
            </a:r>
          </a:p>
          <a:p>
            <a:pPr marL="457200" lvl="1" indent="0" algn="just">
              <a:buNone/>
            </a:pPr>
            <a:r>
              <a:rPr lang="en-US" sz="2000" dirty="0"/>
              <a:t> //</a:t>
            </a:r>
            <a:r>
              <a:rPr lang="en-US" sz="2000" dirty="0" err="1"/>
              <a:t>注意单纯echo，从屏幕上看不到任何输出，因为cron把任何输出</a:t>
            </a:r>
            <a:r>
              <a:rPr lang="en-US" sz="2000" dirty="0"/>
              <a:t>                    </a:t>
            </a:r>
            <a:r>
              <a:rPr lang="en-US" sz="2000" dirty="0" err="1"/>
              <a:t>都email到root的信箱了</a:t>
            </a:r>
            <a:endParaRPr lang="en-US" sz="2000" dirty="0"/>
          </a:p>
          <a:p>
            <a:pPr algn="just"/>
            <a:r>
              <a:rPr lang="zh-TW" altLang="en-US" sz="2400" dirty="0"/>
              <a:t>每两个小时</a:t>
            </a:r>
          </a:p>
          <a:p>
            <a:pPr marL="457200" lvl="1" indent="0" algn="just">
              <a:buNone/>
            </a:pPr>
            <a:r>
              <a:rPr lang="en-US" sz="2000" dirty="0"/>
              <a:t>0 */2 * * * echo "Have a break now." &gt;&gt; /</a:t>
            </a:r>
            <a:r>
              <a:rPr lang="en-US" sz="2000" dirty="0" err="1"/>
              <a:t>tmp</a:t>
            </a:r>
            <a:r>
              <a:rPr lang="en-US" sz="2000" dirty="0"/>
              <a:t>/</a:t>
            </a:r>
            <a:r>
              <a:rPr lang="en-US" sz="2000" dirty="0" err="1"/>
              <a:t>test.txt</a:t>
            </a:r>
            <a:endParaRPr lang="en-US" sz="2000" dirty="0"/>
          </a:p>
          <a:p>
            <a:pPr algn="just"/>
            <a:r>
              <a:rPr lang="zh-TW" altLang="en-US" sz="2400" dirty="0"/>
              <a:t>晚上</a:t>
            </a:r>
            <a:r>
              <a:rPr lang="en-US" altLang="zh-TW" sz="2400" dirty="0"/>
              <a:t>11</a:t>
            </a:r>
            <a:r>
              <a:rPr lang="zh-TW" altLang="en-US" sz="2400" dirty="0"/>
              <a:t>点到早上</a:t>
            </a:r>
            <a:r>
              <a:rPr lang="en-US" altLang="zh-TW" sz="2400" dirty="0"/>
              <a:t>8</a:t>
            </a:r>
            <a:r>
              <a:rPr lang="zh-TW" altLang="en-US" sz="2400" dirty="0"/>
              <a:t>点之间每两个小时，早上八点</a:t>
            </a:r>
          </a:p>
          <a:p>
            <a:pPr marL="457200" lvl="1" indent="0" algn="just">
              <a:buNone/>
            </a:pPr>
            <a:r>
              <a:rPr lang="es-ES_tradnl" sz="2000" dirty="0"/>
              <a:t>0 23-7/2,8 * * * echo "</a:t>
            </a:r>
            <a:r>
              <a:rPr lang="es-ES_tradnl" sz="2000" dirty="0" err="1"/>
              <a:t>Have</a:t>
            </a:r>
            <a:r>
              <a:rPr lang="es-ES_tradnl" sz="2000" dirty="0"/>
              <a:t> a </a:t>
            </a:r>
            <a:r>
              <a:rPr lang="es-ES_tradnl" sz="2000" dirty="0" err="1"/>
              <a:t>good</a:t>
            </a:r>
            <a:r>
              <a:rPr lang="es-ES_tradnl" sz="2000" dirty="0"/>
              <a:t> </a:t>
            </a:r>
            <a:r>
              <a:rPr lang="es-ES_tradnl" sz="2000" dirty="0" err="1"/>
              <a:t>dream</a:t>
            </a:r>
            <a:r>
              <a:rPr lang="es-ES_tradnl" sz="2000" dirty="0"/>
              <a:t>：)" &gt;&gt; /</a:t>
            </a:r>
            <a:r>
              <a:rPr lang="es-ES_tradnl" sz="2000" dirty="0" err="1"/>
              <a:t>tmp</a:t>
            </a:r>
            <a:r>
              <a:rPr lang="es-ES_tradnl" sz="2000" dirty="0"/>
              <a:t>/</a:t>
            </a:r>
            <a:r>
              <a:rPr lang="es-ES_tradnl" sz="2000" dirty="0" err="1"/>
              <a:t>test.txt</a:t>
            </a:r>
            <a:endParaRPr lang="es-ES_tradnl" sz="2000" dirty="0"/>
          </a:p>
          <a:p>
            <a:pPr algn="just"/>
            <a:r>
              <a:rPr lang="zh-TW" altLang="en-US" sz="2400" dirty="0"/>
              <a:t>每个月的</a:t>
            </a:r>
            <a:r>
              <a:rPr lang="en-US" altLang="zh-TW" sz="2400" dirty="0"/>
              <a:t>4</a:t>
            </a:r>
            <a:r>
              <a:rPr lang="zh-TW" altLang="en-US" sz="2400" dirty="0"/>
              <a:t>号和每</a:t>
            </a:r>
            <a:r>
              <a:rPr lang="zh-CN" altLang="en-US" sz="2400" dirty="0"/>
              <a:t>周一至周三</a:t>
            </a:r>
            <a:r>
              <a:rPr lang="zh-TW" altLang="en-US" sz="2400" dirty="0"/>
              <a:t>的早上</a:t>
            </a:r>
            <a:r>
              <a:rPr lang="en-US" altLang="zh-TW" sz="2400" dirty="0"/>
              <a:t>11</a:t>
            </a:r>
            <a:r>
              <a:rPr lang="zh-TW" altLang="en-US" sz="2400" dirty="0"/>
              <a:t>点</a:t>
            </a:r>
          </a:p>
          <a:p>
            <a:pPr marL="457200" lvl="1" indent="0" algn="just">
              <a:buNone/>
            </a:pPr>
            <a:r>
              <a:rPr lang="zh-CN" altLang="en-US" sz="2000" dirty="0"/>
              <a:t> </a:t>
            </a:r>
            <a:r>
              <a:rPr lang="en-US" sz="2000" dirty="0"/>
              <a:t>0 11 4 * 1-3 </a:t>
            </a:r>
            <a:r>
              <a:rPr lang="en-US" sz="2000" dirty="0" err="1"/>
              <a:t>cmd</a:t>
            </a:r>
            <a:endParaRPr lang="en-US" sz="2000" dirty="0"/>
          </a:p>
          <a:p>
            <a:pPr marL="342900" lvl="1" indent="-342900" algn="just"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en-US" altLang="zh-TW" dirty="0">
                <a:solidFill>
                  <a:srgbClr val="000066"/>
                </a:solidFill>
                <a:ea typeface="黑体" pitchFamily="2" charset="-122"/>
                <a:cs typeface="+mn-cs"/>
              </a:rPr>
              <a:t>1</a:t>
            </a:r>
            <a:r>
              <a:rPr lang="zh-TW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月</a:t>
            </a:r>
            <a:r>
              <a:rPr lang="en-US" altLang="zh-TW" dirty="0">
                <a:solidFill>
                  <a:srgbClr val="000066"/>
                </a:solidFill>
                <a:ea typeface="黑体" pitchFamily="2" charset="-122"/>
                <a:cs typeface="+mn-cs"/>
              </a:rPr>
              <a:t>1</a:t>
            </a:r>
            <a:r>
              <a:rPr lang="zh-TW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日早上</a:t>
            </a:r>
            <a:r>
              <a:rPr lang="en-US" altLang="zh-TW" dirty="0">
                <a:solidFill>
                  <a:srgbClr val="000066"/>
                </a:solidFill>
                <a:ea typeface="黑体" pitchFamily="2" charset="-122"/>
                <a:cs typeface="+mn-cs"/>
              </a:rPr>
              <a:t>4</a:t>
            </a:r>
            <a:r>
              <a:rPr lang="zh-TW" altLang="en-US" dirty="0">
                <a:solidFill>
                  <a:srgbClr val="000066"/>
                </a:solidFill>
                <a:ea typeface="黑体" pitchFamily="2" charset="-122"/>
                <a:cs typeface="+mn-cs"/>
              </a:rPr>
              <a:t>点</a:t>
            </a:r>
          </a:p>
          <a:p>
            <a:pPr marL="457200" lvl="1" indent="0" algn="just">
              <a:buNone/>
            </a:pPr>
            <a:r>
              <a:rPr lang="zh-CN" altLang="en-US" sz="2000" dirty="0"/>
              <a:t> </a:t>
            </a:r>
            <a:r>
              <a:rPr lang="en-US" sz="2000" dirty="0"/>
              <a:t>0 4 1 1 *  </a:t>
            </a:r>
            <a:r>
              <a:rPr lang="en-US" sz="2000" dirty="0" err="1"/>
              <a:t>cmd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921544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cron</a:t>
            </a:r>
            <a:r>
              <a:rPr lang="zh-CN" altLang="en-US" dirty="0"/>
              <a:t>的配置文件和目录 </a:t>
            </a:r>
          </a:p>
        </p:txBody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556792"/>
            <a:ext cx="9321800" cy="4608513"/>
          </a:xfrm>
        </p:spPr>
        <p:txBody>
          <a:bodyPr/>
          <a:lstStyle/>
          <a:p>
            <a:pPr algn="just"/>
            <a:r>
              <a:rPr lang="zh-CN" altLang="en-US" dirty="0"/>
              <a:t>系统任务配置文件 </a:t>
            </a:r>
          </a:p>
          <a:p>
            <a:pPr lvl="1" algn="just"/>
            <a:r>
              <a:rPr lang="zh-CN" altLang="en-US" dirty="0"/>
              <a:t>“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crontab</a:t>
            </a:r>
            <a:r>
              <a:rPr lang="en-US" altLang="zh-CN" dirty="0"/>
              <a:t>”</a:t>
            </a:r>
            <a:r>
              <a:rPr lang="zh-CN" altLang="en-US" dirty="0"/>
              <a:t>文件中设置的是</a:t>
            </a:r>
            <a:r>
              <a:rPr lang="en-US" altLang="zh-CN" dirty="0"/>
              <a:t>Linux</a:t>
            </a:r>
            <a:r>
              <a:rPr lang="zh-CN" altLang="en-US" dirty="0"/>
              <a:t>系统维护所需的任务，一般不需要人为去修改 </a:t>
            </a:r>
            <a:endParaRPr lang="en-US" altLang="zh-CN" dirty="0"/>
          </a:p>
          <a:p>
            <a:pPr lvl="1" algn="just"/>
            <a:r>
              <a:rPr lang="sv-SE" dirty="0" err="1">
                <a:latin typeface="Arial" charset="0"/>
              </a:rPr>
              <a:t>command字段使用run-parts脚本来执行</a:t>
            </a:r>
            <a:r>
              <a:rPr lang="sv-SE" dirty="0">
                <a:latin typeface="Arial" charset="0"/>
              </a:rPr>
              <a:t>/</a:t>
            </a:r>
            <a:r>
              <a:rPr lang="sv-SE" dirty="0" err="1">
                <a:latin typeface="Arial" charset="0"/>
              </a:rPr>
              <a:t>etc</a:t>
            </a:r>
            <a:r>
              <a:rPr lang="sv-SE" dirty="0">
                <a:latin typeface="Arial" charset="0"/>
              </a:rPr>
              <a:t>/</a:t>
            </a:r>
            <a:r>
              <a:rPr lang="sv-SE" dirty="0" err="1">
                <a:latin typeface="Arial" charset="0"/>
              </a:rPr>
              <a:t>目录下子目录</a:t>
            </a:r>
            <a:endParaRPr lang="zh-CN" altLang="en-US" dirty="0"/>
          </a:p>
          <a:p>
            <a:pPr algn="just"/>
            <a:r>
              <a:rPr lang="zh-CN" altLang="en-US" dirty="0"/>
              <a:t>任务脚本目录 </a:t>
            </a:r>
          </a:p>
          <a:p>
            <a:pPr lvl="1" algn="just"/>
            <a:r>
              <a:rPr lang="zh-CN" altLang="en-US" dirty="0"/>
              <a:t>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zh-CN" altLang="en-US" dirty="0"/>
              <a:t>目录中有名为</a:t>
            </a:r>
            <a:r>
              <a:rPr lang="en-US" altLang="zh-CN" dirty="0" err="1"/>
              <a:t>cron.hourly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 err="1"/>
              <a:t>cron.daily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 err="1"/>
              <a:t>cron.weekly</a:t>
            </a:r>
            <a:r>
              <a:rPr lang="zh-CN" altLang="en-US" dirty="0"/>
              <a:t>和</a:t>
            </a:r>
            <a:r>
              <a:rPr lang="en-US" altLang="zh-CN" dirty="0" err="1"/>
              <a:t>cron.monthly</a:t>
            </a:r>
            <a:r>
              <a:rPr lang="zh-CN" altLang="en-US" dirty="0"/>
              <a:t>的目录</a:t>
            </a:r>
          </a:p>
          <a:p>
            <a:pPr lvl="1" algn="just"/>
            <a:r>
              <a:rPr lang="zh-CN" altLang="en-US" dirty="0"/>
              <a:t>目录中存放的是需要定期执行的系统任务脚本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>
                <a:latin typeface="黑体"/>
                <a:ea typeface="黑体"/>
                <a:cs typeface="黑体"/>
              </a:rPr>
              <a:t>如“</a:t>
            </a:r>
            <a:r>
              <a:rPr lang="en-US" altLang="zh-CN" dirty="0">
                <a:ea typeface="黑体"/>
                <a:cs typeface="黑体"/>
              </a:rPr>
              <a:t>/</a:t>
            </a:r>
            <a:r>
              <a:rPr lang="en-US" altLang="zh-CN" dirty="0" err="1">
                <a:ea typeface="黑体"/>
                <a:cs typeface="黑体"/>
              </a:rPr>
              <a:t>etc</a:t>
            </a:r>
            <a:r>
              <a:rPr lang="en-US" altLang="zh-CN" dirty="0">
                <a:ea typeface="黑体"/>
                <a:cs typeface="黑体"/>
              </a:rPr>
              <a:t>/</a:t>
            </a:r>
            <a:r>
              <a:rPr lang="en-US" altLang="zh-CN" dirty="0" err="1">
                <a:ea typeface="黑体"/>
                <a:cs typeface="黑体"/>
              </a:rPr>
              <a:t>cron.daily</a:t>
            </a:r>
            <a:r>
              <a:rPr lang="en-US" altLang="zh-CN" dirty="0">
                <a:ea typeface="黑体"/>
                <a:cs typeface="黑体"/>
              </a:rPr>
              <a:t>/</a:t>
            </a:r>
            <a:r>
              <a:rPr lang="en-US" altLang="zh-CN" dirty="0">
                <a:latin typeface="黑体"/>
                <a:ea typeface="黑体"/>
                <a:cs typeface="黑体"/>
              </a:rPr>
              <a:t>”</a:t>
            </a:r>
            <a:r>
              <a:rPr lang="zh-CN" altLang="en-US" dirty="0">
                <a:latin typeface="黑体"/>
                <a:ea typeface="黑体"/>
                <a:cs typeface="黑体"/>
              </a:rPr>
              <a:t>目录中存放的是每日执行一次的系统任务脚本</a:t>
            </a:r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50621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通过配置文件实现定时任务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sv-SE" dirty="0"/>
              <a:t>在每天的</a:t>
            </a:r>
            <a:r>
              <a:rPr lang="sv-SE" altLang="zh-CN" dirty="0"/>
              <a:t>12</a:t>
            </a:r>
            <a:r>
              <a:rPr lang="zh-CN" altLang="sv-SE" dirty="0"/>
              <a:t>点执行一个名为</a:t>
            </a:r>
            <a:r>
              <a:rPr lang="sv-SE" altLang="zh-CN" dirty="0" err="1"/>
              <a:t>my_echo.sh</a:t>
            </a:r>
            <a:r>
              <a:rPr lang="zh-CN" altLang="sv-SE" dirty="0"/>
              <a:t>的脚本，进行系统备份</a:t>
            </a:r>
            <a:endParaRPr lang="en-US" altLang="zh-CN" dirty="0"/>
          </a:p>
          <a:p>
            <a:pPr lvl="1" algn="just">
              <a:lnSpc>
                <a:spcPct val="90000"/>
              </a:lnSpc>
            </a:pPr>
            <a:r>
              <a:rPr lang="zh-CN" altLang="sv-SE" dirty="0">
                <a:latin typeface="Arial" charset="0"/>
              </a:rPr>
              <a:t>将</a:t>
            </a:r>
            <a:r>
              <a:rPr lang="sv-SE" altLang="zh-CN" dirty="0" err="1">
                <a:latin typeface="Arial" charset="0"/>
              </a:rPr>
              <a:t>my_echo.sh</a:t>
            </a:r>
            <a:r>
              <a:rPr lang="zh-CN" altLang="sv-SE" dirty="0">
                <a:latin typeface="Arial" charset="0"/>
              </a:rPr>
              <a:t>保存在</a:t>
            </a:r>
            <a:r>
              <a:rPr lang="sv-SE" altLang="zh-CN" dirty="0">
                <a:latin typeface="Arial" charset="0"/>
              </a:rPr>
              <a:t>/</a:t>
            </a:r>
            <a:r>
              <a:rPr lang="sv-SE" altLang="zh-CN" dirty="0" err="1">
                <a:latin typeface="Arial" charset="0"/>
              </a:rPr>
              <a:t>usr</a:t>
            </a:r>
            <a:r>
              <a:rPr lang="sv-SE" altLang="zh-CN" dirty="0">
                <a:latin typeface="Arial" charset="0"/>
              </a:rPr>
              <a:t>/</a:t>
            </a:r>
            <a:r>
              <a:rPr lang="sv-SE" altLang="zh-CN" dirty="0" err="1">
                <a:latin typeface="Arial" charset="0"/>
              </a:rPr>
              <a:t>local</a:t>
            </a:r>
            <a:r>
              <a:rPr lang="sv-SE" altLang="zh-CN" dirty="0">
                <a:latin typeface="Arial" charset="0"/>
              </a:rPr>
              <a:t>/</a:t>
            </a:r>
            <a:r>
              <a:rPr lang="sv-SE" altLang="zh-CN" dirty="0" err="1">
                <a:latin typeface="Arial" charset="0"/>
              </a:rPr>
              <a:t>sbin</a:t>
            </a:r>
            <a:r>
              <a:rPr lang="zh-CN" altLang="sv-SE" dirty="0">
                <a:latin typeface="Arial" charset="0"/>
              </a:rPr>
              <a:t>中，设置其可执行属性，然后在</a:t>
            </a:r>
            <a:r>
              <a:rPr lang="sv-SE" altLang="zh-CN" dirty="0" err="1">
                <a:latin typeface="Arial" charset="0"/>
              </a:rPr>
              <a:t>cron</a:t>
            </a:r>
            <a:r>
              <a:rPr lang="zh-CN" altLang="sv-SE" dirty="0">
                <a:latin typeface="Arial" charset="0"/>
              </a:rPr>
              <a:t>的主配置文件中添加如下的行：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sv-SE" altLang="zh-CN" dirty="0">
                <a:latin typeface="Arial" charset="0"/>
              </a:rPr>
              <a:t>   0 12 * * * </a:t>
            </a:r>
            <a:r>
              <a:rPr lang="sv-SE" altLang="zh-CN" dirty="0" err="1">
                <a:latin typeface="Arial" charset="0"/>
              </a:rPr>
              <a:t>root</a:t>
            </a:r>
            <a:r>
              <a:rPr lang="sv-SE" altLang="zh-CN" dirty="0">
                <a:latin typeface="Arial" charset="0"/>
              </a:rPr>
              <a:t> /</a:t>
            </a:r>
            <a:r>
              <a:rPr lang="sv-SE" altLang="zh-CN" dirty="0" err="1">
                <a:latin typeface="Arial" charset="0"/>
              </a:rPr>
              <a:t>usr</a:t>
            </a:r>
            <a:r>
              <a:rPr lang="sv-SE" altLang="zh-CN" dirty="0">
                <a:latin typeface="Arial" charset="0"/>
              </a:rPr>
              <a:t>/</a:t>
            </a:r>
            <a:r>
              <a:rPr lang="sv-SE" altLang="zh-CN" dirty="0" err="1">
                <a:latin typeface="Arial" charset="0"/>
              </a:rPr>
              <a:t>local</a:t>
            </a:r>
            <a:r>
              <a:rPr lang="sv-SE" altLang="zh-CN" dirty="0">
                <a:latin typeface="Arial" charset="0"/>
              </a:rPr>
              <a:t>/</a:t>
            </a:r>
            <a:r>
              <a:rPr lang="sv-SE" altLang="zh-CN" dirty="0" err="1">
                <a:latin typeface="Arial" charset="0"/>
              </a:rPr>
              <a:t>sbin</a:t>
            </a:r>
            <a:r>
              <a:rPr lang="sv-SE" altLang="zh-CN" dirty="0">
                <a:latin typeface="Arial" charset="0"/>
              </a:rPr>
              <a:t>/</a:t>
            </a:r>
            <a:r>
              <a:rPr lang="sv-SE" altLang="zh-CN" dirty="0" err="1">
                <a:latin typeface="Arial" charset="0"/>
              </a:rPr>
              <a:t>my_echo.sh</a:t>
            </a:r>
            <a:endParaRPr lang="sv-SE" altLang="zh-CN" dirty="0">
              <a:latin typeface="Arial" charset="0"/>
            </a:endParaRPr>
          </a:p>
          <a:p>
            <a:pPr marL="0" indent="0" algn="just">
              <a:buNone/>
            </a:pP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sv-SE" dirty="0" err="1">
                <a:latin typeface="Arial" charset="0"/>
              </a:rPr>
              <a:t>可以将my_echo.sh脚本保存到</a:t>
            </a:r>
            <a:r>
              <a:rPr lang="sv-SE" dirty="0">
                <a:latin typeface="Arial" charset="0"/>
              </a:rPr>
              <a:t>/</a:t>
            </a:r>
            <a:r>
              <a:rPr lang="sv-SE" dirty="0" err="1">
                <a:latin typeface="Arial" charset="0"/>
              </a:rPr>
              <a:t>etc</a:t>
            </a:r>
            <a:r>
              <a:rPr lang="sv-SE" dirty="0">
                <a:latin typeface="Arial" charset="0"/>
              </a:rPr>
              <a:t>/</a:t>
            </a:r>
            <a:r>
              <a:rPr lang="sv-SE" dirty="0" err="1">
                <a:latin typeface="Arial" charset="0"/>
              </a:rPr>
              <a:t>cron.daily目录中，设置可执行属性，然后将</a:t>
            </a:r>
            <a:r>
              <a:rPr lang="sv-SE" dirty="0">
                <a:latin typeface="Arial" charset="0"/>
              </a:rPr>
              <a:t>“/</a:t>
            </a:r>
            <a:r>
              <a:rPr lang="sv-SE" dirty="0" err="1">
                <a:latin typeface="Arial" charset="0"/>
              </a:rPr>
              <a:t>etc</a:t>
            </a:r>
            <a:r>
              <a:rPr lang="sv-SE" dirty="0">
                <a:latin typeface="Arial" charset="0"/>
              </a:rPr>
              <a:t>/</a:t>
            </a:r>
            <a:r>
              <a:rPr lang="sv-SE" dirty="0" err="1">
                <a:latin typeface="Arial" charset="0"/>
              </a:rPr>
              <a:t>cron.daily”所在的行，改成如下的语句</a:t>
            </a:r>
            <a:r>
              <a:rPr lang="sv-SE" dirty="0">
                <a:latin typeface="Arial" charset="0"/>
              </a:rPr>
              <a:t>：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sv-SE" dirty="0">
                <a:latin typeface="Arial" charset="0"/>
              </a:rPr>
              <a:t>    0 12 * * * </a:t>
            </a:r>
            <a:r>
              <a:rPr lang="sv-SE" dirty="0" err="1">
                <a:latin typeface="Arial" charset="0"/>
              </a:rPr>
              <a:t>root</a:t>
            </a:r>
            <a:r>
              <a:rPr lang="sv-SE" dirty="0">
                <a:latin typeface="Arial" charset="0"/>
              </a:rPr>
              <a:t> run-parts /</a:t>
            </a:r>
            <a:r>
              <a:rPr lang="sv-SE" dirty="0" err="1">
                <a:latin typeface="Arial" charset="0"/>
              </a:rPr>
              <a:t>etc</a:t>
            </a:r>
            <a:r>
              <a:rPr lang="sv-SE" dirty="0">
                <a:latin typeface="Arial" charset="0"/>
              </a:rPr>
              <a:t>/</a:t>
            </a:r>
            <a:r>
              <a:rPr lang="sv-SE" dirty="0" err="1">
                <a:latin typeface="Arial" charset="0"/>
              </a:rPr>
              <a:t>cron.daily</a:t>
            </a:r>
            <a:endParaRPr lang="sv-SE" altLang="zh-CN" dirty="0">
              <a:latin typeface="Arial" charset="0"/>
            </a:endParaRPr>
          </a:p>
          <a:p>
            <a:pPr lvl="1" algn="just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13141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小结</a:t>
            </a: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7" y="1556792"/>
            <a:ext cx="8241323" cy="3816424"/>
          </a:xfrm>
        </p:spPr>
        <p:txBody>
          <a:bodyPr/>
          <a:lstStyle/>
          <a:p>
            <a:r>
              <a:rPr lang="zh-CN" altLang="en-US" dirty="0"/>
              <a:t>了解程序、进程与线程的概念和区别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Linux</a:t>
            </a:r>
            <a:r>
              <a:rPr lang="zh-CN" altLang="en-US" dirty="0"/>
              <a:t>进程的基本概念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掌握查看进程状态等进程管理工具的使用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掌握进程启动的相关命令的基本使用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95116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/>
                <a:cs typeface="黑体"/>
              </a:rPr>
              <a:t>程序和进程的区别</a:t>
            </a:r>
            <a:endParaRPr lang="en-US" dirty="0">
              <a:latin typeface="黑体"/>
              <a:cs typeface="黑体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进程概念和程序概念的区别如下：</a:t>
            </a:r>
            <a:r>
              <a:rPr lang="en-US" altLang="zh-CN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solidFill>
                  <a:srgbClr val="001B70"/>
                </a:solidFill>
                <a:latin typeface="Arial" charset="0"/>
              </a:rPr>
              <a:t>程序是静态指令集合，不占系统的运行资源</a:t>
            </a:r>
            <a:r>
              <a:rPr lang="en-US" altLang="zh-CN" dirty="0">
                <a:solidFill>
                  <a:srgbClr val="001B70"/>
                </a:solidFill>
                <a:latin typeface="Arial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solidFill>
                  <a:srgbClr val="001B70"/>
                </a:solidFill>
                <a:latin typeface="宋体" charset="0"/>
              </a:rPr>
              <a:t>而进程是一个随时都可能发生变化的、动态的、使用系统运行资源的程序，具有一定的生命期</a:t>
            </a:r>
            <a:endParaRPr lang="en-US" altLang="zh-CN" dirty="0">
              <a:solidFill>
                <a:srgbClr val="001B70"/>
              </a:solidFill>
              <a:latin typeface="Arial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solidFill>
                  <a:srgbClr val="001B70"/>
                </a:solidFill>
                <a:latin typeface="Arial" charset="0"/>
              </a:rPr>
              <a:t>一个进程只能对应一个程序，一个程序可以对应多个进程。</a:t>
            </a:r>
            <a:endParaRPr lang="en-US" altLang="zh-CN" dirty="0">
              <a:solidFill>
                <a:srgbClr val="001B70"/>
              </a:solidFill>
              <a:latin typeface="Arial" charset="0"/>
            </a:endParaRPr>
          </a:p>
          <a:p>
            <a:pPr lvl="2" algn="just">
              <a:lnSpc>
                <a:spcPct val="90000"/>
              </a:lnSpc>
            </a:pPr>
            <a:r>
              <a:rPr lang="zh-CN" altLang="en-US" dirty="0">
                <a:latin typeface="黑体"/>
                <a:ea typeface="黑体"/>
                <a:cs typeface="黑体"/>
              </a:rPr>
              <a:t>进程和程序的关系类似于戏剧和剧本之间的关系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algn="just"/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947227"/>
              </p:ext>
            </p:extLst>
          </p:nvPr>
        </p:nvGraphicFramePr>
        <p:xfrm>
          <a:off x="2288704" y="4005064"/>
          <a:ext cx="5049986" cy="2376264"/>
        </p:xfrm>
        <a:graphic>
          <a:graphicData uri="http://schemas.openxmlformats.org/drawingml/2006/table">
            <a:tbl>
              <a:tblPr/>
              <a:tblGrid>
                <a:gridCol w="855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8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3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不同点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90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程序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静态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不占系统的运行资源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0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进程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动态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使用系统的运行资源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65619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/>
                <a:cs typeface="黑体"/>
              </a:rPr>
              <a:t>进程及线程基本定义</a:t>
            </a:r>
            <a:endParaRPr lang="en-US" dirty="0">
              <a:latin typeface="黑体"/>
              <a:cs typeface="黑体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340" y="1268760"/>
            <a:ext cx="8241323" cy="4608513"/>
          </a:xfrm>
        </p:spPr>
        <p:txBody>
          <a:bodyPr/>
          <a:lstStyle/>
          <a:p>
            <a:pPr marL="342900" lvl="1" indent="-342900" algn="just"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dirty="0">
                <a:solidFill>
                  <a:srgbClr val="000066"/>
                </a:solidFill>
                <a:latin typeface="黑体"/>
                <a:ea typeface="黑体"/>
                <a:cs typeface="黑体"/>
              </a:rPr>
              <a:t>进程（</a:t>
            </a:r>
            <a:r>
              <a:rPr lang="en-US" altLang="zh-CN" dirty="0">
                <a:solidFill>
                  <a:srgbClr val="000066"/>
                </a:solidFill>
                <a:latin typeface="黑体"/>
                <a:ea typeface="黑体"/>
                <a:cs typeface="黑体"/>
              </a:rPr>
              <a:t>process</a:t>
            </a:r>
            <a:r>
              <a:rPr lang="zh-CN" altLang="en-US" dirty="0">
                <a:solidFill>
                  <a:srgbClr val="000066"/>
                </a:solidFill>
                <a:latin typeface="黑体"/>
                <a:ea typeface="黑体"/>
                <a:cs typeface="黑体"/>
              </a:rPr>
              <a:t>）</a:t>
            </a:r>
          </a:p>
          <a:p>
            <a:pPr lvl="1" algn="just"/>
            <a:r>
              <a:rPr lang="zh-CN" altLang="en-US" sz="18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程序</a:t>
            </a:r>
            <a:r>
              <a:rPr lang="zh-CN" altLang="en-US" sz="1800" dirty="0">
                <a:solidFill>
                  <a:schemeClr val="tx2"/>
                </a:solidFill>
                <a:latin typeface="黑体"/>
                <a:ea typeface="黑体"/>
                <a:cs typeface="黑体"/>
              </a:rPr>
              <a:t>的一次执行及其</a:t>
            </a:r>
            <a:r>
              <a:rPr lang="zh-CN" altLang="en-US" sz="1800" dirty="0">
                <a:latin typeface="黑体"/>
                <a:ea typeface="黑体"/>
                <a:cs typeface="黑体"/>
              </a:rPr>
              <a:t>所包含</a:t>
            </a:r>
            <a:r>
              <a:rPr lang="zh-CN" altLang="en-US" sz="18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资源</a:t>
            </a:r>
            <a:r>
              <a:rPr lang="zh-CN" altLang="en-US" sz="1800" dirty="0">
                <a:latin typeface="黑体"/>
                <a:ea typeface="黑体"/>
                <a:cs typeface="黑体"/>
              </a:rPr>
              <a:t>的总称</a:t>
            </a:r>
          </a:p>
          <a:p>
            <a:pPr lvl="2" algn="just"/>
            <a:r>
              <a:rPr lang="zh-CN" altLang="en-US" sz="1800" dirty="0">
                <a:latin typeface="黑体"/>
                <a:ea typeface="黑体"/>
                <a:cs typeface="黑体"/>
              </a:rPr>
              <a:t>程序：可执行程序代码</a:t>
            </a:r>
          </a:p>
          <a:p>
            <a:pPr lvl="2" algn="just"/>
            <a:r>
              <a:rPr lang="zh-CN" altLang="en-US" sz="1800" dirty="0">
                <a:latin typeface="黑体"/>
                <a:ea typeface="黑体"/>
                <a:cs typeface="黑体"/>
              </a:rPr>
              <a:t>资源：打开文件、挂起信号、地址空间、数据段等</a:t>
            </a:r>
          </a:p>
          <a:p>
            <a:pPr marL="342900" lvl="1" indent="-342900" algn="just"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dirty="0">
                <a:solidFill>
                  <a:srgbClr val="000066"/>
                </a:solidFill>
                <a:latin typeface="黑体"/>
                <a:ea typeface="黑体"/>
                <a:cs typeface="黑体"/>
              </a:rPr>
              <a:t>线程（</a:t>
            </a:r>
            <a:r>
              <a:rPr lang="en-US" altLang="zh-CN" dirty="0">
                <a:solidFill>
                  <a:srgbClr val="000066"/>
                </a:solidFill>
                <a:latin typeface="黑体"/>
                <a:ea typeface="黑体"/>
                <a:cs typeface="黑体"/>
              </a:rPr>
              <a:t>thread</a:t>
            </a:r>
            <a:r>
              <a:rPr lang="zh-CN" altLang="en-US" dirty="0">
                <a:solidFill>
                  <a:srgbClr val="000066"/>
                </a:solidFill>
                <a:latin typeface="黑体"/>
                <a:ea typeface="黑体"/>
                <a:cs typeface="黑体"/>
              </a:rPr>
              <a:t>）</a:t>
            </a:r>
          </a:p>
          <a:p>
            <a:pPr lvl="1" algn="just"/>
            <a:r>
              <a:rPr lang="zh-CN" altLang="en-US" sz="1800" dirty="0">
                <a:latin typeface="黑体"/>
                <a:ea typeface="黑体"/>
                <a:cs typeface="黑体"/>
              </a:rPr>
              <a:t>进程中活动的对象</a:t>
            </a:r>
          </a:p>
          <a:p>
            <a:pPr lvl="2" algn="just"/>
            <a:r>
              <a:rPr lang="zh-CN" altLang="en-US" sz="1800" dirty="0">
                <a:latin typeface="黑体"/>
                <a:ea typeface="黑体"/>
                <a:cs typeface="黑体"/>
              </a:rPr>
              <a:t>有独立的程序计数器、进程栈及一组进程寄存器</a:t>
            </a:r>
          </a:p>
          <a:p>
            <a:pPr algn="just"/>
            <a:endParaRPr 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61402" y="3933056"/>
            <a:ext cx="5558852" cy="2844007"/>
            <a:chOff x="1835696" y="3900512"/>
            <a:chExt cx="5558852" cy="2844007"/>
          </a:xfrm>
        </p:grpSpPr>
        <p:grpSp>
          <p:nvGrpSpPr>
            <p:cNvPr id="8" name="组合 7"/>
            <p:cNvGrpSpPr/>
            <p:nvPr/>
          </p:nvGrpSpPr>
          <p:grpSpPr>
            <a:xfrm>
              <a:off x="1835696" y="3900512"/>
              <a:ext cx="5286375" cy="2844007"/>
              <a:chOff x="1835696" y="3900512"/>
              <a:chExt cx="5286375" cy="2844007"/>
            </a:xfrm>
          </p:grpSpPr>
          <p:pic>
            <p:nvPicPr>
              <p:cNvPr id="4" name="Picture 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5696" y="3900512"/>
                <a:ext cx="5286375" cy="233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4154847" y="6282854"/>
                <a:ext cx="648072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图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7106516" y="4607247"/>
              <a:ext cx="28803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06516" y="5335670"/>
              <a:ext cx="28803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25069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进程与线程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340" y="1412876"/>
            <a:ext cx="8241323" cy="647973"/>
          </a:xfrm>
        </p:spPr>
        <p:txBody>
          <a:bodyPr/>
          <a:lstStyle/>
          <a:p>
            <a:pPr marL="342900" lvl="1" indent="-342900"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zh-CN" altLang="en-US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线程和进程的主要区别和联系如下：</a:t>
            </a:r>
            <a:endParaRPr lang="en-US" altLang="zh-CN" sz="2800" dirty="0">
              <a:solidFill>
                <a:srgbClr val="000066"/>
              </a:solidFill>
              <a:ea typeface="黑体" pitchFamily="2" charset="-122"/>
              <a:cs typeface="楷体_GB2312" charset="0"/>
            </a:endParaRPr>
          </a:p>
          <a:p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127243"/>
              </p:ext>
            </p:extLst>
          </p:nvPr>
        </p:nvGraphicFramePr>
        <p:xfrm>
          <a:off x="1496616" y="1986986"/>
          <a:ext cx="6480720" cy="2407655"/>
        </p:xfrm>
        <a:graphic>
          <a:graphicData uri="http://schemas.openxmlformats.org/drawingml/2006/table">
            <a:tbl>
              <a:tblPr/>
              <a:tblGrid>
                <a:gridCol w="800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1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8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5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1B7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1B70"/>
                          </a:solidFill>
                          <a:latin typeface="宋体"/>
                        </a:rPr>
                        <a:t>形态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1B70"/>
                          </a:solidFill>
                          <a:latin typeface="宋体"/>
                        </a:rPr>
                        <a:t>调度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11">
                <a:tc>
                  <a:txBody>
                    <a:bodyPr/>
                    <a:lstStyle/>
                    <a:p>
                      <a:pPr algn="ctr" fontAlgn="t"/>
                      <a:endParaRPr lang="en-US" altLang="zh-CN" sz="2000" b="1" i="0" u="none" strike="noStrike" dirty="0">
                        <a:solidFill>
                          <a:srgbClr val="001B70"/>
                        </a:solidFill>
                        <a:latin typeface="宋体"/>
                      </a:endParaRPr>
                    </a:p>
                    <a:p>
                      <a:pPr algn="ctr" fontAlgn="t"/>
                      <a:r>
                        <a:rPr lang="zh-CN" altLang="en-US" sz="2000" b="1" i="0" u="none" strike="noStrike" dirty="0">
                          <a:solidFill>
                            <a:srgbClr val="001B70"/>
                          </a:solidFill>
                          <a:latin typeface="宋体"/>
                        </a:rPr>
                        <a:t>线程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CN" sz="2000" b="1" i="0" u="none" strike="noStrike" dirty="0">
                        <a:solidFill>
                          <a:srgbClr val="001B70"/>
                        </a:solidFill>
                        <a:latin typeface="宋体"/>
                      </a:endParaRPr>
                    </a:p>
                    <a:p>
                      <a:pPr algn="ctr" fontAlgn="t"/>
                      <a:r>
                        <a:rPr lang="zh-CN" altLang="en-US" sz="2000" b="1" i="0" u="none" strike="noStrike" dirty="0">
                          <a:solidFill>
                            <a:srgbClr val="001B70"/>
                          </a:solidFill>
                          <a:latin typeface="宋体"/>
                        </a:rPr>
                        <a:t>线程是进程的一部分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CN" sz="2000" b="1" i="0" u="none" strike="noStrike" dirty="0">
                        <a:solidFill>
                          <a:srgbClr val="001B70"/>
                        </a:solidFill>
                        <a:latin typeface="宋体"/>
                      </a:endParaRPr>
                    </a:p>
                    <a:p>
                      <a:pPr algn="ctr" fontAlgn="t"/>
                      <a:r>
                        <a:rPr lang="zh-CN" altLang="en-US" sz="2000" b="1" i="0" u="none" strike="noStrike" dirty="0">
                          <a:solidFill>
                            <a:srgbClr val="001B70"/>
                          </a:solidFill>
                          <a:latin typeface="宋体"/>
                        </a:rPr>
                        <a:t>线程是处理器调度的独立单位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153">
                <a:tc>
                  <a:txBody>
                    <a:bodyPr/>
                    <a:lstStyle/>
                    <a:p>
                      <a:pPr algn="ctr" fontAlgn="t"/>
                      <a:endParaRPr lang="en-US" altLang="zh-CN" sz="2000" b="1" i="0" u="none" strike="noStrike" dirty="0">
                        <a:solidFill>
                          <a:srgbClr val="001B70"/>
                        </a:solidFill>
                        <a:latin typeface="宋体"/>
                      </a:endParaRPr>
                    </a:p>
                    <a:p>
                      <a:pPr algn="ctr" fontAlgn="t"/>
                      <a:r>
                        <a:rPr lang="zh-CN" altLang="en-US" sz="2000" b="1" i="0" u="none" strike="noStrike" dirty="0">
                          <a:solidFill>
                            <a:srgbClr val="001B70"/>
                          </a:solidFill>
                          <a:latin typeface="宋体"/>
                        </a:rPr>
                        <a:t>进程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CN" sz="2000" b="1" i="0" u="none" strike="noStrike" dirty="0">
                        <a:solidFill>
                          <a:srgbClr val="001B70"/>
                        </a:solidFill>
                        <a:latin typeface="宋体"/>
                      </a:endParaRPr>
                    </a:p>
                    <a:p>
                      <a:pPr algn="ctr" fontAlgn="t"/>
                      <a:r>
                        <a:rPr lang="zh-CN" altLang="en-US" sz="2000" b="1" i="0" u="none" strike="noStrike" dirty="0">
                          <a:solidFill>
                            <a:srgbClr val="001B70"/>
                          </a:solidFill>
                          <a:latin typeface="宋体"/>
                        </a:rPr>
                        <a:t>一个进程可包含一个或多个线程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zh-CN" sz="2000" b="1" i="0" u="none" strike="noStrike" dirty="0">
                        <a:solidFill>
                          <a:srgbClr val="001B70"/>
                        </a:solidFill>
                        <a:latin typeface="宋体"/>
                      </a:endParaRPr>
                    </a:p>
                    <a:p>
                      <a:pPr algn="ctr" fontAlgn="t"/>
                      <a:r>
                        <a:rPr lang="zh-CN" altLang="en-US" sz="2000" b="1" i="0" u="none" strike="noStrike" dirty="0">
                          <a:solidFill>
                            <a:srgbClr val="001B70"/>
                          </a:solidFill>
                          <a:latin typeface="宋体"/>
                        </a:rPr>
                        <a:t>进程是资源分配的基本单位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96616" y="4507265"/>
            <a:ext cx="648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>
              <a:buClr>
                <a:srgbClr val="336699"/>
              </a:buClr>
              <a:buSzPct val="80000"/>
              <a:buFont typeface="Wingdings" pitchFamily="2" charset="2"/>
              <a:buChar char="v"/>
            </a:pPr>
            <a:r>
              <a:rPr lang="zh-CN" altLang="en-US" sz="28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多线程和多进程</a:t>
            </a:r>
            <a:endParaRPr lang="en-US" altLang="zh-CN" sz="28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marL="457200" lvl="2" algn="just">
              <a:buClr>
                <a:srgbClr val="C00000"/>
              </a:buClr>
              <a:buFont typeface="Wingdings" pitchFamily="2" charset="2"/>
              <a:buChar char="F"/>
            </a:pPr>
            <a:r>
              <a:rPr lang="zh-CN" altLang="en-US" sz="2000" dirty="0">
                <a:solidFill>
                  <a:srgbClr val="001B70"/>
                </a:solidFill>
                <a:latin typeface="Arial" charset="0"/>
              </a:rPr>
              <a:t>二者都是并行完成功能。</a:t>
            </a:r>
            <a:endParaRPr lang="en-US" altLang="zh-CN" sz="2000" dirty="0">
              <a:solidFill>
                <a:srgbClr val="001B70"/>
              </a:solidFill>
              <a:latin typeface="Arial" charset="0"/>
            </a:endParaRPr>
          </a:p>
          <a:p>
            <a:pPr marL="457200" lvl="2" algn="just">
              <a:buClr>
                <a:srgbClr val="C00000"/>
              </a:buClr>
              <a:buFont typeface="Wingdings" pitchFamily="2" charset="2"/>
              <a:buChar char="F"/>
            </a:pPr>
            <a:r>
              <a:rPr lang="zh-CN" altLang="en-US" sz="2000" dirty="0">
                <a:solidFill>
                  <a:srgbClr val="001B70"/>
                </a:solidFill>
                <a:latin typeface="Arial" charset="0"/>
              </a:rPr>
              <a:t>多个线程之间像内存、变量等资源在多个线程之间可以通过简单 的办法共享</a:t>
            </a:r>
            <a:endParaRPr lang="en-US" altLang="zh-CN" sz="2000" dirty="0">
              <a:solidFill>
                <a:srgbClr val="001B70"/>
              </a:solidFill>
              <a:latin typeface="Arial" charset="0"/>
            </a:endParaRPr>
          </a:p>
          <a:p>
            <a:pPr marL="457200" lvl="2" algn="just">
              <a:buClr>
                <a:srgbClr val="C00000"/>
              </a:buClr>
              <a:buFont typeface="Wingdings" pitchFamily="2" charset="2"/>
              <a:buChar char="F"/>
            </a:pPr>
            <a:r>
              <a:rPr lang="zh-CN" altLang="en-US" sz="2000" dirty="0">
                <a:solidFill>
                  <a:srgbClr val="001B70"/>
                </a:solidFill>
                <a:latin typeface="Arial" charset="0"/>
              </a:rPr>
              <a:t>多进程则不同，进程间的共享方式有限。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74166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题目</a:t>
            </a: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了解程序、进程与线程的概念和区别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6666FF"/>
                </a:solidFill>
              </a:rPr>
              <a:t>理解</a:t>
            </a:r>
            <a:r>
              <a:rPr lang="en-US" altLang="zh-CN" dirty="0">
                <a:solidFill>
                  <a:srgbClr val="6666FF"/>
                </a:solidFill>
              </a:rPr>
              <a:t>Linux</a:t>
            </a:r>
            <a:r>
              <a:rPr lang="zh-CN" altLang="en-US" dirty="0">
                <a:solidFill>
                  <a:srgbClr val="6666FF"/>
                </a:solidFill>
              </a:rPr>
              <a:t>进程的基本概念</a:t>
            </a:r>
            <a:endParaRPr lang="en-US" altLang="zh-CN" dirty="0">
              <a:solidFill>
                <a:srgbClr val="6666FF"/>
              </a:solidFill>
            </a:endParaRPr>
          </a:p>
          <a:p>
            <a:endParaRPr lang="zh-CN" altLang="en-US" dirty="0"/>
          </a:p>
          <a:p>
            <a:r>
              <a:rPr lang="zh-CN" altLang="en-US" dirty="0">
                <a:solidFill>
                  <a:srgbClr val="001B70"/>
                </a:solidFill>
              </a:rPr>
              <a:t>掌握查看进程状态等进程管理工具的使用</a:t>
            </a:r>
            <a:endParaRPr lang="en-US" altLang="zh-CN" dirty="0">
              <a:solidFill>
                <a:srgbClr val="001B7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掌握进程启动的相关命令的基本使用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7331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Linux系统进程分类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340" y="1412876"/>
            <a:ext cx="8241323" cy="3528293"/>
          </a:xfrm>
        </p:spPr>
        <p:txBody>
          <a:bodyPr/>
          <a:lstStyle/>
          <a:p>
            <a:pPr marL="342900" lvl="1" indent="-342900" algn="just">
              <a:lnSpc>
                <a:spcPct val="90000"/>
              </a:lnSpc>
              <a:buClr>
                <a:srgbClr val="FF5050"/>
              </a:buClr>
              <a:buSzPct val="120000"/>
              <a:buFont typeface="Wingdings" pitchFamily="2" charset="2"/>
              <a:buChar char="§"/>
            </a:pPr>
            <a:r>
              <a:rPr lang="en-US" altLang="zh-CN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Linux</a:t>
            </a:r>
            <a:r>
              <a:rPr lang="zh-CN" altLang="en-US" sz="2800" dirty="0">
                <a:solidFill>
                  <a:srgbClr val="000066"/>
                </a:solidFill>
                <a:ea typeface="黑体" pitchFamily="2" charset="-122"/>
                <a:cs typeface="楷体_GB2312" charset="0"/>
              </a:rPr>
              <a:t>操作系统包括以下三种不同类型的进程。每种进程都有其自身的特点和属性：</a:t>
            </a:r>
            <a:endParaRPr lang="en-US" altLang="zh-CN" sz="2800" dirty="0">
              <a:solidFill>
                <a:srgbClr val="000066"/>
              </a:solidFill>
              <a:ea typeface="黑体" pitchFamily="2" charset="-122"/>
              <a:cs typeface="楷体_GB2312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1B70"/>
                </a:solidFill>
                <a:latin typeface="Arial" charset="0"/>
              </a:rPr>
              <a:t>交互进程：由一个</a:t>
            </a:r>
            <a:r>
              <a:rPr lang="en-US" altLang="zh-CN" dirty="0">
                <a:solidFill>
                  <a:srgbClr val="001B70"/>
                </a:solidFill>
                <a:latin typeface="Arial" charset="0"/>
              </a:rPr>
              <a:t>shell</a:t>
            </a:r>
            <a:r>
              <a:rPr lang="zh-CN" altLang="en-US" dirty="0">
                <a:solidFill>
                  <a:srgbClr val="001B70"/>
                </a:solidFill>
                <a:latin typeface="Arial" charset="0"/>
              </a:rPr>
              <a:t>启动的进程。交互进程即可在前台运行，也可以在后台运行</a:t>
            </a:r>
            <a:endParaRPr lang="en-US" altLang="zh-CN" dirty="0">
              <a:solidFill>
                <a:srgbClr val="001B7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1B70"/>
                </a:solidFill>
                <a:latin typeface="Arial" charset="0"/>
              </a:rPr>
              <a:t>批处理进程：这种进程和终端没有联系，是一个进程序列</a:t>
            </a:r>
            <a:endParaRPr lang="en-US" altLang="zh-CN" dirty="0">
              <a:solidFill>
                <a:srgbClr val="001B7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1B70"/>
                </a:solidFill>
                <a:latin typeface="Arial" charset="0"/>
              </a:rPr>
              <a:t>守护进程：</a:t>
            </a:r>
            <a:r>
              <a:rPr lang="en-US" altLang="zh-CN" dirty="0">
                <a:solidFill>
                  <a:srgbClr val="001B70"/>
                </a:solidFill>
                <a:latin typeface="Arial" charset="0"/>
              </a:rPr>
              <a:t>Linux</a:t>
            </a:r>
            <a:r>
              <a:rPr lang="zh-CN" altLang="en-US" dirty="0">
                <a:solidFill>
                  <a:srgbClr val="001B70"/>
                </a:solidFill>
                <a:latin typeface="Arial" charset="0"/>
              </a:rPr>
              <a:t>系统启动时启动的进程，并在后台运行，它本身不在屏幕上显示任何信息</a:t>
            </a:r>
            <a:endParaRPr lang="en-US" altLang="zh-CN" dirty="0">
              <a:solidFill>
                <a:srgbClr val="001B70"/>
              </a:solidFill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37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系统中进程的主要状态</a:t>
            </a:r>
          </a:p>
        </p:txBody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529" y="1484785"/>
            <a:ext cx="8241323" cy="3960341"/>
          </a:xfrm>
        </p:spPr>
        <p:txBody>
          <a:bodyPr/>
          <a:lstStyle/>
          <a:p>
            <a:pPr algn="just"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ea typeface="宋体" pitchFamily="2" charset="-122"/>
              </a:rPr>
              <a:t>R (TASK_RUNNING)，可执行状态</a:t>
            </a:r>
          </a:p>
          <a:p>
            <a:pPr algn="just"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ea typeface="宋体" pitchFamily="2" charset="-122"/>
              </a:rPr>
              <a:t>S (TASK_INTERRUPTIBLE)，可中断的睡眠状态</a:t>
            </a:r>
          </a:p>
          <a:p>
            <a:pPr algn="just"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ea typeface="宋体" pitchFamily="2" charset="-122"/>
              </a:rPr>
              <a:t>D (TASK_UNINTERRUPTIBLE)，不可中断的睡眠状态</a:t>
            </a:r>
          </a:p>
          <a:p>
            <a:pPr algn="just"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ea typeface="宋体" pitchFamily="2" charset="-122"/>
              </a:rPr>
              <a:t>T (TASK_STOPPED or TASK_TRACED)，暂停状态或跟踪状态</a:t>
            </a:r>
          </a:p>
          <a:p>
            <a:pPr algn="just"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ea typeface="宋体" pitchFamily="2" charset="-122"/>
              </a:rPr>
              <a:t>Z (TASK_DEAD - EXIT_ZOMBIE)，退出状态，进程成为僵尸进程</a:t>
            </a:r>
          </a:p>
          <a:p>
            <a:pPr algn="just"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ea typeface="宋体" pitchFamily="2" charset="-122"/>
              </a:rPr>
              <a:t>X (TASK_DEAD - EXIT_DEAD)，退出状态，进程即将被销毁</a:t>
            </a:r>
          </a:p>
        </p:txBody>
      </p:sp>
    </p:spTree>
    <p:extLst>
      <p:ext uri="{BB962C8B-B14F-4D97-AF65-F5344CB8AC3E}">
        <p14:creationId xmlns:p14="http://schemas.microsoft.com/office/powerpoint/2010/main" val="59098997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29687</TotalTime>
  <Words>3258</Words>
  <Application>Microsoft Office PowerPoint</Application>
  <PresentationFormat>A4 纸张(210x297 毫米)</PresentationFormat>
  <Paragraphs>473</Paragraphs>
  <Slides>40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Monotype Sorts</vt:lpstr>
      <vt:lpstr>黑体</vt:lpstr>
      <vt:lpstr>宋体</vt:lpstr>
      <vt:lpstr>Arial</vt:lpstr>
      <vt:lpstr>Arial Narrow</vt:lpstr>
      <vt:lpstr>Calibri</vt:lpstr>
      <vt:lpstr>Courier New</vt:lpstr>
      <vt:lpstr>Tahoma</vt:lpstr>
      <vt:lpstr>Times New Roman</vt:lpstr>
      <vt:lpstr>Wingdings</vt:lpstr>
      <vt:lpstr>通用信息 (标准)</vt:lpstr>
      <vt:lpstr>第五章 第1讲  进程与线程基础</vt:lpstr>
      <vt:lpstr>题目</vt:lpstr>
      <vt:lpstr>程序、进程和线程的概念</vt:lpstr>
      <vt:lpstr>程序和进程的区别</vt:lpstr>
      <vt:lpstr>进程及线程基本定义</vt:lpstr>
      <vt:lpstr>进程与线程</vt:lpstr>
      <vt:lpstr>题目</vt:lpstr>
      <vt:lpstr>Linux系统进程分类</vt:lpstr>
      <vt:lpstr>Linux系统中进程的主要状态</vt:lpstr>
      <vt:lpstr>Linux进程状态的变化</vt:lpstr>
      <vt:lpstr>Linux进程执行模式</vt:lpstr>
      <vt:lpstr>Linux系统进程的分类</vt:lpstr>
      <vt:lpstr>Linux进程基本概念重点总结</vt:lpstr>
      <vt:lpstr>题目</vt:lpstr>
      <vt:lpstr>进程管理工具</vt:lpstr>
      <vt:lpstr>ps命令</vt:lpstr>
      <vt:lpstr>ps之aux选项</vt:lpstr>
      <vt:lpstr>ps之ef选项</vt:lpstr>
      <vt:lpstr>top命令</vt:lpstr>
      <vt:lpstr>top命令默认显示各字段说明</vt:lpstr>
      <vt:lpstr>top交互式模式下的常用命令</vt:lpstr>
      <vt:lpstr>终止进程运行</vt:lpstr>
      <vt:lpstr>控制进程的优先级</vt:lpstr>
      <vt:lpstr>控制进程的优先级</vt:lpstr>
      <vt:lpstr>进程的后台运行</vt:lpstr>
      <vt:lpstr>进程的挂起和恢复</vt:lpstr>
      <vt:lpstr>题目</vt:lpstr>
      <vt:lpstr>启动进程</vt:lpstr>
      <vt:lpstr>定时执行命令(at)</vt:lpstr>
      <vt:lpstr>at命令</vt:lpstr>
      <vt:lpstr>batch命令</vt:lpstr>
      <vt:lpstr>cron简介</vt:lpstr>
      <vt:lpstr>cron服务的启动与停止 </vt:lpstr>
      <vt:lpstr>crontab命令的作用和格式</vt:lpstr>
      <vt:lpstr>cron任务的格式 </vt:lpstr>
      <vt:lpstr>cron任务示例</vt:lpstr>
      <vt:lpstr>cron的配置文件和目录 </vt:lpstr>
      <vt:lpstr>通过配置文件实现定时任务</vt:lpstr>
      <vt:lpstr>小结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3286</cp:revision>
  <cp:lastPrinted>2011-09-02T04:24:48Z</cp:lastPrinted>
  <dcterms:created xsi:type="dcterms:W3CDTF">2001-03-21T12:57:26Z</dcterms:created>
  <dcterms:modified xsi:type="dcterms:W3CDTF">2021-03-26T02:43:14Z</dcterms:modified>
</cp:coreProperties>
</file>