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840" r:id="rId3"/>
    <p:sldId id="841" r:id="rId4"/>
    <p:sldId id="801" r:id="rId5"/>
    <p:sldId id="842" r:id="rId6"/>
    <p:sldId id="910" r:id="rId7"/>
    <p:sldId id="922" r:id="rId8"/>
    <p:sldId id="916" r:id="rId9"/>
    <p:sldId id="872" r:id="rId10"/>
    <p:sldId id="873" r:id="rId11"/>
    <p:sldId id="874" r:id="rId12"/>
    <p:sldId id="920" r:id="rId13"/>
    <p:sldId id="878" r:id="rId14"/>
    <p:sldId id="879" r:id="rId15"/>
    <p:sldId id="880" r:id="rId16"/>
    <p:sldId id="881" r:id="rId17"/>
    <p:sldId id="882" r:id="rId18"/>
    <p:sldId id="883" r:id="rId19"/>
    <p:sldId id="884" r:id="rId20"/>
    <p:sldId id="885" r:id="rId21"/>
    <p:sldId id="886" r:id="rId22"/>
    <p:sldId id="918" r:id="rId23"/>
    <p:sldId id="887" r:id="rId24"/>
    <p:sldId id="919" r:id="rId25"/>
    <p:sldId id="888" r:id="rId26"/>
    <p:sldId id="889" r:id="rId27"/>
    <p:sldId id="890" r:id="rId28"/>
    <p:sldId id="891" r:id="rId29"/>
    <p:sldId id="904" r:id="rId30"/>
    <p:sldId id="893" r:id="rId31"/>
    <p:sldId id="895" r:id="rId32"/>
    <p:sldId id="897" r:id="rId33"/>
    <p:sldId id="925" r:id="rId34"/>
    <p:sldId id="899" r:id="rId35"/>
    <p:sldId id="900" r:id="rId36"/>
    <p:sldId id="901" r:id="rId37"/>
    <p:sldId id="902" r:id="rId38"/>
    <p:sldId id="903" r:id="rId39"/>
    <p:sldId id="297" r:id="rId40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99"/>
    <a:srgbClr val="336699"/>
    <a:srgbClr val="001D3A"/>
    <a:srgbClr val="FF3300"/>
    <a:srgbClr val="C8860E"/>
    <a:srgbClr val="000066"/>
    <a:srgbClr val="0000FF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2" autoAdjust="0"/>
    <p:restoredTop sz="98074" autoAdjust="0"/>
  </p:normalViewPr>
  <p:slideViewPr>
    <p:cSldViewPr>
      <p:cViewPr varScale="1">
        <p:scale>
          <a:sx n="78" d="100"/>
          <a:sy n="78" d="100"/>
        </p:scale>
        <p:origin x="1565" y="5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notesViewPr>
    <p:cSldViewPr>
      <p:cViewPr varScale="1">
        <p:scale>
          <a:sx n="47" d="100"/>
          <a:sy n="47" d="100"/>
        </p:scale>
        <p:origin x="27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P183 8-5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3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常数</a:t>
            </a:r>
            <a:r>
              <a:rPr lang="en-US" altLang="zh-CN" dirty="0"/>
              <a:t>0</a:t>
            </a:r>
            <a:r>
              <a:rPr lang="zh-CN" altLang="en-US" dirty="0"/>
              <a:t>表示空指针，必须强制转化为字符指针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16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charset="0"/>
                <a:ea typeface="黑体" charset="0"/>
              </a:rPr>
              <a:t>P191</a:t>
            </a:r>
            <a:r>
              <a:rPr lang="zh-CN" altLang="en-US" dirty="0">
                <a:latin typeface="Arial" charset="0"/>
                <a:ea typeface="黑体" charset="0"/>
              </a:rPr>
              <a:t>，程序</a:t>
            </a:r>
            <a:r>
              <a:rPr lang="en-US" altLang="zh-CN" dirty="0">
                <a:latin typeface="Arial" charset="0"/>
                <a:ea typeface="黑体" charset="0"/>
              </a:rPr>
              <a:t>8-8</a:t>
            </a:r>
            <a:r>
              <a:rPr lang="zh-CN" altLang="en-US" dirty="0">
                <a:latin typeface="Arial" charset="0"/>
                <a:ea typeface="黑体" charset="0"/>
              </a:rPr>
              <a:t>，程序</a:t>
            </a:r>
            <a:r>
              <a:rPr lang="en-US" altLang="zh-CN" dirty="0">
                <a:latin typeface="Arial" charset="0"/>
                <a:ea typeface="黑体" charset="0"/>
              </a:rPr>
              <a:t>8-9</a:t>
            </a:r>
            <a:endParaRPr lang="zh-CN" altLang="en-US" dirty="0">
              <a:latin typeface="Arial" charset="0"/>
              <a:ea typeface="黑体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1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charset="0"/>
                <a:ea typeface="黑体" charset="0"/>
              </a:rPr>
              <a:t>P200 </a:t>
            </a:r>
            <a:r>
              <a:rPr lang="zh-CN" altLang="en-US" dirty="0">
                <a:latin typeface="Arial" charset="0"/>
                <a:ea typeface="黑体" charset="0"/>
              </a:rPr>
              <a:t>程序</a:t>
            </a:r>
            <a:r>
              <a:rPr lang="en-US" altLang="zh-CN" dirty="0">
                <a:latin typeface="Arial" charset="0"/>
                <a:ea typeface="黑体" charset="0"/>
              </a:rPr>
              <a:t>8-12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62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charset="0"/>
                <a:ea typeface="黑体" charset="0"/>
              </a:rPr>
              <a:t>P200 </a:t>
            </a:r>
            <a:r>
              <a:rPr lang="zh-CN" altLang="en-US" dirty="0">
                <a:latin typeface="Arial" charset="0"/>
                <a:ea typeface="黑体" charset="0"/>
              </a:rPr>
              <a:t>程序</a:t>
            </a:r>
            <a:r>
              <a:rPr lang="en-US" altLang="zh-CN" dirty="0">
                <a:latin typeface="Arial" charset="0"/>
                <a:ea typeface="黑体" charset="0"/>
              </a:rPr>
              <a:t>8-12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62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新宋体" charset="0"/>
                <a:cs typeface="新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新宋体" charset="0"/>
                <a:cs typeface="新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新宋体" charset="0"/>
                <a:cs typeface="新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新宋体" charset="0"/>
                <a:cs typeface="新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新宋体" charset="0"/>
                <a:cs typeface="新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新宋体" charset="0"/>
                <a:cs typeface="新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新宋体" charset="0"/>
                <a:cs typeface="新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新宋体" charset="0"/>
                <a:cs typeface="新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新宋体" charset="0"/>
                <a:cs typeface="新宋体" charset="0"/>
              </a:defRPr>
            </a:lvl9pPr>
          </a:lstStyle>
          <a:p>
            <a:fld id="{05F66BAE-5300-5E49-81D9-C7724BF2BEF1}" type="slidenum">
              <a:rPr lang="zh-CN" altLang="en-US" sz="1200">
                <a:latin typeface="Arial" charset="0"/>
                <a:cs typeface="宋体" charset="0"/>
              </a:rPr>
              <a:pPr/>
              <a:t>4</a:t>
            </a:fld>
            <a:endParaRPr lang="en-US" altLang="zh-CN" sz="1200">
              <a:latin typeface="Arial" charset="0"/>
              <a:cs typeface="宋体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Gulim" charset="0"/>
                <a:ea typeface="Gulim" charset="0"/>
              </a:rPr>
              <a:t>进程的身份证</a:t>
            </a:r>
            <a:endParaRPr lang="en-US" altLang="zh-CN" dirty="0">
              <a:latin typeface="Gulim" charset="0"/>
              <a:ea typeface="Gulim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charset="0"/>
                <a:ea typeface="黑体" charset="0"/>
              </a:rPr>
              <a:t>/</a:t>
            </a:r>
            <a:r>
              <a:rPr lang="en-US" altLang="zh-CN" dirty="0" err="1">
                <a:latin typeface="Arial" charset="0"/>
                <a:ea typeface="黑体" charset="0"/>
              </a:rPr>
              <a:t>usr</a:t>
            </a:r>
            <a:r>
              <a:rPr lang="en-US" altLang="zh-CN" dirty="0">
                <a:latin typeface="Arial" charset="0"/>
                <a:ea typeface="黑体" charset="0"/>
              </a:rPr>
              <a:t>/</a:t>
            </a:r>
            <a:r>
              <a:rPr lang="en-US" altLang="zh-CN" dirty="0" err="1">
                <a:latin typeface="Arial" charset="0"/>
                <a:ea typeface="黑体" charset="0"/>
              </a:rPr>
              <a:t>src</a:t>
            </a:r>
            <a:r>
              <a:rPr lang="en-US" altLang="zh-CN" dirty="0">
                <a:latin typeface="Arial" charset="0"/>
                <a:ea typeface="黑体" charset="0"/>
              </a:rPr>
              <a:t>/</a:t>
            </a:r>
            <a:r>
              <a:rPr lang="zh-CN" altLang="en-US" dirty="0">
                <a:solidFill>
                  <a:srgbClr val="DE0000"/>
                </a:solidFill>
                <a:latin typeface="Arial" charset="0"/>
                <a:ea typeface="黑体" charset="0"/>
              </a:rPr>
              <a:t>内核版本</a:t>
            </a:r>
            <a:r>
              <a:rPr lang="en-US" altLang="zh-CN" dirty="0">
                <a:latin typeface="Arial" charset="0"/>
                <a:ea typeface="黑体" charset="0"/>
              </a:rPr>
              <a:t>/include/</a:t>
            </a:r>
            <a:r>
              <a:rPr lang="en-US" altLang="zh-CN" dirty="0" err="1">
                <a:latin typeface="Arial" charset="0"/>
                <a:ea typeface="黑体" charset="0"/>
              </a:rPr>
              <a:t>linux</a:t>
            </a:r>
            <a:r>
              <a:rPr lang="en-US" altLang="zh-CN" dirty="0">
                <a:latin typeface="Arial" charset="0"/>
                <a:ea typeface="黑体" charset="0"/>
              </a:rPr>
              <a:t>/</a:t>
            </a:r>
            <a:r>
              <a:rPr lang="en-US" altLang="zh-CN" dirty="0" err="1">
                <a:latin typeface="Arial" charset="0"/>
                <a:ea typeface="黑体" charset="0"/>
              </a:rPr>
              <a:t>sched.h</a:t>
            </a:r>
            <a:endParaRPr lang="en-US" altLang="zh-CN" dirty="0">
              <a:latin typeface="Arial" charset="0"/>
              <a:ea typeface="黑体" charset="0"/>
            </a:endParaRPr>
          </a:p>
          <a:p>
            <a:pPr eaLnBrk="1" hangingPunct="1"/>
            <a:endParaRPr lang="zh-CN" altLang="en-US" dirty="0">
              <a:latin typeface="Gulim" charset="0"/>
              <a:ea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49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PID=0</a:t>
            </a:r>
            <a:r>
              <a:rPr lang="zh-TW" altLang="en-US" dirty="0">
                <a:effectLst/>
              </a:rPr>
              <a:t>，调度进程（交换进程），内核中的系统进程，不执行磁盘上任何程序</a:t>
            </a:r>
          </a:p>
          <a:p>
            <a:r>
              <a:rPr lang="en-US" altLang="zh-TW" dirty="0">
                <a:effectLst/>
              </a:rPr>
              <a:t>PID=1</a:t>
            </a:r>
            <a:r>
              <a:rPr lang="zh-TW" altLang="en-US" dirty="0">
                <a:effectLst/>
              </a:rPr>
              <a:t>，系统第一个用户进程，</a:t>
            </a:r>
            <a:r>
              <a:rPr lang="en-US" altLang="zh-TW" dirty="0" err="1">
                <a:effectLst/>
              </a:rPr>
              <a:t>init</a:t>
            </a:r>
            <a:r>
              <a:rPr lang="zh-TW" altLang="en-US" dirty="0">
                <a:effectLst/>
              </a:rPr>
              <a:t>进程，以后所有的进程都是由</a:t>
            </a:r>
            <a:r>
              <a:rPr lang="en-US" altLang="zh-TW" dirty="0" err="1">
                <a:effectLst/>
              </a:rPr>
              <a:t>init</a:t>
            </a:r>
            <a:r>
              <a:rPr lang="zh-TW" altLang="en-US" dirty="0">
                <a:effectLst/>
              </a:rPr>
              <a:t>产生的子</a:t>
            </a:r>
            <a:r>
              <a:rPr lang="en-US" altLang="zh-TW" dirty="0">
                <a:effectLst/>
              </a:rPr>
              <a:t>/</a:t>
            </a:r>
            <a:r>
              <a:rPr lang="zh-TW" altLang="en-US" dirty="0">
                <a:effectLst/>
              </a:rPr>
              <a:t>孙进程。</a:t>
            </a:r>
            <a:r>
              <a:rPr lang="en-US" altLang="zh-TW" dirty="0" err="1">
                <a:effectLst/>
              </a:rPr>
              <a:t>pstree</a:t>
            </a:r>
            <a:r>
              <a:rPr lang="zh-TW" altLang="en-US" dirty="0">
                <a:effectLst/>
              </a:rPr>
              <a:t>命令查看进程树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PID=0</a:t>
            </a:r>
            <a:r>
              <a:rPr lang="zh-TW" altLang="en-US" dirty="0">
                <a:effectLst/>
              </a:rPr>
              <a:t>，调度进程（交换进程），内核中的系统进程，不执行磁盘上任何程序</a:t>
            </a:r>
          </a:p>
          <a:p>
            <a:r>
              <a:rPr lang="en-US" altLang="zh-TW" dirty="0">
                <a:effectLst/>
              </a:rPr>
              <a:t>PID=1</a:t>
            </a:r>
            <a:r>
              <a:rPr lang="zh-TW" altLang="en-US" dirty="0">
                <a:effectLst/>
              </a:rPr>
              <a:t>，系统第一个用户进程，</a:t>
            </a:r>
            <a:r>
              <a:rPr lang="en-US" altLang="zh-TW" dirty="0" err="1">
                <a:effectLst/>
              </a:rPr>
              <a:t>init</a:t>
            </a:r>
            <a:r>
              <a:rPr lang="zh-TW" altLang="en-US" dirty="0">
                <a:effectLst/>
              </a:rPr>
              <a:t>进程，以后所有的进程都是由</a:t>
            </a:r>
            <a:r>
              <a:rPr lang="en-US" altLang="zh-TW" dirty="0" err="1">
                <a:effectLst/>
              </a:rPr>
              <a:t>init</a:t>
            </a:r>
            <a:r>
              <a:rPr lang="zh-TW" altLang="en-US" dirty="0">
                <a:effectLst/>
              </a:rPr>
              <a:t>产生的子</a:t>
            </a:r>
            <a:r>
              <a:rPr lang="en-US" altLang="zh-TW" dirty="0">
                <a:effectLst/>
              </a:rPr>
              <a:t>/</a:t>
            </a:r>
            <a:r>
              <a:rPr lang="zh-TW" altLang="en-US" dirty="0">
                <a:effectLst/>
              </a:rPr>
              <a:t>孙进程。</a:t>
            </a:r>
            <a:r>
              <a:rPr lang="en-US" altLang="zh-TW" dirty="0" err="1">
                <a:effectLst/>
              </a:rPr>
              <a:t>pstree</a:t>
            </a:r>
            <a:r>
              <a:rPr lang="zh-TW" altLang="en-US" dirty="0">
                <a:effectLst/>
              </a:rPr>
              <a:t>命令查看进程树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F14E7E82-2AC7-6147-BFA5-7BA03AF7AC8E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0"/>
              </a:rPr>
              <a:t>刚刚是从</a:t>
            </a:r>
            <a:r>
              <a:rPr lang="en-US" altLang="zh-CN" dirty="0">
                <a:ea typeface="宋体" charset="0"/>
              </a:rPr>
              <a:t>shell</a:t>
            </a:r>
            <a:r>
              <a:rPr lang="zh-CN" altLang="en-US" dirty="0">
                <a:ea typeface="宋体" charset="0"/>
              </a:rPr>
              <a:t>角度观察</a:t>
            </a:r>
          </a:p>
        </p:txBody>
      </p:sp>
    </p:spTree>
    <p:extLst>
      <p:ext uri="{BB962C8B-B14F-4D97-AF65-F5344CB8AC3E}">
        <p14:creationId xmlns:p14="http://schemas.microsoft.com/office/powerpoint/2010/main" val="1263060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直接使进程停止运行，清除其使用的内存空间，并销毁其在内核中的各种数据结构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48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latin typeface="Arial" charset="0"/>
                <a:ea typeface="黑体" charset="0"/>
              </a:rPr>
              <a:t>设置父进程对子进程终止信号</a:t>
            </a:r>
            <a:r>
              <a:rPr lang="en-US" altLang="zh-CN" sz="2000" dirty="0">
                <a:latin typeface="Arial" charset="0"/>
                <a:ea typeface="黑体" charset="0"/>
              </a:rPr>
              <a:t>SIGCHLD</a:t>
            </a:r>
            <a:r>
              <a:rPr lang="zh-CN" altLang="en-US" sz="2000" dirty="0">
                <a:latin typeface="Arial" charset="0"/>
                <a:ea typeface="黑体" charset="0"/>
              </a:rPr>
              <a:t>捕捉</a:t>
            </a:r>
            <a:r>
              <a:rPr lang="en-US" altLang="zh-CN" sz="2000" dirty="0">
                <a:latin typeface="Arial" charset="0"/>
                <a:ea typeface="黑体" charset="0"/>
              </a:rPr>
              <a:t> </a:t>
            </a:r>
            <a:r>
              <a:rPr lang="en-US" altLang="zh-TW" dirty="0">
                <a:effectLst/>
              </a:rPr>
              <a:t>P249 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effectLst/>
              </a:rPr>
              <a:t>两次</a:t>
            </a:r>
            <a:r>
              <a:rPr lang="en-US" altLang="zh-TW">
                <a:effectLst/>
              </a:rPr>
              <a:t>fork P183 </a:t>
            </a:r>
            <a:r>
              <a:rPr lang="zh-TW" altLang="en-US" dirty="0">
                <a:effectLst/>
              </a:rPr>
              <a:t>程序</a:t>
            </a:r>
            <a:r>
              <a:rPr lang="en-US" altLang="zh-TW" dirty="0">
                <a:effectLst/>
              </a:rPr>
              <a:t>8-5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9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Arial" charset="0"/>
                <a:ea typeface="黑体" charset="0"/>
              </a:rPr>
              <a:t>如果进程由于接收到</a:t>
            </a:r>
            <a:r>
              <a:rPr lang="en-US" altLang="zh-CN" sz="1200" dirty="0">
                <a:latin typeface="Arial" charset="0"/>
                <a:ea typeface="黑体" charset="0"/>
              </a:rPr>
              <a:t>SIGCHLD</a:t>
            </a:r>
            <a:r>
              <a:rPr lang="zh-CN" altLang="en-US" sz="1200" dirty="0">
                <a:latin typeface="Arial" charset="0"/>
                <a:ea typeface="黑体" charset="0"/>
              </a:rPr>
              <a:t>信号而调用</a:t>
            </a:r>
            <a:r>
              <a:rPr lang="en-US" altLang="zh-CN" sz="1200" dirty="0">
                <a:latin typeface="Arial" charset="0"/>
                <a:ea typeface="黑体" charset="0"/>
              </a:rPr>
              <a:t>wait</a:t>
            </a:r>
            <a:r>
              <a:rPr lang="zh-CN" altLang="en-US" sz="1200" dirty="0">
                <a:latin typeface="Arial" charset="0"/>
                <a:ea typeface="黑体" charset="0"/>
              </a:rPr>
              <a:t>，则可期望</a:t>
            </a:r>
            <a:r>
              <a:rPr lang="en-US" altLang="zh-CN" sz="1200" dirty="0">
                <a:latin typeface="Arial" charset="0"/>
                <a:ea typeface="黑体" charset="0"/>
              </a:rPr>
              <a:t>wait</a:t>
            </a:r>
            <a:r>
              <a:rPr lang="zh-CN" altLang="en-US" sz="1200" dirty="0">
                <a:latin typeface="Arial" charset="0"/>
                <a:ea typeface="黑体" charset="0"/>
              </a:rPr>
              <a:t>会立即返回。但是如果在任意时刻调用</a:t>
            </a:r>
            <a:r>
              <a:rPr lang="en-US" altLang="zh-CN" sz="1200" dirty="0">
                <a:latin typeface="Arial" charset="0"/>
                <a:ea typeface="黑体" charset="0"/>
              </a:rPr>
              <a:t>wait</a:t>
            </a:r>
            <a:r>
              <a:rPr lang="zh-CN" altLang="en-US" sz="1200" dirty="0">
                <a:latin typeface="Arial" charset="0"/>
                <a:ea typeface="黑体" charset="0"/>
              </a:rPr>
              <a:t>则进程可能会阻塞。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01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charset="0"/>
                <a:ea typeface="黑体" charset="0"/>
              </a:rPr>
              <a:t>P180-181  </a:t>
            </a:r>
            <a:r>
              <a:rPr lang="zh-CN" altLang="en-US" dirty="0">
                <a:latin typeface="Arial" charset="0"/>
                <a:ea typeface="黑体" charset="0"/>
              </a:rPr>
              <a:t>程序</a:t>
            </a:r>
            <a:r>
              <a:rPr lang="en-US" altLang="zh-CN" dirty="0">
                <a:latin typeface="Arial" charset="0"/>
                <a:ea typeface="黑体" charset="0"/>
              </a:rPr>
              <a:t>8-3</a:t>
            </a:r>
            <a:r>
              <a:rPr lang="zh-CN" altLang="en-US" dirty="0">
                <a:latin typeface="Arial" charset="0"/>
                <a:ea typeface="黑体" charset="0"/>
              </a:rPr>
              <a:t>和</a:t>
            </a:r>
            <a:r>
              <a:rPr lang="en-US" altLang="zh-CN" dirty="0">
                <a:latin typeface="Arial" charset="0"/>
                <a:ea typeface="黑体" charset="0"/>
              </a:rPr>
              <a:t>8-4</a:t>
            </a:r>
            <a:endParaRPr lang="zh-CN" altLang="en-US" dirty="0">
              <a:latin typeface="Arial" charset="0"/>
              <a:ea typeface="黑体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52388"/>
            <a:ext cx="92055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18B3-CF94-4338-9C47-A02F66CD6F1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05750" y="6237288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65368" y="6345056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3554-2F4C-4F81-A61C-F7B03B5D2EA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66901" y="634574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041F5-C80F-41AD-85A6-1DB15A00D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43" y="1506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8894C89-F3FE-40C0-A5F3-ADEF3E1A655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0" y="2193894"/>
            <a:ext cx="9906000" cy="1989199"/>
          </a:xfr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第五章 第</a:t>
            </a: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讲 </a:t>
            </a:r>
            <a:b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Linux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进程控制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rial" charset="0"/>
                <a:ea typeface="黑体" charset="0"/>
              </a:rPr>
              <a:t>创建进程（</a:t>
            </a:r>
            <a:r>
              <a:rPr lang="en-US" altLang="zh-CN" dirty="0">
                <a:latin typeface="Arial" charset="0"/>
                <a:ea typeface="黑体" charset="0"/>
              </a:rPr>
              <a:t>fork</a:t>
            </a:r>
            <a:r>
              <a:rPr lang="zh-CN" altLang="en-US" dirty="0">
                <a:latin typeface="Arial" charset="0"/>
                <a:ea typeface="黑体" charset="0"/>
              </a:rPr>
              <a:t>）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1295400"/>
            <a:ext cx="8577262" cy="5013920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zh-CN" dirty="0" err="1">
                <a:latin typeface="Arial" charset="0"/>
                <a:ea typeface="黑体" charset="0"/>
              </a:rPr>
              <a:t>pid_t</a:t>
            </a:r>
            <a:r>
              <a:rPr lang="en-US" altLang="zh-CN" dirty="0">
                <a:latin typeface="Arial" charset="0"/>
                <a:ea typeface="黑体" charset="0"/>
              </a:rPr>
              <a:t>  fork(void);</a:t>
            </a:r>
          </a:p>
          <a:p>
            <a:pPr lvl="1" algn="just">
              <a:spcBef>
                <a:spcPts val="600"/>
              </a:spcBef>
            </a:pPr>
            <a:r>
              <a:rPr lang="en-US" altLang="zh-CN" dirty="0">
                <a:latin typeface="Arial" charset="0"/>
                <a:ea typeface="黑体" charset="0"/>
              </a:rPr>
              <a:t>fork</a:t>
            </a:r>
            <a:r>
              <a:rPr lang="zh-CN" altLang="en-US" dirty="0">
                <a:latin typeface="Arial" charset="0"/>
                <a:ea typeface="黑体" charset="0"/>
              </a:rPr>
              <a:t>被调用一次，产生一个新的子进程</a:t>
            </a:r>
          </a:p>
          <a:p>
            <a:pPr lvl="1" algn="just"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返回值：成功返回两次，父进程中返回子进程</a:t>
            </a:r>
            <a:r>
              <a:rPr lang="en-US" altLang="zh-CN" dirty="0">
                <a:latin typeface="Arial" charset="0"/>
                <a:ea typeface="黑体" charset="0"/>
              </a:rPr>
              <a:t>id</a:t>
            </a:r>
            <a:r>
              <a:rPr lang="zh-CN" altLang="en-US" dirty="0">
                <a:latin typeface="Arial" charset="0"/>
                <a:ea typeface="黑体" charset="0"/>
              </a:rPr>
              <a:t>，子进程中返回</a:t>
            </a:r>
            <a:r>
              <a:rPr lang="en-US" altLang="zh-CN" dirty="0">
                <a:latin typeface="Arial" charset="0"/>
                <a:ea typeface="黑体" charset="0"/>
              </a:rPr>
              <a:t>0</a:t>
            </a:r>
            <a:r>
              <a:rPr lang="zh-CN" altLang="en-US" dirty="0">
                <a:latin typeface="Arial" charset="0"/>
                <a:ea typeface="黑体" charset="0"/>
              </a:rPr>
              <a:t>，错误返回</a:t>
            </a:r>
            <a:r>
              <a:rPr lang="en-US" altLang="zh-CN" dirty="0">
                <a:latin typeface="Arial" charset="0"/>
                <a:ea typeface="黑体" charset="0"/>
              </a:rPr>
              <a:t>-1</a:t>
            </a:r>
            <a:r>
              <a:rPr lang="zh-CN" altLang="en-US" dirty="0">
                <a:latin typeface="Arial" charset="0"/>
                <a:ea typeface="黑体" charset="0"/>
              </a:rPr>
              <a:t>给父进程</a:t>
            </a:r>
            <a:endParaRPr kumimoji="1" lang="zh-CN" altLang="en-US" dirty="0">
              <a:solidFill>
                <a:srgbClr val="000000"/>
              </a:solidFill>
              <a:latin typeface="Arial" charset="0"/>
              <a:ea typeface="黑体" charset="0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Arial" charset="0"/>
                <a:ea typeface="黑体" charset="0"/>
              </a:rPr>
              <a:t>关于子进程对父进程资源的处理</a:t>
            </a:r>
          </a:p>
          <a:p>
            <a:pPr lvl="1" algn="just"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进程映像：</a:t>
            </a:r>
            <a:r>
              <a:rPr lang="en-US" altLang="zh-CN" dirty="0">
                <a:latin typeface="Arial" charset="0"/>
                <a:ea typeface="黑体" charset="0"/>
              </a:rPr>
              <a:t>PCB</a:t>
            </a:r>
            <a:r>
              <a:rPr lang="zh-CN" altLang="en-US" dirty="0">
                <a:latin typeface="Arial" charset="0"/>
                <a:ea typeface="黑体" charset="0"/>
              </a:rPr>
              <a:t>、代码段、数据段、堆、栈</a:t>
            </a:r>
          </a:p>
          <a:p>
            <a:pPr lvl="2" algn="just">
              <a:spcBef>
                <a:spcPts val="60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黑体" charset="0"/>
              </a:rPr>
              <a:t>PCB</a:t>
            </a:r>
            <a:r>
              <a:rPr lang="zh-CN" altLang="en-US" sz="1800" dirty="0">
                <a:solidFill>
                  <a:srgbClr val="000000"/>
                </a:solidFill>
                <a:latin typeface="Arial" charset="0"/>
                <a:ea typeface="黑体" charset="0"/>
              </a:rPr>
              <a:t>：子进程获得父进程的副本，并修改部分属性。</a:t>
            </a:r>
          </a:p>
          <a:p>
            <a:pPr lvl="2" algn="just">
              <a:spcBef>
                <a:spcPts val="600"/>
              </a:spcBef>
            </a:pPr>
            <a:r>
              <a:rPr lang="zh-CN" altLang="en-US" sz="1800" dirty="0">
                <a:solidFill>
                  <a:srgbClr val="000000"/>
                </a:solidFill>
                <a:latin typeface="Arial" charset="0"/>
                <a:ea typeface="黑体" charset="0"/>
              </a:rPr>
              <a:t>代码段：共享父进程的代码段，因为代码段只读属性。</a:t>
            </a:r>
          </a:p>
          <a:p>
            <a:pPr lvl="2" algn="just">
              <a:spcBef>
                <a:spcPts val="600"/>
              </a:spcBef>
            </a:pPr>
            <a:r>
              <a:rPr lang="zh-CN" altLang="en-US" sz="1800" dirty="0">
                <a:solidFill>
                  <a:srgbClr val="000000"/>
                </a:solidFill>
                <a:latin typeface="Arial" charset="0"/>
                <a:ea typeface="黑体" charset="0"/>
              </a:rPr>
              <a:t>数据段、堆、栈：</a:t>
            </a:r>
            <a:r>
              <a:rPr lang="zh-CN" altLang="en-US" sz="1800" dirty="0">
                <a:solidFill>
                  <a:srgbClr val="DE0000"/>
                </a:solidFill>
                <a:latin typeface="Arial" charset="0"/>
                <a:ea typeface="黑体" charset="0"/>
              </a:rPr>
              <a:t>写时复制</a:t>
            </a:r>
            <a:r>
              <a:rPr lang="zh-CN" altLang="en-US" sz="1800" dirty="0">
                <a:solidFill>
                  <a:srgbClr val="000000"/>
                </a:solidFill>
                <a:latin typeface="Arial" charset="0"/>
                <a:ea typeface="黑体" charset="0"/>
              </a:rPr>
              <a:t>技术，一般进程大部分资源在虚拟内存中，为节省全部复制浪费的时间空间，创建子进程时这些区域不复制，只有在对这些区域进行修改时才复制部分内存页</a:t>
            </a:r>
          </a:p>
        </p:txBody>
      </p:sp>
    </p:spTree>
    <p:extLst>
      <p:ext uri="{BB962C8B-B14F-4D97-AF65-F5344CB8AC3E}">
        <p14:creationId xmlns:p14="http://schemas.microsoft.com/office/powerpoint/2010/main" val="1279739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" charset="0"/>
                <a:ea typeface="黑体" charset="0"/>
              </a:rPr>
              <a:t>fork</a:t>
            </a:r>
            <a:r>
              <a:rPr lang="zh-CN" altLang="en-US" dirty="0">
                <a:latin typeface="Arial" charset="0"/>
                <a:ea typeface="黑体" charset="0"/>
              </a:rPr>
              <a:t>父子进程执行范围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1295400"/>
            <a:ext cx="8348662" cy="5105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黑体" charset="0"/>
              </a:rPr>
              <a:t>pid_t</a:t>
            </a:r>
            <a:r>
              <a:rPr lang="en-US" altLang="zh-CN" sz="2400" dirty="0">
                <a:latin typeface="Arial" charset="0"/>
                <a:ea typeface="黑体" charset="0"/>
              </a:rPr>
              <a:t>  id;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黑体" charset="0"/>
              </a:rPr>
              <a:t>id=fork(  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黑体" charset="0"/>
              </a:rPr>
              <a:t>if(id&lt;0)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黑体" charset="0"/>
              </a:rPr>
              <a:t>{    </a:t>
            </a:r>
            <a:r>
              <a:rPr lang="en-US" altLang="zh-CN" sz="2400" dirty="0" err="1">
                <a:latin typeface="Arial" charset="0"/>
                <a:ea typeface="黑体" charset="0"/>
              </a:rPr>
              <a:t>perror</a:t>
            </a:r>
            <a:r>
              <a:rPr lang="en-US" altLang="zh-CN" sz="2400" dirty="0">
                <a:latin typeface="Arial" charset="0"/>
                <a:ea typeface="黑体" charset="0"/>
              </a:rPr>
              <a:t>(“fork”);  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黑体" charset="0"/>
              </a:rPr>
              <a:t>else if(id==0)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黑体" charset="0"/>
              </a:rPr>
              <a:t>       {   //</a:t>
            </a:r>
            <a:r>
              <a:rPr lang="zh-CN" altLang="en-US" sz="2400" dirty="0">
                <a:latin typeface="Arial" charset="0"/>
                <a:ea typeface="黑体" charset="0"/>
              </a:rPr>
              <a:t>子进程代码   </a:t>
            </a:r>
            <a:r>
              <a:rPr lang="en-US" altLang="zh-CN" sz="2400" dirty="0">
                <a:latin typeface="Arial" charset="0"/>
                <a:ea typeface="黑体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黑体" charset="0"/>
              </a:rPr>
              <a:t>      else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黑体" charset="0"/>
              </a:rPr>
              <a:t>      {    //</a:t>
            </a:r>
            <a:r>
              <a:rPr lang="zh-CN" altLang="en-US" sz="2400" dirty="0">
                <a:latin typeface="Arial" charset="0"/>
                <a:ea typeface="黑体" charset="0"/>
              </a:rPr>
              <a:t>父进程代码   </a:t>
            </a:r>
            <a:r>
              <a:rPr lang="en-US" altLang="zh-CN" sz="2400" dirty="0">
                <a:latin typeface="Arial" charset="0"/>
                <a:ea typeface="黑体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黑体" charset="0"/>
              </a:rPr>
              <a:t>其他代码</a:t>
            </a:r>
            <a:r>
              <a:rPr lang="en-US" altLang="zh-CN" sz="2400" dirty="0">
                <a:latin typeface="Arial" charset="0"/>
                <a:ea typeface="黑体" charset="0"/>
              </a:rPr>
              <a:t>;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520952" y="1219200"/>
            <a:ext cx="4648200" cy="144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l" eaLnBrk="1" hangingPunct="1"/>
            <a:r>
              <a:rPr lang="zh-CN" altLang="en-US" sz="2200" dirty="0">
                <a:ea typeface="黑体" charset="0"/>
                <a:cs typeface="黑体" charset="0"/>
              </a:rPr>
              <a:t>说明：</a:t>
            </a:r>
            <a:r>
              <a:rPr lang="en-US" altLang="zh-CN" sz="2200" dirty="0">
                <a:ea typeface="黑体" charset="0"/>
                <a:cs typeface="黑体" charset="0"/>
              </a:rPr>
              <a:t>fork</a:t>
            </a:r>
            <a:r>
              <a:rPr lang="zh-CN" altLang="en-US" sz="2200" dirty="0">
                <a:ea typeface="黑体" charset="0"/>
                <a:cs typeface="黑体" charset="0"/>
              </a:rPr>
              <a:t>之前都是父进程代码，调用</a:t>
            </a:r>
            <a:r>
              <a:rPr lang="en-US" altLang="zh-CN" sz="2200" dirty="0">
                <a:ea typeface="黑体" charset="0"/>
                <a:cs typeface="黑体" charset="0"/>
              </a:rPr>
              <a:t>fork</a:t>
            </a:r>
            <a:r>
              <a:rPr lang="zh-CN" altLang="en-US" sz="2200" dirty="0">
                <a:ea typeface="黑体" charset="0"/>
                <a:cs typeface="黑体" charset="0"/>
              </a:rPr>
              <a:t>成功后，</a:t>
            </a:r>
            <a:r>
              <a:rPr lang="zh-CN" altLang="en-US" sz="2200" dirty="0">
                <a:solidFill>
                  <a:srgbClr val="C00000"/>
                </a:solidFill>
                <a:ea typeface="黑体" charset="0"/>
                <a:cs typeface="黑体" charset="0"/>
              </a:rPr>
              <a:t>父子进程都将继续执行调用</a:t>
            </a:r>
            <a:r>
              <a:rPr lang="en-US" altLang="zh-CN" sz="2200" dirty="0">
                <a:solidFill>
                  <a:srgbClr val="C00000"/>
                </a:solidFill>
                <a:ea typeface="黑体" charset="0"/>
                <a:cs typeface="黑体" charset="0"/>
              </a:rPr>
              <a:t>fork</a:t>
            </a:r>
            <a:r>
              <a:rPr lang="zh-CN" altLang="en-US" sz="2200" dirty="0">
                <a:solidFill>
                  <a:srgbClr val="C00000"/>
                </a:solidFill>
                <a:ea typeface="黑体" charset="0"/>
                <a:cs typeface="黑体" charset="0"/>
              </a:rPr>
              <a:t>以后的所有代码</a:t>
            </a:r>
            <a:r>
              <a:rPr lang="zh-CN" altLang="en-US" sz="2200" dirty="0">
                <a:ea typeface="黑体" charset="0"/>
                <a:cs typeface="黑体" charset="0"/>
              </a:rPr>
              <a:t>，直到</a:t>
            </a:r>
            <a:r>
              <a:rPr lang="en-US" altLang="zh-CN" sz="2200" dirty="0">
                <a:ea typeface="黑体" charset="0"/>
                <a:cs typeface="黑体" charset="0"/>
              </a:rPr>
              <a:t>exit</a:t>
            </a:r>
            <a:r>
              <a:rPr lang="zh-CN" altLang="en-US" sz="2200" dirty="0">
                <a:ea typeface="黑体" charset="0"/>
                <a:cs typeface="黑体" charset="0"/>
              </a:rPr>
              <a:t>或</a:t>
            </a:r>
            <a:r>
              <a:rPr lang="en-US" altLang="zh-CN" sz="2200" dirty="0">
                <a:ea typeface="黑体" charset="0"/>
                <a:cs typeface="黑体" charset="0"/>
              </a:rPr>
              <a:t>main</a:t>
            </a:r>
            <a:r>
              <a:rPr lang="zh-CN" altLang="en-US" sz="2200" dirty="0">
                <a:ea typeface="黑体" charset="0"/>
                <a:cs typeface="黑体" charset="0"/>
              </a:rPr>
              <a:t>函数</a:t>
            </a:r>
            <a:r>
              <a:rPr lang="en-US" altLang="zh-CN" sz="2200" dirty="0">
                <a:ea typeface="黑体" charset="0"/>
                <a:cs typeface="黑体" charset="0"/>
              </a:rPr>
              <a:t>return</a:t>
            </a:r>
            <a:r>
              <a:rPr lang="zh-CN" altLang="en-US" sz="2200" dirty="0">
                <a:ea typeface="黑体" charset="0"/>
                <a:cs typeface="黑体" charset="0"/>
              </a:rPr>
              <a:t>。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520952" y="2667000"/>
            <a:ext cx="4572000" cy="378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l" eaLnBrk="1" hangingPunct="1"/>
            <a:r>
              <a:rPr lang="zh-CN" altLang="en-US" sz="2200" dirty="0">
                <a:latin typeface="Verdana" charset="0"/>
                <a:ea typeface="黑体" charset="0"/>
                <a:cs typeface="黑体" charset="0"/>
              </a:rPr>
              <a:t>左边例子中，执行次序：</a:t>
            </a:r>
          </a:p>
          <a:p>
            <a:pPr algn="l" eaLnBrk="1" hangingPunct="1"/>
            <a:r>
              <a:rPr lang="zh-CN" altLang="en-US" sz="2200" dirty="0">
                <a:solidFill>
                  <a:srgbClr val="0000FF"/>
                </a:solidFill>
                <a:latin typeface="Verdana" charset="0"/>
                <a:ea typeface="黑体" charset="0"/>
                <a:cs typeface="黑体" charset="0"/>
              </a:rPr>
              <a:t>父进程：</a:t>
            </a:r>
          </a:p>
          <a:p>
            <a:pPr algn="l" eaLnBrk="1" hangingPunct="1"/>
            <a:r>
              <a:rPr lang="en-US" altLang="zh-CN" sz="2200" dirty="0">
                <a:solidFill>
                  <a:srgbClr val="0000FF"/>
                </a:solidFill>
                <a:latin typeface="Verdana" charset="0"/>
                <a:ea typeface="黑体" charset="0"/>
                <a:cs typeface="黑体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latin typeface="Verdana" charset="0"/>
                <a:ea typeface="黑体" charset="0"/>
                <a:cs typeface="黑体" charset="0"/>
              </a:rPr>
              <a:t>赋值</a:t>
            </a:r>
            <a:r>
              <a:rPr lang="en-US" altLang="zh-CN" sz="2200" dirty="0">
                <a:solidFill>
                  <a:srgbClr val="0000FF"/>
                </a:solidFill>
                <a:latin typeface="Verdana" charset="0"/>
                <a:ea typeface="黑体" charset="0"/>
                <a:cs typeface="黑体" charset="0"/>
              </a:rPr>
              <a:t>id</a:t>
            </a:r>
          </a:p>
          <a:p>
            <a:pPr algn="l" eaLnBrk="1" hangingPunct="1"/>
            <a:r>
              <a:rPr lang="en-US" altLang="zh-CN" sz="2200" dirty="0">
                <a:solidFill>
                  <a:srgbClr val="0000FF"/>
                </a:solidFill>
                <a:latin typeface="Verdana" charset="0"/>
                <a:ea typeface="黑体" charset="0"/>
                <a:cs typeface="黑体" charset="0"/>
              </a:rPr>
              <a:t>2</a:t>
            </a:r>
            <a:r>
              <a:rPr lang="zh-CN" altLang="en-US" sz="2200" dirty="0">
                <a:solidFill>
                  <a:srgbClr val="0000FF"/>
                </a:solidFill>
                <a:latin typeface="Verdana" charset="0"/>
                <a:ea typeface="黑体" charset="0"/>
                <a:cs typeface="黑体" charset="0"/>
              </a:rPr>
              <a:t>对</a:t>
            </a:r>
            <a:r>
              <a:rPr lang="en-US" altLang="zh-CN" sz="2200" dirty="0">
                <a:solidFill>
                  <a:srgbClr val="0000FF"/>
                </a:solidFill>
                <a:latin typeface="Verdana" charset="0"/>
                <a:ea typeface="黑体" charset="0"/>
                <a:cs typeface="黑体" charset="0"/>
              </a:rPr>
              <a:t>if-else-else</a:t>
            </a:r>
            <a:r>
              <a:rPr lang="zh-CN" altLang="en-US" sz="2200" dirty="0">
                <a:solidFill>
                  <a:srgbClr val="0000FF"/>
                </a:solidFill>
                <a:latin typeface="Verdana" charset="0"/>
                <a:ea typeface="黑体" charset="0"/>
                <a:cs typeface="黑体" charset="0"/>
              </a:rPr>
              <a:t>语句选择执行</a:t>
            </a:r>
          </a:p>
          <a:p>
            <a:pPr algn="l" eaLnBrk="1" hangingPunct="1"/>
            <a:r>
              <a:rPr lang="en-US" altLang="zh-CN" sz="2200" dirty="0">
                <a:solidFill>
                  <a:srgbClr val="0000FF"/>
                </a:solidFill>
                <a:latin typeface="Verdana" charset="0"/>
                <a:ea typeface="黑体" charset="0"/>
                <a:cs typeface="黑体" charset="0"/>
              </a:rPr>
              <a:t>3</a:t>
            </a:r>
            <a:r>
              <a:rPr lang="zh-CN" altLang="en-US" sz="2200" dirty="0">
                <a:solidFill>
                  <a:srgbClr val="0000FF"/>
                </a:solidFill>
                <a:latin typeface="Verdana" charset="0"/>
                <a:ea typeface="黑体" charset="0"/>
                <a:cs typeface="黑体" charset="0"/>
              </a:rPr>
              <a:t>其他代码</a:t>
            </a:r>
          </a:p>
          <a:p>
            <a:pPr algn="l" eaLnBrk="1" hangingPunct="1"/>
            <a:r>
              <a:rPr lang="zh-CN" altLang="en-US" sz="2200" dirty="0">
                <a:solidFill>
                  <a:srgbClr val="DE0000"/>
                </a:solidFill>
                <a:latin typeface="Verdana" charset="0"/>
                <a:ea typeface="黑体" charset="0"/>
                <a:cs typeface="黑体" charset="0"/>
              </a:rPr>
              <a:t>子进程：</a:t>
            </a:r>
          </a:p>
          <a:p>
            <a:pPr algn="l" eaLnBrk="1" hangingPunct="1"/>
            <a:r>
              <a:rPr lang="en-US" altLang="zh-CN" sz="2200" dirty="0">
                <a:solidFill>
                  <a:srgbClr val="DE0000"/>
                </a:solidFill>
                <a:latin typeface="Verdana" charset="0"/>
                <a:ea typeface="黑体" charset="0"/>
                <a:cs typeface="黑体" charset="0"/>
              </a:rPr>
              <a:t>1fork</a:t>
            </a:r>
            <a:r>
              <a:rPr lang="zh-CN" altLang="en-US" sz="2200" dirty="0">
                <a:solidFill>
                  <a:srgbClr val="DE0000"/>
                </a:solidFill>
                <a:latin typeface="Verdana" charset="0"/>
                <a:ea typeface="黑体" charset="0"/>
                <a:cs typeface="黑体" charset="0"/>
              </a:rPr>
              <a:t>成功后，赋值</a:t>
            </a:r>
            <a:r>
              <a:rPr lang="en-US" altLang="zh-CN" sz="2200" dirty="0">
                <a:solidFill>
                  <a:srgbClr val="DE0000"/>
                </a:solidFill>
                <a:latin typeface="Verdana" charset="0"/>
                <a:ea typeface="黑体" charset="0"/>
                <a:cs typeface="黑体" charset="0"/>
              </a:rPr>
              <a:t>id</a:t>
            </a:r>
          </a:p>
          <a:p>
            <a:pPr algn="l" eaLnBrk="1" hangingPunct="1"/>
            <a:r>
              <a:rPr lang="en-US" altLang="zh-CN" sz="2200" dirty="0">
                <a:solidFill>
                  <a:srgbClr val="DE0000"/>
                </a:solidFill>
                <a:latin typeface="Verdana" charset="0"/>
                <a:ea typeface="黑体" charset="0"/>
                <a:cs typeface="黑体" charset="0"/>
              </a:rPr>
              <a:t>2</a:t>
            </a:r>
            <a:r>
              <a:rPr lang="zh-CN" altLang="en-US" sz="2200" dirty="0">
                <a:solidFill>
                  <a:srgbClr val="DE0000"/>
                </a:solidFill>
                <a:latin typeface="Verdana" charset="0"/>
                <a:ea typeface="黑体" charset="0"/>
                <a:cs typeface="黑体" charset="0"/>
              </a:rPr>
              <a:t>对</a:t>
            </a:r>
            <a:r>
              <a:rPr lang="en-US" altLang="zh-CN" sz="2200" dirty="0">
                <a:solidFill>
                  <a:srgbClr val="DE0000"/>
                </a:solidFill>
                <a:latin typeface="Verdana" charset="0"/>
                <a:ea typeface="黑体" charset="0"/>
                <a:cs typeface="黑体" charset="0"/>
              </a:rPr>
              <a:t>if-else-else</a:t>
            </a:r>
            <a:r>
              <a:rPr lang="zh-CN" altLang="en-US" sz="2200" dirty="0">
                <a:solidFill>
                  <a:srgbClr val="DE0000"/>
                </a:solidFill>
                <a:latin typeface="Verdana" charset="0"/>
                <a:ea typeface="黑体" charset="0"/>
                <a:cs typeface="黑体" charset="0"/>
              </a:rPr>
              <a:t>语句选择执行</a:t>
            </a:r>
          </a:p>
          <a:p>
            <a:pPr algn="l" eaLnBrk="1" hangingPunct="1"/>
            <a:r>
              <a:rPr lang="en-US" altLang="zh-CN" sz="2200" dirty="0">
                <a:solidFill>
                  <a:srgbClr val="DE0000"/>
                </a:solidFill>
                <a:latin typeface="Verdana" charset="0"/>
                <a:ea typeface="黑体" charset="0"/>
                <a:cs typeface="黑体" charset="0"/>
              </a:rPr>
              <a:t>3</a:t>
            </a:r>
            <a:r>
              <a:rPr lang="zh-CN" altLang="en-US" sz="2200" dirty="0">
                <a:solidFill>
                  <a:srgbClr val="DE0000"/>
                </a:solidFill>
                <a:latin typeface="Verdana" charset="0"/>
                <a:ea typeface="黑体" charset="0"/>
                <a:cs typeface="黑体" charset="0"/>
              </a:rPr>
              <a:t>其他代码</a:t>
            </a:r>
          </a:p>
          <a:p>
            <a:pPr algn="l" eaLnBrk="1" hangingPunct="1"/>
            <a:r>
              <a:rPr lang="zh-CN" altLang="en-US" sz="2200" dirty="0">
                <a:latin typeface="Verdana" charset="0"/>
                <a:ea typeface="黑体" charset="0"/>
                <a:cs typeface="黑体" charset="0"/>
              </a:rPr>
              <a:t>期间遇到</a:t>
            </a:r>
            <a:r>
              <a:rPr lang="en-US" altLang="zh-CN" sz="2200" dirty="0">
                <a:latin typeface="Verdana" charset="0"/>
                <a:ea typeface="黑体" charset="0"/>
                <a:cs typeface="黑体" charset="0"/>
              </a:rPr>
              <a:t>exit</a:t>
            </a:r>
            <a:r>
              <a:rPr lang="zh-CN" altLang="en-US" sz="2200" dirty="0">
                <a:latin typeface="Verdana" charset="0"/>
                <a:ea typeface="黑体" charset="0"/>
                <a:cs typeface="黑体" charset="0"/>
              </a:rPr>
              <a:t>或</a:t>
            </a:r>
            <a:r>
              <a:rPr lang="en-US" altLang="zh-CN" sz="2200" dirty="0">
                <a:latin typeface="Verdana" charset="0"/>
                <a:ea typeface="黑体" charset="0"/>
                <a:cs typeface="黑体" charset="0"/>
              </a:rPr>
              <a:t>main</a:t>
            </a:r>
            <a:r>
              <a:rPr lang="zh-CN" altLang="en-US" sz="2200" dirty="0">
                <a:latin typeface="Verdana" charset="0"/>
                <a:ea typeface="黑体" charset="0"/>
                <a:cs typeface="黑体" charset="0"/>
              </a:rPr>
              <a:t>函数</a:t>
            </a:r>
            <a:r>
              <a:rPr lang="en-US" altLang="zh-CN" sz="2200" dirty="0">
                <a:latin typeface="Verdana" charset="0"/>
                <a:ea typeface="黑体" charset="0"/>
                <a:cs typeface="黑体" charset="0"/>
              </a:rPr>
              <a:t>return</a:t>
            </a:r>
            <a:r>
              <a:rPr lang="zh-CN" altLang="en-US" sz="2200" dirty="0">
                <a:latin typeface="Verdana" charset="0"/>
                <a:ea typeface="黑体" charset="0"/>
                <a:cs typeface="黑体" charset="0"/>
              </a:rPr>
              <a:t>都会</a:t>
            </a:r>
            <a:r>
              <a:rPr lang="zh-CN" altLang="en-US" sz="2200" dirty="0">
                <a:solidFill>
                  <a:srgbClr val="66FF66"/>
                </a:solidFill>
                <a:latin typeface="Verdana" charset="0"/>
                <a:ea typeface="黑体" charset="0"/>
                <a:cs typeface="黑体" charset="0"/>
              </a:rPr>
              <a:t>各自退出</a:t>
            </a:r>
            <a:r>
              <a:rPr lang="zh-CN" altLang="en-US" sz="2200" dirty="0">
                <a:latin typeface="Verdana" charset="0"/>
                <a:ea typeface="黑体" charset="0"/>
                <a:cs typeface="黑体" charset="0"/>
              </a:rPr>
              <a:t>进程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023910" y="1733124"/>
            <a:ext cx="1500198" cy="3385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 bwMode="auto">
          <a:xfrm>
            <a:off x="2555750" y="1695703"/>
            <a:ext cx="357190" cy="38951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91601" y="2137604"/>
            <a:ext cx="1785950" cy="3385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600" dirty="0"/>
          </a:p>
        </p:txBody>
      </p:sp>
      <p:sp>
        <p:nvSpPr>
          <p:cNvPr id="11" name="椭圆 10"/>
          <p:cNvSpPr/>
          <p:nvPr/>
        </p:nvSpPr>
        <p:spPr bwMode="auto">
          <a:xfrm>
            <a:off x="2821414" y="2098606"/>
            <a:ext cx="357190" cy="38951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523976" y="3714752"/>
            <a:ext cx="1785950" cy="3385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600" dirty="0"/>
          </a:p>
        </p:txBody>
      </p:sp>
      <p:sp>
        <p:nvSpPr>
          <p:cNvPr id="13" name="椭圆 12"/>
          <p:cNvSpPr/>
          <p:nvPr/>
        </p:nvSpPr>
        <p:spPr bwMode="auto">
          <a:xfrm>
            <a:off x="3379654" y="3689272"/>
            <a:ext cx="357190" cy="38951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4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666852" y="2947570"/>
            <a:ext cx="1785950" cy="3385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600" dirty="0"/>
          </a:p>
        </p:txBody>
      </p:sp>
      <p:sp>
        <p:nvSpPr>
          <p:cNvPr id="17" name="椭圆 16"/>
          <p:cNvSpPr/>
          <p:nvPr/>
        </p:nvSpPr>
        <p:spPr bwMode="auto">
          <a:xfrm>
            <a:off x="3552714" y="2922090"/>
            <a:ext cx="357190" cy="38951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535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" charset="0"/>
                <a:ea typeface="黑体" charset="0"/>
              </a:rPr>
              <a:t>fork</a:t>
            </a:r>
            <a:r>
              <a:rPr lang="zh-CN" altLang="en-US" dirty="0">
                <a:latin typeface="Arial" charset="0"/>
                <a:ea typeface="黑体" charset="0"/>
              </a:rPr>
              <a:t>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1340768"/>
            <a:ext cx="7752355" cy="4842678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Times New Roman" charset="0"/>
              </a:rPr>
              <a:t># include &lt;</a:t>
            </a:r>
            <a:r>
              <a:rPr lang="en-US" altLang="zh-CN" sz="2000" dirty="0" err="1">
                <a:latin typeface="Times New Roman" charset="0"/>
              </a:rPr>
              <a:t>stdio.h</a:t>
            </a:r>
            <a:r>
              <a:rPr lang="en-US" altLang="zh-CN" sz="2000" dirty="0">
                <a:latin typeface="Times New Roman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Times New Roman" charset="0"/>
              </a:rPr>
              <a:t># include &lt;</a:t>
            </a:r>
            <a:r>
              <a:rPr lang="en-US" altLang="zh-CN" sz="2000" dirty="0" err="1">
                <a:latin typeface="Times New Roman" charset="0"/>
              </a:rPr>
              <a:t>unistd.h</a:t>
            </a:r>
            <a:r>
              <a:rPr lang="en-US" altLang="zh-CN" sz="2000" dirty="0">
                <a:latin typeface="Times New Roman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Times New Roman" charset="0"/>
              </a:rPr>
              <a:t># include&lt;sys/</a:t>
            </a:r>
            <a:r>
              <a:rPr lang="en-US" altLang="zh-CN" sz="2000" dirty="0" err="1">
                <a:latin typeface="Times New Roman" charset="0"/>
              </a:rPr>
              <a:t>types.h</a:t>
            </a:r>
            <a:r>
              <a:rPr lang="en-US" altLang="zh-CN" sz="2000" dirty="0">
                <a:latin typeface="Times New Roman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Times New Roman" charset="0"/>
              </a:rPr>
              <a:t>	</a:t>
            </a:r>
            <a:r>
              <a:rPr lang="en-US" altLang="zh-CN" sz="2000" dirty="0" err="1">
                <a:latin typeface="Times New Roman" charset="0"/>
              </a:rPr>
              <a:t>int</a:t>
            </a:r>
            <a:r>
              <a:rPr lang="en-US" altLang="zh-CN" sz="2000" dirty="0">
                <a:latin typeface="Times New Roman" charset="0"/>
              </a:rPr>
              <a:t> main(void)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Times New Roman" charset="0"/>
              </a:rPr>
              <a:t>	</a:t>
            </a:r>
            <a:r>
              <a:rPr lang="en-US" altLang="zh-CN" sz="2000" dirty="0" err="1">
                <a:latin typeface="Times New Roman" charset="0"/>
              </a:rPr>
              <a:t>pid_t</a:t>
            </a:r>
            <a:r>
              <a:rPr lang="en-US" altLang="zh-CN" sz="2000" dirty="0">
                <a:latin typeface="Times New Roman" charset="0"/>
              </a:rPr>
              <a:t> </a:t>
            </a:r>
            <a:r>
              <a:rPr lang="en-US" altLang="zh-CN" sz="2000" dirty="0" err="1">
                <a:latin typeface="Times New Roman" charset="0"/>
              </a:rPr>
              <a:t>pid</a:t>
            </a:r>
            <a:r>
              <a:rPr lang="en-US" altLang="zh-CN" sz="2000" dirty="0">
                <a:latin typeface="Times New Roman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Times New Roman" charset="0"/>
              </a:rPr>
              <a:t>	</a:t>
            </a:r>
            <a:r>
              <a:rPr lang="en-US" altLang="zh-CN" sz="2000" dirty="0" err="1">
                <a:latin typeface="Times New Roman" charset="0"/>
              </a:rPr>
              <a:t>printf</a:t>
            </a:r>
            <a:r>
              <a:rPr lang="en-US" altLang="zh-CN" sz="2000" dirty="0">
                <a:latin typeface="Times New Roman" charset="0"/>
              </a:rPr>
              <a:t>(“now only one process \n”);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Times New Roman" charset="0"/>
              </a:rPr>
              <a:t>	</a:t>
            </a:r>
            <a:r>
              <a:rPr lang="en-US" altLang="zh-CN" sz="2000" dirty="0" err="1">
                <a:latin typeface="Times New Roman" charset="0"/>
              </a:rPr>
              <a:t>printf</a:t>
            </a:r>
            <a:r>
              <a:rPr lang="en-US" altLang="zh-CN" sz="2000" dirty="0">
                <a:latin typeface="Times New Roman" charset="0"/>
              </a:rPr>
              <a:t>(“call for fork…\n”);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Times New Roman" charset="0"/>
              </a:rPr>
              <a:t>	</a:t>
            </a:r>
            <a:r>
              <a:rPr lang="en-US" altLang="zh-CN" sz="2000" dirty="0" err="1">
                <a:latin typeface="Times New Roman" charset="0"/>
              </a:rPr>
              <a:t>pid</a:t>
            </a:r>
            <a:r>
              <a:rPr lang="en-US" altLang="zh-CN" sz="2000" dirty="0">
                <a:latin typeface="Times New Roman" charset="0"/>
              </a:rPr>
              <a:t>=fork();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Times New Roman" charset="0"/>
              </a:rPr>
              <a:t>	if(</a:t>
            </a:r>
            <a:r>
              <a:rPr lang="en-US" altLang="zh-CN" sz="2000" dirty="0" err="1">
                <a:latin typeface="Times New Roman" charset="0"/>
              </a:rPr>
              <a:t>pid</a:t>
            </a:r>
            <a:r>
              <a:rPr lang="en-US" altLang="zh-CN" sz="2000" dirty="0">
                <a:latin typeface="Times New Roman" charset="0"/>
              </a:rPr>
              <a:t>&lt;0)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Times New Roman" charset="0"/>
              </a:rPr>
              <a:t>		{</a:t>
            </a:r>
            <a:r>
              <a:rPr lang="en-US" altLang="zh-CN" sz="2000" dirty="0" err="1">
                <a:latin typeface="Times New Roman" charset="0"/>
              </a:rPr>
              <a:t>perror</a:t>
            </a:r>
            <a:r>
              <a:rPr lang="en-US" altLang="zh-CN" sz="2000" dirty="0">
                <a:latin typeface="Times New Roman" charset="0"/>
              </a:rPr>
              <a:t>(“fork fail\n</a:t>
            </a:r>
            <a:r>
              <a:rPr lang="zh-CN" altLang="en-US" sz="2000" dirty="0">
                <a:latin typeface="Times New Roman" charset="0"/>
              </a:rPr>
              <a:t>”</a:t>
            </a:r>
            <a:r>
              <a:rPr lang="en-US" altLang="zh-CN" sz="2000" dirty="0">
                <a:latin typeface="Times New Roman" charset="0"/>
              </a:rPr>
              <a:t>); exit(1);}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Times New Roman" charset="0"/>
              </a:rPr>
              <a:t>	    else if(</a:t>
            </a:r>
            <a:r>
              <a:rPr lang="en-US" altLang="zh-CN" sz="2000" dirty="0" err="1">
                <a:latin typeface="Times New Roman" charset="0"/>
              </a:rPr>
              <a:t>pid</a:t>
            </a:r>
            <a:r>
              <a:rPr lang="en-US" altLang="zh-CN" sz="2000" dirty="0">
                <a:latin typeface="Times New Roman" charset="0"/>
              </a:rPr>
              <a:t>==0)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Times New Roman" charset="0"/>
              </a:rPr>
              <a:t>		{</a:t>
            </a:r>
            <a:r>
              <a:rPr lang="en-US" altLang="zh-CN" sz="2000" dirty="0" err="1">
                <a:latin typeface="Times New Roman" charset="0"/>
              </a:rPr>
              <a:t>printf</a:t>
            </a:r>
            <a:r>
              <a:rPr lang="en-US" altLang="zh-CN" sz="2000" dirty="0">
                <a:latin typeface="Times New Roman" charset="0"/>
              </a:rPr>
              <a:t> (“It’s Child process, </a:t>
            </a:r>
            <a:r>
              <a:rPr lang="en-US" altLang="zh-CN" sz="2000" dirty="0" err="1">
                <a:latin typeface="Times New Roman" charset="0"/>
              </a:rPr>
              <a:t>pid</a:t>
            </a:r>
            <a:r>
              <a:rPr lang="en-US" altLang="zh-CN" sz="2000" dirty="0">
                <a:latin typeface="Times New Roman" charset="0"/>
              </a:rPr>
              <a:t> is %d\n”, </a:t>
            </a:r>
            <a:r>
              <a:rPr lang="en-US" altLang="zh-CN" sz="2000" dirty="0" err="1">
                <a:latin typeface="Times New Roman" charset="0"/>
              </a:rPr>
              <a:t>getpid</a:t>
            </a:r>
            <a:r>
              <a:rPr lang="en-US" altLang="zh-CN" sz="2000" dirty="0">
                <a:latin typeface="Times New Roman" charset="0"/>
              </a:rPr>
              <a:t> ()); </a:t>
            </a:r>
            <a:r>
              <a:rPr lang="en-US" altLang="zh-CN" sz="2000" dirty="0">
                <a:solidFill>
                  <a:srgbClr val="FF0000"/>
                </a:solidFill>
                <a:latin typeface="Times New Roman" charset="0"/>
              </a:rPr>
              <a:t>exit(1);}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Times New Roman" charset="0"/>
              </a:rPr>
              <a:t>	    else if (</a:t>
            </a:r>
            <a:r>
              <a:rPr lang="en-US" altLang="zh-CN" sz="2000" dirty="0" err="1">
                <a:latin typeface="Times New Roman" charset="0"/>
              </a:rPr>
              <a:t>pid</a:t>
            </a:r>
            <a:r>
              <a:rPr lang="en-US" altLang="zh-CN" sz="2000" dirty="0">
                <a:latin typeface="Times New Roman" charset="0"/>
              </a:rPr>
              <a:t>&gt;0)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Times New Roman" charset="0"/>
              </a:rPr>
              <a:t>		</a:t>
            </a:r>
            <a:r>
              <a:rPr lang="en-US" altLang="zh-CN" sz="2000" dirty="0" err="1">
                <a:latin typeface="Times New Roman" charset="0"/>
              </a:rPr>
              <a:t>printf</a:t>
            </a:r>
            <a:r>
              <a:rPr lang="en-US" altLang="zh-CN" sz="2000" dirty="0">
                <a:latin typeface="Times New Roman" charset="0"/>
              </a:rPr>
              <a:t>(“I am the parent..Child has </a:t>
            </a:r>
            <a:r>
              <a:rPr lang="en-US" altLang="zh-CN" sz="2000" dirty="0" err="1">
                <a:latin typeface="Times New Roman" charset="0"/>
              </a:rPr>
              <a:t>pid</a:t>
            </a:r>
            <a:r>
              <a:rPr lang="en-US" altLang="zh-CN" sz="2000" dirty="0">
                <a:latin typeface="Times New Roman" charset="0"/>
              </a:rPr>
              <a:t> %d\n”, </a:t>
            </a:r>
            <a:r>
              <a:rPr lang="en-US" altLang="zh-CN" sz="2000" dirty="0" err="1">
                <a:latin typeface="Times New Roman" charset="0"/>
              </a:rPr>
              <a:t>pid</a:t>
            </a:r>
            <a:r>
              <a:rPr lang="en-US" altLang="zh-CN" sz="2000" dirty="0">
                <a:latin typeface="Times New Roman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Times New Roman" charset="0"/>
              </a:rPr>
              <a:t>     </a:t>
            </a:r>
            <a:r>
              <a:rPr lang="en-US" altLang="zh-CN" sz="2000" dirty="0" err="1">
                <a:latin typeface="Times New Roman" charset="0"/>
              </a:rPr>
              <a:t>printf</a:t>
            </a:r>
            <a:r>
              <a:rPr lang="en-US" altLang="zh-CN" sz="2000" dirty="0">
                <a:latin typeface="Times New Roman" charset="0"/>
              </a:rPr>
              <a:t>(“This process id is %d\n”</a:t>
            </a:r>
            <a:r>
              <a:rPr lang="zh-CN" altLang="en-US" sz="2000" dirty="0">
                <a:latin typeface="Times New Roman" charset="0"/>
              </a:rPr>
              <a:t>，</a:t>
            </a:r>
            <a:r>
              <a:rPr lang="en-US" altLang="zh-CN" sz="2000" dirty="0" err="1">
                <a:latin typeface="Times New Roman" charset="0"/>
              </a:rPr>
              <a:t>getpid</a:t>
            </a:r>
            <a:r>
              <a:rPr lang="en-US" altLang="zh-CN" sz="2000" dirty="0">
                <a:latin typeface="Times New Roman" charset="0"/>
              </a:rPr>
              <a:t>())</a:t>
            </a:r>
            <a:r>
              <a:rPr lang="zh-CN" altLang="en-US" sz="2000" dirty="0">
                <a:latin typeface="Times New Roman" charset="0"/>
              </a:rPr>
              <a:t>；</a:t>
            </a:r>
            <a:endParaRPr lang="en-US" altLang="zh-CN" sz="2000" dirty="0">
              <a:latin typeface="Times New Roman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Times New Roman" charset="0"/>
              </a:rPr>
              <a:t>     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Times New Roman" charset="0"/>
              </a:rPr>
              <a:t>}</a:t>
            </a:r>
          </a:p>
          <a:p>
            <a:endParaRPr lang="en-US" dirty="0"/>
          </a:p>
        </p:txBody>
      </p:sp>
      <p:pic>
        <p:nvPicPr>
          <p:cNvPr id="1026" name="Picture 2" descr="P]W2[HU%WH%@925UOU4N%$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6896" y="1195090"/>
            <a:ext cx="574565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%X$(AMZC66(D5ROL1D[4TJ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0487" y="2498421"/>
            <a:ext cx="5072066" cy="136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527790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Arial" charset="0"/>
                <a:ea typeface="黑体" charset="0"/>
              </a:rPr>
              <a:t>vfork</a:t>
            </a:r>
            <a:endParaRPr lang="en-US" altLang="zh-CN" dirty="0">
              <a:latin typeface="Arial" charset="0"/>
              <a:ea typeface="黑体" charset="0"/>
            </a:endParaRP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1295400"/>
            <a:ext cx="8348662" cy="5105400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zh-CN" dirty="0">
                <a:latin typeface="Arial" charset="0"/>
                <a:ea typeface="黑体" charset="0"/>
              </a:rPr>
              <a:t>fork</a:t>
            </a:r>
            <a:r>
              <a:rPr lang="zh-CN" altLang="en-US" dirty="0">
                <a:latin typeface="Arial" charset="0"/>
                <a:ea typeface="黑体" charset="0"/>
              </a:rPr>
              <a:t>创建的子进程对父进程地址空间写时复制</a:t>
            </a:r>
          </a:p>
          <a:p>
            <a:pPr algn="just">
              <a:spcBef>
                <a:spcPts val="600"/>
              </a:spcBef>
            </a:pPr>
            <a:r>
              <a:rPr lang="en-US" altLang="zh-CN" dirty="0" err="1">
                <a:latin typeface="Arial" charset="0"/>
                <a:ea typeface="黑体" charset="0"/>
              </a:rPr>
              <a:t>vfork</a:t>
            </a:r>
            <a:r>
              <a:rPr lang="zh-CN" altLang="en-US" dirty="0">
                <a:latin typeface="Arial" charset="0"/>
                <a:ea typeface="黑体" charset="0"/>
              </a:rPr>
              <a:t>对地址空间不复制，更节省时间，一般</a:t>
            </a:r>
            <a:r>
              <a:rPr lang="en-US" altLang="zh-CN" dirty="0" err="1">
                <a:latin typeface="Arial" charset="0"/>
                <a:ea typeface="黑体" charset="0"/>
              </a:rPr>
              <a:t>vfork</a:t>
            </a:r>
            <a:r>
              <a:rPr lang="zh-CN" altLang="en-US" dirty="0">
                <a:latin typeface="Arial" charset="0"/>
                <a:ea typeface="黑体" charset="0"/>
              </a:rPr>
              <a:t>之后立即调用</a:t>
            </a:r>
            <a:r>
              <a:rPr lang="en-US" altLang="zh-CN" dirty="0">
                <a:latin typeface="Arial" charset="0"/>
                <a:ea typeface="黑体" charset="0"/>
              </a:rPr>
              <a:t>exec</a:t>
            </a:r>
            <a:r>
              <a:rPr lang="zh-CN" altLang="en-US" dirty="0">
                <a:latin typeface="Arial" charset="0"/>
                <a:ea typeface="黑体" charset="0"/>
              </a:rPr>
              <a:t>执行其他程序</a:t>
            </a:r>
          </a:p>
          <a:p>
            <a:pPr algn="just"/>
            <a:r>
              <a:rPr lang="en-US" altLang="zh-CN" dirty="0" err="1">
                <a:latin typeface="Arial" charset="0"/>
                <a:ea typeface="黑体" charset="0"/>
              </a:rPr>
              <a:t>pid_t</a:t>
            </a:r>
            <a:r>
              <a:rPr lang="en-US" altLang="zh-CN" dirty="0">
                <a:latin typeface="Arial" charset="0"/>
                <a:ea typeface="黑体" charset="0"/>
              </a:rPr>
              <a:t>  </a:t>
            </a:r>
            <a:r>
              <a:rPr lang="en-US" altLang="zh-CN" dirty="0" err="1">
                <a:latin typeface="Arial" charset="0"/>
                <a:ea typeface="黑体" charset="0"/>
              </a:rPr>
              <a:t>vfork</a:t>
            </a:r>
            <a:r>
              <a:rPr lang="en-US" altLang="zh-CN" dirty="0">
                <a:latin typeface="Arial" charset="0"/>
                <a:ea typeface="黑体" charset="0"/>
              </a:rPr>
              <a:t> (void);</a:t>
            </a:r>
          </a:p>
          <a:p>
            <a:pPr lvl="1" algn="just"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用法与</a:t>
            </a:r>
            <a:r>
              <a:rPr lang="en-US" altLang="zh-CN" dirty="0">
                <a:latin typeface="Arial" charset="0"/>
                <a:ea typeface="黑体" charset="0"/>
              </a:rPr>
              <a:t>fork</a:t>
            </a:r>
            <a:r>
              <a:rPr lang="zh-CN" altLang="en-US" dirty="0">
                <a:latin typeface="Arial" charset="0"/>
                <a:ea typeface="黑体" charset="0"/>
              </a:rPr>
              <a:t>相同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 algn="just"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与</a:t>
            </a:r>
            <a:r>
              <a:rPr lang="en-US" altLang="zh-CN" dirty="0">
                <a:latin typeface="Arial" charset="0"/>
                <a:ea typeface="黑体" charset="0"/>
              </a:rPr>
              <a:t>fork</a:t>
            </a:r>
            <a:r>
              <a:rPr lang="zh-CN" altLang="en-US" dirty="0">
                <a:latin typeface="Arial" charset="0"/>
                <a:ea typeface="黑体" charset="0"/>
              </a:rPr>
              <a:t>区别</a:t>
            </a:r>
          </a:p>
          <a:p>
            <a:pPr lvl="2" algn="just"/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黑体" charset="0"/>
              </a:rPr>
              <a:t>子进程与父进程共享数据段和堆栈</a:t>
            </a:r>
          </a:p>
          <a:p>
            <a:pPr lvl="2" algn="just"/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黑体" charset="0"/>
              </a:rPr>
              <a:t>子进程优先于父进程执行，父进程被挂起，子进程运行结束或调用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黑体" charset="0"/>
              </a:rPr>
              <a:t>exec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黑体" charset="0"/>
              </a:rPr>
              <a:t>族、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黑体" charset="0"/>
              </a:rPr>
              <a:t>exit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黑体" charset="0"/>
              </a:rPr>
              <a:t>时父进程才能继续执行。</a:t>
            </a:r>
          </a:p>
        </p:txBody>
      </p:sp>
    </p:spTree>
    <p:extLst>
      <p:ext uri="{BB962C8B-B14F-4D97-AF65-F5344CB8AC3E}">
        <p14:creationId xmlns:p14="http://schemas.microsoft.com/office/powerpoint/2010/main" val="1815579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rial" charset="0"/>
                <a:ea typeface="黑体" charset="0"/>
              </a:rPr>
              <a:t>进程终止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正常终止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（</a:t>
            </a:r>
            <a:r>
              <a:rPr lang="en-US" altLang="zh-CN" dirty="0">
                <a:latin typeface="Arial" charset="0"/>
                <a:ea typeface="黑体" charset="0"/>
              </a:rPr>
              <a:t>1</a:t>
            </a:r>
            <a:r>
              <a:rPr lang="zh-CN" altLang="en-US" dirty="0">
                <a:latin typeface="Arial" charset="0"/>
                <a:ea typeface="黑体" charset="0"/>
              </a:rPr>
              <a:t>）从</a:t>
            </a:r>
            <a:r>
              <a:rPr lang="en-US" altLang="zh-CN" dirty="0">
                <a:latin typeface="Arial" charset="0"/>
                <a:ea typeface="黑体" charset="0"/>
              </a:rPr>
              <a:t>main</a:t>
            </a:r>
            <a:r>
              <a:rPr lang="zh-CN" altLang="en-US" dirty="0">
                <a:latin typeface="Arial" charset="0"/>
                <a:ea typeface="黑体" charset="0"/>
              </a:rPr>
              <a:t>终止；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（</a:t>
            </a:r>
            <a:r>
              <a:rPr lang="en-US" altLang="zh-CN" dirty="0">
                <a:latin typeface="Arial" charset="0"/>
                <a:ea typeface="黑体" charset="0"/>
              </a:rPr>
              <a:t>2</a:t>
            </a:r>
            <a:r>
              <a:rPr lang="zh-CN" altLang="en-US" dirty="0">
                <a:latin typeface="Arial" charset="0"/>
                <a:ea typeface="黑体" charset="0"/>
              </a:rPr>
              <a:t>）调用</a:t>
            </a:r>
            <a:r>
              <a:rPr lang="en-US" altLang="zh-CN" dirty="0">
                <a:latin typeface="Arial" charset="0"/>
                <a:ea typeface="黑体" charset="0"/>
              </a:rPr>
              <a:t>exit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（</a:t>
            </a:r>
            <a:r>
              <a:rPr lang="en-US" altLang="zh-CN" dirty="0">
                <a:latin typeface="Arial" charset="0"/>
                <a:ea typeface="黑体" charset="0"/>
              </a:rPr>
              <a:t>3</a:t>
            </a:r>
            <a:r>
              <a:rPr lang="zh-CN" altLang="en-US" dirty="0">
                <a:latin typeface="Arial" charset="0"/>
                <a:ea typeface="黑体" charset="0"/>
              </a:rPr>
              <a:t>）</a:t>
            </a:r>
            <a:r>
              <a:rPr lang="en-US" altLang="zh-CN" dirty="0">
                <a:latin typeface="Arial" charset="0"/>
                <a:ea typeface="黑体" charset="0"/>
              </a:rPr>
              <a:t>_exit</a:t>
            </a:r>
            <a:r>
              <a:rPr lang="zh-CN" altLang="en-US" dirty="0">
                <a:latin typeface="Arial" charset="0"/>
                <a:ea typeface="黑体" charset="0"/>
              </a:rPr>
              <a:t>，</a:t>
            </a:r>
            <a:r>
              <a:rPr lang="en-US" altLang="zh-CN" dirty="0">
                <a:latin typeface="Arial" charset="0"/>
                <a:ea typeface="黑体" charset="0"/>
              </a:rPr>
              <a:t>_Exit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（</a:t>
            </a:r>
            <a:r>
              <a:rPr lang="en-US" altLang="zh-CN" dirty="0">
                <a:latin typeface="Arial" charset="0"/>
                <a:ea typeface="黑体" charset="0"/>
              </a:rPr>
              <a:t>4</a:t>
            </a:r>
            <a:r>
              <a:rPr lang="zh-CN" altLang="en-US" dirty="0">
                <a:latin typeface="Arial" charset="0"/>
                <a:ea typeface="黑体" charset="0"/>
              </a:rPr>
              <a:t>）最后一个线程从其启动例程返回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（</a:t>
            </a:r>
            <a:r>
              <a:rPr lang="en-US" altLang="zh-CN" dirty="0">
                <a:latin typeface="Arial" charset="0"/>
                <a:ea typeface="黑体" charset="0"/>
              </a:rPr>
              <a:t>5</a:t>
            </a:r>
            <a:r>
              <a:rPr lang="zh-CN" altLang="en-US" dirty="0">
                <a:latin typeface="Arial" charset="0"/>
                <a:ea typeface="黑体" charset="0"/>
              </a:rPr>
              <a:t>）最后一个线程调用</a:t>
            </a:r>
            <a:r>
              <a:rPr lang="en-US" altLang="zh-CN" dirty="0" err="1">
                <a:latin typeface="Arial" charset="0"/>
                <a:ea typeface="黑体" charset="0"/>
              </a:rPr>
              <a:t>pthread_exit</a:t>
            </a:r>
            <a:endParaRPr lang="en-US" altLang="zh-CN" dirty="0">
              <a:latin typeface="Arial" charset="0"/>
              <a:ea typeface="黑体" charset="0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异常终止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（</a:t>
            </a:r>
            <a:r>
              <a:rPr lang="en-US" altLang="zh-CN" dirty="0">
                <a:latin typeface="Arial" charset="0"/>
                <a:ea typeface="黑体" charset="0"/>
              </a:rPr>
              <a:t>1</a:t>
            </a:r>
            <a:r>
              <a:rPr lang="zh-CN" altLang="en-US" dirty="0">
                <a:latin typeface="Arial" charset="0"/>
                <a:ea typeface="黑体" charset="0"/>
              </a:rPr>
              <a:t>）调用</a:t>
            </a:r>
            <a:r>
              <a:rPr lang="en-US" altLang="zh-CN" dirty="0">
                <a:latin typeface="Arial" charset="0"/>
                <a:ea typeface="黑体" charset="0"/>
              </a:rPr>
              <a:t>abort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（</a:t>
            </a:r>
            <a:r>
              <a:rPr lang="en-US" altLang="zh-CN" dirty="0">
                <a:latin typeface="Arial" charset="0"/>
                <a:ea typeface="黑体" charset="0"/>
              </a:rPr>
              <a:t>2</a:t>
            </a:r>
            <a:r>
              <a:rPr lang="zh-CN" altLang="en-US" dirty="0">
                <a:latin typeface="Arial" charset="0"/>
                <a:ea typeface="黑体" charset="0"/>
              </a:rPr>
              <a:t>）接到一个信号并终止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（</a:t>
            </a:r>
            <a:r>
              <a:rPr lang="en-US" altLang="zh-CN" dirty="0">
                <a:latin typeface="Arial" charset="0"/>
                <a:ea typeface="黑体" charset="0"/>
              </a:rPr>
              <a:t>3</a:t>
            </a:r>
            <a:r>
              <a:rPr lang="zh-CN" altLang="en-US" dirty="0">
                <a:latin typeface="Arial" charset="0"/>
                <a:ea typeface="黑体" charset="0"/>
              </a:rPr>
              <a:t>）最后一个线程对取消请求做出响应</a:t>
            </a:r>
          </a:p>
        </p:txBody>
      </p:sp>
    </p:spTree>
    <p:extLst>
      <p:ext uri="{BB962C8B-B14F-4D97-AF65-F5344CB8AC3E}">
        <p14:creationId xmlns:p14="http://schemas.microsoft.com/office/powerpoint/2010/main" val="225058310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rial" charset="0"/>
                <a:ea typeface="黑体" charset="0"/>
              </a:rPr>
              <a:t>进程的终止状态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6" y="1347936"/>
            <a:ext cx="8348662" cy="5105400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整型，可以通过</a:t>
            </a:r>
            <a:r>
              <a:rPr lang="en-US" altLang="zh-CN" dirty="0">
                <a:latin typeface="Arial" charset="0"/>
                <a:ea typeface="黑体" charset="0"/>
              </a:rPr>
              <a:t>exit</a:t>
            </a:r>
            <a:r>
              <a:rPr lang="zh-CN" altLang="en-US" dirty="0">
                <a:latin typeface="Arial" charset="0"/>
                <a:ea typeface="黑体" charset="0"/>
              </a:rPr>
              <a:t>、</a:t>
            </a:r>
            <a:r>
              <a:rPr lang="en-US" altLang="zh-CN" dirty="0">
                <a:latin typeface="Arial" charset="0"/>
                <a:ea typeface="黑体" charset="0"/>
              </a:rPr>
              <a:t>_exit</a:t>
            </a:r>
            <a:r>
              <a:rPr lang="zh-CN" altLang="en-US" dirty="0">
                <a:latin typeface="Arial" charset="0"/>
                <a:ea typeface="黑体" charset="0"/>
              </a:rPr>
              <a:t>、</a:t>
            </a:r>
            <a:r>
              <a:rPr lang="en-US" altLang="zh-CN" dirty="0">
                <a:latin typeface="Arial" charset="0"/>
                <a:ea typeface="黑体" charset="0"/>
              </a:rPr>
              <a:t>main</a:t>
            </a:r>
            <a:r>
              <a:rPr lang="zh-CN" altLang="en-US" dirty="0">
                <a:latin typeface="Arial" charset="0"/>
                <a:ea typeface="黑体" charset="0"/>
              </a:rPr>
              <a:t>中的</a:t>
            </a:r>
            <a:r>
              <a:rPr lang="en-US" altLang="zh-CN" dirty="0">
                <a:latin typeface="Arial" charset="0"/>
                <a:ea typeface="黑体" charset="0"/>
              </a:rPr>
              <a:t>return</a:t>
            </a:r>
            <a:r>
              <a:rPr lang="zh-CN" altLang="en-US" dirty="0">
                <a:latin typeface="Arial" charset="0"/>
                <a:ea typeface="黑体" charset="0"/>
              </a:rPr>
              <a:t>返回，由父进程通过</a:t>
            </a:r>
            <a:r>
              <a:rPr lang="en-US" altLang="zh-CN" dirty="0">
                <a:latin typeface="Arial" charset="0"/>
                <a:ea typeface="黑体" charset="0"/>
              </a:rPr>
              <a:t>wait</a:t>
            </a:r>
            <a:r>
              <a:rPr lang="zh-CN" altLang="en-US" dirty="0">
                <a:latin typeface="Arial" charset="0"/>
                <a:ea typeface="黑体" charset="0"/>
              </a:rPr>
              <a:t>或</a:t>
            </a:r>
            <a:r>
              <a:rPr lang="en-US" altLang="zh-CN" dirty="0" err="1">
                <a:latin typeface="Arial" charset="0"/>
                <a:ea typeface="黑体" charset="0"/>
              </a:rPr>
              <a:t>waitpid</a:t>
            </a:r>
            <a:r>
              <a:rPr lang="zh-CN" altLang="en-US" dirty="0">
                <a:latin typeface="Arial" charset="0"/>
                <a:ea typeface="黑体" charset="0"/>
              </a:rPr>
              <a:t>函数接收。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 algn="just"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父进程在子进程结束之前结束：子进程将变成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黑体" charset="0"/>
              </a:rPr>
              <a:t>孤儿进程</a:t>
            </a:r>
            <a:r>
              <a:rPr lang="zh-CN" altLang="en-US" dirty="0">
                <a:latin typeface="Arial" charset="0"/>
                <a:ea typeface="黑体" charset="0"/>
              </a:rPr>
              <a:t>，并将被其它进程领养。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 algn="just"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父进程尚未对已终止子进程调用</a:t>
            </a:r>
            <a:r>
              <a:rPr lang="en-US" altLang="zh-CN" dirty="0">
                <a:latin typeface="Arial" charset="0"/>
                <a:ea typeface="黑体" charset="0"/>
              </a:rPr>
              <a:t>wait</a:t>
            </a:r>
            <a:r>
              <a:rPr lang="zh-CN" altLang="en-US" dirty="0">
                <a:latin typeface="Arial" charset="0"/>
                <a:ea typeface="黑体" charset="0"/>
              </a:rPr>
              <a:t>函数善后，尚留存进程</a:t>
            </a:r>
            <a:r>
              <a:rPr lang="en-US" altLang="zh-CN" dirty="0">
                <a:latin typeface="Arial" charset="0"/>
                <a:ea typeface="黑体" charset="0"/>
              </a:rPr>
              <a:t>ID</a:t>
            </a:r>
            <a:r>
              <a:rPr lang="zh-CN" altLang="en-US" dirty="0">
                <a:latin typeface="Arial" charset="0"/>
                <a:ea typeface="黑体" charset="0"/>
              </a:rPr>
              <a:t>、终止状态等信息，此时子进程称为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黑体" charset="0"/>
              </a:rPr>
              <a:t>僵尸进程</a:t>
            </a:r>
            <a:r>
              <a:rPr lang="zh-CN" altLang="en-US" dirty="0">
                <a:latin typeface="Arial" charset="0"/>
                <a:ea typeface="黑体" charset="0"/>
              </a:rPr>
              <a:t>（</a:t>
            </a:r>
            <a:r>
              <a:rPr lang="en-US" altLang="zh-CN" dirty="0">
                <a:latin typeface="Arial" charset="0"/>
                <a:ea typeface="黑体" charset="0"/>
              </a:rPr>
              <a:t>zombie</a:t>
            </a:r>
            <a:r>
              <a:rPr lang="zh-CN" altLang="en-US" dirty="0">
                <a:latin typeface="Arial" charset="0"/>
                <a:ea typeface="黑体" charset="0"/>
              </a:rPr>
              <a:t>），只有等到父进程处理或父进程结束被</a:t>
            </a:r>
            <a:r>
              <a:rPr lang="en-US" altLang="zh-CN" dirty="0" err="1">
                <a:latin typeface="Arial" charset="0"/>
                <a:ea typeface="黑体" charset="0"/>
              </a:rPr>
              <a:t>init</a:t>
            </a:r>
            <a:r>
              <a:rPr lang="zh-CN" altLang="en-US" dirty="0">
                <a:latin typeface="Arial" charset="0"/>
                <a:ea typeface="黑体" charset="0"/>
              </a:rPr>
              <a:t>领养才能释放资源。</a:t>
            </a:r>
            <a:endParaRPr lang="en-US" altLang="zh-CN" dirty="0">
              <a:latin typeface="Arial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7629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rial" charset="0"/>
                <a:ea typeface="黑体" charset="0"/>
              </a:rPr>
              <a:t>孤儿进程示例</a:t>
            </a:r>
            <a:endParaRPr lang="en-US" altLang="zh-CN" dirty="0">
              <a:latin typeface="Arial" charset="0"/>
              <a:ea typeface="黑体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 err="1">
                <a:latin typeface="Arial" charset="0"/>
                <a:ea typeface="黑体" charset="0"/>
              </a:rPr>
              <a:t>int</a:t>
            </a:r>
            <a:r>
              <a:rPr lang="en-US" altLang="zh-CN" sz="2000" dirty="0">
                <a:latin typeface="Arial" charset="0"/>
                <a:ea typeface="黑体" charset="0"/>
              </a:rPr>
              <a:t> main()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</a:t>
            </a:r>
            <a:r>
              <a:rPr lang="en-US" altLang="zh-CN" sz="2000" dirty="0" err="1">
                <a:latin typeface="Arial" charset="0"/>
                <a:ea typeface="黑体" charset="0"/>
              </a:rPr>
              <a:t>pid_t</a:t>
            </a:r>
            <a:r>
              <a:rPr lang="en-US" altLang="zh-CN" sz="2000" dirty="0">
                <a:latin typeface="Arial" charset="0"/>
                <a:ea typeface="黑体" charset="0"/>
              </a:rPr>
              <a:t> </a:t>
            </a:r>
            <a:r>
              <a:rPr lang="en-US" altLang="zh-CN" sz="2000" dirty="0" err="1">
                <a:latin typeface="Arial" charset="0"/>
                <a:ea typeface="黑体" charset="0"/>
              </a:rPr>
              <a:t>pid</a:t>
            </a:r>
            <a:r>
              <a:rPr lang="en-US" altLang="zh-CN" sz="2000" dirty="0">
                <a:latin typeface="Arial" charset="0"/>
                <a:ea typeface="黑体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if((</a:t>
            </a:r>
            <a:r>
              <a:rPr lang="en-US" altLang="zh-CN" sz="2000" dirty="0" err="1">
                <a:latin typeface="Arial" charset="0"/>
                <a:ea typeface="黑体" charset="0"/>
              </a:rPr>
              <a:t>pid</a:t>
            </a:r>
            <a:r>
              <a:rPr lang="en-US" altLang="zh-CN" sz="2000" dirty="0">
                <a:latin typeface="Arial" charset="0"/>
                <a:ea typeface="黑体" charset="0"/>
              </a:rPr>
              <a:t>=fork())==-1)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	</a:t>
            </a:r>
            <a:r>
              <a:rPr lang="en-US" altLang="zh-CN" sz="2000" dirty="0" err="1">
                <a:latin typeface="Arial" charset="0"/>
                <a:ea typeface="黑体" charset="0"/>
              </a:rPr>
              <a:t>perror</a:t>
            </a:r>
            <a:r>
              <a:rPr lang="en-US" altLang="zh-CN" sz="2000" dirty="0">
                <a:latin typeface="Arial" charset="0"/>
                <a:ea typeface="黑体" charset="0"/>
              </a:rPr>
              <a:t>("fork");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else if(</a:t>
            </a:r>
            <a:r>
              <a:rPr lang="en-US" altLang="zh-CN" sz="2000" dirty="0" err="1">
                <a:latin typeface="Arial" charset="0"/>
                <a:ea typeface="黑体" charset="0"/>
              </a:rPr>
              <a:t>pid</a:t>
            </a:r>
            <a:r>
              <a:rPr lang="en-US" altLang="zh-CN" sz="2000" dirty="0">
                <a:latin typeface="Arial" charset="0"/>
                <a:ea typeface="黑体" charset="0"/>
              </a:rPr>
              <a:t>==0)</a:t>
            </a:r>
            <a:r>
              <a:rPr lang="zh-CN" altLang="en-US" sz="2000" dirty="0">
                <a:latin typeface="Arial" charset="0"/>
                <a:ea typeface="黑体" charset="0"/>
              </a:rPr>
              <a:t>  </a:t>
            </a:r>
            <a:r>
              <a:rPr lang="en-US" altLang="zh-CN" sz="2000" dirty="0">
                <a:latin typeface="Arial" charset="0"/>
                <a:ea typeface="黑体" charset="0"/>
              </a:rPr>
              <a:t>\\</a:t>
            </a:r>
            <a:r>
              <a:rPr lang="zh-CN" altLang="en-US" sz="2000" dirty="0">
                <a:latin typeface="Arial" charset="0"/>
                <a:ea typeface="黑体" charset="0"/>
              </a:rPr>
              <a:t>子进程</a:t>
            </a:r>
            <a:endParaRPr lang="en-US" altLang="zh-CN" sz="2000" dirty="0">
              <a:latin typeface="Arial" charset="0"/>
              <a:ea typeface="黑体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	</a:t>
            </a:r>
            <a:r>
              <a:rPr lang="en-US" altLang="zh-CN" sz="2000" dirty="0" err="1">
                <a:latin typeface="Arial" charset="0"/>
                <a:ea typeface="黑体" charset="0"/>
              </a:rPr>
              <a:t>printf</a:t>
            </a:r>
            <a:r>
              <a:rPr lang="en-US" altLang="zh-CN" sz="2000" dirty="0">
                <a:latin typeface="Arial" charset="0"/>
                <a:ea typeface="黑体" charset="0"/>
              </a:rPr>
              <a:t>("</a:t>
            </a:r>
            <a:r>
              <a:rPr lang="en-US" altLang="zh-CN" sz="2000" dirty="0" err="1">
                <a:latin typeface="Arial" charset="0"/>
                <a:ea typeface="黑体" charset="0"/>
              </a:rPr>
              <a:t>pid</a:t>
            </a:r>
            <a:r>
              <a:rPr lang="en-US" altLang="zh-CN" sz="2000" dirty="0">
                <a:latin typeface="Arial" charset="0"/>
                <a:ea typeface="黑体" charset="0"/>
              </a:rPr>
              <a:t>=%</a:t>
            </a:r>
            <a:r>
              <a:rPr lang="en-US" altLang="zh-CN" sz="2000" dirty="0" err="1">
                <a:latin typeface="Arial" charset="0"/>
                <a:ea typeface="黑体" charset="0"/>
              </a:rPr>
              <a:t>d,ppid</a:t>
            </a:r>
            <a:r>
              <a:rPr lang="en-US" altLang="zh-CN" sz="2000" dirty="0">
                <a:latin typeface="Arial" charset="0"/>
                <a:ea typeface="黑体" charset="0"/>
              </a:rPr>
              <a:t>=%d\n",</a:t>
            </a:r>
            <a:r>
              <a:rPr lang="en-US" altLang="zh-CN" sz="2000" dirty="0" err="1">
                <a:latin typeface="Arial" charset="0"/>
                <a:ea typeface="黑体" charset="0"/>
              </a:rPr>
              <a:t>getpid</a:t>
            </a:r>
            <a:r>
              <a:rPr lang="en-US" altLang="zh-CN" sz="2000" dirty="0">
                <a:latin typeface="Arial" charset="0"/>
                <a:ea typeface="黑体" charset="0"/>
              </a:rPr>
              <a:t>(),</a:t>
            </a:r>
            <a:r>
              <a:rPr lang="en-US" altLang="zh-CN" sz="2000" dirty="0" err="1">
                <a:latin typeface="Arial" charset="0"/>
                <a:ea typeface="黑体" charset="0"/>
              </a:rPr>
              <a:t>getppid</a:t>
            </a:r>
            <a:r>
              <a:rPr lang="en-US" altLang="zh-CN" sz="2000" dirty="0">
                <a:latin typeface="Arial" charset="0"/>
                <a:ea typeface="黑体" charset="0"/>
              </a:rPr>
              <a:t>());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	sleep(2);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	</a:t>
            </a:r>
            <a:r>
              <a:rPr lang="en-US" altLang="zh-CN" sz="2000" dirty="0" err="1">
                <a:latin typeface="Arial" charset="0"/>
                <a:ea typeface="黑体" charset="0"/>
              </a:rPr>
              <a:t>printf</a:t>
            </a:r>
            <a:r>
              <a:rPr lang="en-US" altLang="zh-CN" sz="2000" dirty="0">
                <a:latin typeface="Arial" charset="0"/>
                <a:ea typeface="黑体" charset="0"/>
              </a:rPr>
              <a:t>("</a:t>
            </a:r>
            <a:r>
              <a:rPr lang="en-US" altLang="zh-CN" sz="2000" dirty="0" err="1">
                <a:latin typeface="Arial" charset="0"/>
                <a:ea typeface="黑体" charset="0"/>
              </a:rPr>
              <a:t>pid</a:t>
            </a:r>
            <a:r>
              <a:rPr lang="en-US" altLang="zh-CN" sz="2000" dirty="0">
                <a:latin typeface="Arial" charset="0"/>
                <a:ea typeface="黑体" charset="0"/>
              </a:rPr>
              <a:t>=%</a:t>
            </a:r>
            <a:r>
              <a:rPr lang="en-US" altLang="zh-CN" sz="2000" dirty="0" err="1">
                <a:latin typeface="Arial" charset="0"/>
                <a:ea typeface="黑体" charset="0"/>
              </a:rPr>
              <a:t>d,ppid</a:t>
            </a:r>
            <a:r>
              <a:rPr lang="en-US" altLang="zh-CN" sz="2000" dirty="0">
                <a:latin typeface="Arial" charset="0"/>
                <a:ea typeface="黑体" charset="0"/>
              </a:rPr>
              <a:t>=%d\n",</a:t>
            </a:r>
            <a:r>
              <a:rPr lang="en-US" altLang="zh-CN" sz="2000" dirty="0" err="1">
                <a:latin typeface="Arial" charset="0"/>
                <a:ea typeface="黑体" charset="0"/>
              </a:rPr>
              <a:t>getpid</a:t>
            </a:r>
            <a:r>
              <a:rPr lang="en-US" altLang="zh-CN" sz="2000" dirty="0">
                <a:latin typeface="Arial" charset="0"/>
                <a:ea typeface="黑体" charset="0"/>
              </a:rPr>
              <a:t>(),</a:t>
            </a:r>
            <a:r>
              <a:rPr lang="en-US" altLang="zh-CN" sz="2000" dirty="0" err="1">
                <a:latin typeface="Arial" charset="0"/>
                <a:ea typeface="黑体" charset="0"/>
              </a:rPr>
              <a:t>getppid</a:t>
            </a:r>
            <a:r>
              <a:rPr lang="en-US" altLang="zh-CN" sz="2000" dirty="0">
                <a:latin typeface="Arial" charset="0"/>
                <a:ea typeface="黑体" charset="0"/>
              </a:rPr>
              <a:t>());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else  exit(0);  \\</a:t>
            </a:r>
            <a:r>
              <a:rPr lang="en-US" altLang="en-US" sz="2000" dirty="0">
                <a:latin typeface="Arial" charset="0"/>
                <a:ea typeface="黑体" charset="0"/>
              </a:rPr>
              <a:t>父进程</a:t>
            </a:r>
            <a:r>
              <a:rPr lang="zh-CN" altLang="en-US" sz="2000" dirty="0">
                <a:latin typeface="Arial" charset="0"/>
                <a:ea typeface="黑体" charset="0"/>
              </a:rPr>
              <a:t>终止</a:t>
            </a:r>
            <a:endParaRPr lang="en-US" altLang="zh-CN" sz="2000" dirty="0">
              <a:latin typeface="Arial" charset="0"/>
              <a:ea typeface="黑体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424608" y="2924944"/>
            <a:ext cx="1214446" cy="3385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600" dirty="0"/>
          </a:p>
        </p:txBody>
      </p:sp>
      <p:sp>
        <p:nvSpPr>
          <p:cNvPr id="7" name="椭圆 6"/>
          <p:cNvSpPr/>
          <p:nvPr/>
        </p:nvSpPr>
        <p:spPr bwMode="auto">
          <a:xfrm>
            <a:off x="4016896" y="2857496"/>
            <a:ext cx="436038" cy="43279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435091" y="4746143"/>
            <a:ext cx="1000132" cy="3385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 bwMode="auto">
          <a:xfrm>
            <a:off x="4016896" y="4699024"/>
            <a:ext cx="433758" cy="43279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424608" y="4148007"/>
            <a:ext cx="5643602" cy="3385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600" dirty="0"/>
          </a:p>
        </p:txBody>
      </p:sp>
      <p:sp>
        <p:nvSpPr>
          <p:cNvPr id="11" name="椭圆 10"/>
          <p:cNvSpPr/>
          <p:nvPr/>
        </p:nvSpPr>
        <p:spPr bwMode="auto">
          <a:xfrm>
            <a:off x="7257256" y="4100888"/>
            <a:ext cx="409248" cy="43279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3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791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rial" charset="0"/>
                <a:ea typeface="黑体" charset="0"/>
              </a:rPr>
              <a:t>僵尸进程示例</a:t>
            </a:r>
            <a:endParaRPr lang="en-US" altLang="zh-CN" dirty="0">
              <a:latin typeface="Arial" charset="0"/>
              <a:ea typeface="黑体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4568" y="15240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 err="1">
                <a:latin typeface="Arial" charset="0"/>
                <a:ea typeface="黑体" charset="0"/>
              </a:rPr>
              <a:t>int</a:t>
            </a:r>
            <a:r>
              <a:rPr lang="en-US" altLang="zh-CN" sz="2000" dirty="0">
                <a:latin typeface="Arial" charset="0"/>
                <a:ea typeface="黑体" charset="0"/>
              </a:rPr>
              <a:t> main()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</a:t>
            </a:r>
            <a:r>
              <a:rPr lang="en-US" altLang="zh-CN" sz="2000" dirty="0" err="1">
                <a:latin typeface="Arial" charset="0"/>
                <a:ea typeface="黑体" charset="0"/>
              </a:rPr>
              <a:t>pid_t</a:t>
            </a:r>
            <a:r>
              <a:rPr lang="en-US" altLang="zh-CN" sz="2000" dirty="0">
                <a:latin typeface="Arial" charset="0"/>
                <a:ea typeface="黑体" charset="0"/>
              </a:rPr>
              <a:t> </a:t>
            </a:r>
            <a:r>
              <a:rPr lang="en-US" altLang="zh-CN" sz="2000" dirty="0" err="1">
                <a:latin typeface="Arial" charset="0"/>
                <a:ea typeface="黑体" charset="0"/>
              </a:rPr>
              <a:t>pid</a:t>
            </a:r>
            <a:r>
              <a:rPr lang="en-US" altLang="zh-CN" sz="2000" dirty="0">
                <a:latin typeface="Arial" charset="0"/>
                <a:ea typeface="黑体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if((</a:t>
            </a:r>
            <a:r>
              <a:rPr lang="en-US" altLang="zh-CN" sz="2000" dirty="0" err="1">
                <a:latin typeface="Arial" charset="0"/>
                <a:ea typeface="黑体" charset="0"/>
              </a:rPr>
              <a:t>pid</a:t>
            </a:r>
            <a:r>
              <a:rPr lang="en-US" altLang="zh-CN" sz="2000" dirty="0">
                <a:latin typeface="Arial" charset="0"/>
                <a:ea typeface="黑体" charset="0"/>
              </a:rPr>
              <a:t>=fork())==-1)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	</a:t>
            </a:r>
            <a:r>
              <a:rPr lang="en-US" altLang="zh-CN" sz="2000" dirty="0" err="1">
                <a:latin typeface="Arial" charset="0"/>
                <a:ea typeface="黑体" charset="0"/>
              </a:rPr>
              <a:t>perror</a:t>
            </a:r>
            <a:r>
              <a:rPr lang="en-US" altLang="zh-CN" sz="2000" dirty="0">
                <a:latin typeface="Arial" charset="0"/>
                <a:ea typeface="黑体" charset="0"/>
              </a:rPr>
              <a:t>("fork");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else if(</a:t>
            </a:r>
            <a:r>
              <a:rPr lang="en-US" altLang="zh-CN" sz="2000" dirty="0" err="1">
                <a:latin typeface="Arial" charset="0"/>
                <a:ea typeface="黑体" charset="0"/>
              </a:rPr>
              <a:t>pid</a:t>
            </a:r>
            <a:r>
              <a:rPr lang="en-US" altLang="zh-CN" sz="2000" dirty="0">
                <a:latin typeface="Arial" charset="0"/>
                <a:ea typeface="黑体" charset="0"/>
              </a:rPr>
              <a:t>==0)</a:t>
            </a:r>
            <a:r>
              <a:rPr lang="zh-CN" altLang="en-US" sz="2000" dirty="0">
                <a:latin typeface="Arial" charset="0"/>
                <a:ea typeface="黑体" charset="0"/>
              </a:rPr>
              <a:t> </a:t>
            </a:r>
            <a:endParaRPr lang="en-US" altLang="zh-CN" sz="2000" dirty="0">
              <a:latin typeface="Arial" charset="0"/>
              <a:ea typeface="黑体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	</a:t>
            </a:r>
            <a:r>
              <a:rPr lang="en-US" altLang="zh-CN" sz="2000" dirty="0" err="1">
                <a:latin typeface="Arial" charset="0"/>
                <a:ea typeface="黑体" charset="0"/>
              </a:rPr>
              <a:t>printf</a:t>
            </a:r>
            <a:r>
              <a:rPr lang="en-US" altLang="zh-CN" sz="2000" dirty="0">
                <a:latin typeface="Arial" charset="0"/>
                <a:ea typeface="黑体" charset="0"/>
              </a:rPr>
              <a:t>("</a:t>
            </a:r>
            <a:r>
              <a:rPr lang="en-US" altLang="zh-CN" sz="2000" dirty="0" err="1">
                <a:latin typeface="Arial" charset="0"/>
                <a:ea typeface="黑体" charset="0"/>
              </a:rPr>
              <a:t>child_pid</a:t>
            </a:r>
            <a:r>
              <a:rPr lang="en-US" altLang="zh-CN" sz="2000" dirty="0">
                <a:latin typeface="Arial" charset="0"/>
                <a:ea typeface="黑体" charset="0"/>
              </a:rPr>
              <a:t> </a:t>
            </a:r>
            <a:r>
              <a:rPr lang="en-US" altLang="zh-CN" sz="2000" dirty="0" err="1">
                <a:latin typeface="Arial" charset="0"/>
                <a:ea typeface="黑体" charset="0"/>
              </a:rPr>
              <a:t>pid</a:t>
            </a:r>
            <a:r>
              <a:rPr lang="en-US" altLang="zh-CN" sz="2000" dirty="0">
                <a:latin typeface="Arial" charset="0"/>
                <a:ea typeface="黑体" charset="0"/>
              </a:rPr>
              <a:t>=%d\n",</a:t>
            </a:r>
            <a:r>
              <a:rPr lang="en-US" altLang="zh-CN" sz="2000" dirty="0" err="1">
                <a:latin typeface="Arial" charset="0"/>
                <a:ea typeface="黑体" charset="0"/>
              </a:rPr>
              <a:t>getpid</a:t>
            </a:r>
            <a:r>
              <a:rPr lang="en-US" altLang="zh-CN" sz="2000" dirty="0">
                <a:latin typeface="Arial" charset="0"/>
                <a:ea typeface="黑体" charset="0"/>
              </a:rPr>
              <a:t>());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	exit(0);  \\</a:t>
            </a:r>
            <a:r>
              <a:rPr lang="zh-CN" altLang="en-US" sz="2000" dirty="0">
                <a:latin typeface="Arial" charset="0"/>
                <a:ea typeface="黑体" charset="0"/>
              </a:rPr>
              <a:t>子进程终止</a:t>
            </a:r>
            <a:endParaRPr lang="en-US" altLang="zh-CN" sz="2000" dirty="0">
              <a:latin typeface="Arial" charset="0"/>
              <a:ea typeface="黑体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sleep(3);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system("</a:t>
            </a:r>
            <a:r>
              <a:rPr lang="en-US" altLang="zh-CN" sz="2000" dirty="0" err="1">
                <a:latin typeface="Arial" charset="0"/>
                <a:ea typeface="黑体" charset="0"/>
              </a:rPr>
              <a:t>ps</a:t>
            </a:r>
            <a:r>
              <a:rPr lang="en-US" altLang="zh-CN" sz="2000" dirty="0">
                <a:latin typeface="Arial" charset="0"/>
                <a:ea typeface="黑体" charset="0"/>
              </a:rPr>
              <a:t>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	exit(0);  \\</a:t>
            </a:r>
            <a:r>
              <a:rPr lang="zh-CN" altLang="en-US" sz="2000" dirty="0">
                <a:latin typeface="Arial" charset="0"/>
                <a:ea typeface="黑体" charset="0"/>
              </a:rPr>
              <a:t>父进程终止</a:t>
            </a:r>
            <a:endParaRPr lang="en-US" altLang="zh-CN" sz="2000" dirty="0">
              <a:latin typeface="Arial" charset="0"/>
              <a:ea typeface="黑体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黑体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452538" y="3047359"/>
            <a:ext cx="1872000" cy="29752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 bwMode="auto">
          <a:xfrm>
            <a:off x="3697896" y="2993169"/>
            <a:ext cx="490946" cy="476071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452538" y="4866016"/>
            <a:ext cx="1714512" cy="3077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400" dirty="0"/>
          </a:p>
        </p:txBody>
      </p:sp>
      <p:sp>
        <p:nvSpPr>
          <p:cNvPr id="9" name="椭圆 8"/>
          <p:cNvSpPr/>
          <p:nvPr/>
        </p:nvSpPr>
        <p:spPr bwMode="auto">
          <a:xfrm>
            <a:off x="4524372" y="3857629"/>
            <a:ext cx="500636" cy="476071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88560" y="3963336"/>
            <a:ext cx="1000132" cy="3077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 bwMode="auto">
          <a:xfrm>
            <a:off x="3697896" y="4781868"/>
            <a:ext cx="490946" cy="476071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23785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rial" charset="0"/>
                <a:ea typeface="黑体" charset="0"/>
              </a:rPr>
              <a:t>父进程等待子进程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544" y="1295400"/>
            <a:ext cx="8348662" cy="5105400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zh-CN" altLang="en-US" sz="2400" dirty="0">
                <a:latin typeface="Arial" charset="0"/>
                <a:ea typeface="黑体" charset="0"/>
              </a:rPr>
              <a:t>当一个进程正常或异常终止的时候，内核向其父进程发送</a:t>
            </a:r>
            <a:r>
              <a:rPr lang="en-US" altLang="zh-CN" sz="2400" dirty="0">
                <a:latin typeface="Arial" charset="0"/>
                <a:ea typeface="黑体" charset="0"/>
              </a:rPr>
              <a:t>SIGCHLD</a:t>
            </a:r>
            <a:r>
              <a:rPr lang="zh-CN" altLang="en-US" sz="2400" dirty="0">
                <a:latin typeface="Arial" charset="0"/>
                <a:ea typeface="黑体" charset="0"/>
              </a:rPr>
              <a:t>信号</a:t>
            </a:r>
            <a:endParaRPr lang="en-US" altLang="zh-CN" sz="2400" dirty="0">
              <a:latin typeface="Arial" charset="0"/>
              <a:ea typeface="黑体" charset="0"/>
            </a:endParaRPr>
          </a:p>
          <a:p>
            <a:pPr lvl="1" algn="just">
              <a:spcBef>
                <a:spcPts val="600"/>
              </a:spcBef>
            </a:pPr>
            <a:r>
              <a:rPr lang="zh-CN" altLang="en-US" sz="2000" dirty="0">
                <a:latin typeface="Arial" charset="0"/>
                <a:ea typeface="黑体" charset="0"/>
              </a:rPr>
              <a:t>进程对这个信号的系统默认动作是忽略它。因此如果不刻意捕捉信号或调用</a:t>
            </a:r>
            <a:r>
              <a:rPr lang="en-US" altLang="zh-CN" sz="2000" dirty="0">
                <a:latin typeface="Arial" charset="0"/>
                <a:ea typeface="黑体" charset="0"/>
              </a:rPr>
              <a:t>wait</a:t>
            </a:r>
            <a:r>
              <a:rPr lang="zh-CN" altLang="en-US" sz="2000" dirty="0">
                <a:latin typeface="Arial" charset="0"/>
                <a:ea typeface="黑体" charset="0"/>
              </a:rPr>
              <a:t>，父进程将不会处理已经终止的子进程</a:t>
            </a:r>
            <a:endParaRPr lang="en-US" altLang="zh-CN" sz="2000" dirty="0">
              <a:latin typeface="Arial" charset="0"/>
              <a:ea typeface="黑体" charset="0"/>
            </a:endParaRPr>
          </a:p>
          <a:p>
            <a:pPr lvl="1" algn="just">
              <a:spcBef>
                <a:spcPts val="600"/>
              </a:spcBef>
            </a:pPr>
            <a:endParaRPr lang="zh-CN" altLang="en-US" sz="2000" dirty="0">
              <a:latin typeface="Arial" charset="0"/>
              <a:ea typeface="黑体" charset="0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400" dirty="0">
                <a:latin typeface="Arial" charset="0"/>
                <a:ea typeface="黑体" charset="0"/>
              </a:rPr>
              <a:t>父进程调用</a:t>
            </a:r>
            <a:r>
              <a:rPr lang="en-US" altLang="zh-CN" sz="2400" dirty="0">
                <a:latin typeface="Arial" charset="0"/>
                <a:ea typeface="黑体" charset="0"/>
              </a:rPr>
              <a:t>wait</a:t>
            </a:r>
            <a:r>
              <a:rPr lang="zh-CN" altLang="en-US" sz="2400" dirty="0">
                <a:latin typeface="Arial" charset="0"/>
                <a:ea typeface="黑体" charset="0"/>
              </a:rPr>
              <a:t>或</a:t>
            </a:r>
            <a:r>
              <a:rPr lang="en-US" altLang="zh-CN" sz="2400" dirty="0" err="1">
                <a:latin typeface="Arial" charset="0"/>
                <a:ea typeface="黑体" charset="0"/>
              </a:rPr>
              <a:t>waitpid</a:t>
            </a:r>
            <a:r>
              <a:rPr lang="zh-CN" altLang="en-US" sz="2400" dirty="0">
                <a:latin typeface="Arial" charset="0"/>
                <a:ea typeface="黑体" charset="0"/>
              </a:rPr>
              <a:t>可能会发生的情况：</a:t>
            </a:r>
          </a:p>
          <a:p>
            <a:pPr lvl="1" algn="just">
              <a:spcBef>
                <a:spcPts val="600"/>
              </a:spcBef>
            </a:pPr>
            <a:r>
              <a:rPr lang="zh-CN" altLang="en-US" sz="2000" dirty="0">
                <a:latin typeface="Arial" charset="0"/>
                <a:ea typeface="黑体" charset="0"/>
              </a:rPr>
              <a:t>如果其所有子进程都在运行，则父进程阻塞</a:t>
            </a:r>
          </a:p>
          <a:p>
            <a:pPr lvl="1" algn="just">
              <a:spcBef>
                <a:spcPts val="600"/>
              </a:spcBef>
            </a:pPr>
            <a:r>
              <a:rPr lang="zh-CN" altLang="en-US" sz="2000" dirty="0">
                <a:latin typeface="Arial" charset="0"/>
                <a:ea typeface="黑体" charset="0"/>
              </a:rPr>
              <a:t>如果一个子进程已经终止，正在等待父进程获取其终止状态，则父进程取得该子进程的终止状态立即返回</a:t>
            </a:r>
          </a:p>
          <a:p>
            <a:pPr lvl="1" algn="just">
              <a:spcBef>
                <a:spcPts val="600"/>
              </a:spcBef>
            </a:pPr>
            <a:r>
              <a:rPr lang="zh-CN" altLang="en-US" sz="2000" dirty="0">
                <a:latin typeface="Arial" charset="0"/>
                <a:ea typeface="黑体" charset="0"/>
              </a:rPr>
              <a:t>如果他没有任何子进程，则立即出错返回</a:t>
            </a:r>
            <a:endParaRPr lang="en-US" altLang="zh-CN" dirty="0">
              <a:latin typeface="Arial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9176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" charset="0"/>
                <a:ea typeface="黑体" charset="0"/>
              </a:rPr>
              <a:t>wait</a:t>
            </a:r>
            <a:r>
              <a:rPr lang="zh-CN" altLang="en-US" dirty="0">
                <a:latin typeface="Arial" charset="0"/>
                <a:ea typeface="黑体" charset="0"/>
              </a:rPr>
              <a:t>和</a:t>
            </a:r>
            <a:r>
              <a:rPr lang="en-US" altLang="zh-CN" dirty="0" err="1">
                <a:latin typeface="Arial" charset="0"/>
                <a:ea typeface="黑体" charset="0"/>
              </a:rPr>
              <a:t>waitpid</a:t>
            </a:r>
            <a:endParaRPr lang="en-US" altLang="zh-CN" dirty="0">
              <a:latin typeface="Arial" charset="0"/>
              <a:ea typeface="黑体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1295400"/>
            <a:ext cx="8348662" cy="51054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 dirty="0">
                <a:latin typeface="Arial" charset="0"/>
                <a:ea typeface="黑体" charset="0"/>
              </a:rPr>
              <a:t>wait</a:t>
            </a:r>
          </a:p>
          <a:p>
            <a:pPr lvl="1">
              <a:spcBef>
                <a:spcPct val="300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等待任意一个子进程</a:t>
            </a:r>
          </a:p>
          <a:p>
            <a:pPr lvl="1">
              <a:spcBef>
                <a:spcPct val="300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属于</a:t>
            </a:r>
            <a:r>
              <a:rPr lang="en-US" altLang="zh-CN" dirty="0" err="1">
                <a:latin typeface="Arial" charset="0"/>
                <a:ea typeface="黑体" charset="0"/>
              </a:rPr>
              <a:t>waitpid</a:t>
            </a:r>
            <a:r>
              <a:rPr lang="zh-CN" altLang="en-US" dirty="0">
                <a:latin typeface="Arial" charset="0"/>
                <a:ea typeface="黑体" charset="0"/>
              </a:rPr>
              <a:t>的特例</a:t>
            </a:r>
          </a:p>
          <a:p>
            <a:pPr>
              <a:spcBef>
                <a:spcPct val="30000"/>
              </a:spcBef>
            </a:pPr>
            <a:r>
              <a:rPr lang="en-US" altLang="zh-CN" dirty="0" err="1">
                <a:latin typeface="Arial" charset="0"/>
                <a:ea typeface="黑体" charset="0"/>
              </a:rPr>
              <a:t>waitpid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>
              <a:spcBef>
                <a:spcPct val="300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等待参数指定的子进程，如指定某个子进程，或指定属于某个组的任意子进程。</a:t>
            </a:r>
          </a:p>
          <a:p>
            <a:pPr lvl="1">
              <a:spcBef>
                <a:spcPct val="30000"/>
              </a:spcBef>
            </a:pPr>
            <a:endParaRPr lang="en-US" altLang="zh-CN" dirty="0">
              <a:latin typeface="Arial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179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/>
                <a:cs typeface="黑体"/>
              </a:rPr>
              <a:t>进程的内存布局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340" y="1268761"/>
            <a:ext cx="8241323" cy="4608513"/>
          </a:xfrm>
        </p:spPr>
        <p:txBody>
          <a:bodyPr/>
          <a:lstStyle/>
          <a:p>
            <a:pPr algn="just" eaLnBrk="1" hangingPunct="1"/>
            <a:r>
              <a:rPr lang="zh-CN" altLang="en-US" dirty="0">
                <a:latin typeface="黑体"/>
                <a:ea typeface="黑体"/>
                <a:cs typeface="黑体"/>
              </a:rPr>
              <a:t>代码段：又称为正文段</a:t>
            </a:r>
          </a:p>
          <a:p>
            <a:pPr lvl="1" algn="just" eaLnBrk="1" hangingPunct="1"/>
            <a:r>
              <a:rPr lang="zh-CN" altLang="en-US" dirty="0">
                <a:latin typeface="黑体"/>
                <a:ea typeface="黑体"/>
                <a:cs typeface="黑体"/>
              </a:rPr>
              <a:t>存放可执行文件的指令，表示进程需完成的功能</a:t>
            </a:r>
          </a:p>
          <a:p>
            <a:pPr algn="just" eaLnBrk="1" hangingPunct="1"/>
            <a:r>
              <a:rPr lang="zh-CN" altLang="en-US" dirty="0">
                <a:latin typeface="黑体"/>
                <a:ea typeface="黑体"/>
                <a:cs typeface="黑体"/>
              </a:rPr>
              <a:t>数据段</a:t>
            </a:r>
          </a:p>
          <a:p>
            <a:pPr lvl="1" algn="just" eaLnBrk="1" hangingPunct="1"/>
            <a:r>
              <a:rPr lang="zh-CN" altLang="en-US" dirty="0">
                <a:latin typeface="黑体"/>
                <a:ea typeface="黑体"/>
                <a:cs typeface="黑体"/>
              </a:rPr>
              <a:t>存放代码段在执行期间所需的数据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/>
            <a:r>
              <a:rPr lang="zh-CN" altLang="en-US" dirty="0">
                <a:latin typeface="黑体"/>
                <a:ea typeface="黑体"/>
                <a:cs typeface="黑体"/>
              </a:rPr>
              <a:t>包括全局变量、静态变量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marL="342900" lvl="2" indent="-342900" algn="just"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黑体"/>
                <a:ea typeface="黑体"/>
                <a:cs typeface="黑体"/>
              </a:rPr>
              <a:t>堆</a:t>
            </a:r>
            <a:endParaRPr lang="en-US" altLang="zh-CN" sz="2600" dirty="0">
              <a:solidFill>
                <a:srgbClr val="000066"/>
              </a:solidFill>
              <a:latin typeface="黑体"/>
              <a:ea typeface="黑体"/>
              <a:cs typeface="黑体"/>
            </a:endParaRPr>
          </a:p>
          <a:p>
            <a:pPr lvl="1" algn="just"/>
            <a:r>
              <a:rPr lang="zh-CN" altLang="en-US" dirty="0">
                <a:latin typeface="黑体"/>
                <a:ea typeface="黑体"/>
                <a:cs typeface="黑体"/>
              </a:rPr>
              <a:t>容纳代码段在执行期间动态申请的空间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 eaLnBrk="1" hangingPunct="1"/>
            <a:r>
              <a:rPr lang="zh-CN" altLang="en-US" dirty="0">
                <a:latin typeface="黑体"/>
                <a:ea typeface="黑体"/>
                <a:cs typeface="黑体"/>
              </a:rPr>
              <a:t>应用程序调用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malloc</a:t>
            </a:r>
            <a:r>
              <a:rPr lang="zh-CN" altLang="en-US" dirty="0">
                <a:latin typeface="黑体"/>
                <a:ea typeface="黑体"/>
                <a:cs typeface="黑体"/>
              </a:rPr>
              <a:t>、</a:t>
            </a:r>
            <a:r>
              <a:rPr lang="en-US" altLang="zh-CN" dirty="0">
                <a:latin typeface="黑体"/>
                <a:ea typeface="黑体"/>
                <a:cs typeface="黑体"/>
              </a:rPr>
              <a:t>new</a:t>
            </a:r>
            <a:r>
              <a:rPr lang="zh-CN" altLang="en-US" dirty="0">
                <a:latin typeface="黑体"/>
                <a:ea typeface="黑体"/>
                <a:cs typeface="黑体"/>
              </a:rPr>
              <a:t>等函数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dirty="0">
                <a:latin typeface="黑体"/>
                <a:ea typeface="黑体"/>
                <a:cs typeface="黑体"/>
              </a:rPr>
              <a:t>栈：</a:t>
            </a:r>
            <a:r>
              <a:rPr lang="zh-CN" altLang="en-US" dirty="0"/>
              <a:t>用户栈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 algn="just"/>
            <a:r>
              <a:rPr lang="zh-CN" altLang="en-US" dirty="0">
                <a:latin typeface="黑体"/>
                <a:ea typeface="黑体"/>
                <a:cs typeface="黑体"/>
              </a:rPr>
              <a:t>保存中断现场、执行函数调用时的参数、局部变量、返回地址等</a:t>
            </a:r>
            <a:endParaRPr lang="en-US" altLang="zh-CN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83464606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" charset="0"/>
                <a:ea typeface="黑体" charset="0"/>
              </a:rPr>
              <a:t>wait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dirty="0" err="1">
                <a:latin typeface="Arial" charset="0"/>
                <a:ea typeface="黑体" charset="0"/>
              </a:rPr>
              <a:t>pid_t</a:t>
            </a:r>
            <a:r>
              <a:rPr lang="en-US" altLang="zh-CN" dirty="0">
                <a:latin typeface="Arial" charset="0"/>
                <a:ea typeface="黑体" charset="0"/>
              </a:rPr>
              <a:t> wait(</a:t>
            </a:r>
            <a:r>
              <a:rPr lang="en-US" altLang="zh-CN" dirty="0" err="1">
                <a:latin typeface="Arial" charset="0"/>
                <a:ea typeface="黑体" charset="0"/>
              </a:rPr>
              <a:t>int</a:t>
            </a:r>
            <a:r>
              <a:rPr lang="en-US" altLang="zh-CN" dirty="0">
                <a:latin typeface="Arial" charset="0"/>
                <a:ea typeface="黑体" charset="0"/>
              </a:rPr>
              <a:t> *status);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参数：</a:t>
            </a:r>
            <a:br>
              <a:rPr lang="zh-CN" altLang="en-US" dirty="0">
                <a:latin typeface="Arial" charset="0"/>
                <a:ea typeface="黑体" charset="0"/>
              </a:rPr>
            </a:br>
            <a:r>
              <a:rPr lang="en-US" altLang="zh-CN" dirty="0">
                <a:latin typeface="Arial" charset="0"/>
                <a:ea typeface="黑体" charset="0"/>
              </a:rPr>
              <a:t>status</a:t>
            </a:r>
            <a:r>
              <a:rPr lang="zh-CN" altLang="en-US" dirty="0">
                <a:latin typeface="Arial" charset="0"/>
                <a:ea typeface="黑体" charset="0"/>
              </a:rPr>
              <a:t>：子进程的终止状态指针，可置</a:t>
            </a:r>
            <a:r>
              <a:rPr lang="en-US" altLang="zh-CN" dirty="0">
                <a:latin typeface="Arial" charset="0"/>
                <a:ea typeface="黑体" charset="0"/>
              </a:rPr>
              <a:t>NULL</a:t>
            </a:r>
            <a:r>
              <a:rPr lang="zh-CN" altLang="en-US" dirty="0">
                <a:latin typeface="Arial" charset="0"/>
                <a:ea typeface="黑体" charset="0"/>
              </a:rPr>
              <a:t>表明父进程不获取子进程终止状态。</a:t>
            </a:r>
          </a:p>
          <a:p>
            <a:pPr>
              <a:spcBef>
                <a:spcPts val="600"/>
              </a:spcBef>
            </a:pPr>
            <a:r>
              <a:rPr lang="zh-CN" altLang="en-US" sz="2400" dirty="0">
                <a:latin typeface="Arial" charset="0"/>
                <a:ea typeface="黑体" charset="0"/>
              </a:rPr>
              <a:t>返回值：成功返回终止子进程</a:t>
            </a:r>
            <a:r>
              <a:rPr lang="en-US" altLang="zh-CN" sz="2400" dirty="0">
                <a:latin typeface="Arial" charset="0"/>
                <a:ea typeface="黑体" charset="0"/>
              </a:rPr>
              <a:t>id</a:t>
            </a:r>
            <a:r>
              <a:rPr lang="zh-CN" altLang="en-US" sz="2400" dirty="0">
                <a:latin typeface="Arial" charset="0"/>
                <a:ea typeface="黑体" charset="0"/>
              </a:rPr>
              <a:t>，返回</a:t>
            </a:r>
            <a:r>
              <a:rPr lang="en-US" altLang="zh-CN" sz="2400" dirty="0">
                <a:latin typeface="Arial" charset="0"/>
                <a:ea typeface="黑体" charset="0"/>
              </a:rPr>
              <a:t>0</a:t>
            </a:r>
            <a:r>
              <a:rPr lang="zh-CN" altLang="en-US" sz="2400" dirty="0">
                <a:latin typeface="Arial" charset="0"/>
                <a:ea typeface="黑体" charset="0"/>
              </a:rPr>
              <a:t>表示没有子进程，错误返回</a:t>
            </a:r>
            <a:r>
              <a:rPr lang="en-US" altLang="zh-CN" sz="2400" dirty="0">
                <a:latin typeface="Arial" charset="0"/>
                <a:ea typeface="黑体" charset="0"/>
              </a:rPr>
              <a:t>-1</a:t>
            </a:r>
            <a:r>
              <a:rPr lang="zh-CN" altLang="en-US" sz="2400" dirty="0">
                <a:latin typeface="Arial" charset="0"/>
                <a:ea typeface="黑体" charset="0"/>
              </a:rPr>
              <a:t>置</a:t>
            </a:r>
            <a:r>
              <a:rPr lang="en-US" altLang="zh-CN" sz="2400" dirty="0" err="1">
                <a:latin typeface="Arial" charset="0"/>
                <a:ea typeface="黑体" charset="0"/>
              </a:rPr>
              <a:t>errno</a:t>
            </a:r>
            <a:r>
              <a:rPr lang="zh-CN" altLang="en-US" sz="2400" dirty="0">
                <a:latin typeface="Arial" charset="0"/>
                <a:ea typeface="黑体" charset="0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说明：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当调用</a:t>
            </a:r>
            <a:r>
              <a:rPr lang="en-US" altLang="zh-CN" dirty="0">
                <a:latin typeface="Arial" charset="0"/>
                <a:ea typeface="黑体" charset="0"/>
              </a:rPr>
              <a:t>wait</a:t>
            </a:r>
            <a:r>
              <a:rPr lang="zh-CN" altLang="en-US" dirty="0">
                <a:latin typeface="Arial" charset="0"/>
                <a:ea typeface="黑体" charset="0"/>
              </a:rPr>
              <a:t>时，父进程被挂起直至该进程的任一个子进程结束</a:t>
            </a:r>
            <a:r>
              <a:rPr lang="en-US" altLang="zh-CN" dirty="0">
                <a:latin typeface="Arial" charset="0"/>
                <a:ea typeface="黑体" charset="0"/>
              </a:rPr>
              <a:t>wait</a:t>
            </a:r>
            <a:r>
              <a:rPr lang="zh-CN" altLang="en-US" dirty="0">
                <a:latin typeface="Arial" charset="0"/>
                <a:ea typeface="黑体" charset="0"/>
              </a:rPr>
              <a:t>调用才返回。</a:t>
            </a:r>
          </a:p>
        </p:txBody>
      </p:sp>
    </p:spTree>
    <p:extLst>
      <p:ext uri="{BB962C8B-B14F-4D97-AF65-F5344CB8AC3E}">
        <p14:creationId xmlns:p14="http://schemas.microsoft.com/office/powerpoint/2010/main" val="33914620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rial" charset="0"/>
                <a:ea typeface="黑体" charset="0"/>
              </a:rPr>
              <a:t>测定子进程终止状态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16719" y="1772816"/>
            <a:ext cx="9072562" cy="4608513"/>
          </a:xfrm>
        </p:spPr>
        <p:txBody>
          <a:bodyPr/>
          <a:lstStyle/>
          <a:p>
            <a:pPr algn="just"/>
            <a:r>
              <a:rPr lang="en-US" altLang="zh-CN" dirty="0">
                <a:latin typeface="Arial" charset="0"/>
                <a:ea typeface="黑体" charset="0"/>
              </a:rPr>
              <a:t>wait</a:t>
            </a:r>
            <a:r>
              <a:rPr lang="zh-CN" altLang="en-US" dirty="0">
                <a:latin typeface="Arial" charset="0"/>
                <a:ea typeface="黑体" charset="0"/>
              </a:rPr>
              <a:t>将子进程终止状态保存在参数指向的空间中，该值中的某些位代表子进程退出状态，要通过宏才能获取。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 algn="just"/>
            <a:r>
              <a:rPr lang="en-US" altLang="zh-CN" dirty="0">
                <a:latin typeface="Arial" charset="0"/>
                <a:ea typeface="黑体" charset="0"/>
              </a:rPr>
              <a:t>WIFEXITED(status)</a:t>
            </a:r>
            <a:r>
              <a:rPr lang="zh-CN" altLang="en-US" dirty="0">
                <a:latin typeface="Arial" charset="0"/>
                <a:ea typeface="黑体" charset="0"/>
              </a:rPr>
              <a:t>：若为正常终止，返回真，并继续调用</a:t>
            </a:r>
            <a:r>
              <a:rPr lang="en-US" altLang="zh-CN" dirty="0">
                <a:latin typeface="Arial" charset="0"/>
                <a:ea typeface="黑体" charset="0"/>
              </a:rPr>
              <a:t>WEXITSTATUS(status)</a:t>
            </a:r>
            <a:r>
              <a:rPr lang="zh-CN" altLang="en-US" dirty="0">
                <a:latin typeface="Arial" charset="0"/>
                <a:ea typeface="黑体" charset="0"/>
              </a:rPr>
              <a:t>宏获取退出状态的低</a:t>
            </a:r>
            <a:r>
              <a:rPr lang="en-US" altLang="zh-CN" dirty="0">
                <a:latin typeface="Arial" charset="0"/>
                <a:ea typeface="黑体" charset="0"/>
              </a:rPr>
              <a:t>8</a:t>
            </a:r>
            <a:r>
              <a:rPr lang="zh-CN" altLang="en-US" dirty="0">
                <a:latin typeface="Arial" charset="0"/>
                <a:ea typeface="黑体" charset="0"/>
              </a:rPr>
              <a:t>位。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 algn="just"/>
            <a:r>
              <a:rPr lang="en-US" altLang="zh-CN" dirty="0">
                <a:latin typeface="Arial" charset="0"/>
                <a:ea typeface="黑体" charset="0"/>
              </a:rPr>
              <a:t>WIFSIGNALED(status)</a:t>
            </a:r>
            <a:r>
              <a:rPr lang="zh-CN" altLang="en-US" dirty="0">
                <a:latin typeface="Arial" charset="0"/>
                <a:ea typeface="黑体" charset="0"/>
              </a:rPr>
              <a:t>：若为异常终止，返回真，并继续调用</a:t>
            </a:r>
            <a:r>
              <a:rPr lang="en-US" altLang="zh-CN" dirty="0">
                <a:latin typeface="Arial" charset="0"/>
                <a:ea typeface="黑体" charset="0"/>
              </a:rPr>
              <a:t>WTERMSIG(status)</a:t>
            </a:r>
            <a:r>
              <a:rPr lang="zh-CN" altLang="en-US" dirty="0">
                <a:latin typeface="Arial" charset="0"/>
                <a:ea typeface="黑体" charset="0"/>
              </a:rPr>
              <a:t>宏获取导致子进程终止的信号编号。</a:t>
            </a:r>
            <a:endParaRPr lang="en-US" altLang="zh-CN" dirty="0">
              <a:latin typeface="Arial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8517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wait</a:t>
            </a:r>
            <a:r>
              <a:rPr lang="zh-CN" altLang="en-US" dirty="0"/>
              <a:t>示例</a:t>
            </a:r>
            <a:endParaRPr lang="en-US" dirty="0"/>
          </a:p>
        </p:txBody>
      </p:sp>
      <p:pic>
        <p:nvPicPr>
          <p:cNvPr id="21505" name="Picture 1" descr="C:\Users\lenovo\AppData\Roaming\Tencent\Users\451256253\QQ\WinTemp\RichOle\`5VCC]XBBZ)94BYI7}ZTD_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2505" y="1380385"/>
            <a:ext cx="7500990" cy="5240238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 bwMode="auto">
          <a:xfrm>
            <a:off x="1398960" y="3744993"/>
            <a:ext cx="1825848" cy="28575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00" dirty="0"/>
          </a:p>
        </p:txBody>
      </p:sp>
      <p:sp>
        <p:nvSpPr>
          <p:cNvPr id="9" name="椭圆 8"/>
          <p:cNvSpPr/>
          <p:nvPr/>
        </p:nvSpPr>
        <p:spPr bwMode="auto">
          <a:xfrm>
            <a:off x="3296816" y="3697980"/>
            <a:ext cx="357190" cy="34623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446268" y="4439392"/>
            <a:ext cx="3146692" cy="28575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00" dirty="0"/>
          </a:p>
        </p:txBody>
      </p:sp>
      <p:sp>
        <p:nvSpPr>
          <p:cNvPr id="11" name="椭圆 10"/>
          <p:cNvSpPr/>
          <p:nvPr/>
        </p:nvSpPr>
        <p:spPr bwMode="auto">
          <a:xfrm>
            <a:off x="4664968" y="4395781"/>
            <a:ext cx="357190" cy="34623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648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Arial" charset="0"/>
                <a:ea typeface="黑体" charset="0"/>
              </a:rPr>
              <a:t>waitpid</a:t>
            </a:r>
            <a:endParaRPr lang="en-US" altLang="zh-CN" dirty="0">
              <a:latin typeface="Arial" charset="0"/>
              <a:ea typeface="黑体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340" y="1412876"/>
            <a:ext cx="8241323" cy="5112469"/>
          </a:xfrm>
        </p:spPr>
        <p:txBody>
          <a:bodyPr/>
          <a:lstStyle/>
          <a:p>
            <a:pPr algn="just">
              <a:spcBef>
                <a:spcPts val="600"/>
              </a:spcBef>
              <a:buSzPct val="100000"/>
              <a:buNone/>
            </a:pPr>
            <a:r>
              <a:rPr lang="en-US" altLang="zh-CN" sz="2400" dirty="0" err="1">
                <a:latin typeface="Arial" charset="0"/>
                <a:ea typeface="黑体" charset="0"/>
              </a:rPr>
              <a:t>pid_t</a:t>
            </a:r>
            <a:r>
              <a:rPr lang="en-US" altLang="zh-CN" sz="2400" dirty="0">
                <a:latin typeface="Arial" charset="0"/>
                <a:ea typeface="黑体" charset="0"/>
              </a:rPr>
              <a:t> </a:t>
            </a:r>
            <a:r>
              <a:rPr lang="en-US" altLang="zh-CN" sz="2400" dirty="0" err="1">
                <a:latin typeface="Arial" charset="0"/>
                <a:ea typeface="黑体" charset="0"/>
              </a:rPr>
              <a:t>waitpid</a:t>
            </a:r>
            <a:r>
              <a:rPr lang="en-US" altLang="zh-CN" sz="2400" dirty="0">
                <a:latin typeface="Arial" charset="0"/>
                <a:ea typeface="黑体" charset="0"/>
              </a:rPr>
              <a:t>(</a:t>
            </a:r>
            <a:r>
              <a:rPr lang="en-US" altLang="zh-CN" sz="2400" dirty="0" err="1">
                <a:latin typeface="Arial" charset="0"/>
                <a:ea typeface="黑体" charset="0"/>
              </a:rPr>
              <a:t>pid_t</a:t>
            </a:r>
            <a:r>
              <a:rPr lang="en-US" altLang="zh-CN" sz="2400" dirty="0">
                <a:latin typeface="Arial" charset="0"/>
                <a:ea typeface="黑体" charset="0"/>
              </a:rPr>
              <a:t> </a:t>
            </a:r>
            <a:r>
              <a:rPr lang="en-US" altLang="zh-CN" sz="2400" dirty="0" err="1">
                <a:latin typeface="Arial" charset="0"/>
                <a:ea typeface="黑体" charset="0"/>
              </a:rPr>
              <a:t>pid</a:t>
            </a:r>
            <a:r>
              <a:rPr lang="en-US" altLang="zh-CN" sz="2400" dirty="0">
                <a:latin typeface="Arial" charset="0"/>
                <a:ea typeface="黑体" charset="0"/>
              </a:rPr>
              <a:t>, </a:t>
            </a:r>
            <a:r>
              <a:rPr lang="en-US" altLang="zh-CN" sz="2400" dirty="0" err="1">
                <a:latin typeface="Arial" charset="0"/>
                <a:ea typeface="黑体" charset="0"/>
              </a:rPr>
              <a:t>int</a:t>
            </a:r>
            <a:r>
              <a:rPr lang="en-US" altLang="zh-CN" sz="2400" dirty="0">
                <a:latin typeface="Arial" charset="0"/>
                <a:ea typeface="黑体" charset="0"/>
              </a:rPr>
              <a:t> *status,</a:t>
            </a:r>
            <a:r>
              <a:rPr lang="zh-CN" altLang="en-US" sz="2400" dirty="0">
                <a:latin typeface="Arial" charset="0"/>
                <a:ea typeface="黑体" charset="0"/>
              </a:rPr>
              <a:t> </a:t>
            </a:r>
            <a:r>
              <a:rPr lang="en-US" altLang="zh-CN" sz="2400" dirty="0" err="1">
                <a:latin typeface="Arial" charset="0"/>
                <a:ea typeface="黑体" charset="0"/>
              </a:rPr>
              <a:t>int</a:t>
            </a:r>
            <a:r>
              <a:rPr lang="en-US" altLang="zh-CN" sz="2400" dirty="0">
                <a:latin typeface="Arial" charset="0"/>
                <a:ea typeface="黑体" charset="0"/>
              </a:rPr>
              <a:t> options);</a:t>
            </a:r>
          </a:p>
          <a:p>
            <a:pPr lvl="1" algn="just">
              <a:spcBef>
                <a:spcPts val="600"/>
              </a:spcBef>
              <a:buSzPct val="100000"/>
            </a:pPr>
            <a:r>
              <a:rPr lang="en-US" altLang="zh-CN" dirty="0" err="1">
                <a:latin typeface="Arial" charset="0"/>
                <a:ea typeface="黑体" charset="0"/>
              </a:rPr>
              <a:t>pid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2" algn="just">
              <a:spcBef>
                <a:spcPts val="600"/>
              </a:spcBef>
              <a:buSzPct val="100000"/>
            </a:pPr>
            <a:r>
              <a:rPr lang="en-US" altLang="zh-CN" dirty="0" err="1">
                <a:latin typeface="Arial" charset="0"/>
                <a:ea typeface="黑体" charset="0"/>
              </a:rPr>
              <a:t>pid</a:t>
            </a:r>
            <a:r>
              <a:rPr lang="en-US" altLang="zh-CN" dirty="0">
                <a:latin typeface="Arial" charset="0"/>
                <a:ea typeface="黑体" charset="0"/>
              </a:rPr>
              <a:t>  &gt;  0 : </a:t>
            </a:r>
            <a:r>
              <a:rPr lang="zh-CN" altLang="en-US" dirty="0">
                <a:latin typeface="Arial" charset="0"/>
                <a:ea typeface="黑体" charset="0"/>
              </a:rPr>
              <a:t>等待进程</a:t>
            </a:r>
            <a:r>
              <a:rPr lang="en-US" altLang="zh-CN" dirty="0">
                <a:latin typeface="Arial" charset="0"/>
                <a:ea typeface="黑体" charset="0"/>
              </a:rPr>
              <a:t>id</a:t>
            </a:r>
            <a:r>
              <a:rPr lang="zh-CN" altLang="en-US" dirty="0">
                <a:latin typeface="Arial" charset="0"/>
                <a:ea typeface="黑体" charset="0"/>
              </a:rPr>
              <a:t>为</a:t>
            </a:r>
            <a:r>
              <a:rPr lang="en-US" altLang="zh-CN" dirty="0" err="1">
                <a:latin typeface="Arial" charset="0"/>
                <a:ea typeface="黑体" charset="0"/>
              </a:rPr>
              <a:t>pid</a:t>
            </a:r>
            <a:r>
              <a:rPr lang="zh-CN" altLang="en-US" dirty="0">
                <a:latin typeface="Arial" charset="0"/>
                <a:ea typeface="黑体" charset="0"/>
              </a:rPr>
              <a:t>的子进程</a:t>
            </a:r>
          </a:p>
          <a:p>
            <a:pPr lvl="2" algn="just">
              <a:spcBef>
                <a:spcPts val="600"/>
              </a:spcBef>
              <a:buSzPct val="100000"/>
            </a:pPr>
            <a:r>
              <a:rPr lang="en-US" altLang="zh-CN" dirty="0" err="1">
                <a:latin typeface="Arial" charset="0"/>
                <a:ea typeface="黑体" charset="0"/>
              </a:rPr>
              <a:t>pid</a:t>
            </a:r>
            <a:r>
              <a:rPr lang="en-US" altLang="zh-CN" dirty="0">
                <a:latin typeface="Arial" charset="0"/>
                <a:ea typeface="黑体" charset="0"/>
              </a:rPr>
              <a:t> == 0 : </a:t>
            </a:r>
            <a:r>
              <a:rPr lang="zh-CN" altLang="en-US" dirty="0">
                <a:latin typeface="Arial" charset="0"/>
                <a:ea typeface="黑体" charset="0"/>
              </a:rPr>
              <a:t>等待与调用进程同组的任一子进程</a:t>
            </a:r>
          </a:p>
          <a:p>
            <a:pPr lvl="2" algn="just">
              <a:spcBef>
                <a:spcPts val="600"/>
              </a:spcBef>
              <a:buSzPct val="100000"/>
            </a:pPr>
            <a:r>
              <a:rPr lang="en-US" altLang="zh-CN" dirty="0" err="1">
                <a:latin typeface="Arial" charset="0"/>
                <a:ea typeface="黑体" charset="0"/>
              </a:rPr>
              <a:t>pid</a:t>
            </a:r>
            <a:r>
              <a:rPr lang="en-US" altLang="zh-CN" dirty="0">
                <a:latin typeface="Arial" charset="0"/>
                <a:ea typeface="黑体" charset="0"/>
              </a:rPr>
              <a:t> == -1: </a:t>
            </a:r>
            <a:r>
              <a:rPr lang="zh-CN" altLang="en-US" dirty="0">
                <a:latin typeface="Arial" charset="0"/>
                <a:ea typeface="黑体" charset="0"/>
              </a:rPr>
              <a:t>等待任一子进程</a:t>
            </a:r>
            <a:r>
              <a:rPr lang="en-US" altLang="zh-CN" dirty="0">
                <a:latin typeface="Arial" charset="0"/>
                <a:ea typeface="黑体" charset="0"/>
              </a:rPr>
              <a:t>wait()</a:t>
            </a:r>
          </a:p>
          <a:p>
            <a:pPr lvl="2" algn="just">
              <a:spcBef>
                <a:spcPts val="600"/>
              </a:spcBef>
              <a:buSzPct val="100000"/>
            </a:pPr>
            <a:r>
              <a:rPr lang="en-US" altLang="zh-CN" dirty="0" err="1">
                <a:latin typeface="Arial" charset="0"/>
                <a:ea typeface="黑体" charset="0"/>
              </a:rPr>
              <a:t>pid</a:t>
            </a:r>
            <a:r>
              <a:rPr lang="en-US" altLang="zh-CN" dirty="0">
                <a:latin typeface="Arial" charset="0"/>
                <a:ea typeface="黑体" charset="0"/>
              </a:rPr>
              <a:t>  &lt;  -1: </a:t>
            </a:r>
            <a:r>
              <a:rPr lang="zh-CN" altLang="en-US" dirty="0">
                <a:latin typeface="Arial" charset="0"/>
                <a:ea typeface="黑体" charset="0"/>
              </a:rPr>
              <a:t>等待进程组号为</a:t>
            </a:r>
            <a:r>
              <a:rPr lang="en-US" altLang="zh-CN" dirty="0">
                <a:latin typeface="Arial" charset="0"/>
                <a:ea typeface="黑体" charset="0"/>
              </a:rPr>
              <a:t>|</a:t>
            </a:r>
            <a:r>
              <a:rPr lang="en-US" altLang="zh-CN" dirty="0" err="1">
                <a:latin typeface="Arial" charset="0"/>
                <a:ea typeface="黑体" charset="0"/>
              </a:rPr>
              <a:t>pid</a:t>
            </a:r>
            <a:r>
              <a:rPr lang="en-US" altLang="zh-CN" dirty="0">
                <a:latin typeface="Arial" charset="0"/>
                <a:ea typeface="黑体" charset="0"/>
              </a:rPr>
              <a:t>|</a:t>
            </a:r>
            <a:r>
              <a:rPr lang="zh-CN" altLang="en-US" dirty="0">
                <a:latin typeface="Arial" charset="0"/>
                <a:ea typeface="黑体" charset="0"/>
              </a:rPr>
              <a:t>的任一子进程</a:t>
            </a:r>
          </a:p>
          <a:p>
            <a:pPr lvl="1" algn="just">
              <a:spcBef>
                <a:spcPts val="600"/>
              </a:spcBef>
              <a:buSzPct val="100000"/>
            </a:pPr>
            <a:r>
              <a:rPr lang="en-US" altLang="zh-CN" dirty="0">
                <a:latin typeface="Arial" charset="0"/>
                <a:ea typeface="黑体" charset="0"/>
              </a:rPr>
              <a:t>status</a:t>
            </a:r>
            <a:r>
              <a:rPr lang="zh-CN" altLang="en-US" dirty="0">
                <a:latin typeface="Arial" charset="0"/>
                <a:ea typeface="黑体" charset="0"/>
              </a:rPr>
              <a:t>：子进程退出状态，不需要可置为</a:t>
            </a:r>
            <a:r>
              <a:rPr lang="en-US" altLang="zh-CN" dirty="0">
                <a:latin typeface="Arial" charset="0"/>
                <a:ea typeface="黑体" charset="0"/>
              </a:rPr>
              <a:t>NULL</a:t>
            </a:r>
          </a:p>
          <a:p>
            <a:pPr lvl="1" algn="just">
              <a:spcBef>
                <a:spcPts val="600"/>
              </a:spcBef>
              <a:buSzPct val="100000"/>
            </a:pPr>
            <a:r>
              <a:rPr lang="en-US" altLang="zh-CN" dirty="0">
                <a:latin typeface="Arial" charset="0"/>
                <a:ea typeface="黑体" charset="0"/>
              </a:rPr>
              <a:t>options</a:t>
            </a:r>
            <a:r>
              <a:rPr lang="zh-CN" altLang="en-US" dirty="0">
                <a:latin typeface="Arial" charset="0"/>
                <a:ea typeface="黑体" charset="0"/>
              </a:rPr>
              <a:t>：可为</a:t>
            </a:r>
            <a:r>
              <a:rPr lang="en-US" altLang="zh-CN" dirty="0">
                <a:latin typeface="Arial" charset="0"/>
                <a:ea typeface="黑体" charset="0"/>
              </a:rPr>
              <a:t>0</a:t>
            </a:r>
            <a:r>
              <a:rPr lang="zh-CN" altLang="en-US" dirty="0">
                <a:latin typeface="Arial" charset="0"/>
                <a:ea typeface="黑体" charset="0"/>
              </a:rPr>
              <a:t>，若为</a:t>
            </a:r>
            <a:r>
              <a:rPr lang="en-US" altLang="zh-CN" dirty="0">
                <a:latin typeface="Arial" charset="0"/>
                <a:ea typeface="黑体" charset="0"/>
              </a:rPr>
              <a:t>WNOHANG</a:t>
            </a:r>
            <a:r>
              <a:rPr lang="zh-CN" altLang="en-US" dirty="0">
                <a:latin typeface="Arial" charset="0"/>
                <a:ea typeface="黑体" charset="0"/>
              </a:rPr>
              <a:t>，则若指定子进程未结束立即返回</a:t>
            </a:r>
            <a:r>
              <a:rPr lang="en-US" altLang="zh-CN" dirty="0">
                <a:latin typeface="Arial" charset="0"/>
                <a:ea typeface="黑体" charset="0"/>
              </a:rPr>
              <a:t>0</a:t>
            </a:r>
            <a:r>
              <a:rPr lang="zh-CN" altLang="en-US" dirty="0">
                <a:latin typeface="Arial" charset="0"/>
                <a:ea typeface="黑体" charset="0"/>
              </a:rPr>
              <a:t>。</a:t>
            </a:r>
            <a:endParaRPr lang="en-US" altLang="zh-CN" dirty="0">
              <a:latin typeface="Arial" charset="0"/>
              <a:ea typeface="黑体" charset="0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400" dirty="0">
                <a:latin typeface="Arial" charset="0"/>
                <a:ea typeface="黑体" charset="0"/>
              </a:rPr>
              <a:t>返回值：成功返回终止子进程</a:t>
            </a:r>
            <a:r>
              <a:rPr lang="en-US" altLang="zh-CN" sz="2400" dirty="0">
                <a:latin typeface="Arial" charset="0"/>
                <a:ea typeface="黑体" charset="0"/>
              </a:rPr>
              <a:t>id</a:t>
            </a:r>
            <a:r>
              <a:rPr lang="zh-CN" altLang="en-US" sz="2400" dirty="0">
                <a:latin typeface="Arial" charset="0"/>
                <a:ea typeface="黑体" charset="0"/>
              </a:rPr>
              <a:t>，返回</a:t>
            </a:r>
            <a:r>
              <a:rPr lang="en-US" altLang="zh-CN" sz="2400" dirty="0">
                <a:latin typeface="Arial" charset="0"/>
                <a:ea typeface="黑体" charset="0"/>
              </a:rPr>
              <a:t>0</a:t>
            </a:r>
            <a:r>
              <a:rPr lang="zh-CN" altLang="en-US" sz="2400" dirty="0">
                <a:latin typeface="Arial" charset="0"/>
                <a:ea typeface="黑体" charset="0"/>
              </a:rPr>
              <a:t>表示没有子进程，错误返回</a:t>
            </a:r>
            <a:r>
              <a:rPr lang="en-US" altLang="zh-CN" sz="2400" dirty="0">
                <a:latin typeface="Arial" charset="0"/>
                <a:ea typeface="黑体" charset="0"/>
              </a:rPr>
              <a:t>-1</a:t>
            </a:r>
            <a:r>
              <a:rPr lang="zh-CN" altLang="en-US" sz="2400" dirty="0">
                <a:latin typeface="Arial" charset="0"/>
                <a:ea typeface="黑体" charset="0"/>
              </a:rPr>
              <a:t>置</a:t>
            </a:r>
            <a:r>
              <a:rPr lang="en-US" altLang="zh-CN" sz="2400" dirty="0" err="1">
                <a:latin typeface="Arial" charset="0"/>
                <a:ea typeface="黑体" charset="0"/>
              </a:rPr>
              <a:t>errno</a:t>
            </a:r>
            <a:endParaRPr lang="zh-CN" altLang="en-US" sz="2400" dirty="0">
              <a:latin typeface="Arial" charset="0"/>
              <a:ea typeface="黑体" charset="0"/>
            </a:endParaRPr>
          </a:p>
          <a:p>
            <a:pPr lvl="1" algn="just">
              <a:spcBef>
                <a:spcPts val="600"/>
              </a:spcBef>
              <a:buSzPct val="100000"/>
            </a:pPr>
            <a:r>
              <a:rPr lang="en-US" altLang="zh-CN" dirty="0">
                <a:latin typeface="Arial" charset="0"/>
                <a:ea typeface="黑体" charset="0"/>
              </a:rPr>
              <a:t>wait(&amp;status) </a:t>
            </a:r>
            <a:r>
              <a:rPr lang="zh-CN" altLang="en-US" dirty="0">
                <a:latin typeface="Arial" charset="0"/>
                <a:ea typeface="黑体" charset="0"/>
              </a:rPr>
              <a:t>等价于</a:t>
            </a:r>
            <a:r>
              <a:rPr lang="en-US" altLang="zh-CN" dirty="0" err="1">
                <a:latin typeface="Arial" charset="0"/>
                <a:ea typeface="黑体" charset="0"/>
              </a:rPr>
              <a:t>waitpid</a:t>
            </a:r>
            <a:r>
              <a:rPr lang="en-US" altLang="zh-CN" dirty="0">
                <a:latin typeface="Arial" charset="0"/>
                <a:ea typeface="黑体" charset="0"/>
              </a:rPr>
              <a:t>(-1, &amp;status, 0)</a:t>
            </a:r>
          </a:p>
        </p:txBody>
      </p:sp>
    </p:spTree>
    <p:extLst>
      <p:ext uri="{BB962C8B-B14F-4D97-AF65-F5344CB8AC3E}">
        <p14:creationId xmlns:p14="http://schemas.microsoft.com/office/powerpoint/2010/main" val="359481323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waitpid</a:t>
            </a:r>
            <a:r>
              <a:rPr lang="zh-CN" altLang="en-US" dirty="0"/>
              <a:t>示例</a:t>
            </a:r>
            <a:endParaRPr 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381100" y="1268760"/>
            <a:ext cx="7143800" cy="5462183"/>
            <a:chOff x="2786050" y="1395817"/>
            <a:chExt cx="7143800" cy="5462183"/>
          </a:xfrm>
        </p:grpSpPr>
        <p:pic>
          <p:nvPicPr>
            <p:cNvPr id="27649" name="Picture 1" descr="C:\Users\lenovo\AppData\Roaming\Tencent\Users\451256253\QQ\WinTemp\RichOle\S7SO%PU8$I}1SV}%1%_8VU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86050" y="1395817"/>
              <a:ext cx="7143800" cy="5462183"/>
            </a:xfrm>
            <a:prstGeom prst="rect">
              <a:avLst/>
            </a:prstGeom>
            <a:noFill/>
          </p:spPr>
        </p:pic>
        <p:sp>
          <p:nvSpPr>
            <p:cNvPr id="6" name="矩形 5"/>
            <p:cNvSpPr/>
            <p:nvPr/>
          </p:nvSpPr>
          <p:spPr bwMode="auto">
            <a:xfrm>
              <a:off x="3643306" y="3571876"/>
              <a:ext cx="1285884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200" dirty="0"/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5061806" y="3541635"/>
              <a:ext cx="357190" cy="34623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</a:rPr>
                <a:t>1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786182" y="4714884"/>
              <a:ext cx="371477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200" dirty="0"/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7654094" y="4680266"/>
              <a:ext cx="357190" cy="34623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</a:rPr>
                <a:t>2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31188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rial" charset="0"/>
                <a:ea typeface="黑体" charset="0"/>
              </a:rPr>
              <a:t>思考？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543956" cy="4343400"/>
          </a:xfrm>
        </p:spPr>
        <p:txBody>
          <a:bodyPr/>
          <a:lstStyle/>
          <a:p>
            <a:pPr algn="just"/>
            <a:r>
              <a:rPr lang="zh-CN" altLang="en-US" dirty="0">
                <a:latin typeface="Arial" charset="0"/>
                <a:ea typeface="黑体" charset="0"/>
              </a:rPr>
              <a:t>如何一次处理多个僵尸子进程？</a:t>
            </a:r>
          </a:p>
          <a:p>
            <a:pPr algn="just">
              <a:buFont typeface="Wingdings" charset="0"/>
              <a:buNone/>
            </a:pPr>
            <a:r>
              <a:rPr lang="zh-CN" altLang="zh-CN" dirty="0">
                <a:latin typeface="Arial" charset="0"/>
                <a:ea typeface="黑体" charset="0"/>
              </a:rPr>
              <a:t> </a:t>
            </a:r>
            <a:r>
              <a:rPr lang="zh-CN" altLang="en-US" dirty="0">
                <a:latin typeface="Arial" charset="0"/>
                <a:ea typeface="黑体" charset="0"/>
              </a:rPr>
              <a:t>  </a:t>
            </a:r>
            <a:r>
              <a:rPr lang="en-US" altLang="zh-CN" dirty="0" err="1">
                <a:latin typeface="Arial" charset="0"/>
                <a:ea typeface="黑体" charset="0"/>
              </a:rPr>
              <a:t>pid_t</a:t>
            </a:r>
            <a:r>
              <a:rPr lang="en-US" altLang="zh-CN" dirty="0">
                <a:latin typeface="Arial" charset="0"/>
                <a:ea typeface="黑体" charset="0"/>
              </a:rPr>
              <a:t>  </a:t>
            </a:r>
            <a:r>
              <a:rPr lang="en-US" altLang="zh-CN" dirty="0" err="1">
                <a:latin typeface="Arial" charset="0"/>
                <a:ea typeface="黑体" charset="0"/>
              </a:rPr>
              <a:t>pid</a:t>
            </a:r>
            <a:r>
              <a:rPr lang="en-US" altLang="zh-CN" dirty="0">
                <a:latin typeface="Arial" charset="0"/>
                <a:ea typeface="黑体" charset="0"/>
              </a:rPr>
              <a:t>;</a:t>
            </a:r>
          </a:p>
          <a:p>
            <a:pPr algn="just">
              <a:buFont typeface="Wingdings" charset="0"/>
              <a:buNone/>
            </a:pPr>
            <a:r>
              <a:rPr lang="zh-CN" altLang="zh-CN" dirty="0">
                <a:latin typeface="Arial" charset="0"/>
                <a:ea typeface="黑体" charset="0"/>
              </a:rPr>
              <a:t> </a:t>
            </a:r>
            <a:r>
              <a:rPr lang="en-US" altLang="en-US" dirty="0">
                <a:latin typeface="Arial" charset="0"/>
                <a:ea typeface="黑体" charset="0"/>
              </a:rPr>
              <a:t>   </a:t>
            </a:r>
            <a:r>
              <a:rPr lang="en-US" altLang="zh-CN" dirty="0" err="1">
                <a:latin typeface="Arial" charset="0"/>
                <a:ea typeface="黑体" charset="0"/>
              </a:rPr>
              <a:t>int</a:t>
            </a:r>
            <a:r>
              <a:rPr lang="en-US" altLang="zh-CN" dirty="0">
                <a:latin typeface="Arial" charset="0"/>
                <a:ea typeface="黑体" charset="0"/>
              </a:rPr>
              <a:t> status;</a:t>
            </a:r>
          </a:p>
          <a:p>
            <a:pPr algn="just">
              <a:buFont typeface="Wingdings" charset="0"/>
              <a:buNone/>
            </a:pPr>
            <a:r>
              <a:rPr lang="en-US" altLang="zh-CN" dirty="0">
                <a:latin typeface="Arial" charset="0"/>
                <a:ea typeface="黑体" charset="0"/>
              </a:rPr>
              <a:t>	while((</a:t>
            </a:r>
            <a:r>
              <a:rPr lang="en-US" altLang="zh-CN" dirty="0" err="1">
                <a:latin typeface="Arial" charset="0"/>
                <a:ea typeface="黑体" charset="0"/>
              </a:rPr>
              <a:t>pid</a:t>
            </a:r>
            <a:r>
              <a:rPr lang="en-US" altLang="zh-CN" dirty="0">
                <a:latin typeface="Arial" charset="0"/>
                <a:ea typeface="黑体" charset="0"/>
              </a:rPr>
              <a:t>=</a:t>
            </a:r>
            <a:r>
              <a:rPr lang="en-US" altLang="zh-CN" dirty="0" err="1">
                <a:latin typeface="Arial" charset="0"/>
                <a:ea typeface="黑体" charset="0"/>
              </a:rPr>
              <a:t>waitpid</a:t>
            </a:r>
            <a:r>
              <a:rPr lang="en-US" altLang="zh-CN" dirty="0">
                <a:latin typeface="Arial" charset="0"/>
                <a:ea typeface="黑体" charset="0"/>
              </a:rPr>
              <a:t>(-1,&amp;status,WNOHANG))&gt;0)</a:t>
            </a:r>
          </a:p>
          <a:p>
            <a:pPr algn="just">
              <a:buFont typeface="Wingdings" charset="0"/>
              <a:buNone/>
            </a:pPr>
            <a:r>
              <a:rPr lang="en-US" altLang="zh-CN" dirty="0">
                <a:latin typeface="Arial" charset="0"/>
                <a:ea typeface="黑体" charset="0"/>
              </a:rPr>
              <a:t>		</a:t>
            </a:r>
            <a:r>
              <a:rPr lang="en-US" altLang="zh-CN" dirty="0" err="1">
                <a:latin typeface="Arial" charset="0"/>
                <a:ea typeface="黑体" charset="0"/>
              </a:rPr>
              <a:t>printf</a:t>
            </a:r>
            <a:r>
              <a:rPr lang="en-US" altLang="zh-CN" dirty="0">
                <a:latin typeface="Arial" charset="0"/>
                <a:ea typeface="黑体" charset="0"/>
              </a:rPr>
              <a:t>(“child  %d terminated\n”,</a:t>
            </a:r>
            <a:r>
              <a:rPr lang="en-US" altLang="zh-CN" dirty="0" err="1">
                <a:latin typeface="Arial" charset="0"/>
                <a:ea typeface="黑体" charset="0"/>
              </a:rPr>
              <a:t>pid</a:t>
            </a:r>
            <a:r>
              <a:rPr lang="en-US" altLang="zh-CN" dirty="0">
                <a:latin typeface="Arial" charset="0"/>
                <a:ea typeface="黑体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39068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" charset="0"/>
                <a:ea typeface="黑体" charset="0"/>
              </a:rPr>
              <a:t>exec</a:t>
            </a:r>
            <a:r>
              <a:rPr lang="zh-CN" altLang="en-US" dirty="0">
                <a:latin typeface="Arial" charset="0"/>
                <a:ea typeface="黑体" charset="0"/>
              </a:rPr>
              <a:t>引入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1295400"/>
            <a:ext cx="8348662" cy="5105400"/>
          </a:xfrm>
        </p:spPr>
        <p:txBody>
          <a:bodyPr/>
          <a:lstStyle/>
          <a:p>
            <a:pPr algn="just">
              <a:spcBef>
                <a:spcPct val="30000"/>
              </a:spcBef>
            </a:pPr>
            <a:r>
              <a:rPr lang="zh-CN" altLang="en-US" sz="3000" dirty="0">
                <a:latin typeface="Arial" charset="0"/>
                <a:ea typeface="黑体" charset="0"/>
              </a:rPr>
              <a:t>回顾：</a:t>
            </a:r>
          </a:p>
          <a:p>
            <a:pPr lvl="1" algn="just">
              <a:spcBef>
                <a:spcPct val="30000"/>
              </a:spcBef>
            </a:pPr>
            <a:r>
              <a:rPr lang="en-US" altLang="zh-CN" sz="2600" dirty="0">
                <a:latin typeface="Arial" charset="0"/>
                <a:ea typeface="黑体" charset="0"/>
              </a:rPr>
              <a:t>Linux</a:t>
            </a:r>
            <a:r>
              <a:rPr lang="zh-CN" altLang="en-US" sz="2600" dirty="0">
                <a:latin typeface="Arial" charset="0"/>
                <a:ea typeface="黑体" charset="0"/>
              </a:rPr>
              <a:t>系统中，</a:t>
            </a:r>
            <a:r>
              <a:rPr lang="en-US" altLang="zh-CN" sz="2600" dirty="0" err="1">
                <a:latin typeface="Arial" charset="0"/>
                <a:ea typeface="黑体" charset="0"/>
              </a:rPr>
              <a:t>init</a:t>
            </a:r>
            <a:r>
              <a:rPr lang="zh-CN" altLang="en-US" sz="2600" dirty="0">
                <a:latin typeface="Arial" charset="0"/>
                <a:ea typeface="黑体" charset="0"/>
              </a:rPr>
              <a:t>进程是第一个用户进程，大多数进程都是</a:t>
            </a:r>
            <a:r>
              <a:rPr lang="en-US" altLang="zh-CN" sz="2600" dirty="0" err="1">
                <a:latin typeface="Arial" charset="0"/>
                <a:ea typeface="黑体" charset="0"/>
              </a:rPr>
              <a:t>init</a:t>
            </a:r>
            <a:r>
              <a:rPr lang="zh-CN" altLang="en-US" sz="2600" dirty="0">
                <a:latin typeface="Arial" charset="0"/>
                <a:ea typeface="黑体" charset="0"/>
              </a:rPr>
              <a:t>的子进程。</a:t>
            </a:r>
          </a:p>
          <a:p>
            <a:pPr lvl="1" algn="just">
              <a:spcBef>
                <a:spcPct val="30000"/>
              </a:spcBef>
            </a:pPr>
            <a:r>
              <a:rPr lang="en-US" altLang="zh-CN" sz="2600" dirty="0">
                <a:latin typeface="Arial" charset="0"/>
                <a:ea typeface="黑体" charset="0"/>
              </a:rPr>
              <a:t>fork/</a:t>
            </a:r>
            <a:r>
              <a:rPr lang="en-US" altLang="zh-CN" sz="2600" dirty="0" err="1">
                <a:latin typeface="Arial" charset="0"/>
                <a:ea typeface="黑体" charset="0"/>
              </a:rPr>
              <a:t>vfork</a:t>
            </a:r>
            <a:r>
              <a:rPr lang="zh-CN" altLang="en-US" sz="2600" dirty="0">
                <a:latin typeface="Arial" charset="0"/>
                <a:ea typeface="黑体" charset="0"/>
              </a:rPr>
              <a:t>函数的作用是创建子进程，然后子进程继续执行</a:t>
            </a:r>
            <a:r>
              <a:rPr lang="en-US" altLang="zh-CN" sz="2600" dirty="0">
                <a:latin typeface="Arial" charset="0"/>
                <a:ea typeface="黑体" charset="0"/>
              </a:rPr>
              <a:t>fork/</a:t>
            </a:r>
            <a:r>
              <a:rPr lang="en-US" altLang="zh-CN" sz="2600" dirty="0" err="1">
                <a:latin typeface="Arial" charset="0"/>
                <a:ea typeface="黑体" charset="0"/>
              </a:rPr>
              <a:t>vfork</a:t>
            </a:r>
            <a:r>
              <a:rPr lang="zh-CN" altLang="en-US" sz="2600" dirty="0">
                <a:latin typeface="Arial" charset="0"/>
                <a:ea typeface="黑体" charset="0"/>
              </a:rPr>
              <a:t>以后的代码。</a:t>
            </a:r>
          </a:p>
          <a:p>
            <a:pPr algn="just">
              <a:spcBef>
                <a:spcPct val="30000"/>
              </a:spcBef>
            </a:pPr>
            <a:r>
              <a:rPr lang="zh-CN" altLang="en-US" sz="3000" dirty="0">
                <a:latin typeface="Arial" charset="0"/>
                <a:ea typeface="黑体" charset="0"/>
              </a:rPr>
              <a:t>思考：如何让</a:t>
            </a:r>
            <a:r>
              <a:rPr lang="en-US" altLang="zh-CN" sz="3000" dirty="0" err="1">
                <a:latin typeface="Arial" charset="0"/>
                <a:ea typeface="黑体" charset="0"/>
              </a:rPr>
              <a:t>init</a:t>
            </a:r>
            <a:r>
              <a:rPr lang="zh-CN" altLang="en-US" sz="3000" dirty="0">
                <a:latin typeface="Arial" charset="0"/>
                <a:ea typeface="黑体" charset="0"/>
              </a:rPr>
              <a:t>进程创建子进程后，使该子进程去执行其他程序呢？</a:t>
            </a:r>
          </a:p>
        </p:txBody>
      </p:sp>
    </p:spTree>
    <p:extLst>
      <p:ext uri="{BB962C8B-B14F-4D97-AF65-F5344CB8AC3E}">
        <p14:creationId xmlns:p14="http://schemas.microsoft.com/office/powerpoint/2010/main" val="108405678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" charset="0"/>
                <a:ea typeface="黑体" charset="0"/>
              </a:rPr>
              <a:t>exec</a:t>
            </a:r>
            <a:r>
              <a:rPr lang="zh-CN" altLang="en-US" dirty="0">
                <a:latin typeface="Arial" charset="0"/>
                <a:ea typeface="黑体" charset="0"/>
              </a:rPr>
              <a:t>族函数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544" y="1295400"/>
            <a:ext cx="8348662" cy="5105400"/>
          </a:xfrm>
        </p:spPr>
        <p:txBody>
          <a:bodyPr/>
          <a:lstStyle/>
          <a:p>
            <a:pPr algn="just">
              <a:spcBef>
                <a:spcPct val="30000"/>
              </a:spcBef>
            </a:pPr>
            <a:r>
              <a:rPr lang="zh-CN" altLang="en-US" sz="2800" dirty="0">
                <a:latin typeface="Arial" charset="0"/>
                <a:ea typeface="黑体" charset="0"/>
              </a:rPr>
              <a:t>进程调用</a:t>
            </a:r>
            <a:r>
              <a:rPr lang="en-US" altLang="zh-CN" sz="2800" dirty="0">
                <a:latin typeface="Arial" charset="0"/>
                <a:ea typeface="黑体" charset="0"/>
              </a:rPr>
              <a:t>exec</a:t>
            </a:r>
            <a:r>
              <a:rPr lang="zh-CN" altLang="en-US" sz="2800" dirty="0">
                <a:latin typeface="Arial" charset="0"/>
                <a:ea typeface="黑体" charset="0"/>
              </a:rPr>
              <a:t>族函数时，进程执行的程序完全替换为</a:t>
            </a:r>
            <a:r>
              <a:rPr lang="en-US" altLang="zh-CN" sz="2800" dirty="0">
                <a:latin typeface="Arial" charset="0"/>
                <a:ea typeface="黑体" charset="0"/>
              </a:rPr>
              <a:t>exec</a:t>
            </a:r>
            <a:r>
              <a:rPr lang="zh-CN" altLang="en-US" sz="2800" dirty="0">
                <a:latin typeface="Arial" charset="0"/>
                <a:ea typeface="黑体" charset="0"/>
              </a:rPr>
              <a:t>函数参数指定的新程序，新程序从</a:t>
            </a:r>
            <a:r>
              <a:rPr lang="en-US" altLang="zh-CN" sz="2800" dirty="0">
                <a:latin typeface="Arial" charset="0"/>
                <a:ea typeface="黑体" charset="0"/>
              </a:rPr>
              <a:t>main</a:t>
            </a:r>
            <a:r>
              <a:rPr lang="zh-CN" altLang="en-US" sz="2800" dirty="0">
                <a:latin typeface="Arial" charset="0"/>
                <a:ea typeface="黑体" charset="0"/>
              </a:rPr>
              <a:t>开始执行</a:t>
            </a:r>
            <a:endParaRPr lang="en-US" altLang="zh-CN" sz="2800" dirty="0">
              <a:latin typeface="Arial" charset="0"/>
              <a:ea typeface="黑体" charset="0"/>
            </a:endParaRPr>
          </a:p>
          <a:p>
            <a:pPr algn="just">
              <a:spcBef>
                <a:spcPct val="30000"/>
              </a:spcBef>
            </a:pPr>
            <a:r>
              <a:rPr lang="zh-CN" altLang="en-US" sz="2800" dirty="0">
                <a:latin typeface="Arial" charset="0"/>
                <a:ea typeface="黑体" charset="0"/>
              </a:rPr>
              <a:t>不创建新进程，调用</a:t>
            </a:r>
            <a:r>
              <a:rPr lang="en-US" altLang="zh-CN" sz="2800" dirty="0">
                <a:latin typeface="Arial" charset="0"/>
                <a:ea typeface="黑体" charset="0"/>
              </a:rPr>
              <a:t>exec</a:t>
            </a:r>
            <a:r>
              <a:rPr lang="zh-CN" altLang="en-US" sz="2800" dirty="0">
                <a:latin typeface="Arial" charset="0"/>
                <a:ea typeface="黑体" charset="0"/>
              </a:rPr>
              <a:t>族函数前后进程</a:t>
            </a:r>
            <a:r>
              <a:rPr lang="en-US" altLang="zh-CN" sz="2800" dirty="0">
                <a:latin typeface="Arial" charset="0"/>
                <a:ea typeface="黑体" charset="0"/>
              </a:rPr>
              <a:t>ID</a:t>
            </a:r>
            <a:r>
              <a:rPr lang="zh-CN" altLang="en-US" sz="2800" dirty="0">
                <a:latin typeface="Arial" charset="0"/>
                <a:ea typeface="黑体" charset="0"/>
              </a:rPr>
              <a:t>未改变，只是用一个全新的程序替换了当前进程的代码、数据、堆、栈。</a:t>
            </a:r>
          </a:p>
          <a:p>
            <a:pPr lvl="1" algn="just">
              <a:spcBef>
                <a:spcPct val="30000"/>
              </a:spcBef>
            </a:pPr>
            <a:r>
              <a:rPr lang="en-US" altLang="zh-CN" sz="2600" dirty="0" err="1">
                <a:latin typeface="Arial" charset="0"/>
                <a:ea typeface="黑体" charset="0"/>
              </a:rPr>
              <a:t>execl</a:t>
            </a:r>
            <a:r>
              <a:rPr lang="zh-CN" altLang="en-US" sz="2600" dirty="0">
                <a:latin typeface="Arial" charset="0"/>
                <a:ea typeface="黑体" charset="0"/>
              </a:rPr>
              <a:t>、</a:t>
            </a:r>
            <a:r>
              <a:rPr lang="en-US" altLang="zh-CN" sz="2600" dirty="0" err="1">
                <a:latin typeface="Arial" charset="0"/>
                <a:ea typeface="黑体" charset="0"/>
              </a:rPr>
              <a:t>execlp</a:t>
            </a:r>
            <a:r>
              <a:rPr lang="zh-CN" altLang="en-US" sz="2600" dirty="0">
                <a:latin typeface="Arial" charset="0"/>
                <a:ea typeface="黑体" charset="0"/>
              </a:rPr>
              <a:t>、</a:t>
            </a:r>
            <a:r>
              <a:rPr lang="en-US" altLang="zh-CN" sz="2600" dirty="0" err="1">
                <a:latin typeface="Arial" charset="0"/>
                <a:ea typeface="黑体" charset="0"/>
              </a:rPr>
              <a:t>execle</a:t>
            </a:r>
            <a:endParaRPr lang="en-US" altLang="zh-CN" sz="2600" dirty="0">
              <a:latin typeface="Arial" charset="0"/>
              <a:ea typeface="黑体" charset="0"/>
            </a:endParaRPr>
          </a:p>
          <a:p>
            <a:pPr lvl="1" algn="just">
              <a:spcBef>
                <a:spcPct val="30000"/>
              </a:spcBef>
            </a:pPr>
            <a:r>
              <a:rPr lang="en-US" altLang="zh-CN" sz="2600" dirty="0" err="1">
                <a:latin typeface="Arial" charset="0"/>
                <a:ea typeface="黑体" charset="0"/>
              </a:rPr>
              <a:t>execv</a:t>
            </a:r>
            <a:r>
              <a:rPr lang="zh-CN" altLang="en-US" sz="2600" dirty="0">
                <a:latin typeface="Arial" charset="0"/>
                <a:ea typeface="黑体" charset="0"/>
              </a:rPr>
              <a:t>、</a:t>
            </a:r>
            <a:r>
              <a:rPr lang="en-US" altLang="zh-CN" sz="2600" dirty="0" err="1">
                <a:latin typeface="Arial" charset="0"/>
                <a:ea typeface="黑体" charset="0"/>
              </a:rPr>
              <a:t>execvp</a:t>
            </a:r>
            <a:r>
              <a:rPr lang="zh-CN" altLang="en-US" sz="2600" dirty="0">
                <a:latin typeface="Arial" charset="0"/>
                <a:ea typeface="黑体" charset="0"/>
              </a:rPr>
              <a:t>、</a:t>
            </a:r>
            <a:r>
              <a:rPr lang="en-US" altLang="zh-CN" sz="2600" dirty="0" err="1">
                <a:latin typeface="Arial" charset="0"/>
                <a:ea typeface="黑体" charset="0"/>
              </a:rPr>
              <a:t>execve</a:t>
            </a:r>
            <a:endParaRPr lang="en-US" altLang="zh-CN" sz="2600" dirty="0">
              <a:latin typeface="Arial" charset="0"/>
              <a:ea typeface="黑体" charset="0"/>
            </a:endParaRPr>
          </a:p>
          <a:p>
            <a:pPr lvl="1" algn="just"/>
            <a:r>
              <a:rPr lang="zh-CN" altLang="en-US" sz="3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形式：</a:t>
            </a:r>
            <a:r>
              <a:rPr lang="en-US" altLang="zh-CN" sz="3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execAB</a:t>
            </a:r>
            <a:r>
              <a:rPr lang="zh-CN" altLang="en-US" sz="3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（</a:t>
            </a:r>
            <a:r>
              <a:rPr lang="en-US" altLang="zh-CN" sz="3000" dirty="0">
                <a:solidFill>
                  <a:schemeClr val="bg2"/>
                </a:solidFill>
                <a:latin typeface="Arial" charset="0"/>
                <a:ea typeface="ＭＳ Ｐゴシック" charset="0"/>
                <a:cs typeface="Times New Roman" charset="0"/>
              </a:rPr>
              <a:t>A</a:t>
            </a:r>
            <a:r>
              <a:rPr lang="zh-CN" altLang="en-US" sz="3000" dirty="0">
                <a:solidFill>
                  <a:schemeClr val="bg2"/>
                </a:solidFill>
                <a:latin typeface="Arial" charset="0"/>
                <a:ea typeface="ＭＳ Ｐゴシック" charset="0"/>
                <a:cs typeface="Times New Roman" charset="0"/>
              </a:rPr>
              <a:t>：</a:t>
            </a:r>
            <a:r>
              <a:rPr lang="en-US" altLang="zh-CN" sz="3000" dirty="0">
                <a:solidFill>
                  <a:schemeClr val="bg2"/>
                </a:solidFill>
                <a:latin typeface="Arial" charset="0"/>
                <a:ea typeface="ＭＳ Ｐゴシック" charset="0"/>
                <a:cs typeface="Times New Roman" charset="0"/>
              </a:rPr>
              <a:t>l</a:t>
            </a:r>
            <a:r>
              <a:rPr lang="zh-CN" altLang="en-US" sz="3000" dirty="0">
                <a:solidFill>
                  <a:schemeClr val="bg2"/>
                </a:solidFill>
                <a:latin typeface="Arial" charset="0"/>
                <a:ea typeface="ＭＳ Ｐゴシック" charset="0"/>
                <a:cs typeface="Times New Roman" charset="0"/>
              </a:rPr>
              <a:t>、</a:t>
            </a:r>
            <a:r>
              <a:rPr lang="en-US" altLang="zh-CN" sz="3000" dirty="0">
                <a:solidFill>
                  <a:schemeClr val="bg2"/>
                </a:solidFill>
                <a:latin typeface="Arial" charset="0"/>
                <a:ea typeface="ＭＳ Ｐゴシック" charset="0"/>
                <a:cs typeface="Times New Roman" charset="0"/>
              </a:rPr>
              <a:t>v</a:t>
            </a:r>
            <a:r>
              <a:rPr lang="zh-CN" altLang="en-US" sz="3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；</a:t>
            </a:r>
            <a:r>
              <a:rPr lang="en-US" altLang="zh-CN" sz="3000" dirty="0">
                <a:solidFill>
                  <a:srgbClr val="DE0000"/>
                </a:solidFill>
                <a:latin typeface="Arial" charset="0"/>
                <a:ea typeface="ＭＳ Ｐゴシック" charset="0"/>
                <a:cs typeface="Times New Roman" charset="0"/>
              </a:rPr>
              <a:t>B</a:t>
            </a:r>
            <a:r>
              <a:rPr lang="zh-CN" altLang="en-US" sz="3000" dirty="0">
                <a:solidFill>
                  <a:srgbClr val="DE0000"/>
                </a:solidFill>
                <a:latin typeface="Arial" charset="0"/>
                <a:ea typeface="ＭＳ Ｐゴシック" charset="0"/>
                <a:cs typeface="Times New Roman" charset="0"/>
              </a:rPr>
              <a:t>：空、</a:t>
            </a:r>
            <a:r>
              <a:rPr lang="en-US" altLang="zh-CN" sz="3000" dirty="0">
                <a:solidFill>
                  <a:srgbClr val="DE0000"/>
                </a:solidFill>
                <a:latin typeface="Arial" charset="0"/>
                <a:ea typeface="ＭＳ Ｐゴシック" charset="0"/>
                <a:cs typeface="Times New Roman" charset="0"/>
              </a:rPr>
              <a:t>p</a:t>
            </a:r>
            <a:r>
              <a:rPr lang="zh-CN" altLang="en-US" sz="3000" dirty="0">
                <a:solidFill>
                  <a:srgbClr val="DE0000"/>
                </a:solidFill>
                <a:latin typeface="Arial" charset="0"/>
                <a:ea typeface="ＭＳ Ｐゴシック" charset="0"/>
                <a:cs typeface="Times New Roman" charset="0"/>
              </a:rPr>
              <a:t>、</a:t>
            </a:r>
            <a:r>
              <a:rPr lang="en-US" altLang="zh-CN" sz="3000" dirty="0">
                <a:solidFill>
                  <a:srgbClr val="DE0000"/>
                </a:solidFill>
                <a:latin typeface="Arial" charset="0"/>
                <a:ea typeface="ＭＳ Ｐゴシック" charset="0"/>
                <a:cs typeface="Times New Roman" charset="0"/>
              </a:rPr>
              <a:t>e</a:t>
            </a:r>
            <a:r>
              <a:rPr lang="zh-CN" altLang="en-US" sz="3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1028777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" charset="0"/>
                <a:ea typeface="黑体" charset="0"/>
              </a:rPr>
              <a:t>exec</a:t>
            </a:r>
            <a:r>
              <a:rPr lang="zh-CN" altLang="en-US" dirty="0">
                <a:latin typeface="Arial" charset="0"/>
                <a:ea typeface="黑体" charset="0"/>
              </a:rPr>
              <a:t>族函数原型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6" y="1295400"/>
            <a:ext cx="8348662" cy="5105400"/>
          </a:xfrm>
        </p:spPr>
        <p:txBody>
          <a:bodyPr/>
          <a:lstStyle/>
          <a:p>
            <a:pPr algn="just">
              <a:lnSpc>
                <a:spcPct val="95000"/>
              </a:lnSpc>
              <a:spcBef>
                <a:spcPct val="0"/>
              </a:spcBef>
            </a:pPr>
            <a:r>
              <a:rPr lang="en-US" altLang="zh-CN" dirty="0">
                <a:latin typeface="Arial" charset="0"/>
                <a:ea typeface="黑体" charset="0"/>
              </a:rPr>
              <a:t>#include &lt;</a:t>
            </a:r>
            <a:r>
              <a:rPr lang="en-US" altLang="zh-CN" dirty="0" err="1">
                <a:latin typeface="Arial" charset="0"/>
                <a:ea typeface="黑体" charset="0"/>
              </a:rPr>
              <a:t>unistd.h</a:t>
            </a:r>
            <a:r>
              <a:rPr lang="en-US" altLang="zh-CN" dirty="0">
                <a:latin typeface="Arial" charset="0"/>
                <a:ea typeface="黑体" charset="0"/>
              </a:rPr>
              <a:t>&gt;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黑体" charset="0"/>
              </a:rPr>
              <a:t>    </a:t>
            </a:r>
            <a:r>
              <a:rPr lang="en-US" altLang="zh-CN" dirty="0" err="1">
                <a:latin typeface="Arial" charset="0"/>
                <a:ea typeface="黑体" charset="0"/>
              </a:rPr>
              <a:t>int</a:t>
            </a:r>
            <a:r>
              <a:rPr lang="en-US" altLang="zh-CN" dirty="0">
                <a:latin typeface="Arial" charset="0"/>
                <a:ea typeface="黑体" charset="0"/>
              </a:rPr>
              <a:t> </a:t>
            </a:r>
            <a:r>
              <a:rPr lang="en-US" altLang="zh-CN" dirty="0" err="1">
                <a:latin typeface="Arial" charset="0"/>
                <a:ea typeface="黑体" charset="0"/>
              </a:rPr>
              <a:t>execl</a:t>
            </a:r>
            <a:r>
              <a:rPr lang="en-US" altLang="zh-CN" dirty="0">
                <a:latin typeface="Arial" charset="0"/>
                <a:ea typeface="黑体" charset="0"/>
              </a:rPr>
              <a:t> (</a:t>
            </a:r>
            <a:r>
              <a:rPr lang="en-US" altLang="zh-CN" dirty="0" err="1">
                <a:latin typeface="Arial" charset="0"/>
                <a:ea typeface="黑体" charset="0"/>
              </a:rPr>
              <a:t>const</a:t>
            </a:r>
            <a:r>
              <a:rPr lang="en-US" altLang="zh-CN" dirty="0">
                <a:latin typeface="Arial" charset="0"/>
                <a:ea typeface="黑体" charset="0"/>
              </a:rPr>
              <a:t> char *</a:t>
            </a:r>
            <a:r>
              <a:rPr lang="en-US" altLang="zh-CN" dirty="0">
                <a:solidFill>
                  <a:srgbClr val="DE0000"/>
                </a:solidFill>
                <a:latin typeface="Arial" charset="0"/>
                <a:ea typeface="黑体" charset="0"/>
              </a:rPr>
              <a:t>path</a:t>
            </a:r>
            <a:r>
              <a:rPr lang="en-US" altLang="zh-CN" dirty="0">
                <a:latin typeface="Arial" charset="0"/>
                <a:ea typeface="黑体" charset="0"/>
              </a:rPr>
              <a:t>, </a:t>
            </a:r>
            <a:r>
              <a:rPr lang="en-US" altLang="zh-CN" dirty="0" err="1">
                <a:latin typeface="Arial" charset="0"/>
                <a:ea typeface="黑体" charset="0"/>
              </a:rPr>
              <a:t>const</a:t>
            </a:r>
            <a:r>
              <a:rPr lang="en-US" altLang="zh-CN" dirty="0">
                <a:latin typeface="Arial" charset="0"/>
                <a:ea typeface="黑体" charset="0"/>
              </a:rPr>
              <a:t> char *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黑体" charset="0"/>
              </a:rPr>
              <a:t>arg0</a:t>
            </a:r>
            <a:r>
              <a:rPr lang="en-US" altLang="zh-CN" dirty="0">
                <a:latin typeface="Arial" charset="0"/>
                <a:ea typeface="黑体" charset="0"/>
              </a:rPr>
              <a:t>, ...);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黑体" charset="0"/>
              </a:rPr>
              <a:t>	</a:t>
            </a:r>
            <a:r>
              <a:rPr lang="en-US" altLang="zh-CN" dirty="0" err="1">
                <a:latin typeface="Arial" charset="0"/>
                <a:ea typeface="黑体" charset="0"/>
              </a:rPr>
              <a:t>int</a:t>
            </a:r>
            <a:r>
              <a:rPr lang="en-US" altLang="zh-CN" dirty="0">
                <a:latin typeface="Arial" charset="0"/>
                <a:ea typeface="黑体" charset="0"/>
              </a:rPr>
              <a:t> </a:t>
            </a:r>
            <a:r>
              <a:rPr lang="en-US" altLang="zh-CN" dirty="0" err="1">
                <a:latin typeface="Arial" charset="0"/>
                <a:ea typeface="黑体" charset="0"/>
              </a:rPr>
              <a:t>execlp</a:t>
            </a:r>
            <a:r>
              <a:rPr lang="en-US" altLang="zh-CN" dirty="0">
                <a:latin typeface="Arial" charset="0"/>
                <a:ea typeface="黑体" charset="0"/>
              </a:rPr>
              <a:t>(</a:t>
            </a:r>
            <a:r>
              <a:rPr lang="en-US" altLang="zh-CN" dirty="0" err="1">
                <a:latin typeface="Arial" charset="0"/>
                <a:ea typeface="黑体" charset="0"/>
              </a:rPr>
              <a:t>const</a:t>
            </a:r>
            <a:r>
              <a:rPr lang="en-US" altLang="zh-CN" dirty="0">
                <a:latin typeface="Arial" charset="0"/>
                <a:ea typeface="黑体" charset="0"/>
              </a:rPr>
              <a:t> char *</a:t>
            </a:r>
            <a:r>
              <a:rPr lang="en-US" altLang="zh-CN" dirty="0">
                <a:solidFill>
                  <a:srgbClr val="DE0000"/>
                </a:solidFill>
                <a:latin typeface="Arial" charset="0"/>
                <a:ea typeface="黑体" charset="0"/>
              </a:rPr>
              <a:t>file</a:t>
            </a:r>
            <a:r>
              <a:rPr lang="en-US" altLang="zh-CN" dirty="0">
                <a:latin typeface="Arial" charset="0"/>
                <a:ea typeface="黑体" charset="0"/>
              </a:rPr>
              <a:t>,  </a:t>
            </a:r>
            <a:r>
              <a:rPr lang="en-US" altLang="zh-CN" dirty="0" err="1">
                <a:latin typeface="Arial" charset="0"/>
                <a:ea typeface="黑体" charset="0"/>
              </a:rPr>
              <a:t>const</a:t>
            </a:r>
            <a:r>
              <a:rPr lang="en-US" altLang="zh-CN" dirty="0">
                <a:latin typeface="Arial" charset="0"/>
                <a:ea typeface="黑体" charset="0"/>
              </a:rPr>
              <a:t> char *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黑体" charset="0"/>
              </a:rPr>
              <a:t>arg0</a:t>
            </a:r>
            <a:r>
              <a:rPr lang="en-US" altLang="zh-CN" dirty="0">
                <a:latin typeface="Arial" charset="0"/>
                <a:ea typeface="黑体" charset="0"/>
              </a:rPr>
              <a:t>, ...);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黑体" charset="0"/>
              </a:rPr>
              <a:t>	</a:t>
            </a:r>
            <a:r>
              <a:rPr lang="en-US" altLang="zh-CN" dirty="0" err="1">
                <a:latin typeface="Arial" charset="0"/>
                <a:ea typeface="黑体" charset="0"/>
              </a:rPr>
              <a:t>int</a:t>
            </a:r>
            <a:r>
              <a:rPr lang="en-US" altLang="zh-CN" dirty="0">
                <a:latin typeface="Arial" charset="0"/>
                <a:ea typeface="黑体" charset="0"/>
              </a:rPr>
              <a:t> </a:t>
            </a:r>
            <a:r>
              <a:rPr lang="en-US" altLang="zh-CN" dirty="0" err="1">
                <a:latin typeface="Arial" charset="0"/>
                <a:ea typeface="黑体" charset="0"/>
              </a:rPr>
              <a:t>execle</a:t>
            </a:r>
            <a:r>
              <a:rPr lang="en-US" altLang="zh-CN" dirty="0">
                <a:latin typeface="Arial" charset="0"/>
                <a:ea typeface="黑体" charset="0"/>
              </a:rPr>
              <a:t>(</a:t>
            </a:r>
            <a:r>
              <a:rPr lang="en-US" altLang="zh-CN" dirty="0" err="1">
                <a:latin typeface="Arial" charset="0"/>
                <a:ea typeface="黑体" charset="0"/>
              </a:rPr>
              <a:t>const</a:t>
            </a:r>
            <a:r>
              <a:rPr lang="en-US" altLang="zh-CN" dirty="0">
                <a:latin typeface="Arial" charset="0"/>
                <a:ea typeface="黑体" charset="0"/>
              </a:rPr>
              <a:t> char *</a:t>
            </a:r>
            <a:r>
              <a:rPr lang="en-US" altLang="zh-CN" dirty="0">
                <a:solidFill>
                  <a:srgbClr val="DE0000"/>
                </a:solidFill>
                <a:latin typeface="Arial" charset="0"/>
                <a:ea typeface="黑体" charset="0"/>
              </a:rPr>
              <a:t>path</a:t>
            </a:r>
            <a:r>
              <a:rPr lang="en-US" altLang="zh-CN" dirty="0">
                <a:latin typeface="Arial" charset="0"/>
                <a:ea typeface="黑体" charset="0"/>
              </a:rPr>
              <a:t>, </a:t>
            </a:r>
            <a:r>
              <a:rPr lang="en-US" altLang="zh-CN" dirty="0" err="1">
                <a:latin typeface="Arial" charset="0"/>
                <a:ea typeface="黑体" charset="0"/>
              </a:rPr>
              <a:t>const</a:t>
            </a:r>
            <a:r>
              <a:rPr lang="en-US" altLang="zh-CN" dirty="0">
                <a:latin typeface="Arial" charset="0"/>
                <a:ea typeface="黑体" charset="0"/>
              </a:rPr>
              <a:t> char *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黑体" charset="0"/>
              </a:rPr>
              <a:t>arg0</a:t>
            </a:r>
            <a:r>
              <a:rPr lang="en-US" altLang="zh-CN" dirty="0">
                <a:latin typeface="Arial" charset="0"/>
                <a:ea typeface="黑体" charset="0"/>
              </a:rPr>
              <a:t>,… ,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黑体" charset="0"/>
              </a:rPr>
              <a:t>                                                     </a:t>
            </a:r>
            <a:r>
              <a:rPr lang="en-US" altLang="zh-CN" dirty="0" err="1">
                <a:latin typeface="Arial" charset="0"/>
                <a:ea typeface="黑体" charset="0"/>
              </a:rPr>
              <a:t>const</a:t>
            </a:r>
            <a:r>
              <a:rPr lang="en-US" altLang="zh-CN" dirty="0">
                <a:latin typeface="Arial" charset="0"/>
                <a:ea typeface="黑体" charset="0"/>
              </a:rPr>
              <a:t> char *</a:t>
            </a:r>
            <a:r>
              <a:rPr lang="en-US" altLang="zh-CN" dirty="0" err="1">
                <a:solidFill>
                  <a:srgbClr val="006600"/>
                </a:solidFill>
                <a:latin typeface="Arial" charset="0"/>
                <a:ea typeface="黑体" charset="0"/>
              </a:rPr>
              <a:t>envp</a:t>
            </a:r>
            <a:r>
              <a:rPr lang="en-US" altLang="zh-CN" dirty="0">
                <a:latin typeface="Arial" charset="0"/>
                <a:ea typeface="黑体" charset="0"/>
              </a:rPr>
              <a:t>[ ]);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dirty="0">
              <a:latin typeface="Arial" charset="0"/>
              <a:ea typeface="黑体" charset="0"/>
            </a:endParaRPr>
          </a:p>
          <a:p>
            <a:pPr algn="just">
              <a:lnSpc>
                <a:spcPct val="95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黑体" charset="0"/>
              </a:rPr>
              <a:t>	</a:t>
            </a:r>
            <a:r>
              <a:rPr lang="en-US" altLang="zh-CN" dirty="0" err="1">
                <a:latin typeface="Arial" charset="0"/>
                <a:ea typeface="黑体" charset="0"/>
              </a:rPr>
              <a:t>int</a:t>
            </a:r>
            <a:r>
              <a:rPr lang="en-US" altLang="zh-CN" dirty="0">
                <a:latin typeface="Arial" charset="0"/>
                <a:ea typeface="黑体" charset="0"/>
              </a:rPr>
              <a:t> </a:t>
            </a:r>
            <a:r>
              <a:rPr lang="en-US" altLang="zh-CN" dirty="0" err="1">
                <a:latin typeface="Arial" charset="0"/>
                <a:ea typeface="黑体" charset="0"/>
              </a:rPr>
              <a:t>execv</a:t>
            </a:r>
            <a:r>
              <a:rPr lang="en-US" altLang="zh-CN" dirty="0">
                <a:latin typeface="Arial" charset="0"/>
                <a:ea typeface="黑体" charset="0"/>
              </a:rPr>
              <a:t> (</a:t>
            </a:r>
            <a:r>
              <a:rPr lang="en-US" altLang="zh-CN" dirty="0" err="1">
                <a:latin typeface="Arial" charset="0"/>
                <a:ea typeface="黑体" charset="0"/>
              </a:rPr>
              <a:t>const</a:t>
            </a:r>
            <a:r>
              <a:rPr lang="en-US" altLang="zh-CN" dirty="0">
                <a:latin typeface="Arial" charset="0"/>
                <a:ea typeface="黑体" charset="0"/>
              </a:rPr>
              <a:t> char *</a:t>
            </a:r>
            <a:r>
              <a:rPr lang="en-US" altLang="zh-CN" dirty="0">
                <a:solidFill>
                  <a:srgbClr val="DE0000"/>
                </a:solidFill>
                <a:latin typeface="Arial" charset="0"/>
                <a:ea typeface="黑体" charset="0"/>
              </a:rPr>
              <a:t>path</a:t>
            </a:r>
            <a:r>
              <a:rPr lang="en-US" altLang="zh-CN" dirty="0">
                <a:latin typeface="Arial" charset="0"/>
                <a:ea typeface="黑体" charset="0"/>
              </a:rPr>
              <a:t>, </a:t>
            </a:r>
            <a:r>
              <a:rPr lang="en-US" altLang="zh-CN" dirty="0" err="1">
                <a:latin typeface="Arial" charset="0"/>
                <a:ea typeface="黑体" charset="0"/>
              </a:rPr>
              <a:t>const</a:t>
            </a:r>
            <a:r>
              <a:rPr lang="en-US" altLang="zh-CN" dirty="0">
                <a:latin typeface="Arial" charset="0"/>
                <a:ea typeface="黑体" charset="0"/>
              </a:rPr>
              <a:t> char *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黑体" charset="0"/>
              </a:rPr>
              <a:t>argv</a:t>
            </a:r>
            <a:r>
              <a:rPr lang="en-US" altLang="zh-CN" dirty="0">
                <a:latin typeface="Arial" charset="0"/>
                <a:ea typeface="黑体" charset="0"/>
              </a:rPr>
              <a:t>[ ]);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黑体" charset="0"/>
              </a:rPr>
              <a:t>	</a:t>
            </a:r>
            <a:r>
              <a:rPr lang="en-US" altLang="zh-CN" dirty="0" err="1">
                <a:latin typeface="Arial" charset="0"/>
                <a:ea typeface="黑体" charset="0"/>
              </a:rPr>
              <a:t>int</a:t>
            </a:r>
            <a:r>
              <a:rPr lang="en-US" altLang="zh-CN" dirty="0">
                <a:latin typeface="Arial" charset="0"/>
                <a:ea typeface="黑体" charset="0"/>
              </a:rPr>
              <a:t> </a:t>
            </a:r>
            <a:r>
              <a:rPr lang="en-US" altLang="zh-CN" dirty="0" err="1">
                <a:latin typeface="Arial" charset="0"/>
                <a:ea typeface="黑体" charset="0"/>
              </a:rPr>
              <a:t>execvp</a:t>
            </a:r>
            <a:r>
              <a:rPr lang="en-US" altLang="zh-CN" dirty="0">
                <a:latin typeface="Arial" charset="0"/>
                <a:ea typeface="黑体" charset="0"/>
              </a:rPr>
              <a:t>(</a:t>
            </a:r>
            <a:r>
              <a:rPr lang="en-US" altLang="zh-CN" dirty="0" err="1">
                <a:latin typeface="Arial" charset="0"/>
                <a:ea typeface="黑体" charset="0"/>
              </a:rPr>
              <a:t>const</a:t>
            </a:r>
            <a:r>
              <a:rPr lang="en-US" altLang="zh-CN" dirty="0">
                <a:latin typeface="Arial" charset="0"/>
                <a:ea typeface="黑体" charset="0"/>
              </a:rPr>
              <a:t> char *</a:t>
            </a:r>
            <a:r>
              <a:rPr lang="en-US" altLang="zh-CN" dirty="0">
                <a:solidFill>
                  <a:srgbClr val="DE0000"/>
                </a:solidFill>
                <a:latin typeface="Arial" charset="0"/>
                <a:ea typeface="黑体" charset="0"/>
              </a:rPr>
              <a:t>file</a:t>
            </a:r>
            <a:r>
              <a:rPr lang="en-US" altLang="zh-CN" dirty="0">
                <a:latin typeface="Arial" charset="0"/>
                <a:ea typeface="黑体" charset="0"/>
              </a:rPr>
              <a:t>,  </a:t>
            </a:r>
            <a:r>
              <a:rPr lang="en-US" altLang="zh-CN" dirty="0" err="1">
                <a:latin typeface="Arial" charset="0"/>
                <a:ea typeface="黑体" charset="0"/>
              </a:rPr>
              <a:t>const</a:t>
            </a:r>
            <a:r>
              <a:rPr lang="en-US" altLang="zh-CN" dirty="0">
                <a:latin typeface="Arial" charset="0"/>
                <a:ea typeface="黑体" charset="0"/>
              </a:rPr>
              <a:t> char *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黑体" charset="0"/>
              </a:rPr>
              <a:t>argv</a:t>
            </a:r>
            <a:r>
              <a:rPr lang="en-US" altLang="zh-CN" dirty="0">
                <a:latin typeface="Arial" charset="0"/>
                <a:ea typeface="黑体" charset="0"/>
              </a:rPr>
              <a:t>[ ]);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黑体" charset="0"/>
              </a:rPr>
              <a:t>	</a:t>
            </a:r>
            <a:r>
              <a:rPr lang="en-US" altLang="zh-CN" dirty="0" err="1">
                <a:latin typeface="Arial" charset="0"/>
                <a:ea typeface="黑体" charset="0"/>
              </a:rPr>
              <a:t>int</a:t>
            </a:r>
            <a:r>
              <a:rPr lang="en-US" altLang="zh-CN" dirty="0">
                <a:latin typeface="Arial" charset="0"/>
                <a:ea typeface="黑体" charset="0"/>
              </a:rPr>
              <a:t> </a:t>
            </a:r>
            <a:r>
              <a:rPr lang="en-US" altLang="zh-CN" dirty="0" err="1">
                <a:latin typeface="Arial" charset="0"/>
                <a:ea typeface="黑体" charset="0"/>
              </a:rPr>
              <a:t>execve</a:t>
            </a:r>
            <a:r>
              <a:rPr lang="en-US" altLang="zh-CN" dirty="0">
                <a:latin typeface="Arial" charset="0"/>
                <a:ea typeface="黑体" charset="0"/>
              </a:rPr>
              <a:t>(</a:t>
            </a:r>
            <a:r>
              <a:rPr lang="en-US" altLang="zh-CN" dirty="0" err="1">
                <a:latin typeface="Arial" charset="0"/>
                <a:ea typeface="黑体" charset="0"/>
              </a:rPr>
              <a:t>const</a:t>
            </a:r>
            <a:r>
              <a:rPr lang="en-US" altLang="zh-CN" dirty="0">
                <a:latin typeface="Arial" charset="0"/>
                <a:ea typeface="黑体" charset="0"/>
              </a:rPr>
              <a:t> char *</a:t>
            </a:r>
            <a:r>
              <a:rPr lang="en-US" altLang="zh-CN" dirty="0">
                <a:solidFill>
                  <a:srgbClr val="DE0000"/>
                </a:solidFill>
                <a:latin typeface="Arial" charset="0"/>
                <a:ea typeface="黑体" charset="0"/>
              </a:rPr>
              <a:t>path</a:t>
            </a:r>
            <a:r>
              <a:rPr lang="en-US" altLang="zh-CN" dirty="0">
                <a:latin typeface="Arial" charset="0"/>
                <a:ea typeface="黑体" charset="0"/>
              </a:rPr>
              <a:t>, </a:t>
            </a:r>
            <a:r>
              <a:rPr lang="en-US" altLang="zh-CN" dirty="0" err="1">
                <a:latin typeface="Arial" charset="0"/>
                <a:ea typeface="黑体" charset="0"/>
              </a:rPr>
              <a:t>const</a:t>
            </a:r>
            <a:r>
              <a:rPr lang="en-US" altLang="zh-CN" dirty="0">
                <a:latin typeface="Arial" charset="0"/>
                <a:ea typeface="黑体" charset="0"/>
              </a:rPr>
              <a:t> char *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黑体" charset="0"/>
              </a:rPr>
              <a:t>argv</a:t>
            </a:r>
            <a:r>
              <a:rPr lang="en-US" altLang="zh-CN" dirty="0">
                <a:latin typeface="Arial" charset="0"/>
                <a:ea typeface="黑体" charset="0"/>
              </a:rPr>
              <a:t>[ ],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黑体" charset="0"/>
              </a:rPr>
              <a:t>                                                       const char *</a:t>
            </a:r>
            <a:r>
              <a:rPr lang="en-US" altLang="zh-CN" dirty="0" err="1">
                <a:solidFill>
                  <a:srgbClr val="006600"/>
                </a:solidFill>
                <a:latin typeface="Arial" charset="0"/>
                <a:ea typeface="黑体" charset="0"/>
              </a:rPr>
              <a:t>envp</a:t>
            </a:r>
            <a:r>
              <a:rPr lang="en-US" altLang="zh-CN" dirty="0">
                <a:latin typeface="Arial" charset="0"/>
                <a:ea typeface="黑体" charset="0"/>
              </a:rPr>
              <a:t>[ ];</a:t>
            </a:r>
          </a:p>
          <a:p>
            <a:pPr algn="just">
              <a:lnSpc>
                <a:spcPct val="9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DE0000"/>
                </a:solidFill>
                <a:latin typeface="Arial" charset="0"/>
                <a:ea typeface="黑体" charset="0"/>
              </a:rPr>
              <a:t>path/file</a:t>
            </a:r>
            <a:r>
              <a:rPr lang="zh-CN" altLang="en-US" dirty="0">
                <a:solidFill>
                  <a:srgbClr val="DE0000"/>
                </a:solidFill>
                <a:latin typeface="Arial" charset="0"/>
                <a:ea typeface="黑体" charset="0"/>
              </a:rPr>
              <a:t>：可执行文件名</a:t>
            </a:r>
            <a:endParaRPr lang="zh-CN" altLang="en-US" dirty="0">
              <a:latin typeface="Arial" charset="0"/>
              <a:ea typeface="黑体" charset="0"/>
            </a:endParaRPr>
          </a:p>
          <a:p>
            <a:pPr algn="just">
              <a:lnSpc>
                <a:spcPct val="95000"/>
              </a:lnSpc>
              <a:spcBef>
                <a:spcPct val="0"/>
              </a:spcBef>
            </a:pP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黑体" charset="0"/>
              </a:rPr>
              <a:t>arg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黑体" charset="0"/>
              </a:rPr>
              <a:t>/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黑体" charset="0"/>
              </a:rPr>
              <a:t>argv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黑体" charset="0"/>
              </a:rPr>
              <a:t>：传给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黑体" charset="0"/>
              </a:rPr>
              <a:t>path/file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黑体" charset="0"/>
              </a:rPr>
              <a:t>可执行文件的命令行参数</a:t>
            </a:r>
            <a:endParaRPr lang="zh-CN" altLang="en-US" dirty="0">
              <a:latin typeface="Arial" charset="0"/>
              <a:ea typeface="黑体" charset="0"/>
            </a:endParaRPr>
          </a:p>
          <a:p>
            <a:pPr algn="just">
              <a:lnSpc>
                <a:spcPct val="95000"/>
              </a:lnSpc>
              <a:spcBef>
                <a:spcPct val="0"/>
              </a:spcBef>
            </a:pPr>
            <a:r>
              <a:rPr lang="en-US" altLang="zh-CN" dirty="0" err="1">
                <a:solidFill>
                  <a:srgbClr val="006600"/>
                </a:solidFill>
                <a:latin typeface="Arial" charset="0"/>
                <a:ea typeface="黑体" charset="0"/>
              </a:rPr>
              <a:t>envp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  <a:ea typeface="黑体" charset="0"/>
              </a:rPr>
              <a:t>：环境变量</a:t>
            </a:r>
          </a:p>
        </p:txBody>
      </p:sp>
    </p:spTree>
    <p:extLst>
      <p:ext uri="{BB962C8B-B14F-4D97-AF65-F5344CB8AC3E}">
        <p14:creationId xmlns:p14="http://schemas.microsoft.com/office/powerpoint/2010/main" val="15179254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" charset="0"/>
                <a:ea typeface="黑体" charset="0"/>
              </a:rPr>
              <a:t>exec</a:t>
            </a:r>
            <a:r>
              <a:rPr lang="zh-CN" altLang="en-US" dirty="0">
                <a:latin typeface="Arial" charset="0"/>
                <a:ea typeface="黑体" charset="0"/>
              </a:rPr>
              <a:t>族函数比较</a:t>
            </a:r>
            <a:endParaRPr lang="en-US" dirty="0"/>
          </a:p>
        </p:txBody>
      </p:sp>
      <p:graphicFrame>
        <p:nvGraphicFramePr>
          <p:cNvPr id="4" name="Group 77"/>
          <p:cNvGraphicFramePr>
            <a:graphicFrameLocks/>
          </p:cNvGraphicFramePr>
          <p:nvPr/>
        </p:nvGraphicFramePr>
        <p:xfrm>
          <a:off x="609601" y="1577975"/>
          <a:ext cx="8786813" cy="3450590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6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charset="0"/>
                        <a:cs typeface="黑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DE0000"/>
                          </a:solidFill>
                          <a:effectLst/>
                          <a:latin typeface="Arial" charset="0"/>
                          <a:ea typeface="黑体" charset="0"/>
                          <a:cs typeface="Arial" charset="0"/>
                        </a:rPr>
                        <a:t>可执行文件名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黑体" charset="0"/>
                          <a:cs typeface="Arial" charset="0"/>
                        </a:rPr>
                        <a:t>命令行参数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黑体" charset="0"/>
                          <a:cs typeface="Arial" charset="0"/>
                        </a:rPr>
                        <a:t>环境变量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Arial" charset="0"/>
                        </a:rPr>
                        <a:t>本身带路径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Arial" charset="0"/>
                        </a:rPr>
                        <a:t>使用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Arial" charset="0"/>
                        </a:rPr>
                        <a:t>PATH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Arial" charset="0"/>
                        </a:rPr>
                        <a:t>列表方式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Arial" charset="0"/>
                        </a:rPr>
                        <a:t>数组方式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Times New Roman" charset="0"/>
                        </a:rPr>
                        <a:t>execl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Times New Roman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charset="0"/>
                        <a:cs typeface="黑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Times New Roman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charset="0"/>
                        <a:cs typeface="黑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charset="0"/>
                        <a:cs typeface="黑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Times New Roman" charset="0"/>
                        </a:rPr>
                        <a:t>execlp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charset="0"/>
                        <a:cs typeface="黑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Times New Roman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Times New Roman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charset="0"/>
                        <a:cs typeface="黑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charset="0"/>
                        <a:cs typeface="黑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Times New Roman" charset="0"/>
                        </a:rPr>
                        <a:t>execle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Times New Roman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charset="0"/>
                        <a:cs typeface="黑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Times New Roman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charset="0"/>
                        <a:cs typeface="黑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Times New Roman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Times New Roman" charset="0"/>
                        </a:rPr>
                        <a:t>execv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Times New Roman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charset="0"/>
                        <a:cs typeface="黑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charset="0"/>
                        <a:cs typeface="黑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Times New Roman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charset="0"/>
                        <a:cs typeface="黑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Times New Roman" charset="0"/>
                        </a:rPr>
                        <a:t>execvp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charset="0"/>
                        <a:cs typeface="黑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Times New Roman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charset="0"/>
                        <a:cs typeface="黑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Times New Roman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charset="0"/>
                        <a:cs typeface="黑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Times New Roman" charset="0"/>
                        </a:rPr>
                        <a:t>execve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Times New Roman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charset="0"/>
                        <a:cs typeface="黑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charset="0"/>
                        <a:cs typeface="黑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Times New Roman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Times New Roman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64"/>
          <p:cNvSpPr>
            <a:spLocks noChangeArrowheads="1"/>
          </p:cNvSpPr>
          <p:nvPr/>
        </p:nvSpPr>
        <p:spPr bwMode="auto">
          <a:xfrm>
            <a:off x="992560" y="5157192"/>
            <a:ext cx="834866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ts val="6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en-US" altLang="zh-CN" sz="2600" dirty="0">
                <a:solidFill>
                  <a:srgbClr val="000066"/>
                </a:solidFill>
                <a:latin typeface="Arial" charset="0"/>
                <a:ea typeface="黑体" charset="0"/>
              </a:rPr>
              <a:t>path</a:t>
            </a:r>
            <a:r>
              <a:rPr lang="zh-CN" altLang="en-US" sz="2600" dirty="0">
                <a:solidFill>
                  <a:srgbClr val="000066"/>
                </a:solidFill>
                <a:latin typeface="Arial" charset="0"/>
                <a:ea typeface="黑体" charset="0"/>
              </a:rPr>
              <a:t>和非</a:t>
            </a:r>
            <a:r>
              <a:rPr lang="en-US" altLang="zh-CN" sz="2600" dirty="0">
                <a:solidFill>
                  <a:srgbClr val="000066"/>
                </a:solidFill>
                <a:latin typeface="Arial" charset="0"/>
                <a:ea typeface="黑体" charset="0"/>
              </a:rPr>
              <a:t>p</a:t>
            </a:r>
            <a:r>
              <a:rPr lang="zh-CN" altLang="en-US" sz="2600" dirty="0">
                <a:solidFill>
                  <a:srgbClr val="000066"/>
                </a:solidFill>
                <a:latin typeface="Arial" charset="0"/>
                <a:ea typeface="黑体" charset="0"/>
              </a:rPr>
              <a:t>的区别：可执行文件名是否需要指定路径</a:t>
            </a:r>
          </a:p>
          <a:p>
            <a:pPr marL="342900" indent="-342900" algn="just">
              <a:spcBef>
                <a:spcPts val="6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en-US" altLang="zh-CN" sz="2600" dirty="0">
                <a:solidFill>
                  <a:srgbClr val="000066"/>
                </a:solidFill>
                <a:latin typeface="Arial" charset="0"/>
                <a:ea typeface="黑体" charset="0"/>
              </a:rPr>
              <a:t>list</a:t>
            </a:r>
            <a:r>
              <a:rPr lang="zh-CN" altLang="en-US" sz="2600" dirty="0">
                <a:solidFill>
                  <a:srgbClr val="000066"/>
                </a:solidFill>
                <a:latin typeface="Arial" charset="0"/>
                <a:ea typeface="黑体" charset="0"/>
              </a:rPr>
              <a:t>、</a:t>
            </a:r>
            <a:r>
              <a:rPr lang="en-US" altLang="zh-CN" sz="2600" dirty="0">
                <a:solidFill>
                  <a:srgbClr val="000066"/>
                </a:solidFill>
                <a:latin typeface="Arial" charset="0"/>
                <a:ea typeface="黑体" charset="0"/>
              </a:rPr>
              <a:t>vector</a:t>
            </a:r>
            <a:r>
              <a:rPr lang="zh-CN" altLang="en-US" sz="2600" dirty="0">
                <a:solidFill>
                  <a:srgbClr val="000066"/>
                </a:solidFill>
                <a:latin typeface="Arial" charset="0"/>
                <a:ea typeface="黑体" charset="0"/>
              </a:rPr>
              <a:t>的区别：命令行参数形式不同</a:t>
            </a:r>
          </a:p>
          <a:p>
            <a:pPr marL="342900" indent="-342900" algn="just">
              <a:spcBef>
                <a:spcPts val="6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en-US" altLang="zh-CN" sz="2600" dirty="0" err="1">
                <a:solidFill>
                  <a:srgbClr val="000066"/>
                </a:solidFill>
                <a:latin typeface="Arial" charset="0"/>
                <a:ea typeface="黑体" charset="0"/>
              </a:rPr>
              <a:t>env</a:t>
            </a:r>
            <a:r>
              <a:rPr lang="zh-CN" altLang="en-US" sz="2600" dirty="0">
                <a:solidFill>
                  <a:srgbClr val="000066"/>
                </a:solidFill>
                <a:latin typeface="Arial" charset="0"/>
                <a:ea typeface="黑体" charset="0"/>
              </a:rPr>
              <a:t>和非</a:t>
            </a:r>
            <a:r>
              <a:rPr lang="en-US" altLang="zh-CN" sz="2600" dirty="0">
                <a:solidFill>
                  <a:srgbClr val="000066"/>
                </a:solidFill>
                <a:latin typeface="Arial" charset="0"/>
                <a:ea typeface="黑体" charset="0"/>
              </a:rPr>
              <a:t>e</a:t>
            </a:r>
            <a:r>
              <a:rPr lang="zh-CN" altLang="en-US" sz="2600" dirty="0">
                <a:solidFill>
                  <a:srgbClr val="000066"/>
                </a:solidFill>
                <a:latin typeface="Arial" charset="0"/>
                <a:ea typeface="黑体" charset="0"/>
              </a:rPr>
              <a:t>的区别：是否需要指定环境变量列表</a:t>
            </a:r>
          </a:p>
        </p:txBody>
      </p:sp>
    </p:spTree>
    <p:extLst>
      <p:ext uri="{BB962C8B-B14F-4D97-AF65-F5344CB8AC3E}">
        <p14:creationId xmlns:p14="http://schemas.microsoft.com/office/powerpoint/2010/main" val="13535022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112" y="1844824"/>
            <a:ext cx="3789192" cy="457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/>
                <a:cs typeface="黑体"/>
              </a:rPr>
              <a:t>进程虚拟地址结构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1268414"/>
            <a:ext cx="8532812" cy="5449887"/>
          </a:xfrm>
        </p:spPr>
        <p:txBody>
          <a:bodyPr/>
          <a:lstStyle/>
          <a:p>
            <a:pPr algn="just" eaLnBrk="1" hangingPunct="1"/>
            <a:r>
              <a:rPr lang="zh-CN" altLang="en-US" dirty="0">
                <a:latin typeface="黑体"/>
                <a:ea typeface="黑体"/>
                <a:cs typeface="黑体"/>
              </a:rPr>
              <a:t>以</a:t>
            </a:r>
            <a:r>
              <a:rPr lang="en-US" altLang="zh-CN" dirty="0">
                <a:latin typeface="黑体"/>
                <a:ea typeface="黑体"/>
                <a:cs typeface="黑体"/>
              </a:rPr>
              <a:t>Linux</a:t>
            </a:r>
            <a:r>
              <a:rPr lang="zh-CN" altLang="en-US" dirty="0">
                <a:latin typeface="黑体"/>
                <a:ea typeface="黑体"/>
                <a:cs typeface="黑体"/>
              </a:rPr>
              <a:t>系统为例（共</a:t>
            </a:r>
            <a:r>
              <a:rPr lang="en-US" altLang="zh-CN" dirty="0">
                <a:latin typeface="黑体"/>
                <a:ea typeface="黑体"/>
                <a:cs typeface="黑体"/>
              </a:rPr>
              <a:t>4G</a:t>
            </a:r>
            <a:r>
              <a:rPr lang="zh-CN" altLang="en-US" dirty="0">
                <a:latin typeface="黑体"/>
                <a:ea typeface="黑体"/>
                <a:cs typeface="黑体"/>
              </a:rPr>
              <a:t>空间）</a:t>
            </a:r>
          </a:p>
          <a:p>
            <a:pPr lvl="1" algn="just" eaLnBrk="1" hangingPunct="1"/>
            <a:r>
              <a:rPr lang="zh-CN" altLang="en-US" dirty="0">
                <a:latin typeface="黑体"/>
                <a:ea typeface="黑体"/>
                <a:cs typeface="黑体"/>
              </a:rPr>
              <a:t>用户空间</a:t>
            </a:r>
            <a:r>
              <a:rPr lang="en-US" altLang="zh-CN" dirty="0">
                <a:latin typeface="黑体"/>
                <a:ea typeface="黑体"/>
                <a:cs typeface="黑体"/>
              </a:rPr>
              <a:t>(</a:t>
            </a:r>
            <a:r>
              <a:rPr lang="en-US" altLang="zh-CN" dirty="0">
                <a:solidFill>
                  <a:srgbClr val="FF0000"/>
                </a:solidFill>
                <a:ea typeface="黑体"/>
                <a:cs typeface="黑体"/>
              </a:rPr>
              <a:t>0x 0000 0000 ~ 0x </a:t>
            </a:r>
            <a:r>
              <a:rPr lang="en-US" altLang="zh-CN" dirty="0" err="1">
                <a:solidFill>
                  <a:srgbClr val="FF0000"/>
                </a:solidFill>
                <a:ea typeface="黑体"/>
                <a:cs typeface="黑体"/>
              </a:rPr>
              <a:t>bfff</a:t>
            </a:r>
            <a:r>
              <a:rPr lang="en-US" altLang="zh-CN" dirty="0">
                <a:solidFill>
                  <a:srgbClr val="FF0000"/>
                </a:solidFill>
                <a:ea typeface="黑体"/>
                <a:cs typeface="黑体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黑体"/>
                <a:cs typeface="黑体"/>
              </a:rPr>
              <a:t>ffff</a:t>
            </a:r>
            <a:r>
              <a:rPr lang="en-US" altLang="zh-CN" dirty="0">
                <a:latin typeface="黑体"/>
                <a:ea typeface="黑体"/>
                <a:cs typeface="黑体"/>
              </a:rPr>
              <a:t>)</a:t>
            </a:r>
            <a:endParaRPr lang="zh-CN" altLang="en-US" dirty="0">
              <a:latin typeface="黑体"/>
              <a:ea typeface="黑体"/>
              <a:cs typeface="黑体"/>
            </a:endParaRPr>
          </a:p>
          <a:p>
            <a:pPr lvl="2" algn="just" eaLnBrk="1" hangingPunct="1"/>
            <a:r>
              <a:rPr lang="zh-CN" altLang="en-US" dirty="0">
                <a:latin typeface="黑体"/>
                <a:ea typeface="黑体"/>
                <a:cs typeface="黑体"/>
              </a:rPr>
              <a:t>可执行映象</a:t>
            </a:r>
          </a:p>
          <a:p>
            <a:pPr lvl="2" algn="just" eaLnBrk="1" hangingPunct="1"/>
            <a:r>
              <a:rPr lang="zh-CN" altLang="en-US" dirty="0">
                <a:latin typeface="黑体"/>
                <a:ea typeface="黑体"/>
                <a:cs typeface="黑体"/>
              </a:rPr>
              <a:t>进程运行时堆栈</a:t>
            </a:r>
          </a:p>
          <a:p>
            <a:pPr lvl="1" algn="just" eaLnBrk="1" hangingPunct="1"/>
            <a:r>
              <a:rPr lang="zh-CN" altLang="en-US" dirty="0">
                <a:latin typeface="黑体"/>
                <a:ea typeface="黑体"/>
                <a:cs typeface="黑体"/>
              </a:rPr>
              <a:t>内核空间</a:t>
            </a:r>
            <a:r>
              <a:rPr lang="en-US" altLang="zh-CN" dirty="0">
                <a:latin typeface="黑体"/>
                <a:ea typeface="黑体"/>
                <a:cs typeface="黑体"/>
              </a:rPr>
              <a:t>(</a:t>
            </a:r>
            <a:r>
              <a:rPr lang="en-US" altLang="zh-CN" dirty="0">
                <a:solidFill>
                  <a:srgbClr val="FF0000"/>
                </a:solidFill>
                <a:ea typeface="黑体"/>
                <a:cs typeface="黑体"/>
              </a:rPr>
              <a:t>0x c000 0000</a:t>
            </a:r>
            <a:r>
              <a:rPr lang="zh-CN" altLang="en-US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以上</a:t>
            </a:r>
            <a:r>
              <a:rPr lang="en-US" altLang="zh-CN" dirty="0">
                <a:latin typeface="黑体"/>
                <a:ea typeface="黑体"/>
                <a:cs typeface="黑体"/>
              </a:rPr>
              <a:t>)</a:t>
            </a:r>
            <a:endParaRPr lang="zh-CN" altLang="en-US" dirty="0">
              <a:latin typeface="黑体"/>
              <a:ea typeface="黑体"/>
              <a:cs typeface="黑体"/>
            </a:endParaRPr>
          </a:p>
          <a:p>
            <a:pPr lvl="2" algn="just" eaLnBrk="1" hangingPunct="1"/>
            <a:r>
              <a:rPr lang="zh-CN" altLang="en-US" dirty="0">
                <a:latin typeface="黑体"/>
                <a:ea typeface="黑体"/>
                <a:cs typeface="黑体"/>
              </a:rPr>
              <a:t>内核被映射进程内核空间</a:t>
            </a:r>
          </a:p>
          <a:p>
            <a:pPr lvl="2" algn="just" eaLnBrk="1" hangingPunct="1"/>
            <a:r>
              <a:rPr lang="zh-CN" altLang="en-US" dirty="0">
                <a:latin typeface="黑体"/>
                <a:ea typeface="黑体"/>
                <a:cs typeface="黑体"/>
              </a:rPr>
              <a:t>只允许进程在内核态下访问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楷体_GB2312" charset="0"/>
                <a:cs typeface="Times New Roman" charset="0"/>
              </a:rPr>
              <a:t>	</a:t>
            </a:r>
            <a:endParaRPr lang="zh-CN" altLang="en-US" dirty="0">
              <a:latin typeface="Times New Roman" charset="0"/>
              <a:ea typeface="楷体_GB2312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770875"/>
      </p:ext>
    </p:extLst>
  </p:cSld>
  <p:clrMapOvr>
    <a:masterClrMapping/>
  </p:clrMapOvr>
  <p:transition>
    <p:wedg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" charset="0"/>
                <a:ea typeface="黑体" charset="0"/>
              </a:rPr>
              <a:t>exec</a:t>
            </a:r>
            <a:r>
              <a:rPr lang="zh-CN" altLang="en-US" dirty="0">
                <a:latin typeface="Arial" charset="0"/>
                <a:ea typeface="黑体" charset="0"/>
              </a:rPr>
              <a:t>示例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例：执行</a:t>
            </a:r>
            <a:r>
              <a:rPr lang="en-US" altLang="zh-CN" dirty="0" err="1">
                <a:latin typeface="Arial" charset="0"/>
                <a:ea typeface="黑体" charset="0"/>
              </a:rPr>
              <a:t>ls</a:t>
            </a:r>
            <a:r>
              <a:rPr lang="en-US" altLang="zh-CN" dirty="0">
                <a:latin typeface="Arial" charset="0"/>
                <a:ea typeface="黑体" charset="0"/>
              </a:rPr>
              <a:t> –a</a:t>
            </a:r>
            <a:r>
              <a:rPr lang="zh-CN" altLang="en-US" dirty="0">
                <a:latin typeface="Arial" charset="0"/>
                <a:ea typeface="黑体" charset="0"/>
              </a:rPr>
              <a:t>程序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dirty="0" err="1">
                <a:latin typeface="Arial" charset="0"/>
                <a:ea typeface="黑体" charset="0"/>
              </a:rPr>
              <a:t>execl</a:t>
            </a:r>
            <a:r>
              <a:rPr lang="en-US" altLang="zh-CN" dirty="0">
                <a:latin typeface="Arial" charset="0"/>
                <a:ea typeface="黑体" charset="0"/>
              </a:rPr>
              <a:t>("/bin/</a:t>
            </a:r>
            <a:r>
              <a:rPr lang="en-US" altLang="zh-CN" dirty="0" err="1">
                <a:latin typeface="Arial" charset="0"/>
                <a:ea typeface="黑体" charset="0"/>
              </a:rPr>
              <a:t>ls</a:t>
            </a:r>
            <a:r>
              <a:rPr lang="en-US" altLang="zh-CN" dirty="0">
                <a:latin typeface="Arial" charset="0"/>
                <a:ea typeface="黑体" charset="0"/>
              </a:rPr>
              <a:t>", "</a:t>
            </a:r>
            <a:r>
              <a:rPr lang="en-US" altLang="zh-CN" dirty="0" err="1">
                <a:latin typeface="Arial" charset="0"/>
                <a:ea typeface="黑体" charset="0"/>
              </a:rPr>
              <a:t>ls</a:t>
            </a:r>
            <a:r>
              <a:rPr lang="en-US" altLang="zh-CN" dirty="0">
                <a:latin typeface="Arial" charset="0"/>
                <a:ea typeface="黑体" charset="0"/>
              </a:rPr>
              <a:t>",  "-a”, (char *) 0);</a:t>
            </a:r>
          </a:p>
          <a:p>
            <a:pPr lvl="1">
              <a:spcBef>
                <a:spcPct val="0"/>
              </a:spcBef>
            </a:pPr>
            <a:r>
              <a:rPr lang="en-US" altLang="zh-CN" dirty="0" err="1">
                <a:latin typeface="Arial" charset="0"/>
                <a:ea typeface="黑体" charset="0"/>
              </a:rPr>
              <a:t>execle</a:t>
            </a:r>
            <a:r>
              <a:rPr lang="en-US" altLang="zh-CN" dirty="0">
                <a:latin typeface="Arial" charset="0"/>
                <a:ea typeface="黑体" charset="0"/>
              </a:rPr>
              <a:t>("/bin/</a:t>
            </a:r>
            <a:r>
              <a:rPr lang="en-US" altLang="zh-CN" dirty="0" err="1">
                <a:latin typeface="Arial" charset="0"/>
                <a:ea typeface="黑体" charset="0"/>
              </a:rPr>
              <a:t>ls</a:t>
            </a:r>
            <a:r>
              <a:rPr lang="en-US" altLang="zh-CN" dirty="0">
                <a:latin typeface="Arial" charset="0"/>
                <a:ea typeface="黑体" charset="0"/>
              </a:rPr>
              <a:t>", "</a:t>
            </a:r>
            <a:r>
              <a:rPr lang="en-US" altLang="zh-CN" dirty="0" err="1">
                <a:latin typeface="Arial" charset="0"/>
                <a:ea typeface="黑体" charset="0"/>
              </a:rPr>
              <a:t>ls</a:t>
            </a:r>
            <a:r>
              <a:rPr lang="en-US" altLang="zh-CN" dirty="0">
                <a:latin typeface="Arial" charset="0"/>
                <a:ea typeface="黑体" charset="0"/>
              </a:rPr>
              <a:t>",  "-a”, (char *) 0, </a:t>
            </a:r>
            <a:r>
              <a:rPr lang="en-US" altLang="zh-CN" dirty="0" err="1">
                <a:latin typeface="Arial" charset="0"/>
                <a:ea typeface="黑体" charset="0"/>
              </a:rPr>
              <a:t>env</a:t>
            </a:r>
            <a:r>
              <a:rPr lang="en-US" altLang="zh-CN" dirty="0">
                <a:latin typeface="Arial" charset="0"/>
                <a:ea typeface="黑体" charset="0"/>
              </a:rPr>
              <a:t>);</a:t>
            </a:r>
          </a:p>
          <a:p>
            <a:pPr lvl="1">
              <a:spcBef>
                <a:spcPct val="0"/>
              </a:spcBef>
            </a:pPr>
            <a:r>
              <a:rPr lang="en-US" altLang="zh-CN" dirty="0" err="1">
                <a:latin typeface="Arial" charset="0"/>
                <a:ea typeface="黑体" charset="0"/>
              </a:rPr>
              <a:t>execlp</a:t>
            </a:r>
            <a:r>
              <a:rPr lang="en-US" altLang="zh-CN" dirty="0">
                <a:latin typeface="Arial" charset="0"/>
                <a:ea typeface="黑体" charset="0"/>
              </a:rPr>
              <a:t>("</a:t>
            </a:r>
            <a:r>
              <a:rPr lang="en-US" altLang="zh-CN" dirty="0" err="1">
                <a:latin typeface="Arial" charset="0"/>
                <a:ea typeface="黑体" charset="0"/>
              </a:rPr>
              <a:t>ls</a:t>
            </a:r>
            <a:r>
              <a:rPr lang="en-US" altLang="zh-CN" dirty="0">
                <a:latin typeface="Arial" charset="0"/>
                <a:ea typeface="黑体" charset="0"/>
              </a:rPr>
              <a:t>",  "</a:t>
            </a:r>
            <a:r>
              <a:rPr lang="en-US" altLang="zh-CN" dirty="0" err="1">
                <a:latin typeface="Arial" charset="0"/>
                <a:ea typeface="黑体" charset="0"/>
              </a:rPr>
              <a:t>ls</a:t>
            </a:r>
            <a:r>
              <a:rPr lang="en-US" altLang="zh-CN" dirty="0">
                <a:latin typeface="Arial" charset="0"/>
                <a:ea typeface="黑体" charset="0"/>
              </a:rPr>
              <a:t>",  "-a", (char *) 0);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1818FF"/>
                </a:solidFill>
                <a:latin typeface="Arial" charset="0"/>
                <a:ea typeface="黑体" charset="0"/>
              </a:rPr>
              <a:t> </a:t>
            </a:r>
            <a:r>
              <a:rPr lang="en-US" altLang="zh-CN" sz="2400" dirty="0">
                <a:latin typeface="Arial" charset="0"/>
                <a:ea typeface="黑体" charset="0"/>
              </a:rPr>
              <a:t>char  *</a:t>
            </a:r>
            <a:r>
              <a:rPr lang="en-US" altLang="zh-CN" sz="2400" dirty="0" err="1">
                <a:latin typeface="Arial" charset="0"/>
                <a:ea typeface="黑体" charset="0"/>
              </a:rPr>
              <a:t>argv</a:t>
            </a:r>
            <a:r>
              <a:rPr lang="en-US" altLang="zh-CN" sz="2400" dirty="0">
                <a:latin typeface="Arial" charset="0"/>
                <a:ea typeface="黑体" charset="0"/>
              </a:rPr>
              <a:t>[]={“s”, “-a”, (char *) 0};</a:t>
            </a:r>
          </a:p>
          <a:p>
            <a:pPr lvl="1">
              <a:spcBef>
                <a:spcPct val="0"/>
              </a:spcBef>
            </a:pPr>
            <a:r>
              <a:rPr lang="en-US" altLang="zh-CN" dirty="0" err="1">
                <a:latin typeface="Arial" charset="0"/>
                <a:ea typeface="黑体" charset="0"/>
              </a:rPr>
              <a:t>execvp</a:t>
            </a:r>
            <a:r>
              <a:rPr lang="en-US" altLang="zh-CN" dirty="0">
                <a:latin typeface="Arial" charset="0"/>
                <a:ea typeface="黑体" charset="0"/>
              </a:rPr>
              <a:t>(“</a:t>
            </a:r>
            <a:r>
              <a:rPr lang="en-US" altLang="zh-CN" dirty="0" err="1">
                <a:latin typeface="Arial" charset="0"/>
                <a:ea typeface="黑体" charset="0"/>
              </a:rPr>
              <a:t>ls</a:t>
            </a:r>
            <a:r>
              <a:rPr lang="en-US" altLang="zh-CN" dirty="0">
                <a:latin typeface="Arial" charset="0"/>
                <a:ea typeface="黑体" charset="0"/>
              </a:rPr>
              <a:t>”, </a:t>
            </a:r>
            <a:r>
              <a:rPr lang="en-US" altLang="zh-CN" dirty="0" err="1">
                <a:latin typeface="Arial" charset="0"/>
                <a:ea typeface="黑体" charset="0"/>
              </a:rPr>
              <a:t>argv</a:t>
            </a:r>
            <a:r>
              <a:rPr lang="en-US" altLang="zh-CN" dirty="0">
                <a:latin typeface="Arial" charset="0"/>
                <a:ea typeface="黑体" charset="0"/>
              </a:rPr>
              <a:t>);</a:t>
            </a:r>
          </a:p>
          <a:p>
            <a:pPr lvl="1">
              <a:spcBef>
                <a:spcPct val="0"/>
              </a:spcBef>
            </a:pPr>
            <a:r>
              <a:rPr lang="en-US" altLang="zh-CN" dirty="0" err="1">
                <a:latin typeface="Arial" charset="0"/>
                <a:ea typeface="黑体" charset="0"/>
              </a:rPr>
              <a:t>execv</a:t>
            </a:r>
            <a:r>
              <a:rPr lang="en-US" altLang="zh-CN" dirty="0">
                <a:latin typeface="Arial" charset="0"/>
                <a:ea typeface="黑体" charset="0"/>
              </a:rPr>
              <a:t>("/bin/</a:t>
            </a:r>
            <a:r>
              <a:rPr lang="en-US" altLang="zh-CN" dirty="0" err="1">
                <a:latin typeface="Arial" charset="0"/>
                <a:ea typeface="黑体" charset="0"/>
              </a:rPr>
              <a:t>ls</a:t>
            </a:r>
            <a:r>
              <a:rPr lang="en-US" altLang="zh-CN" dirty="0">
                <a:latin typeface="Arial" charset="0"/>
                <a:ea typeface="黑体" charset="0"/>
              </a:rPr>
              <a:t>", </a:t>
            </a:r>
            <a:r>
              <a:rPr lang="en-US" altLang="zh-CN" dirty="0" err="1">
                <a:latin typeface="Arial" charset="0"/>
                <a:ea typeface="黑体" charset="0"/>
              </a:rPr>
              <a:t>argv</a:t>
            </a:r>
            <a:r>
              <a:rPr lang="en-US" altLang="zh-CN" dirty="0">
                <a:latin typeface="Arial" charset="0"/>
                <a:ea typeface="黑体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Arial" charset="0"/>
                <a:ea typeface="黑体" charset="0"/>
              </a:rPr>
              <a:t>exec</a:t>
            </a:r>
            <a:r>
              <a:rPr lang="zh-CN" altLang="en-US" dirty="0">
                <a:latin typeface="Arial" charset="0"/>
                <a:ea typeface="黑体" charset="0"/>
              </a:rPr>
              <a:t>族函数的返回值</a:t>
            </a:r>
          </a:p>
          <a:p>
            <a:pPr lvl="1">
              <a:spcBef>
                <a:spcPct val="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成功则没有返回值，失败返回</a:t>
            </a:r>
            <a:r>
              <a:rPr lang="en-US" altLang="zh-CN" dirty="0">
                <a:latin typeface="Arial" charset="0"/>
                <a:ea typeface="黑体" charset="0"/>
              </a:rPr>
              <a:t>-1</a:t>
            </a:r>
          </a:p>
          <a:p>
            <a:pPr lvl="2">
              <a:spcBef>
                <a:spcPts val="600"/>
              </a:spcBef>
            </a:pPr>
            <a:r>
              <a:rPr lang="zh-CN" altLang="en-US" sz="2400" dirty="0">
                <a:latin typeface="Arial" charset="0"/>
                <a:ea typeface="黑体" charset="0"/>
              </a:rPr>
              <a:t>常见错误是参数所指定的可执行文件不存在。</a:t>
            </a:r>
            <a:endParaRPr lang="zh-CN" altLang="en-US" dirty="0">
              <a:latin typeface="Arial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4465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黑体" charset="0"/>
              </a:rPr>
              <a:t>exec</a:t>
            </a:r>
            <a:r>
              <a:rPr lang="zh-CN" altLang="en-US">
                <a:latin typeface="Arial" charset="0"/>
                <a:ea typeface="黑体" charset="0"/>
              </a:rPr>
              <a:t>族函数之间的关系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charset="0"/>
              </a:rPr>
              <a:t>只有</a:t>
            </a:r>
            <a:r>
              <a:rPr lang="en-US" altLang="zh-CN" dirty="0" err="1">
                <a:latin typeface="Arial" charset="0"/>
                <a:ea typeface="黑体" charset="0"/>
              </a:rPr>
              <a:t>execve</a:t>
            </a:r>
            <a:r>
              <a:rPr lang="zh-CN" altLang="en-US" dirty="0">
                <a:latin typeface="Arial" charset="0"/>
                <a:ea typeface="黑体" charset="0"/>
              </a:rPr>
              <a:t>是系统调用，其他都是库函数，最终都要调用</a:t>
            </a:r>
            <a:r>
              <a:rPr lang="en-US" altLang="zh-CN" dirty="0" err="1">
                <a:latin typeface="Arial" charset="0"/>
                <a:ea typeface="黑体" charset="0"/>
              </a:rPr>
              <a:t>execve</a:t>
            </a:r>
            <a:endParaRPr lang="en-US" altLang="zh-CN" dirty="0">
              <a:latin typeface="Arial" charset="0"/>
              <a:ea typeface="黑体" charset="0"/>
            </a:endParaRPr>
          </a:p>
          <a:p>
            <a:endParaRPr lang="en-US" altLang="zh-CN" dirty="0">
              <a:latin typeface="Arial" charset="0"/>
              <a:ea typeface="黑体" charset="0"/>
            </a:endParaRPr>
          </a:p>
          <a:p>
            <a:endParaRPr lang="en-US" altLang="zh-CN" dirty="0">
              <a:latin typeface="Arial" charset="0"/>
              <a:ea typeface="黑体" charset="0"/>
            </a:endParaRPr>
          </a:p>
          <a:p>
            <a:endParaRPr lang="en-US" altLang="zh-CN" dirty="0">
              <a:latin typeface="Arial" charset="0"/>
              <a:ea typeface="黑体" charset="0"/>
            </a:endParaRPr>
          </a:p>
          <a:p>
            <a:endParaRPr lang="en-US" altLang="zh-CN" dirty="0">
              <a:latin typeface="Arial" charset="0"/>
              <a:ea typeface="黑体" charset="0"/>
            </a:endParaRPr>
          </a:p>
          <a:p>
            <a:endParaRPr lang="en-US" altLang="zh-CN" dirty="0">
              <a:latin typeface="Arial" charset="0"/>
              <a:ea typeface="黑体" charset="0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27" y="2708920"/>
            <a:ext cx="998184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17802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" charset="0"/>
                <a:ea typeface="黑体" charset="0"/>
              </a:rPr>
              <a:t>system</a:t>
            </a:r>
            <a:r>
              <a:rPr lang="zh-CN" altLang="en-US" dirty="0">
                <a:latin typeface="Arial" charset="0"/>
                <a:ea typeface="黑体" charset="0"/>
              </a:rPr>
              <a:t>函数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 dirty="0">
                <a:latin typeface="Arial" charset="0"/>
                <a:ea typeface="黑体" charset="0"/>
              </a:rPr>
              <a:t>用于在程序中执行一个</a:t>
            </a:r>
            <a:r>
              <a:rPr lang="en-US" altLang="zh-CN" sz="2400" dirty="0">
                <a:latin typeface="Arial" charset="0"/>
                <a:ea typeface="黑体" charset="0"/>
              </a:rPr>
              <a:t>Shell</a:t>
            </a:r>
            <a:r>
              <a:rPr lang="zh-CN" altLang="en-US" sz="2400" dirty="0">
                <a:latin typeface="Arial" charset="0"/>
                <a:ea typeface="黑体" charset="0"/>
              </a:rPr>
              <a:t>命令</a:t>
            </a:r>
            <a:endParaRPr lang="en-US" altLang="zh-CN" sz="2400" dirty="0">
              <a:latin typeface="Arial" charset="0"/>
              <a:ea typeface="黑体" charset="0"/>
            </a:endParaRPr>
          </a:p>
          <a:p>
            <a:pPr algn="just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黑体" charset="0"/>
              </a:rPr>
              <a:t>    </a:t>
            </a:r>
            <a:r>
              <a:rPr lang="en-US" altLang="zh-CN" sz="2400" dirty="0" err="1">
                <a:latin typeface="Arial" charset="0"/>
                <a:ea typeface="黑体" charset="0"/>
              </a:rPr>
              <a:t>int</a:t>
            </a:r>
            <a:r>
              <a:rPr lang="en-US" altLang="zh-CN" sz="2400" dirty="0">
                <a:latin typeface="Arial" charset="0"/>
                <a:ea typeface="黑体" charset="0"/>
              </a:rPr>
              <a:t>  system(</a:t>
            </a:r>
            <a:r>
              <a:rPr lang="en-US" altLang="zh-CN" sz="2400" dirty="0" err="1">
                <a:latin typeface="Arial" charset="0"/>
                <a:ea typeface="黑体" charset="0"/>
              </a:rPr>
              <a:t>const</a:t>
            </a:r>
            <a:r>
              <a:rPr lang="en-US" altLang="zh-CN" sz="2400" dirty="0">
                <a:latin typeface="Arial" charset="0"/>
                <a:ea typeface="黑体" charset="0"/>
              </a:rPr>
              <a:t> char *</a:t>
            </a:r>
            <a:r>
              <a:rPr lang="en-US" altLang="zh-CN" sz="2400" dirty="0" err="1">
                <a:latin typeface="Arial" charset="0"/>
                <a:ea typeface="黑体" charset="0"/>
              </a:rPr>
              <a:t>cmdstring</a:t>
            </a:r>
            <a:r>
              <a:rPr lang="en-US" altLang="zh-CN" sz="2400" dirty="0">
                <a:latin typeface="Arial" charset="0"/>
                <a:ea typeface="黑体" charset="0"/>
              </a:rPr>
              <a:t>);</a:t>
            </a:r>
          </a:p>
          <a:p>
            <a:pPr lvl="1" algn="just"/>
            <a:r>
              <a:rPr lang="zh-CN" altLang="en-US" dirty="0">
                <a:latin typeface="Arial" charset="0"/>
                <a:ea typeface="黑体" charset="0"/>
              </a:rPr>
              <a:t>参数是命令字符串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 algn="just"/>
            <a:r>
              <a:rPr lang="zh-CN" altLang="en-US" dirty="0">
                <a:latin typeface="Arial" charset="0"/>
                <a:ea typeface="黑体" charset="0"/>
              </a:rPr>
              <a:t>原理：创建子进程、子进程执行</a:t>
            </a:r>
            <a:r>
              <a:rPr lang="en-US" altLang="zh-CN" dirty="0">
                <a:latin typeface="Arial" charset="0"/>
                <a:ea typeface="黑体" charset="0"/>
              </a:rPr>
              <a:t>shell</a:t>
            </a:r>
            <a:r>
              <a:rPr lang="zh-CN" altLang="en-US" dirty="0">
                <a:latin typeface="Arial" charset="0"/>
                <a:ea typeface="黑体" charset="0"/>
              </a:rPr>
              <a:t>程序执行命令、父进程等待子进程结束。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 algn="just"/>
            <a:r>
              <a:rPr lang="zh-CN" altLang="en-US" dirty="0">
                <a:latin typeface="Arial" charset="0"/>
                <a:ea typeface="黑体" charset="0"/>
              </a:rPr>
              <a:t>返回值：由于</a:t>
            </a:r>
            <a:r>
              <a:rPr lang="en-US" altLang="zh-CN" dirty="0">
                <a:latin typeface="Arial" charset="0"/>
                <a:ea typeface="黑体" charset="0"/>
              </a:rPr>
              <a:t>system</a:t>
            </a:r>
            <a:r>
              <a:rPr lang="zh-CN" altLang="en-US" dirty="0">
                <a:latin typeface="Arial" charset="0"/>
                <a:ea typeface="黑体" charset="0"/>
              </a:rPr>
              <a:t>函数实现中涉及</a:t>
            </a:r>
            <a:r>
              <a:rPr lang="en-US" altLang="zh-CN" dirty="0">
                <a:latin typeface="Arial" charset="0"/>
                <a:ea typeface="黑体" charset="0"/>
              </a:rPr>
              <a:t>fork</a:t>
            </a:r>
            <a:r>
              <a:rPr lang="zh-CN" altLang="en-US" dirty="0">
                <a:latin typeface="Arial" charset="0"/>
                <a:ea typeface="黑体" charset="0"/>
              </a:rPr>
              <a:t>、</a:t>
            </a:r>
            <a:r>
              <a:rPr lang="en-US" altLang="zh-CN" dirty="0">
                <a:latin typeface="Arial" charset="0"/>
                <a:ea typeface="黑体" charset="0"/>
              </a:rPr>
              <a:t>exec</a:t>
            </a:r>
            <a:r>
              <a:rPr lang="zh-CN" altLang="en-US" dirty="0">
                <a:latin typeface="Arial" charset="0"/>
                <a:ea typeface="黑体" charset="0"/>
              </a:rPr>
              <a:t>、</a:t>
            </a:r>
            <a:r>
              <a:rPr lang="en-US" altLang="zh-CN" dirty="0" err="1">
                <a:latin typeface="Arial" charset="0"/>
                <a:ea typeface="黑体" charset="0"/>
              </a:rPr>
              <a:t>waitpid</a:t>
            </a:r>
            <a:r>
              <a:rPr lang="zh-CN" altLang="en-US" dirty="0">
                <a:latin typeface="Arial" charset="0"/>
                <a:ea typeface="黑体" charset="0"/>
              </a:rPr>
              <a:t>函数和调用</a:t>
            </a:r>
            <a:r>
              <a:rPr lang="en-US" altLang="zh-CN" dirty="0">
                <a:latin typeface="Arial" charset="0"/>
                <a:ea typeface="黑体" charset="0"/>
              </a:rPr>
              <a:t>shell</a:t>
            </a:r>
            <a:r>
              <a:rPr lang="zh-CN" altLang="en-US" dirty="0">
                <a:latin typeface="Arial" charset="0"/>
                <a:ea typeface="黑体" charset="0"/>
              </a:rPr>
              <a:t>程序，因此返回值较多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2" algn="just"/>
            <a:r>
              <a:rPr lang="zh-CN" altLang="en-US" sz="2400" dirty="0">
                <a:latin typeface="Arial" charset="0"/>
                <a:ea typeface="黑体" charset="0"/>
              </a:rPr>
              <a:t>如果</a:t>
            </a:r>
            <a:r>
              <a:rPr lang="en-US" altLang="zh-CN" sz="2400" dirty="0">
                <a:latin typeface="Arial" charset="0"/>
                <a:ea typeface="黑体" charset="0"/>
              </a:rPr>
              <a:t>fork</a:t>
            </a:r>
            <a:r>
              <a:rPr lang="zh-CN" altLang="en-US" sz="2400" dirty="0">
                <a:latin typeface="Arial" charset="0"/>
                <a:ea typeface="黑体" charset="0"/>
              </a:rPr>
              <a:t>失败或</a:t>
            </a:r>
            <a:r>
              <a:rPr lang="en-US" altLang="zh-CN" sz="2400" dirty="0" err="1">
                <a:latin typeface="Arial" charset="0"/>
                <a:ea typeface="黑体" charset="0"/>
              </a:rPr>
              <a:t>waitpid</a:t>
            </a:r>
            <a:r>
              <a:rPr lang="zh-CN" altLang="en-US" sz="2400" dirty="0">
                <a:latin typeface="Arial" charset="0"/>
                <a:ea typeface="黑体" charset="0"/>
              </a:rPr>
              <a:t>返回除</a:t>
            </a:r>
            <a:r>
              <a:rPr lang="en-US" altLang="zh-CN" sz="2400" dirty="0">
                <a:latin typeface="Arial" charset="0"/>
                <a:ea typeface="黑体" charset="0"/>
              </a:rPr>
              <a:t>EINTR</a:t>
            </a:r>
            <a:r>
              <a:rPr lang="zh-CN" altLang="en-US" sz="2400" dirty="0">
                <a:latin typeface="Arial" charset="0"/>
                <a:ea typeface="黑体" charset="0"/>
              </a:rPr>
              <a:t>之外的错误，返回</a:t>
            </a:r>
            <a:r>
              <a:rPr lang="en-US" altLang="zh-CN" sz="2400" dirty="0">
                <a:latin typeface="Arial" charset="0"/>
                <a:ea typeface="黑体" charset="0"/>
              </a:rPr>
              <a:t>-1</a:t>
            </a:r>
            <a:r>
              <a:rPr lang="zh-CN" altLang="en-US" sz="2400" dirty="0">
                <a:latin typeface="Arial" charset="0"/>
                <a:ea typeface="黑体" charset="0"/>
              </a:rPr>
              <a:t>，置</a:t>
            </a:r>
            <a:r>
              <a:rPr lang="en-US" altLang="zh-CN" sz="2400" dirty="0" err="1">
                <a:latin typeface="Arial" charset="0"/>
                <a:ea typeface="黑体" charset="0"/>
              </a:rPr>
              <a:t>errno</a:t>
            </a:r>
            <a:endParaRPr lang="en-US" altLang="zh-CN" sz="2400" dirty="0">
              <a:latin typeface="Arial" charset="0"/>
              <a:ea typeface="黑体" charset="0"/>
            </a:endParaRPr>
          </a:p>
          <a:p>
            <a:pPr lvl="2" algn="just"/>
            <a:r>
              <a:rPr lang="zh-CN" altLang="en-US" sz="2400" dirty="0">
                <a:latin typeface="Arial" charset="0"/>
                <a:ea typeface="黑体" charset="0"/>
              </a:rPr>
              <a:t>如果</a:t>
            </a:r>
            <a:r>
              <a:rPr lang="en-US" altLang="zh-CN" sz="2400" dirty="0">
                <a:latin typeface="Arial" charset="0"/>
                <a:ea typeface="黑体" charset="0"/>
              </a:rPr>
              <a:t>exec</a:t>
            </a:r>
            <a:r>
              <a:rPr lang="zh-CN" altLang="en-US" sz="2400" dirty="0">
                <a:latin typeface="Arial" charset="0"/>
                <a:ea typeface="黑体" charset="0"/>
              </a:rPr>
              <a:t>失败，返回</a:t>
            </a:r>
            <a:r>
              <a:rPr lang="en-US" altLang="zh-CN" sz="2400" dirty="0">
                <a:latin typeface="Arial" charset="0"/>
                <a:ea typeface="黑体" charset="0"/>
              </a:rPr>
              <a:t>127</a:t>
            </a:r>
          </a:p>
          <a:p>
            <a:pPr lvl="2" algn="just"/>
            <a:r>
              <a:rPr lang="zh-CN" altLang="en-US" sz="2400" dirty="0">
                <a:latin typeface="Arial" charset="0"/>
                <a:ea typeface="黑体" charset="0"/>
              </a:rPr>
              <a:t>三个函数都成功，返回值是</a:t>
            </a:r>
            <a:r>
              <a:rPr lang="en-US" altLang="zh-CN" sz="2400" dirty="0">
                <a:latin typeface="Arial" charset="0"/>
                <a:ea typeface="黑体" charset="0"/>
              </a:rPr>
              <a:t>shell</a:t>
            </a:r>
            <a:r>
              <a:rPr lang="zh-CN" altLang="en-US" sz="2400" dirty="0">
                <a:latin typeface="Arial" charset="0"/>
                <a:ea typeface="黑体" charset="0"/>
              </a:rPr>
              <a:t>的终止状态。</a:t>
            </a:r>
            <a:endParaRPr lang="en-US" altLang="zh-CN" sz="2400" dirty="0">
              <a:latin typeface="Arial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07795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rial" charset="0"/>
                <a:ea typeface="黑体" charset="0"/>
              </a:rPr>
              <a:t>小结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74192" y="1915692"/>
            <a:ext cx="1214478" cy="46166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父进程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718556" y="1915692"/>
            <a:ext cx="642942" cy="30777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</a:rPr>
              <a:t>fork()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74456" y="1987130"/>
            <a:ext cx="1285884" cy="46166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子进程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 rot="5400000">
            <a:off x="2932043" y="2772550"/>
            <a:ext cx="571504" cy="794"/>
          </a:xfrm>
          <a:prstGeom prst="straightConnector1">
            <a:avLst/>
          </a:prstGeom>
          <a:solidFill>
            <a:srgbClr val="CCFF66"/>
          </a:solidFill>
          <a:ln>
            <a:solidFill>
              <a:srgbClr val="000000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3145960" y="2608047"/>
            <a:ext cx="1285884" cy="30777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</a:rPr>
              <a:t>exec(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新程序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)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431580" y="3058699"/>
            <a:ext cx="1857388" cy="89255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新程序运行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r>
              <a:rPr lang="en-US" altLang="zh-CN" sz="1400" dirty="0">
                <a:solidFill>
                  <a:sysClr val="windowText" lastClr="000000"/>
                </a:solidFill>
              </a:rPr>
              <a:t>(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新程序取代子进程的代码段、数据段等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)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288704" y="1772816"/>
            <a:ext cx="2214578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1788638" y="2201443"/>
            <a:ext cx="785818" cy="1588"/>
          </a:xfrm>
          <a:prstGeom prst="straightConnector1">
            <a:avLst/>
          </a:prstGeom>
          <a:solidFill>
            <a:srgbClr val="CCFF66"/>
          </a:solidFill>
          <a:ln>
            <a:solidFill>
              <a:srgbClr val="000000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/>
          <p:cNvCxnSpPr/>
          <p:nvPr/>
        </p:nvCxnSpPr>
        <p:spPr bwMode="auto">
          <a:xfrm rot="16200000" flipH="1">
            <a:off x="2967368" y="4165988"/>
            <a:ext cx="500063" cy="1"/>
          </a:xfrm>
          <a:prstGeom prst="straightConnector1">
            <a:avLst/>
          </a:prstGeom>
          <a:solidFill>
            <a:srgbClr val="CCFF66"/>
          </a:solidFill>
          <a:ln>
            <a:solidFill>
              <a:srgbClr val="000000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矩形 40"/>
          <p:cNvSpPr/>
          <p:nvPr/>
        </p:nvSpPr>
        <p:spPr bwMode="auto">
          <a:xfrm>
            <a:off x="2431580" y="4416022"/>
            <a:ext cx="1857388" cy="46166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新程序终止</a:t>
            </a:r>
          </a:p>
        </p:txBody>
      </p:sp>
      <p:cxnSp>
        <p:nvCxnSpPr>
          <p:cNvPr id="43" name="直接箭头连接符 42"/>
          <p:cNvCxnSpPr/>
          <p:nvPr/>
        </p:nvCxnSpPr>
        <p:spPr bwMode="auto">
          <a:xfrm rot="5400000">
            <a:off x="2896324" y="5165725"/>
            <a:ext cx="642944" cy="795"/>
          </a:xfrm>
          <a:prstGeom prst="straightConnector1">
            <a:avLst/>
          </a:prstGeom>
          <a:solidFill>
            <a:srgbClr val="CCFF66"/>
          </a:solidFill>
          <a:ln>
            <a:solidFill>
              <a:srgbClr val="000000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矩形 43"/>
          <p:cNvSpPr/>
          <p:nvPr/>
        </p:nvSpPr>
        <p:spPr bwMode="auto">
          <a:xfrm>
            <a:off x="2431580" y="5487592"/>
            <a:ext cx="1857388" cy="830997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清理子进程信息</a:t>
            </a:r>
          </a:p>
        </p:txBody>
      </p:sp>
      <p:sp>
        <p:nvSpPr>
          <p:cNvPr id="46" name="矩形 45"/>
          <p:cNvSpPr/>
          <p:nvPr/>
        </p:nvSpPr>
        <p:spPr bwMode="auto">
          <a:xfrm>
            <a:off x="3074522" y="5036939"/>
            <a:ext cx="1285884" cy="30777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</a:rPr>
              <a:t>wait/</a:t>
            </a:r>
            <a:r>
              <a:rPr lang="en-US" altLang="zh-CN" sz="1400" dirty="0" err="1">
                <a:solidFill>
                  <a:sysClr val="windowText" lastClr="000000"/>
                </a:solidFill>
              </a:rPr>
              <a:t>waitpid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074522" y="3987394"/>
            <a:ext cx="1285884" cy="30777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</a:rPr>
              <a:t>exit/return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931910" y="1987130"/>
            <a:ext cx="1214478" cy="46166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父进程</a:t>
            </a:r>
          </a:p>
        </p:txBody>
      </p:sp>
      <p:sp>
        <p:nvSpPr>
          <p:cNvPr id="51" name="矩形 50"/>
          <p:cNvSpPr/>
          <p:nvPr/>
        </p:nvSpPr>
        <p:spPr bwMode="auto">
          <a:xfrm>
            <a:off x="6074934" y="1965104"/>
            <a:ext cx="642942" cy="30777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</a:rPr>
              <a:t>fork()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932174" y="2058568"/>
            <a:ext cx="1285884" cy="46166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子进程</a:t>
            </a:r>
          </a:p>
        </p:txBody>
      </p:sp>
      <p:cxnSp>
        <p:nvCxnSpPr>
          <p:cNvPr id="53" name="直接箭头连接符 52"/>
          <p:cNvCxnSpPr>
            <a:stCxn id="52" idx="2"/>
          </p:cNvCxnSpPr>
          <p:nvPr/>
        </p:nvCxnSpPr>
        <p:spPr bwMode="auto">
          <a:xfrm rot="5400000">
            <a:off x="7305884" y="2789465"/>
            <a:ext cx="538467" cy="1588"/>
          </a:xfrm>
          <a:prstGeom prst="straightConnector1">
            <a:avLst/>
          </a:prstGeom>
          <a:solidFill>
            <a:srgbClr val="CCFF66"/>
          </a:solidFill>
          <a:ln>
            <a:solidFill>
              <a:srgbClr val="000000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矩形 54"/>
          <p:cNvSpPr/>
          <p:nvPr/>
        </p:nvSpPr>
        <p:spPr bwMode="auto">
          <a:xfrm>
            <a:off x="6789298" y="3058699"/>
            <a:ext cx="1857388" cy="89255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子进程运行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r>
              <a:rPr lang="en-US" altLang="zh-CN" sz="1400" dirty="0">
                <a:solidFill>
                  <a:sysClr val="windowText" lastClr="000000"/>
                </a:solidFill>
              </a:rPr>
              <a:t>(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子进程拷贝父进程代码段、数据段等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)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646422" y="1808679"/>
            <a:ext cx="2214578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>
            <a:off x="6146356" y="2272881"/>
            <a:ext cx="785818" cy="1588"/>
          </a:xfrm>
          <a:prstGeom prst="straightConnector1">
            <a:avLst/>
          </a:prstGeom>
          <a:solidFill>
            <a:srgbClr val="CCFF66"/>
          </a:solidFill>
          <a:ln>
            <a:solidFill>
              <a:srgbClr val="000000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箭头连接符 57"/>
          <p:cNvCxnSpPr/>
          <p:nvPr/>
        </p:nvCxnSpPr>
        <p:spPr bwMode="auto">
          <a:xfrm rot="16200000" flipH="1">
            <a:off x="7325086" y="4237426"/>
            <a:ext cx="500063" cy="1"/>
          </a:xfrm>
          <a:prstGeom prst="straightConnector1">
            <a:avLst/>
          </a:prstGeom>
          <a:solidFill>
            <a:srgbClr val="CCFF66"/>
          </a:solidFill>
          <a:ln>
            <a:solidFill>
              <a:srgbClr val="000000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矩形 58"/>
          <p:cNvSpPr/>
          <p:nvPr/>
        </p:nvSpPr>
        <p:spPr bwMode="auto">
          <a:xfrm>
            <a:off x="6789298" y="4487460"/>
            <a:ext cx="1857388" cy="46166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子进程终止</a:t>
            </a:r>
          </a:p>
        </p:txBody>
      </p:sp>
      <p:cxnSp>
        <p:nvCxnSpPr>
          <p:cNvPr id="60" name="直接箭头连接符 59"/>
          <p:cNvCxnSpPr/>
          <p:nvPr/>
        </p:nvCxnSpPr>
        <p:spPr bwMode="auto">
          <a:xfrm rot="5400000">
            <a:off x="7254042" y="5237163"/>
            <a:ext cx="642944" cy="795"/>
          </a:xfrm>
          <a:prstGeom prst="straightConnector1">
            <a:avLst/>
          </a:prstGeom>
          <a:solidFill>
            <a:srgbClr val="CCFF66"/>
          </a:solidFill>
          <a:ln>
            <a:solidFill>
              <a:srgbClr val="000000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矩形 60"/>
          <p:cNvSpPr/>
          <p:nvPr/>
        </p:nvSpPr>
        <p:spPr bwMode="auto">
          <a:xfrm>
            <a:off x="6789298" y="5559030"/>
            <a:ext cx="1857388" cy="830997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清理子进程信息</a:t>
            </a:r>
          </a:p>
        </p:txBody>
      </p:sp>
      <p:sp>
        <p:nvSpPr>
          <p:cNvPr id="62" name="矩形 61"/>
          <p:cNvSpPr/>
          <p:nvPr/>
        </p:nvSpPr>
        <p:spPr bwMode="auto">
          <a:xfrm>
            <a:off x="7432240" y="5108377"/>
            <a:ext cx="1285884" cy="30777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</a:rPr>
              <a:t>wait/</a:t>
            </a:r>
            <a:r>
              <a:rPr lang="en-US" altLang="zh-CN" sz="1400" dirty="0" err="1">
                <a:solidFill>
                  <a:sysClr val="windowText" lastClr="000000"/>
                </a:solidFill>
              </a:rPr>
              <a:t>waitpid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432240" y="4058832"/>
            <a:ext cx="1285884" cy="30777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</a:rPr>
              <a:t>exit/return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503018" y="1380051"/>
            <a:ext cx="1626556" cy="4616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进程一生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6805816" y="1380051"/>
            <a:ext cx="1626556" cy="4616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进程一生</a:t>
            </a:r>
          </a:p>
        </p:txBody>
      </p:sp>
    </p:spTree>
    <p:extLst>
      <p:ext uri="{BB962C8B-B14F-4D97-AF65-F5344CB8AC3E}">
        <p14:creationId xmlns:p14="http://schemas.microsoft.com/office/powerpoint/2010/main" val="302019137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rial" charset="0"/>
                <a:ea typeface="黑体" charset="0"/>
              </a:rPr>
              <a:t>进程组</a:t>
            </a:r>
            <a:endParaRPr lang="en-US" altLang="zh-CN" dirty="0">
              <a:latin typeface="Arial" charset="0"/>
              <a:ea typeface="黑体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1295400"/>
            <a:ext cx="7967662" cy="5105400"/>
          </a:xfrm>
        </p:spPr>
        <p:txBody>
          <a:bodyPr/>
          <a:lstStyle/>
          <a:p>
            <a:pPr algn="just"/>
            <a:r>
              <a:rPr lang="zh-CN" altLang="en-US" dirty="0">
                <a:latin typeface="Arial" charset="0"/>
                <a:ea typeface="黑体" charset="0"/>
              </a:rPr>
              <a:t>每个进程都属于一个进程组，进程组号为</a:t>
            </a:r>
            <a:r>
              <a:rPr lang="en-US" altLang="zh-CN" dirty="0">
                <a:latin typeface="Arial" charset="0"/>
                <a:ea typeface="黑体" charset="0"/>
              </a:rPr>
              <a:t>PGID</a:t>
            </a:r>
          </a:p>
          <a:p>
            <a:pPr lvl="1" algn="just"/>
            <a:r>
              <a:rPr lang="zh-CN" altLang="en-US" dirty="0">
                <a:latin typeface="Arial" charset="0"/>
                <a:ea typeface="黑体" charset="0"/>
              </a:rPr>
              <a:t>进程组是一个或多个进程的集合</a:t>
            </a:r>
          </a:p>
          <a:p>
            <a:pPr lvl="1" algn="just"/>
            <a:r>
              <a:rPr lang="zh-CN" altLang="en-US" dirty="0">
                <a:latin typeface="Arial" charset="0"/>
                <a:ea typeface="黑体" charset="0"/>
              </a:rPr>
              <a:t>创建进程组的进程称为进程组长</a:t>
            </a:r>
          </a:p>
          <a:p>
            <a:pPr algn="just"/>
            <a:r>
              <a:rPr lang="zh-CN" altLang="en-US" dirty="0">
                <a:latin typeface="Arial" charset="0"/>
                <a:ea typeface="黑体" charset="0"/>
              </a:rPr>
              <a:t>进程组</a:t>
            </a:r>
            <a:r>
              <a:rPr lang="en-US" altLang="zh-CN" dirty="0">
                <a:latin typeface="Arial" charset="0"/>
                <a:ea typeface="黑体" charset="0"/>
              </a:rPr>
              <a:t>ID</a:t>
            </a:r>
            <a:r>
              <a:rPr lang="zh-CN" altLang="en-US" dirty="0">
                <a:latin typeface="Arial" charset="0"/>
                <a:ea typeface="黑体" charset="0"/>
              </a:rPr>
              <a:t>与进程组长</a:t>
            </a:r>
            <a:r>
              <a:rPr lang="en-US" altLang="zh-CN" dirty="0">
                <a:latin typeface="Arial" charset="0"/>
                <a:ea typeface="黑体" charset="0"/>
              </a:rPr>
              <a:t>ID</a:t>
            </a:r>
            <a:r>
              <a:rPr lang="zh-CN" altLang="en-US" dirty="0">
                <a:latin typeface="Arial" charset="0"/>
                <a:ea typeface="黑体" charset="0"/>
              </a:rPr>
              <a:t>相同。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 algn="just"/>
            <a:r>
              <a:rPr lang="en-US" altLang="zh-CN" dirty="0" err="1">
                <a:latin typeface="Arial" charset="0"/>
                <a:ea typeface="黑体" charset="0"/>
              </a:rPr>
              <a:t>pid_t</a:t>
            </a:r>
            <a:r>
              <a:rPr lang="en-US" altLang="zh-CN" dirty="0">
                <a:latin typeface="Arial" charset="0"/>
                <a:ea typeface="黑体" charset="0"/>
              </a:rPr>
              <a:t>  </a:t>
            </a:r>
            <a:r>
              <a:rPr lang="en-US" altLang="zh-CN" dirty="0" err="1">
                <a:latin typeface="Arial" charset="0"/>
                <a:ea typeface="黑体" charset="0"/>
              </a:rPr>
              <a:t>getpgrp</a:t>
            </a:r>
            <a:r>
              <a:rPr lang="en-US" altLang="zh-CN" dirty="0">
                <a:latin typeface="Arial" charset="0"/>
                <a:ea typeface="黑体" charset="0"/>
              </a:rPr>
              <a:t>(void);</a:t>
            </a:r>
            <a:endParaRPr lang="zh-CN" altLang="en-US" dirty="0">
              <a:latin typeface="Arial" charset="0"/>
              <a:ea typeface="黑体" charset="0"/>
            </a:endParaRPr>
          </a:p>
          <a:p>
            <a:pPr lvl="1" algn="just"/>
            <a:r>
              <a:rPr lang="zh-CN" altLang="en-US" dirty="0">
                <a:latin typeface="Arial" charset="0"/>
                <a:ea typeface="黑体" charset="0"/>
              </a:rPr>
              <a:t>进程组生命周期从创建直至该组中最后一个进程离开进程组。进程组存在与其组长终止与否无关</a:t>
            </a:r>
            <a:endParaRPr lang="en-US" altLang="zh-CN" dirty="0">
              <a:latin typeface="Arial" charset="0"/>
              <a:ea typeface="黑体" charset="0"/>
            </a:endParaRPr>
          </a:p>
          <a:p>
            <a:pPr algn="just"/>
            <a:r>
              <a:rPr lang="zh-CN" altLang="en-US" dirty="0">
                <a:latin typeface="Arial" charset="0"/>
                <a:ea typeface="黑体" charset="0"/>
              </a:rPr>
              <a:t>进程可以通过</a:t>
            </a:r>
            <a:r>
              <a:rPr lang="en-US" altLang="zh-CN" dirty="0" err="1">
                <a:latin typeface="Arial" charset="0"/>
                <a:ea typeface="黑体" charset="0"/>
              </a:rPr>
              <a:t>setpgid</a:t>
            </a:r>
            <a:r>
              <a:rPr lang="zh-CN" altLang="en-US" dirty="0">
                <a:latin typeface="Arial" charset="0"/>
                <a:ea typeface="黑体" charset="0"/>
              </a:rPr>
              <a:t>函数加入一个现有进程组或创建一个新进程组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 algn="just"/>
            <a:r>
              <a:rPr lang="en-US" altLang="zh-CN" dirty="0" err="1">
                <a:latin typeface="Arial" charset="0"/>
                <a:ea typeface="黑体" charset="0"/>
              </a:rPr>
              <a:t>int</a:t>
            </a:r>
            <a:r>
              <a:rPr lang="en-US" altLang="zh-CN" dirty="0">
                <a:latin typeface="Arial" charset="0"/>
                <a:ea typeface="黑体" charset="0"/>
              </a:rPr>
              <a:t> </a:t>
            </a:r>
            <a:r>
              <a:rPr lang="en-US" altLang="zh-CN" dirty="0" err="1">
                <a:latin typeface="Arial" charset="0"/>
                <a:ea typeface="黑体" charset="0"/>
              </a:rPr>
              <a:t>setpgid</a:t>
            </a:r>
            <a:r>
              <a:rPr lang="en-US" altLang="zh-CN" dirty="0">
                <a:latin typeface="Arial" charset="0"/>
                <a:ea typeface="黑体" charset="0"/>
              </a:rPr>
              <a:t>(</a:t>
            </a:r>
            <a:r>
              <a:rPr lang="en-US" altLang="zh-CN" dirty="0" err="1">
                <a:latin typeface="Arial" charset="0"/>
                <a:ea typeface="黑体" charset="0"/>
              </a:rPr>
              <a:t>pid_t</a:t>
            </a:r>
            <a:r>
              <a:rPr lang="en-US" altLang="zh-CN" dirty="0">
                <a:latin typeface="Arial" charset="0"/>
                <a:ea typeface="黑体" charset="0"/>
              </a:rPr>
              <a:t> </a:t>
            </a:r>
            <a:r>
              <a:rPr lang="en-US" altLang="zh-CN" dirty="0" err="1">
                <a:latin typeface="Arial" charset="0"/>
                <a:ea typeface="黑体" charset="0"/>
              </a:rPr>
              <a:t>pid</a:t>
            </a:r>
            <a:r>
              <a:rPr lang="en-US" altLang="zh-CN" dirty="0">
                <a:latin typeface="Arial" charset="0"/>
                <a:ea typeface="黑体" charset="0"/>
              </a:rPr>
              <a:t>, </a:t>
            </a:r>
            <a:r>
              <a:rPr lang="en-US" altLang="zh-CN" dirty="0" err="1">
                <a:latin typeface="Arial" charset="0"/>
                <a:ea typeface="黑体" charset="0"/>
              </a:rPr>
              <a:t>pid_t</a:t>
            </a:r>
            <a:r>
              <a:rPr lang="en-US" altLang="zh-CN" dirty="0">
                <a:latin typeface="Arial" charset="0"/>
                <a:ea typeface="黑体" charset="0"/>
              </a:rPr>
              <a:t> </a:t>
            </a:r>
            <a:r>
              <a:rPr lang="en-US" altLang="zh-CN" dirty="0" err="1">
                <a:latin typeface="Arial" charset="0"/>
                <a:ea typeface="黑体" charset="0"/>
              </a:rPr>
              <a:t>pgid</a:t>
            </a:r>
            <a:r>
              <a:rPr lang="en-US" altLang="zh-CN" dirty="0">
                <a:latin typeface="Arial" charset="0"/>
                <a:ea typeface="黑体" charset="0"/>
              </a:rPr>
              <a:t>)</a:t>
            </a:r>
            <a:endParaRPr lang="zh-CN" altLang="en-US" dirty="0">
              <a:latin typeface="Arial" charset="0"/>
              <a:ea typeface="黑体" charset="0"/>
            </a:endParaRPr>
          </a:p>
          <a:p>
            <a:pPr algn="just"/>
            <a:endParaRPr lang="en-US" altLang="zh-CN" dirty="0">
              <a:latin typeface="Arial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8773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rial" charset="0"/>
                <a:ea typeface="黑体" charset="0"/>
              </a:rPr>
              <a:t>会话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dirty="0">
                <a:latin typeface="Arial" charset="0"/>
                <a:ea typeface="黑体" charset="0"/>
              </a:rPr>
              <a:t>会话是一个或多个进程组的集合，会话</a:t>
            </a:r>
            <a:r>
              <a:rPr lang="en-US" altLang="zh-CN" sz="2400" dirty="0">
                <a:latin typeface="Arial" charset="0"/>
                <a:ea typeface="黑体" charset="0"/>
              </a:rPr>
              <a:t>ID</a:t>
            </a:r>
            <a:r>
              <a:rPr lang="zh-CN" altLang="en-US" sz="2400" dirty="0">
                <a:latin typeface="Arial" charset="0"/>
                <a:ea typeface="黑体" charset="0"/>
              </a:rPr>
              <a:t>（</a:t>
            </a:r>
            <a:r>
              <a:rPr lang="en-US" altLang="zh-CN" sz="2400" dirty="0" err="1">
                <a:latin typeface="Arial" charset="0"/>
                <a:ea typeface="黑体" charset="0"/>
              </a:rPr>
              <a:t>pid_t</a:t>
            </a:r>
            <a:r>
              <a:rPr lang="zh-CN" altLang="en-US" sz="2400" dirty="0">
                <a:latin typeface="Arial" charset="0"/>
                <a:ea typeface="黑体" charset="0"/>
              </a:rPr>
              <a:t>）</a:t>
            </a:r>
            <a:endParaRPr lang="en-US" altLang="zh-CN" sz="2400" dirty="0">
              <a:latin typeface="Arial" charset="0"/>
              <a:ea typeface="黑体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 err="1">
                <a:latin typeface="Arial" charset="0"/>
                <a:ea typeface="黑体" charset="0"/>
              </a:rPr>
              <a:t>getsid</a:t>
            </a:r>
            <a:r>
              <a:rPr lang="zh-CN" altLang="en-US" dirty="0">
                <a:latin typeface="Arial" charset="0"/>
                <a:ea typeface="黑体" charset="0"/>
              </a:rPr>
              <a:t>获取会话</a:t>
            </a:r>
            <a:r>
              <a:rPr lang="en-US" altLang="zh-CN" dirty="0">
                <a:latin typeface="Arial" charset="0"/>
                <a:ea typeface="黑体" charset="0"/>
              </a:rPr>
              <a:t>ID</a:t>
            </a:r>
            <a:endParaRPr lang="zh-CN" altLang="en-US" dirty="0">
              <a:latin typeface="Arial" charset="0"/>
              <a:ea typeface="黑体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dirty="0">
                <a:latin typeface="Arial" charset="0"/>
                <a:ea typeface="黑体" charset="0"/>
              </a:rPr>
              <a:t>每个进程都会属于一个进程组，每个进程组也都会属于一个会话</a:t>
            </a: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3284984"/>
            <a:ext cx="8696326" cy="317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29181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rial" charset="0"/>
                <a:ea typeface="黑体" charset="0"/>
              </a:rPr>
              <a:t>会话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dirty="0">
                <a:latin typeface="Arial" charset="0"/>
                <a:ea typeface="黑体" charset="0"/>
              </a:rPr>
              <a:t>会话由进程通过</a:t>
            </a:r>
            <a:r>
              <a:rPr lang="en-US" altLang="zh-CN" sz="2400" dirty="0" err="1">
                <a:latin typeface="Arial" charset="0"/>
                <a:ea typeface="黑体" charset="0"/>
              </a:rPr>
              <a:t>setsid</a:t>
            </a:r>
            <a:r>
              <a:rPr lang="zh-CN" altLang="en-US" sz="2400" dirty="0">
                <a:latin typeface="Arial" charset="0"/>
                <a:ea typeface="黑体" charset="0"/>
              </a:rPr>
              <a:t>创建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创建会话的进程也是会话中一个进程组长，也是会话首进程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会话</a:t>
            </a:r>
            <a:r>
              <a:rPr lang="en-US" altLang="zh-CN" dirty="0">
                <a:latin typeface="Arial" charset="0"/>
                <a:ea typeface="黑体" charset="0"/>
              </a:rPr>
              <a:t>ID</a:t>
            </a:r>
            <a:r>
              <a:rPr lang="zh-CN" altLang="en-US" dirty="0">
                <a:latin typeface="Arial" charset="0"/>
                <a:ea typeface="黑体" charset="0"/>
              </a:rPr>
              <a:t>、进程组</a:t>
            </a:r>
            <a:r>
              <a:rPr lang="en-US" altLang="zh-CN" dirty="0">
                <a:latin typeface="Arial" charset="0"/>
                <a:ea typeface="黑体" charset="0"/>
              </a:rPr>
              <a:t>ID</a:t>
            </a:r>
            <a:r>
              <a:rPr lang="zh-CN" altLang="en-US" dirty="0">
                <a:latin typeface="Arial" charset="0"/>
                <a:ea typeface="黑体" charset="0"/>
              </a:rPr>
              <a:t>都与这个进程</a:t>
            </a:r>
            <a:r>
              <a:rPr lang="en-US" altLang="zh-CN" dirty="0">
                <a:latin typeface="Arial" charset="0"/>
                <a:ea typeface="黑体" charset="0"/>
              </a:rPr>
              <a:t>ID</a:t>
            </a:r>
            <a:r>
              <a:rPr lang="zh-CN" altLang="en-US" dirty="0">
                <a:latin typeface="Arial" charset="0"/>
                <a:ea typeface="黑体" charset="0"/>
              </a:rPr>
              <a:t>相同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dirty="0">
                <a:latin typeface="Arial" charset="0"/>
                <a:ea typeface="黑体" charset="0"/>
              </a:rPr>
              <a:t>一个会话中可有多个后台进程组，最多只有一个前台进程组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Arial" charset="0"/>
                <a:ea typeface="黑体" charset="0"/>
              </a:rPr>
              <a:t>通常终端产生的信号</a:t>
            </a:r>
            <a:r>
              <a:rPr lang="en-US" altLang="zh-CN" dirty="0">
                <a:latin typeface="Arial" charset="0"/>
                <a:ea typeface="黑体" charset="0"/>
              </a:rPr>
              <a:t>(</a:t>
            </a:r>
            <a:r>
              <a:rPr lang="en-US" altLang="zh-CN" dirty="0" err="1">
                <a:latin typeface="Arial" charset="0"/>
                <a:ea typeface="黑体" charset="0"/>
              </a:rPr>
              <a:t>ctrl+c</a:t>
            </a:r>
            <a:r>
              <a:rPr lang="zh-CN" altLang="en-US" dirty="0">
                <a:latin typeface="Arial" charset="0"/>
                <a:ea typeface="黑体" charset="0"/>
              </a:rPr>
              <a:t>、</a:t>
            </a:r>
            <a:r>
              <a:rPr lang="en-US" altLang="zh-CN" dirty="0" err="1">
                <a:latin typeface="Arial" charset="0"/>
                <a:ea typeface="黑体" charset="0"/>
              </a:rPr>
              <a:t>ctrl+z</a:t>
            </a:r>
            <a:r>
              <a:rPr lang="en-US" altLang="zh-CN" dirty="0">
                <a:latin typeface="Arial" charset="0"/>
                <a:ea typeface="黑体" charset="0"/>
              </a:rPr>
              <a:t>)</a:t>
            </a:r>
            <a:r>
              <a:rPr lang="zh-CN" altLang="en-US" dirty="0">
                <a:latin typeface="Arial" charset="0"/>
                <a:ea typeface="黑体" charset="0"/>
              </a:rPr>
              <a:t>传给前台进程组</a:t>
            </a:r>
          </a:p>
        </p:txBody>
      </p:sp>
    </p:spTree>
    <p:extLst>
      <p:ext uri="{BB962C8B-B14F-4D97-AF65-F5344CB8AC3E}">
        <p14:creationId xmlns:p14="http://schemas.microsoft.com/office/powerpoint/2010/main" val="299104805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rial" charset="0"/>
                <a:ea typeface="黑体" charset="0"/>
              </a:rPr>
              <a:t>控制终端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latin typeface="Arial" charset="0"/>
                <a:ea typeface="黑体" charset="0"/>
              </a:rPr>
              <a:t>终端登录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 algn="just"/>
            <a:r>
              <a:rPr lang="zh-CN" altLang="en-US" dirty="0">
                <a:latin typeface="Arial" charset="0"/>
                <a:ea typeface="黑体" charset="0"/>
              </a:rPr>
              <a:t>字符终端、图形终端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 algn="just"/>
            <a:r>
              <a:rPr lang="zh-CN" altLang="en-US" dirty="0">
                <a:latin typeface="Arial" charset="0"/>
                <a:ea typeface="黑体" charset="0"/>
              </a:rPr>
              <a:t>网络登录</a:t>
            </a:r>
            <a:endParaRPr lang="en-US" altLang="zh-CN" dirty="0">
              <a:latin typeface="Arial" charset="0"/>
              <a:ea typeface="黑体" charset="0"/>
            </a:endParaRPr>
          </a:p>
          <a:p>
            <a:pPr algn="just"/>
            <a:r>
              <a:rPr lang="zh-CN" altLang="en-US" dirty="0">
                <a:latin typeface="Arial" charset="0"/>
                <a:ea typeface="黑体" charset="0"/>
              </a:rPr>
              <a:t>登录时自动建立控制终端，进程通过控制终端进行输入，输出和控制作业的运行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 algn="just"/>
            <a:r>
              <a:rPr lang="zh-CN" altLang="en-US" dirty="0">
                <a:latin typeface="Arial" charset="0"/>
                <a:ea typeface="黑体" charset="0"/>
              </a:rPr>
              <a:t>每个会话可以有、也可以没有控制终端，如果有控制终端，则会话中有一个前台进程组，其它为后台进程组</a:t>
            </a:r>
            <a:endParaRPr lang="en-US" altLang="zh-CN" dirty="0">
              <a:latin typeface="Arial" charset="0"/>
              <a:ea typeface="黑体" charset="0"/>
            </a:endParaRPr>
          </a:p>
          <a:p>
            <a:r>
              <a:rPr lang="zh-CN" altLang="en-US" dirty="0">
                <a:latin typeface="Arial" charset="0"/>
                <a:ea typeface="黑体" charset="0"/>
              </a:rPr>
              <a:t>会话首进程负责控制终端的建立与控制，因此，会话首进程也称为控制进程。</a:t>
            </a:r>
            <a:br>
              <a:rPr lang="zh-CN" altLang="en-US" dirty="0">
                <a:latin typeface="Arial" charset="0"/>
                <a:ea typeface="黑体" charset="0"/>
              </a:rPr>
            </a:br>
            <a:endParaRPr lang="zh-CN" altLang="en-US" dirty="0">
              <a:latin typeface="Arial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23846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黑体" charset="0"/>
              </a:rPr>
              <a:t>总结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Arial" charset="0"/>
                <a:ea typeface="黑体" charset="0"/>
              </a:rPr>
              <a:t>进程概念、</a:t>
            </a:r>
            <a:r>
              <a:rPr lang="zh-CN" dirty="0">
                <a:latin typeface="Arial" charset="0"/>
                <a:ea typeface="黑体" charset="0"/>
              </a:rPr>
              <a:t>进程标识符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>
                <a:latin typeface="Arial" charset="0"/>
                <a:ea typeface="黑体" charset="0"/>
              </a:rPr>
              <a:t>pid,ppid,uid,euid,gid,egid</a:t>
            </a:r>
            <a:endParaRPr lang="zh-CN" dirty="0">
              <a:latin typeface="Arial" charset="0"/>
              <a:ea typeface="黑体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Arial" charset="0"/>
                <a:ea typeface="黑体" charset="0"/>
              </a:rPr>
              <a:t>fork/</a:t>
            </a:r>
            <a:r>
              <a:rPr lang="en-US" altLang="zh-CN" dirty="0" err="1">
                <a:latin typeface="Arial" charset="0"/>
                <a:ea typeface="黑体" charset="0"/>
              </a:rPr>
              <a:t>vfork</a:t>
            </a:r>
            <a:r>
              <a:rPr lang="zh-CN" altLang="en-US" dirty="0">
                <a:latin typeface="Arial" charset="0"/>
                <a:ea typeface="黑体" charset="0"/>
              </a:rPr>
              <a:t>、</a:t>
            </a:r>
            <a:r>
              <a:rPr lang="en-US" altLang="zh-CN" dirty="0">
                <a:latin typeface="Arial" charset="0"/>
                <a:ea typeface="黑体" charset="0"/>
              </a:rPr>
              <a:t>exit</a:t>
            </a:r>
            <a:r>
              <a:rPr lang="zh-CN" altLang="en-US" dirty="0">
                <a:latin typeface="Arial" charset="0"/>
                <a:ea typeface="黑体" charset="0"/>
              </a:rPr>
              <a:t>、</a:t>
            </a:r>
            <a:r>
              <a:rPr lang="en-US" altLang="zh-CN" dirty="0">
                <a:latin typeface="Arial" charset="0"/>
                <a:ea typeface="黑体" charset="0"/>
              </a:rPr>
              <a:t>wait</a:t>
            </a:r>
            <a:r>
              <a:rPr lang="zh-CN" dirty="0">
                <a:latin typeface="Arial" charset="0"/>
                <a:ea typeface="黑体" charset="0"/>
              </a:rPr>
              <a:t>和</a:t>
            </a:r>
            <a:r>
              <a:rPr lang="en-US" altLang="zh-CN" dirty="0" err="1">
                <a:latin typeface="Arial" charset="0"/>
                <a:ea typeface="黑体" charset="0"/>
              </a:rPr>
              <a:t>waitpid</a:t>
            </a:r>
            <a:r>
              <a:rPr lang="zh-CN" altLang="en-US" dirty="0">
                <a:latin typeface="Arial" charset="0"/>
                <a:ea typeface="黑体" charset="0"/>
              </a:rPr>
              <a:t>、</a:t>
            </a:r>
            <a:r>
              <a:rPr lang="en-US" altLang="zh-CN" dirty="0">
                <a:latin typeface="Arial" charset="0"/>
                <a:ea typeface="黑体" charset="0"/>
              </a:rPr>
              <a:t>exec</a:t>
            </a:r>
            <a:r>
              <a:rPr lang="zh-CN" altLang="en-US" dirty="0">
                <a:latin typeface="Arial" charset="0"/>
                <a:ea typeface="黑体" charset="0"/>
              </a:rPr>
              <a:t>族</a:t>
            </a:r>
            <a:r>
              <a:rPr lang="zh-CN" dirty="0">
                <a:latin typeface="Arial" charset="0"/>
                <a:ea typeface="黑体" charset="0"/>
              </a:rPr>
              <a:t>函数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dirty="0">
                <a:latin typeface="Arial" charset="0"/>
                <a:ea typeface="黑体" charset="0"/>
              </a:rPr>
              <a:t>进程组</a:t>
            </a:r>
            <a:r>
              <a:rPr lang="zh-CN" altLang="en-US" dirty="0">
                <a:latin typeface="Arial" charset="0"/>
                <a:ea typeface="黑体" charset="0"/>
              </a:rPr>
              <a:t>、</a:t>
            </a:r>
            <a:r>
              <a:rPr lang="zh-CN" dirty="0">
                <a:latin typeface="Arial" charset="0"/>
                <a:ea typeface="黑体" charset="0"/>
              </a:rPr>
              <a:t>会话</a:t>
            </a:r>
            <a:r>
              <a:rPr lang="zh-CN" altLang="en-US" dirty="0">
                <a:latin typeface="Arial" charset="0"/>
                <a:ea typeface="黑体" charset="0"/>
              </a:rPr>
              <a:t>、</a:t>
            </a:r>
            <a:r>
              <a:rPr lang="zh-CN" dirty="0">
                <a:latin typeface="Arial" charset="0"/>
                <a:ea typeface="黑体" charset="0"/>
              </a:rPr>
              <a:t>控制终端</a:t>
            </a:r>
          </a:p>
        </p:txBody>
      </p:sp>
    </p:spTree>
    <p:extLst>
      <p:ext uri="{BB962C8B-B14F-4D97-AF65-F5344CB8AC3E}">
        <p14:creationId xmlns:p14="http://schemas.microsoft.com/office/powerpoint/2010/main" val="233437229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黑体"/>
                <a:cs typeface="黑体"/>
              </a:rPr>
              <a:t>Linux</a:t>
            </a:r>
            <a:r>
              <a:rPr lang="zh-CN" altLang="en-US" dirty="0">
                <a:latin typeface="黑体"/>
                <a:cs typeface="黑体"/>
              </a:rPr>
              <a:t>进程描述符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400" y="1484784"/>
            <a:ext cx="8569200" cy="4889124"/>
          </a:xfrm>
        </p:spPr>
        <p:txBody>
          <a:bodyPr/>
          <a:lstStyle/>
          <a:p>
            <a:pPr algn="just" eaLnBrk="1" hangingPunct="1"/>
            <a:r>
              <a:rPr lang="en-US" altLang="zh-CN" dirty="0" err="1">
                <a:latin typeface="黑体"/>
                <a:ea typeface="黑体"/>
                <a:cs typeface="黑体"/>
              </a:rPr>
              <a:t>task_struct</a:t>
            </a:r>
            <a:r>
              <a:rPr lang="zh-CN" altLang="en-US" dirty="0">
                <a:latin typeface="黑体"/>
                <a:ea typeface="黑体"/>
                <a:cs typeface="黑体"/>
              </a:rPr>
              <a:t>数据结构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000" dirty="0">
                <a:latin typeface="黑体"/>
                <a:ea typeface="黑体"/>
                <a:cs typeface="黑体"/>
              </a:rPr>
              <a:t>内核必须对每个进程进行清晰的描述。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Linux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内核利用数据结构</a:t>
            </a:r>
            <a:r>
              <a:rPr lang="en-US" altLang="zh-CN" sz="2000" dirty="0" err="1">
                <a:latin typeface="黑体"/>
                <a:ea typeface="黑体"/>
                <a:cs typeface="黑体"/>
              </a:rPr>
              <a:t>task_struct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来描述。它代表一个进程的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PCB</a:t>
            </a:r>
          </a:p>
          <a:p>
            <a:pPr lvl="1" algn="just">
              <a:lnSpc>
                <a:spcPct val="90000"/>
              </a:lnSpc>
            </a:pPr>
            <a:endParaRPr lang="zh-CN" altLang="en-US" sz="2000" dirty="0">
              <a:latin typeface="黑体"/>
              <a:ea typeface="黑体"/>
              <a:cs typeface="黑体"/>
            </a:endParaRPr>
          </a:p>
          <a:p>
            <a:pPr algn="just" eaLnBrk="1" hangingPunct="1"/>
            <a:r>
              <a:rPr lang="en-US" altLang="zh-CN" dirty="0" err="1">
                <a:solidFill>
                  <a:srgbClr val="981D14"/>
                </a:solidFill>
                <a:ea typeface="黑体"/>
                <a:cs typeface="黑体"/>
              </a:rPr>
              <a:t>task_struct</a:t>
            </a:r>
            <a:r>
              <a:rPr lang="zh-CN" altLang="en-US" dirty="0">
                <a:latin typeface="黑体"/>
                <a:ea typeface="黑体"/>
                <a:cs typeface="黑体"/>
              </a:rPr>
              <a:t>定义在</a:t>
            </a:r>
            <a:r>
              <a:rPr lang="en-US" altLang="zh-CN" dirty="0">
                <a:ea typeface="黑体"/>
                <a:cs typeface="黑体"/>
              </a:rPr>
              <a:t>include/</a:t>
            </a:r>
            <a:r>
              <a:rPr lang="en-US" altLang="zh-CN" dirty="0" err="1">
                <a:ea typeface="黑体"/>
                <a:cs typeface="黑体"/>
              </a:rPr>
              <a:t>linux</a:t>
            </a:r>
            <a:r>
              <a:rPr lang="en-US" altLang="zh-CN" dirty="0">
                <a:ea typeface="黑体"/>
                <a:cs typeface="黑体"/>
              </a:rPr>
              <a:t>/</a:t>
            </a:r>
            <a:r>
              <a:rPr lang="en-US" altLang="zh-CN" dirty="0" err="1">
                <a:ea typeface="黑体"/>
                <a:cs typeface="黑体"/>
              </a:rPr>
              <a:t>sched.h</a:t>
            </a:r>
            <a:r>
              <a:rPr lang="zh-CN" altLang="en-US" dirty="0">
                <a:latin typeface="黑体"/>
                <a:ea typeface="黑体"/>
                <a:cs typeface="黑体"/>
              </a:rPr>
              <a:t>中，内核以此感知进程的存在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algn="just" eaLnBrk="1" hangingPunct="1"/>
            <a:endParaRPr lang="en-US" altLang="zh-CN" sz="2000" dirty="0">
              <a:latin typeface="黑体"/>
              <a:ea typeface="黑体"/>
              <a:cs typeface="黑体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>
                <a:latin typeface="黑体"/>
                <a:ea typeface="黑体"/>
                <a:cs typeface="黑体"/>
              </a:rPr>
              <a:t>Linux</a:t>
            </a:r>
            <a:r>
              <a:rPr lang="zh-CN" altLang="en-US" dirty="0">
                <a:latin typeface="黑体"/>
                <a:ea typeface="黑体"/>
                <a:cs typeface="黑体"/>
              </a:rPr>
              <a:t>在内存空间中开辟了一个专门区域存放所有进程的进程控制块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000" dirty="0">
                <a:latin typeface="黑体"/>
                <a:ea typeface="黑体"/>
                <a:cs typeface="黑体"/>
              </a:rPr>
              <a:t>系统初始化后，建立第一个</a:t>
            </a:r>
            <a:r>
              <a:rPr lang="en-US" altLang="zh-CN" sz="2000" dirty="0" err="1">
                <a:latin typeface="黑体"/>
                <a:ea typeface="黑体"/>
                <a:cs typeface="黑体"/>
              </a:rPr>
              <a:t>task_struct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数据结构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INIT_TASK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。</a:t>
            </a:r>
          </a:p>
          <a:p>
            <a:pPr lvl="1" algn="just"/>
            <a:r>
              <a:rPr lang="zh-CN" altLang="en-US" sz="2000" dirty="0">
                <a:latin typeface="黑体"/>
                <a:ea typeface="黑体"/>
                <a:cs typeface="黑体"/>
              </a:rPr>
              <a:t>当建立新进程的时候，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Linux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为新的进程分配一个</a:t>
            </a:r>
            <a:r>
              <a:rPr lang="en-US" altLang="zh-CN" sz="2000" dirty="0" err="1">
                <a:latin typeface="黑体"/>
                <a:ea typeface="黑体"/>
                <a:cs typeface="黑体"/>
              </a:rPr>
              <a:t>task_struct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19445886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黑体"/>
                <a:cs typeface="黑体"/>
              </a:rPr>
              <a:t>Linux</a:t>
            </a:r>
            <a:r>
              <a:rPr lang="zh-CN" altLang="en-US" dirty="0">
                <a:latin typeface="黑体"/>
                <a:cs typeface="黑体"/>
              </a:rPr>
              <a:t>进程描述符的信息组成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latin typeface="Times New Roman" charset="0"/>
                <a:ea typeface="楷体_GB2312" charset="0"/>
                <a:cs typeface="Times New Roman" charset="0"/>
              </a:rPr>
              <a:t>进程状态信息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(state, flags,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ptrace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)</a:t>
            </a:r>
            <a:endParaRPr lang="zh-CN" altLang="en-US" sz="2400" dirty="0">
              <a:latin typeface="Times New Roman" charset="0"/>
              <a:ea typeface="楷体_GB2312" charset="0"/>
              <a:cs typeface="Times New Roman" charset="0"/>
            </a:endParaRPr>
          </a:p>
          <a:p>
            <a:pPr eaLnBrk="1" hangingPunct="1"/>
            <a:r>
              <a:rPr lang="zh-CN" altLang="en-US" sz="2400" dirty="0">
                <a:latin typeface="Times New Roman" charset="0"/>
                <a:ea typeface="楷体_GB2312" charset="0"/>
                <a:cs typeface="Times New Roman" charset="0"/>
              </a:rPr>
              <a:t>调度信息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(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static_prio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normal_proi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run_list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array, policy)</a:t>
            </a:r>
          </a:p>
          <a:p>
            <a:pPr eaLnBrk="1" hangingPunct="1"/>
            <a:r>
              <a:rPr lang="zh-CN" altLang="en-US" sz="2400" dirty="0">
                <a:latin typeface="Times New Roman" charset="0"/>
                <a:ea typeface="楷体_GB2312" charset="0"/>
                <a:cs typeface="Times New Roman" charset="0"/>
              </a:rPr>
              <a:t>内存管理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(mm,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active_mm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)</a:t>
            </a:r>
          </a:p>
          <a:p>
            <a:pPr eaLnBrk="1" hangingPunct="1"/>
            <a:r>
              <a:rPr lang="zh-CN" altLang="en-US" sz="2400" dirty="0">
                <a:latin typeface="Times New Roman" charset="0"/>
                <a:ea typeface="楷体_GB2312" charset="0"/>
                <a:cs typeface="Times New Roman" charset="0"/>
              </a:rPr>
              <a:t>进程状态位信息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(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binfmt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exit_state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exit_code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exit_signal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)</a:t>
            </a:r>
          </a:p>
          <a:p>
            <a:pPr eaLnBrk="1" hangingPunct="1"/>
            <a:r>
              <a:rPr lang="zh-CN" altLang="en-US" sz="2400" dirty="0">
                <a:latin typeface="Times New Roman" charset="0"/>
                <a:ea typeface="楷体_GB2312" charset="0"/>
                <a:cs typeface="Times New Roman" charset="0"/>
              </a:rPr>
              <a:t>身份信息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(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pid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tgid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uid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suid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fsuid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gid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egid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sgid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fsgid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)</a:t>
            </a:r>
            <a:endParaRPr lang="zh-CN" altLang="en-US" sz="2400" dirty="0">
              <a:latin typeface="Times New Roman" charset="0"/>
              <a:ea typeface="楷体_GB2312" charset="0"/>
              <a:cs typeface="Times New Roman" charset="0"/>
            </a:endParaRPr>
          </a:p>
          <a:p>
            <a:pPr eaLnBrk="1" hangingPunct="1"/>
            <a:r>
              <a:rPr lang="zh-CN" altLang="en-US" sz="2400" dirty="0">
                <a:latin typeface="Times New Roman" charset="0"/>
                <a:ea typeface="楷体_GB2312" charset="0"/>
                <a:cs typeface="Times New Roman" charset="0"/>
              </a:rPr>
              <a:t>家族信息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(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real_parent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parent, children, sibling)</a:t>
            </a:r>
            <a:endParaRPr lang="zh-CN" altLang="en-US" sz="2400" dirty="0">
              <a:latin typeface="Times New Roman" charset="0"/>
              <a:ea typeface="楷体_GB2312" charset="0"/>
              <a:cs typeface="Times New Roman" charset="0"/>
            </a:endParaRPr>
          </a:p>
          <a:p>
            <a:pPr eaLnBrk="1" hangingPunct="1"/>
            <a:r>
              <a:rPr lang="zh-CN" altLang="en-US" sz="2400" dirty="0">
                <a:latin typeface="Times New Roman" charset="0"/>
                <a:ea typeface="楷体_GB2312" charset="0"/>
                <a:cs typeface="Times New Roman" charset="0"/>
              </a:rPr>
              <a:t>进程时间信息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(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realtime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utime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stime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starttime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)</a:t>
            </a:r>
          </a:p>
          <a:p>
            <a:pPr eaLnBrk="1" hangingPunct="1"/>
            <a:r>
              <a:rPr lang="zh-CN" altLang="en-US" sz="2400" dirty="0">
                <a:latin typeface="Times New Roman" charset="0"/>
                <a:ea typeface="楷体_GB2312" charset="0"/>
                <a:cs typeface="Times New Roman" charset="0"/>
              </a:rPr>
              <a:t>时钟信息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(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it_prof_expires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it_virt_expires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it_sched_expires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)</a:t>
            </a:r>
            <a:endParaRPr lang="zh-CN" altLang="en-US" sz="2400" dirty="0">
              <a:latin typeface="Times New Roman" charset="0"/>
              <a:ea typeface="楷体_GB2312" charset="0"/>
              <a:cs typeface="Times New Roman" charset="0"/>
            </a:endParaRPr>
          </a:p>
          <a:p>
            <a:pPr eaLnBrk="1" hangingPunct="1"/>
            <a:r>
              <a:rPr lang="zh-CN" altLang="en-US" sz="2400" dirty="0">
                <a:latin typeface="Times New Roman" charset="0"/>
                <a:ea typeface="楷体_GB2312" charset="0"/>
                <a:cs typeface="Times New Roman" charset="0"/>
              </a:rPr>
              <a:t>文件系统信息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(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link_count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fs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files)</a:t>
            </a:r>
            <a:endParaRPr lang="zh-CN" altLang="en-US" sz="2400" dirty="0">
              <a:latin typeface="Times New Roman" charset="0"/>
              <a:ea typeface="楷体_GB2312" charset="0"/>
              <a:cs typeface="Times New Roman" charset="0"/>
            </a:endParaRPr>
          </a:p>
          <a:p>
            <a:pPr eaLnBrk="1" hangingPunct="1"/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IPC</a:t>
            </a:r>
            <a:r>
              <a:rPr lang="zh-CN" altLang="en-US" sz="2400" dirty="0">
                <a:latin typeface="Times New Roman" charset="0"/>
                <a:ea typeface="楷体_GB2312" charset="0"/>
                <a:cs typeface="Times New Roman" charset="0"/>
              </a:rPr>
              <a:t>信息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(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sysvsem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signal,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sighand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blocked, </a:t>
            </a:r>
            <a:r>
              <a:rPr lang="en-US" altLang="zh-CN" sz="2400" dirty="0" err="1">
                <a:latin typeface="Times New Roman" charset="0"/>
                <a:ea typeface="楷体_GB2312" charset="0"/>
                <a:cs typeface="Times New Roman" charset="0"/>
              </a:rPr>
              <a:t>sigmask</a:t>
            </a:r>
            <a:r>
              <a:rPr lang="en-US" altLang="zh-CN" sz="2400" dirty="0">
                <a:latin typeface="Times New Roman" charset="0"/>
                <a:ea typeface="楷体_GB2312" charset="0"/>
                <a:cs typeface="Times New Roman" charset="0"/>
              </a:rPr>
              <a:t>, pending)</a:t>
            </a:r>
            <a:endParaRPr lang="zh-CN" altLang="en-US" dirty="0">
              <a:latin typeface="Times New Roman" charset="0"/>
              <a:ea typeface="楷体_GB2312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77847"/>
      </p:ext>
    </p:extLst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rial" charset="0"/>
                <a:ea typeface="黑体" charset="0"/>
              </a:rPr>
              <a:t>进程标识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560" y="1412776"/>
            <a:ext cx="8291512" cy="55892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黑体"/>
                <a:ea typeface="黑体"/>
                <a:cs typeface="黑体"/>
              </a:rPr>
              <a:t>成员名：</a:t>
            </a:r>
            <a:r>
              <a:rPr lang="en-US" altLang="zh-CN" dirty="0" err="1">
                <a:ea typeface="黑体"/>
                <a:cs typeface="黑体"/>
              </a:rPr>
              <a:t>pid_t</a:t>
            </a:r>
            <a:r>
              <a:rPr lang="en-US" altLang="zh-CN" dirty="0">
                <a:ea typeface="黑体"/>
                <a:cs typeface="黑体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黑体"/>
                <a:cs typeface="黑体"/>
              </a:rPr>
              <a:t>pid</a:t>
            </a:r>
            <a:endParaRPr lang="en-US" altLang="zh-CN" dirty="0">
              <a:solidFill>
                <a:srgbClr val="FF0000"/>
              </a:solidFill>
              <a:ea typeface="黑体"/>
              <a:cs typeface="黑体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黑体"/>
                <a:ea typeface="黑体"/>
                <a:cs typeface="黑体"/>
              </a:rPr>
              <a:t>功能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黑体"/>
                <a:ea typeface="黑体"/>
                <a:cs typeface="黑体"/>
              </a:rPr>
              <a:t>内核通过</a:t>
            </a:r>
            <a:r>
              <a:rPr lang="en-US" altLang="zh-CN" dirty="0" err="1">
                <a:solidFill>
                  <a:srgbClr val="FF0000"/>
                </a:solidFill>
                <a:latin typeface="黑体"/>
                <a:ea typeface="黑体"/>
                <a:cs typeface="黑体"/>
              </a:rPr>
              <a:t>pid</a:t>
            </a:r>
            <a:r>
              <a:rPr lang="zh-CN" altLang="en-US" dirty="0">
                <a:latin typeface="黑体"/>
                <a:ea typeface="黑体"/>
                <a:cs typeface="黑体"/>
              </a:rPr>
              <a:t>标识每个进程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黑体"/>
                <a:ea typeface="黑体"/>
                <a:cs typeface="黑体"/>
              </a:rPr>
              <a:t>数据类型说明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黑体"/>
                <a:ea typeface="黑体"/>
                <a:cs typeface="黑体"/>
              </a:rPr>
              <a:t>pid_t</a:t>
            </a:r>
            <a:r>
              <a:rPr lang="zh-CN" altLang="en-US" dirty="0">
                <a:latin typeface="黑体"/>
                <a:ea typeface="黑体"/>
                <a:cs typeface="黑体"/>
              </a:rPr>
              <a:t>实际上是一个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int</a:t>
            </a:r>
            <a:r>
              <a:rPr lang="zh-CN" altLang="en-US" dirty="0">
                <a:latin typeface="黑体"/>
                <a:ea typeface="黑体"/>
                <a:cs typeface="黑体"/>
              </a:rPr>
              <a:t>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黑体"/>
                <a:ea typeface="黑体"/>
                <a:cs typeface="黑体"/>
              </a:rPr>
              <a:t>取值范围：</a:t>
            </a:r>
            <a:r>
              <a:rPr lang="en-US" altLang="zh-CN" dirty="0">
                <a:latin typeface="黑体"/>
                <a:ea typeface="黑体"/>
                <a:cs typeface="黑体"/>
              </a:rPr>
              <a:t>0~32767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黑体"/>
                <a:ea typeface="黑体"/>
                <a:cs typeface="黑体"/>
              </a:rPr>
              <a:t>最大值修改：</a:t>
            </a:r>
            <a:r>
              <a:rPr lang="en-US" altLang="zh-CN" dirty="0">
                <a:latin typeface="黑体"/>
                <a:ea typeface="黑体"/>
                <a:cs typeface="黑体"/>
              </a:rPr>
              <a:t>/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proc</a:t>
            </a:r>
            <a:r>
              <a:rPr lang="en-US" altLang="zh-CN" dirty="0">
                <a:latin typeface="黑体"/>
                <a:ea typeface="黑体"/>
                <a:cs typeface="黑体"/>
              </a:rPr>
              <a:t>/sys/kernel/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pid_max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黑体"/>
                <a:ea typeface="黑体"/>
                <a:cs typeface="黑体"/>
              </a:rPr>
              <a:t>生成新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pid</a:t>
            </a:r>
            <a:r>
              <a:rPr lang="zh-CN" altLang="en-US" dirty="0">
                <a:latin typeface="黑体"/>
                <a:ea typeface="黑体"/>
                <a:cs typeface="黑体"/>
              </a:rPr>
              <a:t>：</a:t>
            </a:r>
            <a:r>
              <a:rPr lang="en-US" altLang="en-US" dirty="0" err="1">
                <a:solidFill>
                  <a:srgbClr val="FF0000"/>
                </a:solidFill>
                <a:latin typeface="黑体"/>
                <a:ea typeface="黑体"/>
                <a:cs typeface="黑体"/>
              </a:rPr>
              <a:t>sys_getpid</a:t>
            </a:r>
            <a:r>
              <a:rPr lang="en-US" altLang="en-US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内核函数</a:t>
            </a:r>
          </a:p>
          <a:p>
            <a:pPr lvl="2" eaLnBrk="1" hangingPunct="1"/>
            <a:r>
              <a:rPr lang="en-US" altLang="zh-CN" dirty="0">
                <a:latin typeface="黑体"/>
                <a:ea typeface="黑体"/>
                <a:cs typeface="黑体"/>
              </a:rPr>
              <a:t>+1</a:t>
            </a:r>
            <a:r>
              <a:rPr lang="zh-CN" altLang="en-US" dirty="0">
                <a:latin typeface="黑体"/>
                <a:ea typeface="黑体"/>
                <a:cs typeface="黑体"/>
              </a:rPr>
              <a:t>；循环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黑体"/>
                <a:ea typeface="黑体"/>
                <a:cs typeface="黑体"/>
              </a:rPr>
              <a:t>获取进程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pid</a:t>
            </a:r>
            <a:endParaRPr lang="zh-CN" altLang="en-US" dirty="0">
              <a:latin typeface="黑体"/>
              <a:ea typeface="黑体"/>
              <a:cs typeface="黑体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latin typeface="黑体"/>
                <a:ea typeface="黑体"/>
                <a:cs typeface="黑体"/>
                <a:sym typeface="Wingdings" charset="0"/>
              </a:rPr>
              <a:t>ps</a:t>
            </a:r>
            <a:r>
              <a:rPr lang="zh-CN" altLang="en-US" dirty="0">
                <a:latin typeface="黑体"/>
                <a:ea typeface="黑体"/>
                <a:cs typeface="黑体"/>
                <a:sym typeface="Wingdings" charset="0"/>
              </a:rPr>
              <a:t>命令：访</a:t>
            </a:r>
            <a:r>
              <a:rPr lang="zh-CN" altLang="en-US" dirty="0">
                <a:ea typeface="黑体"/>
                <a:cs typeface="黑体"/>
                <a:sym typeface="Wingdings" charset="0"/>
              </a:rPr>
              <a:t>问</a:t>
            </a:r>
            <a:r>
              <a:rPr lang="en-US" altLang="zh-CN" dirty="0">
                <a:ea typeface="黑体"/>
                <a:cs typeface="黑体"/>
                <a:sym typeface="Wingdings" charset="0"/>
              </a:rPr>
              <a:t>/proc/$PID/status</a:t>
            </a:r>
          </a:p>
          <a:p>
            <a:pPr lvl="2">
              <a:lnSpc>
                <a:spcPct val="90000"/>
              </a:lnSpc>
            </a:pPr>
            <a:r>
              <a:rPr lang="en-US" altLang="zh-CN" dirty="0" err="1">
                <a:latin typeface="黑体"/>
                <a:ea typeface="黑体"/>
                <a:cs typeface="黑体"/>
              </a:rPr>
              <a:t>pid_t</a:t>
            </a:r>
            <a:r>
              <a:rPr lang="en-US" altLang="zh-CN" dirty="0">
                <a:latin typeface="黑体"/>
                <a:ea typeface="黑体"/>
                <a:cs typeface="黑体"/>
              </a:rPr>
              <a:t> 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getpid</a:t>
            </a:r>
            <a:r>
              <a:rPr lang="en-US" altLang="zh-CN" dirty="0">
                <a:latin typeface="黑体"/>
                <a:ea typeface="黑体"/>
                <a:cs typeface="黑体"/>
              </a:rPr>
              <a:t>(void)</a:t>
            </a:r>
            <a:r>
              <a:rPr lang="zh-CN" altLang="en-US" dirty="0">
                <a:latin typeface="黑体"/>
                <a:ea typeface="黑体"/>
                <a:cs typeface="黑体"/>
              </a:rPr>
              <a:t>：返回当前</a:t>
            </a:r>
            <a:r>
              <a:rPr lang="en-US" altLang="zh-CN" dirty="0">
                <a:latin typeface="黑体"/>
                <a:ea typeface="黑体"/>
                <a:cs typeface="黑体"/>
              </a:rPr>
              <a:t>PID</a:t>
            </a:r>
          </a:p>
          <a:p>
            <a:pPr lvl="2">
              <a:lnSpc>
                <a:spcPct val="90000"/>
              </a:lnSpc>
            </a:pPr>
            <a:r>
              <a:rPr lang="en-US" altLang="zh-CN" dirty="0" err="1">
                <a:latin typeface="黑体"/>
                <a:ea typeface="黑体"/>
                <a:cs typeface="黑体"/>
              </a:rPr>
              <a:t>pid_t</a:t>
            </a:r>
            <a:r>
              <a:rPr lang="en-US" altLang="zh-CN" dirty="0">
                <a:latin typeface="黑体"/>
                <a:ea typeface="黑体"/>
                <a:cs typeface="黑体"/>
              </a:rPr>
              <a:t> 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getppid</a:t>
            </a:r>
            <a:r>
              <a:rPr lang="en-US" altLang="zh-CN" dirty="0">
                <a:latin typeface="黑体"/>
                <a:ea typeface="黑体"/>
                <a:cs typeface="黑体"/>
              </a:rPr>
              <a:t>(void)</a:t>
            </a:r>
            <a:r>
              <a:rPr lang="zh-CN" altLang="en-US" dirty="0">
                <a:latin typeface="黑体"/>
                <a:ea typeface="黑体"/>
                <a:cs typeface="黑体"/>
              </a:rPr>
              <a:t>：返回当前父进程</a:t>
            </a:r>
            <a:r>
              <a:rPr lang="en-US" altLang="zh-CN" dirty="0">
                <a:latin typeface="黑体"/>
                <a:ea typeface="黑体"/>
                <a:cs typeface="黑体"/>
              </a:rPr>
              <a:t>PID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dirty="0">
              <a:latin typeface="黑体"/>
              <a:ea typeface="黑体"/>
              <a:cs typeface="黑体"/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05910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rial" charset="0"/>
                <a:ea typeface="黑体" charset="0"/>
              </a:rPr>
              <a:t>小结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6" y="1268760"/>
            <a:ext cx="8291512" cy="50177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黑体"/>
                <a:ea typeface="黑体"/>
                <a:cs typeface="黑体"/>
              </a:rPr>
              <a:t>重点掌握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"/>
            </a:pPr>
            <a:r>
              <a:rPr lang="zh-CN" altLang="en-US" dirty="0">
                <a:latin typeface="黑体"/>
                <a:ea typeface="黑体"/>
                <a:cs typeface="黑体"/>
              </a:rPr>
              <a:t>进程的内存布局：代码段、数据段、堆、栈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"/>
            </a:pPr>
            <a:r>
              <a:rPr lang="zh-CN" altLang="en-US" dirty="0">
                <a:latin typeface="黑体"/>
                <a:ea typeface="黑体"/>
                <a:cs typeface="黑体"/>
              </a:rPr>
              <a:t>进程的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task_struct</a:t>
            </a:r>
            <a:r>
              <a:rPr lang="zh-CN" altLang="en-US" dirty="0">
                <a:latin typeface="黑体"/>
                <a:ea typeface="黑体"/>
                <a:cs typeface="黑体"/>
              </a:rPr>
              <a:t>：描述进程的</a:t>
            </a:r>
            <a:r>
              <a:rPr lang="en-US" altLang="zh-CN" dirty="0">
                <a:latin typeface="黑体"/>
                <a:ea typeface="黑体"/>
                <a:cs typeface="黑体"/>
              </a:rPr>
              <a:t>PCB</a:t>
            </a:r>
            <a:r>
              <a:rPr lang="zh-CN" altLang="en-US" dirty="0">
                <a:latin typeface="黑体"/>
                <a:ea typeface="黑体"/>
                <a:cs typeface="黑体"/>
              </a:rPr>
              <a:t>信息</a:t>
            </a:r>
            <a:endParaRPr lang="en-US" altLang="zh-CN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92524566"/>
      </p:ext>
    </p:extLst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宋体" charset="0"/>
              </a:rPr>
              <a:t>进程的建立和运行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340" y="1412876"/>
            <a:ext cx="5992865" cy="460851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黑体" charset="0"/>
              </a:rPr>
              <a:t>在</a:t>
            </a:r>
            <a:r>
              <a:rPr lang="en-US" altLang="zh-CN" dirty="0" err="1">
                <a:latin typeface="Arial" charset="0"/>
                <a:ea typeface="黑体" charset="0"/>
              </a:rPr>
              <a:t>linux</a:t>
            </a:r>
            <a:r>
              <a:rPr lang="zh-CN" altLang="en-US" dirty="0">
                <a:latin typeface="Arial" charset="0"/>
                <a:ea typeface="黑体" charset="0"/>
              </a:rPr>
              <a:t>中，一个进程可以启动另一个进程，所有进程的源为</a:t>
            </a:r>
            <a:r>
              <a:rPr lang="en-US" altLang="zh-CN" dirty="0" err="1">
                <a:latin typeface="Arial" charset="0"/>
                <a:ea typeface="黑体" charset="0"/>
              </a:rPr>
              <a:t>init</a:t>
            </a:r>
            <a:endParaRPr lang="en-US" altLang="zh-CN" dirty="0">
              <a:latin typeface="Arial" charset="0"/>
              <a:ea typeface="黑体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黑体" charset="0"/>
              </a:rPr>
              <a:t>Linux</a:t>
            </a:r>
            <a:r>
              <a:rPr lang="zh-CN" altLang="en-US" dirty="0">
                <a:latin typeface="Arial" charset="0"/>
                <a:ea typeface="黑体" charset="0"/>
              </a:rPr>
              <a:t>进程树：</a:t>
            </a:r>
            <a:endParaRPr lang="en-US" altLang="zh-CN" dirty="0">
              <a:latin typeface="Arial" charset="0"/>
              <a:ea typeface="黑体" charset="0"/>
            </a:endParaRPr>
          </a:p>
          <a:p>
            <a:pPr lvl="1" algn="just">
              <a:lnSpc>
                <a:spcPct val="90000"/>
              </a:lnSpc>
              <a:spcBef>
                <a:spcPts val="600"/>
              </a:spcBef>
            </a:pPr>
            <a:r>
              <a:rPr lang="zh-CN" altLang="en-US" sz="2000" dirty="0">
                <a:latin typeface="Arial" charset="0"/>
                <a:ea typeface="黑体" charset="0"/>
              </a:rPr>
              <a:t>在</a:t>
            </a:r>
            <a:r>
              <a:rPr lang="en-US" altLang="zh-CN" sz="2000" dirty="0">
                <a:latin typeface="Arial" charset="0"/>
                <a:ea typeface="黑体" charset="0"/>
              </a:rPr>
              <a:t>Linux</a:t>
            </a:r>
            <a:r>
              <a:rPr lang="zh-CN" altLang="en-US" sz="2000" dirty="0">
                <a:latin typeface="Arial" charset="0"/>
                <a:ea typeface="黑体" charset="0"/>
              </a:rPr>
              <a:t>中每个进程都由其父进程创建的。</a:t>
            </a:r>
            <a:r>
              <a:rPr lang="en-US" altLang="zh-CN" sz="2000" dirty="0">
                <a:latin typeface="Arial" charset="0"/>
                <a:ea typeface="黑体" charset="0"/>
              </a:rPr>
              <a:t>Linux</a:t>
            </a:r>
            <a:r>
              <a:rPr lang="zh-CN" altLang="en-US" sz="2000" dirty="0">
                <a:latin typeface="Arial" charset="0"/>
                <a:ea typeface="黑体" charset="0"/>
              </a:rPr>
              <a:t>系统启动时将创建</a:t>
            </a:r>
            <a:r>
              <a:rPr lang="en-US" altLang="zh-CN" sz="2000" dirty="0" err="1">
                <a:latin typeface="Arial" charset="0"/>
                <a:ea typeface="黑体" charset="0"/>
              </a:rPr>
              <a:t>init</a:t>
            </a:r>
            <a:r>
              <a:rPr lang="zh-CN" altLang="en-US" sz="2000" dirty="0">
                <a:latin typeface="Arial" charset="0"/>
                <a:ea typeface="黑体" charset="0"/>
              </a:rPr>
              <a:t>进程，其</a:t>
            </a:r>
            <a:r>
              <a:rPr lang="en-US" altLang="zh-CN" sz="2000" dirty="0">
                <a:latin typeface="Arial" charset="0"/>
                <a:ea typeface="黑体" charset="0"/>
              </a:rPr>
              <a:t>PID</a:t>
            </a:r>
            <a:r>
              <a:rPr lang="zh-CN" altLang="en-US" sz="2000" dirty="0">
                <a:latin typeface="Arial" charset="0"/>
                <a:ea typeface="黑体" charset="0"/>
              </a:rPr>
              <a:t>为</a:t>
            </a:r>
            <a:r>
              <a:rPr lang="en-US" altLang="zh-CN" sz="2000" dirty="0">
                <a:latin typeface="Arial" charset="0"/>
                <a:ea typeface="黑体" charset="0"/>
              </a:rPr>
              <a:t>1</a:t>
            </a:r>
            <a:r>
              <a:rPr lang="zh-CN" altLang="en-US" sz="2000" dirty="0">
                <a:latin typeface="Arial" charset="0"/>
                <a:ea typeface="黑体" charset="0"/>
              </a:rPr>
              <a:t>是系统的第一个进程，其将进行一些初始化工作；</a:t>
            </a:r>
            <a:endParaRPr lang="en-US" altLang="zh-CN" sz="2000" dirty="0">
              <a:latin typeface="Arial" charset="0"/>
              <a:ea typeface="黑体" charset="0"/>
            </a:endParaRPr>
          </a:p>
          <a:p>
            <a:pPr lvl="1" algn="just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>
                <a:latin typeface="Arial" charset="0"/>
                <a:ea typeface="黑体" charset="0"/>
              </a:rPr>
              <a:t>init</a:t>
            </a:r>
            <a:r>
              <a:rPr lang="zh-CN" altLang="en-US" sz="2000" dirty="0">
                <a:latin typeface="Arial" charset="0"/>
                <a:ea typeface="黑体" charset="0"/>
              </a:rPr>
              <a:t>进程创建</a:t>
            </a:r>
            <a:r>
              <a:rPr lang="en-US" altLang="zh-CN" sz="2000" dirty="0" err="1">
                <a:latin typeface="Arial" charset="0"/>
                <a:ea typeface="黑体" charset="0"/>
              </a:rPr>
              <a:t>getty</a:t>
            </a:r>
            <a:r>
              <a:rPr lang="zh-CN" altLang="en-US" sz="2000" dirty="0">
                <a:latin typeface="Arial" charset="0"/>
                <a:ea typeface="黑体" charset="0"/>
              </a:rPr>
              <a:t>打开终端设备，读取用户名等</a:t>
            </a:r>
            <a:r>
              <a:rPr lang="en-US" altLang="zh-CN" sz="2000" dirty="0">
                <a:latin typeface="Arial" charset="0"/>
                <a:ea typeface="黑体" charset="0"/>
              </a:rPr>
              <a:t>；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 err="1">
                <a:latin typeface="Arial" charset="0"/>
                <a:ea typeface="黑体" charset="0"/>
              </a:rPr>
              <a:t>getty</a:t>
            </a:r>
            <a:r>
              <a:rPr lang="zh-CN" altLang="en-US" sz="2000" dirty="0">
                <a:latin typeface="Arial" charset="0"/>
                <a:ea typeface="黑体" charset="0"/>
              </a:rPr>
              <a:t>进程创建</a:t>
            </a:r>
            <a:r>
              <a:rPr lang="en-US" altLang="zh-CN" sz="2000" dirty="0">
                <a:latin typeface="Arial" charset="0"/>
                <a:ea typeface="黑体" charset="0"/>
              </a:rPr>
              <a:t>login</a:t>
            </a:r>
            <a:r>
              <a:rPr lang="zh-CN" altLang="en-US" sz="2000" dirty="0">
                <a:latin typeface="Arial" charset="0"/>
                <a:ea typeface="黑体" charset="0"/>
              </a:rPr>
              <a:t>进程，用户在终端登录成功后创建</a:t>
            </a:r>
            <a:r>
              <a:rPr lang="en-US" altLang="zh-CN" sz="2000" dirty="0">
                <a:latin typeface="Arial" charset="0"/>
                <a:ea typeface="黑体" charset="0"/>
              </a:rPr>
              <a:t>shell</a:t>
            </a:r>
            <a:r>
              <a:rPr lang="zh-CN" altLang="en-US" sz="2000" dirty="0">
                <a:latin typeface="Arial" charset="0"/>
                <a:ea typeface="黑体" charset="0"/>
              </a:rPr>
              <a:t>进程，之后用户可以通过</a:t>
            </a:r>
            <a:r>
              <a:rPr lang="en-US" altLang="zh-CN" sz="2000" dirty="0">
                <a:latin typeface="Arial" charset="0"/>
                <a:ea typeface="黑体" charset="0"/>
              </a:rPr>
              <a:t>shell</a:t>
            </a:r>
            <a:r>
              <a:rPr lang="zh-CN" altLang="en-US" sz="2000" dirty="0">
                <a:latin typeface="Arial" charset="0"/>
                <a:ea typeface="黑体" charset="0"/>
              </a:rPr>
              <a:t>运行</a:t>
            </a:r>
            <a:r>
              <a:rPr lang="zh-CN" altLang="en-US" sz="2000">
                <a:latin typeface="Arial" charset="0"/>
                <a:ea typeface="黑体" charset="0"/>
              </a:rPr>
              <a:t>相关命令来控制系统</a:t>
            </a:r>
            <a:r>
              <a:rPr lang="zh-CN" altLang="en-US" sz="2000" dirty="0">
                <a:latin typeface="Arial" charset="0"/>
                <a:ea typeface="黑体" charset="0"/>
              </a:rPr>
              <a:t>；</a:t>
            </a:r>
            <a:endParaRPr lang="en-US" altLang="zh-CN" sz="2000" dirty="0">
              <a:latin typeface="Arial" charset="0"/>
              <a:ea typeface="黑体" charset="0"/>
            </a:endParaRPr>
          </a:p>
          <a:p>
            <a:pPr lvl="1" algn="just">
              <a:lnSpc>
                <a:spcPct val="90000"/>
              </a:lnSpc>
              <a:spcBef>
                <a:spcPts val="600"/>
              </a:spcBef>
            </a:pPr>
            <a:r>
              <a:rPr lang="zh-CN" altLang="en-US" sz="2000" dirty="0">
                <a:latin typeface="Arial" charset="0"/>
                <a:ea typeface="黑体" charset="0"/>
              </a:rPr>
              <a:t>系统中进程要么由</a:t>
            </a:r>
            <a:r>
              <a:rPr lang="en-US" altLang="zh-CN" sz="2000" dirty="0" err="1">
                <a:latin typeface="Arial" charset="0"/>
                <a:ea typeface="黑体" charset="0"/>
              </a:rPr>
              <a:t>init</a:t>
            </a:r>
            <a:r>
              <a:rPr lang="zh-CN" altLang="en-US" sz="2000" dirty="0">
                <a:latin typeface="Arial" charset="0"/>
                <a:ea typeface="黑体" charset="0"/>
              </a:rPr>
              <a:t>创建，要么由</a:t>
            </a:r>
            <a:r>
              <a:rPr lang="en-US" altLang="zh-CN" sz="2000" dirty="0" err="1">
                <a:latin typeface="Arial" charset="0"/>
                <a:ea typeface="黑体" charset="0"/>
              </a:rPr>
              <a:t>init</a:t>
            </a:r>
            <a:r>
              <a:rPr lang="zh-CN" altLang="en-US" sz="2000" dirty="0">
                <a:latin typeface="Arial" charset="0"/>
                <a:ea typeface="黑体" charset="0"/>
              </a:rPr>
              <a:t>所启动的进程创建，从而形成一棵以</a:t>
            </a:r>
            <a:r>
              <a:rPr lang="en-US" altLang="zh-CN" sz="2000" dirty="0" err="1">
                <a:latin typeface="Arial" charset="0"/>
                <a:ea typeface="黑体" charset="0"/>
              </a:rPr>
              <a:t>init</a:t>
            </a:r>
            <a:r>
              <a:rPr lang="zh-CN" altLang="en-US" sz="2000" dirty="0">
                <a:latin typeface="Arial" charset="0"/>
                <a:ea typeface="黑体" charset="0"/>
              </a:rPr>
              <a:t>为祖先的树型结构。</a:t>
            </a:r>
            <a:endParaRPr lang="en-US" altLang="zh-CN" sz="2000" dirty="0">
              <a:latin typeface="Arial" charset="0"/>
              <a:ea typeface="黑体" charset="0"/>
            </a:endParaRPr>
          </a:p>
          <a:p>
            <a:pPr algn="just">
              <a:lnSpc>
                <a:spcPct val="90000"/>
              </a:lnSpc>
              <a:buFont typeface="Wingdings" charset="0"/>
              <a:buNone/>
            </a:pPr>
            <a:endParaRPr lang="en-US" dirty="0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7371237" y="1412876"/>
            <a:ext cx="1682750" cy="5100637"/>
            <a:chOff x="2181" y="96"/>
            <a:chExt cx="1060" cy="3213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256" y="96"/>
              <a:ext cx="859" cy="330"/>
            </a:xfrm>
            <a:prstGeom prst="rect">
              <a:avLst/>
            </a:prstGeom>
            <a:ln>
              <a:solidFill>
                <a:srgbClr val="000000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2800" b="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init</a:t>
              </a:r>
              <a:r>
                <a:rPr lang="zh-CN" altLang="en-US" sz="2800" b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黑体"/>
                  <a:ea typeface="黑体"/>
                  <a:cs typeface="黑体"/>
                </a:rPr>
                <a:t>进程</a:t>
              </a:r>
              <a:endParaRPr lang="en-US" altLang="zh-CN" sz="2800" b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黑体"/>
                <a:ea typeface="黑体"/>
                <a:cs typeface="黑体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182" y="816"/>
              <a:ext cx="1059" cy="330"/>
            </a:xfrm>
            <a:prstGeom prst="rect">
              <a:avLst/>
            </a:prstGeom>
            <a:ln>
              <a:solidFill>
                <a:srgbClr val="000000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2800" b="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getty</a:t>
              </a:r>
              <a:r>
                <a:rPr lang="zh-CN" altLang="en-US" sz="2800" b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黑体"/>
                  <a:ea typeface="黑体"/>
                  <a:cs typeface="黑体"/>
                </a:rPr>
                <a:t>进程</a:t>
              </a:r>
              <a:endParaRPr lang="en-US" altLang="zh-CN" sz="2800" b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黑体"/>
                <a:ea typeface="黑体"/>
                <a:cs typeface="黑体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181" y="1536"/>
              <a:ext cx="1048" cy="330"/>
            </a:xfrm>
            <a:prstGeom prst="rect">
              <a:avLst/>
            </a:prstGeom>
            <a:ln>
              <a:solidFill>
                <a:srgbClr val="000000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2800" b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login</a:t>
              </a:r>
              <a:r>
                <a:rPr lang="zh-CN" altLang="en-US" sz="2800" b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黑体"/>
                  <a:ea typeface="黑体"/>
                  <a:cs typeface="黑体"/>
                </a:rPr>
                <a:t>进程</a:t>
              </a:r>
              <a:endParaRPr lang="en-US" altLang="zh-CN" sz="2800" b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黑体"/>
                <a:ea typeface="黑体"/>
                <a:cs typeface="黑体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43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115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182" y="2259"/>
              <a:ext cx="1035" cy="330"/>
            </a:xfrm>
            <a:prstGeom prst="rect">
              <a:avLst/>
            </a:prstGeom>
            <a:ln>
              <a:solidFill>
                <a:srgbClr val="000000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2800" b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shell</a:t>
              </a:r>
              <a:r>
                <a:rPr lang="zh-CN" altLang="en-US" sz="2800" b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黑体"/>
                  <a:ea typeface="黑体"/>
                  <a:cs typeface="黑体"/>
                </a:rPr>
                <a:t>进程</a:t>
              </a:r>
              <a:endParaRPr lang="en-US" altLang="zh-CN" sz="2800" b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黑体"/>
                <a:ea typeface="黑体"/>
                <a:cs typeface="黑体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736" y="187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200" y="2976"/>
              <a:ext cx="1018" cy="333"/>
            </a:xfrm>
            <a:prstGeom prst="rect">
              <a:avLst/>
            </a:prstGeom>
            <a:ln>
              <a:solidFill>
                <a:srgbClr val="000000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sz="2800" b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黑体"/>
                  <a:ea typeface="黑体"/>
                  <a:cs typeface="黑体"/>
                </a:rPr>
                <a:t>用户进程</a:t>
              </a:r>
              <a:endParaRPr lang="en-US" altLang="zh-CN" sz="2800" b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黑体"/>
                <a:ea typeface="黑体"/>
                <a:cs typeface="黑体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736" y="259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20091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rial" charset="0"/>
                <a:ea typeface="黑体" charset="0"/>
              </a:rPr>
              <a:t>进程的一生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1295400"/>
            <a:ext cx="8348662" cy="5105400"/>
          </a:xfrm>
        </p:spPr>
        <p:txBody>
          <a:bodyPr/>
          <a:lstStyle/>
          <a:p>
            <a:pPr algn="just"/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黑体" charset="0"/>
              </a:rPr>
              <a:t>随着一句</a:t>
            </a:r>
            <a:r>
              <a:rPr lang="en-US" altLang="zh-CN" sz="2400" dirty="0">
                <a:solidFill>
                  <a:srgbClr val="DE0000"/>
                </a:solidFill>
                <a:latin typeface="Arial" charset="0"/>
                <a:ea typeface="黑体" charset="0"/>
              </a:rPr>
              <a:t>fork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黑体" charset="0"/>
              </a:rPr>
              <a:t>，一个新进程呱呱落地，但这时它只是老进程的一个克隆。</a:t>
            </a:r>
          </a:p>
          <a:p>
            <a:pPr algn="just"/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黑体" charset="0"/>
              </a:rPr>
              <a:t>然后，随着</a:t>
            </a:r>
            <a:r>
              <a:rPr lang="en-US" altLang="zh-CN" sz="2400" dirty="0">
                <a:solidFill>
                  <a:srgbClr val="DE0000"/>
                </a:solidFill>
                <a:latin typeface="Arial" charset="0"/>
                <a:ea typeface="黑体" charset="0"/>
              </a:rPr>
              <a:t>exec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黑体" charset="0"/>
              </a:rPr>
              <a:t>，新进程脱胎换骨，离家独立，开始了独立工作的职业生涯。</a:t>
            </a:r>
          </a:p>
          <a:p>
            <a:pPr algn="just"/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黑体" charset="0"/>
              </a:rPr>
              <a:t>进程不断在进行状态更换，也有生老病死</a:t>
            </a:r>
            <a:endParaRPr lang="en-US" altLang="zh-CN" sz="2400" dirty="0">
              <a:solidFill>
                <a:srgbClr val="000000"/>
              </a:solidFill>
              <a:latin typeface="Arial" charset="0"/>
              <a:ea typeface="黑体" charset="0"/>
            </a:endParaRPr>
          </a:p>
          <a:p>
            <a:pPr lvl="1" algn="just"/>
            <a:r>
              <a:rPr kumimoji="1" lang="en-US" altLang="zh-CN" dirty="0">
                <a:solidFill>
                  <a:srgbClr val="1818FF"/>
                </a:solidFill>
                <a:latin typeface="Arial" charset="0"/>
                <a:ea typeface="黑体" charset="0"/>
              </a:rPr>
              <a:t>1</a:t>
            </a:r>
            <a:r>
              <a:rPr kumimoji="1" lang="zh-CN" altLang="en-US" dirty="0">
                <a:solidFill>
                  <a:srgbClr val="1818FF"/>
                </a:solidFill>
                <a:latin typeface="Arial" charset="0"/>
                <a:ea typeface="黑体" charset="0"/>
              </a:rPr>
              <a:t>自然死亡</a:t>
            </a:r>
            <a:r>
              <a:rPr kumimoji="1" lang="zh-CN" altLang="en-US" dirty="0">
                <a:solidFill>
                  <a:srgbClr val="000000"/>
                </a:solidFill>
                <a:latin typeface="Arial" charset="0"/>
                <a:ea typeface="黑体" charset="0"/>
              </a:rPr>
              <a:t>：运行到</a:t>
            </a:r>
            <a:r>
              <a:rPr kumimoji="1" lang="en-US" altLang="zh-CN" dirty="0">
                <a:solidFill>
                  <a:srgbClr val="000000"/>
                </a:solidFill>
                <a:latin typeface="Arial" charset="0"/>
                <a:ea typeface="黑体" charset="0"/>
              </a:rPr>
              <a:t>main</a:t>
            </a:r>
            <a:r>
              <a:rPr kumimoji="1" lang="zh-CN" altLang="en-US" dirty="0">
                <a:solidFill>
                  <a:srgbClr val="000000"/>
                </a:solidFill>
                <a:latin typeface="Arial" charset="0"/>
                <a:ea typeface="黑体" charset="0"/>
              </a:rPr>
              <a:t>最后一个“</a:t>
            </a:r>
            <a:r>
              <a:rPr kumimoji="1" lang="en-US" altLang="zh-CN" dirty="0">
                <a:solidFill>
                  <a:srgbClr val="000000"/>
                </a:solidFill>
                <a:latin typeface="Arial" charset="0"/>
                <a:ea typeface="黑体" charset="0"/>
              </a:rPr>
              <a:t>}”</a:t>
            </a:r>
            <a:r>
              <a:rPr kumimoji="1" lang="zh-CN" altLang="en-US" dirty="0">
                <a:solidFill>
                  <a:srgbClr val="000000"/>
                </a:solidFill>
                <a:latin typeface="Arial" charset="0"/>
                <a:ea typeface="黑体" charset="0"/>
              </a:rPr>
              <a:t>，从容离去；</a:t>
            </a:r>
          </a:p>
          <a:p>
            <a:pPr lvl="1" algn="just"/>
            <a:r>
              <a:rPr kumimoji="1" lang="en-US" altLang="zh-CN" dirty="0">
                <a:solidFill>
                  <a:srgbClr val="1818FF"/>
                </a:solidFill>
                <a:latin typeface="Arial" charset="0"/>
                <a:ea typeface="黑体" charset="0"/>
              </a:rPr>
              <a:t>2</a:t>
            </a:r>
            <a:r>
              <a:rPr kumimoji="1" lang="zh-CN" altLang="en-US" dirty="0">
                <a:solidFill>
                  <a:srgbClr val="1818FF"/>
                </a:solidFill>
                <a:latin typeface="Arial" charset="0"/>
                <a:ea typeface="黑体" charset="0"/>
              </a:rPr>
              <a:t>中途退场</a:t>
            </a:r>
            <a:r>
              <a:rPr kumimoji="1" lang="zh-CN" altLang="en-US" dirty="0">
                <a:solidFill>
                  <a:srgbClr val="000000"/>
                </a:solidFill>
                <a:latin typeface="Arial" charset="0"/>
                <a:ea typeface="黑体" charset="0"/>
              </a:rPr>
              <a:t>：</a:t>
            </a:r>
            <a:r>
              <a:rPr kumimoji="1" lang="en-US" altLang="zh-CN" dirty="0">
                <a:solidFill>
                  <a:srgbClr val="000000"/>
                </a:solidFill>
                <a:latin typeface="Arial" charset="0"/>
                <a:ea typeface="黑体" charset="0"/>
              </a:rPr>
              <a:t>2</a:t>
            </a:r>
            <a:r>
              <a:rPr kumimoji="1" lang="zh-CN" altLang="en-US" dirty="0">
                <a:solidFill>
                  <a:srgbClr val="000000"/>
                </a:solidFill>
                <a:latin typeface="Arial" charset="0"/>
                <a:ea typeface="黑体" charset="0"/>
              </a:rPr>
              <a:t>种方式，一种是调用</a:t>
            </a:r>
            <a:r>
              <a:rPr kumimoji="1" lang="en-US" altLang="zh-CN" dirty="0">
                <a:solidFill>
                  <a:srgbClr val="DE0000"/>
                </a:solidFill>
                <a:latin typeface="Arial" charset="0"/>
                <a:ea typeface="黑体" charset="0"/>
              </a:rPr>
              <a:t>exit</a:t>
            </a:r>
            <a:r>
              <a:rPr kumimoji="1" lang="zh-CN" altLang="en-US" dirty="0">
                <a:solidFill>
                  <a:srgbClr val="000000"/>
                </a:solidFill>
                <a:latin typeface="Arial" charset="0"/>
                <a:ea typeface="黑体" charset="0"/>
              </a:rPr>
              <a:t>函数，一种是在</a:t>
            </a:r>
            <a:r>
              <a:rPr kumimoji="1" lang="en-US" altLang="zh-CN" dirty="0">
                <a:solidFill>
                  <a:srgbClr val="DE0000"/>
                </a:solidFill>
                <a:latin typeface="Arial" charset="0"/>
                <a:ea typeface="黑体" charset="0"/>
              </a:rPr>
              <a:t>main</a:t>
            </a:r>
            <a:r>
              <a:rPr kumimoji="1" lang="zh-CN" altLang="en-US" dirty="0">
                <a:solidFill>
                  <a:srgbClr val="DE0000"/>
                </a:solidFill>
                <a:latin typeface="Arial" charset="0"/>
                <a:ea typeface="黑体" charset="0"/>
              </a:rPr>
              <a:t>函数内使用</a:t>
            </a:r>
            <a:r>
              <a:rPr kumimoji="1" lang="en-US" altLang="zh-CN" dirty="0">
                <a:solidFill>
                  <a:srgbClr val="DE0000"/>
                </a:solidFill>
                <a:latin typeface="Arial" charset="0"/>
                <a:ea typeface="黑体" charset="0"/>
              </a:rPr>
              <a:t>return</a:t>
            </a:r>
            <a:r>
              <a:rPr kumimoji="1" lang="zh-CN" altLang="en-US" dirty="0">
                <a:solidFill>
                  <a:srgbClr val="000000"/>
                </a:solidFill>
                <a:latin typeface="Arial" charset="0"/>
                <a:ea typeface="黑体" charset="0"/>
              </a:rPr>
              <a:t>。无论哪一种方式，它都可以留下遗言，放在返回值里保留下来；</a:t>
            </a:r>
          </a:p>
          <a:p>
            <a:pPr lvl="1" algn="just"/>
            <a:r>
              <a:rPr kumimoji="1" lang="en-US" altLang="zh-CN" dirty="0">
                <a:solidFill>
                  <a:srgbClr val="1818FF"/>
                </a:solidFill>
                <a:latin typeface="Arial" charset="0"/>
                <a:ea typeface="黑体" charset="0"/>
              </a:rPr>
              <a:t>3</a:t>
            </a:r>
            <a:r>
              <a:rPr kumimoji="1" lang="zh-CN" altLang="en-US" dirty="0">
                <a:solidFill>
                  <a:srgbClr val="1818FF"/>
                </a:solidFill>
                <a:latin typeface="Arial" charset="0"/>
                <a:ea typeface="黑体" charset="0"/>
              </a:rPr>
              <a:t>强制结束</a:t>
            </a:r>
            <a:r>
              <a:rPr kumimoji="1" lang="zh-CN" altLang="en-US" dirty="0">
                <a:solidFill>
                  <a:srgbClr val="000000"/>
                </a:solidFill>
                <a:latin typeface="Arial" charset="0"/>
                <a:ea typeface="黑体" charset="0"/>
              </a:rPr>
              <a:t>：被其它进程结束它的生命。</a:t>
            </a:r>
          </a:p>
          <a:p>
            <a:pPr algn="just"/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黑体" charset="0"/>
              </a:rPr>
              <a:t>进程死掉后，会留下一个空壳（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黑体" charset="0"/>
              </a:rPr>
              <a:t>PCB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黑体" charset="0"/>
              </a:rPr>
              <a:t>部分），父进程调用</a:t>
            </a:r>
            <a:r>
              <a:rPr lang="en-US" altLang="zh-CN" sz="2400" dirty="0">
                <a:solidFill>
                  <a:srgbClr val="DE0000"/>
                </a:solidFill>
                <a:latin typeface="Arial" charset="0"/>
                <a:ea typeface="黑体" charset="0"/>
              </a:rPr>
              <a:t>wait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黑体" charset="0"/>
              </a:rPr>
              <a:t>打扫战场，使其最终归于无形。</a:t>
            </a:r>
          </a:p>
        </p:txBody>
      </p:sp>
    </p:spTree>
    <p:extLst>
      <p:ext uri="{BB962C8B-B14F-4D97-AF65-F5344CB8AC3E}">
        <p14:creationId xmlns:p14="http://schemas.microsoft.com/office/powerpoint/2010/main" val="2275255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29698</TotalTime>
  <Words>3559</Words>
  <Application>Microsoft Office PowerPoint</Application>
  <PresentationFormat>A4 纸张(210x297 毫米)</PresentationFormat>
  <Paragraphs>424</Paragraphs>
  <Slides>39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Gulim</vt:lpstr>
      <vt:lpstr>Monotype Sorts</vt:lpstr>
      <vt:lpstr>黑体</vt:lpstr>
      <vt:lpstr>宋体</vt:lpstr>
      <vt:lpstr>Arial</vt:lpstr>
      <vt:lpstr>Arial Narrow</vt:lpstr>
      <vt:lpstr>Calibri</vt:lpstr>
      <vt:lpstr>Times New Roman</vt:lpstr>
      <vt:lpstr>Verdana</vt:lpstr>
      <vt:lpstr>Wingdings</vt:lpstr>
      <vt:lpstr>通用信息 (标准)</vt:lpstr>
      <vt:lpstr>第五章 第2讲  Linux进程控制</vt:lpstr>
      <vt:lpstr>进程的内存布局</vt:lpstr>
      <vt:lpstr>进程虚拟地址结构</vt:lpstr>
      <vt:lpstr>Linux进程描述符</vt:lpstr>
      <vt:lpstr>Linux进程描述符的信息组成</vt:lpstr>
      <vt:lpstr>进程标识</vt:lpstr>
      <vt:lpstr>小结</vt:lpstr>
      <vt:lpstr>进程的建立和运行</vt:lpstr>
      <vt:lpstr>进程的一生</vt:lpstr>
      <vt:lpstr>创建进程（fork）</vt:lpstr>
      <vt:lpstr>fork父子进程执行范围</vt:lpstr>
      <vt:lpstr>fork举例</vt:lpstr>
      <vt:lpstr>vfork</vt:lpstr>
      <vt:lpstr>进程终止</vt:lpstr>
      <vt:lpstr>进程的终止状态</vt:lpstr>
      <vt:lpstr>孤儿进程示例</vt:lpstr>
      <vt:lpstr>僵尸进程示例</vt:lpstr>
      <vt:lpstr>父进程等待子进程</vt:lpstr>
      <vt:lpstr>wait和waitpid</vt:lpstr>
      <vt:lpstr>wait</vt:lpstr>
      <vt:lpstr>测定子进程终止状态</vt:lpstr>
      <vt:lpstr>wait示例</vt:lpstr>
      <vt:lpstr>waitpid</vt:lpstr>
      <vt:lpstr>waitpid示例</vt:lpstr>
      <vt:lpstr>思考？</vt:lpstr>
      <vt:lpstr>exec引入</vt:lpstr>
      <vt:lpstr>exec族函数</vt:lpstr>
      <vt:lpstr>exec族函数原型</vt:lpstr>
      <vt:lpstr>exec族函数比较</vt:lpstr>
      <vt:lpstr>exec示例</vt:lpstr>
      <vt:lpstr>exec族函数之间的关系</vt:lpstr>
      <vt:lpstr>system函数</vt:lpstr>
      <vt:lpstr>小结</vt:lpstr>
      <vt:lpstr>进程组</vt:lpstr>
      <vt:lpstr>会话</vt:lpstr>
      <vt:lpstr>会话</vt:lpstr>
      <vt:lpstr>控制终端</vt:lpstr>
      <vt:lpstr>总结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3341</cp:revision>
  <cp:lastPrinted>2011-09-02T04:24:48Z</cp:lastPrinted>
  <dcterms:created xsi:type="dcterms:W3CDTF">2001-03-21T12:57:26Z</dcterms:created>
  <dcterms:modified xsi:type="dcterms:W3CDTF">2021-03-26T02:44:38Z</dcterms:modified>
</cp:coreProperties>
</file>