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22" r:id="rId2"/>
    <p:sldId id="259" r:id="rId3"/>
    <p:sldId id="420" r:id="rId4"/>
    <p:sldId id="370" r:id="rId5"/>
    <p:sldId id="421" r:id="rId6"/>
    <p:sldId id="261" r:id="rId7"/>
    <p:sldId id="422" r:id="rId8"/>
    <p:sldId id="265" r:id="rId9"/>
    <p:sldId id="423" r:id="rId10"/>
    <p:sldId id="268" r:id="rId11"/>
    <p:sldId id="424" r:id="rId12"/>
    <p:sldId id="270" r:id="rId13"/>
    <p:sldId id="425" r:id="rId14"/>
    <p:sldId id="272" r:id="rId15"/>
    <p:sldId id="426" r:id="rId16"/>
    <p:sldId id="274" r:id="rId17"/>
    <p:sldId id="428" r:id="rId18"/>
    <p:sldId id="371" r:id="rId19"/>
    <p:sldId id="429" r:id="rId20"/>
    <p:sldId id="374" r:id="rId21"/>
    <p:sldId id="430" r:id="rId22"/>
    <p:sldId id="372" r:id="rId23"/>
    <p:sldId id="431" r:id="rId24"/>
    <p:sldId id="373" r:id="rId25"/>
    <p:sldId id="432" r:id="rId26"/>
    <p:sldId id="375" r:id="rId27"/>
    <p:sldId id="433" r:id="rId28"/>
    <p:sldId id="376" r:id="rId29"/>
    <p:sldId id="434" r:id="rId30"/>
    <p:sldId id="377" r:id="rId31"/>
    <p:sldId id="437" r:id="rId32"/>
    <p:sldId id="379" r:id="rId33"/>
    <p:sldId id="436" r:id="rId34"/>
    <p:sldId id="297" r:id="rId35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第五章 实验</a:t>
            </a:r>
            <a:r>
              <a:rPr lang="en-US" altLang="zh-CN" sz="3600" dirty="0">
                <a:latin typeface="+mj-ea"/>
              </a:rPr>
              <a:t>1</a:t>
            </a:r>
            <a:r>
              <a:rPr lang="zh-CN" altLang="en-US" sz="3600" dirty="0">
                <a:latin typeface="+mj-ea"/>
              </a:rPr>
              <a:t>父子进程间的交互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en-US" altLang="zh-CN" dirty="0">
                <a:sym typeface="Wingdings"/>
              </a:rPr>
              <a:t>（20</a:t>
            </a:r>
            <a:r>
              <a:rPr lang="zh-CN" altLang="en-US" dirty="0">
                <a:sym typeface="Wingdings"/>
              </a:rPr>
              <a:t>分钟</a:t>
            </a:r>
            <a:r>
              <a:rPr lang="en-US" altLang="zh-CN" dirty="0">
                <a:sym typeface="Wingdings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zh-CN" sz="2600" dirty="0">
                <a:solidFill>
                  <a:srgbClr val="000066"/>
                </a:solidFill>
                <a:ea typeface="黑体" pitchFamily="2" charset="-122"/>
              </a:rPr>
              <a:t>clone</a:t>
            </a: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函数</a:t>
            </a:r>
            <a:endParaRPr lang="en-US" altLang="zh-CN" sz="2600" dirty="0">
              <a:solidFill>
                <a:srgbClr val="000066"/>
              </a:solidFill>
              <a:ea typeface="黑体" pitchFamily="2" charset="-122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主进程创建一个局部变量</a:t>
            </a:r>
            <a:r>
              <a:rPr lang="en-US" altLang="zh-CN" dirty="0">
                <a:latin typeface="黑体"/>
                <a:ea typeface="黑体"/>
                <a:cs typeface="黑体"/>
              </a:rPr>
              <a:t>variable</a:t>
            </a:r>
            <a:r>
              <a:rPr lang="zh-CN" altLang="zh-CN" dirty="0">
                <a:latin typeface="黑体"/>
                <a:ea typeface="黑体"/>
                <a:cs typeface="黑体"/>
              </a:rPr>
              <a:t>，并赋予初始值</a:t>
            </a:r>
            <a:r>
              <a:rPr lang="en-US" altLang="zh-CN" dirty="0">
                <a:latin typeface="黑体"/>
                <a:ea typeface="黑体"/>
                <a:cs typeface="黑体"/>
              </a:rPr>
              <a:t>9</a:t>
            </a:r>
            <a:r>
              <a:rPr lang="zh-CN" altLang="zh-CN" dirty="0">
                <a:latin typeface="黑体"/>
                <a:ea typeface="黑体"/>
                <a:cs typeface="黑体"/>
              </a:rPr>
              <a:t>，打印输出当前</a:t>
            </a:r>
            <a:r>
              <a:rPr lang="en-US" altLang="zh-CN" dirty="0">
                <a:latin typeface="黑体"/>
                <a:ea typeface="黑体"/>
                <a:cs typeface="黑体"/>
              </a:rPr>
              <a:t>variable</a:t>
            </a:r>
            <a:r>
              <a:rPr lang="zh-CN" altLang="zh-CN" dirty="0">
                <a:latin typeface="黑体"/>
                <a:ea typeface="黑体"/>
                <a:cs typeface="黑体"/>
              </a:rPr>
              <a:t>值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然后</a:t>
            </a:r>
            <a:r>
              <a:rPr lang="zh-CN" altLang="en-US" dirty="0">
                <a:latin typeface="黑体"/>
                <a:ea typeface="黑体"/>
                <a:cs typeface="黑体"/>
              </a:rPr>
              <a:t>用</a:t>
            </a:r>
            <a:r>
              <a:rPr lang="en-US" altLang="zh-CN" dirty="0">
                <a:latin typeface="黑体"/>
                <a:ea typeface="黑体"/>
                <a:cs typeface="黑体"/>
              </a:rPr>
              <a:t>clone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r>
              <a:rPr lang="zh-CN" altLang="zh-CN" dirty="0">
                <a:latin typeface="黑体"/>
                <a:ea typeface="黑体"/>
                <a:cs typeface="黑体"/>
              </a:rPr>
              <a:t>创建子进程，</a:t>
            </a:r>
            <a:r>
              <a:rPr lang="en-US" altLang="zh-CN" dirty="0">
                <a:latin typeface="黑体"/>
                <a:ea typeface="黑体"/>
                <a:cs typeface="黑体"/>
              </a:rPr>
              <a:t>clone</a:t>
            </a:r>
            <a:r>
              <a:rPr lang="zh-CN" altLang="zh-CN" dirty="0">
                <a:latin typeface="黑体"/>
                <a:ea typeface="黑体"/>
                <a:cs typeface="黑体"/>
              </a:rPr>
              <a:t>的标志为</a:t>
            </a:r>
            <a:r>
              <a:rPr lang="en-US" altLang="zh-CN" dirty="0">
                <a:latin typeface="黑体"/>
                <a:ea typeface="黑体"/>
                <a:cs typeface="黑体"/>
              </a:rPr>
              <a:t>CLONE_VM</a:t>
            </a:r>
            <a:r>
              <a:rPr lang="zh-CN" altLang="zh-CN" dirty="0">
                <a:latin typeface="黑体"/>
                <a:ea typeface="黑体"/>
                <a:cs typeface="黑体"/>
              </a:rPr>
              <a:t>，</a:t>
            </a:r>
            <a:r>
              <a:rPr lang="en-US" altLang="zh-CN" dirty="0">
                <a:latin typeface="黑体"/>
                <a:ea typeface="黑体"/>
                <a:cs typeface="黑体"/>
              </a:rPr>
              <a:t>CLONE_FILES</a:t>
            </a:r>
            <a:r>
              <a:rPr lang="zh-CN" altLang="zh-CN" dirty="0">
                <a:latin typeface="黑体"/>
                <a:ea typeface="黑体"/>
                <a:cs typeface="黑体"/>
              </a:rPr>
              <a:t>，在子进程的函数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do_something</a:t>
            </a:r>
            <a:r>
              <a:rPr lang="zh-CN" altLang="zh-CN" dirty="0">
                <a:latin typeface="黑体"/>
                <a:ea typeface="黑体"/>
                <a:cs typeface="黑体"/>
              </a:rPr>
              <a:t>中将变量</a:t>
            </a:r>
            <a:r>
              <a:rPr lang="en-US" altLang="zh-CN" dirty="0">
                <a:latin typeface="黑体"/>
                <a:ea typeface="黑体"/>
                <a:cs typeface="黑体"/>
              </a:rPr>
              <a:t>variable</a:t>
            </a:r>
            <a:r>
              <a:rPr lang="zh-CN" altLang="zh-CN" dirty="0">
                <a:latin typeface="黑体"/>
                <a:ea typeface="黑体"/>
                <a:cs typeface="黑体"/>
              </a:rPr>
              <a:t>值修改为</a:t>
            </a:r>
            <a:r>
              <a:rPr lang="en-US" altLang="zh-CN" dirty="0">
                <a:latin typeface="黑体"/>
                <a:ea typeface="黑体"/>
                <a:cs typeface="黑体"/>
              </a:rPr>
              <a:t>42</a:t>
            </a:r>
            <a:r>
              <a:rPr lang="zh-CN" altLang="zh-CN" dirty="0">
                <a:latin typeface="黑体"/>
                <a:ea typeface="黑体"/>
                <a:cs typeface="黑体"/>
              </a:rPr>
              <a:t>，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要求：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在主进程中</a:t>
            </a:r>
            <a:r>
              <a:rPr lang="en-US" altLang="zh-CN" dirty="0">
                <a:latin typeface="黑体"/>
                <a:ea typeface="黑体"/>
                <a:cs typeface="黑体"/>
              </a:rPr>
              <a:t>sleep3s</a:t>
            </a:r>
            <a:r>
              <a:rPr lang="zh-CN" altLang="zh-CN" dirty="0">
                <a:latin typeface="黑体"/>
                <a:ea typeface="黑体"/>
                <a:cs typeface="黑体"/>
              </a:rPr>
              <a:t>，再打印输出</a:t>
            </a:r>
            <a:r>
              <a:rPr lang="en-US" altLang="zh-CN" dirty="0">
                <a:latin typeface="黑体"/>
                <a:ea typeface="黑体"/>
                <a:cs typeface="黑体"/>
              </a:rPr>
              <a:t>variable</a:t>
            </a:r>
            <a:r>
              <a:rPr lang="zh-CN" altLang="zh-CN" dirty="0">
                <a:latin typeface="黑体"/>
                <a:ea typeface="黑体"/>
                <a:cs typeface="黑体"/>
              </a:rPr>
              <a:t>值。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en-US" altLang="en-US" dirty="0">
                <a:latin typeface="Arial" charset="0"/>
                <a:ea typeface="宋体" charset="0"/>
                <a:cs typeface="宋体" charset="0"/>
              </a:rPr>
              <a:t>知识点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clone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700329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5</a:t>
            </a:r>
            <a:r>
              <a:rPr lang="zh-CN" altLang="en-US" dirty="0"/>
              <a:t>：示例代码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 err="1"/>
              <a:t>child_stack</a:t>
            </a:r>
            <a:r>
              <a:rPr lang="en-US" sz="2000" dirty="0"/>
              <a:t> = (void *)</a:t>
            </a:r>
            <a:r>
              <a:rPr lang="en-US" sz="2000" dirty="0" err="1"/>
              <a:t>malloc</a:t>
            </a:r>
            <a:r>
              <a:rPr lang="en-US" sz="2000" dirty="0"/>
              <a:t>(16384);</a:t>
            </a:r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("The variable was %d\</a:t>
            </a:r>
            <a:r>
              <a:rPr lang="en-US" sz="2000" dirty="0" err="1"/>
              <a:t>n",variable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clone(</a:t>
            </a:r>
            <a:r>
              <a:rPr lang="en-US" sz="2000" dirty="0" err="1"/>
              <a:t>do_something</a:t>
            </a:r>
            <a:r>
              <a:rPr lang="en-US" sz="2000" dirty="0"/>
              <a:t>, child_stack+10000, CLONE_VM |CLONE_FILES,NULL);</a:t>
            </a:r>
          </a:p>
          <a:p>
            <a:pPr marL="0" indent="0">
              <a:buNone/>
            </a:pPr>
            <a:r>
              <a:rPr lang="en-US" altLang="zh-TW" sz="2000" dirty="0"/>
              <a:t>sleep(3); /* </a:t>
            </a:r>
            <a:r>
              <a:rPr lang="zh-TW" altLang="en-US" sz="2000" dirty="0"/>
              <a:t>延时以便子进程完成关闭文件操作、修改变量 *</a:t>
            </a:r>
            <a:r>
              <a:rPr lang="en-US" altLang="zh-TW" sz="2000" dirty="0"/>
              <a:t>/</a:t>
            </a:r>
            <a:endParaRPr lang="zh-TW" altLang="en-US" sz="2000" dirty="0"/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("The variable is now %d\</a:t>
            </a:r>
            <a:r>
              <a:rPr lang="en-US" sz="2000" dirty="0" err="1"/>
              <a:t>n",variable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021172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6</a:t>
            </a:r>
            <a:r>
              <a:rPr lang="zh-CN" altLang="zh-CN" dirty="0">
                <a:sym typeface="Wingdings"/>
              </a:rPr>
              <a:t>（</a:t>
            </a:r>
            <a:r>
              <a:rPr lang="en-US" altLang="zh-CN" dirty="0">
                <a:sym typeface="Wingdings"/>
              </a:rPr>
              <a:t>20</a:t>
            </a:r>
            <a:r>
              <a:rPr lang="zh-CN" altLang="en-US" dirty="0">
                <a:sym typeface="Wingdings"/>
              </a:rPr>
              <a:t>分钟</a:t>
            </a:r>
            <a:r>
              <a:rPr lang="zh-CN" altLang="zh-CN" dirty="0">
                <a:sym typeface="Wingdings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 algn="just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zh-CN" sz="2600" dirty="0">
                <a:solidFill>
                  <a:srgbClr val="000066"/>
                </a:solidFill>
                <a:ea typeface="黑体" pitchFamily="2" charset="-122"/>
              </a:rPr>
              <a:t>WIFEXIED</a:t>
            </a: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宏</a:t>
            </a:r>
            <a:endParaRPr lang="en-US" altLang="zh-CN" sz="2600" dirty="0">
              <a:solidFill>
                <a:srgbClr val="000066"/>
              </a:solidFill>
              <a:ea typeface="黑体" pitchFamily="2" charset="-122"/>
            </a:endParaRPr>
          </a:p>
          <a:p>
            <a:pPr lvl="1" algn="just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 algn="just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子进程输出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pid</a:t>
            </a:r>
            <a:r>
              <a:rPr lang="en-US" altLang="zh-CN" dirty="0">
                <a:latin typeface="黑体"/>
                <a:ea typeface="黑体"/>
                <a:cs typeface="黑体"/>
              </a:rPr>
              <a:t> </a:t>
            </a:r>
            <a:r>
              <a:rPr lang="zh-CN" altLang="zh-CN" dirty="0">
                <a:latin typeface="黑体"/>
                <a:ea typeface="黑体"/>
                <a:cs typeface="黑体"/>
              </a:rPr>
              <a:t>后，用</a:t>
            </a:r>
            <a:r>
              <a:rPr lang="en-US" altLang="zh-CN" dirty="0">
                <a:latin typeface="黑体"/>
                <a:ea typeface="黑体"/>
                <a:cs typeface="黑体"/>
              </a:rPr>
              <a:t>exit</a:t>
            </a:r>
            <a:r>
              <a:rPr lang="zh-CN" altLang="zh-CN" dirty="0">
                <a:latin typeface="黑体"/>
                <a:ea typeface="黑体"/>
                <a:cs typeface="黑体"/>
              </a:rPr>
              <a:t>函数结束，参数为</a:t>
            </a:r>
            <a:r>
              <a:rPr lang="en-US" altLang="zh-CN" dirty="0">
                <a:latin typeface="黑体"/>
                <a:ea typeface="黑体"/>
                <a:cs typeface="黑体"/>
              </a:rPr>
              <a:t>3</a:t>
            </a:r>
          </a:p>
          <a:p>
            <a:pPr lvl="2" algn="just">
              <a:buFont typeface="Monotype Sorts" charset="0"/>
              <a:buChar char="F"/>
            </a:pPr>
            <a:r>
              <a:rPr lang="en-US" dirty="0" err="1">
                <a:latin typeface="黑体"/>
                <a:ea typeface="黑体"/>
                <a:cs typeface="黑体"/>
              </a:rPr>
              <a:t>父进程调用wait</a:t>
            </a:r>
            <a:r>
              <a:rPr lang="zh-CN" altLang="en-US" dirty="0">
                <a:latin typeface="黑体"/>
                <a:ea typeface="黑体"/>
                <a:cs typeface="黑体"/>
              </a:rPr>
              <a:t>收集子进程退出状态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en-US" dirty="0" err="1">
                <a:latin typeface="黑体"/>
                <a:ea typeface="黑体"/>
                <a:cs typeface="黑体"/>
              </a:rPr>
              <a:t>调用宏WIFEXITED</a:t>
            </a:r>
            <a:r>
              <a:rPr lang="en-US" dirty="0">
                <a:latin typeface="黑体"/>
                <a:ea typeface="黑体"/>
                <a:cs typeface="黑体"/>
              </a:rPr>
              <a:t>(status) </a:t>
            </a:r>
            <a:r>
              <a:rPr lang="zh-CN" altLang="en-US" dirty="0">
                <a:latin typeface="黑体"/>
                <a:ea typeface="黑体"/>
                <a:cs typeface="黑体"/>
              </a:rPr>
              <a:t>来查看子进程是否为正常退出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algn="just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要求：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 algn="just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在主进程中</a:t>
            </a:r>
            <a:r>
              <a:rPr lang="en-US" altLang="zh-CN" dirty="0">
                <a:latin typeface="黑体"/>
                <a:ea typeface="黑体"/>
                <a:cs typeface="黑体"/>
              </a:rPr>
              <a:t>sleep3s</a:t>
            </a:r>
            <a:r>
              <a:rPr lang="zh-CN" altLang="zh-CN" dirty="0">
                <a:latin typeface="黑体"/>
                <a:ea typeface="黑体"/>
                <a:cs typeface="黑体"/>
              </a:rPr>
              <a:t>，再打印输出</a:t>
            </a:r>
            <a:r>
              <a:rPr lang="en-US" altLang="zh-CN" dirty="0">
                <a:latin typeface="黑体"/>
                <a:ea typeface="黑体"/>
                <a:cs typeface="黑体"/>
              </a:rPr>
              <a:t>variable</a:t>
            </a:r>
            <a:r>
              <a:rPr lang="zh-CN" altLang="zh-CN" dirty="0">
                <a:latin typeface="黑体"/>
                <a:ea typeface="黑体"/>
                <a:cs typeface="黑体"/>
              </a:rPr>
              <a:t>值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zh-CN" altLang="en-US" dirty="0">
                <a:latin typeface="黑体"/>
                <a:ea typeface="黑体"/>
                <a:cs typeface="黑体"/>
              </a:rPr>
              <a:t>当</a:t>
            </a:r>
            <a:r>
              <a:rPr lang="en-US" dirty="0">
                <a:latin typeface="黑体"/>
                <a:ea typeface="黑体"/>
                <a:cs typeface="黑体"/>
              </a:rPr>
              <a:t>WIFEXITED</a:t>
            </a:r>
            <a:r>
              <a:rPr lang="zh-CN" altLang="en-US" dirty="0">
                <a:latin typeface="黑体"/>
                <a:ea typeface="黑体"/>
                <a:cs typeface="黑体"/>
              </a:rPr>
              <a:t>返回非零值时，用宏</a:t>
            </a:r>
            <a:r>
              <a:rPr lang="en-US" dirty="0">
                <a:latin typeface="黑体"/>
                <a:ea typeface="黑体"/>
                <a:cs typeface="黑体"/>
              </a:rPr>
              <a:t>WEXITSTATUS(status)</a:t>
            </a:r>
            <a:r>
              <a:rPr lang="zh-CN" altLang="en-US" dirty="0">
                <a:latin typeface="黑体"/>
                <a:ea typeface="黑体"/>
                <a:cs typeface="黑体"/>
              </a:rPr>
              <a:t>来提取子进程的返回值</a:t>
            </a:r>
            <a:r>
              <a:rPr lang="en-US" dirty="0">
                <a:latin typeface="黑体"/>
                <a:ea typeface="黑体"/>
                <a:cs typeface="黑体"/>
              </a:rPr>
              <a:t> 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algn="just">
              <a:buFont typeface="Wingdings" charset="0"/>
              <a:buChar char="v"/>
            </a:pPr>
            <a:r>
              <a:rPr lang="en-US" altLang="en-US" dirty="0">
                <a:latin typeface="Arial" charset="0"/>
                <a:ea typeface="宋体" charset="0"/>
                <a:cs typeface="宋体" charset="0"/>
              </a:rPr>
              <a:t>知识点</a:t>
            </a:r>
            <a:endParaRPr lang="en-US" altLang="zh-CN" dirty="0"/>
          </a:p>
          <a:p>
            <a:pPr lvl="2" algn="just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wait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WIFEXITED</a:t>
            </a:r>
            <a:r>
              <a:rPr lang="zh-CN" altLang="en-US" dirty="0">
                <a:latin typeface="黑体"/>
                <a:ea typeface="黑体"/>
                <a:cs typeface="黑体"/>
              </a:rPr>
              <a:t>宏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en-US" dirty="0" err="1">
                <a:latin typeface="黑体"/>
                <a:ea typeface="黑体"/>
                <a:cs typeface="黑体"/>
              </a:rPr>
              <a:t>WEXITSTATUS宏</a:t>
            </a:r>
            <a:endParaRPr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3305475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6</a:t>
            </a:r>
            <a:r>
              <a:rPr lang="zh-CN" altLang="en-US" dirty="0"/>
              <a:t>：示例代码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…</a:t>
            </a:r>
          </a:p>
          <a:p>
            <a:pPr>
              <a:buNone/>
            </a:pPr>
            <a:r>
              <a:rPr lang="nl-NL" sz="2000" dirty="0" err="1"/>
              <a:t>if</a:t>
            </a:r>
            <a:r>
              <a:rPr lang="nl-NL" sz="2000" dirty="0"/>
              <a:t>(WIFEXITED(status))</a:t>
            </a:r>
          </a:p>
          <a:p>
            <a:pPr>
              <a:buNone/>
            </a:pPr>
            <a:r>
              <a:rPr lang="nl-NL" sz="2000" dirty="0"/>
              <a:t>   	 { </a:t>
            </a:r>
            <a:r>
              <a:rPr lang="nl-NL" sz="2000" dirty="0" err="1"/>
              <a:t>exit_status</a:t>
            </a:r>
            <a:r>
              <a:rPr lang="nl-NL" sz="2000" dirty="0"/>
              <a:t>=WEXITSTATUS(status);</a:t>
            </a:r>
          </a:p>
          <a:p>
            <a:pPr>
              <a:buNone/>
            </a:pPr>
            <a:r>
              <a:rPr lang="nl-NL" sz="2000" dirty="0"/>
              <a:t>    	  </a:t>
            </a:r>
            <a:r>
              <a:rPr lang="nl-NL" sz="2000" dirty="0" err="1"/>
              <a:t>printf</a:t>
            </a:r>
            <a:r>
              <a:rPr lang="nl-NL" sz="2000" dirty="0"/>
              <a:t>("Exit status </a:t>
            </a:r>
            <a:r>
              <a:rPr lang="nl-NL" sz="2000" dirty="0" err="1"/>
              <a:t>from</a:t>
            </a:r>
            <a:r>
              <a:rPr lang="nl-NL" sz="2000" dirty="0"/>
              <a:t> %d was %d\n", </a:t>
            </a:r>
            <a:r>
              <a:rPr lang="nl-NL" sz="2000" dirty="0" err="1"/>
              <a:t>pid</a:t>
            </a:r>
            <a:r>
              <a:rPr lang="nl-NL" sz="2000" dirty="0"/>
              <a:t>, </a:t>
            </a:r>
            <a:r>
              <a:rPr lang="nl-NL" sz="2000" dirty="0" err="1"/>
              <a:t>exit_status</a:t>
            </a:r>
            <a:r>
              <a:rPr lang="nl-NL" sz="2000" dirty="0"/>
              <a:t>); }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225441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7</a:t>
            </a:r>
            <a:r>
              <a:rPr lang="zh-CN" altLang="en-US" dirty="0"/>
              <a:t>（</a:t>
            </a:r>
            <a:r>
              <a:rPr lang="en-US" altLang="zh-CN" dirty="0"/>
              <a:t>20</a:t>
            </a:r>
            <a:r>
              <a:rPr lang="zh-CN" altLang="en-US" dirty="0"/>
              <a:t>分钟）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2" charset="-122"/>
              </a:rPr>
              <a:t>waitpid</a:t>
            </a: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函数使用</a:t>
            </a:r>
            <a:endParaRPr lang="en-US" altLang="zh-CN" sz="2600" dirty="0">
              <a:solidFill>
                <a:srgbClr val="000066"/>
              </a:solidFill>
              <a:ea typeface="黑体" pitchFamily="2" charset="-122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子进程</a:t>
            </a:r>
            <a:r>
              <a:rPr lang="en-US" altLang="zh-CN" dirty="0">
                <a:latin typeface="黑体"/>
                <a:ea typeface="黑体"/>
                <a:cs typeface="黑体"/>
              </a:rPr>
              <a:t>sleep10s</a:t>
            </a:r>
            <a:r>
              <a:rPr lang="zh-CN" altLang="zh-CN" dirty="0">
                <a:latin typeface="黑体"/>
                <a:ea typeface="黑体"/>
                <a:cs typeface="黑体"/>
              </a:rPr>
              <a:t>，父进程非阻塞等待子进程结束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要求：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收到子进程结束消息后结束进程，否则给予输出提示未收到子进程结束消息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en-US" altLang="en-US" dirty="0">
                <a:latin typeface="Arial" charset="0"/>
                <a:ea typeface="宋体" charset="0"/>
                <a:cs typeface="宋体" charset="0"/>
              </a:rPr>
              <a:t>知识点</a:t>
            </a:r>
            <a:endParaRPr lang="en-US" altLang="zh-CN" dirty="0"/>
          </a:p>
          <a:p>
            <a:pPr lvl="2">
              <a:buFont typeface="Monotype Sorts" charset="0"/>
              <a:buChar char="F"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waitpid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buFont typeface="Monotype Sorts" charset="0"/>
              <a:buChar char="F"/>
            </a:pPr>
            <a:r>
              <a:rPr lang="en-US" dirty="0" err="1">
                <a:latin typeface="黑体"/>
                <a:ea typeface="黑体"/>
                <a:cs typeface="黑体"/>
              </a:rPr>
              <a:t>pid_t</a:t>
            </a:r>
            <a:r>
              <a:rPr lang="en-US" dirty="0">
                <a:latin typeface="黑体"/>
                <a:ea typeface="黑体"/>
                <a:cs typeface="黑体"/>
              </a:rPr>
              <a:t> </a:t>
            </a:r>
            <a:r>
              <a:rPr lang="en-US" dirty="0" err="1">
                <a:latin typeface="黑体"/>
                <a:ea typeface="黑体"/>
                <a:cs typeface="黑体"/>
              </a:rPr>
              <a:t>waitpid</a:t>
            </a:r>
            <a:r>
              <a:rPr lang="en-US" dirty="0">
                <a:latin typeface="黑体"/>
                <a:ea typeface="黑体"/>
                <a:cs typeface="黑体"/>
              </a:rPr>
              <a:t>(</a:t>
            </a:r>
            <a:r>
              <a:rPr lang="en-US" dirty="0" err="1">
                <a:latin typeface="黑体"/>
                <a:ea typeface="黑体"/>
                <a:cs typeface="黑体"/>
              </a:rPr>
              <a:t>pid_t</a:t>
            </a:r>
            <a:r>
              <a:rPr lang="en-US" dirty="0">
                <a:latin typeface="黑体"/>
                <a:ea typeface="黑体"/>
                <a:cs typeface="黑体"/>
              </a:rPr>
              <a:t> </a:t>
            </a:r>
            <a:r>
              <a:rPr lang="en-US" dirty="0" err="1">
                <a:latin typeface="黑体"/>
                <a:ea typeface="黑体"/>
                <a:cs typeface="黑体"/>
              </a:rPr>
              <a:t>pid,int</a:t>
            </a:r>
            <a:r>
              <a:rPr lang="en-US" dirty="0">
                <a:latin typeface="黑体"/>
                <a:ea typeface="黑体"/>
                <a:cs typeface="黑体"/>
              </a:rPr>
              <a:t> *</a:t>
            </a:r>
            <a:r>
              <a:rPr lang="en-US" dirty="0" err="1">
                <a:latin typeface="黑体"/>
                <a:ea typeface="黑体"/>
                <a:cs typeface="黑体"/>
              </a:rPr>
              <a:t>status,int</a:t>
            </a:r>
            <a:r>
              <a:rPr lang="en-US" dirty="0">
                <a:latin typeface="黑体"/>
                <a:ea typeface="黑体"/>
                <a:cs typeface="黑体"/>
              </a:rPr>
              <a:t> options)</a:t>
            </a:r>
          </a:p>
          <a:p>
            <a:pPr lvl="2">
              <a:buFont typeface="Monotype Sorts" charset="0"/>
              <a:buChar char="F"/>
            </a:pPr>
            <a:endParaRPr lang="en-US" altLang="zh-CN" dirty="0">
              <a:latin typeface="黑体"/>
              <a:ea typeface="黑体"/>
              <a:cs typeface="黑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7941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7</a:t>
            </a:r>
            <a:r>
              <a:rPr lang="zh-CN" altLang="en-US" dirty="0"/>
              <a:t>：示例代码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 err="1"/>
              <a:t>pr</a:t>
            </a:r>
            <a:r>
              <a:rPr lang="en-US" sz="2000" dirty="0"/>
              <a:t>=</a:t>
            </a:r>
            <a:r>
              <a:rPr lang="en-US" sz="2000" dirty="0" err="1"/>
              <a:t>waitpid</a:t>
            </a:r>
            <a:r>
              <a:rPr lang="en-US" sz="2000" dirty="0"/>
              <a:t>(pc, NULL, WNOHANG); /* </a:t>
            </a:r>
            <a:r>
              <a:rPr lang="en-US" sz="2000" dirty="0" err="1"/>
              <a:t>使用了WNOHANG参数，waitpid不会在这里等待</a:t>
            </a:r>
            <a:r>
              <a:rPr lang="en-US" sz="2000" dirty="0"/>
              <a:t> */</a:t>
            </a:r>
          </a:p>
          <a:p>
            <a:pPr marL="0" indent="0">
              <a:buNone/>
            </a:pPr>
            <a:r>
              <a:rPr lang="en-US" altLang="zh-TW" sz="2000" dirty="0"/>
              <a:t>if(</a:t>
            </a:r>
            <a:r>
              <a:rPr lang="en-US" altLang="zh-TW" sz="2000" dirty="0" err="1"/>
              <a:t>pr</a:t>
            </a:r>
            <a:r>
              <a:rPr lang="en-US" altLang="zh-TW" sz="2000" dirty="0"/>
              <a:t>==0){ /* </a:t>
            </a:r>
            <a:r>
              <a:rPr lang="zh-TW" altLang="en-US" sz="2000" dirty="0"/>
              <a:t>如果没有收集到子进程 *</a:t>
            </a:r>
            <a:r>
              <a:rPr lang="en-US" altLang="zh-TW" sz="2000" dirty="0"/>
              <a:t>/</a:t>
            </a:r>
            <a:endParaRPr lang="zh-TW" altLang="en-US" sz="2000" dirty="0"/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("No child exited\n");</a:t>
            </a:r>
          </a:p>
          <a:p>
            <a:pPr marL="0" indent="0">
              <a:buNone/>
            </a:pPr>
            <a:r>
              <a:rPr lang="nl-NL" sz="2000" dirty="0"/>
              <a:t>sleep(1);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4808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zh-CN" sz="2600" dirty="0">
                <a:solidFill>
                  <a:srgbClr val="000066"/>
                </a:solidFill>
                <a:ea typeface="黑体" pitchFamily="2" charset="-122"/>
              </a:rPr>
              <a:t>_exit</a:t>
            </a: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函数使用</a:t>
            </a:r>
            <a:endParaRPr lang="en-US" altLang="zh-CN" sz="2600" dirty="0">
              <a:solidFill>
                <a:srgbClr val="000066"/>
              </a:solidFill>
              <a:ea typeface="黑体" pitchFamily="2" charset="-122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第一个程序用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printf</a:t>
            </a:r>
            <a:r>
              <a:rPr lang="zh-CN" altLang="zh-CN" dirty="0">
                <a:latin typeface="黑体"/>
                <a:ea typeface="黑体"/>
                <a:cs typeface="黑体"/>
              </a:rPr>
              <a:t>函数先后输出两句话</a:t>
            </a:r>
            <a:r>
              <a:rPr lang="en-US" altLang="zh-CN" dirty="0">
                <a:latin typeface="黑体"/>
                <a:ea typeface="黑体"/>
                <a:cs typeface="黑体"/>
              </a:rPr>
              <a:t>，</a:t>
            </a:r>
            <a:r>
              <a:rPr lang="zh-CN" altLang="zh-CN" dirty="0">
                <a:latin typeface="黑体"/>
                <a:ea typeface="黑体"/>
                <a:cs typeface="黑体"/>
              </a:rPr>
              <a:t>用</a:t>
            </a:r>
            <a:r>
              <a:rPr lang="en-US" altLang="zh-CN" dirty="0">
                <a:latin typeface="黑体"/>
                <a:ea typeface="黑体"/>
                <a:cs typeface="黑体"/>
              </a:rPr>
              <a:t>exit(0)</a:t>
            </a:r>
            <a:r>
              <a:rPr lang="zh-CN" altLang="zh-CN" dirty="0">
                <a:latin typeface="黑体"/>
                <a:ea typeface="黑体"/>
                <a:cs typeface="黑体"/>
              </a:rPr>
              <a:t>结束进程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第二个程序输出同第一个程序，用</a:t>
            </a:r>
            <a:r>
              <a:rPr lang="en-US" altLang="zh-CN" dirty="0">
                <a:latin typeface="黑体"/>
                <a:ea typeface="黑体"/>
                <a:cs typeface="黑体"/>
              </a:rPr>
              <a:t>_exit(0)</a:t>
            </a:r>
            <a:r>
              <a:rPr lang="zh-CN" altLang="zh-CN" dirty="0">
                <a:latin typeface="黑体"/>
                <a:ea typeface="黑体"/>
                <a:cs typeface="黑体"/>
              </a:rPr>
              <a:t>结束进程。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要求：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 dirty="0">
                <a:latin typeface="黑体"/>
                <a:ea typeface="黑体"/>
                <a:cs typeface="黑体"/>
              </a:rPr>
              <a:t>比较两个程序输出的不同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en-US" altLang="en-US" dirty="0">
                <a:latin typeface="Arial" charset="0"/>
                <a:ea typeface="宋体" charset="0"/>
                <a:cs typeface="宋体" charset="0"/>
              </a:rPr>
              <a:t>知识点</a:t>
            </a:r>
            <a:endParaRPr lang="en-US" altLang="zh-CN" dirty="0"/>
          </a:p>
          <a:p>
            <a:pPr lvl="2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exit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_exit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7477537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8</a:t>
            </a:r>
            <a:r>
              <a:rPr lang="zh-CN" altLang="en-US" dirty="0"/>
              <a:t>：示例代码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…</a:t>
            </a:r>
          </a:p>
          <a:p>
            <a:pPr marL="0" indent="0">
              <a:buNone/>
            </a:pPr>
            <a:r>
              <a:rPr lang="en-US" altLang="zh-CN" sz="2000" dirty="0"/>
              <a:t>exit(0);</a:t>
            </a:r>
          </a:p>
          <a:p>
            <a:pPr marL="0" indent="0">
              <a:buNone/>
            </a:pPr>
            <a:r>
              <a:rPr lang="en-US" altLang="zh-CN" sz="2000" dirty="0"/>
              <a:t>…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unistd.h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…</a:t>
            </a:r>
          </a:p>
          <a:p>
            <a:pPr marL="0" indent="0">
              <a:buNone/>
            </a:pPr>
            <a:r>
              <a:rPr lang="en-US" altLang="zh-CN" sz="2000" dirty="0"/>
              <a:t>_exit(0);</a:t>
            </a:r>
          </a:p>
          <a:p>
            <a:pPr marL="0" indent="0">
              <a:buNone/>
            </a:pPr>
            <a:r>
              <a:rPr lang="en-US" altLang="zh-CN" sz="2000" dirty="0"/>
              <a:t>…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69128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9（20</a:t>
            </a:r>
            <a:r>
              <a:rPr lang="zh-CN" altLang="en-US" dirty="0"/>
              <a:t>分钟</a:t>
            </a:r>
            <a:r>
              <a:rPr lang="en-US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 algn="just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zh-CN" sz="2600" dirty="0">
                <a:solidFill>
                  <a:srgbClr val="000066"/>
                </a:solidFill>
                <a:ea typeface="黑体" pitchFamily="2" charset="-122"/>
              </a:rPr>
              <a:t>exec</a:t>
            </a: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函数族使用</a:t>
            </a:r>
            <a:endParaRPr lang="en-US" altLang="zh-CN" sz="2600" dirty="0">
              <a:solidFill>
                <a:srgbClr val="000066"/>
              </a:solidFill>
              <a:ea typeface="黑体" pitchFamily="2" charset="-122"/>
            </a:endParaRPr>
          </a:p>
          <a:p>
            <a:pPr lvl="1" algn="just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 algn="just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该实验分别通过</a:t>
            </a:r>
            <a:r>
              <a:rPr lang="en-US" altLang="zh-CN" dirty="0">
                <a:latin typeface="黑体"/>
                <a:ea typeface="黑体"/>
                <a:cs typeface="黑体"/>
              </a:rPr>
              <a:t>exec</a:t>
            </a:r>
            <a:r>
              <a:rPr lang="zh-CN" altLang="zh-CN" dirty="0">
                <a:latin typeface="黑体"/>
                <a:ea typeface="黑体"/>
                <a:cs typeface="黑体"/>
              </a:rPr>
              <a:t>函数家族的</a:t>
            </a:r>
            <a:r>
              <a:rPr lang="en-US" altLang="zh-CN" dirty="0">
                <a:latin typeface="黑体"/>
                <a:ea typeface="黑体"/>
                <a:cs typeface="黑体"/>
              </a:rPr>
              <a:t>6</a:t>
            </a:r>
            <a:r>
              <a:rPr lang="zh-CN" altLang="zh-CN" dirty="0">
                <a:latin typeface="黑体"/>
                <a:ea typeface="黑体"/>
                <a:cs typeface="黑体"/>
              </a:rPr>
              <a:t>个函数列出当前文件夹下的所有目录和文件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algn="just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要求：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 algn="just">
              <a:buFont typeface="Monotype Sorts" charset="0"/>
              <a:buChar char="F"/>
            </a:pPr>
            <a:r>
              <a:rPr lang="zh-CN" altLang="en-US" dirty="0">
                <a:latin typeface="黑体"/>
                <a:ea typeface="黑体"/>
                <a:cs typeface="黑体"/>
              </a:rPr>
              <a:t>比较</a:t>
            </a:r>
            <a:r>
              <a:rPr lang="en-US" altLang="zh-CN" dirty="0">
                <a:latin typeface="黑体"/>
                <a:ea typeface="黑体"/>
                <a:cs typeface="黑体"/>
              </a:rPr>
              <a:t>6</a:t>
            </a:r>
            <a:r>
              <a:rPr lang="zh-CN" altLang="en-US" dirty="0">
                <a:latin typeface="黑体"/>
                <a:ea typeface="黑体"/>
                <a:cs typeface="黑体"/>
              </a:rPr>
              <a:t>个程序输入参数的不同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algn="just">
              <a:buFont typeface="Wingdings" charset="0"/>
              <a:buChar char="v"/>
            </a:pPr>
            <a:r>
              <a:rPr lang="en-US" altLang="en-US" dirty="0">
                <a:latin typeface="Arial" charset="0"/>
                <a:ea typeface="宋体" charset="0"/>
                <a:cs typeface="宋体" charset="0"/>
              </a:rPr>
              <a:t>知识点</a:t>
            </a:r>
            <a:endParaRPr lang="en-US" altLang="zh-CN" dirty="0"/>
          </a:p>
          <a:p>
            <a:pPr lvl="2" algn="just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exec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函数族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execl</a:t>
            </a:r>
            <a:r>
              <a:rPr lang="zh-CN" altLang="en-US" dirty="0">
                <a:latin typeface="黑体"/>
                <a:ea typeface="黑体"/>
                <a:cs typeface="黑体"/>
              </a:rPr>
              <a:t>、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execlp</a:t>
            </a:r>
            <a:r>
              <a:rPr lang="zh-CN" altLang="en-US" dirty="0">
                <a:latin typeface="黑体"/>
                <a:ea typeface="黑体"/>
                <a:cs typeface="黑体"/>
              </a:rPr>
              <a:t>、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execle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execv</a:t>
            </a:r>
            <a:r>
              <a:rPr lang="zh-CN" altLang="en-US" dirty="0">
                <a:latin typeface="黑体"/>
                <a:ea typeface="黑体"/>
                <a:cs typeface="黑体"/>
              </a:rPr>
              <a:t>、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execvp</a:t>
            </a:r>
            <a:r>
              <a:rPr lang="zh-CN" altLang="en-US" dirty="0">
                <a:latin typeface="黑体"/>
                <a:ea typeface="黑体"/>
                <a:cs typeface="黑体"/>
              </a:rPr>
              <a:t>、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execve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zh-CN" altLang="en-US" dirty="0">
                <a:latin typeface="黑体"/>
                <a:ea typeface="黑体"/>
                <a:cs typeface="黑体"/>
              </a:rPr>
              <a:t>形式：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execAB</a:t>
            </a:r>
            <a:r>
              <a:rPr lang="zh-CN" altLang="en-US" dirty="0">
                <a:latin typeface="黑体"/>
                <a:ea typeface="黑体"/>
                <a:cs typeface="黑体"/>
              </a:rPr>
              <a:t>（</a:t>
            </a:r>
            <a:r>
              <a:rPr lang="en-US" altLang="zh-CN" dirty="0">
                <a:latin typeface="黑体"/>
                <a:ea typeface="黑体"/>
                <a:cs typeface="黑体"/>
              </a:rPr>
              <a:t>A</a:t>
            </a:r>
            <a:r>
              <a:rPr lang="zh-CN" altLang="en-US" dirty="0">
                <a:latin typeface="黑体"/>
                <a:ea typeface="黑体"/>
                <a:cs typeface="黑体"/>
              </a:rPr>
              <a:t>：</a:t>
            </a:r>
            <a:r>
              <a:rPr lang="en-US" altLang="zh-CN" dirty="0">
                <a:latin typeface="黑体"/>
                <a:ea typeface="黑体"/>
                <a:cs typeface="黑体"/>
              </a:rPr>
              <a:t>l</a:t>
            </a:r>
            <a:r>
              <a:rPr lang="zh-CN" altLang="en-US" dirty="0">
                <a:latin typeface="黑体"/>
                <a:ea typeface="黑体"/>
                <a:cs typeface="黑体"/>
              </a:rPr>
              <a:t>、</a:t>
            </a:r>
            <a:r>
              <a:rPr lang="en-US" altLang="zh-CN" dirty="0">
                <a:latin typeface="黑体"/>
                <a:ea typeface="黑体"/>
                <a:cs typeface="黑体"/>
              </a:rPr>
              <a:t>v</a:t>
            </a:r>
            <a:r>
              <a:rPr lang="zh-CN" altLang="en-US" dirty="0">
                <a:latin typeface="黑体"/>
                <a:ea typeface="黑体"/>
                <a:cs typeface="黑体"/>
              </a:rPr>
              <a:t>；</a:t>
            </a:r>
            <a:r>
              <a:rPr lang="en-US" altLang="zh-CN" dirty="0">
                <a:latin typeface="黑体"/>
                <a:ea typeface="黑体"/>
                <a:cs typeface="黑体"/>
              </a:rPr>
              <a:t>B</a:t>
            </a:r>
            <a:r>
              <a:rPr lang="zh-CN" altLang="en-US" dirty="0">
                <a:latin typeface="黑体"/>
                <a:ea typeface="黑体"/>
                <a:cs typeface="黑体"/>
              </a:rPr>
              <a:t>：空、</a:t>
            </a:r>
            <a:r>
              <a:rPr lang="en-US" altLang="zh-CN" dirty="0">
                <a:latin typeface="黑体"/>
                <a:ea typeface="黑体"/>
                <a:cs typeface="黑体"/>
              </a:rPr>
              <a:t>p</a:t>
            </a:r>
            <a:r>
              <a:rPr lang="zh-CN" altLang="en-US" dirty="0">
                <a:latin typeface="黑体"/>
                <a:ea typeface="黑体"/>
                <a:cs typeface="黑体"/>
              </a:rPr>
              <a:t>、</a:t>
            </a:r>
            <a:r>
              <a:rPr lang="en-US" altLang="zh-CN" dirty="0">
                <a:latin typeface="黑体"/>
                <a:ea typeface="黑体"/>
                <a:cs typeface="黑体"/>
              </a:rPr>
              <a:t>e</a:t>
            </a:r>
            <a:r>
              <a:rPr lang="zh-CN" altLang="en-US" dirty="0">
                <a:latin typeface="黑体"/>
                <a:ea typeface="黑体"/>
                <a:cs typeface="黑体"/>
              </a:rPr>
              <a:t>）</a:t>
            </a:r>
          </a:p>
          <a:p>
            <a:pPr lvl="2" algn="just">
              <a:buFont typeface="Monotype Sorts" charset="0"/>
              <a:buChar char="F"/>
            </a:pPr>
            <a:endParaRPr lang="en-US" altLang="zh-CN" dirty="0">
              <a:latin typeface="黑体"/>
              <a:ea typeface="黑体"/>
              <a:cs typeface="黑体"/>
            </a:endParaRPr>
          </a:p>
          <a:p>
            <a:pPr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5688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9</a:t>
            </a:r>
            <a:r>
              <a:rPr lang="zh-CN" altLang="en-US" dirty="0"/>
              <a:t>：示例代码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rgbClr val="FF5050"/>
              </a:buClr>
              <a:buSzPct val="120000"/>
              <a:buNone/>
            </a:pP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…</a:t>
            </a:r>
          </a:p>
          <a:p>
            <a:pPr marL="0" lvl="1" indent="0">
              <a:buClr>
                <a:srgbClr val="FF5050"/>
              </a:buClr>
              <a:buSzPct val="120000"/>
              <a:buNone/>
            </a:pP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char *</a:t>
            </a: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env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[ ]={ };</a:t>
            </a:r>
          </a:p>
          <a:p>
            <a:pPr marL="0" lvl="1" indent="0">
              <a:buClr>
                <a:srgbClr val="FF5050"/>
              </a:buClr>
              <a:buSzPct val="120000"/>
              <a:buNone/>
            </a:pP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 </a:t>
            </a:r>
          </a:p>
          <a:p>
            <a:pPr marL="0" lvl="1" indent="0">
              <a:buClr>
                <a:srgbClr val="FF5050"/>
              </a:buClr>
              <a:buSzPct val="120000"/>
              <a:buNone/>
            </a:pP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execl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("/bin/</a:t>
            </a: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ls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", "</a:t>
            </a: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ls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", "-a”, NULL);</a:t>
            </a:r>
          </a:p>
          <a:p>
            <a:pPr marL="0" lvl="1" indent="0">
              <a:buClr>
                <a:srgbClr val="FF5050"/>
              </a:buClr>
              <a:buSzPct val="120000"/>
              <a:buNone/>
            </a:pP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execle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("/bin/</a:t>
            </a: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ls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", "</a:t>
            </a: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ls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", "-a”, NULL, </a:t>
            </a: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env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);</a:t>
            </a:r>
          </a:p>
          <a:p>
            <a:pPr marL="0" lvl="1" indent="0">
              <a:buClr>
                <a:srgbClr val="FF5050"/>
              </a:buClr>
              <a:buSzPct val="120000"/>
              <a:buNone/>
            </a:pP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execlp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("</a:t>
            </a: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ls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",  "</a:t>
            </a: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ls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", "-a", NULL);</a:t>
            </a:r>
          </a:p>
          <a:p>
            <a:pPr marL="0" lvl="2" indent="0">
              <a:buClr>
                <a:srgbClr val="FF5050"/>
              </a:buClr>
              <a:buSzPct val="120000"/>
              <a:buNone/>
            </a:pPr>
            <a:endParaRPr lang="en-US" altLang="zh-CN">
              <a:solidFill>
                <a:srgbClr val="000066"/>
              </a:solidFill>
              <a:ea typeface="黑体" pitchFamily="2" charset="-122"/>
              <a:cs typeface="+mn-cs"/>
            </a:endParaRPr>
          </a:p>
          <a:p>
            <a:pPr marL="0" lvl="2" indent="0">
              <a:buClr>
                <a:srgbClr val="FF5050"/>
              </a:buClr>
              <a:buSzPct val="120000"/>
              <a:buNone/>
            </a:pPr>
            <a:r>
              <a:rPr lang="en-US" altLang="zh-CN">
                <a:solidFill>
                  <a:srgbClr val="000066"/>
                </a:solidFill>
                <a:ea typeface="黑体" pitchFamily="2" charset="-122"/>
                <a:cs typeface="+mn-cs"/>
              </a:rPr>
              <a:t>char  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*</a:t>
            </a:r>
            <a:r>
              <a:rPr lang="en-US" altLang="zh-CN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argv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[]={“s”, “-a”, NULL};</a:t>
            </a:r>
          </a:p>
          <a:p>
            <a:pPr marL="0" lvl="1" indent="0">
              <a:buClr>
                <a:srgbClr val="FF5050"/>
              </a:buClr>
              <a:buSzPct val="120000"/>
              <a:buNone/>
            </a:pP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execv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("/bin/</a:t>
            </a: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ls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", </a:t>
            </a: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argv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);</a:t>
            </a:r>
          </a:p>
          <a:p>
            <a:pPr marL="0" lvl="1" indent="0">
              <a:buClr>
                <a:srgbClr val="FF5050"/>
              </a:buClr>
              <a:buSzPct val="120000"/>
              <a:buNone/>
            </a:pP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</a:rPr>
              <a:t>execve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</a:rPr>
              <a:t>("/bin/</a:t>
            </a: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</a:rPr>
              <a:t>ls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</a:rPr>
              <a:t>", </a:t>
            </a: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</a:rPr>
              <a:t>argv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</a:rPr>
              <a:t>, </a:t>
            </a: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</a:rPr>
              <a:t>env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</a:rPr>
              <a:t>);</a:t>
            </a:r>
            <a:endParaRPr lang="en-US" altLang="zh-CN" sz="2000" dirty="0">
              <a:solidFill>
                <a:srgbClr val="000066"/>
              </a:solidFill>
              <a:ea typeface="黑体" pitchFamily="2" charset="-122"/>
              <a:cs typeface="+mn-cs"/>
            </a:endParaRPr>
          </a:p>
          <a:p>
            <a:pPr marL="0" lvl="1" indent="0">
              <a:buClr>
                <a:srgbClr val="FF5050"/>
              </a:buClr>
              <a:buSzPct val="120000"/>
              <a:buNone/>
            </a:pP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</a:rPr>
              <a:t>execvp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</a:rPr>
              <a:t>(“</a:t>
            </a: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</a:rPr>
              <a:t>ls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</a:rPr>
              <a:t>”, </a:t>
            </a:r>
            <a:r>
              <a:rPr lang="en-US" altLang="zh-CN" sz="2000" dirty="0" err="1">
                <a:solidFill>
                  <a:srgbClr val="000066"/>
                </a:solidFill>
                <a:ea typeface="黑体" pitchFamily="2" charset="-122"/>
              </a:rPr>
              <a:t>argv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</a:rPr>
              <a:t>);</a:t>
            </a:r>
            <a:endParaRPr lang="en-US" altLang="zh-CN" sz="2000" dirty="0">
              <a:solidFill>
                <a:srgbClr val="000066"/>
              </a:solidFill>
              <a:ea typeface="黑体" pitchFamily="2" charset="-122"/>
              <a:cs typeface="+mn-cs"/>
            </a:endParaRPr>
          </a:p>
          <a:p>
            <a:pPr marL="0" indent="0">
              <a:buNone/>
            </a:pP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1504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906000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en-US" altLang="zh-CN" dirty="0">
                <a:sym typeface="Wingdings"/>
              </a:rPr>
              <a:t>（15</a:t>
            </a:r>
            <a:r>
              <a:rPr lang="zh-CN" altLang="en-US" dirty="0">
                <a:sym typeface="Wingdings"/>
              </a:rPr>
              <a:t>分钟</a:t>
            </a:r>
            <a:r>
              <a:rPr lang="en-US" altLang="zh-CN" dirty="0">
                <a:sym typeface="Wingdings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7164" y="1340769"/>
            <a:ext cx="8242300" cy="4608513"/>
          </a:xfrm>
        </p:spPr>
        <p:txBody>
          <a:bodyPr/>
          <a:lstStyle/>
          <a:p>
            <a:pPr algn="just">
              <a:buFont typeface="Wingdings" charset="0"/>
              <a:buChar char="§"/>
            </a:pPr>
            <a:r>
              <a:rPr lang="zh-CN" altLang="en-US" dirty="0">
                <a:latin typeface="Arial" charset="0"/>
                <a:ea typeface="黑体" charset="0"/>
                <a:cs typeface="黑体" charset="0"/>
              </a:rPr>
              <a:t>进程的创建与操作</a:t>
            </a:r>
            <a:endParaRPr lang="en-US" altLang="zh-CN" dirty="0">
              <a:latin typeface="Arial" charset="0"/>
              <a:ea typeface="黑体" charset="0"/>
              <a:cs typeface="黑体" charset="0"/>
            </a:endParaRPr>
          </a:p>
          <a:p>
            <a:pPr lvl="1" algn="just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 algn="just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在父进程中创建一个全局变量，一个局部变量，并赋予初始值，用</a:t>
            </a:r>
            <a:r>
              <a:rPr lang="en-US" altLang="zh-CN" dirty="0">
                <a:latin typeface="黑体"/>
                <a:ea typeface="黑体"/>
                <a:cs typeface="黑体"/>
              </a:rPr>
              <a:t>fork</a:t>
            </a:r>
            <a:r>
              <a:rPr lang="zh-CN" altLang="zh-CN" dirty="0">
                <a:latin typeface="黑体"/>
                <a:ea typeface="黑体"/>
                <a:cs typeface="黑体"/>
              </a:rPr>
              <a:t>函数创建子进程。在子进程中对父进程的变量进行自加操作，并且输出变量值，</a:t>
            </a:r>
            <a:r>
              <a:rPr lang="zh-CN" altLang="en-US" dirty="0">
                <a:latin typeface="黑体"/>
                <a:ea typeface="黑体"/>
                <a:cs typeface="黑体"/>
              </a:rPr>
              <a:t>然后</a:t>
            </a:r>
            <a:r>
              <a:rPr lang="zh-CN" altLang="zh-CN" dirty="0">
                <a:latin typeface="黑体"/>
                <a:ea typeface="黑体"/>
                <a:cs typeface="黑体"/>
              </a:rPr>
              <a:t>父进程睡眠一段时间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algn="just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要求：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 algn="just">
              <a:buFont typeface="Monotype Sorts" charset="0"/>
              <a:buChar char="F"/>
            </a:pPr>
            <a:r>
              <a:rPr lang="en-US" altLang="en-US" dirty="0">
                <a:latin typeface="黑体"/>
                <a:ea typeface="黑体"/>
                <a:cs typeface="黑体"/>
              </a:rPr>
              <a:t>各</a:t>
            </a:r>
            <a:r>
              <a:rPr lang="zh-CN" altLang="en-US" dirty="0">
                <a:latin typeface="黑体"/>
                <a:ea typeface="黑体"/>
                <a:cs typeface="黑体"/>
              </a:rPr>
              <a:t>进程结束前</a:t>
            </a:r>
            <a:r>
              <a:rPr lang="zh-CN" altLang="zh-CN" dirty="0">
                <a:latin typeface="黑体"/>
                <a:ea typeface="黑体"/>
                <a:cs typeface="黑体"/>
              </a:rPr>
              <a:t>输出</a:t>
            </a:r>
            <a:r>
              <a:rPr lang="zh-CN" altLang="en-US" dirty="0">
                <a:latin typeface="黑体"/>
                <a:ea typeface="黑体"/>
                <a:cs typeface="黑体"/>
              </a:rPr>
              <a:t>进程与父进程号，全局及局部</a:t>
            </a:r>
            <a:r>
              <a:rPr lang="zh-CN" altLang="zh-CN" dirty="0">
                <a:latin typeface="黑体"/>
                <a:ea typeface="黑体"/>
                <a:cs typeface="黑体"/>
              </a:rPr>
              <a:t>变量值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algn="just">
              <a:buFont typeface="Wingdings" charset="0"/>
              <a:buChar char="v"/>
            </a:pPr>
            <a:r>
              <a:rPr lang="zh-CN" altLang="en-US" dirty="0">
                <a:latin typeface="黑体"/>
                <a:ea typeface="黑体"/>
                <a:cs typeface="黑体"/>
              </a:rPr>
              <a:t>知识点：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fork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getpid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getppid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sleep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23066795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10</a:t>
            </a:r>
            <a:r>
              <a:rPr lang="en-US" altLang="en-US" dirty="0"/>
              <a:t>（15分钟）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 algn="just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zh-CN" sz="2600" dirty="0">
                <a:solidFill>
                  <a:srgbClr val="000066"/>
                </a:solidFill>
                <a:ea typeface="黑体" pitchFamily="2" charset="-122"/>
              </a:rPr>
              <a:t>exec</a:t>
            </a: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函数族使用</a:t>
            </a:r>
            <a:endParaRPr lang="en-US" altLang="zh-CN" sz="2600" dirty="0">
              <a:solidFill>
                <a:srgbClr val="000066"/>
              </a:solidFill>
              <a:ea typeface="黑体" pitchFamily="2" charset="-122"/>
            </a:endParaRPr>
          </a:p>
          <a:p>
            <a:pPr lvl="1" algn="just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 algn="just">
              <a:buFont typeface="Monotype Sorts" charset="0"/>
              <a:buChar char="F"/>
            </a:pPr>
            <a:r>
              <a:rPr lang="zh-CN" altLang="en-US" dirty="0">
                <a:latin typeface="黑体"/>
                <a:ea typeface="黑体"/>
                <a:cs typeface="黑体"/>
              </a:rPr>
              <a:t>修改子任务</a:t>
            </a:r>
            <a:r>
              <a:rPr lang="en-US" dirty="0">
                <a:latin typeface="黑体"/>
                <a:ea typeface="黑体"/>
                <a:cs typeface="黑体"/>
              </a:rPr>
              <a:t>9</a:t>
            </a:r>
            <a:r>
              <a:rPr lang="zh-CN" altLang="en-US" dirty="0">
                <a:latin typeface="黑体"/>
                <a:ea typeface="黑体"/>
                <a:cs typeface="黑体"/>
              </a:rPr>
              <a:t>代码，调用所给程序，打印输出所有命令行参数和所有环境字符串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algn="just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要求：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 algn="just">
              <a:buFont typeface="Monotype Sorts" charset="0"/>
              <a:buChar char="F"/>
            </a:pPr>
            <a:r>
              <a:rPr lang="en-US" altLang="en-US" dirty="0">
                <a:latin typeface="黑体"/>
                <a:ea typeface="黑体"/>
                <a:cs typeface="黑体"/>
              </a:rPr>
              <a:t>能正确输出参数及环境字符串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 algn="just">
              <a:buFont typeface="Wingdings" charset="0"/>
              <a:buChar char="v"/>
            </a:pPr>
            <a:r>
              <a:rPr lang="en-US" altLang="en-US" dirty="0">
                <a:latin typeface="Arial" charset="0"/>
                <a:ea typeface="宋体" charset="0"/>
                <a:cs typeface="宋体" charset="0"/>
              </a:rPr>
              <a:t>知识点：</a:t>
            </a:r>
            <a:endParaRPr lang="en-US" altLang="zh-CN" dirty="0"/>
          </a:p>
          <a:p>
            <a:pPr lvl="2" algn="just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exec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函数族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7611460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1</a:t>
            </a:r>
            <a:r>
              <a:rPr lang="en-US" altLang="zh-CN" dirty="0"/>
              <a:t>0</a:t>
            </a:r>
            <a:r>
              <a:rPr lang="zh-CN" altLang="en-US" dirty="0"/>
              <a:t>：示例代码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 *</a:t>
            </a:r>
            <a:r>
              <a:rPr lang="en-US" sz="2000" dirty="0" err="1"/>
              <a:t>argv</a:t>
            </a:r>
            <a:r>
              <a:rPr lang="en-US" sz="2000" dirty="0"/>
              <a:t>[]){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char **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extern char **environ;</a:t>
            </a:r>
          </a:p>
          <a:p>
            <a:pPr marL="0" indent="0">
              <a:buNone/>
            </a:pPr>
            <a:r>
              <a:rPr lang="en-US" sz="2000" dirty="0"/>
              <a:t>	for(</a:t>
            </a:r>
            <a:r>
              <a:rPr lang="en-US" sz="2000" dirty="0" err="1"/>
              <a:t>i</a:t>
            </a:r>
            <a:r>
              <a:rPr lang="en-US" sz="2000" dirty="0"/>
              <a:t>=0;i&lt;</a:t>
            </a:r>
            <a:r>
              <a:rPr lang="en-US" sz="2000" dirty="0" err="1"/>
              <a:t>argc;i</a:t>
            </a:r>
            <a:r>
              <a:rPr lang="en-US" sz="2000" dirty="0"/>
              <a:t>++)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 err="1"/>
              <a:t>argv</a:t>
            </a:r>
            <a:r>
              <a:rPr lang="en-US" sz="2000" dirty="0"/>
              <a:t>[%d]: %s\n", 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argv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pPr marL="0" indent="0">
              <a:buNone/>
            </a:pPr>
            <a:r>
              <a:rPr lang="en-US" sz="2000" dirty="0"/>
              <a:t>	for(</a:t>
            </a:r>
            <a:r>
              <a:rPr lang="en-US" sz="2000" dirty="0" err="1"/>
              <a:t>ptr</a:t>
            </a:r>
            <a:r>
              <a:rPr lang="en-US" sz="2000" dirty="0"/>
              <a:t> = environ; *</a:t>
            </a:r>
            <a:r>
              <a:rPr lang="en-US" sz="2000" dirty="0" err="1"/>
              <a:t>ptr</a:t>
            </a:r>
            <a:r>
              <a:rPr lang="en-US" sz="2000" dirty="0"/>
              <a:t> !=0; </a:t>
            </a:r>
            <a:r>
              <a:rPr lang="en-US" sz="2000" dirty="0" err="1"/>
              <a:t>ptr</a:t>
            </a:r>
            <a:r>
              <a:rPr lang="en-US" sz="2000" dirty="0"/>
              <a:t> ++)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("%s\n",*</a:t>
            </a:r>
            <a:r>
              <a:rPr lang="en-US" sz="2000" dirty="0" err="1"/>
              <a:t>ptr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exit(0);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106528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11</a:t>
            </a:r>
            <a:r>
              <a:rPr lang="zh-CN" altLang="en-US" dirty="0"/>
              <a:t>（</a:t>
            </a:r>
            <a:r>
              <a:rPr lang="en-US" altLang="zh-CN" dirty="0"/>
              <a:t>15</a:t>
            </a:r>
            <a:r>
              <a:rPr lang="zh-CN" altLang="en-US" dirty="0"/>
              <a:t>分钟）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zh-CN" sz="2600" dirty="0">
                <a:solidFill>
                  <a:srgbClr val="000066"/>
                </a:solidFill>
                <a:ea typeface="黑体" pitchFamily="2" charset="-122"/>
              </a:rPr>
              <a:t>exec</a:t>
            </a: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函数族使用</a:t>
            </a:r>
            <a:endParaRPr lang="en-US" altLang="zh-CN" sz="2600" dirty="0">
              <a:solidFill>
                <a:srgbClr val="000066"/>
              </a:solidFill>
              <a:ea typeface="黑体" pitchFamily="2" charset="-122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创建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hello.c</a:t>
            </a:r>
            <a:r>
              <a:rPr lang="zh-CN" altLang="zh-CN" dirty="0">
                <a:latin typeface="黑体"/>
                <a:ea typeface="黑体"/>
                <a:cs typeface="黑体"/>
              </a:rPr>
              <a:t>用于输出环境变量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父进程中创建两个环境变量</a:t>
            </a:r>
            <a:r>
              <a:rPr lang="en-US" altLang="zh-CN" dirty="0">
                <a:latin typeface="黑体"/>
                <a:ea typeface="黑体"/>
                <a:cs typeface="黑体"/>
              </a:rPr>
              <a:t>AA=11</a:t>
            </a:r>
            <a:r>
              <a:rPr lang="zh-CN" altLang="zh-CN" dirty="0">
                <a:latin typeface="黑体"/>
                <a:ea typeface="黑体"/>
                <a:cs typeface="黑体"/>
              </a:rPr>
              <a:t>，</a:t>
            </a:r>
            <a:r>
              <a:rPr lang="en-US" altLang="zh-CN" dirty="0">
                <a:latin typeface="黑体"/>
                <a:ea typeface="黑体"/>
                <a:cs typeface="黑体"/>
              </a:rPr>
              <a:t>BB=22</a:t>
            </a: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要求：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子进程输出父进程传递过来的环境变量。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>
              <a:buFont typeface="Wingdings" charset="0"/>
              <a:buChar char="v"/>
            </a:pPr>
            <a:r>
              <a:rPr lang="en-US" altLang="en-US" dirty="0">
                <a:latin typeface="Arial" charset="0"/>
                <a:ea typeface="宋体" charset="0"/>
                <a:cs typeface="宋体" charset="0"/>
              </a:rPr>
              <a:t>知识点：</a:t>
            </a:r>
            <a:endParaRPr lang="en-US" altLang="zh-CN" dirty="0"/>
          </a:p>
          <a:p>
            <a:pPr lvl="2">
              <a:buFont typeface="Monotype Sorts" charset="0"/>
              <a:buChar char="F"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execle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buFont typeface="Monotype Sorts" charset="0"/>
              <a:buChar char="F"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getpid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04723755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11</a:t>
            </a:r>
            <a:r>
              <a:rPr lang="zh-CN" altLang="en-US" dirty="0"/>
              <a:t>：示例代码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sv-SE" sz="2000" dirty="0"/>
              <a:t>char * </a:t>
            </a:r>
            <a:r>
              <a:rPr lang="sv-SE" sz="2000" dirty="0" err="1"/>
              <a:t>const</a:t>
            </a:r>
            <a:r>
              <a:rPr lang="sv-SE" sz="2000" dirty="0"/>
              <a:t> </a:t>
            </a:r>
            <a:r>
              <a:rPr lang="sv-SE" sz="2000" dirty="0" err="1"/>
              <a:t>envp</a:t>
            </a:r>
            <a:r>
              <a:rPr lang="sv-SE" sz="2000" dirty="0"/>
              <a:t>[] = {"AA=11", "BB=22", NULL};</a:t>
            </a:r>
          </a:p>
          <a:p>
            <a:pPr marL="0" indent="0">
              <a:buNone/>
            </a:pPr>
            <a:r>
              <a:rPr lang="sv-SE" sz="2000" dirty="0"/>
              <a:t>…</a:t>
            </a:r>
            <a:endParaRPr lang="nb-NO" sz="2000" dirty="0"/>
          </a:p>
          <a:p>
            <a:pPr marL="0" indent="0">
              <a:buNone/>
            </a:pPr>
            <a:r>
              <a:rPr lang="nb-NO" sz="2000" dirty="0" err="1"/>
              <a:t>execle</a:t>
            </a:r>
            <a:r>
              <a:rPr lang="nb-NO" sz="2000" dirty="0"/>
              <a:t>("./</a:t>
            </a:r>
            <a:r>
              <a:rPr lang="nb-NO" sz="2000" dirty="0" err="1"/>
              <a:t>hello</a:t>
            </a:r>
            <a:r>
              <a:rPr lang="nb-NO" sz="2000" dirty="0"/>
              <a:t>", "</a:t>
            </a:r>
            <a:r>
              <a:rPr lang="nb-NO" sz="2000" dirty="0" err="1"/>
              <a:t>hello</a:t>
            </a:r>
            <a:r>
              <a:rPr lang="nb-NO" sz="2000" dirty="0"/>
              <a:t>", NULL, </a:t>
            </a:r>
            <a:r>
              <a:rPr lang="nb-NO" sz="2000" dirty="0" err="1"/>
              <a:t>envp</a:t>
            </a:r>
            <a:r>
              <a:rPr lang="nb-NO" sz="2000" dirty="0"/>
              <a:t>)…</a:t>
            </a:r>
          </a:p>
          <a:p>
            <a:pPr marL="0" indent="0">
              <a:buNone/>
            </a:pPr>
            <a:r>
              <a:rPr lang="nb-NO" altLang="zh-CN" sz="2000" dirty="0"/>
              <a:t>…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627601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12</a:t>
            </a:r>
            <a:r>
              <a:rPr lang="en-US" altLang="en-US" dirty="0"/>
              <a:t>（15分钟）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僵死进程</a:t>
            </a:r>
            <a:endParaRPr lang="en-US" altLang="zh-CN" sz="2600" dirty="0">
              <a:solidFill>
                <a:srgbClr val="000066"/>
              </a:solidFill>
              <a:ea typeface="黑体" pitchFamily="2" charset="-122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编写一个程序，创建一个僵死进程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要求：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然后调用</a:t>
            </a:r>
            <a:r>
              <a:rPr lang="en-US" altLang="zh-CN" dirty="0">
                <a:latin typeface="黑体"/>
                <a:ea typeface="黑体"/>
                <a:cs typeface="黑体"/>
              </a:rPr>
              <a:t>system</a:t>
            </a:r>
            <a:r>
              <a:rPr lang="zh-CN" altLang="zh-CN" dirty="0">
                <a:latin typeface="黑体"/>
                <a:ea typeface="黑体"/>
                <a:cs typeface="黑体"/>
              </a:rPr>
              <a:t>执行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ps</a:t>
            </a:r>
            <a:r>
              <a:rPr lang="zh-CN" altLang="zh-CN" dirty="0">
                <a:latin typeface="黑体"/>
                <a:ea typeface="黑体"/>
                <a:cs typeface="黑体"/>
              </a:rPr>
              <a:t>命令以验证该进程是僵死</a:t>
            </a:r>
            <a:r>
              <a:rPr lang="zh-CN" altLang="en-US" dirty="0">
                <a:latin typeface="黑体"/>
                <a:ea typeface="黑体"/>
                <a:cs typeface="黑体"/>
              </a:rPr>
              <a:t>进程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知识点：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 dirty="0">
                <a:latin typeface="Arial" charset="0"/>
                <a:ea typeface="黑体" charset="0"/>
              </a:rPr>
              <a:t>父进程尚未对已终止子进程调用</a:t>
            </a:r>
            <a:r>
              <a:rPr lang="en-US" altLang="zh-CN" dirty="0">
                <a:latin typeface="Arial" charset="0"/>
                <a:ea typeface="黑体" charset="0"/>
              </a:rPr>
              <a:t>wait</a:t>
            </a:r>
            <a:r>
              <a:rPr lang="zh-CN" altLang="en-US" dirty="0">
                <a:latin typeface="Arial" charset="0"/>
                <a:ea typeface="黑体" charset="0"/>
              </a:rPr>
              <a:t>函数善后，尚留存进程</a:t>
            </a:r>
            <a:r>
              <a:rPr lang="en-US" altLang="zh-CN" dirty="0">
                <a:latin typeface="Arial" charset="0"/>
                <a:ea typeface="黑体" charset="0"/>
              </a:rPr>
              <a:t>ID</a:t>
            </a:r>
            <a:r>
              <a:rPr lang="zh-CN" altLang="en-US" dirty="0">
                <a:latin typeface="Arial" charset="0"/>
                <a:ea typeface="黑体" charset="0"/>
              </a:rPr>
              <a:t>、终止状态等信息，</a:t>
            </a:r>
            <a:r>
              <a:rPr lang="zh-CN" altLang="en-US" dirty="0">
                <a:latin typeface="黑体"/>
                <a:ea typeface="黑体"/>
                <a:cs typeface="黑体"/>
              </a:rPr>
              <a:t>此时子进程称为僵死进程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system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63754144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12</a:t>
            </a:r>
            <a:r>
              <a:rPr lang="zh-CN" altLang="en-US" dirty="0"/>
              <a:t>：示例代码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…</a:t>
            </a:r>
            <a:endParaRPr lang="da-DK" sz="2000" dirty="0"/>
          </a:p>
          <a:p>
            <a:pPr marL="0" indent="0">
              <a:buNone/>
            </a:pPr>
            <a:r>
              <a:rPr lang="da-DK" sz="2000" dirty="0" err="1"/>
              <a:t>if</a:t>
            </a:r>
            <a:r>
              <a:rPr lang="da-DK" sz="2000" dirty="0"/>
              <a:t>((</a:t>
            </a:r>
            <a:r>
              <a:rPr lang="da-DK" sz="2000" dirty="0" err="1"/>
              <a:t>pid</a:t>
            </a:r>
            <a:r>
              <a:rPr lang="da-DK" sz="2000" dirty="0"/>
              <a:t> = fork())&lt;0)</a:t>
            </a:r>
          </a:p>
          <a:p>
            <a:pPr marL="0" indent="0">
              <a:buNone/>
            </a:pPr>
            <a:r>
              <a:rPr lang="da-DK" sz="2000" dirty="0"/>
              <a:t>    </a:t>
            </a:r>
            <a:r>
              <a:rPr lang="da-DK" sz="2000" dirty="0" err="1"/>
              <a:t>printf</a:t>
            </a:r>
            <a:r>
              <a:rPr lang="da-DK" sz="2000" dirty="0"/>
              <a:t>("fork </a:t>
            </a:r>
            <a:r>
              <a:rPr lang="da-DK" sz="2000" dirty="0" err="1"/>
              <a:t>error</a:t>
            </a:r>
            <a:r>
              <a:rPr lang="da-DK" sz="2000" dirty="0"/>
              <a:t>");</a:t>
            </a:r>
          </a:p>
          <a:p>
            <a:pPr marL="0" indent="0">
              <a:buNone/>
            </a:pPr>
            <a:r>
              <a:rPr lang="da-DK" sz="2000" dirty="0" err="1"/>
              <a:t>else</a:t>
            </a:r>
            <a:r>
              <a:rPr lang="da-DK" sz="2000" dirty="0"/>
              <a:t> </a:t>
            </a:r>
            <a:r>
              <a:rPr lang="da-DK" sz="2000" dirty="0" err="1"/>
              <a:t>if</a:t>
            </a:r>
            <a:r>
              <a:rPr lang="da-DK" sz="2000" dirty="0"/>
              <a:t>(</a:t>
            </a:r>
            <a:r>
              <a:rPr lang="da-DK" sz="2000" dirty="0" err="1"/>
              <a:t>pid</a:t>
            </a:r>
            <a:r>
              <a:rPr lang="da-DK" sz="2000" dirty="0"/>
              <a:t> == 0)</a:t>
            </a:r>
          </a:p>
          <a:p>
            <a:pPr marL="0" indent="0">
              <a:buNone/>
            </a:pPr>
            <a:r>
              <a:rPr lang="da-DK" sz="2000" dirty="0"/>
              <a:t>    exit(0);</a:t>
            </a:r>
          </a:p>
          <a:p>
            <a:pPr marL="0" indent="0">
              <a:buNone/>
            </a:pPr>
            <a:r>
              <a:rPr lang="nl-NL" sz="2000" dirty="0"/>
              <a:t>sleep(4);</a:t>
            </a:r>
          </a:p>
          <a:p>
            <a:pPr marL="0" indent="0">
              <a:buNone/>
            </a:pPr>
            <a:r>
              <a:rPr lang="nl-NL" sz="2000" dirty="0"/>
              <a:t>system(PSCMD);</a:t>
            </a:r>
          </a:p>
          <a:p>
            <a:pPr marL="0" indent="0">
              <a:buNone/>
            </a:pPr>
            <a:r>
              <a:rPr lang="nl-NL" altLang="zh-CN" sz="2000" dirty="0"/>
              <a:t>…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9287756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13</a:t>
            </a:r>
            <a:r>
              <a:rPr lang="en-US" altLang="en-US" dirty="0"/>
              <a:t>（20分钟）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536" y="1484785"/>
            <a:ext cx="8369620" cy="4608513"/>
          </a:xfrm>
        </p:spPr>
        <p:txBody>
          <a:bodyPr/>
          <a:lstStyle/>
          <a:p>
            <a:pPr marL="342891" lvl="1" indent="-342891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0066"/>
                </a:solidFill>
                <a:ea typeface="黑体" pitchFamily="2" charset="-122"/>
              </a:rPr>
              <a:t>进程终止状态</a:t>
            </a:r>
            <a:endParaRPr lang="en-US" altLang="zh-CN" sz="2600" dirty="0">
              <a:solidFill>
                <a:srgbClr val="000066"/>
              </a:solidFill>
              <a:ea typeface="黑体" pitchFamily="2" charset="-122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创建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pr_exit</a:t>
            </a:r>
            <a:r>
              <a:rPr lang="zh-CN" altLang="zh-CN" dirty="0">
                <a:latin typeface="黑体"/>
                <a:ea typeface="黑体"/>
                <a:cs typeface="黑体"/>
              </a:rPr>
              <a:t>函数用于输出进程终止状态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要求：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 dirty="0">
                <a:latin typeface="黑体"/>
                <a:ea typeface="黑体"/>
                <a:cs typeface="黑体"/>
              </a:rPr>
              <a:t>输出进程终止状态的值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知识点：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wait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WIFEXITED</a:t>
            </a:r>
            <a:r>
              <a:rPr lang="zh-CN" altLang="en-US" dirty="0">
                <a:latin typeface="黑体"/>
                <a:ea typeface="黑体"/>
                <a:cs typeface="黑体"/>
              </a:rPr>
              <a:t>宏</a:t>
            </a:r>
            <a:r>
              <a:rPr lang="en-US" altLang="zh-CN" dirty="0">
                <a:latin typeface="黑体"/>
                <a:ea typeface="黑体"/>
                <a:cs typeface="黑体"/>
              </a:rPr>
              <a:t> </a:t>
            </a:r>
            <a:endParaRPr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29927141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1</a:t>
            </a:r>
            <a:r>
              <a:rPr lang="en-US" altLang="zh-CN" dirty="0"/>
              <a:t>3</a:t>
            </a:r>
            <a:r>
              <a:rPr lang="zh-CN" altLang="en-US" dirty="0"/>
              <a:t>：示例代码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536" y="1412777"/>
            <a:ext cx="8585644" cy="4608513"/>
          </a:xfrm>
        </p:spPr>
        <p:txBody>
          <a:bodyPr/>
          <a:lstStyle/>
          <a:p>
            <a:pPr marL="0" indent="0">
              <a:buNone/>
            </a:pPr>
            <a:r>
              <a:rPr lang="nl-NL" altLang="zh-CN" sz="2000" dirty="0"/>
              <a:t>…</a:t>
            </a:r>
          </a:p>
          <a:p>
            <a:pPr marL="0" indent="0">
              <a:buNone/>
            </a:pPr>
            <a:r>
              <a:rPr lang="en-US" sz="1800" dirty="0"/>
              <a:t>if (WIFEXITED(status)){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("normal termination, exit status = %d\n", WEXITSTATUS(status));</a:t>
            </a:r>
          </a:p>
          <a:p>
            <a:pPr marL="0" indent="0">
              <a:buNone/>
            </a:pPr>
            <a:r>
              <a:rPr lang="en-US" sz="1800" dirty="0"/>
              <a:t>    }else if (WIFSIGNALED(status)){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("abnormal termination, signal number=%</a:t>
            </a:r>
            <a:r>
              <a:rPr lang="en-US" sz="1800" dirty="0" err="1"/>
              <a:t>d%s</a:t>
            </a:r>
            <a:r>
              <a:rPr lang="en-US" sz="1800" dirty="0"/>
              <a:t>\n”, 			     WTERMSIG(status),</a:t>
            </a:r>
          </a:p>
          <a:p>
            <a:pPr marL="0" indent="0">
              <a:buNone/>
            </a:pPr>
            <a:r>
              <a:rPr lang="en-US" sz="1800" dirty="0"/>
              <a:t>	#</a:t>
            </a:r>
            <a:r>
              <a:rPr lang="en-US" sz="1800" dirty="0" err="1"/>
              <a:t>ifdef</a:t>
            </a:r>
            <a:r>
              <a:rPr lang="en-US" sz="1800" dirty="0"/>
              <a:t> WCOREDUMP</a:t>
            </a:r>
          </a:p>
          <a:p>
            <a:pPr marL="0" indent="0">
              <a:buNone/>
            </a:pPr>
            <a:r>
              <a:rPr lang="en-US" sz="1800" dirty="0"/>
              <a:t>       	 WCOREDUMP(status) ? " (core file generated )" : "");</a:t>
            </a:r>
          </a:p>
          <a:p>
            <a:pPr marL="0" indent="0">
              <a:buNone/>
            </a:pPr>
            <a:r>
              <a:rPr lang="en-US" sz="1800" dirty="0"/>
              <a:t>	#else</a:t>
            </a:r>
          </a:p>
          <a:p>
            <a:pPr marL="0" indent="0">
              <a:buNone/>
            </a:pPr>
            <a:r>
              <a:rPr lang="en-US" sz="1800" dirty="0"/>
              <a:t>       	 "");</a:t>
            </a:r>
          </a:p>
          <a:p>
            <a:pPr marL="0" indent="0">
              <a:buNone/>
            </a:pPr>
            <a:r>
              <a:rPr lang="en-US" sz="1800" dirty="0"/>
              <a:t>	#</a:t>
            </a:r>
            <a:r>
              <a:rPr lang="en-US" sz="1800" dirty="0" err="1"/>
              <a:t>endif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}else if(WIFSTOPPED(status)){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printf</a:t>
            </a:r>
            <a:r>
              <a:rPr lang="en-US" sz="1800" dirty="0"/>
              <a:t>("child stopped, signal number=%d\n", WSTOPSIG(status));</a:t>
            </a:r>
            <a:endParaRPr lang="fr-FR" altLang="zh-CN" sz="2000" dirty="0"/>
          </a:p>
          <a:p>
            <a:pPr marL="0" indent="0">
              <a:buNone/>
            </a:pPr>
            <a:r>
              <a:rPr lang="fr-FR" altLang="zh-CN" sz="2000" dirty="0"/>
              <a:t>…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8704939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14</a:t>
            </a:r>
            <a:r>
              <a:rPr lang="en-US" altLang="en-US" dirty="0"/>
              <a:t>（15分钟）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0066"/>
                </a:solidFill>
                <a:ea typeface="黑体" pitchFamily="2" charset="-122"/>
              </a:rPr>
              <a:t>僵死进程的避免</a:t>
            </a:r>
            <a:endParaRPr lang="en-US" altLang="zh-CN" sz="2600" dirty="0">
              <a:solidFill>
                <a:srgbClr val="000066"/>
              </a:solidFill>
              <a:ea typeface="黑体" pitchFamily="2" charset="-122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编写程序调用</a:t>
            </a:r>
            <a:r>
              <a:rPr lang="en-US" altLang="zh-CN" dirty="0">
                <a:latin typeface="黑体"/>
                <a:ea typeface="黑体"/>
                <a:cs typeface="黑体"/>
              </a:rPr>
              <a:t>fork</a:t>
            </a:r>
            <a:r>
              <a:rPr lang="zh-CN" altLang="zh-CN" dirty="0">
                <a:latin typeface="黑体"/>
                <a:ea typeface="黑体"/>
                <a:cs typeface="黑体"/>
              </a:rPr>
              <a:t>两次以避免僵死进程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要求：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 dirty="0">
                <a:latin typeface="黑体"/>
                <a:ea typeface="黑体"/>
                <a:cs typeface="黑体"/>
              </a:rPr>
              <a:t>输出子进程父进程的值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知识点：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fork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exit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sleep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buFont typeface="Monotype Sorts" charset="0"/>
              <a:buChar char="F"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waitpid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7909039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14</a:t>
            </a:r>
            <a:r>
              <a:rPr lang="zh-CN" altLang="en-US" dirty="0"/>
              <a:t>：示例代码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zh-CN" sz="2000" dirty="0"/>
              <a:t>…</a:t>
            </a:r>
          </a:p>
          <a:p>
            <a:pPr marL="0" indent="0">
              <a:buNone/>
            </a:pPr>
            <a:r>
              <a:rPr lang="nb-NO" sz="2000" dirty="0" err="1"/>
              <a:t>if</a:t>
            </a:r>
            <a:r>
              <a:rPr lang="nb-NO" sz="2000" dirty="0"/>
              <a:t> ((</a:t>
            </a:r>
            <a:r>
              <a:rPr lang="nb-NO" sz="2000" dirty="0" err="1"/>
              <a:t>pid</a:t>
            </a:r>
            <a:r>
              <a:rPr lang="nb-NO" sz="2000" dirty="0"/>
              <a:t> = fork()) &lt; 0)</a:t>
            </a:r>
          </a:p>
          <a:p>
            <a:pPr marL="0" indent="0">
              <a:buNone/>
            </a:pPr>
            <a:r>
              <a:rPr lang="da-DK" sz="2000" dirty="0"/>
              <a:t>    </a:t>
            </a:r>
            <a:r>
              <a:rPr lang="da-DK" sz="2000" dirty="0" err="1"/>
              <a:t>printf</a:t>
            </a:r>
            <a:r>
              <a:rPr lang="da-DK" sz="2000" dirty="0"/>
              <a:t>("fork </a:t>
            </a:r>
            <a:r>
              <a:rPr lang="da-DK" sz="2000" dirty="0" err="1"/>
              <a:t>error</a:t>
            </a:r>
            <a:r>
              <a:rPr lang="da-DK" sz="2000" dirty="0"/>
              <a:t>");</a:t>
            </a:r>
          </a:p>
          <a:p>
            <a:pPr marL="0" indent="0">
              <a:buNone/>
            </a:pPr>
            <a:r>
              <a:rPr lang="en-US" sz="2000" dirty="0"/>
              <a:t>            else if (</a:t>
            </a:r>
            <a:r>
              <a:rPr lang="en-US" sz="2000" dirty="0" err="1"/>
              <a:t>pid</a:t>
            </a:r>
            <a:r>
              <a:rPr lang="en-US" sz="2000" dirty="0"/>
              <a:t> &gt; 0)</a:t>
            </a:r>
          </a:p>
          <a:p>
            <a:pPr marL="0" indent="0">
              <a:buNone/>
            </a:pPr>
            <a:r>
              <a:rPr lang="en-US" sz="2000" dirty="0"/>
              <a:t>	exit(0);        /* parent from second fork == first child */		</a:t>
            </a:r>
            <a:r>
              <a:rPr lang="nl-NL" sz="2000" dirty="0"/>
              <a:t>sleep(2)；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("second child, parent </a:t>
            </a:r>
            <a:r>
              <a:rPr lang="en-US" sz="2000" dirty="0" err="1"/>
              <a:t>pid</a:t>
            </a:r>
            <a:r>
              <a:rPr lang="en-US" sz="2000" dirty="0"/>
              <a:t> = %d\n", </a:t>
            </a:r>
            <a:r>
              <a:rPr lang="en-US" sz="2000" dirty="0" err="1"/>
              <a:t>getppid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             exit(0);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    if (</a:t>
            </a:r>
            <a:r>
              <a:rPr lang="en-US" sz="2000" dirty="0" err="1"/>
              <a:t>waitpid</a:t>
            </a:r>
            <a:r>
              <a:rPr lang="en-US" sz="2000" dirty="0"/>
              <a:t>(</a:t>
            </a:r>
            <a:r>
              <a:rPr lang="en-US" sz="2000" dirty="0" err="1"/>
              <a:t>pid</a:t>
            </a:r>
            <a:r>
              <a:rPr lang="en-US" sz="2000" dirty="0"/>
              <a:t>, NULL, 0) != </a:t>
            </a:r>
            <a:r>
              <a:rPr lang="en-US" sz="2000" dirty="0" err="1"/>
              <a:t>pid</a:t>
            </a:r>
            <a:r>
              <a:rPr lang="en-US" sz="2000" dirty="0"/>
              <a:t>)       /* wait for first child */</a:t>
            </a:r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 err="1"/>
              <a:t>waitpid</a:t>
            </a:r>
            <a:r>
              <a:rPr lang="en-US" sz="2000" dirty="0"/>
              <a:t> error");</a:t>
            </a:r>
          </a:p>
          <a:p>
            <a:pPr marL="0" indent="0">
              <a:buNone/>
            </a:pPr>
            <a:r>
              <a:rPr lang="en-US" sz="2000" dirty="0"/>
              <a:t>…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0367380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512" y="1268761"/>
            <a:ext cx="8928992" cy="54059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if ((</a:t>
            </a:r>
            <a:r>
              <a:rPr lang="en-US" altLang="zh-CN" dirty="0" err="1"/>
              <a:t>pid</a:t>
            </a:r>
            <a:r>
              <a:rPr lang="en-US" altLang="zh-CN" dirty="0"/>
              <a:t> = fork()) &lt; 0)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fprintf</a:t>
            </a:r>
            <a:r>
              <a:rPr lang="en-US" altLang="zh-CN" dirty="0"/>
              <a:t>(stderr, "fork error\n");</a:t>
            </a:r>
          </a:p>
          <a:p>
            <a:pPr marL="0" indent="0">
              <a:buNone/>
            </a:pPr>
            <a:r>
              <a:rPr lang="en-US" altLang="zh-CN" dirty="0"/>
              <a:t>} else if (</a:t>
            </a:r>
            <a:r>
              <a:rPr lang="en-US" altLang="zh-CN" dirty="0" err="1"/>
              <a:t>pid</a:t>
            </a:r>
            <a:r>
              <a:rPr lang="en-US" altLang="zh-CN" dirty="0"/>
              <a:t> == 0) {</a:t>
            </a:r>
          </a:p>
          <a:p>
            <a:pPr marL="0" indent="0">
              <a:buNone/>
            </a:pPr>
            <a:r>
              <a:rPr lang="en-US" altLang="zh-CN" dirty="0"/>
              <a:t>  glob++;</a:t>
            </a:r>
          </a:p>
          <a:p>
            <a:pPr marL="0" indent="0">
              <a:buNone/>
            </a:pPr>
            <a:r>
              <a:rPr lang="en-US" altLang="zh-CN" dirty="0"/>
              <a:t>  var ++;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("child process\n");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pid</a:t>
            </a:r>
            <a:r>
              <a:rPr lang="en-US" altLang="zh-CN" dirty="0"/>
              <a:t> = %d, father </a:t>
            </a:r>
            <a:r>
              <a:rPr lang="en-US" altLang="zh-CN" dirty="0" err="1"/>
              <a:t>pid</a:t>
            </a:r>
            <a:r>
              <a:rPr lang="en-US" altLang="zh-CN" dirty="0"/>
              <a:t> = %d, glob = %d, var = %d\n", </a:t>
            </a:r>
            <a:r>
              <a:rPr lang="en-US" altLang="zh-CN" dirty="0" err="1"/>
              <a:t>getpid</a:t>
            </a:r>
            <a:r>
              <a:rPr lang="en-US" altLang="zh-CN" dirty="0"/>
              <a:t>(), </a:t>
            </a:r>
            <a:r>
              <a:rPr lang="en-US" altLang="zh-CN" dirty="0" err="1"/>
              <a:t>getppid</a:t>
            </a:r>
            <a:r>
              <a:rPr lang="en-US" altLang="zh-CN" dirty="0"/>
              <a:t>(), </a:t>
            </a:r>
            <a:r>
              <a:rPr lang="en-US" altLang="zh-CN" dirty="0" err="1"/>
              <a:t>glob,var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exit(0);</a:t>
            </a:r>
          </a:p>
          <a:p>
            <a:pPr marL="0" indent="0">
              <a:buNone/>
            </a:pPr>
            <a:r>
              <a:rPr lang="en-US" altLang="zh-CN" dirty="0"/>
              <a:t>} else…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56352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15</a:t>
            </a:r>
            <a:r>
              <a:rPr lang="zh-CN" altLang="en-US" dirty="0"/>
              <a:t>（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分钟）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600" dirty="0" err="1">
                <a:solidFill>
                  <a:srgbClr val="000066"/>
                </a:solidFill>
                <a:ea typeface="黑体" pitchFamily="2" charset="-122"/>
              </a:rPr>
              <a:t>WIFEXITED宏的进一步掌握</a:t>
            </a:r>
            <a:endParaRPr lang="en-US" altLang="zh-CN" sz="2600" dirty="0">
              <a:solidFill>
                <a:srgbClr val="000066"/>
              </a:solidFill>
              <a:ea typeface="黑体" pitchFamily="2" charset="-122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/>
              <a:t>调用</a:t>
            </a:r>
            <a:r>
              <a:rPr lang="en-US" altLang="zh-CN" dirty="0"/>
              <a:t>system</a:t>
            </a:r>
            <a:r>
              <a:rPr lang="zh-CN" altLang="zh-CN" dirty="0"/>
              <a:t>函数，分别执行以下三个</a:t>
            </a:r>
            <a:r>
              <a:rPr lang="en-US" altLang="zh-CN" dirty="0"/>
              <a:t>shell</a:t>
            </a:r>
            <a:r>
              <a:rPr lang="zh-CN" altLang="zh-CN" dirty="0"/>
              <a:t>语句：</a:t>
            </a:r>
            <a:endParaRPr lang="en-US" altLang="zh-CN" dirty="0"/>
          </a:p>
          <a:p>
            <a:pPr lvl="2">
              <a:buFont typeface="Monotype Sorts" charset="0"/>
              <a:buChar char="F"/>
            </a:pP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date </a:t>
            </a:r>
          </a:p>
          <a:p>
            <a:pPr lvl="2">
              <a:buFont typeface="Monotype Sorts" charset="0"/>
              <a:buChar char="F"/>
            </a:pP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 err="1"/>
              <a:t>nosuchcommand</a:t>
            </a:r>
            <a:r>
              <a:rPr lang="en-US" altLang="zh-CN" dirty="0"/>
              <a:t> </a:t>
            </a:r>
          </a:p>
          <a:p>
            <a:pPr lvl="2">
              <a:buFont typeface="Monotype Sorts" charset="0"/>
              <a:buChar char="F"/>
            </a:pP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who</a:t>
            </a:r>
            <a:r>
              <a:rPr lang="zh-CN" altLang="zh-CN" dirty="0"/>
              <a:t>；</a:t>
            </a:r>
            <a:r>
              <a:rPr lang="en-US" altLang="zh-CN" dirty="0"/>
              <a:t>exit 44</a:t>
            </a:r>
            <a:r>
              <a:rPr lang="zh-CN" altLang="zh-CN" dirty="0"/>
              <a:t>。</a:t>
            </a:r>
            <a:endParaRPr lang="en-US" altLang="zh-CN" dirty="0"/>
          </a:p>
          <a:p>
            <a:pPr lvl="2">
              <a:buFont typeface="Monotype Sorts" charset="0"/>
              <a:buChar char="F"/>
            </a:pPr>
            <a:r>
              <a:rPr lang="zh-CN" altLang="zh-CN" dirty="0"/>
              <a:t>并打印输出</a:t>
            </a:r>
            <a:r>
              <a:rPr lang="en-US" altLang="zh-CN" dirty="0"/>
              <a:t>exit </a:t>
            </a:r>
            <a:r>
              <a:rPr lang="zh-CN" altLang="zh-CN" dirty="0"/>
              <a:t>值。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要求：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en-US" altLang="en-US" dirty="0">
                <a:latin typeface="黑体"/>
                <a:ea typeface="黑体"/>
                <a:cs typeface="黑体"/>
              </a:rPr>
              <a:t>分别</a:t>
            </a:r>
            <a:r>
              <a:rPr lang="zh-CN" altLang="zh-CN" dirty="0">
                <a:latin typeface="黑体"/>
                <a:ea typeface="黑体"/>
                <a:cs typeface="黑体"/>
              </a:rPr>
              <a:t>打印输出</a:t>
            </a:r>
            <a:r>
              <a:rPr lang="zh-CN" altLang="en-US" dirty="0">
                <a:latin typeface="黑体"/>
                <a:ea typeface="黑体"/>
                <a:cs typeface="黑体"/>
              </a:rPr>
              <a:t>不同进程终止状态的</a:t>
            </a:r>
            <a:r>
              <a:rPr lang="zh-CN" altLang="zh-CN" dirty="0">
                <a:latin typeface="黑体"/>
                <a:ea typeface="黑体"/>
                <a:cs typeface="黑体"/>
              </a:rPr>
              <a:t>值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知识点：</a:t>
            </a:r>
            <a:endParaRPr lang="en-US" altLang="zh-CN" dirty="0"/>
          </a:p>
          <a:p>
            <a:pPr lvl="2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WIFEXITED</a:t>
            </a:r>
            <a:r>
              <a:rPr lang="zh-CN" altLang="en-US" dirty="0">
                <a:latin typeface="黑体"/>
                <a:ea typeface="黑体"/>
                <a:cs typeface="黑体"/>
              </a:rPr>
              <a:t>宏</a:t>
            </a:r>
          </a:p>
        </p:txBody>
      </p:sp>
    </p:spTree>
    <p:extLst>
      <p:ext uri="{BB962C8B-B14F-4D97-AF65-F5344CB8AC3E}">
        <p14:creationId xmlns:p14="http://schemas.microsoft.com/office/powerpoint/2010/main" val="402314198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15</a:t>
            </a:r>
            <a:r>
              <a:rPr lang="zh-CN" altLang="en-US" dirty="0"/>
              <a:t>：示例代码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zh-CN" sz="1800" dirty="0"/>
              <a:t>…</a:t>
            </a:r>
          </a:p>
          <a:p>
            <a:pPr marL="0" indent="0">
              <a:buNone/>
            </a:pPr>
            <a:r>
              <a:rPr lang="nb-NO" sz="1800" dirty="0"/>
              <a:t> </a:t>
            </a:r>
            <a:r>
              <a:rPr lang="nb-NO" sz="1800" dirty="0" err="1"/>
              <a:t>if</a:t>
            </a:r>
            <a:r>
              <a:rPr lang="nb-NO" sz="1800" dirty="0"/>
              <a:t> ((</a:t>
            </a:r>
            <a:r>
              <a:rPr lang="nb-NO" sz="1800" dirty="0" err="1"/>
              <a:t>pid</a:t>
            </a:r>
            <a:r>
              <a:rPr lang="nb-NO" sz="1800" dirty="0"/>
              <a:t> = fork()) &lt; 0){</a:t>
            </a:r>
          </a:p>
          <a:p>
            <a:pPr marL="0" indent="0">
              <a:buNone/>
            </a:pPr>
            <a:r>
              <a:rPr lang="da-DK" sz="1800" dirty="0"/>
              <a:t>        </a:t>
            </a:r>
            <a:r>
              <a:rPr lang="da-DK" sz="1800" dirty="0" err="1"/>
              <a:t>printf</a:t>
            </a:r>
            <a:r>
              <a:rPr lang="da-DK" sz="1800" dirty="0"/>
              <a:t>("</a:t>
            </a:r>
            <a:r>
              <a:rPr lang="da-DK" sz="1800" dirty="0" err="1"/>
              <a:t>fork_error</a:t>
            </a:r>
            <a:r>
              <a:rPr lang="da-DK" sz="1800" dirty="0"/>
              <a:t>");</a:t>
            </a:r>
          </a:p>
          <a:p>
            <a:pPr marL="0" indent="0">
              <a:buNone/>
            </a:pPr>
            <a:r>
              <a:rPr lang="en-US" sz="1800" dirty="0"/>
              <a:t>    }else if (</a:t>
            </a:r>
            <a:r>
              <a:rPr lang="en-US" sz="1800" dirty="0" err="1"/>
              <a:t>pid</a:t>
            </a:r>
            <a:r>
              <a:rPr lang="en-US" sz="1800" dirty="0"/>
              <a:t> == 0){</a:t>
            </a:r>
          </a:p>
          <a:p>
            <a:pPr marL="0" indent="0">
              <a:buNone/>
            </a:pPr>
            <a:r>
              <a:rPr lang="en-US" sz="1800" dirty="0"/>
              <a:t>        abort();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altLang="zh-CN" sz="1800" dirty="0"/>
              <a:t>…</a:t>
            </a:r>
            <a:endParaRPr lang="nl-NL" altLang="zh-CN" sz="1800" dirty="0"/>
          </a:p>
          <a:p>
            <a:pPr marL="0" indent="0">
              <a:buNone/>
            </a:pPr>
            <a:r>
              <a:rPr lang="nb-NO" sz="1800" dirty="0" err="1"/>
              <a:t>if</a:t>
            </a:r>
            <a:r>
              <a:rPr lang="nb-NO" sz="1800" dirty="0"/>
              <a:t> ((</a:t>
            </a:r>
            <a:r>
              <a:rPr lang="nb-NO" sz="1800" dirty="0" err="1"/>
              <a:t>pid</a:t>
            </a:r>
            <a:r>
              <a:rPr lang="nb-NO" sz="1800" dirty="0"/>
              <a:t> = fork()) &lt; 0){</a:t>
            </a:r>
          </a:p>
          <a:p>
            <a:pPr marL="0" indent="0">
              <a:buNone/>
            </a:pPr>
            <a:r>
              <a:rPr lang="da-DK" sz="1800" dirty="0"/>
              <a:t>        </a:t>
            </a:r>
            <a:r>
              <a:rPr lang="da-DK" sz="1800" dirty="0" err="1"/>
              <a:t>printf</a:t>
            </a:r>
            <a:r>
              <a:rPr lang="da-DK" sz="1800" dirty="0"/>
              <a:t>("fork </a:t>
            </a:r>
            <a:r>
              <a:rPr lang="da-DK" sz="1800" dirty="0" err="1"/>
              <a:t>error</a:t>
            </a:r>
            <a:r>
              <a:rPr lang="da-DK" sz="1800" dirty="0"/>
              <a:t>");</a:t>
            </a:r>
          </a:p>
          <a:p>
            <a:pPr marL="0" indent="0">
              <a:buNone/>
            </a:pPr>
            <a:r>
              <a:rPr lang="da-DK" sz="1800" dirty="0"/>
              <a:t>    }</a:t>
            </a:r>
            <a:r>
              <a:rPr lang="da-DK" sz="1800" dirty="0" err="1"/>
              <a:t>else</a:t>
            </a:r>
            <a:r>
              <a:rPr lang="da-DK" sz="1800" dirty="0"/>
              <a:t> </a:t>
            </a:r>
            <a:r>
              <a:rPr lang="da-DK" sz="1800" dirty="0" err="1"/>
              <a:t>if</a:t>
            </a:r>
            <a:r>
              <a:rPr lang="da-DK" sz="1800" dirty="0"/>
              <a:t>(</a:t>
            </a:r>
            <a:r>
              <a:rPr lang="da-DK" sz="1800" dirty="0" err="1"/>
              <a:t>pid</a:t>
            </a:r>
            <a:r>
              <a:rPr lang="da-DK" sz="1800" dirty="0"/>
              <a:t> == 0){</a:t>
            </a:r>
          </a:p>
          <a:p>
            <a:pPr marL="0" indent="0">
              <a:buNone/>
            </a:pPr>
            <a:r>
              <a:rPr lang="da-DK" sz="1800" dirty="0"/>
              <a:t>        // </a:t>
            </a:r>
            <a:r>
              <a:rPr lang="da-DK" sz="1800" dirty="0" err="1"/>
              <a:t>child</a:t>
            </a:r>
            <a:r>
              <a:rPr lang="da-DK" sz="1800" dirty="0"/>
              <a:t> </a:t>
            </a:r>
            <a:r>
              <a:rPr lang="da-DK" sz="1800" dirty="0" err="1"/>
              <a:t>divide</a:t>
            </a:r>
            <a:r>
              <a:rPr lang="da-DK" sz="1800" dirty="0"/>
              <a:t> by 0 generates SIGFPE</a:t>
            </a:r>
          </a:p>
          <a:p>
            <a:pPr marL="0" indent="0">
              <a:buNone/>
            </a:pPr>
            <a:r>
              <a:rPr lang="da-DK" sz="1800" dirty="0"/>
              <a:t>        status/=0;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    </a:t>
            </a:r>
            <a:r>
              <a:rPr lang="fr-FR" sz="1800" dirty="0" err="1"/>
              <a:t>pr_exit</a:t>
            </a:r>
            <a:r>
              <a:rPr lang="fr-FR" sz="1800" dirty="0"/>
              <a:t>(</a:t>
            </a:r>
            <a:r>
              <a:rPr lang="fr-FR" sz="1800" dirty="0" err="1"/>
              <a:t>status</a:t>
            </a:r>
            <a:r>
              <a:rPr lang="fr-FR" sz="1800" dirty="0"/>
              <a:t>);</a:t>
            </a:r>
          </a:p>
          <a:p>
            <a:pPr marL="0" indent="0">
              <a:buNone/>
            </a:pPr>
            <a:r>
              <a:rPr lang="fr-FR" altLang="zh-CN" sz="1800" dirty="0"/>
              <a:t>…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4532502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16</a:t>
            </a:r>
            <a:r>
              <a:rPr lang="en-US" altLang="en-US" dirty="0"/>
              <a:t>（20分钟）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0066"/>
                </a:solidFill>
                <a:ea typeface="黑体" pitchFamily="2" charset="-122"/>
              </a:rPr>
              <a:t>wait//</a:t>
            </a:r>
            <a:r>
              <a:rPr lang="en-US" altLang="en-US" sz="2600" dirty="0" err="1">
                <a:solidFill>
                  <a:srgbClr val="000066"/>
                </a:solidFill>
                <a:ea typeface="黑体" pitchFamily="2" charset="-122"/>
              </a:rPr>
              <a:t>waipid函数</a:t>
            </a:r>
            <a:endParaRPr lang="en-US" altLang="zh-CN" sz="2600" dirty="0">
              <a:solidFill>
                <a:srgbClr val="000066"/>
              </a:solidFill>
              <a:ea typeface="黑体" pitchFamily="2" charset="-122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父进程先用阻塞方式等待第一个进程的结束，然后用非阻塞方式等待另一个子进程的退出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要求：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en-US" altLang="en-US" dirty="0">
                <a:latin typeface="黑体"/>
                <a:ea typeface="黑体"/>
                <a:cs typeface="黑体"/>
              </a:rPr>
              <a:t>父进程分别等待</a:t>
            </a:r>
            <a:r>
              <a:rPr lang="zh-CN" altLang="zh-CN" dirty="0">
                <a:latin typeface="黑体"/>
                <a:ea typeface="黑体"/>
                <a:cs typeface="黑体"/>
              </a:rPr>
              <a:t>收集到</a:t>
            </a:r>
            <a:r>
              <a:rPr lang="en-US" altLang="zh-CN" dirty="0">
                <a:latin typeface="黑体"/>
                <a:ea typeface="黑体"/>
                <a:cs typeface="黑体"/>
              </a:rPr>
              <a:t>2</a:t>
            </a:r>
            <a:r>
              <a:rPr lang="zh-CN" altLang="zh-CN" dirty="0">
                <a:latin typeface="黑体"/>
                <a:ea typeface="黑体"/>
                <a:cs typeface="黑体"/>
              </a:rPr>
              <a:t>子进程结束的消息</a:t>
            </a:r>
            <a:r>
              <a:rPr lang="zh-CN" altLang="en-US" dirty="0">
                <a:latin typeface="黑体"/>
                <a:ea typeface="黑体"/>
                <a:cs typeface="黑体"/>
              </a:rPr>
              <a:t>，并适时输出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知识点：</a:t>
            </a:r>
            <a:endParaRPr lang="en-US" altLang="zh-CN" dirty="0"/>
          </a:p>
          <a:p>
            <a:pPr lvl="2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wait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buFont typeface="Monotype Sorts" charset="0"/>
              <a:buChar char="F"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waitpid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2011208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16</a:t>
            </a:r>
            <a:r>
              <a:rPr lang="zh-CN" altLang="en-US" dirty="0"/>
              <a:t>：示例代码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zh-CN" sz="2000" dirty="0"/>
              <a:t>…</a:t>
            </a:r>
          </a:p>
          <a:p>
            <a:pPr marL="0" indent="0">
              <a:buNone/>
            </a:pPr>
            <a:r>
              <a:rPr lang="nb-NO" sz="1800" dirty="0"/>
              <a:t>child1 = fork();</a:t>
            </a:r>
          </a:p>
          <a:p>
            <a:pPr marL="0" indent="0">
              <a:buNone/>
            </a:pPr>
            <a:r>
              <a:rPr lang="zh-TW" altLang="en-US" sz="1800" dirty="0"/>
              <a:t>        </a:t>
            </a:r>
            <a:r>
              <a:rPr lang="en-US" altLang="zh-TW" sz="1800" dirty="0"/>
              <a:t>/* </a:t>
            </a:r>
            <a:r>
              <a:rPr lang="zh-TW" altLang="en-US" sz="1800" dirty="0"/>
              <a:t>子进程</a:t>
            </a:r>
            <a:r>
              <a:rPr lang="en-US" altLang="zh-TW" sz="1800" dirty="0"/>
              <a:t>1</a:t>
            </a:r>
            <a:r>
              <a:rPr lang="zh-TW" altLang="en-US" sz="1800" dirty="0"/>
              <a:t>的出错处理 *</a:t>
            </a:r>
            <a:r>
              <a:rPr lang="en-US" altLang="zh-TW" sz="1800" dirty="0"/>
              <a:t>/</a:t>
            </a:r>
            <a:endParaRPr lang="zh-TW" altLang="en-US" sz="1800" dirty="0"/>
          </a:p>
          <a:p>
            <a:pPr marL="0" indent="0">
              <a:buNone/>
            </a:pPr>
            <a:r>
              <a:rPr lang="en-US" sz="1800" dirty="0"/>
              <a:t>        if (child1 == -1)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da-DK" sz="1800" dirty="0"/>
              <a:t>            </a:t>
            </a:r>
            <a:r>
              <a:rPr lang="da-DK" sz="1800" dirty="0" err="1"/>
              <a:t>printf</a:t>
            </a:r>
            <a:r>
              <a:rPr lang="da-DK" sz="1800" dirty="0"/>
              <a:t>("Child1 fork </a:t>
            </a:r>
            <a:r>
              <a:rPr lang="da-DK" sz="1800" dirty="0" err="1"/>
              <a:t>error</a:t>
            </a:r>
            <a:r>
              <a:rPr lang="da-DK" sz="1800" dirty="0"/>
              <a:t>\n");</a:t>
            </a:r>
          </a:p>
          <a:p>
            <a:pPr marL="0" indent="0">
              <a:buNone/>
            </a:pPr>
            <a:r>
              <a:rPr lang="da-DK" sz="1800" dirty="0"/>
              <a:t>            exit(1);</a:t>
            </a:r>
          </a:p>
          <a:p>
            <a:pPr marL="0" indent="0">
              <a:buNone/>
            </a:pPr>
            <a:r>
              <a:rPr lang="da-DK" sz="1800" dirty="0"/>
              <a:t>        }</a:t>
            </a:r>
          </a:p>
          <a:p>
            <a:pPr marL="0" indent="0">
              <a:buNone/>
            </a:pPr>
            <a:r>
              <a:rPr lang="zh-TW" altLang="en-US" sz="1800" dirty="0"/>
              <a:t> </a:t>
            </a:r>
            <a:r>
              <a:rPr lang="en-US" altLang="zh-TW" sz="1800" dirty="0"/>
              <a:t>…</a:t>
            </a:r>
            <a:r>
              <a:rPr lang="zh-TW" altLang="en-US" sz="1800" dirty="0"/>
              <a:t>        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/* </a:t>
            </a:r>
            <a:r>
              <a:rPr lang="zh-TW" altLang="en-US" sz="1800" dirty="0"/>
              <a:t>在父进程中再创建进程</a:t>
            </a:r>
            <a:r>
              <a:rPr lang="en-US" altLang="zh-TW" sz="1800" dirty="0"/>
              <a:t>2</a:t>
            </a:r>
            <a:r>
              <a:rPr lang="zh-TW" altLang="en-US" sz="1800" dirty="0"/>
              <a:t>，然后等待两个子进程的退出 *</a:t>
            </a:r>
            <a:r>
              <a:rPr lang="en-US" altLang="zh-TW" sz="1800" dirty="0"/>
              <a:t>/</a:t>
            </a:r>
            <a:endParaRPr lang="zh-TW" altLang="en-US" sz="1800" dirty="0"/>
          </a:p>
          <a:p>
            <a:pPr marL="0" indent="0">
              <a:buNone/>
            </a:pPr>
            <a:r>
              <a:rPr lang="hu-HU" sz="1800" dirty="0"/>
              <a:t>        else</a:t>
            </a:r>
          </a:p>
          <a:p>
            <a:pPr marL="0" indent="0">
              <a:buNone/>
            </a:pPr>
            <a:r>
              <a:rPr lang="hu-HU" sz="1800" dirty="0"/>
              <a:t>        {</a:t>
            </a:r>
          </a:p>
          <a:p>
            <a:pPr marL="0" indent="0">
              <a:buNone/>
            </a:pPr>
            <a:r>
              <a:rPr lang="nb-NO" sz="1800" dirty="0"/>
              <a:t>            child2 = fork();</a:t>
            </a:r>
          </a:p>
          <a:p>
            <a:pPr marL="0" indent="0">
              <a:buNone/>
            </a:pPr>
            <a:r>
              <a:rPr lang="zh-TW" altLang="en-US" sz="1800" dirty="0"/>
              <a:t>            </a:t>
            </a:r>
            <a:r>
              <a:rPr lang="en-US" altLang="zh-TW" sz="1800" dirty="0"/>
              <a:t>/* </a:t>
            </a:r>
            <a:r>
              <a:rPr lang="zh-TW" altLang="en-US" sz="1800" dirty="0"/>
              <a:t>子进程</a:t>
            </a:r>
            <a:r>
              <a:rPr lang="en-US" altLang="zh-TW" sz="1800" dirty="0"/>
              <a:t>2</a:t>
            </a:r>
            <a:r>
              <a:rPr lang="zh-TW" altLang="en-US" sz="1800" dirty="0"/>
              <a:t>的出错处理 *</a:t>
            </a:r>
            <a:r>
              <a:rPr lang="en-US" altLang="zh-TW" sz="1800" dirty="0"/>
              <a:t>/</a:t>
            </a:r>
            <a:endParaRPr lang="zh-TW" altLang="en-US" sz="1800" dirty="0"/>
          </a:p>
          <a:p>
            <a:pPr marL="0" indent="0">
              <a:buNone/>
            </a:pPr>
            <a:r>
              <a:rPr lang="en-US" sz="1800" dirty="0"/>
              <a:t>            if (child2 == -1)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308949529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zh-CN" dirty="0">
                <a:sym typeface="Wingdings"/>
              </a:rPr>
              <a:t>（</a:t>
            </a:r>
            <a:r>
              <a:rPr lang="en-US" altLang="zh-CN" dirty="0">
                <a:sym typeface="Wingdings"/>
              </a:rPr>
              <a:t>15</a:t>
            </a:r>
            <a:r>
              <a:rPr lang="zh-CN" altLang="en-US" dirty="0">
                <a:sym typeface="Wingdings"/>
              </a:rPr>
              <a:t>分钟</a:t>
            </a:r>
            <a:r>
              <a:rPr lang="zh-CN" altLang="zh-CN" dirty="0">
                <a:sym typeface="Wingdings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9172" y="1484784"/>
            <a:ext cx="8242300" cy="4608513"/>
          </a:xfrm>
        </p:spPr>
        <p:txBody>
          <a:bodyPr/>
          <a:lstStyle/>
          <a:p>
            <a:pPr algn="just"/>
            <a:r>
              <a:rPr lang="en-US" altLang="zh-CN" dirty="0" err="1"/>
              <a:t>vfork</a:t>
            </a:r>
            <a:r>
              <a:rPr lang="zh-CN" altLang="en-US" dirty="0"/>
              <a:t>函数使用</a:t>
            </a:r>
            <a:endParaRPr lang="en-US" altLang="zh-CN" dirty="0"/>
          </a:p>
          <a:p>
            <a:pPr lvl="1" algn="just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 algn="just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在父进程中创建一个局部变量，并赋予初始值</a:t>
            </a:r>
            <a:r>
              <a:rPr lang="en-US" altLang="zh-CN" dirty="0">
                <a:latin typeface="黑体"/>
                <a:ea typeface="黑体"/>
                <a:cs typeface="黑体"/>
              </a:rPr>
              <a:t>0</a:t>
            </a:r>
            <a:r>
              <a:rPr lang="zh-CN" altLang="zh-CN" dirty="0">
                <a:latin typeface="黑体"/>
                <a:ea typeface="黑体"/>
                <a:cs typeface="黑体"/>
              </a:rPr>
              <a:t>，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采用</a:t>
            </a:r>
            <a:r>
              <a:rPr lang="en-US" altLang="zh-CN" dirty="0">
                <a:latin typeface="黑体"/>
                <a:ea typeface="黑体"/>
                <a:cs typeface="黑体"/>
              </a:rPr>
              <a:t>fork</a:t>
            </a:r>
            <a:r>
              <a:rPr lang="zh-CN" altLang="zh-CN" dirty="0">
                <a:latin typeface="黑体"/>
                <a:ea typeface="黑体"/>
                <a:cs typeface="黑体"/>
              </a:rPr>
              <a:t>函数创建子进程，调用</a:t>
            </a:r>
            <a:r>
              <a:rPr lang="en-US" altLang="zh-CN" dirty="0">
                <a:latin typeface="黑体"/>
                <a:ea typeface="黑体"/>
                <a:cs typeface="黑体"/>
              </a:rPr>
              <a:t>wait</a:t>
            </a:r>
            <a:r>
              <a:rPr lang="zh-CN" altLang="zh-CN" dirty="0">
                <a:latin typeface="黑体"/>
                <a:ea typeface="黑体"/>
                <a:cs typeface="黑体"/>
              </a:rPr>
              <a:t>函数等待子进程结束，在父进程中输出局部变量值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通过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vfork</a:t>
            </a:r>
            <a:r>
              <a:rPr lang="zh-CN" altLang="zh-CN" dirty="0">
                <a:latin typeface="黑体"/>
                <a:ea typeface="黑体"/>
                <a:cs typeface="黑体"/>
              </a:rPr>
              <a:t>函数创建另一个子进程，调用</a:t>
            </a:r>
            <a:r>
              <a:rPr lang="en-US" altLang="zh-CN" dirty="0">
                <a:latin typeface="黑体"/>
                <a:ea typeface="黑体"/>
                <a:cs typeface="黑体"/>
              </a:rPr>
              <a:t>wait</a:t>
            </a:r>
            <a:r>
              <a:rPr lang="zh-CN" altLang="zh-CN" dirty="0">
                <a:latin typeface="黑体"/>
                <a:ea typeface="黑体"/>
                <a:cs typeface="黑体"/>
              </a:rPr>
              <a:t>函数等待子进程结束，再在父进程中输出局部变量值。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algn="just">
              <a:buFont typeface="Wingdings" charset="0"/>
              <a:buChar char="v"/>
            </a:pPr>
            <a:r>
              <a:rPr lang="en-US" altLang="en-US" dirty="0">
                <a:latin typeface="Arial" charset="0"/>
                <a:ea typeface="宋体" charset="0"/>
                <a:cs typeface="宋体" charset="0"/>
              </a:rPr>
              <a:t>要求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 algn="just">
              <a:buFont typeface="Monotype Sorts" charset="0"/>
              <a:buChar char="F"/>
            </a:pPr>
            <a:r>
              <a:rPr lang="en-US" altLang="en-US" dirty="0" err="1">
                <a:latin typeface="黑体"/>
                <a:ea typeface="黑体"/>
                <a:cs typeface="黑体"/>
              </a:rPr>
              <a:t>根据用户输入选择执行fork或vfork函数，比较输出的不同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 algn="just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知识点：</a:t>
            </a:r>
            <a:endParaRPr lang="en-US" altLang="zh-CN" dirty="0"/>
          </a:p>
          <a:p>
            <a:pPr lvl="2" algn="just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fork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vfork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wait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210581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：示例代码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/>
              <a:t>switch(choose){</a:t>
            </a:r>
          </a:p>
          <a:p>
            <a:pPr marL="0" indent="0">
              <a:buNone/>
            </a:pPr>
            <a:r>
              <a:rPr lang="it-IT" sz="2000" dirty="0"/>
              <a:t>case '1' :</a:t>
            </a:r>
          </a:p>
          <a:p>
            <a:pPr marL="0" indent="0">
              <a:buNone/>
            </a:pPr>
            <a:r>
              <a:rPr lang="da-DK" sz="2000" dirty="0"/>
              <a:t>    pid = fork();</a:t>
            </a:r>
          </a:p>
          <a:p>
            <a:pPr marL="0" indent="0">
              <a:buNone/>
            </a:pPr>
            <a:r>
              <a:rPr lang="da-DK" sz="2000" dirty="0"/>
              <a:t>    break;</a:t>
            </a:r>
          </a:p>
          <a:p>
            <a:pPr marL="0" indent="0">
              <a:buNone/>
            </a:pPr>
            <a:r>
              <a:rPr lang="it-IT" sz="2000" dirty="0"/>
              <a:t>case '2':</a:t>
            </a:r>
          </a:p>
          <a:p>
            <a:pPr marL="0" indent="0">
              <a:buNone/>
            </a:pPr>
            <a:r>
              <a:rPr lang="da-DK" sz="2000" dirty="0"/>
              <a:t>    pid = vfork();</a:t>
            </a:r>
          </a:p>
          <a:p>
            <a:pPr marL="0" indent="0">
              <a:buNone/>
            </a:pPr>
            <a:r>
              <a:rPr lang="da-DK" sz="2000" dirty="0"/>
              <a:t>    break;</a:t>
            </a:r>
          </a:p>
          <a:p>
            <a:pPr marL="0" indent="0">
              <a:buNone/>
            </a:pPr>
            <a:r>
              <a:rPr lang="da-DK" sz="2000" dirty="0"/>
              <a:t>…</a:t>
            </a:r>
          </a:p>
          <a:p>
            <a:pPr marL="0" indent="0">
              <a:buNone/>
            </a:pPr>
            <a:r>
              <a:rPr lang="en-US" sz="2000" dirty="0"/>
              <a:t>wait(</a:t>
            </a:r>
            <a:r>
              <a:rPr lang="en-US" sz="2000" dirty="0" err="1"/>
              <a:t>pid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if(</a:t>
            </a:r>
            <a:r>
              <a:rPr lang="en-US" sz="2000" dirty="0" err="1"/>
              <a:t>pid</a:t>
            </a:r>
            <a:r>
              <a:rPr lang="en-US" sz="2000" dirty="0"/>
              <a:t> &gt; 0){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("data is %d\n", data);</a:t>
            </a:r>
          </a:p>
        </p:txBody>
      </p:sp>
    </p:spTree>
    <p:extLst>
      <p:ext uri="{BB962C8B-B14F-4D97-AF65-F5344CB8AC3E}">
        <p14:creationId xmlns:p14="http://schemas.microsoft.com/office/powerpoint/2010/main" val="32235599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子进程与父进程执行的顺序</a:t>
            </a:r>
            <a:endParaRPr lang="en-US" altLang="zh-CN" dirty="0"/>
          </a:p>
          <a:p>
            <a:pPr lvl="1" algn="just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 algn="just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用</a:t>
            </a:r>
            <a:r>
              <a:rPr lang="en-US" altLang="zh-CN" dirty="0">
                <a:latin typeface="黑体"/>
                <a:ea typeface="黑体"/>
                <a:cs typeface="黑体"/>
              </a:rPr>
              <a:t>fork</a:t>
            </a:r>
            <a:r>
              <a:rPr lang="zh-CN" altLang="zh-CN" dirty="0">
                <a:latin typeface="黑体"/>
                <a:ea typeface="黑体"/>
                <a:cs typeface="黑体"/>
              </a:rPr>
              <a:t>函数创建子进程，子进程创建一个</a:t>
            </a:r>
            <a:r>
              <a:rPr lang="en-US" altLang="zh-CN" dirty="0">
                <a:latin typeface="黑体"/>
                <a:ea typeface="黑体"/>
                <a:cs typeface="黑体"/>
              </a:rPr>
              <a:t>for</a:t>
            </a:r>
            <a:r>
              <a:rPr lang="zh-CN" altLang="zh-CN" dirty="0">
                <a:latin typeface="黑体"/>
                <a:ea typeface="黑体"/>
                <a:cs typeface="黑体"/>
              </a:rPr>
              <a:t>循环，每次</a:t>
            </a:r>
            <a:r>
              <a:rPr lang="en-US" altLang="zh-CN" dirty="0">
                <a:latin typeface="黑体"/>
                <a:ea typeface="黑体"/>
                <a:cs typeface="黑体"/>
              </a:rPr>
              <a:t>sleep1s</a:t>
            </a:r>
            <a:r>
              <a:rPr lang="zh-CN" altLang="zh-CN" dirty="0">
                <a:latin typeface="黑体"/>
                <a:ea typeface="黑体"/>
                <a:cs typeface="黑体"/>
              </a:rPr>
              <a:t>再打印输出子进程的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pid</a:t>
            </a:r>
            <a:r>
              <a:rPr lang="zh-CN" altLang="zh-CN" dirty="0">
                <a:latin typeface="黑体"/>
                <a:ea typeface="黑体"/>
                <a:cs typeface="黑体"/>
              </a:rPr>
              <a:t>和自加变量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i</a:t>
            </a:r>
            <a:r>
              <a:rPr lang="zh-CN" altLang="zh-CN" dirty="0">
                <a:latin typeface="黑体"/>
                <a:ea typeface="黑体"/>
                <a:cs typeface="黑体"/>
              </a:rPr>
              <a:t>的值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父进程</a:t>
            </a:r>
            <a:r>
              <a:rPr lang="en-US" altLang="zh-CN" dirty="0">
                <a:latin typeface="黑体"/>
                <a:ea typeface="黑体"/>
                <a:cs typeface="黑体"/>
              </a:rPr>
              <a:t>sleep3s</a:t>
            </a:r>
            <a:r>
              <a:rPr lang="zh-CN" altLang="zh-CN" dirty="0">
                <a:latin typeface="黑体"/>
                <a:ea typeface="黑体"/>
                <a:cs typeface="黑体"/>
              </a:rPr>
              <a:t>，再打印输出父进程的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pid</a:t>
            </a:r>
            <a:r>
              <a:rPr lang="zh-CN" altLang="zh-CN" dirty="0">
                <a:latin typeface="黑体"/>
                <a:ea typeface="黑体"/>
                <a:cs typeface="黑体"/>
              </a:rPr>
              <a:t>，以及自加变量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i</a:t>
            </a:r>
            <a:r>
              <a:rPr lang="zh-CN" altLang="zh-CN" dirty="0">
                <a:latin typeface="黑体"/>
                <a:ea typeface="黑体"/>
                <a:cs typeface="黑体"/>
              </a:rPr>
              <a:t>的值。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algn="just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要求：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 algn="just">
              <a:buFont typeface="Monotype Sorts" charset="0"/>
              <a:buChar char="F"/>
            </a:pPr>
            <a:r>
              <a:rPr lang="zh-CN" altLang="en-US" dirty="0">
                <a:latin typeface="黑体"/>
                <a:ea typeface="黑体"/>
                <a:cs typeface="黑体"/>
              </a:rPr>
              <a:t>观察子父进程执行的顺序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algn="just">
              <a:buFont typeface="Wingdings" charset="0"/>
              <a:buChar char="v"/>
            </a:pPr>
            <a:r>
              <a:rPr lang="en-US" altLang="en-US" dirty="0">
                <a:latin typeface="Arial" charset="0"/>
                <a:ea typeface="宋体" charset="0"/>
                <a:cs typeface="宋体" charset="0"/>
              </a:rPr>
              <a:t>知识点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 algn="just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fork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sleep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8419429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：示例代码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nb-NO" sz="2000" dirty="0" err="1"/>
              <a:t>if</a:t>
            </a:r>
            <a:r>
              <a:rPr lang="nb-NO" sz="2000" dirty="0"/>
              <a:t>(!(</a:t>
            </a:r>
            <a:r>
              <a:rPr lang="nb-NO" sz="2000" dirty="0" err="1"/>
              <a:t>child</a:t>
            </a:r>
            <a:r>
              <a:rPr lang="nb-NO" sz="2000" dirty="0"/>
              <a:t> = fork())) {</a:t>
            </a:r>
          </a:p>
          <a:p>
            <a:pPr marL="0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int</a:t>
            </a:r>
            <a:r>
              <a:rPr lang="fr-FR" sz="2000" dirty="0"/>
              <a:t> i;</a:t>
            </a:r>
          </a:p>
          <a:p>
            <a:pPr marL="0" indent="0">
              <a:buNone/>
            </a:pPr>
            <a:r>
              <a:rPr lang="fr-FR" sz="2000" dirty="0"/>
              <a:t>    for(i = 0; i &lt; 20; i++) {</a:t>
            </a:r>
          </a:p>
          <a:p>
            <a:pPr marL="0" indent="0">
              <a:buNone/>
            </a:pPr>
            <a:r>
              <a:rPr lang="nl-NL" sz="2000" dirty="0"/>
              <a:t>    sleep(1);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("This is child, his count is: %d. and his </a:t>
            </a:r>
            <a:r>
              <a:rPr lang="en-US" sz="2000" dirty="0" err="1"/>
              <a:t>pid</a:t>
            </a:r>
            <a:r>
              <a:rPr lang="en-US" sz="2000" dirty="0"/>
              <a:t> is: %d\n", </a:t>
            </a:r>
            <a:r>
              <a:rPr lang="en-US" sz="2000" dirty="0" err="1"/>
              <a:t>i</a:t>
            </a:r>
            <a:r>
              <a:rPr lang="en-US" sz="2000" dirty="0"/>
              <a:t>,     </a:t>
            </a:r>
            <a:r>
              <a:rPr lang="en-US" sz="2000" dirty="0" err="1"/>
              <a:t>getpid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56190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en-US" altLang="en-US" dirty="0"/>
              <a:t>（15分钟）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vfork</a:t>
            </a: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  <a:cs typeface="+mn-cs"/>
              </a:rPr>
              <a:t>函数</a:t>
            </a:r>
            <a:endParaRPr lang="en-US" altLang="zh-CN" sz="2600" dirty="0">
              <a:solidFill>
                <a:srgbClr val="000066"/>
              </a:solidFill>
              <a:ea typeface="黑体" pitchFamily="2" charset="-122"/>
              <a:cs typeface="+mn-cs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描述：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用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vfork</a:t>
            </a:r>
            <a:r>
              <a:rPr lang="zh-CN" altLang="zh-CN" dirty="0">
                <a:latin typeface="黑体"/>
                <a:ea typeface="黑体"/>
                <a:cs typeface="黑体"/>
              </a:rPr>
              <a:t>函数创建子进程，子进程创建一个</a:t>
            </a:r>
            <a:r>
              <a:rPr lang="en-US" altLang="zh-CN" dirty="0">
                <a:latin typeface="黑体"/>
                <a:ea typeface="黑体"/>
                <a:cs typeface="黑体"/>
              </a:rPr>
              <a:t>for</a:t>
            </a:r>
            <a:r>
              <a:rPr lang="zh-CN" altLang="zh-CN" dirty="0">
                <a:latin typeface="黑体"/>
                <a:ea typeface="黑体"/>
                <a:cs typeface="黑体"/>
              </a:rPr>
              <a:t>循环，每次</a:t>
            </a:r>
            <a:r>
              <a:rPr lang="en-US" altLang="zh-CN" dirty="0">
                <a:latin typeface="黑体"/>
                <a:ea typeface="黑体"/>
                <a:cs typeface="黑体"/>
              </a:rPr>
              <a:t>sleep1s</a:t>
            </a:r>
            <a:r>
              <a:rPr lang="zh-CN" altLang="zh-CN" dirty="0">
                <a:latin typeface="黑体"/>
                <a:ea typeface="黑体"/>
                <a:cs typeface="黑体"/>
              </a:rPr>
              <a:t>再打印输出子进程的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pid</a:t>
            </a:r>
            <a:r>
              <a:rPr lang="zh-CN" altLang="zh-CN" dirty="0">
                <a:latin typeface="黑体"/>
                <a:ea typeface="黑体"/>
                <a:cs typeface="黑体"/>
              </a:rPr>
              <a:t>和自加变量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i</a:t>
            </a:r>
            <a:r>
              <a:rPr lang="zh-CN" altLang="zh-CN" dirty="0">
                <a:latin typeface="黑体"/>
                <a:ea typeface="黑体"/>
                <a:cs typeface="黑体"/>
              </a:rPr>
              <a:t>的值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buFont typeface="Monotype Sorts" charset="0"/>
              <a:buChar char="F"/>
            </a:pPr>
            <a:r>
              <a:rPr lang="zh-CN" altLang="zh-CN" dirty="0">
                <a:latin typeface="黑体"/>
                <a:ea typeface="黑体"/>
                <a:cs typeface="黑体"/>
              </a:rPr>
              <a:t>父进程</a:t>
            </a:r>
            <a:r>
              <a:rPr lang="en-US" altLang="zh-CN" dirty="0">
                <a:latin typeface="黑体"/>
                <a:ea typeface="黑体"/>
                <a:cs typeface="黑体"/>
              </a:rPr>
              <a:t>sleep3s</a:t>
            </a:r>
            <a:r>
              <a:rPr lang="zh-CN" altLang="zh-CN" dirty="0">
                <a:latin typeface="黑体"/>
                <a:ea typeface="黑体"/>
                <a:cs typeface="黑体"/>
              </a:rPr>
              <a:t>，再打印输出父进程的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pid</a:t>
            </a:r>
            <a:r>
              <a:rPr lang="zh-CN" altLang="zh-CN" dirty="0">
                <a:latin typeface="黑体"/>
                <a:ea typeface="黑体"/>
                <a:cs typeface="黑体"/>
              </a:rPr>
              <a:t>，以及自加变量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i</a:t>
            </a:r>
            <a:r>
              <a:rPr lang="zh-CN" altLang="zh-CN" dirty="0">
                <a:latin typeface="黑体"/>
                <a:ea typeface="黑体"/>
                <a:cs typeface="黑体"/>
              </a:rPr>
              <a:t>的值。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要求：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 dirty="0">
                <a:latin typeface="黑体"/>
                <a:ea typeface="黑体"/>
                <a:cs typeface="黑体"/>
              </a:rPr>
              <a:t>观察子父进程执行的顺序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buFont typeface="Wingdings" charset="0"/>
              <a:buChar char="v"/>
            </a:pPr>
            <a:r>
              <a:rPr lang="en-US" altLang="en-US" dirty="0">
                <a:latin typeface="Arial" charset="0"/>
                <a:ea typeface="宋体" charset="0"/>
                <a:cs typeface="宋体" charset="0"/>
              </a:rPr>
              <a:t>知识点</a:t>
            </a:r>
            <a:endParaRPr lang="en-US" altLang="zh-CN" dirty="0"/>
          </a:p>
          <a:p>
            <a:pPr lvl="2">
              <a:buFont typeface="Monotype Sorts" charset="0"/>
              <a:buChar char="F"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vfork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buFont typeface="Monotype Sorts" charset="0"/>
              <a:buChar char="F"/>
            </a:pPr>
            <a:r>
              <a:rPr lang="en-US" altLang="zh-CN" dirty="0">
                <a:latin typeface="黑体"/>
                <a:ea typeface="黑体"/>
                <a:cs typeface="黑体"/>
              </a:rPr>
              <a:t>sleep</a:t>
            </a:r>
            <a:r>
              <a:rPr lang="zh-CN" altLang="en-US" dirty="0">
                <a:latin typeface="黑体"/>
                <a:ea typeface="黑体"/>
                <a:cs typeface="黑体"/>
              </a:rPr>
              <a:t>函数</a:t>
            </a:r>
            <a:endParaRPr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8163411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4</a:t>
            </a:r>
            <a:r>
              <a:rPr lang="zh-CN" altLang="en-US" dirty="0"/>
              <a:t>：示例代码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nb-NO" sz="2000" dirty="0" err="1"/>
              <a:t>if</a:t>
            </a:r>
            <a:r>
              <a:rPr lang="nb-NO" sz="2000" dirty="0"/>
              <a:t>(!(</a:t>
            </a:r>
            <a:r>
              <a:rPr lang="nb-NO" sz="2000" dirty="0" err="1"/>
              <a:t>child</a:t>
            </a:r>
            <a:r>
              <a:rPr lang="nb-NO" sz="2000" dirty="0"/>
              <a:t> = </a:t>
            </a:r>
            <a:r>
              <a:rPr lang="nb-NO" sz="2000" dirty="0" err="1"/>
              <a:t>vfork</a:t>
            </a:r>
            <a:r>
              <a:rPr lang="nb-NO" sz="2000" dirty="0"/>
              <a:t>())) {</a:t>
            </a:r>
          </a:p>
          <a:p>
            <a:pPr marL="0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int</a:t>
            </a:r>
            <a:r>
              <a:rPr lang="fr-FR" sz="2000" dirty="0"/>
              <a:t> i;</a:t>
            </a:r>
          </a:p>
          <a:p>
            <a:pPr marL="0" indent="0">
              <a:buNone/>
            </a:pPr>
            <a:r>
              <a:rPr lang="fr-FR" sz="2000" dirty="0"/>
              <a:t>    for(i = 0; i &lt; 20; i++) {</a:t>
            </a:r>
          </a:p>
          <a:p>
            <a:pPr marL="0" indent="0">
              <a:buNone/>
            </a:pPr>
            <a:r>
              <a:rPr lang="nl-NL" sz="2000" dirty="0"/>
              <a:t>    sleep(1);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("This is child, his count is: %d. and his </a:t>
            </a:r>
            <a:r>
              <a:rPr lang="en-US" sz="2000" dirty="0" err="1"/>
              <a:t>pid</a:t>
            </a:r>
            <a:r>
              <a:rPr lang="en-US" sz="2000" dirty="0"/>
              <a:t> is: %d\n", </a:t>
            </a:r>
            <a:r>
              <a:rPr lang="en-US" sz="2000" dirty="0" err="1"/>
              <a:t>i</a:t>
            </a:r>
            <a:r>
              <a:rPr lang="en-US" sz="2000" dirty="0"/>
              <a:t>,     </a:t>
            </a:r>
            <a:r>
              <a:rPr lang="en-US" sz="2000" dirty="0" err="1"/>
              <a:t>getpid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781669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33287</TotalTime>
  <Words>2192</Words>
  <Application>Microsoft Office PowerPoint</Application>
  <PresentationFormat>A4 纸张(210x297 毫米)</PresentationFormat>
  <Paragraphs>338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Monotype Sorts</vt:lpstr>
      <vt:lpstr>黑体</vt:lpstr>
      <vt:lpstr>Arial</vt:lpstr>
      <vt:lpstr>Arial Narrow</vt:lpstr>
      <vt:lpstr>Times New Roman</vt:lpstr>
      <vt:lpstr>Wingdings</vt:lpstr>
      <vt:lpstr>通用信息 (标准)</vt:lpstr>
      <vt:lpstr>第五章 实验1父子进程间的交互</vt:lpstr>
      <vt:lpstr>任务1（15分钟）</vt:lpstr>
      <vt:lpstr>任务1：示例代码</vt:lpstr>
      <vt:lpstr>任务2（15分钟）</vt:lpstr>
      <vt:lpstr>任务2：示例代码</vt:lpstr>
      <vt:lpstr>任务3：</vt:lpstr>
      <vt:lpstr>任务3：示例代码</vt:lpstr>
      <vt:lpstr>任务4（15分钟）</vt:lpstr>
      <vt:lpstr>任务4：示例代码</vt:lpstr>
      <vt:lpstr>任务5（20分钟）</vt:lpstr>
      <vt:lpstr>任务5：示例代码</vt:lpstr>
      <vt:lpstr>任务6（20分钟）</vt:lpstr>
      <vt:lpstr>任务6：示例代码</vt:lpstr>
      <vt:lpstr>任务7（20分钟）</vt:lpstr>
      <vt:lpstr>任务7：示例代码</vt:lpstr>
      <vt:lpstr>任务8：</vt:lpstr>
      <vt:lpstr>任务8：示例代码</vt:lpstr>
      <vt:lpstr>任务9（20分钟）</vt:lpstr>
      <vt:lpstr>任务9：示例代码</vt:lpstr>
      <vt:lpstr>任务10（15分钟）</vt:lpstr>
      <vt:lpstr>任务10：示例代码</vt:lpstr>
      <vt:lpstr>任务11（15分钟）</vt:lpstr>
      <vt:lpstr>任务11：示例代码</vt:lpstr>
      <vt:lpstr>任务12（15分钟）</vt:lpstr>
      <vt:lpstr>任务12：示例代码</vt:lpstr>
      <vt:lpstr>任务13（20分钟）</vt:lpstr>
      <vt:lpstr>任务13：示例代码</vt:lpstr>
      <vt:lpstr>任务14（15分钟）</vt:lpstr>
      <vt:lpstr>任务14：示例代码</vt:lpstr>
      <vt:lpstr>任务15（20分钟）</vt:lpstr>
      <vt:lpstr>任务15：示例代码</vt:lpstr>
      <vt:lpstr>任务16（20分钟）</vt:lpstr>
      <vt:lpstr>任务16：示例代码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3238</cp:revision>
  <cp:lastPrinted>2011-09-02T04:24:48Z</cp:lastPrinted>
  <dcterms:created xsi:type="dcterms:W3CDTF">2001-03-21T12:57:26Z</dcterms:created>
  <dcterms:modified xsi:type="dcterms:W3CDTF">2021-01-18T06:18:36Z</dcterms:modified>
</cp:coreProperties>
</file>