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256" r:id="rId2"/>
    <p:sldId id="532" r:id="rId3"/>
    <p:sldId id="540" r:id="rId4"/>
    <p:sldId id="575" r:id="rId5"/>
    <p:sldId id="576" r:id="rId6"/>
    <p:sldId id="627" r:id="rId7"/>
    <p:sldId id="580" r:id="rId8"/>
    <p:sldId id="581" r:id="rId9"/>
    <p:sldId id="582" r:id="rId10"/>
    <p:sldId id="583" r:id="rId11"/>
    <p:sldId id="584" r:id="rId12"/>
    <p:sldId id="585" r:id="rId13"/>
    <p:sldId id="586" r:id="rId14"/>
    <p:sldId id="624" r:id="rId15"/>
    <p:sldId id="589" r:id="rId16"/>
    <p:sldId id="587" r:id="rId17"/>
    <p:sldId id="590" r:id="rId18"/>
    <p:sldId id="599" r:id="rId19"/>
    <p:sldId id="592" r:id="rId20"/>
    <p:sldId id="593" r:id="rId21"/>
    <p:sldId id="594" r:id="rId22"/>
    <p:sldId id="595" r:id="rId23"/>
    <p:sldId id="596" r:id="rId24"/>
    <p:sldId id="597" r:id="rId25"/>
    <p:sldId id="601" r:id="rId26"/>
    <p:sldId id="602" r:id="rId27"/>
    <p:sldId id="603" r:id="rId28"/>
    <p:sldId id="604" r:id="rId29"/>
    <p:sldId id="605" r:id="rId30"/>
    <p:sldId id="606" r:id="rId31"/>
    <p:sldId id="607" r:id="rId32"/>
    <p:sldId id="608" r:id="rId33"/>
    <p:sldId id="609" r:id="rId34"/>
    <p:sldId id="610" r:id="rId35"/>
    <p:sldId id="628" r:id="rId36"/>
    <p:sldId id="612" r:id="rId37"/>
    <p:sldId id="613" r:id="rId38"/>
    <p:sldId id="614" r:id="rId39"/>
    <p:sldId id="615" r:id="rId40"/>
    <p:sldId id="616" r:id="rId41"/>
    <p:sldId id="617" r:id="rId42"/>
    <p:sldId id="618" r:id="rId43"/>
    <p:sldId id="620" r:id="rId44"/>
    <p:sldId id="619" r:id="rId45"/>
    <p:sldId id="621" r:id="rId46"/>
    <p:sldId id="623" r:id="rId47"/>
    <p:sldId id="625" r:id="rId48"/>
    <p:sldId id="297" r:id="rId49"/>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0000"/>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8074" autoAdjust="0"/>
  </p:normalViewPr>
  <p:slideViewPr>
    <p:cSldViewPr>
      <p:cViewPr varScale="1">
        <p:scale>
          <a:sx n="61" d="100"/>
          <a:sy n="61" d="100"/>
        </p:scale>
        <p:origin x="58" y="413"/>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A6D0E165-A144-4DA4-AEF9-787EB484D95A}"/>
              </a:ext>
            </a:extLst>
          </p:cNvPr>
          <p:cNvSpPr>
            <a:spLocks noGrp="1" noRot="1" noChangeAspect="1" noTextEdit="1"/>
          </p:cNvSpPr>
          <p:nvPr>
            <p:ph type="sldImg"/>
          </p:nvPr>
        </p:nvSpPr>
        <p:spPr/>
      </p:sp>
      <p:sp>
        <p:nvSpPr>
          <p:cNvPr id="36867" name="备注占位符 2">
            <a:extLst>
              <a:ext uri="{FF2B5EF4-FFF2-40B4-BE49-F238E27FC236}">
                <a16:creationId xmlns:a16="http://schemas.microsoft.com/office/drawing/2014/main" id="{DCAAAF16-5DA8-40E4-B248-06717EA7F5FC}"/>
              </a:ext>
            </a:extLst>
          </p:cNvPr>
          <p:cNvSpPr>
            <a:spLocks noGrp="1"/>
          </p:cNvSpPr>
          <p:nvPr>
            <p:ph type="body" idx="1"/>
          </p:nvPr>
        </p:nvSpPr>
        <p:spPr>
          <a:noFill/>
        </p:spPr>
        <p:txBody>
          <a:bodyPr/>
          <a:lstStyle/>
          <a:p>
            <a:endParaRPr lang="zh-CN" altLang="en-US"/>
          </a:p>
        </p:txBody>
      </p:sp>
      <p:sp>
        <p:nvSpPr>
          <p:cNvPr id="36868" name="灯片编号占位符 3">
            <a:extLst>
              <a:ext uri="{FF2B5EF4-FFF2-40B4-BE49-F238E27FC236}">
                <a16:creationId xmlns:a16="http://schemas.microsoft.com/office/drawing/2014/main" id="{F5E3FC14-052E-47C2-ACE2-5C7E4480477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74D3A8-CD43-4862-B44C-2ED96C077CB0}" type="slidenum">
              <a:rPr lang="zh-CN" altLang="en-US"/>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56A748DD-C075-4D2A-AD7C-2940F6B88B8F}"/>
              </a:ext>
            </a:extLst>
          </p:cNvPr>
          <p:cNvSpPr>
            <a:spLocks noGrp="1" noRot="1" noChangeAspect="1" noTextEdit="1"/>
          </p:cNvSpPr>
          <p:nvPr>
            <p:ph type="sldImg"/>
          </p:nvPr>
        </p:nvSpPr>
        <p:spPr/>
      </p:sp>
      <p:sp>
        <p:nvSpPr>
          <p:cNvPr id="55299" name="备注占位符 2">
            <a:extLst>
              <a:ext uri="{FF2B5EF4-FFF2-40B4-BE49-F238E27FC236}">
                <a16:creationId xmlns:a16="http://schemas.microsoft.com/office/drawing/2014/main" id="{D17D56BD-00B0-4D0B-AA4C-785F8FA88A76}"/>
              </a:ext>
            </a:extLst>
          </p:cNvPr>
          <p:cNvSpPr>
            <a:spLocks noGrp="1"/>
          </p:cNvSpPr>
          <p:nvPr>
            <p:ph type="body" idx="1"/>
          </p:nvPr>
        </p:nvSpPr>
        <p:spPr>
          <a:noFill/>
        </p:spPr>
        <p:txBody>
          <a:bodyPr/>
          <a:lstStyle/>
          <a:p>
            <a:endParaRPr lang="zh-CN" altLang="en-US"/>
          </a:p>
        </p:txBody>
      </p:sp>
      <p:sp>
        <p:nvSpPr>
          <p:cNvPr id="55300" name="灯片编号占位符 3">
            <a:extLst>
              <a:ext uri="{FF2B5EF4-FFF2-40B4-BE49-F238E27FC236}">
                <a16:creationId xmlns:a16="http://schemas.microsoft.com/office/drawing/2014/main" id="{AC9DF1EA-8079-4944-AD24-F8707045CBC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4E793-9A59-456C-8630-A062871C921A}" type="slidenum">
              <a:rPr lang="zh-CN" altLang="en-US"/>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46EBAF38-F200-4D18-8EC9-EF07C704E7ED}"/>
              </a:ext>
            </a:extLst>
          </p:cNvPr>
          <p:cNvSpPr>
            <a:spLocks noGrp="1" noRot="1" noChangeAspect="1" noTextEdit="1"/>
          </p:cNvSpPr>
          <p:nvPr>
            <p:ph type="sldImg"/>
          </p:nvPr>
        </p:nvSpPr>
        <p:spPr/>
      </p:sp>
      <p:sp>
        <p:nvSpPr>
          <p:cNvPr id="57347" name="备注占位符 2">
            <a:extLst>
              <a:ext uri="{FF2B5EF4-FFF2-40B4-BE49-F238E27FC236}">
                <a16:creationId xmlns:a16="http://schemas.microsoft.com/office/drawing/2014/main" id="{9106EF9D-F4B1-42E1-B46E-3536CDB016BA}"/>
              </a:ext>
            </a:extLst>
          </p:cNvPr>
          <p:cNvSpPr>
            <a:spLocks noGrp="1"/>
          </p:cNvSpPr>
          <p:nvPr>
            <p:ph type="body" idx="1"/>
          </p:nvPr>
        </p:nvSpPr>
        <p:spPr>
          <a:noFill/>
        </p:spPr>
        <p:txBody>
          <a:bodyPr/>
          <a:lstStyle/>
          <a:p>
            <a:endParaRPr lang="zh-CN" altLang="en-US"/>
          </a:p>
        </p:txBody>
      </p:sp>
      <p:sp>
        <p:nvSpPr>
          <p:cNvPr id="57348" name="灯片编号占位符 3">
            <a:extLst>
              <a:ext uri="{FF2B5EF4-FFF2-40B4-BE49-F238E27FC236}">
                <a16:creationId xmlns:a16="http://schemas.microsoft.com/office/drawing/2014/main" id="{780747AC-F7FA-47E2-8FFB-E383B1AA2C5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EE5851-9D5A-4B31-B6BA-4FBB42D4DF9A}" type="slidenum">
              <a:rPr lang="zh-CN" altLang="en-US"/>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FF4FB49-9ED6-4A47-B5DC-6CF72619F877}"/>
              </a:ext>
            </a:extLst>
          </p:cNvPr>
          <p:cNvSpPr>
            <a:spLocks noGrp="1" noRot="1" noChangeAspect="1" noTextEdit="1"/>
          </p:cNvSpPr>
          <p:nvPr>
            <p:ph type="sldImg"/>
          </p:nvPr>
        </p:nvSpPr>
        <p:spPr/>
      </p:sp>
      <p:sp>
        <p:nvSpPr>
          <p:cNvPr id="59395" name="备注占位符 2">
            <a:extLst>
              <a:ext uri="{FF2B5EF4-FFF2-40B4-BE49-F238E27FC236}">
                <a16:creationId xmlns:a16="http://schemas.microsoft.com/office/drawing/2014/main" id="{CD0498F6-A330-46E9-887F-75D90EFB4D78}"/>
              </a:ext>
            </a:extLst>
          </p:cNvPr>
          <p:cNvSpPr>
            <a:spLocks noGrp="1"/>
          </p:cNvSpPr>
          <p:nvPr>
            <p:ph type="body" idx="1"/>
          </p:nvPr>
        </p:nvSpPr>
        <p:spPr>
          <a:noFill/>
        </p:spPr>
        <p:txBody>
          <a:bodyPr/>
          <a:lstStyle/>
          <a:p>
            <a:endParaRPr lang="zh-CN" altLang="en-US"/>
          </a:p>
        </p:txBody>
      </p:sp>
      <p:sp>
        <p:nvSpPr>
          <p:cNvPr id="59396" name="灯片编号占位符 3">
            <a:extLst>
              <a:ext uri="{FF2B5EF4-FFF2-40B4-BE49-F238E27FC236}">
                <a16:creationId xmlns:a16="http://schemas.microsoft.com/office/drawing/2014/main" id="{557D82AA-0143-4F73-A86B-2BF75C1B87B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F4F66C-92DE-4FE7-B68C-CFB442C70517}" type="slidenum">
              <a:rPr lang="zh-CN" altLang="en-US"/>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A7A4A9A8-15A7-44A0-932A-2C9D07B9FA5E}"/>
              </a:ext>
            </a:extLst>
          </p:cNvPr>
          <p:cNvSpPr>
            <a:spLocks noGrp="1" noRot="1" noChangeAspect="1" noTextEdit="1"/>
          </p:cNvSpPr>
          <p:nvPr>
            <p:ph type="sldImg"/>
          </p:nvPr>
        </p:nvSpPr>
        <p:spPr/>
      </p:sp>
      <p:sp>
        <p:nvSpPr>
          <p:cNvPr id="62467" name="备注占位符 2">
            <a:extLst>
              <a:ext uri="{FF2B5EF4-FFF2-40B4-BE49-F238E27FC236}">
                <a16:creationId xmlns:a16="http://schemas.microsoft.com/office/drawing/2014/main" id="{F1950D36-527F-41E5-8342-11C4145A137B}"/>
              </a:ext>
            </a:extLst>
          </p:cNvPr>
          <p:cNvSpPr>
            <a:spLocks noGrp="1"/>
          </p:cNvSpPr>
          <p:nvPr>
            <p:ph type="body" idx="1"/>
          </p:nvPr>
        </p:nvSpPr>
        <p:spPr>
          <a:noFill/>
        </p:spPr>
        <p:txBody>
          <a:bodyPr/>
          <a:lstStyle/>
          <a:p>
            <a:endParaRPr lang="zh-CN" altLang="en-US"/>
          </a:p>
        </p:txBody>
      </p:sp>
      <p:sp>
        <p:nvSpPr>
          <p:cNvPr id="62468" name="灯片编号占位符 3">
            <a:extLst>
              <a:ext uri="{FF2B5EF4-FFF2-40B4-BE49-F238E27FC236}">
                <a16:creationId xmlns:a16="http://schemas.microsoft.com/office/drawing/2014/main" id="{97F7EB84-06F3-478E-90C7-2A4C91769CE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435879-A7BE-49D6-9CAE-38ECED700FE1}" type="slidenum">
              <a:rPr lang="zh-CN" altLang="en-US"/>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665149E4-2213-4938-93CD-4734EAB4A2F7}"/>
              </a:ext>
            </a:extLst>
          </p:cNvPr>
          <p:cNvSpPr>
            <a:spLocks noGrp="1" noRot="1" noChangeAspect="1" noTextEdit="1"/>
          </p:cNvSpPr>
          <p:nvPr>
            <p:ph type="sldImg"/>
          </p:nvPr>
        </p:nvSpPr>
        <p:spPr/>
      </p:sp>
      <p:sp>
        <p:nvSpPr>
          <p:cNvPr id="64515" name="备注占位符 2">
            <a:extLst>
              <a:ext uri="{FF2B5EF4-FFF2-40B4-BE49-F238E27FC236}">
                <a16:creationId xmlns:a16="http://schemas.microsoft.com/office/drawing/2014/main" id="{058C0785-23BC-4B34-A2B9-DD65BA3DBF72}"/>
              </a:ext>
            </a:extLst>
          </p:cNvPr>
          <p:cNvSpPr>
            <a:spLocks noGrp="1"/>
          </p:cNvSpPr>
          <p:nvPr>
            <p:ph type="body" idx="1"/>
          </p:nvPr>
        </p:nvSpPr>
        <p:spPr>
          <a:noFill/>
        </p:spPr>
        <p:txBody>
          <a:bodyPr/>
          <a:lstStyle/>
          <a:p>
            <a:endParaRPr lang="zh-CN" altLang="en-US"/>
          </a:p>
        </p:txBody>
      </p:sp>
      <p:sp>
        <p:nvSpPr>
          <p:cNvPr id="64516" name="灯片编号占位符 3">
            <a:extLst>
              <a:ext uri="{FF2B5EF4-FFF2-40B4-BE49-F238E27FC236}">
                <a16:creationId xmlns:a16="http://schemas.microsoft.com/office/drawing/2014/main" id="{F2E20794-E9AA-46EF-8BC6-566C4AAE6C2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0996C7-E940-4C51-84A0-2C65760E27A3}" type="slidenum">
              <a:rPr lang="zh-CN" altLang="en-US"/>
              <a:pPr/>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645C23A9-8581-4620-A1DD-459458B46249}"/>
              </a:ext>
            </a:extLst>
          </p:cNvPr>
          <p:cNvSpPr>
            <a:spLocks noGrp="1" noRot="1" noChangeAspect="1" noTextEdit="1"/>
          </p:cNvSpPr>
          <p:nvPr>
            <p:ph type="sldImg"/>
          </p:nvPr>
        </p:nvSpPr>
        <p:spPr/>
      </p:sp>
      <p:sp>
        <p:nvSpPr>
          <p:cNvPr id="66563" name="备注占位符 2">
            <a:extLst>
              <a:ext uri="{FF2B5EF4-FFF2-40B4-BE49-F238E27FC236}">
                <a16:creationId xmlns:a16="http://schemas.microsoft.com/office/drawing/2014/main" id="{E5C79384-70AD-42E5-A8A9-3D4431E76EC1}"/>
              </a:ext>
            </a:extLst>
          </p:cNvPr>
          <p:cNvSpPr>
            <a:spLocks noGrp="1"/>
          </p:cNvSpPr>
          <p:nvPr>
            <p:ph type="body" idx="1"/>
          </p:nvPr>
        </p:nvSpPr>
        <p:spPr>
          <a:noFill/>
        </p:spPr>
        <p:txBody>
          <a:bodyPr/>
          <a:lstStyle/>
          <a:p>
            <a:endParaRPr lang="zh-CN" altLang="en-US"/>
          </a:p>
        </p:txBody>
      </p:sp>
      <p:sp>
        <p:nvSpPr>
          <p:cNvPr id="66564" name="灯片编号占位符 3">
            <a:extLst>
              <a:ext uri="{FF2B5EF4-FFF2-40B4-BE49-F238E27FC236}">
                <a16:creationId xmlns:a16="http://schemas.microsoft.com/office/drawing/2014/main" id="{34BF7B5D-4BBC-408F-B6C1-DAD99977525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EF75F3-7E6F-4D69-89FF-A4FD2F972B94}" type="slidenum">
              <a:rPr lang="zh-CN" altLang="en-US"/>
              <a:pPr/>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60F141D2-6758-4196-8EB5-3B9CE33010F2}"/>
              </a:ext>
            </a:extLst>
          </p:cNvPr>
          <p:cNvSpPr>
            <a:spLocks noGrp="1" noRot="1" noChangeAspect="1" noTextEdit="1"/>
          </p:cNvSpPr>
          <p:nvPr>
            <p:ph type="sldImg"/>
          </p:nvPr>
        </p:nvSpPr>
        <p:spPr/>
      </p:sp>
      <p:sp>
        <p:nvSpPr>
          <p:cNvPr id="68611" name="备注占位符 2">
            <a:extLst>
              <a:ext uri="{FF2B5EF4-FFF2-40B4-BE49-F238E27FC236}">
                <a16:creationId xmlns:a16="http://schemas.microsoft.com/office/drawing/2014/main" id="{484F4300-5002-4B4C-B119-5E9DFD8E061A}"/>
              </a:ext>
            </a:extLst>
          </p:cNvPr>
          <p:cNvSpPr>
            <a:spLocks noGrp="1"/>
          </p:cNvSpPr>
          <p:nvPr>
            <p:ph type="body" idx="1"/>
          </p:nvPr>
        </p:nvSpPr>
        <p:spPr>
          <a:noFill/>
        </p:spPr>
        <p:txBody>
          <a:bodyPr/>
          <a:lstStyle/>
          <a:p>
            <a:endParaRPr lang="zh-CN" altLang="en-US"/>
          </a:p>
        </p:txBody>
      </p:sp>
      <p:sp>
        <p:nvSpPr>
          <p:cNvPr id="68612" name="灯片编号占位符 3">
            <a:extLst>
              <a:ext uri="{FF2B5EF4-FFF2-40B4-BE49-F238E27FC236}">
                <a16:creationId xmlns:a16="http://schemas.microsoft.com/office/drawing/2014/main" id="{478DE54B-A3CF-44BE-BDBD-52EBEB15FB07}"/>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39A6D2-74DE-4580-8BFB-A6F900FF33CA}" type="slidenum">
              <a:rPr lang="zh-CN" altLang="en-US"/>
              <a:pPr/>
              <a:t>19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863437BE-4BA0-4C33-8F3D-A22E1433E5EE}"/>
              </a:ext>
            </a:extLst>
          </p:cNvPr>
          <p:cNvSpPr>
            <a:spLocks noGrp="1" noRot="1" noChangeAspect="1" noTextEdit="1"/>
          </p:cNvSpPr>
          <p:nvPr>
            <p:ph type="sldImg"/>
          </p:nvPr>
        </p:nvSpPr>
        <p:spPr/>
      </p:sp>
      <p:sp>
        <p:nvSpPr>
          <p:cNvPr id="70659" name="备注占位符 2">
            <a:extLst>
              <a:ext uri="{FF2B5EF4-FFF2-40B4-BE49-F238E27FC236}">
                <a16:creationId xmlns:a16="http://schemas.microsoft.com/office/drawing/2014/main" id="{2C496BF9-6A2A-45BA-9DC1-18BFE67CC0C8}"/>
              </a:ext>
            </a:extLst>
          </p:cNvPr>
          <p:cNvSpPr>
            <a:spLocks noGrp="1"/>
          </p:cNvSpPr>
          <p:nvPr>
            <p:ph type="body" idx="1"/>
          </p:nvPr>
        </p:nvSpPr>
        <p:spPr>
          <a:noFill/>
        </p:spPr>
        <p:txBody>
          <a:bodyPr/>
          <a:lstStyle/>
          <a:p>
            <a:endParaRPr lang="zh-CN" altLang="en-US"/>
          </a:p>
        </p:txBody>
      </p:sp>
      <p:sp>
        <p:nvSpPr>
          <p:cNvPr id="70660" name="灯片编号占位符 3">
            <a:extLst>
              <a:ext uri="{FF2B5EF4-FFF2-40B4-BE49-F238E27FC236}">
                <a16:creationId xmlns:a16="http://schemas.microsoft.com/office/drawing/2014/main" id="{C072F8CE-615B-4FA7-BC68-3E215933313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CACAA8-404B-4678-9323-A6297BC40798}" type="slidenum">
              <a:rPr lang="zh-CN" altLang="en-US"/>
              <a:pPr/>
              <a:t>20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E0972EC0-DFE8-47A5-832D-9E6166AF3CBF}"/>
              </a:ext>
            </a:extLst>
          </p:cNvPr>
          <p:cNvSpPr>
            <a:spLocks noGrp="1" noRot="1" noChangeAspect="1" noTextEdit="1"/>
          </p:cNvSpPr>
          <p:nvPr>
            <p:ph type="sldImg"/>
          </p:nvPr>
        </p:nvSpPr>
        <p:spPr/>
      </p:sp>
      <p:sp>
        <p:nvSpPr>
          <p:cNvPr id="72707" name="备注占位符 2">
            <a:extLst>
              <a:ext uri="{FF2B5EF4-FFF2-40B4-BE49-F238E27FC236}">
                <a16:creationId xmlns:a16="http://schemas.microsoft.com/office/drawing/2014/main" id="{D0952582-0FDC-40DA-9BB9-94457BBFFD1E}"/>
              </a:ext>
            </a:extLst>
          </p:cNvPr>
          <p:cNvSpPr>
            <a:spLocks noGrp="1"/>
          </p:cNvSpPr>
          <p:nvPr>
            <p:ph type="body" idx="1"/>
          </p:nvPr>
        </p:nvSpPr>
        <p:spPr>
          <a:noFill/>
        </p:spPr>
        <p:txBody>
          <a:bodyPr/>
          <a:lstStyle/>
          <a:p>
            <a:endParaRPr lang="zh-CN" altLang="en-US"/>
          </a:p>
        </p:txBody>
      </p:sp>
      <p:sp>
        <p:nvSpPr>
          <p:cNvPr id="72708" name="灯片编号占位符 3">
            <a:extLst>
              <a:ext uri="{FF2B5EF4-FFF2-40B4-BE49-F238E27FC236}">
                <a16:creationId xmlns:a16="http://schemas.microsoft.com/office/drawing/2014/main" id="{2BE3BF5C-7F12-4225-B462-99015781086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653078-26EB-4F38-8160-1F7E9A079E07}" type="slidenum">
              <a:rPr lang="zh-CN" altLang="en-US"/>
              <a:pPr/>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B9F7C0A2-F86B-4416-9298-95204F3620D8}"/>
              </a:ext>
            </a:extLst>
          </p:cNvPr>
          <p:cNvSpPr>
            <a:spLocks noGrp="1" noRot="1" noChangeAspect="1" noTextEdit="1"/>
          </p:cNvSpPr>
          <p:nvPr>
            <p:ph type="sldImg"/>
          </p:nvPr>
        </p:nvSpPr>
        <p:spPr/>
      </p:sp>
      <p:sp>
        <p:nvSpPr>
          <p:cNvPr id="74755" name="备注占位符 2">
            <a:extLst>
              <a:ext uri="{FF2B5EF4-FFF2-40B4-BE49-F238E27FC236}">
                <a16:creationId xmlns:a16="http://schemas.microsoft.com/office/drawing/2014/main" id="{FE1D3772-04AF-47BB-937A-C4A6F5124085}"/>
              </a:ext>
            </a:extLst>
          </p:cNvPr>
          <p:cNvSpPr>
            <a:spLocks noGrp="1"/>
          </p:cNvSpPr>
          <p:nvPr>
            <p:ph type="body" idx="1"/>
          </p:nvPr>
        </p:nvSpPr>
        <p:spPr>
          <a:noFill/>
        </p:spPr>
        <p:txBody>
          <a:bodyPr/>
          <a:lstStyle/>
          <a:p>
            <a:endParaRPr lang="zh-CN" altLang="en-US"/>
          </a:p>
        </p:txBody>
      </p:sp>
      <p:sp>
        <p:nvSpPr>
          <p:cNvPr id="74756" name="灯片编号占位符 3">
            <a:extLst>
              <a:ext uri="{FF2B5EF4-FFF2-40B4-BE49-F238E27FC236}">
                <a16:creationId xmlns:a16="http://schemas.microsoft.com/office/drawing/2014/main" id="{CB8E04ED-53C3-42A4-92FA-352A5D5D6D3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E68194-2556-4D4F-AAAC-6B5CEC85764E}" type="slidenum">
              <a:rPr lang="zh-CN" altLang="en-US"/>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62CD960E-66F1-49F5-956C-538510B9CB27}"/>
              </a:ext>
            </a:extLst>
          </p:cNvPr>
          <p:cNvSpPr>
            <a:spLocks noGrp="1" noRot="1" noChangeAspect="1" noTextEdit="1"/>
          </p:cNvSpPr>
          <p:nvPr>
            <p:ph type="sldImg"/>
          </p:nvPr>
        </p:nvSpPr>
        <p:spPr/>
      </p:sp>
      <p:sp>
        <p:nvSpPr>
          <p:cNvPr id="38915" name="备注占位符 2">
            <a:extLst>
              <a:ext uri="{FF2B5EF4-FFF2-40B4-BE49-F238E27FC236}">
                <a16:creationId xmlns:a16="http://schemas.microsoft.com/office/drawing/2014/main" id="{E4D82895-D691-4FCE-995F-8FD6275112EE}"/>
              </a:ext>
            </a:extLst>
          </p:cNvPr>
          <p:cNvSpPr>
            <a:spLocks noGrp="1"/>
          </p:cNvSpPr>
          <p:nvPr>
            <p:ph type="body" idx="1"/>
          </p:nvPr>
        </p:nvSpPr>
        <p:spPr>
          <a:noFill/>
        </p:spPr>
        <p:txBody>
          <a:bodyPr/>
          <a:lstStyle/>
          <a:p>
            <a:endParaRPr lang="zh-CN" altLang="en-US"/>
          </a:p>
        </p:txBody>
      </p:sp>
      <p:sp>
        <p:nvSpPr>
          <p:cNvPr id="38916" name="灯片编号占位符 3">
            <a:extLst>
              <a:ext uri="{FF2B5EF4-FFF2-40B4-BE49-F238E27FC236}">
                <a16:creationId xmlns:a16="http://schemas.microsoft.com/office/drawing/2014/main" id="{A35B486A-9AD9-4C15-88C0-F466296DA1B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F55DBF-7A6E-4D7B-9D4F-1A605C6DB28A}" type="slidenum">
              <a:rPr lang="zh-CN" altLang="en-US"/>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F1D44C8A-412F-470D-A1DA-B66BF70B28E2}"/>
              </a:ext>
            </a:extLst>
          </p:cNvPr>
          <p:cNvSpPr>
            <a:spLocks noGrp="1" noRot="1" noChangeAspect="1" noTextEdit="1"/>
          </p:cNvSpPr>
          <p:nvPr>
            <p:ph type="sldImg"/>
          </p:nvPr>
        </p:nvSpPr>
        <p:spPr/>
      </p:sp>
      <p:sp>
        <p:nvSpPr>
          <p:cNvPr id="76803" name="备注占位符 2">
            <a:extLst>
              <a:ext uri="{FF2B5EF4-FFF2-40B4-BE49-F238E27FC236}">
                <a16:creationId xmlns:a16="http://schemas.microsoft.com/office/drawing/2014/main" id="{1918526C-7465-4FCD-9FFE-44BBC86E3EBD}"/>
              </a:ext>
            </a:extLst>
          </p:cNvPr>
          <p:cNvSpPr>
            <a:spLocks noGrp="1"/>
          </p:cNvSpPr>
          <p:nvPr>
            <p:ph type="body" idx="1"/>
          </p:nvPr>
        </p:nvSpPr>
        <p:spPr>
          <a:noFill/>
        </p:spPr>
        <p:txBody>
          <a:bodyPr/>
          <a:lstStyle/>
          <a:p>
            <a:endParaRPr lang="zh-CN" altLang="en-US"/>
          </a:p>
        </p:txBody>
      </p:sp>
      <p:sp>
        <p:nvSpPr>
          <p:cNvPr id="76804" name="灯片编号占位符 3">
            <a:extLst>
              <a:ext uri="{FF2B5EF4-FFF2-40B4-BE49-F238E27FC236}">
                <a16:creationId xmlns:a16="http://schemas.microsoft.com/office/drawing/2014/main" id="{7301389D-E95F-41D8-A194-63EE8D7F335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461C2D-3715-4478-9DFE-D171C9B9BDF9}" type="slidenum">
              <a:rPr lang="zh-CN" altLang="en-US"/>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2487F95D-41A6-48A6-8F39-5207785AA97C}"/>
              </a:ext>
            </a:extLst>
          </p:cNvPr>
          <p:cNvSpPr>
            <a:spLocks noGrp="1" noRot="1" noChangeAspect="1" noTextEdit="1"/>
          </p:cNvSpPr>
          <p:nvPr>
            <p:ph type="sldImg"/>
          </p:nvPr>
        </p:nvSpPr>
        <p:spPr/>
      </p:sp>
      <p:sp>
        <p:nvSpPr>
          <p:cNvPr id="78851" name="备注占位符 2">
            <a:extLst>
              <a:ext uri="{FF2B5EF4-FFF2-40B4-BE49-F238E27FC236}">
                <a16:creationId xmlns:a16="http://schemas.microsoft.com/office/drawing/2014/main" id="{9C8A4A9E-A159-459C-B885-95EEF062212C}"/>
              </a:ext>
            </a:extLst>
          </p:cNvPr>
          <p:cNvSpPr>
            <a:spLocks noGrp="1"/>
          </p:cNvSpPr>
          <p:nvPr>
            <p:ph type="body" idx="1"/>
          </p:nvPr>
        </p:nvSpPr>
        <p:spPr>
          <a:noFill/>
        </p:spPr>
        <p:txBody>
          <a:bodyPr/>
          <a:lstStyle/>
          <a:p>
            <a:endParaRPr lang="zh-CN" altLang="en-US"/>
          </a:p>
        </p:txBody>
      </p:sp>
      <p:sp>
        <p:nvSpPr>
          <p:cNvPr id="78852" name="灯片编号占位符 3">
            <a:extLst>
              <a:ext uri="{FF2B5EF4-FFF2-40B4-BE49-F238E27FC236}">
                <a16:creationId xmlns:a16="http://schemas.microsoft.com/office/drawing/2014/main" id="{FDE84FE1-EC6C-45B8-8EAD-82D2074ED36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DFA91-72C5-4567-8279-A6D0D672C484}" type="slidenum">
              <a:rPr lang="zh-CN" altLang="en-US"/>
              <a:pPr/>
              <a:t>24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D8BB097-2D61-410A-815C-6AB56F635556}"/>
              </a:ext>
            </a:extLst>
          </p:cNvPr>
          <p:cNvSpPr>
            <a:spLocks noGrp="1" noRot="1" noChangeAspect="1" noTextEdit="1"/>
          </p:cNvSpPr>
          <p:nvPr>
            <p:ph type="sldImg"/>
          </p:nvPr>
        </p:nvSpPr>
        <p:spPr/>
      </p:sp>
      <p:sp>
        <p:nvSpPr>
          <p:cNvPr id="40963" name="备注占位符 2">
            <a:extLst>
              <a:ext uri="{FF2B5EF4-FFF2-40B4-BE49-F238E27FC236}">
                <a16:creationId xmlns:a16="http://schemas.microsoft.com/office/drawing/2014/main" id="{1CACFB79-7478-4AB7-B16C-2D5FDBB56779}"/>
              </a:ext>
            </a:extLst>
          </p:cNvPr>
          <p:cNvSpPr>
            <a:spLocks noGrp="1"/>
          </p:cNvSpPr>
          <p:nvPr>
            <p:ph type="body" idx="1"/>
          </p:nvPr>
        </p:nvSpPr>
        <p:spPr>
          <a:noFill/>
        </p:spPr>
        <p:txBody>
          <a:bodyPr/>
          <a:lstStyle/>
          <a:p>
            <a:endParaRPr lang="zh-CN" altLang="en-US"/>
          </a:p>
        </p:txBody>
      </p:sp>
      <p:sp>
        <p:nvSpPr>
          <p:cNvPr id="40964" name="灯片编号占位符 3">
            <a:extLst>
              <a:ext uri="{FF2B5EF4-FFF2-40B4-BE49-F238E27FC236}">
                <a16:creationId xmlns:a16="http://schemas.microsoft.com/office/drawing/2014/main" id="{55798BEA-0BFD-45C9-BFFD-BDB55F539F1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924BFA-51F9-4695-AD12-6F8A2489FED4}" type="slidenum">
              <a:rPr lang="zh-CN" altLang="en-US"/>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4CC19C30-52D9-4204-AF19-B9FAB93287EA}"/>
              </a:ext>
            </a:extLst>
          </p:cNvPr>
          <p:cNvSpPr>
            <a:spLocks noGrp="1" noRot="1" noChangeAspect="1" noTextEdit="1"/>
          </p:cNvSpPr>
          <p:nvPr>
            <p:ph type="sldImg"/>
          </p:nvPr>
        </p:nvSpPr>
        <p:spPr/>
      </p:sp>
      <p:sp>
        <p:nvSpPr>
          <p:cNvPr id="43011" name="备注占位符 2">
            <a:extLst>
              <a:ext uri="{FF2B5EF4-FFF2-40B4-BE49-F238E27FC236}">
                <a16:creationId xmlns:a16="http://schemas.microsoft.com/office/drawing/2014/main" id="{71C28B13-57A0-49CC-99A7-7DD6BF1E2766}"/>
              </a:ext>
            </a:extLst>
          </p:cNvPr>
          <p:cNvSpPr>
            <a:spLocks noGrp="1"/>
          </p:cNvSpPr>
          <p:nvPr>
            <p:ph type="body" idx="1"/>
          </p:nvPr>
        </p:nvSpPr>
        <p:spPr>
          <a:noFill/>
        </p:spPr>
        <p:txBody>
          <a:bodyPr/>
          <a:lstStyle/>
          <a:p>
            <a:endParaRPr lang="zh-CN" altLang="en-US"/>
          </a:p>
        </p:txBody>
      </p:sp>
      <p:sp>
        <p:nvSpPr>
          <p:cNvPr id="43012" name="灯片编号占位符 3">
            <a:extLst>
              <a:ext uri="{FF2B5EF4-FFF2-40B4-BE49-F238E27FC236}">
                <a16:creationId xmlns:a16="http://schemas.microsoft.com/office/drawing/2014/main" id="{DB8E760A-743D-4064-8B84-49D14CF4435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44A877-1F02-4D93-9322-DEA2CBAF6FC0}" type="slidenum">
              <a:rPr lang="zh-CN" altLang="en-US"/>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A30B4DD3-1A2F-4B0D-8692-33817523CC2A}"/>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66CBE0FE-1B47-4380-A321-AF50B813D944}"/>
              </a:ext>
            </a:extLst>
          </p:cNvPr>
          <p:cNvSpPr>
            <a:spLocks noGrp="1"/>
          </p:cNvSpPr>
          <p:nvPr>
            <p:ph type="body" idx="1"/>
          </p:nvPr>
        </p:nvSpPr>
        <p:spPr>
          <a:noFill/>
        </p:spPr>
        <p:txBody>
          <a:bodyPr/>
          <a:lstStyle/>
          <a:p>
            <a:endParaRPr lang="zh-CN" altLang="en-US"/>
          </a:p>
        </p:txBody>
      </p:sp>
      <p:sp>
        <p:nvSpPr>
          <p:cNvPr id="45060" name="灯片编号占位符 3">
            <a:extLst>
              <a:ext uri="{FF2B5EF4-FFF2-40B4-BE49-F238E27FC236}">
                <a16:creationId xmlns:a16="http://schemas.microsoft.com/office/drawing/2014/main" id="{9C0CB899-C067-47B8-A69A-9C87832CF6D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3365D7-3966-4EEB-89D1-42CCCBB7E95F}" type="slidenum">
              <a:rPr lang="zh-CN" altLang="en-US"/>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23519C61-A638-4E87-92D2-CEBC57528927}"/>
              </a:ext>
            </a:extLst>
          </p:cNvPr>
          <p:cNvSpPr>
            <a:spLocks noGrp="1" noRot="1" noChangeAspect="1" noTextEdit="1"/>
          </p:cNvSpPr>
          <p:nvPr>
            <p:ph type="sldImg"/>
          </p:nvPr>
        </p:nvSpPr>
        <p:spPr/>
      </p:sp>
      <p:sp>
        <p:nvSpPr>
          <p:cNvPr id="47107" name="备注占位符 2">
            <a:extLst>
              <a:ext uri="{FF2B5EF4-FFF2-40B4-BE49-F238E27FC236}">
                <a16:creationId xmlns:a16="http://schemas.microsoft.com/office/drawing/2014/main" id="{6374D56B-5246-440D-915A-AD5E1EDDA33B}"/>
              </a:ext>
            </a:extLst>
          </p:cNvPr>
          <p:cNvSpPr>
            <a:spLocks noGrp="1"/>
          </p:cNvSpPr>
          <p:nvPr>
            <p:ph type="body" idx="1"/>
          </p:nvPr>
        </p:nvSpPr>
        <p:spPr>
          <a:noFill/>
        </p:spPr>
        <p:txBody>
          <a:bodyPr/>
          <a:lstStyle/>
          <a:p>
            <a:endParaRPr lang="zh-CN" altLang="en-US"/>
          </a:p>
        </p:txBody>
      </p:sp>
      <p:sp>
        <p:nvSpPr>
          <p:cNvPr id="47108" name="灯片编号占位符 3">
            <a:extLst>
              <a:ext uri="{FF2B5EF4-FFF2-40B4-BE49-F238E27FC236}">
                <a16:creationId xmlns:a16="http://schemas.microsoft.com/office/drawing/2014/main" id="{7C8FCDBD-0F68-4019-AAF2-3945F78A9CA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32E021-4792-4211-9A71-2BDE454443B0}" type="slidenum">
              <a:rPr lang="zh-CN" altLang="en-US"/>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3E2C658B-5AB0-4EB1-A9A6-A95F0BA837A5}"/>
              </a:ext>
            </a:extLst>
          </p:cNvPr>
          <p:cNvSpPr>
            <a:spLocks noGrp="1" noRot="1" noChangeAspect="1" noTextEdit="1"/>
          </p:cNvSpPr>
          <p:nvPr>
            <p:ph type="sldImg"/>
          </p:nvPr>
        </p:nvSpPr>
        <p:spPr/>
      </p:sp>
      <p:sp>
        <p:nvSpPr>
          <p:cNvPr id="49155" name="备注占位符 2">
            <a:extLst>
              <a:ext uri="{FF2B5EF4-FFF2-40B4-BE49-F238E27FC236}">
                <a16:creationId xmlns:a16="http://schemas.microsoft.com/office/drawing/2014/main" id="{305670FF-4D17-4936-9402-BFCC95713351}"/>
              </a:ext>
            </a:extLst>
          </p:cNvPr>
          <p:cNvSpPr>
            <a:spLocks noGrp="1"/>
          </p:cNvSpPr>
          <p:nvPr>
            <p:ph type="body" idx="1"/>
          </p:nvPr>
        </p:nvSpPr>
        <p:spPr>
          <a:noFill/>
        </p:spPr>
        <p:txBody>
          <a:bodyPr/>
          <a:lstStyle/>
          <a:p>
            <a:endParaRPr lang="zh-CN" altLang="en-US"/>
          </a:p>
        </p:txBody>
      </p:sp>
      <p:sp>
        <p:nvSpPr>
          <p:cNvPr id="49156" name="灯片编号占位符 3">
            <a:extLst>
              <a:ext uri="{FF2B5EF4-FFF2-40B4-BE49-F238E27FC236}">
                <a16:creationId xmlns:a16="http://schemas.microsoft.com/office/drawing/2014/main" id="{D8DAE699-C621-4B8E-937E-30F300C4B5D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2F23FD-00F6-4CD6-A546-49179C81BA05}" type="slidenum">
              <a:rPr lang="zh-CN" altLang="en-US"/>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207AB7D8-FAF6-483A-95A4-C050F25188B6}"/>
              </a:ext>
            </a:extLst>
          </p:cNvPr>
          <p:cNvSpPr>
            <a:spLocks noGrp="1" noRot="1" noChangeAspect="1" noTextEdit="1"/>
          </p:cNvSpPr>
          <p:nvPr>
            <p:ph type="sldImg"/>
          </p:nvPr>
        </p:nvSpPr>
        <p:spPr/>
      </p:sp>
      <p:sp>
        <p:nvSpPr>
          <p:cNvPr id="51203" name="备注占位符 2">
            <a:extLst>
              <a:ext uri="{FF2B5EF4-FFF2-40B4-BE49-F238E27FC236}">
                <a16:creationId xmlns:a16="http://schemas.microsoft.com/office/drawing/2014/main" id="{B47298BE-553F-4B3F-B5C7-573E00AEDC1E}"/>
              </a:ext>
            </a:extLst>
          </p:cNvPr>
          <p:cNvSpPr>
            <a:spLocks noGrp="1"/>
          </p:cNvSpPr>
          <p:nvPr>
            <p:ph type="body" idx="1"/>
          </p:nvPr>
        </p:nvSpPr>
        <p:spPr>
          <a:noFill/>
        </p:spPr>
        <p:txBody>
          <a:bodyPr/>
          <a:lstStyle/>
          <a:p>
            <a:endParaRPr lang="zh-CN" altLang="en-US"/>
          </a:p>
        </p:txBody>
      </p:sp>
      <p:sp>
        <p:nvSpPr>
          <p:cNvPr id="51204" name="灯片编号占位符 3">
            <a:extLst>
              <a:ext uri="{FF2B5EF4-FFF2-40B4-BE49-F238E27FC236}">
                <a16:creationId xmlns:a16="http://schemas.microsoft.com/office/drawing/2014/main" id="{49F45472-A250-48BA-8575-C8E7F688005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45349F-3043-4696-9E7D-2C8E8B01E791}" type="slidenum">
              <a:rPr lang="zh-CN" altLang="en-US"/>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899D4C29-5F16-4DC2-B4BB-BFFF51CBC0E8}"/>
              </a:ext>
            </a:extLst>
          </p:cNvPr>
          <p:cNvSpPr>
            <a:spLocks noGrp="1" noRot="1" noChangeAspect="1" noTextEdit="1"/>
          </p:cNvSpPr>
          <p:nvPr>
            <p:ph type="sldImg"/>
          </p:nvPr>
        </p:nvSpPr>
        <p:spPr/>
      </p:sp>
      <p:sp>
        <p:nvSpPr>
          <p:cNvPr id="53251" name="备注占位符 2">
            <a:extLst>
              <a:ext uri="{FF2B5EF4-FFF2-40B4-BE49-F238E27FC236}">
                <a16:creationId xmlns:a16="http://schemas.microsoft.com/office/drawing/2014/main" id="{E741416E-EF56-4AD4-81D0-07B65A189AAE}"/>
              </a:ext>
            </a:extLst>
          </p:cNvPr>
          <p:cNvSpPr>
            <a:spLocks noGrp="1"/>
          </p:cNvSpPr>
          <p:nvPr>
            <p:ph type="body" idx="1"/>
          </p:nvPr>
        </p:nvSpPr>
        <p:spPr>
          <a:noFill/>
        </p:spPr>
        <p:txBody>
          <a:bodyPr/>
          <a:lstStyle/>
          <a:p>
            <a:endParaRPr lang="zh-CN" altLang="en-US"/>
          </a:p>
        </p:txBody>
      </p:sp>
      <p:sp>
        <p:nvSpPr>
          <p:cNvPr id="53252" name="灯片编号占位符 3">
            <a:extLst>
              <a:ext uri="{FF2B5EF4-FFF2-40B4-BE49-F238E27FC236}">
                <a16:creationId xmlns:a16="http://schemas.microsoft.com/office/drawing/2014/main" id="{EF0675C6-73A4-449D-B20C-0055A0F3C72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F73C3E-BFE7-4691-92BA-C50C7502F641}" type="slidenum">
              <a:rPr lang="zh-CN" altLang="en-US"/>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第六章 第</a:t>
            </a:r>
            <a:r>
              <a:rPr lang="en-US" altLang="zh-CN" sz="4400" dirty="0">
                <a:solidFill>
                  <a:srgbClr val="000066"/>
                </a:solidFill>
                <a:effectLst>
                  <a:outerShdw blurRad="38100" dist="38100" dir="2700000" algn="tl">
                    <a:srgbClr val="C0C0C0"/>
                  </a:outerShdw>
                </a:effectLst>
              </a:rPr>
              <a:t>2</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文件系统基础（下）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60B72B1F-7F84-432A-AA16-63C07FC28007}"/>
              </a:ext>
            </a:extLst>
          </p:cNvPr>
          <p:cNvSpPr>
            <a:spLocks noGrp="1" noChangeArrowheads="1"/>
          </p:cNvSpPr>
          <p:nvPr>
            <p:ph type="body" idx="1"/>
          </p:nvPr>
        </p:nvSpPr>
        <p:spPr>
          <a:xfrm>
            <a:off x="822326" y="1147764"/>
            <a:ext cx="7769225" cy="5710237"/>
          </a:xfrm>
        </p:spPr>
        <p:txBody>
          <a:bodyPr/>
          <a:lstStyle/>
          <a:p>
            <a:pPr eaLnBrk="1" hangingPunct="1">
              <a:defRPr/>
            </a:pPr>
            <a:r>
              <a:rPr lang="en-US" altLang="zh-CN" sz="2800" dirty="0"/>
              <a:t>3.</a:t>
            </a:r>
            <a:r>
              <a:rPr lang="zh-CN" altLang="en-US" sz="2800" dirty="0"/>
              <a:t>检测文件系统错误</a:t>
            </a:r>
            <a:r>
              <a:rPr lang="en-US" altLang="zh-CN" sz="2800" dirty="0"/>
              <a:t> </a:t>
            </a:r>
          </a:p>
          <a:p>
            <a:pPr lvl="1">
              <a:defRPr/>
            </a:pPr>
            <a:r>
              <a:rPr lang="zh-CN" altLang="en-US" dirty="0"/>
              <a:t>检测文件系统命令</a:t>
            </a:r>
            <a:r>
              <a:rPr lang="en-US" altLang="zh-CN" dirty="0" err="1"/>
              <a:t>fsck</a:t>
            </a:r>
            <a:endParaRPr lang="en-US" altLang="zh-CN" dirty="0"/>
          </a:p>
          <a:p>
            <a:pPr>
              <a:buClr>
                <a:srgbClr val="FF6600"/>
              </a:buClr>
              <a:buFont typeface="Wingdings" panose="05000000000000000000" pitchFamily="2" charset="2"/>
              <a:buNone/>
              <a:defRPr/>
            </a:pPr>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fsck</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参数</a:t>
            </a:r>
            <a:r>
              <a:rPr lang="en-US" altLang="zh-CN" sz="2400" dirty="0">
                <a:solidFill>
                  <a:srgbClr val="0000FF"/>
                </a:solidFill>
                <a:ea typeface="宋体" panose="02010600030101010101" pitchFamily="2" charset="-122"/>
              </a:rPr>
              <a:t>] &lt;</a:t>
            </a:r>
            <a:r>
              <a:rPr lang="zh-CN" altLang="en-US" sz="2400" dirty="0">
                <a:solidFill>
                  <a:srgbClr val="0000FF"/>
                </a:solidFill>
                <a:ea typeface="宋体" panose="02010600030101010101" pitchFamily="2" charset="-122"/>
              </a:rPr>
              <a:t>设备文件名</a:t>
            </a:r>
            <a:r>
              <a:rPr lang="en-US" altLang="zh-CN" sz="2400" dirty="0">
                <a:solidFill>
                  <a:srgbClr val="0000FF"/>
                </a:solidFill>
                <a:ea typeface="宋体" panose="02010600030101010101" pitchFamily="2" charset="-122"/>
              </a:rPr>
              <a:t>&gt;</a:t>
            </a:r>
          </a:p>
          <a:p>
            <a:pPr>
              <a:buClr>
                <a:srgbClr val="FF6600"/>
              </a:buClr>
              <a:buFont typeface="Wingdings" panose="05000000000000000000" pitchFamily="2" charset="2"/>
              <a:buNone/>
              <a:defRPr/>
            </a:pPr>
            <a:r>
              <a:rPr lang="zh-CN" altLang="en-US" sz="2400" dirty="0">
                <a:solidFill>
                  <a:srgbClr val="0000FF"/>
                </a:solidFill>
                <a:ea typeface="宋体" panose="02010600030101010101" pitchFamily="2" charset="-122"/>
              </a:rPr>
              <a:t>    －</a:t>
            </a:r>
            <a:r>
              <a:rPr lang="en-US" altLang="zh-CN" sz="2400" dirty="0">
                <a:solidFill>
                  <a:srgbClr val="0000FF"/>
                </a:solidFill>
                <a:ea typeface="宋体" panose="02010600030101010101" pitchFamily="2" charset="-122"/>
              </a:rPr>
              <a:t>a</a:t>
            </a:r>
            <a:r>
              <a:rPr lang="zh-CN" altLang="en-US" sz="2400" dirty="0">
                <a:solidFill>
                  <a:srgbClr val="0000FF"/>
                </a:solidFill>
                <a:ea typeface="宋体" panose="02010600030101010101" pitchFamily="2" charset="-122"/>
              </a:rPr>
              <a:t>：   自动修复文件系统，不询问任何问题。</a:t>
            </a:r>
            <a:br>
              <a:rPr lang="zh-CN" altLang="en-US" sz="2400" dirty="0">
                <a:solidFill>
                  <a:srgbClr val="0000FF"/>
                </a:solidFill>
                <a:ea typeface="宋体" panose="02010600030101010101" pitchFamily="2" charset="-122"/>
              </a:rPr>
            </a:br>
            <a:r>
              <a:rPr lang="zh-CN" altLang="en-US" sz="2400" dirty="0">
                <a:solidFill>
                  <a:srgbClr val="0000FF"/>
                </a:solidFill>
                <a:ea typeface="宋体" panose="02010600030101010101" pitchFamily="2" charset="-122"/>
              </a:rPr>
              <a:t>－</a:t>
            </a:r>
            <a:r>
              <a:rPr lang="en-US" altLang="zh-CN" sz="2400" dirty="0">
                <a:solidFill>
                  <a:srgbClr val="0000FF"/>
                </a:solidFill>
                <a:ea typeface="宋体" panose="02010600030101010101" pitchFamily="2" charset="-122"/>
              </a:rPr>
              <a:t>N</a:t>
            </a:r>
            <a:r>
              <a:rPr lang="zh-CN" altLang="en-US" sz="2400" dirty="0">
                <a:solidFill>
                  <a:srgbClr val="0000FF"/>
                </a:solidFill>
                <a:ea typeface="宋体" panose="02010600030101010101" pitchFamily="2" charset="-122"/>
              </a:rPr>
              <a:t>：   不执行指令，仅列出实际执行会进行的动作。</a:t>
            </a:r>
            <a:br>
              <a:rPr lang="zh-CN" altLang="en-US" sz="2400" dirty="0">
                <a:solidFill>
                  <a:srgbClr val="0000FF"/>
                </a:solidFill>
                <a:ea typeface="宋体" panose="02010600030101010101" pitchFamily="2" charset="-122"/>
              </a:rPr>
            </a:br>
            <a:r>
              <a:rPr lang="zh-CN" altLang="en-US" sz="2400" dirty="0">
                <a:solidFill>
                  <a:srgbClr val="0000FF"/>
                </a:solidFill>
                <a:ea typeface="宋体" panose="02010600030101010101" pitchFamily="2" charset="-122"/>
              </a:rPr>
              <a:t>－</a:t>
            </a:r>
            <a:r>
              <a:rPr lang="en-US" altLang="zh-CN" sz="2400" dirty="0">
                <a:solidFill>
                  <a:srgbClr val="0000FF"/>
                </a:solidFill>
                <a:ea typeface="宋体" panose="02010600030101010101" pitchFamily="2" charset="-122"/>
              </a:rPr>
              <a:t>r </a:t>
            </a:r>
            <a:r>
              <a:rPr lang="zh-CN" altLang="en-US" sz="2400" dirty="0">
                <a:solidFill>
                  <a:srgbClr val="0000FF"/>
                </a:solidFill>
                <a:ea typeface="宋体" panose="02010600030101010101" pitchFamily="2" charset="-122"/>
              </a:rPr>
              <a:t>：  采用互动模式，在执行修复时询问问题，让用   户得以确认并决定处理方式。</a:t>
            </a:r>
            <a:br>
              <a:rPr lang="zh-CN" altLang="en-US" sz="2400" dirty="0">
                <a:solidFill>
                  <a:srgbClr val="0000FF"/>
                </a:solidFill>
                <a:ea typeface="宋体" panose="02010600030101010101" pitchFamily="2" charset="-122"/>
              </a:rPr>
            </a:br>
            <a:r>
              <a:rPr lang="zh-CN" altLang="en-US" sz="2400" dirty="0">
                <a:solidFill>
                  <a:srgbClr val="0000FF"/>
                </a:solidFill>
                <a:ea typeface="宋体" panose="02010600030101010101" pitchFamily="2" charset="-122"/>
              </a:rPr>
              <a:t>－</a:t>
            </a:r>
            <a:r>
              <a:rPr lang="en-US" altLang="zh-CN" sz="2400" dirty="0">
                <a:solidFill>
                  <a:srgbClr val="0000FF"/>
                </a:solidFill>
                <a:ea typeface="宋体" panose="02010600030101010101" pitchFamily="2" charset="-122"/>
              </a:rPr>
              <a:t>s</a:t>
            </a:r>
            <a:r>
              <a:rPr lang="zh-CN" altLang="en-US" sz="2400" dirty="0">
                <a:solidFill>
                  <a:srgbClr val="0000FF"/>
                </a:solidFill>
                <a:ea typeface="宋体" panose="02010600030101010101" pitchFamily="2" charset="-122"/>
              </a:rPr>
              <a:t>：   依序执行检查作业，而非同时执行。</a:t>
            </a:r>
            <a:br>
              <a:rPr lang="zh-CN" altLang="en-US" sz="2400" dirty="0">
                <a:solidFill>
                  <a:srgbClr val="0000FF"/>
                </a:solidFill>
                <a:ea typeface="宋体" panose="02010600030101010101" pitchFamily="2" charset="-122"/>
              </a:rPr>
            </a:br>
            <a:r>
              <a:rPr lang="zh-CN" altLang="en-US" sz="2400" dirty="0">
                <a:solidFill>
                  <a:srgbClr val="0000FF"/>
                </a:solidFill>
                <a:ea typeface="宋体" panose="02010600030101010101" pitchFamily="2" charset="-122"/>
              </a:rPr>
              <a:t>－</a:t>
            </a:r>
            <a:r>
              <a:rPr lang="en-US" altLang="zh-CN" sz="2400" dirty="0">
                <a:solidFill>
                  <a:srgbClr val="0000FF"/>
                </a:solidFill>
                <a:ea typeface="宋体" panose="02010600030101010101" pitchFamily="2" charset="-122"/>
              </a:rPr>
              <a:t>t </a:t>
            </a:r>
            <a:r>
              <a:rPr lang="en-US" altLang="zh-CN" sz="2400" dirty="0" err="1">
                <a:solidFill>
                  <a:srgbClr val="0000FF"/>
                </a:solidFill>
                <a:ea typeface="宋体" panose="02010600030101010101" pitchFamily="2" charset="-122"/>
              </a:rPr>
              <a:t>fstype</a:t>
            </a:r>
            <a:r>
              <a:rPr lang="zh-CN" altLang="en-US" sz="2400" dirty="0">
                <a:solidFill>
                  <a:srgbClr val="0000FF"/>
                </a:solidFill>
                <a:ea typeface="宋体" panose="02010600030101010101" pitchFamily="2" charset="-122"/>
              </a:rPr>
              <a:t>：    指定要检查的文件系统类型。</a:t>
            </a:r>
            <a:br>
              <a:rPr lang="zh-CN" altLang="en-US" sz="2400" dirty="0">
                <a:solidFill>
                  <a:srgbClr val="0000FF"/>
                </a:solidFill>
                <a:ea typeface="宋体" panose="02010600030101010101" pitchFamily="2" charset="-122"/>
              </a:rPr>
            </a:br>
            <a:r>
              <a:rPr lang="zh-CN" altLang="en-US" sz="2400" dirty="0">
                <a:solidFill>
                  <a:srgbClr val="0000FF"/>
                </a:solidFill>
                <a:ea typeface="宋体" panose="02010600030101010101" pitchFamily="2" charset="-122"/>
              </a:rPr>
              <a:t>－</a:t>
            </a:r>
            <a:r>
              <a:rPr lang="en-US" altLang="zh-CN" sz="2400" dirty="0">
                <a:solidFill>
                  <a:srgbClr val="0000FF"/>
                </a:solidFill>
                <a:ea typeface="宋体" panose="02010600030101010101" pitchFamily="2" charset="-122"/>
              </a:rPr>
              <a:t>T</a:t>
            </a:r>
            <a:r>
              <a:rPr lang="zh-CN" altLang="en-US" sz="2400" dirty="0">
                <a:solidFill>
                  <a:srgbClr val="0000FF"/>
                </a:solidFill>
                <a:ea typeface="宋体" panose="02010600030101010101" pitchFamily="2" charset="-122"/>
              </a:rPr>
              <a:t>：   执行</a:t>
            </a:r>
            <a:r>
              <a:rPr lang="en-US" altLang="zh-CN" sz="2400" dirty="0" err="1">
                <a:solidFill>
                  <a:srgbClr val="0000FF"/>
                </a:solidFill>
                <a:ea typeface="宋体" panose="02010600030101010101" pitchFamily="2" charset="-122"/>
              </a:rPr>
              <a:t>fsck</a:t>
            </a:r>
            <a:r>
              <a:rPr lang="zh-CN" altLang="en-US" sz="2400" dirty="0">
                <a:solidFill>
                  <a:srgbClr val="0000FF"/>
                </a:solidFill>
                <a:ea typeface="宋体" panose="02010600030101010101" pitchFamily="2" charset="-122"/>
              </a:rPr>
              <a:t>指令时，不显示标题信息。</a:t>
            </a:r>
            <a:br>
              <a:rPr lang="zh-CN" altLang="en-US" sz="2400" dirty="0">
                <a:solidFill>
                  <a:srgbClr val="0000FF"/>
                </a:solidFill>
                <a:ea typeface="宋体" panose="02010600030101010101" pitchFamily="2" charset="-122"/>
              </a:rPr>
            </a:br>
            <a:r>
              <a:rPr lang="zh-CN" altLang="en-US" sz="2400" dirty="0">
                <a:solidFill>
                  <a:srgbClr val="0000FF"/>
                </a:solidFill>
                <a:ea typeface="宋体" panose="02010600030101010101" pitchFamily="2" charset="-122"/>
              </a:rPr>
              <a:t>－</a:t>
            </a:r>
            <a:r>
              <a:rPr lang="en-US" altLang="zh-CN" sz="2400" dirty="0">
                <a:solidFill>
                  <a:srgbClr val="0000FF"/>
                </a:solidFill>
                <a:ea typeface="宋体" panose="02010600030101010101" pitchFamily="2" charset="-122"/>
              </a:rPr>
              <a:t>V</a:t>
            </a:r>
            <a:r>
              <a:rPr lang="zh-CN" altLang="en-US" sz="2400" dirty="0">
                <a:solidFill>
                  <a:srgbClr val="0000FF"/>
                </a:solidFill>
                <a:ea typeface="宋体" panose="02010600030101010101" pitchFamily="2" charset="-122"/>
              </a:rPr>
              <a:t>：   显示指令执行过程。实例：</a:t>
            </a:r>
          </a:p>
          <a:p>
            <a:pPr>
              <a:buClr>
                <a:srgbClr val="FF6600"/>
              </a:buClr>
              <a:buFont typeface="Wingdings" panose="05000000000000000000" pitchFamily="2" charset="2"/>
              <a:buNone/>
              <a:defRPr/>
            </a:pPr>
            <a:r>
              <a:rPr lang="zh-CN" altLang="en-US" sz="2400" dirty="0">
                <a:solidFill>
                  <a:srgbClr val="0000FF"/>
                </a:solidFill>
                <a:ea typeface="宋体" panose="02010600030101010101" pitchFamily="2" charset="-122"/>
              </a:rPr>
              <a:t>       </a:t>
            </a:r>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fsck</a:t>
            </a:r>
            <a:r>
              <a:rPr lang="en-US" altLang="zh-CN" sz="2400" dirty="0">
                <a:solidFill>
                  <a:srgbClr val="0000FF"/>
                </a:solidFill>
                <a:ea typeface="宋体" panose="02010600030101010101" pitchFamily="2" charset="-122"/>
              </a:rPr>
              <a:t>  -p  /dev/hda5</a:t>
            </a:r>
          </a:p>
          <a:p>
            <a:pPr>
              <a:buClr>
                <a:srgbClr val="FF6600"/>
              </a:buClr>
              <a:buNone/>
              <a:defRPr/>
            </a:pPr>
            <a:r>
              <a:rPr lang="en-US" altLang="zh-CN" sz="2400" dirty="0" err="1">
                <a:solidFill>
                  <a:srgbClr val="0000FF"/>
                </a:solidFill>
                <a:ea typeface="宋体" panose="02010600030101010101" pitchFamily="2" charset="-122"/>
              </a:rPr>
              <a:t>fsck</a:t>
            </a:r>
            <a:r>
              <a:rPr lang="en-US" altLang="zh-CN" sz="2400" dirty="0">
                <a:solidFill>
                  <a:srgbClr val="0000FF"/>
                </a:solidFill>
                <a:ea typeface="宋体" panose="02010600030101010101" pitchFamily="2" charset="-122"/>
              </a:rPr>
              <a:t> -t ext3 -r /</a:t>
            </a:r>
            <a:r>
              <a:rPr lang="en-US" altLang="zh-CN" sz="2400" dirty="0" err="1">
                <a:solidFill>
                  <a:srgbClr val="0000FF"/>
                </a:solidFill>
                <a:ea typeface="宋体" panose="02010600030101010101" pitchFamily="2" charset="-122"/>
              </a:rPr>
              <a:t>usr</a:t>
            </a:r>
            <a:r>
              <a:rPr lang="en-US" altLang="zh-CN" sz="2400" dirty="0">
                <a:solidFill>
                  <a:srgbClr val="0000FF"/>
                </a:solidFill>
                <a:ea typeface="宋体" panose="02010600030101010101" pitchFamily="2" charset="-122"/>
              </a:rPr>
              <a:t>/local</a:t>
            </a:r>
          </a:p>
          <a:p>
            <a:pPr lvl="1">
              <a:defRPr/>
            </a:pPr>
            <a:endParaRPr lang="en-US" altLang="zh-CN" kern="0" dirty="0"/>
          </a:p>
        </p:txBody>
      </p:sp>
      <p:sp>
        <p:nvSpPr>
          <p:cNvPr id="5" name="标题 2">
            <a:extLst>
              <a:ext uri="{FF2B5EF4-FFF2-40B4-BE49-F238E27FC236}">
                <a16:creationId xmlns:a16="http://schemas.microsoft.com/office/drawing/2014/main" id="{82721982-4CB8-451A-AD55-BE133CFB4503}"/>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C9D554CC-33FF-4121-A682-A22B223D269B}"/>
              </a:ext>
            </a:extLst>
          </p:cNvPr>
          <p:cNvSpPr>
            <a:spLocks noGrp="1" noChangeArrowheads="1"/>
          </p:cNvSpPr>
          <p:nvPr>
            <p:ph type="body" idx="1"/>
          </p:nvPr>
        </p:nvSpPr>
        <p:spPr>
          <a:xfrm>
            <a:off x="920552" y="1484784"/>
            <a:ext cx="7769225" cy="5710237"/>
          </a:xfrm>
        </p:spPr>
        <p:txBody>
          <a:bodyPr/>
          <a:lstStyle/>
          <a:p>
            <a:pPr eaLnBrk="1" hangingPunct="1">
              <a:defRPr/>
            </a:pPr>
            <a:r>
              <a:rPr lang="en-US" altLang="zh-CN" sz="2800" dirty="0"/>
              <a:t>4 </a:t>
            </a:r>
            <a:r>
              <a:rPr lang="zh-CN" altLang="en-US" sz="2800" dirty="0"/>
              <a:t>检测分区使用情况</a:t>
            </a:r>
            <a:endParaRPr lang="en-US" altLang="zh-CN" sz="2800" dirty="0"/>
          </a:p>
          <a:p>
            <a:pPr lvl="1">
              <a:defRPr/>
            </a:pPr>
            <a:r>
              <a:rPr lang="zh-CN" altLang="en-US" sz="2600" dirty="0"/>
              <a:t>检测分区使用情况</a:t>
            </a:r>
            <a:r>
              <a:rPr lang="en-US" altLang="zh-CN" sz="2600" dirty="0" err="1"/>
              <a:t>df</a:t>
            </a:r>
            <a:endParaRPr lang="en-US" altLang="zh-CN" sz="2600" dirty="0"/>
          </a:p>
          <a:p>
            <a:pPr lvl="1">
              <a:buClr>
                <a:srgbClr val="FF6600"/>
              </a:buClr>
              <a:buNone/>
              <a:defRPr/>
            </a:pPr>
            <a:r>
              <a:rPr lang="zh-CN" altLang="en-US" sz="2200" dirty="0">
                <a:solidFill>
                  <a:srgbClr val="0000FF"/>
                </a:solidFill>
                <a:ea typeface="宋体" panose="02010600030101010101" pitchFamily="2" charset="-122"/>
              </a:rPr>
              <a:t>格式： </a:t>
            </a:r>
            <a:r>
              <a:rPr lang="en-US" altLang="zh-CN" sz="2200" dirty="0">
                <a:solidFill>
                  <a:srgbClr val="0000FF"/>
                </a:solidFill>
                <a:ea typeface="宋体" panose="02010600030101010101" pitchFamily="2" charset="-122"/>
              </a:rPr>
              <a:t>df  [</a:t>
            </a:r>
            <a:r>
              <a:rPr lang="zh-CN" altLang="en-US" sz="2200" dirty="0">
                <a:solidFill>
                  <a:srgbClr val="0000FF"/>
                </a:solidFill>
                <a:ea typeface="宋体" panose="02010600030101010101" pitchFamily="2" charset="-122"/>
              </a:rPr>
              <a:t>参数</a:t>
            </a:r>
            <a:r>
              <a:rPr lang="en-US" altLang="zh-CN" sz="2200" dirty="0">
                <a:solidFill>
                  <a:srgbClr val="0000FF"/>
                </a:solidFill>
                <a:ea typeface="宋体" panose="02010600030101010101" pitchFamily="2" charset="-122"/>
              </a:rPr>
              <a:t>]  [</a:t>
            </a:r>
            <a:r>
              <a:rPr lang="zh-CN" altLang="en-US" sz="2200" dirty="0">
                <a:solidFill>
                  <a:srgbClr val="0000FF"/>
                </a:solidFill>
                <a:ea typeface="宋体" panose="02010600030101010101" pitchFamily="2" charset="-122"/>
              </a:rPr>
              <a:t>分区号</a:t>
            </a:r>
            <a:r>
              <a:rPr lang="en-US" altLang="zh-CN" sz="2200" dirty="0">
                <a:solidFill>
                  <a:srgbClr val="0000FF"/>
                </a:solidFill>
                <a:ea typeface="宋体" panose="02010600030101010101" pitchFamily="2" charset="-122"/>
              </a:rPr>
              <a:t>/</a:t>
            </a:r>
            <a:r>
              <a:rPr lang="zh-CN" altLang="en-US" sz="2200" dirty="0">
                <a:solidFill>
                  <a:srgbClr val="0000FF"/>
                </a:solidFill>
                <a:ea typeface="宋体" panose="02010600030101010101" pitchFamily="2" charset="-122"/>
              </a:rPr>
              <a:t>装载点</a:t>
            </a:r>
            <a:r>
              <a:rPr lang="en-US" altLang="zh-CN" sz="2200" dirty="0">
                <a:solidFill>
                  <a:srgbClr val="0000FF"/>
                </a:solidFill>
                <a:ea typeface="宋体" panose="02010600030101010101" pitchFamily="2" charset="-122"/>
              </a:rPr>
              <a:t>]</a:t>
            </a:r>
          </a:p>
          <a:p>
            <a:pPr lvl="1">
              <a:buClr>
                <a:srgbClr val="FF6600"/>
              </a:buClr>
              <a:buNone/>
              <a:defRPr/>
            </a:pPr>
            <a:r>
              <a:rPr lang="zh-CN" altLang="en-US" sz="2200" dirty="0">
                <a:solidFill>
                  <a:srgbClr val="0000FF"/>
                </a:solidFill>
                <a:ea typeface="宋体" panose="02010600030101010101" pitchFamily="2" charset="-122"/>
              </a:rPr>
              <a:t>参数：  </a:t>
            </a:r>
          </a:p>
          <a:p>
            <a:pPr lvl="1">
              <a:buClr>
                <a:srgbClr val="FF6600"/>
              </a:buClr>
              <a:buNone/>
              <a:defRPr/>
            </a:pPr>
            <a:r>
              <a:rPr lang="en-US" altLang="zh-CN" sz="2200" dirty="0">
                <a:solidFill>
                  <a:srgbClr val="0000FF"/>
                </a:solidFill>
                <a:ea typeface="宋体" panose="02010600030101010101" pitchFamily="2" charset="-122"/>
              </a:rPr>
              <a:t>		-m   </a:t>
            </a:r>
            <a:r>
              <a:rPr lang="zh-CN" altLang="en-US" sz="2200" dirty="0">
                <a:solidFill>
                  <a:srgbClr val="0000FF"/>
                </a:solidFill>
                <a:ea typeface="宋体" panose="02010600030101010101" pitchFamily="2" charset="-122"/>
              </a:rPr>
              <a:t>以</a:t>
            </a:r>
            <a:r>
              <a:rPr lang="en-US" altLang="zh-CN" sz="2200" dirty="0">
                <a:solidFill>
                  <a:srgbClr val="0000FF"/>
                </a:solidFill>
                <a:ea typeface="宋体" panose="02010600030101010101" pitchFamily="2" charset="-122"/>
              </a:rPr>
              <a:t>MB</a:t>
            </a:r>
            <a:r>
              <a:rPr lang="zh-CN" altLang="en-US" sz="2200" dirty="0">
                <a:solidFill>
                  <a:srgbClr val="0000FF"/>
                </a:solidFill>
                <a:ea typeface="宋体" panose="02010600030101010101" pitchFamily="2" charset="-122"/>
              </a:rPr>
              <a:t>为单位，统计使用情况</a:t>
            </a:r>
            <a:endParaRPr lang="en-US" altLang="zh-CN" sz="2200" dirty="0">
              <a:solidFill>
                <a:srgbClr val="0000FF"/>
              </a:solidFill>
              <a:ea typeface="宋体" panose="02010600030101010101" pitchFamily="2" charset="-122"/>
            </a:endParaRPr>
          </a:p>
          <a:p>
            <a:pPr lvl="1">
              <a:buClr>
                <a:srgbClr val="FF6600"/>
              </a:buClr>
              <a:buNone/>
              <a:defRPr/>
            </a:pPr>
            <a:r>
              <a:rPr lang="zh-CN" altLang="en-US" sz="2200" dirty="0">
                <a:solidFill>
                  <a:srgbClr val="0000FF"/>
                </a:solidFill>
                <a:ea typeface="宋体" panose="02010600030101010101" pitchFamily="2" charset="-122"/>
              </a:rPr>
              <a:t>实例：</a:t>
            </a:r>
          </a:p>
          <a:p>
            <a:pPr lvl="1">
              <a:buClr>
                <a:srgbClr val="FF6600"/>
              </a:buClr>
              <a:buNone/>
              <a:defRPr/>
            </a:pPr>
            <a:r>
              <a:rPr lang="zh-CN" altLang="en-US" sz="2200" dirty="0">
                <a:solidFill>
                  <a:srgbClr val="0000FF"/>
                </a:solidFill>
                <a:ea typeface="宋体" panose="02010600030101010101" pitchFamily="2" charset="-122"/>
              </a:rPr>
              <a:t>       </a:t>
            </a:r>
            <a:r>
              <a:rPr lang="en-US" altLang="zh-CN" sz="2200" dirty="0">
                <a:solidFill>
                  <a:srgbClr val="0000FF"/>
                </a:solidFill>
                <a:ea typeface="宋体" panose="02010600030101010101" pitchFamily="2" charset="-122"/>
              </a:rPr>
              <a:t>	df   </a:t>
            </a:r>
            <a:r>
              <a:rPr lang="zh-CN" altLang="en-US" sz="2200" dirty="0">
                <a:solidFill>
                  <a:srgbClr val="0000FF"/>
                </a:solidFill>
                <a:ea typeface="宋体" panose="02010600030101010101" pitchFamily="2" charset="-122"/>
              </a:rPr>
              <a:t>显示当前所有已装载的分区使用情况</a:t>
            </a:r>
          </a:p>
          <a:p>
            <a:pPr lvl="1">
              <a:buClr>
                <a:srgbClr val="FF6600"/>
              </a:buClr>
              <a:buNone/>
              <a:defRPr/>
            </a:pPr>
            <a:r>
              <a:rPr lang="zh-CN" altLang="en-US" sz="2200" dirty="0">
                <a:solidFill>
                  <a:srgbClr val="0000FF"/>
                </a:solidFill>
                <a:ea typeface="宋体" panose="02010600030101010101" pitchFamily="2" charset="-122"/>
              </a:rPr>
              <a:t>        </a:t>
            </a:r>
            <a:r>
              <a:rPr lang="en-US" altLang="zh-CN" sz="2200" dirty="0">
                <a:solidFill>
                  <a:srgbClr val="0000FF"/>
                </a:solidFill>
                <a:ea typeface="宋体" panose="02010600030101010101" pitchFamily="2" charset="-122"/>
              </a:rPr>
              <a:t>	df    /home </a:t>
            </a:r>
            <a:r>
              <a:rPr lang="zh-CN" altLang="en-US" sz="2200" dirty="0">
                <a:solidFill>
                  <a:srgbClr val="0000FF"/>
                </a:solidFill>
                <a:ea typeface="宋体" panose="02010600030101010101" pitchFamily="2" charset="-122"/>
              </a:rPr>
              <a:t>显示</a:t>
            </a:r>
            <a:r>
              <a:rPr lang="en-US" altLang="zh-CN" sz="2200" dirty="0">
                <a:solidFill>
                  <a:srgbClr val="0000FF"/>
                </a:solidFill>
                <a:ea typeface="宋体" panose="02010600030101010101" pitchFamily="2" charset="-122"/>
              </a:rPr>
              <a:t>/home </a:t>
            </a:r>
            <a:r>
              <a:rPr lang="zh-CN" altLang="en-US" sz="2200" dirty="0">
                <a:solidFill>
                  <a:srgbClr val="0000FF"/>
                </a:solidFill>
                <a:ea typeface="宋体" panose="02010600030101010101" pitchFamily="2" charset="-122"/>
              </a:rPr>
              <a:t>分区的使用情况</a:t>
            </a:r>
            <a:endParaRPr lang="en-US" altLang="zh-CN" sz="2200" dirty="0">
              <a:solidFill>
                <a:srgbClr val="0000FF"/>
              </a:solidFill>
              <a:ea typeface="宋体" panose="02010600030101010101" pitchFamily="2" charset="-122"/>
            </a:endParaRPr>
          </a:p>
          <a:p>
            <a:pPr lvl="1">
              <a:buClr>
                <a:srgbClr val="FF6600"/>
              </a:buClr>
              <a:buNone/>
              <a:defRPr/>
            </a:pPr>
            <a:r>
              <a:rPr lang="zh-CN" altLang="en-US" sz="2200" dirty="0">
                <a:solidFill>
                  <a:srgbClr val="0000FF"/>
                </a:solidFill>
                <a:ea typeface="宋体" panose="02010600030101010101" pitchFamily="2" charset="-122"/>
              </a:rPr>
              <a:t>注：装载点可以是位于这个已</a:t>
            </a:r>
            <a:r>
              <a:rPr lang="en-US" altLang="zh-CN" sz="2200" dirty="0">
                <a:solidFill>
                  <a:srgbClr val="0000FF"/>
                </a:solidFill>
                <a:ea typeface="宋体" panose="02010600030101010101" pitchFamily="2" charset="-122"/>
              </a:rPr>
              <a:t>mount</a:t>
            </a:r>
            <a:r>
              <a:rPr lang="zh-CN" altLang="en-US" sz="2200" dirty="0">
                <a:solidFill>
                  <a:srgbClr val="0000FF"/>
                </a:solidFill>
                <a:ea typeface="宋体" panose="02010600030101010101" pitchFamily="2" charset="-122"/>
              </a:rPr>
              <a:t>文件系统上的任意一个文件</a:t>
            </a:r>
            <a:endParaRPr lang="en-US" altLang="zh-CN" sz="2200" dirty="0">
              <a:solidFill>
                <a:srgbClr val="0000FF"/>
              </a:solidFill>
              <a:ea typeface="宋体" panose="02010600030101010101" pitchFamily="2" charset="-122"/>
            </a:endParaRPr>
          </a:p>
          <a:p>
            <a:pPr lvl="1">
              <a:defRPr/>
            </a:pPr>
            <a:endParaRPr lang="en-US" altLang="zh-CN" kern="0" dirty="0"/>
          </a:p>
        </p:txBody>
      </p:sp>
      <p:sp>
        <p:nvSpPr>
          <p:cNvPr id="5" name="标题 2">
            <a:extLst>
              <a:ext uri="{FF2B5EF4-FFF2-40B4-BE49-F238E27FC236}">
                <a16:creationId xmlns:a16="http://schemas.microsoft.com/office/drawing/2014/main" id="{CC31C143-62F6-4FBB-B693-9AB28748C83A}"/>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1F52AEE2-6A08-4843-997E-03F9DFDFF375}"/>
              </a:ext>
            </a:extLst>
          </p:cNvPr>
          <p:cNvSpPr>
            <a:spLocks noGrp="1" noChangeArrowheads="1"/>
          </p:cNvSpPr>
          <p:nvPr>
            <p:ph type="body" idx="1"/>
          </p:nvPr>
        </p:nvSpPr>
        <p:spPr>
          <a:xfrm>
            <a:off x="776536" y="1106376"/>
            <a:ext cx="7769225" cy="5710237"/>
          </a:xfrm>
        </p:spPr>
        <p:txBody>
          <a:bodyPr/>
          <a:lstStyle/>
          <a:p>
            <a:pPr eaLnBrk="1" hangingPunct="1">
              <a:defRPr/>
            </a:pPr>
            <a:r>
              <a:rPr lang="en-US" altLang="zh-CN" sz="2800" dirty="0"/>
              <a:t>5. </a:t>
            </a:r>
            <a:r>
              <a:rPr lang="zh-CN" altLang="en-US" sz="2800" dirty="0"/>
              <a:t>建立文件系统</a:t>
            </a:r>
            <a:endParaRPr lang="en-US" altLang="zh-CN" sz="2800" dirty="0"/>
          </a:p>
          <a:p>
            <a:pPr lvl="1">
              <a:defRPr/>
            </a:pPr>
            <a:r>
              <a:rPr lang="en-US" altLang="zh-CN" dirty="0" err="1"/>
              <a:t>mkfs</a:t>
            </a:r>
            <a:r>
              <a:rPr lang="zh-CN" altLang="en-US" dirty="0"/>
              <a:t>命令用来在</a:t>
            </a:r>
            <a:r>
              <a:rPr lang="en-US" altLang="zh-CN" dirty="0"/>
              <a:t>Linux</a:t>
            </a:r>
            <a:r>
              <a:rPr lang="zh-CN" altLang="en-US" dirty="0"/>
              <a:t>下建立各种文件系统。</a:t>
            </a:r>
            <a:endParaRPr lang="en-US" altLang="zh-CN" dirty="0"/>
          </a:p>
          <a:p>
            <a:pPr lvl="1">
              <a:defRPr/>
            </a:pPr>
            <a:r>
              <a:rPr lang="zh-CN" altLang="en-US" dirty="0"/>
              <a:t>格式：</a:t>
            </a:r>
            <a:r>
              <a:rPr lang="fr-FR" altLang="zh-CN" dirty="0"/>
              <a:t> mkfs [-V] [-t fstype] [fs-options] filesys [blocks]</a:t>
            </a:r>
          </a:p>
          <a:p>
            <a:pPr lvl="1">
              <a:defRPr/>
            </a:pPr>
            <a:r>
              <a:rPr lang="zh-CN" altLang="en-US" dirty="0"/>
              <a:t>主要选项：</a:t>
            </a:r>
            <a:br>
              <a:rPr lang="zh-CN" altLang="en-US" dirty="0"/>
            </a:br>
            <a:r>
              <a:rPr lang="en-US" altLang="zh-CN" dirty="0"/>
              <a:t>	</a:t>
            </a:r>
            <a:r>
              <a:rPr lang="en-US" altLang="zh-CN" sz="1800" dirty="0">
                <a:solidFill>
                  <a:srgbClr val="A50021"/>
                </a:solidFill>
              </a:rPr>
              <a:t>device </a:t>
            </a:r>
            <a:r>
              <a:rPr lang="zh-CN" altLang="en-US" sz="1800" dirty="0">
                <a:solidFill>
                  <a:srgbClr val="A50021"/>
                </a:solidFill>
              </a:rPr>
              <a:t>： 预备检查的硬盘分区，例如：</a:t>
            </a:r>
            <a:r>
              <a:rPr lang="en-US" altLang="zh-CN" sz="1800" dirty="0">
                <a:solidFill>
                  <a:srgbClr val="A50021"/>
                </a:solidFill>
              </a:rPr>
              <a:t>/dev/sda1</a:t>
            </a:r>
          </a:p>
          <a:p>
            <a:pPr marL="457200" lvl="1" indent="0">
              <a:buNone/>
              <a:defRPr/>
            </a:pPr>
            <a:r>
              <a:rPr lang="en-US" altLang="zh-CN" sz="1800" dirty="0">
                <a:solidFill>
                  <a:srgbClr val="A50021"/>
                </a:solidFill>
              </a:rPr>
              <a:t>	-V : </a:t>
            </a:r>
            <a:r>
              <a:rPr lang="zh-CN" altLang="en-US" sz="1800" dirty="0">
                <a:solidFill>
                  <a:srgbClr val="A50021"/>
                </a:solidFill>
              </a:rPr>
              <a:t>详细显示模式</a:t>
            </a:r>
          </a:p>
          <a:p>
            <a:pPr marL="457200" lvl="1" indent="0">
              <a:buNone/>
              <a:defRPr/>
            </a:pPr>
            <a:r>
              <a:rPr lang="en-US" altLang="zh-CN" sz="1800" dirty="0">
                <a:solidFill>
                  <a:srgbClr val="A50021"/>
                </a:solidFill>
              </a:rPr>
              <a:t>	-t : </a:t>
            </a:r>
            <a:r>
              <a:rPr lang="zh-CN" altLang="en-US" sz="1800" dirty="0">
                <a:solidFill>
                  <a:srgbClr val="A50021"/>
                </a:solidFill>
              </a:rPr>
              <a:t>给定档案系统的型式，</a:t>
            </a:r>
            <a:r>
              <a:rPr lang="en-US" altLang="zh-CN" sz="1800" dirty="0">
                <a:solidFill>
                  <a:srgbClr val="A50021"/>
                </a:solidFill>
              </a:rPr>
              <a:t>Linux </a:t>
            </a:r>
            <a:r>
              <a:rPr lang="zh-CN" altLang="en-US" sz="1800" dirty="0">
                <a:solidFill>
                  <a:srgbClr val="A50021"/>
                </a:solidFill>
              </a:rPr>
              <a:t>的预设值为 </a:t>
            </a:r>
            <a:r>
              <a:rPr lang="en-US" altLang="zh-CN" sz="1800" dirty="0">
                <a:solidFill>
                  <a:srgbClr val="A50021"/>
                </a:solidFill>
              </a:rPr>
              <a:t>ext2</a:t>
            </a:r>
          </a:p>
          <a:p>
            <a:pPr marL="457200" lvl="1" indent="0">
              <a:buNone/>
              <a:defRPr/>
            </a:pPr>
            <a:r>
              <a:rPr lang="en-US" altLang="zh-CN" sz="1800" dirty="0">
                <a:solidFill>
                  <a:srgbClr val="A50021"/>
                </a:solidFill>
              </a:rPr>
              <a:t>	-c : </a:t>
            </a:r>
            <a:r>
              <a:rPr lang="zh-CN" altLang="en-US" sz="1800" dirty="0">
                <a:solidFill>
                  <a:srgbClr val="A50021"/>
                </a:solidFill>
              </a:rPr>
              <a:t>在制做档案系统前，检查该</a:t>
            </a:r>
            <a:r>
              <a:rPr lang="en-US" altLang="zh-CN" sz="1800" dirty="0">
                <a:solidFill>
                  <a:srgbClr val="A50021"/>
                </a:solidFill>
              </a:rPr>
              <a:t>partition </a:t>
            </a:r>
            <a:r>
              <a:rPr lang="zh-CN" altLang="en-US" sz="1800" dirty="0">
                <a:solidFill>
                  <a:srgbClr val="A50021"/>
                </a:solidFill>
              </a:rPr>
              <a:t>是否有坏轨</a:t>
            </a:r>
          </a:p>
          <a:p>
            <a:pPr marL="457200" lvl="1" indent="0">
              <a:buNone/>
              <a:defRPr/>
            </a:pPr>
            <a:r>
              <a:rPr lang="en-US" altLang="zh-CN" sz="1800" dirty="0">
                <a:solidFill>
                  <a:srgbClr val="A50021"/>
                </a:solidFill>
              </a:rPr>
              <a:t>	-l </a:t>
            </a:r>
            <a:r>
              <a:rPr lang="en-US" altLang="zh-CN" sz="1800" dirty="0" err="1">
                <a:solidFill>
                  <a:srgbClr val="A50021"/>
                </a:solidFill>
              </a:rPr>
              <a:t>bad_blocks_file</a:t>
            </a:r>
            <a:r>
              <a:rPr lang="en-US" altLang="zh-CN" sz="1800" dirty="0">
                <a:solidFill>
                  <a:srgbClr val="A50021"/>
                </a:solidFill>
              </a:rPr>
              <a:t> : </a:t>
            </a:r>
            <a:r>
              <a:rPr lang="zh-CN" altLang="en-US" sz="1800" dirty="0">
                <a:solidFill>
                  <a:srgbClr val="A50021"/>
                </a:solidFill>
              </a:rPr>
              <a:t>将有坏轨的</a:t>
            </a:r>
            <a:r>
              <a:rPr lang="en-US" altLang="zh-CN" sz="1800" dirty="0">
                <a:solidFill>
                  <a:srgbClr val="A50021"/>
                </a:solidFill>
              </a:rPr>
              <a:t>block</a:t>
            </a:r>
            <a:r>
              <a:rPr lang="zh-CN" altLang="en-US" sz="1800" dirty="0">
                <a:solidFill>
                  <a:srgbClr val="A50021"/>
                </a:solidFill>
              </a:rPr>
              <a:t>资料加到 </a:t>
            </a:r>
            <a:r>
              <a:rPr lang="en-US" altLang="zh-CN" sz="1800" dirty="0" err="1">
                <a:solidFill>
                  <a:srgbClr val="A50021"/>
                </a:solidFill>
              </a:rPr>
              <a:t>bad_blocks_file</a:t>
            </a:r>
            <a:r>
              <a:rPr lang="en-US" altLang="zh-CN" sz="1800" dirty="0">
                <a:solidFill>
                  <a:srgbClr val="A50021"/>
                </a:solidFill>
              </a:rPr>
              <a:t> </a:t>
            </a:r>
            <a:r>
              <a:rPr lang="zh-CN" altLang="en-US" sz="1800" dirty="0">
                <a:solidFill>
                  <a:srgbClr val="A50021"/>
                </a:solidFill>
              </a:rPr>
              <a:t>里面</a:t>
            </a:r>
          </a:p>
          <a:p>
            <a:pPr marL="457200" lvl="1" indent="0">
              <a:buNone/>
              <a:defRPr/>
            </a:pPr>
            <a:r>
              <a:rPr lang="en-US" altLang="zh-CN" sz="1800" dirty="0">
                <a:solidFill>
                  <a:srgbClr val="A50021"/>
                </a:solidFill>
              </a:rPr>
              <a:t>	block : </a:t>
            </a:r>
            <a:r>
              <a:rPr lang="zh-CN" altLang="en-US" sz="1800" dirty="0">
                <a:solidFill>
                  <a:srgbClr val="A50021"/>
                </a:solidFill>
              </a:rPr>
              <a:t>给定 </a:t>
            </a:r>
            <a:r>
              <a:rPr lang="en-US" altLang="zh-CN" sz="1800" dirty="0">
                <a:solidFill>
                  <a:srgbClr val="A50021"/>
                </a:solidFill>
              </a:rPr>
              <a:t>block </a:t>
            </a:r>
            <a:r>
              <a:rPr lang="zh-CN" altLang="en-US" sz="1800" dirty="0">
                <a:solidFill>
                  <a:srgbClr val="A50021"/>
                </a:solidFill>
              </a:rPr>
              <a:t>的大小</a:t>
            </a:r>
            <a:endParaRPr lang="en-US" altLang="zh-CN" sz="1800" dirty="0">
              <a:solidFill>
                <a:srgbClr val="A50021"/>
              </a:solidFill>
            </a:endParaRPr>
          </a:p>
          <a:p>
            <a:pPr lvl="1">
              <a:defRPr/>
            </a:pPr>
            <a:r>
              <a:rPr lang="zh-CN" altLang="en-US" dirty="0"/>
              <a:t>实例：</a:t>
            </a:r>
            <a:endParaRPr lang="fr-FR" altLang="zh-CN" dirty="0"/>
          </a:p>
          <a:p>
            <a:pPr marL="0" indent="0">
              <a:buClr>
                <a:srgbClr val="FF6600"/>
              </a:buClr>
              <a:buNone/>
              <a:defRPr/>
            </a:pPr>
            <a:r>
              <a:rPr lang="fr-FR" altLang="zh-CN" sz="2400" dirty="0">
                <a:solidFill>
                  <a:srgbClr val="0000FF"/>
                </a:solidFill>
                <a:ea typeface="宋体" panose="02010600030101010101" pitchFamily="2" charset="-122"/>
              </a:rPr>
              <a:t>         	mkfs -V -t msdos -c /dev/hda5</a:t>
            </a:r>
          </a:p>
          <a:p>
            <a:pPr marL="0" indent="0">
              <a:buClr>
                <a:srgbClr val="FF6600"/>
              </a:buClr>
              <a:buNone/>
              <a:defRPr/>
            </a:pPr>
            <a:r>
              <a:rPr lang="fr-FR" altLang="zh-CN" sz="2400" dirty="0">
                <a:solidFill>
                  <a:srgbClr val="0000FF"/>
                </a:solidFill>
                <a:ea typeface="宋体" panose="02010600030101010101" pitchFamily="2" charset="-122"/>
              </a:rPr>
              <a:t>	mfks -t ext3 /dev/sda6</a:t>
            </a:r>
            <a:endParaRPr lang="en-US" altLang="zh-CN" sz="2400" dirty="0">
              <a:solidFill>
                <a:srgbClr val="0000FF"/>
              </a:solidFill>
              <a:ea typeface="宋体" panose="02010600030101010101" pitchFamily="2" charset="-122"/>
            </a:endParaRPr>
          </a:p>
        </p:txBody>
      </p:sp>
      <p:sp>
        <p:nvSpPr>
          <p:cNvPr id="5" name="标题 2">
            <a:extLst>
              <a:ext uri="{FF2B5EF4-FFF2-40B4-BE49-F238E27FC236}">
                <a16:creationId xmlns:a16="http://schemas.microsoft.com/office/drawing/2014/main" id="{3987A798-83DD-4791-B6BE-FEF41D34219A}"/>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93465992-F217-4B12-9CE3-8FE1AD09A763}"/>
              </a:ext>
            </a:extLst>
          </p:cNvPr>
          <p:cNvSpPr>
            <a:spLocks noGrp="1" noChangeArrowheads="1"/>
          </p:cNvSpPr>
          <p:nvPr>
            <p:ph type="body" idx="1"/>
          </p:nvPr>
        </p:nvSpPr>
        <p:spPr>
          <a:xfrm>
            <a:off x="848544" y="1556792"/>
            <a:ext cx="7769225" cy="5710237"/>
          </a:xfrm>
        </p:spPr>
        <p:txBody>
          <a:bodyPr/>
          <a:lstStyle/>
          <a:p>
            <a:pPr algn="just" eaLnBrk="1" hangingPunct="1">
              <a:defRPr/>
            </a:pPr>
            <a:r>
              <a:rPr lang="en-US" altLang="zh-CN" sz="2800" dirty="0"/>
              <a:t>5. </a:t>
            </a:r>
            <a:r>
              <a:rPr lang="zh-CN" altLang="en-US" sz="2800" dirty="0"/>
              <a:t>建立文件系统</a:t>
            </a:r>
            <a:endParaRPr lang="en-US" altLang="zh-CN" sz="2800" dirty="0"/>
          </a:p>
          <a:p>
            <a:pPr lvl="1" algn="just">
              <a:defRPr/>
            </a:pPr>
            <a:r>
              <a:rPr lang="zh-CN" altLang="en-US" dirty="0"/>
              <a:t>应用说明：</a:t>
            </a:r>
            <a:endParaRPr lang="en-US" altLang="zh-CN" dirty="0"/>
          </a:p>
          <a:p>
            <a:pPr marL="457200" lvl="1" indent="0" algn="just">
              <a:buNone/>
              <a:defRPr/>
            </a:pPr>
            <a:endParaRPr lang="en-US" altLang="zh-CN" kern="0" dirty="0"/>
          </a:p>
        </p:txBody>
      </p:sp>
      <p:sp>
        <p:nvSpPr>
          <p:cNvPr id="5" name="标题 2">
            <a:extLst>
              <a:ext uri="{FF2B5EF4-FFF2-40B4-BE49-F238E27FC236}">
                <a16:creationId xmlns:a16="http://schemas.microsoft.com/office/drawing/2014/main" id="{6EF03584-138F-4676-9DE8-8B62DBBC012C}"/>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
        <p:nvSpPr>
          <p:cNvPr id="7" name="文本框 6">
            <a:extLst>
              <a:ext uri="{FF2B5EF4-FFF2-40B4-BE49-F238E27FC236}">
                <a16:creationId xmlns:a16="http://schemas.microsoft.com/office/drawing/2014/main" id="{546C2588-764F-4264-AF35-3293CAFD6553}"/>
              </a:ext>
            </a:extLst>
          </p:cNvPr>
          <p:cNvSpPr txBox="1"/>
          <p:nvPr/>
        </p:nvSpPr>
        <p:spPr>
          <a:xfrm>
            <a:off x="920552" y="2254220"/>
            <a:ext cx="8424936" cy="2831544"/>
          </a:xfrm>
          <a:prstGeom prst="rect">
            <a:avLst/>
          </a:prstGeom>
          <a:noFill/>
        </p:spPr>
        <p:txBody>
          <a:bodyPr wrap="square">
            <a:spAutoFit/>
          </a:bodyPr>
          <a:lstStyle/>
          <a:p>
            <a:pPr marL="457200" lvl="1" indent="0" algn="just">
              <a:buNone/>
              <a:defRPr/>
            </a:pPr>
            <a:br>
              <a:rPr lang="zh-CN" altLang="en-US" dirty="0"/>
            </a:br>
            <a:r>
              <a:rPr lang="en-US" altLang="zh-CN" sz="2200" dirty="0" err="1">
                <a:solidFill>
                  <a:srgbClr val="0000FF"/>
                </a:solidFill>
                <a:latin typeface="+mn-lt"/>
                <a:ea typeface="宋体" panose="02010600030101010101" pitchFamily="2" charset="-122"/>
              </a:rPr>
              <a:t>mkfs</a:t>
            </a:r>
            <a:r>
              <a:rPr lang="zh-CN" altLang="en-US" sz="2200" dirty="0">
                <a:solidFill>
                  <a:srgbClr val="0000FF"/>
                </a:solidFill>
                <a:latin typeface="+mn-lt"/>
                <a:ea typeface="宋体" panose="02010600030101010101" pitchFamily="2" charset="-122"/>
              </a:rPr>
              <a:t>命令本身并不执行建立文件系统的工作，它在 </a:t>
            </a:r>
            <a:r>
              <a:rPr lang="en-US" altLang="zh-CN" sz="2200" dirty="0">
                <a:solidFill>
                  <a:srgbClr val="0000FF"/>
                </a:solidFill>
                <a:latin typeface="+mn-lt"/>
                <a:ea typeface="宋体" panose="02010600030101010101" pitchFamily="2" charset="-122"/>
              </a:rPr>
              <a:t>Linux </a:t>
            </a:r>
            <a:r>
              <a:rPr lang="zh-CN" altLang="en-US" sz="2200" dirty="0">
                <a:solidFill>
                  <a:srgbClr val="0000FF"/>
                </a:solidFill>
                <a:latin typeface="+mn-lt"/>
                <a:ea typeface="宋体" panose="02010600030101010101" pitchFamily="2" charset="-122"/>
              </a:rPr>
              <a:t>下各文件系统专用程序（</a:t>
            </a:r>
            <a:r>
              <a:rPr lang="en-US" altLang="zh-CN" sz="2200" dirty="0" err="1">
                <a:solidFill>
                  <a:srgbClr val="0000FF"/>
                </a:solidFill>
                <a:latin typeface="+mn-lt"/>
                <a:ea typeface="宋体" panose="02010600030101010101" pitchFamily="2" charset="-122"/>
              </a:rPr>
              <a:t>mkfs.fstype</a:t>
            </a:r>
            <a:r>
              <a:rPr lang="zh-CN" altLang="en-US" sz="2200" dirty="0">
                <a:solidFill>
                  <a:srgbClr val="0000FF"/>
                </a:solidFill>
                <a:latin typeface="+mn-lt"/>
                <a:ea typeface="宋体" panose="02010600030101010101" pitchFamily="2" charset="-122"/>
              </a:rPr>
              <a:t>）的前端程序。各文件系统专用程序可以在 </a:t>
            </a:r>
            <a:r>
              <a:rPr lang="en-US" altLang="zh-CN" sz="2200" dirty="0">
                <a:solidFill>
                  <a:srgbClr val="0000FF"/>
                </a:solidFill>
                <a:latin typeface="+mn-lt"/>
                <a:ea typeface="宋体" panose="02010600030101010101" pitchFamily="2" charset="-122"/>
              </a:rPr>
              <a:t>/</a:t>
            </a:r>
            <a:r>
              <a:rPr lang="en-US" altLang="zh-CN" sz="2200" dirty="0" err="1">
                <a:solidFill>
                  <a:srgbClr val="0000FF"/>
                </a:solidFill>
                <a:latin typeface="+mn-lt"/>
                <a:ea typeface="宋体" panose="02010600030101010101" pitchFamily="2" charset="-122"/>
              </a:rPr>
              <a:t>sbin</a:t>
            </a:r>
            <a:r>
              <a:rPr lang="zh-CN" altLang="en-US" sz="2200" dirty="0">
                <a:solidFill>
                  <a:srgbClr val="0000FF"/>
                </a:solidFill>
                <a:latin typeface="+mn-lt"/>
                <a:ea typeface="宋体" panose="02010600030101010101" pitchFamily="2" charset="-122"/>
              </a:rPr>
              <a:t>、</a:t>
            </a:r>
            <a:r>
              <a:rPr lang="en-US" altLang="zh-CN" sz="2200" dirty="0">
                <a:solidFill>
                  <a:srgbClr val="0000FF"/>
                </a:solidFill>
                <a:latin typeface="+mn-lt"/>
                <a:ea typeface="宋体" panose="02010600030101010101" pitchFamily="2" charset="-122"/>
              </a:rPr>
              <a:t>/</a:t>
            </a:r>
            <a:r>
              <a:rPr lang="en-US" altLang="zh-CN" sz="2200" dirty="0" err="1">
                <a:solidFill>
                  <a:srgbClr val="0000FF"/>
                </a:solidFill>
                <a:latin typeface="+mn-lt"/>
                <a:ea typeface="宋体" panose="02010600030101010101" pitchFamily="2" charset="-122"/>
              </a:rPr>
              <a:t>sbin</a:t>
            </a:r>
            <a:r>
              <a:rPr lang="en-US" altLang="zh-CN" sz="2200" dirty="0">
                <a:solidFill>
                  <a:srgbClr val="0000FF"/>
                </a:solidFill>
                <a:latin typeface="+mn-lt"/>
                <a:ea typeface="宋体" panose="02010600030101010101" pitchFamily="2" charset="-122"/>
              </a:rPr>
              <a:t>/fs</a:t>
            </a:r>
            <a:r>
              <a:rPr lang="zh-CN" altLang="en-US" sz="2200" dirty="0">
                <a:solidFill>
                  <a:srgbClr val="0000FF"/>
                </a:solidFill>
                <a:latin typeface="+mn-lt"/>
                <a:ea typeface="宋体" panose="02010600030101010101" pitchFamily="2" charset="-122"/>
              </a:rPr>
              <a:t>、</a:t>
            </a:r>
            <a:r>
              <a:rPr lang="en-US" altLang="zh-CN" sz="2200" dirty="0">
                <a:solidFill>
                  <a:srgbClr val="0000FF"/>
                </a:solidFill>
                <a:latin typeface="+mn-lt"/>
                <a:ea typeface="宋体" panose="02010600030101010101" pitchFamily="2" charset="-122"/>
              </a:rPr>
              <a:t>/</a:t>
            </a:r>
            <a:r>
              <a:rPr lang="en-US" altLang="zh-CN" sz="2200" dirty="0" err="1">
                <a:solidFill>
                  <a:srgbClr val="0000FF"/>
                </a:solidFill>
                <a:latin typeface="+mn-lt"/>
                <a:ea typeface="宋体" panose="02010600030101010101" pitchFamily="2" charset="-122"/>
              </a:rPr>
              <a:t>sbin</a:t>
            </a:r>
            <a:r>
              <a:rPr lang="en-US" altLang="zh-CN" sz="2200" dirty="0">
                <a:solidFill>
                  <a:srgbClr val="0000FF"/>
                </a:solidFill>
                <a:latin typeface="+mn-lt"/>
                <a:ea typeface="宋体" panose="02010600030101010101" pitchFamily="2" charset="-122"/>
              </a:rPr>
              <a:t>/</a:t>
            </a:r>
            <a:r>
              <a:rPr lang="en-US" altLang="zh-CN" sz="2200" dirty="0" err="1">
                <a:solidFill>
                  <a:srgbClr val="0000FF"/>
                </a:solidFill>
                <a:latin typeface="+mn-lt"/>
                <a:ea typeface="宋体" panose="02010600030101010101" pitchFamily="2" charset="-122"/>
              </a:rPr>
              <a:t>fs.d</a:t>
            </a:r>
            <a:r>
              <a:rPr lang="zh-CN" altLang="en-US" sz="2200" dirty="0">
                <a:solidFill>
                  <a:srgbClr val="0000FF"/>
                </a:solidFill>
                <a:latin typeface="+mn-lt"/>
                <a:ea typeface="宋体" panose="02010600030101010101" pitchFamily="2" charset="-122"/>
              </a:rPr>
              <a:t>等目录中找到。</a:t>
            </a:r>
            <a:endParaRPr lang="en-US" altLang="zh-CN" sz="2200" dirty="0">
              <a:solidFill>
                <a:srgbClr val="0000FF"/>
              </a:solidFill>
              <a:latin typeface="+mn-lt"/>
              <a:ea typeface="宋体" panose="02010600030101010101" pitchFamily="2" charset="-122"/>
            </a:endParaRPr>
          </a:p>
          <a:p>
            <a:pPr marL="457200" lvl="1" indent="0" algn="just">
              <a:buNone/>
              <a:defRPr/>
            </a:pPr>
            <a:endParaRPr lang="en-US" altLang="zh-CN" sz="2200" dirty="0">
              <a:solidFill>
                <a:srgbClr val="0000FF"/>
              </a:solidFill>
              <a:latin typeface="+mn-lt"/>
              <a:ea typeface="宋体" panose="02010600030101010101" pitchFamily="2" charset="-122"/>
            </a:endParaRPr>
          </a:p>
          <a:p>
            <a:pPr marL="457200" lvl="1" indent="0" algn="just">
              <a:buNone/>
              <a:defRPr/>
            </a:pPr>
            <a:r>
              <a:rPr lang="zh-CN" altLang="en-US" sz="2200" dirty="0">
                <a:solidFill>
                  <a:srgbClr val="0000FF"/>
                </a:solidFill>
                <a:latin typeface="+mn-lt"/>
                <a:ea typeface="宋体" panose="02010600030101010101" pitchFamily="2" charset="-122"/>
              </a:rPr>
              <a:t>主要包括：</a:t>
            </a:r>
            <a:r>
              <a:rPr lang="en-US" altLang="zh-CN" sz="2200" dirty="0" err="1">
                <a:solidFill>
                  <a:srgbClr val="0000FF"/>
                </a:solidFill>
                <a:latin typeface="+mn-lt"/>
                <a:ea typeface="宋体" panose="02010600030101010101" pitchFamily="2" charset="-122"/>
              </a:rPr>
              <a:t>mkfs.dos</a:t>
            </a:r>
            <a:r>
              <a:rPr lang="zh-CN" altLang="en-US" sz="2200" dirty="0">
                <a:solidFill>
                  <a:srgbClr val="0000FF"/>
                </a:solidFill>
                <a:latin typeface="+mn-lt"/>
                <a:ea typeface="宋体" panose="02010600030101010101" pitchFamily="2" charset="-122"/>
              </a:rPr>
              <a:t>用来创建</a:t>
            </a:r>
            <a:r>
              <a:rPr lang="en-US" altLang="zh-CN" sz="2200" dirty="0">
                <a:solidFill>
                  <a:srgbClr val="0000FF"/>
                </a:solidFill>
                <a:latin typeface="+mn-lt"/>
                <a:ea typeface="宋体" panose="02010600030101010101" pitchFamily="2" charset="-122"/>
              </a:rPr>
              <a:t>DOS</a:t>
            </a:r>
            <a:r>
              <a:rPr lang="zh-CN" altLang="en-US" sz="2200" dirty="0">
                <a:solidFill>
                  <a:srgbClr val="0000FF"/>
                </a:solidFill>
                <a:latin typeface="+mn-lt"/>
                <a:ea typeface="宋体" panose="02010600030101010101" pitchFamily="2" charset="-122"/>
              </a:rPr>
              <a:t>文件系统。</a:t>
            </a:r>
            <a:r>
              <a:rPr lang="en-US" altLang="zh-CN" sz="2200" dirty="0" err="1">
                <a:solidFill>
                  <a:srgbClr val="0000FF"/>
                </a:solidFill>
                <a:latin typeface="+mn-lt"/>
                <a:ea typeface="宋体" panose="02010600030101010101" pitchFamily="2" charset="-122"/>
              </a:rPr>
              <a:t>mkfs.reiserfs</a:t>
            </a:r>
            <a:r>
              <a:rPr lang="zh-CN" altLang="en-US" sz="2200" dirty="0">
                <a:solidFill>
                  <a:srgbClr val="0000FF"/>
                </a:solidFill>
                <a:latin typeface="+mn-lt"/>
                <a:ea typeface="宋体" panose="02010600030101010101" pitchFamily="2" charset="-122"/>
              </a:rPr>
              <a:t>用来 创建</a:t>
            </a:r>
            <a:r>
              <a:rPr lang="en-US" altLang="zh-CN" sz="2200" dirty="0" err="1">
                <a:solidFill>
                  <a:srgbClr val="0000FF"/>
                </a:solidFill>
                <a:latin typeface="+mn-lt"/>
                <a:ea typeface="宋体" panose="02010600030101010101" pitchFamily="2" charset="-122"/>
              </a:rPr>
              <a:t>reiserfs</a:t>
            </a:r>
            <a:r>
              <a:rPr lang="zh-CN" altLang="en-US" sz="2200" dirty="0">
                <a:solidFill>
                  <a:srgbClr val="0000FF"/>
                </a:solidFill>
                <a:latin typeface="+mn-lt"/>
                <a:ea typeface="宋体" panose="02010600030101010101" pitchFamily="2" charset="-122"/>
              </a:rPr>
              <a:t>文件系统。</a:t>
            </a:r>
            <a:r>
              <a:rPr lang="en-US" altLang="zh-CN" sz="2200" dirty="0" err="1">
                <a:solidFill>
                  <a:srgbClr val="0000FF"/>
                </a:solidFill>
                <a:latin typeface="+mn-lt"/>
                <a:ea typeface="宋体" panose="02010600030101010101" pitchFamily="2" charset="-122"/>
              </a:rPr>
              <a:t>mkfs.jfs</a:t>
            </a:r>
            <a:r>
              <a:rPr lang="zh-CN" altLang="en-US" sz="2200" dirty="0">
                <a:solidFill>
                  <a:srgbClr val="0000FF"/>
                </a:solidFill>
                <a:latin typeface="+mn-lt"/>
                <a:ea typeface="宋体" panose="02010600030101010101" pitchFamily="2" charset="-122"/>
              </a:rPr>
              <a:t>用来创建</a:t>
            </a:r>
            <a:r>
              <a:rPr lang="en-US" altLang="zh-CN" sz="2200" dirty="0" err="1">
                <a:solidFill>
                  <a:srgbClr val="0000FF"/>
                </a:solidFill>
                <a:latin typeface="+mn-lt"/>
                <a:ea typeface="宋体" panose="02010600030101010101" pitchFamily="2" charset="-122"/>
              </a:rPr>
              <a:t>jfs</a:t>
            </a:r>
            <a:r>
              <a:rPr lang="zh-CN" altLang="en-US" sz="2200" dirty="0">
                <a:solidFill>
                  <a:srgbClr val="0000FF"/>
                </a:solidFill>
                <a:latin typeface="+mn-lt"/>
                <a:ea typeface="宋体" panose="02010600030101010101" pitchFamily="2" charset="-122"/>
              </a:rPr>
              <a:t>文件系统。</a:t>
            </a:r>
            <a:r>
              <a:rPr lang="en-US" altLang="zh-CN" sz="2200" dirty="0" err="1">
                <a:solidFill>
                  <a:srgbClr val="0000FF"/>
                </a:solidFill>
                <a:latin typeface="+mn-lt"/>
                <a:ea typeface="宋体" panose="02010600030101010101" pitchFamily="2" charset="-122"/>
              </a:rPr>
              <a:t>mkfs.vfat</a:t>
            </a:r>
            <a:r>
              <a:rPr lang="zh-CN" altLang="en-US" sz="2200" dirty="0">
                <a:solidFill>
                  <a:srgbClr val="0000FF"/>
                </a:solidFill>
                <a:latin typeface="+mn-lt"/>
                <a:ea typeface="宋体" panose="02010600030101010101" pitchFamily="2" charset="-122"/>
              </a:rPr>
              <a:t>用来创建</a:t>
            </a:r>
            <a:r>
              <a:rPr lang="en-US" altLang="zh-CN" sz="2200" dirty="0" err="1">
                <a:solidFill>
                  <a:srgbClr val="0000FF"/>
                </a:solidFill>
                <a:latin typeface="+mn-lt"/>
                <a:ea typeface="宋体" panose="02010600030101010101" pitchFamily="2" charset="-122"/>
              </a:rPr>
              <a:t>vfat</a:t>
            </a:r>
            <a:r>
              <a:rPr lang="zh-CN" altLang="en-US" sz="2200" dirty="0">
                <a:solidFill>
                  <a:srgbClr val="0000FF"/>
                </a:solidFill>
                <a:latin typeface="+mn-lt"/>
                <a:ea typeface="宋体" panose="02010600030101010101" pitchFamily="2" charset="-122"/>
              </a:rPr>
              <a:t>文件系统。</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2">
            <a:extLst>
              <a:ext uri="{FF2B5EF4-FFF2-40B4-BE49-F238E27FC236}">
                <a16:creationId xmlns:a16="http://schemas.microsoft.com/office/drawing/2014/main" id="{D64F0794-9493-4F8B-83A0-2531934AD059}"/>
              </a:ext>
            </a:extLst>
          </p:cNvPr>
          <p:cNvPicPr>
            <a:picLocks noChangeAspect="1" noChangeArrowheads="1"/>
          </p:cNvPicPr>
          <p:nvPr/>
        </p:nvPicPr>
        <p:blipFill>
          <a:blip r:embed="rId3">
            <a:clrChange>
              <a:clrFrom>
                <a:srgbClr val="F3F4F9"/>
              </a:clrFrom>
              <a:clrTo>
                <a:srgbClr val="F3F4F9">
                  <a:alpha val="0"/>
                </a:srgbClr>
              </a:clrTo>
            </a:clrChange>
            <a:extLst>
              <a:ext uri="{28A0092B-C50C-407E-A947-70E740481C1C}">
                <a14:useLocalDpi xmlns:a14="http://schemas.microsoft.com/office/drawing/2010/main" val="0"/>
              </a:ext>
            </a:extLst>
          </a:blip>
          <a:srcRect/>
          <a:stretch>
            <a:fillRect/>
          </a:stretch>
        </p:blipFill>
        <p:spPr bwMode="auto">
          <a:xfrm>
            <a:off x="846137" y="1340768"/>
            <a:ext cx="8213725" cy="4980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2">
            <a:extLst>
              <a:ext uri="{FF2B5EF4-FFF2-40B4-BE49-F238E27FC236}">
                <a16:creationId xmlns:a16="http://schemas.microsoft.com/office/drawing/2014/main" id="{CEF076E2-0B13-40C0-9C86-062DAD2A6072}"/>
              </a:ext>
            </a:extLst>
          </p:cNvPr>
          <p:cNvSpPr>
            <a:spLocks noGrp="1"/>
          </p:cNvSpPr>
          <p:nvPr>
            <p:ph type="title"/>
          </p:nvPr>
        </p:nvSpPr>
        <p:spPr>
          <a:xfrm>
            <a:off x="0" y="548680"/>
            <a:ext cx="9906000" cy="557213"/>
          </a:xfrm>
        </p:spPr>
        <p:txBody>
          <a:bodyPr/>
          <a:lstStyle/>
          <a:p>
            <a:pPr algn="ctr"/>
            <a:r>
              <a:rPr lang="zh-CN" altLang="en-US" dirty="0"/>
              <a:t>小结</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3AAB9140-EA5E-46A9-985C-F06CF2F922AD}"/>
              </a:ext>
            </a:extLst>
          </p:cNvPr>
          <p:cNvSpPr>
            <a:spLocks noGrp="1" noChangeArrowheads="1"/>
          </p:cNvSpPr>
          <p:nvPr>
            <p:ph type="body" idx="1"/>
          </p:nvPr>
        </p:nvSpPr>
        <p:spPr>
          <a:xfrm>
            <a:off x="822326" y="1292225"/>
            <a:ext cx="7769225" cy="5556250"/>
          </a:xfrm>
        </p:spPr>
        <p:txBody>
          <a:bodyPr/>
          <a:lstStyle/>
          <a:p>
            <a:pPr eaLnBrk="1" hangingPunct="1"/>
            <a:r>
              <a:rPr lang="zh-CN" altLang="en-US" sz="2400" dirty="0">
                <a:latin typeface="黑体" panose="02010609060101010101" pitchFamily="49" charset="-122"/>
                <a:sym typeface="宋体" panose="02010600030101010101" pitchFamily="2" charset="-122"/>
              </a:rPr>
              <a:t>文件系统操作命令</a:t>
            </a:r>
          </a:p>
          <a:p>
            <a:pPr eaLnBrk="1" hangingPunct="1"/>
            <a:endParaRPr lang="en-US" altLang="zh-CN" sz="2400" dirty="0"/>
          </a:p>
          <a:p>
            <a:pPr eaLnBrk="1" hangingPunct="1"/>
            <a:r>
              <a:rPr lang="zh-CN" altLang="en-US" sz="2400" dirty="0">
                <a:solidFill>
                  <a:srgbClr val="FF0000"/>
                </a:solidFill>
                <a:latin typeface="黑体" panose="02010609060101010101" pitchFamily="49" charset="-122"/>
                <a:sym typeface="宋体" panose="02010600030101010101" pitchFamily="2" charset="-122"/>
              </a:rPr>
              <a:t>文件类型</a:t>
            </a:r>
            <a:endParaRPr lang="en-US" altLang="zh-CN" sz="2400" dirty="0">
              <a:solidFill>
                <a:srgbClr val="FF0000"/>
              </a:solidFill>
              <a:latin typeface="黑体" panose="02010609060101010101" pitchFamily="49" charset="-122"/>
              <a:sym typeface="宋体" panose="02010600030101010101" pitchFamily="2" charset="-122"/>
            </a:endParaRPr>
          </a:p>
          <a:p>
            <a:pPr eaLnBrk="1" hangingPunct="1"/>
            <a:endParaRPr lang="en-US" altLang="zh-CN" sz="2400" dirty="0"/>
          </a:p>
          <a:p>
            <a:pPr eaLnBrk="1" hangingPunct="1"/>
            <a:r>
              <a:rPr lang="zh-CN" altLang="en-US" sz="2400" dirty="0">
                <a:latin typeface="黑体" panose="02010609060101010101" pitchFamily="49" charset="-122"/>
                <a:sym typeface="宋体" panose="02010600030101010101" pitchFamily="2" charset="-122"/>
              </a:rPr>
              <a:t>文件访问操作</a:t>
            </a:r>
          </a:p>
          <a:p>
            <a:pPr eaLnBrk="1" hangingPunct="1"/>
            <a:endParaRPr lang="en-US" altLang="zh-CN" sz="2400" dirty="0"/>
          </a:p>
        </p:txBody>
      </p:sp>
      <p:sp>
        <p:nvSpPr>
          <p:cNvPr id="5" name="标题 2">
            <a:extLst>
              <a:ext uri="{FF2B5EF4-FFF2-40B4-BE49-F238E27FC236}">
                <a16:creationId xmlns:a16="http://schemas.microsoft.com/office/drawing/2014/main" id="{B6580941-8F80-47BC-A8B4-47E93B232CE5}"/>
              </a:ext>
            </a:extLst>
          </p:cNvPr>
          <p:cNvSpPr>
            <a:spLocks noGrp="1"/>
          </p:cNvSpPr>
          <p:nvPr>
            <p:ph type="title"/>
          </p:nvPr>
        </p:nvSpPr>
        <p:spPr>
          <a:xfrm>
            <a:off x="0" y="568325"/>
            <a:ext cx="9906000" cy="557213"/>
          </a:xfrm>
        </p:spPr>
        <p:txBody>
          <a:bodyPr/>
          <a:lstStyle/>
          <a:p>
            <a:pPr algn="ctr"/>
            <a:r>
              <a:rPr lang="zh-CN" altLang="en-US" dirty="0"/>
              <a:t>目录</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16CE4487-297D-4E43-B9EF-442E8582DC8D}"/>
              </a:ext>
            </a:extLst>
          </p:cNvPr>
          <p:cNvSpPr>
            <a:spLocks noGrp="1" noChangeArrowheads="1"/>
          </p:cNvSpPr>
          <p:nvPr>
            <p:ph type="body" idx="1"/>
          </p:nvPr>
        </p:nvSpPr>
        <p:spPr>
          <a:xfrm>
            <a:off x="822326" y="1644650"/>
            <a:ext cx="7769225" cy="5710238"/>
          </a:xfrm>
        </p:spPr>
        <p:txBody>
          <a:bodyPr/>
          <a:lstStyle/>
          <a:p>
            <a:pPr algn="just" eaLnBrk="1" hangingPunct="1">
              <a:defRPr/>
            </a:pPr>
            <a:r>
              <a:rPr lang="en-US" altLang="zh-CN" sz="2800" dirty="0"/>
              <a:t>1. </a:t>
            </a:r>
            <a:r>
              <a:rPr lang="zh-CN" altLang="en-US" sz="2800" dirty="0"/>
              <a:t>文件基本介绍</a:t>
            </a:r>
            <a:endParaRPr lang="en-US" altLang="zh-CN" sz="2800" dirty="0"/>
          </a:p>
          <a:p>
            <a:pPr marL="457200" lvl="1" indent="0" algn="just">
              <a:buNone/>
              <a:defRPr/>
            </a:pPr>
            <a:r>
              <a:rPr lang="zh-CN" altLang="en-US" dirty="0"/>
              <a:t>文件</a:t>
            </a:r>
            <a:endParaRPr lang="en-US" altLang="zh-CN" dirty="0"/>
          </a:p>
          <a:p>
            <a:pPr lvl="1" algn="just">
              <a:defRPr/>
            </a:pPr>
            <a:r>
              <a:rPr lang="zh-CN" altLang="en-US" kern="0" dirty="0"/>
              <a:t>在</a:t>
            </a:r>
            <a:r>
              <a:rPr lang="en-US" altLang="zh-CN" kern="0" dirty="0"/>
              <a:t>Linux</a:t>
            </a:r>
            <a:r>
              <a:rPr lang="zh-CN" altLang="en-US" kern="0" dirty="0"/>
              <a:t>中文件是存储信息的基本结构，是被命名的存储在某种介质上的一组信息的集合。</a:t>
            </a:r>
            <a:endParaRPr lang="en-US" altLang="zh-CN" dirty="0"/>
          </a:p>
          <a:p>
            <a:pPr marL="457200" lvl="1" indent="0" algn="just">
              <a:buNone/>
              <a:defRPr/>
            </a:pPr>
            <a:r>
              <a:rPr lang="zh-CN" altLang="en-US" dirty="0"/>
              <a:t>文件名</a:t>
            </a:r>
            <a:endParaRPr lang="en-US" altLang="zh-CN" dirty="0"/>
          </a:p>
          <a:p>
            <a:pPr lvl="1" algn="just">
              <a:defRPr/>
            </a:pPr>
            <a:r>
              <a:rPr lang="en-US" altLang="zh-CN" dirty="0"/>
              <a:t>Linux</a:t>
            </a:r>
            <a:r>
              <a:rPr lang="zh-CN" altLang="en-US" dirty="0"/>
              <a:t>的文件名可以由字母、数字、下划线和圆点组成。短划线和星号等其他特殊符号由系统用作特殊字符，不能用在文件名中。</a:t>
            </a:r>
          </a:p>
          <a:p>
            <a:pPr lvl="1" algn="just">
              <a:defRPr/>
            </a:pPr>
            <a:endParaRPr lang="en-US" altLang="zh-CN" kern="0" dirty="0"/>
          </a:p>
        </p:txBody>
      </p:sp>
      <p:sp>
        <p:nvSpPr>
          <p:cNvPr id="5" name="标题 2">
            <a:extLst>
              <a:ext uri="{FF2B5EF4-FFF2-40B4-BE49-F238E27FC236}">
                <a16:creationId xmlns:a16="http://schemas.microsoft.com/office/drawing/2014/main" id="{733AD054-B8AC-4C4D-882A-28A069EEFEA2}"/>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7A1642B1-7D25-4D8A-B806-A96F2C611092}"/>
              </a:ext>
            </a:extLst>
          </p:cNvPr>
          <p:cNvSpPr>
            <a:spLocks noGrp="1" noChangeArrowheads="1"/>
          </p:cNvSpPr>
          <p:nvPr>
            <p:ph type="body" idx="1"/>
          </p:nvPr>
        </p:nvSpPr>
        <p:spPr>
          <a:xfrm>
            <a:off x="128464" y="1157958"/>
            <a:ext cx="9649072" cy="6110288"/>
          </a:xfrm>
        </p:spPr>
        <p:txBody>
          <a:bodyPr/>
          <a:lstStyle/>
          <a:p>
            <a:pPr algn="just" eaLnBrk="1" hangingPunct="1">
              <a:spcBef>
                <a:spcPts val="500"/>
              </a:spcBef>
            </a:pPr>
            <a:r>
              <a:rPr lang="en-US" altLang="zh-CN" sz="2800" dirty="0"/>
              <a:t>2. </a:t>
            </a:r>
            <a:r>
              <a:rPr lang="zh-CN" altLang="en-US" sz="2800" dirty="0"/>
              <a:t>文件分类</a:t>
            </a:r>
            <a:endParaRPr lang="en-US" altLang="zh-CN" sz="2800" dirty="0"/>
          </a:p>
          <a:p>
            <a:pPr marL="457200" lvl="1" indent="0" algn="just">
              <a:spcBef>
                <a:spcPts val="500"/>
              </a:spcBef>
              <a:buNone/>
            </a:pPr>
            <a:r>
              <a:rPr lang="zh-CN" altLang="en-US" sz="2200" dirty="0"/>
              <a:t>普通文件</a:t>
            </a:r>
            <a:endParaRPr lang="en-US" altLang="zh-CN" sz="2200" dirty="0"/>
          </a:p>
          <a:p>
            <a:pPr lvl="1" algn="just">
              <a:spcBef>
                <a:spcPts val="500"/>
              </a:spcBef>
            </a:pPr>
            <a:r>
              <a:rPr lang="zh-CN" altLang="en-US" sz="2200" dirty="0">
                <a:ea typeface="宋体" panose="02010600030101010101" pitchFamily="2" charset="-122"/>
              </a:rPr>
              <a:t>在</a:t>
            </a:r>
            <a:r>
              <a:rPr lang="en-US" altLang="zh-CN" sz="2200" dirty="0">
                <a:ea typeface="宋体" panose="02010600030101010101" pitchFamily="2" charset="-122"/>
              </a:rPr>
              <a:t>Linux</a:t>
            </a:r>
            <a:r>
              <a:rPr lang="zh-CN" altLang="en-US" sz="2200" dirty="0">
                <a:ea typeface="宋体" panose="02010600030101010101" pitchFamily="2" charset="-122"/>
              </a:rPr>
              <a:t>中文件是存储信息的基本结构，是被命名的存储在某种介质上的一组信息的集合。文本文件：采用</a:t>
            </a:r>
            <a:r>
              <a:rPr lang="en-US" altLang="zh-CN" sz="2200" dirty="0">
                <a:ea typeface="宋体" panose="02010600030101010101" pitchFamily="2" charset="-122"/>
              </a:rPr>
              <a:t>ASCII</a:t>
            </a:r>
            <a:r>
              <a:rPr lang="zh-CN" altLang="en-US" sz="2200" dirty="0">
                <a:ea typeface="宋体" panose="02010600030101010101" pitchFamily="2" charset="-122"/>
              </a:rPr>
              <a:t>编码方式，可编辑可修改；</a:t>
            </a:r>
            <a:endParaRPr lang="en-US" altLang="zh-CN" sz="2200" dirty="0">
              <a:ea typeface="宋体" panose="02010600030101010101" pitchFamily="2" charset="-122"/>
            </a:endParaRPr>
          </a:p>
          <a:p>
            <a:pPr marL="457200" lvl="1" indent="0" algn="just">
              <a:spcBef>
                <a:spcPts val="500"/>
              </a:spcBef>
              <a:buNone/>
            </a:pPr>
            <a:r>
              <a:rPr lang="zh-CN" altLang="en-US" sz="2200" dirty="0"/>
              <a:t>目录文件（特殊的文件）</a:t>
            </a:r>
            <a:endParaRPr lang="en-US" altLang="zh-CN" sz="2200" dirty="0"/>
          </a:p>
          <a:p>
            <a:pPr lvl="1" algn="just">
              <a:spcBef>
                <a:spcPts val="500"/>
              </a:spcBef>
            </a:pPr>
            <a:r>
              <a:rPr lang="zh-CN" altLang="en-US" sz="2800" dirty="0"/>
              <a:t> </a:t>
            </a:r>
            <a:r>
              <a:rPr lang="zh-CN" altLang="en-US" dirty="0"/>
              <a:t>存放的内容是目录中的文件名和子目录名；</a:t>
            </a:r>
            <a:endParaRPr lang="en-US" altLang="zh-CN" dirty="0">
              <a:solidFill>
                <a:srgbClr val="000066"/>
              </a:solidFill>
              <a:ea typeface="黑体" panose="02010609060101010101" pitchFamily="49" charset="-122"/>
            </a:endParaRPr>
          </a:p>
          <a:p>
            <a:pPr marL="457200" lvl="1" indent="0" algn="just">
              <a:spcBef>
                <a:spcPts val="500"/>
              </a:spcBef>
              <a:buNone/>
            </a:pPr>
            <a:r>
              <a:rPr lang="zh-CN" altLang="en-US" sz="2200" dirty="0"/>
              <a:t>设备文件</a:t>
            </a:r>
          </a:p>
          <a:p>
            <a:pPr lvl="1" algn="just">
              <a:lnSpc>
                <a:spcPct val="90000"/>
              </a:lnSpc>
              <a:spcBef>
                <a:spcPts val="500"/>
              </a:spcBef>
            </a:pPr>
            <a:r>
              <a:rPr lang="zh-CN" altLang="en-US" sz="2200" dirty="0">
                <a:ea typeface="宋体" panose="02010600030101010101" pitchFamily="2" charset="-122"/>
              </a:rPr>
              <a:t>用于用户访问物理设备所用，分为块设备和字符设备文件；（</a:t>
            </a:r>
            <a:r>
              <a:rPr lang="en-US" altLang="zh-CN" sz="2200" dirty="0">
                <a:ea typeface="宋体" panose="02010600030101010101" pitchFamily="2" charset="-122"/>
              </a:rPr>
              <a:t>/dev/……</a:t>
            </a:r>
            <a:r>
              <a:rPr lang="zh-CN" altLang="en-US" sz="2200" dirty="0">
                <a:ea typeface="宋体" panose="02010600030101010101" pitchFamily="2" charset="-122"/>
              </a:rPr>
              <a:t>）</a:t>
            </a:r>
            <a:endParaRPr lang="en-US" altLang="zh-CN" sz="2200" dirty="0">
              <a:ea typeface="宋体" panose="02010600030101010101" pitchFamily="2" charset="-122"/>
            </a:endParaRPr>
          </a:p>
          <a:p>
            <a:pPr lvl="1" algn="just">
              <a:lnSpc>
                <a:spcPct val="90000"/>
              </a:lnSpc>
              <a:spcBef>
                <a:spcPts val="500"/>
              </a:spcBef>
            </a:pPr>
            <a:r>
              <a:rPr lang="zh-CN" altLang="en-US" sz="2200" dirty="0">
                <a:ea typeface="宋体" panose="02010600030101010101" pitchFamily="2" charset="-122"/>
              </a:rPr>
              <a:t>字符设备：键盘、鼠标；</a:t>
            </a:r>
            <a:endParaRPr lang="en-US" altLang="zh-CN" sz="2200" dirty="0">
              <a:ea typeface="宋体" panose="02010600030101010101" pitchFamily="2" charset="-122"/>
            </a:endParaRPr>
          </a:p>
          <a:p>
            <a:pPr lvl="1" algn="just">
              <a:lnSpc>
                <a:spcPct val="90000"/>
              </a:lnSpc>
              <a:spcBef>
                <a:spcPts val="500"/>
              </a:spcBef>
            </a:pPr>
            <a:r>
              <a:rPr lang="zh-CN" altLang="en-US" sz="2200" dirty="0">
                <a:ea typeface="宋体" panose="02010600030101010101" pitchFamily="2" charset="-122"/>
              </a:rPr>
              <a:t>块设备：硬盘、光驱；</a:t>
            </a:r>
            <a:endParaRPr lang="en-US" altLang="zh-CN" sz="2200" dirty="0">
              <a:ea typeface="宋体" panose="02010600030101010101" pitchFamily="2" charset="-122"/>
            </a:endParaRPr>
          </a:p>
          <a:p>
            <a:pPr marL="457200" lvl="1" indent="0" algn="just">
              <a:spcBef>
                <a:spcPts val="500"/>
              </a:spcBef>
              <a:buNone/>
            </a:pPr>
            <a:r>
              <a:rPr lang="zh-CN" altLang="en-US" sz="2200" dirty="0"/>
              <a:t>链接文件</a:t>
            </a:r>
            <a:endParaRPr lang="en-US" altLang="zh-CN" sz="2200" dirty="0"/>
          </a:p>
          <a:p>
            <a:pPr marL="457200" lvl="1" indent="0" algn="just">
              <a:spcBef>
                <a:spcPts val="500"/>
              </a:spcBef>
              <a:buNone/>
            </a:pPr>
            <a:r>
              <a:rPr lang="zh-CN" altLang="en-US" sz="2200" dirty="0"/>
              <a:t>管道文件</a:t>
            </a:r>
          </a:p>
        </p:txBody>
      </p:sp>
      <p:sp>
        <p:nvSpPr>
          <p:cNvPr id="5" name="标题 2">
            <a:extLst>
              <a:ext uri="{FF2B5EF4-FFF2-40B4-BE49-F238E27FC236}">
                <a16:creationId xmlns:a16="http://schemas.microsoft.com/office/drawing/2014/main" id="{AC33755A-6290-43E1-8AF2-4F6ED9FB1D1F}"/>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B3D04361-D923-4227-AAF8-3FE83C6360FD}"/>
              </a:ext>
            </a:extLst>
          </p:cNvPr>
          <p:cNvSpPr>
            <a:spLocks noGrp="1" noChangeArrowheads="1"/>
          </p:cNvSpPr>
          <p:nvPr>
            <p:ph type="body" idx="1"/>
          </p:nvPr>
        </p:nvSpPr>
        <p:spPr>
          <a:xfrm>
            <a:off x="751681" y="1268760"/>
            <a:ext cx="8402638" cy="5710237"/>
          </a:xfrm>
        </p:spPr>
        <p:txBody>
          <a:bodyPr/>
          <a:lstStyle/>
          <a:p>
            <a:pPr marL="342900" lvl="1" indent="-342900" algn="just" eaLnBrk="1" hangingPunct="1">
              <a:spcBef>
                <a:spcPts val="500"/>
              </a:spcBef>
              <a:buClr>
                <a:srgbClr val="FF5050"/>
              </a:buClr>
              <a:buSzPct val="120000"/>
              <a:buFont typeface="Wingdings" pitchFamily="2" charset="2"/>
              <a:buChar char="§"/>
              <a:defRPr/>
            </a:pPr>
            <a:r>
              <a:rPr lang="zh-CN" altLang="en-US" sz="2800" dirty="0">
                <a:solidFill>
                  <a:srgbClr val="000066"/>
                </a:solidFill>
                <a:ea typeface="黑体" pitchFamily="2" charset="-122"/>
                <a:cs typeface="+mn-cs"/>
              </a:rPr>
              <a:t>目录文件</a:t>
            </a:r>
            <a:endParaRPr lang="en-US" altLang="zh-CN" sz="2800" dirty="0">
              <a:solidFill>
                <a:srgbClr val="000066"/>
              </a:solidFill>
              <a:ea typeface="黑体" pitchFamily="2" charset="-122"/>
              <a:cs typeface="+mn-cs"/>
            </a:endParaRPr>
          </a:p>
          <a:p>
            <a:pPr lvl="1" algn="just">
              <a:lnSpc>
                <a:spcPct val="150000"/>
              </a:lnSpc>
              <a:defRPr/>
            </a:pPr>
            <a:r>
              <a:rPr lang="en-US" altLang="zh-CN" sz="2200" dirty="0">
                <a:ea typeface="宋体" panose="02010600030101010101" pitchFamily="2" charset="-122"/>
                <a:sym typeface="Arial" pitchFamily="34" charset="0"/>
              </a:rPr>
              <a:t>Linux</a:t>
            </a:r>
            <a:r>
              <a:rPr lang="zh-CN" altLang="en-US" sz="2200" dirty="0">
                <a:ea typeface="宋体" panose="02010600030101010101" pitchFamily="2" charset="-122"/>
                <a:sym typeface="Arial" pitchFamily="34" charset="0"/>
              </a:rPr>
              <a:t>的一个目录是一个驻留在磁盘上的文件，称为目录文件。系统对目录文件的处理方法与一般文件相同。</a:t>
            </a:r>
          </a:p>
          <a:p>
            <a:pPr lvl="1" algn="just">
              <a:lnSpc>
                <a:spcPct val="150000"/>
              </a:lnSpc>
              <a:defRPr/>
            </a:pPr>
            <a:r>
              <a:rPr lang="zh-CN" altLang="en-US" sz="2200" dirty="0">
                <a:ea typeface="宋体" panose="02010600030101010101" pitchFamily="2" charset="-122"/>
                <a:sym typeface="Arial" pitchFamily="34" charset="0"/>
              </a:rPr>
              <a:t>主要目的是用于管理和组织系统中的大量文件。目录中包含文件或其下级子目录。只有目录中记录着文件的名字，文件本身的记录中是没有文件名的。</a:t>
            </a:r>
          </a:p>
          <a:p>
            <a:pPr lvl="1" algn="just">
              <a:lnSpc>
                <a:spcPct val="150000"/>
              </a:lnSpc>
              <a:defRPr/>
            </a:pPr>
            <a:r>
              <a:rPr lang="en-US" altLang="zh-CN" sz="2200" dirty="0">
                <a:ea typeface="宋体" panose="02010600030101010101" pitchFamily="2" charset="-122"/>
                <a:sym typeface="Arial" pitchFamily="34" charset="0"/>
              </a:rPr>
              <a:t>Linux</a:t>
            </a:r>
            <a:r>
              <a:rPr lang="zh-CN" altLang="en-US" sz="2200" dirty="0">
                <a:ea typeface="宋体" panose="02010600030101010101" pitchFamily="2" charset="-122"/>
                <a:sym typeface="Arial" pitchFamily="34" charset="0"/>
              </a:rPr>
              <a:t>的目录项只由两部分组成：文件名和</a:t>
            </a:r>
            <a:r>
              <a:rPr lang="en-US" altLang="zh-CN" sz="2200" dirty="0" err="1">
                <a:ea typeface="宋体" panose="02010600030101010101" pitchFamily="2" charset="-122"/>
                <a:sym typeface="Arial" pitchFamily="34" charset="0"/>
              </a:rPr>
              <a:t>inode</a:t>
            </a:r>
            <a:r>
              <a:rPr lang="zh-CN" altLang="en-US" sz="2200" dirty="0">
                <a:ea typeface="宋体" panose="02010600030101010101" pitchFamily="2" charset="-122"/>
                <a:sym typeface="Arial" pitchFamily="34" charset="0"/>
              </a:rPr>
              <a:t>号。</a:t>
            </a:r>
            <a:endParaRPr lang="en-US" altLang="zh-CN" sz="2200" dirty="0">
              <a:ea typeface="宋体" panose="02010600030101010101" pitchFamily="2" charset="-122"/>
              <a:sym typeface="Arial" pitchFamily="34" charset="0"/>
            </a:endParaRPr>
          </a:p>
          <a:p>
            <a:pPr lvl="1" algn="just">
              <a:lnSpc>
                <a:spcPct val="150000"/>
              </a:lnSpc>
              <a:defRPr/>
            </a:pPr>
            <a:r>
              <a:rPr lang="zh-CN" altLang="en-US" sz="2200" dirty="0">
                <a:ea typeface="宋体" panose="02010600030101010101" pitchFamily="2" charset="-122"/>
                <a:sym typeface="Arial" pitchFamily="34" charset="0"/>
              </a:rPr>
              <a:t>两个特殊的目录项”</a:t>
            </a:r>
            <a:r>
              <a:rPr lang="en-US" altLang="zh-CN" sz="2200" dirty="0">
                <a:ea typeface="宋体" panose="02010600030101010101" pitchFamily="2" charset="-122"/>
                <a:sym typeface="Arial" pitchFamily="34" charset="0"/>
              </a:rPr>
              <a:t>·”</a:t>
            </a:r>
            <a:r>
              <a:rPr lang="zh-CN" altLang="en-US" sz="2200" dirty="0">
                <a:ea typeface="宋体" panose="02010600030101010101" pitchFamily="2" charset="-122"/>
                <a:sym typeface="Arial" pitchFamily="34" charset="0"/>
              </a:rPr>
              <a:t>代表目录本身，”</a:t>
            </a:r>
            <a:r>
              <a:rPr lang="en-US" altLang="zh-CN" sz="2200" dirty="0">
                <a:ea typeface="宋体" panose="02010600030101010101" pitchFamily="2" charset="-122"/>
                <a:sym typeface="Arial" pitchFamily="34" charset="0"/>
              </a:rPr>
              <a:t>··”</a:t>
            </a:r>
            <a:r>
              <a:rPr lang="zh-CN" altLang="en-US" sz="2200" dirty="0">
                <a:ea typeface="宋体" panose="02010600030101010101" pitchFamily="2" charset="-122"/>
                <a:sym typeface="Arial" pitchFamily="34" charset="0"/>
              </a:rPr>
              <a:t>表示父目录</a:t>
            </a:r>
          </a:p>
        </p:txBody>
      </p:sp>
      <p:graphicFrame>
        <p:nvGraphicFramePr>
          <p:cNvPr id="3" name="表格 2">
            <a:extLst>
              <a:ext uri="{FF2B5EF4-FFF2-40B4-BE49-F238E27FC236}">
                <a16:creationId xmlns:a16="http://schemas.microsoft.com/office/drawing/2014/main" id="{BE700B33-372C-4E3C-9645-E02CF75F4980}"/>
              </a:ext>
            </a:extLst>
          </p:cNvPr>
          <p:cNvGraphicFramePr>
            <a:graphicFrameLocks noGrp="1"/>
          </p:cNvGraphicFramePr>
          <p:nvPr>
            <p:extLst>
              <p:ext uri="{D42A27DB-BD31-4B8C-83A1-F6EECF244321}">
                <p14:modId xmlns:p14="http://schemas.microsoft.com/office/powerpoint/2010/main" val="3702705788"/>
              </p:ext>
            </p:extLst>
          </p:nvPr>
        </p:nvGraphicFramePr>
        <p:xfrm>
          <a:off x="1496616" y="5733256"/>
          <a:ext cx="7258052" cy="741362"/>
        </p:xfrm>
        <a:graphic>
          <a:graphicData uri="http://schemas.openxmlformats.org/drawingml/2006/table">
            <a:tbl>
              <a:tblPr firstRow="1" bandRow="1">
                <a:tableStyleId>{2D5ABB26-0587-4C30-8999-92F81FD0307C}</a:tableStyleId>
              </a:tblPr>
              <a:tblGrid>
                <a:gridCol w="1814513">
                  <a:extLst>
                    <a:ext uri="{9D8B030D-6E8A-4147-A177-3AD203B41FA5}">
                      <a16:colId xmlns:a16="http://schemas.microsoft.com/office/drawing/2014/main" val="20000"/>
                    </a:ext>
                  </a:extLst>
                </a:gridCol>
                <a:gridCol w="1814513">
                  <a:extLst>
                    <a:ext uri="{9D8B030D-6E8A-4147-A177-3AD203B41FA5}">
                      <a16:colId xmlns:a16="http://schemas.microsoft.com/office/drawing/2014/main" val="20001"/>
                    </a:ext>
                  </a:extLst>
                </a:gridCol>
                <a:gridCol w="1814513">
                  <a:extLst>
                    <a:ext uri="{9D8B030D-6E8A-4147-A177-3AD203B41FA5}">
                      <a16:colId xmlns:a16="http://schemas.microsoft.com/office/drawing/2014/main" val="20002"/>
                    </a:ext>
                  </a:extLst>
                </a:gridCol>
                <a:gridCol w="1814513">
                  <a:extLst>
                    <a:ext uri="{9D8B030D-6E8A-4147-A177-3AD203B41FA5}">
                      <a16:colId xmlns:a16="http://schemas.microsoft.com/office/drawing/2014/main" val="20003"/>
                    </a:ext>
                  </a:extLst>
                </a:gridCol>
              </a:tblGrid>
              <a:tr h="370681">
                <a:tc>
                  <a:txBody>
                    <a:bodyPr/>
                    <a:lstStyle/>
                    <a:p>
                      <a:r>
                        <a:rPr lang="en-US" altLang="zh-CN" sz="1800" dirty="0">
                          <a:solidFill>
                            <a:sysClr val="windowText" lastClr="000000"/>
                          </a:solidFill>
                        </a:rPr>
                        <a:t>.</a:t>
                      </a:r>
                      <a:endParaRPr lang="zh-CN" altLang="en-US" sz="1800" dirty="0">
                        <a:solidFill>
                          <a:sysClr val="windowText" lastClr="000000"/>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a:t>
                      </a:r>
                      <a:endParaRPr lang="zh-CN" altLang="en-US" sz="1800" dirty="0">
                        <a:solidFill>
                          <a:sysClr val="windowText" lastClr="000000"/>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a:t>
                      </a:r>
                      <a:endParaRPr lang="zh-CN" altLang="en-US" sz="1800" dirty="0">
                        <a:solidFill>
                          <a:sysClr val="windowText" lastClr="000000"/>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a:t>
                      </a:r>
                      <a:endParaRPr lang="zh-CN" altLang="en-US" sz="1800" dirty="0">
                        <a:solidFill>
                          <a:sysClr val="windowText" lastClr="000000"/>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681">
                <a:tc>
                  <a:txBody>
                    <a:bodyPr/>
                    <a:lstStyle/>
                    <a:p>
                      <a:r>
                        <a:rPr lang="zh-CN" altLang="en-US" sz="1800" dirty="0">
                          <a:solidFill>
                            <a:sysClr val="windowText" lastClr="000000"/>
                          </a:solidFill>
                        </a:rPr>
                        <a:t>当前目录</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父目录</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上层目录</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上层的上层目录</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标题 2">
            <a:extLst>
              <a:ext uri="{FF2B5EF4-FFF2-40B4-BE49-F238E27FC236}">
                <a16:creationId xmlns:a16="http://schemas.microsoft.com/office/drawing/2014/main" id="{D11E4D47-51A3-44EE-ABCF-8D71AA434E1F}"/>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5C48A03D-4960-41ED-81F4-1FC85FDFBF6A}"/>
              </a:ext>
            </a:extLst>
          </p:cNvPr>
          <p:cNvSpPr>
            <a:spLocks noGrp="1" noChangeArrowheads="1"/>
          </p:cNvSpPr>
          <p:nvPr>
            <p:ph type="body" idx="1"/>
          </p:nvPr>
        </p:nvSpPr>
        <p:spPr>
          <a:xfrm>
            <a:off x="-38224" y="1390651"/>
            <a:ext cx="5334124" cy="5710238"/>
          </a:xfrm>
        </p:spPr>
        <p:txBody>
          <a:bodyPr/>
          <a:lstStyle/>
          <a:p>
            <a:pPr eaLnBrk="1" hangingPunct="1">
              <a:defRPr/>
            </a:pPr>
            <a:r>
              <a:rPr lang="zh-CN" altLang="en-US" sz="2800" dirty="0"/>
              <a:t>目录文件</a:t>
            </a:r>
            <a:endParaRPr lang="en-US" altLang="zh-CN" dirty="0"/>
          </a:p>
          <a:p>
            <a:pPr lvl="1" algn="just">
              <a:lnSpc>
                <a:spcPct val="150000"/>
              </a:lnSpc>
              <a:defRPr/>
            </a:pPr>
            <a:r>
              <a:rPr lang="zh-CN" altLang="en-US" sz="2200" dirty="0">
                <a:ea typeface="宋体" panose="02010600030101010101" pitchFamily="2" charset="-122"/>
                <a:sym typeface="Arial" pitchFamily="34" charset="0"/>
              </a:rPr>
              <a:t>用于与</a:t>
            </a:r>
            <a:r>
              <a:rPr lang="en-US" altLang="zh-CN" sz="2200" dirty="0">
                <a:ea typeface="宋体" panose="02010600030101010101" pitchFamily="2" charset="-122"/>
                <a:sym typeface="Arial" pitchFamily="34" charset="0"/>
              </a:rPr>
              <a:t>I/O</a:t>
            </a:r>
            <a:r>
              <a:rPr lang="zh-CN" altLang="en-US" sz="2200" dirty="0">
                <a:ea typeface="宋体" panose="02010600030101010101" pitchFamily="2" charset="-122"/>
                <a:sym typeface="Arial" pitchFamily="34" charset="0"/>
              </a:rPr>
              <a:t>设备提供连接的一种文件（也就是将所有的设备都用文件表示），分为字符设备文件和块设备文件，对应于字符设备和块设备。</a:t>
            </a:r>
            <a:endParaRPr lang="en-US" altLang="zh-CN" sz="2200" dirty="0">
              <a:ea typeface="宋体" panose="02010600030101010101" pitchFamily="2" charset="-122"/>
              <a:sym typeface="Arial" pitchFamily="34" charset="0"/>
            </a:endParaRPr>
          </a:p>
          <a:p>
            <a:pPr lvl="1" algn="just">
              <a:lnSpc>
                <a:spcPct val="150000"/>
              </a:lnSpc>
              <a:defRPr/>
            </a:pPr>
            <a:r>
              <a:rPr lang="en-US" altLang="zh-CN" sz="2200" dirty="0">
                <a:ea typeface="宋体" panose="02010600030101010101" pitchFamily="2" charset="-122"/>
                <a:sym typeface="Arial" pitchFamily="34" charset="0"/>
              </a:rPr>
              <a:t>Linux</a:t>
            </a:r>
            <a:r>
              <a:rPr lang="zh-CN" altLang="en-US" sz="2200" dirty="0">
                <a:ea typeface="宋体" panose="02010600030101010101" pitchFamily="2" charset="-122"/>
                <a:sym typeface="Arial" pitchFamily="34" charset="0"/>
              </a:rPr>
              <a:t>把对设备的</a:t>
            </a:r>
            <a:r>
              <a:rPr lang="en-US" altLang="zh-CN" sz="2200" dirty="0">
                <a:ea typeface="宋体" panose="02010600030101010101" pitchFamily="2" charset="-122"/>
                <a:sym typeface="Arial" pitchFamily="34" charset="0"/>
              </a:rPr>
              <a:t>I/O</a:t>
            </a:r>
            <a:r>
              <a:rPr lang="zh-CN" altLang="en-US" sz="2200" dirty="0">
                <a:ea typeface="宋体" panose="02010600030101010101" pitchFamily="2" charset="-122"/>
                <a:sym typeface="Arial" pitchFamily="34" charset="0"/>
              </a:rPr>
              <a:t>做为普通文件的读取</a:t>
            </a:r>
            <a:r>
              <a:rPr lang="en-US" altLang="zh-CN" sz="2200" dirty="0">
                <a:ea typeface="宋体" panose="02010600030101010101" pitchFamily="2" charset="-122"/>
                <a:sym typeface="Arial" pitchFamily="34" charset="0"/>
              </a:rPr>
              <a:t>/</a:t>
            </a:r>
            <a:r>
              <a:rPr lang="zh-CN" altLang="en-US" sz="2200" dirty="0">
                <a:ea typeface="宋体" panose="02010600030101010101" pitchFamily="2" charset="-122"/>
                <a:sym typeface="Arial" pitchFamily="34" charset="0"/>
              </a:rPr>
              <a:t>写入操作，内核提供了对设备处理和对文件处理的统一接口。</a:t>
            </a:r>
            <a:endParaRPr lang="en-US" altLang="zh-CN" sz="2200" dirty="0">
              <a:ea typeface="宋体" panose="02010600030101010101" pitchFamily="2" charset="-122"/>
              <a:sym typeface="Arial" pitchFamily="34" charset="0"/>
            </a:endParaRPr>
          </a:p>
          <a:p>
            <a:pPr lvl="1" algn="just">
              <a:lnSpc>
                <a:spcPct val="150000"/>
              </a:lnSpc>
              <a:defRPr/>
            </a:pPr>
            <a:r>
              <a:rPr lang="zh-CN" altLang="en-US" sz="2200" dirty="0">
                <a:ea typeface="宋体" panose="02010600030101010101" pitchFamily="2" charset="-122"/>
                <a:sym typeface="Arial" pitchFamily="34" charset="0"/>
              </a:rPr>
              <a:t>每一种</a:t>
            </a:r>
            <a:r>
              <a:rPr lang="en-US" altLang="zh-CN" sz="2200" dirty="0">
                <a:ea typeface="宋体" panose="02010600030101010101" pitchFamily="2" charset="-122"/>
                <a:sym typeface="Arial" pitchFamily="34" charset="0"/>
              </a:rPr>
              <a:t>I/O</a:t>
            </a:r>
            <a:r>
              <a:rPr lang="zh-CN" altLang="en-US" sz="2200" dirty="0">
                <a:ea typeface="宋体" panose="02010600030101010101" pitchFamily="2" charset="-122"/>
                <a:sym typeface="Arial" pitchFamily="34" charset="0"/>
              </a:rPr>
              <a:t>设备对应一个设备文件，存放在</a:t>
            </a:r>
            <a:r>
              <a:rPr lang="en-US" altLang="zh-CN" sz="2200" dirty="0">
                <a:ea typeface="宋体" panose="02010600030101010101" pitchFamily="2" charset="-122"/>
                <a:sym typeface="Arial" pitchFamily="34" charset="0"/>
              </a:rPr>
              <a:t>/dev</a:t>
            </a:r>
            <a:r>
              <a:rPr lang="zh-CN" altLang="en-US" sz="2200" dirty="0">
                <a:ea typeface="宋体" panose="02010600030101010101" pitchFamily="2" charset="-122"/>
                <a:sym typeface="Arial" pitchFamily="34" charset="0"/>
              </a:rPr>
              <a:t>目录中   </a:t>
            </a:r>
          </a:p>
          <a:p>
            <a:pPr lvl="1">
              <a:defRPr/>
            </a:pPr>
            <a:endParaRPr lang="en-US" altLang="zh-CN" kern="0" dirty="0"/>
          </a:p>
        </p:txBody>
      </p:sp>
      <p:pic>
        <p:nvPicPr>
          <p:cNvPr id="67588" name="Picture 2" descr="C:\Users\swu\Desktop\硬盘.jpg">
            <a:extLst>
              <a:ext uri="{FF2B5EF4-FFF2-40B4-BE49-F238E27FC236}">
                <a16:creationId xmlns:a16="http://schemas.microsoft.com/office/drawing/2014/main" id="{CA8B1F54-E8BB-448F-AE5D-B02F3D787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1798638"/>
            <a:ext cx="15049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0FDBB79-C068-4815-927E-1C6563145004}"/>
              </a:ext>
            </a:extLst>
          </p:cNvPr>
          <p:cNvSpPr txBox="1">
            <a:spLocks noChangeArrowheads="1"/>
          </p:cNvSpPr>
          <p:nvPr/>
        </p:nvSpPr>
        <p:spPr bwMode="auto">
          <a:xfrm>
            <a:off x="7078664" y="2184400"/>
            <a:ext cx="20986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000" b="1">
                <a:solidFill>
                  <a:srgbClr val="FF3300"/>
                </a:solidFill>
                <a:latin typeface="+mj-lt"/>
                <a:ea typeface="+mj-ea"/>
                <a:cs typeface="+mj-cs"/>
              </a:defRPr>
            </a:lvl1pPr>
            <a:lvl2pPr algn="ctr" rtl="0" fontAlgn="base">
              <a:spcBef>
                <a:spcPct val="0"/>
              </a:spcBef>
              <a:spcAft>
                <a:spcPct val="0"/>
              </a:spcAft>
              <a:defRPr kumimoji="1" sz="4000" b="1">
                <a:solidFill>
                  <a:srgbClr val="FF3300"/>
                </a:solidFill>
                <a:latin typeface="Times New Roman" pitchFamily="18" charset="0"/>
                <a:ea typeface="华文新魏" pitchFamily="2" charset="-122"/>
              </a:defRPr>
            </a:lvl2pPr>
            <a:lvl3pPr algn="ctr" rtl="0" fontAlgn="base">
              <a:spcBef>
                <a:spcPct val="0"/>
              </a:spcBef>
              <a:spcAft>
                <a:spcPct val="0"/>
              </a:spcAft>
              <a:defRPr kumimoji="1" sz="4000" b="1">
                <a:solidFill>
                  <a:srgbClr val="FF3300"/>
                </a:solidFill>
                <a:latin typeface="Times New Roman" pitchFamily="18" charset="0"/>
                <a:ea typeface="华文新魏" pitchFamily="2" charset="-122"/>
              </a:defRPr>
            </a:lvl3pPr>
            <a:lvl4pPr algn="ctr" rtl="0" fontAlgn="base">
              <a:spcBef>
                <a:spcPct val="0"/>
              </a:spcBef>
              <a:spcAft>
                <a:spcPct val="0"/>
              </a:spcAft>
              <a:defRPr kumimoji="1" sz="4000" b="1">
                <a:solidFill>
                  <a:srgbClr val="FF3300"/>
                </a:solidFill>
                <a:latin typeface="Times New Roman" pitchFamily="18" charset="0"/>
                <a:ea typeface="华文新魏" pitchFamily="2" charset="-122"/>
              </a:defRPr>
            </a:lvl4pPr>
            <a:lvl5pPr algn="ctr" rtl="0" fontAlgn="base">
              <a:spcBef>
                <a:spcPct val="0"/>
              </a:spcBef>
              <a:spcAft>
                <a:spcPct val="0"/>
              </a:spcAft>
              <a:defRPr kumimoji="1" sz="4000" b="1">
                <a:solidFill>
                  <a:srgbClr val="FF3300"/>
                </a:solidFill>
                <a:latin typeface="Times New Roman" pitchFamily="18" charset="0"/>
                <a:ea typeface="华文新魏" pitchFamily="2" charset="-122"/>
              </a:defRPr>
            </a:lvl5pPr>
            <a:lvl6pPr marL="457200" algn="ctr" rtl="0" fontAlgn="base">
              <a:spcBef>
                <a:spcPct val="0"/>
              </a:spcBef>
              <a:spcAft>
                <a:spcPct val="0"/>
              </a:spcAft>
              <a:defRPr kumimoji="1" sz="4000" b="1">
                <a:solidFill>
                  <a:srgbClr val="FF3300"/>
                </a:solidFill>
                <a:latin typeface="Times New Roman" pitchFamily="18" charset="0"/>
                <a:ea typeface="华文新魏" pitchFamily="2" charset="-122"/>
              </a:defRPr>
            </a:lvl6pPr>
            <a:lvl7pPr marL="914400" algn="ctr" rtl="0" fontAlgn="base">
              <a:spcBef>
                <a:spcPct val="0"/>
              </a:spcBef>
              <a:spcAft>
                <a:spcPct val="0"/>
              </a:spcAft>
              <a:defRPr kumimoji="1" sz="4000" b="1">
                <a:solidFill>
                  <a:srgbClr val="FF3300"/>
                </a:solidFill>
                <a:latin typeface="Times New Roman" pitchFamily="18" charset="0"/>
                <a:ea typeface="华文新魏" pitchFamily="2" charset="-122"/>
              </a:defRPr>
            </a:lvl7pPr>
            <a:lvl8pPr marL="1371600" algn="ctr" rtl="0" fontAlgn="base">
              <a:spcBef>
                <a:spcPct val="0"/>
              </a:spcBef>
              <a:spcAft>
                <a:spcPct val="0"/>
              </a:spcAft>
              <a:defRPr kumimoji="1" sz="4000" b="1">
                <a:solidFill>
                  <a:srgbClr val="FF3300"/>
                </a:solidFill>
                <a:latin typeface="Times New Roman" pitchFamily="18" charset="0"/>
                <a:ea typeface="华文新魏" pitchFamily="2" charset="-122"/>
              </a:defRPr>
            </a:lvl8pPr>
            <a:lvl9pPr marL="1828800" algn="ctr" rtl="0" fontAlgn="base">
              <a:spcBef>
                <a:spcPct val="0"/>
              </a:spcBef>
              <a:spcAft>
                <a:spcPct val="0"/>
              </a:spcAft>
              <a:defRPr kumimoji="1" sz="4000" b="1">
                <a:solidFill>
                  <a:srgbClr val="FF3300"/>
                </a:solidFill>
                <a:latin typeface="Times New Roman" pitchFamily="18" charset="0"/>
                <a:ea typeface="华文新魏" pitchFamily="2" charset="-122"/>
              </a:defRPr>
            </a:lvl9pPr>
          </a:lstStyle>
          <a:p>
            <a:pPr>
              <a:defRPr/>
            </a:pPr>
            <a:r>
              <a:rPr lang="en-US" altLang="zh-CN" sz="3200" kern="0" dirty="0">
                <a:latin typeface="+mn-ea"/>
                <a:ea typeface="+mn-ea"/>
              </a:rPr>
              <a:t>/</a:t>
            </a:r>
            <a:r>
              <a:rPr lang="en-US" altLang="zh-CN" sz="3200" kern="0" dirty="0" err="1">
                <a:latin typeface="+mn-ea"/>
                <a:ea typeface="+mn-ea"/>
              </a:rPr>
              <a:t>dev</a:t>
            </a:r>
            <a:r>
              <a:rPr lang="en-US" altLang="zh-CN" sz="3200" kern="0" dirty="0">
                <a:latin typeface="+mn-ea"/>
                <a:ea typeface="+mn-ea"/>
              </a:rPr>
              <a:t>/hda1</a:t>
            </a:r>
          </a:p>
        </p:txBody>
      </p:sp>
      <p:pic>
        <p:nvPicPr>
          <p:cNvPr id="67590" name="Picture 3" descr="C:\Users\swu\Desktop\光驱.png">
            <a:extLst>
              <a:ext uri="{FF2B5EF4-FFF2-40B4-BE49-F238E27FC236}">
                <a16:creationId xmlns:a16="http://schemas.microsoft.com/office/drawing/2014/main" id="{BD80E088-767F-4430-99CE-1EE220757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463" y="3573463"/>
            <a:ext cx="17272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75A9EC89-C6A2-483F-A7AC-0CD009CF2944}"/>
              </a:ext>
            </a:extLst>
          </p:cNvPr>
          <p:cNvSpPr txBox="1">
            <a:spLocks noChangeArrowheads="1"/>
          </p:cNvSpPr>
          <p:nvPr/>
        </p:nvSpPr>
        <p:spPr bwMode="auto">
          <a:xfrm>
            <a:off x="7137400" y="4089400"/>
            <a:ext cx="20970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000" b="1">
                <a:solidFill>
                  <a:srgbClr val="FF3300"/>
                </a:solidFill>
                <a:latin typeface="+mj-lt"/>
                <a:ea typeface="+mj-ea"/>
                <a:cs typeface="+mj-cs"/>
              </a:defRPr>
            </a:lvl1pPr>
            <a:lvl2pPr algn="ctr" rtl="0" fontAlgn="base">
              <a:spcBef>
                <a:spcPct val="0"/>
              </a:spcBef>
              <a:spcAft>
                <a:spcPct val="0"/>
              </a:spcAft>
              <a:defRPr kumimoji="1" sz="4000" b="1">
                <a:solidFill>
                  <a:srgbClr val="FF3300"/>
                </a:solidFill>
                <a:latin typeface="Times New Roman" pitchFamily="18" charset="0"/>
                <a:ea typeface="华文新魏" pitchFamily="2" charset="-122"/>
              </a:defRPr>
            </a:lvl2pPr>
            <a:lvl3pPr algn="ctr" rtl="0" fontAlgn="base">
              <a:spcBef>
                <a:spcPct val="0"/>
              </a:spcBef>
              <a:spcAft>
                <a:spcPct val="0"/>
              </a:spcAft>
              <a:defRPr kumimoji="1" sz="4000" b="1">
                <a:solidFill>
                  <a:srgbClr val="FF3300"/>
                </a:solidFill>
                <a:latin typeface="Times New Roman" pitchFamily="18" charset="0"/>
                <a:ea typeface="华文新魏" pitchFamily="2" charset="-122"/>
              </a:defRPr>
            </a:lvl3pPr>
            <a:lvl4pPr algn="ctr" rtl="0" fontAlgn="base">
              <a:spcBef>
                <a:spcPct val="0"/>
              </a:spcBef>
              <a:spcAft>
                <a:spcPct val="0"/>
              </a:spcAft>
              <a:defRPr kumimoji="1" sz="4000" b="1">
                <a:solidFill>
                  <a:srgbClr val="FF3300"/>
                </a:solidFill>
                <a:latin typeface="Times New Roman" pitchFamily="18" charset="0"/>
                <a:ea typeface="华文新魏" pitchFamily="2" charset="-122"/>
              </a:defRPr>
            </a:lvl4pPr>
            <a:lvl5pPr algn="ctr" rtl="0" fontAlgn="base">
              <a:spcBef>
                <a:spcPct val="0"/>
              </a:spcBef>
              <a:spcAft>
                <a:spcPct val="0"/>
              </a:spcAft>
              <a:defRPr kumimoji="1" sz="4000" b="1">
                <a:solidFill>
                  <a:srgbClr val="FF3300"/>
                </a:solidFill>
                <a:latin typeface="Times New Roman" pitchFamily="18" charset="0"/>
                <a:ea typeface="华文新魏" pitchFamily="2" charset="-122"/>
              </a:defRPr>
            </a:lvl5pPr>
            <a:lvl6pPr marL="457200" algn="ctr" rtl="0" fontAlgn="base">
              <a:spcBef>
                <a:spcPct val="0"/>
              </a:spcBef>
              <a:spcAft>
                <a:spcPct val="0"/>
              </a:spcAft>
              <a:defRPr kumimoji="1" sz="4000" b="1">
                <a:solidFill>
                  <a:srgbClr val="FF3300"/>
                </a:solidFill>
                <a:latin typeface="Times New Roman" pitchFamily="18" charset="0"/>
                <a:ea typeface="华文新魏" pitchFamily="2" charset="-122"/>
              </a:defRPr>
            </a:lvl6pPr>
            <a:lvl7pPr marL="914400" algn="ctr" rtl="0" fontAlgn="base">
              <a:spcBef>
                <a:spcPct val="0"/>
              </a:spcBef>
              <a:spcAft>
                <a:spcPct val="0"/>
              </a:spcAft>
              <a:defRPr kumimoji="1" sz="4000" b="1">
                <a:solidFill>
                  <a:srgbClr val="FF3300"/>
                </a:solidFill>
                <a:latin typeface="Times New Roman" pitchFamily="18" charset="0"/>
                <a:ea typeface="华文新魏" pitchFamily="2" charset="-122"/>
              </a:defRPr>
            </a:lvl7pPr>
            <a:lvl8pPr marL="1371600" algn="ctr" rtl="0" fontAlgn="base">
              <a:spcBef>
                <a:spcPct val="0"/>
              </a:spcBef>
              <a:spcAft>
                <a:spcPct val="0"/>
              </a:spcAft>
              <a:defRPr kumimoji="1" sz="4000" b="1">
                <a:solidFill>
                  <a:srgbClr val="FF3300"/>
                </a:solidFill>
                <a:latin typeface="Times New Roman" pitchFamily="18" charset="0"/>
                <a:ea typeface="华文新魏" pitchFamily="2" charset="-122"/>
              </a:defRPr>
            </a:lvl8pPr>
            <a:lvl9pPr marL="1828800" algn="ctr" rtl="0" fontAlgn="base">
              <a:spcBef>
                <a:spcPct val="0"/>
              </a:spcBef>
              <a:spcAft>
                <a:spcPct val="0"/>
              </a:spcAft>
              <a:defRPr kumimoji="1" sz="4000" b="1">
                <a:solidFill>
                  <a:srgbClr val="FF3300"/>
                </a:solidFill>
                <a:latin typeface="Times New Roman" pitchFamily="18" charset="0"/>
                <a:ea typeface="华文新魏" pitchFamily="2" charset="-122"/>
              </a:defRPr>
            </a:lvl9pPr>
          </a:lstStyle>
          <a:p>
            <a:pPr>
              <a:defRPr/>
            </a:pPr>
            <a:r>
              <a:rPr lang="en-US" altLang="zh-CN" sz="2800" kern="0" dirty="0">
                <a:latin typeface="+mn-ea"/>
                <a:ea typeface="+mn-ea"/>
              </a:rPr>
              <a:t>/</a:t>
            </a:r>
            <a:r>
              <a:rPr lang="en-US" altLang="zh-CN" sz="2800" kern="0" dirty="0" err="1">
                <a:latin typeface="+mn-ea"/>
                <a:ea typeface="+mn-ea"/>
              </a:rPr>
              <a:t>dev</a:t>
            </a:r>
            <a:r>
              <a:rPr lang="en-US" altLang="zh-CN" sz="2800" kern="0" dirty="0">
                <a:latin typeface="+mn-ea"/>
                <a:ea typeface="+mn-ea"/>
              </a:rPr>
              <a:t>/</a:t>
            </a:r>
            <a:r>
              <a:rPr lang="en-US" altLang="zh-CN" sz="2800" kern="0" dirty="0" err="1">
                <a:latin typeface="+mn-ea"/>
                <a:ea typeface="+mn-ea"/>
              </a:rPr>
              <a:t>cdrom</a:t>
            </a:r>
            <a:endParaRPr lang="en-US" altLang="zh-CN" sz="2800" kern="0" dirty="0">
              <a:latin typeface="+mn-ea"/>
              <a:ea typeface="+mn-ea"/>
            </a:endParaRPr>
          </a:p>
        </p:txBody>
      </p:sp>
      <p:pic>
        <p:nvPicPr>
          <p:cNvPr id="67592" name="Picture 4" descr="C:\Users\swu\Desktop\U盘.jpg">
            <a:extLst>
              <a:ext uri="{FF2B5EF4-FFF2-40B4-BE49-F238E27FC236}">
                <a16:creationId xmlns:a16="http://schemas.microsoft.com/office/drawing/2014/main" id="{9E647C00-072D-4799-B142-F480F47AD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1464" y="5167314"/>
            <a:ext cx="178593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62FD7A98-BCF8-4F00-982F-6B7491D36DFF}"/>
              </a:ext>
            </a:extLst>
          </p:cNvPr>
          <p:cNvSpPr txBox="1">
            <a:spLocks noChangeArrowheads="1"/>
          </p:cNvSpPr>
          <p:nvPr/>
        </p:nvSpPr>
        <p:spPr bwMode="auto">
          <a:xfrm>
            <a:off x="7123114" y="5715000"/>
            <a:ext cx="20970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000" b="1">
                <a:solidFill>
                  <a:srgbClr val="FF3300"/>
                </a:solidFill>
                <a:latin typeface="+mj-lt"/>
                <a:ea typeface="+mj-ea"/>
                <a:cs typeface="+mj-cs"/>
              </a:defRPr>
            </a:lvl1pPr>
            <a:lvl2pPr algn="ctr" rtl="0" fontAlgn="base">
              <a:spcBef>
                <a:spcPct val="0"/>
              </a:spcBef>
              <a:spcAft>
                <a:spcPct val="0"/>
              </a:spcAft>
              <a:defRPr kumimoji="1" sz="4000" b="1">
                <a:solidFill>
                  <a:srgbClr val="FF3300"/>
                </a:solidFill>
                <a:latin typeface="Times New Roman" pitchFamily="18" charset="0"/>
                <a:ea typeface="华文新魏" pitchFamily="2" charset="-122"/>
              </a:defRPr>
            </a:lvl2pPr>
            <a:lvl3pPr algn="ctr" rtl="0" fontAlgn="base">
              <a:spcBef>
                <a:spcPct val="0"/>
              </a:spcBef>
              <a:spcAft>
                <a:spcPct val="0"/>
              </a:spcAft>
              <a:defRPr kumimoji="1" sz="4000" b="1">
                <a:solidFill>
                  <a:srgbClr val="FF3300"/>
                </a:solidFill>
                <a:latin typeface="Times New Roman" pitchFamily="18" charset="0"/>
                <a:ea typeface="华文新魏" pitchFamily="2" charset="-122"/>
              </a:defRPr>
            </a:lvl3pPr>
            <a:lvl4pPr algn="ctr" rtl="0" fontAlgn="base">
              <a:spcBef>
                <a:spcPct val="0"/>
              </a:spcBef>
              <a:spcAft>
                <a:spcPct val="0"/>
              </a:spcAft>
              <a:defRPr kumimoji="1" sz="4000" b="1">
                <a:solidFill>
                  <a:srgbClr val="FF3300"/>
                </a:solidFill>
                <a:latin typeface="Times New Roman" pitchFamily="18" charset="0"/>
                <a:ea typeface="华文新魏" pitchFamily="2" charset="-122"/>
              </a:defRPr>
            </a:lvl4pPr>
            <a:lvl5pPr algn="ctr" rtl="0" fontAlgn="base">
              <a:spcBef>
                <a:spcPct val="0"/>
              </a:spcBef>
              <a:spcAft>
                <a:spcPct val="0"/>
              </a:spcAft>
              <a:defRPr kumimoji="1" sz="4000" b="1">
                <a:solidFill>
                  <a:srgbClr val="FF3300"/>
                </a:solidFill>
                <a:latin typeface="Times New Roman" pitchFamily="18" charset="0"/>
                <a:ea typeface="华文新魏" pitchFamily="2" charset="-122"/>
              </a:defRPr>
            </a:lvl5pPr>
            <a:lvl6pPr marL="457200" algn="ctr" rtl="0" fontAlgn="base">
              <a:spcBef>
                <a:spcPct val="0"/>
              </a:spcBef>
              <a:spcAft>
                <a:spcPct val="0"/>
              </a:spcAft>
              <a:defRPr kumimoji="1" sz="4000" b="1">
                <a:solidFill>
                  <a:srgbClr val="FF3300"/>
                </a:solidFill>
                <a:latin typeface="Times New Roman" pitchFamily="18" charset="0"/>
                <a:ea typeface="华文新魏" pitchFamily="2" charset="-122"/>
              </a:defRPr>
            </a:lvl6pPr>
            <a:lvl7pPr marL="914400" algn="ctr" rtl="0" fontAlgn="base">
              <a:spcBef>
                <a:spcPct val="0"/>
              </a:spcBef>
              <a:spcAft>
                <a:spcPct val="0"/>
              </a:spcAft>
              <a:defRPr kumimoji="1" sz="4000" b="1">
                <a:solidFill>
                  <a:srgbClr val="FF3300"/>
                </a:solidFill>
                <a:latin typeface="Times New Roman" pitchFamily="18" charset="0"/>
                <a:ea typeface="华文新魏" pitchFamily="2" charset="-122"/>
              </a:defRPr>
            </a:lvl7pPr>
            <a:lvl8pPr marL="1371600" algn="ctr" rtl="0" fontAlgn="base">
              <a:spcBef>
                <a:spcPct val="0"/>
              </a:spcBef>
              <a:spcAft>
                <a:spcPct val="0"/>
              </a:spcAft>
              <a:defRPr kumimoji="1" sz="4000" b="1">
                <a:solidFill>
                  <a:srgbClr val="FF3300"/>
                </a:solidFill>
                <a:latin typeface="Times New Roman" pitchFamily="18" charset="0"/>
                <a:ea typeface="华文新魏" pitchFamily="2" charset="-122"/>
              </a:defRPr>
            </a:lvl8pPr>
            <a:lvl9pPr marL="1828800" algn="ctr" rtl="0" fontAlgn="base">
              <a:spcBef>
                <a:spcPct val="0"/>
              </a:spcBef>
              <a:spcAft>
                <a:spcPct val="0"/>
              </a:spcAft>
              <a:defRPr kumimoji="1" sz="4000" b="1">
                <a:solidFill>
                  <a:srgbClr val="FF3300"/>
                </a:solidFill>
                <a:latin typeface="Times New Roman" pitchFamily="18" charset="0"/>
                <a:ea typeface="华文新魏" pitchFamily="2" charset="-122"/>
              </a:defRPr>
            </a:lvl9pPr>
          </a:lstStyle>
          <a:p>
            <a:pPr>
              <a:defRPr/>
            </a:pPr>
            <a:r>
              <a:rPr lang="en-US" altLang="zh-CN" sz="3200" kern="0" dirty="0">
                <a:latin typeface="+mn-ea"/>
                <a:ea typeface="+mn-ea"/>
              </a:rPr>
              <a:t>/</a:t>
            </a:r>
            <a:r>
              <a:rPr lang="en-US" altLang="zh-CN" sz="3200" kern="0" dirty="0" err="1">
                <a:latin typeface="+mn-ea"/>
                <a:ea typeface="+mn-ea"/>
              </a:rPr>
              <a:t>dev</a:t>
            </a:r>
            <a:r>
              <a:rPr lang="en-US" altLang="zh-CN" sz="3200" kern="0" dirty="0">
                <a:latin typeface="+mn-ea"/>
                <a:ea typeface="+mn-ea"/>
              </a:rPr>
              <a:t>/sd1</a:t>
            </a:r>
          </a:p>
        </p:txBody>
      </p:sp>
      <p:sp>
        <p:nvSpPr>
          <p:cNvPr id="11" name="标题 2">
            <a:extLst>
              <a:ext uri="{FF2B5EF4-FFF2-40B4-BE49-F238E27FC236}">
                <a16:creationId xmlns:a16="http://schemas.microsoft.com/office/drawing/2014/main" id="{9062F65B-5B07-4E33-AE79-41314A557452}"/>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EB261A72-9E29-4CEF-B91F-2165924D1737}"/>
              </a:ext>
            </a:extLst>
          </p:cNvPr>
          <p:cNvSpPr>
            <a:spLocks noGrp="1" noChangeArrowheads="1"/>
          </p:cNvSpPr>
          <p:nvPr>
            <p:ph type="body" idx="1"/>
          </p:nvPr>
        </p:nvSpPr>
        <p:spPr>
          <a:xfrm>
            <a:off x="822326" y="1292225"/>
            <a:ext cx="7769225" cy="5556250"/>
          </a:xfrm>
        </p:spPr>
        <p:txBody>
          <a:bodyPr/>
          <a:lstStyle/>
          <a:p>
            <a:pPr eaLnBrk="1" hangingPunct="1"/>
            <a:r>
              <a:rPr lang="zh-CN" altLang="en-US" sz="2400" dirty="0">
                <a:solidFill>
                  <a:srgbClr val="FF0000"/>
                </a:solidFill>
                <a:ea typeface="宋体" panose="02010600030101010101" pitchFamily="2" charset="-122"/>
                <a:sym typeface="宋体" panose="02010600030101010101" pitchFamily="2" charset="-122"/>
              </a:rPr>
              <a:t>文件系统操作命令</a:t>
            </a:r>
          </a:p>
          <a:p>
            <a:pPr eaLnBrk="1" hangingPunct="1"/>
            <a:endParaRPr lang="en-US" altLang="zh-CN" sz="2400" dirty="0"/>
          </a:p>
          <a:p>
            <a:pPr eaLnBrk="1" hangingPunct="1"/>
            <a:r>
              <a:rPr lang="zh-CN" altLang="en-US" sz="2400" dirty="0">
                <a:latin typeface="黑体" panose="02010609060101010101" pitchFamily="49" charset="-122"/>
                <a:sym typeface="宋体" panose="02010600030101010101" pitchFamily="2" charset="-122"/>
              </a:rPr>
              <a:t>文件类型</a:t>
            </a:r>
            <a:endParaRPr lang="en-US" altLang="zh-CN" sz="2400" dirty="0">
              <a:latin typeface="黑体" panose="02010609060101010101" pitchFamily="49" charset="-122"/>
              <a:sym typeface="宋体" panose="02010600030101010101" pitchFamily="2" charset="-122"/>
            </a:endParaRPr>
          </a:p>
          <a:p>
            <a:pPr eaLnBrk="1" hangingPunct="1"/>
            <a:endParaRPr lang="en-US" altLang="zh-CN" sz="2400" dirty="0"/>
          </a:p>
          <a:p>
            <a:pPr eaLnBrk="1" hangingPunct="1"/>
            <a:r>
              <a:rPr lang="zh-CN" altLang="en-US" sz="2400" dirty="0">
                <a:latin typeface="黑体" panose="02010609060101010101" pitchFamily="49" charset="-122"/>
                <a:sym typeface="宋体" panose="02010600030101010101" pitchFamily="2" charset="-122"/>
              </a:rPr>
              <a:t>文件访问操作</a:t>
            </a:r>
          </a:p>
          <a:p>
            <a:pPr eaLnBrk="1" hangingPunct="1"/>
            <a:endParaRPr lang="en-US" altLang="zh-CN" sz="2400" dirty="0"/>
          </a:p>
        </p:txBody>
      </p:sp>
      <p:sp>
        <p:nvSpPr>
          <p:cNvPr id="43011" name="Rectangle 2">
            <a:extLst>
              <a:ext uri="{FF2B5EF4-FFF2-40B4-BE49-F238E27FC236}">
                <a16:creationId xmlns:a16="http://schemas.microsoft.com/office/drawing/2014/main" id="{8EB1AE8F-CABB-4415-A762-31901594CD4E}"/>
              </a:ext>
            </a:extLst>
          </p:cNvPr>
          <p:cNvSpPr txBox="1">
            <a:spLocks noChangeArrowheads="1"/>
          </p:cNvSpPr>
          <p:nvPr/>
        </p:nvSpPr>
        <p:spPr bwMode="auto">
          <a:xfrm>
            <a:off x="381000" y="561975"/>
            <a:ext cx="9144000" cy="4191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rIns="28800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449263">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zh-CN" altLang="en-US" sz="2800" dirty="0">
                <a:solidFill>
                  <a:schemeClr val="bg1"/>
                </a:solidFill>
                <a:latin typeface="华文新魏" pitchFamily="2" charset="-122"/>
                <a:ea typeface="华文新魏" pitchFamily="2" charset="-122"/>
                <a:cs typeface="+mj-cs"/>
              </a:rPr>
              <a:t>目录</a:t>
            </a:r>
            <a:endParaRPr lang="en-US" altLang="zh-CN" sz="2800" dirty="0">
              <a:solidFill>
                <a:schemeClr val="bg1"/>
              </a:solidFill>
              <a:latin typeface="华文新魏" pitchFamily="2" charset="-122"/>
              <a:ea typeface="华文新魏" pitchFamily="2" charset="-122"/>
              <a:cs typeface="+mj-cs"/>
            </a:endParaRPr>
          </a:p>
        </p:txBody>
      </p:sp>
      <p:sp>
        <p:nvSpPr>
          <p:cNvPr id="3" name="标题 2">
            <a:extLst>
              <a:ext uri="{FF2B5EF4-FFF2-40B4-BE49-F238E27FC236}">
                <a16:creationId xmlns:a16="http://schemas.microsoft.com/office/drawing/2014/main" id="{6348EE5B-30C8-4A7F-A825-3605A0747F97}"/>
              </a:ext>
            </a:extLst>
          </p:cNvPr>
          <p:cNvSpPr>
            <a:spLocks noGrp="1"/>
          </p:cNvSpPr>
          <p:nvPr>
            <p:ph type="title"/>
          </p:nvPr>
        </p:nvSpPr>
        <p:spPr/>
        <p:txBody>
          <a:bodyPr/>
          <a:lstStyle/>
          <a:p>
            <a:pPr algn="ctr"/>
            <a:r>
              <a:rPr lang="zh-CN" altLang="en-US" dirty="0"/>
              <a:t>目录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87CD5D12-6F01-4083-8AFD-4A0F2D4DC32D}"/>
              </a:ext>
            </a:extLst>
          </p:cNvPr>
          <p:cNvSpPr>
            <a:spLocks noGrp="1" noChangeArrowheads="1"/>
          </p:cNvSpPr>
          <p:nvPr>
            <p:ph type="body" idx="1"/>
          </p:nvPr>
        </p:nvSpPr>
        <p:spPr>
          <a:xfrm>
            <a:off x="560512" y="1268760"/>
            <a:ext cx="8784976" cy="5710238"/>
          </a:xfrm>
        </p:spPr>
        <p:txBody>
          <a:bodyPr/>
          <a:lstStyle/>
          <a:p>
            <a:pPr algn="just" eaLnBrk="1" hangingPunct="1">
              <a:defRPr/>
            </a:pPr>
            <a:r>
              <a:rPr lang="zh-CN" altLang="en-US" sz="2800" dirty="0"/>
              <a:t>块设备与字符设备</a:t>
            </a:r>
            <a:endParaRPr lang="en-US" altLang="zh-CN" sz="2800" dirty="0"/>
          </a:p>
          <a:p>
            <a:pPr algn="just" eaLnBrk="1" hangingPunct="1">
              <a:defRPr/>
            </a:pPr>
            <a:endParaRPr lang="en-US" altLang="zh-CN" sz="2800" dirty="0"/>
          </a:p>
          <a:p>
            <a:pPr lvl="1" algn="just">
              <a:lnSpc>
                <a:spcPct val="150000"/>
              </a:lnSpc>
              <a:defRPr/>
            </a:pPr>
            <a:r>
              <a:rPr lang="zh-CN" altLang="en-US" sz="2200" dirty="0">
                <a:ea typeface="宋体" panose="02010600030101010101" pitchFamily="2" charset="-122"/>
                <a:sym typeface="Arial" pitchFamily="34" charset="0"/>
              </a:rPr>
              <a:t>块设备：如</a:t>
            </a:r>
            <a:r>
              <a:rPr lang="en-US" altLang="zh-CN" sz="2200" dirty="0">
                <a:ea typeface="宋体" panose="02010600030101010101" pitchFamily="2" charset="-122"/>
                <a:sym typeface="Arial" pitchFamily="34" charset="0"/>
              </a:rPr>
              <a:t>/dev/</a:t>
            </a:r>
            <a:r>
              <a:rPr lang="en-US" altLang="zh-CN" sz="2200" dirty="0" err="1">
                <a:ea typeface="宋体" panose="02010600030101010101" pitchFamily="2" charset="-122"/>
                <a:sym typeface="Arial" pitchFamily="34" charset="0"/>
              </a:rPr>
              <a:t>hda</a:t>
            </a:r>
            <a:r>
              <a:rPr lang="zh-CN" altLang="en-US" sz="2200" dirty="0">
                <a:ea typeface="宋体" panose="02010600030101010101" pitchFamily="2" charset="-122"/>
                <a:sym typeface="Arial" pitchFamily="34" charset="0"/>
              </a:rPr>
              <a:t>。系统能够从这些设备的内容中进行随机读取。这种设备以块为最小单位，不能从块设备里仅仅读写一个字符。读写的最小数据量为一块。块的大小不一样，一般应将块定义为</a:t>
            </a:r>
            <a:r>
              <a:rPr lang="en-US" altLang="zh-CN" sz="2200" dirty="0">
                <a:ea typeface="宋体" panose="02010600030101010101" pitchFamily="2" charset="-122"/>
                <a:sym typeface="Arial" pitchFamily="34" charset="0"/>
              </a:rPr>
              <a:t>4KB</a:t>
            </a:r>
            <a:r>
              <a:rPr lang="zh-CN" altLang="en-US" sz="2200" dirty="0">
                <a:ea typeface="宋体" panose="02010600030101010101" pitchFamily="2" charset="-122"/>
                <a:sym typeface="Arial" pitchFamily="34" charset="0"/>
              </a:rPr>
              <a:t>。</a:t>
            </a:r>
            <a:endParaRPr lang="en-US" altLang="zh-CN" sz="2200" dirty="0">
              <a:ea typeface="宋体" panose="02010600030101010101" pitchFamily="2" charset="-122"/>
              <a:sym typeface="Arial" pitchFamily="34" charset="0"/>
            </a:endParaRPr>
          </a:p>
          <a:p>
            <a:pPr lvl="1" algn="just">
              <a:lnSpc>
                <a:spcPct val="150000"/>
              </a:lnSpc>
              <a:defRPr/>
            </a:pPr>
            <a:endParaRPr lang="en-US" altLang="zh-CN" sz="2200" dirty="0">
              <a:ea typeface="宋体" panose="02010600030101010101" pitchFamily="2" charset="-122"/>
              <a:sym typeface="Arial" pitchFamily="34" charset="0"/>
            </a:endParaRPr>
          </a:p>
          <a:p>
            <a:pPr lvl="1" algn="just">
              <a:lnSpc>
                <a:spcPct val="150000"/>
              </a:lnSpc>
              <a:defRPr/>
            </a:pPr>
            <a:r>
              <a:rPr lang="zh-CN" altLang="en-US" sz="2200" dirty="0">
                <a:ea typeface="宋体" panose="02010600030101010101" pitchFamily="2" charset="-122"/>
                <a:sym typeface="Arial" pitchFamily="34" charset="0"/>
              </a:rPr>
              <a:t>字符设备：例如</a:t>
            </a:r>
            <a:r>
              <a:rPr lang="en-US" altLang="zh-CN" sz="2200" dirty="0">
                <a:ea typeface="宋体" panose="02010600030101010101" pitchFamily="2" charset="-122"/>
                <a:sym typeface="Arial" pitchFamily="34" charset="0"/>
              </a:rPr>
              <a:t>/dev/</a:t>
            </a:r>
            <a:r>
              <a:rPr lang="en-US" altLang="zh-CN" sz="2200" dirty="0" err="1">
                <a:ea typeface="宋体" panose="02010600030101010101" pitchFamily="2" charset="-122"/>
                <a:sym typeface="Arial" pitchFamily="34" charset="0"/>
              </a:rPr>
              <a:t>hda</a:t>
            </a:r>
            <a:r>
              <a:rPr lang="zh-CN" altLang="en-US" sz="2200" dirty="0">
                <a:ea typeface="宋体" panose="02010600030101010101" pitchFamily="2" charset="-122"/>
                <a:sym typeface="Arial" pitchFamily="34" charset="0"/>
              </a:rPr>
              <a:t>。系统能够从字符设备读入字符串，字符设备按顺序一个一个地传递字符。字符设备有终端和串行口两种。   </a:t>
            </a:r>
          </a:p>
          <a:p>
            <a:pPr lvl="1" algn="just">
              <a:defRPr/>
            </a:pPr>
            <a:endParaRPr lang="en-US" altLang="zh-CN" kern="0" dirty="0"/>
          </a:p>
        </p:txBody>
      </p:sp>
      <p:sp>
        <p:nvSpPr>
          <p:cNvPr id="5" name="标题 2">
            <a:extLst>
              <a:ext uri="{FF2B5EF4-FFF2-40B4-BE49-F238E27FC236}">
                <a16:creationId xmlns:a16="http://schemas.microsoft.com/office/drawing/2014/main" id="{E125C75F-8EB8-4788-B1EE-CEB0227823DD}"/>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50D4EA42-57EA-495E-A23C-B309AB2BE109}"/>
              </a:ext>
            </a:extLst>
          </p:cNvPr>
          <p:cNvSpPr>
            <a:spLocks noGrp="1" noChangeArrowheads="1"/>
          </p:cNvSpPr>
          <p:nvPr>
            <p:ph type="body" idx="1"/>
          </p:nvPr>
        </p:nvSpPr>
        <p:spPr>
          <a:xfrm>
            <a:off x="776536" y="1268760"/>
            <a:ext cx="8496944" cy="5710238"/>
          </a:xfrm>
        </p:spPr>
        <p:txBody>
          <a:bodyPr/>
          <a:lstStyle/>
          <a:p>
            <a:pPr algn="just" eaLnBrk="1" hangingPunct="1">
              <a:defRPr/>
            </a:pPr>
            <a:r>
              <a:rPr lang="zh-CN" altLang="en-US" sz="2800" dirty="0"/>
              <a:t>链接文件</a:t>
            </a:r>
            <a:endParaRPr lang="en-US" altLang="zh-CN" sz="2800" dirty="0"/>
          </a:p>
          <a:p>
            <a:pPr algn="just" eaLnBrk="1" hangingPunct="1">
              <a:defRPr/>
            </a:pPr>
            <a:r>
              <a:rPr lang="zh-CN" altLang="en-US" sz="2800" dirty="0"/>
              <a:t>链接</a:t>
            </a:r>
            <a:r>
              <a:rPr lang="en-US" altLang="zh-CN" sz="2800" dirty="0"/>
              <a:t>-</a:t>
            </a:r>
            <a:r>
              <a:rPr lang="zh-CN" altLang="en-US" sz="2800" dirty="0"/>
              <a:t>给文件起的另外一个名字</a:t>
            </a:r>
            <a:endParaRPr lang="en-US" altLang="zh-CN" sz="2800" dirty="0"/>
          </a:p>
          <a:p>
            <a:pPr lvl="1" algn="just">
              <a:lnSpc>
                <a:spcPct val="150000"/>
              </a:lnSpc>
              <a:defRPr/>
            </a:pPr>
            <a:r>
              <a:rPr lang="zh-CN" altLang="en-US" sz="2200" dirty="0">
                <a:ea typeface="宋体" panose="02010600030101010101" pitchFamily="2" charset="-122"/>
              </a:rPr>
              <a:t>软链接文件：符号链接，仅仅是符号；相当于</a:t>
            </a:r>
            <a:r>
              <a:rPr lang="en-US" altLang="zh-CN" sz="2200" dirty="0">
                <a:ea typeface="宋体" panose="02010600030101010101" pitchFamily="2" charset="-122"/>
              </a:rPr>
              <a:t>WINDOWS</a:t>
            </a:r>
            <a:r>
              <a:rPr lang="zh-CN" altLang="en-US" sz="2200" dirty="0">
                <a:ea typeface="宋体" panose="02010600030101010101" pitchFamily="2" charset="-122"/>
              </a:rPr>
              <a:t>下的快捷方式</a:t>
            </a:r>
            <a:r>
              <a:rPr lang="en-US" altLang="zh-CN" sz="2200" dirty="0">
                <a:ea typeface="宋体" panose="02010600030101010101" pitchFamily="2" charset="-122"/>
              </a:rPr>
              <a:t>--</a:t>
            </a:r>
            <a:r>
              <a:rPr lang="zh-CN" altLang="en-US" sz="2200" dirty="0">
                <a:ea typeface="宋体" panose="02010600030101010101" pitchFamily="2" charset="-122"/>
              </a:rPr>
              <a:t>图标</a:t>
            </a:r>
            <a:endParaRPr lang="en-US" altLang="zh-CN" sz="2200" dirty="0">
              <a:ea typeface="宋体" panose="02010600030101010101" pitchFamily="2" charset="-122"/>
            </a:endParaRPr>
          </a:p>
          <a:p>
            <a:pPr marL="457200" lvl="1" indent="0" algn="just">
              <a:lnSpc>
                <a:spcPct val="150000"/>
              </a:lnSpc>
              <a:buNone/>
              <a:defRPr/>
            </a:pPr>
            <a:r>
              <a:rPr lang="en-US" altLang="zh-CN" sz="2200" dirty="0">
                <a:ea typeface="宋体" panose="02010600030101010101" pitchFamily="2" charset="-122"/>
              </a:rPr>
              <a:t>    </a:t>
            </a:r>
            <a:r>
              <a:rPr lang="zh-CN" altLang="en-US" sz="2200" dirty="0">
                <a:ea typeface="宋体" panose="02010600030101010101" pitchFamily="2" charset="-122"/>
              </a:rPr>
              <a:t>源文件与链接文件可以跨越安装点；</a:t>
            </a:r>
            <a:endParaRPr lang="en-US" altLang="zh-CN" sz="2200" dirty="0">
              <a:ea typeface="宋体" panose="02010600030101010101" pitchFamily="2" charset="-122"/>
            </a:endParaRPr>
          </a:p>
          <a:p>
            <a:pPr lvl="1" algn="just">
              <a:lnSpc>
                <a:spcPct val="150000"/>
              </a:lnSpc>
              <a:defRPr/>
            </a:pPr>
            <a:r>
              <a:rPr lang="zh-CN" altLang="en-US" sz="2200" dirty="0">
                <a:ea typeface="宋体" panose="02010600030101010101" pitchFamily="2" charset="-122"/>
              </a:rPr>
              <a:t>硬链接文件：符号</a:t>
            </a:r>
            <a:r>
              <a:rPr lang="en-US" altLang="zh-CN" sz="2200" dirty="0">
                <a:ea typeface="宋体" panose="02010600030101010101" pitchFamily="2" charset="-122"/>
              </a:rPr>
              <a:t>+</a:t>
            </a:r>
            <a:r>
              <a:rPr lang="zh-CN" altLang="en-US" sz="2200" dirty="0">
                <a:ea typeface="宋体" panose="02010600030101010101" pitchFamily="2" charset="-122"/>
              </a:rPr>
              <a:t>内容；指向同一文件系统中的相同</a:t>
            </a:r>
            <a:r>
              <a:rPr lang="en-US" altLang="zh-CN" sz="2200" dirty="0" err="1">
                <a:ea typeface="宋体" panose="02010600030101010101" pitchFamily="2" charset="-122"/>
              </a:rPr>
              <a:t>inode</a:t>
            </a:r>
            <a:r>
              <a:rPr lang="zh-CN" altLang="en-US" sz="2200" dirty="0">
                <a:ea typeface="宋体" panose="02010600030101010101" pitchFamily="2" charset="-122"/>
              </a:rPr>
              <a:t>的件</a:t>
            </a:r>
            <a:endParaRPr lang="en-US" altLang="zh-CN" sz="2200" dirty="0">
              <a:ea typeface="宋体" panose="02010600030101010101" pitchFamily="2" charset="-122"/>
            </a:endParaRPr>
          </a:p>
        </p:txBody>
      </p:sp>
      <p:pic>
        <p:nvPicPr>
          <p:cNvPr id="71685" name="Picture 2" descr="C:\Users\swu\Desktop\链接.jpg">
            <a:extLst>
              <a:ext uri="{FF2B5EF4-FFF2-40B4-BE49-F238E27FC236}">
                <a16:creationId xmlns:a16="http://schemas.microsoft.com/office/drawing/2014/main" id="{8BBCAE9B-9FA7-4981-949D-DC8064E942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12251"/>
          <a:stretch/>
        </p:blipFill>
        <p:spPr bwMode="auto">
          <a:xfrm>
            <a:off x="2072680" y="4653136"/>
            <a:ext cx="19700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2" descr="C:\Users\swu\Desktop\链接.jpg">
            <a:extLst>
              <a:ext uri="{FF2B5EF4-FFF2-40B4-BE49-F238E27FC236}">
                <a16:creationId xmlns:a16="http://schemas.microsoft.com/office/drawing/2014/main" id="{D7BA499D-635E-4445-874D-BD57D97D80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12251"/>
          <a:stretch/>
        </p:blipFill>
        <p:spPr bwMode="auto">
          <a:xfrm>
            <a:off x="5795368" y="4653136"/>
            <a:ext cx="19685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2">
            <a:extLst>
              <a:ext uri="{FF2B5EF4-FFF2-40B4-BE49-F238E27FC236}">
                <a16:creationId xmlns:a16="http://schemas.microsoft.com/office/drawing/2014/main" id="{467FCB2A-D948-4BDB-A7D0-CF084D9FC259}"/>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DE4A37BF-C66B-4387-BE5B-CDF2C1789D8B}"/>
              </a:ext>
            </a:extLst>
          </p:cNvPr>
          <p:cNvSpPr>
            <a:spLocks noGrp="1" noChangeArrowheads="1"/>
          </p:cNvSpPr>
          <p:nvPr>
            <p:ph type="body" idx="1"/>
          </p:nvPr>
        </p:nvSpPr>
        <p:spPr>
          <a:xfrm>
            <a:off x="272480" y="1196752"/>
            <a:ext cx="9052495" cy="5661249"/>
          </a:xfrm>
        </p:spPr>
        <p:txBody>
          <a:bodyPr/>
          <a:lstStyle/>
          <a:p>
            <a:pPr algn="just" eaLnBrk="1" hangingPunct="1">
              <a:defRPr/>
            </a:pPr>
            <a:r>
              <a:rPr lang="zh-CN" altLang="en-US" sz="2800" dirty="0"/>
              <a:t>链接文件</a:t>
            </a:r>
            <a:endParaRPr lang="en-US" altLang="zh-CN" sz="2800" dirty="0"/>
          </a:p>
          <a:p>
            <a:pPr algn="just" eaLnBrk="1" hangingPunct="1">
              <a:defRPr/>
            </a:pPr>
            <a:r>
              <a:rPr lang="zh-CN" altLang="en-US" dirty="0"/>
              <a:t>硬链接</a:t>
            </a:r>
            <a:endParaRPr lang="en-US" altLang="zh-CN" dirty="0"/>
          </a:p>
          <a:p>
            <a:pPr algn="just" eaLnBrk="1" hangingPunct="1">
              <a:defRPr/>
            </a:pPr>
            <a:r>
              <a:rPr lang="zh-CN" altLang="en-US" dirty="0"/>
              <a:t>语法：</a:t>
            </a:r>
            <a:r>
              <a:rPr lang="en-US" altLang="zh-CN" sz="2400" dirty="0">
                <a:solidFill>
                  <a:srgbClr val="0000FF"/>
                </a:solidFill>
                <a:ea typeface="宋体" panose="02010600030101010101" pitchFamily="2" charset="-122"/>
              </a:rPr>
              <a:t>ln [option] existing-file new-file</a:t>
            </a:r>
          </a:p>
          <a:p>
            <a:pPr algn="just">
              <a:buFont typeface="Wingdings" panose="05000000000000000000" pitchFamily="2" charset="2"/>
              <a:buNone/>
              <a:defRPr/>
            </a:pPr>
            <a:r>
              <a:rPr lang="en-US" altLang="zh-CN" sz="2400" dirty="0">
                <a:solidFill>
                  <a:srgbClr val="0000FF"/>
                </a:solidFill>
                <a:ea typeface="宋体" panose="02010600030101010101" pitchFamily="2" charset="-122"/>
              </a:rPr>
              <a:t>		     ln [option] existing-file-list  directory</a:t>
            </a:r>
            <a:endParaRPr lang="en-US" altLang="zh-CN" dirty="0"/>
          </a:p>
          <a:p>
            <a:pPr algn="just" eaLnBrk="1" hangingPunct="1">
              <a:defRPr/>
            </a:pPr>
            <a:r>
              <a:rPr lang="zh-CN" altLang="en-US" dirty="0"/>
              <a:t>用途：</a:t>
            </a:r>
            <a:endParaRPr lang="en-US" altLang="zh-CN" dirty="0"/>
          </a:p>
          <a:p>
            <a:pPr algn="just">
              <a:buFont typeface="Wingdings" panose="05000000000000000000" pitchFamily="2" charset="2"/>
              <a:buNone/>
              <a:defRPr/>
            </a:pPr>
            <a:r>
              <a:rPr lang="zh-CN" altLang="en-US" sz="2400" dirty="0">
                <a:solidFill>
                  <a:srgbClr val="0000FF"/>
                </a:solidFill>
                <a:ea typeface="宋体" panose="02010600030101010101" pitchFamily="2" charset="-122"/>
              </a:rPr>
              <a:t>              </a:t>
            </a:r>
            <a:r>
              <a:rPr lang="zh-CN" altLang="en-US" sz="2200" dirty="0">
                <a:solidFill>
                  <a:srgbClr val="0000FF"/>
                </a:solidFill>
                <a:ea typeface="宋体" panose="02010600030101010101" pitchFamily="2" charset="-122"/>
              </a:rPr>
              <a:t>第一种语法：为“</a:t>
            </a:r>
            <a:r>
              <a:rPr lang="en-US" altLang="zh-CN" sz="2200" dirty="0">
                <a:solidFill>
                  <a:srgbClr val="0000FF"/>
                </a:solidFill>
                <a:ea typeface="宋体" panose="02010600030101010101" pitchFamily="2" charset="-122"/>
              </a:rPr>
              <a:t>existing-file</a:t>
            </a:r>
            <a:r>
              <a:rPr lang="zh-CN" altLang="en-US" sz="2200" dirty="0">
                <a:solidFill>
                  <a:srgbClr val="0000FF"/>
                </a:solidFill>
                <a:ea typeface="宋体" panose="02010600030101010101" pitchFamily="2" charset="-122"/>
              </a:rPr>
              <a:t>”创建硬链接，并命 名为“</a:t>
            </a:r>
            <a:r>
              <a:rPr lang="en-US" altLang="zh-CN" sz="2200" dirty="0">
                <a:solidFill>
                  <a:srgbClr val="0000FF"/>
                </a:solidFill>
                <a:ea typeface="宋体" panose="02010600030101010101" pitchFamily="2" charset="-122"/>
              </a:rPr>
              <a:t>new-file</a:t>
            </a:r>
            <a:r>
              <a:rPr lang="zh-CN" altLang="en-US" sz="2200" dirty="0">
                <a:solidFill>
                  <a:srgbClr val="0000FF"/>
                </a:solidFill>
                <a:ea typeface="宋体" panose="02010600030101010101" pitchFamily="2" charset="-122"/>
              </a:rPr>
              <a:t>”</a:t>
            </a:r>
            <a:endParaRPr lang="en-US" altLang="zh-CN" sz="2200" dirty="0">
              <a:solidFill>
                <a:srgbClr val="0000FF"/>
              </a:solidFill>
              <a:ea typeface="宋体" panose="02010600030101010101" pitchFamily="2" charset="-122"/>
            </a:endParaRPr>
          </a:p>
          <a:p>
            <a:pPr algn="just">
              <a:buFont typeface="Wingdings" panose="05000000000000000000" pitchFamily="2" charset="2"/>
              <a:buNone/>
              <a:defRPr/>
            </a:pPr>
            <a:r>
              <a:rPr lang="en-US" altLang="zh-CN" sz="2200" dirty="0">
                <a:solidFill>
                  <a:srgbClr val="0000FF"/>
                </a:solidFill>
                <a:ea typeface="宋体" panose="02010600030101010101" pitchFamily="2" charset="-122"/>
              </a:rPr>
              <a:t>	           </a:t>
            </a:r>
            <a:r>
              <a:rPr lang="zh-CN" altLang="en-US" sz="2200" dirty="0">
                <a:solidFill>
                  <a:srgbClr val="0000FF"/>
                </a:solidFill>
                <a:ea typeface="宋体" panose="02010600030101010101" pitchFamily="2" charset="-122"/>
              </a:rPr>
              <a:t>第二种语法：在</a:t>
            </a:r>
            <a:r>
              <a:rPr lang="en-US" altLang="zh-CN" sz="2200" dirty="0">
                <a:solidFill>
                  <a:srgbClr val="0000FF"/>
                </a:solidFill>
                <a:ea typeface="宋体" panose="02010600030101010101" pitchFamily="2" charset="-122"/>
              </a:rPr>
              <a:t>directory</a:t>
            </a:r>
            <a:r>
              <a:rPr lang="zh-CN" altLang="en-US" sz="2200" dirty="0">
                <a:solidFill>
                  <a:srgbClr val="0000FF"/>
                </a:solidFill>
                <a:ea typeface="宋体" panose="02010600030101010101" pitchFamily="2" charset="-122"/>
              </a:rPr>
              <a:t>目录中为“</a:t>
            </a:r>
            <a:r>
              <a:rPr lang="en-US" altLang="zh-CN" sz="2200" dirty="0">
                <a:solidFill>
                  <a:srgbClr val="0000FF"/>
                </a:solidFill>
                <a:ea typeface="宋体" panose="02010600030101010101" pitchFamily="2" charset="-122"/>
              </a:rPr>
              <a:t>existing-file-list</a:t>
            </a:r>
            <a:r>
              <a:rPr lang="zh-CN" altLang="en-US" sz="2200" dirty="0">
                <a:solidFill>
                  <a:srgbClr val="0000FF"/>
                </a:solidFill>
                <a:ea typeface="宋体" panose="02010600030101010101" pitchFamily="2" charset="-122"/>
              </a:rPr>
              <a:t>”中的每一个文件创建一个同名链接。</a:t>
            </a:r>
            <a:endParaRPr lang="en-US" altLang="zh-CN" sz="2200" dirty="0"/>
          </a:p>
          <a:p>
            <a:pPr algn="just" eaLnBrk="1" hangingPunct="1">
              <a:defRPr/>
            </a:pPr>
            <a:r>
              <a:rPr lang="zh-CN" altLang="en-US" dirty="0"/>
              <a:t>常用选项</a:t>
            </a:r>
            <a:endParaRPr lang="en-US" altLang="zh-CN" dirty="0"/>
          </a:p>
          <a:p>
            <a:pPr algn="just">
              <a:buFont typeface="Wingdings" panose="05000000000000000000" pitchFamily="2" charset="2"/>
              <a:buNone/>
              <a:defRPr/>
            </a:pPr>
            <a:r>
              <a:rPr lang="en-US" altLang="zh-CN" sz="2400" dirty="0"/>
              <a:t>              </a:t>
            </a:r>
            <a:r>
              <a:rPr lang="en-US" altLang="zh-CN" sz="2200" dirty="0"/>
              <a:t>-</a:t>
            </a:r>
            <a:r>
              <a:rPr lang="en-US" altLang="zh-CN" sz="2200" dirty="0">
                <a:solidFill>
                  <a:srgbClr val="0000FF"/>
                </a:solidFill>
                <a:ea typeface="宋体" panose="02010600030101010101" pitchFamily="2" charset="-122"/>
              </a:rPr>
              <a:t>f </a:t>
            </a:r>
            <a:r>
              <a:rPr lang="zh-CN" altLang="en-US" sz="2200" dirty="0">
                <a:solidFill>
                  <a:srgbClr val="0000FF"/>
                </a:solidFill>
                <a:ea typeface="宋体" panose="02010600030101010101" pitchFamily="2" charset="-122"/>
              </a:rPr>
              <a:t>不管</a:t>
            </a:r>
            <a:r>
              <a:rPr lang="en-US" altLang="zh-CN" sz="2200" dirty="0">
                <a:solidFill>
                  <a:srgbClr val="0000FF"/>
                </a:solidFill>
                <a:ea typeface="宋体" panose="02010600030101010101" pitchFamily="2" charset="-122"/>
              </a:rPr>
              <a:t>new-file</a:t>
            </a:r>
            <a:r>
              <a:rPr lang="zh-CN" altLang="en-US" sz="2200" dirty="0">
                <a:solidFill>
                  <a:srgbClr val="0000FF"/>
                </a:solidFill>
                <a:ea typeface="宋体" panose="02010600030101010101" pitchFamily="2" charset="-122"/>
              </a:rPr>
              <a:t>存在与否都创建</a:t>
            </a:r>
            <a:endParaRPr lang="en-US" altLang="zh-CN" sz="2200" dirty="0">
              <a:solidFill>
                <a:srgbClr val="0000FF"/>
              </a:solidFill>
              <a:ea typeface="宋体" panose="02010600030101010101" pitchFamily="2" charset="-122"/>
            </a:endParaRPr>
          </a:p>
          <a:p>
            <a:pPr algn="just">
              <a:buFont typeface="Wingdings" panose="05000000000000000000" pitchFamily="2" charset="2"/>
              <a:buNone/>
              <a:defRPr/>
            </a:pPr>
            <a:r>
              <a:rPr lang="en-US" altLang="zh-CN" sz="2200" dirty="0">
                <a:solidFill>
                  <a:srgbClr val="0000FF"/>
                </a:solidFill>
                <a:ea typeface="宋体" panose="02010600030101010101" pitchFamily="2" charset="-122"/>
              </a:rPr>
              <a:t>              -n</a:t>
            </a:r>
            <a:r>
              <a:rPr lang="zh-CN" altLang="en-US" sz="2200" dirty="0">
                <a:solidFill>
                  <a:srgbClr val="0000FF"/>
                </a:solidFill>
                <a:ea typeface="宋体" panose="02010600030101010101" pitchFamily="2" charset="-122"/>
              </a:rPr>
              <a:t>如果</a:t>
            </a:r>
            <a:r>
              <a:rPr lang="en-US" altLang="zh-CN" sz="2200" dirty="0">
                <a:solidFill>
                  <a:srgbClr val="0000FF"/>
                </a:solidFill>
                <a:ea typeface="宋体" panose="02010600030101010101" pitchFamily="2" charset="-122"/>
              </a:rPr>
              <a:t>LINK_NAME</a:t>
            </a:r>
            <a:r>
              <a:rPr lang="zh-CN" altLang="en-US" sz="2200" dirty="0">
                <a:solidFill>
                  <a:srgbClr val="0000FF"/>
                </a:solidFill>
                <a:ea typeface="宋体" panose="02010600030101010101" pitchFamily="2" charset="-122"/>
              </a:rPr>
              <a:t>是目录的符号链接，则将其视为正常文件</a:t>
            </a:r>
            <a:endParaRPr lang="en-US" altLang="zh-CN" sz="2200" dirty="0">
              <a:solidFill>
                <a:srgbClr val="0000FF"/>
              </a:solidFill>
              <a:ea typeface="宋体" panose="02010600030101010101" pitchFamily="2" charset="-122"/>
            </a:endParaRPr>
          </a:p>
          <a:p>
            <a:pPr algn="just">
              <a:buFont typeface="Wingdings" panose="05000000000000000000" pitchFamily="2" charset="2"/>
              <a:buNone/>
              <a:defRPr/>
            </a:pPr>
            <a:r>
              <a:rPr lang="en-US" altLang="zh-CN" sz="2200" dirty="0">
                <a:solidFill>
                  <a:srgbClr val="0000FF"/>
                </a:solidFill>
                <a:ea typeface="宋体" panose="02010600030101010101" pitchFamily="2" charset="-122"/>
              </a:rPr>
              <a:t>               -s </a:t>
            </a:r>
            <a:r>
              <a:rPr lang="zh-CN" altLang="en-US" sz="2200" dirty="0">
                <a:solidFill>
                  <a:srgbClr val="0000FF"/>
                </a:solidFill>
                <a:ea typeface="宋体" panose="02010600030101010101" pitchFamily="2" charset="-122"/>
              </a:rPr>
              <a:t>为</a:t>
            </a:r>
            <a:r>
              <a:rPr lang="en-US" altLang="zh-CN" sz="2200" dirty="0">
                <a:solidFill>
                  <a:srgbClr val="0000FF"/>
                </a:solidFill>
                <a:ea typeface="宋体" panose="02010600030101010101" pitchFamily="2" charset="-122"/>
              </a:rPr>
              <a:t>new-file-list </a:t>
            </a:r>
            <a:r>
              <a:rPr lang="zh-CN" altLang="en-US" sz="2200" dirty="0">
                <a:solidFill>
                  <a:srgbClr val="0000FF"/>
                </a:solidFill>
                <a:ea typeface="宋体" panose="02010600030101010101" pitchFamily="2" charset="-122"/>
              </a:rPr>
              <a:t>创建一个符号链接，并命名为</a:t>
            </a:r>
            <a:r>
              <a:rPr lang="en-US" altLang="zh-CN" sz="2200" dirty="0">
                <a:solidFill>
                  <a:srgbClr val="0000FF"/>
                </a:solidFill>
                <a:ea typeface="宋体" panose="02010600030101010101" pitchFamily="2" charset="-122"/>
              </a:rPr>
              <a:t>new-file</a:t>
            </a:r>
          </a:p>
        </p:txBody>
      </p:sp>
      <p:sp>
        <p:nvSpPr>
          <p:cNvPr id="5" name="标题 2">
            <a:extLst>
              <a:ext uri="{FF2B5EF4-FFF2-40B4-BE49-F238E27FC236}">
                <a16:creationId xmlns:a16="http://schemas.microsoft.com/office/drawing/2014/main" id="{82C2342E-841C-48C4-B396-DADAF108ECCA}"/>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C7FB7C71-0EFA-4B32-8DF6-A826986CC165}"/>
              </a:ext>
            </a:extLst>
          </p:cNvPr>
          <p:cNvSpPr>
            <a:spLocks noGrp="1" noChangeArrowheads="1"/>
          </p:cNvSpPr>
          <p:nvPr>
            <p:ph type="body" idx="1"/>
          </p:nvPr>
        </p:nvSpPr>
        <p:spPr>
          <a:xfrm>
            <a:off x="735385" y="1593479"/>
            <a:ext cx="8659812" cy="5876925"/>
          </a:xfrm>
        </p:spPr>
        <p:txBody>
          <a:bodyPr/>
          <a:lstStyle/>
          <a:p>
            <a:pPr eaLnBrk="1" hangingPunct="1">
              <a:defRPr/>
            </a:pPr>
            <a:r>
              <a:rPr lang="zh-CN" altLang="en-US" sz="2800" dirty="0"/>
              <a:t>链接文件</a:t>
            </a:r>
            <a:endParaRPr lang="en-US" altLang="zh-CN" sz="2800" dirty="0"/>
          </a:p>
          <a:p>
            <a:pPr eaLnBrk="1" hangingPunct="1">
              <a:defRPr/>
            </a:pPr>
            <a:r>
              <a:rPr lang="zh-CN" altLang="en-US" sz="2800" dirty="0"/>
              <a:t>硬链接</a:t>
            </a:r>
            <a:endParaRPr lang="en-US" altLang="zh-CN" sz="2800" dirty="0"/>
          </a:p>
          <a:p>
            <a:pPr marL="0" indent="0">
              <a:buNone/>
              <a:defRPr/>
            </a:pPr>
            <a:r>
              <a:rPr lang="en-US" altLang="zh-CN" sz="2200" dirty="0">
                <a:solidFill>
                  <a:srgbClr val="0000FF"/>
                </a:solidFill>
                <a:ea typeface="宋体" panose="02010600030101010101" pitchFamily="2" charset="-122"/>
              </a:rPr>
              <a:t> </a:t>
            </a:r>
            <a:endParaRPr lang="en-US" altLang="zh-CN" dirty="0"/>
          </a:p>
        </p:txBody>
      </p:sp>
      <p:pic>
        <p:nvPicPr>
          <p:cNvPr id="75781" name="Picture 5">
            <a:extLst>
              <a:ext uri="{FF2B5EF4-FFF2-40B4-BE49-F238E27FC236}">
                <a16:creationId xmlns:a16="http://schemas.microsoft.com/office/drawing/2014/main" id="{094551D9-9ED7-457A-9458-103B6D766A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0712" y="2996952"/>
            <a:ext cx="5087020" cy="244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2">
            <a:extLst>
              <a:ext uri="{FF2B5EF4-FFF2-40B4-BE49-F238E27FC236}">
                <a16:creationId xmlns:a16="http://schemas.microsoft.com/office/drawing/2014/main" id="{76475CE8-8AD9-4D97-A70C-9C970A219701}"/>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39AB1402-B038-4858-850F-17F741C6633F}"/>
              </a:ext>
            </a:extLst>
          </p:cNvPr>
          <p:cNvSpPr>
            <a:spLocks noGrp="1" noChangeArrowheads="1"/>
          </p:cNvSpPr>
          <p:nvPr>
            <p:ph type="body" idx="1"/>
          </p:nvPr>
        </p:nvSpPr>
        <p:spPr>
          <a:xfrm>
            <a:off x="737394" y="1484784"/>
            <a:ext cx="8431212" cy="5710238"/>
          </a:xfrm>
        </p:spPr>
        <p:txBody>
          <a:bodyPr/>
          <a:lstStyle/>
          <a:p>
            <a:pPr eaLnBrk="1" hangingPunct="1">
              <a:defRPr/>
            </a:pPr>
            <a:r>
              <a:rPr lang="zh-CN" altLang="en-US" sz="2800" dirty="0"/>
              <a:t>链接文件</a:t>
            </a:r>
            <a:endParaRPr lang="en-US" altLang="zh-CN" sz="2800" dirty="0"/>
          </a:p>
          <a:p>
            <a:pPr eaLnBrk="1" hangingPunct="1">
              <a:defRPr/>
            </a:pPr>
            <a:r>
              <a:rPr lang="zh-CN" altLang="en-US" sz="2800" dirty="0"/>
              <a:t>软链接（符号链接）</a:t>
            </a:r>
            <a:endParaRPr lang="en-US" altLang="zh-CN" sz="2800" dirty="0"/>
          </a:p>
          <a:p>
            <a:pPr lvl="1" algn="just">
              <a:lnSpc>
                <a:spcPct val="150000"/>
              </a:lnSpc>
              <a:buFont typeface="Wingdings" pitchFamily="2" charset="2"/>
              <a:buChar char=""/>
              <a:defRPr/>
            </a:pPr>
            <a:r>
              <a:rPr lang="zh-CN" altLang="en-US" sz="2200" dirty="0">
                <a:ea typeface="宋体" panose="02010600030101010101" pitchFamily="2" charset="-122"/>
              </a:rPr>
              <a:t>系统为它重新分配</a:t>
            </a:r>
            <a:r>
              <a:rPr lang="en-US" altLang="zh-CN" sz="2200" dirty="0" err="1">
                <a:ea typeface="宋体" panose="02010600030101010101" pitchFamily="2" charset="-122"/>
              </a:rPr>
              <a:t>i</a:t>
            </a:r>
            <a:r>
              <a:rPr lang="en-US" altLang="zh-CN" sz="2200" dirty="0">
                <a:ea typeface="宋体" panose="02010600030101010101" pitchFamily="2" charset="-122"/>
              </a:rPr>
              <a:t>-node</a:t>
            </a:r>
            <a:r>
              <a:rPr lang="zh-CN" altLang="en-US" sz="2200" dirty="0">
                <a:ea typeface="宋体" panose="02010600030101010101" pitchFamily="2" charset="-122"/>
              </a:rPr>
              <a:t>，拥有与原文件不同的</a:t>
            </a:r>
            <a:r>
              <a:rPr lang="en-US" altLang="zh-CN" sz="2200" dirty="0" err="1">
                <a:ea typeface="宋体" panose="02010600030101010101" pitchFamily="2" charset="-122"/>
              </a:rPr>
              <a:t>i</a:t>
            </a:r>
            <a:r>
              <a:rPr lang="en-US" altLang="zh-CN" sz="2200" dirty="0">
                <a:ea typeface="宋体" panose="02010600030101010101" pitchFamily="2" charset="-122"/>
              </a:rPr>
              <a:t>-node</a:t>
            </a:r>
            <a:r>
              <a:rPr lang="zh-CN" altLang="en-US" sz="2200" dirty="0">
                <a:ea typeface="宋体" panose="02010600030101010101" pitchFamily="2" charset="-122"/>
              </a:rPr>
              <a:t>（</a:t>
            </a:r>
            <a:r>
              <a:rPr lang="en-US" altLang="zh-CN" sz="2200" dirty="0">
                <a:ea typeface="宋体" panose="02010600030101010101" pitchFamily="2" charset="-122"/>
              </a:rPr>
              <a:t>ls -</a:t>
            </a:r>
            <a:r>
              <a:rPr lang="en-US" altLang="zh-CN" sz="2200" dirty="0" err="1">
                <a:ea typeface="宋体" panose="02010600030101010101" pitchFamily="2" charset="-122"/>
              </a:rPr>
              <a:t>i</a:t>
            </a:r>
            <a:r>
              <a:rPr lang="zh-CN" altLang="en-US" sz="2200" dirty="0">
                <a:ea typeface="宋体" panose="02010600030101010101" pitchFamily="2" charset="-122"/>
              </a:rPr>
              <a:t>显示</a:t>
            </a:r>
            <a:r>
              <a:rPr lang="en-US" altLang="zh-CN" sz="2200" dirty="0" err="1">
                <a:ea typeface="宋体" panose="02010600030101010101" pitchFamily="2" charset="-122"/>
              </a:rPr>
              <a:t>inode</a:t>
            </a:r>
            <a:r>
              <a:rPr lang="zh-CN" altLang="en-US" sz="2200" dirty="0">
                <a:ea typeface="宋体" panose="02010600030101010101" pitchFamily="2" charset="-122"/>
              </a:rPr>
              <a:t>号不同），文件大小是原文件的路径对应的字符串长度（字节数）</a:t>
            </a:r>
            <a:endParaRPr lang="en-US" altLang="zh-CN" sz="2200" dirty="0">
              <a:ea typeface="宋体" panose="02010600030101010101" pitchFamily="2" charset="-122"/>
            </a:endParaRPr>
          </a:p>
          <a:p>
            <a:pPr marL="0" indent="0" eaLnBrk="1" hangingPunct="1">
              <a:buNone/>
              <a:defRPr/>
            </a:pPr>
            <a:endParaRPr lang="en-US" altLang="zh-CN" sz="2400" dirty="0">
              <a:solidFill>
                <a:srgbClr val="0000FF"/>
              </a:solidFill>
              <a:ea typeface="宋体" panose="02010600030101010101" pitchFamily="2" charset="-122"/>
            </a:endParaRPr>
          </a:p>
          <a:p>
            <a:pPr marL="0" indent="0">
              <a:buNone/>
              <a:defRPr/>
            </a:pPr>
            <a:r>
              <a:rPr lang="zh-CN" altLang="en-US" sz="2400" dirty="0"/>
              <a:t>语法：</a:t>
            </a:r>
            <a:r>
              <a:rPr lang="en-US" altLang="zh-CN" sz="2200" dirty="0">
                <a:solidFill>
                  <a:srgbClr val="0000FF"/>
                </a:solidFill>
                <a:ea typeface="宋体" panose="02010600030101010101" pitchFamily="2" charset="-122"/>
              </a:rPr>
              <a:t>ln –s existing-file new-file</a:t>
            </a:r>
          </a:p>
        </p:txBody>
      </p:sp>
      <p:sp>
        <p:nvSpPr>
          <p:cNvPr id="5" name="标题 2">
            <a:extLst>
              <a:ext uri="{FF2B5EF4-FFF2-40B4-BE49-F238E27FC236}">
                <a16:creationId xmlns:a16="http://schemas.microsoft.com/office/drawing/2014/main" id="{FBDC49D7-E7DB-49B0-8387-3E611BCCEC9E}"/>
              </a:ext>
            </a:extLst>
          </p:cNvPr>
          <p:cNvSpPr>
            <a:spLocks noGrp="1"/>
          </p:cNvSpPr>
          <p:nvPr>
            <p:ph type="title"/>
          </p:nvPr>
        </p:nvSpPr>
        <p:spPr>
          <a:xfrm>
            <a:off x="0" y="568325"/>
            <a:ext cx="9906000" cy="557213"/>
          </a:xfrm>
        </p:spPr>
        <p:txBody>
          <a:bodyPr/>
          <a:lstStyle/>
          <a:p>
            <a:pPr algn="ctr"/>
            <a:r>
              <a:rPr lang="zh-CN" altLang="en-US" dirty="0"/>
              <a:t>文件类型</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2E2C021D-B350-4257-926B-BFF32C0810F6}"/>
              </a:ext>
            </a:extLst>
          </p:cNvPr>
          <p:cNvSpPr>
            <a:spLocks noGrp="1" noChangeAspect="1" noChangeArrowheads="1"/>
          </p:cNvSpPr>
          <p:nvPr>
            <p:ph type="title" idx="4294967295"/>
          </p:nvPr>
        </p:nvSpPr>
        <p:spPr/>
        <p:txBody>
          <a:bodyPr/>
          <a:lstStyle/>
          <a:p>
            <a:pPr algn="ctr"/>
            <a:r>
              <a:rPr lang="zh-CN" altLang="en-US" dirty="0">
                <a:latin typeface="黑体" panose="02010609060101010101" pitchFamily="49" charset="-122"/>
                <a:sym typeface="黑体" panose="02010609060101010101" pitchFamily="49" charset="-122"/>
              </a:rPr>
              <a:t>文件类型</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链接文件</a:t>
            </a:r>
          </a:p>
        </p:txBody>
      </p:sp>
      <p:sp>
        <p:nvSpPr>
          <p:cNvPr id="37" name="内容占位符 2">
            <a:extLst>
              <a:ext uri="{FF2B5EF4-FFF2-40B4-BE49-F238E27FC236}">
                <a16:creationId xmlns:a16="http://schemas.microsoft.com/office/drawing/2014/main" id="{2B5D2485-168F-4232-9B9F-1213E970E13B}"/>
              </a:ext>
            </a:extLst>
          </p:cNvPr>
          <p:cNvSpPr txBox="1">
            <a:spLocks/>
          </p:cNvSpPr>
          <p:nvPr/>
        </p:nvSpPr>
        <p:spPr>
          <a:xfrm>
            <a:off x="700086" y="1288157"/>
            <a:ext cx="8972550" cy="5472113"/>
          </a:xfrm>
          <a:prstGeom prst="rect">
            <a:avLst/>
          </a:prstGeom>
        </p:spPr>
        <p:txBody>
          <a:bodyPr/>
          <a:lstStyle>
            <a:lvl1pPr marL="342900" indent="-342900" algn="l" defTabSz="0" rtl="0" eaLnBrk="0" fontAlgn="base" hangingPunct="0">
              <a:spcBef>
                <a:spcPct val="20000"/>
              </a:spcBef>
              <a:spcAft>
                <a:spcPct val="0"/>
              </a:spcAft>
              <a:buClr>
                <a:srgbClr val="FF5050"/>
              </a:buClr>
              <a:buSzPct val="120000"/>
              <a:buFont typeface="Wingdings" pitchFamily="2" charset="2"/>
              <a:buChar char="§"/>
              <a:defRPr sz="2600" b="1">
                <a:solidFill>
                  <a:srgbClr val="000066"/>
                </a:solidFill>
                <a:latin typeface="+mn-lt"/>
                <a:ea typeface="+mn-ea"/>
                <a:cs typeface="+mn-cs"/>
                <a:sym typeface="Arial" pitchFamily="34" charset="0"/>
              </a:defRPr>
            </a:lvl1pPr>
            <a:lvl2pPr marL="742950" indent="-285750" algn="l" defTabSz="0" rtl="0" eaLnBrk="0" fontAlgn="base" hangingPunct="0">
              <a:spcBef>
                <a:spcPct val="20000"/>
              </a:spcBef>
              <a:spcAft>
                <a:spcPct val="0"/>
              </a:spcAft>
              <a:buClr>
                <a:srgbClr val="FF5050"/>
              </a:buClr>
              <a:buSzPct val="120000"/>
              <a:buFont typeface="Wingdings" pitchFamily="2" charset="2"/>
              <a:buChar char="v"/>
              <a:defRPr sz="2400" b="1">
                <a:solidFill>
                  <a:srgbClr val="0000FF"/>
                </a:solidFill>
                <a:latin typeface="+mn-lt"/>
                <a:ea typeface="宋体" pitchFamily="2" charset="-122"/>
                <a:sym typeface="Arial" pitchFamily="34" charset="0"/>
              </a:defRPr>
            </a:lvl2pPr>
            <a:lvl3pPr marL="1143000" indent="-228600" algn="l" defTabSz="0" rtl="0" eaLnBrk="0" fontAlgn="base" hangingPunct="0">
              <a:spcBef>
                <a:spcPct val="20000"/>
              </a:spcBef>
              <a:spcAft>
                <a:spcPct val="0"/>
              </a:spcAft>
              <a:buClr>
                <a:srgbClr val="FF5050"/>
              </a:buClr>
              <a:buSzPct val="120000"/>
              <a:buFont typeface="Wingdings" pitchFamily="2" charset="2"/>
              <a:buChar char="F"/>
              <a:defRPr sz="2000" b="1">
                <a:solidFill>
                  <a:srgbClr val="A50021"/>
                </a:solidFill>
                <a:latin typeface="+mn-lt"/>
                <a:ea typeface="楷体_GB2312" pitchFamily="1" charset="-122"/>
                <a:sym typeface="Arial" pitchFamily="34" charset="0"/>
              </a:defRPr>
            </a:lvl3pPr>
            <a:lvl4pPr marL="16002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292929"/>
                </a:solidFill>
                <a:latin typeface="+mn-lt"/>
                <a:ea typeface="楷体_GB2312" pitchFamily="1" charset="-122"/>
                <a:sym typeface="Arial" pitchFamily="34" charset="0"/>
              </a:defRPr>
            </a:lvl4pPr>
            <a:lvl5pPr marL="20574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5pPr>
            <a:lvl6pPr marL="25146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6pPr>
            <a:lvl7pPr marL="29718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7pPr>
            <a:lvl8pPr marL="34290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8pPr>
            <a:lvl9pPr marL="38862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9pPr>
          </a:lstStyle>
          <a:p>
            <a:pPr>
              <a:defRPr/>
            </a:pPr>
            <a:r>
              <a:rPr lang="zh-CN" altLang="en-US" sz="2400" kern="0" dirty="0"/>
              <a:t>软链接（符号链接）：</a:t>
            </a:r>
            <a:endParaRPr lang="en-US" altLang="zh-CN" sz="2400" kern="0" dirty="0"/>
          </a:p>
          <a:p>
            <a:pPr marL="0" indent="0">
              <a:buNone/>
              <a:defRPr/>
            </a:pPr>
            <a:endParaRPr lang="zh-CN" altLang="en-US" sz="2400" b="0" dirty="0"/>
          </a:p>
          <a:p>
            <a:pPr>
              <a:defRPr/>
            </a:pPr>
            <a:endParaRPr lang="en-US" altLang="zh-CN" sz="2400" kern="0" dirty="0"/>
          </a:p>
          <a:p>
            <a:pPr marL="0" indent="0">
              <a:buNone/>
              <a:defRPr/>
            </a:pPr>
            <a:endParaRPr lang="en-US" altLang="zh-CN" sz="2400" kern="0" dirty="0"/>
          </a:p>
        </p:txBody>
      </p:sp>
      <p:pic>
        <p:nvPicPr>
          <p:cNvPr id="79878" name="Picture 6">
            <a:extLst>
              <a:ext uri="{FF2B5EF4-FFF2-40B4-BE49-F238E27FC236}">
                <a16:creationId xmlns:a16="http://schemas.microsoft.com/office/drawing/2014/main" id="{C54CBF1A-F702-48C5-853A-4D7D107B2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6" y="1850132"/>
            <a:ext cx="77644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9" name="图片 1">
            <a:extLst>
              <a:ext uri="{FF2B5EF4-FFF2-40B4-BE49-F238E27FC236}">
                <a16:creationId xmlns:a16="http://schemas.microsoft.com/office/drawing/2014/main" id="{E2A0BC03-BC09-47C4-94A5-3E6E5422D4F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48"/>
          <a:stretch/>
        </p:blipFill>
        <p:spPr bwMode="auto">
          <a:xfrm>
            <a:off x="992560" y="3717032"/>
            <a:ext cx="799745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834D646-7DBF-4FC5-92DB-62E890DED098}"/>
              </a:ext>
            </a:extLst>
          </p:cNvPr>
          <p:cNvSpPr>
            <a:spLocks noGrp="1" noChangeAspect="1" noChangeArrowheads="1"/>
          </p:cNvSpPr>
          <p:nvPr>
            <p:ph type="title" idx="4294967295"/>
          </p:nvPr>
        </p:nvSpPr>
        <p:spPr/>
        <p:txBody>
          <a:bodyPr/>
          <a:lstStyle/>
          <a:p>
            <a:pPr algn="ctr"/>
            <a:r>
              <a:rPr lang="zh-CN" altLang="en-US" dirty="0">
                <a:latin typeface="黑体" panose="02010609060101010101" pitchFamily="49" charset="-122"/>
                <a:sym typeface="黑体" panose="02010609060101010101" pitchFamily="49" charset="-122"/>
              </a:rPr>
              <a:t>文件类型</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管道文件</a:t>
            </a:r>
          </a:p>
        </p:txBody>
      </p:sp>
      <p:sp>
        <p:nvSpPr>
          <p:cNvPr id="37" name="内容占位符 2">
            <a:extLst>
              <a:ext uri="{FF2B5EF4-FFF2-40B4-BE49-F238E27FC236}">
                <a16:creationId xmlns:a16="http://schemas.microsoft.com/office/drawing/2014/main" id="{49689458-9C4D-4E8E-B9A3-016A2AEC0851}"/>
              </a:ext>
            </a:extLst>
          </p:cNvPr>
          <p:cNvSpPr txBox="1">
            <a:spLocks/>
          </p:cNvSpPr>
          <p:nvPr/>
        </p:nvSpPr>
        <p:spPr>
          <a:xfrm>
            <a:off x="992560" y="1700808"/>
            <a:ext cx="8042275" cy="5472113"/>
          </a:xfrm>
          <a:prstGeom prst="rect">
            <a:avLst/>
          </a:prstGeom>
        </p:spPr>
        <p:txBody>
          <a:bodyPr/>
          <a:lstStyle>
            <a:lvl1pPr marL="342900" indent="-342900" algn="l" defTabSz="0" rtl="0" eaLnBrk="0" fontAlgn="base" hangingPunct="0">
              <a:spcBef>
                <a:spcPct val="20000"/>
              </a:spcBef>
              <a:spcAft>
                <a:spcPct val="0"/>
              </a:spcAft>
              <a:buClr>
                <a:srgbClr val="FF5050"/>
              </a:buClr>
              <a:buSzPct val="120000"/>
              <a:buFont typeface="Wingdings" pitchFamily="2" charset="2"/>
              <a:buChar char="§"/>
              <a:defRPr sz="2600" b="1">
                <a:solidFill>
                  <a:srgbClr val="000066"/>
                </a:solidFill>
                <a:latin typeface="+mn-lt"/>
                <a:ea typeface="+mn-ea"/>
                <a:cs typeface="+mn-cs"/>
                <a:sym typeface="Arial" pitchFamily="34" charset="0"/>
              </a:defRPr>
            </a:lvl1pPr>
            <a:lvl2pPr marL="742950" indent="-285750" algn="l" defTabSz="0" rtl="0" eaLnBrk="0" fontAlgn="base" hangingPunct="0">
              <a:spcBef>
                <a:spcPct val="20000"/>
              </a:spcBef>
              <a:spcAft>
                <a:spcPct val="0"/>
              </a:spcAft>
              <a:buClr>
                <a:srgbClr val="FF5050"/>
              </a:buClr>
              <a:buSzPct val="120000"/>
              <a:buFont typeface="Wingdings" pitchFamily="2" charset="2"/>
              <a:buChar char="v"/>
              <a:defRPr sz="2400" b="1">
                <a:solidFill>
                  <a:srgbClr val="0000FF"/>
                </a:solidFill>
                <a:latin typeface="+mn-lt"/>
                <a:ea typeface="宋体" pitchFamily="2" charset="-122"/>
                <a:sym typeface="Arial" pitchFamily="34" charset="0"/>
              </a:defRPr>
            </a:lvl2pPr>
            <a:lvl3pPr marL="1143000" indent="-228600" algn="l" defTabSz="0" rtl="0" eaLnBrk="0" fontAlgn="base" hangingPunct="0">
              <a:spcBef>
                <a:spcPct val="20000"/>
              </a:spcBef>
              <a:spcAft>
                <a:spcPct val="0"/>
              </a:spcAft>
              <a:buClr>
                <a:srgbClr val="FF5050"/>
              </a:buClr>
              <a:buSzPct val="120000"/>
              <a:buFont typeface="Wingdings" pitchFamily="2" charset="2"/>
              <a:buChar char="F"/>
              <a:defRPr sz="2000" b="1">
                <a:solidFill>
                  <a:srgbClr val="A50021"/>
                </a:solidFill>
                <a:latin typeface="+mn-lt"/>
                <a:ea typeface="楷体_GB2312" pitchFamily="1" charset="-122"/>
                <a:sym typeface="Arial" pitchFamily="34" charset="0"/>
              </a:defRPr>
            </a:lvl3pPr>
            <a:lvl4pPr marL="16002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292929"/>
                </a:solidFill>
                <a:latin typeface="+mn-lt"/>
                <a:ea typeface="楷体_GB2312" pitchFamily="1" charset="-122"/>
                <a:sym typeface="Arial" pitchFamily="34" charset="0"/>
              </a:defRPr>
            </a:lvl4pPr>
            <a:lvl5pPr marL="20574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5pPr>
            <a:lvl6pPr marL="25146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6pPr>
            <a:lvl7pPr marL="29718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7pPr>
            <a:lvl8pPr marL="34290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8pPr>
            <a:lvl9pPr marL="3886200" indent="-228600" algn="l" defTabSz="0" rtl="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mn-lt"/>
                <a:ea typeface="楷体_GB2312" pitchFamily="1" charset="-122"/>
                <a:sym typeface="Arial" pitchFamily="34" charset="0"/>
              </a:defRPr>
            </a:lvl9pPr>
          </a:lstStyle>
          <a:p>
            <a:pPr algn="just" eaLnBrk="1" hangingPunct="1">
              <a:defRPr/>
            </a:pPr>
            <a:r>
              <a:rPr lang="zh-CN" altLang="en-US" sz="2400" kern="0" dirty="0"/>
              <a:t>主要用于在进程间传递数据。管道是进程间传递数据的“媒介”。某进程数据写入管道的一端，另一个进程从管道另一端读取数据。</a:t>
            </a:r>
            <a:endParaRPr lang="en-US" altLang="zh-CN" sz="2400" kern="0" dirty="0"/>
          </a:p>
          <a:p>
            <a:pPr algn="just" eaLnBrk="1" hangingPunct="1">
              <a:defRPr/>
            </a:pPr>
            <a:endParaRPr lang="zh-CN" altLang="en-US" sz="2400" kern="0" dirty="0"/>
          </a:p>
          <a:p>
            <a:pPr algn="just" eaLnBrk="1" hangingPunct="1">
              <a:defRPr/>
            </a:pPr>
            <a:r>
              <a:rPr lang="en-US" altLang="zh-CN" sz="2400" kern="0" dirty="0"/>
              <a:t>Linux</a:t>
            </a:r>
            <a:r>
              <a:rPr lang="zh-CN" altLang="en-US" sz="2400" kern="0" dirty="0"/>
              <a:t>对管道的操作与文件操作相同，它把管道做为文件进行处理。管道文件又称先进先出</a:t>
            </a:r>
            <a:r>
              <a:rPr lang="en-US" altLang="zh-CN" sz="2400" kern="0" dirty="0"/>
              <a:t>(FIFO)</a:t>
            </a:r>
            <a:r>
              <a:rPr lang="zh-CN" altLang="en-US" sz="2400" kern="0" dirty="0"/>
              <a:t>文件。</a:t>
            </a:r>
          </a:p>
          <a:p>
            <a:pPr algn="just">
              <a:defRPr/>
            </a:pPr>
            <a:endParaRPr lang="en-US" altLang="zh-CN" sz="2400" kern="0" dirty="0"/>
          </a:p>
          <a:p>
            <a:pPr marL="0" indent="0" algn="just">
              <a:buNone/>
              <a:defRPr/>
            </a:pPr>
            <a:endParaRPr lang="en-US" altLang="zh-CN" sz="2400" kern="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FA7C0E9C-A447-4505-B18A-C53737BC2673}"/>
              </a:ext>
            </a:extLst>
          </p:cNvPr>
          <p:cNvSpPr>
            <a:spLocks noGrp="1" noChangeAspect="1" noChangeArrowheads="1"/>
          </p:cNvSpPr>
          <p:nvPr>
            <p:ph type="title" idx="4294967295"/>
          </p:nvPr>
        </p:nvSpPr>
        <p:spPr/>
        <p:txBody>
          <a:bodyPr/>
          <a:lstStyle/>
          <a:p>
            <a:pPr algn="ctr"/>
            <a:r>
              <a:rPr lang="zh-CN" altLang="en-US" dirty="0">
                <a:latin typeface="黑体" panose="02010609060101010101" pitchFamily="49" charset="-122"/>
                <a:sym typeface="黑体" panose="02010609060101010101" pitchFamily="49" charset="-122"/>
              </a:rPr>
              <a:t>文件类型</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典型文件介绍</a:t>
            </a:r>
          </a:p>
        </p:txBody>
      </p:sp>
      <p:sp>
        <p:nvSpPr>
          <p:cNvPr id="5" name="Rectangle 3">
            <a:extLst>
              <a:ext uri="{FF2B5EF4-FFF2-40B4-BE49-F238E27FC236}">
                <a16:creationId xmlns:a16="http://schemas.microsoft.com/office/drawing/2014/main" id="{B9BF1FAA-1228-426B-B8FD-B3644EC642EA}"/>
              </a:ext>
            </a:extLst>
          </p:cNvPr>
          <p:cNvSpPr txBox="1">
            <a:spLocks noRot="1" noChangeArrowheads="1"/>
          </p:cNvSpPr>
          <p:nvPr/>
        </p:nvSpPr>
        <p:spPr bwMode="auto">
          <a:xfrm>
            <a:off x="1031081" y="1844824"/>
            <a:ext cx="7843838"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just" eaLnBrk="1" hangingPunct="1">
              <a:lnSpc>
                <a:spcPct val="90000"/>
              </a:lnSpc>
            </a:pPr>
            <a:r>
              <a:rPr lang="en-US" altLang="zh-CN" sz="2400" dirty="0">
                <a:sym typeface="Arial" panose="020B0604020202020204" pitchFamily="34" charset="0"/>
              </a:rPr>
              <a:t>1</a:t>
            </a:r>
            <a:r>
              <a:rPr lang="zh-CN" altLang="en-US" sz="2400" dirty="0">
                <a:sym typeface="Arial" panose="020B0604020202020204" pitchFamily="34" charset="0"/>
              </a:rPr>
              <a:t>）口令文件</a:t>
            </a:r>
          </a:p>
          <a:p>
            <a:pPr algn="just" eaLnBrk="1" hangingPunct="1">
              <a:buFont typeface="Wingdings" panose="05000000000000000000" pitchFamily="2" charset="2"/>
              <a:buNone/>
            </a:pPr>
            <a:r>
              <a:rPr lang="en-US" altLang="zh-CN" sz="2400" b="0" dirty="0">
                <a:sym typeface="Arial" panose="020B0604020202020204" pitchFamily="34" charset="0"/>
              </a:rPr>
              <a:t>	</a:t>
            </a:r>
            <a:r>
              <a:rPr lang="zh-CN" altLang="en-US" sz="2400" b="0" dirty="0">
                <a:sym typeface="Arial" panose="020B0604020202020204" pitchFamily="34" charset="0"/>
              </a:rPr>
              <a:t>口令文件就是存在于目录</a:t>
            </a:r>
            <a:r>
              <a:rPr lang="en-US" altLang="zh-CN" sz="2400" b="0" dirty="0">
                <a:sym typeface="Arial" panose="020B0604020202020204" pitchFamily="34" charset="0"/>
              </a:rPr>
              <a:t>/</a:t>
            </a:r>
            <a:r>
              <a:rPr lang="en-US" altLang="zh-CN" sz="2400" b="0" dirty="0" err="1">
                <a:sym typeface="Arial" panose="020B0604020202020204" pitchFamily="34" charset="0"/>
              </a:rPr>
              <a:t>etc</a:t>
            </a:r>
            <a:r>
              <a:rPr lang="en-US" altLang="zh-CN" sz="2400" b="0" dirty="0">
                <a:sym typeface="Arial" panose="020B0604020202020204" pitchFamily="34" charset="0"/>
              </a:rPr>
              <a:t>/passwd</a:t>
            </a:r>
            <a:r>
              <a:rPr lang="zh-CN" altLang="en-US" sz="2400" b="0" dirty="0">
                <a:sym typeface="Arial" panose="020B0604020202020204" pitchFamily="34" charset="0"/>
              </a:rPr>
              <a:t>文件，它用来存储系统中的用户名，密码，用户</a:t>
            </a:r>
            <a:r>
              <a:rPr lang="en-US" altLang="zh-CN" sz="2400" b="0" dirty="0">
                <a:sym typeface="Arial" panose="020B0604020202020204" pitchFamily="34" charset="0"/>
              </a:rPr>
              <a:t>ID</a:t>
            </a:r>
            <a:r>
              <a:rPr lang="zh-CN" altLang="en-US" sz="2400" b="0" dirty="0">
                <a:sym typeface="Arial" panose="020B0604020202020204" pitchFamily="34" charset="0"/>
              </a:rPr>
              <a:t>，所属组</a:t>
            </a:r>
            <a:r>
              <a:rPr lang="en-US" altLang="zh-CN" sz="2400" b="0" dirty="0">
                <a:sym typeface="Arial" panose="020B0604020202020204" pitchFamily="34" charset="0"/>
              </a:rPr>
              <a:t>ID</a:t>
            </a:r>
            <a:r>
              <a:rPr lang="zh-CN" altLang="en-US" sz="2400" b="0" dirty="0">
                <a:sym typeface="Arial" panose="020B0604020202020204" pitchFamily="34" charset="0"/>
              </a:rPr>
              <a:t>，注释，起始工作目录和默认的</a:t>
            </a:r>
            <a:r>
              <a:rPr lang="en-US" altLang="zh-CN" sz="2400" b="0" dirty="0">
                <a:sym typeface="Arial" panose="020B0604020202020204" pitchFamily="34" charset="0"/>
              </a:rPr>
              <a:t>shell</a:t>
            </a:r>
            <a:r>
              <a:rPr lang="zh-CN" altLang="en-US" sz="2400" b="0" dirty="0">
                <a:sym typeface="Arial" panose="020B0604020202020204" pitchFamily="34" charset="0"/>
              </a:rPr>
              <a:t>。</a:t>
            </a:r>
            <a:endParaRPr lang="en-US" altLang="zh-CN" sz="2400" b="0" dirty="0">
              <a:sym typeface="Arial" panose="020B0604020202020204" pitchFamily="34" charset="0"/>
            </a:endParaRPr>
          </a:p>
          <a:p>
            <a:pPr algn="just" eaLnBrk="1" hangingPunct="1">
              <a:buFont typeface="Wingdings" panose="05000000000000000000" pitchFamily="2" charset="2"/>
              <a:buNone/>
            </a:pPr>
            <a:r>
              <a:rPr lang="zh-CN" altLang="en-US" sz="2400" b="0" dirty="0">
                <a:sym typeface="Arial" panose="020B0604020202020204" pitchFamily="34" charset="0"/>
              </a:rPr>
              <a:t>     我们通过如下两个函数可以得到</a:t>
            </a:r>
            <a:r>
              <a:rPr lang="en-US" altLang="zh-CN" sz="2400" b="0" dirty="0">
                <a:sym typeface="Arial" panose="020B0604020202020204" pitchFamily="34" charset="0"/>
              </a:rPr>
              <a:t>passwd</a:t>
            </a:r>
            <a:r>
              <a:rPr lang="zh-CN" altLang="en-US" sz="2400" b="0" dirty="0">
                <a:sym typeface="Arial" panose="020B0604020202020204" pitchFamily="34" charset="0"/>
              </a:rPr>
              <a:t>文件的信息：</a:t>
            </a:r>
            <a:endParaRPr lang="en-US" altLang="zh-CN" sz="2400" b="0" dirty="0">
              <a:sym typeface="Arial" panose="020B0604020202020204" pitchFamily="34" charset="0"/>
            </a:endParaRPr>
          </a:p>
          <a:p>
            <a:pPr algn="just" eaLnBrk="1" hangingPunct="1">
              <a:buFont typeface="Wingdings" panose="05000000000000000000" pitchFamily="2" charset="2"/>
              <a:buChar char="Ø"/>
            </a:pPr>
            <a:r>
              <a:rPr lang="en-US" altLang="zh-CN" sz="2400" b="0" dirty="0">
                <a:sym typeface="Arial" panose="020B0604020202020204" pitchFamily="34" charset="0"/>
              </a:rPr>
              <a:t>struct passwd* </a:t>
            </a:r>
            <a:r>
              <a:rPr lang="en-US" altLang="zh-CN" sz="2400" b="0" dirty="0" err="1">
                <a:sym typeface="Arial" panose="020B0604020202020204" pitchFamily="34" charset="0"/>
              </a:rPr>
              <a:t>getpwnam</a:t>
            </a:r>
            <a:r>
              <a:rPr lang="en-US" altLang="zh-CN" sz="2400" b="0" dirty="0">
                <a:sym typeface="Arial" panose="020B0604020202020204" pitchFamily="34" charset="0"/>
              </a:rPr>
              <a:t>(const char* name);</a:t>
            </a:r>
          </a:p>
          <a:p>
            <a:pPr algn="just" eaLnBrk="1" hangingPunct="1">
              <a:buFont typeface="Wingdings" panose="05000000000000000000" pitchFamily="2" charset="2"/>
              <a:buChar char="Ø"/>
            </a:pPr>
            <a:r>
              <a:rPr lang="en-US" altLang="zh-CN" sz="2400" b="0" dirty="0">
                <a:sym typeface="Arial" panose="020B0604020202020204" pitchFamily="34" charset="0"/>
              </a:rPr>
              <a:t>struct passwd* </a:t>
            </a:r>
            <a:r>
              <a:rPr lang="en-US" altLang="zh-CN" sz="2400" b="0" dirty="0" err="1">
                <a:sym typeface="Arial" panose="020B0604020202020204" pitchFamily="34" charset="0"/>
              </a:rPr>
              <a:t>getpwuid</a:t>
            </a:r>
            <a:r>
              <a:rPr lang="en-US" altLang="zh-CN" sz="2400" b="0" dirty="0">
                <a:sym typeface="Arial" panose="020B0604020202020204" pitchFamily="34" charset="0"/>
              </a:rPr>
              <a:t>(</a:t>
            </a:r>
            <a:r>
              <a:rPr lang="en-US" altLang="zh-CN" sz="2400" b="0" dirty="0" err="1">
                <a:sym typeface="Arial" panose="020B0604020202020204" pitchFamily="34" charset="0"/>
              </a:rPr>
              <a:t>uid_t</a:t>
            </a:r>
            <a:r>
              <a:rPr lang="en-US" altLang="zh-CN" sz="2400" b="0" dirty="0">
                <a:sym typeface="Arial" panose="020B0604020202020204" pitchFamily="34" charset="0"/>
              </a:rPr>
              <a:t> </a:t>
            </a:r>
            <a:r>
              <a:rPr lang="en-US" altLang="zh-CN" sz="2400" b="0" dirty="0" err="1">
                <a:sym typeface="Arial" panose="020B0604020202020204" pitchFamily="34" charset="0"/>
              </a:rPr>
              <a:t>uid</a:t>
            </a:r>
            <a:r>
              <a:rPr lang="en-US" altLang="zh-CN" sz="2400" b="0" dirty="0">
                <a:sym typeface="Arial" panose="020B0604020202020204" pitchFamily="34" charset="0"/>
              </a:rPr>
              <a:t>);</a:t>
            </a:r>
            <a:endParaRPr lang="zh-CN" altLang="en-US" sz="2400" b="0" dirty="0">
              <a:sym typeface="Arial" panose="020B0604020202020204" pitchFamily="34" charset="0"/>
            </a:endParaRPr>
          </a:p>
        </p:txBody>
      </p:sp>
      <p:sp>
        <p:nvSpPr>
          <p:cNvPr id="81925" name="TextBox 5">
            <a:extLst>
              <a:ext uri="{FF2B5EF4-FFF2-40B4-BE49-F238E27FC236}">
                <a16:creationId xmlns:a16="http://schemas.microsoft.com/office/drawing/2014/main" id="{CB13C919-141B-474B-AF0F-97F5389A51AE}"/>
              </a:ext>
            </a:extLst>
          </p:cNvPr>
          <p:cNvSpPr txBox="1">
            <a:spLocks noChangeArrowheads="1"/>
          </p:cNvSpPr>
          <p:nvPr/>
        </p:nvSpPr>
        <p:spPr bwMode="auto">
          <a:xfrm>
            <a:off x="495300" y="185739"/>
            <a:ext cx="1257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DD902C25-4745-4495-A272-D2C4447E75ED}"/>
              </a:ext>
            </a:extLst>
          </p:cNvPr>
          <p:cNvSpPr>
            <a:spLocks noGrp="1" noChangeAspect="1" noChangeArrowheads="1"/>
          </p:cNvSpPr>
          <p:nvPr>
            <p:ph type="title" idx="4294967295"/>
          </p:nvPr>
        </p:nvSpPr>
        <p:spPr/>
        <p:txBody>
          <a:bodyPr/>
          <a:lstStyle/>
          <a:p>
            <a:r>
              <a:rPr lang="zh-CN" altLang="en-US" dirty="0">
                <a:latin typeface="黑体" panose="02010609060101010101" pitchFamily="49" charset="-122"/>
                <a:sym typeface="黑体" panose="02010609060101010101" pitchFamily="49" charset="-122"/>
              </a:rPr>
              <a:t>文件类型</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典型文件介绍</a:t>
            </a:r>
          </a:p>
        </p:txBody>
      </p:sp>
      <p:sp>
        <p:nvSpPr>
          <p:cNvPr id="5" name="Rectangle 3">
            <a:extLst>
              <a:ext uri="{FF2B5EF4-FFF2-40B4-BE49-F238E27FC236}">
                <a16:creationId xmlns:a16="http://schemas.microsoft.com/office/drawing/2014/main" id="{FBB10513-140C-48CF-B351-637EA84A689E}"/>
              </a:ext>
            </a:extLst>
          </p:cNvPr>
          <p:cNvSpPr txBox="1">
            <a:spLocks noRot="1" noChangeArrowheads="1"/>
          </p:cNvSpPr>
          <p:nvPr/>
        </p:nvSpPr>
        <p:spPr bwMode="auto">
          <a:xfrm>
            <a:off x="831850" y="1700214"/>
            <a:ext cx="9704388"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l" eaLnBrk="1" hangingPunct="1">
              <a:lnSpc>
                <a:spcPct val="90000"/>
              </a:lnSpc>
            </a:pPr>
            <a:r>
              <a:rPr lang="en-US" altLang="zh-CN" sz="2400" dirty="0">
                <a:sym typeface="Arial" panose="020B0604020202020204" pitchFamily="34" charset="0"/>
              </a:rPr>
              <a:t>1</a:t>
            </a:r>
            <a:r>
              <a:rPr lang="zh-CN" altLang="en-US" sz="2400" dirty="0">
                <a:sym typeface="Arial" panose="020B0604020202020204" pitchFamily="34" charset="0"/>
              </a:rPr>
              <a:t>）口令文件</a:t>
            </a:r>
          </a:p>
          <a:p>
            <a:pPr algn="l" eaLnBrk="1" hangingPunct="1">
              <a:buFont typeface="Wingdings" panose="05000000000000000000" pitchFamily="2" charset="2"/>
              <a:buNone/>
            </a:pPr>
            <a:r>
              <a:rPr lang="en-US" altLang="zh-CN" sz="2400" b="0" dirty="0">
                <a:sym typeface="Arial" panose="020B0604020202020204" pitchFamily="34" charset="0"/>
              </a:rPr>
              <a:t>	</a:t>
            </a:r>
            <a:r>
              <a:rPr lang="zh-CN" altLang="en-US" sz="2400" b="0" dirty="0">
                <a:sym typeface="Arial" panose="020B0604020202020204" pitchFamily="34" charset="0"/>
              </a:rPr>
              <a:t>这两个函数都返回一个</a:t>
            </a:r>
            <a:r>
              <a:rPr lang="en-US" altLang="zh-CN" sz="2400" b="0" dirty="0">
                <a:sym typeface="Arial" panose="020B0604020202020204" pitchFamily="34" charset="0"/>
              </a:rPr>
              <a:t>passwd</a:t>
            </a:r>
            <a:r>
              <a:rPr lang="zh-CN" altLang="en-US" sz="2400" b="0" dirty="0">
                <a:sym typeface="Arial" panose="020B0604020202020204" pitchFamily="34" charset="0"/>
              </a:rPr>
              <a:t>结构体，这个结构体如下：</a:t>
            </a:r>
            <a:endParaRPr lang="en-US" altLang="zh-CN" sz="2400" b="0" dirty="0">
              <a:sym typeface="Arial" panose="020B0604020202020204" pitchFamily="34" charset="0"/>
            </a:endParaRPr>
          </a:p>
          <a:p>
            <a:pPr algn="l" eaLnBrk="1" hangingPunct="1">
              <a:buFont typeface="Wingdings" panose="05000000000000000000" pitchFamily="2" charset="2"/>
              <a:buNone/>
            </a:pPr>
            <a:endParaRPr lang="en-US" altLang="zh-CN" sz="2400" b="0" dirty="0">
              <a:sym typeface="Arial" panose="020B0604020202020204" pitchFamily="34" charset="0"/>
            </a:endParaRP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struct passwd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char * </a:t>
            </a:r>
            <a:r>
              <a:rPr lang="en-US" altLang="zh-CN" sz="2200" dirty="0" err="1">
                <a:solidFill>
                  <a:srgbClr val="0000FF"/>
                </a:solidFill>
                <a:latin typeface="+mn-lt"/>
                <a:ea typeface="宋体" panose="02010600030101010101" pitchFamily="2" charset="-122"/>
                <a:sym typeface="Arial" panose="020B0604020202020204" pitchFamily="34" charset="0"/>
              </a:rPr>
              <a:t>pw_name</a:t>
            </a:r>
            <a:r>
              <a:rPr lang="en-US" altLang="zh-CN" sz="2200" dirty="0">
                <a:solidFill>
                  <a:srgbClr val="0000FF"/>
                </a:solidFill>
                <a:latin typeface="+mn-lt"/>
                <a:ea typeface="宋体" panose="02010600030101010101" pitchFamily="2" charset="-122"/>
                <a:sym typeface="Arial" panose="020B0604020202020204" pitchFamily="34" charset="0"/>
              </a:rPr>
              <a:t>; /* username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char * </a:t>
            </a:r>
            <a:r>
              <a:rPr lang="en-US" altLang="zh-CN" sz="2200" dirty="0" err="1">
                <a:solidFill>
                  <a:srgbClr val="0000FF"/>
                </a:solidFill>
                <a:latin typeface="+mn-lt"/>
                <a:ea typeface="宋体" panose="02010600030101010101" pitchFamily="2" charset="-122"/>
                <a:sym typeface="Arial" panose="020B0604020202020204" pitchFamily="34" charset="0"/>
              </a:rPr>
              <a:t>pw_passwd</a:t>
            </a:r>
            <a:r>
              <a:rPr lang="en-US" altLang="zh-CN" sz="2200" dirty="0">
                <a:solidFill>
                  <a:srgbClr val="0000FF"/>
                </a:solidFill>
                <a:latin typeface="+mn-lt"/>
                <a:ea typeface="宋体" panose="02010600030101010101" pitchFamily="2" charset="-122"/>
                <a:sym typeface="Arial" panose="020B0604020202020204" pitchFamily="34" charset="0"/>
              </a:rPr>
              <a:t>; /* user password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a:t>
            </a:r>
            <a:r>
              <a:rPr lang="en-US" altLang="zh-CN" sz="2200" dirty="0" err="1">
                <a:solidFill>
                  <a:srgbClr val="0000FF"/>
                </a:solidFill>
                <a:latin typeface="+mn-lt"/>
                <a:ea typeface="宋体" panose="02010600030101010101" pitchFamily="2" charset="-122"/>
                <a:sym typeface="Arial" panose="020B0604020202020204" pitchFamily="34" charset="0"/>
              </a:rPr>
              <a:t>uid_t</a:t>
            </a:r>
            <a:r>
              <a:rPr lang="en-US" altLang="zh-CN" sz="2200" dirty="0">
                <a:solidFill>
                  <a:srgbClr val="0000FF"/>
                </a:solidFill>
                <a:latin typeface="+mn-lt"/>
                <a:ea typeface="宋体" panose="02010600030101010101" pitchFamily="2" charset="-122"/>
                <a:sym typeface="Arial" panose="020B0604020202020204" pitchFamily="34" charset="0"/>
              </a:rPr>
              <a:t> </a:t>
            </a:r>
            <a:r>
              <a:rPr lang="en-US" altLang="zh-CN" sz="2200" dirty="0" err="1">
                <a:solidFill>
                  <a:srgbClr val="0000FF"/>
                </a:solidFill>
                <a:latin typeface="+mn-lt"/>
                <a:ea typeface="宋体" panose="02010600030101010101" pitchFamily="2" charset="-122"/>
                <a:sym typeface="Arial" panose="020B0604020202020204" pitchFamily="34" charset="0"/>
              </a:rPr>
              <a:t>pw_uid</a:t>
            </a:r>
            <a:r>
              <a:rPr lang="en-US" altLang="zh-CN" sz="2200" dirty="0">
                <a:solidFill>
                  <a:srgbClr val="0000FF"/>
                </a:solidFill>
                <a:latin typeface="+mn-lt"/>
                <a:ea typeface="宋体" panose="02010600030101010101" pitchFamily="2" charset="-122"/>
                <a:sym typeface="Arial" panose="020B0604020202020204" pitchFamily="34" charset="0"/>
              </a:rPr>
              <a:t>; /* user ID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a:t>
            </a:r>
            <a:r>
              <a:rPr lang="en-US" altLang="zh-CN" sz="2200" dirty="0" err="1">
                <a:solidFill>
                  <a:srgbClr val="0000FF"/>
                </a:solidFill>
                <a:latin typeface="+mn-lt"/>
                <a:ea typeface="宋体" panose="02010600030101010101" pitchFamily="2" charset="-122"/>
                <a:sym typeface="Arial" panose="020B0604020202020204" pitchFamily="34" charset="0"/>
              </a:rPr>
              <a:t>gid_t</a:t>
            </a:r>
            <a:r>
              <a:rPr lang="en-US" altLang="zh-CN" sz="2200" dirty="0">
                <a:solidFill>
                  <a:srgbClr val="0000FF"/>
                </a:solidFill>
                <a:latin typeface="+mn-lt"/>
                <a:ea typeface="宋体" panose="02010600030101010101" pitchFamily="2" charset="-122"/>
                <a:sym typeface="Arial" panose="020B0604020202020204" pitchFamily="34" charset="0"/>
              </a:rPr>
              <a:t> </a:t>
            </a:r>
            <a:r>
              <a:rPr lang="en-US" altLang="zh-CN" sz="2200" dirty="0" err="1">
                <a:solidFill>
                  <a:srgbClr val="0000FF"/>
                </a:solidFill>
                <a:latin typeface="+mn-lt"/>
                <a:ea typeface="宋体" panose="02010600030101010101" pitchFamily="2" charset="-122"/>
                <a:sym typeface="Arial" panose="020B0604020202020204" pitchFamily="34" charset="0"/>
              </a:rPr>
              <a:t>pw_gid</a:t>
            </a:r>
            <a:r>
              <a:rPr lang="en-US" altLang="zh-CN" sz="2200" dirty="0">
                <a:solidFill>
                  <a:srgbClr val="0000FF"/>
                </a:solidFill>
                <a:latin typeface="+mn-lt"/>
                <a:ea typeface="宋体" panose="02010600030101010101" pitchFamily="2" charset="-122"/>
                <a:sym typeface="Arial" panose="020B0604020202020204" pitchFamily="34" charset="0"/>
              </a:rPr>
              <a:t>; /* group ID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char * </a:t>
            </a:r>
            <a:r>
              <a:rPr lang="en-US" altLang="zh-CN" sz="2200" dirty="0" err="1">
                <a:solidFill>
                  <a:srgbClr val="0000FF"/>
                </a:solidFill>
                <a:latin typeface="+mn-lt"/>
                <a:ea typeface="宋体" panose="02010600030101010101" pitchFamily="2" charset="-122"/>
                <a:sym typeface="Arial" panose="020B0604020202020204" pitchFamily="34" charset="0"/>
              </a:rPr>
              <a:t>pw_gecos</a:t>
            </a:r>
            <a:r>
              <a:rPr lang="en-US" altLang="zh-CN" sz="2200" dirty="0">
                <a:solidFill>
                  <a:srgbClr val="0000FF"/>
                </a:solidFill>
                <a:latin typeface="+mn-lt"/>
                <a:ea typeface="宋体" panose="02010600030101010101" pitchFamily="2" charset="-122"/>
                <a:sym typeface="Arial" panose="020B0604020202020204" pitchFamily="34" charset="0"/>
              </a:rPr>
              <a:t>; /* user information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char * </a:t>
            </a:r>
            <a:r>
              <a:rPr lang="en-US" altLang="zh-CN" sz="2200" dirty="0" err="1">
                <a:solidFill>
                  <a:srgbClr val="0000FF"/>
                </a:solidFill>
                <a:latin typeface="+mn-lt"/>
                <a:ea typeface="宋体" panose="02010600030101010101" pitchFamily="2" charset="-122"/>
                <a:sym typeface="Arial" panose="020B0604020202020204" pitchFamily="34" charset="0"/>
              </a:rPr>
              <a:t>pw_dir</a:t>
            </a:r>
            <a:r>
              <a:rPr lang="en-US" altLang="zh-CN" sz="2200" dirty="0">
                <a:solidFill>
                  <a:srgbClr val="0000FF"/>
                </a:solidFill>
                <a:latin typeface="+mn-lt"/>
                <a:ea typeface="宋体" panose="02010600030101010101" pitchFamily="2" charset="-122"/>
                <a:sym typeface="Arial" panose="020B0604020202020204" pitchFamily="34" charset="0"/>
              </a:rPr>
              <a:t>; /* home directory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  char * </a:t>
            </a:r>
            <a:r>
              <a:rPr lang="en-US" altLang="zh-CN" sz="2200" dirty="0" err="1">
                <a:solidFill>
                  <a:srgbClr val="0000FF"/>
                </a:solidFill>
                <a:latin typeface="+mn-lt"/>
                <a:ea typeface="宋体" panose="02010600030101010101" pitchFamily="2" charset="-122"/>
                <a:sym typeface="Arial" panose="020B0604020202020204" pitchFamily="34" charset="0"/>
              </a:rPr>
              <a:t>pw_shell</a:t>
            </a:r>
            <a:r>
              <a:rPr lang="en-US" altLang="zh-CN" sz="2200" dirty="0">
                <a:solidFill>
                  <a:srgbClr val="0000FF"/>
                </a:solidFill>
                <a:latin typeface="+mn-lt"/>
                <a:ea typeface="宋体" panose="02010600030101010101" pitchFamily="2" charset="-122"/>
                <a:sym typeface="Arial" panose="020B0604020202020204" pitchFamily="34" charset="0"/>
              </a:rPr>
              <a:t>; /* shell program */</a:t>
            </a:r>
          </a:p>
          <a:p>
            <a:pPr algn="l">
              <a:buNone/>
            </a:pPr>
            <a:r>
              <a:rPr lang="en-US" altLang="zh-CN" sz="2200" dirty="0">
                <a:solidFill>
                  <a:srgbClr val="0000FF"/>
                </a:solidFill>
                <a:latin typeface="+mn-lt"/>
                <a:ea typeface="宋体" panose="02010600030101010101" pitchFamily="2" charset="-122"/>
                <a:sym typeface="Arial" panose="020B0604020202020204" pitchFamily="34" charset="0"/>
              </a:rPr>
              <a:t>};</a:t>
            </a:r>
            <a:endParaRPr lang="zh-CN" altLang="en-US" sz="2200" dirty="0">
              <a:solidFill>
                <a:srgbClr val="0000FF"/>
              </a:solidFill>
              <a:latin typeface="+mn-lt"/>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27179A8A-ACB2-4D78-95F7-DE21E14317CD}"/>
              </a:ext>
            </a:extLst>
          </p:cNvPr>
          <p:cNvSpPr>
            <a:spLocks noGrp="1" noChangeAspect="1" noChangeArrowheads="1"/>
          </p:cNvSpPr>
          <p:nvPr>
            <p:ph type="title" idx="4294967295"/>
          </p:nvPr>
        </p:nvSpPr>
        <p:spPr/>
        <p:txBody>
          <a:bodyPr/>
          <a:lstStyle/>
          <a:p>
            <a:pPr algn="ctr"/>
            <a:r>
              <a:rPr lang="zh-CN" altLang="en-US" dirty="0">
                <a:latin typeface="黑体" panose="02010609060101010101" pitchFamily="49" charset="-122"/>
                <a:sym typeface="黑体" panose="02010609060101010101" pitchFamily="49" charset="-122"/>
              </a:rPr>
              <a:t>文件类型</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典型文件介绍</a:t>
            </a:r>
          </a:p>
        </p:txBody>
      </p:sp>
      <p:sp>
        <p:nvSpPr>
          <p:cNvPr id="5" name="Rectangle 3">
            <a:extLst>
              <a:ext uri="{FF2B5EF4-FFF2-40B4-BE49-F238E27FC236}">
                <a16:creationId xmlns:a16="http://schemas.microsoft.com/office/drawing/2014/main" id="{45140ECC-E0DA-4A47-8510-82076544735E}"/>
              </a:ext>
            </a:extLst>
          </p:cNvPr>
          <p:cNvSpPr txBox="1">
            <a:spLocks noRot="1" noChangeArrowheads="1"/>
          </p:cNvSpPr>
          <p:nvPr/>
        </p:nvSpPr>
        <p:spPr bwMode="auto">
          <a:xfrm>
            <a:off x="831850" y="1992313"/>
            <a:ext cx="8574088"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just" eaLnBrk="1" hangingPunct="1">
              <a:lnSpc>
                <a:spcPct val="90000"/>
              </a:lnSpc>
            </a:pPr>
            <a:r>
              <a:rPr lang="en-US" altLang="zh-CN" sz="2400" dirty="0">
                <a:sym typeface="Arial" panose="020B0604020202020204" pitchFamily="34" charset="0"/>
              </a:rPr>
              <a:t>2</a:t>
            </a:r>
            <a:r>
              <a:rPr lang="zh-CN" altLang="en-US" sz="2400" dirty="0">
                <a:sym typeface="Arial" panose="020B0604020202020204" pitchFamily="34" charset="0"/>
              </a:rPr>
              <a:t>）组文件</a:t>
            </a:r>
          </a:p>
          <a:p>
            <a:pPr algn="just" eaLnBrk="1" hangingPunct="1">
              <a:buFont typeface="Wingdings" panose="05000000000000000000" pitchFamily="2" charset="2"/>
              <a:buNone/>
            </a:pPr>
            <a:endParaRPr lang="en-US" altLang="zh-CN" sz="2400" b="0" dirty="0">
              <a:sym typeface="Arial" panose="020B0604020202020204" pitchFamily="34" charset="0"/>
            </a:endParaRPr>
          </a:p>
          <a:p>
            <a:pPr algn="just" eaLnBrk="1" hangingPunct="1">
              <a:buFont typeface="Wingdings" panose="05000000000000000000" pitchFamily="2" charset="2"/>
              <a:buNone/>
            </a:pPr>
            <a:endParaRPr lang="en-US" altLang="zh-CN" sz="2400" b="0" dirty="0">
              <a:sym typeface="Arial" panose="020B0604020202020204" pitchFamily="34" charset="0"/>
            </a:endParaRPr>
          </a:p>
          <a:p>
            <a:pPr algn="just" eaLnBrk="1" hangingPunct="1">
              <a:buFont typeface="Wingdings" panose="05000000000000000000" pitchFamily="2" charset="2"/>
              <a:buNone/>
            </a:pPr>
            <a:endParaRPr lang="en-US" altLang="zh-CN" sz="2400" b="0" dirty="0">
              <a:sym typeface="Arial" panose="020B0604020202020204" pitchFamily="34" charset="0"/>
            </a:endParaRPr>
          </a:p>
          <a:p>
            <a:pPr algn="just" eaLnBrk="1" hangingPunct="1">
              <a:buFont typeface="Wingdings" panose="05000000000000000000" pitchFamily="2" charset="2"/>
              <a:buNone/>
            </a:pPr>
            <a:endParaRPr lang="en-US" altLang="zh-CN" sz="2400" b="0" dirty="0">
              <a:sym typeface="Arial" panose="020B0604020202020204" pitchFamily="34" charset="0"/>
            </a:endParaRPr>
          </a:p>
          <a:p>
            <a:pPr algn="l" eaLnBrk="1" hangingPunct="1">
              <a:buNone/>
            </a:pPr>
            <a:r>
              <a:rPr lang="zh-CN" altLang="en-US" sz="2400" b="0" dirty="0">
                <a:sym typeface="Arial" panose="020B0604020202020204" pitchFamily="34" charset="0"/>
              </a:rPr>
              <a:t>     </a:t>
            </a:r>
            <a:r>
              <a:rPr lang="en-US" altLang="zh-CN" sz="2400" b="0" dirty="0">
                <a:sym typeface="Arial" panose="020B0604020202020204" pitchFamily="34" charset="0"/>
              </a:rPr>
              <a:t>  </a:t>
            </a:r>
            <a:r>
              <a:rPr lang="en-US" altLang="zh-CN" sz="2200" dirty="0">
                <a:solidFill>
                  <a:srgbClr val="0000FF"/>
                </a:solidFill>
                <a:latin typeface="+mn-lt"/>
                <a:ea typeface="宋体" panose="02010600030101010101" pitchFamily="2" charset="-122"/>
                <a:sym typeface="Arial" panose="020B0604020202020204" pitchFamily="34" charset="0"/>
              </a:rPr>
              <a:t>#include &lt;sys/</a:t>
            </a:r>
            <a:r>
              <a:rPr lang="en-US" altLang="zh-CN" sz="2200" dirty="0" err="1">
                <a:solidFill>
                  <a:srgbClr val="0000FF"/>
                </a:solidFill>
                <a:latin typeface="+mn-lt"/>
                <a:ea typeface="宋体" panose="02010600030101010101" pitchFamily="2" charset="-122"/>
                <a:sym typeface="Arial" panose="020B0604020202020204" pitchFamily="34" charset="0"/>
              </a:rPr>
              <a:t>types.h</a:t>
            </a:r>
            <a:r>
              <a:rPr lang="en-US" altLang="zh-CN" sz="2200" dirty="0">
                <a:solidFill>
                  <a:srgbClr val="0000FF"/>
                </a:solidFill>
                <a:latin typeface="+mn-lt"/>
                <a:ea typeface="宋体" panose="02010600030101010101" pitchFamily="2" charset="-122"/>
                <a:sym typeface="Arial" panose="020B0604020202020204" pitchFamily="34" charset="0"/>
              </a:rPr>
              <a:t>&gt;</a:t>
            </a:r>
          </a:p>
          <a:p>
            <a:pPr algn="l" eaLnBrk="1" hangingPunct="1">
              <a:buNone/>
            </a:pPr>
            <a:r>
              <a:rPr lang="en-US" altLang="zh-CN" sz="2200" dirty="0">
                <a:solidFill>
                  <a:srgbClr val="0000FF"/>
                </a:solidFill>
                <a:latin typeface="+mn-lt"/>
                <a:ea typeface="宋体" panose="02010600030101010101" pitchFamily="2" charset="-122"/>
                <a:sym typeface="Arial" panose="020B0604020202020204" pitchFamily="34" charset="0"/>
              </a:rPr>
              <a:t>       #include &lt;</a:t>
            </a:r>
            <a:r>
              <a:rPr lang="en-US" altLang="zh-CN" sz="2200" dirty="0" err="1">
                <a:solidFill>
                  <a:srgbClr val="0000FF"/>
                </a:solidFill>
                <a:latin typeface="+mn-lt"/>
                <a:ea typeface="宋体" panose="02010600030101010101" pitchFamily="2" charset="-122"/>
                <a:sym typeface="Arial" panose="020B0604020202020204" pitchFamily="34" charset="0"/>
              </a:rPr>
              <a:t>grp.h</a:t>
            </a:r>
            <a:r>
              <a:rPr lang="en-US" altLang="zh-CN" sz="2200" dirty="0">
                <a:solidFill>
                  <a:srgbClr val="0000FF"/>
                </a:solidFill>
                <a:latin typeface="+mn-lt"/>
                <a:ea typeface="宋体" panose="02010600030101010101" pitchFamily="2" charset="-122"/>
                <a:sym typeface="Arial" panose="020B0604020202020204" pitchFamily="34" charset="0"/>
              </a:rPr>
              <a:t>&gt;</a:t>
            </a:r>
          </a:p>
          <a:p>
            <a:pPr algn="l" eaLnBrk="1" hangingPunct="1">
              <a:buNone/>
            </a:pPr>
            <a:r>
              <a:rPr lang="en-US" altLang="zh-CN" sz="2200" dirty="0">
                <a:solidFill>
                  <a:srgbClr val="0000FF"/>
                </a:solidFill>
                <a:latin typeface="+mn-lt"/>
                <a:ea typeface="宋体" panose="02010600030101010101" pitchFamily="2" charset="-122"/>
                <a:sym typeface="Arial" panose="020B0604020202020204" pitchFamily="34" charset="0"/>
              </a:rPr>
              <a:t>       struct group *</a:t>
            </a:r>
            <a:r>
              <a:rPr lang="en-US" altLang="zh-CN" sz="2200" dirty="0" err="1">
                <a:solidFill>
                  <a:srgbClr val="0000FF"/>
                </a:solidFill>
                <a:latin typeface="+mn-lt"/>
                <a:ea typeface="宋体" panose="02010600030101010101" pitchFamily="2" charset="-122"/>
                <a:sym typeface="Arial" panose="020B0604020202020204" pitchFamily="34" charset="0"/>
              </a:rPr>
              <a:t>getgrnam</a:t>
            </a:r>
            <a:r>
              <a:rPr lang="en-US" altLang="zh-CN" sz="2200" dirty="0">
                <a:solidFill>
                  <a:srgbClr val="0000FF"/>
                </a:solidFill>
                <a:latin typeface="+mn-lt"/>
                <a:ea typeface="宋体" panose="02010600030101010101" pitchFamily="2" charset="-122"/>
                <a:sym typeface="Arial" panose="020B0604020202020204" pitchFamily="34" charset="0"/>
              </a:rPr>
              <a:t>(const char *name);</a:t>
            </a:r>
          </a:p>
          <a:p>
            <a:pPr algn="l" eaLnBrk="1" hangingPunct="1">
              <a:buNone/>
            </a:pPr>
            <a:r>
              <a:rPr lang="en-US" altLang="zh-CN" sz="2200" dirty="0">
                <a:solidFill>
                  <a:srgbClr val="0000FF"/>
                </a:solidFill>
                <a:latin typeface="+mn-lt"/>
                <a:ea typeface="宋体" panose="02010600030101010101" pitchFamily="2" charset="-122"/>
                <a:sym typeface="Arial" panose="020B0604020202020204" pitchFamily="34" charset="0"/>
              </a:rPr>
              <a:t>       struct group *</a:t>
            </a:r>
            <a:r>
              <a:rPr lang="en-US" altLang="zh-CN" sz="2200" dirty="0" err="1">
                <a:solidFill>
                  <a:srgbClr val="0000FF"/>
                </a:solidFill>
                <a:latin typeface="+mn-lt"/>
                <a:ea typeface="宋体" panose="02010600030101010101" pitchFamily="2" charset="-122"/>
                <a:sym typeface="Arial" panose="020B0604020202020204" pitchFamily="34" charset="0"/>
              </a:rPr>
              <a:t>getgrgid</a:t>
            </a:r>
            <a:r>
              <a:rPr lang="en-US" altLang="zh-CN" sz="2200" dirty="0">
                <a:solidFill>
                  <a:srgbClr val="0000FF"/>
                </a:solidFill>
                <a:latin typeface="+mn-lt"/>
                <a:ea typeface="宋体" panose="02010600030101010101" pitchFamily="2" charset="-122"/>
                <a:sym typeface="Arial" panose="020B0604020202020204" pitchFamily="34" charset="0"/>
              </a:rPr>
              <a:t>(</a:t>
            </a:r>
            <a:r>
              <a:rPr lang="en-US" altLang="zh-CN" sz="2200" dirty="0" err="1">
                <a:solidFill>
                  <a:srgbClr val="0000FF"/>
                </a:solidFill>
                <a:latin typeface="+mn-lt"/>
                <a:ea typeface="宋体" panose="02010600030101010101" pitchFamily="2" charset="-122"/>
                <a:sym typeface="Arial" panose="020B0604020202020204" pitchFamily="34" charset="0"/>
              </a:rPr>
              <a:t>gid_t</a:t>
            </a:r>
            <a:r>
              <a:rPr lang="en-US" altLang="zh-CN" sz="2200" dirty="0">
                <a:solidFill>
                  <a:srgbClr val="0000FF"/>
                </a:solidFill>
                <a:latin typeface="+mn-lt"/>
                <a:ea typeface="宋体" panose="02010600030101010101" pitchFamily="2" charset="-122"/>
                <a:sym typeface="Arial" panose="020B0604020202020204" pitchFamily="34" charset="0"/>
              </a:rPr>
              <a:t> gid);</a:t>
            </a:r>
            <a:endParaRPr lang="zh-CN" altLang="en-US" sz="2200" dirty="0">
              <a:solidFill>
                <a:srgbClr val="0000FF"/>
              </a:solidFill>
              <a:latin typeface="+mn-lt"/>
              <a:ea typeface="宋体"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6FDB52DB-1D83-4963-97B2-EE91ECBDAEFA}"/>
              </a:ext>
            </a:extLst>
          </p:cNvPr>
          <p:cNvSpPr txBox="1"/>
          <p:nvPr/>
        </p:nvSpPr>
        <p:spPr>
          <a:xfrm>
            <a:off x="831850" y="2348880"/>
            <a:ext cx="8125346" cy="1569660"/>
          </a:xfrm>
          <a:prstGeom prst="rect">
            <a:avLst/>
          </a:prstGeom>
          <a:noFill/>
        </p:spPr>
        <p:txBody>
          <a:bodyPr wrap="square">
            <a:spAutoFit/>
          </a:bodyPr>
          <a:lstStyle/>
          <a:p>
            <a:pPr lvl="1" algn="just"/>
            <a:r>
              <a:rPr lang="zh-CN" altLang="en-US" dirty="0">
                <a:solidFill>
                  <a:srgbClr val="000066"/>
                </a:solidFill>
                <a:latin typeface="Arial" panose="020B0604020202020204" pitchFamily="34" charset="0"/>
                <a:ea typeface="黑体" panose="02010609060101010101" pitchFamily="49" charset="-122"/>
                <a:sym typeface="Arial" panose="020B0604020202020204" pitchFamily="34" charset="0"/>
              </a:rPr>
              <a:t>组文件就是用来保存组的一些信息，这个文件就是</a:t>
            </a:r>
            <a:r>
              <a:rPr lang="en-US" altLang="zh-CN" dirty="0">
                <a:solidFill>
                  <a:srgbClr val="000066"/>
                </a:solidFill>
                <a:latin typeface="Arial" panose="020B0604020202020204" pitchFamily="34" charset="0"/>
                <a:ea typeface="黑体" panose="02010609060101010101" pitchFamily="49" charset="-122"/>
                <a:sym typeface="Arial" panose="020B0604020202020204" pitchFamily="34" charset="0"/>
              </a:rPr>
              <a:t>/</a:t>
            </a:r>
            <a:r>
              <a:rPr lang="en-US" altLang="zh-CN" dirty="0" err="1">
                <a:solidFill>
                  <a:srgbClr val="000066"/>
                </a:solidFill>
                <a:latin typeface="Arial" panose="020B0604020202020204" pitchFamily="34" charset="0"/>
                <a:ea typeface="黑体" panose="02010609060101010101" pitchFamily="49" charset="-122"/>
                <a:sym typeface="Arial" panose="020B0604020202020204" pitchFamily="34" charset="0"/>
              </a:rPr>
              <a:t>etc</a:t>
            </a:r>
            <a:r>
              <a:rPr lang="en-US" altLang="zh-CN" dirty="0">
                <a:solidFill>
                  <a:srgbClr val="000066"/>
                </a:solidFill>
                <a:latin typeface="Arial" panose="020B0604020202020204" pitchFamily="34" charset="0"/>
                <a:ea typeface="黑体" panose="02010609060101010101" pitchFamily="49" charset="-122"/>
                <a:sym typeface="Arial" panose="020B0604020202020204" pitchFamily="34" charset="0"/>
              </a:rPr>
              <a:t>/group</a:t>
            </a:r>
            <a:r>
              <a:rPr lang="zh-CN" altLang="en-US" dirty="0">
                <a:solidFill>
                  <a:srgbClr val="000066"/>
                </a:solidFill>
                <a:latin typeface="Arial" panose="020B0604020202020204" pitchFamily="34" charset="0"/>
                <a:ea typeface="黑体" panose="02010609060101010101" pitchFamily="49" charset="-122"/>
                <a:sym typeface="Arial" panose="020B0604020202020204" pitchFamily="34" charset="0"/>
              </a:rPr>
              <a:t>文件。这个文件中包括了组名，组密码，组</a:t>
            </a:r>
            <a:r>
              <a:rPr lang="en-US" altLang="zh-CN" dirty="0">
                <a:solidFill>
                  <a:srgbClr val="000066"/>
                </a:solidFill>
                <a:latin typeface="Arial" panose="020B0604020202020204" pitchFamily="34" charset="0"/>
                <a:ea typeface="黑体" panose="02010609060101010101" pitchFamily="49" charset="-122"/>
                <a:sym typeface="Arial" panose="020B0604020202020204" pitchFamily="34" charset="0"/>
              </a:rPr>
              <a:t>ID</a:t>
            </a:r>
            <a:r>
              <a:rPr lang="zh-CN" altLang="en-US" dirty="0">
                <a:solidFill>
                  <a:srgbClr val="000066"/>
                </a:solidFill>
                <a:latin typeface="Arial" panose="020B0604020202020204" pitchFamily="34" charset="0"/>
                <a:ea typeface="黑体" panose="02010609060101010101" pitchFamily="49" charset="-122"/>
                <a:sym typeface="Arial" panose="020B0604020202020204" pitchFamily="34" charset="0"/>
              </a:rPr>
              <a:t>和组成员列表。与对</a:t>
            </a:r>
            <a:r>
              <a:rPr lang="en-US" altLang="zh-CN" dirty="0">
                <a:solidFill>
                  <a:srgbClr val="000066"/>
                </a:solidFill>
                <a:latin typeface="Arial" panose="020B0604020202020204" pitchFamily="34" charset="0"/>
                <a:ea typeface="黑体" panose="02010609060101010101" pitchFamily="49" charset="-122"/>
                <a:sym typeface="Arial" panose="020B0604020202020204" pitchFamily="34" charset="0"/>
              </a:rPr>
              <a:t>passwd</a:t>
            </a:r>
            <a:r>
              <a:rPr lang="zh-CN" altLang="en-US" dirty="0">
                <a:solidFill>
                  <a:srgbClr val="000066"/>
                </a:solidFill>
                <a:latin typeface="Arial" panose="020B0604020202020204" pitchFamily="34" charset="0"/>
                <a:ea typeface="黑体" panose="02010609060101010101" pitchFamily="49" charset="-122"/>
                <a:sym typeface="Arial" panose="020B0604020202020204" pitchFamily="34" charset="0"/>
              </a:rPr>
              <a:t>的操作类似，对组的操作也有如下这些函数：</a:t>
            </a:r>
            <a:endParaRPr lang="en-US" altLang="zh-CN" dirty="0">
              <a:solidFill>
                <a:srgbClr val="000066"/>
              </a:solidFill>
              <a:latin typeface="Arial" panose="020B0604020202020204" pitchFamily="34" charset="0"/>
              <a:ea typeface="黑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additive="base">
                                        <p:cTn id="1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a:extLst>
              <a:ext uri="{FF2B5EF4-FFF2-40B4-BE49-F238E27FC236}">
                <a16:creationId xmlns:a16="http://schemas.microsoft.com/office/drawing/2014/main" id="{81177340-18C8-43FA-B096-3F5FA6F53140}"/>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
        <p:nvSpPr>
          <p:cNvPr id="43010" name="Rectangle 3">
            <a:extLst>
              <a:ext uri="{FF2B5EF4-FFF2-40B4-BE49-F238E27FC236}">
                <a16:creationId xmlns:a16="http://schemas.microsoft.com/office/drawing/2014/main" id="{0B4B8394-F70E-4A51-8804-FF54206A7D93}"/>
              </a:ext>
            </a:extLst>
          </p:cNvPr>
          <p:cNvSpPr>
            <a:spLocks noGrp="1" noChangeArrowheads="1"/>
          </p:cNvSpPr>
          <p:nvPr>
            <p:ph type="body" idx="1"/>
          </p:nvPr>
        </p:nvSpPr>
        <p:spPr>
          <a:xfrm>
            <a:off x="848544" y="1484784"/>
            <a:ext cx="7769225" cy="5710237"/>
          </a:xfrm>
        </p:spPr>
        <p:txBody>
          <a:bodyPr/>
          <a:lstStyle/>
          <a:p>
            <a:pPr algn="just" eaLnBrk="1" hangingPunct="1">
              <a:defRPr/>
            </a:pPr>
            <a:r>
              <a:rPr lang="en-US" altLang="zh-CN" sz="2300" dirty="0"/>
              <a:t>1. </a:t>
            </a:r>
            <a:r>
              <a:rPr lang="zh-CN" altLang="en-US" sz="2800" dirty="0"/>
              <a:t>文件系统挂载</a:t>
            </a:r>
            <a:endParaRPr lang="en-US" altLang="zh-CN" sz="2300" dirty="0"/>
          </a:p>
          <a:p>
            <a:pPr lvl="1" algn="just">
              <a:defRPr/>
            </a:pPr>
            <a:r>
              <a:rPr lang="en-US" altLang="zh-CN" dirty="0"/>
              <a:t>Linux</a:t>
            </a:r>
            <a:r>
              <a:rPr lang="zh-CN" altLang="en-US" dirty="0"/>
              <a:t>中无论是硬盘，还是软盘都必须经过挂载才能进行文件存取操作。</a:t>
            </a:r>
          </a:p>
          <a:p>
            <a:pPr lvl="1" algn="just">
              <a:defRPr/>
            </a:pPr>
            <a:r>
              <a:rPr lang="zh-CN" altLang="en-US" dirty="0"/>
              <a:t>所谓挂载就是将存储介质的内容映射到指定的目录中，此目录即为该设备的挂载点。对存储介质的访问就变成对挂载点目录的访问。一个挂载点一次只能挂载一个设备。</a:t>
            </a:r>
            <a:endParaRPr lang="en-US" altLang="zh-CN" dirty="0"/>
          </a:p>
          <a:p>
            <a:pPr lvl="1" algn="just">
              <a:defRPr/>
            </a:pPr>
            <a:r>
              <a:rPr lang="zh-CN" altLang="en-US" dirty="0"/>
              <a:t>通常硬盘上的各个磁盘分区都会在</a:t>
            </a:r>
            <a:r>
              <a:rPr lang="en-US" altLang="zh-CN" dirty="0"/>
              <a:t>Linux</a:t>
            </a:r>
            <a:r>
              <a:rPr lang="zh-CN" altLang="en-US" dirty="0"/>
              <a:t>的启动过程自动挂载到指定的目录，并在关机时自动卸载。而软盘等移动存储介质既可以在启动时自动挂载，也可以在需要时手动挂载</a:t>
            </a:r>
            <a:r>
              <a:rPr lang="en-US" altLang="zh-CN" dirty="0"/>
              <a:t>/</a:t>
            </a:r>
            <a:r>
              <a:rPr lang="zh-CN" altLang="en-US" dirty="0"/>
              <a:t>卸载。</a:t>
            </a:r>
            <a:endParaRPr lang="en-US" altLang="zh-CN" dirty="0"/>
          </a:p>
          <a:p>
            <a:pPr lvl="1" algn="just">
              <a:defRPr/>
            </a:pPr>
            <a:endParaRPr lang="en-US" altLang="zh-CN" kern="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CA354EA4-CCF0-4BB9-8091-2FD56E78F7A0}"/>
              </a:ext>
            </a:extLst>
          </p:cNvPr>
          <p:cNvSpPr>
            <a:spLocks noGrp="1" noChangeAspect="1" noChangeArrowheads="1"/>
          </p:cNvSpPr>
          <p:nvPr>
            <p:ph type="title" idx="4294967295"/>
          </p:nvPr>
        </p:nvSpPr>
        <p:spPr/>
        <p:txBody>
          <a:bodyPr/>
          <a:lstStyle/>
          <a:p>
            <a:pPr algn="ctr"/>
            <a:r>
              <a:rPr lang="zh-CN" altLang="en-US" dirty="0">
                <a:latin typeface="黑体" panose="02010609060101010101" pitchFamily="49" charset="-122"/>
                <a:sym typeface="黑体" panose="02010609060101010101" pitchFamily="49" charset="-122"/>
              </a:rPr>
              <a:t>文件类型</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典型文件介绍</a:t>
            </a:r>
          </a:p>
        </p:txBody>
      </p:sp>
      <p:sp>
        <p:nvSpPr>
          <p:cNvPr id="5" name="Rectangle 3">
            <a:extLst>
              <a:ext uri="{FF2B5EF4-FFF2-40B4-BE49-F238E27FC236}">
                <a16:creationId xmlns:a16="http://schemas.microsoft.com/office/drawing/2014/main" id="{7D02B937-4447-4A20-8BD2-41893BC52534}"/>
              </a:ext>
            </a:extLst>
          </p:cNvPr>
          <p:cNvSpPr txBox="1">
            <a:spLocks noRot="1" noChangeArrowheads="1"/>
          </p:cNvSpPr>
          <p:nvPr/>
        </p:nvSpPr>
        <p:spPr bwMode="auto">
          <a:xfrm>
            <a:off x="831850" y="1992313"/>
            <a:ext cx="86931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just" eaLnBrk="1" hangingPunct="1">
              <a:lnSpc>
                <a:spcPct val="90000"/>
              </a:lnSpc>
            </a:pPr>
            <a:r>
              <a:rPr lang="en-US" altLang="zh-CN" sz="2400" dirty="0">
                <a:sym typeface="Arial" panose="020B0604020202020204" pitchFamily="34" charset="0"/>
              </a:rPr>
              <a:t>2</a:t>
            </a:r>
            <a:r>
              <a:rPr lang="zh-CN" altLang="en-US" sz="2400" dirty="0">
                <a:sym typeface="Arial" panose="020B0604020202020204" pitchFamily="34" charset="0"/>
              </a:rPr>
              <a:t>）组文件</a:t>
            </a:r>
          </a:p>
          <a:p>
            <a:pPr algn="just" eaLnBrk="1" hangingPunct="1">
              <a:buFont typeface="Wingdings" panose="05000000000000000000" pitchFamily="2" charset="2"/>
              <a:buNone/>
            </a:pPr>
            <a:r>
              <a:rPr lang="en-US" altLang="zh-CN" sz="2400" b="0" dirty="0">
                <a:sym typeface="Arial" panose="020B0604020202020204" pitchFamily="34" charset="0"/>
              </a:rPr>
              <a:t>	</a:t>
            </a:r>
            <a:r>
              <a:rPr lang="zh-CN" altLang="en-US" sz="2400" b="0" dirty="0">
                <a:sym typeface="Arial" panose="020B0604020202020204" pitchFamily="34" charset="0"/>
              </a:rPr>
              <a:t>得到的</a:t>
            </a:r>
            <a:r>
              <a:rPr lang="en-US" altLang="zh-CN" sz="2400" b="0" dirty="0">
                <a:sym typeface="Arial" panose="020B0604020202020204" pitchFamily="34" charset="0"/>
              </a:rPr>
              <a:t>group</a:t>
            </a:r>
            <a:r>
              <a:rPr lang="zh-CN" altLang="en-US" sz="2400" b="0" dirty="0">
                <a:sym typeface="Arial" panose="020B0604020202020204" pitchFamily="34" charset="0"/>
              </a:rPr>
              <a:t>的信息将会存储在一个</a:t>
            </a:r>
            <a:r>
              <a:rPr lang="en-US" altLang="zh-CN" sz="2400" b="0" dirty="0">
                <a:sym typeface="Arial" panose="020B0604020202020204" pitchFamily="34" charset="0"/>
              </a:rPr>
              <a:t>group</a:t>
            </a:r>
            <a:r>
              <a:rPr lang="zh-CN" altLang="en-US" sz="2400" b="0" dirty="0">
                <a:sym typeface="Arial" panose="020B0604020202020204" pitchFamily="34" charset="0"/>
              </a:rPr>
              <a:t>结构体的静态存储区域中。这个结构体的结构如下：</a:t>
            </a:r>
            <a:endParaRPr lang="en-US" altLang="zh-CN" sz="2400" b="0" dirty="0">
              <a:sym typeface="Arial" panose="020B0604020202020204" pitchFamily="34" charset="0"/>
            </a:endParaRPr>
          </a:p>
          <a:p>
            <a:pPr algn="just" eaLnBrk="1" hangingPunct="1">
              <a:buFont typeface="Wingdings" panose="05000000000000000000" pitchFamily="2" charset="2"/>
              <a:buNone/>
            </a:pPr>
            <a:endParaRPr lang="en-US" altLang="zh-CN" sz="2400" b="0" dirty="0">
              <a:sym typeface="Arial" panose="020B0604020202020204" pitchFamily="34" charset="0"/>
            </a:endParaRPr>
          </a:p>
          <a:p>
            <a:pPr lvl="1" algn="just">
              <a:buNone/>
            </a:pPr>
            <a:r>
              <a:rPr lang="en-US" altLang="zh-CN" sz="2200" b="0" dirty="0">
                <a:sym typeface="Arial" panose="020B0604020202020204" pitchFamily="34" charset="0"/>
              </a:rPr>
              <a:t> struct group {</a:t>
            </a:r>
          </a:p>
          <a:p>
            <a:pPr lvl="1" algn="just">
              <a:buNone/>
            </a:pPr>
            <a:r>
              <a:rPr lang="en-US" altLang="zh-CN" sz="2200" b="0" dirty="0">
                <a:sym typeface="Arial" panose="020B0604020202020204" pitchFamily="34" charset="0"/>
              </a:rPr>
              <a:t>   char * </a:t>
            </a:r>
            <a:r>
              <a:rPr lang="en-US" altLang="zh-CN" sz="2200" b="0" dirty="0" err="1">
                <a:sym typeface="Arial" panose="020B0604020202020204" pitchFamily="34" charset="0"/>
              </a:rPr>
              <a:t>gr_name</a:t>
            </a:r>
            <a:r>
              <a:rPr lang="en-US" altLang="zh-CN" sz="2200" b="0" dirty="0">
                <a:sym typeface="Arial" panose="020B0604020202020204" pitchFamily="34" charset="0"/>
              </a:rPr>
              <a:t>; /* group name */</a:t>
            </a:r>
          </a:p>
          <a:p>
            <a:pPr lvl="1" algn="just">
              <a:buNone/>
            </a:pPr>
            <a:r>
              <a:rPr lang="en-US" altLang="zh-CN" sz="2200" b="0" dirty="0">
                <a:sym typeface="Arial" panose="020B0604020202020204" pitchFamily="34" charset="0"/>
              </a:rPr>
              <a:t>   char * </a:t>
            </a:r>
            <a:r>
              <a:rPr lang="en-US" altLang="zh-CN" sz="2200" b="0" dirty="0" err="1">
                <a:sym typeface="Arial" panose="020B0604020202020204" pitchFamily="34" charset="0"/>
              </a:rPr>
              <a:t>gr_passwd</a:t>
            </a:r>
            <a:r>
              <a:rPr lang="en-US" altLang="zh-CN" sz="2200" b="0" dirty="0">
                <a:sym typeface="Arial" panose="020B0604020202020204" pitchFamily="34" charset="0"/>
              </a:rPr>
              <a:t>; /* group password */</a:t>
            </a:r>
          </a:p>
          <a:p>
            <a:pPr lvl="1" algn="just">
              <a:buNone/>
            </a:pPr>
            <a:r>
              <a:rPr lang="en-US" altLang="zh-CN" sz="2200" b="0" dirty="0">
                <a:sym typeface="Arial" panose="020B0604020202020204" pitchFamily="34" charset="0"/>
              </a:rPr>
              <a:t>   </a:t>
            </a:r>
            <a:r>
              <a:rPr lang="en-US" altLang="zh-CN" sz="2200" b="0" dirty="0" err="1">
                <a:sym typeface="Arial" panose="020B0604020202020204" pitchFamily="34" charset="0"/>
              </a:rPr>
              <a:t>gid_t</a:t>
            </a:r>
            <a:r>
              <a:rPr lang="en-US" altLang="zh-CN" sz="2200" b="0" dirty="0">
                <a:sym typeface="Arial" panose="020B0604020202020204" pitchFamily="34" charset="0"/>
              </a:rPr>
              <a:t> </a:t>
            </a:r>
            <a:r>
              <a:rPr lang="en-US" altLang="zh-CN" sz="2200" b="0" dirty="0" err="1">
                <a:sym typeface="Arial" panose="020B0604020202020204" pitchFamily="34" charset="0"/>
              </a:rPr>
              <a:t>gr_gid</a:t>
            </a:r>
            <a:r>
              <a:rPr lang="en-US" altLang="zh-CN" sz="2200" b="0" dirty="0">
                <a:sym typeface="Arial" panose="020B0604020202020204" pitchFamily="34" charset="0"/>
              </a:rPr>
              <a:t>; /* group ID */</a:t>
            </a:r>
          </a:p>
          <a:p>
            <a:pPr lvl="1" algn="just">
              <a:buNone/>
            </a:pPr>
            <a:r>
              <a:rPr lang="en-US" altLang="zh-CN" sz="2200" b="0" dirty="0">
                <a:sym typeface="Arial" panose="020B0604020202020204" pitchFamily="34" charset="0"/>
              </a:rPr>
              <a:t>   char ** </a:t>
            </a:r>
            <a:r>
              <a:rPr lang="en-US" altLang="zh-CN" sz="2200" b="0" dirty="0" err="1">
                <a:sym typeface="Arial" panose="020B0604020202020204" pitchFamily="34" charset="0"/>
              </a:rPr>
              <a:t>gr_mem</a:t>
            </a:r>
            <a:r>
              <a:rPr lang="en-US" altLang="zh-CN" sz="2200" b="0" dirty="0">
                <a:sym typeface="Arial" panose="020B0604020202020204" pitchFamily="34" charset="0"/>
              </a:rPr>
              <a:t>; /* group members */</a:t>
            </a:r>
          </a:p>
          <a:p>
            <a:pPr lvl="1" algn="just">
              <a:buNone/>
            </a:pPr>
            <a:r>
              <a:rPr lang="en-US" altLang="zh-CN" sz="2200" b="0" dirty="0">
                <a:sym typeface="Arial" panose="020B0604020202020204" pitchFamily="34" charset="0"/>
              </a:rPr>
              <a:t> };</a:t>
            </a:r>
            <a:endParaRPr lang="zh-CN" altLang="en-US" sz="2000" dirty="0">
              <a:solidFill>
                <a:srgbClr val="0000FF"/>
              </a:solidFill>
              <a:latin typeface="+mn-lt"/>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461858A-A827-4620-87A6-AA61BD3F8C7A}"/>
              </a:ext>
            </a:extLst>
          </p:cNvPr>
          <p:cNvSpPr txBox="1">
            <a:spLocks noRot="1" noChangeArrowheads="1"/>
          </p:cNvSpPr>
          <p:nvPr/>
        </p:nvSpPr>
        <p:spPr bwMode="auto">
          <a:xfrm>
            <a:off x="831850" y="1992313"/>
            <a:ext cx="86931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just" eaLnBrk="1" hangingPunct="1">
              <a:lnSpc>
                <a:spcPct val="90000"/>
              </a:lnSpc>
            </a:pPr>
            <a:r>
              <a:rPr lang="en-US" altLang="zh-CN" sz="2400" dirty="0">
                <a:sym typeface="Arial" panose="020B0604020202020204" pitchFamily="34" charset="0"/>
              </a:rPr>
              <a:t>2</a:t>
            </a:r>
            <a:r>
              <a:rPr lang="zh-CN" altLang="en-US" sz="2400" dirty="0">
                <a:sym typeface="Arial" panose="020B0604020202020204" pitchFamily="34" charset="0"/>
              </a:rPr>
              <a:t>）组文件</a:t>
            </a:r>
          </a:p>
          <a:p>
            <a:pPr algn="just" eaLnBrk="1" hangingPunct="1">
              <a:buFont typeface="Wingdings" panose="05000000000000000000" pitchFamily="2" charset="2"/>
              <a:buNone/>
            </a:pPr>
            <a:r>
              <a:rPr lang="zh-CN" altLang="en-US" sz="2400" b="0" dirty="0">
                <a:sym typeface="Arial" panose="020B0604020202020204" pitchFamily="34" charset="0"/>
              </a:rPr>
              <a:t>    添加组</a:t>
            </a:r>
            <a:r>
              <a:rPr lang="en-US" altLang="zh-CN" sz="2400" b="0" dirty="0">
                <a:sym typeface="Arial" panose="020B0604020202020204" pitchFamily="34" charset="0"/>
              </a:rPr>
              <a:t>ID</a:t>
            </a:r>
            <a:r>
              <a:rPr lang="zh-CN" altLang="en-US" sz="2400" b="0" dirty="0">
                <a:sym typeface="Arial" panose="020B0604020202020204" pitchFamily="34" charset="0"/>
              </a:rPr>
              <a:t>是用来给某一个用户添加一个组。对添加组</a:t>
            </a:r>
            <a:r>
              <a:rPr lang="en-US" altLang="zh-CN" sz="2400" b="0" dirty="0">
                <a:sym typeface="Arial" panose="020B0604020202020204" pitchFamily="34" charset="0"/>
              </a:rPr>
              <a:t>ID</a:t>
            </a:r>
            <a:r>
              <a:rPr lang="zh-CN" altLang="en-US" sz="2400" b="0" dirty="0">
                <a:sym typeface="Arial" panose="020B0604020202020204" pitchFamily="34" charset="0"/>
              </a:rPr>
              <a:t>所用到的操作包括：</a:t>
            </a:r>
            <a:endParaRPr lang="en-US" altLang="zh-CN" sz="2400" b="0" dirty="0">
              <a:sym typeface="Arial" panose="020B0604020202020204" pitchFamily="34" charset="0"/>
            </a:endParaRPr>
          </a:p>
          <a:p>
            <a:pPr algn="just" eaLnBrk="1" hangingPunct="1">
              <a:buFont typeface="Wingdings" panose="05000000000000000000" pitchFamily="2" charset="2"/>
              <a:buNone/>
            </a:pPr>
            <a:endParaRPr lang="en-US" altLang="zh-CN" sz="2400" b="0" dirty="0">
              <a:sym typeface="Arial" panose="020B0604020202020204" pitchFamily="34" charset="0"/>
            </a:endParaRPr>
          </a:p>
          <a:p>
            <a:pPr lvl="1" algn="just" eaLnBrk="1" hangingPunct="1">
              <a:buNone/>
            </a:pPr>
            <a:r>
              <a:rPr lang="en-US" altLang="zh-CN" sz="2200" b="0" dirty="0">
                <a:sym typeface="Arial" panose="020B0604020202020204" pitchFamily="34" charset="0"/>
              </a:rPr>
              <a:t>#include &lt;sys/</a:t>
            </a:r>
            <a:r>
              <a:rPr lang="en-US" altLang="zh-CN" sz="2200" b="0" dirty="0" err="1">
                <a:sym typeface="Arial" panose="020B0604020202020204" pitchFamily="34" charset="0"/>
              </a:rPr>
              <a:t>types.h</a:t>
            </a:r>
            <a:r>
              <a:rPr lang="en-US" altLang="zh-CN" sz="2200" b="0" dirty="0">
                <a:sym typeface="Arial" panose="020B0604020202020204" pitchFamily="34" charset="0"/>
              </a:rPr>
              <a:t>&gt;</a:t>
            </a:r>
          </a:p>
          <a:p>
            <a:pPr lvl="1" algn="just" eaLnBrk="1" hangingPunct="1">
              <a:buNone/>
            </a:pPr>
            <a:r>
              <a:rPr lang="en-US" altLang="zh-CN" sz="2200" b="0" dirty="0">
                <a:sym typeface="Arial" panose="020B0604020202020204" pitchFamily="34" charset="0"/>
              </a:rPr>
              <a:t>#include &lt;</a:t>
            </a:r>
            <a:r>
              <a:rPr lang="en-US" altLang="zh-CN" sz="2200" b="0" dirty="0" err="1">
                <a:sym typeface="Arial" panose="020B0604020202020204" pitchFamily="34" charset="0"/>
              </a:rPr>
              <a:t>unistd.h</a:t>
            </a:r>
            <a:r>
              <a:rPr lang="en-US" altLang="zh-CN" sz="2200" b="0" dirty="0">
                <a:sym typeface="Arial" panose="020B0604020202020204" pitchFamily="34" charset="0"/>
              </a:rPr>
              <a:t>&gt;</a:t>
            </a:r>
          </a:p>
          <a:p>
            <a:pPr lvl="1" algn="just" eaLnBrk="1" hangingPunct="1">
              <a:buNone/>
            </a:pPr>
            <a:r>
              <a:rPr lang="en-US" altLang="zh-CN" sz="2200" b="0" dirty="0">
                <a:sym typeface="Arial" panose="020B0604020202020204" pitchFamily="34" charset="0"/>
              </a:rPr>
              <a:t>int </a:t>
            </a:r>
            <a:r>
              <a:rPr lang="en-US" altLang="zh-CN" sz="2200" b="0" dirty="0" err="1">
                <a:sym typeface="Arial" panose="020B0604020202020204" pitchFamily="34" charset="0"/>
              </a:rPr>
              <a:t>getgroups</a:t>
            </a:r>
            <a:r>
              <a:rPr lang="en-US" altLang="zh-CN" sz="2200" b="0" dirty="0">
                <a:sym typeface="Arial" panose="020B0604020202020204" pitchFamily="34" charset="0"/>
              </a:rPr>
              <a:t>(int size, </a:t>
            </a:r>
            <a:r>
              <a:rPr lang="en-US" altLang="zh-CN" sz="2200" b="0" dirty="0" err="1">
                <a:sym typeface="Arial" panose="020B0604020202020204" pitchFamily="34" charset="0"/>
              </a:rPr>
              <a:t>gid_t</a:t>
            </a:r>
            <a:r>
              <a:rPr lang="en-US" altLang="zh-CN" sz="2200" b="0" dirty="0">
                <a:sym typeface="Arial" panose="020B0604020202020204" pitchFamily="34" charset="0"/>
              </a:rPr>
              <a:t> list[]);</a:t>
            </a:r>
          </a:p>
          <a:p>
            <a:pPr lvl="1" algn="just" eaLnBrk="1" hangingPunct="1">
              <a:buNone/>
            </a:pPr>
            <a:r>
              <a:rPr lang="en-US" altLang="zh-CN" sz="2200" b="0" dirty="0">
                <a:sym typeface="Arial" panose="020B0604020202020204" pitchFamily="34" charset="0"/>
              </a:rPr>
              <a:t>#include &lt;</a:t>
            </a:r>
            <a:r>
              <a:rPr lang="en-US" altLang="zh-CN" sz="2200" b="0" dirty="0" err="1">
                <a:sym typeface="Arial" panose="020B0604020202020204" pitchFamily="34" charset="0"/>
              </a:rPr>
              <a:t>grp.h</a:t>
            </a:r>
            <a:r>
              <a:rPr lang="en-US" altLang="zh-CN" sz="2200" b="0" dirty="0">
                <a:sym typeface="Arial" panose="020B0604020202020204" pitchFamily="34" charset="0"/>
              </a:rPr>
              <a:t>&gt;</a:t>
            </a:r>
          </a:p>
          <a:p>
            <a:pPr lvl="1" algn="just" eaLnBrk="1" hangingPunct="1">
              <a:buNone/>
            </a:pPr>
            <a:r>
              <a:rPr lang="en-US" altLang="zh-CN" sz="2200" b="0" dirty="0">
                <a:sym typeface="Arial" panose="020B0604020202020204" pitchFamily="34" charset="0"/>
              </a:rPr>
              <a:t>int </a:t>
            </a:r>
            <a:r>
              <a:rPr lang="en-US" altLang="zh-CN" sz="2200" b="0" dirty="0" err="1">
                <a:sym typeface="Arial" panose="020B0604020202020204" pitchFamily="34" charset="0"/>
              </a:rPr>
              <a:t>setgroups</a:t>
            </a:r>
            <a:r>
              <a:rPr lang="en-US" altLang="zh-CN" sz="2200" b="0" dirty="0">
                <a:sym typeface="Arial" panose="020B0604020202020204" pitchFamily="34" charset="0"/>
              </a:rPr>
              <a:t>(</a:t>
            </a:r>
            <a:r>
              <a:rPr lang="en-US" altLang="zh-CN" sz="2200" b="0" dirty="0" err="1">
                <a:sym typeface="Arial" panose="020B0604020202020204" pitchFamily="34" charset="0"/>
              </a:rPr>
              <a:t>size_t</a:t>
            </a:r>
            <a:r>
              <a:rPr lang="en-US" altLang="zh-CN" sz="2200" b="0" dirty="0">
                <a:sym typeface="Arial" panose="020B0604020202020204" pitchFamily="34" charset="0"/>
              </a:rPr>
              <a:t> size, const </a:t>
            </a:r>
            <a:r>
              <a:rPr lang="en-US" altLang="zh-CN" sz="2200" b="0" dirty="0" err="1">
                <a:sym typeface="Arial" panose="020B0604020202020204" pitchFamily="34" charset="0"/>
              </a:rPr>
              <a:t>gid_t</a:t>
            </a:r>
            <a:r>
              <a:rPr lang="en-US" altLang="zh-CN" sz="2200" b="0" dirty="0">
                <a:sym typeface="Arial" panose="020B0604020202020204" pitchFamily="34" charset="0"/>
              </a:rPr>
              <a:t> *list);</a:t>
            </a:r>
            <a:endParaRPr lang="zh-CN" altLang="en-US" sz="2200" b="0" dirty="0">
              <a:sym typeface="Arial" panose="020B0604020202020204" pitchFamily="34" charset="0"/>
            </a:endParaRPr>
          </a:p>
        </p:txBody>
      </p:sp>
      <p:sp>
        <p:nvSpPr>
          <p:cNvPr id="6" name="Title 1">
            <a:extLst>
              <a:ext uri="{FF2B5EF4-FFF2-40B4-BE49-F238E27FC236}">
                <a16:creationId xmlns:a16="http://schemas.microsoft.com/office/drawing/2014/main" id="{7639D253-704D-4F30-B5C6-C950520A4EA6}"/>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文件类型</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典型文件介绍</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a:extLst>
              <a:ext uri="{FF2B5EF4-FFF2-40B4-BE49-F238E27FC236}">
                <a16:creationId xmlns:a16="http://schemas.microsoft.com/office/drawing/2014/main" id="{E0342B6D-D88B-449F-A63B-1BA2D5304E94}"/>
              </a:ext>
            </a:extLst>
          </p:cNvPr>
          <p:cNvSpPr txBox="1">
            <a:spLocks noRot="1" noChangeArrowheads="1"/>
          </p:cNvSpPr>
          <p:nvPr/>
        </p:nvSpPr>
        <p:spPr bwMode="auto">
          <a:xfrm>
            <a:off x="560512" y="1484784"/>
            <a:ext cx="900100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just" eaLnBrk="1" hangingPunct="1">
              <a:lnSpc>
                <a:spcPct val="90000"/>
              </a:lnSpc>
            </a:pPr>
            <a:r>
              <a:rPr lang="en-US" altLang="zh-CN" sz="2400" dirty="0">
                <a:sym typeface="Arial" panose="020B0604020202020204" pitchFamily="34" charset="0"/>
              </a:rPr>
              <a:t>3</a:t>
            </a:r>
            <a:r>
              <a:rPr lang="zh-CN" altLang="en-US" sz="2400" dirty="0">
                <a:sym typeface="Arial" panose="020B0604020202020204" pitchFamily="34" charset="0"/>
              </a:rPr>
              <a:t>）登录注销文件</a:t>
            </a:r>
            <a:endParaRPr lang="en-US" altLang="zh-CN" sz="2400" dirty="0">
              <a:sym typeface="Arial" panose="020B0604020202020204" pitchFamily="34" charset="0"/>
            </a:endParaRPr>
          </a:p>
          <a:p>
            <a:pPr algn="just" eaLnBrk="1" hangingPunct="1">
              <a:lnSpc>
                <a:spcPct val="90000"/>
              </a:lnSpc>
              <a:buFont typeface="Wingdings" panose="05000000000000000000" pitchFamily="2" charset="2"/>
              <a:buNone/>
            </a:pPr>
            <a:r>
              <a:rPr lang="zh-CN" altLang="en-US" sz="2400" b="0" dirty="0">
                <a:sym typeface="Arial" panose="020B0604020202020204" pitchFamily="34" charset="0"/>
              </a:rPr>
              <a:t>   </a:t>
            </a:r>
            <a:r>
              <a:rPr lang="en-US" altLang="zh-CN" sz="2400" b="0" dirty="0" err="1">
                <a:sym typeface="Arial" panose="020B0604020202020204" pitchFamily="34" charset="0"/>
              </a:rPr>
              <a:t>utmp</a:t>
            </a:r>
            <a:r>
              <a:rPr lang="zh-CN" altLang="en-US" sz="2400" b="0" dirty="0">
                <a:sym typeface="Arial" panose="020B0604020202020204" pitchFamily="34" charset="0"/>
              </a:rPr>
              <a:t>和</a:t>
            </a:r>
            <a:r>
              <a:rPr lang="en-US" altLang="zh-CN" sz="2400" b="0" dirty="0" err="1">
                <a:sym typeface="Arial" panose="020B0604020202020204" pitchFamily="34" charset="0"/>
              </a:rPr>
              <a:t>wtmp</a:t>
            </a:r>
            <a:r>
              <a:rPr lang="zh-CN" altLang="en-US" sz="2400" b="0" dirty="0">
                <a:sym typeface="Arial" panose="020B0604020202020204" pitchFamily="34" charset="0"/>
              </a:rPr>
              <a:t>这两个文件用来记录当前登录进系统的用户和系统的登录和注销事件。每次当一个用户登录系统时，就会填写一个</a:t>
            </a:r>
            <a:r>
              <a:rPr lang="en-US" altLang="zh-CN" sz="2400" b="0" dirty="0" err="1">
                <a:sym typeface="Arial" panose="020B0604020202020204" pitchFamily="34" charset="0"/>
              </a:rPr>
              <a:t>utmp</a:t>
            </a:r>
            <a:r>
              <a:rPr lang="zh-CN" altLang="en-US" sz="2400" b="0" dirty="0">
                <a:sym typeface="Arial" panose="020B0604020202020204" pitchFamily="34" charset="0"/>
              </a:rPr>
              <a:t>记录，并将这个记录写入到</a:t>
            </a:r>
            <a:r>
              <a:rPr lang="en-US" altLang="zh-CN" sz="2400" b="0" dirty="0" err="1">
                <a:sym typeface="Arial" panose="020B0604020202020204" pitchFamily="34" charset="0"/>
              </a:rPr>
              <a:t>utmp</a:t>
            </a:r>
            <a:r>
              <a:rPr lang="zh-CN" altLang="en-US" sz="2400" b="0" dirty="0">
                <a:sym typeface="Arial" panose="020B0604020202020204" pitchFamily="34" charset="0"/>
              </a:rPr>
              <a:t>文件和</a:t>
            </a:r>
            <a:r>
              <a:rPr lang="en-US" altLang="zh-CN" sz="2400" b="0" dirty="0" err="1">
                <a:sym typeface="Arial" panose="020B0604020202020204" pitchFamily="34" charset="0"/>
              </a:rPr>
              <a:t>wtmp</a:t>
            </a:r>
            <a:r>
              <a:rPr lang="zh-CN" altLang="en-US" sz="2400" b="0" dirty="0">
                <a:sym typeface="Arial" panose="020B0604020202020204" pitchFamily="34" charset="0"/>
              </a:rPr>
              <a:t>文件中，这个记录如下：</a:t>
            </a:r>
            <a:endParaRPr lang="en-US" altLang="zh-CN" sz="2400" b="0" dirty="0">
              <a:sym typeface="Arial" panose="020B0604020202020204" pitchFamily="34" charset="0"/>
            </a:endParaRPr>
          </a:p>
          <a:p>
            <a:pPr lvl="1" algn="just">
              <a:buNone/>
            </a:pPr>
            <a:r>
              <a:rPr lang="en-US" altLang="zh-CN" sz="2200" b="0" dirty="0">
                <a:sym typeface="Arial" panose="020B0604020202020204" pitchFamily="34" charset="0"/>
              </a:rPr>
              <a:t>struct </a:t>
            </a:r>
            <a:r>
              <a:rPr lang="en-US" altLang="zh-CN" sz="2200" b="0" dirty="0" err="1">
                <a:sym typeface="Arial" panose="020B0604020202020204" pitchFamily="34" charset="0"/>
              </a:rPr>
              <a:t>utmp</a:t>
            </a:r>
            <a:r>
              <a:rPr lang="en-US" altLang="zh-CN" sz="2200" b="0" dirty="0">
                <a:sym typeface="Arial" panose="020B0604020202020204" pitchFamily="34" charset="0"/>
              </a:rPr>
              <a:t> {</a:t>
            </a:r>
          </a:p>
          <a:p>
            <a:pPr lvl="1" algn="just">
              <a:buNone/>
            </a:pPr>
            <a:r>
              <a:rPr lang="en-US" altLang="zh-CN" sz="2200" b="0" dirty="0">
                <a:sym typeface="Arial" panose="020B0604020202020204" pitchFamily="34" charset="0"/>
              </a:rPr>
              <a:t>  char </a:t>
            </a:r>
            <a:r>
              <a:rPr lang="en-US" altLang="zh-CN" sz="2200" b="0" dirty="0" err="1">
                <a:sym typeface="Arial" panose="020B0604020202020204" pitchFamily="34" charset="0"/>
              </a:rPr>
              <a:t>ut_line</a:t>
            </a:r>
            <a:r>
              <a:rPr lang="en-US" altLang="zh-CN" sz="2200" b="0" dirty="0">
                <a:sym typeface="Arial" panose="020B0604020202020204" pitchFamily="34" charset="0"/>
              </a:rPr>
              <a:t>[8];</a:t>
            </a:r>
          </a:p>
          <a:p>
            <a:pPr lvl="1" algn="just">
              <a:buNone/>
            </a:pPr>
            <a:r>
              <a:rPr lang="en-US" altLang="zh-CN" sz="2200" b="0" dirty="0">
                <a:sym typeface="Arial" panose="020B0604020202020204" pitchFamily="34" charset="0"/>
              </a:rPr>
              <a:t>  char </a:t>
            </a:r>
            <a:r>
              <a:rPr lang="en-US" altLang="zh-CN" sz="2200" b="0" dirty="0" err="1">
                <a:sym typeface="Arial" panose="020B0604020202020204" pitchFamily="34" charset="0"/>
              </a:rPr>
              <a:t>ut_name</a:t>
            </a:r>
            <a:r>
              <a:rPr lang="en-US" altLang="zh-CN" sz="2200" b="0" dirty="0">
                <a:sym typeface="Arial" panose="020B0604020202020204" pitchFamily="34" charset="0"/>
              </a:rPr>
              <a:t>[8];</a:t>
            </a:r>
          </a:p>
          <a:p>
            <a:pPr lvl="1" algn="just">
              <a:buNone/>
            </a:pPr>
            <a:r>
              <a:rPr lang="en-US" altLang="zh-CN" sz="2200" b="0" dirty="0">
                <a:sym typeface="Arial" panose="020B0604020202020204" pitchFamily="34" charset="0"/>
              </a:rPr>
              <a:t>  long </a:t>
            </a:r>
            <a:r>
              <a:rPr lang="en-US" altLang="zh-CN" sz="2200" b="0" dirty="0" err="1">
                <a:sym typeface="Arial" panose="020B0604020202020204" pitchFamily="34" charset="0"/>
              </a:rPr>
              <a:t>ut_time</a:t>
            </a:r>
            <a:r>
              <a:rPr lang="en-US" altLang="zh-CN" sz="2200" b="0" dirty="0">
                <a:sym typeface="Arial" panose="020B0604020202020204" pitchFamily="34" charset="0"/>
              </a:rPr>
              <a:t>;</a:t>
            </a:r>
          </a:p>
          <a:p>
            <a:pPr lvl="1" algn="just">
              <a:buNone/>
            </a:pPr>
            <a:r>
              <a:rPr lang="en-US" altLang="zh-CN" sz="2200" b="0" dirty="0">
                <a:sym typeface="Arial" panose="020B0604020202020204" pitchFamily="34" charset="0"/>
              </a:rPr>
              <a:t>}</a:t>
            </a:r>
          </a:p>
          <a:p>
            <a:pPr algn="just" eaLnBrk="1" hangingPunct="1">
              <a:buFont typeface="Wingdings" panose="05000000000000000000" pitchFamily="2" charset="2"/>
              <a:buNone/>
            </a:pPr>
            <a:r>
              <a:rPr lang="en-US" altLang="zh-CN" sz="2400" b="0" dirty="0">
                <a:sym typeface="Arial" panose="020B0604020202020204" pitchFamily="34" charset="0"/>
              </a:rPr>
              <a:t>     </a:t>
            </a:r>
            <a:r>
              <a:rPr lang="en-US" altLang="zh-CN" sz="2400" b="0" dirty="0" err="1">
                <a:sym typeface="Arial" panose="020B0604020202020204" pitchFamily="34" charset="0"/>
              </a:rPr>
              <a:t>utmp</a:t>
            </a:r>
            <a:r>
              <a:rPr lang="zh-CN" altLang="en-US" sz="2400" b="0" dirty="0">
                <a:sym typeface="Arial" panose="020B0604020202020204" pitchFamily="34" charset="0"/>
              </a:rPr>
              <a:t>用来记录当前系统中的登录用户，而</a:t>
            </a:r>
            <a:r>
              <a:rPr lang="en-US" altLang="zh-CN" sz="2400" b="0" dirty="0" err="1">
                <a:sym typeface="Arial" panose="020B0604020202020204" pitchFamily="34" charset="0"/>
              </a:rPr>
              <a:t>wtmp</a:t>
            </a:r>
            <a:r>
              <a:rPr lang="zh-CN" altLang="en-US" sz="2400" b="0" dirty="0">
                <a:sym typeface="Arial" panose="020B0604020202020204" pitchFamily="34" charset="0"/>
              </a:rPr>
              <a:t>文件用来记录系统的登录和注销的历史记录。每次当注销时，就会将</a:t>
            </a:r>
            <a:r>
              <a:rPr lang="en-US" altLang="zh-CN" sz="2400" b="0" dirty="0" err="1">
                <a:sym typeface="Arial" panose="020B0604020202020204" pitchFamily="34" charset="0"/>
              </a:rPr>
              <a:t>utmp</a:t>
            </a:r>
            <a:r>
              <a:rPr lang="zh-CN" altLang="en-US" sz="2400" b="0" dirty="0">
                <a:sym typeface="Arial" panose="020B0604020202020204" pitchFamily="34" charset="0"/>
              </a:rPr>
              <a:t>文件中对应的用户名清除，并且将注销的用户信息添加到</a:t>
            </a:r>
            <a:r>
              <a:rPr lang="en-US" altLang="zh-CN" sz="2400" b="0" dirty="0" err="1">
                <a:sym typeface="Arial" panose="020B0604020202020204" pitchFamily="34" charset="0"/>
              </a:rPr>
              <a:t>wtmp</a:t>
            </a:r>
            <a:r>
              <a:rPr lang="zh-CN" altLang="en-US" sz="2400" b="0" dirty="0">
                <a:sym typeface="Arial" panose="020B0604020202020204" pitchFamily="34" charset="0"/>
              </a:rPr>
              <a:t>中。</a:t>
            </a:r>
          </a:p>
        </p:txBody>
      </p:sp>
      <p:sp>
        <p:nvSpPr>
          <p:cNvPr id="6" name="Title 1">
            <a:extLst>
              <a:ext uri="{FF2B5EF4-FFF2-40B4-BE49-F238E27FC236}">
                <a16:creationId xmlns:a16="http://schemas.microsoft.com/office/drawing/2014/main" id="{02EDED0F-A185-46AC-AAAF-3E6AD606E092}"/>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文件类型</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典型文件介绍</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a:extLst>
              <a:ext uri="{FF2B5EF4-FFF2-40B4-BE49-F238E27FC236}">
                <a16:creationId xmlns:a16="http://schemas.microsoft.com/office/drawing/2014/main" id="{48D878EB-F570-461A-908A-253A694121DD}"/>
              </a:ext>
            </a:extLst>
          </p:cNvPr>
          <p:cNvSpPr txBox="1">
            <a:spLocks noRot="1" noChangeArrowheads="1"/>
          </p:cNvSpPr>
          <p:nvPr/>
        </p:nvSpPr>
        <p:spPr bwMode="auto">
          <a:xfrm>
            <a:off x="200472" y="1773238"/>
            <a:ext cx="9217024"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l" eaLnBrk="1" hangingPunct="1">
              <a:lnSpc>
                <a:spcPct val="90000"/>
              </a:lnSpc>
            </a:pPr>
            <a:r>
              <a:rPr lang="en-US" altLang="zh-CN" sz="2400" dirty="0">
                <a:sym typeface="Arial" panose="020B0604020202020204" pitchFamily="34" charset="0"/>
              </a:rPr>
              <a:t>3</a:t>
            </a:r>
            <a:r>
              <a:rPr lang="zh-CN" altLang="en-US" sz="2400" dirty="0">
                <a:sym typeface="Arial" panose="020B0604020202020204" pitchFamily="34" charset="0"/>
              </a:rPr>
              <a:t>）系统相关文件</a:t>
            </a:r>
            <a:endParaRPr lang="en-US" altLang="zh-CN" sz="2400" dirty="0">
              <a:sym typeface="Arial" panose="020B0604020202020204" pitchFamily="34" charset="0"/>
            </a:endParaRPr>
          </a:p>
          <a:p>
            <a:pPr algn="l" eaLnBrk="1" hangingPunct="1">
              <a:lnSpc>
                <a:spcPct val="90000"/>
              </a:lnSpc>
              <a:buFont typeface="Wingdings" panose="05000000000000000000" pitchFamily="2" charset="2"/>
              <a:buNone/>
            </a:pPr>
            <a:r>
              <a:rPr lang="zh-CN" altLang="en-US" sz="2400" b="0" dirty="0">
                <a:sym typeface="Arial" panose="020B0604020202020204" pitchFamily="34" charset="0"/>
              </a:rPr>
              <a:t>     </a:t>
            </a:r>
            <a:r>
              <a:rPr lang="en-US" altLang="zh-CN" sz="2400" b="0" dirty="0" err="1">
                <a:sym typeface="Arial" panose="020B0604020202020204" pitchFamily="34" charset="0"/>
              </a:rPr>
              <a:t>uname</a:t>
            </a:r>
            <a:r>
              <a:rPr lang="zh-CN" altLang="en-US" sz="2400" b="0" dirty="0">
                <a:sym typeface="Arial" panose="020B0604020202020204" pitchFamily="34" charset="0"/>
              </a:rPr>
              <a:t>这个命令用来获取和系统相关的一些信息，其调用函数原型如下：</a:t>
            </a:r>
            <a:endParaRPr lang="en-US" altLang="zh-CN" sz="2400" b="0" dirty="0">
              <a:sym typeface="Arial" panose="020B0604020202020204" pitchFamily="34" charset="0"/>
            </a:endParaRPr>
          </a:p>
          <a:p>
            <a:pPr lvl="1" algn="l">
              <a:buNone/>
            </a:pPr>
            <a:r>
              <a:rPr lang="en-US" altLang="zh-CN" sz="2000" b="0" dirty="0">
                <a:solidFill>
                  <a:srgbClr val="0000FF"/>
                </a:solidFill>
                <a:ea typeface="宋体" panose="02010600030101010101" pitchFamily="2" charset="-122"/>
                <a:sym typeface="Arial" panose="020B0604020202020204" pitchFamily="34" charset="0"/>
              </a:rPr>
              <a:t>#include &lt;sys/</a:t>
            </a:r>
            <a:r>
              <a:rPr lang="en-US" altLang="zh-CN" sz="2000" b="0" dirty="0" err="1">
                <a:solidFill>
                  <a:srgbClr val="0000FF"/>
                </a:solidFill>
                <a:ea typeface="宋体" panose="02010600030101010101" pitchFamily="2" charset="-122"/>
                <a:sym typeface="Arial" panose="020B0604020202020204" pitchFamily="34" charset="0"/>
              </a:rPr>
              <a:t>utsname.h</a:t>
            </a:r>
            <a:r>
              <a:rPr lang="en-US" altLang="zh-CN" sz="2000" b="0" dirty="0">
                <a:solidFill>
                  <a:srgbClr val="0000FF"/>
                </a:solidFill>
                <a:ea typeface="宋体" panose="02010600030101010101" pitchFamily="2" charset="-122"/>
                <a:sym typeface="Arial" panose="020B0604020202020204" pitchFamily="34" charset="0"/>
              </a:rPr>
              <a:t>&gt;  </a:t>
            </a:r>
          </a:p>
          <a:p>
            <a:pPr lvl="1" algn="l">
              <a:buNone/>
            </a:pPr>
            <a:r>
              <a:rPr lang="en-US" altLang="zh-CN" sz="2000" b="0" dirty="0">
                <a:solidFill>
                  <a:srgbClr val="0000FF"/>
                </a:solidFill>
                <a:ea typeface="宋体" panose="02010600030101010101" pitchFamily="2" charset="-122"/>
                <a:sym typeface="Arial" panose="020B0604020202020204" pitchFamily="34" charset="0"/>
              </a:rPr>
              <a:t>int </a:t>
            </a:r>
            <a:r>
              <a:rPr lang="en-US" altLang="zh-CN" sz="2000" b="0" dirty="0" err="1">
                <a:solidFill>
                  <a:srgbClr val="0000FF"/>
                </a:solidFill>
                <a:ea typeface="宋体" panose="02010600030101010101" pitchFamily="2" charset="-122"/>
                <a:sym typeface="Arial" panose="020B0604020202020204" pitchFamily="34" charset="0"/>
              </a:rPr>
              <a:t>uname</a:t>
            </a:r>
            <a:r>
              <a:rPr lang="en-US" altLang="zh-CN" sz="2000" b="0" dirty="0">
                <a:solidFill>
                  <a:srgbClr val="0000FF"/>
                </a:solidFill>
                <a:ea typeface="宋体" panose="02010600030101010101" pitchFamily="2" charset="-122"/>
                <a:sym typeface="Arial" panose="020B0604020202020204" pitchFamily="34" charset="0"/>
              </a:rPr>
              <a:t>(struct </a:t>
            </a:r>
            <a:r>
              <a:rPr lang="en-US" altLang="zh-CN" sz="2000" b="0" dirty="0" err="1">
                <a:solidFill>
                  <a:srgbClr val="0000FF"/>
                </a:solidFill>
                <a:ea typeface="宋体" panose="02010600030101010101" pitchFamily="2" charset="-122"/>
                <a:sym typeface="Arial" panose="020B0604020202020204" pitchFamily="34" charset="0"/>
              </a:rPr>
              <a:t>utsname</a:t>
            </a:r>
            <a:r>
              <a:rPr lang="en-US" altLang="zh-CN" sz="2000" b="0" dirty="0">
                <a:solidFill>
                  <a:srgbClr val="0000FF"/>
                </a:solidFill>
                <a:ea typeface="宋体" panose="02010600030101010101" pitchFamily="2" charset="-122"/>
                <a:sym typeface="Arial" panose="020B0604020202020204" pitchFamily="34" charset="0"/>
              </a:rPr>
              <a:t> *</a:t>
            </a:r>
            <a:r>
              <a:rPr lang="en-US" altLang="zh-CN" sz="2000" b="0" dirty="0" err="1">
                <a:solidFill>
                  <a:srgbClr val="0000FF"/>
                </a:solidFill>
                <a:ea typeface="宋体" panose="02010600030101010101" pitchFamily="2" charset="-122"/>
                <a:sym typeface="Arial" panose="020B0604020202020204" pitchFamily="34" charset="0"/>
              </a:rPr>
              <a:t>buf</a:t>
            </a:r>
            <a:r>
              <a:rPr lang="en-US" altLang="zh-CN" sz="2000" b="0" dirty="0">
                <a:solidFill>
                  <a:srgbClr val="0000FF"/>
                </a:solidFill>
                <a:ea typeface="宋体" panose="02010600030101010101" pitchFamily="2" charset="-122"/>
                <a:sym typeface="Arial" panose="020B0604020202020204" pitchFamily="34" charset="0"/>
              </a:rPr>
              <a:t>);</a:t>
            </a:r>
          </a:p>
          <a:p>
            <a:pPr algn="l" eaLnBrk="1" hangingPunct="1">
              <a:buFont typeface="Wingdings" panose="05000000000000000000" pitchFamily="2" charset="2"/>
              <a:buNone/>
            </a:pPr>
            <a:endParaRPr lang="en-US" altLang="zh-CN" sz="2400" b="0" dirty="0">
              <a:sym typeface="Arial" panose="020B0604020202020204" pitchFamily="34" charset="0"/>
            </a:endParaRPr>
          </a:p>
          <a:p>
            <a:pPr algn="l" eaLnBrk="1" hangingPunct="1">
              <a:buFont typeface="Wingdings" panose="05000000000000000000" pitchFamily="2" charset="2"/>
              <a:buNone/>
            </a:pPr>
            <a:r>
              <a:rPr lang="zh-CN" altLang="en-US" sz="2400" b="0" dirty="0">
                <a:sym typeface="Arial" panose="020B0604020202020204" pitchFamily="34" charset="0"/>
              </a:rPr>
              <a:t>    这个函数如果执行成功，则会将系统的信息填写到一个由参数</a:t>
            </a:r>
            <a:r>
              <a:rPr lang="en-US" altLang="zh-CN" sz="2400" b="0" dirty="0" err="1">
                <a:sym typeface="Arial" panose="020B0604020202020204" pitchFamily="34" charset="0"/>
              </a:rPr>
              <a:t>buf</a:t>
            </a:r>
            <a:r>
              <a:rPr lang="zh-CN" altLang="en-US" sz="2400" b="0" dirty="0">
                <a:sym typeface="Arial" panose="020B0604020202020204" pitchFamily="34" charset="0"/>
              </a:rPr>
              <a:t>指定的</a:t>
            </a:r>
            <a:r>
              <a:rPr lang="en-US" altLang="zh-CN" sz="2400" b="0" dirty="0" err="1">
                <a:sym typeface="Arial" panose="020B0604020202020204" pitchFamily="34" charset="0"/>
              </a:rPr>
              <a:t>utsname</a:t>
            </a:r>
            <a:r>
              <a:rPr lang="zh-CN" altLang="en-US" sz="2400" b="0" dirty="0">
                <a:sym typeface="Arial" panose="020B0604020202020204" pitchFamily="34" charset="0"/>
              </a:rPr>
              <a:t>结构体中。</a:t>
            </a:r>
            <a:r>
              <a:rPr lang="en-US" altLang="zh-CN" sz="2400" b="0" dirty="0" err="1">
                <a:sym typeface="Arial" panose="020B0604020202020204" pitchFamily="34" charset="0"/>
              </a:rPr>
              <a:t>utsname</a:t>
            </a:r>
            <a:r>
              <a:rPr lang="zh-CN" altLang="en-US" sz="2400" b="0" dirty="0">
                <a:sym typeface="Arial" panose="020B0604020202020204" pitchFamily="34" charset="0"/>
              </a:rPr>
              <a:t>结构体如下：</a:t>
            </a:r>
            <a:r>
              <a:rPr lang="en-US" altLang="zh-CN" sz="2400" b="0" dirty="0">
                <a:sym typeface="Arial" panose="020B0604020202020204" pitchFamily="34" charset="0"/>
              </a:rPr>
              <a:t> </a:t>
            </a:r>
          </a:p>
        </p:txBody>
      </p:sp>
      <p:sp>
        <p:nvSpPr>
          <p:cNvPr id="7" name="Title 1">
            <a:extLst>
              <a:ext uri="{FF2B5EF4-FFF2-40B4-BE49-F238E27FC236}">
                <a16:creationId xmlns:a16="http://schemas.microsoft.com/office/drawing/2014/main" id="{7E812429-123E-4EC1-91B2-BA0F987E07EF}"/>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文件类型</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典型文件介绍</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3">
            <a:extLst>
              <a:ext uri="{FF2B5EF4-FFF2-40B4-BE49-F238E27FC236}">
                <a16:creationId xmlns:a16="http://schemas.microsoft.com/office/drawing/2014/main" id="{359E4032-A830-4B15-B783-1345A982280C}"/>
              </a:ext>
            </a:extLst>
          </p:cNvPr>
          <p:cNvSpPr txBox="1">
            <a:spLocks noRot="1" noChangeArrowheads="1"/>
          </p:cNvSpPr>
          <p:nvPr/>
        </p:nvSpPr>
        <p:spPr bwMode="auto">
          <a:xfrm>
            <a:off x="848544" y="1448593"/>
            <a:ext cx="869315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defTabSz="538163">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defTabSz="538163">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defTabSz="538163">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defTabSz="538163">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defTabSz="538163">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defTabSz="538163"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l" eaLnBrk="1" hangingPunct="1">
              <a:lnSpc>
                <a:spcPct val="90000"/>
              </a:lnSpc>
            </a:pPr>
            <a:r>
              <a:rPr lang="en-US" altLang="zh-CN" sz="2400" dirty="0">
                <a:sym typeface="Arial" panose="020B0604020202020204" pitchFamily="34" charset="0"/>
              </a:rPr>
              <a:t>3</a:t>
            </a:r>
            <a:r>
              <a:rPr lang="zh-CN" altLang="en-US" sz="2400" dirty="0">
                <a:sym typeface="Arial" panose="020B0604020202020204" pitchFamily="34" charset="0"/>
              </a:rPr>
              <a:t>）系统相关文件</a:t>
            </a:r>
            <a:endParaRPr lang="en-US" altLang="zh-CN" sz="2400" dirty="0">
              <a:sym typeface="Arial" panose="020B0604020202020204" pitchFamily="34" charset="0"/>
            </a:endParaRPr>
          </a:p>
          <a:p>
            <a:pPr algn="l" eaLnBrk="1" hangingPunct="1">
              <a:buFont typeface="Wingdings" panose="05000000000000000000" pitchFamily="2" charset="2"/>
              <a:buNone/>
            </a:pPr>
            <a:r>
              <a:rPr lang="zh-CN" altLang="en-US" sz="2400" b="0" dirty="0">
                <a:sym typeface="Arial" panose="020B0604020202020204" pitchFamily="34" charset="0"/>
              </a:rPr>
              <a:t>    这个函数如果执行成功，则会将系统的信息填写到一个由参数</a:t>
            </a:r>
            <a:r>
              <a:rPr lang="en-US" altLang="zh-CN" sz="2400" b="0" dirty="0" err="1">
                <a:sym typeface="Arial" panose="020B0604020202020204" pitchFamily="34" charset="0"/>
              </a:rPr>
              <a:t>buf</a:t>
            </a:r>
            <a:r>
              <a:rPr lang="zh-CN" altLang="en-US" sz="2400" b="0" dirty="0">
                <a:sym typeface="Arial" panose="020B0604020202020204" pitchFamily="34" charset="0"/>
              </a:rPr>
              <a:t>指定的</a:t>
            </a:r>
            <a:r>
              <a:rPr lang="en-US" altLang="zh-CN" sz="2400" b="0" dirty="0" err="1">
                <a:sym typeface="Arial" panose="020B0604020202020204" pitchFamily="34" charset="0"/>
              </a:rPr>
              <a:t>utsname</a:t>
            </a:r>
            <a:r>
              <a:rPr lang="zh-CN" altLang="en-US" sz="2400" b="0" dirty="0">
                <a:sym typeface="Arial" panose="020B0604020202020204" pitchFamily="34" charset="0"/>
              </a:rPr>
              <a:t>结构体中。</a:t>
            </a:r>
            <a:r>
              <a:rPr lang="en-US" altLang="zh-CN" sz="2400" b="0" dirty="0" err="1">
                <a:sym typeface="Arial" panose="020B0604020202020204" pitchFamily="34" charset="0"/>
              </a:rPr>
              <a:t>utsname</a:t>
            </a:r>
            <a:r>
              <a:rPr lang="zh-CN" altLang="en-US" sz="2400" b="0" dirty="0">
                <a:sym typeface="Arial" panose="020B0604020202020204" pitchFamily="34" charset="0"/>
              </a:rPr>
              <a:t>结构体如下：</a:t>
            </a:r>
            <a:r>
              <a:rPr lang="en-US" altLang="zh-CN" sz="2400" b="0" dirty="0">
                <a:sym typeface="Arial" panose="020B0604020202020204" pitchFamily="34" charset="0"/>
              </a:rPr>
              <a:t> </a:t>
            </a:r>
          </a:p>
          <a:p>
            <a:pPr lvl="1" algn="l">
              <a:buNone/>
            </a:pPr>
            <a:r>
              <a:rPr lang="en-US" altLang="zh-CN" sz="1800" dirty="0">
                <a:sym typeface="Arial" panose="020B0604020202020204" pitchFamily="34" charset="0"/>
              </a:rPr>
              <a:t>struct </a:t>
            </a:r>
            <a:r>
              <a:rPr lang="en-US" altLang="zh-CN" sz="1800" dirty="0" err="1">
                <a:sym typeface="Arial" panose="020B0604020202020204" pitchFamily="34" charset="0"/>
              </a:rPr>
              <a:t>utsname</a:t>
            </a:r>
            <a:r>
              <a:rPr lang="en-US" altLang="zh-CN" sz="1800" dirty="0">
                <a:sym typeface="Arial" panose="020B0604020202020204" pitchFamily="34" charset="0"/>
              </a:rPr>
              <a:t> {</a:t>
            </a:r>
          </a:p>
          <a:p>
            <a:pPr lvl="1" algn="l">
              <a:buNone/>
            </a:pPr>
            <a:r>
              <a:rPr lang="en-US" altLang="zh-CN" sz="1800" dirty="0">
                <a:sym typeface="Arial" panose="020B0604020202020204" pitchFamily="34" charset="0"/>
              </a:rPr>
              <a:t>  char </a:t>
            </a:r>
            <a:r>
              <a:rPr lang="en-US" altLang="zh-CN" sz="1800" dirty="0" err="1">
                <a:sym typeface="Arial" panose="020B0604020202020204" pitchFamily="34" charset="0"/>
              </a:rPr>
              <a:t>sysname</a:t>
            </a:r>
            <a:r>
              <a:rPr lang="en-US" altLang="zh-CN" sz="1800" dirty="0">
                <a:sym typeface="Arial" panose="020B0604020202020204" pitchFamily="34" charset="0"/>
              </a:rPr>
              <a:t>[]; /* Operating system name (e.g., "Linux") */</a:t>
            </a:r>
          </a:p>
          <a:p>
            <a:pPr lvl="1" algn="l">
              <a:buNone/>
            </a:pPr>
            <a:r>
              <a:rPr lang="en-US" altLang="zh-CN" sz="1800" dirty="0">
                <a:sym typeface="Arial" panose="020B0604020202020204" pitchFamily="34" charset="0"/>
              </a:rPr>
              <a:t>  char </a:t>
            </a:r>
            <a:r>
              <a:rPr lang="en-US" altLang="zh-CN" sz="1800" dirty="0" err="1">
                <a:sym typeface="Arial" panose="020B0604020202020204" pitchFamily="34" charset="0"/>
              </a:rPr>
              <a:t>nodename</a:t>
            </a:r>
            <a:r>
              <a:rPr lang="en-US" altLang="zh-CN" sz="1800" dirty="0">
                <a:sym typeface="Arial" panose="020B0604020202020204" pitchFamily="34" charset="0"/>
              </a:rPr>
              <a:t>[];</a:t>
            </a:r>
          </a:p>
          <a:p>
            <a:pPr lvl="1" algn="l">
              <a:buNone/>
            </a:pPr>
            <a:r>
              <a:rPr lang="en-US" altLang="zh-CN" sz="1800" dirty="0">
                <a:sym typeface="Arial" panose="020B0604020202020204" pitchFamily="34" charset="0"/>
              </a:rPr>
              <a:t>  /* Name within "some implementation-defined </a:t>
            </a:r>
          </a:p>
          <a:p>
            <a:pPr lvl="1" algn="l">
              <a:buNone/>
            </a:pPr>
            <a:r>
              <a:rPr lang="en-US" altLang="zh-CN" sz="1800" dirty="0">
                <a:sym typeface="Arial" panose="020B0604020202020204" pitchFamily="34" charset="0"/>
              </a:rPr>
              <a:t>                         network" */</a:t>
            </a:r>
          </a:p>
          <a:p>
            <a:pPr lvl="1" algn="l">
              <a:buNone/>
            </a:pPr>
            <a:r>
              <a:rPr lang="en-US" altLang="zh-CN" sz="1800" dirty="0">
                <a:sym typeface="Arial" panose="020B0604020202020204" pitchFamily="34" charset="0"/>
              </a:rPr>
              <a:t>  char release[]; /* OS release (e.g., "2.6.28") */</a:t>
            </a:r>
          </a:p>
          <a:p>
            <a:pPr lvl="1" algn="l">
              <a:buNone/>
            </a:pPr>
            <a:r>
              <a:rPr lang="en-US" altLang="zh-CN" sz="1800" dirty="0">
                <a:sym typeface="Arial" panose="020B0604020202020204" pitchFamily="34" charset="0"/>
              </a:rPr>
              <a:t>  char version[]; /* OS version */</a:t>
            </a:r>
          </a:p>
          <a:p>
            <a:pPr lvl="1" algn="l">
              <a:buNone/>
            </a:pPr>
            <a:r>
              <a:rPr lang="en-US" altLang="zh-CN" sz="1800" dirty="0">
                <a:sym typeface="Arial" panose="020B0604020202020204" pitchFamily="34" charset="0"/>
              </a:rPr>
              <a:t>  char machine[]; /* Hardware identifier */</a:t>
            </a:r>
          </a:p>
          <a:p>
            <a:pPr lvl="1" algn="l">
              <a:buNone/>
            </a:pPr>
            <a:r>
              <a:rPr lang="en-US" altLang="zh-CN" sz="1800" dirty="0">
                <a:sym typeface="Arial" panose="020B0604020202020204" pitchFamily="34" charset="0"/>
              </a:rPr>
              <a:t>  #ifdef _GNU_SOURCE</a:t>
            </a:r>
          </a:p>
          <a:p>
            <a:pPr lvl="1" algn="l">
              <a:buNone/>
            </a:pPr>
            <a:r>
              <a:rPr lang="en-US" altLang="zh-CN" sz="1800" dirty="0">
                <a:sym typeface="Arial" panose="020B0604020202020204" pitchFamily="34" charset="0"/>
              </a:rPr>
              <a:t>  char </a:t>
            </a:r>
            <a:r>
              <a:rPr lang="en-US" altLang="zh-CN" sz="1800" dirty="0" err="1">
                <a:sym typeface="Arial" panose="020B0604020202020204" pitchFamily="34" charset="0"/>
              </a:rPr>
              <a:t>domainname</a:t>
            </a:r>
            <a:r>
              <a:rPr lang="en-US" altLang="zh-CN" sz="1800" dirty="0">
                <a:sym typeface="Arial" panose="020B0604020202020204" pitchFamily="34" charset="0"/>
              </a:rPr>
              <a:t>[]; /* NIS or YP domain name */</a:t>
            </a:r>
          </a:p>
          <a:p>
            <a:pPr lvl="1" algn="l">
              <a:buNone/>
            </a:pPr>
            <a:r>
              <a:rPr lang="en-US" altLang="zh-CN" sz="1800" dirty="0">
                <a:sym typeface="Arial" panose="020B0604020202020204" pitchFamily="34" charset="0"/>
              </a:rPr>
              <a:t>  #endif</a:t>
            </a:r>
          </a:p>
          <a:p>
            <a:pPr lvl="1" algn="l">
              <a:buNone/>
            </a:pPr>
            <a:r>
              <a:rPr lang="en-US" altLang="zh-CN" sz="1800" dirty="0">
                <a:sym typeface="Arial" panose="020B0604020202020204" pitchFamily="34" charset="0"/>
              </a:rPr>
              <a:t>};</a:t>
            </a:r>
            <a:endParaRPr lang="en-US" altLang="zh-CN" sz="2200" b="0" dirty="0">
              <a:sym typeface="Arial" panose="020B0604020202020204" pitchFamily="34" charset="0"/>
            </a:endParaRPr>
          </a:p>
        </p:txBody>
      </p:sp>
      <p:sp>
        <p:nvSpPr>
          <p:cNvPr id="6" name="Title 1">
            <a:extLst>
              <a:ext uri="{FF2B5EF4-FFF2-40B4-BE49-F238E27FC236}">
                <a16:creationId xmlns:a16="http://schemas.microsoft.com/office/drawing/2014/main" id="{D0200EA7-2154-4CF2-9DF5-19F14B3A00CF}"/>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文件类型</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典型文件介绍</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3AAB9140-EA5E-46A9-985C-F06CF2F922AD}"/>
              </a:ext>
            </a:extLst>
          </p:cNvPr>
          <p:cNvSpPr>
            <a:spLocks noGrp="1" noChangeArrowheads="1"/>
          </p:cNvSpPr>
          <p:nvPr>
            <p:ph type="body" idx="1"/>
          </p:nvPr>
        </p:nvSpPr>
        <p:spPr>
          <a:xfrm>
            <a:off x="822326" y="1292225"/>
            <a:ext cx="7769225" cy="5556250"/>
          </a:xfrm>
        </p:spPr>
        <p:txBody>
          <a:bodyPr/>
          <a:lstStyle/>
          <a:p>
            <a:pPr eaLnBrk="1" hangingPunct="1"/>
            <a:r>
              <a:rPr lang="zh-CN" altLang="en-US" sz="2400" dirty="0">
                <a:latin typeface="黑体" panose="02010609060101010101" pitchFamily="49" charset="-122"/>
                <a:sym typeface="宋体" panose="02010600030101010101" pitchFamily="2" charset="-122"/>
              </a:rPr>
              <a:t>文件系统操作命令</a:t>
            </a:r>
          </a:p>
          <a:p>
            <a:pPr eaLnBrk="1" hangingPunct="1"/>
            <a:endParaRPr lang="en-US" altLang="zh-CN" sz="2400" dirty="0"/>
          </a:p>
          <a:p>
            <a:pPr eaLnBrk="1" hangingPunct="1"/>
            <a:r>
              <a:rPr lang="zh-CN" altLang="en-US" sz="2400" dirty="0">
                <a:latin typeface="黑体" panose="02010609060101010101" pitchFamily="49" charset="-122"/>
                <a:sym typeface="宋体" panose="02010600030101010101" pitchFamily="2" charset="-122"/>
              </a:rPr>
              <a:t>文件类型</a:t>
            </a:r>
            <a:endParaRPr lang="en-US" altLang="zh-CN" sz="2400" dirty="0">
              <a:latin typeface="黑体" panose="02010609060101010101" pitchFamily="49" charset="-122"/>
              <a:sym typeface="宋体" panose="02010600030101010101" pitchFamily="2" charset="-122"/>
            </a:endParaRPr>
          </a:p>
          <a:p>
            <a:pPr eaLnBrk="1" hangingPunct="1"/>
            <a:endParaRPr lang="en-US" altLang="zh-CN" sz="2400" dirty="0"/>
          </a:p>
          <a:p>
            <a:pPr>
              <a:lnSpc>
                <a:spcPct val="150000"/>
              </a:lnSpc>
            </a:pPr>
            <a:r>
              <a:rPr lang="zh-CN" altLang="en-US" sz="2400" dirty="0">
                <a:solidFill>
                  <a:srgbClr val="FF0000"/>
                </a:solidFill>
                <a:latin typeface="黑体" panose="02010609060101010101" pitchFamily="49" charset="-122"/>
                <a:sym typeface="宋体" panose="02010600030101010101" pitchFamily="2" charset="-122"/>
              </a:rPr>
              <a:t>文件访问操作</a:t>
            </a:r>
          </a:p>
          <a:p>
            <a:pPr eaLnBrk="1" hangingPunct="1"/>
            <a:endParaRPr lang="en-US" altLang="zh-CN" sz="2400" dirty="0"/>
          </a:p>
        </p:txBody>
      </p:sp>
      <p:sp>
        <p:nvSpPr>
          <p:cNvPr id="5" name="标题 2">
            <a:extLst>
              <a:ext uri="{FF2B5EF4-FFF2-40B4-BE49-F238E27FC236}">
                <a16:creationId xmlns:a16="http://schemas.microsoft.com/office/drawing/2014/main" id="{B6580941-8F80-47BC-A8B4-47E93B232CE5}"/>
              </a:ext>
            </a:extLst>
          </p:cNvPr>
          <p:cNvSpPr>
            <a:spLocks noGrp="1"/>
          </p:cNvSpPr>
          <p:nvPr>
            <p:ph type="title"/>
          </p:nvPr>
        </p:nvSpPr>
        <p:spPr>
          <a:xfrm>
            <a:off x="0" y="568325"/>
            <a:ext cx="9906000" cy="557213"/>
          </a:xfrm>
        </p:spPr>
        <p:txBody>
          <a:bodyPr/>
          <a:lstStyle/>
          <a:p>
            <a:pPr algn="ctr"/>
            <a:r>
              <a:rPr lang="zh-CN" altLang="en-US" dirty="0"/>
              <a:t>目录</a:t>
            </a:r>
          </a:p>
        </p:txBody>
      </p:sp>
    </p:spTree>
    <p:extLst>
      <p:ext uri="{BB962C8B-B14F-4D97-AF65-F5344CB8AC3E}">
        <p14:creationId xmlns:p14="http://schemas.microsoft.com/office/powerpoint/2010/main" val="202542656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23609E9D-287E-406A-A91E-C94D909B5F3B}"/>
              </a:ext>
            </a:extLst>
          </p:cNvPr>
          <p:cNvSpPr>
            <a:spLocks noGrp="1" noChangeAspect="1" noChangeArrowheads="1"/>
          </p:cNvSpPr>
          <p:nvPr>
            <p:ph type="title" idx="4294967295"/>
          </p:nvPr>
        </p:nvSpPr>
        <p:spPr/>
        <p:txBody>
          <a:bodyPr/>
          <a:lstStyle/>
          <a:p>
            <a:pPr algn="ctr"/>
            <a:r>
              <a:rPr lang="zh-CN" altLang="en-US" dirty="0">
                <a:latin typeface="黑体" panose="02010609060101010101" pitchFamily="49" charset="-122"/>
                <a:sym typeface="黑体" panose="02010609060101010101" pitchFamily="49" charset="-122"/>
              </a:rPr>
              <a:t>文件访问操作</a:t>
            </a:r>
            <a:r>
              <a:rPr lang="en-US" altLang="zh-CN" dirty="0">
                <a:latin typeface="黑体" panose="02010609060101010101" pitchFamily="49" charset="-122"/>
                <a:sym typeface="黑体" panose="02010609060101010101" pitchFamily="49" charset="-122"/>
              </a:rPr>
              <a:t>——</a:t>
            </a:r>
            <a:r>
              <a:rPr lang="zh-CN" altLang="en-US" dirty="0">
                <a:latin typeface="黑体" panose="02010609060101010101" pitchFamily="49" charset="-122"/>
                <a:sym typeface="黑体" panose="02010609060101010101" pitchFamily="49" charset="-122"/>
              </a:rPr>
              <a:t>系统调用</a:t>
            </a:r>
            <a:r>
              <a:rPr lang="en-US" altLang="zh-CN" dirty="0">
                <a:latin typeface="黑体" panose="02010609060101010101" pitchFamily="49" charset="-122"/>
                <a:sym typeface="黑体" panose="02010609060101010101" pitchFamily="49" charset="-122"/>
              </a:rPr>
              <a:t>API</a:t>
            </a:r>
            <a:endParaRPr lang="zh-CN" altLang="en-US" dirty="0">
              <a:latin typeface="黑体" panose="02010609060101010101" pitchFamily="49" charset="-122"/>
              <a:sym typeface="黑体" panose="02010609060101010101" pitchFamily="49" charset="-122"/>
            </a:endParaRPr>
          </a:p>
        </p:txBody>
      </p:sp>
      <p:pic>
        <p:nvPicPr>
          <p:cNvPr id="91140" name="Picture 2">
            <a:extLst>
              <a:ext uri="{FF2B5EF4-FFF2-40B4-BE49-F238E27FC236}">
                <a16:creationId xmlns:a16="http://schemas.microsoft.com/office/drawing/2014/main" id="{0503DD18-8CBB-4EC8-AE5A-84FF9541D2D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5573"/>
          <a:stretch>
            <a:fillRect/>
          </a:stretch>
        </p:blipFill>
        <p:spPr bwMode="auto">
          <a:xfrm>
            <a:off x="1136576" y="1161381"/>
            <a:ext cx="7521575" cy="56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2" name="TextBox 1">
            <a:extLst>
              <a:ext uri="{FF2B5EF4-FFF2-40B4-BE49-F238E27FC236}">
                <a16:creationId xmlns:a16="http://schemas.microsoft.com/office/drawing/2014/main" id="{46801822-6AA7-4803-A6E0-52994A86F9D4}"/>
              </a:ext>
            </a:extLst>
          </p:cNvPr>
          <p:cNvSpPr txBox="1">
            <a:spLocks noChangeArrowheads="1"/>
          </p:cNvSpPr>
          <p:nvPr/>
        </p:nvSpPr>
        <p:spPr bwMode="auto">
          <a:xfrm>
            <a:off x="1136576" y="5447293"/>
            <a:ext cx="1649413"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1143" name="TextBox 2">
            <a:extLst>
              <a:ext uri="{FF2B5EF4-FFF2-40B4-BE49-F238E27FC236}">
                <a16:creationId xmlns:a16="http://schemas.microsoft.com/office/drawing/2014/main" id="{E639FB8D-A74D-4657-8509-D187DD82B958}"/>
              </a:ext>
            </a:extLst>
          </p:cNvPr>
          <p:cNvSpPr txBox="1">
            <a:spLocks noChangeArrowheads="1"/>
          </p:cNvSpPr>
          <p:nvPr/>
        </p:nvSpPr>
        <p:spPr bwMode="auto">
          <a:xfrm>
            <a:off x="1136576" y="5090104"/>
            <a:ext cx="823913"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1144" name="TextBox 3">
            <a:extLst>
              <a:ext uri="{FF2B5EF4-FFF2-40B4-BE49-F238E27FC236}">
                <a16:creationId xmlns:a16="http://schemas.microsoft.com/office/drawing/2014/main" id="{917FD00B-9A0C-44F5-98B8-1C5296AA3675}"/>
              </a:ext>
            </a:extLst>
          </p:cNvPr>
          <p:cNvSpPr txBox="1">
            <a:spLocks noChangeArrowheads="1"/>
          </p:cNvSpPr>
          <p:nvPr/>
        </p:nvSpPr>
        <p:spPr bwMode="auto">
          <a:xfrm>
            <a:off x="1136576" y="4147129"/>
            <a:ext cx="1649413"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55F4E0-917A-40F4-8665-FEED52D71D3E}"/>
              </a:ext>
            </a:extLst>
          </p:cNvPr>
          <p:cNvSpPr/>
          <p:nvPr/>
        </p:nvSpPr>
        <p:spPr>
          <a:xfrm>
            <a:off x="344488" y="1196752"/>
            <a:ext cx="9361040" cy="5823133"/>
          </a:xfrm>
          <a:prstGeom prst="rect">
            <a:avLst/>
          </a:prstGeom>
        </p:spPr>
        <p:txBody>
          <a:bodyPr wrap="square">
            <a:spAutoFit/>
          </a:bodyPr>
          <a:lstStyle/>
          <a:p>
            <a:pPr marL="342900" indent="-342900" algn="l" defTabSz="0">
              <a:spcBef>
                <a:spcPct val="20000"/>
              </a:spcBef>
              <a:buClr>
                <a:srgbClr val="FF5050"/>
              </a:buClr>
              <a:buSzPct val="120000"/>
              <a:buFont typeface="Wingdings" pitchFamily="2" charset="2"/>
              <a:buChar char="§"/>
              <a:defRPr/>
            </a:pPr>
            <a:r>
              <a:rPr lang="en-US" altLang="zh-CN" sz="2800" dirty="0">
                <a:solidFill>
                  <a:srgbClr val="FF0000"/>
                </a:solidFill>
                <a:latin typeface="Arial" charset="0"/>
              </a:rPr>
              <a:t>open()</a:t>
            </a:r>
            <a:r>
              <a:rPr lang="zh-CN" altLang="en-US" sz="2800" dirty="0">
                <a:solidFill>
                  <a:srgbClr val="FF0000"/>
                </a:solidFill>
                <a:latin typeface="Arial" charset="0"/>
              </a:rPr>
              <a:t>函数</a:t>
            </a:r>
            <a:br>
              <a:rPr lang="zh-CN" altLang="en-US" sz="2800" dirty="0">
                <a:solidFill>
                  <a:srgbClr val="FF0000"/>
                </a:solidFill>
                <a:latin typeface="Arial" charset="0"/>
              </a:rPr>
            </a:br>
            <a:r>
              <a:rPr lang="zh-CN" altLang="en-US" sz="2600" dirty="0">
                <a:solidFill>
                  <a:srgbClr val="000066"/>
                </a:solidFill>
                <a:latin typeface="+mn-lt"/>
                <a:ea typeface="+mn-ea"/>
              </a:rPr>
              <a:t>功能</a:t>
            </a:r>
            <a:r>
              <a:rPr lang="en-US" altLang="zh-CN" sz="2600" dirty="0">
                <a:solidFill>
                  <a:srgbClr val="000066"/>
                </a:solidFill>
                <a:latin typeface="+mn-lt"/>
                <a:ea typeface="+mn-ea"/>
              </a:rPr>
              <a:t>:</a:t>
            </a:r>
            <a:r>
              <a:rPr lang="en-US" altLang="zh-CN" sz="2000" dirty="0">
                <a:solidFill>
                  <a:srgbClr val="000066"/>
                </a:solidFill>
                <a:latin typeface="黑体" pitchFamily="49" charset="-122"/>
                <a:ea typeface="+mn-ea"/>
              </a:rPr>
              <a:t> </a:t>
            </a:r>
            <a:r>
              <a:rPr lang="zh-CN" altLang="en-US" sz="2000" kern="0" dirty="0">
                <a:solidFill>
                  <a:srgbClr val="0000FF"/>
                </a:solidFill>
                <a:sym typeface="Arial" pitchFamily="34" charset="0"/>
              </a:rPr>
              <a:t>打开设备文件</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原型</a:t>
            </a:r>
            <a:r>
              <a:rPr lang="en-US" altLang="zh-CN" sz="2600" dirty="0">
                <a:solidFill>
                  <a:srgbClr val="000066"/>
                </a:solidFill>
                <a:latin typeface="+mn-lt"/>
                <a:ea typeface="+mn-ea"/>
                <a:sym typeface="Arial" pitchFamily="34" charset="0"/>
              </a:rPr>
              <a:t>: </a:t>
            </a:r>
            <a:r>
              <a:rPr lang="en-US" altLang="zh-CN" sz="2000" dirty="0">
                <a:solidFill>
                  <a:srgbClr val="000066"/>
                </a:solidFill>
                <a:latin typeface="黑体" pitchFamily="49" charset="-122"/>
                <a:ea typeface="+mn-ea"/>
                <a:sym typeface="Arial" pitchFamily="34" charset="0"/>
              </a:rPr>
              <a:t> </a:t>
            </a:r>
          </a:p>
          <a:p>
            <a:pPr lvl="1"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&lt;sys/</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types.h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             </a:t>
            </a:r>
          </a:p>
          <a:p>
            <a:pPr lvl="1"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&lt;sys/</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stat.h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              </a:t>
            </a:r>
          </a:p>
          <a:p>
            <a:pPr lvl="1"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fcntl.h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a:t>
            </a:r>
          </a:p>
          <a:p>
            <a:pPr lvl="1"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int open(const char * pathname, int flag);</a:t>
            </a:r>
            <a:endParaRPr lang="en-US" altLang="zh-CN" sz="2000" dirty="0">
              <a:solidFill>
                <a:srgbClr val="000066"/>
              </a:solidFill>
              <a:latin typeface="黑体" pitchFamily="49" charset="-122"/>
              <a:ea typeface="+mn-ea"/>
              <a:sym typeface="Arial" pitchFamily="34"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说明</a:t>
            </a:r>
            <a:r>
              <a:rPr lang="en-US" altLang="zh-CN" sz="2600" dirty="0">
                <a:solidFill>
                  <a:srgbClr val="000066"/>
                </a:solidFill>
                <a:latin typeface="+mn-lt"/>
                <a:ea typeface="+mn-ea"/>
                <a:sym typeface="Arial" pitchFamily="34" charset="0"/>
              </a:rPr>
              <a:t>:</a:t>
            </a:r>
            <a:r>
              <a:rPr lang="en-US" altLang="zh-CN" sz="2000" dirty="0">
                <a:solidFill>
                  <a:srgbClr val="000066"/>
                </a:solidFill>
                <a:latin typeface="黑体" pitchFamily="49" charset="-122"/>
                <a:ea typeface="+mn-ea"/>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利用</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flags</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指定的属性打开表示</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pathname</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上指定字符的设备文件。通常，</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pathname</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上指定的位置为</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"/dev/"</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目录中的设备文件。</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rPr>
              <a:t>返回值</a:t>
            </a:r>
            <a:r>
              <a:rPr lang="en-US" altLang="zh-CN" sz="3200" dirty="0">
                <a:solidFill>
                  <a:srgbClr val="000066"/>
                </a:solidFill>
              </a:rPr>
              <a:t>: </a:t>
            </a:r>
            <a:r>
              <a:rPr lang="zh-CN" altLang="en-US" sz="2200" b="0" dirty="0">
                <a:solidFill>
                  <a:srgbClr val="0000FF"/>
                </a:solidFill>
                <a:latin typeface="Arial" panose="020B0604020202020204" pitchFamily="34" charset="0"/>
                <a:ea typeface="宋体" panose="02010600030101010101" pitchFamily="2" charset="-122"/>
              </a:rPr>
              <a:t>若成功打开文件，则返回文件描述符，失败则返回</a:t>
            </a:r>
            <a:r>
              <a:rPr lang="en-US" altLang="zh-CN" sz="2200" b="0" dirty="0">
                <a:solidFill>
                  <a:srgbClr val="0000FF"/>
                </a:solidFill>
                <a:latin typeface="Arial" panose="020B0604020202020204" pitchFamily="34" charset="0"/>
                <a:ea typeface="宋体" panose="02010600030101010101" pitchFamily="2" charset="-122"/>
              </a:rPr>
              <a:t>-1</a:t>
            </a:r>
            <a:r>
              <a:rPr lang="zh-CN" altLang="en-US" sz="2200" b="0" dirty="0">
                <a:solidFill>
                  <a:srgbClr val="0000FF"/>
                </a:solidFill>
                <a:latin typeface="Arial" panose="020B0604020202020204" pitchFamily="34" charset="0"/>
                <a:ea typeface="宋体" panose="02010600030101010101" pitchFamily="2" charset="-122"/>
              </a:rPr>
              <a:t>值。若所有欲核查的权限都通过了检查则返回</a:t>
            </a:r>
            <a:r>
              <a:rPr lang="en-US" altLang="zh-CN" sz="2200" b="0" dirty="0">
                <a:solidFill>
                  <a:srgbClr val="0000FF"/>
                </a:solidFill>
                <a:latin typeface="Arial" panose="020B0604020202020204" pitchFamily="34" charset="0"/>
                <a:ea typeface="宋体" panose="02010600030101010101" pitchFamily="2" charset="-122"/>
              </a:rPr>
              <a:t>0</a:t>
            </a:r>
            <a:r>
              <a:rPr lang="zh-CN" altLang="en-US" sz="2200" b="0" dirty="0">
                <a:solidFill>
                  <a:srgbClr val="0000FF"/>
                </a:solidFill>
                <a:latin typeface="Arial" panose="020B0604020202020204" pitchFamily="34" charset="0"/>
                <a:ea typeface="宋体" panose="02010600030101010101" pitchFamily="2" charset="-122"/>
              </a:rPr>
              <a:t>值，表示成功，只要有一个权限被禁止则返回</a:t>
            </a:r>
            <a:r>
              <a:rPr lang="en-US" altLang="zh-CN" sz="2200" b="0" dirty="0">
                <a:solidFill>
                  <a:srgbClr val="0000FF"/>
                </a:solidFill>
                <a:latin typeface="Arial" panose="020B0604020202020204" pitchFamily="34" charset="0"/>
                <a:ea typeface="宋体" panose="02010600030101010101" pitchFamily="2" charset="-122"/>
              </a:rPr>
              <a:t>-1</a:t>
            </a:r>
            <a:r>
              <a:rPr lang="zh-CN" altLang="en-US" sz="2200" b="0" dirty="0">
                <a:solidFill>
                  <a:srgbClr val="0000FF"/>
                </a:solidFill>
                <a:latin typeface="Arial" panose="020B0604020202020204" pitchFamily="34" charset="0"/>
                <a:ea typeface="宋体" panose="02010600030101010101" pitchFamily="2" charset="-122"/>
              </a:rPr>
              <a:t>。得到</a:t>
            </a:r>
            <a:r>
              <a:rPr lang="en-US" altLang="zh-CN" sz="2200" b="0" dirty="0">
                <a:solidFill>
                  <a:srgbClr val="0000FF"/>
                </a:solidFill>
                <a:latin typeface="Arial" panose="020B0604020202020204" pitchFamily="34" charset="0"/>
                <a:ea typeface="宋体" panose="02010600030101010101" pitchFamily="2" charset="-122"/>
              </a:rPr>
              <a:t>-1</a:t>
            </a:r>
            <a:r>
              <a:rPr lang="zh-CN" altLang="en-US" sz="2200" b="0" dirty="0">
                <a:solidFill>
                  <a:srgbClr val="0000FF"/>
                </a:solidFill>
                <a:latin typeface="Arial" panose="020B0604020202020204" pitchFamily="34" charset="0"/>
                <a:ea typeface="宋体" panose="02010600030101010101" pitchFamily="2" charset="-122"/>
              </a:rPr>
              <a:t>值时参考</a:t>
            </a:r>
            <a:r>
              <a:rPr lang="en-US" altLang="zh-CN" sz="2200" b="0" dirty="0" err="1">
                <a:solidFill>
                  <a:srgbClr val="0000FF"/>
                </a:solidFill>
                <a:latin typeface="Arial" panose="020B0604020202020204" pitchFamily="34" charset="0"/>
                <a:ea typeface="宋体" panose="02010600030101010101" pitchFamily="2" charset="-122"/>
              </a:rPr>
              <a:t>errno</a:t>
            </a:r>
            <a:r>
              <a:rPr lang="zh-CN" altLang="en-US" sz="2200" b="0" dirty="0">
                <a:solidFill>
                  <a:srgbClr val="0000FF"/>
                </a:solidFill>
                <a:latin typeface="Arial" panose="020B0604020202020204" pitchFamily="34" charset="0"/>
                <a:ea typeface="宋体" panose="02010600030101010101" pitchFamily="2" charset="-122"/>
              </a:rPr>
              <a:t>，可以确定实际设备驱动程序中返回的值。</a:t>
            </a:r>
          </a:p>
          <a:p>
            <a:pPr marL="342900" indent="-342900" algn="l" defTabSz="0">
              <a:spcBef>
                <a:spcPct val="20000"/>
              </a:spcBef>
              <a:buClr>
                <a:srgbClr val="FF5050"/>
              </a:buClr>
              <a:buSzPct val="120000"/>
              <a:buFont typeface="Wingdings" pitchFamily="2" charset="2"/>
              <a:buChar char="§"/>
              <a:defRPr/>
            </a:pPr>
            <a:endParaRPr lang="zh-CN" altLang="en-US" sz="2000" kern="0" dirty="0">
              <a:solidFill>
                <a:srgbClr val="0000FF"/>
              </a:solidFill>
              <a:sym typeface="Arial" pitchFamily="34" charset="0"/>
            </a:endParaRPr>
          </a:p>
        </p:txBody>
      </p:sp>
      <p:sp>
        <p:nvSpPr>
          <p:cNvPr id="6" name="Title 1">
            <a:extLst>
              <a:ext uri="{FF2B5EF4-FFF2-40B4-BE49-F238E27FC236}">
                <a16:creationId xmlns:a16="http://schemas.microsoft.com/office/drawing/2014/main" id="{ED63452E-EE4F-43AA-B95E-631FD6DCE031}"/>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062C9-27C2-4CAA-91C3-8CF1699C37CF}"/>
              </a:ext>
            </a:extLst>
          </p:cNvPr>
          <p:cNvSpPr/>
          <p:nvPr/>
        </p:nvSpPr>
        <p:spPr>
          <a:xfrm>
            <a:off x="652462" y="1268760"/>
            <a:ext cx="9125074" cy="5656933"/>
          </a:xfrm>
          <a:prstGeom prst="rect">
            <a:avLst/>
          </a:prstGeom>
        </p:spPr>
        <p:txBody>
          <a:bodyPr wrap="square">
            <a:spAutoFit/>
          </a:bodyPr>
          <a:lstStyle/>
          <a:p>
            <a:pPr marL="342900" indent="-342900" algn="l" defTabSz="0">
              <a:spcBef>
                <a:spcPct val="20000"/>
              </a:spcBef>
              <a:buClr>
                <a:srgbClr val="FF5050"/>
              </a:buClr>
              <a:buSzPct val="120000"/>
              <a:buFont typeface="Wingdings" pitchFamily="2" charset="2"/>
              <a:buChar char="§"/>
              <a:defRPr/>
            </a:pPr>
            <a:r>
              <a:rPr lang="en-US" altLang="zh-CN" sz="2800" dirty="0">
                <a:solidFill>
                  <a:srgbClr val="FF0000"/>
                </a:solidFill>
                <a:latin typeface="Arial" charset="0"/>
              </a:rPr>
              <a:t>open()</a:t>
            </a:r>
            <a:r>
              <a:rPr lang="zh-CN" altLang="en-US" sz="2800" dirty="0">
                <a:solidFill>
                  <a:srgbClr val="FF0000"/>
                </a:solidFill>
                <a:latin typeface="Arial" charset="0"/>
              </a:rPr>
              <a:t>函数</a:t>
            </a:r>
            <a:endParaRPr lang="en-US" altLang="zh-CN" sz="2800" dirty="0">
              <a:solidFill>
                <a:srgbClr val="FF0000"/>
              </a:solidFill>
              <a:latin typeface="Arial"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变量</a:t>
            </a:r>
            <a:r>
              <a:rPr lang="en-US" altLang="zh-CN" sz="3600" dirty="0">
                <a:solidFill>
                  <a:srgbClr val="000066"/>
                </a:solidFill>
                <a:sym typeface="Arial" pitchFamily="34" charset="0"/>
              </a:rPr>
              <a:t>:</a:t>
            </a:r>
            <a:r>
              <a:rPr lang="en-US" altLang="zh-CN" sz="2800" dirty="0">
                <a:solidFill>
                  <a:srgbClr val="000066"/>
                </a:solidFill>
                <a:latin typeface="黑体" pitchFamily="49" charset="-122"/>
                <a:sym typeface="Arial" pitchFamily="34" charset="0"/>
              </a:rPr>
              <a:t> </a:t>
            </a: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第一个参数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pathname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指定设备文件字符的地址</a:t>
            </a:r>
            <a:r>
              <a:rPr lang="zh-CN" altLang="en-US" sz="2200" b="0" dirty="0">
                <a:solidFill>
                  <a:srgbClr val="0000FF"/>
                </a:solidFill>
                <a:latin typeface="Arial" panose="020B0604020202020204" pitchFamily="34" charset="0"/>
                <a:ea typeface="宋体" panose="02010600030101010101" pitchFamily="2" charset="-122"/>
              </a:rPr>
              <a:t>。</a:t>
            </a:r>
            <a:br>
              <a:rPr lang="zh-CN" altLang="en-US" sz="2200" b="0" dirty="0">
                <a:solidFill>
                  <a:srgbClr val="0000FF"/>
                </a:solidFill>
                <a:latin typeface="Arial" panose="020B0604020202020204" pitchFamily="34" charset="0"/>
                <a:ea typeface="宋体" panose="02010600030101010101" pitchFamily="2" charset="-122"/>
              </a:rPr>
            </a:br>
            <a:r>
              <a:rPr lang="zh-CN" altLang="en-US" sz="2200" b="0" dirty="0">
                <a:solidFill>
                  <a:srgbClr val="0000FF"/>
                </a:solidFill>
                <a:latin typeface="Arial" panose="020B0604020202020204" pitchFamily="34" charset="0"/>
                <a:ea typeface="宋体" panose="02010600030101010101" pitchFamily="2" charset="-122"/>
              </a:rPr>
              <a:t>第二个参数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flags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指定接近设备文件的属性</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a:t>
            </a:r>
            <a:br>
              <a:rPr lang="en-US" altLang="zh-CN" sz="2200" b="0" dirty="0">
                <a:solidFill>
                  <a:srgbClr val="0000FF"/>
                </a:solidFill>
                <a:latin typeface="Arial" panose="020B0604020202020204" pitchFamily="34" charset="0"/>
                <a:ea typeface="宋体" panose="02010600030101010101" pitchFamily="2" charset="-122"/>
                <a:sym typeface="Arial" pitchFamily="34" charset="0"/>
              </a:rPr>
            </a:br>
            <a:r>
              <a:rPr lang="en-US" altLang="zh-CN" sz="2200" b="0" dirty="0">
                <a:solidFill>
                  <a:srgbClr val="0000FF"/>
                </a:solidFill>
                <a:latin typeface="Arial" panose="020B0604020202020204" pitchFamily="34" charset="0"/>
                <a:ea typeface="宋体" panose="02010600030101010101" pitchFamily="2" charset="-122"/>
                <a:sym typeface="Arial" pitchFamily="34" charset="0"/>
              </a:rPr>
              <a:t>_O_RDONLY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以只读方式打开文件</a:t>
            </a:r>
            <a:br>
              <a:rPr lang="zh-CN" altLang="en-US" sz="2200" b="0" dirty="0">
                <a:solidFill>
                  <a:srgbClr val="0000FF"/>
                </a:solidFill>
                <a:latin typeface="Arial" panose="020B0604020202020204" pitchFamily="34" charset="0"/>
                <a:ea typeface="宋体" panose="02010600030101010101" pitchFamily="2" charset="-122"/>
                <a:sym typeface="Arial" pitchFamily="34" charset="0"/>
              </a:rPr>
            </a:br>
            <a:r>
              <a:rPr lang="en-US" altLang="zh-CN" sz="2200" b="0" dirty="0">
                <a:solidFill>
                  <a:srgbClr val="0000FF"/>
                </a:solidFill>
                <a:latin typeface="Arial" panose="020B0604020202020204" pitchFamily="34" charset="0"/>
                <a:ea typeface="宋体" panose="02010600030101010101" pitchFamily="2" charset="-122"/>
                <a:sym typeface="Arial" pitchFamily="34" charset="0"/>
              </a:rPr>
              <a:t>_O_WRONLY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以只写方式打开文件</a:t>
            </a:r>
            <a:br>
              <a:rPr lang="zh-CN" altLang="en-US" sz="2200" b="0" dirty="0">
                <a:solidFill>
                  <a:srgbClr val="0000FF"/>
                </a:solidFill>
                <a:latin typeface="Arial" panose="020B0604020202020204" pitchFamily="34" charset="0"/>
                <a:ea typeface="宋体" panose="02010600030101010101" pitchFamily="2" charset="-122"/>
                <a:sym typeface="Arial" pitchFamily="34" charset="0"/>
              </a:rPr>
            </a:br>
            <a:r>
              <a:rPr lang="en-US" altLang="zh-CN" sz="2200" b="0" dirty="0">
                <a:solidFill>
                  <a:srgbClr val="0000FF"/>
                </a:solidFill>
                <a:latin typeface="Arial" panose="020B0604020202020204" pitchFamily="34" charset="0"/>
                <a:ea typeface="宋体" panose="02010600030101010101" pitchFamily="2" charset="-122"/>
                <a:sym typeface="Arial" pitchFamily="34" charset="0"/>
              </a:rPr>
              <a:t>_O_RDWR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以可读可写方式打开文件</a:t>
            </a:r>
            <a:br>
              <a:rPr lang="zh-CN" altLang="en-US" sz="2200" b="0" dirty="0">
                <a:solidFill>
                  <a:srgbClr val="0000FF"/>
                </a:solidFill>
                <a:latin typeface="Arial" panose="020B0604020202020204" pitchFamily="34" charset="0"/>
                <a:ea typeface="宋体" panose="02010600030101010101" pitchFamily="2" charset="-122"/>
                <a:sym typeface="Arial" pitchFamily="34" charset="0"/>
              </a:rPr>
            </a:br>
            <a:r>
              <a:rPr lang="en-US" altLang="zh-CN" sz="2200" b="0" dirty="0">
                <a:solidFill>
                  <a:srgbClr val="0000FF"/>
                </a:solidFill>
                <a:latin typeface="Arial" panose="020B0604020202020204" pitchFamily="34" charset="0"/>
                <a:ea typeface="宋体" panose="02010600030101010101" pitchFamily="2" charset="-122"/>
                <a:sym typeface="Arial" pitchFamily="34" charset="0"/>
              </a:rPr>
              <a:t>_O_NOCTY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如果欲打开的文件为终端机设备时，则不会将该终端机当成进程控制终端机</a:t>
            </a:r>
            <a:br>
              <a:rPr lang="zh-CN" altLang="en-US" sz="2200" b="0" dirty="0">
                <a:solidFill>
                  <a:srgbClr val="0000FF"/>
                </a:solidFill>
                <a:latin typeface="Arial" panose="020B0604020202020204" pitchFamily="34" charset="0"/>
                <a:ea typeface="宋体" panose="02010600030101010101" pitchFamily="2" charset="-122"/>
                <a:sym typeface="Arial" pitchFamily="34" charset="0"/>
              </a:rPr>
            </a:br>
            <a:r>
              <a:rPr lang="en-US" altLang="zh-CN" sz="2200" b="0" dirty="0">
                <a:solidFill>
                  <a:srgbClr val="0000FF"/>
                </a:solidFill>
                <a:latin typeface="Arial" panose="020B0604020202020204" pitchFamily="34" charset="0"/>
                <a:ea typeface="宋体" panose="02010600030101010101" pitchFamily="2" charset="-122"/>
                <a:sym typeface="Arial" pitchFamily="34" charset="0"/>
              </a:rPr>
              <a:t>_O_NONBLOCK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以不可阻断</a:t>
            </a:r>
            <a:r>
              <a:rPr lang="zh-CN" altLang="en-US" sz="2200" b="0" dirty="0">
                <a:solidFill>
                  <a:srgbClr val="0000FF"/>
                </a:solidFill>
                <a:latin typeface="Arial" panose="020B0604020202020204" pitchFamily="34" charset="0"/>
                <a:ea typeface="宋体" panose="02010600030101010101" pitchFamily="2" charset="-122"/>
              </a:rPr>
              <a:t>的方式打开文件，也就是无论有无数据读取或等待，都会立即返回进程之中</a:t>
            </a:r>
            <a:br>
              <a:rPr lang="zh-CN" altLang="en-US" sz="2200" b="0" dirty="0">
                <a:solidFill>
                  <a:srgbClr val="0000FF"/>
                </a:solidFill>
                <a:latin typeface="Arial" panose="020B0604020202020204" pitchFamily="34" charset="0"/>
                <a:ea typeface="宋体" panose="02010600030101010101" pitchFamily="2" charset="-122"/>
              </a:rPr>
            </a:br>
            <a:r>
              <a:rPr lang="en-US" altLang="zh-CN" sz="2200" b="0" dirty="0">
                <a:solidFill>
                  <a:srgbClr val="0000FF"/>
                </a:solidFill>
                <a:latin typeface="Arial" panose="020B0604020202020204" pitchFamily="34" charset="0"/>
                <a:ea typeface="宋体" panose="02010600030101010101" pitchFamily="2" charset="-122"/>
              </a:rPr>
              <a:t>_O_NDELAY </a:t>
            </a:r>
            <a:r>
              <a:rPr lang="zh-CN" altLang="en-US" sz="2200" b="0" dirty="0">
                <a:solidFill>
                  <a:srgbClr val="0000FF"/>
                </a:solidFill>
                <a:latin typeface="Arial" panose="020B0604020202020204" pitchFamily="34" charset="0"/>
                <a:ea typeface="宋体" panose="02010600030101010101" pitchFamily="2" charset="-122"/>
              </a:rPr>
              <a:t>以不可阻断的方式打开文件</a:t>
            </a:r>
            <a:br>
              <a:rPr lang="zh-CN" altLang="en-US" sz="2200" b="0" dirty="0">
                <a:solidFill>
                  <a:srgbClr val="0000FF"/>
                </a:solidFill>
                <a:latin typeface="Arial" panose="020B0604020202020204" pitchFamily="34" charset="0"/>
                <a:ea typeface="宋体" panose="02010600030101010101" pitchFamily="2" charset="-122"/>
              </a:rPr>
            </a:br>
            <a:r>
              <a:rPr lang="en-US" altLang="zh-CN" sz="2200" b="0" dirty="0">
                <a:solidFill>
                  <a:srgbClr val="0000FF"/>
                </a:solidFill>
                <a:latin typeface="Arial" panose="020B0604020202020204" pitchFamily="34" charset="0"/>
                <a:ea typeface="宋体" panose="02010600030101010101" pitchFamily="2" charset="-122"/>
              </a:rPr>
              <a:t>_O_SYNC   </a:t>
            </a:r>
            <a:r>
              <a:rPr lang="zh-CN" altLang="en-US" sz="2200" b="0" dirty="0">
                <a:solidFill>
                  <a:srgbClr val="0000FF"/>
                </a:solidFill>
                <a:latin typeface="Arial" panose="020B0604020202020204" pitchFamily="34" charset="0"/>
                <a:ea typeface="宋体" panose="02010600030101010101" pitchFamily="2" charset="-122"/>
              </a:rPr>
              <a:t>以同步的方式打开文件，设备上写入的内容记录到硬件之前，呼叫进程处于阻断状态</a:t>
            </a:r>
            <a:br>
              <a:rPr lang="zh-CN" altLang="en-US" sz="2200" b="0" dirty="0">
                <a:solidFill>
                  <a:srgbClr val="0000FF"/>
                </a:solidFill>
                <a:latin typeface="Arial" panose="020B0604020202020204" pitchFamily="34" charset="0"/>
                <a:ea typeface="宋体" panose="02010600030101010101" pitchFamily="2" charset="-122"/>
              </a:rPr>
            </a:br>
            <a:endParaRPr lang="zh-CN" altLang="en-US" sz="2200" b="0" dirty="0">
              <a:solidFill>
                <a:srgbClr val="0000FF"/>
              </a:solidFill>
              <a:latin typeface="Arial" panose="020B0604020202020204" pitchFamily="34" charset="0"/>
              <a:ea typeface="宋体" panose="02010600030101010101" pitchFamily="2" charset="-122"/>
            </a:endParaRPr>
          </a:p>
        </p:txBody>
      </p:sp>
      <p:sp>
        <p:nvSpPr>
          <p:cNvPr id="6" name="Title 1">
            <a:extLst>
              <a:ext uri="{FF2B5EF4-FFF2-40B4-BE49-F238E27FC236}">
                <a16:creationId xmlns:a16="http://schemas.microsoft.com/office/drawing/2014/main" id="{085E34BF-68A9-41A6-AC76-3CC03A419F1C}"/>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4D33745-30AE-48AC-BB20-8904794563BD}"/>
              </a:ext>
            </a:extLst>
          </p:cNvPr>
          <p:cNvSpPr/>
          <p:nvPr/>
        </p:nvSpPr>
        <p:spPr>
          <a:xfrm>
            <a:off x="700089" y="1844676"/>
            <a:ext cx="8601075" cy="3890296"/>
          </a:xfrm>
          <a:prstGeom prst="rect">
            <a:avLst/>
          </a:prstGeom>
        </p:spPr>
        <p:txBody>
          <a:bodyPr>
            <a:spAutoFit/>
          </a:bodyPr>
          <a:lstStyle/>
          <a:p>
            <a:pPr marL="342900" indent="-342900" algn="l" defTabSz="0">
              <a:spcBef>
                <a:spcPct val="20000"/>
              </a:spcBef>
              <a:buClr>
                <a:srgbClr val="FF5050"/>
              </a:buClr>
              <a:buSzPct val="120000"/>
              <a:buFont typeface="Wingdings" pitchFamily="2" charset="2"/>
              <a:buChar char="§"/>
              <a:defRPr/>
            </a:pPr>
            <a:r>
              <a:rPr lang="en-US" altLang="zh-CN" sz="2800" dirty="0">
                <a:solidFill>
                  <a:srgbClr val="FF0000"/>
                </a:solidFill>
                <a:latin typeface="Arial" charset="0"/>
              </a:rPr>
              <a:t>close()</a:t>
            </a:r>
            <a:r>
              <a:rPr lang="zh-CN" altLang="en-US" sz="2800" dirty="0">
                <a:solidFill>
                  <a:srgbClr val="FF0000"/>
                </a:solidFill>
                <a:latin typeface="Arial" charset="0"/>
              </a:rPr>
              <a:t>函数</a:t>
            </a:r>
            <a:br>
              <a:rPr lang="zh-CN" altLang="en-US" sz="2800" dirty="0">
                <a:solidFill>
                  <a:srgbClr val="FF0000"/>
                </a:solidFill>
                <a:latin typeface="Arial" charset="0"/>
              </a:rPr>
            </a:br>
            <a:r>
              <a:rPr lang="zh-CN" altLang="en-US" sz="2600" dirty="0">
                <a:solidFill>
                  <a:srgbClr val="000066"/>
                </a:solidFill>
                <a:latin typeface="+mn-lt"/>
                <a:ea typeface="+mn-ea"/>
                <a:sym typeface="Arial" pitchFamily="34" charset="0"/>
              </a:rPr>
              <a:t>功能</a:t>
            </a:r>
            <a:r>
              <a:rPr lang="en-US" altLang="zh-CN" sz="2600" dirty="0">
                <a:solidFill>
                  <a:srgbClr val="000066"/>
                </a:solidFill>
                <a:latin typeface="+mn-lt"/>
                <a:ea typeface="+mn-ea"/>
                <a:sym typeface="Arial" pitchFamily="34" charset="0"/>
              </a:rPr>
              <a:t>:</a:t>
            </a:r>
            <a:r>
              <a:rPr lang="en-US" altLang="zh-CN" sz="2000" dirty="0">
                <a:solidFill>
                  <a:srgbClr val="000066"/>
                </a:solidFill>
                <a:latin typeface="黑体" pitchFamily="49" charset="-122"/>
                <a:ea typeface="+mn-ea"/>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关闭设备文件</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原型</a:t>
            </a:r>
            <a:r>
              <a:rPr lang="en-US" altLang="zh-CN" sz="2600" dirty="0">
                <a:solidFill>
                  <a:srgbClr val="000066"/>
                </a:solidFill>
                <a:latin typeface="+mn-lt"/>
                <a:ea typeface="+mn-ea"/>
                <a:sym typeface="Arial" pitchFamily="34" charset="0"/>
              </a:rPr>
              <a:t>:</a:t>
            </a:r>
            <a:r>
              <a:rPr lang="en-US" altLang="zh-CN" sz="2000" dirty="0">
                <a:solidFill>
                  <a:srgbClr val="000066"/>
                </a:solidFill>
                <a:latin typeface="黑体" pitchFamily="49" charset="-122"/>
                <a:ea typeface="+mn-ea"/>
                <a:sym typeface="Arial" pitchFamily="34" charset="0"/>
              </a:rPr>
              <a:t> </a:t>
            </a:r>
          </a:p>
          <a:p>
            <a:pPr lvl="1" algn="l" defTabSz="0">
              <a:spcBef>
                <a:spcPct val="20000"/>
              </a:spcBef>
              <a:buClr>
                <a:srgbClr val="FF5050"/>
              </a:buClr>
              <a:buSzPct val="120000"/>
              <a:defRPr/>
            </a:pPr>
            <a:r>
              <a:rPr lang="en-US" altLang="zh-CN" sz="2000" kern="0" dirty="0">
                <a:solidFill>
                  <a:srgbClr val="0000FF"/>
                </a:solidFill>
                <a:sym typeface="Arial" pitchFamily="34" charset="0"/>
              </a:rPr>
              <a:t>#include &lt;</a:t>
            </a:r>
            <a:r>
              <a:rPr lang="en-US" altLang="zh-CN" sz="2000" kern="0" dirty="0" err="1">
                <a:solidFill>
                  <a:srgbClr val="0000FF"/>
                </a:solidFill>
                <a:sym typeface="Arial" pitchFamily="34" charset="0"/>
              </a:rPr>
              <a:t>unistd.h</a:t>
            </a:r>
            <a:r>
              <a:rPr lang="en-US" altLang="zh-CN" sz="2000" kern="0" dirty="0">
                <a:solidFill>
                  <a:srgbClr val="0000FF"/>
                </a:solidFill>
                <a:sym typeface="Arial" pitchFamily="34" charset="0"/>
              </a:rPr>
              <a:t>&gt;</a:t>
            </a:r>
          </a:p>
          <a:p>
            <a:pPr lvl="1" algn="l" defTabSz="0">
              <a:spcBef>
                <a:spcPct val="20000"/>
              </a:spcBef>
              <a:buClr>
                <a:srgbClr val="FF5050"/>
              </a:buClr>
              <a:buSzPct val="120000"/>
              <a:defRPr/>
            </a:pPr>
            <a:r>
              <a:rPr lang="en-US" altLang="zh-CN" sz="2000" kern="0" dirty="0">
                <a:solidFill>
                  <a:srgbClr val="0000FF"/>
                </a:solidFill>
                <a:sym typeface="Arial" pitchFamily="34" charset="0"/>
              </a:rPr>
              <a:t>int close(int </a:t>
            </a:r>
            <a:r>
              <a:rPr lang="en-US" altLang="zh-CN" sz="2000" kern="0" dirty="0" err="1">
                <a:solidFill>
                  <a:srgbClr val="0000FF"/>
                </a:solidFill>
                <a:sym typeface="Arial" pitchFamily="34" charset="0"/>
              </a:rPr>
              <a:t>fd</a:t>
            </a:r>
            <a:r>
              <a:rPr lang="en-US" altLang="zh-CN" sz="2000" kern="0" dirty="0">
                <a:solidFill>
                  <a:srgbClr val="0000FF"/>
                </a:solidFill>
                <a:sym typeface="Arial" pitchFamily="34" charset="0"/>
              </a:rPr>
              <a:t>);</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说明</a:t>
            </a:r>
            <a:r>
              <a:rPr lang="en-US" altLang="zh-CN" sz="2600" dirty="0">
                <a:solidFill>
                  <a:srgbClr val="000066"/>
                </a:solidFill>
                <a:latin typeface="+mn-lt"/>
                <a:ea typeface="+mn-ea"/>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为了打开设备文件，关闭</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open()</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函数返回的文件描述符</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相应的设备文件。</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变量</a:t>
            </a:r>
            <a:r>
              <a:rPr lang="en-US" altLang="zh-CN" sz="2600" dirty="0">
                <a:solidFill>
                  <a:srgbClr val="000066"/>
                </a:solidFill>
                <a:latin typeface="+mn-lt"/>
                <a:ea typeface="+mn-ea"/>
                <a:sym typeface="Arial" pitchFamily="34" charset="0"/>
              </a:rPr>
              <a:t>:</a:t>
            </a:r>
            <a:r>
              <a:rPr lang="en-US" altLang="zh-CN" sz="2000" dirty="0">
                <a:solidFill>
                  <a:srgbClr val="000066"/>
                </a:solidFill>
                <a:latin typeface="黑体" pitchFamily="49" charset="-122"/>
                <a:ea typeface="+mn-ea"/>
                <a:sym typeface="Arial" pitchFamily="34" charset="0"/>
              </a:rPr>
              <a: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open()</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函数运行结果返回的文件描述符</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返回值</a:t>
            </a:r>
            <a:r>
              <a:rPr lang="en-US" altLang="zh-CN" sz="2600" dirty="0">
                <a:solidFill>
                  <a:srgbClr val="000066"/>
                </a:solidFill>
                <a:latin typeface="+mn-lt"/>
                <a:ea typeface="+mn-ea"/>
                <a:sym typeface="Arial" pitchFamily="34" charset="0"/>
              </a:rPr>
              <a:t>:</a:t>
            </a:r>
            <a:r>
              <a:rPr lang="en-US" altLang="zh-CN" sz="2000" dirty="0">
                <a:solidFill>
                  <a:srgbClr val="000066"/>
                </a:solidFill>
                <a:latin typeface="黑体" pitchFamily="49" charset="-122"/>
                <a:ea typeface="+mn-ea"/>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成功关闭则返回</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0</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，失败则返回</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-1</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a:t>
            </a:r>
            <a:endParaRPr lang="zh-CN" altLang="en-US" sz="2200" b="0" dirty="0">
              <a:solidFill>
                <a:srgbClr val="0000FF"/>
              </a:solidFill>
              <a:latin typeface="Arial" panose="020B0604020202020204" pitchFamily="34" charset="0"/>
              <a:ea typeface="宋体" panose="02010600030101010101" pitchFamily="2" charset="-122"/>
            </a:endParaRPr>
          </a:p>
        </p:txBody>
      </p:sp>
      <p:sp>
        <p:nvSpPr>
          <p:cNvPr id="6" name="Title 1">
            <a:extLst>
              <a:ext uri="{FF2B5EF4-FFF2-40B4-BE49-F238E27FC236}">
                <a16:creationId xmlns:a16="http://schemas.microsoft.com/office/drawing/2014/main" id="{76C326D0-E6A2-4D7A-9EE7-62B6C627C4CC}"/>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a:extLst>
              <a:ext uri="{FF2B5EF4-FFF2-40B4-BE49-F238E27FC236}">
                <a16:creationId xmlns:a16="http://schemas.microsoft.com/office/drawing/2014/main" id="{E8A208ED-2F0D-4236-9FCB-E1645B2AFBEA}"/>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
        <p:nvSpPr>
          <p:cNvPr id="43010" name="Rectangle 3">
            <a:extLst>
              <a:ext uri="{FF2B5EF4-FFF2-40B4-BE49-F238E27FC236}">
                <a16:creationId xmlns:a16="http://schemas.microsoft.com/office/drawing/2014/main" id="{8BFCA8BF-9BB8-4966-8DBF-9803C5EF5360}"/>
              </a:ext>
            </a:extLst>
          </p:cNvPr>
          <p:cNvSpPr>
            <a:spLocks noGrp="1" noChangeArrowheads="1"/>
          </p:cNvSpPr>
          <p:nvPr>
            <p:ph type="body" idx="1"/>
          </p:nvPr>
        </p:nvSpPr>
        <p:spPr>
          <a:xfrm>
            <a:off x="822326" y="1147764"/>
            <a:ext cx="8302625" cy="5710237"/>
          </a:xfrm>
        </p:spPr>
        <p:txBody>
          <a:bodyPr/>
          <a:lstStyle/>
          <a:p>
            <a:pPr algn="just" eaLnBrk="1" hangingPunct="1">
              <a:defRPr/>
            </a:pPr>
            <a:r>
              <a:rPr lang="en-US" altLang="zh-CN" sz="2300" dirty="0"/>
              <a:t>1. </a:t>
            </a:r>
            <a:r>
              <a:rPr lang="zh-CN" altLang="en-US" sz="2800" dirty="0"/>
              <a:t>文件系统挂载</a:t>
            </a:r>
            <a:endParaRPr lang="en-US" altLang="zh-CN" sz="2300" dirty="0"/>
          </a:p>
          <a:p>
            <a:pPr algn="just" eaLnBrk="1" hangingPunct="1">
              <a:spcBef>
                <a:spcPct val="0"/>
              </a:spcBef>
              <a:buClrTx/>
              <a:buFont typeface="Arial" pitchFamily="34" charset="0"/>
              <a:buNone/>
              <a:defRPr/>
            </a:pPr>
            <a:r>
              <a:rPr lang="en-US" altLang="zh-CN" sz="2400" dirty="0">
                <a:solidFill>
                  <a:schemeClr val="tx1"/>
                </a:solidFill>
                <a:latin typeface="Times New Roman" pitchFamily="18" charset="0"/>
              </a:rPr>
              <a:t>[</a:t>
            </a:r>
            <a:r>
              <a:rPr lang="en-US" altLang="zh-CN" sz="2400" dirty="0" err="1">
                <a:solidFill>
                  <a:schemeClr val="tx1"/>
                </a:solidFill>
                <a:latin typeface="Times New Roman" pitchFamily="18" charset="0"/>
              </a:rPr>
              <a:t>root@localhost</a:t>
            </a:r>
            <a:r>
              <a:rPr lang="en-US" altLang="zh-CN" sz="2400" dirty="0">
                <a:solidFill>
                  <a:schemeClr val="tx1"/>
                </a:solidFill>
                <a:latin typeface="Times New Roman" pitchFamily="18" charset="0"/>
              </a:rPr>
              <a:t> ~]# cat /</a:t>
            </a:r>
            <a:r>
              <a:rPr lang="en-US" altLang="zh-CN" sz="2400" dirty="0" err="1">
                <a:solidFill>
                  <a:schemeClr val="tx1"/>
                </a:solidFill>
                <a:latin typeface="Times New Roman" pitchFamily="18" charset="0"/>
              </a:rPr>
              <a:t>etc</a:t>
            </a:r>
            <a:r>
              <a:rPr lang="en-US" altLang="zh-CN" sz="2400" dirty="0">
                <a:solidFill>
                  <a:schemeClr val="tx1"/>
                </a:solidFill>
                <a:latin typeface="Times New Roman" pitchFamily="18" charset="0"/>
              </a:rPr>
              <a:t>/</a:t>
            </a:r>
            <a:r>
              <a:rPr lang="en-US" altLang="zh-CN" sz="2400" dirty="0" err="1">
                <a:solidFill>
                  <a:schemeClr val="tx1"/>
                </a:solidFill>
                <a:latin typeface="Times New Roman" pitchFamily="18" charset="0"/>
              </a:rPr>
              <a:t>fstab</a:t>
            </a:r>
            <a:endParaRPr lang="en-US" altLang="zh-CN" sz="2400" dirty="0">
              <a:solidFill>
                <a:schemeClr val="tx1"/>
              </a:solidFill>
              <a:latin typeface="Times New Roman" pitchFamily="18" charset="0"/>
            </a:endParaRPr>
          </a:p>
          <a:p>
            <a:pPr algn="just" eaLnBrk="1" hangingPunct="1">
              <a:spcBef>
                <a:spcPct val="0"/>
              </a:spcBef>
              <a:buClrTx/>
              <a:buFont typeface="Wingdings" panose="05000000000000000000" pitchFamily="2" charset="2"/>
              <a:buNone/>
              <a:defRPr/>
            </a:pPr>
            <a:r>
              <a:rPr lang="zh-CN" altLang="zh-CN" sz="2400" dirty="0">
                <a:solidFill>
                  <a:schemeClr val="tx1"/>
                </a:solidFill>
                <a:latin typeface="Times New Roman" pitchFamily="18" charset="0"/>
              </a:rPr>
              <a:t># </a:t>
            </a:r>
            <a:r>
              <a:rPr lang="zh-CN" altLang="zh-CN" sz="2000" dirty="0">
                <a:solidFill>
                  <a:schemeClr val="tx1"/>
                </a:solidFill>
                <a:latin typeface="Times New Roman" pitchFamily="18" charset="0"/>
              </a:rPr>
              <a:t>&lt;file system&gt; &lt;mount point&gt; &lt;type&gt;</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&lt;options&gt;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&lt;dump&gt; &lt;pass&gt;</a:t>
            </a:r>
            <a:br>
              <a:rPr lang="zh-CN" altLang="zh-CN" sz="2000" dirty="0">
                <a:solidFill>
                  <a:schemeClr val="tx1"/>
                </a:solidFill>
                <a:latin typeface="Times New Roman" pitchFamily="18" charset="0"/>
              </a:rPr>
            </a:br>
            <a:r>
              <a:rPr lang="zh-CN" altLang="zh-CN" sz="2000" dirty="0">
                <a:solidFill>
                  <a:schemeClr val="tx1"/>
                </a:solidFill>
                <a:latin typeface="Times New Roman" pitchFamily="18" charset="0"/>
              </a:rPr>
              <a:t>proc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/proc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proc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defaults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0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0</a:t>
            </a:r>
            <a:br>
              <a:rPr lang="zh-CN" altLang="zh-CN" sz="2000" dirty="0">
                <a:solidFill>
                  <a:schemeClr val="tx1"/>
                </a:solidFill>
                <a:latin typeface="Times New Roman" pitchFamily="18" charset="0"/>
              </a:rPr>
            </a:br>
            <a:r>
              <a:rPr lang="zh-CN" altLang="zh-CN" sz="2000" dirty="0">
                <a:solidFill>
                  <a:schemeClr val="tx1"/>
                </a:solidFill>
                <a:latin typeface="Times New Roman" pitchFamily="18" charset="0"/>
              </a:rPr>
              <a:t>/dev/hda1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ext3 </a:t>
            </a:r>
            <a:r>
              <a:rPr lang="en-US" altLang="zh-CN" sz="2000" dirty="0">
                <a:solidFill>
                  <a:schemeClr val="tx1"/>
                </a:solidFill>
                <a:latin typeface="Times New Roman" pitchFamily="18" charset="0"/>
              </a:rPr>
              <a:t>              </a:t>
            </a:r>
            <a:r>
              <a:rPr lang="zh-CN" altLang="zh-CN" sz="1800" dirty="0">
                <a:solidFill>
                  <a:schemeClr val="tx1"/>
                </a:solidFill>
                <a:latin typeface="Times New Roman" pitchFamily="18" charset="0"/>
              </a:rPr>
              <a:t>errors=remount-ro </a:t>
            </a:r>
            <a:r>
              <a:rPr lang="zh-CN" altLang="zh-CN" sz="2000" dirty="0">
                <a:solidFill>
                  <a:schemeClr val="tx1"/>
                </a:solidFill>
                <a:latin typeface="Times New Roman" pitchFamily="18" charset="0"/>
              </a:rPr>
              <a:t>0</a:t>
            </a:r>
            <a:r>
              <a:rPr lang="en-US" altLang="zh-CN" sz="2000" dirty="0">
                <a:solidFill>
                  <a:schemeClr val="tx1"/>
                </a:solidFill>
                <a:latin typeface="Times New Roman" pitchFamily="18" charset="0"/>
              </a:rPr>
              <a:t>        0</a:t>
            </a:r>
            <a:br>
              <a:rPr lang="zh-CN" altLang="zh-CN" sz="2000" dirty="0">
                <a:solidFill>
                  <a:schemeClr val="tx1"/>
                </a:solidFill>
                <a:latin typeface="Times New Roman" pitchFamily="18" charset="0"/>
              </a:rPr>
            </a:br>
            <a:r>
              <a:rPr lang="zh-CN" altLang="zh-CN" sz="2000" dirty="0">
                <a:solidFill>
                  <a:schemeClr val="tx1"/>
                </a:solidFill>
                <a:latin typeface="Times New Roman" pitchFamily="18" charset="0"/>
              </a:rPr>
              <a:t>/swapfile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swap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swap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defaults </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0</a:t>
            </a:r>
            <a:r>
              <a:rPr lang="en-US" altLang="zh-CN" sz="2000" dirty="0">
                <a:solidFill>
                  <a:schemeClr val="tx1"/>
                </a:solidFill>
                <a:latin typeface="Times New Roman" pitchFamily="18" charset="0"/>
              </a:rPr>
              <a:t>        0</a:t>
            </a:r>
            <a:br>
              <a:rPr lang="zh-CN" altLang="zh-CN" sz="2000" dirty="0">
                <a:solidFill>
                  <a:schemeClr val="tx1"/>
                </a:solidFill>
                <a:latin typeface="Times New Roman" pitchFamily="18" charset="0"/>
              </a:rPr>
            </a:br>
            <a:r>
              <a:rPr lang="zh-CN" altLang="zh-CN" sz="2000" dirty="0">
                <a:solidFill>
                  <a:schemeClr val="tx1"/>
                </a:solidFill>
                <a:latin typeface="Times New Roman" pitchFamily="18" charset="0"/>
              </a:rPr>
              <a:t>/dev/hdc </a:t>
            </a:r>
            <a:r>
              <a:rPr lang="en-US" altLang="zh-CN" sz="2000" dirty="0">
                <a:solidFill>
                  <a:schemeClr val="tx1"/>
                </a:solidFill>
                <a:latin typeface="Times New Roman" pitchFamily="18" charset="0"/>
              </a:rPr>
              <a:t>        </a:t>
            </a:r>
            <a:r>
              <a:rPr lang="zh-CN" altLang="zh-CN" sz="1600" dirty="0">
                <a:solidFill>
                  <a:schemeClr val="tx1"/>
                </a:solidFill>
                <a:latin typeface="Times New Roman" pitchFamily="18" charset="0"/>
              </a:rPr>
              <a:t>/media/cdrom0 udf</a:t>
            </a:r>
            <a:r>
              <a:rPr lang="zh-CN" altLang="zh-CN" sz="2000" dirty="0">
                <a:solidFill>
                  <a:schemeClr val="tx1"/>
                </a:solidFill>
                <a:latin typeface="Times New Roman" pitchFamily="18" charset="0"/>
              </a:rPr>
              <a:t>,</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iso9660 user,</a:t>
            </a:r>
            <a:r>
              <a:rPr lang="en-US" altLang="zh-CN" sz="2000" dirty="0">
                <a:solidFill>
                  <a:schemeClr val="tx1"/>
                </a:solidFill>
                <a:latin typeface="Times New Roman" pitchFamily="18" charset="0"/>
              </a:rPr>
              <a:t>  </a:t>
            </a:r>
            <a:r>
              <a:rPr lang="zh-CN" altLang="zh-CN" sz="2000" dirty="0">
                <a:solidFill>
                  <a:schemeClr val="tx1"/>
                </a:solidFill>
                <a:latin typeface="Times New Roman" pitchFamily="18" charset="0"/>
              </a:rPr>
              <a:t>noauto </a:t>
            </a:r>
            <a:r>
              <a:rPr lang="en-US" altLang="zh-CN" sz="2000" dirty="0">
                <a:solidFill>
                  <a:schemeClr val="tx1"/>
                </a:solidFill>
                <a:latin typeface="Times New Roman" pitchFamily="18" charset="0"/>
              </a:rPr>
              <a:t>              0        </a:t>
            </a:r>
            <a:r>
              <a:rPr lang="zh-CN" altLang="zh-CN" sz="2000" dirty="0">
                <a:solidFill>
                  <a:schemeClr val="tx1"/>
                </a:solidFill>
                <a:latin typeface="Times New Roman" pitchFamily="18" charset="0"/>
              </a:rPr>
              <a:t>0</a:t>
            </a:r>
            <a:endParaRPr lang="en-US" altLang="zh-CN" sz="2000" dirty="0">
              <a:solidFill>
                <a:schemeClr val="tx1"/>
              </a:solidFill>
              <a:latin typeface="Times New Roman" pitchFamily="18" charset="0"/>
            </a:endParaRPr>
          </a:p>
          <a:p>
            <a:pPr algn="just" fontAlgn="auto">
              <a:spcBef>
                <a:spcPts val="0"/>
              </a:spcBef>
              <a:spcAft>
                <a:spcPts val="0"/>
              </a:spcAft>
              <a:buNone/>
              <a:defRPr/>
            </a:pP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zh-CN" altLang="en-US" sz="2400" dirty="0">
                <a:solidFill>
                  <a:srgbClr val="0000FF"/>
                </a:solidFill>
                <a:ea typeface="宋体" panose="02010600030101010101" pitchFamily="2" charset="-122"/>
              </a:rPr>
              <a:t>挂载选项：</a:t>
            </a: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en-US" altLang="zh-CN" sz="2400" dirty="0">
                <a:solidFill>
                  <a:srgbClr val="FF0000"/>
                </a:solidFill>
                <a:ea typeface="宋体" panose="02010600030101010101" pitchFamily="2" charset="-122"/>
              </a:rPr>
              <a:t>auto</a:t>
            </a:r>
            <a:r>
              <a:rPr lang="en-US" altLang="zh-CN" sz="2400" dirty="0">
                <a:solidFill>
                  <a:srgbClr val="0000FF"/>
                </a:solidFill>
                <a:ea typeface="宋体" panose="02010600030101010101" pitchFamily="2" charset="-122"/>
              </a:rPr>
              <a:t>-</a:t>
            </a:r>
            <a:r>
              <a:rPr lang="en-US" altLang="zh-CN" sz="2400" dirty="0" err="1">
                <a:solidFill>
                  <a:srgbClr val="0000FF"/>
                </a:solidFill>
                <a:ea typeface="宋体" panose="02010600030101010101" pitchFamily="2" charset="-122"/>
              </a:rPr>
              <a:t>noauto</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控制设备是否自动挂载</a:t>
            </a: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en-US" altLang="zh-CN" sz="2400" dirty="0">
                <a:solidFill>
                  <a:srgbClr val="0000FF"/>
                </a:solidFill>
                <a:ea typeface="宋体" panose="02010600030101010101" pitchFamily="2" charset="-122"/>
              </a:rPr>
              <a:t>user-</a:t>
            </a:r>
            <a:r>
              <a:rPr lang="en-US" altLang="zh-CN" sz="2400" dirty="0" err="1">
                <a:solidFill>
                  <a:srgbClr val="FF0000"/>
                </a:solidFill>
                <a:ea typeface="宋体" panose="02010600030101010101" pitchFamily="2" charset="-122"/>
              </a:rPr>
              <a:t>nouser</a:t>
            </a:r>
            <a:r>
              <a:rPr lang="en-US" altLang="zh-CN" sz="2400" dirty="0">
                <a:solidFill>
                  <a:srgbClr val="0000FF"/>
                </a:solidFill>
                <a:ea typeface="宋体" panose="02010600030101010101" pitchFamily="2" charset="-122"/>
              </a:rPr>
              <a:t> user</a:t>
            </a:r>
            <a:r>
              <a:rPr lang="zh-CN" altLang="en-US" sz="2400" dirty="0">
                <a:solidFill>
                  <a:srgbClr val="0000FF"/>
                </a:solidFill>
                <a:ea typeface="宋体" panose="02010600030101010101" pitchFamily="2" charset="-122"/>
              </a:rPr>
              <a:t>表示普通用户也可以挂载</a:t>
            </a: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en-US" altLang="zh-CN" sz="2400" dirty="0">
                <a:solidFill>
                  <a:srgbClr val="FF0000"/>
                </a:solidFill>
                <a:ea typeface="宋体" panose="02010600030101010101" pitchFamily="2" charset="-122"/>
              </a:rPr>
              <a:t>exec</a:t>
            </a:r>
            <a:r>
              <a:rPr lang="en-US" altLang="zh-CN" sz="2400" dirty="0">
                <a:solidFill>
                  <a:srgbClr val="0000FF"/>
                </a:solidFill>
                <a:ea typeface="宋体" panose="02010600030101010101" pitchFamily="2" charset="-122"/>
              </a:rPr>
              <a:t>-</a:t>
            </a:r>
            <a:r>
              <a:rPr lang="en-US" altLang="zh-CN" sz="2400" dirty="0" err="1">
                <a:solidFill>
                  <a:srgbClr val="0000FF"/>
                </a:solidFill>
                <a:ea typeface="宋体" panose="02010600030101010101" pitchFamily="2" charset="-122"/>
              </a:rPr>
              <a:t>noexec</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是否允许执行挂载设备中的可执行二进制程序</a:t>
            </a: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en-US" altLang="zh-CN" sz="2400" dirty="0" err="1">
                <a:solidFill>
                  <a:srgbClr val="0000FF"/>
                </a:solidFill>
                <a:ea typeface="宋体" panose="02010600030101010101" pitchFamily="2" charset="-122"/>
              </a:rPr>
              <a:t>ro</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以只读方式来挂载  </a:t>
            </a:r>
            <a:r>
              <a:rPr lang="en-US" altLang="zh-CN" sz="2400" dirty="0" err="1">
                <a:solidFill>
                  <a:srgbClr val="FF0000"/>
                </a:solidFill>
                <a:ea typeface="宋体" panose="02010600030101010101" pitchFamily="2" charset="-122"/>
              </a:rPr>
              <a:t>rw</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以读写方式来挂载</a:t>
            </a: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en-US" altLang="zh-CN" sz="2400" dirty="0">
                <a:solidFill>
                  <a:srgbClr val="0000FF"/>
                </a:solidFill>
                <a:ea typeface="宋体" panose="02010600030101010101" pitchFamily="2" charset="-122"/>
              </a:rPr>
              <a:t>sync-</a:t>
            </a:r>
            <a:r>
              <a:rPr lang="en-US" altLang="zh-CN" sz="2400" dirty="0" err="1">
                <a:solidFill>
                  <a:srgbClr val="FF0000"/>
                </a:solidFill>
                <a:ea typeface="宋体" panose="02010600030101010101" pitchFamily="2" charset="-122"/>
              </a:rPr>
              <a:t>async</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对文件系统的输入输出以何种方式完成</a:t>
            </a:r>
            <a:endParaRPr lang="en-US" altLang="zh-CN" sz="2400" dirty="0">
              <a:solidFill>
                <a:srgbClr val="0000FF"/>
              </a:solidFill>
              <a:ea typeface="宋体" panose="02010600030101010101" pitchFamily="2" charset="-122"/>
            </a:endParaRPr>
          </a:p>
          <a:p>
            <a:pPr algn="just" fontAlgn="auto">
              <a:spcBef>
                <a:spcPts val="0"/>
              </a:spcBef>
              <a:spcAft>
                <a:spcPts val="0"/>
              </a:spcAft>
              <a:buNone/>
              <a:defRPr/>
            </a:pPr>
            <a:r>
              <a:rPr lang="en-US" altLang="zh-CN" sz="2400" dirty="0">
                <a:solidFill>
                  <a:srgbClr val="0000FF"/>
                </a:solidFill>
                <a:ea typeface="宋体" panose="02010600030101010101" pitchFamily="2" charset="-122"/>
              </a:rPr>
              <a:t>defaults</a:t>
            </a:r>
            <a:r>
              <a:rPr lang="zh-CN" altLang="en-US"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rw</a:t>
            </a:r>
            <a:r>
              <a:rPr lang="en-US" altLang="zh-CN" sz="2400" dirty="0">
                <a:solidFill>
                  <a:srgbClr val="0000FF"/>
                </a:solidFill>
                <a:ea typeface="宋体" panose="02010600030101010101" pitchFamily="2" charset="-122"/>
              </a:rPr>
              <a:t> auto </a:t>
            </a:r>
            <a:r>
              <a:rPr lang="en-US" altLang="zh-CN" sz="2400" dirty="0" err="1">
                <a:solidFill>
                  <a:srgbClr val="0000FF"/>
                </a:solidFill>
                <a:ea typeface="宋体" panose="02010600030101010101" pitchFamily="2" charset="-122"/>
              </a:rPr>
              <a:t>nouser</a:t>
            </a:r>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async</a:t>
            </a:r>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suid</a:t>
            </a:r>
            <a:endParaRPr lang="zh-CN" altLang="en-US" sz="2400" dirty="0">
              <a:solidFill>
                <a:srgbClr val="0000FF"/>
              </a:solidFill>
              <a:ea typeface="宋体" panose="02010600030101010101" pitchFamily="2" charset="-122"/>
            </a:endParaRPr>
          </a:p>
          <a:p>
            <a:pPr algn="just" eaLnBrk="1" hangingPunct="1">
              <a:spcBef>
                <a:spcPct val="0"/>
              </a:spcBef>
              <a:buClrTx/>
              <a:buFontTx/>
              <a:buNone/>
              <a:defRPr/>
            </a:pPr>
            <a:endParaRPr lang="en-US" altLang="zh-CN" sz="2000" dirty="0"/>
          </a:p>
        </p:txBody>
      </p:sp>
      <p:sp>
        <p:nvSpPr>
          <p:cNvPr id="37893" name="TextBox 2">
            <a:extLst>
              <a:ext uri="{FF2B5EF4-FFF2-40B4-BE49-F238E27FC236}">
                <a16:creationId xmlns:a16="http://schemas.microsoft.com/office/drawing/2014/main" id="{6B4A0915-917B-4CA0-887A-BE35A046BB14}"/>
              </a:ext>
            </a:extLst>
          </p:cNvPr>
          <p:cNvSpPr txBox="1">
            <a:spLocks noChangeArrowheads="1"/>
          </p:cNvSpPr>
          <p:nvPr/>
        </p:nvSpPr>
        <p:spPr bwMode="auto">
          <a:xfrm>
            <a:off x="2509838" y="2028825"/>
            <a:ext cx="187166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37894" name="TextBox 4">
            <a:extLst>
              <a:ext uri="{FF2B5EF4-FFF2-40B4-BE49-F238E27FC236}">
                <a16:creationId xmlns:a16="http://schemas.microsoft.com/office/drawing/2014/main" id="{1D6944A9-F05E-4135-858F-9C69B721308B}"/>
              </a:ext>
            </a:extLst>
          </p:cNvPr>
          <p:cNvSpPr txBox="1">
            <a:spLocks noChangeArrowheads="1"/>
          </p:cNvSpPr>
          <p:nvPr/>
        </p:nvSpPr>
        <p:spPr bwMode="auto">
          <a:xfrm>
            <a:off x="4410075" y="2043113"/>
            <a:ext cx="1271588"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39AD93-FD96-4CDE-9F9C-933656A77316}"/>
              </a:ext>
            </a:extLst>
          </p:cNvPr>
          <p:cNvSpPr/>
          <p:nvPr/>
        </p:nvSpPr>
        <p:spPr>
          <a:xfrm>
            <a:off x="700089" y="1587500"/>
            <a:ext cx="8601075" cy="4333494"/>
          </a:xfrm>
          <a:prstGeom prst="rect">
            <a:avLst/>
          </a:prstGeom>
        </p:spPr>
        <p:txBody>
          <a:bodyPr>
            <a:spAutoFit/>
          </a:bodyPr>
          <a:lstStyle/>
          <a:p>
            <a:pPr marL="342900" indent="-342900" algn="l" defTabSz="0">
              <a:spcBef>
                <a:spcPct val="20000"/>
              </a:spcBef>
              <a:buClr>
                <a:srgbClr val="FF5050"/>
              </a:buClr>
              <a:buSzPct val="120000"/>
              <a:buFont typeface="Wingdings" pitchFamily="2" charset="2"/>
              <a:buChar char="§"/>
              <a:defRPr/>
            </a:pPr>
            <a:r>
              <a:rPr lang="en-US" altLang="zh-CN" sz="2800" dirty="0">
                <a:solidFill>
                  <a:srgbClr val="FF0000"/>
                </a:solidFill>
                <a:latin typeface="Arial" charset="0"/>
              </a:rPr>
              <a:t>read()</a:t>
            </a:r>
            <a:r>
              <a:rPr lang="zh-CN" altLang="en-US" sz="2800" dirty="0">
                <a:solidFill>
                  <a:srgbClr val="FF0000"/>
                </a:solidFill>
                <a:latin typeface="Arial" charset="0"/>
              </a:rPr>
              <a:t>函数</a:t>
            </a:r>
            <a:endParaRPr lang="en-US" altLang="zh-CN" sz="2800" dirty="0">
              <a:solidFill>
                <a:srgbClr val="FF0000"/>
              </a:solidFill>
              <a:latin typeface="Arial"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功能</a:t>
            </a:r>
            <a:r>
              <a:rPr lang="en-US" altLang="zh-CN" sz="2600" dirty="0">
                <a:solidFill>
                  <a:srgbClr val="000066"/>
                </a:solidFill>
                <a:latin typeface="+mn-lt"/>
                <a:ea typeface="+mn-ea"/>
                <a:sym typeface="Arial" pitchFamily="34" charset="0"/>
              </a:rPr>
              <a:t>:</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从打开的设备或文件中读取数据</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algn="l" defTabSz="0">
              <a:spcBef>
                <a:spcPct val="20000"/>
              </a:spcBef>
              <a:buClr>
                <a:srgbClr val="FF5050"/>
              </a:buClr>
              <a:buSzPct val="120000"/>
              <a:defRPr/>
            </a:pPr>
            <a:r>
              <a:rPr lang="zh-CN" altLang="en-US" sz="2600" dirty="0">
                <a:solidFill>
                  <a:srgbClr val="000066"/>
                </a:solidFill>
                <a:latin typeface="+mn-lt"/>
                <a:ea typeface="+mn-ea"/>
                <a:sym typeface="Arial" pitchFamily="34" charset="0"/>
              </a:rPr>
              <a:t>原型</a:t>
            </a:r>
            <a:r>
              <a:rPr lang="en-US" altLang="zh-CN" sz="2600" dirty="0">
                <a:solidFill>
                  <a:srgbClr val="000066"/>
                </a:solidFill>
                <a:latin typeface="+mn-lt"/>
                <a:ea typeface="+mn-ea"/>
                <a:sym typeface="Arial" pitchFamily="34" charset="0"/>
              </a:rPr>
              <a:t>:</a:t>
            </a:r>
          </a:p>
          <a:p>
            <a:pPr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unistd.h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a:t>
            </a:r>
          </a:p>
          <a:p>
            <a:pPr algn="l" defTabSz="0">
              <a:spcBef>
                <a:spcPct val="20000"/>
              </a:spcBef>
              <a:buClr>
                <a:srgbClr val="FF5050"/>
              </a:buClr>
              <a:buSzPct val="120000"/>
              <a:defRPr/>
            </a:pP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ssize_t</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read(int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void *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buf</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size_t</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count);</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变量</a:t>
            </a:r>
            <a:r>
              <a:rPr lang="en-US" altLang="zh-CN" sz="2600" dirty="0">
                <a:solidFill>
                  <a:srgbClr val="000066"/>
                </a:solidFill>
                <a:latin typeface="+mn-lt"/>
                <a:ea typeface="+mn-ea"/>
                <a:sym typeface="Arial" pitchFamily="34" charset="0"/>
              </a:rPr>
              <a:t>: </a:t>
            </a: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第一个参数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由</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open()</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函数运行结果返回的描述符</a:t>
            </a: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第二个参数</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buf</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存储读取数据的空间位置。</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第三个参数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count</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是请求读取的字节数，读上来的数据保存在缓冲区</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buf</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中，同时文件的当前读写位置向后移。</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p:txBody>
      </p:sp>
      <p:sp>
        <p:nvSpPr>
          <p:cNvPr id="6" name="Title 1">
            <a:extLst>
              <a:ext uri="{FF2B5EF4-FFF2-40B4-BE49-F238E27FC236}">
                <a16:creationId xmlns:a16="http://schemas.microsoft.com/office/drawing/2014/main" id="{DC9C2EA4-7BA6-49C4-B5CD-4BBFB2588481}"/>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38A6D7-3C72-4031-ACD4-8AB78E6D1B36}"/>
              </a:ext>
            </a:extLst>
          </p:cNvPr>
          <p:cNvSpPr/>
          <p:nvPr/>
        </p:nvSpPr>
        <p:spPr>
          <a:xfrm>
            <a:off x="642939" y="1677988"/>
            <a:ext cx="8601075" cy="6069354"/>
          </a:xfrm>
          <a:prstGeom prst="rect">
            <a:avLst/>
          </a:prstGeom>
        </p:spPr>
        <p:txBody>
          <a:bodyPr>
            <a:spAutoFit/>
          </a:bodyPr>
          <a:lstStyle/>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说明</a:t>
            </a:r>
            <a:r>
              <a:rPr lang="en-US" altLang="zh-CN" sz="2600" dirty="0">
                <a:solidFill>
                  <a:srgbClr val="000066"/>
                </a:solidFill>
                <a:latin typeface="+mn-lt"/>
                <a:ea typeface="+mn-ea"/>
                <a:sym typeface="Arial" pitchFamily="34" charset="0"/>
              </a:rPr>
              <a:t>: </a:t>
            </a:r>
          </a:p>
          <a:p>
            <a:pPr marL="742950" lvl="1" indent="-285750" algn="just" defTabSz="0" eaLnBrk="0" hangingPunct="0">
              <a:spcBef>
                <a:spcPct val="20000"/>
              </a:spcBef>
              <a:buClr>
                <a:schemeClr val="tx2"/>
              </a:buClr>
              <a:buSzPct val="75000"/>
              <a:buFont typeface="Wingdings" pitchFamily="2" charset="2"/>
              <a:buChar char="v"/>
              <a:defRPr/>
            </a:pPr>
            <a:r>
              <a:rPr lang="en-US" altLang="zh-CN" dirty="0">
                <a:solidFill>
                  <a:srgbClr val="0000FF"/>
                </a:solidFill>
                <a:latin typeface="+mn-lt"/>
                <a:ea typeface="+mn-ea"/>
                <a:sym typeface="Arial" pitchFamily="34" charset="0"/>
              </a:rPr>
              <a:t>read()</a:t>
            </a:r>
            <a:r>
              <a:rPr lang="zh-CN" altLang="en-US" dirty="0">
                <a:solidFill>
                  <a:srgbClr val="0000FF"/>
                </a:solidFill>
                <a:latin typeface="+mn-lt"/>
                <a:ea typeface="+mn-ea"/>
                <a:sym typeface="Arial" pitchFamily="34" charset="0"/>
              </a:rPr>
              <a:t>函数会把参数</a:t>
            </a:r>
            <a:r>
              <a:rPr lang="en-US" altLang="zh-CN" dirty="0" err="1">
                <a:solidFill>
                  <a:srgbClr val="0000FF"/>
                </a:solidFill>
                <a:latin typeface="+mn-lt"/>
                <a:ea typeface="+mn-ea"/>
                <a:sym typeface="Arial" pitchFamily="34" charset="0"/>
              </a:rPr>
              <a:t>fd</a:t>
            </a:r>
            <a:r>
              <a:rPr lang="zh-CN" altLang="en-US" dirty="0">
                <a:solidFill>
                  <a:srgbClr val="0000FF"/>
                </a:solidFill>
                <a:latin typeface="+mn-lt"/>
                <a:ea typeface="+mn-ea"/>
                <a:sym typeface="Arial" pitchFamily="34" charset="0"/>
              </a:rPr>
              <a:t>所指向的设备文件传送</a:t>
            </a:r>
            <a:r>
              <a:rPr lang="en-US" altLang="zh-CN" dirty="0">
                <a:solidFill>
                  <a:srgbClr val="0000FF"/>
                </a:solidFill>
                <a:latin typeface="+mn-lt"/>
                <a:ea typeface="+mn-ea"/>
                <a:sym typeface="Arial" pitchFamily="34" charset="0"/>
              </a:rPr>
              <a:t>count</a:t>
            </a:r>
            <a:r>
              <a:rPr lang="zh-CN" altLang="en-US" dirty="0">
                <a:solidFill>
                  <a:srgbClr val="0000FF"/>
                </a:solidFill>
                <a:latin typeface="+mn-lt"/>
                <a:ea typeface="+mn-ea"/>
                <a:sym typeface="Arial" pitchFamily="34" charset="0"/>
              </a:rPr>
              <a:t>个字节到</a:t>
            </a:r>
            <a:r>
              <a:rPr lang="en-US" altLang="zh-CN" dirty="0" err="1">
                <a:solidFill>
                  <a:srgbClr val="0000FF"/>
                </a:solidFill>
                <a:latin typeface="+mn-lt"/>
                <a:ea typeface="+mn-ea"/>
                <a:sym typeface="Arial" pitchFamily="34" charset="0"/>
              </a:rPr>
              <a:t>buf</a:t>
            </a:r>
            <a:r>
              <a:rPr lang="zh-CN" altLang="en-US" dirty="0">
                <a:solidFill>
                  <a:srgbClr val="0000FF"/>
                </a:solidFill>
                <a:latin typeface="+mn-lt"/>
                <a:ea typeface="+mn-ea"/>
                <a:sym typeface="Arial" pitchFamily="34" charset="0"/>
              </a:rPr>
              <a:t>指针所指的内存中。此时</a:t>
            </a:r>
            <a:r>
              <a:rPr lang="en-US" altLang="zh-CN" dirty="0">
                <a:solidFill>
                  <a:srgbClr val="0000FF"/>
                </a:solidFill>
                <a:latin typeface="+mn-lt"/>
                <a:ea typeface="+mn-ea"/>
                <a:sym typeface="Arial" pitchFamily="34" charset="0"/>
              </a:rPr>
              <a:t>count</a:t>
            </a:r>
            <a:r>
              <a:rPr lang="zh-CN" altLang="en-US" dirty="0">
                <a:solidFill>
                  <a:srgbClr val="0000FF"/>
                </a:solidFill>
                <a:latin typeface="+mn-lt"/>
                <a:ea typeface="+mn-ea"/>
                <a:sym typeface="Arial" pitchFamily="34" charset="0"/>
              </a:rPr>
              <a:t>值应小于</a:t>
            </a:r>
            <a:r>
              <a:rPr lang="en-US" altLang="zh-CN" dirty="0">
                <a:solidFill>
                  <a:srgbClr val="0000FF"/>
                </a:solidFill>
                <a:latin typeface="+mn-lt"/>
                <a:ea typeface="+mn-ea"/>
                <a:sym typeface="Arial" pitchFamily="34" charset="0"/>
              </a:rPr>
              <a:t>SSIZE_MAX</a:t>
            </a:r>
            <a:r>
              <a:rPr lang="zh-CN" altLang="en-US" dirty="0">
                <a:solidFill>
                  <a:srgbClr val="0000FF"/>
                </a:solidFill>
                <a:latin typeface="+mn-lt"/>
                <a:ea typeface="+mn-ea"/>
                <a:sym typeface="Arial" pitchFamily="34" charset="0"/>
              </a:rPr>
              <a:t>。</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en-US" altLang="zh-CN" dirty="0">
                <a:solidFill>
                  <a:srgbClr val="0000FF"/>
                </a:solidFill>
                <a:latin typeface="+mn-lt"/>
                <a:ea typeface="+mn-ea"/>
                <a:sym typeface="Arial" pitchFamily="34" charset="0"/>
              </a:rPr>
              <a:t>open()</a:t>
            </a:r>
            <a:r>
              <a:rPr lang="zh-CN" altLang="en-US" dirty="0">
                <a:solidFill>
                  <a:srgbClr val="0000FF"/>
                </a:solidFill>
                <a:latin typeface="+mn-lt"/>
                <a:ea typeface="+mn-ea"/>
                <a:sym typeface="Arial" pitchFamily="34" charset="0"/>
              </a:rPr>
              <a:t>函数没有指定为</a:t>
            </a:r>
            <a:r>
              <a:rPr lang="en-US" altLang="zh-CN" dirty="0">
                <a:solidFill>
                  <a:srgbClr val="0000FF"/>
                </a:solidFill>
                <a:latin typeface="+mn-lt"/>
                <a:ea typeface="+mn-ea"/>
                <a:sym typeface="Arial" pitchFamily="34" charset="0"/>
              </a:rPr>
              <a:t>O_NONBLOCK</a:t>
            </a:r>
            <a:r>
              <a:rPr lang="zh-CN" altLang="en-US" dirty="0">
                <a:solidFill>
                  <a:srgbClr val="0000FF"/>
                </a:solidFill>
                <a:latin typeface="+mn-lt"/>
                <a:ea typeface="+mn-ea"/>
                <a:sym typeface="Arial" pitchFamily="34" charset="0"/>
              </a:rPr>
              <a:t>或</a:t>
            </a:r>
            <a:r>
              <a:rPr lang="en-US" altLang="zh-CN" dirty="0">
                <a:solidFill>
                  <a:srgbClr val="0000FF"/>
                </a:solidFill>
                <a:latin typeface="+mn-lt"/>
                <a:ea typeface="+mn-ea"/>
                <a:sym typeface="Arial" pitchFamily="34" charset="0"/>
              </a:rPr>
              <a:t>O_NDELAY</a:t>
            </a:r>
            <a:r>
              <a:rPr lang="zh-CN" altLang="en-US" dirty="0">
                <a:solidFill>
                  <a:srgbClr val="0000FF"/>
                </a:solidFill>
                <a:latin typeface="+mn-lt"/>
                <a:ea typeface="+mn-ea"/>
                <a:sym typeface="Arial" pitchFamily="34" charset="0"/>
              </a:rPr>
              <a:t>时，阻断到可读取相应计数值的大小。</a:t>
            </a:r>
            <a:endParaRPr lang="en-US" altLang="zh-CN" dirty="0">
              <a:solidFill>
                <a:srgbClr val="0000FF"/>
              </a:solidFill>
              <a:latin typeface="+mn-lt"/>
              <a:ea typeface="+mn-ea"/>
              <a:sym typeface="Arial" pitchFamily="34" charset="0"/>
            </a:endParaRPr>
          </a:p>
          <a:p>
            <a:pPr marL="342900" indent="-342900" algn="l" defTabSz="0">
              <a:spcBef>
                <a:spcPct val="20000"/>
              </a:spcBef>
              <a:buClr>
                <a:srgbClr val="FF5050"/>
              </a:buClr>
              <a:buSzPct val="120000"/>
              <a:buFont typeface="Wingdings" pitchFamily="2" charset="2"/>
              <a:buChar char="§"/>
              <a:defRPr/>
            </a:pPr>
            <a:endParaRPr lang="en-US" altLang="zh-CN" kern="0" dirty="0">
              <a:solidFill>
                <a:srgbClr val="0000FF"/>
              </a:solidFill>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返回值</a:t>
            </a:r>
            <a:r>
              <a:rPr lang="en-US" altLang="zh-CN" sz="2600" dirty="0">
                <a:solidFill>
                  <a:srgbClr val="000066"/>
                </a:solidFill>
                <a:latin typeface="+mn-lt"/>
                <a:ea typeface="+mn-ea"/>
                <a:sym typeface="Arial" pitchFamily="34" charset="0"/>
              </a:rPr>
              <a:t>: </a:t>
            </a: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成功返回读取的字节数</a:t>
            </a:r>
            <a:r>
              <a:rPr lang="en-US" altLang="zh-CN" dirty="0">
                <a:solidFill>
                  <a:srgbClr val="0000FF"/>
                </a:solidFill>
                <a:latin typeface="+mn-lt"/>
                <a:ea typeface="+mn-ea"/>
                <a:sym typeface="Arial" pitchFamily="34" charset="0"/>
              </a:rPr>
              <a:t>;</a:t>
            </a: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如果在调</a:t>
            </a:r>
            <a:r>
              <a:rPr lang="en-US" altLang="zh-CN" dirty="0">
                <a:solidFill>
                  <a:srgbClr val="0000FF"/>
                </a:solidFill>
                <a:latin typeface="+mn-lt"/>
                <a:ea typeface="+mn-ea"/>
                <a:sym typeface="Arial" pitchFamily="34" charset="0"/>
              </a:rPr>
              <a:t>read</a:t>
            </a:r>
            <a:r>
              <a:rPr lang="zh-CN" altLang="en-US" dirty="0">
                <a:solidFill>
                  <a:srgbClr val="0000FF"/>
                </a:solidFill>
                <a:latin typeface="+mn-lt"/>
                <a:ea typeface="+mn-ea"/>
                <a:sym typeface="Arial" pitchFamily="34" charset="0"/>
              </a:rPr>
              <a:t>之前已到达文件末尾，则返回</a:t>
            </a:r>
            <a:r>
              <a:rPr lang="en-US" altLang="zh-CN" dirty="0">
                <a:solidFill>
                  <a:srgbClr val="0000FF"/>
                </a:solidFill>
                <a:latin typeface="+mn-lt"/>
                <a:ea typeface="+mn-ea"/>
                <a:sym typeface="Arial" pitchFamily="34" charset="0"/>
              </a:rPr>
              <a:t>0</a:t>
            </a:r>
            <a:r>
              <a:rPr lang="zh-CN" altLang="en-US" dirty="0">
                <a:solidFill>
                  <a:srgbClr val="0000FF"/>
                </a:solidFill>
                <a:latin typeface="+mn-lt"/>
                <a:ea typeface="+mn-ea"/>
                <a:sym typeface="Arial" pitchFamily="34" charset="0"/>
              </a:rPr>
              <a:t>。</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出错返回</a:t>
            </a:r>
            <a:r>
              <a:rPr lang="en-US" altLang="zh-CN" dirty="0">
                <a:solidFill>
                  <a:srgbClr val="0000FF"/>
                </a:solidFill>
                <a:latin typeface="+mn-lt"/>
                <a:ea typeface="+mn-ea"/>
                <a:sym typeface="Arial" pitchFamily="34" charset="0"/>
              </a:rPr>
              <a:t>-1</a:t>
            </a:r>
            <a:r>
              <a:rPr lang="zh-CN" altLang="en-US" dirty="0">
                <a:solidFill>
                  <a:srgbClr val="0000FF"/>
                </a:solidFill>
                <a:latin typeface="+mn-lt"/>
                <a:ea typeface="+mn-ea"/>
                <a:sym typeface="Arial" pitchFamily="34" charset="0"/>
              </a:rPr>
              <a:t>并设置</a:t>
            </a:r>
            <a:r>
              <a:rPr lang="en-US" altLang="zh-CN" dirty="0" err="1">
                <a:solidFill>
                  <a:srgbClr val="0000FF"/>
                </a:solidFill>
                <a:latin typeface="+mn-lt"/>
                <a:ea typeface="+mn-ea"/>
                <a:sym typeface="Arial" pitchFamily="34" charset="0"/>
              </a:rPr>
              <a:t>errno</a:t>
            </a:r>
            <a:r>
              <a:rPr lang="en-US" altLang="zh-CN" dirty="0">
                <a:solidFill>
                  <a:srgbClr val="0000FF"/>
                </a:solidFill>
                <a:latin typeface="+mn-lt"/>
                <a:ea typeface="+mn-ea"/>
                <a:sym typeface="Arial" pitchFamily="34" charset="0"/>
              </a:rPr>
              <a:t>;</a:t>
            </a:r>
          </a:p>
          <a:p>
            <a:pPr algn="l" defTabSz="0">
              <a:spcBef>
                <a:spcPct val="20000"/>
              </a:spcBef>
              <a:buClr>
                <a:srgbClr val="FF5050"/>
              </a:buClr>
              <a:buSzPct val="120000"/>
              <a:defRPr/>
            </a:pPr>
            <a:endParaRPr lang="en-US" altLang="zh-CN" kern="0" dirty="0">
              <a:solidFill>
                <a:srgbClr val="0000FF"/>
              </a:solidFill>
              <a:sym typeface="Arial" pitchFamily="34" charset="0"/>
            </a:endParaRPr>
          </a:p>
          <a:p>
            <a:pPr marL="342900" indent="-342900" algn="l" defTabSz="0">
              <a:spcBef>
                <a:spcPct val="20000"/>
              </a:spcBef>
              <a:buClr>
                <a:srgbClr val="FF5050"/>
              </a:buClr>
              <a:buSzPct val="120000"/>
              <a:buFont typeface="Wingdings" pitchFamily="2" charset="2"/>
              <a:buChar char="§"/>
              <a:defRPr/>
            </a:pPr>
            <a:endParaRPr lang="zh-CN" altLang="en-US" kern="0" dirty="0">
              <a:solidFill>
                <a:srgbClr val="0000FF"/>
              </a:solidFill>
              <a:sym typeface="Arial" pitchFamily="34" charset="0"/>
            </a:endParaRPr>
          </a:p>
          <a:p>
            <a:pPr algn="l" defTabSz="0">
              <a:spcBef>
                <a:spcPct val="20000"/>
              </a:spcBef>
              <a:buClr>
                <a:srgbClr val="FF5050"/>
              </a:buClr>
              <a:buSzPct val="120000"/>
              <a:defRPr/>
            </a:pPr>
            <a:endParaRPr lang="zh-CN" altLang="en-US" dirty="0">
              <a:solidFill>
                <a:srgbClr val="000066"/>
              </a:solidFill>
              <a:latin typeface="黑体" pitchFamily="49" charset="-122"/>
              <a:ea typeface="+mn-ea"/>
            </a:endParaRPr>
          </a:p>
        </p:txBody>
      </p:sp>
      <p:sp>
        <p:nvSpPr>
          <p:cNvPr id="6" name="Title 1">
            <a:extLst>
              <a:ext uri="{FF2B5EF4-FFF2-40B4-BE49-F238E27FC236}">
                <a16:creationId xmlns:a16="http://schemas.microsoft.com/office/drawing/2014/main" id="{FB3513F7-80C3-4F30-A860-4D7D1FC4B303}"/>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B7D09D-7B20-490A-B264-0C2BF66E7857}"/>
              </a:ext>
            </a:extLst>
          </p:cNvPr>
          <p:cNvSpPr/>
          <p:nvPr/>
        </p:nvSpPr>
        <p:spPr>
          <a:xfrm>
            <a:off x="704528" y="1484784"/>
            <a:ext cx="8599488" cy="4672048"/>
          </a:xfrm>
          <a:prstGeom prst="rect">
            <a:avLst/>
          </a:prstGeom>
        </p:spPr>
        <p:txBody>
          <a:bodyPr>
            <a:spAutoFit/>
          </a:bodyPr>
          <a:lstStyle/>
          <a:p>
            <a:pPr marL="342900" indent="-342900" algn="l" defTabSz="0">
              <a:spcBef>
                <a:spcPct val="20000"/>
              </a:spcBef>
              <a:buClr>
                <a:srgbClr val="FF5050"/>
              </a:buClr>
              <a:buSzPct val="120000"/>
              <a:buFont typeface="Wingdings" pitchFamily="2" charset="2"/>
              <a:buChar char="§"/>
              <a:defRPr/>
            </a:pPr>
            <a:r>
              <a:rPr lang="en-US" altLang="zh-CN" sz="2800" dirty="0">
                <a:solidFill>
                  <a:srgbClr val="FF0000"/>
                </a:solidFill>
                <a:latin typeface="Arial" charset="0"/>
              </a:rPr>
              <a:t>write()</a:t>
            </a:r>
            <a:r>
              <a:rPr lang="zh-CN" altLang="en-US" sz="2800" dirty="0">
                <a:solidFill>
                  <a:srgbClr val="FF0000"/>
                </a:solidFill>
                <a:latin typeface="Arial" charset="0"/>
              </a:rPr>
              <a:t>函数</a:t>
            </a:r>
            <a:endParaRPr lang="en-US" altLang="zh-CN" sz="2800" dirty="0">
              <a:solidFill>
                <a:srgbClr val="FF0000"/>
              </a:solidFill>
              <a:latin typeface="Arial"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功能</a:t>
            </a:r>
            <a:r>
              <a:rPr lang="en-US" altLang="zh-CN" sz="2600" dirty="0">
                <a:solidFill>
                  <a:srgbClr val="000066"/>
                </a:solidFill>
                <a:latin typeface="+mn-lt"/>
                <a:ea typeface="+mn-ea"/>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将数据写入设备文件内</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原型</a:t>
            </a:r>
            <a:r>
              <a:rPr lang="en-US" altLang="zh-CN" sz="2600" dirty="0">
                <a:solidFill>
                  <a:srgbClr val="000066"/>
                </a:solidFill>
                <a:latin typeface="+mn-lt"/>
                <a:ea typeface="+mn-ea"/>
                <a:sym typeface="Arial" pitchFamily="34" charset="0"/>
              </a:rPr>
              <a:t>: </a:t>
            </a:r>
          </a:p>
          <a:p>
            <a:pPr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unistd.h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a:t>
            </a:r>
          </a:p>
          <a:p>
            <a:pPr algn="l" defTabSz="0">
              <a:spcBef>
                <a:spcPct val="20000"/>
              </a:spcBef>
              <a:buClr>
                <a:srgbClr val="FF5050"/>
              </a:buClr>
              <a:buSzPct val="120000"/>
              <a:defRPr/>
            </a:pP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ssize_t</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write(int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const void*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buf</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size_t</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count);</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变量</a:t>
            </a:r>
            <a:r>
              <a:rPr lang="en-US" altLang="zh-CN" sz="2600" dirty="0">
                <a:solidFill>
                  <a:srgbClr val="000066"/>
                </a:solidFill>
                <a:latin typeface="+mn-lt"/>
                <a:ea typeface="+mn-ea"/>
                <a:sym typeface="Arial" pitchFamily="34" charset="0"/>
              </a:rPr>
              <a:t>:</a:t>
            </a:r>
            <a:r>
              <a:rPr lang="en-US" altLang="zh-CN" sz="1600" dirty="0">
                <a:solidFill>
                  <a:srgbClr val="000066"/>
                </a:solidFill>
                <a:latin typeface="黑体" pitchFamily="49" charset="-122"/>
                <a:ea typeface="+mn-ea"/>
                <a:sym typeface="Arial" pitchFamily="34" charset="0"/>
              </a:rPr>
              <a:t> </a:t>
            </a:r>
          </a:p>
          <a:p>
            <a:pPr algn="just"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第一个参数</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由</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open()</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函数运行结果返回的描述符；</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algn="just"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第二个参数</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buf</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存储写入数据的空间位置。该地址所指的存储空间应大于</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count</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字节；</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algn="just"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第三个参数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count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设备文件中要写入数据的大小。该值应小于</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SSIZE_MAX</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。返回值为</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0</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则立即中断。</a:t>
            </a:r>
          </a:p>
        </p:txBody>
      </p:sp>
      <p:sp>
        <p:nvSpPr>
          <p:cNvPr id="6" name="Title 1">
            <a:extLst>
              <a:ext uri="{FF2B5EF4-FFF2-40B4-BE49-F238E27FC236}">
                <a16:creationId xmlns:a16="http://schemas.microsoft.com/office/drawing/2014/main" id="{7EF12A41-94C0-42D4-B19A-29FECA39186E}"/>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C00422-E7FD-4E63-BC79-926793B2A495}"/>
              </a:ext>
            </a:extLst>
          </p:cNvPr>
          <p:cNvSpPr/>
          <p:nvPr/>
        </p:nvSpPr>
        <p:spPr>
          <a:xfrm>
            <a:off x="765175" y="1409701"/>
            <a:ext cx="8599488" cy="4665893"/>
          </a:xfrm>
          <a:prstGeom prst="rect">
            <a:avLst/>
          </a:prstGeom>
        </p:spPr>
        <p:txBody>
          <a:bodyPr>
            <a:spAutoFit/>
          </a:bodyPr>
          <a:lstStyle/>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说明</a:t>
            </a:r>
            <a:r>
              <a:rPr lang="en-US" altLang="zh-CN" sz="2600" dirty="0">
                <a:solidFill>
                  <a:srgbClr val="000066"/>
                </a:solidFill>
                <a:latin typeface="+mn-lt"/>
                <a:ea typeface="+mn-ea"/>
                <a:sym typeface="Arial" pitchFamily="34" charset="0"/>
              </a:rPr>
              <a:t>:</a:t>
            </a:r>
            <a:r>
              <a:rPr lang="en-US" altLang="zh-CN" sz="2000" kern="0" dirty="0">
                <a:solidFill>
                  <a:srgbClr val="0000FF"/>
                </a:solidFill>
                <a:latin typeface="+mn-lt"/>
                <a:sym typeface="Arial" pitchFamily="34" charset="0"/>
              </a:rPr>
              <a:t> </a:t>
            </a:r>
          </a:p>
          <a:p>
            <a:pPr marL="742950" lvl="1" indent="-285750" algn="just" defTabSz="0" eaLnBrk="0" hangingPunct="0">
              <a:spcBef>
                <a:spcPct val="20000"/>
              </a:spcBef>
              <a:buClr>
                <a:schemeClr val="tx2"/>
              </a:buClr>
              <a:buSzPct val="75000"/>
              <a:buFont typeface="Wingdings" pitchFamily="2" charset="2"/>
              <a:buChar char="v"/>
              <a:defRPr/>
            </a:pPr>
            <a:r>
              <a:rPr lang="en-US" altLang="zh-CN" dirty="0">
                <a:solidFill>
                  <a:srgbClr val="0000FF"/>
                </a:solidFill>
                <a:latin typeface="+mn-lt"/>
                <a:ea typeface="+mn-ea"/>
                <a:sym typeface="Arial" pitchFamily="34" charset="0"/>
              </a:rPr>
              <a:t>write()</a:t>
            </a:r>
            <a:r>
              <a:rPr lang="zh-CN" altLang="en-US" dirty="0">
                <a:solidFill>
                  <a:srgbClr val="0000FF"/>
                </a:solidFill>
                <a:latin typeface="+mn-lt"/>
                <a:ea typeface="+mn-ea"/>
                <a:sym typeface="Arial" pitchFamily="34" charset="0"/>
              </a:rPr>
              <a:t>函数会把参数</a:t>
            </a:r>
            <a:r>
              <a:rPr lang="en-US" altLang="zh-CN" dirty="0" err="1">
                <a:solidFill>
                  <a:srgbClr val="0000FF"/>
                </a:solidFill>
                <a:latin typeface="+mn-lt"/>
                <a:ea typeface="+mn-ea"/>
                <a:sym typeface="Arial" pitchFamily="34" charset="0"/>
              </a:rPr>
              <a:t>buf</a:t>
            </a:r>
            <a:r>
              <a:rPr lang="zh-CN" altLang="en-US" dirty="0">
                <a:solidFill>
                  <a:srgbClr val="0000FF"/>
                </a:solidFill>
                <a:latin typeface="+mn-lt"/>
                <a:ea typeface="+mn-ea"/>
                <a:sym typeface="Arial" pitchFamily="34" charset="0"/>
              </a:rPr>
              <a:t>所指的内存中的</a:t>
            </a:r>
            <a:r>
              <a:rPr lang="en-US" altLang="zh-CN" dirty="0">
                <a:solidFill>
                  <a:srgbClr val="0000FF"/>
                </a:solidFill>
                <a:latin typeface="+mn-lt"/>
                <a:ea typeface="+mn-ea"/>
                <a:sym typeface="Arial" pitchFamily="34" charset="0"/>
              </a:rPr>
              <a:t>count</a:t>
            </a:r>
            <a:r>
              <a:rPr lang="zh-CN" altLang="en-US" dirty="0">
                <a:solidFill>
                  <a:srgbClr val="0000FF"/>
                </a:solidFill>
                <a:latin typeface="+mn-lt"/>
                <a:ea typeface="+mn-ea"/>
                <a:sym typeface="Arial" pitchFamily="34" charset="0"/>
              </a:rPr>
              <a:t>个字节写入到参数</a:t>
            </a:r>
            <a:r>
              <a:rPr lang="en-US" altLang="zh-CN" dirty="0" err="1">
                <a:solidFill>
                  <a:srgbClr val="0000FF"/>
                </a:solidFill>
                <a:latin typeface="+mn-lt"/>
                <a:ea typeface="+mn-ea"/>
                <a:sym typeface="Arial" pitchFamily="34" charset="0"/>
              </a:rPr>
              <a:t>fd</a:t>
            </a:r>
            <a:r>
              <a:rPr lang="zh-CN" altLang="en-US" dirty="0">
                <a:solidFill>
                  <a:srgbClr val="0000FF"/>
                </a:solidFill>
                <a:latin typeface="+mn-lt"/>
                <a:ea typeface="+mn-ea"/>
                <a:sym typeface="Arial" pitchFamily="34" charset="0"/>
              </a:rPr>
              <a:t>所指的文件内。此时</a:t>
            </a:r>
            <a:r>
              <a:rPr lang="en-US" altLang="zh-CN" dirty="0">
                <a:solidFill>
                  <a:srgbClr val="0000FF"/>
                </a:solidFill>
                <a:latin typeface="+mn-lt"/>
                <a:ea typeface="+mn-ea"/>
                <a:sym typeface="Arial" pitchFamily="34" charset="0"/>
              </a:rPr>
              <a:t>count</a:t>
            </a:r>
            <a:r>
              <a:rPr lang="zh-CN" altLang="en-US" dirty="0">
                <a:solidFill>
                  <a:srgbClr val="0000FF"/>
                </a:solidFill>
                <a:latin typeface="+mn-lt"/>
                <a:ea typeface="+mn-ea"/>
                <a:sym typeface="Arial" pitchFamily="34" charset="0"/>
              </a:rPr>
              <a:t>值应小于</a:t>
            </a:r>
            <a:r>
              <a:rPr lang="en-US" altLang="zh-CN" dirty="0">
                <a:solidFill>
                  <a:srgbClr val="0000FF"/>
                </a:solidFill>
                <a:latin typeface="+mn-lt"/>
                <a:ea typeface="+mn-ea"/>
                <a:sym typeface="Arial" pitchFamily="34" charset="0"/>
              </a:rPr>
              <a:t>SSIZE_MAX</a:t>
            </a:r>
            <a:r>
              <a:rPr lang="zh-CN" altLang="en-US" dirty="0">
                <a:solidFill>
                  <a:srgbClr val="0000FF"/>
                </a:solidFill>
                <a:latin typeface="+mn-lt"/>
                <a:ea typeface="+mn-ea"/>
                <a:sym typeface="Arial" pitchFamily="34" charset="0"/>
              </a:rPr>
              <a:t>。</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en-US" altLang="zh-CN" dirty="0">
                <a:solidFill>
                  <a:srgbClr val="0000FF"/>
                </a:solidFill>
                <a:latin typeface="+mn-lt"/>
                <a:ea typeface="+mn-ea"/>
                <a:sym typeface="Arial" pitchFamily="34" charset="0"/>
              </a:rPr>
              <a:t>open()</a:t>
            </a:r>
            <a:r>
              <a:rPr lang="zh-CN" altLang="en-US" dirty="0">
                <a:solidFill>
                  <a:srgbClr val="0000FF"/>
                </a:solidFill>
                <a:latin typeface="+mn-lt"/>
                <a:ea typeface="+mn-ea"/>
                <a:sym typeface="Arial" pitchFamily="34" charset="0"/>
              </a:rPr>
              <a:t>函数没有指定为</a:t>
            </a:r>
            <a:r>
              <a:rPr lang="en-US" altLang="zh-CN" dirty="0">
                <a:solidFill>
                  <a:srgbClr val="0000FF"/>
                </a:solidFill>
                <a:latin typeface="+mn-lt"/>
                <a:ea typeface="+mn-ea"/>
                <a:sym typeface="Arial" pitchFamily="34" charset="0"/>
              </a:rPr>
              <a:t>O_NONBLOCK</a:t>
            </a:r>
            <a:r>
              <a:rPr lang="zh-CN" altLang="en-US" dirty="0">
                <a:solidFill>
                  <a:srgbClr val="0000FF"/>
                </a:solidFill>
                <a:latin typeface="+mn-lt"/>
                <a:ea typeface="+mn-ea"/>
                <a:sym typeface="Arial" pitchFamily="34" charset="0"/>
              </a:rPr>
              <a:t>或</a:t>
            </a:r>
            <a:r>
              <a:rPr lang="en-US" altLang="zh-CN" dirty="0">
                <a:solidFill>
                  <a:srgbClr val="0000FF"/>
                </a:solidFill>
                <a:latin typeface="+mn-lt"/>
                <a:ea typeface="+mn-ea"/>
                <a:sym typeface="Arial" pitchFamily="34" charset="0"/>
              </a:rPr>
              <a:t>O_NDELAY</a:t>
            </a:r>
            <a:r>
              <a:rPr lang="zh-CN" altLang="en-US" dirty="0">
                <a:solidFill>
                  <a:srgbClr val="0000FF"/>
                </a:solidFill>
                <a:latin typeface="+mn-lt"/>
                <a:ea typeface="+mn-ea"/>
                <a:sym typeface="Arial" pitchFamily="34" charset="0"/>
              </a:rPr>
              <a:t>时，阻断到可读取相应</a:t>
            </a:r>
            <a:r>
              <a:rPr lang="en-US" altLang="zh-CN" dirty="0">
                <a:solidFill>
                  <a:srgbClr val="0000FF"/>
                </a:solidFill>
                <a:latin typeface="+mn-lt"/>
                <a:ea typeface="+mn-ea"/>
                <a:sym typeface="Arial" pitchFamily="34" charset="0"/>
              </a:rPr>
              <a:t>count</a:t>
            </a:r>
            <a:r>
              <a:rPr lang="zh-CN" altLang="en-US" dirty="0">
                <a:solidFill>
                  <a:srgbClr val="0000FF"/>
                </a:solidFill>
                <a:latin typeface="+mn-lt"/>
                <a:ea typeface="+mn-ea"/>
                <a:sym typeface="Arial" pitchFamily="34" charset="0"/>
              </a:rPr>
              <a:t>值的大小。</a:t>
            </a:r>
            <a:endParaRPr lang="en-US" altLang="zh-CN" dirty="0">
              <a:solidFill>
                <a:srgbClr val="0000FF"/>
              </a:solidFill>
              <a:latin typeface="+mn-lt"/>
              <a:ea typeface="+mn-ea"/>
              <a:sym typeface="Arial" pitchFamily="34"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返回值</a:t>
            </a:r>
            <a:r>
              <a:rPr lang="en-US" altLang="zh-CN" sz="2600" dirty="0">
                <a:solidFill>
                  <a:srgbClr val="000066"/>
                </a:solidFill>
                <a:latin typeface="+mn-lt"/>
                <a:ea typeface="+mn-ea"/>
                <a:sym typeface="Arial" pitchFamily="34" charset="0"/>
              </a:rPr>
              <a:t>:</a:t>
            </a:r>
            <a:r>
              <a:rPr lang="en-US" altLang="zh-CN" sz="1600" dirty="0">
                <a:solidFill>
                  <a:srgbClr val="000066"/>
                </a:solidFill>
                <a:latin typeface="黑体" pitchFamily="49" charset="-122"/>
                <a:ea typeface="+mn-ea"/>
                <a:sym typeface="Arial" pitchFamily="34" charset="0"/>
              </a:rPr>
              <a:t> </a:t>
            </a: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成功返回写入的字节数。</a:t>
            </a:r>
            <a:endParaRPr lang="en-US" altLang="zh-CN" dirty="0">
              <a:solidFill>
                <a:srgbClr val="0000FF"/>
              </a:solidFill>
              <a:latin typeface="+mn-lt"/>
              <a:ea typeface="+mn-ea"/>
              <a:sym typeface="Arial" pitchFamily="34" charset="0"/>
            </a:endParaRPr>
          </a:p>
          <a:p>
            <a:pPr lvl="1" algn="just" defTabSz="0" eaLnBrk="0" hangingPunct="0">
              <a:spcBef>
                <a:spcPct val="20000"/>
              </a:spcBef>
              <a:buClr>
                <a:schemeClr val="tx2"/>
              </a:buClr>
              <a:buSzPct val="75000"/>
              <a:defRPr/>
            </a:pPr>
            <a:r>
              <a:rPr lang="zh-CN" altLang="en-US" dirty="0">
                <a:solidFill>
                  <a:srgbClr val="0000FF"/>
                </a:solidFill>
                <a:latin typeface="+mn-lt"/>
                <a:ea typeface="+mn-ea"/>
                <a:sym typeface="Arial" pitchFamily="34" charset="0"/>
              </a:rPr>
              <a:t>即使该值小于相应的必要字节数，也不是错误，可能没有写入   实际需要的字节数，或被某种信号中断了。</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失败则返回</a:t>
            </a:r>
            <a:r>
              <a:rPr lang="en-US" altLang="zh-CN" dirty="0">
                <a:solidFill>
                  <a:srgbClr val="0000FF"/>
                </a:solidFill>
                <a:latin typeface="+mn-lt"/>
                <a:ea typeface="+mn-ea"/>
                <a:sym typeface="Arial" pitchFamily="34" charset="0"/>
              </a:rPr>
              <a:t>-1</a:t>
            </a:r>
            <a:r>
              <a:rPr lang="zh-CN" altLang="en-US" dirty="0">
                <a:solidFill>
                  <a:srgbClr val="0000FF"/>
                </a:solidFill>
                <a:latin typeface="+mn-lt"/>
                <a:ea typeface="+mn-ea"/>
                <a:sym typeface="Arial" pitchFamily="34" charset="0"/>
              </a:rPr>
              <a:t>，得到</a:t>
            </a:r>
            <a:r>
              <a:rPr lang="en-US" altLang="zh-CN" dirty="0">
                <a:solidFill>
                  <a:srgbClr val="0000FF"/>
                </a:solidFill>
                <a:latin typeface="+mn-lt"/>
                <a:ea typeface="+mn-ea"/>
                <a:sym typeface="Arial" pitchFamily="34" charset="0"/>
              </a:rPr>
              <a:t>-1</a:t>
            </a:r>
            <a:r>
              <a:rPr lang="zh-CN" altLang="en-US" dirty="0">
                <a:solidFill>
                  <a:srgbClr val="0000FF"/>
                </a:solidFill>
                <a:latin typeface="+mn-lt"/>
                <a:ea typeface="+mn-ea"/>
                <a:sym typeface="Arial" pitchFamily="34" charset="0"/>
              </a:rPr>
              <a:t>值时参考</a:t>
            </a:r>
            <a:r>
              <a:rPr lang="en-US" altLang="zh-CN" dirty="0" err="1">
                <a:solidFill>
                  <a:srgbClr val="0000FF"/>
                </a:solidFill>
                <a:latin typeface="+mn-lt"/>
                <a:ea typeface="+mn-ea"/>
                <a:sym typeface="Arial" pitchFamily="34" charset="0"/>
              </a:rPr>
              <a:t>errno</a:t>
            </a:r>
            <a:r>
              <a:rPr lang="zh-CN" altLang="en-US" dirty="0">
                <a:solidFill>
                  <a:srgbClr val="0000FF"/>
                </a:solidFill>
                <a:latin typeface="+mn-lt"/>
                <a:ea typeface="+mn-ea"/>
                <a:sym typeface="Arial" pitchFamily="34" charset="0"/>
              </a:rPr>
              <a:t>。</a:t>
            </a:r>
            <a:endParaRPr lang="zh-CN" altLang="en-US" dirty="0">
              <a:solidFill>
                <a:srgbClr val="0000FF"/>
              </a:solidFill>
              <a:latin typeface="+mn-lt"/>
              <a:ea typeface="+mn-ea"/>
            </a:endParaRPr>
          </a:p>
        </p:txBody>
      </p:sp>
      <p:sp>
        <p:nvSpPr>
          <p:cNvPr id="6" name="Title 1">
            <a:extLst>
              <a:ext uri="{FF2B5EF4-FFF2-40B4-BE49-F238E27FC236}">
                <a16:creationId xmlns:a16="http://schemas.microsoft.com/office/drawing/2014/main" id="{109E4A0B-946C-4FF8-A75D-531C2A821A2C}"/>
              </a:ext>
            </a:extLst>
          </p:cNvPr>
          <p:cNvSpPr txBox="1">
            <a:spLocks noChangeAspect="1" noChangeArrowheads="1"/>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F799DE-EFEA-4245-B8B2-BF83DCD99FC0}"/>
              </a:ext>
            </a:extLst>
          </p:cNvPr>
          <p:cNvSpPr/>
          <p:nvPr/>
        </p:nvSpPr>
        <p:spPr>
          <a:xfrm>
            <a:off x="776536" y="1616363"/>
            <a:ext cx="8759825" cy="4708981"/>
          </a:xfrm>
          <a:prstGeom prst="rect">
            <a:avLst/>
          </a:prstGeom>
        </p:spPr>
        <p:txBody>
          <a:bodyPr>
            <a:spAutoFit/>
          </a:bodyPr>
          <a:lstStyle/>
          <a:p>
            <a:pPr marL="342900" indent="-342900" algn="l" defTabSz="0">
              <a:spcBef>
                <a:spcPct val="20000"/>
              </a:spcBef>
              <a:buClr>
                <a:srgbClr val="FF5050"/>
              </a:buClr>
              <a:buSzPct val="120000"/>
              <a:buFont typeface="Wingdings" pitchFamily="2" charset="2"/>
              <a:buChar char="§"/>
              <a:defRPr/>
            </a:pPr>
            <a:r>
              <a:rPr lang="en-US" altLang="zh-CN" sz="2800" dirty="0" err="1">
                <a:solidFill>
                  <a:srgbClr val="FF0000"/>
                </a:solidFill>
                <a:latin typeface="Arial" charset="0"/>
              </a:rPr>
              <a:t>lseek</a:t>
            </a:r>
            <a:r>
              <a:rPr lang="en-US" altLang="zh-CN" sz="2800" dirty="0">
                <a:solidFill>
                  <a:srgbClr val="FF0000"/>
                </a:solidFill>
                <a:latin typeface="Arial" charset="0"/>
              </a:rPr>
              <a:t>()</a:t>
            </a:r>
            <a:r>
              <a:rPr lang="zh-CN" altLang="en-US" sz="2800" dirty="0">
                <a:solidFill>
                  <a:srgbClr val="FF0000"/>
                </a:solidFill>
                <a:latin typeface="Arial" charset="0"/>
              </a:rPr>
              <a:t>函数</a:t>
            </a:r>
            <a:endParaRPr lang="en-US" altLang="zh-CN" sz="2800" dirty="0">
              <a:solidFill>
                <a:srgbClr val="FF0000"/>
              </a:solidFill>
              <a:latin typeface="Arial"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功能</a:t>
            </a:r>
            <a:r>
              <a:rPr lang="en-US" altLang="zh-CN" sz="2600" dirty="0">
                <a:solidFill>
                  <a:srgbClr val="000066"/>
                </a:solidFill>
                <a:latin typeface="+mn-lt"/>
                <a:ea typeface="+mn-ea"/>
                <a:sym typeface="Arial" pitchFamily="34" charset="0"/>
              </a:rPr>
              <a:t>:</a:t>
            </a:r>
            <a:r>
              <a:rPr lang="en-US" altLang="zh-CN" dirty="0">
                <a:solidFill>
                  <a:srgbClr val="000066"/>
                </a:solidFill>
                <a:latin typeface="黑体" pitchFamily="49" charset="-122"/>
                <a:ea typeface="+mn-ea"/>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移动文件的读写位置</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原型</a:t>
            </a:r>
            <a:r>
              <a:rPr lang="en-US" altLang="zh-CN" sz="2600" dirty="0">
                <a:solidFill>
                  <a:srgbClr val="000066"/>
                </a:solidFill>
                <a:latin typeface="+mn-lt"/>
                <a:ea typeface="+mn-ea"/>
                <a:sym typeface="Arial" pitchFamily="34" charset="0"/>
              </a:rPr>
              <a:t>:</a:t>
            </a:r>
            <a:r>
              <a:rPr lang="en-US" altLang="zh-CN" dirty="0">
                <a:solidFill>
                  <a:srgbClr val="000066"/>
                </a:solidFill>
                <a:latin typeface="黑体" pitchFamily="49" charset="-122"/>
                <a:ea typeface="+mn-ea"/>
                <a:sym typeface="Arial" pitchFamily="34" charset="0"/>
              </a:rPr>
              <a:t> </a:t>
            </a:r>
          </a:p>
          <a:p>
            <a:pPr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&lt;sys/</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types.h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a:t>
            </a:r>
          </a:p>
          <a:p>
            <a:pPr algn="l" defTabSz="0">
              <a:spcBef>
                <a:spcPct val="20000"/>
              </a:spcBef>
              <a:buClr>
                <a:srgbClr val="FF5050"/>
              </a:buClr>
              <a:buSzPct val="120000"/>
              <a:defRPr/>
            </a:pP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#include &lt;</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unistd.h</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&gt;</a:t>
            </a:r>
          </a:p>
          <a:p>
            <a:pPr algn="l" defTabSz="0">
              <a:spcBef>
                <a:spcPct val="20000"/>
              </a:spcBef>
              <a:buClr>
                <a:srgbClr val="FF5050"/>
              </a:buClr>
              <a:buSzPct val="120000"/>
              <a:defRPr/>
            </a:pP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off_t</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lseek</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(int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off_t</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offset, int whence);</a:t>
            </a: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变量</a:t>
            </a:r>
            <a:r>
              <a:rPr lang="en-US" altLang="zh-CN" sz="2600" dirty="0">
                <a:solidFill>
                  <a:srgbClr val="000066"/>
                </a:solidFill>
                <a:latin typeface="+mn-lt"/>
                <a:ea typeface="+mn-ea"/>
                <a:sym typeface="Arial" pitchFamily="34" charset="0"/>
              </a:rPr>
              <a:t>:</a:t>
            </a:r>
            <a:r>
              <a:rPr lang="en-US" altLang="zh-CN" dirty="0">
                <a:solidFill>
                  <a:srgbClr val="000066"/>
                </a:solidFill>
                <a:latin typeface="黑体" pitchFamily="49" charset="-122"/>
                <a:ea typeface="+mn-ea"/>
                <a:sym typeface="Arial" pitchFamily="34" charset="0"/>
              </a:rPr>
              <a:t> </a:t>
            </a: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第一个参数</a:t>
            </a:r>
            <a:r>
              <a:rPr lang="en-US" altLang="zh-CN" sz="2200" b="0" dirty="0" err="1">
                <a:solidFill>
                  <a:srgbClr val="0000FF"/>
                </a:solidFill>
                <a:latin typeface="Arial" panose="020B0604020202020204" pitchFamily="34" charset="0"/>
                <a:ea typeface="宋体" panose="02010600030101010101" pitchFamily="2" charset="-122"/>
                <a:sym typeface="Arial" pitchFamily="34" charset="0"/>
              </a:rPr>
              <a:t>fd</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由</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open()</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函数运行结果返回的描述符；</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第二个参数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offset </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以字节为单位，指定被移动文件指针的位置。该值随</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whence</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解释为实际移动位置；</a:t>
            </a:r>
            <a:endParaRPr lang="en-US" altLang="zh-CN" sz="2200" b="0" dirty="0">
              <a:solidFill>
                <a:srgbClr val="0000FF"/>
              </a:solidFill>
              <a:latin typeface="Arial" panose="020B0604020202020204" pitchFamily="34" charset="0"/>
              <a:ea typeface="宋体" panose="02010600030101010101" pitchFamily="2" charset="-122"/>
              <a:sym typeface="Arial" pitchFamily="34" charset="0"/>
            </a:endParaRPr>
          </a:p>
          <a:p>
            <a:pPr algn="l" defTabSz="0">
              <a:spcBef>
                <a:spcPct val="20000"/>
              </a:spcBef>
              <a:buClr>
                <a:srgbClr val="FF5050"/>
              </a:buClr>
              <a:buSzPct val="120000"/>
              <a:defRPr/>
            </a:pP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第三个参数</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whence</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指定用来解释</a:t>
            </a:r>
            <a:r>
              <a:rPr lang="en-US" altLang="zh-CN" sz="2200" b="0" dirty="0">
                <a:solidFill>
                  <a:srgbClr val="0000FF"/>
                </a:solidFill>
                <a:latin typeface="Arial" panose="020B0604020202020204" pitchFamily="34" charset="0"/>
                <a:ea typeface="宋体" panose="02010600030101010101" pitchFamily="2" charset="-122"/>
                <a:sym typeface="Arial" pitchFamily="34" charset="0"/>
              </a:rPr>
              <a:t>offset</a:t>
            </a:r>
            <a:r>
              <a:rPr lang="zh-CN" altLang="en-US" sz="2200" b="0" dirty="0">
                <a:solidFill>
                  <a:srgbClr val="0000FF"/>
                </a:solidFill>
                <a:latin typeface="Arial" panose="020B0604020202020204" pitchFamily="34" charset="0"/>
                <a:ea typeface="宋体" panose="02010600030101010101" pitchFamily="2" charset="-122"/>
                <a:sym typeface="Arial" pitchFamily="34" charset="0"/>
              </a:rPr>
              <a:t>的条件。</a:t>
            </a:r>
          </a:p>
        </p:txBody>
      </p:sp>
      <p:sp>
        <p:nvSpPr>
          <p:cNvPr id="6" name="Title 1">
            <a:extLst>
              <a:ext uri="{FF2B5EF4-FFF2-40B4-BE49-F238E27FC236}">
                <a16:creationId xmlns:a16="http://schemas.microsoft.com/office/drawing/2014/main" id="{35B9D990-E406-4623-B06B-973E994FC872}"/>
              </a:ext>
            </a:extLst>
          </p:cNvPr>
          <p:cNvSpPr txBox="1">
            <a:spLocks noChangeAspect="1" noChangeArrowheads="1"/>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FECD58-8044-4137-A247-05702BC345AE}"/>
              </a:ext>
            </a:extLst>
          </p:cNvPr>
          <p:cNvSpPr/>
          <p:nvPr/>
        </p:nvSpPr>
        <p:spPr>
          <a:xfrm>
            <a:off x="560512" y="1556792"/>
            <a:ext cx="9054652" cy="4665893"/>
          </a:xfrm>
          <a:prstGeom prst="rect">
            <a:avLst/>
          </a:prstGeom>
        </p:spPr>
        <p:txBody>
          <a:bodyPr wrap="square">
            <a:spAutoFit/>
          </a:bodyPr>
          <a:lstStyle/>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说明</a:t>
            </a:r>
            <a:r>
              <a:rPr lang="en-US" altLang="zh-CN" sz="2600" dirty="0">
                <a:solidFill>
                  <a:srgbClr val="000066"/>
                </a:solidFill>
                <a:latin typeface="+mn-lt"/>
                <a:ea typeface="+mn-ea"/>
                <a:sym typeface="Arial" pitchFamily="34" charset="0"/>
              </a:rPr>
              <a:t>:</a:t>
            </a:r>
            <a:r>
              <a:rPr lang="en-US" altLang="zh-CN" dirty="0">
                <a:solidFill>
                  <a:srgbClr val="000066"/>
                </a:solidFill>
                <a:latin typeface="黑体" pitchFamily="49" charset="-122"/>
                <a:ea typeface="+mn-ea"/>
                <a:sym typeface="Arial" pitchFamily="34" charset="0"/>
              </a:rPr>
              <a:t> </a:t>
            </a:r>
          </a:p>
          <a:p>
            <a:pPr marL="742950" lvl="1" indent="-285750" algn="just" defTabSz="0" eaLnBrk="0" hangingPunct="0">
              <a:spcBef>
                <a:spcPct val="20000"/>
              </a:spcBef>
              <a:buClr>
                <a:schemeClr val="tx2"/>
              </a:buClr>
              <a:buSzPct val="75000"/>
              <a:buFont typeface="Wingdings" pitchFamily="2" charset="2"/>
              <a:buChar char="v"/>
              <a:defRPr/>
            </a:pPr>
            <a:r>
              <a:rPr lang="en-US" altLang="zh-CN" dirty="0">
                <a:solidFill>
                  <a:srgbClr val="0000FF"/>
                </a:solidFill>
                <a:latin typeface="+mn-lt"/>
                <a:ea typeface="+mn-ea"/>
                <a:sym typeface="Arial" pitchFamily="34" charset="0"/>
              </a:rPr>
              <a:t> </a:t>
            </a:r>
            <a:r>
              <a:rPr lang="en-US" altLang="zh-CN" dirty="0" err="1">
                <a:solidFill>
                  <a:srgbClr val="0000FF"/>
                </a:solidFill>
                <a:latin typeface="+mn-lt"/>
                <a:ea typeface="+mn-ea"/>
                <a:sym typeface="Arial" pitchFamily="34" charset="0"/>
              </a:rPr>
              <a:t>lseek</a:t>
            </a:r>
            <a:r>
              <a:rPr lang="en-US" altLang="zh-CN" dirty="0">
                <a:solidFill>
                  <a:srgbClr val="0000FF"/>
                </a:solidFill>
                <a:latin typeface="+mn-lt"/>
                <a:ea typeface="+mn-ea"/>
                <a:sym typeface="Arial" pitchFamily="34" charset="0"/>
              </a:rPr>
              <a:t>()</a:t>
            </a:r>
            <a:r>
              <a:rPr lang="zh-CN" altLang="en-US" dirty="0">
                <a:solidFill>
                  <a:srgbClr val="0000FF"/>
                </a:solidFill>
                <a:latin typeface="+mn-lt"/>
                <a:ea typeface="+mn-ea"/>
                <a:sym typeface="Arial" pitchFamily="34" charset="0"/>
              </a:rPr>
              <a:t>函数用来控制该文件的读写位置。</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把文件描述符</a:t>
            </a:r>
            <a:r>
              <a:rPr lang="en-US" altLang="zh-CN" dirty="0" err="1">
                <a:solidFill>
                  <a:srgbClr val="0000FF"/>
                </a:solidFill>
                <a:latin typeface="+mn-lt"/>
                <a:ea typeface="+mn-ea"/>
                <a:sym typeface="Arial" pitchFamily="34" charset="0"/>
              </a:rPr>
              <a:t>fd</a:t>
            </a:r>
            <a:r>
              <a:rPr lang="zh-CN" altLang="en-US" dirty="0">
                <a:solidFill>
                  <a:srgbClr val="0000FF"/>
                </a:solidFill>
                <a:latin typeface="+mn-lt"/>
                <a:ea typeface="+mn-ea"/>
                <a:sym typeface="Arial" pitchFamily="34" charset="0"/>
              </a:rPr>
              <a:t>所指的设备文件向上移到文件指针的位置把文件指针的位置移到</a:t>
            </a:r>
            <a:r>
              <a:rPr lang="en-US" altLang="zh-CN" dirty="0">
                <a:solidFill>
                  <a:srgbClr val="0000FF"/>
                </a:solidFill>
                <a:latin typeface="+mn-lt"/>
                <a:ea typeface="+mn-ea"/>
                <a:sym typeface="Arial" pitchFamily="34" charset="0"/>
              </a:rPr>
              <a:t>whence</a:t>
            </a:r>
            <a:r>
              <a:rPr lang="zh-CN" altLang="en-US" dirty="0">
                <a:solidFill>
                  <a:srgbClr val="0000FF"/>
                </a:solidFill>
                <a:latin typeface="+mn-lt"/>
                <a:ea typeface="+mn-ea"/>
                <a:sym typeface="Arial" pitchFamily="34" charset="0"/>
              </a:rPr>
              <a:t>所指选项</a:t>
            </a:r>
            <a:r>
              <a:rPr lang="en-US" altLang="zh-CN" dirty="0">
                <a:solidFill>
                  <a:srgbClr val="0000FF"/>
                </a:solidFill>
                <a:latin typeface="+mn-lt"/>
                <a:ea typeface="+mn-ea"/>
                <a:sym typeface="Arial" pitchFamily="34" charset="0"/>
              </a:rPr>
              <a:t>offset</a:t>
            </a:r>
            <a:r>
              <a:rPr lang="zh-CN" altLang="en-US" dirty="0">
                <a:solidFill>
                  <a:srgbClr val="0000FF"/>
                </a:solidFill>
                <a:latin typeface="+mn-lt"/>
                <a:ea typeface="+mn-ea"/>
                <a:sym typeface="Arial" pitchFamily="34" charset="0"/>
              </a:rPr>
              <a:t>值的位置上。</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文件指针的位置随设备文件所连接设备驱动程序的处理方式而变化。</a:t>
            </a:r>
            <a:endParaRPr lang="en-US" altLang="zh-CN" dirty="0">
              <a:solidFill>
                <a:srgbClr val="0000FF"/>
              </a:solidFill>
              <a:latin typeface="+mn-lt"/>
              <a:ea typeface="+mn-ea"/>
              <a:sym typeface="Arial" pitchFamily="34" charset="0"/>
            </a:endParaRPr>
          </a:p>
          <a:p>
            <a:pPr marL="342900" indent="-342900" algn="l" defTabSz="0">
              <a:spcBef>
                <a:spcPct val="20000"/>
              </a:spcBef>
              <a:buClr>
                <a:srgbClr val="FF5050"/>
              </a:buClr>
              <a:buSzPct val="120000"/>
              <a:buFont typeface="Wingdings" pitchFamily="2" charset="2"/>
              <a:buChar char="§"/>
              <a:defRPr/>
            </a:pPr>
            <a:endParaRPr lang="en-US" altLang="zh-CN" sz="2000" kern="0" dirty="0">
              <a:solidFill>
                <a:srgbClr val="0000FF"/>
              </a:solidFill>
              <a:latin typeface="+mn-lt"/>
              <a:sym typeface="Arial" pitchFamily="34" charset="0"/>
            </a:endParaRPr>
          </a:p>
          <a:p>
            <a:pPr marL="342900" indent="-342900" algn="l" defTabSz="0">
              <a:spcBef>
                <a:spcPct val="20000"/>
              </a:spcBef>
              <a:buClr>
                <a:srgbClr val="FF5050"/>
              </a:buClr>
              <a:buSzPct val="120000"/>
              <a:buFont typeface="Wingdings" pitchFamily="2" charset="2"/>
              <a:buChar char="§"/>
              <a:defRPr/>
            </a:pPr>
            <a:r>
              <a:rPr lang="zh-CN" altLang="en-US" sz="2600" dirty="0">
                <a:solidFill>
                  <a:srgbClr val="000066"/>
                </a:solidFill>
                <a:latin typeface="+mn-lt"/>
                <a:ea typeface="+mn-ea"/>
                <a:sym typeface="Arial" pitchFamily="34" charset="0"/>
              </a:rPr>
              <a:t>返回值</a:t>
            </a:r>
            <a:r>
              <a:rPr lang="en-US" altLang="zh-CN" sz="2600" dirty="0">
                <a:solidFill>
                  <a:srgbClr val="000066"/>
                </a:solidFill>
                <a:latin typeface="+mn-lt"/>
                <a:ea typeface="+mn-ea"/>
                <a:sym typeface="Arial" pitchFamily="34" charset="0"/>
              </a:rPr>
              <a:t>:</a:t>
            </a:r>
            <a:r>
              <a:rPr lang="en-US" altLang="zh-CN" dirty="0">
                <a:solidFill>
                  <a:srgbClr val="000066"/>
                </a:solidFill>
                <a:latin typeface="黑体" pitchFamily="49" charset="-122"/>
                <a:ea typeface="+mn-ea"/>
                <a:sym typeface="Arial" pitchFamily="34" charset="0"/>
              </a:rPr>
              <a:t> </a:t>
            </a: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成功时则返回目前的读写位置。   </a:t>
            </a:r>
            <a:endParaRPr lang="en-US" altLang="zh-CN" dirty="0">
              <a:solidFill>
                <a:srgbClr val="0000FF"/>
              </a:solidFill>
              <a:latin typeface="+mn-lt"/>
              <a:ea typeface="+mn-ea"/>
              <a:sym typeface="Arial" pitchFamily="34" charset="0"/>
            </a:endParaRPr>
          </a:p>
          <a:p>
            <a:pPr marL="742950" lvl="1" indent="-285750" algn="just" defTabSz="0" eaLnBrk="0" hangingPunct="0">
              <a:spcBef>
                <a:spcPct val="20000"/>
              </a:spcBef>
              <a:buClr>
                <a:schemeClr val="tx2"/>
              </a:buClr>
              <a:buSzPct val="75000"/>
              <a:buFont typeface="Wingdings" pitchFamily="2" charset="2"/>
              <a:buChar char="v"/>
              <a:defRPr/>
            </a:pPr>
            <a:r>
              <a:rPr lang="zh-CN" altLang="en-US" dirty="0">
                <a:solidFill>
                  <a:srgbClr val="0000FF"/>
                </a:solidFill>
                <a:latin typeface="+mn-lt"/>
                <a:ea typeface="+mn-ea"/>
                <a:sym typeface="Arial" pitchFamily="34" charset="0"/>
              </a:rPr>
              <a:t>错误则返回</a:t>
            </a:r>
            <a:r>
              <a:rPr lang="en-US" altLang="zh-CN" dirty="0">
                <a:solidFill>
                  <a:srgbClr val="0000FF"/>
                </a:solidFill>
                <a:latin typeface="+mn-lt"/>
                <a:ea typeface="+mn-ea"/>
                <a:sym typeface="Arial" pitchFamily="34" charset="0"/>
              </a:rPr>
              <a:t>(</a:t>
            </a:r>
            <a:r>
              <a:rPr lang="en-US" altLang="zh-CN" dirty="0" err="1">
                <a:solidFill>
                  <a:srgbClr val="0000FF"/>
                </a:solidFill>
                <a:latin typeface="+mn-lt"/>
                <a:ea typeface="+mn-ea"/>
                <a:sym typeface="Arial" pitchFamily="34" charset="0"/>
              </a:rPr>
              <a:t>off_t</a:t>
            </a:r>
            <a:r>
              <a:rPr lang="en-US" altLang="zh-CN" dirty="0">
                <a:solidFill>
                  <a:srgbClr val="0000FF"/>
                </a:solidFill>
                <a:latin typeface="+mn-lt"/>
                <a:ea typeface="+mn-ea"/>
                <a:sym typeface="Arial" pitchFamily="34" charset="0"/>
              </a:rPr>
              <a:t>)-1,errno</a:t>
            </a:r>
            <a:r>
              <a:rPr lang="zh-CN" altLang="en-US" dirty="0">
                <a:solidFill>
                  <a:srgbClr val="0000FF"/>
                </a:solidFill>
                <a:latin typeface="+mn-lt"/>
                <a:ea typeface="+mn-ea"/>
                <a:sym typeface="Arial" pitchFamily="34" charset="0"/>
              </a:rPr>
              <a:t>会存放错误代码</a:t>
            </a:r>
            <a:r>
              <a:rPr lang="zh-CN" altLang="en-US" i="1" dirty="0">
                <a:solidFill>
                  <a:srgbClr val="0000FF"/>
                </a:solidFill>
                <a:latin typeface="+mn-lt"/>
                <a:ea typeface="+mn-ea"/>
                <a:sym typeface="Arial" pitchFamily="34" charset="0"/>
              </a:rPr>
              <a:t>。</a:t>
            </a:r>
            <a:endParaRPr lang="en-US" altLang="zh-CN" i="1" dirty="0">
              <a:solidFill>
                <a:srgbClr val="0000FF"/>
              </a:solidFill>
              <a:latin typeface="+mn-lt"/>
              <a:ea typeface="+mn-ea"/>
              <a:sym typeface="Arial" pitchFamily="34" charset="0"/>
            </a:endParaRPr>
          </a:p>
          <a:p>
            <a:pPr algn="l" defTabSz="0">
              <a:spcBef>
                <a:spcPct val="20000"/>
              </a:spcBef>
              <a:buClr>
                <a:srgbClr val="FF5050"/>
              </a:buClr>
              <a:buSzPct val="120000"/>
              <a:defRPr/>
            </a:pPr>
            <a:endParaRPr lang="en-US" altLang="zh-CN" sz="2000" kern="0" dirty="0">
              <a:solidFill>
                <a:srgbClr val="0000FF"/>
              </a:solidFill>
              <a:latin typeface="+mn-lt"/>
              <a:sym typeface="Arial" pitchFamily="34" charset="0"/>
            </a:endParaRPr>
          </a:p>
        </p:txBody>
      </p:sp>
      <p:sp>
        <p:nvSpPr>
          <p:cNvPr id="6" name="Title 1">
            <a:extLst>
              <a:ext uri="{FF2B5EF4-FFF2-40B4-BE49-F238E27FC236}">
                <a16:creationId xmlns:a16="http://schemas.microsoft.com/office/drawing/2014/main" id="{F26CEB31-2C09-4FF1-A603-5EE4F5ACBCC8}"/>
              </a:ext>
            </a:extLst>
          </p:cNvPr>
          <p:cNvSpPr txBox="1">
            <a:spLocks noChangeAspect="1" noChangeArrowheads="1"/>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226410F6-B521-4084-B304-CDEC490B92C5}"/>
              </a:ext>
            </a:extLst>
          </p:cNvPr>
          <p:cNvGraphicFramePr>
            <a:graphicFrameLocks noGrp="1"/>
          </p:cNvGraphicFramePr>
          <p:nvPr>
            <p:extLst>
              <p:ext uri="{D42A27DB-BD31-4B8C-83A1-F6EECF244321}">
                <p14:modId xmlns:p14="http://schemas.microsoft.com/office/powerpoint/2010/main" val="1871677776"/>
              </p:ext>
            </p:extLst>
          </p:nvPr>
        </p:nvGraphicFramePr>
        <p:xfrm>
          <a:off x="519114" y="1819276"/>
          <a:ext cx="9005887" cy="4125916"/>
        </p:xfrm>
        <a:graphic>
          <a:graphicData uri="http://schemas.openxmlformats.org/drawingml/2006/table">
            <a:tbl>
              <a:tblPr firstRow="1" bandRow="1">
                <a:tableStyleId>{2D5ABB26-0587-4C30-8999-92F81FD0307C}</a:tableStyleId>
              </a:tblPr>
              <a:tblGrid>
                <a:gridCol w="519113">
                  <a:extLst>
                    <a:ext uri="{9D8B030D-6E8A-4147-A177-3AD203B41FA5}">
                      <a16:colId xmlns:a16="http://schemas.microsoft.com/office/drawing/2014/main" val="20000"/>
                    </a:ext>
                  </a:extLst>
                </a:gridCol>
                <a:gridCol w="3957805">
                  <a:extLst>
                    <a:ext uri="{9D8B030D-6E8A-4147-A177-3AD203B41FA5}">
                      <a16:colId xmlns:a16="http://schemas.microsoft.com/office/drawing/2014/main" val="20001"/>
                    </a:ext>
                  </a:extLst>
                </a:gridCol>
                <a:gridCol w="4528969">
                  <a:extLst>
                    <a:ext uri="{9D8B030D-6E8A-4147-A177-3AD203B41FA5}">
                      <a16:colId xmlns:a16="http://schemas.microsoft.com/office/drawing/2014/main" val="20002"/>
                    </a:ext>
                  </a:extLst>
                </a:gridCol>
              </a:tblGrid>
              <a:tr h="765724">
                <a:tc>
                  <a:txBody>
                    <a:bodyPr/>
                    <a:lstStyle/>
                    <a:p>
                      <a:pPr algn="ctr"/>
                      <a:r>
                        <a:rPr lang="zh-CN" altLang="en-US" sz="1800" dirty="0">
                          <a:solidFill>
                            <a:sysClr val="windowText" lastClr="000000"/>
                          </a:solidFill>
                        </a:rPr>
                        <a:t>函数</a:t>
                      </a: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err="1">
                          <a:solidFill>
                            <a:sysClr val="windowText" lastClr="000000"/>
                          </a:solidFill>
                        </a:rPr>
                        <a:t>lseek</a:t>
                      </a: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err="1">
                          <a:solidFill>
                            <a:sysClr val="windowText" lastClr="000000"/>
                          </a:solidFill>
                        </a:rPr>
                        <a:t>fseek</a:t>
                      </a: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4370">
                <a:tc>
                  <a:txBody>
                    <a:bodyPr/>
                    <a:lstStyle/>
                    <a:p>
                      <a:pPr algn="ctr"/>
                      <a:r>
                        <a:rPr lang="zh-CN" altLang="en-US" sz="1800" dirty="0">
                          <a:solidFill>
                            <a:sysClr val="windowText" lastClr="000000"/>
                          </a:solidFill>
                        </a:rPr>
                        <a:t>头文件</a:t>
                      </a: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ysClr val="windowText" lastClr="000000"/>
                          </a:solidFill>
                        </a:rPr>
                        <a:t> #include &lt;sys/</a:t>
                      </a:r>
                      <a:r>
                        <a:rPr lang="en-US" altLang="zh-CN" sz="1800" dirty="0" err="1">
                          <a:solidFill>
                            <a:sysClr val="windowText" lastClr="000000"/>
                          </a:solidFill>
                        </a:rPr>
                        <a:t>types.h</a:t>
                      </a:r>
                      <a:r>
                        <a:rPr lang="en-US" altLang="zh-CN" sz="1800" dirty="0">
                          <a:solidFill>
                            <a:sysClr val="windowText" lastClr="000000"/>
                          </a:solidFill>
                        </a:rPr>
                        <a:t>&gt;</a:t>
                      </a:r>
                    </a:p>
                    <a:p>
                      <a:pPr algn="ctr"/>
                      <a:r>
                        <a:rPr lang="en-US" altLang="zh-CN" sz="1800" dirty="0">
                          <a:solidFill>
                            <a:sysClr val="windowText" lastClr="000000"/>
                          </a:solidFill>
                        </a:rPr>
                        <a:t> #include &lt;</a:t>
                      </a:r>
                      <a:r>
                        <a:rPr lang="en-US" altLang="zh-CN" sz="1800" dirty="0" err="1">
                          <a:solidFill>
                            <a:sysClr val="windowText" lastClr="000000"/>
                          </a:solidFill>
                        </a:rPr>
                        <a:t>unistd.h</a:t>
                      </a:r>
                      <a:r>
                        <a:rPr lang="en-US" altLang="zh-CN" sz="1800" dirty="0">
                          <a:solidFill>
                            <a:sysClr val="windowText" lastClr="000000"/>
                          </a:solidFill>
                        </a:rPr>
                        <a:t>&gt;</a:t>
                      </a: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ysClr val="windowText" lastClr="000000"/>
                          </a:solidFill>
                        </a:rPr>
                        <a:t>#include &lt;</a:t>
                      </a:r>
                      <a:r>
                        <a:rPr lang="en-US" altLang="zh-CN" sz="1800" dirty="0" err="1">
                          <a:solidFill>
                            <a:sysClr val="windowText" lastClr="000000"/>
                          </a:solidFill>
                        </a:rPr>
                        <a:t>stdio.h</a:t>
                      </a:r>
                      <a:r>
                        <a:rPr lang="en-US" altLang="zh-CN" sz="1800" dirty="0">
                          <a:solidFill>
                            <a:sysClr val="windowText" lastClr="000000"/>
                          </a:solidFill>
                        </a:rPr>
                        <a:t>&gt;</a:t>
                      </a: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5724">
                <a:tc>
                  <a:txBody>
                    <a:bodyPr/>
                    <a:lstStyle/>
                    <a:p>
                      <a:pPr algn="ctr"/>
                      <a:r>
                        <a:rPr lang="zh-CN" altLang="en-US" sz="1800" dirty="0">
                          <a:solidFill>
                            <a:sysClr val="windowText" lastClr="000000"/>
                          </a:solidFill>
                        </a:rPr>
                        <a:t>原型</a:t>
                      </a: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a:solidFill>
                            <a:sysClr val="windowText" lastClr="000000"/>
                          </a:solidFill>
                        </a:rPr>
                        <a:t>off_t</a:t>
                      </a:r>
                      <a:r>
                        <a:rPr lang="en-US" altLang="zh-CN" sz="1600" dirty="0">
                          <a:solidFill>
                            <a:sysClr val="windowText" lastClr="000000"/>
                          </a:solidFill>
                        </a:rPr>
                        <a:t> </a:t>
                      </a:r>
                      <a:r>
                        <a:rPr lang="en-US" altLang="zh-CN" sz="1600" dirty="0" err="1">
                          <a:solidFill>
                            <a:sysClr val="windowText" lastClr="000000"/>
                          </a:solidFill>
                        </a:rPr>
                        <a:t>lseek</a:t>
                      </a:r>
                      <a:r>
                        <a:rPr lang="en-US" altLang="zh-CN" sz="1600" dirty="0">
                          <a:solidFill>
                            <a:sysClr val="windowText" lastClr="000000"/>
                          </a:solidFill>
                        </a:rPr>
                        <a:t>(</a:t>
                      </a:r>
                      <a:r>
                        <a:rPr lang="en-US" altLang="zh-CN" sz="1600" dirty="0" err="1">
                          <a:solidFill>
                            <a:sysClr val="windowText" lastClr="000000"/>
                          </a:solidFill>
                        </a:rPr>
                        <a:t>int</a:t>
                      </a:r>
                      <a:r>
                        <a:rPr lang="en-US" altLang="zh-CN" sz="1600" dirty="0">
                          <a:solidFill>
                            <a:sysClr val="windowText" lastClr="000000"/>
                          </a:solidFill>
                        </a:rPr>
                        <a:t> </a:t>
                      </a:r>
                      <a:r>
                        <a:rPr lang="en-US" altLang="zh-CN" sz="1600" dirty="0" err="1">
                          <a:solidFill>
                            <a:sysClr val="windowText" lastClr="000000"/>
                          </a:solidFill>
                        </a:rPr>
                        <a:t>fd</a:t>
                      </a:r>
                      <a:r>
                        <a:rPr lang="en-US" altLang="zh-CN" sz="1600" dirty="0">
                          <a:solidFill>
                            <a:sysClr val="windowText" lastClr="000000"/>
                          </a:solidFill>
                        </a:rPr>
                        <a:t>, </a:t>
                      </a:r>
                      <a:r>
                        <a:rPr lang="en-US" altLang="zh-CN" sz="1600" dirty="0" err="1">
                          <a:solidFill>
                            <a:sysClr val="windowText" lastClr="000000"/>
                          </a:solidFill>
                        </a:rPr>
                        <a:t>off_t</a:t>
                      </a:r>
                      <a:r>
                        <a:rPr lang="en-US" altLang="zh-CN" sz="1600" dirty="0">
                          <a:solidFill>
                            <a:sysClr val="windowText" lastClr="000000"/>
                          </a:solidFill>
                        </a:rPr>
                        <a:t> offset, </a:t>
                      </a:r>
                      <a:r>
                        <a:rPr lang="en-US" altLang="zh-CN" sz="1600" dirty="0" err="1">
                          <a:solidFill>
                            <a:sysClr val="windowText" lastClr="000000"/>
                          </a:solidFill>
                        </a:rPr>
                        <a:t>int</a:t>
                      </a:r>
                      <a:r>
                        <a:rPr lang="en-US" altLang="zh-CN" sz="1600" dirty="0">
                          <a:solidFill>
                            <a:sysClr val="windowText" lastClr="000000"/>
                          </a:solidFill>
                        </a:rPr>
                        <a:t> whence);</a:t>
                      </a:r>
                      <a:endParaRPr lang="zh-CN" altLang="en-US" sz="16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a:solidFill>
                            <a:sysClr val="windowText" lastClr="000000"/>
                          </a:solidFill>
                        </a:rPr>
                        <a:t>int</a:t>
                      </a:r>
                      <a:r>
                        <a:rPr lang="en-US" altLang="zh-CN" sz="1600" dirty="0">
                          <a:solidFill>
                            <a:sysClr val="windowText" lastClr="000000"/>
                          </a:solidFill>
                        </a:rPr>
                        <a:t> </a:t>
                      </a:r>
                      <a:r>
                        <a:rPr lang="en-US" altLang="zh-CN" sz="1600" dirty="0" err="1">
                          <a:solidFill>
                            <a:sysClr val="windowText" lastClr="000000"/>
                          </a:solidFill>
                        </a:rPr>
                        <a:t>fseek</a:t>
                      </a:r>
                      <a:r>
                        <a:rPr lang="en-US" altLang="zh-CN" sz="1600" dirty="0">
                          <a:solidFill>
                            <a:sysClr val="windowText" lastClr="000000"/>
                          </a:solidFill>
                        </a:rPr>
                        <a:t>(FILE *stream, long offset, </a:t>
                      </a:r>
                      <a:r>
                        <a:rPr lang="en-US" altLang="zh-CN" sz="1600" dirty="0" err="1">
                          <a:solidFill>
                            <a:sysClr val="windowText" lastClr="000000"/>
                          </a:solidFill>
                        </a:rPr>
                        <a:t>int</a:t>
                      </a:r>
                      <a:r>
                        <a:rPr lang="en-US" altLang="zh-CN" sz="1600" dirty="0">
                          <a:solidFill>
                            <a:sysClr val="windowText" lastClr="000000"/>
                          </a:solidFill>
                        </a:rPr>
                        <a:t> whence);</a:t>
                      </a:r>
                    </a:p>
                    <a:p>
                      <a:pPr algn="ct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5724">
                <a:tc>
                  <a:txBody>
                    <a:bodyPr/>
                    <a:lstStyle/>
                    <a:p>
                      <a:pPr algn="ctr"/>
                      <a:r>
                        <a:rPr lang="zh-CN" altLang="en-US" sz="1800" dirty="0">
                          <a:solidFill>
                            <a:sysClr val="windowText" lastClr="000000"/>
                          </a:solidFill>
                        </a:rPr>
                        <a:t>功能</a:t>
                      </a: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ysClr val="windowText" lastClr="000000"/>
                          </a:solidFill>
                          <a:effectLst/>
                          <a:sym typeface="Arial" pitchFamily="34" charset="0"/>
                        </a:rPr>
                        <a:t>移动文件的读写位置</a:t>
                      </a:r>
                      <a:endParaRPr lang="zh-CN" altLang="en-US" sz="1800" b="0" i="0" kern="1200" dirty="0">
                        <a:solidFill>
                          <a:sysClr val="windowText" lastClr="000000"/>
                        </a:solidFill>
                        <a:effectLst/>
                        <a:latin typeface="+mn-lt"/>
                        <a:ea typeface="+mn-ea"/>
                        <a:cs typeface="+mn-cs"/>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ysClr val="windowText" lastClr="000000"/>
                          </a:solidFill>
                          <a:effectLst/>
                        </a:rPr>
                        <a:t>移动文件流的读写位置</a:t>
                      </a:r>
                    </a:p>
                    <a:p>
                      <a:pPr algn="ct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14370">
                <a:tc>
                  <a:txBody>
                    <a:bodyPr/>
                    <a:lstStyle/>
                    <a:p>
                      <a:pPr algn="ctr"/>
                      <a:r>
                        <a:rPr lang="zh-CN" altLang="en-US" sz="1800" dirty="0">
                          <a:solidFill>
                            <a:sysClr val="windowText" lastClr="000000"/>
                          </a:solidFill>
                        </a:rPr>
                        <a:t>返回值</a:t>
                      </a: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zh-CN" sz="1800" kern="1200" dirty="0">
                          <a:solidFill>
                            <a:sysClr val="windowText" lastClr="000000"/>
                          </a:solidFill>
                          <a:effectLst/>
                        </a:rPr>
                        <a:t>成功时返回当前偏移量</a:t>
                      </a:r>
                      <a:endParaRPr lang="en-US" altLang="zh-CN" sz="1800" kern="1200" dirty="0">
                        <a:solidFill>
                          <a:sysClr val="windowText" lastClr="000000"/>
                        </a:solidFill>
                        <a:effectLst/>
                      </a:endParaRPr>
                    </a:p>
                    <a:p>
                      <a:pPr algn="ctr"/>
                      <a:r>
                        <a:rPr lang="zh-CN" altLang="zh-CN" sz="1800" kern="1200" dirty="0">
                          <a:solidFill>
                            <a:sysClr val="windowText" lastClr="000000"/>
                          </a:solidFill>
                          <a:effectLst/>
                        </a:rPr>
                        <a:t>失败时返回</a:t>
                      </a:r>
                      <a:r>
                        <a:rPr lang="en-US" altLang="zh-CN" sz="1800" kern="1200" dirty="0">
                          <a:solidFill>
                            <a:sysClr val="windowText" lastClr="000000"/>
                          </a:solidFill>
                          <a:effectLst/>
                        </a:rPr>
                        <a:t>-1</a:t>
                      </a: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zh-CN" sz="1800" kern="1200" dirty="0">
                          <a:solidFill>
                            <a:sysClr val="windowText" lastClr="000000"/>
                          </a:solidFill>
                          <a:effectLst/>
                        </a:rPr>
                        <a:t>成功时返回</a:t>
                      </a:r>
                      <a:r>
                        <a:rPr lang="en-US" altLang="zh-CN" sz="1800" kern="1200" dirty="0">
                          <a:solidFill>
                            <a:sysClr val="windowText" lastClr="000000"/>
                          </a:solidFill>
                          <a:effectLst/>
                        </a:rPr>
                        <a:t>0</a:t>
                      </a:r>
                    </a:p>
                    <a:p>
                      <a:pPr algn="ctr"/>
                      <a:r>
                        <a:rPr lang="zh-CN" altLang="zh-CN" sz="1800" kern="1200" dirty="0">
                          <a:solidFill>
                            <a:sysClr val="windowText" lastClr="000000"/>
                          </a:solidFill>
                          <a:effectLst/>
                        </a:rPr>
                        <a:t>失败时返回</a:t>
                      </a:r>
                      <a:r>
                        <a:rPr lang="en-US" altLang="zh-CN" sz="1800" kern="1200" dirty="0">
                          <a:solidFill>
                            <a:sysClr val="windowText" lastClr="000000"/>
                          </a:solidFill>
                          <a:effectLst/>
                        </a:rPr>
                        <a:t>-1</a:t>
                      </a:r>
                      <a:r>
                        <a:rPr lang="zh-CN" altLang="zh-CN" sz="1800" kern="1200" dirty="0">
                          <a:solidFill>
                            <a:sysClr val="windowText" lastClr="000000"/>
                          </a:solidFill>
                          <a:effectLst/>
                        </a:rPr>
                        <a:t>，</a:t>
                      </a:r>
                      <a:r>
                        <a:rPr lang="en-US" altLang="zh-CN" sz="1800" b="0" kern="1200" dirty="0" err="1">
                          <a:solidFill>
                            <a:sysClr val="windowText" lastClr="000000"/>
                          </a:solidFill>
                          <a:effectLst/>
                        </a:rPr>
                        <a:t>errno</a:t>
                      </a:r>
                      <a:r>
                        <a:rPr lang="en-US" altLang="zh-CN" sz="1800" b="0" kern="1200" dirty="0">
                          <a:solidFill>
                            <a:sysClr val="windowText" lastClr="000000"/>
                          </a:solidFill>
                          <a:effectLst/>
                        </a:rPr>
                        <a:t> </a:t>
                      </a:r>
                      <a:r>
                        <a:rPr lang="zh-CN" altLang="en-US" sz="1800" b="0" kern="1200" dirty="0">
                          <a:solidFill>
                            <a:sysClr val="windowText" lastClr="000000"/>
                          </a:solidFill>
                          <a:effectLst/>
                        </a:rPr>
                        <a:t>会存放错误代码</a:t>
                      </a:r>
                      <a:r>
                        <a:rPr lang="en-US" altLang="zh-CN" sz="1800" b="0" kern="1200" dirty="0">
                          <a:solidFill>
                            <a:sysClr val="windowText" lastClr="000000"/>
                          </a:solidFill>
                          <a:effectLst/>
                        </a:rPr>
                        <a:t>.</a:t>
                      </a:r>
                      <a:endParaRPr lang="en-US" altLang="zh-CN" sz="1800" kern="1200" dirty="0">
                        <a:solidFill>
                          <a:sysClr val="windowText" lastClr="000000"/>
                        </a:solidFill>
                        <a:effectLst/>
                      </a:endParaRPr>
                    </a:p>
                    <a:p>
                      <a:pPr algn="ctr"/>
                      <a:r>
                        <a:rPr lang="zh-CN" altLang="zh-CN" sz="1800" kern="1200" dirty="0">
                          <a:solidFill>
                            <a:sysClr val="windowText" lastClr="000000"/>
                          </a:solidFill>
                          <a:effectLst/>
                        </a:rPr>
                        <a:t>要返回当前偏移量需调用</a:t>
                      </a:r>
                      <a:r>
                        <a:rPr lang="en-US" altLang="zh-CN" sz="1800" kern="1200" dirty="0" err="1">
                          <a:solidFill>
                            <a:sysClr val="windowText" lastClr="000000"/>
                          </a:solidFill>
                          <a:effectLst/>
                        </a:rPr>
                        <a:t>ftell</a:t>
                      </a:r>
                      <a:endParaRPr lang="zh-CN" altLang="en-US" sz="1800" dirty="0">
                        <a:solidFill>
                          <a:sysClr val="windowText" lastClr="000000"/>
                        </a:solidFill>
                      </a:endParaRPr>
                    </a:p>
                  </a:txBody>
                  <a:tcPr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itle 1">
            <a:extLst>
              <a:ext uri="{FF2B5EF4-FFF2-40B4-BE49-F238E27FC236}">
                <a16:creationId xmlns:a16="http://schemas.microsoft.com/office/drawing/2014/main" id="{A6E4A973-4713-4446-BFBF-799CE5221F88}"/>
              </a:ext>
            </a:extLst>
          </p:cNvPr>
          <p:cNvSpPr txBox="1">
            <a:spLocks noChangeAspect="1" noChangeArrowheads="1"/>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latin typeface="黑体" panose="02010609060101010101" pitchFamily="49" charset="-122"/>
                <a:sym typeface="黑体" panose="02010609060101010101" pitchFamily="49" charset="-122"/>
              </a:rPr>
              <a:t>文件访问操作</a:t>
            </a:r>
            <a:r>
              <a:rPr lang="en-US" altLang="zh-CN" kern="0">
                <a:latin typeface="黑体" panose="02010609060101010101" pitchFamily="49" charset="-122"/>
                <a:sym typeface="黑体" panose="02010609060101010101" pitchFamily="49" charset="-122"/>
              </a:rPr>
              <a:t>——</a:t>
            </a:r>
            <a:r>
              <a:rPr lang="zh-CN" altLang="en-US" kern="0">
                <a:latin typeface="黑体" panose="02010609060101010101" pitchFamily="49" charset="-122"/>
                <a:sym typeface="黑体" panose="02010609060101010101" pitchFamily="49" charset="-122"/>
              </a:rPr>
              <a:t>系统调用</a:t>
            </a:r>
            <a:r>
              <a:rPr lang="en-US" altLang="zh-CN" kern="0">
                <a:latin typeface="黑体" panose="02010609060101010101" pitchFamily="49" charset="-122"/>
                <a:sym typeface="黑体" panose="02010609060101010101" pitchFamily="49" charset="-122"/>
              </a:rPr>
              <a:t>API</a:t>
            </a:r>
            <a:endParaRPr lang="zh-CN" altLang="en-US" kern="0" dirty="0">
              <a:latin typeface="黑体" panose="02010609060101010101" pitchFamily="49" charset="-122"/>
              <a:sym typeface="黑体" panose="0201060906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a:extLst>
              <a:ext uri="{FF2B5EF4-FFF2-40B4-BE49-F238E27FC236}">
                <a16:creationId xmlns:a16="http://schemas.microsoft.com/office/drawing/2014/main" id="{CB71C5E6-29E4-4A4F-A142-8EFA15988006}"/>
              </a:ext>
            </a:extLst>
          </p:cNvPr>
          <p:cNvPicPr>
            <a:picLocks noChangeAspect="1" noChangeArrowheads="1"/>
          </p:cNvPicPr>
          <p:nvPr/>
        </p:nvPicPr>
        <p:blipFill>
          <a:blip r:embed="rId2">
            <a:clrChange>
              <a:clrFrom>
                <a:srgbClr val="F3F4F9"/>
              </a:clrFrom>
              <a:clrTo>
                <a:srgbClr val="F3F4F9">
                  <a:alpha val="0"/>
                </a:srgbClr>
              </a:clrTo>
            </a:clrChange>
            <a:extLst>
              <a:ext uri="{28A0092B-C50C-407E-A947-70E740481C1C}">
                <a14:useLocalDpi xmlns:a14="http://schemas.microsoft.com/office/drawing/2010/main" val="0"/>
              </a:ext>
            </a:extLst>
          </a:blip>
          <a:srcRect/>
          <a:stretch>
            <a:fillRect/>
          </a:stretch>
        </p:blipFill>
        <p:spPr bwMode="auto">
          <a:xfrm>
            <a:off x="381001" y="1247775"/>
            <a:ext cx="8615363" cy="5526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03" name="Title 1">
            <a:extLst>
              <a:ext uri="{FF2B5EF4-FFF2-40B4-BE49-F238E27FC236}">
                <a16:creationId xmlns:a16="http://schemas.microsoft.com/office/drawing/2014/main" id="{215A5A70-3081-413B-9CB4-A85145C2C242}"/>
              </a:ext>
            </a:extLst>
          </p:cNvPr>
          <p:cNvSpPr txBox="1">
            <a:spLocks noChangeAspect="1" noChangeArrowheads="1"/>
          </p:cNvSpPr>
          <p:nvPr/>
        </p:nvSpPr>
        <p:spPr bwMode="auto">
          <a:xfrm>
            <a:off x="0" y="568326"/>
            <a:ext cx="9906000" cy="557213"/>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rIns="288000"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nSpc>
                <a:spcPct val="70000"/>
              </a:lnSpc>
              <a:spcBef>
                <a:spcPct val="0"/>
              </a:spcBef>
              <a:buClrTx/>
              <a:buSzTx/>
              <a:buFontTx/>
              <a:buNone/>
            </a:pPr>
            <a:r>
              <a:rPr lang="zh-CN" altLang="en-US" sz="2800" dirty="0">
                <a:solidFill>
                  <a:schemeClr val="bg1"/>
                </a:solidFill>
                <a:latin typeface="黑体" panose="02010609060101010101" pitchFamily="49" charset="-122"/>
                <a:sym typeface="黑体" panose="02010609060101010101" pitchFamily="49" charset="-122"/>
              </a:rPr>
              <a:t>文件访问操作</a:t>
            </a:r>
            <a:r>
              <a:rPr lang="en-US" altLang="zh-CN" sz="2800" dirty="0">
                <a:solidFill>
                  <a:schemeClr val="bg1"/>
                </a:solidFill>
                <a:latin typeface="黑体" panose="02010609060101010101" pitchFamily="49" charset="-122"/>
                <a:sym typeface="黑体" panose="02010609060101010101" pitchFamily="49" charset="-122"/>
              </a:rPr>
              <a:t>-</a:t>
            </a:r>
            <a:r>
              <a:rPr lang="zh-CN" altLang="en-US" sz="2800" dirty="0">
                <a:solidFill>
                  <a:schemeClr val="bg1"/>
                </a:solidFill>
                <a:latin typeface="黑体" panose="02010609060101010101" pitchFamily="49" charset="-122"/>
                <a:sym typeface="黑体" panose="02010609060101010101" pitchFamily="49" charset="-122"/>
              </a:rPr>
              <a:t>小结</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a:extLst>
              <a:ext uri="{FF2B5EF4-FFF2-40B4-BE49-F238E27FC236}">
                <a16:creationId xmlns:a16="http://schemas.microsoft.com/office/drawing/2014/main" id="{FB5A26E1-9C45-4663-B080-308A006AC2F4}"/>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
        <p:nvSpPr>
          <p:cNvPr id="43010" name="Rectangle 3">
            <a:extLst>
              <a:ext uri="{FF2B5EF4-FFF2-40B4-BE49-F238E27FC236}">
                <a16:creationId xmlns:a16="http://schemas.microsoft.com/office/drawing/2014/main" id="{DE327F08-1CF1-44E5-91A4-C420B29B3E1C}"/>
              </a:ext>
            </a:extLst>
          </p:cNvPr>
          <p:cNvSpPr>
            <a:spLocks noGrp="1" noChangeArrowheads="1"/>
          </p:cNvSpPr>
          <p:nvPr>
            <p:ph type="body" idx="1"/>
          </p:nvPr>
        </p:nvSpPr>
        <p:spPr>
          <a:xfrm>
            <a:off x="1208584" y="1556792"/>
            <a:ext cx="7769225" cy="5710237"/>
          </a:xfrm>
        </p:spPr>
        <p:txBody>
          <a:bodyPr/>
          <a:lstStyle/>
          <a:p>
            <a:pPr eaLnBrk="1" hangingPunct="1">
              <a:defRPr/>
            </a:pPr>
            <a:r>
              <a:rPr lang="en-US" altLang="zh-CN" sz="2300" dirty="0"/>
              <a:t>1. </a:t>
            </a:r>
            <a:r>
              <a:rPr lang="zh-CN" altLang="en-US" sz="2800" dirty="0"/>
              <a:t>文件系统挂载</a:t>
            </a:r>
            <a:endParaRPr lang="en-US" altLang="zh-CN" sz="2300" dirty="0"/>
          </a:p>
          <a:p>
            <a:pPr lvl="1">
              <a:defRPr/>
            </a:pPr>
            <a:r>
              <a:rPr lang="zh-CN" altLang="en-US" dirty="0">
                <a:sym typeface="Arial" pitchFamily="34" charset="0"/>
              </a:rPr>
              <a:t>使用</a:t>
            </a:r>
            <a:r>
              <a:rPr lang="en-US" altLang="zh-CN" dirty="0">
                <a:sym typeface="Arial" pitchFamily="34" charset="0"/>
              </a:rPr>
              <a:t>mount</a:t>
            </a:r>
            <a:r>
              <a:rPr lang="zh-CN" altLang="en-US" dirty="0">
                <a:sym typeface="Arial" pitchFamily="34" charset="0"/>
              </a:rPr>
              <a:t>和</a:t>
            </a:r>
            <a:r>
              <a:rPr lang="en-US" altLang="zh-CN" dirty="0" err="1">
                <a:sym typeface="Arial" pitchFamily="34" charset="0"/>
              </a:rPr>
              <a:t>umount</a:t>
            </a:r>
            <a:r>
              <a:rPr lang="zh-CN" altLang="en-US" dirty="0">
                <a:sym typeface="Arial" pitchFamily="34" charset="0"/>
              </a:rPr>
              <a:t>手动挂载与卸载</a:t>
            </a:r>
            <a:endParaRPr lang="zh-CN" altLang="en-US" dirty="0"/>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格式：</a:t>
            </a:r>
            <a:r>
              <a:rPr lang="en-US" altLang="zh-CN" sz="2400" dirty="0">
                <a:solidFill>
                  <a:srgbClr val="0000FF"/>
                </a:solidFill>
                <a:ea typeface="宋体" panose="02010600030101010101" pitchFamily="2" charset="-122"/>
              </a:rPr>
              <a:t>mount  [</a:t>
            </a:r>
            <a:r>
              <a:rPr lang="zh-CN" altLang="en-US" sz="2400" dirty="0">
                <a:solidFill>
                  <a:srgbClr val="0000FF"/>
                </a:solidFill>
                <a:ea typeface="宋体" panose="02010600030101010101" pitchFamily="2" charset="-122"/>
              </a:rPr>
              <a:t>参数</a:t>
            </a:r>
            <a:r>
              <a:rPr lang="en-US" altLang="zh-CN" sz="2400" dirty="0">
                <a:solidFill>
                  <a:srgbClr val="0000FF"/>
                </a:solidFill>
                <a:ea typeface="宋体" panose="02010600030101010101" pitchFamily="2" charset="-122"/>
              </a:rPr>
              <a:t>]  &lt;</a:t>
            </a:r>
            <a:r>
              <a:rPr lang="zh-CN" altLang="en-US" sz="2400" dirty="0">
                <a:solidFill>
                  <a:srgbClr val="0000FF"/>
                </a:solidFill>
                <a:ea typeface="宋体" panose="02010600030101010101" pitchFamily="2" charset="-122"/>
              </a:rPr>
              <a:t>设备名</a:t>
            </a:r>
            <a:r>
              <a:rPr lang="en-US" altLang="zh-CN" sz="2400" dirty="0">
                <a:solidFill>
                  <a:srgbClr val="0000FF"/>
                </a:solidFill>
                <a:ea typeface="宋体" panose="02010600030101010101" pitchFamily="2" charset="-122"/>
              </a:rPr>
              <a:t>&gt;   &lt;</a:t>
            </a:r>
            <a:r>
              <a:rPr lang="zh-CN" altLang="en-US" sz="2400" dirty="0">
                <a:solidFill>
                  <a:srgbClr val="0000FF"/>
                </a:solidFill>
                <a:ea typeface="宋体" panose="02010600030101010101" pitchFamily="2" charset="-122"/>
              </a:rPr>
              <a:t>装载点</a:t>
            </a:r>
            <a:r>
              <a:rPr lang="en-US" altLang="zh-CN" sz="2400" dirty="0">
                <a:solidFill>
                  <a:srgbClr val="0000FF"/>
                </a:solidFill>
                <a:ea typeface="宋体" panose="02010600030101010101" pitchFamily="2" charset="-122"/>
              </a:rPr>
              <a:t>&gt; </a:t>
            </a:r>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功能：装载文件系统到指定的目录</a:t>
            </a:r>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参数：</a:t>
            </a:r>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      </a:t>
            </a:r>
            <a:r>
              <a:rPr lang="en-US" altLang="zh-CN" sz="2400" dirty="0">
                <a:solidFill>
                  <a:srgbClr val="0000FF"/>
                </a:solidFill>
                <a:ea typeface="宋体" panose="02010600030101010101" pitchFamily="2" charset="-122"/>
              </a:rPr>
              <a:t>-t   </a:t>
            </a:r>
            <a:r>
              <a:rPr lang="zh-CN" altLang="en-US" sz="2400" dirty="0">
                <a:solidFill>
                  <a:srgbClr val="0000FF"/>
                </a:solidFill>
                <a:ea typeface="宋体" panose="02010600030101010101" pitchFamily="2" charset="-122"/>
              </a:rPr>
              <a:t>文件系统类型    	 </a:t>
            </a:r>
            <a:r>
              <a:rPr lang="en-US" altLang="zh-CN" sz="2400" dirty="0">
                <a:solidFill>
                  <a:srgbClr val="0000FF"/>
                </a:solidFill>
                <a:ea typeface="宋体" panose="02010600030101010101" pitchFamily="2" charset="-122"/>
              </a:rPr>
              <a:t>//</a:t>
            </a:r>
            <a:r>
              <a:rPr lang="zh-CN" altLang="en-US" sz="2400" dirty="0">
                <a:solidFill>
                  <a:srgbClr val="0000FF"/>
                </a:solidFill>
                <a:ea typeface="宋体" panose="02010600030101010101" pitchFamily="2" charset="-122"/>
              </a:rPr>
              <a:t>指定文件类型</a:t>
            </a:r>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      </a:t>
            </a:r>
            <a:r>
              <a:rPr lang="en-US" altLang="zh-CN" sz="2400" dirty="0">
                <a:solidFill>
                  <a:srgbClr val="0000FF"/>
                </a:solidFill>
                <a:ea typeface="宋体" panose="02010600030101010101" pitchFamily="2" charset="-122"/>
              </a:rPr>
              <a:t>-o  </a:t>
            </a:r>
            <a:r>
              <a:rPr lang="en-US" altLang="zh-CN" sz="2400" dirty="0" err="1">
                <a:solidFill>
                  <a:srgbClr val="0000FF"/>
                </a:solidFill>
                <a:ea typeface="宋体" panose="02010600030101010101" pitchFamily="2" charset="-122"/>
              </a:rPr>
              <a:t>ro</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只读方式</a:t>
            </a:r>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rw</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读写方式</a:t>
            </a:r>
          </a:p>
          <a:p>
            <a:pPr eaLnBrk="1" hangingPunct="1">
              <a:buFont typeface="Wingdings" panose="05000000000000000000" pitchFamily="2" charset="2"/>
              <a:buNone/>
              <a:defRPr/>
            </a:pPr>
            <a:r>
              <a:rPr lang="zh-CN" altLang="en-US"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iocharset</a:t>
            </a:r>
            <a:r>
              <a:rPr lang="en-US" altLang="zh-CN" sz="2400" dirty="0">
                <a:solidFill>
                  <a:srgbClr val="0000FF"/>
                </a:solidFill>
                <a:ea typeface="宋体" panose="02010600030101010101" pitchFamily="2" charset="-122"/>
              </a:rPr>
              <a:t>=gb2312   //</a:t>
            </a:r>
            <a:r>
              <a:rPr lang="zh-CN" altLang="en-US" sz="2400" dirty="0">
                <a:solidFill>
                  <a:srgbClr val="0000FF"/>
                </a:solidFill>
                <a:ea typeface="宋体" panose="02010600030101010101" pitchFamily="2" charset="-122"/>
              </a:rPr>
              <a:t>显示中文</a:t>
            </a:r>
          </a:p>
          <a:p>
            <a:pPr lvl="1">
              <a:defRPr/>
            </a:pPr>
            <a:endParaRPr lang="en-US" altLang="zh-CN" kern="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2">
            <a:extLst>
              <a:ext uri="{FF2B5EF4-FFF2-40B4-BE49-F238E27FC236}">
                <a16:creationId xmlns:a16="http://schemas.microsoft.com/office/drawing/2014/main" id="{73D7EC3A-DA09-4C14-A44D-A1924CACB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512" y="1230809"/>
            <a:ext cx="528280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图片 1">
            <a:extLst>
              <a:ext uri="{FF2B5EF4-FFF2-40B4-BE49-F238E27FC236}">
                <a16:creationId xmlns:a16="http://schemas.microsoft.com/office/drawing/2014/main" id="{1B7DB6FE-66E1-402C-AD23-AEC635045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663" y="2986089"/>
            <a:ext cx="570850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1">
            <a:extLst>
              <a:ext uri="{FF2B5EF4-FFF2-40B4-BE49-F238E27FC236}">
                <a16:creationId xmlns:a16="http://schemas.microsoft.com/office/drawing/2014/main" id="{C51678AC-9606-4C0D-A014-CB12896A6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26" y="4727576"/>
            <a:ext cx="762317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2">
            <a:extLst>
              <a:ext uri="{FF2B5EF4-FFF2-40B4-BE49-F238E27FC236}">
                <a16:creationId xmlns:a16="http://schemas.microsoft.com/office/drawing/2014/main" id="{3E0F267A-FBF1-4968-A9E4-7A338C1E75EE}"/>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22C68ABA-2CDC-4148-96BC-F897F5C0AD9C}"/>
              </a:ext>
            </a:extLst>
          </p:cNvPr>
          <p:cNvSpPr>
            <a:spLocks noGrp="1" noChangeArrowheads="1"/>
          </p:cNvSpPr>
          <p:nvPr>
            <p:ph type="body" idx="1"/>
          </p:nvPr>
        </p:nvSpPr>
        <p:spPr>
          <a:xfrm>
            <a:off x="848544" y="1484784"/>
            <a:ext cx="7769225" cy="5710237"/>
          </a:xfrm>
        </p:spPr>
        <p:txBody>
          <a:bodyPr/>
          <a:lstStyle/>
          <a:p>
            <a:pPr eaLnBrk="1" hangingPunct="1">
              <a:defRPr/>
            </a:pPr>
            <a:r>
              <a:rPr lang="en-US" altLang="zh-CN" sz="2800" dirty="0"/>
              <a:t>1. </a:t>
            </a:r>
            <a:r>
              <a:rPr lang="zh-CN" altLang="en-US" sz="2800" dirty="0"/>
              <a:t>文件系统挂载</a:t>
            </a:r>
            <a:endParaRPr lang="en-US" altLang="zh-CN" sz="2800" dirty="0"/>
          </a:p>
          <a:p>
            <a:pPr lvl="1">
              <a:defRPr/>
            </a:pPr>
            <a:r>
              <a:rPr lang="zh-CN" altLang="en-US" dirty="0">
                <a:sym typeface="Arial" pitchFamily="34" charset="0"/>
              </a:rPr>
              <a:t>使用</a:t>
            </a:r>
            <a:r>
              <a:rPr lang="en-US" altLang="zh-CN" dirty="0">
                <a:sym typeface="Arial" pitchFamily="34" charset="0"/>
              </a:rPr>
              <a:t>mount</a:t>
            </a:r>
            <a:r>
              <a:rPr lang="zh-CN" altLang="en-US" dirty="0">
                <a:sym typeface="Arial" pitchFamily="34" charset="0"/>
              </a:rPr>
              <a:t>命令查看已挂载文件的文件系统</a:t>
            </a:r>
            <a:endParaRPr lang="en-US" altLang="zh-CN" dirty="0">
              <a:sym typeface="Arial" pitchFamily="34" charset="0"/>
            </a:endParaRPr>
          </a:p>
          <a:p>
            <a:pPr lvl="1">
              <a:defRPr/>
            </a:pPr>
            <a:r>
              <a:rPr lang="zh-CN" altLang="en-US" dirty="0"/>
              <a:t>使用</a:t>
            </a:r>
            <a:r>
              <a:rPr lang="en-US" altLang="zh-CN" dirty="0" err="1"/>
              <a:t>umount</a:t>
            </a:r>
            <a:r>
              <a:rPr lang="zh-CN" altLang="en-US" dirty="0"/>
              <a:t>命令卸载已挂载文件的文件系统</a:t>
            </a:r>
            <a:endParaRPr lang="en-US" altLang="zh-CN" dirty="0"/>
          </a:p>
          <a:p>
            <a:pPr lvl="1">
              <a:defRPr/>
            </a:pPr>
            <a:r>
              <a:rPr lang="zh-CN" altLang="en-US" kern="0" dirty="0"/>
              <a:t>	格式：＃</a:t>
            </a:r>
            <a:r>
              <a:rPr lang="en-US" altLang="zh-CN" kern="0" dirty="0" err="1"/>
              <a:t>umount</a:t>
            </a:r>
            <a:r>
              <a:rPr lang="en-US" altLang="zh-CN" kern="0" dirty="0"/>
              <a:t>  [</a:t>
            </a:r>
            <a:r>
              <a:rPr lang="zh-CN" altLang="en-US" kern="0" dirty="0"/>
              <a:t>参数</a:t>
            </a:r>
            <a:r>
              <a:rPr lang="en-US" altLang="zh-CN" kern="0" dirty="0"/>
              <a:t>]</a:t>
            </a:r>
            <a:r>
              <a:rPr lang="zh-CN" altLang="en-US" kern="0" dirty="0"/>
              <a:t>　</a:t>
            </a:r>
            <a:r>
              <a:rPr lang="en-US" altLang="zh-CN" kern="0" dirty="0"/>
              <a:t>&lt;</a:t>
            </a:r>
            <a:r>
              <a:rPr lang="zh-CN" altLang="en-US" kern="0" dirty="0"/>
              <a:t>装载点</a:t>
            </a:r>
            <a:r>
              <a:rPr lang="en-US" altLang="zh-CN" kern="0" dirty="0"/>
              <a:t>&gt;</a:t>
            </a:r>
          </a:p>
          <a:p>
            <a:pPr lvl="1">
              <a:defRPr/>
            </a:pPr>
            <a:r>
              <a:rPr lang="en-US" altLang="zh-CN" kern="0" dirty="0"/>
              <a:t>	</a:t>
            </a:r>
            <a:r>
              <a:rPr lang="zh-CN" altLang="en-US" kern="0" dirty="0"/>
              <a:t>参数：</a:t>
            </a:r>
          </a:p>
          <a:p>
            <a:pPr marL="457200" lvl="1" indent="0">
              <a:buNone/>
              <a:defRPr/>
            </a:pPr>
            <a:r>
              <a:rPr lang="zh-CN" altLang="en-US" kern="0" dirty="0"/>
              <a:t>　　</a:t>
            </a:r>
            <a:r>
              <a:rPr lang="en-US" altLang="zh-CN" kern="0" dirty="0"/>
              <a:t>-t </a:t>
            </a:r>
            <a:r>
              <a:rPr lang="zh-CN" altLang="en-US" kern="0" dirty="0"/>
              <a:t>文件系统类型     </a:t>
            </a:r>
            <a:r>
              <a:rPr lang="en-US" altLang="zh-CN" kern="0" dirty="0"/>
              <a:t>//</a:t>
            </a:r>
            <a:r>
              <a:rPr lang="zh-CN" altLang="en-US" kern="0" dirty="0"/>
              <a:t>指定文件系统类型</a:t>
            </a:r>
          </a:p>
          <a:p>
            <a:pPr lvl="1">
              <a:defRPr/>
            </a:pPr>
            <a:r>
              <a:rPr lang="zh-CN" altLang="en-US" kern="0" dirty="0"/>
              <a:t>	实例：</a:t>
            </a:r>
          </a:p>
          <a:p>
            <a:pPr marL="457200" lvl="1" indent="0">
              <a:buNone/>
              <a:defRPr/>
            </a:pPr>
            <a:r>
              <a:rPr lang="zh-CN" altLang="en-US" kern="0" dirty="0"/>
              <a:t>       </a:t>
            </a:r>
            <a:r>
              <a:rPr lang="en-US" altLang="zh-CN" kern="0" dirty="0" err="1"/>
              <a:t>umount</a:t>
            </a:r>
            <a:r>
              <a:rPr lang="en-US" altLang="zh-CN" kern="0" dirty="0"/>
              <a:t>   /</a:t>
            </a:r>
            <a:r>
              <a:rPr lang="en-US" altLang="zh-CN" kern="0" dirty="0" err="1"/>
              <a:t>mnt</a:t>
            </a:r>
            <a:r>
              <a:rPr lang="en-US" altLang="zh-CN" kern="0" dirty="0"/>
              <a:t>/</a:t>
            </a:r>
            <a:r>
              <a:rPr lang="en-US" altLang="zh-CN" kern="0" dirty="0" err="1"/>
              <a:t>cdrom</a:t>
            </a:r>
            <a:endParaRPr lang="en-US" altLang="zh-CN" kern="0" dirty="0"/>
          </a:p>
        </p:txBody>
      </p:sp>
      <p:sp>
        <p:nvSpPr>
          <p:cNvPr id="5" name="标题 2">
            <a:extLst>
              <a:ext uri="{FF2B5EF4-FFF2-40B4-BE49-F238E27FC236}">
                <a16:creationId xmlns:a16="http://schemas.microsoft.com/office/drawing/2014/main" id="{35321181-D2C9-45F2-9C42-727F12F4C8EA}"/>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D85F1B15-4C73-4024-88AE-9CBF4261E29F}"/>
              </a:ext>
            </a:extLst>
          </p:cNvPr>
          <p:cNvSpPr>
            <a:spLocks noGrp="1" noChangeArrowheads="1"/>
          </p:cNvSpPr>
          <p:nvPr>
            <p:ph type="body" idx="1"/>
          </p:nvPr>
        </p:nvSpPr>
        <p:spPr>
          <a:xfrm>
            <a:off x="920552" y="1628800"/>
            <a:ext cx="7769225" cy="5710237"/>
          </a:xfrm>
        </p:spPr>
        <p:txBody>
          <a:bodyPr/>
          <a:lstStyle/>
          <a:p>
            <a:pPr eaLnBrk="1" hangingPunct="1">
              <a:defRPr/>
            </a:pPr>
            <a:r>
              <a:rPr lang="en-US" altLang="zh-CN" sz="2800" dirty="0"/>
              <a:t>2.</a:t>
            </a:r>
            <a:r>
              <a:rPr lang="zh-CN" altLang="en-US" sz="2800" dirty="0"/>
              <a:t>磁盘分区</a:t>
            </a:r>
            <a:r>
              <a:rPr lang="en-US" altLang="zh-CN" sz="2800" dirty="0"/>
              <a:t> </a:t>
            </a:r>
          </a:p>
          <a:p>
            <a:pPr lvl="1">
              <a:defRPr/>
            </a:pPr>
            <a:r>
              <a:rPr lang="en-US" altLang="zh-CN" dirty="0" err="1">
                <a:sym typeface="Arial" pitchFamily="34" charset="0"/>
              </a:rPr>
              <a:t>fdisk</a:t>
            </a:r>
            <a:r>
              <a:rPr lang="zh-CN" altLang="en-US" dirty="0">
                <a:sym typeface="Arial" pitchFamily="34" charset="0"/>
              </a:rPr>
              <a:t>是一个交互式程序：按下</a:t>
            </a:r>
            <a:r>
              <a:rPr lang="en-US" altLang="zh-CN" dirty="0">
                <a:sym typeface="Arial" pitchFamily="34" charset="0"/>
              </a:rPr>
              <a:t>m</a:t>
            </a:r>
            <a:r>
              <a:rPr lang="zh-CN" altLang="en-US" dirty="0">
                <a:sym typeface="Arial" pitchFamily="34" charset="0"/>
              </a:rPr>
              <a:t>键会显示出它的所有命令。 </a:t>
            </a:r>
            <a:endParaRPr lang="en-US" altLang="zh-CN" dirty="0">
              <a:sym typeface="Arial" pitchFamily="34" charset="0"/>
            </a:endParaRPr>
          </a:p>
          <a:p>
            <a:pPr marL="533400" indent="-533400" eaLnBrk="1" hangingPunct="1">
              <a:buNone/>
              <a:defRPr/>
            </a:pPr>
            <a:r>
              <a:rPr lang="en-US" altLang="zh-CN" sz="2400" dirty="0"/>
              <a:t>     </a:t>
            </a:r>
            <a:r>
              <a:rPr lang="en-US" altLang="zh-CN" sz="2400" dirty="0" err="1"/>
              <a:t>fdisk</a:t>
            </a:r>
            <a:r>
              <a:rPr lang="zh-CN" altLang="en-US" sz="2400" dirty="0"/>
              <a:t>分区</a:t>
            </a:r>
          </a:p>
          <a:p>
            <a:pPr marL="990600" lvl="1" indent="-533400" eaLnBrk="1" hangingPunct="1">
              <a:buNone/>
              <a:defRPr/>
            </a:pPr>
            <a:r>
              <a:rPr lang="zh-CN" altLang="en-US" kern="0" dirty="0"/>
              <a:t>  </a:t>
            </a:r>
            <a:r>
              <a:rPr lang="en-US" altLang="zh-CN" kern="0" dirty="0"/>
              <a:t> </a:t>
            </a:r>
            <a:r>
              <a:rPr lang="en-US" altLang="zh-CN" kern="0" dirty="0" err="1"/>
              <a:t>fdisk</a:t>
            </a:r>
            <a:r>
              <a:rPr lang="en-US" altLang="zh-CN" kern="0" dirty="0"/>
              <a:t>    </a:t>
            </a:r>
            <a:r>
              <a:rPr lang="zh-CN" altLang="en-US" kern="0" dirty="0"/>
              <a:t>设备文件名  </a:t>
            </a:r>
            <a:r>
              <a:rPr lang="en-US" altLang="zh-CN" kern="0" dirty="0"/>
              <a:t>(</a:t>
            </a:r>
            <a:r>
              <a:rPr lang="zh-CN" altLang="en-US" kern="0" dirty="0"/>
              <a:t>分区</a:t>
            </a:r>
            <a:r>
              <a:rPr lang="en-US" altLang="zh-CN" kern="0" dirty="0"/>
              <a:t>)</a:t>
            </a:r>
          </a:p>
          <a:p>
            <a:pPr marL="990600" lvl="1" indent="-533400" eaLnBrk="1" hangingPunct="1">
              <a:buNone/>
              <a:defRPr/>
            </a:pPr>
            <a:r>
              <a:rPr lang="en-US" altLang="zh-CN" kern="0" dirty="0"/>
              <a:t>   </a:t>
            </a:r>
            <a:r>
              <a:rPr lang="en-US" altLang="zh-CN" kern="0" dirty="0" err="1"/>
              <a:t>fdisk</a:t>
            </a:r>
            <a:r>
              <a:rPr lang="en-US" altLang="zh-CN" kern="0" dirty="0"/>
              <a:t> –l  </a:t>
            </a:r>
            <a:r>
              <a:rPr lang="zh-CN" altLang="en-US" kern="0" dirty="0"/>
              <a:t>（查看）</a:t>
            </a:r>
          </a:p>
          <a:p>
            <a:pPr lvl="1" eaLnBrk="1" hangingPunct="1">
              <a:defRPr/>
            </a:pPr>
            <a:r>
              <a:rPr lang="zh-CN" altLang="en-US" kern="0" dirty="0"/>
              <a:t>  实例</a:t>
            </a:r>
            <a:r>
              <a:rPr lang="en-US" altLang="zh-CN" kern="0" dirty="0"/>
              <a:t>:</a:t>
            </a:r>
          </a:p>
          <a:p>
            <a:pPr marL="990600" lvl="1" indent="-533400" eaLnBrk="1" hangingPunct="1">
              <a:buNone/>
              <a:defRPr/>
            </a:pPr>
            <a:r>
              <a:rPr lang="en-US" altLang="zh-CN" kern="0" dirty="0"/>
              <a:t>   </a:t>
            </a:r>
            <a:r>
              <a:rPr lang="en-US" altLang="zh-CN" kern="0" dirty="0" err="1"/>
              <a:t>fdisk</a:t>
            </a:r>
            <a:r>
              <a:rPr lang="en-US" altLang="zh-CN" kern="0" dirty="0"/>
              <a:t>    /dev/</a:t>
            </a:r>
            <a:r>
              <a:rPr lang="en-US" altLang="zh-CN" kern="0" dirty="0" err="1"/>
              <a:t>hda</a:t>
            </a:r>
            <a:endParaRPr lang="en-US" altLang="zh-CN" kern="0" dirty="0"/>
          </a:p>
          <a:p>
            <a:pPr marL="990600" lvl="1" indent="-533400" eaLnBrk="1" hangingPunct="1">
              <a:buNone/>
              <a:defRPr/>
            </a:pPr>
            <a:r>
              <a:rPr lang="en-US" altLang="zh-CN" kern="0" dirty="0"/>
              <a:t>   Command(m for help):</a:t>
            </a:r>
          </a:p>
        </p:txBody>
      </p:sp>
      <p:sp>
        <p:nvSpPr>
          <p:cNvPr id="5" name="标题 2">
            <a:extLst>
              <a:ext uri="{FF2B5EF4-FFF2-40B4-BE49-F238E27FC236}">
                <a16:creationId xmlns:a16="http://schemas.microsoft.com/office/drawing/2014/main" id="{705706E1-9575-4072-86DA-896249FDDFB1}"/>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CB6EA140-B216-4F9A-B7FB-181B2237809C}"/>
              </a:ext>
            </a:extLst>
          </p:cNvPr>
          <p:cNvSpPr>
            <a:spLocks noGrp="1" noChangeArrowheads="1"/>
          </p:cNvSpPr>
          <p:nvPr>
            <p:ph type="body" idx="1"/>
          </p:nvPr>
        </p:nvSpPr>
        <p:spPr>
          <a:xfrm>
            <a:off x="1068387" y="1628800"/>
            <a:ext cx="7769225" cy="5710237"/>
          </a:xfrm>
        </p:spPr>
        <p:txBody>
          <a:bodyPr/>
          <a:lstStyle/>
          <a:p>
            <a:pPr eaLnBrk="1" hangingPunct="1">
              <a:defRPr/>
            </a:pPr>
            <a:r>
              <a:rPr lang="en-US" altLang="zh-CN" sz="2800" dirty="0"/>
              <a:t>2. </a:t>
            </a:r>
            <a:r>
              <a:rPr lang="zh-CN" altLang="en-US" sz="2800" dirty="0"/>
              <a:t>磁盘分区</a:t>
            </a:r>
            <a:endParaRPr lang="en-US" altLang="zh-CN" sz="2800" dirty="0"/>
          </a:p>
          <a:p>
            <a:pPr marL="0" indent="0" eaLnBrk="1" hangingPunct="1">
              <a:buNone/>
              <a:defRPr/>
            </a:pPr>
            <a:r>
              <a:rPr lang="zh-CN" altLang="en-US" sz="2800" dirty="0"/>
              <a:t>   </a:t>
            </a:r>
            <a:r>
              <a:rPr lang="zh-CN" altLang="en-US" dirty="0"/>
              <a:t>主要用到的参数</a:t>
            </a:r>
            <a:endParaRPr lang="en-US" altLang="zh-CN" dirty="0"/>
          </a:p>
          <a:p>
            <a:pPr eaLnBrk="1" hangingPunct="1">
              <a:lnSpc>
                <a:spcPct val="90000"/>
              </a:lnSpc>
              <a:spcBef>
                <a:spcPct val="0"/>
              </a:spcBef>
              <a:buClrTx/>
              <a:buFont typeface="Arial" pitchFamily="34" charset="0"/>
              <a:buNone/>
              <a:defRPr/>
            </a:pPr>
            <a:r>
              <a:rPr lang="en-US" altLang="zh-CN" sz="2400" dirty="0">
                <a:solidFill>
                  <a:schemeClr val="tx1"/>
                </a:solidFill>
              </a:rPr>
              <a:t>m</a:t>
            </a:r>
            <a:r>
              <a:rPr lang="zh-CN" altLang="en-US" sz="2400" dirty="0">
                <a:solidFill>
                  <a:schemeClr val="tx1"/>
                </a:solidFill>
              </a:rPr>
              <a:t>： 	获取帮助	    </a:t>
            </a:r>
          </a:p>
          <a:p>
            <a:pPr eaLnBrk="1" hangingPunct="1">
              <a:lnSpc>
                <a:spcPct val="90000"/>
              </a:lnSpc>
              <a:spcBef>
                <a:spcPct val="0"/>
              </a:spcBef>
              <a:buClrTx/>
              <a:buFont typeface="Arial" pitchFamily="34" charset="0"/>
              <a:buNone/>
              <a:defRPr/>
            </a:pPr>
            <a:r>
              <a:rPr lang="en-US" altLang="zh-CN" sz="2400" dirty="0">
                <a:solidFill>
                  <a:schemeClr val="tx1"/>
                </a:solidFill>
              </a:rPr>
              <a:t>n:    	</a:t>
            </a:r>
            <a:r>
              <a:rPr lang="zh-CN" altLang="en-US" sz="2400" dirty="0">
                <a:solidFill>
                  <a:schemeClr val="tx1"/>
                </a:solidFill>
              </a:rPr>
              <a:t>新建分区	 </a:t>
            </a:r>
          </a:p>
          <a:p>
            <a:pPr eaLnBrk="1" hangingPunct="1">
              <a:lnSpc>
                <a:spcPct val="90000"/>
              </a:lnSpc>
              <a:spcBef>
                <a:spcPct val="0"/>
              </a:spcBef>
              <a:buClrTx/>
              <a:buFont typeface="Arial" pitchFamily="34" charset="0"/>
              <a:buNone/>
              <a:defRPr/>
            </a:pPr>
            <a:r>
              <a:rPr lang="en-US" altLang="zh-CN" sz="2400" dirty="0">
                <a:solidFill>
                  <a:schemeClr val="tx1"/>
                </a:solidFill>
              </a:rPr>
              <a:t>p</a:t>
            </a:r>
            <a:r>
              <a:rPr lang="zh-CN" altLang="en-US" sz="2400" dirty="0">
                <a:solidFill>
                  <a:schemeClr val="tx1"/>
                </a:solidFill>
              </a:rPr>
              <a:t>： 	显示分区           </a:t>
            </a:r>
          </a:p>
          <a:p>
            <a:pPr eaLnBrk="1" hangingPunct="1">
              <a:lnSpc>
                <a:spcPct val="90000"/>
              </a:lnSpc>
              <a:spcBef>
                <a:spcPct val="0"/>
              </a:spcBef>
              <a:buClrTx/>
              <a:buFont typeface="Arial" pitchFamily="34" charset="0"/>
              <a:buNone/>
              <a:defRPr/>
            </a:pPr>
            <a:r>
              <a:rPr lang="en-US" altLang="zh-CN" sz="2400" dirty="0">
                <a:solidFill>
                  <a:schemeClr val="tx1"/>
                </a:solidFill>
              </a:rPr>
              <a:t>d</a:t>
            </a:r>
            <a:r>
              <a:rPr lang="zh-CN" altLang="en-US" sz="2400" dirty="0">
                <a:solidFill>
                  <a:schemeClr val="tx1"/>
                </a:solidFill>
              </a:rPr>
              <a:t>： 	删除分区</a:t>
            </a:r>
          </a:p>
          <a:p>
            <a:pPr eaLnBrk="1" hangingPunct="1">
              <a:lnSpc>
                <a:spcPct val="90000"/>
              </a:lnSpc>
              <a:spcBef>
                <a:spcPct val="0"/>
              </a:spcBef>
              <a:buClrTx/>
              <a:buFont typeface="Arial" pitchFamily="34" charset="0"/>
              <a:buNone/>
              <a:defRPr/>
            </a:pPr>
            <a:r>
              <a:rPr lang="en-US" altLang="zh-CN" sz="2400" dirty="0">
                <a:solidFill>
                  <a:schemeClr val="tx1"/>
                </a:solidFill>
              </a:rPr>
              <a:t>t</a:t>
            </a:r>
            <a:r>
              <a:rPr lang="zh-CN" altLang="en-US" sz="2400" dirty="0">
                <a:solidFill>
                  <a:schemeClr val="tx1"/>
                </a:solidFill>
              </a:rPr>
              <a:t>：  	改变分区的系统</a:t>
            </a:r>
            <a:r>
              <a:rPr lang="en-US" altLang="zh-CN" sz="2400" dirty="0">
                <a:solidFill>
                  <a:schemeClr val="tx1"/>
                </a:solidFill>
              </a:rPr>
              <a:t>ID</a:t>
            </a:r>
          </a:p>
          <a:p>
            <a:pPr eaLnBrk="1" hangingPunct="1">
              <a:lnSpc>
                <a:spcPct val="90000"/>
              </a:lnSpc>
              <a:spcBef>
                <a:spcPct val="0"/>
              </a:spcBef>
              <a:buClrTx/>
              <a:buFont typeface="Arial" pitchFamily="34" charset="0"/>
              <a:buNone/>
              <a:defRPr/>
            </a:pPr>
            <a:r>
              <a:rPr lang="en-US" altLang="zh-CN" sz="2400" dirty="0">
                <a:solidFill>
                  <a:schemeClr val="tx1"/>
                </a:solidFill>
              </a:rPr>
              <a:t>l</a:t>
            </a:r>
            <a:r>
              <a:rPr lang="zh-CN" altLang="en-US" sz="2400" dirty="0">
                <a:solidFill>
                  <a:schemeClr val="tx1"/>
                </a:solidFill>
              </a:rPr>
              <a:t>：  	显示</a:t>
            </a:r>
            <a:r>
              <a:rPr lang="en-US" altLang="zh-CN" sz="2400" dirty="0" err="1">
                <a:solidFill>
                  <a:schemeClr val="tx1"/>
                </a:solidFill>
              </a:rPr>
              <a:t>fdisk</a:t>
            </a:r>
            <a:r>
              <a:rPr lang="zh-CN" altLang="en-US" sz="2400" dirty="0">
                <a:solidFill>
                  <a:schemeClr val="tx1"/>
                </a:solidFill>
              </a:rPr>
              <a:t>所支持的文件系统及</a:t>
            </a:r>
            <a:r>
              <a:rPr lang="en-US" altLang="zh-CN" sz="2400" dirty="0">
                <a:solidFill>
                  <a:schemeClr val="tx1"/>
                </a:solidFill>
              </a:rPr>
              <a:t>ID</a:t>
            </a:r>
          </a:p>
          <a:p>
            <a:pPr eaLnBrk="1" hangingPunct="1">
              <a:lnSpc>
                <a:spcPct val="90000"/>
              </a:lnSpc>
              <a:spcBef>
                <a:spcPct val="0"/>
              </a:spcBef>
              <a:buClrTx/>
              <a:buFont typeface="Arial" pitchFamily="34" charset="0"/>
              <a:buNone/>
              <a:defRPr/>
            </a:pPr>
            <a:r>
              <a:rPr lang="en-US" altLang="zh-CN" sz="2400" dirty="0">
                <a:solidFill>
                  <a:schemeClr val="tx1"/>
                </a:solidFill>
              </a:rPr>
              <a:t>v</a:t>
            </a:r>
            <a:r>
              <a:rPr lang="zh-CN" altLang="en-US" sz="2400" dirty="0">
                <a:solidFill>
                  <a:schemeClr val="tx1"/>
                </a:solidFill>
              </a:rPr>
              <a:t>： 	检验分区</a:t>
            </a:r>
          </a:p>
          <a:p>
            <a:pPr eaLnBrk="1" hangingPunct="1">
              <a:lnSpc>
                <a:spcPct val="90000"/>
              </a:lnSpc>
              <a:spcBef>
                <a:spcPct val="0"/>
              </a:spcBef>
              <a:buClrTx/>
              <a:buFont typeface="Arial" pitchFamily="34" charset="0"/>
              <a:buNone/>
              <a:defRPr/>
            </a:pPr>
            <a:r>
              <a:rPr lang="en-US" altLang="zh-CN" sz="2400" dirty="0">
                <a:solidFill>
                  <a:schemeClr val="tx1"/>
                </a:solidFill>
              </a:rPr>
              <a:t>w</a:t>
            </a:r>
            <a:r>
              <a:rPr lang="zh-CN" altLang="en-US" sz="2400" dirty="0">
                <a:solidFill>
                  <a:schemeClr val="tx1"/>
                </a:solidFill>
              </a:rPr>
              <a:t>：	写入分区</a:t>
            </a:r>
          </a:p>
          <a:p>
            <a:pPr eaLnBrk="1" hangingPunct="1">
              <a:lnSpc>
                <a:spcPct val="90000"/>
              </a:lnSpc>
              <a:spcBef>
                <a:spcPct val="0"/>
              </a:spcBef>
              <a:buClrTx/>
              <a:buFont typeface="Arial" pitchFamily="34" charset="0"/>
              <a:buNone/>
              <a:defRPr/>
            </a:pPr>
            <a:r>
              <a:rPr lang="en-US" altLang="zh-CN" sz="2400" dirty="0">
                <a:solidFill>
                  <a:schemeClr val="tx1"/>
                </a:solidFill>
              </a:rPr>
              <a:t>q</a:t>
            </a:r>
            <a:r>
              <a:rPr lang="zh-CN" altLang="en-US" sz="2400" dirty="0">
                <a:solidFill>
                  <a:schemeClr val="tx1"/>
                </a:solidFill>
              </a:rPr>
              <a:t>： 	退出</a:t>
            </a:r>
          </a:p>
          <a:p>
            <a:pPr eaLnBrk="1" hangingPunct="1">
              <a:defRPr/>
            </a:pPr>
            <a:endParaRPr lang="en-US" altLang="zh-CN" sz="2400" dirty="0"/>
          </a:p>
        </p:txBody>
      </p:sp>
      <p:sp>
        <p:nvSpPr>
          <p:cNvPr id="5" name="标题 2">
            <a:extLst>
              <a:ext uri="{FF2B5EF4-FFF2-40B4-BE49-F238E27FC236}">
                <a16:creationId xmlns:a16="http://schemas.microsoft.com/office/drawing/2014/main" id="{C4898F58-E862-4FE8-AA95-CE0F2CD25D77}"/>
              </a:ext>
            </a:extLst>
          </p:cNvPr>
          <p:cNvSpPr>
            <a:spLocks noGrp="1"/>
          </p:cNvSpPr>
          <p:nvPr>
            <p:ph type="title"/>
          </p:nvPr>
        </p:nvSpPr>
        <p:spPr>
          <a:xfrm>
            <a:off x="0" y="548680"/>
            <a:ext cx="9906000" cy="557213"/>
          </a:xfrm>
        </p:spPr>
        <p:txBody>
          <a:bodyPr/>
          <a:lstStyle/>
          <a:p>
            <a:pPr algn="ctr"/>
            <a:r>
              <a:rPr lang="zh-CN" altLang="en-US" dirty="0"/>
              <a:t>文件系统操作命令</a:t>
            </a: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29932</TotalTime>
  <Words>3857</Words>
  <Application>Microsoft Office PowerPoint</Application>
  <PresentationFormat>A4 纸张(210x297 毫米)</PresentationFormat>
  <Paragraphs>399</Paragraphs>
  <Slides>48</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Monotype Sorts</vt:lpstr>
      <vt:lpstr>黑体</vt:lpstr>
      <vt:lpstr>华文新魏</vt:lpstr>
      <vt:lpstr>宋体</vt:lpstr>
      <vt:lpstr>Arial</vt:lpstr>
      <vt:lpstr>Arial Narrow</vt:lpstr>
      <vt:lpstr>Times New Roman</vt:lpstr>
      <vt:lpstr>Wingdings</vt:lpstr>
      <vt:lpstr>通用信息 (标准)</vt:lpstr>
      <vt:lpstr>第六章 第2讲  文件系统基础（下）</vt:lpstr>
      <vt:lpstr>目录</vt:lpstr>
      <vt:lpstr>文件系统操作命令</vt:lpstr>
      <vt:lpstr>文件系统操作命令</vt:lpstr>
      <vt:lpstr>文件系统操作命令</vt:lpstr>
      <vt:lpstr>文件系统操作命令</vt:lpstr>
      <vt:lpstr>文件系统操作命令</vt:lpstr>
      <vt:lpstr>文件系统操作命令</vt:lpstr>
      <vt:lpstr>文件系统操作命令</vt:lpstr>
      <vt:lpstr>文件系统操作命令</vt:lpstr>
      <vt:lpstr>文件系统操作命令</vt:lpstr>
      <vt:lpstr>文件系统操作命令</vt:lpstr>
      <vt:lpstr>文件系统操作命令</vt:lpstr>
      <vt:lpstr>小结</vt:lpstr>
      <vt:lpstr>目录</vt:lpstr>
      <vt:lpstr>文件类型</vt:lpstr>
      <vt:lpstr>文件类型</vt:lpstr>
      <vt:lpstr>文件类型</vt:lpstr>
      <vt:lpstr>文件类型</vt:lpstr>
      <vt:lpstr>文件类型</vt:lpstr>
      <vt:lpstr>文件类型</vt:lpstr>
      <vt:lpstr>文件类型</vt:lpstr>
      <vt:lpstr>文件类型</vt:lpstr>
      <vt:lpstr>文件类型</vt:lpstr>
      <vt:lpstr>文件类型——链接文件</vt:lpstr>
      <vt:lpstr>文件类型——管道文件</vt:lpstr>
      <vt:lpstr>文件类型——典型文件介绍</vt:lpstr>
      <vt:lpstr>文件类型——典型文件介绍</vt:lpstr>
      <vt:lpstr>文件类型——典型文件介绍</vt:lpstr>
      <vt:lpstr>文件类型——典型文件介绍</vt:lpstr>
      <vt:lpstr>PowerPoint 演示文稿</vt:lpstr>
      <vt:lpstr>PowerPoint 演示文稿</vt:lpstr>
      <vt:lpstr>PowerPoint 演示文稿</vt:lpstr>
      <vt:lpstr>PowerPoint 演示文稿</vt:lpstr>
      <vt:lpstr>目录</vt:lpstr>
      <vt:lpstr>文件访问操作——系统调用API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3494</cp:revision>
  <cp:lastPrinted>2011-09-02T04:24:48Z</cp:lastPrinted>
  <dcterms:created xsi:type="dcterms:W3CDTF">2001-03-21T12:57:26Z</dcterms:created>
  <dcterms:modified xsi:type="dcterms:W3CDTF">2021-03-29T09:16:29Z</dcterms:modified>
</cp:coreProperties>
</file>