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256"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400" r:id="rId41"/>
    <p:sldId id="401" r:id="rId42"/>
    <p:sldId id="402" r:id="rId43"/>
    <p:sldId id="403" r:id="rId44"/>
    <p:sldId id="546" r:id="rId45"/>
    <p:sldId id="405" r:id="rId46"/>
    <p:sldId id="406" r:id="rId47"/>
    <p:sldId id="407" r:id="rId48"/>
    <p:sldId id="547" r:id="rId49"/>
    <p:sldId id="297" r:id="rId50"/>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3399"/>
    <a:srgbClr val="336699"/>
    <a:srgbClr val="001D3A"/>
    <a:srgbClr val="FF3300"/>
    <a:srgbClr val="C8860E"/>
    <a:srgbClr val="000066"/>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1" autoAdjust="0"/>
    <p:restoredTop sz="98074" autoAdjust="0"/>
  </p:normalViewPr>
  <p:slideViewPr>
    <p:cSldViewPr>
      <p:cViewPr varScale="1">
        <p:scale>
          <a:sx n="79" d="100"/>
          <a:sy n="79" d="100"/>
        </p:scale>
        <p:origin x="302" y="6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BA71F18-AF3D-4ECD-A79B-ACE04122E6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9717ABE5-B3B4-43F8-8177-CED5408139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268" name="灯片编号占位符 3">
            <a:extLst>
              <a:ext uri="{FF2B5EF4-FFF2-40B4-BE49-F238E27FC236}">
                <a16:creationId xmlns:a16="http://schemas.microsoft.com/office/drawing/2014/main" id="{D55B31B1-A292-4DCF-BC25-012C8277DA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C13727-E4D9-4602-AB2F-6844210094B6}" type="slidenum">
              <a:rPr lang="zh-CN" altLang="en-US">
                <a:latin typeface="Calibri" panose="020F0502020204030204" pitchFamily="34" charset="0"/>
              </a:rPr>
              <a:pPr/>
              <a:t>2</a:t>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CC6CC320-98B6-43E2-85D1-86CE2B4D1E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5D564B3A-7549-441F-A9FA-7AA36E55AF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4820" name="灯片编号占位符 3">
            <a:extLst>
              <a:ext uri="{FF2B5EF4-FFF2-40B4-BE49-F238E27FC236}">
                <a16:creationId xmlns:a16="http://schemas.microsoft.com/office/drawing/2014/main" id="{B9523CBF-395B-425D-A90C-D91C593B90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7896F3-4B8E-4A26-A97D-96AF6CE7F199}" type="slidenum">
              <a:rPr lang="zh-CN" altLang="en-US">
                <a:latin typeface="Calibri" panose="020F0502020204030204" pitchFamily="34" charset="0"/>
              </a:rPr>
              <a:pPr/>
              <a:t>16</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E0DFBB92-5B43-45B0-8D87-034CAFB66C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ADA0D8BC-3253-4735-B226-3B5E105C6B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IP</a:t>
            </a:r>
            <a:r>
              <a:rPr lang="zh-CN" altLang="en-US"/>
              <a:t>是指令</a:t>
            </a:r>
            <a:r>
              <a:rPr lang="zh-CN" altLang="en-US" i="1"/>
              <a:t>寄存器</a:t>
            </a:r>
            <a:r>
              <a:rPr lang="zh-CN" altLang="en-US"/>
              <a:t>，存放当前指令的下一条指令的地址。</a:t>
            </a:r>
            <a:r>
              <a:rPr lang="en-US" altLang="zh-CN"/>
              <a:t>C</a:t>
            </a:r>
          </a:p>
          <a:p>
            <a:r>
              <a:rPr lang="en-US" altLang="zh-CN"/>
              <a:t>4</a:t>
            </a:r>
            <a:r>
              <a:rPr lang="zh-CN" altLang="en-US"/>
              <a:t>个数据寄存器</a:t>
            </a:r>
            <a:r>
              <a:rPr lang="en-US" altLang="zh-CN"/>
              <a:t>(EAX</a:t>
            </a:r>
            <a:r>
              <a:rPr lang="zh-CN" altLang="en-US"/>
              <a:t>、</a:t>
            </a:r>
            <a:r>
              <a:rPr lang="en-US" altLang="zh-CN"/>
              <a:t>EBX</a:t>
            </a:r>
            <a:r>
              <a:rPr lang="zh-CN" altLang="en-US"/>
              <a:t>、</a:t>
            </a:r>
            <a:r>
              <a:rPr lang="en-US" altLang="zh-CN"/>
              <a:t>ECX</a:t>
            </a:r>
            <a:r>
              <a:rPr lang="zh-CN" altLang="en-US"/>
              <a:t>和</a:t>
            </a:r>
            <a:r>
              <a:rPr lang="en-US" altLang="zh-CN"/>
              <a:t>EDX)</a:t>
            </a:r>
            <a:br>
              <a:rPr lang="en-US" altLang="zh-CN"/>
            </a:br>
            <a:r>
              <a:rPr lang="en-US" altLang="zh-CN"/>
              <a:t>2</a:t>
            </a:r>
            <a:r>
              <a:rPr lang="zh-CN" altLang="en-US"/>
              <a:t>个变址和指针寄存器</a:t>
            </a:r>
            <a:r>
              <a:rPr lang="en-US" altLang="zh-CN"/>
              <a:t>(ESI</a:t>
            </a:r>
            <a:r>
              <a:rPr lang="zh-CN" altLang="en-US"/>
              <a:t>和</a:t>
            </a:r>
            <a:r>
              <a:rPr lang="en-US" altLang="zh-CN"/>
              <a:t>EDI) 2</a:t>
            </a:r>
            <a:r>
              <a:rPr lang="zh-CN" altLang="en-US"/>
              <a:t>个指针寄存器</a:t>
            </a:r>
            <a:r>
              <a:rPr lang="en-US" altLang="zh-CN"/>
              <a:t>(ESP</a:t>
            </a:r>
            <a:r>
              <a:rPr lang="zh-CN" altLang="en-US"/>
              <a:t>和</a:t>
            </a:r>
            <a:r>
              <a:rPr lang="en-US" altLang="zh-CN"/>
              <a:t>EBP)</a:t>
            </a:r>
            <a:br>
              <a:rPr lang="en-US" altLang="zh-CN"/>
            </a:br>
            <a:r>
              <a:rPr lang="en-US" altLang="zh-CN"/>
              <a:t>6</a:t>
            </a:r>
            <a:r>
              <a:rPr lang="zh-CN" altLang="en-US"/>
              <a:t>个段寄存器</a:t>
            </a:r>
            <a:r>
              <a:rPr lang="en-US" altLang="zh-CN"/>
              <a:t>(ES</a:t>
            </a:r>
            <a:r>
              <a:rPr lang="zh-CN" altLang="en-US"/>
              <a:t>、</a:t>
            </a:r>
            <a:r>
              <a:rPr lang="en-US" altLang="zh-CN"/>
              <a:t>CS</a:t>
            </a:r>
            <a:r>
              <a:rPr lang="zh-CN" altLang="en-US"/>
              <a:t>、</a:t>
            </a:r>
            <a:r>
              <a:rPr lang="en-US" altLang="zh-CN"/>
              <a:t>SS</a:t>
            </a:r>
            <a:r>
              <a:rPr lang="zh-CN" altLang="en-US"/>
              <a:t>、</a:t>
            </a:r>
            <a:r>
              <a:rPr lang="en-US" altLang="zh-CN"/>
              <a:t>DS</a:t>
            </a:r>
            <a:r>
              <a:rPr lang="zh-CN" altLang="en-US"/>
              <a:t>、</a:t>
            </a:r>
            <a:r>
              <a:rPr lang="en-US" altLang="zh-CN"/>
              <a:t>FS</a:t>
            </a:r>
            <a:r>
              <a:rPr lang="zh-CN" altLang="en-US"/>
              <a:t>和</a:t>
            </a:r>
            <a:r>
              <a:rPr lang="en-US" altLang="zh-CN"/>
              <a:t>GS)</a:t>
            </a:r>
            <a:br>
              <a:rPr lang="en-US" altLang="zh-CN"/>
            </a:br>
            <a:r>
              <a:rPr lang="en-US" altLang="zh-CN"/>
              <a:t>1</a:t>
            </a:r>
            <a:r>
              <a:rPr lang="zh-CN" altLang="en-US"/>
              <a:t>个指令指针寄存器</a:t>
            </a:r>
            <a:r>
              <a:rPr lang="en-US" altLang="zh-CN"/>
              <a:t>(EIP) 1</a:t>
            </a:r>
            <a:r>
              <a:rPr lang="zh-CN" altLang="en-US"/>
              <a:t>个标志寄存器</a:t>
            </a:r>
            <a:r>
              <a:rPr lang="en-US" altLang="zh-CN"/>
              <a:t>(EFlags)PU</a:t>
            </a:r>
            <a:r>
              <a:rPr lang="zh-CN" altLang="en-US"/>
              <a:t>该执行哪条指令就是通过</a:t>
            </a:r>
            <a:r>
              <a:rPr lang="en-US" altLang="zh-CN"/>
              <a:t>IP</a:t>
            </a:r>
            <a:r>
              <a:rPr lang="zh-CN" altLang="en-US"/>
              <a:t>来指示的。 </a:t>
            </a:r>
            <a:r>
              <a:rPr lang="en-US" altLang="zh-CN" i="1"/>
              <a:t>EIP</a:t>
            </a:r>
            <a:r>
              <a:rPr lang="zh-CN" altLang="en-US"/>
              <a:t>是</a:t>
            </a:r>
            <a:r>
              <a:rPr lang="en-US" altLang="zh-CN"/>
              <a:t>32</a:t>
            </a:r>
            <a:r>
              <a:rPr lang="zh-CN" altLang="en-US"/>
              <a:t>位机的指令</a:t>
            </a:r>
            <a:r>
              <a:rPr lang="zh-CN" altLang="en-US" i="1"/>
              <a:t>寄存器</a:t>
            </a:r>
            <a:r>
              <a:rPr lang="zh-CN" altLang="en-US"/>
              <a:t>。</a:t>
            </a:r>
          </a:p>
        </p:txBody>
      </p:sp>
      <p:sp>
        <p:nvSpPr>
          <p:cNvPr id="40964" name="灯片编号占位符 3">
            <a:extLst>
              <a:ext uri="{FF2B5EF4-FFF2-40B4-BE49-F238E27FC236}">
                <a16:creationId xmlns:a16="http://schemas.microsoft.com/office/drawing/2014/main" id="{39FE1465-B73E-4846-9BD0-9087676FFC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BE2052-F7D9-477C-85A6-1CD24E7DC29B}" type="slidenum">
              <a:rPr lang="zh-CN" altLang="en-US">
                <a:latin typeface="Calibri" panose="020F0502020204030204" pitchFamily="34" charset="0"/>
              </a:rPr>
              <a:pPr/>
              <a:t>21</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A32AEDD8-55B9-43A0-BD61-AE2DDA061C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0BEF695E-002E-458B-B445-BDD457B82F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66357AE2-33E0-42F2-A4E3-BB38576DEE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941A76-B5D6-437B-9BCE-5843C678C6C6}" type="slidenum">
              <a:rPr lang="zh-CN" altLang="en-US">
                <a:latin typeface="Calibri" panose="020F0502020204030204" pitchFamily="34" charset="0"/>
              </a:rPr>
              <a:pPr/>
              <a:t>22</a:t>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E496345E-30CF-47F8-A522-45D5D524C1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D762D7D1-8D8C-44B1-8A32-A4A24E0FCD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8DADCB5D-6745-4209-B289-3FF14B0EFC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CEDAB6-00D2-48A6-A9E4-7D89E95F5CB4}" type="slidenum">
              <a:rPr lang="zh-CN" altLang="en-US">
                <a:latin typeface="Calibri" panose="020F0502020204030204" pitchFamily="34" charset="0"/>
              </a:rPr>
              <a:pPr/>
              <a:t>23</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B461164-0FA5-44E0-B50A-219E4AA96A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AC1AB966-6E06-41F2-8C6C-E79253BEC7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35798E63-18AB-4E26-A4E6-EDCDEA3981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C58F29-054C-4E5E-A280-10632213DAC8}" type="slidenum">
              <a:rPr lang="zh-CN" altLang="en-US">
                <a:latin typeface="Calibri" panose="020F0502020204030204" pitchFamily="34" charset="0"/>
              </a:rPr>
              <a:pPr/>
              <a:t>24</a:t>
            </a:fld>
            <a:endParaRPr lang="zh-CN"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498FF76B-2904-4A56-A551-16808986AF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3458ECDE-92C3-42D0-ADC9-BF49C7CE5A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9156" name="灯片编号占位符 3">
            <a:extLst>
              <a:ext uri="{FF2B5EF4-FFF2-40B4-BE49-F238E27FC236}">
                <a16:creationId xmlns:a16="http://schemas.microsoft.com/office/drawing/2014/main" id="{FA7BA223-CE03-4EC7-B628-852110F72D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F05B2B-2B97-4AEF-9719-163A727D10C9}" type="slidenum">
              <a:rPr lang="zh-CN" altLang="en-US">
                <a:latin typeface="Calibri" panose="020F0502020204030204" pitchFamily="34" charset="0"/>
              </a:rPr>
              <a:pPr/>
              <a:t>25</a:t>
            </a:fld>
            <a:endParaRPr lang="zh-CN"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BB0BB496-6F5F-47D8-B87F-EF5BA87E40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7B0FD60B-1E0F-4674-A044-F8B4D0DB35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1204" name="灯片编号占位符 3">
            <a:extLst>
              <a:ext uri="{FF2B5EF4-FFF2-40B4-BE49-F238E27FC236}">
                <a16:creationId xmlns:a16="http://schemas.microsoft.com/office/drawing/2014/main" id="{ADBDB1CA-AAFF-41AF-879C-A0849D0E4B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15F5C2-0F98-465F-A573-4F7756CD5DC2}" type="slidenum">
              <a:rPr lang="zh-CN" altLang="en-US">
                <a:latin typeface="Calibri" panose="020F0502020204030204" pitchFamily="34" charset="0"/>
              </a:rPr>
              <a:pPr/>
              <a:t>26</a:t>
            </a:fld>
            <a:endParaRPr lang="zh-CN"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F349AFCB-A50B-4F61-82AA-F5073F9F64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5F95751B-8DBD-4096-BF87-DA86AD5C40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3252" name="灯片编号占位符 3">
            <a:extLst>
              <a:ext uri="{FF2B5EF4-FFF2-40B4-BE49-F238E27FC236}">
                <a16:creationId xmlns:a16="http://schemas.microsoft.com/office/drawing/2014/main" id="{B50203E5-B611-4927-87B1-F3B2CFF5CF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2828A9-9161-44B6-A150-2557CC68FCC3}" type="slidenum">
              <a:rPr lang="zh-CN" altLang="en-US">
                <a:latin typeface="Calibri" panose="020F0502020204030204" pitchFamily="34" charset="0"/>
              </a:rPr>
              <a:pPr/>
              <a:t>27</a:t>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BC518B12-5331-4F83-A4C6-CCD66E9BE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90FBFF40-0E3B-4C48-8C30-90EB028E41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1A089F56-85F9-4F7B-ABB9-792962936F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A9130A-5864-4587-AF5D-BAE8DDD1E106}" type="slidenum">
              <a:rPr lang="zh-CN" altLang="en-US">
                <a:latin typeface="Calibri" panose="020F0502020204030204" pitchFamily="34" charset="0"/>
              </a:rPr>
              <a:pPr/>
              <a:t>28</a:t>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19265C6A-11D9-4811-B0EF-52FCB82CA7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3CC28C09-DD5A-4AE6-B144-71357C5B12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http://coolshell.cn/articles/11466.html</a:t>
            </a:r>
            <a:endParaRPr lang="zh-CN" altLang="en-US"/>
          </a:p>
        </p:txBody>
      </p:sp>
      <p:sp>
        <p:nvSpPr>
          <p:cNvPr id="57348" name="灯片编号占位符 3">
            <a:extLst>
              <a:ext uri="{FF2B5EF4-FFF2-40B4-BE49-F238E27FC236}">
                <a16:creationId xmlns:a16="http://schemas.microsoft.com/office/drawing/2014/main" id="{651383EE-A1A3-400B-83AA-00A288C71E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929DB8-4F7A-4F2A-9C2E-0F033FC94172}" type="slidenum">
              <a:rPr lang="zh-CN" altLang="en-US">
                <a:latin typeface="Calibri" panose="020F0502020204030204" pitchFamily="34" charset="0"/>
              </a:rPr>
              <a:pPr/>
              <a:t>29</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ED195B36-0CAB-4380-A8A5-580E5C7A60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DF2A9116-9379-4488-9311-9D2B355EF9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316" name="灯片编号占位符 3">
            <a:extLst>
              <a:ext uri="{FF2B5EF4-FFF2-40B4-BE49-F238E27FC236}">
                <a16:creationId xmlns:a16="http://schemas.microsoft.com/office/drawing/2014/main" id="{A162308F-250F-4BF7-A56F-9FEBBA1E7E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175724-8324-4AAE-929F-37E2E78A6F83}" type="slidenum">
              <a:rPr lang="zh-CN" altLang="en-US">
                <a:latin typeface="Calibri" panose="020F0502020204030204" pitchFamily="34" charset="0"/>
              </a:rPr>
              <a:pPr/>
              <a:t>3</a:t>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D8A078F-92A1-4AA9-9B7B-F2E9DB7107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27EE09-FAEC-45DC-94D7-57C711BBA663}" type="slidenum">
              <a:rPr lang="zh-CN" altLang="en-US"/>
              <a:pPr/>
              <a:t>30</a:t>
            </a:fld>
            <a:endParaRPr lang="en-US" altLang="zh-CN"/>
          </a:p>
        </p:txBody>
      </p:sp>
      <p:sp>
        <p:nvSpPr>
          <p:cNvPr id="59395" name="Rectangle 2">
            <a:extLst>
              <a:ext uri="{FF2B5EF4-FFF2-40B4-BE49-F238E27FC236}">
                <a16:creationId xmlns:a16="http://schemas.microsoft.com/office/drawing/2014/main" id="{803D0035-7FA1-470E-998E-D0B2279C9D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8F21E830-4145-473F-ACC8-5110AE22A3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45F601C3-C51E-47A6-8392-AE89D8FBD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D752880F-A4BB-433B-9676-45B9D7147A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C29A302F-9394-4A18-80A9-AB43F374D5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7AFA2D-0840-4677-9A4E-AD59905FACB1}" type="slidenum">
              <a:rPr lang="zh-CN" altLang="en-US">
                <a:latin typeface="Calibri" panose="020F0502020204030204" pitchFamily="34" charset="0"/>
              </a:rPr>
              <a:pPr/>
              <a:t>32</a:t>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AB5888D3-3118-478E-BD57-D837576A5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1FE3226C-583E-4063-B6C0-3D77C8D80A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6804" name="灯片编号占位符 3">
            <a:extLst>
              <a:ext uri="{FF2B5EF4-FFF2-40B4-BE49-F238E27FC236}">
                <a16:creationId xmlns:a16="http://schemas.microsoft.com/office/drawing/2014/main" id="{444A8312-55E0-45CF-8359-225E97806E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9151C7-69C3-45F0-A5AA-70DDA0FA9F13}" type="slidenum">
              <a:rPr lang="en-US" altLang="zh-CN">
                <a:latin typeface="Calibri" panose="020F0502020204030204" pitchFamily="34" charset="0"/>
              </a:rPr>
              <a:pPr/>
              <a:t>45</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F53F251D-FA79-4769-8081-7C04BB9995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416EE793-EFFC-4A69-B43C-6D3A841EEF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a:extLst>
              <a:ext uri="{FF2B5EF4-FFF2-40B4-BE49-F238E27FC236}">
                <a16:creationId xmlns:a16="http://schemas.microsoft.com/office/drawing/2014/main" id="{42DE75DA-43C2-49B9-82F0-7B9E87B79F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94F18D-0AD7-470D-83E2-10C94D6B9437}" type="slidenum">
              <a:rPr lang="zh-CN" altLang="en-US">
                <a:latin typeface="Calibri" panose="020F0502020204030204" pitchFamily="34" charset="0"/>
              </a:rPr>
              <a:pPr/>
              <a:t>5</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A20E67AE-B9CE-4E0A-8569-7B6F212135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6F542F9-A7F0-4CB3-9F9D-37764260372C}"/>
              </a:ext>
            </a:extLst>
          </p:cNvPr>
          <p:cNvSpPr>
            <a:spLocks noGrp="1"/>
          </p:cNvSpPr>
          <p:nvPr>
            <p:ph type="body" idx="1"/>
          </p:nvPr>
        </p:nvSpPr>
        <p:spPr/>
        <p:txBody>
          <a:bodyPr/>
          <a:lstStyle/>
          <a:p>
            <a:pPr>
              <a:lnSpc>
                <a:spcPct val="150000"/>
              </a:lnSpc>
              <a:defRPr/>
            </a:pPr>
            <a:r>
              <a:rPr lang="en-US" altLang="zh-CN" dirty="0" err="1">
                <a:solidFill>
                  <a:schemeClr val="bg2">
                    <a:lumMod val="25000"/>
                  </a:schemeClr>
                </a:solidFill>
              </a:rPr>
              <a:t>OpenSSL</a:t>
            </a:r>
            <a:r>
              <a:rPr lang="en-US" altLang="zh-CN" dirty="0">
                <a:solidFill>
                  <a:schemeClr val="bg2">
                    <a:lumMod val="25000"/>
                  </a:schemeClr>
                </a:solidFill>
              </a:rPr>
              <a:t> </a:t>
            </a:r>
            <a:r>
              <a:rPr lang="en-US" altLang="zh-CN" dirty="0" err="1">
                <a:solidFill>
                  <a:schemeClr val="bg2">
                    <a:lumMod val="25000"/>
                  </a:schemeClr>
                </a:solidFill>
              </a:rPr>
              <a:t>Heartbleed</a:t>
            </a:r>
            <a:r>
              <a:rPr lang="zh-CN" altLang="en-US" dirty="0">
                <a:solidFill>
                  <a:schemeClr val="bg2">
                    <a:lumMod val="25000"/>
                  </a:schemeClr>
                </a:solidFill>
              </a:rPr>
              <a:t>模块存在一个</a:t>
            </a:r>
            <a:r>
              <a:rPr lang="en-US" altLang="zh-CN" dirty="0">
                <a:solidFill>
                  <a:schemeClr val="bg2">
                    <a:lumMod val="25000"/>
                  </a:schemeClr>
                </a:solidFill>
              </a:rPr>
              <a:t>BUG</a:t>
            </a:r>
            <a:r>
              <a:rPr lang="zh-CN" altLang="en-US" dirty="0">
                <a:solidFill>
                  <a:schemeClr val="bg2">
                    <a:lumMod val="25000"/>
                  </a:schemeClr>
                </a:solidFill>
              </a:rPr>
              <a:t>，问题存在于</a:t>
            </a:r>
            <a:r>
              <a:rPr lang="en-US" altLang="zh-CN" dirty="0" err="1">
                <a:solidFill>
                  <a:schemeClr val="bg2">
                    <a:lumMod val="25000"/>
                  </a:schemeClr>
                </a:solidFill>
              </a:rPr>
              <a:t>ssl</a:t>
            </a:r>
            <a:r>
              <a:rPr lang="en-US" altLang="zh-CN" dirty="0">
                <a:solidFill>
                  <a:schemeClr val="bg2">
                    <a:lumMod val="25000"/>
                  </a:schemeClr>
                </a:solidFill>
              </a:rPr>
              <a:t>/</a:t>
            </a:r>
            <a:r>
              <a:rPr lang="en-US" altLang="zh-CN" dirty="0" err="1">
                <a:solidFill>
                  <a:schemeClr val="bg2">
                    <a:lumMod val="25000"/>
                  </a:schemeClr>
                </a:solidFill>
              </a:rPr>
              <a:t>dl_both.c</a:t>
            </a:r>
            <a:r>
              <a:rPr lang="zh-CN" altLang="en-US" dirty="0">
                <a:solidFill>
                  <a:schemeClr val="bg2">
                    <a:lumMod val="25000"/>
                  </a:schemeClr>
                </a:solidFill>
              </a:rPr>
              <a:t>文件中的心跳部分，当攻击者构造一个特殊的数据包，满足用户心跳包中无法提供足够多的数据会导致</a:t>
            </a:r>
            <a:r>
              <a:rPr lang="en-US" altLang="zh-CN" dirty="0" err="1">
                <a:solidFill>
                  <a:schemeClr val="bg2">
                    <a:lumMod val="25000"/>
                  </a:schemeClr>
                </a:solidFill>
              </a:rPr>
              <a:t>memcpy</a:t>
            </a:r>
            <a:r>
              <a:rPr lang="zh-CN" altLang="en-US" dirty="0">
                <a:solidFill>
                  <a:schemeClr val="bg2">
                    <a:lumMod val="25000"/>
                  </a:schemeClr>
                </a:solidFill>
              </a:rPr>
              <a:t>函数把</a:t>
            </a:r>
            <a:r>
              <a:rPr lang="en-US" altLang="zh-CN" dirty="0">
                <a:solidFill>
                  <a:schemeClr val="bg2">
                    <a:lumMod val="25000"/>
                  </a:schemeClr>
                </a:solidFill>
              </a:rPr>
              <a:t>SSLv3</a:t>
            </a:r>
            <a:r>
              <a:rPr lang="zh-CN" altLang="en-US" dirty="0">
                <a:solidFill>
                  <a:schemeClr val="bg2">
                    <a:lumMod val="25000"/>
                  </a:schemeClr>
                </a:solidFill>
              </a:rPr>
              <a:t>记录之后的数据直接输出，该漏洞导致攻击者可以远程读取存在漏洞版本的</a:t>
            </a:r>
            <a:r>
              <a:rPr lang="en-US" altLang="zh-CN" dirty="0" err="1">
                <a:solidFill>
                  <a:schemeClr val="bg2">
                    <a:lumMod val="25000"/>
                  </a:schemeClr>
                </a:solidFill>
              </a:rPr>
              <a:t>OpenSSL</a:t>
            </a:r>
            <a:r>
              <a:rPr lang="zh-CN" altLang="en-US" dirty="0">
                <a:solidFill>
                  <a:schemeClr val="bg2">
                    <a:lumMod val="25000"/>
                  </a:schemeClr>
                </a:solidFill>
              </a:rPr>
              <a:t>服务器内存中多达</a:t>
            </a:r>
            <a:r>
              <a:rPr lang="en-US" altLang="zh-CN" dirty="0">
                <a:solidFill>
                  <a:schemeClr val="bg2">
                    <a:lumMod val="25000"/>
                  </a:schemeClr>
                </a:solidFill>
              </a:rPr>
              <a:t>64K</a:t>
            </a:r>
            <a:r>
              <a:rPr lang="zh-CN" altLang="en-US" dirty="0">
                <a:solidFill>
                  <a:schemeClr val="bg2">
                    <a:lumMod val="25000"/>
                  </a:schemeClr>
                </a:solidFill>
              </a:rPr>
              <a:t>的数据。</a:t>
            </a:r>
          </a:p>
        </p:txBody>
      </p:sp>
      <p:sp>
        <p:nvSpPr>
          <p:cNvPr id="18436" name="灯片编号占位符 3">
            <a:extLst>
              <a:ext uri="{FF2B5EF4-FFF2-40B4-BE49-F238E27FC236}">
                <a16:creationId xmlns:a16="http://schemas.microsoft.com/office/drawing/2014/main" id="{910819A5-7BEC-4600-8936-26B153CF2E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301A29-5FDB-4D9D-A935-B749A7EFD303}" type="slidenum">
              <a:rPr lang="zh-CN" altLang="en-US">
                <a:latin typeface="Calibri" panose="020F0502020204030204" pitchFamily="34" charset="0"/>
              </a:rPr>
              <a:pPr/>
              <a:t>6</a:t>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5F27FD05-4F71-4B70-8698-A99CF0504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CFDEB2F8-A601-445D-BB89-8EC87FA382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4</a:t>
            </a:r>
            <a:r>
              <a:rPr lang="zh-CN" altLang="en-US"/>
              <a:t>月</a:t>
            </a:r>
            <a:r>
              <a:rPr lang="en-US" altLang="zh-CN"/>
              <a:t>30</a:t>
            </a:r>
            <a:r>
              <a:rPr lang="zh-CN" altLang="en-US"/>
              <a:t>日时，空中交管系统未能获取到这架</a:t>
            </a:r>
            <a:r>
              <a:rPr lang="en-US" altLang="zh-CN"/>
              <a:t>U-2</a:t>
            </a:r>
            <a:r>
              <a:rPr lang="zh-CN" altLang="en-US"/>
              <a:t>间谍飞机的高度信息，因为控制器使用了</a:t>
            </a:r>
            <a:r>
              <a:rPr lang="en-US" altLang="zh-CN"/>
              <a:t>ERAM</a:t>
            </a:r>
            <a:r>
              <a:rPr lang="zh-CN" altLang="en-US"/>
              <a:t>系统，系统本身存在</a:t>
            </a:r>
            <a:r>
              <a:rPr lang="en-US" altLang="zh-CN"/>
              <a:t>bug</a:t>
            </a:r>
            <a:r>
              <a:rPr lang="zh-CN" altLang="en-US"/>
              <a:t>，所以直接崩溃了。</a:t>
            </a:r>
          </a:p>
          <a:p>
            <a:r>
              <a:rPr lang="zh-CN" altLang="en-US"/>
              <a:t>洛克希德</a:t>
            </a:r>
            <a:r>
              <a:rPr lang="en-US" altLang="zh-CN"/>
              <a:t>·</a:t>
            </a:r>
            <a:r>
              <a:rPr lang="zh-CN" altLang="en-US"/>
              <a:t>马丁公司创建的</a:t>
            </a:r>
            <a:r>
              <a:rPr lang="en-US" altLang="zh-CN"/>
              <a:t>ERAM</a:t>
            </a:r>
            <a:r>
              <a:rPr lang="zh-CN" altLang="en-US"/>
              <a:t>（现代航路自动化）空中管制系统要求获取所有航班的信息以便于进行管理，</a:t>
            </a:r>
            <a:r>
              <a:rPr lang="en-US" altLang="zh-CN"/>
              <a:t>U-2</a:t>
            </a:r>
            <a:r>
              <a:rPr lang="zh-CN" altLang="en-US"/>
              <a:t>飞机的高度信息不足直接导致了系统出错，并开始不断重启，同样的漏洞可能已经被擅长做当机攻击的黑客利用。</a:t>
            </a:r>
          </a:p>
        </p:txBody>
      </p:sp>
      <p:sp>
        <p:nvSpPr>
          <p:cNvPr id="20484" name="灯片编号占位符 3">
            <a:extLst>
              <a:ext uri="{FF2B5EF4-FFF2-40B4-BE49-F238E27FC236}">
                <a16:creationId xmlns:a16="http://schemas.microsoft.com/office/drawing/2014/main" id="{6916D06D-2B65-4B90-8423-4FEBC4E2CB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8050A2-3530-4601-82F5-31991DA5BACF}" type="slidenum">
              <a:rPr lang="zh-CN" altLang="en-US">
                <a:latin typeface="Calibri" panose="020F0502020204030204" pitchFamily="34" charset="0"/>
              </a:rPr>
              <a:pPr/>
              <a:t>7</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92840429-6496-48A9-8AE7-37157F5932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19248F84-E240-47FE-8BFC-9362C0596F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伴随着移动互联网技术、</a:t>
            </a:r>
            <a:r>
              <a:rPr lang="en-US" altLang="zh-CN"/>
              <a:t>O2O</a:t>
            </a:r>
            <a:r>
              <a:rPr lang="zh-CN" altLang="en-US"/>
              <a:t>、云计算等新鲜事物的产业化，企业对安全需求剧增，上个月内各企业密集招聘安全技术人员，人才缺口巨大。</a:t>
            </a:r>
          </a:p>
        </p:txBody>
      </p:sp>
      <p:sp>
        <p:nvSpPr>
          <p:cNvPr id="23556" name="灯片编号占位符 3">
            <a:extLst>
              <a:ext uri="{FF2B5EF4-FFF2-40B4-BE49-F238E27FC236}">
                <a16:creationId xmlns:a16="http://schemas.microsoft.com/office/drawing/2014/main" id="{AE5F852A-5CE3-4907-8E45-F9119DF2EC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042731-B65A-4676-BCA2-2B2806F77288}" type="slidenum">
              <a:rPr lang="zh-CN" altLang="en-US">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7F7EF6DD-24CA-41B2-9187-21B2630F0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2ADE7B47-4C38-49B0-9578-AB7CE4033B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对能力的实际要求</a:t>
            </a:r>
          </a:p>
        </p:txBody>
      </p:sp>
      <p:sp>
        <p:nvSpPr>
          <p:cNvPr id="25604" name="灯片编号占位符 3">
            <a:extLst>
              <a:ext uri="{FF2B5EF4-FFF2-40B4-BE49-F238E27FC236}">
                <a16:creationId xmlns:a16="http://schemas.microsoft.com/office/drawing/2014/main" id="{A11869C5-A13D-4BCD-8690-AC9262B712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18CD14-35D7-400D-B513-49F9FB0BA622}" type="slidenum">
              <a:rPr lang="zh-CN" altLang="en-US">
                <a:latin typeface="Calibri" panose="020F0502020204030204" pitchFamily="34" charset="0"/>
              </a:rPr>
              <a:pPr/>
              <a:t>10</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7C0A2B9C-2231-4AE8-8C6A-039146715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1A270D36-5E87-4769-9AFA-5FD33837D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24D8D983-78C4-4E3A-937A-9037C8824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AB4F18-2AB2-4826-A660-A594A82EA01A}" type="slidenum">
              <a:rPr lang="zh-CN" altLang="en-US">
                <a:latin typeface="Calibri" panose="020F0502020204030204" pitchFamily="34" charset="0"/>
              </a:rPr>
              <a:pPr/>
              <a:t>11</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D2808D40-54A3-4190-B658-BD209E99AA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6BCB7B48-EFA5-42D8-BF89-251BFFF630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F74E4255-AB79-42CF-807F-0EA898B2FC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F41915-5CBF-4E35-B412-B1D1F761FF2C}" type="slidenum">
              <a:rPr lang="zh-CN" altLang="en-US">
                <a:latin typeface="Calibri" panose="020F0502020204030204" pitchFamily="34" charset="0"/>
              </a:rPr>
              <a:pPr/>
              <a:t>14</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第八章 第</a:t>
            </a:r>
            <a:r>
              <a:rPr lang="en-US" altLang="zh-CN" sz="4400" dirty="0">
                <a:solidFill>
                  <a:srgbClr val="000066"/>
                </a:solidFill>
                <a:effectLst>
                  <a:outerShdw blurRad="38100" dist="38100" dir="2700000" algn="tl">
                    <a:srgbClr val="C0C0C0"/>
                  </a:outerShdw>
                </a:effectLst>
              </a:rPr>
              <a:t>1</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Linux</a:t>
            </a:r>
            <a:r>
              <a:rPr lang="zh-CN" altLang="en-US" sz="4400" dirty="0">
                <a:solidFill>
                  <a:srgbClr val="000066"/>
                </a:solidFill>
                <a:effectLst>
                  <a:outerShdw blurRad="38100" dist="38100" dir="2700000" algn="tl">
                    <a:srgbClr val="C0C0C0"/>
                  </a:outerShdw>
                </a:effectLst>
              </a:rPr>
              <a:t>安全编程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5F3CFE7-F497-43F8-9BB4-70D17CAEF755}"/>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4580" name="TextBox 5">
            <a:extLst>
              <a:ext uri="{FF2B5EF4-FFF2-40B4-BE49-F238E27FC236}">
                <a16:creationId xmlns:a16="http://schemas.microsoft.com/office/drawing/2014/main" id="{DFD4B24D-F127-4E0A-9DFA-95EB9C9783F9}"/>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pic>
        <p:nvPicPr>
          <p:cNvPr id="24581" name="Picture 4" descr="C:\Users\lenovo\AppData\Roaming\Tencent\Users\451256253\QQ\WinTemp\RichOle\{YP~_91U5UXPRG`)7ZE]`VI.png">
            <a:extLst>
              <a:ext uri="{FF2B5EF4-FFF2-40B4-BE49-F238E27FC236}">
                <a16:creationId xmlns:a16="http://schemas.microsoft.com/office/drawing/2014/main" id="{699EF80F-8987-484E-A9C9-4D7C823359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
          <a:stretch/>
        </p:blipFill>
        <p:spPr bwMode="auto">
          <a:xfrm>
            <a:off x="1208584" y="1143001"/>
            <a:ext cx="7359155"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A3317-9E3D-439D-AB06-B3AE57A6056A}"/>
              </a:ext>
            </a:extLst>
          </p:cNvPr>
          <p:cNvSpPr txBox="1"/>
          <p:nvPr/>
        </p:nvSpPr>
        <p:spPr>
          <a:xfrm>
            <a:off x="3224214" y="3427413"/>
            <a:ext cx="4897437" cy="647700"/>
          </a:xfrm>
          <a:prstGeom prst="rect">
            <a:avLst/>
          </a:prstGeom>
          <a:noFill/>
        </p:spPr>
        <p:txBody>
          <a:bodyPr anchor="ctr">
            <a:spAutoFit/>
          </a:bodyPr>
          <a:lstStyle/>
          <a:p>
            <a:pPr algn="ctr">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安全课程学些什么？</a:t>
            </a:r>
          </a:p>
        </p:txBody>
      </p:sp>
      <p:sp>
        <p:nvSpPr>
          <p:cNvPr id="26627" name="AutoShape 4" descr="http://img2.imgtn.bdimg.com/it/u=390710162,3693801480&amp;fm=21&amp;gp=0.jpg">
            <a:extLst>
              <a:ext uri="{FF2B5EF4-FFF2-40B4-BE49-F238E27FC236}">
                <a16:creationId xmlns:a16="http://schemas.microsoft.com/office/drawing/2014/main" id="{254B0062-D0A3-448B-8D9E-9CE992796E80}"/>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28" name="AutoShape 6" descr="http://img2.imgtn.bdimg.com/it/u=390710162,3693801480&amp;fm=21&amp;gp=0.jpg">
            <a:extLst>
              <a:ext uri="{FF2B5EF4-FFF2-40B4-BE49-F238E27FC236}">
                <a16:creationId xmlns:a16="http://schemas.microsoft.com/office/drawing/2014/main" id="{FFCB5F94-4A2D-48B8-A9B7-8F926F43D4FE}"/>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29" name="AutoShape 8" descr="http://img2.imgtn.bdimg.com/it/u=390710162,3693801480&amp;fm=23&amp;gp=0.jpg">
            <a:extLst>
              <a:ext uri="{FF2B5EF4-FFF2-40B4-BE49-F238E27FC236}">
                <a16:creationId xmlns:a16="http://schemas.microsoft.com/office/drawing/2014/main" id="{77F74069-3CD2-45C8-8CEB-90B4872D73B4}"/>
              </a:ext>
            </a:extLst>
          </p:cNvPr>
          <p:cNvSpPr>
            <a:spLocks noChangeAspect="1" noChangeArrowheads="1"/>
          </p:cNvSpPr>
          <p:nvPr/>
        </p:nvSpPr>
        <p:spPr bwMode="auto">
          <a:xfrm>
            <a:off x="841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30" name="AutoShape 10" descr="http://img2.imgtn.bdimg.com/it/u=390710162,3693801480&amp;fm=23&amp;gp=0.jpg">
            <a:extLst>
              <a:ext uri="{FF2B5EF4-FFF2-40B4-BE49-F238E27FC236}">
                <a16:creationId xmlns:a16="http://schemas.microsoft.com/office/drawing/2014/main" id="{4B16127B-88FC-438F-A909-19BD87418D7B}"/>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31" name="AutoShape 12" descr="http://img2.imgtn.bdimg.com/it/u=390710162,3693801480&amp;fm=23&amp;gp=0.jpg">
            <a:extLst>
              <a:ext uri="{FF2B5EF4-FFF2-40B4-BE49-F238E27FC236}">
                <a16:creationId xmlns:a16="http://schemas.microsoft.com/office/drawing/2014/main" id="{BD638E51-69E4-492A-8F55-18FA039E4B25}"/>
              </a:ext>
            </a:extLst>
          </p:cNvPr>
          <p:cNvSpPr>
            <a:spLocks noChangeAspect="1" noChangeArrowheads="1"/>
          </p:cNvSpPr>
          <p:nvPr/>
        </p:nvSpPr>
        <p:spPr bwMode="auto">
          <a:xfrm>
            <a:off x="1146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32" name="AutoShape 14" descr="http://img2.imgtn.bdimg.com/it/u=390710162,3693801480&amp;fm=23&amp;gp=0.jpg">
            <a:extLst>
              <a:ext uri="{FF2B5EF4-FFF2-40B4-BE49-F238E27FC236}">
                <a16:creationId xmlns:a16="http://schemas.microsoft.com/office/drawing/2014/main" id="{5A073B1A-83FF-48BE-A729-D91EC28AA6F8}"/>
              </a:ext>
            </a:extLst>
          </p:cNvPr>
          <p:cNvSpPr>
            <a:spLocks noChangeAspect="1" noChangeArrowheads="1"/>
          </p:cNvSpPr>
          <p:nvPr/>
        </p:nvSpPr>
        <p:spPr bwMode="auto">
          <a:xfrm>
            <a:off x="1298575"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26633" name="AutoShape 16" descr="http://img2.imgtn.bdimg.com/it/u=390710162,3693801480&amp;fm=23&amp;gp=0.jpg">
            <a:extLst>
              <a:ext uri="{FF2B5EF4-FFF2-40B4-BE49-F238E27FC236}">
                <a16:creationId xmlns:a16="http://schemas.microsoft.com/office/drawing/2014/main" id="{0DCD3249-CD35-4AE0-BE4C-6241B178B5BA}"/>
              </a:ext>
            </a:extLst>
          </p:cNvPr>
          <p:cNvSpPr>
            <a:spLocks noChangeAspect="1" noChangeArrowheads="1"/>
          </p:cNvSpPr>
          <p:nvPr/>
        </p:nvSpPr>
        <p:spPr bwMode="auto">
          <a:xfrm>
            <a:off x="1450975" y="769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pic>
        <p:nvPicPr>
          <p:cNvPr id="26634" name="Picture 17" descr="C:\Users\China.X.Orion\Desktop\u=390710162,3693801480&amp;fm=23&amp;gp=0.jpg.png">
            <a:extLst>
              <a:ext uri="{FF2B5EF4-FFF2-40B4-BE49-F238E27FC236}">
                <a16:creationId xmlns:a16="http://schemas.microsoft.com/office/drawing/2014/main" id="{CE418340-7828-4DF9-8029-C7711E772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806576"/>
            <a:ext cx="24860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D354957F-DC56-4F3D-B345-A6850445286A}"/>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6637" name="TextBox 13">
            <a:extLst>
              <a:ext uri="{FF2B5EF4-FFF2-40B4-BE49-F238E27FC236}">
                <a16:creationId xmlns:a16="http://schemas.microsoft.com/office/drawing/2014/main" id="{5558FAE9-ACFA-4060-AE68-DF0B12164D5F}"/>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a:solidFill>
                  <a:schemeClr val="bg1"/>
                </a:solidFill>
                <a:latin typeface="黑体" panose="02010609060101010101" pitchFamily="49" charset="-122"/>
              </a:rPr>
              <a:t>安全编程的引入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86821-8067-4F4D-9B90-6A8695EBE970}"/>
              </a:ext>
            </a:extLst>
          </p:cNvPr>
          <p:cNvSpPr txBox="1"/>
          <p:nvPr/>
        </p:nvSpPr>
        <p:spPr>
          <a:xfrm>
            <a:off x="1395413" y="1906588"/>
            <a:ext cx="7345362" cy="3416300"/>
          </a:xfrm>
          <a:prstGeom prst="rect">
            <a:avLst/>
          </a:prstGeom>
          <a:noFill/>
        </p:spPr>
        <p:txBody>
          <a:bodyPr anchor="ctr">
            <a:spAutoFit/>
          </a:bodyPr>
          <a:lstStyle/>
          <a:p>
            <a:pPr marL="342900" indent="-342900">
              <a:lnSpc>
                <a:spcPct val="150000"/>
              </a:lnSpc>
              <a:buFont typeface="+mj-lt"/>
              <a:buAutoNum type="arabicPeriod"/>
              <a:defRPr/>
            </a:pPr>
            <a:r>
              <a:rPr lang="zh-CN" altLang="en-US" sz="2800" dirty="0">
                <a:solidFill>
                  <a:schemeClr val="accent4">
                    <a:lumMod val="50000"/>
                  </a:schemeClr>
                </a:solidFill>
                <a:latin typeface="微软雅黑" panose="020B0503020204020204" pitchFamily="34" charset="-122"/>
                <a:ea typeface="微软雅黑" panose="020B0503020204020204" pitchFamily="34" charset="-122"/>
              </a:rPr>
              <a:t>安全意识养成</a:t>
            </a:r>
            <a:endParaRPr lang="en-US" altLang="zh-CN" sz="2800" dirty="0">
              <a:solidFill>
                <a:schemeClr val="accent4">
                  <a:lumMod val="50000"/>
                </a:schemeClr>
              </a:solidFill>
              <a:latin typeface="微软雅黑" panose="020B0503020204020204" pitchFamily="34" charset="-122"/>
              <a:ea typeface="微软雅黑" panose="020B0503020204020204" pitchFamily="34" charset="-122"/>
            </a:endParaRPr>
          </a:p>
          <a:p>
            <a:pPr lvl="1">
              <a:lnSpc>
                <a:spcPct val="150000"/>
              </a:lnSpc>
              <a:defRP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通过对漏洞产生原理及特征进行了解，培养安全编程意识</a:t>
            </a:r>
          </a:p>
          <a:p>
            <a:pPr marL="342900" indent="-342900">
              <a:lnSpc>
                <a:spcPct val="150000"/>
              </a:lnSpc>
              <a:buFont typeface="+mj-lt"/>
              <a:buAutoNum type="arabicPeriod"/>
              <a:defRPr/>
            </a:pPr>
            <a:r>
              <a:rPr lang="zh-CN" altLang="en-US" sz="2800" dirty="0">
                <a:solidFill>
                  <a:schemeClr val="accent4">
                    <a:lumMod val="50000"/>
                  </a:schemeClr>
                </a:solidFill>
                <a:latin typeface="微软雅黑" panose="020B0503020204020204" pitchFamily="34" charset="-122"/>
                <a:ea typeface="微软雅黑" panose="020B0503020204020204" pitchFamily="34" charset="-122"/>
              </a:rPr>
              <a:t>基本知识掌握</a:t>
            </a:r>
            <a:endParaRPr lang="en-US" altLang="zh-CN" sz="2800" dirty="0">
              <a:solidFill>
                <a:schemeClr val="accent4">
                  <a:lumMod val="50000"/>
                </a:schemeClr>
              </a:solidFill>
              <a:latin typeface="微软雅黑" panose="020B0503020204020204" pitchFamily="34" charset="-122"/>
              <a:ea typeface="微软雅黑" panose="020B0503020204020204" pitchFamily="34" charset="-122"/>
            </a:endParaRPr>
          </a:p>
          <a:p>
            <a:pPr lvl="1">
              <a:lnSpc>
                <a:spcPct val="150000"/>
              </a:lnSpc>
              <a:defRP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了解漏洞挖掘手段，掌握安全漏洞检测的基本知识</a:t>
            </a:r>
          </a:p>
          <a:p>
            <a:pPr marL="342900" indent="-342900">
              <a:lnSpc>
                <a:spcPct val="150000"/>
              </a:lnSpc>
              <a:buFont typeface="+mj-lt"/>
              <a:buAutoNum type="arabicPeriod"/>
              <a:defRPr/>
            </a:pPr>
            <a:r>
              <a:rPr lang="zh-CN" altLang="en-US" sz="2800" dirty="0">
                <a:solidFill>
                  <a:schemeClr val="accent4">
                    <a:lumMod val="50000"/>
                  </a:schemeClr>
                </a:solidFill>
                <a:latin typeface="微软雅黑" panose="020B0503020204020204" pitchFamily="34" charset="-122"/>
                <a:ea typeface="微软雅黑" panose="020B0503020204020204" pitchFamily="34" charset="-122"/>
              </a:rPr>
              <a:t>专业技能训练</a:t>
            </a:r>
            <a:endParaRPr lang="en-US" altLang="zh-CN" sz="2800" dirty="0">
              <a:solidFill>
                <a:schemeClr val="accent4">
                  <a:lumMod val="50000"/>
                </a:schemeClr>
              </a:solidFill>
              <a:latin typeface="微软雅黑" panose="020B0503020204020204" pitchFamily="34" charset="-122"/>
              <a:ea typeface="微软雅黑" panose="020B0503020204020204" pitchFamily="34" charset="-122"/>
            </a:endParaRPr>
          </a:p>
          <a:p>
            <a:pPr lvl="1">
              <a:lnSpc>
                <a:spcPct val="150000"/>
              </a:lnSpc>
              <a:defRP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认识漏洞检测工具，完善软件安全相关专业技能</a:t>
            </a:r>
          </a:p>
        </p:txBody>
      </p:sp>
      <p:sp>
        <p:nvSpPr>
          <p:cNvPr id="4" name="TextBox 3">
            <a:extLst>
              <a:ext uri="{FF2B5EF4-FFF2-40B4-BE49-F238E27FC236}">
                <a16:creationId xmlns:a16="http://schemas.microsoft.com/office/drawing/2014/main" id="{A8BBA5AE-DBA2-4C8D-8296-EB9BE18F7A50}"/>
              </a:ext>
            </a:extLst>
          </p:cNvPr>
          <p:cNvSpPr txBox="1"/>
          <p:nvPr/>
        </p:nvSpPr>
        <p:spPr>
          <a:xfrm>
            <a:off x="873126" y="709614"/>
            <a:ext cx="2106613" cy="1362075"/>
          </a:xfrm>
          <a:prstGeom prst="rect">
            <a:avLst/>
          </a:prstGeom>
          <a:noFill/>
        </p:spPr>
        <p:txBody>
          <a:bodyPr wrap="none">
            <a:spAutoFit/>
          </a:bodyPr>
          <a:lstStyle/>
          <a:p>
            <a:pPr>
              <a:lnSpc>
                <a:spcPct val="150000"/>
              </a:lnSpc>
              <a:defRPr/>
            </a:pPr>
            <a:r>
              <a:rPr lang="en-US" altLang="zh-CN" sz="6000" dirty="0">
                <a:solidFill>
                  <a:schemeClr val="accent4">
                    <a:lumMod val="50000"/>
                  </a:schemeClr>
                </a:solidFill>
                <a:latin typeface="Brush Script MT" panose="03060802040406070304" pitchFamily="66" charset="0"/>
                <a:ea typeface="微软雅黑" panose="020B0503020204020204" pitchFamily="34" charset="-122"/>
              </a:rPr>
              <a:t>Targets</a:t>
            </a:r>
            <a:endParaRPr lang="zh-CN" altLang="en-US" sz="2800" dirty="0">
              <a:solidFill>
                <a:schemeClr val="accent4">
                  <a:lumMod val="50000"/>
                </a:schemeClr>
              </a:solidFill>
              <a:latin typeface="Brush Script MT" panose="03060802040406070304" pitchFamily="66" charset="0"/>
              <a:ea typeface="微软雅黑" panose="020B0503020204020204" pitchFamily="34" charset="-122"/>
            </a:endParaRPr>
          </a:p>
        </p:txBody>
      </p:sp>
      <p:sp>
        <p:nvSpPr>
          <p:cNvPr id="6" name="标题 1">
            <a:extLst>
              <a:ext uri="{FF2B5EF4-FFF2-40B4-BE49-F238E27FC236}">
                <a16:creationId xmlns:a16="http://schemas.microsoft.com/office/drawing/2014/main" id="{04E2CE32-17EB-4DEE-84F1-58940BEFEF01}"/>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8678" name="TextBox 6">
            <a:extLst>
              <a:ext uri="{FF2B5EF4-FFF2-40B4-BE49-F238E27FC236}">
                <a16:creationId xmlns:a16="http://schemas.microsoft.com/office/drawing/2014/main" id="{2BCAB282-582C-43F0-A0D2-327FCDC10A04}"/>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3">
            <a:extLst>
              <a:ext uri="{FF2B5EF4-FFF2-40B4-BE49-F238E27FC236}">
                <a16:creationId xmlns:a16="http://schemas.microsoft.com/office/drawing/2014/main" id="{53F7BDA7-BAE3-4A05-95E5-6E3DEB071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039" y="1941513"/>
            <a:ext cx="10953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94">
            <a:extLst>
              <a:ext uri="{FF2B5EF4-FFF2-40B4-BE49-F238E27FC236}">
                <a16:creationId xmlns:a16="http://schemas.microsoft.com/office/drawing/2014/main" id="{0259ABC4-5D5C-4715-A460-C99537F7A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1" y="2605088"/>
            <a:ext cx="247332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0" name="组合 139">
            <a:extLst>
              <a:ext uri="{FF2B5EF4-FFF2-40B4-BE49-F238E27FC236}">
                <a16:creationId xmlns:a16="http://schemas.microsoft.com/office/drawing/2014/main" id="{62875D68-C6A0-428E-82D9-A32B0368DB84}"/>
              </a:ext>
            </a:extLst>
          </p:cNvPr>
          <p:cNvGrpSpPr>
            <a:grpSpLocks/>
          </p:cNvGrpSpPr>
          <p:nvPr/>
        </p:nvGrpSpPr>
        <p:grpSpPr bwMode="auto">
          <a:xfrm>
            <a:off x="4222750" y="1512888"/>
            <a:ext cx="4546600" cy="887412"/>
            <a:chOff x="4346575" y="1928802"/>
            <a:chExt cx="4546600" cy="887576"/>
          </a:xfrm>
        </p:grpSpPr>
        <p:grpSp>
          <p:nvGrpSpPr>
            <p:cNvPr id="29725" name="组合 127">
              <a:extLst>
                <a:ext uri="{FF2B5EF4-FFF2-40B4-BE49-F238E27FC236}">
                  <a16:creationId xmlns:a16="http://schemas.microsoft.com/office/drawing/2014/main" id="{E29A50F0-13DF-4107-B3C8-680BD0EC739C}"/>
                </a:ext>
              </a:extLst>
            </p:cNvPr>
            <p:cNvGrpSpPr>
              <a:grpSpLocks/>
            </p:cNvGrpSpPr>
            <p:nvPr/>
          </p:nvGrpSpPr>
          <p:grpSpPr bwMode="auto">
            <a:xfrm>
              <a:off x="4346575" y="1928802"/>
              <a:ext cx="887577" cy="887576"/>
              <a:chOff x="4346575" y="2735263"/>
              <a:chExt cx="646113" cy="646112"/>
            </a:xfrm>
          </p:grpSpPr>
          <p:grpSp>
            <p:nvGrpSpPr>
              <p:cNvPr id="29727" name="Group 73">
                <a:extLst>
                  <a:ext uri="{FF2B5EF4-FFF2-40B4-BE49-F238E27FC236}">
                    <a16:creationId xmlns:a16="http://schemas.microsoft.com/office/drawing/2014/main" id="{2721D9E7-F000-437B-B991-A100F000E40C}"/>
                  </a:ext>
                </a:extLst>
              </p:cNvPr>
              <p:cNvGrpSpPr>
                <a:grpSpLocks/>
              </p:cNvGrpSpPr>
              <p:nvPr/>
            </p:nvGrpSpPr>
            <p:grpSpPr bwMode="auto">
              <a:xfrm>
                <a:off x="4346575" y="2735263"/>
                <a:ext cx="646113" cy="646112"/>
                <a:chOff x="1601" y="6377"/>
                <a:chExt cx="1701" cy="1701"/>
              </a:xfrm>
            </p:grpSpPr>
            <p:sp>
              <p:nvSpPr>
                <p:cNvPr id="29729" name="Oval 74">
                  <a:extLst>
                    <a:ext uri="{FF2B5EF4-FFF2-40B4-BE49-F238E27FC236}">
                      <a16:creationId xmlns:a16="http://schemas.microsoft.com/office/drawing/2014/main" id="{2E942B52-859F-4599-A416-0117217F337B}"/>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29730" name="Oval 75">
                  <a:extLst>
                    <a:ext uri="{FF2B5EF4-FFF2-40B4-BE49-F238E27FC236}">
                      <a16:creationId xmlns:a16="http://schemas.microsoft.com/office/drawing/2014/main" id="{3349655E-E9E2-47EC-9D93-416C1B583456}"/>
                    </a:ext>
                  </a:extLst>
                </p:cNvPr>
                <p:cNvSpPr>
                  <a:spLocks noChangeArrowheads="1"/>
                </p:cNvSpPr>
                <p:nvPr/>
              </p:nvSpPr>
              <p:spPr bwMode="auto">
                <a:xfrm>
                  <a:off x="1806" y="6581"/>
                  <a:ext cx="1292" cy="1292"/>
                </a:xfrm>
                <a:prstGeom prst="ellipse">
                  <a:avLst/>
                </a:prstGeom>
                <a:solidFill>
                  <a:srgbClr val="365F91"/>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29728" name="Picture 76">
                <a:extLst>
                  <a:ext uri="{FF2B5EF4-FFF2-40B4-BE49-F238E27FC236}">
                    <a16:creationId xmlns:a16="http://schemas.microsoft.com/office/drawing/2014/main" id="{00060519-3837-49C6-A2B1-A5F426582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898775"/>
                <a:ext cx="285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TextBox 10">
              <a:extLst>
                <a:ext uri="{FF2B5EF4-FFF2-40B4-BE49-F238E27FC236}">
                  <a16:creationId xmlns:a16="http://schemas.microsoft.com/office/drawing/2014/main" id="{292851A7-8E63-47EE-B029-ED7921DA8B98}"/>
                </a:ext>
              </a:extLst>
            </p:cNvPr>
            <p:cNvSpPr txBox="1">
              <a:spLocks noChangeArrowheads="1"/>
            </p:cNvSpPr>
            <p:nvPr/>
          </p:nvSpPr>
          <p:spPr bwMode="auto">
            <a:xfrm>
              <a:off x="5357813" y="2133627"/>
              <a:ext cx="3535362" cy="489040"/>
            </a:xfrm>
            <a:prstGeom prst="rect">
              <a:avLst/>
            </a:prstGeom>
            <a:noFill/>
            <a:ln w="38100">
              <a:solidFill>
                <a:srgbClr val="FF0000"/>
              </a:solidFill>
              <a:miter lim="800000"/>
              <a:headEnd/>
              <a:tailEnd/>
            </a:ln>
          </p:spPr>
          <p:txBody>
            <a:bodyPr>
              <a:spAutoFit/>
            </a:bodyPr>
            <a:lstStyle/>
            <a:p>
              <a:pPr fontAlgn="auto">
                <a:spcBef>
                  <a:spcPts val="0"/>
                </a:spcBef>
                <a:spcAft>
                  <a:spcPts val="0"/>
                </a:spcAft>
                <a:defRPr/>
              </a:pPr>
              <a:r>
                <a:rPr lang="zh-CN" altLang="en-US" sz="2600" dirty="0">
                  <a:solidFill>
                    <a:srgbClr val="FF0000"/>
                  </a:solidFill>
                  <a:latin typeface="+mn-lt"/>
                  <a:ea typeface="微软雅黑" pitchFamily="34" charset="-122"/>
                </a:rPr>
                <a:t>安全编程的意义</a:t>
              </a:r>
            </a:p>
          </p:txBody>
        </p:sp>
      </p:grpSp>
      <p:grpSp>
        <p:nvGrpSpPr>
          <p:cNvPr id="29701" name="组合 128">
            <a:extLst>
              <a:ext uri="{FF2B5EF4-FFF2-40B4-BE49-F238E27FC236}">
                <a16:creationId xmlns:a16="http://schemas.microsoft.com/office/drawing/2014/main" id="{93F2793B-29D8-453B-9332-9BF29C78DCB3}"/>
              </a:ext>
            </a:extLst>
          </p:cNvPr>
          <p:cNvGrpSpPr>
            <a:grpSpLocks/>
          </p:cNvGrpSpPr>
          <p:nvPr/>
        </p:nvGrpSpPr>
        <p:grpSpPr bwMode="auto">
          <a:xfrm>
            <a:off x="4222751" y="2679701"/>
            <a:ext cx="887413" cy="887413"/>
            <a:chOff x="4346575" y="3421063"/>
            <a:chExt cx="646113" cy="646112"/>
          </a:xfrm>
        </p:grpSpPr>
        <p:grpSp>
          <p:nvGrpSpPr>
            <p:cNvPr id="29721" name="Group 77">
              <a:extLst>
                <a:ext uri="{FF2B5EF4-FFF2-40B4-BE49-F238E27FC236}">
                  <a16:creationId xmlns:a16="http://schemas.microsoft.com/office/drawing/2014/main" id="{AC5B027A-4BD2-4C26-8CB5-0531EFF2FDFB}"/>
                </a:ext>
              </a:extLst>
            </p:cNvPr>
            <p:cNvGrpSpPr>
              <a:grpSpLocks/>
            </p:cNvGrpSpPr>
            <p:nvPr/>
          </p:nvGrpSpPr>
          <p:grpSpPr bwMode="auto">
            <a:xfrm>
              <a:off x="4346575" y="3421063"/>
              <a:ext cx="646113" cy="646112"/>
              <a:chOff x="1601" y="6377"/>
              <a:chExt cx="1701" cy="1701"/>
            </a:xfrm>
          </p:grpSpPr>
          <p:sp>
            <p:nvSpPr>
              <p:cNvPr id="29723" name="Oval 78">
                <a:extLst>
                  <a:ext uri="{FF2B5EF4-FFF2-40B4-BE49-F238E27FC236}">
                    <a16:creationId xmlns:a16="http://schemas.microsoft.com/office/drawing/2014/main" id="{ECC96BF7-A11E-48A5-A85A-F1DF4CADD365}"/>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29724" name="Oval 79">
                <a:extLst>
                  <a:ext uri="{FF2B5EF4-FFF2-40B4-BE49-F238E27FC236}">
                    <a16:creationId xmlns:a16="http://schemas.microsoft.com/office/drawing/2014/main" id="{CCA4BBD8-F02C-449C-84E3-D19CA248DD19}"/>
                  </a:ext>
                </a:extLst>
              </p:cNvPr>
              <p:cNvSpPr>
                <a:spLocks noChangeArrowheads="1"/>
              </p:cNvSpPr>
              <p:nvPr/>
            </p:nvSpPr>
            <p:spPr bwMode="auto">
              <a:xfrm>
                <a:off x="1806" y="6581"/>
                <a:ext cx="1292" cy="1292"/>
              </a:xfrm>
              <a:prstGeom prst="ellipse">
                <a:avLst/>
              </a:prstGeom>
              <a:solidFill>
                <a:srgbClr val="943634"/>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29722" name="Picture 89">
              <a:extLst>
                <a:ext uri="{FF2B5EF4-FFF2-40B4-BE49-F238E27FC236}">
                  <a16:creationId xmlns:a16="http://schemas.microsoft.com/office/drawing/2014/main" id="{9414A256-6725-433A-BC66-65B10980A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584575"/>
              <a:ext cx="346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TextBox 10">
            <a:extLst>
              <a:ext uri="{FF2B5EF4-FFF2-40B4-BE49-F238E27FC236}">
                <a16:creationId xmlns:a16="http://schemas.microsoft.com/office/drawing/2014/main" id="{6D297BFA-765F-4599-A53B-FD85696E8DA4}"/>
              </a:ext>
            </a:extLst>
          </p:cNvPr>
          <p:cNvSpPr txBox="1">
            <a:spLocks noChangeArrowheads="1"/>
          </p:cNvSpPr>
          <p:nvPr/>
        </p:nvSpPr>
        <p:spPr bwMode="auto">
          <a:xfrm>
            <a:off x="5233988" y="2854326"/>
            <a:ext cx="3535362" cy="492125"/>
          </a:xfrm>
          <a:prstGeom prst="rect">
            <a:avLst/>
          </a:prstGeom>
          <a:noFill/>
          <a:ln w="19050">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编程中的安全问题</a:t>
            </a:r>
          </a:p>
        </p:txBody>
      </p:sp>
      <p:grpSp>
        <p:nvGrpSpPr>
          <p:cNvPr id="29703" name="组合 130">
            <a:extLst>
              <a:ext uri="{FF2B5EF4-FFF2-40B4-BE49-F238E27FC236}">
                <a16:creationId xmlns:a16="http://schemas.microsoft.com/office/drawing/2014/main" id="{3DF85707-602D-4832-AD39-04C62438698C}"/>
              </a:ext>
            </a:extLst>
          </p:cNvPr>
          <p:cNvGrpSpPr>
            <a:grpSpLocks/>
          </p:cNvGrpSpPr>
          <p:nvPr/>
        </p:nvGrpSpPr>
        <p:grpSpPr bwMode="auto">
          <a:xfrm>
            <a:off x="4222751" y="4049713"/>
            <a:ext cx="887413" cy="889000"/>
            <a:chOff x="4346575" y="4851400"/>
            <a:chExt cx="646113" cy="647700"/>
          </a:xfrm>
        </p:grpSpPr>
        <p:grpSp>
          <p:nvGrpSpPr>
            <p:cNvPr id="29717" name="Group 83">
              <a:extLst>
                <a:ext uri="{FF2B5EF4-FFF2-40B4-BE49-F238E27FC236}">
                  <a16:creationId xmlns:a16="http://schemas.microsoft.com/office/drawing/2014/main" id="{84408E87-8F85-47FD-A77D-DF44F3396AAE}"/>
                </a:ext>
              </a:extLst>
            </p:cNvPr>
            <p:cNvGrpSpPr>
              <a:grpSpLocks/>
            </p:cNvGrpSpPr>
            <p:nvPr/>
          </p:nvGrpSpPr>
          <p:grpSpPr bwMode="auto">
            <a:xfrm>
              <a:off x="4346575" y="4851400"/>
              <a:ext cx="646113" cy="647700"/>
              <a:chOff x="1601" y="6377"/>
              <a:chExt cx="1701" cy="1701"/>
            </a:xfrm>
          </p:grpSpPr>
          <p:sp>
            <p:nvSpPr>
              <p:cNvPr id="29719" name="Oval 84">
                <a:extLst>
                  <a:ext uri="{FF2B5EF4-FFF2-40B4-BE49-F238E27FC236}">
                    <a16:creationId xmlns:a16="http://schemas.microsoft.com/office/drawing/2014/main" id="{0CEF4E9D-4A67-45FA-A8AD-AE8334D450FE}"/>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29720" name="Oval 85">
                <a:extLst>
                  <a:ext uri="{FF2B5EF4-FFF2-40B4-BE49-F238E27FC236}">
                    <a16:creationId xmlns:a16="http://schemas.microsoft.com/office/drawing/2014/main" id="{807AA8B2-A713-4361-882D-9A9C0C34896F}"/>
                  </a:ext>
                </a:extLst>
              </p:cNvPr>
              <p:cNvSpPr>
                <a:spLocks noChangeArrowheads="1"/>
              </p:cNvSpPr>
              <p:nvPr/>
            </p:nvSpPr>
            <p:spPr bwMode="auto">
              <a:xfrm>
                <a:off x="1806" y="6581"/>
                <a:ext cx="1292" cy="1292"/>
              </a:xfrm>
              <a:prstGeom prst="ellipse">
                <a:avLst/>
              </a:prstGeom>
              <a:solidFill>
                <a:srgbClr val="E36C0A"/>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29718" name="Picture 91">
              <a:extLst>
                <a:ext uri="{FF2B5EF4-FFF2-40B4-BE49-F238E27FC236}">
                  <a16:creationId xmlns:a16="http://schemas.microsoft.com/office/drawing/2014/main" id="{2FC94148-14CC-4C1C-B8F6-8D93D61CCF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338" y="5030788"/>
              <a:ext cx="376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4" name="组合 143">
            <a:extLst>
              <a:ext uri="{FF2B5EF4-FFF2-40B4-BE49-F238E27FC236}">
                <a16:creationId xmlns:a16="http://schemas.microsoft.com/office/drawing/2014/main" id="{2BEDB95F-A92C-4958-8128-2F261006B967}"/>
              </a:ext>
            </a:extLst>
          </p:cNvPr>
          <p:cNvGrpSpPr>
            <a:grpSpLocks/>
          </p:cNvGrpSpPr>
          <p:nvPr/>
        </p:nvGrpSpPr>
        <p:grpSpPr bwMode="auto">
          <a:xfrm>
            <a:off x="4222750" y="5419725"/>
            <a:ext cx="4546600" cy="889000"/>
            <a:chOff x="4346575" y="5834907"/>
            <a:chExt cx="4546600" cy="889757"/>
          </a:xfrm>
        </p:grpSpPr>
        <p:grpSp>
          <p:nvGrpSpPr>
            <p:cNvPr id="29711" name="组合 131">
              <a:extLst>
                <a:ext uri="{FF2B5EF4-FFF2-40B4-BE49-F238E27FC236}">
                  <a16:creationId xmlns:a16="http://schemas.microsoft.com/office/drawing/2014/main" id="{D1D60C4C-FB9F-41D5-90F9-9D8D2377E587}"/>
                </a:ext>
              </a:extLst>
            </p:cNvPr>
            <p:cNvGrpSpPr>
              <a:grpSpLocks/>
            </p:cNvGrpSpPr>
            <p:nvPr/>
          </p:nvGrpSpPr>
          <p:grpSpPr bwMode="auto">
            <a:xfrm>
              <a:off x="4346575" y="5834907"/>
              <a:ext cx="887577" cy="889757"/>
              <a:chOff x="4346575" y="5568950"/>
              <a:chExt cx="646113" cy="647700"/>
            </a:xfrm>
          </p:grpSpPr>
          <p:grpSp>
            <p:nvGrpSpPr>
              <p:cNvPr id="29713" name="Group 86">
                <a:extLst>
                  <a:ext uri="{FF2B5EF4-FFF2-40B4-BE49-F238E27FC236}">
                    <a16:creationId xmlns:a16="http://schemas.microsoft.com/office/drawing/2014/main" id="{B20DD73B-E7EC-4BDA-9E70-22D78F1986EF}"/>
                  </a:ext>
                </a:extLst>
              </p:cNvPr>
              <p:cNvGrpSpPr>
                <a:grpSpLocks/>
              </p:cNvGrpSpPr>
              <p:nvPr/>
            </p:nvGrpSpPr>
            <p:grpSpPr bwMode="auto">
              <a:xfrm>
                <a:off x="4346575" y="5568950"/>
                <a:ext cx="646113" cy="647700"/>
                <a:chOff x="1601" y="6377"/>
                <a:chExt cx="1701" cy="1701"/>
              </a:xfrm>
            </p:grpSpPr>
            <p:sp>
              <p:nvSpPr>
                <p:cNvPr id="29715" name="Oval 87">
                  <a:extLst>
                    <a:ext uri="{FF2B5EF4-FFF2-40B4-BE49-F238E27FC236}">
                      <a16:creationId xmlns:a16="http://schemas.microsoft.com/office/drawing/2014/main" id="{86E6FBF7-AE28-4A00-9E79-B967190F49DC}"/>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29716" name="Oval 88">
                  <a:extLst>
                    <a:ext uri="{FF2B5EF4-FFF2-40B4-BE49-F238E27FC236}">
                      <a16:creationId xmlns:a16="http://schemas.microsoft.com/office/drawing/2014/main" id="{D53E4207-385C-4C81-8D32-AAF49473C25B}"/>
                    </a:ext>
                  </a:extLst>
                </p:cNvPr>
                <p:cNvSpPr>
                  <a:spLocks noChangeArrowheads="1"/>
                </p:cNvSpPr>
                <p:nvPr/>
              </p:nvSpPr>
              <p:spPr bwMode="auto">
                <a:xfrm>
                  <a:off x="1806" y="6581"/>
                  <a:ext cx="1292" cy="1292"/>
                </a:xfrm>
                <a:prstGeom prst="ellipse">
                  <a:avLst/>
                </a:prstGeom>
                <a:solidFill>
                  <a:srgbClr val="76923C"/>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29714" name="Picture 92">
                <a:extLst>
                  <a:ext uri="{FF2B5EF4-FFF2-40B4-BE49-F238E27FC236}">
                    <a16:creationId xmlns:a16="http://schemas.microsoft.com/office/drawing/2014/main" id="{32B68D1A-CA31-425D-B4E2-195611BB7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5754688"/>
                <a:ext cx="1412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9" name="TextBox 10">
              <a:extLst>
                <a:ext uri="{FF2B5EF4-FFF2-40B4-BE49-F238E27FC236}">
                  <a16:creationId xmlns:a16="http://schemas.microsoft.com/office/drawing/2014/main" id="{61E5E9E0-830F-43F3-B1D7-5DF99C8032B2}"/>
                </a:ext>
              </a:extLst>
            </p:cNvPr>
            <p:cNvSpPr txBox="1">
              <a:spLocks noChangeArrowheads="1"/>
            </p:cNvSpPr>
            <p:nvPr/>
          </p:nvSpPr>
          <p:spPr bwMode="auto">
            <a:xfrm>
              <a:off x="5357813" y="6000148"/>
              <a:ext cx="3535362" cy="489366"/>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总结</a:t>
              </a:r>
            </a:p>
          </p:txBody>
        </p:sp>
      </p:grpSp>
      <p:sp>
        <p:nvSpPr>
          <p:cNvPr id="43" name="椭圆 42">
            <a:extLst>
              <a:ext uri="{FF2B5EF4-FFF2-40B4-BE49-F238E27FC236}">
                <a16:creationId xmlns:a16="http://schemas.microsoft.com/office/drawing/2014/main" id="{251A5585-9FC6-47F9-A62C-CF12C85D6507}"/>
              </a:ext>
            </a:extLst>
          </p:cNvPr>
          <p:cNvSpPr/>
          <p:nvPr/>
        </p:nvSpPr>
        <p:spPr>
          <a:xfrm>
            <a:off x="1254126" y="2932113"/>
            <a:ext cx="2049463" cy="20494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9706" name="Picture 41">
            <a:extLst>
              <a:ext uri="{FF2B5EF4-FFF2-40B4-BE49-F238E27FC236}">
                <a16:creationId xmlns:a16="http://schemas.microsoft.com/office/drawing/2014/main" id="{A027C76C-8150-4695-BE41-1769CDA4A2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3432176"/>
            <a:ext cx="18859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0">
            <a:extLst>
              <a:ext uri="{FF2B5EF4-FFF2-40B4-BE49-F238E27FC236}">
                <a16:creationId xmlns:a16="http://schemas.microsoft.com/office/drawing/2014/main" id="{F567F30D-6810-4E40-9C87-130906F31967}"/>
              </a:ext>
            </a:extLst>
          </p:cNvPr>
          <p:cNvSpPr txBox="1">
            <a:spLocks noChangeArrowheads="1"/>
          </p:cNvSpPr>
          <p:nvPr/>
        </p:nvSpPr>
        <p:spPr bwMode="auto">
          <a:xfrm>
            <a:off x="5233988" y="4233864"/>
            <a:ext cx="3535362" cy="492125"/>
          </a:xfrm>
          <a:prstGeom prst="rect">
            <a:avLst/>
          </a:prstGeom>
          <a:noFill/>
          <a:ln w="19050">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代码安全性检测</a:t>
            </a:r>
          </a:p>
        </p:txBody>
      </p:sp>
      <p:sp>
        <p:nvSpPr>
          <p:cNvPr id="33" name="标题 1">
            <a:extLst>
              <a:ext uri="{FF2B5EF4-FFF2-40B4-BE49-F238E27FC236}">
                <a16:creationId xmlns:a16="http://schemas.microsoft.com/office/drawing/2014/main" id="{DD58DFD7-822B-407E-9F0D-6AC91824B7DF}"/>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9710" name="TextBox 33">
            <a:extLst>
              <a:ext uri="{FF2B5EF4-FFF2-40B4-BE49-F238E27FC236}">
                <a16:creationId xmlns:a16="http://schemas.microsoft.com/office/drawing/2014/main" id="{936732AE-E8F5-42F7-A25D-9F2A0835BAD4}"/>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目录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30B48E-B690-41C6-BDDB-2812C7D3ECF5}"/>
              </a:ext>
            </a:extLst>
          </p:cNvPr>
          <p:cNvSpPr txBox="1"/>
          <p:nvPr/>
        </p:nvSpPr>
        <p:spPr>
          <a:xfrm>
            <a:off x="3224214" y="3500438"/>
            <a:ext cx="4897437" cy="647700"/>
          </a:xfrm>
          <a:prstGeom prst="rect">
            <a:avLst/>
          </a:prstGeom>
          <a:noFill/>
        </p:spPr>
        <p:txBody>
          <a:bodyPr anchor="ctr">
            <a:spAutoFit/>
          </a:bodyPr>
          <a:lstStyle/>
          <a:p>
            <a:pPr algn="ctr">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什么是一个安全的程序</a:t>
            </a:r>
          </a:p>
        </p:txBody>
      </p:sp>
      <p:sp>
        <p:nvSpPr>
          <p:cNvPr id="30723" name="AutoShape 4" descr="http://img2.imgtn.bdimg.com/it/u=390710162,3693801480&amp;fm=21&amp;gp=0.jpg">
            <a:extLst>
              <a:ext uri="{FF2B5EF4-FFF2-40B4-BE49-F238E27FC236}">
                <a16:creationId xmlns:a16="http://schemas.microsoft.com/office/drawing/2014/main" id="{67D0C923-BD5A-4BAD-BFDD-D29733ED95B2}"/>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0724" name="AutoShape 6" descr="http://img2.imgtn.bdimg.com/it/u=390710162,3693801480&amp;fm=21&amp;gp=0.jpg">
            <a:extLst>
              <a:ext uri="{FF2B5EF4-FFF2-40B4-BE49-F238E27FC236}">
                <a16:creationId xmlns:a16="http://schemas.microsoft.com/office/drawing/2014/main" id="{72DD1347-7C3E-471D-A9B2-921FEA4C7A4F}"/>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0725" name="AutoShape 8" descr="http://img2.imgtn.bdimg.com/it/u=390710162,3693801480&amp;fm=23&amp;gp=0.jpg">
            <a:extLst>
              <a:ext uri="{FF2B5EF4-FFF2-40B4-BE49-F238E27FC236}">
                <a16:creationId xmlns:a16="http://schemas.microsoft.com/office/drawing/2014/main" id="{4E8060F8-BF66-4FA0-879F-CB5B1788F654}"/>
              </a:ext>
            </a:extLst>
          </p:cNvPr>
          <p:cNvSpPr>
            <a:spLocks noChangeAspect="1" noChangeArrowheads="1"/>
          </p:cNvSpPr>
          <p:nvPr/>
        </p:nvSpPr>
        <p:spPr bwMode="auto">
          <a:xfrm>
            <a:off x="841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0726" name="AutoShape 10" descr="http://img2.imgtn.bdimg.com/it/u=390710162,3693801480&amp;fm=23&amp;gp=0.jpg">
            <a:extLst>
              <a:ext uri="{FF2B5EF4-FFF2-40B4-BE49-F238E27FC236}">
                <a16:creationId xmlns:a16="http://schemas.microsoft.com/office/drawing/2014/main" id="{409DA3AE-1671-4F95-81E1-28C51F4C87D8}"/>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pic>
        <p:nvPicPr>
          <p:cNvPr id="30727" name="Picture 17" descr="C:\Users\China.X.Orion\Desktop\u=390710162,3693801480&amp;fm=23&amp;gp=0.jpg.png">
            <a:extLst>
              <a:ext uri="{FF2B5EF4-FFF2-40B4-BE49-F238E27FC236}">
                <a16:creationId xmlns:a16="http://schemas.microsoft.com/office/drawing/2014/main" id="{B8C94C40-F10A-4DA9-84F1-304888E60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879601"/>
            <a:ext cx="24860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7A32A961-732C-4453-A616-DB2F16A5F52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0730" name="TextBox 5">
            <a:extLst>
              <a:ext uri="{FF2B5EF4-FFF2-40B4-BE49-F238E27FC236}">
                <a16:creationId xmlns:a16="http://schemas.microsoft.com/office/drawing/2014/main" id="{688A7B21-D9A6-4896-B0C4-47E6AFB64AB1}"/>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安全编程的意义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DA3454D6-6E00-49B6-9E2D-661CD15B426B}"/>
              </a:ext>
            </a:extLst>
          </p:cNvPr>
          <p:cNvSpPr txBox="1">
            <a:spLocks noChangeArrowheads="1"/>
          </p:cNvSpPr>
          <p:nvPr/>
        </p:nvSpPr>
        <p:spPr bwMode="auto">
          <a:xfrm>
            <a:off x="666750" y="1398588"/>
            <a:ext cx="82613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安全的程序</a:t>
            </a:r>
            <a:r>
              <a:rPr kumimoji="0" lang="en-US" altLang="zh-CN" sz="2000" dirty="0">
                <a:latin typeface="微软雅黑" panose="020B0503020204020204" pitchFamily="34" charset="-122"/>
                <a:ea typeface="微软雅黑" panose="020B0503020204020204" pitchFamily="34" charset="-122"/>
              </a:rPr>
              <a:t>——</a:t>
            </a:r>
            <a:r>
              <a:rPr kumimoji="0" lang="zh-CN" altLang="en-US" sz="2000" dirty="0">
                <a:latin typeface="微软雅黑" panose="020B0503020204020204" pitchFamily="34" charset="-122"/>
                <a:ea typeface="微软雅黑" panose="020B0503020204020204" pitchFamily="34" charset="-122"/>
              </a:rPr>
              <a:t>无论使用何种破坏手段，都可以正确执行自己的既定任务</a:t>
            </a:r>
            <a:endParaRPr kumimoji="0" lang="en-US" altLang="zh-CN" sz="2000" dirty="0">
              <a:latin typeface="微软雅黑" panose="020B0503020204020204" pitchFamily="34" charset="-122"/>
              <a:ea typeface="微软雅黑" panose="020B0503020204020204" pitchFamily="34" charset="-122"/>
            </a:endParaRPr>
          </a:p>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安全程序不应当损害它运行系统的本地安全策略</a:t>
            </a:r>
          </a:p>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程序员职责就是保证程序可以正常执行任务</a:t>
            </a:r>
          </a:p>
        </p:txBody>
      </p:sp>
      <p:sp>
        <p:nvSpPr>
          <p:cNvPr id="5" name="标题 1">
            <a:extLst>
              <a:ext uri="{FF2B5EF4-FFF2-40B4-BE49-F238E27FC236}">
                <a16:creationId xmlns:a16="http://schemas.microsoft.com/office/drawing/2014/main" id="{9B27C43F-DBA9-4486-B790-ABD5BE42C330}"/>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2773" name="TextBox 5">
            <a:extLst>
              <a:ext uri="{FF2B5EF4-FFF2-40B4-BE49-F238E27FC236}">
                <a16:creationId xmlns:a16="http://schemas.microsoft.com/office/drawing/2014/main" id="{96B85126-2302-4DC5-940D-93E3C8D0EC81}"/>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安全编程的意义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435100-288B-47AF-AC9A-1C169909FCF4}"/>
              </a:ext>
            </a:extLst>
          </p:cNvPr>
          <p:cNvSpPr txBox="1"/>
          <p:nvPr/>
        </p:nvSpPr>
        <p:spPr>
          <a:xfrm>
            <a:off x="3224214" y="3427413"/>
            <a:ext cx="4897437" cy="647700"/>
          </a:xfrm>
          <a:prstGeom prst="rect">
            <a:avLst/>
          </a:prstGeom>
          <a:noFill/>
        </p:spPr>
        <p:txBody>
          <a:bodyPr anchor="ctr">
            <a:spAutoFit/>
          </a:bodyPr>
          <a:lstStyle/>
          <a:p>
            <a:pPr algn="ctr">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为什么要安全编程</a:t>
            </a:r>
          </a:p>
        </p:txBody>
      </p:sp>
      <p:sp>
        <p:nvSpPr>
          <p:cNvPr id="33795" name="AutoShape 4" descr="http://img2.imgtn.bdimg.com/it/u=390710162,3693801480&amp;fm=21&amp;gp=0.jpg">
            <a:extLst>
              <a:ext uri="{FF2B5EF4-FFF2-40B4-BE49-F238E27FC236}">
                <a16:creationId xmlns:a16="http://schemas.microsoft.com/office/drawing/2014/main" id="{64E0F02D-8672-44C2-83BA-5E311F19F0C3}"/>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796" name="AutoShape 6" descr="http://img2.imgtn.bdimg.com/it/u=390710162,3693801480&amp;fm=21&amp;gp=0.jpg">
            <a:extLst>
              <a:ext uri="{FF2B5EF4-FFF2-40B4-BE49-F238E27FC236}">
                <a16:creationId xmlns:a16="http://schemas.microsoft.com/office/drawing/2014/main" id="{03F80DC2-1171-402B-97B8-B14C05EBF465}"/>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797" name="AutoShape 8" descr="http://img2.imgtn.bdimg.com/it/u=390710162,3693801480&amp;fm=23&amp;gp=0.jpg">
            <a:extLst>
              <a:ext uri="{FF2B5EF4-FFF2-40B4-BE49-F238E27FC236}">
                <a16:creationId xmlns:a16="http://schemas.microsoft.com/office/drawing/2014/main" id="{8E66593F-226E-44D1-9B42-C78849A3734A}"/>
              </a:ext>
            </a:extLst>
          </p:cNvPr>
          <p:cNvSpPr>
            <a:spLocks noChangeAspect="1" noChangeArrowheads="1"/>
          </p:cNvSpPr>
          <p:nvPr/>
        </p:nvSpPr>
        <p:spPr bwMode="auto">
          <a:xfrm>
            <a:off x="841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798" name="AutoShape 10" descr="http://img2.imgtn.bdimg.com/it/u=390710162,3693801480&amp;fm=23&amp;gp=0.jpg">
            <a:extLst>
              <a:ext uri="{FF2B5EF4-FFF2-40B4-BE49-F238E27FC236}">
                <a16:creationId xmlns:a16="http://schemas.microsoft.com/office/drawing/2014/main" id="{C10748D0-CE01-4329-B32A-C7E9EB43CA21}"/>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799" name="AutoShape 12" descr="http://img2.imgtn.bdimg.com/it/u=390710162,3693801480&amp;fm=23&amp;gp=0.jpg">
            <a:extLst>
              <a:ext uri="{FF2B5EF4-FFF2-40B4-BE49-F238E27FC236}">
                <a16:creationId xmlns:a16="http://schemas.microsoft.com/office/drawing/2014/main" id="{CFC7BDFA-8A96-4E45-A7A2-3BDDD3628541}"/>
              </a:ext>
            </a:extLst>
          </p:cNvPr>
          <p:cNvSpPr>
            <a:spLocks noChangeAspect="1" noChangeArrowheads="1"/>
          </p:cNvSpPr>
          <p:nvPr/>
        </p:nvSpPr>
        <p:spPr bwMode="auto">
          <a:xfrm>
            <a:off x="1146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800" name="AutoShape 14" descr="http://img2.imgtn.bdimg.com/it/u=390710162,3693801480&amp;fm=23&amp;gp=0.jpg">
            <a:extLst>
              <a:ext uri="{FF2B5EF4-FFF2-40B4-BE49-F238E27FC236}">
                <a16:creationId xmlns:a16="http://schemas.microsoft.com/office/drawing/2014/main" id="{103679BD-9326-46B7-BEC2-189DFB10A10A}"/>
              </a:ext>
            </a:extLst>
          </p:cNvPr>
          <p:cNvSpPr>
            <a:spLocks noChangeAspect="1" noChangeArrowheads="1"/>
          </p:cNvSpPr>
          <p:nvPr/>
        </p:nvSpPr>
        <p:spPr bwMode="auto">
          <a:xfrm>
            <a:off x="1298575"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33801" name="AutoShape 16" descr="http://img2.imgtn.bdimg.com/it/u=390710162,3693801480&amp;fm=23&amp;gp=0.jpg">
            <a:extLst>
              <a:ext uri="{FF2B5EF4-FFF2-40B4-BE49-F238E27FC236}">
                <a16:creationId xmlns:a16="http://schemas.microsoft.com/office/drawing/2014/main" id="{3A4C294D-7D5A-4549-94F6-ACE366DFFDA6}"/>
              </a:ext>
            </a:extLst>
          </p:cNvPr>
          <p:cNvSpPr>
            <a:spLocks noChangeAspect="1" noChangeArrowheads="1"/>
          </p:cNvSpPr>
          <p:nvPr/>
        </p:nvSpPr>
        <p:spPr bwMode="auto">
          <a:xfrm>
            <a:off x="1450975" y="769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pic>
        <p:nvPicPr>
          <p:cNvPr id="33802" name="Picture 17" descr="C:\Users\China.X.Orion\Desktop\u=390710162,3693801480&amp;fm=23&amp;gp=0.jpg.png">
            <a:extLst>
              <a:ext uri="{FF2B5EF4-FFF2-40B4-BE49-F238E27FC236}">
                <a16:creationId xmlns:a16="http://schemas.microsoft.com/office/drawing/2014/main" id="{51580145-1227-413F-99BF-E2313C5BD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806576"/>
            <a:ext cx="24860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EDFACF69-B336-4D68-B251-3024BCC59A5E}"/>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3805" name="TextBox 5">
            <a:extLst>
              <a:ext uri="{FF2B5EF4-FFF2-40B4-BE49-F238E27FC236}">
                <a16:creationId xmlns:a16="http://schemas.microsoft.com/office/drawing/2014/main" id="{F6AA33B0-0523-471D-BFD6-2EB7F6654AD9}"/>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安全编程的意义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AC1D1F9F-60B1-4ADE-BC5D-FC4483A4177C}"/>
              </a:ext>
            </a:extLst>
          </p:cNvPr>
          <p:cNvSpPr txBox="1">
            <a:spLocks noChangeArrowheads="1"/>
          </p:cNvSpPr>
          <p:nvPr/>
        </p:nvSpPr>
        <p:spPr bwMode="auto">
          <a:xfrm>
            <a:off x="1111250" y="2044700"/>
            <a:ext cx="76835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黑客可利用软件中的安全问题进行攻击，造成经济或者名誉损失</a:t>
            </a:r>
          </a:p>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可能造成产品性能不安全、不可控、不稳定、不可靠</a:t>
            </a:r>
          </a:p>
          <a:p>
            <a:pPr algn="l">
              <a:lnSpc>
                <a:spcPct val="150000"/>
              </a:lnSpc>
              <a:spcBef>
                <a:spcPct val="0"/>
              </a:spcBef>
              <a:buClr>
                <a:srgbClr val="FF0000"/>
              </a:buClr>
              <a:buSzTx/>
              <a:buFont typeface="Wingdings" panose="05000000000000000000" pitchFamily="2" charset="2"/>
              <a:buChar char="n"/>
            </a:pPr>
            <a:r>
              <a:rPr kumimoji="0" lang="zh-CN" altLang="en-US" sz="2000" dirty="0">
                <a:latin typeface="微软雅黑" panose="020B0503020204020204" pitchFamily="34" charset="-122"/>
                <a:ea typeface="微软雅黑" panose="020B0503020204020204" pitchFamily="34" charset="-122"/>
              </a:rPr>
              <a:t>软件的安全性不好影响客户信心，销售受挫</a:t>
            </a:r>
          </a:p>
        </p:txBody>
      </p:sp>
      <p:sp>
        <p:nvSpPr>
          <p:cNvPr id="4" name="TextBox 3">
            <a:extLst>
              <a:ext uri="{FF2B5EF4-FFF2-40B4-BE49-F238E27FC236}">
                <a16:creationId xmlns:a16="http://schemas.microsoft.com/office/drawing/2014/main" id="{FE3D9269-FE4B-4217-9231-E6BE07AC786C}"/>
              </a:ext>
            </a:extLst>
          </p:cNvPr>
          <p:cNvSpPr txBox="1"/>
          <p:nvPr/>
        </p:nvSpPr>
        <p:spPr>
          <a:xfrm>
            <a:off x="1208088" y="1052514"/>
            <a:ext cx="1058862" cy="1362075"/>
          </a:xfrm>
          <a:prstGeom prst="rect">
            <a:avLst/>
          </a:prstGeom>
          <a:noFill/>
        </p:spPr>
        <p:txBody>
          <a:bodyPr wrap="none">
            <a:spAutoFit/>
          </a:bodyPr>
          <a:lstStyle/>
          <a:p>
            <a:pPr>
              <a:lnSpc>
                <a:spcPct val="150000"/>
              </a:lnSpc>
              <a:defRPr/>
            </a:pPr>
            <a:r>
              <a:rPr lang="en-US" altLang="zh-CN" sz="6000" dirty="0" err="1">
                <a:solidFill>
                  <a:schemeClr val="tx2">
                    <a:lumMod val="50000"/>
                  </a:schemeClr>
                </a:solidFill>
                <a:latin typeface="Brush Script MT" panose="03060802040406070304" pitchFamily="66" charset="0"/>
                <a:ea typeface="微软雅黑" panose="020B0503020204020204" pitchFamily="34" charset="-122"/>
              </a:rPr>
              <a:t>Bec</a:t>
            </a:r>
            <a:endParaRPr lang="zh-CN" altLang="en-US" sz="2800" dirty="0">
              <a:solidFill>
                <a:schemeClr val="tx2">
                  <a:lumMod val="50000"/>
                </a:schemeClr>
              </a:solidFill>
              <a:latin typeface="Brush Script MT" panose="03060802040406070304" pitchFamily="66" charset="0"/>
              <a:ea typeface="微软雅黑" panose="020B0503020204020204" pitchFamily="34" charset="-122"/>
            </a:endParaRPr>
          </a:p>
        </p:txBody>
      </p:sp>
      <p:sp>
        <p:nvSpPr>
          <p:cNvPr id="6" name="标题 1">
            <a:extLst>
              <a:ext uri="{FF2B5EF4-FFF2-40B4-BE49-F238E27FC236}">
                <a16:creationId xmlns:a16="http://schemas.microsoft.com/office/drawing/2014/main" id="{EC05AFB4-0224-42D1-8365-E95E21F29DD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5846" name="TextBox 5">
            <a:extLst>
              <a:ext uri="{FF2B5EF4-FFF2-40B4-BE49-F238E27FC236}">
                <a16:creationId xmlns:a16="http://schemas.microsoft.com/office/drawing/2014/main" id="{21C3536F-0CDD-4018-B058-85726FEAFA40}"/>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安全编程的意义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93">
            <a:extLst>
              <a:ext uri="{FF2B5EF4-FFF2-40B4-BE49-F238E27FC236}">
                <a16:creationId xmlns:a16="http://schemas.microsoft.com/office/drawing/2014/main" id="{3B460D14-DA02-4BEF-B65F-951FD002B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1" y="1798638"/>
            <a:ext cx="10953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94">
            <a:extLst>
              <a:ext uri="{FF2B5EF4-FFF2-40B4-BE49-F238E27FC236}">
                <a16:creationId xmlns:a16="http://schemas.microsoft.com/office/drawing/2014/main" id="{EC905730-9467-4876-9E8A-523A3AD3C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4" y="2462213"/>
            <a:ext cx="247332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68" name="组合 139">
            <a:extLst>
              <a:ext uri="{FF2B5EF4-FFF2-40B4-BE49-F238E27FC236}">
                <a16:creationId xmlns:a16="http://schemas.microsoft.com/office/drawing/2014/main" id="{F6D9DBD7-3F16-4B61-9352-B7EDD1756F9E}"/>
              </a:ext>
            </a:extLst>
          </p:cNvPr>
          <p:cNvGrpSpPr>
            <a:grpSpLocks/>
          </p:cNvGrpSpPr>
          <p:nvPr/>
        </p:nvGrpSpPr>
        <p:grpSpPr bwMode="auto">
          <a:xfrm>
            <a:off x="4151313" y="1370013"/>
            <a:ext cx="4546600" cy="887412"/>
            <a:chOff x="4346575" y="1928802"/>
            <a:chExt cx="4546600" cy="887576"/>
          </a:xfrm>
        </p:grpSpPr>
        <p:grpSp>
          <p:nvGrpSpPr>
            <p:cNvPr id="36893" name="组合 127">
              <a:extLst>
                <a:ext uri="{FF2B5EF4-FFF2-40B4-BE49-F238E27FC236}">
                  <a16:creationId xmlns:a16="http://schemas.microsoft.com/office/drawing/2014/main" id="{FE7AB622-63C6-49C2-B938-9AF0C22A3881}"/>
                </a:ext>
              </a:extLst>
            </p:cNvPr>
            <p:cNvGrpSpPr>
              <a:grpSpLocks/>
            </p:cNvGrpSpPr>
            <p:nvPr/>
          </p:nvGrpSpPr>
          <p:grpSpPr bwMode="auto">
            <a:xfrm>
              <a:off x="4346575" y="1928802"/>
              <a:ext cx="887577" cy="887576"/>
              <a:chOff x="4346575" y="2735263"/>
              <a:chExt cx="646113" cy="646112"/>
            </a:xfrm>
          </p:grpSpPr>
          <p:grpSp>
            <p:nvGrpSpPr>
              <p:cNvPr id="36895" name="Group 73">
                <a:extLst>
                  <a:ext uri="{FF2B5EF4-FFF2-40B4-BE49-F238E27FC236}">
                    <a16:creationId xmlns:a16="http://schemas.microsoft.com/office/drawing/2014/main" id="{254468A8-9736-48AA-9660-8FBCD12CEF34}"/>
                  </a:ext>
                </a:extLst>
              </p:cNvPr>
              <p:cNvGrpSpPr>
                <a:grpSpLocks/>
              </p:cNvGrpSpPr>
              <p:nvPr/>
            </p:nvGrpSpPr>
            <p:grpSpPr bwMode="auto">
              <a:xfrm>
                <a:off x="4346575" y="2735263"/>
                <a:ext cx="646113" cy="646112"/>
                <a:chOff x="1601" y="6377"/>
                <a:chExt cx="1701" cy="1701"/>
              </a:xfrm>
            </p:grpSpPr>
            <p:sp>
              <p:nvSpPr>
                <p:cNvPr id="36897" name="Oval 74">
                  <a:extLst>
                    <a:ext uri="{FF2B5EF4-FFF2-40B4-BE49-F238E27FC236}">
                      <a16:creationId xmlns:a16="http://schemas.microsoft.com/office/drawing/2014/main" id="{C35374CF-CC25-409E-BDF8-39535B89A088}"/>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36898" name="Oval 75">
                  <a:extLst>
                    <a:ext uri="{FF2B5EF4-FFF2-40B4-BE49-F238E27FC236}">
                      <a16:creationId xmlns:a16="http://schemas.microsoft.com/office/drawing/2014/main" id="{9508219F-D932-4B85-B768-F5ECFC1D3325}"/>
                    </a:ext>
                  </a:extLst>
                </p:cNvPr>
                <p:cNvSpPr>
                  <a:spLocks noChangeArrowheads="1"/>
                </p:cNvSpPr>
                <p:nvPr/>
              </p:nvSpPr>
              <p:spPr bwMode="auto">
                <a:xfrm>
                  <a:off x="1806" y="6581"/>
                  <a:ext cx="1292" cy="1292"/>
                </a:xfrm>
                <a:prstGeom prst="ellipse">
                  <a:avLst/>
                </a:prstGeom>
                <a:solidFill>
                  <a:srgbClr val="365F91"/>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36896" name="Picture 76">
                <a:extLst>
                  <a:ext uri="{FF2B5EF4-FFF2-40B4-BE49-F238E27FC236}">
                    <a16:creationId xmlns:a16="http://schemas.microsoft.com/office/drawing/2014/main" id="{BE0CE31A-F0AB-4160-BE92-A316DC959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898775"/>
                <a:ext cx="285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TextBox 10">
              <a:extLst>
                <a:ext uri="{FF2B5EF4-FFF2-40B4-BE49-F238E27FC236}">
                  <a16:creationId xmlns:a16="http://schemas.microsoft.com/office/drawing/2014/main" id="{78BA036F-52CF-47BE-A9B5-F5DC1354FE80}"/>
                </a:ext>
              </a:extLst>
            </p:cNvPr>
            <p:cNvSpPr txBox="1">
              <a:spLocks noChangeArrowheads="1"/>
            </p:cNvSpPr>
            <p:nvPr/>
          </p:nvSpPr>
          <p:spPr bwMode="auto">
            <a:xfrm>
              <a:off x="5357812" y="2133627"/>
              <a:ext cx="3535363" cy="489040"/>
            </a:xfrm>
            <a:prstGeom prst="rect">
              <a:avLst/>
            </a:prstGeom>
            <a:noFill/>
            <a:ln w="19050">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安全编程的意义</a:t>
              </a:r>
            </a:p>
          </p:txBody>
        </p:sp>
      </p:grpSp>
      <p:grpSp>
        <p:nvGrpSpPr>
          <p:cNvPr id="36869" name="组合 128">
            <a:extLst>
              <a:ext uri="{FF2B5EF4-FFF2-40B4-BE49-F238E27FC236}">
                <a16:creationId xmlns:a16="http://schemas.microsoft.com/office/drawing/2014/main" id="{662225FB-5CF1-44D5-B869-722B642962C7}"/>
              </a:ext>
            </a:extLst>
          </p:cNvPr>
          <p:cNvGrpSpPr>
            <a:grpSpLocks/>
          </p:cNvGrpSpPr>
          <p:nvPr/>
        </p:nvGrpSpPr>
        <p:grpSpPr bwMode="auto">
          <a:xfrm>
            <a:off x="4151313" y="2536826"/>
            <a:ext cx="887412" cy="887413"/>
            <a:chOff x="4346575" y="3421063"/>
            <a:chExt cx="646113" cy="646112"/>
          </a:xfrm>
        </p:grpSpPr>
        <p:grpSp>
          <p:nvGrpSpPr>
            <p:cNvPr id="36889" name="Group 77">
              <a:extLst>
                <a:ext uri="{FF2B5EF4-FFF2-40B4-BE49-F238E27FC236}">
                  <a16:creationId xmlns:a16="http://schemas.microsoft.com/office/drawing/2014/main" id="{F763C099-4BAC-4D5F-BAE9-59195EDFC1D1}"/>
                </a:ext>
              </a:extLst>
            </p:cNvPr>
            <p:cNvGrpSpPr>
              <a:grpSpLocks/>
            </p:cNvGrpSpPr>
            <p:nvPr/>
          </p:nvGrpSpPr>
          <p:grpSpPr bwMode="auto">
            <a:xfrm>
              <a:off x="4346575" y="3421063"/>
              <a:ext cx="646113" cy="646112"/>
              <a:chOff x="1601" y="6377"/>
              <a:chExt cx="1701" cy="1701"/>
            </a:xfrm>
          </p:grpSpPr>
          <p:sp>
            <p:nvSpPr>
              <p:cNvPr id="36891" name="Oval 78">
                <a:extLst>
                  <a:ext uri="{FF2B5EF4-FFF2-40B4-BE49-F238E27FC236}">
                    <a16:creationId xmlns:a16="http://schemas.microsoft.com/office/drawing/2014/main" id="{D0E59DC1-800F-4AC7-8C79-E8EDB057492C}"/>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36892" name="Oval 79">
                <a:extLst>
                  <a:ext uri="{FF2B5EF4-FFF2-40B4-BE49-F238E27FC236}">
                    <a16:creationId xmlns:a16="http://schemas.microsoft.com/office/drawing/2014/main" id="{AA82674B-1BE0-4DCD-B421-EEC3BCA26AAE}"/>
                  </a:ext>
                </a:extLst>
              </p:cNvPr>
              <p:cNvSpPr>
                <a:spLocks noChangeArrowheads="1"/>
              </p:cNvSpPr>
              <p:nvPr/>
            </p:nvSpPr>
            <p:spPr bwMode="auto">
              <a:xfrm>
                <a:off x="1806" y="6581"/>
                <a:ext cx="1292" cy="1292"/>
              </a:xfrm>
              <a:prstGeom prst="ellipse">
                <a:avLst/>
              </a:prstGeom>
              <a:solidFill>
                <a:srgbClr val="943634"/>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36890" name="Picture 89">
              <a:extLst>
                <a:ext uri="{FF2B5EF4-FFF2-40B4-BE49-F238E27FC236}">
                  <a16:creationId xmlns:a16="http://schemas.microsoft.com/office/drawing/2014/main" id="{FC324A2E-0F48-49EA-B4A6-38AE1826D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584575"/>
              <a:ext cx="346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TextBox 10">
            <a:extLst>
              <a:ext uri="{FF2B5EF4-FFF2-40B4-BE49-F238E27FC236}">
                <a16:creationId xmlns:a16="http://schemas.microsoft.com/office/drawing/2014/main" id="{AC1C2E32-2D98-42A9-AAD9-89BCB67007EC}"/>
              </a:ext>
            </a:extLst>
          </p:cNvPr>
          <p:cNvSpPr txBox="1">
            <a:spLocks noChangeArrowheads="1"/>
          </p:cNvSpPr>
          <p:nvPr/>
        </p:nvSpPr>
        <p:spPr bwMode="auto">
          <a:xfrm>
            <a:off x="5162551" y="2711451"/>
            <a:ext cx="3535363" cy="492125"/>
          </a:xfrm>
          <a:prstGeom prst="rect">
            <a:avLst/>
          </a:prstGeom>
          <a:noFill/>
          <a:ln w="38100">
            <a:solidFill>
              <a:srgbClr val="FF0000"/>
            </a:solidFill>
            <a:miter lim="800000"/>
            <a:headEnd/>
            <a:tailEnd/>
          </a:ln>
        </p:spPr>
        <p:txBody>
          <a:bodyPr>
            <a:spAutoFit/>
          </a:bodyPr>
          <a:lstStyle/>
          <a:p>
            <a:pPr fontAlgn="auto">
              <a:spcBef>
                <a:spcPts val="0"/>
              </a:spcBef>
              <a:spcAft>
                <a:spcPts val="0"/>
              </a:spcAft>
              <a:defRPr/>
            </a:pPr>
            <a:r>
              <a:rPr lang="zh-CN" altLang="en-US" sz="2600" dirty="0">
                <a:solidFill>
                  <a:srgbClr val="FF0000"/>
                </a:solidFill>
                <a:latin typeface="+mn-lt"/>
                <a:ea typeface="微软雅黑" pitchFamily="34" charset="-122"/>
              </a:rPr>
              <a:t>编程中的安全问题</a:t>
            </a:r>
          </a:p>
        </p:txBody>
      </p:sp>
      <p:grpSp>
        <p:nvGrpSpPr>
          <p:cNvPr id="36871" name="组合 130">
            <a:extLst>
              <a:ext uri="{FF2B5EF4-FFF2-40B4-BE49-F238E27FC236}">
                <a16:creationId xmlns:a16="http://schemas.microsoft.com/office/drawing/2014/main" id="{E2573C09-574F-4779-B81D-2BCAACEDBE59}"/>
              </a:ext>
            </a:extLst>
          </p:cNvPr>
          <p:cNvGrpSpPr>
            <a:grpSpLocks/>
          </p:cNvGrpSpPr>
          <p:nvPr/>
        </p:nvGrpSpPr>
        <p:grpSpPr bwMode="auto">
          <a:xfrm>
            <a:off x="4151313" y="3906838"/>
            <a:ext cx="887412" cy="889000"/>
            <a:chOff x="4346575" y="4851400"/>
            <a:chExt cx="646113" cy="647700"/>
          </a:xfrm>
        </p:grpSpPr>
        <p:grpSp>
          <p:nvGrpSpPr>
            <p:cNvPr id="36885" name="Group 83">
              <a:extLst>
                <a:ext uri="{FF2B5EF4-FFF2-40B4-BE49-F238E27FC236}">
                  <a16:creationId xmlns:a16="http://schemas.microsoft.com/office/drawing/2014/main" id="{D42985A1-2686-4B9A-964A-B138A73E2EB5}"/>
                </a:ext>
              </a:extLst>
            </p:cNvPr>
            <p:cNvGrpSpPr>
              <a:grpSpLocks/>
            </p:cNvGrpSpPr>
            <p:nvPr/>
          </p:nvGrpSpPr>
          <p:grpSpPr bwMode="auto">
            <a:xfrm>
              <a:off x="4346575" y="4851400"/>
              <a:ext cx="646113" cy="647700"/>
              <a:chOff x="1601" y="6377"/>
              <a:chExt cx="1701" cy="1701"/>
            </a:xfrm>
          </p:grpSpPr>
          <p:sp>
            <p:nvSpPr>
              <p:cNvPr id="36887" name="Oval 84">
                <a:extLst>
                  <a:ext uri="{FF2B5EF4-FFF2-40B4-BE49-F238E27FC236}">
                    <a16:creationId xmlns:a16="http://schemas.microsoft.com/office/drawing/2014/main" id="{20A65D5E-4EEA-4E59-9310-252FAE539B41}"/>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36888" name="Oval 85">
                <a:extLst>
                  <a:ext uri="{FF2B5EF4-FFF2-40B4-BE49-F238E27FC236}">
                    <a16:creationId xmlns:a16="http://schemas.microsoft.com/office/drawing/2014/main" id="{BAF33057-A0C7-4243-871A-017CAD9A0F1A}"/>
                  </a:ext>
                </a:extLst>
              </p:cNvPr>
              <p:cNvSpPr>
                <a:spLocks noChangeArrowheads="1"/>
              </p:cNvSpPr>
              <p:nvPr/>
            </p:nvSpPr>
            <p:spPr bwMode="auto">
              <a:xfrm>
                <a:off x="1806" y="6581"/>
                <a:ext cx="1292" cy="1292"/>
              </a:xfrm>
              <a:prstGeom prst="ellipse">
                <a:avLst/>
              </a:prstGeom>
              <a:solidFill>
                <a:srgbClr val="E36C0A"/>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36886" name="Picture 91">
              <a:extLst>
                <a:ext uri="{FF2B5EF4-FFF2-40B4-BE49-F238E27FC236}">
                  <a16:creationId xmlns:a16="http://schemas.microsoft.com/office/drawing/2014/main" id="{F2D6E057-395A-46F7-B9E2-CCF743517A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338" y="5030788"/>
              <a:ext cx="376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2" name="组合 143">
            <a:extLst>
              <a:ext uri="{FF2B5EF4-FFF2-40B4-BE49-F238E27FC236}">
                <a16:creationId xmlns:a16="http://schemas.microsoft.com/office/drawing/2014/main" id="{C36333AF-24F8-492E-94CB-B07344DE34DF}"/>
              </a:ext>
            </a:extLst>
          </p:cNvPr>
          <p:cNvGrpSpPr>
            <a:grpSpLocks/>
          </p:cNvGrpSpPr>
          <p:nvPr/>
        </p:nvGrpSpPr>
        <p:grpSpPr bwMode="auto">
          <a:xfrm>
            <a:off x="4151313" y="5276850"/>
            <a:ext cx="4546600" cy="889000"/>
            <a:chOff x="4346575" y="5834907"/>
            <a:chExt cx="4546600" cy="889757"/>
          </a:xfrm>
        </p:grpSpPr>
        <p:grpSp>
          <p:nvGrpSpPr>
            <p:cNvPr id="36879" name="组合 131">
              <a:extLst>
                <a:ext uri="{FF2B5EF4-FFF2-40B4-BE49-F238E27FC236}">
                  <a16:creationId xmlns:a16="http://schemas.microsoft.com/office/drawing/2014/main" id="{F58F9267-F9FA-4469-A900-FE0AE98E7AA1}"/>
                </a:ext>
              </a:extLst>
            </p:cNvPr>
            <p:cNvGrpSpPr>
              <a:grpSpLocks/>
            </p:cNvGrpSpPr>
            <p:nvPr/>
          </p:nvGrpSpPr>
          <p:grpSpPr bwMode="auto">
            <a:xfrm>
              <a:off x="4346575" y="5834907"/>
              <a:ext cx="887577" cy="889757"/>
              <a:chOff x="4346575" y="5568950"/>
              <a:chExt cx="646113" cy="647700"/>
            </a:xfrm>
          </p:grpSpPr>
          <p:grpSp>
            <p:nvGrpSpPr>
              <p:cNvPr id="36881" name="Group 86">
                <a:extLst>
                  <a:ext uri="{FF2B5EF4-FFF2-40B4-BE49-F238E27FC236}">
                    <a16:creationId xmlns:a16="http://schemas.microsoft.com/office/drawing/2014/main" id="{3E134F5C-3734-4F8D-8532-FE4292FE0B4A}"/>
                  </a:ext>
                </a:extLst>
              </p:cNvPr>
              <p:cNvGrpSpPr>
                <a:grpSpLocks/>
              </p:cNvGrpSpPr>
              <p:nvPr/>
            </p:nvGrpSpPr>
            <p:grpSpPr bwMode="auto">
              <a:xfrm>
                <a:off x="4346575" y="5568950"/>
                <a:ext cx="646113" cy="647700"/>
                <a:chOff x="1601" y="6377"/>
                <a:chExt cx="1701" cy="1701"/>
              </a:xfrm>
            </p:grpSpPr>
            <p:sp>
              <p:nvSpPr>
                <p:cNvPr id="36883" name="Oval 87">
                  <a:extLst>
                    <a:ext uri="{FF2B5EF4-FFF2-40B4-BE49-F238E27FC236}">
                      <a16:creationId xmlns:a16="http://schemas.microsoft.com/office/drawing/2014/main" id="{62139005-F860-4EA5-AA2A-BA0007E48B43}"/>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sp>
              <p:nvSpPr>
                <p:cNvPr id="36884" name="Oval 88">
                  <a:extLst>
                    <a:ext uri="{FF2B5EF4-FFF2-40B4-BE49-F238E27FC236}">
                      <a16:creationId xmlns:a16="http://schemas.microsoft.com/office/drawing/2014/main" id="{6DCA9A54-31F0-43D3-8166-CCE9508B150F}"/>
                    </a:ext>
                  </a:extLst>
                </p:cNvPr>
                <p:cNvSpPr>
                  <a:spLocks noChangeArrowheads="1"/>
                </p:cNvSpPr>
                <p:nvPr/>
              </p:nvSpPr>
              <p:spPr bwMode="auto">
                <a:xfrm>
                  <a:off x="1806" y="6581"/>
                  <a:ext cx="1292" cy="1292"/>
                </a:xfrm>
                <a:prstGeom prst="ellipse">
                  <a:avLst/>
                </a:prstGeom>
                <a:solidFill>
                  <a:srgbClr val="76923C"/>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zh-CN" sz="1800" b="0">
                    <a:solidFill>
                      <a:schemeClr val="tx1"/>
                    </a:solidFill>
                    <a:latin typeface="Calibri" panose="020F0502020204030204" pitchFamily="34" charset="0"/>
                    <a:ea typeface="宋体" panose="02010600030101010101" pitchFamily="2" charset="-122"/>
                  </a:endParaRPr>
                </a:p>
              </p:txBody>
            </p:sp>
          </p:grpSp>
          <p:pic>
            <p:nvPicPr>
              <p:cNvPr id="36882" name="Picture 92">
                <a:extLst>
                  <a:ext uri="{FF2B5EF4-FFF2-40B4-BE49-F238E27FC236}">
                    <a16:creationId xmlns:a16="http://schemas.microsoft.com/office/drawing/2014/main" id="{EE49F342-0F3C-4907-BAB0-7DA0AA4170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5754688"/>
                <a:ext cx="1412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9" name="TextBox 10">
              <a:extLst>
                <a:ext uri="{FF2B5EF4-FFF2-40B4-BE49-F238E27FC236}">
                  <a16:creationId xmlns:a16="http://schemas.microsoft.com/office/drawing/2014/main" id="{113259CF-AA17-4B56-91CA-A013A6AEC3BD}"/>
                </a:ext>
              </a:extLst>
            </p:cNvPr>
            <p:cNvSpPr txBox="1">
              <a:spLocks noChangeArrowheads="1"/>
            </p:cNvSpPr>
            <p:nvPr/>
          </p:nvSpPr>
          <p:spPr bwMode="auto">
            <a:xfrm>
              <a:off x="5357812" y="6000148"/>
              <a:ext cx="3535363" cy="489366"/>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总结</a:t>
              </a:r>
            </a:p>
          </p:txBody>
        </p:sp>
      </p:grpSp>
      <p:sp>
        <p:nvSpPr>
          <p:cNvPr id="43" name="椭圆 42">
            <a:extLst>
              <a:ext uri="{FF2B5EF4-FFF2-40B4-BE49-F238E27FC236}">
                <a16:creationId xmlns:a16="http://schemas.microsoft.com/office/drawing/2014/main" id="{44B238DC-4795-4CCF-B346-E8EDC59AC3AC}"/>
              </a:ext>
            </a:extLst>
          </p:cNvPr>
          <p:cNvSpPr/>
          <p:nvPr/>
        </p:nvSpPr>
        <p:spPr>
          <a:xfrm>
            <a:off x="1182688" y="2789238"/>
            <a:ext cx="2049462" cy="20494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874" name="Picture 41">
            <a:extLst>
              <a:ext uri="{FF2B5EF4-FFF2-40B4-BE49-F238E27FC236}">
                <a16:creationId xmlns:a16="http://schemas.microsoft.com/office/drawing/2014/main" id="{13C8C200-5CCB-4C20-8614-D43213456A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988" y="3289301"/>
            <a:ext cx="18859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0">
            <a:extLst>
              <a:ext uri="{FF2B5EF4-FFF2-40B4-BE49-F238E27FC236}">
                <a16:creationId xmlns:a16="http://schemas.microsoft.com/office/drawing/2014/main" id="{D7A3B34C-D920-4D7D-9AEA-95C71D00DAEC}"/>
              </a:ext>
            </a:extLst>
          </p:cNvPr>
          <p:cNvSpPr txBox="1">
            <a:spLocks noChangeArrowheads="1"/>
          </p:cNvSpPr>
          <p:nvPr/>
        </p:nvSpPr>
        <p:spPr bwMode="auto">
          <a:xfrm>
            <a:off x="5162551" y="4090989"/>
            <a:ext cx="3535363" cy="492125"/>
          </a:xfrm>
          <a:prstGeom prst="rect">
            <a:avLst/>
          </a:prstGeom>
          <a:noFill/>
          <a:ln w="19050">
            <a:noFill/>
            <a:miter lim="800000"/>
            <a:headEnd/>
            <a:tailEnd/>
          </a:ln>
        </p:spPr>
        <p:txBody>
          <a:bodyPr>
            <a:spAutoFit/>
          </a:bodyPr>
          <a:lstStyle/>
          <a:p>
            <a:pPr fontAlgn="auto">
              <a:spcBef>
                <a:spcPts val="0"/>
              </a:spcBef>
              <a:spcAft>
                <a:spcPts val="0"/>
              </a:spcAft>
              <a:defRPr/>
            </a:pPr>
            <a:r>
              <a:rPr lang="zh-CN" altLang="en-US" sz="2600" dirty="0">
                <a:solidFill>
                  <a:srgbClr val="000066"/>
                </a:solidFill>
                <a:latin typeface="+mn-lt"/>
                <a:ea typeface="微软雅黑" pitchFamily="34" charset="-122"/>
              </a:rPr>
              <a:t>代码安全性检测</a:t>
            </a:r>
          </a:p>
        </p:txBody>
      </p:sp>
      <p:sp>
        <p:nvSpPr>
          <p:cNvPr id="33" name="标题 1">
            <a:extLst>
              <a:ext uri="{FF2B5EF4-FFF2-40B4-BE49-F238E27FC236}">
                <a16:creationId xmlns:a16="http://schemas.microsoft.com/office/drawing/2014/main" id="{C04C1848-949B-4B45-96A2-7B6D01D34AF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6878" name="TextBox 5">
            <a:extLst>
              <a:ext uri="{FF2B5EF4-FFF2-40B4-BE49-F238E27FC236}">
                <a16:creationId xmlns:a16="http://schemas.microsoft.com/office/drawing/2014/main" id="{11623613-84E8-4DBE-9AF8-512309B38E26}"/>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目录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5BBCAF2B-59A9-45D6-B96F-9934E8952876}"/>
              </a:ext>
            </a:extLst>
          </p:cNvPr>
          <p:cNvSpPr>
            <a:spLocks noGrp="1" noChangeArrowheads="1"/>
          </p:cNvSpPr>
          <p:nvPr>
            <p:ph idx="4294967295"/>
          </p:nvPr>
        </p:nvSpPr>
        <p:spPr>
          <a:xfrm>
            <a:off x="4699000" y="1597025"/>
            <a:ext cx="3638550" cy="4279900"/>
          </a:xfrm>
        </p:spPr>
        <p:txBody>
          <a:bodyPr/>
          <a:lstStyle/>
          <a:p>
            <a:pPr fontAlgn="auto">
              <a:lnSpc>
                <a:spcPct val="150000"/>
              </a:lnSpc>
              <a:spcBef>
                <a:spcPts val="0"/>
              </a:spcBef>
              <a:spcAft>
                <a:spcPts val="0"/>
              </a:spcAft>
              <a:buFont typeface="Wingdings" panose="05000000000000000000" pitchFamily="2" charset="2"/>
              <a:buChar char="n"/>
              <a:defRPr/>
            </a:pPr>
            <a:r>
              <a:rPr lang="zh-CN" altLang="en-US" sz="2400" dirty="0">
                <a:solidFill>
                  <a:srgbClr val="C00000"/>
                </a:solidFill>
                <a:ea typeface="微软雅黑" pitchFamily="34" charset="-122"/>
              </a:rPr>
              <a:t>缓冲区溢出</a:t>
            </a:r>
            <a:endParaRPr lang="en-US" altLang="zh-CN" sz="2400" dirty="0">
              <a:solidFill>
                <a:srgbClr val="C00000"/>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返回值安全检查</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临时文件安全</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注入漏洞问题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竞争条件问题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接口封装漏洞</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综合性漏洞展示</a:t>
            </a:r>
          </a:p>
        </p:txBody>
      </p:sp>
      <p:pic>
        <p:nvPicPr>
          <p:cNvPr id="37891" name="图片 3" descr="爬梯.jpg">
            <a:extLst>
              <a:ext uri="{FF2B5EF4-FFF2-40B4-BE49-F238E27FC236}">
                <a16:creationId xmlns:a16="http://schemas.microsoft.com/office/drawing/2014/main" id="{2777249D-3F8B-4087-A494-8ED2D9F2ACEB}"/>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954088" y="1489076"/>
            <a:ext cx="3103562"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9AABB6F4-E1F9-44C4-969F-CACE8A06F4B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7894" name="TextBox 5">
            <a:extLst>
              <a:ext uri="{FF2B5EF4-FFF2-40B4-BE49-F238E27FC236}">
                <a16:creationId xmlns:a16="http://schemas.microsoft.com/office/drawing/2014/main" id="{76E04FEC-59B1-469A-9BDC-E81D46703A37}"/>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编程中常见的编程安全问题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9F7C48-AE65-4871-AAE1-EB9E3F292BA5}"/>
              </a:ext>
            </a:extLst>
          </p:cNvPr>
          <p:cNvSpPr txBox="1"/>
          <p:nvPr/>
        </p:nvSpPr>
        <p:spPr>
          <a:xfrm>
            <a:off x="3224214" y="3716338"/>
            <a:ext cx="4897437" cy="647700"/>
          </a:xfrm>
          <a:prstGeom prst="rect">
            <a:avLst/>
          </a:prstGeom>
          <a:noFill/>
        </p:spPr>
        <p:txBody>
          <a:bodyPr anchor="ctr">
            <a:spAutoFit/>
          </a:bodyPr>
          <a:lstStyle/>
          <a:p>
            <a:pPr algn="ctr">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你的设备安全吗？</a:t>
            </a:r>
          </a:p>
        </p:txBody>
      </p:sp>
      <p:sp>
        <p:nvSpPr>
          <p:cNvPr id="10243" name="AutoShape 4" descr="http://img2.imgtn.bdimg.com/it/u=390710162,3693801480&amp;fm=21&amp;gp=0.jpg">
            <a:extLst>
              <a:ext uri="{FF2B5EF4-FFF2-40B4-BE49-F238E27FC236}">
                <a16:creationId xmlns:a16="http://schemas.microsoft.com/office/drawing/2014/main" id="{3002A744-0E98-4EA5-9FFC-184A0B1965AD}"/>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0244" name="AutoShape 6" descr="http://img2.imgtn.bdimg.com/it/u=390710162,3693801480&amp;fm=21&amp;gp=0.jpg">
            <a:extLst>
              <a:ext uri="{FF2B5EF4-FFF2-40B4-BE49-F238E27FC236}">
                <a16:creationId xmlns:a16="http://schemas.microsoft.com/office/drawing/2014/main" id="{03370A47-CBF3-479C-A3DA-7CEB27176873}"/>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0245" name="AutoShape 10" descr="http://img2.imgtn.bdimg.com/it/u=390710162,3693801480&amp;fm=23&amp;gp=0.jpg">
            <a:extLst>
              <a:ext uri="{FF2B5EF4-FFF2-40B4-BE49-F238E27FC236}">
                <a16:creationId xmlns:a16="http://schemas.microsoft.com/office/drawing/2014/main" id="{317452F8-4A35-469C-BEA4-EEECBA084E95}"/>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pic>
        <p:nvPicPr>
          <p:cNvPr id="10246" name="Picture 17" descr="C:\Users\China.X.Orion\Desktop\u=390710162,3693801480&amp;fm=23&amp;gp=0.jpg.png">
            <a:extLst>
              <a:ext uri="{FF2B5EF4-FFF2-40B4-BE49-F238E27FC236}">
                <a16:creationId xmlns:a16="http://schemas.microsoft.com/office/drawing/2014/main" id="{E7F08A96-A32A-4FCB-B14D-B2802B502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2095501"/>
            <a:ext cx="24860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9A97A353-0D84-4490-ACCD-29CABBB2C26C}"/>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0249" name="TextBox 5">
            <a:extLst>
              <a:ext uri="{FF2B5EF4-FFF2-40B4-BE49-F238E27FC236}">
                <a16:creationId xmlns:a16="http://schemas.microsoft.com/office/drawing/2014/main" id="{D0C54920-ADC6-4315-B455-6D552291F26B}"/>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8FB61E0A-EA93-44B2-8706-1D7544F1C1A4}"/>
              </a:ext>
            </a:extLst>
          </p:cNvPr>
          <p:cNvSpPr>
            <a:spLocks noGrp="1" noChangeArrowheads="1"/>
          </p:cNvSpPr>
          <p:nvPr>
            <p:ph idx="4294967295"/>
          </p:nvPr>
        </p:nvSpPr>
        <p:spPr>
          <a:xfrm>
            <a:off x="693738" y="1214439"/>
            <a:ext cx="8229600" cy="5786437"/>
          </a:xfrm>
        </p:spPr>
        <p:txBody>
          <a:bodyPr/>
          <a:lstStyle/>
          <a:p>
            <a:r>
              <a:rPr lang="zh-CN" altLang="en-US">
                <a:latin typeface="黑体" panose="02010609060101010101" pitchFamily="49" charset="-122"/>
                <a:ea typeface="黑体" panose="02010609060101010101" pitchFamily="49" charset="-122"/>
              </a:rPr>
              <a:t>概念</a:t>
            </a:r>
            <a:endParaRPr lang="en-US" altLang="zh-CN">
              <a:latin typeface="黑体" panose="02010609060101010101" pitchFamily="49" charset="-122"/>
              <a:ea typeface="黑体" panose="02010609060101010101" pitchFamily="49" charset="-122"/>
            </a:endParaRP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缓冲区</a:t>
            </a:r>
            <a:r>
              <a:rPr lang="en-US" altLang="zh-CN" sz="1800">
                <a:solidFill>
                  <a:schemeClr val="tx1"/>
                </a:solidFill>
                <a:ea typeface="微软雅黑" panose="020B0503020204020204" pitchFamily="34" charset="-122"/>
              </a:rPr>
              <a:t>(buffer)</a:t>
            </a:r>
            <a:r>
              <a:rPr lang="zh-CN" altLang="en-US" sz="1800">
                <a:solidFill>
                  <a:schemeClr val="tx1"/>
                </a:solidFill>
                <a:ea typeface="微软雅黑" panose="020B0503020204020204" pitchFamily="34" charset="-122"/>
              </a:rPr>
              <a:t>：用于临时存储数据的一段内存区域</a:t>
            </a:r>
            <a:endParaRPr lang="en-US" altLang="zh-CN" sz="1800">
              <a:solidFill>
                <a:schemeClr val="tx1"/>
              </a:solidFill>
              <a:ea typeface="微软雅黑" panose="020B0503020204020204" pitchFamily="34" charset="-122"/>
            </a:endParaRP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溢出</a:t>
            </a:r>
            <a:r>
              <a:rPr lang="en-US" altLang="zh-CN" sz="1800">
                <a:solidFill>
                  <a:schemeClr val="tx1"/>
                </a:solidFill>
                <a:ea typeface="微软雅黑" panose="020B0503020204020204" pitchFamily="34" charset="-122"/>
              </a:rPr>
              <a:t>(overflow)</a:t>
            </a:r>
            <a:r>
              <a:rPr lang="zh-CN" altLang="en-US" sz="1800">
                <a:solidFill>
                  <a:schemeClr val="tx1"/>
                </a:solidFill>
                <a:ea typeface="微软雅黑" panose="020B0503020204020204" pitchFamily="34" charset="-122"/>
              </a:rPr>
              <a:t>： 数据过长导致无法存储在预期区域内</a:t>
            </a: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边界检查</a:t>
            </a:r>
            <a:r>
              <a:rPr lang="en-US" altLang="zh-CN" sz="1800">
                <a:solidFill>
                  <a:schemeClr val="tx1"/>
                </a:solidFill>
                <a:ea typeface="微软雅黑" panose="020B0503020204020204" pitchFamily="34" charset="-122"/>
              </a:rPr>
              <a:t>(Boundary Check)</a:t>
            </a:r>
            <a:r>
              <a:rPr lang="zh-CN" altLang="en-US" sz="1800">
                <a:solidFill>
                  <a:schemeClr val="tx1"/>
                </a:solidFill>
                <a:ea typeface="微软雅黑" panose="020B0503020204020204" pitchFamily="34" charset="-122"/>
              </a:rPr>
              <a:t>：在向缓冲区中存储数据时，确定数据长度是否会超出缓冲区边界</a:t>
            </a:r>
            <a:endParaRPr lang="en-US" altLang="zh-CN" sz="1800">
              <a:solidFill>
                <a:schemeClr val="tx1"/>
              </a:solidFill>
              <a:ea typeface="微软雅黑" panose="020B0503020204020204" pitchFamily="34" charset="-122"/>
            </a:endParaRPr>
          </a:p>
          <a:p>
            <a:pPr marL="800100" lvl="1" indent="-342900">
              <a:lnSpc>
                <a:spcPct val="150000"/>
              </a:lnSpc>
              <a:spcBef>
                <a:spcPct val="0"/>
              </a:spcBef>
              <a:buClr>
                <a:srgbClr val="FF0000"/>
              </a:buClr>
              <a:buFont typeface="Wingdings" panose="05000000000000000000" pitchFamily="2" charset="2"/>
              <a:buChar char=""/>
            </a:pPr>
            <a:endParaRPr lang="en-US" altLang="zh-CN" sz="1800">
              <a:solidFill>
                <a:schemeClr val="tx1"/>
              </a:solidFill>
              <a:ea typeface="微软雅黑" panose="020B0503020204020204" pitchFamily="34" charset="-122"/>
            </a:endParaRP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栈</a:t>
            </a:r>
            <a:r>
              <a:rPr lang="en-US" altLang="zh-CN" sz="1800">
                <a:solidFill>
                  <a:schemeClr val="tx1"/>
                </a:solidFill>
                <a:ea typeface="微软雅黑" panose="020B0503020204020204" pitchFamily="34" charset="-122"/>
              </a:rPr>
              <a:t>(Stack)</a:t>
            </a:r>
            <a:r>
              <a:rPr lang="zh-CN" altLang="en-US" sz="1800">
                <a:solidFill>
                  <a:schemeClr val="tx1"/>
                </a:solidFill>
                <a:ea typeface="微软雅黑" panose="020B0503020204020204" pitchFamily="34" charset="-122"/>
              </a:rPr>
              <a:t>：一段内存区域，用来临时存储信息，后进先出。通常用来保存函数调用现场、局部变量</a:t>
            </a: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堆</a:t>
            </a:r>
            <a:r>
              <a:rPr lang="en-US" altLang="zh-CN" sz="1800">
                <a:solidFill>
                  <a:schemeClr val="tx1"/>
                </a:solidFill>
                <a:ea typeface="微软雅黑" panose="020B0503020204020204" pitchFamily="34" charset="-122"/>
              </a:rPr>
              <a:t>(Heap)</a:t>
            </a:r>
            <a:r>
              <a:rPr lang="zh-CN" altLang="en-US" sz="1800">
                <a:solidFill>
                  <a:schemeClr val="tx1"/>
                </a:solidFill>
                <a:ea typeface="微软雅黑" panose="020B0503020204020204" pitchFamily="34" charset="-122"/>
              </a:rPr>
              <a:t>：应用程序动态分配的内存区域</a:t>
            </a:r>
          </a:p>
          <a:p>
            <a:pPr marL="800100" lvl="1" indent="-342900">
              <a:lnSpc>
                <a:spcPct val="150000"/>
              </a:lnSpc>
              <a:spcBef>
                <a:spcPct val="0"/>
              </a:spcBef>
              <a:buClr>
                <a:srgbClr val="FF0000"/>
              </a:buClr>
              <a:buFont typeface="Wingdings" panose="05000000000000000000" pitchFamily="2" charset="2"/>
              <a:buChar char=""/>
            </a:pPr>
            <a:r>
              <a:rPr lang="en-US" altLang="zh-CN" sz="1800">
                <a:solidFill>
                  <a:schemeClr val="tx1"/>
                </a:solidFill>
                <a:ea typeface="微软雅黑" panose="020B0503020204020204" pitchFamily="34" charset="-122"/>
              </a:rPr>
              <a:t>BSS</a:t>
            </a:r>
            <a:r>
              <a:rPr lang="zh-CN" altLang="en-US" sz="1800">
                <a:solidFill>
                  <a:schemeClr val="tx1"/>
                </a:solidFill>
                <a:ea typeface="微软雅黑" panose="020B0503020204020204" pitchFamily="34" charset="-122"/>
              </a:rPr>
              <a:t>区（</a:t>
            </a:r>
            <a:r>
              <a:rPr lang="en-US" altLang="zh-CN" sz="1800">
                <a:solidFill>
                  <a:schemeClr val="tx1"/>
                </a:solidFill>
                <a:ea typeface="微软雅黑" panose="020B0503020204020204" pitchFamily="34" charset="-122"/>
              </a:rPr>
              <a:t>Block Started bySymbol</a:t>
            </a:r>
            <a:r>
              <a:rPr lang="zh-CN" altLang="en-US" sz="1800">
                <a:solidFill>
                  <a:schemeClr val="tx1"/>
                </a:solidFill>
                <a:ea typeface="微软雅黑" panose="020B0503020204020204" pitchFamily="34" charset="-122"/>
              </a:rPr>
              <a:t>，以符号开始的块）： 初始数据全为零，保存未初始化的静态变量</a:t>
            </a:r>
          </a:p>
          <a:p>
            <a:pPr marL="800100" lvl="1" indent="-342900">
              <a:lnSpc>
                <a:spcPct val="150000"/>
              </a:lnSpc>
              <a:spcBef>
                <a:spcPct val="0"/>
              </a:spcBef>
              <a:buClr>
                <a:srgbClr val="FF0000"/>
              </a:buClr>
              <a:buFont typeface="Wingdings" panose="05000000000000000000" pitchFamily="2" charset="2"/>
              <a:buChar char=""/>
            </a:pPr>
            <a:r>
              <a:rPr lang="zh-CN" altLang="en-US" sz="1800">
                <a:solidFill>
                  <a:schemeClr val="tx1"/>
                </a:solidFill>
                <a:ea typeface="微软雅黑" panose="020B0503020204020204" pitchFamily="34" charset="-122"/>
              </a:rPr>
              <a:t>函数返回地址：函数执行完毕返回时要去执行的下一条指令的地址</a:t>
            </a:r>
          </a:p>
        </p:txBody>
      </p:sp>
      <p:sp>
        <p:nvSpPr>
          <p:cNvPr id="6" name="标题 1">
            <a:extLst>
              <a:ext uri="{FF2B5EF4-FFF2-40B4-BE49-F238E27FC236}">
                <a16:creationId xmlns:a16="http://schemas.microsoft.com/office/drawing/2014/main" id="{10E4BBA5-0FC6-41C5-8FD6-95E104B971E4}"/>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8917" name="TextBox 5">
            <a:extLst>
              <a:ext uri="{FF2B5EF4-FFF2-40B4-BE49-F238E27FC236}">
                <a16:creationId xmlns:a16="http://schemas.microsoft.com/office/drawing/2014/main" id="{EFF70EAA-39DD-4228-A88E-F90956FAB5A1}"/>
              </a:ext>
            </a:extLst>
          </p:cNvPr>
          <p:cNvSpPr txBox="1">
            <a:spLocks noChangeArrowheads="1"/>
          </p:cNvSpPr>
          <p:nvPr/>
        </p:nvSpPr>
        <p:spPr bwMode="auto">
          <a:xfrm>
            <a:off x="-87560" y="549276"/>
            <a:ext cx="999356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a:solidFill>
                  <a:schemeClr val="bg1"/>
                </a:solidFill>
                <a:latin typeface="黑体" panose="02010609060101010101" pitchFamily="49" charset="-122"/>
              </a:rPr>
              <a:t>缓冲区溢出</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3C061A30-17F0-4AC6-806D-8EB0B75F2ED5}"/>
              </a:ext>
            </a:extLst>
          </p:cNvPr>
          <p:cNvSpPr txBox="1">
            <a:spLocks/>
          </p:cNvSpPr>
          <p:nvPr/>
        </p:nvSpPr>
        <p:spPr>
          <a:xfrm>
            <a:off x="595313" y="1214438"/>
            <a:ext cx="8786812" cy="56435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缓冲区溢出漏洞攻击的本质</a:t>
            </a:r>
            <a:endParaRPr lang="en-US" altLang="zh-CN" sz="2400" dirty="0">
              <a:solidFill>
                <a:srgbClr val="002060"/>
              </a:solidFill>
              <a:latin typeface="+mn-lt"/>
              <a:ea typeface="微软雅黑" pitchFamily="34" charset="-122"/>
            </a:endParaRP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改变程序执行流程执行攻击代码：淹没相邻变量，淹没返回地址。</a:t>
            </a:r>
            <a:endParaRPr lang="en-US" altLang="zh-CN" sz="1800" dirty="0">
              <a:latin typeface="+mn-lt"/>
              <a:ea typeface="微软雅黑" pitchFamily="34" charset="-122"/>
            </a:endParaRPr>
          </a:p>
          <a:p>
            <a:pPr marL="342900"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内存中栈的约定</a:t>
            </a:r>
            <a:endParaRPr lang="en-US" altLang="zh-CN" sz="2400" dirty="0">
              <a:solidFill>
                <a:srgbClr val="002060"/>
              </a:solidFill>
              <a:latin typeface="+mn-lt"/>
              <a:ea typeface="微软雅黑" pitchFamily="34" charset="-122"/>
            </a:endParaRP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内存的生长方向为向上，栈的生长方向为向下；</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压栈的操作</a:t>
            </a:r>
            <a:r>
              <a:rPr lang="en-US" altLang="zh-CN" sz="1800" dirty="0">
                <a:latin typeface="+mn-lt"/>
                <a:ea typeface="微软雅黑" pitchFamily="34" charset="-122"/>
              </a:rPr>
              <a:t>push</a:t>
            </a:r>
            <a:r>
              <a:rPr lang="zh-CN" altLang="en-US" sz="1800" dirty="0">
                <a:latin typeface="+mn-lt"/>
                <a:ea typeface="微软雅黑" pitchFamily="34" charset="-122"/>
              </a:rPr>
              <a:t>＝</a:t>
            </a:r>
            <a:r>
              <a:rPr lang="en-US" altLang="zh-CN" sz="1800" dirty="0">
                <a:latin typeface="+mn-lt"/>
                <a:ea typeface="微软雅黑" pitchFamily="34" charset="-122"/>
              </a:rPr>
              <a:t>ESP-4</a:t>
            </a:r>
            <a:r>
              <a:rPr lang="zh-CN" altLang="en-US" sz="1800" dirty="0">
                <a:latin typeface="+mn-lt"/>
                <a:ea typeface="微软雅黑" pitchFamily="34" charset="-122"/>
              </a:rPr>
              <a:t>；</a:t>
            </a:r>
            <a:endParaRPr lang="en-US" altLang="zh-CN" sz="1800" dirty="0">
              <a:latin typeface="+mn-lt"/>
              <a:ea typeface="微软雅黑" pitchFamily="34" charset="-122"/>
            </a:endParaRP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出栈的操作是</a:t>
            </a:r>
            <a:r>
              <a:rPr lang="en-US" altLang="zh-CN" sz="1800" dirty="0">
                <a:latin typeface="+mn-lt"/>
                <a:ea typeface="微软雅黑" pitchFamily="34" charset="-122"/>
              </a:rPr>
              <a:t>pop=ESP+4</a:t>
            </a:r>
            <a:r>
              <a:rPr lang="zh-CN" altLang="en-US" sz="1800" dirty="0">
                <a:latin typeface="+mn-lt"/>
                <a:ea typeface="微软雅黑" pitchFamily="34" charset="-122"/>
              </a:rPr>
              <a:t>；</a:t>
            </a:r>
            <a:endParaRPr lang="en-US" altLang="zh-CN" sz="1800" dirty="0">
              <a:latin typeface="+mn-lt"/>
              <a:ea typeface="微软雅黑" pitchFamily="34" charset="-122"/>
            </a:endParaRPr>
          </a:p>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函数调用过程中堆栈入栈顺序</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参数，返回地址，</a:t>
            </a:r>
            <a:r>
              <a:rPr lang="en-US" altLang="zh-CN" sz="1800" dirty="0">
                <a:latin typeface="+mn-lt"/>
                <a:ea typeface="微软雅黑" pitchFamily="34" charset="-122"/>
              </a:rPr>
              <a:t>EBP</a:t>
            </a:r>
            <a:r>
              <a:rPr lang="zh-CN" altLang="en-US" sz="1800" dirty="0">
                <a:latin typeface="+mn-lt"/>
                <a:ea typeface="微软雅黑" pitchFamily="34" charset="-122"/>
              </a:rPr>
              <a:t>；</a:t>
            </a:r>
            <a:endParaRPr lang="en-US" altLang="zh-CN" sz="1800" dirty="0">
              <a:latin typeface="+mn-lt"/>
              <a:ea typeface="微软雅黑" pitchFamily="34" charset="-122"/>
            </a:endParaRP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如果函数有局部变量，接下来，就在堆栈中开辟相应的空间以构造变量；</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函数执行结束后，这些局部变量仍保留在栈上，但其内容不再有效；</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在函数返回的时候，弹出</a:t>
            </a:r>
            <a:r>
              <a:rPr lang="en-US" altLang="zh-CN" sz="1800" dirty="0">
                <a:latin typeface="+mn-lt"/>
                <a:ea typeface="微软雅黑" pitchFamily="34" charset="-122"/>
              </a:rPr>
              <a:t>EBP</a:t>
            </a:r>
            <a:r>
              <a:rPr lang="zh-CN" altLang="en-US" sz="1800" dirty="0">
                <a:latin typeface="+mn-lt"/>
                <a:ea typeface="微软雅黑" pitchFamily="34" charset="-122"/>
              </a:rPr>
              <a:t>，恢复堆栈到函数调用的地址，弹出返回地址到</a:t>
            </a:r>
            <a:r>
              <a:rPr lang="en-US" altLang="zh-CN" sz="1800" dirty="0">
                <a:latin typeface="+mn-lt"/>
                <a:ea typeface="微软雅黑" pitchFamily="34" charset="-122"/>
              </a:rPr>
              <a:t>EIP</a:t>
            </a:r>
            <a:r>
              <a:rPr lang="zh-CN" altLang="en-US" sz="1800" dirty="0">
                <a:latin typeface="+mn-lt"/>
                <a:ea typeface="微软雅黑" pitchFamily="34" charset="-122"/>
              </a:rPr>
              <a:t>以继续执行程序。</a:t>
            </a:r>
            <a:endParaRPr lang="en-US" altLang="zh-CN" sz="1800" dirty="0">
              <a:latin typeface="+mn-lt"/>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latin typeface="+mn-lt"/>
              <a:ea typeface="微软雅黑" pitchFamily="34" charset="-122"/>
            </a:endParaRPr>
          </a:p>
        </p:txBody>
      </p:sp>
      <p:sp>
        <p:nvSpPr>
          <p:cNvPr id="6" name="标题 1">
            <a:extLst>
              <a:ext uri="{FF2B5EF4-FFF2-40B4-BE49-F238E27FC236}">
                <a16:creationId xmlns:a16="http://schemas.microsoft.com/office/drawing/2014/main" id="{C9D946A8-E5C9-4EA1-BEB5-9D991524D42E}"/>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39941" name="TextBox 5">
            <a:extLst>
              <a:ext uri="{FF2B5EF4-FFF2-40B4-BE49-F238E27FC236}">
                <a16:creationId xmlns:a16="http://schemas.microsoft.com/office/drawing/2014/main" id="{1E5B4C84-2A8D-4F44-97B9-798CD91C2218}"/>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缓冲区溢出漏洞分析</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a:extLst>
              <a:ext uri="{FF2B5EF4-FFF2-40B4-BE49-F238E27FC236}">
                <a16:creationId xmlns:a16="http://schemas.microsoft.com/office/drawing/2014/main" id="{7AADE22A-42A2-4C83-9F5F-A9FD8C1616CA}"/>
              </a:ext>
            </a:extLst>
          </p:cNvPr>
          <p:cNvGraphicFramePr>
            <a:graphicFrameLocks noChangeAspect="1"/>
          </p:cNvGraphicFramePr>
          <p:nvPr>
            <p:extLst>
              <p:ext uri="{D42A27DB-BD31-4B8C-83A1-F6EECF244321}">
                <p14:modId xmlns:p14="http://schemas.microsoft.com/office/powerpoint/2010/main" val="2325757017"/>
              </p:ext>
            </p:extLst>
          </p:nvPr>
        </p:nvGraphicFramePr>
        <p:xfrm>
          <a:off x="2216696" y="2060848"/>
          <a:ext cx="5625628" cy="3564839"/>
        </p:xfrm>
        <a:graphic>
          <a:graphicData uri="http://schemas.openxmlformats.org/presentationml/2006/ole">
            <mc:AlternateContent xmlns:mc="http://schemas.openxmlformats.org/markup-compatibility/2006">
              <mc:Choice xmlns:v="urn:schemas-microsoft-com:vml" Requires="v">
                <p:oleObj name="BMP 图像" r:id="rId3" imgW="0" imgH="0" progId="Paint.Picture">
                  <p:embed/>
                </p:oleObj>
              </mc:Choice>
              <mc:Fallback>
                <p:oleObj name="BMP 图像" r:id="rId3" imgW="0" imgH="0" progId="Paint.Picture">
                  <p:embed/>
                  <p:pic>
                    <p:nvPicPr>
                      <p:cNvPr id="41986" name="Object 2">
                        <a:extLst>
                          <a:ext uri="{FF2B5EF4-FFF2-40B4-BE49-F238E27FC236}">
                            <a16:creationId xmlns:a16="http://schemas.microsoft.com/office/drawing/2014/main" id="{7AADE22A-42A2-4C83-9F5F-A9FD8C1616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696" y="2060848"/>
                        <a:ext cx="5625628" cy="3564839"/>
                      </a:xfrm>
                      <a:prstGeom prst="rect">
                        <a:avLst/>
                      </a:prstGeom>
                      <a:noFill/>
                      <a:ln>
                        <a:noFill/>
                      </a:ln>
                    </p:spPr>
                  </p:pic>
                </p:oleObj>
              </mc:Fallback>
            </mc:AlternateContent>
          </a:graphicData>
        </a:graphic>
      </p:graphicFrame>
      <p:sp>
        <p:nvSpPr>
          <p:cNvPr id="7" name="标题 1">
            <a:extLst>
              <a:ext uri="{FF2B5EF4-FFF2-40B4-BE49-F238E27FC236}">
                <a16:creationId xmlns:a16="http://schemas.microsoft.com/office/drawing/2014/main" id="{6FE5B5CA-9CCE-48D4-8CB3-2DAE5AE9165D}"/>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41989" name="TextBox 5">
            <a:extLst>
              <a:ext uri="{FF2B5EF4-FFF2-40B4-BE49-F238E27FC236}">
                <a16:creationId xmlns:a16="http://schemas.microsoft.com/office/drawing/2014/main" id="{4741BD72-A180-44C2-B632-A873658DBC76}"/>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缓冲区溢出漏洞示例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69FF09E3-EF86-4B93-85FD-D617CEB4BCC1}"/>
              </a:ext>
            </a:extLst>
          </p:cNvPr>
          <p:cNvSpPr txBox="1">
            <a:spLocks/>
          </p:cNvSpPr>
          <p:nvPr/>
        </p:nvSpPr>
        <p:spPr>
          <a:xfrm>
            <a:off x="595313" y="928688"/>
            <a:ext cx="8786812" cy="52371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函数压栈顺序</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用</a:t>
            </a:r>
            <a:r>
              <a:rPr lang="en-US" altLang="zh-CN" sz="1800" dirty="0" err="1">
                <a:latin typeface="+mn-lt"/>
                <a:ea typeface="微软雅黑" pitchFamily="34" charset="-122"/>
              </a:rPr>
              <a:t>gcc</a:t>
            </a:r>
            <a:r>
              <a:rPr lang="en-US" altLang="zh-CN" sz="1800" dirty="0">
                <a:latin typeface="+mn-lt"/>
                <a:ea typeface="微软雅黑" pitchFamily="34" charset="-122"/>
              </a:rPr>
              <a:t> -S </a:t>
            </a:r>
            <a:r>
              <a:rPr lang="zh-CN" altLang="en-US" sz="1800" dirty="0">
                <a:latin typeface="+mn-lt"/>
                <a:ea typeface="微软雅黑" pitchFamily="34" charset="-122"/>
              </a:rPr>
              <a:t>来获得汇编语言输出，可看到</a:t>
            </a:r>
            <a:r>
              <a:rPr lang="en-US" altLang="zh-CN" sz="1800" dirty="0">
                <a:latin typeface="+mn-lt"/>
                <a:ea typeface="微软雅黑" pitchFamily="34" charset="-122"/>
              </a:rPr>
              <a:t>main</a:t>
            </a:r>
            <a:r>
              <a:rPr lang="zh-CN" altLang="en-US" sz="1800" dirty="0">
                <a:latin typeface="+mn-lt"/>
                <a:ea typeface="微软雅黑" pitchFamily="34" charset="-122"/>
              </a:rPr>
              <a:t>函数的开头部分对应如下语句：  </a:t>
            </a:r>
          </a:p>
          <a:p>
            <a:pPr marL="1257300" lvl="2" indent="-342900" algn="l" fontAlgn="auto">
              <a:lnSpc>
                <a:spcPct val="150000"/>
              </a:lnSpc>
              <a:spcBef>
                <a:spcPts val="0"/>
              </a:spcBef>
              <a:spcAft>
                <a:spcPts val="0"/>
              </a:spcAft>
              <a:buClr>
                <a:srgbClr val="C00000"/>
              </a:buClr>
              <a:buSzPct val="75000"/>
              <a:buFont typeface="Wingdings" pitchFamily="2" charset="2"/>
              <a:buChar char=""/>
              <a:defRPr/>
            </a:pPr>
            <a:r>
              <a:rPr lang="en-US" altLang="zh-CN" sz="1800" dirty="0" err="1">
                <a:solidFill>
                  <a:srgbClr val="C00000"/>
                </a:solidFill>
                <a:latin typeface="+mn-lt"/>
                <a:ea typeface="微软雅黑" pitchFamily="34" charset="-122"/>
              </a:rPr>
              <a:t>pushl</a:t>
            </a:r>
            <a:r>
              <a:rPr lang="en-US" altLang="zh-CN" sz="1800" dirty="0">
                <a:solidFill>
                  <a:srgbClr val="C00000"/>
                </a:solidFill>
                <a:latin typeface="+mn-lt"/>
                <a:ea typeface="微软雅黑" pitchFamily="34" charset="-122"/>
              </a:rPr>
              <a:t> %</a:t>
            </a:r>
            <a:r>
              <a:rPr lang="en-US" altLang="zh-CN" sz="1800" dirty="0" err="1">
                <a:solidFill>
                  <a:srgbClr val="C00000"/>
                </a:solidFill>
                <a:latin typeface="+mn-lt"/>
                <a:ea typeface="微软雅黑" pitchFamily="34" charset="-122"/>
              </a:rPr>
              <a:t>ebp</a:t>
            </a:r>
            <a:r>
              <a:rPr lang="en-US" altLang="zh-CN" sz="1800" dirty="0">
                <a:solidFill>
                  <a:srgbClr val="C00000"/>
                </a:solidFill>
                <a:latin typeface="+mn-lt"/>
                <a:ea typeface="微软雅黑" pitchFamily="34" charset="-122"/>
              </a:rPr>
              <a:t>  </a:t>
            </a:r>
          </a:p>
          <a:p>
            <a:pPr marL="1257300" lvl="2" indent="-342900" algn="l" fontAlgn="auto">
              <a:lnSpc>
                <a:spcPct val="150000"/>
              </a:lnSpc>
              <a:spcBef>
                <a:spcPts val="0"/>
              </a:spcBef>
              <a:spcAft>
                <a:spcPts val="0"/>
              </a:spcAft>
              <a:buClr>
                <a:srgbClr val="C00000"/>
              </a:buClr>
              <a:buSzPct val="75000"/>
              <a:buFont typeface="Wingdings" pitchFamily="2" charset="2"/>
              <a:buChar char=""/>
              <a:defRPr/>
            </a:pPr>
            <a:r>
              <a:rPr lang="en-US" altLang="zh-CN" sz="1800" dirty="0" err="1">
                <a:solidFill>
                  <a:srgbClr val="C00000"/>
                </a:solidFill>
                <a:latin typeface="+mn-lt"/>
                <a:ea typeface="微软雅黑" pitchFamily="34" charset="-122"/>
              </a:rPr>
              <a:t>movl</a:t>
            </a:r>
            <a:r>
              <a:rPr lang="en-US" altLang="zh-CN" sz="1800" dirty="0">
                <a:solidFill>
                  <a:srgbClr val="C00000"/>
                </a:solidFill>
                <a:latin typeface="+mn-lt"/>
                <a:ea typeface="微软雅黑" pitchFamily="34" charset="-122"/>
              </a:rPr>
              <a:t> %</a:t>
            </a:r>
            <a:r>
              <a:rPr lang="en-US" altLang="zh-CN" sz="1800" dirty="0" err="1">
                <a:solidFill>
                  <a:srgbClr val="C00000"/>
                </a:solidFill>
                <a:latin typeface="+mn-lt"/>
                <a:ea typeface="微软雅黑" pitchFamily="34" charset="-122"/>
              </a:rPr>
              <a:t>esp,%ebp</a:t>
            </a:r>
            <a:r>
              <a:rPr lang="en-US" altLang="zh-CN" sz="1800" dirty="0">
                <a:solidFill>
                  <a:srgbClr val="C00000"/>
                </a:solidFill>
                <a:latin typeface="+mn-lt"/>
                <a:ea typeface="微软雅黑" pitchFamily="34" charset="-122"/>
              </a:rPr>
              <a:t>  </a:t>
            </a:r>
          </a:p>
          <a:p>
            <a:pPr marL="1257300" lvl="2" indent="-342900" algn="l" fontAlgn="auto">
              <a:lnSpc>
                <a:spcPct val="150000"/>
              </a:lnSpc>
              <a:spcBef>
                <a:spcPts val="0"/>
              </a:spcBef>
              <a:spcAft>
                <a:spcPts val="0"/>
              </a:spcAft>
              <a:buClr>
                <a:srgbClr val="C00000"/>
              </a:buClr>
              <a:buSzPct val="75000"/>
              <a:buFont typeface="Wingdings" pitchFamily="2" charset="2"/>
              <a:buChar char=""/>
              <a:defRPr/>
            </a:pPr>
            <a:r>
              <a:rPr lang="en-US" altLang="zh-CN" sz="1800" dirty="0" err="1">
                <a:solidFill>
                  <a:srgbClr val="C00000"/>
                </a:solidFill>
                <a:latin typeface="+mn-lt"/>
                <a:ea typeface="微软雅黑" pitchFamily="34" charset="-122"/>
              </a:rPr>
              <a:t>subl</a:t>
            </a:r>
            <a:r>
              <a:rPr lang="en-US" altLang="zh-CN" sz="1800" dirty="0">
                <a:solidFill>
                  <a:srgbClr val="C00000"/>
                </a:solidFill>
                <a:latin typeface="+mn-lt"/>
                <a:ea typeface="微软雅黑" pitchFamily="34" charset="-122"/>
              </a:rPr>
              <a:t> $8,%esp   </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首先保存</a:t>
            </a:r>
            <a:r>
              <a:rPr lang="en-US" altLang="zh-CN" sz="1800" dirty="0">
                <a:latin typeface="+mn-lt"/>
                <a:ea typeface="微软雅黑" pitchFamily="34" charset="-122"/>
              </a:rPr>
              <a:t>EBP</a:t>
            </a:r>
            <a:r>
              <a:rPr lang="zh-CN" altLang="en-US" sz="1800" dirty="0">
                <a:latin typeface="+mn-lt"/>
                <a:ea typeface="微软雅黑" pitchFamily="34" charset="-122"/>
              </a:rPr>
              <a:t>，然后</a:t>
            </a:r>
            <a:r>
              <a:rPr lang="en-US" altLang="zh-CN" sz="1800" dirty="0">
                <a:latin typeface="+mn-lt"/>
                <a:ea typeface="微软雅黑" pitchFamily="34" charset="-122"/>
              </a:rPr>
              <a:t>EBP</a:t>
            </a:r>
            <a:r>
              <a:rPr lang="zh-CN" altLang="en-US" sz="1800" dirty="0">
                <a:latin typeface="+mn-lt"/>
                <a:ea typeface="微软雅黑" pitchFamily="34" charset="-122"/>
              </a:rPr>
              <a:t>等于现在的</a:t>
            </a:r>
            <a:r>
              <a:rPr lang="en-US" altLang="zh-CN" sz="1800" dirty="0">
                <a:latin typeface="+mn-lt"/>
                <a:ea typeface="微软雅黑" pitchFamily="34" charset="-122"/>
              </a:rPr>
              <a:t>ESP</a:t>
            </a:r>
            <a:r>
              <a:rPr lang="zh-CN" altLang="en-US" sz="1800" dirty="0">
                <a:latin typeface="+mn-lt"/>
                <a:ea typeface="微软雅黑" pitchFamily="34" charset="-122"/>
              </a:rPr>
              <a:t>，这样</a:t>
            </a:r>
            <a:r>
              <a:rPr lang="en-US" altLang="zh-CN" sz="1800" dirty="0">
                <a:latin typeface="+mn-lt"/>
                <a:ea typeface="微软雅黑" pitchFamily="34" charset="-122"/>
              </a:rPr>
              <a:t>EBP</a:t>
            </a:r>
            <a:r>
              <a:rPr lang="zh-CN" altLang="en-US" sz="1800" dirty="0">
                <a:latin typeface="+mn-lt"/>
                <a:ea typeface="微软雅黑" pitchFamily="34" charset="-122"/>
              </a:rPr>
              <a:t>就可以访问本函数的局部变量；</a:t>
            </a:r>
          </a:p>
          <a:p>
            <a:pPr marL="800100" lvl="1" indent="-342900" algn="l" fontAlgn="auto">
              <a:lnSpc>
                <a:spcPct val="150000"/>
              </a:lnSpc>
              <a:spcBef>
                <a:spcPts val="0"/>
              </a:spcBef>
              <a:spcAft>
                <a:spcPts val="0"/>
              </a:spcAft>
              <a:buClr>
                <a:srgbClr val="FF0000"/>
              </a:buClr>
              <a:buSzPct val="75000"/>
              <a:buFont typeface="Wingdings" pitchFamily="2" charset="2"/>
              <a:buChar char=""/>
              <a:defRPr/>
            </a:pPr>
            <a:r>
              <a:rPr lang="zh-CN" altLang="en-US" sz="1800" dirty="0">
                <a:latin typeface="+mn-lt"/>
                <a:ea typeface="微软雅黑" pitchFamily="34" charset="-122"/>
              </a:rPr>
              <a:t>之后</a:t>
            </a:r>
            <a:r>
              <a:rPr lang="en-US" altLang="zh-CN" sz="1800" dirty="0">
                <a:latin typeface="+mn-lt"/>
                <a:ea typeface="微软雅黑" pitchFamily="34" charset="-122"/>
              </a:rPr>
              <a:t>ESP</a:t>
            </a:r>
            <a:r>
              <a:rPr lang="zh-CN" altLang="en-US" sz="1800" dirty="0">
                <a:latin typeface="+mn-lt"/>
                <a:ea typeface="微软雅黑" pitchFamily="34" charset="-122"/>
              </a:rPr>
              <a:t>减</a:t>
            </a:r>
            <a:r>
              <a:rPr lang="en-US" altLang="zh-CN" sz="1800" dirty="0">
                <a:latin typeface="+mn-lt"/>
                <a:ea typeface="微软雅黑" pitchFamily="34" charset="-122"/>
              </a:rPr>
              <a:t>8</a:t>
            </a:r>
            <a:r>
              <a:rPr lang="zh-CN" altLang="en-US" sz="1800" dirty="0">
                <a:latin typeface="+mn-lt"/>
                <a:ea typeface="微软雅黑" pitchFamily="34" charset="-122"/>
              </a:rPr>
              <a:t>，即堆栈向上增长</a:t>
            </a:r>
            <a:r>
              <a:rPr lang="en-US" altLang="zh-CN" sz="1800" dirty="0">
                <a:latin typeface="+mn-lt"/>
                <a:ea typeface="微软雅黑" pitchFamily="34" charset="-122"/>
              </a:rPr>
              <a:t>8</a:t>
            </a:r>
            <a:r>
              <a:rPr lang="zh-CN" altLang="en-US" sz="1800" dirty="0">
                <a:latin typeface="+mn-lt"/>
                <a:ea typeface="微软雅黑" pitchFamily="34" charset="-122"/>
              </a:rPr>
              <a:t>个字节，存放</a:t>
            </a:r>
            <a:r>
              <a:rPr lang="en-US" altLang="zh-CN" sz="1800" dirty="0">
                <a:latin typeface="+mn-lt"/>
                <a:ea typeface="微软雅黑" pitchFamily="34" charset="-122"/>
              </a:rPr>
              <a:t>name[]</a:t>
            </a:r>
            <a:r>
              <a:rPr lang="zh-CN" altLang="en-US" sz="1800" dirty="0">
                <a:latin typeface="+mn-lt"/>
                <a:ea typeface="微软雅黑" pitchFamily="34" charset="-122"/>
              </a:rPr>
              <a:t>数组。堆栈的布局如下</a:t>
            </a:r>
            <a:endParaRPr lang="zh-CN" altLang="en-US" sz="1800" dirty="0">
              <a:solidFill>
                <a:schemeClr val="accent6">
                  <a:lumMod val="75000"/>
                </a:schemeClr>
              </a:solidFill>
              <a:latin typeface="+mn-lt"/>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latin typeface="+mn-lt"/>
              <a:ea typeface="微软雅黑" pitchFamily="34" charset="-122"/>
            </a:endParaRPr>
          </a:p>
        </p:txBody>
      </p:sp>
      <p:graphicFrame>
        <p:nvGraphicFramePr>
          <p:cNvPr id="44035" name="Object 2">
            <a:extLst>
              <a:ext uri="{FF2B5EF4-FFF2-40B4-BE49-F238E27FC236}">
                <a16:creationId xmlns:a16="http://schemas.microsoft.com/office/drawing/2014/main" id="{F6824BC3-8B4D-4BAE-BE91-384C29E99C6A}"/>
              </a:ext>
            </a:extLst>
          </p:cNvPr>
          <p:cNvGraphicFramePr>
            <a:graphicFrameLocks noChangeAspect="1"/>
          </p:cNvGraphicFramePr>
          <p:nvPr>
            <p:extLst>
              <p:ext uri="{D42A27DB-BD31-4B8C-83A1-F6EECF244321}">
                <p14:modId xmlns:p14="http://schemas.microsoft.com/office/powerpoint/2010/main" val="164555775"/>
              </p:ext>
            </p:extLst>
          </p:nvPr>
        </p:nvGraphicFramePr>
        <p:xfrm>
          <a:off x="1666875" y="4429126"/>
          <a:ext cx="6985000" cy="2301875"/>
        </p:xfrm>
        <a:graphic>
          <a:graphicData uri="http://schemas.openxmlformats.org/presentationml/2006/ole">
            <mc:AlternateContent xmlns:mc="http://schemas.openxmlformats.org/markup-compatibility/2006">
              <mc:Choice xmlns:v="urn:schemas-microsoft-com:vml" Requires="v">
                <p:oleObj name="位图图像" r:id="rId3" imgW="3352381" imgH="1104762" progId="PBrush">
                  <p:embed/>
                </p:oleObj>
              </mc:Choice>
              <mc:Fallback>
                <p:oleObj name="位图图像" r:id="rId3" imgW="3352381" imgH="1104762" progId="PBrush">
                  <p:embed/>
                  <p:pic>
                    <p:nvPicPr>
                      <p:cNvPr id="44035" name="Object 2">
                        <a:extLst>
                          <a:ext uri="{FF2B5EF4-FFF2-40B4-BE49-F238E27FC236}">
                            <a16:creationId xmlns:a16="http://schemas.microsoft.com/office/drawing/2014/main" id="{F6824BC3-8B4D-4BAE-BE91-384C29E99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4429126"/>
                        <a:ext cx="6985000" cy="2301875"/>
                      </a:xfrm>
                      <a:prstGeom prst="rect">
                        <a:avLst/>
                      </a:prstGeom>
                      <a:noFill/>
                      <a:ln>
                        <a:solidFill>
                          <a:srgbClr val="FFFFFF"/>
                        </a:solidFill>
                      </a:ln>
                      <a:effectLst/>
                    </p:spPr>
                  </p:pic>
                </p:oleObj>
              </mc:Fallback>
            </mc:AlternateContent>
          </a:graphicData>
        </a:graphic>
      </p:graphicFrame>
      <p:sp>
        <p:nvSpPr>
          <p:cNvPr id="5" name="标题 1">
            <a:extLst>
              <a:ext uri="{FF2B5EF4-FFF2-40B4-BE49-F238E27FC236}">
                <a16:creationId xmlns:a16="http://schemas.microsoft.com/office/drawing/2014/main" id="{336C2D0F-3481-4224-BF7F-01EF53E34529}"/>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44037" name="TextBox 5">
            <a:extLst>
              <a:ext uri="{FF2B5EF4-FFF2-40B4-BE49-F238E27FC236}">
                <a16:creationId xmlns:a16="http://schemas.microsoft.com/office/drawing/2014/main" id="{04B7AB6E-F3B6-4F00-9EE0-E1D6335DAE4A}"/>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缓冲区溢出漏洞示例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B2C923DF-1129-43B1-A512-4E8E20805BE1}"/>
              </a:ext>
            </a:extLst>
          </p:cNvPr>
          <p:cNvSpPr txBox="1">
            <a:spLocks/>
          </p:cNvSpPr>
          <p:nvPr/>
        </p:nvSpPr>
        <p:spPr>
          <a:xfrm>
            <a:off x="595313" y="1120776"/>
            <a:ext cx="8786812" cy="5237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执行完</a:t>
            </a:r>
            <a:r>
              <a:rPr lang="en-US" altLang="zh-CN" sz="2400" dirty="0">
                <a:solidFill>
                  <a:srgbClr val="002060"/>
                </a:solidFill>
                <a:latin typeface="+mn-lt"/>
                <a:ea typeface="微软雅黑" pitchFamily="34" charset="-122"/>
              </a:rPr>
              <a:t>gets(name)</a:t>
            </a:r>
            <a:r>
              <a:rPr lang="zh-CN" altLang="en-US" sz="2400" dirty="0">
                <a:solidFill>
                  <a:srgbClr val="002060"/>
                </a:solidFill>
                <a:latin typeface="+mn-lt"/>
                <a:ea typeface="微软雅黑" pitchFamily="34" charset="-122"/>
              </a:rPr>
              <a:t>之后，堆栈如下：</a:t>
            </a: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最后，</a:t>
            </a:r>
            <a:r>
              <a:rPr lang="en-US" altLang="zh-CN" sz="2400" dirty="0">
                <a:solidFill>
                  <a:srgbClr val="002060"/>
                </a:solidFill>
                <a:latin typeface="+mn-lt"/>
                <a:ea typeface="微软雅黑" pitchFamily="34" charset="-122"/>
              </a:rPr>
              <a:t>main</a:t>
            </a:r>
            <a:r>
              <a:rPr lang="zh-CN" altLang="en-US" sz="2400" dirty="0">
                <a:solidFill>
                  <a:srgbClr val="002060"/>
                </a:solidFill>
                <a:latin typeface="+mn-lt"/>
                <a:ea typeface="微软雅黑" pitchFamily="34" charset="-122"/>
              </a:rPr>
              <a:t>返回，弹出</a:t>
            </a:r>
            <a:r>
              <a:rPr lang="en-US" altLang="zh-CN" sz="2400" dirty="0">
                <a:solidFill>
                  <a:srgbClr val="002060"/>
                </a:solidFill>
                <a:latin typeface="+mn-lt"/>
                <a:ea typeface="微软雅黑" pitchFamily="34" charset="-122"/>
              </a:rPr>
              <a:t>ret</a:t>
            </a:r>
            <a:r>
              <a:rPr lang="zh-CN" altLang="en-US" sz="2400" dirty="0">
                <a:solidFill>
                  <a:srgbClr val="002060"/>
                </a:solidFill>
                <a:latin typeface="+mn-lt"/>
                <a:ea typeface="微软雅黑" pitchFamily="34" charset="-122"/>
              </a:rPr>
              <a:t>里的地址，赋值给</a:t>
            </a:r>
            <a:r>
              <a:rPr lang="en-US" altLang="zh-CN" sz="2400" dirty="0">
                <a:solidFill>
                  <a:srgbClr val="002060"/>
                </a:solidFill>
                <a:latin typeface="+mn-lt"/>
                <a:ea typeface="微软雅黑" pitchFamily="34" charset="-122"/>
              </a:rPr>
              <a:t>EIP</a:t>
            </a:r>
            <a:r>
              <a:rPr lang="zh-CN" altLang="en-US" sz="2400" dirty="0">
                <a:solidFill>
                  <a:srgbClr val="002060"/>
                </a:solidFill>
                <a:latin typeface="+mn-lt"/>
                <a:ea typeface="微软雅黑" pitchFamily="34" charset="-122"/>
              </a:rPr>
              <a:t>，</a:t>
            </a:r>
            <a:r>
              <a:rPr lang="en-US" altLang="zh-CN" sz="2400" dirty="0">
                <a:solidFill>
                  <a:srgbClr val="002060"/>
                </a:solidFill>
                <a:latin typeface="+mn-lt"/>
                <a:ea typeface="微软雅黑" pitchFamily="34" charset="-122"/>
              </a:rPr>
              <a:t>CPU</a:t>
            </a:r>
            <a:r>
              <a:rPr lang="zh-CN" altLang="en-US" sz="2400" dirty="0">
                <a:solidFill>
                  <a:srgbClr val="002060"/>
                </a:solidFill>
                <a:latin typeface="+mn-lt"/>
                <a:ea typeface="微软雅黑" pitchFamily="34" charset="-122"/>
              </a:rPr>
              <a:t>继续执行</a:t>
            </a:r>
            <a:r>
              <a:rPr lang="en-US" altLang="zh-CN" sz="2400" dirty="0">
                <a:solidFill>
                  <a:srgbClr val="002060"/>
                </a:solidFill>
                <a:latin typeface="+mn-lt"/>
                <a:ea typeface="微软雅黑" pitchFamily="34" charset="-122"/>
              </a:rPr>
              <a:t>EIP</a:t>
            </a:r>
            <a:r>
              <a:rPr lang="zh-CN" altLang="en-US" sz="2400" dirty="0">
                <a:solidFill>
                  <a:srgbClr val="002060"/>
                </a:solidFill>
                <a:latin typeface="+mn-lt"/>
                <a:ea typeface="微软雅黑" pitchFamily="34" charset="-122"/>
              </a:rPr>
              <a:t>所指向的指令。</a:t>
            </a:r>
          </a:p>
        </p:txBody>
      </p:sp>
      <p:pic>
        <p:nvPicPr>
          <p:cNvPr id="46083" name="Picture 3">
            <a:extLst>
              <a:ext uri="{FF2B5EF4-FFF2-40B4-BE49-F238E27FC236}">
                <a16:creationId xmlns:a16="http://schemas.microsoft.com/office/drawing/2014/main" id="{D6C6C1DE-F892-4715-86D5-93426FF2A2E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3141"/>
          <a:stretch>
            <a:fillRect/>
          </a:stretch>
        </p:blipFill>
        <p:spPr bwMode="auto">
          <a:xfrm>
            <a:off x="2254251" y="1773238"/>
            <a:ext cx="5903913"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100D902B-E1E1-44AE-A5C5-DCA09A8BA2CE}"/>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46085" name="TextBox 6">
            <a:extLst>
              <a:ext uri="{FF2B5EF4-FFF2-40B4-BE49-F238E27FC236}">
                <a16:creationId xmlns:a16="http://schemas.microsoft.com/office/drawing/2014/main" id="{A7E7728E-1E19-4053-99AD-77F60BACFB0E}"/>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缓冲区溢出漏洞示例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B6705BB6-3D6B-48F9-A9C9-CB8FDE152844}"/>
              </a:ext>
            </a:extLst>
          </p:cNvPr>
          <p:cNvSpPr txBox="1">
            <a:spLocks/>
          </p:cNvSpPr>
          <p:nvPr/>
        </p:nvSpPr>
        <p:spPr>
          <a:xfrm>
            <a:off x="595313" y="928688"/>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溢出实验</a:t>
            </a:r>
            <a:endParaRPr lang="en-US" altLang="zh-CN" sz="2400" dirty="0">
              <a:solidFill>
                <a:srgbClr val="002060"/>
              </a:solidFill>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输入</a:t>
            </a:r>
            <a:r>
              <a:rPr lang="en-US" altLang="zh-CN" sz="1800" dirty="0" err="1">
                <a:latin typeface="+mn-lt"/>
                <a:ea typeface="微软雅黑" pitchFamily="34" charset="-122"/>
              </a:rPr>
              <a:t>ipxodiAAAAAAAAAAAAAAAAA</a:t>
            </a:r>
            <a:r>
              <a:rPr lang="zh-CN" altLang="en-US" sz="1800" dirty="0">
                <a:latin typeface="+mn-lt"/>
                <a:ea typeface="微软雅黑" pitchFamily="34" charset="-122"/>
              </a:rPr>
              <a:t>，则</a:t>
            </a:r>
            <a:r>
              <a:rPr lang="en-US" altLang="zh-CN" sz="1800" dirty="0">
                <a:latin typeface="+mn-lt"/>
                <a:ea typeface="微软雅黑" pitchFamily="34" charset="-122"/>
              </a:rPr>
              <a:t>gets(name)</a:t>
            </a:r>
            <a:r>
              <a:rPr lang="zh-CN" altLang="en-US" sz="1800" dirty="0">
                <a:latin typeface="+mn-lt"/>
                <a:ea typeface="微软雅黑" pitchFamily="34" charset="-122"/>
              </a:rPr>
              <a:t>之后的堆栈如下：</a:t>
            </a:r>
            <a:endParaRPr lang="en-US" altLang="zh-CN" sz="1800" dirty="0">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溢出效果</a:t>
            </a:r>
            <a:endParaRPr lang="en-US" altLang="zh-CN" sz="2400" dirty="0">
              <a:solidFill>
                <a:srgbClr val="002060"/>
              </a:solidFill>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由于输入的</a:t>
            </a:r>
            <a:r>
              <a:rPr lang="en-US" altLang="zh-CN" sz="1800" dirty="0">
                <a:latin typeface="+mn-lt"/>
                <a:ea typeface="微软雅黑" pitchFamily="34" charset="-122"/>
              </a:rPr>
              <a:t>name</a:t>
            </a:r>
            <a:r>
              <a:rPr lang="zh-CN" altLang="en-US" sz="1800" dirty="0">
                <a:latin typeface="+mn-lt"/>
                <a:ea typeface="微软雅黑" pitchFamily="34" charset="-122"/>
              </a:rPr>
              <a:t>太长，</a:t>
            </a:r>
            <a:r>
              <a:rPr lang="en-US" altLang="zh-CN" sz="1800" dirty="0">
                <a:latin typeface="+mn-lt"/>
                <a:ea typeface="微软雅黑" pitchFamily="34" charset="-122"/>
              </a:rPr>
              <a:t>name</a:t>
            </a:r>
            <a:r>
              <a:rPr lang="zh-CN" altLang="en-US" sz="1800" dirty="0">
                <a:latin typeface="+mn-lt"/>
                <a:ea typeface="微软雅黑" pitchFamily="34" charset="-122"/>
              </a:rPr>
              <a:t>数组容纳不下，只好向内存顶部继续写‘</a:t>
            </a:r>
            <a:r>
              <a:rPr lang="en-US" altLang="zh-CN" sz="1800" dirty="0">
                <a:latin typeface="+mn-lt"/>
                <a:ea typeface="微软雅黑" pitchFamily="34" charset="-122"/>
              </a:rPr>
              <a:t>A’</a:t>
            </a:r>
            <a:r>
              <a:rPr lang="zh-CN" altLang="en-US" sz="1800" dirty="0">
                <a:latin typeface="+mn-lt"/>
                <a:ea typeface="微软雅黑" pitchFamily="34" charset="-122"/>
              </a:rPr>
              <a:t>；</a:t>
            </a:r>
            <a:r>
              <a:rPr lang="en-US" altLang="zh-CN" sz="1800" dirty="0">
                <a:latin typeface="+mn-lt"/>
                <a:ea typeface="微软雅黑" pitchFamily="34" charset="-122"/>
              </a:rPr>
              <a:t> </a:t>
            </a: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由于堆栈的生长方向与内存生长方向相反，这些‘</a:t>
            </a:r>
            <a:r>
              <a:rPr lang="en-US" altLang="zh-CN" sz="1800" dirty="0">
                <a:latin typeface="+mn-lt"/>
                <a:ea typeface="微软雅黑" pitchFamily="34" charset="-122"/>
              </a:rPr>
              <a:t>A’</a:t>
            </a:r>
            <a:r>
              <a:rPr lang="zh-CN" altLang="en-US" sz="1800" dirty="0">
                <a:latin typeface="+mn-lt"/>
                <a:ea typeface="微软雅黑" pitchFamily="34" charset="-122"/>
              </a:rPr>
              <a:t>覆盖了堆栈的老的元素；</a:t>
            </a: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内存中的</a:t>
            </a:r>
            <a:r>
              <a:rPr lang="en-US" altLang="zh-CN" sz="1800" dirty="0">
                <a:latin typeface="+mn-lt"/>
                <a:ea typeface="微软雅黑" pitchFamily="34" charset="-122"/>
              </a:rPr>
              <a:t>EBP</a:t>
            </a:r>
            <a:r>
              <a:rPr lang="zh-CN" altLang="en-US" sz="1800" dirty="0">
                <a:latin typeface="+mn-lt"/>
                <a:ea typeface="微软雅黑" pitchFamily="34" charset="-122"/>
              </a:rPr>
              <a:t>，</a:t>
            </a:r>
            <a:r>
              <a:rPr lang="en-US" altLang="zh-CN" sz="1800" dirty="0">
                <a:latin typeface="+mn-lt"/>
                <a:ea typeface="微软雅黑" pitchFamily="34" charset="-122"/>
              </a:rPr>
              <a:t>ret</a:t>
            </a:r>
            <a:r>
              <a:rPr lang="zh-CN" altLang="en-US" sz="1800" dirty="0">
                <a:latin typeface="+mn-lt"/>
                <a:ea typeface="微软雅黑" pitchFamily="34" charset="-122"/>
              </a:rPr>
              <a:t>都已经被‘</a:t>
            </a:r>
            <a:r>
              <a:rPr lang="en-US" altLang="zh-CN" sz="1800" dirty="0">
                <a:latin typeface="+mn-lt"/>
                <a:ea typeface="微软雅黑" pitchFamily="34" charset="-122"/>
              </a:rPr>
              <a:t>A’</a:t>
            </a:r>
            <a:r>
              <a:rPr lang="zh-CN" altLang="en-US" sz="1800" dirty="0">
                <a:latin typeface="+mn-lt"/>
                <a:ea typeface="微软雅黑" pitchFamily="34" charset="-122"/>
              </a:rPr>
              <a:t>覆盖了</a:t>
            </a:r>
            <a:r>
              <a:rPr lang="en-US" altLang="zh-CN" sz="1800" dirty="0">
                <a:latin typeface="+mn-lt"/>
                <a:ea typeface="微软雅黑" pitchFamily="34" charset="-122"/>
              </a:rPr>
              <a:t>;</a:t>
            </a:r>
            <a:endParaRPr lang="zh-CN" altLang="en-US" sz="1800" dirty="0">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在</a:t>
            </a:r>
            <a:r>
              <a:rPr lang="en-US" altLang="zh-CN" sz="1800" dirty="0">
                <a:latin typeface="+mn-lt"/>
                <a:ea typeface="微软雅黑" pitchFamily="34" charset="-122"/>
              </a:rPr>
              <a:t>main</a:t>
            </a:r>
            <a:r>
              <a:rPr lang="zh-CN" altLang="en-US" sz="1800" dirty="0">
                <a:latin typeface="+mn-lt"/>
                <a:ea typeface="微软雅黑" pitchFamily="34" charset="-122"/>
              </a:rPr>
              <a:t>返回的时候，就会把‘ </a:t>
            </a:r>
            <a:r>
              <a:rPr lang="en-US" altLang="zh-CN" sz="1800" dirty="0">
                <a:latin typeface="+mn-lt"/>
                <a:ea typeface="微软雅黑" pitchFamily="34" charset="-122"/>
              </a:rPr>
              <a:t>AAAA’ </a:t>
            </a:r>
            <a:r>
              <a:rPr lang="zh-CN" altLang="en-US" sz="1800" dirty="0">
                <a:latin typeface="+mn-lt"/>
                <a:ea typeface="微软雅黑" pitchFamily="34" charset="-122"/>
              </a:rPr>
              <a:t>的</a:t>
            </a:r>
            <a:r>
              <a:rPr lang="en-US" altLang="zh-CN" sz="1800" dirty="0">
                <a:latin typeface="+mn-lt"/>
                <a:ea typeface="微软雅黑" pitchFamily="34" charset="-122"/>
              </a:rPr>
              <a:t>ASCII</a:t>
            </a:r>
            <a:r>
              <a:rPr lang="zh-CN" altLang="en-US" sz="1800" dirty="0">
                <a:latin typeface="+mn-lt"/>
                <a:ea typeface="微软雅黑" pitchFamily="34" charset="-122"/>
              </a:rPr>
              <a:t>码：</a:t>
            </a:r>
            <a:r>
              <a:rPr lang="en-US" altLang="zh-CN" sz="1800" dirty="0">
                <a:latin typeface="+mn-lt"/>
                <a:ea typeface="微软雅黑" pitchFamily="34" charset="-122"/>
              </a:rPr>
              <a:t>0x41414141</a:t>
            </a:r>
            <a:r>
              <a:rPr lang="zh-CN" altLang="en-US" sz="1800" dirty="0">
                <a:latin typeface="+mn-lt"/>
                <a:ea typeface="微软雅黑" pitchFamily="34" charset="-122"/>
              </a:rPr>
              <a:t>作为返回地址，</a:t>
            </a:r>
            <a:r>
              <a:rPr lang="en-US" altLang="zh-CN" sz="1800" dirty="0">
                <a:latin typeface="+mn-lt"/>
                <a:ea typeface="微软雅黑" pitchFamily="34" charset="-122"/>
              </a:rPr>
              <a:t>CPU</a:t>
            </a:r>
            <a:r>
              <a:rPr lang="zh-CN" altLang="en-US" sz="1800" dirty="0">
                <a:latin typeface="+mn-lt"/>
                <a:ea typeface="微软雅黑" pitchFamily="34" charset="-122"/>
              </a:rPr>
              <a:t>会试图执行</a:t>
            </a:r>
            <a:r>
              <a:rPr lang="en-US" altLang="zh-CN" sz="1800" dirty="0">
                <a:latin typeface="+mn-lt"/>
                <a:ea typeface="微软雅黑" pitchFamily="34" charset="-122"/>
              </a:rPr>
              <a:t>0x41414141</a:t>
            </a:r>
            <a:r>
              <a:rPr lang="zh-CN" altLang="en-US" sz="1800" dirty="0">
                <a:latin typeface="+mn-lt"/>
                <a:ea typeface="微软雅黑" pitchFamily="34" charset="-122"/>
              </a:rPr>
              <a:t>处的指令，结果出现错误，这就是一次堆栈溢出。</a:t>
            </a:r>
          </a:p>
        </p:txBody>
      </p:sp>
      <p:pic>
        <p:nvPicPr>
          <p:cNvPr id="48131" name="Picture 3">
            <a:extLst>
              <a:ext uri="{FF2B5EF4-FFF2-40B4-BE49-F238E27FC236}">
                <a16:creationId xmlns:a16="http://schemas.microsoft.com/office/drawing/2014/main" id="{81F88F37-4FF1-4580-82FF-376E2850C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906588"/>
            <a:ext cx="44640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BD8EAF64-390E-478B-9C5B-1F494BC54E56}"/>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48133" name="TextBox 5">
            <a:extLst>
              <a:ext uri="{FF2B5EF4-FFF2-40B4-BE49-F238E27FC236}">
                <a16:creationId xmlns:a16="http://schemas.microsoft.com/office/drawing/2014/main" id="{C97DB427-A7ED-4D34-841B-03BCEEA918C5}"/>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a:solidFill>
                  <a:schemeClr val="bg1"/>
                </a:solidFill>
                <a:latin typeface="黑体" panose="02010609060101010101" pitchFamily="49" charset="-122"/>
              </a:rPr>
              <a:t>缓冲区溢出漏洞示例</a:t>
            </a:r>
          </a:p>
        </p:txBody>
      </p:sp>
      <p:sp>
        <p:nvSpPr>
          <p:cNvPr id="48134" name="矩形 6">
            <a:extLst>
              <a:ext uri="{FF2B5EF4-FFF2-40B4-BE49-F238E27FC236}">
                <a16:creationId xmlns:a16="http://schemas.microsoft.com/office/drawing/2014/main" id="{F83FD65B-0B78-4B40-8942-5B7B08B8A51C}"/>
              </a:ext>
            </a:extLst>
          </p:cNvPr>
          <p:cNvSpPr>
            <a:spLocks noChangeArrowheads="1"/>
          </p:cNvSpPr>
          <p:nvPr/>
        </p:nvSpPr>
        <p:spPr bwMode="auto">
          <a:xfrm>
            <a:off x="3381375" y="2714625"/>
            <a:ext cx="857250" cy="3698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800">
              <a:solidFill>
                <a:schemeClr val="bg2"/>
              </a:solidFill>
              <a:latin typeface="Times New Roman" panose="02020603050405020304" pitchFamily="18" charset="0"/>
              <a:ea typeface="楷体_GB2312" pitchFamily="49" charset="-122"/>
            </a:endParaRPr>
          </a:p>
        </p:txBody>
      </p:sp>
      <p:sp>
        <p:nvSpPr>
          <p:cNvPr id="48135" name="椭圆 7">
            <a:extLst>
              <a:ext uri="{FF2B5EF4-FFF2-40B4-BE49-F238E27FC236}">
                <a16:creationId xmlns:a16="http://schemas.microsoft.com/office/drawing/2014/main" id="{6DD7B61E-9EF7-4908-9997-B442D4A6C677}"/>
              </a:ext>
            </a:extLst>
          </p:cNvPr>
          <p:cNvSpPr>
            <a:spLocks noChangeArrowheads="1"/>
          </p:cNvSpPr>
          <p:nvPr/>
        </p:nvSpPr>
        <p:spPr bwMode="auto">
          <a:xfrm>
            <a:off x="4024313" y="2286000"/>
            <a:ext cx="424631"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dirty="0">
                <a:solidFill>
                  <a:srgbClr val="C00000"/>
                </a:solidFill>
                <a:latin typeface="Times New Roman" panose="02020603050405020304" pitchFamily="18" charset="0"/>
                <a:ea typeface="楷体_GB2312" pitchFamily="49" charset="-122"/>
              </a:rPr>
              <a:t>1</a:t>
            </a:r>
            <a:endParaRPr lang="zh-CN" altLang="en-US" sz="1400" b="0" dirty="0">
              <a:solidFill>
                <a:srgbClr val="C00000"/>
              </a:solidFill>
              <a:latin typeface="Times New Roman" panose="02020603050405020304" pitchFamily="18" charset="0"/>
              <a:ea typeface="楷体_GB2312" pitchFamily="49" charset="-122"/>
            </a:endParaRPr>
          </a:p>
        </p:txBody>
      </p:sp>
      <p:sp>
        <p:nvSpPr>
          <p:cNvPr id="48136" name="矩形 8">
            <a:extLst>
              <a:ext uri="{FF2B5EF4-FFF2-40B4-BE49-F238E27FC236}">
                <a16:creationId xmlns:a16="http://schemas.microsoft.com/office/drawing/2014/main" id="{6B257C7E-2BC7-4716-8180-E7F7151AD908}"/>
              </a:ext>
            </a:extLst>
          </p:cNvPr>
          <p:cNvSpPr>
            <a:spLocks noChangeArrowheads="1"/>
          </p:cNvSpPr>
          <p:nvPr/>
        </p:nvSpPr>
        <p:spPr bwMode="auto">
          <a:xfrm>
            <a:off x="4238626" y="2701925"/>
            <a:ext cx="1643063" cy="3698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800">
              <a:solidFill>
                <a:schemeClr val="bg2"/>
              </a:solidFill>
              <a:latin typeface="Times New Roman" panose="02020603050405020304" pitchFamily="18" charset="0"/>
              <a:ea typeface="楷体_GB2312" pitchFamily="49" charset="-122"/>
            </a:endParaRPr>
          </a:p>
        </p:txBody>
      </p:sp>
      <p:sp>
        <p:nvSpPr>
          <p:cNvPr id="48137" name="椭圆 9">
            <a:extLst>
              <a:ext uri="{FF2B5EF4-FFF2-40B4-BE49-F238E27FC236}">
                <a16:creationId xmlns:a16="http://schemas.microsoft.com/office/drawing/2014/main" id="{598E7CBF-C845-4756-B1C0-7274E2CDB84C}"/>
              </a:ext>
            </a:extLst>
          </p:cNvPr>
          <p:cNvSpPr>
            <a:spLocks noChangeArrowheads="1"/>
          </p:cNvSpPr>
          <p:nvPr/>
        </p:nvSpPr>
        <p:spPr bwMode="auto">
          <a:xfrm>
            <a:off x="5595937" y="2273300"/>
            <a:ext cx="424631"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dirty="0">
                <a:solidFill>
                  <a:srgbClr val="C00000"/>
                </a:solidFill>
                <a:latin typeface="Times New Roman" panose="02020603050405020304" pitchFamily="18" charset="0"/>
                <a:ea typeface="楷体_GB2312" pitchFamily="49" charset="-122"/>
              </a:rPr>
              <a:t>2</a:t>
            </a:r>
            <a:endParaRPr lang="zh-CN" altLang="en-US" sz="1400" b="0" dirty="0">
              <a:solidFill>
                <a:srgbClr val="C00000"/>
              </a:solidFill>
              <a:latin typeface="Times New Roman" panose="02020603050405020304" pitchFamily="18" charset="0"/>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C54113EA-9934-4345-9B18-92DB600070C9}"/>
              </a:ext>
            </a:extLst>
          </p:cNvPr>
          <p:cNvSpPr txBox="1">
            <a:spLocks/>
          </p:cNvSpPr>
          <p:nvPr/>
        </p:nvSpPr>
        <p:spPr>
          <a:xfrm>
            <a:off x="595313" y="1189039"/>
            <a:ext cx="8786812" cy="49545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溢出实验结果</a:t>
            </a:r>
            <a:endParaRPr lang="en-US" altLang="zh-CN" sz="2400" dirty="0">
              <a:solidFill>
                <a:srgbClr val="002060"/>
              </a:solidFill>
              <a:latin typeface="+mn-lt"/>
              <a:ea typeface="微软雅黑" pitchFamily="34" charset="-122"/>
            </a:endParaRPr>
          </a:p>
        </p:txBody>
      </p:sp>
      <p:sp>
        <p:nvSpPr>
          <p:cNvPr id="5" name="标题 1">
            <a:extLst>
              <a:ext uri="{FF2B5EF4-FFF2-40B4-BE49-F238E27FC236}">
                <a16:creationId xmlns:a16="http://schemas.microsoft.com/office/drawing/2014/main" id="{B50BAE99-565C-42B8-9FB4-1973FE91E546}"/>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50180" name="TextBox 5">
            <a:extLst>
              <a:ext uri="{FF2B5EF4-FFF2-40B4-BE49-F238E27FC236}">
                <a16:creationId xmlns:a16="http://schemas.microsoft.com/office/drawing/2014/main" id="{F00F77A0-8022-495C-B1A1-D462141EA548}"/>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缓冲区溢出漏洞示例</a:t>
            </a:r>
          </a:p>
        </p:txBody>
      </p:sp>
      <p:pic>
        <p:nvPicPr>
          <p:cNvPr id="50182" name="Picture 8" descr="C:\Users\lenovo\AppData\Roaming\Tencent\Users\451256253\QQ\WinTemp\RichOle\5}R`[7ZZVPA7X18J1257E$X.png">
            <a:extLst>
              <a:ext uri="{FF2B5EF4-FFF2-40B4-BE49-F238E27FC236}">
                <a16:creationId xmlns:a16="http://schemas.microsoft.com/office/drawing/2014/main" id="{82151788-2B80-4573-BACE-5BABAC3F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315"/>
          <a:stretch>
            <a:fillRect/>
          </a:stretch>
        </p:blipFill>
        <p:spPr bwMode="auto">
          <a:xfrm>
            <a:off x="738188" y="2359026"/>
            <a:ext cx="85725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52D06FC6-BC87-4BCC-A7BF-B853CDA55743}"/>
              </a:ext>
            </a:extLst>
          </p:cNvPr>
          <p:cNvSpPr txBox="1">
            <a:spLocks/>
          </p:cNvSpPr>
          <p:nvPr/>
        </p:nvSpPr>
        <p:spPr>
          <a:xfrm>
            <a:off x="595313" y="1046163"/>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Font typeface="Wingdings" pitchFamily="2" charset="2"/>
              <a:buChar char="n"/>
              <a:defRPr/>
            </a:pPr>
            <a:r>
              <a:rPr lang="en-US" altLang="zh-CN" sz="2400" dirty="0">
                <a:solidFill>
                  <a:srgbClr val="002060"/>
                </a:solidFill>
                <a:latin typeface="+mn-lt"/>
                <a:ea typeface="微软雅黑" pitchFamily="34" charset="-122"/>
              </a:rPr>
              <a:t>Android</a:t>
            </a:r>
            <a:r>
              <a:rPr lang="zh-CN" altLang="en-US" sz="2400" dirty="0">
                <a:solidFill>
                  <a:srgbClr val="002060"/>
                </a:solidFill>
                <a:latin typeface="+mn-lt"/>
                <a:ea typeface="微软雅黑" pitchFamily="34" charset="-122"/>
              </a:rPr>
              <a:t>移动智能终端溢出漏洞演示</a:t>
            </a:r>
            <a:endParaRPr lang="en-US" altLang="zh-CN" sz="2400" dirty="0">
              <a:solidFill>
                <a:srgbClr val="002060"/>
              </a:solidFill>
              <a:latin typeface="+mn-lt"/>
              <a:ea typeface="微软雅黑" pitchFamily="34" charset="-122"/>
            </a:endParaRPr>
          </a:p>
        </p:txBody>
      </p:sp>
      <p:pic>
        <p:nvPicPr>
          <p:cNvPr id="52227" name="Picture 5" descr="C:\Users\Scott\Documents\Tencent Files\530857862\Image\9COOPQJ$XQ~AA88XAXA31`M.jpg">
            <a:extLst>
              <a:ext uri="{FF2B5EF4-FFF2-40B4-BE49-F238E27FC236}">
                <a16:creationId xmlns:a16="http://schemas.microsoft.com/office/drawing/2014/main" id="{064B638F-2421-4861-9A0D-769D2F1B1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1673226"/>
            <a:ext cx="63166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a:extLst>
              <a:ext uri="{FF2B5EF4-FFF2-40B4-BE49-F238E27FC236}">
                <a16:creationId xmlns:a16="http://schemas.microsoft.com/office/drawing/2014/main" id="{BF2641A0-D311-4930-82E2-DD5C048ABC2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45338" y="1885950"/>
            <a:ext cx="24511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DB8E28E8-E507-49DC-A65F-0DEAE700CDC9}"/>
              </a:ext>
            </a:extLst>
          </p:cNvPr>
          <p:cNvSpPr txBox="1">
            <a:spLocks/>
          </p:cNvSpPr>
          <p:nvPr/>
        </p:nvSpPr>
        <p:spPr>
          <a:xfrm>
            <a:off x="912738" y="5273675"/>
            <a:ext cx="8429625" cy="1368425"/>
          </a:xfrm>
          <a:prstGeom prst="rect">
            <a:avLst/>
          </a:prstGeom>
          <a:solidFill>
            <a:schemeClr val="accent1">
              <a:lumMod val="60000"/>
              <a:lumOff val="40000"/>
            </a:schemeClr>
          </a:solidFill>
          <a:ln>
            <a:noFill/>
          </a:ln>
        </p:spPr>
        <p:txBody>
          <a:bodyPr anchor="ct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内核</a:t>
            </a:r>
            <a:r>
              <a:rPr lang="en-US" altLang="zh-CN" sz="2800" dirty="0">
                <a:latin typeface="微软雅黑" panose="020B0503020204020204" pitchFamily="34" charset="-122"/>
                <a:ea typeface="微软雅黑" panose="020B0503020204020204" pitchFamily="34" charset="-122"/>
              </a:rPr>
              <a:t>3.4-3.8</a:t>
            </a:r>
            <a:r>
              <a:rPr lang="zh-CN" altLang="en-US" sz="2800" dirty="0">
                <a:latin typeface="微软雅黑" panose="020B0503020204020204" pitchFamily="34" charset="-122"/>
                <a:ea typeface="微软雅黑" panose="020B0503020204020204" pitchFamily="34" charset="-122"/>
              </a:rPr>
              <a:t>版本中的溢出漏洞，影响</a:t>
            </a:r>
            <a:r>
              <a:rPr lang="en-US" altLang="zh-CN" sz="2800" dirty="0">
                <a:latin typeface="微软雅黑" panose="020B0503020204020204" pitchFamily="34" charset="-122"/>
                <a:ea typeface="微软雅黑" panose="020B0503020204020204" pitchFamily="34" charset="-122"/>
              </a:rPr>
              <a:t>Android 4.3</a:t>
            </a:r>
            <a:r>
              <a:rPr lang="zh-CN" altLang="en-US" sz="2800" dirty="0">
                <a:latin typeface="微软雅黑" panose="020B0503020204020204" pitchFamily="34" charset="-122"/>
                <a:ea typeface="微软雅黑" panose="020B0503020204020204" pitchFamily="34" charset="-122"/>
              </a:rPr>
              <a:t>以前所有版本</a:t>
            </a:r>
          </a:p>
        </p:txBody>
      </p:sp>
      <p:sp>
        <p:nvSpPr>
          <p:cNvPr id="9" name="标题 1">
            <a:extLst>
              <a:ext uri="{FF2B5EF4-FFF2-40B4-BE49-F238E27FC236}">
                <a16:creationId xmlns:a16="http://schemas.microsoft.com/office/drawing/2014/main" id="{B75BDC6D-3440-4780-A643-A014A4B2D86F}"/>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52231" name="TextBox 9">
            <a:extLst>
              <a:ext uri="{FF2B5EF4-FFF2-40B4-BE49-F238E27FC236}">
                <a16:creationId xmlns:a16="http://schemas.microsoft.com/office/drawing/2014/main" id="{D6129E71-3FD3-4321-A0C4-8B2C1633B00A}"/>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缓冲区溢出漏洞演示</a:t>
            </a:r>
          </a:p>
        </p:txBody>
      </p:sp>
      <p:sp>
        <p:nvSpPr>
          <p:cNvPr id="52232" name="矩形 10">
            <a:extLst>
              <a:ext uri="{FF2B5EF4-FFF2-40B4-BE49-F238E27FC236}">
                <a16:creationId xmlns:a16="http://schemas.microsoft.com/office/drawing/2014/main" id="{F934633B-FDC6-4012-8D53-96529EC3C64E}"/>
              </a:ext>
            </a:extLst>
          </p:cNvPr>
          <p:cNvSpPr>
            <a:spLocks noChangeArrowheads="1"/>
          </p:cNvSpPr>
          <p:nvPr/>
        </p:nvSpPr>
        <p:spPr bwMode="auto">
          <a:xfrm>
            <a:off x="952500" y="2571751"/>
            <a:ext cx="2357438" cy="46166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52233" name="椭圆 11">
            <a:extLst>
              <a:ext uri="{FF2B5EF4-FFF2-40B4-BE49-F238E27FC236}">
                <a16:creationId xmlns:a16="http://schemas.microsoft.com/office/drawing/2014/main" id="{5446F9EB-3DB4-49AC-A5F6-44DCDFFFF9FE}"/>
              </a:ext>
            </a:extLst>
          </p:cNvPr>
          <p:cNvSpPr>
            <a:spLocks noChangeArrowheads="1"/>
          </p:cNvSpPr>
          <p:nvPr/>
        </p:nvSpPr>
        <p:spPr bwMode="auto">
          <a:xfrm>
            <a:off x="3390900" y="2426494"/>
            <a:ext cx="428625" cy="433388"/>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dirty="0">
                <a:solidFill>
                  <a:srgbClr val="FF0000"/>
                </a:solidFill>
                <a:latin typeface="Times New Roman" panose="02020603050405020304" pitchFamily="18" charset="0"/>
                <a:ea typeface="楷体_GB2312" pitchFamily="49" charset="-122"/>
              </a:rPr>
              <a:t>1</a:t>
            </a:r>
            <a:endParaRPr lang="zh-CN" altLang="en-US" sz="1400" b="0" dirty="0">
              <a:solidFill>
                <a:srgbClr val="FF0000"/>
              </a:solidFill>
              <a:latin typeface="Times New Roman" panose="02020603050405020304" pitchFamily="18" charset="0"/>
              <a:ea typeface="楷体_GB2312" pitchFamily="49" charset="-122"/>
            </a:endParaRPr>
          </a:p>
        </p:txBody>
      </p:sp>
      <p:sp>
        <p:nvSpPr>
          <p:cNvPr id="52234" name="矩形 12">
            <a:extLst>
              <a:ext uri="{FF2B5EF4-FFF2-40B4-BE49-F238E27FC236}">
                <a16:creationId xmlns:a16="http://schemas.microsoft.com/office/drawing/2014/main" id="{42EA5C92-D526-48DF-A062-1FDD4FEAA28B}"/>
              </a:ext>
            </a:extLst>
          </p:cNvPr>
          <p:cNvSpPr>
            <a:spLocks noChangeArrowheads="1"/>
          </p:cNvSpPr>
          <p:nvPr/>
        </p:nvSpPr>
        <p:spPr bwMode="auto">
          <a:xfrm>
            <a:off x="952500" y="4071939"/>
            <a:ext cx="2357438" cy="46166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52235" name="椭圆 13">
            <a:extLst>
              <a:ext uri="{FF2B5EF4-FFF2-40B4-BE49-F238E27FC236}">
                <a16:creationId xmlns:a16="http://schemas.microsoft.com/office/drawing/2014/main" id="{F142E3D3-6526-41F3-9BE0-60954DC16634}"/>
              </a:ext>
            </a:extLst>
          </p:cNvPr>
          <p:cNvSpPr>
            <a:spLocks noChangeArrowheads="1"/>
          </p:cNvSpPr>
          <p:nvPr/>
        </p:nvSpPr>
        <p:spPr bwMode="auto">
          <a:xfrm>
            <a:off x="3390900" y="3926681"/>
            <a:ext cx="428625" cy="433387"/>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3</a:t>
            </a:r>
            <a:endParaRPr lang="zh-CN" altLang="en-US" sz="1400" b="0">
              <a:solidFill>
                <a:srgbClr val="FF0000"/>
              </a:solidFill>
              <a:latin typeface="Times New Roman" panose="02020603050405020304" pitchFamily="18" charset="0"/>
              <a:ea typeface="楷体_GB2312" pitchFamily="49" charset="-122"/>
            </a:endParaRPr>
          </a:p>
        </p:txBody>
      </p:sp>
      <p:sp>
        <p:nvSpPr>
          <p:cNvPr id="52237" name="矩形 12">
            <a:extLst>
              <a:ext uri="{FF2B5EF4-FFF2-40B4-BE49-F238E27FC236}">
                <a16:creationId xmlns:a16="http://schemas.microsoft.com/office/drawing/2014/main" id="{5247CBCE-E427-43AC-B1F9-EA26B0FC8A6D}"/>
              </a:ext>
            </a:extLst>
          </p:cNvPr>
          <p:cNvSpPr>
            <a:spLocks noChangeArrowheads="1"/>
          </p:cNvSpPr>
          <p:nvPr/>
        </p:nvSpPr>
        <p:spPr bwMode="auto">
          <a:xfrm>
            <a:off x="1033465" y="3286126"/>
            <a:ext cx="2276474" cy="46166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52238" name="椭圆 13">
            <a:extLst>
              <a:ext uri="{FF2B5EF4-FFF2-40B4-BE49-F238E27FC236}">
                <a16:creationId xmlns:a16="http://schemas.microsoft.com/office/drawing/2014/main" id="{80C3AA3C-9097-43CA-94D5-8DB64E921660}"/>
              </a:ext>
            </a:extLst>
          </p:cNvPr>
          <p:cNvSpPr>
            <a:spLocks noChangeArrowheads="1"/>
          </p:cNvSpPr>
          <p:nvPr/>
        </p:nvSpPr>
        <p:spPr bwMode="auto">
          <a:xfrm>
            <a:off x="3390901" y="3143250"/>
            <a:ext cx="428625" cy="433388"/>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dirty="0">
                <a:solidFill>
                  <a:srgbClr val="FF0000"/>
                </a:solidFill>
                <a:latin typeface="Times New Roman" panose="02020603050405020304" pitchFamily="18" charset="0"/>
                <a:ea typeface="楷体_GB2312" pitchFamily="49" charset="-122"/>
              </a:rPr>
              <a:t>2</a:t>
            </a:r>
            <a:endParaRPr lang="zh-CN" altLang="en-US" sz="1400" b="0" dirty="0">
              <a:solidFill>
                <a:srgbClr val="FF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32" presetClass="emph" presetSubtype="0" fill="hold" nodeType="afterEffect">
                                  <p:stCondLst>
                                    <p:cond delay="0"/>
                                  </p:stCondLst>
                                  <p:childTnLst>
                                    <p:animRot by="120000">
                                      <p:cBhvr>
                                        <p:cTn id="10" dur="100" fill="hold">
                                          <p:stCondLst>
                                            <p:cond delay="0"/>
                                          </p:stCondLst>
                                        </p:cTn>
                                        <p:tgtEl>
                                          <p:spTgt spid="7"/>
                                        </p:tgtEl>
                                        <p:attrNameLst>
                                          <p:attrName>r</p:attrName>
                                        </p:attrNameLst>
                                      </p:cBhvr>
                                    </p:animRot>
                                    <p:animRot by="-240000">
                                      <p:cBhvr>
                                        <p:cTn id="11" dur="200" fill="hold">
                                          <p:stCondLst>
                                            <p:cond delay="200"/>
                                          </p:stCondLst>
                                        </p:cTn>
                                        <p:tgtEl>
                                          <p:spTgt spid="7"/>
                                        </p:tgtEl>
                                        <p:attrNameLst>
                                          <p:attrName>r</p:attrName>
                                        </p:attrNameLst>
                                      </p:cBhvr>
                                    </p:animRot>
                                    <p:animRot by="240000">
                                      <p:cBhvr>
                                        <p:cTn id="12" dur="200" fill="hold">
                                          <p:stCondLst>
                                            <p:cond delay="400"/>
                                          </p:stCondLst>
                                        </p:cTn>
                                        <p:tgtEl>
                                          <p:spTgt spid="7"/>
                                        </p:tgtEl>
                                        <p:attrNameLst>
                                          <p:attrName>r</p:attrName>
                                        </p:attrNameLst>
                                      </p:cBhvr>
                                    </p:animRot>
                                    <p:animRot by="-240000">
                                      <p:cBhvr>
                                        <p:cTn id="13" dur="200" fill="hold">
                                          <p:stCondLst>
                                            <p:cond delay="600"/>
                                          </p:stCondLst>
                                        </p:cTn>
                                        <p:tgtEl>
                                          <p:spTgt spid="7"/>
                                        </p:tgtEl>
                                        <p:attrNameLst>
                                          <p:attrName>r</p:attrName>
                                        </p:attrNameLst>
                                      </p:cBhvr>
                                    </p:animRot>
                                    <p:animRot by="120000">
                                      <p:cBhvr>
                                        <p:cTn id="14"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08CE7039-DA39-4804-B273-34E5D0AF8006}"/>
              </a:ext>
            </a:extLst>
          </p:cNvPr>
          <p:cNvSpPr txBox="1">
            <a:spLocks/>
          </p:cNvSpPr>
          <p:nvPr/>
        </p:nvSpPr>
        <p:spPr>
          <a:xfrm>
            <a:off x="595313" y="1189039"/>
            <a:ext cx="8786812" cy="41687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Font typeface="Wingdings" pitchFamily="2" charset="2"/>
              <a:buChar char="n"/>
              <a:defRPr/>
            </a:pPr>
            <a:r>
              <a:rPr lang="zh-CN" altLang="en-US" sz="2400" dirty="0">
                <a:solidFill>
                  <a:srgbClr val="002060"/>
                </a:solidFill>
                <a:latin typeface="+mn-lt"/>
                <a:ea typeface="微软雅黑" pitchFamily="34" charset="-122"/>
              </a:rPr>
              <a:t>结论</a:t>
            </a:r>
            <a:endParaRPr lang="en-US" altLang="zh-CN" sz="2400" dirty="0">
              <a:solidFill>
                <a:srgbClr val="002060"/>
              </a:solidFill>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淹没相邻变量，淹没返回地址，改变程序执行流程执行攻击代码。</a:t>
            </a:r>
            <a:endParaRPr lang="en-US" altLang="zh-CN" sz="1800" dirty="0">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必须有淹没操作，即必须有内存操作才可能导致缓冲区溢出漏洞攻击。</a:t>
            </a:r>
            <a:endParaRPr lang="en-US" altLang="zh-CN" sz="1800" dirty="0">
              <a:latin typeface="+mn-lt"/>
              <a:ea typeface="微软雅黑" pitchFamily="34" charset="-122"/>
            </a:endParaRPr>
          </a:p>
          <a:p>
            <a:pPr marL="800100" lvl="1" indent="-342900" algn="l" fontAlgn="auto">
              <a:lnSpc>
                <a:spcPct val="150000"/>
              </a:lnSpc>
              <a:spcBef>
                <a:spcPts val="0"/>
              </a:spcBef>
              <a:spcAft>
                <a:spcPts val="0"/>
              </a:spcAft>
              <a:buClr>
                <a:srgbClr val="FF0000"/>
              </a:buClr>
              <a:buFont typeface="Wingdings" pitchFamily="2" charset="2"/>
              <a:buChar char=""/>
              <a:defRPr/>
            </a:pPr>
            <a:r>
              <a:rPr lang="zh-CN" altLang="en-US" sz="1800" dirty="0">
                <a:latin typeface="+mn-lt"/>
                <a:ea typeface="微软雅黑" pitchFamily="34" charset="-122"/>
              </a:rPr>
              <a:t>检测的方向：</a:t>
            </a:r>
            <a:r>
              <a:rPr lang="en-US" altLang="zh-CN" sz="1800" dirty="0" err="1">
                <a:latin typeface="+mn-lt"/>
                <a:ea typeface="微软雅黑" pitchFamily="34" charset="-122"/>
              </a:rPr>
              <a:t>strcpy</a:t>
            </a:r>
            <a:r>
              <a:rPr lang="en-US" altLang="zh-CN" sz="1800" dirty="0">
                <a:latin typeface="+mn-lt"/>
                <a:ea typeface="微软雅黑" pitchFamily="34" charset="-122"/>
              </a:rPr>
              <a:t>(), gets(), </a:t>
            </a:r>
            <a:r>
              <a:rPr lang="en-US" altLang="zh-CN" sz="1800" dirty="0" err="1">
                <a:latin typeface="+mn-lt"/>
                <a:ea typeface="微软雅黑" pitchFamily="34" charset="-122"/>
              </a:rPr>
              <a:t>memcpy</a:t>
            </a:r>
            <a:r>
              <a:rPr lang="en-US" altLang="zh-CN" sz="1800" dirty="0">
                <a:latin typeface="+mn-lt"/>
                <a:ea typeface="微软雅黑" pitchFamily="34" charset="-122"/>
              </a:rPr>
              <a:t>()…</a:t>
            </a:r>
          </a:p>
        </p:txBody>
      </p:sp>
      <p:sp>
        <p:nvSpPr>
          <p:cNvPr id="5" name="标题 1">
            <a:extLst>
              <a:ext uri="{FF2B5EF4-FFF2-40B4-BE49-F238E27FC236}">
                <a16:creationId xmlns:a16="http://schemas.microsoft.com/office/drawing/2014/main" id="{94A555B2-39E4-4470-806E-B19A9520C910}"/>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54277" name="TextBox 5">
            <a:extLst>
              <a:ext uri="{FF2B5EF4-FFF2-40B4-BE49-F238E27FC236}">
                <a16:creationId xmlns:a16="http://schemas.microsoft.com/office/drawing/2014/main" id="{A6343B53-D733-46C0-B346-B4A2F01B3248}"/>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2800" dirty="0">
                <a:solidFill>
                  <a:schemeClr val="bg1"/>
                </a:solidFill>
                <a:latin typeface="黑体" panose="02010609060101010101" pitchFamily="49" charset="-122"/>
              </a:rPr>
              <a:t>缓冲区溢出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5515BDF6-74EF-44BE-9FDA-356F5106E13C}"/>
              </a:ext>
            </a:extLst>
          </p:cNvPr>
          <p:cNvSpPr>
            <a:spLocks noGrp="1" noChangeArrowheads="1"/>
          </p:cNvSpPr>
          <p:nvPr>
            <p:ph idx="1"/>
          </p:nvPr>
        </p:nvSpPr>
        <p:spPr>
          <a:xfrm>
            <a:off x="838200" y="11033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kern="1200" dirty="0">
                <a:solidFill>
                  <a:srgbClr val="002060"/>
                </a:solidFill>
                <a:ea typeface="微软雅黑" pitchFamily="34" charset="-122"/>
                <a:cs typeface="+mn-cs"/>
              </a:rPr>
              <a:t>基于堆或者</a:t>
            </a:r>
            <a:r>
              <a:rPr lang="en-US" altLang="zh-CN" kern="1200" dirty="0">
                <a:solidFill>
                  <a:srgbClr val="002060"/>
                </a:solidFill>
                <a:ea typeface="微软雅黑" pitchFamily="34" charset="-122"/>
                <a:cs typeface="+mn-cs"/>
              </a:rPr>
              <a:t>BSS</a:t>
            </a:r>
            <a:r>
              <a:rPr lang="zh-CN" altLang="en-US" kern="1200" dirty="0">
                <a:solidFill>
                  <a:srgbClr val="002060"/>
                </a:solidFill>
                <a:ea typeface="微软雅黑" pitchFamily="34" charset="-122"/>
                <a:cs typeface="+mn-cs"/>
              </a:rPr>
              <a:t>的缓冲区溢出</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1800" kern="1200" dirty="0">
                <a:solidFill>
                  <a:schemeClr val="tx1"/>
                </a:solidFill>
                <a:ea typeface="微软雅黑" pitchFamily="34" charset="-122"/>
                <a:cs typeface="+mn-cs"/>
              </a:rPr>
              <a:t>覆盖重要数据结构，例如函数指针、覆盖文件名、保存的</a:t>
            </a:r>
            <a:r>
              <a:rPr lang="en-US" altLang="zh-CN" sz="1800" kern="1200" dirty="0" err="1">
                <a:solidFill>
                  <a:schemeClr val="tx1"/>
                </a:solidFill>
                <a:ea typeface="微软雅黑" pitchFamily="34" charset="-122"/>
                <a:cs typeface="+mn-cs"/>
              </a:rPr>
              <a:t>uid</a:t>
            </a:r>
            <a:r>
              <a:rPr lang="zh-CN" altLang="en-US" sz="1800" kern="1200" dirty="0">
                <a:solidFill>
                  <a:schemeClr val="tx1"/>
                </a:solidFill>
                <a:ea typeface="微软雅黑" pitchFamily="34" charset="-122"/>
                <a:cs typeface="+mn-cs"/>
              </a:rPr>
              <a:t>、保存的口令等等</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1800" kern="1200" dirty="0">
                <a:solidFill>
                  <a:schemeClr val="tx1"/>
                </a:solidFill>
                <a:ea typeface="微软雅黑" pitchFamily="34" charset="-122"/>
                <a:cs typeface="+mn-cs"/>
              </a:rPr>
              <a:t>覆盖动态分配内存之间的管理数据结构</a:t>
            </a:r>
            <a:r>
              <a:rPr lang="en-US" altLang="zh-CN" sz="1800" kern="1200" dirty="0">
                <a:solidFill>
                  <a:schemeClr val="tx1"/>
                </a:solidFill>
                <a:ea typeface="微软雅黑" pitchFamily="34" charset="-122"/>
                <a:cs typeface="+mn-cs"/>
              </a:rPr>
              <a:t>(free/</a:t>
            </a:r>
            <a:r>
              <a:rPr lang="en-US" altLang="zh-CN" sz="1800" kern="1200" dirty="0" err="1">
                <a:solidFill>
                  <a:schemeClr val="tx1"/>
                </a:solidFill>
                <a:ea typeface="微软雅黑" pitchFamily="34" charset="-122"/>
                <a:cs typeface="+mn-cs"/>
              </a:rPr>
              <a:t>malloc</a:t>
            </a:r>
            <a:r>
              <a:rPr lang="en-US" altLang="zh-CN" sz="1800" kern="1200" dirty="0">
                <a:solidFill>
                  <a:schemeClr val="tx1"/>
                </a:solidFill>
                <a:ea typeface="微软雅黑" pitchFamily="34" charset="-122"/>
                <a:cs typeface="+mn-cs"/>
              </a:rPr>
              <a:t>)</a:t>
            </a: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kern="1200" dirty="0">
                <a:solidFill>
                  <a:srgbClr val="002060"/>
                </a:solidFill>
                <a:ea typeface="微软雅黑" pitchFamily="34" charset="-122"/>
                <a:cs typeface="+mn-cs"/>
              </a:rPr>
              <a:t>整数溢出</a:t>
            </a:r>
            <a:endParaRPr lang="en-US" altLang="zh-CN" kern="1200" dirty="0">
              <a:solidFill>
                <a:srgbClr val="002060"/>
              </a:solidFill>
              <a:ea typeface="微软雅黑" pitchFamily="34" charset="-122"/>
              <a:cs typeface="+mn-cs"/>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1800" kern="1200" dirty="0">
                <a:solidFill>
                  <a:schemeClr val="tx1"/>
                </a:solidFill>
                <a:ea typeface="微软雅黑" pitchFamily="34" charset="-122"/>
                <a:cs typeface="+mn-cs"/>
              </a:rPr>
              <a:t>整数具有固定的长度 </a:t>
            </a:r>
            <a:r>
              <a:rPr lang="en-US" altLang="zh-CN" sz="1800" kern="1200" dirty="0">
                <a:solidFill>
                  <a:schemeClr val="tx1"/>
                </a:solidFill>
                <a:ea typeface="微软雅黑" pitchFamily="34" charset="-122"/>
                <a:cs typeface="+mn-cs"/>
              </a:rPr>
              <a:t>(</a:t>
            </a:r>
            <a:r>
              <a:rPr lang="zh-CN" altLang="en-US" sz="1800" kern="1200" dirty="0">
                <a:solidFill>
                  <a:schemeClr val="tx1"/>
                </a:solidFill>
                <a:ea typeface="微软雅黑" pitchFamily="34" charset="-122"/>
                <a:cs typeface="+mn-cs"/>
              </a:rPr>
              <a:t>如</a:t>
            </a:r>
            <a:r>
              <a:rPr lang="en-US" altLang="zh-CN" sz="1800" kern="1200" dirty="0">
                <a:solidFill>
                  <a:schemeClr val="tx1"/>
                </a:solidFill>
                <a:ea typeface="微软雅黑" pitchFamily="34" charset="-122"/>
                <a:cs typeface="+mn-cs"/>
              </a:rPr>
              <a:t>32</a:t>
            </a:r>
            <a:r>
              <a:rPr lang="zh-CN" altLang="en-US" sz="1800" kern="1200" dirty="0">
                <a:solidFill>
                  <a:schemeClr val="tx1"/>
                </a:solidFill>
                <a:ea typeface="微软雅黑" pitchFamily="34" charset="-122"/>
                <a:cs typeface="+mn-cs"/>
              </a:rPr>
              <a:t>位</a:t>
            </a:r>
            <a:r>
              <a:rPr lang="en-US" altLang="zh-CN" sz="1800" kern="1200" dirty="0">
                <a:solidFill>
                  <a:schemeClr val="tx1"/>
                </a:solidFill>
                <a:ea typeface="微软雅黑" pitchFamily="34" charset="-122"/>
                <a:cs typeface="+mn-cs"/>
              </a:rPr>
              <a:t>)</a:t>
            </a:r>
            <a:r>
              <a:rPr lang="zh-CN" altLang="en-US" sz="1800" kern="1200" dirty="0">
                <a:solidFill>
                  <a:schemeClr val="tx1"/>
                </a:solidFill>
                <a:ea typeface="微软雅黑" pitchFamily="34" charset="-122"/>
                <a:cs typeface="+mn-cs"/>
              </a:rPr>
              <a:t>，它能存储的最大值是固定的，当尝试去存储一个大于这个固定最大值的值时</a:t>
            </a:r>
            <a:r>
              <a:rPr lang="en-US" altLang="zh-CN" sz="1800" kern="1200" dirty="0">
                <a:solidFill>
                  <a:schemeClr val="tx1"/>
                </a:solidFill>
                <a:ea typeface="微软雅黑" pitchFamily="34" charset="-122"/>
                <a:cs typeface="+mn-cs"/>
              </a:rPr>
              <a:t>,</a:t>
            </a:r>
            <a:r>
              <a:rPr lang="zh-CN" altLang="en-US" sz="1800" kern="1200" dirty="0">
                <a:solidFill>
                  <a:schemeClr val="tx1"/>
                </a:solidFill>
                <a:ea typeface="微软雅黑" pitchFamily="34" charset="-122"/>
                <a:cs typeface="+mn-cs"/>
              </a:rPr>
              <a:t>将会导致整数溢出</a:t>
            </a:r>
            <a:endParaRPr lang="en-US" altLang="zh-CN" sz="1800" kern="1200" dirty="0">
              <a:solidFill>
                <a:schemeClr val="tx1"/>
              </a:solidFill>
              <a:ea typeface="微软雅黑" pitchFamily="34" charset="-122"/>
              <a:cs typeface="+mn-cs"/>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kern="1200" dirty="0">
                <a:solidFill>
                  <a:srgbClr val="002060"/>
                </a:solidFill>
                <a:ea typeface="微软雅黑" pitchFamily="34" charset="-122"/>
                <a:cs typeface="+mn-cs"/>
              </a:rPr>
              <a:t>格式串溢出</a:t>
            </a:r>
            <a:endParaRPr lang="en-US" altLang="zh-CN" kern="1200" dirty="0">
              <a:solidFill>
                <a:srgbClr val="002060"/>
              </a:solidFill>
              <a:ea typeface="微软雅黑" pitchFamily="34" charset="-122"/>
              <a:cs typeface="+mn-cs"/>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1800" kern="1200" dirty="0">
                <a:solidFill>
                  <a:schemeClr val="tx1"/>
                </a:solidFill>
                <a:ea typeface="微软雅黑" pitchFamily="34" charset="-122"/>
                <a:cs typeface="+mn-cs"/>
              </a:rPr>
              <a:t>当格式化说明符个数和待输出变量不对应时，就存在格式化字符串问题</a:t>
            </a:r>
          </a:p>
        </p:txBody>
      </p:sp>
      <p:sp>
        <p:nvSpPr>
          <p:cNvPr id="7" name="标题 1">
            <a:extLst>
              <a:ext uri="{FF2B5EF4-FFF2-40B4-BE49-F238E27FC236}">
                <a16:creationId xmlns:a16="http://schemas.microsoft.com/office/drawing/2014/main" id="{CAB6D429-A60E-4B9E-84F7-071B1B680F9B}"/>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56325" name="TextBox 7">
            <a:extLst>
              <a:ext uri="{FF2B5EF4-FFF2-40B4-BE49-F238E27FC236}">
                <a16:creationId xmlns:a16="http://schemas.microsoft.com/office/drawing/2014/main" id="{31D6A5EA-207B-4ABC-8AC9-4775564DDFB2}"/>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2800" dirty="0">
                <a:solidFill>
                  <a:schemeClr val="bg1"/>
                </a:solidFill>
                <a:latin typeface="黑体" panose="02010609060101010101" pitchFamily="49" charset="-122"/>
              </a:rPr>
              <a:t>缓冲区溢出分类</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www.zlcool.com/d/file/2011/08/23/5a77432777ba8eaccb47f44a25252020.png">
            <a:extLst>
              <a:ext uri="{FF2B5EF4-FFF2-40B4-BE49-F238E27FC236}">
                <a16:creationId xmlns:a16="http://schemas.microsoft.com/office/drawing/2014/main" id="{7BB9BD65-8468-435E-A56C-74903687F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4" y="2873376"/>
            <a:ext cx="1685925"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http://pic14.nipic.com/20110612/5648800_082407544134_2.png">
            <a:extLst>
              <a:ext uri="{FF2B5EF4-FFF2-40B4-BE49-F238E27FC236}">
                <a16:creationId xmlns:a16="http://schemas.microsoft.com/office/drawing/2014/main" id="{0F831246-6C23-46CB-BCC1-7D35803D0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4446589"/>
            <a:ext cx="21145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http://img.teapic.com/thumbs/201207/27/110424amukarwefqdvdlxc.jpg.middle.jpg">
            <a:extLst>
              <a:ext uri="{FF2B5EF4-FFF2-40B4-BE49-F238E27FC236}">
                <a16:creationId xmlns:a16="http://schemas.microsoft.com/office/drawing/2014/main" id="{187BA721-8525-49FF-B7C3-01362F5D3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788" y="4086225"/>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2" descr="http://img45.nipic.com/20130617/12099365_112411676125_1.png">
            <a:extLst>
              <a:ext uri="{FF2B5EF4-FFF2-40B4-BE49-F238E27FC236}">
                <a16:creationId xmlns:a16="http://schemas.microsoft.com/office/drawing/2014/main" id="{E836DCE3-6803-4EAC-9E0B-208A62901B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6463" y="2932113"/>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http://icosky.com/icon/256/Object/Hat/hat%20blue.png">
            <a:extLst>
              <a:ext uri="{FF2B5EF4-FFF2-40B4-BE49-F238E27FC236}">
                <a16:creationId xmlns:a16="http://schemas.microsoft.com/office/drawing/2014/main" id="{BB111394-8DA9-40D0-909F-0E9C820F40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625476"/>
            <a:ext cx="28019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文本框 1">
            <a:extLst>
              <a:ext uri="{FF2B5EF4-FFF2-40B4-BE49-F238E27FC236}">
                <a16:creationId xmlns:a16="http://schemas.microsoft.com/office/drawing/2014/main" id="{1B8AF740-793F-403F-B502-B8C6C3DCC0C6}"/>
              </a:ext>
            </a:extLst>
          </p:cNvPr>
          <p:cNvSpPr txBox="1">
            <a:spLocks noChangeArrowheads="1"/>
          </p:cNvSpPr>
          <p:nvPr/>
        </p:nvSpPr>
        <p:spPr bwMode="auto">
          <a:xfrm>
            <a:off x="4139086" y="3314700"/>
            <a:ext cx="183896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5400">
                <a:solidFill>
                  <a:srgbClr val="FF0000"/>
                </a:solidFill>
                <a:ea typeface="宋体" panose="02010600030101010101" pitchFamily="2" charset="-122"/>
              </a:rPr>
              <a:t>A103</a:t>
            </a:r>
            <a:endParaRPr kumimoji="0" lang="zh-CN" altLang="en-US" sz="5400">
              <a:solidFill>
                <a:srgbClr val="FF0000"/>
              </a:solidFill>
              <a:ea typeface="宋体" panose="02010600030101010101" pitchFamily="2" charset="-122"/>
            </a:endParaRPr>
          </a:p>
        </p:txBody>
      </p:sp>
      <p:sp>
        <p:nvSpPr>
          <p:cNvPr id="9" name="标题 1">
            <a:extLst>
              <a:ext uri="{FF2B5EF4-FFF2-40B4-BE49-F238E27FC236}">
                <a16:creationId xmlns:a16="http://schemas.microsoft.com/office/drawing/2014/main" id="{E67B3722-3E9F-4C49-BD6F-3EAAC3E211B2}"/>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2298" name="TextBox 5">
            <a:extLst>
              <a:ext uri="{FF2B5EF4-FFF2-40B4-BE49-F238E27FC236}">
                <a16:creationId xmlns:a16="http://schemas.microsoft.com/office/drawing/2014/main" id="{A25CB7C7-114E-454E-8A0D-ACEEFC288D16}"/>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2.59259E-6 L 0.15208 -0.40301 " pathEditMode="relative" rAng="0" ptsTypes="AA">
                                      <p:cBhvr>
                                        <p:cTn id="6" dur="1000" fill="hold"/>
                                        <p:tgtEl>
                                          <p:spTgt spid="4102"/>
                                        </p:tgtEl>
                                        <p:attrNameLst>
                                          <p:attrName>ppt_x</p:attrName>
                                          <p:attrName>ppt_y</p:attrName>
                                        </p:attrNameLst>
                                      </p:cBhvr>
                                      <p:rCtr x="7604" y="-20162"/>
                                    </p:animMotion>
                                  </p:childTnLst>
                                </p:cTn>
                              </p:par>
                              <p:par>
                                <p:cTn id="7" presetID="31" presetClass="exit" presetSubtype="0" fill="hold" nodeType="withEffect">
                                  <p:stCondLst>
                                    <p:cond delay="0"/>
                                  </p:stCondLst>
                                  <p:childTnLst>
                                    <p:anim calcmode="lin" valueType="num">
                                      <p:cBhvr>
                                        <p:cTn id="8" dur="1000"/>
                                        <p:tgtEl>
                                          <p:spTgt spid="4102"/>
                                        </p:tgtEl>
                                        <p:attrNameLst>
                                          <p:attrName>ppt_w</p:attrName>
                                        </p:attrNameLst>
                                      </p:cBhvr>
                                      <p:tavLst>
                                        <p:tav tm="0">
                                          <p:val>
                                            <p:strVal val="ppt_w"/>
                                          </p:val>
                                        </p:tav>
                                        <p:tav tm="100000">
                                          <p:val>
                                            <p:fltVal val="0"/>
                                          </p:val>
                                        </p:tav>
                                      </p:tavLst>
                                    </p:anim>
                                    <p:anim calcmode="lin" valueType="num">
                                      <p:cBhvr>
                                        <p:cTn id="9" dur="1000"/>
                                        <p:tgtEl>
                                          <p:spTgt spid="4102"/>
                                        </p:tgtEl>
                                        <p:attrNameLst>
                                          <p:attrName>ppt_h</p:attrName>
                                        </p:attrNameLst>
                                      </p:cBhvr>
                                      <p:tavLst>
                                        <p:tav tm="0">
                                          <p:val>
                                            <p:strVal val="ppt_h"/>
                                          </p:val>
                                        </p:tav>
                                        <p:tav tm="100000">
                                          <p:val>
                                            <p:fltVal val="0"/>
                                          </p:val>
                                        </p:tav>
                                      </p:tavLst>
                                    </p:anim>
                                    <p:anim calcmode="lin" valueType="num">
                                      <p:cBhvr>
                                        <p:cTn id="10" dur="1000"/>
                                        <p:tgtEl>
                                          <p:spTgt spid="4102"/>
                                        </p:tgtEl>
                                        <p:attrNameLst>
                                          <p:attrName>style.rotation</p:attrName>
                                        </p:attrNameLst>
                                      </p:cBhvr>
                                      <p:tavLst>
                                        <p:tav tm="0">
                                          <p:val>
                                            <p:fltVal val="0"/>
                                          </p:val>
                                        </p:tav>
                                        <p:tav tm="100000">
                                          <p:val>
                                            <p:fltVal val="90"/>
                                          </p:val>
                                        </p:tav>
                                      </p:tavLst>
                                    </p:anim>
                                    <p:animEffect transition="out" filter="fade">
                                      <p:cBhvr>
                                        <p:cTn id="11" dur="1000"/>
                                        <p:tgtEl>
                                          <p:spTgt spid="4102"/>
                                        </p:tgtEl>
                                      </p:cBhvr>
                                    </p:animEffect>
                                    <p:set>
                                      <p:cBhvr>
                                        <p:cTn id="12" dur="1" fill="hold">
                                          <p:stCondLst>
                                            <p:cond delay="999"/>
                                          </p:stCondLst>
                                        </p:cTn>
                                        <p:tgtEl>
                                          <p:spTgt spid="4102"/>
                                        </p:tgtEl>
                                        <p:attrNameLst>
                                          <p:attrName>style.visibility</p:attrName>
                                        </p:attrNameLst>
                                      </p:cBhvr>
                                      <p:to>
                                        <p:strVal val="hidden"/>
                                      </p:to>
                                    </p:set>
                                  </p:childTnLst>
                                </p:cTn>
                              </p:par>
                              <p:par>
                                <p:cTn id="13" presetID="42" presetClass="path" presetSubtype="0" accel="50000" decel="50000" fill="hold" nodeType="withEffect">
                                  <p:stCondLst>
                                    <p:cond delay="200"/>
                                  </p:stCondLst>
                                  <p:childTnLst>
                                    <p:animMotion origin="layout" path="M 5E-6 1.85185E-6 L 0.26997 -0.1875 " pathEditMode="relative" rAng="0" ptsTypes="AA">
                                      <p:cBhvr>
                                        <p:cTn id="14" dur="1000" fill="hold"/>
                                        <p:tgtEl>
                                          <p:spTgt spid="4100"/>
                                        </p:tgtEl>
                                        <p:attrNameLst>
                                          <p:attrName>ppt_x</p:attrName>
                                          <p:attrName>ppt_y</p:attrName>
                                        </p:attrNameLst>
                                      </p:cBhvr>
                                      <p:rCtr x="13490" y="-9375"/>
                                    </p:animMotion>
                                  </p:childTnLst>
                                </p:cTn>
                              </p:par>
                              <p:par>
                                <p:cTn id="15" presetID="31" presetClass="exit" presetSubtype="0" fill="hold" nodeType="withEffect">
                                  <p:stCondLst>
                                    <p:cond delay="0"/>
                                  </p:stCondLst>
                                  <p:childTnLst>
                                    <p:anim calcmode="lin" valueType="num">
                                      <p:cBhvr>
                                        <p:cTn id="16" dur="1000"/>
                                        <p:tgtEl>
                                          <p:spTgt spid="4100"/>
                                        </p:tgtEl>
                                        <p:attrNameLst>
                                          <p:attrName>ppt_w</p:attrName>
                                        </p:attrNameLst>
                                      </p:cBhvr>
                                      <p:tavLst>
                                        <p:tav tm="0">
                                          <p:val>
                                            <p:strVal val="ppt_w"/>
                                          </p:val>
                                        </p:tav>
                                        <p:tav tm="100000">
                                          <p:val>
                                            <p:fltVal val="0"/>
                                          </p:val>
                                        </p:tav>
                                      </p:tavLst>
                                    </p:anim>
                                    <p:anim calcmode="lin" valueType="num">
                                      <p:cBhvr>
                                        <p:cTn id="17" dur="1000"/>
                                        <p:tgtEl>
                                          <p:spTgt spid="4100"/>
                                        </p:tgtEl>
                                        <p:attrNameLst>
                                          <p:attrName>ppt_h</p:attrName>
                                        </p:attrNameLst>
                                      </p:cBhvr>
                                      <p:tavLst>
                                        <p:tav tm="0">
                                          <p:val>
                                            <p:strVal val="ppt_h"/>
                                          </p:val>
                                        </p:tav>
                                        <p:tav tm="100000">
                                          <p:val>
                                            <p:fltVal val="0"/>
                                          </p:val>
                                        </p:tav>
                                      </p:tavLst>
                                    </p:anim>
                                    <p:anim calcmode="lin" valueType="num">
                                      <p:cBhvr>
                                        <p:cTn id="18" dur="1000"/>
                                        <p:tgtEl>
                                          <p:spTgt spid="4100"/>
                                        </p:tgtEl>
                                        <p:attrNameLst>
                                          <p:attrName>style.rotation</p:attrName>
                                        </p:attrNameLst>
                                      </p:cBhvr>
                                      <p:tavLst>
                                        <p:tav tm="0">
                                          <p:val>
                                            <p:fltVal val="0"/>
                                          </p:val>
                                        </p:tav>
                                        <p:tav tm="100000">
                                          <p:val>
                                            <p:fltVal val="90"/>
                                          </p:val>
                                        </p:tav>
                                      </p:tavLst>
                                    </p:anim>
                                    <p:animEffect transition="out" filter="fade">
                                      <p:cBhvr>
                                        <p:cTn id="19" dur="1000"/>
                                        <p:tgtEl>
                                          <p:spTgt spid="4100"/>
                                        </p:tgtEl>
                                      </p:cBhvr>
                                    </p:animEffect>
                                    <p:set>
                                      <p:cBhvr>
                                        <p:cTn id="20" dur="1" fill="hold">
                                          <p:stCondLst>
                                            <p:cond delay="999"/>
                                          </p:stCondLst>
                                        </p:cTn>
                                        <p:tgtEl>
                                          <p:spTgt spid="4100"/>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3.05556E-6 -1.11111E-6 L -0.1441 -0.41921 " pathEditMode="relative" rAng="0" ptsTypes="AA">
                                      <p:cBhvr>
                                        <p:cTn id="22" dur="1000" fill="hold"/>
                                        <p:tgtEl>
                                          <p:spTgt spid="4104"/>
                                        </p:tgtEl>
                                        <p:attrNameLst>
                                          <p:attrName>ppt_x</p:attrName>
                                          <p:attrName>ppt_y</p:attrName>
                                        </p:attrNameLst>
                                      </p:cBhvr>
                                      <p:rCtr x="-7205" y="-20972"/>
                                    </p:animMotion>
                                  </p:childTnLst>
                                </p:cTn>
                              </p:par>
                              <p:par>
                                <p:cTn id="23" presetID="31" presetClass="exit" presetSubtype="0" fill="hold" nodeType="withEffect">
                                  <p:stCondLst>
                                    <p:cond delay="0"/>
                                  </p:stCondLst>
                                  <p:childTnLst>
                                    <p:anim calcmode="lin" valueType="num">
                                      <p:cBhvr>
                                        <p:cTn id="24" dur="1000"/>
                                        <p:tgtEl>
                                          <p:spTgt spid="4104"/>
                                        </p:tgtEl>
                                        <p:attrNameLst>
                                          <p:attrName>ppt_w</p:attrName>
                                        </p:attrNameLst>
                                      </p:cBhvr>
                                      <p:tavLst>
                                        <p:tav tm="0">
                                          <p:val>
                                            <p:strVal val="ppt_w"/>
                                          </p:val>
                                        </p:tav>
                                        <p:tav tm="100000">
                                          <p:val>
                                            <p:fltVal val="0"/>
                                          </p:val>
                                        </p:tav>
                                      </p:tavLst>
                                    </p:anim>
                                    <p:anim calcmode="lin" valueType="num">
                                      <p:cBhvr>
                                        <p:cTn id="25" dur="1000"/>
                                        <p:tgtEl>
                                          <p:spTgt spid="4104"/>
                                        </p:tgtEl>
                                        <p:attrNameLst>
                                          <p:attrName>ppt_h</p:attrName>
                                        </p:attrNameLst>
                                      </p:cBhvr>
                                      <p:tavLst>
                                        <p:tav tm="0">
                                          <p:val>
                                            <p:strVal val="ppt_h"/>
                                          </p:val>
                                        </p:tav>
                                        <p:tav tm="100000">
                                          <p:val>
                                            <p:fltVal val="0"/>
                                          </p:val>
                                        </p:tav>
                                      </p:tavLst>
                                    </p:anim>
                                    <p:anim calcmode="lin" valueType="num">
                                      <p:cBhvr>
                                        <p:cTn id="26" dur="1000"/>
                                        <p:tgtEl>
                                          <p:spTgt spid="4104"/>
                                        </p:tgtEl>
                                        <p:attrNameLst>
                                          <p:attrName>style.rotation</p:attrName>
                                        </p:attrNameLst>
                                      </p:cBhvr>
                                      <p:tavLst>
                                        <p:tav tm="0">
                                          <p:val>
                                            <p:fltVal val="0"/>
                                          </p:val>
                                        </p:tav>
                                        <p:tav tm="100000">
                                          <p:val>
                                            <p:fltVal val="90"/>
                                          </p:val>
                                        </p:tav>
                                      </p:tavLst>
                                    </p:anim>
                                    <p:animEffect transition="out" filter="fade">
                                      <p:cBhvr>
                                        <p:cTn id="27" dur="1000"/>
                                        <p:tgtEl>
                                          <p:spTgt spid="4104"/>
                                        </p:tgtEl>
                                      </p:cBhvr>
                                    </p:animEffect>
                                    <p:set>
                                      <p:cBhvr>
                                        <p:cTn id="28" dur="1" fill="hold">
                                          <p:stCondLst>
                                            <p:cond delay="999"/>
                                          </p:stCondLst>
                                        </p:cTn>
                                        <p:tgtEl>
                                          <p:spTgt spid="4104"/>
                                        </p:tgtEl>
                                        <p:attrNameLst>
                                          <p:attrName>style.visibility</p:attrName>
                                        </p:attrNameLst>
                                      </p:cBhvr>
                                      <p:to>
                                        <p:strVal val="hidden"/>
                                      </p:to>
                                    </p:set>
                                  </p:childTnLst>
                                </p:cTn>
                              </p:par>
                              <p:par>
                                <p:cTn id="29" presetID="42" presetClass="path" presetSubtype="0" accel="50000" decel="50000" fill="hold" nodeType="withEffect">
                                  <p:stCondLst>
                                    <p:cond delay="0"/>
                                  </p:stCondLst>
                                  <p:childTnLst>
                                    <p:animMotion origin="layout" path="M -4.72222E-6 3.7037E-7 L -0.2717 -0.21505 " pathEditMode="relative" rAng="0" ptsTypes="AA">
                                      <p:cBhvr>
                                        <p:cTn id="30" dur="1000" fill="hold"/>
                                        <p:tgtEl>
                                          <p:spTgt spid="4108"/>
                                        </p:tgtEl>
                                        <p:attrNameLst>
                                          <p:attrName>ppt_x</p:attrName>
                                          <p:attrName>ppt_y</p:attrName>
                                        </p:attrNameLst>
                                      </p:cBhvr>
                                      <p:rCtr x="-13594" y="-10764"/>
                                    </p:animMotion>
                                  </p:childTnLst>
                                </p:cTn>
                              </p:par>
                              <p:par>
                                <p:cTn id="31" presetID="31" presetClass="exit" presetSubtype="0" fill="hold" nodeType="withEffect">
                                  <p:stCondLst>
                                    <p:cond delay="0"/>
                                  </p:stCondLst>
                                  <p:childTnLst>
                                    <p:anim calcmode="lin" valueType="num">
                                      <p:cBhvr>
                                        <p:cTn id="32" dur="1000"/>
                                        <p:tgtEl>
                                          <p:spTgt spid="4108"/>
                                        </p:tgtEl>
                                        <p:attrNameLst>
                                          <p:attrName>ppt_w</p:attrName>
                                        </p:attrNameLst>
                                      </p:cBhvr>
                                      <p:tavLst>
                                        <p:tav tm="0">
                                          <p:val>
                                            <p:strVal val="ppt_w"/>
                                          </p:val>
                                        </p:tav>
                                        <p:tav tm="100000">
                                          <p:val>
                                            <p:fltVal val="0"/>
                                          </p:val>
                                        </p:tav>
                                      </p:tavLst>
                                    </p:anim>
                                    <p:anim calcmode="lin" valueType="num">
                                      <p:cBhvr>
                                        <p:cTn id="33" dur="1000"/>
                                        <p:tgtEl>
                                          <p:spTgt spid="4108"/>
                                        </p:tgtEl>
                                        <p:attrNameLst>
                                          <p:attrName>ppt_h</p:attrName>
                                        </p:attrNameLst>
                                      </p:cBhvr>
                                      <p:tavLst>
                                        <p:tav tm="0">
                                          <p:val>
                                            <p:strVal val="ppt_h"/>
                                          </p:val>
                                        </p:tav>
                                        <p:tav tm="100000">
                                          <p:val>
                                            <p:fltVal val="0"/>
                                          </p:val>
                                        </p:tav>
                                      </p:tavLst>
                                    </p:anim>
                                    <p:anim calcmode="lin" valueType="num">
                                      <p:cBhvr>
                                        <p:cTn id="34" dur="1000"/>
                                        <p:tgtEl>
                                          <p:spTgt spid="4108"/>
                                        </p:tgtEl>
                                        <p:attrNameLst>
                                          <p:attrName>style.rotation</p:attrName>
                                        </p:attrNameLst>
                                      </p:cBhvr>
                                      <p:tavLst>
                                        <p:tav tm="0">
                                          <p:val>
                                            <p:fltVal val="0"/>
                                          </p:val>
                                        </p:tav>
                                        <p:tav tm="100000">
                                          <p:val>
                                            <p:fltVal val="90"/>
                                          </p:val>
                                        </p:tav>
                                      </p:tavLst>
                                    </p:anim>
                                    <p:animEffect transition="out" filter="fade">
                                      <p:cBhvr>
                                        <p:cTn id="35" dur="1000"/>
                                        <p:tgtEl>
                                          <p:spTgt spid="4108"/>
                                        </p:tgtEl>
                                      </p:cBhvr>
                                    </p:animEffect>
                                    <p:set>
                                      <p:cBhvr>
                                        <p:cTn id="36" dur="1" fill="hold">
                                          <p:stCondLst>
                                            <p:cond delay="999"/>
                                          </p:stCondLst>
                                        </p:cTn>
                                        <p:tgtEl>
                                          <p:spTgt spid="4108"/>
                                        </p:tgtEl>
                                        <p:attrNameLst>
                                          <p:attrName>style.visibility</p:attrName>
                                        </p:attrNameLst>
                                      </p:cBhvr>
                                      <p:to>
                                        <p:strVal val="hidden"/>
                                      </p:to>
                                    </p:set>
                                  </p:childTnLst>
                                </p:cTn>
                              </p:par>
                              <p:par>
                                <p:cTn id="37" presetID="32" presetClass="emph" presetSubtype="0" fill="hold" nodeType="withEffect">
                                  <p:stCondLst>
                                    <p:cond delay="700"/>
                                  </p:stCondLst>
                                  <p:childTnLst>
                                    <p:animRot by="120000">
                                      <p:cBhvr>
                                        <p:cTn id="38" dur="100" fill="hold">
                                          <p:stCondLst>
                                            <p:cond delay="0"/>
                                          </p:stCondLst>
                                        </p:cTn>
                                        <p:tgtEl>
                                          <p:spTgt spid="4106"/>
                                        </p:tgtEl>
                                        <p:attrNameLst>
                                          <p:attrName>r</p:attrName>
                                        </p:attrNameLst>
                                      </p:cBhvr>
                                    </p:animRot>
                                    <p:animRot by="-240000">
                                      <p:cBhvr>
                                        <p:cTn id="39" dur="200" fill="hold">
                                          <p:stCondLst>
                                            <p:cond delay="200"/>
                                          </p:stCondLst>
                                        </p:cTn>
                                        <p:tgtEl>
                                          <p:spTgt spid="4106"/>
                                        </p:tgtEl>
                                        <p:attrNameLst>
                                          <p:attrName>r</p:attrName>
                                        </p:attrNameLst>
                                      </p:cBhvr>
                                    </p:animRot>
                                    <p:animRot by="240000">
                                      <p:cBhvr>
                                        <p:cTn id="40" dur="200" fill="hold">
                                          <p:stCondLst>
                                            <p:cond delay="400"/>
                                          </p:stCondLst>
                                        </p:cTn>
                                        <p:tgtEl>
                                          <p:spTgt spid="4106"/>
                                        </p:tgtEl>
                                        <p:attrNameLst>
                                          <p:attrName>r</p:attrName>
                                        </p:attrNameLst>
                                      </p:cBhvr>
                                    </p:animRot>
                                    <p:animRot by="-240000">
                                      <p:cBhvr>
                                        <p:cTn id="41" dur="200" fill="hold">
                                          <p:stCondLst>
                                            <p:cond delay="600"/>
                                          </p:stCondLst>
                                        </p:cTn>
                                        <p:tgtEl>
                                          <p:spTgt spid="4106"/>
                                        </p:tgtEl>
                                        <p:attrNameLst>
                                          <p:attrName>r</p:attrName>
                                        </p:attrNameLst>
                                      </p:cBhvr>
                                    </p:animRot>
                                    <p:animRot by="120000">
                                      <p:cBhvr>
                                        <p:cTn id="42" dur="200" fill="hold">
                                          <p:stCondLst>
                                            <p:cond delay="800"/>
                                          </p:stCondLst>
                                        </p:cTn>
                                        <p:tgtEl>
                                          <p:spTgt spid="4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3">
            <a:extLst>
              <a:ext uri="{FF2B5EF4-FFF2-40B4-BE49-F238E27FC236}">
                <a16:creationId xmlns:a16="http://schemas.microsoft.com/office/drawing/2014/main" id="{1A0D02A3-69F6-472D-9E29-7D7B76444B06}"/>
              </a:ext>
            </a:extLst>
          </p:cNvPr>
          <p:cNvGrpSpPr>
            <a:grpSpLocks/>
          </p:cNvGrpSpPr>
          <p:nvPr/>
        </p:nvGrpSpPr>
        <p:grpSpPr bwMode="auto">
          <a:xfrm>
            <a:off x="3025775" y="1830388"/>
            <a:ext cx="2863850" cy="4191000"/>
            <a:chOff x="3492500" y="2349500"/>
            <a:chExt cx="2863850" cy="4191000"/>
          </a:xfrm>
        </p:grpSpPr>
        <p:sp>
          <p:nvSpPr>
            <p:cNvPr id="58374" name="Rectangle 3">
              <a:extLst>
                <a:ext uri="{FF2B5EF4-FFF2-40B4-BE49-F238E27FC236}">
                  <a16:creationId xmlns:a16="http://schemas.microsoft.com/office/drawing/2014/main" id="{8A0CBF80-0AB6-46E4-841A-B226EE892BAF}"/>
                </a:ext>
              </a:extLst>
            </p:cNvPr>
            <p:cNvSpPr>
              <a:spLocks noChangeArrowheads="1"/>
            </p:cNvSpPr>
            <p:nvPr/>
          </p:nvSpPr>
          <p:spPr bwMode="auto">
            <a:xfrm>
              <a:off x="3492500" y="2781300"/>
              <a:ext cx="21590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堆栈中的数据</a:t>
              </a:r>
            </a:p>
          </p:txBody>
        </p:sp>
        <p:sp>
          <p:nvSpPr>
            <p:cNvPr id="58375" name="Rectangle 4">
              <a:extLst>
                <a:ext uri="{FF2B5EF4-FFF2-40B4-BE49-F238E27FC236}">
                  <a16:creationId xmlns:a16="http://schemas.microsoft.com/office/drawing/2014/main" id="{05F4D399-7A93-4D8B-BF22-A20FFEFC9556}"/>
                </a:ext>
              </a:extLst>
            </p:cNvPr>
            <p:cNvSpPr>
              <a:spLocks noChangeArrowheads="1"/>
            </p:cNvSpPr>
            <p:nvPr/>
          </p:nvSpPr>
          <p:spPr bwMode="auto">
            <a:xfrm>
              <a:off x="3492500" y="2349500"/>
              <a:ext cx="21590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栈底</a:t>
              </a:r>
            </a:p>
          </p:txBody>
        </p:sp>
        <p:sp>
          <p:nvSpPr>
            <p:cNvPr id="58376" name="Rectangle 5">
              <a:extLst>
                <a:ext uri="{FF2B5EF4-FFF2-40B4-BE49-F238E27FC236}">
                  <a16:creationId xmlns:a16="http://schemas.microsoft.com/office/drawing/2014/main" id="{575F7284-79DB-4773-8894-8EECD522B2BD}"/>
                </a:ext>
              </a:extLst>
            </p:cNvPr>
            <p:cNvSpPr>
              <a:spLocks noChangeArrowheads="1"/>
            </p:cNvSpPr>
            <p:nvPr/>
          </p:nvSpPr>
          <p:spPr bwMode="auto">
            <a:xfrm>
              <a:off x="3492500" y="3860800"/>
              <a:ext cx="215900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zh-CN" sz="1800" b="0">
                <a:solidFill>
                  <a:schemeClr val="tx1"/>
                </a:solidFill>
                <a:latin typeface="Tahoma" panose="020B0604030504040204" pitchFamily="34" charset="0"/>
                <a:ea typeface="PMingLiU" panose="02020500000000000000" pitchFamily="18" charset="-120"/>
              </a:endParaRPr>
            </a:p>
          </p:txBody>
        </p:sp>
        <p:sp>
          <p:nvSpPr>
            <p:cNvPr id="58377" name="Text Box 6">
              <a:extLst>
                <a:ext uri="{FF2B5EF4-FFF2-40B4-BE49-F238E27FC236}">
                  <a16:creationId xmlns:a16="http://schemas.microsoft.com/office/drawing/2014/main" id="{A2E17988-05ED-4962-BD80-7B58D69451B4}"/>
                </a:ext>
              </a:extLst>
            </p:cNvPr>
            <p:cNvSpPr txBox="1">
              <a:spLocks noChangeArrowheads="1"/>
            </p:cNvSpPr>
            <p:nvPr/>
          </p:nvSpPr>
          <p:spPr bwMode="auto">
            <a:xfrm>
              <a:off x="5919788" y="3876675"/>
              <a:ext cx="436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SP</a:t>
              </a:r>
            </a:p>
          </p:txBody>
        </p:sp>
        <p:sp>
          <p:nvSpPr>
            <p:cNvPr id="58378" name="Line 7">
              <a:extLst>
                <a:ext uri="{FF2B5EF4-FFF2-40B4-BE49-F238E27FC236}">
                  <a16:creationId xmlns:a16="http://schemas.microsoft.com/office/drawing/2014/main" id="{FF971001-E671-4196-951A-77D5A40C9F00}"/>
                </a:ext>
              </a:extLst>
            </p:cNvPr>
            <p:cNvSpPr>
              <a:spLocks noChangeShapeType="1"/>
            </p:cNvSpPr>
            <p:nvPr/>
          </p:nvSpPr>
          <p:spPr bwMode="auto">
            <a:xfrm flipH="1">
              <a:off x="5651500" y="40767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9" name="Text Box 8">
              <a:extLst>
                <a:ext uri="{FF2B5EF4-FFF2-40B4-BE49-F238E27FC236}">
                  <a16:creationId xmlns:a16="http://schemas.microsoft.com/office/drawing/2014/main" id="{A29A8CB3-3956-49FF-BE5C-07E852074B52}"/>
                </a:ext>
              </a:extLst>
            </p:cNvPr>
            <p:cNvSpPr txBox="1">
              <a:spLocks noChangeArrowheads="1"/>
            </p:cNvSpPr>
            <p:nvPr/>
          </p:nvSpPr>
          <p:spPr bwMode="auto">
            <a:xfrm>
              <a:off x="3635375" y="5516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zh-CN" sz="1800" b="0">
                <a:solidFill>
                  <a:schemeClr val="tx1"/>
                </a:solidFill>
                <a:latin typeface="Tahoma" panose="020B0604030504040204" pitchFamily="34" charset="0"/>
                <a:ea typeface="PMingLiU" panose="02020500000000000000" pitchFamily="18" charset="-120"/>
              </a:endParaRPr>
            </a:p>
          </p:txBody>
        </p:sp>
        <p:sp>
          <p:nvSpPr>
            <p:cNvPr id="58380" name="Rectangle 9">
              <a:extLst>
                <a:ext uri="{FF2B5EF4-FFF2-40B4-BE49-F238E27FC236}">
                  <a16:creationId xmlns:a16="http://schemas.microsoft.com/office/drawing/2014/main" id="{D36A97BF-E4AB-44F2-9929-25C03FF12812}"/>
                </a:ext>
              </a:extLst>
            </p:cNvPr>
            <p:cNvSpPr>
              <a:spLocks noChangeArrowheads="1"/>
            </p:cNvSpPr>
            <p:nvPr/>
          </p:nvSpPr>
          <p:spPr bwMode="auto">
            <a:xfrm>
              <a:off x="3492500" y="4292600"/>
              <a:ext cx="2159000" cy="1223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58381" name="Rectangle 10">
              <a:extLst>
                <a:ext uri="{FF2B5EF4-FFF2-40B4-BE49-F238E27FC236}">
                  <a16:creationId xmlns:a16="http://schemas.microsoft.com/office/drawing/2014/main" id="{BDC94773-1139-4001-8D40-6E820DBADB14}"/>
                </a:ext>
              </a:extLst>
            </p:cNvPr>
            <p:cNvSpPr>
              <a:spLocks noChangeArrowheads="1"/>
            </p:cNvSpPr>
            <p:nvPr/>
          </p:nvSpPr>
          <p:spPr bwMode="auto">
            <a:xfrm>
              <a:off x="3492500" y="5516563"/>
              <a:ext cx="215900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800" b="0">
                <a:solidFill>
                  <a:schemeClr val="tx1"/>
                </a:solidFill>
                <a:latin typeface="Tahoma" panose="020B0604030504040204" pitchFamily="34" charset="0"/>
                <a:ea typeface="PMingLiU" panose="02020500000000000000" pitchFamily="18" charset="-120"/>
              </a:endParaRPr>
            </a:p>
          </p:txBody>
        </p:sp>
        <p:sp>
          <p:nvSpPr>
            <p:cNvPr id="58382" name="Text Box 11">
              <a:extLst>
                <a:ext uri="{FF2B5EF4-FFF2-40B4-BE49-F238E27FC236}">
                  <a16:creationId xmlns:a16="http://schemas.microsoft.com/office/drawing/2014/main" id="{6DA91F88-0ABE-4ACF-A0B0-6918F75A31B6}"/>
                </a:ext>
              </a:extLst>
            </p:cNvPr>
            <p:cNvSpPr txBox="1">
              <a:spLocks noChangeArrowheads="1"/>
            </p:cNvSpPr>
            <p:nvPr/>
          </p:nvSpPr>
          <p:spPr bwMode="auto">
            <a:xfrm>
              <a:off x="3708400" y="6173788"/>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正常的堆栈分布</a:t>
              </a:r>
            </a:p>
          </p:txBody>
        </p:sp>
      </p:grpSp>
      <p:sp>
        <p:nvSpPr>
          <p:cNvPr id="14" name="标题 1">
            <a:extLst>
              <a:ext uri="{FF2B5EF4-FFF2-40B4-BE49-F238E27FC236}">
                <a16:creationId xmlns:a16="http://schemas.microsoft.com/office/drawing/2014/main" id="{21979DE8-FEFC-42B6-8895-621A1D193151}"/>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58373" name="TextBox 14">
            <a:extLst>
              <a:ext uri="{FF2B5EF4-FFF2-40B4-BE49-F238E27FC236}">
                <a16:creationId xmlns:a16="http://schemas.microsoft.com/office/drawing/2014/main" id="{2E327DE0-01AB-4489-98F9-CD2D4B12E89C}"/>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2800" dirty="0">
                <a:solidFill>
                  <a:schemeClr val="bg1"/>
                </a:solidFill>
                <a:latin typeface="黑体" panose="02010609060101010101" pitchFamily="49" charset="-122"/>
                <a:ea typeface="宋体" panose="02010600030101010101" pitchFamily="2" charset="-122"/>
              </a:rPr>
              <a:t>基于堆栈的缓冲区溢出攻击的实现</a:t>
            </a:r>
            <a:endParaRPr kumimoji="0" lang="zh-CN" altLang="en-US" sz="2800" dirty="0">
              <a:solidFill>
                <a:schemeClr val="bg1"/>
              </a:solidFill>
              <a:latin typeface="黑体" panose="02010609060101010101" pitchFamily="49"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1">
            <a:extLst>
              <a:ext uri="{FF2B5EF4-FFF2-40B4-BE49-F238E27FC236}">
                <a16:creationId xmlns:a16="http://schemas.microsoft.com/office/drawing/2014/main" id="{32B6559A-15B5-4314-BEF9-776BA3EE7910}"/>
              </a:ext>
            </a:extLst>
          </p:cNvPr>
          <p:cNvGrpSpPr>
            <a:grpSpLocks/>
          </p:cNvGrpSpPr>
          <p:nvPr/>
        </p:nvGrpSpPr>
        <p:grpSpPr bwMode="auto">
          <a:xfrm>
            <a:off x="3365501" y="1773239"/>
            <a:ext cx="3194513" cy="4441825"/>
            <a:chOff x="3435354" y="2422525"/>
            <a:chExt cx="3194509" cy="3539209"/>
          </a:xfrm>
        </p:grpSpPr>
        <p:sp>
          <p:nvSpPr>
            <p:cNvPr id="60426" name="Rectangle 3">
              <a:extLst>
                <a:ext uri="{FF2B5EF4-FFF2-40B4-BE49-F238E27FC236}">
                  <a16:creationId xmlns:a16="http://schemas.microsoft.com/office/drawing/2014/main" id="{3548A2F3-52D6-4F9A-AC5E-2BBF5B7C0A57}"/>
                </a:ext>
              </a:extLst>
            </p:cNvPr>
            <p:cNvSpPr>
              <a:spLocks noChangeArrowheads="1"/>
            </p:cNvSpPr>
            <p:nvPr/>
          </p:nvSpPr>
          <p:spPr bwMode="auto">
            <a:xfrm>
              <a:off x="3435354" y="2854325"/>
              <a:ext cx="21590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堆栈中的数据</a:t>
              </a:r>
            </a:p>
          </p:txBody>
        </p:sp>
        <p:sp>
          <p:nvSpPr>
            <p:cNvPr id="60427" name="Rectangle 4">
              <a:extLst>
                <a:ext uri="{FF2B5EF4-FFF2-40B4-BE49-F238E27FC236}">
                  <a16:creationId xmlns:a16="http://schemas.microsoft.com/office/drawing/2014/main" id="{98DBC492-FDDB-4C9D-BBBE-5D276217D475}"/>
                </a:ext>
              </a:extLst>
            </p:cNvPr>
            <p:cNvSpPr>
              <a:spLocks noChangeArrowheads="1"/>
            </p:cNvSpPr>
            <p:nvPr/>
          </p:nvSpPr>
          <p:spPr bwMode="auto">
            <a:xfrm>
              <a:off x="3435354" y="2422525"/>
              <a:ext cx="21590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栈底</a:t>
              </a:r>
            </a:p>
          </p:txBody>
        </p:sp>
        <p:sp>
          <p:nvSpPr>
            <p:cNvPr id="60428" name="Rectangle 5">
              <a:extLst>
                <a:ext uri="{FF2B5EF4-FFF2-40B4-BE49-F238E27FC236}">
                  <a16:creationId xmlns:a16="http://schemas.microsoft.com/office/drawing/2014/main" id="{DD95B7D4-53A6-4EB3-82A9-D50F507ECAD9}"/>
                </a:ext>
              </a:extLst>
            </p:cNvPr>
            <p:cNvSpPr>
              <a:spLocks noChangeArrowheads="1"/>
            </p:cNvSpPr>
            <p:nvPr/>
          </p:nvSpPr>
          <p:spPr bwMode="auto">
            <a:xfrm>
              <a:off x="3435354" y="3933825"/>
              <a:ext cx="21590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返回地址</a:t>
              </a:r>
            </a:p>
          </p:txBody>
        </p:sp>
        <p:sp>
          <p:nvSpPr>
            <p:cNvPr id="60429" name="Text Box 6">
              <a:extLst>
                <a:ext uri="{FF2B5EF4-FFF2-40B4-BE49-F238E27FC236}">
                  <a16:creationId xmlns:a16="http://schemas.microsoft.com/office/drawing/2014/main" id="{1314E6D0-094A-4705-AECD-B80A6986F67D}"/>
                </a:ext>
              </a:extLst>
            </p:cNvPr>
            <p:cNvSpPr txBox="1">
              <a:spLocks noChangeArrowheads="1"/>
            </p:cNvSpPr>
            <p:nvPr/>
          </p:nvSpPr>
          <p:spPr bwMode="auto">
            <a:xfrm>
              <a:off x="5862735" y="5538101"/>
              <a:ext cx="439543" cy="29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SP</a:t>
              </a:r>
            </a:p>
          </p:txBody>
        </p:sp>
        <p:sp>
          <p:nvSpPr>
            <p:cNvPr id="60430" name="Line 7">
              <a:extLst>
                <a:ext uri="{FF2B5EF4-FFF2-40B4-BE49-F238E27FC236}">
                  <a16:creationId xmlns:a16="http://schemas.microsoft.com/office/drawing/2014/main" id="{06829BA3-ED91-43D5-8EA3-4728073503DE}"/>
                </a:ext>
              </a:extLst>
            </p:cNvPr>
            <p:cNvSpPr>
              <a:spLocks noChangeShapeType="1"/>
            </p:cNvSpPr>
            <p:nvPr/>
          </p:nvSpPr>
          <p:spPr bwMode="auto">
            <a:xfrm flipH="1">
              <a:off x="5595938" y="5738126"/>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1" name="Rectangle 8">
              <a:extLst>
                <a:ext uri="{FF2B5EF4-FFF2-40B4-BE49-F238E27FC236}">
                  <a16:creationId xmlns:a16="http://schemas.microsoft.com/office/drawing/2014/main" id="{97011CA8-189F-4632-8396-2CC19962F046}"/>
                </a:ext>
              </a:extLst>
            </p:cNvPr>
            <p:cNvSpPr>
              <a:spLocks noChangeArrowheads="1"/>
            </p:cNvSpPr>
            <p:nvPr/>
          </p:nvSpPr>
          <p:spPr bwMode="auto">
            <a:xfrm>
              <a:off x="3435354" y="4766394"/>
              <a:ext cx="2159000" cy="7642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其他数据，例如</a:t>
              </a:r>
            </a:p>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函数的局部变量</a:t>
              </a:r>
            </a:p>
          </p:txBody>
        </p:sp>
        <p:sp>
          <p:nvSpPr>
            <p:cNvPr id="60432" name="Rectangle 9">
              <a:extLst>
                <a:ext uri="{FF2B5EF4-FFF2-40B4-BE49-F238E27FC236}">
                  <a16:creationId xmlns:a16="http://schemas.microsoft.com/office/drawing/2014/main" id="{826F5E1E-C5FF-4BE3-86CE-39302E83C098}"/>
                </a:ext>
              </a:extLst>
            </p:cNvPr>
            <p:cNvSpPr>
              <a:spLocks noChangeArrowheads="1"/>
            </p:cNvSpPr>
            <p:nvPr/>
          </p:nvSpPr>
          <p:spPr bwMode="auto">
            <a:xfrm>
              <a:off x="3435354" y="5529934"/>
              <a:ext cx="215900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zh-CN" sz="1800" b="0">
                <a:solidFill>
                  <a:schemeClr val="tx1"/>
                </a:solidFill>
                <a:latin typeface="Tahoma" panose="020B0604030504040204" pitchFamily="34" charset="0"/>
                <a:ea typeface="PMingLiU" panose="02020500000000000000" pitchFamily="18" charset="-120"/>
              </a:endParaRPr>
            </a:p>
          </p:txBody>
        </p:sp>
        <p:sp>
          <p:nvSpPr>
            <p:cNvPr id="60433" name="Text Box 10">
              <a:extLst>
                <a:ext uri="{FF2B5EF4-FFF2-40B4-BE49-F238E27FC236}">
                  <a16:creationId xmlns:a16="http://schemas.microsoft.com/office/drawing/2014/main" id="{C318D597-5539-4096-8C55-13AC9EB24779}"/>
                </a:ext>
              </a:extLst>
            </p:cNvPr>
            <p:cNvSpPr txBox="1">
              <a:spLocks noChangeArrowheads="1"/>
            </p:cNvSpPr>
            <p:nvPr/>
          </p:nvSpPr>
          <p:spPr bwMode="auto">
            <a:xfrm>
              <a:off x="5700251" y="4968891"/>
              <a:ext cx="929612" cy="29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n bytes</a:t>
              </a:r>
            </a:p>
          </p:txBody>
        </p:sp>
        <p:sp>
          <p:nvSpPr>
            <p:cNvPr id="60434" name="Text Box 11">
              <a:extLst>
                <a:ext uri="{FF2B5EF4-FFF2-40B4-BE49-F238E27FC236}">
                  <a16:creationId xmlns:a16="http://schemas.microsoft.com/office/drawing/2014/main" id="{7DC7E389-E0D5-4999-AD85-E2C1F229F38B}"/>
                </a:ext>
              </a:extLst>
            </p:cNvPr>
            <p:cNvSpPr txBox="1">
              <a:spLocks noChangeArrowheads="1"/>
            </p:cNvSpPr>
            <p:nvPr/>
          </p:nvSpPr>
          <p:spPr bwMode="auto">
            <a:xfrm>
              <a:off x="5662952" y="3933825"/>
              <a:ext cx="928010" cy="29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4 bytes</a:t>
              </a:r>
            </a:p>
          </p:txBody>
        </p:sp>
      </p:grpSp>
      <p:sp>
        <p:nvSpPr>
          <p:cNvPr id="17" name="标题 1">
            <a:extLst>
              <a:ext uri="{FF2B5EF4-FFF2-40B4-BE49-F238E27FC236}">
                <a16:creationId xmlns:a16="http://schemas.microsoft.com/office/drawing/2014/main" id="{E4A15F7A-A76F-444F-BF9A-279D71BB705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0421" name="TextBox 17">
            <a:extLst>
              <a:ext uri="{FF2B5EF4-FFF2-40B4-BE49-F238E27FC236}">
                <a16:creationId xmlns:a16="http://schemas.microsoft.com/office/drawing/2014/main" id="{7EB2839B-BF10-46B8-99AE-4B1EE7167EA8}"/>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2800" dirty="0">
                <a:solidFill>
                  <a:schemeClr val="bg1"/>
                </a:solidFill>
                <a:latin typeface="黑体" panose="02010609060101010101" pitchFamily="49" charset="-122"/>
                <a:ea typeface="宋体" panose="02010600030101010101" pitchFamily="2" charset="-122"/>
              </a:rPr>
              <a:t>调用一个函数后，堆栈内容：</a:t>
            </a:r>
            <a:endParaRPr kumimoji="0" lang="zh-CN" altLang="en-US" sz="2800" dirty="0">
              <a:solidFill>
                <a:schemeClr val="bg1"/>
              </a:solidFill>
              <a:latin typeface="黑体" panose="02010609060101010101" pitchFamily="49" charset="-122"/>
            </a:endParaRPr>
          </a:p>
        </p:txBody>
      </p:sp>
      <p:sp>
        <p:nvSpPr>
          <p:cNvPr id="60422" name="Rectangle 5">
            <a:extLst>
              <a:ext uri="{FF2B5EF4-FFF2-40B4-BE49-F238E27FC236}">
                <a16:creationId xmlns:a16="http://schemas.microsoft.com/office/drawing/2014/main" id="{4D384579-6D71-4051-BB13-4C90E7C2F3DF}"/>
              </a:ext>
            </a:extLst>
          </p:cNvPr>
          <p:cNvSpPr>
            <a:spLocks noChangeArrowheads="1"/>
          </p:cNvSpPr>
          <p:nvPr/>
        </p:nvSpPr>
        <p:spPr bwMode="auto">
          <a:xfrm>
            <a:off x="3365500" y="4173539"/>
            <a:ext cx="2159000" cy="5413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800" b="0">
                <a:solidFill>
                  <a:schemeClr val="bg1"/>
                </a:solidFill>
                <a:latin typeface="微软雅黑" panose="020B0503020204020204" pitchFamily="34" charset="-122"/>
                <a:ea typeface="微软雅黑" panose="020B0503020204020204" pitchFamily="34" charset="-122"/>
              </a:rPr>
              <a:t>EBP</a:t>
            </a:r>
            <a:endParaRPr lang="zh-CN" altLang="en-US" sz="1800" b="0">
              <a:solidFill>
                <a:schemeClr val="bg1"/>
              </a:solidFill>
              <a:latin typeface="微软雅黑" panose="020B0503020204020204" pitchFamily="34" charset="-122"/>
              <a:ea typeface="微软雅黑" panose="020B0503020204020204" pitchFamily="34" charset="-122"/>
            </a:endParaRPr>
          </a:p>
        </p:txBody>
      </p:sp>
      <p:sp>
        <p:nvSpPr>
          <p:cNvPr id="60423" name="Text Box 11">
            <a:extLst>
              <a:ext uri="{FF2B5EF4-FFF2-40B4-BE49-F238E27FC236}">
                <a16:creationId xmlns:a16="http://schemas.microsoft.com/office/drawing/2014/main" id="{20819DCE-5229-42F4-A5AE-39F12D29D523}"/>
              </a:ext>
            </a:extLst>
          </p:cNvPr>
          <p:cNvSpPr txBox="1">
            <a:spLocks noChangeArrowheads="1"/>
          </p:cNvSpPr>
          <p:nvPr/>
        </p:nvSpPr>
        <p:spPr bwMode="auto">
          <a:xfrm>
            <a:off x="5593102" y="4286250"/>
            <a:ext cx="928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4 bytes</a:t>
            </a:r>
          </a:p>
        </p:txBody>
      </p:sp>
      <p:cxnSp>
        <p:nvCxnSpPr>
          <p:cNvPr id="60424" name="直接箭头连接符 18">
            <a:extLst>
              <a:ext uri="{FF2B5EF4-FFF2-40B4-BE49-F238E27FC236}">
                <a16:creationId xmlns:a16="http://schemas.microsoft.com/office/drawing/2014/main" id="{F6380E3B-ED1C-4435-A601-BDC300B13680}"/>
              </a:ext>
            </a:extLst>
          </p:cNvPr>
          <p:cNvCxnSpPr>
            <a:cxnSpLocks noChangeShapeType="1"/>
          </p:cNvCxnSpPr>
          <p:nvPr/>
        </p:nvCxnSpPr>
        <p:spPr bwMode="auto">
          <a:xfrm rot="10800000">
            <a:off x="5524501" y="4714875"/>
            <a:ext cx="500063" cy="158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0425" name="Text Box 6">
            <a:extLst>
              <a:ext uri="{FF2B5EF4-FFF2-40B4-BE49-F238E27FC236}">
                <a16:creationId xmlns:a16="http://schemas.microsoft.com/office/drawing/2014/main" id="{A3395BB1-6279-4262-874D-77666B7BCDB8}"/>
              </a:ext>
            </a:extLst>
          </p:cNvPr>
          <p:cNvSpPr txBox="1">
            <a:spLocks noChangeArrowheads="1"/>
          </p:cNvSpPr>
          <p:nvPr/>
        </p:nvSpPr>
        <p:spPr bwMode="auto">
          <a:xfrm>
            <a:off x="5946776" y="4500564"/>
            <a:ext cx="447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BP</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组合 1">
            <a:extLst>
              <a:ext uri="{FF2B5EF4-FFF2-40B4-BE49-F238E27FC236}">
                <a16:creationId xmlns:a16="http://schemas.microsoft.com/office/drawing/2014/main" id="{C92C9E6B-3254-4380-8886-C911765EFF75}"/>
              </a:ext>
            </a:extLst>
          </p:cNvPr>
          <p:cNvGrpSpPr>
            <a:grpSpLocks/>
          </p:cNvGrpSpPr>
          <p:nvPr/>
        </p:nvGrpSpPr>
        <p:grpSpPr bwMode="auto">
          <a:xfrm>
            <a:off x="838200" y="1557339"/>
            <a:ext cx="7996238" cy="3743325"/>
            <a:chOff x="451645" y="2565400"/>
            <a:chExt cx="7997030" cy="3743325"/>
          </a:xfrm>
        </p:grpSpPr>
        <p:sp>
          <p:nvSpPr>
            <p:cNvPr id="61447" name="Rectangle 2">
              <a:extLst>
                <a:ext uri="{FF2B5EF4-FFF2-40B4-BE49-F238E27FC236}">
                  <a16:creationId xmlns:a16="http://schemas.microsoft.com/office/drawing/2014/main" id="{3A2D14D1-23FE-4C40-A317-8375A662CB29}"/>
                </a:ext>
              </a:extLst>
            </p:cNvPr>
            <p:cNvSpPr>
              <a:spLocks noChangeArrowheads="1"/>
            </p:cNvSpPr>
            <p:nvPr/>
          </p:nvSpPr>
          <p:spPr bwMode="auto">
            <a:xfrm>
              <a:off x="3276600" y="3644900"/>
              <a:ext cx="2159000" cy="1800225"/>
            </a:xfrm>
            <a:prstGeom prst="rect">
              <a:avLst/>
            </a:prstGeom>
            <a:solidFill>
              <a:srgbClr val="FF0000"/>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61448" name="Rectangle 4">
              <a:extLst>
                <a:ext uri="{FF2B5EF4-FFF2-40B4-BE49-F238E27FC236}">
                  <a16:creationId xmlns:a16="http://schemas.microsoft.com/office/drawing/2014/main" id="{CDFAE16D-FBF2-43B7-94D0-9FDB39D07538}"/>
                </a:ext>
              </a:extLst>
            </p:cNvPr>
            <p:cNvSpPr>
              <a:spLocks noChangeArrowheads="1"/>
            </p:cNvSpPr>
            <p:nvPr/>
          </p:nvSpPr>
          <p:spPr bwMode="auto">
            <a:xfrm>
              <a:off x="3276600" y="2997200"/>
              <a:ext cx="21590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堆栈中的数据</a:t>
              </a:r>
            </a:p>
          </p:txBody>
        </p:sp>
        <p:sp>
          <p:nvSpPr>
            <p:cNvPr id="61449" name="Rectangle 5">
              <a:extLst>
                <a:ext uri="{FF2B5EF4-FFF2-40B4-BE49-F238E27FC236}">
                  <a16:creationId xmlns:a16="http://schemas.microsoft.com/office/drawing/2014/main" id="{C2EE61DC-0106-4CCE-8C26-9008E21D20B8}"/>
                </a:ext>
              </a:extLst>
            </p:cNvPr>
            <p:cNvSpPr>
              <a:spLocks noChangeArrowheads="1"/>
            </p:cNvSpPr>
            <p:nvPr/>
          </p:nvSpPr>
          <p:spPr bwMode="auto">
            <a:xfrm>
              <a:off x="3276600" y="2565400"/>
              <a:ext cx="21590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栈底</a:t>
              </a:r>
            </a:p>
          </p:txBody>
        </p:sp>
        <p:sp>
          <p:nvSpPr>
            <p:cNvPr id="61450" name="Rectangle 6">
              <a:extLst>
                <a:ext uri="{FF2B5EF4-FFF2-40B4-BE49-F238E27FC236}">
                  <a16:creationId xmlns:a16="http://schemas.microsoft.com/office/drawing/2014/main" id="{EDDE4929-D6B9-41E3-9F41-AADDB7CE240B}"/>
                </a:ext>
              </a:extLst>
            </p:cNvPr>
            <p:cNvSpPr>
              <a:spLocks noChangeArrowheads="1"/>
            </p:cNvSpPr>
            <p:nvPr/>
          </p:nvSpPr>
          <p:spPr bwMode="auto">
            <a:xfrm>
              <a:off x="3276600" y="4076700"/>
              <a:ext cx="2159000" cy="431800"/>
            </a:xfrm>
            <a:prstGeom prst="rect">
              <a:avLst/>
            </a:prstGeom>
            <a:solidFill>
              <a:srgbClr val="FF0000"/>
            </a:solidFill>
            <a:ln w="12700">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rgbClr val="300A24"/>
                  </a:solidFill>
                  <a:latin typeface="微软雅黑" panose="020B0503020204020204" pitchFamily="34" charset="-122"/>
                  <a:ea typeface="微软雅黑" panose="020B0503020204020204" pitchFamily="34" charset="-122"/>
                </a:rPr>
                <a:t>新的返回地址</a:t>
              </a:r>
            </a:p>
          </p:txBody>
        </p:sp>
        <p:sp>
          <p:nvSpPr>
            <p:cNvPr id="61451" name="Text Box 7">
              <a:extLst>
                <a:ext uri="{FF2B5EF4-FFF2-40B4-BE49-F238E27FC236}">
                  <a16:creationId xmlns:a16="http://schemas.microsoft.com/office/drawing/2014/main" id="{ECC977F8-4B58-40AB-973E-9C18C5EC3537}"/>
                </a:ext>
              </a:extLst>
            </p:cNvPr>
            <p:cNvSpPr txBox="1">
              <a:spLocks noChangeArrowheads="1"/>
            </p:cNvSpPr>
            <p:nvPr/>
          </p:nvSpPr>
          <p:spPr bwMode="auto">
            <a:xfrm>
              <a:off x="5721350" y="5876925"/>
              <a:ext cx="43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SP</a:t>
              </a:r>
            </a:p>
          </p:txBody>
        </p:sp>
        <p:sp>
          <p:nvSpPr>
            <p:cNvPr id="61452" name="Line 8">
              <a:extLst>
                <a:ext uri="{FF2B5EF4-FFF2-40B4-BE49-F238E27FC236}">
                  <a16:creationId xmlns:a16="http://schemas.microsoft.com/office/drawing/2014/main" id="{F380094D-5FDD-44EC-B8EB-5491409609A5}"/>
                </a:ext>
              </a:extLst>
            </p:cNvPr>
            <p:cNvSpPr>
              <a:spLocks noChangeShapeType="1"/>
            </p:cNvSpPr>
            <p:nvPr/>
          </p:nvSpPr>
          <p:spPr bwMode="auto">
            <a:xfrm flipH="1">
              <a:off x="5453063" y="607695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3" name="Rectangle 9">
              <a:extLst>
                <a:ext uri="{FF2B5EF4-FFF2-40B4-BE49-F238E27FC236}">
                  <a16:creationId xmlns:a16="http://schemas.microsoft.com/office/drawing/2014/main" id="{C3C8BFBE-BE1A-46E8-A36E-AD8400F335A1}"/>
                </a:ext>
              </a:extLst>
            </p:cNvPr>
            <p:cNvSpPr>
              <a:spLocks noChangeArrowheads="1"/>
            </p:cNvSpPr>
            <p:nvPr/>
          </p:nvSpPr>
          <p:spPr bwMode="auto">
            <a:xfrm>
              <a:off x="3276600" y="4508500"/>
              <a:ext cx="2159000" cy="1368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其它被覆盖的数据</a:t>
              </a:r>
            </a:p>
          </p:txBody>
        </p:sp>
        <p:sp>
          <p:nvSpPr>
            <p:cNvPr id="61454" name="Text Box 10">
              <a:extLst>
                <a:ext uri="{FF2B5EF4-FFF2-40B4-BE49-F238E27FC236}">
                  <a16:creationId xmlns:a16="http://schemas.microsoft.com/office/drawing/2014/main" id="{303F0B8F-28BA-498F-8AF6-1FCAB28C57A1}"/>
                </a:ext>
              </a:extLst>
            </p:cNvPr>
            <p:cNvSpPr txBox="1">
              <a:spLocks noChangeArrowheads="1"/>
            </p:cNvSpPr>
            <p:nvPr/>
          </p:nvSpPr>
          <p:spPr bwMode="auto">
            <a:xfrm>
              <a:off x="5573532" y="5070482"/>
              <a:ext cx="922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n bytes</a:t>
              </a:r>
            </a:p>
          </p:txBody>
        </p:sp>
        <p:sp>
          <p:nvSpPr>
            <p:cNvPr id="61455" name="Text Box 11">
              <a:extLst>
                <a:ext uri="{FF2B5EF4-FFF2-40B4-BE49-F238E27FC236}">
                  <a16:creationId xmlns:a16="http://schemas.microsoft.com/office/drawing/2014/main" id="{C577ECBA-EA84-4FAC-BC45-5C2CB7BF9BE3}"/>
                </a:ext>
              </a:extLst>
            </p:cNvPr>
            <p:cNvSpPr txBox="1">
              <a:spLocks noChangeArrowheads="1"/>
            </p:cNvSpPr>
            <p:nvPr/>
          </p:nvSpPr>
          <p:spPr bwMode="auto">
            <a:xfrm>
              <a:off x="5522913" y="4076700"/>
              <a:ext cx="922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4 bytes</a:t>
              </a:r>
            </a:p>
          </p:txBody>
        </p:sp>
        <p:sp>
          <p:nvSpPr>
            <p:cNvPr id="61456" name="Line 12">
              <a:extLst>
                <a:ext uri="{FF2B5EF4-FFF2-40B4-BE49-F238E27FC236}">
                  <a16:creationId xmlns:a16="http://schemas.microsoft.com/office/drawing/2014/main" id="{A07585E9-1C3A-48C0-B687-55BDBCDF977C}"/>
                </a:ext>
              </a:extLst>
            </p:cNvPr>
            <p:cNvSpPr>
              <a:spLocks noChangeShapeType="1"/>
            </p:cNvSpPr>
            <p:nvPr/>
          </p:nvSpPr>
          <p:spPr bwMode="auto">
            <a:xfrm flipH="1">
              <a:off x="971550" y="4508500"/>
              <a:ext cx="230505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Rectangle 13">
              <a:extLst>
                <a:ext uri="{FF2B5EF4-FFF2-40B4-BE49-F238E27FC236}">
                  <a16:creationId xmlns:a16="http://schemas.microsoft.com/office/drawing/2014/main" id="{18DE9394-88E4-4E59-B2F6-E8DDC8636A8E}"/>
                </a:ext>
              </a:extLst>
            </p:cNvPr>
            <p:cNvSpPr>
              <a:spLocks noChangeArrowheads="1"/>
            </p:cNvSpPr>
            <p:nvPr/>
          </p:nvSpPr>
          <p:spPr bwMode="auto">
            <a:xfrm>
              <a:off x="3276600" y="5876925"/>
              <a:ext cx="215900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zh-CN" sz="1800" b="0">
                <a:solidFill>
                  <a:schemeClr val="tx1"/>
                </a:solidFill>
                <a:latin typeface="Tahoma" panose="020B0604030504040204" pitchFamily="34" charset="0"/>
                <a:ea typeface="PMingLiU" panose="02020500000000000000" pitchFamily="18" charset="-120"/>
              </a:endParaRPr>
            </a:p>
          </p:txBody>
        </p:sp>
        <p:sp>
          <p:nvSpPr>
            <p:cNvPr id="61458" name="Line 14">
              <a:extLst>
                <a:ext uri="{FF2B5EF4-FFF2-40B4-BE49-F238E27FC236}">
                  <a16:creationId xmlns:a16="http://schemas.microsoft.com/office/drawing/2014/main" id="{05999FF3-E198-40AC-9CF3-868944CF704C}"/>
                </a:ext>
              </a:extLst>
            </p:cNvPr>
            <p:cNvSpPr>
              <a:spLocks noChangeShapeType="1"/>
            </p:cNvSpPr>
            <p:nvPr/>
          </p:nvSpPr>
          <p:spPr bwMode="auto">
            <a:xfrm flipH="1">
              <a:off x="971550" y="5876925"/>
              <a:ext cx="230505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Text Box 15">
              <a:extLst>
                <a:ext uri="{FF2B5EF4-FFF2-40B4-BE49-F238E27FC236}">
                  <a16:creationId xmlns:a16="http://schemas.microsoft.com/office/drawing/2014/main" id="{C3C1E15A-6DEF-4F6D-9531-CD3D686F82B0}"/>
                </a:ext>
              </a:extLst>
            </p:cNvPr>
            <p:cNvSpPr txBox="1">
              <a:spLocks noChangeArrowheads="1"/>
            </p:cNvSpPr>
            <p:nvPr/>
          </p:nvSpPr>
          <p:spPr bwMode="auto">
            <a:xfrm>
              <a:off x="5521325" y="3308350"/>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某些数据可能已经被覆盖了</a:t>
              </a:r>
            </a:p>
          </p:txBody>
        </p:sp>
        <p:sp>
          <p:nvSpPr>
            <p:cNvPr id="61460" name="Rectangle 16">
              <a:extLst>
                <a:ext uri="{FF2B5EF4-FFF2-40B4-BE49-F238E27FC236}">
                  <a16:creationId xmlns:a16="http://schemas.microsoft.com/office/drawing/2014/main" id="{B636E25D-194E-455A-9466-C7AAE187BF50}"/>
                </a:ext>
              </a:extLst>
            </p:cNvPr>
            <p:cNvSpPr>
              <a:spLocks noChangeArrowheads="1"/>
            </p:cNvSpPr>
            <p:nvPr/>
          </p:nvSpPr>
          <p:spPr bwMode="auto">
            <a:xfrm>
              <a:off x="451645" y="4797425"/>
              <a:ext cx="2824956" cy="86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攻击者提供的</a:t>
              </a:r>
              <a:r>
                <a:rPr lang="en-US" altLang="zh-CN" sz="1800" b="0">
                  <a:solidFill>
                    <a:schemeClr val="tx1"/>
                  </a:solidFill>
                  <a:latin typeface="微软雅黑" panose="020B0503020204020204" pitchFamily="34" charset="-122"/>
                  <a:ea typeface="微软雅黑" panose="020B0503020204020204" pitchFamily="34" charset="-122"/>
                </a:rPr>
                <a:t>shellcode</a:t>
              </a:r>
            </a:p>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例如，一段执行</a:t>
              </a:r>
            </a:p>
            <a:p>
              <a:pPr algn="ctr" eaLnBrk="1" hangingPunct="1">
                <a:spcBef>
                  <a:spcPct val="0"/>
                </a:spcBef>
                <a:buClrTx/>
                <a:buSzTx/>
                <a:buFontTx/>
                <a:buNone/>
              </a:pPr>
              <a:r>
                <a:rPr lang="en-US" altLang="zh-TW" sz="1800" b="0">
                  <a:solidFill>
                    <a:schemeClr val="tx1"/>
                  </a:solidFill>
                  <a:latin typeface="微软雅黑" panose="020B0503020204020204" pitchFamily="34" charset="-122"/>
                  <a:ea typeface="微软雅黑" panose="020B0503020204020204" pitchFamily="34" charset="-122"/>
                </a:rPr>
                <a:t>execve(/bin/sh)</a:t>
              </a:r>
              <a:r>
                <a:rPr lang="zh-CN" altLang="en-US" sz="1800" b="0">
                  <a:solidFill>
                    <a:schemeClr val="tx1"/>
                  </a:solidFill>
                  <a:latin typeface="微软雅黑" panose="020B0503020204020204" pitchFamily="34" charset="-122"/>
                  <a:ea typeface="微软雅黑" panose="020B0503020204020204" pitchFamily="34" charset="-122"/>
                </a:rPr>
                <a:t>的机器码</a:t>
              </a:r>
              <a:endParaRPr lang="zh-TW" altLang="en-US" sz="1800" b="0">
                <a:solidFill>
                  <a:schemeClr val="tx1"/>
                </a:solidFill>
                <a:latin typeface="微软雅黑" panose="020B0503020204020204" pitchFamily="34" charset="-122"/>
                <a:ea typeface="微软雅黑" panose="020B0503020204020204" pitchFamily="34" charset="-122"/>
              </a:endParaRPr>
            </a:p>
          </p:txBody>
        </p:sp>
        <p:sp>
          <p:nvSpPr>
            <p:cNvPr id="61461" name="Line 17">
              <a:extLst>
                <a:ext uri="{FF2B5EF4-FFF2-40B4-BE49-F238E27FC236}">
                  <a16:creationId xmlns:a16="http://schemas.microsoft.com/office/drawing/2014/main" id="{3F0B5633-8E59-4E87-8E4D-86DF4CC0C3F4}"/>
                </a:ext>
              </a:extLst>
            </p:cNvPr>
            <p:cNvSpPr>
              <a:spLocks noChangeShapeType="1"/>
            </p:cNvSpPr>
            <p:nvPr/>
          </p:nvSpPr>
          <p:spPr bwMode="auto">
            <a:xfrm flipH="1">
              <a:off x="2339975" y="42926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18">
              <a:extLst>
                <a:ext uri="{FF2B5EF4-FFF2-40B4-BE49-F238E27FC236}">
                  <a16:creationId xmlns:a16="http://schemas.microsoft.com/office/drawing/2014/main" id="{0F93758D-71D5-4910-A0D1-56E2CD7B4C88}"/>
                </a:ext>
              </a:extLst>
            </p:cNvPr>
            <p:cNvSpPr>
              <a:spLocks noChangeShapeType="1"/>
            </p:cNvSpPr>
            <p:nvPr/>
          </p:nvSpPr>
          <p:spPr bwMode="auto">
            <a:xfrm>
              <a:off x="2339975" y="429260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3" name="Rectangle 19">
              <a:extLst>
                <a:ext uri="{FF2B5EF4-FFF2-40B4-BE49-F238E27FC236}">
                  <a16:creationId xmlns:a16="http://schemas.microsoft.com/office/drawing/2014/main" id="{DE31E067-9776-49BE-BE00-B6E19DDA1CF3}"/>
                </a:ext>
              </a:extLst>
            </p:cNvPr>
            <p:cNvSpPr>
              <a:spLocks noChangeArrowheads="1"/>
            </p:cNvSpPr>
            <p:nvPr/>
          </p:nvSpPr>
          <p:spPr bwMode="auto">
            <a:xfrm>
              <a:off x="3276600" y="3644900"/>
              <a:ext cx="2159000" cy="431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61464" name="Rectangle 20">
              <a:extLst>
                <a:ext uri="{FF2B5EF4-FFF2-40B4-BE49-F238E27FC236}">
                  <a16:creationId xmlns:a16="http://schemas.microsoft.com/office/drawing/2014/main" id="{A6B06A33-DDBA-442D-9510-90A3E90A0322}"/>
                </a:ext>
              </a:extLst>
            </p:cNvPr>
            <p:cNvSpPr>
              <a:spLocks noChangeArrowheads="1"/>
            </p:cNvSpPr>
            <p:nvPr/>
          </p:nvSpPr>
          <p:spPr bwMode="auto">
            <a:xfrm>
              <a:off x="3276600" y="4508500"/>
              <a:ext cx="2159000" cy="431800"/>
            </a:xfrm>
            <a:prstGeom prst="rect">
              <a:avLst/>
            </a:prstGeom>
            <a:solidFill>
              <a:srgbClr val="FF0000"/>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grpSp>
      <p:sp>
        <p:nvSpPr>
          <p:cNvPr id="24" name="标题 1">
            <a:extLst>
              <a:ext uri="{FF2B5EF4-FFF2-40B4-BE49-F238E27FC236}">
                <a16:creationId xmlns:a16="http://schemas.microsoft.com/office/drawing/2014/main" id="{A6982261-B811-4F0C-B129-581EF0320F79}"/>
              </a:ext>
            </a:extLst>
          </p:cNvPr>
          <p:cNvSpPr txBox="1">
            <a:spLocks/>
          </p:cNvSpPr>
          <p:nvPr/>
        </p:nvSpPr>
        <p:spPr>
          <a:xfrm>
            <a:off x="-1" y="549276"/>
            <a:ext cx="9905991"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1445" name="TextBox 24">
            <a:extLst>
              <a:ext uri="{FF2B5EF4-FFF2-40B4-BE49-F238E27FC236}">
                <a16:creationId xmlns:a16="http://schemas.microsoft.com/office/drawing/2014/main" id="{1ADBCC80-22CF-46C8-B0BF-E096FAD767A6}"/>
              </a:ext>
            </a:extLst>
          </p:cNvPr>
          <p:cNvSpPr txBox="1">
            <a:spLocks noChangeArrowheads="1"/>
          </p:cNvSpPr>
          <p:nvPr/>
        </p:nvSpPr>
        <p:spPr bwMode="auto">
          <a:xfrm>
            <a:off x="0" y="549276"/>
            <a:ext cx="990599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2800" dirty="0">
                <a:solidFill>
                  <a:schemeClr val="bg1"/>
                </a:solidFill>
                <a:latin typeface="黑体" panose="02010609060101010101" pitchFamily="49" charset="-122"/>
                <a:ea typeface="宋体" panose="02010600030101010101" pitchFamily="2" charset="-122"/>
              </a:rPr>
              <a:t>如果这个函数发生了溢出</a:t>
            </a:r>
            <a:r>
              <a:rPr kumimoji="0" lang="en-US" altLang="zh-CN" sz="2800" dirty="0">
                <a:solidFill>
                  <a:schemeClr val="bg1"/>
                </a:solidFill>
                <a:latin typeface="黑体" panose="02010609060101010101" pitchFamily="49" charset="-122"/>
                <a:ea typeface="宋体" panose="02010600030101010101" pitchFamily="2" charset="-122"/>
              </a:rPr>
              <a:t>…</a:t>
            </a:r>
            <a:endParaRPr kumimoji="0" lang="zh-CN" altLang="en-US" sz="2800" dirty="0">
              <a:solidFill>
                <a:schemeClr val="bg1"/>
              </a:solidFill>
              <a:latin typeface="黑体" panose="02010609060101010101" pitchFamily="49" charset="-122"/>
            </a:endParaRPr>
          </a:p>
        </p:txBody>
      </p:sp>
      <p:sp>
        <p:nvSpPr>
          <p:cNvPr id="61446" name="Text Box 11">
            <a:extLst>
              <a:ext uri="{FF2B5EF4-FFF2-40B4-BE49-F238E27FC236}">
                <a16:creationId xmlns:a16="http://schemas.microsoft.com/office/drawing/2014/main" id="{9FCAFF3E-FFCF-475F-AE40-6B11D870DA10}"/>
              </a:ext>
            </a:extLst>
          </p:cNvPr>
          <p:cNvSpPr txBox="1">
            <a:spLocks noChangeArrowheads="1"/>
          </p:cNvSpPr>
          <p:nvPr/>
        </p:nvSpPr>
        <p:spPr bwMode="auto">
          <a:xfrm>
            <a:off x="5881689" y="3490913"/>
            <a:ext cx="922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4 bytes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a:extLst>
              <a:ext uri="{FF2B5EF4-FFF2-40B4-BE49-F238E27FC236}">
                <a16:creationId xmlns:a16="http://schemas.microsoft.com/office/drawing/2014/main" id="{4F5ECF8D-B7D0-4773-AAF8-1F75E73B0F4D}"/>
              </a:ext>
            </a:extLst>
          </p:cNvPr>
          <p:cNvSpPr txBox="1">
            <a:spLocks noChangeArrowheads="1"/>
          </p:cNvSpPr>
          <p:nvPr/>
        </p:nvSpPr>
        <p:spPr bwMode="auto">
          <a:xfrm>
            <a:off x="2000251" y="1541464"/>
            <a:ext cx="52990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void function(char *str) {</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char buffer[16];</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a:t>
            </a:r>
            <a:r>
              <a:rPr lang="en-US" altLang="zh-CN" dirty="0" err="1">
                <a:solidFill>
                  <a:schemeClr val="tx1"/>
                </a:solidFill>
                <a:latin typeface="Times New Roman" panose="02020603050405020304" pitchFamily="18" charset="0"/>
              </a:rPr>
              <a:t>strcpy</a:t>
            </a:r>
            <a:r>
              <a:rPr lang="en-US" altLang="zh-CN" dirty="0">
                <a:solidFill>
                  <a:schemeClr val="tx1"/>
                </a:solidFill>
                <a:latin typeface="Times New Roman" panose="02020603050405020304" pitchFamily="18" charset="0"/>
              </a:rPr>
              <a:t>(</a:t>
            </a:r>
            <a:r>
              <a:rPr lang="en-US" altLang="zh-CN" dirty="0" err="1">
                <a:solidFill>
                  <a:schemeClr val="tx1"/>
                </a:solidFill>
                <a:latin typeface="Times New Roman" panose="02020603050405020304" pitchFamily="18" charset="0"/>
              </a:rPr>
              <a:t>buffer,str</a:t>
            </a:r>
            <a:r>
              <a:rPr lang="en-US" altLang="zh-CN"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void main(int </a:t>
            </a:r>
            <a:r>
              <a:rPr lang="en-US" altLang="zh-CN" dirty="0" err="1">
                <a:solidFill>
                  <a:schemeClr val="tx1"/>
                </a:solidFill>
                <a:latin typeface="Times New Roman" panose="02020603050405020304" pitchFamily="18" charset="0"/>
              </a:rPr>
              <a:t>argc</a:t>
            </a:r>
            <a:r>
              <a:rPr lang="en-US" altLang="zh-CN" dirty="0">
                <a:solidFill>
                  <a:schemeClr val="tx1"/>
                </a:solidFill>
                <a:latin typeface="Times New Roman" panose="02020603050405020304" pitchFamily="18" charset="0"/>
              </a:rPr>
              <a:t>, char **</a:t>
            </a:r>
            <a:r>
              <a:rPr lang="en-US" altLang="zh-CN" dirty="0" err="1">
                <a:solidFill>
                  <a:schemeClr val="tx1"/>
                </a:solidFill>
                <a:latin typeface="Times New Roman" panose="02020603050405020304" pitchFamily="18" charset="0"/>
              </a:rPr>
              <a:t>argv</a:t>
            </a:r>
            <a:r>
              <a:rPr lang="en-US" altLang="zh-CN" dirty="0">
                <a:solidFill>
                  <a:schemeClr val="tx1"/>
                </a:solidFill>
                <a:latin typeface="Times New Roman" panose="02020603050405020304" pitchFamily="18" charset="0"/>
              </a:rPr>
              <a:t>) {</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if(</a:t>
            </a:r>
            <a:r>
              <a:rPr lang="en-US" altLang="zh-CN" dirty="0" err="1">
                <a:solidFill>
                  <a:schemeClr val="tx1"/>
                </a:solidFill>
                <a:latin typeface="Times New Roman" panose="02020603050405020304" pitchFamily="18" charset="0"/>
              </a:rPr>
              <a:t>argc</a:t>
            </a:r>
            <a:r>
              <a:rPr lang="en-US" altLang="zh-CN" dirty="0">
                <a:solidFill>
                  <a:schemeClr val="tx1"/>
                </a:solidFill>
                <a:latin typeface="Times New Roman" panose="02020603050405020304" pitchFamily="18" charset="0"/>
              </a:rPr>
              <a:t> &gt; 1 )</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function(</a:t>
            </a:r>
            <a:r>
              <a:rPr lang="en-US" altLang="zh-CN" dirty="0" err="1">
                <a:solidFill>
                  <a:schemeClr val="tx1"/>
                </a:solidFill>
                <a:latin typeface="Times New Roman" panose="02020603050405020304" pitchFamily="18" charset="0"/>
              </a:rPr>
              <a:t>argv</a:t>
            </a:r>
            <a:r>
              <a:rPr lang="en-US" altLang="zh-CN" dirty="0">
                <a:solidFill>
                  <a:schemeClr val="tx1"/>
                </a:solidFill>
                <a:latin typeface="Times New Roman" panose="02020603050405020304" pitchFamily="18" charset="0"/>
              </a:rPr>
              <a:t>[1]);</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a:t>
            </a:r>
          </a:p>
        </p:txBody>
      </p:sp>
      <p:sp>
        <p:nvSpPr>
          <p:cNvPr id="6" name="标题 1">
            <a:extLst>
              <a:ext uri="{FF2B5EF4-FFF2-40B4-BE49-F238E27FC236}">
                <a16:creationId xmlns:a16="http://schemas.microsoft.com/office/drawing/2014/main" id="{28C18733-1AE0-4ADC-BC3E-B3397DCB60CA}"/>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3493" name="TextBox 6">
            <a:extLst>
              <a:ext uri="{FF2B5EF4-FFF2-40B4-BE49-F238E27FC236}">
                <a16:creationId xmlns:a16="http://schemas.microsoft.com/office/drawing/2014/main" id="{CE3D0313-5925-4692-B47C-7C832AC44072}"/>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dirty="0">
                <a:solidFill>
                  <a:schemeClr val="bg1"/>
                </a:solidFill>
                <a:latin typeface="黑体" panose="02010609060101010101" pitchFamily="49" charset="-122"/>
              </a:rPr>
              <a:t>一个典型的问题程序</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a:extLst>
              <a:ext uri="{FF2B5EF4-FFF2-40B4-BE49-F238E27FC236}">
                <a16:creationId xmlns:a16="http://schemas.microsoft.com/office/drawing/2014/main" id="{785548FE-797A-4739-8F85-D69A3FBBC448}"/>
              </a:ext>
            </a:extLst>
          </p:cNvPr>
          <p:cNvSpPr txBox="1">
            <a:spLocks noChangeArrowheads="1"/>
          </p:cNvSpPr>
          <p:nvPr/>
        </p:nvSpPr>
        <p:spPr bwMode="auto">
          <a:xfrm>
            <a:off x="1095376" y="1296988"/>
            <a:ext cx="71723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[w3@RedHat72 w3]$ </a:t>
            </a:r>
            <a:r>
              <a:rPr lang="en-US" altLang="zh-CN" sz="2000" dirty="0" err="1">
                <a:solidFill>
                  <a:schemeClr val="tx1"/>
                </a:solidFill>
                <a:latin typeface="Times New Roman" panose="02020603050405020304" pitchFamily="18" charset="0"/>
                <a:ea typeface="宋体" panose="02010600030101010101" pitchFamily="2" charset="-122"/>
              </a:rPr>
              <a:t>gcc</a:t>
            </a:r>
            <a:r>
              <a:rPr lang="en-US" altLang="zh-CN" sz="2000" dirty="0">
                <a:solidFill>
                  <a:schemeClr val="tx1"/>
                </a:solidFill>
                <a:latin typeface="Times New Roman" panose="02020603050405020304" pitchFamily="18" charset="0"/>
                <a:ea typeface="宋体" panose="02010600030101010101" pitchFamily="2" charset="-122"/>
              </a:rPr>
              <a:t> -o </a:t>
            </a:r>
            <a:r>
              <a:rPr lang="en-US" altLang="zh-CN" sz="2000" dirty="0" err="1">
                <a:solidFill>
                  <a:schemeClr val="tx1"/>
                </a:solidFill>
                <a:latin typeface="Times New Roman" panose="02020603050405020304" pitchFamily="18" charset="0"/>
                <a:ea typeface="宋体" panose="02010600030101010101" pitchFamily="2" charset="-122"/>
              </a:rPr>
              <a:t>vul</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vul.c</a:t>
            </a:r>
            <a:endParaRPr lang="en-US" altLang="zh-CN" sz="2000" dirty="0">
              <a:solidFill>
                <a:schemeClr val="tx1"/>
              </a:solidFill>
              <a:latin typeface="Times New Roman" panose="02020603050405020304" pitchFamily="18" charset="0"/>
              <a:ea typeface="宋体" panose="02010600030101010101" pitchFamily="2" charset="-122"/>
            </a:endParaRP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[w3@RedHat72 w3]$ </a:t>
            </a:r>
            <a:r>
              <a:rPr lang="en-US" altLang="zh-CN" sz="2000" dirty="0" err="1">
                <a:solidFill>
                  <a:schemeClr val="tx1"/>
                </a:solidFill>
                <a:latin typeface="Times New Roman" panose="02020603050405020304" pitchFamily="18" charset="0"/>
                <a:ea typeface="宋体" panose="02010600030101010101" pitchFamily="2" charset="-122"/>
              </a:rPr>
              <a:t>gdb</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vul</a:t>
            </a:r>
            <a:r>
              <a:rPr lang="en-US" altLang="zh-CN" sz="2000" dirty="0">
                <a:solidFill>
                  <a:schemeClr val="tx1"/>
                </a:solidFill>
                <a:latin typeface="Times New Roman" panose="02020603050405020304" pitchFamily="18" charset="0"/>
                <a:ea typeface="宋体" panose="02010600030101010101" pitchFamily="2" charset="-122"/>
              </a:rPr>
              <a:t> -q</a:t>
            </a: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a:t>
            </a:r>
            <a:r>
              <a:rPr lang="en-US" altLang="zh-CN" sz="2000" dirty="0" err="1">
                <a:solidFill>
                  <a:schemeClr val="tx1"/>
                </a:solidFill>
                <a:latin typeface="Times New Roman" panose="02020603050405020304" pitchFamily="18" charset="0"/>
                <a:ea typeface="宋体" panose="02010600030101010101" pitchFamily="2" charset="-122"/>
              </a:rPr>
              <a:t>gdb</a:t>
            </a:r>
            <a:r>
              <a:rPr lang="en-US" altLang="zh-CN" sz="2000" dirty="0">
                <a:solidFill>
                  <a:schemeClr val="tx1"/>
                </a:solidFill>
                <a:latin typeface="Times New Roman" panose="02020603050405020304" pitchFamily="18" charset="0"/>
                <a:ea typeface="宋体" panose="02010600030101010101" pitchFamily="2" charset="-122"/>
              </a:rPr>
              <a:t>) r `</a:t>
            </a:r>
            <a:r>
              <a:rPr lang="en-US" altLang="zh-CN" sz="2000" dirty="0" err="1">
                <a:solidFill>
                  <a:schemeClr val="tx1"/>
                </a:solidFill>
                <a:latin typeface="Times New Roman" panose="02020603050405020304" pitchFamily="18" charset="0"/>
                <a:ea typeface="宋体" panose="02010600030101010101" pitchFamily="2" charset="-122"/>
              </a:rPr>
              <a:t>perl</a:t>
            </a:r>
            <a:r>
              <a:rPr lang="en-US" altLang="zh-CN" sz="2000" dirty="0">
                <a:solidFill>
                  <a:schemeClr val="tx1"/>
                </a:solidFill>
                <a:latin typeface="Times New Roman" panose="02020603050405020304" pitchFamily="18" charset="0"/>
                <a:ea typeface="宋体" panose="02010600030101010101" pitchFamily="2" charset="-122"/>
              </a:rPr>
              <a:t> -e 'print "A"x28'`BBBB</a:t>
            </a: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Starting program: /home/w3/./</a:t>
            </a:r>
            <a:r>
              <a:rPr lang="en-US" altLang="zh-CN" sz="2000" dirty="0" err="1">
                <a:solidFill>
                  <a:schemeClr val="tx1"/>
                </a:solidFill>
                <a:latin typeface="Times New Roman" panose="02020603050405020304" pitchFamily="18" charset="0"/>
                <a:ea typeface="宋体" panose="02010600030101010101" pitchFamily="2" charset="-122"/>
              </a:rPr>
              <a:t>vul</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perl</a:t>
            </a:r>
            <a:r>
              <a:rPr lang="en-US" altLang="zh-CN" sz="2000" dirty="0">
                <a:solidFill>
                  <a:schemeClr val="tx1"/>
                </a:solidFill>
                <a:latin typeface="Times New Roman" panose="02020603050405020304" pitchFamily="18" charset="0"/>
                <a:ea typeface="宋体" panose="02010600030101010101" pitchFamily="2" charset="-122"/>
              </a:rPr>
              <a:t> -e 'print "A"x28'`BBBB</a:t>
            </a:r>
          </a:p>
          <a:p>
            <a:pPr algn="l" eaLnBrk="1" hangingPunct="1">
              <a:spcBef>
                <a:spcPct val="0"/>
              </a:spcBef>
              <a:buClrTx/>
              <a:buSzTx/>
              <a:buFontTx/>
              <a:buNone/>
            </a:pPr>
            <a:endParaRPr lang="en-US" altLang="zh-CN" sz="2000" dirty="0">
              <a:solidFill>
                <a:schemeClr val="tx1"/>
              </a:solidFill>
              <a:latin typeface="Times New Roman" panose="02020603050405020304" pitchFamily="18" charset="0"/>
              <a:ea typeface="宋体" panose="02010600030101010101" pitchFamily="2" charset="-122"/>
            </a:endParaRP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Program received signal SIGSEGV, Segmentation fault.</a:t>
            </a: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0x42424242 in ?? ()</a:t>
            </a: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a:t>
            </a:r>
            <a:r>
              <a:rPr lang="en-US" altLang="zh-CN" sz="2000" dirty="0" err="1">
                <a:solidFill>
                  <a:schemeClr val="tx1"/>
                </a:solidFill>
                <a:latin typeface="Times New Roman" panose="02020603050405020304" pitchFamily="18" charset="0"/>
                <a:ea typeface="宋体" panose="02010600030101010101" pitchFamily="2" charset="-122"/>
              </a:rPr>
              <a:t>gdb</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r</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eax</a:t>
            </a:r>
            <a:r>
              <a:rPr lang="en-US" altLang="zh-CN" sz="2000" dirty="0">
                <a:solidFill>
                  <a:schemeClr val="tx1"/>
                </a:solidFill>
                <a:latin typeface="Times New Roman" panose="02020603050405020304" pitchFamily="18" charset="0"/>
                <a:ea typeface="宋体" panose="02010600030101010101" pitchFamily="2" charset="-122"/>
              </a:rPr>
              <a:t>            0xbffffc60       -1073742752</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ecx</a:t>
            </a:r>
            <a:r>
              <a:rPr lang="en-US" altLang="zh-CN" sz="2000" dirty="0">
                <a:solidFill>
                  <a:schemeClr val="tx1"/>
                </a:solidFill>
                <a:latin typeface="Times New Roman" panose="02020603050405020304" pitchFamily="18" charset="0"/>
                <a:ea typeface="宋体" panose="02010600030101010101" pitchFamily="2" charset="-122"/>
              </a:rPr>
              <a:t>            0x564eff41       1448017729</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edx</a:t>
            </a:r>
            <a:r>
              <a:rPr lang="en-US" altLang="zh-CN" sz="2000" dirty="0">
                <a:solidFill>
                  <a:schemeClr val="tx1"/>
                </a:solidFill>
                <a:latin typeface="Times New Roman" panose="02020603050405020304" pitchFamily="18" charset="0"/>
                <a:ea typeface="宋体" panose="02010600030101010101" pitchFamily="2" charset="-122"/>
              </a:rPr>
              <a:t>            0x57500042       1464860738</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ebx</a:t>
            </a:r>
            <a:r>
              <a:rPr lang="en-US" altLang="zh-CN" sz="2000" dirty="0">
                <a:solidFill>
                  <a:schemeClr val="tx1"/>
                </a:solidFill>
                <a:latin typeface="Times New Roman" panose="02020603050405020304" pitchFamily="18" charset="0"/>
                <a:ea typeface="宋体" panose="02010600030101010101" pitchFamily="2" charset="-122"/>
              </a:rPr>
              <a:t>            0x40162154       1075192148</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esp</a:t>
            </a:r>
            <a:r>
              <a:rPr lang="en-US" altLang="zh-CN" sz="2000" dirty="0">
                <a:solidFill>
                  <a:schemeClr val="tx1"/>
                </a:solidFill>
                <a:latin typeface="Times New Roman" panose="02020603050405020304" pitchFamily="18" charset="0"/>
                <a:ea typeface="宋体" panose="02010600030101010101" pitchFamily="2" charset="-122"/>
              </a:rPr>
              <a:t>            0xbffffc80       </a:t>
            </a:r>
            <a:r>
              <a:rPr lang="en-US" altLang="zh-CN" sz="2000" dirty="0" err="1">
                <a:solidFill>
                  <a:schemeClr val="tx1"/>
                </a:solidFill>
                <a:latin typeface="Times New Roman" panose="02020603050405020304" pitchFamily="18" charset="0"/>
                <a:ea typeface="宋体" panose="02010600030101010101" pitchFamily="2" charset="-122"/>
              </a:rPr>
              <a:t>0xbffffc80</a:t>
            </a:r>
            <a:endParaRPr lang="en-US" altLang="zh-CN" sz="2000" dirty="0">
              <a:solidFill>
                <a:schemeClr val="tx1"/>
              </a:solidFill>
              <a:latin typeface="Times New Roman" panose="02020603050405020304" pitchFamily="18" charset="0"/>
              <a:ea typeface="宋体" panose="02010600030101010101" pitchFamily="2" charset="-122"/>
            </a:endParaRP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ebp</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hlink"/>
                </a:solidFill>
                <a:latin typeface="Times New Roman" panose="02020603050405020304" pitchFamily="18" charset="0"/>
                <a:ea typeface="宋体" panose="02010600030101010101" pitchFamily="2" charset="-122"/>
              </a:rPr>
              <a:t>0x41414141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0x41414141</a:t>
            </a:r>
            <a:endParaRPr lang="en-US" altLang="zh-CN" sz="2000" dirty="0">
              <a:solidFill>
                <a:schemeClr val="tx1"/>
              </a:solidFill>
              <a:latin typeface="Times New Roman" panose="02020603050405020304" pitchFamily="18" charset="0"/>
              <a:ea typeface="宋体" panose="02010600030101010101" pitchFamily="2" charset="-122"/>
            </a:endParaRP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esi</a:t>
            </a:r>
            <a:r>
              <a:rPr lang="en-US" altLang="zh-CN" sz="2000" dirty="0">
                <a:solidFill>
                  <a:schemeClr val="tx1"/>
                </a:solidFill>
                <a:latin typeface="Times New Roman" panose="02020603050405020304" pitchFamily="18" charset="0"/>
                <a:ea typeface="宋体" panose="02010600030101010101" pitchFamily="2" charset="-122"/>
              </a:rPr>
              <a:t>            0x400168e4       1073834212</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edi</a:t>
            </a:r>
            <a:r>
              <a:rPr lang="en-US" altLang="zh-CN" sz="2000" dirty="0">
                <a:solidFill>
                  <a:schemeClr val="tx1"/>
                </a:solidFill>
                <a:latin typeface="Times New Roman" panose="02020603050405020304" pitchFamily="18" charset="0"/>
                <a:ea typeface="宋体" panose="02010600030101010101" pitchFamily="2" charset="-122"/>
              </a:rPr>
              <a:t>            0xbffffd04       -1073742588</a:t>
            </a:r>
          </a:p>
          <a:p>
            <a:pPr algn="l" eaLnBrk="1" hangingPunct="1">
              <a:spcBef>
                <a:spcPct val="0"/>
              </a:spcBef>
              <a:buClrTx/>
              <a:buSzTx/>
              <a:buFontTx/>
              <a:buNone/>
            </a:pPr>
            <a:r>
              <a:rPr lang="en-US" altLang="zh-CN" sz="2000" dirty="0" err="1">
                <a:solidFill>
                  <a:schemeClr val="tx1"/>
                </a:solidFill>
                <a:latin typeface="Times New Roman" panose="02020603050405020304" pitchFamily="18" charset="0"/>
                <a:ea typeface="宋体" panose="02010600030101010101" pitchFamily="2" charset="-122"/>
              </a:rPr>
              <a:t>eip</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hlink"/>
                </a:solidFill>
                <a:latin typeface="Times New Roman" panose="02020603050405020304" pitchFamily="18" charset="0"/>
                <a:ea typeface="宋体" panose="02010600030101010101" pitchFamily="2" charset="-122"/>
              </a:rPr>
              <a:t>0x42424242</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err="1">
                <a:solidFill>
                  <a:schemeClr val="tx1"/>
                </a:solidFill>
                <a:latin typeface="Times New Roman" panose="02020603050405020304" pitchFamily="18" charset="0"/>
                <a:ea typeface="宋体" panose="02010600030101010101" pitchFamily="2" charset="-122"/>
              </a:rPr>
              <a:t>0x42424242</a:t>
            </a:r>
            <a:endParaRPr lang="en-US" altLang="zh-CN" sz="2000" dirty="0">
              <a:solidFill>
                <a:schemeClr val="tx1"/>
              </a:solidFill>
              <a:latin typeface="Times New Roman" panose="02020603050405020304" pitchFamily="18" charset="0"/>
              <a:ea typeface="宋体" panose="02010600030101010101" pitchFamily="2" charset="-122"/>
            </a:endParaRPr>
          </a:p>
          <a:p>
            <a:pPr algn="l" eaLnBrk="1" hangingPunct="1">
              <a:spcBef>
                <a:spcPct val="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a:t>
            </a:r>
          </a:p>
        </p:txBody>
      </p:sp>
      <p:sp>
        <p:nvSpPr>
          <p:cNvPr id="6" name="标题 1">
            <a:extLst>
              <a:ext uri="{FF2B5EF4-FFF2-40B4-BE49-F238E27FC236}">
                <a16:creationId xmlns:a16="http://schemas.microsoft.com/office/drawing/2014/main" id="{07598FBD-CB72-4388-AF3B-1034E6A4E4D5}"/>
              </a:ext>
            </a:extLst>
          </p:cNvPr>
          <p:cNvSpPr txBox="1">
            <a:spLocks/>
          </p:cNvSpPr>
          <p:nvPr/>
        </p:nvSpPr>
        <p:spPr>
          <a:xfrm>
            <a:off x="381000" y="549276"/>
            <a:ext cx="9144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4517" name="TextBox 6">
            <a:extLst>
              <a:ext uri="{FF2B5EF4-FFF2-40B4-BE49-F238E27FC236}">
                <a16:creationId xmlns:a16="http://schemas.microsoft.com/office/drawing/2014/main" id="{024DB998-7E04-4A18-B7B4-21216B555BD5}"/>
              </a:ext>
            </a:extLst>
          </p:cNvPr>
          <p:cNvSpPr txBox="1">
            <a:spLocks noChangeArrowheads="1"/>
          </p:cNvSpPr>
          <p:nvPr/>
        </p:nvSpPr>
        <p:spPr bwMode="auto">
          <a:xfrm>
            <a:off x="560388" y="549276"/>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a:solidFill>
                  <a:schemeClr val="bg1"/>
                </a:solidFill>
                <a:latin typeface="黑体" panose="02010609060101010101" pitchFamily="49" charset="-122"/>
              </a:rPr>
              <a:t>执行结果</a:t>
            </a:r>
          </a:p>
        </p:txBody>
      </p:sp>
      <p:sp>
        <p:nvSpPr>
          <p:cNvPr id="11" name="标题 10">
            <a:extLst>
              <a:ext uri="{FF2B5EF4-FFF2-40B4-BE49-F238E27FC236}">
                <a16:creationId xmlns:a16="http://schemas.microsoft.com/office/drawing/2014/main" id="{05362807-2C81-4193-B191-989166A15A05}"/>
              </a:ext>
            </a:extLst>
          </p:cNvPr>
          <p:cNvSpPr>
            <a:spLocks noGrp="1"/>
          </p:cNvSpPr>
          <p:nvPr>
            <p:ph type="title"/>
          </p:nvPr>
        </p:nvSpPr>
        <p:spPr/>
        <p:txBody>
          <a:bodyPr/>
          <a:lstStyle/>
          <a:p>
            <a:pPr algn="ctr">
              <a:defRPr/>
            </a:pPr>
            <a:r>
              <a:rPr lang="zh-CN" altLang="en-US" dirty="0"/>
              <a:t>执行结果</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1">
            <a:extLst>
              <a:ext uri="{FF2B5EF4-FFF2-40B4-BE49-F238E27FC236}">
                <a16:creationId xmlns:a16="http://schemas.microsoft.com/office/drawing/2014/main" id="{2D1A3EE2-1DB2-4D26-AE2C-4581A5FB93ED}"/>
              </a:ext>
            </a:extLst>
          </p:cNvPr>
          <p:cNvGrpSpPr>
            <a:grpSpLocks/>
          </p:cNvGrpSpPr>
          <p:nvPr/>
        </p:nvGrpSpPr>
        <p:grpSpPr bwMode="auto">
          <a:xfrm>
            <a:off x="1216025" y="1557338"/>
            <a:ext cx="7473950" cy="3744912"/>
            <a:chOff x="1114425" y="2565400"/>
            <a:chExt cx="7473950" cy="3744913"/>
          </a:xfrm>
        </p:grpSpPr>
        <p:sp>
          <p:nvSpPr>
            <p:cNvPr id="65542" name="Rectangle 3">
              <a:extLst>
                <a:ext uri="{FF2B5EF4-FFF2-40B4-BE49-F238E27FC236}">
                  <a16:creationId xmlns:a16="http://schemas.microsoft.com/office/drawing/2014/main" id="{8620FE2D-1CA4-4994-8BC7-4C7CAC8B5BDC}"/>
                </a:ext>
              </a:extLst>
            </p:cNvPr>
            <p:cNvSpPr>
              <a:spLocks noChangeArrowheads="1"/>
            </p:cNvSpPr>
            <p:nvPr/>
          </p:nvSpPr>
          <p:spPr bwMode="auto">
            <a:xfrm>
              <a:off x="3922713" y="3644900"/>
              <a:ext cx="2159000" cy="1800225"/>
            </a:xfrm>
            <a:prstGeom prst="rect">
              <a:avLst/>
            </a:prstGeom>
            <a:solidFill>
              <a:srgbClr val="FF0000"/>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65543" name="Rectangle 4">
              <a:extLst>
                <a:ext uri="{FF2B5EF4-FFF2-40B4-BE49-F238E27FC236}">
                  <a16:creationId xmlns:a16="http://schemas.microsoft.com/office/drawing/2014/main" id="{1648E432-BA4D-463F-8B2A-0EBDD21989AE}"/>
                </a:ext>
              </a:extLst>
            </p:cNvPr>
            <p:cNvSpPr>
              <a:spLocks noChangeArrowheads="1"/>
            </p:cNvSpPr>
            <p:nvPr/>
          </p:nvSpPr>
          <p:spPr bwMode="auto">
            <a:xfrm>
              <a:off x="3922713" y="2997200"/>
              <a:ext cx="21590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800" b="0">
                <a:solidFill>
                  <a:schemeClr val="tx1"/>
                </a:solidFill>
                <a:latin typeface="Tahoma" panose="020B0604030504040204" pitchFamily="34" charset="0"/>
                <a:ea typeface="PMingLiU" panose="02020500000000000000" pitchFamily="18" charset="-120"/>
              </a:endParaRPr>
            </a:p>
          </p:txBody>
        </p:sp>
        <p:sp>
          <p:nvSpPr>
            <p:cNvPr id="65544" name="Rectangle 5">
              <a:extLst>
                <a:ext uri="{FF2B5EF4-FFF2-40B4-BE49-F238E27FC236}">
                  <a16:creationId xmlns:a16="http://schemas.microsoft.com/office/drawing/2014/main" id="{D2B7822F-1E8B-4E6D-AE26-BF5283DDE6CA}"/>
                </a:ext>
              </a:extLst>
            </p:cNvPr>
            <p:cNvSpPr>
              <a:spLocks noChangeArrowheads="1"/>
            </p:cNvSpPr>
            <p:nvPr/>
          </p:nvSpPr>
          <p:spPr bwMode="auto">
            <a:xfrm>
              <a:off x="3922713" y="2565400"/>
              <a:ext cx="21590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栈底</a:t>
              </a:r>
            </a:p>
          </p:txBody>
        </p:sp>
        <p:sp>
          <p:nvSpPr>
            <p:cNvPr id="65545" name="Rectangle 6">
              <a:extLst>
                <a:ext uri="{FF2B5EF4-FFF2-40B4-BE49-F238E27FC236}">
                  <a16:creationId xmlns:a16="http://schemas.microsoft.com/office/drawing/2014/main" id="{FAC6812A-8282-4CDE-A43B-2A58608FEA54}"/>
                </a:ext>
              </a:extLst>
            </p:cNvPr>
            <p:cNvSpPr>
              <a:spLocks noChangeArrowheads="1"/>
            </p:cNvSpPr>
            <p:nvPr/>
          </p:nvSpPr>
          <p:spPr bwMode="auto">
            <a:xfrm>
              <a:off x="3922713" y="4076700"/>
              <a:ext cx="2159000" cy="431800"/>
            </a:xfrm>
            <a:prstGeom prst="rect">
              <a:avLst/>
            </a:prstGeom>
            <a:solidFill>
              <a:srgbClr val="FF0000"/>
            </a:solidFill>
            <a:ln w="12700">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rgbClr val="300A24"/>
                  </a:solidFill>
                  <a:latin typeface="微软雅黑" panose="020B0503020204020204" pitchFamily="34" charset="-122"/>
                  <a:ea typeface="微软雅黑" panose="020B0503020204020204" pitchFamily="34" charset="-122"/>
                </a:rPr>
                <a:t>新的返回地址</a:t>
              </a:r>
            </a:p>
          </p:txBody>
        </p:sp>
        <p:sp>
          <p:nvSpPr>
            <p:cNvPr id="65546" name="Text Box 7">
              <a:extLst>
                <a:ext uri="{FF2B5EF4-FFF2-40B4-BE49-F238E27FC236}">
                  <a16:creationId xmlns:a16="http://schemas.microsoft.com/office/drawing/2014/main" id="{65266EAC-C8F0-4B88-B763-8C7CFEF4E65E}"/>
                </a:ext>
              </a:extLst>
            </p:cNvPr>
            <p:cNvSpPr txBox="1">
              <a:spLocks noChangeArrowheads="1"/>
            </p:cNvSpPr>
            <p:nvPr/>
          </p:nvSpPr>
          <p:spPr bwMode="auto">
            <a:xfrm>
              <a:off x="6367463" y="5876925"/>
              <a:ext cx="436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SP</a:t>
              </a:r>
            </a:p>
          </p:txBody>
        </p:sp>
        <p:sp>
          <p:nvSpPr>
            <p:cNvPr id="65547" name="Line 8">
              <a:extLst>
                <a:ext uri="{FF2B5EF4-FFF2-40B4-BE49-F238E27FC236}">
                  <a16:creationId xmlns:a16="http://schemas.microsoft.com/office/drawing/2014/main" id="{45AFAC30-5022-4375-B9E3-58CF60BE2554}"/>
                </a:ext>
              </a:extLst>
            </p:cNvPr>
            <p:cNvSpPr>
              <a:spLocks noChangeShapeType="1"/>
            </p:cNvSpPr>
            <p:nvPr/>
          </p:nvSpPr>
          <p:spPr bwMode="auto">
            <a:xfrm flipH="1">
              <a:off x="6099175" y="607695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8" name="Rectangle 9">
              <a:extLst>
                <a:ext uri="{FF2B5EF4-FFF2-40B4-BE49-F238E27FC236}">
                  <a16:creationId xmlns:a16="http://schemas.microsoft.com/office/drawing/2014/main" id="{87C9F37D-A033-4734-AB0F-6645D163E7AD}"/>
                </a:ext>
              </a:extLst>
            </p:cNvPr>
            <p:cNvSpPr>
              <a:spLocks noChangeArrowheads="1"/>
            </p:cNvSpPr>
            <p:nvPr/>
          </p:nvSpPr>
          <p:spPr bwMode="auto">
            <a:xfrm>
              <a:off x="3922713" y="4941888"/>
              <a:ext cx="2159000" cy="1368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bg1"/>
                  </a:solidFill>
                  <a:latin typeface="微软雅黑" panose="020B0503020204020204" pitchFamily="34" charset="-122"/>
                  <a:ea typeface="微软雅黑" panose="020B0503020204020204" pitchFamily="34" charset="-122"/>
                </a:rPr>
                <a:t>堆栈中的数据</a:t>
              </a:r>
            </a:p>
          </p:txBody>
        </p:sp>
        <p:sp>
          <p:nvSpPr>
            <p:cNvPr id="65549" name="Text Box 10">
              <a:extLst>
                <a:ext uri="{FF2B5EF4-FFF2-40B4-BE49-F238E27FC236}">
                  <a16:creationId xmlns:a16="http://schemas.microsoft.com/office/drawing/2014/main" id="{4BFF2DF5-14B1-47F0-A700-B133920E567F}"/>
                </a:ext>
              </a:extLst>
            </p:cNvPr>
            <p:cNvSpPr txBox="1">
              <a:spLocks noChangeArrowheads="1"/>
            </p:cNvSpPr>
            <p:nvPr/>
          </p:nvSpPr>
          <p:spPr bwMode="auto">
            <a:xfrm>
              <a:off x="6207125" y="4738688"/>
              <a:ext cx="922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n bytes</a:t>
              </a:r>
            </a:p>
          </p:txBody>
        </p:sp>
        <p:sp>
          <p:nvSpPr>
            <p:cNvPr id="65550" name="Text Box 11">
              <a:extLst>
                <a:ext uri="{FF2B5EF4-FFF2-40B4-BE49-F238E27FC236}">
                  <a16:creationId xmlns:a16="http://schemas.microsoft.com/office/drawing/2014/main" id="{85D620CC-596E-47D8-99A0-6398F02D5F32}"/>
                </a:ext>
              </a:extLst>
            </p:cNvPr>
            <p:cNvSpPr txBox="1">
              <a:spLocks noChangeArrowheads="1"/>
            </p:cNvSpPr>
            <p:nvPr/>
          </p:nvSpPr>
          <p:spPr bwMode="auto">
            <a:xfrm>
              <a:off x="6169025" y="4076700"/>
              <a:ext cx="922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TW" sz="1800" b="0">
                  <a:solidFill>
                    <a:schemeClr val="tx1"/>
                  </a:solidFill>
                  <a:latin typeface="Tahoma" panose="020B0604030504040204" pitchFamily="34" charset="0"/>
                  <a:ea typeface="PMingLiU" panose="02020500000000000000" pitchFamily="18" charset="-120"/>
                </a:rPr>
                <a:t>4 bytes</a:t>
              </a:r>
            </a:p>
          </p:txBody>
        </p:sp>
        <p:sp>
          <p:nvSpPr>
            <p:cNvPr id="65551" name="Rectangle 12">
              <a:extLst>
                <a:ext uri="{FF2B5EF4-FFF2-40B4-BE49-F238E27FC236}">
                  <a16:creationId xmlns:a16="http://schemas.microsoft.com/office/drawing/2014/main" id="{7B091BA4-D55A-473B-857B-0EEF57D285F1}"/>
                </a:ext>
              </a:extLst>
            </p:cNvPr>
            <p:cNvSpPr>
              <a:spLocks noChangeArrowheads="1"/>
            </p:cNvSpPr>
            <p:nvPr/>
          </p:nvSpPr>
          <p:spPr bwMode="auto">
            <a:xfrm>
              <a:off x="3922713" y="5876925"/>
              <a:ext cx="215900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zh-CN" sz="1800" b="0">
                <a:solidFill>
                  <a:schemeClr val="tx1"/>
                </a:solidFill>
                <a:latin typeface="Tahoma" panose="020B0604030504040204" pitchFamily="34" charset="0"/>
                <a:ea typeface="PMingLiU" panose="02020500000000000000" pitchFamily="18" charset="-120"/>
              </a:endParaRPr>
            </a:p>
          </p:txBody>
        </p:sp>
        <p:sp>
          <p:nvSpPr>
            <p:cNvPr id="65552" name="Rectangle 13">
              <a:extLst>
                <a:ext uri="{FF2B5EF4-FFF2-40B4-BE49-F238E27FC236}">
                  <a16:creationId xmlns:a16="http://schemas.microsoft.com/office/drawing/2014/main" id="{AB7A1F8B-AE7D-4023-9D60-ABCE79C97763}"/>
                </a:ext>
              </a:extLst>
            </p:cNvPr>
            <p:cNvSpPr>
              <a:spLocks noChangeArrowheads="1"/>
            </p:cNvSpPr>
            <p:nvPr/>
          </p:nvSpPr>
          <p:spPr bwMode="auto">
            <a:xfrm>
              <a:off x="1114425" y="3068638"/>
              <a:ext cx="2592388" cy="86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攻击者提供的</a:t>
              </a:r>
              <a:r>
                <a:rPr lang="en-US" altLang="zh-CN" sz="1800" b="0">
                  <a:solidFill>
                    <a:schemeClr val="tx1"/>
                  </a:solidFill>
                  <a:latin typeface="微软雅黑" panose="020B0503020204020204" pitchFamily="34" charset="-122"/>
                  <a:ea typeface="微软雅黑" panose="020B0503020204020204" pitchFamily="34" charset="-122"/>
                </a:rPr>
                <a:t>shellcode</a:t>
              </a:r>
            </a:p>
            <a:p>
              <a:pPr algn="ctr" eaLnBrk="1" hangingPunct="1">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例如，一段执行</a:t>
              </a:r>
            </a:p>
            <a:p>
              <a:pPr algn="ctr" eaLnBrk="1" hangingPunct="1">
                <a:spcBef>
                  <a:spcPct val="0"/>
                </a:spcBef>
                <a:buClrTx/>
                <a:buSzTx/>
                <a:buFontTx/>
                <a:buNone/>
              </a:pPr>
              <a:r>
                <a:rPr lang="en-US" altLang="zh-TW" sz="1800" b="0">
                  <a:solidFill>
                    <a:schemeClr val="tx1"/>
                  </a:solidFill>
                  <a:latin typeface="微软雅黑" panose="020B0503020204020204" pitchFamily="34" charset="-122"/>
                  <a:ea typeface="微软雅黑" panose="020B0503020204020204" pitchFamily="34" charset="-122"/>
                </a:rPr>
                <a:t>execve(/bin/sh)</a:t>
              </a:r>
              <a:r>
                <a:rPr lang="zh-CN" altLang="en-US" sz="1800" b="0">
                  <a:solidFill>
                    <a:schemeClr val="tx1"/>
                  </a:solidFill>
                  <a:latin typeface="微软雅黑" panose="020B0503020204020204" pitchFamily="34" charset="-122"/>
                  <a:ea typeface="微软雅黑" panose="020B0503020204020204" pitchFamily="34" charset="-122"/>
                </a:rPr>
                <a:t>的机器码</a:t>
              </a:r>
              <a:endParaRPr lang="zh-TW" altLang="en-US" sz="1800" b="0">
                <a:solidFill>
                  <a:schemeClr val="tx1"/>
                </a:solidFill>
                <a:latin typeface="微软雅黑" panose="020B0503020204020204" pitchFamily="34" charset="-122"/>
                <a:ea typeface="微软雅黑" panose="020B0503020204020204" pitchFamily="34" charset="-122"/>
              </a:endParaRPr>
            </a:p>
          </p:txBody>
        </p:sp>
        <p:sp>
          <p:nvSpPr>
            <p:cNvPr id="65553" name="Line 14">
              <a:extLst>
                <a:ext uri="{FF2B5EF4-FFF2-40B4-BE49-F238E27FC236}">
                  <a16:creationId xmlns:a16="http://schemas.microsoft.com/office/drawing/2014/main" id="{5AD5EFD8-5EFD-45BB-ADCE-FC3E73C87BE2}"/>
                </a:ext>
              </a:extLst>
            </p:cNvPr>
            <p:cNvSpPr>
              <a:spLocks noChangeShapeType="1"/>
            </p:cNvSpPr>
            <p:nvPr/>
          </p:nvSpPr>
          <p:spPr bwMode="auto">
            <a:xfrm flipH="1">
              <a:off x="2986088" y="42926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Rectangle 15">
              <a:extLst>
                <a:ext uri="{FF2B5EF4-FFF2-40B4-BE49-F238E27FC236}">
                  <a16:creationId xmlns:a16="http://schemas.microsoft.com/office/drawing/2014/main" id="{120BC0DC-5DCC-4033-9EA8-C2D35D20AB61}"/>
                </a:ext>
              </a:extLst>
            </p:cNvPr>
            <p:cNvSpPr>
              <a:spLocks noChangeArrowheads="1"/>
            </p:cNvSpPr>
            <p:nvPr/>
          </p:nvSpPr>
          <p:spPr bwMode="auto">
            <a:xfrm>
              <a:off x="3922713" y="2997200"/>
              <a:ext cx="2159000" cy="10795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65555" name="Rectangle 16">
              <a:extLst>
                <a:ext uri="{FF2B5EF4-FFF2-40B4-BE49-F238E27FC236}">
                  <a16:creationId xmlns:a16="http://schemas.microsoft.com/office/drawing/2014/main" id="{EFFB324D-9769-400F-8913-CB7E7AF243A4}"/>
                </a:ext>
              </a:extLst>
            </p:cNvPr>
            <p:cNvSpPr>
              <a:spLocks noChangeArrowheads="1"/>
            </p:cNvSpPr>
            <p:nvPr/>
          </p:nvSpPr>
          <p:spPr bwMode="auto">
            <a:xfrm>
              <a:off x="3922713" y="4508500"/>
              <a:ext cx="2159000" cy="720725"/>
            </a:xfrm>
            <a:prstGeom prst="rect">
              <a:avLst/>
            </a:prstGeom>
            <a:solidFill>
              <a:srgbClr val="FF0000"/>
            </a:solidFill>
            <a:ln w="9525">
              <a:solidFill>
                <a:schemeClr val="tx1"/>
              </a:solidFill>
              <a:miter lim="800000"/>
              <a:headEnd/>
              <a:tailEnd/>
            </a:ln>
          </p:spPr>
          <p:txBody>
            <a:bodyPr wrap="none" anchor="ct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65556" name="Line 17">
              <a:extLst>
                <a:ext uri="{FF2B5EF4-FFF2-40B4-BE49-F238E27FC236}">
                  <a16:creationId xmlns:a16="http://schemas.microsoft.com/office/drawing/2014/main" id="{04130E03-20B3-45FA-A40B-3D62F09E7367}"/>
                </a:ext>
              </a:extLst>
            </p:cNvPr>
            <p:cNvSpPr>
              <a:spLocks noChangeShapeType="1"/>
            </p:cNvSpPr>
            <p:nvPr/>
          </p:nvSpPr>
          <p:spPr bwMode="auto">
            <a:xfrm>
              <a:off x="3705225" y="3573463"/>
              <a:ext cx="217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7" name="Line 18">
              <a:extLst>
                <a:ext uri="{FF2B5EF4-FFF2-40B4-BE49-F238E27FC236}">
                  <a16:creationId xmlns:a16="http://schemas.microsoft.com/office/drawing/2014/main" id="{58529B4B-075D-47AD-9307-C019A4DE892F}"/>
                </a:ext>
              </a:extLst>
            </p:cNvPr>
            <p:cNvSpPr>
              <a:spLocks noChangeShapeType="1"/>
            </p:cNvSpPr>
            <p:nvPr/>
          </p:nvSpPr>
          <p:spPr bwMode="auto">
            <a:xfrm flipH="1">
              <a:off x="6081713" y="522922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8" name="Text Box 19">
              <a:extLst>
                <a:ext uri="{FF2B5EF4-FFF2-40B4-BE49-F238E27FC236}">
                  <a16:creationId xmlns:a16="http://schemas.microsoft.com/office/drawing/2014/main" id="{ADEB31A6-6E1B-4A7D-83FD-768BB4E2F7C7}"/>
                </a:ext>
              </a:extLst>
            </p:cNvPr>
            <p:cNvSpPr txBox="1">
              <a:spLocks noChangeArrowheads="1"/>
            </p:cNvSpPr>
            <p:nvPr/>
          </p:nvSpPr>
          <p:spPr bwMode="auto">
            <a:xfrm>
              <a:off x="6442075" y="5084763"/>
              <a:ext cx="1220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b="0">
                  <a:solidFill>
                    <a:schemeClr val="tx1"/>
                  </a:solidFill>
                  <a:latin typeface="Tahoma" panose="020B0604030504040204" pitchFamily="34" charset="0"/>
                  <a:ea typeface="PMingLiU" panose="02020500000000000000" pitchFamily="18" charset="-120"/>
                </a:rPr>
                <a:t>Buffer[16]</a:t>
              </a:r>
              <a:endParaRPr lang="en-US" altLang="zh-TW" sz="1800" b="0">
                <a:solidFill>
                  <a:schemeClr val="tx1"/>
                </a:solidFill>
                <a:latin typeface="Tahoma" panose="020B0604030504040204" pitchFamily="34" charset="0"/>
                <a:ea typeface="PMingLiU" panose="02020500000000000000" pitchFamily="18" charset="-120"/>
              </a:endParaRPr>
            </a:p>
          </p:txBody>
        </p:sp>
        <p:sp>
          <p:nvSpPr>
            <p:cNvPr id="65559" name="Text Box 20">
              <a:extLst>
                <a:ext uri="{FF2B5EF4-FFF2-40B4-BE49-F238E27FC236}">
                  <a16:creationId xmlns:a16="http://schemas.microsoft.com/office/drawing/2014/main" id="{E2D49084-327C-4A48-AB69-EF4019919207}"/>
                </a:ext>
              </a:extLst>
            </p:cNvPr>
            <p:cNvSpPr txBox="1">
              <a:spLocks noChangeArrowheads="1"/>
            </p:cNvSpPr>
            <p:nvPr/>
          </p:nvSpPr>
          <p:spPr bwMode="auto">
            <a:xfrm>
              <a:off x="7162800" y="4076700"/>
              <a:ext cx="1425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b="0">
                  <a:solidFill>
                    <a:schemeClr val="tx1"/>
                  </a:solidFill>
                  <a:latin typeface="Tahoma" panose="020B0604030504040204" pitchFamily="34" charset="0"/>
                  <a:ea typeface="PMingLiU" panose="02020500000000000000" pitchFamily="18" charset="-120"/>
                </a:rPr>
                <a:t>0x42424242</a:t>
              </a:r>
              <a:endParaRPr lang="en-US" altLang="zh-TW" sz="1800" b="0">
                <a:solidFill>
                  <a:schemeClr val="tx1"/>
                </a:solidFill>
                <a:latin typeface="Tahoma" panose="020B0604030504040204" pitchFamily="34" charset="0"/>
                <a:ea typeface="PMingLiU" panose="02020500000000000000" pitchFamily="18" charset="-120"/>
              </a:endParaRPr>
            </a:p>
          </p:txBody>
        </p:sp>
        <p:sp>
          <p:nvSpPr>
            <p:cNvPr id="65560" name="Text Box 21">
              <a:extLst>
                <a:ext uri="{FF2B5EF4-FFF2-40B4-BE49-F238E27FC236}">
                  <a16:creationId xmlns:a16="http://schemas.microsoft.com/office/drawing/2014/main" id="{3D370C68-1E6B-4F9E-892C-B4A45A4D3A5C}"/>
                </a:ext>
              </a:extLst>
            </p:cNvPr>
            <p:cNvSpPr txBox="1">
              <a:spLocks noChangeArrowheads="1"/>
            </p:cNvSpPr>
            <p:nvPr/>
          </p:nvSpPr>
          <p:spPr bwMode="auto">
            <a:xfrm>
              <a:off x="3849688" y="3141663"/>
              <a:ext cx="215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50000"/>
                </a:spcBef>
                <a:buClrTx/>
                <a:buSzTx/>
                <a:buFontTx/>
                <a:buNone/>
              </a:pPr>
              <a:r>
                <a:rPr lang="en-US" altLang="zh-CN" sz="1800" b="0">
                  <a:solidFill>
                    <a:srgbClr val="300A24"/>
                  </a:solidFill>
                  <a:latin typeface="微软雅黑" panose="020B0503020204020204" pitchFamily="34" charset="-122"/>
                  <a:ea typeface="微软雅黑" panose="020B0503020204020204" pitchFamily="34" charset="-122"/>
                </a:rPr>
                <a:t>shellcode</a:t>
              </a:r>
            </a:p>
          </p:txBody>
        </p:sp>
        <p:sp>
          <p:nvSpPr>
            <p:cNvPr id="65561" name="Line 22">
              <a:extLst>
                <a:ext uri="{FF2B5EF4-FFF2-40B4-BE49-F238E27FC236}">
                  <a16:creationId xmlns:a16="http://schemas.microsoft.com/office/drawing/2014/main" id="{39E7957B-7084-4FE8-A464-E4E5178ECCF6}"/>
                </a:ext>
              </a:extLst>
            </p:cNvPr>
            <p:cNvSpPr>
              <a:spLocks noChangeShapeType="1"/>
            </p:cNvSpPr>
            <p:nvPr/>
          </p:nvSpPr>
          <p:spPr bwMode="auto">
            <a:xfrm flipV="1">
              <a:off x="2986088" y="39338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2" name="Text Box 23">
              <a:extLst>
                <a:ext uri="{FF2B5EF4-FFF2-40B4-BE49-F238E27FC236}">
                  <a16:creationId xmlns:a16="http://schemas.microsoft.com/office/drawing/2014/main" id="{1C1ACF26-DB72-4F3F-94CA-6BDC3EFB5F2F}"/>
                </a:ext>
              </a:extLst>
            </p:cNvPr>
            <p:cNvSpPr txBox="1">
              <a:spLocks noChangeArrowheads="1"/>
            </p:cNvSpPr>
            <p:nvPr/>
          </p:nvSpPr>
          <p:spPr bwMode="auto">
            <a:xfrm>
              <a:off x="3778250" y="36449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50000"/>
                </a:spcBef>
                <a:buClrTx/>
                <a:buSzTx/>
                <a:buFontTx/>
                <a:buNone/>
              </a:pPr>
              <a:r>
                <a:rPr lang="en-US" altLang="zh-CN" sz="1800" b="0">
                  <a:solidFill>
                    <a:srgbClr val="300A24"/>
                  </a:solidFill>
                  <a:latin typeface="微软雅黑" panose="020B0503020204020204" pitchFamily="34" charset="-122"/>
                  <a:ea typeface="微软雅黑" panose="020B0503020204020204" pitchFamily="34" charset="-122"/>
                </a:rPr>
                <a:t>Nop</a:t>
              </a:r>
            </a:p>
          </p:txBody>
        </p:sp>
      </p:grpSp>
      <p:sp>
        <p:nvSpPr>
          <p:cNvPr id="26" name="标题 1">
            <a:extLst>
              <a:ext uri="{FF2B5EF4-FFF2-40B4-BE49-F238E27FC236}">
                <a16:creationId xmlns:a16="http://schemas.microsoft.com/office/drawing/2014/main" id="{309E8697-17B6-45A6-B514-01D4D6093C52}"/>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5541" name="TextBox 26">
            <a:extLst>
              <a:ext uri="{FF2B5EF4-FFF2-40B4-BE49-F238E27FC236}">
                <a16:creationId xmlns:a16="http://schemas.microsoft.com/office/drawing/2014/main" id="{B9BE27B5-FBA6-4E8B-B4B2-0B82A1357D02}"/>
              </a:ext>
            </a:extLst>
          </p:cNvPr>
          <p:cNvSpPr txBox="1">
            <a:spLocks noChangeArrowheads="1"/>
          </p:cNvSpPr>
          <p:nvPr/>
        </p:nvSpPr>
        <p:spPr bwMode="auto">
          <a:xfrm>
            <a:off x="0" y="549276"/>
            <a:ext cx="990599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dirty="0">
                <a:solidFill>
                  <a:schemeClr val="bg1"/>
                </a:solidFill>
                <a:latin typeface="黑体" panose="02010609060101010101" pitchFamily="49" charset="-122"/>
                <a:ea typeface="宋体" panose="02010600030101010101" pitchFamily="2" charset="-122"/>
              </a:rPr>
              <a:t>如何实现基于堆栈的缓冲区溢出攻击</a:t>
            </a:r>
            <a:endParaRPr kumimoji="0" lang="zh-CN" altLang="en-US" sz="2800" dirty="0">
              <a:solidFill>
                <a:schemeClr val="bg1"/>
              </a:solidFill>
              <a:latin typeface="黑体" panose="02010609060101010101" pitchFamily="49"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7BB53393-DC9B-430A-909D-479F38C164F4}"/>
              </a:ext>
            </a:extLst>
          </p:cNvPr>
          <p:cNvSpPr>
            <a:spLocks noGrp="1" noChangeArrowheads="1"/>
          </p:cNvSpPr>
          <p:nvPr>
            <p:ph idx="1"/>
          </p:nvPr>
        </p:nvSpPr>
        <p:spPr>
          <a:xfrm>
            <a:off x="838200" y="1166813"/>
            <a:ext cx="8229600" cy="4525962"/>
          </a:xfrm>
        </p:spPr>
        <p:txBody>
          <a:bodyPr/>
          <a:lstStyle/>
          <a:p>
            <a:pPr marL="342900" lvl="1" indent="-342900">
              <a:lnSpc>
                <a:spcPct val="150000"/>
              </a:lnSpc>
              <a:spcBef>
                <a:spcPct val="0"/>
              </a:spcBef>
              <a:buClr>
                <a:srgbClr val="FF0000"/>
              </a:buClr>
              <a:buFont typeface="Wingdings" panose="05000000000000000000" pitchFamily="2" charset="2"/>
              <a:buChar char="n"/>
            </a:pPr>
            <a:r>
              <a:rPr lang="en-US" altLang="zh-CN" dirty="0">
                <a:solidFill>
                  <a:srgbClr val="000066"/>
                </a:solidFill>
                <a:ea typeface="微软雅黑" panose="020B0503020204020204" pitchFamily="34" charset="-122"/>
              </a:rPr>
              <a:t>Shellcode: </a:t>
            </a:r>
            <a:r>
              <a:rPr lang="zh-CN" altLang="en-US" dirty="0">
                <a:solidFill>
                  <a:srgbClr val="000066"/>
                </a:solidFill>
                <a:ea typeface="微软雅黑" panose="020B0503020204020204" pitchFamily="34" charset="-122"/>
              </a:rPr>
              <a:t>通常指攻击者精心构造的一段汇编代码，在溢出攻击时会诱使程序执行这段代码。</a:t>
            </a:r>
          </a:p>
          <a:p>
            <a:pPr>
              <a:buFont typeface="Monotype Sorts"/>
              <a:buNone/>
            </a:pPr>
            <a:endParaRPr lang="zh-CN" altLang="en-US" b="0" dirty="0">
              <a:ea typeface="宋体" panose="02010600030101010101" pitchFamily="2" charset="-122"/>
            </a:endParaRPr>
          </a:p>
        </p:txBody>
      </p:sp>
      <p:sp>
        <p:nvSpPr>
          <p:cNvPr id="346116" name="Rectangle 4">
            <a:extLst>
              <a:ext uri="{FF2B5EF4-FFF2-40B4-BE49-F238E27FC236}">
                <a16:creationId xmlns:a16="http://schemas.microsoft.com/office/drawing/2014/main" id="{937B9E24-7667-49F2-A488-D35C94342490}"/>
              </a:ext>
            </a:extLst>
          </p:cNvPr>
          <p:cNvSpPr>
            <a:spLocks noChangeArrowheads="1"/>
          </p:cNvSpPr>
          <p:nvPr/>
        </p:nvSpPr>
        <p:spPr bwMode="auto">
          <a:xfrm>
            <a:off x="903289" y="2743200"/>
            <a:ext cx="8099425" cy="2736850"/>
          </a:xfrm>
          <a:prstGeom prst="rect">
            <a:avLst/>
          </a:prstGeom>
          <a:noFill/>
          <a:ln>
            <a:noFill/>
          </a:ln>
          <a:effectLst/>
        </p:spPr>
        <p:txBody>
          <a:bodyPr/>
          <a:lstStyle>
            <a:lvl1pPr marL="342900" indent="-342900">
              <a:spcBef>
                <a:spcPct val="20000"/>
              </a:spcBef>
              <a:buClr>
                <a:schemeClr val="accent1"/>
              </a:buClr>
              <a:buSzPct val="75000"/>
              <a:buFont typeface="Monotype Sorts" pitchFamily="2" charset="2"/>
              <a:buChar char="n"/>
              <a:defRPr sz="3200" b="1">
                <a:solidFill>
                  <a:schemeClr val="tx1"/>
                </a:solidFill>
                <a:effectLst>
                  <a:outerShdw blurRad="38100" dist="38100" dir="2700000" algn="tl">
                    <a:srgbClr val="000000"/>
                  </a:outerShdw>
                </a:effectLst>
                <a:latin typeface="Arial" pitchFamily="34" charset="0"/>
                <a:ea typeface="宋体" pitchFamily="2" charset="-122"/>
              </a:defRPr>
            </a:lvl1pPr>
            <a:lvl2pPr marL="742950" indent="-285750">
              <a:spcBef>
                <a:spcPct val="20000"/>
              </a:spcBef>
              <a:buClr>
                <a:schemeClr val="tx2"/>
              </a:buClr>
              <a:buChar char="•"/>
              <a:defRPr sz="2800" b="1">
                <a:solidFill>
                  <a:schemeClr val="tx1"/>
                </a:solidFill>
                <a:effectLst>
                  <a:outerShdw blurRad="38100" dist="38100" dir="2700000" algn="tl">
                    <a:srgbClr val="000000"/>
                  </a:outerShdw>
                </a:effectLst>
                <a:latin typeface="Arial" pitchFamily="34" charset="0"/>
                <a:ea typeface="宋体" pitchFamily="2" charset="-122"/>
              </a:defRPr>
            </a:lvl2pPr>
            <a:lvl3pPr marL="1143000" indent="-228600">
              <a:spcBef>
                <a:spcPct val="20000"/>
              </a:spcBef>
              <a:buClr>
                <a:schemeClr val="tx2"/>
              </a:buClr>
              <a:buChar char="–"/>
              <a:defRPr sz="2400" b="1">
                <a:solidFill>
                  <a:schemeClr val="tx1"/>
                </a:solidFill>
                <a:effectLst>
                  <a:outerShdw blurRad="38100" dist="38100" dir="2700000" algn="tl">
                    <a:srgbClr val="000000"/>
                  </a:outerShdw>
                </a:effectLst>
                <a:latin typeface="Arial" pitchFamily="34" charset="0"/>
                <a:ea typeface="宋体" pitchFamily="2" charset="-122"/>
              </a:defRPr>
            </a:lvl3pPr>
            <a:lvl4pPr marL="1600200" indent="-228600">
              <a:spcBef>
                <a:spcPct val="20000"/>
              </a:spcBef>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4pPr>
            <a:lvl5pPr marL="2057400" indent="-228600">
              <a:spcBef>
                <a:spcPct val="20000"/>
              </a:spcBef>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5pPr>
            <a:lvl6pPr marL="2514600" indent="-228600" fontAlgn="base">
              <a:spcBef>
                <a:spcPct val="20000"/>
              </a:spcBef>
              <a:spcAft>
                <a:spcPct val="0"/>
              </a:spcAft>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6pPr>
            <a:lvl7pPr marL="2971800" indent="-228600" fontAlgn="base">
              <a:spcBef>
                <a:spcPct val="20000"/>
              </a:spcBef>
              <a:spcAft>
                <a:spcPct val="0"/>
              </a:spcAft>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7pPr>
            <a:lvl8pPr marL="3429000" indent="-228600" fontAlgn="base">
              <a:spcBef>
                <a:spcPct val="20000"/>
              </a:spcBef>
              <a:spcAft>
                <a:spcPct val="0"/>
              </a:spcAft>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8pPr>
            <a:lvl9pPr marL="3886200" indent="-228600" fontAlgn="base">
              <a:spcBef>
                <a:spcPct val="20000"/>
              </a:spcBef>
              <a:spcAft>
                <a:spcPct val="0"/>
              </a:spcAft>
              <a:buClr>
                <a:schemeClr val="tx2"/>
              </a:buClr>
              <a:buChar char="–"/>
              <a:defRPr sz="2000" b="1">
                <a:solidFill>
                  <a:schemeClr val="tx1"/>
                </a:solidFill>
                <a:effectLst>
                  <a:outerShdw blurRad="38100" dist="38100" dir="2700000" algn="tl">
                    <a:srgbClr val="000000"/>
                  </a:outerShdw>
                </a:effectLst>
                <a:latin typeface="Arial" pitchFamily="34" charset="0"/>
                <a:ea typeface="宋体" pitchFamily="2" charset="-122"/>
              </a:defRPr>
            </a:lvl9pPr>
          </a:lstStyle>
          <a:p>
            <a:pPr algn="l">
              <a:buFont typeface="Monotype Sorts" pitchFamily="2" charset="2"/>
              <a:buNone/>
              <a:defRPr/>
            </a:pPr>
            <a:r>
              <a:rPr lang="en-US" altLang="zh-CN" sz="2400" dirty="0">
                <a:effectLst/>
              </a:rPr>
              <a:t>char </a:t>
            </a:r>
            <a:r>
              <a:rPr lang="en-US" altLang="zh-CN" sz="2400" dirty="0" err="1">
                <a:effectLst/>
              </a:rPr>
              <a:t>shellcode</a:t>
            </a:r>
            <a:r>
              <a:rPr lang="en-US" altLang="zh-CN" sz="2400" dirty="0">
                <a:effectLst/>
              </a:rPr>
              <a:t>[] = </a:t>
            </a:r>
          </a:p>
          <a:p>
            <a:pPr algn="l">
              <a:buFont typeface="Monotype Sorts" pitchFamily="2" charset="2"/>
              <a:buNone/>
              <a:defRPr/>
            </a:pPr>
            <a:r>
              <a:rPr lang="en-US" altLang="zh-CN" sz="2400" dirty="0">
                <a:solidFill>
                  <a:srgbClr val="FF0000"/>
                </a:solidFill>
                <a:effectLst/>
              </a:rPr>
              <a:t>"\</a:t>
            </a:r>
            <a:r>
              <a:rPr lang="en-US" altLang="zh-CN" sz="2400" dirty="0" err="1">
                <a:solidFill>
                  <a:srgbClr val="FF0000"/>
                </a:solidFill>
                <a:effectLst/>
              </a:rPr>
              <a:t>xeb</a:t>
            </a:r>
            <a:r>
              <a:rPr lang="en-US" altLang="zh-CN" sz="2400" dirty="0">
                <a:solidFill>
                  <a:srgbClr val="FF0000"/>
                </a:solidFill>
                <a:effectLst/>
              </a:rPr>
              <a:t>\x1f\x5e\x89\x76\x08\x31\xc0\x88\x46\x07\x89\x46\x0c\xb0\x0b"</a:t>
            </a:r>
          </a:p>
          <a:p>
            <a:pPr algn="l">
              <a:buFont typeface="Monotype Sorts" pitchFamily="2" charset="2"/>
              <a:buNone/>
              <a:defRPr/>
            </a:pPr>
            <a:r>
              <a:rPr lang="en-US" altLang="zh-CN" sz="2400" dirty="0">
                <a:solidFill>
                  <a:srgbClr val="FF0000"/>
                </a:solidFill>
                <a:effectLst/>
              </a:rPr>
              <a:t>"\x89\xf3\x8d\x4e\x08\x8d\x56\x0c\</a:t>
            </a:r>
            <a:r>
              <a:rPr lang="en-US" altLang="zh-CN" sz="2400" dirty="0" err="1">
                <a:solidFill>
                  <a:srgbClr val="FF0000"/>
                </a:solidFill>
                <a:effectLst/>
              </a:rPr>
              <a:t>xcd</a:t>
            </a:r>
            <a:r>
              <a:rPr lang="en-US" altLang="zh-CN" sz="2400" dirty="0">
                <a:solidFill>
                  <a:srgbClr val="FF0000"/>
                </a:solidFill>
                <a:effectLst/>
              </a:rPr>
              <a:t>\x80\x31\</a:t>
            </a:r>
            <a:r>
              <a:rPr lang="en-US" altLang="zh-CN" sz="2400" dirty="0" err="1">
                <a:solidFill>
                  <a:srgbClr val="FF0000"/>
                </a:solidFill>
                <a:effectLst/>
              </a:rPr>
              <a:t>xdb</a:t>
            </a:r>
            <a:r>
              <a:rPr lang="en-US" altLang="zh-CN" sz="2400" dirty="0">
                <a:solidFill>
                  <a:srgbClr val="FF0000"/>
                </a:solidFill>
                <a:effectLst/>
              </a:rPr>
              <a:t>\x89\xd8\x40\</a:t>
            </a:r>
            <a:r>
              <a:rPr lang="en-US" altLang="zh-CN" sz="2400" dirty="0" err="1">
                <a:solidFill>
                  <a:srgbClr val="FF0000"/>
                </a:solidFill>
                <a:effectLst/>
              </a:rPr>
              <a:t>xcd</a:t>
            </a:r>
            <a:r>
              <a:rPr lang="en-US" altLang="zh-CN" sz="2400" dirty="0">
                <a:solidFill>
                  <a:srgbClr val="FF0000"/>
                </a:solidFill>
                <a:effectLst/>
              </a:rPr>
              <a:t>"</a:t>
            </a:r>
          </a:p>
          <a:p>
            <a:pPr algn="l">
              <a:buFont typeface="Monotype Sorts" pitchFamily="2" charset="2"/>
              <a:buNone/>
              <a:defRPr/>
            </a:pPr>
            <a:r>
              <a:rPr lang="en-US" altLang="zh-CN" sz="2400" dirty="0">
                <a:solidFill>
                  <a:srgbClr val="FF0000"/>
                </a:solidFill>
                <a:effectLst/>
              </a:rPr>
              <a:t>"\x80\xe8\</a:t>
            </a:r>
            <a:r>
              <a:rPr lang="en-US" altLang="zh-CN" sz="2400" dirty="0" err="1">
                <a:solidFill>
                  <a:srgbClr val="FF0000"/>
                </a:solidFill>
                <a:effectLst/>
              </a:rPr>
              <a:t>xdc</a:t>
            </a:r>
            <a:r>
              <a:rPr lang="en-US" altLang="zh-CN" sz="2400" dirty="0">
                <a:solidFill>
                  <a:srgbClr val="FF0000"/>
                </a:solidFill>
                <a:effectLst/>
              </a:rPr>
              <a:t>\</a:t>
            </a:r>
            <a:r>
              <a:rPr lang="en-US" altLang="zh-CN" sz="2400" dirty="0" err="1">
                <a:solidFill>
                  <a:srgbClr val="FF0000"/>
                </a:solidFill>
                <a:effectLst/>
              </a:rPr>
              <a:t>xff</a:t>
            </a:r>
            <a:r>
              <a:rPr lang="en-US" altLang="zh-CN" sz="2400" dirty="0">
                <a:solidFill>
                  <a:srgbClr val="FF0000"/>
                </a:solidFill>
                <a:effectLst/>
              </a:rPr>
              <a:t>\</a:t>
            </a:r>
            <a:r>
              <a:rPr lang="en-US" altLang="zh-CN" sz="2400" dirty="0" err="1">
                <a:solidFill>
                  <a:srgbClr val="FF0000"/>
                </a:solidFill>
                <a:effectLst/>
              </a:rPr>
              <a:t>xff</a:t>
            </a:r>
            <a:r>
              <a:rPr lang="en-US" altLang="zh-CN" sz="2400" dirty="0">
                <a:solidFill>
                  <a:srgbClr val="FF0000"/>
                </a:solidFill>
                <a:effectLst/>
              </a:rPr>
              <a:t>\</a:t>
            </a:r>
            <a:r>
              <a:rPr lang="en-US" altLang="zh-CN" sz="2400" dirty="0" err="1">
                <a:solidFill>
                  <a:srgbClr val="FF0000"/>
                </a:solidFill>
                <a:effectLst/>
              </a:rPr>
              <a:t>xff</a:t>
            </a:r>
            <a:r>
              <a:rPr lang="en-US" altLang="zh-CN" sz="2400" dirty="0">
                <a:solidFill>
                  <a:srgbClr val="FF0000"/>
                </a:solidFill>
                <a:effectLst/>
              </a:rPr>
              <a:t>/bin/</a:t>
            </a:r>
            <a:r>
              <a:rPr lang="en-US" altLang="zh-CN" sz="2400" dirty="0" err="1">
                <a:solidFill>
                  <a:srgbClr val="FF0000"/>
                </a:solidFill>
                <a:effectLst/>
              </a:rPr>
              <a:t>sh</a:t>
            </a:r>
            <a:r>
              <a:rPr lang="en-US" altLang="zh-CN" sz="2400" dirty="0">
                <a:solidFill>
                  <a:srgbClr val="FF0000"/>
                </a:solidFill>
                <a:effectLst/>
              </a:rPr>
              <a:t>";</a:t>
            </a:r>
          </a:p>
          <a:p>
            <a:pPr algn="l">
              <a:buFont typeface="Monotype Sorts" pitchFamily="2" charset="2"/>
              <a:buNone/>
              <a:defRPr/>
            </a:pPr>
            <a:endParaRPr lang="zh-CN" altLang="en-US" sz="2400" dirty="0">
              <a:solidFill>
                <a:srgbClr val="FF0000"/>
              </a:solidFill>
            </a:endParaRPr>
          </a:p>
        </p:txBody>
      </p:sp>
      <p:sp>
        <p:nvSpPr>
          <p:cNvPr id="7" name="标题 1">
            <a:extLst>
              <a:ext uri="{FF2B5EF4-FFF2-40B4-BE49-F238E27FC236}">
                <a16:creationId xmlns:a16="http://schemas.microsoft.com/office/drawing/2014/main" id="{7F49D530-48E3-48D8-A75C-C35B4BC57C1E}"/>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6566" name="TextBox 7">
            <a:extLst>
              <a:ext uri="{FF2B5EF4-FFF2-40B4-BE49-F238E27FC236}">
                <a16:creationId xmlns:a16="http://schemas.microsoft.com/office/drawing/2014/main" id="{B41EB6FA-35B2-4716-A077-E47E80E9726C}"/>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dirty="0">
                <a:solidFill>
                  <a:schemeClr val="bg1"/>
                </a:solidFill>
                <a:latin typeface="黑体" panose="02010609060101010101" pitchFamily="49" charset="-122"/>
                <a:ea typeface="宋体" panose="02010600030101010101" pitchFamily="2" charset="-122"/>
              </a:rPr>
              <a:t>缓冲区溢出</a:t>
            </a:r>
            <a:endParaRPr kumimoji="0" lang="zh-CN" altLang="en-US" sz="2800" dirty="0">
              <a:solidFill>
                <a:schemeClr val="bg1"/>
              </a:solidFill>
              <a:latin typeface="黑体" panose="02010609060101010101" pitchFamily="49"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EC5E243-E871-4C60-93DC-D4123BB19C78}"/>
              </a:ext>
            </a:extLst>
          </p:cNvPr>
          <p:cNvSpPr>
            <a:spLocks noGrp="1" noChangeArrowheads="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攻击者可以以被攻击的程序运行时的身份执行任意代码。如果该程序以特权用户身份运行，攻击者可以远程或者本地提升权限。</a:t>
            </a:r>
            <a:endParaRPr lang="en-US" altLang="zh-CN" dirty="0">
              <a:solidFill>
                <a:srgbClr val="000066"/>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攻击者可以使远程服务程序或者本地程序崩溃</a:t>
            </a:r>
          </a:p>
          <a:p>
            <a:pPr marL="342900" lvl="1" indent="-342900" fontAlgn="auto">
              <a:lnSpc>
                <a:spcPct val="150000"/>
              </a:lnSpc>
              <a:spcBef>
                <a:spcPts val="0"/>
              </a:spcBef>
              <a:spcAft>
                <a:spcPts val="0"/>
              </a:spcAft>
              <a:buFont typeface="Wingdings" panose="05000000000000000000" pitchFamily="2" charset="2"/>
              <a:buChar char="p"/>
              <a:defRPr/>
            </a:pPr>
            <a:endParaRPr lang="zh-TW" altLang="en-US" dirty="0">
              <a:solidFill>
                <a:schemeClr val="accent1">
                  <a:lumMod val="75000"/>
                </a:schemeClr>
              </a:solidFill>
              <a:ea typeface="微软雅黑" pitchFamily="34" charset="-122"/>
            </a:endParaRPr>
          </a:p>
        </p:txBody>
      </p:sp>
      <p:sp>
        <p:nvSpPr>
          <p:cNvPr id="6" name="标题 1">
            <a:extLst>
              <a:ext uri="{FF2B5EF4-FFF2-40B4-BE49-F238E27FC236}">
                <a16:creationId xmlns:a16="http://schemas.microsoft.com/office/drawing/2014/main" id="{3A615BA7-E03D-4A5C-B399-A05AFA6AE569}"/>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7589" name="TextBox 6">
            <a:extLst>
              <a:ext uri="{FF2B5EF4-FFF2-40B4-BE49-F238E27FC236}">
                <a16:creationId xmlns:a16="http://schemas.microsoft.com/office/drawing/2014/main" id="{F4E98804-965C-4F66-972E-C4DFC84E741F}"/>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dirty="0">
                <a:solidFill>
                  <a:schemeClr val="bg1"/>
                </a:solidFill>
                <a:latin typeface="黑体" panose="02010609060101010101" pitchFamily="49" charset="-122"/>
                <a:ea typeface="宋体" panose="02010600030101010101" pitchFamily="2" charset="-122"/>
              </a:rPr>
              <a:t>缓冲区溢出的后果</a:t>
            </a:r>
            <a:endParaRPr kumimoji="0" lang="zh-CN" altLang="en-US" sz="2800" dirty="0">
              <a:solidFill>
                <a:schemeClr val="bg1"/>
              </a:solidFill>
              <a:latin typeface="黑体" panose="02010609060101010101" pitchFamily="49"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3694DB28-64B9-4B06-BF3F-7BBD5ABEB7F8}"/>
              </a:ext>
            </a:extLst>
          </p:cNvPr>
          <p:cNvSpPr>
            <a:spLocks noGrp="1" noChangeArrowheads="1"/>
          </p:cNvSpPr>
          <p:nvPr>
            <p:ph idx="1"/>
          </p:nvPr>
        </p:nvSpPr>
        <p:spPr>
          <a:xfrm>
            <a:off x="838200" y="1112838"/>
            <a:ext cx="8229600" cy="4648200"/>
          </a:xfrm>
        </p:spPr>
        <p:txBody>
          <a:bodyPr>
            <a:noAutofit/>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开发者没有进行边界检查</a:t>
            </a:r>
            <a:endParaRPr lang="en-US" altLang="zh-CN" sz="2000" dirty="0">
              <a:solidFill>
                <a:srgbClr val="000066"/>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开发者缺乏安全编程的意识</a:t>
            </a:r>
            <a:endParaRPr lang="zh-CN" altLang="en-US" sz="1600" dirty="0">
              <a:solidFill>
                <a:schemeClr val="tx1"/>
              </a:solidFill>
              <a:ea typeface="微软雅黑" pitchFamily="34" charset="-122"/>
            </a:endParaRPr>
          </a:p>
          <a:p>
            <a:pPr lvl="2">
              <a:lnSpc>
                <a:spcPct val="150000"/>
              </a:lnSpc>
              <a:defRPr/>
            </a:pPr>
            <a:r>
              <a:rPr lang="zh-CN" altLang="en-US" dirty="0">
                <a:solidFill>
                  <a:srgbClr val="C00000"/>
                </a:solidFill>
                <a:ea typeface="微软雅黑" pitchFamily="34" charset="-122"/>
              </a:rPr>
              <a:t>认为分配的内存通常足够使用了</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使用不安全的数据拷贝函数</a:t>
            </a:r>
          </a:p>
          <a:p>
            <a:pPr lvl="2">
              <a:lnSpc>
                <a:spcPct val="150000"/>
              </a:lnSpc>
              <a:defRPr/>
            </a:pPr>
            <a:r>
              <a:rPr lang="en-US" altLang="zh-CN" dirty="0" err="1">
                <a:solidFill>
                  <a:srgbClr val="C00000"/>
                </a:solidFill>
                <a:ea typeface="微软雅黑" pitchFamily="34" charset="-122"/>
              </a:rPr>
              <a:t>strcpy,strcat,gets</a:t>
            </a:r>
            <a:r>
              <a:rPr lang="en-US" altLang="zh-CN" dirty="0">
                <a:solidFill>
                  <a:srgbClr val="C00000"/>
                </a:solidFill>
                <a:ea typeface="微软雅黑" pitchFamily="34" charset="-122"/>
              </a:rPr>
              <a:t>, </a:t>
            </a:r>
            <a:r>
              <a:rPr lang="en-US" altLang="zh-CN" dirty="0" err="1">
                <a:solidFill>
                  <a:srgbClr val="C00000"/>
                </a:solidFill>
                <a:ea typeface="微软雅黑" pitchFamily="34" charset="-122"/>
              </a:rPr>
              <a:t>sprintf</a:t>
            </a:r>
            <a:r>
              <a:rPr lang="en-US" altLang="zh-CN" dirty="0">
                <a:solidFill>
                  <a:srgbClr val="C00000"/>
                </a:solidFill>
                <a:ea typeface="微软雅黑" pitchFamily="34" charset="-122"/>
              </a:rPr>
              <a:t>,…</a:t>
            </a: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开发者没有进行正确的边界检查</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错误的使用一些“安全”拷贝函数也可能会导致缓冲区溢出，例如：</a:t>
            </a:r>
            <a:r>
              <a:rPr lang="en-US" altLang="zh-CN" sz="2000" dirty="0" err="1">
                <a:solidFill>
                  <a:schemeClr val="tx1"/>
                </a:solidFill>
                <a:ea typeface="微软雅黑" pitchFamily="34" charset="-122"/>
              </a:rPr>
              <a:t>memcpy</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dest</a:t>
            </a:r>
            <a:r>
              <a:rPr lang="en-US" altLang="zh-CN" sz="2000" dirty="0">
                <a:solidFill>
                  <a:schemeClr val="tx1"/>
                </a:solidFill>
                <a:ea typeface="微软雅黑" pitchFamily="34" charset="-122"/>
              </a:rPr>
              <a:t>, </a:t>
            </a:r>
            <a:r>
              <a:rPr lang="en-US" altLang="zh-CN" sz="2000" dirty="0" err="1">
                <a:solidFill>
                  <a:schemeClr val="tx1"/>
                </a:solidFill>
                <a:ea typeface="微软雅黑" pitchFamily="34" charset="-122"/>
              </a:rPr>
              <a:t>src</a:t>
            </a:r>
            <a:r>
              <a:rPr lang="en-US" altLang="zh-CN" sz="2000" dirty="0">
                <a:solidFill>
                  <a:schemeClr val="tx1"/>
                </a:solidFill>
                <a:ea typeface="微软雅黑" pitchFamily="34" charset="-122"/>
              </a:rPr>
              <a:t>, </a:t>
            </a:r>
            <a:r>
              <a:rPr lang="en-US" altLang="zh-CN" sz="2000" dirty="0" err="1">
                <a:solidFill>
                  <a:schemeClr val="tx1"/>
                </a:solidFill>
                <a:ea typeface="微软雅黑" pitchFamily="34" charset="-122"/>
              </a:rPr>
              <a:t>strlen</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src</a:t>
            </a:r>
            <a:r>
              <a:rPr lang="en-US" altLang="zh-CN" sz="2000" dirty="0">
                <a:solidFill>
                  <a:schemeClr val="tx1"/>
                </a:solidFill>
                <a:ea typeface="微软雅黑" pitchFamily="34" charset="-122"/>
              </a:rPr>
              <a:t>))</a:t>
            </a:r>
          </a:p>
        </p:txBody>
      </p:sp>
      <p:sp>
        <p:nvSpPr>
          <p:cNvPr id="5" name="标题 1">
            <a:extLst>
              <a:ext uri="{FF2B5EF4-FFF2-40B4-BE49-F238E27FC236}">
                <a16:creationId xmlns:a16="http://schemas.microsoft.com/office/drawing/2014/main" id="{2403FCB6-A140-4C36-BBB7-6C46BBA57A2A}"/>
              </a:ext>
            </a:extLst>
          </p:cNvPr>
          <p:cNvSpPr txBox="1">
            <a:spLocks/>
          </p:cNvSpPr>
          <p:nvPr/>
        </p:nvSpPr>
        <p:spPr>
          <a:xfrm>
            <a:off x="381000" y="549276"/>
            <a:ext cx="9144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68613" name="TextBox 5">
            <a:extLst>
              <a:ext uri="{FF2B5EF4-FFF2-40B4-BE49-F238E27FC236}">
                <a16:creationId xmlns:a16="http://schemas.microsoft.com/office/drawing/2014/main" id="{CD240F72-383E-4879-92D9-F276471B8CFD}"/>
              </a:ext>
            </a:extLst>
          </p:cNvPr>
          <p:cNvSpPr txBox="1">
            <a:spLocks noChangeArrowheads="1"/>
          </p:cNvSpPr>
          <p:nvPr/>
        </p:nvSpPr>
        <p:spPr bwMode="auto">
          <a:xfrm>
            <a:off x="560388" y="549276"/>
            <a:ext cx="4964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a:solidFill>
                  <a:schemeClr val="bg1"/>
                </a:solidFill>
                <a:latin typeface="黑体" panose="02010609060101010101" pitchFamily="49" charset="-122"/>
                <a:ea typeface="宋体" panose="02010600030101010101" pitchFamily="2" charset="-122"/>
              </a:rPr>
              <a:t>缓冲区溢出漏洞存在的原因</a:t>
            </a:r>
            <a:endParaRPr kumimoji="0" lang="zh-CN" altLang="en-US" sz="2800">
              <a:solidFill>
                <a:schemeClr val="bg1"/>
              </a:solidFill>
              <a:latin typeface="黑体" panose="02010609060101010101" pitchFamily="49" charset="-122"/>
            </a:endParaRPr>
          </a:p>
        </p:txBody>
      </p:sp>
      <p:sp>
        <p:nvSpPr>
          <p:cNvPr id="10" name="标题 9">
            <a:extLst>
              <a:ext uri="{FF2B5EF4-FFF2-40B4-BE49-F238E27FC236}">
                <a16:creationId xmlns:a16="http://schemas.microsoft.com/office/drawing/2014/main" id="{7770D434-E7E9-4B04-884D-331A5B52EF36}"/>
              </a:ext>
            </a:extLst>
          </p:cNvPr>
          <p:cNvSpPr>
            <a:spLocks noGrp="1"/>
          </p:cNvSpPr>
          <p:nvPr>
            <p:ph type="title"/>
          </p:nvPr>
        </p:nvSpPr>
        <p:spPr/>
        <p:txBody>
          <a:bodyPr/>
          <a:lstStyle/>
          <a:p>
            <a:pPr algn="ctr">
              <a:defRPr/>
            </a:pPr>
            <a:r>
              <a:rPr lang="zh-CN" altLang="en-US" dirty="0"/>
              <a:t>缓冲区溢出的原因总结</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73CB7304-F6A0-4E3D-9244-F2A7CFDC9A72}"/>
              </a:ext>
            </a:extLst>
          </p:cNvPr>
          <p:cNvSpPr>
            <a:spLocks noGrp="1" noChangeArrowheads="1"/>
          </p:cNvSpPr>
          <p:nvPr>
            <p:ph idx="1"/>
          </p:nvPr>
        </p:nvSpPr>
        <p:spPr>
          <a:xfrm>
            <a:off x="838200" y="1166813"/>
            <a:ext cx="8529638"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不使用不安全的数据拷贝函数</a:t>
            </a:r>
            <a:endParaRPr lang="zh-TW" altLang="en-US" dirty="0">
              <a:solidFill>
                <a:srgbClr val="000066"/>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在往缓冲区中填充数据时必须进行边界检查。</a:t>
            </a: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程序尽量不设置</a:t>
            </a:r>
            <a:r>
              <a:rPr lang="en-US" altLang="zh-CN" dirty="0" err="1">
                <a:solidFill>
                  <a:srgbClr val="000066"/>
                </a:solidFill>
                <a:ea typeface="微软雅黑" pitchFamily="34" charset="-122"/>
              </a:rPr>
              <a:t>suid</a:t>
            </a:r>
            <a:r>
              <a:rPr lang="en-US" altLang="zh-CN" dirty="0">
                <a:solidFill>
                  <a:srgbClr val="000066"/>
                </a:solidFill>
                <a:ea typeface="微软雅黑" pitchFamily="34" charset="-122"/>
              </a:rPr>
              <a:t>/</a:t>
            </a:r>
            <a:r>
              <a:rPr lang="en-US" altLang="zh-CN" dirty="0" err="1">
                <a:solidFill>
                  <a:srgbClr val="000066"/>
                </a:solidFill>
                <a:ea typeface="微软雅黑" pitchFamily="34" charset="-122"/>
              </a:rPr>
              <a:t>sgid</a:t>
            </a:r>
            <a:r>
              <a:rPr lang="zh-CN" altLang="en-US" dirty="0">
                <a:solidFill>
                  <a:srgbClr val="000066"/>
                </a:solidFill>
                <a:ea typeface="微软雅黑" pitchFamily="34" charset="-122"/>
              </a:rPr>
              <a:t>属性</a:t>
            </a:r>
            <a:endParaRPr lang="en-US" altLang="zh-CN" dirty="0">
              <a:solidFill>
                <a:srgbClr val="000066"/>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使堆栈不可执行</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en-US" altLang="zh-CN" sz="2000" dirty="0">
                <a:solidFill>
                  <a:schemeClr val="tx1"/>
                </a:solidFill>
                <a:ea typeface="微软雅黑" pitchFamily="34" charset="-122"/>
              </a:rPr>
              <a:t>Solaris Designer</a:t>
            </a:r>
            <a:r>
              <a:rPr lang="zh-CN" altLang="en-US" sz="2000" dirty="0">
                <a:solidFill>
                  <a:schemeClr val="tx1"/>
                </a:solidFill>
                <a:ea typeface="微软雅黑" pitchFamily="34" charset="-122"/>
              </a:rPr>
              <a:t>的不可执行堆栈补丁</a:t>
            </a:r>
            <a:r>
              <a:rPr lang="en-US" altLang="zh-CN" sz="2000" dirty="0">
                <a:solidFill>
                  <a:schemeClr val="tx1"/>
                </a:solidFill>
                <a:ea typeface="微软雅黑" pitchFamily="34" charset="-122"/>
              </a:rPr>
              <a:t>(Linux)</a:t>
            </a:r>
            <a:r>
              <a:rPr lang="zh-CN" altLang="en-US" sz="2000" dirty="0">
                <a:solidFill>
                  <a:schemeClr val="tx1"/>
                </a:solidFill>
                <a:ea typeface="微软雅黑" pitchFamily="34" charset="-122"/>
              </a:rPr>
              <a:t>，使</a:t>
            </a:r>
            <a:r>
              <a:rPr lang="en-US" altLang="zh-CN" sz="2000" dirty="0">
                <a:solidFill>
                  <a:schemeClr val="tx1"/>
                </a:solidFill>
                <a:ea typeface="微软雅黑" pitchFamily="34" charset="-122"/>
              </a:rPr>
              <a:t>Linux</a:t>
            </a:r>
            <a:r>
              <a:rPr lang="zh-CN" altLang="en-US" sz="2000" dirty="0">
                <a:solidFill>
                  <a:schemeClr val="tx1"/>
                </a:solidFill>
                <a:ea typeface="微软雅黑" pitchFamily="34" charset="-122"/>
              </a:rPr>
              <a:t>系统代码段和数据段的虚拟空间的地址不再重叠</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en-US" altLang="zh-CN" sz="2000" dirty="0">
                <a:solidFill>
                  <a:schemeClr val="tx1"/>
                </a:solidFill>
                <a:ea typeface="微软雅黑" pitchFamily="34" charset="-122"/>
              </a:rPr>
              <a:t>Sun Solaris </a:t>
            </a:r>
            <a:r>
              <a:rPr lang="zh-CN" altLang="en-US" sz="2000" dirty="0">
                <a:solidFill>
                  <a:schemeClr val="tx1"/>
                </a:solidFill>
                <a:ea typeface="微软雅黑" pitchFamily="34" charset="-122"/>
              </a:rPr>
              <a:t>不可执行堆栈保护</a:t>
            </a:r>
            <a:r>
              <a:rPr lang="en-US" altLang="zh-CN" sz="2000" dirty="0">
                <a:solidFill>
                  <a:schemeClr val="tx1"/>
                </a:solidFill>
                <a:ea typeface="微软雅黑" pitchFamily="34" charset="-122"/>
              </a:rPr>
              <a:t>(/etc/system)</a:t>
            </a:r>
          </a:p>
          <a:p>
            <a:pPr marL="1200150" lvl="2" indent="-342900" fontAlgn="auto">
              <a:lnSpc>
                <a:spcPct val="150000"/>
              </a:lnSpc>
              <a:spcBef>
                <a:spcPts val="0"/>
              </a:spcBef>
              <a:spcAft>
                <a:spcPts val="0"/>
              </a:spcAft>
              <a:buClr>
                <a:srgbClr val="C00000"/>
              </a:buClr>
              <a:buFont typeface="Wingdings" pitchFamily="2" charset="2"/>
              <a:buChar char=""/>
              <a:defRPr/>
            </a:pPr>
            <a:r>
              <a:rPr lang="en-US" altLang="zh-CN" dirty="0">
                <a:solidFill>
                  <a:srgbClr val="C00000"/>
                </a:solidFill>
                <a:ea typeface="微软雅黑" pitchFamily="34" charset="-122"/>
              </a:rPr>
              <a:t>set </a:t>
            </a:r>
            <a:r>
              <a:rPr lang="en-US" altLang="zh-CN" dirty="0" err="1">
                <a:solidFill>
                  <a:srgbClr val="C00000"/>
                </a:solidFill>
                <a:ea typeface="微软雅黑" pitchFamily="34" charset="-122"/>
              </a:rPr>
              <a:t>noexec_user_stack</a:t>
            </a:r>
            <a:r>
              <a:rPr lang="en-US" altLang="zh-CN" dirty="0">
                <a:solidFill>
                  <a:srgbClr val="C00000"/>
                </a:solidFill>
                <a:ea typeface="微软雅黑" pitchFamily="34" charset="-122"/>
              </a:rPr>
              <a:t> = 1</a:t>
            </a:r>
          </a:p>
          <a:p>
            <a:pPr marL="1200150" lvl="2" indent="-342900" fontAlgn="auto">
              <a:lnSpc>
                <a:spcPct val="150000"/>
              </a:lnSpc>
              <a:spcBef>
                <a:spcPts val="0"/>
              </a:spcBef>
              <a:spcAft>
                <a:spcPts val="0"/>
              </a:spcAft>
              <a:buClr>
                <a:srgbClr val="C00000"/>
              </a:buClr>
              <a:buFont typeface="Wingdings" pitchFamily="2" charset="2"/>
              <a:buChar char=""/>
              <a:defRPr/>
            </a:pPr>
            <a:r>
              <a:rPr lang="en-US" altLang="zh-CN" dirty="0">
                <a:solidFill>
                  <a:srgbClr val="C00000"/>
                </a:solidFill>
                <a:ea typeface="微软雅黑" pitchFamily="34" charset="-122"/>
              </a:rPr>
              <a:t>set </a:t>
            </a:r>
            <a:r>
              <a:rPr lang="en-US" altLang="zh-CN" dirty="0" err="1">
                <a:solidFill>
                  <a:srgbClr val="C00000"/>
                </a:solidFill>
                <a:ea typeface="微软雅黑" pitchFamily="34" charset="-122"/>
              </a:rPr>
              <a:t>noexec_user_stack_log</a:t>
            </a:r>
            <a:r>
              <a:rPr lang="en-US" altLang="zh-CN" dirty="0">
                <a:solidFill>
                  <a:srgbClr val="C00000"/>
                </a:solidFill>
                <a:ea typeface="微软雅黑" pitchFamily="34" charset="-122"/>
              </a:rPr>
              <a:t> = 1</a:t>
            </a:r>
          </a:p>
          <a:p>
            <a:pPr marL="800100" lvl="1" indent="-342900" fontAlgn="auto">
              <a:lnSpc>
                <a:spcPct val="150000"/>
              </a:lnSpc>
              <a:spcBef>
                <a:spcPts val="0"/>
              </a:spcBef>
              <a:spcAft>
                <a:spcPts val="0"/>
              </a:spcAft>
              <a:buClr>
                <a:srgbClr val="FF0000"/>
              </a:buClr>
              <a:buNone/>
              <a:defRPr/>
            </a:pP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None/>
              <a:defRPr/>
            </a:pPr>
            <a:r>
              <a:rPr lang="en-US" altLang="zh-CN" sz="2000" dirty="0">
                <a:solidFill>
                  <a:schemeClr val="tx1"/>
                </a:solidFill>
                <a:ea typeface="微软雅黑" pitchFamily="34" charset="-122"/>
              </a:rPr>
              <a:t>  </a:t>
            </a:r>
          </a:p>
          <a:p>
            <a:pPr marL="342900" lvl="1" indent="-342900" fontAlgn="auto">
              <a:lnSpc>
                <a:spcPct val="150000"/>
              </a:lnSpc>
              <a:spcBef>
                <a:spcPts val="0"/>
              </a:spcBef>
              <a:spcAft>
                <a:spcPts val="0"/>
              </a:spcAft>
              <a:buClr>
                <a:srgbClr val="FF0000"/>
              </a:buClr>
              <a:buNone/>
              <a:defRPr/>
            </a:pPr>
            <a:endParaRPr lang="zh-CN" altLang="en-US" dirty="0">
              <a:solidFill>
                <a:srgbClr val="000066"/>
              </a:solidFill>
              <a:ea typeface="微软雅黑" pitchFamily="34" charset="-122"/>
            </a:endParaRPr>
          </a:p>
        </p:txBody>
      </p:sp>
      <p:sp>
        <p:nvSpPr>
          <p:cNvPr id="69637" name="TextBox 5">
            <a:extLst>
              <a:ext uri="{FF2B5EF4-FFF2-40B4-BE49-F238E27FC236}">
                <a16:creationId xmlns:a16="http://schemas.microsoft.com/office/drawing/2014/main" id="{218F5619-D1D2-48A7-B573-FC689B1999B3}"/>
              </a:ext>
            </a:extLst>
          </p:cNvPr>
          <p:cNvSpPr txBox="1">
            <a:spLocks noChangeArrowheads="1"/>
          </p:cNvSpPr>
          <p:nvPr/>
        </p:nvSpPr>
        <p:spPr bwMode="auto">
          <a:xfrm>
            <a:off x="560388" y="549276"/>
            <a:ext cx="4964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
                <a:srgbClr val="FF0000"/>
              </a:buClr>
              <a:buSzTx/>
              <a:buFontTx/>
              <a:buNone/>
            </a:pPr>
            <a:r>
              <a:rPr kumimoji="0" lang="zh-CN" altLang="en-US" sz="2800">
                <a:solidFill>
                  <a:schemeClr val="bg1"/>
                </a:solidFill>
                <a:latin typeface="黑体" panose="02010609060101010101" pitchFamily="49" charset="-122"/>
                <a:ea typeface="宋体" panose="02010600030101010101" pitchFamily="2" charset="-122"/>
              </a:rPr>
              <a:t>缓冲区溢出漏洞存在的原因</a:t>
            </a:r>
            <a:endParaRPr kumimoji="0" lang="zh-CN" altLang="en-US" sz="2800">
              <a:solidFill>
                <a:schemeClr val="bg1"/>
              </a:solidFill>
              <a:latin typeface="黑体" panose="02010609060101010101" pitchFamily="49" charset="-122"/>
            </a:endParaRPr>
          </a:p>
        </p:txBody>
      </p:sp>
      <p:sp>
        <p:nvSpPr>
          <p:cNvPr id="7" name="标题 7">
            <a:extLst>
              <a:ext uri="{FF2B5EF4-FFF2-40B4-BE49-F238E27FC236}">
                <a16:creationId xmlns:a16="http://schemas.microsoft.com/office/drawing/2014/main" id="{B4B815F0-DC66-45B3-BF0A-7716BA08F37A}"/>
              </a:ext>
            </a:extLst>
          </p:cNvPr>
          <p:cNvSpPr txBox="1">
            <a:spLocks/>
          </p:cNvSpPr>
          <p:nvPr/>
        </p:nvSpPr>
        <p:spPr bwMode="auto">
          <a:xfrm>
            <a:off x="-10244" y="543744"/>
            <a:ext cx="9916244"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latin typeface="黑体" pitchFamily="2" charset="-122"/>
              </a:rPr>
              <a:t>阻止缓冲区溢出的方法总结</a:t>
            </a:r>
            <a:endParaRPr lang="zh-CN" altLang="en-US" sz="2800" kern="0" dirty="0">
              <a:solidFill>
                <a:schemeClr val="bg1"/>
              </a:solidFill>
              <a:effectLst>
                <a:outerShdw blurRad="38100" dist="38100" dir="2700000" algn="tl">
                  <a:srgbClr val="000000"/>
                </a:outerShdw>
              </a:effectLst>
              <a:latin typeface="+mj-lt"/>
              <a:ea typeface="+mj-ea"/>
              <a:cs typeface="+mj-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F578F512-9193-4BDB-9F24-FDB466E0701E}"/>
              </a:ext>
            </a:extLst>
          </p:cNvPr>
          <p:cNvSpPr txBox="1">
            <a:spLocks noChangeArrowheads="1"/>
          </p:cNvSpPr>
          <p:nvPr/>
        </p:nvSpPr>
        <p:spPr bwMode="auto">
          <a:xfrm>
            <a:off x="1635126" y="2454275"/>
            <a:ext cx="59166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nSpc>
                <a:spcPct val="150000"/>
              </a:lnSpc>
              <a:spcBef>
                <a:spcPct val="0"/>
              </a:spcBef>
              <a:buClrTx/>
              <a:buSzTx/>
              <a:buFont typeface="Arial Narrow" panose="020B0606020202030204" pitchFamily="34" charset="0"/>
              <a:buAutoNum type="arabicPeriod"/>
            </a:pPr>
            <a:r>
              <a:rPr kumimoji="0" lang="zh-CN" altLang="en-US" sz="2800" b="0">
                <a:latin typeface="微软雅黑" panose="020B0503020204020204" pitchFamily="34" charset="-122"/>
                <a:ea typeface="微软雅黑" panose="020B0503020204020204" pitchFamily="34" charset="-122"/>
              </a:rPr>
              <a:t>安全问题是普遍存在的</a:t>
            </a:r>
            <a:endParaRPr kumimoji="0" lang="en-US" altLang="zh-CN" sz="2800" b="0">
              <a:latin typeface="微软雅黑" panose="020B0503020204020204" pitchFamily="34" charset="-122"/>
              <a:ea typeface="微软雅黑" panose="020B0503020204020204" pitchFamily="34" charset="-122"/>
            </a:endParaRPr>
          </a:p>
          <a:p>
            <a:pPr>
              <a:lnSpc>
                <a:spcPct val="150000"/>
              </a:lnSpc>
              <a:spcBef>
                <a:spcPct val="0"/>
              </a:spcBef>
              <a:buClrTx/>
              <a:buSzTx/>
              <a:buFont typeface="Arial Narrow" panose="020B0606020202030204" pitchFamily="34" charset="0"/>
              <a:buAutoNum type="arabicPeriod"/>
            </a:pPr>
            <a:r>
              <a:rPr kumimoji="0" lang="zh-CN" altLang="en-US" sz="2800" b="0">
                <a:latin typeface="微软雅黑" panose="020B0503020204020204" pitchFamily="34" charset="-122"/>
                <a:ea typeface="微软雅黑" panose="020B0503020204020204" pitchFamily="34" charset="-122"/>
              </a:rPr>
              <a:t>安全意识的薄弱为黑客敞开了大门</a:t>
            </a:r>
          </a:p>
        </p:txBody>
      </p:sp>
      <p:sp>
        <p:nvSpPr>
          <p:cNvPr id="14339" name="TextBox 3">
            <a:extLst>
              <a:ext uri="{FF2B5EF4-FFF2-40B4-BE49-F238E27FC236}">
                <a16:creationId xmlns:a16="http://schemas.microsoft.com/office/drawing/2014/main" id="{3B03D3AB-CC7D-4FB8-B7E0-DE364999E365}"/>
              </a:ext>
            </a:extLst>
          </p:cNvPr>
          <p:cNvSpPr txBox="1">
            <a:spLocks noChangeArrowheads="1"/>
          </p:cNvSpPr>
          <p:nvPr/>
        </p:nvSpPr>
        <p:spPr bwMode="auto">
          <a:xfrm>
            <a:off x="1208089" y="1052514"/>
            <a:ext cx="13366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nSpc>
                <a:spcPct val="150000"/>
              </a:lnSpc>
              <a:spcBef>
                <a:spcPct val="0"/>
              </a:spcBef>
              <a:buClrTx/>
              <a:buSzTx/>
              <a:buFontTx/>
              <a:buNone/>
            </a:pPr>
            <a:r>
              <a:rPr kumimoji="0" lang="en-US" altLang="zh-CN" sz="6000" b="0">
                <a:latin typeface="Brush Script MT" panose="03060802040406070304" pitchFamily="66" charset="0"/>
                <a:ea typeface="微软雅黑" panose="020B0503020204020204" pitchFamily="34" charset="-122"/>
              </a:rPr>
              <a:t>Tips</a:t>
            </a:r>
            <a:endParaRPr kumimoji="0" lang="zh-CN" altLang="en-US" sz="2800" b="0">
              <a:latin typeface="Brush Script MT" panose="03060802040406070304" pitchFamily="66" charset="0"/>
              <a:ea typeface="微软雅黑" panose="020B0503020204020204" pitchFamily="34" charset="-122"/>
            </a:endParaRPr>
          </a:p>
        </p:txBody>
      </p:sp>
      <p:sp>
        <p:nvSpPr>
          <p:cNvPr id="5" name="标题 1">
            <a:extLst>
              <a:ext uri="{FF2B5EF4-FFF2-40B4-BE49-F238E27FC236}">
                <a16:creationId xmlns:a16="http://schemas.microsoft.com/office/drawing/2014/main" id="{ED29CDF3-1ABA-493B-9D47-966855FD3605}"/>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4342" name="TextBox 5">
            <a:extLst>
              <a:ext uri="{FF2B5EF4-FFF2-40B4-BE49-F238E27FC236}">
                <a16:creationId xmlns:a16="http://schemas.microsoft.com/office/drawing/2014/main" id="{1684301D-95DA-4A4E-B0BB-B7A6CBBAA3B0}"/>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DABFF64D-3FD3-40E2-89AD-F1D677B88282}"/>
              </a:ext>
            </a:extLst>
          </p:cNvPr>
          <p:cNvSpPr>
            <a:spLocks noGrp="1" noChangeArrowheads="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使用检测活动记录改变的编译器</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en-US" altLang="zh-CN" sz="2000" dirty="0" err="1">
                <a:solidFill>
                  <a:schemeClr val="tx1"/>
                </a:solidFill>
                <a:ea typeface="微软雅黑" pitchFamily="34" charset="-122"/>
              </a:rPr>
              <a:t>StackGuard</a:t>
            </a:r>
            <a:endParaRPr lang="en-US" altLang="zh-CN" sz="2000" dirty="0">
              <a:solidFill>
                <a:schemeClr val="tx1"/>
              </a:solidFill>
              <a:ea typeface="微软雅黑" pitchFamily="34" charset="-122"/>
            </a:endParaRPr>
          </a:p>
          <a:p>
            <a:pPr marL="1200150" lvl="2" indent="-342900" fontAlgn="auto">
              <a:lnSpc>
                <a:spcPct val="150000"/>
              </a:lnSpc>
              <a:spcBef>
                <a:spcPts val="0"/>
              </a:spcBef>
              <a:spcAft>
                <a:spcPts val="0"/>
              </a:spcAft>
              <a:buClr>
                <a:srgbClr val="C00000"/>
              </a:buClr>
              <a:buFont typeface="Wingdings" pitchFamily="2" charset="2"/>
              <a:buChar char=""/>
              <a:defRPr/>
            </a:pPr>
            <a:r>
              <a:rPr lang="zh-CN" altLang="en-US" dirty="0">
                <a:solidFill>
                  <a:srgbClr val="C00000"/>
                </a:solidFill>
                <a:ea typeface="微软雅黑" pitchFamily="34" charset="-122"/>
              </a:rPr>
              <a:t>在返回地址前面增加字符串中止符号或者随机数据，检测是否被修改</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en-US" altLang="zh-CN" sz="2000" dirty="0" err="1">
                <a:solidFill>
                  <a:schemeClr val="tx1"/>
                </a:solidFill>
                <a:ea typeface="微软雅黑" pitchFamily="34" charset="-122"/>
              </a:rPr>
              <a:t>StackShield</a:t>
            </a:r>
          </a:p>
          <a:p>
            <a:pPr marL="1200150" lvl="2" indent="-342900" fontAlgn="auto">
              <a:lnSpc>
                <a:spcPct val="150000"/>
              </a:lnSpc>
              <a:spcBef>
                <a:spcPts val="0"/>
              </a:spcBef>
              <a:spcAft>
                <a:spcPts val="0"/>
              </a:spcAft>
              <a:buClr>
                <a:srgbClr val="C00000"/>
              </a:buClr>
              <a:buFont typeface="Wingdings" pitchFamily="2" charset="2"/>
              <a:buChar char=""/>
              <a:defRPr/>
            </a:pPr>
            <a:r>
              <a:rPr lang="zh-CN" altLang="en-US" dirty="0">
                <a:solidFill>
                  <a:srgbClr val="C00000"/>
                </a:solidFill>
                <a:ea typeface="微软雅黑" pitchFamily="34" charset="-122"/>
              </a:rPr>
              <a:t>创建一个特别的堆栈用来储存函数返回地址的一份拷贝。它在受保护的函数的开头和结尾分别增加一段代码，开头处的代码用来将函数返回地址拷贝到一个特殊的表中，而结尾处的代码用来将返回地址从表中拷贝回堆栈。</a:t>
            </a:r>
          </a:p>
          <a:p>
            <a:pPr lvl="2">
              <a:defRPr/>
            </a:pPr>
            <a:endParaRPr lang="zh-CN" altLang="en-US" dirty="0">
              <a:latin typeface="黑体" panose="02010609060101010101" pitchFamily="49" charset="-122"/>
              <a:ea typeface="黑体" panose="02010609060101010101" pitchFamily="49" charset="-122"/>
            </a:endParaRPr>
          </a:p>
        </p:txBody>
      </p:sp>
      <p:sp>
        <p:nvSpPr>
          <p:cNvPr id="5" name="标题 4">
            <a:extLst>
              <a:ext uri="{FF2B5EF4-FFF2-40B4-BE49-F238E27FC236}">
                <a16:creationId xmlns:a16="http://schemas.microsoft.com/office/drawing/2014/main" id="{DF10EE53-5F22-4262-B5D3-192C687DCF52}"/>
              </a:ext>
            </a:extLst>
          </p:cNvPr>
          <p:cNvSpPr>
            <a:spLocks noGrp="1"/>
          </p:cNvSpPr>
          <p:nvPr>
            <p:ph type="title"/>
          </p:nvPr>
        </p:nvSpPr>
        <p:spPr/>
        <p:txBody>
          <a:bodyPr/>
          <a:lstStyle/>
          <a:p>
            <a:pPr algn="ctr">
              <a:defRPr/>
            </a:pPr>
            <a:r>
              <a:rPr lang="zh-CN" altLang="en-US" dirty="0">
                <a:latin typeface="黑体" pitchFamily="2" charset="-122"/>
              </a:rPr>
              <a:t>阻止缓冲区溢出的方法总结</a:t>
            </a:r>
            <a:endParaRPr lang="zh-CN" altLang="en-US"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2E23FF57-42F5-4F5B-9B48-BF6E9A0EDF41}"/>
              </a:ext>
            </a:extLst>
          </p:cNvPr>
          <p:cNvSpPr>
            <a:spLocks noGrp="1" noChangeArrowheads="1"/>
          </p:cNvSpPr>
          <p:nvPr>
            <p:ph idx="4294967295"/>
          </p:nvPr>
        </p:nvSpPr>
        <p:spPr>
          <a:xfrm>
            <a:off x="4548188" y="1741488"/>
            <a:ext cx="3638550" cy="4279900"/>
          </a:xfrm>
        </p:spPr>
        <p:txBody>
          <a:bodyPr/>
          <a:lstStyle/>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缓冲区溢出</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rgbClr val="FF0000"/>
                </a:solidFill>
                <a:ea typeface="微软雅黑" pitchFamily="34" charset="-122"/>
              </a:rPr>
              <a:t>返回值安全检查</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临时文件安全</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注入漏洞问题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竞争条件问题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接口封装漏洞</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综合性漏洞展示</a:t>
            </a:r>
          </a:p>
        </p:txBody>
      </p:sp>
      <p:pic>
        <p:nvPicPr>
          <p:cNvPr id="71683" name="图片 3" descr="爬梯.jpg">
            <a:extLst>
              <a:ext uri="{FF2B5EF4-FFF2-40B4-BE49-F238E27FC236}">
                <a16:creationId xmlns:a16="http://schemas.microsoft.com/office/drawing/2014/main" id="{7BFBCC2C-183B-4CFE-BD86-E43371039B25}"/>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03276" y="1633539"/>
            <a:ext cx="310356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4">
            <a:extLst>
              <a:ext uri="{FF2B5EF4-FFF2-40B4-BE49-F238E27FC236}">
                <a16:creationId xmlns:a16="http://schemas.microsoft.com/office/drawing/2014/main" id="{DD90CC33-BA92-4463-A6EC-95FECF1C37F7}"/>
              </a:ext>
            </a:extLst>
          </p:cNvPr>
          <p:cNvSpPr>
            <a:spLocks noGrp="1"/>
          </p:cNvSpPr>
          <p:nvPr>
            <p:ph type="title"/>
          </p:nvPr>
        </p:nvSpPr>
        <p:spPr/>
        <p:txBody>
          <a:bodyPr/>
          <a:lstStyle/>
          <a:p>
            <a:pPr algn="ctr">
              <a:defRPr/>
            </a:pPr>
            <a:r>
              <a:rPr lang="zh-CN" altLang="en-US" dirty="0">
                <a:latin typeface="黑体" pitchFamily="49" charset="-122"/>
              </a:rPr>
              <a:t>编程中常见的安全问题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DCE7A11B-36C0-46F1-980E-4FD800FACC11}"/>
              </a:ext>
            </a:extLst>
          </p:cNvPr>
          <p:cNvSpPr>
            <a:spLocks noGrp="1" noChangeArrowheads="1"/>
          </p:cNvSpPr>
          <p:nvPr>
            <p:ph idx="1"/>
          </p:nvPr>
        </p:nvSpPr>
        <p:spPr>
          <a:xfrm>
            <a:off x="838200" y="1166813"/>
            <a:ext cx="8229600" cy="4525962"/>
          </a:xfrm>
        </p:spPr>
        <p:txBody>
          <a:bodyPr/>
          <a:lstStyle/>
          <a:p>
            <a:pPr marL="342900" lvl="1" indent="-342900">
              <a:lnSpc>
                <a:spcPct val="150000"/>
              </a:lnSpc>
              <a:spcBef>
                <a:spcPct val="0"/>
              </a:spcBef>
              <a:buClr>
                <a:srgbClr val="FF0000"/>
              </a:buClr>
              <a:buFont typeface="Wingdings" panose="05000000000000000000" pitchFamily="2" charset="2"/>
              <a:buChar char="n"/>
            </a:pPr>
            <a:r>
              <a:rPr lang="zh-CN" altLang="en-US">
                <a:solidFill>
                  <a:srgbClr val="000066"/>
                </a:solidFill>
                <a:ea typeface="微软雅黑" panose="020B0503020204020204" pitchFamily="34" charset="-122"/>
              </a:rPr>
              <a:t>没有对函数返回值进行检查可能带来一些安全问题：</a:t>
            </a:r>
          </a:p>
        </p:txBody>
      </p:sp>
      <p:sp>
        <p:nvSpPr>
          <p:cNvPr id="72707" name="Text Box 4">
            <a:extLst>
              <a:ext uri="{FF2B5EF4-FFF2-40B4-BE49-F238E27FC236}">
                <a16:creationId xmlns:a16="http://schemas.microsoft.com/office/drawing/2014/main" id="{C31BB32C-BBFB-49E7-AC43-2E0F5F1E1832}"/>
              </a:ext>
            </a:extLst>
          </p:cNvPr>
          <p:cNvSpPr txBox="1">
            <a:spLocks noChangeArrowheads="1"/>
          </p:cNvSpPr>
          <p:nvPr/>
        </p:nvSpPr>
        <p:spPr bwMode="auto">
          <a:xfrm>
            <a:off x="2667000" y="1857375"/>
            <a:ext cx="46101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char </a:t>
            </a:r>
            <a:r>
              <a:rPr lang="en-US" altLang="zh-CN" dirty="0" err="1">
                <a:solidFill>
                  <a:schemeClr val="tx1"/>
                </a:solidFill>
                <a:latin typeface="Times New Roman" panose="02020603050405020304" pitchFamily="18" charset="0"/>
              </a:rPr>
              <a:t>maketest</a:t>
            </a:r>
            <a:r>
              <a:rPr lang="en-US" altLang="zh-CN"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char *name = "/</a:t>
            </a:r>
            <a:r>
              <a:rPr lang="en-US" altLang="zh-CN" dirty="0" err="1">
                <a:solidFill>
                  <a:schemeClr val="tx1"/>
                </a:solidFill>
                <a:latin typeface="Times New Roman" panose="02020603050405020304" pitchFamily="18" charset="0"/>
              </a:rPr>
              <a:t>tmp</a:t>
            </a:r>
            <a:r>
              <a:rPr lang="en-US" altLang="zh-CN" dirty="0">
                <a:solidFill>
                  <a:schemeClr val="tx1"/>
                </a:solidFill>
                <a:latin typeface="Times New Roman" panose="02020603050405020304" pitchFamily="18" charset="0"/>
              </a:rPr>
              <a:t>/</a:t>
            </a:r>
            <a:r>
              <a:rPr lang="en-US" altLang="zh-CN" dirty="0" err="1">
                <a:solidFill>
                  <a:schemeClr val="tx1"/>
                </a:solidFill>
                <a:latin typeface="Times New Roman" panose="02020603050405020304" pitchFamily="18" charset="0"/>
              </a:rPr>
              <a:t>testfile</a:t>
            </a:r>
            <a:r>
              <a:rPr lang="en-US" altLang="zh-CN"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a:t>
            </a:r>
            <a:r>
              <a:rPr lang="en-US" altLang="zh-CN" dirty="0" err="1">
                <a:solidFill>
                  <a:schemeClr val="tx1"/>
                </a:solidFill>
                <a:latin typeface="Times New Roman" panose="02020603050405020304" pitchFamily="18" charset="0"/>
              </a:rPr>
              <a:t>creat</a:t>
            </a:r>
            <a:r>
              <a:rPr lang="en-US" altLang="zh-CN" dirty="0">
                <a:solidFill>
                  <a:schemeClr val="tx1"/>
                </a:solidFill>
                <a:latin typeface="Times New Roman" panose="02020603050405020304" pitchFamily="18" charset="0"/>
              </a:rPr>
              <a:t>(name, 0644);</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a:t>
            </a:r>
            <a:r>
              <a:rPr lang="en-US" altLang="zh-CN" dirty="0" err="1">
                <a:solidFill>
                  <a:schemeClr val="tx1"/>
                </a:solidFill>
                <a:latin typeface="Times New Roman" panose="02020603050405020304" pitchFamily="18" charset="0"/>
              </a:rPr>
              <a:t>chown</a:t>
            </a:r>
            <a:r>
              <a:rPr lang="en-US" altLang="zh-CN" dirty="0">
                <a:solidFill>
                  <a:schemeClr val="tx1"/>
                </a:solidFill>
                <a:latin typeface="Times New Roman" panose="02020603050405020304" pitchFamily="18" charset="0"/>
              </a:rPr>
              <a:t>(name, 0, 0);</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    return name;</a:t>
            </a:r>
          </a:p>
          <a:p>
            <a:pPr marL="0" lvl="1" algn="l">
              <a:lnSpc>
                <a:spcPct val="150000"/>
              </a:lnSpc>
              <a:spcBef>
                <a:spcPct val="0"/>
              </a:spcBef>
              <a:buClrTx/>
              <a:buSzTx/>
              <a:buNone/>
            </a:pPr>
            <a:r>
              <a:rPr lang="en-US" altLang="zh-CN" dirty="0">
                <a:solidFill>
                  <a:schemeClr val="tx1"/>
                </a:solidFill>
                <a:latin typeface="Times New Roman" panose="02020603050405020304" pitchFamily="18" charset="0"/>
              </a:rPr>
              <a:t>}</a:t>
            </a:r>
          </a:p>
        </p:txBody>
      </p:sp>
      <p:sp>
        <p:nvSpPr>
          <p:cNvPr id="7" name="标题 4">
            <a:extLst>
              <a:ext uri="{FF2B5EF4-FFF2-40B4-BE49-F238E27FC236}">
                <a16:creationId xmlns:a16="http://schemas.microsoft.com/office/drawing/2014/main" id="{9E999A1D-EFC6-4F15-8132-3BA6792466A0}"/>
              </a:ext>
            </a:extLst>
          </p:cNvPr>
          <p:cNvSpPr txBox="1">
            <a:spLocks/>
          </p:cNvSpPr>
          <p:nvPr/>
        </p:nvSpPr>
        <p:spPr bwMode="auto">
          <a:xfrm>
            <a:off x="0" y="568326"/>
            <a:ext cx="9906000"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latin typeface="黑体" pitchFamily="2" charset="-122"/>
              </a:rPr>
              <a:t>函数返回值检查</a:t>
            </a:r>
            <a:endParaRPr lang="zh-CN" altLang="en-US" sz="2800" kern="0" dirty="0">
              <a:solidFill>
                <a:schemeClr val="bg1"/>
              </a:solidFill>
              <a:effectLst>
                <a:outerShdw blurRad="38100" dist="38100" dir="2700000" algn="tl">
                  <a:srgbClr val="000000"/>
                </a:outerShdw>
              </a:effectLst>
              <a:latin typeface="黑体" pitchFamily="49" charset="-122"/>
              <a:ea typeface="黑体" pitchFamily="49" charset="-122"/>
              <a:cs typeface="+mj-cs"/>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644436F9-DC51-4C57-95FA-A4CA14316C26}"/>
              </a:ext>
            </a:extLst>
          </p:cNvPr>
          <p:cNvSpPr>
            <a:spLocks noGrp="1" noChangeArrowheads="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上述例子中相关的返回值</a:t>
            </a:r>
            <a:endParaRPr lang="en-US" altLang="zh-CN" dirty="0">
              <a:solidFill>
                <a:srgbClr val="000066"/>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如果攻击者拷贝</a:t>
            </a:r>
            <a:r>
              <a:rPr lang="en-US" altLang="zh-CN" sz="2000" dirty="0">
                <a:solidFill>
                  <a:schemeClr val="tx1"/>
                </a:solidFill>
                <a:ea typeface="微软雅黑" pitchFamily="34" charset="-122"/>
              </a:rPr>
              <a:t>/bin/</a:t>
            </a:r>
            <a:r>
              <a:rPr lang="en-US" altLang="zh-CN" sz="2000" dirty="0" err="1">
                <a:solidFill>
                  <a:schemeClr val="tx1"/>
                </a:solidFill>
                <a:ea typeface="微软雅黑" pitchFamily="34" charset="-122"/>
              </a:rPr>
              <a:t>sh</a:t>
            </a:r>
            <a:r>
              <a:rPr lang="zh-CN" altLang="en-US" sz="2000" dirty="0">
                <a:solidFill>
                  <a:schemeClr val="tx1"/>
                </a:solidFill>
                <a:ea typeface="微软雅黑" pitchFamily="34" charset="-122"/>
              </a:rPr>
              <a:t>为</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tmp</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testfile</a:t>
            </a:r>
            <a:r>
              <a:rPr lang="en-US" altLang="zh-CN" sz="2000" dirty="0">
                <a:solidFill>
                  <a:schemeClr val="tx1"/>
                </a:solidFill>
                <a:ea typeface="微软雅黑" pitchFamily="34" charset="-122"/>
              </a:rPr>
              <a:t>,  </a:t>
            </a:r>
            <a:r>
              <a:rPr lang="zh-CN" altLang="en-US" sz="2000" dirty="0">
                <a:solidFill>
                  <a:schemeClr val="tx1"/>
                </a:solidFill>
                <a:ea typeface="微软雅黑" pitchFamily="34" charset="-122"/>
              </a:rPr>
              <a:t>并设置</a:t>
            </a:r>
            <a:r>
              <a:rPr lang="en-US" altLang="zh-CN" sz="2000" dirty="0" err="1">
                <a:solidFill>
                  <a:schemeClr val="tx1"/>
                </a:solidFill>
                <a:ea typeface="微软雅黑" pitchFamily="34" charset="-122"/>
              </a:rPr>
              <a:t>setuid</a:t>
            </a:r>
            <a:r>
              <a:rPr lang="zh-CN" altLang="en-US" sz="2000" dirty="0">
                <a:solidFill>
                  <a:schemeClr val="tx1"/>
                </a:solidFill>
                <a:ea typeface="微软雅黑" pitchFamily="34" charset="-122"/>
              </a:rPr>
              <a:t>属性。</a:t>
            </a: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由于文件已经存在，</a:t>
            </a:r>
            <a:r>
              <a:rPr lang="en-US" altLang="zh-CN" sz="2000" dirty="0" err="1">
                <a:solidFill>
                  <a:schemeClr val="tx1"/>
                </a:solidFill>
                <a:ea typeface="微软雅黑" pitchFamily="34" charset="-122"/>
              </a:rPr>
              <a:t>creat</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函数将不能成功执行</a:t>
            </a:r>
            <a:r>
              <a:rPr lang="en-US" altLang="zh-CN" sz="2000" dirty="0">
                <a:solidFill>
                  <a:schemeClr val="tx1"/>
                </a:solidFill>
                <a:ea typeface="微软雅黑" pitchFamily="34" charset="-122"/>
              </a:rPr>
              <a:t>, </a:t>
            </a:r>
            <a:r>
              <a:rPr lang="zh-CN" altLang="en-US" sz="2000" dirty="0">
                <a:solidFill>
                  <a:schemeClr val="tx1"/>
                </a:solidFill>
                <a:ea typeface="微软雅黑" pitchFamily="34" charset="-122"/>
              </a:rPr>
              <a:t>但</a:t>
            </a:r>
            <a:r>
              <a:rPr lang="en-US" altLang="zh-CN" sz="2000" dirty="0" err="1">
                <a:solidFill>
                  <a:schemeClr val="tx1"/>
                </a:solidFill>
                <a:ea typeface="微软雅黑" pitchFamily="34" charset="-122"/>
              </a:rPr>
              <a:t>creat</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的返回值没有被检查，程序仍将继续执行。</a:t>
            </a: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接下来，程序会改变文件的属主为</a:t>
            </a:r>
            <a:r>
              <a:rPr lang="en-US" altLang="zh-CN" sz="2000" dirty="0">
                <a:solidFill>
                  <a:schemeClr val="tx1"/>
                </a:solidFill>
                <a:ea typeface="微软雅黑" pitchFamily="34" charset="-122"/>
              </a:rPr>
              <a:t>ROOT</a:t>
            </a:r>
            <a:r>
              <a:rPr lang="zh-CN" altLang="en-US" sz="2000" dirty="0">
                <a:solidFill>
                  <a:schemeClr val="tx1"/>
                </a:solidFill>
                <a:ea typeface="微软雅黑" pitchFamily="34" charset="-122"/>
              </a:rPr>
              <a:t>，并向攻击者一个</a:t>
            </a:r>
            <a:r>
              <a:rPr lang="en-US" altLang="zh-CN" sz="2000" dirty="0" err="1">
                <a:solidFill>
                  <a:schemeClr val="tx1"/>
                </a:solidFill>
                <a:ea typeface="微软雅黑" pitchFamily="34" charset="-122"/>
              </a:rPr>
              <a:t>setuid</a:t>
            </a:r>
            <a:r>
              <a:rPr lang="en-US" altLang="zh-CN" sz="2000" dirty="0">
                <a:solidFill>
                  <a:schemeClr val="tx1"/>
                </a:solidFill>
                <a:ea typeface="微软雅黑" pitchFamily="34" charset="-122"/>
              </a:rPr>
              <a:t> ROOT SHELL</a:t>
            </a:r>
            <a:r>
              <a:rPr lang="zh-CN" altLang="en-US" sz="2000" dirty="0">
                <a:solidFill>
                  <a:schemeClr val="tx1"/>
                </a:solidFill>
                <a:ea typeface="微软雅黑" pitchFamily="34" charset="-122"/>
              </a:rPr>
              <a:t>，提供超级用户访问权限。</a:t>
            </a: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endParaRPr lang="zh-CN" altLang="en-US" sz="2000" dirty="0">
              <a:solidFill>
                <a:schemeClr val="tx1"/>
              </a:solidFill>
              <a:ea typeface="微软雅黑" pitchFamily="34" charset="-122"/>
            </a:endParaRPr>
          </a:p>
          <a:p>
            <a:pPr marL="342900" lvl="1" indent="-342900" fontAlgn="auto">
              <a:lnSpc>
                <a:spcPct val="150000"/>
              </a:lnSpc>
              <a:spcBef>
                <a:spcPts val="0"/>
              </a:spcBef>
              <a:spcAft>
                <a:spcPts val="0"/>
              </a:spcAft>
              <a:buClr>
                <a:srgbClr val="FF0000"/>
              </a:buClr>
              <a:buNone/>
              <a:defRPr/>
            </a:pPr>
            <a:endParaRPr lang="en-US" altLang="zh-CN" dirty="0">
              <a:solidFill>
                <a:srgbClr val="000066"/>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解决方法</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严格检查函数返回值，并做错误处理。</a:t>
            </a:r>
          </a:p>
        </p:txBody>
      </p:sp>
      <p:sp>
        <p:nvSpPr>
          <p:cNvPr id="6" name="标题 4">
            <a:extLst>
              <a:ext uri="{FF2B5EF4-FFF2-40B4-BE49-F238E27FC236}">
                <a16:creationId xmlns:a16="http://schemas.microsoft.com/office/drawing/2014/main" id="{4FA4666E-6846-4249-83DC-9B59AAEEB5E6}"/>
              </a:ext>
            </a:extLst>
          </p:cNvPr>
          <p:cNvSpPr txBox="1">
            <a:spLocks/>
          </p:cNvSpPr>
          <p:nvPr/>
        </p:nvSpPr>
        <p:spPr bwMode="auto">
          <a:xfrm>
            <a:off x="0" y="568326"/>
            <a:ext cx="9906000"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latin typeface="黑体" pitchFamily="2" charset="-122"/>
              </a:rPr>
              <a:t>函数返回值检查</a:t>
            </a:r>
            <a:endParaRPr lang="zh-CN" altLang="en-US" sz="2800" kern="0" dirty="0">
              <a:solidFill>
                <a:schemeClr val="bg1"/>
              </a:solidFill>
              <a:effectLst>
                <a:outerShdw blurRad="38100" dist="38100" dir="2700000" algn="tl">
                  <a:srgbClr val="000000"/>
                </a:outerShdw>
              </a:effectLst>
              <a:latin typeface="黑体" pitchFamily="49" charset="-122"/>
              <a:ea typeface="黑体" pitchFamily="49" charset="-122"/>
              <a:cs typeface="+mj-cs"/>
            </a:endParaRPr>
          </a:p>
        </p:txBody>
      </p:sp>
      <p:sp>
        <p:nvSpPr>
          <p:cNvPr id="73733" name="矩形 4">
            <a:extLst>
              <a:ext uri="{FF2B5EF4-FFF2-40B4-BE49-F238E27FC236}">
                <a16:creationId xmlns:a16="http://schemas.microsoft.com/office/drawing/2014/main" id="{8E9403F2-7D8E-47F6-9E0A-A8D22772BE97}"/>
              </a:ext>
            </a:extLst>
          </p:cNvPr>
          <p:cNvSpPr>
            <a:spLocks noChangeArrowheads="1"/>
          </p:cNvSpPr>
          <p:nvPr/>
        </p:nvSpPr>
        <p:spPr bwMode="auto">
          <a:xfrm>
            <a:off x="3595689" y="4105276"/>
            <a:ext cx="1785937"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rgbClr val="1C1C1C"/>
                </a:solidFill>
                <a:latin typeface="Times New Roman" panose="02020603050405020304" pitchFamily="18" charset="0"/>
                <a:ea typeface="楷体_GB2312" pitchFamily="49" charset="-122"/>
              </a:rPr>
              <a:t>/tmp/testfile</a:t>
            </a:r>
            <a:endParaRPr lang="zh-CN" altLang="en-US" sz="2400">
              <a:solidFill>
                <a:srgbClr val="1C1C1C"/>
              </a:solidFill>
              <a:latin typeface="Times New Roman" panose="02020603050405020304" pitchFamily="18" charset="0"/>
              <a:ea typeface="楷体_GB2312" pitchFamily="49" charset="-122"/>
            </a:endParaRPr>
          </a:p>
        </p:txBody>
      </p:sp>
      <p:cxnSp>
        <p:nvCxnSpPr>
          <p:cNvPr id="73734" name="直接箭头连接符 8">
            <a:extLst>
              <a:ext uri="{FF2B5EF4-FFF2-40B4-BE49-F238E27FC236}">
                <a16:creationId xmlns:a16="http://schemas.microsoft.com/office/drawing/2014/main" id="{0AA4B68A-1884-4045-916C-8FDB257C67B0}"/>
              </a:ext>
            </a:extLst>
          </p:cNvPr>
          <p:cNvCxnSpPr>
            <a:cxnSpLocks noChangeShapeType="1"/>
          </p:cNvCxnSpPr>
          <p:nvPr/>
        </p:nvCxnSpPr>
        <p:spPr bwMode="auto">
          <a:xfrm>
            <a:off x="2452688" y="4391025"/>
            <a:ext cx="1143000" cy="158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73735" name="矩形 9">
            <a:extLst>
              <a:ext uri="{FF2B5EF4-FFF2-40B4-BE49-F238E27FC236}">
                <a16:creationId xmlns:a16="http://schemas.microsoft.com/office/drawing/2014/main" id="{5F14D9B9-42EE-445C-9FF7-F102DD125582}"/>
              </a:ext>
            </a:extLst>
          </p:cNvPr>
          <p:cNvSpPr>
            <a:spLocks noChangeArrowheads="1"/>
          </p:cNvSpPr>
          <p:nvPr/>
        </p:nvSpPr>
        <p:spPr bwMode="auto">
          <a:xfrm>
            <a:off x="2309814" y="4067175"/>
            <a:ext cx="128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600">
                <a:solidFill>
                  <a:srgbClr val="1C1C1C"/>
                </a:solidFill>
                <a:latin typeface="Times New Roman" panose="02020603050405020304" pitchFamily="18" charset="0"/>
                <a:ea typeface="楷体_GB2312" pitchFamily="49" charset="-122"/>
              </a:rPr>
              <a:t>攻击者运行</a:t>
            </a:r>
          </a:p>
        </p:txBody>
      </p:sp>
      <p:sp>
        <p:nvSpPr>
          <p:cNvPr id="73736" name="矩形 10">
            <a:extLst>
              <a:ext uri="{FF2B5EF4-FFF2-40B4-BE49-F238E27FC236}">
                <a16:creationId xmlns:a16="http://schemas.microsoft.com/office/drawing/2014/main" id="{AE951EBB-BCF5-4F7C-A422-C3EBE2D4A0B4}"/>
              </a:ext>
            </a:extLst>
          </p:cNvPr>
          <p:cNvSpPr>
            <a:spLocks noChangeArrowheads="1"/>
          </p:cNvSpPr>
          <p:nvPr/>
        </p:nvSpPr>
        <p:spPr bwMode="auto">
          <a:xfrm>
            <a:off x="5953126" y="4162426"/>
            <a:ext cx="1285875"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rgbClr val="1C1C1C"/>
                </a:solidFill>
                <a:latin typeface="Times New Roman" panose="02020603050405020304" pitchFamily="18" charset="0"/>
                <a:ea typeface="楷体_GB2312" pitchFamily="49" charset="-122"/>
              </a:rPr>
              <a:t>/bin/sh</a:t>
            </a:r>
            <a:endParaRPr lang="zh-CN" altLang="en-US" sz="2400">
              <a:solidFill>
                <a:srgbClr val="1C1C1C"/>
              </a:solidFill>
              <a:latin typeface="Times New Roman" panose="02020603050405020304" pitchFamily="18" charset="0"/>
              <a:ea typeface="楷体_GB2312" pitchFamily="49" charset="-122"/>
            </a:endParaRPr>
          </a:p>
        </p:txBody>
      </p:sp>
      <p:cxnSp>
        <p:nvCxnSpPr>
          <p:cNvPr id="73737" name="直接箭头连接符 12">
            <a:extLst>
              <a:ext uri="{FF2B5EF4-FFF2-40B4-BE49-F238E27FC236}">
                <a16:creationId xmlns:a16="http://schemas.microsoft.com/office/drawing/2014/main" id="{26A7EA4F-3420-47C7-8099-A1D7F8A63F2E}"/>
              </a:ext>
            </a:extLst>
          </p:cNvPr>
          <p:cNvCxnSpPr>
            <a:cxnSpLocks noChangeShapeType="1"/>
          </p:cNvCxnSpPr>
          <p:nvPr/>
        </p:nvCxnSpPr>
        <p:spPr bwMode="auto">
          <a:xfrm rot="5400000">
            <a:off x="4310063" y="4748213"/>
            <a:ext cx="430213" cy="158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73738" name="矩形 14">
            <a:extLst>
              <a:ext uri="{FF2B5EF4-FFF2-40B4-BE49-F238E27FC236}">
                <a16:creationId xmlns:a16="http://schemas.microsoft.com/office/drawing/2014/main" id="{26B26A0F-917C-4800-9F2D-83D941D7268A}"/>
              </a:ext>
            </a:extLst>
          </p:cNvPr>
          <p:cNvSpPr>
            <a:spLocks noChangeArrowheads="1"/>
          </p:cNvSpPr>
          <p:nvPr/>
        </p:nvSpPr>
        <p:spPr bwMode="auto">
          <a:xfrm>
            <a:off x="3595689" y="4962526"/>
            <a:ext cx="1785937"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rgbClr val="1C1C1C"/>
                </a:solidFill>
                <a:latin typeface="Times New Roman" panose="02020603050405020304" pitchFamily="18" charset="0"/>
                <a:ea typeface="楷体_GB2312" pitchFamily="49" charset="-122"/>
              </a:rPr>
              <a:t>chown()</a:t>
            </a:r>
            <a:endParaRPr lang="zh-CN" altLang="en-US" sz="2400">
              <a:solidFill>
                <a:srgbClr val="1C1C1C"/>
              </a:solidFill>
              <a:latin typeface="Times New Roman" panose="02020603050405020304" pitchFamily="18" charset="0"/>
              <a:ea typeface="楷体_GB2312" pitchFamily="49" charset="-122"/>
            </a:endParaRPr>
          </a:p>
        </p:txBody>
      </p:sp>
      <p:sp>
        <p:nvSpPr>
          <p:cNvPr id="73739" name="圆角矩形标注 15">
            <a:extLst>
              <a:ext uri="{FF2B5EF4-FFF2-40B4-BE49-F238E27FC236}">
                <a16:creationId xmlns:a16="http://schemas.microsoft.com/office/drawing/2014/main" id="{FEB99A67-7137-476E-94C2-A5C3FD5B29EA}"/>
              </a:ext>
            </a:extLst>
          </p:cNvPr>
          <p:cNvSpPr>
            <a:spLocks noChangeArrowheads="1"/>
          </p:cNvSpPr>
          <p:nvPr/>
        </p:nvSpPr>
        <p:spPr bwMode="auto">
          <a:xfrm>
            <a:off x="6453188" y="4781551"/>
            <a:ext cx="785812" cy="511175"/>
          </a:xfrm>
          <a:prstGeom prst="wedgeRoundRectCallout">
            <a:avLst>
              <a:gd name="adj1" fmla="val -17824"/>
              <a:gd name="adj2" fmla="val -82759"/>
              <a:gd name="adj3" fmla="val 1666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b="0">
                <a:solidFill>
                  <a:schemeClr val="bg2"/>
                </a:solidFill>
                <a:latin typeface="Times New Roman" panose="02020603050405020304" pitchFamily="18" charset="0"/>
                <a:ea typeface="楷体_GB2312" pitchFamily="49" charset="-122"/>
              </a:rPr>
              <a:t>suid</a:t>
            </a:r>
            <a:endParaRPr lang="zh-CN" altLang="en-US" sz="2400" b="0">
              <a:solidFill>
                <a:schemeClr val="bg2"/>
              </a:solidFill>
              <a:latin typeface="Times New Roman" panose="02020603050405020304" pitchFamily="18" charset="0"/>
              <a:ea typeface="楷体_GB2312" pitchFamily="49" charset="-122"/>
            </a:endParaRPr>
          </a:p>
        </p:txBody>
      </p:sp>
      <p:sp>
        <p:nvSpPr>
          <p:cNvPr id="73740" name="矩形 21">
            <a:extLst>
              <a:ext uri="{FF2B5EF4-FFF2-40B4-BE49-F238E27FC236}">
                <a16:creationId xmlns:a16="http://schemas.microsoft.com/office/drawing/2014/main" id="{BE9BF645-3EA2-4111-9B93-7F3F187FAA7C}"/>
              </a:ext>
            </a:extLst>
          </p:cNvPr>
          <p:cNvSpPr>
            <a:spLocks noChangeArrowheads="1"/>
          </p:cNvSpPr>
          <p:nvPr/>
        </p:nvSpPr>
        <p:spPr bwMode="auto">
          <a:xfrm>
            <a:off x="5310189" y="4000500"/>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solidFill>
                  <a:srgbClr val="1C1C1C"/>
                </a:solidFill>
                <a:latin typeface="Times New Roman" panose="02020603050405020304" pitchFamily="18" charset="0"/>
                <a:ea typeface="楷体_GB2312" pitchFamily="49" charset="-122"/>
              </a:rPr>
              <a:t>cp</a:t>
            </a:r>
            <a:endParaRPr lang="zh-CN" altLang="en-US" sz="1600">
              <a:solidFill>
                <a:srgbClr val="1C1C1C"/>
              </a:solidFill>
              <a:latin typeface="Times New Roman" panose="02020603050405020304" pitchFamily="18" charset="0"/>
              <a:ea typeface="楷体_GB2312" pitchFamily="49" charset="-122"/>
            </a:endParaRPr>
          </a:p>
        </p:txBody>
      </p:sp>
      <p:sp>
        <p:nvSpPr>
          <p:cNvPr id="73741" name="椭圆 24">
            <a:extLst>
              <a:ext uri="{FF2B5EF4-FFF2-40B4-BE49-F238E27FC236}">
                <a16:creationId xmlns:a16="http://schemas.microsoft.com/office/drawing/2014/main" id="{06B2D895-EAC0-450E-A2BC-6F3E3C7C5038}"/>
              </a:ext>
            </a:extLst>
          </p:cNvPr>
          <p:cNvSpPr>
            <a:spLocks noChangeArrowheads="1"/>
          </p:cNvSpPr>
          <p:nvPr/>
        </p:nvSpPr>
        <p:spPr bwMode="auto">
          <a:xfrm>
            <a:off x="5524500" y="4333875"/>
            <a:ext cx="3571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1</a:t>
            </a:r>
            <a:endParaRPr lang="zh-CN" altLang="en-US" sz="1400" b="0">
              <a:solidFill>
                <a:srgbClr val="FF0000"/>
              </a:solidFill>
              <a:latin typeface="Times New Roman" panose="02020603050405020304" pitchFamily="18" charset="0"/>
              <a:ea typeface="楷体_GB2312" pitchFamily="49" charset="-122"/>
            </a:endParaRPr>
          </a:p>
        </p:txBody>
      </p:sp>
      <p:sp>
        <p:nvSpPr>
          <p:cNvPr id="73742" name="椭圆 25">
            <a:extLst>
              <a:ext uri="{FF2B5EF4-FFF2-40B4-BE49-F238E27FC236}">
                <a16:creationId xmlns:a16="http://schemas.microsoft.com/office/drawing/2014/main" id="{212F4BF0-75E1-470D-8B9A-BFE7F8C260F2}"/>
              </a:ext>
            </a:extLst>
          </p:cNvPr>
          <p:cNvSpPr>
            <a:spLocks noChangeArrowheads="1"/>
          </p:cNvSpPr>
          <p:nvPr/>
        </p:nvSpPr>
        <p:spPr bwMode="auto">
          <a:xfrm>
            <a:off x="4524375" y="4552950"/>
            <a:ext cx="3571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2</a:t>
            </a:r>
            <a:endParaRPr lang="zh-CN" altLang="en-US" sz="1400" b="0">
              <a:solidFill>
                <a:srgbClr val="FF0000"/>
              </a:solidFill>
              <a:latin typeface="Times New Roman" panose="02020603050405020304" pitchFamily="18" charset="0"/>
              <a:ea typeface="楷体_GB2312" pitchFamily="49" charset="-122"/>
            </a:endParaRPr>
          </a:p>
        </p:txBody>
      </p:sp>
      <p:sp>
        <p:nvSpPr>
          <p:cNvPr id="73743" name="椭圆 26">
            <a:extLst>
              <a:ext uri="{FF2B5EF4-FFF2-40B4-BE49-F238E27FC236}">
                <a16:creationId xmlns:a16="http://schemas.microsoft.com/office/drawing/2014/main" id="{D0D2854F-D563-45FD-8A31-45B83CF3C9C3}"/>
              </a:ext>
            </a:extLst>
          </p:cNvPr>
          <p:cNvSpPr>
            <a:spLocks noChangeArrowheads="1"/>
          </p:cNvSpPr>
          <p:nvPr/>
        </p:nvSpPr>
        <p:spPr bwMode="auto">
          <a:xfrm>
            <a:off x="2809875" y="4410075"/>
            <a:ext cx="3571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3</a:t>
            </a:r>
            <a:endParaRPr lang="zh-CN" altLang="en-US" sz="1400" b="0">
              <a:solidFill>
                <a:srgbClr val="FF0000"/>
              </a:solidFill>
              <a:latin typeface="Times New Roman" panose="02020603050405020304" pitchFamily="18" charset="0"/>
              <a:ea typeface="楷体_GB2312" pitchFamily="49" charset="-122"/>
            </a:endParaRPr>
          </a:p>
        </p:txBody>
      </p:sp>
      <p:cxnSp>
        <p:nvCxnSpPr>
          <p:cNvPr id="73744" name="直接箭头连接符 28">
            <a:extLst>
              <a:ext uri="{FF2B5EF4-FFF2-40B4-BE49-F238E27FC236}">
                <a16:creationId xmlns:a16="http://schemas.microsoft.com/office/drawing/2014/main" id="{00B5AD72-468B-400F-B408-A90CDE11AD65}"/>
              </a:ext>
            </a:extLst>
          </p:cNvPr>
          <p:cNvCxnSpPr>
            <a:cxnSpLocks noChangeShapeType="1"/>
          </p:cNvCxnSpPr>
          <p:nvPr/>
        </p:nvCxnSpPr>
        <p:spPr bwMode="auto">
          <a:xfrm>
            <a:off x="5381625" y="4338639"/>
            <a:ext cx="5715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D8315ED4-410D-4B48-B089-51735F64F657}"/>
              </a:ext>
            </a:extLst>
          </p:cNvPr>
          <p:cNvSpPr>
            <a:spLocks noGrp="1" noChangeArrowheads="1"/>
          </p:cNvSpPr>
          <p:nvPr>
            <p:ph idx="4294967295"/>
          </p:nvPr>
        </p:nvSpPr>
        <p:spPr>
          <a:xfrm>
            <a:off x="4548188" y="1670050"/>
            <a:ext cx="3638550" cy="4279900"/>
          </a:xfrm>
        </p:spPr>
        <p:txBody>
          <a:bodyPr/>
          <a:lstStyle/>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缓冲区溢出</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返回值安全检查</a:t>
            </a:r>
          </a:p>
          <a:p>
            <a:pPr fontAlgn="auto">
              <a:lnSpc>
                <a:spcPct val="150000"/>
              </a:lnSpc>
              <a:spcBef>
                <a:spcPts val="0"/>
              </a:spcBef>
              <a:spcAft>
                <a:spcPts val="0"/>
              </a:spcAft>
              <a:buFont typeface="Wingdings" panose="05000000000000000000" pitchFamily="2" charset="2"/>
              <a:buChar char="n"/>
              <a:defRPr/>
            </a:pPr>
            <a:r>
              <a:rPr lang="zh-CN" altLang="en-US" sz="2400" dirty="0">
                <a:solidFill>
                  <a:srgbClr val="FF0000"/>
                </a:solidFill>
                <a:ea typeface="微软雅黑" pitchFamily="34" charset="-122"/>
              </a:rPr>
              <a:t>临时文件安全</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注入漏洞问题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竞争条件问题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接口封装漏洞</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综合性漏洞展示</a:t>
            </a:r>
          </a:p>
        </p:txBody>
      </p:sp>
      <p:pic>
        <p:nvPicPr>
          <p:cNvPr id="74755" name="图片 3" descr="爬梯.jpg">
            <a:extLst>
              <a:ext uri="{FF2B5EF4-FFF2-40B4-BE49-F238E27FC236}">
                <a16:creationId xmlns:a16="http://schemas.microsoft.com/office/drawing/2014/main" id="{E3B06AD5-A60B-4545-B1E5-71DB4C230415}"/>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03276" y="1562101"/>
            <a:ext cx="310356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4">
            <a:extLst>
              <a:ext uri="{FF2B5EF4-FFF2-40B4-BE49-F238E27FC236}">
                <a16:creationId xmlns:a16="http://schemas.microsoft.com/office/drawing/2014/main" id="{CA46ED3B-0CA3-4379-ADBF-47D8B24752A2}"/>
              </a:ext>
            </a:extLst>
          </p:cNvPr>
          <p:cNvSpPr>
            <a:spLocks noGrp="1"/>
          </p:cNvSpPr>
          <p:nvPr>
            <p:ph type="title"/>
          </p:nvPr>
        </p:nvSpPr>
        <p:spPr/>
        <p:txBody>
          <a:bodyPr/>
          <a:lstStyle/>
          <a:p>
            <a:pPr>
              <a:defRPr/>
            </a:pPr>
            <a:r>
              <a:rPr lang="zh-CN" altLang="en-US" dirty="0">
                <a:latin typeface="黑体" pitchFamily="49" charset="-122"/>
              </a:rPr>
              <a:t>编程中常见的安全问题</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238007E0-C30E-456F-950F-E9C9633689D0}"/>
              </a:ext>
            </a:extLst>
          </p:cNvPr>
          <p:cNvSpPr>
            <a:spLocks noGrp="1" noChangeArrowheads="1"/>
          </p:cNvSpPr>
          <p:nvPr>
            <p:ph idx="1"/>
          </p:nvPr>
        </p:nvSpPr>
        <p:spPr>
          <a:xfrm>
            <a:off x="838200" y="1166813"/>
            <a:ext cx="8229600" cy="4525962"/>
          </a:xfrm>
        </p:spPr>
        <p:txBody>
          <a:bodyPr>
            <a:normAutofit fontScale="70000" lnSpcReduction="20000"/>
          </a:bodyPr>
          <a:lstStyle/>
          <a:p>
            <a:pPr marL="342900" lvl="1" indent="-342900" fontAlgn="auto">
              <a:lnSpc>
                <a:spcPct val="160000"/>
              </a:lnSpc>
              <a:spcBef>
                <a:spcPts val="0"/>
              </a:spcBef>
              <a:spcAft>
                <a:spcPts val="0"/>
              </a:spcAft>
              <a:buClr>
                <a:srgbClr val="FF0000"/>
              </a:buClr>
              <a:buFont typeface="Wingdings" panose="05000000000000000000" pitchFamily="2" charset="2"/>
              <a:buChar char="n"/>
              <a:defRPr/>
            </a:pPr>
            <a:r>
              <a:rPr lang="zh-CN" altLang="en-US" sz="2800" dirty="0">
                <a:solidFill>
                  <a:srgbClr val="000066"/>
                </a:solidFill>
                <a:ea typeface="微软雅黑" pitchFamily="34" charset="-122"/>
              </a:rPr>
              <a:t>很多安全漏洞发生在访问已知文件名或可猜测的临时文件时</a:t>
            </a:r>
            <a:endParaRPr lang="en-US" altLang="zh-CN" sz="2800" dirty="0">
              <a:solidFill>
                <a:srgbClr val="000066"/>
              </a:solidFill>
              <a:ea typeface="微软雅黑" pitchFamily="34" charset="-122"/>
            </a:endParaRP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r>
              <a:rPr lang="zh-CN" altLang="en-US" dirty="0">
                <a:solidFill>
                  <a:schemeClr val="tx1"/>
                </a:solidFill>
                <a:ea typeface="微软雅黑" pitchFamily="34" charset="-122"/>
              </a:rPr>
              <a:t>程序在一个临时目录中打开一个文件，然后将数据写到文件中；</a:t>
            </a:r>
            <a:endParaRPr lang="en-US" altLang="zh-CN" dirty="0">
              <a:solidFill>
                <a:schemeClr val="tx1"/>
              </a:solidFill>
              <a:ea typeface="微软雅黑" pitchFamily="34" charset="-122"/>
            </a:endParaRP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r>
              <a:rPr lang="zh-CN" altLang="en-US" dirty="0">
                <a:solidFill>
                  <a:schemeClr val="tx1"/>
                </a:solidFill>
                <a:ea typeface="微软雅黑" pitchFamily="34" charset="-122"/>
              </a:rPr>
              <a:t>然而，如果攻击者预先创建一个符号链接，将这个临时文件指向其他文件，就有可能将数据写到那些文件中。</a:t>
            </a:r>
            <a:endParaRPr lang="en-US" altLang="zh-CN" dirty="0">
              <a:solidFill>
                <a:schemeClr val="tx1"/>
              </a:solidFill>
              <a:ea typeface="微软雅黑" pitchFamily="34" charset="-122"/>
            </a:endParaRP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endParaRPr lang="en-US" altLang="zh-CN" dirty="0">
              <a:solidFill>
                <a:schemeClr val="tx1"/>
              </a:solidFill>
              <a:ea typeface="微软雅黑" pitchFamily="34" charset="-122"/>
            </a:endParaRP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endParaRPr lang="zh-CN" altLang="en-US" dirty="0">
              <a:solidFill>
                <a:schemeClr val="tx1"/>
              </a:solidFill>
              <a:ea typeface="微软雅黑" pitchFamily="34" charset="-122"/>
            </a:endParaRPr>
          </a:p>
          <a:p>
            <a:pPr marL="342900" lvl="1" indent="-342900" fontAlgn="auto">
              <a:lnSpc>
                <a:spcPct val="160000"/>
              </a:lnSpc>
              <a:spcBef>
                <a:spcPts val="0"/>
              </a:spcBef>
              <a:spcAft>
                <a:spcPts val="0"/>
              </a:spcAft>
              <a:buClr>
                <a:srgbClr val="FF0000"/>
              </a:buClr>
              <a:buFont typeface="Wingdings" panose="05000000000000000000" pitchFamily="2" charset="2"/>
              <a:buChar char="n"/>
              <a:defRPr/>
            </a:pPr>
            <a:endParaRPr lang="en-US" altLang="zh-CN" sz="2800" dirty="0">
              <a:solidFill>
                <a:srgbClr val="000066"/>
              </a:solidFill>
              <a:ea typeface="微软雅黑" pitchFamily="34" charset="-122"/>
            </a:endParaRPr>
          </a:p>
          <a:p>
            <a:pPr marL="342900" lvl="1" indent="-342900" fontAlgn="auto">
              <a:lnSpc>
                <a:spcPct val="160000"/>
              </a:lnSpc>
              <a:spcBef>
                <a:spcPts val="0"/>
              </a:spcBef>
              <a:spcAft>
                <a:spcPts val="0"/>
              </a:spcAft>
              <a:buClr>
                <a:srgbClr val="FF0000"/>
              </a:buClr>
              <a:buFont typeface="Wingdings" panose="05000000000000000000" pitchFamily="2" charset="2"/>
              <a:buChar char="n"/>
              <a:defRPr/>
            </a:pPr>
            <a:endParaRPr lang="en-US" altLang="zh-CN" sz="2800" dirty="0">
              <a:solidFill>
                <a:srgbClr val="000066"/>
              </a:solidFill>
              <a:ea typeface="微软雅黑" pitchFamily="34" charset="-122"/>
            </a:endParaRPr>
          </a:p>
          <a:p>
            <a:pPr marL="342900" lvl="1" indent="-342900" fontAlgn="auto">
              <a:lnSpc>
                <a:spcPct val="160000"/>
              </a:lnSpc>
              <a:spcBef>
                <a:spcPts val="0"/>
              </a:spcBef>
              <a:spcAft>
                <a:spcPts val="0"/>
              </a:spcAft>
              <a:buClr>
                <a:srgbClr val="FF0000"/>
              </a:buClr>
              <a:buFont typeface="Wingdings" panose="05000000000000000000" pitchFamily="2" charset="2"/>
              <a:buChar char="n"/>
              <a:defRPr/>
            </a:pPr>
            <a:r>
              <a:rPr lang="zh-CN" altLang="en-US" sz="2800" dirty="0">
                <a:solidFill>
                  <a:srgbClr val="000066"/>
                </a:solidFill>
                <a:ea typeface="微软雅黑" pitchFamily="34" charset="-122"/>
              </a:rPr>
              <a:t>这种类型的攻击往往发生在下面</a:t>
            </a:r>
            <a:r>
              <a:rPr lang="en-US" altLang="zh-CN" sz="2800" dirty="0">
                <a:solidFill>
                  <a:srgbClr val="000066"/>
                </a:solidFill>
                <a:ea typeface="微软雅黑" pitchFamily="34" charset="-122"/>
              </a:rPr>
              <a:t>2</a:t>
            </a:r>
            <a:r>
              <a:rPr lang="zh-CN" altLang="en-US" sz="2800" dirty="0">
                <a:solidFill>
                  <a:srgbClr val="000066"/>
                </a:solidFill>
                <a:ea typeface="微软雅黑" pitchFamily="34" charset="-122"/>
              </a:rPr>
              <a:t>种情况下</a:t>
            </a:r>
            <a:endParaRPr lang="en-US" altLang="zh-CN" sz="2800" dirty="0">
              <a:solidFill>
                <a:srgbClr val="000066"/>
              </a:solidFill>
              <a:ea typeface="微软雅黑" pitchFamily="34" charset="-122"/>
            </a:endParaRP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r>
              <a:rPr lang="zh-CN" altLang="en-US" dirty="0">
                <a:solidFill>
                  <a:schemeClr val="tx1"/>
                </a:solidFill>
                <a:ea typeface="微软雅黑" pitchFamily="34" charset="-122"/>
              </a:rPr>
              <a:t>一个有特权的程序可以被攻击者执行</a:t>
            </a:r>
            <a:r>
              <a:rPr lang="en-US" altLang="zh-CN" dirty="0">
                <a:solidFill>
                  <a:schemeClr val="tx1"/>
                </a:solidFill>
                <a:ea typeface="微软雅黑" pitchFamily="34" charset="-122"/>
              </a:rPr>
              <a:t>.</a:t>
            </a:r>
          </a:p>
          <a:p>
            <a:pPr marL="800100" lvl="1" indent="-342900" fontAlgn="auto">
              <a:lnSpc>
                <a:spcPct val="160000"/>
              </a:lnSpc>
              <a:spcBef>
                <a:spcPts val="0"/>
              </a:spcBef>
              <a:spcAft>
                <a:spcPts val="0"/>
              </a:spcAft>
              <a:buClr>
                <a:srgbClr val="FF0000"/>
              </a:buClr>
              <a:buFont typeface="Wingdings" panose="05000000000000000000" pitchFamily="2" charset="2"/>
              <a:buChar char=""/>
              <a:defRPr/>
            </a:pPr>
            <a:r>
              <a:rPr lang="zh-CN" altLang="en-US" dirty="0">
                <a:solidFill>
                  <a:schemeClr val="tx1"/>
                </a:solidFill>
                <a:ea typeface="微软雅黑" pitchFamily="34" charset="-122"/>
              </a:rPr>
              <a:t>攻击者期望系统上其他用户执行一个已知有临时文件处理问题的非特权程序</a:t>
            </a:r>
          </a:p>
          <a:p>
            <a:pPr>
              <a:lnSpc>
                <a:spcPct val="90000"/>
              </a:lnSpc>
              <a:defRPr/>
            </a:pPr>
            <a:endParaRPr lang="zh-CN" altLang="en-US" sz="2800" dirty="0">
              <a:ea typeface="宋体" panose="02010600030101010101" pitchFamily="2" charset="-122"/>
            </a:endParaRPr>
          </a:p>
          <a:p>
            <a:pPr>
              <a:lnSpc>
                <a:spcPct val="90000"/>
              </a:lnSpc>
              <a:defRPr/>
            </a:pPr>
            <a:endParaRPr lang="zh-CN" altLang="en-US" sz="2800" dirty="0">
              <a:ea typeface="宋体" panose="02010600030101010101" pitchFamily="2" charset="-122"/>
            </a:endParaRPr>
          </a:p>
        </p:txBody>
      </p:sp>
      <p:sp>
        <p:nvSpPr>
          <p:cNvPr id="5" name="标题 4">
            <a:extLst>
              <a:ext uri="{FF2B5EF4-FFF2-40B4-BE49-F238E27FC236}">
                <a16:creationId xmlns:a16="http://schemas.microsoft.com/office/drawing/2014/main" id="{56609025-7B6E-4F16-8C90-507A5A4F3848}"/>
              </a:ext>
            </a:extLst>
          </p:cNvPr>
          <p:cNvSpPr txBox="1">
            <a:spLocks/>
          </p:cNvSpPr>
          <p:nvPr/>
        </p:nvSpPr>
        <p:spPr bwMode="auto">
          <a:xfrm>
            <a:off x="381000" y="568326"/>
            <a:ext cx="9144000"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latin typeface="黑体" pitchFamily="2" charset="-122"/>
              </a:rPr>
              <a:t>临时文件安全</a:t>
            </a:r>
            <a:endParaRPr lang="zh-CN" altLang="en-US" sz="2800" kern="0" dirty="0">
              <a:solidFill>
                <a:schemeClr val="bg1"/>
              </a:solidFill>
              <a:effectLst>
                <a:outerShdw blurRad="38100" dist="38100" dir="2700000" algn="tl">
                  <a:srgbClr val="000000"/>
                </a:outerShdw>
              </a:effectLst>
              <a:latin typeface="黑体" pitchFamily="49" charset="-122"/>
              <a:ea typeface="黑体" pitchFamily="49" charset="-122"/>
              <a:cs typeface="+mj-cs"/>
            </a:endParaRPr>
          </a:p>
        </p:txBody>
      </p:sp>
      <p:sp>
        <p:nvSpPr>
          <p:cNvPr id="6" name="标题 5">
            <a:extLst>
              <a:ext uri="{FF2B5EF4-FFF2-40B4-BE49-F238E27FC236}">
                <a16:creationId xmlns:a16="http://schemas.microsoft.com/office/drawing/2014/main" id="{CE6C74DB-5B82-4A6C-9CFE-51D17EB48C2C}"/>
              </a:ext>
            </a:extLst>
          </p:cNvPr>
          <p:cNvSpPr>
            <a:spLocks noGrp="1"/>
          </p:cNvSpPr>
          <p:nvPr>
            <p:ph type="title"/>
          </p:nvPr>
        </p:nvSpPr>
        <p:spPr/>
        <p:txBody>
          <a:bodyPr/>
          <a:lstStyle/>
          <a:p>
            <a:pPr algn="ctr">
              <a:defRPr/>
            </a:pPr>
            <a:r>
              <a:rPr lang="zh-CN" altLang="en-US" dirty="0">
                <a:latin typeface="黑体" pitchFamily="2" charset="-122"/>
              </a:rPr>
              <a:t>临时文件安全</a:t>
            </a:r>
            <a:endParaRPr lang="zh-CN" altLang="en-US" dirty="0"/>
          </a:p>
        </p:txBody>
      </p:sp>
      <p:sp>
        <p:nvSpPr>
          <p:cNvPr id="75782" name="矩形 6">
            <a:extLst>
              <a:ext uri="{FF2B5EF4-FFF2-40B4-BE49-F238E27FC236}">
                <a16:creationId xmlns:a16="http://schemas.microsoft.com/office/drawing/2014/main" id="{0F387928-F8CE-4D5F-84FD-E7E0E9A9CB60}"/>
              </a:ext>
            </a:extLst>
          </p:cNvPr>
          <p:cNvSpPr>
            <a:spLocks noChangeArrowheads="1"/>
          </p:cNvSpPr>
          <p:nvPr/>
        </p:nvSpPr>
        <p:spPr bwMode="auto">
          <a:xfrm>
            <a:off x="3167064" y="3324226"/>
            <a:ext cx="1571625"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rgbClr val="1C1C1C"/>
                </a:solidFill>
                <a:latin typeface="Times New Roman" panose="02020603050405020304" pitchFamily="18" charset="0"/>
                <a:ea typeface="楷体_GB2312" pitchFamily="49" charset="-122"/>
              </a:rPr>
              <a:t>tempfile</a:t>
            </a:r>
            <a:endParaRPr lang="zh-CN" altLang="en-US" sz="2400">
              <a:solidFill>
                <a:srgbClr val="1C1C1C"/>
              </a:solidFill>
              <a:latin typeface="Times New Roman" panose="02020603050405020304" pitchFamily="18" charset="0"/>
              <a:ea typeface="楷体_GB2312" pitchFamily="49" charset="-122"/>
            </a:endParaRPr>
          </a:p>
        </p:txBody>
      </p:sp>
      <p:cxnSp>
        <p:nvCxnSpPr>
          <p:cNvPr id="75783" name="直接箭头连接符 7">
            <a:extLst>
              <a:ext uri="{FF2B5EF4-FFF2-40B4-BE49-F238E27FC236}">
                <a16:creationId xmlns:a16="http://schemas.microsoft.com/office/drawing/2014/main" id="{485EC011-9687-4510-9660-0BC835A3D926}"/>
              </a:ext>
            </a:extLst>
          </p:cNvPr>
          <p:cNvCxnSpPr>
            <a:cxnSpLocks noChangeShapeType="1"/>
          </p:cNvCxnSpPr>
          <p:nvPr/>
        </p:nvCxnSpPr>
        <p:spPr bwMode="auto">
          <a:xfrm>
            <a:off x="2024063" y="3609975"/>
            <a:ext cx="1143000" cy="158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75784" name="矩形 8">
            <a:extLst>
              <a:ext uri="{FF2B5EF4-FFF2-40B4-BE49-F238E27FC236}">
                <a16:creationId xmlns:a16="http://schemas.microsoft.com/office/drawing/2014/main" id="{479E066A-BACC-4A75-A9B1-C820828FAF0A}"/>
              </a:ext>
            </a:extLst>
          </p:cNvPr>
          <p:cNvSpPr>
            <a:spLocks noChangeArrowheads="1"/>
          </p:cNvSpPr>
          <p:nvPr/>
        </p:nvSpPr>
        <p:spPr bwMode="auto">
          <a:xfrm>
            <a:off x="1952626" y="3286125"/>
            <a:ext cx="128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600">
                <a:solidFill>
                  <a:srgbClr val="1C1C1C"/>
                </a:solidFill>
                <a:latin typeface="Times New Roman" panose="02020603050405020304" pitchFamily="18" charset="0"/>
                <a:ea typeface="楷体_GB2312" pitchFamily="49" charset="-122"/>
              </a:rPr>
              <a:t>写入数据</a:t>
            </a:r>
          </a:p>
        </p:txBody>
      </p:sp>
      <p:sp>
        <p:nvSpPr>
          <p:cNvPr id="75785" name="矩形 9">
            <a:extLst>
              <a:ext uri="{FF2B5EF4-FFF2-40B4-BE49-F238E27FC236}">
                <a16:creationId xmlns:a16="http://schemas.microsoft.com/office/drawing/2014/main" id="{97F9A80D-D3F9-4E7A-B2CE-1152C71F5199}"/>
              </a:ext>
            </a:extLst>
          </p:cNvPr>
          <p:cNvSpPr>
            <a:spLocks noChangeArrowheads="1"/>
          </p:cNvSpPr>
          <p:nvPr/>
        </p:nvSpPr>
        <p:spPr bwMode="auto">
          <a:xfrm>
            <a:off x="5310189" y="3357563"/>
            <a:ext cx="1500187" cy="461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2400">
                <a:solidFill>
                  <a:srgbClr val="1C1C1C"/>
                </a:solidFill>
                <a:latin typeface="Times New Roman" panose="02020603050405020304" pitchFamily="18" charset="0"/>
                <a:ea typeface="楷体_GB2312" pitchFamily="49" charset="-122"/>
              </a:rPr>
              <a:t>其他文件</a:t>
            </a:r>
          </a:p>
        </p:txBody>
      </p:sp>
      <p:sp>
        <p:nvSpPr>
          <p:cNvPr id="75786" name="矩形 14">
            <a:extLst>
              <a:ext uri="{FF2B5EF4-FFF2-40B4-BE49-F238E27FC236}">
                <a16:creationId xmlns:a16="http://schemas.microsoft.com/office/drawing/2014/main" id="{4AC5C36C-7633-4CC1-82BF-89DB83A03AAC}"/>
              </a:ext>
            </a:extLst>
          </p:cNvPr>
          <p:cNvSpPr>
            <a:spLocks noChangeArrowheads="1"/>
          </p:cNvSpPr>
          <p:nvPr/>
        </p:nvSpPr>
        <p:spPr bwMode="auto">
          <a:xfrm>
            <a:off x="4667251" y="3286125"/>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solidFill>
                  <a:srgbClr val="1C1C1C"/>
                </a:solidFill>
                <a:latin typeface="Times New Roman" panose="02020603050405020304" pitchFamily="18" charset="0"/>
                <a:ea typeface="楷体_GB2312" pitchFamily="49" charset="-122"/>
              </a:rPr>
              <a:t>ln</a:t>
            </a:r>
            <a:endParaRPr lang="zh-CN" altLang="en-US" sz="1600">
              <a:solidFill>
                <a:srgbClr val="1C1C1C"/>
              </a:solidFill>
              <a:latin typeface="Times New Roman" panose="02020603050405020304" pitchFamily="18" charset="0"/>
              <a:ea typeface="楷体_GB2312" pitchFamily="49" charset="-122"/>
            </a:endParaRPr>
          </a:p>
        </p:txBody>
      </p:sp>
      <p:sp>
        <p:nvSpPr>
          <p:cNvPr id="75787" name="椭圆 15">
            <a:extLst>
              <a:ext uri="{FF2B5EF4-FFF2-40B4-BE49-F238E27FC236}">
                <a16:creationId xmlns:a16="http://schemas.microsoft.com/office/drawing/2014/main" id="{357790B1-0D6C-482B-8FA0-76F18D8CA7EC}"/>
              </a:ext>
            </a:extLst>
          </p:cNvPr>
          <p:cNvSpPr>
            <a:spLocks noChangeArrowheads="1"/>
          </p:cNvSpPr>
          <p:nvPr/>
        </p:nvSpPr>
        <p:spPr bwMode="auto">
          <a:xfrm>
            <a:off x="4881564" y="3571875"/>
            <a:ext cx="3571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1</a:t>
            </a:r>
            <a:endParaRPr lang="zh-CN" altLang="en-US" sz="1400" b="0">
              <a:solidFill>
                <a:srgbClr val="FF0000"/>
              </a:solidFill>
              <a:latin typeface="Times New Roman" panose="02020603050405020304" pitchFamily="18" charset="0"/>
              <a:ea typeface="楷体_GB2312" pitchFamily="49" charset="-122"/>
            </a:endParaRPr>
          </a:p>
        </p:txBody>
      </p:sp>
      <p:sp>
        <p:nvSpPr>
          <p:cNvPr id="75788" name="椭圆 17">
            <a:extLst>
              <a:ext uri="{FF2B5EF4-FFF2-40B4-BE49-F238E27FC236}">
                <a16:creationId xmlns:a16="http://schemas.microsoft.com/office/drawing/2014/main" id="{0D149377-D040-46DB-978F-7A18B6014FCB}"/>
              </a:ext>
            </a:extLst>
          </p:cNvPr>
          <p:cNvSpPr>
            <a:spLocks noChangeArrowheads="1"/>
          </p:cNvSpPr>
          <p:nvPr/>
        </p:nvSpPr>
        <p:spPr bwMode="auto">
          <a:xfrm>
            <a:off x="2452689" y="3571875"/>
            <a:ext cx="3571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b="0">
                <a:solidFill>
                  <a:srgbClr val="FF0000"/>
                </a:solidFill>
                <a:latin typeface="Times New Roman" panose="02020603050405020304" pitchFamily="18" charset="0"/>
                <a:ea typeface="楷体_GB2312" pitchFamily="49" charset="-122"/>
              </a:rPr>
              <a:t>2</a:t>
            </a:r>
            <a:endParaRPr lang="zh-CN" altLang="en-US" sz="1400" b="0">
              <a:solidFill>
                <a:srgbClr val="FF0000"/>
              </a:solidFill>
              <a:latin typeface="Times New Roman" panose="02020603050405020304" pitchFamily="18" charset="0"/>
              <a:ea typeface="楷体_GB2312" pitchFamily="49" charset="-122"/>
            </a:endParaRPr>
          </a:p>
        </p:txBody>
      </p:sp>
      <p:cxnSp>
        <p:nvCxnSpPr>
          <p:cNvPr id="75789" name="直接箭头连接符 18">
            <a:extLst>
              <a:ext uri="{FF2B5EF4-FFF2-40B4-BE49-F238E27FC236}">
                <a16:creationId xmlns:a16="http://schemas.microsoft.com/office/drawing/2014/main" id="{D21FB0D3-64AC-4F76-AFB7-2D436B31E56E}"/>
              </a:ext>
            </a:extLst>
          </p:cNvPr>
          <p:cNvCxnSpPr>
            <a:cxnSpLocks noChangeShapeType="1"/>
          </p:cNvCxnSpPr>
          <p:nvPr/>
        </p:nvCxnSpPr>
        <p:spPr bwMode="auto">
          <a:xfrm>
            <a:off x="4738688" y="3570289"/>
            <a:ext cx="5715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8FBE5022-5FA8-405E-A19A-816B1BF55046}"/>
              </a:ext>
            </a:extLst>
          </p:cNvPr>
          <p:cNvSpPr>
            <a:spLocks noGrp="1" noChangeArrowheads="1"/>
          </p:cNvSpPr>
          <p:nvPr>
            <p:ph idx="1"/>
          </p:nvPr>
        </p:nvSpPr>
        <p:spPr>
          <a:xfrm>
            <a:off x="838200" y="1166813"/>
            <a:ext cx="8229600" cy="5141912"/>
          </a:xfrm>
        </p:spPr>
        <p:txBody>
          <a:bodyPr>
            <a:noAutofit/>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假设问题程序会在系统临时目录下打开一个文件</a:t>
            </a:r>
          </a:p>
          <a:p>
            <a:pPr marL="457200" lvl="1" indent="0" fontAlgn="auto">
              <a:lnSpc>
                <a:spcPct val="130000"/>
              </a:lnSpc>
              <a:spcBef>
                <a:spcPts val="0"/>
              </a:spcBef>
              <a:spcAft>
                <a:spcPts val="0"/>
              </a:spcAft>
              <a:buNone/>
              <a:defRPr/>
            </a:pPr>
            <a:r>
              <a:rPr lang="en-US" altLang="zh-CN" dirty="0">
                <a:solidFill>
                  <a:schemeClr val="tx1"/>
                </a:solidFill>
                <a:ea typeface="微软雅黑" pitchFamily="34" charset="-122"/>
              </a:rPr>
              <a:t>/</a:t>
            </a:r>
            <a:r>
              <a:rPr lang="en-US" altLang="zh-CN" dirty="0" err="1">
                <a:solidFill>
                  <a:schemeClr val="tx1"/>
                </a:solidFill>
                <a:ea typeface="微软雅黑" pitchFamily="34" charset="-122"/>
              </a:rPr>
              <a:t>tmp</a:t>
            </a:r>
            <a:r>
              <a:rPr lang="en-US" altLang="zh-CN" dirty="0">
                <a:solidFill>
                  <a:schemeClr val="tx1"/>
                </a:solidFill>
                <a:ea typeface="微软雅黑" pitchFamily="34" charset="-122"/>
              </a:rPr>
              <a:t>/</a:t>
            </a:r>
            <a:r>
              <a:rPr lang="en-US" altLang="zh-CN" dirty="0" err="1">
                <a:solidFill>
                  <a:schemeClr val="tx1"/>
                </a:solidFill>
                <a:ea typeface="微软雅黑" pitchFamily="34" charset="-122"/>
              </a:rPr>
              <a:t>program.temp</a:t>
            </a:r>
            <a:endParaRPr lang="en-US" altLang="zh-CN" dirty="0">
              <a:solidFill>
                <a:schemeClr val="tx1"/>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攻击者可以在程序执行前创建一个符号链接，将这个临时文件指向其他特殊文件，比如</a:t>
            </a:r>
            <a:r>
              <a:rPr lang="en-US" altLang="zh-CN" dirty="0">
                <a:solidFill>
                  <a:srgbClr val="000066"/>
                </a:solidFill>
                <a:ea typeface="微软雅黑" pitchFamily="34" charset="-122"/>
              </a:rPr>
              <a:t>/</a:t>
            </a:r>
            <a:r>
              <a:rPr lang="en-US" altLang="zh-CN" dirty="0" err="1">
                <a:solidFill>
                  <a:srgbClr val="000066"/>
                </a:solidFill>
                <a:ea typeface="微软雅黑" pitchFamily="34" charset="-122"/>
              </a:rPr>
              <a:t>etc</a:t>
            </a:r>
            <a:r>
              <a:rPr lang="en-US" altLang="zh-CN" dirty="0">
                <a:solidFill>
                  <a:srgbClr val="000066"/>
                </a:solidFill>
                <a:ea typeface="微软雅黑" pitchFamily="34" charset="-122"/>
              </a:rPr>
              <a:t>/</a:t>
            </a:r>
            <a:r>
              <a:rPr lang="en-US" altLang="zh-CN" dirty="0" err="1">
                <a:solidFill>
                  <a:srgbClr val="000066"/>
                </a:solidFill>
                <a:ea typeface="微软雅黑" pitchFamily="34" charset="-122"/>
              </a:rPr>
              <a:t>passwd</a:t>
            </a:r>
            <a:r>
              <a:rPr lang="en-US" altLang="zh-CN" dirty="0">
                <a:solidFill>
                  <a:srgbClr val="000066"/>
                </a:solidFill>
                <a:ea typeface="微软雅黑" pitchFamily="34" charset="-122"/>
              </a:rPr>
              <a:t>:</a:t>
            </a:r>
          </a:p>
          <a:p>
            <a:pPr marL="457200" lvl="1" indent="0" fontAlgn="auto">
              <a:lnSpc>
                <a:spcPct val="130000"/>
              </a:lnSpc>
              <a:spcBef>
                <a:spcPts val="0"/>
              </a:spcBef>
              <a:spcAft>
                <a:spcPts val="0"/>
              </a:spcAft>
              <a:buNone/>
              <a:defRPr/>
            </a:pPr>
            <a:r>
              <a:rPr lang="en-US" altLang="zh-CN" dirty="0" err="1">
                <a:solidFill>
                  <a:schemeClr val="tx1"/>
                </a:solidFill>
                <a:ea typeface="微软雅黑" pitchFamily="34" charset="-122"/>
              </a:rPr>
              <a:t>ln</a:t>
            </a:r>
            <a:r>
              <a:rPr lang="en-US" altLang="zh-CN" dirty="0">
                <a:solidFill>
                  <a:schemeClr val="tx1"/>
                </a:solidFill>
                <a:ea typeface="微软雅黑" pitchFamily="34" charset="-122"/>
              </a:rPr>
              <a:t> -s /</a:t>
            </a:r>
            <a:r>
              <a:rPr lang="en-US" altLang="zh-CN" dirty="0" err="1">
                <a:solidFill>
                  <a:schemeClr val="tx1"/>
                </a:solidFill>
                <a:ea typeface="微软雅黑" pitchFamily="34" charset="-122"/>
              </a:rPr>
              <a:t>etc</a:t>
            </a:r>
            <a:r>
              <a:rPr lang="en-US" altLang="zh-CN" dirty="0">
                <a:solidFill>
                  <a:schemeClr val="tx1"/>
                </a:solidFill>
                <a:ea typeface="微软雅黑" pitchFamily="34" charset="-122"/>
              </a:rPr>
              <a:t>/</a:t>
            </a:r>
            <a:r>
              <a:rPr lang="en-US" altLang="zh-CN" dirty="0" err="1">
                <a:solidFill>
                  <a:schemeClr val="tx1"/>
                </a:solidFill>
                <a:ea typeface="微软雅黑" pitchFamily="34" charset="-122"/>
              </a:rPr>
              <a:t>passwd</a:t>
            </a:r>
            <a:r>
              <a:rPr lang="en-US" altLang="zh-CN" dirty="0">
                <a:solidFill>
                  <a:schemeClr val="tx1"/>
                </a:solidFill>
                <a:ea typeface="微软雅黑" pitchFamily="34" charset="-122"/>
              </a:rPr>
              <a:t> /</a:t>
            </a:r>
            <a:r>
              <a:rPr lang="en-US" altLang="zh-CN" dirty="0" err="1">
                <a:solidFill>
                  <a:schemeClr val="tx1"/>
                </a:solidFill>
                <a:ea typeface="微软雅黑" pitchFamily="34" charset="-122"/>
              </a:rPr>
              <a:t>tmp</a:t>
            </a:r>
            <a:r>
              <a:rPr lang="en-US" altLang="zh-CN" dirty="0">
                <a:solidFill>
                  <a:schemeClr val="tx1"/>
                </a:solidFill>
                <a:ea typeface="微软雅黑" pitchFamily="34" charset="-122"/>
              </a:rPr>
              <a:t>/</a:t>
            </a:r>
            <a:r>
              <a:rPr lang="en-US" altLang="zh-CN" dirty="0" err="1">
                <a:solidFill>
                  <a:schemeClr val="tx1"/>
                </a:solidFill>
                <a:ea typeface="微软雅黑" pitchFamily="34" charset="-122"/>
              </a:rPr>
              <a:t>program.temp</a:t>
            </a:r>
            <a:r>
              <a:rPr lang="en-US" altLang="zh-CN" dirty="0">
                <a:solidFill>
                  <a:schemeClr val="tx1"/>
                </a:solidFill>
                <a:ea typeface="微软雅黑" pitchFamily="34" charset="-122"/>
              </a:rPr>
              <a:t>  </a:t>
            </a: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当程序写数据到文件的时候，由于符号链接的作用，实际上写到了</a:t>
            </a:r>
            <a:r>
              <a:rPr lang="en-US" altLang="zh-CN" dirty="0">
                <a:solidFill>
                  <a:srgbClr val="000066"/>
                </a:solidFill>
                <a:ea typeface="微软雅黑" pitchFamily="34" charset="-122"/>
              </a:rPr>
              <a:t>/</a:t>
            </a:r>
            <a:r>
              <a:rPr lang="en-US" altLang="zh-CN" dirty="0" err="1">
                <a:solidFill>
                  <a:srgbClr val="000066"/>
                </a:solidFill>
                <a:ea typeface="微软雅黑" pitchFamily="34" charset="-122"/>
              </a:rPr>
              <a:t>etc</a:t>
            </a:r>
            <a:r>
              <a:rPr lang="en-US" altLang="zh-CN" dirty="0">
                <a:solidFill>
                  <a:srgbClr val="000066"/>
                </a:solidFill>
                <a:ea typeface="微软雅黑" pitchFamily="34" charset="-122"/>
              </a:rPr>
              <a:t>/</a:t>
            </a:r>
            <a:r>
              <a:rPr lang="en-US" altLang="zh-CN" dirty="0" err="1">
                <a:solidFill>
                  <a:srgbClr val="000066"/>
                </a:solidFill>
                <a:ea typeface="微软雅黑" pitchFamily="34" charset="-122"/>
              </a:rPr>
              <a:t>passwd</a:t>
            </a:r>
            <a:r>
              <a:rPr lang="zh-CN" altLang="en-US" dirty="0">
                <a:solidFill>
                  <a:srgbClr val="000066"/>
                </a:solidFill>
                <a:ea typeface="微软雅黑" pitchFamily="34" charset="-122"/>
              </a:rPr>
              <a:t>中，如果写的数据能被攻击者控制，那就可能获得</a:t>
            </a:r>
            <a:r>
              <a:rPr lang="en-US" altLang="zh-CN" dirty="0">
                <a:solidFill>
                  <a:srgbClr val="000066"/>
                </a:solidFill>
                <a:ea typeface="微软雅黑" pitchFamily="34" charset="-122"/>
              </a:rPr>
              <a:t>ROOT</a:t>
            </a:r>
            <a:r>
              <a:rPr lang="zh-CN" altLang="en-US" dirty="0">
                <a:solidFill>
                  <a:srgbClr val="000066"/>
                </a:solidFill>
                <a:ea typeface="微软雅黑" pitchFamily="34" charset="-122"/>
              </a:rPr>
              <a:t>的权限。</a:t>
            </a:r>
          </a:p>
        </p:txBody>
      </p:sp>
      <p:sp>
        <p:nvSpPr>
          <p:cNvPr id="6" name="标题 5">
            <a:extLst>
              <a:ext uri="{FF2B5EF4-FFF2-40B4-BE49-F238E27FC236}">
                <a16:creationId xmlns:a16="http://schemas.microsoft.com/office/drawing/2014/main" id="{036B19F6-2659-4B54-A7AF-19AC29469774}"/>
              </a:ext>
            </a:extLst>
          </p:cNvPr>
          <p:cNvSpPr>
            <a:spLocks noGrp="1"/>
          </p:cNvSpPr>
          <p:nvPr>
            <p:ph type="title"/>
          </p:nvPr>
        </p:nvSpPr>
        <p:spPr/>
        <p:txBody>
          <a:bodyPr/>
          <a:lstStyle/>
          <a:p>
            <a:pPr algn="ctr">
              <a:defRPr/>
            </a:pPr>
            <a:r>
              <a:rPr lang="zh-CN" altLang="en-US" dirty="0">
                <a:latin typeface="黑体" pitchFamily="2" charset="-122"/>
              </a:rPr>
              <a:t>临时文件安全</a:t>
            </a:r>
            <a:endParaRPr lang="zh-CN" altLang="en-US"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77D2BB79-9DB9-46AA-83AF-32D545BFBE30}"/>
              </a:ext>
            </a:extLst>
          </p:cNvPr>
          <p:cNvSpPr>
            <a:spLocks noGrp="1" noChangeArrowheads="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解决方法</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不要在</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tmp</a:t>
            </a:r>
            <a:r>
              <a:rPr lang="zh-CN" altLang="en-US" sz="2000" dirty="0">
                <a:solidFill>
                  <a:schemeClr val="tx1"/>
                </a:solidFill>
                <a:ea typeface="微软雅黑" pitchFamily="34" charset="-122"/>
              </a:rPr>
              <a:t>建立临时文件；</a:t>
            </a: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如果要建立临时文件，其名字必须随机或者不可猜测；</a:t>
            </a:r>
            <a:endParaRPr lang="en-US" altLang="zh-CN" sz="2000" dirty="0">
              <a:solidFill>
                <a:schemeClr val="tx1"/>
              </a:solidFill>
              <a:ea typeface="微软雅黑" pitchFamily="34" charset="-122"/>
            </a:endParaRP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在往文件中写入数据之前，检查文件是否已经存在；</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en-US" altLang="zh-CN" sz="2000" dirty="0">
                <a:solidFill>
                  <a:schemeClr val="tx1"/>
                </a:solidFill>
                <a:ea typeface="微软雅黑" pitchFamily="34" charset="-122"/>
              </a:rPr>
              <a:t>open(filename, O_WRONLY | O_CREAT | O_EXCL, 0644)    </a:t>
            </a:r>
          </a:p>
          <a:p>
            <a:pPr marL="800100" lvl="1" indent="-342900" fontAlgn="auto">
              <a:lnSpc>
                <a:spcPct val="150000"/>
              </a:lnSpc>
              <a:spcBef>
                <a:spcPts val="0"/>
              </a:spcBef>
              <a:spcAft>
                <a:spcPts val="0"/>
              </a:spcAft>
              <a:buClr>
                <a:srgbClr val="FF0000"/>
              </a:buClr>
              <a:buFont typeface="Wingdings" panose="05000000000000000000" pitchFamily="2" charset="2"/>
              <a:buChar char=""/>
              <a:defRPr/>
            </a:pPr>
            <a:r>
              <a:rPr lang="zh-CN" altLang="en-US" sz="2000" dirty="0">
                <a:solidFill>
                  <a:schemeClr val="tx1"/>
                </a:solidFill>
                <a:ea typeface="微软雅黑" pitchFamily="34" charset="-122"/>
              </a:rPr>
              <a:t>利用一系统提供的接口</a:t>
            </a:r>
            <a:r>
              <a:rPr lang="en-US" altLang="zh-CN" sz="2000" dirty="0">
                <a:solidFill>
                  <a:schemeClr val="tx1"/>
                </a:solidFill>
                <a:ea typeface="微软雅黑" pitchFamily="34" charset="-122"/>
              </a:rPr>
              <a:t>(</a:t>
            </a:r>
            <a:r>
              <a:rPr lang="en-US" altLang="zh-CN" sz="2000" dirty="0" err="1">
                <a:solidFill>
                  <a:schemeClr val="tx1"/>
                </a:solidFill>
                <a:ea typeface="微软雅黑" pitchFamily="34" charset="-122"/>
              </a:rPr>
              <a:t>mkstemp</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来建立临时文件。</a:t>
            </a:r>
            <a:endParaRPr lang="en-US" altLang="zh-CN" sz="2000" dirty="0">
              <a:solidFill>
                <a:schemeClr val="tx1"/>
              </a:solidFill>
              <a:ea typeface="微软雅黑" pitchFamily="34" charset="-122"/>
            </a:endParaRPr>
          </a:p>
        </p:txBody>
      </p:sp>
      <p:sp>
        <p:nvSpPr>
          <p:cNvPr id="6" name="标题 5">
            <a:extLst>
              <a:ext uri="{FF2B5EF4-FFF2-40B4-BE49-F238E27FC236}">
                <a16:creationId xmlns:a16="http://schemas.microsoft.com/office/drawing/2014/main" id="{427366D8-72EE-4D5E-B1C9-0209DE638D37}"/>
              </a:ext>
            </a:extLst>
          </p:cNvPr>
          <p:cNvSpPr>
            <a:spLocks noGrp="1"/>
          </p:cNvSpPr>
          <p:nvPr>
            <p:ph type="title"/>
          </p:nvPr>
        </p:nvSpPr>
        <p:spPr/>
        <p:txBody>
          <a:bodyPr/>
          <a:lstStyle/>
          <a:p>
            <a:pPr algn="ctr">
              <a:defRPr/>
            </a:pPr>
            <a:r>
              <a:rPr lang="zh-CN" altLang="en-US" dirty="0">
                <a:latin typeface="黑体" pitchFamily="2" charset="-122"/>
              </a:rPr>
              <a:t>临时文件安全</a:t>
            </a:r>
            <a:endParaRPr lang="zh-CN" alt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4468F00-EC76-4A0B-95D2-12917A97D116}"/>
              </a:ext>
            </a:extLst>
          </p:cNvPr>
          <p:cNvSpPr>
            <a:spLocks noGrp="1"/>
          </p:cNvSpPr>
          <p:nvPr>
            <p:ph type="title"/>
          </p:nvPr>
        </p:nvSpPr>
        <p:spPr/>
        <p:txBody>
          <a:bodyPr/>
          <a:lstStyle/>
          <a:p>
            <a:pPr algn="ctr">
              <a:defRPr/>
            </a:pPr>
            <a:r>
              <a:rPr lang="zh-CN" altLang="en-US" dirty="0"/>
              <a:t>常见编程安全总结</a:t>
            </a:r>
          </a:p>
        </p:txBody>
      </p:sp>
      <p:graphicFrame>
        <p:nvGraphicFramePr>
          <p:cNvPr id="7" name="表格 6">
            <a:extLst>
              <a:ext uri="{FF2B5EF4-FFF2-40B4-BE49-F238E27FC236}">
                <a16:creationId xmlns:a16="http://schemas.microsoft.com/office/drawing/2014/main" id="{4D46AD4D-4606-43C3-883E-030AFF0CD6C8}"/>
              </a:ext>
            </a:extLst>
          </p:cNvPr>
          <p:cNvGraphicFramePr>
            <a:graphicFrameLocks noGrp="1"/>
          </p:cNvGraphicFramePr>
          <p:nvPr>
            <p:extLst>
              <p:ext uri="{D42A27DB-BD31-4B8C-83A1-F6EECF244321}">
                <p14:modId xmlns:p14="http://schemas.microsoft.com/office/powerpoint/2010/main" val="3045465539"/>
              </p:ext>
            </p:extLst>
          </p:nvPr>
        </p:nvGraphicFramePr>
        <p:xfrm>
          <a:off x="1166814" y="1785938"/>
          <a:ext cx="7673975" cy="3371851"/>
        </p:xfrm>
        <a:graphic>
          <a:graphicData uri="http://schemas.openxmlformats.org/drawingml/2006/table">
            <a:tbl>
              <a:tblPr firstRow="1" bandRow="1">
                <a:tableStyleId>{2D5ABB26-0587-4C30-8999-92F81FD0307C}</a:tableStyleId>
              </a:tblPr>
              <a:tblGrid>
                <a:gridCol w="1680966">
                  <a:extLst>
                    <a:ext uri="{9D8B030D-6E8A-4147-A177-3AD203B41FA5}">
                      <a16:colId xmlns:a16="http://schemas.microsoft.com/office/drawing/2014/main" val="20000"/>
                    </a:ext>
                  </a:extLst>
                </a:gridCol>
                <a:gridCol w="5993009">
                  <a:extLst>
                    <a:ext uri="{9D8B030D-6E8A-4147-A177-3AD203B41FA5}">
                      <a16:colId xmlns:a16="http://schemas.microsoft.com/office/drawing/2014/main" val="20001"/>
                    </a:ext>
                  </a:extLst>
                </a:gridCol>
              </a:tblGrid>
              <a:tr h="527288">
                <a:tc>
                  <a:txBody>
                    <a:bodyPr/>
                    <a:lstStyle/>
                    <a:p>
                      <a:pPr algn="ctr"/>
                      <a:r>
                        <a:rPr lang="zh-CN" altLang="en-US" sz="1800" dirty="0">
                          <a:solidFill>
                            <a:sysClr val="windowText" lastClr="000000"/>
                          </a:solidFill>
                        </a:rPr>
                        <a:t>分类</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ysClr val="windowText" lastClr="000000"/>
                          </a:solidFill>
                        </a:rPr>
                        <a:t>说明</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197977">
                <a:tc>
                  <a:txBody>
                    <a:bodyPr/>
                    <a:lstStyle/>
                    <a:p>
                      <a:pPr algn="ctr"/>
                      <a:r>
                        <a:rPr lang="zh-CN" altLang="en-US" sz="1800" dirty="0">
                          <a:solidFill>
                            <a:sysClr val="windowText" lastClr="000000"/>
                          </a:solidFill>
                        </a:rPr>
                        <a:t>缓冲区溢出</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ysClr val="windowText" lastClr="000000"/>
                          </a:solidFill>
                        </a:rPr>
                        <a:t>大多数漏洞攻击是有缓冲区溢出导致。缓冲区无法容纳数据，淹没临界变量，淹没函数返回地址，从而改变程序的执行流程</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23293">
                <a:tc>
                  <a:txBody>
                    <a:bodyPr/>
                    <a:lstStyle/>
                    <a:p>
                      <a:pPr algn="ctr"/>
                      <a:r>
                        <a:rPr lang="zh-CN" altLang="en-US" sz="1800" dirty="0">
                          <a:solidFill>
                            <a:sysClr val="windowText" lastClr="000000"/>
                          </a:solidFill>
                        </a:rPr>
                        <a:t>返回值检查</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ysClr val="windowText" lastClr="000000"/>
                          </a:solidFill>
                        </a:rPr>
                        <a:t>对于可能执行失败的函数，没有检测函数执行是否成功的返回值</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23293">
                <a:tc>
                  <a:txBody>
                    <a:bodyPr/>
                    <a:lstStyle/>
                    <a:p>
                      <a:pPr algn="ctr"/>
                      <a:r>
                        <a:rPr lang="zh-CN" altLang="en-US" sz="1800" dirty="0">
                          <a:solidFill>
                            <a:sysClr val="windowText" lastClr="000000"/>
                          </a:solidFill>
                        </a:rPr>
                        <a:t>临时文件</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ysClr val="windowText" lastClr="000000"/>
                          </a:solidFill>
                        </a:rPr>
                        <a:t>使用的临时文件名容易被攻击者猜到，并且在使用临时文件时没有检查是否已经存在</a:t>
                      </a:r>
                    </a:p>
                  </a:txBody>
                  <a:tcPr marL="91431" marR="91431"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ADB5A6-924E-4EA0-8913-BC54F5C11F27}"/>
              </a:ext>
            </a:extLst>
          </p:cNvPr>
          <p:cNvSpPr txBox="1"/>
          <p:nvPr/>
        </p:nvSpPr>
        <p:spPr>
          <a:xfrm>
            <a:off x="3224214" y="3571875"/>
            <a:ext cx="4897437" cy="647700"/>
          </a:xfrm>
          <a:prstGeom prst="rect">
            <a:avLst/>
          </a:prstGeom>
          <a:noFill/>
        </p:spPr>
        <p:txBody>
          <a:bodyPr anchor="ctr">
            <a:spAutoFit/>
          </a:bodyPr>
          <a:lstStyle/>
          <a:p>
            <a:pPr algn="ctr">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黑客们还能做什么？</a:t>
            </a:r>
          </a:p>
        </p:txBody>
      </p:sp>
      <p:sp>
        <p:nvSpPr>
          <p:cNvPr id="15363" name="AutoShape 4" descr="http://img2.imgtn.bdimg.com/it/u=390710162,3693801480&amp;fm=21&amp;gp=0.jpg">
            <a:extLst>
              <a:ext uri="{FF2B5EF4-FFF2-40B4-BE49-F238E27FC236}">
                <a16:creationId xmlns:a16="http://schemas.microsoft.com/office/drawing/2014/main" id="{FD9CD8A9-858C-408E-AACF-9238E69A0262}"/>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5364" name="AutoShape 6" descr="http://img2.imgtn.bdimg.com/it/u=390710162,3693801480&amp;fm=21&amp;gp=0.jpg">
            <a:extLst>
              <a:ext uri="{FF2B5EF4-FFF2-40B4-BE49-F238E27FC236}">
                <a16:creationId xmlns:a16="http://schemas.microsoft.com/office/drawing/2014/main" id="{AA0547BA-D267-4F39-9188-8A3F991DF6A5}"/>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5365" name="AutoShape 10" descr="http://img2.imgtn.bdimg.com/it/u=390710162,3693801480&amp;fm=23&amp;gp=0.jpg">
            <a:extLst>
              <a:ext uri="{FF2B5EF4-FFF2-40B4-BE49-F238E27FC236}">
                <a16:creationId xmlns:a16="http://schemas.microsoft.com/office/drawing/2014/main" id="{1DDA5D86-02A2-4875-B6E3-7CF53C74E92F}"/>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5366" name="AutoShape 14" descr="http://img2.imgtn.bdimg.com/it/u=390710162,3693801480&amp;fm=23&amp;gp=0.jpg">
            <a:extLst>
              <a:ext uri="{FF2B5EF4-FFF2-40B4-BE49-F238E27FC236}">
                <a16:creationId xmlns:a16="http://schemas.microsoft.com/office/drawing/2014/main" id="{8A4D9E3F-E63C-44ED-8A73-3A2B2D35881C}"/>
              </a:ext>
            </a:extLst>
          </p:cNvPr>
          <p:cNvSpPr>
            <a:spLocks noChangeAspect="1" noChangeArrowheads="1"/>
          </p:cNvSpPr>
          <p:nvPr/>
        </p:nvSpPr>
        <p:spPr bwMode="auto">
          <a:xfrm>
            <a:off x="1298575"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sp>
        <p:nvSpPr>
          <p:cNvPr id="15367" name="AutoShape 16" descr="http://img2.imgtn.bdimg.com/it/u=390710162,3693801480&amp;fm=23&amp;gp=0.jpg">
            <a:extLst>
              <a:ext uri="{FF2B5EF4-FFF2-40B4-BE49-F238E27FC236}">
                <a16:creationId xmlns:a16="http://schemas.microsoft.com/office/drawing/2014/main" id="{02F1C522-DB69-4CC2-A5FC-F39CB8FB59E4}"/>
              </a:ext>
            </a:extLst>
          </p:cNvPr>
          <p:cNvSpPr>
            <a:spLocks noChangeAspect="1" noChangeArrowheads="1"/>
          </p:cNvSpPr>
          <p:nvPr/>
        </p:nvSpPr>
        <p:spPr bwMode="auto">
          <a:xfrm>
            <a:off x="1450975" y="769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pic>
        <p:nvPicPr>
          <p:cNvPr id="15368" name="Picture 17" descr="C:\Users\China.X.Orion\Desktop\u=390710162,3693801480&amp;fm=23&amp;gp=0.jpg.png">
            <a:extLst>
              <a:ext uri="{FF2B5EF4-FFF2-40B4-BE49-F238E27FC236}">
                <a16:creationId xmlns:a16="http://schemas.microsoft.com/office/drawing/2014/main" id="{6AE17311-06A3-4BD5-B914-DBBF9EDA5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951039"/>
            <a:ext cx="24860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94850EBE-C8DE-47CC-AA2B-B0E9F47B5A66}"/>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5371" name="TextBox 5">
            <a:extLst>
              <a:ext uri="{FF2B5EF4-FFF2-40B4-BE49-F238E27FC236}">
                <a16:creationId xmlns:a16="http://schemas.microsoft.com/office/drawing/2014/main" id="{7B8B070D-F14A-474F-A57B-EF6C4385D2B7}"/>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http://t11.baidu.com/it/u=1115717368,1466412303&amp;fm=58">
            <a:extLst>
              <a:ext uri="{FF2B5EF4-FFF2-40B4-BE49-F238E27FC236}">
                <a16:creationId xmlns:a16="http://schemas.microsoft.com/office/drawing/2014/main" id="{42E527D7-472C-4908-9B29-535E8D0893B1}"/>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kumimoji="0" lang="zh-CN" altLang="en-US" sz="1800" b="0">
              <a:solidFill>
                <a:schemeClr val="tx1"/>
              </a:solidFill>
              <a:ea typeface="宋体" panose="02010600030101010101" pitchFamily="2" charset="-122"/>
            </a:endParaRPr>
          </a:p>
        </p:txBody>
      </p:sp>
      <p:grpSp>
        <p:nvGrpSpPr>
          <p:cNvPr id="17411" name="组合 6">
            <a:extLst>
              <a:ext uri="{FF2B5EF4-FFF2-40B4-BE49-F238E27FC236}">
                <a16:creationId xmlns:a16="http://schemas.microsoft.com/office/drawing/2014/main" id="{DA6C34ED-AF57-459A-A45C-164DA02E6514}"/>
              </a:ext>
            </a:extLst>
          </p:cNvPr>
          <p:cNvGrpSpPr>
            <a:grpSpLocks/>
          </p:cNvGrpSpPr>
          <p:nvPr/>
        </p:nvGrpSpPr>
        <p:grpSpPr bwMode="auto">
          <a:xfrm>
            <a:off x="1063626" y="1057276"/>
            <a:ext cx="7273925" cy="5686295"/>
            <a:chOff x="429232" y="1297604"/>
            <a:chExt cx="7272808" cy="5686843"/>
          </a:xfrm>
        </p:grpSpPr>
        <p:sp>
          <p:nvSpPr>
            <p:cNvPr id="2" name="TextBox 1">
              <a:extLst>
                <a:ext uri="{FF2B5EF4-FFF2-40B4-BE49-F238E27FC236}">
                  <a16:creationId xmlns:a16="http://schemas.microsoft.com/office/drawing/2014/main" id="{E9EC20F7-0739-48DC-88CD-06F4E9B85A69}"/>
                </a:ext>
              </a:extLst>
            </p:cNvPr>
            <p:cNvSpPr txBox="1">
              <a:spLocks/>
            </p:cNvSpPr>
            <p:nvPr/>
          </p:nvSpPr>
          <p:spPr>
            <a:xfrm>
              <a:off x="429232" y="1297604"/>
              <a:ext cx="7272808" cy="2704784"/>
            </a:xfrm>
            <a:prstGeom prst="rect">
              <a:avLst/>
            </a:prstGeom>
            <a:noFill/>
          </p:spPr>
          <p:txBody>
            <a:bodyPr>
              <a:spAutoFit/>
            </a:bodyPr>
            <a:lstStyle/>
            <a:p>
              <a:pPr>
                <a:lnSpc>
                  <a:spcPct val="150000"/>
                </a:lnSpc>
                <a:defRPr/>
              </a:pPr>
              <a:r>
                <a:rPr lang="en-US" altLang="zh-CN" sz="2000" dirty="0">
                  <a:solidFill>
                    <a:schemeClr val="bg2">
                      <a:lumMod val="25000"/>
                    </a:schemeClr>
                  </a:solidFill>
                </a:rPr>
                <a:t>CVE-2014-0160 </a:t>
              </a:r>
              <a:r>
                <a:rPr lang="en-US" altLang="zh-CN" sz="2000" dirty="0" err="1">
                  <a:solidFill>
                    <a:schemeClr val="bg2">
                      <a:lumMod val="25000"/>
                    </a:schemeClr>
                  </a:solidFill>
                </a:rPr>
                <a:t>Heartbleed</a:t>
              </a:r>
              <a:endParaRPr lang="en-US" altLang="zh-CN" sz="2000" dirty="0">
                <a:solidFill>
                  <a:schemeClr val="bg2">
                    <a:lumMod val="25000"/>
                  </a:schemeClr>
                </a:solidFill>
              </a:endParaRPr>
            </a:p>
            <a:p>
              <a:pPr indent="457200">
                <a:lnSpc>
                  <a:spcPct val="150000"/>
                </a:lnSpc>
                <a:defRPr/>
              </a:pPr>
              <a:r>
                <a:rPr lang="en-US" altLang="zh-CN" dirty="0"/>
                <a:t>2014</a:t>
              </a:r>
              <a:r>
                <a:rPr lang="zh-CN" altLang="en-US" dirty="0"/>
                <a:t>年</a:t>
              </a:r>
              <a:r>
                <a:rPr lang="en-US" altLang="zh-CN" dirty="0"/>
                <a:t>4</a:t>
              </a:r>
              <a:r>
                <a:rPr lang="zh-CN" altLang="en-US" dirty="0"/>
                <a:t>月</a:t>
              </a:r>
              <a:r>
                <a:rPr lang="en-US" altLang="zh-CN" dirty="0"/>
                <a:t>7</a:t>
              </a:r>
              <a:r>
                <a:rPr lang="zh-CN" altLang="en-US" dirty="0"/>
                <a:t>日</a:t>
              </a:r>
              <a:r>
                <a:rPr lang="en-US" altLang="zh-CN" dirty="0" err="1"/>
                <a:t>OpenSSL</a:t>
              </a:r>
              <a:r>
                <a:rPr lang="zh-CN" altLang="en-US" dirty="0"/>
                <a:t>发布了安全公告，在</a:t>
              </a:r>
              <a:r>
                <a:rPr lang="en-US" altLang="zh-CN" dirty="0"/>
                <a:t>OpenSSL1.0.1</a:t>
              </a:r>
              <a:r>
                <a:rPr lang="zh-CN" altLang="en-US" dirty="0"/>
                <a:t>版本中存在严重漏洞</a:t>
              </a:r>
              <a:r>
                <a:rPr lang="en-US" altLang="zh-CN" dirty="0"/>
                <a:t>(CVE-2014-0160)</a:t>
              </a:r>
              <a:r>
                <a:rPr lang="zh-CN" altLang="en-US" dirty="0"/>
                <a:t>。</a:t>
              </a:r>
              <a:r>
                <a:rPr lang="en-US" altLang="zh-CN" dirty="0" err="1"/>
                <a:t>OpenSSL</a:t>
              </a:r>
              <a:r>
                <a:rPr lang="en-US" altLang="zh-CN" dirty="0"/>
                <a:t> </a:t>
              </a:r>
              <a:r>
                <a:rPr lang="en-US" altLang="zh-CN" dirty="0" err="1"/>
                <a:t>Heartbleed</a:t>
              </a:r>
              <a:r>
                <a:rPr lang="zh-CN" altLang="en-US" dirty="0"/>
                <a:t>模块存在一个</a:t>
              </a:r>
              <a:r>
                <a:rPr lang="en-US" altLang="zh-CN" dirty="0"/>
                <a:t>BUG</a:t>
              </a:r>
              <a:r>
                <a:rPr lang="zh-CN" altLang="en-US" dirty="0"/>
                <a:t>，攻击者可以远程读取服务器内存中的待加密数据。</a:t>
              </a:r>
            </a:p>
          </p:txBody>
        </p:sp>
        <p:pic>
          <p:nvPicPr>
            <p:cNvPr id="17416" name="Picture 9" descr="C:\Users\China.X.Orion\Desktop\u=3435135372,2585074101&amp;fm=11&amp;gp=0.jpg">
              <a:extLst>
                <a:ext uri="{FF2B5EF4-FFF2-40B4-BE49-F238E27FC236}">
                  <a16:creationId xmlns:a16="http://schemas.microsoft.com/office/drawing/2014/main" id="{37A7A51E-3CB8-436A-A8DF-B5A87878A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9" y="4173661"/>
              <a:ext cx="5080980" cy="281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标题 1">
            <a:extLst>
              <a:ext uri="{FF2B5EF4-FFF2-40B4-BE49-F238E27FC236}">
                <a16:creationId xmlns:a16="http://schemas.microsoft.com/office/drawing/2014/main" id="{B8FBB97C-C2DA-4C94-9E0A-4D90A2E40A15}"/>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7414" name="TextBox 5">
            <a:extLst>
              <a:ext uri="{FF2B5EF4-FFF2-40B4-BE49-F238E27FC236}">
                <a16:creationId xmlns:a16="http://schemas.microsoft.com/office/drawing/2014/main" id="{424D35BF-5CB8-4F4A-A6A1-6F191A5EBBF4}"/>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
            <a:extLst>
              <a:ext uri="{FF2B5EF4-FFF2-40B4-BE49-F238E27FC236}">
                <a16:creationId xmlns:a16="http://schemas.microsoft.com/office/drawing/2014/main" id="{8A19E46E-BED6-48D6-8191-CC14C520E6CB}"/>
              </a:ext>
            </a:extLst>
          </p:cNvPr>
          <p:cNvGrpSpPr>
            <a:grpSpLocks/>
          </p:cNvGrpSpPr>
          <p:nvPr/>
        </p:nvGrpSpPr>
        <p:grpSpPr bwMode="auto">
          <a:xfrm>
            <a:off x="738189" y="1071563"/>
            <a:ext cx="8823323" cy="5681711"/>
            <a:chOff x="364180" y="692696"/>
            <a:chExt cx="7272808" cy="5681227"/>
          </a:xfrm>
        </p:grpSpPr>
        <p:sp>
          <p:nvSpPr>
            <p:cNvPr id="2" name="TextBox 1">
              <a:extLst>
                <a:ext uri="{FF2B5EF4-FFF2-40B4-BE49-F238E27FC236}">
                  <a16:creationId xmlns:a16="http://schemas.microsoft.com/office/drawing/2014/main" id="{0A1386B6-7013-44AA-B5CF-21A59EC56121}"/>
                </a:ext>
              </a:extLst>
            </p:cNvPr>
            <p:cNvSpPr txBox="1">
              <a:spLocks/>
            </p:cNvSpPr>
            <p:nvPr/>
          </p:nvSpPr>
          <p:spPr>
            <a:xfrm>
              <a:off x="364180" y="692696"/>
              <a:ext cx="7272808" cy="2704292"/>
            </a:xfrm>
            <a:prstGeom prst="rect">
              <a:avLst/>
            </a:prstGeom>
            <a:noFill/>
          </p:spPr>
          <p:txBody>
            <a:bodyPr>
              <a:spAutoFit/>
            </a:bodyPr>
            <a:lstStyle/>
            <a:p>
              <a:pPr>
                <a:lnSpc>
                  <a:spcPct val="150000"/>
                </a:lnSpc>
                <a:defRPr/>
              </a:pPr>
              <a:r>
                <a:rPr lang="zh-CN" altLang="en-US" sz="2000" dirty="0">
                  <a:solidFill>
                    <a:schemeClr val="bg2">
                      <a:lumMod val="25000"/>
                    </a:schemeClr>
                  </a:solidFill>
                </a:rPr>
                <a:t>疑似</a:t>
              </a:r>
              <a:r>
                <a:rPr lang="en-US" altLang="zh-CN" sz="2000" dirty="0">
                  <a:solidFill>
                    <a:schemeClr val="bg2">
                      <a:lumMod val="25000"/>
                    </a:schemeClr>
                  </a:solidFill>
                </a:rPr>
                <a:t>APT</a:t>
              </a:r>
              <a:r>
                <a:rPr lang="zh-CN" altLang="en-US" sz="2000" dirty="0">
                  <a:solidFill>
                    <a:schemeClr val="bg2">
                      <a:lumMod val="25000"/>
                    </a:schemeClr>
                  </a:solidFill>
                </a:rPr>
                <a:t>攻击：空中交通控制系统由于内存不足而瘫痪</a:t>
              </a:r>
            </a:p>
            <a:p>
              <a:pPr indent="457200">
                <a:lnSpc>
                  <a:spcPct val="150000"/>
                </a:lnSpc>
                <a:defRPr/>
              </a:pPr>
              <a:r>
                <a:rPr lang="en-US" altLang="zh-CN" dirty="0"/>
                <a:t>4</a:t>
              </a:r>
              <a:r>
                <a:rPr lang="zh-CN" altLang="en-US" dirty="0"/>
                <a:t>月</a:t>
              </a:r>
              <a:r>
                <a:rPr lang="en-US" altLang="zh-CN" dirty="0"/>
                <a:t>30</a:t>
              </a:r>
              <a:r>
                <a:rPr lang="zh-CN" altLang="en-US" dirty="0"/>
                <a:t>日，当一架</a:t>
              </a:r>
              <a:r>
                <a:rPr lang="en-US" altLang="zh-CN" dirty="0"/>
                <a:t>U-2</a:t>
              </a:r>
              <a:r>
                <a:rPr lang="zh-CN" altLang="en-US" dirty="0"/>
                <a:t>间谍飞机飞过美国西南部时，管理洛杉矶空城的空中交通管制系统直接崩溃了，这直接导致了接下来的两周内，延误或取消了数百次航班。</a:t>
              </a:r>
            </a:p>
          </p:txBody>
        </p:sp>
        <p:pic>
          <p:nvPicPr>
            <p:cNvPr id="19463" name="Picture 2" descr="http://image.3001.net/images/20140609/14022995573270.jpg%21small">
              <a:extLst>
                <a:ext uri="{FF2B5EF4-FFF2-40B4-BE49-F238E27FC236}">
                  <a16:creationId xmlns:a16="http://schemas.microsoft.com/office/drawing/2014/main" id="{AD319B14-B6DB-46CA-A1D2-AD7BE9D62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369" y="2905928"/>
              <a:ext cx="5001913" cy="34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标题 1">
            <a:extLst>
              <a:ext uri="{FF2B5EF4-FFF2-40B4-BE49-F238E27FC236}">
                <a16:creationId xmlns:a16="http://schemas.microsoft.com/office/drawing/2014/main" id="{7A6E0301-87E4-40E0-8A11-9406D891D757}"/>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19461" name="TextBox 5">
            <a:extLst>
              <a:ext uri="{FF2B5EF4-FFF2-40B4-BE49-F238E27FC236}">
                <a16:creationId xmlns:a16="http://schemas.microsoft.com/office/drawing/2014/main" id="{1018FE33-C2B5-4D3B-AA27-302BF835D190}"/>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a:extLst>
              <a:ext uri="{FF2B5EF4-FFF2-40B4-BE49-F238E27FC236}">
                <a16:creationId xmlns:a16="http://schemas.microsoft.com/office/drawing/2014/main" id="{0E4000A4-E4B1-42D3-91AB-8F6F1F7BFE75}"/>
              </a:ext>
            </a:extLst>
          </p:cNvPr>
          <p:cNvSpPr txBox="1">
            <a:spLocks noChangeArrowheads="1"/>
          </p:cNvSpPr>
          <p:nvPr/>
        </p:nvSpPr>
        <p:spPr bwMode="auto">
          <a:xfrm>
            <a:off x="1635125" y="2454275"/>
            <a:ext cx="484028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a:lnSpc>
                <a:spcPct val="150000"/>
              </a:lnSpc>
              <a:spcBef>
                <a:spcPct val="0"/>
              </a:spcBef>
              <a:buClrTx/>
              <a:buSzTx/>
              <a:buFont typeface="Arial Narrow" panose="020B0606020202030204" pitchFamily="34" charset="0"/>
              <a:buAutoNum type="arabicPeriod"/>
            </a:pPr>
            <a:r>
              <a:rPr kumimoji="0" lang="zh-CN" altLang="en-US" sz="2800" b="0" dirty="0">
                <a:latin typeface="微软雅黑" panose="020B0503020204020204" pitchFamily="34" charset="-122"/>
                <a:ea typeface="微软雅黑" panose="020B0503020204020204" pitchFamily="34" charset="-122"/>
              </a:rPr>
              <a:t>安全漏洞往往难以察觉</a:t>
            </a:r>
            <a:endParaRPr kumimoji="0" lang="en-US" altLang="zh-CN" sz="2800" b="0" dirty="0">
              <a:latin typeface="微软雅黑" panose="020B0503020204020204" pitchFamily="34" charset="-122"/>
              <a:ea typeface="微软雅黑" panose="020B0503020204020204" pitchFamily="34" charset="-122"/>
            </a:endParaRPr>
          </a:p>
          <a:p>
            <a:pPr algn="l">
              <a:lnSpc>
                <a:spcPct val="150000"/>
              </a:lnSpc>
              <a:spcBef>
                <a:spcPct val="0"/>
              </a:spcBef>
              <a:buClrTx/>
              <a:buSzTx/>
              <a:buFont typeface="Arial Narrow" panose="020B0606020202030204" pitchFamily="34" charset="0"/>
              <a:buAutoNum type="arabicPeriod"/>
            </a:pPr>
            <a:r>
              <a:rPr kumimoji="0" lang="zh-CN" altLang="en-US" sz="2800" b="0" dirty="0">
                <a:latin typeface="微软雅黑" panose="020B0503020204020204" pitchFamily="34" charset="-122"/>
                <a:ea typeface="微软雅黑" panose="020B0503020204020204" pitchFamily="34" charset="-122"/>
              </a:rPr>
              <a:t>安全漏洞可能导致严重后果</a:t>
            </a:r>
          </a:p>
        </p:txBody>
      </p:sp>
      <p:sp>
        <p:nvSpPr>
          <p:cNvPr id="21507" name="TextBox 3">
            <a:extLst>
              <a:ext uri="{FF2B5EF4-FFF2-40B4-BE49-F238E27FC236}">
                <a16:creationId xmlns:a16="http://schemas.microsoft.com/office/drawing/2014/main" id="{93E99E73-92C4-4AE1-BD33-0C3B6349C81A}"/>
              </a:ext>
            </a:extLst>
          </p:cNvPr>
          <p:cNvSpPr txBox="1">
            <a:spLocks noChangeArrowheads="1"/>
          </p:cNvSpPr>
          <p:nvPr/>
        </p:nvSpPr>
        <p:spPr bwMode="auto">
          <a:xfrm>
            <a:off x="1208089" y="1052514"/>
            <a:ext cx="13366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nSpc>
                <a:spcPct val="150000"/>
              </a:lnSpc>
              <a:spcBef>
                <a:spcPct val="0"/>
              </a:spcBef>
              <a:buClrTx/>
              <a:buSzTx/>
              <a:buFontTx/>
              <a:buNone/>
            </a:pPr>
            <a:r>
              <a:rPr kumimoji="0" lang="en-US" altLang="zh-CN" sz="6000" b="0">
                <a:latin typeface="Brush Script MT" panose="03060802040406070304" pitchFamily="66" charset="0"/>
                <a:ea typeface="微软雅黑" panose="020B0503020204020204" pitchFamily="34" charset="-122"/>
              </a:rPr>
              <a:t>Tips</a:t>
            </a:r>
            <a:endParaRPr kumimoji="0" lang="zh-CN" altLang="en-US" sz="2800" b="0">
              <a:latin typeface="Brush Script MT" panose="03060802040406070304" pitchFamily="66" charset="0"/>
              <a:ea typeface="微软雅黑" panose="020B0503020204020204" pitchFamily="34" charset="-122"/>
            </a:endParaRPr>
          </a:p>
        </p:txBody>
      </p:sp>
      <p:sp>
        <p:nvSpPr>
          <p:cNvPr id="5" name="标题 1">
            <a:extLst>
              <a:ext uri="{FF2B5EF4-FFF2-40B4-BE49-F238E27FC236}">
                <a16:creationId xmlns:a16="http://schemas.microsoft.com/office/drawing/2014/main" id="{82E9218B-6B50-4ECE-957F-9293EEBF623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1510" name="TextBox 5">
            <a:extLst>
              <a:ext uri="{FF2B5EF4-FFF2-40B4-BE49-F238E27FC236}">
                <a16:creationId xmlns:a16="http://schemas.microsoft.com/office/drawing/2014/main" id="{DEE0B5E1-7FAA-4E58-A572-7E1B2A6F6984}"/>
              </a:ext>
            </a:extLst>
          </p:cNvPr>
          <p:cNvSpPr txBox="1">
            <a:spLocks noChangeArrowheads="1"/>
          </p:cNvSpPr>
          <p:nvPr/>
        </p:nvSpPr>
        <p:spPr bwMode="auto">
          <a:xfrm>
            <a:off x="560388" y="549276"/>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a:solidFill>
                  <a:schemeClr val="bg1"/>
                </a:solidFill>
                <a:latin typeface="黑体" panose="02010609060101010101" pitchFamily="49" charset="-122"/>
              </a:rPr>
              <a:t>安全编程的引入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2">
            <a:extLst>
              <a:ext uri="{FF2B5EF4-FFF2-40B4-BE49-F238E27FC236}">
                <a16:creationId xmlns:a16="http://schemas.microsoft.com/office/drawing/2014/main" id="{800ADF15-A8A9-4530-BFEC-391CDB5E8D53}"/>
              </a:ext>
            </a:extLst>
          </p:cNvPr>
          <p:cNvGrpSpPr>
            <a:grpSpLocks/>
          </p:cNvGrpSpPr>
          <p:nvPr/>
        </p:nvGrpSpPr>
        <p:grpSpPr bwMode="auto">
          <a:xfrm>
            <a:off x="730570" y="1354139"/>
            <a:ext cx="8712299" cy="5387975"/>
            <a:chOff x="444653" y="510946"/>
            <a:chExt cx="8712222" cy="6204092"/>
          </a:xfrm>
        </p:grpSpPr>
        <p:pic>
          <p:nvPicPr>
            <p:cNvPr id="22534" name="Picture 2" descr="http://ico.ooopic.com/iconset01/china-website-icons/gif/162824.gif">
              <a:extLst>
                <a:ext uri="{FF2B5EF4-FFF2-40B4-BE49-F238E27FC236}">
                  <a16:creationId xmlns:a16="http://schemas.microsoft.com/office/drawing/2014/main" id="{DB97027D-0547-493C-AB78-4B4559B30A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3360" y="603190"/>
              <a:ext cx="968037" cy="96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59E9135-15BE-44FE-88DD-F0F49D2187C8}"/>
                </a:ext>
              </a:extLst>
            </p:cNvPr>
            <p:cNvSpPr txBox="1"/>
            <p:nvPr/>
          </p:nvSpPr>
          <p:spPr>
            <a:xfrm>
              <a:off x="444653" y="4950407"/>
              <a:ext cx="1729946" cy="1178808"/>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中国电科院</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渗透测试工程师</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逆向分析工程师</a:t>
              </a:r>
            </a:p>
          </p:txBody>
        </p:sp>
        <p:sp>
          <p:nvSpPr>
            <p:cNvPr id="4" name="TextBox 3">
              <a:extLst>
                <a:ext uri="{FF2B5EF4-FFF2-40B4-BE49-F238E27FC236}">
                  <a16:creationId xmlns:a16="http://schemas.microsoft.com/office/drawing/2014/main" id="{B8295117-FB62-40E6-A4C2-A4CE656E0852}"/>
                </a:ext>
              </a:extLst>
            </p:cNvPr>
            <p:cNvSpPr txBox="1"/>
            <p:nvPr/>
          </p:nvSpPr>
          <p:spPr>
            <a:xfrm>
              <a:off x="1086274" y="1478636"/>
              <a:ext cx="2089015" cy="1178808"/>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新浪</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安全系统研发工程师</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安全测试工程师</a:t>
              </a:r>
            </a:p>
          </p:txBody>
        </p:sp>
        <p:sp>
          <p:nvSpPr>
            <p:cNvPr id="5" name="TextBox 4">
              <a:extLst>
                <a:ext uri="{FF2B5EF4-FFF2-40B4-BE49-F238E27FC236}">
                  <a16:creationId xmlns:a16="http://schemas.microsoft.com/office/drawing/2014/main" id="{FDBFBC2C-D4AF-4D11-834B-F8EC9EF79D48}"/>
                </a:ext>
              </a:extLst>
            </p:cNvPr>
            <p:cNvSpPr txBox="1"/>
            <p:nvPr/>
          </p:nvSpPr>
          <p:spPr>
            <a:xfrm>
              <a:off x="2069921" y="3714343"/>
              <a:ext cx="2089015" cy="1178808"/>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酒仙网</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源码安全审计工程师</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安全工程师</a:t>
              </a:r>
            </a:p>
          </p:txBody>
        </p:sp>
        <p:sp>
          <p:nvSpPr>
            <p:cNvPr id="6" name="TextBox 5">
              <a:extLst>
                <a:ext uri="{FF2B5EF4-FFF2-40B4-BE49-F238E27FC236}">
                  <a16:creationId xmlns:a16="http://schemas.microsoft.com/office/drawing/2014/main" id="{C9BC9EDE-F341-45AA-A07D-33525FC399EA}"/>
                </a:ext>
              </a:extLst>
            </p:cNvPr>
            <p:cNvSpPr txBox="1"/>
            <p:nvPr/>
          </p:nvSpPr>
          <p:spPr>
            <a:xfrm>
              <a:off x="4086754" y="1238400"/>
              <a:ext cx="2075294" cy="1178808"/>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酷派手机</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安全工程师</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android</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安全研究员</a:t>
              </a:r>
            </a:p>
          </p:txBody>
        </p:sp>
        <p:sp>
          <p:nvSpPr>
            <p:cNvPr id="7" name="TextBox 6">
              <a:extLst>
                <a:ext uri="{FF2B5EF4-FFF2-40B4-BE49-F238E27FC236}">
                  <a16:creationId xmlns:a16="http://schemas.microsoft.com/office/drawing/2014/main" id="{662FF0CD-4894-4EE4-AB78-B4981CA11803}"/>
                </a:ext>
              </a:extLst>
            </p:cNvPr>
            <p:cNvSpPr txBox="1"/>
            <p:nvPr/>
          </p:nvSpPr>
          <p:spPr>
            <a:xfrm>
              <a:off x="6193315" y="3462189"/>
              <a:ext cx="2089014" cy="806692"/>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淘宝</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高级安全开发工程师</a:t>
              </a:r>
            </a:p>
          </p:txBody>
        </p:sp>
        <p:sp>
          <p:nvSpPr>
            <p:cNvPr id="8" name="TextBox 7">
              <a:extLst>
                <a:ext uri="{FF2B5EF4-FFF2-40B4-BE49-F238E27FC236}">
                  <a16:creationId xmlns:a16="http://schemas.microsoft.com/office/drawing/2014/main" id="{C562F943-5BA3-4B7E-88D8-3C0418C59792}"/>
                </a:ext>
              </a:extLst>
            </p:cNvPr>
            <p:cNvSpPr txBox="1"/>
            <p:nvPr/>
          </p:nvSpPr>
          <p:spPr>
            <a:xfrm>
              <a:off x="3711861" y="4512175"/>
              <a:ext cx="1729946" cy="806692"/>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同程旅游</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信息安全工程师</a:t>
              </a:r>
            </a:p>
          </p:txBody>
        </p:sp>
        <p:sp>
          <p:nvSpPr>
            <p:cNvPr id="9" name="TextBox 8">
              <a:extLst>
                <a:ext uri="{FF2B5EF4-FFF2-40B4-BE49-F238E27FC236}">
                  <a16:creationId xmlns:a16="http://schemas.microsoft.com/office/drawing/2014/main" id="{20BA78B4-45F8-421C-B59C-0CBF5F5489A7}"/>
                </a:ext>
              </a:extLst>
            </p:cNvPr>
            <p:cNvSpPr txBox="1"/>
            <p:nvPr/>
          </p:nvSpPr>
          <p:spPr>
            <a:xfrm>
              <a:off x="6769270" y="4899877"/>
              <a:ext cx="1729946" cy="1550923"/>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乐视网</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安全研发工程师</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安全运维工程师</a:t>
              </a: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安全技术工程师</a:t>
              </a:r>
            </a:p>
          </p:txBody>
        </p:sp>
        <p:sp>
          <p:nvSpPr>
            <p:cNvPr id="10" name="TextBox 9">
              <a:extLst>
                <a:ext uri="{FF2B5EF4-FFF2-40B4-BE49-F238E27FC236}">
                  <a16:creationId xmlns:a16="http://schemas.microsoft.com/office/drawing/2014/main" id="{13A6DCD8-82D9-45B2-B207-BA1901E8B989}"/>
                </a:ext>
              </a:extLst>
            </p:cNvPr>
            <p:cNvSpPr txBox="1"/>
            <p:nvPr/>
          </p:nvSpPr>
          <p:spPr>
            <a:xfrm>
              <a:off x="7785999" y="1717659"/>
              <a:ext cx="1370876" cy="806692"/>
            </a:xfrm>
            <a:prstGeom prst="rect">
              <a:avLst/>
            </a:prstGeom>
            <a:noFill/>
          </p:spPr>
          <p:txBody>
            <a:bodyPr wrap="none">
              <a:spAutoFit/>
            </a:bodyPr>
            <a:lstStyle/>
            <a:p>
              <a:pPr>
                <a:lnSpc>
                  <a:spcPct val="150000"/>
                </a:lnSpc>
                <a:defRPr/>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苏宁易购</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安全工程师</a:t>
              </a:r>
            </a:p>
          </p:txBody>
        </p:sp>
        <p:pic>
          <p:nvPicPr>
            <p:cNvPr id="22543" name="Picture 4" descr="http://ecma.bdimg.com/lego-mat/40a59e739ef6136369aada878bf37fe6_121_121.jpg">
              <a:extLst>
                <a:ext uri="{FF2B5EF4-FFF2-40B4-BE49-F238E27FC236}">
                  <a16:creationId xmlns:a16="http://schemas.microsoft.com/office/drawing/2014/main" id="{A3AE07EE-B23E-4453-B99B-01DD6E0E3F9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8166" y="273499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6" descr="http://img.teapic.com/thumbs/201207/27/110424lizjxlmnhtzbaqwn.jpg.middle.jpg">
              <a:extLst>
                <a:ext uri="{FF2B5EF4-FFF2-40B4-BE49-F238E27FC236}">
                  <a16:creationId xmlns:a16="http://schemas.microsoft.com/office/drawing/2014/main" id="{51582D2D-08BD-49BB-9313-A5977DABEA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6531" y="2238256"/>
              <a:ext cx="1619142" cy="161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8" descr="http://ecma.bdimg.com/lego-mat/775e1fee31c2fd86954da84c50da68ec_121_121.jpg">
              <a:extLst>
                <a:ext uri="{FF2B5EF4-FFF2-40B4-BE49-F238E27FC236}">
                  <a16:creationId xmlns:a16="http://schemas.microsoft.com/office/drawing/2014/main" id="{E668B358-7F64-42B4-8FA8-F0AB844C38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621" y="510946"/>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9">
              <a:extLst>
                <a:ext uri="{FF2B5EF4-FFF2-40B4-BE49-F238E27FC236}">
                  <a16:creationId xmlns:a16="http://schemas.microsoft.com/office/drawing/2014/main" id="{2330A38E-802D-41D6-90F7-CCEC9896B5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457" y="781553"/>
              <a:ext cx="22193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10">
              <a:extLst>
                <a:ext uri="{FF2B5EF4-FFF2-40B4-BE49-F238E27FC236}">
                  <a16:creationId xmlns:a16="http://schemas.microsoft.com/office/drawing/2014/main" id="{7E3E4BC2-F78A-4C85-BA8B-50521A423B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431" y="6138775"/>
              <a:ext cx="16573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12" descr="http://ecma.bdimg.com/lego-mat/f1de08b640218f446f485eb5ddce7cad_121_121.jpg">
              <a:extLst>
                <a:ext uri="{FF2B5EF4-FFF2-40B4-BE49-F238E27FC236}">
                  <a16:creationId xmlns:a16="http://schemas.microsoft.com/office/drawing/2014/main" id="{2FD7A38F-CDB6-4B60-B31D-EBE20ADA28C6}"/>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920" y="5315210"/>
              <a:ext cx="1399827" cy="139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13">
              <a:extLst>
                <a:ext uri="{FF2B5EF4-FFF2-40B4-BE49-F238E27FC236}">
                  <a16:creationId xmlns:a16="http://schemas.microsoft.com/office/drawing/2014/main" id="{49A98B40-A7C7-4B72-8912-8270B9007A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5059" y="4468854"/>
              <a:ext cx="1647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标题 1">
            <a:extLst>
              <a:ext uri="{FF2B5EF4-FFF2-40B4-BE49-F238E27FC236}">
                <a16:creationId xmlns:a16="http://schemas.microsoft.com/office/drawing/2014/main" id="{207A7053-0187-49D8-B7B3-40B3C6491C03}"/>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dirty="0">
              <a:latin typeface="黑体" pitchFamily="2" charset="-122"/>
            </a:endParaRPr>
          </a:p>
        </p:txBody>
      </p:sp>
      <p:sp>
        <p:nvSpPr>
          <p:cNvPr id="22533" name="TextBox 5">
            <a:extLst>
              <a:ext uri="{FF2B5EF4-FFF2-40B4-BE49-F238E27FC236}">
                <a16:creationId xmlns:a16="http://schemas.microsoft.com/office/drawing/2014/main" id="{A9D18E9D-7C5E-4B15-AE44-5DAAA8C62957}"/>
              </a:ext>
            </a:extLst>
          </p:cNvPr>
          <p:cNvSpPr txBox="1">
            <a:spLocks noChangeArrowheads="1"/>
          </p:cNvSpPr>
          <p:nvPr/>
        </p:nvSpPr>
        <p:spPr bwMode="auto">
          <a:xfrm>
            <a:off x="0" y="549276"/>
            <a:ext cx="990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kumimoji="0" lang="zh-CN" altLang="en-US" sz="2800" b="0" dirty="0">
                <a:solidFill>
                  <a:schemeClr val="bg1"/>
                </a:solidFill>
                <a:latin typeface="黑体" panose="02010609060101010101" pitchFamily="49" charset="-122"/>
              </a:rPr>
              <a:t>安全编程的引入</a:t>
            </a:r>
          </a:p>
        </p:txBody>
      </p:sp>
    </p:spTree>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29794</TotalTime>
  <Words>2892</Words>
  <Application>Microsoft Office PowerPoint</Application>
  <PresentationFormat>A4 纸张(210x297 毫米)</PresentationFormat>
  <Paragraphs>382</Paragraphs>
  <Slides>49</Slides>
  <Notes>22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2" baseType="lpstr">
      <vt:lpstr>Monotype Sorts</vt:lpstr>
      <vt:lpstr>黑体</vt:lpstr>
      <vt:lpstr>微软雅黑</vt:lpstr>
      <vt:lpstr>Arial</vt:lpstr>
      <vt:lpstr>Arial Narrow</vt:lpstr>
      <vt:lpstr>Brush Script MT</vt:lpstr>
      <vt:lpstr>Calibri</vt:lpstr>
      <vt:lpstr>Tahoma</vt:lpstr>
      <vt:lpstr>Times New Roman</vt:lpstr>
      <vt:lpstr>Wingdings</vt:lpstr>
      <vt:lpstr>通用信息 (标准)</vt:lpstr>
      <vt:lpstr>BMP 图像</vt:lpstr>
      <vt:lpstr>位图图像</vt:lpstr>
      <vt:lpstr>第八章 第1讲  Linux安全编程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执行结果</vt:lpstr>
      <vt:lpstr>PowerPoint 演示文稿</vt:lpstr>
      <vt:lpstr>PowerPoint 演示文稿</vt:lpstr>
      <vt:lpstr>PowerPoint 演示文稿</vt:lpstr>
      <vt:lpstr>缓冲区溢出的原因总结</vt:lpstr>
      <vt:lpstr>PowerPoint 演示文稿</vt:lpstr>
      <vt:lpstr>阻止缓冲区溢出的方法总结</vt:lpstr>
      <vt:lpstr>编程中常见的安全问题</vt:lpstr>
      <vt:lpstr>PowerPoint 演示文稿</vt:lpstr>
      <vt:lpstr>PowerPoint 演示文稿</vt:lpstr>
      <vt:lpstr>编程中常见的安全问题</vt:lpstr>
      <vt:lpstr>临时文件安全</vt:lpstr>
      <vt:lpstr>临时文件安全</vt:lpstr>
      <vt:lpstr>临时文件安全</vt:lpstr>
      <vt:lpstr>常见编程安全总结</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3540</cp:revision>
  <cp:lastPrinted>2011-09-02T04:24:48Z</cp:lastPrinted>
  <dcterms:created xsi:type="dcterms:W3CDTF">2001-03-21T12:57:26Z</dcterms:created>
  <dcterms:modified xsi:type="dcterms:W3CDTF">2021-03-26T07:56:15Z</dcterms:modified>
</cp:coreProperties>
</file>