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22" r:id="rId2"/>
    <p:sldId id="2535" r:id="rId3"/>
    <p:sldId id="556" r:id="rId4"/>
    <p:sldId id="259" r:id="rId5"/>
    <p:sldId id="489" r:id="rId6"/>
    <p:sldId id="544" r:id="rId7"/>
    <p:sldId id="490" r:id="rId8"/>
    <p:sldId id="491" r:id="rId9"/>
    <p:sldId id="2536" r:id="rId10"/>
    <p:sldId id="546" r:id="rId11"/>
    <p:sldId id="492" r:id="rId12"/>
    <p:sldId id="547" r:id="rId13"/>
    <p:sldId id="520" r:id="rId14"/>
    <p:sldId id="493" r:id="rId15"/>
    <p:sldId id="2537" r:id="rId16"/>
    <p:sldId id="549" r:id="rId17"/>
    <p:sldId id="550" r:id="rId18"/>
    <p:sldId id="2538" r:id="rId19"/>
    <p:sldId id="552" r:id="rId20"/>
    <p:sldId id="2539" r:id="rId21"/>
    <p:sldId id="554" r:id="rId22"/>
    <p:sldId id="555" r:id="rId23"/>
    <p:sldId id="494" r:id="rId24"/>
    <p:sldId id="495" r:id="rId25"/>
    <p:sldId id="2540" r:id="rId26"/>
    <p:sldId id="2541" r:id="rId27"/>
    <p:sldId id="2542" r:id="rId28"/>
    <p:sldId id="2543" r:id="rId29"/>
    <p:sldId id="2544" r:id="rId30"/>
    <p:sldId id="2545" r:id="rId31"/>
    <p:sldId id="443" r:id="rId32"/>
    <p:sldId id="2546" r:id="rId33"/>
    <p:sldId id="2547" r:id="rId34"/>
    <p:sldId id="543" r:id="rId35"/>
    <p:sldId id="542" r:id="rId36"/>
    <p:sldId id="2548" r:id="rId37"/>
    <p:sldId id="2549" r:id="rId38"/>
    <p:sldId id="557" r:id="rId39"/>
    <p:sldId id="558" r:id="rId40"/>
    <p:sldId id="559" r:id="rId41"/>
    <p:sldId id="297" r:id="rId42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6" autoAdjust="0"/>
    <p:restoredTop sz="98074" autoAdjust="0"/>
  </p:normalViewPr>
  <p:slideViewPr>
    <p:cSldViewPr>
      <p:cViewPr>
        <p:scale>
          <a:sx n="100" d="100"/>
          <a:sy n="100" d="100"/>
        </p:scale>
        <p:origin x="62" y="-101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8326"/>
            <a:ext cx="9906000" cy="5572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8421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12875"/>
            <a:ext cx="4382029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>
            <a:extLst>
              <a:ext uri="{FF2B5EF4-FFF2-40B4-BE49-F238E27FC236}">
                <a16:creationId xmlns:a16="http://schemas.microsoft.com/office/drawing/2014/main" id="{FD8CEF98-6B80-4D6E-A440-DCA23FD2E2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4428E-5151-4F05-9679-02753D141605}" type="datetime1">
              <a:rPr lang="zh-CN" altLang="en-US"/>
              <a:pPr>
                <a:defRPr/>
              </a:pPr>
              <a:t>2021/3/26</a:t>
            </a:fld>
            <a:endParaRPr lang="zh-CN" altLang="en-US" sz="1800" b="0">
              <a:solidFill>
                <a:srgbClr val="0033CC"/>
              </a:solidFill>
            </a:endParaRPr>
          </a:p>
        </p:txBody>
      </p:sp>
      <p:sp>
        <p:nvSpPr>
          <p:cNvPr id="6" name="Rectangle 1058">
            <a:extLst>
              <a:ext uri="{FF2B5EF4-FFF2-40B4-BE49-F238E27FC236}">
                <a16:creationId xmlns:a16="http://schemas.microsoft.com/office/drawing/2014/main" id="{A91111F2-C4B2-45E7-A13D-60D302833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059">
            <a:extLst>
              <a:ext uri="{FF2B5EF4-FFF2-40B4-BE49-F238E27FC236}">
                <a16:creationId xmlns:a16="http://schemas.microsoft.com/office/drawing/2014/main" id="{928BA50F-9307-4A50-A483-7572F36B26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0B369-40FA-40C9-B991-D8864F8A41A1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008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  <p:sldLayoutId id="2147484584" r:id="rId12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第八章 实验</a:t>
            </a:r>
            <a:r>
              <a:rPr lang="en-US" altLang="zh-CN" sz="3600" dirty="0">
                <a:latin typeface="+mj-ea"/>
              </a:rPr>
              <a:t>1 </a:t>
            </a:r>
            <a:r>
              <a:rPr lang="zh-CN" altLang="en-US" sz="3600" dirty="0">
                <a:latin typeface="+mj-ea"/>
              </a:rPr>
              <a:t>数据的采集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F302036-EFF5-48C2-B3ED-03E8C7B7650F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任务2(45分钟）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458A643-0CF2-431D-8404-09BEF1BDC1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1851" y="1412876"/>
            <a:ext cx="8081963" cy="4608513"/>
          </a:xfrm>
        </p:spPr>
        <p:txBody>
          <a:bodyPr/>
          <a:lstStyle/>
          <a:p>
            <a:r>
              <a:rPr lang="zh-CN" altLang="zh-CN"/>
              <a:t>子任务2：tcpdump实例分析</a:t>
            </a:r>
            <a:endParaRPr lang="en-US" altLang="zh-CN"/>
          </a:p>
          <a:p>
            <a:pPr lvl="1"/>
            <a:r>
              <a:rPr lang="zh-CN" altLang="en-US" sz="2800">
                <a:sym typeface="宋体" panose="02010600030101010101" pitchFamily="2" charset="-122"/>
              </a:rPr>
              <a:t>知识点</a:t>
            </a:r>
            <a:r>
              <a:rPr lang="en-US" altLang="zh-CN" sz="2800">
                <a:sym typeface="宋体" panose="02010600030101010101" pitchFamily="2" charset="-122"/>
              </a:rPr>
              <a:t>1</a:t>
            </a:r>
            <a:r>
              <a:rPr lang="zh-CN" altLang="en-US" sz="2800">
                <a:sym typeface="宋体" panose="02010600030101010101" pitchFamily="2" charset="-122"/>
              </a:rPr>
              <a:t>：</a:t>
            </a:r>
            <a:r>
              <a:rPr lang="en-US" altLang="zh-CN" b="0"/>
              <a:t>TCP/IP</a:t>
            </a:r>
            <a:r>
              <a:rPr lang="zh-CN" altLang="en-US" b="0"/>
              <a:t>网络通信流程</a:t>
            </a:r>
            <a:endParaRPr lang="en-US" altLang="zh-CN">
              <a:sym typeface="宋体" panose="02010600030101010101" pitchFamily="2" charset="-122"/>
            </a:endParaRPr>
          </a:p>
        </p:txBody>
      </p:sp>
      <p:pic>
        <p:nvPicPr>
          <p:cNvPr id="11269" name="Picture 2">
            <a:extLst>
              <a:ext uri="{FF2B5EF4-FFF2-40B4-BE49-F238E27FC236}">
                <a16:creationId xmlns:a16="http://schemas.microsoft.com/office/drawing/2014/main" id="{A28C50F2-E34E-4AAB-91C9-B0E878A7D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708275"/>
            <a:ext cx="7639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124452E-E84E-4544-91C9-BD8B6D49D82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9F5EFFD7-443B-4850-8206-B47D68DB18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/>
              <a:t>子任务2</a:t>
            </a:r>
            <a:r>
              <a:rPr lang="en-US" altLang="zh-CN"/>
              <a:t>:</a:t>
            </a:r>
            <a:r>
              <a:rPr lang="zh-CN" altLang="en-US"/>
              <a:t>tcpdump实例分析</a:t>
            </a:r>
            <a:endParaRPr lang="zh-CN" altLang="en-US">
              <a:sym typeface="宋体" panose="02010600030101010101" pitchFamily="2" charset="-122"/>
            </a:endParaRP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知识点</a:t>
            </a:r>
            <a:r>
              <a:rPr lang="en-US" altLang="zh-CN">
                <a:sym typeface="宋体" panose="02010600030101010101" pitchFamily="2" charset="-122"/>
              </a:rPr>
              <a:t>2</a:t>
            </a:r>
            <a:r>
              <a:rPr lang="zh-CN" altLang="en-US">
                <a:sym typeface="宋体" panose="02010600030101010101" pitchFamily="2" charset="-122"/>
              </a:rPr>
              <a:t>：</a:t>
            </a:r>
            <a:r>
              <a:rPr lang="en-US" altLang="zh-CN">
                <a:sym typeface="宋体" panose="02010600030101010101" pitchFamily="2" charset="-122"/>
              </a:rPr>
              <a:t>tcp/ip</a:t>
            </a:r>
            <a:r>
              <a:rPr lang="zh-CN" altLang="en-US">
                <a:sym typeface="宋体" panose="02010600030101010101" pitchFamily="2" charset="-122"/>
              </a:rPr>
              <a:t>网络四层模型</a:t>
            </a:r>
            <a:endParaRPr lang="en-US" altLang="zh-CN">
              <a:sym typeface="宋体" panose="02010600030101010101" pitchFamily="2" charset="-122"/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6B71D3E7-A7F2-4D50-8204-122AD0871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"/>
          <a:stretch/>
        </p:blipFill>
        <p:spPr bwMode="auto">
          <a:xfrm>
            <a:off x="1943286" y="2274253"/>
            <a:ext cx="6019428" cy="455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3538B5E2-220C-49C1-B23F-E8503B313BC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A46CD376-B2CD-41FD-A4D4-6EA78AD1A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/>
              <a:t>子任务2</a:t>
            </a:r>
            <a:r>
              <a:rPr lang="en-US" altLang="zh-CN"/>
              <a:t>:</a:t>
            </a:r>
            <a:r>
              <a:rPr lang="zh-CN" altLang="en-US"/>
              <a:t>tcpdump实例分析</a:t>
            </a:r>
            <a:endParaRPr lang="zh-CN" altLang="en-US">
              <a:sym typeface="宋体" panose="02010600030101010101" pitchFamily="2" charset="-122"/>
            </a:endParaRP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知识点</a:t>
            </a:r>
            <a:r>
              <a:rPr lang="en-US" altLang="zh-CN">
                <a:sym typeface="宋体" panose="02010600030101010101" pitchFamily="2" charset="-122"/>
              </a:rPr>
              <a:t>2</a:t>
            </a:r>
            <a:r>
              <a:rPr lang="zh-CN" altLang="en-US">
                <a:sym typeface="宋体" panose="02010600030101010101" pitchFamily="2" charset="-122"/>
              </a:rPr>
              <a:t>：</a:t>
            </a:r>
            <a:r>
              <a:rPr lang="en-US" altLang="zh-CN">
                <a:sym typeface="宋体" panose="02010600030101010101" pitchFamily="2" charset="-122"/>
              </a:rPr>
              <a:t>tcp/ip</a:t>
            </a:r>
            <a:r>
              <a:rPr lang="zh-CN" altLang="en-US">
                <a:sym typeface="宋体" panose="02010600030101010101" pitchFamily="2" charset="-122"/>
              </a:rPr>
              <a:t>网络四层模型</a:t>
            </a:r>
            <a:endParaRPr lang="en-US" altLang="zh-CN">
              <a:sym typeface="宋体" panose="02010600030101010101" pitchFamily="2" charset="-122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2780CAA-4738-4977-AA89-F08309861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57" y="2204864"/>
            <a:ext cx="5632286" cy="475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A0F6B5A5-53FF-4541-912B-E55849CDEBD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1AAF971C-AA3D-436A-B43A-1BC7BBBC2B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/>
              <a:t>子任务2</a:t>
            </a:r>
            <a:r>
              <a:rPr lang="en-US" altLang="zh-CN"/>
              <a:t>:</a:t>
            </a:r>
            <a:r>
              <a:rPr lang="zh-CN" altLang="en-US"/>
              <a:t>tcpdump实例分析</a:t>
            </a:r>
            <a:endParaRPr lang="zh-CN" altLang="en-US">
              <a:sym typeface="宋体" panose="02010600030101010101" pitchFamily="2" charset="-122"/>
            </a:endParaRPr>
          </a:p>
          <a:p>
            <a:pPr lvl="1"/>
            <a:r>
              <a:rPr lang="zh-CN" altLang="en-US" sz="2800">
                <a:sym typeface="宋体" panose="02010600030101010101" pitchFamily="2" charset="-122"/>
              </a:rPr>
              <a:t>知识点</a:t>
            </a:r>
            <a:r>
              <a:rPr lang="en-US" altLang="zh-CN" sz="2800">
                <a:sym typeface="宋体" panose="02010600030101010101" pitchFamily="2" charset="-122"/>
              </a:rPr>
              <a:t>3</a:t>
            </a:r>
            <a:r>
              <a:rPr lang="zh-CN" altLang="en-US" sz="2800">
                <a:sym typeface="宋体" panose="02010600030101010101" pitchFamily="2" charset="-122"/>
              </a:rPr>
              <a:t>：</a:t>
            </a:r>
            <a:r>
              <a:rPr lang="en-US" altLang="zh-CN" sz="2800">
                <a:sym typeface="宋体" panose="02010600030101010101" pitchFamily="2" charset="-122"/>
              </a:rPr>
              <a:t>tcp</a:t>
            </a:r>
            <a:r>
              <a:rPr lang="zh-CN" altLang="en-US" sz="2800">
                <a:sym typeface="宋体" panose="02010600030101010101" pitchFamily="2" charset="-122"/>
              </a:rPr>
              <a:t>分节的封装</a:t>
            </a:r>
            <a:endParaRPr lang="en-US" altLang="zh-CN" sz="3200">
              <a:sym typeface="宋体" panose="02010600030101010101" pitchFamily="2" charset="-122"/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41035686-A3A8-4FE0-A7D8-32D68FC51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9"/>
          <a:stretch/>
        </p:blipFill>
        <p:spPr bwMode="auto">
          <a:xfrm>
            <a:off x="2088828" y="2276872"/>
            <a:ext cx="5728344" cy="45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609D4DE5-FEE1-4E3C-8882-BE0BF2D90FD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877D24D9-2013-45C2-B2CA-79D82E501D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/>
              <a:t>子任务</a:t>
            </a:r>
            <a:r>
              <a:rPr lang="en-US" altLang="zh-CN"/>
              <a:t>1:</a:t>
            </a:r>
            <a:r>
              <a:rPr lang="zh-CN" altLang="en-US"/>
              <a:t>tcpdump实例分析</a:t>
            </a:r>
          </a:p>
          <a:p>
            <a:pPr lvl="1"/>
            <a:r>
              <a:rPr lang="zh-CN" altLang="en-US" sz="2800">
                <a:sym typeface="宋体" panose="02010600030101010101" pitchFamily="2" charset="-122"/>
              </a:rPr>
              <a:t>知识点</a:t>
            </a:r>
            <a:r>
              <a:rPr lang="en-US" altLang="zh-CN" sz="2800">
                <a:sym typeface="宋体" panose="02010600030101010101" pitchFamily="2" charset="-122"/>
              </a:rPr>
              <a:t>3</a:t>
            </a:r>
            <a:r>
              <a:rPr lang="zh-CN" altLang="en-US" sz="2800">
                <a:sym typeface="宋体" panose="02010600030101010101" pitchFamily="2" charset="-122"/>
              </a:rPr>
              <a:t>：</a:t>
            </a:r>
            <a:r>
              <a:rPr lang="en-US" altLang="zh-CN" sz="2800">
                <a:sym typeface="宋体" panose="02010600030101010101" pitchFamily="2" charset="-122"/>
              </a:rPr>
              <a:t>IP</a:t>
            </a:r>
            <a:r>
              <a:rPr lang="zh-CN" altLang="en-US" sz="2800">
                <a:sym typeface="宋体" panose="02010600030101010101" pitchFamily="2" charset="-122"/>
              </a:rPr>
              <a:t>数据包格式</a:t>
            </a:r>
            <a:endParaRPr lang="en-US" altLang="zh-CN" sz="3200">
              <a:sym typeface="宋体" panose="02010600030101010101" pitchFamily="2" charset="-122"/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602BD8E0-D49A-422E-90F4-2BD02212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28" y="2276872"/>
            <a:ext cx="6932944" cy="445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04210BD4-7987-4C89-A963-523E84F662A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E0CF9DCE-00AE-42EF-B088-A4DED102B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/>
              <a:t>子任务</a:t>
            </a:r>
            <a:r>
              <a:rPr lang="en-US" altLang="zh-CN"/>
              <a:t>1:</a:t>
            </a:r>
            <a:r>
              <a:rPr lang="zh-CN" altLang="en-US"/>
              <a:t>tcpdump实例分析</a:t>
            </a:r>
          </a:p>
          <a:p>
            <a:pPr lvl="1"/>
            <a:r>
              <a:rPr lang="zh-CN" altLang="en-US" sz="2800">
                <a:sym typeface="宋体" panose="02010600030101010101" pitchFamily="2" charset="-122"/>
              </a:rPr>
              <a:t>知识点</a:t>
            </a:r>
            <a:r>
              <a:rPr lang="en-US" altLang="zh-CN" sz="2800">
                <a:sym typeface="宋体" panose="02010600030101010101" pitchFamily="2" charset="-122"/>
              </a:rPr>
              <a:t>3</a:t>
            </a:r>
            <a:r>
              <a:rPr lang="zh-CN" altLang="en-US" sz="2800">
                <a:sym typeface="宋体" panose="02010600030101010101" pitchFamily="2" charset="-122"/>
              </a:rPr>
              <a:t>：</a:t>
            </a:r>
            <a:r>
              <a:rPr lang="en-US" altLang="zh-CN" sz="2800">
                <a:sym typeface="宋体" panose="02010600030101010101" pitchFamily="2" charset="-122"/>
              </a:rPr>
              <a:t>IP</a:t>
            </a:r>
            <a:r>
              <a:rPr lang="zh-CN" altLang="en-US" sz="2800">
                <a:sym typeface="宋体" panose="02010600030101010101" pitchFamily="2" charset="-122"/>
              </a:rPr>
              <a:t>数据包格式</a:t>
            </a:r>
            <a:endParaRPr lang="en-US" altLang="zh-CN" sz="3200">
              <a:sym typeface="宋体" panose="02010600030101010101" pitchFamily="2" charset="-122"/>
            </a:endParaRP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39D6F074-18E4-4C52-B21F-7B73DA76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6" y="2348880"/>
            <a:ext cx="8715067" cy="439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8A53D5E7-7D8A-4EC1-BB0B-FDD3546AE8F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BCEB9512-C4BB-4FCD-A679-66C47339F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/>
              <a:t>子任务</a:t>
            </a:r>
            <a:r>
              <a:rPr lang="en-US" altLang="zh-CN"/>
              <a:t>1:</a:t>
            </a:r>
            <a:r>
              <a:rPr lang="zh-CN" altLang="en-US"/>
              <a:t>tcpdump实例分析</a:t>
            </a:r>
          </a:p>
          <a:p>
            <a:pPr lvl="1"/>
            <a:r>
              <a:rPr lang="zh-CN" altLang="en-US" sz="2800">
                <a:sym typeface="宋体" panose="02010600030101010101" pitchFamily="2" charset="-122"/>
              </a:rPr>
              <a:t>知识点</a:t>
            </a:r>
            <a:r>
              <a:rPr lang="en-US" altLang="zh-CN" sz="2800">
                <a:sym typeface="宋体" panose="02010600030101010101" pitchFamily="2" charset="-122"/>
              </a:rPr>
              <a:t>4</a:t>
            </a:r>
            <a:r>
              <a:rPr lang="zh-CN" altLang="en-US" sz="2800">
                <a:sym typeface="宋体" panose="02010600030101010101" pitchFamily="2" charset="-122"/>
              </a:rPr>
              <a:t>：</a:t>
            </a:r>
            <a:r>
              <a:rPr lang="en-US" altLang="zh-CN" sz="2800">
                <a:sym typeface="宋体" panose="02010600030101010101" pitchFamily="2" charset="-122"/>
              </a:rPr>
              <a:t>tcp</a:t>
            </a:r>
            <a:r>
              <a:rPr lang="zh-CN" altLang="en-US" sz="2800">
                <a:sym typeface="宋体" panose="02010600030101010101" pitchFamily="2" charset="-122"/>
              </a:rPr>
              <a:t>数据包格式</a:t>
            </a:r>
            <a:endParaRPr lang="en-US" altLang="zh-CN" sz="3200">
              <a:sym typeface="宋体" panose="02010600030101010101" pitchFamily="2" charset="-122"/>
            </a:endParaRPr>
          </a:p>
        </p:txBody>
      </p:sp>
      <p:pic>
        <p:nvPicPr>
          <p:cNvPr id="17412" name="Picture 5">
            <a:extLst>
              <a:ext uri="{FF2B5EF4-FFF2-40B4-BE49-F238E27FC236}">
                <a16:creationId xmlns:a16="http://schemas.microsoft.com/office/drawing/2014/main" id="{EBD1915A-910E-498D-A96C-A90176F2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46" y="2348880"/>
            <a:ext cx="692915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106376F-132F-4504-9B56-03B974FE976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EB3851E8-AFCD-41B4-A4F4-DE00A047F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/>
              <a:t>子任务</a:t>
            </a:r>
            <a:r>
              <a:rPr lang="en-US" altLang="zh-CN"/>
              <a:t>1:</a:t>
            </a:r>
            <a:r>
              <a:rPr lang="zh-CN" altLang="en-US"/>
              <a:t>tcpdump实例分析</a:t>
            </a:r>
          </a:p>
          <a:p>
            <a:pPr lvl="1"/>
            <a:r>
              <a:rPr lang="zh-CN" altLang="en-US" sz="2800">
                <a:sym typeface="宋体" panose="02010600030101010101" pitchFamily="2" charset="-122"/>
              </a:rPr>
              <a:t>知识点</a:t>
            </a:r>
            <a:r>
              <a:rPr lang="en-US" altLang="zh-CN" sz="2800">
                <a:sym typeface="宋体" panose="02010600030101010101" pitchFamily="2" charset="-122"/>
              </a:rPr>
              <a:t>4</a:t>
            </a:r>
            <a:r>
              <a:rPr lang="zh-CN" altLang="en-US" sz="2800">
                <a:sym typeface="宋体" panose="02010600030101010101" pitchFamily="2" charset="-122"/>
              </a:rPr>
              <a:t>：</a:t>
            </a:r>
            <a:r>
              <a:rPr lang="en-US" altLang="zh-CN" sz="2800">
                <a:sym typeface="宋体" panose="02010600030101010101" pitchFamily="2" charset="-122"/>
              </a:rPr>
              <a:t>tcp</a:t>
            </a:r>
            <a:r>
              <a:rPr lang="zh-CN" altLang="en-US" sz="2800">
                <a:sym typeface="宋体" panose="02010600030101010101" pitchFamily="2" charset="-122"/>
              </a:rPr>
              <a:t>数据包格式</a:t>
            </a:r>
            <a:endParaRPr lang="en-US" altLang="zh-CN" sz="3200">
              <a:sym typeface="宋体" panose="02010600030101010101" pitchFamily="2" charset="-122"/>
            </a:endParaRP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118D9E15-1668-44F7-A3D1-CE85C1E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2" y="2420888"/>
            <a:ext cx="9607835" cy="413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411B162C-36C6-44AB-807E-CA2BDBBDB9D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12306F4F-326D-4A38-A512-DC15C3003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/>
              <a:t>子任务2</a:t>
            </a:r>
            <a:r>
              <a:rPr lang="en-US" altLang="zh-CN"/>
              <a:t>:</a:t>
            </a:r>
            <a:r>
              <a:rPr lang="zh-CN" altLang="en-US"/>
              <a:t>tcpdump实例分析</a:t>
            </a:r>
            <a:endParaRPr lang="zh-CN" altLang="en-US">
              <a:sym typeface="宋体" panose="02010600030101010101" pitchFamily="2" charset="-122"/>
            </a:endParaRPr>
          </a:p>
          <a:p>
            <a:pPr lvl="1"/>
            <a:r>
              <a:rPr lang="zh-CN" altLang="en-US" sz="2800">
                <a:sym typeface="宋体" panose="02010600030101010101" pitchFamily="2" charset="-122"/>
              </a:rPr>
              <a:t>知识点</a:t>
            </a:r>
            <a:r>
              <a:rPr lang="en-US" altLang="zh-CN" sz="2800">
                <a:sym typeface="宋体" panose="02010600030101010101" pitchFamily="2" charset="-122"/>
              </a:rPr>
              <a:t>5</a:t>
            </a:r>
            <a:r>
              <a:rPr lang="zh-CN" altLang="en-US" sz="2800">
                <a:sym typeface="宋体" panose="02010600030101010101" pitchFamily="2" charset="-122"/>
              </a:rPr>
              <a:t>：</a:t>
            </a:r>
            <a:r>
              <a:rPr lang="en-US" altLang="zh-CN" sz="2800">
                <a:sym typeface="宋体" panose="02010600030101010101" pitchFamily="2" charset="-122"/>
              </a:rPr>
              <a:t>TCP</a:t>
            </a:r>
            <a:r>
              <a:rPr lang="zh-CN" altLang="en-US" sz="2800">
                <a:sym typeface="宋体" panose="02010600030101010101" pitchFamily="2" charset="-122"/>
              </a:rPr>
              <a:t>三次握手</a:t>
            </a:r>
            <a:endParaRPr lang="en-US" altLang="zh-CN" sz="3200">
              <a:sym typeface="宋体" panose="02010600030101010101" pitchFamily="2" charset="-122"/>
            </a:endParaRP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71C0F1FC-D5C3-493E-BDCD-7D882C98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67" y="2276872"/>
            <a:ext cx="644826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AF9D5D3-D521-4869-949D-F490184F16E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91B26A14-89D7-497F-A370-2BBE72771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lvl="1"/>
            <a:r>
              <a:rPr lang="zh-CN" altLang="en-US" sz="2800">
                <a:sym typeface="宋体" panose="02010600030101010101" pitchFamily="2" charset="-122"/>
              </a:rPr>
              <a:t>知识点</a:t>
            </a:r>
            <a:r>
              <a:rPr lang="en-US" altLang="zh-CN" sz="2800">
                <a:sym typeface="宋体" panose="02010600030101010101" pitchFamily="2" charset="-122"/>
              </a:rPr>
              <a:t>5</a:t>
            </a:r>
            <a:r>
              <a:rPr lang="zh-CN" altLang="en-US" sz="2800">
                <a:sym typeface="宋体" panose="02010600030101010101" pitchFamily="2" charset="-122"/>
              </a:rPr>
              <a:t>：</a:t>
            </a:r>
            <a:r>
              <a:rPr lang="en-US" altLang="zh-CN" sz="2800">
                <a:sym typeface="宋体" panose="02010600030101010101" pitchFamily="2" charset="-122"/>
              </a:rPr>
              <a:t>TCP</a:t>
            </a:r>
            <a:r>
              <a:rPr lang="zh-CN" altLang="en-US" sz="2800">
                <a:sym typeface="宋体" panose="02010600030101010101" pitchFamily="2" charset="-122"/>
              </a:rPr>
              <a:t>三次握手</a:t>
            </a:r>
            <a:endParaRPr lang="en-US" altLang="zh-CN" sz="3200">
              <a:sym typeface="宋体" panose="02010600030101010101" pitchFamily="2" charset="-122"/>
            </a:endParaRPr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F88CBA4F-EB6C-4CBF-A75B-E7B8DC329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"/>
          <a:stretch/>
        </p:blipFill>
        <p:spPr bwMode="auto">
          <a:xfrm>
            <a:off x="347545" y="2204864"/>
            <a:ext cx="9210909" cy="403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D178F65F-737A-411A-9625-53144B95EEC5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背景知识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0B95CC7-1094-412C-9269-F4FA8678A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dirty="0"/>
              <a:t>Sniffer，嗅探器，是一种基于被动侦听原理的网络分析方式。使用这种技术方式，可以监视网络的状态、数据流动情况以及网络上传输的信息。</a:t>
            </a:r>
            <a:endParaRPr lang="en-US" altLang="zh-CN" dirty="0"/>
          </a:p>
          <a:p>
            <a:pPr algn="just"/>
            <a:r>
              <a:rPr lang="zh-CN" altLang="zh-CN" dirty="0"/>
              <a:t>当信息以明文的形式在网络上传输时，便可以使用网络监听的方式来进行攻击。将网络接口设置在监听模式，便可以将网上传输的源源不断的信息截获</a:t>
            </a:r>
            <a:endParaRPr lang="en-US" altLang="zh-CN" dirty="0"/>
          </a:p>
          <a:p>
            <a:pPr algn="just"/>
            <a:r>
              <a:rPr lang="zh-CN" altLang="zh-CN" dirty="0"/>
              <a:t>Sniffer技术常常用于</a:t>
            </a:r>
            <a:r>
              <a:rPr lang="zh-CN" altLang="zh-CN" dirty="0">
                <a:solidFill>
                  <a:srgbClr val="FF0000"/>
                </a:solidFill>
              </a:rPr>
              <a:t>网络故障诊断、协议分析、应用性能分析和网络安全保障</a:t>
            </a:r>
            <a:r>
              <a:rPr lang="zh-CN" altLang="zh-CN" dirty="0"/>
              <a:t>等各个领域。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50D6345-AB8D-4B93-B789-CA5FB3B8F6A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381000" y="549276"/>
            <a:ext cx="9132888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5CF5428B-3C8D-4B78-A9FD-82698280D8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5"/>
            <a:ext cx="8242300" cy="4032250"/>
          </a:xfrm>
        </p:spPr>
        <p:txBody>
          <a:bodyPr/>
          <a:lstStyle/>
          <a:p>
            <a:pPr lvl="1"/>
            <a:r>
              <a:rPr lang="zh-CN" altLang="en-US" sz="2800">
                <a:sym typeface="宋体" panose="02010600030101010101" pitchFamily="2" charset="-122"/>
              </a:rPr>
              <a:t>知识点</a:t>
            </a:r>
            <a:r>
              <a:rPr lang="en-US" altLang="zh-CN" sz="2800">
                <a:sym typeface="宋体" panose="02010600030101010101" pitchFamily="2" charset="-122"/>
              </a:rPr>
              <a:t>5</a:t>
            </a:r>
            <a:r>
              <a:rPr lang="zh-CN" altLang="en-US" sz="2800">
                <a:sym typeface="宋体" panose="02010600030101010101" pitchFamily="2" charset="-122"/>
              </a:rPr>
              <a:t>：第一次握手</a:t>
            </a:r>
            <a:endParaRPr lang="en-US" altLang="zh-CN" sz="3200">
              <a:sym typeface="宋体" panose="02010600030101010101" pitchFamily="2" charset="-122"/>
            </a:endParaRP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2EEBA840-76CF-459D-9751-7921AB93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4" y="1773238"/>
            <a:ext cx="7570787" cy="29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TextBox 1">
            <a:extLst>
              <a:ext uri="{FF2B5EF4-FFF2-40B4-BE49-F238E27FC236}">
                <a16:creationId xmlns:a16="http://schemas.microsoft.com/office/drawing/2014/main" id="{50B65061-CA0B-4CB2-B5A3-D533768E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5373689"/>
            <a:ext cx="7561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客户端发送一个</a:t>
            </a:r>
            <a:r>
              <a:rPr lang="en-US" altLang="zh-CN"/>
              <a:t>TCP</a:t>
            </a:r>
            <a:r>
              <a:rPr lang="zh-CN" altLang="en-US"/>
              <a:t>，标志位为</a:t>
            </a:r>
            <a:r>
              <a:rPr lang="en-US" altLang="zh-CN"/>
              <a:t>SYN</a:t>
            </a:r>
            <a:r>
              <a:rPr lang="zh-CN" altLang="en-US"/>
              <a:t>，序列号为</a:t>
            </a:r>
            <a:r>
              <a:rPr lang="en-US" altLang="zh-CN"/>
              <a:t>0</a:t>
            </a:r>
            <a:r>
              <a:rPr lang="zh-CN" altLang="en-US"/>
              <a:t>， 代表客户端请求建立连接。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D74283E6-4DA0-4C46-89BA-A3D54021C9C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3633A12C-8E01-46F2-895C-56A7986F1C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5"/>
            <a:ext cx="8242300" cy="4032250"/>
          </a:xfrm>
        </p:spPr>
        <p:txBody>
          <a:bodyPr/>
          <a:lstStyle/>
          <a:p>
            <a:pPr lvl="1"/>
            <a:r>
              <a:rPr lang="zh-CN" altLang="en-US" sz="2800">
                <a:sym typeface="宋体" panose="02010600030101010101" pitchFamily="2" charset="-122"/>
              </a:rPr>
              <a:t>知识点</a:t>
            </a:r>
            <a:r>
              <a:rPr lang="en-US" altLang="zh-CN" sz="2800">
                <a:sym typeface="宋体" panose="02010600030101010101" pitchFamily="2" charset="-122"/>
              </a:rPr>
              <a:t>5</a:t>
            </a:r>
            <a:r>
              <a:rPr lang="zh-CN" altLang="en-US" sz="2800">
                <a:sym typeface="宋体" panose="02010600030101010101" pitchFamily="2" charset="-122"/>
              </a:rPr>
              <a:t>：第二次握手</a:t>
            </a:r>
            <a:endParaRPr lang="en-US" altLang="zh-CN" sz="3200">
              <a:sym typeface="宋体" panose="02010600030101010101" pitchFamily="2" charset="-122"/>
            </a:endParaRPr>
          </a:p>
        </p:txBody>
      </p:sp>
      <p:sp>
        <p:nvSpPr>
          <p:cNvPr id="22532" name="TextBox 1">
            <a:extLst>
              <a:ext uri="{FF2B5EF4-FFF2-40B4-BE49-F238E27FC236}">
                <a16:creationId xmlns:a16="http://schemas.microsoft.com/office/drawing/2014/main" id="{BE8F4C25-063E-46A6-A3D3-4798B5541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3" y="5695951"/>
            <a:ext cx="67683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dirty="0"/>
              <a:t>服务器发回确认包</a:t>
            </a:r>
            <a:r>
              <a:rPr lang="en-US" altLang="zh-CN" dirty="0"/>
              <a:t>, </a:t>
            </a:r>
            <a:r>
              <a:rPr lang="zh-CN" altLang="en-US" dirty="0"/>
              <a:t>标志位为 </a:t>
            </a:r>
            <a:r>
              <a:rPr lang="en-US" altLang="zh-CN" dirty="0"/>
              <a:t>SYN,ACK. </a:t>
            </a:r>
            <a:r>
              <a:rPr lang="zh-CN" altLang="en-US" dirty="0"/>
              <a:t>将确认序号</a:t>
            </a:r>
            <a:r>
              <a:rPr lang="en-US" altLang="zh-CN" dirty="0"/>
              <a:t>(Acknowledgement Number)</a:t>
            </a:r>
            <a:r>
              <a:rPr lang="zh-CN" altLang="en-US" dirty="0"/>
              <a:t>设置为客户的</a:t>
            </a:r>
            <a:r>
              <a:rPr lang="en-US" altLang="zh-CN" dirty="0"/>
              <a:t>I S N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以</a:t>
            </a:r>
            <a:r>
              <a:rPr lang="en-US" altLang="zh-CN" dirty="0"/>
              <a:t>.</a:t>
            </a:r>
            <a:r>
              <a:rPr lang="zh-CN" altLang="en-US" dirty="0"/>
              <a:t>即</a:t>
            </a:r>
            <a:r>
              <a:rPr lang="en-US" altLang="zh-CN" dirty="0"/>
              <a:t>0+1=1,</a:t>
            </a:r>
            <a:endParaRPr lang="zh-CN" altLang="en-US" dirty="0"/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6A05E305-2490-4E1A-ABD8-D0C6AE86E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773238"/>
            <a:ext cx="6653212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2AACC141-4CF6-4B1D-9AE7-010FB4CA9832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9DAC0F10-15F9-40EF-82CF-F1802D9C0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5"/>
            <a:ext cx="8242300" cy="4032250"/>
          </a:xfrm>
        </p:spPr>
        <p:txBody>
          <a:bodyPr/>
          <a:lstStyle/>
          <a:p>
            <a:pPr lvl="1"/>
            <a:r>
              <a:rPr lang="zh-CN" altLang="en-US" sz="2800">
                <a:sym typeface="宋体" panose="02010600030101010101" pitchFamily="2" charset="-122"/>
              </a:rPr>
              <a:t>知识点</a:t>
            </a:r>
            <a:r>
              <a:rPr lang="en-US" altLang="zh-CN" sz="2800">
                <a:sym typeface="宋体" panose="02010600030101010101" pitchFamily="2" charset="-122"/>
              </a:rPr>
              <a:t>5</a:t>
            </a:r>
            <a:r>
              <a:rPr lang="zh-CN" altLang="en-US" sz="2800">
                <a:sym typeface="宋体" panose="02010600030101010101" pitchFamily="2" charset="-122"/>
              </a:rPr>
              <a:t>：第三次握手</a:t>
            </a:r>
            <a:endParaRPr lang="en-US" altLang="zh-CN" sz="3200">
              <a:sym typeface="宋体" panose="02010600030101010101" pitchFamily="2" charset="-122"/>
            </a:endParaRPr>
          </a:p>
        </p:txBody>
      </p:sp>
      <p:sp>
        <p:nvSpPr>
          <p:cNvPr id="23556" name="TextBox 1">
            <a:extLst>
              <a:ext uri="{FF2B5EF4-FFF2-40B4-BE49-F238E27FC236}">
                <a16:creationId xmlns:a16="http://schemas.microsoft.com/office/drawing/2014/main" id="{B8C7D924-C641-4A43-B51B-A1477397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1" y="5695951"/>
            <a:ext cx="75612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客户端再次发送确认包</a:t>
            </a:r>
            <a:r>
              <a:rPr lang="en-US" altLang="zh-CN" dirty="0"/>
              <a:t>(ACK) SYN</a:t>
            </a:r>
            <a:r>
              <a:rPr lang="zh-CN" altLang="en-US" dirty="0"/>
              <a:t>标志位为</a:t>
            </a:r>
            <a:r>
              <a:rPr lang="en-US" altLang="zh-CN" dirty="0"/>
              <a:t>0,ACK</a:t>
            </a:r>
            <a:r>
              <a:rPr lang="zh-CN" altLang="en-US" dirty="0"/>
              <a:t>标志位为</a:t>
            </a:r>
            <a:r>
              <a:rPr lang="en-US" altLang="zh-CN" dirty="0"/>
              <a:t>1.</a:t>
            </a:r>
            <a:r>
              <a:rPr lang="zh-CN" altLang="en-US" dirty="0"/>
              <a:t>并且把服务器发来</a:t>
            </a:r>
            <a:r>
              <a:rPr lang="en-US" altLang="zh-CN" dirty="0"/>
              <a:t>ACK</a:t>
            </a:r>
            <a:r>
              <a:rPr lang="zh-CN" altLang="en-US" dirty="0"/>
              <a:t>的序号字段</a:t>
            </a:r>
            <a:r>
              <a:rPr lang="en-US" altLang="zh-CN" dirty="0"/>
              <a:t>+1,</a:t>
            </a:r>
            <a:r>
              <a:rPr lang="zh-CN" altLang="en-US" dirty="0"/>
              <a:t>放在确定字段中发送给对方</a:t>
            </a:r>
            <a:r>
              <a:rPr lang="en-US" altLang="zh-CN" dirty="0"/>
              <a:t>.</a:t>
            </a:r>
            <a:r>
              <a:rPr lang="zh-CN" altLang="en-US" dirty="0"/>
              <a:t>并且在数据段放写</a:t>
            </a:r>
            <a:r>
              <a:rPr lang="en-US" altLang="zh-CN" dirty="0"/>
              <a:t>ISN</a:t>
            </a:r>
            <a:r>
              <a:rPr lang="zh-CN" altLang="en-US" dirty="0"/>
              <a:t>的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762C55AE-E795-4411-B225-96F0CD1F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4" y="1628776"/>
            <a:ext cx="60928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CAE2F3E3-DD12-4FB8-9A10-87102B33855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4C46A597-029E-45BE-8BFC-67B8E861B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/>
              <a:t>子任务2</a:t>
            </a:r>
            <a:r>
              <a:rPr lang="en-US" altLang="zh-CN" dirty="0"/>
              <a:t>:</a:t>
            </a:r>
            <a:r>
              <a:rPr lang="zh-CN" altLang="en-US" dirty="0"/>
              <a:t>tcpdump实例分析</a:t>
            </a:r>
            <a:endParaRPr lang="zh-CN" altLang="en-US" dirty="0"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知识点</a:t>
            </a:r>
            <a:r>
              <a:rPr lang="en-US" altLang="zh-CN" dirty="0">
                <a:sym typeface="宋体" panose="02010600030101010101" pitchFamily="2" charset="-122"/>
              </a:rPr>
              <a:t>6</a:t>
            </a:r>
            <a:r>
              <a:rPr lang="zh-CN" altLang="en-US" dirty="0">
                <a:sym typeface="宋体" panose="02010600030101010101" pitchFamily="2" charset="-122"/>
              </a:rPr>
              <a:t>：</a:t>
            </a: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首先我们要启用tcpdump监控客户端和服务端的报文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tcpdump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-S -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nn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-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vvv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-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eth0 port 6888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-S 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打印TCP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数据包的顺序号时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使用绝对的顺序号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而不是相对的顺序号</a:t>
            </a:r>
            <a:endParaRPr lang="en-US" altLang="zh-CN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-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nn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表示不进行端口到名称的转换</a:t>
            </a:r>
            <a:endParaRPr lang="en-US" altLang="zh-CN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vvv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表示产生尽可能详细的协议输出</a:t>
            </a:r>
            <a:endParaRPr lang="en-US" altLang="zh-CN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eth0表示只监控网卡eth0设备，默认是监控第一个网络设备。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port 6888表示只监控端口6888的相关监控数据，包括从6888端口接收和从6888端口发送的报文。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D85F4ED-0BA7-419D-84C3-9713D064123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9525" y="549276"/>
            <a:ext cx="992505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37AF8677-F38C-4FF1-B362-EC23F9AB3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/>
              <a:t>子任务2</a:t>
            </a:r>
            <a:r>
              <a:rPr lang="en-US" altLang="zh-CN" dirty="0"/>
              <a:t>:</a:t>
            </a:r>
            <a:r>
              <a:rPr lang="zh-CN" altLang="en-US" dirty="0"/>
              <a:t>tcpdump实例分析</a:t>
            </a:r>
            <a:endParaRPr lang="zh-CN" altLang="en-US" dirty="0">
              <a:sym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sym typeface="宋体" panose="02010600030101010101" pitchFamily="2" charset="-122"/>
              </a:rPr>
              <a:t>抓包结果分析：</a:t>
            </a:r>
            <a:endParaRPr lang="en-US" altLang="zh-CN" sz="3200" dirty="0">
              <a:sym typeface="宋体" panose="02010600030101010101" pitchFamily="2" charset="-122"/>
            </a:endParaRPr>
          </a:p>
        </p:txBody>
      </p:sp>
      <p:pic>
        <p:nvPicPr>
          <p:cNvPr id="25604" name="图片 1">
            <a:extLst>
              <a:ext uri="{FF2B5EF4-FFF2-40B4-BE49-F238E27FC236}">
                <a16:creationId xmlns:a16="http://schemas.microsoft.com/office/drawing/2014/main" id="{FE16BFA9-0EAC-4B08-A116-5E01C998AB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7"/>
          <a:stretch/>
        </p:blipFill>
        <p:spPr bwMode="auto">
          <a:xfrm>
            <a:off x="428625" y="2644775"/>
            <a:ext cx="9097963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8AA29DF0-219F-4BF1-812A-B43446B9BC1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1" y="549276"/>
            <a:ext cx="9915525" cy="557213"/>
          </a:xfrm>
        </p:spPr>
        <p:txBody>
          <a:bodyPr/>
          <a:lstStyle/>
          <a:p>
            <a:r>
              <a:rPr lang="zh-CN" altLang="en-US" dirty="0"/>
              <a:t>任务3</a:t>
            </a:r>
            <a:r>
              <a:rPr lang="en-US" altLang="zh-CN" dirty="0">
                <a:sym typeface="Wingdings" panose="05000000000000000000" pitchFamily="2" charset="2"/>
              </a:rPr>
              <a:t>（15</a:t>
            </a:r>
            <a:r>
              <a:rPr lang="zh-CN" altLang="en-US" dirty="0">
                <a:sym typeface="Wingdings" panose="05000000000000000000" pitchFamily="2" charset="2"/>
              </a:rPr>
              <a:t>分钟</a:t>
            </a:r>
            <a:r>
              <a:rPr lang="en-US" altLang="zh-CN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AB7E12D9-2220-48F9-BEFE-5022A8280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zh-CN" altLang="en-US" dirty="0"/>
              <a:t>子任务3</a:t>
            </a:r>
            <a:r>
              <a:rPr lang="en-US" altLang="zh-CN" dirty="0"/>
              <a:t>:</a:t>
            </a:r>
            <a:r>
              <a:rPr lang="zh-CN" altLang="en-US" dirty="0"/>
              <a:t>wireshark安装与使用</a:t>
            </a:r>
            <a:endParaRPr lang="zh-CN" altLang="en-US" dirty="0">
              <a:sym typeface="宋体" pitchFamily="2" charset="-122"/>
            </a:endParaRPr>
          </a:p>
          <a:p>
            <a:pPr lvl="1">
              <a:defRPr/>
            </a:pPr>
            <a:r>
              <a:rPr lang="zh-CN" altLang="en-US" dirty="0">
                <a:sym typeface="宋体" pitchFamily="2" charset="-122"/>
              </a:rPr>
              <a:t>任务描述</a:t>
            </a:r>
            <a:r>
              <a:rPr lang="zh-CN" altLang="en-US" sz="2800" dirty="0">
                <a:sym typeface="宋体" pitchFamily="2" charset="-122"/>
              </a:rPr>
              <a:t>：</a:t>
            </a:r>
            <a:endParaRPr lang="en-US" sz="3200" dirty="0">
              <a:sym typeface="宋体" pitchFamily="2" charset="-122"/>
            </a:endParaRPr>
          </a:p>
          <a:p>
            <a:pPr lvl="2" indent="-285750">
              <a:buFont typeface="Wingdings" pitchFamily="2" charset="2"/>
              <a:buChar char="v"/>
              <a:defRPr/>
            </a:pPr>
            <a:r>
              <a:rPr lang="zh-CN" altLang="en-US" dirty="0">
                <a:ea typeface="宋体" pitchFamily="2" charset="-122"/>
                <a:sym typeface="宋体" pitchFamily="2" charset="-122"/>
              </a:rPr>
              <a:t>Wireshark的安装与使用，熟悉其基本操作</a:t>
            </a:r>
            <a:endParaRPr lang="zh-CN" altLang="en-US" dirty="0">
              <a:sym typeface="宋体" pitchFamily="2" charset="-122"/>
            </a:endParaRPr>
          </a:p>
          <a:p>
            <a:pPr lvl="1">
              <a:defRPr/>
            </a:pPr>
            <a:r>
              <a:rPr lang="zh-CN" altLang="en-US" dirty="0">
                <a:sym typeface="宋体" pitchFamily="2" charset="-122"/>
              </a:rPr>
              <a:t>要求</a:t>
            </a:r>
            <a:r>
              <a:rPr lang="zh-CN" altLang="en-US" sz="2800" dirty="0">
                <a:sym typeface="宋体" pitchFamily="2" charset="-122"/>
              </a:rPr>
              <a:t>：</a:t>
            </a:r>
            <a:endParaRPr lang="en-US" sz="3200" dirty="0">
              <a:sym typeface="宋体" pitchFamily="2" charset="-122"/>
            </a:endParaRPr>
          </a:p>
          <a:p>
            <a:pPr lvl="2" indent="-285750">
              <a:buFont typeface="Wingdings" pitchFamily="2" charset="2"/>
              <a:buChar char="v"/>
              <a:defRPr/>
            </a:pPr>
            <a:r>
              <a:rPr lang="zh-CN" altLang="en-US" dirty="0">
                <a:ea typeface="宋体" pitchFamily="2" charset="-122"/>
                <a:sym typeface="宋体" pitchFamily="2" charset="-122"/>
              </a:rPr>
              <a:t>Wireshark安装成功并能够正常使用。</a:t>
            </a:r>
            <a:endParaRPr lang="en-US" altLang="zh-CN" dirty="0">
              <a:ea typeface="宋体" pitchFamily="2" charset="-122"/>
              <a:sym typeface="宋体" pitchFamily="2" charset="-122"/>
            </a:endParaRPr>
          </a:p>
          <a:p>
            <a:pPr lvl="2" indent="-285750">
              <a:buFont typeface="Wingdings" pitchFamily="2" charset="2"/>
              <a:buChar char="v"/>
              <a:defRPr/>
            </a:pPr>
            <a:r>
              <a:rPr lang="zh-CN" altLang="en-US" dirty="0">
                <a:ea typeface="宋体" pitchFamily="2" charset="-122"/>
              </a:rPr>
              <a:t>赋予权限</a:t>
            </a:r>
            <a:br>
              <a:rPr lang="zh-CN" altLang="en-US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sudo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chmod</a:t>
            </a:r>
            <a:r>
              <a:rPr lang="en-US" altLang="zh-CN" dirty="0">
                <a:ea typeface="宋体" pitchFamily="2" charset="-122"/>
              </a:rPr>
              <a:t> 4755 /</a:t>
            </a:r>
            <a:r>
              <a:rPr lang="en-US" altLang="zh-CN" dirty="0" err="1">
                <a:ea typeface="宋体" pitchFamily="2" charset="-122"/>
              </a:rPr>
              <a:t>usr</a:t>
            </a:r>
            <a:r>
              <a:rPr lang="en-US" altLang="zh-CN" dirty="0">
                <a:ea typeface="宋体" pitchFamily="2" charset="-122"/>
              </a:rPr>
              <a:t>/bin/</a:t>
            </a:r>
            <a:r>
              <a:rPr lang="en-US" altLang="zh-CN" dirty="0" err="1">
                <a:ea typeface="宋体" pitchFamily="2" charset="-122"/>
              </a:rPr>
              <a:t>dumpcap</a:t>
            </a:r>
            <a:endParaRPr lang="en-US" altLang="zh-CN" dirty="0">
              <a:ea typeface="宋体" pitchFamily="2" charset="-122"/>
            </a:endParaRPr>
          </a:p>
          <a:p>
            <a:pPr marL="857250" lvl="2">
              <a:defRPr/>
            </a:pPr>
            <a:r>
              <a:rPr lang="zh-CN" altLang="en-US" dirty="0">
                <a:ea typeface="宋体" pitchFamily="2" charset="-122"/>
              </a:rPr>
              <a:t>   （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表示其他用户执行文件时，具有与所有者相当的权限）</a:t>
            </a:r>
            <a:br>
              <a:rPr lang="en-US" altLang="zh-CN" dirty="0"/>
            </a:br>
            <a:endParaRPr lang="en-US" dirty="0">
              <a:ea typeface="宋体" pitchFamily="2" charset="-122"/>
              <a:sym typeface="宋体" pitchFamily="2" charset="-122"/>
            </a:endParaRPr>
          </a:p>
          <a:p>
            <a:pPr lvl="2" indent="-285750">
              <a:buFont typeface="Wingdings" pitchFamily="2" charset="2"/>
              <a:buChar char="v"/>
              <a:defRPr/>
            </a:pPr>
            <a:endParaRPr lang="en-US" dirty="0">
              <a:ea typeface="宋体" pitchFamily="2" charset="-122"/>
              <a:sym typeface="宋体" pitchFamily="2" charset="-122"/>
            </a:endParaRPr>
          </a:p>
          <a:p>
            <a:pPr lvl="1">
              <a:defRPr/>
            </a:pPr>
            <a:endParaRPr lang="zh-CN" altLang="en-US" dirty="0">
              <a:sym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4379C5CF-9B69-49A1-95CB-80351980B41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19051" y="549276"/>
            <a:ext cx="9953625" cy="557213"/>
          </a:xfrm>
        </p:spPr>
        <p:txBody>
          <a:bodyPr/>
          <a:lstStyle/>
          <a:p>
            <a:r>
              <a:rPr lang="zh-CN" altLang="en-US"/>
              <a:t>任务3</a:t>
            </a:r>
            <a:r>
              <a:rPr lang="en-US" altLang="zh-CN">
                <a:sym typeface="Wingdings" panose="05000000000000000000" pitchFamily="2" charset="2"/>
              </a:rPr>
              <a:t>（15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67CCEC6C-E7C5-4279-B591-D48C1AEE7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0225" y="1330326"/>
            <a:ext cx="87376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sz="2400" dirty="0"/>
              <a:t>子任务3</a:t>
            </a:r>
            <a:r>
              <a:rPr lang="en-US" altLang="zh-CN" sz="2400" dirty="0"/>
              <a:t>:</a:t>
            </a:r>
            <a:r>
              <a:rPr lang="zh-CN" altLang="en-US" sz="2400" dirty="0"/>
              <a:t>wireshark安装与使用</a:t>
            </a:r>
          </a:p>
          <a:p>
            <a:pPr lvl="1" algn="just"/>
            <a:r>
              <a:rPr lang="zh-CN" altLang="en-US" sz="1800" dirty="0">
                <a:sym typeface="宋体" panose="02010600030101010101" pitchFamily="2" charset="-122"/>
              </a:rPr>
              <a:t>知识点</a:t>
            </a:r>
            <a:r>
              <a:rPr lang="zh-CN" altLang="en-US" sz="1600" dirty="0">
                <a:sym typeface="宋体" panose="02010600030101010101" pitchFamily="2" charset="-122"/>
              </a:rPr>
              <a:t>：</a:t>
            </a:r>
            <a:endParaRPr lang="en-US" altLang="zh-CN" sz="1800" dirty="0">
              <a:sym typeface="宋体" panose="02010600030101010101" pitchFamily="2" charset="-122"/>
            </a:endParaRPr>
          </a:p>
          <a:p>
            <a:pPr lvl="2" indent="-285750" algn="just">
              <a:buFont typeface="Wingdings" panose="05000000000000000000" pitchFamily="2" charset="2"/>
              <a:buChar char="v"/>
            </a:pPr>
            <a:r>
              <a:rPr lang="zh-CN" altLang="en-US" sz="1400" dirty="0">
                <a:ea typeface="宋体" panose="02010600030101010101" pitchFamily="2" charset="-122"/>
                <a:sym typeface="宋体" panose="02010600030101010101" pitchFamily="2" charset="-122"/>
              </a:rPr>
              <a:t>Wireshark（前称Ethereal）是一个网络封包分析软件。功能是撷取网络封包，并尽可能显示出最为详细的网络封包资料。Wireshark使用WinPCAP作为接口，直接与网卡进行数据报文交换。</a:t>
            </a:r>
          </a:p>
          <a:p>
            <a:pPr lvl="2" indent="-285750" algn="just">
              <a:buFont typeface="Wingdings" panose="05000000000000000000" pitchFamily="2" charset="2"/>
              <a:buChar char="v"/>
            </a:pPr>
            <a:r>
              <a:rPr lang="zh-CN" altLang="en-US" sz="1400" dirty="0">
                <a:ea typeface="宋体" panose="02010600030101010101" pitchFamily="2" charset="-122"/>
                <a:sym typeface="宋体" panose="02010600030101010101" pitchFamily="2" charset="-122"/>
              </a:rPr>
              <a:t>wireshark工作流程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zh-CN" altLang="en-US" sz="1400" dirty="0">
                <a:ea typeface="宋体" panose="02010600030101010101" pitchFamily="2" charset="-122"/>
                <a:sym typeface="宋体" panose="02010600030101010101" pitchFamily="2" charset="-122"/>
              </a:rPr>
              <a:t>（1）确定Wireshark的位置。如果没有一个正确的位置，启动Wireshark后会花费很长的时间捕获一些与自己无关的数据。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zh-CN" altLang="en-US" sz="1400" dirty="0">
                <a:ea typeface="宋体" panose="02010600030101010101" pitchFamily="2" charset="-122"/>
                <a:sym typeface="宋体" panose="02010600030101010101" pitchFamily="2" charset="-122"/>
              </a:rPr>
              <a:t>（2）选择捕获接口。一般都是选择连接到Internet网络的接口，这样才可以捕获到与网络相关的数据。否则，捕获到的其它数据对自己也没有任何帮助。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zh-CN" altLang="en-US" sz="1400" dirty="0">
                <a:ea typeface="宋体" panose="02010600030101010101" pitchFamily="2" charset="-122"/>
                <a:sym typeface="宋体" panose="02010600030101010101" pitchFamily="2" charset="-122"/>
              </a:rPr>
              <a:t>（3）使用捕获过滤器。通过设置捕获过滤器，可以避免产生过大的捕获文件。这样用户在分析数据时，也不会受其它数据干扰。而且，还可以为用户节约大量的时间。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zh-CN" altLang="en-US" sz="1400" dirty="0">
                <a:ea typeface="宋体" panose="02010600030101010101" pitchFamily="2" charset="-122"/>
                <a:sym typeface="宋体" panose="02010600030101010101" pitchFamily="2" charset="-122"/>
              </a:rPr>
              <a:t>（4）使用显示过滤器。通常使用捕获过滤器过滤后的数据，往往还是很复杂。为了使过滤的数据包再更细致，此时使用显示过滤器进行过滤。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zh-CN" altLang="en-US" sz="1400" dirty="0">
                <a:ea typeface="宋体" panose="02010600030101010101" pitchFamily="2" charset="-122"/>
                <a:sym typeface="宋体" panose="02010600030101010101" pitchFamily="2" charset="-122"/>
              </a:rPr>
              <a:t>（5）使用着色规则。通常使用显示过滤器过滤后的数据，都是有用的数据包。如果想更加突出的显示某个会话，可以使用着色规则高亮显示。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zh-CN" altLang="en-US" sz="1400" dirty="0">
                <a:ea typeface="宋体" panose="02010600030101010101" pitchFamily="2" charset="-122"/>
                <a:sym typeface="宋体" panose="02010600030101010101" pitchFamily="2" charset="-122"/>
              </a:rPr>
              <a:t>（6）构建图表。如果用户想要更明显的看出一个网络中数据的变化情况，使用图表的形式可以很方便的展现数据分布情况。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zh-CN" altLang="en-US" sz="1400" dirty="0">
                <a:ea typeface="宋体" panose="02010600030101010101" pitchFamily="2" charset="-122"/>
                <a:sym typeface="宋体" panose="02010600030101010101" pitchFamily="2" charset="-122"/>
              </a:rPr>
              <a:t>（7）重组数据。Wireshark的重组功能，可以重组一个会话中不同数据包的信息，或者是一个重组一个完整的图片或文件。由于传输的文件往往较大，所以信息分布在多个数据包中。为了能够查看到整个图片或文件，这时候就需要使用重组数据的方法来实现。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D0535DAF-01FB-433A-B25F-EBE26EAE06B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19050" y="549276"/>
            <a:ext cx="9925050" cy="557213"/>
          </a:xfrm>
        </p:spPr>
        <p:txBody>
          <a:bodyPr/>
          <a:lstStyle/>
          <a:p>
            <a:r>
              <a:rPr lang="zh-CN" altLang="en-US"/>
              <a:t>任务3</a:t>
            </a:r>
            <a:r>
              <a:rPr lang="en-US" altLang="zh-CN">
                <a:sym typeface="Wingdings" panose="05000000000000000000" pitchFamily="2" charset="2"/>
              </a:rPr>
              <a:t>（15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D5B9E54B-675C-4342-82A0-163B8B19B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2625" y="1358901"/>
            <a:ext cx="8489950" cy="5184775"/>
          </a:xfrm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400" dirty="0"/>
              <a:t>子任务3</a:t>
            </a:r>
            <a:r>
              <a:rPr lang="en-US" altLang="zh-CN" sz="2400" dirty="0"/>
              <a:t>:</a:t>
            </a:r>
            <a:r>
              <a:rPr lang="zh-CN" altLang="en-US" sz="2400" dirty="0"/>
              <a:t>wireshark安装与使用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sym typeface="宋体" panose="02010600030101010101" pitchFamily="2" charset="-122"/>
              </a:rPr>
              <a:t>知识点</a:t>
            </a:r>
            <a:r>
              <a:rPr lang="zh-CN" altLang="en-US" sz="2000" dirty="0">
                <a:sym typeface="宋体" panose="02010600030101010101" pitchFamily="2" charset="-122"/>
              </a:rPr>
              <a:t>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Wireshark过滤器</a:t>
            </a: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安装、运行Wireshark并开始分析网络是非常简单的。 </a:t>
            </a: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使用Wireshark时最常见的问题，是使用默认设置时，会得到大量冗余信息，以至于很难找到自己需要的部分。这就是为什么过滤器会如此重要。它们可以帮助我们在庞杂的结果中迅速找到我们需要的信息。</a:t>
            </a:r>
          </a:p>
          <a:p>
            <a:pPr lvl="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捕捉过滤器：用于决定将什么样的信息记录在捕捉结果中。需要在开始捕捉前设置。</a:t>
            </a:r>
          </a:p>
          <a:p>
            <a:pPr lvl="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显示过滤器：在捕捉结果中进行详细查找。他们可以在得到捕捉结果后随意修改。</a:t>
            </a: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两种过滤器的目的是不同的。</a:t>
            </a:r>
          </a:p>
          <a:p>
            <a:pPr lvl="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捕捉过滤器是数据经过的第一层过滤器，它用于控制捕捉数据的数量，以避免产生过大的日志文件。</a:t>
            </a:r>
          </a:p>
          <a:p>
            <a:pPr lvl="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显示过滤器是一种更为强大（复杂）的过滤器。它允许您在日志文件中迅速准确地找到所需要的记录。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6763DC23-7CF9-48F6-8EED-4A1618D6009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19051" y="549276"/>
            <a:ext cx="9934575" cy="557213"/>
          </a:xfrm>
        </p:spPr>
        <p:txBody>
          <a:bodyPr/>
          <a:lstStyle/>
          <a:p>
            <a:r>
              <a:rPr lang="zh-CN" altLang="en-US"/>
              <a:t>任务3</a:t>
            </a:r>
            <a:r>
              <a:rPr lang="en-US" altLang="zh-CN">
                <a:sym typeface="Wingdings" panose="05000000000000000000" pitchFamily="2" charset="2"/>
              </a:rPr>
              <a:t>（15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537FFC44-B659-4D58-B4CF-E628C9E03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sz="2400"/>
              <a:t>子任务3</a:t>
            </a:r>
            <a:r>
              <a:rPr lang="en-US" altLang="zh-CN" sz="2400"/>
              <a:t>:</a:t>
            </a:r>
            <a:r>
              <a:rPr lang="zh-CN" altLang="en-US" sz="2400"/>
              <a:t>wireshark安装与使用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知识点</a:t>
            </a:r>
            <a:r>
              <a:rPr lang="zh-CN" altLang="en-US" sz="2000">
                <a:sym typeface="宋体" panose="02010600030101010101" pitchFamily="2" charset="-122"/>
              </a:rPr>
              <a:t>：</a:t>
            </a: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捕捉过滤器</a:t>
            </a:r>
            <a:endParaRPr lang="en-US" altLang="zh-CN"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652A01A3-A9FB-49EB-8895-E358A939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4" y="2497139"/>
            <a:ext cx="6425635" cy="4322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CD817BC8-788D-49E9-AA65-92FA48C63212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513888" cy="557213"/>
          </a:xfrm>
        </p:spPr>
        <p:txBody>
          <a:bodyPr/>
          <a:lstStyle/>
          <a:p>
            <a:r>
              <a:rPr lang="zh-CN" altLang="en-US"/>
              <a:t>任务3</a:t>
            </a:r>
            <a:r>
              <a:rPr lang="en-US" altLang="zh-CN">
                <a:sym typeface="Wingdings" panose="05000000000000000000" pitchFamily="2" charset="2"/>
              </a:rPr>
              <a:t>（15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DD05F49F-6E3E-4095-8FBE-1C8924F9E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sz="2400"/>
              <a:t>子任务3</a:t>
            </a:r>
            <a:r>
              <a:rPr lang="en-US" altLang="zh-CN" sz="2400"/>
              <a:t>:</a:t>
            </a:r>
            <a:r>
              <a:rPr lang="zh-CN" altLang="en-US" sz="2400"/>
              <a:t>wireshark安装与使用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知识点</a:t>
            </a:r>
            <a:r>
              <a:rPr lang="zh-CN" altLang="en-US" sz="2000">
                <a:sym typeface="宋体" panose="02010600030101010101" pitchFamily="2" charset="-122"/>
              </a:rPr>
              <a:t>：</a:t>
            </a: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zh-CN" altLang="en-US">
                <a:ea typeface="宋体" panose="02010600030101010101" pitchFamily="2" charset="-122"/>
                <a:sym typeface="宋体" panose="02010600030101010101" pitchFamily="2" charset="-122"/>
              </a:rPr>
              <a:t>显示过滤器</a:t>
            </a:r>
            <a:endParaRPr lang="en-US" altLang="zh-CN"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58249659-7FB5-428F-B38B-39F64733A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3"/>
          <a:stretch/>
        </p:blipFill>
        <p:spPr bwMode="auto">
          <a:xfrm>
            <a:off x="1019002" y="2922588"/>
            <a:ext cx="8128173" cy="22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C47654A3-A23F-4905-AF34-85BFE8975AE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任务内容</a:t>
            </a:r>
            <a:endParaRPr lang="zh-CN" altLang="zh-CN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7221438-C47C-4274-AAC7-0AF35823F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任务一：tcpdump基本操作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任务二：</a:t>
            </a:r>
            <a:r>
              <a:rPr lang="zh-CN" altLang="en-US" sz="2800" dirty="0"/>
              <a:t>tcpdump实例分析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任务三：</a:t>
            </a:r>
            <a:r>
              <a:rPr lang="zh-CN" altLang="en-US" sz="2800" dirty="0"/>
              <a:t>wireshark安装与使用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任务四：</a:t>
            </a:r>
            <a:r>
              <a:rPr lang="zh-CN" altLang="en-US" sz="2800" dirty="0"/>
              <a:t>wireshark验证telnet明文传输密码</a:t>
            </a:r>
          </a:p>
          <a:p>
            <a:pPr marL="342900" lvl="2" indent="-342900"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  <a:cs typeface="+mn-cs"/>
              </a:rPr>
              <a:t>任务五：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  <a:cs typeface="+mn-cs"/>
                <a:sym typeface="宋体" pitchFamily="2" charset="-122"/>
              </a:rPr>
              <a:t>使用Wireshark抓取</a:t>
            </a:r>
            <a:r>
              <a:rPr lang="en-US" altLang="zh-CN" sz="2600" dirty="0">
                <a:solidFill>
                  <a:srgbClr val="000066"/>
                </a:solidFill>
                <a:ea typeface="黑体" pitchFamily="2" charset="-122"/>
                <a:cs typeface="+mn-cs"/>
                <a:sym typeface="宋体" pitchFamily="2" charset="-122"/>
              </a:rPr>
              <a:t>QQ</a:t>
            </a: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  <a:cs typeface="+mn-cs"/>
                <a:sym typeface="宋体" pitchFamily="2" charset="-122"/>
              </a:rPr>
              <a:t>包并分析</a:t>
            </a:r>
            <a:endParaRPr lang="en-US" altLang="zh-CN" sz="2600" dirty="0">
              <a:solidFill>
                <a:srgbClr val="000066"/>
              </a:solidFill>
              <a:ea typeface="黑体" pitchFamily="2" charset="-122"/>
              <a:cs typeface="+mn-cs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488587F0-D1F4-4D7B-BA1C-ACA5C120530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28575" y="549276"/>
            <a:ext cx="9944100" cy="557213"/>
          </a:xfrm>
        </p:spPr>
        <p:txBody>
          <a:bodyPr/>
          <a:lstStyle/>
          <a:p>
            <a:r>
              <a:rPr lang="zh-CN" altLang="en-US"/>
              <a:t>任务3</a:t>
            </a:r>
            <a:r>
              <a:rPr lang="en-US" altLang="zh-CN">
                <a:sym typeface="Wingdings" panose="05000000000000000000" pitchFamily="2" charset="2"/>
              </a:rPr>
              <a:t>（15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0BBFB209-4545-4063-A82C-4C5E518D5C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sz="2400" dirty="0"/>
              <a:t>子任务3</a:t>
            </a:r>
            <a:r>
              <a:rPr lang="en-US" altLang="zh-CN" sz="2400" dirty="0"/>
              <a:t>:</a:t>
            </a:r>
            <a:r>
              <a:rPr lang="zh-CN" altLang="en-US" sz="2400" dirty="0"/>
              <a:t>wireshark安装与使用</a:t>
            </a:r>
            <a:endParaRPr lang="zh-CN" altLang="en-US" sz="200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1800" dirty="0">
                <a:sym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2000" dirty="0">
                <a:sym typeface="宋体" panose="02010600030101010101" pitchFamily="2" charset="-122"/>
              </a:rPr>
              <a:t>参考答案</a:t>
            </a: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1.安装wireshark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终端运行：sudo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apt-get install 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wireshark</a:t>
            </a:r>
            <a:endParaRPr lang="en-US" altLang="zh-CN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2.修改init.lua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直接运行wireshark的话会报错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Lua: Error during loading: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[string "/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usr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/share/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wireshark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init.lua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"]:45: 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dofile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has been disabled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要对其进行修改，终端运行</a:t>
            </a:r>
            <a:endParaRPr lang="en-US" altLang="zh-CN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sudo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gedit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/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usr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/share/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wireshark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init.lua</a:t>
            </a:r>
            <a:endParaRPr lang="en-US" altLang="zh-CN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倒数第二行改为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--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dofile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(DATA_DIR.."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console.lua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")</a:t>
            </a: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3.启动软件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终端运行：sudo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sym typeface="宋体" panose="02010600030101010101" pitchFamily="2" charset="-122"/>
              </a:rPr>
              <a:t>wireshark</a:t>
            </a:r>
            <a:endParaRPr lang="en-US" altLang="zh-CN" dirty="0"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8BA5C503-091B-47F5-A9C0-34DFF03616D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9525" y="549276"/>
            <a:ext cx="9915525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DDD20F9A-5A65-4AA7-B675-8236B91C0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zh-CN" altLang="en-US" dirty="0"/>
              <a:t>子任务</a:t>
            </a:r>
            <a:r>
              <a:rPr lang="en-US" altLang="zh-CN" dirty="0"/>
              <a:t>4:</a:t>
            </a:r>
            <a:r>
              <a:rPr lang="zh-CN" altLang="en-US" dirty="0"/>
              <a:t>wireshark验证telnet明文传输密码</a:t>
            </a:r>
          </a:p>
          <a:p>
            <a:pPr lvl="1" algn="just"/>
            <a:endParaRPr lang="zh-CN" altLang="en-US" sz="2000" dirty="0">
              <a:sym typeface="宋体" panose="02010600030101010101" pitchFamily="2" charset="-122"/>
            </a:endParaRPr>
          </a:p>
          <a:p>
            <a:pPr lvl="1" algn="just"/>
            <a:r>
              <a:rPr lang="zh-CN" altLang="en-US" sz="2000" dirty="0">
                <a:sym typeface="宋体" panose="02010600030101010101" pitchFamily="2" charset="-122"/>
              </a:rPr>
              <a:t>任务描述</a:t>
            </a:r>
            <a:r>
              <a:rPr lang="zh-CN" altLang="en-US" dirty="0">
                <a:sym typeface="宋体" panose="02010600030101010101" pitchFamily="2" charset="-122"/>
              </a:rPr>
              <a:t>：</a:t>
            </a:r>
            <a:endParaRPr lang="en-US" altLang="zh-CN" sz="2800" dirty="0">
              <a:sym typeface="宋体" panose="02010600030101010101" pitchFamily="2" charset="-122"/>
            </a:endParaRPr>
          </a:p>
          <a:p>
            <a:pPr lvl="2" indent="-285750" algn="just"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1.安装telnet服务；</a:t>
            </a:r>
          </a:p>
          <a:p>
            <a:pPr lvl="2" indent="-285750" algn="just"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2.两台主机分别用作telnet的服务端和客户端，在服务器上启动telnet服务后启动wireshark；在客户端以root用户telnet登陆服务器端；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服务端删除文件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securetty,sudo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 mv /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etc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/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securetty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 /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etc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/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securetty.bak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 ,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否则客户端不能以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root  telnet)</a:t>
            </a: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 indent="-285750" algn="just"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3.分析服务器端wireshark抓取的包，查看telnet包中包含的用户名密码</a:t>
            </a:r>
          </a:p>
          <a:p>
            <a:pPr lvl="2" indent="-285750" algn="just">
              <a:buFont typeface="Wingdings" panose="05000000000000000000" pitchFamily="2" charset="2"/>
              <a:buChar char="v"/>
            </a:pPr>
            <a:endParaRPr lang="zh-CN" altLang="en-US" sz="180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algn="just"/>
            <a:r>
              <a:rPr lang="zh-CN" altLang="en-US" sz="2000" dirty="0">
                <a:sym typeface="宋体" panose="02010600030101010101" pitchFamily="2" charset="-122"/>
              </a:rPr>
              <a:t>要求</a:t>
            </a:r>
            <a:r>
              <a:rPr lang="zh-CN" altLang="en-US" dirty="0">
                <a:sym typeface="宋体" panose="02010600030101010101" pitchFamily="2" charset="-122"/>
              </a:rPr>
              <a:t>：</a:t>
            </a:r>
            <a:endParaRPr lang="en-US" altLang="zh-CN" sz="2800" dirty="0">
              <a:sym typeface="宋体" panose="02010600030101010101" pitchFamily="2" charset="-122"/>
            </a:endParaRPr>
          </a:p>
          <a:p>
            <a:pPr lvl="2" indent="-285750" algn="just"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1，可以进行telnet远程登陆，并能够抓取报文进行分析验证。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A870DDC3-459F-43B8-B905-38DE5A380C5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19050" y="549276"/>
            <a:ext cx="9944100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en-US" altLang="zh-CN" dirty="0">
                <a:sym typeface="Wingdings" panose="05000000000000000000" pitchFamily="2" charset="2"/>
              </a:rPr>
              <a:t>（</a:t>
            </a:r>
            <a:r>
              <a:rPr lang="zh-CN" altLang="en-US" dirty="0">
                <a:sym typeface="Wingdings" panose="05000000000000000000" pitchFamily="2" charset="2"/>
              </a:rPr>
              <a:t>4</a:t>
            </a:r>
            <a:r>
              <a:rPr lang="en-US" altLang="zh-CN" dirty="0">
                <a:sym typeface="Wingdings" panose="05000000000000000000" pitchFamily="2" charset="2"/>
              </a:rPr>
              <a:t>5</a:t>
            </a:r>
            <a:r>
              <a:rPr lang="zh-CN" altLang="en-US" dirty="0">
                <a:sym typeface="Wingdings" panose="05000000000000000000" pitchFamily="2" charset="2"/>
              </a:rPr>
              <a:t>分钟</a:t>
            </a:r>
            <a:r>
              <a:rPr lang="en-US" altLang="zh-CN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0AC6F273-C539-499A-AFCD-E2A621487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/>
              <a:t>子任务</a:t>
            </a:r>
            <a:r>
              <a:rPr lang="en-US" altLang="zh-CN" dirty="0"/>
              <a:t>4:</a:t>
            </a:r>
            <a:r>
              <a:rPr lang="zh-CN" altLang="en-US" dirty="0"/>
              <a:t>wireshark验证telnet明文传输密码</a:t>
            </a:r>
          </a:p>
          <a:p>
            <a:pPr lvl="1"/>
            <a:endParaRPr lang="zh-CN" altLang="en-US" sz="2000" dirty="0">
              <a:sym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sym typeface="宋体" panose="02010600030101010101" pitchFamily="2" charset="-122"/>
              </a:rPr>
              <a:t>知识点：</a:t>
            </a: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Telnet协议是TCP/IP协议族中的一员，是Internet远程登陆服务的标准协议和主要方式。它为用户提供了在本地计算机上完成远程主机工作的能力。在终端使用者的电脑上使用telnet程序，用它连接到服务器。终端使用者可以在telnet程序中输入命令，这些命令会在服务器上运行，就像直接在服务器的控制台上输入一样。可以在本地就能控制服务器。要开始一个telnet会话，必须输入用户名和密码来登录服务器。</a:t>
            </a:r>
          </a:p>
          <a:p>
            <a:pPr lvl="2" indent="-285750"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Telnet是常用的远程控制Web服务器的方法。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5F56AFD4-B5DC-4B6D-A262-D2E279AE0D6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9525" y="549276"/>
            <a:ext cx="992505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7EDC9643-7800-4078-910D-6F759C745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400" dirty="0"/>
              <a:t>子任务</a:t>
            </a:r>
            <a:r>
              <a:rPr lang="en-US" altLang="zh-CN" sz="2400" dirty="0"/>
              <a:t>4:</a:t>
            </a:r>
            <a:r>
              <a:rPr lang="zh-CN" altLang="en-US" sz="2400" dirty="0"/>
              <a:t>wireshark验证telnet明文传输密码</a:t>
            </a:r>
            <a:endParaRPr lang="zh-CN" altLang="en-US" sz="2000" dirty="0">
              <a:sym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知识点：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telnet工作过程</a:t>
            </a: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ea typeface="宋体" panose="02010600030101010101" pitchFamily="2" charset="-122"/>
                <a:sym typeface="宋体" panose="02010600030101010101" pitchFamily="2" charset="-122"/>
              </a:rPr>
              <a:t>使用Telnet协议进行远程登录时需要满足以下条件：在本地计算机上必须装有包含Telnet协议的客户程序；必须知道远程主机的Ip地址或域名；必须知道登录标识与口令。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Telnet远程登录服务分为以下4个过程：</a:t>
            </a: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1）本地与远程主机建立连接。该过程实际上是建立一个TCP连接，用户必须知道远程主机的Ip地址或域名；</a:t>
            </a: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2）将本地终端上输入的用户名和口令及以后输入的任何命令或字符以NVT（Net Virtual Terminal）格式传送到远程主机。该过程实际上是从本地主机向远程主机发送一个IP数据包；</a:t>
            </a: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3）将远程主机输出的NVT格式的数据转化为本地所接受的格式送回本地终端，包括输入命令回显和命令执行结果；</a:t>
            </a: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4）最后，本地终端对远程主机进行撤消连接。该过程是撤销一个TCP连接。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37A2B2BE-F94B-4D57-A298-A2115883996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9525" y="549276"/>
            <a:ext cx="9934575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44E3700-FF53-448F-8704-F7F2CEAEB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400"/>
              <a:t>子任务</a:t>
            </a:r>
            <a:r>
              <a:rPr lang="en-US" altLang="zh-CN" sz="2400"/>
              <a:t>4:</a:t>
            </a:r>
            <a:r>
              <a:rPr lang="zh-CN" altLang="en-US" sz="2400"/>
              <a:t>wireshark验证telnet明文传输密码</a:t>
            </a:r>
          </a:p>
          <a:p>
            <a:pPr lvl="1">
              <a:lnSpc>
                <a:spcPct val="90000"/>
              </a:lnSpc>
            </a:pPr>
            <a:endParaRPr lang="zh-CN" altLang="en-US" sz="2000">
              <a:sym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000">
              <a:sym typeface="宋体" panose="02010600030101010101" pitchFamily="2" charset="-122"/>
            </a:endParaRP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6A2A6096-54B5-4E5C-A42A-0A49A288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1" y="1844675"/>
            <a:ext cx="561022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45" name="Picture 5">
            <a:extLst>
              <a:ext uri="{FF2B5EF4-FFF2-40B4-BE49-F238E27FC236}">
                <a16:creationId xmlns:a16="http://schemas.microsoft.com/office/drawing/2014/main" id="{4B7F9871-07B4-477B-9E13-4CE8ECA47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4005264"/>
            <a:ext cx="46863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6B63F2B2-F717-487B-9B25-0CB9B90B9FC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2505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8C8DEFE0-E414-41FD-9FD6-387811B0F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400"/>
              <a:t>子任务</a:t>
            </a:r>
            <a:r>
              <a:rPr lang="en-US" altLang="zh-CN" sz="2400"/>
              <a:t>4:</a:t>
            </a:r>
            <a:r>
              <a:rPr lang="zh-CN" altLang="en-US" sz="2400"/>
              <a:t>wireshark验证telnet明文传输密码</a:t>
            </a:r>
          </a:p>
          <a:p>
            <a:pPr lvl="1">
              <a:lnSpc>
                <a:spcPct val="90000"/>
              </a:lnSpc>
            </a:pPr>
            <a:endParaRPr lang="zh-CN" altLang="en-US" sz="2000">
              <a:sym typeface="宋体" panose="02010600030101010101" pitchFamily="2" charset="-122"/>
            </a:endParaRP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7ED8A8C5-4672-4F64-BD1D-5461C301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2403475"/>
            <a:ext cx="68770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946F415E-AFD2-4AA2-8AEA-C8309467AEA1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9525" y="549276"/>
            <a:ext cx="992505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F5143713-B469-4254-B4F3-F6C383BFC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400"/>
              <a:t>子任务</a:t>
            </a:r>
            <a:r>
              <a:rPr lang="en-US" altLang="zh-CN" sz="2400"/>
              <a:t>4:</a:t>
            </a:r>
            <a:r>
              <a:rPr lang="zh-CN" altLang="en-US" sz="2400"/>
              <a:t>wireshark验证telnet明文传输密码</a:t>
            </a:r>
          </a:p>
          <a:p>
            <a:pPr lvl="1">
              <a:lnSpc>
                <a:spcPct val="90000"/>
              </a:lnSpc>
            </a:pPr>
            <a:endParaRPr lang="zh-CN" altLang="en-US" sz="2000">
              <a:sym typeface="宋体" panose="02010600030101010101" pitchFamily="2" charset="-122"/>
            </a:endParaRP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794AA2D0-1FAC-4E4A-95D0-3BDA7CC0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61306"/>
            <a:ext cx="7810500" cy="523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A31FD32E-B255-43E5-A790-308908100CF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CE8E119B-004E-4707-A8AE-D46149214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400"/>
              <a:t>子任务</a:t>
            </a:r>
            <a:r>
              <a:rPr lang="en-US" altLang="zh-CN" sz="2400"/>
              <a:t>4:</a:t>
            </a:r>
            <a:r>
              <a:rPr lang="zh-CN" altLang="en-US" sz="2400"/>
              <a:t>wireshark验证telnet明文传输密码</a:t>
            </a:r>
          </a:p>
          <a:p>
            <a:pPr lvl="1">
              <a:lnSpc>
                <a:spcPct val="90000"/>
              </a:lnSpc>
            </a:pPr>
            <a:endParaRPr lang="zh-CN" altLang="en-US" sz="2000">
              <a:sym typeface="宋体" panose="02010600030101010101" pitchFamily="2" charset="-122"/>
            </a:endParaRPr>
          </a:p>
        </p:txBody>
      </p:sp>
      <p:pic>
        <p:nvPicPr>
          <p:cNvPr id="38916" name="图片 5">
            <a:extLst>
              <a:ext uri="{FF2B5EF4-FFF2-40B4-BE49-F238E27FC236}">
                <a16:creationId xmlns:a16="http://schemas.microsoft.com/office/drawing/2014/main" id="{98DC26C2-C822-4077-AEAC-53CFACA9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1773238"/>
            <a:ext cx="52705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图片 6">
            <a:extLst>
              <a:ext uri="{FF2B5EF4-FFF2-40B4-BE49-F238E27FC236}">
                <a16:creationId xmlns:a16="http://schemas.microsoft.com/office/drawing/2014/main" id="{158ABA86-5989-4DF5-A933-478318BF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3068639"/>
            <a:ext cx="52705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图片 9">
            <a:extLst>
              <a:ext uri="{FF2B5EF4-FFF2-40B4-BE49-F238E27FC236}">
                <a16:creationId xmlns:a16="http://schemas.microsoft.com/office/drawing/2014/main" id="{153BA2D3-2A3D-4DB3-8681-6605BEB7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6" y="4508501"/>
            <a:ext cx="527367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90B56C60-6840-4905-92C4-F78D1B5ED933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19050" y="549276"/>
            <a:ext cx="992505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4A6EFBDC-E764-4AFC-BBC8-6201C6BD28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2400" dirty="0"/>
              <a:t>子任务</a:t>
            </a:r>
            <a:r>
              <a:rPr lang="en-US" altLang="zh-CN" sz="2400" dirty="0"/>
              <a:t>5:</a:t>
            </a:r>
            <a:r>
              <a:rPr lang="zh-CN" altLang="en-US" sz="2400" dirty="0"/>
              <a:t>wireshark抓取</a:t>
            </a:r>
            <a:r>
              <a:rPr lang="en-US" altLang="zh-CN" sz="2400" dirty="0"/>
              <a:t>QQ</a:t>
            </a:r>
            <a:r>
              <a:rPr lang="zh-CN" altLang="en-US" sz="2400" dirty="0"/>
              <a:t>包</a:t>
            </a:r>
            <a:endParaRPr lang="en-US" altLang="zh-CN" sz="2400" dirty="0"/>
          </a:p>
          <a:p>
            <a:pPr lvl="1">
              <a:defRPr/>
            </a:pPr>
            <a:r>
              <a:rPr lang="zh-CN" altLang="en-US" dirty="0">
                <a:sym typeface="宋体" pitchFamily="2" charset="-122"/>
              </a:rPr>
              <a:t>任务描述</a:t>
            </a:r>
            <a:r>
              <a:rPr lang="zh-CN" altLang="en-US" sz="2800" dirty="0">
                <a:sym typeface="宋体" pitchFamily="2" charset="-122"/>
              </a:rPr>
              <a:t>：</a:t>
            </a:r>
            <a:endParaRPr lang="en-US" altLang="zh-CN" sz="3200" dirty="0">
              <a:sym typeface="宋体" pitchFamily="2" charset="-122"/>
            </a:endParaRPr>
          </a:p>
          <a:p>
            <a:pPr lvl="2" indent="-285750">
              <a:buFont typeface="Wingdings" pitchFamily="2" charset="2"/>
              <a:buChar char="v"/>
              <a:defRPr/>
            </a:pPr>
            <a:r>
              <a:rPr lang="zh-CN" altLang="en-US" dirty="0">
                <a:ea typeface="宋体" pitchFamily="2" charset="-122"/>
                <a:sym typeface="宋体" pitchFamily="2" charset="-122"/>
              </a:rPr>
              <a:t>使用Wireshark抓取</a:t>
            </a:r>
            <a:r>
              <a:rPr lang="en-US" altLang="zh-CN" dirty="0">
                <a:ea typeface="宋体" pitchFamily="2" charset="-122"/>
                <a:sym typeface="宋体" pitchFamily="2" charset="-122"/>
              </a:rPr>
              <a:t>QQ</a:t>
            </a:r>
            <a:r>
              <a:rPr lang="zh-CN" altLang="en-US" dirty="0">
                <a:ea typeface="宋体" pitchFamily="2" charset="-122"/>
                <a:sym typeface="宋体" pitchFamily="2" charset="-122"/>
              </a:rPr>
              <a:t>包并分析</a:t>
            </a:r>
            <a:endParaRPr lang="zh-CN" altLang="en-US" dirty="0">
              <a:sym typeface="宋体" pitchFamily="2" charset="-122"/>
            </a:endParaRPr>
          </a:p>
          <a:p>
            <a:pPr lvl="1">
              <a:defRPr/>
            </a:pPr>
            <a:r>
              <a:rPr lang="zh-CN" altLang="en-US" dirty="0">
                <a:sym typeface="宋体" pitchFamily="2" charset="-122"/>
              </a:rPr>
              <a:t>要求</a:t>
            </a:r>
            <a:r>
              <a:rPr lang="zh-CN" altLang="en-US" sz="2800" dirty="0">
                <a:sym typeface="宋体" pitchFamily="2" charset="-122"/>
              </a:rPr>
              <a:t>：</a:t>
            </a:r>
            <a:endParaRPr lang="en-US" altLang="zh-CN" sz="3200" dirty="0">
              <a:sym typeface="宋体" pitchFamily="2" charset="-122"/>
            </a:endParaRPr>
          </a:p>
          <a:p>
            <a:pPr lvl="2" indent="-285750">
              <a:buFont typeface="Wingdings" pitchFamily="2" charset="2"/>
              <a:buChar char="v"/>
              <a:defRPr/>
            </a:pPr>
            <a:r>
              <a:rPr lang="zh-CN" altLang="en-US" dirty="0"/>
              <a:t>抓取</a:t>
            </a:r>
            <a:r>
              <a:rPr lang="en-US" altLang="zh-CN" dirty="0"/>
              <a:t>QQ</a:t>
            </a:r>
            <a:r>
              <a:rPr lang="zh-CN" altLang="en-US" dirty="0"/>
              <a:t>包内容，分析以下内容：</a:t>
            </a:r>
            <a:endParaRPr lang="en-US" altLang="zh-CN" dirty="0"/>
          </a:p>
          <a:p>
            <a:pPr marL="1200150" lvl="2" indent="-342900">
              <a:buFont typeface="Wingdings" pitchFamily="2" charset="2"/>
              <a:buChar char="ü"/>
              <a:defRPr/>
            </a:pPr>
            <a:r>
              <a:rPr lang="en-US" altLang="zh-CN" dirty="0"/>
              <a:t>OICQ:QQ</a:t>
            </a:r>
            <a:r>
              <a:rPr lang="zh-CN" altLang="en-US" dirty="0"/>
              <a:t>号码，密码（加密 </a:t>
            </a:r>
            <a:r>
              <a:rPr lang="en-US" altLang="zh-CN" b="0" dirty="0"/>
              <a:t>blowfish</a:t>
            </a:r>
            <a:r>
              <a:rPr lang="zh-CN" altLang="en-US" b="0" dirty="0"/>
              <a:t>算法</a:t>
            </a:r>
            <a:r>
              <a:rPr lang="zh-CN" altLang="en-US" dirty="0"/>
              <a:t>）</a:t>
            </a:r>
            <a:r>
              <a:rPr lang="en-US" altLang="zh-CN" dirty="0"/>
              <a:t>….</a:t>
            </a:r>
          </a:p>
          <a:p>
            <a:pPr marL="1200150" lvl="2" indent="-342900">
              <a:buFont typeface="Wingdings" pitchFamily="2" charset="2"/>
              <a:buChar char="ü"/>
              <a:defRPr/>
            </a:pPr>
            <a:r>
              <a:rPr lang="en-US" altLang="zh-CN" dirty="0"/>
              <a:t>UDP:</a:t>
            </a:r>
            <a:r>
              <a:rPr lang="zh-CN" altLang="en-US" dirty="0"/>
              <a:t>端口</a:t>
            </a:r>
            <a:r>
              <a:rPr lang="en-US" altLang="zh-CN" dirty="0"/>
              <a:t>,</a:t>
            </a:r>
            <a:r>
              <a:rPr lang="zh-CN" altLang="en-US" dirty="0"/>
              <a:t>长度</a:t>
            </a:r>
            <a:r>
              <a:rPr lang="en-US" altLang="zh-CN" dirty="0"/>
              <a:t>…</a:t>
            </a:r>
          </a:p>
          <a:p>
            <a:pPr marL="1200150" lvl="2" indent="-342900">
              <a:buFont typeface="Wingdings" pitchFamily="2" charset="2"/>
              <a:buChar char="ü"/>
              <a:defRPr/>
            </a:pPr>
            <a:r>
              <a:rPr lang="en-US" altLang="zh-CN" dirty="0" err="1"/>
              <a:t>IP:ip</a:t>
            </a:r>
            <a:r>
              <a:rPr lang="zh-CN" altLang="en-US" dirty="0"/>
              <a:t>地址</a:t>
            </a:r>
            <a:r>
              <a:rPr lang="en-US" altLang="zh-CN" dirty="0"/>
              <a:t>…</a:t>
            </a:r>
          </a:p>
          <a:p>
            <a:pPr marL="1200150" lvl="2" indent="-342900">
              <a:buFont typeface="Wingdings" pitchFamily="2" charset="2"/>
              <a:buChar char="ü"/>
              <a:defRPr/>
            </a:pPr>
            <a:r>
              <a:rPr lang="zh-CN" altLang="en-US" dirty="0"/>
              <a:t>以太网层：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50" lvl="2" indent="-342900">
              <a:buFont typeface="Wingdings" pitchFamily="2" charset="2"/>
              <a:buChar char="ü"/>
              <a:defRPr/>
            </a:pPr>
            <a:r>
              <a:rPr lang="zh-CN" altLang="en-US" dirty="0"/>
              <a:t>数据传输顺序：先传高位再传低位</a:t>
            </a:r>
            <a:endParaRPr lang="en-US" altLang="zh-CN" dirty="0"/>
          </a:p>
          <a:p>
            <a:pPr marL="1200150" lvl="2" indent="-342900">
              <a:buFont typeface="Wingdings" pitchFamily="2" charset="2"/>
              <a:buChar char="ü"/>
              <a:defRPr/>
            </a:pPr>
            <a:r>
              <a:rPr lang="en-US" altLang="zh-CN" dirty="0"/>
              <a:t>……</a:t>
            </a:r>
          </a:p>
          <a:p>
            <a:pPr marL="857250" lvl="2">
              <a:defRPr/>
            </a:pPr>
            <a:br>
              <a:rPr lang="en-US" altLang="zh-CN" dirty="0"/>
            </a:br>
            <a:endParaRPr lang="en-US" altLang="zh-CN" dirty="0">
              <a:ea typeface="宋体" pitchFamily="2" charset="-122"/>
              <a:sym typeface="宋体" pitchFamily="2" charset="-122"/>
            </a:endParaRPr>
          </a:p>
          <a:p>
            <a:pPr algn="l">
              <a:lnSpc>
                <a:spcPct val="90000"/>
              </a:lnSpc>
              <a:defRPr/>
            </a:pPr>
            <a:endParaRPr lang="zh-CN" altLang="en-US" sz="2400" dirty="0"/>
          </a:p>
          <a:p>
            <a:pPr lvl="1">
              <a:lnSpc>
                <a:spcPct val="90000"/>
              </a:lnSpc>
              <a:defRPr/>
            </a:pPr>
            <a:endParaRPr lang="zh-CN" altLang="en-US" sz="2000" dirty="0">
              <a:sym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8B263BA4-C743-4694-9556-349A8BDE4902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9525" y="549276"/>
            <a:ext cx="986790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34FE4747-A55D-49AC-BB14-6C19776195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2400" dirty="0"/>
              <a:t>子任务</a:t>
            </a:r>
            <a:r>
              <a:rPr lang="en-US" altLang="zh-CN" sz="2400" dirty="0"/>
              <a:t>5:</a:t>
            </a:r>
            <a:r>
              <a:rPr lang="zh-CN" altLang="en-US" sz="2400" dirty="0"/>
              <a:t>wireshark抓取</a:t>
            </a:r>
            <a:r>
              <a:rPr lang="en-US" altLang="zh-CN" sz="2400" dirty="0"/>
              <a:t>QQ</a:t>
            </a:r>
            <a:r>
              <a:rPr lang="zh-CN" altLang="en-US" sz="2400" dirty="0"/>
              <a:t>包</a:t>
            </a:r>
            <a:endParaRPr lang="en-US" altLang="zh-CN" sz="2400" dirty="0"/>
          </a:p>
          <a:p>
            <a:pPr lvl="1">
              <a:defRPr/>
            </a:pPr>
            <a:r>
              <a:rPr lang="zh-CN" altLang="en-US" dirty="0">
                <a:sym typeface="宋体" pitchFamily="2" charset="-122"/>
              </a:rPr>
              <a:t>知识点</a:t>
            </a:r>
            <a:r>
              <a:rPr lang="zh-CN" altLang="en-US" sz="2800" dirty="0">
                <a:sym typeface="宋体" pitchFamily="2" charset="-122"/>
              </a:rPr>
              <a:t>：</a:t>
            </a:r>
            <a:endParaRPr lang="en-US" altLang="zh-CN" sz="3200" dirty="0">
              <a:sym typeface="宋体" pitchFamily="2" charset="-122"/>
            </a:endParaRPr>
          </a:p>
          <a:p>
            <a:pPr marL="857250" lvl="2">
              <a:defRPr/>
            </a:pPr>
            <a:r>
              <a:rPr lang="en-US" altLang="zh-CN" dirty="0"/>
              <a:t>OICQ</a:t>
            </a:r>
            <a:r>
              <a:rPr lang="zh-CN" altLang="en-US" dirty="0"/>
              <a:t>协议：</a:t>
            </a:r>
            <a:endParaRPr lang="en-US" altLang="zh-CN" dirty="0"/>
          </a:p>
          <a:p>
            <a:pPr marL="857250" lvl="2">
              <a:defRPr/>
            </a:pPr>
            <a:br>
              <a:rPr lang="en-US" altLang="zh-CN" dirty="0"/>
            </a:br>
            <a:endParaRPr lang="en-US" altLang="zh-CN" dirty="0">
              <a:ea typeface="宋体" pitchFamily="2" charset="-122"/>
              <a:sym typeface="宋体" pitchFamily="2" charset="-122"/>
            </a:endParaRPr>
          </a:p>
          <a:p>
            <a:pPr algn="l">
              <a:lnSpc>
                <a:spcPct val="90000"/>
              </a:lnSpc>
              <a:defRPr/>
            </a:pPr>
            <a:endParaRPr lang="zh-CN" altLang="en-US" sz="2400" dirty="0"/>
          </a:p>
          <a:p>
            <a:pPr lvl="1">
              <a:lnSpc>
                <a:spcPct val="90000"/>
              </a:lnSpc>
              <a:defRPr/>
            </a:pPr>
            <a:endParaRPr lang="zh-CN" altLang="en-US" sz="2000" dirty="0">
              <a:sym typeface="宋体" pitchFamily="2" charset="-122"/>
            </a:endParaRP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EB357236-AD2C-4E36-B449-D2B24ADE8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9" y="3013074"/>
            <a:ext cx="9777592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CCEDB4AC-7587-436A-A169-52B2C5CCACB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en-US" altLang="zh-CN">
                <a:sym typeface="Wingdings" panose="05000000000000000000" pitchFamily="2" charset="2"/>
              </a:rPr>
              <a:t>（15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BE3C98C7-A729-4872-8236-214442BEC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552" y="1484784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zh-CN" altLang="en-US" dirty="0"/>
              <a:t>子任务</a:t>
            </a:r>
            <a:r>
              <a:rPr lang="en-US" dirty="0"/>
              <a:t>1:</a:t>
            </a:r>
            <a:r>
              <a:rPr lang="zh-CN" altLang="en-US" dirty="0"/>
              <a:t>tcpdump基本操作</a:t>
            </a:r>
            <a:endParaRPr lang="zh-CN" altLang="en-US" dirty="0">
              <a:sym typeface="宋体" pitchFamily="2" charset="-122"/>
            </a:endParaRPr>
          </a:p>
          <a:p>
            <a:pPr lvl="1">
              <a:defRPr/>
            </a:pPr>
            <a:r>
              <a:rPr lang="zh-CN" altLang="en-US" dirty="0">
                <a:sym typeface="宋体" pitchFamily="2" charset="-122"/>
              </a:rPr>
              <a:t>任务描述</a:t>
            </a:r>
            <a:r>
              <a:rPr lang="zh-CN" altLang="en-US" sz="2800" dirty="0">
                <a:sym typeface="宋体" pitchFamily="2" charset="-122"/>
              </a:rPr>
              <a:t>：</a:t>
            </a:r>
            <a:endParaRPr lang="en-US" sz="3200" dirty="0">
              <a:sym typeface="宋体" pitchFamily="2" charset="-122"/>
            </a:endParaRPr>
          </a:p>
          <a:p>
            <a:pPr lvl="2" indent="-285750">
              <a:buFont typeface="Wingdings" pitchFamily="2" charset="2"/>
              <a:buChar char="v"/>
              <a:defRPr/>
            </a:pPr>
            <a:r>
              <a:rPr lang="zh-CN" altLang="en-US" dirty="0">
                <a:ea typeface="宋体" pitchFamily="2" charset="-122"/>
                <a:sym typeface="宋体" pitchFamily="2" charset="-122"/>
              </a:rPr>
              <a:t>练习tcpdump的基本操作</a:t>
            </a:r>
            <a:endParaRPr lang="en-US" altLang="zh-CN" dirty="0">
              <a:ea typeface="宋体" pitchFamily="2" charset="-122"/>
              <a:sym typeface="宋体" pitchFamily="2" charset="-122"/>
            </a:endParaRPr>
          </a:p>
          <a:p>
            <a:pPr marL="857250" lvl="2">
              <a:defRPr/>
            </a:pPr>
            <a:r>
              <a:rPr lang="zh-CN" altLang="en-US" dirty="0">
                <a:ea typeface="宋体" pitchFamily="2" charset="-122"/>
                <a:sym typeface="宋体" pitchFamily="2" charset="-122"/>
              </a:rPr>
              <a:t>指定过滤的网口或端口</a:t>
            </a:r>
            <a:endParaRPr lang="en-US" altLang="zh-CN" dirty="0">
              <a:ea typeface="宋体" pitchFamily="2" charset="-122"/>
              <a:sym typeface="宋体" pitchFamily="2" charset="-122"/>
            </a:endParaRPr>
          </a:p>
          <a:p>
            <a:pPr marL="857250" lvl="2">
              <a:defRPr/>
            </a:pPr>
            <a:r>
              <a:rPr lang="zh-CN" altLang="en-US" dirty="0">
                <a:ea typeface="宋体" pitchFamily="2" charset="-122"/>
                <a:sym typeface="宋体" pitchFamily="2" charset="-122"/>
              </a:rPr>
              <a:t>将抓取的包显示成十六进制和ASCII码在网络层上指定协议</a:t>
            </a:r>
            <a:endParaRPr lang="en-US" altLang="zh-CN" dirty="0">
              <a:ea typeface="宋体" pitchFamily="2" charset="-122"/>
              <a:sym typeface="宋体" pitchFamily="2" charset="-122"/>
            </a:endParaRPr>
          </a:p>
          <a:p>
            <a:pPr marL="857250" lvl="2">
              <a:defRPr/>
            </a:pPr>
            <a:r>
              <a:rPr lang="zh-CN" altLang="en-US" dirty="0">
                <a:ea typeface="宋体" pitchFamily="2" charset="-122"/>
                <a:sym typeface="宋体" pitchFamily="2" charset="-122"/>
              </a:rPr>
              <a:t>抓取指定数目的包，将抓到的包写入文件中</a:t>
            </a:r>
            <a:endParaRPr lang="en-US" altLang="zh-CN" dirty="0">
              <a:ea typeface="宋体" pitchFamily="2" charset="-122"/>
              <a:sym typeface="宋体" pitchFamily="2" charset="-122"/>
            </a:endParaRPr>
          </a:p>
          <a:p>
            <a:pPr marL="857250" lvl="2">
              <a:defRPr/>
            </a:pPr>
            <a:r>
              <a:rPr lang="zh-CN" altLang="en-US" dirty="0">
                <a:ea typeface="宋体" pitchFamily="2" charset="-122"/>
                <a:sym typeface="宋体" pitchFamily="2" charset="-122"/>
              </a:rPr>
              <a:t>抓取特定目标IP和端口的包</a:t>
            </a:r>
            <a:endParaRPr lang="en-US" altLang="zh-CN" dirty="0">
              <a:ea typeface="宋体" pitchFamily="2" charset="-122"/>
              <a:sym typeface="宋体" pitchFamily="2" charset="-122"/>
            </a:endParaRPr>
          </a:p>
          <a:p>
            <a:pPr marL="857250" lvl="2">
              <a:defRPr/>
            </a:pPr>
            <a:r>
              <a:rPr lang="zh-CN" altLang="en-US" dirty="0">
                <a:ea typeface="宋体" pitchFamily="2" charset="-122"/>
                <a:sym typeface="宋体" pitchFamily="2" charset="-122"/>
              </a:rPr>
              <a:t>抓取两个主机之间的TCP通信包。</a:t>
            </a:r>
            <a:endParaRPr lang="zh-CN" altLang="en-US" dirty="0">
              <a:sym typeface="宋体" pitchFamily="2" charset="-122"/>
            </a:endParaRPr>
          </a:p>
          <a:p>
            <a:pPr lvl="1">
              <a:defRPr/>
            </a:pPr>
            <a:r>
              <a:rPr lang="zh-CN" altLang="en-US" dirty="0">
                <a:sym typeface="宋体" pitchFamily="2" charset="-122"/>
              </a:rPr>
              <a:t>要求</a:t>
            </a:r>
            <a:r>
              <a:rPr lang="zh-CN" altLang="en-US" sz="2800" dirty="0">
                <a:sym typeface="宋体" pitchFamily="2" charset="-122"/>
              </a:rPr>
              <a:t>：</a:t>
            </a:r>
            <a:endParaRPr lang="en-US" sz="3200" dirty="0">
              <a:sym typeface="宋体" pitchFamily="2" charset="-122"/>
            </a:endParaRPr>
          </a:p>
          <a:p>
            <a:pPr lvl="2" indent="-285750">
              <a:buFont typeface="Wingdings" pitchFamily="2" charset="2"/>
              <a:buChar char="v"/>
              <a:defRPr/>
            </a:pPr>
            <a:r>
              <a:rPr lang="zh-CN" altLang="en-US" dirty="0">
                <a:ea typeface="宋体" pitchFamily="2" charset="-122"/>
                <a:sym typeface="宋体" pitchFamily="2" charset="-122"/>
              </a:rPr>
              <a:t>将使用的命令及抓包结果截图写入文档。</a:t>
            </a:r>
            <a:endParaRPr lang="en-US" dirty="0">
              <a:ea typeface="宋体" pitchFamily="2" charset="-122"/>
              <a:sym typeface="宋体" pitchFamily="2" charset="-122"/>
            </a:endParaRPr>
          </a:p>
          <a:p>
            <a:pPr lvl="2" indent="-285750">
              <a:buFont typeface="Wingdings" pitchFamily="2" charset="2"/>
              <a:buChar char="v"/>
              <a:defRPr/>
            </a:pPr>
            <a:endParaRPr lang="en-US" dirty="0">
              <a:ea typeface="宋体" pitchFamily="2" charset="-122"/>
              <a:sym typeface="宋体" pitchFamily="2" charset="-122"/>
            </a:endParaRPr>
          </a:p>
          <a:p>
            <a:pPr lvl="1">
              <a:defRPr/>
            </a:pPr>
            <a:endParaRPr lang="zh-CN" altLang="en-US" dirty="0">
              <a:sym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EC24F2F0-346C-4DA3-B1C3-1C09735B0CA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-9525" y="549276"/>
            <a:ext cx="992505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42032177-E7DF-4812-AF15-C408EDB04A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750" y="1196976"/>
            <a:ext cx="8242300" cy="5184775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2400" dirty="0"/>
              <a:t>子任务</a:t>
            </a:r>
            <a:r>
              <a:rPr lang="en-US" altLang="zh-CN" sz="2400" dirty="0"/>
              <a:t>5:</a:t>
            </a:r>
            <a:r>
              <a:rPr lang="zh-CN" altLang="en-US" sz="2400" dirty="0"/>
              <a:t>wireshark抓取</a:t>
            </a:r>
            <a:r>
              <a:rPr lang="en-US" altLang="zh-CN" sz="2400" dirty="0"/>
              <a:t>QQ</a:t>
            </a:r>
            <a:r>
              <a:rPr lang="zh-CN" altLang="en-US" sz="2400" dirty="0"/>
              <a:t>包</a:t>
            </a:r>
            <a:endParaRPr lang="en-US" altLang="zh-CN" sz="2400" dirty="0"/>
          </a:p>
          <a:p>
            <a:pPr lvl="1">
              <a:defRPr/>
            </a:pPr>
            <a:r>
              <a:rPr lang="zh-CN" altLang="en-US" dirty="0">
                <a:sym typeface="宋体" pitchFamily="2" charset="-122"/>
              </a:rPr>
              <a:t>知识点</a:t>
            </a:r>
            <a:r>
              <a:rPr lang="zh-CN" altLang="en-US" sz="2800" dirty="0">
                <a:sym typeface="宋体" pitchFamily="2" charset="-122"/>
              </a:rPr>
              <a:t>：</a:t>
            </a:r>
            <a:endParaRPr lang="en-US" altLang="zh-CN" sz="3200" dirty="0">
              <a:sym typeface="宋体" pitchFamily="2" charset="-122"/>
            </a:endParaRPr>
          </a:p>
          <a:p>
            <a:pPr marL="857250" lvl="2">
              <a:defRPr/>
            </a:pPr>
            <a:br>
              <a:rPr lang="en-US" altLang="zh-CN" dirty="0"/>
            </a:br>
            <a:endParaRPr lang="en-US" altLang="zh-CN" dirty="0">
              <a:ea typeface="宋体" pitchFamily="2" charset="-122"/>
              <a:sym typeface="宋体" pitchFamily="2" charset="-122"/>
            </a:endParaRPr>
          </a:p>
          <a:p>
            <a:pPr algn="l">
              <a:lnSpc>
                <a:spcPct val="90000"/>
              </a:lnSpc>
              <a:defRPr/>
            </a:pPr>
            <a:endParaRPr lang="zh-CN" altLang="en-US" sz="2400" dirty="0"/>
          </a:p>
          <a:p>
            <a:pPr lvl="1">
              <a:lnSpc>
                <a:spcPct val="90000"/>
              </a:lnSpc>
              <a:defRPr/>
            </a:pPr>
            <a:endParaRPr lang="zh-CN" altLang="en-US" sz="2000" dirty="0">
              <a:sym typeface="宋体" pitchFamily="2" charset="-122"/>
            </a:endParaRPr>
          </a:p>
        </p:txBody>
      </p:sp>
      <p:pic>
        <p:nvPicPr>
          <p:cNvPr id="41988" name="Picture 2" descr="C:\Users\sunny\Desktop\QQ截图20151214104741.png">
            <a:extLst>
              <a:ext uri="{FF2B5EF4-FFF2-40B4-BE49-F238E27FC236}">
                <a16:creationId xmlns:a16="http://schemas.microsoft.com/office/drawing/2014/main" id="{6954D807-4670-4D95-98E6-7307AEB4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051050"/>
            <a:ext cx="5683250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C76E1CD-3CE4-484A-885B-05C5ADA7F5E0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381000" y="549276"/>
            <a:ext cx="9132888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en-US" altLang="zh-CN">
                <a:sym typeface="Wingdings" panose="05000000000000000000" pitchFamily="2" charset="2"/>
              </a:rPr>
              <a:t>（15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36508EC7-57D1-45CA-989B-E0558CEC1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552" y="1844824"/>
            <a:ext cx="8242300" cy="5184775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zh-CN" altLang="en-US" dirty="0"/>
              <a:t>子任务</a:t>
            </a:r>
            <a:r>
              <a:rPr lang="en-US" altLang="zh-CN" dirty="0"/>
              <a:t>1:</a:t>
            </a:r>
            <a:r>
              <a:rPr lang="zh-CN" altLang="en-US" dirty="0"/>
              <a:t>tcpdump基本操作</a:t>
            </a:r>
            <a:endParaRPr lang="zh-CN" altLang="en-US" dirty="0">
              <a:sym typeface="宋体" panose="02010600030101010101" pitchFamily="2" charset="-122"/>
            </a:endParaRPr>
          </a:p>
          <a:p>
            <a:pPr lvl="1" algn="just"/>
            <a:r>
              <a:rPr lang="zh-CN" altLang="en-US" sz="2800" dirty="0">
                <a:sym typeface="宋体" panose="02010600030101010101" pitchFamily="2" charset="-122"/>
              </a:rPr>
              <a:t>知识点：</a:t>
            </a:r>
            <a:endParaRPr lang="en-US" altLang="zh-CN" sz="3200" dirty="0">
              <a:sym typeface="宋体" panose="02010600030101010101" pitchFamily="2" charset="-122"/>
            </a:endParaRPr>
          </a:p>
          <a:p>
            <a:pPr lvl="2" indent="-285750" algn="just">
              <a:buFont typeface="Wingdings" panose="05000000000000000000" pitchFamily="2" charset="2"/>
              <a:buChar char="v"/>
            </a:pP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tcpdump，就是：dump the traffic on a network，根据使用者的定义</a:t>
            </a:r>
            <a:r>
              <a:rPr lang="zh-CN" altLang="en-US" u="sng" dirty="0">
                <a:ea typeface="宋体" panose="02010600030101010101" pitchFamily="2" charset="-122"/>
                <a:sym typeface="宋体" panose="02010600030101010101" pitchFamily="2" charset="-122"/>
              </a:rPr>
              <a:t>对网络上的数据包进行截获的包分析工具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</a:p>
          <a:p>
            <a:pPr lvl="2" indent="-285750" algn="just">
              <a:buFont typeface="Wingdings" panose="05000000000000000000" pitchFamily="2" charset="2"/>
              <a:buChar char="v"/>
            </a:pP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由于它需要将网络接口设置为</a:t>
            </a:r>
            <a:r>
              <a:rPr lang="zh-CN" altLang="en-US" u="sng" dirty="0">
                <a:ea typeface="宋体" panose="02010600030101010101" pitchFamily="2" charset="-122"/>
                <a:sym typeface="宋体" panose="02010600030101010101" pitchFamily="2" charset="-122"/>
              </a:rPr>
              <a:t>混杂模式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，普通用户不能正常执行，但具备</a:t>
            </a:r>
            <a:r>
              <a:rPr lang="zh-CN" altLang="en-US" u="sng" dirty="0">
                <a:ea typeface="宋体" panose="02010600030101010101" pitchFamily="2" charset="-122"/>
                <a:sym typeface="宋体" panose="02010600030101010101" pitchFamily="2" charset="-122"/>
              </a:rPr>
              <a:t>root权限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的用户可以直接执行它来获取网络上的信息</a:t>
            </a:r>
          </a:p>
          <a:p>
            <a:pPr lvl="2" indent="-285750" algn="just">
              <a:buFont typeface="Wingdings" panose="05000000000000000000" pitchFamily="2" charset="2"/>
              <a:buChar char="v"/>
            </a:pPr>
            <a:endParaRPr lang="zh-CN" altLang="en-US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 indent="-285750" algn="just">
              <a:buFont typeface="Wingdings" panose="05000000000000000000" pitchFamily="2" charset="2"/>
              <a:buChar char="v"/>
            </a:pP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tcpdump采用命令行方式，它的命令格式为：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tcpdump [ -adeflnNOpqStvx ] [ -c 数量 ] [ -F 文件名 ] [ -i 网络接口 ] [ -r 文件名] [ -s snaplen ] [ -T 类型 ] [ -w 文件名 ] [表达式 ]</a:t>
            </a:r>
          </a:p>
          <a:p>
            <a:pPr lvl="2" indent="-285750" algn="just">
              <a:buFont typeface="Wingdings" panose="05000000000000000000" pitchFamily="2" charset="2"/>
              <a:buChar char="v"/>
            </a:pPr>
            <a:endParaRPr lang="en-US" altLang="zh-CN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algn="just"/>
            <a:endParaRPr lang="zh-CN" altLang="en-US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83521C8A-E6AC-4994-AF83-4DBDE09F3D51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en-US" altLang="zh-CN">
                <a:sym typeface="Wingdings" panose="05000000000000000000" pitchFamily="2" charset="2"/>
              </a:rPr>
              <a:t>（15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092DD364-7CE8-47A1-AF4C-05D63E964D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552" y="1556792"/>
            <a:ext cx="8242300" cy="5184775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zh-CN" altLang="en-US" dirty="0"/>
              <a:t>子任务</a:t>
            </a:r>
            <a:r>
              <a:rPr lang="en-US" altLang="zh-CN" dirty="0"/>
              <a:t>1:</a:t>
            </a:r>
            <a:r>
              <a:rPr lang="zh-CN" altLang="en-US" dirty="0"/>
              <a:t>tcpdump基本操作</a:t>
            </a:r>
            <a:endParaRPr lang="zh-CN" altLang="en-US" dirty="0">
              <a:sym typeface="宋体" panose="02010600030101010101" pitchFamily="2" charset="-122"/>
            </a:endParaRPr>
          </a:p>
          <a:p>
            <a:pPr lvl="1" algn="just"/>
            <a:r>
              <a:rPr lang="zh-CN" altLang="en-US" sz="2800" dirty="0">
                <a:sym typeface="宋体" panose="02010600030101010101" pitchFamily="2" charset="-122"/>
              </a:rPr>
              <a:t>知识点：</a:t>
            </a:r>
            <a:endParaRPr lang="en-US" altLang="zh-CN" sz="3200" dirty="0">
              <a:sym typeface="宋体" panose="02010600030101010101" pitchFamily="2" charset="-122"/>
            </a:endParaRPr>
          </a:p>
          <a:p>
            <a:pPr lvl="2" indent="-285750" algn="just">
              <a:buFont typeface="Wingdings" panose="05000000000000000000" pitchFamily="2" charset="2"/>
              <a:buChar char="v"/>
            </a:pP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tcpdump的选项</a:t>
            </a:r>
          </a:p>
          <a:p>
            <a:pPr lvl="2" indent="-285750" algn="just">
              <a:buFont typeface="Wingdings" panose="05000000000000000000" pitchFamily="2" charset="2"/>
              <a:buChar char="v"/>
            </a:pP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表达式——表达式是一个正则表达式，tcpdump利用它作为过滤报文的条件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在表达式中一般如下几种类型的关键字，一种是关于类型的关键字，主要包括host，net，port,如果没有指定类型，缺省的类型是host.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第二种是确定传输方向的关键字，主要包括src , dst ,dst or src, dst and src ,这些关键字指明了传输的方向。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第三种是协议的关键字，主要包括fddi, ip, arp, rarp, tcp, udp等类型。</a:t>
            </a:r>
          </a:p>
          <a:p>
            <a:pPr lvl="1" algn="just"/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AA475EFC-0D38-4ED1-AE62-035DE39EEC22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en-US" altLang="zh-CN">
                <a:sym typeface="Wingdings" panose="05000000000000000000" pitchFamily="2" charset="2"/>
              </a:rPr>
              <a:t>（15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308B5302-112A-4DAF-8A3F-5E830E199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1850" y="1772816"/>
            <a:ext cx="8242300" cy="51847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zh-CN" altLang="en-US" dirty="0"/>
              <a:t>子任务</a:t>
            </a:r>
            <a:r>
              <a:rPr lang="en-US" dirty="0"/>
              <a:t>1:</a:t>
            </a:r>
            <a:r>
              <a:rPr lang="zh-CN" altLang="en-US" dirty="0"/>
              <a:t>tcpdump基本操作</a:t>
            </a:r>
            <a:endParaRPr lang="zh-CN" altLang="en-US" dirty="0">
              <a:sym typeface="宋体" pitchFamily="2" charset="-122"/>
            </a:endParaRPr>
          </a:p>
          <a:p>
            <a:pPr lvl="1">
              <a:defRPr/>
            </a:pPr>
            <a:r>
              <a:rPr lang="zh-CN" altLang="en-US" sz="2800" dirty="0">
                <a:sym typeface="宋体" pitchFamily="2" charset="-122"/>
              </a:rPr>
              <a:t>运行结果举例：</a:t>
            </a:r>
            <a:endParaRPr lang="zh-CN" altLang="en-US" sz="1800" dirty="0">
              <a:sym typeface="宋体" pitchFamily="2" charset="-122"/>
            </a:endParaRPr>
          </a:p>
          <a:p>
            <a:pPr lvl="2" indent="-285750" algn="just">
              <a:buFont typeface="Wingdings" panose="05000000000000000000" pitchFamily="2" charset="2"/>
              <a:buChar char="v"/>
              <a:defRPr/>
            </a:pPr>
            <a:r>
              <a:rPr lang="en-US" altLang="zh-CN" dirty="0">
                <a:ea typeface="宋体" panose="02010600030101010101" pitchFamily="2" charset="-122"/>
                <a:sym typeface="宋体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sym typeface="宋体" pitchFamily="2" charset="-122"/>
              </a:rPr>
              <a:t>tcpdump</a:t>
            </a:r>
            <a:r>
              <a:rPr lang="en-US" altLang="zh-CN" dirty="0">
                <a:ea typeface="宋体" panose="02010600030101010101" pitchFamily="2" charset="-122"/>
                <a:sym typeface="宋体" pitchFamily="2" charset="-122"/>
              </a:rPr>
              <a:t> -</a:t>
            </a:r>
            <a:r>
              <a:rPr lang="en-US" altLang="zh-CN" dirty="0" err="1">
                <a:ea typeface="宋体" panose="02010600030101010101" pitchFamily="2" charset="-122"/>
                <a:sym typeface="宋体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宋体" pitchFamily="2" charset="-122"/>
              </a:rPr>
              <a:t> eth0</a:t>
            </a:r>
          </a:p>
          <a:p>
            <a:pPr lvl="2">
              <a:defRPr/>
            </a:pPr>
            <a:r>
              <a:rPr lang="en-US" altLang="zh-CN" sz="1400" dirty="0" err="1">
                <a:solidFill>
                  <a:srgbClr val="FF0000"/>
                </a:solidFill>
                <a:sym typeface="宋体" pitchFamily="2" charset="-122"/>
              </a:rPr>
              <a:t>tcpdump</a:t>
            </a:r>
            <a:r>
              <a:rPr lang="en-US" altLang="zh-CN" sz="1400" dirty="0">
                <a:solidFill>
                  <a:srgbClr val="FF0000"/>
                </a:solidFill>
                <a:sym typeface="宋体" pitchFamily="2" charset="-122"/>
              </a:rPr>
              <a:t>: verbose output suppressed, use -v or -</a:t>
            </a:r>
            <a:r>
              <a:rPr lang="en-US" altLang="zh-CN" sz="1400" dirty="0" err="1">
                <a:solidFill>
                  <a:srgbClr val="FF0000"/>
                </a:solidFill>
                <a:sym typeface="宋体" pitchFamily="2" charset="-122"/>
              </a:rPr>
              <a:t>vv</a:t>
            </a:r>
            <a:r>
              <a:rPr lang="en-US" altLang="zh-CN" sz="1400" dirty="0">
                <a:solidFill>
                  <a:srgbClr val="FF0000"/>
                </a:solidFill>
                <a:sym typeface="宋体" pitchFamily="2" charset="-122"/>
              </a:rPr>
              <a:t> for full protocol decode</a:t>
            </a:r>
          </a:p>
          <a:p>
            <a:pPr lvl="2">
              <a:defRPr/>
            </a:pPr>
            <a:r>
              <a:rPr lang="en-US" altLang="zh-CN" sz="1400" dirty="0">
                <a:solidFill>
                  <a:srgbClr val="FF0000"/>
                </a:solidFill>
                <a:sym typeface="宋体" pitchFamily="2" charset="-122"/>
              </a:rPr>
              <a:t>listening on eth0, link-type EN10MB (Ethernet), capture size 65535 bytes</a:t>
            </a:r>
          </a:p>
          <a:p>
            <a:pPr lvl="2">
              <a:defRPr/>
            </a:pPr>
            <a:r>
              <a:rPr lang="en-US" altLang="zh-CN" sz="1400" dirty="0">
                <a:solidFill>
                  <a:srgbClr val="FF0000"/>
                </a:solidFill>
                <a:sym typeface="宋体" pitchFamily="2" charset="-122"/>
              </a:rPr>
              <a:t>18:17:52.361335 IP 192.168.164.129.40221 &gt; 180.97.33.108.https: Flags [S], seq 3438458681, win 29200, options [</a:t>
            </a:r>
            <a:r>
              <a:rPr lang="en-US" altLang="zh-CN" sz="1400" dirty="0" err="1">
                <a:solidFill>
                  <a:srgbClr val="FF0000"/>
                </a:solidFill>
                <a:sym typeface="宋体" pitchFamily="2" charset="-122"/>
              </a:rPr>
              <a:t>mss</a:t>
            </a:r>
            <a:r>
              <a:rPr lang="en-US" altLang="zh-CN" sz="1400" dirty="0">
                <a:solidFill>
                  <a:srgbClr val="FF0000"/>
                </a:solidFill>
                <a:sym typeface="宋体" pitchFamily="2" charset="-122"/>
              </a:rPr>
              <a:t> 1460,sackOK,TS </a:t>
            </a:r>
            <a:r>
              <a:rPr lang="en-US" altLang="zh-CN" sz="1400" dirty="0" err="1">
                <a:solidFill>
                  <a:srgbClr val="FF0000"/>
                </a:solidFill>
                <a:sym typeface="宋体" pitchFamily="2" charset="-122"/>
              </a:rPr>
              <a:t>val</a:t>
            </a:r>
            <a:r>
              <a:rPr lang="en-US" altLang="zh-CN" sz="1400" dirty="0">
                <a:solidFill>
                  <a:srgbClr val="FF0000"/>
                </a:solidFill>
                <a:sym typeface="宋体" pitchFamily="2" charset="-122"/>
              </a:rPr>
              <a:t> 39746719 </a:t>
            </a:r>
            <a:r>
              <a:rPr lang="en-US" altLang="zh-CN" sz="1400" dirty="0" err="1">
                <a:solidFill>
                  <a:srgbClr val="FF0000"/>
                </a:solidFill>
                <a:sym typeface="宋体" pitchFamily="2" charset="-122"/>
              </a:rPr>
              <a:t>ecr</a:t>
            </a:r>
            <a:r>
              <a:rPr lang="en-US" altLang="zh-CN" sz="1400" dirty="0">
                <a:solidFill>
                  <a:srgbClr val="FF0000"/>
                </a:solidFill>
                <a:sym typeface="宋体" pitchFamily="2" charset="-122"/>
              </a:rPr>
              <a:t> 0,nop,wscale 7], length 0</a:t>
            </a:r>
          </a:p>
          <a:p>
            <a:pPr lvl="2">
              <a:defRPr/>
            </a:pPr>
            <a:r>
              <a:rPr lang="en-US" altLang="zh-CN" sz="1400" dirty="0">
                <a:solidFill>
                  <a:srgbClr val="FF0000"/>
                </a:solidFill>
                <a:sym typeface="宋体" pitchFamily="2" charset="-122"/>
              </a:rPr>
              <a:t>18:17:52.361855 IP 192.168.164.129.62141 &gt; 192.168.164.2.domain: 34395+ A? www.baidu.com. (31)</a:t>
            </a:r>
          </a:p>
          <a:p>
            <a:pPr lvl="2">
              <a:defRPr/>
            </a:pPr>
            <a:r>
              <a:rPr lang="en-US" altLang="zh-CN" sz="1400" dirty="0">
                <a:solidFill>
                  <a:srgbClr val="FF0000"/>
                </a:solidFill>
                <a:sym typeface="宋体" pitchFamily="2" charset="-122"/>
              </a:rPr>
              <a:t>18:17:52.361936 IP 192.168.164.129.51801 &gt; 192.168.164.2.domain: 59963+ AAAA? www.baidu.com. (31)</a:t>
            </a:r>
          </a:p>
          <a:p>
            <a:pPr lvl="1">
              <a:defRPr/>
            </a:pPr>
            <a:endParaRPr lang="zh-CN" altLang="en-US" sz="1800" dirty="0">
              <a:sym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C0AB426D-92D9-4509-B979-97FC5EB7580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r>
              <a:rPr lang="zh-CN" altLang="en-US"/>
              <a:t>任务2</a:t>
            </a:r>
            <a:r>
              <a:rPr lang="en-US" altLang="zh-CN">
                <a:sym typeface="Wingdings" panose="05000000000000000000" pitchFamily="2" charset="2"/>
              </a:rPr>
              <a:t>（</a:t>
            </a:r>
            <a:r>
              <a:rPr lang="zh-CN" altLang="en-US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5</a:t>
            </a:r>
            <a:r>
              <a:rPr lang="zh-CN" altLang="en-US">
                <a:sym typeface="Wingdings" panose="05000000000000000000" pitchFamily="2" charset="2"/>
              </a:rPr>
              <a:t>分钟</a:t>
            </a:r>
            <a:r>
              <a:rPr lang="en-US" altLang="zh-CN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13B46631-037F-44FE-AC15-5BC6C1507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552" y="1556792"/>
            <a:ext cx="8242300" cy="5184775"/>
          </a:xfrm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子任务2</a:t>
            </a:r>
            <a:r>
              <a:rPr lang="en-US" altLang="zh-CN" dirty="0"/>
              <a:t>:</a:t>
            </a:r>
            <a:r>
              <a:rPr lang="zh-CN" altLang="en-US" dirty="0"/>
              <a:t>tcpdump实例分析</a:t>
            </a:r>
            <a:endParaRPr lang="zh-CN" altLang="en-US" sz="2000" dirty="0">
              <a:sym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任务描述</a:t>
            </a:r>
            <a:r>
              <a:rPr lang="zh-CN" altLang="en-US" dirty="0">
                <a:sym typeface="宋体" panose="02010600030101010101" pitchFamily="2" charset="-122"/>
              </a:rPr>
              <a:t>：</a:t>
            </a:r>
            <a:endParaRPr lang="en-US" altLang="zh-CN" sz="2800" dirty="0">
              <a:sym typeface="宋体" panose="02010600030101010101" pitchFamily="2" charset="-122"/>
            </a:endParaRP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1，用C语言编写一个简单的socket客户端程序和服务器端程序，在交互过程中使用tcpdump抓包。</a:t>
            </a: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2，将抓取的包解释客户端和服务端TCP/IP交互的细节</a:t>
            </a:r>
            <a:endParaRPr lang="en-US" altLang="zh-CN" sz="180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zh-CN" sz="1800" dirty="0">
                <a:ea typeface="宋体" panose="02010600030101010101" pitchFamily="2" charset="-122"/>
                <a:sym typeface="宋体" panose="02010600030101010101" pitchFamily="2" charset="-122"/>
              </a:rPr>
              <a:t>3,   </a:t>
            </a: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分析TCP包头及IP包头。</a:t>
            </a: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zh-CN" altLang="en-US" sz="180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000" dirty="0">
                <a:sym typeface="宋体" panose="02010600030101010101" pitchFamily="2" charset="-122"/>
              </a:rPr>
              <a:t>要求</a:t>
            </a:r>
            <a:r>
              <a:rPr lang="zh-CN" altLang="en-US" dirty="0">
                <a:sym typeface="宋体" panose="02010600030101010101" pitchFamily="2" charset="-122"/>
              </a:rPr>
              <a:t>：</a:t>
            </a:r>
            <a:endParaRPr lang="en-US" altLang="zh-CN" sz="2800" dirty="0">
              <a:sym typeface="宋体" panose="02010600030101010101" pitchFamily="2" charset="-122"/>
            </a:endParaRP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1，程序可以顺利运行，客户端和服务端的功能如下:</a:t>
            </a:r>
          </a:p>
          <a:p>
            <a:pPr lvl="3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客户端从标准输入读入一行，发送到服务端，服务端从网络读取一行，然后输出到客户端，客户端收到服务端的响应，输出这一行到标准输出</a:t>
            </a:r>
          </a:p>
          <a:p>
            <a:pPr lvl="2" indent="-285750" algn="just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ea typeface="宋体" panose="02010600030101010101" pitchFamily="2" charset="-122"/>
                <a:sym typeface="宋体" panose="02010600030101010101" pitchFamily="2" charset="-122"/>
              </a:rPr>
              <a:t>2，能够抓取三次握手报文，数据交互报文，连接关闭报文，截图并在文档中分析协议各个字段含义。</a:t>
            </a:r>
          </a:p>
          <a:p>
            <a:pPr lvl="1" algn="just">
              <a:lnSpc>
                <a:spcPct val="90000"/>
              </a:lnSpc>
            </a:pPr>
            <a:endParaRPr lang="zh-CN" altLang="en-US" sz="20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53A7B9A-8C8A-495A-B133-CAD76812BFAE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任务2(45分钟）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C9EB906-3F93-4268-B07A-E2EB8D5655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0512" y="1359166"/>
            <a:ext cx="8081963" cy="1044117"/>
          </a:xfrm>
        </p:spPr>
        <p:txBody>
          <a:bodyPr/>
          <a:lstStyle/>
          <a:p>
            <a:r>
              <a:rPr lang="zh-CN" altLang="zh-CN" dirty="0"/>
              <a:t>子任务2：tcpdump实例分析</a:t>
            </a:r>
            <a:endParaRPr lang="en-US" altLang="zh-CN" dirty="0"/>
          </a:p>
          <a:p>
            <a:pPr lvl="1"/>
            <a:r>
              <a:rPr lang="zh-CN" altLang="en-US" sz="2800" dirty="0">
                <a:sym typeface="宋体" panose="02010600030101010101" pitchFamily="2" charset="-122"/>
              </a:rPr>
              <a:t>知识点</a:t>
            </a:r>
            <a:r>
              <a:rPr lang="en-US" altLang="zh-CN" sz="2800" dirty="0">
                <a:sym typeface="宋体" panose="02010600030101010101" pitchFamily="2" charset="-122"/>
              </a:rPr>
              <a:t>1</a:t>
            </a:r>
            <a:r>
              <a:rPr lang="zh-CN" altLang="en-US" sz="2800" dirty="0">
                <a:sym typeface="宋体" panose="02010600030101010101" pitchFamily="2" charset="-122"/>
              </a:rPr>
              <a:t>：</a:t>
            </a:r>
            <a:endParaRPr lang="en-US" altLang="zh-CN" sz="3200" dirty="0">
              <a:sym typeface="宋体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CE0B41-CBA1-4989-ADE5-3FF30E140564}"/>
              </a:ext>
            </a:extLst>
          </p:cNvPr>
          <p:cNvGrpSpPr/>
          <p:nvPr/>
        </p:nvGrpSpPr>
        <p:grpSpPr>
          <a:xfrm>
            <a:off x="848544" y="2708920"/>
            <a:ext cx="720080" cy="3024336"/>
            <a:chOff x="1424608" y="2708920"/>
            <a:chExt cx="720080" cy="302433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DFDA93C-0C0D-40E1-94CD-A52A4E304207}"/>
                </a:ext>
              </a:extLst>
            </p:cNvPr>
            <p:cNvGrpSpPr/>
            <p:nvPr/>
          </p:nvGrpSpPr>
          <p:grpSpPr>
            <a:xfrm>
              <a:off x="1424608" y="2708920"/>
              <a:ext cx="720080" cy="3024336"/>
              <a:chOff x="1424608" y="2708920"/>
              <a:chExt cx="720080" cy="302433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ED947-76B5-42D9-8A6E-6748F9137B96}"/>
                  </a:ext>
                </a:extLst>
              </p:cNvPr>
              <p:cNvSpPr/>
              <p:nvPr/>
            </p:nvSpPr>
            <p:spPr bwMode="auto">
              <a:xfrm>
                <a:off x="1424608" y="2708920"/>
                <a:ext cx="576064" cy="50405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0A4CE8-5E24-4D32-BF1E-09F407BA650D}"/>
                  </a:ext>
                </a:extLst>
              </p:cNvPr>
              <p:cNvSpPr/>
              <p:nvPr/>
            </p:nvSpPr>
            <p:spPr bwMode="auto">
              <a:xfrm>
                <a:off x="1424608" y="3212976"/>
                <a:ext cx="720080" cy="50405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157CA36-B917-4401-8E8F-9EDC17217B8A}"/>
                  </a:ext>
                </a:extLst>
              </p:cNvPr>
              <p:cNvSpPr/>
              <p:nvPr/>
            </p:nvSpPr>
            <p:spPr bwMode="auto">
              <a:xfrm>
                <a:off x="1424608" y="3717032"/>
                <a:ext cx="720080" cy="50405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AEB487E-EAD6-47AE-8EB5-1179754F4C18}"/>
                  </a:ext>
                </a:extLst>
              </p:cNvPr>
              <p:cNvSpPr/>
              <p:nvPr/>
            </p:nvSpPr>
            <p:spPr bwMode="auto">
              <a:xfrm>
                <a:off x="1424608" y="4221088"/>
                <a:ext cx="720080" cy="50405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A441B4A-3320-4A36-BEB8-FFC4F74B472F}"/>
                  </a:ext>
                </a:extLst>
              </p:cNvPr>
              <p:cNvSpPr/>
              <p:nvPr/>
            </p:nvSpPr>
            <p:spPr bwMode="auto">
              <a:xfrm>
                <a:off x="1424608" y="4725144"/>
                <a:ext cx="720080" cy="50405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EFF947C-3D18-49C1-83F5-736D66418ADB}"/>
                  </a:ext>
                </a:extLst>
              </p:cNvPr>
              <p:cNvSpPr/>
              <p:nvPr/>
            </p:nvSpPr>
            <p:spPr bwMode="auto">
              <a:xfrm>
                <a:off x="1424608" y="5229200"/>
                <a:ext cx="720080" cy="50405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92DDA08-480D-473A-B503-2DE63A97DEB7}"/>
                </a:ext>
              </a:extLst>
            </p:cNvPr>
            <p:cNvSpPr txBox="1"/>
            <p:nvPr/>
          </p:nvSpPr>
          <p:spPr>
            <a:xfrm>
              <a:off x="1620435" y="5247716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1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3FCCD07-0159-4CB9-90CB-B3C0051FD2B7}"/>
                </a:ext>
              </a:extLst>
            </p:cNvPr>
            <p:cNvSpPr txBox="1"/>
            <p:nvPr/>
          </p:nvSpPr>
          <p:spPr>
            <a:xfrm>
              <a:off x="1620435" y="4786051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2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4BEB350-EC2C-4529-8FB1-CC4549E9EF66}"/>
                </a:ext>
              </a:extLst>
            </p:cNvPr>
            <p:cNvSpPr txBox="1"/>
            <p:nvPr/>
          </p:nvSpPr>
          <p:spPr>
            <a:xfrm>
              <a:off x="1620435" y="4276500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3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AEDFFA-9A19-41D3-B874-24174EC37CF1}"/>
                </a:ext>
              </a:extLst>
            </p:cNvPr>
            <p:cNvSpPr txBox="1"/>
            <p:nvPr/>
          </p:nvSpPr>
          <p:spPr>
            <a:xfrm>
              <a:off x="1620435" y="3744702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4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47A3EB0-B118-4385-AE18-43695D7D55E8}"/>
                </a:ext>
              </a:extLst>
            </p:cNvPr>
            <p:cNvSpPr txBox="1"/>
            <p:nvPr/>
          </p:nvSpPr>
          <p:spPr>
            <a:xfrm>
              <a:off x="1620435" y="3212904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5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B1E14A8-3055-4A98-B78B-0AB511A27178}"/>
                </a:ext>
              </a:extLst>
            </p:cNvPr>
            <p:cNvSpPr txBox="1"/>
            <p:nvPr/>
          </p:nvSpPr>
          <p:spPr>
            <a:xfrm>
              <a:off x="1487390" y="2782452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</a:rPr>
                <a:t>AP1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804992B-AFF0-4D6A-A20A-862549CCF965}"/>
              </a:ext>
            </a:extLst>
          </p:cNvPr>
          <p:cNvGrpSpPr/>
          <p:nvPr/>
        </p:nvGrpSpPr>
        <p:grpSpPr>
          <a:xfrm>
            <a:off x="7905328" y="2708920"/>
            <a:ext cx="720080" cy="3024336"/>
            <a:chOff x="1424608" y="2708920"/>
            <a:chExt cx="720080" cy="302433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9F7E781-FEEF-4003-B675-683746906147}"/>
                </a:ext>
              </a:extLst>
            </p:cNvPr>
            <p:cNvGrpSpPr/>
            <p:nvPr/>
          </p:nvGrpSpPr>
          <p:grpSpPr>
            <a:xfrm>
              <a:off x="1424608" y="2708920"/>
              <a:ext cx="720080" cy="3024336"/>
              <a:chOff x="1424608" y="2708920"/>
              <a:chExt cx="720080" cy="302433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68608F-283D-47D4-A914-C6CAECB3DE65}"/>
                  </a:ext>
                </a:extLst>
              </p:cNvPr>
              <p:cNvSpPr/>
              <p:nvPr/>
            </p:nvSpPr>
            <p:spPr bwMode="auto">
              <a:xfrm>
                <a:off x="1563836" y="2708920"/>
                <a:ext cx="576064" cy="50405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1C2124-6C89-4AD6-9E85-DF2F3B2A5128}"/>
                  </a:ext>
                </a:extLst>
              </p:cNvPr>
              <p:cNvSpPr/>
              <p:nvPr/>
            </p:nvSpPr>
            <p:spPr bwMode="auto">
              <a:xfrm>
                <a:off x="1424608" y="3212976"/>
                <a:ext cx="720080" cy="50405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1FCCAA8-4D6C-46ED-BA1A-8E8849DB8FC3}"/>
                  </a:ext>
                </a:extLst>
              </p:cNvPr>
              <p:cNvSpPr/>
              <p:nvPr/>
            </p:nvSpPr>
            <p:spPr bwMode="auto">
              <a:xfrm>
                <a:off x="1424608" y="3717032"/>
                <a:ext cx="720080" cy="50405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A843EA4-B821-4F82-A189-69A2D5DD4C6A}"/>
                  </a:ext>
                </a:extLst>
              </p:cNvPr>
              <p:cNvSpPr/>
              <p:nvPr/>
            </p:nvSpPr>
            <p:spPr bwMode="auto">
              <a:xfrm>
                <a:off x="1424608" y="4221088"/>
                <a:ext cx="720080" cy="50405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179E480-F39C-4B62-BCAA-6957D2DF9327}"/>
                  </a:ext>
                </a:extLst>
              </p:cNvPr>
              <p:cNvSpPr/>
              <p:nvPr/>
            </p:nvSpPr>
            <p:spPr bwMode="auto">
              <a:xfrm>
                <a:off x="1424608" y="4725144"/>
                <a:ext cx="720080" cy="50405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9B8AD00-FB4F-40FA-8052-FB7303919ECC}"/>
                  </a:ext>
                </a:extLst>
              </p:cNvPr>
              <p:cNvSpPr/>
              <p:nvPr/>
            </p:nvSpPr>
            <p:spPr bwMode="auto">
              <a:xfrm>
                <a:off x="1424608" y="5229200"/>
                <a:ext cx="720080" cy="504056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404BE0F-6843-47BB-A24D-7111656FCB2D}"/>
                </a:ext>
              </a:extLst>
            </p:cNvPr>
            <p:cNvSpPr txBox="1"/>
            <p:nvPr/>
          </p:nvSpPr>
          <p:spPr>
            <a:xfrm>
              <a:off x="1620435" y="5247716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1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8105CEC-8956-48D8-A9CC-32BCE9BA28B3}"/>
                </a:ext>
              </a:extLst>
            </p:cNvPr>
            <p:cNvSpPr txBox="1"/>
            <p:nvPr/>
          </p:nvSpPr>
          <p:spPr>
            <a:xfrm>
              <a:off x="1620435" y="4786051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2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1B001BE-1FDB-4977-B48D-4276078D9077}"/>
                </a:ext>
              </a:extLst>
            </p:cNvPr>
            <p:cNvSpPr txBox="1"/>
            <p:nvPr/>
          </p:nvSpPr>
          <p:spPr>
            <a:xfrm>
              <a:off x="1620435" y="4276500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3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8F31545-2451-49E5-9FE5-80654FEAB186}"/>
                </a:ext>
              </a:extLst>
            </p:cNvPr>
            <p:cNvSpPr txBox="1"/>
            <p:nvPr/>
          </p:nvSpPr>
          <p:spPr>
            <a:xfrm>
              <a:off x="1620435" y="3744702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4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F813D67-14E0-496E-9474-DD4B7A4DA7E8}"/>
                </a:ext>
              </a:extLst>
            </p:cNvPr>
            <p:cNvSpPr txBox="1"/>
            <p:nvPr/>
          </p:nvSpPr>
          <p:spPr>
            <a:xfrm>
              <a:off x="1620435" y="3212904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5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B9BDD35-18D4-41A2-8A2B-FD889CF5A5EB}"/>
                </a:ext>
              </a:extLst>
            </p:cNvPr>
            <p:cNvSpPr txBox="1"/>
            <p:nvPr/>
          </p:nvSpPr>
          <p:spPr>
            <a:xfrm>
              <a:off x="1595227" y="2782452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</a:rPr>
                <a:t>AP2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C95EA41-3EC9-45CB-BC3B-6D594007E61D}"/>
              </a:ext>
            </a:extLst>
          </p:cNvPr>
          <p:cNvGrpSpPr/>
          <p:nvPr/>
        </p:nvGrpSpPr>
        <p:grpSpPr>
          <a:xfrm>
            <a:off x="3831295" y="2780928"/>
            <a:ext cx="3096282" cy="307777"/>
            <a:chOff x="3800872" y="2775127"/>
            <a:chExt cx="3096282" cy="30777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7861DDC-EAD4-4ECB-B8F6-30246D0ACFC9}"/>
                </a:ext>
              </a:extLst>
            </p:cNvPr>
            <p:cNvSpPr/>
            <p:nvPr/>
          </p:nvSpPr>
          <p:spPr bwMode="auto">
            <a:xfrm>
              <a:off x="3800872" y="2794904"/>
              <a:ext cx="3096282" cy="28800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D83110D-475E-457D-958E-D83DBCB753AC}"/>
                </a:ext>
              </a:extLst>
            </p:cNvPr>
            <p:cNvSpPr txBox="1"/>
            <p:nvPr/>
          </p:nvSpPr>
          <p:spPr>
            <a:xfrm>
              <a:off x="4718071" y="277512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</a:rPr>
                <a:t>应用程序数据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B214EE9-BAE2-48BA-A8D4-4AD2B58114D3}"/>
              </a:ext>
            </a:extLst>
          </p:cNvPr>
          <p:cNvGrpSpPr/>
          <p:nvPr/>
        </p:nvGrpSpPr>
        <p:grpSpPr>
          <a:xfrm>
            <a:off x="2013645" y="5324659"/>
            <a:ext cx="5332029" cy="307777"/>
            <a:chOff x="3800872" y="2775127"/>
            <a:chExt cx="3096282" cy="307777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3768A41-EC78-4600-91CE-201A321DE34F}"/>
                </a:ext>
              </a:extLst>
            </p:cNvPr>
            <p:cNvSpPr/>
            <p:nvPr/>
          </p:nvSpPr>
          <p:spPr bwMode="auto">
            <a:xfrm>
              <a:off x="3800872" y="2794904"/>
              <a:ext cx="3096282" cy="28800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B2EF230-997E-4E81-A447-CC359BAE335C}"/>
                </a:ext>
              </a:extLst>
            </p:cNvPr>
            <p:cNvSpPr txBox="1"/>
            <p:nvPr/>
          </p:nvSpPr>
          <p:spPr>
            <a:xfrm>
              <a:off x="3812763" y="2775127"/>
              <a:ext cx="3084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</a:rPr>
                <a:t>0101111001……</a:t>
              </a:r>
              <a:r>
                <a:rPr lang="zh-CN" altLang="en-US" sz="1400" dirty="0">
                  <a:solidFill>
                    <a:srgbClr val="000000"/>
                  </a:solidFill>
                </a:rPr>
                <a:t>比特流</a:t>
              </a:r>
              <a:r>
                <a:rPr lang="en-US" altLang="zh-CN" sz="1400" dirty="0">
                  <a:solidFill>
                    <a:srgbClr val="000000"/>
                  </a:solidFill>
                </a:rPr>
                <a:t>……001110001101</a:t>
              </a:r>
              <a:endParaRPr lang="zh-CN" altLang="en-US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265" name="组合 10264">
            <a:extLst>
              <a:ext uri="{FF2B5EF4-FFF2-40B4-BE49-F238E27FC236}">
                <a16:creationId xmlns:a16="http://schemas.microsoft.com/office/drawing/2014/main" id="{30A5126F-C1FA-4394-9568-5744DF4DD66A}"/>
              </a:ext>
            </a:extLst>
          </p:cNvPr>
          <p:cNvGrpSpPr/>
          <p:nvPr/>
        </p:nvGrpSpPr>
        <p:grpSpPr>
          <a:xfrm>
            <a:off x="3362863" y="3296879"/>
            <a:ext cx="3547689" cy="329045"/>
            <a:chOff x="3349465" y="3289847"/>
            <a:chExt cx="3547689" cy="32904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D654AAF-D771-40B7-B3A6-7EBCDAA7C2A9}"/>
                </a:ext>
              </a:extLst>
            </p:cNvPr>
            <p:cNvGrpSpPr/>
            <p:nvPr/>
          </p:nvGrpSpPr>
          <p:grpSpPr>
            <a:xfrm>
              <a:off x="3800872" y="3289847"/>
              <a:ext cx="3096282" cy="307777"/>
              <a:chOff x="3800872" y="2775127"/>
              <a:chExt cx="3096282" cy="307777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4529AF-55A5-4A18-A04F-36877D2A4A75}"/>
                  </a:ext>
                </a:extLst>
              </p:cNvPr>
              <p:cNvSpPr/>
              <p:nvPr/>
            </p:nvSpPr>
            <p:spPr bwMode="auto">
              <a:xfrm>
                <a:off x="3800872" y="2794904"/>
                <a:ext cx="3096282" cy="28800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C7826C-D032-4215-9F0D-967C157F0872}"/>
                  </a:ext>
                </a:extLst>
              </p:cNvPr>
              <p:cNvSpPr txBox="1"/>
              <p:nvPr/>
            </p:nvSpPr>
            <p:spPr>
              <a:xfrm>
                <a:off x="4897606" y="2775127"/>
                <a:ext cx="902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000000"/>
                    </a:solidFill>
                  </a:rPr>
                  <a:t>数据部分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4A8B1F4-F173-433F-BB42-B515DC760D6F}"/>
                </a:ext>
              </a:extLst>
            </p:cNvPr>
            <p:cNvGrpSpPr/>
            <p:nvPr/>
          </p:nvGrpSpPr>
          <p:grpSpPr>
            <a:xfrm>
              <a:off x="3349465" y="3309624"/>
              <a:ext cx="451405" cy="309268"/>
              <a:chOff x="3349465" y="3309624"/>
              <a:chExt cx="451405" cy="309268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E5A3BD2-E595-44F4-9883-4CE334313A1A}"/>
                  </a:ext>
                </a:extLst>
              </p:cNvPr>
              <p:cNvSpPr/>
              <p:nvPr/>
            </p:nvSpPr>
            <p:spPr bwMode="auto">
              <a:xfrm>
                <a:off x="3349465" y="3309624"/>
                <a:ext cx="451405" cy="28800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132B0E4-6CD9-40E7-A213-F1551A67AA58}"/>
                  </a:ext>
                </a:extLst>
              </p:cNvPr>
              <p:cNvSpPr txBox="1"/>
              <p:nvPr/>
            </p:nvSpPr>
            <p:spPr>
              <a:xfrm>
                <a:off x="3368219" y="3311115"/>
                <a:ext cx="413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0000"/>
                    </a:solidFill>
                  </a:rPr>
                  <a:t>H5</a:t>
                </a:r>
                <a:endParaRPr lang="zh-CN" altLang="en-US" sz="14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64" name="组合 10263">
            <a:extLst>
              <a:ext uri="{FF2B5EF4-FFF2-40B4-BE49-F238E27FC236}">
                <a16:creationId xmlns:a16="http://schemas.microsoft.com/office/drawing/2014/main" id="{8B6656A9-FD80-427A-AA9A-6DA10635F273}"/>
              </a:ext>
            </a:extLst>
          </p:cNvPr>
          <p:cNvGrpSpPr/>
          <p:nvPr/>
        </p:nvGrpSpPr>
        <p:grpSpPr>
          <a:xfrm>
            <a:off x="2923547" y="3798977"/>
            <a:ext cx="3999094" cy="328943"/>
            <a:chOff x="2898060" y="3815171"/>
            <a:chExt cx="3999094" cy="328943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197B3D8-B8BA-4FC3-882F-FA1778F4DB52}"/>
                </a:ext>
              </a:extLst>
            </p:cNvPr>
            <p:cNvGrpSpPr/>
            <p:nvPr/>
          </p:nvGrpSpPr>
          <p:grpSpPr>
            <a:xfrm>
              <a:off x="3349465" y="3815171"/>
              <a:ext cx="3547689" cy="307777"/>
              <a:chOff x="3349465" y="2775127"/>
              <a:chExt cx="3547689" cy="307777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0DCD47A-9422-4247-88AF-1030E03CDAD6}"/>
                  </a:ext>
                </a:extLst>
              </p:cNvPr>
              <p:cNvSpPr/>
              <p:nvPr/>
            </p:nvSpPr>
            <p:spPr bwMode="auto">
              <a:xfrm>
                <a:off x="3349465" y="2794904"/>
                <a:ext cx="3547689" cy="26822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5A87BA8-069C-4A2D-BC07-6BBF52C8433D}"/>
                  </a:ext>
                </a:extLst>
              </p:cNvPr>
              <p:cNvSpPr txBox="1"/>
              <p:nvPr/>
            </p:nvSpPr>
            <p:spPr>
              <a:xfrm>
                <a:off x="4897606" y="2775127"/>
                <a:ext cx="902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000000"/>
                    </a:solidFill>
                  </a:rPr>
                  <a:t>数据部分</a:t>
                </a: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9ABEB7E-314D-4B72-A79E-D8AFE2EB773B}"/>
                </a:ext>
              </a:extLst>
            </p:cNvPr>
            <p:cNvGrpSpPr/>
            <p:nvPr/>
          </p:nvGrpSpPr>
          <p:grpSpPr>
            <a:xfrm>
              <a:off x="2898060" y="3834948"/>
              <a:ext cx="451405" cy="309166"/>
              <a:chOff x="3349465" y="3309624"/>
              <a:chExt cx="451405" cy="331997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48676E5-B56B-4735-AB9B-66914F45F5CF}"/>
                  </a:ext>
                </a:extLst>
              </p:cNvPr>
              <p:cNvSpPr/>
              <p:nvPr/>
            </p:nvSpPr>
            <p:spPr bwMode="auto">
              <a:xfrm>
                <a:off x="3349465" y="3309624"/>
                <a:ext cx="451405" cy="28800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F450F02-7048-4576-9756-E9460E85CC96}"/>
                  </a:ext>
                </a:extLst>
              </p:cNvPr>
              <p:cNvSpPr txBox="1"/>
              <p:nvPr/>
            </p:nvSpPr>
            <p:spPr>
              <a:xfrm>
                <a:off x="3368219" y="3311115"/>
                <a:ext cx="413896" cy="33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0000"/>
                    </a:solidFill>
                  </a:rPr>
                  <a:t>H4</a:t>
                </a:r>
                <a:endParaRPr lang="zh-CN" altLang="en-US" sz="14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63" name="组合 10262">
            <a:extLst>
              <a:ext uri="{FF2B5EF4-FFF2-40B4-BE49-F238E27FC236}">
                <a16:creationId xmlns:a16="http://schemas.microsoft.com/office/drawing/2014/main" id="{55DAEDE0-377C-4C04-A285-C832D6292E66}"/>
              </a:ext>
            </a:extLst>
          </p:cNvPr>
          <p:cNvGrpSpPr/>
          <p:nvPr/>
        </p:nvGrpSpPr>
        <p:grpSpPr>
          <a:xfrm>
            <a:off x="2464647" y="4308542"/>
            <a:ext cx="4450502" cy="329045"/>
            <a:chOff x="2446653" y="4340495"/>
            <a:chExt cx="4450502" cy="32904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6CE14C3-6497-40E0-AF55-B58BAFA8B0A9}"/>
                </a:ext>
              </a:extLst>
            </p:cNvPr>
            <p:cNvGrpSpPr/>
            <p:nvPr/>
          </p:nvGrpSpPr>
          <p:grpSpPr>
            <a:xfrm>
              <a:off x="2898061" y="4340495"/>
              <a:ext cx="3999094" cy="307777"/>
              <a:chOff x="3800872" y="2775127"/>
              <a:chExt cx="3096282" cy="307777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C7FB6E9-E793-4FA3-A492-051C2337D50F}"/>
                  </a:ext>
                </a:extLst>
              </p:cNvPr>
              <p:cNvSpPr/>
              <p:nvPr/>
            </p:nvSpPr>
            <p:spPr bwMode="auto">
              <a:xfrm>
                <a:off x="3800872" y="2794904"/>
                <a:ext cx="3096282" cy="28800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3B20652-290F-4CBC-BB44-2E5D8CF3E17B}"/>
                  </a:ext>
                </a:extLst>
              </p:cNvPr>
              <p:cNvSpPr txBox="1"/>
              <p:nvPr/>
            </p:nvSpPr>
            <p:spPr>
              <a:xfrm>
                <a:off x="4897606" y="2775127"/>
                <a:ext cx="902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000000"/>
                    </a:solidFill>
                  </a:rPr>
                  <a:t>数据部分</a:t>
                </a: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4929EED-01D8-4FE0-A287-36DDBFE20C9B}"/>
                </a:ext>
              </a:extLst>
            </p:cNvPr>
            <p:cNvGrpSpPr/>
            <p:nvPr/>
          </p:nvGrpSpPr>
          <p:grpSpPr>
            <a:xfrm>
              <a:off x="2446653" y="4360272"/>
              <a:ext cx="451405" cy="309268"/>
              <a:chOff x="3349465" y="3309624"/>
              <a:chExt cx="451405" cy="309268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E682C68-9DFF-4D91-995E-E4F0A1A4B28A}"/>
                  </a:ext>
                </a:extLst>
              </p:cNvPr>
              <p:cNvSpPr/>
              <p:nvPr/>
            </p:nvSpPr>
            <p:spPr bwMode="auto">
              <a:xfrm>
                <a:off x="3349465" y="3309624"/>
                <a:ext cx="451405" cy="28800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465209C-D7AC-4421-B51D-F5A2E71E505B}"/>
                  </a:ext>
                </a:extLst>
              </p:cNvPr>
              <p:cNvSpPr txBox="1"/>
              <p:nvPr/>
            </p:nvSpPr>
            <p:spPr>
              <a:xfrm>
                <a:off x="3368219" y="3311115"/>
                <a:ext cx="413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0000"/>
                    </a:solidFill>
                  </a:rPr>
                  <a:t>H3</a:t>
                </a:r>
                <a:endParaRPr lang="zh-CN" altLang="en-US" sz="14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62" name="组合 10261">
            <a:extLst>
              <a:ext uri="{FF2B5EF4-FFF2-40B4-BE49-F238E27FC236}">
                <a16:creationId xmlns:a16="http://schemas.microsoft.com/office/drawing/2014/main" id="{91CE120C-DEC2-497C-B4A4-43AC4BF3CA98}"/>
              </a:ext>
            </a:extLst>
          </p:cNvPr>
          <p:cNvGrpSpPr/>
          <p:nvPr/>
        </p:nvGrpSpPr>
        <p:grpSpPr>
          <a:xfrm>
            <a:off x="2013645" y="4810612"/>
            <a:ext cx="5332029" cy="329045"/>
            <a:chOff x="2013645" y="4865819"/>
            <a:chExt cx="5332029" cy="32904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65DAE30-6D8F-4F37-9FF4-C6229F4383D2}"/>
                </a:ext>
              </a:extLst>
            </p:cNvPr>
            <p:cNvGrpSpPr/>
            <p:nvPr/>
          </p:nvGrpSpPr>
          <p:grpSpPr>
            <a:xfrm>
              <a:off x="2446653" y="4865819"/>
              <a:ext cx="4450501" cy="307777"/>
              <a:chOff x="3800872" y="2775127"/>
              <a:chExt cx="3096282" cy="307777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D9D632A-4CF6-43FA-8EF0-1669B3EA2DD4}"/>
                  </a:ext>
                </a:extLst>
              </p:cNvPr>
              <p:cNvSpPr/>
              <p:nvPr/>
            </p:nvSpPr>
            <p:spPr bwMode="auto">
              <a:xfrm>
                <a:off x="3800872" y="2794904"/>
                <a:ext cx="3096282" cy="28800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6EC0793-CE19-437A-9E7A-760E02050B67}"/>
                  </a:ext>
                </a:extLst>
              </p:cNvPr>
              <p:cNvSpPr txBox="1"/>
              <p:nvPr/>
            </p:nvSpPr>
            <p:spPr>
              <a:xfrm>
                <a:off x="4897606" y="2775127"/>
                <a:ext cx="902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000000"/>
                    </a:solidFill>
                  </a:rPr>
                  <a:t>数据部分</a:t>
                </a: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74C7DC0E-BD19-49AA-8A5C-BC5FDDC0D96B}"/>
                </a:ext>
              </a:extLst>
            </p:cNvPr>
            <p:cNvGrpSpPr/>
            <p:nvPr/>
          </p:nvGrpSpPr>
          <p:grpSpPr>
            <a:xfrm>
              <a:off x="2013645" y="4885596"/>
              <a:ext cx="451405" cy="309268"/>
              <a:chOff x="3349465" y="3309624"/>
              <a:chExt cx="451405" cy="309268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86F8A2E5-D8ED-4A92-92AB-458FAD0E9B06}"/>
                  </a:ext>
                </a:extLst>
              </p:cNvPr>
              <p:cNvSpPr/>
              <p:nvPr/>
            </p:nvSpPr>
            <p:spPr bwMode="auto">
              <a:xfrm>
                <a:off x="3349465" y="3309624"/>
                <a:ext cx="451405" cy="28800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EF0C64C-3F99-4F1E-B856-4D4975EA77EF}"/>
                  </a:ext>
                </a:extLst>
              </p:cNvPr>
              <p:cNvSpPr txBox="1"/>
              <p:nvPr/>
            </p:nvSpPr>
            <p:spPr>
              <a:xfrm>
                <a:off x="3368219" y="3311115"/>
                <a:ext cx="413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0000"/>
                    </a:solidFill>
                  </a:rPr>
                  <a:t>H2</a:t>
                </a:r>
                <a:endParaRPr lang="zh-CN" altLang="en-US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C0CE1D36-4154-40DA-9971-4621D116F320}"/>
                </a:ext>
              </a:extLst>
            </p:cNvPr>
            <p:cNvGrpSpPr/>
            <p:nvPr/>
          </p:nvGrpSpPr>
          <p:grpSpPr>
            <a:xfrm>
              <a:off x="6894269" y="4885596"/>
              <a:ext cx="451405" cy="309268"/>
              <a:chOff x="3349465" y="3309624"/>
              <a:chExt cx="451405" cy="309268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909584F-D666-4220-8767-9256F349BDED}"/>
                  </a:ext>
                </a:extLst>
              </p:cNvPr>
              <p:cNvSpPr/>
              <p:nvPr/>
            </p:nvSpPr>
            <p:spPr bwMode="auto">
              <a:xfrm>
                <a:off x="3349465" y="3309624"/>
                <a:ext cx="451405" cy="28800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E6A7371-10A6-4BFF-9816-2BA47EE075D4}"/>
                  </a:ext>
                </a:extLst>
              </p:cNvPr>
              <p:cNvSpPr txBox="1"/>
              <p:nvPr/>
            </p:nvSpPr>
            <p:spPr>
              <a:xfrm>
                <a:off x="3377837" y="3311115"/>
                <a:ext cx="394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0000"/>
                    </a:solidFill>
                  </a:rPr>
                  <a:t>T2</a:t>
                </a:r>
                <a:endParaRPr lang="zh-CN" altLang="en-US" sz="1400" dirty="0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5657BCA-855A-44A2-8F14-3EE908D55A09}"/>
              </a:ext>
            </a:extLst>
          </p:cNvPr>
          <p:cNvCxnSpPr>
            <a:stCxn id="33" idx="1"/>
            <a:endCxn id="17" idx="3"/>
          </p:cNvCxnSpPr>
          <p:nvPr/>
        </p:nvCxnSpPr>
        <p:spPr bwMode="auto">
          <a:xfrm flipH="1" flipV="1">
            <a:off x="1424608" y="2936341"/>
            <a:ext cx="2406687" cy="8364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8A960DA-3CB4-489C-B083-0B66E72D9294}"/>
              </a:ext>
            </a:extLst>
          </p:cNvPr>
          <p:cNvCxnSpPr>
            <a:stCxn id="65" idx="1"/>
            <a:endCxn id="6" idx="3"/>
          </p:cNvCxnSpPr>
          <p:nvPr/>
        </p:nvCxnSpPr>
        <p:spPr bwMode="auto">
          <a:xfrm flipH="1" flipV="1">
            <a:off x="1568624" y="3465004"/>
            <a:ext cx="1812993" cy="7032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502B18C-347B-4DE6-B8FC-C5FBF772971E}"/>
              </a:ext>
            </a:extLst>
          </p:cNvPr>
          <p:cNvCxnSpPr>
            <a:stCxn id="70" idx="1"/>
            <a:endCxn id="7" idx="3"/>
          </p:cNvCxnSpPr>
          <p:nvPr/>
        </p:nvCxnSpPr>
        <p:spPr bwMode="auto">
          <a:xfrm flipH="1" flipV="1">
            <a:off x="1568624" y="3969060"/>
            <a:ext cx="1373677" cy="4971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3C359A3-40D8-4DD7-8D7E-0B2C33A82859}"/>
              </a:ext>
            </a:extLst>
          </p:cNvPr>
          <p:cNvCxnSpPr>
            <a:stCxn id="82" idx="1"/>
            <a:endCxn id="8" idx="3"/>
          </p:cNvCxnSpPr>
          <p:nvPr/>
        </p:nvCxnSpPr>
        <p:spPr bwMode="auto">
          <a:xfrm flipH="1" flipV="1">
            <a:off x="1568624" y="4473116"/>
            <a:ext cx="914777" cy="10583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E3B8E14-A057-4979-8C1A-45AB6066CA24}"/>
              </a:ext>
            </a:extLst>
          </p:cNvPr>
          <p:cNvCxnSpPr>
            <a:stCxn id="85" idx="1"/>
            <a:endCxn id="9" idx="3"/>
          </p:cNvCxnSpPr>
          <p:nvPr/>
        </p:nvCxnSpPr>
        <p:spPr bwMode="auto">
          <a:xfrm flipH="1" flipV="1">
            <a:off x="1568624" y="4977172"/>
            <a:ext cx="463775" cy="8597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2550060-3ADF-4DF8-BAA7-B17261B37201}"/>
              </a:ext>
            </a:extLst>
          </p:cNvPr>
          <p:cNvCxnSpPr>
            <a:cxnSpLocks/>
            <a:stCxn id="63" idx="1"/>
            <a:endCxn id="10" idx="3"/>
          </p:cNvCxnSpPr>
          <p:nvPr/>
        </p:nvCxnSpPr>
        <p:spPr bwMode="auto">
          <a:xfrm flipH="1">
            <a:off x="1568624" y="5478548"/>
            <a:ext cx="465498" cy="2680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8A1F1331-7513-4BD6-B6AD-F26EDC5FFFD4}"/>
              </a:ext>
            </a:extLst>
          </p:cNvPr>
          <p:cNvCxnSpPr>
            <a:stCxn id="33" idx="3"/>
            <a:endCxn id="26" idx="1"/>
          </p:cNvCxnSpPr>
          <p:nvPr/>
        </p:nvCxnSpPr>
        <p:spPr bwMode="auto">
          <a:xfrm flipV="1">
            <a:off x="6927577" y="2936341"/>
            <a:ext cx="1148370" cy="8364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DD8390C-29FE-48D3-B9F0-002F32DE1586}"/>
              </a:ext>
            </a:extLst>
          </p:cNvPr>
          <p:cNvCxnSpPr>
            <a:stCxn id="38" idx="3"/>
            <a:endCxn id="28" idx="1"/>
          </p:cNvCxnSpPr>
          <p:nvPr/>
        </p:nvCxnSpPr>
        <p:spPr bwMode="auto">
          <a:xfrm>
            <a:off x="6910552" y="3460656"/>
            <a:ext cx="994776" cy="4348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064CE68-88E7-4500-9445-130A88D0B66F}"/>
              </a:ext>
            </a:extLst>
          </p:cNvPr>
          <p:cNvCxnSpPr>
            <a:stCxn id="53" idx="3"/>
            <a:endCxn id="29" idx="1"/>
          </p:cNvCxnSpPr>
          <p:nvPr/>
        </p:nvCxnSpPr>
        <p:spPr bwMode="auto">
          <a:xfrm>
            <a:off x="6922641" y="3952866"/>
            <a:ext cx="982687" cy="16194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1E99696-3FD2-4D99-B198-E905CC448E9B}"/>
              </a:ext>
            </a:extLst>
          </p:cNvPr>
          <p:cNvCxnSpPr>
            <a:stCxn id="56" idx="3"/>
            <a:endCxn id="30" idx="1"/>
          </p:cNvCxnSpPr>
          <p:nvPr/>
        </p:nvCxnSpPr>
        <p:spPr bwMode="auto">
          <a:xfrm>
            <a:off x="6915149" y="4472319"/>
            <a:ext cx="990179" cy="797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7BE7B5C-B65A-493B-AA93-136EFD320FD3}"/>
              </a:ext>
            </a:extLst>
          </p:cNvPr>
          <p:cNvCxnSpPr>
            <a:stCxn id="87" idx="3"/>
            <a:endCxn id="31" idx="1"/>
          </p:cNvCxnSpPr>
          <p:nvPr/>
        </p:nvCxnSpPr>
        <p:spPr bwMode="auto">
          <a:xfrm>
            <a:off x="7345674" y="4974389"/>
            <a:ext cx="559654" cy="2783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96D7335-796C-4507-A9EB-4E514941A5F1}"/>
              </a:ext>
            </a:extLst>
          </p:cNvPr>
          <p:cNvCxnSpPr>
            <a:cxnSpLocks/>
            <a:stCxn id="63" idx="3"/>
            <a:endCxn id="32" idx="1"/>
          </p:cNvCxnSpPr>
          <p:nvPr/>
        </p:nvCxnSpPr>
        <p:spPr bwMode="auto">
          <a:xfrm>
            <a:off x="7345674" y="5478548"/>
            <a:ext cx="559654" cy="2680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D2F152FA-1DB6-47F4-A473-29B44CA72CF9}"/>
              </a:ext>
            </a:extLst>
          </p:cNvPr>
          <p:cNvCxnSpPr/>
          <p:nvPr/>
        </p:nvCxnSpPr>
        <p:spPr bwMode="auto">
          <a:xfrm>
            <a:off x="3826507" y="3091489"/>
            <a:ext cx="0" cy="265093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9C78580-367D-418D-993A-749E9ACA5946}"/>
              </a:ext>
            </a:extLst>
          </p:cNvPr>
          <p:cNvCxnSpPr/>
          <p:nvPr/>
        </p:nvCxnSpPr>
        <p:spPr bwMode="auto">
          <a:xfrm>
            <a:off x="3362863" y="3570021"/>
            <a:ext cx="0" cy="265093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81C5150-7867-4BA6-9719-059BB9E77560}"/>
              </a:ext>
            </a:extLst>
          </p:cNvPr>
          <p:cNvCxnSpPr/>
          <p:nvPr/>
        </p:nvCxnSpPr>
        <p:spPr bwMode="auto">
          <a:xfrm>
            <a:off x="2923547" y="4073820"/>
            <a:ext cx="0" cy="265093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F7A5496-29C3-4FEB-A5AD-033851B7D66F}"/>
              </a:ext>
            </a:extLst>
          </p:cNvPr>
          <p:cNvCxnSpPr/>
          <p:nvPr/>
        </p:nvCxnSpPr>
        <p:spPr bwMode="auto">
          <a:xfrm>
            <a:off x="2462802" y="4606394"/>
            <a:ext cx="0" cy="265093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81461FC-DFC7-4446-A46A-6E252131FE22}"/>
              </a:ext>
            </a:extLst>
          </p:cNvPr>
          <p:cNvCxnSpPr/>
          <p:nvPr/>
        </p:nvCxnSpPr>
        <p:spPr bwMode="auto">
          <a:xfrm>
            <a:off x="2013645" y="5096653"/>
            <a:ext cx="0" cy="265093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0879BC1-BDD2-44C0-B655-F8DA350ED7A1}"/>
              </a:ext>
            </a:extLst>
          </p:cNvPr>
          <p:cNvCxnSpPr/>
          <p:nvPr/>
        </p:nvCxnSpPr>
        <p:spPr bwMode="auto">
          <a:xfrm>
            <a:off x="6919439" y="3091489"/>
            <a:ext cx="0" cy="265093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9F6D25A-622C-49A8-97BD-F68BE4923A87}"/>
              </a:ext>
            </a:extLst>
          </p:cNvPr>
          <p:cNvCxnSpPr/>
          <p:nvPr/>
        </p:nvCxnSpPr>
        <p:spPr bwMode="auto">
          <a:xfrm>
            <a:off x="6910776" y="3577641"/>
            <a:ext cx="0" cy="265093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D74BFDEA-AC17-4157-93CD-093AB20624FF}"/>
              </a:ext>
            </a:extLst>
          </p:cNvPr>
          <p:cNvCxnSpPr/>
          <p:nvPr/>
        </p:nvCxnSpPr>
        <p:spPr bwMode="auto">
          <a:xfrm>
            <a:off x="6905466" y="4097455"/>
            <a:ext cx="0" cy="265093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334856D7-7D3E-4B15-8124-1E7D8A9D6986}"/>
              </a:ext>
            </a:extLst>
          </p:cNvPr>
          <p:cNvCxnSpPr/>
          <p:nvPr/>
        </p:nvCxnSpPr>
        <p:spPr bwMode="auto">
          <a:xfrm>
            <a:off x="6905466" y="4606394"/>
            <a:ext cx="0" cy="265093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DEFD00E3-40AF-4A0D-BC46-1DE7E8C9DEF9}"/>
              </a:ext>
            </a:extLst>
          </p:cNvPr>
          <p:cNvCxnSpPr/>
          <p:nvPr/>
        </p:nvCxnSpPr>
        <p:spPr bwMode="auto">
          <a:xfrm>
            <a:off x="7345674" y="5096653"/>
            <a:ext cx="0" cy="265093"/>
          </a:xfrm>
          <a:prstGeom prst="straightConnector1">
            <a:avLst/>
          </a:prstGeom>
          <a:solidFill>
            <a:srgbClr val="CCFF66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箭头: 下 95">
            <a:extLst>
              <a:ext uri="{FF2B5EF4-FFF2-40B4-BE49-F238E27FC236}">
                <a16:creationId xmlns:a16="http://schemas.microsoft.com/office/drawing/2014/main" id="{BF952252-037A-4280-A9BA-8AB8A272C6AB}"/>
              </a:ext>
            </a:extLst>
          </p:cNvPr>
          <p:cNvSpPr/>
          <p:nvPr/>
        </p:nvSpPr>
        <p:spPr bwMode="auto">
          <a:xfrm>
            <a:off x="917142" y="3103717"/>
            <a:ext cx="133045" cy="273931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" name="箭头: 下 145">
            <a:extLst>
              <a:ext uri="{FF2B5EF4-FFF2-40B4-BE49-F238E27FC236}">
                <a16:creationId xmlns:a16="http://schemas.microsoft.com/office/drawing/2014/main" id="{7D6A2283-22AB-43EA-A384-B3D1E90DF0FD}"/>
              </a:ext>
            </a:extLst>
          </p:cNvPr>
          <p:cNvSpPr/>
          <p:nvPr/>
        </p:nvSpPr>
        <p:spPr bwMode="auto">
          <a:xfrm>
            <a:off x="917142" y="3605463"/>
            <a:ext cx="133045" cy="273931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7" name="箭头: 下 146">
            <a:extLst>
              <a:ext uri="{FF2B5EF4-FFF2-40B4-BE49-F238E27FC236}">
                <a16:creationId xmlns:a16="http://schemas.microsoft.com/office/drawing/2014/main" id="{D6B05B55-717B-4BE3-817D-0B7AC618CB10}"/>
              </a:ext>
            </a:extLst>
          </p:cNvPr>
          <p:cNvSpPr/>
          <p:nvPr/>
        </p:nvSpPr>
        <p:spPr bwMode="auto">
          <a:xfrm>
            <a:off x="917142" y="4107209"/>
            <a:ext cx="133045" cy="273931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8" name="箭头: 下 147">
            <a:extLst>
              <a:ext uri="{FF2B5EF4-FFF2-40B4-BE49-F238E27FC236}">
                <a16:creationId xmlns:a16="http://schemas.microsoft.com/office/drawing/2014/main" id="{D4BE3598-6234-46F6-B231-CAB569F9ADFF}"/>
              </a:ext>
            </a:extLst>
          </p:cNvPr>
          <p:cNvSpPr/>
          <p:nvPr/>
        </p:nvSpPr>
        <p:spPr bwMode="auto">
          <a:xfrm>
            <a:off x="917142" y="4608955"/>
            <a:ext cx="133045" cy="273931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9" name="箭头: 下 148">
            <a:extLst>
              <a:ext uri="{FF2B5EF4-FFF2-40B4-BE49-F238E27FC236}">
                <a16:creationId xmlns:a16="http://schemas.microsoft.com/office/drawing/2014/main" id="{58A65866-4250-4AAA-99E0-B4F11394E7E1}"/>
              </a:ext>
            </a:extLst>
          </p:cNvPr>
          <p:cNvSpPr/>
          <p:nvPr/>
        </p:nvSpPr>
        <p:spPr bwMode="auto">
          <a:xfrm>
            <a:off x="917142" y="5110700"/>
            <a:ext cx="133045" cy="273931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0" name="箭头: 下 149">
            <a:extLst>
              <a:ext uri="{FF2B5EF4-FFF2-40B4-BE49-F238E27FC236}">
                <a16:creationId xmlns:a16="http://schemas.microsoft.com/office/drawing/2014/main" id="{E3DB3C00-438E-40DD-ABC2-9DBC34247470}"/>
              </a:ext>
            </a:extLst>
          </p:cNvPr>
          <p:cNvSpPr/>
          <p:nvPr/>
        </p:nvSpPr>
        <p:spPr bwMode="auto">
          <a:xfrm rot="10800000">
            <a:off x="8392170" y="3113293"/>
            <a:ext cx="133045" cy="273931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1" name="箭头: 下 150">
            <a:extLst>
              <a:ext uri="{FF2B5EF4-FFF2-40B4-BE49-F238E27FC236}">
                <a16:creationId xmlns:a16="http://schemas.microsoft.com/office/drawing/2014/main" id="{569980C6-8E1D-489D-B3B9-3B743735B246}"/>
              </a:ext>
            </a:extLst>
          </p:cNvPr>
          <p:cNvSpPr/>
          <p:nvPr/>
        </p:nvSpPr>
        <p:spPr bwMode="auto">
          <a:xfrm rot="10800000">
            <a:off x="8392170" y="3615039"/>
            <a:ext cx="133045" cy="273931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2" name="箭头: 下 151">
            <a:extLst>
              <a:ext uri="{FF2B5EF4-FFF2-40B4-BE49-F238E27FC236}">
                <a16:creationId xmlns:a16="http://schemas.microsoft.com/office/drawing/2014/main" id="{E9B79F4C-0BB5-4A10-940D-6E5D957A3D86}"/>
              </a:ext>
            </a:extLst>
          </p:cNvPr>
          <p:cNvSpPr/>
          <p:nvPr/>
        </p:nvSpPr>
        <p:spPr bwMode="auto">
          <a:xfrm rot="10800000">
            <a:off x="8392170" y="4116785"/>
            <a:ext cx="133045" cy="273931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3" name="箭头: 下 152">
            <a:extLst>
              <a:ext uri="{FF2B5EF4-FFF2-40B4-BE49-F238E27FC236}">
                <a16:creationId xmlns:a16="http://schemas.microsoft.com/office/drawing/2014/main" id="{6E22D6F7-4BA5-4AB0-84B3-A8AF27AF28EB}"/>
              </a:ext>
            </a:extLst>
          </p:cNvPr>
          <p:cNvSpPr/>
          <p:nvPr/>
        </p:nvSpPr>
        <p:spPr bwMode="auto">
          <a:xfrm rot="10800000">
            <a:off x="8392170" y="4618531"/>
            <a:ext cx="133045" cy="273931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4" name="箭头: 下 153">
            <a:extLst>
              <a:ext uri="{FF2B5EF4-FFF2-40B4-BE49-F238E27FC236}">
                <a16:creationId xmlns:a16="http://schemas.microsoft.com/office/drawing/2014/main" id="{1B476B1B-421D-4586-A4EA-A308E491F226}"/>
              </a:ext>
            </a:extLst>
          </p:cNvPr>
          <p:cNvSpPr/>
          <p:nvPr/>
        </p:nvSpPr>
        <p:spPr bwMode="auto">
          <a:xfrm rot="10800000">
            <a:off x="8392170" y="5120276"/>
            <a:ext cx="133045" cy="273931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B011BA9-0133-479A-80DC-07A506FD8BAE}"/>
              </a:ext>
            </a:extLst>
          </p:cNvPr>
          <p:cNvGrpSpPr/>
          <p:nvPr/>
        </p:nvGrpSpPr>
        <p:grpSpPr>
          <a:xfrm>
            <a:off x="1568624" y="5983059"/>
            <a:ext cx="6336704" cy="508633"/>
            <a:chOff x="1568624" y="5983059"/>
            <a:chExt cx="6336704" cy="508633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B6519CC3-FDAF-4766-A47B-5F056D24D423}"/>
                </a:ext>
              </a:extLst>
            </p:cNvPr>
            <p:cNvSpPr/>
            <p:nvPr/>
          </p:nvSpPr>
          <p:spPr bwMode="auto">
            <a:xfrm>
              <a:off x="1568624" y="5983059"/>
              <a:ext cx="6336704" cy="508633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C653C3C8-6782-4FF3-80EA-9C21ED418EF5}"/>
                </a:ext>
              </a:extLst>
            </p:cNvPr>
            <p:cNvSpPr txBox="1"/>
            <p:nvPr/>
          </p:nvSpPr>
          <p:spPr>
            <a:xfrm>
              <a:off x="2092718" y="6083488"/>
              <a:ext cx="5311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0000"/>
                  </a:solidFill>
                </a:rPr>
                <a:t>物理传输媒介</a:t>
              </a:r>
            </a:p>
          </p:txBody>
        </p:sp>
      </p:grpSp>
      <p:sp>
        <p:nvSpPr>
          <p:cNvPr id="98" name="箭头: 直角上 97">
            <a:extLst>
              <a:ext uri="{FF2B5EF4-FFF2-40B4-BE49-F238E27FC236}">
                <a16:creationId xmlns:a16="http://schemas.microsoft.com/office/drawing/2014/main" id="{2609474E-BE0C-422B-B3AE-76AA552645A4}"/>
              </a:ext>
            </a:extLst>
          </p:cNvPr>
          <p:cNvSpPr/>
          <p:nvPr/>
        </p:nvSpPr>
        <p:spPr bwMode="auto">
          <a:xfrm rot="5400000">
            <a:off x="1022860" y="5545407"/>
            <a:ext cx="658933" cy="824248"/>
          </a:xfrm>
          <a:prstGeom prst="bentUpArrow">
            <a:avLst>
              <a:gd name="adj1" fmla="val 9469"/>
              <a:gd name="adj2" fmla="val 11946"/>
              <a:gd name="adj3" fmla="val 25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1" name="箭头: 直角上 160">
            <a:extLst>
              <a:ext uri="{FF2B5EF4-FFF2-40B4-BE49-F238E27FC236}">
                <a16:creationId xmlns:a16="http://schemas.microsoft.com/office/drawing/2014/main" id="{A5FC30B6-0799-4811-8188-53A20F20E3B3}"/>
              </a:ext>
            </a:extLst>
          </p:cNvPr>
          <p:cNvSpPr/>
          <p:nvPr/>
        </p:nvSpPr>
        <p:spPr bwMode="auto">
          <a:xfrm>
            <a:off x="7585990" y="5496961"/>
            <a:ext cx="947760" cy="824248"/>
          </a:xfrm>
          <a:prstGeom prst="bentUpArrow">
            <a:avLst>
              <a:gd name="adj1" fmla="val 9469"/>
              <a:gd name="adj2" fmla="val 7786"/>
              <a:gd name="adj3" fmla="val 1760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33431</TotalTime>
  <Words>2646</Words>
  <Application>Microsoft Office PowerPoint</Application>
  <PresentationFormat>A4 纸张(210x297 毫米)</PresentationFormat>
  <Paragraphs>249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Monotype Sorts</vt:lpstr>
      <vt:lpstr>黑体</vt:lpstr>
      <vt:lpstr>Arial</vt:lpstr>
      <vt:lpstr>Arial Narrow</vt:lpstr>
      <vt:lpstr>Times New Roman</vt:lpstr>
      <vt:lpstr>Wingdings</vt:lpstr>
      <vt:lpstr>通用信息 (标准)</vt:lpstr>
      <vt:lpstr>第八章 实验1 数据的采集</vt:lpstr>
      <vt:lpstr>背景知识</vt:lpstr>
      <vt:lpstr>任务内容</vt:lpstr>
      <vt:lpstr>任务1（15分钟）</vt:lpstr>
      <vt:lpstr>任务1（15分钟）</vt:lpstr>
      <vt:lpstr>任务1（15分钟）</vt:lpstr>
      <vt:lpstr>任务1（15分钟）</vt:lpstr>
      <vt:lpstr>任务2（45分钟）</vt:lpstr>
      <vt:lpstr>任务2(45分钟）</vt:lpstr>
      <vt:lpstr>任务2(45分钟）</vt:lpstr>
      <vt:lpstr>任务2（45分钟）</vt:lpstr>
      <vt:lpstr>任务2（45分钟）</vt:lpstr>
      <vt:lpstr>任务2（45分钟）</vt:lpstr>
      <vt:lpstr>任务2（45分钟）</vt:lpstr>
      <vt:lpstr>任务2（45分钟）</vt:lpstr>
      <vt:lpstr>任务2（45分钟）</vt:lpstr>
      <vt:lpstr>任务2（45分钟）</vt:lpstr>
      <vt:lpstr>任务2（45分钟）</vt:lpstr>
      <vt:lpstr>任务2（45分钟）</vt:lpstr>
      <vt:lpstr>任务2（45分钟）</vt:lpstr>
      <vt:lpstr>任务2（45分钟）</vt:lpstr>
      <vt:lpstr>任务2（45分钟）</vt:lpstr>
      <vt:lpstr>任务2（45分钟）</vt:lpstr>
      <vt:lpstr>任务2（45分钟）</vt:lpstr>
      <vt:lpstr>任务3（15分钟）</vt:lpstr>
      <vt:lpstr>任务3（15分钟）</vt:lpstr>
      <vt:lpstr>任务3（15分钟）</vt:lpstr>
      <vt:lpstr>任务3（15分钟）</vt:lpstr>
      <vt:lpstr>任务3（15分钟）</vt:lpstr>
      <vt:lpstr>任务3（15分钟）</vt:lpstr>
      <vt:lpstr>任务4（45分钟）</vt:lpstr>
      <vt:lpstr>任务4（45分钟）</vt:lpstr>
      <vt:lpstr>任务4（45分钟）</vt:lpstr>
      <vt:lpstr>任务4（45分钟）</vt:lpstr>
      <vt:lpstr>任务4（45分钟）</vt:lpstr>
      <vt:lpstr>任务4（45分钟）</vt:lpstr>
      <vt:lpstr>任务4（45分钟）</vt:lpstr>
      <vt:lpstr>任务5（45分钟）</vt:lpstr>
      <vt:lpstr>任务5（45分钟）</vt:lpstr>
      <vt:lpstr>任务5（45分钟）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3443</cp:revision>
  <cp:lastPrinted>2011-09-02T04:24:48Z</cp:lastPrinted>
  <dcterms:created xsi:type="dcterms:W3CDTF">2001-03-21T12:57:26Z</dcterms:created>
  <dcterms:modified xsi:type="dcterms:W3CDTF">2021-03-26T08:48:35Z</dcterms:modified>
</cp:coreProperties>
</file>