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4"/>
  </p:notesMasterIdLst>
  <p:handoutMasterIdLst>
    <p:handoutMasterId r:id="rId55"/>
  </p:handoutMasterIdLst>
  <p:sldIdLst>
    <p:sldId id="2522" r:id="rId2"/>
    <p:sldId id="336" r:id="rId3"/>
    <p:sldId id="271" r:id="rId4"/>
    <p:sldId id="316" r:id="rId5"/>
    <p:sldId id="317" r:id="rId6"/>
    <p:sldId id="318" r:id="rId7"/>
    <p:sldId id="319" r:id="rId8"/>
    <p:sldId id="258" r:id="rId9"/>
    <p:sldId id="276" r:id="rId10"/>
    <p:sldId id="333" r:id="rId11"/>
    <p:sldId id="277" r:id="rId12"/>
    <p:sldId id="2553" r:id="rId13"/>
    <p:sldId id="2554" r:id="rId14"/>
    <p:sldId id="260" r:id="rId15"/>
    <p:sldId id="279" r:id="rId16"/>
    <p:sldId id="334" r:id="rId17"/>
    <p:sldId id="2556" r:id="rId18"/>
    <p:sldId id="2557" r:id="rId19"/>
    <p:sldId id="2558" r:id="rId20"/>
    <p:sldId id="2559" r:id="rId21"/>
    <p:sldId id="2555" r:id="rId22"/>
    <p:sldId id="285" r:id="rId23"/>
    <p:sldId id="307" r:id="rId24"/>
    <p:sldId id="308" r:id="rId25"/>
    <p:sldId id="335" r:id="rId26"/>
    <p:sldId id="2561" r:id="rId27"/>
    <p:sldId id="2562" r:id="rId28"/>
    <p:sldId id="2563" r:id="rId29"/>
    <p:sldId id="2564" r:id="rId30"/>
    <p:sldId id="320" r:id="rId31"/>
    <p:sldId id="2565" r:id="rId32"/>
    <p:sldId id="323" r:id="rId33"/>
    <p:sldId id="324" r:id="rId34"/>
    <p:sldId id="2566" r:id="rId35"/>
    <p:sldId id="2567" r:id="rId36"/>
    <p:sldId id="2568" r:id="rId37"/>
    <p:sldId id="2569" r:id="rId38"/>
    <p:sldId id="2570" r:id="rId39"/>
    <p:sldId id="2571" r:id="rId40"/>
    <p:sldId id="327" r:id="rId41"/>
    <p:sldId id="328" r:id="rId42"/>
    <p:sldId id="2572" r:id="rId43"/>
    <p:sldId id="2574" r:id="rId44"/>
    <p:sldId id="2575" r:id="rId45"/>
    <p:sldId id="2573" r:id="rId46"/>
    <p:sldId id="330" r:id="rId47"/>
    <p:sldId id="331" r:id="rId48"/>
    <p:sldId id="332" r:id="rId49"/>
    <p:sldId id="2576" r:id="rId50"/>
    <p:sldId id="2578" r:id="rId51"/>
    <p:sldId id="2579" r:id="rId52"/>
    <p:sldId id="297" r:id="rId53"/>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1D3A"/>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9" autoAdjust="0"/>
    <p:restoredTop sz="98074" autoAdjust="0"/>
  </p:normalViewPr>
  <p:slideViewPr>
    <p:cSldViewPr>
      <p:cViewPr varScale="1">
        <p:scale>
          <a:sx n="67" d="100"/>
          <a:sy n="67" d="100"/>
        </p:scale>
        <p:origin x="900" y="52"/>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268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4586348.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4586348.ht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view/4586348.ht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endParaRPr lang="zh-CN" altLang="en-US"/>
          </a:p>
        </p:txBody>
      </p:sp>
      <p:sp>
        <p:nvSpPr>
          <p:cNvPr id="3379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832168-708F-4FBD-9EF2-7BDEA31D15A2}" type="slidenum">
              <a:rPr lang="zh-CN" altLang="en-US" smtClean="0"/>
              <a:pPr/>
              <a:t>1</a:t>
            </a:fld>
            <a:endParaRPr lang="en-US" altLang="zh-CN"/>
          </a:p>
        </p:txBody>
      </p:sp>
    </p:spTree>
    <p:extLst>
      <p:ext uri="{BB962C8B-B14F-4D97-AF65-F5344CB8AC3E}">
        <p14:creationId xmlns:p14="http://schemas.microsoft.com/office/powerpoint/2010/main" val="413641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dirty="0" err="1">
                <a:effectLst/>
                <a:latin typeface="Avenir Roman"/>
                <a:ea typeface="Avenir Roman"/>
                <a:cs typeface="Avenir Roman"/>
                <a:sym typeface="Avenir Roman"/>
              </a:rPr>
              <a:t>Cppcheck</a:t>
            </a:r>
            <a:r>
              <a:rPr lang="zh-CN" altLang="zh-CN" sz="2400" dirty="0">
                <a:effectLst/>
                <a:latin typeface="Avenir Roman"/>
                <a:ea typeface="Avenir Roman"/>
                <a:cs typeface="Avenir Roman"/>
                <a:sym typeface="Avenir Roman"/>
              </a:rPr>
              <a:t>是一种</a:t>
            </a:r>
            <a:r>
              <a:rPr lang="en-US" altLang="zh-CN" sz="2400" dirty="0">
                <a:effectLst/>
                <a:latin typeface="Avenir Roman"/>
                <a:ea typeface="Avenir Roman"/>
                <a:cs typeface="Avenir Roman"/>
                <a:sym typeface="Avenir Roman"/>
              </a:rPr>
              <a:t>C/C++</a:t>
            </a:r>
            <a:r>
              <a:rPr lang="zh-CN" altLang="zh-CN" sz="2400" dirty="0">
                <a:effectLst/>
                <a:latin typeface="Avenir Roman"/>
                <a:ea typeface="Avenir Roman"/>
                <a:cs typeface="Avenir Roman"/>
                <a:sym typeface="Avenir Roman"/>
              </a:rPr>
              <a:t>代码缺陷静态</a:t>
            </a:r>
            <a:r>
              <a:rPr lang="en-US" altLang="zh-CN" sz="2400" u="none" strike="noStrike" dirty="0" err="1">
                <a:effectLst/>
                <a:latin typeface="Avenir Roman"/>
                <a:ea typeface="Avenir Roman"/>
                <a:cs typeface="Avenir Roman"/>
                <a:sym typeface="Avenir Roman"/>
                <a:hlinkClick r:id="rId3"/>
              </a:rPr>
              <a:t>检查工具</a:t>
            </a:r>
            <a:r>
              <a:rPr lang="zh-CN" altLang="zh-CN" sz="2400" dirty="0">
                <a:effectLst/>
                <a:latin typeface="Avenir Roman"/>
                <a:ea typeface="Avenir Roman"/>
                <a:cs typeface="Avenir Roman"/>
                <a:sym typeface="Avenir Roman"/>
              </a:rPr>
              <a:t>。不同于</a:t>
            </a:r>
            <a:r>
              <a:rPr lang="en-US" altLang="zh-CN" sz="2400" dirty="0">
                <a:effectLst/>
                <a:latin typeface="Avenir Roman"/>
                <a:ea typeface="Avenir Roman"/>
                <a:cs typeface="Avenir Roman"/>
                <a:sym typeface="Avenir Roman"/>
              </a:rPr>
              <a:t>C/C++</a:t>
            </a:r>
            <a:r>
              <a:rPr lang="zh-CN" altLang="zh-CN" sz="2400" dirty="0">
                <a:effectLst/>
                <a:latin typeface="Avenir Roman"/>
                <a:ea typeface="Avenir Roman"/>
                <a:cs typeface="Avenir Roman"/>
                <a:sym typeface="Avenir Roman"/>
              </a:rPr>
              <a:t>编译器及其它分析工具，</a:t>
            </a:r>
            <a:r>
              <a:rPr lang="en-US" altLang="zh-CN" sz="2400" dirty="0" err="1">
                <a:effectLst/>
                <a:latin typeface="Avenir Roman"/>
                <a:ea typeface="Avenir Roman"/>
                <a:cs typeface="Avenir Roman"/>
                <a:sym typeface="Avenir Roman"/>
              </a:rPr>
              <a:t>Cppcheck</a:t>
            </a:r>
            <a:r>
              <a:rPr lang="zh-CN" altLang="zh-CN" sz="2400" dirty="0">
                <a:effectLst/>
                <a:latin typeface="Avenir Roman"/>
                <a:ea typeface="Avenir Roman"/>
                <a:cs typeface="Avenir Roman"/>
                <a:sym typeface="Avenir Roman"/>
              </a:rPr>
              <a:t>只检查编译器检查不出来的</a:t>
            </a:r>
            <a:r>
              <a:rPr lang="en-US" altLang="zh-CN" sz="2400" dirty="0">
                <a:effectLst/>
                <a:latin typeface="Avenir Roman"/>
                <a:ea typeface="Avenir Roman"/>
                <a:cs typeface="Avenir Roman"/>
                <a:sym typeface="Avenir Roman"/>
              </a:rPr>
              <a:t>bug</a:t>
            </a:r>
            <a:r>
              <a:rPr lang="zh-CN" altLang="zh-CN" sz="2400" dirty="0">
                <a:effectLst/>
                <a:latin typeface="Avenir Roman"/>
                <a:ea typeface="Avenir Roman"/>
                <a:cs typeface="Avenir Roman"/>
                <a:sym typeface="Avenir Roman"/>
              </a:rPr>
              <a:t>，不检查语法错误。</a:t>
            </a:r>
          </a:p>
        </p:txBody>
      </p:sp>
    </p:spTree>
    <p:extLst>
      <p:ext uri="{BB962C8B-B14F-4D97-AF65-F5344CB8AC3E}">
        <p14:creationId xmlns:p14="http://schemas.microsoft.com/office/powerpoint/2010/main" val="1294666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数组的边界检查，数组的越界访问。</a:t>
            </a:r>
          </a:p>
        </p:txBody>
      </p:sp>
    </p:spTree>
    <p:extLst>
      <p:ext uri="{BB962C8B-B14F-4D97-AF65-F5344CB8AC3E}">
        <p14:creationId xmlns:p14="http://schemas.microsoft.com/office/powerpoint/2010/main" val="3327122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dirty="0" err="1">
                <a:effectLst/>
                <a:latin typeface="Avenir Roman"/>
                <a:ea typeface="Avenir Roman"/>
                <a:cs typeface="Avenir Roman"/>
                <a:sym typeface="Avenir Roman"/>
              </a:rPr>
              <a:t>Cppcheck</a:t>
            </a:r>
            <a:r>
              <a:rPr lang="zh-CN" altLang="zh-CN" sz="2400" dirty="0">
                <a:effectLst/>
                <a:latin typeface="Avenir Roman"/>
                <a:ea typeface="Avenir Roman"/>
                <a:cs typeface="Avenir Roman"/>
                <a:sym typeface="Avenir Roman"/>
              </a:rPr>
              <a:t>是一种</a:t>
            </a:r>
            <a:r>
              <a:rPr lang="en-US" altLang="zh-CN" sz="2400" dirty="0">
                <a:effectLst/>
                <a:latin typeface="Avenir Roman"/>
                <a:ea typeface="Avenir Roman"/>
                <a:cs typeface="Avenir Roman"/>
                <a:sym typeface="Avenir Roman"/>
              </a:rPr>
              <a:t>C/C++</a:t>
            </a:r>
            <a:r>
              <a:rPr lang="zh-CN" altLang="zh-CN" sz="2400" dirty="0">
                <a:effectLst/>
                <a:latin typeface="Avenir Roman"/>
                <a:ea typeface="Avenir Roman"/>
                <a:cs typeface="Avenir Roman"/>
                <a:sym typeface="Avenir Roman"/>
              </a:rPr>
              <a:t>代码缺陷静态</a:t>
            </a:r>
            <a:r>
              <a:rPr lang="en-US" altLang="zh-CN" sz="2400" u="none" strike="noStrike" dirty="0" err="1">
                <a:effectLst/>
                <a:latin typeface="Avenir Roman"/>
                <a:ea typeface="Avenir Roman"/>
                <a:cs typeface="Avenir Roman"/>
                <a:sym typeface="Avenir Roman"/>
                <a:hlinkClick r:id="rId3"/>
              </a:rPr>
              <a:t>检查工具</a:t>
            </a:r>
            <a:r>
              <a:rPr lang="zh-CN" altLang="zh-CN" sz="2400" dirty="0">
                <a:effectLst/>
                <a:latin typeface="Avenir Roman"/>
                <a:ea typeface="Avenir Roman"/>
                <a:cs typeface="Avenir Roman"/>
                <a:sym typeface="Avenir Roman"/>
              </a:rPr>
              <a:t>。不同于</a:t>
            </a:r>
            <a:r>
              <a:rPr lang="en-US" altLang="zh-CN" sz="2400" dirty="0">
                <a:effectLst/>
                <a:latin typeface="Avenir Roman"/>
                <a:ea typeface="Avenir Roman"/>
                <a:cs typeface="Avenir Roman"/>
                <a:sym typeface="Avenir Roman"/>
              </a:rPr>
              <a:t>C/C++</a:t>
            </a:r>
            <a:r>
              <a:rPr lang="zh-CN" altLang="zh-CN" sz="2400" dirty="0">
                <a:effectLst/>
                <a:latin typeface="Avenir Roman"/>
                <a:ea typeface="Avenir Roman"/>
                <a:cs typeface="Avenir Roman"/>
                <a:sym typeface="Avenir Roman"/>
              </a:rPr>
              <a:t>编译器及其它分析工具，</a:t>
            </a:r>
            <a:r>
              <a:rPr lang="en-US" altLang="zh-CN" sz="2400" dirty="0" err="1">
                <a:effectLst/>
                <a:latin typeface="Avenir Roman"/>
                <a:ea typeface="Avenir Roman"/>
                <a:cs typeface="Avenir Roman"/>
                <a:sym typeface="Avenir Roman"/>
              </a:rPr>
              <a:t>Cppcheck</a:t>
            </a:r>
            <a:r>
              <a:rPr lang="zh-CN" altLang="zh-CN" sz="2400" dirty="0">
                <a:effectLst/>
                <a:latin typeface="Avenir Roman"/>
                <a:ea typeface="Avenir Roman"/>
                <a:cs typeface="Avenir Roman"/>
                <a:sym typeface="Avenir Roman"/>
              </a:rPr>
              <a:t>只检查编译器检查不出来的</a:t>
            </a:r>
            <a:r>
              <a:rPr lang="en-US" altLang="zh-CN" sz="2400" dirty="0">
                <a:effectLst/>
                <a:latin typeface="Avenir Roman"/>
                <a:ea typeface="Avenir Roman"/>
                <a:cs typeface="Avenir Roman"/>
                <a:sym typeface="Avenir Roman"/>
              </a:rPr>
              <a:t>bug</a:t>
            </a:r>
            <a:r>
              <a:rPr lang="zh-CN" altLang="zh-CN" sz="2400" dirty="0">
                <a:effectLst/>
                <a:latin typeface="Avenir Roman"/>
                <a:ea typeface="Avenir Roman"/>
                <a:cs typeface="Avenir Roman"/>
                <a:sym typeface="Avenir Roman"/>
              </a:rPr>
              <a:t>，不检查语法错误。</a:t>
            </a:r>
          </a:p>
        </p:txBody>
      </p:sp>
    </p:spTree>
    <p:extLst>
      <p:ext uri="{BB962C8B-B14F-4D97-AF65-F5344CB8AC3E}">
        <p14:creationId xmlns:p14="http://schemas.microsoft.com/office/powerpoint/2010/main" val="170437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dirty="0" err="1">
                <a:effectLst/>
                <a:latin typeface="Avenir Roman"/>
                <a:ea typeface="Avenir Roman"/>
                <a:cs typeface="Avenir Roman"/>
                <a:sym typeface="Avenir Roman"/>
              </a:rPr>
              <a:t>Cppcheck</a:t>
            </a:r>
            <a:r>
              <a:rPr lang="zh-CN" altLang="zh-CN" sz="2400" dirty="0">
                <a:effectLst/>
                <a:latin typeface="Avenir Roman"/>
                <a:ea typeface="Avenir Roman"/>
                <a:cs typeface="Avenir Roman"/>
                <a:sym typeface="Avenir Roman"/>
              </a:rPr>
              <a:t>是一种</a:t>
            </a:r>
            <a:r>
              <a:rPr lang="en-US" altLang="zh-CN" sz="2400" dirty="0">
                <a:effectLst/>
                <a:latin typeface="Avenir Roman"/>
                <a:ea typeface="Avenir Roman"/>
                <a:cs typeface="Avenir Roman"/>
                <a:sym typeface="Avenir Roman"/>
              </a:rPr>
              <a:t>C/C++</a:t>
            </a:r>
            <a:r>
              <a:rPr lang="zh-CN" altLang="zh-CN" sz="2400" dirty="0">
                <a:effectLst/>
                <a:latin typeface="Avenir Roman"/>
                <a:ea typeface="Avenir Roman"/>
                <a:cs typeface="Avenir Roman"/>
                <a:sym typeface="Avenir Roman"/>
              </a:rPr>
              <a:t>代码缺陷静态</a:t>
            </a:r>
            <a:r>
              <a:rPr lang="en-US" altLang="zh-CN" sz="2400" u="none" strike="noStrike" dirty="0" err="1">
                <a:effectLst/>
                <a:latin typeface="Avenir Roman"/>
                <a:ea typeface="Avenir Roman"/>
                <a:cs typeface="Avenir Roman"/>
                <a:sym typeface="Avenir Roman"/>
                <a:hlinkClick r:id="rId3"/>
              </a:rPr>
              <a:t>检查工具</a:t>
            </a:r>
            <a:r>
              <a:rPr lang="zh-CN" altLang="zh-CN" sz="2400" dirty="0">
                <a:effectLst/>
                <a:latin typeface="Avenir Roman"/>
                <a:ea typeface="Avenir Roman"/>
                <a:cs typeface="Avenir Roman"/>
                <a:sym typeface="Avenir Roman"/>
              </a:rPr>
              <a:t>。不同于</a:t>
            </a:r>
            <a:r>
              <a:rPr lang="en-US" altLang="zh-CN" sz="2400" dirty="0">
                <a:effectLst/>
                <a:latin typeface="Avenir Roman"/>
                <a:ea typeface="Avenir Roman"/>
                <a:cs typeface="Avenir Roman"/>
                <a:sym typeface="Avenir Roman"/>
              </a:rPr>
              <a:t>C/C++</a:t>
            </a:r>
            <a:r>
              <a:rPr lang="zh-CN" altLang="zh-CN" sz="2400" dirty="0">
                <a:effectLst/>
                <a:latin typeface="Avenir Roman"/>
                <a:ea typeface="Avenir Roman"/>
                <a:cs typeface="Avenir Roman"/>
                <a:sym typeface="Avenir Roman"/>
              </a:rPr>
              <a:t>编译器及其它分析工具，</a:t>
            </a:r>
            <a:r>
              <a:rPr lang="en-US" altLang="zh-CN" sz="2400" dirty="0" err="1">
                <a:effectLst/>
                <a:latin typeface="Avenir Roman"/>
                <a:ea typeface="Avenir Roman"/>
                <a:cs typeface="Avenir Roman"/>
                <a:sym typeface="Avenir Roman"/>
              </a:rPr>
              <a:t>Cppcheck</a:t>
            </a:r>
            <a:r>
              <a:rPr lang="zh-CN" altLang="zh-CN" sz="2400" dirty="0">
                <a:effectLst/>
                <a:latin typeface="Avenir Roman"/>
                <a:ea typeface="Avenir Roman"/>
                <a:cs typeface="Avenir Roman"/>
                <a:sym typeface="Avenir Roman"/>
              </a:rPr>
              <a:t>只检查编译器检查不出来的</a:t>
            </a:r>
            <a:r>
              <a:rPr lang="en-US" altLang="zh-CN" sz="2400" dirty="0">
                <a:effectLst/>
                <a:latin typeface="Avenir Roman"/>
                <a:ea typeface="Avenir Roman"/>
                <a:cs typeface="Avenir Roman"/>
                <a:sym typeface="Avenir Roman"/>
              </a:rPr>
              <a:t>bug</a:t>
            </a:r>
            <a:r>
              <a:rPr lang="zh-CN" altLang="zh-CN" sz="2400" dirty="0">
                <a:effectLst/>
                <a:latin typeface="Avenir Roman"/>
                <a:ea typeface="Avenir Roman"/>
                <a:cs typeface="Avenir Roman"/>
                <a:sym typeface="Avenir Roman"/>
              </a:rPr>
              <a:t>，不检查语法错误。</a:t>
            </a:r>
          </a:p>
        </p:txBody>
      </p:sp>
    </p:spTree>
    <p:extLst>
      <p:ext uri="{BB962C8B-B14F-4D97-AF65-F5344CB8AC3E}">
        <p14:creationId xmlns:p14="http://schemas.microsoft.com/office/powerpoint/2010/main" val="3151557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5062">
                <a:solidFill>
                  <a:srgbClr val="FFFFFF"/>
                </a:solidFill>
              </a:rPr>
              <a:t>标题文本</a:t>
            </a:r>
          </a:p>
        </p:txBody>
      </p:sp>
      <p:sp>
        <p:nvSpPr>
          <p:cNvPr id="19" name="Shape 19"/>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2531">
                <a:solidFill>
                  <a:srgbClr val="FFFFFF"/>
                </a:solidFill>
              </a:rPr>
              <a:t>正文级别 1</a:t>
            </a:r>
          </a:p>
          <a:p>
            <a:pPr lvl="1">
              <a:defRPr sz="1800">
                <a:solidFill>
                  <a:srgbClr val="000000"/>
                </a:solidFill>
              </a:defRPr>
            </a:pPr>
            <a:r>
              <a:rPr sz="2531">
                <a:solidFill>
                  <a:srgbClr val="FFFFFF"/>
                </a:solidFill>
              </a:rPr>
              <a:t>正文级别 2</a:t>
            </a:r>
          </a:p>
          <a:p>
            <a:pPr lvl="2">
              <a:defRPr sz="1800">
                <a:solidFill>
                  <a:srgbClr val="000000"/>
                </a:solidFill>
              </a:defRPr>
            </a:pPr>
            <a:r>
              <a:rPr sz="2531">
                <a:solidFill>
                  <a:srgbClr val="FFFFFF"/>
                </a:solidFill>
              </a:rPr>
              <a:t>正文级别 3</a:t>
            </a:r>
          </a:p>
          <a:p>
            <a:pPr lvl="3">
              <a:defRPr sz="1800">
                <a:solidFill>
                  <a:srgbClr val="000000"/>
                </a:solidFill>
              </a:defRPr>
            </a:pPr>
            <a:r>
              <a:rPr sz="2531">
                <a:solidFill>
                  <a:srgbClr val="FFFFFF"/>
                </a:solidFill>
              </a:rPr>
              <a:t>正文级别 4</a:t>
            </a:r>
          </a:p>
          <a:p>
            <a:pPr lvl="4">
              <a:defRPr sz="1800">
                <a:solidFill>
                  <a:srgbClr val="000000"/>
                </a:solidFill>
              </a:defRPr>
            </a:pPr>
            <a:r>
              <a:rPr sz="2531">
                <a:solidFill>
                  <a:srgbClr val="FFFFFF"/>
                </a:solidFill>
              </a:rPr>
              <a:t>正文级别 5</a:t>
            </a:r>
          </a:p>
        </p:txBody>
      </p:sp>
    </p:spTree>
    <p:extLst>
      <p:ext uri="{BB962C8B-B14F-4D97-AF65-F5344CB8AC3E}">
        <p14:creationId xmlns:p14="http://schemas.microsoft.com/office/powerpoint/2010/main" val="6270491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24" name="Shape 24"/>
          <p:cNvSpPr>
            <a:spLocks noGrp="1"/>
          </p:cNvSpPr>
          <p:nvPr>
            <p:ph type="body" idx="1"/>
          </p:nvPr>
        </p:nvSpPr>
        <p:spPr>
          <a:xfrm>
            <a:off x="967383" y="750094"/>
            <a:ext cx="7971234" cy="5357813"/>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2531">
                <a:solidFill>
                  <a:srgbClr val="FFFFFF"/>
                </a:solidFill>
              </a:rPr>
              <a:t>正文级别 1</a:t>
            </a:r>
          </a:p>
          <a:p>
            <a:pPr lvl="1">
              <a:defRPr sz="1800">
                <a:solidFill>
                  <a:srgbClr val="000000"/>
                </a:solidFill>
              </a:defRPr>
            </a:pPr>
            <a:r>
              <a:rPr sz="2531">
                <a:solidFill>
                  <a:srgbClr val="FFFFFF"/>
                </a:solidFill>
              </a:rPr>
              <a:t>正文级别 2</a:t>
            </a:r>
          </a:p>
          <a:p>
            <a:pPr lvl="2">
              <a:defRPr sz="1800">
                <a:solidFill>
                  <a:srgbClr val="000000"/>
                </a:solidFill>
              </a:defRPr>
            </a:pPr>
            <a:r>
              <a:rPr sz="2531">
                <a:solidFill>
                  <a:srgbClr val="FFFFFF"/>
                </a:solidFill>
              </a:rPr>
              <a:t>正文级别 3</a:t>
            </a:r>
          </a:p>
          <a:p>
            <a:pPr lvl="3">
              <a:defRPr sz="1800">
                <a:solidFill>
                  <a:srgbClr val="000000"/>
                </a:solidFill>
              </a:defRPr>
            </a:pPr>
            <a:r>
              <a:rPr sz="2531">
                <a:solidFill>
                  <a:srgbClr val="FFFFFF"/>
                </a:solidFill>
              </a:rPr>
              <a:t>正文级别 4</a:t>
            </a:r>
          </a:p>
          <a:p>
            <a:pPr lvl="4">
              <a:defRPr sz="1800">
                <a:solidFill>
                  <a:srgbClr val="000000"/>
                </a:solidFill>
              </a:defRPr>
            </a:pPr>
            <a:r>
              <a:rPr sz="2531">
                <a:solidFill>
                  <a:srgbClr val="FFFFFF"/>
                </a:solidFill>
              </a:rPr>
              <a:t>正文级别 5</a:t>
            </a:r>
          </a:p>
        </p:txBody>
      </p:sp>
    </p:spTree>
    <p:extLst>
      <p:ext uri="{BB962C8B-B14F-4D97-AF65-F5344CB8AC3E}">
        <p14:creationId xmlns:p14="http://schemas.microsoft.com/office/powerpoint/2010/main" val="295146868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392114" y="119063"/>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dirty="0"/>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1383704" y="111125"/>
            <a:ext cx="1905000" cy="457200"/>
          </a:xfrm>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r>
              <a:rPr lang="en-US" altLang="zh-CN" dirty="0"/>
              <a:t>1</a:t>
            </a:r>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 id="2147484585" r:id="rId12"/>
    <p:sldLayoutId id="2147484586" r:id="rId13"/>
  </p:sldLayoutIdLst>
  <p:transition/>
  <p:hf sldNum="0"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ourceforge.net/projects/cppcheck/"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spect="1" noChangeArrowheads="1"/>
          </p:cNvSpPr>
          <p:nvPr>
            <p:ph type="ctrTitle" idx="4294967295"/>
          </p:nvPr>
        </p:nvSpPr>
        <p:spPr>
          <a:xfrm>
            <a:off x="0" y="2130426"/>
            <a:ext cx="9906000" cy="1470025"/>
          </a:xfrm>
        </p:spPr>
        <p:txBody>
          <a:bodyPr/>
          <a:lstStyle/>
          <a:p>
            <a:pPr algn="ctr">
              <a:defRPr/>
            </a:pPr>
            <a:r>
              <a:rPr lang="zh-CN" altLang="en-US" sz="3600" dirty="0">
                <a:latin typeface="+mj-ea"/>
              </a:rPr>
              <a:t>第八章 实验</a:t>
            </a:r>
            <a:r>
              <a:rPr lang="en-US" altLang="zh-CN" sz="3600" dirty="0">
                <a:latin typeface="+mj-ea"/>
              </a:rPr>
              <a:t>2 </a:t>
            </a:r>
            <a:r>
              <a:rPr lang="zh-CN" altLang="en-US" sz="3600" dirty="0">
                <a:latin typeface="+mj-ea"/>
              </a:rPr>
              <a:t>未修复漏洞静态检测工具设计</a:t>
            </a:r>
          </a:p>
        </p:txBody>
      </p:sp>
      <p:sp>
        <p:nvSpPr>
          <p:cNvPr id="32771" name="Rectangle 3"/>
          <p:cNvSpPr>
            <a:spLocks noGrp="1" noChangeArrowheads="1"/>
          </p:cNvSpPr>
          <p:nvPr>
            <p:ph type="subTitle" idx="4294967295"/>
          </p:nvPr>
        </p:nvSpPr>
        <p:spPr>
          <a:xfrm>
            <a:off x="1752600" y="4462463"/>
            <a:ext cx="6400800" cy="1752600"/>
          </a:xfrm>
        </p:spPr>
        <p:txBody>
          <a:bodyPr/>
          <a:lstStyle/>
          <a:p>
            <a:pPr marL="0" indent="0" algn="ctr">
              <a:buNone/>
            </a:pPr>
            <a:r>
              <a:rPr lang="zh-CN" altLang="en-US" dirty="0"/>
              <a:t>中国科学院软件研究所</a:t>
            </a:r>
            <a:endParaRPr lang="en-US" altLang="zh-CN" dirty="0"/>
          </a:p>
        </p:txBody>
      </p:sp>
    </p:spTree>
    <p:extLst>
      <p:ext uri="{BB962C8B-B14F-4D97-AF65-F5344CB8AC3E}">
        <p14:creationId xmlns:p14="http://schemas.microsoft.com/office/powerpoint/2010/main" val="428636116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基本步骤</a:t>
            </a:r>
            <a:endParaRPr dirty="0"/>
          </a:p>
        </p:txBody>
      </p:sp>
      <p:sp>
        <p:nvSpPr>
          <p:cNvPr id="55" name="Shape 55"/>
          <p:cNvSpPr>
            <a:spLocks noGrp="1"/>
          </p:cNvSpPr>
          <p:nvPr>
            <p:ph type="body" idx="1"/>
          </p:nvPr>
        </p:nvSpPr>
        <p:spPr>
          <a:prstGeom prst="rect">
            <a:avLst/>
          </a:prstGeom>
        </p:spPr>
        <p:txBody>
          <a:bodyPr/>
          <a:lstStyle/>
          <a:p>
            <a:pPr lvl="0" algn="just">
              <a:buFont typeface="Wingdings" pitchFamily="2" charset="2"/>
              <a:buChar char="§"/>
            </a:pPr>
            <a:r>
              <a:rPr lang="zh-CN" altLang="en-US" dirty="0"/>
              <a:t>获取文件名字</a:t>
            </a:r>
            <a:r>
              <a:rPr lang="en-US" altLang="zh-CN" dirty="0"/>
              <a:t>(split())</a:t>
            </a:r>
          </a:p>
          <a:p>
            <a:pPr lvl="0" algn="just">
              <a:buFont typeface="Wingdings" pitchFamily="2" charset="2"/>
              <a:buChar char="§"/>
            </a:pPr>
            <a:r>
              <a:rPr lang="zh-CN" altLang="en-US" dirty="0"/>
              <a:t>打开文件</a:t>
            </a:r>
            <a:endParaRPr lang="en-US" altLang="zh-CN" dirty="0"/>
          </a:p>
          <a:p>
            <a:pPr lvl="0" algn="just">
              <a:buFont typeface="Wingdings" pitchFamily="2" charset="2"/>
              <a:buChar char="§"/>
            </a:pPr>
            <a:r>
              <a:rPr lang="zh-CN" altLang="en-US" dirty="0"/>
              <a:t>读取所有的文件到</a:t>
            </a:r>
            <a:r>
              <a:rPr lang="en-US" altLang="zh-CN" dirty="0"/>
              <a:t>list</a:t>
            </a:r>
            <a:r>
              <a:rPr lang="zh-CN" altLang="en-US" dirty="0"/>
              <a:t>当中</a:t>
            </a:r>
            <a:endParaRPr lang="en-US" altLang="zh-CN" dirty="0"/>
          </a:p>
          <a:p>
            <a:pPr lvl="0" algn="just">
              <a:buFont typeface="Wingdings" pitchFamily="2" charset="2"/>
              <a:buChar char="§"/>
            </a:pPr>
            <a:r>
              <a:rPr lang="zh-CN" altLang="en-US" dirty="0"/>
              <a:t>循环的对遇到的情况做处理</a:t>
            </a:r>
            <a:r>
              <a:rPr lang="en-US" altLang="zh-CN" dirty="0"/>
              <a:t>(</a:t>
            </a:r>
            <a:r>
              <a:rPr lang="en-US" altLang="zh-CN" dirty="0" err="1"/>
              <a:t>line.startswith</a:t>
            </a:r>
            <a:r>
              <a:rPr lang="en-US" altLang="zh-CN" dirty="0"/>
              <a:t>())</a:t>
            </a:r>
          </a:p>
          <a:p>
            <a:pPr lvl="0" algn="just">
              <a:buFont typeface="Wingdings" pitchFamily="2" charset="2"/>
              <a:buChar char="§"/>
            </a:pPr>
            <a:r>
              <a:rPr lang="zh-CN" altLang="en-US" dirty="0"/>
              <a:t>将处理好的</a:t>
            </a:r>
            <a:r>
              <a:rPr lang="en-US" altLang="zh-CN" dirty="0"/>
              <a:t>line</a:t>
            </a:r>
            <a:r>
              <a:rPr lang="zh-CN" altLang="en-US" dirty="0"/>
              <a:t>连接起来</a:t>
            </a:r>
            <a:endParaRPr dirty="0"/>
          </a:p>
        </p:txBody>
      </p:sp>
    </p:spTree>
    <p:extLst>
      <p:ext uri="{BB962C8B-B14F-4D97-AF65-F5344CB8AC3E}">
        <p14:creationId xmlns:p14="http://schemas.microsoft.com/office/powerpoint/2010/main" val="17727740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body" idx="1"/>
          </p:nvPr>
        </p:nvSpPr>
        <p:spPr>
          <a:xfrm>
            <a:off x="560513" y="948099"/>
            <a:ext cx="8071520" cy="5159807"/>
          </a:xfrm>
          <a:prstGeom prst="rect">
            <a:avLst/>
          </a:prstGeom>
        </p:spPr>
        <p:txBody>
          <a:bodyPr anchor="t" anchorCtr="0"/>
          <a:lstStyle/>
          <a:p>
            <a:pPr lvl="0" algn="just">
              <a:buFont typeface="Wingdings" pitchFamily="2" charset="2"/>
              <a:buChar char="§"/>
            </a:pPr>
            <a:r>
              <a:rPr lang="zh-CN" altLang="en-US" dirty="0"/>
              <a:t>参考代码：</a:t>
            </a:r>
            <a:endParaRPr lang="en-US" altLang="zh-CN" dirty="0"/>
          </a:p>
          <a:p>
            <a:pPr lvl="0" algn="just">
              <a:buFont typeface="Wingdings" pitchFamily="2" charset="2"/>
              <a:buChar char="§"/>
            </a:pPr>
            <a:endParaRPr lang="en-US" altLang="zh-CN" dirty="0"/>
          </a:p>
          <a:p>
            <a:pPr lvl="0" algn="just">
              <a:buFont typeface="Wingdings" pitchFamily="2" charset="2"/>
              <a:buChar char="§"/>
            </a:pPr>
            <a:endParaRPr lang="en-US" altLang="zh-CN" dirty="0"/>
          </a:p>
          <a:p>
            <a:pPr lvl="0" algn="just">
              <a:buFont typeface="Wingdings" pitchFamily="2" charset="2"/>
              <a:buChar char="§"/>
            </a:pPr>
            <a:endParaRPr lang="en-US" altLang="zh-CN" dirty="0"/>
          </a:p>
          <a:p>
            <a:pPr lvl="0" algn="just">
              <a:buFont typeface="Wingdings" pitchFamily="2" charset="2"/>
              <a:buChar char="§"/>
            </a:pPr>
            <a:endParaRPr lang="en-US" altLang="zh-CN" dirty="0"/>
          </a:p>
          <a:p>
            <a:pPr lvl="0" algn="just">
              <a:buFont typeface="Wingdings" pitchFamily="2" charset="2"/>
              <a:buChar char="§"/>
            </a:pPr>
            <a:endParaRPr lang="en-US" altLang="zh-CN" dirty="0"/>
          </a:p>
          <a:p>
            <a:pPr lvl="0" algn="just">
              <a:buFont typeface="Wingdings" pitchFamily="2" charset="2"/>
              <a:buChar char="§"/>
            </a:pPr>
            <a:endParaRPr lang="en-US" altLang="zh-CN" dirty="0"/>
          </a:p>
          <a:p>
            <a:pPr lvl="0" algn="just">
              <a:buFont typeface="Wingdings" pitchFamily="2" charset="2"/>
              <a:buChar char="§"/>
            </a:pPr>
            <a:endParaRPr lang="en-US" altLang="zh-CN" dirty="0"/>
          </a:p>
          <a:p>
            <a:pPr lvl="0" algn="just">
              <a:buFont typeface="Wingdings" pitchFamily="2" charset="2"/>
              <a:buChar char="§"/>
            </a:pPr>
            <a:r>
              <a:rPr lang="zh-CN" altLang="en-US" dirty="0"/>
              <a:t>代码段提取结果：</a:t>
            </a:r>
            <a:endParaRPr dirty="0"/>
          </a:p>
        </p:txBody>
      </p:sp>
      <p:pic>
        <p:nvPicPr>
          <p:cNvPr id="102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90" t="7334"/>
          <a:stretch/>
        </p:blipFill>
        <p:spPr bwMode="auto">
          <a:xfrm>
            <a:off x="632519" y="5733255"/>
            <a:ext cx="9041457" cy="469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933" y="1047526"/>
            <a:ext cx="5569071" cy="3493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47548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参考答案</a:t>
            </a:r>
            <a:endParaRPr lang="zh-CN" altLang="zh-CN" dirty="0"/>
          </a:p>
        </p:txBody>
      </p:sp>
      <p:pic>
        <p:nvPicPr>
          <p:cNvPr id="5" name="图片 4">
            <a:extLst>
              <a:ext uri="{FF2B5EF4-FFF2-40B4-BE49-F238E27FC236}">
                <a16:creationId xmlns:a16="http://schemas.microsoft.com/office/drawing/2014/main" id="{BD8010C6-9A62-42EB-B0B6-C1D76A80A74F}"/>
              </a:ext>
            </a:extLst>
          </p:cNvPr>
          <p:cNvPicPr>
            <a:picLocks noChangeAspect="1"/>
          </p:cNvPicPr>
          <p:nvPr/>
        </p:nvPicPr>
        <p:blipFill>
          <a:blip r:embed="rId2"/>
          <a:stretch>
            <a:fillRect/>
          </a:stretch>
        </p:blipFill>
        <p:spPr>
          <a:xfrm>
            <a:off x="902804" y="1268760"/>
            <a:ext cx="8100391" cy="5473721"/>
          </a:xfrm>
          <a:prstGeom prst="rect">
            <a:avLst/>
          </a:prstGeom>
        </p:spPr>
      </p:pic>
    </p:spTree>
    <p:extLst>
      <p:ext uri="{BB962C8B-B14F-4D97-AF65-F5344CB8AC3E}">
        <p14:creationId xmlns:p14="http://schemas.microsoft.com/office/powerpoint/2010/main" val="369231028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参考答案</a:t>
            </a:r>
            <a:endParaRPr lang="zh-CN" altLang="zh-CN" dirty="0"/>
          </a:p>
        </p:txBody>
      </p:sp>
      <p:pic>
        <p:nvPicPr>
          <p:cNvPr id="4" name="图片 3">
            <a:extLst>
              <a:ext uri="{FF2B5EF4-FFF2-40B4-BE49-F238E27FC236}">
                <a16:creationId xmlns:a16="http://schemas.microsoft.com/office/drawing/2014/main" id="{5D6DE201-7BB7-42CA-8F2D-F14348EDF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839" y="1412776"/>
            <a:ext cx="8818322" cy="3240360"/>
          </a:xfrm>
          <a:prstGeom prst="rect">
            <a:avLst/>
          </a:prstGeom>
        </p:spPr>
      </p:pic>
    </p:spTree>
    <p:extLst>
      <p:ext uri="{BB962C8B-B14F-4D97-AF65-F5344CB8AC3E}">
        <p14:creationId xmlns:p14="http://schemas.microsoft.com/office/powerpoint/2010/main" val="35472028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prstGeom prst="rect">
            <a:avLst/>
          </a:prstGeom>
        </p:spPr>
        <p:txBody>
          <a:bodyPr/>
          <a:lstStyle/>
          <a:p>
            <a:pPr lvl="0"/>
            <a:r>
              <a:rPr lang="zh-CN" altLang="en-US" dirty="0"/>
              <a:t>任务</a:t>
            </a:r>
            <a:r>
              <a:rPr lang="en-US" altLang="zh-CN" dirty="0"/>
              <a:t>2</a:t>
            </a:r>
            <a:r>
              <a:rPr lang="zh-CN" altLang="en-US" dirty="0"/>
              <a:t>：源代码文件预处理</a:t>
            </a:r>
            <a:endParaRPr dirty="0"/>
          </a:p>
        </p:txBody>
      </p:sp>
      <p:sp>
        <p:nvSpPr>
          <p:cNvPr id="50" name="Shape 50"/>
          <p:cNvSpPr>
            <a:spLocks noGrp="1"/>
          </p:cNvSpPr>
          <p:nvPr>
            <p:ph type="body" idx="1"/>
          </p:nvPr>
        </p:nvSpPr>
        <p:spPr>
          <a:prstGeom prst="rect">
            <a:avLst/>
          </a:prstGeom>
        </p:spPr>
        <p:txBody>
          <a:bodyPr/>
          <a:lstStyle/>
          <a:p>
            <a:pPr lvl="0"/>
            <a:r>
              <a:rPr lang="zh-CN" altLang="en-US" dirty="0"/>
              <a:t>课时：</a:t>
            </a:r>
            <a:r>
              <a:rPr lang="en-US" altLang="zh-CN" dirty="0"/>
              <a:t>45</a:t>
            </a:r>
            <a:r>
              <a:rPr lang="zh-CN" altLang="en-US" dirty="0"/>
              <a:t>分钟</a:t>
            </a:r>
            <a:endParaRPr dirty="0"/>
          </a:p>
        </p:txBody>
      </p:sp>
      <p:pic>
        <p:nvPicPr>
          <p:cNvPr id="7" name="Picture 2" descr="C:\Users\ChinaXorion\Desktop\ol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9352" y="1714474"/>
            <a:ext cx="3429053" cy="34290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任务概述</a:t>
            </a:r>
            <a:endParaRPr dirty="0"/>
          </a:p>
        </p:txBody>
      </p:sp>
      <p:sp>
        <p:nvSpPr>
          <p:cNvPr id="55" name="Shape 55"/>
          <p:cNvSpPr>
            <a:spLocks noGrp="1"/>
          </p:cNvSpPr>
          <p:nvPr>
            <p:ph type="body" idx="1"/>
          </p:nvPr>
        </p:nvSpPr>
        <p:spPr>
          <a:prstGeom prst="rect">
            <a:avLst/>
          </a:prstGeom>
        </p:spPr>
        <p:txBody>
          <a:bodyPr>
            <a:normAutofit/>
          </a:bodyPr>
          <a:lstStyle/>
          <a:p>
            <a:pPr lvl="0" algn="just">
              <a:buFont typeface="Wingdings" pitchFamily="2" charset="2"/>
              <a:buChar char="§"/>
            </a:pPr>
            <a:r>
              <a:rPr lang="zh-CN" altLang="en-US" dirty="0"/>
              <a:t>描述：对源代码以及修补前的代码片段做预处理，去除了冗余信息，加快精确匹配，提高检测效率。</a:t>
            </a:r>
            <a:endParaRPr lang="en-US" altLang="zh-CN" dirty="0"/>
          </a:p>
          <a:p>
            <a:pPr lvl="0" algn="just">
              <a:buFont typeface="Wingdings" pitchFamily="2" charset="2"/>
              <a:buChar char="§"/>
            </a:pPr>
            <a:r>
              <a:rPr lang="zh-CN" altLang="en-US" dirty="0"/>
              <a:t>要求：输入源代码以及修补前的代码片段，删除非</a:t>
            </a:r>
            <a:r>
              <a:rPr lang="en-US" altLang="zh-CN" dirty="0"/>
              <a:t>ASCII</a:t>
            </a:r>
            <a:r>
              <a:rPr lang="zh-CN" altLang="en-US" dirty="0"/>
              <a:t>字符，删除每行的空白字符，将所有字母转换为小写字母，删除所有注释，输出处理完的源代码以及代码片段。</a:t>
            </a:r>
            <a:endParaRPr lang="en-US" altLang="zh-CN" dirty="0"/>
          </a:p>
          <a:p>
            <a:pPr lvl="0" algn="just">
              <a:buFont typeface="Wingdings" pitchFamily="2" charset="2"/>
              <a:buChar char="§"/>
            </a:pPr>
            <a:r>
              <a:rPr lang="zh-CN" altLang="en-US" dirty="0"/>
              <a:t>知识点：正则表达式</a:t>
            </a:r>
            <a:endParaRPr dirty="0"/>
          </a:p>
        </p:txBody>
      </p:sp>
    </p:spTree>
    <p:extLst>
      <p:ext uri="{BB962C8B-B14F-4D97-AF65-F5344CB8AC3E}">
        <p14:creationId xmlns:p14="http://schemas.microsoft.com/office/powerpoint/2010/main" val="125382532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基本步骤</a:t>
            </a:r>
            <a:endParaRPr dirty="0"/>
          </a:p>
        </p:txBody>
      </p:sp>
      <p:sp>
        <p:nvSpPr>
          <p:cNvPr id="55" name="Shape 55"/>
          <p:cNvSpPr>
            <a:spLocks noGrp="1"/>
          </p:cNvSpPr>
          <p:nvPr>
            <p:ph type="body" idx="1"/>
          </p:nvPr>
        </p:nvSpPr>
        <p:spPr>
          <a:xfrm>
            <a:off x="1307595" y="1946672"/>
            <a:ext cx="7358063" cy="4036219"/>
          </a:xfrm>
          <a:prstGeom prst="rect">
            <a:avLst/>
          </a:prstGeom>
        </p:spPr>
        <p:txBody>
          <a:bodyPr>
            <a:normAutofit fontScale="92500" lnSpcReduction="10000"/>
          </a:bodyPr>
          <a:lstStyle/>
          <a:p>
            <a:pPr lvl="0" algn="just">
              <a:buFont typeface="Wingdings" pitchFamily="2" charset="2"/>
              <a:buChar char="§"/>
            </a:pPr>
            <a:r>
              <a:rPr lang="zh-CN" altLang="en-US" dirty="0"/>
              <a:t>打开文件</a:t>
            </a:r>
            <a:endParaRPr lang="en-US" altLang="zh-CN" dirty="0"/>
          </a:p>
          <a:p>
            <a:pPr lvl="0" algn="just">
              <a:buFont typeface="Wingdings" pitchFamily="2" charset="2"/>
              <a:buChar char="§"/>
            </a:pPr>
            <a:r>
              <a:rPr lang="zh-CN" altLang="en-US" dirty="0"/>
              <a:t>读出所有的行</a:t>
            </a:r>
            <a:endParaRPr lang="en-US" altLang="zh-CN" dirty="0"/>
          </a:p>
          <a:p>
            <a:pPr lvl="0" algn="just">
              <a:buFont typeface="Wingdings" pitchFamily="2" charset="2"/>
              <a:buChar char="§"/>
            </a:pPr>
            <a:r>
              <a:rPr lang="zh-CN" altLang="en-US" dirty="0"/>
              <a:t>按行循环的对代码进行取出</a:t>
            </a:r>
            <a:r>
              <a:rPr lang="en-US" altLang="zh-CN" dirty="0"/>
              <a:t>comment(</a:t>
            </a:r>
            <a:r>
              <a:rPr lang="en-US" altLang="zh-CN" dirty="0" err="1"/>
              <a:t>common.c_regex.finditer</a:t>
            </a:r>
            <a:r>
              <a:rPr lang="en-US" altLang="zh-CN" dirty="0"/>
              <a:t>())</a:t>
            </a:r>
          </a:p>
          <a:p>
            <a:pPr lvl="0" algn="just">
              <a:buFont typeface="Wingdings" pitchFamily="2" charset="2"/>
              <a:buChar char="§"/>
            </a:pPr>
            <a:r>
              <a:rPr lang="zh-CN" altLang="en-US" dirty="0"/>
              <a:t>将符合正则表达式的连接起来</a:t>
            </a:r>
            <a:r>
              <a:rPr lang="en-US" altLang="zh-CN" dirty="0"/>
              <a:t>(</a:t>
            </a:r>
            <a:r>
              <a:rPr lang="en-US" altLang="zh-CN" dirty="0" err="1"/>
              <a:t>line.group</a:t>
            </a:r>
            <a:r>
              <a:rPr lang="en-US" altLang="zh-CN" dirty="0"/>
              <a:t>(“</a:t>
            </a:r>
            <a:r>
              <a:rPr lang="en-US" altLang="zh-CN" dirty="0" err="1"/>
              <a:t>noncomment</a:t>
            </a:r>
            <a:r>
              <a:rPr lang="en-US" altLang="zh-CN" dirty="0"/>
              <a:t>”))</a:t>
            </a:r>
          </a:p>
          <a:p>
            <a:pPr lvl="0" algn="just">
              <a:buFont typeface="Wingdings" pitchFamily="2" charset="2"/>
              <a:buChar char="§"/>
            </a:pPr>
            <a:r>
              <a:rPr lang="zh-CN" altLang="en-US" dirty="0"/>
              <a:t>将列表中所有元素连接起来</a:t>
            </a:r>
            <a:endParaRPr lang="en-US" altLang="zh-CN" dirty="0"/>
          </a:p>
          <a:p>
            <a:pPr lvl="0" algn="just">
              <a:buFont typeface="Wingdings" pitchFamily="2" charset="2"/>
              <a:buChar char="§"/>
            </a:pPr>
            <a:r>
              <a:rPr lang="zh-CN" altLang="en-US" dirty="0"/>
              <a:t>将所有的字符串都转化为小写</a:t>
            </a:r>
            <a:endParaRPr lang="en-US" altLang="zh-CN" dirty="0"/>
          </a:p>
          <a:p>
            <a:pPr lvl="0" algn="just">
              <a:buFont typeface="Wingdings" pitchFamily="2" charset="2"/>
              <a:buChar char="§"/>
            </a:pPr>
            <a:r>
              <a:rPr lang="zh-CN" altLang="en-US" dirty="0"/>
              <a:t>将字符串以、</a:t>
            </a:r>
            <a:r>
              <a:rPr lang="en-US" altLang="zh-CN" dirty="0"/>
              <a:t>n</a:t>
            </a:r>
            <a:r>
              <a:rPr lang="zh-CN" altLang="en-US" dirty="0"/>
              <a:t>为分隔符切分成一行一行</a:t>
            </a:r>
            <a:endParaRPr lang="en-US" altLang="zh-CN" dirty="0"/>
          </a:p>
          <a:p>
            <a:pPr lvl="0" algn="just">
              <a:buFont typeface="Wingdings" pitchFamily="2" charset="2"/>
              <a:buChar char="§"/>
            </a:pPr>
            <a:r>
              <a:rPr lang="zh-CN" altLang="en-US" dirty="0"/>
              <a:t>删除空白符</a:t>
            </a:r>
            <a:endParaRPr lang="en-US" altLang="zh-CN" dirty="0"/>
          </a:p>
        </p:txBody>
      </p:sp>
    </p:spTree>
    <p:extLst>
      <p:ext uri="{BB962C8B-B14F-4D97-AF65-F5344CB8AC3E}">
        <p14:creationId xmlns:p14="http://schemas.microsoft.com/office/powerpoint/2010/main" val="92179957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参考答案</a:t>
            </a:r>
            <a:endParaRPr lang="zh-CN" altLang="zh-CN" dirty="0"/>
          </a:p>
        </p:txBody>
      </p:sp>
      <p:pic>
        <p:nvPicPr>
          <p:cNvPr id="5" name="Picture 2">
            <a:extLst>
              <a:ext uri="{FF2B5EF4-FFF2-40B4-BE49-F238E27FC236}">
                <a16:creationId xmlns:a16="http://schemas.microsoft.com/office/drawing/2014/main" id="{E0EE6ED6-3447-4664-B09D-451C4A46D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66" y="2240916"/>
            <a:ext cx="8661268" cy="235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94175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参考答案</a:t>
            </a:r>
            <a:endParaRPr lang="zh-CN" altLang="zh-CN" dirty="0"/>
          </a:p>
        </p:txBody>
      </p:sp>
      <p:pic>
        <p:nvPicPr>
          <p:cNvPr id="4" name="Picture 2">
            <a:extLst>
              <a:ext uri="{FF2B5EF4-FFF2-40B4-BE49-F238E27FC236}">
                <a16:creationId xmlns:a16="http://schemas.microsoft.com/office/drawing/2014/main" id="{11EF2AD0-F06C-45F9-8E7A-31E31EF99FFC}"/>
              </a:ext>
            </a:extLst>
          </p:cNvPr>
          <p:cNvPicPr>
            <a:picLocks noChangeAspect="1" noChangeArrowheads="1"/>
          </p:cNvPicPr>
          <p:nvPr/>
        </p:nvPicPr>
        <p:blipFill>
          <a:blip r:embed="rId2" cstate="print"/>
          <a:srcRect/>
          <a:stretch>
            <a:fillRect/>
          </a:stretch>
        </p:blipFill>
        <p:spPr bwMode="auto">
          <a:xfrm>
            <a:off x="2515179" y="1150622"/>
            <a:ext cx="4875642" cy="5475235"/>
          </a:xfrm>
          <a:prstGeom prst="rect">
            <a:avLst/>
          </a:prstGeom>
          <a:noFill/>
          <a:ln w="9525">
            <a:noFill/>
            <a:miter lim="800000"/>
            <a:headEnd/>
            <a:tailEnd/>
          </a:ln>
        </p:spPr>
      </p:pic>
    </p:spTree>
    <p:extLst>
      <p:ext uri="{BB962C8B-B14F-4D97-AF65-F5344CB8AC3E}">
        <p14:creationId xmlns:p14="http://schemas.microsoft.com/office/powerpoint/2010/main" val="153477570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参考答案</a:t>
            </a:r>
            <a:endParaRPr lang="zh-CN" altLang="zh-CN" dirty="0"/>
          </a:p>
        </p:txBody>
      </p:sp>
      <p:pic>
        <p:nvPicPr>
          <p:cNvPr id="5" name="图片 4">
            <a:extLst>
              <a:ext uri="{FF2B5EF4-FFF2-40B4-BE49-F238E27FC236}">
                <a16:creationId xmlns:a16="http://schemas.microsoft.com/office/drawing/2014/main" id="{9EF07C92-7A60-48F1-ABFF-C42A97402C96}"/>
              </a:ext>
            </a:extLst>
          </p:cNvPr>
          <p:cNvPicPr>
            <a:picLocks noChangeAspect="1"/>
          </p:cNvPicPr>
          <p:nvPr/>
        </p:nvPicPr>
        <p:blipFill>
          <a:blip r:embed="rId2"/>
          <a:stretch>
            <a:fillRect/>
          </a:stretch>
        </p:blipFill>
        <p:spPr>
          <a:xfrm>
            <a:off x="646575" y="1196752"/>
            <a:ext cx="8612849" cy="5618771"/>
          </a:xfrm>
          <a:prstGeom prst="rect">
            <a:avLst/>
          </a:prstGeom>
        </p:spPr>
      </p:pic>
    </p:spTree>
    <p:extLst>
      <p:ext uri="{BB962C8B-B14F-4D97-AF65-F5344CB8AC3E}">
        <p14:creationId xmlns:p14="http://schemas.microsoft.com/office/powerpoint/2010/main" val="11759339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90192" y="2060848"/>
            <a:ext cx="8925616" cy="4672058"/>
          </a:xfrm>
        </p:spPr>
        <p:txBody>
          <a:bodyPr anchor="t" anchorCtr="0">
            <a:noAutofit/>
          </a:bodyPr>
          <a:lstStyle/>
          <a:p>
            <a:pPr algn="just">
              <a:buFont typeface="Wingdings" pitchFamily="2" charset="2"/>
              <a:buChar char="§"/>
            </a:pPr>
            <a:r>
              <a:rPr lang="zh-CN" altLang="en-US" dirty="0"/>
              <a:t>子任务</a:t>
            </a:r>
            <a:r>
              <a:rPr lang="en-US" altLang="zh-CN" dirty="0"/>
              <a:t>1</a:t>
            </a:r>
            <a:r>
              <a:rPr lang="zh-CN" altLang="en-US" dirty="0"/>
              <a:t>：</a:t>
            </a:r>
            <a:r>
              <a:rPr lang="en-US" altLang="zh-CN" dirty="0"/>
              <a:t>Patch</a:t>
            </a:r>
            <a:r>
              <a:rPr lang="zh-CN" altLang="en-US" dirty="0"/>
              <a:t>文件代码预处理</a:t>
            </a:r>
            <a:endParaRPr lang="en-US" altLang="zh-CN" dirty="0"/>
          </a:p>
          <a:p>
            <a:pPr algn="just">
              <a:buFont typeface="Wingdings" pitchFamily="2" charset="2"/>
              <a:buChar char="§"/>
            </a:pPr>
            <a:r>
              <a:rPr lang="zh-CN" altLang="en-US" dirty="0"/>
              <a:t>子任务</a:t>
            </a:r>
            <a:r>
              <a:rPr lang="en-US" altLang="zh-CN" dirty="0"/>
              <a:t>2</a:t>
            </a:r>
            <a:r>
              <a:rPr lang="zh-CN" altLang="en-US" dirty="0"/>
              <a:t>：源代码文件预处理</a:t>
            </a:r>
            <a:endParaRPr lang="en-US" altLang="zh-CN" dirty="0"/>
          </a:p>
          <a:p>
            <a:pPr algn="just">
              <a:buFont typeface="Wingdings" pitchFamily="2" charset="2"/>
              <a:buChar char="§"/>
            </a:pPr>
            <a:r>
              <a:rPr lang="zh-CN" altLang="en-US" dirty="0"/>
              <a:t>子任务</a:t>
            </a:r>
            <a:r>
              <a:rPr lang="en-US" altLang="zh-CN" dirty="0"/>
              <a:t>3</a:t>
            </a:r>
            <a:r>
              <a:rPr lang="zh-CN" altLang="en-US" dirty="0"/>
              <a:t>：代码特征值提取的设计与实现</a:t>
            </a:r>
            <a:endParaRPr lang="en-US" altLang="zh-CN" dirty="0"/>
          </a:p>
          <a:p>
            <a:pPr algn="just">
              <a:buFont typeface="Wingdings" pitchFamily="2" charset="2"/>
              <a:buChar char="§"/>
            </a:pPr>
            <a:r>
              <a:rPr lang="zh-CN" altLang="en-US" dirty="0"/>
              <a:t>子任务</a:t>
            </a:r>
            <a:r>
              <a:rPr lang="en-US" altLang="zh-CN" dirty="0"/>
              <a:t>4</a:t>
            </a:r>
            <a:r>
              <a:rPr lang="zh-CN" altLang="en-US" dirty="0"/>
              <a:t>：安装</a:t>
            </a:r>
            <a:r>
              <a:rPr lang="en-US" altLang="zh-CN" dirty="0" err="1"/>
              <a:t>cppcheck</a:t>
            </a:r>
            <a:r>
              <a:rPr lang="zh-CN" altLang="en-US" dirty="0"/>
              <a:t>静态分析工具，了解基本用法</a:t>
            </a:r>
            <a:endParaRPr lang="en-US" altLang="zh-CN" dirty="0"/>
          </a:p>
          <a:p>
            <a:pPr algn="just">
              <a:buFont typeface="Wingdings" pitchFamily="2" charset="2"/>
              <a:buChar char="§"/>
            </a:pPr>
            <a:r>
              <a:rPr lang="zh-CN" altLang="en-US" dirty="0"/>
              <a:t>子任务</a:t>
            </a:r>
            <a:r>
              <a:rPr lang="en-US" altLang="zh-CN" dirty="0"/>
              <a:t>5</a:t>
            </a:r>
            <a:r>
              <a:rPr lang="zh-CN" altLang="en-US" dirty="0"/>
              <a:t>：基于</a:t>
            </a:r>
            <a:r>
              <a:rPr lang="en-US" altLang="zh-CN" dirty="0" err="1"/>
              <a:t>cppcheck</a:t>
            </a:r>
            <a:r>
              <a:rPr lang="zh-CN" altLang="en-US" dirty="0"/>
              <a:t>对已开发代码检测</a:t>
            </a:r>
            <a:endParaRPr lang="en-US" altLang="zh-CN" dirty="0"/>
          </a:p>
          <a:p>
            <a:pPr algn="just">
              <a:buFont typeface="Wingdings" pitchFamily="2" charset="2"/>
              <a:buChar char="§"/>
            </a:pPr>
            <a:r>
              <a:rPr lang="zh-CN" altLang="en-US" dirty="0"/>
              <a:t>子任务</a:t>
            </a:r>
            <a:r>
              <a:rPr lang="en-US" altLang="zh-CN" dirty="0"/>
              <a:t>6</a:t>
            </a:r>
            <a:r>
              <a:rPr lang="zh-CN" altLang="en-US" dirty="0"/>
              <a:t>：用</a:t>
            </a:r>
            <a:r>
              <a:rPr lang="en-US" altLang="zh-CN" dirty="0"/>
              <a:t>python</a:t>
            </a:r>
            <a:r>
              <a:rPr lang="zh-CN" altLang="en-US" dirty="0"/>
              <a:t>编写脚本实现读取</a:t>
            </a:r>
            <a:r>
              <a:rPr lang="en-US" altLang="zh-CN" dirty="0"/>
              <a:t>xml</a:t>
            </a:r>
            <a:r>
              <a:rPr lang="zh-CN" altLang="en-US" dirty="0"/>
              <a:t>文档错误信息</a:t>
            </a:r>
            <a:endParaRPr lang="en-US" altLang="zh-CN" dirty="0"/>
          </a:p>
        </p:txBody>
      </p:sp>
      <p:sp>
        <p:nvSpPr>
          <p:cNvPr id="4" name="标题 3">
            <a:extLst>
              <a:ext uri="{FF2B5EF4-FFF2-40B4-BE49-F238E27FC236}">
                <a16:creationId xmlns:a16="http://schemas.microsoft.com/office/drawing/2014/main" id="{61B92303-35EA-4551-A876-2B37F87FB9C3}"/>
              </a:ext>
            </a:extLst>
          </p:cNvPr>
          <p:cNvSpPr>
            <a:spLocks noGrp="1"/>
          </p:cNvSpPr>
          <p:nvPr>
            <p:ph type="title"/>
          </p:nvPr>
        </p:nvSpPr>
        <p:spPr/>
        <p:txBody>
          <a:bodyPr/>
          <a:lstStyle/>
          <a:p>
            <a:r>
              <a:rPr lang="zh-CN" altLang="en-US" dirty="0"/>
              <a:t>目录</a:t>
            </a:r>
          </a:p>
        </p:txBody>
      </p:sp>
    </p:spTree>
    <p:extLst>
      <p:ext uri="{BB962C8B-B14F-4D97-AF65-F5344CB8AC3E}">
        <p14:creationId xmlns:p14="http://schemas.microsoft.com/office/powerpoint/2010/main" val="65141779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参考答案</a:t>
            </a:r>
            <a:endParaRPr lang="zh-CN" altLang="zh-CN" dirty="0"/>
          </a:p>
        </p:txBody>
      </p:sp>
      <p:pic>
        <p:nvPicPr>
          <p:cNvPr id="5" name="图片 4">
            <a:extLst>
              <a:ext uri="{FF2B5EF4-FFF2-40B4-BE49-F238E27FC236}">
                <a16:creationId xmlns:a16="http://schemas.microsoft.com/office/drawing/2014/main" id="{B65F5389-65EA-4D67-B96C-8C3D5B900C4B}"/>
              </a:ext>
            </a:extLst>
          </p:cNvPr>
          <p:cNvPicPr>
            <a:picLocks noChangeAspect="1"/>
          </p:cNvPicPr>
          <p:nvPr/>
        </p:nvPicPr>
        <p:blipFill>
          <a:blip r:embed="rId2"/>
          <a:stretch>
            <a:fillRect/>
          </a:stretch>
        </p:blipFill>
        <p:spPr>
          <a:xfrm>
            <a:off x="381000" y="1844824"/>
            <a:ext cx="9144000" cy="2885946"/>
          </a:xfrm>
          <a:prstGeom prst="rect">
            <a:avLst/>
          </a:prstGeom>
        </p:spPr>
      </p:pic>
    </p:spTree>
    <p:extLst>
      <p:ext uri="{BB962C8B-B14F-4D97-AF65-F5344CB8AC3E}">
        <p14:creationId xmlns:p14="http://schemas.microsoft.com/office/powerpoint/2010/main" val="416416461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zh-CN" dirty="0"/>
              <a:t>背景知识</a:t>
            </a:r>
          </a:p>
        </p:txBody>
      </p:sp>
      <p:sp>
        <p:nvSpPr>
          <p:cNvPr id="3076" name="Rectangle 3">
            <a:extLst>
              <a:ext uri="{FF2B5EF4-FFF2-40B4-BE49-F238E27FC236}">
                <a16:creationId xmlns:a16="http://schemas.microsoft.com/office/drawing/2014/main" id="{E0B95CC7-1094-412C-9269-F4FA8678A400}"/>
              </a:ext>
            </a:extLst>
          </p:cNvPr>
          <p:cNvSpPr>
            <a:spLocks noGrp="1" noChangeArrowheads="1"/>
          </p:cNvSpPr>
          <p:nvPr>
            <p:ph type="body" idx="1"/>
          </p:nvPr>
        </p:nvSpPr>
        <p:spPr/>
        <p:txBody>
          <a:bodyPr/>
          <a:lstStyle/>
          <a:p>
            <a:pPr algn="just"/>
            <a:r>
              <a:rPr lang="zh-CN" altLang="zh-CN" dirty="0"/>
              <a:t>Sniffer，嗅探器，是一种基于被动侦听原理的网络分析方式。使用这种技术方式，可以监视网络的状态、数据流动情况以及网络上传输的信息。</a:t>
            </a:r>
            <a:endParaRPr lang="en-US" altLang="zh-CN" dirty="0"/>
          </a:p>
          <a:p>
            <a:pPr algn="just"/>
            <a:r>
              <a:rPr lang="zh-CN" altLang="zh-CN" dirty="0"/>
              <a:t>当信息以明文的形式在网络上传输时，便可以使用网络监听的方式来进行攻击。将网络接口设置在监听模式，便可以将网上传输的源源不断的信息截获</a:t>
            </a:r>
            <a:endParaRPr lang="en-US" altLang="zh-CN" dirty="0"/>
          </a:p>
          <a:p>
            <a:pPr algn="just"/>
            <a:r>
              <a:rPr lang="zh-CN" altLang="zh-CN" dirty="0"/>
              <a:t>Sniffer技术常常用于</a:t>
            </a:r>
            <a:r>
              <a:rPr lang="zh-CN" altLang="zh-CN" dirty="0">
                <a:solidFill>
                  <a:srgbClr val="FF0000"/>
                </a:solidFill>
              </a:rPr>
              <a:t>网络故障诊断、协议分析、应用性能分析和网络安全保障</a:t>
            </a:r>
            <a:r>
              <a:rPr lang="zh-CN" altLang="zh-CN" dirty="0"/>
              <a:t>等各个领域。</a:t>
            </a:r>
          </a:p>
        </p:txBody>
      </p:sp>
    </p:spTree>
    <p:extLst>
      <p:ext uri="{BB962C8B-B14F-4D97-AF65-F5344CB8AC3E}">
        <p14:creationId xmlns:p14="http://schemas.microsoft.com/office/powerpoint/2010/main" val="39430570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body" idx="1"/>
          </p:nvPr>
        </p:nvSpPr>
        <p:spPr>
          <a:xfrm>
            <a:off x="4750477" y="3348633"/>
            <a:ext cx="4214813" cy="2509242"/>
          </a:xfrm>
          <a:prstGeom prst="rect">
            <a:avLst/>
          </a:prstGeom>
        </p:spPr>
        <p:txBody>
          <a:bodyPr/>
          <a:lstStyle/>
          <a:p>
            <a:pPr lvl="0"/>
            <a:r>
              <a:rPr lang="zh-CN" altLang="en-US" dirty="0"/>
              <a:t>课时：</a:t>
            </a:r>
            <a:r>
              <a:rPr lang="en-US" altLang="zh-CN" dirty="0"/>
              <a:t>30</a:t>
            </a:r>
            <a:r>
              <a:rPr lang="zh-CN" altLang="en-US" dirty="0"/>
              <a:t>分钟</a:t>
            </a:r>
            <a:endParaRPr dirty="0"/>
          </a:p>
        </p:txBody>
      </p:sp>
      <p:pic>
        <p:nvPicPr>
          <p:cNvPr id="7" name="Picture 2" descr="C:\Users\ChinaXorion\Desktop\ol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641" y="1714474"/>
            <a:ext cx="3429053" cy="34290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CA0C41A8-E7FE-4CD9-A237-8BC2CD74EFF8}"/>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zh-CN" kern="0"/>
              <a:t>背景知识</a:t>
            </a:r>
            <a:endParaRPr lang="zh-CN" altLang="zh-CN" kern="0" dirty="0"/>
          </a:p>
        </p:txBody>
      </p:sp>
      <p:sp>
        <p:nvSpPr>
          <p:cNvPr id="3" name="标题 2">
            <a:extLst>
              <a:ext uri="{FF2B5EF4-FFF2-40B4-BE49-F238E27FC236}">
                <a16:creationId xmlns:a16="http://schemas.microsoft.com/office/drawing/2014/main" id="{F237B9D8-2AA3-4568-A935-6DCD4A4C098E}"/>
              </a:ext>
            </a:extLst>
          </p:cNvPr>
          <p:cNvSpPr>
            <a:spLocks noGrp="1"/>
          </p:cNvSpPr>
          <p:nvPr>
            <p:ph type="title"/>
          </p:nvPr>
        </p:nvSpPr>
        <p:spPr/>
        <p:txBody>
          <a:bodyPr/>
          <a:lstStyle/>
          <a:p>
            <a:r>
              <a:rPr lang="zh-CN" altLang="en-US" dirty="0"/>
              <a:t>任务</a:t>
            </a:r>
            <a:r>
              <a:rPr lang="en-US" altLang="zh-CN" dirty="0"/>
              <a:t>3</a:t>
            </a:r>
            <a:r>
              <a:rPr lang="zh-CN" altLang="en-US" dirty="0"/>
              <a:t>：代码特征值提取的设计与实现</a:t>
            </a:r>
          </a:p>
        </p:txBody>
      </p:sp>
    </p:spTree>
    <p:extLst>
      <p:ext uri="{BB962C8B-B14F-4D97-AF65-F5344CB8AC3E}">
        <p14:creationId xmlns:p14="http://schemas.microsoft.com/office/powerpoint/2010/main" val="58700804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任务概述</a:t>
            </a:r>
            <a:endParaRPr dirty="0"/>
          </a:p>
        </p:txBody>
      </p:sp>
      <p:sp>
        <p:nvSpPr>
          <p:cNvPr id="55" name="Shape 55"/>
          <p:cNvSpPr>
            <a:spLocks noGrp="1"/>
          </p:cNvSpPr>
          <p:nvPr>
            <p:ph type="body" idx="1"/>
          </p:nvPr>
        </p:nvSpPr>
        <p:spPr>
          <a:xfrm>
            <a:off x="1097260" y="1844824"/>
            <a:ext cx="7711480" cy="4303603"/>
          </a:xfrm>
          <a:prstGeom prst="rect">
            <a:avLst/>
          </a:prstGeom>
        </p:spPr>
        <p:txBody>
          <a:bodyPr>
            <a:normAutofit/>
          </a:bodyPr>
          <a:lstStyle/>
          <a:p>
            <a:pPr lvl="0" algn="just"/>
            <a:r>
              <a:rPr lang="zh-CN" altLang="en-US" dirty="0"/>
              <a:t>描述：将处理好的代码段按行进行切分，获取</a:t>
            </a:r>
            <a:r>
              <a:rPr lang="en-US" altLang="zh-CN" dirty="0"/>
              <a:t>token</a:t>
            </a:r>
            <a:r>
              <a:rPr lang="zh-CN" altLang="en-US" dirty="0"/>
              <a:t>序列。用一个长度为</a:t>
            </a:r>
            <a:r>
              <a:rPr lang="en-US" altLang="zh-CN" dirty="0"/>
              <a:t>n</a:t>
            </a:r>
            <a:r>
              <a:rPr lang="zh-CN" altLang="en-US" dirty="0"/>
              <a:t>个</a:t>
            </a:r>
            <a:r>
              <a:rPr lang="en-US" altLang="zh-CN" dirty="0"/>
              <a:t>token</a:t>
            </a:r>
            <a:r>
              <a:rPr lang="zh-CN" altLang="en-US" dirty="0"/>
              <a:t>的窗口对代码做滑动，得到一个</a:t>
            </a:r>
            <a:r>
              <a:rPr lang="en-US" altLang="zh-CN" dirty="0"/>
              <a:t>n-token</a:t>
            </a:r>
            <a:r>
              <a:rPr lang="zh-CN" altLang="en-US" dirty="0"/>
              <a:t>序列，这个序列组成一个集合</a:t>
            </a:r>
            <a:r>
              <a:rPr lang="en-US" altLang="zh-CN" dirty="0"/>
              <a:t>S1</a:t>
            </a:r>
            <a:r>
              <a:rPr lang="zh-CN" altLang="en-US" dirty="0"/>
              <a:t>。同样对未修补代码片段做类似处理，得到一个集合</a:t>
            </a:r>
            <a:r>
              <a:rPr lang="en-US" altLang="zh-CN" dirty="0"/>
              <a:t>S2</a:t>
            </a:r>
            <a:r>
              <a:rPr lang="zh-CN" altLang="en-US" dirty="0"/>
              <a:t>，使用</a:t>
            </a:r>
            <a:r>
              <a:rPr lang="en-US" altLang="zh-CN" dirty="0"/>
              <a:t>k</a:t>
            </a:r>
            <a:r>
              <a:rPr lang="zh-CN" altLang="en-US" dirty="0"/>
              <a:t>个</a:t>
            </a:r>
            <a:r>
              <a:rPr lang="en-US" altLang="zh-CN" dirty="0"/>
              <a:t>hash</a:t>
            </a:r>
            <a:r>
              <a:rPr lang="zh-CN" altLang="en-US" dirty="0"/>
              <a:t>函数分别提取</a:t>
            </a:r>
            <a:r>
              <a:rPr lang="en-US" altLang="zh-CN" dirty="0"/>
              <a:t>S1</a:t>
            </a:r>
            <a:r>
              <a:rPr lang="zh-CN" altLang="en-US" dirty="0"/>
              <a:t>和</a:t>
            </a:r>
            <a:r>
              <a:rPr lang="en-US" altLang="zh-CN" dirty="0"/>
              <a:t>S2</a:t>
            </a:r>
            <a:r>
              <a:rPr lang="zh-CN" altLang="en-US" dirty="0"/>
              <a:t>的特征，即长度为</a:t>
            </a:r>
            <a:r>
              <a:rPr lang="en-US" altLang="zh-CN" dirty="0"/>
              <a:t>m</a:t>
            </a:r>
            <a:r>
              <a:rPr lang="zh-CN" altLang="en-US" dirty="0"/>
              <a:t>的一个</a:t>
            </a:r>
            <a:r>
              <a:rPr lang="en-US" altLang="zh-CN" dirty="0"/>
              <a:t>bit array</a:t>
            </a:r>
            <a:r>
              <a:rPr lang="zh-CN" altLang="en-US" dirty="0"/>
              <a:t>。</a:t>
            </a:r>
          </a:p>
        </p:txBody>
      </p:sp>
    </p:spTree>
    <p:extLst>
      <p:ext uri="{BB962C8B-B14F-4D97-AF65-F5344CB8AC3E}">
        <p14:creationId xmlns:p14="http://schemas.microsoft.com/office/powerpoint/2010/main" val="317464989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任务概述</a:t>
            </a:r>
            <a:endParaRPr dirty="0"/>
          </a:p>
        </p:txBody>
      </p:sp>
      <p:sp>
        <p:nvSpPr>
          <p:cNvPr id="55" name="Shape 55"/>
          <p:cNvSpPr>
            <a:spLocks noGrp="1"/>
          </p:cNvSpPr>
          <p:nvPr>
            <p:ph type="body" idx="1"/>
          </p:nvPr>
        </p:nvSpPr>
        <p:spPr>
          <a:xfrm>
            <a:off x="244475" y="1484784"/>
            <a:ext cx="9417050" cy="4608513"/>
          </a:xfrm>
          <a:prstGeom prst="rect">
            <a:avLst/>
          </a:prstGeom>
        </p:spPr>
        <p:txBody>
          <a:bodyPr>
            <a:normAutofit/>
          </a:bodyPr>
          <a:lstStyle/>
          <a:p>
            <a:pPr lvl="0"/>
            <a:r>
              <a:rPr lang="zh-CN" altLang="en-US" dirty="0"/>
              <a:t>要求：输入预处理好的源代码和</a:t>
            </a:r>
            <a:r>
              <a:rPr lang="en-US" altLang="zh-CN" dirty="0"/>
              <a:t>Patch</a:t>
            </a:r>
            <a:r>
              <a:rPr lang="zh-CN" altLang="en-US" dirty="0"/>
              <a:t>代码段，输出哈希值。</a:t>
            </a:r>
            <a:endParaRPr lang="en-US" altLang="zh-CN" dirty="0"/>
          </a:p>
          <a:p>
            <a:pPr lvl="0"/>
            <a:r>
              <a:rPr lang="zh-CN" altLang="en-US" dirty="0"/>
              <a:t>知识点：哈希算法</a:t>
            </a:r>
            <a:endParaRPr dirty="0"/>
          </a:p>
        </p:txBody>
      </p:sp>
    </p:spTree>
    <p:extLst>
      <p:ext uri="{BB962C8B-B14F-4D97-AF65-F5344CB8AC3E}">
        <p14:creationId xmlns:p14="http://schemas.microsoft.com/office/powerpoint/2010/main" val="271181661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基本步骤</a:t>
            </a:r>
            <a:endParaRPr dirty="0"/>
          </a:p>
        </p:txBody>
      </p:sp>
      <p:sp>
        <p:nvSpPr>
          <p:cNvPr id="55" name="Shape 55"/>
          <p:cNvSpPr>
            <a:spLocks noGrp="1"/>
          </p:cNvSpPr>
          <p:nvPr>
            <p:ph type="body" idx="1"/>
          </p:nvPr>
        </p:nvSpPr>
        <p:spPr>
          <a:xfrm>
            <a:off x="1307595" y="1946672"/>
            <a:ext cx="7358063" cy="4317643"/>
          </a:xfrm>
          <a:prstGeom prst="rect">
            <a:avLst/>
          </a:prstGeom>
        </p:spPr>
        <p:txBody>
          <a:bodyPr>
            <a:normAutofit/>
          </a:bodyPr>
          <a:lstStyle/>
          <a:p>
            <a:pPr lvl="0">
              <a:buFont typeface="Wingdings" pitchFamily="2" charset="2"/>
              <a:buChar char="§"/>
            </a:pPr>
            <a:r>
              <a:rPr lang="zh-CN" altLang="en-US" dirty="0"/>
              <a:t>算出</a:t>
            </a:r>
            <a:r>
              <a:rPr lang="en-US" altLang="zh-CN" dirty="0"/>
              <a:t>patch</a:t>
            </a:r>
            <a:r>
              <a:rPr lang="zh-CN" altLang="en-US" dirty="0"/>
              <a:t>和</a:t>
            </a:r>
            <a:r>
              <a:rPr lang="en-US" altLang="zh-CN" dirty="0"/>
              <a:t>source</a:t>
            </a:r>
            <a:r>
              <a:rPr lang="zh-CN" altLang="en-US" dirty="0"/>
              <a:t>的长度</a:t>
            </a:r>
            <a:endParaRPr lang="en-US" altLang="zh-CN" dirty="0"/>
          </a:p>
          <a:p>
            <a:pPr>
              <a:buFont typeface="Wingdings" pitchFamily="2" charset="2"/>
              <a:buChar char="§"/>
            </a:pPr>
            <a:r>
              <a:rPr lang="zh-CN" altLang="en-US" dirty="0"/>
              <a:t>将</a:t>
            </a:r>
            <a:r>
              <a:rPr lang="en-US" altLang="zh-CN" dirty="0"/>
              <a:t>patch</a:t>
            </a:r>
            <a:r>
              <a:rPr lang="zh-CN" altLang="zh-CN" dirty="0"/>
              <a:t>所有的字符串连接起来后，用</a:t>
            </a:r>
            <a:r>
              <a:rPr lang="en-US" altLang="zh-CN" dirty="0"/>
              <a:t>md5</a:t>
            </a:r>
            <a:r>
              <a:rPr lang="zh-CN" altLang="zh-CN" dirty="0"/>
              <a:t>算出摘要</a:t>
            </a:r>
            <a:r>
              <a:rPr lang="en-US" altLang="zh-CN" dirty="0"/>
              <a:t>(hashlib.md5(“.join(patch)).</a:t>
            </a:r>
            <a:r>
              <a:rPr lang="en-US" altLang="zh-CN" dirty="0" err="1"/>
              <a:t>hexdigest</a:t>
            </a:r>
            <a:r>
              <a:rPr lang="en-US" altLang="zh-CN" dirty="0"/>
              <a:t>())</a:t>
            </a:r>
          </a:p>
          <a:p>
            <a:pPr lvl="0">
              <a:buFont typeface="Wingdings" pitchFamily="2" charset="2"/>
              <a:buChar char="§"/>
            </a:pPr>
            <a:r>
              <a:rPr lang="zh-CN" altLang="en-US" dirty="0"/>
              <a:t>根据</a:t>
            </a:r>
            <a:r>
              <a:rPr lang="en-US" altLang="zh-CN" dirty="0"/>
              <a:t>patch</a:t>
            </a:r>
            <a:r>
              <a:rPr lang="zh-CN" altLang="en-US" dirty="0"/>
              <a:t>的长度来计算</a:t>
            </a:r>
            <a:r>
              <a:rPr lang="en-US" altLang="zh-CN" dirty="0"/>
              <a:t>source</a:t>
            </a:r>
            <a:r>
              <a:rPr lang="zh-CN" altLang="en-US" dirty="0"/>
              <a:t>的摘要</a:t>
            </a:r>
            <a:endParaRPr lang="en-US" altLang="zh-CN" dirty="0"/>
          </a:p>
          <a:p>
            <a:pPr lvl="0">
              <a:buFont typeface="Wingdings" pitchFamily="2" charset="2"/>
              <a:buChar char="§"/>
            </a:pPr>
            <a:r>
              <a:rPr lang="zh-CN" altLang="en-US" dirty="0"/>
              <a:t>调用</a:t>
            </a:r>
            <a:r>
              <a:rPr lang="en-US" altLang="zh-CN" dirty="0"/>
              <a:t>task1</a:t>
            </a:r>
            <a:r>
              <a:rPr lang="zh-CN" altLang="en-US" dirty="0"/>
              <a:t>的函数返回给</a:t>
            </a:r>
            <a:r>
              <a:rPr lang="en-US" altLang="zh-CN" dirty="0"/>
              <a:t>patch</a:t>
            </a:r>
          </a:p>
          <a:p>
            <a:pPr lvl="0">
              <a:buFont typeface="Wingdings" pitchFamily="2" charset="2"/>
              <a:buChar char="§"/>
            </a:pPr>
            <a:r>
              <a:rPr lang="zh-CN" altLang="en-US" dirty="0"/>
              <a:t>调用</a:t>
            </a:r>
            <a:r>
              <a:rPr lang="en-US" altLang="zh-CN" dirty="0"/>
              <a:t>task2</a:t>
            </a:r>
            <a:r>
              <a:rPr lang="zh-CN" altLang="en-US" dirty="0"/>
              <a:t>的函数返回给</a:t>
            </a:r>
            <a:r>
              <a:rPr lang="en-US" altLang="zh-CN" dirty="0"/>
              <a:t>source</a:t>
            </a:r>
          </a:p>
          <a:p>
            <a:pPr lvl="0"/>
            <a:endParaRPr lang="en-US" altLang="zh-CN" dirty="0"/>
          </a:p>
        </p:txBody>
      </p:sp>
    </p:spTree>
    <p:extLst>
      <p:ext uri="{BB962C8B-B14F-4D97-AF65-F5344CB8AC3E}">
        <p14:creationId xmlns:p14="http://schemas.microsoft.com/office/powerpoint/2010/main" val="314494532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示例代码</a:t>
            </a:r>
            <a:endParaRPr dirty="0"/>
          </a:p>
        </p:txBody>
      </p:sp>
      <p:pic>
        <p:nvPicPr>
          <p:cNvPr id="5" name="图片 4">
            <a:extLst>
              <a:ext uri="{FF2B5EF4-FFF2-40B4-BE49-F238E27FC236}">
                <a16:creationId xmlns:a16="http://schemas.microsoft.com/office/drawing/2014/main" id="{E2FA5A95-F724-4B67-805B-E367BFE6A1B2}"/>
              </a:ext>
            </a:extLst>
          </p:cNvPr>
          <p:cNvPicPr>
            <a:picLocks noChangeAspect="1"/>
          </p:cNvPicPr>
          <p:nvPr/>
        </p:nvPicPr>
        <p:blipFill rotWithShape="1">
          <a:blip r:embed="rId2"/>
          <a:srcRect r="2506"/>
          <a:stretch/>
        </p:blipFill>
        <p:spPr>
          <a:xfrm>
            <a:off x="571845" y="2872063"/>
            <a:ext cx="8836650" cy="1417658"/>
          </a:xfrm>
          <a:prstGeom prst="rect">
            <a:avLst/>
          </a:prstGeom>
        </p:spPr>
      </p:pic>
    </p:spTree>
    <p:extLst>
      <p:ext uri="{BB962C8B-B14F-4D97-AF65-F5344CB8AC3E}">
        <p14:creationId xmlns:p14="http://schemas.microsoft.com/office/powerpoint/2010/main" val="147679874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示例代码</a:t>
            </a:r>
            <a:endParaRPr dirty="0"/>
          </a:p>
        </p:txBody>
      </p:sp>
      <p:pic>
        <p:nvPicPr>
          <p:cNvPr id="4" name="Picture 2">
            <a:extLst>
              <a:ext uri="{FF2B5EF4-FFF2-40B4-BE49-F238E27FC236}">
                <a16:creationId xmlns:a16="http://schemas.microsoft.com/office/drawing/2014/main" id="{D10B16D4-690D-41C5-B94B-1B33C2D985C8}"/>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108"/>
          <a:stretch/>
        </p:blipFill>
        <p:spPr bwMode="auto">
          <a:xfrm>
            <a:off x="407632" y="5605983"/>
            <a:ext cx="9090733" cy="683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a:extLst>
              <a:ext uri="{FF2B5EF4-FFF2-40B4-BE49-F238E27FC236}">
                <a16:creationId xmlns:a16="http://schemas.microsoft.com/office/drawing/2014/main" id="{6BEB7B53-BA07-4B00-A693-48C7C30F3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071" y="1412776"/>
            <a:ext cx="7671857" cy="3786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731617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示例代码</a:t>
            </a:r>
            <a:endParaRPr dirty="0"/>
          </a:p>
        </p:txBody>
      </p:sp>
      <p:pic>
        <p:nvPicPr>
          <p:cNvPr id="5" name="图片 4">
            <a:extLst>
              <a:ext uri="{FF2B5EF4-FFF2-40B4-BE49-F238E27FC236}">
                <a16:creationId xmlns:a16="http://schemas.microsoft.com/office/drawing/2014/main" id="{48B707CC-13C7-447F-B4B1-6CF640AABDD5}"/>
              </a:ext>
            </a:extLst>
          </p:cNvPr>
          <p:cNvPicPr>
            <a:picLocks noChangeAspect="1"/>
          </p:cNvPicPr>
          <p:nvPr/>
        </p:nvPicPr>
        <p:blipFill>
          <a:blip r:embed="rId2"/>
          <a:stretch>
            <a:fillRect/>
          </a:stretch>
        </p:blipFill>
        <p:spPr>
          <a:xfrm>
            <a:off x="851919" y="1484784"/>
            <a:ext cx="8202161" cy="4698325"/>
          </a:xfrm>
          <a:prstGeom prst="rect">
            <a:avLst/>
          </a:prstGeom>
        </p:spPr>
      </p:pic>
    </p:spTree>
    <p:extLst>
      <p:ext uri="{BB962C8B-B14F-4D97-AF65-F5344CB8AC3E}">
        <p14:creationId xmlns:p14="http://schemas.microsoft.com/office/powerpoint/2010/main" val="230663543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示例代码</a:t>
            </a:r>
            <a:endParaRPr dirty="0"/>
          </a:p>
        </p:txBody>
      </p:sp>
      <p:pic>
        <p:nvPicPr>
          <p:cNvPr id="4" name="图片 3">
            <a:extLst>
              <a:ext uri="{FF2B5EF4-FFF2-40B4-BE49-F238E27FC236}">
                <a16:creationId xmlns:a16="http://schemas.microsoft.com/office/drawing/2014/main" id="{7514D43E-6002-4B37-875F-81D842740811}"/>
              </a:ext>
            </a:extLst>
          </p:cNvPr>
          <p:cNvPicPr>
            <a:picLocks noChangeAspect="1"/>
          </p:cNvPicPr>
          <p:nvPr/>
        </p:nvPicPr>
        <p:blipFill>
          <a:blip r:embed="rId2"/>
          <a:stretch>
            <a:fillRect/>
          </a:stretch>
        </p:blipFill>
        <p:spPr>
          <a:xfrm>
            <a:off x="574221" y="2132856"/>
            <a:ext cx="8757558" cy="3544144"/>
          </a:xfrm>
          <a:prstGeom prst="rect">
            <a:avLst/>
          </a:prstGeom>
        </p:spPr>
      </p:pic>
    </p:spTree>
    <p:extLst>
      <p:ext uri="{BB962C8B-B14F-4D97-AF65-F5344CB8AC3E}">
        <p14:creationId xmlns:p14="http://schemas.microsoft.com/office/powerpoint/2010/main" val="302345979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pPr lvl="0"/>
            <a:r>
              <a:rPr lang="zh-CN" altLang="en-US" dirty="0"/>
              <a:t>目标及方案</a:t>
            </a:r>
            <a:r>
              <a:rPr lang="en-US" altLang="zh-CN" dirty="0"/>
              <a:t>1</a:t>
            </a:r>
            <a:endParaRPr dirty="0"/>
          </a:p>
        </p:txBody>
      </p:sp>
      <p:sp>
        <p:nvSpPr>
          <p:cNvPr id="61" name="Shape 61"/>
          <p:cNvSpPr>
            <a:spLocks noGrp="1"/>
          </p:cNvSpPr>
          <p:nvPr>
            <p:ph type="body" idx="1"/>
          </p:nvPr>
        </p:nvSpPr>
        <p:spPr>
          <a:xfrm>
            <a:off x="416497" y="1859451"/>
            <a:ext cx="4688396" cy="4498487"/>
          </a:xfrm>
          <a:prstGeom prst="rect">
            <a:avLst/>
          </a:prstGeom>
        </p:spPr>
        <p:txBody>
          <a:bodyPr anchor="t" anchorCtr="0">
            <a:noAutofit/>
          </a:bodyPr>
          <a:lstStyle/>
          <a:p>
            <a:pPr algn="just">
              <a:buFont typeface="Wingdings" pitchFamily="2" charset="2"/>
              <a:buChar char="§"/>
            </a:pPr>
            <a:r>
              <a:rPr lang="zh-CN" altLang="en-US" dirty="0"/>
              <a:t>开发未修复漏洞静态检测工具</a:t>
            </a:r>
            <a:endParaRPr lang="en-US" altLang="zh-CN" dirty="0"/>
          </a:p>
          <a:p>
            <a:pPr algn="just">
              <a:buFont typeface="Wingdings" pitchFamily="2" charset="2"/>
              <a:buChar char="§"/>
            </a:pPr>
            <a:r>
              <a:rPr lang="zh-CN" altLang="en-US" dirty="0"/>
              <a:t>未修复漏洞是指已经公开且发布补丁但并未及时修复的漏洞，俗称：</a:t>
            </a:r>
            <a:r>
              <a:rPr lang="en-US" altLang="zh-CN" dirty="0"/>
              <a:t>1-Day</a:t>
            </a:r>
            <a:r>
              <a:rPr lang="zh-CN" altLang="en-US" dirty="0"/>
              <a:t>漏洞。</a:t>
            </a:r>
            <a:endParaRPr lang="en-US" altLang="zh-CN" dirty="0"/>
          </a:p>
          <a:p>
            <a:pPr algn="just">
              <a:buFont typeface="Wingdings" pitchFamily="2" charset="2"/>
              <a:buChar char="§"/>
            </a:pPr>
            <a:r>
              <a:rPr lang="zh-CN" altLang="en-US" dirty="0"/>
              <a:t>通过源代码中的字节段特征来进行匹配，从而发现找到可能存在的未修复漏洞。</a:t>
            </a:r>
            <a:endParaRPr lang="en-US" altLang="zh-CN" dirty="0"/>
          </a:p>
          <a:p>
            <a:pPr marL="0" indent="0">
              <a:buNone/>
            </a:pPr>
            <a:endParaRPr lang="en-US" altLang="zh-CN" dirty="0"/>
          </a:p>
          <a:p>
            <a:pPr marL="0" indent="0">
              <a:buNone/>
            </a:pPr>
            <a:endParaRPr lang="en-US" altLang="zh-CN" dirty="0"/>
          </a:p>
        </p:txBody>
      </p:sp>
      <p:grpSp>
        <p:nvGrpSpPr>
          <p:cNvPr id="7" name="组合 6"/>
          <p:cNvGrpSpPr/>
          <p:nvPr/>
        </p:nvGrpSpPr>
        <p:grpSpPr>
          <a:xfrm>
            <a:off x="5961112" y="1820841"/>
            <a:ext cx="3797297" cy="4468834"/>
            <a:chOff x="669752" y="2985622"/>
            <a:chExt cx="5400600" cy="6355675"/>
          </a:xfrm>
        </p:grpSpPr>
        <p:sp>
          <p:nvSpPr>
            <p:cNvPr id="8" name="矩形 7"/>
            <p:cNvSpPr/>
            <p:nvPr/>
          </p:nvSpPr>
          <p:spPr>
            <a:xfrm>
              <a:off x="669752" y="3012139"/>
              <a:ext cx="2304256" cy="59503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kumimoji="0" lang="zh-CN" altLang="en-US" sz="2250" b="0" dirty="0">
                  <a:solidFill>
                    <a:sysClr val="windowText" lastClr="000000"/>
                  </a:solidFill>
                  <a:latin typeface="+mn-ea"/>
                  <a:sym typeface="Chalkduster"/>
                </a:rPr>
                <a:t>源代码文件</a:t>
              </a:r>
            </a:p>
          </p:txBody>
        </p:sp>
        <p:sp>
          <p:nvSpPr>
            <p:cNvPr id="9" name="矩形 8"/>
            <p:cNvSpPr/>
            <p:nvPr/>
          </p:nvSpPr>
          <p:spPr>
            <a:xfrm>
              <a:off x="3838105" y="2985622"/>
              <a:ext cx="2232247" cy="59503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kumimoji="0" lang="en-US" altLang="zh-CN" sz="2250" b="0" dirty="0">
                  <a:solidFill>
                    <a:sysClr val="windowText" lastClr="000000"/>
                  </a:solidFill>
                  <a:latin typeface="+mn-ea"/>
                  <a:sym typeface="Chalkduster"/>
                </a:rPr>
                <a:t>Patch</a:t>
              </a:r>
              <a:r>
                <a:rPr kumimoji="0" lang="zh-CN" altLang="en-US" sz="2250" b="0" dirty="0">
                  <a:solidFill>
                    <a:sysClr val="windowText" lastClr="000000"/>
                  </a:solidFill>
                  <a:latin typeface="+mn-ea"/>
                  <a:sym typeface="Chalkduster"/>
                </a:rPr>
                <a:t>文件</a:t>
              </a:r>
            </a:p>
          </p:txBody>
        </p:sp>
        <p:sp>
          <p:nvSpPr>
            <p:cNvPr id="10" name="下箭头 9"/>
            <p:cNvSpPr/>
            <p:nvPr/>
          </p:nvSpPr>
          <p:spPr>
            <a:xfrm>
              <a:off x="1704153" y="3736572"/>
              <a:ext cx="261743" cy="658337"/>
            </a:xfrm>
            <a:prstGeom prst="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endParaRPr kumimoji="0" lang="zh-CN" altLang="en-US" sz="2250" b="0">
                <a:solidFill>
                  <a:sysClr val="windowText" lastClr="000000"/>
                </a:solidFill>
                <a:effectLst>
                  <a:outerShdw blurRad="63500" dist="25400" dir="2700000" rotWithShape="0">
                    <a:srgbClr val="000000">
                      <a:alpha val="70000"/>
                    </a:srgbClr>
                  </a:outerShdw>
                </a:effectLst>
                <a:latin typeface="+mn-ea"/>
                <a:sym typeface="Chalkduster"/>
              </a:endParaRPr>
            </a:p>
          </p:txBody>
        </p:sp>
        <p:sp>
          <p:nvSpPr>
            <p:cNvPr id="11" name="矩形 10"/>
            <p:cNvSpPr/>
            <p:nvPr/>
          </p:nvSpPr>
          <p:spPr>
            <a:xfrm>
              <a:off x="669752" y="4497790"/>
              <a:ext cx="2304256" cy="59503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kumimoji="0" lang="zh-CN" altLang="en-US" sz="2250" b="0" dirty="0">
                  <a:solidFill>
                    <a:sysClr val="windowText" lastClr="000000"/>
                  </a:solidFill>
                  <a:latin typeface="+mn-ea"/>
                  <a:sym typeface="Chalkduster"/>
                </a:rPr>
                <a:t>代码预处理</a:t>
              </a:r>
            </a:p>
          </p:txBody>
        </p:sp>
        <p:sp>
          <p:nvSpPr>
            <p:cNvPr id="12" name="矩形 11"/>
            <p:cNvSpPr/>
            <p:nvPr/>
          </p:nvSpPr>
          <p:spPr>
            <a:xfrm>
              <a:off x="669752" y="5918978"/>
              <a:ext cx="2304256" cy="59503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kumimoji="0" lang="zh-CN" altLang="en-US" sz="2250" b="0" dirty="0">
                  <a:solidFill>
                    <a:sysClr val="windowText" lastClr="000000"/>
                  </a:solidFill>
                  <a:latin typeface="+mn-ea"/>
                  <a:sym typeface="Chalkduster"/>
                </a:rPr>
                <a:t>特征值提取</a:t>
              </a:r>
            </a:p>
          </p:txBody>
        </p:sp>
        <p:sp>
          <p:nvSpPr>
            <p:cNvPr id="13" name="矩形 12"/>
            <p:cNvSpPr/>
            <p:nvPr/>
          </p:nvSpPr>
          <p:spPr>
            <a:xfrm>
              <a:off x="3838105" y="5937949"/>
              <a:ext cx="2232247" cy="59503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kumimoji="0" lang="zh-CN" altLang="en-US" sz="2250" b="0" dirty="0">
                  <a:solidFill>
                    <a:sysClr val="windowText" lastClr="000000"/>
                  </a:solidFill>
                  <a:latin typeface="+mn-ea"/>
                  <a:sym typeface="Chalkduster"/>
                </a:rPr>
                <a:t>特征值提取</a:t>
              </a:r>
            </a:p>
          </p:txBody>
        </p:sp>
        <p:sp>
          <p:nvSpPr>
            <p:cNvPr id="14" name="矩形 13"/>
            <p:cNvSpPr/>
            <p:nvPr/>
          </p:nvSpPr>
          <p:spPr>
            <a:xfrm>
              <a:off x="2253928" y="8746262"/>
              <a:ext cx="2304256" cy="59503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kumimoji="0" lang="zh-CN" altLang="en-US" sz="2250" b="0" dirty="0">
                  <a:solidFill>
                    <a:sysClr val="windowText" lastClr="000000"/>
                  </a:solidFill>
                  <a:latin typeface="+mn-ea"/>
                  <a:sym typeface="Chalkduster"/>
                </a:rPr>
                <a:t>结果输出</a:t>
              </a:r>
              <a:endParaRPr kumimoji="0" lang="en-US" altLang="zh-CN" sz="2250" b="0" dirty="0">
                <a:solidFill>
                  <a:sysClr val="windowText" lastClr="000000"/>
                </a:solidFill>
                <a:latin typeface="+mn-ea"/>
                <a:sym typeface="Chalkduster"/>
              </a:endParaRPr>
            </a:p>
          </p:txBody>
        </p:sp>
        <p:sp>
          <p:nvSpPr>
            <p:cNvPr id="15" name="矩形 14"/>
            <p:cNvSpPr/>
            <p:nvPr/>
          </p:nvSpPr>
          <p:spPr>
            <a:xfrm>
              <a:off x="3838105" y="4497790"/>
              <a:ext cx="2232247" cy="59503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lang="zh-CN" altLang="en-US" sz="2250" b="0" dirty="0">
                  <a:solidFill>
                    <a:sysClr val="windowText" lastClr="000000"/>
                  </a:solidFill>
                  <a:latin typeface="+mn-ea"/>
                </a:rPr>
                <a:t>代码</a:t>
              </a:r>
              <a:r>
                <a:rPr kumimoji="0" lang="zh-CN" altLang="en-US" sz="2250" b="0" dirty="0">
                  <a:solidFill>
                    <a:sysClr val="windowText" lastClr="000000"/>
                  </a:solidFill>
                  <a:latin typeface="+mn-ea"/>
                  <a:sym typeface="Chalkduster"/>
                </a:rPr>
                <a:t>预处理</a:t>
              </a:r>
            </a:p>
          </p:txBody>
        </p:sp>
        <p:sp>
          <p:nvSpPr>
            <p:cNvPr id="16" name="下箭头 15"/>
            <p:cNvSpPr/>
            <p:nvPr/>
          </p:nvSpPr>
          <p:spPr>
            <a:xfrm>
              <a:off x="4800497" y="3755543"/>
              <a:ext cx="261743" cy="658337"/>
            </a:xfrm>
            <a:prstGeom prst="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endParaRPr kumimoji="0" lang="zh-CN" altLang="en-US" sz="2250" b="0">
                <a:solidFill>
                  <a:sysClr val="windowText" lastClr="000000"/>
                </a:solidFill>
                <a:effectLst>
                  <a:outerShdw blurRad="63500" dist="25400" dir="2700000" rotWithShape="0">
                    <a:srgbClr val="000000">
                      <a:alpha val="70000"/>
                    </a:srgbClr>
                  </a:outerShdw>
                </a:effectLst>
                <a:latin typeface="+mn-ea"/>
                <a:sym typeface="Chalkduster"/>
              </a:endParaRPr>
            </a:p>
          </p:txBody>
        </p:sp>
        <p:sp>
          <p:nvSpPr>
            <p:cNvPr id="17" name="下箭头 16"/>
            <p:cNvSpPr/>
            <p:nvPr/>
          </p:nvSpPr>
          <p:spPr>
            <a:xfrm>
              <a:off x="1704153" y="5195703"/>
              <a:ext cx="261743" cy="658337"/>
            </a:xfrm>
            <a:prstGeom prst="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endParaRPr kumimoji="0" lang="zh-CN" altLang="en-US" sz="2250" b="0">
                <a:solidFill>
                  <a:sysClr val="windowText" lastClr="000000"/>
                </a:solidFill>
                <a:effectLst>
                  <a:outerShdw blurRad="63500" dist="25400" dir="2700000" rotWithShape="0">
                    <a:srgbClr val="000000">
                      <a:alpha val="70000"/>
                    </a:srgbClr>
                  </a:outerShdw>
                </a:effectLst>
                <a:latin typeface="+mn-ea"/>
                <a:sym typeface="Chalkduster"/>
              </a:endParaRPr>
            </a:p>
          </p:txBody>
        </p:sp>
        <p:sp>
          <p:nvSpPr>
            <p:cNvPr id="18" name="下箭头 17"/>
            <p:cNvSpPr/>
            <p:nvPr/>
          </p:nvSpPr>
          <p:spPr>
            <a:xfrm>
              <a:off x="4846216" y="5195703"/>
              <a:ext cx="261743" cy="658337"/>
            </a:xfrm>
            <a:prstGeom prst="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endParaRPr kumimoji="0" lang="zh-CN" altLang="en-US" sz="2250" b="0">
                <a:solidFill>
                  <a:sysClr val="windowText" lastClr="000000"/>
                </a:solidFill>
                <a:effectLst>
                  <a:outerShdw blurRad="63500" dist="25400" dir="2700000" rotWithShape="0">
                    <a:srgbClr val="000000">
                      <a:alpha val="70000"/>
                    </a:srgbClr>
                  </a:outerShdw>
                </a:effectLst>
                <a:latin typeface="+mn-ea"/>
                <a:sym typeface="Chalkduster"/>
              </a:endParaRPr>
            </a:p>
          </p:txBody>
        </p:sp>
        <p:sp>
          <p:nvSpPr>
            <p:cNvPr id="19" name="丁字箭头 18"/>
            <p:cNvSpPr/>
            <p:nvPr/>
          </p:nvSpPr>
          <p:spPr>
            <a:xfrm rot="10800000">
              <a:off x="3069719" y="6100936"/>
              <a:ext cx="696377" cy="2520280"/>
            </a:xfrm>
            <a:prstGeom prst="leftRightUpArrow">
              <a:avLst>
                <a:gd name="adj1" fmla="val 16016"/>
                <a:gd name="adj2" fmla="val 18089"/>
                <a:gd name="adj3" fmla="val 15785"/>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87">
                <a:solidFill>
                  <a:sysClr val="windowText" lastClr="000000"/>
                </a:solidFill>
                <a:latin typeface="+mn-ea"/>
              </a:endParaRPr>
            </a:p>
          </p:txBody>
        </p:sp>
        <p:sp>
          <p:nvSpPr>
            <p:cNvPr id="20" name="矩形 19"/>
            <p:cNvSpPr/>
            <p:nvPr/>
          </p:nvSpPr>
          <p:spPr>
            <a:xfrm>
              <a:off x="2253928" y="7469088"/>
              <a:ext cx="2304256" cy="59503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lang="zh-CN" altLang="en-US" sz="2250" b="0" dirty="0">
                  <a:solidFill>
                    <a:sysClr val="windowText" lastClr="000000"/>
                  </a:solidFill>
                  <a:latin typeface="+mn-ea"/>
                </a:rPr>
                <a:t>匹配</a:t>
              </a:r>
              <a:r>
                <a:rPr kumimoji="0" lang="zh-CN" altLang="en-US" sz="2250" b="0" dirty="0">
                  <a:solidFill>
                    <a:sysClr val="windowText" lastClr="000000"/>
                  </a:solidFill>
                  <a:latin typeface="+mn-ea"/>
                  <a:sym typeface="Chalkduster"/>
                </a:rPr>
                <a:t>算法</a:t>
              </a:r>
            </a:p>
          </p:txBody>
        </p:sp>
      </p:grpSp>
    </p:spTree>
    <p:extLst>
      <p:ext uri="{BB962C8B-B14F-4D97-AF65-F5344CB8AC3E}">
        <p14:creationId xmlns:p14="http://schemas.microsoft.com/office/powerpoint/2010/main" val="319971753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pPr lvl="0"/>
            <a:r>
              <a:rPr lang="zh-CN" altLang="en-US" dirty="0"/>
              <a:t>目标及方案</a:t>
            </a:r>
            <a:r>
              <a:rPr lang="en-US" altLang="zh-CN" dirty="0"/>
              <a:t>2</a:t>
            </a:r>
            <a:r>
              <a:rPr lang="zh-CN" altLang="en-US" dirty="0"/>
              <a:t>（</a:t>
            </a:r>
            <a:r>
              <a:rPr lang="en-US" altLang="zh-CN" dirty="0"/>
              <a:t>5</a:t>
            </a:r>
            <a:r>
              <a:rPr lang="zh-CN" altLang="en-US" dirty="0"/>
              <a:t>分钟）</a:t>
            </a:r>
            <a:endParaRPr dirty="0"/>
          </a:p>
        </p:txBody>
      </p:sp>
      <p:sp>
        <p:nvSpPr>
          <p:cNvPr id="61" name="Shape 61"/>
          <p:cNvSpPr>
            <a:spLocks noGrp="1"/>
          </p:cNvSpPr>
          <p:nvPr>
            <p:ph type="body" idx="1"/>
          </p:nvPr>
        </p:nvSpPr>
        <p:spPr>
          <a:xfrm>
            <a:off x="1164206" y="1454406"/>
            <a:ext cx="7577589" cy="1002898"/>
          </a:xfrm>
          <a:prstGeom prst="rect">
            <a:avLst/>
          </a:prstGeom>
        </p:spPr>
        <p:txBody>
          <a:bodyPr>
            <a:normAutofit fontScale="92500"/>
          </a:bodyPr>
          <a:lstStyle/>
          <a:p>
            <a:pPr lvl="0">
              <a:buBlip>
                <a:blip r:embed="rId2"/>
              </a:buBlip>
            </a:pPr>
            <a:r>
              <a:rPr lang="zh-CN" altLang="en-US" sz="3797" dirty="0"/>
              <a:t>目标：熟悉静态分析工具功能原理</a:t>
            </a:r>
            <a:endParaRPr sz="3797" dirty="0"/>
          </a:p>
        </p:txBody>
      </p:sp>
      <p:sp>
        <p:nvSpPr>
          <p:cNvPr id="26" name="Shape 61"/>
          <p:cNvSpPr txBox="1">
            <a:spLocks/>
          </p:cNvSpPr>
          <p:nvPr/>
        </p:nvSpPr>
        <p:spPr>
          <a:xfrm>
            <a:off x="259266" y="1772816"/>
            <a:ext cx="9374254" cy="401240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482600" indent="-482600" defTabSz="457200">
              <a:spcBef>
                <a:spcPts val="3200"/>
              </a:spcBef>
              <a:buSzPct val="43000"/>
              <a:buFont typeface="Gill Sans"/>
              <a:buBlip>
                <a:blip r:embed="rId2"/>
              </a:buBlip>
              <a:defRPr sz="3200">
                <a:solidFill>
                  <a:srgbClr val="FFFFFF"/>
                </a:solidFill>
                <a:latin typeface="+mn-lt"/>
                <a:ea typeface="+mn-ea"/>
                <a:cs typeface="+mn-cs"/>
                <a:sym typeface="Chalkduster"/>
              </a:defRPr>
            </a:lvl1pPr>
            <a:lvl2pPr marL="965200" indent="-482600" defTabSz="457200">
              <a:spcBef>
                <a:spcPts val="3200"/>
              </a:spcBef>
              <a:buSzPct val="43000"/>
              <a:buFont typeface="Gill Sans"/>
              <a:buBlip>
                <a:blip r:embed="rId2"/>
              </a:buBlip>
              <a:defRPr sz="3200">
                <a:solidFill>
                  <a:srgbClr val="FFFFFF"/>
                </a:solidFill>
                <a:latin typeface="+mn-lt"/>
                <a:ea typeface="+mn-ea"/>
                <a:cs typeface="+mn-cs"/>
                <a:sym typeface="Chalkduster"/>
              </a:defRPr>
            </a:lvl2pPr>
            <a:lvl3pPr marL="1447800" indent="-482600" defTabSz="457200">
              <a:spcBef>
                <a:spcPts val="3200"/>
              </a:spcBef>
              <a:buSzPct val="43000"/>
              <a:buFont typeface="Gill Sans"/>
              <a:buBlip>
                <a:blip r:embed="rId2"/>
              </a:buBlip>
              <a:defRPr sz="3200">
                <a:solidFill>
                  <a:srgbClr val="FFFFFF"/>
                </a:solidFill>
                <a:latin typeface="+mn-lt"/>
                <a:ea typeface="+mn-ea"/>
                <a:cs typeface="+mn-cs"/>
                <a:sym typeface="Chalkduster"/>
              </a:defRPr>
            </a:lvl3pPr>
            <a:lvl4pPr marL="1930400" indent="-482600" defTabSz="457200">
              <a:spcBef>
                <a:spcPts val="3200"/>
              </a:spcBef>
              <a:buSzPct val="43000"/>
              <a:buFont typeface="Gill Sans"/>
              <a:buBlip>
                <a:blip r:embed="rId2"/>
              </a:buBlip>
              <a:defRPr sz="3200">
                <a:solidFill>
                  <a:srgbClr val="FFFFFF"/>
                </a:solidFill>
                <a:latin typeface="+mn-lt"/>
                <a:ea typeface="+mn-ea"/>
                <a:cs typeface="+mn-cs"/>
                <a:sym typeface="Chalkduster"/>
              </a:defRPr>
            </a:lvl4pPr>
            <a:lvl5pPr marL="2413000" indent="-482600" defTabSz="457200">
              <a:spcBef>
                <a:spcPts val="3200"/>
              </a:spcBef>
              <a:buSzPct val="43000"/>
              <a:buFont typeface="Gill Sans"/>
              <a:buBlip>
                <a:blip r:embed="rId2"/>
              </a:buBlip>
              <a:defRPr sz="3200">
                <a:solidFill>
                  <a:srgbClr val="FFFFFF"/>
                </a:solidFill>
                <a:latin typeface="+mn-lt"/>
                <a:ea typeface="+mn-ea"/>
                <a:cs typeface="+mn-cs"/>
                <a:sym typeface="Chalkduster"/>
              </a:defRPr>
            </a:lvl5pPr>
            <a:lvl6pPr marL="3429000" indent="-571500" defTabSz="457200">
              <a:spcBef>
                <a:spcPts val="3600"/>
              </a:spcBef>
              <a:buSzPct val="43000"/>
              <a:buBlip>
                <a:blip r:embed="rId2"/>
              </a:buBlip>
              <a:defRPr sz="3600">
                <a:solidFill>
                  <a:srgbClr val="FFFFFF"/>
                </a:solidFill>
                <a:latin typeface="+mn-lt"/>
                <a:ea typeface="+mn-ea"/>
                <a:cs typeface="+mn-cs"/>
                <a:sym typeface="Chalkduster"/>
              </a:defRPr>
            </a:lvl6pPr>
            <a:lvl7pPr marL="4000500" indent="-571500" defTabSz="457200">
              <a:spcBef>
                <a:spcPts val="3600"/>
              </a:spcBef>
              <a:buSzPct val="43000"/>
              <a:buBlip>
                <a:blip r:embed="rId2"/>
              </a:buBlip>
              <a:defRPr sz="3600">
                <a:solidFill>
                  <a:srgbClr val="FFFFFF"/>
                </a:solidFill>
                <a:latin typeface="+mn-lt"/>
                <a:ea typeface="+mn-ea"/>
                <a:cs typeface="+mn-cs"/>
                <a:sym typeface="Chalkduster"/>
              </a:defRPr>
            </a:lvl7pPr>
            <a:lvl8pPr marL="4572000" indent="-571500" defTabSz="457200">
              <a:spcBef>
                <a:spcPts val="3600"/>
              </a:spcBef>
              <a:buSzPct val="43000"/>
              <a:buBlip>
                <a:blip r:embed="rId2"/>
              </a:buBlip>
              <a:defRPr sz="3600">
                <a:solidFill>
                  <a:srgbClr val="FFFFFF"/>
                </a:solidFill>
                <a:latin typeface="+mn-lt"/>
                <a:ea typeface="+mn-ea"/>
                <a:cs typeface="+mn-cs"/>
                <a:sym typeface="Chalkduster"/>
              </a:defRPr>
            </a:lvl8pPr>
            <a:lvl9pPr marL="5143500" indent="-571500" defTabSz="457200">
              <a:spcBef>
                <a:spcPts val="3600"/>
              </a:spcBef>
              <a:buSzPct val="43000"/>
              <a:buBlip>
                <a:blip r:embed="rId2"/>
              </a:buBlip>
              <a:defRPr sz="3600">
                <a:solidFill>
                  <a:srgbClr val="FFFFFF"/>
                </a:solidFill>
                <a:latin typeface="+mn-lt"/>
                <a:ea typeface="+mn-ea"/>
                <a:cs typeface="+mn-cs"/>
                <a:sym typeface="Chalkduster"/>
              </a:defRPr>
            </a:lvl9pPr>
          </a:lstStyle>
          <a:p>
            <a:pPr marL="342900" indent="-342900" algn="just" eaLnBrk="0" hangingPunct="0">
              <a:spcBef>
                <a:spcPct val="20000"/>
              </a:spcBef>
              <a:buClr>
                <a:srgbClr val="FF5050"/>
              </a:buClr>
              <a:buSzPct val="120000"/>
              <a:buFont typeface="Wingdings" pitchFamily="2" charset="2"/>
              <a:buChar char="§"/>
            </a:pPr>
            <a:r>
              <a:rPr lang="zh-CN" altLang="en-US" sz="2800" dirty="0">
                <a:solidFill>
                  <a:srgbClr val="000066"/>
                </a:solidFill>
                <a:ea typeface="黑体" pitchFamily="2" charset="-122"/>
              </a:rPr>
              <a:t>安装</a:t>
            </a:r>
            <a:r>
              <a:rPr lang="en-US" altLang="zh-CN" sz="2800" dirty="0" err="1">
                <a:solidFill>
                  <a:srgbClr val="000066"/>
                </a:solidFill>
                <a:ea typeface="黑体" pitchFamily="2" charset="-122"/>
              </a:rPr>
              <a:t>cppcheck</a:t>
            </a:r>
            <a:r>
              <a:rPr lang="zh-CN" altLang="en-US" sz="2800" dirty="0">
                <a:solidFill>
                  <a:srgbClr val="000066"/>
                </a:solidFill>
                <a:ea typeface="黑体" pitchFamily="2" charset="-122"/>
              </a:rPr>
              <a:t>静态分析工具，了解基本用法（</a:t>
            </a:r>
            <a:r>
              <a:rPr lang="en-US" altLang="zh-CN" sz="2800" dirty="0">
                <a:solidFill>
                  <a:srgbClr val="000066"/>
                </a:solidFill>
                <a:ea typeface="黑体" pitchFamily="2" charset="-122"/>
              </a:rPr>
              <a:t>10</a:t>
            </a:r>
            <a:r>
              <a:rPr lang="zh-CN" altLang="en-US" sz="2800" dirty="0">
                <a:solidFill>
                  <a:srgbClr val="000066"/>
                </a:solidFill>
                <a:ea typeface="黑体" pitchFamily="2" charset="-122"/>
              </a:rPr>
              <a:t>分钟）</a:t>
            </a:r>
            <a:endParaRPr lang="en-US" altLang="zh-CN" sz="2800" dirty="0">
              <a:solidFill>
                <a:srgbClr val="000066"/>
              </a:solidFill>
              <a:ea typeface="黑体" pitchFamily="2" charset="-122"/>
            </a:endParaRPr>
          </a:p>
          <a:p>
            <a:pPr marL="342900" indent="-342900" algn="just" eaLnBrk="0" hangingPunct="0">
              <a:spcBef>
                <a:spcPct val="20000"/>
              </a:spcBef>
              <a:buClr>
                <a:srgbClr val="FF5050"/>
              </a:buClr>
              <a:buSzPct val="120000"/>
              <a:buFont typeface="Wingdings" pitchFamily="2" charset="2"/>
              <a:buChar char="§"/>
            </a:pPr>
            <a:r>
              <a:rPr lang="zh-CN" altLang="en-US" sz="2800" dirty="0">
                <a:solidFill>
                  <a:srgbClr val="000066"/>
                </a:solidFill>
                <a:ea typeface="黑体" pitchFamily="2" charset="-122"/>
              </a:rPr>
              <a:t>基于</a:t>
            </a:r>
            <a:r>
              <a:rPr lang="en-US" altLang="zh-CN" sz="2800" dirty="0" err="1">
                <a:solidFill>
                  <a:srgbClr val="000066"/>
                </a:solidFill>
                <a:ea typeface="黑体" pitchFamily="2" charset="-122"/>
              </a:rPr>
              <a:t>cppcheck</a:t>
            </a:r>
            <a:r>
              <a:rPr lang="zh-CN" altLang="en-US" sz="2800" dirty="0">
                <a:solidFill>
                  <a:srgbClr val="000066"/>
                </a:solidFill>
                <a:ea typeface="黑体" pitchFamily="2" charset="-122"/>
              </a:rPr>
              <a:t>对已开发代码检测实（</a:t>
            </a:r>
            <a:r>
              <a:rPr lang="en-US" altLang="zh-CN" sz="2800" dirty="0">
                <a:solidFill>
                  <a:srgbClr val="000066"/>
                </a:solidFill>
                <a:ea typeface="黑体" pitchFamily="2" charset="-122"/>
              </a:rPr>
              <a:t>15</a:t>
            </a:r>
            <a:r>
              <a:rPr lang="zh-CN" altLang="en-US" sz="2800" dirty="0">
                <a:solidFill>
                  <a:srgbClr val="000066"/>
                </a:solidFill>
                <a:ea typeface="黑体" pitchFamily="2" charset="-122"/>
              </a:rPr>
              <a:t>分钟）</a:t>
            </a:r>
            <a:endParaRPr lang="en-US" altLang="zh-CN" sz="2800" dirty="0">
              <a:solidFill>
                <a:srgbClr val="000066"/>
              </a:solidFill>
              <a:ea typeface="黑体" pitchFamily="2" charset="-122"/>
            </a:endParaRPr>
          </a:p>
          <a:p>
            <a:pPr marL="342900" indent="-342900" algn="just" eaLnBrk="0" hangingPunct="0">
              <a:spcBef>
                <a:spcPct val="20000"/>
              </a:spcBef>
              <a:buClr>
                <a:srgbClr val="FF5050"/>
              </a:buClr>
              <a:buSzPct val="120000"/>
              <a:buFont typeface="Wingdings" pitchFamily="2" charset="2"/>
              <a:buChar char="§"/>
            </a:pPr>
            <a:r>
              <a:rPr lang="zh-CN" altLang="en-US" sz="2800" dirty="0">
                <a:solidFill>
                  <a:srgbClr val="000066"/>
                </a:solidFill>
                <a:ea typeface="黑体" pitchFamily="2" charset="-122"/>
              </a:rPr>
              <a:t>基于</a:t>
            </a:r>
            <a:r>
              <a:rPr lang="en-US" altLang="zh-CN" sz="2800" dirty="0" err="1">
                <a:solidFill>
                  <a:srgbClr val="000066"/>
                </a:solidFill>
                <a:ea typeface="黑体" pitchFamily="2" charset="-122"/>
              </a:rPr>
              <a:t>cppcheck</a:t>
            </a:r>
            <a:r>
              <a:rPr lang="zh-CN" altLang="en-US" sz="2800" dirty="0">
                <a:solidFill>
                  <a:srgbClr val="000066"/>
                </a:solidFill>
                <a:ea typeface="黑体" pitchFamily="2" charset="-122"/>
              </a:rPr>
              <a:t>编写</a:t>
            </a:r>
            <a:r>
              <a:rPr lang="en-US" altLang="zh-CN" sz="2800" dirty="0">
                <a:solidFill>
                  <a:srgbClr val="000066"/>
                </a:solidFill>
                <a:ea typeface="黑体" pitchFamily="2" charset="-122"/>
              </a:rPr>
              <a:t>c</a:t>
            </a:r>
            <a:r>
              <a:rPr lang="zh-CN" altLang="en-US" sz="2800" dirty="0">
                <a:solidFill>
                  <a:srgbClr val="000066"/>
                </a:solidFill>
                <a:ea typeface="黑体" pitchFamily="2" charset="-122"/>
              </a:rPr>
              <a:t>代码文件自动化检测脚本并把结果保存不同文件中（</a:t>
            </a:r>
            <a:r>
              <a:rPr lang="en-US" altLang="zh-CN" sz="2800" dirty="0">
                <a:solidFill>
                  <a:srgbClr val="000066"/>
                </a:solidFill>
                <a:ea typeface="黑体" pitchFamily="2" charset="-122"/>
              </a:rPr>
              <a:t>20</a:t>
            </a:r>
            <a:r>
              <a:rPr lang="zh-CN" altLang="en-US" sz="2800" dirty="0">
                <a:solidFill>
                  <a:srgbClr val="000066"/>
                </a:solidFill>
                <a:ea typeface="黑体" pitchFamily="2" charset="-122"/>
              </a:rPr>
              <a:t>分钟）</a:t>
            </a:r>
          </a:p>
        </p:txBody>
      </p:sp>
    </p:spTree>
    <p:extLst>
      <p:ext uri="{BB962C8B-B14F-4D97-AF65-F5344CB8AC3E}">
        <p14:creationId xmlns:p14="http://schemas.microsoft.com/office/powerpoint/2010/main" val="152996166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任务</a:t>
            </a:r>
            <a:r>
              <a:rPr lang="en-US" altLang="zh-CN" dirty="0"/>
              <a:t>4</a:t>
            </a:r>
            <a:endParaRPr lang="zh-CN" altLang="zh-CN" dirty="0"/>
          </a:p>
        </p:txBody>
      </p:sp>
      <p:sp>
        <p:nvSpPr>
          <p:cNvPr id="3076" name="Rectangle 3">
            <a:extLst>
              <a:ext uri="{FF2B5EF4-FFF2-40B4-BE49-F238E27FC236}">
                <a16:creationId xmlns:a16="http://schemas.microsoft.com/office/drawing/2014/main" id="{E0B95CC7-1094-412C-9269-F4FA8678A400}"/>
              </a:ext>
            </a:extLst>
          </p:cNvPr>
          <p:cNvSpPr>
            <a:spLocks noGrp="1" noChangeArrowheads="1"/>
          </p:cNvSpPr>
          <p:nvPr>
            <p:ph type="body" idx="1"/>
          </p:nvPr>
        </p:nvSpPr>
        <p:spPr/>
        <p:txBody>
          <a:bodyPr/>
          <a:lstStyle/>
          <a:p>
            <a:pPr algn="just"/>
            <a:r>
              <a:rPr lang="zh-CN" altLang="en-US" dirty="0"/>
              <a:t>安装</a:t>
            </a:r>
            <a:r>
              <a:rPr lang="en-US" altLang="zh-CN" dirty="0" err="1"/>
              <a:t>cppcheck</a:t>
            </a:r>
            <a:r>
              <a:rPr lang="zh-CN" altLang="en-US" dirty="0"/>
              <a:t>静态分析工具，了解基本用法（</a:t>
            </a:r>
            <a:r>
              <a:rPr lang="en-US" altLang="zh-CN" dirty="0"/>
              <a:t>10</a:t>
            </a:r>
            <a:r>
              <a:rPr lang="zh-CN" altLang="en-US" dirty="0"/>
              <a:t>分钟）</a:t>
            </a:r>
            <a:endParaRPr lang="zh-CN" altLang="zh-CN" dirty="0"/>
          </a:p>
        </p:txBody>
      </p:sp>
    </p:spTree>
    <p:extLst>
      <p:ext uri="{BB962C8B-B14F-4D97-AF65-F5344CB8AC3E}">
        <p14:creationId xmlns:p14="http://schemas.microsoft.com/office/powerpoint/2010/main" val="360857793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背景知识</a:t>
            </a:r>
            <a:endParaRPr dirty="0"/>
          </a:p>
        </p:txBody>
      </p:sp>
      <p:sp>
        <p:nvSpPr>
          <p:cNvPr id="55" name="Shape 55"/>
          <p:cNvSpPr>
            <a:spLocks noGrp="1"/>
          </p:cNvSpPr>
          <p:nvPr>
            <p:ph type="body" idx="1"/>
          </p:nvPr>
        </p:nvSpPr>
        <p:spPr>
          <a:xfrm>
            <a:off x="704528" y="1403775"/>
            <a:ext cx="8501445" cy="5366846"/>
          </a:xfrm>
          <a:prstGeom prst="rect">
            <a:avLst/>
          </a:prstGeom>
        </p:spPr>
        <p:txBody>
          <a:bodyPr>
            <a:normAutofit/>
          </a:bodyPr>
          <a:lstStyle/>
          <a:p>
            <a:pPr lvl="0" algn="just">
              <a:buFont typeface="Wingdings" pitchFamily="2" charset="2"/>
              <a:buChar char="§"/>
            </a:pPr>
            <a:r>
              <a:rPr lang="en-US" altLang="zh-CN" dirty="0" err="1"/>
              <a:t>Cppcheck</a:t>
            </a:r>
            <a:r>
              <a:rPr lang="zh-CN" altLang="en-US" dirty="0"/>
              <a:t>下载</a:t>
            </a:r>
            <a:endParaRPr lang="en-US" altLang="zh-CN" dirty="0"/>
          </a:p>
          <a:p>
            <a:pPr lvl="0"/>
            <a:r>
              <a:rPr lang="en-US" altLang="zh-CN" sz="2250" dirty="0">
                <a:hlinkClick r:id="rId3">
                  <a:extLst>
                    <a:ext uri="{A12FA001-AC4F-418D-AE19-62706E023703}">
                      <ahyp:hlinkClr xmlns:ahyp="http://schemas.microsoft.com/office/drawing/2018/hyperlinkcolor" val="tx"/>
                    </a:ext>
                  </a:extLst>
                </a:hlinkClick>
              </a:rPr>
              <a:t>http://sourceforge.net/projects/cppcheck/</a:t>
            </a:r>
            <a:endParaRPr lang="en-US" altLang="zh-CN" sz="2250" dirty="0"/>
          </a:p>
          <a:p>
            <a:pPr lvl="0"/>
            <a:endParaRPr lang="en-US" altLang="zh-CN" sz="2461" dirty="0"/>
          </a:p>
          <a:p>
            <a:pPr algn="just">
              <a:buFont typeface="Wingdings" pitchFamily="2" charset="2"/>
              <a:buChar char="§"/>
            </a:pPr>
            <a:r>
              <a:rPr lang="en-US" altLang="zh-CN" dirty="0" err="1"/>
              <a:t>cppcheck</a:t>
            </a:r>
            <a:r>
              <a:rPr lang="zh-CN" altLang="en-US" dirty="0"/>
              <a:t>概览</a:t>
            </a:r>
            <a:endParaRPr lang="en-US" altLang="zh-CN" dirty="0"/>
          </a:p>
          <a:p>
            <a:pPr marL="400050" lvl="1" indent="0">
              <a:buNone/>
            </a:pPr>
            <a:r>
              <a:rPr lang="en-US" altLang="zh-CN" sz="2050" dirty="0" err="1"/>
              <a:t>cppcheck</a:t>
            </a:r>
            <a:r>
              <a:rPr lang="en-US" altLang="zh-CN" sz="2050" dirty="0"/>
              <a:t> </a:t>
            </a:r>
            <a:r>
              <a:rPr lang="zh-CN" altLang="en-US" sz="2050" dirty="0"/>
              <a:t>是一个静态代码检查工具，支持</a:t>
            </a:r>
            <a:r>
              <a:rPr lang="en-US" altLang="zh-CN" sz="2050" dirty="0"/>
              <a:t>c, </a:t>
            </a:r>
            <a:r>
              <a:rPr lang="en-US" altLang="zh-CN" sz="2050" dirty="0" err="1"/>
              <a:t>c++</a:t>
            </a:r>
            <a:r>
              <a:rPr lang="en-US" altLang="zh-CN" sz="2050" dirty="0"/>
              <a:t> </a:t>
            </a:r>
            <a:r>
              <a:rPr lang="zh-CN" altLang="en-US" sz="2050" dirty="0"/>
              <a:t>代码；作为编译器的一种补充检查，</a:t>
            </a:r>
            <a:r>
              <a:rPr lang="en-US" altLang="zh-CN" sz="2050" dirty="0" err="1"/>
              <a:t>cppcheck</a:t>
            </a:r>
            <a:r>
              <a:rPr lang="zh-CN" altLang="en-US" sz="2050" dirty="0"/>
              <a:t>对产品的源代码执行严格的逻辑检查。</a:t>
            </a:r>
            <a:endParaRPr lang="en-US" altLang="zh-CN" sz="2050" dirty="0"/>
          </a:p>
        </p:txBody>
      </p:sp>
    </p:spTree>
    <p:extLst>
      <p:ext uri="{BB962C8B-B14F-4D97-AF65-F5344CB8AC3E}">
        <p14:creationId xmlns:p14="http://schemas.microsoft.com/office/powerpoint/2010/main" val="328176790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任务概述</a:t>
            </a:r>
            <a:endParaRPr dirty="0"/>
          </a:p>
        </p:txBody>
      </p:sp>
      <p:sp>
        <p:nvSpPr>
          <p:cNvPr id="55" name="Shape 55"/>
          <p:cNvSpPr>
            <a:spLocks noGrp="1"/>
          </p:cNvSpPr>
          <p:nvPr>
            <p:ph type="body" idx="1"/>
          </p:nvPr>
        </p:nvSpPr>
        <p:spPr>
          <a:xfrm>
            <a:off x="1206334" y="1505036"/>
            <a:ext cx="7425698" cy="5352964"/>
          </a:xfrm>
          <a:prstGeom prst="rect">
            <a:avLst/>
          </a:prstGeom>
        </p:spPr>
        <p:txBody>
          <a:bodyPr>
            <a:normAutofit/>
          </a:bodyPr>
          <a:lstStyle/>
          <a:p>
            <a:pPr lvl="0">
              <a:buBlip>
                <a:blip r:embed="rId3"/>
              </a:buBlip>
            </a:pPr>
            <a:r>
              <a:rPr lang="zh-CN" altLang="en-US" dirty="0"/>
              <a:t>背景：所谓静态代码检查就是使用一个工具检查我们写的代码是否安全和健壮，是否有隐藏的问题，比如无意间写了这样的代码</a:t>
            </a:r>
            <a:endParaRPr lang="en-US" altLang="zh-CN" dirty="0"/>
          </a:p>
          <a:p>
            <a:pPr marL="1205465" lvl="3" indent="0">
              <a:lnSpc>
                <a:spcPts val="352"/>
              </a:lnSpc>
              <a:buNone/>
            </a:pPr>
            <a:endParaRPr lang="en-US" altLang="zh-CN" sz="2039" dirty="0"/>
          </a:p>
          <a:p>
            <a:pPr marL="1205465" lvl="3" indent="0">
              <a:lnSpc>
                <a:spcPts val="352"/>
              </a:lnSpc>
              <a:buNone/>
            </a:pPr>
            <a:endParaRPr lang="en-US" altLang="zh-CN" sz="2039" dirty="0"/>
          </a:p>
          <a:p>
            <a:pPr marL="1205465" lvl="3" indent="0">
              <a:lnSpc>
                <a:spcPts val="352"/>
              </a:lnSpc>
              <a:buNone/>
            </a:pPr>
            <a:endParaRPr lang="en-US" altLang="zh-CN" sz="2039" dirty="0"/>
          </a:p>
          <a:p>
            <a:pPr marL="1205465" lvl="3" indent="0">
              <a:lnSpc>
                <a:spcPts val="352"/>
              </a:lnSpc>
              <a:buNone/>
            </a:pPr>
            <a:endParaRPr lang="en-US" altLang="zh-CN" sz="2039" dirty="0"/>
          </a:p>
          <a:p>
            <a:pPr marL="859022" lvl="4"/>
            <a:r>
              <a:rPr lang="en-US" altLang="zh-CN" dirty="0"/>
              <a:t>int n = 10; </a:t>
            </a:r>
          </a:p>
          <a:p>
            <a:pPr marL="859022" lvl="4"/>
            <a:r>
              <a:rPr lang="en-US" altLang="zh-CN" dirty="0"/>
              <a:t>char* buffer = </a:t>
            </a:r>
            <a:r>
              <a:rPr lang="en-US" altLang="zh-CN" dirty="0" err="1"/>
              <a:t>newchar</a:t>
            </a:r>
            <a:r>
              <a:rPr lang="en-US" altLang="zh-CN" dirty="0"/>
              <a:t>[n]; </a:t>
            </a:r>
          </a:p>
          <a:p>
            <a:pPr marL="859022" lvl="4"/>
            <a:r>
              <a:rPr lang="en-US" altLang="zh-CN" dirty="0"/>
              <a:t>buffer[n] = 0;</a:t>
            </a:r>
          </a:p>
          <a:p>
            <a:pPr marL="401822" lvl="3"/>
            <a:endParaRPr lang="en-US" altLang="zh-CN" dirty="0"/>
          </a:p>
          <a:p>
            <a:pPr marL="173222" lvl="3" indent="0">
              <a:buNone/>
            </a:pPr>
            <a:endParaRPr lang="en-US" altLang="zh-CN" dirty="0"/>
          </a:p>
          <a:p>
            <a:r>
              <a:rPr lang="zh-CN" altLang="en-US" dirty="0"/>
              <a:t>上面这段代码有什么问题么？</a:t>
            </a:r>
            <a:endParaRPr lang="en-US" altLang="zh-CN" dirty="0"/>
          </a:p>
          <a:p>
            <a:r>
              <a:rPr lang="zh-CN" altLang="en-US" dirty="0"/>
              <a:t>任务目标：熟悉静态分析工具功能原理！</a:t>
            </a:r>
            <a:endParaRPr lang="en-US" altLang="zh-CN" dirty="0"/>
          </a:p>
        </p:txBody>
      </p:sp>
    </p:spTree>
    <p:extLst>
      <p:ext uri="{BB962C8B-B14F-4D97-AF65-F5344CB8AC3E}">
        <p14:creationId xmlns:p14="http://schemas.microsoft.com/office/powerpoint/2010/main" val="9613694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任务描述</a:t>
            </a:r>
            <a:endParaRPr dirty="0"/>
          </a:p>
        </p:txBody>
      </p:sp>
      <p:sp>
        <p:nvSpPr>
          <p:cNvPr id="55" name="Shape 55"/>
          <p:cNvSpPr>
            <a:spLocks noGrp="1"/>
          </p:cNvSpPr>
          <p:nvPr>
            <p:ph type="body" idx="1"/>
          </p:nvPr>
        </p:nvSpPr>
        <p:spPr>
          <a:xfrm>
            <a:off x="704528" y="1403775"/>
            <a:ext cx="8501445" cy="5366846"/>
          </a:xfrm>
          <a:prstGeom prst="rect">
            <a:avLst/>
          </a:prstGeom>
        </p:spPr>
        <p:txBody>
          <a:bodyPr>
            <a:normAutofit/>
          </a:bodyPr>
          <a:lstStyle/>
          <a:p>
            <a:pPr marL="0" lvl="0" indent="0" algn="just">
              <a:buNone/>
            </a:pPr>
            <a:r>
              <a:rPr lang="zh-CN" altLang="en-US" dirty="0"/>
              <a:t>熟悉静态分析工具功能原理！</a:t>
            </a:r>
          </a:p>
          <a:p>
            <a:pPr lvl="0" algn="just">
              <a:buFont typeface="Wingdings" pitchFamily="2" charset="2"/>
              <a:buChar char="§"/>
            </a:pPr>
            <a:r>
              <a:rPr lang="zh-CN" altLang="en-US" dirty="0"/>
              <a:t>执行的检查项：</a:t>
            </a:r>
          </a:p>
          <a:p>
            <a:pPr lvl="1" algn="just">
              <a:buFont typeface="Wingdings" pitchFamily="2" charset="2"/>
              <a:buChar char="v"/>
            </a:pPr>
            <a:r>
              <a:rPr lang="zh-CN" altLang="en-US" sz="1800" dirty="0"/>
              <a:t>自动变量检查</a:t>
            </a:r>
          </a:p>
          <a:p>
            <a:pPr lvl="1" algn="just">
              <a:buFont typeface="Wingdings" pitchFamily="2" charset="2"/>
              <a:buChar char="v"/>
            </a:pPr>
            <a:r>
              <a:rPr lang="zh-CN" altLang="en-US" sz="1800" dirty="0"/>
              <a:t>数组的边界检查</a:t>
            </a:r>
          </a:p>
          <a:p>
            <a:pPr lvl="1" algn="just">
              <a:buFont typeface="Wingdings" pitchFamily="2" charset="2"/>
              <a:buChar char="v"/>
            </a:pPr>
            <a:r>
              <a:rPr lang="en-US" altLang="zh-CN" sz="1800" dirty="0"/>
              <a:t>class</a:t>
            </a:r>
            <a:r>
              <a:rPr lang="zh-CN" altLang="en-US" sz="1800" dirty="0"/>
              <a:t>类检查</a:t>
            </a:r>
          </a:p>
          <a:p>
            <a:pPr lvl="1" algn="just">
              <a:buFont typeface="Wingdings" pitchFamily="2" charset="2"/>
              <a:buChar char="v"/>
            </a:pPr>
            <a:r>
              <a:rPr lang="zh-CN" altLang="en-US" sz="1800" dirty="0"/>
              <a:t>过期的函数，废弃函数调用检查</a:t>
            </a:r>
          </a:p>
          <a:p>
            <a:pPr lvl="1" algn="just">
              <a:buFont typeface="Wingdings" pitchFamily="2" charset="2"/>
              <a:buChar char="v"/>
            </a:pPr>
            <a:r>
              <a:rPr lang="zh-CN" altLang="en-US" sz="1800" dirty="0"/>
              <a:t>异常内存使用，释放检查</a:t>
            </a:r>
          </a:p>
          <a:p>
            <a:pPr lvl="1" algn="just">
              <a:buFont typeface="Wingdings" pitchFamily="2" charset="2"/>
              <a:buChar char="v"/>
            </a:pPr>
            <a:r>
              <a:rPr lang="zh-CN" altLang="en-US" sz="1800" dirty="0"/>
              <a:t>内存泄漏检查，主要是通过内存引用指针</a:t>
            </a:r>
          </a:p>
          <a:p>
            <a:pPr lvl="1" algn="just">
              <a:buFont typeface="Wingdings" pitchFamily="2" charset="2"/>
              <a:buChar char="v"/>
            </a:pPr>
            <a:r>
              <a:rPr lang="zh-CN" altLang="en-US" sz="1800" dirty="0"/>
              <a:t>操作系统资源释放检查，中断，文件描述符等</a:t>
            </a:r>
          </a:p>
          <a:p>
            <a:pPr lvl="1" algn="just">
              <a:buFont typeface="Wingdings" pitchFamily="2" charset="2"/>
              <a:buChar char="v"/>
            </a:pPr>
            <a:r>
              <a:rPr lang="zh-CN" altLang="en-US" sz="1800" dirty="0"/>
              <a:t>异常</a:t>
            </a:r>
            <a:r>
              <a:rPr lang="en-US" altLang="zh-CN" sz="1800" dirty="0"/>
              <a:t>STL </a:t>
            </a:r>
            <a:r>
              <a:rPr lang="zh-CN" altLang="en-US" sz="1800" dirty="0"/>
              <a:t>函数使用检查</a:t>
            </a:r>
          </a:p>
          <a:p>
            <a:pPr lvl="1" algn="just">
              <a:buFont typeface="Wingdings" pitchFamily="2" charset="2"/>
              <a:buChar char="v"/>
            </a:pPr>
            <a:r>
              <a:rPr lang="zh-CN" altLang="en-US" sz="1800" dirty="0"/>
              <a:t>代码格式错误，以及性能因素检查</a:t>
            </a:r>
          </a:p>
        </p:txBody>
      </p:sp>
    </p:spTree>
    <p:extLst>
      <p:ext uri="{BB962C8B-B14F-4D97-AF65-F5344CB8AC3E}">
        <p14:creationId xmlns:p14="http://schemas.microsoft.com/office/powerpoint/2010/main" val="339565107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基本使用</a:t>
            </a:r>
            <a:endParaRPr dirty="0"/>
          </a:p>
        </p:txBody>
      </p:sp>
      <p:sp>
        <p:nvSpPr>
          <p:cNvPr id="55" name="Shape 55"/>
          <p:cNvSpPr>
            <a:spLocks noGrp="1"/>
          </p:cNvSpPr>
          <p:nvPr>
            <p:ph type="body" idx="1"/>
          </p:nvPr>
        </p:nvSpPr>
        <p:spPr>
          <a:xfrm>
            <a:off x="704528" y="1403775"/>
            <a:ext cx="8501445" cy="5366846"/>
          </a:xfrm>
          <a:prstGeom prst="rect">
            <a:avLst/>
          </a:prstGeom>
        </p:spPr>
        <p:txBody>
          <a:bodyPr>
            <a:normAutofit fontScale="92500" lnSpcReduction="20000"/>
          </a:bodyPr>
          <a:lstStyle/>
          <a:p>
            <a:pPr lvl="0" algn="just">
              <a:buFont typeface="Wingdings" pitchFamily="2" charset="2"/>
              <a:buChar char="§"/>
            </a:pPr>
            <a:r>
              <a:rPr lang="zh-CN" altLang="en-US" dirty="0"/>
              <a:t>基本使用：</a:t>
            </a:r>
          </a:p>
          <a:p>
            <a:pPr lvl="1" algn="just">
              <a:buFont typeface="Wingdings" pitchFamily="2" charset="2"/>
              <a:buChar char="v"/>
            </a:pPr>
            <a:r>
              <a:rPr lang="zh-CN" altLang="en-US" sz="1900" dirty="0"/>
              <a:t>检查单个文件：</a:t>
            </a:r>
            <a:r>
              <a:rPr lang="en-US" altLang="zh-CN" sz="1900" dirty="0" err="1"/>
              <a:t>cppcheck</a:t>
            </a:r>
            <a:r>
              <a:rPr lang="en-US" altLang="zh-CN" sz="1900" dirty="0"/>
              <a:t> </a:t>
            </a:r>
            <a:r>
              <a:rPr lang="en-US" altLang="zh-CN" sz="1900" dirty="0" err="1"/>
              <a:t>foo.c</a:t>
            </a:r>
            <a:endParaRPr lang="en-US" altLang="zh-CN" sz="1900" dirty="0"/>
          </a:p>
          <a:p>
            <a:pPr lvl="1" algn="just">
              <a:buFont typeface="Wingdings" pitchFamily="2" charset="2"/>
              <a:buChar char="v"/>
            </a:pPr>
            <a:r>
              <a:rPr lang="zh-CN" altLang="en-US" sz="1900" dirty="0"/>
              <a:t>检查文件夹：</a:t>
            </a:r>
            <a:r>
              <a:rPr lang="en-US" altLang="zh-CN" sz="1900" dirty="0" err="1"/>
              <a:t>cppcheck</a:t>
            </a:r>
            <a:r>
              <a:rPr lang="en-US" altLang="zh-CN" sz="1900" dirty="0"/>
              <a:t> path</a:t>
            </a:r>
          </a:p>
          <a:p>
            <a:pPr lvl="1" algn="just">
              <a:buFont typeface="Wingdings" pitchFamily="2" charset="2"/>
              <a:buChar char="v"/>
            </a:pPr>
            <a:r>
              <a:rPr lang="zh-CN" altLang="en-US" sz="1900" dirty="0"/>
              <a:t>排除一个文件或者一个文件夹：</a:t>
            </a:r>
            <a:r>
              <a:rPr lang="en-US" altLang="zh-CN" sz="1900" dirty="0" err="1"/>
              <a:t>cppcheck</a:t>
            </a:r>
            <a:r>
              <a:rPr lang="en-US" altLang="zh-CN" sz="1900" dirty="0"/>
              <a:t> -</a:t>
            </a:r>
            <a:r>
              <a:rPr lang="en-US" altLang="zh-CN" sz="1900" dirty="0" err="1"/>
              <a:t>isrc</a:t>
            </a:r>
            <a:r>
              <a:rPr lang="en-US" altLang="zh-CN" sz="1900" dirty="0"/>
              <a:t>/</a:t>
            </a:r>
            <a:r>
              <a:rPr lang="en-US" altLang="zh-CN" sz="1900" dirty="0" err="1"/>
              <a:t>foo.c</a:t>
            </a:r>
            <a:r>
              <a:rPr lang="en-US" altLang="zh-CN" sz="1900" dirty="0"/>
              <a:t> </a:t>
            </a:r>
            <a:r>
              <a:rPr lang="en-US" altLang="zh-CN" sz="1900" dirty="0" err="1"/>
              <a:t>src</a:t>
            </a:r>
            <a:endParaRPr lang="en-US" altLang="zh-CN" sz="1900" dirty="0"/>
          </a:p>
          <a:p>
            <a:pPr algn="just">
              <a:buFont typeface="Wingdings" pitchFamily="2" charset="2"/>
              <a:buChar char="§"/>
            </a:pPr>
            <a:r>
              <a:rPr lang="zh-CN" altLang="en-US" dirty="0"/>
              <a:t>使能检查规则：</a:t>
            </a:r>
          </a:p>
          <a:p>
            <a:pPr lvl="1" algn="just">
              <a:buFont typeface="Wingdings" pitchFamily="2" charset="2"/>
              <a:buChar char="v"/>
            </a:pPr>
            <a:r>
              <a:rPr lang="zh-CN" altLang="en-US" sz="1900" dirty="0"/>
              <a:t>默认：</a:t>
            </a:r>
            <a:r>
              <a:rPr lang="en-US" altLang="zh-CN" sz="1900" dirty="0"/>
              <a:t>--enable=error	           --enable=all </a:t>
            </a:r>
          </a:p>
          <a:p>
            <a:pPr lvl="1" algn="just">
              <a:buFont typeface="Wingdings" pitchFamily="2" charset="2"/>
              <a:buChar char="v"/>
            </a:pPr>
            <a:r>
              <a:rPr lang="en-US" altLang="zh-CN" sz="1900" dirty="0"/>
              <a:t>--enable=</a:t>
            </a:r>
            <a:r>
              <a:rPr lang="en-US" altLang="zh-CN" sz="1900" dirty="0" err="1"/>
              <a:t>unusedFuntion</a:t>
            </a:r>
            <a:r>
              <a:rPr lang="en-US" altLang="zh-CN" sz="1900" dirty="0"/>
              <a:t> path  --enable=style</a:t>
            </a:r>
          </a:p>
          <a:p>
            <a:pPr lvl="0" algn="just">
              <a:buFont typeface="Wingdings" pitchFamily="2" charset="2"/>
              <a:buChar char="§"/>
            </a:pPr>
            <a:r>
              <a:rPr lang="zh-CN" altLang="en-US" dirty="0"/>
              <a:t>规则定义：</a:t>
            </a:r>
          </a:p>
          <a:p>
            <a:pPr lvl="1" algn="just">
              <a:buFont typeface="Wingdings" pitchFamily="2" charset="2"/>
              <a:buChar char="v"/>
            </a:pPr>
            <a:r>
              <a:rPr lang="en-US" altLang="zh-CN" sz="1900" dirty="0"/>
              <a:t>error</a:t>
            </a:r>
            <a:r>
              <a:rPr lang="zh-CN" altLang="en-US" sz="1900" dirty="0"/>
              <a:t>：出现的错误</a:t>
            </a:r>
          </a:p>
          <a:p>
            <a:pPr lvl="1" algn="just">
              <a:buFont typeface="Wingdings" pitchFamily="2" charset="2"/>
              <a:buChar char="v"/>
            </a:pPr>
            <a:r>
              <a:rPr lang="en-US" altLang="zh-CN" sz="1900" dirty="0"/>
              <a:t>warning</a:t>
            </a:r>
            <a:r>
              <a:rPr lang="zh-CN" altLang="en-US" sz="1900" dirty="0"/>
              <a:t>：为了预防</a:t>
            </a:r>
            <a:r>
              <a:rPr lang="en-US" altLang="zh-CN" sz="1900" dirty="0"/>
              <a:t>bug</a:t>
            </a:r>
            <a:r>
              <a:rPr lang="zh-CN" altLang="en-US" sz="1900" dirty="0"/>
              <a:t>防御性编程建议信息</a:t>
            </a:r>
          </a:p>
          <a:p>
            <a:pPr lvl="1" algn="just">
              <a:buFont typeface="Wingdings" pitchFamily="2" charset="2"/>
              <a:buChar char="v"/>
            </a:pPr>
            <a:r>
              <a:rPr lang="en-US" altLang="zh-CN" sz="1900" dirty="0"/>
              <a:t>style</a:t>
            </a:r>
            <a:r>
              <a:rPr lang="zh-CN" altLang="en-US" sz="1900" dirty="0"/>
              <a:t>：编码格式问题（没有使用的函数、多余的代码等）</a:t>
            </a:r>
          </a:p>
          <a:p>
            <a:pPr lvl="1" algn="just">
              <a:buFont typeface="Wingdings" pitchFamily="2" charset="2"/>
              <a:buChar char="v"/>
            </a:pPr>
            <a:r>
              <a:rPr lang="en-US" altLang="zh-CN" sz="1900" dirty="0" err="1"/>
              <a:t>portablity</a:t>
            </a:r>
            <a:r>
              <a:rPr lang="zh-CN" altLang="en-US" sz="1900" dirty="0"/>
              <a:t>：移植性警告。该部分如果移植到其他平台上，可能出现兼容性问题。</a:t>
            </a:r>
          </a:p>
          <a:p>
            <a:pPr lvl="1" algn="just">
              <a:buFont typeface="Wingdings" pitchFamily="2" charset="2"/>
              <a:buChar char="v"/>
            </a:pPr>
            <a:r>
              <a:rPr lang="en-US" altLang="zh-CN" sz="1900" dirty="0"/>
              <a:t>performance</a:t>
            </a:r>
            <a:r>
              <a:rPr lang="zh-CN" altLang="en-US" sz="1900" dirty="0"/>
              <a:t>：建议优化该部分代码的性能</a:t>
            </a:r>
          </a:p>
          <a:p>
            <a:pPr lvl="1" algn="just">
              <a:buFont typeface="Wingdings" pitchFamily="2" charset="2"/>
              <a:buChar char="v"/>
            </a:pPr>
            <a:r>
              <a:rPr lang="en-US" altLang="zh-CN" sz="1900" dirty="0"/>
              <a:t>information</a:t>
            </a:r>
            <a:r>
              <a:rPr lang="zh-CN" altLang="en-US" sz="1900" dirty="0"/>
              <a:t>：一些有趣的信息，可以忽略不看的。</a:t>
            </a:r>
          </a:p>
          <a:p>
            <a:pPr lvl="1" algn="just">
              <a:buFont typeface="Wingdings" pitchFamily="2" charset="2"/>
              <a:buChar char="v"/>
            </a:pPr>
            <a:r>
              <a:rPr lang="zh-CN" altLang="en-US" sz="1900" dirty="0"/>
              <a:t>保存结果到文件中：重定向“</a:t>
            </a:r>
            <a:r>
              <a:rPr lang="en-US" altLang="zh-CN" sz="1900" dirty="0"/>
              <a:t>&gt;”</a:t>
            </a:r>
          </a:p>
          <a:p>
            <a:pPr lvl="1" algn="just">
              <a:buFont typeface="Wingdings" pitchFamily="2" charset="2"/>
              <a:buChar char="v"/>
            </a:pPr>
            <a:r>
              <a:rPr lang="zh-CN" altLang="en-US" sz="1900" dirty="0"/>
              <a:t>多线程检查代码（提高检查速度，充分利用</a:t>
            </a:r>
            <a:r>
              <a:rPr lang="en-US" altLang="zh-CN" sz="1900" dirty="0"/>
              <a:t>CPU</a:t>
            </a:r>
            <a:r>
              <a:rPr lang="zh-CN" altLang="en-US" sz="1900" dirty="0"/>
              <a:t>功能）：</a:t>
            </a:r>
            <a:r>
              <a:rPr lang="en-US" altLang="zh-CN" sz="1900" dirty="0" err="1"/>
              <a:t>cppcheck</a:t>
            </a:r>
            <a:r>
              <a:rPr lang="en-US" altLang="zh-CN" sz="1900" dirty="0"/>
              <a:t> –j 4 </a:t>
            </a:r>
            <a:r>
              <a:rPr lang="en-US" altLang="zh-CN" sz="1900" dirty="0" err="1"/>
              <a:t>src</a:t>
            </a:r>
            <a:endParaRPr lang="zh-CN" altLang="en-US" sz="1900" dirty="0"/>
          </a:p>
        </p:txBody>
      </p:sp>
    </p:spTree>
    <p:extLst>
      <p:ext uri="{BB962C8B-B14F-4D97-AF65-F5344CB8AC3E}">
        <p14:creationId xmlns:p14="http://schemas.microsoft.com/office/powerpoint/2010/main" val="278919458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高级使用</a:t>
            </a:r>
            <a:endParaRPr lang="zh-CN" altLang="zh-CN" dirty="0"/>
          </a:p>
        </p:txBody>
      </p:sp>
      <p:sp>
        <p:nvSpPr>
          <p:cNvPr id="3076" name="Rectangle 3">
            <a:extLst>
              <a:ext uri="{FF2B5EF4-FFF2-40B4-BE49-F238E27FC236}">
                <a16:creationId xmlns:a16="http://schemas.microsoft.com/office/drawing/2014/main" id="{E0B95CC7-1094-412C-9269-F4FA8678A400}"/>
              </a:ext>
            </a:extLst>
          </p:cNvPr>
          <p:cNvSpPr>
            <a:spLocks noGrp="1" noChangeArrowheads="1"/>
          </p:cNvSpPr>
          <p:nvPr>
            <p:ph type="body" idx="1"/>
          </p:nvPr>
        </p:nvSpPr>
        <p:spPr/>
        <p:txBody>
          <a:bodyPr/>
          <a:lstStyle/>
          <a:p>
            <a:pPr lvl="0"/>
            <a:r>
              <a:rPr lang="en-US" altLang="zh-CN" dirty="0"/>
              <a:t>xml </a:t>
            </a:r>
            <a:r>
              <a:rPr lang="zh-CN" altLang="zh-CN" dirty="0"/>
              <a:t>输出</a:t>
            </a:r>
            <a:endParaRPr lang="zh-CN" altLang="zh-CN" sz="1969" dirty="0"/>
          </a:p>
          <a:p>
            <a:pPr lvl="1"/>
            <a:r>
              <a:rPr lang="zh-CN" altLang="zh-CN" dirty="0"/>
              <a:t>使用方式：</a:t>
            </a:r>
            <a:r>
              <a:rPr lang="en-US" altLang="zh-CN" dirty="0" err="1"/>
              <a:t>cppcheck</a:t>
            </a:r>
            <a:r>
              <a:rPr lang="en-US" altLang="zh-CN" dirty="0"/>
              <a:t> --xml-version=2 foo.cpp</a:t>
            </a:r>
            <a:endParaRPr lang="zh-CN" altLang="zh-CN" sz="1969" dirty="0"/>
          </a:p>
          <a:p>
            <a:pPr lvl="1"/>
            <a:r>
              <a:rPr lang="en-US" altLang="zh-CN" dirty="0"/>
              <a:t>error</a:t>
            </a:r>
            <a:r>
              <a:rPr lang="zh-CN" altLang="zh-CN" dirty="0"/>
              <a:t>的组成元素</a:t>
            </a:r>
            <a:endParaRPr lang="zh-CN" altLang="zh-CN" sz="1969" dirty="0"/>
          </a:p>
          <a:p>
            <a:pPr lvl="2"/>
            <a:r>
              <a:rPr lang="en-US" altLang="zh-CN" dirty="0"/>
              <a:t>id</a:t>
            </a:r>
            <a:r>
              <a:rPr lang="zh-CN" altLang="zh-CN" dirty="0"/>
              <a:t>：</a:t>
            </a:r>
            <a:r>
              <a:rPr lang="en-US" altLang="zh-CN" dirty="0"/>
              <a:t>error</a:t>
            </a:r>
            <a:r>
              <a:rPr lang="zh-CN" altLang="zh-CN" dirty="0"/>
              <a:t>的</a:t>
            </a:r>
            <a:r>
              <a:rPr lang="en-US" altLang="zh-CN" dirty="0"/>
              <a:t>id</a:t>
            </a:r>
            <a:endParaRPr lang="zh-CN" altLang="zh-CN" sz="1969" dirty="0"/>
          </a:p>
          <a:p>
            <a:pPr lvl="2"/>
            <a:r>
              <a:rPr lang="en-US" altLang="zh-CN" dirty="0"/>
              <a:t>severity</a:t>
            </a:r>
            <a:r>
              <a:rPr lang="zh-CN" altLang="zh-CN" dirty="0"/>
              <a:t>：</a:t>
            </a:r>
            <a:r>
              <a:rPr lang="en-US" altLang="zh-CN" dirty="0"/>
              <a:t>error</a:t>
            </a:r>
            <a:r>
              <a:rPr lang="zh-CN" altLang="zh-CN" dirty="0"/>
              <a:t>的性质（</a:t>
            </a:r>
            <a:r>
              <a:rPr lang="en-US" altLang="zh-CN" dirty="0"/>
              <a:t>error</a:t>
            </a:r>
            <a:r>
              <a:rPr lang="zh-CN" altLang="zh-CN" dirty="0"/>
              <a:t>、</a:t>
            </a:r>
            <a:r>
              <a:rPr lang="en-US" altLang="zh-CN" dirty="0"/>
              <a:t>warning......</a:t>
            </a:r>
            <a:r>
              <a:rPr lang="zh-CN" altLang="zh-CN" dirty="0"/>
              <a:t>）</a:t>
            </a:r>
            <a:endParaRPr lang="zh-CN" altLang="zh-CN" sz="1969" dirty="0"/>
          </a:p>
          <a:p>
            <a:pPr lvl="2"/>
            <a:r>
              <a:rPr lang="en-US" altLang="zh-CN" dirty="0"/>
              <a:t>msg</a:t>
            </a:r>
            <a:r>
              <a:rPr lang="zh-CN" altLang="zh-CN" dirty="0"/>
              <a:t>：</a:t>
            </a:r>
            <a:r>
              <a:rPr lang="en-US" altLang="zh-CN" dirty="0"/>
              <a:t>error</a:t>
            </a:r>
            <a:r>
              <a:rPr lang="zh-CN" altLang="zh-CN" dirty="0"/>
              <a:t>的具体信息（短格式）</a:t>
            </a:r>
            <a:endParaRPr lang="zh-CN" altLang="zh-CN" sz="1969" dirty="0"/>
          </a:p>
          <a:p>
            <a:pPr lvl="2"/>
            <a:r>
              <a:rPr lang="en-US" altLang="zh-CN" dirty="0"/>
              <a:t>verbose</a:t>
            </a:r>
            <a:r>
              <a:rPr lang="zh-CN" altLang="zh-CN" dirty="0"/>
              <a:t>：</a:t>
            </a:r>
            <a:r>
              <a:rPr lang="en-US" altLang="zh-CN" dirty="0"/>
              <a:t>error</a:t>
            </a:r>
            <a:r>
              <a:rPr lang="zh-CN" altLang="zh-CN" dirty="0"/>
              <a:t>的信息（长格式）</a:t>
            </a:r>
            <a:endParaRPr lang="zh-CN" altLang="zh-CN" sz="1969" dirty="0"/>
          </a:p>
          <a:p>
            <a:pPr lvl="1"/>
            <a:r>
              <a:rPr lang="en-US" altLang="zh-CN" dirty="0"/>
              <a:t>location</a:t>
            </a:r>
            <a:r>
              <a:rPr lang="zh-CN" altLang="zh-CN" dirty="0"/>
              <a:t>的组成元素：</a:t>
            </a:r>
            <a:endParaRPr lang="zh-CN" altLang="zh-CN" sz="1969" dirty="0"/>
          </a:p>
          <a:p>
            <a:pPr lvl="2"/>
            <a:r>
              <a:rPr lang="en-US" altLang="zh-CN" dirty="0"/>
              <a:t>file</a:t>
            </a:r>
            <a:r>
              <a:rPr lang="zh-CN" altLang="zh-CN" dirty="0"/>
              <a:t>：含有相对或者绝对路径的文件名</a:t>
            </a:r>
            <a:endParaRPr lang="zh-CN" altLang="zh-CN" sz="1969" dirty="0"/>
          </a:p>
          <a:p>
            <a:pPr lvl="2"/>
            <a:r>
              <a:rPr lang="en-US" altLang="zh-CN" dirty="0"/>
              <a:t>line</a:t>
            </a:r>
            <a:r>
              <a:rPr lang="zh-CN" altLang="zh-CN" dirty="0"/>
              <a:t>：行数</a:t>
            </a:r>
            <a:endParaRPr lang="zh-CN" altLang="zh-CN" sz="1969" dirty="0"/>
          </a:p>
          <a:p>
            <a:pPr lvl="2"/>
            <a:r>
              <a:rPr lang="en-US" altLang="zh-CN" dirty="0"/>
              <a:t>msg</a:t>
            </a:r>
            <a:r>
              <a:rPr lang="zh-CN" altLang="zh-CN" dirty="0"/>
              <a:t>：消息描述</a:t>
            </a:r>
            <a:endParaRPr lang="zh-CN" altLang="zh-CN" sz="1969" dirty="0"/>
          </a:p>
          <a:p>
            <a:pPr marL="0" indent="0" algn="just">
              <a:buNone/>
            </a:pPr>
            <a:endParaRPr lang="zh-CN" altLang="zh-CN" dirty="0"/>
          </a:p>
        </p:txBody>
      </p:sp>
    </p:spTree>
    <p:extLst>
      <p:ext uri="{BB962C8B-B14F-4D97-AF65-F5344CB8AC3E}">
        <p14:creationId xmlns:p14="http://schemas.microsoft.com/office/powerpoint/2010/main" val="241438636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高级使用</a:t>
            </a:r>
            <a:endParaRPr lang="zh-CN" altLang="zh-CN" dirty="0"/>
          </a:p>
        </p:txBody>
      </p:sp>
      <p:sp>
        <p:nvSpPr>
          <p:cNvPr id="3076" name="Rectangle 3">
            <a:extLst>
              <a:ext uri="{FF2B5EF4-FFF2-40B4-BE49-F238E27FC236}">
                <a16:creationId xmlns:a16="http://schemas.microsoft.com/office/drawing/2014/main" id="{E0B95CC7-1094-412C-9269-F4FA8678A400}"/>
              </a:ext>
            </a:extLst>
          </p:cNvPr>
          <p:cNvSpPr>
            <a:spLocks noGrp="1" noChangeArrowheads="1"/>
          </p:cNvSpPr>
          <p:nvPr>
            <p:ph type="body" idx="1"/>
          </p:nvPr>
        </p:nvSpPr>
        <p:spPr/>
        <p:txBody>
          <a:bodyPr/>
          <a:lstStyle/>
          <a:p>
            <a:pPr lvl="0"/>
            <a:r>
              <a:rPr lang="zh-CN" altLang="zh-CN" dirty="0"/>
              <a:t>改良输出结果</a:t>
            </a:r>
            <a:endParaRPr lang="zh-CN" altLang="zh-CN" sz="1969" dirty="0"/>
          </a:p>
          <a:p>
            <a:pPr lvl="1"/>
            <a:r>
              <a:rPr lang="en-US" altLang="zh-CN" dirty="0" err="1"/>
              <a:t>cppcheck</a:t>
            </a:r>
            <a:r>
              <a:rPr lang="en-US" altLang="zh-CN" dirty="0"/>
              <a:t> --template=vs path </a:t>
            </a:r>
            <a:r>
              <a:rPr lang="zh-CN" altLang="zh-CN" dirty="0"/>
              <a:t>（</a:t>
            </a:r>
            <a:r>
              <a:rPr lang="en-US" altLang="zh-CN" dirty="0"/>
              <a:t>Visual Studio </a:t>
            </a:r>
            <a:r>
              <a:rPr lang="zh-CN" altLang="zh-CN" dirty="0"/>
              <a:t>兼容模式）</a:t>
            </a:r>
            <a:endParaRPr lang="zh-CN" altLang="zh-CN" sz="1969" dirty="0"/>
          </a:p>
          <a:p>
            <a:pPr lvl="1"/>
            <a:r>
              <a:rPr lang="en-US" altLang="zh-CN" dirty="0" err="1"/>
              <a:t>cppcheck</a:t>
            </a:r>
            <a:r>
              <a:rPr lang="en-US" altLang="zh-CN" dirty="0"/>
              <a:t> --template=</a:t>
            </a:r>
            <a:r>
              <a:rPr lang="en-US" altLang="zh-CN" dirty="0" err="1"/>
              <a:t>gcc</a:t>
            </a:r>
            <a:r>
              <a:rPr lang="en-US" altLang="zh-CN" dirty="0"/>
              <a:t> path </a:t>
            </a:r>
            <a:r>
              <a:rPr lang="zh-CN" altLang="zh-CN" dirty="0"/>
              <a:t>（</a:t>
            </a:r>
            <a:r>
              <a:rPr lang="en-US" altLang="zh-CN" dirty="0" err="1"/>
              <a:t>Gcc</a:t>
            </a:r>
            <a:r>
              <a:rPr lang="zh-CN" altLang="zh-CN" dirty="0"/>
              <a:t>兼容模式）</a:t>
            </a:r>
            <a:endParaRPr lang="zh-CN" altLang="zh-CN" sz="1969" dirty="0"/>
          </a:p>
          <a:p>
            <a:pPr lvl="1"/>
            <a:r>
              <a:rPr lang="en-US" altLang="zh-CN" dirty="0" err="1"/>
              <a:t>cppcheck</a:t>
            </a:r>
            <a:r>
              <a:rPr lang="en-US" altLang="zh-CN" dirty="0"/>
              <a:t> --template={"{file},{line},{severity},{id},{message}"} </a:t>
            </a:r>
            <a:r>
              <a:rPr lang="zh-CN" altLang="zh-CN" dirty="0"/>
              <a:t>（自定义模式）</a:t>
            </a:r>
            <a:endParaRPr lang="zh-CN" altLang="zh-CN" sz="1969" dirty="0"/>
          </a:p>
        </p:txBody>
      </p:sp>
    </p:spTree>
    <p:extLst>
      <p:ext uri="{BB962C8B-B14F-4D97-AF65-F5344CB8AC3E}">
        <p14:creationId xmlns:p14="http://schemas.microsoft.com/office/powerpoint/2010/main" val="36318417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高级使用</a:t>
            </a:r>
            <a:endParaRPr lang="zh-CN" altLang="zh-CN" dirty="0"/>
          </a:p>
        </p:txBody>
      </p:sp>
      <p:sp>
        <p:nvSpPr>
          <p:cNvPr id="3076" name="Rectangle 3">
            <a:extLst>
              <a:ext uri="{FF2B5EF4-FFF2-40B4-BE49-F238E27FC236}">
                <a16:creationId xmlns:a16="http://schemas.microsoft.com/office/drawing/2014/main" id="{E0B95CC7-1094-412C-9269-F4FA8678A400}"/>
              </a:ext>
            </a:extLst>
          </p:cNvPr>
          <p:cNvSpPr>
            <a:spLocks noGrp="1" noChangeArrowheads="1"/>
          </p:cNvSpPr>
          <p:nvPr>
            <p:ph type="body" idx="1"/>
          </p:nvPr>
        </p:nvSpPr>
        <p:spPr/>
        <p:txBody>
          <a:bodyPr/>
          <a:lstStyle/>
          <a:p>
            <a:pPr lvl="0"/>
            <a:r>
              <a:rPr lang="zh-CN" altLang="zh-CN" dirty="0"/>
              <a:t>输出过滤器（选特定的错误信息输出）</a:t>
            </a:r>
            <a:endParaRPr lang="zh-CN" altLang="zh-CN" sz="1969" dirty="0"/>
          </a:p>
          <a:p>
            <a:pPr lvl="1"/>
            <a:r>
              <a:rPr lang="zh-CN" altLang="zh-CN" dirty="0"/>
              <a:t>命令行模式：</a:t>
            </a:r>
            <a:r>
              <a:rPr lang="en-US" altLang="zh-CN" dirty="0" err="1"/>
              <a:t>cppcheck</a:t>
            </a:r>
            <a:r>
              <a:rPr lang="en-US" altLang="zh-CN" dirty="0"/>
              <a:t> --suppress=</a:t>
            </a:r>
            <a:r>
              <a:rPr lang="en-US" altLang="zh-CN" dirty="0" err="1"/>
              <a:t>memleak:src</a:t>
            </a:r>
            <a:r>
              <a:rPr lang="en-US" altLang="zh-CN" dirty="0"/>
              <a:t>/file1.cpp </a:t>
            </a:r>
            <a:r>
              <a:rPr lang="en-US" altLang="zh-CN" dirty="0" err="1"/>
              <a:t>src</a:t>
            </a:r>
            <a:r>
              <a:rPr lang="en-US" altLang="zh-CN" dirty="0"/>
              <a:t>/</a:t>
            </a:r>
            <a:endParaRPr lang="zh-CN" altLang="zh-CN" sz="1969" dirty="0"/>
          </a:p>
          <a:p>
            <a:pPr lvl="1"/>
            <a:r>
              <a:rPr lang="zh-CN" altLang="zh-CN" dirty="0"/>
              <a:t>使用文件模式（将过滤规则存到文件中）：</a:t>
            </a:r>
            <a:r>
              <a:rPr lang="en-US" altLang="zh-CN" dirty="0" err="1"/>
              <a:t>cppcheck</a:t>
            </a:r>
            <a:r>
              <a:rPr lang="en-US" altLang="zh-CN" dirty="0"/>
              <a:t> --suppressions suppressions.txt </a:t>
            </a:r>
            <a:r>
              <a:rPr lang="en-US" altLang="zh-CN" dirty="0" err="1"/>
              <a:t>src</a:t>
            </a:r>
            <a:r>
              <a:rPr lang="en-US" altLang="zh-CN" dirty="0"/>
              <a:t>/</a:t>
            </a:r>
            <a:endParaRPr lang="zh-CN" altLang="zh-CN" sz="1969" dirty="0"/>
          </a:p>
          <a:p>
            <a:pPr lvl="0"/>
            <a:r>
              <a:rPr lang="zh-CN" altLang="zh-CN" dirty="0"/>
              <a:t>报告美化</a:t>
            </a:r>
            <a:endParaRPr lang="zh-CN" altLang="zh-CN" sz="1969" dirty="0"/>
          </a:p>
          <a:p>
            <a:pPr lvl="1"/>
            <a:r>
              <a:rPr lang="en-US" altLang="zh-CN" dirty="0"/>
              <a:t>./</a:t>
            </a:r>
            <a:r>
              <a:rPr lang="en-US" altLang="zh-CN" dirty="0" err="1"/>
              <a:t>cppcheck</a:t>
            </a:r>
            <a:r>
              <a:rPr lang="en-US" altLang="zh-CN" dirty="0"/>
              <a:t> test.cpp --xml 2&gt; err.xml</a:t>
            </a:r>
            <a:endParaRPr lang="zh-CN" altLang="zh-CN" sz="1969" dirty="0"/>
          </a:p>
          <a:p>
            <a:pPr lvl="1"/>
            <a:r>
              <a:rPr lang="en-US" altLang="zh-CN" dirty="0" err="1"/>
              <a:t>htmlreport</a:t>
            </a:r>
            <a:r>
              <a:rPr lang="en-US" altLang="zh-CN" dirty="0"/>
              <a:t>/</a:t>
            </a:r>
            <a:r>
              <a:rPr lang="en-US" altLang="zh-CN" dirty="0" err="1"/>
              <a:t>cppcheck-htmlreport</a:t>
            </a:r>
            <a:r>
              <a:rPr lang="en-US" altLang="zh-CN" dirty="0"/>
              <a:t> --file=err.xml --report-</a:t>
            </a:r>
            <a:r>
              <a:rPr lang="en-US" altLang="zh-CN" dirty="0" err="1"/>
              <a:t>dir</a:t>
            </a:r>
            <a:r>
              <a:rPr lang="en-US" altLang="zh-CN" dirty="0"/>
              <a:t>=test1 --source-</a:t>
            </a:r>
            <a:r>
              <a:rPr lang="en-US" altLang="zh-CN" dirty="0" err="1"/>
              <a:t>dir</a:t>
            </a:r>
            <a:r>
              <a:rPr lang="en-US" altLang="zh-CN" dirty="0"/>
              <a:t>=.</a:t>
            </a:r>
            <a:endParaRPr lang="zh-CN" altLang="zh-CN" sz="1969" dirty="0"/>
          </a:p>
        </p:txBody>
      </p:sp>
    </p:spTree>
    <p:extLst>
      <p:ext uri="{BB962C8B-B14F-4D97-AF65-F5344CB8AC3E}">
        <p14:creationId xmlns:p14="http://schemas.microsoft.com/office/powerpoint/2010/main" val="133565091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任务</a:t>
            </a:r>
            <a:r>
              <a:rPr lang="en-US" altLang="zh-CN" dirty="0"/>
              <a:t>5</a:t>
            </a:r>
            <a:endParaRPr lang="zh-CN" altLang="zh-CN" dirty="0"/>
          </a:p>
        </p:txBody>
      </p:sp>
      <p:sp>
        <p:nvSpPr>
          <p:cNvPr id="3076" name="Rectangle 3">
            <a:extLst>
              <a:ext uri="{FF2B5EF4-FFF2-40B4-BE49-F238E27FC236}">
                <a16:creationId xmlns:a16="http://schemas.microsoft.com/office/drawing/2014/main" id="{E0B95CC7-1094-412C-9269-F4FA8678A400}"/>
              </a:ext>
            </a:extLst>
          </p:cNvPr>
          <p:cNvSpPr>
            <a:spLocks noGrp="1" noChangeArrowheads="1"/>
          </p:cNvSpPr>
          <p:nvPr>
            <p:ph type="body" idx="1"/>
          </p:nvPr>
        </p:nvSpPr>
        <p:spPr/>
        <p:txBody>
          <a:bodyPr/>
          <a:lstStyle/>
          <a:p>
            <a:pPr lvl="0"/>
            <a:r>
              <a:rPr lang="zh-CN" altLang="en-US" dirty="0"/>
              <a:t>基于</a:t>
            </a:r>
            <a:r>
              <a:rPr lang="en-US" altLang="zh-CN" dirty="0" err="1"/>
              <a:t>cppcheck</a:t>
            </a:r>
            <a:r>
              <a:rPr lang="zh-CN" altLang="en-US" dirty="0"/>
              <a:t>对已开发代码检测实（</a:t>
            </a:r>
            <a:r>
              <a:rPr lang="en-US" altLang="zh-CN" dirty="0"/>
              <a:t>15</a:t>
            </a:r>
            <a:r>
              <a:rPr lang="zh-CN" altLang="en-US" dirty="0"/>
              <a:t>分钟）</a:t>
            </a:r>
          </a:p>
        </p:txBody>
      </p:sp>
    </p:spTree>
    <p:extLst>
      <p:ext uri="{BB962C8B-B14F-4D97-AF65-F5344CB8AC3E}">
        <p14:creationId xmlns:p14="http://schemas.microsoft.com/office/powerpoint/2010/main" val="281363274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背景知识</a:t>
            </a:r>
            <a:endParaRPr dirty="0"/>
          </a:p>
        </p:txBody>
      </p:sp>
      <p:sp>
        <p:nvSpPr>
          <p:cNvPr id="2" name="文本占位符 1"/>
          <p:cNvSpPr>
            <a:spLocks noGrp="1"/>
          </p:cNvSpPr>
          <p:nvPr>
            <p:ph type="body" idx="1"/>
          </p:nvPr>
        </p:nvSpPr>
        <p:spPr/>
        <p:txBody>
          <a:bodyPr anchor="t" anchorCtr="0">
            <a:noAutofit/>
          </a:bodyPr>
          <a:lstStyle/>
          <a:p>
            <a:pPr algn="just">
              <a:buFont typeface="Wingdings" pitchFamily="2" charset="2"/>
              <a:buChar char="§"/>
            </a:pPr>
            <a:r>
              <a:rPr lang="en-US" altLang="zh-CN" dirty="0"/>
              <a:t>Patch</a:t>
            </a:r>
            <a:r>
              <a:rPr lang="zh-CN" altLang="en-US" dirty="0"/>
              <a:t>文件结构：</a:t>
            </a:r>
            <a:endParaRPr lang="en-US" altLang="zh-CN" dirty="0"/>
          </a:p>
          <a:p>
            <a:pPr lvl="1" algn="just">
              <a:buFont typeface="Wingdings" pitchFamily="2" charset="2"/>
              <a:buChar char="v"/>
            </a:pPr>
            <a:r>
              <a:rPr lang="zh-CN" altLang="en-US" sz="1800" dirty="0"/>
              <a:t>补丁头</a:t>
            </a:r>
          </a:p>
          <a:p>
            <a:pPr lvl="1" algn="just">
              <a:buFont typeface="Wingdings" pitchFamily="2" charset="2"/>
              <a:buChar char="v"/>
            </a:pPr>
            <a:r>
              <a:rPr lang="zh-CN" altLang="en-US" sz="1800" dirty="0"/>
              <a:t>补丁头是分别由</a:t>
            </a:r>
            <a:r>
              <a:rPr lang="en-US" altLang="zh-CN" sz="1800" dirty="0"/>
              <a:t>---/+++</a:t>
            </a:r>
            <a:r>
              <a:rPr lang="zh-CN" altLang="en-US" sz="1800" dirty="0"/>
              <a:t>开头的两行，用来表示要打补丁的文件。</a:t>
            </a:r>
          </a:p>
          <a:p>
            <a:pPr lvl="1" algn="just">
              <a:buFont typeface="Wingdings" pitchFamily="2" charset="2"/>
              <a:buChar char="v"/>
            </a:pPr>
            <a:r>
              <a:rPr lang="zh-CN" altLang="en-US" sz="1800" dirty="0"/>
              <a:t>一个补丁文件中的多个补丁</a:t>
            </a:r>
          </a:p>
          <a:p>
            <a:pPr lvl="1" algn="just">
              <a:buFont typeface="Wingdings" pitchFamily="2" charset="2"/>
              <a:buChar char="v"/>
            </a:pPr>
            <a:r>
              <a:rPr lang="zh-CN" altLang="en-US" sz="1800" dirty="0"/>
              <a:t>一个补丁文件中可能包含以</a:t>
            </a:r>
            <a:r>
              <a:rPr lang="en-US" altLang="zh-CN" sz="1800" dirty="0"/>
              <a:t>---/+++</a:t>
            </a:r>
            <a:r>
              <a:rPr lang="zh-CN" altLang="en-US" sz="1800" dirty="0"/>
              <a:t>开头的很多节，每一节用来打一个补丁。所以在一个补丁文件中可以包含好多个补丁。</a:t>
            </a:r>
            <a:endParaRPr lang="en-US" altLang="zh-CN" sz="1800" dirty="0"/>
          </a:p>
        </p:txBody>
      </p:sp>
    </p:spTree>
    <p:extLst>
      <p:ext uri="{BB962C8B-B14F-4D97-AF65-F5344CB8AC3E}">
        <p14:creationId xmlns:p14="http://schemas.microsoft.com/office/powerpoint/2010/main" val="429481545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背景知识</a:t>
            </a:r>
            <a:endParaRPr dirty="0"/>
          </a:p>
        </p:txBody>
      </p:sp>
      <p:sp>
        <p:nvSpPr>
          <p:cNvPr id="55" name="Shape 55"/>
          <p:cNvSpPr>
            <a:spLocks noGrp="1"/>
          </p:cNvSpPr>
          <p:nvPr>
            <p:ph type="body" idx="1"/>
          </p:nvPr>
        </p:nvSpPr>
        <p:spPr>
          <a:xfrm>
            <a:off x="1273969" y="1403775"/>
            <a:ext cx="7932004" cy="5366846"/>
          </a:xfrm>
          <a:prstGeom prst="rect">
            <a:avLst/>
          </a:prstGeom>
        </p:spPr>
        <p:txBody>
          <a:bodyPr>
            <a:normAutofit/>
          </a:bodyPr>
          <a:lstStyle/>
          <a:p>
            <a:pPr>
              <a:buFont typeface="Wingdings" pitchFamily="2" charset="2"/>
              <a:buChar char="§"/>
            </a:pPr>
            <a:r>
              <a:rPr lang="zh-CN" altLang="en-US" dirty="0"/>
              <a:t>输出结果严重性类型（</a:t>
            </a:r>
            <a:r>
              <a:rPr lang="en-US" altLang="zh-CN" dirty="0"/>
              <a:t>Severities</a:t>
            </a:r>
            <a:r>
              <a:rPr lang="zh-CN" altLang="en-US" dirty="0"/>
              <a:t>）：</a:t>
            </a:r>
            <a:endParaRPr lang="en-US" altLang="zh-CN" dirty="0"/>
          </a:p>
          <a:p>
            <a:pPr lvl="1">
              <a:buFont typeface="Wingdings" pitchFamily="2" charset="2"/>
              <a:buChar char="v"/>
            </a:pPr>
            <a:r>
              <a:rPr lang="zh-CN" altLang="en-US" dirty="0"/>
              <a:t>错误（</a:t>
            </a:r>
            <a:r>
              <a:rPr lang="en-US" altLang="zh-CN" dirty="0"/>
              <a:t>Error</a:t>
            </a:r>
            <a:r>
              <a:rPr lang="zh-CN" altLang="en-US" dirty="0"/>
              <a:t>）</a:t>
            </a:r>
            <a:endParaRPr lang="en-US" altLang="zh-CN" dirty="0"/>
          </a:p>
          <a:p>
            <a:pPr lvl="1">
              <a:buFont typeface="Wingdings" pitchFamily="2" charset="2"/>
              <a:buChar char="v"/>
            </a:pPr>
            <a:r>
              <a:rPr lang="zh-CN" altLang="en-US" dirty="0"/>
              <a:t>警告（</a:t>
            </a:r>
            <a:r>
              <a:rPr lang="en-US" altLang="zh-CN" dirty="0"/>
              <a:t>Warning</a:t>
            </a:r>
            <a:r>
              <a:rPr lang="zh-CN" altLang="en-US" dirty="0"/>
              <a:t>）</a:t>
            </a:r>
            <a:endParaRPr lang="en-US" altLang="zh-CN" dirty="0"/>
          </a:p>
          <a:p>
            <a:pPr lvl="1">
              <a:buFont typeface="Wingdings" pitchFamily="2" charset="2"/>
              <a:buChar char="v"/>
            </a:pPr>
            <a:r>
              <a:rPr lang="zh-CN" altLang="en-US" dirty="0"/>
              <a:t>编码风格（</a:t>
            </a:r>
            <a:r>
              <a:rPr lang="en-US" altLang="zh-CN" dirty="0"/>
              <a:t>Style</a:t>
            </a:r>
            <a:r>
              <a:rPr lang="zh-CN" altLang="en-US" dirty="0"/>
              <a:t>）</a:t>
            </a:r>
            <a:endParaRPr lang="en-US" altLang="zh-CN" dirty="0"/>
          </a:p>
          <a:p>
            <a:pPr lvl="1">
              <a:buFont typeface="Wingdings" pitchFamily="2" charset="2"/>
              <a:buChar char="v"/>
            </a:pPr>
            <a:r>
              <a:rPr lang="zh-CN" altLang="en-US" dirty="0"/>
              <a:t>性能（</a:t>
            </a:r>
            <a:r>
              <a:rPr lang="en-US" altLang="zh-CN" dirty="0"/>
              <a:t>Performance</a:t>
            </a:r>
            <a:r>
              <a:rPr lang="zh-CN" altLang="en-US" dirty="0"/>
              <a:t>）</a:t>
            </a:r>
            <a:endParaRPr lang="en-US" altLang="zh-CN" dirty="0"/>
          </a:p>
          <a:p>
            <a:pPr lvl="1">
              <a:buFont typeface="Wingdings" pitchFamily="2" charset="2"/>
              <a:buChar char="v"/>
            </a:pPr>
            <a:r>
              <a:rPr lang="zh-CN" altLang="en-US" dirty="0"/>
              <a:t>移植性警告（</a:t>
            </a:r>
            <a:r>
              <a:rPr lang="en-US" altLang="zh-CN" dirty="0"/>
              <a:t>Portability</a:t>
            </a:r>
            <a:r>
              <a:rPr lang="zh-CN" altLang="en-US" dirty="0"/>
              <a:t>）</a:t>
            </a:r>
            <a:endParaRPr lang="en-US" altLang="zh-CN" dirty="0"/>
          </a:p>
          <a:p>
            <a:pPr lvl="1">
              <a:buFont typeface="Wingdings" pitchFamily="2" charset="2"/>
              <a:buChar char="v"/>
            </a:pPr>
            <a:r>
              <a:rPr lang="zh-CN" altLang="en-US" dirty="0"/>
              <a:t>一般消息（</a:t>
            </a:r>
            <a:r>
              <a:rPr lang="en-US" altLang="zh-CN" dirty="0"/>
              <a:t>information</a:t>
            </a:r>
            <a:r>
              <a:rPr lang="zh-CN" altLang="en-US" dirty="0"/>
              <a:t>）</a:t>
            </a:r>
            <a:endParaRPr lang="en-US" altLang="zh-CN" dirty="0"/>
          </a:p>
          <a:p>
            <a:r>
              <a:rPr lang="zh-CN" altLang="en-US" dirty="0"/>
              <a:t>默认情况下只显示错误信息，通过</a:t>
            </a:r>
            <a:r>
              <a:rPr lang="en-US" altLang="zh-CN" dirty="0"/>
              <a:t> –enable</a:t>
            </a:r>
            <a:r>
              <a:rPr lang="zh-CN" altLang="en-US" dirty="0"/>
              <a:t> 参数获取更多输出信息。</a:t>
            </a:r>
            <a:endParaRPr lang="en-US" altLang="zh-CN" dirty="0"/>
          </a:p>
        </p:txBody>
      </p:sp>
    </p:spTree>
    <p:extLst>
      <p:ext uri="{BB962C8B-B14F-4D97-AF65-F5344CB8AC3E}">
        <p14:creationId xmlns:p14="http://schemas.microsoft.com/office/powerpoint/2010/main" val="2530594628"/>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任务概述</a:t>
            </a:r>
            <a:endParaRPr dirty="0"/>
          </a:p>
        </p:txBody>
      </p:sp>
      <p:sp>
        <p:nvSpPr>
          <p:cNvPr id="55" name="Shape 55"/>
          <p:cNvSpPr>
            <a:spLocks noGrp="1"/>
          </p:cNvSpPr>
          <p:nvPr>
            <p:ph type="body" idx="1"/>
          </p:nvPr>
        </p:nvSpPr>
        <p:spPr>
          <a:xfrm>
            <a:off x="1003811" y="1201253"/>
            <a:ext cx="8050269" cy="5366846"/>
          </a:xfrm>
          <a:prstGeom prst="rect">
            <a:avLst/>
          </a:prstGeom>
        </p:spPr>
        <p:txBody>
          <a:bodyPr>
            <a:normAutofit/>
          </a:bodyPr>
          <a:lstStyle/>
          <a:p>
            <a:pPr lvl="0">
              <a:buBlip>
                <a:blip r:embed="rId2"/>
              </a:buBlip>
            </a:pPr>
            <a:r>
              <a:rPr lang="zh-CN" altLang="en-US" dirty="0"/>
              <a:t>背景：</a:t>
            </a:r>
            <a:endParaRPr lang="en-US" altLang="zh-CN" dirty="0"/>
          </a:p>
          <a:p>
            <a:pPr marL="401822" lvl="1" indent="0">
              <a:buNone/>
            </a:pPr>
            <a:r>
              <a:rPr lang="en-US" altLang="zh-CN" dirty="0"/>
              <a:t>		</a:t>
            </a:r>
            <a:r>
              <a:rPr lang="zh-CN" altLang="en-US" dirty="0"/>
              <a:t>现在你已经了解了一款功能强大的静态检测工具，还等什么呢？试试你写过的代码，看看他们是否符合安全编程规范？</a:t>
            </a:r>
            <a:endParaRPr lang="en-US" altLang="zh-CN" dirty="0"/>
          </a:p>
          <a:p>
            <a:pPr marL="401822" lvl="1" indent="0">
              <a:buNone/>
            </a:pPr>
            <a:r>
              <a:rPr lang="en-US" altLang="zh-CN" sz="2250" dirty="0"/>
              <a:t>		</a:t>
            </a:r>
            <a:r>
              <a:rPr lang="en-US" altLang="zh-CN" sz="2250" dirty="0" err="1"/>
              <a:t>cppcheck</a:t>
            </a:r>
            <a:r>
              <a:rPr lang="en-US" altLang="zh-CN" sz="2250" dirty="0"/>
              <a:t> file1.c</a:t>
            </a:r>
          </a:p>
          <a:p>
            <a:pPr marL="401822" lvl="1" indent="0">
              <a:buNone/>
            </a:pPr>
            <a:r>
              <a:rPr lang="zh-CN" altLang="en-US" sz="2250" dirty="0"/>
              <a:t>一些参数</a:t>
            </a:r>
            <a:r>
              <a:rPr lang="zh-CN" altLang="en-US" sz="2250" dirty="0">
                <a:sym typeface="Wingdings" panose="05000000000000000000" pitchFamily="2" charset="2"/>
              </a:rPr>
              <a:t>：（</a:t>
            </a:r>
            <a:r>
              <a:rPr lang="en-US" altLang="zh-CN" sz="2250" dirty="0">
                <a:sym typeface="Wingdings" panose="05000000000000000000" pitchFamily="2" charset="2"/>
              </a:rPr>
              <a:t>-h</a:t>
            </a:r>
            <a:r>
              <a:rPr lang="zh-CN" altLang="en-US" sz="2250" dirty="0">
                <a:sym typeface="Wingdings" panose="05000000000000000000" pitchFamily="2" charset="2"/>
              </a:rPr>
              <a:t>）</a:t>
            </a:r>
            <a:endParaRPr lang="en-US" altLang="zh-CN" sz="2250" dirty="0"/>
          </a:p>
          <a:p>
            <a:pPr marL="401822" lvl="1" indent="0">
              <a:buNone/>
            </a:pPr>
            <a:r>
              <a:rPr lang="en-US" altLang="zh-CN" sz="2250" dirty="0"/>
              <a:t>-j ; --enable; ……</a:t>
            </a:r>
          </a:p>
          <a:p>
            <a:r>
              <a:rPr lang="zh-CN" altLang="en-US" dirty="0"/>
              <a:t>任务目标：</a:t>
            </a:r>
            <a:endParaRPr lang="en-US" altLang="zh-CN" dirty="0"/>
          </a:p>
          <a:p>
            <a:pPr marL="803643" lvl="2" indent="0">
              <a:buNone/>
            </a:pPr>
            <a:r>
              <a:rPr lang="zh-CN" altLang="en-US" sz="2250" dirty="0"/>
              <a:t>在</a:t>
            </a:r>
            <a:r>
              <a:rPr lang="en-US" altLang="zh-CN" sz="2250" dirty="0"/>
              <a:t>15</a:t>
            </a:r>
            <a:r>
              <a:rPr lang="zh-CN" altLang="en-US" sz="2250" dirty="0"/>
              <a:t>分钟内对你写过的</a:t>
            </a:r>
            <a:r>
              <a:rPr lang="en-US" altLang="zh-CN" sz="2250" dirty="0"/>
              <a:t>C</a:t>
            </a:r>
            <a:r>
              <a:rPr lang="zh-CN" altLang="en-US" sz="2250" dirty="0"/>
              <a:t>代码进行检测；</a:t>
            </a:r>
            <a:endParaRPr lang="en-US" altLang="zh-CN" sz="2250" dirty="0"/>
          </a:p>
          <a:p>
            <a:pPr marL="803643" lvl="2" indent="0">
              <a:buNone/>
            </a:pPr>
            <a:r>
              <a:rPr lang="zh-CN" altLang="en-US" sz="2250" dirty="0"/>
              <a:t>参数使用练习；</a:t>
            </a:r>
            <a:endParaRPr lang="en-US" altLang="zh-CN" sz="2250" dirty="0"/>
          </a:p>
          <a:p>
            <a:pPr marL="803643" lvl="2" indent="0">
              <a:buNone/>
            </a:pPr>
            <a:r>
              <a:rPr lang="zh-CN" altLang="en-US" sz="2250" dirty="0"/>
              <a:t>结果生成</a:t>
            </a:r>
            <a:r>
              <a:rPr lang="en-US" altLang="zh-CN" sz="2250" dirty="0"/>
              <a:t>xml</a:t>
            </a:r>
            <a:r>
              <a:rPr lang="zh-CN" altLang="en-US" sz="2250" dirty="0"/>
              <a:t>文档。</a:t>
            </a:r>
            <a:endParaRPr lang="en-US" altLang="zh-CN" sz="2250" dirty="0"/>
          </a:p>
          <a:p>
            <a:pPr marL="803643" lvl="2" indent="0">
              <a:buNone/>
            </a:pPr>
            <a:endParaRPr lang="en-US" altLang="zh-CN" sz="2250" dirty="0"/>
          </a:p>
        </p:txBody>
      </p:sp>
    </p:spTree>
    <p:extLst>
      <p:ext uri="{BB962C8B-B14F-4D97-AF65-F5344CB8AC3E}">
        <p14:creationId xmlns:p14="http://schemas.microsoft.com/office/powerpoint/2010/main" val="332176893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参考答案</a:t>
            </a:r>
            <a:endParaRPr lang="zh-CN" altLang="zh-CN" dirty="0"/>
          </a:p>
        </p:txBody>
      </p:sp>
      <p:pic>
        <p:nvPicPr>
          <p:cNvPr id="5" name="图片 4">
            <a:extLst>
              <a:ext uri="{FF2B5EF4-FFF2-40B4-BE49-F238E27FC236}">
                <a16:creationId xmlns:a16="http://schemas.microsoft.com/office/drawing/2014/main" id="{C0FC1DD4-8624-4F8C-9C12-F1C10F403681}"/>
              </a:ext>
            </a:extLst>
          </p:cNvPr>
          <p:cNvPicPr>
            <a:picLocks noChangeAspect="1"/>
          </p:cNvPicPr>
          <p:nvPr/>
        </p:nvPicPr>
        <p:blipFill>
          <a:blip r:embed="rId2"/>
          <a:stretch>
            <a:fillRect/>
          </a:stretch>
        </p:blipFill>
        <p:spPr>
          <a:xfrm>
            <a:off x="2117685" y="2010657"/>
            <a:ext cx="5670630" cy="2836685"/>
          </a:xfrm>
          <a:prstGeom prst="rect">
            <a:avLst/>
          </a:prstGeom>
        </p:spPr>
      </p:pic>
    </p:spTree>
    <p:extLst>
      <p:ext uri="{BB962C8B-B14F-4D97-AF65-F5344CB8AC3E}">
        <p14:creationId xmlns:p14="http://schemas.microsoft.com/office/powerpoint/2010/main" val="184834481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参考答案</a:t>
            </a:r>
            <a:endParaRPr lang="zh-CN" altLang="zh-CN" dirty="0"/>
          </a:p>
        </p:txBody>
      </p:sp>
      <p:pic>
        <p:nvPicPr>
          <p:cNvPr id="4" name="图片 3">
            <a:extLst>
              <a:ext uri="{FF2B5EF4-FFF2-40B4-BE49-F238E27FC236}">
                <a16:creationId xmlns:a16="http://schemas.microsoft.com/office/drawing/2014/main" id="{9BAF591E-781A-4FB8-A594-E1C1C321C619}"/>
              </a:ext>
            </a:extLst>
          </p:cNvPr>
          <p:cNvPicPr>
            <a:picLocks noChangeAspect="1"/>
          </p:cNvPicPr>
          <p:nvPr/>
        </p:nvPicPr>
        <p:blipFill>
          <a:blip r:embed="rId2"/>
          <a:stretch>
            <a:fillRect/>
          </a:stretch>
        </p:blipFill>
        <p:spPr>
          <a:xfrm>
            <a:off x="428838" y="2492896"/>
            <a:ext cx="9048323" cy="1721441"/>
          </a:xfrm>
          <a:prstGeom prst="rect">
            <a:avLst/>
          </a:prstGeom>
        </p:spPr>
      </p:pic>
    </p:spTree>
    <p:extLst>
      <p:ext uri="{BB962C8B-B14F-4D97-AF65-F5344CB8AC3E}">
        <p14:creationId xmlns:p14="http://schemas.microsoft.com/office/powerpoint/2010/main" val="238273653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参考答案</a:t>
            </a:r>
            <a:endParaRPr lang="zh-CN" altLang="zh-CN" dirty="0"/>
          </a:p>
        </p:txBody>
      </p:sp>
      <p:pic>
        <p:nvPicPr>
          <p:cNvPr id="4" name="图片 3">
            <a:extLst>
              <a:ext uri="{FF2B5EF4-FFF2-40B4-BE49-F238E27FC236}">
                <a16:creationId xmlns:a16="http://schemas.microsoft.com/office/drawing/2014/main" id="{50682F2A-BCAA-45A7-B7F5-1B55CEF0FD33}"/>
              </a:ext>
            </a:extLst>
          </p:cNvPr>
          <p:cNvPicPr>
            <a:picLocks noChangeAspect="1"/>
          </p:cNvPicPr>
          <p:nvPr/>
        </p:nvPicPr>
        <p:blipFill>
          <a:blip r:embed="rId2"/>
          <a:stretch>
            <a:fillRect/>
          </a:stretch>
        </p:blipFill>
        <p:spPr>
          <a:xfrm>
            <a:off x="392205" y="1844824"/>
            <a:ext cx="9121589" cy="4658018"/>
          </a:xfrm>
          <a:prstGeom prst="rect">
            <a:avLst/>
          </a:prstGeom>
        </p:spPr>
      </p:pic>
    </p:spTree>
    <p:extLst>
      <p:ext uri="{BB962C8B-B14F-4D97-AF65-F5344CB8AC3E}">
        <p14:creationId xmlns:p14="http://schemas.microsoft.com/office/powerpoint/2010/main" val="352986998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任务</a:t>
            </a:r>
            <a:r>
              <a:rPr lang="en-US" altLang="zh-CN" dirty="0"/>
              <a:t>6</a:t>
            </a:r>
            <a:endParaRPr lang="zh-CN" altLang="zh-CN" dirty="0"/>
          </a:p>
        </p:txBody>
      </p:sp>
      <p:sp>
        <p:nvSpPr>
          <p:cNvPr id="3076" name="Rectangle 3">
            <a:extLst>
              <a:ext uri="{FF2B5EF4-FFF2-40B4-BE49-F238E27FC236}">
                <a16:creationId xmlns:a16="http://schemas.microsoft.com/office/drawing/2014/main" id="{E0B95CC7-1094-412C-9269-F4FA8678A400}"/>
              </a:ext>
            </a:extLst>
          </p:cNvPr>
          <p:cNvSpPr>
            <a:spLocks noGrp="1" noChangeArrowheads="1"/>
          </p:cNvSpPr>
          <p:nvPr>
            <p:ph type="body" idx="1"/>
          </p:nvPr>
        </p:nvSpPr>
        <p:spPr/>
        <p:txBody>
          <a:bodyPr/>
          <a:lstStyle/>
          <a:p>
            <a:pPr lvl="0"/>
            <a:r>
              <a:rPr lang="zh-CN" altLang="en-US" dirty="0"/>
              <a:t>基于</a:t>
            </a:r>
            <a:r>
              <a:rPr lang="en-US" altLang="zh-CN" dirty="0" err="1"/>
              <a:t>cppcheck</a:t>
            </a:r>
            <a:r>
              <a:rPr lang="zh-CN" altLang="en-US" dirty="0"/>
              <a:t>编写</a:t>
            </a:r>
            <a:r>
              <a:rPr lang="en-US" altLang="zh-CN" dirty="0"/>
              <a:t>c</a:t>
            </a:r>
            <a:r>
              <a:rPr lang="zh-CN" altLang="en-US" dirty="0"/>
              <a:t>代码文件自动化检测脚本并把结果保存不同文件中（</a:t>
            </a:r>
            <a:r>
              <a:rPr lang="en-US" altLang="zh-CN" dirty="0"/>
              <a:t>20</a:t>
            </a:r>
            <a:r>
              <a:rPr lang="zh-CN" altLang="en-US" dirty="0"/>
              <a:t>分钟）</a:t>
            </a:r>
            <a:endParaRPr lang="zh-CN" altLang="zh-CN" sz="1969" dirty="0"/>
          </a:p>
        </p:txBody>
      </p:sp>
    </p:spTree>
    <p:extLst>
      <p:ext uri="{BB962C8B-B14F-4D97-AF65-F5344CB8AC3E}">
        <p14:creationId xmlns:p14="http://schemas.microsoft.com/office/powerpoint/2010/main" val="412126537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任务概述</a:t>
            </a:r>
            <a:endParaRPr dirty="0"/>
          </a:p>
        </p:txBody>
      </p:sp>
      <p:sp>
        <p:nvSpPr>
          <p:cNvPr id="55" name="Shape 55"/>
          <p:cNvSpPr>
            <a:spLocks noGrp="1"/>
          </p:cNvSpPr>
          <p:nvPr>
            <p:ph type="body" idx="1"/>
          </p:nvPr>
        </p:nvSpPr>
        <p:spPr>
          <a:xfrm>
            <a:off x="1273969" y="1403775"/>
            <a:ext cx="7932004" cy="5366846"/>
          </a:xfrm>
          <a:prstGeom prst="rect">
            <a:avLst/>
          </a:prstGeom>
        </p:spPr>
        <p:txBody>
          <a:bodyPr>
            <a:normAutofit/>
          </a:bodyPr>
          <a:lstStyle/>
          <a:p>
            <a:pPr>
              <a:buFont typeface="Wingdings" pitchFamily="2" charset="2"/>
              <a:buChar char="§"/>
            </a:pPr>
            <a:r>
              <a:rPr lang="zh-CN" altLang="en-US" dirty="0"/>
              <a:t>目标：编写自动化检测脚本，生成</a:t>
            </a:r>
            <a:r>
              <a:rPr lang="en-US" altLang="zh-CN" dirty="0"/>
              <a:t>xml</a:t>
            </a:r>
            <a:r>
              <a:rPr lang="zh-CN" altLang="en-US" dirty="0"/>
              <a:t>报告</a:t>
            </a:r>
            <a:endParaRPr lang="en-US" altLang="zh-CN" dirty="0"/>
          </a:p>
          <a:p>
            <a:pPr>
              <a:buFont typeface="Wingdings" pitchFamily="2" charset="2"/>
              <a:buChar char="§"/>
            </a:pPr>
            <a:r>
              <a:rPr lang="zh-CN" altLang="en-US" dirty="0"/>
              <a:t>内容：</a:t>
            </a:r>
            <a:endParaRPr lang="en-US" altLang="zh-CN" dirty="0"/>
          </a:p>
          <a:p>
            <a:pPr lvl="1">
              <a:buFont typeface="Wingdings" pitchFamily="2" charset="2"/>
              <a:buChar char="v"/>
            </a:pPr>
            <a:r>
              <a:rPr lang="zh-CN" altLang="en-US" dirty="0"/>
              <a:t>编写批量</a:t>
            </a:r>
            <a:r>
              <a:rPr lang="en-US" altLang="zh-CN" dirty="0"/>
              <a:t>c</a:t>
            </a:r>
            <a:r>
              <a:rPr lang="zh-CN" altLang="en-US" dirty="0"/>
              <a:t>文件检测脚本</a:t>
            </a:r>
            <a:endParaRPr lang="en-US" altLang="zh-CN" dirty="0"/>
          </a:p>
          <a:p>
            <a:pPr lvl="1">
              <a:buFont typeface="Wingdings" pitchFamily="2" charset="2"/>
              <a:buChar char="v"/>
            </a:pPr>
            <a:r>
              <a:rPr lang="zh-CN" altLang="en-US" dirty="0"/>
              <a:t>分析</a:t>
            </a:r>
            <a:r>
              <a:rPr lang="en-US" altLang="zh-CN" dirty="0"/>
              <a:t>xml</a:t>
            </a:r>
            <a:r>
              <a:rPr lang="zh-CN" altLang="en-US" dirty="0"/>
              <a:t>结果报告</a:t>
            </a:r>
            <a:endParaRPr lang="en-US" altLang="zh-CN" dirty="0"/>
          </a:p>
          <a:p>
            <a:pPr lvl="1">
              <a:buFont typeface="Wingdings" pitchFamily="2" charset="2"/>
              <a:buChar char="v"/>
            </a:pPr>
            <a:r>
              <a:rPr lang="zh-CN" altLang="en-US" dirty="0"/>
              <a:t>分析</a:t>
            </a:r>
            <a:r>
              <a:rPr lang="en-US" altLang="zh-CN" dirty="0"/>
              <a:t>xml</a:t>
            </a:r>
            <a:r>
              <a:rPr lang="zh-CN" altLang="en-US" dirty="0"/>
              <a:t>各元素内容含义</a:t>
            </a:r>
            <a:endParaRPr lang="en-US" altLang="zh-CN" dirty="0"/>
          </a:p>
          <a:p>
            <a:pPr lvl="1">
              <a:buFont typeface="Wingdings" pitchFamily="2" charset="2"/>
              <a:buChar char="v"/>
            </a:pPr>
            <a:r>
              <a:rPr lang="zh-CN" altLang="en-US" dirty="0"/>
              <a:t>定位错误位置</a:t>
            </a:r>
            <a:endParaRPr lang="en-US" altLang="zh-CN" dirty="0"/>
          </a:p>
        </p:txBody>
      </p:sp>
    </p:spTree>
    <p:extLst>
      <p:ext uri="{BB962C8B-B14F-4D97-AF65-F5344CB8AC3E}">
        <p14:creationId xmlns:p14="http://schemas.microsoft.com/office/powerpoint/2010/main" val="292417667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代码示例</a:t>
            </a:r>
            <a:endParaRPr dirty="0"/>
          </a:p>
        </p:txBody>
      </p:sp>
      <p:sp>
        <p:nvSpPr>
          <p:cNvPr id="55" name="Shape 55"/>
          <p:cNvSpPr>
            <a:spLocks noGrp="1"/>
          </p:cNvSpPr>
          <p:nvPr>
            <p:ph type="body" idx="1"/>
          </p:nvPr>
        </p:nvSpPr>
        <p:spPr>
          <a:xfrm>
            <a:off x="1510117" y="1454406"/>
            <a:ext cx="7712477" cy="5099462"/>
          </a:xfrm>
          <a:prstGeom prst="rect">
            <a:avLst/>
          </a:prstGeom>
        </p:spPr>
        <p:txBody>
          <a:bodyPr>
            <a:normAutofit lnSpcReduction="10000"/>
          </a:bodyPr>
          <a:lstStyle/>
          <a:p>
            <a:pPr marL="401822" lvl="1" indent="0">
              <a:buNone/>
            </a:pPr>
            <a:r>
              <a:rPr lang="en-US" altLang="zh-CN" dirty="0"/>
              <a:t>&lt;?xml version="1.0" encoding="UTF-8"?&gt;</a:t>
            </a:r>
          </a:p>
          <a:p>
            <a:pPr marL="401822" lvl="1" indent="0">
              <a:buNone/>
            </a:pPr>
            <a:r>
              <a:rPr lang="en-US" altLang="zh-CN" dirty="0"/>
              <a:t>&lt;results version="2"&gt;</a:t>
            </a:r>
          </a:p>
          <a:p>
            <a:pPr marL="401822" lvl="1" indent="0">
              <a:buNone/>
            </a:pPr>
            <a:r>
              <a:rPr lang="en-US" altLang="zh-CN" dirty="0"/>
              <a:t>  &lt;</a:t>
            </a:r>
            <a:r>
              <a:rPr lang="en-US" altLang="zh-CN" dirty="0" err="1"/>
              <a:t>cppcheck</a:t>
            </a:r>
            <a:r>
              <a:rPr lang="en-US" altLang="zh-CN" dirty="0"/>
              <a:t> version="1.53"&gt;</a:t>
            </a:r>
          </a:p>
          <a:p>
            <a:pPr marL="401822" lvl="1" indent="0">
              <a:buNone/>
            </a:pPr>
            <a:r>
              <a:rPr lang="en-US" altLang="zh-CN" dirty="0"/>
              <a:t>  &lt;errors&gt;</a:t>
            </a:r>
          </a:p>
          <a:p>
            <a:pPr marL="401822" lvl="1" indent="0">
              <a:buNone/>
            </a:pPr>
            <a:r>
              <a:rPr lang="en-US" altLang="zh-CN" dirty="0"/>
              <a:t>    &lt;error id="</a:t>
            </a:r>
            <a:r>
              <a:rPr lang="en-US" altLang="zh-CN" dirty="0" err="1"/>
              <a:t>someError</a:t>
            </a:r>
            <a:r>
              <a:rPr lang="en-US" altLang="zh-CN" dirty="0"/>
              <a:t>" severity="error" </a:t>
            </a:r>
            <a:r>
              <a:rPr lang="en-US" altLang="zh-CN" dirty="0" err="1"/>
              <a:t>msg</a:t>
            </a:r>
            <a:r>
              <a:rPr lang="en-US" altLang="zh-CN" dirty="0"/>
              <a:t>="short error text"</a:t>
            </a:r>
          </a:p>
          <a:p>
            <a:pPr marL="401822" lvl="1" indent="0">
              <a:buNone/>
            </a:pPr>
            <a:r>
              <a:rPr lang="en-US" altLang="zh-CN" dirty="0"/>
              <a:t>           verbose="long error text" inconclusive="true"&gt;</a:t>
            </a:r>
          </a:p>
          <a:p>
            <a:pPr marL="401822" lvl="1" indent="0">
              <a:buNone/>
            </a:pPr>
            <a:r>
              <a:rPr lang="en-US" altLang="zh-CN" dirty="0"/>
              <a:t>      &lt;location file="</a:t>
            </a:r>
            <a:r>
              <a:rPr lang="en-US" altLang="zh-CN" dirty="0" err="1"/>
              <a:t>file.c</a:t>
            </a:r>
            <a:r>
              <a:rPr lang="en-US" altLang="zh-CN" dirty="0"/>
              <a:t>" line="1"/&gt;</a:t>
            </a:r>
          </a:p>
          <a:p>
            <a:pPr marL="401822" lvl="1" indent="0">
              <a:buNone/>
            </a:pPr>
            <a:r>
              <a:rPr lang="en-US" altLang="zh-CN" dirty="0"/>
              <a:t>    &lt;/error&gt;</a:t>
            </a:r>
          </a:p>
          <a:p>
            <a:pPr marL="401822" lvl="1" indent="0">
              <a:buNone/>
            </a:pPr>
            <a:r>
              <a:rPr lang="en-US" altLang="zh-CN" dirty="0"/>
              <a:t>  &lt;/errors&gt;</a:t>
            </a:r>
          </a:p>
          <a:p>
            <a:pPr marL="401822" lvl="1" indent="0">
              <a:buNone/>
            </a:pPr>
            <a:r>
              <a:rPr lang="en-US" altLang="zh-CN" dirty="0"/>
              <a:t>&lt;/results&gt;</a:t>
            </a:r>
          </a:p>
        </p:txBody>
      </p:sp>
    </p:spTree>
    <p:extLst>
      <p:ext uri="{BB962C8B-B14F-4D97-AF65-F5344CB8AC3E}">
        <p14:creationId xmlns:p14="http://schemas.microsoft.com/office/powerpoint/2010/main" val="44890599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基本步骤</a:t>
            </a:r>
            <a:endParaRPr dirty="0"/>
          </a:p>
        </p:txBody>
      </p:sp>
      <p:sp>
        <p:nvSpPr>
          <p:cNvPr id="55" name="Shape 55"/>
          <p:cNvSpPr>
            <a:spLocks noGrp="1"/>
          </p:cNvSpPr>
          <p:nvPr>
            <p:ph type="body" idx="1"/>
          </p:nvPr>
        </p:nvSpPr>
        <p:spPr>
          <a:xfrm>
            <a:off x="1273969" y="1403775"/>
            <a:ext cx="7932004" cy="5366846"/>
          </a:xfrm>
          <a:prstGeom prst="rect">
            <a:avLst/>
          </a:prstGeom>
        </p:spPr>
        <p:txBody>
          <a:bodyPr>
            <a:normAutofit/>
          </a:bodyPr>
          <a:lstStyle/>
          <a:p>
            <a:pPr>
              <a:buFont typeface="Wingdings" pitchFamily="2" charset="2"/>
              <a:buChar char="§"/>
            </a:pPr>
            <a:r>
              <a:rPr lang="en-US" altLang="zh-CN" dirty="0"/>
              <a:t>from </a:t>
            </a:r>
            <a:r>
              <a:rPr lang="en-US" altLang="zh-CN" dirty="0" err="1"/>
              <a:t>xml.etree</a:t>
            </a:r>
            <a:r>
              <a:rPr lang="en-US" altLang="zh-CN" dirty="0"/>
              <a:t> import </a:t>
            </a:r>
            <a:r>
              <a:rPr lang="en-US" altLang="zh-CN" dirty="0" err="1"/>
              <a:t>Elementree</a:t>
            </a:r>
            <a:endParaRPr lang="en-US" altLang="zh-CN" dirty="0"/>
          </a:p>
          <a:p>
            <a:pPr>
              <a:buFont typeface="Wingdings" pitchFamily="2" charset="2"/>
              <a:buChar char="§"/>
            </a:pPr>
            <a:r>
              <a:rPr lang="zh-CN" altLang="en-US" dirty="0"/>
              <a:t>获取需要解析文件的</a:t>
            </a:r>
            <a:r>
              <a:rPr lang="en-US" altLang="zh-CN" dirty="0"/>
              <a:t>root</a:t>
            </a:r>
            <a:r>
              <a:rPr lang="zh-CN" altLang="en-US" dirty="0"/>
              <a:t>节点</a:t>
            </a:r>
            <a:r>
              <a:rPr lang="en-US" altLang="zh-CN" dirty="0"/>
              <a:t>(parse())</a:t>
            </a:r>
          </a:p>
          <a:p>
            <a:pPr>
              <a:buFont typeface="Wingdings" pitchFamily="2" charset="2"/>
              <a:buChar char="§"/>
            </a:pPr>
            <a:r>
              <a:rPr lang="zh-CN" altLang="en-US" dirty="0"/>
              <a:t>获取树中的</a:t>
            </a:r>
            <a:r>
              <a:rPr lang="en-US" altLang="zh-CN" dirty="0"/>
              <a:t>error</a:t>
            </a:r>
            <a:r>
              <a:rPr lang="zh-CN" altLang="en-US" dirty="0"/>
              <a:t>节点</a:t>
            </a:r>
            <a:r>
              <a:rPr lang="en-US" altLang="zh-CN" dirty="0"/>
              <a:t>(</a:t>
            </a:r>
            <a:r>
              <a:rPr lang="en-US" altLang="zh-CN" dirty="0" err="1"/>
              <a:t>getiterator</a:t>
            </a:r>
            <a:r>
              <a:rPr lang="en-US" altLang="zh-CN" dirty="0"/>
              <a:t>())</a:t>
            </a:r>
          </a:p>
          <a:p>
            <a:pPr>
              <a:buFont typeface="Wingdings" pitchFamily="2" charset="2"/>
              <a:buChar char="§"/>
            </a:pPr>
            <a:r>
              <a:rPr lang="zh-CN" altLang="en-US" dirty="0"/>
              <a:t>循环的遍历</a:t>
            </a:r>
            <a:r>
              <a:rPr lang="en-US" altLang="zh-CN" dirty="0"/>
              <a:t>error</a:t>
            </a:r>
            <a:r>
              <a:rPr lang="zh-CN" altLang="en-US" dirty="0"/>
              <a:t>节点找出</a:t>
            </a:r>
            <a:r>
              <a:rPr lang="en-US" altLang="zh-CN" dirty="0"/>
              <a:t>(_</a:t>
            </a:r>
            <a:r>
              <a:rPr lang="en-US" altLang="zh-CN" dirty="0" err="1"/>
              <a:t>id,severity,msg,verbose,sub_node</a:t>
            </a:r>
            <a:r>
              <a:rPr lang="en-US" altLang="zh-CN" dirty="0"/>
              <a:t>)</a:t>
            </a:r>
            <a:r>
              <a:rPr lang="zh-CN" altLang="en-US" dirty="0"/>
              <a:t>通过</a:t>
            </a:r>
            <a:r>
              <a:rPr lang="en-US" altLang="zh-CN" dirty="0"/>
              <a:t>(</a:t>
            </a:r>
            <a:r>
              <a:rPr lang="en-US" altLang="zh-CN" dirty="0" err="1"/>
              <a:t>attrib</a:t>
            </a:r>
            <a:r>
              <a:rPr lang="en-US" altLang="zh-CN" dirty="0"/>
              <a:t>[])</a:t>
            </a:r>
          </a:p>
          <a:p>
            <a:pPr>
              <a:buFont typeface="Wingdings" pitchFamily="2" charset="2"/>
              <a:buChar char="§"/>
            </a:pPr>
            <a:r>
              <a:rPr lang="zh-CN" altLang="en-US" dirty="0"/>
              <a:t>打印出</a:t>
            </a:r>
            <a:r>
              <a:rPr lang="en-US" altLang="zh-CN" dirty="0"/>
              <a:t>error</a:t>
            </a:r>
            <a:r>
              <a:rPr lang="zh-CN" altLang="en-US" dirty="0"/>
              <a:t>的具体行号</a:t>
            </a:r>
            <a:endParaRPr lang="en-US" altLang="zh-CN" dirty="0"/>
          </a:p>
        </p:txBody>
      </p:sp>
    </p:spTree>
    <p:extLst>
      <p:ext uri="{BB962C8B-B14F-4D97-AF65-F5344CB8AC3E}">
        <p14:creationId xmlns:p14="http://schemas.microsoft.com/office/powerpoint/2010/main" val="303427681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参考答案</a:t>
            </a:r>
            <a:endParaRPr lang="zh-CN" altLang="zh-CN" dirty="0"/>
          </a:p>
        </p:txBody>
      </p:sp>
      <p:pic>
        <p:nvPicPr>
          <p:cNvPr id="5" name="图片 4">
            <a:extLst>
              <a:ext uri="{FF2B5EF4-FFF2-40B4-BE49-F238E27FC236}">
                <a16:creationId xmlns:a16="http://schemas.microsoft.com/office/drawing/2014/main" id="{477011B5-5A53-4611-9F07-483C7685E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391" y="1268760"/>
            <a:ext cx="8073218" cy="5375434"/>
          </a:xfrm>
          <a:prstGeom prst="rect">
            <a:avLst/>
          </a:prstGeom>
        </p:spPr>
      </p:pic>
    </p:spTree>
    <p:extLst>
      <p:ext uri="{BB962C8B-B14F-4D97-AF65-F5344CB8AC3E}">
        <p14:creationId xmlns:p14="http://schemas.microsoft.com/office/powerpoint/2010/main" val="3979054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背景知识</a:t>
            </a:r>
            <a:endParaRPr dirty="0"/>
          </a:p>
        </p:txBody>
      </p:sp>
      <p:sp>
        <p:nvSpPr>
          <p:cNvPr id="2" name="文本占位符 1"/>
          <p:cNvSpPr>
            <a:spLocks noGrp="1"/>
          </p:cNvSpPr>
          <p:nvPr>
            <p:ph type="body" idx="1"/>
          </p:nvPr>
        </p:nvSpPr>
        <p:spPr/>
        <p:txBody>
          <a:bodyPr anchor="t" anchorCtr="0">
            <a:noAutofit/>
          </a:bodyPr>
          <a:lstStyle/>
          <a:p>
            <a:pPr algn="just">
              <a:buFont typeface="Wingdings" pitchFamily="2" charset="2"/>
              <a:buChar char="§"/>
            </a:pPr>
            <a:r>
              <a:rPr lang="en-US" altLang="zh-CN" dirty="0"/>
              <a:t>Patch</a:t>
            </a:r>
            <a:r>
              <a:rPr lang="zh-CN" altLang="en-US" dirty="0"/>
              <a:t>文件结构</a:t>
            </a:r>
            <a:endParaRPr lang="en-US" altLang="zh-CN" dirty="0"/>
          </a:p>
          <a:p>
            <a:pPr lvl="1" algn="just">
              <a:buFont typeface="Wingdings" pitchFamily="2" charset="2"/>
              <a:buChar char="v"/>
            </a:pPr>
            <a:r>
              <a:rPr lang="zh-CN" altLang="en-US" sz="1800" dirty="0"/>
              <a:t>块</a:t>
            </a:r>
          </a:p>
          <a:p>
            <a:pPr lvl="1" algn="just">
              <a:buFont typeface="Wingdings" pitchFamily="2" charset="2"/>
              <a:buChar char="v"/>
            </a:pPr>
            <a:r>
              <a:rPr lang="zh-CN" altLang="en-US" sz="1800" dirty="0"/>
              <a:t>块是补丁中要修改的地方。它通常由一部分不用修改的东西开始和结束。他们只是用来表示要修改的位置。他们通常以</a:t>
            </a:r>
            <a:r>
              <a:rPr lang="en-US" altLang="zh-CN" sz="1800" dirty="0"/>
              <a:t>@@</a:t>
            </a:r>
            <a:r>
              <a:rPr lang="zh-CN" altLang="en-US" sz="1800" dirty="0"/>
              <a:t>开始，结束于另一个块的开始或者一个新 的补丁头。</a:t>
            </a:r>
          </a:p>
          <a:p>
            <a:pPr lvl="1" algn="just">
              <a:buFont typeface="Wingdings" pitchFamily="2" charset="2"/>
              <a:buChar char="v"/>
            </a:pPr>
            <a:r>
              <a:rPr lang="zh-CN" altLang="en-US" sz="1800" dirty="0"/>
              <a:t>块的缩进</a:t>
            </a:r>
          </a:p>
          <a:p>
            <a:pPr lvl="1" algn="just">
              <a:buFont typeface="Wingdings" pitchFamily="2" charset="2"/>
              <a:buChar char="v"/>
            </a:pPr>
            <a:r>
              <a:rPr lang="zh-CN" altLang="en-US" sz="1800" dirty="0"/>
              <a:t>块会缩进一列，而这一列是用来表示这一行是要增加还是要删除的。</a:t>
            </a:r>
          </a:p>
        </p:txBody>
      </p:sp>
    </p:spTree>
    <p:extLst>
      <p:ext uri="{BB962C8B-B14F-4D97-AF65-F5344CB8AC3E}">
        <p14:creationId xmlns:p14="http://schemas.microsoft.com/office/powerpoint/2010/main" val="2341919841"/>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参考答案</a:t>
            </a:r>
            <a:endParaRPr lang="zh-CN" altLang="zh-CN" dirty="0"/>
          </a:p>
        </p:txBody>
      </p:sp>
      <p:pic>
        <p:nvPicPr>
          <p:cNvPr id="4" name="图片 3">
            <a:extLst>
              <a:ext uri="{FF2B5EF4-FFF2-40B4-BE49-F238E27FC236}">
                <a16:creationId xmlns:a16="http://schemas.microsoft.com/office/drawing/2014/main" id="{080476A9-F0AD-424F-B4CC-1F67DC7A1C4D}"/>
              </a:ext>
            </a:extLst>
          </p:cNvPr>
          <p:cNvPicPr>
            <a:picLocks noChangeAspect="1"/>
          </p:cNvPicPr>
          <p:nvPr/>
        </p:nvPicPr>
        <p:blipFill>
          <a:blip r:embed="rId2"/>
          <a:stretch>
            <a:fillRect/>
          </a:stretch>
        </p:blipFill>
        <p:spPr>
          <a:xfrm>
            <a:off x="392205" y="1615658"/>
            <a:ext cx="9121589" cy="4658018"/>
          </a:xfrm>
          <a:prstGeom prst="rect">
            <a:avLst/>
          </a:prstGeom>
        </p:spPr>
      </p:pic>
    </p:spTree>
    <p:extLst>
      <p:ext uri="{BB962C8B-B14F-4D97-AF65-F5344CB8AC3E}">
        <p14:creationId xmlns:p14="http://schemas.microsoft.com/office/powerpoint/2010/main" val="61685828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参考答案</a:t>
            </a:r>
            <a:endParaRPr lang="zh-CN" altLang="zh-CN" dirty="0"/>
          </a:p>
        </p:txBody>
      </p:sp>
      <p:pic>
        <p:nvPicPr>
          <p:cNvPr id="5" name="图片 4">
            <a:extLst>
              <a:ext uri="{FF2B5EF4-FFF2-40B4-BE49-F238E27FC236}">
                <a16:creationId xmlns:a16="http://schemas.microsoft.com/office/drawing/2014/main" id="{1D95CF79-714E-4C04-873A-3F67C2481A4F}"/>
              </a:ext>
            </a:extLst>
          </p:cNvPr>
          <p:cNvPicPr>
            <a:picLocks noChangeAspect="1"/>
          </p:cNvPicPr>
          <p:nvPr/>
        </p:nvPicPr>
        <p:blipFill>
          <a:blip r:embed="rId2"/>
          <a:stretch>
            <a:fillRect/>
          </a:stretch>
        </p:blipFill>
        <p:spPr>
          <a:xfrm>
            <a:off x="413937" y="1844824"/>
            <a:ext cx="9078126" cy="2177117"/>
          </a:xfrm>
          <a:prstGeom prst="rect">
            <a:avLst/>
          </a:prstGeom>
        </p:spPr>
      </p:pic>
    </p:spTree>
    <p:extLst>
      <p:ext uri="{BB962C8B-B14F-4D97-AF65-F5344CB8AC3E}">
        <p14:creationId xmlns:p14="http://schemas.microsoft.com/office/powerpoint/2010/main" val="250451817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背景知识</a:t>
            </a:r>
            <a:endParaRPr dirty="0"/>
          </a:p>
        </p:txBody>
      </p:sp>
      <p:sp>
        <p:nvSpPr>
          <p:cNvPr id="2" name="文本占位符 1"/>
          <p:cNvSpPr>
            <a:spLocks noGrp="1"/>
          </p:cNvSpPr>
          <p:nvPr>
            <p:ph type="body" idx="1"/>
          </p:nvPr>
        </p:nvSpPr>
        <p:spPr/>
        <p:txBody>
          <a:bodyPr anchor="t" anchorCtr="0">
            <a:noAutofit/>
          </a:bodyPr>
          <a:lstStyle/>
          <a:p>
            <a:r>
              <a:rPr lang="en-US" altLang="zh-CN" dirty="0"/>
              <a:t>Patch</a:t>
            </a:r>
            <a:r>
              <a:rPr lang="zh-CN" altLang="en-US" dirty="0"/>
              <a:t>文件结构：</a:t>
            </a:r>
            <a:endParaRPr lang="en-US" altLang="zh-CN" dirty="0"/>
          </a:p>
          <a:p>
            <a:pPr>
              <a:buFont typeface="Wingdings" panose="05000000000000000000" pitchFamily="2" charset="2"/>
              <a:buChar char="Ø"/>
            </a:pPr>
            <a:r>
              <a:rPr lang="zh-CN" altLang="en-US" sz="2250" dirty="0"/>
              <a:t>块的第一列</a:t>
            </a:r>
          </a:p>
          <a:p>
            <a:pPr>
              <a:buFont typeface="Wingdings" panose="05000000000000000000" pitchFamily="2" charset="2"/>
              <a:buChar char="Ø"/>
            </a:pPr>
            <a:r>
              <a:rPr lang="en-US" altLang="zh-CN" sz="2250" dirty="0"/>
              <a:t>+</a:t>
            </a:r>
            <a:r>
              <a:rPr lang="zh-CN" altLang="en-US" sz="2250" dirty="0"/>
              <a:t>号表示这一行是要加上的。</a:t>
            </a:r>
          </a:p>
          <a:p>
            <a:pPr>
              <a:buFont typeface="Wingdings" panose="05000000000000000000" pitchFamily="2" charset="2"/>
              <a:buChar char="Ø"/>
            </a:pPr>
            <a:r>
              <a:rPr lang="en-US" altLang="zh-CN" sz="2250" dirty="0"/>
              <a:t>-</a:t>
            </a:r>
            <a:r>
              <a:rPr lang="zh-CN" altLang="en-US" sz="2250" dirty="0"/>
              <a:t>号表示这一行是要删除的。</a:t>
            </a:r>
          </a:p>
          <a:p>
            <a:pPr>
              <a:buFont typeface="Wingdings" panose="05000000000000000000" pitchFamily="2" charset="2"/>
              <a:buChar char="Ø"/>
            </a:pPr>
            <a:r>
              <a:rPr lang="zh-CN" altLang="en-US" sz="2250" dirty="0"/>
              <a:t>没有加号也没有减号表示这里只是引用的而不需要修改。</a:t>
            </a:r>
            <a:endParaRPr lang="en-US" altLang="zh-CN" sz="2250" dirty="0"/>
          </a:p>
        </p:txBody>
      </p:sp>
    </p:spTree>
    <p:extLst>
      <p:ext uri="{BB962C8B-B14F-4D97-AF65-F5344CB8AC3E}">
        <p14:creationId xmlns:p14="http://schemas.microsoft.com/office/powerpoint/2010/main" val="27437015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背景知识</a:t>
            </a:r>
            <a:endParaRPr dirty="0"/>
          </a:p>
        </p:txBody>
      </p:sp>
      <p:sp>
        <p:nvSpPr>
          <p:cNvPr id="2" name="文本占位符 1"/>
          <p:cNvSpPr>
            <a:spLocks noGrp="1"/>
          </p:cNvSpPr>
          <p:nvPr>
            <p:ph type="body" idx="1"/>
          </p:nvPr>
        </p:nvSpPr>
        <p:spPr/>
        <p:txBody>
          <a:bodyPr anchor="t" anchorCtr="0">
            <a:noAutofit/>
          </a:bodyPr>
          <a:lstStyle/>
          <a:p>
            <a:r>
              <a:rPr lang="en-US" altLang="zh-CN" dirty="0"/>
              <a:t>Patch</a:t>
            </a:r>
            <a:r>
              <a:rPr lang="zh-CN" altLang="en-US" dirty="0"/>
              <a:t>文件结构举例：</a:t>
            </a:r>
            <a:r>
              <a:rPr lang="en-US" altLang="zh-CN" dirty="0"/>
              <a:t>CVE-2014-3153.diff</a:t>
            </a:r>
            <a:endParaRPr lang="en-US" altLang="zh-CN" sz="225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716" y="2017929"/>
            <a:ext cx="7980568" cy="4246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61555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40"/>
          <p:cNvGrpSpPr/>
          <p:nvPr/>
        </p:nvGrpSpPr>
        <p:grpSpPr>
          <a:xfrm>
            <a:off x="1424608" y="2204864"/>
            <a:ext cx="7545586" cy="3937993"/>
            <a:chOff x="-44450" y="-44450"/>
            <a:chExt cx="10731500" cy="5600700"/>
          </a:xfrm>
        </p:grpSpPr>
        <p:pic>
          <p:nvPicPr>
            <p:cNvPr id="39" name="73807842_2880x2233.jpeg"/>
            <p:cNvPicPr/>
            <p:nvPr/>
          </p:nvPicPr>
          <p:blipFill>
            <a:blip r:embed="rId2" cstate="print"/>
            <a:srcRect l="17316" t="22905" r="10129" b="22296"/>
            <a:stretch>
              <a:fillRect/>
            </a:stretch>
          </p:blipFill>
          <p:spPr>
            <a:xfrm>
              <a:off x="0" y="0"/>
              <a:ext cx="10642600" cy="5511800"/>
            </a:xfrm>
            <a:prstGeom prst="rect">
              <a:avLst/>
            </a:prstGeom>
            <a:ln>
              <a:noFill/>
            </a:ln>
            <a:effectLst/>
          </p:spPr>
        </p:pic>
        <p:pic>
          <p:nvPicPr>
            <p:cNvPr id="38" name="图片 37"/>
            <p:cNvPicPr/>
            <p:nvPr/>
          </p:nvPicPr>
          <p:blipFill>
            <a:blip r:embed="rId3" cstate="print"/>
            <a:stretch>
              <a:fillRect/>
            </a:stretch>
          </p:blipFill>
          <p:spPr>
            <a:xfrm>
              <a:off x="-44450" y="-44450"/>
              <a:ext cx="10731500" cy="5600700"/>
            </a:xfrm>
            <a:prstGeom prst="rect">
              <a:avLst/>
            </a:prstGeom>
            <a:effectLst/>
          </p:spPr>
        </p:pic>
      </p:grpSp>
      <p:sp>
        <p:nvSpPr>
          <p:cNvPr id="41" name="Shape 41"/>
          <p:cNvSpPr>
            <a:spLocks noGrp="1"/>
          </p:cNvSpPr>
          <p:nvPr>
            <p:ph type="title"/>
          </p:nvPr>
        </p:nvSpPr>
        <p:spPr>
          <a:prstGeom prst="rect">
            <a:avLst/>
          </a:prstGeom>
        </p:spPr>
        <p:txBody>
          <a:bodyPr>
            <a:normAutofit/>
          </a:bodyPr>
          <a:lstStyle/>
          <a:p>
            <a:pPr lvl="0"/>
            <a:r>
              <a:rPr lang="zh-CN" altLang="en-US" dirty="0"/>
              <a:t>任务</a:t>
            </a:r>
            <a:r>
              <a:rPr lang="en-US" altLang="zh-CN" dirty="0"/>
              <a:t>1</a:t>
            </a:r>
            <a:r>
              <a:rPr lang="zh-CN" altLang="en-US" dirty="0"/>
              <a:t>：</a:t>
            </a:r>
            <a:r>
              <a:rPr lang="en-US" altLang="zh-CN" dirty="0"/>
              <a:t>Patch</a:t>
            </a:r>
            <a:r>
              <a:rPr lang="zh-CN" altLang="en-US" dirty="0"/>
              <a:t>文件代码预处理</a:t>
            </a:r>
            <a:endParaRPr dirty="0"/>
          </a:p>
        </p:txBody>
      </p:sp>
      <p:sp>
        <p:nvSpPr>
          <p:cNvPr id="42" name="Shape 42"/>
          <p:cNvSpPr>
            <a:spLocks noGrp="1"/>
          </p:cNvSpPr>
          <p:nvPr>
            <p:ph type="body" idx="1"/>
          </p:nvPr>
        </p:nvSpPr>
        <p:spPr>
          <a:prstGeom prst="rect">
            <a:avLst/>
          </a:prstGeom>
        </p:spPr>
        <p:txBody>
          <a:bodyPr/>
          <a:lstStyle/>
          <a:p>
            <a:pPr lvl="0"/>
            <a:r>
              <a:rPr lang="zh-CN" altLang="en-US" dirty="0"/>
              <a:t>课时：</a:t>
            </a:r>
            <a:r>
              <a:rPr lang="en-US" altLang="zh-CN" dirty="0"/>
              <a:t>45</a:t>
            </a:r>
            <a:r>
              <a:rPr lang="zh-CN" altLang="en-US" dirty="0"/>
              <a:t>分钟</a:t>
            </a:r>
            <a:endParaRPr dirty="0"/>
          </a:p>
        </p:txBody>
      </p:sp>
      <p:pic>
        <p:nvPicPr>
          <p:cNvPr id="1026" name="Picture 2" descr="C:\Users\ChinaXorion\Desktop\ol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8401" y="2247397"/>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body" idx="1"/>
          </p:nvPr>
        </p:nvSpPr>
        <p:spPr>
          <a:xfrm>
            <a:off x="497505" y="1201253"/>
            <a:ext cx="8809729" cy="5113693"/>
          </a:xfrm>
          <a:prstGeom prst="rect">
            <a:avLst/>
          </a:prstGeom>
        </p:spPr>
        <p:txBody>
          <a:bodyPr>
            <a:normAutofit/>
          </a:bodyPr>
          <a:lstStyle/>
          <a:p>
            <a:pPr lvl="0" algn="just">
              <a:buFont typeface="Wingdings" pitchFamily="2" charset="2"/>
              <a:buChar char="§"/>
            </a:pPr>
            <a:r>
              <a:rPr lang="zh-CN" altLang="en-US" dirty="0"/>
              <a:t>任务描述：</a:t>
            </a:r>
            <a:endParaRPr lang="en-US" altLang="zh-CN" dirty="0"/>
          </a:p>
          <a:p>
            <a:pPr lvl="1" algn="just">
              <a:buFont typeface="Wingdings" pitchFamily="2" charset="2"/>
              <a:buChar char="v"/>
            </a:pPr>
            <a:r>
              <a:rPr lang="en-US" altLang="zh-CN" sz="1800" dirty="0"/>
              <a:t>1.</a:t>
            </a:r>
            <a:r>
              <a:rPr lang="zh-CN" altLang="en-US" sz="1800" dirty="0"/>
              <a:t>对</a:t>
            </a:r>
            <a:r>
              <a:rPr lang="en-US" altLang="zh-CN" sz="1800" dirty="0"/>
              <a:t>Patch</a:t>
            </a:r>
            <a:r>
              <a:rPr lang="zh-CN" altLang="en-US" sz="1800" dirty="0"/>
              <a:t>文件中的代码进行预处理，提取出未修复部分的代码。</a:t>
            </a:r>
            <a:endParaRPr lang="en-US" altLang="zh-CN" sz="1800" dirty="0"/>
          </a:p>
          <a:p>
            <a:pPr lvl="1" algn="just">
              <a:buFont typeface="Wingdings" pitchFamily="2" charset="2"/>
              <a:buChar char="v"/>
            </a:pPr>
            <a:r>
              <a:rPr lang="en-US" altLang="zh-CN" sz="1800" dirty="0"/>
              <a:t>2.</a:t>
            </a:r>
            <a:r>
              <a:rPr lang="zh-CN" altLang="en-US" sz="1800" dirty="0"/>
              <a:t>使用</a:t>
            </a:r>
            <a:r>
              <a:rPr lang="en-US" altLang="zh-CN" sz="1800" dirty="0"/>
              <a:t>python</a:t>
            </a:r>
            <a:r>
              <a:rPr lang="zh-CN" altLang="en-US" sz="1800" dirty="0"/>
              <a:t>语言进行编写。</a:t>
            </a:r>
            <a:endParaRPr lang="en-US" altLang="zh-CN" sz="1800" dirty="0"/>
          </a:p>
          <a:p>
            <a:pPr algn="just">
              <a:buFont typeface="Wingdings" pitchFamily="2" charset="2"/>
              <a:buChar char="§"/>
            </a:pPr>
            <a:r>
              <a:rPr lang="zh-CN" altLang="en-US" dirty="0"/>
              <a:t>审核要求：</a:t>
            </a:r>
            <a:endParaRPr lang="en-US" altLang="zh-CN" dirty="0"/>
          </a:p>
          <a:p>
            <a:pPr lvl="1" algn="just">
              <a:buFont typeface="Wingdings" pitchFamily="2" charset="2"/>
              <a:buChar char="v"/>
            </a:pPr>
            <a:r>
              <a:rPr lang="en-US" altLang="zh-CN" sz="1800" dirty="0"/>
              <a:t>1.</a:t>
            </a:r>
            <a:r>
              <a:rPr lang="zh-CN" altLang="en-US" sz="1800" dirty="0"/>
              <a:t>输入</a:t>
            </a:r>
            <a:r>
              <a:rPr lang="en-US" altLang="zh-CN" sz="1800" dirty="0"/>
              <a:t>Patch</a:t>
            </a:r>
            <a:r>
              <a:rPr lang="zh-CN" altLang="en-US" sz="1800" dirty="0"/>
              <a:t>文件，读取文件中的代码。</a:t>
            </a:r>
            <a:endParaRPr lang="en-US" altLang="zh-CN" sz="1800" dirty="0"/>
          </a:p>
          <a:p>
            <a:pPr lvl="1" algn="just">
              <a:buFont typeface="Wingdings" pitchFamily="2" charset="2"/>
              <a:buChar char="v"/>
            </a:pPr>
            <a:r>
              <a:rPr lang="en-US" altLang="zh-CN" sz="1800" dirty="0"/>
              <a:t>2.</a:t>
            </a:r>
            <a:r>
              <a:rPr lang="zh-CN" altLang="en-US" sz="1800" dirty="0"/>
              <a:t>删除所有</a:t>
            </a:r>
            <a:r>
              <a:rPr lang="en-US" altLang="zh-CN" sz="1800" dirty="0"/>
              <a:t>+</a:t>
            </a:r>
            <a:r>
              <a:rPr lang="zh-CN" altLang="en-US" sz="1800" dirty="0"/>
              <a:t>号后的代码，保留</a:t>
            </a:r>
            <a:r>
              <a:rPr lang="en-US" altLang="zh-CN" sz="1800" dirty="0"/>
              <a:t>-</a:t>
            </a:r>
            <a:r>
              <a:rPr lang="zh-CN" altLang="en-US" sz="1800" dirty="0"/>
              <a:t>号后代码，对于没有</a:t>
            </a:r>
            <a:r>
              <a:rPr lang="en-US" altLang="zh-CN" sz="1800" dirty="0"/>
              <a:t>+</a:t>
            </a:r>
            <a:r>
              <a:rPr lang="zh-CN" altLang="en-US" sz="1800" dirty="0"/>
              <a:t>号和</a:t>
            </a:r>
            <a:r>
              <a:rPr lang="en-US" altLang="zh-CN" sz="1800" dirty="0"/>
              <a:t>-</a:t>
            </a:r>
            <a:r>
              <a:rPr lang="zh-CN" altLang="en-US" sz="1800" dirty="0"/>
              <a:t>号的代码是未改动的代码。</a:t>
            </a:r>
            <a:endParaRPr lang="en-US" altLang="zh-CN" sz="1800" dirty="0"/>
          </a:p>
          <a:p>
            <a:pPr lvl="1" algn="just">
              <a:buFont typeface="Wingdings" pitchFamily="2" charset="2"/>
              <a:buChar char="v"/>
            </a:pPr>
            <a:r>
              <a:rPr lang="en-US" altLang="zh-CN" sz="1800" dirty="0"/>
              <a:t>3.</a:t>
            </a:r>
            <a:r>
              <a:rPr lang="zh-CN" altLang="en-US" sz="1800" dirty="0"/>
              <a:t>输出处理完的代码片段</a:t>
            </a:r>
            <a:endParaRPr lang="en-US" altLang="zh-CN" sz="1800" dirty="0"/>
          </a:p>
          <a:p>
            <a:pPr lvl="1" algn="just">
              <a:buFont typeface="Wingdings" pitchFamily="2" charset="2"/>
              <a:buChar char="v"/>
            </a:pPr>
            <a:r>
              <a:rPr lang="zh-CN" altLang="en-US" sz="1800" dirty="0"/>
              <a:t>知识点：文件读取，字符串比对，列表处理</a:t>
            </a:r>
            <a:endParaRPr sz="1800" dirty="0"/>
          </a:p>
        </p:txBody>
      </p:sp>
      <p:sp>
        <p:nvSpPr>
          <p:cNvPr id="4" name="Rectangle 2">
            <a:extLst>
              <a:ext uri="{FF2B5EF4-FFF2-40B4-BE49-F238E27FC236}">
                <a16:creationId xmlns:a16="http://schemas.microsoft.com/office/drawing/2014/main" id="{AC69CF35-0A1A-4B8C-959E-F7BCABE38642}"/>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任务概述</a:t>
            </a:r>
            <a:endParaRPr lang="zh-CN" altLang="zh-CN" kern="0" dirty="0"/>
          </a:p>
        </p:txBody>
      </p:sp>
      <p:sp>
        <p:nvSpPr>
          <p:cNvPr id="3" name="标题 2">
            <a:extLst>
              <a:ext uri="{FF2B5EF4-FFF2-40B4-BE49-F238E27FC236}">
                <a16:creationId xmlns:a16="http://schemas.microsoft.com/office/drawing/2014/main" id="{7D8A96A7-8ECE-4B80-B352-93A209C15BEC}"/>
              </a:ext>
            </a:extLst>
          </p:cNvPr>
          <p:cNvSpPr>
            <a:spLocks noGrp="1"/>
          </p:cNvSpPr>
          <p:nvPr>
            <p:ph type="title"/>
          </p:nvPr>
        </p:nvSpPr>
        <p:spPr/>
        <p:txBody>
          <a:bodyPr/>
          <a:lstStyle/>
          <a:p>
            <a:r>
              <a:rPr lang="zh-CN" altLang="en-US" dirty="0"/>
              <a:t>任务</a:t>
            </a:r>
            <a:r>
              <a:rPr lang="en-US" altLang="zh-CN" dirty="0"/>
              <a:t>1</a:t>
            </a:r>
            <a:endParaRPr lang="zh-CN" altLang="en-US" dirty="0"/>
          </a:p>
        </p:txBody>
      </p:sp>
    </p:spTree>
    <p:extLst>
      <p:ext uri="{BB962C8B-B14F-4D97-AF65-F5344CB8AC3E}">
        <p14:creationId xmlns:p14="http://schemas.microsoft.com/office/powerpoint/2010/main" val="3614393727"/>
      </p:ext>
    </p:extLst>
  </p:cSld>
  <p:clrMapOvr>
    <a:masterClrMapping/>
  </p:clrMapOvr>
  <p:transition spd="med"/>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33455</TotalTime>
  <Words>2087</Words>
  <Application>Microsoft Office PowerPoint</Application>
  <PresentationFormat>A4 纸张(210x297 毫米)</PresentationFormat>
  <Paragraphs>249</Paragraphs>
  <Slides>52</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Avenir Roman</vt:lpstr>
      <vt:lpstr>Monotype Sorts</vt:lpstr>
      <vt:lpstr>黑体</vt:lpstr>
      <vt:lpstr>宋体</vt:lpstr>
      <vt:lpstr>Arial</vt:lpstr>
      <vt:lpstr>Arial Narrow</vt:lpstr>
      <vt:lpstr>Times New Roman</vt:lpstr>
      <vt:lpstr>Wingdings</vt:lpstr>
      <vt:lpstr>通用信息 (标准)</vt:lpstr>
      <vt:lpstr>第八章 实验2 未修复漏洞静态检测工具设计</vt:lpstr>
      <vt:lpstr>目录</vt:lpstr>
      <vt:lpstr>目标及方案1</vt:lpstr>
      <vt:lpstr>背景知识</vt:lpstr>
      <vt:lpstr>背景知识</vt:lpstr>
      <vt:lpstr>背景知识</vt:lpstr>
      <vt:lpstr>背景知识</vt:lpstr>
      <vt:lpstr>任务1：Patch文件代码预处理</vt:lpstr>
      <vt:lpstr>任务1</vt:lpstr>
      <vt:lpstr>基本步骤</vt:lpstr>
      <vt:lpstr>PowerPoint 演示文稿</vt:lpstr>
      <vt:lpstr>参考答案</vt:lpstr>
      <vt:lpstr>参考答案</vt:lpstr>
      <vt:lpstr>任务2：源代码文件预处理</vt:lpstr>
      <vt:lpstr>任务概述</vt:lpstr>
      <vt:lpstr>基本步骤</vt:lpstr>
      <vt:lpstr>参考答案</vt:lpstr>
      <vt:lpstr>参考答案</vt:lpstr>
      <vt:lpstr>参考答案</vt:lpstr>
      <vt:lpstr>参考答案</vt:lpstr>
      <vt:lpstr>背景知识</vt:lpstr>
      <vt:lpstr>任务3：代码特征值提取的设计与实现</vt:lpstr>
      <vt:lpstr>任务概述</vt:lpstr>
      <vt:lpstr>任务概述</vt:lpstr>
      <vt:lpstr>基本步骤</vt:lpstr>
      <vt:lpstr>示例代码</vt:lpstr>
      <vt:lpstr>示例代码</vt:lpstr>
      <vt:lpstr>示例代码</vt:lpstr>
      <vt:lpstr>示例代码</vt:lpstr>
      <vt:lpstr>目标及方案2（5分钟）</vt:lpstr>
      <vt:lpstr>任务4</vt:lpstr>
      <vt:lpstr>背景知识</vt:lpstr>
      <vt:lpstr>任务概述</vt:lpstr>
      <vt:lpstr>任务描述</vt:lpstr>
      <vt:lpstr>基本使用</vt:lpstr>
      <vt:lpstr>高级使用</vt:lpstr>
      <vt:lpstr>高级使用</vt:lpstr>
      <vt:lpstr>高级使用</vt:lpstr>
      <vt:lpstr>任务5</vt:lpstr>
      <vt:lpstr>背景知识</vt:lpstr>
      <vt:lpstr>任务概述</vt:lpstr>
      <vt:lpstr>参考答案</vt:lpstr>
      <vt:lpstr>参考答案</vt:lpstr>
      <vt:lpstr>参考答案</vt:lpstr>
      <vt:lpstr>任务6</vt:lpstr>
      <vt:lpstr>任务概述</vt:lpstr>
      <vt:lpstr>代码示例</vt:lpstr>
      <vt:lpstr>基本步骤</vt:lpstr>
      <vt:lpstr>参考答案</vt:lpstr>
      <vt:lpstr>参考答案</vt:lpstr>
      <vt:lpstr>参考答案</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Administrator</cp:lastModifiedBy>
  <cp:revision>3581</cp:revision>
  <cp:lastPrinted>2011-09-02T04:24:48Z</cp:lastPrinted>
  <dcterms:created xsi:type="dcterms:W3CDTF">2001-03-21T12:57:26Z</dcterms:created>
  <dcterms:modified xsi:type="dcterms:W3CDTF">2021-01-22T04:05:53Z</dcterms:modified>
</cp:coreProperties>
</file>