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22" r:id="rId2"/>
    <p:sldId id="276" r:id="rId3"/>
    <p:sldId id="2633" r:id="rId4"/>
    <p:sldId id="272" r:id="rId5"/>
    <p:sldId id="273" r:id="rId6"/>
    <p:sldId id="277" r:id="rId7"/>
    <p:sldId id="278" r:id="rId8"/>
    <p:sldId id="2634" r:id="rId9"/>
    <p:sldId id="280" r:id="rId10"/>
    <p:sldId id="281" r:id="rId11"/>
    <p:sldId id="282" r:id="rId12"/>
    <p:sldId id="284" r:id="rId13"/>
    <p:sldId id="2632" r:id="rId14"/>
    <p:sldId id="286" r:id="rId15"/>
    <p:sldId id="287" r:id="rId16"/>
    <p:sldId id="290" r:id="rId17"/>
    <p:sldId id="2636" r:id="rId18"/>
    <p:sldId id="292" r:id="rId19"/>
    <p:sldId id="293" r:id="rId20"/>
    <p:sldId id="2637" r:id="rId21"/>
    <p:sldId id="295" r:id="rId22"/>
    <p:sldId id="296" r:id="rId23"/>
    <p:sldId id="2635" r:id="rId24"/>
    <p:sldId id="298" r:id="rId25"/>
    <p:sldId id="299" r:id="rId26"/>
    <p:sldId id="2638" r:id="rId27"/>
    <p:sldId id="301" r:id="rId28"/>
    <p:sldId id="302" r:id="rId29"/>
    <p:sldId id="303" r:id="rId30"/>
    <p:sldId id="2640" r:id="rId31"/>
    <p:sldId id="305" r:id="rId32"/>
    <p:sldId id="2642" r:id="rId33"/>
    <p:sldId id="307" r:id="rId34"/>
    <p:sldId id="297" r:id="rId35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62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6270491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67383" y="750094"/>
            <a:ext cx="7971234" cy="535781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9514686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5" r:id="rId12"/>
    <p:sldLayoutId id="2147484586" r:id="rId13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3600" dirty="0">
                <a:latin typeface="+mj-ea"/>
              </a:rPr>
              <a:t>第八章 实验</a:t>
            </a:r>
            <a:r>
              <a:rPr lang="en-US" altLang="zh-CN" sz="3600" dirty="0">
                <a:latin typeface="+mj-ea"/>
              </a:rPr>
              <a:t>4 </a:t>
            </a:r>
            <a:r>
              <a:rPr lang="zh-CN" altLang="en-US" sz="3600" dirty="0">
                <a:latin typeface="+mj-ea"/>
              </a:rPr>
              <a:t>模糊测试工具设计与开发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/>
          <p:cNvSpPr txBox="1">
            <a:spLocks/>
          </p:cNvSpPr>
          <p:nvPr/>
        </p:nvSpPr>
        <p:spPr>
          <a:xfrm>
            <a:off x="1262859" y="4294518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文件修改生成测试例</a:t>
            </a:r>
          </a:p>
        </p:txBody>
      </p:sp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列出模糊测试例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0" y="4869160"/>
            <a:ext cx="7910120" cy="1550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79" y="1831938"/>
            <a:ext cx="7471432" cy="1304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859" y="3200466"/>
            <a:ext cx="7478252" cy="805624"/>
          </a:xfrm>
          <a:prstGeom prst="rect">
            <a:avLst/>
          </a:prstGeom>
        </p:spPr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5E849385-EE22-47C4-83D4-40291D2C3C3E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39728967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510931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执行结果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901" b="1901"/>
          <a:stretch/>
        </p:blipFill>
        <p:spPr>
          <a:xfrm>
            <a:off x="943484" y="2204864"/>
            <a:ext cx="8019032" cy="3643867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0E0FA91F-CBC7-49AB-9330-51EFA7C76D83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37007809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510931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执行结果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DD"/>
              </a:clrFrom>
              <a:clrTo>
                <a:srgbClr val="FFFF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332" y="2228729"/>
            <a:ext cx="7797118" cy="4266582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C62D544F-98D7-4BC6-A747-35AC16FDE91D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3088156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运行时异常监控模块（</a:t>
            </a:r>
            <a:r>
              <a:rPr lang="en-US" altLang="zh-CN" dirty="0"/>
              <a:t>30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04170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描述：自动化执行模糊测试例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程序判断模糊测试例是否崩溃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程序判断结果执行的输出情况</a:t>
            </a:r>
            <a:endParaRPr lang="en-US" altLang="zh-CN" dirty="0"/>
          </a:p>
          <a:p>
            <a:pPr lvl="2"/>
            <a:r>
              <a:rPr lang="zh-CN" altLang="en-US" dirty="0"/>
              <a:t>输入：所有的修改后的</a:t>
            </a:r>
            <a:r>
              <a:rPr lang="en-US" altLang="zh-CN" dirty="0"/>
              <a:t>pdf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输出：是否还在运行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参数：</a:t>
            </a:r>
            <a:r>
              <a:rPr lang="en-US" altLang="zh-CN" dirty="0"/>
              <a:t>python fuzz_pdf.py</a:t>
            </a:r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语言编程；</a:t>
            </a:r>
            <a:r>
              <a:rPr lang="en-US" altLang="zh-CN" dirty="0"/>
              <a:t>python 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2062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/>
          <p:cNvSpPr txBox="1">
            <a:spLocks/>
          </p:cNvSpPr>
          <p:nvPr/>
        </p:nvSpPr>
        <p:spPr>
          <a:xfrm>
            <a:off x="1262859" y="4294518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检测崩溃效果</a:t>
            </a:r>
          </a:p>
        </p:txBody>
      </p:sp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判断是否崩溃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7" y="1879066"/>
            <a:ext cx="8023407" cy="1414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7" y="4765300"/>
            <a:ext cx="8021357" cy="1543772"/>
          </a:xfrm>
          <a:prstGeom prst="rect">
            <a:avLst/>
          </a:prstGeom>
        </p:spPr>
      </p:pic>
      <p:sp>
        <p:nvSpPr>
          <p:cNvPr id="9" name="Shape 54">
            <a:extLst>
              <a:ext uri="{FF2B5EF4-FFF2-40B4-BE49-F238E27FC236}">
                <a16:creationId xmlns:a16="http://schemas.microsoft.com/office/drawing/2014/main" id="{506E1749-801C-49E7-9BBF-D84C773D958C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41527898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模糊测试例关闭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0467"/>
          <a:stretch/>
        </p:blipFill>
        <p:spPr>
          <a:xfrm>
            <a:off x="805554" y="2123520"/>
            <a:ext cx="8294891" cy="923469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FEB372CB-E6BC-4477-922F-BB4091B77E30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9689180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报告结果生成模块（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17173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描述：格式化结果输出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程序输出结果内容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程序保存有问题的</a:t>
            </a:r>
            <a:r>
              <a:rPr lang="en-US" altLang="zh-CN" dirty="0"/>
              <a:t>pdf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输入：所有的修改后的</a:t>
            </a:r>
            <a:r>
              <a:rPr lang="en-US" altLang="zh-CN" dirty="0"/>
              <a:t>pdf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输出：执行过程及结果输出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参数：</a:t>
            </a:r>
            <a:r>
              <a:rPr lang="en-US" altLang="zh-CN" dirty="0"/>
              <a:t>python fuzz_pdf.py</a:t>
            </a:r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语言编程；</a:t>
            </a:r>
            <a:r>
              <a:rPr lang="en-US" altLang="zh-CN" dirty="0"/>
              <a:t>python 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6420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结果查找与输出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5461"/>
          <a:stretch/>
        </p:blipFill>
        <p:spPr>
          <a:xfrm>
            <a:off x="869865" y="1988840"/>
            <a:ext cx="8166270" cy="1584176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7CA40A36-7BF5-41A3-9957-B5B24EBAD0EB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0203145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目标及方案（</a:t>
            </a:r>
            <a:r>
              <a:rPr lang="en-US" altLang="zh-CN" dirty="0"/>
              <a:t>15</a:t>
            </a:r>
            <a:r>
              <a:rPr lang="zh-CN" altLang="en-US" dirty="0"/>
              <a:t>分钟）</a:t>
            </a:r>
            <a:endParaRPr dirty="0"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164206" y="1454406"/>
            <a:ext cx="7577589" cy="100289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</a:pPr>
            <a:r>
              <a:rPr lang="zh-CN" altLang="en-US" sz="3797" dirty="0"/>
              <a:t>目标：开发实用型模糊测试工具</a:t>
            </a:r>
            <a:endParaRPr sz="3797" dirty="0"/>
          </a:p>
        </p:txBody>
      </p:sp>
      <p:sp>
        <p:nvSpPr>
          <p:cNvPr id="19" name="矩形 18"/>
          <p:cNvSpPr/>
          <p:nvPr/>
        </p:nvSpPr>
        <p:spPr>
          <a:xfrm>
            <a:off x="548136" y="2519092"/>
            <a:ext cx="2025000" cy="100237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</a:t>
            </a:r>
            <a:endParaRPr lang="en-US" altLang="zh-CN" sz="1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21" name="矩形 20"/>
          <p:cNvSpPr/>
          <p:nvPr/>
        </p:nvSpPr>
        <p:spPr>
          <a:xfrm>
            <a:off x="2775883" y="2519092"/>
            <a:ext cx="2025000" cy="100237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模糊测试例生成模块</a:t>
            </a:r>
          </a:p>
        </p:txBody>
      </p:sp>
      <p:sp>
        <p:nvSpPr>
          <p:cNvPr id="22" name="矩形 21"/>
          <p:cNvSpPr/>
          <p:nvPr/>
        </p:nvSpPr>
        <p:spPr>
          <a:xfrm>
            <a:off x="5003631" y="2517649"/>
            <a:ext cx="2025000" cy="100237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测试例自动化执行模块</a:t>
            </a:r>
          </a:p>
        </p:txBody>
      </p:sp>
      <p:sp>
        <p:nvSpPr>
          <p:cNvPr id="23" name="矩形 22"/>
          <p:cNvSpPr/>
          <p:nvPr/>
        </p:nvSpPr>
        <p:spPr>
          <a:xfrm>
            <a:off x="5003631" y="4503083"/>
            <a:ext cx="2025000" cy="100237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运行时异常监控模块</a:t>
            </a:r>
            <a:endParaRPr lang="en-US" altLang="zh-CN" sz="1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75883" y="4503083"/>
            <a:ext cx="2025000" cy="100237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报告结果生成模块</a:t>
            </a:r>
            <a:endParaRPr lang="en-US" altLang="zh-CN" sz="1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136" y="4503083"/>
            <a:ext cx="2025000" cy="100237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模块组合代码优化</a:t>
            </a:r>
          </a:p>
        </p:txBody>
      </p:sp>
      <p:sp>
        <p:nvSpPr>
          <p:cNvPr id="3" name="手杖形箭头 2"/>
          <p:cNvSpPr/>
          <p:nvPr/>
        </p:nvSpPr>
        <p:spPr>
          <a:xfrm rot="5400000">
            <a:off x="3508692" y="3856159"/>
            <a:ext cx="581166" cy="3491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35878"/>
              <a:gd name="adj5" fmla="val 99796"/>
            </a:avLst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321457" fontAlgn="auto" latinLnBrk="1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ysClr val="windowText" lastClr="000000"/>
              </a:solidFill>
              <a:effectLst>
                <a:outerShdw blurRad="63500" dist="25400" dir="2700000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sym typeface="Chalkduster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80748" y="2517649"/>
            <a:ext cx="0" cy="31397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矩形 31"/>
          <p:cNvSpPr/>
          <p:nvPr/>
        </p:nvSpPr>
        <p:spPr>
          <a:xfrm>
            <a:off x="7416896" y="2551821"/>
            <a:ext cx="2025000" cy="9340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en-US" altLang="zh-CN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模糊测试框架</a:t>
            </a:r>
          </a:p>
        </p:txBody>
      </p:sp>
      <p:sp>
        <p:nvSpPr>
          <p:cNvPr id="33" name="矩形 32"/>
          <p:cNvSpPr/>
          <p:nvPr/>
        </p:nvSpPr>
        <p:spPr>
          <a:xfrm>
            <a:off x="7416896" y="4503083"/>
            <a:ext cx="2025000" cy="9340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en-US" altLang="zh-CN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Fusil</a:t>
            </a:r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模糊测试框架重写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48136" y="5671046"/>
            <a:ext cx="8893762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矩形 37"/>
          <p:cNvSpPr/>
          <p:nvPr/>
        </p:nvSpPr>
        <p:spPr>
          <a:xfrm>
            <a:off x="569920" y="5841416"/>
            <a:ext cx="6458711" cy="6877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多对象支持的模糊测试工具</a:t>
            </a:r>
          </a:p>
        </p:txBody>
      </p:sp>
      <p:sp>
        <p:nvSpPr>
          <p:cNvPr id="40" name="矩形 39"/>
          <p:cNvSpPr/>
          <p:nvPr/>
        </p:nvSpPr>
        <p:spPr>
          <a:xfrm>
            <a:off x="7153287" y="5841416"/>
            <a:ext cx="2288609" cy="68774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42915"/>
            <a:r>
              <a:rPr lang="zh-CN" altLang="en-US" sz="1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内存动态监测</a:t>
            </a:r>
          </a:p>
        </p:txBody>
      </p:sp>
      <p:sp>
        <p:nvSpPr>
          <p:cNvPr id="36" name="下箭头 35"/>
          <p:cNvSpPr/>
          <p:nvPr/>
        </p:nvSpPr>
        <p:spPr>
          <a:xfrm>
            <a:off x="8260691" y="3815642"/>
            <a:ext cx="337410" cy="430172"/>
          </a:xfrm>
          <a:prstGeom prst="downArrow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321457" fontAlgn="auto" latinLnBrk="1" hangingPunct="0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ysClr val="windowText" lastClr="000000"/>
              </a:solidFill>
              <a:effectLst>
                <a:outerShdw blurRad="63500" dist="25400" dir="2700000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7605022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5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模块组合代码优化（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2092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描述：将上述代码合并成独立程序并优化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将前面几个任务的代码合并优化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形成独立的模糊测试检测工具</a:t>
            </a:r>
            <a:endParaRPr lang="en-US" altLang="zh-CN" dirty="0"/>
          </a:p>
          <a:p>
            <a:pPr lvl="2"/>
            <a:r>
              <a:rPr lang="zh-CN" altLang="en-US" dirty="0"/>
              <a:t>输入：独立的原</a:t>
            </a:r>
            <a:r>
              <a:rPr lang="en-US" altLang="zh-CN" dirty="0"/>
              <a:t>pdf</a:t>
            </a:r>
          </a:p>
          <a:p>
            <a:pPr lvl="2"/>
            <a:r>
              <a:rPr lang="zh-CN" altLang="en-US" dirty="0"/>
              <a:t>输出：执行过程及结果输出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参数：</a:t>
            </a:r>
            <a:r>
              <a:rPr lang="en-US" altLang="zh-CN" dirty="0"/>
              <a:t>python fuzz_pdf.py</a:t>
            </a:r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语言编程；</a:t>
            </a:r>
            <a:r>
              <a:rPr lang="en-US" altLang="zh-CN" dirty="0"/>
              <a:t>Python 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884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独立模糊测试程序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090"/>
          <a:stretch/>
        </p:blipFill>
        <p:spPr>
          <a:xfrm>
            <a:off x="1240229" y="2076152"/>
            <a:ext cx="7425544" cy="4593208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08AF06D7-5452-4242-AA40-DADED6986883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5273136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6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dirty="0"/>
              <a:t>Python</a:t>
            </a:r>
            <a:r>
              <a:rPr lang="zh-CN" altLang="en-US" dirty="0"/>
              <a:t>模糊测试框架（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0992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描述：安装和配置</a:t>
            </a:r>
            <a:r>
              <a:rPr lang="en-US" altLang="zh-CN" dirty="0"/>
              <a:t>Python Fuzzing Module Fusil</a:t>
            </a:r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安装</a:t>
            </a:r>
            <a:r>
              <a:rPr lang="en-US" altLang="zh-CN" dirty="0"/>
              <a:t>Fusil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安装</a:t>
            </a:r>
            <a:r>
              <a:rPr lang="en-US" altLang="zh-CN" dirty="0"/>
              <a:t>Python-</a:t>
            </a:r>
            <a:r>
              <a:rPr lang="en-US" altLang="zh-CN" dirty="0" err="1"/>
              <a:t>Ptrace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添加</a:t>
            </a:r>
            <a:r>
              <a:rPr lang="en-US" altLang="zh-CN" dirty="0"/>
              <a:t>fusil</a:t>
            </a:r>
            <a:r>
              <a:rPr lang="zh-CN" altLang="en-US" dirty="0"/>
              <a:t>用户及用户组</a:t>
            </a:r>
            <a:endParaRPr lang="en-US" altLang="zh-CN" dirty="0"/>
          </a:p>
          <a:p>
            <a:pPr lvl="2"/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 Fuzzing Module Fusil</a:t>
            </a:r>
            <a:r>
              <a:rPr lang="zh-CN" altLang="en-US" dirty="0"/>
              <a:t>环境配置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9299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89248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Python Fuzzing Module Fusil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环境配置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031"/>
          <a:stretch/>
        </p:blipFill>
        <p:spPr>
          <a:xfrm>
            <a:off x="504554" y="2060848"/>
            <a:ext cx="8896892" cy="2160240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CD9A33C8-5503-4B18-85F6-59018089F433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41288933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7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dirty="0"/>
              <a:t>Fusil</a:t>
            </a:r>
            <a:r>
              <a:rPr lang="zh-CN" altLang="en-US" dirty="0"/>
              <a:t>模糊测试框架重写（</a:t>
            </a:r>
            <a:r>
              <a:rPr lang="en-US" altLang="zh-CN" dirty="0"/>
              <a:t>35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43980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380715" y="1412776"/>
            <a:ext cx="9144570" cy="46085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描述：使用</a:t>
            </a:r>
            <a:r>
              <a:rPr lang="en-US" altLang="zh-CN" dirty="0"/>
              <a:t>Python Fusil</a:t>
            </a:r>
            <a:r>
              <a:rPr lang="zh-CN" altLang="en-US" dirty="0"/>
              <a:t>模块重写</a:t>
            </a:r>
            <a:r>
              <a:rPr lang="en-US" altLang="zh-CN" dirty="0"/>
              <a:t>pdf</a:t>
            </a:r>
            <a:r>
              <a:rPr lang="zh-CN" altLang="en-US" dirty="0"/>
              <a:t>浏览器模糊测试工具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Python Fusil</a:t>
            </a:r>
            <a:r>
              <a:rPr lang="zh-CN" altLang="en-US" dirty="0"/>
              <a:t>重写</a:t>
            </a:r>
            <a:r>
              <a:rPr lang="en-US" altLang="zh-CN" dirty="0"/>
              <a:t>pdf</a:t>
            </a:r>
            <a:r>
              <a:rPr lang="zh-CN" altLang="en-US" dirty="0"/>
              <a:t>浏览器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直接在程序中进行模糊测试例变异</a:t>
            </a:r>
            <a:endParaRPr lang="en-US" altLang="zh-CN" dirty="0"/>
          </a:p>
          <a:p>
            <a:pPr lvl="2"/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 Fuzzing Module Fusil</a:t>
            </a:r>
            <a:r>
              <a:rPr lang="zh-CN" altLang="en-US" dirty="0"/>
              <a:t>环境开发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0248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69172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Python Fusil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使用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384" b="5336"/>
          <a:stretch/>
        </p:blipFill>
        <p:spPr>
          <a:xfrm>
            <a:off x="877235" y="2264495"/>
            <a:ext cx="8151531" cy="4116833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1E0D5472-9F90-46D9-A51A-3F8D64E91910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3631115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403775"/>
            <a:ext cx="7369172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</a:rPr>
              <a:t>Python Fusil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运行结果示例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DD"/>
              </a:clrFrom>
              <a:clrTo>
                <a:srgbClr val="FFFF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429" y="2144852"/>
            <a:ext cx="8012031" cy="3959253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5CC94E8E-AD43-4240-A82E-EDE54619C189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8715049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模糊测试例生成模块（</a:t>
            </a:r>
            <a:r>
              <a:rPr lang="en-US" altLang="zh-CN" dirty="0"/>
              <a:t>45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76686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挑战任务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多对象支持的模糊测试工具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450925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描述：扩展基于</a:t>
            </a:r>
            <a:r>
              <a:rPr lang="en-US" altLang="zh-CN" dirty="0"/>
              <a:t>Python Fusil</a:t>
            </a:r>
            <a:r>
              <a:rPr lang="zh-CN" altLang="en-US" dirty="0"/>
              <a:t>的模糊测试工具，实现多对象并发模糊测试支持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Python Fusil</a:t>
            </a:r>
            <a:r>
              <a:rPr lang="zh-CN" altLang="en-US" dirty="0"/>
              <a:t>实现多种类型应用的模糊测试工具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多线程方式实现多类型模糊测试工具</a:t>
            </a:r>
            <a:endParaRPr lang="en-US" altLang="zh-CN" dirty="0"/>
          </a:p>
          <a:p>
            <a:pPr lvl="2"/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 Fuzzing Module Fusil</a:t>
            </a:r>
            <a:r>
              <a:rPr lang="zh-CN" altLang="en-US" dirty="0"/>
              <a:t>；</a:t>
            </a:r>
            <a:r>
              <a:rPr lang="en-US" altLang="zh-CN" dirty="0"/>
              <a:t>Python</a:t>
            </a:r>
            <a:r>
              <a:rPr lang="zh-CN" altLang="en-US" dirty="0"/>
              <a:t>多线程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8672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挑战任务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内存动态监测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76364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描述：使用</a:t>
            </a:r>
            <a:r>
              <a:rPr lang="en-US" altLang="zh-CN" dirty="0" err="1"/>
              <a:t>Kmemcheck</a:t>
            </a:r>
            <a:r>
              <a:rPr lang="zh-CN" altLang="en-US" dirty="0"/>
              <a:t>、</a:t>
            </a:r>
            <a:r>
              <a:rPr lang="en-US" altLang="zh-CN" dirty="0" err="1"/>
              <a:t>Kmemleak</a:t>
            </a:r>
            <a:r>
              <a:rPr lang="zh-CN" altLang="en-US" dirty="0"/>
              <a:t>等动态监测工具对有问题的</a:t>
            </a:r>
            <a:r>
              <a:rPr lang="en-US" altLang="zh-CN" dirty="0"/>
              <a:t>pdf</a:t>
            </a:r>
            <a:r>
              <a:rPr lang="zh-CN" altLang="en-US" dirty="0"/>
              <a:t>、</a:t>
            </a:r>
            <a:r>
              <a:rPr lang="en-US" altLang="zh-CN" dirty="0"/>
              <a:t>mp3</a:t>
            </a:r>
            <a:r>
              <a:rPr lang="zh-CN" altLang="en-US" dirty="0"/>
              <a:t>、</a:t>
            </a:r>
            <a:r>
              <a:rPr lang="en-US" altLang="zh-CN" dirty="0" err="1"/>
              <a:t>avi</a:t>
            </a:r>
            <a:r>
              <a:rPr lang="zh-CN" altLang="en-US" dirty="0"/>
              <a:t>等浏览器进行内存使用情况分析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 err="1"/>
              <a:t>Kmemcheck</a:t>
            </a:r>
            <a:r>
              <a:rPr lang="zh-CN" altLang="en-US" dirty="0"/>
              <a:t>、</a:t>
            </a:r>
            <a:r>
              <a:rPr lang="en-US" altLang="zh-CN" dirty="0" err="1"/>
              <a:t>Kmemleak</a:t>
            </a:r>
            <a:r>
              <a:rPr lang="zh-CN" altLang="en-US" dirty="0"/>
              <a:t>等工具进行动态分析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分析崩溃程序的内存使用情况</a:t>
            </a:r>
            <a:endParaRPr lang="en-US" altLang="zh-CN" dirty="0"/>
          </a:p>
          <a:p>
            <a:pPr lvl="2"/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zh-CN" altLang="en-US" dirty="0"/>
              <a:t>动态漏洞检测工具</a:t>
            </a:r>
            <a:r>
              <a:rPr lang="en-US" altLang="zh-CN" dirty="0" err="1"/>
              <a:t>Kmemcheck</a:t>
            </a:r>
            <a:r>
              <a:rPr lang="zh-CN" altLang="en-US" dirty="0"/>
              <a:t>、</a:t>
            </a:r>
            <a:r>
              <a:rPr lang="en-US" altLang="zh-CN" dirty="0" err="1"/>
              <a:t>Kmemleak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13609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描述：修改原数据生成模糊测试例</a:t>
            </a:r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程序修改原数据；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编写</a:t>
            </a:r>
            <a:r>
              <a:rPr lang="en-US" altLang="zh-CN" dirty="0"/>
              <a:t>shell</a:t>
            </a:r>
            <a:r>
              <a:rPr lang="zh-CN" altLang="en-US" dirty="0"/>
              <a:t>程序自动生成模糊测试例</a:t>
            </a:r>
            <a:endParaRPr lang="en-US" altLang="zh-CN" dirty="0"/>
          </a:p>
          <a:p>
            <a:pPr lvl="1"/>
            <a:r>
              <a:rPr lang="zh-CN" altLang="en-US" dirty="0"/>
              <a:t>输入：原数据 </a:t>
            </a:r>
            <a:r>
              <a:rPr lang="en-US" altLang="zh-CN" dirty="0"/>
              <a:t>iscas.pdf</a:t>
            </a:r>
          </a:p>
          <a:p>
            <a:pPr lvl="1"/>
            <a:r>
              <a:rPr lang="zh-CN" altLang="en-US" dirty="0"/>
              <a:t>输出：修改后的</a:t>
            </a:r>
            <a:r>
              <a:rPr lang="en-US" altLang="zh-CN" dirty="0"/>
              <a:t>iscas_1.pdf</a:t>
            </a:r>
          </a:p>
          <a:p>
            <a:pPr lvl="1"/>
            <a:r>
              <a:rPr lang="zh-CN" altLang="en-US" dirty="0"/>
              <a:t>参数：</a:t>
            </a:r>
            <a:r>
              <a:rPr lang="en-US" altLang="zh-CN" dirty="0"/>
              <a:t>./fuzz </a:t>
            </a:r>
            <a:r>
              <a:rPr lang="en-US" altLang="zh-CN" dirty="0" err="1"/>
              <a:t>filelength</a:t>
            </a:r>
            <a:r>
              <a:rPr lang="en-US" altLang="zh-CN" dirty="0"/>
              <a:t> offset value ./iscas_$n.pdf</a:t>
            </a:r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语言编程；</a:t>
            </a:r>
            <a:r>
              <a:rPr lang="en-US" altLang="zh-CN" dirty="0" err="1"/>
              <a:t>gcc</a:t>
            </a:r>
            <a:r>
              <a:rPr lang="zh-CN" altLang="en-US" dirty="0"/>
              <a:t>；</a:t>
            </a:r>
            <a:r>
              <a:rPr lang="en-US" altLang="zh-CN" dirty="0" err="1"/>
              <a:t>cp</a:t>
            </a:r>
            <a:r>
              <a:rPr lang="zh-CN" altLang="en-US" dirty="0"/>
              <a:t>；</a:t>
            </a:r>
            <a:r>
              <a:rPr lang="en-US" altLang="zh-CN" dirty="0"/>
              <a:t>du</a:t>
            </a:r>
            <a:r>
              <a:rPr lang="zh-CN" altLang="en-US" dirty="0"/>
              <a:t>；</a:t>
            </a:r>
            <a:r>
              <a:rPr lang="en-US" altLang="zh-CN" dirty="0" err="1"/>
              <a:t>xxd</a:t>
            </a:r>
            <a:r>
              <a:rPr lang="zh-CN" altLang="en-US" dirty="0"/>
              <a:t>；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7495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5" y="4869160"/>
            <a:ext cx="8629708" cy="1215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30" y="2078985"/>
            <a:ext cx="5846120" cy="1813915"/>
          </a:xfrm>
          <a:prstGeom prst="rect">
            <a:avLst/>
          </a:prstGeom>
        </p:spPr>
      </p:pic>
      <p:sp>
        <p:nvSpPr>
          <p:cNvPr id="7" name="Shape 44"/>
          <p:cNvSpPr txBox="1">
            <a:spLocks/>
          </p:cNvSpPr>
          <p:nvPr/>
        </p:nvSpPr>
        <p:spPr>
          <a:xfrm>
            <a:off x="1262859" y="4294518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文件修改生成测试例</a:t>
            </a:r>
          </a:p>
        </p:txBody>
      </p:sp>
      <p:sp>
        <p:nvSpPr>
          <p:cNvPr id="8" name="Shape 44"/>
          <p:cNvSpPr txBox="1">
            <a:spLocks/>
          </p:cNvSpPr>
          <p:nvPr/>
        </p:nvSpPr>
        <p:spPr>
          <a:xfrm>
            <a:off x="1262859" y="1510931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参数处理</a:t>
            </a:r>
          </a:p>
        </p:txBody>
      </p:sp>
      <p:sp>
        <p:nvSpPr>
          <p:cNvPr id="10" name="Shape 54">
            <a:extLst>
              <a:ext uri="{FF2B5EF4-FFF2-40B4-BE49-F238E27FC236}">
                <a16:creationId xmlns:a16="http://schemas.microsoft.com/office/drawing/2014/main" id="{5901E348-965B-454D-917A-A5AE6C97B2E4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6114782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510931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文件修改后效果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DD"/>
              </a:clrFrom>
              <a:clrTo>
                <a:srgbClr val="FFFF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451" y="2467018"/>
            <a:ext cx="8759098" cy="1923964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AA85A51B-3C48-4F8F-BBAB-C4FD1612B22D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2951776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/>
          <p:cNvSpPr txBox="1">
            <a:spLocks/>
          </p:cNvSpPr>
          <p:nvPr/>
        </p:nvSpPr>
        <p:spPr>
          <a:xfrm>
            <a:off x="1262859" y="1372217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自动化生成测试例</a:t>
            </a:r>
          </a:p>
        </p:txBody>
      </p:sp>
      <p:sp>
        <p:nvSpPr>
          <p:cNvPr id="7" name="Shape 44"/>
          <p:cNvSpPr txBox="1">
            <a:spLocks/>
          </p:cNvSpPr>
          <p:nvPr/>
        </p:nvSpPr>
        <p:spPr>
          <a:xfrm>
            <a:off x="1262859" y="4202319"/>
            <a:ext cx="7358063" cy="741077"/>
          </a:xfrm>
          <a:prstGeom prst="rect">
            <a:avLst/>
          </a:prstGeom>
        </p:spPr>
        <p:txBody>
          <a:bodyPr/>
          <a:lstStyle>
            <a:lvl1pPr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indent="228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indent="457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indent="685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indent="9144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  <a:lvl6pPr indent="11430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6pPr>
            <a:lvl7pPr indent="13716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7pPr>
            <a:lvl8pPr indent="16002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8pPr>
            <a:lvl9pPr indent="1828800" algn="ctr" defTabSz="457200">
              <a:defRPr sz="7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自动化生成测试例结果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90" y="1857254"/>
            <a:ext cx="7966620" cy="21264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DD"/>
              </a:clrFrom>
              <a:clrTo>
                <a:srgbClr val="FFFFDD">
                  <a:alpha val="0"/>
                </a:srgbClr>
              </a:clrTo>
            </a:clrChange>
          </a:blip>
          <a:srcRect t="3081"/>
          <a:stretch/>
        </p:blipFill>
        <p:spPr>
          <a:xfrm>
            <a:off x="765026" y="4752975"/>
            <a:ext cx="8353728" cy="1864692"/>
          </a:xfrm>
          <a:prstGeom prst="rect">
            <a:avLst/>
          </a:prstGeom>
        </p:spPr>
      </p:pic>
      <p:sp>
        <p:nvSpPr>
          <p:cNvPr id="10" name="Shape 54">
            <a:extLst>
              <a:ext uri="{FF2B5EF4-FFF2-40B4-BE49-F238E27FC236}">
                <a16:creationId xmlns:a16="http://schemas.microsoft.com/office/drawing/2014/main" id="{863BF66F-7EF5-4CA3-8C2B-92AF170F8F6F}"/>
              </a:ext>
            </a:extLst>
          </p:cNvPr>
          <p:cNvSpPr txBox="1">
            <a:spLocks/>
          </p:cNvSpPr>
          <p:nvPr/>
        </p:nvSpPr>
        <p:spPr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lvl="0"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eaLnBrk="0" hangingPunct="0">
              <a:lnSpc>
                <a:spcPct val="70000"/>
              </a:lnSpc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r>
              <a:rPr lang="zh-CN" altLang="en-US" dirty="0"/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14788470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3969" y="1403775"/>
            <a:ext cx="7932004" cy="5366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CN" altLang="en-US" dirty="0"/>
              <a:t>测试例自动化执行模块（</a:t>
            </a:r>
            <a:r>
              <a:rPr lang="en-US" altLang="zh-CN" dirty="0"/>
              <a:t>25</a:t>
            </a:r>
            <a:r>
              <a:rPr lang="zh-CN" altLang="en-US" dirty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663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任务概述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zh-CN" altLang="en-US" dirty="0"/>
              <a:t>描述：自动化执行模糊测试例</a:t>
            </a:r>
            <a:endParaRPr lang="en-US" altLang="zh-CN" dirty="0"/>
          </a:p>
          <a:p>
            <a:pPr lvl="0">
              <a:buFont typeface="Wingdings" pitchFamily="2" charset="2"/>
              <a:buChar char="§"/>
            </a:pPr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程序列出上节中生成的所有模糊测试例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程序运行每个模糊测试例；</a:t>
            </a:r>
            <a:endParaRPr lang="en-US" altLang="zh-CN" dirty="0"/>
          </a:p>
          <a:p>
            <a:pPr lvl="2"/>
            <a:r>
              <a:rPr lang="zh-CN" altLang="en-US" dirty="0"/>
              <a:t>输入：所有的修改后的</a:t>
            </a:r>
            <a:r>
              <a:rPr lang="en-US" altLang="zh-CN" dirty="0"/>
              <a:t>pdf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输出：</a:t>
            </a:r>
            <a:r>
              <a:rPr lang="en-US" altLang="zh-CN" dirty="0"/>
              <a:t>pdf</a:t>
            </a:r>
            <a:r>
              <a:rPr lang="zh-CN" altLang="en-US" dirty="0"/>
              <a:t>执行界面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参数：</a:t>
            </a:r>
            <a:r>
              <a:rPr lang="en-US" altLang="zh-CN" dirty="0"/>
              <a:t>python fuzz_pdf.py</a:t>
            </a:r>
          </a:p>
          <a:p>
            <a:pPr>
              <a:buFont typeface="Wingdings" pitchFamily="2" charset="2"/>
              <a:buChar char="§"/>
            </a:pPr>
            <a:r>
              <a:rPr lang="zh-CN" altLang="en-US" dirty="0"/>
              <a:t>知识点：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语言编程；</a:t>
            </a:r>
            <a:r>
              <a:rPr lang="en-US" altLang="zh-CN" dirty="0"/>
              <a:t>python </a:t>
            </a:r>
            <a:r>
              <a:rPr lang="en-US" altLang="zh-CN" dirty="0" err="1"/>
              <a:t>os</a:t>
            </a:r>
            <a:r>
              <a:rPr lang="zh-CN" altLang="en-US" dirty="0"/>
              <a:t>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356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33489</TotalTime>
  <Words>795</Words>
  <Application>Microsoft Office PowerPoint</Application>
  <PresentationFormat>A4 纸张(210x297 毫米)</PresentationFormat>
  <Paragraphs>148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Monotype Sorts</vt:lpstr>
      <vt:lpstr>黑体</vt:lpstr>
      <vt:lpstr>微软雅黑</vt:lpstr>
      <vt:lpstr>Arial</vt:lpstr>
      <vt:lpstr>Arial Narrow</vt:lpstr>
      <vt:lpstr>Times New Roman</vt:lpstr>
      <vt:lpstr>Wingdings</vt:lpstr>
      <vt:lpstr>通用信息 (标准)</vt:lpstr>
      <vt:lpstr>第八章 实验4 模糊测试工具设计与开发</vt:lpstr>
      <vt:lpstr>目标及方案（15分钟）</vt:lpstr>
      <vt:lpstr>任务1</vt:lpstr>
      <vt:lpstr>任务概述</vt:lpstr>
      <vt:lpstr>PowerPoint 演示文稿</vt:lpstr>
      <vt:lpstr>PowerPoint 演示文稿</vt:lpstr>
      <vt:lpstr>PowerPoint 演示文稿</vt:lpstr>
      <vt:lpstr>任务2</vt:lpstr>
      <vt:lpstr>任务概述</vt:lpstr>
      <vt:lpstr>PowerPoint 演示文稿</vt:lpstr>
      <vt:lpstr>PowerPoint 演示文稿</vt:lpstr>
      <vt:lpstr>PowerPoint 演示文稿</vt:lpstr>
      <vt:lpstr>任务3</vt:lpstr>
      <vt:lpstr>任务概述</vt:lpstr>
      <vt:lpstr>PowerPoint 演示文稿</vt:lpstr>
      <vt:lpstr>PowerPoint 演示文稿</vt:lpstr>
      <vt:lpstr>任务4</vt:lpstr>
      <vt:lpstr>任务概述</vt:lpstr>
      <vt:lpstr>PowerPoint 演示文稿</vt:lpstr>
      <vt:lpstr>任务5</vt:lpstr>
      <vt:lpstr>任务概述</vt:lpstr>
      <vt:lpstr>PowerPoint 演示文稿</vt:lpstr>
      <vt:lpstr>任务6</vt:lpstr>
      <vt:lpstr>任务概述</vt:lpstr>
      <vt:lpstr>PowerPoint 演示文稿</vt:lpstr>
      <vt:lpstr>任务7</vt:lpstr>
      <vt:lpstr>任务概述</vt:lpstr>
      <vt:lpstr>PowerPoint 演示文稿</vt:lpstr>
      <vt:lpstr>PowerPoint 演示文稿</vt:lpstr>
      <vt:lpstr>挑战任务1</vt:lpstr>
      <vt:lpstr>任务概述</vt:lpstr>
      <vt:lpstr>挑战任务2</vt:lpstr>
      <vt:lpstr>任务概述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3679</cp:revision>
  <cp:lastPrinted>2011-09-02T04:24:48Z</cp:lastPrinted>
  <dcterms:created xsi:type="dcterms:W3CDTF">2001-03-21T12:57:26Z</dcterms:created>
  <dcterms:modified xsi:type="dcterms:W3CDTF">2021-01-25T02:49:11Z</dcterms:modified>
</cp:coreProperties>
</file>