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584" r:id="rId2"/>
  </p:sldMasterIdLst>
  <p:notesMasterIdLst>
    <p:notesMasterId r:id="rId37"/>
  </p:notesMasterIdLst>
  <p:handoutMasterIdLst>
    <p:handoutMasterId r:id="rId38"/>
  </p:handoutMasterIdLst>
  <p:sldIdLst>
    <p:sldId id="2522" r:id="rId3"/>
    <p:sldId id="259" r:id="rId4"/>
    <p:sldId id="2523" r:id="rId5"/>
    <p:sldId id="2524" r:id="rId6"/>
    <p:sldId id="292" r:id="rId7"/>
    <p:sldId id="1764" r:id="rId8"/>
    <p:sldId id="1765" r:id="rId9"/>
    <p:sldId id="1766" r:id="rId10"/>
    <p:sldId id="1767" r:id="rId11"/>
    <p:sldId id="1768" r:id="rId12"/>
    <p:sldId id="1769" r:id="rId13"/>
    <p:sldId id="1752" r:id="rId14"/>
    <p:sldId id="1753" r:id="rId15"/>
    <p:sldId id="1770" r:id="rId16"/>
    <p:sldId id="2536" r:id="rId17"/>
    <p:sldId id="2535" r:id="rId18"/>
    <p:sldId id="1771" r:id="rId19"/>
    <p:sldId id="2528" r:id="rId20"/>
    <p:sldId id="2539" r:id="rId21"/>
    <p:sldId id="2540" r:id="rId22"/>
    <p:sldId id="2529" r:id="rId23"/>
    <p:sldId id="2530" r:id="rId24"/>
    <p:sldId id="2531" r:id="rId25"/>
    <p:sldId id="2532" r:id="rId26"/>
    <p:sldId id="2541" r:id="rId27"/>
    <p:sldId id="2542" r:id="rId28"/>
    <p:sldId id="2543" r:id="rId29"/>
    <p:sldId id="2546" r:id="rId30"/>
    <p:sldId id="2544" r:id="rId31"/>
    <p:sldId id="2545" r:id="rId32"/>
    <p:sldId id="2548" r:id="rId33"/>
    <p:sldId id="2549" r:id="rId34"/>
    <p:sldId id="2550" r:id="rId35"/>
    <p:sldId id="297" r:id="rId3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5846" autoAdjust="0"/>
  </p:normalViewPr>
  <p:slideViewPr>
    <p:cSldViewPr>
      <p:cViewPr varScale="1">
        <p:scale>
          <a:sx n="43" d="100"/>
          <a:sy n="43" d="100"/>
        </p:scale>
        <p:origin x="896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3500CA2C-89D1-6949-BB88-668AE84884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65A628D1-E371-7947-973B-537C84D6940B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Rectangle 8">
            <a:extLst>
              <a:ext uri="{FF2B5EF4-FFF2-40B4-BE49-F238E27FC236}">
                <a16:creationId xmlns:a16="http://schemas.microsoft.com/office/drawing/2014/main" id="{9B8CB497-729F-AA47-89B9-D130AD031D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5E6FFB4-36D5-D54F-B426-EF7896F59BA5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13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Rectangle 1">
            <a:extLst>
              <a:ext uri="{FF2B5EF4-FFF2-40B4-BE49-F238E27FC236}">
                <a16:creationId xmlns:a16="http://schemas.microsoft.com/office/drawing/2014/main" id="{2A2C7723-FA3F-DB4F-BF81-CFD661CF9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Text Box 2">
            <a:extLst>
              <a:ext uri="{FF2B5EF4-FFF2-40B4-BE49-F238E27FC236}">
                <a16:creationId xmlns:a16="http://schemas.microsoft.com/office/drawing/2014/main" id="{1BCC4E2D-601B-BB48-A1C7-C83BEE4E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6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72994554-10A4-764F-9A18-D0077DBDCDC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1AD297A7-78A7-0E43-8925-1EF8D624B9EE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8">
            <a:extLst>
              <a:ext uri="{FF2B5EF4-FFF2-40B4-BE49-F238E27FC236}">
                <a16:creationId xmlns:a16="http://schemas.microsoft.com/office/drawing/2014/main" id="{0EFAA245-5081-5B4C-9ABC-56D0BF5E83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7F590BB-D34A-ED4B-995D-889F2497484E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14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1">
            <a:extLst>
              <a:ext uri="{FF2B5EF4-FFF2-40B4-BE49-F238E27FC236}">
                <a16:creationId xmlns:a16="http://schemas.microsoft.com/office/drawing/2014/main" id="{2C40E558-9574-B149-A5D9-8CBF07319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2">
            <a:extLst>
              <a:ext uri="{FF2B5EF4-FFF2-40B4-BE49-F238E27FC236}">
                <a16:creationId xmlns:a16="http://schemas.microsoft.com/office/drawing/2014/main" id="{1BB3938B-8B06-564A-A921-76D169F2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5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72994554-10A4-764F-9A18-D0077DBDCDC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1AD297A7-78A7-0E43-8925-1EF8D624B9EE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8">
            <a:extLst>
              <a:ext uri="{FF2B5EF4-FFF2-40B4-BE49-F238E27FC236}">
                <a16:creationId xmlns:a16="http://schemas.microsoft.com/office/drawing/2014/main" id="{0EFAA245-5081-5B4C-9ABC-56D0BF5E83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7F590BB-D34A-ED4B-995D-889F2497484E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15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1">
            <a:extLst>
              <a:ext uri="{FF2B5EF4-FFF2-40B4-BE49-F238E27FC236}">
                <a16:creationId xmlns:a16="http://schemas.microsoft.com/office/drawing/2014/main" id="{2C40E558-9574-B149-A5D9-8CBF07319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2">
            <a:extLst>
              <a:ext uri="{FF2B5EF4-FFF2-40B4-BE49-F238E27FC236}">
                <a16:creationId xmlns:a16="http://schemas.microsoft.com/office/drawing/2014/main" id="{1BB3938B-8B06-564A-A921-76D169F2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8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72994554-10A4-764F-9A18-D0077DBDCDC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1AD297A7-78A7-0E43-8925-1EF8D624B9EE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8">
            <a:extLst>
              <a:ext uri="{FF2B5EF4-FFF2-40B4-BE49-F238E27FC236}">
                <a16:creationId xmlns:a16="http://schemas.microsoft.com/office/drawing/2014/main" id="{0EFAA245-5081-5B4C-9ABC-56D0BF5E83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7F590BB-D34A-ED4B-995D-889F2497484E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16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1">
            <a:extLst>
              <a:ext uri="{FF2B5EF4-FFF2-40B4-BE49-F238E27FC236}">
                <a16:creationId xmlns:a16="http://schemas.microsoft.com/office/drawing/2014/main" id="{2C40E558-9574-B149-A5D9-8CBF07319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2">
            <a:extLst>
              <a:ext uri="{FF2B5EF4-FFF2-40B4-BE49-F238E27FC236}">
                <a16:creationId xmlns:a16="http://schemas.microsoft.com/office/drawing/2014/main" id="{1BB3938B-8B06-564A-A921-76D169F2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BE25BD76-9367-B846-B1AA-F8344098C7E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A93CBBBC-CB2A-954F-A5CA-C4B371ED4C59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8">
            <a:extLst>
              <a:ext uri="{FF2B5EF4-FFF2-40B4-BE49-F238E27FC236}">
                <a16:creationId xmlns:a16="http://schemas.microsoft.com/office/drawing/2014/main" id="{EAC15AEF-5B6B-9D4C-B6CA-7E5D8D30F3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474F798C-07D9-4845-A2AF-D7F881A3A8C6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17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Rectangle 1">
            <a:extLst>
              <a:ext uri="{FF2B5EF4-FFF2-40B4-BE49-F238E27FC236}">
                <a16:creationId xmlns:a16="http://schemas.microsoft.com/office/drawing/2014/main" id="{65AB2128-394C-B44C-8FF9-855DEF2D8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4DBC8F82-4DA4-BB4A-98C2-F473E241B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78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3500CA2C-89D1-6949-BB88-668AE84884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65A628D1-E371-7947-973B-537C84D6940B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Rectangle 8">
            <a:extLst>
              <a:ext uri="{FF2B5EF4-FFF2-40B4-BE49-F238E27FC236}">
                <a16:creationId xmlns:a16="http://schemas.microsoft.com/office/drawing/2014/main" id="{9B8CB497-729F-AA47-89B9-D130AD031D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5E6FFB4-36D5-D54F-B426-EF7896F59BA5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19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Rectangle 1">
            <a:extLst>
              <a:ext uri="{FF2B5EF4-FFF2-40B4-BE49-F238E27FC236}">
                <a16:creationId xmlns:a16="http://schemas.microsoft.com/office/drawing/2014/main" id="{2A2C7723-FA3F-DB4F-BF81-CFD661CF9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Text Box 2">
            <a:extLst>
              <a:ext uri="{FF2B5EF4-FFF2-40B4-BE49-F238E27FC236}">
                <a16:creationId xmlns:a16="http://schemas.microsoft.com/office/drawing/2014/main" id="{1BCC4E2D-601B-BB48-A1C7-C83BEE4E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48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72994554-10A4-764F-9A18-D0077DBDCDC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1AD297A7-78A7-0E43-8925-1EF8D624B9EE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8">
            <a:extLst>
              <a:ext uri="{FF2B5EF4-FFF2-40B4-BE49-F238E27FC236}">
                <a16:creationId xmlns:a16="http://schemas.microsoft.com/office/drawing/2014/main" id="{0EFAA245-5081-5B4C-9ABC-56D0BF5E83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7F590BB-D34A-ED4B-995D-889F2497484E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20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1">
            <a:extLst>
              <a:ext uri="{FF2B5EF4-FFF2-40B4-BE49-F238E27FC236}">
                <a16:creationId xmlns:a16="http://schemas.microsoft.com/office/drawing/2014/main" id="{2C40E558-9574-B149-A5D9-8CBF07319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9" name="Text Box 2">
            <a:extLst>
              <a:ext uri="{FF2B5EF4-FFF2-40B4-BE49-F238E27FC236}">
                <a16:creationId xmlns:a16="http://schemas.microsoft.com/office/drawing/2014/main" id="{1BB3938B-8B06-564A-A921-76D169F2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12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6E2F9B84-2B18-D148-8A1D-493F8DCC5C6E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AD0FA654-F3C1-E24A-A428-997D147C3EA6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Rectangle 8">
            <a:extLst>
              <a:ext uri="{FF2B5EF4-FFF2-40B4-BE49-F238E27FC236}">
                <a16:creationId xmlns:a16="http://schemas.microsoft.com/office/drawing/2014/main" id="{704C782E-3550-9F4B-BB2A-B4D208CD2F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EC4A5BC1-4651-0948-8F4F-378FD80E2245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5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6AA8CF0-EC2E-8F47-A49F-4BF2E2A87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2">
            <a:extLst>
              <a:ext uri="{FF2B5EF4-FFF2-40B4-BE49-F238E27FC236}">
                <a16:creationId xmlns:a16="http://schemas.microsoft.com/office/drawing/2014/main" id="{5DD87067-5502-DA45-BAC1-CAFFD729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60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79D1CA00-443E-CF46-8A77-9B6FE93D9CB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5C882C6F-9DF6-F84B-B543-105F3955FD15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82E5BD36-5E1E-4344-AF3F-07C50EED8B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A6BACD84-3C10-A04A-8842-917621BC395B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6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1">
            <a:extLst>
              <a:ext uri="{FF2B5EF4-FFF2-40B4-BE49-F238E27FC236}">
                <a16:creationId xmlns:a16="http://schemas.microsoft.com/office/drawing/2014/main" id="{3195EA1F-D42B-9643-84A6-8776F35AB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2">
            <a:extLst>
              <a:ext uri="{FF2B5EF4-FFF2-40B4-BE49-F238E27FC236}">
                <a16:creationId xmlns:a16="http://schemas.microsoft.com/office/drawing/2014/main" id="{15081EDE-E39D-4D49-A0C3-EDC56B94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84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A700E2C1-1349-D946-BB28-EF6D0F1EC06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A25949CD-4491-DC47-8070-F7296F697377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8">
            <a:extLst>
              <a:ext uri="{FF2B5EF4-FFF2-40B4-BE49-F238E27FC236}">
                <a16:creationId xmlns:a16="http://schemas.microsoft.com/office/drawing/2014/main" id="{47B1257D-8195-3746-B9F8-A160862C98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9C2F9EC-7C0B-B54C-BA09-61474AB7FD25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7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80A01F5F-F4FF-EE48-92B8-F2D409EF0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2">
            <a:extLst>
              <a:ext uri="{FF2B5EF4-FFF2-40B4-BE49-F238E27FC236}">
                <a16:creationId xmlns:a16="http://schemas.microsoft.com/office/drawing/2014/main" id="{4D364E55-33A2-6D4A-9B30-3AB47E4F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10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A01BD4C3-BF20-0946-BCCB-90FDEC901EC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C690CB7D-FF28-714A-8950-1A5EAC8847FA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8">
            <a:extLst>
              <a:ext uri="{FF2B5EF4-FFF2-40B4-BE49-F238E27FC236}">
                <a16:creationId xmlns:a16="http://schemas.microsoft.com/office/drawing/2014/main" id="{6F3A0BD0-102A-EB47-90B1-7062554CF5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4D210300-42CC-2644-9046-9D43C4BDB7E0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8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1">
            <a:extLst>
              <a:ext uri="{FF2B5EF4-FFF2-40B4-BE49-F238E27FC236}">
                <a16:creationId xmlns:a16="http://schemas.microsoft.com/office/drawing/2014/main" id="{CB80FCD4-721F-EF43-B730-4AFC8C8B9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Text Box 2">
            <a:extLst>
              <a:ext uri="{FF2B5EF4-FFF2-40B4-BE49-F238E27FC236}">
                <a16:creationId xmlns:a16="http://schemas.microsoft.com/office/drawing/2014/main" id="{9CAAD94A-3052-A446-9FDE-D1602AFB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25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8980B092-3998-B746-9F5F-E88B5766460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D146038B-4CD9-4D4E-9630-2887228837B5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8">
            <a:extLst>
              <a:ext uri="{FF2B5EF4-FFF2-40B4-BE49-F238E27FC236}">
                <a16:creationId xmlns:a16="http://schemas.microsoft.com/office/drawing/2014/main" id="{8AA79049-7697-6E45-9465-9B729B1D35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5F058173-73C9-2D49-9B2E-A2CF3B92CE17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9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1">
            <a:extLst>
              <a:ext uri="{FF2B5EF4-FFF2-40B4-BE49-F238E27FC236}">
                <a16:creationId xmlns:a16="http://schemas.microsoft.com/office/drawing/2014/main" id="{D8BD0F77-B321-064A-B6AA-1E2F050AF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2">
            <a:extLst>
              <a:ext uri="{FF2B5EF4-FFF2-40B4-BE49-F238E27FC236}">
                <a16:creationId xmlns:a16="http://schemas.microsoft.com/office/drawing/2014/main" id="{724D5A15-7505-F744-A649-F17E2C9E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85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8F0FB745-B784-0942-8FED-2E702518F30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3F82A-2908-944E-8007-C2EC6920EAC4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8">
            <a:extLst>
              <a:ext uri="{FF2B5EF4-FFF2-40B4-BE49-F238E27FC236}">
                <a16:creationId xmlns:a16="http://schemas.microsoft.com/office/drawing/2014/main" id="{B464496F-53AF-B04A-B3FD-C4ADA1257A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33E4D74C-03A3-6944-8A8E-CAC13FAED0E1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10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Rectangle 1">
            <a:extLst>
              <a:ext uri="{FF2B5EF4-FFF2-40B4-BE49-F238E27FC236}">
                <a16:creationId xmlns:a16="http://schemas.microsoft.com/office/drawing/2014/main" id="{824F021D-DFFB-AF4F-85DB-DA363751A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2">
            <a:extLst>
              <a:ext uri="{FF2B5EF4-FFF2-40B4-BE49-F238E27FC236}">
                <a16:creationId xmlns:a16="http://schemas.microsoft.com/office/drawing/2014/main" id="{23421260-84D5-6F45-A17D-1A59A520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12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1D85CCA1-53F2-8145-8E7C-A678435775C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8CC3965-6E44-4644-BAB0-5C6047FD20F2}" type="datetime1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3/1/2021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8">
            <a:extLst>
              <a:ext uri="{FF2B5EF4-FFF2-40B4-BE49-F238E27FC236}">
                <a16:creationId xmlns:a16="http://schemas.microsoft.com/office/drawing/2014/main" id="{1E4A248A-EC2C-E648-8C6C-DE9FBC8811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82DE2DF1-3A48-1041-91CC-6098458F20E9}" type="slidenum">
              <a:rPr kumimoji="0" lang="en-GB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11</a:t>
            </a:fld>
            <a:endParaRPr kumimoji="0" lang="en-GB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Rectangle 1">
            <a:extLst>
              <a:ext uri="{FF2B5EF4-FFF2-40B4-BE49-F238E27FC236}">
                <a16:creationId xmlns:a16="http://schemas.microsoft.com/office/drawing/2014/main" id="{F63EB9CA-E27F-6B45-A6F2-ED89B3F43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Text Box 2">
            <a:extLst>
              <a:ext uri="{FF2B5EF4-FFF2-40B4-BE49-F238E27FC236}">
                <a16:creationId xmlns:a16="http://schemas.microsoft.com/office/drawing/2014/main" id="{E4BF45A4-36DF-624D-AE5A-7FDF43646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80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8575541C-F7F7-6B42-BCCF-91254243D6A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55AE18-3AA0-9645-924F-CBAEFB223026}" type="datetime1">
              <a:rPr lang="en-US" altLang="zh-CN" sz="1800" smtClean="0">
                <a:solidFill>
                  <a:srgbClr val="0033C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3/1/2021</a:t>
            </a:fld>
            <a:endParaRPr lang="en-US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8">
            <a:extLst>
              <a:ext uri="{FF2B5EF4-FFF2-40B4-BE49-F238E27FC236}">
                <a16:creationId xmlns:a16="http://schemas.microsoft.com/office/drawing/2014/main" id="{10A2BA1B-7837-8A42-A210-126C8084A2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495240-7B7E-C046-866F-ADD01C23A599}" type="slidenum">
              <a:rPr lang="en-GB" altLang="zh-CN" sz="1800" smtClean="0">
                <a:solidFill>
                  <a:srgbClr val="0033CC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zh-CN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34F2E3D6-4659-5348-A9A7-7EA44BB92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Text Box 2">
            <a:extLst>
              <a:ext uri="{FF2B5EF4-FFF2-40B4-BE49-F238E27FC236}">
                <a16:creationId xmlns:a16="http://schemas.microsoft.com/office/drawing/2014/main" id="{C145A3CF-E8BD-DA4F-97A9-9CE54E136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5BB4A4-442A-DC44-98D2-4DB1699397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64E0A-B5C3-2648-A025-0B2D5B2CCAD0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9AD2BA7-8658-EB4C-BE17-3831338A6C7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9C5EE-2C0A-C44A-9229-F0453975E82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4241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FBAF0A-7AA5-9746-A0EB-E2B9163B08E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0A5F0-AB6E-7640-8F6C-6584D8BE2333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3A82EA3-BA57-8B46-98DF-3FE7CD28AC8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FB3F8-C6A3-4541-B1F1-2889FA23410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7109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6E129F-35CE-AA49-9FB5-0BFC8A64E8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A513-124D-914B-8BA4-906CCEA8F4C2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81F719A-BD9B-1941-AC12-82A82984E9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9F423-52FB-8F45-8618-8F5A341BA80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862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421" y="1412875"/>
            <a:ext cx="4380310" cy="4605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3831" y="1412875"/>
            <a:ext cx="4380309" cy="4605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BD85B2-0E3F-7143-9171-06B3DC50F74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5F15D-7286-AE46-A6D4-5B5547B86CE2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5FF2402-2107-0D42-809B-8BB063BBB3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A51C3-D06A-D54C-97A2-28A53C0DC76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771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3CD27D-8ACC-2C40-945F-5F49CBF78A1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6D77D-B8B1-6F47-931A-C0B7EBA53978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1F1F2-8AAB-1148-AB66-183FD485D3C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33C29-0D8A-A948-A244-AA8D9CF17DF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6985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95FFB0-35DB-1545-8A07-161D90C7DC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03A53-240F-214D-A83B-B0BC61A66A81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139D127-5B45-024E-95F4-16AD6C4A0C3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21BC6-3C77-7044-8620-004042EAA82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76879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4FD4AD-C332-634A-ACA5-CAE3D175D0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D8347-EFD3-8B42-96E3-04BE2DC88CEE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769DC04-E11D-E848-880F-BA44F1091B0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9CBC-300C-8E40-AB02-CA31FCB3165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1211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CF7027-3B2E-6340-92FA-14CA605C889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7173-907C-0E4F-B689-EEC32E9B5E0D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83C4F5-42FF-0842-9604-31EC45A388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F5D6C-8EAF-D04C-83DA-43166A52B12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73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BD5467-C764-724D-BE51-81B913C332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F485A-C8BD-A248-B83C-1C550BE4F2E6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2C9EAE7-33F4-DD40-ABA5-69BDCFE899D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B9208-3358-D041-9562-9253AFF6EE8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94867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84FFF1-A1EC-2E47-B781-496DBA09CE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2263B-7CD7-E041-A436-30E387835937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FB82009-A63C-8841-9537-F41CB59A3EA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5CDB8-B003-BA41-946C-F6803BA4758B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66530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7781" y="568325"/>
            <a:ext cx="2474780" cy="5449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62681" cy="5449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9BDEB4-48D7-F948-8813-7E6E8332667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5BEBF-7BC8-CE45-A010-29D8EB772820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EFA9DE4-2228-7C4C-B16C-69B52A0C375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68FFC-FA8F-3E41-B6BD-8CBFF21A531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4687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1977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tIns="45720" bIns="45720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>
            <a:extLst>
              <a:ext uri="{FF2B5EF4-FFF2-40B4-BE49-F238E27FC236}">
                <a16:creationId xmlns:a16="http://schemas.microsoft.com/office/drawing/2014/main" id="{8EEAE410-BEB7-E648-A9F0-51E455E55C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>
            <a:extLst>
              <a:ext uri="{FF2B5EF4-FFF2-40B4-BE49-F238E27FC236}">
                <a16:creationId xmlns:a16="http://schemas.microsoft.com/office/drawing/2014/main" id="{F39CC12B-2974-8143-9EE9-E01B928B9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>
            <a:extLst>
              <a:ext uri="{FF2B5EF4-FFF2-40B4-BE49-F238E27FC236}">
                <a16:creationId xmlns:a16="http://schemas.microsoft.com/office/drawing/2014/main" id="{7582D470-0131-AF4D-8A3D-DC8EA6A12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52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5DA3E-308A-3D4A-B9E8-81DDC8FB7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1888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CFC9D713-F7C3-4E40-AB01-F2F57D518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561975"/>
            <a:ext cx="9923198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7CF046BF-46C5-2242-ACFC-AB923B73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1" y="112713"/>
            <a:ext cx="136723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>
            <a:extLst>
              <a:ext uri="{FF2B5EF4-FFF2-40B4-BE49-F238E27FC236}">
                <a16:creationId xmlns:a16="http://schemas.microsoft.com/office/drawing/2014/main" id="{B1B6FC2F-4299-4C40-8627-87405D5C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059" y="96838"/>
            <a:ext cx="214286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DE32135-A8EC-A64B-9B33-1A69E6B2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284" y="333375"/>
            <a:ext cx="3291583" cy="24840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GB" sz="1000" b="1">
                <a:solidFill>
                  <a:srgbClr val="777777"/>
                </a:solidFill>
              </a:rPr>
              <a:t>Institute of Software,Chinese Academy of Sciences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F73236-E26C-914E-B5D9-55260A49629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6198" y="6242051"/>
            <a:ext cx="1900369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E91B5724-C721-8C4D-81EB-1BA9A2ED8D56}" type="datetime1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88FAE858-BF2F-0E43-A128-DD5FE01AA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862" y="6242050"/>
            <a:ext cx="28944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240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FA3ED04-CCEA-9C43-8D7F-C30AC82D1E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2407" y="6242051"/>
            <a:ext cx="1902090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fld id="{BA88C3E6-3656-1942-A97C-499899B9BFF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7D2958C7-12FA-194B-93F0-6942658A2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421" y="1412875"/>
            <a:ext cx="8925719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outline text format</a:t>
            </a:r>
          </a:p>
          <a:p>
            <a:pPr lvl="1"/>
            <a:r>
              <a:rPr lang="en-GB" altLang="zh-CN"/>
              <a:t>Second Outline Level</a:t>
            </a:r>
          </a:p>
          <a:p>
            <a:pPr lvl="2"/>
            <a:r>
              <a:rPr lang="en-GB" altLang="zh-CN"/>
              <a:t>Third Outline Level</a:t>
            </a:r>
          </a:p>
          <a:p>
            <a:pPr lvl="3"/>
            <a:r>
              <a:rPr lang="en-GB" altLang="zh-CN"/>
              <a:t>Fourth Outline Level</a:t>
            </a:r>
          </a:p>
          <a:p>
            <a:pPr lvl="4"/>
            <a:r>
              <a:rPr lang="en-GB" altLang="zh-CN"/>
              <a:t>Fifth Outline Level</a:t>
            </a:r>
          </a:p>
          <a:p>
            <a:pPr lvl="4"/>
            <a:r>
              <a:rPr lang="en-GB" altLang="zh-CN"/>
              <a:t>Sixth Outline Level</a:t>
            </a:r>
          </a:p>
          <a:p>
            <a:pPr lvl="4"/>
            <a:r>
              <a:rPr lang="en-GB" altLang="zh-CN"/>
              <a:t>Seventh Outline Level</a:t>
            </a:r>
          </a:p>
        </p:txBody>
      </p:sp>
      <p:sp>
        <p:nvSpPr>
          <p:cNvPr id="1034" name="Rectangle 9">
            <a:extLst>
              <a:ext uri="{FF2B5EF4-FFF2-40B4-BE49-F238E27FC236}">
                <a16:creationId xmlns:a16="http://schemas.microsoft.com/office/drawing/2014/main" id="{3EBAB38A-87FE-0B40-82BD-7C6B80549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568325"/>
            <a:ext cx="990256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00" tIns="46800" rIns="288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28655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  <p:sldLayoutId id="2147484596" r:id="rId12"/>
  </p:sldLayoutIdLst>
  <p:hf sldNum="0" hdr="0" ftr="0"/>
  <p:txStyles>
    <p:titleStyle>
      <a:lvl1pPr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2pPr>
      <a:lvl3pPr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3pPr>
      <a:lvl4pPr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4pPr>
      <a:lvl5pPr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5pPr>
      <a:lvl6pPr marL="2514600" indent="-228600"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6pPr>
      <a:lvl7pPr marL="2971800" indent="-228600"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7pPr>
      <a:lvl8pPr marL="3429000" indent="-228600"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8pPr>
      <a:lvl9pPr marL="3886200" indent="-228600" algn="l" defTabSz="44926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FFFFFF"/>
          </a:solidFill>
          <a:latin typeface="Arial Narrow" panose="020B0606020202030204" pitchFamily="34" charset="0"/>
          <a:ea typeface="黑体" panose="02010609060101010101" pitchFamily="49" charset="-122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0000FF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b="1" kern="1200">
          <a:solidFill>
            <a:srgbClr val="A5002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b="1" kern="1200">
          <a:solidFill>
            <a:srgbClr val="292929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b="1" kern="1200">
          <a:solidFill>
            <a:srgbClr val="FF3300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3600" dirty="0">
                <a:latin typeface="+mj-ea"/>
              </a:rPr>
              <a:t>第九章 实验</a:t>
            </a:r>
            <a:r>
              <a:rPr lang="en-US" altLang="zh-CN" sz="3600" smtClean="0">
                <a:latin typeface="+mj-ea"/>
              </a:rPr>
              <a:t>1 </a:t>
            </a:r>
            <a:r>
              <a:rPr lang="zh-CN" altLang="en-US" sz="3600" smtClean="0">
                <a:latin typeface="+mj-ea"/>
              </a:rPr>
              <a:t>基于</a:t>
            </a:r>
            <a:r>
              <a:rPr lang="zh-CN" altLang="en-US" sz="3600" dirty="0">
                <a:latin typeface="+mj-ea"/>
              </a:rPr>
              <a:t>加速器</a:t>
            </a:r>
            <a:r>
              <a:rPr lang="en-US" altLang="zh-CN" sz="3600" dirty="0">
                <a:latin typeface="+mj-ea"/>
              </a:rPr>
              <a:t>API</a:t>
            </a:r>
            <a:r>
              <a:rPr lang="zh-CN" altLang="en-US" sz="3600" dirty="0">
                <a:latin typeface="+mj-ea"/>
              </a:rPr>
              <a:t>调用简单应用开发实践与对比验证一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22888D92-9B32-5743-8586-31AE1E16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 dirty="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 dirty="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5D4E0-C32D-584F-AA3F-4D61D3CD7F86}"/>
              </a:ext>
            </a:extLst>
          </p:cNvPr>
          <p:cNvSpPr txBox="1"/>
          <p:nvPr/>
        </p:nvSpPr>
        <p:spPr>
          <a:xfrm>
            <a:off x="0" y="1029615"/>
            <a:ext cx="5889104" cy="592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安装步骤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使用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SSH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远程登录工具，将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源码包拷贝到自定义路径下，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版本为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1.1.1a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或以上版本。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说明：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源码包可从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https://www.openssl.org/source/old/1.1.1/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下载。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zh-CN" altLang="en-US" sz="1400" dirty="0">
              <a:solidFill>
                <a:srgbClr val="0000FF"/>
              </a:solidFill>
              <a:latin typeface="+mn-lt"/>
              <a:ea typeface="+mn-ea"/>
            </a:endParaRP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使用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SSH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远程登录工具，进入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Linux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操作系统命令行界面。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在下载好的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源码目录下，执行如下命令（以下均使用默认路径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usr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/local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进行安装）。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./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config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-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Wl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,-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rpath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,/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usr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/local/lib     //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该命令会根据编译平台及环境自动生成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Makefile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文件，可以通过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./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config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--prefix 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指定安装路径，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-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Wl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,-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rpath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参数指定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运行时依赖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libcrypto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libssl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库的路径。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make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make install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1A3F5-2B16-5C4A-AE77-CF2A3BF4469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" r="4059"/>
          <a:stretch/>
        </p:blipFill>
        <p:spPr bwMode="auto">
          <a:xfrm>
            <a:off x="5889104" y="1182614"/>
            <a:ext cx="4016896" cy="5671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18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674B358B-27EC-B34E-A4DB-3F2560BE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9C039-6256-AA4B-81FD-8591D19699DD}"/>
              </a:ext>
            </a:extLst>
          </p:cNvPr>
          <p:cNvSpPr txBox="1"/>
          <p:nvPr/>
        </p:nvSpPr>
        <p:spPr>
          <a:xfrm>
            <a:off x="686594" y="1628800"/>
            <a:ext cx="8532812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defTabSz="449263"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默认安装在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usr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/local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下，更加具体的安装指导请参考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源码目录下的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README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文档。</a:t>
            </a:r>
          </a:p>
          <a:p>
            <a:pPr algn="just" defTabSz="449263" eaLnBrk="0" hangingPunct="0">
              <a:lnSpc>
                <a:spcPct val="150000"/>
              </a:lnSpc>
            </a:pPr>
            <a:endParaRPr kumimoji="0" lang="zh-CN" altLang="en-US" sz="14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设置环境变量</a:t>
            </a:r>
          </a:p>
          <a:p>
            <a:pPr algn="just" defTabSz="449263" eaLnBrk="0"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通过以下命令导出环境变量：如果用户指定安装路径，则下面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usr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/local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应根据实际安装路径进行修改。</a:t>
            </a:r>
          </a:p>
          <a:p>
            <a:pPr algn="just" defTabSz="449263"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export OPENSSL_ENGINES=/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usr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/local/lib/engines-1.1 #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该环境变量为了指定挂载到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中的引擎路径</a:t>
            </a:r>
          </a:p>
          <a:p>
            <a:pPr algn="just" defTabSz="449263" eaLnBrk="0" hangingPunct="0">
              <a:lnSpc>
                <a:spcPct val="150000"/>
              </a:lnSpc>
            </a:pPr>
            <a:endParaRPr kumimoji="0" lang="zh-CN" altLang="en-US" sz="1400" b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安装后检查</a:t>
            </a:r>
          </a:p>
          <a:p>
            <a:pPr algn="just" defTabSz="449263" eaLnBrk="0"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执行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cd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命令，进入到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usr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/local/bin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目录下。</a:t>
            </a:r>
          </a:p>
          <a:p>
            <a:pPr algn="just" defTabSz="449263" eaLnBrk="0"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执行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./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version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命令查看版本信息。</a:t>
            </a:r>
          </a:p>
          <a:p>
            <a:pPr algn="just" defTabSz="449263"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[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root@localhost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bin]# ./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openssl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version</a:t>
            </a:r>
          </a:p>
          <a:p>
            <a:pPr algn="just" defTabSz="449263"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OpenSSL 1.1.1a 20 Nov 2018 //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显示该格式内容说明安装成功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B51E3-7C94-B54C-89B4-36E0F2923C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3619131"/>
            <a:ext cx="3888432" cy="3068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747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132DDE93-910C-744A-A27E-9472CAE5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dirty="0" smtClean="0">
                <a:solidFill>
                  <a:srgbClr val="FFFFFF"/>
                </a:solidFill>
                <a:latin typeface="Arial Narrow" panose="020B0604020202020204" pitchFamily="34" charset="0"/>
              </a:rPr>
              <a:t>任务</a:t>
            </a:r>
            <a:r>
              <a:rPr lang="en-US" altLang="zh-CN" sz="2800" dirty="0" smtClean="0">
                <a:solidFill>
                  <a:srgbClr val="FFFFFF"/>
                </a:solidFill>
                <a:latin typeface="Arial Narrow" panose="020B0604020202020204" pitchFamily="34" charset="0"/>
              </a:rPr>
              <a:t>2</a:t>
            </a:r>
            <a:endParaRPr lang="zh-CN" altLang="zh-CN" sz="2800" dirty="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83B50-C727-4547-99BF-2B29529E4160}"/>
              </a:ext>
            </a:extLst>
          </p:cNvPr>
          <p:cNvSpPr txBox="1"/>
          <p:nvPr/>
        </p:nvSpPr>
        <p:spPr>
          <a:xfrm>
            <a:off x="776536" y="2132856"/>
            <a:ext cx="8640960" cy="20528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</a:pP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任务</a:t>
            </a:r>
            <a:r>
              <a:rPr lang="en-US" altLang="zh-CN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：通过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rpm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方式安装加速引擎软件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KAE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zh-CN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正常</a:t>
            </a:r>
            <a:r>
              <a:rPr lang="zh-CN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安装、使用环境模组；且模块功能满足任务所述。</a:t>
            </a: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提交相关配置、运行截图。</a:t>
            </a:r>
          </a:p>
        </p:txBody>
      </p:sp>
    </p:spTree>
    <p:extLst>
      <p:ext uri="{BB962C8B-B14F-4D97-AF65-F5344CB8AC3E}">
        <p14:creationId xmlns:p14="http://schemas.microsoft.com/office/powerpoint/2010/main" val="2636679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3012985F-9432-7F40-AC26-3632922A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 dirty="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 dirty="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2869C93-24C9-F844-AE19-6883040D5322}"/>
              </a:ext>
            </a:extLst>
          </p:cNvPr>
          <p:cNvSpPr txBox="1"/>
          <p:nvPr/>
        </p:nvSpPr>
        <p:spPr>
          <a:xfrm>
            <a:off x="200473" y="1196976"/>
            <a:ext cx="8929242" cy="1620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SSH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远程登录工具，将加速引擎软件包拷贝到自定义路径下。</a:t>
            </a: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SSH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远程登录工具，以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root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帐号进入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Linux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操作系统命令行界面。</a:t>
            </a: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执行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rpm -</a:t>
            </a:r>
            <a:r>
              <a:rPr lang="en-US" altLang="zh-CN" sz="1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ivh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命令安装加速驱动软件包，如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OpenSSL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已按上述默认方式进行安装，则可以通过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rpm -</a:t>
            </a:r>
            <a:r>
              <a:rPr lang="en-US" altLang="zh-CN" sz="1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ivh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*.rpm 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安装所有加速引擎软件包，否则请按</a:t>
            </a:r>
            <a:r>
              <a:rPr lang="en-US" altLang="zh-CN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4</a:t>
            </a:r>
            <a:r>
              <a:rPr lang="zh-CN" altLang="en-US" sz="1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进行安装。</a:t>
            </a:r>
          </a:p>
        </p:txBody>
      </p:sp>
      <p:sp>
        <p:nvSpPr>
          <p:cNvPr id="38916" name="文本框 7">
            <a:extLst>
              <a:ext uri="{FF2B5EF4-FFF2-40B4-BE49-F238E27FC236}">
                <a16:creationId xmlns:a16="http://schemas.microsoft.com/office/drawing/2014/main" id="{BFBD1EE4-D03E-5D41-B696-4C7B4CF8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84" y="3068960"/>
            <a:ext cx="90004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1200" b="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root@localhost</a:t>
            </a:r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home]# rpm -</a:t>
            </a:r>
            <a:r>
              <a:rPr kumimoji="0" lang="en-US" altLang="zh-CN" sz="1200" b="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ivh</a:t>
            </a:r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*.rpm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Preparing...                          </a:t>
            </a:r>
            <a:r>
              <a:rPr kumimoji="0" lang="en-US" altLang="zh-CN" sz="1200" b="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################################# </a:t>
            </a:r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[100%]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Updating / installing...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1:uacce-1.0.1-1.centos7.6         ################################# [ 14%]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2:libwd-1.0.1-1.centos7.6         ################################# [ 29%]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3:libkae-1.0.1-1.centos7.6        ################################# [ 43%]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4:hisi_hpre-1.0.1-1.centos7.6     ################################# [ 57%]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5:hisi_rde-1.0.1-1.centos7.6      ################################# [ 71%]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6:hisi_sec2-1.0.1-1.centos7.6     ################################# [ 86%]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7:hisi_zip-1.0.1-1.centos7.6      ################################# [100%]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endParaRPr kumimoji="0" lang="en-US" altLang="zh-CN" sz="12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477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476B3CE7-15B9-0E41-BCDD-41497288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D6E03B-74B7-AB4C-A2C1-17AFE8AAFA61}"/>
              </a:ext>
            </a:extLst>
          </p:cNvPr>
          <p:cNvSpPr txBox="1"/>
          <p:nvPr/>
        </p:nvSpPr>
        <p:spPr>
          <a:xfrm>
            <a:off x="488504" y="1700808"/>
            <a:ext cx="8353425" cy="10175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查看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rpm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软件是否已经正常安装到系统内：</a:t>
            </a: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0FE2EB-B8E8-6A40-A5A1-55656EFFFE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2426405"/>
            <a:ext cx="4295775" cy="272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01C15A-CE11-534B-BD8C-CE0127D0CE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4" y="2426405"/>
            <a:ext cx="4407535" cy="1762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761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476B3CE7-15B9-0E41-BCDD-41497288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D6E03B-74B7-AB4C-A2C1-17AFE8AAFA61}"/>
              </a:ext>
            </a:extLst>
          </p:cNvPr>
          <p:cNvSpPr txBox="1"/>
          <p:nvPr/>
        </p:nvSpPr>
        <p:spPr>
          <a:xfrm>
            <a:off x="953295" y="1462293"/>
            <a:ext cx="8353425" cy="6147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安装后检查</a:t>
            </a:r>
            <a:endParaRPr lang="en-US" altLang="zh-CN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7CAB25-96D4-E34B-A05F-CD9B268B0F2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b="1"/>
          <a:stretch/>
        </p:blipFill>
        <p:spPr bwMode="auto">
          <a:xfrm>
            <a:off x="1058386" y="2708920"/>
            <a:ext cx="7075006" cy="1318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D28574-31EF-A049-BC42-9C15B8BAC18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"/>
          <a:stretch/>
        </p:blipFill>
        <p:spPr bwMode="auto">
          <a:xfrm>
            <a:off x="1058387" y="4564875"/>
            <a:ext cx="7075005" cy="17444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B93FBC-3036-E94D-8D32-EDCD1F3E262E}"/>
              </a:ext>
            </a:extLst>
          </p:cNvPr>
          <p:cNvSpPr txBox="1"/>
          <p:nvPr/>
        </p:nvSpPr>
        <p:spPr>
          <a:xfrm>
            <a:off x="953295" y="2048092"/>
            <a:ext cx="8353425" cy="6147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rpm -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qa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| grep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查看加速引擎软件包。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2A6AE8-AB37-104E-B1B0-E5E74D38AF04}"/>
              </a:ext>
            </a:extLst>
          </p:cNvPr>
          <p:cNvSpPr txBox="1"/>
          <p:nvPr/>
        </p:nvSpPr>
        <p:spPr>
          <a:xfrm>
            <a:off x="915423" y="3941166"/>
            <a:ext cx="8353425" cy="6147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查看虚拟文件系统下对应的加速器设备 </a:t>
            </a:r>
          </a:p>
        </p:txBody>
      </p:sp>
    </p:spTree>
    <p:extLst>
      <p:ext uri="{BB962C8B-B14F-4D97-AF65-F5344CB8AC3E}">
        <p14:creationId xmlns:p14="http://schemas.microsoft.com/office/powerpoint/2010/main" val="2902790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476B3CE7-15B9-0E41-BCDD-41497288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D6E03B-74B7-AB4C-A2C1-17AFE8AAFA61}"/>
              </a:ext>
            </a:extLst>
          </p:cNvPr>
          <p:cNvSpPr txBox="1"/>
          <p:nvPr/>
        </p:nvSpPr>
        <p:spPr>
          <a:xfrm>
            <a:off x="993056" y="1197076"/>
            <a:ext cx="891344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查看加速器是否生效，以验证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RSA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性能为例，命令如下：</a:t>
            </a:r>
          </a:p>
          <a:p>
            <a:pPr algn="l" defTabSz="449263" eaLnBrk="0" hangingPunct="0">
              <a:lnSpc>
                <a:spcPct val="150000"/>
              </a:lnSpc>
            </a:pP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600" b="0" dirty="0" err="1">
                <a:solidFill>
                  <a:srgbClr val="00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 rpm]# cd /</a:t>
            </a:r>
            <a:r>
              <a:rPr kumimoji="0" lang="en-US" altLang="zh-CN" sz="1600" b="0" dirty="0" err="1">
                <a:solidFill>
                  <a:srgbClr val="000000"/>
                </a:solidFill>
                <a:ea typeface="宋体" panose="02010600030101010101" pitchFamily="2" charset="-122"/>
              </a:rPr>
              <a:t>usr</a:t>
            </a: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/local/bin/</a:t>
            </a:r>
          </a:p>
          <a:p>
            <a:pPr algn="l" defTabSz="449263" eaLnBrk="0" hangingPunct="0">
              <a:lnSpc>
                <a:spcPct val="150000"/>
              </a:lnSpc>
            </a:pP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600" b="0" dirty="0" err="1">
                <a:solidFill>
                  <a:srgbClr val="00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 bin]# ./</a:t>
            </a:r>
            <a:r>
              <a:rPr kumimoji="0" lang="en-US" altLang="zh-CN" sz="1600" b="0" dirty="0" err="1">
                <a:solidFill>
                  <a:srgbClr val="000000"/>
                </a:solidFill>
                <a:ea typeface="宋体" panose="02010600030101010101" pitchFamily="2" charset="-122"/>
              </a:rPr>
              <a:t>openssl</a:t>
            </a: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 speed rsa2048</a:t>
            </a: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600" b="0" dirty="0" err="1">
                <a:solidFill>
                  <a:srgbClr val="00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 bin]# ./</a:t>
            </a:r>
            <a:r>
              <a:rPr kumimoji="0" lang="en-US" altLang="zh-CN" sz="1600" b="0" dirty="0" err="1">
                <a:solidFill>
                  <a:srgbClr val="000000"/>
                </a:solidFill>
                <a:ea typeface="宋体" panose="02010600030101010101" pitchFamily="2" charset="-122"/>
              </a:rPr>
              <a:t>openssl</a:t>
            </a: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 speed -engine </a:t>
            </a:r>
            <a:r>
              <a:rPr kumimoji="0" lang="en-US" altLang="zh-CN" sz="1600" b="0" dirty="0" err="1">
                <a:solidFill>
                  <a:srgbClr val="000000"/>
                </a:solidFill>
                <a:ea typeface="宋体" panose="02010600030101010101" pitchFamily="2" charset="-122"/>
              </a:rPr>
              <a:t>kae</a:t>
            </a:r>
            <a:r>
              <a:rPr kumimoji="0" lang="en-US" altLang="zh-CN" sz="1600" b="0" dirty="0">
                <a:solidFill>
                  <a:srgbClr val="000000"/>
                </a:solidFill>
                <a:ea typeface="宋体" panose="02010600030101010101" pitchFamily="2" charset="-122"/>
              </a:rPr>
              <a:t> rsa2048</a:t>
            </a: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DE8CA-11A4-604E-8248-73698CF8C7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16" y="2636912"/>
            <a:ext cx="5420360" cy="165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D1F98D-B11F-5649-8B91-4F3683A305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01" y="4834058"/>
            <a:ext cx="5380990" cy="1802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246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6A250874-D894-6B4A-9403-45F11BB8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6EBD4CF-CEF2-544B-8290-1D77A7D91141}"/>
              </a:ext>
            </a:extLst>
          </p:cNvPr>
          <p:cNvSpPr txBox="1"/>
          <p:nvPr/>
        </p:nvSpPr>
        <p:spPr>
          <a:xfrm>
            <a:off x="236476" y="1150071"/>
            <a:ext cx="943304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通过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RSA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性能命令可以看到指定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kae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引擎之后，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RSA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的性能得到明显提升。另外，除上述方法，在跑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RSA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性能命令过程中，可以在新的终端上同时查看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hisi_hpre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设备的硬件队列资源情况如下，相同的，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SM3/SM4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算法可以查看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hisi_sec2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的硬件队列消耗情况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600" dirty="0" smtClean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[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root@localhost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~]# cat /sys/class/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uacce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/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hisi_hpre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-*/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attrs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/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available_instances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 </a:t>
            </a:r>
            <a:r>
              <a:rPr lang="zh-CN" altLang="zh-CN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256</a:t>
            </a:r>
            <a:endParaRPr lang="zh-CN" altLang="zh-CN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algn="just" defTabSz="449263" eaLnBrk="0" hangingPunct="0"/>
            <a:r>
              <a:rPr lang="zh-CN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255 #从256变为255，说明RSA算消耗了HRPE加速器一个硬件单元队列，说明加速器引擎已生效</a:t>
            </a:r>
          </a:p>
          <a:p>
            <a:pPr algn="just" defTabSz="449263" eaLnBrk="0" hangingPunct="0"/>
            <a:endParaRPr kumimoji="0" lang="zh-CN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127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CE46-1E01-0A4D-83E4-ECEE781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518D-9EBC-4244-85BC-F8EB60E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kern="1200" dirty="0"/>
              <a:t>任务</a:t>
            </a:r>
            <a:r>
              <a:rPr lang="en-US" altLang="zh-CN" kern="1200" dirty="0" smtClean="0"/>
              <a:t>3</a:t>
            </a:r>
            <a:r>
              <a:rPr lang="zh-CN" altLang="en-US" kern="1200" dirty="0" smtClean="0"/>
              <a:t>：通过</a:t>
            </a:r>
            <a:r>
              <a:rPr lang="zh-CN" altLang="en-US" kern="1200" dirty="0"/>
              <a:t>源码方式安装加速引擎软件</a:t>
            </a:r>
            <a:r>
              <a:rPr lang="en-US" altLang="zh-CN" kern="1200" dirty="0"/>
              <a:t>KAE</a:t>
            </a:r>
          </a:p>
          <a:p>
            <a:pPr defTabSz="449263">
              <a:lnSpc>
                <a:spcPct val="150000"/>
              </a:lnSpc>
            </a:pPr>
            <a:r>
              <a:rPr lang="zh-CN" altLang="zh-CN" dirty="0"/>
              <a:t>正常安装、使用环境模组；且模块功能满足任务所述。</a:t>
            </a:r>
          </a:p>
          <a:p>
            <a:pPr defTabSz="449263">
              <a:lnSpc>
                <a:spcPct val="150000"/>
              </a:lnSpc>
            </a:pPr>
            <a:r>
              <a:rPr lang="zh-CN" altLang="zh-CN" dirty="0"/>
              <a:t>提交相关配置、运行截图。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6404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3012985F-9432-7F40-AC26-3632922A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2869C93-24C9-F844-AE19-6883040D5322}"/>
              </a:ext>
            </a:extLst>
          </p:cNvPr>
          <p:cNvSpPr txBox="1"/>
          <p:nvPr/>
        </p:nvSpPr>
        <p:spPr>
          <a:xfrm>
            <a:off x="128464" y="967850"/>
            <a:ext cx="9649071" cy="325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</a:t>
            </a:r>
            <a:r>
              <a:rPr lang="en-US" altLang="zh-CN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SSH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将加速引擎软件包拷贝到自定义路径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下</a:t>
            </a: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SSH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远程登录工具，以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root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帐号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进入</a:t>
            </a: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执行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rpm -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ivh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命令安装加速驱动软件包，如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OpenSSL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已按上述默认方式进行安装，则可以通过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rpm -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ivh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*.rpm 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安装所有加速引擎软件包，否则请按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4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进行安装。</a:t>
            </a:r>
          </a:p>
        </p:txBody>
      </p:sp>
      <p:sp>
        <p:nvSpPr>
          <p:cNvPr id="38916" name="文本框 7">
            <a:extLst>
              <a:ext uri="{FF2B5EF4-FFF2-40B4-BE49-F238E27FC236}">
                <a16:creationId xmlns:a16="http://schemas.microsoft.com/office/drawing/2014/main" id="{BFBD1EE4-D03E-5D41-B696-4C7B4CF8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4149080"/>
            <a:ext cx="859440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1200" b="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root@localhost</a:t>
            </a:r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home]# rpm -</a:t>
            </a:r>
            <a:r>
              <a:rPr kumimoji="0" lang="en-US" altLang="zh-CN" sz="1200" b="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ivh</a:t>
            </a:r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*.rpm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Preparing...                          ################################# [100%]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Updating / installing...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1:uacce-1.0.1-1.centos7.6         ################################# [ 14%]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2:libwd-1.0.1-1.centos7.6         ################################# [ 29%]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3:libkae-1.0.1-1.centos7.6        ################################# [ 43%]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4:hisi_hpre-1.0.1-1.centos7.6     ################################# [ 57%]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5:hisi_rde-1.0.1-1.centos7.6      ################################# [ 71%]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6:hisi_sec2-1.0.1-1.centos7.6     ################################# [ 86%]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checking installed modules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7:hisi_zip-1.0.1-1.centos7.6      ################################# [100%]</a:t>
            </a:r>
          </a:p>
          <a:p>
            <a:pPr algn="l" defTabSz="449263" eaLnBrk="0" hangingPunct="0"/>
            <a:r>
              <a:rPr kumimoji="0" lang="en-US" altLang="zh-CN" sz="1200" b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 installed</a:t>
            </a:r>
          </a:p>
          <a:p>
            <a:pPr algn="l" defTabSz="449263" eaLnBrk="0" hangingPunct="0"/>
            <a:endParaRPr kumimoji="0" lang="en-US" altLang="zh-CN" sz="1200" b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026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1"/>
            <a:ext cx="9906000" cy="557213"/>
          </a:xfrm>
        </p:spPr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EF3632B-FFAA-2043-8BA2-51DBDEBC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1412776"/>
            <a:ext cx="9145015" cy="504056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dirty="0">
                <a:latin typeface="+mn-lt"/>
                <a:ea typeface="黑体" pitchFamily="2" charset="-122"/>
              </a:rPr>
              <a:t>任务</a:t>
            </a:r>
            <a:r>
              <a:rPr lang="en-US" altLang="zh-CN" dirty="0">
                <a:latin typeface="+mn-lt"/>
                <a:ea typeface="黑体" pitchFamily="2" charset="-122"/>
              </a:rPr>
              <a:t>1 </a:t>
            </a:r>
            <a:r>
              <a:rPr lang="zh-CN" altLang="en-US" dirty="0">
                <a:latin typeface="+mn-lt"/>
                <a:ea typeface="黑体" pitchFamily="2" charset="-122"/>
              </a:rPr>
              <a:t>进行安装前的准备工作，进行安装环境的搭建</a:t>
            </a:r>
            <a:endParaRPr lang="en-US" altLang="zh-CN" dirty="0">
              <a:latin typeface="+mn-lt"/>
              <a:ea typeface="黑体" pitchFamily="2" charset="-122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dirty="0" smtClean="0">
                <a:latin typeface="+mn-lt"/>
                <a:ea typeface="黑体" pitchFamily="2" charset="-122"/>
              </a:rPr>
              <a:t>任务</a:t>
            </a:r>
            <a:r>
              <a:rPr lang="en-US" altLang="zh-CN" dirty="0">
                <a:latin typeface="+mn-lt"/>
                <a:ea typeface="黑体" pitchFamily="2" charset="-122"/>
              </a:rPr>
              <a:t>2 </a:t>
            </a:r>
            <a:r>
              <a:rPr lang="zh-CN" altLang="en-US" dirty="0">
                <a:latin typeface="+mn-lt"/>
                <a:ea typeface="黑体" pitchFamily="2" charset="-122"/>
              </a:rPr>
              <a:t>通过</a:t>
            </a:r>
            <a:r>
              <a:rPr lang="en-US" altLang="zh-CN" dirty="0">
                <a:latin typeface="+mn-lt"/>
                <a:ea typeface="黑体" pitchFamily="2" charset="-122"/>
              </a:rPr>
              <a:t>rpm</a:t>
            </a:r>
            <a:r>
              <a:rPr lang="zh-CN" altLang="en-US" dirty="0">
                <a:latin typeface="+mn-lt"/>
                <a:ea typeface="黑体" pitchFamily="2" charset="-122"/>
              </a:rPr>
              <a:t>方式安装加速引擎软件</a:t>
            </a:r>
            <a:r>
              <a:rPr lang="en-US" altLang="zh-CN" dirty="0">
                <a:latin typeface="+mn-lt"/>
                <a:ea typeface="黑体" pitchFamily="2" charset="-122"/>
              </a:rPr>
              <a:t>KAE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dirty="0" smtClean="0">
                <a:latin typeface="+mn-lt"/>
                <a:ea typeface="黑体" pitchFamily="2" charset="-122"/>
              </a:rPr>
              <a:t>任务</a:t>
            </a:r>
            <a:r>
              <a:rPr lang="en-US" altLang="zh-CN" dirty="0">
                <a:latin typeface="+mn-lt"/>
                <a:ea typeface="黑体" pitchFamily="2" charset="-122"/>
              </a:rPr>
              <a:t>3 </a:t>
            </a:r>
            <a:r>
              <a:rPr lang="zh-CN" altLang="en-US" dirty="0">
                <a:latin typeface="+mn-lt"/>
                <a:ea typeface="黑体" pitchFamily="2" charset="-122"/>
              </a:rPr>
              <a:t>通过源码方式安装加速引擎软件</a:t>
            </a:r>
            <a:r>
              <a:rPr lang="en-US" altLang="zh-CN" dirty="0">
                <a:latin typeface="+mn-lt"/>
                <a:ea typeface="黑体" pitchFamily="2" charset="-122"/>
              </a:rPr>
              <a:t>KAE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dirty="0" smtClean="0">
                <a:latin typeface="+mn-lt"/>
                <a:ea typeface="黑体" pitchFamily="2" charset="-122"/>
              </a:rPr>
              <a:t>任务</a:t>
            </a:r>
            <a:r>
              <a:rPr lang="en-US" altLang="zh-CN" dirty="0">
                <a:latin typeface="+mn-lt"/>
                <a:ea typeface="黑体" pitchFamily="2" charset="-122"/>
              </a:rPr>
              <a:t>4 </a:t>
            </a:r>
            <a:r>
              <a:rPr lang="zh-CN" altLang="en-US" dirty="0">
                <a:latin typeface="+mn-lt"/>
                <a:ea typeface="黑体" pitchFamily="2" charset="-122"/>
              </a:rPr>
              <a:t>安装</a:t>
            </a:r>
            <a:r>
              <a:rPr lang="en-US" altLang="zh-CN" dirty="0" err="1">
                <a:latin typeface="+mn-lt"/>
                <a:ea typeface="黑体" pitchFamily="2" charset="-122"/>
              </a:rPr>
              <a:t>KAEzip</a:t>
            </a:r>
            <a:r>
              <a:rPr lang="zh-CN" altLang="en-US" dirty="0">
                <a:latin typeface="+mn-lt"/>
                <a:ea typeface="黑体" pitchFamily="2" charset="-122"/>
              </a:rPr>
              <a:t>鲲鹏加速引擎压缩模块</a:t>
            </a:r>
            <a:endParaRPr lang="en-US" altLang="zh-CN" dirty="0">
              <a:latin typeface="+mn-lt"/>
              <a:ea typeface="黑体" pitchFamily="2" charset="-122"/>
            </a:endParaRPr>
          </a:p>
          <a:p>
            <a:pPr lvl="1" algn="l" eaLnBrk="1" hangingPunct="1">
              <a:buClr>
                <a:srgbClr val="FF5050"/>
              </a:buClr>
              <a:buSzPct val="120000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79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476B3CE7-15B9-0E41-BCDD-414972886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D6E03B-74B7-AB4C-A2C1-17AFE8AAFA61}"/>
              </a:ext>
            </a:extLst>
          </p:cNvPr>
          <p:cNvSpPr txBox="1"/>
          <p:nvPr/>
        </p:nvSpPr>
        <p:spPr>
          <a:xfrm>
            <a:off x="848544" y="1434977"/>
            <a:ext cx="8353425" cy="54230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defTabSz="449263" eaLnBrk="0" hangingPunct="0">
              <a:lnSpc>
                <a:spcPct val="150000"/>
              </a:lnSpc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安装步骤：</a:t>
            </a: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使用远程登录工具，将加速引擎源码包拷贝到自定义路径下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。代码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包含内核驱动、用户态驱动、基于</a:t>
            </a:r>
            <a:r>
              <a:rPr lang="en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OpenSSL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的</a:t>
            </a:r>
            <a:r>
              <a:rPr lang="en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KAE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引擎和</a:t>
            </a:r>
            <a:r>
              <a:rPr lang="en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zlib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库四个模块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。其中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内核驱动与用户态驱动为必选项，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KAE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引擎与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zlib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库按实际需求选择安装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SSH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远程登录工具，以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root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帐号进入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Linux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操作系统命令行界面。</a:t>
            </a:r>
          </a:p>
          <a:p>
            <a:pPr algn="l" defTabSz="449263" eaLnBrk="0" hangingPunct="0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403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CE46-1E01-0A4D-83E4-ECEE781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518D-9EBC-4244-85BC-F8EB60E9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1196752"/>
            <a:ext cx="8928100" cy="4608513"/>
          </a:xfrm>
        </p:spPr>
        <p:txBody>
          <a:bodyPr/>
          <a:lstStyle/>
          <a:p>
            <a:pPr defTabSz="449263">
              <a:lnSpc>
                <a:spcPct val="150000"/>
              </a:lnSpc>
            </a:pPr>
            <a:r>
              <a:rPr lang="zh-CN" altLang="en-US" dirty="0"/>
              <a:t>安装内核驱动。</a:t>
            </a:r>
          </a:p>
          <a:p>
            <a:pPr defTabSz="449263">
              <a:lnSpc>
                <a:spcPct val="150000"/>
              </a:lnSpc>
            </a:pPr>
            <a:r>
              <a:rPr lang="zh-CN" altLang="en-US" dirty="0"/>
              <a:t>在下载好的</a:t>
            </a:r>
            <a:r>
              <a:rPr lang="en-US" altLang="zh-CN" dirty="0" err="1"/>
              <a:t>KAEdriver</a:t>
            </a:r>
            <a:r>
              <a:rPr lang="zh-CN" altLang="en-US" dirty="0"/>
              <a:t>目录下，执行如下命令：</a:t>
            </a:r>
          </a:p>
          <a:p>
            <a:pPr lvl="1" defTabSz="449263">
              <a:lnSpc>
                <a:spcPct val="150000"/>
              </a:lnSpc>
            </a:pPr>
            <a:r>
              <a:rPr lang="en-US" altLang="zh-CN" dirty="0"/>
              <a:t>cd </a:t>
            </a:r>
            <a:r>
              <a:rPr lang="en-US" altLang="zh-CN" dirty="0" err="1"/>
              <a:t>kae_driver</a:t>
            </a:r>
            <a:endParaRPr lang="en-US" altLang="zh-CN" dirty="0"/>
          </a:p>
          <a:p>
            <a:pPr lvl="1" defTabSz="449263">
              <a:lnSpc>
                <a:spcPct val="150000"/>
              </a:lnSpc>
            </a:pPr>
            <a:r>
              <a:rPr lang="en-US" altLang="zh-CN" dirty="0"/>
              <a:t>make</a:t>
            </a:r>
          </a:p>
          <a:p>
            <a:pPr lvl="1" defTabSz="449263">
              <a:lnSpc>
                <a:spcPct val="150000"/>
              </a:lnSpc>
            </a:pPr>
            <a:r>
              <a:rPr lang="en-US" altLang="zh-CN" dirty="0"/>
              <a:t>make install</a:t>
            </a:r>
          </a:p>
          <a:p>
            <a:pPr defTabSz="449263">
              <a:lnSpc>
                <a:spcPct val="150000"/>
              </a:lnSpc>
            </a:pPr>
            <a:r>
              <a:rPr lang="zh-CN" altLang="en-US" dirty="0"/>
              <a:t>加速器驱动编译生成</a:t>
            </a:r>
            <a:r>
              <a:rPr lang="en-US" altLang="zh-CN" dirty="0" err="1"/>
              <a:t>uacce.ko</a:t>
            </a:r>
            <a:r>
              <a:rPr lang="zh-CN" altLang="en-US" dirty="0"/>
              <a:t>、</a:t>
            </a:r>
            <a:r>
              <a:rPr lang="en-US" altLang="zh-CN" dirty="0" err="1"/>
              <a:t>hisi_qm.ko</a:t>
            </a:r>
            <a:r>
              <a:rPr lang="zh-CN" altLang="en-US" dirty="0"/>
              <a:t>、</a:t>
            </a:r>
            <a:r>
              <a:rPr lang="en-US" altLang="zh-CN" dirty="0"/>
              <a:t>hisi_sec2.ko</a:t>
            </a:r>
            <a:r>
              <a:rPr lang="zh-CN" altLang="en-US" dirty="0"/>
              <a:t>、</a:t>
            </a:r>
            <a:r>
              <a:rPr lang="en-US" altLang="zh-CN" dirty="0" err="1"/>
              <a:t>hisi_hpre.ko</a:t>
            </a:r>
            <a:r>
              <a:rPr lang="zh-CN" altLang="en-US" dirty="0"/>
              <a:t>、</a:t>
            </a:r>
            <a:r>
              <a:rPr lang="en-US" altLang="zh-CN" dirty="0" err="1"/>
              <a:t>hisi_zip.ko</a:t>
            </a:r>
            <a:r>
              <a:rPr lang="zh-CN" altLang="en-US" dirty="0"/>
              <a:t>、</a:t>
            </a:r>
            <a:r>
              <a:rPr lang="en-US" altLang="zh-CN" dirty="0" err="1"/>
              <a:t>hisi_rde.ko</a:t>
            </a:r>
            <a:r>
              <a:rPr lang="zh-CN" altLang="en-US" dirty="0"/>
              <a:t>；安装路径为</a:t>
            </a:r>
            <a:r>
              <a:rPr lang="en-US" altLang="zh-CN" dirty="0"/>
              <a:t>:</a:t>
            </a:r>
          </a:p>
          <a:p>
            <a:pPr lvl="1" defTabSz="449263">
              <a:lnSpc>
                <a:spcPct val="150000"/>
              </a:lnSpc>
            </a:pPr>
            <a:r>
              <a:rPr lang="en-US" altLang="zh-CN" dirty="0"/>
              <a:t>lib/modules/`</a:t>
            </a:r>
            <a:r>
              <a:rPr lang="en-US" altLang="zh-CN" dirty="0" err="1"/>
              <a:t>uname</a:t>
            </a:r>
            <a:r>
              <a:rPr lang="en-US" altLang="zh-CN" dirty="0"/>
              <a:t> -r`/extra</a:t>
            </a:r>
          </a:p>
          <a:p>
            <a:pPr lvl="1" defTabSz="449263">
              <a:lnSpc>
                <a:spcPct val="150000"/>
              </a:lnSpc>
            </a:pPr>
            <a:endParaRPr kumimoji="0" lang="en-US" altLang="zh-CN" sz="16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4240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CE46-1E01-0A4D-83E4-ECEE781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518D-9EBC-4244-85BC-F8EB60E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安装用户态驱动。</a:t>
            </a:r>
          </a:p>
          <a:p>
            <a:pPr lvl="1"/>
            <a:r>
              <a:rPr lang="zh-CN" altLang="en-US" dirty="0"/>
              <a:t>在</a:t>
            </a:r>
            <a:r>
              <a:rPr lang="en" altLang="zh-CN" dirty="0" err="1"/>
              <a:t>KAEdriver</a:t>
            </a:r>
            <a:r>
              <a:rPr lang="zh-CN" altLang="en-US" dirty="0"/>
              <a:t>目录下，编译安装</a:t>
            </a:r>
            <a:r>
              <a:rPr lang="en" altLang="zh-CN" dirty="0" err="1"/>
              <a:t>Warpdrive</a:t>
            </a:r>
            <a:r>
              <a:rPr lang="zh-CN" altLang="en-US" dirty="0"/>
              <a:t>驱动开发库。</a:t>
            </a:r>
          </a:p>
          <a:p>
            <a:pPr lvl="2"/>
            <a:r>
              <a:rPr lang="en" altLang="zh-CN" dirty="0"/>
              <a:t>cd </a:t>
            </a:r>
            <a:r>
              <a:rPr lang="en" altLang="zh-CN" dirty="0" err="1"/>
              <a:t>warpdriver</a:t>
            </a:r>
            <a:endParaRPr lang="en" altLang="zh-CN" dirty="0"/>
          </a:p>
          <a:p>
            <a:pPr lvl="2"/>
            <a:r>
              <a:rPr lang="en" altLang="zh-CN" dirty="0" err="1"/>
              <a:t>sh</a:t>
            </a:r>
            <a:r>
              <a:rPr lang="en" altLang="zh-CN" dirty="0"/>
              <a:t> </a:t>
            </a:r>
            <a:r>
              <a:rPr lang="en" altLang="zh-CN" dirty="0" err="1"/>
              <a:t>autogen.sh</a:t>
            </a:r>
            <a:endParaRPr lang="en" altLang="zh-CN" dirty="0"/>
          </a:p>
          <a:p>
            <a:pPr lvl="2"/>
            <a:r>
              <a:rPr lang="en" altLang="zh-CN" dirty="0"/>
              <a:t>./configure</a:t>
            </a:r>
          </a:p>
          <a:p>
            <a:pPr lvl="2"/>
            <a:r>
              <a:rPr lang="en" altLang="zh-CN" dirty="0"/>
              <a:t>make</a:t>
            </a:r>
          </a:p>
          <a:p>
            <a:pPr lvl="2"/>
            <a:r>
              <a:rPr lang="en" altLang="zh-CN" dirty="0"/>
              <a:t>make install</a:t>
            </a:r>
          </a:p>
          <a:p>
            <a:pPr marL="0" indent="0">
              <a:buNone/>
            </a:pPr>
            <a:r>
              <a:rPr lang="en" altLang="zh-CN" dirty="0"/>
              <a:t> </a:t>
            </a:r>
            <a:endParaRPr lang="en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./</a:t>
            </a:r>
            <a:r>
              <a:rPr lang="en" altLang="zh-CN" dirty="0" smtClean="0"/>
              <a:t>configure </a:t>
            </a:r>
            <a:r>
              <a:rPr lang="zh-CN" altLang="en-US" dirty="0" smtClean="0"/>
              <a:t>可以加</a:t>
            </a:r>
            <a:r>
              <a:rPr lang="en-US" altLang="zh-CN" dirty="0" smtClean="0"/>
              <a:t>--</a:t>
            </a:r>
            <a:r>
              <a:rPr lang="en" altLang="zh-CN" dirty="0" smtClean="0"/>
              <a:t>prefix</a:t>
            </a:r>
            <a:r>
              <a:rPr lang="zh-CN" altLang="en-US" dirty="0" smtClean="0"/>
              <a:t>选项用于指定加速器用户态驱动需要安装的位置，用户态驱动动态库文件为</a:t>
            </a:r>
            <a:r>
              <a:rPr lang="en" altLang="zh-CN" dirty="0" smtClean="0"/>
              <a:t>libwd.so</a:t>
            </a:r>
            <a:r>
              <a:rPr lang="zh-CN" altLang="en" dirty="0" smtClean="0"/>
              <a:t>。</a:t>
            </a:r>
            <a:r>
              <a:rPr lang="en" altLang="zh-CN" dirty="0" smtClean="0"/>
              <a:t>Warpdrive</a:t>
            </a:r>
            <a:r>
              <a:rPr lang="zh-CN" altLang="en-US" dirty="0" smtClean="0"/>
              <a:t>默认安装路径为</a:t>
            </a:r>
            <a:r>
              <a:rPr lang="en-US" altLang="zh-CN" dirty="0" smtClean="0"/>
              <a:t>/</a:t>
            </a:r>
            <a:r>
              <a:rPr lang="en" altLang="zh-CN" dirty="0" smtClean="0"/>
              <a:t>usr/local</a:t>
            </a:r>
            <a:r>
              <a:rPr lang="zh-CN" altLang="en" dirty="0" smtClean="0"/>
              <a:t>，</a:t>
            </a:r>
            <a:r>
              <a:rPr lang="zh-CN" altLang="en-US" dirty="0" smtClean="0"/>
              <a:t>动态库文件在</a:t>
            </a:r>
            <a:r>
              <a:rPr lang="en-US" altLang="zh-CN" dirty="0" smtClean="0"/>
              <a:t>/</a:t>
            </a:r>
            <a:r>
              <a:rPr lang="en" altLang="zh-CN" dirty="0" smtClean="0"/>
              <a:t>usr/local/lib</a:t>
            </a:r>
            <a:r>
              <a:rPr lang="zh-CN" altLang="en-US" dirty="0" smtClean="0"/>
              <a:t>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5689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CE46-1E01-0A4D-83E4-ECEE781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518D-9EBC-4244-85BC-F8EB60E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重启系统或通过命令行手动依次加载加速器驱动到内核，并查看是否加载成功。如果操作系统是</a:t>
            </a:r>
            <a:r>
              <a:rPr lang="en" altLang="zh-CN" dirty="0"/>
              <a:t>SUSE</a:t>
            </a:r>
            <a:r>
              <a:rPr lang="zh-CN" altLang="en-US" dirty="0"/>
              <a:t>请按先说明进行操作。</a:t>
            </a:r>
          </a:p>
          <a:p>
            <a:pPr lvl="1"/>
            <a:r>
              <a:rPr lang="en-US" altLang="zh-CN" dirty="0"/>
              <a:t>[</a:t>
            </a:r>
            <a:r>
              <a:rPr lang="en" altLang="zh-CN" dirty="0" err="1"/>
              <a:t>root@localhost</a:t>
            </a:r>
            <a:r>
              <a:rPr lang="en" altLang="zh-CN" dirty="0"/>
              <a:t> rpm]# </a:t>
            </a:r>
            <a:r>
              <a:rPr lang="en" altLang="zh-CN" dirty="0" err="1"/>
              <a:t>lsmod</a:t>
            </a:r>
            <a:r>
              <a:rPr lang="en" altLang="zh-CN" dirty="0"/>
              <a:t> | grep </a:t>
            </a:r>
            <a:r>
              <a:rPr lang="en" altLang="zh-CN" dirty="0" err="1"/>
              <a:t>uacce</a:t>
            </a:r>
            <a:endParaRPr lang="en" altLang="zh-CN" dirty="0"/>
          </a:p>
          <a:p>
            <a:pPr lvl="1"/>
            <a:r>
              <a:rPr lang="en" altLang="zh-CN" dirty="0"/>
              <a:t>[</a:t>
            </a:r>
            <a:r>
              <a:rPr lang="en" altLang="zh-CN" dirty="0" err="1"/>
              <a:t>root@localhost</a:t>
            </a:r>
            <a:r>
              <a:rPr lang="en" altLang="zh-CN" dirty="0"/>
              <a:t> rpm]# </a:t>
            </a:r>
            <a:r>
              <a:rPr lang="en" altLang="zh-CN" dirty="0" err="1"/>
              <a:t>modprobe</a:t>
            </a:r>
            <a:r>
              <a:rPr lang="en" altLang="zh-CN" dirty="0"/>
              <a:t> </a:t>
            </a:r>
            <a:r>
              <a:rPr lang="en" altLang="zh-CN" dirty="0" err="1"/>
              <a:t>uacce</a:t>
            </a:r>
            <a:endParaRPr lang="en" altLang="zh-CN" dirty="0"/>
          </a:p>
          <a:p>
            <a:pPr lvl="1"/>
            <a:r>
              <a:rPr lang="en" altLang="zh-CN" dirty="0"/>
              <a:t>[</a:t>
            </a:r>
            <a:r>
              <a:rPr lang="en" altLang="zh-CN" dirty="0" err="1"/>
              <a:t>root@localhost</a:t>
            </a:r>
            <a:r>
              <a:rPr lang="en" altLang="zh-CN" dirty="0"/>
              <a:t> rpm]# </a:t>
            </a:r>
            <a:r>
              <a:rPr lang="en" altLang="zh-CN" dirty="0" err="1"/>
              <a:t>modprobe</a:t>
            </a:r>
            <a:r>
              <a:rPr lang="en" altLang="zh-CN" dirty="0"/>
              <a:t> hisi_sec2 #</a:t>
            </a:r>
            <a:r>
              <a:rPr lang="zh-CN" altLang="en-US" dirty="0"/>
              <a:t>加载</a:t>
            </a:r>
            <a:r>
              <a:rPr lang="en" altLang="zh-CN" dirty="0"/>
              <a:t>hisi_sec2</a:t>
            </a:r>
            <a:r>
              <a:rPr lang="zh-CN" altLang="en-US" dirty="0"/>
              <a:t>驱动时将根据</a:t>
            </a:r>
            <a:r>
              <a:rPr lang="en-US" altLang="zh-CN" dirty="0"/>
              <a:t>/</a:t>
            </a:r>
            <a:r>
              <a:rPr lang="en" altLang="zh-CN" dirty="0" err="1"/>
              <a:t>etc</a:t>
            </a:r>
            <a:r>
              <a:rPr lang="en" altLang="zh-CN" dirty="0"/>
              <a:t>/</a:t>
            </a:r>
            <a:r>
              <a:rPr lang="en" altLang="zh-CN" dirty="0" err="1"/>
              <a:t>modprobe.d</a:t>
            </a:r>
            <a:r>
              <a:rPr lang="en" altLang="zh-CN" dirty="0"/>
              <a:t>/hisi_sec2.conf </a:t>
            </a:r>
            <a:r>
              <a:rPr lang="zh-CN" altLang="en-US" dirty="0"/>
              <a:t>下的配置文件加载到内核</a:t>
            </a:r>
          </a:p>
          <a:p>
            <a:pPr lvl="1"/>
            <a:r>
              <a:rPr lang="en-US" altLang="zh-CN" dirty="0"/>
              <a:t>[</a:t>
            </a:r>
            <a:r>
              <a:rPr lang="en" altLang="zh-CN" dirty="0" err="1"/>
              <a:t>root@localhost</a:t>
            </a:r>
            <a:r>
              <a:rPr lang="en" altLang="zh-CN" dirty="0"/>
              <a:t> rpm]# </a:t>
            </a:r>
            <a:r>
              <a:rPr lang="en" altLang="zh-CN" dirty="0" err="1"/>
              <a:t>modprobe</a:t>
            </a:r>
            <a:r>
              <a:rPr lang="en" altLang="zh-CN" dirty="0"/>
              <a:t> </a:t>
            </a:r>
            <a:r>
              <a:rPr lang="en" altLang="zh-CN" dirty="0" err="1"/>
              <a:t>hisi_hpre</a:t>
            </a:r>
            <a:r>
              <a:rPr lang="en" altLang="zh-CN" dirty="0"/>
              <a:t>  #</a:t>
            </a:r>
            <a:r>
              <a:rPr lang="zh-CN" altLang="en-US" dirty="0"/>
              <a:t>加载</a:t>
            </a:r>
            <a:r>
              <a:rPr lang="en" altLang="zh-CN" dirty="0" err="1"/>
              <a:t>hisi_hpre</a:t>
            </a:r>
            <a:r>
              <a:rPr lang="zh-CN" altLang="en-US" dirty="0"/>
              <a:t>驱动时将根据</a:t>
            </a:r>
            <a:r>
              <a:rPr lang="en-US" altLang="zh-CN" dirty="0"/>
              <a:t>/</a:t>
            </a:r>
            <a:r>
              <a:rPr lang="en" altLang="zh-CN" dirty="0" err="1"/>
              <a:t>etc</a:t>
            </a:r>
            <a:r>
              <a:rPr lang="en" altLang="zh-CN" dirty="0"/>
              <a:t>/</a:t>
            </a:r>
            <a:r>
              <a:rPr lang="en" altLang="zh-CN" dirty="0" err="1"/>
              <a:t>modprobe.d</a:t>
            </a:r>
            <a:r>
              <a:rPr lang="en" altLang="zh-CN" dirty="0"/>
              <a:t>/</a:t>
            </a:r>
            <a:r>
              <a:rPr lang="en" altLang="zh-CN" dirty="0" err="1"/>
              <a:t>hisi_hpre.conf</a:t>
            </a:r>
            <a:r>
              <a:rPr lang="en" altLang="zh-CN" dirty="0"/>
              <a:t> </a:t>
            </a:r>
            <a:r>
              <a:rPr lang="zh-CN" altLang="en-US" dirty="0"/>
              <a:t>下的配置文件加载到内核</a:t>
            </a:r>
            <a:r>
              <a:rPr lang="en" altLang="zh-CN" dirty="0"/>
              <a:t>				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638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CE46-1E01-0A4D-83E4-ECEE781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518D-9EBC-4244-85BC-F8EB60E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编译安装加速器</a:t>
            </a:r>
            <a:r>
              <a:rPr lang="en" altLang="zh-CN" sz="2400" dirty="0"/>
              <a:t>KAE</a:t>
            </a:r>
            <a:r>
              <a:rPr lang="zh-CN" altLang="en-US" sz="2400" dirty="0"/>
              <a:t>引擎。</a:t>
            </a:r>
          </a:p>
          <a:p>
            <a:pPr lvl="1"/>
            <a:r>
              <a:rPr lang="en" altLang="zh-CN" dirty="0"/>
              <a:t>cd KAE</a:t>
            </a:r>
          </a:p>
          <a:p>
            <a:pPr lvl="1"/>
            <a:r>
              <a:rPr lang="en" altLang="zh-CN" dirty="0" err="1"/>
              <a:t>chmod</a:t>
            </a:r>
            <a:r>
              <a:rPr lang="en" altLang="zh-CN" dirty="0"/>
              <a:t> +x configure</a:t>
            </a:r>
          </a:p>
          <a:p>
            <a:pPr lvl="1"/>
            <a:r>
              <a:rPr lang="en" altLang="zh-CN" dirty="0"/>
              <a:t>./configure</a:t>
            </a:r>
          </a:p>
          <a:p>
            <a:pPr lvl="1"/>
            <a:r>
              <a:rPr lang="en" altLang="zh-CN" dirty="0"/>
              <a:t>make clean &amp;&amp; make</a:t>
            </a:r>
          </a:p>
          <a:p>
            <a:pPr lvl="1"/>
            <a:r>
              <a:rPr lang="en" altLang="zh-CN" dirty="0"/>
              <a:t>make install</a:t>
            </a:r>
          </a:p>
          <a:p>
            <a:pPr marL="0" indent="0">
              <a:buNone/>
            </a:pPr>
            <a:endParaRPr lang="en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./</a:t>
            </a:r>
            <a:r>
              <a:rPr lang="en" altLang="zh-CN" sz="2400" dirty="0"/>
              <a:t>configure </a:t>
            </a:r>
            <a:r>
              <a:rPr lang="zh-CN" altLang="en-US" sz="2400" dirty="0"/>
              <a:t>可以加</a:t>
            </a:r>
            <a:r>
              <a:rPr lang="en-US" altLang="zh-CN" sz="2400" dirty="0"/>
              <a:t>--</a:t>
            </a:r>
            <a:r>
              <a:rPr lang="en" altLang="zh-CN" sz="2400" dirty="0"/>
              <a:t>prefix</a:t>
            </a:r>
            <a:r>
              <a:rPr lang="zh-CN" altLang="en-US" sz="2400" dirty="0"/>
              <a:t>选项用于指定</a:t>
            </a:r>
            <a:r>
              <a:rPr lang="en" altLang="zh-CN" sz="2400" dirty="0"/>
              <a:t>KAE </a:t>
            </a:r>
            <a:r>
              <a:rPr lang="zh-CN" altLang="en-US" sz="2400" dirty="0"/>
              <a:t>引擎的安装路径，</a:t>
            </a:r>
            <a:r>
              <a:rPr lang="en" altLang="zh-CN" sz="2400" dirty="0"/>
              <a:t>KAE</a:t>
            </a:r>
            <a:r>
              <a:rPr lang="zh-CN" altLang="en-US" sz="2400" dirty="0"/>
              <a:t>引擎动态库文件为</a:t>
            </a:r>
            <a:r>
              <a:rPr lang="en" altLang="zh-CN" sz="2400" dirty="0" err="1"/>
              <a:t>libkae.so</a:t>
            </a:r>
            <a:r>
              <a:rPr lang="zh-CN" altLang="en" sz="2400" dirty="0"/>
              <a:t>。</a:t>
            </a:r>
          </a:p>
          <a:p>
            <a:pPr marL="0" indent="0">
              <a:buNone/>
            </a:pPr>
            <a:r>
              <a:rPr lang="zh-CN" altLang="en" sz="2400" dirty="0"/>
              <a:t> </a:t>
            </a:r>
          </a:p>
          <a:p>
            <a:r>
              <a:rPr lang="zh-CN" altLang="en-US" sz="2400" dirty="0"/>
              <a:t>推荐通过默认方式安装</a:t>
            </a:r>
            <a:r>
              <a:rPr lang="en" altLang="zh-CN" sz="2400" dirty="0"/>
              <a:t>KAE</a:t>
            </a:r>
            <a:r>
              <a:rPr lang="zh-CN" altLang="en-US" sz="2400" dirty="0"/>
              <a:t>引擎。默认安装路径为</a:t>
            </a:r>
            <a:r>
              <a:rPr lang="en-US" altLang="zh-CN" sz="2400" dirty="0"/>
              <a:t>/</a:t>
            </a:r>
            <a:r>
              <a:rPr lang="en" altLang="zh-CN" sz="2400" dirty="0" err="1"/>
              <a:t>usr</a:t>
            </a:r>
            <a:r>
              <a:rPr lang="en" altLang="zh-CN" sz="2400" dirty="0"/>
              <a:t>/local</a:t>
            </a:r>
            <a:r>
              <a:rPr lang="zh-CN" altLang="en" sz="2400" dirty="0"/>
              <a:t>，</a:t>
            </a:r>
            <a:r>
              <a:rPr lang="zh-CN" altLang="en-US" sz="2400" dirty="0"/>
              <a:t>动态库文件在</a:t>
            </a:r>
            <a:r>
              <a:rPr lang="en-US" altLang="zh-CN" sz="2400" dirty="0"/>
              <a:t>/</a:t>
            </a:r>
            <a:r>
              <a:rPr lang="en" altLang="zh-CN" sz="2400" dirty="0" err="1"/>
              <a:t>usr</a:t>
            </a:r>
            <a:r>
              <a:rPr lang="en" altLang="zh-CN" sz="2400" dirty="0"/>
              <a:t>/local/lib/engines-1.1</a:t>
            </a:r>
            <a:r>
              <a:rPr lang="zh-CN" altLang="en-US" sz="2400" dirty="0"/>
              <a:t>下。 </a:t>
            </a:r>
          </a:p>
        </p:txBody>
      </p:sp>
    </p:spTree>
    <p:extLst>
      <p:ext uri="{BB962C8B-B14F-4D97-AF65-F5344CB8AC3E}">
        <p14:creationId xmlns:p14="http://schemas.microsoft.com/office/powerpoint/2010/main" val="18606543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45BA-9142-184A-B4C6-FE95CED1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A8FDC-A632-FA4F-BFCB-EC67E150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安装后检查</a:t>
            </a:r>
          </a:p>
          <a:p>
            <a:pPr lvl="1"/>
            <a:r>
              <a:rPr lang="zh-CN" altLang="zh-CN" sz="2200" dirty="0"/>
              <a:t>执行</a:t>
            </a:r>
            <a:r>
              <a:rPr lang="en-US" altLang="zh-CN" sz="2200" dirty="0"/>
              <a:t>cd</a:t>
            </a:r>
            <a:r>
              <a:rPr lang="zh-CN" altLang="zh-CN" sz="2200" dirty="0"/>
              <a:t>命令，进入到</a:t>
            </a:r>
            <a:r>
              <a:rPr lang="en-US" altLang="zh-CN" sz="2200" dirty="0"/>
              <a:t>/</a:t>
            </a:r>
            <a:r>
              <a:rPr lang="en-US" altLang="zh-CN" sz="2200" dirty="0" err="1"/>
              <a:t>usr</a:t>
            </a:r>
            <a:r>
              <a:rPr lang="en-US" altLang="zh-CN" sz="2200" dirty="0"/>
              <a:t>/local/lib</a:t>
            </a:r>
            <a:r>
              <a:rPr lang="zh-CN" altLang="zh-CN" sz="2200" dirty="0"/>
              <a:t>目录或者用户自定义安装目录下。</a:t>
            </a:r>
          </a:p>
          <a:p>
            <a:pPr lvl="1"/>
            <a:r>
              <a:rPr lang="zh-CN" altLang="zh-CN" sz="2200" dirty="0"/>
              <a:t>执行</a:t>
            </a:r>
            <a:r>
              <a:rPr lang="en-US" altLang="zh-CN" sz="2200" dirty="0"/>
              <a:t>ls -al</a:t>
            </a:r>
            <a:r>
              <a:rPr lang="zh-CN" altLang="zh-CN" sz="2200" dirty="0"/>
              <a:t>命令，查看软连接状态。</a:t>
            </a:r>
          </a:p>
          <a:p>
            <a:pPr lvl="1"/>
            <a:r>
              <a:rPr lang="zh-CN" altLang="zh-CN" sz="2200" dirty="0"/>
              <a:t>命令脚本和信息回显如下所示：</a:t>
            </a:r>
          </a:p>
          <a:p>
            <a:pPr lvl="2"/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 ls -al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/local/lib/ |grep </a:t>
            </a:r>
            <a:r>
              <a:rPr lang="en-US" altLang="zh-CN" sz="1800" dirty="0" err="1"/>
              <a:t>libwd</a:t>
            </a:r>
            <a:endParaRPr lang="zh-CN" altLang="zh-CN" sz="1800" dirty="0"/>
          </a:p>
          <a:p>
            <a:pPr lvl="2"/>
            <a:r>
              <a:rPr lang="en-US" altLang="zh-CN" sz="1800" dirty="0"/>
              <a:t>//</a:t>
            </a:r>
            <a:r>
              <a:rPr lang="zh-CN" altLang="zh-CN" sz="1800" dirty="0"/>
              <a:t>软连接及</a:t>
            </a:r>
            <a:r>
              <a:rPr lang="en-US" altLang="zh-CN" sz="1800" dirty="0"/>
              <a:t>so</a:t>
            </a:r>
            <a:r>
              <a:rPr lang="zh-CN" altLang="zh-CN" sz="1800" dirty="0"/>
              <a:t>存在，说明</a:t>
            </a:r>
            <a:r>
              <a:rPr lang="en-US" altLang="zh-CN" sz="1800" dirty="0" err="1"/>
              <a:t>libwd</a:t>
            </a:r>
            <a:r>
              <a:rPr lang="zh-CN" altLang="zh-CN" sz="1800" dirty="0"/>
              <a:t>安装成功</a:t>
            </a:r>
          </a:p>
          <a:p>
            <a:pPr lvl="2"/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 ls -al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/local/lib/engines-1.1/</a:t>
            </a:r>
            <a:endParaRPr lang="zh-CN" altLang="zh-CN" sz="1800" dirty="0"/>
          </a:p>
          <a:p>
            <a:pPr lvl="2"/>
            <a:r>
              <a:rPr lang="en-US" altLang="zh-CN" sz="1800" dirty="0"/>
              <a:t>//</a:t>
            </a:r>
            <a:r>
              <a:rPr lang="zh-CN" altLang="zh-CN" sz="1800" dirty="0"/>
              <a:t>软连接及</a:t>
            </a:r>
            <a:r>
              <a:rPr lang="en-US" altLang="zh-CN" sz="1800" dirty="0"/>
              <a:t>so</a:t>
            </a:r>
            <a:r>
              <a:rPr lang="zh-CN" altLang="zh-CN" sz="1800" dirty="0"/>
              <a:t>存在，说明</a:t>
            </a:r>
            <a:r>
              <a:rPr lang="en-US" altLang="zh-CN" sz="1800" dirty="0"/>
              <a:t>KAE</a:t>
            </a:r>
            <a:r>
              <a:rPr lang="zh-CN" altLang="zh-CN" sz="1800" dirty="0"/>
              <a:t>引擎安装成功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2215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28966-1653-BE4F-B21F-75748949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1166-6627-AD49-8CC8-C2758BCC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查看虚拟文件系统下对应的加速器设备：</a:t>
            </a:r>
          </a:p>
          <a:p>
            <a:pPr lvl="1"/>
            <a:r>
              <a:rPr lang="en-US" altLang="zh-CN" dirty="0"/>
              <a:t>ls -al /sys/class/</a:t>
            </a:r>
            <a:r>
              <a:rPr lang="en-US" altLang="zh-CN" dirty="0" err="1"/>
              <a:t>uacce</a:t>
            </a:r>
            <a:r>
              <a:rPr lang="en-US" altLang="zh-CN" dirty="0"/>
              <a:t>/</a:t>
            </a:r>
          </a:p>
          <a:p>
            <a:pPr lvl="1"/>
            <a:endParaRPr lang="en-US" altLang="zh-CN" dirty="0"/>
          </a:p>
          <a:p>
            <a:r>
              <a:rPr lang="zh-CN" altLang="zh-CN" dirty="0"/>
              <a:t>通过</a:t>
            </a:r>
            <a:r>
              <a:rPr lang="en-US" altLang="zh-CN" dirty="0"/>
              <a:t>OpenSSL</a:t>
            </a:r>
            <a:r>
              <a:rPr lang="zh-CN" altLang="zh-CN" dirty="0"/>
              <a:t>命令验证加速器是否生效，以验证</a:t>
            </a:r>
            <a:r>
              <a:rPr lang="en-US" altLang="zh-CN" dirty="0"/>
              <a:t>RSA</a:t>
            </a:r>
            <a:r>
              <a:rPr lang="zh-CN" altLang="zh-CN" dirty="0"/>
              <a:t>性能为例，命令如下：</a:t>
            </a:r>
          </a:p>
          <a:p>
            <a:pPr lvl="1"/>
            <a:r>
              <a:rPr lang="en-US" altLang="zh-CN" dirty="0"/>
              <a:t> cd /</a:t>
            </a:r>
            <a:r>
              <a:rPr lang="en-US" altLang="zh-CN" dirty="0" err="1"/>
              <a:t>usr</a:t>
            </a:r>
            <a:r>
              <a:rPr lang="en-US" altLang="zh-CN" dirty="0"/>
              <a:t>/local/bin/</a:t>
            </a:r>
            <a:endParaRPr lang="zh-CN" altLang="zh-CN" dirty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openssl</a:t>
            </a:r>
            <a:r>
              <a:rPr lang="en-US" altLang="zh-CN" dirty="0"/>
              <a:t> speed rsa2048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openssl</a:t>
            </a:r>
            <a:r>
              <a:rPr lang="en-US" altLang="zh-CN" dirty="0"/>
              <a:t> speed -engine </a:t>
            </a:r>
            <a:r>
              <a:rPr lang="en-US" altLang="zh-CN" dirty="0" err="1"/>
              <a:t>kae</a:t>
            </a:r>
            <a:r>
              <a:rPr lang="en-US" altLang="zh-CN" dirty="0"/>
              <a:t> rsa2048</a:t>
            </a:r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766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28966-1653-BE4F-B21F-75748949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1166-6627-AD49-8CC8-C2758BCC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任务</a:t>
            </a:r>
            <a:r>
              <a:rPr lang="en-US" altLang="zh-CN" dirty="0"/>
              <a:t>4 </a:t>
            </a:r>
            <a:r>
              <a:rPr lang="zh-CN" altLang="en-US" dirty="0"/>
              <a:t>安装</a:t>
            </a:r>
            <a:r>
              <a:rPr lang="en-US" altLang="zh-CN" dirty="0" err="1"/>
              <a:t>KAEzip</a:t>
            </a:r>
            <a:r>
              <a:rPr lang="zh-CN" altLang="en-US" dirty="0"/>
              <a:t>鲲鹏加速引擎压缩模块</a:t>
            </a:r>
            <a:endParaRPr lang="en-US" altLang="zh-CN" dirty="0"/>
          </a:p>
          <a:p>
            <a:r>
              <a:rPr lang="zh-CN" altLang="zh-CN" dirty="0"/>
              <a:t>安装并验证</a:t>
            </a:r>
            <a:r>
              <a:rPr lang="en-US" altLang="zh-CN" dirty="0" err="1"/>
              <a:t>KAEzip</a:t>
            </a:r>
            <a:r>
              <a:rPr lang="zh-CN" altLang="zh-CN" dirty="0"/>
              <a:t>模块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97530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28966-1653-BE4F-B21F-75748949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1166-6627-AD49-8CC8-C2758BCC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 </a:t>
            </a:r>
            <a:r>
              <a:rPr lang="zh-CN" altLang="en-US" dirty="0"/>
              <a:t>安装</a:t>
            </a:r>
            <a:r>
              <a:rPr lang="en-US" altLang="zh-CN" dirty="0" err="1"/>
              <a:t>KAEzip</a:t>
            </a:r>
            <a:r>
              <a:rPr lang="zh-CN" altLang="en-US" dirty="0"/>
              <a:t>鲲鹏加速引擎压缩模块</a:t>
            </a:r>
            <a:endParaRPr lang="en-US" altLang="zh-CN" dirty="0"/>
          </a:p>
          <a:p>
            <a:pPr lvl="1"/>
            <a:r>
              <a:rPr lang="zh-CN" altLang="en-US" dirty="0"/>
              <a:t>题目要求</a:t>
            </a:r>
            <a:endParaRPr lang="en-US" altLang="zh-CN" dirty="0"/>
          </a:p>
          <a:p>
            <a:pPr lvl="1"/>
            <a:r>
              <a:rPr lang="zh-CN" altLang="en-US" dirty="0"/>
              <a:t>运行结果演示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47593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28966-1653-BE4F-B21F-75748949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1166-6627-AD49-8CC8-C2758BCC0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412875"/>
            <a:ext cx="9216578" cy="4608513"/>
          </a:xfrm>
        </p:spPr>
        <p:txBody>
          <a:bodyPr/>
          <a:lstStyle/>
          <a:p>
            <a:r>
              <a:rPr lang="zh-CN" altLang="en-US" dirty="0"/>
              <a:t>克隆包含</a:t>
            </a:r>
            <a:r>
              <a:rPr lang="en" altLang="zh-CN" dirty="0" err="1"/>
              <a:t>Kunpeng</a:t>
            </a:r>
            <a:r>
              <a:rPr lang="zh-CN" altLang="en-US" dirty="0"/>
              <a:t>加速器引擎驱动程序的</a:t>
            </a:r>
            <a:r>
              <a:rPr lang="en" altLang="zh-CN" dirty="0" err="1"/>
              <a:t>Github</a:t>
            </a:r>
            <a:r>
              <a:rPr lang="zh-CN" altLang="en-US" dirty="0"/>
              <a:t>存储库</a:t>
            </a:r>
          </a:p>
          <a:p>
            <a:pPr lvl="1"/>
            <a:r>
              <a:rPr lang="en" altLang="zh-CN" dirty="0"/>
              <a:t>git clone https://</a:t>
            </a:r>
            <a:r>
              <a:rPr lang="en" altLang="zh-CN" dirty="0" err="1"/>
              <a:t>github.com</a:t>
            </a:r>
            <a:r>
              <a:rPr lang="en" altLang="zh-CN" dirty="0"/>
              <a:t>/</a:t>
            </a:r>
            <a:r>
              <a:rPr lang="en" altLang="zh-CN" dirty="0" err="1"/>
              <a:t>kunpengcompute</a:t>
            </a:r>
            <a:r>
              <a:rPr lang="en" altLang="zh-CN" dirty="0"/>
              <a:t>/</a:t>
            </a:r>
            <a:r>
              <a:rPr lang="en" altLang="zh-CN" dirty="0" err="1"/>
              <a:t>KAEzip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 </a:t>
            </a:r>
          </a:p>
          <a:p>
            <a:r>
              <a:rPr lang="zh-CN" altLang="en-US" dirty="0"/>
              <a:t>从以下位置下载发行版本的</a:t>
            </a:r>
            <a:r>
              <a:rPr lang="en" altLang="zh-CN" dirty="0" err="1"/>
              <a:t>Kunpeng</a:t>
            </a:r>
            <a:r>
              <a:rPr lang="en" altLang="zh-CN" dirty="0"/>
              <a:t> Accelerator Engine</a:t>
            </a:r>
            <a:r>
              <a:rPr lang="zh-CN" altLang="en-US" dirty="0"/>
              <a:t>驱动程序：</a:t>
            </a:r>
          </a:p>
          <a:p>
            <a:pPr lvl="1"/>
            <a:r>
              <a:rPr lang="en" altLang="zh-CN" dirty="0"/>
              <a:t>https://</a:t>
            </a:r>
            <a:r>
              <a:rPr lang="en" altLang="zh-CN" dirty="0" err="1"/>
              <a:t>github.com</a:t>
            </a:r>
            <a:r>
              <a:rPr lang="en" altLang="zh-CN" dirty="0"/>
              <a:t>/</a:t>
            </a:r>
            <a:r>
              <a:rPr lang="en" altLang="zh-CN" dirty="0" err="1"/>
              <a:t>kunpengcompute</a:t>
            </a:r>
            <a:r>
              <a:rPr lang="en" altLang="zh-CN" dirty="0"/>
              <a:t>/</a:t>
            </a:r>
            <a:r>
              <a:rPr lang="en" altLang="zh-CN" dirty="0" err="1"/>
              <a:t>KAEdriver</a:t>
            </a:r>
            <a:r>
              <a:rPr lang="en" altLang="zh-CN" dirty="0"/>
              <a:t>/releases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468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7E699-6FF7-724B-9D28-24437044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8A383-FB3E-E24E-905B-47049D5C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：进行</a:t>
            </a:r>
            <a:r>
              <a:rPr lang="zh-CN" altLang="en-US" dirty="0"/>
              <a:t>安装前的准备工作，进行安装环境的搭建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正常安装、使用环境模组；且模块功能满足任务所述。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提交相关配置、运行截图。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8127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28966-1653-BE4F-B21F-75748949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1166-6627-AD49-8CC8-C2758BCC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首先，构建并安装加速器驱动程序</a:t>
            </a:r>
            <a:endParaRPr lang="en-US" altLang="zh-CN" dirty="0"/>
          </a:p>
          <a:p>
            <a:pPr lvl="1"/>
            <a:r>
              <a:rPr lang="en-US" altLang="zh-CN" dirty="0"/>
              <a:t>tar -</a:t>
            </a:r>
            <a:r>
              <a:rPr lang="en-US" altLang="zh-CN" dirty="0" err="1"/>
              <a:t>zxf</a:t>
            </a:r>
            <a:r>
              <a:rPr lang="en-US" altLang="zh-CN" dirty="0"/>
              <a:t> </a:t>
            </a:r>
            <a:r>
              <a:rPr lang="en-US" altLang="zh-CN" dirty="0" err="1"/>
              <a:t>Kunpeng_KAE_driver.tar.gz</a:t>
            </a:r>
            <a:endParaRPr lang="zh-CN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kae_driver</a:t>
            </a:r>
            <a:endParaRPr lang="zh-CN" altLang="zh-CN" dirty="0"/>
          </a:p>
          <a:p>
            <a:pPr lvl="1"/>
            <a:r>
              <a:rPr lang="en-US" altLang="zh-CN" dirty="0"/>
              <a:t>make</a:t>
            </a:r>
            <a:endParaRPr lang="zh-CN" altLang="zh-CN" dirty="0"/>
          </a:p>
          <a:p>
            <a:pPr lvl="1"/>
            <a:r>
              <a:rPr lang="en-US" altLang="zh-CN" dirty="0"/>
              <a:t>make install</a:t>
            </a:r>
            <a:endParaRPr lang="zh-CN" altLang="zh-CN" dirty="0"/>
          </a:p>
          <a:p>
            <a:pPr lvl="1"/>
            <a:r>
              <a:rPr lang="en-US" altLang="zh-CN" dirty="0" err="1"/>
              <a:t>modprobe</a:t>
            </a:r>
            <a:r>
              <a:rPr lang="en-US" altLang="zh-CN" dirty="0"/>
              <a:t> </a:t>
            </a:r>
            <a:r>
              <a:rPr lang="en-US" altLang="zh-CN" dirty="0" err="1"/>
              <a:t>uacce</a:t>
            </a:r>
            <a:endParaRPr lang="zh-CN" altLang="zh-CN" dirty="0"/>
          </a:p>
          <a:p>
            <a:pPr lvl="1"/>
            <a:r>
              <a:rPr lang="en-US" altLang="zh-CN" dirty="0" err="1"/>
              <a:t>modprobe</a:t>
            </a:r>
            <a:r>
              <a:rPr lang="en-US" altLang="zh-CN" dirty="0"/>
              <a:t> </a:t>
            </a:r>
            <a:r>
              <a:rPr lang="en-US" altLang="zh-CN" dirty="0" err="1"/>
              <a:t>hisi_qm</a:t>
            </a:r>
            <a:endParaRPr lang="zh-CN" altLang="zh-CN" dirty="0"/>
          </a:p>
          <a:p>
            <a:pPr lvl="1"/>
            <a:r>
              <a:rPr lang="en-US" altLang="zh-CN" dirty="0" err="1"/>
              <a:t>modprobe</a:t>
            </a:r>
            <a:r>
              <a:rPr lang="en-US" altLang="zh-CN" dirty="0"/>
              <a:t> </a:t>
            </a:r>
            <a:r>
              <a:rPr lang="en-US" altLang="zh-CN" dirty="0" err="1"/>
              <a:t>hisi_zip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7E30E13-CB8B-AC40-B048-0D48FC7311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67" y="5157192"/>
            <a:ext cx="4914265" cy="1513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56819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9D2E-2908-AF4D-80D5-FFE87CF9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7A49B-41BA-8643-9440-0ACFA65C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其次，安装加速器库：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warpdrive</a:t>
            </a:r>
            <a:endParaRPr lang="zh-CN" altLang="zh-CN" dirty="0"/>
          </a:p>
          <a:p>
            <a:pPr lvl="1"/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err="1"/>
              <a:t>autogen.sh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en-US" altLang="zh-CN" dirty="0"/>
              <a:t>./configure </a:t>
            </a:r>
            <a:endParaRPr lang="zh-CN" altLang="zh-CN" dirty="0"/>
          </a:p>
          <a:p>
            <a:pPr lvl="1"/>
            <a:r>
              <a:rPr lang="en-US" altLang="zh-CN" dirty="0"/>
              <a:t>make </a:t>
            </a:r>
            <a:endParaRPr lang="zh-CN" altLang="zh-CN" dirty="0"/>
          </a:p>
          <a:p>
            <a:pPr lvl="1"/>
            <a:r>
              <a:rPr lang="en-US" altLang="zh-CN" dirty="0"/>
              <a:t>make install</a:t>
            </a:r>
            <a:endParaRPr lang="zh-CN" altLang="zh-CN" dirty="0"/>
          </a:p>
          <a:p>
            <a:pPr lvl="1"/>
            <a:r>
              <a:rPr lang="en-US" altLang="zh-CN" dirty="0"/>
              <a:t>Then Install </a:t>
            </a:r>
            <a:r>
              <a:rPr lang="en-US" altLang="zh-CN" dirty="0" err="1"/>
              <a:t>KAEzip</a:t>
            </a:r>
            <a:r>
              <a:rPr lang="en-US" altLang="zh-CN" dirty="0"/>
              <a:t> library: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1775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CE38-4E1B-BE40-B9A6-5148AA26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69F21-D479-5D44-92A6-CAB8A95A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en-US" altLang="zh-CN" dirty="0" err="1"/>
              <a:t>KAEzip</a:t>
            </a:r>
            <a:r>
              <a:rPr lang="en-US" altLang="zh-CN" dirty="0"/>
              <a:t> / </a:t>
            </a:r>
            <a:r>
              <a:rPr lang="en-US" altLang="zh-CN" dirty="0" err="1"/>
              <a:t>open_source</a:t>
            </a:r>
            <a:r>
              <a:rPr lang="zh-CN" altLang="zh-CN" dirty="0"/>
              <a:t>下载</a:t>
            </a:r>
            <a:r>
              <a:rPr lang="en-US" altLang="zh-CN" dirty="0"/>
              <a:t>zlib-1.2.11.tar.gz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KAEzip</a:t>
            </a:r>
            <a:endParaRPr lang="zh-CN" altLang="zh-CN" dirty="0"/>
          </a:p>
          <a:p>
            <a:pPr lvl="1"/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err="1"/>
              <a:t>setup.sh</a:t>
            </a:r>
            <a:r>
              <a:rPr lang="en-US" altLang="zh-CN" dirty="0"/>
              <a:t> install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D53775A-752A-0A42-B79C-932BFA0839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10" y="3429000"/>
            <a:ext cx="5275580" cy="299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71324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A3AB7-C8DA-A240-BD5E-4CED106A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16D20-CA94-D24D-AA7F-A68DE5E4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查看</a:t>
            </a:r>
            <a:r>
              <a:rPr lang="en-US" altLang="zh-CN" dirty="0" err="1"/>
              <a:t>zlib</a:t>
            </a:r>
            <a:r>
              <a:rPr lang="zh-CN" altLang="zh-CN" dirty="0"/>
              <a:t>库加速器是否生效，用户如果没有安装</a:t>
            </a:r>
            <a:r>
              <a:rPr lang="en-US" altLang="zh-CN" dirty="0" err="1"/>
              <a:t>hisi_zip</a:t>
            </a:r>
            <a:r>
              <a:rPr lang="zh-CN" altLang="zh-CN" dirty="0"/>
              <a:t>软件可以忽略该步骤。通过</a:t>
            </a:r>
            <a:r>
              <a:rPr lang="en-US" altLang="zh-CN" dirty="0" err="1"/>
              <a:t>ldd</a:t>
            </a:r>
            <a:r>
              <a:rPr lang="zh-CN" altLang="zh-CN" dirty="0"/>
              <a:t>命令查看</a:t>
            </a:r>
            <a:r>
              <a:rPr lang="en-US" altLang="zh-CN" dirty="0" err="1"/>
              <a:t>zlib</a:t>
            </a:r>
            <a:r>
              <a:rPr lang="zh-CN" altLang="zh-CN" dirty="0"/>
              <a:t>加速库是否链接到</a:t>
            </a:r>
            <a:r>
              <a:rPr lang="en-US" altLang="zh-CN" dirty="0" err="1"/>
              <a:t>libwd</a:t>
            </a:r>
            <a:r>
              <a:rPr lang="zh-CN" altLang="zh-CN" dirty="0"/>
              <a:t>库，如果有返回如下信息，说明</a:t>
            </a:r>
            <a:r>
              <a:rPr lang="en-US" altLang="zh-CN" dirty="0" err="1"/>
              <a:t>zlib</a:t>
            </a:r>
            <a:r>
              <a:rPr lang="zh-CN" altLang="zh-CN" dirty="0"/>
              <a:t>加速库安装成功。同样的，用户的进程也可以通过</a:t>
            </a:r>
            <a:r>
              <a:rPr lang="en-US" altLang="zh-CN" dirty="0" err="1"/>
              <a:t>ldd</a:t>
            </a:r>
            <a:r>
              <a:rPr lang="en-US" altLang="zh-CN" dirty="0"/>
              <a:t> </a:t>
            </a:r>
            <a:r>
              <a:rPr lang="zh-CN" altLang="zh-CN" dirty="0"/>
              <a:t>命令查看是否使用</a:t>
            </a:r>
            <a:r>
              <a:rPr lang="en-US" altLang="zh-CN" dirty="0" err="1"/>
              <a:t>libwd</a:t>
            </a:r>
            <a:r>
              <a:rPr lang="zh-CN" altLang="zh-CN" dirty="0"/>
              <a:t>库。</a:t>
            </a:r>
          </a:p>
          <a:p>
            <a:pPr lvl="1"/>
            <a:r>
              <a:rPr lang="en-US" altLang="zh-CN" dirty="0" err="1"/>
              <a:t>ldd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zlib</a:t>
            </a:r>
            <a:r>
              <a:rPr lang="en-US" altLang="zh-CN" dirty="0"/>
              <a:t>/lib/libz.so.1.2.11</a:t>
            </a:r>
            <a:endParaRPr lang="zh-CN" altLang="zh-CN" dirty="0"/>
          </a:p>
          <a:p>
            <a:pPr lvl="2"/>
            <a:r>
              <a:rPr lang="en-US" altLang="zh-CN" dirty="0"/>
              <a:t>        linux-vdso.so.1 =&gt;  (0x0000ffff80280000)</a:t>
            </a:r>
            <a:endParaRPr lang="zh-CN" altLang="zh-CN" dirty="0"/>
          </a:p>
          <a:p>
            <a:pPr lvl="2"/>
            <a:r>
              <a:rPr lang="en-US" altLang="zh-CN" dirty="0"/>
              <a:t>        libc.so.6 =&gt; /lib64/libc.so.6 (0x0000ffff80080000)</a:t>
            </a:r>
            <a:endParaRPr lang="zh-CN" altLang="zh-CN" dirty="0"/>
          </a:p>
          <a:p>
            <a:pPr lvl="2"/>
            <a:r>
              <a:rPr lang="en-US" altLang="zh-CN" dirty="0"/>
              <a:t>        libwd.so.1 =&gt; /lib64/libwd.so.1 (0x0000ffff80040000)</a:t>
            </a:r>
            <a:endParaRPr lang="zh-CN" altLang="zh-CN" dirty="0"/>
          </a:p>
          <a:p>
            <a:pPr lvl="2"/>
            <a:r>
              <a:rPr lang="en-US" altLang="zh-CN" dirty="0"/>
              <a:t>        /lib/ld-linux-aarch64.so.1 (0x0000ffff80290000)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87213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CE46-1E01-0A4D-83E4-ECEE7817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D518D-9EBC-4244-85BC-F8EB60E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加速引擎是</a:t>
            </a:r>
            <a:r>
              <a:rPr lang="en" altLang="zh-CN" dirty="0" err="1"/>
              <a:t>TaiShan</a:t>
            </a:r>
            <a:r>
              <a:rPr lang="en" altLang="zh-CN" dirty="0"/>
              <a:t> 200</a:t>
            </a:r>
            <a:r>
              <a:rPr lang="zh-CN" altLang="en-US" dirty="0"/>
              <a:t>服务器基于</a:t>
            </a:r>
            <a:r>
              <a:rPr lang="en" altLang="zh-CN" dirty="0" err="1"/>
              <a:t>Kunpeng</a:t>
            </a:r>
            <a:r>
              <a:rPr lang="en" altLang="zh-CN" dirty="0"/>
              <a:t> 920</a:t>
            </a:r>
            <a:r>
              <a:rPr lang="zh-CN" altLang="en-US" dirty="0"/>
              <a:t>处理器提供的硬件加速解决方案，包含了</a:t>
            </a:r>
            <a:r>
              <a:rPr lang="en" altLang="zh-CN" dirty="0"/>
              <a:t>KAE</a:t>
            </a:r>
            <a:r>
              <a:rPr lang="zh-CN" altLang="en-US" dirty="0"/>
              <a:t>加解密、</a:t>
            </a:r>
            <a:r>
              <a:rPr lang="en" altLang="zh-CN" dirty="0" err="1"/>
              <a:t>KAEzip</a:t>
            </a:r>
            <a:r>
              <a:rPr lang="zh-CN" altLang="en-US" dirty="0"/>
              <a:t>分别用于加速</a:t>
            </a:r>
            <a:r>
              <a:rPr lang="en" altLang="zh-CN" dirty="0"/>
              <a:t>SSL/TLS</a:t>
            </a:r>
            <a:r>
              <a:rPr lang="zh-CN" altLang="en-US" dirty="0"/>
              <a:t>应用和数据压缩，可以显著降低处理器消耗，提高处理器效率。此外，加速引擎对应用层屏蔽了其内部实现细节，用户通过</a:t>
            </a:r>
            <a:r>
              <a:rPr lang="en" altLang="zh-CN" dirty="0"/>
              <a:t>OpenSSL</a:t>
            </a:r>
            <a:r>
              <a:rPr lang="zh-CN" altLang="en" dirty="0"/>
              <a:t>、</a:t>
            </a:r>
            <a:r>
              <a:rPr lang="en" altLang="zh-CN" dirty="0" err="1"/>
              <a:t>zlib</a:t>
            </a:r>
            <a:r>
              <a:rPr lang="zh-CN" altLang="en-US" dirty="0"/>
              <a:t>标准接口即可以实现快速迁移现有业务。</a:t>
            </a:r>
          </a:p>
          <a:p>
            <a:endParaRPr lang="zh-CN" altLang="en-US" dirty="0"/>
          </a:p>
          <a:p>
            <a:r>
              <a:rPr lang="en" altLang="zh-CN" dirty="0"/>
              <a:t>KAE</a:t>
            </a:r>
            <a:r>
              <a:rPr lang="zh-CN" altLang="en-US" dirty="0"/>
              <a:t>加解密是鲲鹏加速引擎的加解密模块，使用鲲鹏硬加速模块实现</a:t>
            </a:r>
            <a:r>
              <a:rPr lang="en" altLang="zh-CN" dirty="0"/>
              <a:t>RSA/SM3/SM4/DH/MD5/AES</a:t>
            </a:r>
            <a:r>
              <a:rPr lang="zh-CN" altLang="en-US" dirty="0"/>
              <a:t>算法，结合无损用户态驱动框架，提供高性能对称加解密、非对称加解密算法能力，兼容</a:t>
            </a:r>
            <a:r>
              <a:rPr lang="en" altLang="zh-CN" dirty="0"/>
              <a:t>openssl1.1.1a</a:t>
            </a:r>
            <a:r>
              <a:rPr lang="zh-CN" altLang="en-US" dirty="0"/>
              <a:t>及其之后版本，支持同步</a:t>
            </a:r>
            <a:r>
              <a:rPr lang="en-US" altLang="zh-CN" dirty="0"/>
              <a:t>&amp;</a:t>
            </a:r>
            <a:r>
              <a:rPr lang="zh-CN" altLang="en-US" dirty="0"/>
              <a:t>异步机制。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4593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C68526F8-3DD2-874F-A520-BF43C8A0A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79C60A-BB33-2749-861E-F9848B387AB4}"/>
              </a:ext>
            </a:extLst>
          </p:cNvPr>
          <p:cNvSpPr txBox="1"/>
          <p:nvPr/>
        </p:nvSpPr>
        <p:spPr>
          <a:xfrm>
            <a:off x="920874" y="1340768"/>
            <a:ext cx="8064251" cy="5013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一、确认环境配置要求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 err="1" smtClean="0">
                <a:solidFill>
                  <a:srgbClr val="0000FF"/>
                </a:solidFill>
                <a:latin typeface="+mn-lt"/>
                <a:ea typeface="+mn-ea"/>
              </a:rPr>
              <a:t>TaiShan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200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服务器，开启加速引擎功能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说明：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非虚拟化场景使用加速器建议关闭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SMMU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，具体操作请参考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《BIOS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参数参考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鲲鹏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920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处理器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)》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。</a:t>
            </a: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CPU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Kunpeng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920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iBMC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版本：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V365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及以上</a:t>
            </a:r>
          </a:p>
          <a:p>
            <a:pPr lvl="1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BIOS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版本：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V105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及以上</a:t>
            </a:r>
          </a:p>
        </p:txBody>
      </p:sp>
    </p:spTree>
    <p:extLst>
      <p:ext uri="{BB962C8B-B14F-4D97-AF65-F5344CB8AC3E}">
        <p14:creationId xmlns:p14="http://schemas.microsoft.com/office/powerpoint/2010/main" val="3421191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67E8E94D-6AF1-A949-AE71-5854BEC3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C8A34C-6137-1C42-8ABB-74B0AC1042C7}"/>
              </a:ext>
            </a:extLst>
          </p:cNvPr>
          <p:cNvSpPr txBox="1"/>
          <p:nvPr/>
        </p:nvSpPr>
        <p:spPr>
          <a:xfrm>
            <a:off x="1065212" y="1773238"/>
            <a:ext cx="8840788" cy="447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远程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SSH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登录工具已经在本地安装</a:t>
            </a: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获取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License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安装鲲鹏加速器引擎之前需要先安装相应的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License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License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安装成功之后，操作系统才能识别到加速器设备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具体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License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申请使用操作可参考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《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华为服务器 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iBMC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许可证 使用指导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》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，文档链接如下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r>
              <a:rPr lang="en-US" altLang="zh-CN" sz="1600" dirty="0" smtClean="0">
                <a:solidFill>
                  <a:srgbClr val="0000FF"/>
                </a:solidFill>
                <a:latin typeface="+mn-lt"/>
                <a:ea typeface="+mn-ea"/>
              </a:rPr>
              <a:t>https://support.huawei.com/enterprise/zh/management-software/ibmc-pid-8060757?category=operation-maintenance</a:t>
            </a:r>
            <a:r>
              <a:rPr lang="zh-CN" altLang="en-US" sz="1600" dirty="0" smtClean="0">
                <a:solidFill>
                  <a:srgbClr val="0000FF"/>
                </a:solidFill>
                <a:latin typeface="+mn-lt"/>
                <a:ea typeface="+mn-ea"/>
              </a:rPr>
              <a:t>。</a:t>
            </a:r>
            <a:endParaRPr lang="zh-CN" altLang="en-US" sz="16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0414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7D15E3A5-B941-4842-AB03-64966F3D0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44D521-D78C-1941-83B4-C1FC8635E6B3}"/>
              </a:ext>
            </a:extLst>
          </p:cNvPr>
          <p:cNvSpPr txBox="1"/>
          <p:nvPr/>
        </p:nvSpPr>
        <p:spPr>
          <a:xfrm>
            <a:off x="787401" y="1093789"/>
            <a:ext cx="8629649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</a:pPr>
            <a:r>
              <a:rPr lang="zh-CN" altLang="en-US" sz="18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查看操作系统是否有加速器设备的方法可以通过</a:t>
            </a:r>
            <a:r>
              <a:rPr lang="en-US" altLang="zh-CN" sz="18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lspci</a:t>
            </a:r>
            <a:r>
              <a:rPr lang="en-US" altLang="zh-CN" sz="18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18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命令进行查看，如下所</a:t>
            </a:r>
            <a:r>
              <a:rPr lang="zh-CN" altLang="en-US" sz="18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示</a:t>
            </a:r>
            <a:endParaRPr lang="zh-CN" altLang="en-US" sz="18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48890-40AE-9D49-8B90-3289F706EBF8}"/>
              </a:ext>
            </a:extLst>
          </p:cNvPr>
          <p:cNvSpPr txBox="1"/>
          <p:nvPr/>
        </p:nvSpPr>
        <p:spPr>
          <a:xfrm>
            <a:off x="787401" y="1508126"/>
            <a:ext cx="8532813" cy="5224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kern="1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kern="1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modules]# </a:t>
            </a:r>
            <a:r>
              <a:rPr kumimoji="0" lang="en-US" altLang="zh-CN" sz="14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lspci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 | grep HPRE</a:t>
            </a:r>
            <a:endParaRPr kumimoji="0" lang="zh-CN" altLang="zh-CN" sz="1400" kern="1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79:00.0 Network and computing encryption device: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HPRE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b9:00.0 Network and computing encryption device: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HPRE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modules]#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 modules]# </a:t>
            </a:r>
            <a:r>
              <a:rPr kumimoji="0" lang="en-US" altLang="zh-CN" sz="14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lspci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 | grep RDE</a:t>
            </a:r>
            <a:endParaRPr kumimoji="0" lang="zh-CN" altLang="zh-CN" sz="1400" kern="1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78:01.0 RAID bus controller: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RDE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b8:01.0 RAID bus controller: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RDE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modules]#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 modules]# </a:t>
            </a:r>
            <a:r>
              <a:rPr kumimoji="0" lang="en-US" altLang="zh-CN" sz="14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lspci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 | grep ZIP</a:t>
            </a:r>
            <a:endParaRPr kumimoji="0" lang="zh-CN" altLang="zh-CN" sz="1400" kern="1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75:00.0 Processing accelerators: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ZIP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b5:00.0 Processing accelerators: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ZIP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modules]#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 modules]# </a:t>
            </a:r>
            <a:r>
              <a:rPr kumimoji="0" lang="en-US" altLang="zh-CN" sz="1400" kern="100" dirty="0" err="1">
                <a:solidFill>
                  <a:srgbClr val="FF0000"/>
                </a:solidFill>
                <a:ea typeface="宋体" panose="02010600030101010101" pitchFamily="2" charset="-122"/>
              </a:rPr>
              <a:t>lspci</a:t>
            </a:r>
            <a:r>
              <a:rPr kumimoji="0" lang="en-US" altLang="zh-CN" sz="1400" kern="100" dirty="0">
                <a:solidFill>
                  <a:srgbClr val="FF0000"/>
                </a:solidFill>
                <a:ea typeface="宋体" panose="02010600030101010101" pitchFamily="2" charset="-122"/>
              </a:rPr>
              <a:t> | grep SEC</a:t>
            </a:r>
            <a:endParaRPr kumimoji="0" lang="zh-CN" altLang="zh-CN" sz="1400" kern="1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76:00.0 Network and computing encryption device: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SEC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b6:00.0 Network and computing encryption device: Huawei Technologies Co., Ltd. 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HiSilicon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SEC Engine (rev 21)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defTabSz="449263" eaLnBrk="0" hangingPunct="0">
              <a:lnSpc>
                <a:spcPct val="150000"/>
              </a:lnSpc>
              <a:defRPr/>
            </a:pP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kumimoji="0" lang="en-US" altLang="zh-CN" sz="1400" b="0" kern="100" dirty="0" err="1">
                <a:solidFill>
                  <a:srgbClr val="000000"/>
                </a:solidFill>
                <a:ea typeface="宋体" panose="02010600030101010101" pitchFamily="2" charset="-122"/>
              </a:rPr>
              <a:t>root@localhost</a:t>
            </a:r>
            <a:r>
              <a:rPr kumimoji="0" lang="en-US" altLang="zh-CN" sz="1400" b="0" kern="100" dirty="0">
                <a:solidFill>
                  <a:srgbClr val="000000"/>
                </a:solidFill>
                <a:ea typeface="宋体" panose="02010600030101010101" pitchFamily="2" charset="-122"/>
              </a:rPr>
              <a:t> modules]#</a:t>
            </a:r>
            <a:endParaRPr kumimoji="0" lang="zh-CN" altLang="zh-CN" sz="1400" b="0" kern="1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79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82A33B9C-D7C3-494A-81F4-26CFEA0BF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9EFF54-7683-EF4F-9B9B-0723EF8B79FC}"/>
              </a:ext>
            </a:extLst>
          </p:cNvPr>
          <p:cNvSpPr txBox="1"/>
          <p:nvPr/>
        </p:nvSpPr>
        <p:spPr>
          <a:xfrm>
            <a:off x="128464" y="1052736"/>
            <a:ext cx="918063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使用如下命令查询当前内核版本号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uname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-r</a:t>
            </a: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已安装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perl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bzip2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使用如下命令查询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perl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bzip2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的版本号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perl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--version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bzip2 --version</a:t>
            </a: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已安装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gcc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make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工具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, 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不同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gcc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版本下呈现出的性能数据存在差异，推荐使用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7.4.1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及以上版本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, make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推荐使用</a:t>
            </a:r>
            <a:r>
              <a:rPr lang="en-US" altLang="zh-CN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3.82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及以上版本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使用如下命令查询</a:t>
            </a: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gcc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make</a:t>
            </a:r>
            <a:r>
              <a:rPr lang="zh-CN" altLang="en-US" sz="1400" dirty="0">
                <a:solidFill>
                  <a:srgbClr val="0000FF"/>
                </a:solidFill>
                <a:latin typeface="+mn-lt"/>
                <a:ea typeface="+mn-ea"/>
              </a:rPr>
              <a:t>的版本号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400" dirty="0" err="1">
                <a:solidFill>
                  <a:srgbClr val="0000FF"/>
                </a:solidFill>
                <a:latin typeface="+mn-lt"/>
                <a:ea typeface="+mn-ea"/>
              </a:rPr>
              <a:t>gcc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 --version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sz="1400" dirty="0">
                <a:solidFill>
                  <a:srgbClr val="0000FF"/>
                </a:solidFill>
                <a:latin typeface="+mn-lt"/>
                <a:ea typeface="+mn-ea"/>
              </a:rPr>
              <a:t>make --version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C5E6F-0093-A643-9990-8CA48BB6E0E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 b="12437"/>
          <a:stretch/>
        </p:blipFill>
        <p:spPr bwMode="auto">
          <a:xfrm>
            <a:off x="5411183" y="2265028"/>
            <a:ext cx="4321090" cy="3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D67964-0951-074E-9862-B8128B7A59A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83" y="2840016"/>
            <a:ext cx="4321090" cy="104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213010-9F8B-ED4E-BE93-D3157F0D99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5013176"/>
            <a:ext cx="5427345" cy="1769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304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11C08E9-EF6F-AF48-AAFE-64FBD6E4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rIns="288000" anchor="ctr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449263">
              <a:lnSpc>
                <a:spcPct val="70000"/>
              </a:lnSpc>
              <a:spcBef>
                <a:spcPct val="0"/>
              </a:spcBef>
              <a:buClrTx/>
            </a:pPr>
            <a:r>
              <a:rPr kumimoji="0" lang="zh-CN" altLang="en-US" sz="2800">
                <a:solidFill>
                  <a:srgbClr val="FFFFFF"/>
                </a:solidFill>
                <a:latin typeface="Arial Narrow" panose="020B0604020202020204" pitchFamily="34" charset="0"/>
              </a:rPr>
              <a:t>运行结果演示</a:t>
            </a:r>
            <a:endParaRPr kumimoji="0" lang="zh-CN" altLang="zh-CN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F52A9-4269-F844-8C84-C7A5448F3C5F}"/>
              </a:ext>
            </a:extLst>
          </p:cNvPr>
          <p:cNvSpPr txBox="1"/>
          <p:nvPr/>
        </p:nvSpPr>
        <p:spPr>
          <a:xfrm>
            <a:off x="344488" y="1125539"/>
            <a:ext cx="8892604" cy="576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已安装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automake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autoconf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2600" dirty="0" err="1">
                <a:solidFill>
                  <a:srgbClr val="000066"/>
                </a:solidFill>
                <a:latin typeface="+mn-lt"/>
                <a:ea typeface="黑体" pitchFamily="2" charset="-122"/>
              </a:rPr>
              <a:t>libtool</a:t>
            </a: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相关软件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使用如下命令查询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automake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autoconf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libtool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的版本号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automake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--version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autoconf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--version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libtool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–version</a:t>
            </a:r>
          </a:p>
          <a:p>
            <a:pPr marL="342900" indent="-34290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尚未安装的软件可通过以下说明进行操作</a:t>
            </a:r>
            <a:r>
              <a:rPr lang="zh-CN" altLang="en-US" sz="2600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6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mount  -o loop /dev/sr0 /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mnt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 #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挂载操作镜像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zypper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ar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file:///mnt local  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</a:rPr>
              <a:t>     #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配置本地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zypper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镜像源</a:t>
            </a:r>
          </a:p>
          <a:p>
            <a:pPr marL="742950" lvl="1" indent="-285750" algn="l" defTabSz="449263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zypper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install </a:t>
            </a:r>
            <a:r>
              <a:rPr lang="en-US" altLang="zh-CN" dirty="0" err="1">
                <a:solidFill>
                  <a:srgbClr val="0000FF"/>
                </a:solidFill>
                <a:latin typeface="+mn-lt"/>
                <a:ea typeface="+mn-ea"/>
              </a:rPr>
              <a:t>gcc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260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Arial Narrow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33379</TotalTime>
  <Words>2144</Words>
  <Application>Microsoft Office PowerPoint</Application>
  <PresentationFormat>A4 纸张(210x297 毫米)</PresentationFormat>
  <Paragraphs>287</Paragraphs>
  <Slides>34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Monotype Sorts</vt:lpstr>
      <vt:lpstr>黑体</vt:lpstr>
      <vt:lpstr>华文行楷</vt:lpstr>
      <vt:lpstr>楷体_GB2312</vt:lpstr>
      <vt:lpstr>宋体</vt:lpstr>
      <vt:lpstr>Arial</vt:lpstr>
      <vt:lpstr>Arial Narrow</vt:lpstr>
      <vt:lpstr>Times New Roman</vt:lpstr>
      <vt:lpstr>Wingdings</vt:lpstr>
      <vt:lpstr>通用信息 (标准)</vt:lpstr>
      <vt:lpstr>Office 主题</vt:lpstr>
      <vt:lpstr>第九章 实验1 基于加速器API调用简单应用开发实践与对比验证一</vt:lpstr>
      <vt:lpstr>大纲</vt:lpstr>
      <vt:lpstr>任务1</vt:lpstr>
      <vt:lpstr>相关知识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User</cp:lastModifiedBy>
  <cp:revision>3342</cp:revision>
  <cp:lastPrinted>2011-09-02T04:24:48Z</cp:lastPrinted>
  <dcterms:created xsi:type="dcterms:W3CDTF">2001-03-21T12:57:26Z</dcterms:created>
  <dcterms:modified xsi:type="dcterms:W3CDTF">2021-03-01T02:32:18Z</dcterms:modified>
</cp:coreProperties>
</file>