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22" r:id="rId2"/>
    <p:sldId id="600" r:id="rId3"/>
    <p:sldId id="438" r:id="rId4"/>
    <p:sldId id="493" r:id="rId5"/>
    <p:sldId id="259" r:id="rId6"/>
    <p:sldId id="657" r:id="rId7"/>
    <p:sldId id="599" r:id="rId8"/>
    <p:sldId id="488" r:id="rId9"/>
    <p:sldId id="439" r:id="rId10"/>
    <p:sldId id="489" r:id="rId11"/>
    <p:sldId id="441" r:id="rId12"/>
    <p:sldId id="490" r:id="rId13"/>
    <p:sldId id="461" r:id="rId14"/>
    <p:sldId id="524" r:id="rId15"/>
    <p:sldId id="443" r:id="rId16"/>
    <p:sldId id="462" r:id="rId17"/>
    <p:sldId id="445" r:id="rId18"/>
    <p:sldId id="491" r:id="rId19"/>
    <p:sldId id="447" r:id="rId20"/>
    <p:sldId id="448" r:id="rId21"/>
    <p:sldId id="463" r:id="rId22"/>
    <p:sldId id="464" r:id="rId23"/>
    <p:sldId id="528" r:id="rId24"/>
    <p:sldId id="492" r:id="rId25"/>
    <p:sldId id="559" r:id="rId26"/>
    <p:sldId id="450" r:id="rId27"/>
    <p:sldId id="572" r:id="rId28"/>
    <p:sldId id="473" r:id="rId29"/>
    <p:sldId id="456" r:id="rId30"/>
    <p:sldId id="586" r:id="rId31"/>
    <p:sldId id="452" r:id="rId32"/>
    <p:sldId id="472" r:id="rId33"/>
    <p:sldId id="453" r:id="rId34"/>
    <p:sldId id="588" r:id="rId35"/>
    <p:sldId id="466" r:id="rId36"/>
    <p:sldId id="495" r:id="rId37"/>
    <p:sldId id="470" r:id="rId38"/>
    <p:sldId id="467" r:id="rId39"/>
    <p:sldId id="587" r:id="rId40"/>
    <p:sldId id="468" r:id="rId41"/>
    <p:sldId id="598" r:id="rId42"/>
    <p:sldId id="297" r:id="rId43"/>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9699"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en-US" altLang="zh-CN" dirty="0" err="1"/>
              <a:t>sin_addr.s_addr</a:t>
            </a:r>
            <a:r>
              <a:rPr lang="zh-CN" altLang="en-US" dirty="0"/>
              <a:t>为</a:t>
            </a:r>
            <a:r>
              <a:rPr lang="en-US" altLang="zh-CN" dirty="0"/>
              <a:t>IP</a:t>
            </a:r>
            <a:r>
              <a:rPr lang="zh-CN" altLang="en-US" dirty="0"/>
              <a:t>地址，该字段是一个整数，一般用函数inet_addr（）把字符串形式的IP地址转换成unsigned long型的整数值后再置给s_addr。</a:t>
            </a:r>
          </a:p>
        </p:txBody>
      </p:sp>
    </p:spTree>
    <p:extLst>
      <p:ext uri="{BB962C8B-B14F-4D97-AF65-F5344CB8AC3E}">
        <p14:creationId xmlns:p14="http://schemas.microsoft.com/office/powerpoint/2010/main" val="335241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1747"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dirty="0"/>
              <a:t>不指定本地IP地址时，系统会为该socket分配一个默认IP地址。分配方式：myaddr.sin_addr.s_addr = htonl(INADDR_ANY)；其中INADDR_ANY表示IPv4的通配地址。这个值一般为0，在这种选择下，内核将等到套接字已经连接（TCP）或者在套接字上发出数据报（UDP）时，才会选择一个本地IP地址。当server有多个网卡时，可以指定绑定到特定的网卡IP上，分配方式：myaddr.sin_addr.s_addr=inet_addr("192.168.0.123")，IP应该是当前运行该程序机器的IP。；绑定到服务器特定端口的指定方式为：myaddr.sin_port=htons(12345);</a:t>
            </a:r>
          </a:p>
          <a:p>
            <a:pPr lvl="0"/>
            <a:r>
              <a:rPr lang="zh-CN" altLang="en-US" dirty="0"/>
              <a:t>bind函数可以指定一个端口号，或者指定一个IP地址，也可以两者都指定或者都不指定。如果指定端口号为0，那么内核就在bind被调用的时候选择一个临时接口。如果让内核来为套接字选择一个临时端口号，那么必须注意，函数bind并不返回选择的端口号值。因为bind函数的第二个参数是const类型的，它无法返回内核所分配的端口号。为了得到内核默认分配的端口号，必须调用函数getsockname函数来获取。</a:t>
            </a:r>
          </a:p>
          <a:p>
            <a:pPr lvl="0"/>
            <a:r>
              <a:rPr lang="zh-CN" altLang="en-US" dirty="0"/>
              <a:t>有的服务器是多宿主机，至少有两个网卡，那么运行在这样的服务器上的服务程序在为其Socket绑定IP地址时可以把htonl(INADDR_ANY)置给s_addr，INADDR_ANY就是指定地址为0.0.0.0的地址,这个地址事实上表示不确定地址,或“所有地址”、“任意地址”。 一般来说，在各个系统中均定义成为0值，这样做的好处是不论哪个网段上的客户程序都能与该服务程序通信。</a:t>
            </a:r>
          </a:p>
        </p:txBody>
      </p:sp>
    </p:spTree>
    <p:extLst>
      <p:ext uri="{BB962C8B-B14F-4D97-AF65-F5344CB8AC3E}">
        <p14:creationId xmlns:p14="http://schemas.microsoft.com/office/powerpoint/2010/main" val="34658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3795" name="文本占位符 1"/>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inet_addr()的功能是将一个点分十进制的IP转换成一个长整数型数（u_long类型），返回：若字符串有效则将字符串转换为32位二进制网络字节序的IPV4地址。</a:t>
            </a:r>
          </a:p>
        </p:txBody>
      </p:sp>
    </p:spTree>
    <p:extLst>
      <p:ext uri="{BB962C8B-B14F-4D97-AF65-F5344CB8AC3E}">
        <p14:creationId xmlns:p14="http://schemas.microsoft.com/office/powerpoint/2010/main" val="94164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7891"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dirty="0"/>
              <a:t>在被socket函数返回的套接字fd之时，它是一个主动连接的套接字，也就是此时系统假设用户会对这个套接字调用connect函数，期待它主动与其它进程连接，然后在服务器编程中，用户希望这个套接字可以接受外来的连接请求，也就是被动等待用户来连接。由于系统默认时认为一个套接字是主动连接的，所以需要通过某种方式来告诉系统，用户进程通过系统调用listen来完成这件事。</a:t>
            </a:r>
          </a:p>
          <a:p>
            <a:pPr lvl="0"/>
            <a:r>
              <a:rPr lang="zh-CN" altLang="en-US" dirty="0"/>
              <a:t>参数backlog这个参数涉及到一些网络的细节。在进程正理一个一个连接请求的时候，可能还存在其它的连接请求。因为TCP连接是一个过程，所以可能存在一种半连接的状态，有时由于同时尝试连接的用户过多，使得服务器进程无法快速地完成连接请求。如果这个情况出现了，服务器进程希望内核如何处理呢？内核会在自己的进程空间里维护一个队列以跟踪这些完成的连接但服务器进程还没有接手处理或正在进行的连接，这样的一个队列内核不可能让其任意大，所以必须有一个大小的上限。这个backlog告诉内核使用这个数值作为上限。毫无疑问，服务器进程不能随便指定一个数值，内核有一个许可的范围。这个范围是实现相关的。很难有某种统一，一般这个值会小30以内。</a:t>
            </a:r>
          </a:p>
          <a:p>
            <a:pPr lvl="0"/>
            <a:r>
              <a:rPr lang="zh-CN" altLang="en-US" dirty="0"/>
              <a:t>第二个参数是等待连接队列的最大长度，比方说，你将backlog定为10, 当有15个连接请求的时候，前面10个连接请求就被放置在请求队列中，后面5个请求被拒绝。千千万万要注意：这个10并不是表示客户端最大的连接数为10， 实际上可以有很多很多的客户端（实践证明也是如此）。</a:t>
            </a:r>
          </a:p>
        </p:txBody>
      </p:sp>
    </p:spTree>
    <p:extLst>
      <p:ext uri="{BB962C8B-B14F-4D97-AF65-F5344CB8AC3E}">
        <p14:creationId xmlns:p14="http://schemas.microsoft.com/office/powerpoint/2010/main" val="67954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9939" name="文本占位符 1"/>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有时由于同时尝试连接的用户过多，使得服务器进程无法快速地完成连接请求。服务器进程希要求内核在自己的进程空间里维护一个队列以跟踪这些完成的连接但服务器进程还没有接手处理或正在进行的连接，这样的一个队列内核不可能让其任意大，所以必须有一个大小的上限。这个backlog告诉内核使用这个数值作为上限。</a:t>
            </a:r>
          </a:p>
        </p:txBody>
      </p:sp>
    </p:spTree>
    <p:extLst>
      <p:ext uri="{BB962C8B-B14F-4D97-AF65-F5344CB8AC3E}">
        <p14:creationId xmlns:p14="http://schemas.microsoft.com/office/powerpoint/2010/main" val="609960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4035"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最后的端口号要用</a:t>
            </a:r>
            <a:r>
              <a:rPr lang="en-US" altLang="zh-CN"/>
              <a:t>ntohs():</a:t>
            </a:r>
            <a:r>
              <a:rPr lang="zh-CN" altLang="en-US"/>
              <a:t>将网络字节序转换成主机字节序。</a:t>
            </a:r>
          </a:p>
          <a:p>
            <a:pPr lvl="0"/>
            <a:endParaRPr lang="zh-CN" altLang="en-US"/>
          </a:p>
        </p:txBody>
      </p:sp>
    </p:spTree>
    <p:extLst>
      <p:ext uri="{BB962C8B-B14F-4D97-AF65-F5344CB8AC3E}">
        <p14:creationId xmlns:p14="http://schemas.microsoft.com/office/powerpoint/2010/main" val="362857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6083"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sym typeface="宋体" panose="02010600030101010101" pitchFamily="2" charset="-122"/>
              </a:rPr>
              <a:t>一般来说，实现时accept()为阻塞函数，当监听socket调用accept()时，它先到自己的receive_buf中查看是否有连接数据包；</a:t>
            </a:r>
            <a:endParaRPr lang="zh-CN" altLang="en-US"/>
          </a:p>
          <a:p>
            <a:pPr lvl="0"/>
            <a:r>
              <a:rPr lang="zh-CN" altLang="en-US">
                <a:sym typeface="宋体" panose="02010600030101010101" pitchFamily="2" charset="-122"/>
              </a:rPr>
              <a:t>若有，把数据拷贝出来，删掉接收到的数据包，创建新的socket与客户发来的地址建立连接；</a:t>
            </a:r>
            <a:endParaRPr lang="zh-CN" altLang="en-US"/>
          </a:p>
          <a:p>
            <a:pPr lvl="0"/>
            <a:r>
              <a:rPr lang="zh-CN" altLang="en-US">
                <a:sym typeface="宋体" panose="02010600030101010101" pitchFamily="2" charset="-122"/>
              </a:rPr>
              <a:t>若没有，就阻塞等待；</a:t>
            </a:r>
            <a:endParaRPr lang="zh-CN" altLang="en-US"/>
          </a:p>
          <a:p>
            <a:pPr lvl="0"/>
            <a:endParaRPr lang="zh-CN" altLang="en-US"/>
          </a:p>
        </p:txBody>
      </p:sp>
    </p:spTree>
    <p:extLst>
      <p:ext uri="{BB962C8B-B14F-4D97-AF65-F5344CB8AC3E}">
        <p14:creationId xmlns:p14="http://schemas.microsoft.com/office/powerpoint/2010/main" val="48603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a:xfrm>
            <a:off x="709613" y="742950"/>
            <a:ext cx="5378450" cy="3724275"/>
          </a:xfrm>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8131"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en-US" altLang="zh-CN" dirty="0" err="1"/>
              <a:t>不得不说，客户端的connect函数和服务端的accept函数是一对好基友，如果客户端没有去connect</a:t>
            </a:r>
            <a:r>
              <a:rPr lang="en-US" altLang="zh-CN" dirty="0"/>
              <a:t>, </a:t>
            </a:r>
            <a:r>
              <a:rPr lang="en-US" altLang="zh-CN" dirty="0" err="1"/>
              <a:t>那么服务端的accept会一直在那里傻傻地痴痴地等待</a:t>
            </a:r>
            <a:r>
              <a:rPr lang="en-US" altLang="zh-CN" dirty="0"/>
              <a:t>.</a:t>
            </a:r>
          </a:p>
          <a:p>
            <a:pPr lvl="0"/>
            <a:r>
              <a:rPr lang="en-US" altLang="zh-CN" dirty="0" err="1"/>
              <a:t>connect函数通常用于客户端建立tcp连接。c</a:t>
            </a:r>
            <a:r>
              <a:rPr lang="zh-CN" altLang="en-US" dirty="0"/>
              <a:t>onnect()用来将参数sockfd 的套接字连至参数serv_addr 指定的网络地址。</a:t>
            </a:r>
          </a:p>
          <a:p>
            <a:pPr lvl="0"/>
            <a:r>
              <a:rPr lang="zh-CN" altLang="en-US" dirty="0"/>
              <a:t>SYN（synchronous）是TCP/IP建立连接时使用的握手信号</a:t>
            </a:r>
            <a:r>
              <a:rPr lang="en-US" altLang="zh-CN" dirty="0"/>
              <a:t>.</a:t>
            </a:r>
          </a:p>
          <a:p>
            <a:pPr lvl="0"/>
            <a:r>
              <a:rPr lang="zh-CN" altLang="en-US" dirty="0"/>
              <a:t>在Client端，创建了一个新的套接字之后，不需要调用bind函数进行与本地的绑定，只需要预先初始化好服务器端连接信息，也就是sockaddr_in server_addr即可。该结构体中必须包含网络协议的网络类型（对于IPv4，就是AF_INET），目的服务器的IP地址，目的服务器的端口号。</a:t>
            </a:r>
          </a:p>
          <a:p>
            <a:pPr lvl="0"/>
            <a:endParaRPr lang="en-US" altLang="zh-CN" dirty="0"/>
          </a:p>
        </p:txBody>
      </p:sp>
    </p:spTree>
    <p:extLst>
      <p:ext uri="{BB962C8B-B14F-4D97-AF65-F5344CB8AC3E}">
        <p14:creationId xmlns:p14="http://schemas.microsoft.com/office/powerpoint/2010/main" val="294347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241333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2227"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endParaRPr lang="zh-CN" altLang="en-US"/>
          </a:p>
        </p:txBody>
      </p:sp>
    </p:spTree>
    <p:extLst>
      <p:ext uri="{BB962C8B-B14F-4D97-AF65-F5344CB8AC3E}">
        <p14:creationId xmlns:p14="http://schemas.microsoft.com/office/powerpoint/2010/main" val="7742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8195"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  通常服务器在启动的时候都会绑定一个众所周知的协议地址，用于提供服务，客户就可以通过它来接连服务器；而客户端可以指定IP或端口也可以都不指定，未分配则系统自动分配。这就是为什么通常服务器端在listen之前会调用bind()，而客户端就不会调用，而是在connect()时由系统随机生成一个。</a:t>
            </a:r>
          </a:p>
          <a:p>
            <a:pPr lvl="0"/>
            <a:r>
              <a:rPr lang="en-US" altLang="zh-CN"/>
              <a:t>1.socket():</a:t>
            </a:r>
            <a:r>
              <a:rPr lang="zh-CN" altLang="en-US"/>
              <a:t>建立服务器端的套接字    </a:t>
            </a:r>
            <a:r>
              <a:rPr lang="en-US" altLang="zh-CN"/>
              <a:t>bind:</a:t>
            </a:r>
            <a:r>
              <a:rPr lang="zh-CN" altLang="en-US"/>
              <a:t>绑定套接字到一个IP地址和一个端口上   </a:t>
            </a:r>
            <a:r>
              <a:rPr lang="en-US" altLang="zh-CN"/>
              <a:t>listen()</a:t>
            </a:r>
            <a:r>
              <a:rPr lang="zh-CN" altLang="en-US"/>
              <a:t>：将套接字设置为监听模式，以等待连接请求   </a:t>
            </a:r>
            <a:r>
              <a:rPr lang="en-US" altLang="zh-CN"/>
              <a:t>accept():请求到来后，接受连接请求，并返回一个与此次连接对应的套接字</a:t>
            </a:r>
          </a:p>
          <a:p>
            <a:pPr lvl="0"/>
            <a:r>
              <a:rPr lang="en-US" altLang="zh-CN"/>
              <a:t>2.socket():</a:t>
            </a:r>
            <a:r>
              <a:rPr lang="zh-CN" altLang="en-US"/>
              <a:t>建立客户端的套接字      </a:t>
            </a:r>
            <a:r>
              <a:rPr lang="en-US" altLang="zh-CN"/>
              <a:t>connect():向服务器发出连接请求</a:t>
            </a:r>
          </a:p>
        </p:txBody>
      </p:sp>
    </p:spTree>
    <p:extLst>
      <p:ext uri="{BB962C8B-B14F-4D97-AF65-F5344CB8AC3E}">
        <p14:creationId xmlns:p14="http://schemas.microsoft.com/office/powerpoint/2010/main" val="3560397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150533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5080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4248114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66563"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dirty="0"/>
              <a:t>先用</a:t>
            </a:r>
            <a:r>
              <a:rPr lang="en-US" altLang="zh-CN" dirty="0"/>
              <a:t>bind</a:t>
            </a:r>
            <a:r>
              <a:rPr lang="zh-CN" altLang="en-US" dirty="0"/>
              <a:t>指定端口号为</a:t>
            </a:r>
            <a:r>
              <a:rPr lang="en-US" altLang="zh-CN" dirty="0"/>
              <a:t>0</a:t>
            </a:r>
            <a:r>
              <a:rPr lang="zh-CN" altLang="en-US" dirty="0"/>
              <a:t>， </a:t>
            </a:r>
            <a:r>
              <a:rPr lang="en-US" altLang="zh-CN" dirty="0" err="1"/>
              <a:t>ip</a:t>
            </a:r>
            <a:r>
              <a:rPr lang="zh-CN" altLang="en-US" dirty="0"/>
              <a:t>地址我们不分配，由内核分配，</a:t>
            </a:r>
            <a:r>
              <a:rPr lang="en-US" altLang="zh-CN" dirty="0" err="1"/>
              <a:t>servaddr.sin_addr.s_addr</a:t>
            </a:r>
            <a:r>
              <a:rPr lang="en-US" altLang="zh-CN" dirty="0"/>
              <a:t>=</a:t>
            </a:r>
            <a:r>
              <a:rPr lang="en-US" altLang="zh-CN" dirty="0" err="1"/>
              <a:t>htonl</a:t>
            </a:r>
            <a:r>
              <a:rPr lang="en-US" altLang="zh-CN" dirty="0"/>
              <a:t>(INADDR_ANY)</a:t>
            </a:r>
            <a:r>
              <a:rPr lang="zh-CN" altLang="en-US" dirty="0"/>
              <a:t>，</a:t>
            </a:r>
          </a:p>
          <a:p>
            <a:pPr lvl="0"/>
            <a:r>
              <a:rPr lang="zh-CN" altLang="en-US" dirty="0"/>
              <a:t>端口号为</a:t>
            </a:r>
            <a:r>
              <a:rPr lang="en-US" altLang="zh-CN" dirty="0"/>
              <a:t>0</a:t>
            </a:r>
            <a:r>
              <a:rPr lang="zh-CN" altLang="en-US" dirty="0"/>
              <a:t>，表示由内核自动分配端口号。</a:t>
            </a:r>
          </a:p>
        </p:txBody>
      </p:sp>
    </p:spTree>
    <p:extLst>
      <p:ext uri="{BB962C8B-B14F-4D97-AF65-F5344CB8AC3E}">
        <p14:creationId xmlns:p14="http://schemas.microsoft.com/office/powerpoint/2010/main" val="3887921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68611"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得到的</a:t>
            </a:r>
            <a:r>
              <a:rPr lang="en-US" altLang="zh-CN"/>
              <a:t>ip</a:t>
            </a:r>
            <a:r>
              <a:rPr lang="zh-CN" altLang="en-US"/>
              <a:t>和端口都是网络字节序，我们要利用</a:t>
            </a:r>
            <a:r>
              <a:rPr lang="en-US" altLang="zh-CN"/>
              <a:t>inet_ntop </a:t>
            </a:r>
            <a:r>
              <a:rPr lang="zh-CN" altLang="en-US"/>
              <a:t>函数把</a:t>
            </a:r>
            <a:r>
              <a:rPr lang="en-US" altLang="zh-CN"/>
              <a:t>ip</a:t>
            </a:r>
            <a:r>
              <a:rPr lang="zh-CN" altLang="en-US"/>
              <a:t>地址转换成十进制的，调用</a:t>
            </a:r>
            <a:r>
              <a:rPr lang="en-US" altLang="zh-CN"/>
              <a:t>ntohs</a:t>
            </a:r>
            <a:r>
              <a:rPr lang="zh-CN" altLang="en-US"/>
              <a:t>函数把端口转换成本地字节序。</a:t>
            </a:r>
            <a:endParaRPr lang="en-US" altLang="zh-CN"/>
          </a:p>
        </p:txBody>
      </p:sp>
    </p:spTree>
    <p:extLst>
      <p:ext uri="{BB962C8B-B14F-4D97-AF65-F5344CB8AC3E}">
        <p14:creationId xmlns:p14="http://schemas.microsoft.com/office/powerpoint/2010/main" val="3771551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72707"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对于服务器来说，在bind以后就可以调用getsockname来获取本地地址和端口getpeername只有在链接建立以后才调用，否则不能正确获得对方地址和端口，所以他的参数描述字一般是链接描述字而非监听套接口描述字。</a:t>
            </a:r>
          </a:p>
          <a:p>
            <a:pPr lvl="0"/>
            <a:endParaRPr lang="zh-CN" altLang="en-US"/>
          </a:p>
        </p:txBody>
      </p:sp>
    </p:spTree>
    <p:extLst>
      <p:ext uri="{BB962C8B-B14F-4D97-AF65-F5344CB8AC3E}">
        <p14:creationId xmlns:p14="http://schemas.microsoft.com/office/powerpoint/2010/main" val="3115504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74755"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对于服务器来说，在bind以后就可以调用getsockname来获取本地地址和端口getpeername只有在链接建立以后才调用，否则不能正确获得对方地址和端口，所以他的参数描述字一般是链接描述字而非监听套接口描述字。</a:t>
            </a:r>
          </a:p>
        </p:txBody>
      </p:sp>
    </p:spTree>
    <p:extLst>
      <p:ext uri="{BB962C8B-B14F-4D97-AF65-F5344CB8AC3E}">
        <p14:creationId xmlns:p14="http://schemas.microsoft.com/office/powerpoint/2010/main" val="2617789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77827"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endParaRPr lang="zh-CN" altLang="en-US"/>
          </a:p>
        </p:txBody>
      </p:sp>
    </p:spTree>
    <p:extLst>
      <p:ext uri="{BB962C8B-B14F-4D97-AF65-F5344CB8AC3E}">
        <p14:creationId xmlns:p14="http://schemas.microsoft.com/office/powerpoint/2010/main" val="2915336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79875"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TCP（Transmission Control Protocol，传输控制协议）是基于连接的协议，也就是说，在正式收发数据前，必须和对方建立可靠的连接。</a:t>
            </a:r>
          </a:p>
          <a:p>
            <a:pPr lvl="0"/>
            <a:r>
              <a:rPr lang="zh-CN" altLang="en-US"/>
              <a:t>UDP（User Data Protocol，用户数据报协议）是与TCP相对应的协议。它是面向非连接的协议，它不与对方建立连接，而是直接就把数据包发送过去！</a:t>
            </a:r>
          </a:p>
        </p:txBody>
      </p:sp>
    </p:spTree>
    <p:extLst>
      <p:ext uri="{BB962C8B-B14F-4D97-AF65-F5344CB8AC3E}">
        <p14:creationId xmlns:p14="http://schemas.microsoft.com/office/powerpoint/2010/main" val="1677192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81923"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在这边，是客户先利用</a:t>
            </a:r>
            <a:r>
              <a:rPr lang="en-US" altLang="zh-CN"/>
              <a:t>send()</a:t>
            </a:r>
            <a:r>
              <a:rPr lang="zh-CN" altLang="en-US"/>
              <a:t>发送字符串到服务器端，服务器端利用</a:t>
            </a:r>
            <a:r>
              <a:rPr lang="en-US" altLang="zh-CN"/>
              <a:t>recv()</a:t>
            </a:r>
            <a:r>
              <a:rPr lang="zh-CN" altLang="en-US"/>
              <a:t>接收客户端发来的字符串，之后服务器端再利用</a:t>
            </a:r>
            <a:r>
              <a:rPr lang="en-US" altLang="zh-CN"/>
              <a:t>send()</a:t>
            </a:r>
            <a:r>
              <a:rPr lang="zh-CN" altLang="en-US"/>
              <a:t>发送应答信息给客户端，客户端采用</a:t>
            </a:r>
            <a:r>
              <a:rPr lang="en-US" altLang="zh-CN"/>
              <a:t>recv()</a:t>
            </a:r>
            <a:r>
              <a:rPr lang="zh-CN" altLang="en-US"/>
              <a:t>接收服务器端发回的应答信息。</a:t>
            </a:r>
          </a:p>
        </p:txBody>
      </p:sp>
    </p:spTree>
    <p:extLst>
      <p:ext uri="{BB962C8B-B14F-4D97-AF65-F5344CB8AC3E}">
        <p14:creationId xmlns:p14="http://schemas.microsoft.com/office/powerpoint/2010/main" val="193380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243"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SYN（synchronous）是TCP/IP建立连接时使用的握手信号。在客户机和服务器之间建立正常的TCP网络连接时，客户机首先发出一个SYN消息，服务器使用SYN+ACK应答表示接收到了这个消息，最后客户机再以ACK消息响应。这样在客户机和服务器之间才能建立起可靠的TCP连接，数据才可以在客户机和服务器之间传递。</a:t>
            </a:r>
          </a:p>
          <a:p>
            <a:pPr lvl="0"/>
            <a:r>
              <a:rPr lang="zh-CN" altLang="en-US"/>
              <a:t>第一次握手：客户端发送</a:t>
            </a:r>
            <a:r>
              <a:rPr lang="en-US" altLang="zh-CN"/>
              <a:t>SYN</a:t>
            </a:r>
            <a:r>
              <a:rPr lang="zh-CN" altLang="en-US"/>
              <a:t>消息到服务器端，并进入</a:t>
            </a:r>
            <a:r>
              <a:rPr lang="en-US" altLang="zh-CN"/>
              <a:t>SYN_SENT</a:t>
            </a:r>
            <a:r>
              <a:rPr lang="zh-CN" altLang="en-US"/>
              <a:t>，等待服务器端确认；</a:t>
            </a:r>
          </a:p>
          <a:p>
            <a:pPr lvl="0"/>
            <a:r>
              <a:rPr lang="zh-CN" altLang="en-US"/>
              <a:t>第二次握手：服务器端收到客户端发的</a:t>
            </a:r>
            <a:r>
              <a:rPr lang="en-US" altLang="zh-CN"/>
              <a:t>SYN</a:t>
            </a:r>
            <a:r>
              <a:rPr lang="zh-CN" altLang="en-US"/>
              <a:t>包，必须确认客户发的</a:t>
            </a:r>
            <a:r>
              <a:rPr lang="en-US" altLang="zh-CN"/>
              <a:t>SYN</a:t>
            </a:r>
            <a:r>
              <a:rPr lang="zh-CN" altLang="en-US"/>
              <a:t>包，同时它自己也要向客户端发送</a:t>
            </a:r>
            <a:r>
              <a:rPr lang="en-US" altLang="zh-CN"/>
              <a:t>SYN</a:t>
            </a:r>
            <a:r>
              <a:rPr lang="zh-CN" altLang="en-US"/>
              <a:t>包，即</a:t>
            </a:r>
            <a:r>
              <a:rPr lang="en-US" altLang="zh-CN"/>
              <a:t>SYN+ACK</a:t>
            </a:r>
            <a:r>
              <a:rPr lang="zh-CN" altLang="en-US"/>
              <a:t>包，此时服务器进入</a:t>
            </a:r>
            <a:r>
              <a:rPr lang="en-US" altLang="zh-CN"/>
              <a:t>SYN_RCVD</a:t>
            </a:r>
            <a:r>
              <a:rPr lang="zh-CN" altLang="en-US"/>
              <a:t>状态；</a:t>
            </a:r>
          </a:p>
          <a:p>
            <a:pPr lvl="0"/>
            <a:r>
              <a:rPr lang="zh-CN" altLang="en-US"/>
              <a:t>第三次握手：这时客户端收到服务器端发回的</a:t>
            </a:r>
            <a:r>
              <a:rPr lang="en-US" altLang="zh-CN"/>
              <a:t>SYN+ACK</a:t>
            </a:r>
            <a:r>
              <a:rPr lang="zh-CN" altLang="en-US"/>
              <a:t>包，它再向服务器发送</a:t>
            </a:r>
            <a:r>
              <a:rPr lang="en-US" altLang="zh-CN"/>
              <a:t>ACK</a:t>
            </a:r>
            <a:r>
              <a:rPr lang="zh-CN" altLang="en-US"/>
              <a:t>包进行确认，此包发送完毕，客户端和服务器进入ESTABLISHED状态，完成了三次握手。 </a:t>
            </a:r>
          </a:p>
        </p:txBody>
      </p:sp>
    </p:spTree>
    <p:extLst>
      <p:ext uri="{BB962C8B-B14F-4D97-AF65-F5344CB8AC3E}">
        <p14:creationId xmlns:p14="http://schemas.microsoft.com/office/powerpoint/2010/main" val="2349540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a:xfrm>
            <a:off x="709613" y="742950"/>
            <a:ext cx="5378450" cy="3724275"/>
          </a:xfrm>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91139"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TCP（Transmission Control Protocol，传输控制协议）是基于连接的协议，也就是说，在正式收发数据前，必须和对方建立可靠的连接。</a:t>
            </a:r>
          </a:p>
          <a:p>
            <a:pPr lvl="0"/>
            <a:r>
              <a:rPr lang="zh-CN" altLang="en-US"/>
              <a:t>UDP（User Data Protocol，用户数据报协议）是与TCP相对应的协议。它是面向非连接的协议，它不与对方建立连接，而是直接就把数据包发送过去！</a:t>
            </a:r>
          </a:p>
          <a:p>
            <a:pPr lvl="0"/>
            <a:r>
              <a:rPr lang="zh-CN" altLang="en-US"/>
              <a:t>说到TCP和UDP,首先要明白“连接”和“无连接”的含义，他们的关系可以用一个形象地比喻来说明，就是打电话和写信。两个人如果要通话，首先要建立连接——即打电话时的拨号，等待响应后——即接听电话后，才能相互传递信息，最后还要断开连接——即挂电话。写信就比较简单了，填写好收信人的地址后将信投入邮筒，收信人就可以收到了。从这个分析可以看出，建立连接可以在需要痛心地双方建立一个传递信息的通道，在发送方发送请求连接信息接收方响应后，由于是在接受方响应后才开始传递信息，而且是在一个通道中传送，因此接受方能比较完整地收到发送方发出的信息，即信息传递的可靠性比较高。但也正因为需要建立连接，使资源开销加大（在建立连接前必须等待接受方响应，传输信息过程中必须确认信息是否传到及断开连接时发出相应的信号等），独占一个通道，在断开连接钱不能建立另一个连接，即两人在通话过程中第三方不能打入电话。而无连接是一开始就发送信息（严格说来，这是没有开始、结束的），只是一次性的传递，是先不需要接受方的响应，因而在一定程度上也无法保证信息传递的可靠性了，就像写信一样，我们只是将信寄出去，却不能保证收信人一定可以收到。 </a:t>
            </a:r>
          </a:p>
          <a:p>
            <a:pPr lvl="0"/>
            <a:endParaRPr lang="zh-CN" altLang="en-US"/>
          </a:p>
        </p:txBody>
      </p:sp>
    </p:spTree>
    <p:extLst>
      <p:ext uri="{BB962C8B-B14F-4D97-AF65-F5344CB8AC3E}">
        <p14:creationId xmlns:p14="http://schemas.microsoft.com/office/powerpoint/2010/main" val="242359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98307"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注意 调用recvfrom指定的第5和第6个参数是空指针。这 告知内核我们并不关心应答数据包由谁发送。这样做存在一个风险：任何进程（不论是在于本客户进程相同的主机上还是在不同的主机上）都可以向本客户的IP地址和端口发送数据报，这些数据报将被客户读入并认为是服务器的应答。</a:t>
            </a:r>
          </a:p>
        </p:txBody>
      </p:sp>
    </p:spTree>
    <p:extLst>
      <p:ext uri="{BB962C8B-B14F-4D97-AF65-F5344CB8AC3E}">
        <p14:creationId xmlns:p14="http://schemas.microsoft.com/office/powerpoint/2010/main" val="107908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2291"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表示计算机数据有两种字节顺序：主机字节序（</a:t>
            </a:r>
            <a:r>
              <a:rPr lang="en-US" altLang="zh-CN"/>
              <a:t>HBO</a:t>
            </a:r>
            <a:r>
              <a:rPr lang="zh-CN" altLang="en-US"/>
              <a:t>）和网络字节序（</a:t>
            </a:r>
            <a:r>
              <a:rPr lang="en-US" altLang="zh-CN"/>
              <a:t>NBO</a:t>
            </a:r>
            <a:r>
              <a:rPr lang="zh-CN" altLang="en-US"/>
              <a:t>）。</a:t>
            </a:r>
          </a:p>
        </p:txBody>
      </p:sp>
    </p:spTree>
    <p:extLst>
      <p:ext uri="{BB962C8B-B14F-4D97-AF65-F5344CB8AC3E}">
        <p14:creationId xmlns:p14="http://schemas.microsoft.com/office/powerpoint/2010/main" val="292119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a:xfrm>
            <a:off x="709613" y="742950"/>
            <a:ext cx="5378450" cy="3724275"/>
          </a:xfrm>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5363"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低位字节放在内存的低地址端，高位字节放在内存的高地址端，小端法；</a:t>
            </a:r>
          </a:p>
          <a:p>
            <a:pPr lvl="0"/>
            <a:r>
              <a:rPr lang="zh-CN" altLang="en-US"/>
              <a:t>相反，经过</a:t>
            </a:r>
            <a:r>
              <a:rPr lang="en-US" altLang="zh-CN"/>
              <a:t>	htonl</a:t>
            </a:r>
            <a:r>
              <a:rPr lang="zh-CN" altLang="en-US"/>
              <a:t>函数转换之后高位字节放在低地址端，而低位字节放在高地址端，级大端法。</a:t>
            </a:r>
          </a:p>
        </p:txBody>
      </p:sp>
    </p:spTree>
    <p:extLst>
      <p:ext uri="{BB962C8B-B14F-4D97-AF65-F5344CB8AC3E}">
        <p14:creationId xmlns:p14="http://schemas.microsoft.com/office/powerpoint/2010/main" val="396887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63223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1085092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555"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目前的全球因特网所采用的协议族是TCP/IP协议族。IP是TCP/IP协议族中网络层的协议，目前IP协议的版本号是4，发展至今已经使用了30多年。由于互联网的蓬勃发展，IP位址的需求量愈来愈大，使得IP位址的发放愈趋严格，各项资料显示全球IPv4位址可能在2005至2008年间全部发完。IPv6是下一版本的互联网协议，也可以说是下一代互联网的协议，它的提出最初是因为随着互联网的迅速发展，IPv4定义的有限地址空间将被耗尽，地址空间的不足必将妨碍互联网的进一步发展。</a:t>
            </a:r>
          </a:p>
          <a:p>
            <a:pPr lvl="0"/>
            <a:r>
              <a:rPr lang="zh-CN" altLang="en-US"/>
              <a:t>SOCK_STREAM 提供有序的、可靠的、双向的和基于连接的字节流，使用带外数据传送机制，为Internet地址族使用TCP。用于</a:t>
            </a:r>
            <a:r>
              <a:rPr lang="en-US" altLang="zh-CN"/>
              <a:t>TCP</a:t>
            </a:r>
            <a:r>
              <a:rPr lang="zh-CN" altLang="en-US"/>
              <a:t>通信</a:t>
            </a:r>
          </a:p>
          <a:p>
            <a:pPr lvl="0"/>
            <a:r>
              <a:rPr lang="zh-CN" altLang="en-US"/>
              <a:t>SOCK_DGRAM 支持无连接的、不可靠的和使用固定大小（通常很小）缓冲区的数据报服务，为Internet地址族使用UDP，用于</a:t>
            </a:r>
            <a:r>
              <a:rPr lang="en-US" altLang="zh-CN"/>
              <a:t>UDP</a:t>
            </a:r>
            <a:r>
              <a:rPr lang="zh-CN" altLang="en-US"/>
              <a:t>通信。</a:t>
            </a:r>
          </a:p>
          <a:p>
            <a:pPr lvl="0"/>
            <a:r>
              <a:rPr lang="zh-CN" altLang="en-US"/>
              <a:t>SOCK_SEQPACKET表示有序分组的套接字；</a:t>
            </a:r>
          </a:p>
          <a:p>
            <a:pPr lvl="0"/>
            <a:r>
              <a:rPr lang="zh-CN" altLang="en-US"/>
              <a:t>SOCK_RAW表示原始套接字，允许程序使用低层协议。</a:t>
            </a:r>
          </a:p>
          <a:p>
            <a:pPr lvl="0"/>
            <a:r>
              <a:rPr lang="en-US" altLang="zh-CN"/>
              <a:t>protocol</a:t>
            </a:r>
            <a:r>
              <a:rPr lang="zh-CN" altLang="en-US"/>
              <a:t>表示网络协议，一般设置为</a:t>
            </a:r>
            <a:r>
              <a:rPr lang="en-US" altLang="zh-CN"/>
              <a:t>0</a:t>
            </a:r>
            <a:r>
              <a:rPr lang="zh-CN" altLang="en-US"/>
              <a:t>，表示默认为TCP/IP协议。</a:t>
            </a:r>
          </a:p>
          <a:p>
            <a:pPr lvl="0"/>
            <a:endParaRPr lang="zh-CN" altLang="en-US"/>
          </a:p>
        </p:txBody>
      </p:sp>
    </p:spTree>
    <p:extLst>
      <p:ext uri="{BB962C8B-B14F-4D97-AF65-F5344CB8AC3E}">
        <p14:creationId xmlns:p14="http://schemas.microsoft.com/office/powerpoint/2010/main" val="3576689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a:ln/>
        </p:spPr>
      </p:sp>
      <p:sp>
        <p:nvSpPr>
          <p:cNvPr id="3" name="日期占位符 2"/>
          <p:cNvSpPr>
            <a:spLocks noGrp="1"/>
          </p:cNvSpPr>
          <p:nvPr>
            <p:ph type="dt" sz="half" idx="1"/>
          </p:nvPr>
        </p:nvSpPr>
        <p:spPr>
          <a:ln/>
        </p:spPr>
        <p:txBody>
          <a:bodyPr wrap="square" lIns="91440" tIns="45720" rIns="91440" bIns="45720" numCol="1" anchor="t" anchorCtr="0" compatLnSpc="1"/>
          <a:lstStyle/>
          <a:p>
            <a:pPr marL="0" marR="0" lvl="0" algn="r" defTabSz="914400" rtl="0" eaLnBrk="1" fontAlgn="base" latinLnBrk="0" hangingPunct="1">
              <a:lnSpc>
                <a:spcPct val="100000"/>
              </a:lnSpc>
              <a:buClrTx/>
              <a:buSzTx/>
              <a:buFont typeface="Arial" panose="020B0604020202020204" pitchFamily="34" charset="0"/>
              <a:buNone/>
              <a:defRPr/>
            </a:pPr>
            <a:fld id="{CBC9AF8C-EF0A-45CB-9BD1-813AFAEDC1BA}" type="datetime1">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1/20/2021</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7651" name="文本占位符 3"/>
          <p:cNvSpPr>
            <a:spLocks noGrp="1"/>
          </p:cNvSpPr>
          <p:nvPr>
            <p:ph type="body" sz="quarter"/>
          </p:nvPr>
        </p:nvSpPr>
        <p:spPr>
          <a:xfrm>
            <a:off x="655638" y="4268788"/>
            <a:ext cx="5249862" cy="3492500"/>
          </a:xfrm>
          <a:prstGeom prst="rect">
            <a:avLst/>
          </a:prstGeom>
          <a:noFill/>
          <a:ln w="9525">
            <a:noFill/>
          </a:ln>
        </p:spPr>
        <p:txBody>
          <a:bodyPr anchor="t"/>
          <a:lstStyle/>
          <a:p>
            <a:pPr lvl="0"/>
            <a:r>
              <a:rPr lang="zh-CN" altLang="en-US"/>
              <a:t>我们来对比一下文件I/O操作和网络I/O操作： 打开一个文件后， 便可以对文件进行读写操作了， 但是， 网络I/O实际上有三个步骤来完成这个功能：</a:t>
            </a:r>
          </a:p>
          <a:p>
            <a:pPr lvl="0"/>
            <a:r>
              <a:rPr lang="zh-CN" altLang="en-US"/>
              <a:t>     1. 打开/创建socket</a:t>
            </a:r>
          </a:p>
          <a:p>
            <a:pPr lvl="0"/>
            <a:r>
              <a:rPr lang="zh-CN" altLang="en-US"/>
              <a:t>     2. 命名socket, 我们知道， socket名称包含"协议， ip地址,  端口号"这三个要素， 而命名就是通过调用bind函数把socket与这三个要素绑定一起来。</a:t>
            </a:r>
          </a:p>
          <a:p>
            <a:pPr lvl="0"/>
            <a:r>
              <a:rPr lang="zh-CN" altLang="en-US"/>
              <a:t>     3. 建立连接</a:t>
            </a:r>
          </a:p>
        </p:txBody>
      </p:sp>
    </p:spTree>
    <p:extLst>
      <p:ext uri="{BB962C8B-B14F-4D97-AF65-F5344CB8AC3E}">
        <p14:creationId xmlns:p14="http://schemas.microsoft.com/office/powerpoint/2010/main" val="765327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68326"/>
            <a:ext cx="9906000" cy="557213"/>
          </a:xfrm>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fld id="{2E726E56-19A9-4F9F-892A-9351B9B37EC7}" type="datetime1">
              <a:rPr kumimoji="0" lang="zh-CN" altLang="en-US" b="1" smtClean="0">
                <a:latin typeface="Arial" panose="020B0604020202020204" pitchFamily="34" charset="0"/>
                <a:sym typeface="Arial" panose="020B0604020202020204" pitchFamily="34" charset="0"/>
              </a:rPr>
              <a:pPr>
                <a:defRPr/>
              </a:pPr>
              <a:t>2021/1/20</a:t>
            </a:fld>
            <a:endParaRPr kumimoji="0" lang="zh-CN" altLang="en-US" sz="1800">
              <a:solidFill>
                <a:srgbClr val="0033CC"/>
              </a:solidFill>
              <a:latin typeface="Arial" panose="020B0604020202020204" pitchFamily="34" charset="0"/>
              <a:sym typeface="Arial" panose="020B0604020202020204" pitchFamily="34" charset="0"/>
            </a:endParaRPr>
          </a:p>
        </p:txBody>
      </p:sp>
      <p:sp>
        <p:nvSpPr>
          <p:cNvPr id="4" name="页脚占位符 3"/>
          <p:cNvSpPr>
            <a:spLocks noGrp="1"/>
          </p:cNvSpPr>
          <p:nvPr>
            <p:ph type="ftr" sz="quarter" idx="11"/>
          </p:nvPr>
        </p:nvSpPr>
        <p:spPr/>
        <p:txBody>
          <a:bodyPr/>
          <a:lstStyle/>
          <a:p>
            <a:pPr algn="l">
              <a:defRPr/>
            </a:pPr>
            <a:endParaRPr kumimoji="0" lang="zh-CN" altLang="zh-CN" b="1">
              <a:latin typeface="Arial" panose="020B0604020202020204" pitchFamily="34" charset="0"/>
              <a:sym typeface="Arial" panose="020B0604020202020204" pitchFamily="34" charset="0"/>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solidFill>
                  <a:srgbClr val="0000CC"/>
                </a:solidFill>
                <a:latin typeface="Arial" panose="020B0604020202020204" pitchFamily="34" charset="0"/>
                <a:ea typeface="宋体" panose="02010600030101010101" pitchFamily="2" charset="-122"/>
                <a:cs typeface="+mn-ea"/>
              </a:rPr>
              <a:t>‹#›</a:t>
            </a:fld>
            <a:endParaRPr lang="zh-CN" altLang="en-US" sz="1400" strike="noStrike" noProof="1">
              <a:solidFill>
                <a:srgbClr val="0000CC"/>
              </a:solidFill>
            </a:endParaRPr>
          </a:p>
        </p:txBody>
      </p:sp>
    </p:spTree>
    <p:extLst>
      <p:ext uri="{BB962C8B-B14F-4D97-AF65-F5344CB8AC3E}">
        <p14:creationId xmlns:p14="http://schemas.microsoft.com/office/powerpoint/2010/main" val="23046167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4" r:id="rId12"/>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第七章 实验</a:t>
            </a:r>
            <a:r>
              <a:rPr lang="en-US" altLang="zh-CN" sz="3600" dirty="0">
                <a:latin typeface="+mj-ea"/>
              </a:rPr>
              <a:t>1 </a:t>
            </a:r>
            <a:r>
              <a:rPr lang="zh-CN" altLang="en-US" sz="3600">
                <a:latin typeface="+mj-ea"/>
              </a:rPr>
              <a:t>字符串传输程序</a:t>
            </a:r>
            <a:endParaRPr lang="zh-CN" altLang="en-US" sz="3600" dirty="0">
              <a:latin typeface="+mj-ea"/>
            </a:endParaRP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p:cNvSpPr>
          <p:nvPr>
            <p:ph type="sldNum" sz="quarter" idx="12"/>
          </p:nvPr>
        </p:nvSpPr>
        <p:spPr bwMode="auto">
          <a:xfrm>
            <a:off x="6048375" y="624205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a:lstStyle>
          <a:p>
            <a:pPr algn="r"/>
            <a:fld id="{9A0DB2DC-4C9A-4742-B13C-FB6460FD3503}" type="slidenum">
              <a:rPr lang="zh-CN" altLang="en-US" sz="1400" b="1" noProof="1" smtClean="0">
                <a:solidFill>
                  <a:srgbClr val="0000CC"/>
                </a:solidFill>
                <a:cs typeface="+mn-ea"/>
              </a:rPr>
              <a:pPr algn="r"/>
              <a:t>10</a:t>
            </a:fld>
            <a:endParaRPr lang="zh-CN" altLang="en-US" sz="1400" dirty="0">
              <a:solidFill>
                <a:srgbClr val="0000CC"/>
              </a:solidFill>
              <a:latin typeface="Arial" panose="020B0604020202020204" pitchFamily="34" charset="0"/>
              <a:ea typeface="宋体" panose="02010600030101010101" pitchFamily="2" charset="-122"/>
            </a:endParaRPr>
          </a:p>
        </p:txBody>
      </p:sp>
      <p:sp>
        <p:nvSpPr>
          <p:cNvPr id="22531" name="Content Placeholder 2"/>
          <p:cNvSpPr>
            <a:spLocks noGrp="1"/>
          </p:cNvSpPr>
          <p:nvPr>
            <p:ph type="subTitle" idx="1"/>
          </p:nvPr>
        </p:nvSpPr>
        <p:spPr>
          <a:xfrm>
            <a:off x="741363" y="1111250"/>
            <a:ext cx="8704262" cy="5588000"/>
          </a:xfrm>
          <a:ln/>
        </p:spPr>
        <p:txBody>
          <a:bodyPr vert="horz" wrap="square" lIns="91440" tIns="45720" rIns="91440" bIns="45720" numCol="1" anchor="t" anchorCtr="0" compatLnSpc="1">
            <a:prstTxWarp prst="textNoShape">
              <a:avLst/>
            </a:prstTxWarp>
          </a:bodyPr>
          <a:lstStyle/>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#include &lt;sys/socket.h&gt;</a:t>
            </a:r>
          </a:p>
          <a:p>
            <a:pPr marL="342900" indent="-342900" algn="l" defTabSz="0">
              <a:lnSpc>
                <a:spcPct val="150000"/>
              </a:lnSpc>
            </a:pPr>
            <a:r>
              <a:rPr lang="zh-CN" altLang="zh-CN" sz="1600" kern="1200" dirty="0">
                <a:solidFill>
                  <a:schemeClr val="bg2"/>
                </a:solidFill>
                <a:latin typeface="黑体" panose="02010609060101010101" pitchFamily="49" charset="-122"/>
                <a:ea typeface="+mn-ea"/>
                <a:sym typeface="宋体" panose="02010600030101010101" pitchFamily="2" charset="-122"/>
              </a:rPr>
              <a:t>int socket(int family, int type, int protocol);</a:t>
            </a:r>
          </a:p>
          <a:p>
            <a:pPr marL="342900" indent="-342900" algn="l" defTabSz="0">
              <a:lnSpc>
                <a:spcPct val="150000"/>
              </a:lnSpc>
            </a:pPr>
            <a:r>
              <a:rPr lang="zh-CN" altLang="zh-CN" sz="1600" kern="1200" dirty="0">
                <a:solidFill>
                  <a:schemeClr val="bg2"/>
                </a:solidFill>
                <a:latin typeface="黑体" panose="02010609060101010101" pitchFamily="49" charset="-122"/>
                <a:ea typeface="+mn-ea"/>
                <a:sym typeface="宋体" panose="02010600030101010101" pitchFamily="2" charset="-122"/>
              </a:rPr>
              <a:t>			返回值：</a:t>
            </a:r>
            <a:r>
              <a:rPr lang="zh-CN" altLang="en-US" sz="1600" kern="1200" dirty="0">
                <a:solidFill>
                  <a:schemeClr val="bg2"/>
                </a:solidFill>
                <a:latin typeface="黑体" panose="02010609060101010101" pitchFamily="49" charset="-122"/>
                <a:ea typeface="+mn-ea"/>
                <a:sym typeface="宋体" panose="02010600030101010101" pitchFamily="2" charset="-122"/>
              </a:rPr>
              <a:t>成功返回非负描述符，出错返回</a:t>
            </a:r>
            <a:r>
              <a:rPr lang="zh-CN" altLang="zh-CN" sz="1600" kern="1200" dirty="0">
                <a:solidFill>
                  <a:schemeClr val="bg2"/>
                </a:solidFill>
                <a:latin typeface="黑体" panose="02010609060101010101" pitchFamily="49" charset="-122"/>
                <a:ea typeface="+mn-ea"/>
                <a:sym typeface="宋体" panose="02010600030101010101" pitchFamily="2" charset="-122"/>
              </a:rPr>
              <a:t>-1</a:t>
            </a:r>
          </a:p>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family</a:t>
            </a:r>
            <a:r>
              <a:rPr lang="zh-CN" altLang="en-US" sz="1600" kern="1200" dirty="0">
                <a:solidFill>
                  <a:srgbClr val="FF0000"/>
                </a:solidFill>
                <a:latin typeface="黑体" panose="02010609060101010101" pitchFamily="49" charset="-122"/>
                <a:ea typeface="+mn-ea"/>
                <a:sym typeface="宋体" panose="02010600030101010101" pitchFamily="2" charset="-122"/>
              </a:rPr>
              <a:t>：协议簇   </a:t>
            </a:r>
          </a:p>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        </a:t>
            </a:r>
            <a:r>
              <a:rPr lang="zh-CN" altLang="en-US" sz="1600" kern="1200" dirty="0">
                <a:solidFill>
                  <a:srgbClr val="FF0000"/>
                </a:solidFill>
                <a:latin typeface="黑体" panose="02010609060101010101" pitchFamily="49" charset="-122"/>
                <a:ea typeface="+mn-ea"/>
                <a:sym typeface="宋体" panose="02010600030101010101" pitchFamily="2" charset="-122"/>
              </a:rPr>
              <a:t>常用 </a:t>
            </a:r>
            <a:r>
              <a:rPr lang="zh-CN" altLang="zh-CN" sz="1600" kern="1200" dirty="0">
                <a:solidFill>
                  <a:schemeClr val="bg2"/>
                </a:solidFill>
                <a:latin typeface="黑体" panose="02010609060101010101" pitchFamily="49" charset="-122"/>
                <a:ea typeface="+mn-ea"/>
                <a:sym typeface="宋体" panose="02010600030101010101" pitchFamily="2" charset="-122"/>
              </a:rPr>
              <a:t>AF_INET</a:t>
            </a:r>
            <a:r>
              <a:rPr lang="zh-CN" altLang="zh-CN" sz="1600" kern="1200" dirty="0">
                <a:solidFill>
                  <a:srgbClr val="FF0000"/>
                </a:solidFill>
                <a:latin typeface="黑体" panose="02010609060101010101" pitchFamily="49" charset="-122"/>
                <a:ea typeface="+mn-ea"/>
                <a:sym typeface="宋体" panose="02010600030101010101" pitchFamily="2" charset="-122"/>
              </a:rPr>
              <a:t>(ipv4</a:t>
            </a:r>
            <a:r>
              <a:rPr lang="zh-CN" altLang="en-US" sz="1600" kern="1200" dirty="0">
                <a:solidFill>
                  <a:srgbClr val="FF0000"/>
                </a:solidFill>
                <a:latin typeface="黑体" panose="02010609060101010101" pitchFamily="49" charset="-122"/>
                <a:ea typeface="+mn-ea"/>
                <a:sym typeface="宋体" panose="02010600030101010101" pitchFamily="2" charset="-122"/>
              </a:rPr>
              <a:t>协议</a:t>
            </a:r>
            <a:r>
              <a:rPr lang="zh-CN" altLang="zh-CN" sz="1600" kern="1200" dirty="0">
                <a:solidFill>
                  <a:srgbClr val="FF0000"/>
                </a:solidFill>
                <a:latin typeface="黑体" panose="02010609060101010101" pitchFamily="49" charset="-122"/>
                <a:ea typeface="+mn-ea"/>
                <a:sym typeface="宋体" panose="02010600030101010101" pitchFamily="2" charset="-122"/>
              </a:rPr>
              <a:t>)</a:t>
            </a:r>
            <a:r>
              <a:rPr lang="zh-CN" altLang="en-US" sz="1600" kern="1200" dirty="0">
                <a:solidFill>
                  <a:srgbClr val="FF0000"/>
                </a:solidFill>
                <a:latin typeface="黑体" panose="02010609060101010101" pitchFamily="49" charset="-122"/>
                <a:ea typeface="+mn-ea"/>
                <a:sym typeface="宋体" panose="02010600030101010101" pitchFamily="2" charset="-122"/>
              </a:rPr>
              <a:t>和 </a:t>
            </a:r>
            <a:r>
              <a:rPr lang="zh-CN" altLang="zh-CN" sz="1600" kern="1200" dirty="0">
                <a:solidFill>
                  <a:schemeClr val="bg2"/>
                </a:solidFill>
                <a:latin typeface="黑体" panose="02010609060101010101" pitchFamily="49" charset="-122"/>
                <a:ea typeface="+mn-ea"/>
                <a:sym typeface="宋体" panose="02010600030101010101" pitchFamily="2" charset="-122"/>
              </a:rPr>
              <a:t>AF_INET6</a:t>
            </a:r>
            <a:r>
              <a:rPr lang="zh-CN" altLang="zh-CN" sz="1600" kern="1200" dirty="0">
                <a:solidFill>
                  <a:srgbClr val="FF0000"/>
                </a:solidFill>
                <a:latin typeface="黑体" panose="02010609060101010101" pitchFamily="49" charset="-122"/>
                <a:ea typeface="+mn-ea"/>
                <a:sym typeface="宋体" panose="02010600030101010101" pitchFamily="2" charset="-122"/>
              </a:rPr>
              <a:t>(ipv6</a:t>
            </a:r>
            <a:r>
              <a:rPr lang="zh-CN" altLang="en-US" sz="1600" kern="1200" dirty="0">
                <a:solidFill>
                  <a:srgbClr val="FF0000"/>
                </a:solidFill>
                <a:latin typeface="黑体" panose="02010609060101010101" pitchFamily="49" charset="-122"/>
                <a:ea typeface="+mn-ea"/>
                <a:sym typeface="宋体" panose="02010600030101010101" pitchFamily="2" charset="-122"/>
              </a:rPr>
              <a:t>协议</a:t>
            </a:r>
            <a:r>
              <a:rPr lang="zh-CN" altLang="zh-CN" sz="1600" kern="1200" dirty="0">
                <a:solidFill>
                  <a:srgbClr val="FF0000"/>
                </a:solidFill>
                <a:latin typeface="黑体" panose="02010609060101010101" pitchFamily="49" charset="-122"/>
                <a:ea typeface="+mn-ea"/>
                <a:sym typeface="宋体" panose="02010600030101010101" pitchFamily="2" charset="-122"/>
              </a:rPr>
              <a:t>)</a:t>
            </a:r>
          </a:p>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type</a:t>
            </a:r>
            <a:r>
              <a:rPr lang="zh-CN" altLang="en-US" sz="1600" kern="1200" dirty="0">
                <a:solidFill>
                  <a:srgbClr val="FF0000"/>
                </a:solidFill>
                <a:latin typeface="黑体" panose="02010609060101010101" pitchFamily="49" charset="-122"/>
                <a:ea typeface="+mn-ea"/>
                <a:sym typeface="宋体" panose="02010600030101010101" pitchFamily="2" charset="-122"/>
              </a:rPr>
              <a:t>：套接字类型 </a:t>
            </a:r>
          </a:p>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        </a:t>
            </a:r>
            <a:r>
              <a:rPr lang="zh-CN" altLang="en-US" sz="1600" kern="1200" dirty="0">
                <a:solidFill>
                  <a:srgbClr val="FF0000"/>
                </a:solidFill>
                <a:latin typeface="黑体" panose="02010609060101010101" pitchFamily="49" charset="-122"/>
                <a:ea typeface="+mn-ea"/>
                <a:sym typeface="宋体" panose="02010600030101010101" pitchFamily="2" charset="-122"/>
              </a:rPr>
              <a:t>常用</a:t>
            </a:r>
            <a:r>
              <a:rPr lang="zh-CN" altLang="zh-CN" sz="1600" kern="1200" dirty="0">
                <a:solidFill>
                  <a:schemeClr val="bg2"/>
                </a:solidFill>
                <a:latin typeface="黑体" panose="02010609060101010101" pitchFamily="49" charset="-122"/>
                <a:ea typeface="+mn-ea"/>
                <a:sym typeface="宋体" panose="02010600030101010101" pitchFamily="2" charset="-122"/>
              </a:rPr>
              <a:t>SOCK_STREAM</a:t>
            </a:r>
            <a:r>
              <a:rPr lang="zh-CN" altLang="en-US" sz="1600" kern="1200" dirty="0">
                <a:solidFill>
                  <a:srgbClr val="FF0000"/>
                </a:solidFill>
                <a:latin typeface="黑体" panose="02010609060101010101" pitchFamily="49" charset="-122"/>
                <a:ea typeface="+mn-ea"/>
                <a:sym typeface="宋体" panose="02010600030101010101" pitchFamily="2" charset="-122"/>
              </a:rPr>
              <a:t>、</a:t>
            </a:r>
            <a:r>
              <a:rPr lang="zh-CN" altLang="zh-CN" sz="1600" kern="1200" dirty="0">
                <a:solidFill>
                  <a:schemeClr val="bg2"/>
                </a:solidFill>
                <a:latin typeface="黑体" panose="02010609060101010101" pitchFamily="49" charset="-122"/>
                <a:ea typeface="+mn-ea"/>
                <a:sym typeface="宋体" panose="02010600030101010101" pitchFamily="2" charset="-122"/>
              </a:rPr>
              <a:t>SOCK_DGRAM</a:t>
            </a:r>
          </a:p>
          <a:p>
            <a:pPr marL="342900" indent="-342900" algn="l" defTabSz="0">
              <a:lnSpc>
                <a:spcPct val="150000"/>
              </a:lnSpc>
            </a:pPr>
            <a:r>
              <a:rPr lang="zh-CN" altLang="zh-CN" sz="1600" kern="1200" dirty="0">
                <a:solidFill>
                  <a:srgbClr val="FF0000"/>
                </a:solidFill>
                <a:latin typeface="黑体" panose="02010609060101010101" pitchFamily="49" charset="-122"/>
                <a:ea typeface="+mn-ea"/>
                <a:sym typeface="宋体" panose="02010600030101010101" pitchFamily="2" charset="-122"/>
              </a:rPr>
              <a:t>protocol</a:t>
            </a:r>
            <a:r>
              <a:rPr lang="zh-CN" altLang="en-US" sz="1600" kern="1200" dirty="0">
                <a:solidFill>
                  <a:srgbClr val="FF0000"/>
                </a:solidFill>
                <a:latin typeface="黑体" panose="02010609060101010101" pitchFamily="49" charset="-122"/>
                <a:ea typeface="+mn-ea"/>
                <a:sym typeface="宋体" panose="02010600030101010101" pitchFamily="2" charset="-122"/>
              </a:rPr>
              <a:t>：协议</a:t>
            </a:r>
          </a:p>
          <a:p>
            <a:pPr marL="342900" indent="-342900" algn="l" defTabSz="0">
              <a:lnSpc>
                <a:spcPct val="150000"/>
              </a:lnSpc>
            </a:pPr>
            <a:r>
              <a:rPr lang="zh-CN" altLang="zh-CN" sz="1800" kern="1200" dirty="0">
                <a:ea typeface="+mn-ea"/>
                <a:sym typeface="Arial" panose="020B0604020202020204" pitchFamily="34" charset="0"/>
              </a:rPr>
              <a:t>		</a:t>
            </a:r>
            <a:r>
              <a:rPr lang="zh-CN" altLang="en-US" sz="1600" kern="1200" dirty="0">
                <a:solidFill>
                  <a:srgbClr val="FF0000"/>
                </a:solidFill>
                <a:latin typeface="黑体" panose="02010609060101010101" pitchFamily="49" charset="-122"/>
                <a:ea typeface="+mn-ea"/>
                <a:sym typeface="宋体" panose="02010600030101010101" pitchFamily="2" charset="-122"/>
              </a:rPr>
              <a:t>常用</a:t>
            </a:r>
            <a:r>
              <a:rPr lang="zh-CN" altLang="zh-CN" sz="1800" kern="1200" dirty="0">
                <a:solidFill>
                  <a:schemeClr val="bg2"/>
                </a:solidFill>
                <a:ea typeface="+mn-ea"/>
                <a:sym typeface="Arial" panose="020B0604020202020204" pitchFamily="34" charset="0"/>
              </a:rPr>
              <a:t>I</a:t>
            </a:r>
            <a:r>
              <a:rPr lang="zh-CN" altLang="zh-CN" sz="1600" kern="1200" dirty="0">
                <a:solidFill>
                  <a:schemeClr val="bg2"/>
                </a:solidFill>
                <a:latin typeface="黑体" panose="02010609060101010101" pitchFamily="49" charset="-122"/>
                <a:ea typeface="+mn-ea"/>
                <a:sym typeface="宋体" panose="02010600030101010101" pitchFamily="2" charset="-122"/>
              </a:rPr>
              <a:t>PPROTO_TCP</a:t>
            </a:r>
            <a:r>
              <a:rPr lang="zh-CN" altLang="en-US" sz="1600" kern="1200" dirty="0">
                <a:solidFill>
                  <a:schemeClr val="bg2"/>
                </a:solidFill>
                <a:latin typeface="黑体" panose="02010609060101010101" pitchFamily="49" charset="-122"/>
                <a:ea typeface="+mn-ea"/>
                <a:sym typeface="宋体" panose="02010600030101010101" pitchFamily="2" charset="-122"/>
              </a:rPr>
              <a:t>、</a:t>
            </a:r>
            <a:r>
              <a:rPr lang="zh-CN" altLang="zh-CN" sz="1600" kern="1200" dirty="0">
                <a:solidFill>
                  <a:schemeClr val="bg2"/>
                </a:solidFill>
                <a:latin typeface="黑体" panose="02010609060101010101" pitchFamily="49" charset="-122"/>
                <a:ea typeface="+mn-ea"/>
                <a:sym typeface="宋体" panose="02010600030101010101" pitchFamily="2" charset="-122"/>
              </a:rPr>
              <a:t>IPPTOTO_UDP</a:t>
            </a:r>
            <a:r>
              <a:rPr lang="zh-CN" altLang="en-US" sz="1600" kern="1200" dirty="0">
                <a:solidFill>
                  <a:schemeClr val="bg2"/>
                </a:solidFill>
                <a:latin typeface="黑体" panose="02010609060101010101" pitchFamily="49" charset="-122"/>
                <a:ea typeface="+mn-ea"/>
                <a:sym typeface="宋体" panose="02010600030101010101" pitchFamily="2" charset="-122"/>
              </a:rPr>
              <a:t>、</a:t>
            </a:r>
            <a:r>
              <a:rPr lang="zh-CN" altLang="zh-CN" sz="1600" kern="1200" dirty="0">
                <a:solidFill>
                  <a:schemeClr val="bg2"/>
                </a:solidFill>
                <a:latin typeface="黑体" panose="02010609060101010101" pitchFamily="49" charset="-122"/>
                <a:ea typeface="+mn-ea"/>
                <a:sym typeface="宋体" panose="02010600030101010101" pitchFamily="2" charset="-122"/>
              </a:rPr>
              <a:t>IPPROTO_SCTP</a:t>
            </a:r>
            <a:r>
              <a:rPr lang="zh-CN" altLang="en-US" sz="1600" kern="1200" dirty="0">
                <a:solidFill>
                  <a:schemeClr val="bg2"/>
                </a:solidFill>
                <a:latin typeface="黑体" panose="02010609060101010101" pitchFamily="49" charset="-122"/>
                <a:ea typeface="+mn-ea"/>
                <a:sym typeface="宋体" panose="02010600030101010101" pitchFamily="2" charset="-122"/>
              </a:rPr>
              <a:t>、</a:t>
            </a:r>
            <a:r>
              <a:rPr lang="zh-CN" altLang="zh-CN" sz="1600" kern="1200" dirty="0">
                <a:solidFill>
                  <a:schemeClr val="bg2"/>
                </a:solidFill>
                <a:latin typeface="黑体" panose="02010609060101010101" pitchFamily="49" charset="-122"/>
                <a:ea typeface="+mn-ea"/>
                <a:sym typeface="宋体" panose="02010600030101010101" pitchFamily="2" charset="-122"/>
              </a:rPr>
              <a:t>IPPROTO_TIPC</a:t>
            </a:r>
          </a:p>
          <a:p>
            <a:pPr marL="342900" indent="-342900" algn="l" defTabSz="0">
              <a:lnSpc>
                <a:spcPct val="150000"/>
              </a:lnSpc>
            </a:pPr>
            <a:r>
              <a:rPr lang="zh-CN" altLang="zh-CN" sz="1600" kern="1200" dirty="0">
                <a:solidFill>
                  <a:schemeClr val="bg2"/>
                </a:solidFill>
                <a:latin typeface="黑体" panose="02010609060101010101" pitchFamily="49" charset="-122"/>
                <a:ea typeface="+mn-ea"/>
                <a:sym typeface="宋体" panose="02010600030101010101" pitchFamily="2" charset="-122"/>
              </a:rPr>
              <a:t>    如果指定为0,那么系统就会根据地址格式和套接类别,自动选择一个合适的协议.这是推荐使用的一种选择协议的方法.</a:t>
            </a:r>
          </a:p>
        </p:txBody>
      </p:sp>
      <p:sp>
        <p:nvSpPr>
          <p:cNvPr id="9" name="标题 1">
            <a:extLst>
              <a:ext uri="{FF2B5EF4-FFF2-40B4-BE49-F238E27FC236}">
                <a16:creationId xmlns:a16="http://schemas.microsoft.com/office/drawing/2014/main" id="{FB5B10CC-6A63-46FE-8F46-48F3CE273FEA}"/>
              </a:ext>
            </a:extLst>
          </p:cNvPr>
          <p:cNvSpPr txBox="1">
            <a:spLocks/>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任务</a:t>
            </a:r>
            <a:r>
              <a:rPr lang="en-US" altLang="zh-CN" kern="0" dirty="0"/>
              <a:t>2</a:t>
            </a:r>
            <a:endParaRPr lang="zh-CN" altLang="en-US" kern="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3</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26626" name="内容占位符 2"/>
          <p:cNvSpPr>
            <a:spLocks noGrp="1"/>
          </p:cNvSpPr>
          <p:nvPr>
            <p:ph idx="4294967295"/>
          </p:nvPr>
        </p:nvSpPr>
        <p:spPr>
          <a:xfrm>
            <a:off x="920750" y="1196976"/>
            <a:ext cx="8242300"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3:</a:t>
            </a:r>
            <a:r>
              <a:rPr lang="zh-CN" altLang="en-US" dirty="0"/>
              <a:t>利用</a:t>
            </a:r>
            <a:r>
              <a:rPr lang="en-US" altLang="zh-CN" dirty="0"/>
              <a:t>bind</a:t>
            </a:r>
            <a:r>
              <a:rPr lang="zh-CN" altLang="en-US" dirty="0"/>
              <a:t>函数将创建好的套接字绑定到本地计算机的某一端口上</a:t>
            </a:r>
          </a:p>
          <a:p>
            <a:pPr lvl="1"/>
            <a:r>
              <a:rPr lang="zh-CN" altLang="en-US" dirty="0">
                <a:sym typeface="宋体" panose="02010600030101010101" pitchFamily="2" charset="-122"/>
              </a:rPr>
              <a:t>描述：</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t>对于服务器端来说，一旦通过</a:t>
            </a:r>
            <a:r>
              <a:rPr lang="en-US" altLang="zh-CN" sz="1600" dirty="0"/>
              <a:t>socket</a:t>
            </a:r>
            <a:r>
              <a:rPr lang="zh-CN" altLang="en-US" sz="1600" dirty="0"/>
              <a:t>函数创建了套接字以后，下一步就需要把该套接字绑定到本地计算机的某一个端口上。</a:t>
            </a:r>
            <a:r>
              <a:rPr lang="en-US" altLang="zh-CN" sz="1600" dirty="0"/>
              <a:t>bind</a:t>
            </a:r>
            <a:r>
              <a:rPr lang="zh-CN" altLang="en-US" sz="1600" dirty="0"/>
              <a:t>函数的作用就是完成该功能。</a:t>
            </a:r>
            <a:endParaRPr lang="en-US" altLang="x-none" sz="1600" dirty="0">
              <a:ea typeface="宋体" panose="02010600030101010101" pitchFamily="2" charset="-122"/>
              <a:sym typeface="宋体" panose="02010600030101010101" pitchFamily="2" charset="-122"/>
            </a:endParaRPr>
          </a:p>
          <a:p>
            <a:pPr lvl="1">
              <a:buChar char="•"/>
            </a:pPr>
            <a:r>
              <a:rPr lang="zh-CN" altLang="en-US" dirty="0">
                <a:sym typeface="宋体" panose="02010600030101010101" pitchFamily="2" charset="-122"/>
              </a:rPr>
              <a:t>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t>调用</a:t>
            </a:r>
            <a:r>
              <a:rPr lang="en-US" altLang="zh-CN" sz="1600" dirty="0"/>
              <a:t>bind</a:t>
            </a:r>
            <a:r>
              <a:rPr lang="zh-CN" altLang="en-US" sz="1600" dirty="0"/>
              <a:t>函数，将创建好的套接字绑定到指定端口上，例如</a:t>
            </a:r>
            <a:r>
              <a:rPr lang="en-US" altLang="zh-CN" sz="1600" dirty="0"/>
              <a:t>2500</a:t>
            </a:r>
            <a:r>
              <a:rPr lang="zh-CN" altLang="en-US" sz="1600" dirty="0"/>
              <a:t>端口</a:t>
            </a:r>
            <a:r>
              <a:rPr lang="zh-CN" altLang="en-US" sz="1600" dirty="0">
                <a:ea typeface="宋体" panose="02010600030101010101" pitchFamily="2" charset="-122"/>
                <a:sym typeface="宋体" panose="02010600030101010101" pitchFamily="2" charset="-122"/>
              </a:rPr>
              <a:t>。</a:t>
            </a:r>
          </a:p>
          <a:p>
            <a:pPr lvl="1">
              <a:buChar char="•"/>
            </a:pPr>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int bind(int sockfd, const struct sockaddr* myaddr, socklen_t addrlen);</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第一个参数</a:t>
            </a:r>
            <a:r>
              <a:rPr lang="en-US" altLang="zh-CN" sz="1600" dirty="0">
                <a:ea typeface="宋体" panose="02010600030101010101" pitchFamily="2" charset="-122"/>
                <a:sym typeface="宋体" panose="02010600030101010101" pitchFamily="2" charset="-122"/>
              </a:rPr>
              <a:t>sockfd</a:t>
            </a:r>
            <a:r>
              <a:rPr lang="zh-CN" altLang="en-US" sz="1600" dirty="0">
                <a:ea typeface="宋体" panose="02010600030101010101" pitchFamily="2" charset="-122"/>
                <a:sym typeface="宋体" panose="02010600030101010101" pitchFamily="2" charset="-122"/>
              </a:rPr>
              <a:t>是由</a:t>
            </a:r>
            <a:r>
              <a:rPr lang="en-US" altLang="zh-CN" sz="1600" dirty="0">
                <a:ea typeface="宋体" panose="02010600030101010101" pitchFamily="2" charset="-122"/>
                <a:sym typeface="宋体" panose="02010600030101010101" pitchFamily="2" charset="-122"/>
              </a:rPr>
              <a:t>socket()</a:t>
            </a:r>
            <a:r>
              <a:rPr lang="zh-CN" altLang="en-US" sz="1600" dirty="0">
                <a:ea typeface="宋体" panose="02010600030101010101" pitchFamily="2" charset="-122"/>
                <a:sym typeface="宋体" panose="02010600030101010101" pitchFamily="2" charset="-122"/>
              </a:rPr>
              <a:t>调用返回的套接口文件描述符。第二个参数</a:t>
            </a:r>
            <a:r>
              <a:rPr lang="en-US" altLang="zh-CN" sz="1600" dirty="0">
                <a:ea typeface="宋体" panose="02010600030101010101" pitchFamily="2" charset="-122"/>
                <a:sym typeface="宋体" panose="02010600030101010101" pitchFamily="2" charset="-122"/>
              </a:rPr>
              <a:t>myaddr</a:t>
            </a:r>
            <a:r>
              <a:rPr lang="zh-CN" altLang="en-US" sz="1600" dirty="0">
                <a:ea typeface="宋体" panose="02010600030101010101" pitchFamily="2" charset="-122"/>
                <a:sym typeface="宋体" panose="02010600030101010101" pitchFamily="2" charset="-122"/>
              </a:rPr>
              <a:t>是指向数据结构</a:t>
            </a:r>
            <a:r>
              <a:rPr lang="en-US" altLang="zh-CN" sz="1600" dirty="0">
                <a:ea typeface="宋体" panose="02010600030101010101" pitchFamily="2" charset="-122"/>
                <a:sym typeface="宋体" panose="02010600030101010101" pitchFamily="2" charset="-122"/>
              </a:rPr>
              <a:t>sockaddr</a:t>
            </a:r>
            <a:r>
              <a:rPr lang="zh-CN" altLang="en-US" sz="1600" dirty="0">
                <a:ea typeface="宋体" panose="02010600030101010101" pitchFamily="2" charset="-122"/>
                <a:sym typeface="宋体" panose="02010600030101010101" pitchFamily="2" charset="-122"/>
              </a:rPr>
              <a:t>的指针。数据结构</a:t>
            </a:r>
            <a:r>
              <a:rPr lang="en-US" altLang="zh-CN" sz="1600" dirty="0">
                <a:ea typeface="宋体" panose="02010600030101010101" pitchFamily="2" charset="-122"/>
                <a:sym typeface="宋体" panose="02010600030101010101" pitchFamily="2" charset="-122"/>
              </a:rPr>
              <a:t>sockaddr</a:t>
            </a:r>
            <a:r>
              <a:rPr lang="zh-CN" altLang="en-US" sz="1600" dirty="0">
                <a:ea typeface="宋体" panose="02010600030101010101" pitchFamily="2" charset="-122"/>
                <a:sym typeface="宋体" panose="02010600030101010101" pitchFamily="2" charset="-122"/>
              </a:rPr>
              <a:t>中包括了关于服务器的地址、端口和</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地址的信息，均要使用网络字节序-即大端模式。第三个参数</a:t>
            </a:r>
            <a:r>
              <a:rPr lang="en-US" altLang="zh-CN" sz="1600" dirty="0">
                <a:ea typeface="宋体" panose="02010600030101010101" pitchFamily="2" charset="-122"/>
                <a:sym typeface="宋体" panose="02010600030101010101" pitchFamily="2" charset="-122"/>
              </a:rPr>
              <a:t>addrlen</a:t>
            </a:r>
            <a:r>
              <a:rPr lang="zh-CN" altLang="en-US" sz="1600" dirty="0">
                <a:ea typeface="宋体" panose="02010600030101010101" pitchFamily="2" charset="-122"/>
                <a:sym typeface="宋体" panose="02010600030101010101" pitchFamily="2" charset="-122"/>
              </a:rPr>
              <a:t>表示</a:t>
            </a:r>
            <a:r>
              <a:rPr lang="en-US" altLang="zh-CN" sz="1600" dirty="0">
                <a:ea typeface="宋体" panose="02010600030101010101" pitchFamily="2" charset="-122"/>
                <a:sym typeface="宋体" panose="02010600030101010101" pitchFamily="2" charset="-122"/>
              </a:rPr>
              <a:t>sockaddr</a:t>
            </a:r>
            <a:r>
              <a:rPr lang="zh-CN" altLang="en-US" sz="1600" dirty="0">
                <a:ea typeface="宋体" panose="02010600030101010101" pitchFamily="2" charset="-122"/>
                <a:sym typeface="宋体" panose="02010600030101010101" pitchFamily="2" charset="-122"/>
              </a:rPr>
              <a:t>结构体的长度，</a:t>
            </a:r>
            <a:r>
              <a:rPr lang="zh-CN" altLang="en-US" sz="1600" dirty="0">
                <a:solidFill>
                  <a:schemeClr val="tx1"/>
                </a:solidFill>
                <a:ea typeface="宋体" panose="02010600030101010101" pitchFamily="2" charset="-122"/>
                <a:sym typeface="宋体" panose="02010600030101010101" pitchFamily="2" charset="-122"/>
              </a:rPr>
              <a:t>可以设置成</a:t>
            </a:r>
            <a:r>
              <a:rPr lang="en-US" altLang="zh-CN" sz="1600" dirty="0">
                <a:solidFill>
                  <a:schemeClr val="tx1"/>
                </a:solidFill>
                <a:ea typeface="宋体" panose="02010600030101010101" pitchFamily="2" charset="-122"/>
                <a:sym typeface="宋体" panose="02010600030101010101" pitchFamily="2" charset="-122"/>
              </a:rPr>
              <a:t>sizeof(struct sockaddr)</a:t>
            </a:r>
            <a:r>
              <a:rPr lang="zh-CN" altLang="en-US" sz="1600" dirty="0">
                <a:ea typeface="宋体" panose="02010600030101010101" pitchFamily="2" charset="-122"/>
                <a:sym typeface="宋体" panose="02010600030101010101" pitchFamily="2" charset="-122"/>
              </a:rPr>
              <a:t>。</a:t>
            </a:r>
          </a:p>
          <a:p>
            <a:pPr lvl="2" indent="-285750">
              <a:buFont typeface="Wingdings" panose="05000000000000000000" pitchFamily="2" charset="2"/>
              <a:buChar char="v"/>
            </a:pPr>
            <a:r>
              <a:rPr lang="zh-CN" altLang="en-US" dirty="0">
                <a:ea typeface="宋体" panose="02010600030101010101" pitchFamily="2" charset="-122"/>
                <a:sym typeface="宋体" panose="02010600030101010101" pitchFamily="2" charset="-122"/>
              </a:rPr>
              <a:t>返回值：成功返回</a:t>
            </a:r>
            <a:r>
              <a:rPr lang="en-US" altLang="zh-CN" dirty="0">
                <a:ea typeface="宋体" panose="02010600030101010101" pitchFamily="2" charset="-122"/>
                <a:sym typeface="宋体" panose="02010600030101010101" pitchFamily="2" charset="-122"/>
              </a:rPr>
              <a:t>0,</a:t>
            </a:r>
            <a:r>
              <a:rPr lang="zh-CN" altLang="en-US" dirty="0">
                <a:ea typeface="宋体" panose="02010600030101010101" pitchFamily="2" charset="-122"/>
                <a:sym typeface="宋体" panose="02010600030101010101" pitchFamily="2" charset="-122"/>
              </a:rPr>
              <a:t>失败返回</a:t>
            </a:r>
            <a:r>
              <a:rPr lang="en-US" altLang="zh-CN" dirty="0">
                <a:ea typeface="宋体" panose="02010600030101010101" pitchFamily="2" charset="-122"/>
                <a:sym typeface="宋体" panose="02010600030101010101" pitchFamily="2" charset="-122"/>
              </a:rPr>
              <a:t>-1</a:t>
            </a:r>
            <a:r>
              <a:rPr lang="zh-CN" altLang="en-US" dirty="0">
                <a:ea typeface="宋体" panose="02010600030101010101" pitchFamily="2" charset="-122"/>
                <a:sym typeface="宋体" panose="02010600030101010101" pitchFamily="2" charset="-122"/>
              </a:rPr>
              <a:t>。</a:t>
            </a:r>
          </a:p>
        </p:txBody>
      </p:sp>
      <p:pic>
        <p:nvPicPr>
          <p:cNvPr id="26627" name="图片 3"/>
          <p:cNvPicPr>
            <a:picLocks noChangeAspect="1"/>
          </p:cNvPicPr>
          <p:nvPr/>
        </p:nvPicPr>
        <p:blipFill>
          <a:blip r:embed="rId3"/>
          <a:stretch>
            <a:fillRect/>
          </a:stretch>
        </p:blipFill>
        <p:spPr>
          <a:xfrm>
            <a:off x="6273800" y="5803900"/>
            <a:ext cx="3092450" cy="1066800"/>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Grp="1" noChangeAspect="1"/>
          </p:cNvPicPr>
          <p:nvPr>
            <p:ph type="subTitle" idx="1"/>
          </p:nvPr>
        </p:nvPicPr>
        <p:blipFill>
          <a:blip r:embed="rId3">
            <a:clrChange>
              <a:clrFrom>
                <a:srgbClr val="FEFEFE"/>
              </a:clrFrom>
              <a:clrTo>
                <a:srgbClr val="FEFEFE">
                  <a:alpha val="0"/>
                </a:srgbClr>
              </a:clrTo>
            </a:clrChange>
          </a:blip>
          <a:stretch>
            <a:fillRect/>
          </a:stretch>
        </p:blipFill>
        <p:spPr>
          <a:xfrm>
            <a:off x="-239043" y="1412776"/>
            <a:ext cx="10042185" cy="4392488"/>
          </a:xfrm>
          <a:ln/>
        </p:spPr>
      </p:pic>
      <p:sp>
        <p:nvSpPr>
          <p:cNvPr id="7" name="标题 1">
            <a:extLst>
              <a:ext uri="{FF2B5EF4-FFF2-40B4-BE49-F238E27FC236}">
                <a16:creationId xmlns:a16="http://schemas.microsoft.com/office/drawing/2014/main" id="{B9A780F9-EEF3-4D47-B909-A83F5256444D}"/>
              </a:ext>
            </a:extLst>
          </p:cNvPr>
          <p:cNvSpPr txBox="1">
            <a:spLocks/>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任务</a:t>
            </a:r>
            <a:r>
              <a:rPr lang="en-US" altLang="zh-CN" kern="0" dirty="0"/>
              <a:t>3</a:t>
            </a:r>
            <a:endParaRPr lang="zh-CN" altLang="en-US" kern="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spect="1"/>
          </p:cNvSpPr>
          <p:nvPr>
            <p:ph type="title"/>
          </p:nvPr>
        </p:nvSpPr>
        <p:spPr>
          <a:xfrm>
            <a:off x="0" y="548680"/>
            <a:ext cx="9909745"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3</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24578" name="内容占位符 2"/>
          <p:cNvSpPr>
            <a:spLocks noGrp="1"/>
          </p:cNvSpPr>
          <p:nvPr>
            <p:ph idx="4294967295"/>
          </p:nvPr>
        </p:nvSpPr>
        <p:spPr>
          <a:xfrm>
            <a:off x="593725" y="1196976"/>
            <a:ext cx="8770938" cy="518477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3:</a:t>
            </a:r>
            <a:r>
              <a:rPr lang="zh-CN" altLang="en-US" strike="noStrike" noProof="1"/>
              <a:t>利用</a:t>
            </a:r>
            <a:r>
              <a:rPr lang="en-US" altLang="zh-CN" strike="noStrike" noProof="1"/>
              <a:t>bind</a:t>
            </a:r>
            <a:r>
              <a:rPr lang="zh-CN" altLang="en-US" strike="noStrike" noProof="1"/>
              <a:t>函数将创建好的套接字绑定到本地计算机的某一端口上</a:t>
            </a:r>
          </a:p>
          <a:p>
            <a:pPr lvl="1"/>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t>要注意</a:t>
            </a:r>
            <a:r>
              <a:rPr lang="en-US" altLang="zh-CN" sz="1600" noProof="1"/>
              <a:t>sockaddr</a:t>
            </a:r>
            <a:r>
              <a:rPr lang="zh-CN" altLang="en-US" sz="1600" noProof="1"/>
              <a:t>结构体的初始化方法，首先要包含相关头文件：</a:t>
            </a:r>
            <a:endParaRPr lang="en-US" altLang="x-none" sz="1600" noProof="1"/>
          </a:p>
          <a:p>
            <a:pPr lvl="2" indent="-285750">
              <a:buNone/>
            </a:pPr>
            <a:r>
              <a:rPr lang="en-US" altLang="zh-CN" sz="1600" noProof="1"/>
              <a:t>#include &lt;sys/socket.h&gt;</a:t>
            </a:r>
            <a:endParaRPr lang="zh-CN" altLang="en-US" sz="1600" noProof="1"/>
          </a:p>
          <a:p>
            <a:pPr lvl="2" indent="-285750">
              <a:buNone/>
            </a:pPr>
            <a:r>
              <a:rPr lang="en-US" altLang="zh-CN" sz="1600" noProof="1"/>
              <a:t>#include &lt;netinet/in.h&gt;</a:t>
            </a:r>
            <a:endParaRPr lang="zh-CN" altLang="en-US" sz="1600" noProof="1"/>
          </a:p>
          <a:p>
            <a:pPr lvl="2" indent="-285750">
              <a:buFont typeface="Wingdings" panose="05000000000000000000" pitchFamily="2" charset="2"/>
              <a:buChar char="v"/>
            </a:pPr>
            <a:r>
              <a:rPr lang="zh-CN" altLang="en-US" sz="1600" noProof="1"/>
              <a:t>声明一个</a:t>
            </a:r>
            <a:r>
              <a:rPr lang="en-US" altLang="zh-CN" sz="1600" noProof="1"/>
              <a:t>sockaddr</a:t>
            </a:r>
            <a:r>
              <a:rPr lang="zh-CN" altLang="en-US" sz="1600" noProof="1"/>
              <a:t>结构体：</a:t>
            </a:r>
            <a:endParaRPr lang="en-US" altLang="x-none" sz="1600" noProof="1"/>
          </a:p>
          <a:p>
            <a:pPr lvl="2" indent="-285750">
              <a:buNone/>
            </a:pPr>
            <a:r>
              <a:rPr lang="en-US" altLang="zh-CN" sz="1600" noProof="1"/>
              <a:t>struct sockaddr_in servaddr</a:t>
            </a:r>
            <a:r>
              <a:rPr lang="zh-CN" altLang="en-US" sz="1600" noProof="1"/>
              <a:t>；</a:t>
            </a:r>
            <a:endParaRPr lang="en-US" altLang="x-none" sz="1600" noProof="1"/>
          </a:p>
          <a:p>
            <a:pPr lvl="2" indent="-285750">
              <a:buFont typeface="Wingdings" panose="05000000000000000000" pitchFamily="2" charset="2"/>
              <a:buChar char="v"/>
            </a:pPr>
            <a:r>
              <a:rPr lang="zh-CN" altLang="en-US" sz="1600" noProof="1"/>
              <a:t>初始化网络协议：</a:t>
            </a:r>
          </a:p>
          <a:p>
            <a:pPr marL="0" lvl="2" indent="0">
              <a:buNone/>
            </a:pPr>
            <a:r>
              <a:rPr lang="en-US" altLang="zh-CN" sz="1600" noProof="1">
                <a:sym typeface="+mn-ea"/>
              </a:rPr>
              <a:t>               bzero(&amp;servaddr,sizeof(servaddr));</a:t>
            </a:r>
            <a:r>
              <a:rPr lang="zh-CN" altLang="en-US" sz="1600" noProof="1">
                <a:sym typeface="+mn-ea"/>
              </a:rPr>
              <a:t> //memset</a:t>
            </a:r>
            <a:endParaRPr lang="zh-CN" altLang="en-US" sz="1600" noProof="1"/>
          </a:p>
          <a:p>
            <a:pPr lvl="2" indent="-285750">
              <a:buFont typeface="Wingdings" panose="05000000000000000000" pitchFamily="2" charset="2"/>
              <a:buChar char="v"/>
            </a:pPr>
            <a:r>
              <a:rPr lang="zh-CN" altLang="en-US" sz="1600" noProof="1"/>
              <a:t>设置协议簇：</a:t>
            </a:r>
          </a:p>
          <a:p>
            <a:pPr lvl="2" indent="-285750">
              <a:buNone/>
            </a:pPr>
            <a:r>
              <a:rPr lang="en-US" altLang="zh-CN" sz="1600" noProof="1"/>
              <a:t>servaddr.sin_family = AF_INET;</a:t>
            </a:r>
            <a:endParaRPr lang="zh-CN" altLang="en-US" sz="1600" noProof="1"/>
          </a:p>
          <a:p>
            <a:pPr lvl="2" indent="-285750">
              <a:buFont typeface="Wingdings" panose="05000000000000000000" pitchFamily="2" charset="2"/>
              <a:buChar char="v"/>
            </a:pPr>
            <a:r>
              <a:rPr lang="zh-CN" altLang="en-US" sz="1600" noProof="1"/>
              <a:t>指定本地绑定网卡：</a:t>
            </a:r>
            <a:endParaRPr lang="en-US" altLang="x-none" sz="1600" noProof="1"/>
          </a:p>
          <a:p>
            <a:pPr lvl="2" indent="-285750">
              <a:buNone/>
            </a:pPr>
            <a:r>
              <a:rPr lang="en-US" altLang="zh-CN" sz="1600" noProof="1"/>
              <a:t>servaddr.sin_addr.s_addr = htonl(INADDR_ANY);</a:t>
            </a:r>
            <a:endParaRPr lang="zh-CN" altLang="en-US" sz="1600" noProof="1"/>
          </a:p>
          <a:p>
            <a:pPr lvl="2" indent="-285750">
              <a:buFont typeface="Wingdings" panose="05000000000000000000" pitchFamily="2" charset="2"/>
              <a:buChar char="v"/>
            </a:pPr>
            <a:r>
              <a:rPr lang="zh-CN" altLang="en-US" sz="1600" noProof="1"/>
              <a:t>指定绑定的监听端口：</a:t>
            </a:r>
            <a:endParaRPr lang="en-US" altLang="x-none" sz="1600" noProof="1"/>
          </a:p>
          <a:p>
            <a:pPr lvl="2" indent="-285750">
              <a:buNone/>
            </a:pPr>
            <a:r>
              <a:rPr lang="en-US" altLang="zh-CN" sz="1600" noProof="1"/>
              <a:t>servaddr.sin_port = htons(2500);</a:t>
            </a:r>
          </a:p>
          <a:p>
            <a:pPr lvl="2" indent="-285750">
              <a:buNone/>
            </a:pPr>
            <a:r>
              <a:rPr lang="zh-CN" altLang="en-US" sz="1800" noProof="1">
                <a:solidFill>
                  <a:schemeClr val="accent5">
                    <a:lumMod val="25000"/>
                  </a:schemeClr>
                </a:solidFill>
              </a:rPr>
              <a:t>函数定义：bind(sockfd,(struct sockaddr*)&amp;servaddr,sizeof(servaddr))</a:t>
            </a:r>
          </a:p>
          <a:p>
            <a:pPr lvl="2" indent="-285750">
              <a:buFont typeface="Wingdings" panose="05000000000000000000" pitchFamily="2" charset="2"/>
              <a:buChar char="v"/>
            </a:pPr>
            <a:endParaRPr lang="zh-CN" altLang="en-US" sz="1800" noProof="1">
              <a:solidFill>
                <a:schemeClr val="accent5">
                  <a:lumMod val="25000"/>
                </a:schemeClr>
              </a:solidFill>
              <a:ea typeface="宋体" panose="02010600030101010101" pitchFamily="2" charset="-122"/>
              <a:sym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3</a:t>
            </a:r>
            <a:endParaRPr lang="zh-CN" altLang="en-US" dirty="0"/>
          </a:p>
        </p:txBody>
      </p:sp>
      <p:sp>
        <p:nvSpPr>
          <p:cNvPr id="32770" name="文本框 3"/>
          <p:cNvSpPr txBox="1"/>
          <p:nvPr/>
        </p:nvSpPr>
        <p:spPr>
          <a:xfrm>
            <a:off x="380492" y="1340768"/>
            <a:ext cx="9145016" cy="5386090"/>
          </a:xfrm>
          <a:prstGeom prst="rect">
            <a:avLst/>
          </a:prstGeom>
          <a:noFill/>
          <a:ln w="9525">
            <a:noFill/>
          </a:ln>
        </p:spPr>
        <p:txBody>
          <a:bodyPr wrap="square" anchor="t">
            <a:spAutoFit/>
          </a:bodyPr>
          <a:lstStyle/>
          <a:p>
            <a:pPr algn="just"/>
            <a:r>
              <a:rPr lang="zh-CN" altLang="en-US" dirty="0">
                <a:solidFill>
                  <a:srgbClr val="0000FF"/>
                </a:solidFill>
                <a:latin typeface="+mn-lt"/>
                <a:ea typeface="+mn-ea"/>
              </a:rPr>
              <a:t>说明：</a:t>
            </a:r>
          </a:p>
          <a:p>
            <a:pPr algn="just"/>
            <a:r>
              <a:rPr lang="zh-CN" altLang="en-US" sz="2000" dirty="0">
                <a:solidFill>
                  <a:srgbClr val="0000FF"/>
                </a:solidFill>
                <a:latin typeface="+mn-lt"/>
                <a:ea typeface="+mn-ea"/>
              </a:rPr>
              <a:t>（</a:t>
            </a:r>
            <a:r>
              <a:rPr lang="en-US" altLang="zh-CN" sz="2000" dirty="0">
                <a:solidFill>
                  <a:srgbClr val="0000FF"/>
                </a:solidFill>
                <a:latin typeface="+mn-lt"/>
                <a:ea typeface="+mn-ea"/>
              </a:rPr>
              <a:t>1</a:t>
            </a:r>
            <a:r>
              <a:rPr lang="zh-CN" altLang="en-US" sz="2000" dirty="0">
                <a:solidFill>
                  <a:srgbClr val="0000FF"/>
                </a:solidFill>
                <a:latin typeface="+mn-lt"/>
                <a:ea typeface="+mn-ea"/>
              </a:rPr>
              <a:t>）</a:t>
            </a:r>
            <a:r>
              <a:rPr lang="zh-CN" altLang="en-US" sz="2000" dirty="0">
                <a:solidFill>
                  <a:srgbClr val="0000FF"/>
                </a:solidFill>
                <a:latin typeface="+mn-lt"/>
                <a:ea typeface="+mn-ea"/>
                <a:sym typeface="黑体" panose="02010609060101010101" pitchFamily="49" charset="-122"/>
              </a:rPr>
              <a:t>不指定本地IP地址时，系统会为该socket分配一个默认IP地址。分配方式：myaddr.sin_addr.s_addr = htonl(INADDR_ANY)；其中INADDR_ANY表示IPv4的通配地址。INADDR_ANY就是指定地址为0.0.0.0的地址,这个地址事实上表示不确定地址,或“所有地址”、“任意地址”。 这样做的好处是不论哪个网段上的客户程序都能与该服务程序通信。当server有多个网卡时，可以指定绑定到特定的网卡IP上，分配方式：myaddr.sin_addr.s_addr=inet_addr("192.168.0.123")，IP应该是当前运行该程序机器的IP。</a:t>
            </a:r>
          </a:p>
          <a:p>
            <a:pPr algn="just"/>
            <a:r>
              <a:rPr lang="zh-CN" altLang="en-US" sz="2000" dirty="0">
                <a:solidFill>
                  <a:srgbClr val="0000FF"/>
                </a:solidFill>
                <a:latin typeface="+mn-lt"/>
                <a:ea typeface="+mn-ea"/>
              </a:rPr>
              <a:t>（</a:t>
            </a:r>
            <a:r>
              <a:rPr lang="en-US" altLang="zh-CN" sz="2000" dirty="0">
                <a:solidFill>
                  <a:srgbClr val="0000FF"/>
                </a:solidFill>
                <a:latin typeface="+mn-lt"/>
                <a:ea typeface="+mn-ea"/>
              </a:rPr>
              <a:t>2</a:t>
            </a:r>
            <a:r>
              <a:rPr lang="zh-CN" altLang="en-US" sz="2000" dirty="0">
                <a:solidFill>
                  <a:srgbClr val="0000FF"/>
                </a:solidFill>
                <a:latin typeface="+mn-lt"/>
                <a:ea typeface="+mn-ea"/>
              </a:rPr>
              <a:t>）</a:t>
            </a:r>
            <a:r>
              <a:rPr lang="zh-CN" altLang="en-US" sz="2000" dirty="0">
                <a:solidFill>
                  <a:srgbClr val="0000FF"/>
                </a:solidFill>
                <a:latin typeface="+mn-lt"/>
                <a:ea typeface="+mn-ea"/>
                <a:sym typeface="黑体" panose="02010609060101010101" pitchFamily="49" charset="-122"/>
              </a:rPr>
              <a:t>bind函数可以指定一个端口号，或者指定一个IP地址，也可以两者都指定或者都不指定。如果指定端口号为0，那么内核就在bind被调用的时候选择一个临时接口。如果让内核来为套接字选择一个临时端口号，那么必须注意，函数bind并不返回选择的端口号值。因为bind函数的第二个参数是const类型的，它无法返回内核所分配的端口号。为了得到内核默认分配的端口号，必须调用函数getsockname函数来获取；若绑定到服务器特定端口的指定方式为：myaddr.sin_port=htons(12345)。</a:t>
            </a:r>
            <a:endParaRPr lang="zh-CN" altLang="en-US" sz="2000" dirty="0">
              <a:solidFill>
                <a:srgbClr val="0000FF"/>
              </a:solidFill>
              <a:latin typeface="+mn-lt"/>
              <a:ea typeface="+mn-ea"/>
            </a:endParaRPr>
          </a:p>
          <a:p>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4</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14339" name="内容占位符 2"/>
          <p:cNvSpPr>
            <a:spLocks noGrp="1"/>
          </p:cNvSpPr>
          <p:nvPr>
            <p:ph idx="1"/>
          </p:nvPr>
        </p:nvSpPr>
        <p:spPr>
          <a:xfrm>
            <a:off x="920750" y="1196976"/>
            <a:ext cx="8242300" cy="5184775"/>
          </a:xfrm>
        </p:spPr>
        <p:txBody>
          <a:bodyPr vert="horz" wrap="square" lIns="91440" tIns="45720" rIns="91440" bIns="45720" anchor="t"/>
          <a:lstStyle/>
          <a:p>
            <a:pPr lvl="0" fontAlgn="base"/>
            <a:r>
              <a:rPr lang="zh-CN" altLang="en-US" strike="noStrike" noProof="1"/>
              <a:t>子任务</a:t>
            </a:r>
            <a:r>
              <a:rPr lang="en-US" altLang="zh-CN" strike="noStrike" noProof="1"/>
              <a:t>4:</a:t>
            </a:r>
            <a:r>
              <a:rPr lang="zh-CN" altLang="en-US" strike="noStrike" noProof="1"/>
              <a:t>利用</a:t>
            </a:r>
            <a:r>
              <a:rPr lang="en-US" altLang="zh-CN" strike="noStrike" noProof="1"/>
              <a:t>listen</a:t>
            </a:r>
            <a:r>
              <a:rPr lang="zh-CN" altLang="en-US" strike="noStrike" noProof="1"/>
              <a:t>函数将已经绑定的套接字设置为被动连接监听状态</a:t>
            </a:r>
          </a:p>
          <a:p>
            <a:pPr lvl="1" fontAlgn="base"/>
            <a:r>
              <a:rPr lang="zh-CN" altLang="en-US" strike="noStrike" noProof="1">
                <a:sym typeface="宋体" panose="02010600030101010101" pitchFamily="2" charset="-122"/>
              </a:rPr>
              <a:t>描述：</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t>listen</a:t>
            </a:r>
            <a:r>
              <a:rPr lang="zh-CN" altLang="en-US" sz="1600" noProof="1"/>
              <a:t>函数使用主动连接套接口变为被连接套接口，使得一个进程可以接受其它进程的请求，从而成为一个服务器进程。在</a:t>
            </a:r>
            <a:r>
              <a:rPr lang="en-US" altLang="zh-CN" sz="1600" noProof="1"/>
              <a:t>TCP</a:t>
            </a:r>
            <a:r>
              <a:rPr lang="zh-CN" altLang="en-US" sz="1600" noProof="1"/>
              <a:t>服务器编程中</a:t>
            </a:r>
            <a:r>
              <a:rPr lang="en-US" altLang="zh-CN" sz="1600" noProof="1"/>
              <a:t>listen</a:t>
            </a:r>
            <a:r>
              <a:rPr lang="zh-CN" altLang="en-US" sz="1600" noProof="1"/>
              <a:t>函数把进程变为一个服务器，并指定相应的套接字变为被动连接。</a:t>
            </a:r>
            <a:endParaRPr lang="en-US" altLang="x-none" sz="1600" noProof="1">
              <a:ea typeface="宋体" panose="02010600030101010101" pitchFamily="2" charset="-122"/>
              <a:sym typeface="宋体" panose="02010600030101010101" pitchFamily="2" charset="-122"/>
            </a:endParaRPr>
          </a:p>
          <a:p>
            <a:pPr lvl="1" fontAlgn="base">
              <a:buChar char="•"/>
            </a:pPr>
            <a:r>
              <a:rPr lang="zh-CN" altLang="en-US" strike="noStrike" noProof="1">
                <a:sym typeface="宋体" panose="02010600030101010101" pitchFamily="2" charset="-122"/>
              </a:rPr>
              <a:t>要求：</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t>在子任务</a:t>
            </a:r>
            <a:r>
              <a:rPr lang="en-US" altLang="zh-CN" sz="1600" noProof="1"/>
              <a:t>3</a:t>
            </a:r>
            <a:r>
              <a:rPr lang="zh-CN" altLang="en-US" sz="1600" noProof="1"/>
              <a:t>中创建好并绑定到本地特定端口的套接字上，增加</a:t>
            </a:r>
            <a:r>
              <a:rPr lang="en-US" altLang="zh-CN" sz="1600" noProof="1"/>
              <a:t>listen</a:t>
            </a:r>
            <a:r>
              <a:rPr lang="zh-CN" altLang="en-US" sz="1600" noProof="1"/>
              <a:t>函数，使得套接字处于监听状态，并打印监听函数调用成功与否。</a:t>
            </a:r>
            <a:endParaRPr lang="zh-CN" altLang="en-US" sz="1600" noProof="1">
              <a:ea typeface="宋体" panose="02010600030101010101" pitchFamily="2" charset="-122"/>
              <a:sym typeface="宋体" panose="02010600030101010101" pitchFamily="2" charset="-122"/>
            </a:endParaRPr>
          </a:p>
          <a:p>
            <a:pPr lvl="1" fontAlgn="base">
              <a:buChar char="•"/>
            </a:pPr>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#include&lt;sys/socket.h&gt;</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int listen(int sockfd, int backlog)</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返回：</a:t>
            </a:r>
            <a:r>
              <a:rPr lang="en-US" altLang="zh-CN" sz="1600" noProof="1">
                <a:ea typeface="宋体" panose="02010600030101010101" pitchFamily="2" charset="-122"/>
                <a:sym typeface="宋体" panose="02010600030101010101" pitchFamily="2" charset="-122"/>
              </a:rPr>
              <a:t>0──</a:t>
            </a:r>
            <a:r>
              <a:rPr lang="zh-CN" altLang="en-US" sz="1600" noProof="1">
                <a:ea typeface="宋体" panose="02010600030101010101" pitchFamily="2" charset="-122"/>
                <a:sym typeface="宋体" panose="02010600030101010101" pitchFamily="2" charset="-122"/>
              </a:rPr>
              <a:t>成功， </a:t>
            </a:r>
            <a:r>
              <a:rPr lang="en-US" altLang="zh-CN" sz="1600" noProof="1">
                <a:ea typeface="宋体" panose="02010600030101010101" pitchFamily="2" charset="-122"/>
                <a:sym typeface="宋体" panose="02010600030101010101" pitchFamily="2" charset="-122"/>
              </a:rPr>
              <a:t>-1──</a:t>
            </a:r>
            <a:r>
              <a:rPr lang="zh-CN" altLang="en-US" sz="1600" noProof="1">
                <a:ea typeface="宋体" panose="02010600030101010101" pitchFamily="2" charset="-122"/>
                <a:sym typeface="宋体" panose="02010600030101010101" pitchFamily="2" charset="-122"/>
              </a:rPr>
              <a:t>失败</a:t>
            </a: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参数</a:t>
            </a:r>
            <a:r>
              <a:rPr lang="en-US" altLang="zh-CN" sz="1600" noProof="1">
                <a:ea typeface="宋体" panose="02010600030101010101" pitchFamily="2" charset="-122"/>
                <a:sym typeface="宋体" panose="02010600030101010101" pitchFamily="2" charset="-122"/>
              </a:rPr>
              <a:t>sockfd</a:t>
            </a:r>
            <a:r>
              <a:rPr lang="zh-CN" altLang="en-US" sz="1600" noProof="1">
                <a:ea typeface="宋体" panose="02010600030101010101" pitchFamily="2" charset="-122"/>
                <a:sym typeface="宋体" panose="02010600030101010101" pitchFamily="2" charset="-122"/>
              </a:rPr>
              <a:t>被</a:t>
            </a:r>
            <a:r>
              <a:rPr lang="en-US" altLang="zh-CN" sz="1600" noProof="1">
                <a:ea typeface="宋体" panose="02010600030101010101" pitchFamily="2" charset="-122"/>
                <a:sym typeface="宋体" panose="02010600030101010101" pitchFamily="2" charset="-122"/>
              </a:rPr>
              <a:t>listen</a:t>
            </a:r>
            <a:r>
              <a:rPr lang="zh-CN" altLang="en-US" sz="1600" noProof="1">
                <a:ea typeface="宋体" panose="02010600030101010101" pitchFamily="2" charset="-122"/>
                <a:sym typeface="宋体" panose="02010600030101010101" pitchFamily="2" charset="-122"/>
              </a:rPr>
              <a:t>函数作用的套接字，</a:t>
            </a:r>
            <a:r>
              <a:rPr lang="en-US" altLang="zh-CN" sz="1600" noProof="1">
                <a:ea typeface="宋体" panose="02010600030101010101" pitchFamily="2" charset="-122"/>
                <a:sym typeface="宋体" panose="02010600030101010101" pitchFamily="2" charset="-122"/>
              </a:rPr>
              <a:t>sockfd</a:t>
            </a:r>
            <a:r>
              <a:rPr lang="zh-CN" altLang="en-US" sz="1600" noProof="1">
                <a:ea typeface="宋体" panose="02010600030101010101" pitchFamily="2" charset="-122"/>
                <a:sym typeface="宋体" panose="02010600030101010101" pitchFamily="2" charset="-122"/>
              </a:rPr>
              <a:t>之前由</a:t>
            </a:r>
            <a:r>
              <a:rPr lang="en-US" altLang="zh-CN" sz="1600" noProof="1">
                <a:ea typeface="宋体" panose="02010600030101010101" pitchFamily="2" charset="-122"/>
                <a:sym typeface="宋体" panose="02010600030101010101" pitchFamily="2" charset="-122"/>
              </a:rPr>
              <a:t>socket</a:t>
            </a:r>
            <a:r>
              <a:rPr lang="zh-CN" altLang="en-US" sz="1600" noProof="1">
                <a:ea typeface="宋体" panose="02010600030101010101" pitchFamily="2" charset="-122"/>
                <a:sym typeface="宋体" panose="02010600030101010101" pitchFamily="2" charset="-122"/>
              </a:rPr>
              <a:t>函数返回。参数</a:t>
            </a:r>
            <a:r>
              <a:rPr lang="en-US" altLang="zh-CN" sz="1600" noProof="1">
                <a:ea typeface="宋体" panose="02010600030101010101" pitchFamily="2" charset="-122"/>
                <a:sym typeface="宋体" panose="02010600030101010101" pitchFamily="2" charset="-122"/>
              </a:rPr>
              <a:t>backlog</a:t>
            </a:r>
            <a:r>
              <a:rPr lang="zh-CN" altLang="en-US" sz="1600" noProof="1">
                <a:ea typeface="宋体" panose="02010600030101010101" pitchFamily="2" charset="-122"/>
                <a:sym typeface="宋体" panose="02010600030101010101" pitchFamily="2" charset="-122"/>
              </a:rPr>
              <a:t>指定同时能处理的最大连接要求，一般在</a:t>
            </a:r>
            <a:r>
              <a:rPr lang="en-US" altLang="zh-CN" sz="1600" noProof="1">
                <a:ea typeface="宋体" panose="02010600030101010101" pitchFamily="2" charset="-122"/>
                <a:sym typeface="宋体" panose="02010600030101010101" pitchFamily="2" charset="-122"/>
              </a:rPr>
              <a:t>30</a:t>
            </a:r>
            <a:r>
              <a:rPr lang="zh-CN" altLang="en-US" sz="1600" noProof="1">
                <a:ea typeface="宋体" panose="02010600030101010101" pitchFamily="2" charset="-122"/>
                <a:sym typeface="宋体" panose="02010600030101010101" pitchFamily="2" charset="-122"/>
              </a:rPr>
              <a:t>以内。</a:t>
            </a:r>
          </a:p>
          <a:p>
            <a:pPr marL="0" lvl="2" indent="0">
              <a:buNone/>
            </a:pPr>
            <a:r>
              <a:rPr lang="en-US" altLang="zh-CN" strike="noStrike" noProof="1">
                <a:ea typeface="宋体" panose="02010600030101010101" pitchFamily="2" charset="-122"/>
                <a:sym typeface="宋体" panose="02010600030101010101" pitchFamily="2" charset="-122"/>
              </a:rPr>
              <a:t>        </a:t>
            </a:r>
            <a:r>
              <a:rPr lang="en-US" altLang="zh-CN" sz="2400" noProof="1">
                <a:solidFill>
                  <a:schemeClr val="accent4">
                    <a:lumMod val="75000"/>
                  </a:schemeClr>
                </a:solidFill>
                <a:ea typeface="宋体" panose="02010600030101010101" pitchFamily="2" charset="-122"/>
                <a:sym typeface="宋体" panose="02010600030101010101" pitchFamily="2" charset="-122"/>
              </a:rPr>
              <a:t>   </a:t>
            </a:r>
            <a:r>
              <a:rPr lang="zh-CN" altLang="en-US" sz="2400" noProof="1">
                <a:solidFill>
                  <a:schemeClr val="accent4">
                    <a:lumMod val="75000"/>
                  </a:schemeClr>
                </a:solidFill>
                <a:ea typeface="宋体" panose="02010600030101010101" pitchFamily="2" charset="-122"/>
                <a:sym typeface="宋体" panose="02010600030101010101" pitchFamily="2" charset="-122"/>
              </a:rPr>
              <a:t>函数定义：</a:t>
            </a:r>
            <a:r>
              <a:rPr lang="en-US" altLang="zh-CN" sz="2400" noProof="1">
                <a:solidFill>
                  <a:schemeClr val="accent4">
                    <a:lumMod val="75000"/>
                  </a:schemeClr>
                </a:solidFill>
                <a:ea typeface="宋体" panose="02010600030101010101" pitchFamily="2" charset="-122"/>
                <a:sym typeface="宋体" panose="02010600030101010101" pitchFamily="2" charset="-122"/>
              </a:rPr>
              <a:t> l</a:t>
            </a:r>
            <a:r>
              <a:rPr lang="zh-CN" altLang="en-US" sz="2400" noProof="1">
                <a:solidFill>
                  <a:schemeClr val="accent4">
                    <a:lumMod val="75000"/>
                  </a:schemeClr>
                </a:solidFill>
                <a:ea typeface="宋体" panose="02010600030101010101" pitchFamily="2" charset="-122"/>
                <a:sym typeface="宋体" panose="02010600030101010101" pitchFamily="2" charset="-122"/>
              </a:rPr>
              <a:t>isten(sockfd,BACKLOG)</a:t>
            </a:r>
          </a:p>
          <a:p>
            <a:pPr marL="857250" lvl="2" indent="0">
              <a:buNone/>
            </a:pPr>
            <a:endParaRPr lang="en-US" altLang="x-none" strike="noStrike" noProof="1">
              <a:ea typeface="宋体" panose="02010600030101010101" pitchFamily="2" charset="-122"/>
              <a:sym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4</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15363" name="内容占位符 2"/>
          <p:cNvSpPr>
            <a:spLocks noGrp="1"/>
          </p:cNvSpPr>
          <p:nvPr>
            <p:ph idx="1"/>
          </p:nvPr>
        </p:nvSpPr>
        <p:spPr>
          <a:xfrm>
            <a:off x="920750" y="1196976"/>
            <a:ext cx="8242300" cy="5184775"/>
          </a:xfrm>
        </p:spPr>
        <p:txBody>
          <a:bodyPr vert="horz" wrap="square" lIns="91440" tIns="45720" rIns="91440" bIns="45720" anchor="t"/>
          <a:lstStyle/>
          <a:p>
            <a:pPr lvl="0" fontAlgn="base"/>
            <a:r>
              <a:rPr lang="zh-CN" altLang="en-US" strike="noStrike" noProof="1"/>
              <a:t>子任务</a:t>
            </a:r>
            <a:r>
              <a:rPr lang="en-US" altLang="zh-CN" strike="noStrike" noProof="1"/>
              <a:t>4:</a:t>
            </a:r>
            <a:r>
              <a:rPr lang="zh-CN" altLang="en-US" strike="noStrike" noProof="1"/>
              <a:t>利用</a:t>
            </a:r>
            <a:r>
              <a:rPr lang="en-US" altLang="zh-CN" strike="noStrike" noProof="1"/>
              <a:t>listen</a:t>
            </a:r>
            <a:r>
              <a:rPr lang="zh-CN" altLang="en-US" strike="noStrike" noProof="1"/>
              <a:t>函数将已经绑定的套接字设置为被动连接监听状态</a:t>
            </a:r>
          </a:p>
          <a:p>
            <a:pPr lvl="1" fontAlgn="base"/>
            <a:r>
              <a:rPr lang="zh-CN" altLang="en-US" strike="noStrike" noProof="1">
                <a:sym typeface="宋体" panose="02010600030101010101" pitchFamily="2" charset="-122"/>
              </a:rPr>
              <a:t>知识点：</a:t>
            </a:r>
          </a:p>
          <a:p>
            <a:pPr marL="0" lvl="2" indent="0">
              <a:buNone/>
            </a:pPr>
            <a:r>
              <a:rPr lang="en-US" altLang="zh-CN" sz="2400" noProof="1">
                <a:sym typeface="宋体" panose="02010600030101010101" pitchFamily="2" charset="-122"/>
              </a:rPr>
              <a:t>       int listen(int sockfd, int backlog)</a:t>
            </a:r>
          </a:p>
          <a:p>
            <a:pPr marL="914400" lvl="4" indent="0">
              <a:buNone/>
            </a:pPr>
            <a:r>
              <a:rPr lang="en-US" altLang="zh-CN" noProof="1">
                <a:sym typeface="宋体" panose="02010600030101010101" pitchFamily="2" charset="-122"/>
              </a:rPr>
              <a:t>sockfd:</a:t>
            </a:r>
            <a:r>
              <a:rPr lang="zh-CN" altLang="en-US" noProof="1">
                <a:sym typeface="+mn-ea"/>
              </a:rPr>
              <a:t>由于系统默认时认为一个套接字是主动连接的，所以需要通过某种方式来告诉系统让这个套接字成为被动连接的，用户进程通过系统调用listen来完成这件事。</a:t>
            </a:r>
            <a:endParaRPr lang="en-US" altLang="zh-CN" noProof="1">
              <a:sym typeface="+mn-ea"/>
            </a:endParaRPr>
          </a:p>
          <a:p>
            <a:pPr marL="914400" lvl="4" indent="0">
              <a:buNone/>
            </a:pPr>
            <a:r>
              <a:rPr lang="en-US" altLang="zh-CN" noProof="1">
                <a:sym typeface="宋体" panose="02010600030101010101" pitchFamily="2" charset="-122"/>
              </a:rPr>
              <a:t>backlog: </a:t>
            </a:r>
            <a:r>
              <a:rPr noProof="1">
                <a:sym typeface="宋体" panose="02010600030101010101" pitchFamily="2" charset="-122"/>
              </a:rPr>
              <a:t>等待连接队列的最大长度</a:t>
            </a:r>
            <a:r>
              <a:rPr lang="zh-CN" altLang="en-US" noProof="1">
                <a:sym typeface="宋体" panose="02010600030101010101" pitchFamily="2" charset="-122"/>
              </a:rPr>
              <a:t>。</a:t>
            </a:r>
          </a:p>
          <a:p>
            <a:pPr marL="457200" lvl="1" indent="0">
              <a:buNone/>
            </a:pPr>
            <a:endParaRPr lang="zh-CN" altLang="en-US" sz="2000" noProof="1">
              <a:ea typeface="宋体" panose="02010600030101010101" pitchFamily="2" charset="-122"/>
              <a:sym typeface="宋体" panose="02010600030101010101" pitchFamily="2" charset="-122"/>
            </a:endParaRPr>
          </a:p>
          <a:p>
            <a:pPr marL="0" lvl="2" indent="0">
              <a:buNone/>
            </a:pPr>
            <a:r>
              <a:rPr lang="zh-CN" altLang="en-US" strike="noStrike" noProof="1">
                <a:solidFill>
                  <a:schemeClr val="accent4">
                    <a:lumMod val="75000"/>
                  </a:schemeClr>
                </a:solidFill>
                <a:sym typeface="宋体" panose="02010600030101010101" pitchFamily="2" charset="-122"/>
              </a:rPr>
              <a:t>        函数定义：</a:t>
            </a:r>
            <a:r>
              <a:rPr lang="en-US" altLang="zh-CN" strike="noStrike" noProof="1">
                <a:solidFill>
                  <a:schemeClr val="accent4">
                    <a:lumMod val="75000"/>
                  </a:schemeClr>
                </a:solidFill>
                <a:sym typeface="宋体" panose="02010600030101010101" pitchFamily="2" charset="-122"/>
              </a:rPr>
              <a:t> l</a:t>
            </a:r>
            <a:r>
              <a:rPr lang="zh-CN" altLang="en-US" strike="noStrike" noProof="1">
                <a:solidFill>
                  <a:schemeClr val="accent4">
                    <a:lumMod val="75000"/>
                  </a:schemeClr>
                </a:solidFill>
                <a:sym typeface="宋体" panose="02010600030101010101" pitchFamily="2" charset="-122"/>
              </a:rPr>
              <a:t>isten(sockfd,BACKLOG)</a:t>
            </a:r>
            <a:endParaRPr lang="zh-CN" altLang="en-US" strike="noStrike" noProof="1">
              <a:solidFill>
                <a:schemeClr val="accent4">
                  <a:lumMod val="75000"/>
                </a:schemeClr>
              </a:solidFill>
              <a:ea typeface="宋体" panose="02010600030101010101" pitchFamily="2" charset="-122"/>
              <a:sym typeface="宋体" panose="02010600030101010101" pitchFamily="2" charset="-122"/>
            </a:endParaRPr>
          </a:p>
          <a:p>
            <a:pPr marL="457200" lvl="1" indent="0">
              <a:buNone/>
            </a:pPr>
            <a:endParaRPr lang="zh-CN" altLang="en-US" sz="2000" noProof="1">
              <a:ea typeface="宋体" panose="02010600030101010101" pitchFamily="2" charset="-122"/>
              <a:sym typeface="宋体" panose="02010600030101010101" pitchFamily="2" charset="-122"/>
            </a:endParaRPr>
          </a:p>
        </p:txBody>
      </p:sp>
      <p:pic>
        <p:nvPicPr>
          <p:cNvPr id="38915" name="图片 4"/>
          <p:cNvPicPr>
            <a:picLocks noChangeAspect="1"/>
          </p:cNvPicPr>
          <p:nvPr/>
        </p:nvPicPr>
        <p:blipFill>
          <a:blip r:embed="rId3"/>
          <a:stretch>
            <a:fillRect/>
          </a:stretch>
        </p:blipFill>
        <p:spPr>
          <a:xfrm>
            <a:off x="2000672" y="5229200"/>
            <a:ext cx="5416550" cy="1338263"/>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5</a:t>
            </a:r>
            <a:r>
              <a:rPr lang="en-US" altLang="x-none" dirty="0">
                <a:sym typeface="Wingdings" panose="05000000000000000000" pitchFamily="2" charset="2"/>
              </a:rPr>
              <a:t>（</a:t>
            </a:r>
            <a:r>
              <a:rPr lang="en-US" altLang="zh-CN" dirty="0">
                <a:sym typeface="Wingdings" panose="05000000000000000000" pitchFamily="2" charset="2"/>
              </a:rPr>
              <a:t>30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36866" name="内容占位符 2"/>
          <p:cNvSpPr>
            <a:spLocks noGrp="1"/>
          </p:cNvSpPr>
          <p:nvPr>
            <p:ph idx="4294967295"/>
          </p:nvPr>
        </p:nvSpPr>
        <p:spPr>
          <a:xfrm>
            <a:off x="920750" y="1196976"/>
            <a:ext cx="8242300" cy="518477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5:</a:t>
            </a:r>
            <a:r>
              <a:rPr lang="zh-CN" altLang="en-US" strike="noStrike" noProof="1"/>
              <a:t>利用</a:t>
            </a:r>
            <a:r>
              <a:rPr lang="en-US" altLang="zh-CN" strike="noStrike" noProof="1"/>
              <a:t>accept</a:t>
            </a:r>
            <a:r>
              <a:rPr lang="zh-CN" altLang="en-US" strike="noStrike" noProof="1"/>
              <a:t>函数来处理客户端请求的连接</a:t>
            </a:r>
          </a:p>
          <a:p>
            <a:pPr lvl="1"/>
            <a:r>
              <a:rPr lang="zh-CN" altLang="en-US" strike="noStrike" noProof="1">
                <a:sym typeface="宋体" panose="02010600030101010101" pitchFamily="2" charset="-122"/>
              </a:rPr>
              <a:t>描述：</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t>对于服务器编程中最重要的一步等待并接受客户的连接，那么这一步在编程中如何完成，</a:t>
            </a:r>
            <a:r>
              <a:rPr lang="en-US" altLang="zh-CN" sz="1600" noProof="1"/>
              <a:t>accept</a:t>
            </a:r>
            <a:r>
              <a:rPr lang="zh-CN" altLang="en-US" sz="1600" noProof="1"/>
              <a:t>函数就是完成这一步的。它从内核中取出已经建立的客户连接，然后把这个已经建立的连接返回给用户程序，此时用户程序就可以与自己的客户进行点到点的通信了。</a:t>
            </a:r>
            <a:endParaRPr lang="en-US" altLang="x-none" sz="1600" noProof="1">
              <a:ea typeface="宋体" panose="02010600030101010101" pitchFamily="2" charset="-122"/>
              <a:sym typeface="宋体" panose="02010600030101010101" pitchFamily="2" charset="-122"/>
            </a:endParaRPr>
          </a:p>
          <a:p>
            <a:pPr lvl="1"/>
            <a:r>
              <a:rPr lang="zh-CN" altLang="en-US" strike="noStrike" noProof="1">
                <a:sym typeface="宋体" panose="02010600030101010101" pitchFamily="2" charset="-122"/>
              </a:rPr>
              <a:t>要求：</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t>在子任务</a:t>
            </a:r>
            <a:r>
              <a:rPr lang="en-US" altLang="zh-CN" sz="1600" noProof="1"/>
              <a:t>4</a:t>
            </a:r>
            <a:r>
              <a:rPr lang="zh-CN" altLang="en-US" sz="1600" noProof="1"/>
              <a:t>的程序中，添加对客户端连接的处理，调用</a:t>
            </a:r>
            <a:r>
              <a:rPr lang="en-US" altLang="zh-CN" sz="1600" noProof="1"/>
              <a:t>accept</a:t>
            </a:r>
            <a:r>
              <a:rPr lang="zh-CN" altLang="en-US" sz="1600" noProof="1"/>
              <a:t>函数，为客户端连接分配一个新的</a:t>
            </a:r>
            <a:r>
              <a:rPr lang="en-US" altLang="zh-CN" sz="1600" noProof="1"/>
              <a:t>socket</a:t>
            </a:r>
            <a:r>
              <a:rPr lang="zh-CN" altLang="en-US" sz="1600" noProof="1"/>
              <a:t>，并打印客户端</a:t>
            </a:r>
            <a:r>
              <a:rPr lang="en-US" altLang="zh-CN" sz="1600" noProof="1"/>
              <a:t>IP</a:t>
            </a:r>
            <a:r>
              <a:rPr lang="zh-CN" altLang="en-US" sz="1600" noProof="1"/>
              <a:t>地址和端口号。</a:t>
            </a:r>
            <a:endParaRPr lang="zh-CN" altLang="en-US" sz="1600" noProof="1">
              <a:ea typeface="宋体" panose="02010600030101010101" pitchFamily="2" charset="-122"/>
              <a:sym typeface="宋体" panose="02010600030101010101" pitchFamily="2" charset="-122"/>
            </a:endParaRPr>
          </a:p>
          <a:p>
            <a:pPr lvl="1"/>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#include&lt;sys/socket.h&gt;</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int accept(int sockfd, struct sockaddr* addr, socklen_t* len)</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返回：新的套接字描述符</a:t>
            </a:r>
            <a:r>
              <a:rPr lang="en-US" altLang="zh-CN" sz="1600" noProof="1">
                <a:ea typeface="宋体" panose="02010600030101010101" pitchFamily="2" charset="-122"/>
                <a:sym typeface="宋体" panose="02010600030101010101" pitchFamily="2" charset="-122"/>
              </a:rPr>
              <a:t>—连接套接字</a:t>
            </a:r>
            <a:r>
              <a:rPr lang="zh-CN" altLang="en-US" sz="1600" noProof="1">
                <a:ea typeface="宋体" panose="02010600030101010101" pitchFamily="2" charset="-122"/>
                <a:sym typeface="宋体" panose="02010600030101010101" pitchFamily="2" charset="-122"/>
              </a:rPr>
              <a:t>， </a:t>
            </a:r>
            <a:r>
              <a:rPr lang="en-US" altLang="zh-CN" sz="1600" noProof="1">
                <a:ea typeface="宋体" panose="02010600030101010101" pitchFamily="2" charset="-122"/>
                <a:sym typeface="宋体" panose="02010600030101010101" pitchFamily="2" charset="-122"/>
              </a:rPr>
              <a:t>-1——</a:t>
            </a:r>
            <a:r>
              <a:rPr lang="zh-CN" altLang="en-US" sz="1600" noProof="1">
                <a:ea typeface="宋体" panose="02010600030101010101" pitchFamily="2" charset="-122"/>
                <a:sym typeface="宋体" panose="02010600030101010101" pitchFamily="2" charset="-122"/>
              </a:rPr>
              <a:t>失败</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Sockfd</a:t>
            </a:r>
            <a:r>
              <a:rPr lang="zh-CN" altLang="en-US" sz="1600" noProof="1">
                <a:ea typeface="宋体" panose="02010600030101010101" pitchFamily="2" charset="-122"/>
                <a:sym typeface="宋体" panose="02010600030101010101" pitchFamily="2" charset="-122"/>
              </a:rPr>
              <a:t>是监听套接字，参数</a:t>
            </a:r>
            <a:r>
              <a:rPr lang="en-US" altLang="zh-CN" sz="1600" noProof="1">
                <a:ea typeface="宋体" panose="02010600030101010101" pitchFamily="2" charset="-122"/>
                <a:sym typeface="宋体" panose="02010600030101010101" pitchFamily="2" charset="-122"/>
              </a:rPr>
              <a:t>addr</a:t>
            </a:r>
            <a:r>
              <a:rPr lang="zh-CN" altLang="en-US" sz="1600" noProof="1">
                <a:ea typeface="宋体" panose="02010600030101010101" pitchFamily="2" charset="-122"/>
                <a:sym typeface="宋体" panose="02010600030101010101" pitchFamily="2" charset="-122"/>
              </a:rPr>
              <a:t>是一个结果参数，它用来接受一个返回值，这返回值指定客户端的地址，参数</a:t>
            </a:r>
            <a:r>
              <a:rPr lang="en-US" altLang="zh-CN" sz="1600" noProof="1">
                <a:ea typeface="宋体" panose="02010600030101010101" pitchFamily="2" charset="-122"/>
                <a:sym typeface="宋体" panose="02010600030101010101" pitchFamily="2" charset="-122"/>
              </a:rPr>
              <a:t>len</a:t>
            </a:r>
            <a:r>
              <a:rPr lang="zh-CN" altLang="en-US" sz="1600" noProof="1">
                <a:ea typeface="宋体" panose="02010600030101010101" pitchFamily="2" charset="-122"/>
                <a:sym typeface="宋体" panose="02010600030101010101" pitchFamily="2" charset="-122"/>
              </a:rPr>
              <a:t>用来描述</a:t>
            </a:r>
            <a:r>
              <a:rPr lang="en-US" altLang="zh-CN" sz="1600" noProof="1">
                <a:ea typeface="宋体" panose="02010600030101010101" pitchFamily="2" charset="-122"/>
                <a:sym typeface="宋体" panose="02010600030101010101" pitchFamily="2" charset="-122"/>
              </a:rPr>
              <a:t>addr</a:t>
            </a:r>
            <a:r>
              <a:rPr lang="zh-CN" altLang="en-US" sz="1600" noProof="1">
                <a:ea typeface="宋体" panose="02010600030101010101" pitchFamily="2" charset="-122"/>
                <a:sym typeface="宋体" panose="02010600030101010101" pitchFamily="2" charset="-122"/>
              </a:rPr>
              <a:t>结构体的大小。</a:t>
            </a:r>
          </a:p>
          <a:p>
            <a:pPr marL="857250" lvl="2" indent="0">
              <a:buNone/>
            </a:pPr>
            <a:r>
              <a:rPr lang="zh-CN" altLang="en-US" strike="noStrike" noProof="1">
                <a:solidFill>
                  <a:schemeClr val="accent5">
                    <a:lumMod val="25000"/>
                  </a:schemeClr>
                </a:solidFill>
                <a:ea typeface="宋体" panose="02010600030101010101" pitchFamily="2" charset="-122"/>
                <a:sym typeface="宋体" panose="02010600030101010101" pitchFamily="2" charset="-122"/>
              </a:rPr>
              <a:t>函数定义：accept(sockfd,(struct sockaddr*)&amp;cliaddr,&amp;len)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p:cNvSpPr>
          <p:nvPr>
            <p:ph type="sldNum" sz="quarter" idx="12"/>
          </p:nvPr>
        </p:nvSpPr>
        <p:spPr bwMode="auto">
          <a:xfrm>
            <a:off x="6048375" y="624205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a:lstStyle>
          <a:p>
            <a:pPr algn="just"/>
            <a:fld id="{9A0DB2DC-4C9A-4742-B13C-FB6460FD3503}" type="slidenum">
              <a:rPr lang="zh-CN" altLang="en-US" sz="1400" b="1" noProof="1" smtClean="0">
                <a:solidFill>
                  <a:srgbClr val="0000CC"/>
                </a:solidFill>
                <a:cs typeface="+mn-ea"/>
              </a:rPr>
              <a:pPr algn="just"/>
              <a:t>18</a:t>
            </a:fld>
            <a:endParaRPr lang="zh-CN" altLang="en-US" sz="1400" dirty="0">
              <a:solidFill>
                <a:srgbClr val="0000CC"/>
              </a:solidFill>
              <a:latin typeface="Arial" panose="020B0604020202020204" pitchFamily="34" charset="0"/>
              <a:ea typeface="宋体" panose="02010600030101010101" pitchFamily="2" charset="-122"/>
            </a:endParaRPr>
          </a:p>
        </p:txBody>
      </p:sp>
      <p:sp>
        <p:nvSpPr>
          <p:cNvPr id="45059" name="Content Placeholder 2"/>
          <p:cNvSpPr>
            <a:spLocks noGrp="1"/>
          </p:cNvSpPr>
          <p:nvPr>
            <p:ph type="subTitle" idx="1"/>
          </p:nvPr>
        </p:nvSpPr>
        <p:spPr>
          <a:xfrm>
            <a:off x="848544" y="1210593"/>
            <a:ext cx="8491538" cy="5229225"/>
          </a:xfrm>
          <a:ln/>
        </p:spPr>
        <p:txBody>
          <a:bodyPr vert="horz" wrap="square" lIns="91440" tIns="45720" rIns="91440" bIns="45720" numCol="1" anchor="t" anchorCtr="0" compatLnSpc="1">
            <a:prstTxWarp prst="textNoShape">
              <a:avLst/>
            </a:prstTxWarp>
          </a:bodyPr>
          <a:lstStyle/>
          <a:p>
            <a:pPr marL="342900" indent="-342900" algn="just" defTabSz="0">
              <a:lnSpc>
                <a:spcPct val="150000"/>
              </a:lnSpc>
            </a:pPr>
            <a:r>
              <a:rPr lang="zh-CN" altLang="zh-CN" sz="1800" kern="1200" dirty="0">
                <a:solidFill>
                  <a:srgbClr val="FF0000"/>
                </a:solidFill>
                <a:latin typeface="黑体" panose="02010609060101010101" pitchFamily="49" charset="-122"/>
                <a:ea typeface="+mn-ea"/>
                <a:sym typeface="宋体" panose="02010600030101010101" pitchFamily="2" charset="-122"/>
              </a:rPr>
              <a:t>#include&lt;sys/socket.h&gt;</a:t>
            </a:r>
          </a:p>
          <a:p>
            <a:pPr marL="342900" indent="-342900" algn="just" defTabSz="0">
              <a:lnSpc>
                <a:spcPct val="150000"/>
              </a:lnSpc>
            </a:pPr>
            <a:r>
              <a:rPr lang="zh-CN" altLang="zh-CN" sz="1800" kern="1200" dirty="0">
                <a:solidFill>
                  <a:schemeClr val="bg2"/>
                </a:solidFill>
                <a:latin typeface="黑体" panose="02010609060101010101" pitchFamily="49" charset="-122"/>
                <a:ea typeface="+mn-ea"/>
                <a:sym typeface="宋体" panose="02010600030101010101" pitchFamily="2" charset="-122"/>
              </a:rPr>
              <a:t>int accept(int sockfd, struct sockaddr* cliaddr, socklen_t* len)</a:t>
            </a:r>
            <a:r>
              <a:rPr lang="zh-CN" altLang="en-US" sz="1800" kern="1200" dirty="0">
                <a:solidFill>
                  <a:schemeClr val="bg2"/>
                </a:solidFill>
                <a:latin typeface="黑体" panose="02010609060101010101" pitchFamily="49" charset="-122"/>
                <a:ea typeface="+mn-ea"/>
                <a:sym typeface="宋体" panose="02010600030101010101" pitchFamily="2" charset="-122"/>
              </a:rPr>
              <a:t>；</a:t>
            </a:r>
          </a:p>
          <a:p>
            <a:pPr marL="342900" indent="-342900" algn="just" defTabSz="0">
              <a:lnSpc>
                <a:spcPct val="150000"/>
              </a:lnSpc>
            </a:pPr>
            <a:r>
              <a:rPr lang="zh-CN" altLang="zh-CN" sz="1800" kern="1200" dirty="0">
                <a:solidFill>
                  <a:schemeClr val="bg2"/>
                </a:solidFill>
                <a:latin typeface="黑体" panose="02010609060101010101" pitchFamily="49" charset="-122"/>
                <a:ea typeface="+mn-ea"/>
                <a:sym typeface="宋体" panose="02010600030101010101" pitchFamily="2" charset="-122"/>
              </a:rPr>
              <a:t>						</a:t>
            </a:r>
            <a:r>
              <a:rPr lang="zh-CN" altLang="en-US" sz="1800" kern="1200" dirty="0">
                <a:solidFill>
                  <a:schemeClr val="bg2"/>
                </a:solidFill>
                <a:latin typeface="黑体" panose="02010609060101010101" pitchFamily="49" charset="-122"/>
                <a:ea typeface="+mn-ea"/>
                <a:sym typeface="宋体" panose="02010600030101010101" pitchFamily="2" charset="-122"/>
              </a:rPr>
              <a:t>成功返回非负描述符，出错返回</a:t>
            </a:r>
            <a:r>
              <a:rPr lang="zh-CN" altLang="zh-CN" sz="1800" kern="1200" dirty="0">
                <a:solidFill>
                  <a:schemeClr val="bg2"/>
                </a:solidFill>
                <a:latin typeface="黑体" panose="02010609060101010101" pitchFamily="49" charset="-122"/>
                <a:ea typeface="+mn-ea"/>
                <a:sym typeface="宋体" panose="02010600030101010101" pitchFamily="2" charset="-122"/>
              </a:rPr>
              <a:t>-1</a:t>
            </a:r>
          </a:p>
          <a:p>
            <a:pPr marL="342900" indent="-342900" algn="just" defTabSz="0">
              <a:lnSpc>
                <a:spcPct val="150000"/>
              </a:lnSpc>
            </a:pPr>
            <a:r>
              <a:rPr lang="zh-CN" altLang="zh-CN" sz="1800" kern="1200" dirty="0">
                <a:solidFill>
                  <a:srgbClr val="FF0000"/>
                </a:solidFill>
                <a:latin typeface="黑体" panose="02010609060101010101" pitchFamily="49" charset="-122"/>
                <a:ea typeface="+mn-ea"/>
                <a:sym typeface="宋体" panose="02010600030101010101" pitchFamily="2" charset="-122"/>
              </a:rPr>
              <a:t>cliaddr</a:t>
            </a:r>
            <a:r>
              <a:rPr lang="zh-CN" altLang="en-US" sz="1800" kern="1200" dirty="0">
                <a:solidFill>
                  <a:srgbClr val="FF0000"/>
                </a:solidFill>
                <a:latin typeface="黑体" panose="02010609060101010101" pitchFamily="49" charset="-122"/>
                <a:ea typeface="+mn-ea"/>
                <a:sym typeface="宋体" panose="02010600030101010101" pitchFamily="2" charset="-122"/>
              </a:rPr>
              <a:t>和</a:t>
            </a:r>
            <a:r>
              <a:rPr lang="zh-CN" altLang="zh-CN" sz="1800" kern="1200" dirty="0">
                <a:solidFill>
                  <a:srgbClr val="FF0000"/>
                </a:solidFill>
                <a:latin typeface="黑体" panose="02010609060101010101" pitchFamily="49" charset="-122"/>
                <a:ea typeface="+mn-ea"/>
                <a:sym typeface="宋体" panose="02010600030101010101" pitchFamily="2" charset="-122"/>
              </a:rPr>
              <a:t>len</a:t>
            </a:r>
            <a:r>
              <a:rPr lang="zh-CN" altLang="en-US" sz="1800" kern="1200" dirty="0">
                <a:solidFill>
                  <a:srgbClr val="FF0000"/>
                </a:solidFill>
                <a:latin typeface="黑体" panose="02010609060101010101" pitchFamily="49" charset="-122"/>
                <a:ea typeface="+mn-ea"/>
                <a:sym typeface="宋体" panose="02010600030101010101" pitchFamily="2" charset="-122"/>
              </a:rPr>
              <a:t>用来返回已连接的客户端进程的协议地址，所以不用自定义设置。</a:t>
            </a:r>
          </a:p>
          <a:p>
            <a:pPr marL="342900" indent="-342900" algn="just" defTabSz="0">
              <a:lnSpc>
                <a:spcPct val="150000"/>
              </a:lnSpc>
            </a:pPr>
            <a:r>
              <a:rPr lang="zh-CN" altLang="zh-CN" sz="1800" kern="1200" dirty="0">
                <a:solidFill>
                  <a:srgbClr val="FF0000"/>
                </a:solidFill>
                <a:latin typeface="黑体" panose="02010609060101010101" pitchFamily="49" charset="-122"/>
                <a:ea typeface="+mn-ea"/>
                <a:sym typeface="宋体" panose="02010600030101010101" pitchFamily="2" charset="-122"/>
              </a:rPr>
              <a:t>accept</a:t>
            </a:r>
            <a:r>
              <a:rPr lang="zh-CN" altLang="en-US" sz="1800" kern="1200" dirty="0">
                <a:solidFill>
                  <a:srgbClr val="FF0000"/>
                </a:solidFill>
                <a:latin typeface="黑体" panose="02010609060101010101" pitchFamily="49" charset="-122"/>
                <a:ea typeface="+mn-ea"/>
                <a:sym typeface="宋体" panose="02010600030101010101" pitchFamily="2" charset="-122"/>
              </a:rPr>
              <a:t>会阻塞服务器进程，直到有客户端连接到服务器。</a:t>
            </a:r>
          </a:p>
          <a:p>
            <a:pPr marL="342900" indent="-342900" algn="just" defTabSz="0">
              <a:lnSpc>
                <a:spcPct val="150000"/>
              </a:lnSpc>
            </a:pPr>
            <a:r>
              <a:rPr lang="zh-CN" altLang="en-US" sz="1800" kern="1200" dirty="0">
                <a:solidFill>
                  <a:srgbClr val="FF0000"/>
                </a:solidFill>
                <a:latin typeface="黑体" panose="02010609060101010101" pitchFamily="49" charset="-122"/>
                <a:ea typeface="+mn-ea"/>
                <a:sym typeface="宋体" panose="02010600030101010101" pitchFamily="2" charset="-122"/>
              </a:rPr>
              <a:t>服务器要一直运行，所以最好将</a:t>
            </a:r>
            <a:r>
              <a:rPr lang="zh-CN" altLang="zh-CN" sz="1800" kern="1200" dirty="0">
                <a:solidFill>
                  <a:srgbClr val="FF0000"/>
                </a:solidFill>
                <a:latin typeface="黑体" panose="02010609060101010101" pitchFamily="49" charset="-122"/>
                <a:ea typeface="+mn-ea"/>
                <a:sym typeface="宋体" panose="02010600030101010101" pitchFamily="2" charset="-122"/>
              </a:rPr>
              <a:t>accept</a:t>
            </a:r>
            <a:r>
              <a:rPr lang="zh-CN" altLang="en-US" sz="1800" kern="1200" dirty="0">
                <a:solidFill>
                  <a:srgbClr val="FF0000"/>
                </a:solidFill>
                <a:latin typeface="黑体" panose="02010609060101010101" pitchFamily="49" charset="-122"/>
                <a:ea typeface="+mn-ea"/>
                <a:sym typeface="宋体" panose="02010600030101010101" pitchFamily="2" charset="-122"/>
              </a:rPr>
              <a:t>写在</a:t>
            </a:r>
            <a:r>
              <a:rPr lang="zh-CN" altLang="zh-CN" sz="1800" kern="1200" dirty="0">
                <a:solidFill>
                  <a:srgbClr val="FF0000"/>
                </a:solidFill>
                <a:latin typeface="黑体" panose="02010609060101010101" pitchFamily="49" charset="-122"/>
                <a:ea typeface="+mn-ea"/>
                <a:sym typeface="宋体" panose="02010600030101010101" pitchFamily="2" charset="-122"/>
              </a:rPr>
              <a:t>while</a:t>
            </a:r>
            <a:r>
              <a:rPr lang="zh-CN" altLang="en-US" sz="1800" kern="1200" dirty="0">
                <a:solidFill>
                  <a:srgbClr val="FF0000"/>
                </a:solidFill>
                <a:latin typeface="黑体" panose="02010609060101010101" pitchFamily="49" charset="-122"/>
                <a:ea typeface="+mn-ea"/>
                <a:sym typeface="宋体" panose="02010600030101010101" pitchFamily="2" charset="-122"/>
              </a:rPr>
              <a:t>循环当中。</a:t>
            </a:r>
          </a:p>
          <a:p>
            <a:pPr marL="342900" indent="-342900" algn="just" defTabSz="0">
              <a:lnSpc>
                <a:spcPct val="150000"/>
              </a:lnSpc>
            </a:pPr>
            <a:r>
              <a:rPr lang="zh-CN" altLang="en-US" sz="1800" kern="1200" dirty="0">
                <a:solidFill>
                  <a:srgbClr val="FF0000"/>
                </a:solidFill>
                <a:latin typeface="黑体" panose="02010609060101010101" pitchFamily="49" charset="-122"/>
                <a:ea typeface="+mn-ea"/>
                <a:sym typeface="宋体" panose="02010600030101010101" pitchFamily="2" charset="-122"/>
              </a:rPr>
              <a:t>接收处理之后，要调用</a:t>
            </a:r>
            <a:r>
              <a:rPr lang="zh-CN" altLang="zh-CN" sz="1800" kern="1200" dirty="0">
                <a:solidFill>
                  <a:srgbClr val="FF0000"/>
                </a:solidFill>
                <a:latin typeface="黑体" panose="02010609060101010101" pitchFamily="49" charset="-122"/>
                <a:ea typeface="+mn-ea"/>
                <a:sym typeface="宋体" panose="02010600030101010101" pitchFamily="2" charset="-122"/>
              </a:rPr>
              <a:t>close</a:t>
            </a:r>
            <a:r>
              <a:rPr lang="zh-CN" altLang="en-US" sz="1800" kern="1200" dirty="0">
                <a:solidFill>
                  <a:srgbClr val="FF0000"/>
                </a:solidFill>
                <a:latin typeface="黑体" panose="02010609060101010101" pitchFamily="49" charset="-122"/>
                <a:ea typeface="+mn-ea"/>
                <a:sym typeface="宋体" panose="02010600030101010101" pitchFamily="2" charset="-122"/>
              </a:rPr>
              <a:t>函数关闭</a:t>
            </a:r>
            <a:r>
              <a:rPr lang="zh-CN" altLang="zh-CN" sz="1800" kern="1200" dirty="0">
                <a:solidFill>
                  <a:srgbClr val="FF0000"/>
                </a:solidFill>
                <a:latin typeface="黑体" panose="02010609060101010101" pitchFamily="49" charset="-122"/>
                <a:ea typeface="+mn-ea"/>
                <a:sym typeface="宋体" panose="02010600030101010101" pitchFamily="2" charset="-122"/>
              </a:rPr>
              <a:t>accept</a:t>
            </a:r>
            <a:r>
              <a:rPr lang="zh-CN" altLang="en-US" sz="1800" kern="1200" dirty="0">
                <a:solidFill>
                  <a:srgbClr val="FF0000"/>
                </a:solidFill>
                <a:latin typeface="黑体" panose="02010609060101010101" pitchFamily="49" charset="-122"/>
                <a:ea typeface="+mn-ea"/>
                <a:sym typeface="宋体" panose="02010600030101010101" pitchFamily="2" charset="-122"/>
              </a:rPr>
              <a:t>返回的描述符。</a:t>
            </a:r>
          </a:p>
          <a:p>
            <a:pPr marL="342900" indent="-342900" algn="just" defTabSz="0">
              <a:lnSpc>
                <a:spcPct val="150000"/>
              </a:lnSpc>
            </a:pPr>
            <a:r>
              <a:rPr lang="zh-CN" altLang="en-US" sz="1800" kern="1200" dirty="0">
                <a:solidFill>
                  <a:srgbClr val="FF0000"/>
                </a:solidFill>
                <a:ea typeface="+mn-ea"/>
                <a:sym typeface="Arial" panose="020B0604020202020204" pitchFamily="34" charset="0"/>
              </a:rPr>
              <a:t>如果accept成功返回，则服务器与客户已经正确建立连接了，此时服务器通过accept返回的套接字来完成与客户的通信。</a:t>
            </a:r>
          </a:p>
        </p:txBody>
      </p:sp>
      <p:pic>
        <p:nvPicPr>
          <p:cNvPr id="45060" name="内容占位符 3"/>
          <p:cNvPicPr>
            <a:picLocks noChangeAspect="1"/>
          </p:cNvPicPr>
          <p:nvPr/>
        </p:nvPicPr>
        <p:blipFill>
          <a:blip r:embed="rId3"/>
          <a:stretch>
            <a:fillRect/>
          </a:stretch>
        </p:blipFill>
        <p:spPr>
          <a:xfrm>
            <a:off x="1731963" y="5376118"/>
            <a:ext cx="6075362" cy="1323975"/>
          </a:xfrm>
          <a:prstGeom prst="rect">
            <a:avLst/>
          </a:prstGeom>
          <a:noFill/>
          <a:ln w="9525">
            <a:noFill/>
          </a:ln>
        </p:spPr>
      </p:pic>
      <p:sp>
        <p:nvSpPr>
          <p:cNvPr id="8" name="标题 1">
            <a:extLst>
              <a:ext uri="{FF2B5EF4-FFF2-40B4-BE49-F238E27FC236}">
                <a16:creationId xmlns:a16="http://schemas.microsoft.com/office/drawing/2014/main" id="{587B6B5A-CD8E-4111-AEA7-ABAF46B52C12}"/>
              </a:ext>
            </a:extLst>
          </p:cNvPr>
          <p:cNvSpPr txBox="1">
            <a:spLocks/>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just"/>
            <a:r>
              <a:rPr lang="zh-CN" altLang="en-US" kern="0" dirty="0"/>
              <a:t>任务</a:t>
            </a:r>
            <a:r>
              <a:rPr lang="en-US" altLang="zh-CN" kern="0" dirty="0"/>
              <a:t>5</a:t>
            </a:r>
            <a:endParaRPr lang="zh-CN" altLang="en-US" kern="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6</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47106" name="内容占位符 2"/>
          <p:cNvSpPr>
            <a:spLocks noGrp="1"/>
          </p:cNvSpPr>
          <p:nvPr>
            <p:ph idx="4294967295"/>
          </p:nvPr>
        </p:nvSpPr>
        <p:spPr>
          <a:xfrm>
            <a:off x="552576" y="1196976"/>
            <a:ext cx="8610474"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6:</a:t>
            </a:r>
            <a:r>
              <a:rPr lang="zh-CN" altLang="en-US" dirty="0"/>
              <a:t>利用</a:t>
            </a:r>
            <a:r>
              <a:rPr lang="en-US" altLang="zh-CN" dirty="0"/>
              <a:t>connect</a:t>
            </a:r>
            <a:r>
              <a:rPr lang="zh-CN" altLang="en-US" dirty="0"/>
              <a:t>函数创建客户端程序，连接前文编好的服务器程序</a:t>
            </a:r>
          </a:p>
          <a:p>
            <a:pPr lvl="1"/>
            <a:r>
              <a:rPr lang="zh-CN" altLang="en-US" dirty="0">
                <a:sym typeface="宋体" panose="02010600030101010101" pitchFamily="2" charset="-122"/>
              </a:rPr>
              <a:t>描述：</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t>与</a:t>
            </a:r>
            <a:r>
              <a:rPr lang="en-US" altLang="zh-CN" sz="1600" dirty="0"/>
              <a:t>Server</a:t>
            </a:r>
            <a:r>
              <a:rPr lang="zh-CN" altLang="en-US" sz="1600" dirty="0"/>
              <a:t>端程序不同的是，在</a:t>
            </a:r>
            <a:r>
              <a:rPr lang="en-US" altLang="zh-CN" sz="1600" dirty="0"/>
              <a:t>Client</a:t>
            </a:r>
            <a:r>
              <a:rPr lang="zh-CN" altLang="en-US" sz="1600" dirty="0"/>
              <a:t>端，创建了一个新的套接字之后，不需要调用</a:t>
            </a:r>
            <a:r>
              <a:rPr lang="en-US" altLang="zh-CN" sz="1600" dirty="0"/>
              <a:t>bind</a:t>
            </a:r>
            <a:r>
              <a:rPr lang="zh-CN" altLang="en-US" sz="1600" dirty="0"/>
              <a:t>函数进行与本地的绑定，只需要预先初始化好服务器端连接信息，也就是</a:t>
            </a:r>
            <a:r>
              <a:rPr lang="en-US" altLang="zh-CN" sz="1600" dirty="0"/>
              <a:t>sockaddr_in server_addr</a:t>
            </a:r>
            <a:r>
              <a:rPr lang="zh-CN" altLang="en-US" sz="1600" dirty="0"/>
              <a:t>即可。然后调用</a:t>
            </a:r>
            <a:r>
              <a:rPr lang="en-US" altLang="zh-CN" sz="1600" dirty="0"/>
              <a:t>connect</a:t>
            </a:r>
            <a:r>
              <a:rPr lang="zh-CN" altLang="en-US" sz="1600" dirty="0"/>
              <a:t>函数与服务器连接。</a:t>
            </a:r>
            <a:endParaRPr lang="en-US" altLang="x-none" sz="1600" dirty="0">
              <a:ea typeface="宋体" panose="02010600030101010101" pitchFamily="2" charset="-122"/>
              <a:sym typeface="宋体" panose="02010600030101010101" pitchFamily="2" charset="-122"/>
            </a:endParaRPr>
          </a:p>
          <a:p>
            <a:pPr lvl="1">
              <a:buChar char="•"/>
            </a:pPr>
            <a:r>
              <a:rPr lang="zh-CN" altLang="en-US" dirty="0">
                <a:sym typeface="宋体" panose="02010600030101010101" pitchFamily="2" charset="-122"/>
              </a:rPr>
              <a:t>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t>创建一个客户端程序，利用命令行模式输入</a:t>
            </a:r>
            <a:r>
              <a:rPr lang="en-US" altLang="zh-CN" sz="1600" dirty="0"/>
              <a:t>IP</a:t>
            </a:r>
            <a:r>
              <a:rPr lang="zh-CN" altLang="en-US" sz="1600" dirty="0"/>
              <a:t>地址，客户端程序调用</a:t>
            </a:r>
            <a:r>
              <a:rPr lang="en-US" altLang="zh-CN" sz="1600" dirty="0"/>
              <a:t>connect</a:t>
            </a:r>
            <a:r>
              <a:rPr lang="zh-CN" altLang="en-US" sz="1600" dirty="0"/>
              <a:t>函数与服务器程序取得连接。其中，</a:t>
            </a:r>
            <a:r>
              <a:rPr lang="en-US" altLang="zh-CN" sz="1600" dirty="0"/>
              <a:t>argv[1]</a:t>
            </a:r>
            <a:r>
              <a:rPr lang="zh-CN" altLang="en-US" sz="1600" dirty="0"/>
              <a:t>参数为目的</a:t>
            </a:r>
            <a:r>
              <a:rPr lang="en-US" altLang="zh-CN" sz="1600" dirty="0"/>
              <a:t>IP</a:t>
            </a:r>
            <a:r>
              <a:rPr lang="zh-CN" altLang="en-US" sz="1600" dirty="0"/>
              <a:t>地址，要求必须对连接不可达的各种状态进行解析，并打印提示信息。</a:t>
            </a:r>
            <a:endParaRPr lang="zh-CN" altLang="en-US" sz="1600" dirty="0">
              <a:ea typeface="宋体" panose="02010600030101010101" pitchFamily="2" charset="-122"/>
              <a:sym typeface="宋体" panose="02010600030101010101" pitchFamily="2" charset="-122"/>
            </a:endParaRPr>
          </a:p>
          <a:p>
            <a:pPr lvl="1">
              <a:buChar char="•"/>
            </a:pPr>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int connect(int sockfd, struct sockaddr *serv_addr, int addrlen);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sockfd </a:t>
            </a:r>
            <a:r>
              <a:rPr lang="zh-CN" altLang="en-US" sz="1600" dirty="0">
                <a:ea typeface="宋体" panose="02010600030101010101" pitchFamily="2" charset="-122"/>
                <a:sym typeface="宋体" panose="02010600030101010101" pitchFamily="2" charset="-122"/>
              </a:rPr>
              <a:t>是系统调用 </a:t>
            </a:r>
            <a:r>
              <a:rPr lang="en-US" altLang="zh-CN" sz="1600" dirty="0">
                <a:ea typeface="宋体" panose="02010600030101010101" pitchFamily="2" charset="-122"/>
                <a:sym typeface="宋体" panose="02010600030101010101" pitchFamily="2" charset="-122"/>
              </a:rPr>
              <a:t>socket() </a:t>
            </a:r>
            <a:r>
              <a:rPr lang="zh-CN" altLang="en-US" sz="1600" dirty="0">
                <a:ea typeface="宋体" panose="02010600030101010101" pitchFamily="2" charset="-122"/>
                <a:sym typeface="宋体" panose="02010600030101010101" pitchFamily="2" charset="-122"/>
              </a:rPr>
              <a:t>返回的套接口文件描述符 </a:t>
            </a: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serv_addr </a:t>
            </a:r>
            <a:r>
              <a:rPr lang="zh-CN" altLang="en-US" sz="1600" dirty="0">
                <a:ea typeface="宋体" panose="02010600030101010101" pitchFamily="2" charset="-122"/>
                <a:sym typeface="宋体" panose="02010600030101010101" pitchFamily="2" charset="-122"/>
              </a:rPr>
              <a:t>是保存着目的地端口和 </a:t>
            </a:r>
            <a:r>
              <a:rPr lang="en-US" altLang="zh-CN" sz="1600" dirty="0">
                <a:ea typeface="宋体" panose="02010600030101010101" pitchFamily="2" charset="-122"/>
                <a:sym typeface="宋体" panose="02010600030101010101" pitchFamily="2" charset="-122"/>
              </a:rPr>
              <a:t>IP </a:t>
            </a:r>
            <a:r>
              <a:rPr lang="zh-CN" altLang="en-US" sz="1600" dirty="0">
                <a:ea typeface="宋体" panose="02010600030101010101" pitchFamily="2" charset="-122"/>
                <a:sym typeface="宋体" panose="02010600030101010101" pitchFamily="2" charset="-122"/>
              </a:rPr>
              <a:t>地址的数据结构 </a:t>
            </a:r>
            <a:r>
              <a:rPr lang="en-US" altLang="zh-CN" sz="1600" dirty="0">
                <a:ea typeface="宋体" panose="02010600030101010101" pitchFamily="2" charset="-122"/>
                <a:sym typeface="宋体" panose="02010600030101010101" pitchFamily="2" charset="-122"/>
              </a:rPr>
              <a:t>struct sockaddr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addrlen </a:t>
            </a:r>
            <a:r>
              <a:rPr lang="zh-CN" altLang="en-US" sz="1600" dirty="0">
                <a:ea typeface="宋体" panose="02010600030101010101" pitchFamily="2" charset="-122"/>
                <a:sym typeface="宋体" panose="02010600030101010101" pitchFamily="2" charset="-122"/>
              </a:rPr>
              <a:t>设置为 </a:t>
            </a:r>
            <a:r>
              <a:rPr lang="en-US" altLang="zh-CN" sz="1600" dirty="0">
                <a:ea typeface="宋体" panose="02010600030101010101" pitchFamily="2" charset="-122"/>
                <a:sym typeface="宋体" panose="02010600030101010101" pitchFamily="2" charset="-122"/>
              </a:rPr>
              <a:t>sizeof(struct sockaddr)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目录</a:t>
            </a:r>
          </a:p>
        </p:txBody>
      </p:sp>
      <p:sp>
        <p:nvSpPr>
          <p:cNvPr id="6146" name="文本框 3"/>
          <p:cNvSpPr txBox="1"/>
          <p:nvPr/>
        </p:nvSpPr>
        <p:spPr>
          <a:xfrm>
            <a:off x="128464" y="1125539"/>
            <a:ext cx="9777536" cy="6001643"/>
          </a:xfrm>
          <a:prstGeom prst="rect">
            <a:avLst/>
          </a:prstGeom>
          <a:noFill/>
          <a:ln w="9525">
            <a:noFill/>
          </a:ln>
        </p:spPr>
        <p:txBody>
          <a:bodyPr wrap="square" anchor="t">
            <a:spAutoFit/>
          </a:bodyPr>
          <a:lstStyle/>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1</a:t>
            </a:r>
            <a:r>
              <a:rPr lang="zh-CN" altLang="en-US" sz="2600" dirty="0">
                <a:solidFill>
                  <a:srgbClr val="000066"/>
                </a:solidFill>
                <a:latin typeface="+mn-lt"/>
                <a:ea typeface="黑体" pitchFamily="2" charset="-122"/>
              </a:rPr>
              <a:t>：网络字节序和本地字节序相互转换</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2</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Socket</a:t>
            </a:r>
            <a:r>
              <a:rPr lang="zh-CN" altLang="en-US" sz="2600" dirty="0">
                <a:solidFill>
                  <a:srgbClr val="000066"/>
                </a:solidFill>
                <a:latin typeface="+mn-lt"/>
                <a:ea typeface="黑体" pitchFamily="2" charset="-122"/>
              </a:rPr>
              <a:t>函数创建一个网络套接字</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3</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bind</a:t>
            </a:r>
            <a:r>
              <a:rPr lang="zh-CN" altLang="en-US" sz="2600" dirty="0">
                <a:solidFill>
                  <a:srgbClr val="000066"/>
                </a:solidFill>
                <a:latin typeface="+mn-lt"/>
                <a:ea typeface="黑体" pitchFamily="2" charset="-122"/>
              </a:rPr>
              <a:t>函数将创建好的套接字绑定到本地计算机的    某一端口上</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4</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listen</a:t>
            </a:r>
            <a:r>
              <a:rPr lang="zh-CN" altLang="en-US" sz="2600" dirty="0">
                <a:solidFill>
                  <a:srgbClr val="000066"/>
                </a:solidFill>
                <a:latin typeface="+mn-lt"/>
                <a:ea typeface="黑体" pitchFamily="2" charset="-122"/>
              </a:rPr>
              <a:t>函数将已经绑定的套接字设置为被动连接监听状态</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5</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accept</a:t>
            </a:r>
            <a:r>
              <a:rPr lang="zh-CN" altLang="en-US" sz="2600" dirty="0">
                <a:solidFill>
                  <a:srgbClr val="000066"/>
                </a:solidFill>
                <a:latin typeface="+mn-lt"/>
                <a:ea typeface="黑体" pitchFamily="2" charset="-122"/>
              </a:rPr>
              <a:t>函数来处理客户端请求的连接</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6</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connect</a:t>
            </a:r>
            <a:r>
              <a:rPr lang="zh-CN" altLang="en-US" sz="2600" dirty="0">
                <a:solidFill>
                  <a:srgbClr val="000066"/>
                </a:solidFill>
                <a:latin typeface="+mn-lt"/>
                <a:ea typeface="黑体" pitchFamily="2" charset="-122"/>
              </a:rPr>
              <a:t>函数创建客户端程序，连接前文编好的服务器程序</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sym typeface="黑体" panose="02010609060101010101" pitchFamily="49" charset="-122"/>
              </a:rPr>
              <a:t>子任务</a:t>
            </a:r>
            <a:r>
              <a:rPr lang="en-US" altLang="zh-CN" sz="2600" dirty="0">
                <a:solidFill>
                  <a:srgbClr val="000066"/>
                </a:solidFill>
                <a:latin typeface="+mn-lt"/>
                <a:ea typeface="黑体" pitchFamily="2" charset="-122"/>
                <a:sym typeface="黑体" panose="02010609060101010101" pitchFamily="49" charset="-122"/>
              </a:rPr>
              <a:t>7</a:t>
            </a:r>
            <a:r>
              <a:rPr lang="zh-CN" altLang="en-US" sz="2600" dirty="0">
                <a:solidFill>
                  <a:srgbClr val="000066"/>
                </a:solidFill>
                <a:latin typeface="+mn-lt"/>
                <a:ea typeface="黑体" pitchFamily="2" charset="-122"/>
                <a:sym typeface="黑体" panose="02010609060101010101" pitchFamily="49" charset="-122"/>
              </a:rPr>
              <a:t>：</a:t>
            </a:r>
            <a:r>
              <a:rPr lang="zh-CN" altLang="en-US" sz="2600" dirty="0">
                <a:solidFill>
                  <a:srgbClr val="000066"/>
                </a:solidFill>
                <a:latin typeface="+mn-lt"/>
                <a:ea typeface="黑体" pitchFamily="2" charset="-122"/>
              </a:rPr>
              <a:t>获取套接字的地址族</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sym typeface="黑体" panose="02010609060101010101" pitchFamily="49" charset="-122"/>
              </a:rPr>
              <a:t>子任务</a:t>
            </a:r>
            <a:r>
              <a:rPr lang="en-US" altLang="zh-CN" sz="2600" dirty="0">
                <a:solidFill>
                  <a:srgbClr val="000066"/>
                </a:solidFill>
                <a:latin typeface="+mn-lt"/>
                <a:ea typeface="黑体" pitchFamily="2" charset="-122"/>
                <a:sym typeface="黑体" panose="02010609060101010101" pitchFamily="49" charset="-122"/>
              </a:rPr>
              <a:t>8</a:t>
            </a:r>
            <a:r>
              <a:rPr lang="zh-CN" altLang="en-US" sz="2600" dirty="0">
                <a:solidFill>
                  <a:srgbClr val="000066"/>
                </a:solidFill>
                <a:latin typeface="+mn-lt"/>
                <a:ea typeface="黑体" pitchFamily="2" charset="-122"/>
                <a:sym typeface="黑体" panose="02010609060101010101" pitchFamily="49" charset="-122"/>
              </a:rPr>
              <a:t>：</a:t>
            </a:r>
            <a:r>
              <a:rPr lang="zh-CN" altLang="en-US" sz="2600" dirty="0">
                <a:solidFill>
                  <a:srgbClr val="000066"/>
                </a:solidFill>
                <a:latin typeface="+mn-lt"/>
                <a:ea typeface="黑体" pitchFamily="2" charset="-122"/>
              </a:rPr>
              <a:t>任务扩展</a:t>
            </a:r>
            <a:r>
              <a:rPr lang="en-US" altLang="zh-CN" sz="2600" dirty="0">
                <a:solidFill>
                  <a:srgbClr val="000066"/>
                </a:solidFill>
                <a:latin typeface="+mn-lt"/>
                <a:ea typeface="黑体" pitchFamily="2" charset="-122"/>
              </a:rPr>
              <a:t>——</a:t>
            </a:r>
            <a:r>
              <a:rPr lang="en-US" altLang="zh-CN" sz="2600" dirty="0" err="1">
                <a:solidFill>
                  <a:srgbClr val="000066"/>
                </a:solidFill>
                <a:latin typeface="+mn-lt"/>
                <a:ea typeface="黑体" pitchFamily="2" charset="-122"/>
              </a:rPr>
              <a:t>getpeername</a:t>
            </a:r>
            <a:endParaRPr lang="en-US" altLang="zh-CN" sz="2600" dirty="0">
              <a:solidFill>
                <a:srgbClr val="000066"/>
              </a:solidFill>
              <a:latin typeface="+mn-lt"/>
              <a:ea typeface="黑体" pitchFamily="2" charset="-122"/>
              <a:sym typeface="黑体" panose="02010609060101010101" pitchFamily="49"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9</a:t>
            </a:r>
            <a:r>
              <a:rPr lang="zh-CN" altLang="en-US" sz="2600" dirty="0">
                <a:solidFill>
                  <a:srgbClr val="000066"/>
                </a:solidFill>
                <a:latin typeface="+mn-lt"/>
                <a:ea typeface="黑体" pitchFamily="2" charset="-122"/>
              </a:rPr>
              <a:t>：实现</a:t>
            </a:r>
            <a:r>
              <a:rPr lang="en-US" altLang="zh-CN" sz="2600" dirty="0">
                <a:solidFill>
                  <a:srgbClr val="000066"/>
                </a:solidFill>
                <a:latin typeface="+mn-lt"/>
                <a:ea typeface="黑体" pitchFamily="2" charset="-122"/>
              </a:rPr>
              <a:t>client</a:t>
            </a:r>
            <a:r>
              <a:rPr lang="zh-CN" altLang="en-US" sz="2600" dirty="0">
                <a:solidFill>
                  <a:srgbClr val="000066"/>
                </a:solidFill>
                <a:latin typeface="+mn-lt"/>
                <a:ea typeface="黑体" pitchFamily="2" charset="-122"/>
              </a:rPr>
              <a:t>程序发送字符串到</a:t>
            </a:r>
            <a:r>
              <a:rPr lang="en-US" altLang="zh-CN" sz="2600" dirty="0">
                <a:solidFill>
                  <a:srgbClr val="000066"/>
                </a:solidFill>
                <a:latin typeface="+mn-lt"/>
                <a:ea typeface="黑体" pitchFamily="2" charset="-122"/>
              </a:rPr>
              <a:t>server</a:t>
            </a:r>
            <a:r>
              <a:rPr lang="zh-CN" altLang="en-US" sz="2600" dirty="0">
                <a:solidFill>
                  <a:srgbClr val="000066"/>
                </a:solidFill>
                <a:latin typeface="+mn-lt"/>
                <a:ea typeface="黑体" pitchFamily="2" charset="-122"/>
              </a:rPr>
              <a:t>程序，</a:t>
            </a:r>
            <a:r>
              <a:rPr lang="en-US" altLang="zh-CN" sz="2600" dirty="0">
                <a:solidFill>
                  <a:srgbClr val="000066"/>
                </a:solidFill>
                <a:latin typeface="+mn-lt"/>
                <a:ea typeface="黑体" pitchFamily="2" charset="-122"/>
              </a:rPr>
              <a:t>server</a:t>
            </a:r>
            <a:r>
              <a:rPr lang="zh-CN" altLang="en-US" sz="2600" dirty="0">
                <a:solidFill>
                  <a:srgbClr val="000066"/>
                </a:solidFill>
                <a:latin typeface="+mn-lt"/>
                <a:ea typeface="黑体" pitchFamily="2" charset="-122"/>
              </a:rPr>
              <a:t>程序将字符串打印出来</a:t>
            </a:r>
            <a:endParaRPr lang="en-US" altLang="zh-CN" sz="2600" dirty="0">
              <a:solidFill>
                <a:srgbClr val="000066"/>
              </a:solidFill>
              <a:latin typeface="+mn-lt"/>
              <a:ea typeface="黑体" pitchFamily="2" charset="-122"/>
            </a:endParaRPr>
          </a:p>
          <a:p>
            <a:pPr marL="342900" indent="-342900" algn="just">
              <a:buClr>
                <a:srgbClr val="FF0000"/>
              </a:buClr>
              <a:buFont typeface="Wingdings" panose="05000000000000000000" pitchFamily="2" charset="2"/>
              <a:buChar char="§"/>
            </a:pPr>
            <a:r>
              <a:rPr lang="zh-CN" altLang="en-US" sz="2600" dirty="0">
                <a:solidFill>
                  <a:srgbClr val="000066"/>
                </a:solidFill>
                <a:latin typeface="+mn-lt"/>
                <a:ea typeface="黑体" pitchFamily="2" charset="-122"/>
              </a:rPr>
              <a:t>子任务</a:t>
            </a:r>
            <a:r>
              <a:rPr lang="en-US" altLang="zh-CN" sz="2600" dirty="0">
                <a:solidFill>
                  <a:srgbClr val="000066"/>
                </a:solidFill>
                <a:latin typeface="+mn-lt"/>
                <a:ea typeface="黑体" pitchFamily="2" charset="-122"/>
              </a:rPr>
              <a:t>10</a:t>
            </a:r>
            <a:r>
              <a:rPr lang="zh-CN" altLang="en-US" sz="2600" dirty="0">
                <a:solidFill>
                  <a:srgbClr val="000066"/>
                </a:solidFill>
                <a:latin typeface="+mn-lt"/>
                <a:ea typeface="黑体" pitchFamily="2" charset="-122"/>
              </a:rPr>
              <a:t>：利用</a:t>
            </a:r>
            <a:r>
              <a:rPr lang="en-US" altLang="zh-CN" sz="2600" dirty="0">
                <a:solidFill>
                  <a:srgbClr val="000066"/>
                </a:solidFill>
                <a:latin typeface="+mn-lt"/>
                <a:ea typeface="黑体" pitchFamily="2" charset="-122"/>
              </a:rPr>
              <a:t>UDP</a:t>
            </a:r>
            <a:r>
              <a:rPr lang="zh-CN" altLang="en-US" sz="2600" dirty="0">
                <a:solidFill>
                  <a:srgbClr val="000066"/>
                </a:solidFill>
                <a:latin typeface="+mn-lt"/>
                <a:ea typeface="黑体" pitchFamily="2" charset="-122"/>
              </a:rPr>
              <a:t>协议，实现</a:t>
            </a:r>
            <a:r>
              <a:rPr lang="en-US" altLang="zh-CN" sz="2600" dirty="0">
                <a:solidFill>
                  <a:srgbClr val="000066"/>
                </a:solidFill>
                <a:latin typeface="+mn-lt"/>
                <a:ea typeface="黑体" pitchFamily="2" charset="-122"/>
              </a:rPr>
              <a:t>Server-Client</a:t>
            </a:r>
            <a:r>
              <a:rPr lang="zh-CN" altLang="en-US" sz="2600" dirty="0">
                <a:solidFill>
                  <a:srgbClr val="000066"/>
                </a:solidFill>
                <a:latin typeface="+mn-lt"/>
                <a:ea typeface="黑体" pitchFamily="2" charset="-122"/>
              </a:rPr>
              <a:t>通信程序</a:t>
            </a:r>
          </a:p>
          <a:p>
            <a:pPr algn="l"/>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6</a:t>
            </a:r>
            <a:endParaRPr lang="zh-CN" altLang="en-US" dirty="0"/>
          </a:p>
        </p:txBody>
      </p:sp>
      <p:sp>
        <p:nvSpPr>
          <p:cNvPr id="49154" name="内容占位符 2"/>
          <p:cNvSpPr>
            <a:spLocks noGrp="1"/>
          </p:cNvSpPr>
          <p:nvPr>
            <p:ph idx="4294967295"/>
          </p:nvPr>
        </p:nvSpPr>
        <p:spPr>
          <a:xfrm>
            <a:off x="920750" y="1196976"/>
            <a:ext cx="8242300"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6:</a:t>
            </a:r>
            <a:r>
              <a:rPr lang="zh-CN" altLang="en-US" dirty="0"/>
              <a:t>利用</a:t>
            </a:r>
            <a:r>
              <a:rPr lang="en-US" altLang="zh-CN" dirty="0"/>
              <a:t>connect</a:t>
            </a:r>
            <a:r>
              <a:rPr lang="zh-CN" altLang="en-US" dirty="0"/>
              <a:t>函数创建客户端程序，连接前文编好的服务器程序</a:t>
            </a:r>
          </a:p>
          <a:p>
            <a:pPr lvl="1"/>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connect </a:t>
            </a:r>
            <a:r>
              <a:rPr lang="zh-CN" altLang="en-US" sz="1600" dirty="0">
                <a:ea typeface="宋体" panose="02010600030101010101" pitchFamily="2" charset="-122"/>
                <a:sym typeface="宋体" panose="02010600030101010101" pitchFamily="2" charset="-122"/>
              </a:rPr>
              <a:t>出错时的返回 </a:t>
            </a: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出错原因 </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未收到</a:t>
            </a:r>
            <a:r>
              <a:rPr lang="en-US" altLang="zh-CN" sz="1600" dirty="0">
                <a:ea typeface="宋体" panose="02010600030101010101" pitchFamily="2" charset="-122"/>
                <a:sym typeface="宋体" panose="02010600030101010101" pitchFamily="2" charset="-122"/>
              </a:rPr>
              <a:t>SYN</a:t>
            </a:r>
            <a:r>
              <a:rPr lang="zh-CN" altLang="en-US" sz="1600" dirty="0">
                <a:ea typeface="宋体" panose="02010600030101010101" pitchFamily="2" charset="-122"/>
                <a:sym typeface="宋体" panose="02010600030101010101" pitchFamily="2" charset="-122"/>
              </a:rPr>
              <a:t>的响应</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服务器超时</a:t>
            </a:r>
            <a:r>
              <a:rPr lang="en-US" altLang="zh-CN" sz="1600" dirty="0">
                <a:ea typeface="宋体" panose="02010600030101010101" pitchFamily="2" charset="-122"/>
                <a:sym typeface="宋体" panose="02010600030101010101" pitchFamily="2" charset="-122"/>
              </a:rPr>
              <a:t>,75s)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返回值</a:t>
            </a:r>
            <a:r>
              <a:rPr lang="en-US" altLang="zh-CN" sz="1600" dirty="0">
                <a:ea typeface="宋体" panose="02010600030101010101" pitchFamily="2" charset="-122"/>
                <a:sym typeface="宋体" panose="02010600030101010101" pitchFamily="2" charset="-122"/>
              </a:rPr>
              <a:t>:ETIMEDOUT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用户端输出</a:t>
            </a:r>
            <a:r>
              <a:rPr lang="en-US" altLang="zh-CN" sz="1600" dirty="0">
                <a:ea typeface="宋体" panose="02010600030101010101" pitchFamily="2" charset="-122"/>
                <a:sym typeface="宋体" panose="02010600030101010101" pitchFamily="2" charset="-122"/>
              </a:rPr>
              <a:t>:Connection time out.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出错原因 </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收到</a:t>
            </a:r>
            <a:r>
              <a:rPr lang="en-US" altLang="zh-CN" sz="1600" dirty="0">
                <a:ea typeface="宋体" panose="02010600030101010101" pitchFamily="2" charset="-122"/>
                <a:sym typeface="宋体" panose="02010600030101010101" pitchFamily="2" charset="-122"/>
              </a:rPr>
              <a:t>RST</a:t>
            </a:r>
            <a:r>
              <a:rPr lang="zh-CN" altLang="en-US" sz="1600" dirty="0">
                <a:ea typeface="宋体" panose="02010600030101010101" pitchFamily="2" charset="-122"/>
                <a:sym typeface="宋体" panose="02010600030101010101" pitchFamily="2" charset="-122"/>
              </a:rPr>
              <a:t>响应</a:t>
            </a:r>
            <a:r>
              <a:rPr lang="en-US" altLang="zh-CN" sz="1600" dirty="0">
                <a:ea typeface="宋体" panose="02010600030101010101" pitchFamily="2" charset="-122"/>
                <a:sym typeface="宋体" panose="02010600030101010101" pitchFamily="2" charset="-122"/>
              </a:rPr>
              <a:t>(Hard error)SYN</a:t>
            </a:r>
            <a:r>
              <a:rPr lang="zh-CN" altLang="en-US" sz="1600" dirty="0">
                <a:ea typeface="宋体" panose="02010600030101010101" pitchFamily="2" charset="-122"/>
                <a:sym typeface="宋体" panose="02010600030101010101" pitchFamily="2" charset="-122"/>
              </a:rPr>
              <a:t>到达服务器</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但该服务器的无此项端口服务 </a:t>
            </a: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返回值</a:t>
            </a:r>
            <a:r>
              <a:rPr lang="en-US" altLang="zh-CN" sz="1600" dirty="0">
                <a:ea typeface="宋体" panose="02010600030101010101" pitchFamily="2" charset="-122"/>
                <a:sym typeface="宋体" panose="02010600030101010101" pitchFamily="2" charset="-122"/>
              </a:rPr>
              <a:t>:ECONNREFUSE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用户端输出</a:t>
            </a:r>
            <a:r>
              <a:rPr lang="en-US" altLang="zh-CN" sz="1600" dirty="0">
                <a:ea typeface="宋体" panose="02010600030101010101" pitchFamily="2" charset="-122"/>
                <a:sym typeface="宋体" panose="02010600030101010101" pitchFamily="2" charset="-122"/>
              </a:rPr>
              <a:t>:Connection refused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出错原因 </a:t>
            </a:r>
            <a:r>
              <a:rPr lang="en-US" altLang="zh-CN" sz="1600" dirty="0">
                <a:ea typeface="宋体" panose="02010600030101010101" pitchFamily="2" charset="-122"/>
                <a:sym typeface="宋体" panose="02010600030101010101" pitchFamily="2" charset="-122"/>
              </a:rPr>
              <a:t>:ICMP</a:t>
            </a:r>
            <a:r>
              <a:rPr lang="zh-CN" altLang="en-US" sz="1600" dirty="0">
                <a:ea typeface="宋体" panose="02010600030101010101" pitchFamily="2" charset="-122"/>
                <a:sym typeface="宋体" panose="02010600030101010101" pitchFamily="2" charset="-122"/>
              </a:rPr>
              <a:t>错误</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不可路由</a:t>
            </a:r>
            <a:r>
              <a:rPr lang="en-US" altLang="zh-CN" sz="1600" dirty="0">
                <a:ea typeface="宋体" panose="02010600030101010101" pitchFamily="2" charset="-122"/>
                <a:sym typeface="宋体" panose="02010600030101010101" pitchFamily="2" charset="-122"/>
              </a:rPr>
              <a:t>(soft error)(</a:t>
            </a:r>
            <a:r>
              <a:rPr lang="zh-CN" altLang="en-US" sz="1600" dirty="0">
                <a:ea typeface="宋体" panose="02010600030101010101" pitchFamily="2" charset="-122"/>
                <a:sym typeface="宋体" panose="02010600030101010101" pitchFamily="2" charset="-122"/>
              </a:rPr>
              <a:t>目的地不可达</a:t>
            </a: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返回值</a:t>
            </a:r>
            <a:r>
              <a:rPr lang="en-US" altLang="zh-CN" sz="1600" dirty="0">
                <a:ea typeface="宋体" panose="02010600030101010101" pitchFamily="2" charset="-122"/>
                <a:sym typeface="宋体" panose="02010600030101010101" pitchFamily="2" charset="-122"/>
              </a:rPr>
              <a:t>:EHOSTUNREACH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用户端输出</a:t>
            </a:r>
            <a:r>
              <a:rPr lang="en-US" altLang="zh-CN" sz="1600" dirty="0">
                <a:ea typeface="宋体" panose="02010600030101010101" pitchFamily="2" charset="-122"/>
                <a:sym typeface="宋体" panose="02010600030101010101" pitchFamily="2" charset="-122"/>
              </a:rPr>
              <a:t>:ENETUNREACH No route to host</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6</a:t>
            </a:r>
            <a:endParaRPr lang="zh-CN" altLang="en-US" dirty="0"/>
          </a:p>
        </p:txBody>
      </p:sp>
      <p:sp>
        <p:nvSpPr>
          <p:cNvPr id="51202" name="内容占位符 2"/>
          <p:cNvSpPr>
            <a:spLocks noGrp="1"/>
          </p:cNvSpPr>
          <p:nvPr>
            <p:ph idx="4294967295"/>
          </p:nvPr>
        </p:nvSpPr>
        <p:spPr>
          <a:xfrm>
            <a:off x="577851" y="1196976"/>
            <a:ext cx="8793163" cy="518477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6:</a:t>
            </a:r>
            <a:r>
              <a:rPr lang="zh-CN" altLang="en-US" strike="noStrike" noProof="1"/>
              <a:t>利用</a:t>
            </a:r>
            <a:r>
              <a:rPr lang="en-US" altLang="zh-CN" strike="noStrike" noProof="1"/>
              <a:t>connect</a:t>
            </a:r>
            <a:r>
              <a:rPr lang="zh-CN" altLang="en-US" strike="noStrike" noProof="1"/>
              <a:t>函数创建客户端程序，连接前文编好的服务器程序</a:t>
            </a:r>
          </a:p>
          <a:p>
            <a:pPr lvl="1"/>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connect </a:t>
            </a:r>
            <a:r>
              <a:rPr lang="zh-CN" altLang="en-US" sz="1600" noProof="1">
                <a:ea typeface="宋体" panose="02010600030101010101" pitchFamily="2" charset="-122"/>
                <a:sym typeface="宋体" panose="02010600030101010101" pitchFamily="2" charset="-122"/>
              </a:rPr>
              <a:t>出错时的返回属于标准错误输出，若 手动判断错误号，打印错误信息，编程效率会很低。</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利用</a:t>
            </a:r>
            <a:r>
              <a:rPr lang="en-US" altLang="zh-CN" sz="1600" noProof="1">
                <a:ea typeface="宋体" panose="02010600030101010101" pitchFamily="2" charset="-122"/>
                <a:sym typeface="宋体" panose="02010600030101010101" pitchFamily="2" charset="-122"/>
              </a:rPr>
              <a:t>C</a:t>
            </a:r>
            <a:r>
              <a:rPr lang="zh-CN" altLang="en-US" sz="1600" noProof="1">
                <a:ea typeface="宋体" panose="02010600030101010101" pitchFamily="2" charset="-122"/>
                <a:sym typeface="宋体" panose="02010600030101010101" pitchFamily="2" charset="-122"/>
              </a:rPr>
              <a:t>标准库中的错误处理机制进行错误解析</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包含的头文件：</a:t>
            </a:r>
            <a:r>
              <a:rPr lang="en-US" altLang="zh-CN" sz="1600" noProof="1">
                <a:ea typeface="宋体" panose="02010600030101010101" pitchFamily="2" charset="-122"/>
                <a:sym typeface="宋体" panose="02010600030101010101" pitchFamily="2" charset="-122"/>
              </a:rPr>
              <a:t>#include &lt;errno.h&gt;</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程序中有一个全局错误处理标记</a:t>
            </a:r>
            <a:r>
              <a:rPr lang="en-US" altLang="zh-CN" sz="1600" noProof="1">
                <a:ea typeface="宋体" panose="02010600030101010101" pitchFamily="2" charset="-122"/>
                <a:sym typeface="宋体" panose="02010600030101010101" pitchFamily="2" charset="-122"/>
              </a:rPr>
              <a:t>errno</a:t>
            </a:r>
            <a:r>
              <a:rPr lang="zh-CN" altLang="en-US" sz="1600" noProof="1">
                <a:ea typeface="宋体" panose="02010600030101010101" pitchFamily="2" charset="-122"/>
                <a:sym typeface="宋体" panose="02010600030101010101" pitchFamily="2" charset="-122"/>
              </a:rPr>
              <a:t>，它用来记录最后调用的函数的出错信息。</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char *strerror( errno);</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综上，在</a:t>
            </a:r>
            <a:r>
              <a:rPr lang="en-US" altLang="zh-CN" sz="1600" noProof="1">
                <a:ea typeface="宋体" panose="02010600030101010101" pitchFamily="2" charset="-122"/>
                <a:sym typeface="宋体" panose="02010600030101010101" pitchFamily="2" charset="-122"/>
              </a:rPr>
              <a:t>connect</a:t>
            </a:r>
            <a:r>
              <a:rPr lang="zh-CN" altLang="en-US" sz="1600" noProof="1">
                <a:ea typeface="宋体" panose="02010600030101010101" pitchFamily="2" charset="-122"/>
                <a:sym typeface="宋体" panose="02010600030101010101" pitchFamily="2" charset="-122"/>
              </a:rPr>
              <a:t>调用失败时，可以用</a:t>
            </a:r>
            <a:r>
              <a:rPr lang="en-US" altLang="zh-CN" sz="1600" noProof="1">
                <a:ea typeface="宋体" panose="02010600030101010101" pitchFamily="2" charset="-122"/>
                <a:sym typeface="宋体" panose="02010600030101010101" pitchFamily="2" charset="-122"/>
              </a:rPr>
              <a:t>strerror</a:t>
            </a:r>
            <a:r>
              <a:rPr lang="zh-CN" altLang="en-US" sz="1600" noProof="1">
                <a:ea typeface="宋体" panose="02010600030101010101" pitchFamily="2" charset="-122"/>
                <a:sym typeface="宋体" panose="02010600030101010101" pitchFamily="2" charset="-122"/>
              </a:rPr>
              <a:t>函数来解析失败原因，不用手动判断。</a:t>
            </a: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提示：</a:t>
            </a:r>
          </a:p>
          <a:p>
            <a:pPr marL="857250" lvl="2" indent="0">
              <a:buNone/>
            </a:pPr>
            <a:r>
              <a:rPr lang="zh-CN" altLang="en-US" sz="1600" noProof="1">
                <a:solidFill>
                  <a:schemeClr val="accent5">
                    <a:lumMod val="25000"/>
                  </a:schemeClr>
                </a:solidFill>
                <a:ea typeface="宋体" panose="02010600030101010101" pitchFamily="2" charset="-122"/>
                <a:sym typeface="宋体" panose="02010600030101010101" pitchFamily="2" charset="-122"/>
              </a:rPr>
              <a:t>      connect(sockfd,(struct sockaddr *)&amp;servaddr,sizeof(struct sockaddr))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6</a:t>
            </a:r>
            <a:endParaRPr lang="zh-CN" altLang="en-US" dirty="0"/>
          </a:p>
        </p:txBody>
      </p:sp>
      <p:sp>
        <p:nvSpPr>
          <p:cNvPr id="53250" name="内容占位符 2"/>
          <p:cNvSpPr>
            <a:spLocks noGrp="1"/>
          </p:cNvSpPr>
          <p:nvPr>
            <p:ph idx="4294967295"/>
          </p:nvPr>
        </p:nvSpPr>
        <p:spPr>
          <a:xfrm>
            <a:off x="920750" y="1196976"/>
            <a:ext cx="8242300"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6:</a:t>
            </a:r>
            <a:r>
              <a:rPr lang="zh-CN" altLang="en-US" dirty="0"/>
              <a:t>利用</a:t>
            </a:r>
            <a:r>
              <a:rPr lang="en-US" altLang="zh-CN" dirty="0"/>
              <a:t>connect</a:t>
            </a:r>
            <a:r>
              <a:rPr lang="zh-CN" altLang="en-US" dirty="0"/>
              <a:t>函数创建客户端程序，连接前文编好的服务器程序</a:t>
            </a:r>
          </a:p>
          <a:p>
            <a:pPr lvl="1"/>
            <a:r>
              <a:rPr lang="zh-CN" altLang="en-US" dirty="0">
                <a:sym typeface="宋体" panose="02010600030101010101" pitchFamily="2" charset="-122"/>
              </a:rPr>
              <a:t>程序具体要求：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调用格式：</a:t>
            </a:r>
            <a:endParaRPr lang="en-US" altLang="x-none"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例如，编译后的客户端是：</a:t>
            </a:r>
            <a:r>
              <a:rPr lang="en-US" altLang="zh-CN" sz="1600" dirty="0">
                <a:ea typeface="宋体" panose="02010600030101010101" pitchFamily="2" charset="-122"/>
                <a:sym typeface="宋体" panose="02010600030101010101" pitchFamily="2" charset="-122"/>
              </a:rPr>
              <a:t>client</a:t>
            </a:r>
            <a:r>
              <a:rPr lang="zh-CN" altLang="en-US" sz="1600" dirty="0">
                <a:ea typeface="宋体" panose="02010600030101010101" pitchFamily="2" charset="-122"/>
                <a:sym typeface="宋体" panose="02010600030101010101" pitchFamily="2" charset="-122"/>
              </a:rPr>
              <a:t>，要求调用格式如下：</a:t>
            </a:r>
            <a:endParaRPr lang="en-US" altLang="x-none"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./client  IP</a:t>
            </a:r>
            <a:r>
              <a:rPr lang="zh-CN" altLang="en-US" sz="1600" dirty="0">
                <a:ea typeface="宋体" panose="02010600030101010101" pitchFamily="2" charset="-122"/>
                <a:sym typeface="宋体" panose="02010600030101010101" pitchFamily="2" charset="-122"/>
              </a:rPr>
              <a:t>地址</a:t>
            </a:r>
            <a:endParaRPr lang="en-US" altLang="x-none"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如</a:t>
            </a:r>
            <a:r>
              <a:rPr lang="en-US" altLang="x-none" sz="1600" dirty="0">
                <a:ea typeface="宋体" panose="02010600030101010101" pitchFamily="2" charset="-122"/>
                <a:sym typeface="宋体" panose="02010600030101010101" pitchFamily="2" charset="-122"/>
              </a:rPr>
              <a:t>  </a:t>
            </a:r>
            <a:r>
              <a:rPr lang="en-US" altLang="zh-CN" sz="1600" dirty="0">
                <a:ea typeface="宋体" panose="02010600030101010101" pitchFamily="2" charset="-122"/>
                <a:sym typeface="宋体" panose="02010600030101010101" pitchFamily="2" charset="-122"/>
              </a:rPr>
              <a:t>./client 192.168.1.250 </a:t>
            </a:r>
            <a:r>
              <a:rPr lang="zh-CN" altLang="en-US" sz="1600" dirty="0">
                <a:ea typeface="宋体" panose="02010600030101010101" pitchFamily="2" charset="-122"/>
                <a:sym typeface="宋体" panose="02010600030101010101" pitchFamily="2" charset="-122"/>
              </a:rPr>
              <a:t>（一个不可达的</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a:t>
            </a:r>
            <a:endParaRPr lang="en-US" altLang="x-none"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提示：</a:t>
            </a:r>
            <a:r>
              <a:rPr lang="en-US" altLang="zh-CN" sz="1600" dirty="0">
                <a:ea typeface="宋体" panose="02010600030101010101" pitchFamily="2" charset="-122"/>
                <a:sym typeface="宋体" panose="02010600030101010101" pitchFamily="2" charset="-122"/>
              </a:rPr>
              <a:t>can not connect to 192.168.1.250, exit!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No route to host</a:t>
            </a:r>
            <a:endParaRPr lang="zh-CN" altLang="en-US"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再如，</a:t>
            </a:r>
            <a:r>
              <a:rPr lang="en-US" altLang="zh-CN" sz="1600" dirty="0">
                <a:ea typeface="宋体" panose="02010600030101010101" pitchFamily="2" charset="-122"/>
                <a:sym typeface="宋体" panose="02010600030101010101" pitchFamily="2" charset="-122"/>
              </a:rPr>
              <a:t>./client 192.168.1.123 </a:t>
            </a:r>
            <a:r>
              <a:rPr lang="zh-CN" altLang="en-US" sz="1600" dirty="0">
                <a:ea typeface="宋体" panose="02010600030101010101" pitchFamily="2" charset="-122"/>
                <a:sym typeface="宋体" panose="02010600030101010101" pitchFamily="2" charset="-122"/>
              </a:rPr>
              <a:t>（一个没开启</a:t>
            </a:r>
            <a:r>
              <a:rPr lang="en-US" altLang="zh-CN" sz="1600" dirty="0">
                <a:ea typeface="宋体" panose="02010600030101010101" pitchFamily="2" charset="-122"/>
                <a:sym typeface="宋体" panose="02010600030101010101" pitchFamily="2" charset="-122"/>
              </a:rPr>
              <a:t>server</a:t>
            </a:r>
            <a:r>
              <a:rPr lang="zh-CN" altLang="en-US" sz="1600" dirty="0">
                <a:ea typeface="宋体" panose="02010600030101010101" pitchFamily="2" charset="-122"/>
                <a:sym typeface="宋体" panose="02010600030101010101" pitchFamily="2" charset="-122"/>
              </a:rPr>
              <a:t>端服务的</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a:t>
            </a:r>
            <a:endParaRPr lang="en-US" altLang="x-none"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提示：</a:t>
            </a:r>
            <a:r>
              <a:rPr lang="en-US" altLang="zh-CN" sz="1600" dirty="0">
                <a:ea typeface="宋体" panose="02010600030101010101" pitchFamily="2" charset="-122"/>
                <a:sym typeface="宋体" panose="02010600030101010101" pitchFamily="2" charset="-122"/>
              </a:rPr>
              <a:t>can not connect to 192.168.0.123, exit!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Connection refused</a:t>
            </a:r>
          </a:p>
          <a:p>
            <a:pPr lvl="2" indent="-285750">
              <a:buNone/>
            </a:pPr>
            <a:r>
              <a:rPr lang="zh-CN" altLang="en-US" sz="1600" dirty="0">
                <a:ea typeface="宋体" panose="02010600030101010101" pitchFamily="2" charset="-122"/>
                <a:sym typeface="宋体" panose="02010600030101010101" pitchFamily="2" charset="-122"/>
              </a:rPr>
              <a:t>调用成功，</a:t>
            </a:r>
            <a:r>
              <a:rPr lang="en-US" altLang="x-none" sz="1600" dirty="0">
                <a:ea typeface="宋体" panose="02010600030101010101" pitchFamily="2" charset="-122"/>
                <a:sym typeface="宋体" panose="02010600030101010101" pitchFamily="2" charset="-122"/>
              </a:rPr>
              <a:t> </a:t>
            </a:r>
            <a:r>
              <a:rPr lang="en-US" altLang="zh-CN" sz="1600" dirty="0">
                <a:ea typeface="宋体" panose="02010600030101010101" pitchFamily="2" charset="-122"/>
                <a:sym typeface="宋体" panose="02010600030101010101" pitchFamily="2" charset="-122"/>
              </a:rPr>
              <a:t>./client 192.168.1.122</a:t>
            </a:r>
            <a:endParaRPr lang="zh-CN" altLang="en-US"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提示：</a:t>
            </a:r>
            <a:r>
              <a:rPr lang="en-US" altLang="zh-CN" sz="1600" dirty="0">
                <a:ea typeface="宋体" panose="02010600030101010101" pitchFamily="2" charset="-122"/>
                <a:sym typeface="宋体" panose="02010600030101010101" pitchFamily="2" charset="-122"/>
              </a:rPr>
              <a:t>Connect to 192.168.1.122 Successfully</a:t>
            </a:r>
          </a:p>
          <a:p>
            <a:pPr lvl="2" indent="-285750">
              <a:buNone/>
            </a:pPr>
            <a:r>
              <a:rPr lang="zh-CN" altLang="en-US" sz="1600" dirty="0">
                <a:solidFill>
                  <a:schemeClr val="tx1"/>
                </a:solidFill>
                <a:ea typeface="宋体" panose="02010600030101010101" pitchFamily="2" charset="-122"/>
                <a:sym typeface="宋体" panose="02010600030101010101" pitchFamily="2" charset="-122"/>
              </a:rPr>
              <a:t>可调用strerror（）来打印出错信息</a:t>
            </a:r>
          </a:p>
          <a:p>
            <a:pPr lvl="2" indent="-285750">
              <a:buFont typeface="Wingdings" panose="05000000000000000000" pitchFamily="2" charset="2"/>
              <a:buChar char="v"/>
            </a:pPr>
            <a:endParaRPr lang="zh-CN" altLang="en-US" sz="1600" dirty="0">
              <a:solidFill>
                <a:srgbClr val="FF0000"/>
              </a:solidFill>
              <a:ea typeface="宋体" panose="02010600030101010101" pitchFamily="2" charset="-122"/>
              <a:sym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612776" y="1412876"/>
            <a:ext cx="8609013" cy="4608513"/>
          </a:xfrm>
        </p:spPr>
        <p:txBody>
          <a:bodyPr anchor="t"/>
          <a:lstStyle/>
          <a:p>
            <a:pPr fontAlgn="base">
              <a:lnSpc>
                <a:spcPct val="150000"/>
              </a:lnSpc>
              <a:buNone/>
            </a:pPr>
            <a:r>
              <a:rPr lang="zh-CN" altLang="zh-CN" sz="2000" noProof="1">
                <a:solidFill>
                  <a:schemeClr val="bg2"/>
                </a:solidFill>
                <a:latin typeface="黑体" panose="02010609060101010101" pitchFamily="49" charset="-122"/>
                <a:sym typeface="宋体" panose="02010600030101010101" pitchFamily="2" charset="-122"/>
              </a:rPr>
              <a:t>const char* inet_ntop(int family, const void *addrptr, char *strptr, size_t len);</a:t>
            </a:r>
          </a:p>
          <a:p>
            <a:pPr fontAlgn="base">
              <a:lnSpc>
                <a:spcPct val="150000"/>
              </a:lnSpc>
              <a:buNone/>
            </a:pPr>
            <a:r>
              <a:rPr lang="zh-CN" altLang="zh-CN" sz="2000" noProof="1">
                <a:solidFill>
                  <a:schemeClr val="bg2"/>
                </a:solidFill>
                <a:latin typeface="黑体" panose="02010609060101010101" pitchFamily="49" charset="-122"/>
                <a:sym typeface="宋体" panose="02010600030101010101" pitchFamily="2" charset="-122"/>
              </a:rPr>
              <a:t>函数功能：是将网络字节序二进制值转换成点分十进制串。</a:t>
            </a:r>
          </a:p>
          <a:p>
            <a:pPr fontAlgn="base">
              <a:lnSpc>
                <a:spcPct val="150000"/>
              </a:lnSpc>
              <a:buNone/>
            </a:pPr>
            <a:r>
              <a:rPr lang="zh-CN" altLang="zh-CN" sz="2000" noProof="1">
                <a:solidFill>
                  <a:schemeClr val="bg2"/>
                </a:solidFill>
                <a:latin typeface="黑体" panose="02010609060101010101" pitchFamily="49" charset="-122"/>
                <a:sym typeface="宋体" panose="02010600030101010101" pitchFamily="2" charset="-122"/>
              </a:rPr>
              <a:t>函数说明：第一个参数可以是AF_INET或AF_INET6：第二个参数是一个指向网络字节序的二进制值的指针；第三个参数是一个指向转换后的点分十进制串的指针；第四个参数是目标的大小，以免函数溢出其调用者的缓冲区。</a:t>
            </a:r>
          </a:p>
          <a:p>
            <a:pPr fontAlgn="base">
              <a:lnSpc>
                <a:spcPct val="150000"/>
              </a:lnSpc>
              <a:buNone/>
            </a:pPr>
            <a:r>
              <a:rPr lang="zh-CN" altLang="en-US" sz="2000" noProof="1">
                <a:solidFill>
                  <a:schemeClr val="bg2"/>
                </a:solidFill>
                <a:latin typeface="黑体" panose="02010609060101010101" pitchFamily="49" charset="-122"/>
                <a:sym typeface="宋体" panose="02010600030101010101" pitchFamily="2" charset="-122"/>
              </a:rPr>
              <a:t>返回值：成功返回指向结果的指针，出错返回</a:t>
            </a:r>
            <a:r>
              <a:rPr lang="zh-CN" altLang="zh-CN" sz="2000" noProof="1">
                <a:solidFill>
                  <a:schemeClr val="bg2"/>
                </a:solidFill>
                <a:latin typeface="黑体" panose="02010609060101010101" pitchFamily="49" charset="-122"/>
                <a:sym typeface="宋体" panose="02010600030101010101" pitchFamily="2" charset="-122"/>
              </a:rPr>
              <a:t>NULL</a:t>
            </a:r>
          </a:p>
          <a:p>
            <a:pPr fontAlgn="base">
              <a:lnSpc>
                <a:spcPct val="150000"/>
              </a:lnSpc>
              <a:buNone/>
            </a:pPr>
            <a:r>
              <a:rPr lang="zh-CN" altLang="zh-CN" sz="2000" noProof="1">
                <a:solidFill>
                  <a:schemeClr val="accent5">
                    <a:lumMod val="25000"/>
                  </a:schemeClr>
                </a:solidFill>
                <a:latin typeface="黑体" panose="02010609060101010101" pitchFamily="49" charset="-122"/>
                <a:sym typeface="宋体" panose="02010600030101010101" pitchFamily="2" charset="-122"/>
              </a:rPr>
              <a:t>函数定义：inet_ntop(AF_INET,&amp;cliaddr.sin_addr,buff,sizeof(buff));</a:t>
            </a:r>
          </a:p>
          <a:p>
            <a:pPr fontAlgn="base">
              <a:lnSpc>
                <a:spcPct val="150000"/>
              </a:lnSpc>
              <a:buNone/>
            </a:pPr>
            <a:endParaRPr lang="zh-CN" altLang="zh-CN" sz="2000" noProof="1">
              <a:solidFill>
                <a:schemeClr val="accent5">
                  <a:lumMod val="25000"/>
                </a:schemeClr>
              </a:solidFill>
              <a:latin typeface="黑体" panose="02010609060101010101" pitchFamily="49" charset="-122"/>
              <a:sym typeface="宋体" panose="02010600030101010101" pitchFamily="2" charset="-122"/>
            </a:endParaRPr>
          </a:p>
          <a:p>
            <a:pPr fontAlgn="base">
              <a:lnSpc>
                <a:spcPct val="150000"/>
              </a:lnSpc>
              <a:buNone/>
            </a:pPr>
            <a:r>
              <a:rPr lang="zh-CN" altLang="zh-CN" sz="2000" noProof="1">
                <a:solidFill>
                  <a:schemeClr val="bg2"/>
                </a:solidFill>
                <a:latin typeface="黑体" panose="02010609060101010101" pitchFamily="49" charset="-122"/>
                <a:sym typeface="宋体" panose="02010600030101010101" pitchFamily="2" charset="-122"/>
              </a:rPr>
              <a:t>  </a:t>
            </a:r>
            <a:endParaRPr lang="zh-CN" altLang="en-US" sz="2000" noProof="1"/>
          </a:p>
        </p:txBody>
      </p:sp>
      <p:sp>
        <p:nvSpPr>
          <p:cNvPr id="55298" name="Title 1"/>
          <p:cNvSpPr>
            <a:spLocks noGrp="1" noChangeAspect="1"/>
          </p:cNvSpPr>
          <p:nvPr/>
        </p:nvSpPr>
        <p:spPr>
          <a:xfrm>
            <a:off x="0" y="567531"/>
            <a:ext cx="9906000" cy="557213"/>
          </a:xfrm>
          <a:prstGeom prst="rect">
            <a:avLst/>
          </a:prstGeom>
          <a:solidFill>
            <a:srgbClr val="336699"/>
          </a:solidFill>
          <a:ln w="9525">
            <a:noFill/>
          </a:ln>
        </p:spPr>
        <p:txBody>
          <a:bodyPr wrap="square" lIns="288000" tIns="45720" rIns="288000" bIns="45720" anchor="ctr"/>
          <a:lstStyle/>
          <a:p>
            <a:pPr algn="l" eaLnBrk="0" hangingPunct="0">
              <a:lnSpc>
                <a:spcPct val="70000"/>
              </a:lnSpc>
            </a:pPr>
            <a:r>
              <a:rPr lang="zh-CN" altLang="en-US" sz="2800" dirty="0">
                <a:solidFill>
                  <a:schemeClr val="bg1"/>
                </a:solidFill>
                <a:latin typeface="黑体" panose="02010609060101010101" pitchFamily="49" charset="-122"/>
                <a:ea typeface="黑体" panose="02010609060101010101" pitchFamily="49" charset="-122"/>
                <a:sym typeface="黑体" panose="02010609060101010101" pitchFamily="49" charset="-122"/>
              </a:rPr>
              <a:t>任务</a:t>
            </a:r>
            <a:r>
              <a:rPr lang="en-US" altLang="zh-CN" sz="2800" dirty="0">
                <a:solidFill>
                  <a:schemeClr val="bg1"/>
                </a:solidFill>
                <a:latin typeface="黑体" panose="02010609060101010101" pitchFamily="49" charset="-122"/>
                <a:ea typeface="黑体" panose="02010609060101010101" pitchFamily="49" charset="-122"/>
                <a:sym typeface="黑体" panose="02010609060101010101" pitchFamily="49" charset="-122"/>
              </a:rPr>
              <a:t>6</a:t>
            </a:r>
            <a:endParaRPr lang="en-US" altLang="zh-CN" sz="2800" dirty="0">
              <a:solidFill>
                <a:schemeClr val="bg1"/>
              </a:solidFill>
              <a:latin typeface="Arial" panose="020B0604020202020204" pitchFamily="34" charset="0"/>
              <a:ea typeface="黑体" panose="02010609060101010101" pitchFamily="49" charset="-122"/>
              <a:sym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a:spLocks noGrp="1"/>
          </p:cNvSpPr>
          <p:nvPr>
            <p:ph type="sldNum" sz="quarter" idx="12"/>
          </p:nvPr>
        </p:nvSpPr>
        <p:spPr bwMode="auto">
          <a:xfrm>
            <a:off x="6048375" y="624205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a:lstStyle>
          <a:p>
            <a:pPr algn="r"/>
            <a:fld id="{9A0DB2DC-4C9A-4742-B13C-FB6460FD3503}" type="slidenum">
              <a:rPr lang="zh-CN" altLang="en-US" sz="1400" b="1" noProof="1" smtClean="0">
                <a:solidFill>
                  <a:srgbClr val="0000CC"/>
                </a:solidFill>
                <a:cs typeface="+mn-ea"/>
              </a:rPr>
              <a:pPr algn="r"/>
              <a:t>24</a:t>
            </a:fld>
            <a:endParaRPr lang="zh-CN" altLang="en-US" sz="1400" dirty="0">
              <a:solidFill>
                <a:srgbClr val="0000CC"/>
              </a:solidFill>
              <a:latin typeface="Arial" panose="020B0604020202020204" pitchFamily="34" charset="0"/>
              <a:ea typeface="宋体" panose="02010600030101010101" pitchFamily="2" charset="-122"/>
            </a:endParaRPr>
          </a:p>
        </p:txBody>
      </p:sp>
      <p:sp>
        <p:nvSpPr>
          <p:cNvPr id="43011" name="Content Placeholder 2"/>
          <p:cNvSpPr>
            <a:spLocks noGrp="1"/>
          </p:cNvSpPr>
          <p:nvPr>
            <p:ph type="subTitle" idx="1"/>
          </p:nvPr>
        </p:nvSpPr>
        <p:spPr>
          <a:xfrm>
            <a:off x="831850" y="1412876"/>
            <a:ext cx="8242300" cy="5019675"/>
          </a:xfrm>
        </p:spPr>
        <p:txBody>
          <a:bodyPr vert="horz" wrap="square" lIns="91440" tIns="45720" rIns="91440" bIns="45720" numCol="1" anchor="t" anchorCtr="0" compatLnSpc="1">
            <a:prstTxWarp prst="textNoShape">
              <a:avLst/>
            </a:prstTxWarp>
          </a:bodyPr>
          <a:lstStyle/>
          <a:p>
            <a:pPr marL="342900" indent="-342900" algn="l" defTabSz="0">
              <a:lnSpc>
                <a:spcPct val="150000"/>
              </a:lnSpc>
            </a:pPr>
            <a:r>
              <a:rPr lang="zh-CN" altLang="zh-CN" sz="2000" kern="1200" noProof="1">
                <a:solidFill>
                  <a:srgbClr val="FF0000"/>
                </a:solidFill>
                <a:latin typeface="黑体" panose="02010609060101010101" pitchFamily="49" charset="-122"/>
                <a:ea typeface="+mn-ea"/>
                <a:sym typeface="宋体" panose="02010600030101010101" pitchFamily="2" charset="-122"/>
              </a:rPr>
              <a:t>头文件：#include&lt;arpa/inet.h&gt;</a:t>
            </a:r>
            <a:endParaRPr lang="zh-CN" altLang="zh-CN" sz="2000" kern="1200" noProof="1">
              <a:solidFill>
                <a:schemeClr val="bg2"/>
              </a:solidFill>
              <a:latin typeface="黑体" panose="02010609060101010101" pitchFamily="49" charset="-122"/>
              <a:ea typeface="+mn-ea"/>
              <a:sym typeface="宋体" panose="02010600030101010101" pitchFamily="2" charset="-122"/>
            </a:endParaRPr>
          </a:p>
          <a:p>
            <a:pPr marL="342900" indent="-342900" algn="l" defTabSz="0">
              <a:lnSpc>
                <a:spcPct val="150000"/>
              </a:lnSpc>
            </a:pPr>
            <a:r>
              <a:rPr lang="en-US" altLang="zh-CN" sz="2000" kern="1200" noProof="1">
                <a:solidFill>
                  <a:schemeClr val="bg2"/>
                </a:solidFill>
                <a:latin typeface="黑体" panose="02010609060101010101" pitchFamily="49" charset="-122"/>
                <a:ea typeface="+mn-ea"/>
                <a:sym typeface="宋体" panose="02010600030101010101" pitchFamily="2" charset="-122"/>
              </a:rPr>
              <a:t>int </a:t>
            </a:r>
            <a:r>
              <a:rPr lang="zh-CN" altLang="zh-CN" sz="2000" kern="1200" noProof="1">
                <a:solidFill>
                  <a:schemeClr val="bg2"/>
                </a:solidFill>
                <a:latin typeface="黑体" panose="02010609060101010101" pitchFamily="49" charset="-122"/>
                <a:ea typeface="+mn-ea"/>
                <a:sym typeface="宋体" panose="02010600030101010101" pitchFamily="2" charset="-122"/>
              </a:rPr>
              <a:t>inet_pton(int family, const char* strptr, void* addrptr)</a:t>
            </a:r>
            <a:r>
              <a:rPr lang="zh-CN" altLang="en-US" sz="2000" kern="1200" noProof="1">
                <a:solidFill>
                  <a:schemeClr val="bg2"/>
                </a:solidFill>
                <a:latin typeface="黑体" panose="02010609060101010101" pitchFamily="49" charset="-122"/>
                <a:ea typeface="+mn-ea"/>
                <a:sym typeface="宋体" panose="02010600030101010101" pitchFamily="2" charset="-122"/>
              </a:rPr>
              <a:t>；</a:t>
            </a:r>
          </a:p>
          <a:p>
            <a:pPr marL="342900" indent="-342900" algn="l" defTabSz="0">
              <a:lnSpc>
                <a:spcPct val="150000"/>
              </a:lnSpc>
            </a:pPr>
            <a:r>
              <a:rPr lang="zh-CN" altLang="en-US" sz="2000" kern="1200" noProof="1">
                <a:solidFill>
                  <a:schemeClr val="bg2"/>
                </a:solidFill>
                <a:latin typeface="黑体" panose="02010609060101010101" pitchFamily="49" charset="-122"/>
                <a:ea typeface="+mn-ea"/>
                <a:sym typeface="宋体" panose="02010600030101010101" pitchFamily="2" charset="-122"/>
              </a:rPr>
              <a:t>函数功能：将点分十进制串转换成网络字节序二进制值，此函数对IPv4地址和IPv6地址都能处理。</a:t>
            </a:r>
          </a:p>
          <a:p>
            <a:pPr marL="342900" indent="-342900" algn="l" defTabSz="0">
              <a:lnSpc>
                <a:spcPct val="150000"/>
              </a:lnSpc>
            </a:pPr>
            <a:r>
              <a:rPr lang="zh-CN" altLang="en-US" sz="2000" kern="1200" noProof="1">
                <a:solidFill>
                  <a:schemeClr val="bg2"/>
                </a:solidFill>
                <a:latin typeface="黑体" panose="02010609060101010101" pitchFamily="49" charset="-122"/>
                <a:ea typeface="+mn-ea"/>
                <a:sym typeface="宋体" panose="02010600030101010101" pitchFamily="2" charset="-122"/>
              </a:rPr>
              <a:t>函数说明：第一个参数可以是AF_INET或AF_INET6：第二个参数是一个指向点分十进制串的指针：第三个参数是一个指向转换后的网络字节序的二进制值的指针。</a:t>
            </a:r>
          </a:p>
          <a:p>
            <a:pPr marL="342900" indent="-342900" algn="l" defTabSz="0">
              <a:lnSpc>
                <a:spcPct val="150000"/>
              </a:lnSpc>
            </a:pPr>
            <a:r>
              <a:rPr lang="zh-CN" altLang="zh-CN" sz="2000" kern="1200" noProof="1">
                <a:solidFill>
                  <a:schemeClr val="bg2"/>
                </a:solidFill>
                <a:latin typeface="黑体" panose="02010609060101010101" pitchFamily="49" charset="-122"/>
                <a:ea typeface="+mn-ea"/>
                <a:sym typeface="宋体" panose="02010600030101010101" pitchFamily="2" charset="-122"/>
              </a:rPr>
              <a:t>返回值：</a:t>
            </a:r>
            <a:r>
              <a:rPr lang="zh-CN" altLang="en-US" sz="2000" kern="1200" noProof="1">
                <a:solidFill>
                  <a:schemeClr val="bg2"/>
                </a:solidFill>
                <a:latin typeface="黑体" panose="02010609060101010101" pitchFamily="49" charset="-122"/>
                <a:ea typeface="+mn-ea"/>
                <a:sym typeface="宋体" panose="02010600030101010101" pitchFamily="2" charset="-122"/>
              </a:rPr>
              <a:t>成功返回</a:t>
            </a:r>
            <a:r>
              <a:rPr lang="zh-CN" altLang="zh-CN" sz="2000" kern="1200" noProof="1">
                <a:solidFill>
                  <a:schemeClr val="bg2"/>
                </a:solidFill>
                <a:latin typeface="黑体" panose="02010609060101010101" pitchFamily="49" charset="-122"/>
                <a:ea typeface="+mn-ea"/>
                <a:sym typeface="宋体" panose="02010600030101010101" pitchFamily="2" charset="-122"/>
              </a:rPr>
              <a:t>1</a:t>
            </a:r>
            <a:r>
              <a:rPr lang="zh-CN" altLang="en-US" sz="2000" kern="1200" noProof="1">
                <a:solidFill>
                  <a:schemeClr val="bg2"/>
                </a:solidFill>
                <a:latin typeface="黑体" panose="02010609060101010101" pitchFamily="49" charset="-122"/>
                <a:ea typeface="+mn-ea"/>
                <a:sym typeface="宋体" panose="02010600030101010101" pitchFamily="2" charset="-122"/>
              </a:rPr>
              <a:t>，输入字符串不是有效表达式返回</a:t>
            </a:r>
            <a:r>
              <a:rPr lang="zh-CN" altLang="zh-CN" sz="2000" kern="1200" noProof="1">
                <a:solidFill>
                  <a:schemeClr val="bg2"/>
                </a:solidFill>
                <a:latin typeface="黑体" panose="02010609060101010101" pitchFamily="49" charset="-122"/>
                <a:ea typeface="+mn-ea"/>
                <a:sym typeface="宋体" panose="02010600030101010101" pitchFamily="2" charset="-122"/>
              </a:rPr>
              <a:t>0</a:t>
            </a:r>
            <a:r>
              <a:rPr lang="zh-CN" altLang="en-US" sz="2000" kern="1200" noProof="1">
                <a:solidFill>
                  <a:schemeClr val="bg2"/>
                </a:solidFill>
                <a:latin typeface="黑体" panose="02010609060101010101" pitchFamily="49" charset="-122"/>
                <a:ea typeface="+mn-ea"/>
                <a:sym typeface="宋体" panose="02010600030101010101" pitchFamily="2" charset="-122"/>
              </a:rPr>
              <a:t>，出错返回</a:t>
            </a:r>
            <a:r>
              <a:rPr lang="zh-CN" altLang="zh-CN" sz="2000" kern="1200" noProof="1">
                <a:solidFill>
                  <a:schemeClr val="bg2"/>
                </a:solidFill>
                <a:latin typeface="黑体" panose="02010609060101010101" pitchFamily="49" charset="-122"/>
                <a:ea typeface="+mn-ea"/>
                <a:sym typeface="宋体" panose="02010600030101010101" pitchFamily="2" charset="-122"/>
              </a:rPr>
              <a:t>-1</a:t>
            </a:r>
            <a:r>
              <a:rPr lang="zh-CN" altLang="zh-CN" sz="2000" kern="1200" noProof="1">
                <a:solidFill>
                  <a:srgbClr val="FF0000"/>
                </a:solidFill>
                <a:latin typeface="黑体" panose="02010609060101010101" pitchFamily="49" charset="-122"/>
                <a:ea typeface="+mn-ea"/>
                <a:sym typeface="宋体" panose="02010600030101010101" pitchFamily="2" charset="-122"/>
              </a:rPr>
              <a:t>   </a:t>
            </a:r>
          </a:p>
          <a:p>
            <a:pPr marL="342900" indent="-342900" algn="l" defTabSz="0">
              <a:lnSpc>
                <a:spcPct val="150000"/>
              </a:lnSpc>
            </a:pPr>
            <a:r>
              <a:rPr lang="zh-CN" altLang="zh-CN" sz="2000" kern="1200" noProof="1">
                <a:solidFill>
                  <a:schemeClr val="accent5">
                    <a:lumMod val="25000"/>
                  </a:schemeClr>
                </a:solidFill>
                <a:latin typeface="黑体" panose="02010609060101010101" pitchFamily="49" charset="-122"/>
                <a:ea typeface="+mn-ea"/>
                <a:sym typeface="宋体" panose="02010600030101010101" pitchFamily="2" charset="-122"/>
              </a:rPr>
              <a:t>函数定义：inet_pton(AF_INET, argv[1], &amp;servaddr.sin_addr);</a:t>
            </a:r>
          </a:p>
        </p:txBody>
      </p:sp>
      <p:sp>
        <p:nvSpPr>
          <p:cNvPr id="7" name="Title 1">
            <a:extLst>
              <a:ext uri="{FF2B5EF4-FFF2-40B4-BE49-F238E27FC236}">
                <a16:creationId xmlns:a16="http://schemas.microsoft.com/office/drawing/2014/main" id="{306D2AF9-D7D6-4A56-B3BD-061C48B0F9BB}"/>
              </a:ext>
            </a:extLst>
          </p:cNvPr>
          <p:cNvSpPr>
            <a:spLocks noGrp="1" noChangeAspect="1"/>
          </p:cNvSpPr>
          <p:nvPr/>
        </p:nvSpPr>
        <p:spPr>
          <a:xfrm>
            <a:off x="0" y="567531"/>
            <a:ext cx="9906000" cy="557213"/>
          </a:xfrm>
          <a:prstGeom prst="rect">
            <a:avLst/>
          </a:prstGeom>
          <a:solidFill>
            <a:srgbClr val="336699"/>
          </a:solidFill>
          <a:ln w="9525">
            <a:noFill/>
          </a:ln>
        </p:spPr>
        <p:txBody>
          <a:bodyPr wrap="square" lIns="288000" tIns="45720" rIns="288000" bIns="45720" anchor="ctr"/>
          <a:lstStyle/>
          <a:p>
            <a:pPr algn="l" eaLnBrk="0" hangingPunct="0">
              <a:lnSpc>
                <a:spcPct val="70000"/>
              </a:lnSpc>
            </a:pPr>
            <a:r>
              <a:rPr lang="zh-CN" altLang="en-US" sz="2800" dirty="0">
                <a:solidFill>
                  <a:schemeClr val="bg1"/>
                </a:solidFill>
                <a:latin typeface="黑体" panose="02010609060101010101" pitchFamily="49" charset="-122"/>
                <a:ea typeface="黑体" panose="02010609060101010101" pitchFamily="49" charset="-122"/>
                <a:sym typeface="黑体" panose="02010609060101010101" pitchFamily="49" charset="-122"/>
              </a:rPr>
              <a:t>任务</a:t>
            </a:r>
            <a:r>
              <a:rPr lang="en-US" altLang="zh-CN" sz="2800" dirty="0">
                <a:solidFill>
                  <a:schemeClr val="bg1"/>
                </a:solidFill>
                <a:latin typeface="黑体" panose="02010609060101010101" pitchFamily="49" charset="-122"/>
                <a:ea typeface="黑体" panose="02010609060101010101" pitchFamily="49" charset="-122"/>
                <a:sym typeface="黑体" panose="02010609060101010101" pitchFamily="49" charset="-122"/>
              </a:rPr>
              <a:t>6</a:t>
            </a:r>
            <a:endParaRPr lang="en-US" altLang="zh-CN" sz="2800" dirty="0">
              <a:solidFill>
                <a:schemeClr val="bg1"/>
              </a:solidFill>
              <a:latin typeface="Arial" panose="020B0604020202020204" pitchFamily="34" charset="0"/>
              <a:ea typeface="黑体" panose="02010609060101010101" pitchFamily="49" charset="-122"/>
              <a:sym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4"/>
          <p:cNvPicPr>
            <a:picLocks noChangeAspect="1"/>
          </p:cNvPicPr>
          <p:nvPr/>
        </p:nvPicPr>
        <p:blipFill>
          <a:blip r:embed="rId2"/>
          <a:stretch>
            <a:fillRect/>
          </a:stretch>
        </p:blipFill>
        <p:spPr>
          <a:xfrm>
            <a:off x="416427" y="3861048"/>
            <a:ext cx="6791325" cy="2581275"/>
          </a:xfrm>
          <a:prstGeom prst="rect">
            <a:avLst/>
          </a:prstGeom>
          <a:noFill/>
          <a:ln w="9525">
            <a:noFill/>
          </a:ln>
        </p:spPr>
      </p:pic>
      <p:sp>
        <p:nvSpPr>
          <p:cNvPr id="64515" name="文本框 5"/>
          <p:cNvSpPr txBox="1"/>
          <p:nvPr/>
        </p:nvSpPr>
        <p:spPr>
          <a:xfrm>
            <a:off x="416427" y="1397615"/>
            <a:ext cx="1466850" cy="461665"/>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服务器端：</a:t>
            </a:r>
          </a:p>
        </p:txBody>
      </p:sp>
      <p:pic>
        <p:nvPicPr>
          <p:cNvPr id="45060" name="内容占位符 3"/>
          <p:cNvPicPr>
            <a:picLocks noChangeAspect="1"/>
          </p:cNvPicPr>
          <p:nvPr/>
        </p:nvPicPr>
        <p:blipFill>
          <a:blip r:embed="rId3"/>
          <a:stretch>
            <a:fillRect/>
          </a:stretch>
        </p:blipFill>
        <p:spPr>
          <a:xfrm>
            <a:off x="416427" y="1874192"/>
            <a:ext cx="6075362" cy="1323975"/>
          </a:xfrm>
          <a:prstGeom prst="rect">
            <a:avLst/>
          </a:prstGeom>
          <a:noFill/>
          <a:ln w="9525">
            <a:noFill/>
          </a:ln>
        </p:spPr>
      </p:pic>
      <p:sp>
        <p:nvSpPr>
          <p:cNvPr id="2" name="文本框 1"/>
          <p:cNvSpPr txBox="1"/>
          <p:nvPr/>
        </p:nvSpPr>
        <p:spPr>
          <a:xfrm>
            <a:off x="416427" y="3333650"/>
            <a:ext cx="1160602" cy="461665"/>
          </a:xfrm>
          <a:prstGeom prst="rect">
            <a:avLst/>
          </a:prstGeom>
          <a:noFill/>
        </p:spPr>
        <p:txBody>
          <a:bodyPr wrap="square" rtlCol="0">
            <a:spAutoFit/>
          </a:bodyPr>
          <a:lstStyle/>
          <a:p>
            <a:r>
              <a:rPr lang="zh-CN" altLang="en-US" dirty="0">
                <a:latin typeface="Arial" panose="020B0604020202020204" pitchFamily="34" charset="0"/>
                <a:ea typeface="宋体" panose="02010600030101010101" pitchFamily="2" charset="-122"/>
              </a:rPr>
              <a:t>客户端：</a:t>
            </a:r>
          </a:p>
        </p:txBody>
      </p:sp>
      <p:sp>
        <p:nvSpPr>
          <p:cNvPr id="7" name="Title 1">
            <a:extLst>
              <a:ext uri="{FF2B5EF4-FFF2-40B4-BE49-F238E27FC236}">
                <a16:creationId xmlns:a16="http://schemas.microsoft.com/office/drawing/2014/main" id="{86F2B746-0950-40B2-8BCB-13BA6C0A4441}"/>
              </a:ext>
            </a:extLst>
          </p:cNvPr>
          <p:cNvSpPr>
            <a:spLocks noGrp="1" noChangeAspect="1"/>
          </p:cNvSpPr>
          <p:nvPr/>
        </p:nvSpPr>
        <p:spPr>
          <a:xfrm>
            <a:off x="0" y="567531"/>
            <a:ext cx="9906000" cy="557213"/>
          </a:xfrm>
          <a:prstGeom prst="rect">
            <a:avLst/>
          </a:prstGeom>
          <a:solidFill>
            <a:srgbClr val="336699"/>
          </a:solidFill>
          <a:ln w="9525">
            <a:noFill/>
          </a:ln>
        </p:spPr>
        <p:txBody>
          <a:bodyPr wrap="square" lIns="288000" tIns="45720" rIns="288000" bIns="45720" anchor="ctr"/>
          <a:lstStyle/>
          <a:p>
            <a:pPr algn="l" eaLnBrk="0" hangingPunct="0">
              <a:lnSpc>
                <a:spcPct val="70000"/>
              </a:lnSpc>
            </a:pPr>
            <a:r>
              <a:rPr lang="zh-CN" altLang="en-US" sz="2800" dirty="0">
                <a:solidFill>
                  <a:schemeClr val="bg1"/>
                </a:solidFill>
                <a:latin typeface="黑体" panose="02010609060101010101" pitchFamily="49" charset="-122"/>
                <a:ea typeface="黑体" panose="02010609060101010101" pitchFamily="49" charset="-122"/>
                <a:sym typeface="黑体" panose="02010609060101010101" pitchFamily="49" charset="-122"/>
              </a:rPr>
              <a:t>任务</a:t>
            </a:r>
            <a:r>
              <a:rPr lang="en-US" altLang="zh-CN" sz="2800" dirty="0">
                <a:solidFill>
                  <a:schemeClr val="bg1"/>
                </a:solidFill>
                <a:latin typeface="黑体" panose="02010609060101010101" pitchFamily="49" charset="-122"/>
                <a:ea typeface="黑体" panose="02010609060101010101" pitchFamily="49" charset="-122"/>
                <a:sym typeface="黑体" panose="02010609060101010101" pitchFamily="49" charset="-122"/>
              </a:rPr>
              <a:t>6</a:t>
            </a:r>
            <a:endParaRPr lang="en-US" altLang="zh-CN" sz="2800" dirty="0">
              <a:solidFill>
                <a:schemeClr val="bg1"/>
              </a:solidFill>
              <a:latin typeface="Arial" panose="020B0604020202020204" pitchFamily="34" charset="0"/>
              <a:ea typeface="黑体" panose="02010609060101010101" pitchFamily="49" charset="-122"/>
              <a:sym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7</a:t>
            </a:r>
            <a:r>
              <a:rPr lang="en-US" altLang="x-none" dirty="0">
                <a:sym typeface="Wingdings" panose="05000000000000000000" pitchFamily="2" charset="2"/>
              </a:rPr>
              <a:t>（</a:t>
            </a:r>
            <a:r>
              <a:rPr lang="en-US" altLang="zh-CN" dirty="0">
                <a:sym typeface="Wingdings" panose="05000000000000000000" pitchFamily="2" charset="2"/>
              </a:rPr>
              <a:t>20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59394" name="内容占位符 2"/>
          <p:cNvSpPr>
            <a:spLocks noGrp="1"/>
          </p:cNvSpPr>
          <p:nvPr>
            <p:ph idx="4294967295"/>
          </p:nvPr>
        </p:nvSpPr>
        <p:spPr>
          <a:xfrm>
            <a:off x="920750" y="1196976"/>
            <a:ext cx="8242300" cy="518477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7:</a:t>
            </a:r>
            <a:r>
              <a:rPr lang="zh-CN" altLang="en-US" strike="noStrike" noProof="1"/>
              <a:t>获取套接字的地址族</a:t>
            </a:r>
          </a:p>
          <a:p>
            <a:pPr lvl="1"/>
            <a:r>
              <a:rPr lang="zh-CN" altLang="en-US" strike="noStrike" noProof="1">
                <a:sym typeface="宋体" panose="02010600030101010101" pitchFamily="2" charset="-122"/>
              </a:rPr>
              <a:t>描述：</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t>getsockname</a:t>
            </a:r>
            <a:r>
              <a:rPr lang="zh-CN" altLang="en-US" sz="1600" noProof="1"/>
              <a:t>函数返回与套接口关联的本地协议地址。使用场合：在不调用</a:t>
            </a:r>
            <a:r>
              <a:rPr lang="en-US" altLang="zh-CN" sz="1600" noProof="1"/>
              <a:t>bind</a:t>
            </a:r>
            <a:r>
              <a:rPr lang="zh-CN" altLang="en-US" sz="1600" noProof="1"/>
              <a:t>的</a:t>
            </a:r>
            <a:r>
              <a:rPr lang="en-US" altLang="zh-CN" sz="1600" noProof="1"/>
              <a:t>TCP</a:t>
            </a:r>
            <a:r>
              <a:rPr lang="zh-CN" altLang="en-US" sz="1600" noProof="1"/>
              <a:t>客户，当</a:t>
            </a:r>
            <a:r>
              <a:rPr lang="en-US" altLang="zh-CN" sz="1600" noProof="1"/>
              <a:t>connect</a:t>
            </a:r>
            <a:r>
              <a:rPr lang="zh-CN" altLang="en-US" sz="1600" noProof="1"/>
              <a:t>成功返回后，</a:t>
            </a:r>
            <a:r>
              <a:rPr lang="en-US" altLang="zh-CN" sz="1600" noProof="1"/>
              <a:t>getsockname</a:t>
            </a:r>
            <a:r>
              <a:rPr lang="zh-CN" altLang="en-US" sz="1600" noProof="1"/>
              <a:t>返回分配给此连接的本地</a:t>
            </a:r>
            <a:r>
              <a:rPr lang="en-US" altLang="zh-CN" sz="1600" noProof="1"/>
              <a:t>IP</a:t>
            </a:r>
            <a:r>
              <a:rPr lang="zh-CN" altLang="en-US" sz="1600" noProof="1"/>
              <a:t>地址和本地端口号。或者用户想让服务器自动指定一个可用的端口号，用该函数返回分配的端口值。</a:t>
            </a:r>
            <a:endParaRPr lang="en-US" altLang="x-none" sz="1600" noProof="1">
              <a:ea typeface="宋体" panose="02010600030101010101" pitchFamily="2" charset="-122"/>
              <a:sym typeface="宋体" panose="02010600030101010101" pitchFamily="2" charset="-122"/>
            </a:endParaRPr>
          </a:p>
          <a:p>
            <a:pPr lvl="1">
              <a:buChar char="•"/>
            </a:pPr>
            <a:r>
              <a:rPr lang="zh-CN" altLang="en-US" strike="noStrike" noProof="1">
                <a:sym typeface="宋体" panose="02010600030101010101" pitchFamily="2" charset="-122"/>
              </a:rPr>
              <a:t>要求：</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t>用</a:t>
            </a:r>
            <a:r>
              <a:rPr lang="en-US" altLang="zh-CN" sz="1600" noProof="1"/>
              <a:t>C</a:t>
            </a:r>
            <a:r>
              <a:rPr lang="zh-CN" altLang="en-US" sz="1600" noProof="1"/>
              <a:t>语言创建一个套接字，调用</a:t>
            </a:r>
            <a:r>
              <a:rPr lang="en-US" altLang="zh-CN" sz="1600" noProof="1"/>
              <a:t>bind</a:t>
            </a:r>
            <a:r>
              <a:rPr lang="zh-CN" altLang="en-US" sz="1600" noProof="1"/>
              <a:t>函数，其中端口设置为</a:t>
            </a:r>
            <a:r>
              <a:rPr lang="en-US" altLang="zh-CN" sz="1600" noProof="1"/>
              <a:t>0</a:t>
            </a:r>
            <a:r>
              <a:rPr lang="zh-CN" altLang="en-US" sz="1600" noProof="1"/>
              <a:t>，将该套接字绑定到本地某个端口上。调用</a:t>
            </a:r>
            <a:r>
              <a:rPr lang="en-US" altLang="zh-CN" sz="1600" noProof="1"/>
              <a:t>getsockname</a:t>
            </a:r>
            <a:r>
              <a:rPr lang="zh-CN" altLang="en-US" sz="1600" noProof="1"/>
              <a:t>，显示内核为该</a:t>
            </a:r>
            <a:r>
              <a:rPr lang="en-US" altLang="zh-CN" sz="1600" noProof="1"/>
              <a:t>bind</a:t>
            </a:r>
            <a:r>
              <a:rPr lang="zh-CN" altLang="en-US" sz="1600" noProof="1"/>
              <a:t>函数分配的端口号。</a:t>
            </a:r>
          </a:p>
          <a:p>
            <a:pPr lvl="1"/>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int getsockname(int sockfd, struct sockaddr *localaddr, socklen_t *addrlen);</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返回：</a:t>
            </a:r>
            <a:r>
              <a:rPr lang="en-US" altLang="zh-CN" sz="1600" noProof="1">
                <a:ea typeface="宋体" panose="02010600030101010101" pitchFamily="2" charset="-122"/>
                <a:sym typeface="宋体" panose="02010600030101010101" pitchFamily="2" charset="-122"/>
              </a:rPr>
              <a:t>0—OK</a:t>
            </a:r>
            <a:r>
              <a:rPr lang="zh-CN" altLang="en-US" sz="1600" noProof="1">
                <a:ea typeface="宋体" panose="02010600030101010101" pitchFamily="2" charset="-122"/>
                <a:sym typeface="宋体" panose="02010600030101010101" pitchFamily="2" charset="-122"/>
              </a:rPr>
              <a:t>，</a:t>
            </a:r>
            <a:r>
              <a:rPr lang="en-US" altLang="zh-CN" sz="1600" noProof="1">
                <a:ea typeface="宋体" panose="02010600030101010101" pitchFamily="2" charset="-122"/>
                <a:sym typeface="宋体" panose="02010600030101010101" pitchFamily="2" charset="-122"/>
              </a:rPr>
              <a:t>-1—</a:t>
            </a:r>
            <a:r>
              <a:rPr lang="zh-CN" altLang="en-US" sz="1600" noProof="1">
                <a:ea typeface="宋体" panose="02010600030101010101" pitchFamily="2" charset="-122"/>
                <a:sym typeface="宋体" panose="02010600030101010101" pitchFamily="2" charset="-122"/>
              </a:rPr>
              <a:t>出错。</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同</a:t>
            </a:r>
            <a:r>
              <a:rPr lang="en-US" altLang="zh-CN" sz="1600" noProof="1">
                <a:ea typeface="宋体" panose="02010600030101010101" pitchFamily="2" charset="-122"/>
                <a:sym typeface="宋体" panose="02010600030101010101" pitchFamily="2" charset="-122"/>
              </a:rPr>
              <a:t>accept</a:t>
            </a:r>
            <a:r>
              <a:rPr lang="zh-CN" altLang="en-US" sz="1600" noProof="1">
                <a:ea typeface="宋体" panose="02010600030101010101" pitchFamily="2" charset="-122"/>
                <a:sym typeface="宋体" panose="02010600030101010101" pitchFamily="2" charset="-122"/>
              </a:rPr>
              <a:t>一样，</a:t>
            </a:r>
            <a:r>
              <a:rPr lang="en-US" altLang="zh-CN" sz="1600" noProof="1">
                <a:ea typeface="宋体" panose="02010600030101010101" pitchFamily="2" charset="-122"/>
                <a:sym typeface="宋体" panose="02010600030101010101" pitchFamily="2" charset="-122"/>
              </a:rPr>
              <a:t>localaddr</a:t>
            </a:r>
            <a:r>
              <a:rPr lang="zh-CN" altLang="en-US" sz="1600" noProof="1">
                <a:ea typeface="宋体" panose="02010600030101010101" pitchFamily="2" charset="-122"/>
                <a:sym typeface="宋体" panose="02010600030101010101" pitchFamily="2" charset="-122"/>
              </a:rPr>
              <a:t>参数也是输出型变量。</a:t>
            </a: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提示：</a:t>
            </a:r>
          </a:p>
          <a:p>
            <a:pPr marL="857250" lvl="2" indent="0">
              <a:buNone/>
            </a:pPr>
            <a:r>
              <a:rPr lang="zh-CN" altLang="en-US" sz="1600" noProof="1">
                <a:ea typeface="宋体" panose="02010600030101010101" pitchFamily="2" charset="-122"/>
                <a:sym typeface="宋体" panose="02010600030101010101" pitchFamily="2" charset="-122"/>
              </a:rPr>
              <a:t>      </a:t>
            </a:r>
            <a:r>
              <a:rPr lang="zh-CN" altLang="en-US" sz="1600" noProof="1">
                <a:solidFill>
                  <a:schemeClr val="accent4">
                    <a:lumMod val="75000"/>
                  </a:schemeClr>
                </a:solidFill>
                <a:ea typeface="宋体" panose="02010600030101010101" pitchFamily="2" charset="-122"/>
                <a:sym typeface="宋体" panose="02010600030101010101" pitchFamily="2" charset="-122"/>
              </a:rPr>
              <a:t>getsockname(sockfd,(struct sockaddr *)&amp;servinfo,&amp;len);</a:t>
            </a:r>
          </a:p>
          <a:p>
            <a:pPr lvl="2" indent="-285750">
              <a:buFont typeface="Wingdings" panose="05000000000000000000" pitchFamily="2" charset="2"/>
              <a:buChar char="v"/>
            </a:pPr>
            <a:endParaRPr lang="zh-CN" altLang="en-US" sz="1600" noProof="1">
              <a:solidFill>
                <a:schemeClr val="accent4">
                  <a:lumMod val="75000"/>
                </a:schemeClr>
              </a:solidFill>
              <a:ea typeface="宋体" panose="02010600030101010101" pitchFamily="2" charset="-122"/>
              <a:sym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br>
              <a:rPr lang="zh-CN" altLang="en-US" dirty="0"/>
            </a:br>
            <a:r>
              <a:rPr lang="zh-CN" altLang="en-US" dirty="0"/>
              <a:t>任务</a:t>
            </a:r>
            <a:r>
              <a:rPr lang="en-US" altLang="zh-CN" dirty="0"/>
              <a:t>7</a:t>
            </a:r>
            <a:r>
              <a:rPr lang="en-US" altLang="x-none" dirty="0">
                <a:sym typeface="Wingdings" panose="05000000000000000000" pitchFamily="2" charset="2"/>
              </a:rPr>
              <a:t>（</a:t>
            </a:r>
            <a:r>
              <a:rPr lang="en-US" altLang="zh-CN" dirty="0">
                <a:sym typeface="Wingdings" panose="05000000000000000000" pitchFamily="2" charset="2"/>
              </a:rPr>
              <a:t>20</a:t>
            </a:r>
            <a:r>
              <a:rPr lang="zh-CN" altLang="en-US" dirty="0">
                <a:sym typeface="Wingdings" panose="05000000000000000000" pitchFamily="2" charset="2"/>
              </a:rPr>
              <a:t>分钟</a:t>
            </a:r>
            <a:r>
              <a:rPr lang="en-US" altLang="x-none" dirty="0">
                <a:sym typeface="Wingdings" panose="05000000000000000000" pitchFamily="2" charset="2"/>
              </a:rPr>
              <a:t>）</a:t>
            </a:r>
            <a:br>
              <a:rPr lang="zh-CN" altLang="en-US" dirty="0"/>
            </a:br>
            <a:endParaRPr lang="zh-CN" altLang="en-US" dirty="0"/>
          </a:p>
        </p:txBody>
      </p:sp>
      <p:sp>
        <p:nvSpPr>
          <p:cNvPr id="67587" name="内容占位符 2"/>
          <p:cNvSpPr>
            <a:spLocks noGrp="1"/>
          </p:cNvSpPr>
          <p:nvPr>
            <p:ph idx="4294967295"/>
          </p:nvPr>
        </p:nvSpPr>
        <p:spPr>
          <a:xfrm>
            <a:off x="740631" y="1556792"/>
            <a:ext cx="8424738" cy="5184775"/>
          </a:xfrm>
          <a:ln/>
        </p:spPr>
        <p:txBody>
          <a:bodyPr vert="horz" wrap="square" lIns="91440" tIns="45720" rIns="91440" bIns="45720" numCol="1" anchor="t" anchorCtr="0" compatLnSpc="1">
            <a:prstTxWarp prst="textNoShape">
              <a:avLst/>
            </a:prstTxWarp>
          </a:bodyPr>
          <a:lstStyle/>
          <a:p>
            <a:pPr marL="0" indent="0" algn="just">
              <a:buNone/>
            </a:pPr>
            <a:r>
              <a:rPr lang="en-US" altLang="zh-CN" sz="2000" dirty="0">
                <a:ea typeface="宋体" panose="02010600030101010101" pitchFamily="2" charset="-122"/>
                <a:sym typeface="宋体" panose="02010600030101010101" pitchFamily="2" charset="-122"/>
              </a:rPr>
              <a:t>int getsockname(int sockfd, struct sockaddr *localaddr, socklen_t *addrlen);</a:t>
            </a:r>
          </a:p>
          <a:p>
            <a:pPr marL="400050" lvl="1" indent="0" algn="just">
              <a:buNone/>
            </a:pPr>
            <a:r>
              <a:rPr lang="zh-CN" altLang="en-US" sz="1800" dirty="0">
                <a:ea typeface="宋体" panose="02010600030101010101" pitchFamily="2" charset="-122"/>
                <a:sym typeface="宋体" panose="02010600030101010101" pitchFamily="2" charset="-122"/>
              </a:rPr>
              <a:t>函数功能：getsockname函数用于获取与某个套接字关联的本地协议地址 。</a:t>
            </a:r>
          </a:p>
          <a:p>
            <a:pPr marL="400050" lvl="1" indent="0" algn="just">
              <a:buNone/>
            </a:pPr>
            <a:r>
              <a:rPr lang="zh-CN" altLang="en-US" sz="1800" dirty="0">
                <a:ea typeface="宋体" panose="02010600030101010101" pitchFamily="2" charset="-122"/>
                <a:sym typeface="宋体" panose="02010600030101010101" pitchFamily="2" charset="-122"/>
              </a:rPr>
              <a:t>函数说明：当不用bind（）或调用bind（）没有指定本地协议地址时，可以调用getsockname（）来返回内核分配给此连接的本地IP地址和端口号。 </a:t>
            </a:r>
            <a:r>
              <a:rPr lang="zh-CN" altLang="en-US" sz="1600" dirty="0">
                <a:ea typeface="宋体" panose="02010600030101010101" pitchFamily="2" charset="-122"/>
                <a:sym typeface="宋体" panose="02010600030101010101" pitchFamily="2" charset="-122"/>
              </a:rPr>
              <a:t>  </a:t>
            </a:r>
          </a:p>
          <a:p>
            <a:pPr marL="400050" lvl="1" indent="0" algn="just">
              <a:buNone/>
            </a:pPr>
            <a:endParaRPr lang="en-US" altLang="zh-CN" sz="1600" dirty="0">
              <a:ea typeface="宋体" panose="02010600030101010101" pitchFamily="2" charset="-122"/>
              <a:sym typeface="宋体" panose="02010600030101010101" pitchFamily="2" charset="-122"/>
            </a:endParaRPr>
          </a:p>
          <a:p>
            <a:pPr marL="400050" lvl="1" indent="0" algn="just">
              <a:buNone/>
            </a:pPr>
            <a:r>
              <a:rPr lang="zh-CN" altLang="en-US" sz="1800" dirty="0">
                <a:ea typeface="宋体" panose="02010600030101010101" pitchFamily="2" charset="-122"/>
                <a:sym typeface="宋体" panose="02010600030101010101" pitchFamily="2" charset="-122"/>
              </a:rPr>
              <a:t>参数：   </a:t>
            </a:r>
          </a:p>
          <a:p>
            <a:pPr marL="400050" lvl="1" indent="0" algn="just">
              <a:buNone/>
            </a:pPr>
            <a:r>
              <a:rPr lang="zh-CN" altLang="en-US" sz="1800" dirty="0">
                <a:ea typeface="宋体" panose="02010600030101010101" pitchFamily="2" charset="-122"/>
                <a:sym typeface="宋体" panose="02010600030101010101" pitchFamily="2" charset="-122"/>
              </a:rPr>
              <a:t>sockfd：需要获取名称的套接字。</a:t>
            </a:r>
          </a:p>
          <a:p>
            <a:pPr marL="400050" lvl="1" indent="0" algn="just">
              <a:buNone/>
            </a:pPr>
            <a:r>
              <a:rPr lang="zh-CN" altLang="en-US" sz="1800" dirty="0">
                <a:ea typeface="宋体" panose="02010600030101010101" pitchFamily="2" charset="-122"/>
                <a:sym typeface="宋体" panose="02010600030101010101" pitchFamily="2" charset="-122"/>
              </a:rPr>
              <a:t>localaddr：输出型的结构体，存放所获取套接字</a:t>
            </a:r>
            <a:r>
              <a:rPr lang="en-US" altLang="zh-CN" sz="1800" dirty="0">
                <a:ea typeface="宋体" panose="02010600030101010101" pitchFamily="2" charset="-122"/>
                <a:sym typeface="宋体" panose="02010600030101010101" pitchFamily="2" charset="-122"/>
              </a:rPr>
              <a:t>ip</a:t>
            </a:r>
            <a:r>
              <a:rPr lang="zh-CN" altLang="en-US" sz="1800" dirty="0">
                <a:ea typeface="宋体" panose="02010600030101010101" pitchFamily="2" charset="-122"/>
                <a:sym typeface="宋体" panose="02010600030101010101" pitchFamily="2" charset="-122"/>
              </a:rPr>
              <a:t>和端口的缓冲区。</a:t>
            </a:r>
          </a:p>
          <a:p>
            <a:pPr marL="400050" lvl="1" indent="0" algn="just">
              <a:buNone/>
            </a:pPr>
            <a:r>
              <a:rPr lang="zh-CN" altLang="en-US" sz="1800" dirty="0">
                <a:ea typeface="宋体" panose="02010600030101010101" pitchFamily="2" charset="-122"/>
                <a:sym typeface="宋体" panose="02010600030101010101" pitchFamily="2" charset="-122"/>
              </a:rPr>
              <a:t>addrlen：作为入口参数，name指向空间的最大长度。作为出口参数，name的实际长度。</a:t>
            </a:r>
          </a:p>
          <a:p>
            <a:pPr marL="857250" lvl="2" indent="0" algn="just">
              <a:buNone/>
            </a:pPr>
            <a:endParaRPr lang="zh-CN" altLang="en-US" dirty="0">
              <a:ea typeface="宋体" panose="02010600030101010101" pitchFamily="2" charset="-122"/>
              <a:sym typeface="宋体" panose="02010600030101010101" pitchFamily="2" charset="-122"/>
            </a:endParaRPr>
          </a:p>
        </p:txBody>
      </p:sp>
      <p:pic>
        <p:nvPicPr>
          <p:cNvPr id="67588" name="图片 3"/>
          <p:cNvPicPr>
            <a:picLocks noChangeAspect="1"/>
          </p:cNvPicPr>
          <p:nvPr/>
        </p:nvPicPr>
        <p:blipFill>
          <a:blip r:embed="rId3"/>
          <a:stretch>
            <a:fillRect/>
          </a:stretch>
        </p:blipFill>
        <p:spPr>
          <a:xfrm>
            <a:off x="1280592" y="5301208"/>
            <a:ext cx="3821113" cy="755650"/>
          </a:xfrm>
          <a:prstGeom prst="rect">
            <a:avLst/>
          </a:prstGeom>
          <a:noFill/>
          <a:ln w="9525">
            <a:noFill/>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8</a:t>
            </a:r>
            <a:r>
              <a:rPr lang="en-US" altLang="x-none" dirty="0">
                <a:sym typeface="Wingdings" panose="05000000000000000000" pitchFamily="2" charset="2"/>
              </a:rPr>
              <a:t>（</a:t>
            </a:r>
            <a:r>
              <a:rPr lang="en-US" altLang="zh-CN" dirty="0">
                <a:sym typeface="Wingdings" panose="05000000000000000000" pitchFamily="2" charset="2"/>
              </a:rPr>
              <a:t>25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62466" name="内容占位符 2"/>
          <p:cNvSpPr>
            <a:spLocks noGrp="1"/>
          </p:cNvSpPr>
          <p:nvPr>
            <p:ph idx="4294967295"/>
          </p:nvPr>
        </p:nvSpPr>
        <p:spPr>
          <a:xfrm>
            <a:off x="920750" y="1196976"/>
            <a:ext cx="8242300" cy="518477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8:</a:t>
            </a:r>
            <a:r>
              <a:rPr lang="zh-CN" altLang="en-US" strike="noStrike" noProof="1"/>
              <a:t>任务扩展</a:t>
            </a:r>
            <a:r>
              <a:rPr lang="en-US" altLang="zh-CN" strike="noStrike" noProof="1"/>
              <a:t>——getpeername</a:t>
            </a:r>
            <a:endParaRPr lang="zh-CN" altLang="en-US" strike="noStrike" noProof="1"/>
          </a:p>
          <a:p>
            <a:pPr lvl="1"/>
            <a:r>
              <a:rPr lang="zh-CN" altLang="en-US" strike="noStrike" noProof="1">
                <a:sym typeface="宋体" panose="02010600030101010101" pitchFamily="2" charset="-122"/>
              </a:rPr>
              <a:t>要求：</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用</a:t>
            </a:r>
            <a:r>
              <a:rPr lang="en-US" altLang="zh-CN" sz="1600" noProof="1">
                <a:ea typeface="宋体" panose="02010600030101010101" pitchFamily="2" charset="-122"/>
                <a:sym typeface="宋体" panose="02010600030101010101" pitchFamily="2" charset="-122"/>
              </a:rPr>
              <a:t>C</a:t>
            </a:r>
            <a:r>
              <a:rPr lang="zh-CN" altLang="en-US" sz="1600" noProof="1">
                <a:ea typeface="宋体" panose="02010600030101010101" pitchFamily="2" charset="-122"/>
                <a:sym typeface="宋体" panose="02010600030101010101" pitchFamily="2" charset="-122"/>
              </a:rPr>
              <a:t>语言实现一个服务器程序，打印连接进来的客户端的地址和端口号。</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注意：不可以用</a:t>
            </a:r>
            <a:r>
              <a:rPr lang="en-US" altLang="zh-CN" sz="1600" noProof="1">
                <a:ea typeface="宋体" panose="02010600030101010101" pitchFamily="2" charset="-122"/>
                <a:sym typeface="宋体" panose="02010600030101010101" pitchFamily="2" charset="-122"/>
              </a:rPr>
              <a:t>accept</a:t>
            </a:r>
            <a:r>
              <a:rPr lang="zh-CN" altLang="en-US" sz="1600" noProof="1">
                <a:ea typeface="宋体" panose="02010600030101010101" pitchFamily="2" charset="-122"/>
                <a:sym typeface="宋体" panose="02010600030101010101" pitchFamily="2" charset="-122"/>
              </a:rPr>
              <a:t>函数获得的客户端地址结构来打印信息。</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利用</a:t>
            </a:r>
            <a:r>
              <a:rPr lang="en-US" altLang="zh-CN" sz="1600" noProof="1">
                <a:ea typeface="宋体" panose="02010600030101010101" pitchFamily="2" charset="-122"/>
                <a:sym typeface="宋体" panose="02010600030101010101" pitchFamily="2" charset="-122"/>
              </a:rPr>
              <a:t>getpeername</a:t>
            </a:r>
            <a:r>
              <a:rPr lang="zh-CN" altLang="en-US" sz="1600" noProof="1">
                <a:ea typeface="宋体" panose="02010600030101010101" pitchFamily="2" charset="-122"/>
                <a:sym typeface="宋体" panose="02010600030101010101" pitchFamily="2" charset="-122"/>
              </a:rPr>
              <a:t>函数来获得客户端地址和</a:t>
            </a:r>
            <a:r>
              <a:rPr lang="en-US" altLang="zh-CN" sz="1600" noProof="1">
                <a:ea typeface="宋体" panose="02010600030101010101" pitchFamily="2" charset="-122"/>
                <a:sym typeface="宋体" panose="02010600030101010101" pitchFamily="2" charset="-122"/>
              </a:rPr>
              <a:t>IP</a:t>
            </a:r>
            <a:r>
              <a:rPr lang="zh-CN" altLang="en-US" sz="1600" noProof="1">
                <a:ea typeface="宋体" panose="02010600030101010101" pitchFamily="2" charset="-122"/>
                <a:sym typeface="宋体" panose="02010600030101010101" pitchFamily="2" charset="-122"/>
              </a:rPr>
              <a:t>号。</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例如：</a:t>
            </a:r>
            <a:endParaRPr lang="en-US" altLang="x-none"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Server</a:t>
            </a:r>
            <a:r>
              <a:rPr lang="zh-CN" altLang="en-US" sz="1600" noProof="1">
                <a:ea typeface="宋体" panose="02010600030101010101" pitchFamily="2" charset="-122"/>
                <a:sym typeface="宋体" panose="02010600030101010101" pitchFamily="2" charset="-122"/>
              </a:rPr>
              <a:t>端运行：</a:t>
            </a:r>
            <a:r>
              <a:rPr lang="en-US" altLang="zh-CN" sz="1600" noProof="1">
                <a:ea typeface="宋体" panose="02010600030101010101" pitchFamily="2" charset="-122"/>
                <a:sym typeface="宋体" panose="02010600030101010101" pitchFamily="2" charset="-122"/>
              </a:rPr>
              <a:t>./server</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Client</a:t>
            </a:r>
            <a:r>
              <a:rPr lang="zh-CN" altLang="en-US" sz="1600" noProof="1">
                <a:ea typeface="宋体" panose="02010600030101010101" pitchFamily="2" charset="-122"/>
                <a:sym typeface="宋体" panose="02010600030101010101" pitchFamily="2" charset="-122"/>
              </a:rPr>
              <a:t>端运行，并连接进来：</a:t>
            </a:r>
            <a:r>
              <a:rPr lang="en-US" altLang="zh-CN" sz="1600" noProof="1">
                <a:ea typeface="宋体" panose="02010600030101010101" pitchFamily="2" charset="-122"/>
                <a:sym typeface="宋体" panose="02010600030101010101" pitchFamily="2" charset="-122"/>
              </a:rPr>
              <a:t>./client 127.0.0.1</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ea typeface="宋体" panose="02010600030101010101" pitchFamily="2" charset="-122"/>
                <a:sym typeface="宋体" panose="02010600030101010101" pitchFamily="2" charset="-122"/>
              </a:rPr>
              <a:t>Server</a:t>
            </a:r>
            <a:r>
              <a:rPr lang="zh-CN" altLang="en-US" sz="1600" noProof="1">
                <a:ea typeface="宋体" panose="02010600030101010101" pitchFamily="2" charset="-122"/>
                <a:sym typeface="宋体" panose="02010600030101010101" pitchFamily="2" charset="-122"/>
              </a:rPr>
              <a:t>端提示：</a:t>
            </a:r>
            <a:r>
              <a:rPr lang="en-US" altLang="zh-CN" sz="1600" noProof="1">
                <a:ea typeface="宋体" panose="02010600030101010101" pitchFamily="2" charset="-122"/>
                <a:sym typeface="宋体" panose="02010600030101010101" pitchFamily="2" charset="-122"/>
              </a:rPr>
              <a:t>connection from 127.0.0.1 port: 43221</a:t>
            </a:r>
          </a:p>
          <a:p>
            <a:pPr lvl="2" indent="-285750">
              <a:buFont typeface="Wingdings" panose="05000000000000000000" pitchFamily="2" charset="2"/>
              <a:buChar char="v"/>
            </a:pPr>
            <a:r>
              <a:rPr lang="zh-CN" altLang="en-US" sz="1600" noProof="1">
                <a:ea typeface="宋体" panose="02010600030101010101" pitchFamily="2" charset="-122"/>
                <a:sym typeface="宋体" panose="02010600030101010101" pitchFamily="2" charset="-122"/>
              </a:rPr>
              <a:t>提示：</a:t>
            </a:r>
          </a:p>
          <a:p>
            <a:pPr lvl="2" indent="-285750">
              <a:buFont typeface="Wingdings" panose="05000000000000000000" pitchFamily="2" charset="2"/>
              <a:buChar char="v"/>
            </a:pPr>
            <a:r>
              <a:rPr lang="zh-CN" altLang="en-US" sz="1600" noProof="1">
                <a:solidFill>
                  <a:schemeClr val="accent4">
                    <a:lumMod val="75000"/>
                  </a:schemeClr>
                </a:solidFill>
                <a:ea typeface="宋体" panose="02010600030101010101" pitchFamily="2" charset="-122"/>
                <a:sym typeface="宋体" panose="02010600030101010101" pitchFamily="2" charset="-122"/>
              </a:rPr>
              <a:t> getpeername(newsockfd,(struct sockaddr *)&amp;peeraddr,&amp;len1);</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8</a:t>
            </a:r>
            <a:r>
              <a:rPr lang="en-US" altLang="x-none" dirty="0">
                <a:sym typeface="Wingdings" panose="05000000000000000000" pitchFamily="2" charset="2"/>
              </a:rPr>
              <a:t>（</a:t>
            </a:r>
            <a:r>
              <a:rPr lang="en-US" altLang="zh-CN" dirty="0">
                <a:sym typeface="Wingdings" panose="05000000000000000000" pitchFamily="2" charset="2"/>
              </a:rPr>
              <a:t>25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73730" name="内容占位符 2"/>
          <p:cNvSpPr>
            <a:spLocks noGrp="1"/>
          </p:cNvSpPr>
          <p:nvPr>
            <p:ph idx="4294967295"/>
          </p:nvPr>
        </p:nvSpPr>
        <p:spPr>
          <a:xfrm>
            <a:off x="920750" y="1196976"/>
            <a:ext cx="8242300" cy="5184775"/>
          </a:xfrm>
          <a:ln/>
        </p:spPr>
        <p:txBody>
          <a:bodyPr vert="horz" wrap="square" lIns="91440" tIns="45720" rIns="91440" bIns="45720" numCol="1" anchor="t" anchorCtr="0" compatLnSpc="1">
            <a:prstTxWarp prst="textNoShape">
              <a:avLst/>
            </a:prstTxWarp>
          </a:bodyPr>
          <a:lstStyle/>
          <a:p>
            <a:pPr algn="just"/>
            <a:r>
              <a:rPr lang="zh-CN" altLang="en-US" dirty="0"/>
              <a:t>子任务</a:t>
            </a:r>
            <a:r>
              <a:rPr lang="en-US" altLang="zh-CN" dirty="0"/>
              <a:t>8:</a:t>
            </a:r>
            <a:r>
              <a:rPr lang="zh-CN" altLang="en-US" dirty="0"/>
              <a:t>任务扩展</a:t>
            </a:r>
            <a:r>
              <a:rPr lang="en-US" altLang="zh-CN" dirty="0"/>
              <a:t>——getpeername</a:t>
            </a:r>
            <a:endParaRPr lang="zh-CN" altLang="en-US" dirty="0"/>
          </a:p>
          <a:p>
            <a:pPr lvl="1" algn="just"/>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lgn="just">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int getpeername(int sockfd, struct sockaddr * peeraddr, socken_t * addrlen);</a:t>
            </a: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函数功能：用于获取与某个套接字关联的外地协议地址。当一个服务器是由调用过accept的，并且fork出一个子进程进行业务逻辑处理时，必须调用getpeername来获取对端地址和端口号。</a:t>
            </a: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返回：</a:t>
            </a:r>
            <a:r>
              <a:rPr lang="en-US" altLang="zh-CN" sz="1600" dirty="0">
                <a:ea typeface="宋体" panose="02010600030101010101" pitchFamily="2" charset="-122"/>
                <a:sym typeface="宋体" panose="02010600030101010101" pitchFamily="2" charset="-122"/>
              </a:rPr>
              <a:t>0—OK</a:t>
            </a:r>
            <a:r>
              <a:rPr lang="zh-CN" altLang="en-US" sz="1600" dirty="0">
                <a:ea typeface="宋体" panose="02010600030101010101" pitchFamily="2" charset="-122"/>
                <a:sym typeface="宋体" panose="02010600030101010101" pitchFamily="2" charset="-122"/>
              </a:rPr>
              <a:t>，</a:t>
            </a:r>
            <a:r>
              <a:rPr lang="en-US" altLang="zh-CN" sz="1600" dirty="0">
                <a:ea typeface="宋体" panose="02010600030101010101" pitchFamily="2" charset="-122"/>
                <a:sym typeface="宋体" panose="02010600030101010101" pitchFamily="2" charset="-122"/>
              </a:rPr>
              <a:t>-1—</a:t>
            </a:r>
            <a:r>
              <a:rPr lang="zh-CN" altLang="en-US" sz="1600" dirty="0">
                <a:ea typeface="宋体" panose="02010600030101010101" pitchFamily="2" charset="-122"/>
                <a:sym typeface="宋体" panose="02010600030101010101" pitchFamily="2" charset="-122"/>
              </a:rPr>
              <a:t>出错。</a:t>
            </a:r>
          </a:p>
          <a:p>
            <a:pPr lvl="2" indent="-285750" algn="just">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sockfd: </a:t>
            </a:r>
            <a:r>
              <a:rPr lang="zh-CN" altLang="en-US" sz="1600" dirty="0">
                <a:ea typeface="宋体" panose="02010600030101010101" pitchFamily="2" charset="-122"/>
                <a:sym typeface="宋体" panose="02010600030101010101" pitchFamily="2" charset="-122"/>
              </a:rPr>
              <a:t>连接套接字，用于获取与某个套接字关联的外地协议地址。</a:t>
            </a:r>
          </a:p>
          <a:p>
            <a:pPr lvl="2" indent="-285750" algn="just">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lgn="just">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lgn="just">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getpeername</a:t>
            </a:r>
            <a:r>
              <a:rPr lang="zh-CN" altLang="en-US" sz="1600" dirty="0">
                <a:ea typeface="宋体" panose="02010600030101010101" pitchFamily="2" charset="-122"/>
                <a:sym typeface="宋体" panose="02010600030101010101" pitchFamily="2" charset="-122"/>
              </a:rPr>
              <a:t>返回远程协议地址描述结构。可能大家会有疑问，</a:t>
            </a:r>
            <a:r>
              <a:rPr lang="en-US" altLang="zh-CN" sz="1600" dirty="0">
                <a:ea typeface="宋体" panose="02010600030101010101" pitchFamily="2" charset="-122"/>
                <a:sym typeface="宋体" panose="02010600030101010101" pitchFamily="2" charset="-122"/>
              </a:rPr>
              <a:t>accept</a:t>
            </a:r>
            <a:r>
              <a:rPr lang="zh-CN" altLang="en-US" sz="1600" dirty="0">
                <a:ea typeface="宋体" panose="02010600030101010101" pitchFamily="2" charset="-122"/>
                <a:sym typeface="宋体" panose="02010600030101010101" pitchFamily="2" charset="-122"/>
              </a:rPr>
              <a:t>函数不是已经获得远程协议地址了么，此函数意义何在？</a:t>
            </a:r>
            <a:endParaRPr lang="zh-CN" altLang="en-US" dirty="0">
              <a:ea typeface="宋体" panose="02010600030101010101" pitchFamily="2" charset="-122"/>
              <a:sym typeface="宋体" panose="02010600030101010101" pitchFamily="2" charset="-122"/>
            </a:endParaRP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如果服务器在接收远端连接以后，调用了</a:t>
            </a:r>
            <a:r>
              <a:rPr lang="en-US" altLang="zh-CN" sz="1600" dirty="0">
                <a:ea typeface="宋体" panose="02010600030101010101" pitchFamily="2" charset="-122"/>
                <a:sym typeface="宋体" panose="02010600030101010101" pitchFamily="2" charset="-122"/>
              </a:rPr>
              <a:t>fork</a:t>
            </a:r>
            <a:r>
              <a:rPr lang="zh-CN" altLang="en-US" sz="1600" dirty="0">
                <a:ea typeface="宋体" panose="02010600030101010101" pitchFamily="2" charset="-122"/>
                <a:sym typeface="宋体" panose="02010600030101010101" pitchFamily="2" charset="-122"/>
              </a:rPr>
              <a:t>创建了子进程，然后该子进程调用</a:t>
            </a:r>
            <a:r>
              <a:rPr lang="en-US" altLang="zh-CN" sz="1600" dirty="0">
                <a:ea typeface="宋体" panose="02010600030101010101" pitchFamily="2" charset="-122"/>
                <a:sym typeface="宋体" panose="02010600030101010101" pitchFamily="2" charset="-122"/>
              </a:rPr>
              <a:t>exec</a:t>
            </a:r>
            <a:r>
              <a:rPr lang="zh-CN" altLang="en-US" sz="1600" dirty="0">
                <a:ea typeface="宋体" panose="02010600030101010101" pitchFamily="2" charset="-122"/>
                <a:sym typeface="宋体" panose="02010600030101010101" pitchFamily="2" charset="-122"/>
              </a:rPr>
              <a:t>来处理业务逻辑，那么子进程中的内存映像被新的</a:t>
            </a:r>
            <a:r>
              <a:rPr lang="en-US" altLang="zh-CN" sz="1600" dirty="0">
                <a:ea typeface="宋体" panose="02010600030101010101" pitchFamily="2" charset="-122"/>
                <a:sym typeface="宋体" panose="02010600030101010101" pitchFamily="2" charset="-122"/>
              </a:rPr>
              <a:t>exec</a:t>
            </a:r>
            <a:r>
              <a:rPr lang="zh-CN" altLang="en-US" sz="1600" dirty="0">
                <a:ea typeface="宋体" panose="02010600030101010101" pitchFamily="2" charset="-122"/>
                <a:sym typeface="宋体" panose="02010600030101010101" pitchFamily="2" charset="-122"/>
              </a:rPr>
              <a:t>程序替换，由此之前保留的</a:t>
            </a:r>
            <a:r>
              <a:rPr lang="en-US" altLang="zh-CN" sz="1600" dirty="0">
                <a:ea typeface="宋体" panose="02010600030101010101" pitchFamily="2" charset="-122"/>
                <a:sym typeface="宋体" panose="02010600030101010101" pitchFamily="2" charset="-122"/>
              </a:rPr>
              <a:t>accept</a:t>
            </a:r>
            <a:r>
              <a:rPr lang="zh-CN" altLang="en-US" sz="1600" dirty="0">
                <a:ea typeface="宋体" panose="02010600030101010101" pitchFamily="2" charset="-122"/>
                <a:sym typeface="宋体" panose="02010600030101010101" pitchFamily="2" charset="-122"/>
              </a:rPr>
              <a:t>获取的套接字地址结构就会丢失，在这种情形下，必须调用</a:t>
            </a:r>
            <a:r>
              <a:rPr lang="en-US" altLang="zh-CN" sz="1600" dirty="0">
                <a:ea typeface="宋体" panose="02010600030101010101" pitchFamily="2" charset="-122"/>
                <a:sym typeface="宋体" panose="02010600030101010101" pitchFamily="2" charset="-122"/>
              </a:rPr>
              <a:t>getpeername</a:t>
            </a:r>
            <a:r>
              <a:rPr lang="zh-CN" altLang="en-US" sz="1600" dirty="0">
                <a:ea typeface="宋体" panose="02010600030101010101" pitchFamily="2" charset="-122"/>
                <a:sym typeface="宋体" panose="02010600030101010101" pitchFamily="2" charset="-122"/>
              </a:rPr>
              <a:t>来获取远端的</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地址和端口号。</a:t>
            </a:r>
            <a:endParaRPr lang="en-US" altLang="x-none"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spect="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网络编程流程（</a:t>
            </a:r>
            <a:r>
              <a:rPr lang="en-US" altLang="zh-CN" dirty="0"/>
              <a:t>TCP</a:t>
            </a:r>
            <a:r>
              <a:rPr lang="zh-CN" altLang="en-US" dirty="0"/>
              <a:t>）</a:t>
            </a:r>
          </a:p>
        </p:txBody>
      </p:sp>
      <p:pic>
        <p:nvPicPr>
          <p:cNvPr id="7170" name="Picture 2"/>
          <p:cNvPicPr>
            <a:picLocks noChangeAspect="1"/>
          </p:cNvPicPr>
          <p:nvPr/>
        </p:nvPicPr>
        <p:blipFill>
          <a:blip r:embed="rId3"/>
          <a:stretch>
            <a:fillRect/>
          </a:stretch>
        </p:blipFill>
        <p:spPr>
          <a:xfrm>
            <a:off x="2144688" y="1233736"/>
            <a:ext cx="6246969" cy="5589587"/>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8</a:t>
            </a:r>
            <a:endParaRPr lang="zh-CN" altLang="en-US" dirty="0"/>
          </a:p>
        </p:txBody>
      </p:sp>
      <p:pic>
        <p:nvPicPr>
          <p:cNvPr id="76804" name="图片 3"/>
          <p:cNvPicPr>
            <a:picLocks noChangeAspect="1"/>
          </p:cNvPicPr>
          <p:nvPr/>
        </p:nvPicPr>
        <p:blipFill>
          <a:blip r:embed="rId3"/>
          <a:stretch>
            <a:fillRect/>
          </a:stretch>
        </p:blipFill>
        <p:spPr>
          <a:xfrm>
            <a:off x="600394" y="2070587"/>
            <a:ext cx="3714431" cy="949325"/>
          </a:xfrm>
          <a:prstGeom prst="rect">
            <a:avLst/>
          </a:prstGeom>
          <a:noFill/>
          <a:ln w="9525">
            <a:noFill/>
          </a:ln>
        </p:spPr>
      </p:pic>
      <p:pic>
        <p:nvPicPr>
          <p:cNvPr id="76805" name="图片 5"/>
          <p:cNvPicPr>
            <a:picLocks noChangeAspect="1"/>
          </p:cNvPicPr>
          <p:nvPr/>
        </p:nvPicPr>
        <p:blipFill>
          <a:blip r:embed="rId4"/>
          <a:stretch>
            <a:fillRect/>
          </a:stretch>
        </p:blipFill>
        <p:spPr>
          <a:xfrm>
            <a:off x="600394" y="4002638"/>
            <a:ext cx="4019550" cy="949325"/>
          </a:xfrm>
          <a:prstGeom prst="rect">
            <a:avLst/>
          </a:prstGeom>
          <a:noFill/>
          <a:ln w="9525">
            <a:noFill/>
          </a:ln>
        </p:spPr>
      </p:pic>
      <p:sp>
        <p:nvSpPr>
          <p:cNvPr id="76806" name="文本框 6"/>
          <p:cNvSpPr txBox="1"/>
          <p:nvPr/>
        </p:nvSpPr>
        <p:spPr>
          <a:xfrm>
            <a:off x="600710" y="1552259"/>
            <a:ext cx="2262188" cy="461665"/>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服务器端结果：</a:t>
            </a:r>
          </a:p>
        </p:txBody>
      </p:sp>
      <p:sp>
        <p:nvSpPr>
          <p:cNvPr id="76807" name="文本框 7"/>
          <p:cNvSpPr txBox="1"/>
          <p:nvPr/>
        </p:nvSpPr>
        <p:spPr>
          <a:xfrm>
            <a:off x="600394" y="3529191"/>
            <a:ext cx="1855787" cy="461665"/>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客户端结果：</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9</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63490" name="内容占位符 2"/>
          <p:cNvSpPr>
            <a:spLocks noGrp="1"/>
          </p:cNvSpPr>
          <p:nvPr>
            <p:ph idx="4294967295"/>
          </p:nvPr>
        </p:nvSpPr>
        <p:spPr>
          <a:xfrm>
            <a:off x="704528" y="1700808"/>
            <a:ext cx="8458522" cy="5084168"/>
          </a:xfrm>
        </p:spPr>
        <p:txBody>
          <a:bodyPr vert="horz" wrap="square" lIns="91440" tIns="45720" rIns="91440" bIns="45720" numCol="1" anchor="t" anchorCtr="0" compatLnSpc="1">
            <a:prstTxWarp prst="textNoShape">
              <a:avLst/>
            </a:prstTxWarp>
          </a:bodyPr>
          <a:lstStyle/>
          <a:p>
            <a:pPr algn="just"/>
            <a:r>
              <a:rPr lang="zh-CN" altLang="en-US" strike="noStrike" noProof="1"/>
              <a:t>子任务</a:t>
            </a:r>
            <a:r>
              <a:rPr lang="en-US" altLang="zh-CN" strike="noStrike" noProof="1"/>
              <a:t>9:</a:t>
            </a:r>
            <a:r>
              <a:rPr lang="zh-CN" altLang="en-US" strike="noStrike" noProof="1"/>
              <a:t>实现</a:t>
            </a:r>
            <a:r>
              <a:rPr lang="en-US" altLang="zh-CN" strike="noStrike" noProof="1"/>
              <a:t>client</a:t>
            </a:r>
            <a:r>
              <a:rPr lang="zh-CN" altLang="en-US" strike="noStrike" noProof="1"/>
              <a:t>程序发送字符串到</a:t>
            </a:r>
            <a:r>
              <a:rPr lang="en-US" altLang="zh-CN" strike="noStrike" noProof="1"/>
              <a:t>server</a:t>
            </a:r>
            <a:r>
              <a:rPr lang="zh-CN" altLang="en-US" strike="noStrike" noProof="1"/>
              <a:t>程序，</a:t>
            </a:r>
            <a:r>
              <a:rPr lang="en-US" altLang="zh-CN" strike="noStrike" noProof="1"/>
              <a:t>server</a:t>
            </a:r>
            <a:r>
              <a:rPr lang="zh-CN" altLang="en-US" strike="noStrike" noProof="1"/>
              <a:t>程序将字符串打印出来</a:t>
            </a:r>
            <a:endParaRPr lang="en-US" altLang="x-none" strike="noStrike" noProof="1"/>
          </a:p>
          <a:p>
            <a:pPr lvl="1" algn="just"/>
            <a:r>
              <a:rPr lang="zh-CN" altLang="en-US" strike="noStrike" noProof="1">
                <a:sym typeface="宋体" panose="02010600030101010101" pitchFamily="2" charset="-122"/>
              </a:rPr>
              <a:t>描述：</a:t>
            </a:r>
            <a:endParaRPr lang="en-US" altLang="x-none" strike="noStrike" noProof="1">
              <a:sym typeface="宋体" panose="02010600030101010101" pitchFamily="2" charset="-122"/>
            </a:endParaRPr>
          </a:p>
          <a:p>
            <a:pPr lvl="2" indent="-285750" algn="just">
              <a:buFont typeface="Wingdings" panose="05000000000000000000" pitchFamily="2" charset="2"/>
              <a:buChar char="v"/>
            </a:pPr>
            <a:r>
              <a:rPr lang="zh-CN" altLang="en-US" sz="1600" noProof="1"/>
              <a:t>在服务器与客户端的交互过程中，数据的发送与接收，主要由</a:t>
            </a:r>
            <a:r>
              <a:rPr lang="en-US" altLang="zh-CN" sz="1600" noProof="1"/>
              <a:t>send</a:t>
            </a:r>
            <a:r>
              <a:rPr lang="zh-CN" altLang="en-US" sz="1600" noProof="1"/>
              <a:t>，</a:t>
            </a:r>
            <a:r>
              <a:rPr lang="en-US" altLang="zh-CN" sz="1600" noProof="1"/>
              <a:t>recv</a:t>
            </a:r>
            <a:r>
              <a:rPr lang="zh-CN" altLang="en-US" sz="1600" noProof="1"/>
              <a:t>，</a:t>
            </a:r>
            <a:r>
              <a:rPr lang="en-US" altLang="zh-CN" sz="1600" noProof="1"/>
              <a:t>sendto</a:t>
            </a:r>
            <a:r>
              <a:rPr lang="zh-CN" altLang="en-US" sz="1600" noProof="1"/>
              <a:t>，</a:t>
            </a:r>
            <a:r>
              <a:rPr lang="en-US" altLang="zh-CN" sz="1600" noProof="1"/>
              <a:t>recvfrom</a:t>
            </a:r>
            <a:r>
              <a:rPr lang="zh-CN" altLang="en-US" sz="1600" noProof="1"/>
              <a:t>组成。其中，前两个函数用于</a:t>
            </a:r>
            <a:r>
              <a:rPr lang="en-US" altLang="zh-CN" sz="1600" noProof="1"/>
              <a:t>TCP</a:t>
            </a:r>
            <a:r>
              <a:rPr lang="zh-CN" altLang="en-US" sz="1600" noProof="1"/>
              <a:t>数据收发，后两个函数用于</a:t>
            </a:r>
            <a:r>
              <a:rPr lang="en-US" altLang="zh-CN" sz="1600" noProof="1"/>
              <a:t>UDP</a:t>
            </a:r>
            <a:r>
              <a:rPr lang="zh-CN" altLang="en-US" sz="1600" noProof="1"/>
              <a:t>数据收发。</a:t>
            </a:r>
          </a:p>
          <a:p>
            <a:pPr lvl="2" indent="-285750" algn="just">
              <a:buFont typeface="Wingdings" panose="05000000000000000000" pitchFamily="2" charset="2"/>
              <a:buChar char="v"/>
            </a:pPr>
            <a:endParaRPr lang="zh-CN" altLang="en-US" sz="1600" noProof="1"/>
          </a:p>
          <a:p>
            <a:pPr lvl="1" algn="just"/>
            <a:r>
              <a:rPr lang="zh-CN" altLang="en-US" strike="noStrike" noProof="1">
                <a:sym typeface="宋体" panose="02010600030101010101" pitchFamily="2" charset="-122"/>
              </a:rPr>
              <a:t>要求：</a:t>
            </a:r>
          </a:p>
          <a:p>
            <a:pPr lvl="2" indent="-285750" algn="just">
              <a:buFont typeface="Wingdings" panose="05000000000000000000" pitchFamily="2" charset="2"/>
              <a:buChar char="v"/>
            </a:pPr>
            <a:r>
              <a:rPr lang="zh-CN" altLang="en-US" sz="1600" noProof="1">
                <a:sym typeface="+mn-ea"/>
              </a:rPr>
              <a:t>在前文实现的</a:t>
            </a:r>
            <a:r>
              <a:rPr lang="en-US" altLang="zh-CN" sz="1600" noProof="1">
                <a:sym typeface="+mn-ea"/>
              </a:rPr>
              <a:t>Server</a:t>
            </a:r>
            <a:r>
              <a:rPr lang="zh-CN" altLang="en-US" sz="1600" noProof="1">
                <a:sym typeface="+mn-ea"/>
              </a:rPr>
              <a:t>和</a:t>
            </a:r>
            <a:r>
              <a:rPr lang="en-US" altLang="zh-CN" sz="1600" noProof="1">
                <a:sym typeface="+mn-ea"/>
              </a:rPr>
              <a:t>Client</a:t>
            </a:r>
            <a:r>
              <a:rPr lang="zh-CN" altLang="en-US" sz="1600" noProof="1">
                <a:sym typeface="+mn-ea"/>
              </a:rPr>
              <a:t>程序中，加入数据传输功能。</a:t>
            </a:r>
            <a:r>
              <a:rPr lang="en-US" altLang="zh-CN" sz="1600" noProof="1">
                <a:sym typeface="+mn-ea"/>
              </a:rPr>
              <a:t>Client</a:t>
            </a:r>
            <a:r>
              <a:rPr lang="zh-CN" altLang="en-US" sz="1600" noProof="1">
                <a:sym typeface="+mn-ea"/>
              </a:rPr>
              <a:t>端执行时，除了要输入</a:t>
            </a:r>
            <a:r>
              <a:rPr lang="en-US" altLang="zh-CN" sz="1600" noProof="1">
                <a:sym typeface="+mn-ea"/>
              </a:rPr>
              <a:t>Server</a:t>
            </a:r>
            <a:r>
              <a:rPr lang="zh-CN" altLang="en-US" sz="1600" noProof="1">
                <a:sym typeface="+mn-ea"/>
              </a:rPr>
              <a:t>端的</a:t>
            </a:r>
            <a:r>
              <a:rPr lang="en-US" altLang="zh-CN" sz="1600" noProof="1">
                <a:sym typeface="+mn-ea"/>
              </a:rPr>
              <a:t>IP</a:t>
            </a:r>
            <a:r>
              <a:rPr lang="zh-CN" altLang="en-US" sz="1600" noProof="1">
                <a:sym typeface="+mn-ea"/>
              </a:rPr>
              <a:t>和端口号，还需要输入要发送到</a:t>
            </a:r>
            <a:r>
              <a:rPr lang="en-US" altLang="zh-CN" sz="1600" noProof="1">
                <a:sym typeface="+mn-ea"/>
              </a:rPr>
              <a:t>Server</a:t>
            </a:r>
            <a:r>
              <a:rPr lang="zh-CN" altLang="en-US" sz="1600" noProof="1">
                <a:sym typeface="+mn-ea"/>
              </a:rPr>
              <a:t>的字符串。在</a:t>
            </a:r>
            <a:r>
              <a:rPr lang="en-US" altLang="zh-CN" sz="1600" noProof="1">
                <a:sym typeface="+mn-ea"/>
              </a:rPr>
              <a:t>Server</a:t>
            </a:r>
            <a:r>
              <a:rPr lang="zh-CN" altLang="en-US" sz="1600" noProof="1">
                <a:sym typeface="+mn-ea"/>
              </a:rPr>
              <a:t>程序中，显示</a:t>
            </a:r>
            <a:r>
              <a:rPr lang="en-US" altLang="zh-CN" sz="1600" noProof="1">
                <a:sym typeface="+mn-ea"/>
              </a:rPr>
              <a:t>Client</a:t>
            </a:r>
            <a:r>
              <a:rPr lang="zh-CN" altLang="en-US" sz="1600" noProof="1">
                <a:sym typeface="+mn-ea"/>
              </a:rPr>
              <a:t>端发送过来的字符串，并回复应答信息。</a:t>
            </a:r>
            <a:r>
              <a:rPr lang="en-US" altLang="zh-CN" sz="1600" noProof="1">
                <a:sym typeface="+mn-ea"/>
              </a:rPr>
              <a:t>Client</a:t>
            </a:r>
            <a:r>
              <a:rPr lang="zh-CN" altLang="en-US" sz="1600" noProof="1">
                <a:sym typeface="+mn-ea"/>
              </a:rPr>
              <a:t>端显示服务器的应答信息。</a:t>
            </a:r>
            <a:endParaRPr lang="zh-CN" altLang="en-US" sz="1600" noProof="1"/>
          </a:p>
          <a:p>
            <a:pPr marL="857250" lvl="2" indent="0" algn="just">
              <a:buNone/>
            </a:pPr>
            <a:endParaRPr lang="en-US" altLang="x-none" sz="1600" noProof="1">
              <a:ea typeface="宋体" panose="02010600030101010101" pitchFamily="2" charset="-122"/>
              <a:sym typeface="宋体" panose="02010600030101010101" pitchFamily="2" charset="-122"/>
            </a:endParaRPr>
          </a:p>
          <a:p>
            <a:pPr lvl="1" algn="just">
              <a:buChar char="•"/>
            </a:pPr>
            <a:endParaRPr lang="zh-CN" altLang="en-US" strike="noStrike" noProof="1">
              <a:ea typeface="宋体" panose="02010600030101010101" pitchFamily="2" charset="-122"/>
              <a:sym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9</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65538" name="内容占位符 2"/>
          <p:cNvSpPr>
            <a:spLocks noGrp="1"/>
          </p:cNvSpPr>
          <p:nvPr>
            <p:ph idx="4294967295"/>
          </p:nvPr>
        </p:nvSpPr>
        <p:spPr>
          <a:xfrm>
            <a:off x="920750" y="1123951"/>
            <a:ext cx="8242300" cy="5661025"/>
          </a:xfrm>
        </p:spPr>
        <p:txBody>
          <a:bodyPr vert="horz" wrap="square" lIns="91440" tIns="45720" rIns="91440" bIns="45720" numCol="1" anchor="t" anchorCtr="0" compatLnSpc="1">
            <a:prstTxWarp prst="textNoShape">
              <a:avLst/>
            </a:prstTxWarp>
          </a:bodyPr>
          <a:lstStyle/>
          <a:p>
            <a:r>
              <a:rPr lang="zh-CN" altLang="en-US" strike="noStrike" noProof="1"/>
              <a:t>子任务</a:t>
            </a:r>
            <a:r>
              <a:rPr lang="en-US" altLang="zh-CN" strike="noStrike" noProof="1"/>
              <a:t>9:</a:t>
            </a:r>
            <a:r>
              <a:rPr lang="zh-CN" altLang="en-US" strike="noStrike" noProof="1"/>
              <a:t>实现</a:t>
            </a:r>
            <a:r>
              <a:rPr lang="en-US" altLang="zh-CN" strike="noStrike" noProof="1"/>
              <a:t>client</a:t>
            </a:r>
            <a:r>
              <a:rPr lang="zh-CN" altLang="en-US" strike="noStrike" noProof="1"/>
              <a:t>程序发送字符串到</a:t>
            </a:r>
            <a:r>
              <a:rPr lang="en-US" altLang="zh-CN" strike="noStrike" noProof="1"/>
              <a:t>server</a:t>
            </a:r>
            <a:r>
              <a:rPr lang="zh-CN" altLang="en-US" strike="noStrike" noProof="1"/>
              <a:t>程序，</a:t>
            </a:r>
            <a:r>
              <a:rPr lang="en-US" altLang="zh-CN" strike="noStrike" noProof="1"/>
              <a:t>server</a:t>
            </a:r>
            <a:r>
              <a:rPr lang="zh-CN" altLang="en-US" strike="noStrike" noProof="1"/>
              <a:t>程序将字符串打印出来</a:t>
            </a:r>
            <a:endParaRPr lang="en-US" altLang="x-none" strike="noStrike" noProof="1"/>
          </a:p>
          <a:p>
            <a:pPr lvl="1"/>
            <a:r>
              <a:rPr lang="zh-CN" altLang="en-US" strike="noStrike" noProof="1">
                <a:sym typeface="宋体" panose="02010600030101010101" pitchFamily="2" charset="-122"/>
              </a:rPr>
              <a:t>要求：</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运行服务器端程序： </a:t>
            </a:r>
            <a:r>
              <a:rPr lang="en-US" altLang="zh-CN" sz="1600" noProof="1">
                <a:sym typeface="宋体" panose="02010600030101010101" pitchFamily="2" charset="-122"/>
              </a:rPr>
              <a:t>./server</a:t>
            </a:r>
            <a:endParaRPr lang="zh-CN" altLang="en-US" sz="1600"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运行客户端程序： </a:t>
            </a:r>
            <a:r>
              <a:rPr lang="en-US" altLang="zh-CN" sz="1600" noProof="1">
                <a:sym typeface="宋体" panose="02010600030101010101" pitchFamily="2" charset="-122"/>
              </a:rPr>
              <a:t>./client 127.0.0.1 </a:t>
            </a:r>
            <a:endParaRPr lang="zh-CN" altLang="en-US" sz="1600"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输入要发送给服务器端的字符串：</a:t>
            </a:r>
            <a:r>
              <a:rPr lang="en-US" altLang="zh-CN" sz="1600" noProof="1">
                <a:sym typeface="宋体" panose="02010600030101010101" pitchFamily="2" charset="-122"/>
              </a:rPr>
              <a:t>Hi </a:t>
            </a:r>
            <a:r>
              <a:rPr lang="zh-CN" altLang="en-US" sz="1600" noProof="1">
                <a:sym typeface="宋体" panose="02010600030101010101" pitchFamily="2" charset="-122"/>
              </a:rPr>
              <a:t>！</a:t>
            </a:r>
            <a:r>
              <a:rPr lang="en-US" altLang="x-none" sz="1600" noProof="1">
                <a:sym typeface="宋体" panose="02010600030101010101" pitchFamily="2" charset="-122"/>
              </a:rPr>
              <a:t> </a:t>
            </a:r>
            <a:r>
              <a:rPr lang="en-US" altLang="zh-CN" sz="1600" noProof="1">
                <a:sym typeface="宋体" panose="02010600030101010101" pitchFamily="2" charset="-122"/>
              </a:rPr>
              <a:t>this is client</a:t>
            </a:r>
            <a:endParaRPr lang="zh-CN" altLang="en-US" sz="1600"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服务器端输出：</a:t>
            </a:r>
            <a:r>
              <a:rPr lang="en-US" altLang="zh-CN" sz="1600" noProof="1">
                <a:sym typeface="宋体" panose="02010600030101010101" pitchFamily="2" charset="-122"/>
              </a:rPr>
              <a:t>connection from 127.0.0.1 port : 32421</a:t>
            </a:r>
            <a:endParaRPr lang="zh-CN" altLang="en-US" sz="1600" noProof="1">
              <a:sym typeface="宋体" panose="02010600030101010101" pitchFamily="2" charset="-122"/>
            </a:endParaRPr>
          </a:p>
          <a:p>
            <a:pPr lvl="2" indent="-285750">
              <a:buNone/>
            </a:pPr>
            <a:r>
              <a:rPr lang="en-US" altLang="zh-CN" sz="1600" noProof="1">
                <a:sym typeface="宋体" panose="02010600030101010101" pitchFamily="2" charset="-122"/>
              </a:rPr>
              <a:t>		              Hi</a:t>
            </a:r>
            <a:r>
              <a:rPr lang="zh-CN" altLang="en-US" sz="1600" noProof="1">
                <a:sym typeface="宋体" panose="02010600030101010101" pitchFamily="2" charset="-122"/>
              </a:rPr>
              <a:t>！</a:t>
            </a:r>
            <a:r>
              <a:rPr lang="en-US" altLang="zh-CN" sz="1600" noProof="1">
                <a:sym typeface="宋体" panose="02010600030101010101" pitchFamily="2" charset="-122"/>
              </a:rPr>
              <a:t>this is client</a:t>
            </a:r>
            <a:endParaRPr lang="zh-CN" altLang="en-US" sz="1600"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客户端显示应答：</a:t>
            </a:r>
            <a:r>
              <a:rPr lang="en-US" altLang="zh-CN" sz="1600" noProof="1">
                <a:sym typeface="宋体" panose="02010600030101010101" pitchFamily="2" charset="-122"/>
              </a:rPr>
              <a:t>Hi this is server!</a:t>
            </a:r>
          </a:p>
          <a:p>
            <a:pPr lvl="2" indent="-285750">
              <a:buFont typeface="Wingdings" panose="05000000000000000000" pitchFamily="2" charset="2"/>
              <a:buChar char="v"/>
            </a:pPr>
            <a:r>
              <a:rPr lang="zh-CN" altLang="en-US" sz="1600" noProof="1">
                <a:sym typeface="宋体" panose="02010600030101010101" pitchFamily="2" charset="-122"/>
              </a:rPr>
              <a:t>提示：</a:t>
            </a:r>
          </a:p>
          <a:p>
            <a:pPr marL="857250" lvl="2" indent="0">
              <a:buNone/>
            </a:pPr>
            <a:r>
              <a:rPr lang="en-US" altLang="zh-CN" sz="1600" noProof="1">
                <a:solidFill>
                  <a:schemeClr val="tx1"/>
                </a:solidFill>
                <a:sym typeface="宋体" panose="02010600030101010101" pitchFamily="2" charset="-122"/>
              </a:rPr>
              <a:t>server</a:t>
            </a:r>
            <a:r>
              <a:rPr lang="zh-CN" altLang="en-US" sz="1600" noProof="1">
                <a:solidFill>
                  <a:schemeClr val="tx1"/>
                </a:solidFill>
                <a:sym typeface="宋体" panose="02010600030101010101" pitchFamily="2" charset="-122"/>
              </a:rPr>
              <a:t>端：</a:t>
            </a:r>
          </a:p>
          <a:p>
            <a:pPr marL="857250" lvl="2" indent="0">
              <a:buNone/>
            </a:pPr>
            <a:r>
              <a:rPr lang="zh-CN" altLang="en-US" sz="1600" noProof="1">
                <a:solidFill>
                  <a:schemeClr val="tx1"/>
                </a:solidFill>
                <a:sym typeface="宋体" panose="02010600030101010101" pitchFamily="2" charset="-122"/>
              </a:rPr>
              <a:t>recv(newsockfd,buff,MAXLINE,0);</a:t>
            </a:r>
          </a:p>
          <a:p>
            <a:pPr marL="857250" lvl="2" indent="0">
              <a:buNone/>
            </a:pPr>
            <a:r>
              <a:rPr lang="zh-CN" altLang="en-US" sz="1600" noProof="1">
                <a:solidFill>
                  <a:schemeClr val="tx1"/>
                </a:solidFill>
                <a:sym typeface="宋体" panose="02010600030101010101" pitchFamily="2" charset="-122"/>
              </a:rPr>
              <a:t>send(newsockfd,msg,sizeof(msg),0);</a:t>
            </a:r>
          </a:p>
          <a:p>
            <a:pPr marL="857250" lvl="2" indent="0">
              <a:buNone/>
            </a:pPr>
            <a:endParaRPr lang="zh-CN" altLang="en-US" sz="1600" noProof="1">
              <a:solidFill>
                <a:schemeClr val="tx1"/>
              </a:solidFill>
              <a:sym typeface="宋体" panose="02010600030101010101" pitchFamily="2" charset="-122"/>
            </a:endParaRPr>
          </a:p>
          <a:p>
            <a:pPr marL="857250" lvl="2" indent="0">
              <a:buNone/>
            </a:pPr>
            <a:r>
              <a:rPr lang="en-US" altLang="zh-CN" sz="1600" noProof="1">
                <a:solidFill>
                  <a:schemeClr val="tx1"/>
                </a:solidFill>
                <a:sym typeface="宋体" panose="02010600030101010101" pitchFamily="2" charset="-122"/>
              </a:rPr>
              <a:t>client</a:t>
            </a:r>
            <a:r>
              <a:rPr lang="zh-CN" altLang="en-US" sz="1600" noProof="1">
                <a:solidFill>
                  <a:schemeClr val="tx1"/>
                </a:solidFill>
                <a:sym typeface="宋体" panose="02010600030101010101" pitchFamily="2" charset="-122"/>
              </a:rPr>
              <a:t>端：</a:t>
            </a:r>
          </a:p>
          <a:p>
            <a:pPr marL="857250" lvl="2" indent="0">
              <a:buNone/>
            </a:pPr>
            <a:r>
              <a:rPr lang="zh-CN" altLang="en-US" sz="1600" noProof="1">
                <a:solidFill>
                  <a:schemeClr val="tx1"/>
                </a:solidFill>
                <a:sym typeface="宋体" panose="02010600030101010101" pitchFamily="2" charset="-122"/>
              </a:rPr>
              <a:t>send(sockfd,buff,sizeof(buff),0);</a:t>
            </a:r>
          </a:p>
          <a:p>
            <a:pPr marL="857250" lvl="2" indent="0">
              <a:buNone/>
            </a:pPr>
            <a:r>
              <a:rPr lang="zh-CN" altLang="en-US" sz="1600" noProof="1">
                <a:solidFill>
                  <a:schemeClr val="tx1"/>
                </a:solidFill>
                <a:sym typeface="宋体" panose="02010600030101010101" pitchFamily="2" charset="-122"/>
              </a:rPr>
              <a:t>recv(sockfd,buff,sizeof(buff),0);</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9</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64514" name="内容占位符 2"/>
          <p:cNvSpPr>
            <a:spLocks noGrp="1"/>
          </p:cNvSpPr>
          <p:nvPr>
            <p:ph idx="4294967295"/>
          </p:nvPr>
        </p:nvSpPr>
        <p:spPr>
          <a:xfrm>
            <a:off x="848544" y="1700808"/>
            <a:ext cx="8314506" cy="5084168"/>
          </a:xfrm>
        </p:spPr>
        <p:txBody>
          <a:bodyPr vert="horz" wrap="square" lIns="91440" tIns="45720" rIns="91440" bIns="45720" numCol="1" anchor="t" anchorCtr="0" compatLnSpc="1">
            <a:prstTxWarp prst="textNoShape">
              <a:avLst/>
            </a:prstTxWarp>
          </a:bodyPr>
          <a:lstStyle/>
          <a:p>
            <a:pPr marL="457200" lvl="1" indent="0">
              <a:buNone/>
            </a:pPr>
            <a:r>
              <a:rPr lang="zh-CN" altLang="en-US" noProof="1">
                <a:sym typeface="宋体" panose="02010600030101010101" pitchFamily="2" charset="-122"/>
              </a:rPr>
              <a:t>（</a:t>
            </a:r>
            <a:r>
              <a:rPr lang="en-US" altLang="zh-CN" noProof="1">
                <a:sym typeface="宋体" panose="02010600030101010101" pitchFamily="2" charset="-122"/>
              </a:rPr>
              <a:t>1</a:t>
            </a:r>
            <a:r>
              <a:rPr lang="zh-CN" altLang="en-US" noProof="1">
                <a:sym typeface="宋体" panose="02010600030101010101" pitchFamily="2" charset="-122"/>
              </a:rPr>
              <a:t>）知识点：</a:t>
            </a:r>
            <a:endParaRPr lang="en-US" altLang="x-none"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系统调用</a:t>
            </a:r>
            <a:r>
              <a:rPr lang="en-US" altLang="zh-CN" sz="1600" noProof="1">
                <a:sym typeface="宋体" panose="02010600030101010101" pitchFamily="2" charset="-122"/>
              </a:rPr>
              <a:t>send()</a:t>
            </a:r>
            <a:r>
              <a:rPr lang="zh-CN" altLang="en-US" sz="1600" noProof="1">
                <a:sym typeface="宋体" panose="02010600030101010101" pitchFamily="2" charset="-122"/>
              </a:rPr>
              <a:t>的用法如下：</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noProof="1">
                <a:sym typeface="宋体" panose="02010600030101010101" pitchFamily="2" charset="-122"/>
              </a:rPr>
              <a:t>int send(int sockfd,const void* msg,int len,int flags);</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第一个参数是你希望给发送数据的套接口文件描述符。它可以是你通过</a:t>
            </a:r>
            <a:r>
              <a:rPr lang="en-US" altLang="zh-CN" sz="1600" noProof="1">
                <a:sym typeface="宋体" panose="02010600030101010101" pitchFamily="2" charset="-122"/>
              </a:rPr>
              <a:t>socket()</a:t>
            </a:r>
            <a:r>
              <a:rPr lang="zh-CN" altLang="en-US" sz="1600" noProof="1">
                <a:sym typeface="宋体" panose="02010600030101010101" pitchFamily="2" charset="-122"/>
              </a:rPr>
              <a:t>系统调用返回的，也可以是通过</a:t>
            </a:r>
            <a:r>
              <a:rPr lang="en-US" altLang="zh-CN" sz="1600" noProof="1">
                <a:sym typeface="宋体" panose="02010600030101010101" pitchFamily="2" charset="-122"/>
              </a:rPr>
              <a:t>accept()</a:t>
            </a:r>
            <a:r>
              <a:rPr lang="zh-CN" altLang="en-US" sz="1600" noProof="1">
                <a:sym typeface="宋体" panose="02010600030101010101" pitchFamily="2" charset="-122"/>
              </a:rPr>
              <a:t>系统调用得到的。</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第二个参数是指向你希望发送的数据的指针。</a:t>
            </a:r>
            <a:endParaRPr lang="zh-CN" altLang="en-US" sz="1600"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第三个参数是数据的字节长度。第四个参数标志设置为</a:t>
            </a:r>
            <a:r>
              <a:rPr lang="en-US" altLang="zh-CN" sz="1600" noProof="1">
                <a:sym typeface="宋体" panose="02010600030101010101" pitchFamily="2" charset="-122"/>
              </a:rPr>
              <a:t>0</a:t>
            </a:r>
            <a:r>
              <a:rPr lang="zh-CN" altLang="en-US" sz="1600" noProof="1">
                <a:sym typeface="宋体" panose="02010600030101010101" pitchFamily="2" charset="-122"/>
              </a:rPr>
              <a:t>。</a:t>
            </a:r>
            <a:endParaRPr lang="zh-CN" altLang="en-US" sz="1600" noProof="1">
              <a:ea typeface="宋体" panose="02010600030101010101" pitchFamily="2" charset="-122"/>
              <a:sym typeface="宋体" panose="02010600030101010101" pitchFamily="2" charset="-122"/>
            </a:endParaRPr>
          </a:p>
          <a:p>
            <a:pPr lvl="1"/>
            <a:endParaRPr lang="zh-CN" altLang="en-US" sz="1600" noProof="1">
              <a:sym typeface="宋体" panose="02010600030101010101" pitchFamily="2" charset="-122"/>
            </a:endParaRPr>
          </a:p>
          <a:p>
            <a:pPr marL="457200" lvl="1" indent="0">
              <a:buNone/>
            </a:pPr>
            <a:r>
              <a:rPr lang="zh-CN" altLang="en-US" strike="noStrike" noProof="1">
                <a:sym typeface="宋体" panose="02010600030101010101" pitchFamily="2" charset="-122"/>
              </a:rPr>
              <a:t>（</a:t>
            </a:r>
            <a:r>
              <a:rPr lang="en-US" altLang="zh-CN" strike="noStrike" noProof="1">
                <a:sym typeface="宋体" panose="02010600030101010101" pitchFamily="2" charset="-122"/>
              </a:rPr>
              <a:t>2</a:t>
            </a:r>
            <a:r>
              <a:rPr lang="zh-CN" altLang="en-US" strike="noStrike" noProof="1">
                <a:sym typeface="宋体" panose="02010600030101010101" pitchFamily="2" charset="-122"/>
              </a:rPr>
              <a:t>）知识点：</a:t>
            </a:r>
            <a:endParaRPr lang="en-US" altLang="x-none" strike="noStrike" noProof="1">
              <a:sym typeface="宋体" panose="02010600030101010101" pitchFamily="2" charset="-122"/>
            </a:endParaRPr>
          </a:p>
          <a:p>
            <a:pPr lvl="2" indent="-285750">
              <a:buFont typeface="Wingdings" panose="05000000000000000000" pitchFamily="2" charset="2"/>
              <a:buChar char="v"/>
            </a:pPr>
            <a:r>
              <a:rPr lang="en-US" altLang="zh-CN" sz="1600" noProof="1">
                <a:sym typeface="宋体" panose="02010600030101010101" pitchFamily="2" charset="-122"/>
              </a:rPr>
              <a:t>int recv(int sockfd,void* buf,int len,unsigned int flags);</a:t>
            </a:r>
            <a:endParaRPr lang="zh-CN" altLang="en-US" sz="1600" noProof="1">
              <a:sym typeface="宋体" panose="02010600030101010101" pitchFamily="2" charset="-122"/>
            </a:endParaRPr>
          </a:p>
          <a:p>
            <a:pPr lvl="2" indent="-285750">
              <a:buFont typeface="Wingdings" panose="05000000000000000000" pitchFamily="2" charset="2"/>
              <a:buChar char="v"/>
            </a:pPr>
            <a:r>
              <a:rPr lang="zh-CN" altLang="en-US" sz="1600" noProof="1">
                <a:sym typeface="宋体" panose="02010600030101010101" pitchFamily="2" charset="-122"/>
              </a:rPr>
              <a:t>第一个参数是要读取的套接口文件描述符。</a:t>
            </a:r>
          </a:p>
          <a:p>
            <a:pPr lvl="2" indent="-285750">
              <a:buFont typeface="Wingdings" panose="05000000000000000000" pitchFamily="2" charset="2"/>
              <a:buChar char="v"/>
            </a:pPr>
            <a:r>
              <a:rPr lang="zh-CN" altLang="en-US" sz="1600" noProof="1">
                <a:sym typeface="宋体" panose="02010600030101010101" pitchFamily="2" charset="-122"/>
              </a:rPr>
              <a:t>第二个参数是保存读入信息的地址。</a:t>
            </a:r>
          </a:p>
          <a:p>
            <a:pPr lvl="2" indent="-285750">
              <a:buFont typeface="Wingdings" panose="05000000000000000000" pitchFamily="2" charset="2"/>
              <a:buChar char="v"/>
            </a:pPr>
            <a:r>
              <a:rPr lang="zh-CN" altLang="en-US" sz="1600" noProof="1">
                <a:sym typeface="宋体" panose="02010600030101010101" pitchFamily="2" charset="-122"/>
              </a:rPr>
              <a:t>第三个参数是缓冲区的最大长度。第四个参数设置为</a:t>
            </a:r>
            <a:r>
              <a:rPr lang="en-US" altLang="zh-CN" sz="1600" noProof="1">
                <a:sym typeface="宋体" panose="02010600030101010101" pitchFamily="2" charset="-122"/>
              </a:rPr>
              <a:t>0</a:t>
            </a:r>
            <a:r>
              <a:rPr lang="zh-CN" altLang="en-US" sz="1600" noProof="1">
                <a:sym typeface="宋体" panose="02010600030101010101" pitchFamily="2" charset="-122"/>
              </a:rPr>
              <a:t>。</a:t>
            </a:r>
          </a:p>
          <a:p>
            <a:pPr lvl="2" indent="-285750">
              <a:buFont typeface="Wingdings" panose="05000000000000000000" pitchFamily="2" charset="2"/>
              <a:buChar char="v"/>
            </a:pPr>
            <a:r>
              <a:rPr lang="zh-CN" altLang="en-US" sz="1600" noProof="1">
                <a:sym typeface="宋体" panose="02010600030101010101" pitchFamily="2" charset="-122"/>
              </a:rPr>
              <a:t>系统调用</a:t>
            </a:r>
            <a:r>
              <a:rPr lang="en-US" altLang="zh-CN" sz="1600" noProof="1">
                <a:sym typeface="宋体" panose="02010600030101010101" pitchFamily="2" charset="-122"/>
              </a:rPr>
              <a:t>recv()</a:t>
            </a:r>
            <a:r>
              <a:rPr lang="zh-CN" altLang="en-US" sz="1600" noProof="1">
                <a:sym typeface="宋体" panose="02010600030101010101" pitchFamily="2" charset="-122"/>
              </a:rPr>
              <a:t>返回实际读取到缓冲区的字节数，如果出错则返回</a:t>
            </a:r>
            <a:r>
              <a:rPr lang="en-US" altLang="zh-CN" sz="1600" noProof="1">
                <a:sym typeface="宋体" panose="02010600030101010101" pitchFamily="2" charset="-122"/>
              </a:rPr>
              <a:t>-1</a:t>
            </a:r>
            <a:r>
              <a:rPr lang="zh-CN" altLang="en-US" sz="1600" noProof="1">
                <a:sym typeface="宋体" panose="02010600030101010101" pitchFamily="2" charset="-122"/>
              </a:rPr>
              <a:t>。</a:t>
            </a:r>
            <a:endParaRPr lang="en-US" altLang="x-none" sz="1600" noProof="1">
              <a:sym typeface="宋体" panose="02010600030101010101" pitchFamily="2" charset="-122"/>
            </a:endParaRPr>
          </a:p>
          <a:p>
            <a:pPr lvl="2" indent="-285750">
              <a:buFont typeface="Wingdings" panose="05000000000000000000" pitchFamily="2" charset="2"/>
              <a:buChar char="v"/>
            </a:pPr>
            <a:endParaRPr lang="zh-CN" altLang="en-US" strike="noStrike" noProof="1">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trike="noStrike" noProof="1">
              <a:ea typeface="宋体" panose="02010600030101010101" pitchFamily="2" charset="-122"/>
              <a:sym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9</a:t>
            </a:r>
            <a:endParaRPr lang="zh-CN" altLang="en-US" dirty="0"/>
          </a:p>
        </p:txBody>
      </p:sp>
      <p:pic>
        <p:nvPicPr>
          <p:cNvPr id="89091" name="图片 3"/>
          <p:cNvPicPr>
            <a:picLocks noChangeAspect="1"/>
          </p:cNvPicPr>
          <p:nvPr/>
        </p:nvPicPr>
        <p:blipFill>
          <a:blip r:embed="rId2"/>
          <a:stretch>
            <a:fillRect/>
          </a:stretch>
        </p:blipFill>
        <p:spPr>
          <a:xfrm>
            <a:off x="684214" y="1647825"/>
            <a:ext cx="4918075" cy="1651000"/>
          </a:xfrm>
          <a:prstGeom prst="rect">
            <a:avLst/>
          </a:prstGeom>
          <a:noFill/>
          <a:ln w="9525">
            <a:noFill/>
          </a:ln>
        </p:spPr>
      </p:pic>
      <p:pic>
        <p:nvPicPr>
          <p:cNvPr id="89092" name="图片 4"/>
          <p:cNvPicPr>
            <a:picLocks noChangeAspect="1"/>
          </p:cNvPicPr>
          <p:nvPr/>
        </p:nvPicPr>
        <p:blipFill>
          <a:blip r:embed="rId3"/>
          <a:stretch>
            <a:fillRect/>
          </a:stretch>
        </p:blipFill>
        <p:spPr>
          <a:xfrm>
            <a:off x="684214" y="4187826"/>
            <a:ext cx="4999037" cy="1584325"/>
          </a:xfrm>
          <a:prstGeom prst="rect">
            <a:avLst/>
          </a:prstGeom>
          <a:noFill/>
          <a:ln w="9525">
            <a:noFill/>
          </a:ln>
        </p:spPr>
      </p:pic>
      <p:sp>
        <p:nvSpPr>
          <p:cNvPr id="89093" name="文本框 5"/>
          <p:cNvSpPr txBox="1"/>
          <p:nvPr/>
        </p:nvSpPr>
        <p:spPr>
          <a:xfrm>
            <a:off x="684214" y="1210272"/>
            <a:ext cx="2095500" cy="461665"/>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服务器端结果：</a:t>
            </a:r>
          </a:p>
        </p:txBody>
      </p:sp>
      <p:sp>
        <p:nvSpPr>
          <p:cNvPr id="89094" name="文本框 6"/>
          <p:cNvSpPr txBox="1"/>
          <p:nvPr/>
        </p:nvSpPr>
        <p:spPr>
          <a:xfrm>
            <a:off x="684214" y="3756024"/>
            <a:ext cx="1731590" cy="461665"/>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客户端结果：</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90114" name="内容占位符 2"/>
          <p:cNvSpPr>
            <a:spLocks noGrp="1"/>
          </p:cNvSpPr>
          <p:nvPr>
            <p:ph idx="4294967295"/>
          </p:nvPr>
        </p:nvSpPr>
        <p:spPr>
          <a:xfrm>
            <a:off x="381000" y="1123951"/>
            <a:ext cx="9132888" cy="566102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10:</a:t>
            </a:r>
            <a:r>
              <a:rPr lang="zh-CN" altLang="en-US" dirty="0"/>
              <a:t>利用</a:t>
            </a:r>
            <a:r>
              <a:rPr lang="en-US" altLang="zh-CN" dirty="0"/>
              <a:t>UDP</a:t>
            </a:r>
            <a:r>
              <a:rPr lang="zh-CN" altLang="en-US" dirty="0"/>
              <a:t>协议，实现</a:t>
            </a:r>
            <a:r>
              <a:rPr lang="en-US" altLang="zh-CN" dirty="0"/>
              <a:t>Server-Client</a:t>
            </a:r>
            <a:r>
              <a:rPr lang="zh-CN" altLang="en-US" dirty="0"/>
              <a:t>通信程序</a:t>
            </a:r>
            <a:endParaRPr lang="en-US" altLang="x-none" dirty="0"/>
          </a:p>
          <a:p>
            <a:pPr lvl="1"/>
            <a:r>
              <a:rPr lang="zh-CN" altLang="en-US" dirty="0">
                <a:sym typeface="宋体" panose="02010600030101010101" pitchFamily="2" charset="-122"/>
              </a:rPr>
              <a:t>描述：</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400" dirty="0"/>
              <a:t>与</a:t>
            </a:r>
            <a:r>
              <a:rPr lang="en-US" altLang="zh-CN" sz="1400" dirty="0"/>
              <a:t>TCP</a:t>
            </a:r>
            <a:r>
              <a:rPr lang="zh-CN" altLang="en-US" sz="1400" dirty="0"/>
              <a:t>协议不同的是，在</a:t>
            </a:r>
            <a:r>
              <a:rPr lang="en-US" altLang="zh-CN" sz="1400" dirty="0"/>
              <a:t>UDP</a:t>
            </a:r>
            <a:r>
              <a:rPr lang="zh-CN" altLang="en-US" sz="1400" dirty="0"/>
              <a:t>协议下，客户不与服务器建立连接，而是只管使用</a:t>
            </a:r>
            <a:r>
              <a:rPr lang="en-US" altLang="zh-CN" sz="1400" dirty="0"/>
              <a:t>sendto</a:t>
            </a:r>
            <a:r>
              <a:rPr lang="zh-CN" altLang="en-US" sz="1400" dirty="0"/>
              <a:t>函数给服务器发送数据报，其中必须作为参数指定目的地（即服务器）的地址。类似地，服务器不接受来自客户的连接，而是只管调用</a:t>
            </a:r>
            <a:r>
              <a:rPr lang="en-US" altLang="zh-CN" sz="1400" dirty="0"/>
              <a:t>recvfrom</a:t>
            </a:r>
            <a:r>
              <a:rPr lang="zh-CN" altLang="en-US" sz="1400" dirty="0"/>
              <a:t>函数，等待来自某个客户的数据到达。</a:t>
            </a:r>
            <a:r>
              <a:rPr lang="en-US" altLang="zh-CN" sz="1400" dirty="0"/>
              <a:t>recvfrom</a:t>
            </a:r>
            <a:r>
              <a:rPr lang="zh-CN" altLang="en-US" sz="1400" dirty="0"/>
              <a:t>将与所接收的数据报一起返回客户的协议地址，因此服务器可以把响应发送给正确的客户。</a:t>
            </a:r>
            <a:endParaRPr lang="en-US" altLang="x-none" sz="1400" dirty="0"/>
          </a:p>
          <a:p>
            <a:pPr lvl="2" indent="-285750">
              <a:buFont typeface="Wingdings" panose="05000000000000000000" pitchFamily="2" charset="2"/>
              <a:buChar char="v"/>
            </a:pPr>
            <a:r>
              <a:rPr lang="en-US" altLang="zh-CN" sz="1400" dirty="0">
                <a:sym typeface="宋体" panose="02010600030101010101" pitchFamily="2" charset="-122"/>
              </a:rPr>
              <a:t>UDP</a:t>
            </a:r>
            <a:r>
              <a:rPr lang="zh-CN" altLang="en-US" sz="1400" dirty="0">
                <a:sym typeface="宋体" panose="02010600030101010101" pitchFamily="2" charset="-122"/>
              </a:rPr>
              <a:t>编程流程如下：</a:t>
            </a:r>
            <a:endParaRPr lang="en-US" altLang="x-none" sz="1400" dirty="0">
              <a:sym typeface="宋体" panose="02010600030101010101" pitchFamily="2" charset="-122"/>
            </a:endParaRPr>
          </a:p>
          <a:p>
            <a:pPr lvl="2" indent="-285750">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pic>
        <p:nvPicPr>
          <p:cNvPr id="90115" name="Picture 2"/>
          <p:cNvPicPr>
            <a:picLocks noChangeAspect="1"/>
          </p:cNvPicPr>
          <p:nvPr/>
        </p:nvPicPr>
        <p:blipFill rotWithShape="1">
          <a:blip r:embed="rId3">
            <a:clrChange>
              <a:clrFrom>
                <a:srgbClr val="FFFFFF"/>
              </a:clrFrom>
              <a:clrTo>
                <a:srgbClr val="FFFFFF">
                  <a:alpha val="0"/>
                </a:srgbClr>
              </a:clrTo>
            </a:clrChange>
          </a:blip>
          <a:srcRect t="1622" r="2093" b="1767"/>
          <a:stretch/>
        </p:blipFill>
        <p:spPr>
          <a:xfrm>
            <a:off x="3975128" y="3140968"/>
            <a:ext cx="4650280" cy="3644008"/>
          </a:xfrm>
          <a:prstGeom prst="rect">
            <a:avLst/>
          </a:prstGeom>
          <a:noFill/>
          <a:ln w="9525">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92162" name="内容占位符 2"/>
          <p:cNvSpPr>
            <a:spLocks noGrp="1"/>
          </p:cNvSpPr>
          <p:nvPr>
            <p:ph idx="4294967295"/>
          </p:nvPr>
        </p:nvSpPr>
        <p:spPr>
          <a:xfrm>
            <a:off x="920750" y="1123951"/>
            <a:ext cx="8242300" cy="566102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10:</a:t>
            </a:r>
            <a:r>
              <a:rPr lang="zh-CN" altLang="en-US" dirty="0"/>
              <a:t>利用</a:t>
            </a:r>
            <a:r>
              <a:rPr lang="en-US" altLang="zh-CN" dirty="0"/>
              <a:t>UDP</a:t>
            </a:r>
            <a:r>
              <a:rPr lang="zh-CN" altLang="en-US" dirty="0"/>
              <a:t>协议，实现</a:t>
            </a:r>
            <a:r>
              <a:rPr lang="en-US" altLang="zh-CN" dirty="0"/>
              <a:t>Server-Client</a:t>
            </a:r>
            <a:r>
              <a:rPr lang="zh-CN" altLang="en-US" dirty="0"/>
              <a:t>通信程序</a:t>
            </a:r>
            <a:endParaRPr lang="en-US" altLang="zh-CN" dirty="0">
              <a:ea typeface="宋体" panose="02010600030101010101" pitchFamily="2" charset="-122"/>
              <a:sym typeface="宋体" panose="02010600030101010101" pitchFamily="2" charset="-122"/>
            </a:endParaRPr>
          </a:p>
          <a:p>
            <a:endParaRPr lang="en-US" altLang="x-none" dirty="0"/>
          </a:p>
        </p:txBody>
      </p:sp>
      <p:pic>
        <p:nvPicPr>
          <p:cNvPr id="9216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041400" y="1962151"/>
            <a:ext cx="7750175" cy="4714875"/>
          </a:xfrm>
          <a:prstGeom prst="rect">
            <a:avLst/>
          </a:prstGeom>
          <a:noFill/>
          <a:ln w="9525">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93186" name="内容占位符 2"/>
          <p:cNvSpPr>
            <a:spLocks noGrp="1"/>
          </p:cNvSpPr>
          <p:nvPr>
            <p:ph idx="4294967295"/>
          </p:nvPr>
        </p:nvSpPr>
        <p:spPr>
          <a:xfrm>
            <a:off x="704627" y="1628800"/>
            <a:ext cx="8496746" cy="566102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10:</a:t>
            </a:r>
            <a:r>
              <a:rPr lang="zh-CN" altLang="en-US" dirty="0"/>
              <a:t>利用</a:t>
            </a:r>
            <a:r>
              <a:rPr lang="en-US" altLang="zh-CN" dirty="0"/>
              <a:t>UDP</a:t>
            </a:r>
            <a:r>
              <a:rPr lang="zh-CN" altLang="en-US" dirty="0"/>
              <a:t>协议，实现</a:t>
            </a:r>
            <a:r>
              <a:rPr lang="en-US" altLang="zh-CN" dirty="0"/>
              <a:t>Server-Client</a:t>
            </a:r>
            <a:r>
              <a:rPr lang="zh-CN" altLang="en-US" dirty="0"/>
              <a:t>通信程序</a:t>
            </a:r>
            <a:endParaRPr lang="en-US" altLang="x-none" dirty="0"/>
          </a:p>
          <a:p>
            <a:pPr lvl="1"/>
            <a:r>
              <a:rPr lang="zh-CN" altLang="en-US" dirty="0">
                <a:sym typeface="宋体" panose="02010600030101010101" pitchFamily="2" charset="-122"/>
              </a:rPr>
              <a:t>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实现一个</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协议的服务器，要求绑定到本地端口</a:t>
            </a:r>
            <a:r>
              <a:rPr lang="en-US" altLang="zh-CN" sz="1600" dirty="0">
                <a:ea typeface="宋体" panose="02010600030101010101" pitchFamily="2" charset="-122"/>
                <a:sym typeface="宋体" panose="02010600030101010101" pitchFamily="2" charset="-122"/>
              </a:rPr>
              <a:t>2500</a:t>
            </a:r>
            <a:r>
              <a:rPr lang="zh-CN" altLang="en-US" sz="1600" dirty="0">
                <a:ea typeface="宋体" panose="02010600030101010101" pitchFamily="2" charset="-122"/>
                <a:sym typeface="宋体" panose="02010600030101010101" pitchFamily="2" charset="-122"/>
              </a:rPr>
              <a:t>上。在接收到</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消息的时候，服务器端打印该消息，并把同样的消息回传到发送端上去。</a:t>
            </a:r>
            <a:endParaRPr lang="en-US" altLang="x-none"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实现一个</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协议的客户端，要求在</a:t>
            </a:r>
            <a:r>
              <a:rPr lang="en-US" altLang="zh-CN" sz="1600" dirty="0">
                <a:ea typeface="宋体" panose="02010600030101010101" pitchFamily="2" charset="-122"/>
                <a:sym typeface="宋体" panose="02010600030101010101" pitchFamily="2" charset="-122"/>
              </a:rPr>
              <a:t>argv[1]</a:t>
            </a:r>
            <a:r>
              <a:rPr lang="zh-CN" altLang="en-US" sz="1600" dirty="0">
                <a:ea typeface="宋体" panose="02010600030101010101" pitchFamily="2" charset="-122"/>
                <a:sym typeface="宋体" panose="02010600030101010101" pitchFamily="2" charset="-122"/>
              </a:rPr>
              <a:t>中输入服务器的</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地址，然后输入要发送的字符串，输入回车之后，该字符串以</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数据包的形式发送到服务器端，并可以显示服务器端回传的数据。</a:t>
            </a:r>
          </a:p>
          <a:p>
            <a:pPr lvl="2" indent="-285750">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例如：</a:t>
            </a:r>
            <a:endParaRPr lang="en-US" altLang="x-none"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运行</a:t>
            </a:r>
            <a:r>
              <a:rPr lang="en-US" altLang="zh-CN" sz="1600" dirty="0">
                <a:ea typeface="宋体" panose="02010600030101010101" pitchFamily="2" charset="-122"/>
                <a:sym typeface="宋体" panose="02010600030101010101" pitchFamily="2" charset="-122"/>
              </a:rPr>
              <a:t>server</a:t>
            </a:r>
            <a:r>
              <a:rPr lang="zh-CN" altLang="en-US" sz="1600" dirty="0">
                <a:ea typeface="宋体" panose="02010600030101010101" pitchFamily="2" charset="-122"/>
                <a:sym typeface="宋体" panose="02010600030101010101" pitchFamily="2" charset="-122"/>
              </a:rPr>
              <a:t>： </a:t>
            </a:r>
            <a:r>
              <a:rPr lang="en-US" altLang="zh-CN" sz="1600" dirty="0">
                <a:ea typeface="宋体" panose="02010600030101010101" pitchFamily="2" charset="-122"/>
                <a:sym typeface="宋体" panose="02010600030101010101" pitchFamily="2" charset="-122"/>
              </a:rPr>
              <a:t>./server</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运行</a:t>
            </a:r>
            <a:r>
              <a:rPr lang="en-US" altLang="zh-CN" sz="1600" dirty="0">
                <a:ea typeface="宋体" panose="02010600030101010101" pitchFamily="2" charset="-122"/>
                <a:sym typeface="宋体" panose="02010600030101010101" pitchFamily="2" charset="-122"/>
              </a:rPr>
              <a:t>client:     ./client 127.0.0.1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输入要发送的字符串：</a:t>
            </a:r>
            <a:r>
              <a:rPr lang="en-US" altLang="zh-CN" sz="1600" dirty="0">
                <a:ea typeface="宋体" panose="02010600030101010101" pitchFamily="2" charset="-122"/>
                <a:sym typeface="宋体" panose="02010600030101010101" pitchFamily="2" charset="-122"/>
              </a:rPr>
              <a:t>Hello</a:t>
            </a:r>
            <a:r>
              <a:rPr lang="zh-CN" altLang="en-US" sz="1600" dirty="0">
                <a:ea typeface="宋体" panose="02010600030101010101" pitchFamily="2" charset="-122"/>
                <a:sym typeface="宋体" panose="02010600030101010101" pitchFamily="2" charset="-122"/>
              </a:rPr>
              <a:t>！（回车）</a:t>
            </a:r>
            <a:endParaRPr lang="en-US" altLang="x-none"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显示服务器回传的消息：</a:t>
            </a:r>
            <a:r>
              <a:rPr lang="en-US" altLang="zh-CN" sz="1600" dirty="0">
                <a:ea typeface="宋体" panose="02010600030101010101" pitchFamily="2" charset="-122"/>
                <a:sym typeface="宋体" panose="02010600030101010101" pitchFamily="2" charset="-122"/>
              </a:rPr>
              <a:t>Hello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94210" name="内容占位符 2"/>
          <p:cNvSpPr>
            <a:spLocks noGrp="1"/>
          </p:cNvSpPr>
          <p:nvPr>
            <p:ph idx="4294967295"/>
          </p:nvPr>
        </p:nvSpPr>
        <p:spPr>
          <a:xfrm>
            <a:off x="920750" y="1123951"/>
            <a:ext cx="8242300" cy="566102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10:</a:t>
            </a:r>
            <a:r>
              <a:rPr lang="zh-CN" altLang="en-US" dirty="0"/>
              <a:t>利用</a:t>
            </a:r>
            <a:r>
              <a:rPr lang="en-US" altLang="zh-CN" dirty="0"/>
              <a:t>UDP</a:t>
            </a:r>
            <a:r>
              <a:rPr lang="zh-CN" altLang="en-US" dirty="0"/>
              <a:t>协议，实现</a:t>
            </a:r>
            <a:r>
              <a:rPr lang="en-US" altLang="zh-CN" dirty="0"/>
              <a:t>Server-Client</a:t>
            </a:r>
            <a:r>
              <a:rPr lang="zh-CN" altLang="en-US" dirty="0"/>
              <a:t>通信程序</a:t>
            </a:r>
            <a:endParaRPr lang="en-US" altLang="x-none" dirty="0"/>
          </a:p>
          <a:p>
            <a:pPr lvl="1"/>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与</a:t>
            </a:r>
            <a:r>
              <a:rPr lang="en-US" altLang="zh-CN" sz="1600" dirty="0">
                <a:ea typeface="宋体" panose="02010600030101010101" pitchFamily="2" charset="-122"/>
                <a:sym typeface="宋体" panose="02010600030101010101" pitchFamily="2" charset="-122"/>
              </a:rPr>
              <a:t>TCP</a:t>
            </a:r>
            <a:r>
              <a:rPr lang="zh-CN" altLang="en-US" sz="1600" dirty="0">
                <a:ea typeface="宋体" panose="02010600030101010101" pitchFamily="2" charset="-122"/>
                <a:sym typeface="宋体" panose="02010600030101010101" pitchFamily="2" charset="-122"/>
              </a:rPr>
              <a:t>协议不同的是，</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协议下的数据发送与接收，用</a:t>
            </a:r>
            <a:r>
              <a:rPr lang="en-US" altLang="zh-CN" sz="1600" dirty="0">
                <a:ea typeface="宋体" panose="02010600030101010101" pitchFamily="2" charset="-122"/>
                <a:sym typeface="宋体" panose="02010600030101010101" pitchFamily="2" charset="-122"/>
              </a:rPr>
              <a:t>sendto</a:t>
            </a:r>
            <a:r>
              <a:rPr lang="zh-CN" altLang="en-US" sz="1600" dirty="0">
                <a:ea typeface="宋体" panose="02010600030101010101" pitchFamily="2" charset="-122"/>
                <a:sym typeface="宋体" panose="02010600030101010101" pitchFamily="2" charset="-122"/>
              </a:rPr>
              <a:t>和</a:t>
            </a:r>
            <a:r>
              <a:rPr lang="en-US" altLang="zh-CN" sz="1600" dirty="0">
                <a:ea typeface="宋体" panose="02010600030101010101" pitchFamily="2" charset="-122"/>
                <a:sym typeface="宋体" panose="02010600030101010101" pitchFamily="2" charset="-122"/>
              </a:rPr>
              <a:t>recvfrom</a:t>
            </a:r>
            <a:r>
              <a:rPr lang="zh-CN" altLang="en-US" sz="1600" dirty="0">
                <a:ea typeface="宋体" panose="02010600030101010101" pitchFamily="2" charset="-122"/>
                <a:sym typeface="宋体" panose="02010600030101010101" pitchFamily="2" charset="-122"/>
              </a:rPr>
              <a:t>两个函数：</a:t>
            </a:r>
            <a:endParaRPr lang="en-US" altLang="x-none"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#include &lt;sys/socket.h&gt;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ssize_t recvfrom(int sockfd, void *buff, size_t nbytes, int flags, struct sockaddr *from, socklen_t *addrlen);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ssize_t sendto(int sockfd, const void *buff, size_t nbytes, int flags, const struct sockaddr *to, socklen_t addrlen);  </a:t>
            </a:r>
            <a:endParaRPr lang="zh-CN" altLang="en-US" sz="1600" dirty="0">
              <a:ea typeface="宋体" panose="02010600030101010101" pitchFamily="2" charset="-122"/>
              <a:sym typeface="宋体" panose="02010600030101010101" pitchFamily="2" charset="-122"/>
            </a:endParaRPr>
          </a:p>
          <a:p>
            <a:pPr lvl="2" indent="-285750">
              <a:buNone/>
            </a:pP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buNone/>
            </a:pPr>
            <a:r>
              <a:rPr lang="zh-CN" altLang="en-US" sz="1600" dirty="0">
                <a:ea typeface="宋体" panose="02010600030101010101" pitchFamily="2" charset="-122"/>
                <a:sym typeface="宋体" panose="02010600030101010101" pitchFamily="2" charset="-122"/>
              </a:rPr>
              <a:t>两者均返回：读写字节数</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成功，</a:t>
            </a:r>
            <a:r>
              <a:rPr lang="en-US" altLang="zh-CN" sz="1600" dirty="0">
                <a:ea typeface="宋体" panose="02010600030101010101" pitchFamily="2" charset="-122"/>
                <a:sym typeface="宋体" panose="02010600030101010101" pitchFamily="2" charset="-122"/>
              </a:rPr>
              <a:t>-1——</a:t>
            </a:r>
            <a:r>
              <a:rPr lang="zh-CN" altLang="en-US" sz="1600" dirty="0">
                <a:ea typeface="宋体" panose="02010600030101010101" pitchFamily="2" charset="-122"/>
                <a:sym typeface="宋体" panose="02010600030101010101" pitchFamily="2" charset="-122"/>
              </a:rPr>
              <a:t>出错 </a:t>
            </a:r>
            <a:endParaRPr lang="en-US" altLang="x-none"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br>
              <a:rPr lang="zh-CN" altLang="en-US" dirty="0"/>
            </a:br>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br>
              <a:rPr lang="zh-CN" altLang="en-US" dirty="0"/>
            </a:br>
            <a:endParaRPr lang="zh-CN" altLang="en-US" dirty="0"/>
          </a:p>
        </p:txBody>
      </p:sp>
      <p:sp>
        <p:nvSpPr>
          <p:cNvPr id="4" name="文本框 3"/>
          <p:cNvSpPr txBox="1"/>
          <p:nvPr/>
        </p:nvSpPr>
        <p:spPr>
          <a:xfrm>
            <a:off x="200472" y="1628800"/>
            <a:ext cx="9289032" cy="4893647"/>
          </a:xfrm>
          <a:prstGeom prst="rect">
            <a:avLst/>
          </a:prstGeom>
          <a:noFill/>
        </p:spPr>
        <p:txBody>
          <a:bodyPr wrap="square" rtlCol="0" anchor="t">
            <a:spAutoFit/>
          </a:bodyPr>
          <a:lstStyle/>
          <a:p>
            <a:pPr lvl="1" algn="just"/>
            <a:r>
              <a:rPr lang="zh-CN" altLang="en-US" noProof="1">
                <a:solidFill>
                  <a:srgbClr val="0000FF"/>
                </a:solidFill>
                <a:latin typeface="+mn-lt"/>
                <a:ea typeface="+mn-ea"/>
                <a:sym typeface="宋体" panose="02010600030101010101" pitchFamily="2" charset="-122"/>
              </a:rPr>
              <a:t>（</a:t>
            </a:r>
            <a:r>
              <a:rPr lang="en-US" altLang="zh-CN" noProof="1">
                <a:solidFill>
                  <a:srgbClr val="0000FF"/>
                </a:solidFill>
                <a:latin typeface="+mn-lt"/>
                <a:ea typeface="+mn-ea"/>
                <a:sym typeface="宋体" panose="02010600030101010101" pitchFamily="2" charset="-122"/>
              </a:rPr>
              <a:t>1</a:t>
            </a:r>
            <a:r>
              <a:rPr lang="zh-CN" altLang="en-US" noProof="1">
                <a:solidFill>
                  <a:srgbClr val="0000FF"/>
                </a:solidFill>
                <a:latin typeface="+mn-lt"/>
                <a:ea typeface="+mn-ea"/>
                <a:sym typeface="宋体" panose="02010600030101010101" pitchFamily="2" charset="-122"/>
              </a:rPr>
              <a:t>）知识点：</a:t>
            </a:r>
          </a:p>
          <a:p>
            <a:pPr marL="1143000" lvl="2" indent="-285750" algn="just" eaLnBrk="0" hangingPunct="0">
              <a:spcBef>
                <a:spcPct val="20000"/>
              </a:spcBef>
              <a:buClr>
                <a:schemeClr val="hlink"/>
              </a:buClr>
              <a:buSzPct val="65000"/>
              <a:buFont typeface="Wingdings" panose="05000000000000000000" pitchFamily="2" charset="2"/>
              <a:buChar char="v"/>
            </a:pPr>
            <a:r>
              <a:rPr lang="en-US" altLang="zh-CN" sz="1600" noProof="1">
                <a:solidFill>
                  <a:srgbClr val="A50021"/>
                </a:solidFill>
                <a:latin typeface="+mn-lt"/>
                <a:ea typeface="宋体" panose="02010600030101010101" pitchFamily="2" charset="-122"/>
                <a:sym typeface="宋体" panose="02010600030101010101" pitchFamily="2" charset="-122"/>
              </a:rPr>
              <a:t>size_t sendto(int sockfd, const void *buff, size_t nbytes, int flags, const struct sockaddr *to, socklen_t addrlen); </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除了两个参数以外，其他的参数和系统调用send()时相同。</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参数to是指向包含目的IP地址和端口号的数据结构sockaddr的指针。</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参数</a:t>
            </a:r>
            <a:r>
              <a:rPr lang="en-US" sz="1600" noProof="1">
                <a:solidFill>
                  <a:srgbClr val="A50021"/>
                </a:solidFill>
                <a:latin typeface="+mn-lt"/>
                <a:ea typeface="宋体" panose="02010600030101010101" pitchFamily="2" charset="-122"/>
                <a:sym typeface="宋体" panose="02010600030101010101" pitchFamily="2" charset="-122"/>
              </a:rPr>
              <a:t>addren</a:t>
            </a:r>
            <a:r>
              <a:rPr sz="1600" noProof="1">
                <a:solidFill>
                  <a:srgbClr val="A50021"/>
                </a:solidFill>
                <a:latin typeface="+mn-lt"/>
                <a:ea typeface="宋体" panose="02010600030101010101" pitchFamily="2" charset="-122"/>
                <a:sym typeface="宋体" panose="02010600030101010101" pitchFamily="2" charset="-122"/>
              </a:rPr>
              <a:t>可以设置为sizeof(structsockaddr)。</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系统调用sendto()返回实际发送的字节数，如果出错则返回-1。</a:t>
            </a:r>
          </a:p>
          <a:p>
            <a:pPr marL="628650" lvl="2" algn="just">
              <a:buFont typeface="Wingdings" panose="05000000000000000000" pitchFamily="2" charset="2"/>
            </a:pPr>
            <a:endParaRPr noProof="1">
              <a:solidFill>
                <a:srgbClr val="C00000"/>
              </a:solidFill>
              <a:ea typeface="新宋体" panose="02010609030101010101" charset="-122"/>
              <a:sym typeface="宋体" panose="02010600030101010101" pitchFamily="2" charset="-122"/>
            </a:endParaRPr>
          </a:p>
          <a:p>
            <a:pPr lvl="1" algn="just"/>
            <a:r>
              <a:rPr lang="zh-CN" altLang="en-US" noProof="1">
                <a:solidFill>
                  <a:srgbClr val="0000FF"/>
                </a:solidFill>
                <a:latin typeface="+mn-lt"/>
                <a:ea typeface="+mn-ea"/>
                <a:sym typeface="宋体" panose="02010600030101010101" pitchFamily="2" charset="-122"/>
              </a:rPr>
              <a:t>（</a:t>
            </a:r>
            <a:r>
              <a:rPr lang="en-US" altLang="zh-CN" noProof="1">
                <a:solidFill>
                  <a:srgbClr val="0000FF"/>
                </a:solidFill>
                <a:latin typeface="+mn-lt"/>
                <a:ea typeface="+mn-ea"/>
                <a:sym typeface="宋体" panose="02010600030101010101" pitchFamily="2" charset="-122"/>
              </a:rPr>
              <a:t>2</a:t>
            </a:r>
            <a:r>
              <a:rPr lang="zh-CN" altLang="en-US" noProof="1">
                <a:solidFill>
                  <a:srgbClr val="0000FF"/>
                </a:solidFill>
                <a:latin typeface="+mn-lt"/>
                <a:ea typeface="+mn-ea"/>
                <a:sym typeface="宋体" panose="02010600030101010101" pitchFamily="2" charset="-122"/>
              </a:rPr>
              <a:t>）知识点：</a:t>
            </a:r>
          </a:p>
          <a:p>
            <a:pPr marL="1143000" lvl="2" indent="-285750" algn="just" eaLnBrk="0" hangingPunct="0">
              <a:spcBef>
                <a:spcPct val="20000"/>
              </a:spcBef>
              <a:buClr>
                <a:schemeClr val="hlink"/>
              </a:buClr>
              <a:buSzPct val="65000"/>
              <a:buFont typeface="Wingdings" panose="05000000000000000000" pitchFamily="2" charset="2"/>
              <a:buChar char="v"/>
            </a:pPr>
            <a:r>
              <a:rPr lang="en-US" altLang="zh-CN" sz="1600" noProof="1">
                <a:solidFill>
                  <a:srgbClr val="A50021"/>
                </a:solidFill>
                <a:latin typeface="+mn-lt"/>
                <a:ea typeface="宋体" panose="02010600030101010101" pitchFamily="2" charset="-122"/>
                <a:sym typeface="宋体" panose="02010600030101010101" pitchFamily="2" charset="-122"/>
              </a:rPr>
              <a:t>ssize_t recvfrom(int sockfd, void *buff, size_t nbytes, int flags, struct sockaddr *from, socklen_t *addrlen);  </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除了两个参数以外，其他的参数和系统调用</a:t>
            </a:r>
            <a:r>
              <a:rPr lang="en-US" sz="1600" noProof="1">
                <a:solidFill>
                  <a:srgbClr val="A50021"/>
                </a:solidFill>
                <a:latin typeface="+mn-lt"/>
                <a:ea typeface="宋体" panose="02010600030101010101" pitchFamily="2" charset="-122"/>
                <a:sym typeface="宋体" panose="02010600030101010101" pitchFamily="2" charset="-122"/>
              </a:rPr>
              <a:t>recv</a:t>
            </a:r>
            <a:r>
              <a:rPr sz="1600" noProof="1">
                <a:solidFill>
                  <a:srgbClr val="A50021"/>
                </a:solidFill>
                <a:latin typeface="+mn-lt"/>
                <a:ea typeface="宋体" panose="02010600030101010101" pitchFamily="2" charset="-122"/>
                <a:sym typeface="宋体" panose="02010600030101010101" pitchFamily="2" charset="-122"/>
              </a:rPr>
              <a:t>()时相同。</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参数from是指向一个将由该函数在返回时填写数据报发送者的协议地址的套接口地址结构</a:t>
            </a:r>
            <a:r>
              <a:rPr lang="zh-CN" altLang="en-US" sz="1600" noProof="1">
                <a:solidFill>
                  <a:srgbClr val="A50021"/>
                </a:solidFill>
                <a:latin typeface="+mn-lt"/>
                <a:ea typeface="宋体" panose="02010600030101010101" pitchFamily="2" charset="-122"/>
                <a:sym typeface="宋体" panose="02010600030101010101" pitchFamily="2" charset="-122"/>
              </a:rPr>
              <a:t>。</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参数</a:t>
            </a:r>
            <a:r>
              <a:rPr lang="en-US" sz="1600" noProof="1">
                <a:solidFill>
                  <a:srgbClr val="A50021"/>
                </a:solidFill>
                <a:latin typeface="+mn-lt"/>
                <a:ea typeface="宋体" panose="02010600030101010101" pitchFamily="2" charset="-122"/>
                <a:sym typeface="宋体" panose="02010600030101010101" pitchFamily="2" charset="-122"/>
              </a:rPr>
              <a:t>addrlen</a:t>
            </a:r>
            <a:r>
              <a:rPr sz="1600" noProof="1">
                <a:solidFill>
                  <a:srgbClr val="A50021"/>
                </a:solidFill>
                <a:latin typeface="+mn-lt"/>
                <a:ea typeface="宋体" panose="02010600030101010101" pitchFamily="2" charset="-122"/>
                <a:sym typeface="宋体" panose="02010600030101010101" pitchFamily="2" charset="-122"/>
              </a:rPr>
              <a:t>设置为sizeof(struct sockaddr)。</a:t>
            </a:r>
          </a:p>
          <a:p>
            <a:pPr marL="1143000" lvl="2" indent="-285750" algn="just" eaLnBrk="0" hangingPunct="0">
              <a:spcBef>
                <a:spcPct val="20000"/>
              </a:spcBef>
              <a:buClr>
                <a:schemeClr val="hlink"/>
              </a:buClr>
              <a:buSzPct val="65000"/>
              <a:buFont typeface="Wingdings" panose="05000000000000000000" pitchFamily="2" charset="2"/>
              <a:buChar char="v"/>
            </a:pPr>
            <a:r>
              <a:rPr sz="1600" noProof="1">
                <a:solidFill>
                  <a:srgbClr val="A50021"/>
                </a:solidFill>
                <a:latin typeface="+mn-lt"/>
                <a:ea typeface="宋体" panose="02010600030101010101" pitchFamily="2" charset="-122"/>
                <a:sym typeface="宋体" panose="02010600030101010101" pitchFamily="2" charset="-122"/>
              </a:rPr>
              <a:t>系统调用recvfrom()返回接收到的字节数，如果出错则返回-1。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网络编程流程（</a:t>
            </a:r>
            <a:r>
              <a:rPr lang="en-US" altLang="zh-CN" dirty="0"/>
              <a:t>TCP</a:t>
            </a:r>
            <a:r>
              <a:rPr lang="zh-CN" altLang="en-US" dirty="0"/>
              <a:t>）</a:t>
            </a:r>
          </a:p>
        </p:txBody>
      </p:sp>
      <p:sp>
        <p:nvSpPr>
          <p:cNvPr id="9218" name="日期占位符 2"/>
          <p:cNvSpPr>
            <a:spLocks noGrp="1"/>
          </p:cNvSpPr>
          <p:nvPr>
            <p:ph type="dt" sz="half" idx="10"/>
          </p:nvPr>
        </p:nvSpPr>
        <p:spPr>
          <a:xfrm>
            <a:off x="1014413" y="6242050"/>
            <a:ext cx="1757362" cy="457200"/>
          </a:xfrm>
          <a:ln/>
        </p:spPr>
        <p:txBody>
          <a:bodyPr vert="horz" wrap="square" lIns="91440" tIns="45720" rIns="91440" bIns="45720" numCol="1" anchor="t" anchorCtr="0" compatLnSpc="1">
            <a:prstTxWarp prst="textNoShape">
              <a:avLst/>
            </a:prstTxWarp>
          </a:bodyPr>
          <a:lstStyle/>
          <a:p>
            <a:fld id="{BB962C8B-B14F-4D97-AF65-F5344CB8AC3E}" type="datetime1">
              <a:rPr lang="zh-CN" altLang="en-US" dirty="0">
                <a:sym typeface="Arial" panose="020B0604020202020204" pitchFamily="34" charset="0"/>
              </a:rPr>
              <a:pPr/>
              <a:t>2021/1/20</a:t>
            </a:fld>
            <a:endParaRPr lang="zh-CN" altLang="en-US" dirty="0">
              <a:solidFill>
                <a:srgbClr val="0033CC"/>
              </a:solidFill>
              <a:sym typeface="Arial" panose="020B0604020202020204" pitchFamily="34" charset="0"/>
            </a:endParaRPr>
          </a:p>
        </p:txBody>
      </p:sp>
      <p:pic>
        <p:nvPicPr>
          <p:cNvPr id="9219" name="Picture 2"/>
          <p:cNvPicPr>
            <a:picLocks noChangeAspect="1"/>
          </p:cNvPicPr>
          <p:nvPr/>
        </p:nvPicPr>
        <p:blipFill>
          <a:blip r:embed="rId3">
            <a:clrChange>
              <a:clrFrom>
                <a:srgbClr val="FFFFFF"/>
              </a:clrFrom>
              <a:clrTo>
                <a:srgbClr val="FFFFFF">
                  <a:alpha val="0"/>
                </a:srgbClr>
              </a:clrTo>
            </a:clrChange>
          </a:blip>
          <a:stretch>
            <a:fillRect/>
          </a:stretch>
        </p:blipFill>
        <p:spPr>
          <a:xfrm>
            <a:off x="857249" y="1193801"/>
            <a:ext cx="8090581" cy="5619575"/>
          </a:xfrm>
          <a:prstGeom prst="rect">
            <a:avLst/>
          </a:prstGeom>
          <a:noFill/>
          <a:ln w="9525">
            <a:noFill/>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96258" name="内容占位符 2"/>
          <p:cNvSpPr>
            <a:spLocks noGrp="1"/>
          </p:cNvSpPr>
          <p:nvPr>
            <p:ph idx="4294967295"/>
          </p:nvPr>
        </p:nvSpPr>
        <p:spPr>
          <a:xfrm>
            <a:off x="740631" y="1412776"/>
            <a:ext cx="8424738" cy="5661025"/>
          </a:xfrm>
          <a:ln/>
        </p:spPr>
        <p:txBody>
          <a:bodyPr vert="horz" wrap="square" lIns="91440" tIns="45720" rIns="91440" bIns="45720" numCol="1" anchor="t" anchorCtr="0" compatLnSpc="1">
            <a:prstTxWarp prst="textNoShape">
              <a:avLst/>
            </a:prstTxWarp>
          </a:bodyPr>
          <a:lstStyle/>
          <a:p>
            <a:pPr algn="just"/>
            <a:r>
              <a:rPr lang="zh-CN" altLang="en-US" dirty="0"/>
              <a:t>子任务</a:t>
            </a:r>
            <a:r>
              <a:rPr lang="en-US" altLang="zh-CN" dirty="0"/>
              <a:t>10:</a:t>
            </a:r>
            <a:r>
              <a:rPr lang="zh-CN" altLang="en-US" dirty="0"/>
              <a:t>利用</a:t>
            </a:r>
            <a:r>
              <a:rPr lang="en-US" altLang="zh-CN" dirty="0"/>
              <a:t>UDP</a:t>
            </a:r>
            <a:r>
              <a:rPr lang="zh-CN" altLang="en-US" dirty="0"/>
              <a:t>协议，实现</a:t>
            </a:r>
            <a:r>
              <a:rPr lang="en-US" altLang="zh-CN" dirty="0"/>
              <a:t>Server-Client</a:t>
            </a:r>
            <a:r>
              <a:rPr lang="zh-CN" altLang="en-US" dirty="0"/>
              <a:t>通信程序</a:t>
            </a:r>
            <a:endParaRPr lang="en-US" altLang="x-none" dirty="0"/>
          </a:p>
          <a:p>
            <a:pPr lvl="1" algn="just"/>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前三个参数：</a:t>
            </a:r>
            <a:r>
              <a:rPr lang="en-US" altLang="zh-CN" sz="1600" dirty="0">
                <a:ea typeface="宋体" panose="02010600030101010101" pitchFamily="2" charset="-122"/>
                <a:sym typeface="宋体" panose="02010600030101010101" pitchFamily="2" charset="-122"/>
              </a:rPr>
              <a:t>sockfd</a:t>
            </a:r>
            <a:r>
              <a:rPr lang="zh-CN" altLang="en-US" sz="1600" dirty="0">
                <a:ea typeface="宋体" panose="02010600030101010101" pitchFamily="2" charset="-122"/>
                <a:sym typeface="宋体" panose="02010600030101010101" pitchFamily="2" charset="-122"/>
              </a:rPr>
              <a:t>、</a:t>
            </a:r>
            <a:r>
              <a:rPr lang="en-US" altLang="zh-CN" sz="1600" dirty="0">
                <a:ea typeface="宋体" panose="02010600030101010101" pitchFamily="2" charset="-122"/>
                <a:sym typeface="宋体" panose="02010600030101010101" pitchFamily="2" charset="-122"/>
              </a:rPr>
              <a:t>buff</a:t>
            </a:r>
            <a:r>
              <a:rPr lang="zh-CN" altLang="en-US" sz="1600" dirty="0">
                <a:ea typeface="宋体" panose="02010600030101010101" pitchFamily="2" charset="-122"/>
                <a:sym typeface="宋体" panose="02010600030101010101" pitchFamily="2" charset="-122"/>
              </a:rPr>
              <a:t>和</a:t>
            </a:r>
            <a:r>
              <a:rPr lang="en-US" altLang="zh-CN" sz="1600" dirty="0">
                <a:ea typeface="宋体" panose="02010600030101010101" pitchFamily="2" charset="-122"/>
                <a:sym typeface="宋体" panose="02010600030101010101" pitchFamily="2" charset="-122"/>
              </a:rPr>
              <a:t>nbytes</a:t>
            </a:r>
            <a:r>
              <a:rPr lang="zh-CN" altLang="en-US" sz="1600" dirty="0">
                <a:ea typeface="宋体" panose="02010600030101010101" pitchFamily="2" charset="-122"/>
                <a:sym typeface="宋体" panose="02010600030101010101" pitchFamily="2" charset="-122"/>
              </a:rPr>
              <a:t>等同于</a:t>
            </a:r>
            <a:r>
              <a:rPr lang="en-US" altLang="zh-CN" sz="1600" dirty="0">
                <a:ea typeface="宋体" panose="02010600030101010101" pitchFamily="2" charset="-122"/>
                <a:sym typeface="宋体" panose="02010600030101010101" pitchFamily="2" charset="-122"/>
              </a:rPr>
              <a:t>read</a:t>
            </a:r>
            <a:r>
              <a:rPr lang="zh-CN" altLang="en-US" sz="1600" dirty="0">
                <a:ea typeface="宋体" panose="02010600030101010101" pitchFamily="2" charset="-122"/>
                <a:sym typeface="宋体" panose="02010600030101010101" pitchFamily="2" charset="-122"/>
              </a:rPr>
              <a:t>和</a:t>
            </a:r>
            <a:r>
              <a:rPr lang="en-US" altLang="zh-CN" sz="1600" dirty="0">
                <a:ea typeface="宋体" panose="02010600030101010101" pitchFamily="2" charset="-122"/>
                <a:sym typeface="宋体" panose="02010600030101010101" pitchFamily="2" charset="-122"/>
              </a:rPr>
              <a:t>write</a:t>
            </a:r>
            <a:r>
              <a:rPr lang="zh-CN" altLang="en-US" sz="1600" dirty="0">
                <a:ea typeface="宋体" panose="02010600030101010101" pitchFamily="2" charset="-122"/>
                <a:sym typeface="宋体" panose="02010600030101010101" pitchFamily="2" charset="-122"/>
              </a:rPr>
              <a:t>函数的三个参数：描述字、指向读入或写出缓冲区的指针和读写字节数。</a:t>
            </a:r>
          </a:p>
          <a:p>
            <a:pPr lvl="2" indent="-285750" algn="just">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recvfrom</a:t>
            </a:r>
            <a:r>
              <a:rPr lang="zh-CN" altLang="en-US" sz="1600" dirty="0">
                <a:ea typeface="宋体" panose="02010600030101010101" pitchFamily="2" charset="-122"/>
                <a:sym typeface="宋体" panose="02010600030101010101" pitchFamily="2" charset="-122"/>
              </a:rPr>
              <a:t>的最后两个参数类似于</a:t>
            </a:r>
            <a:r>
              <a:rPr lang="en-US" altLang="zh-CN" sz="1600" dirty="0">
                <a:ea typeface="宋体" panose="02010600030101010101" pitchFamily="2" charset="-122"/>
                <a:sym typeface="宋体" panose="02010600030101010101" pitchFamily="2" charset="-122"/>
              </a:rPr>
              <a:t>accept</a:t>
            </a:r>
            <a:r>
              <a:rPr lang="zh-CN" altLang="en-US" sz="1600" dirty="0">
                <a:ea typeface="宋体" panose="02010600030101010101" pitchFamily="2" charset="-122"/>
                <a:sym typeface="宋体" panose="02010600030101010101" pitchFamily="2" charset="-122"/>
              </a:rPr>
              <a:t>的最后两个参数：返回时其中套接口地址结构的内容告诉我们是谁发送了数据报（</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情况下）（数据报来源的</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地址和端口）。</a:t>
            </a:r>
          </a:p>
          <a:p>
            <a:pPr lvl="2" indent="-285750" algn="just">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sendto</a:t>
            </a:r>
            <a:r>
              <a:rPr lang="zh-CN" altLang="en-US" sz="1600" dirty="0">
                <a:ea typeface="宋体" panose="02010600030101010101" pitchFamily="2" charset="-122"/>
                <a:sym typeface="宋体" panose="02010600030101010101" pitchFamily="2" charset="-122"/>
              </a:rPr>
              <a:t>的最后两个参数类似于</a:t>
            </a:r>
            <a:r>
              <a:rPr lang="en-US" altLang="zh-CN" sz="1600" dirty="0">
                <a:ea typeface="宋体" panose="02010600030101010101" pitchFamily="2" charset="-122"/>
                <a:sym typeface="宋体" panose="02010600030101010101" pitchFamily="2" charset="-122"/>
              </a:rPr>
              <a:t>connect</a:t>
            </a:r>
            <a:r>
              <a:rPr lang="zh-CN" altLang="en-US" sz="1600" dirty="0">
                <a:ea typeface="宋体" panose="02010600030101010101" pitchFamily="2" charset="-122"/>
                <a:sym typeface="宋体" panose="02010600030101010101" pitchFamily="2" charset="-122"/>
              </a:rPr>
              <a:t>的最后两个参数：调用时其中套接口地址结构被我们填入数据报发往（</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情况下）（目的地</a:t>
            </a:r>
            <a:r>
              <a:rPr lang="en-US" altLang="zh-CN" sz="1600" dirty="0">
                <a:ea typeface="宋体" panose="02010600030101010101" pitchFamily="2" charset="-122"/>
                <a:sym typeface="宋体" panose="02010600030101010101" pitchFamily="2" charset="-122"/>
              </a:rPr>
              <a:t>ip</a:t>
            </a:r>
            <a:r>
              <a:rPr lang="zh-CN" altLang="en-US" sz="1600" dirty="0">
                <a:ea typeface="宋体" panose="02010600030101010101" pitchFamily="2" charset="-122"/>
                <a:sym typeface="宋体" panose="02010600030101010101" pitchFamily="2" charset="-122"/>
              </a:rPr>
              <a:t>地址和端口）。</a:t>
            </a: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这两个函数都把所读写数据的长度作为函数返回值。</a:t>
            </a: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如果</a:t>
            </a:r>
            <a:r>
              <a:rPr lang="en-US" altLang="zh-CN" sz="1600" dirty="0">
                <a:ea typeface="宋体" panose="02010600030101010101" pitchFamily="2" charset="-122"/>
                <a:sym typeface="宋体" panose="02010600030101010101" pitchFamily="2" charset="-122"/>
              </a:rPr>
              <a:t>recvfrom</a:t>
            </a:r>
            <a:r>
              <a:rPr lang="zh-CN" altLang="en-US" sz="1600" dirty="0">
                <a:ea typeface="宋体" panose="02010600030101010101" pitchFamily="2" charset="-122"/>
                <a:sym typeface="宋体" panose="02010600030101010101" pitchFamily="2" charset="-122"/>
              </a:rPr>
              <a:t>的</a:t>
            </a:r>
            <a:r>
              <a:rPr lang="en-US" altLang="zh-CN" sz="1600" dirty="0">
                <a:ea typeface="宋体" panose="02010600030101010101" pitchFamily="2" charset="-122"/>
                <a:sym typeface="宋体" panose="02010600030101010101" pitchFamily="2" charset="-122"/>
              </a:rPr>
              <a:t>from</a:t>
            </a:r>
            <a:r>
              <a:rPr lang="zh-CN" altLang="en-US" sz="1600" dirty="0">
                <a:ea typeface="宋体" panose="02010600030101010101" pitchFamily="2" charset="-122"/>
                <a:sym typeface="宋体" panose="02010600030101010101" pitchFamily="2" charset="-122"/>
              </a:rPr>
              <a:t>参数是一个空指针，那么相应的长度参数（</a:t>
            </a:r>
            <a:r>
              <a:rPr lang="en-US" altLang="zh-CN" sz="1600" dirty="0">
                <a:ea typeface="宋体" panose="02010600030101010101" pitchFamily="2" charset="-122"/>
                <a:sym typeface="宋体" panose="02010600030101010101" pitchFamily="2" charset="-122"/>
              </a:rPr>
              <a:t>addrlen</a:t>
            </a:r>
            <a:r>
              <a:rPr lang="zh-CN" altLang="en-US" sz="1600" dirty="0">
                <a:ea typeface="宋体" panose="02010600030101010101" pitchFamily="2" charset="-122"/>
                <a:sym typeface="宋体" panose="02010600030101010101" pitchFamily="2" charset="-122"/>
              </a:rPr>
              <a:t>）也必须是一个空指针，表示我们并不关心数据发送者的地址。</a:t>
            </a: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注意：</a:t>
            </a:r>
            <a:r>
              <a:rPr lang="en-US" altLang="zh-CN" sz="1600" dirty="0">
                <a:ea typeface="宋体" panose="02010600030101010101" pitchFamily="2" charset="-122"/>
                <a:sym typeface="宋体" panose="02010600030101010101" pitchFamily="2" charset="-122"/>
              </a:rPr>
              <a:t>sendto</a:t>
            </a:r>
            <a:r>
              <a:rPr lang="zh-CN" altLang="en-US" sz="1600" dirty="0">
                <a:ea typeface="宋体" panose="02010600030101010101" pitchFamily="2" charset="-122"/>
                <a:sym typeface="宋体" panose="02010600030101010101" pitchFamily="2" charset="-122"/>
              </a:rPr>
              <a:t>的最后一个参数是一个整数值，而</a:t>
            </a:r>
            <a:r>
              <a:rPr lang="en-US" altLang="zh-CN" sz="1600" dirty="0">
                <a:ea typeface="宋体" panose="02010600030101010101" pitchFamily="2" charset="-122"/>
                <a:sym typeface="宋体" panose="02010600030101010101" pitchFamily="2" charset="-122"/>
              </a:rPr>
              <a:t>recvfrom</a:t>
            </a:r>
            <a:r>
              <a:rPr lang="zh-CN" altLang="en-US" sz="1600" dirty="0">
                <a:ea typeface="宋体" panose="02010600030101010101" pitchFamily="2" charset="-122"/>
                <a:sym typeface="宋体" panose="02010600030101010101" pitchFamily="2" charset="-122"/>
              </a:rPr>
              <a:t>的最后一个参数是一个指向整数值的指针（即值</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结果参数）。</a:t>
            </a:r>
          </a:p>
          <a:p>
            <a:pPr lvl="2" indent="-285750" algn="just">
              <a:buFont typeface="Wingdings" panose="05000000000000000000" pitchFamily="2" charset="2"/>
              <a:buChar char="v"/>
            </a:pPr>
            <a:endParaRPr lang="en-US" altLang="x-none"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br>
              <a:rPr lang="zh-CN" altLang="en-US" dirty="0"/>
            </a:br>
            <a:r>
              <a:rPr lang="zh-CN" altLang="en-US" dirty="0"/>
              <a:t>任务</a:t>
            </a:r>
            <a:r>
              <a:rPr lang="en-US" altLang="zh-CN" dirty="0"/>
              <a:t>10</a:t>
            </a:r>
            <a:r>
              <a:rPr lang="en-US" altLang="x-none" dirty="0">
                <a:sym typeface="Wingdings" panose="05000000000000000000" pitchFamily="2" charset="2"/>
              </a:rPr>
              <a:t>（</a:t>
            </a:r>
            <a:r>
              <a:rPr lang="en-US" altLang="zh-CN" dirty="0">
                <a:sym typeface="Wingdings" panose="05000000000000000000" pitchFamily="2" charset="2"/>
              </a:rPr>
              <a:t>40</a:t>
            </a:r>
            <a:r>
              <a:rPr lang="zh-CN" altLang="en-US" dirty="0">
                <a:sym typeface="Wingdings" panose="05000000000000000000" pitchFamily="2" charset="2"/>
              </a:rPr>
              <a:t>分钟</a:t>
            </a:r>
            <a:r>
              <a:rPr lang="en-US" altLang="x-none" dirty="0">
                <a:sym typeface="Wingdings" panose="05000000000000000000" pitchFamily="2" charset="2"/>
              </a:rPr>
              <a:t>）</a:t>
            </a:r>
            <a:br>
              <a:rPr lang="zh-CN" altLang="en-US" dirty="0"/>
            </a:br>
            <a:endParaRPr lang="zh-CN" altLang="en-US" dirty="0"/>
          </a:p>
        </p:txBody>
      </p:sp>
      <p:sp>
        <p:nvSpPr>
          <p:cNvPr id="97283" name="文本框 3"/>
          <p:cNvSpPr txBox="1"/>
          <p:nvPr/>
        </p:nvSpPr>
        <p:spPr>
          <a:xfrm>
            <a:off x="-5680" y="1628800"/>
            <a:ext cx="9713390" cy="3859518"/>
          </a:xfrm>
          <a:prstGeom prst="rect">
            <a:avLst/>
          </a:prstGeom>
          <a:noFill/>
          <a:ln w="9525">
            <a:noFill/>
          </a:ln>
        </p:spPr>
        <p:txBody>
          <a:bodyPr wrap="square" anchor="t">
            <a:spAutoFit/>
          </a:bodyPr>
          <a:lstStyle/>
          <a:p>
            <a:pPr lvl="1" algn="l" eaLnBrk="0" hangingPunct="0">
              <a:spcBef>
                <a:spcPct val="20000"/>
              </a:spcBef>
              <a:buClr>
                <a:schemeClr val="tx2"/>
              </a:buClr>
              <a:buSzPct val="75000"/>
            </a:pPr>
            <a:r>
              <a:rPr lang="zh-CN" altLang="en-US" sz="2600" dirty="0">
                <a:solidFill>
                  <a:srgbClr val="000066"/>
                </a:solidFill>
                <a:latin typeface="+mn-lt"/>
                <a:ea typeface="黑体" pitchFamily="2" charset="-122"/>
              </a:rPr>
              <a:t>提示：</a:t>
            </a:r>
          </a:p>
          <a:p>
            <a:pPr algn="l"/>
            <a:endParaRPr lang="zh-CN" altLang="en-US" dirty="0">
              <a:solidFill>
                <a:srgbClr val="C00000"/>
              </a:solidFill>
              <a:latin typeface="Arial" panose="020B0604020202020204" pitchFamily="34" charset="0"/>
              <a:ea typeface="宋体" panose="02010600030101010101" pitchFamily="2" charset="-122"/>
            </a:endParaRPr>
          </a:p>
          <a:p>
            <a:pPr marL="742950" lvl="1" indent="-285750" algn="l" eaLnBrk="0" hangingPunct="0">
              <a:spcBef>
                <a:spcPct val="20000"/>
              </a:spcBef>
              <a:buClr>
                <a:schemeClr val="tx2"/>
              </a:buClr>
              <a:buSzPct val="75000"/>
              <a:buFont typeface="Wingdings" pitchFamily="2" charset="2"/>
              <a:buChar char="v"/>
            </a:pPr>
            <a:r>
              <a:rPr lang="en-US" altLang="zh-CN" dirty="0">
                <a:solidFill>
                  <a:srgbClr val="0000FF"/>
                </a:solidFill>
                <a:latin typeface="+mn-lt"/>
                <a:ea typeface="+mn-ea"/>
              </a:rPr>
              <a:t>server</a:t>
            </a:r>
            <a:r>
              <a:rPr lang="zh-CN" altLang="en-US" dirty="0">
                <a:solidFill>
                  <a:srgbClr val="0000FF"/>
                </a:solidFill>
                <a:latin typeface="+mn-lt"/>
                <a:ea typeface="+mn-ea"/>
              </a:rPr>
              <a:t>端：</a:t>
            </a:r>
          </a:p>
          <a:p>
            <a:pPr marL="857250" lvl="2" algn="just" eaLnBrk="0" hangingPunct="0">
              <a:spcBef>
                <a:spcPct val="20000"/>
              </a:spcBef>
              <a:buClr>
                <a:schemeClr val="hlink"/>
              </a:buClr>
              <a:buSzPct val="65000"/>
            </a:pPr>
            <a:r>
              <a:rPr lang="zh-CN" altLang="en-US" sz="1600" dirty="0">
                <a:solidFill>
                  <a:srgbClr val="A50021"/>
                </a:solidFill>
                <a:latin typeface="+mn-lt"/>
                <a:ea typeface="宋体" panose="02010600030101010101" pitchFamily="2" charset="-122"/>
              </a:rPr>
              <a:t>    </a:t>
            </a:r>
            <a:r>
              <a:rPr lang="en-US" altLang="zh-CN" sz="1600" dirty="0" err="1">
                <a:solidFill>
                  <a:srgbClr val="A50021"/>
                </a:solidFill>
                <a:latin typeface="+mn-lt"/>
                <a:ea typeface="宋体" panose="02010600030101010101" pitchFamily="2" charset="-122"/>
              </a:rPr>
              <a:t>recvfrom</a:t>
            </a:r>
            <a:r>
              <a:rPr lang="en-US" altLang="zh-CN" sz="1600" dirty="0">
                <a:solidFill>
                  <a:srgbClr val="A50021"/>
                </a:solidFill>
                <a:latin typeface="+mn-lt"/>
                <a:ea typeface="宋体" panose="02010600030101010101" pitchFamily="2" charset="-122"/>
              </a:rPr>
              <a:t>(</a:t>
            </a:r>
            <a:r>
              <a:rPr lang="en-US" altLang="zh-CN" sz="1600" dirty="0" err="1">
                <a:solidFill>
                  <a:srgbClr val="A50021"/>
                </a:solidFill>
                <a:latin typeface="+mn-lt"/>
                <a:ea typeface="宋体" panose="02010600030101010101" pitchFamily="2" charset="-122"/>
              </a:rPr>
              <a:t>sockfd,buff,sizeof</a:t>
            </a:r>
            <a:r>
              <a:rPr lang="en-US" altLang="zh-CN" sz="1600" dirty="0">
                <a:solidFill>
                  <a:srgbClr val="A50021"/>
                </a:solidFill>
                <a:latin typeface="+mn-lt"/>
                <a:ea typeface="宋体" panose="02010600030101010101" pitchFamily="2" charset="-122"/>
              </a:rPr>
              <a:t>(buff),0,(struct </a:t>
            </a:r>
            <a:r>
              <a:rPr lang="en-US" altLang="zh-CN" sz="1600" dirty="0" err="1">
                <a:solidFill>
                  <a:srgbClr val="A50021"/>
                </a:solidFill>
                <a:latin typeface="+mn-lt"/>
                <a:ea typeface="宋体" panose="02010600030101010101" pitchFamily="2" charset="-122"/>
              </a:rPr>
              <a:t>sockaddr</a:t>
            </a:r>
            <a:r>
              <a:rPr lang="en-US" altLang="zh-CN" sz="1600" dirty="0">
                <a:solidFill>
                  <a:srgbClr val="A50021"/>
                </a:solidFill>
                <a:latin typeface="+mn-lt"/>
                <a:ea typeface="宋体" panose="02010600030101010101" pitchFamily="2" charset="-122"/>
              </a:rPr>
              <a:t> *)&amp;</a:t>
            </a:r>
            <a:r>
              <a:rPr lang="en-US" altLang="zh-CN" sz="1600" dirty="0" err="1">
                <a:solidFill>
                  <a:srgbClr val="A50021"/>
                </a:solidFill>
                <a:latin typeface="+mn-lt"/>
                <a:ea typeface="宋体" panose="02010600030101010101" pitchFamily="2" charset="-122"/>
              </a:rPr>
              <a:t>cliaddr</a:t>
            </a:r>
            <a:r>
              <a:rPr lang="en-US" altLang="zh-CN" sz="1600" dirty="0">
                <a:solidFill>
                  <a:srgbClr val="A50021"/>
                </a:solidFill>
                <a:latin typeface="+mn-lt"/>
                <a:ea typeface="宋体" panose="02010600030101010101" pitchFamily="2" charset="-122"/>
              </a:rPr>
              <a:t>,&amp;</a:t>
            </a:r>
            <a:r>
              <a:rPr lang="en-US" altLang="zh-CN" sz="1600" dirty="0" err="1">
                <a:solidFill>
                  <a:srgbClr val="A50021"/>
                </a:solidFill>
                <a:latin typeface="+mn-lt"/>
                <a:ea typeface="宋体" panose="02010600030101010101" pitchFamily="2" charset="-122"/>
              </a:rPr>
              <a:t>len</a:t>
            </a:r>
            <a:r>
              <a:rPr lang="en-US" altLang="zh-CN" sz="1600" dirty="0">
                <a:solidFill>
                  <a:srgbClr val="A50021"/>
                </a:solidFill>
                <a:latin typeface="+mn-lt"/>
                <a:ea typeface="宋体" panose="02010600030101010101" pitchFamily="2" charset="-122"/>
              </a:rPr>
              <a:t>)</a:t>
            </a:r>
          </a:p>
          <a:p>
            <a:pPr marL="857250" lvl="2" algn="just" eaLnBrk="0" hangingPunct="0">
              <a:spcBef>
                <a:spcPct val="20000"/>
              </a:spcBef>
              <a:buClr>
                <a:schemeClr val="hlink"/>
              </a:buClr>
              <a:buSzPct val="65000"/>
            </a:pPr>
            <a:r>
              <a:rPr lang="en-US" altLang="zh-CN" sz="1600" dirty="0">
                <a:solidFill>
                  <a:srgbClr val="A50021"/>
                </a:solidFill>
                <a:latin typeface="+mn-lt"/>
                <a:ea typeface="宋体" panose="02010600030101010101" pitchFamily="2" charset="-122"/>
              </a:rPr>
              <a:t>    </a:t>
            </a:r>
            <a:r>
              <a:rPr lang="en-US" altLang="zh-CN" sz="1600" dirty="0" err="1">
                <a:solidFill>
                  <a:srgbClr val="A50021"/>
                </a:solidFill>
                <a:latin typeface="+mn-lt"/>
                <a:ea typeface="宋体" panose="02010600030101010101" pitchFamily="2" charset="-122"/>
              </a:rPr>
              <a:t>sendto</a:t>
            </a:r>
            <a:r>
              <a:rPr lang="en-US" altLang="zh-CN" sz="1600" dirty="0">
                <a:solidFill>
                  <a:srgbClr val="A50021"/>
                </a:solidFill>
                <a:latin typeface="+mn-lt"/>
                <a:ea typeface="宋体" panose="02010600030101010101" pitchFamily="2" charset="-122"/>
              </a:rPr>
              <a:t>(sockfd,buff,n,0,(struct </a:t>
            </a:r>
            <a:r>
              <a:rPr lang="en-US" altLang="zh-CN" sz="1600" dirty="0" err="1">
                <a:solidFill>
                  <a:srgbClr val="A50021"/>
                </a:solidFill>
                <a:latin typeface="+mn-lt"/>
                <a:ea typeface="宋体" panose="02010600030101010101" pitchFamily="2" charset="-122"/>
              </a:rPr>
              <a:t>sockaddr</a:t>
            </a:r>
            <a:r>
              <a:rPr lang="en-US" altLang="zh-CN" sz="1600" dirty="0">
                <a:solidFill>
                  <a:srgbClr val="A50021"/>
                </a:solidFill>
                <a:latin typeface="+mn-lt"/>
                <a:ea typeface="宋体" panose="02010600030101010101" pitchFamily="2" charset="-122"/>
              </a:rPr>
              <a:t> *)&amp;</a:t>
            </a:r>
            <a:r>
              <a:rPr lang="en-US" altLang="zh-CN" sz="1600" dirty="0" err="1">
                <a:solidFill>
                  <a:srgbClr val="A50021"/>
                </a:solidFill>
                <a:latin typeface="+mn-lt"/>
                <a:ea typeface="宋体" panose="02010600030101010101" pitchFamily="2" charset="-122"/>
              </a:rPr>
              <a:t>cliaddr,sizeof</a:t>
            </a:r>
            <a:r>
              <a:rPr lang="en-US" altLang="zh-CN" sz="1600" dirty="0">
                <a:solidFill>
                  <a:srgbClr val="A50021"/>
                </a:solidFill>
                <a:latin typeface="+mn-lt"/>
                <a:ea typeface="宋体" panose="02010600030101010101" pitchFamily="2" charset="-122"/>
              </a:rPr>
              <a:t>(</a:t>
            </a:r>
            <a:r>
              <a:rPr lang="en-US" altLang="zh-CN" sz="1600" dirty="0" err="1">
                <a:solidFill>
                  <a:srgbClr val="A50021"/>
                </a:solidFill>
                <a:latin typeface="+mn-lt"/>
                <a:ea typeface="宋体" panose="02010600030101010101" pitchFamily="2" charset="-122"/>
              </a:rPr>
              <a:t>cliaddr</a:t>
            </a:r>
            <a:r>
              <a:rPr lang="en-US" altLang="zh-CN" sz="1600" dirty="0">
                <a:solidFill>
                  <a:srgbClr val="A50021"/>
                </a:solidFill>
                <a:latin typeface="+mn-lt"/>
                <a:ea typeface="宋体" panose="02010600030101010101" pitchFamily="2" charset="-122"/>
              </a:rPr>
              <a:t>))</a:t>
            </a:r>
          </a:p>
          <a:p>
            <a:pPr marL="1143000" lvl="2" indent="-285750" algn="just" eaLnBrk="0" hangingPunct="0">
              <a:spcBef>
                <a:spcPct val="20000"/>
              </a:spcBef>
              <a:buClr>
                <a:schemeClr val="hlink"/>
              </a:buClr>
              <a:buSzPct val="65000"/>
              <a:buFont typeface="Wingdings" panose="05000000000000000000" pitchFamily="2" charset="2"/>
              <a:buChar char="v"/>
            </a:pPr>
            <a:endParaRPr lang="zh-CN" altLang="en-US" sz="1600" dirty="0">
              <a:solidFill>
                <a:srgbClr val="A50021"/>
              </a:solidFill>
              <a:latin typeface="+mn-lt"/>
              <a:ea typeface="宋体" panose="02010600030101010101" pitchFamily="2" charset="-122"/>
            </a:endParaRPr>
          </a:p>
          <a:p>
            <a:pPr marL="1143000" lvl="2" indent="-285750" algn="just" eaLnBrk="0" hangingPunct="0">
              <a:spcBef>
                <a:spcPct val="20000"/>
              </a:spcBef>
              <a:buClr>
                <a:schemeClr val="hlink"/>
              </a:buClr>
              <a:buSzPct val="65000"/>
              <a:buFont typeface="Wingdings" panose="05000000000000000000" pitchFamily="2" charset="2"/>
              <a:buChar char="v"/>
            </a:pPr>
            <a:endParaRPr lang="zh-CN" altLang="en-US" sz="1600" dirty="0">
              <a:solidFill>
                <a:srgbClr val="A50021"/>
              </a:solidFill>
              <a:latin typeface="+mn-lt"/>
              <a:ea typeface="宋体" panose="02010600030101010101" pitchFamily="2" charset="-122"/>
            </a:endParaRPr>
          </a:p>
          <a:p>
            <a:pPr marL="742950" lvl="1" indent="-285750" algn="l" eaLnBrk="0" hangingPunct="0">
              <a:spcBef>
                <a:spcPct val="20000"/>
              </a:spcBef>
              <a:buClr>
                <a:schemeClr val="tx2"/>
              </a:buClr>
              <a:buSzPct val="75000"/>
              <a:buFont typeface="Wingdings" pitchFamily="2" charset="2"/>
              <a:buChar char="v"/>
            </a:pPr>
            <a:r>
              <a:rPr lang="en-US" altLang="zh-CN" dirty="0">
                <a:solidFill>
                  <a:srgbClr val="0000FF"/>
                </a:solidFill>
                <a:latin typeface="+mn-lt"/>
                <a:ea typeface="+mn-ea"/>
              </a:rPr>
              <a:t>client</a:t>
            </a:r>
            <a:r>
              <a:rPr lang="zh-CN" altLang="en-US" dirty="0">
                <a:solidFill>
                  <a:srgbClr val="0000FF"/>
                </a:solidFill>
                <a:latin typeface="+mn-lt"/>
                <a:ea typeface="+mn-ea"/>
              </a:rPr>
              <a:t>端：</a:t>
            </a:r>
          </a:p>
          <a:p>
            <a:pPr marL="857250" lvl="2" algn="l" eaLnBrk="0" hangingPunct="0">
              <a:spcBef>
                <a:spcPct val="20000"/>
              </a:spcBef>
              <a:buClr>
                <a:schemeClr val="hlink"/>
              </a:buClr>
              <a:buSzPct val="65000"/>
            </a:pPr>
            <a:r>
              <a:rPr lang="zh-CN" altLang="en-US" sz="1600" dirty="0">
                <a:solidFill>
                  <a:srgbClr val="A50021"/>
                </a:solidFill>
                <a:latin typeface="+mn-lt"/>
                <a:ea typeface="宋体" panose="02010600030101010101" pitchFamily="2" charset="-122"/>
              </a:rPr>
              <a:t>     </a:t>
            </a:r>
            <a:r>
              <a:rPr lang="en-US" altLang="zh-CN" sz="1600" dirty="0" err="1">
                <a:solidFill>
                  <a:srgbClr val="A50021"/>
                </a:solidFill>
                <a:latin typeface="+mn-lt"/>
                <a:ea typeface="宋体" panose="02010600030101010101" pitchFamily="2" charset="-122"/>
              </a:rPr>
              <a:t>sendto</a:t>
            </a:r>
            <a:r>
              <a:rPr lang="en-US" altLang="zh-CN" sz="1600" dirty="0">
                <a:solidFill>
                  <a:srgbClr val="A50021"/>
                </a:solidFill>
                <a:latin typeface="+mn-lt"/>
                <a:ea typeface="宋体" panose="02010600030101010101" pitchFamily="2" charset="-122"/>
              </a:rPr>
              <a:t>(</a:t>
            </a:r>
            <a:r>
              <a:rPr lang="en-US" altLang="zh-CN" sz="1600" dirty="0" err="1">
                <a:solidFill>
                  <a:srgbClr val="A50021"/>
                </a:solidFill>
                <a:latin typeface="+mn-lt"/>
                <a:ea typeface="宋体" panose="02010600030101010101" pitchFamily="2" charset="-122"/>
              </a:rPr>
              <a:t>sockfd,buff,sizeof</a:t>
            </a:r>
            <a:r>
              <a:rPr lang="en-US" altLang="zh-CN" sz="1600" dirty="0">
                <a:solidFill>
                  <a:srgbClr val="A50021"/>
                </a:solidFill>
                <a:latin typeface="+mn-lt"/>
                <a:ea typeface="宋体" panose="02010600030101010101" pitchFamily="2" charset="-122"/>
              </a:rPr>
              <a:t>(buff),0,(struct </a:t>
            </a:r>
            <a:r>
              <a:rPr lang="en-US" altLang="zh-CN" sz="1600" dirty="0" err="1">
                <a:solidFill>
                  <a:srgbClr val="A50021"/>
                </a:solidFill>
                <a:latin typeface="+mn-lt"/>
                <a:ea typeface="宋体" panose="02010600030101010101" pitchFamily="2" charset="-122"/>
              </a:rPr>
              <a:t>sockaddr</a:t>
            </a:r>
            <a:r>
              <a:rPr lang="en-US" altLang="zh-CN" sz="1600" dirty="0">
                <a:solidFill>
                  <a:srgbClr val="A50021"/>
                </a:solidFill>
                <a:latin typeface="+mn-lt"/>
                <a:ea typeface="宋体" panose="02010600030101010101" pitchFamily="2" charset="-122"/>
              </a:rPr>
              <a:t> *)&amp;</a:t>
            </a:r>
            <a:r>
              <a:rPr lang="en-US" altLang="zh-CN" sz="1600" dirty="0" err="1">
                <a:solidFill>
                  <a:srgbClr val="A50021"/>
                </a:solidFill>
                <a:latin typeface="+mn-lt"/>
                <a:ea typeface="宋体" panose="02010600030101010101" pitchFamily="2" charset="-122"/>
              </a:rPr>
              <a:t>servaddr,sizeof</a:t>
            </a:r>
            <a:r>
              <a:rPr lang="en-US" altLang="zh-CN" sz="1600" dirty="0">
                <a:solidFill>
                  <a:srgbClr val="A50021"/>
                </a:solidFill>
                <a:latin typeface="+mn-lt"/>
                <a:ea typeface="宋体" panose="02010600030101010101" pitchFamily="2" charset="-122"/>
              </a:rPr>
              <a:t>(</a:t>
            </a:r>
            <a:r>
              <a:rPr lang="en-US" altLang="zh-CN" sz="1600" dirty="0" err="1">
                <a:solidFill>
                  <a:srgbClr val="A50021"/>
                </a:solidFill>
                <a:latin typeface="+mn-lt"/>
                <a:ea typeface="宋体" panose="02010600030101010101" pitchFamily="2" charset="-122"/>
              </a:rPr>
              <a:t>servaddr</a:t>
            </a:r>
            <a:r>
              <a:rPr lang="en-US" altLang="zh-CN" sz="1600" dirty="0">
                <a:solidFill>
                  <a:srgbClr val="A50021"/>
                </a:solidFill>
                <a:latin typeface="+mn-lt"/>
                <a:ea typeface="宋体" panose="02010600030101010101" pitchFamily="2" charset="-122"/>
              </a:rPr>
              <a:t>))</a:t>
            </a:r>
          </a:p>
          <a:p>
            <a:pPr marL="857250" lvl="2" algn="l" eaLnBrk="0" hangingPunct="0">
              <a:spcBef>
                <a:spcPct val="20000"/>
              </a:spcBef>
              <a:buClr>
                <a:schemeClr val="hlink"/>
              </a:buClr>
              <a:buSzPct val="65000"/>
            </a:pPr>
            <a:r>
              <a:rPr lang="zh-CN" altLang="en-US" sz="1600" dirty="0">
                <a:solidFill>
                  <a:srgbClr val="A50021"/>
                </a:solidFill>
                <a:latin typeface="+mn-lt"/>
                <a:ea typeface="宋体" panose="02010600030101010101" pitchFamily="2" charset="-122"/>
              </a:rPr>
              <a:t>      </a:t>
            </a:r>
            <a:r>
              <a:rPr lang="en-US" altLang="zh-CN" sz="1600" dirty="0" err="1">
                <a:solidFill>
                  <a:srgbClr val="A50021"/>
                </a:solidFill>
                <a:latin typeface="+mn-lt"/>
                <a:ea typeface="宋体" panose="02010600030101010101" pitchFamily="2" charset="-122"/>
              </a:rPr>
              <a:t>recvfrom</a:t>
            </a:r>
            <a:r>
              <a:rPr lang="en-US" altLang="zh-CN" sz="1600" dirty="0">
                <a:solidFill>
                  <a:srgbClr val="A50021"/>
                </a:solidFill>
                <a:latin typeface="+mn-lt"/>
                <a:ea typeface="宋体" panose="02010600030101010101" pitchFamily="2" charset="-122"/>
              </a:rPr>
              <a:t>(</a:t>
            </a:r>
            <a:r>
              <a:rPr lang="en-US" altLang="zh-CN" sz="1600" dirty="0" err="1">
                <a:solidFill>
                  <a:srgbClr val="A50021"/>
                </a:solidFill>
                <a:latin typeface="+mn-lt"/>
                <a:ea typeface="宋体" panose="02010600030101010101" pitchFamily="2" charset="-122"/>
              </a:rPr>
              <a:t>sockfd,buff,sizeof</a:t>
            </a:r>
            <a:r>
              <a:rPr lang="en-US" altLang="zh-CN" sz="1600" dirty="0">
                <a:solidFill>
                  <a:srgbClr val="A50021"/>
                </a:solidFill>
                <a:latin typeface="+mn-lt"/>
                <a:ea typeface="宋体" panose="02010600030101010101" pitchFamily="2" charset="-122"/>
              </a:rPr>
              <a:t>(buff),0,NULL,NULL)</a:t>
            </a:r>
          </a:p>
          <a:p>
            <a:pPr algn="l"/>
            <a:r>
              <a:rPr lang="zh-CN" altLang="en-US" dirty="0">
                <a:latin typeface="Arial" panose="020B0604020202020204" pitchFamily="34" charset="0"/>
                <a:ea typeface="宋体" panose="02010600030101010101" pitchFamily="2" charset="-122"/>
              </a:rPr>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11266" name="内容占位符 2"/>
          <p:cNvSpPr>
            <a:spLocks noGrp="1"/>
          </p:cNvSpPr>
          <p:nvPr>
            <p:ph idx="4294967295"/>
          </p:nvPr>
        </p:nvSpPr>
        <p:spPr>
          <a:xfrm>
            <a:off x="920750" y="1196976"/>
            <a:ext cx="8242300"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1:</a:t>
            </a:r>
            <a:r>
              <a:rPr lang="zh-CN" altLang="en-US" dirty="0"/>
              <a:t>网络字节序和本地字节序相互转换</a:t>
            </a:r>
          </a:p>
          <a:p>
            <a:pPr lvl="1"/>
            <a:r>
              <a:rPr lang="zh-CN" altLang="en-US" dirty="0">
                <a:sym typeface="宋体" panose="02010600030101010101" pitchFamily="2" charset="-122"/>
              </a:rPr>
              <a:t>描述：</a:t>
            </a:r>
          </a:p>
          <a:p>
            <a:pPr lvl="2" indent="-285750">
              <a:buFont typeface="Wingdings" panose="05000000000000000000" pitchFamily="2" charset="2"/>
              <a:buChar char="v"/>
            </a:pPr>
            <a:r>
              <a:rPr lang="zh-CN" altLang="en-US" sz="1600" dirty="0">
                <a:solidFill>
                  <a:schemeClr val="tx1"/>
                </a:solidFill>
                <a:latin typeface="黑体" panose="02010609060101010101" pitchFamily="49" charset="-122"/>
                <a:ea typeface="黑体" panose="02010609060101010101" pitchFamily="49" charset="-122"/>
                <a:sym typeface="宋体" panose="02010600030101010101" pitchFamily="2" charset="-122"/>
              </a:rPr>
              <a:t>用</a:t>
            </a:r>
            <a:r>
              <a:rPr lang="zh-CN" altLang="zh-CN" sz="1600" dirty="0">
                <a:solidFill>
                  <a:schemeClr val="tx1"/>
                </a:solidFill>
                <a:latin typeface="黑体" panose="02010609060101010101" pitchFamily="49" charset="-122"/>
                <a:ea typeface="黑体" panose="02010609060101010101" pitchFamily="49" charset="-122"/>
                <a:sym typeface="宋体" panose="02010600030101010101" pitchFamily="2" charset="-122"/>
              </a:rPr>
              <a:t>htonl</a:t>
            </a:r>
            <a:r>
              <a:rPr lang="zh-CN" altLang="en-US" sz="1600" dirty="0">
                <a:solidFill>
                  <a:schemeClr val="tx1"/>
                </a:solidFill>
                <a:latin typeface="黑体" panose="02010609060101010101" pitchFamily="49" charset="-122"/>
                <a:ea typeface="黑体" panose="02010609060101010101" pitchFamily="49" charset="-122"/>
                <a:sym typeface="宋体" panose="02010600030101010101" pitchFamily="2" charset="-122"/>
              </a:rPr>
              <a:t>将本地字节序（</a:t>
            </a:r>
            <a:r>
              <a:rPr lang="zh-CN" altLang="zh-CN" sz="1600" dirty="0">
                <a:solidFill>
                  <a:schemeClr val="tx1"/>
                </a:solidFill>
                <a:latin typeface="黑体" panose="02010609060101010101" pitchFamily="49" charset="-122"/>
                <a:ea typeface="黑体" panose="02010609060101010101" pitchFamily="49" charset="-122"/>
                <a:sym typeface="宋体" panose="02010600030101010101" pitchFamily="2" charset="-122"/>
              </a:rPr>
              <a:t>0x12345678</a:t>
            </a:r>
            <a:r>
              <a:rPr lang="zh-CN" altLang="en-US" sz="1600" dirty="0">
                <a:solidFill>
                  <a:schemeClr val="tx1"/>
                </a:solidFill>
                <a:latin typeface="黑体" panose="02010609060101010101" pitchFamily="49" charset="-122"/>
                <a:ea typeface="黑体" panose="02010609060101010101" pitchFamily="49" charset="-122"/>
                <a:sym typeface="宋体" panose="02010600030101010101" pitchFamily="2" charset="-122"/>
              </a:rPr>
              <a:t>）转换成网络字节序并打印出来</a:t>
            </a:r>
          </a:p>
          <a:p>
            <a:pPr lvl="2" indent="-285750">
              <a:buFont typeface="Wingdings" panose="05000000000000000000" pitchFamily="2" charset="2"/>
              <a:buChar char="v"/>
            </a:pPr>
            <a:endParaRPr lang="en-US" altLang="x-none" sz="1600" dirty="0">
              <a:ea typeface="宋体" panose="02010600030101010101" pitchFamily="2" charset="-122"/>
              <a:sym typeface="宋体" panose="02010600030101010101" pitchFamily="2" charset="-122"/>
            </a:endParaRPr>
          </a:p>
          <a:p>
            <a:pPr lvl="1"/>
            <a:r>
              <a:rPr lang="zh-CN" altLang="en-US" dirty="0">
                <a:sym typeface="宋体" panose="02010600030101010101" pitchFamily="2" charset="-122"/>
              </a:rPr>
              <a:t>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a:t>
            </a:r>
            <a:r>
              <a:rPr lang="en-US" altLang="zh-CN" sz="1600" dirty="0">
                <a:ea typeface="宋体" panose="02010600030101010101" pitchFamily="2" charset="-122"/>
                <a:sym typeface="宋体" panose="02010600030101010101" pitchFamily="2" charset="-122"/>
              </a:rPr>
              <a:t>C</a:t>
            </a:r>
            <a:r>
              <a:rPr lang="zh-CN" altLang="en-US" sz="1600" dirty="0">
                <a:ea typeface="宋体" panose="02010600030101010101" pitchFamily="2" charset="-122"/>
                <a:sym typeface="宋体" panose="02010600030101010101" pitchFamily="2" charset="-122"/>
              </a:rPr>
              <a:t>语言编写一个程序，打印出本地字节序。</a:t>
            </a:r>
            <a:endParaRPr lang="en-US" altLang="x-none"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a:t>
            </a:r>
            <a:r>
              <a:rPr lang="en-US" altLang="zh-CN" sz="1600" dirty="0">
                <a:ea typeface="宋体" panose="02010600030101010101" pitchFamily="2" charset="-122"/>
                <a:sym typeface="宋体" panose="02010600030101010101" pitchFamily="2" charset="-122"/>
              </a:rPr>
              <a:t>htonl</a:t>
            </a:r>
            <a:r>
              <a:rPr lang="zh-CN" altLang="en-US" sz="1600" dirty="0">
                <a:ea typeface="宋体" panose="02010600030101010101" pitchFamily="2" charset="-122"/>
                <a:sym typeface="宋体" panose="02010600030101010101" pitchFamily="2" charset="-122"/>
              </a:rPr>
              <a:t>函数把本地字节序转换成网络字节序，并打印出来。</a:t>
            </a:r>
          </a:p>
          <a:p>
            <a:pPr lvl="1"/>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#include &lt;</a:t>
            </a:r>
            <a:r>
              <a:rPr lang="zh-CN" altLang="en-US" sz="1600" dirty="0">
                <a:ea typeface="宋体" panose="02010600030101010101" pitchFamily="2" charset="-122"/>
                <a:sym typeface="宋体" panose="02010600030101010101" pitchFamily="2" charset="-122"/>
              </a:rPr>
              <a:t>netinet/in.h</a:t>
            </a:r>
            <a:r>
              <a:rPr lang="en-US" altLang="zh-CN" sz="1600" dirty="0">
                <a:ea typeface="宋体" panose="02010600030101010101" pitchFamily="2" charset="-122"/>
                <a:sym typeface="宋体" panose="02010600030101010101" pitchFamily="2" charset="-122"/>
              </a:rPr>
              <a:t>&gt;</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uint32_t htonl(uint32_t hostlong);</a:t>
            </a:r>
            <a:endParaRPr lang="zh-CN" altLang="en-US" dirty="0">
              <a:ea typeface="宋体" panose="02010600030101010101" pitchFamily="2" charset="-122"/>
              <a:sym typeface="宋体" panose="02010600030101010101" pitchFamily="2" charset="-122"/>
            </a:endParaRPr>
          </a:p>
        </p:txBody>
      </p:sp>
      <p:pic>
        <p:nvPicPr>
          <p:cNvPr id="11267" name="内容占位符 3"/>
          <p:cNvPicPr>
            <a:picLocks noGrp="1" noChangeAspect="1"/>
          </p:cNvPicPr>
          <p:nvPr>
            <p:ph idx="4294967295"/>
          </p:nvPr>
        </p:nvPicPr>
        <p:blipFill>
          <a:blip r:embed="rId3"/>
          <a:stretch>
            <a:fillRect/>
          </a:stretch>
        </p:blipFill>
        <p:spPr>
          <a:xfrm>
            <a:off x="2160588" y="5275264"/>
            <a:ext cx="5002212" cy="1392237"/>
          </a:xfrm>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1</a:t>
            </a:r>
            <a:r>
              <a:rPr lang="zh-CN" altLang="en-US" dirty="0"/>
              <a:t>：知识点</a:t>
            </a:r>
          </a:p>
        </p:txBody>
      </p:sp>
      <p:sp>
        <p:nvSpPr>
          <p:cNvPr id="13315" name="文本框 3"/>
          <p:cNvSpPr txBox="1"/>
          <p:nvPr/>
        </p:nvSpPr>
        <p:spPr>
          <a:xfrm>
            <a:off x="-159568" y="1268760"/>
            <a:ext cx="9482949" cy="5201424"/>
          </a:xfrm>
          <a:prstGeom prst="rect">
            <a:avLst/>
          </a:prstGeom>
          <a:noFill/>
          <a:ln w="9525">
            <a:noFill/>
          </a:ln>
        </p:spPr>
        <p:txBody>
          <a:bodyPr wrap="square" anchor="t">
            <a:spAutoFit/>
          </a:bodyPr>
          <a:lstStyle/>
          <a:p>
            <a:pPr marL="1085850" lvl="2" indent="-457200" algn="just">
              <a:buFont typeface="+mj-lt"/>
              <a:buAutoNum type="arabicPeriod"/>
            </a:pPr>
            <a:r>
              <a:rPr lang="zh-CN" altLang="en-US" dirty="0">
                <a:solidFill>
                  <a:srgbClr val="0000FF"/>
                </a:solidFill>
                <a:latin typeface="+mn-lt"/>
                <a:ea typeface="+mn-ea"/>
                <a:sym typeface="宋体" panose="02010600030101010101" pitchFamily="2" charset="-122"/>
              </a:rPr>
              <a:t>小端法</a:t>
            </a:r>
            <a:r>
              <a:rPr lang="en-US" altLang="zh-CN" dirty="0">
                <a:solidFill>
                  <a:srgbClr val="0000FF"/>
                </a:solidFill>
                <a:latin typeface="+mn-lt"/>
                <a:ea typeface="+mn-ea"/>
                <a:sym typeface="宋体" panose="02010600030101010101" pitchFamily="2" charset="-122"/>
              </a:rPr>
              <a:t>(Little-Endian)</a:t>
            </a:r>
            <a:r>
              <a:rPr lang="zh-CN" altLang="en-US" dirty="0">
                <a:solidFill>
                  <a:srgbClr val="0000FF"/>
                </a:solidFill>
                <a:latin typeface="+mn-lt"/>
                <a:ea typeface="+mn-ea"/>
                <a:sym typeface="宋体" panose="02010600030101010101" pitchFamily="2" charset="-122"/>
              </a:rPr>
              <a:t>就是低位字节排放在内存的低地址端即该值的起始地址，高位字节排放在内存的高地址端。 </a:t>
            </a:r>
            <a:endParaRPr lang="en-US" altLang="zh-CN" dirty="0">
              <a:solidFill>
                <a:srgbClr val="0000FF"/>
              </a:solidFill>
              <a:latin typeface="+mn-lt"/>
              <a:ea typeface="+mn-ea"/>
              <a:sym typeface="宋体" panose="02010600030101010101" pitchFamily="2" charset="-122"/>
            </a:endParaRPr>
          </a:p>
          <a:p>
            <a:pPr marL="1085850" lvl="2" indent="-457200" algn="just">
              <a:buFont typeface="+mj-lt"/>
              <a:buAutoNum type="arabicPeriod"/>
            </a:pPr>
            <a:r>
              <a:rPr lang="zh-CN" altLang="en-US" dirty="0">
                <a:solidFill>
                  <a:srgbClr val="0000FF"/>
                </a:solidFill>
                <a:latin typeface="+mn-lt"/>
                <a:ea typeface="+mn-ea"/>
                <a:sym typeface="宋体" panose="02010600030101010101" pitchFamily="2" charset="-122"/>
              </a:rPr>
              <a:t>大端法</a:t>
            </a:r>
            <a:r>
              <a:rPr lang="en-US" altLang="zh-CN" dirty="0">
                <a:solidFill>
                  <a:srgbClr val="0000FF"/>
                </a:solidFill>
                <a:latin typeface="+mn-lt"/>
                <a:ea typeface="+mn-ea"/>
                <a:sym typeface="宋体" panose="02010600030101010101" pitchFamily="2" charset="-122"/>
              </a:rPr>
              <a:t>(Big-Endian)</a:t>
            </a:r>
            <a:r>
              <a:rPr lang="zh-CN" altLang="en-US" dirty="0">
                <a:solidFill>
                  <a:srgbClr val="0000FF"/>
                </a:solidFill>
                <a:latin typeface="+mn-lt"/>
                <a:ea typeface="+mn-ea"/>
                <a:sym typeface="宋体" panose="02010600030101010101" pitchFamily="2" charset="-122"/>
              </a:rPr>
              <a:t>就是高位字节排放在内存的低地址端即该值的起始地址，低位字节排放在内存的高地址端。</a:t>
            </a:r>
            <a:endParaRPr lang="en-US" altLang="zh-CN" dirty="0">
              <a:solidFill>
                <a:srgbClr val="0000FF"/>
              </a:solidFill>
              <a:latin typeface="+mn-lt"/>
              <a:ea typeface="+mn-ea"/>
              <a:sym typeface="宋体" panose="02010600030101010101" pitchFamily="2" charset="-122"/>
            </a:endParaRPr>
          </a:p>
          <a:p>
            <a:pPr marL="1085850" lvl="2" indent="-457200" algn="just">
              <a:buFont typeface="+mj-lt"/>
              <a:buAutoNum type="arabicPeriod"/>
            </a:pPr>
            <a:r>
              <a:rPr lang="zh-CN" altLang="en-US" dirty="0">
                <a:solidFill>
                  <a:srgbClr val="0000FF"/>
                </a:solidFill>
                <a:latin typeface="+mn-lt"/>
                <a:ea typeface="+mn-ea"/>
                <a:sym typeface="宋体" panose="02010600030101010101" pitchFamily="2" charset="-122"/>
              </a:rPr>
              <a:t>网络字节序：收到的第一个字节被当做高位看待，这就要求发送端发送的第一个字节应当是高位。而在发送端发送数据时，发送的第一个字节是该数字在内存中起始地址对应的字节。可见多字节数值在发送前，在内存中数值应该以大端法存放。</a:t>
            </a:r>
          </a:p>
          <a:p>
            <a:pPr marL="1085850" lvl="2" indent="-457200" algn="just">
              <a:buFont typeface="+mj-lt"/>
              <a:buAutoNum type="arabicPeriod"/>
            </a:pPr>
            <a:r>
              <a:rPr lang="en-US" altLang="zh-CN" dirty="0" err="1">
                <a:solidFill>
                  <a:srgbClr val="0000FF"/>
                </a:solidFill>
                <a:latin typeface="+mn-lt"/>
                <a:ea typeface="+mn-ea"/>
                <a:sym typeface="宋体" panose="02010600030101010101" pitchFamily="2" charset="-122"/>
              </a:rPr>
              <a:t>不同的机器</a:t>
            </a:r>
            <a:r>
              <a:rPr lang="zh-CN" altLang="en-US" dirty="0">
                <a:solidFill>
                  <a:srgbClr val="0000FF"/>
                </a:solidFill>
                <a:latin typeface="+mn-lt"/>
                <a:ea typeface="+mn-ea"/>
                <a:sym typeface="宋体" panose="02010600030101010101" pitchFamily="2" charset="-122"/>
              </a:rPr>
              <a:t>主机字节序</a:t>
            </a:r>
            <a:r>
              <a:rPr lang="en-US" altLang="zh-CN" dirty="0" err="1">
                <a:solidFill>
                  <a:srgbClr val="0000FF"/>
                </a:solidFill>
                <a:latin typeface="+mn-lt"/>
                <a:ea typeface="+mn-ea"/>
                <a:sym typeface="宋体" panose="02010600030101010101" pitchFamily="2" charset="-122"/>
              </a:rPr>
              <a:t>不相同，与CPU设计有关，数据的顺序是由cpu决定的,而与操作系统无关</a:t>
            </a:r>
            <a:r>
              <a:rPr lang="zh-CN" altLang="en-US" dirty="0">
                <a:solidFill>
                  <a:srgbClr val="0000FF"/>
                </a:solidFill>
                <a:latin typeface="+mn-lt"/>
                <a:ea typeface="+mn-ea"/>
                <a:sym typeface="宋体" panose="02010600030101010101" pitchFamily="2" charset="-122"/>
              </a:rPr>
              <a:t>。</a:t>
            </a:r>
          </a:p>
          <a:p>
            <a:pPr marL="1085850" lvl="2" indent="-457200" algn="just">
              <a:buFont typeface="+mj-lt"/>
              <a:buAutoNum type="arabicPeriod"/>
            </a:pPr>
            <a:r>
              <a:rPr lang="zh-CN" altLang="en-US" dirty="0">
                <a:solidFill>
                  <a:srgbClr val="0000FF"/>
                </a:solidFill>
                <a:latin typeface="+mn-lt"/>
                <a:ea typeface="+mn-ea"/>
                <a:sym typeface="宋体" panose="02010600030101010101" pitchFamily="2" charset="-122"/>
              </a:rPr>
              <a:t>在网络上使用统一的网络字节顺序，可以避免兼容性问题。网络字节序是大端法，需要函数转换</a:t>
            </a:r>
            <a:r>
              <a:rPr lang="zh-CN" altLang="en-US" sz="2000" dirty="0">
                <a:latin typeface="Arial" panose="020B0604020202020204" pitchFamily="34" charset="0"/>
                <a:ea typeface="宋体" panose="02010600030101010101" pitchFamily="2" charset="-122"/>
                <a:sym typeface="宋体" panose="02010600030101010101" pitchFamily="2" charset="-122"/>
              </a:rPr>
              <a:t>。</a:t>
            </a:r>
          </a:p>
          <a:p>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Frame 1027"/>
          <p:cNvPicPr>
            <a:picLocks noChangeAspect="1"/>
          </p:cNvPicPr>
          <p:nvPr/>
        </p:nvPicPr>
        <p:blipFill rotWithShape="1">
          <a:blip r:embed="rId3">
            <a:clrChange>
              <a:clrFrom>
                <a:srgbClr val="FFFFFF"/>
              </a:clrFrom>
              <a:clrTo>
                <a:srgbClr val="FFFFFF">
                  <a:alpha val="0"/>
                </a:srgbClr>
              </a:clrTo>
            </a:clrChange>
          </a:blip>
          <a:srcRect b="15293"/>
          <a:stretch/>
        </p:blipFill>
        <p:spPr>
          <a:xfrm>
            <a:off x="632520" y="2132856"/>
            <a:ext cx="9100325" cy="4608512"/>
          </a:xfrm>
          <a:prstGeom prst="rect">
            <a:avLst/>
          </a:prstGeom>
          <a:noFill/>
          <a:ln w="9525">
            <a:noFill/>
          </a:ln>
        </p:spPr>
      </p:pic>
      <p:sp>
        <p:nvSpPr>
          <p:cNvPr id="14339" name="文本框 4"/>
          <p:cNvSpPr txBox="1"/>
          <p:nvPr/>
        </p:nvSpPr>
        <p:spPr>
          <a:xfrm>
            <a:off x="1174750" y="1268414"/>
            <a:ext cx="7689850" cy="1292662"/>
          </a:xfrm>
          <a:prstGeom prst="rect">
            <a:avLst/>
          </a:prstGeom>
          <a:noFill/>
          <a:ln w="9525">
            <a:noFill/>
          </a:ln>
        </p:spPr>
        <p:txBody>
          <a:bodyPr wrap="square" anchor="t">
            <a:spAutoFit/>
          </a:bodyPr>
          <a:lstStyle/>
          <a:p>
            <a:pPr algn="just"/>
            <a:r>
              <a:rPr lang="zh-CN" altLang="en-US" sz="2600" dirty="0">
                <a:solidFill>
                  <a:srgbClr val="000066"/>
                </a:solidFill>
                <a:latin typeface="+mn-lt"/>
                <a:ea typeface="黑体" pitchFamily="2" charset="-122"/>
              </a:rPr>
              <a:t>比如我们经过网络发送0x12345678这个整形，如图</a:t>
            </a:r>
            <a:r>
              <a:rPr lang="en-US" altLang="zh-CN" sz="2600" dirty="0">
                <a:solidFill>
                  <a:srgbClr val="000066"/>
                </a:solidFill>
                <a:latin typeface="+mn-lt"/>
                <a:ea typeface="黑体" pitchFamily="2" charset="-122"/>
              </a:rPr>
              <a:t>2</a:t>
            </a:r>
            <a:r>
              <a:rPr lang="zh-CN" altLang="en-US" sz="2600" dirty="0">
                <a:solidFill>
                  <a:srgbClr val="000066"/>
                </a:solidFill>
                <a:latin typeface="+mn-lt"/>
                <a:ea typeface="黑体" pitchFamily="2" charset="-122"/>
              </a:rPr>
              <a:t>所示，它是以小端法存放的，在发送前需要使用系统提供的htonl将其转换成大端法存放。</a:t>
            </a:r>
          </a:p>
        </p:txBody>
      </p:sp>
      <p:sp>
        <p:nvSpPr>
          <p:cNvPr id="7" name="标题 1">
            <a:extLst>
              <a:ext uri="{FF2B5EF4-FFF2-40B4-BE49-F238E27FC236}">
                <a16:creationId xmlns:a16="http://schemas.microsoft.com/office/drawing/2014/main" id="{EFD16825-78D0-4751-81D7-4BCE2E806059}"/>
              </a:ext>
            </a:extLst>
          </p:cNvPr>
          <p:cNvSpPr txBox="1">
            <a:spLocks/>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任务</a:t>
            </a:r>
            <a:r>
              <a:rPr lang="en-US" altLang="zh-CN" kern="0" dirty="0"/>
              <a:t>1</a:t>
            </a:r>
            <a:endParaRPr lang="zh-CN" altLang="en-US" kern="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type="subTitle" idx="1"/>
          </p:nvPr>
        </p:nvSpPr>
        <p:spPr>
          <a:xfrm>
            <a:off x="344488" y="1268760"/>
            <a:ext cx="9226228" cy="4608513"/>
          </a:xfrm>
          <a:ln/>
        </p:spPr>
        <p:txBody>
          <a:bodyPr vert="horz" wrap="square" lIns="91440" tIns="45720" rIns="91440" bIns="45720" numCol="1" anchor="t" anchorCtr="0" compatLnSpc="1">
            <a:prstTxWarp prst="textNoShape">
              <a:avLst/>
            </a:prstTxWarp>
          </a:bodyPr>
          <a:lstStyle/>
          <a:p>
            <a:pPr marL="342900" indent="-342900" algn="just" defTabSz="0">
              <a:lnSpc>
                <a:spcPct val="150000"/>
              </a:lnSpc>
            </a:pPr>
            <a:r>
              <a:rPr lang="zh-CN" altLang="en-US" kern="1200" dirty="0">
                <a:sym typeface="宋体" panose="02010600030101010101" pitchFamily="2" charset="-122"/>
              </a:rPr>
              <a:t>主机字节序与网络字节序相互转化的函数：</a:t>
            </a:r>
          </a:p>
          <a:p>
            <a:pPr marL="342900" indent="-342900" algn="just" defTabSz="0">
              <a:lnSpc>
                <a:spcPct val="150000"/>
              </a:lnSpc>
            </a:pPr>
            <a:r>
              <a:rPr lang="zh-CN" altLang="zh-CN" sz="2000" kern="1200" dirty="0">
                <a:solidFill>
                  <a:srgbClr val="FF0000"/>
                </a:solidFill>
                <a:latin typeface="黑体" panose="02010609060101010101" pitchFamily="49" charset="-122"/>
                <a:ea typeface="+mn-ea"/>
                <a:sym typeface="宋体" panose="02010600030101010101" pitchFamily="2" charset="-122"/>
              </a:rPr>
              <a:t>#include &lt;netinet/in.h&gt;</a:t>
            </a:r>
          </a:p>
          <a:p>
            <a:pPr marL="342900" indent="-342900" algn="just" defTabSz="0">
              <a:lnSpc>
                <a:spcPct val="150000"/>
              </a:lnSpc>
            </a:pPr>
            <a:r>
              <a:rPr lang="zh-CN" altLang="zh-CN" sz="2000" kern="1200" dirty="0">
                <a:solidFill>
                  <a:schemeClr val="tx1"/>
                </a:solidFill>
                <a:latin typeface="黑体" panose="02010609060101010101" pitchFamily="49" charset="-122"/>
                <a:ea typeface="+mn-ea"/>
                <a:sym typeface="宋体" panose="02010600030101010101" pitchFamily="2" charset="-122"/>
              </a:rPr>
              <a:t>uint32_t htonl(uint32_t hostlong);</a:t>
            </a:r>
          </a:p>
          <a:p>
            <a:pPr marL="342900" indent="-342900" algn="just" defTabSz="0">
              <a:lnSpc>
                <a:spcPct val="150000"/>
              </a:lnSpc>
            </a:pPr>
            <a:r>
              <a:rPr lang="zh-CN" altLang="zh-CN" sz="2000" kern="1200" dirty="0">
                <a:solidFill>
                  <a:schemeClr val="bg2"/>
                </a:solidFill>
                <a:latin typeface="黑体" panose="02010609060101010101" pitchFamily="49" charset="-122"/>
                <a:ea typeface="+mn-ea"/>
                <a:sym typeface="宋体" panose="02010600030101010101" pitchFamily="2" charset="-122"/>
              </a:rPr>
              <a:t>uint16_t htons(uint16_t hostshort);</a:t>
            </a:r>
          </a:p>
          <a:p>
            <a:pPr marL="342900" indent="-342900" algn="just" defTabSz="0">
              <a:lnSpc>
                <a:spcPct val="150000"/>
              </a:lnSpc>
            </a:pPr>
            <a:r>
              <a:rPr lang="zh-CN" altLang="zh-CN" sz="2000" kern="1200" dirty="0">
                <a:solidFill>
                  <a:schemeClr val="bg2"/>
                </a:solidFill>
                <a:latin typeface="黑体" panose="02010609060101010101" pitchFamily="49" charset="-122"/>
                <a:ea typeface="+mn-ea"/>
                <a:sym typeface="宋体" panose="02010600030101010101" pitchFamily="2" charset="-122"/>
              </a:rPr>
              <a:t>uint32_t ntohl(uint32_t netlong);</a:t>
            </a:r>
          </a:p>
          <a:p>
            <a:pPr marL="342900" indent="-342900" algn="just" defTabSz="0">
              <a:lnSpc>
                <a:spcPct val="150000"/>
              </a:lnSpc>
            </a:pPr>
            <a:r>
              <a:rPr lang="zh-CN" altLang="zh-CN" sz="2000" kern="1200" dirty="0">
                <a:solidFill>
                  <a:schemeClr val="bg2"/>
                </a:solidFill>
                <a:latin typeface="黑体" panose="02010609060101010101" pitchFamily="49" charset="-122"/>
                <a:ea typeface="+mn-ea"/>
                <a:sym typeface="宋体" panose="02010600030101010101" pitchFamily="2" charset="-122"/>
              </a:rPr>
              <a:t>uint16_t ntohs(uint16_t netshort);</a:t>
            </a:r>
          </a:p>
          <a:p>
            <a:pPr marL="342900" indent="-342900" algn="just" defTabSz="0"/>
            <a:r>
              <a:rPr lang="zh-CN" altLang="zh-CN" sz="2000" kern="1200" dirty="0">
                <a:solidFill>
                  <a:srgbClr val="FF0000"/>
                </a:solidFill>
                <a:latin typeface="黑体" panose="02010609060101010101" pitchFamily="49" charset="-122"/>
                <a:ea typeface="+mn-ea"/>
                <a:sym typeface="宋体" panose="02010600030101010101" pitchFamily="2" charset="-122"/>
              </a:rPr>
              <a:t>h</a:t>
            </a:r>
            <a:r>
              <a:rPr lang="zh-CN" altLang="en-US" sz="2000" kern="1200" dirty="0">
                <a:solidFill>
                  <a:srgbClr val="FF0000"/>
                </a:solidFill>
                <a:latin typeface="黑体" panose="02010609060101010101" pitchFamily="49" charset="-122"/>
                <a:ea typeface="+mn-ea"/>
                <a:sym typeface="宋体" panose="02010600030101010101" pitchFamily="2" charset="-122"/>
              </a:rPr>
              <a:t>代表</a:t>
            </a:r>
            <a:r>
              <a:rPr lang="zh-CN" altLang="zh-CN" sz="2000" kern="1200" dirty="0">
                <a:solidFill>
                  <a:srgbClr val="FF0000"/>
                </a:solidFill>
                <a:latin typeface="黑体" panose="02010609060101010101" pitchFamily="49" charset="-122"/>
                <a:ea typeface="+mn-ea"/>
                <a:sym typeface="宋体" panose="02010600030101010101" pitchFamily="2" charset="-122"/>
              </a:rPr>
              <a:t>host</a:t>
            </a:r>
            <a:r>
              <a:rPr lang="zh-CN" altLang="en-US" sz="2000" kern="1200" dirty="0">
                <a:solidFill>
                  <a:srgbClr val="FF0000"/>
                </a:solidFill>
                <a:latin typeface="黑体" panose="02010609060101010101" pitchFamily="49" charset="-122"/>
                <a:ea typeface="+mn-ea"/>
                <a:sym typeface="宋体" panose="02010600030101010101" pitchFamily="2" charset="-122"/>
              </a:rPr>
              <a:t>，</a:t>
            </a:r>
            <a:r>
              <a:rPr lang="zh-CN" altLang="zh-CN" sz="2000" kern="1200" dirty="0">
                <a:solidFill>
                  <a:srgbClr val="FF0000"/>
                </a:solidFill>
                <a:latin typeface="黑体" panose="02010609060101010101" pitchFamily="49" charset="-122"/>
                <a:ea typeface="+mn-ea"/>
                <a:sym typeface="宋体" panose="02010600030101010101" pitchFamily="2" charset="-122"/>
              </a:rPr>
              <a:t>n</a:t>
            </a:r>
            <a:r>
              <a:rPr lang="zh-CN" altLang="en-US" sz="2000" kern="1200" dirty="0">
                <a:solidFill>
                  <a:srgbClr val="FF0000"/>
                </a:solidFill>
                <a:latin typeface="黑体" panose="02010609060101010101" pitchFamily="49" charset="-122"/>
                <a:ea typeface="+mn-ea"/>
                <a:sym typeface="宋体" panose="02010600030101010101" pitchFamily="2" charset="-122"/>
              </a:rPr>
              <a:t>代表</a:t>
            </a:r>
            <a:r>
              <a:rPr lang="zh-CN" altLang="zh-CN" sz="2000" kern="1200" dirty="0">
                <a:solidFill>
                  <a:srgbClr val="FF0000"/>
                </a:solidFill>
                <a:latin typeface="黑体" panose="02010609060101010101" pitchFamily="49" charset="-122"/>
                <a:ea typeface="+mn-ea"/>
                <a:sym typeface="宋体" panose="02010600030101010101" pitchFamily="2" charset="-122"/>
              </a:rPr>
              <a:t>network</a:t>
            </a:r>
            <a:r>
              <a:rPr lang="zh-CN" altLang="en-US" sz="2000" kern="1200" dirty="0">
                <a:solidFill>
                  <a:srgbClr val="FF0000"/>
                </a:solidFill>
                <a:latin typeface="黑体" panose="02010609060101010101" pitchFamily="49" charset="-122"/>
                <a:ea typeface="+mn-ea"/>
                <a:sym typeface="宋体" panose="02010600030101010101" pitchFamily="2" charset="-122"/>
              </a:rPr>
              <a:t>，</a:t>
            </a:r>
            <a:r>
              <a:rPr lang="zh-CN" altLang="zh-CN" sz="2000" kern="1200" dirty="0">
                <a:solidFill>
                  <a:srgbClr val="FF0000"/>
                </a:solidFill>
                <a:latin typeface="黑体" panose="02010609060101010101" pitchFamily="49" charset="-122"/>
                <a:ea typeface="+mn-ea"/>
                <a:sym typeface="宋体" panose="02010600030101010101" pitchFamily="2" charset="-122"/>
              </a:rPr>
              <a:t>s</a:t>
            </a:r>
            <a:r>
              <a:rPr lang="zh-CN" altLang="en-US" sz="2000" kern="1200" dirty="0">
                <a:solidFill>
                  <a:srgbClr val="FF0000"/>
                </a:solidFill>
                <a:latin typeface="黑体" panose="02010609060101010101" pitchFamily="49" charset="-122"/>
                <a:ea typeface="+mn-ea"/>
                <a:sym typeface="宋体" panose="02010600030101010101" pitchFamily="2" charset="-122"/>
              </a:rPr>
              <a:t>代表</a:t>
            </a:r>
            <a:r>
              <a:rPr lang="zh-CN" altLang="zh-CN" sz="2000" kern="1200" dirty="0">
                <a:solidFill>
                  <a:srgbClr val="FF0000"/>
                </a:solidFill>
                <a:latin typeface="黑体" panose="02010609060101010101" pitchFamily="49" charset="-122"/>
                <a:ea typeface="+mn-ea"/>
                <a:sym typeface="宋体" panose="02010600030101010101" pitchFamily="2" charset="-122"/>
              </a:rPr>
              <a:t>short</a:t>
            </a:r>
            <a:r>
              <a:rPr lang="zh-CN" altLang="en-US" sz="2000" kern="1200" dirty="0">
                <a:solidFill>
                  <a:srgbClr val="FF0000"/>
                </a:solidFill>
                <a:latin typeface="黑体" panose="02010609060101010101" pitchFamily="49" charset="-122"/>
                <a:ea typeface="+mn-ea"/>
                <a:sym typeface="宋体" panose="02010600030101010101" pitchFamily="2" charset="-122"/>
              </a:rPr>
              <a:t>，</a:t>
            </a:r>
            <a:r>
              <a:rPr lang="zh-CN" altLang="zh-CN" sz="2000" kern="1200" dirty="0">
                <a:solidFill>
                  <a:srgbClr val="FF0000"/>
                </a:solidFill>
                <a:latin typeface="黑体" panose="02010609060101010101" pitchFamily="49" charset="-122"/>
                <a:ea typeface="+mn-ea"/>
                <a:sym typeface="宋体" panose="02010600030101010101" pitchFamily="2" charset="-122"/>
              </a:rPr>
              <a:t>l</a:t>
            </a:r>
            <a:r>
              <a:rPr lang="zh-CN" altLang="en-US" sz="2000" kern="1200" dirty="0">
                <a:solidFill>
                  <a:srgbClr val="FF0000"/>
                </a:solidFill>
                <a:latin typeface="黑体" panose="02010609060101010101" pitchFamily="49" charset="-122"/>
                <a:ea typeface="+mn-ea"/>
                <a:sym typeface="宋体" panose="02010600030101010101" pitchFamily="2" charset="-122"/>
              </a:rPr>
              <a:t>代表</a:t>
            </a:r>
            <a:r>
              <a:rPr lang="zh-CN" altLang="zh-CN" sz="2000" kern="1200" dirty="0">
                <a:solidFill>
                  <a:srgbClr val="FF0000"/>
                </a:solidFill>
                <a:latin typeface="黑体" panose="02010609060101010101" pitchFamily="49" charset="-122"/>
                <a:ea typeface="+mn-ea"/>
                <a:sym typeface="宋体" panose="02010600030101010101" pitchFamily="2" charset="-122"/>
              </a:rPr>
              <a:t>long</a:t>
            </a:r>
            <a:r>
              <a:rPr lang="zh-CN" altLang="en-US" sz="2000" kern="1200" dirty="0">
                <a:solidFill>
                  <a:srgbClr val="FF0000"/>
                </a:solidFill>
                <a:latin typeface="黑体" panose="02010609060101010101" pitchFamily="49" charset="-122"/>
                <a:ea typeface="+mn-ea"/>
                <a:sym typeface="宋体" panose="02010600030101010101" pitchFamily="2" charset="-122"/>
              </a:rPr>
              <a:t>。</a:t>
            </a:r>
          </a:p>
          <a:p>
            <a:pPr marL="342900" indent="-342900" algn="just" defTabSz="0"/>
            <a:r>
              <a:rPr lang="zh-CN" altLang="en-US" sz="2000" kern="1200" dirty="0">
                <a:solidFill>
                  <a:srgbClr val="FF0000"/>
                </a:solidFill>
                <a:latin typeface="Times New Roman" panose="02020603050405020304" pitchFamily="18" charset="0"/>
                <a:ea typeface="+mn-ea"/>
                <a:sym typeface="宋体" panose="02010600030101010101" pitchFamily="2" charset="-122"/>
              </a:rPr>
              <a:t>htonl 表示 host to network long ，用于将主机 unsigned int 型数据转换成网络字节顺序；</a:t>
            </a:r>
          </a:p>
          <a:p>
            <a:pPr marL="342900" indent="-342900" algn="just" defTabSz="0"/>
            <a:r>
              <a:rPr lang="zh-CN" altLang="en-US" sz="2000" kern="1200" dirty="0">
                <a:solidFill>
                  <a:srgbClr val="FF0000"/>
                </a:solidFill>
                <a:latin typeface="Times New Roman" panose="02020603050405020304" pitchFamily="18" charset="0"/>
                <a:ea typeface="+mn-ea"/>
                <a:sym typeface="宋体" panose="02010600030101010101" pitchFamily="2" charset="-122"/>
              </a:rPr>
              <a:t>htons 表示 host to network short ，用于将主机 unsigned short 型数据转换成网络字节顺序；</a:t>
            </a:r>
          </a:p>
          <a:p>
            <a:pPr marL="342900" indent="-342900" algn="just" defTabSz="0"/>
            <a:r>
              <a:rPr lang="zh-CN" altLang="en-US" sz="2000" kern="1200" dirty="0">
                <a:solidFill>
                  <a:srgbClr val="FF0000"/>
                </a:solidFill>
                <a:latin typeface="Times New Roman" panose="02020603050405020304" pitchFamily="18" charset="0"/>
                <a:ea typeface="+mn-ea"/>
                <a:sym typeface="宋体" panose="02010600030101010101" pitchFamily="2" charset="-122"/>
              </a:rPr>
              <a:t>ntohl、ntohs 的功能分别与 htonl、htons 相反。</a:t>
            </a:r>
          </a:p>
          <a:p>
            <a:pPr marL="342900" indent="-342900" algn="just" defTabSz="0">
              <a:lnSpc>
                <a:spcPct val="150000"/>
              </a:lnSpc>
            </a:pPr>
            <a:endParaRPr lang="zh-CN" altLang="zh-CN" kern="1200" dirty="0">
              <a:latin typeface="Times New Roman" panose="02020603050405020304" pitchFamily="18" charset="0"/>
              <a:ea typeface="+mn-ea"/>
              <a:cs typeface="+mn-cs"/>
              <a:sym typeface="Arial" panose="020B0604020202020204" pitchFamily="34" charset="0"/>
            </a:endParaRPr>
          </a:p>
        </p:txBody>
      </p:sp>
      <p:sp>
        <p:nvSpPr>
          <p:cNvPr id="7" name="标题 1">
            <a:extLst>
              <a:ext uri="{FF2B5EF4-FFF2-40B4-BE49-F238E27FC236}">
                <a16:creationId xmlns:a16="http://schemas.microsoft.com/office/drawing/2014/main" id="{61E6633A-CC6B-415B-AA8E-7449146CF99B}"/>
              </a:ext>
            </a:extLst>
          </p:cNvPr>
          <p:cNvSpPr txBox="1">
            <a:spLocks/>
          </p:cNvSpPr>
          <p:nvPr/>
        </p:nvSpPr>
        <p:spPr bwMode="auto">
          <a:xfrm>
            <a:off x="0" y="548680"/>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dirty="0"/>
              <a:t>任务</a:t>
            </a:r>
            <a:r>
              <a:rPr lang="en-US" altLang="zh-CN" kern="0" dirty="0"/>
              <a:t>1</a:t>
            </a:r>
            <a:endParaRPr lang="zh-CN" altLang="en-US" kern="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spect="1"/>
          </p:cNvSpPr>
          <p:nvPr>
            <p:ph type="title"/>
          </p:nvPr>
        </p:nvSpPr>
        <p:spPr>
          <a:xfrm>
            <a:off x="0" y="549276"/>
            <a:ext cx="9906000" cy="557213"/>
          </a:xfrm>
          <a:ln/>
        </p:spPr>
        <p:txBody>
          <a:bodyPr vert="horz" wrap="square" lIns="288000" tIns="45720" rIns="288000" bIns="45720" numCol="1" anchor="ctr" anchorCtr="0" compatLnSpc="1">
            <a:prstTxWarp prst="textNoShape">
              <a:avLst/>
            </a:prstTxWarp>
          </a:bodyPr>
          <a:lstStyle/>
          <a:p>
            <a:r>
              <a:rPr lang="zh-CN" altLang="en-US" dirty="0"/>
              <a:t>任务</a:t>
            </a:r>
            <a:r>
              <a:rPr lang="en-US" altLang="zh-CN" dirty="0"/>
              <a:t>2</a:t>
            </a:r>
            <a:r>
              <a:rPr lang="en-US" altLang="x-none" dirty="0">
                <a:sym typeface="Wingdings" panose="05000000000000000000" pitchFamily="2" charset="2"/>
              </a:rPr>
              <a:t>（</a:t>
            </a:r>
            <a:r>
              <a:rPr lang="en-US" altLang="zh-CN" dirty="0">
                <a:sym typeface="Wingdings" panose="05000000000000000000" pitchFamily="2" charset="2"/>
              </a:rPr>
              <a:t>15</a:t>
            </a:r>
            <a:r>
              <a:rPr lang="zh-CN" altLang="en-US" dirty="0">
                <a:sym typeface="Wingdings" panose="05000000000000000000" pitchFamily="2" charset="2"/>
              </a:rPr>
              <a:t>分钟</a:t>
            </a:r>
            <a:r>
              <a:rPr lang="en-US" altLang="x-none" dirty="0">
                <a:sym typeface="Wingdings" panose="05000000000000000000" pitchFamily="2" charset="2"/>
              </a:rPr>
              <a:t>）</a:t>
            </a:r>
            <a:endParaRPr lang="zh-CN" altLang="en-US" dirty="0"/>
          </a:p>
        </p:txBody>
      </p:sp>
      <p:sp>
        <p:nvSpPr>
          <p:cNvPr id="20482" name="内容占位符 2"/>
          <p:cNvSpPr>
            <a:spLocks noGrp="1"/>
          </p:cNvSpPr>
          <p:nvPr>
            <p:ph idx="4294967295"/>
          </p:nvPr>
        </p:nvSpPr>
        <p:spPr>
          <a:xfrm>
            <a:off x="847725" y="1284016"/>
            <a:ext cx="8242300" cy="5184775"/>
          </a:xfrm>
          <a:ln/>
        </p:spPr>
        <p:txBody>
          <a:bodyPr vert="horz" wrap="square" lIns="91440" tIns="45720" rIns="91440" bIns="45720" numCol="1" anchor="t" anchorCtr="0" compatLnSpc="1">
            <a:prstTxWarp prst="textNoShape">
              <a:avLst/>
            </a:prstTxWarp>
          </a:bodyPr>
          <a:lstStyle/>
          <a:p>
            <a:r>
              <a:rPr lang="zh-CN" altLang="en-US" dirty="0"/>
              <a:t>子任务</a:t>
            </a:r>
            <a:r>
              <a:rPr lang="en-US" altLang="zh-CN" dirty="0"/>
              <a:t>2:</a:t>
            </a:r>
            <a:r>
              <a:rPr lang="zh-CN" altLang="en-US" dirty="0"/>
              <a:t>利用</a:t>
            </a:r>
            <a:r>
              <a:rPr lang="en-US" altLang="zh-CN" dirty="0"/>
              <a:t>Socket</a:t>
            </a:r>
            <a:r>
              <a:rPr lang="zh-CN" altLang="en-US" dirty="0"/>
              <a:t>函数创建一个网络套接字</a:t>
            </a:r>
          </a:p>
          <a:p>
            <a:pPr lvl="1"/>
            <a:r>
              <a:rPr lang="zh-CN" altLang="en-US" dirty="0">
                <a:sym typeface="宋体" panose="02010600030101010101" pitchFamily="2" charset="-122"/>
              </a:rPr>
              <a:t>描述：</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t>Socket</a:t>
            </a:r>
            <a:r>
              <a:rPr lang="zh-CN" altLang="en-US" sz="1600" dirty="0"/>
              <a:t>相当于进行网络通信两端的插座，只要对方的</a:t>
            </a:r>
            <a:r>
              <a:rPr lang="en-US" altLang="zh-CN" sz="1600" dirty="0"/>
              <a:t>Socket</a:t>
            </a:r>
            <a:r>
              <a:rPr lang="zh-CN" altLang="en-US" sz="1600" dirty="0"/>
              <a:t>和自己的</a:t>
            </a:r>
            <a:r>
              <a:rPr lang="en-US" altLang="zh-CN" sz="1600" dirty="0"/>
              <a:t>Socket</a:t>
            </a:r>
            <a:r>
              <a:rPr lang="zh-CN" altLang="en-US" sz="1600" dirty="0"/>
              <a:t>有通信联接，双方就可以发送和接收数据了。</a:t>
            </a:r>
            <a:r>
              <a:rPr lang="en-US" altLang="zh-CN" sz="1600" dirty="0"/>
              <a:t>Socket</a:t>
            </a:r>
            <a:r>
              <a:rPr lang="zh-CN" altLang="en-US" sz="1600" dirty="0"/>
              <a:t>的定义类似于文件句柄的定义。</a:t>
            </a:r>
            <a:endParaRPr lang="en-US" altLang="x-none" sz="1600" dirty="0">
              <a:ea typeface="宋体" panose="02010600030101010101" pitchFamily="2" charset="-122"/>
              <a:sym typeface="宋体" panose="02010600030101010101" pitchFamily="2" charset="-122"/>
            </a:endParaRPr>
          </a:p>
          <a:p>
            <a:pPr lvl="1">
              <a:buChar char="•"/>
            </a:pPr>
            <a:r>
              <a:rPr lang="zh-CN" altLang="en-US" dirty="0">
                <a:sym typeface="宋体" panose="02010600030101010101" pitchFamily="2" charset="-122"/>
              </a:rPr>
              <a:t>要求：</a:t>
            </a:r>
            <a:endParaRPr lang="en-US" altLang="x-none"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用</a:t>
            </a:r>
            <a:r>
              <a:rPr lang="en-US" altLang="zh-CN" sz="1600" dirty="0">
                <a:ea typeface="宋体" panose="02010600030101010101" pitchFamily="2" charset="-122"/>
                <a:sym typeface="宋体" panose="02010600030101010101" pitchFamily="2" charset="-122"/>
              </a:rPr>
              <a:t>C</a:t>
            </a:r>
            <a:r>
              <a:rPr lang="zh-CN" altLang="en-US" sz="1600" dirty="0">
                <a:ea typeface="宋体" panose="02010600030101010101" pitchFamily="2" charset="-122"/>
                <a:sym typeface="宋体" panose="02010600030101010101" pitchFamily="2" charset="-122"/>
              </a:rPr>
              <a:t>语言编写服务器端程序，利用</a:t>
            </a:r>
            <a:r>
              <a:rPr lang="en-US" altLang="zh-CN" sz="1600" dirty="0">
                <a:ea typeface="宋体" panose="02010600030101010101" pitchFamily="2" charset="-122"/>
                <a:sym typeface="宋体" panose="02010600030101010101" pitchFamily="2" charset="-122"/>
              </a:rPr>
              <a:t>Socket</a:t>
            </a:r>
            <a:r>
              <a:rPr lang="zh-CN" altLang="en-US" sz="1600" dirty="0">
                <a:ea typeface="宋体" panose="02010600030101010101" pitchFamily="2" charset="-122"/>
                <a:sym typeface="宋体" panose="02010600030101010101" pitchFamily="2" charset="-122"/>
              </a:rPr>
              <a:t>函数创建一个套接字（</a:t>
            </a:r>
            <a:r>
              <a:rPr lang="en-US" altLang="zh-CN" sz="1600" dirty="0">
                <a:ea typeface="宋体" panose="02010600030101010101" pitchFamily="2" charset="-122"/>
                <a:sym typeface="宋体" panose="02010600030101010101" pitchFamily="2" charset="-122"/>
              </a:rPr>
              <a:t>TCP</a:t>
            </a:r>
            <a:r>
              <a:rPr lang="zh-CN" altLang="en-US" sz="1600" dirty="0">
                <a:ea typeface="宋体" panose="02010600030101010101" pitchFamily="2" charset="-122"/>
                <a:sym typeface="宋体" panose="02010600030101010101" pitchFamily="2" charset="-122"/>
              </a:rPr>
              <a:t>协议）。</a:t>
            </a: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返回创建套接字的状态，若成功，打印创建成功信息，若失败，则返回失败原因。</a:t>
            </a:r>
          </a:p>
          <a:p>
            <a:pPr lvl="1">
              <a:buChar char="•"/>
            </a:pPr>
            <a:r>
              <a:rPr lang="zh-CN" altLang="en-US" dirty="0">
                <a:sym typeface="宋体" panose="02010600030101010101" pitchFamily="2" charset="-122"/>
              </a:rPr>
              <a:t>知识点：</a:t>
            </a:r>
            <a:endParaRPr lang="en-US" altLang="x-none" dirty="0">
              <a:sym typeface="宋体" panose="02010600030101010101" pitchFamily="2" charset="-122"/>
            </a:endParaRP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socket</a:t>
            </a:r>
            <a:r>
              <a:rPr lang="zh-CN" altLang="en-US" sz="1600" dirty="0">
                <a:ea typeface="宋体" panose="02010600030101010101" pitchFamily="2" charset="-122"/>
                <a:sym typeface="宋体" panose="02010600030101010101" pitchFamily="2" charset="-122"/>
              </a:rPr>
              <a:t>函数原型：</a:t>
            </a:r>
          </a:p>
          <a:p>
            <a:pPr lvl="2" indent="-285750">
              <a:buFont typeface="Wingdings" panose="05000000000000000000" pitchFamily="2" charset="2"/>
              <a:buChar char="v"/>
            </a:pPr>
            <a:r>
              <a:rPr lang="en-US" altLang="zh-CN" sz="1600" dirty="0">
                <a:ea typeface="宋体" panose="02010600030101010101" pitchFamily="2" charset="-122"/>
                <a:sym typeface="宋体" panose="02010600030101010101" pitchFamily="2" charset="-122"/>
              </a:rPr>
              <a:t>int socket(int family, int type, int protocol );</a:t>
            </a:r>
            <a:endParaRPr lang="zh-CN" altLang="en-US"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pic>
        <p:nvPicPr>
          <p:cNvPr id="20483" name="内容占位符 3"/>
          <p:cNvPicPr>
            <a:picLocks noGrp="1" noChangeAspect="1"/>
          </p:cNvPicPr>
          <p:nvPr>
            <p:ph idx="4294967295"/>
          </p:nvPr>
        </p:nvPicPr>
        <p:blipFill>
          <a:blip r:embed="rId3"/>
          <a:stretch>
            <a:fillRect/>
          </a:stretch>
        </p:blipFill>
        <p:spPr>
          <a:xfrm>
            <a:off x="1784648" y="5540872"/>
            <a:ext cx="5637213" cy="1136650"/>
          </a:xfrm>
          <a:ln/>
        </p:spPr>
      </p:pic>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33330</TotalTime>
  <Words>7835</Words>
  <Application>Microsoft Office PowerPoint</Application>
  <PresentationFormat>A4 纸张(210x297 毫米)</PresentationFormat>
  <Paragraphs>452</Paragraphs>
  <Slides>42</Slides>
  <Notes>31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Monotype Sorts</vt:lpstr>
      <vt:lpstr>黑体</vt:lpstr>
      <vt:lpstr>Arial</vt:lpstr>
      <vt:lpstr>Arial Narrow</vt:lpstr>
      <vt:lpstr>Times New Roman</vt:lpstr>
      <vt:lpstr>Wingdings</vt:lpstr>
      <vt:lpstr>通用信息 (标准)</vt:lpstr>
      <vt:lpstr>第七章 实验1 字符串传输程序</vt:lpstr>
      <vt:lpstr>目录</vt:lpstr>
      <vt:lpstr>网络编程流程（TCP）</vt:lpstr>
      <vt:lpstr>网络编程流程（TCP）</vt:lpstr>
      <vt:lpstr>任务1（15分钟）</vt:lpstr>
      <vt:lpstr>任务1：知识点</vt:lpstr>
      <vt:lpstr>PowerPoint 演示文稿</vt:lpstr>
      <vt:lpstr>PowerPoint 演示文稿</vt:lpstr>
      <vt:lpstr>任务2（15分钟）</vt:lpstr>
      <vt:lpstr>PowerPoint 演示文稿</vt:lpstr>
      <vt:lpstr>任务3（15分钟）</vt:lpstr>
      <vt:lpstr>PowerPoint 演示文稿</vt:lpstr>
      <vt:lpstr>任务3（15分钟）</vt:lpstr>
      <vt:lpstr>任务3</vt:lpstr>
      <vt:lpstr>任务4（15分钟）</vt:lpstr>
      <vt:lpstr>任务4（15分钟）</vt:lpstr>
      <vt:lpstr>任务5（30分钟）</vt:lpstr>
      <vt:lpstr>PowerPoint 演示文稿</vt:lpstr>
      <vt:lpstr>任务6（40分钟）</vt:lpstr>
      <vt:lpstr>任务6</vt:lpstr>
      <vt:lpstr>任务6</vt:lpstr>
      <vt:lpstr>任务6</vt:lpstr>
      <vt:lpstr>PowerPoint 演示文稿</vt:lpstr>
      <vt:lpstr>PowerPoint 演示文稿</vt:lpstr>
      <vt:lpstr>PowerPoint 演示文稿</vt:lpstr>
      <vt:lpstr>任务7（20分钟）</vt:lpstr>
      <vt:lpstr> 任务7（20分钟） </vt:lpstr>
      <vt:lpstr>任务8（25分钟）</vt:lpstr>
      <vt:lpstr>任务8（25分钟）</vt:lpstr>
      <vt:lpstr>任务8</vt:lpstr>
      <vt:lpstr>任务9（40分钟）</vt:lpstr>
      <vt:lpstr>任务9（40分钟）</vt:lpstr>
      <vt:lpstr>任务9（40分钟）</vt:lpstr>
      <vt:lpstr>任务9</vt:lpstr>
      <vt:lpstr>任务10（40分钟）</vt:lpstr>
      <vt:lpstr>任务10（40分钟）</vt:lpstr>
      <vt:lpstr>任务10（40分钟）</vt:lpstr>
      <vt:lpstr>任务10（40分钟）</vt:lpstr>
      <vt:lpstr> 任务10（40分钟） </vt:lpstr>
      <vt:lpstr>任务10（40分钟）</vt:lpstr>
      <vt:lpstr> 任务10（40分钟） </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3347</cp:revision>
  <cp:lastPrinted>2011-09-02T04:24:48Z</cp:lastPrinted>
  <dcterms:created xsi:type="dcterms:W3CDTF">2001-03-21T12:57:26Z</dcterms:created>
  <dcterms:modified xsi:type="dcterms:W3CDTF">2021-01-20T07:47:21Z</dcterms:modified>
</cp:coreProperties>
</file>