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22" r:id="rId2"/>
    <p:sldId id="448" r:id="rId3"/>
    <p:sldId id="449" r:id="rId4"/>
    <p:sldId id="460" r:id="rId5"/>
    <p:sldId id="459" r:id="rId6"/>
    <p:sldId id="490" r:id="rId7"/>
    <p:sldId id="461" r:id="rId8"/>
    <p:sldId id="462" r:id="rId9"/>
    <p:sldId id="463" r:id="rId10"/>
    <p:sldId id="465" r:id="rId11"/>
    <p:sldId id="466" r:id="rId12"/>
    <p:sldId id="469" r:id="rId13"/>
    <p:sldId id="470" r:id="rId14"/>
    <p:sldId id="471" r:id="rId15"/>
    <p:sldId id="467" r:id="rId16"/>
    <p:sldId id="501" r:id="rId17"/>
    <p:sldId id="502" r:id="rId18"/>
    <p:sldId id="503" r:id="rId19"/>
    <p:sldId id="505" r:id="rId20"/>
    <p:sldId id="506" r:id="rId21"/>
    <p:sldId id="508" r:id="rId22"/>
    <p:sldId id="509" r:id="rId23"/>
    <p:sldId id="297" r:id="rId24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第七章 实验</a:t>
            </a:r>
            <a:r>
              <a:rPr lang="en-US" altLang="zh-CN" sz="3600" dirty="0">
                <a:latin typeface="+mj-ea"/>
              </a:rPr>
              <a:t>3 </a:t>
            </a:r>
            <a:r>
              <a:rPr lang="zh-CN" altLang="en-US" sz="3600" dirty="0">
                <a:latin typeface="+mj-ea"/>
              </a:rPr>
              <a:t>基于</a:t>
            </a:r>
            <a:r>
              <a:rPr lang="en-US" altLang="zh-CN" sz="3600" dirty="0">
                <a:latin typeface="+mj-ea"/>
              </a:rPr>
              <a:t>TCP</a:t>
            </a:r>
            <a:r>
              <a:rPr lang="zh-CN" altLang="en-US" sz="3600" dirty="0">
                <a:latin typeface="+mj-ea"/>
              </a:rPr>
              <a:t>的文件传输程序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28F8386-9FE2-49A2-93E5-3DC8DF8B81C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3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02C09E1-53E3-4942-9AA9-8E4E407471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目标</a:t>
            </a:r>
            <a:endParaRPr lang="en-US" altLang="zh-CN" sz="2400"/>
          </a:p>
          <a:p>
            <a:pPr lvl="1"/>
            <a:r>
              <a:rPr lang="zh-CN" altLang="en-US" sz="2000"/>
              <a:t>设计和实现简单的协议，支持传输文件名和文件内容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887B0E-E71A-4C76-9433-FCBB80F7801E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3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7888DCC-402A-4A26-A912-074F9DBF80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196975"/>
            <a:ext cx="8242300" cy="5545138"/>
          </a:xfrm>
        </p:spPr>
        <p:txBody>
          <a:bodyPr/>
          <a:lstStyle/>
          <a:p>
            <a:r>
              <a:rPr lang="zh-CN" altLang="en-US" sz="2400"/>
              <a:t>相关知识</a:t>
            </a:r>
            <a:endParaRPr lang="en-US" altLang="zh-CN" sz="2400"/>
          </a:p>
          <a:p>
            <a:pPr lvl="1"/>
            <a:r>
              <a:rPr lang="zh-CN" altLang="en-US" sz="2000"/>
              <a:t>协议设计</a:t>
            </a:r>
          </a:p>
          <a:p>
            <a:pPr lvl="2"/>
            <a:r>
              <a:rPr lang="zh-CN" altLang="en-US" sz="1600"/>
              <a:t>以文件传输为例，至少有</a:t>
            </a:r>
            <a:r>
              <a:rPr lang="en-US" altLang="zh-CN" sz="1600"/>
              <a:t>3</a:t>
            </a:r>
            <a:r>
              <a:rPr lang="zh-CN" altLang="en-US" sz="1600"/>
              <a:t>种消息类型：</a:t>
            </a:r>
          </a:p>
          <a:p>
            <a:pPr lvl="3"/>
            <a:r>
              <a:rPr lang="zh-CN" altLang="en-US" sz="1600"/>
              <a:t>文件名</a:t>
            </a:r>
          </a:p>
          <a:p>
            <a:pPr lvl="3"/>
            <a:r>
              <a:rPr lang="zh-CN" altLang="en-US" sz="1600"/>
              <a:t>文件内容</a:t>
            </a:r>
          </a:p>
          <a:p>
            <a:pPr lvl="3"/>
            <a:r>
              <a:rPr lang="zh-CN" altLang="en-US" sz="1600"/>
              <a:t>回复</a:t>
            </a:r>
            <a:endParaRPr lang="en-US" altLang="zh-CN" sz="1600"/>
          </a:p>
          <a:p>
            <a:pPr lvl="2"/>
            <a:r>
              <a:rPr lang="zh-CN" altLang="en-US" sz="1600"/>
              <a:t>使用宏定义表示：</a:t>
            </a:r>
          </a:p>
          <a:p>
            <a:pPr lvl="3"/>
            <a:r>
              <a:rPr lang="en-US" altLang="zh-CN" sz="1600"/>
              <a:t>#define MSG_FILENAME			1</a:t>
            </a:r>
          </a:p>
          <a:p>
            <a:pPr lvl="3"/>
            <a:r>
              <a:rPr lang="en-US" altLang="zh-CN" sz="1600"/>
              <a:t>#define MSG_CONTENT 			2</a:t>
            </a:r>
          </a:p>
          <a:p>
            <a:pPr lvl="3"/>
            <a:r>
              <a:rPr lang="en-US" altLang="zh-CN" sz="1600"/>
              <a:t>#define MSG_ACK 				3</a:t>
            </a:r>
          </a:p>
          <a:p>
            <a:pPr lvl="2"/>
            <a:r>
              <a:rPr lang="zh-CN" altLang="en-US" sz="1600"/>
              <a:t>消息的格式，至少应包含以下几个字段：</a:t>
            </a:r>
          </a:p>
          <a:p>
            <a:pPr lvl="3"/>
            <a:r>
              <a:rPr lang="en-US" altLang="zh-CN" sz="1600"/>
              <a:t>(</a:t>
            </a:r>
            <a:r>
              <a:rPr lang="zh-CN" altLang="en-US" sz="1600"/>
              <a:t>消息类型，数据长度，数据</a:t>
            </a:r>
            <a:r>
              <a:rPr lang="en-US" altLang="zh-CN" sz="1600"/>
              <a:t>)</a:t>
            </a:r>
          </a:p>
          <a:p>
            <a:pPr lvl="2"/>
            <a:r>
              <a:rPr lang="zh-CN" altLang="en-US" sz="1600"/>
              <a:t>定义消息结构体：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/>
              <a:t>struct msg {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zh-CN" altLang="en-US" sz="1600"/>
              <a:t>	</a:t>
            </a:r>
            <a:r>
              <a:rPr lang="en-US" altLang="zh-CN" sz="1600"/>
              <a:t>int type;			//</a:t>
            </a:r>
            <a:r>
              <a:rPr lang="zh-CN" altLang="en-US" sz="1600"/>
              <a:t>消息类型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zh-CN" altLang="en-US" sz="1600"/>
              <a:t>	</a:t>
            </a:r>
            <a:r>
              <a:rPr lang="en-US" altLang="zh-CN" sz="1600"/>
              <a:t>int data_len;		//</a:t>
            </a:r>
            <a:r>
              <a:rPr lang="zh-CN" altLang="en-US" sz="1600"/>
              <a:t>数据长度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zh-CN" altLang="en-US" sz="1600"/>
              <a:t>	</a:t>
            </a:r>
            <a:r>
              <a:rPr lang="en-US" altLang="zh-CN" sz="1600"/>
              <a:t>char data[0];		//</a:t>
            </a:r>
            <a:r>
              <a:rPr lang="zh-CN" altLang="en-US" sz="1600"/>
              <a:t>数据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/>
              <a:t>};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A664A86-43FF-4461-95A9-7B0A69FDD05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3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6584548-58CE-4380-AAA3-2C0D12B4F4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196975"/>
            <a:ext cx="4265166" cy="5545138"/>
          </a:xfrm>
        </p:spPr>
        <p:txBody>
          <a:bodyPr/>
          <a:lstStyle/>
          <a:p>
            <a:r>
              <a:rPr lang="zh-CN" altLang="en-US" sz="2400" dirty="0"/>
              <a:t>相关知识</a:t>
            </a:r>
            <a:endParaRPr lang="en-US" altLang="zh-CN" sz="2400" dirty="0"/>
          </a:p>
          <a:p>
            <a:pPr lvl="1"/>
            <a:r>
              <a:rPr lang="zh-CN" altLang="en-US" sz="2000" dirty="0"/>
              <a:t>协议设计</a:t>
            </a:r>
          </a:p>
          <a:p>
            <a:pPr lvl="2"/>
            <a:r>
              <a:rPr lang="zh-CN" altLang="en-US" sz="1600" dirty="0"/>
              <a:t>通信的双方如何利用消息进行通信。</a:t>
            </a:r>
          </a:p>
          <a:p>
            <a:pPr marL="1371600" lvl="3" indent="0">
              <a:buNone/>
            </a:pPr>
            <a:r>
              <a:rPr lang="en-US" altLang="zh-CN" sz="1600" dirty="0"/>
              <a:t>(1)</a:t>
            </a:r>
            <a:r>
              <a:rPr lang="zh-CN" altLang="en-US" sz="1600" dirty="0"/>
              <a:t>由</a:t>
            </a:r>
            <a:r>
              <a:rPr lang="en-US" altLang="zh-CN" sz="1600" dirty="0"/>
              <a:t>client</a:t>
            </a:r>
            <a:r>
              <a:rPr lang="zh-CN" altLang="en-US" sz="1600" dirty="0"/>
              <a:t>发起首个消息，即“文件名消息”，以告诉</a:t>
            </a:r>
            <a:r>
              <a:rPr lang="en-US" altLang="zh-CN" sz="1600" dirty="0"/>
              <a:t>server</a:t>
            </a:r>
            <a:r>
              <a:rPr lang="zh-CN" altLang="en-US" sz="1600" dirty="0"/>
              <a:t>将要传输的文件的名称。</a:t>
            </a:r>
            <a:r>
              <a:rPr lang="en-US" altLang="zh-CN" sz="1600" dirty="0"/>
              <a:t>server</a:t>
            </a:r>
            <a:r>
              <a:rPr lang="zh-CN" altLang="en-US" sz="1600" dirty="0"/>
              <a:t>在收到“文件名消息”消息之后，需要回复</a:t>
            </a:r>
            <a:r>
              <a:rPr lang="en-US" altLang="zh-CN" sz="1600" dirty="0"/>
              <a:t>client</a:t>
            </a:r>
            <a:endParaRPr lang="zh-CN" altLang="en-US" sz="1600" dirty="0"/>
          </a:p>
          <a:p>
            <a:pPr marL="1371600" lvl="3" indent="0">
              <a:buNone/>
            </a:pPr>
            <a:r>
              <a:rPr lang="en-US" altLang="zh-CN" sz="1600" dirty="0"/>
              <a:t>(2)client</a:t>
            </a:r>
            <a:r>
              <a:rPr lang="zh-CN" altLang="en-US" sz="1600" dirty="0"/>
              <a:t>收到</a:t>
            </a:r>
            <a:r>
              <a:rPr lang="en-US" altLang="zh-CN" sz="1600" dirty="0"/>
              <a:t>server</a:t>
            </a:r>
            <a:r>
              <a:rPr lang="zh-CN" altLang="en-US" sz="1600" dirty="0"/>
              <a:t>的回复之后，将循环发送“文件内容消息”，每收到一个回复，就发送下一个消息，直到所有的文件内容被发送完毕为止</a:t>
            </a:r>
            <a:endParaRPr lang="en-US" altLang="zh-CN" sz="1600" dirty="0"/>
          </a:p>
        </p:txBody>
      </p:sp>
      <p:pic>
        <p:nvPicPr>
          <p:cNvPr id="15364" name="图片 1">
            <a:extLst>
              <a:ext uri="{FF2B5EF4-FFF2-40B4-BE49-F238E27FC236}">
                <a16:creationId xmlns:a16="http://schemas.microsoft.com/office/drawing/2014/main" id="{4311593F-DC56-45D6-88BE-EB9C599AC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1196975"/>
            <a:ext cx="3960440" cy="564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4B99E8-025A-40FC-A666-23848A12A7E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3 (30</a:t>
            </a:r>
            <a:r>
              <a:rPr lang="zh-CN" altLang="en-US"/>
              <a:t>分钟</a:t>
            </a:r>
            <a:r>
              <a:rPr lang="en-US" altLang="zh-CN"/>
              <a:t>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444D25E-03C4-4D85-B6C9-8079327932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196975"/>
            <a:ext cx="8242300" cy="5545138"/>
          </a:xfrm>
        </p:spPr>
        <p:txBody>
          <a:bodyPr/>
          <a:lstStyle/>
          <a:p>
            <a:r>
              <a:rPr lang="zh-CN" altLang="en-US" sz="2400"/>
              <a:t>相关知识</a:t>
            </a:r>
            <a:endParaRPr lang="en-US" altLang="zh-CN" sz="2400"/>
          </a:p>
          <a:p>
            <a:pPr lvl="1"/>
            <a:r>
              <a:rPr lang="zh-CN" altLang="en-US" sz="2000"/>
              <a:t>协议设计</a:t>
            </a:r>
          </a:p>
          <a:p>
            <a:pPr lvl="2"/>
            <a:r>
              <a:rPr lang="zh-CN" altLang="en-US" sz="1600"/>
              <a:t>以</a:t>
            </a:r>
            <a:r>
              <a:rPr lang="en-US" altLang="zh-CN" sz="1600"/>
              <a:t>client</a:t>
            </a:r>
            <a:r>
              <a:rPr lang="zh-CN" altLang="en-US" sz="1600"/>
              <a:t>发送“文件名消息”为例，主要过程如下</a:t>
            </a:r>
            <a:endParaRPr lang="en-US" altLang="zh-CN" sz="16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C3D35B5-93BF-4770-ADF8-ABFBD4315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Text Box 1">
            <a:extLst>
              <a:ext uri="{FF2B5EF4-FFF2-40B4-BE49-F238E27FC236}">
                <a16:creationId xmlns:a16="http://schemas.microsoft.com/office/drawing/2014/main" id="{05E0FE19-523F-463B-9DD2-CE22FC33E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2564904"/>
            <a:ext cx="7848847" cy="443706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indent="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/>
              <a:t>…</a:t>
            </a:r>
          </a:p>
          <a:p>
            <a:pPr algn="l"/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latin typeface="Consolas" panose="020B0609020204030204" pitchFamily="49" charset="0"/>
              </a:rPr>
              <a:t> *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/>
              <a:t>”</a:t>
            </a:r>
            <a:r>
              <a:rPr lang="en-US" altLang="zh-CN" sz="1600" dirty="0">
                <a:latin typeface="Consolas" panose="020B0609020204030204" pitchFamily="49" charset="0"/>
              </a:rPr>
              <a:t>test.txt</a:t>
            </a:r>
            <a:r>
              <a:rPr lang="en-US" altLang="zh-CN" sz="1600" dirty="0"/>
              <a:t>”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  <a:endParaRPr lang="en-US" altLang="zh-CN" sz="1600" dirty="0"/>
          </a:p>
          <a:p>
            <a:pPr algn="l"/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600" dirty="0">
                <a:latin typeface="Consolas" panose="020B0609020204030204" pitchFamily="49" charset="0"/>
              </a:rPr>
              <a:t> *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sm</a:t>
            </a:r>
            <a:r>
              <a:rPr lang="en-US" altLang="zh-CN" sz="1600" dirty="0">
                <a:latin typeface="Consolas" panose="020B0609020204030204" pitchFamily="49" charset="0"/>
              </a:rPr>
              <a:t>,*</a:t>
            </a:r>
            <a:r>
              <a:rPr lang="en-US" altLang="zh-CN" sz="1600" dirty="0">
                <a:solidFill>
                  <a:srgbClr val="000080"/>
                </a:solidFill>
                <a:latin typeface="Consolas" panose="020B0609020204030204" pitchFamily="49" charset="0"/>
              </a:rPr>
              <a:t>rm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  <a:endParaRPr lang="en-US" altLang="zh-CN" sz="1600" dirty="0"/>
          </a:p>
          <a:p>
            <a:pPr algn="l"/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sm</a:t>
            </a:r>
            <a:r>
              <a:rPr lang="en-US" altLang="zh-CN" sz="1600" dirty="0">
                <a:latin typeface="Consolas" panose="020B0609020204030204" pitchFamily="49" charset="0"/>
              </a:rPr>
              <a:t>=(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600" dirty="0">
                <a:latin typeface="Consolas" panose="020B0609020204030204" pitchFamily="49" charset="0"/>
              </a:rPr>
              <a:t>*)</a:t>
            </a:r>
            <a:r>
              <a:rPr lang="en-US" altLang="zh-CN" sz="1600" dirty="0">
                <a:solidFill>
                  <a:srgbClr val="A000A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CN" sz="1600" dirty="0">
                <a:latin typeface="Consolas" panose="020B0609020204030204" pitchFamily="49" charset="0"/>
              </a:rPr>
              <a:t>(2048);</a:t>
            </a:r>
            <a:endParaRPr lang="en-US" altLang="zh-CN" sz="1600" dirty="0"/>
          </a:p>
          <a:p>
            <a:pPr algn="l"/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0080"/>
                </a:solidFill>
                <a:latin typeface="Consolas" panose="020B0609020204030204" pitchFamily="49" charset="0"/>
              </a:rPr>
              <a:t>rm</a:t>
            </a:r>
            <a:r>
              <a:rPr lang="en-US" altLang="zh-CN" sz="1600" dirty="0">
                <a:latin typeface="Consolas" panose="020B0609020204030204" pitchFamily="49" charset="0"/>
              </a:rPr>
              <a:t>=(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600" dirty="0">
                <a:latin typeface="Consolas" panose="020B0609020204030204" pitchFamily="49" charset="0"/>
              </a:rPr>
              <a:t>*)</a:t>
            </a:r>
            <a:r>
              <a:rPr lang="en-US" altLang="zh-CN" sz="1600" dirty="0">
                <a:solidFill>
                  <a:srgbClr val="A000A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CN" sz="1600" dirty="0">
                <a:latin typeface="Consolas" panose="020B0609020204030204" pitchFamily="49" charset="0"/>
              </a:rPr>
              <a:t>(2048);</a:t>
            </a:r>
            <a:endParaRPr lang="en-US" altLang="zh-CN" sz="1600" dirty="0"/>
          </a:p>
          <a:p>
            <a:pPr algn="l"/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endParaRPr lang="en-US" altLang="zh-CN" sz="1600" dirty="0"/>
          </a:p>
          <a:p>
            <a:pPr algn="l"/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创建消息</a:t>
            </a:r>
            <a:endParaRPr lang="zh-CN" altLang="en-US" sz="1600" dirty="0"/>
          </a:p>
          <a:p>
            <a:pPr algn="l"/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sm</a:t>
            </a:r>
            <a:r>
              <a:rPr lang="en-US" altLang="zh-CN" sz="1600" dirty="0">
                <a:latin typeface="Consolas" panose="020B0609020204030204" pitchFamily="49" charset="0"/>
              </a:rPr>
              <a:t>-&gt;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latin typeface="Consolas" panose="020B0609020204030204" pitchFamily="49" charset="0"/>
              </a:rPr>
              <a:t>= MSG_FILENAME;</a:t>
            </a:r>
            <a:endParaRPr lang="en-US" altLang="zh-CN" sz="1600" dirty="0"/>
          </a:p>
          <a:p>
            <a:pPr algn="l"/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sm</a:t>
            </a:r>
            <a:r>
              <a:rPr lang="en-US" altLang="zh-CN" sz="1600" dirty="0"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strlen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  <a:endParaRPr lang="en-US" altLang="zh-CN" sz="1600" dirty="0"/>
          </a:p>
          <a:p>
            <a:pPr algn="l"/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A000A0"/>
                </a:solidFill>
                <a:latin typeface="Consolas" panose="020B0609020204030204" pitchFamily="49" charset="0"/>
              </a:rPr>
              <a:t>memcpy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sm</a:t>
            </a:r>
            <a:r>
              <a:rPr lang="en-US" altLang="zh-CN" sz="1600" dirty="0"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600" dirty="0" err="1">
                <a:latin typeface="Consolas" panose="020B0609020204030204" pitchFamily="49" charset="0"/>
              </a:rPr>
              <a:t>,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sm</a:t>
            </a:r>
            <a:r>
              <a:rPr lang="en-US" altLang="zh-CN" sz="1600" dirty="0"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将文件名拷贝到消息中</a:t>
            </a:r>
            <a:endParaRPr lang="zh-CN" altLang="en-US" sz="1600" dirty="0"/>
          </a:p>
          <a:p>
            <a:pPr algn="l"/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消息创建完毕，通过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socket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将消息发送出去</a:t>
            </a:r>
            <a:endParaRPr lang="zh-CN" altLang="en-US" sz="1600" dirty="0"/>
          </a:p>
          <a:p>
            <a:pPr algn="l"/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880000"/>
                </a:solidFill>
                <a:latin typeface="Consolas" panose="020B0609020204030204" pitchFamily="49" charset="0"/>
              </a:rPr>
              <a:t>send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sockfd</a:t>
            </a:r>
            <a:r>
              <a:rPr lang="en-US" altLang="zh-CN" sz="1600" dirty="0">
                <a:latin typeface="Consolas" panose="020B0609020204030204" pitchFamily="49" charset="0"/>
              </a:rPr>
              <a:t>,(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latin typeface="Consolas" panose="020B0609020204030204" pitchFamily="49" charset="0"/>
              </a:rPr>
              <a:t>*)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sm</a:t>
            </a:r>
            <a:r>
              <a:rPr lang="en-US" altLang="zh-CN" sz="1600" dirty="0" err="1">
                <a:latin typeface="Consolas" panose="020B0609020204030204" pitchFamily="49" charset="0"/>
              </a:rPr>
              <a:t>,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600" dirty="0">
                <a:latin typeface="Consolas" panose="020B0609020204030204" pitchFamily="49" charset="0"/>
              </a:rPr>
              <a:t>)+</a:t>
            </a:r>
            <a:r>
              <a:rPr lang="en-US" altLang="zh-CN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sm</a:t>
            </a:r>
            <a:r>
              <a:rPr lang="en-US" altLang="zh-CN" sz="1600" dirty="0">
                <a:latin typeface="Consolas" panose="020B0609020204030204" pitchFamily="49" charset="0"/>
              </a:rPr>
              <a:t>-&gt;</a:t>
            </a:r>
            <a:r>
              <a:rPr lang="en-US" altLang="zh-CN" sz="1600" dirty="0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latin typeface="Consolas" panose="020B0609020204030204" pitchFamily="49" charset="0"/>
              </a:rPr>
              <a:t>,0);</a:t>
            </a:r>
            <a:endParaRPr lang="en-US" altLang="zh-CN" sz="1600" dirty="0"/>
          </a:p>
          <a:p>
            <a:pPr algn="l"/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接收来自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server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的回复</a:t>
            </a:r>
            <a:endParaRPr lang="zh-CN" altLang="en-US" sz="1600" dirty="0"/>
          </a:p>
          <a:p>
            <a:pPr algn="l"/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recv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sockfd</a:t>
            </a:r>
            <a:r>
              <a:rPr lang="en-US" altLang="zh-CN" sz="1600" dirty="0">
                <a:latin typeface="Consolas" panose="020B0609020204030204" pitchFamily="49" charset="0"/>
              </a:rPr>
              <a:t>,(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latin typeface="Consolas" panose="020B0609020204030204" pitchFamily="49" charset="0"/>
              </a:rPr>
              <a:t>*)</a:t>
            </a:r>
            <a:r>
              <a:rPr lang="en-US" altLang="zh-CN" sz="1600" dirty="0">
                <a:solidFill>
                  <a:srgbClr val="000080"/>
                </a:solidFill>
                <a:latin typeface="Consolas" panose="020B0609020204030204" pitchFamily="49" charset="0"/>
              </a:rPr>
              <a:t>rm</a:t>
            </a:r>
            <a:r>
              <a:rPr lang="en-US" altLang="zh-CN" sz="1600" dirty="0">
                <a:latin typeface="Consolas" panose="020B0609020204030204" pitchFamily="49" charset="0"/>
              </a:rPr>
              <a:t>,2048,0);</a:t>
            </a:r>
            <a:endParaRPr lang="en-US" altLang="zh-CN" sz="1600" dirty="0"/>
          </a:p>
          <a:p>
            <a:pPr algn="l"/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我们不对“回复”做进一步处理</a:t>
            </a:r>
            <a:endParaRPr lang="zh-CN" altLang="en-US" sz="1600" dirty="0"/>
          </a:p>
          <a:p>
            <a:pPr algn="l"/>
            <a:r>
              <a:rPr lang="en-US" altLang="zh-CN" sz="1600" dirty="0"/>
              <a:t>…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081F750-8361-46D9-921D-6C106B8BB8F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3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D7D0C46-896B-4851-8AE9-C86EB991BB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196975"/>
            <a:ext cx="8242300" cy="5545138"/>
          </a:xfrm>
        </p:spPr>
        <p:txBody>
          <a:bodyPr/>
          <a:lstStyle/>
          <a:p>
            <a:r>
              <a:rPr lang="zh-CN" altLang="en-US" sz="2400" dirty="0"/>
              <a:t>相关知识</a:t>
            </a:r>
            <a:endParaRPr lang="en-US" altLang="zh-CN" sz="2400" dirty="0"/>
          </a:p>
          <a:p>
            <a:pPr lvl="1"/>
            <a:r>
              <a:rPr lang="zh-CN" altLang="en-US" sz="2000" dirty="0"/>
              <a:t>协议设计</a:t>
            </a:r>
          </a:p>
          <a:p>
            <a:pPr lvl="2"/>
            <a:r>
              <a:rPr lang="zh-CN" altLang="en-US" sz="1600" dirty="0"/>
              <a:t>在</a:t>
            </a:r>
            <a:r>
              <a:rPr lang="en-US" altLang="zh-CN" sz="1600" dirty="0"/>
              <a:t>server</a:t>
            </a:r>
            <a:r>
              <a:rPr lang="zh-CN" altLang="en-US" sz="1600" dirty="0"/>
              <a:t>端，接收到消息之后需要解析消息，并针对不同类型的消息分别予以处理，如对于文件名消息，</a:t>
            </a:r>
            <a:r>
              <a:rPr lang="en-US" altLang="zh-CN" sz="1600" dirty="0"/>
              <a:t>server</a:t>
            </a:r>
            <a:r>
              <a:rPr lang="zh-CN" altLang="en-US" sz="1600" dirty="0"/>
              <a:t>可以这样处理</a:t>
            </a:r>
            <a:endParaRPr lang="en-US" altLang="zh-CN" sz="1600" dirty="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51EFC567-108E-4A2A-8188-4A54D4C2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DCAF3AF8-D0D8-4D41-827A-F0E91AA1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4" name="Text Box 1">
            <a:extLst>
              <a:ext uri="{FF2B5EF4-FFF2-40B4-BE49-F238E27FC236}">
                <a16:creationId xmlns:a16="http://schemas.microsoft.com/office/drawing/2014/main" id="{BB81C51B-2D96-4D50-9659-4F987AC15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2708920"/>
            <a:ext cx="8352928" cy="367188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indent="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…</a:t>
            </a:r>
          </a:p>
          <a:p>
            <a:pPr algn="l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struct msg *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sm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,*rm;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char 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[256]; //</a:t>
            </a:r>
            <a:r>
              <a:rPr lang="zh-CN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文件名不要超过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255</a:t>
            </a:r>
            <a:r>
              <a:rPr lang="zh-CN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字节</a:t>
            </a:r>
            <a:endParaRPr lang="zh-CN" altLang="en-US" sz="1400" dirty="0">
              <a:solidFill>
                <a:sysClr val="windowText" lastClr="000000"/>
              </a:solidFill>
            </a:endParaRPr>
          </a:p>
          <a:p>
            <a:pPr algn="l"/>
            <a:r>
              <a:rPr lang="zh-CN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sm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=(struct msg*)malloc(2048);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rm=(struct msg*)malloc(2048);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sm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-&gt;type= MSG_ACK;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sm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data_len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=0;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接收消息</a:t>
            </a:r>
            <a:endParaRPr lang="zh-CN" altLang="en-US" sz="1400" dirty="0">
              <a:solidFill>
                <a:sysClr val="windowText" lastClr="000000"/>
              </a:solidFill>
            </a:endParaRPr>
          </a:p>
          <a:p>
            <a:pPr algn="l"/>
            <a:r>
              <a:rPr lang="zh-CN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recv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sockfd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,(void*)rm,2048,0);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回复</a:t>
            </a:r>
            <a:endParaRPr lang="zh-CN" altLang="en-US" sz="1400" dirty="0">
              <a:solidFill>
                <a:sysClr val="windowText" lastClr="000000"/>
              </a:solidFill>
            </a:endParaRPr>
          </a:p>
          <a:p>
            <a:pPr algn="l"/>
            <a:r>
              <a:rPr lang="zh-CN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send(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sockfd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,(void*)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sm,sizeof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(struct msg),0);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处理消息</a:t>
            </a:r>
            <a:endParaRPr lang="zh-CN" altLang="en-US" sz="1400" dirty="0">
              <a:solidFill>
                <a:sysClr val="windowText" lastClr="000000"/>
              </a:solidFill>
            </a:endParaRPr>
          </a:p>
          <a:p>
            <a:pPr algn="l"/>
            <a:r>
              <a:rPr lang="zh-CN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if(rm-&gt;type== MSG_FILENAME) {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memset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(file_name,0,256);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memcpy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file_name,rm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data,rm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//</a:t>
            </a:r>
            <a:r>
              <a:rPr lang="zh-CN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至此，得到了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client</a:t>
            </a:r>
            <a:r>
              <a:rPr lang="zh-CN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传递的文件名</a:t>
            </a:r>
            <a:endParaRPr lang="zh-CN" altLang="en-US" sz="1400" dirty="0">
              <a:solidFill>
                <a:sysClr val="windowText" lastClr="000000"/>
              </a:solidFill>
            </a:endParaRPr>
          </a:p>
          <a:p>
            <a:pPr algn="l"/>
            <a:r>
              <a:rPr lang="zh-CN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400" dirty="0">
                <a:solidFill>
                  <a:sysClr val="windowText" lastClr="000000"/>
                </a:solidFill>
              </a:rPr>
              <a:t>…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5E9894D-9B25-4C49-B80C-798CFA0AC365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3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52BEC2C-1D3B-4D1D-BFD4-E27572A09D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zh-CN" altLang="en-US" sz="3200" dirty="0"/>
              <a:t>任务描述</a:t>
            </a:r>
          </a:p>
          <a:p>
            <a:pPr lvl="1" algn="just"/>
            <a:r>
              <a:rPr lang="zh-CN" altLang="en-US" sz="2600" dirty="0"/>
              <a:t>在前两个子任务中，仅传输了文件的内容，而没有传输文件的名称</a:t>
            </a:r>
          </a:p>
          <a:p>
            <a:pPr lvl="1" algn="just"/>
            <a:r>
              <a:rPr lang="zh-CN" altLang="en-US" sz="2600" dirty="0"/>
              <a:t>在本任务中，请设计简单的协议，以实现：</a:t>
            </a:r>
          </a:p>
          <a:p>
            <a:pPr lvl="2" algn="just"/>
            <a:r>
              <a:rPr lang="en-US" altLang="zh-CN" dirty="0"/>
              <a:t>client</a:t>
            </a:r>
            <a:r>
              <a:rPr lang="zh-CN" altLang="en-US" dirty="0"/>
              <a:t>将文件名和文件内容传递给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根据得到的文件名创建新的文件，并将后续接收的文件内容保存到此文件中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E6EE6CF-3D16-4C82-8ADC-F5D332399AE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子任务4</a:t>
            </a:r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252C177-D127-4FD3-8E50-68B3AAB6FA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zh-CN" altLang="en-US" sz="2800" dirty="0"/>
              <a:t>任务描述</a:t>
            </a:r>
          </a:p>
          <a:p>
            <a:pPr lvl="1" algn="just"/>
            <a:r>
              <a:rPr lang="zh-CN" altLang="en-US" dirty="0"/>
              <a:t>改进协议，在文件传输结束时，client显式通知server.</a:t>
            </a:r>
          </a:p>
          <a:p>
            <a:pPr lvl="1" algn="just"/>
            <a:r>
              <a:rPr lang="zh-CN" altLang="en-US" dirty="0"/>
              <a:t>在之前所实现的文件传输程序中，将socket的关闭事件作为文件传输结束的标志，这种方式无法区分以下两种情况：</a:t>
            </a:r>
          </a:p>
          <a:p>
            <a:pPr lvl="1" algn="just"/>
            <a:r>
              <a:rPr lang="zh-CN" altLang="en-US" dirty="0"/>
              <a:t>1)文件传输完毕，client正常关闭socket；</a:t>
            </a:r>
          </a:p>
          <a:p>
            <a:pPr lvl="1" algn="just"/>
            <a:r>
              <a:rPr lang="zh-CN" altLang="en-US" dirty="0"/>
              <a:t>2)client被强制终止执行，socket被关闭；</a:t>
            </a:r>
          </a:p>
          <a:p>
            <a:pPr lvl="1" algn="just"/>
            <a:r>
              <a:rPr lang="zh-CN" altLang="en-US" dirty="0"/>
              <a:t>这两种情况，在server看来都是socket关闭，因此无法区分到底文件是否传输完毕。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15760AB-5972-45E9-8582-2C367164105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子任务4</a:t>
            </a:r>
            <a:r>
              <a:rPr lang="en-US" altLang="zh-CN"/>
              <a:t>(30</a:t>
            </a:r>
            <a:r>
              <a:rPr lang="zh-CN" altLang="en-US"/>
              <a:t>分钟</a:t>
            </a:r>
            <a:r>
              <a:rPr lang="en-US" altLang="zh-CN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0A606A2-1A34-49D5-B7FA-9082E4F8CD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任务描述</a:t>
            </a:r>
          </a:p>
          <a:p>
            <a:pPr lvl="1"/>
            <a:r>
              <a:rPr lang="zh-CN" altLang="en-US" sz="2000"/>
              <a:t>为了解决这个问题，本子任务的将增加两个新的消息类型：</a:t>
            </a:r>
          </a:p>
          <a:p>
            <a:pPr lvl="1"/>
            <a:r>
              <a:rPr lang="zh-CN" altLang="en-US" sz="2000"/>
              <a:t>#define MSG_DONE			4</a:t>
            </a:r>
          </a:p>
          <a:p>
            <a:pPr lvl="1"/>
            <a:r>
              <a:rPr lang="zh-CN" altLang="en-US" sz="2000"/>
              <a:t>#define MSG_EXCEPTION		5</a:t>
            </a:r>
          </a:p>
          <a:p>
            <a:pPr lvl="1"/>
            <a:endParaRPr lang="zh-CN" altLang="en-US" sz="2000"/>
          </a:p>
          <a:p>
            <a:pPr lvl="1"/>
            <a:r>
              <a:rPr lang="zh-CN" altLang="en-US" sz="2000"/>
              <a:t>在client端，如果文件正常发送完毕，则需要发送一个MSG_DONE消息给server；如果发送过程中遇到异常(这种情况很少见，但也有可能发生)，则需要发送一个MSG_EXCEPTION给server。</a:t>
            </a:r>
          </a:p>
          <a:p>
            <a:pPr lvl="1"/>
            <a:r>
              <a:rPr lang="zh-CN" altLang="en-US" sz="2000"/>
              <a:t>server在收到这两个消息后，表示client端不会再发送消息，因此，server可以关闭文件和socket。对于MSG_EXCEPTION消息，server应该打印错误信息到屏幕以提示用户。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9E2550D-15D3-4F34-A4B4-F1467CCCEC65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子任务5</a:t>
            </a:r>
            <a:endParaRPr lang="en-US" altLang="zh-C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3BBF962-9442-480E-8943-7A0C033E90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/>
              <a:t>任务描述</a:t>
            </a:r>
          </a:p>
          <a:p>
            <a:pPr lvl="1"/>
            <a:r>
              <a:rPr lang="zh-CN" altLang="en-US"/>
              <a:t>为client和server程序添加时间统计功能.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在client程序中，打印发送每个文件所需的时间,在server程序中，打印接收每个文件所需的时间。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请准确选择计时的开始时间和结束时间，如开始时间或者定在第一次fread()之前，或者定在第一次send()之前，具体何处请自己决定，但需要在源代码里注释理由。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E9F56B-A56C-419F-BA00-B5CD3B05948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子任务6</a:t>
            </a:r>
            <a:endParaRPr lang="en-US" altLang="zh-CN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86BEE6D-CB60-4150-AAEC-26CF78A909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412875"/>
            <a:ext cx="5112122" cy="4608513"/>
          </a:xfrm>
        </p:spPr>
        <p:txBody>
          <a:bodyPr/>
          <a:lstStyle/>
          <a:p>
            <a:pPr algn="just"/>
            <a:r>
              <a:rPr lang="zh-CN" altLang="en-US" sz="2800" dirty="0"/>
              <a:t>任务描述</a:t>
            </a:r>
          </a:p>
          <a:p>
            <a:pPr lvl="1" algn="just"/>
            <a:r>
              <a:rPr lang="zh-CN" altLang="en-US" dirty="0"/>
              <a:t>改进协议，server无需显式回复client.请修改server接收和解析消息的方式，以支持“无回复”的交互流程。</a:t>
            </a:r>
          </a:p>
          <a:p>
            <a:pPr lvl="1" algn="just"/>
            <a:r>
              <a:rPr lang="zh-CN" altLang="en-US" dirty="0"/>
              <a:t>我们所设计的协议要求server回复client发来的每个消息，考虑到我们底层基于TCP协议，因此server实际上不需要显式地回复client，TCP在后台会自动回复，并且，取消显式回复，也能提高传输文件的效率。</a:t>
            </a:r>
          </a:p>
        </p:txBody>
      </p:sp>
      <p:pic>
        <p:nvPicPr>
          <p:cNvPr id="22532" name="_x0000_i1037">
            <a:extLst>
              <a:ext uri="{FF2B5EF4-FFF2-40B4-BE49-F238E27FC236}">
                <a16:creationId xmlns:a16="http://schemas.microsoft.com/office/drawing/2014/main" id="{D091F03F-C258-4A3D-B76F-843DA18A4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19" y="1376362"/>
            <a:ext cx="3718051" cy="54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E50EFF-E926-439C-996B-344FD8AA0C1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概述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C892B3B-F903-4928-8A7A-666D994450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本实训将使用</a:t>
            </a:r>
            <a:r>
              <a:rPr lang="en-US" altLang="zh-CN"/>
              <a:t>TCP Socket</a:t>
            </a:r>
            <a:r>
              <a:rPr lang="zh-CN" altLang="en-US"/>
              <a:t>开发文件传输程序，实现从</a:t>
            </a:r>
            <a:r>
              <a:rPr lang="en-US" altLang="zh-CN"/>
              <a:t>client</a:t>
            </a:r>
            <a:r>
              <a:rPr lang="zh-CN" altLang="en-US"/>
              <a:t>端发送完整文件到</a:t>
            </a:r>
            <a:r>
              <a:rPr lang="en-US" altLang="zh-CN"/>
              <a:t>server</a:t>
            </a:r>
            <a:r>
              <a:rPr lang="zh-CN" altLang="en-US"/>
              <a:t>端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由于在实训</a:t>
            </a:r>
            <a:r>
              <a:rPr lang="en-US" altLang="zh-CN"/>
              <a:t>1</a:t>
            </a:r>
            <a:r>
              <a:rPr lang="zh-CN" altLang="en-US"/>
              <a:t>中已经实现了字符串传输程序，因此，本实训将在实训</a:t>
            </a:r>
            <a:r>
              <a:rPr lang="en-US" altLang="zh-CN"/>
              <a:t>1</a:t>
            </a:r>
            <a:r>
              <a:rPr lang="zh-CN" altLang="en-US"/>
              <a:t>所开发的</a:t>
            </a:r>
            <a:r>
              <a:rPr lang="en-US" altLang="zh-CN"/>
              <a:t>client</a:t>
            </a:r>
            <a:r>
              <a:rPr lang="zh-CN" altLang="en-US"/>
              <a:t>程序和</a:t>
            </a:r>
            <a:r>
              <a:rPr lang="en-US" altLang="zh-CN"/>
              <a:t>server</a:t>
            </a:r>
            <a:r>
              <a:rPr lang="zh-CN" altLang="en-US"/>
              <a:t>程序基础上进行扩充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DDEA250-FE33-457B-80B1-62E4F52AA11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子任务6</a:t>
            </a: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C536F15-6887-40EE-BC0E-F771E20266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412875"/>
            <a:ext cx="8496498" cy="46085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dirty="0"/>
              <a:t>任务描述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由于我们底层基于TCP，而TCP是流式传输，即虽然client以消息为单位发送数据，但TCP在真正发送数据时，则会组合多个消息一起发送，因此，当server接收数据时，可能会一次接收到多个消息。</a:t>
            </a:r>
          </a:p>
          <a:p>
            <a:pPr lvl="1" algn="just">
              <a:lnSpc>
                <a:spcPct val="90000"/>
              </a:lnSpc>
            </a:pPr>
            <a:endParaRPr lang="zh-CN" altLang="en-US" dirty="0"/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由于TCP是流式传输，因此可能多个消息一次性到达server。当server第一次执行recv()时，获得了整个msg0消息以及msg1的一部分，当第二次执行recv()时，获得了msg1的一部分以及msg2的一部分，可见，每次执行recv()都获得了不完整的消息，server原来的接收和解析消息的方式不再适用。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73707A0-0656-46A1-8D78-D4ED85F8B41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子任务6</a:t>
            </a:r>
            <a:r>
              <a:rPr lang="en-US" altLang="zh-CN"/>
              <a:t>(30</a:t>
            </a:r>
            <a:r>
              <a:rPr lang="zh-CN" altLang="en-US"/>
              <a:t>分钟</a:t>
            </a:r>
            <a:r>
              <a:rPr lang="en-US" altLang="zh-CN"/>
              <a:t>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0AF5668-7DFC-431A-BF8D-629745C192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任务描述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　</a:t>
            </a:r>
          </a:p>
        </p:txBody>
      </p:sp>
      <p:pic>
        <p:nvPicPr>
          <p:cNvPr id="24580" name="_x0000_i1038">
            <a:extLst>
              <a:ext uri="{FF2B5EF4-FFF2-40B4-BE49-F238E27FC236}">
                <a16:creationId xmlns:a16="http://schemas.microsoft.com/office/drawing/2014/main" id="{AB8797F9-0135-4661-9AFC-AF3B8B19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3" y="2924944"/>
            <a:ext cx="9599053" cy="237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6E7D1F0-4C64-405E-B477-2C94D606AF3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子任务7</a:t>
            </a: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A5B2436-F9EC-41C4-A0A4-580BE250C5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zh-CN" altLang="en-US" sz="2400" dirty="0"/>
              <a:t>任务描述</a:t>
            </a:r>
          </a:p>
          <a:p>
            <a:pPr lvl="1" algn="just"/>
            <a:r>
              <a:rPr lang="zh-CN" altLang="en-US" sz="2000" dirty="0"/>
              <a:t>实现支持多客户端并发传输文件的server程序.</a:t>
            </a:r>
          </a:p>
          <a:p>
            <a:pPr lvl="1" algn="just"/>
            <a:endParaRPr lang="zh-CN" altLang="en-US" sz="2000" dirty="0"/>
          </a:p>
          <a:p>
            <a:pPr lvl="1" algn="just"/>
            <a:r>
              <a:rPr lang="zh-CN" altLang="en-US" sz="2000" dirty="0"/>
              <a:t>在以上子任务中，我们实现了一对一的文件传输程序，在此基础上，我们参考实训2的“支持并发连接的服务器程序”，实现“支持多客户端并发传输文件的server程序”，即能够支持同时多个客户端连接到服务器端，同时传输文件。</a:t>
            </a:r>
          </a:p>
          <a:p>
            <a:pPr lvl="1" algn="just"/>
            <a:endParaRPr lang="zh-CN" altLang="en-US" sz="2000" dirty="0"/>
          </a:p>
          <a:p>
            <a:pPr lvl="1" algn="just"/>
            <a:r>
              <a:rPr lang="zh-CN" altLang="en-US" sz="2000" dirty="0"/>
              <a:t>1. 正确创建了子进程，打印了子进程的PID</a:t>
            </a:r>
          </a:p>
          <a:p>
            <a:pPr lvl="1" algn="just"/>
            <a:r>
              <a:rPr lang="zh-CN" altLang="en-US" sz="2000" dirty="0"/>
              <a:t>2. 在子进程中，打印了所传输的文件名</a:t>
            </a:r>
          </a:p>
          <a:p>
            <a:pPr lvl="1" algn="just"/>
            <a:r>
              <a:rPr lang="zh-CN" altLang="en-US" sz="2000" dirty="0"/>
              <a:t>3. 在子进程中关闭了监听socket，在父进程中关闭了子socket</a:t>
            </a:r>
          </a:p>
          <a:p>
            <a:pPr lvl="1" algn="just"/>
            <a:r>
              <a:rPr lang="zh-CN" altLang="en-US" sz="2000" dirty="0"/>
              <a:t>4. 能够实现同时多个客户端向服务器端传输文件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877DB0C-D8AA-45ED-865C-4528BA55CF7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1 (15</a:t>
            </a:r>
            <a:r>
              <a:rPr lang="zh-CN" altLang="en-US"/>
              <a:t>分钟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FE8424F-11EA-416D-8C56-1547C992C9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目标</a:t>
            </a:r>
            <a:endParaRPr lang="en-US" altLang="zh-CN" sz="2400"/>
          </a:p>
          <a:p>
            <a:pPr lvl="1"/>
            <a:r>
              <a:rPr lang="zh-CN" altLang="en-US" sz="2000"/>
              <a:t>在</a:t>
            </a:r>
            <a:r>
              <a:rPr lang="en-US" altLang="zh-CN" sz="2000"/>
              <a:t>client</a:t>
            </a:r>
            <a:r>
              <a:rPr lang="zh-CN" altLang="en-US" sz="2000"/>
              <a:t>程序中，从指定文件读取数据并发送给</a:t>
            </a:r>
            <a:r>
              <a:rPr lang="en-US" altLang="zh-CN" sz="2000"/>
              <a:t>server</a:t>
            </a:r>
            <a:r>
              <a:rPr lang="zh-CN" altLang="en-US" sz="2000"/>
              <a:t>程序.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6F7DF7A-D22B-412B-A485-FD2A4322A0A1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1 (15</a:t>
            </a:r>
            <a:r>
              <a:rPr lang="zh-CN" altLang="en-US"/>
              <a:t>分钟</a:t>
            </a:r>
            <a:r>
              <a:rPr lang="en-US" altLang="zh-CN"/>
              <a:t>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137EE7B-032E-41B6-BBB8-45F66373BA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412875"/>
            <a:ext cx="8242300" cy="5329238"/>
          </a:xfrm>
        </p:spPr>
        <p:txBody>
          <a:bodyPr/>
          <a:lstStyle/>
          <a:p>
            <a:r>
              <a:rPr lang="zh-CN" altLang="en-US" sz="2400"/>
              <a:t>相关知识</a:t>
            </a:r>
            <a:endParaRPr lang="en-US" altLang="zh-CN" sz="2400"/>
          </a:p>
          <a:p>
            <a:pPr lvl="1"/>
            <a:r>
              <a:rPr lang="zh-CN" altLang="en-US" sz="2000"/>
              <a:t>打开</a:t>
            </a:r>
            <a:r>
              <a:rPr lang="en-US" altLang="zh-CN" sz="2000"/>
              <a:t>/</a:t>
            </a:r>
            <a:r>
              <a:rPr lang="zh-CN" altLang="en-US" sz="2000"/>
              <a:t>创建文件</a:t>
            </a:r>
          </a:p>
          <a:p>
            <a:pPr lvl="2"/>
            <a:r>
              <a:rPr lang="en-US" altLang="zh-CN" sz="1600"/>
              <a:t>FILE *fopen(const char *path, const char *mode);</a:t>
            </a:r>
          </a:p>
          <a:p>
            <a:pPr lvl="1"/>
            <a:r>
              <a:rPr lang="zh-CN" altLang="en-US" sz="2000"/>
              <a:t>关闭文件</a:t>
            </a:r>
          </a:p>
          <a:p>
            <a:pPr lvl="2"/>
            <a:r>
              <a:rPr lang="en-US" altLang="zh-CN" sz="1600"/>
              <a:t>int fclose(FILE *stream);</a:t>
            </a:r>
          </a:p>
          <a:p>
            <a:pPr lvl="1"/>
            <a:r>
              <a:rPr lang="zh-CN" altLang="en-US" sz="2000"/>
              <a:t>读写文件</a:t>
            </a:r>
          </a:p>
          <a:p>
            <a:pPr lvl="2"/>
            <a:r>
              <a:rPr lang="en-US" altLang="zh-CN" sz="1600"/>
              <a:t>size_t fread(void *ptr, size_t size, size_t nmemb, FILE *stream);</a:t>
            </a:r>
          </a:p>
          <a:p>
            <a:pPr lvl="2"/>
            <a:r>
              <a:rPr lang="en-US" altLang="zh-CN" sz="1600"/>
              <a:t>size_t fwrite(const void *ptr, size_t size, size_t nmemb, FILE *stream);</a:t>
            </a:r>
          </a:p>
          <a:p>
            <a:pPr lvl="1"/>
            <a:r>
              <a:rPr lang="zh-CN" altLang="en-US" sz="2000"/>
              <a:t>设置文件流位置</a:t>
            </a:r>
            <a:endParaRPr lang="en-US" altLang="zh-CN" sz="2000"/>
          </a:p>
          <a:p>
            <a:pPr lvl="2"/>
            <a:r>
              <a:rPr lang="en-US" altLang="zh-CN" sz="1600"/>
              <a:t>int fseek ( FILE * stream, long int offset, int origin ); </a:t>
            </a:r>
          </a:p>
          <a:p>
            <a:pPr lvl="2"/>
            <a:r>
              <a:rPr lang="en-US" altLang="zh-CN" sz="1600"/>
              <a:t>void rewind ( FILE * stream );</a:t>
            </a:r>
          </a:p>
          <a:p>
            <a:pPr lvl="2"/>
            <a:r>
              <a:rPr lang="en-US" altLang="zh-CN" sz="1600"/>
              <a:t>long int ftell ( FILE * stream );</a:t>
            </a:r>
          </a:p>
          <a:p>
            <a:pPr lvl="1"/>
            <a:r>
              <a:rPr lang="zh-CN" altLang="en-US" sz="2000"/>
              <a:t>检查文件出错状态</a:t>
            </a:r>
          </a:p>
          <a:p>
            <a:pPr lvl="2"/>
            <a:r>
              <a:rPr lang="en-US" altLang="zh-CN" sz="1600"/>
              <a:t>int feof(FILE *stream);</a:t>
            </a:r>
          </a:p>
          <a:p>
            <a:pPr lvl="2"/>
            <a:r>
              <a:rPr lang="en-US" altLang="zh-CN" sz="1600"/>
              <a:t>int ferror(FILE *stream);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1285C05-50C2-4EED-AF60-D79B47CD903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1 (15</a:t>
            </a:r>
            <a:r>
              <a:rPr lang="zh-CN" altLang="en-US"/>
              <a:t>分钟</a:t>
            </a:r>
            <a:r>
              <a:rPr lang="en-US" altLang="zh-CN"/>
              <a:t>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754D648-75DC-4B04-BC6B-48153BA7C7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任务描述</a:t>
            </a:r>
          </a:p>
          <a:p>
            <a:pPr lvl="1"/>
            <a:r>
              <a:rPr lang="zh-CN" altLang="en-US" sz="2000"/>
              <a:t>在实训</a:t>
            </a:r>
            <a:r>
              <a:rPr lang="en-US" altLang="zh-CN" sz="2000"/>
              <a:t>1</a:t>
            </a:r>
            <a:r>
              <a:rPr lang="zh-CN" altLang="en-US" sz="2000"/>
              <a:t>所实现的</a:t>
            </a:r>
            <a:r>
              <a:rPr lang="en-US" altLang="zh-CN" sz="2000"/>
              <a:t>client</a:t>
            </a:r>
            <a:r>
              <a:rPr lang="zh-CN" altLang="en-US" sz="2000"/>
              <a:t>程序中，从标准输入读取用户输入的字符串，然后通过</a:t>
            </a:r>
            <a:r>
              <a:rPr lang="en-US" altLang="zh-CN" sz="2000"/>
              <a:t>socket</a:t>
            </a:r>
            <a:r>
              <a:rPr lang="zh-CN" altLang="en-US" sz="2000"/>
              <a:t>发送到</a:t>
            </a:r>
            <a:r>
              <a:rPr lang="en-US" altLang="zh-CN" sz="2000"/>
              <a:t>server</a:t>
            </a:r>
            <a:r>
              <a:rPr lang="zh-CN" altLang="en-US" sz="2000"/>
              <a:t>，本子任务则改为从文件中读取数据然后发送到</a:t>
            </a:r>
            <a:r>
              <a:rPr lang="en-US" altLang="zh-CN" sz="2000"/>
              <a:t>server</a:t>
            </a:r>
            <a:r>
              <a:rPr lang="zh-CN" altLang="en-US" sz="2000"/>
              <a:t>。</a:t>
            </a:r>
          </a:p>
          <a:p>
            <a:pPr lvl="1"/>
            <a:r>
              <a:rPr lang="zh-CN" altLang="en-US" sz="2000"/>
              <a:t>在实训</a:t>
            </a:r>
            <a:r>
              <a:rPr lang="en-US" altLang="zh-CN" sz="2000"/>
              <a:t>1</a:t>
            </a:r>
            <a:r>
              <a:rPr lang="zh-CN" altLang="en-US" sz="2000"/>
              <a:t>的</a:t>
            </a:r>
            <a:r>
              <a:rPr lang="en-US" altLang="zh-CN" sz="2000"/>
              <a:t>client</a:t>
            </a:r>
            <a:r>
              <a:rPr lang="zh-CN" altLang="en-US" sz="2000"/>
              <a:t>程序基础上，做</a:t>
            </a:r>
            <a:r>
              <a:rPr lang="en-US" altLang="zh-CN" sz="2000"/>
              <a:t>3</a:t>
            </a:r>
            <a:r>
              <a:rPr lang="zh-CN" altLang="en-US" sz="2000"/>
              <a:t>点改变：</a:t>
            </a:r>
          </a:p>
          <a:p>
            <a:pPr lvl="2"/>
            <a:r>
              <a:rPr lang="en-US" altLang="zh-CN" sz="1800"/>
              <a:t>1. </a:t>
            </a:r>
            <a:r>
              <a:rPr lang="zh-CN" altLang="en-US" sz="1800"/>
              <a:t>添加一个新的参数，即文件名，以指定要读取的文件。</a:t>
            </a:r>
          </a:p>
          <a:p>
            <a:pPr lvl="2"/>
            <a:r>
              <a:rPr lang="en-US" altLang="zh-CN" sz="1800"/>
              <a:t>2. </a:t>
            </a:r>
            <a:r>
              <a:rPr lang="zh-CN" altLang="en-US" sz="1800"/>
              <a:t>打开</a:t>
            </a:r>
            <a:r>
              <a:rPr lang="en-US" altLang="zh-CN" sz="1800"/>
              <a:t>(fopen)</a:t>
            </a:r>
            <a:r>
              <a:rPr lang="zh-CN" altLang="en-US" sz="1800"/>
              <a:t>该文件，从文件读取一定量</a:t>
            </a:r>
            <a:r>
              <a:rPr lang="en-US" altLang="zh-CN" sz="1800"/>
              <a:t>(</a:t>
            </a:r>
            <a:r>
              <a:rPr lang="zh-CN" altLang="en-US" sz="1800"/>
              <a:t>如</a:t>
            </a:r>
            <a:r>
              <a:rPr lang="en-US" altLang="zh-CN" sz="1800"/>
              <a:t>2KB)</a:t>
            </a:r>
            <a:r>
              <a:rPr lang="zh-CN" altLang="en-US" sz="1800"/>
              <a:t>的数据到内存缓冲区，然后通过</a:t>
            </a:r>
            <a:r>
              <a:rPr lang="en-US" altLang="zh-CN" sz="1800"/>
              <a:t>socket</a:t>
            </a:r>
            <a:r>
              <a:rPr lang="zh-CN" altLang="en-US" sz="1800"/>
              <a:t>将缓冲区里的数据发送</a:t>
            </a:r>
            <a:r>
              <a:rPr lang="en-US" altLang="zh-CN" sz="1800"/>
              <a:t>(send)</a:t>
            </a:r>
            <a:r>
              <a:rPr lang="zh-CN" altLang="en-US" sz="1800"/>
              <a:t>到</a:t>
            </a:r>
            <a:r>
              <a:rPr lang="en-US" altLang="zh-CN" sz="1800"/>
              <a:t>server</a:t>
            </a:r>
            <a:r>
              <a:rPr lang="zh-CN" altLang="en-US" sz="1800"/>
              <a:t>，依次类推，直到到达文件结尾。</a:t>
            </a:r>
          </a:p>
          <a:p>
            <a:pPr lvl="2"/>
            <a:r>
              <a:rPr lang="en-US" altLang="zh-CN" sz="1800"/>
              <a:t>3. </a:t>
            </a:r>
            <a:r>
              <a:rPr lang="zh-CN" altLang="en-US" sz="1800"/>
              <a:t>发送完毕之后，关闭</a:t>
            </a:r>
            <a:r>
              <a:rPr lang="en-US" altLang="zh-CN" sz="1800"/>
              <a:t>(fclose)</a:t>
            </a:r>
            <a:r>
              <a:rPr lang="zh-CN" altLang="en-US" sz="1800"/>
              <a:t>文件，并断开</a:t>
            </a:r>
            <a:r>
              <a:rPr lang="en-US" altLang="zh-CN" sz="1800"/>
              <a:t>socket</a:t>
            </a:r>
            <a:r>
              <a:rPr lang="zh-CN" altLang="en-US" sz="1800"/>
              <a:t>。</a:t>
            </a:r>
          </a:p>
          <a:p>
            <a:pPr lvl="2"/>
            <a:r>
              <a:rPr lang="zh-CN" altLang="en-US" sz="1800"/>
              <a:t>在完成对</a:t>
            </a:r>
            <a:r>
              <a:rPr lang="en-US" altLang="zh-CN" sz="1800"/>
              <a:t>client</a:t>
            </a:r>
            <a:r>
              <a:rPr lang="zh-CN" altLang="en-US" sz="1800"/>
              <a:t>程序的修改之后，连接实训</a:t>
            </a:r>
            <a:r>
              <a:rPr lang="en-US" altLang="zh-CN" sz="1800"/>
              <a:t>1</a:t>
            </a:r>
            <a:r>
              <a:rPr lang="zh-CN" altLang="en-US" sz="1800"/>
              <a:t>实现的</a:t>
            </a:r>
            <a:r>
              <a:rPr lang="en-US" altLang="zh-CN" sz="1800"/>
              <a:t>server</a:t>
            </a:r>
            <a:r>
              <a:rPr lang="zh-CN" altLang="en-US" sz="1800"/>
              <a:t>程序进行测试。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818E420-CA6A-438B-852D-B89332917772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1 (15</a:t>
            </a:r>
            <a:r>
              <a:rPr lang="zh-CN" altLang="en-US"/>
              <a:t>分钟</a:t>
            </a:r>
            <a:r>
              <a:rPr lang="en-US" altLang="zh-CN"/>
              <a:t>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96004F5-535F-4F3D-AE91-3333B02B0B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...</a:t>
            </a:r>
            <a:endParaRPr lang="zh-CN" altLang="en-US" sz="16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while (1)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  datalen=fread(buf,1,BUFSIZE,file);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  if(datalen&lt;=0)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      if(feof(file)) {//文件结束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        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      } else if(ferror(file)) {//读文件错误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          printf("fread error=%d\n",errno);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          ret=-6;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          goto exit;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  </a:t>
            </a:r>
            <a:r>
              <a:rPr lang="en-US" altLang="zh-CN" sz="1600"/>
              <a:t>//接下来处理buffer中的数据，过程省略...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...</a:t>
            </a:r>
            <a:endParaRPr lang="zh-CN" altLang="en-US" sz="16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3ABB28F-D680-4E3A-AC91-D65C125D658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2 (15</a:t>
            </a:r>
            <a:r>
              <a:rPr lang="zh-CN" altLang="en-US"/>
              <a:t>分钟</a:t>
            </a:r>
            <a:r>
              <a:rPr lang="en-US" altLang="zh-CN"/>
              <a:t>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DC899AC-D1C9-4EC9-9998-1C3F238ACE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目标</a:t>
            </a:r>
            <a:endParaRPr lang="en-US" altLang="zh-CN" sz="2400"/>
          </a:p>
          <a:p>
            <a:pPr lvl="1"/>
            <a:r>
              <a:rPr lang="zh-CN" altLang="en-US" sz="2000"/>
              <a:t>在</a:t>
            </a:r>
            <a:r>
              <a:rPr lang="en-US" altLang="zh-CN" sz="2000"/>
              <a:t>server</a:t>
            </a:r>
            <a:r>
              <a:rPr lang="zh-CN" altLang="en-US" sz="2000"/>
              <a:t>程序中，将接收到的字符串保存到指定文件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BA776E7-940F-4E3D-9AB5-62E0FCA5559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2 (15</a:t>
            </a:r>
            <a:r>
              <a:rPr lang="zh-CN" altLang="en-US"/>
              <a:t>分钟</a:t>
            </a:r>
            <a:r>
              <a:rPr lang="en-US" altLang="zh-CN"/>
              <a:t>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839DBF5-E372-4F23-8BD5-445EDDCBD6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412875"/>
            <a:ext cx="8242300" cy="5329238"/>
          </a:xfrm>
        </p:spPr>
        <p:txBody>
          <a:bodyPr/>
          <a:lstStyle/>
          <a:p>
            <a:r>
              <a:rPr lang="zh-CN" altLang="en-US" sz="2400"/>
              <a:t>相关知识</a:t>
            </a:r>
            <a:endParaRPr lang="en-US" altLang="zh-CN" sz="2400"/>
          </a:p>
          <a:p>
            <a:pPr lvl="1"/>
            <a:r>
              <a:rPr lang="zh-CN" altLang="en-US" sz="2000"/>
              <a:t>字符串拷贝</a:t>
            </a:r>
          </a:p>
          <a:p>
            <a:pPr lvl="2"/>
            <a:r>
              <a:rPr lang="en-US" altLang="zh-CN" sz="1600"/>
              <a:t>char *strcpy(char *dest, const char *src);</a:t>
            </a:r>
          </a:p>
          <a:p>
            <a:pPr lvl="2"/>
            <a:r>
              <a:rPr lang="en-US" altLang="zh-CN" sz="1600"/>
              <a:t>char *strncpy(char *dest, const char *src, size_t n);</a:t>
            </a:r>
          </a:p>
          <a:p>
            <a:pPr lvl="1"/>
            <a:r>
              <a:rPr lang="zh-CN" altLang="en-US" sz="2000"/>
              <a:t>计算字符串长度</a:t>
            </a:r>
          </a:p>
          <a:p>
            <a:pPr lvl="2"/>
            <a:r>
              <a:rPr lang="en-US" altLang="zh-CN" sz="1600"/>
              <a:t>size_t strlen(const char *s);</a:t>
            </a:r>
          </a:p>
          <a:p>
            <a:pPr lvl="1"/>
            <a:r>
              <a:rPr lang="zh-CN" altLang="en-US" sz="2000"/>
              <a:t>字符查找</a:t>
            </a:r>
          </a:p>
          <a:p>
            <a:pPr lvl="2"/>
            <a:r>
              <a:rPr lang="en-US" altLang="zh-CN" sz="1600"/>
              <a:t>char *strchr(const char *s, int c);</a:t>
            </a:r>
          </a:p>
          <a:p>
            <a:pPr lvl="2"/>
            <a:r>
              <a:rPr lang="en-US" altLang="zh-CN" sz="1600"/>
              <a:t>char *strrchr(const char *s, int c);</a:t>
            </a:r>
          </a:p>
          <a:p>
            <a:pPr lvl="1"/>
            <a:r>
              <a:rPr lang="zh-CN" altLang="en-US" sz="2000"/>
              <a:t>内存填充</a:t>
            </a:r>
          </a:p>
          <a:p>
            <a:pPr lvl="2"/>
            <a:r>
              <a:rPr lang="en-US" altLang="zh-CN" sz="1600"/>
              <a:t>void *memset(void *dest, int c, size_t count);</a:t>
            </a:r>
          </a:p>
          <a:p>
            <a:pPr lvl="1"/>
            <a:r>
              <a:rPr lang="zh-CN" altLang="en-US" sz="2000"/>
              <a:t>内存拷贝</a:t>
            </a:r>
          </a:p>
          <a:p>
            <a:pPr lvl="2"/>
            <a:r>
              <a:rPr lang="en-US" altLang="zh-CN" sz="1600"/>
              <a:t>void *memcpy(void *dest, const void *src, size_t count);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8AD4C1A-A36D-4343-99B8-E74BC952111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2 (15</a:t>
            </a:r>
            <a:r>
              <a:rPr lang="zh-CN" altLang="en-US"/>
              <a:t>分钟</a:t>
            </a:r>
            <a:r>
              <a:rPr lang="en-US" altLang="zh-CN"/>
              <a:t>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1131536-6771-41B1-A9A8-2347730757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任务描述</a:t>
            </a:r>
          </a:p>
          <a:p>
            <a:pPr lvl="1"/>
            <a:r>
              <a:rPr lang="zh-CN" altLang="en-US" sz="2000"/>
              <a:t>将</a:t>
            </a:r>
            <a:r>
              <a:rPr lang="en-US" altLang="zh-CN" sz="2000"/>
              <a:t>server</a:t>
            </a:r>
            <a:r>
              <a:rPr lang="zh-CN" altLang="en-US" sz="2000"/>
              <a:t>程序接收到的字符串保存到指定文件中。</a:t>
            </a:r>
          </a:p>
          <a:p>
            <a:pPr lvl="1"/>
            <a:r>
              <a:rPr lang="zh-CN" altLang="en-US" sz="2000"/>
              <a:t>在实训</a:t>
            </a:r>
            <a:r>
              <a:rPr lang="en-US" altLang="zh-CN" sz="2000"/>
              <a:t>1</a:t>
            </a:r>
            <a:r>
              <a:rPr lang="zh-CN" altLang="en-US" sz="2000"/>
              <a:t>所实现的</a:t>
            </a:r>
            <a:r>
              <a:rPr lang="en-US" altLang="zh-CN" sz="2000"/>
              <a:t>server</a:t>
            </a:r>
            <a:r>
              <a:rPr lang="zh-CN" altLang="en-US" sz="2000"/>
              <a:t>程序中，会把接收到的字符串打印到标准输出上，而本子任务则是把字符串保存到普通文件中。</a:t>
            </a:r>
          </a:p>
          <a:p>
            <a:pPr lvl="1"/>
            <a:r>
              <a:rPr lang="zh-CN" altLang="en-US" sz="2000"/>
              <a:t>在实训</a:t>
            </a:r>
            <a:r>
              <a:rPr lang="en-US" altLang="zh-CN" sz="2000"/>
              <a:t>1</a:t>
            </a:r>
            <a:r>
              <a:rPr lang="zh-CN" altLang="en-US" sz="2000"/>
              <a:t>的</a:t>
            </a:r>
            <a:r>
              <a:rPr lang="en-US" altLang="zh-CN" sz="2000"/>
              <a:t>server</a:t>
            </a:r>
            <a:r>
              <a:rPr lang="zh-CN" altLang="en-US" sz="2000"/>
              <a:t>程序基础上，做</a:t>
            </a:r>
            <a:r>
              <a:rPr lang="en-US" altLang="zh-CN" sz="2000"/>
              <a:t>3</a:t>
            </a:r>
            <a:r>
              <a:rPr lang="zh-CN" altLang="en-US" sz="2000"/>
              <a:t>点改变：</a:t>
            </a:r>
          </a:p>
          <a:p>
            <a:pPr lvl="2"/>
            <a:r>
              <a:rPr lang="en-US" altLang="zh-CN" sz="1600"/>
              <a:t>1. </a:t>
            </a:r>
            <a:r>
              <a:rPr lang="zh-CN" altLang="en-US" sz="1600"/>
              <a:t>添加一个新参数，即文件名，以指定用于保存字符串的文件。</a:t>
            </a:r>
          </a:p>
          <a:p>
            <a:pPr lvl="2"/>
            <a:r>
              <a:rPr lang="en-US" altLang="zh-CN" sz="1600"/>
              <a:t>2. </a:t>
            </a:r>
            <a:r>
              <a:rPr lang="zh-CN" altLang="en-US" sz="1600"/>
              <a:t>打开</a:t>
            </a:r>
            <a:r>
              <a:rPr lang="en-US" altLang="zh-CN" sz="1600"/>
              <a:t>(fopen)</a:t>
            </a:r>
            <a:r>
              <a:rPr lang="zh-CN" altLang="en-US" sz="1600"/>
              <a:t>该文件，每当从</a:t>
            </a:r>
            <a:r>
              <a:rPr lang="en-US" altLang="zh-CN" sz="1600"/>
              <a:t>socket</a:t>
            </a:r>
            <a:r>
              <a:rPr lang="zh-CN" altLang="en-US" sz="1600"/>
              <a:t>接收</a:t>
            </a:r>
            <a:r>
              <a:rPr lang="en-US" altLang="zh-CN" sz="1600"/>
              <a:t>(recv)</a:t>
            </a:r>
            <a:r>
              <a:rPr lang="zh-CN" altLang="en-US" sz="1600"/>
              <a:t>到数据之后，就将数据写入</a:t>
            </a:r>
            <a:r>
              <a:rPr lang="en-US" altLang="zh-CN" sz="1600"/>
              <a:t>(fwrite)</a:t>
            </a:r>
            <a:r>
              <a:rPr lang="zh-CN" altLang="en-US" sz="1600"/>
              <a:t>文件中。</a:t>
            </a:r>
          </a:p>
          <a:p>
            <a:pPr lvl="2"/>
            <a:r>
              <a:rPr lang="en-US" altLang="zh-CN" sz="1600"/>
              <a:t>3. </a:t>
            </a:r>
            <a:r>
              <a:rPr lang="zh-CN" altLang="en-US" sz="1600"/>
              <a:t>在</a:t>
            </a:r>
            <a:r>
              <a:rPr lang="en-US" altLang="zh-CN" sz="1600"/>
              <a:t>socket</a:t>
            </a:r>
            <a:r>
              <a:rPr lang="zh-CN" altLang="en-US" sz="1600"/>
              <a:t>被断开之后，关闭</a:t>
            </a:r>
            <a:r>
              <a:rPr lang="en-US" altLang="zh-CN" sz="1600"/>
              <a:t>(fclose)</a:t>
            </a:r>
            <a:r>
              <a:rPr lang="zh-CN" altLang="en-US" sz="1600"/>
              <a:t>文件，并打印提示信息到屏幕上</a:t>
            </a:r>
          </a:p>
          <a:p>
            <a:pPr lvl="2"/>
            <a:r>
              <a:rPr lang="zh-CN" altLang="en-US" sz="1600"/>
              <a:t>在完成对</a:t>
            </a:r>
            <a:r>
              <a:rPr lang="en-US" altLang="zh-CN" sz="1600"/>
              <a:t>server</a:t>
            </a:r>
            <a:r>
              <a:rPr lang="zh-CN" altLang="en-US" sz="1600"/>
              <a:t>程序的修改之后，使用实训</a:t>
            </a:r>
            <a:r>
              <a:rPr lang="en-US" altLang="zh-CN" sz="1600"/>
              <a:t>1</a:t>
            </a:r>
            <a:r>
              <a:rPr lang="zh-CN" altLang="en-US" sz="1600"/>
              <a:t>中的</a:t>
            </a:r>
            <a:r>
              <a:rPr lang="en-US" altLang="zh-CN" sz="1600"/>
              <a:t>client</a:t>
            </a:r>
            <a:r>
              <a:rPr lang="zh-CN" altLang="en-US" sz="1600"/>
              <a:t>程序进行连接测试。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33309</TotalTime>
  <Words>2142</Words>
  <Application>Microsoft Office PowerPoint</Application>
  <PresentationFormat>A4 纸张(210x297 毫米)</PresentationFormat>
  <Paragraphs>197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Monotype Sorts</vt:lpstr>
      <vt:lpstr>黑体</vt:lpstr>
      <vt:lpstr>Arial</vt:lpstr>
      <vt:lpstr>Arial Narrow</vt:lpstr>
      <vt:lpstr>Consolas</vt:lpstr>
      <vt:lpstr>Times New Roman</vt:lpstr>
      <vt:lpstr>Wingdings</vt:lpstr>
      <vt:lpstr>通用信息 (标准)</vt:lpstr>
      <vt:lpstr>第七章 实验3 基于TCP的文件传输程序</vt:lpstr>
      <vt:lpstr>概述</vt:lpstr>
      <vt:lpstr>子任务1 (15分钟)</vt:lpstr>
      <vt:lpstr>子任务1 (15分钟)</vt:lpstr>
      <vt:lpstr>子任务1 (15分钟)</vt:lpstr>
      <vt:lpstr>子任务1 (15分钟)</vt:lpstr>
      <vt:lpstr>子任务2 (15分钟)</vt:lpstr>
      <vt:lpstr>子任务2 (15分钟)</vt:lpstr>
      <vt:lpstr>子任务2 (15分钟)</vt:lpstr>
      <vt:lpstr>子任务3</vt:lpstr>
      <vt:lpstr>子任务3 </vt:lpstr>
      <vt:lpstr>子任务3 </vt:lpstr>
      <vt:lpstr>子任务3 (30分钟)</vt:lpstr>
      <vt:lpstr>子任务3 </vt:lpstr>
      <vt:lpstr>子任务3</vt:lpstr>
      <vt:lpstr>子任务4</vt:lpstr>
      <vt:lpstr>子任务4(30分钟)</vt:lpstr>
      <vt:lpstr>子任务5</vt:lpstr>
      <vt:lpstr>子任务6</vt:lpstr>
      <vt:lpstr>子任务6</vt:lpstr>
      <vt:lpstr>子任务6(30分钟)</vt:lpstr>
      <vt:lpstr>子任务7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3326</cp:revision>
  <cp:lastPrinted>2011-09-02T04:24:48Z</cp:lastPrinted>
  <dcterms:created xsi:type="dcterms:W3CDTF">2001-03-21T12:57:26Z</dcterms:created>
  <dcterms:modified xsi:type="dcterms:W3CDTF">2021-01-21T07:33:27Z</dcterms:modified>
</cp:coreProperties>
</file>