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2522" r:id="rId2"/>
    <p:sldId id="448" r:id="rId3"/>
    <p:sldId id="489" r:id="rId4"/>
    <p:sldId id="490" r:id="rId5"/>
    <p:sldId id="491" r:id="rId6"/>
    <p:sldId id="586" r:id="rId7"/>
    <p:sldId id="449" r:id="rId8"/>
    <p:sldId id="460" r:id="rId9"/>
    <p:sldId id="518" r:id="rId10"/>
    <p:sldId id="492" r:id="rId11"/>
    <p:sldId id="559" r:id="rId12"/>
    <p:sldId id="493" r:id="rId13"/>
    <p:sldId id="494" r:id="rId14"/>
    <p:sldId id="495" r:id="rId15"/>
    <p:sldId id="519" r:id="rId16"/>
    <p:sldId id="554" r:id="rId17"/>
    <p:sldId id="562" r:id="rId18"/>
    <p:sldId id="563" r:id="rId19"/>
    <p:sldId id="564" r:id="rId20"/>
    <p:sldId id="566" r:id="rId21"/>
    <p:sldId id="567" r:id="rId22"/>
    <p:sldId id="568" r:id="rId23"/>
    <p:sldId id="569" r:id="rId24"/>
    <p:sldId id="461" r:id="rId25"/>
    <p:sldId id="462" r:id="rId26"/>
    <p:sldId id="520" r:id="rId27"/>
    <p:sldId id="465" r:id="rId28"/>
    <p:sldId id="466" r:id="rId29"/>
    <p:sldId id="521" r:id="rId30"/>
    <p:sldId id="472" r:id="rId31"/>
    <p:sldId id="570" r:id="rId32"/>
    <p:sldId id="571" r:id="rId33"/>
    <p:sldId id="573" r:id="rId34"/>
    <p:sldId id="579" r:id="rId35"/>
    <p:sldId id="575" r:id="rId36"/>
    <p:sldId id="576" r:id="rId37"/>
    <p:sldId id="577" r:id="rId38"/>
    <p:sldId id="555" r:id="rId39"/>
    <p:sldId id="556" r:id="rId40"/>
    <p:sldId id="557" r:id="rId41"/>
    <p:sldId id="558" r:id="rId42"/>
    <p:sldId id="297" r:id="rId43"/>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8074" autoAdjust="0"/>
  </p:normalViewPr>
  <p:slideViewPr>
    <p:cSldViewPr>
      <p:cViewPr varScale="1">
        <p:scale>
          <a:sx n="67" d="100"/>
          <a:sy n="67" d="100"/>
        </p:scale>
        <p:origin x="900" y="5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268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178622.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263416.ht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baike.baidu.com/view/671247.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832168-708F-4FBD-9EF2-7BDEA31D15A2}" type="slidenum">
              <a:rPr lang="zh-CN" altLang="en-US" smtClean="0"/>
              <a:pPr/>
              <a:t>1</a:t>
            </a:fld>
            <a:endParaRPr lang="en-US" altLang="zh-CN"/>
          </a:p>
        </p:txBody>
      </p:sp>
    </p:spTree>
    <p:extLst>
      <p:ext uri="{BB962C8B-B14F-4D97-AF65-F5344CB8AC3E}">
        <p14:creationId xmlns:p14="http://schemas.microsoft.com/office/powerpoint/2010/main" val="413641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9AD1FBB6-FAB1-4F46-928F-B033C12F3FE9}"/>
              </a:ext>
            </a:extLst>
          </p:cNvPr>
          <p:cNvSpPr>
            <a:spLocks noGrp="1" noRot="1" noChangeAspect="1" noTextEdit="1"/>
          </p:cNvSpPr>
          <p:nvPr>
            <p:ph type="sldImg"/>
          </p:nvPr>
        </p:nvSpPr>
        <p:spPr/>
      </p:sp>
      <p:sp>
        <p:nvSpPr>
          <p:cNvPr id="58371" name="备注占位符 2">
            <a:extLst>
              <a:ext uri="{FF2B5EF4-FFF2-40B4-BE49-F238E27FC236}">
                <a16:creationId xmlns:a16="http://schemas.microsoft.com/office/drawing/2014/main" id="{A612E82B-D86D-430E-AB79-BBDF160896E9}"/>
              </a:ext>
            </a:extLst>
          </p:cNvPr>
          <p:cNvSpPr>
            <a:spLocks noGrp="1"/>
          </p:cNvSpPr>
          <p:nvPr>
            <p:ph type="body" idx="1"/>
          </p:nvPr>
        </p:nvSpPr>
        <p:spPr>
          <a:noFill/>
        </p:spPr>
        <p:txBody>
          <a:bodyPr/>
          <a:lstStyle/>
          <a:p>
            <a:r>
              <a:rPr lang="zh-CN" altLang="en-US"/>
              <a:t>自旋锁与互斥锁有点类似，只是自旋锁不会引起调用者睡眠，如果自旋锁已经被别的执行单元保持，调用者就一直循环在那里看是 否该自旋锁的保持者已经释放了锁，</a:t>
            </a:r>
            <a:r>
              <a:rPr lang="en-US" altLang="zh-CN"/>
              <a:t>"</a:t>
            </a:r>
            <a:r>
              <a:rPr lang="zh-CN" altLang="en-US"/>
              <a:t>自旋</a:t>
            </a:r>
            <a:r>
              <a:rPr lang="en-US" altLang="zh-CN"/>
              <a:t>"</a:t>
            </a:r>
            <a:r>
              <a:rPr lang="zh-CN" altLang="en-US"/>
              <a:t>一词就是因此而得名。</a:t>
            </a:r>
          </a:p>
        </p:txBody>
      </p:sp>
      <p:sp>
        <p:nvSpPr>
          <p:cNvPr id="58372" name="灯片编号占位符 3">
            <a:extLst>
              <a:ext uri="{FF2B5EF4-FFF2-40B4-BE49-F238E27FC236}">
                <a16:creationId xmlns:a16="http://schemas.microsoft.com/office/drawing/2014/main" id="{E95487A9-C341-4BD3-9639-AB5801A6028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562D749-329F-4C9E-B1FC-002F81F6AE24}" type="slidenum">
              <a:rPr lang="en-US" altLang="zh-CN">
                <a:latin typeface="Calibri" panose="020F0502020204030204" pitchFamily="34" charset="0"/>
              </a:rPr>
              <a:pPr/>
              <a:t>10</a:t>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01285C3B-A7EC-4587-B707-AFB2B71ABFA4}"/>
              </a:ext>
            </a:extLst>
          </p:cNvPr>
          <p:cNvSpPr>
            <a:spLocks noGrp="1" noRot="1" noChangeAspect="1" noTextEdit="1"/>
          </p:cNvSpPr>
          <p:nvPr>
            <p:ph type="sldImg"/>
          </p:nvPr>
        </p:nvSpPr>
        <p:spPr/>
      </p:sp>
      <p:sp>
        <p:nvSpPr>
          <p:cNvPr id="59395" name="备注占位符 2">
            <a:extLst>
              <a:ext uri="{FF2B5EF4-FFF2-40B4-BE49-F238E27FC236}">
                <a16:creationId xmlns:a16="http://schemas.microsoft.com/office/drawing/2014/main" id="{28E20C4E-E0EE-4F00-A7A8-8F3918FFFE9D}"/>
              </a:ext>
            </a:extLst>
          </p:cNvPr>
          <p:cNvSpPr>
            <a:spLocks noGrp="1"/>
          </p:cNvSpPr>
          <p:nvPr>
            <p:ph type="body" idx="1"/>
          </p:nvPr>
        </p:nvSpPr>
        <p:spPr>
          <a:noFill/>
        </p:spPr>
        <p:txBody>
          <a:bodyPr/>
          <a:lstStyle/>
          <a:p>
            <a:r>
              <a:rPr lang="zh-CN" altLang="en-US"/>
              <a:t>队列是一种特殊的</a:t>
            </a:r>
            <a:r>
              <a:rPr lang="zh-CN" altLang="en-US">
                <a:hlinkClick r:id="rId3"/>
              </a:rPr>
              <a:t>线性表</a:t>
            </a:r>
            <a:r>
              <a:rPr lang="zh-CN" altLang="en-US"/>
              <a:t>，特殊之处在于它只允许在表的前端（</a:t>
            </a:r>
            <a:r>
              <a:rPr lang="en-US" altLang="zh-CN"/>
              <a:t>front</a:t>
            </a:r>
            <a:r>
              <a:rPr lang="zh-CN" altLang="en-US"/>
              <a:t>）进行删除操作，而在表的后端（</a:t>
            </a:r>
            <a:r>
              <a:rPr lang="en-US" altLang="zh-CN"/>
              <a:t>rear</a:t>
            </a:r>
            <a:r>
              <a:rPr lang="zh-CN" altLang="en-US"/>
              <a:t>）进行插入操作，和栈一样，队列是一种操作受限制的线性表。进行插入操作的端称为队尾，进行删除操作的端称为队头。队列中没有元素时，称为空队列。</a:t>
            </a:r>
          </a:p>
        </p:txBody>
      </p:sp>
      <p:sp>
        <p:nvSpPr>
          <p:cNvPr id="59396" name="灯片编号占位符 3">
            <a:extLst>
              <a:ext uri="{FF2B5EF4-FFF2-40B4-BE49-F238E27FC236}">
                <a16:creationId xmlns:a16="http://schemas.microsoft.com/office/drawing/2014/main" id="{23E4B47D-7C93-4A59-BA5E-42F61BF9663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4741379-AA57-4CFF-B1BD-97354C7AF4CD}" type="slidenum">
              <a:rPr lang="en-US" altLang="zh-CN">
                <a:latin typeface="Calibri" panose="020F0502020204030204" pitchFamily="34" charset="0"/>
              </a:rPr>
              <a:pPr/>
              <a:t>13</a:t>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1E709A7D-81AB-4AA4-9342-906E8C315149}"/>
              </a:ext>
            </a:extLst>
          </p:cNvPr>
          <p:cNvSpPr>
            <a:spLocks noGrp="1" noRot="1" noChangeAspect="1" noTextEdit="1"/>
          </p:cNvSpPr>
          <p:nvPr>
            <p:ph type="sldImg"/>
          </p:nvPr>
        </p:nvSpPr>
        <p:spPr/>
      </p:sp>
      <p:sp>
        <p:nvSpPr>
          <p:cNvPr id="60419" name="备注占位符 2">
            <a:extLst>
              <a:ext uri="{FF2B5EF4-FFF2-40B4-BE49-F238E27FC236}">
                <a16:creationId xmlns:a16="http://schemas.microsoft.com/office/drawing/2014/main" id="{CC7EDE30-9220-4BCA-AFA3-0F278A85C543}"/>
              </a:ext>
            </a:extLst>
          </p:cNvPr>
          <p:cNvSpPr>
            <a:spLocks noGrp="1"/>
          </p:cNvSpPr>
          <p:nvPr>
            <p:ph type="body" idx="1"/>
          </p:nvPr>
        </p:nvSpPr>
        <p:spPr>
          <a:noFill/>
        </p:spPr>
        <p:txBody>
          <a:bodyPr/>
          <a:lstStyle/>
          <a:p>
            <a:r>
              <a:rPr lang="zh-CN" altLang="en-US"/>
              <a:t>精确地说就是，优化器在用到这个变量时必须每次都小心地重新读取这个变量的值，而不是使用保存在寄存器里的备份。下面是</a:t>
            </a:r>
            <a:r>
              <a:rPr lang="en-US" altLang="zh-CN"/>
              <a:t>volatile</a:t>
            </a:r>
            <a:r>
              <a:rPr lang="zh-CN" altLang="en-US"/>
              <a:t>变量的几个例子：</a:t>
            </a:r>
          </a:p>
          <a:p>
            <a:r>
              <a:rPr lang="en-US" altLang="zh-CN"/>
              <a:t>1</a:t>
            </a:r>
            <a:r>
              <a:rPr lang="zh-CN" altLang="en-US"/>
              <a:t>）</a:t>
            </a:r>
            <a:r>
              <a:rPr lang="en-US" altLang="zh-CN"/>
              <a:t>. </a:t>
            </a:r>
            <a:r>
              <a:rPr lang="zh-CN" altLang="en-US"/>
              <a:t>并行设备的硬件寄存器（如：状态寄存器）</a:t>
            </a:r>
          </a:p>
          <a:p>
            <a:r>
              <a:rPr lang="en-US" altLang="zh-CN"/>
              <a:t>2</a:t>
            </a:r>
            <a:r>
              <a:rPr lang="zh-CN" altLang="en-US"/>
              <a:t>）</a:t>
            </a:r>
            <a:r>
              <a:rPr lang="en-US" altLang="zh-CN"/>
              <a:t>. </a:t>
            </a:r>
            <a:r>
              <a:rPr lang="zh-CN" altLang="en-US"/>
              <a:t>一个中断服务子程序中会访问到的非自动变量（</a:t>
            </a:r>
            <a:r>
              <a:rPr lang="en-US" altLang="zh-CN"/>
              <a:t>Non-automatic variables)</a:t>
            </a:r>
          </a:p>
          <a:p>
            <a:r>
              <a:rPr lang="en-US" altLang="zh-CN"/>
              <a:t>3</a:t>
            </a:r>
            <a:r>
              <a:rPr lang="zh-CN" altLang="en-US"/>
              <a:t>）</a:t>
            </a:r>
            <a:r>
              <a:rPr lang="en-US" altLang="zh-CN"/>
              <a:t>. </a:t>
            </a:r>
            <a:r>
              <a:rPr lang="zh-CN" altLang="en-US"/>
              <a:t>多线程应用中被几个任务共享的变量</a:t>
            </a:r>
          </a:p>
          <a:p>
            <a:endParaRPr lang="zh-CN" altLang="en-US"/>
          </a:p>
        </p:txBody>
      </p:sp>
      <p:sp>
        <p:nvSpPr>
          <p:cNvPr id="60420" name="灯片编号占位符 3">
            <a:extLst>
              <a:ext uri="{FF2B5EF4-FFF2-40B4-BE49-F238E27FC236}">
                <a16:creationId xmlns:a16="http://schemas.microsoft.com/office/drawing/2014/main" id="{25A142B8-7527-4F05-B59D-A9D8F58C705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D581922-BA22-45E4-A391-D5BD0D81E06A}" type="slidenum">
              <a:rPr lang="en-US" altLang="zh-CN">
                <a:latin typeface="Calibri" panose="020F0502020204030204" pitchFamily="34" charset="0"/>
              </a:rPr>
              <a:pPr/>
              <a:t>19</a:t>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BC4D39D5-C72E-4485-98E5-01A9B5F17ABE}"/>
              </a:ext>
            </a:extLst>
          </p:cNvPr>
          <p:cNvSpPr>
            <a:spLocks noGrp="1" noRot="1" noChangeAspect="1" noTextEdit="1"/>
          </p:cNvSpPr>
          <p:nvPr>
            <p:ph type="sldImg"/>
          </p:nvPr>
        </p:nvSpPr>
        <p:spPr/>
      </p:sp>
      <p:sp>
        <p:nvSpPr>
          <p:cNvPr id="61443" name="备注占位符 2">
            <a:extLst>
              <a:ext uri="{FF2B5EF4-FFF2-40B4-BE49-F238E27FC236}">
                <a16:creationId xmlns:a16="http://schemas.microsoft.com/office/drawing/2014/main" id="{4106AF19-A9B1-43FB-A9FF-7AAADC97991F}"/>
              </a:ext>
            </a:extLst>
          </p:cNvPr>
          <p:cNvSpPr>
            <a:spLocks noGrp="1"/>
          </p:cNvSpPr>
          <p:nvPr>
            <p:ph type="body" idx="1"/>
          </p:nvPr>
        </p:nvSpPr>
        <p:spPr>
          <a:noFill/>
        </p:spPr>
        <p:txBody>
          <a:bodyPr/>
          <a:lstStyle/>
          <a:p>
            <a:r>
              <a:rPr lang="en-US" altLang="zh-CN"/>
              <a:t>strrchr() </a:t>
            </a:r>
            <a:r>
              <a:rPr lang="zh-CN" altLang="en-US"/>
              <a:t>函数查找</a:t>
            </a:r>
            <a:r>
              <a:rPr lang="zh-CN" altLang="en-US">
                <a:hlinkClick r:id="rId3"/>
              </a:rPr>
              <a:t>字符</a:t>
            </a:r>
            <a:r>
              <a:rPr lang="zh-CN" altLang="en-US"/>
              <a:t>在指定字符串中从左面开始的</a:t>
            </a:r>
            <a:r>
              <a:rPr lang="zh-CN" altLang="en-US" b="1"/>
              <a:t>最后</a:t>
            </a:r>
            <a:r>
              <a:rPr lang="zh-CN" altLang="en-US"/>
              <a:t>一次出现的位置，如果成功，返回该字符以及其后面的字符，如果失败，则返回 </a:t>
            </a:r>
            <a:r>
              <a:rPr lang="en-US" altLang="zh-CN"/>
              <a:t>NULL</a:t>
            </a:r>
            <a:r>
              <a:rPr lang="zh-CN" altLang="en-US"/>
              <a:t>。与之相对应的是</a:t>
            </a:r>
            <a:r>
              <a:rPr lang="en-US" altLang="zh-CN">
                <a:hlinkClick r:id="rId4"/>
              </a:rPr>
              <a:t>strchr</a:t>
            </a:r>
            <a:r>
              <a:rPr lang="en-US" altLang="zh-CN"/>
              <a:t>()</a:t>
            </a:r>
            <a:r>
              <a:rPr lang="zh-CN" altLang="en-US"/>
              <a:t>函数，它查找字符串中首次出现指定字符以及其后面的字符。</a:t>
            </a:r>
            <a:endParaRPr lang="en-US" altLang="zh-CN"/>
          </a:p>
          <a:p>
            <a:r>
              <a:rPr lang="zh-CN" altLang="en-US" sz="1600"/>
              <a:t>以文件传输为例，至少有</a:t>
            </a:r>
            <a:r>
              <a:rPr lang="en-US" altLang="zh-CN" sz="1600"/>
              <a:t>3</a:t>
            </a:r>
            <a:r>
              <a:rPr lang="zh-CN" altLang="en-US" sz="1600"/>
              <a:t>种消息类型：文件名、文件内容、回复</a:t>
            </a:r>
            <a:endParaRPr lang="en-US" altLang="zh-CN" sz="1600"/>
          </a:p>
          <a:p>
            <a:r>
              <a:rPr lang="zh-CN" altLang="en-US" sz="1600"/>
              <a:t>使用宏定义表示：</a:t>
            </a:r>
            <a:endParaRPr lang="en-US" altLang="zh-CN" sz="1600"/>
          </a:p>
          <a:p>
            <a:r>
              <a:rPr lang="en-US" altLang="zh-CN" sz="1600"/>
              <a:t>#define MSG_FILENAME 			1</a:t>
            </a:r>
          </a:p>
          <a:p>
            <a:r>
              <a:rPr lang="en-US" altLang="zh-CN" sz="1600"/>
              <a:t>#define MSG_CONTENT 			 2</a:t>
            </a:r>
          </a:p>
          <a:p>
            <a:r>
              <a:rPr lang="en-US" altLang="zh-CN" sz="1600"/>
              <a:t>#define MSG_ACK 				3</a:t>
            </a:r>
          </a:p>
          <a:p>
            <a:r>
              <a:rPr lang="zh-CN" altLang="en-US" sz="1600"/>
              <a:t>消息的格式，至少应包含以下几个字段：</a:t>
            </a:r>
            <a:r>
              <a:rPr lang="en-US" altLang="zh-CN" sz="1600"/>
              <a:t>(</a:t>
            </a:r>
            <a:r>
              <a:rPr lang="zh-CN" altLang="en-US" sz="1600"/>
              <a:t>消息类型，数据长度，数据</a:t>
            </a:r>
            <a:r>
              <a:rPr lang="en-US" altLang="zh-CN" sz="1600"/>
              <a:t>)</a:t>
            </a:r>
          </a:p>
          <a:p>
            <a:r>
              <a:rPr lang="zh-CN" altLang="en-US" sz="1600"/>
              <a:t>定义消息结构体：</a:t>
            </a:r>
            <a:endParaRPr lang="en-US" altLang="zh-CN" sz="1600"/>
          </a:p>
          <a:p>
            <a:r>
              <a:rPr lang="en-US" altLang="zh-CN" sz="1600"/>
              <a:t>struct msg {</a:t>
            </a:r>
          </a:p>
          <a:p>
            <a:r>
              <a:rPr lang="en-US" altLang="zh-CN" sz="1600"/>
              <a:t>int type;			//</a:t>
            </a:r>
            <a:r>
              <a:rPr lang="zh-CN" altLang="en-US" sz="1600"/>
              <a:t>消息类型</a:t>
            </a:r>
            <a:endParaRPr lang="en-US" altLang="zh-CN" sz="1600"/>
          </a:p>
          <a:p>
            <a:r>
              <a:rPr lang="en-US" altLang="zh-CN" sz="1600"/>
              <a:t>int data_len;		//</a:t>
            </a:r>
            <a:r>
              <a:rPr lang="zh-CN" altLang="en-US" sz="1600"/>
              <a:t>数据长度</a:t>
            </a:r>
            <a:endParaRPr lang="en-US" altLang="zh-CN" sz="1600"/>
          </a:p>
          <a:p>
            <a:r>
              <a:rPr lang="en-US" altLang="zh-CN" sz="1600"/>
              <a:t>char data[0];		//</a:t>
            </a:r>
            <a:r>
              <a:rPr lang="zh-CN" altLang="en-US" sz="1600"/>
              <a:t>数据</a:t>
            </a:r>
          </a:p>
          <a:p>
            <a:endParaRPr lang="zh-CN" altLang="en-US"/>
          </a:p>
        </p:txBody>
      </p:sp>
      <p:sp>
        <p:nvSpPr>
          <p:cNvPr id="61444" name="灯片编号占位符 3">
            <a:extLst>
              <a:ext uri="{FF2B5EF4-FFF2-40B4-BE49-F238E27FC236}">
                <a16:creationId xmlns:a16="http://schemas.microsoft.com/office/drawing/2014/main" id="{6A3CCF6A-5DCB-48D8-8A7E-E918E5F5DBD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5D332A0-B2EC-4DD6-8C1D-F3B1DFB591EF}" type="slidenum">
              <a:rPr lang="en-US" altLang="zh-CN">
                <a:latin typeface="Calibri" panose="020F0502020204030204" pitchFamily="34" charset="0"/>
              </a:rPr>
              <a:pPr/>
              <a:t>20</a:t>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7BA1EF68-58E0-46F2-BB05-06A4BBADD4F3}"/>
              </a:ext>
            </a:extLst>
          </p:cNvPr>
          <p:cNvSpPr>
            <a:spLocks noGrp="1" noRot="1" noChangeAspect="1" noTextEdit="1"/>
          </p:cNvSpPr>
          <p:nvPr>
            <p:ph type="sldImg"/>
          </p:nvPr>
        </p:nvSpPr>
        <p:spPr/>
      </p:sp>
      <p:sp>
        <p:nvSpPr>
          <p:cNvPr id="62467" name="备注占位符 2">
            <a:extLst>
              <a:ext uri="{FF2B5EF4-FFF2-40B4-BE49-F238E27FC236}">
                <a16:creationId xmlns:a16="http://schemas.microsoft.com/office/drawing/2014/main" id="{8F74434C-8C02-4392-B62A-DD67030BAB7A}"/>
              </a:ext>
            </a:extLst>
          </p:cNvPr>
          <p:cNvSpPr>
            <a:spLocks noGrp="1"/>
          </p:cNvSpPr>
          <p:nvPr>
            <p:ph type="body" idx="1"/>
          </p:nvPr>
        </p:nvSpPr>
        <p:spPr>
          <a:noFill/>
        </p:spPr>
        <p:txBody>
          <a:bodyPr/>
          <a:lstStyle/>
          <a:p>
            <a:r>
              <a:rPr lang="zh-CN" altLang="en-US"/>
              <a:t>信号量的值表示相应资源的使用情况。信号量</a:t>
            </a:r>
            <a:r>
              <a:rPr lang="en-US" altLang="zh-CN"/>
              <a:t>S&gt;=0</a:t>
            </a:r>
            <a:r>
              <a:rPr lang="zh-CN" altLang="en-US"/>
              <a:t>时，</a:t>
            </a:r>
            <a:r>
              <a:rPr lang="en-US" altLang="zh-CN"/>
              <a:t>S</a:t>
            </a:r>
            <a:r>
              <a:rPr lang="zh-CN" altLang="en-US"/>
              <a:t>表示可用资源的数量。执行一次</a:t>
            </a:r>
            <a:r>
              <a:rPr lang="en-US" altLang="zh-CN"/>
              <a:t>P</a:t>
            </a:r>
            <a:r>
              <a:rPr lang="zh-CN" altLang="en-US"/>
              <a:t>操作意味着请求分配一个资源，因此</a:t>
            </a:r>
            <a:r>
              <a:rPr lang="en-US" altLang="zh-CN"/>
              <a:t>S</a:t>
            </a:r>
            <a:r>
              <a:rPr lang="zh-CN" altLang="en-US"/>
              <a:t>的值减</a:t>
            </a:r>
            <a:r>
              <a:rPr lang="en-US" altLang="zh-CN"/>
              <a:t>1</a:t>
            </a:r>
            <a:r>
              <a:rPr lang="zh-CN" altLang="en-US"/>
              <a:t>；当</a:t>
            </a:r>
            <a:r>
              <a:rPr lang="en-US" altLang="zh-CN"/>
              <a:t>S&lt;0</a:t>
            </a:r>
            <a:r>
              <a:rPr lang="zh-CN" altLang="en-US"/>
              <a:t>时，表示已经没有可用资源，</a:t>
            </a:r>
            <a:r>
              <a:rPr lang="en-US" altLang="zh-CN"/>
              <a:t>S</a:t>
            </a:r>
            <a:r>
              <a:rPr lang="zh-CN" altLang="en-US"/>
              <a:t>的绝对值表示当前等待该资源的进程数。请求者必须等待其他进程释放该类资源，才能继续运行。而执行一个</a:t>
            </a:r>
            <a:r>
              <a:rPr lang="en-US" altLang="zh-CN"/>
              <a:t>V</a:t>
            </a:r>
            <a:r>
              <a:rPr lang="zh-CN" altLang="en-US"/>
              <a:t>操作意味着释放一个资源，因此</a:t>
            </a:r>
            <a:r>
              <a:rPr lang="en-US" altLang="zh-CN"/>
              <a:t>S</a:t>
            </a:r>
            <a:r>
              <a:rPr lang="zh-CN" altLang="en-US"/>
              <a:t>的值加</a:t>
            </a:r>
            <a:r>
              <a:rPr lang="en-US" altLang="zh-CN"/>
              <a:t>1</a:t>
            </a:r>
            <a:r>
              <a:rPr lang="zh-CN" altLang="en-US"/>
              <a:t>；若</a:t>
            </a:r>
            <a:r>
              <a:rPr lang="en-US" altLang="zh-CN"/>
              <a:t>S&lt;0</a:t>
            </a:r>
            <a:r>
              <a:rPr lang="zh-CN" altLang="en-US"/>
              <a:t>，表示有某些进程正在等待该资源，因此要唤醒一个等待状态的进程，使之运行下去。</a:t>
            </a:r>
          </a:p>
        </p:txBody>
      </p:sp>
      <p:sp>
        <p:nvSpPr>
          <p:cNvPr id="62468" name="灯片编号占位符 3">
            <a:extLst>
              <a:ext uri="{FF2B5EF4-FFF2-40B4-BE49-F238E27FC236}">
                <a16:creationId xmlns:a16="http://schemas.microsoft.com/office/drawing/2014/main" id="{EE2F8A4A-23AC-410C-BE1A-852D813B390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DEE706B-D804-4514-A99B-9E95B3ABAC5B}" type="slidenum">
              <a:rPr lang="en-US" altLang="zh-CN">
                <a:latin typeface="Calibri" panose="020F0502020204030204" pitchFamily="34" charset="0"/>
              </a:rPr>
              <a:pPr/>
              <a:t>27</a:t>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204AAE04-6FDF-4475-8BB8-769A64EF8B9B}"/>
              </a:ext>
            </a:extLst>
          </p:cNvPr>
          <p:cNvSpPr>
            <a:spLocks noGrp="1" noRot="1" noChangeAspect="1" noTextEdit="1"/>
          </p:cNvSpPr>
          <p:nvPr>
            <p:ph type="sldImg"/>
          </p:nvPr>
        </p:nvSpPr>
        <p:spPr/>
      </p:sp>
      <p:sp>
        <p:nvSpPr>
          <p:cNvPr id="63491" name="备注占位符 2">
            <a:extLst>
              <a:ext uri="{FF2B5EF4-FFF2-40B4-BE49-F238E27FC236}">
                <a16:creationId xmlns:a16="http://schemas.microsoft.com/office/drawing/2014/main" id="{CC600969-B13A-41FF-84E8-63B4CF44B78A}"/>
              </a:ext>
            </a:extLst>
          </p:cNvPr>
          <p:cNvSpPr>
            <a:spLocks noGrp="1"/>
          </p:cNvSpPr>
          <p:nvPr>
            <p:ph type="body" idx="1"/>
          </p:nvPr>
        </p:nvSpPr>
        <p:spPr>
          <a:noFill/>
        </p:spPr>
        <p:txBody>
          <a:bodyPr/>
          <a:lstStyle/>
          <a:p>
            <a:r>
              <a:rPr lang="zh-CN" altLang="en-US"/>
              <a:t>如上图所示，进程受阻于</a:t>
            </a:r>
            <a:r>
              <a:rPr lang="en-US" altLang="zh-CN"/>
              <a:t>select</a:t>
            </a:r>
            <a:r>
              <a:rPr lang="zh-CN" altLang="en-US"/>
              <a:t>调用，等待可能多个套接字中的任一个变为可读。当</a:t>
            </a:r>
            <a:r>
              <a:rPr lang="en-US" altLang="zh-CN"/>
              <a:t>select</a:t>
            </a:r>
            <a:r>
              <a:rPr lang="zh-CN" altLang="en-US"/>
              <a:t>返回套接字可读这一条件时，应用进程就调用</a:t>
            </a:r>
            <a:r>
              <a:rPr lang="en-US" altLang="zh-CN"/>
              <a:t>recvfrom</a:t>
            </a:r>
            <a:r>
              <a:rPr lang="zh-CN" altLang="en-US"/>
              <a:t>把所读的数据报复制到应用进程缓冲区。</a:t>
            </a:r>
          </a:p>
          <a:p>
            <a:r>
              <a:rPr lang="zh-CN" altLang="en-US"/>
              <a:t>进程阻塞在</a:t>
            </a:r>
            <a:r>
              <a:rPr lang="en-US" altLang="zh-CN"/>
              <a:t>select</a:t>
            </a:r>
            <a:r>
              <a:rPr lang="zh-CN" altLang="en-US"/>
              <a:t>，如果进程还有其他的任务的话就能体现到</a:t>
            </a:r>
            <a:r>
              <a:rPr lang="en-US" altLang="zh-CN"/>
              <a:t>I/O</a:t>
            </a:r>
            <a:r>
              <a:rPr lang="zh-CN" altLang="en-US"/>
              <a:t>复用技术的好处，那个任务先返回可读条件，就去执行哪个任务。从单一的等待变成多个任务的同时等待。</a:t>
            </a:r>
          </a:p>
          <a:p>
            <a:r>
              <a:rPr lang="zh-CN" altLang="en-US"/>
              <a:t>这种模型较之前的模型来说，可以不必多次轮询内核，而是等到内核的通知。</a:t>
            </a:r>
          </a:p>
          <a:p>
            <a:endParaRPr lang="zh-CN" altLang="en-US"/>
          </a:p>
        </p:txBody>
      </p:sp>
      <p:sp>
        <p:nvSpPr>
          <p:cNvPr id="63492" name="灯片编号占位符 3">
            <a:extLst>
              <a:ext uri="{FF2B5EF4-FFF2-40B4-BE49-F238E27FC236}">
                <a16:creationId xmlns:a16="http://schemas.microsoft.com/office/drawing/2014/main" id="{B0B16B7E-70E7-4D3E-A40A-A550B45FFAA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84054C1-2F5F-47C3-9B0D-079FF3616206}" type="slidenum">
              <a:rPr lang="en-US" altLang="zh-CN">
                <a:latin typeface="Calibri" panose="020F0502020204030204" pitchFamily="34" charset="0"/>
              </a:rPr>
              <a:pPr/>
              <a:t>38</a:t>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847D8305-A7CB-4E2E-881C-C7F0DED3FA5E}"/>
              </a:ext>
            </a:extLst>
          </p:cNvPr>
          <p:cNvSpPr>
            <a:spLocks noGrp="1" noRot="1" noChangeAspect="1" noTextEdit="1"/>
          </p:cNvSpPr>
          <p:nvPr>
            <p:ph type="sldImg"/>
          </p:nvPr>
        </p:nvSpPr>
        <p:spPr/>
      </p:sp>
      <p:sp>
        <p:nvSpPr>
          <p:cNvPr id="64515" name="备注占位符 2">
            <a:extLst>
              <a:ext uri="{FF2B5EF4-FFF2-40B4-BE49-F238E27FC236}">
                <a16:creationId xmlns:a16="http://schemas.microsoft.com/office/drawing/2014/main" id="{24FA6FBB-A285-49D2-BD50-DC6EB9E206D0}"/>
              </a:ext>
            </a:extLst>
          </p:cNvPr>
          <p:cNvSpPr>
            <a:spLocks noGrp="1"/>
          </p:cNvSpPr>
          <p:nvPr>
            <p:ph type="body" idx="1"/>
          </p:nvPr>
        </p:nvSpPr>
        <p:spPr>
          <a:noFill/>
        </p:spPr>
        <p:txBody>
          <a:bodyPr/>
          <a:lstStyle/>
          <a:p>
            <a:r>
              <a:rPr lang="en-US" altLang="zh-CN"/>
              <a:t>fd_set</a:t>
            </a:r>
            <a:r>
              <a:rPr lang="zh-CN" altLang="en-US"/>
              <a:t>是以位图的形式来存储这些文件描述符。</a:t>
            </a:r>
            <a:r>
              <a:rPr lang="en-US" altLang="zh-CN"/>
              <a:t>maxfdp</a:t>
            </a:r>
            <a:r>
              <a:rPr lang="zh-CN" altLang="en-US"/>
              <a:t>也就是定义了位图中有效的位的个数。 </a:t>
            </a:r>
            <a:endParaRPr lang="en-US" altLang="zh-CN"/>
          </a:p>
          <a:p>
            <a:r>
              <a:rPr lang="zh-CN" altLang="en-US"/>
              <a:t>理解</a:t>
            </a:r>
            <a:r>
              <a:rPr lang="en-US" altLang="zh-CN"/>
              <a:t>select</a:t>
            </a:r>
            <a:r>
              <a:rPr lang="zh-CN" altLang="en-US"/>
              <a:t>模型的关键在于理解</a:t>
            </a:r>
            <a:r>
              <a:rPr lang="en-US" altLang="zh-CN"/>
              <a:t>fd_set,</a:t>
            </a:r>
            <a:r>
              <a:rPr lang="zh-CN" altLang="en-US"/>
              <a:t>为说明方便，取</a:t>
            </a:r>
            <a:r>
              <a:rPr lang="en-US" altLang="zh-CN"/>
              <a:t>fd_set</a:t>
            </a:r>
            <a:r>
              <a:rPr lang="zh-CN" altLang="en-US"/>
              <a:t>长度为</a:t>
            </a:r>
            <a:r>
              <a:rPr lang="en-US" altLang="zh-CN"/>
              <a:t>1</a:t>
            </a:r>
            <a:r>
              <a:rPr lang="zh-CN" altLang="en-US"/>
              <a:t>字节，</a:t>
            </a:r>
            <a:r>
              <a:rPr lang="en-US" altLang="zh-CN"/>
              <a:t>fd_set</a:t>
            </a:r>
            <a:r>
              <a:rPr lang="zh-CN" altLang="en-US"/>
              <a:t>中的每一</a:t>
            </a:r>
            <a:r>
              <a:rPr lang="en-US" altLang="zh-CN"/>
              <a:t>bit</a:t>
            </a:r>
            <a:r>
              <a:rPr lang="zh-CN" altLang="en-US"/>
              <a:t>可以对应一个文件描述符</a:t>
            </a:r>
            <a:r>
              <a:rPr lang="en-US" altLang="zh-CN"/>
              <a:t>fd</a:t>
            </a:r>
            <a:r>
              <a:rPr lang="zh-CN" altLang="en-US"/>
              <a:t>。则</a:t>
            </a:r>
            <a:r>
              <a:rPr lang="en-US" altLang="zh-CN"/>
              <a:t>1</a:t>
            </a:r>
            <a:r>
              <a:rPr lang="zh-CN" altLang="en-US"/>
              <a:t>字节长的</a:t>
            </a:r>
            <a:r>
              <a:rPr lang="en-US" altLang="zh-CN"/>
              <a:t>fd_set</a:t>
            </a:r>
            <a:r>
              <a:rPr lang="zh-CN" altLang="en-US"/>
              <a:t>最大可以对应</a:t>
            </a:r>
            <a:r>
              <a:rPr lang="en-US" altLang="zh-CN"/>
              <a:t>8</a:t>
            </a:r>
            <a:r>
              <a:rPr lang="zh-CN" altLang="en-US"/>
              <a:t>个</a:t>
            </a:r>
            <a:r>
              <a:rPr lang="en-US" altLang="zh-CN"/>
              <a:t>fd</a:t>
            </a:r>
            <a:r>
              <a:rPr lang="zh-CN" altLang="en-US"/>
              <a:t>。</a:t>
            </a:r>
            <a:endParaRPr lang="en-US" altLang="zh-CN"/>
          </a:p>
          <a:p>
            <a:r>
              <a:rPr lang="zh-CN" altLang="en-US"/>
              <a:t>（</a:t>
            </a:r>
            <a:r>
              <a:rPr lang="en-US" altLang="zh-CN"/>
              <a:t>1</a:t>
            </a:r>
            <a:r>
              <a:rPr lang="zh-CN" altLang="en-US"/>
              <a:t>）执行</a:t>
            </a:r>
            <a:r>
              <a:rPr lang="en-US" altLang="zh-CN"/>
              <a:t>fd_set set;FD_ZERO(&amp;set);</a:t>
            </a:r>
            <a:r>
              <a:rPr lang="zh-CN" altLang="en-US"/>
              <a:t>则</a:t>
            </a:r>
            <a:r>
              <a:rPr lang="en-US" altLang="zh-CN"/>
              <a:t>set</a:t>
            </a:r>
            <a:r>
              <a:rPr lang="zh-CN" altLang="en-US"/>
              <a:t>用位表示是</a:t>
            </a:r>
            <a:r>
              <a:rPr lang="en-US" altLang="zh-CN"/>
              <a:t>0000,0000</a:t>
            </a:r>
            <a:r>
              <a:rPr lang="zh-CN" altLang="en-US"/>
              <a:t>。</a:t>
            </a:r>
          </a:p>
          <a:p>
            <a:r>
              <a:rPr lang="zh-CN" altLang="en-US"/>
              <a:t>（</a:t>
            </a:r>
            <a:r>
              <a:rPr lang="en-US" altLang="zh-CN"/>
              <a:t>2</a:t>
            </a:r>
            <a:r>
              <a:rPr lang="zh-CN" altLang="en-US"/>
              <a:t>）若</a:t>
            </a:r>
            <a:r>
              <a:rPr lang="en-US" altLang="zh-CN"/>
              <a:t>fd</a:t>
            </a:r>
            <a:r>
              <a:rPr lang="zh-CN" altLang="en-US"/>
              <a:t>＝</a:t>
            </a:r>
            <a:r>
              <a:rPr lang="en-US" altLang="zh-CN"/>
              <a:t>5,</a:t>
            </a:r>
            <a:r>
              <a:rPr lang="zh-CN" altLang="en-US"/>
              <a:t>执行</a:t>
            </a:r>
            <a:r>
              <a:rPr lang="en-US" altLang="zh-CN"/>
              <a:t>FD_SET(fd,&amp;set);</a:t>
            </a:r>
            <a:r>
              <a:rPr lang="zh-CN" altLang="en-US"/>
              <a:t>后</a:t>
            </a:r>
            <a:r>
              <a:rPr lang="en-US" altLang="zh-CN"/>
              <a:t>set</a:t>
            </a:r>
            <a:r>
              <a:rPr lang="zh-CN" altLang="en-US"/>
              <a:t>变为</a:t>
            </a:r>
            <a:r>
              <a:rPr lang="en-US" altLang="zh-CN"/>
              <a:t>0001,0000(</a:t>
            </a:r>
            <a:r>
              <a:rPr lang="zh-CN" altLang="en-US"/>
              <a:t>第</a:t>
            </a:r>
            <a:r>
              <a:rPr lang="en-US" altLang="zh-CN"/>
              <a:t>5</a:t>
            </a:r>
            <a:r>
              <a:rPr lang="zh-CN" altLang="en-US"/>
              <a:t>位置为</a:t>
            </a:r>
            <a:r>
              <a:rPr lang="en-US" altLang="zh-CN"/>
              <a:t>1)</a:t>
            </a:r>
          </a:p>
          <a:p>
            <a:r>
              <a:rPr lang="zh-CN" altLang="en-US"/>
              <a:t>（</a:t>
            </a:r>
            <a:r>
              <a:rPr lang="en-US" altLang="zh-CN"/>
              <a:t>3</a:t>
            </a:r>
            <a:r>
              <a:rPr lang="zh-CN" altLang="en-US"/>
              <a:t>）若再加入</a:t>
            </a:r>
            <a:r>
              <a:rPr lang="en-US" altLang="zh-CN"/>
              <a:t>fd</a:t>
            </a:r>
            <a:r>
              <a:rPr lang="zh-CN" altLang="en-US"/>
              <a:t>＝</a:t>
            </a:r>
            <a:r>
              <a:rPr lang="en-US" altLang="zh-CN"/>
              <a:t>2</a:t>
            </a:r>
            <a:r>
              <a:rPr lang="zh-CN" altLang="en-US"/>
              <a:t>，</a:t>
            </a:r>
            <a:r>
              <a:rPr lang="en-US" altLang="zh-CN"/>
              <a:t>fd=1,</a:t>
            </a:r>
            <a:r>
              <a:rPr lang="zh-CN" altLang="en-US"/>
              <a:t>则</a:t>
            </a:r>
            <a:r>
              <a:rPr lang="en-US" altLang="zh-CN"/>
              <a:t>set</a:t>
            </a:r>
            <a:r>
              <a:rPr lang="zh-CN" altLang="en-US"/>
              <a:t>变为</a:t>
            </a:r>
            <a:r>
              <a:rPr lang="en-US" altLang="zh-CN"/>
              <a:t>0001,0011</a:t>
            </a:r>
          </a:p>
          <a:p>
            <a:r>
              <a:rPr lang="zh-CN" altLang="en-US"/>
              <a:t>（</a:t>
            </a:r>
            <a:r>
              <a:rPr lang="en-US" altLang="zh-CN"/>
              <a:t>4</a:t>
            </a:r>
            <a:r>
              <a:rPr lang="zh-CN" altLang="en-US"/>
              <a:t>）执行</a:t>
            </a:r>
            <a:r>
              <a:rPr lang="en-US" altLang="zh-CN"/>
              <a:t>select(6,&amp;set,0,0,0)</a:t>
            </a:r>
            <a:r>
              <a:rPr lang="zh-CN" altLang="en-US"/>
              <a:t>阻塞等待</a:t>
            </a:r>
          </a:p>
          <a:p>
            <a:r>
              <a:rPr lang="zh-CN" altLang="en-US"/>
              <a:t>（</a:t>
            </a:r>
            <a:r>
              <a:rPr lang="en-US" altLang="zh-CN"/>
              <a:t>5</a:t>
            </a:r>
            <a:r>
              <a:rPr lang="zh-CN" altLang="en-US"/>
              <a:t>）若</a:t>
            </a:r>
            <a:r>
              <a:rPr lang="en-US" altLang="zh-CN"/>
              <a:t>fd=1,fd=2</a:t>
            </a:r>
            <a:r>
              <a:rPr lang="zh-CN" altLang="en-US"/>
              <a:t>上都发生可读事件，则</a:t>
            </a:r>
            <a:r>
              <a:rPr lang="en-US" altLang="zh-CN"/>
              <a:t>select</a:t>
            </a:r>
            <a:r>
              <a:rPr lang="zh-CN" altLang="en-US"/>
              <a:t>返回，此时</a:t>
            </a:r>
            <a:r>
              <a:rPr lang="en-US" altLang="zh-CN"/>
              <a:t>set</a:t>
            </a:r>
            <a:r>
              <a:rPr lang="zh-CN" altLang="en-US"/>
              <a:t>变为</a:t>
            </a:r>
            <a:r>
              <a:rPr lang="en-US" altLang="zh-CN"/>
              <a:t>0000,0011</a:t>
            </a:r>
            <a:r>
              <a:rPr lang="zh-CN" altLang="en-US"/>
              <a:t>。注意：没有事件发生的</a:t>
            </a:r>
            <a:r>
              <a:rPr lang="en-US" altLang="zh-CN"/>
              <a:t>fd=5</a:t>
            </a:r>
            <a:r>
              <a:rPr lang="zh-CN" altLang="en-US"/>
              <a:t>被清空。</a:t>
            </a:r>
          </a:p>
          <a:p>
            <a:endParaRPr lang="en-US" altLang="zh-CN"/>
          </a:p>
          <a:p>
            <a:r>
              <a:rPr lang="en-US" altLang="zh-CN"/>
              <a:t>FD_ZERO</a:t>
            </a:r>
            <a:r>
              <a:rPr lang="zh-CN" altLang="en-US"/>
              <a:t>宏将一个 </a:t>
            </a:r>
            <a:r>
              <a:rPr lang="en-US" altLang="zh-CN"/>
              <a:t>fd_set</a:t>
            </a:r>
            <a:r>
              <a:rPr lang="zh-CN" altLang="en-US"/>
              <a:t>类型变量的所有位都设为 </a:t>
            </a:r>
            <a:r>
              <a:rPr lang="en-US" altLang="zh-CN"/>
              <a:t>0</a:t>
            </a:r>
            <a:r>
              <a:rPr lang="zh-CN" altLang="en-US"/>
              <a:t>，使用</a:t>
            </a:r>
            <a:r>
              <a:rPr lang="en-US" altLang="zh-CN"/>
              <a:t>FD_SET</a:t>
            </a:r>
            <a:r>
              <a:rPr lang="zh-CN" altLang="en-US"/>
              <a:t>将变量的某个位置位。清除某个位时可以使用 </a:t>
            </a:r>
            <a:r>
              <a:rPr lang="en-US" altLang="zh-CN"/>
              <a:t>FD_CLR</a:t>
            </a:r>
            <a:r>
              <a:rPr lang="zh-CN" altLang="en-US"/>
              <a:t>，我们可以使用</a:t>
            </a:r>
            <a:r>
              <a:rPr lang="en-US" altLang="zh-CN"/>
              <a:t>FD_ISSET</a:t>
            </a:r>
            <a:r>
              <a:rPr lang="zh-CN" altLang="en-US"/>
              <a:t>来测试某个位是否被置位。</a:t>
            </a:r>
          </a:p>
        </p:txBody>
      </p:sp>
      <p:sp>
        <p:nvSpPr>
          <p:cNvPr id="64516" name="灯片编号占位符 3">
            <a:extLst>
              <a:ext uri="{FF2B5EF4-FFF2-40B4-BE49-F238E27FC236}">
                <a16:creationId xmlns:a16="http://schemas.microsoft.com/office/drawing/2014/main" id="{4E1CFAD0-E958-4E5A-8C4B-5D5C491C24A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97EBAA0-D81E-4ACA-80CF-20589DE228D9}" type="slidenum">
              <a:rPr lang="en-US" altLang="zh-CN">
                <a:latin typeface="Calibri" panose="020F0502020204030204" pitchFamily="34" charset="0"/>
              </a:rPr>
              <a:pPr/>
              <a:t>39</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392114" y="119063"/>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dirty="0"/>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1383704" y="111125"/>
            <a:ext cx="1905000" cy="457200"/>
          </a:xfrm>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r>
              <a:rPr lang="en-US" altLang="zh-CN" dirty="0"/>
              <a:t>1</a:t>
            </a:r>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sldNum="0"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spect="1" noChangeArrowheads="1"/>
          </p:cNvSpPr>
          <p:nvPr>
            <p:ph type="ctrTitle" idx="4294967295"/>
          </p:nvPr>
        </p:nvSpPr>
        <p:spPr>
          <a:xfrm>
            <a:off x="0" y="2130426"/>
            <a:ext cx="9906000" cy="1470025"/>
          </a:xfrm>
        </p:spPr>
        <p:txBody>
          <a:bodyPr/>
          <a:lstStyle/>
          <a:p>
            <a:pPr algn="ctr">
              <a:defRPr/>
            </a:pPr>
            <a:r>
              <a:rPr lang="zh-CN" altLang="en-US" sz="3600" dirty="0">
                <a:latin typeface="+mj-ea"/>
              </a:rPr>
              <a:t>第七章 实验</a:t>
            </a:r>
            <a:r>
              <a:rPr lang="en-US" altLang="zh-CN" sz="3600">
                <a:latin typeface="+mj-ea"/>
              </a:rPr>
              <a:t>4 </a:t>
            </a:r>
            <a:r>
              <a:rPr lang="zh-CN" altLang="en-US" sz="3600" dirty="0">
                <a:latin typeface="+mj-ea"/>
              </a:rPr>
              <a:t>并发优化的文件传输程序</a:t>
            </a:r>
          </a:p>
        </p:txBody>
      </p:sp>
      <p:sp>
        <p:nvSpPr>
          <p:cNvPr id="32771" name="Rectangle 3"/>
          <p:cNvSpPr>
            <a:spLocks noGrp="1" noChangeArrowheads="1"/>
          </p:cNvSpPr>
          <p:nvPr>
            <p:ph type="subTitle" idx="4294967295"/>
          </p:nvPr>
        </p:nvSpPr>
        <p:spPr>
          <a:xfrm>
            <a:off x="1752600" y="4462463"/>
            <a:ext cx="6400800" cy="1752600"/>
          </a:xfrm>
        </p:spPr>
        <p:txBody>
          <a:bodyPr/>
          <a:lstStyle/>
          <a:p>
            <a:pPr marL="0" indent="0" algn="ctr">
              <a:buNone/>
            </a:pPr>
            <a:r>
              <a:rPr lang="zh-CN" altLang="en-US" dirty="0"/>
              <a:t>中国科学院软件研究所</a:t>
            </a:r>
            <a:endParaRPr lang="en-US" altLang="zh-CN" dirty="0"/>
          </a:p>
        </p:txBody>
      </p:sp>
    </p:spTree>
    <p:extLst>
      <p:ext uri="{BB962C8B-B14F-4D97-AF65-F5344CB8AC3E}">
        <p14:creationId xmlns:p14="http://schemas.microsoft.com/office/powerpoint/2010/main" val="42863611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BDA931A-BCF4-49C1-876A-6DD2DD1130AC}"/>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24579" name="Rectangle 3">
            <a:extLst>
              <a:ext uri="{FF2B5EF4-FFF2-40B4-BE49-F238E27FC236}">
                <a16:creationId xmlns:a16="http://schemas.microsoft.com/office/drawing/2014/main" id="{C2C4B00E-A3D6-4563-A14A-F3A310D47743}"/>
              </a:ext>
            </a:extLst>
          </p:cNvPr>
          <p:cNvSpPr>
            <a:spLocks noGrp="1" noChangeArrowheads="1"/>
          </p:cNvSpPr>
          <p:nvPr>
            <p:ph type="body" idx="4294967295"/>
          </p:nvPr>
        </p:nvSpPr>
        <p:spPr>
          <a:xfrm>
            <a:off x="831850" y="1412875"/>
            <a:ext cx="8242300" cy="5329238"/>
          </a:xfrm>
        </p:spPr>
        <p:txBody>
          <a:bodyPr/>
          <a:lstStyle/>
          <a:p>
            <a:r>
              <a:rPr lang="zh-CN" altLang="en-US" sz="2400"/>
              <a:t>相关知识</a:t>
            </a:r>
            <a:endParaRPr lang="en-US" altLang="zh-CN" sz="2400"/>
          </a:p>
          <a:p>
            <a:pPr lvl="1"/>
            <a:r>
              <a:rPr lang="zh-CN" altLang="en-US" sz="2000"/>
              <a:t>自旋锁</a:t>
            </a:r>
            <a:endParaRPr lang="en-US" altLang="zh-CN" sz="2000"/>
          </a:p>
          <a:p>
            <a:pPr lvl="1">
              <a:buFont typeface="Wingdings" panose="05000000000000000000" pitchFamily="2" charset="2"/>
              <a:buChar char="ü"/>
            </a:pPr>
            <a:r>
              <a:rPr lang="zh-CN" altLang="en-US" sz="1800"/>
              <a:t>线程间的互斥操作可以使用自旋锁来实现，用来保护并发读写操作中共享的数据结构</a:t>
            </a:r>
            <a:endParaRPr lang="en-US" altLang="zh-CN" sz="1800"/>
          </a:p>
          <a:p>
            <a:pPr lvl="1">
              <a:buFont typeface="Wingdings" panose="05000000000000000000" pitchFamily="2" charset="2"/>
              <a:buChar char="ü"/>
            </a:pPr>
            <a:r>
              <a:rPr lang="zh-CN" altLang="en-US" sz="1800"/>
              <a:t>初始化自旋锁</a:t>
            </a:r>
            <a:endParaRPr lang="en-US" altLang="zh-CN" sz="1800"/>
          </a:p>
          <a:p>
            <a:pPr marL="914400" lvl="2" indent="0">
              <a:buNone/>
            </a:pPr>
            <a:r>
              <a:rPr lang="en-US" altLang="zh-CN" sz="1800"/>
              <a:t>int pthread_spin_init(pthread_spinlock_t *lock, int pshared);</a:t>
            </a:r>
          </a:p>
          <a:p>
            <a:pPr marL="914400" lvl="2" indent="0">
              <a:buNone/>
            </a:pPr>
            <a:r>
              <a:rPr lang="zh-CN" altLang="en-US" sz="1800"/>
              <a:t>成功返回</a:t>
            </a:r>
            <a:r>
              <a:rPr lang="en-US" altLang="zh-CN" sz="1800"/>
              <a:t>0</a:t>
            </a:r>
            <a:r>
              <a:rPr lang="zh-CN" altLang="en-US" sz="1800"/>
              <a:t>，其它返回值表示出错</a:t>
            </a:r>
            <a:endParaRPr lang="en-US" altLang="zh-CN" sz="1800"/>
          </a:p>
          <a:p>
            <a:pPr marL="914400" lvl="2" indent="0">
              <a:buNone/>
            </a:pPr>
            <a:r>
              <a:rPr lang="en-US" altLang="zh-CN"/>
              <a:t>pshared</a:t>
            </a:r>
            <a:r>
              <a:rPr lang="zh-CN" altLang="en-US"/>
              <a:t>的取值及其含义：</a:t>
            </a:r>
            <a:br>
              <a:rPr lang="zh-CN" altLang="en-US"/>
            </a:br>
            <a:r>
              <a:rPr lang="en-US" altLang="zh-CN" sz="1800"/>
              <a:t>PTHREAD_PROCESS_SHARED </a:t>
            </a:r>
            <a:r>
              <a:rPr lang="zh-CN" altLang="en-US" sz="1800"/>
              <a:t>（</a:t>
            </a:r>
            <a:r>
              <a:rPr lang="en-US" altLang="zh-CN" sz="1800"/>
              <a:t>1</a:t>
            </a:r>
            <a:r>
              <a:rPr lang="zh-CN" altLang="en-US" sz="1800"/>
              <a:t>）：该自旋锁可以在多个进程中的线程之间共享。 </a:t>
            </a:r>
            <a:endParaRPr lang="en-US" altLang="zh-CN" sz="1800"/>
          </a:p>
          <a:p>
            <a:pPr marL="914400" lvl="2" indent="0">
              <a:buNone/>
            </a:pPr>
            <a:r>
              <a:rPr lang="en-US" altLang="zh-CN" sz="1800"/>
              <a:t>PTHREAD_PROCESS_PRIVATE </a:t>
            </a:r>
            <a:r>
              <a:rPr lang="zh-CN" altLang="en-US" sz="1800"/>
              <a:t>（</a:t>
            </a:r>
            <a:r>
              <a:rPr lang="en-US" altLang="zh-CN" sz="1800"/>
              <a:t>0</a:t>
            </a:r>
            <a:r>
              <a:rPr lang="zh-CN" altLang="en-US" sz="1800"/>
              <a:t>）：仅初始化本自旋锁的线程所在的进程内的线程才能够使用该自旋锁。</a:t>
            </a:r>
          </a:p>
          <a:p>
            <a:pPr marL="914400" lvl="2" indent="0"/>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A1D7238-7496-49A5-969C-CDD917DD07EE}"/>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25603" name="Rectangle 3">
            <a:extLst>
              <a:ext uri="{FF2B5EF4-FFF2-40B4-BE49-F238E27FC236}">
                <a16:creationId xmlns:a16="http://schemas.microsoft.com/office/drawing/2014/main" id="{EC38C8A8-6E78-4946-BC07-D4681106387C}"/>
              </a:ext>
            </a:extLst>
          </p:cNvPr>
          <p:cNvSpPr>
            <a:spLocks noGrp="1" noChangeArrowheads="1"/>
          </p:cNvSpPr>
          <p:nvPr>
            <p:ph type="body" idx="4294967295"/>
          </p:nvPr>
        </p:nvSpPr>
        <p:spPr>
          <a:xfrm>
            <a:off x="831850" y="1412875"/>
            <a:ext cx="8242300" cy="5329238"/>
          </a:xfrm>
        </p:spPr>
        <p:txBody>
          <a:bodyPr/>
          <a:lstStyle/>
          <a:p>
            <a:r>
              <a:rPr lang="zh-CN" altLang="en-US" sz="2400"/>
              <a:t>相关知识</a:t>
            </a:r>
            <a:endParaRPr lang="en-US" altLang="zh-CN" sz="2400"/>
          </a:p>
          <a:p>
            <a:pPr lvl="1"/>
            <a:r>
              <a:rPr lang="zh-CN" altLang="en-US" sz="2000"/>
              <a:t>自旋锁</a:t>
            </a:r>
            <a:endParaRPr lang="en-US" altLang="zh-CN" sz="2000"/>
          </a:p>
          <a:p>
            <a:pPr lvl="2"/>
            <a:r>
              <a:rPr lang="zh-CN" altLang="en-US"/>
              <a:t>获得自旋锁</a:t>
            </a:r>
            <a:r>
              <a:rPr lang="en-US" altLang="zh-CN"/>
              <a:t>int pthread_spin_lock(pthread_spinlock_t *lock);</a:t>
            </a:r>
            <a:r>
              <a:rPr lang="zh-CN" altLang="en-US"/>
              <a:t>成功返回</a:t>
            </a:r>
            <a:r>
              <a:rPr lang="en-US" altLang="zh-CN"/>
              <a:t>0</a:t>
            </a:r>
            <a:r>
              <a:rPr lang="zh-CN" altLang="en-US"/>
              <a:t>，其它返回值表示出错。</a:t>
            </a:r>
            <a:endParaRPr lang="en-US" altLang="zh-CN"/>
          </a:p>
          <a:p>
            <a:pPr lvl="2"/>
            <a:r>
              <a:rPr lang="zh-CN" altLang="en-US"/>
              <a:t>释放自旋锁</a:t>
            </a:r>
            <a:endParaRPr lang="en-US" altLang="zh-CN"/>
          </a:p>
          <a:p>
            <a:pPr lvl="2">
              <a:buFont typeface="Wingdings" panose="05000000000000000000" pitchFamily="2" charset="2"/>
              <a:buNone/>
            </a:pPr>
            <a:r>
              <a:rPr lang="en-US" altLang="zh-CN"/>
              <a:t>   Int pthread_spin_unlock(&amp;cntlock);</a:t>
            </a:r>
          </a:p>
          <a:p>
            <a:pPr lvl="2"/>
            <a:r>
              <a:rPr lang="zh-CN" altLang="en-US"/>
              <a:t>销毁自旋锁</a:t>
            </a:r>
            <a:r>
              <a:rPr lang="en-US" altLang="zh-CN"/>
              <a:t>int pthread_spin_destroy(pthread_spinlock_t *lock);</a:t>
            </a:r>
            <a:r>
              <a:rPr lang="zh-CN" altLang="en-US"/>
              <a:t>成功返回</a:t>
            </a:r>
            <a:r>
              <a:rPr lang="en-US" altLang="zh-CN"/>
              <a:t>0</a:t>
            </a:r>
            <a:r>
              <a:rPr lang="zh-CN" altLang="en-US"/>
              <a:t>，其它返回值表示出错</a:t>
            </a:r>
            <a:endParaRPr lang="en-US" altLang="zh-CN"/>
          </a:p>
          <a:p>
            <a:pPr lvl="2">
              <a:buFont typeface="Wingdings" panose="05000000000000000000" pitchFamily="2" charset="2"/>
              <a:buNone/>
            </a:pPr>
            <a:endParaRPr lang="en-US" altLang="zh-CN"/>
          </a:p>
          <a:p>
            <a:pPr lvl="2">
              <a:buFont typeface="Wingdings" panose="05000000000000000000" pitchFamily="2" charset="2"/>
              <a:buNone/>
            </a:pPr>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27C357F-0380-48D3-8A03-FC954B5CFA24}"/>
              </a:ext>
            </a:extLst>
          </p:cNvPr>
          <p:cNvSpPr>
            <a:spLocks noGrp="1" noChangeAspect="1" noChangeArrowheads="1"/>
          </p:cNvSpPr>
          <p:nvPr>
            <p:ph type="title" idx="4294967295"/>
          </p:nvPr>
        </p:nvSpPr>
        <p:spPr/>
        <p:txBody>
          <a:bodyPr/>
          <a:lstStyle/>
          <a:p>
            <a:r>
              <a:rPr lang="zh-CN" altLang="en-US"/>
              <a:t>子任务</a:t>
            </a:r>
            <a:r>
              <a:rPr lang="en-US" altLang="zh-CN"/>
              <a:t>1 (45</a:t>
            </a:r>
            <a:r>
              <a:rPr lang="zh-CN" altLang="en-US"/>
              <a:t>分钟</a:t>
            </a:r>
            <a:r>
              <a:rPr lang="en-US" altLang="zh-CN"/>
              <a:t>)</a:t>
            </a:r>
          </a:p>
        </p:txBody>
      </p:sp>
      <p:sp>
        <p:nvSpPr>
          <p:cNvPr id="26627" name="Rectangle 3">
            <a:extLst>
              <a:ext uri="{FF2B5EF4-FFF2-40B4-BE49-F238E27FC236}">
                <a16:creationId xmlns:a16="http://schemas.microsoft.com/office/drawing/2014/main" id="{D5B6143B-CABC-4EB0-8EDF-670E989E2CC8}"/>
              </a:ext>
            </a:extLst>
          </p:cNvPr>
          <p:cNvSpPr>
            <a:spLocks noGrp="1" noChangeArrowheads="1"/>
          </p:cNvSpPr>
          <p:nvPr>
            <p:ph type="body" idx="4294967295"/>
          </p:nvPr>
        </p:nvSpPr>
        <p:spPr>
          <a:xfrm>
            <a:off x="831850" y="1412875"/>
            <a:ext cx="8242300" cy="5329238"/>
          </a:xfrm>
        </p:spPr>
        <p:txBody>
          <a:bodyPr/>
          <a:lstStyle/>
          <a:p>
            <a:r>
              <a:rPr lang="zh-CN" altLang="en-US" sz="2400"/>
              <a:t>相关知识</a:t>
            </a:r>
            <a:endParaRPr lang="en-US" altLang="zh-CN" sz="2400"/>
          </a:p>
          <a:p>
            <a:pPr lvl="1"/>
            <a:r>
              <a:rPr lang="zh-CN" altLang="en-US" sz="2000"/>
              <a:t>生产者消费者问题</a:t>
            </a:r>
            <a:endParaRPr lang="en-US" altLang="zh-CN" sz="2000"/>
          </a:p>
          <a:p>
            <a:pPr lvl="2"/>
            <a:r>
              <a:rPr lang="zh-CN" altLang="en-US" sz="1800"/>
              <a:t>生产者消费者问题是一个多线程同步问题的经典案例</a:t>
            </a:r>
            <a:endParaRPr lang="en-US" altLang="zh-CN" sz="1800"/>
          </a:p>
          <a:p>
            <a:pPr lvl="3"/>
            <a:r>
              <a:rPr lang="zh-CN" altLang="en-US" sz="1800"/>
              <a:t>生产者的主要作用是生成一定量的数据放到缓冲区中，然后重复此过程</a:t>
            </a:r>
            <a:endParaRPr lang="en-US" altLang="zh-CN" sz="1800"/>
          </a:p>
          <a:p>
            <a:pPr lvl="3"/>
            <a:r>
              <a:rPr lang="zh-CN" altLang="en-US" sz="1800"/>
              <a:t>与此同时，消费者也在缓冲区消耗这些数据</a:t>
            </a:r>
            <a:endParaRPr lang="en-US" altLang="zh-CN" sz="1800"/>
          </a:p>
          <a:p>
            <a:pPr lvl="3"/>
            <a:r>
              <a:rPr lang="zh-CN" altLang="en-US" sz="1800"/>
              <a:t>该问题的关键就是要保证生产者不会在缓冲区满时加入数据，消费者也不会在缓冲区中空时消耗数据</a:t>
            </a:r>
            <a:endParaRPr lang="en-US" altLang="zh-CN" sz="1800"/>
          </a:p>
          <a:p>
            <a:pPr lvl="2"/>
            <a:r>
              <a:rPr lang="zh-CN" altLang="en-US" sz="1800"/>
              <a:t>要解决该问题，就必须让生产者在缓冲区满时休眠，等到下次消费者消耗缓冲区中的数据的时候，生产者才能被唤醒，开始往缓冲区添加数据。同样，也让消费者在缓冲区空时进入休眠，等到生产者往缓冲区添加数据之后，再唤醒消费者</a:t>
            </a:r>
            <a:endParaRPr lang="en-US" altLang="zh-CN" sz="1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86B82E5E-A2AE-4C3B-915E-DDF77567DF3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769" y="4869160"/>
            <a:ext cx="3053094" cy="19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47EA1293-6DBE-4B01-A7C0-490FD9117E32}"/>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27652" name="Rectangle 3">
            <a:extLst>
              <a:ext uri="{FF2B5EF4-FFF2-40B4-BE49-F238E27FC236}">
                <a16:creationId xmlns:a16="http://schemas.microsoft.com/office/drawing/2014/main" id="{4CB68CFD-A166-485C-8594-361F3DA72228}"/>
              </a:ext>
            </a:extLst>
          </p:cNvPr>
          <p:cNvSpPr>
            <a:spLocks noGrp="1" noChangeArrowheads="1"/>
          </p:cNvSpPr>
          <p:nvPr>
            <p:ph type="body" idx="4294967295"/>
          </p:nvPr>
        </p:nvSpPr>
        <p:spPr>
          <a:xfrm>
            <a:off x="631825" y="1268414"/>
            <a:ext cx="8693150" cy="5445125"/>
          </a:xfrm>
        </p:spPr>
        <p:txBody>
          <a:bodyPr/>
          <a:lstStyle/>
          <a:p>
            <a:pPr algn="just"/>
            <a:r>
              <a:rPr lang="zh-CN" altLang="en-US" sz="2400" dirty="0"/>
              <a:t>相关知识</a:t>
            </a:r>
            <a:endParaRPr lang="en-US" altLang="zh-CN" sz="2400" dirty="0"/>
          </a:p>
          <a:p>
            <a:pPr lvl="1" algn="just"/>
            <a:r>
              <a:rPr lang="zh-CN" altLang="en-US" sz="2000" dirty="0"/>
              <a:t>生产者消费者问题</a:t>
            </a:r>
            <a:endParaRPr lang="en-US" altLang="zh-CN" sz="2000" dirty="0"/>
          </a:p>
          <a:p>
            <a:pPr lvl="2" algn="just"/>
            <a:r>
              <a:rPr lang="zh-CN" altLang="en-US" sz="1800" dirty="0"/>
              <a:t>我们利用循环数组构造一个缓冲区队列</a:t>
            </a:r>
            <a:endParaRPr lang="en-US" altLang="zh-CN" sz="1800" dirty="0"/>
          </a:p>
          <a:p>
            <a:pPr lvl="3" algn="just"/>
            <a:r>
              <a:rPr lang="zh-CN" altLang="en-US" sz="1800" dirty="0"/>
              <a:t>创建一个数组</a:t>
            </a:r>
            <a:r>
              <a:rPr lang="en-US" altLang="zh-CN" sz="1800" dirty="0" err="1"/>
              <a:t>bufs</a:t>
            </a:r>
            <a:r>
              <a:rPr lang="en-US" altLang="zh-CN" sz="1800" dirty="0"/>
              <a:t>[size]</a:t>
            </a:r>
            <a:r>
              <a:rPr lang="zh-CN" altLang="en-US" sz="1800" dirty="0"/>
              <a:t>，数组里的每个元素为一个指向缓冲区的指针</a:t>
            </a:r>
            <a:endParaRPr lang="en-US" altLang="zh-CN" sz="1800" dirty="0"/>
          </a:p>
          <a:p>
            <a:pPr lvl="3" algn="just"/>
            <a:r>
              <a:rPr lang="zh-CN" altLang="en-US" sz="1800" dirty="0"/>
              <a:t>同时设置</a:t>
            </a:r>
            <a:r>
              <a:rPr lang="en-US" altLang="zh-CN" sz="1800" dirty="0"/>
              <a:t>3</a:t>
            </a:r>
            <a:r>
              <a:rPr lang="zh-CN" altLang="en-US" sz="1800" dirty="0"/>
              <a:t>个额外的变量：</a:t>
            </a:r>
            <a:r>
              <a:rPr lang="en-US" altLang="zh-CN" sz="1800" dirty="0"/>
              <a:t>head(</a:t>
            </a:r>
            <a:r>
              <a:rPr lang="zh-CN" altLang="en-US" sz="1800" dirty="0"/>
              <a:t>队首的下标</a:t>
            </a:r>
            <a:r>
              <a:rPr lang="en-US" altLang="zh-CN" sz="1800" dirty="0"/>
              <a:t>)</a:t>
            </a:r>
            <a:r>
              <a:rPr lang="zh-CN" altLang="en-US" sz="1800" dirty="0"/>
              <a:t>，</a:t>
            </a:r>
            <a:r>
              <a:rPr lang="en-US" altLang="zh-CN" sz="1800" dirty="0"/>
              <a:t>rear(</a:t>
            </a:r>
            <a:r>
              <a:rPr lang="zh-CN" altLang="en-US" sz="1800" dirty="0"/>
              <a:t>队尾的下标</a:t>
            </a:r>
            <a:r>
              <a:rPr lang="en-US" altLang="zh-CN" sz="1800" dirty="0"/>
              <a:t>)</a:t>
            </a:r>
            <a:r>
              <a:rPr lang="zh-CN" altLang="en-US" sz="1800" dirty="0"/>
              <a:t>，</a:t>
            </a:r>
            <a:r>
              <a:rPr lang="en-US" altLang="zh-CN" sz="1800" dirty="0"/>
              <a:t>count(</a:t>
            </a:r>
            <a:r>
              <a:rPr lang="zh-CN" altLang="en-US" sz="1800" dirty="0"/>
              <a:t>队列中已用缓冲区的个数</a:t>
            </a:r>
            <a:r>
              <a:rPr lang="en-US" altLang="zh-CN" sz="1800" dirty="0"/>
              <a:t>)</a:t>
            </a:r>
            <a:r>
              <a:rPr lang="zh-CN" altLang="en-US" sz="1800" dirty="0"/>
              <a:t>。</a:t>
            </a:r>
            <a:endParaRPr lang="en-US" altLang="zh-CN" sz="1800" dirty="0"/>
          </a:p>
          <a:p>
            <a:pPr lvl="3" algn="just"/>
            <a:r>
              <a:rPr lang="zh-CN" altLang="en-US" sz="1800" dirty="0"/>
              <a:t>生产者每次取队尾的“空闲缓冲区”，即</a:t>
            </a:r>
            <a:r>
              <a:rPr lang="en-US" altLang="zh-CN" sz="1800" dirty="0" err="1"/>
              <a:t>bufs</a:t>
            </a:r>
            <a:r>
              <a:rPr lang="en-US" altLang="zh-CN" sz="1800" dirty="0"/>
              <a:t>[rear]</a:t>
            </a:r>
            <a:r>
              <a:rPr lang="zh-CN" altLang="en-US" sz="1800" dirty="0"/>
              <a:t>，同时累加</a:t>
            </a:r>
            <a:r>
              <a:rPr lang="en-US" altLang="zh-CN" sz="1800" dirty="0"/>
              <a:t>rear</a:t>
            </a:r>
            <a:r>
              <a:rPr lang="zh-CN" altLang="en-US" sz="1800" dirty="0"/>
              <a:t>，并更新</a:t>
            </a:r>
            <a:r>
              <a:rPr lang="en-US" altLang="zh-CN" sz="1800" dirty="0"/>
              <a:t>count</a:t>
            </a:r>
          </a:p>
          <a:p>
            <a:pPr lvl="3" algn="just"/>
            <a:r>
              <a:rPr lang="zh-CN" altLang="en-US" sz="1800" dirty="0"/>
              <a:t>消费者每次取队首的“已用缓冲区”，即</a:t>
            </a:r>
            <a:r>
              <a:rPr lang="en-US" altLang="zh-CN" sz="1800" dirty="0" err="1"/>
              <a:t>bufs</a:t>
            </a:r>
            <a:r>
              <a:rPr lang="en-US" altLang="zh-CN" sz="1800" dirty="0"/>
              <a:t>[head]</a:t>
            </a:r>
            <a:r>
              <a:rPr lang="zh-CN" altLang="en-US" sz="1800" dirty="0"/>
              <a:t>，同时累加</a:t>
            </a:r>
            <a:r>
              <a:rPr lang="en-US" altLang="zh-CN" sz="1800" dirty="0"/>
              <a:t>head</a:t>
            </a:r>
            <a:r>
              <a:rPr lang="zh-CN" altLang="en-US" sz="1800" dirty="0"/>
              <a:t>，并更新</a:t>
            </a:r>
            <a:r>
              <a:rPr lang="en-US" altLang="zh-CN" sz="1800" dirty="0"/>
              <a:t>count</a:t>
            </a:r>
            <a:r>
              <a:rPr lang="zh-CN" altLang="en-US" sz="1800" dirty="0"/>
              <a:t>。每当</a:t>
            </a:r>
            <a:r>
              <a:rPr lang="en-US" altLang="zh-CN" sz="1800" dirty="0"/>
              <a:t>head</a:t>
            </a:r>
            <a:r>
              <a:rPr lang="zh-CN" altLang="en-US" sz="1800" dirty="0"/>
              <a:t>或</a:t>
            </a:r>
            <a:r>
              <a:rPr lang="en-US" altLang="zh-CN" sz="1800" dirty="0"/>
              <a:t>rear</a:t>
            </a:r>
            <a:r>
              <a:rPr lang="zh-CN" altLang="en-US" sz="1800" dirty="0"/>
              <a:t>累加到数组大小</a:t>
            </a:r>
            <a:r>
              <a:rPr lang="en-US" altLang="zh-CN" sz="1800" dirty="0"/>
              <a:t>size</a:t>
            </a:r>
            <a:r>
              <a:rPr lang="zh-CN" altLang="en-US" sz="1800" dirty="0"/>
              <a:t>时，都会归</a:t>
            </a:r>
            <a:r>
              <a:rPr lang="en-US" altLang="zh-CN" sz="1800" dirty="0"/>
              <a:t>0</a:t>
            </a:r>
            <a:r>
              <a:rPr lang="zh-CN" altLang="en-US" sz="1800" dirty="0"/>
              <a:t>，因此称为循环数组</a:t>
            </a:r>
            <a:endParaRPr lang="en-US" altLang="zh-CN" sz="1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F70D01A-05EF-43E2-9F67-8D885411D5AC}"/>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28675" name="Rectangle 3">
            <a:extLst>
              <a:ext uri="{FF2B5EF4-FFF2-40B4-BE49-F238E27FC236}">
                <a16:creationId xmlns:a16="http://schemas.microsoft.com/office/drawing/2014/main" id="{4A267982-B052-44F5-B3DC-3299F2195E67}"/>
              </a:ext>
            </a:extLst>
          </p:cNvPr>
          <p:cNvSpPr>
            <a:spLocks noGrp="1" noChangeArrowheads="1"/>
          </p:cNvSpPr>
          <p:nvPr>
            <p:ph type="body" idx="4294967295"/>
          </p:nvPr>
        </p:nvSpPr>
        <p:spPr>
          <a:xfrm>
            <a:off x="831850" y="1412875"/>
            <a:ext cx="8242300" cy="5329238"/>
          </a:xfrm>
        </p:spPr>
        <p:txBody>
          <a:bodyPr/>
          <a:lstStyle/>
          <a:p>
            <a:pPr algn="just"/>
            <a:r>
              <a:rPr lang="zh-CN" altLang="en-US" sz="2400" dirty="0"/>
              <a:t>相关知识</a:t>
            </a:r>
            <a:endParaRPr lang="en-US" altLang="zh-CN" sz="2400" dirty="0"/>
          </a:p>
          <a:p>
            <a:pPr lvl="1" algn="just"/>
            <a:r>
              <a:rPr lang="zh-CN" altLang="en-US" sz="2000" dirty="0"/>
              <a:t>生产者消费者问题</a:t>
            </a:r>
          </a:p>
          <a:p>
            <a:pPr lvl="2" algn="just"/>
            <a:r>
              <a:rPr lang="zh-CN" altLang="en-US" sz="1800" dirty="0"/>
              <a:t>生产者和消费者都需要从队列中取缓冲区，在取之前，需要检查缓冲区的状态，避免从空的队列取缓冲区：</a:t>
            </a:r>
          </a:p>
          <a:p>
            <a:pPr lvl="3" algn="just"/>
            <a:r>
              <a:rPr lang="zh-CN" altLang="en-US" sz="1800" dirty="0"/>
              <a:t>生产者需要检查队列的空闲缓冲区个数是否为</a:t>
            </a:r>
            <a:r>
              <a:rPr lang="en-US" altLang="zh-CN" sz="1800" dirty="0"/>
              <a:t>0</a:t>
            </a:r>
            <a:r>
              <a:rPr lang="zh-CN" altLang="en-US" sz="1800" dirty="0"/>
              <a:t>，判断标准是</a:t>
            </a:r>
            <a:r>
              <a:rPr lang="en-US" altLang="zh-CN" sz="1800" dirty="0"/>
              <a:t>(head==rear &amp;&amp; count&gt;=size)</a:t>
            </a:r>
            <a:r>
              <a:rPr lang="zh-CN" altLang="en-US" sz="1800" dirty="0"/>
              <a:t>，当为</a:t>
            </a:r>
            <a:r>
              <a:rPr lang="en-US" altLang="zh-CN" sz="1800" dirty="0"/>
              <a:t>0</a:t>
            </a:r>
            <a:r>
              <a:rPr lang="zh-CN" altLang="en-US" sz="1800" dirty="0"/>
              <a:t>时，需要等待，直到非</a:t>
            </a:r>
            <a:r>
              <a:rPr lang="en-US" altLang="zh-CN" sz="1800" dirty="0"/>
              <a:t>0</a:t>
            </a:r>
            <a:r>
              <a:rPr lang="zh-CN" altLang="en-US" sz="1800" dirty="0"/>
              <a:t>时才能继续执行。</a:t>
            </a:r>
          </a:p>
          <a:p>
            <a:pPr lvl="3" algn="just"/>
            <a:r>
              <a:rPr lang="zh-CN" altLang="en-US" sz="1800" dirty="0"/>
              <a:t>消费者需要检查队列的已用缓冲区个数是否为</a:t>
            </a:r>
            <a:r>
              <a:rPr lang="en-US" altLang="zh-CN" sz="1800" dirty="0"/>
              <a:t>0</a:t>
            </a:r>
            <a:r>
              <a:rPr lang="zh-CN" altLang="en-US" sz="1800" dirty="0"/>
              <a:t>，判断标准是</a:t>
            </a:r>
            <a:r>
              <a:rPr lang="en-US" altLang="zh-CN" sz="1800" dirty="0"/>
              <a:t>(head==rear &amp;&amp; count&lt;=0)</a:t>
            </a:r>
            <a:r>
              <a:rPr lang="zh-CN" altLang="en-US" sz="1800" dirty="0"/>
              <a:t>，当为</a:t>
            </a:r>
            <a:r>
              <a:rPr lang="en-US" altLang="zh-CN" sz="1800" dirty="0"/>
              <a:t>0</a:t>
            </a:r>
            <a:r>
              <a:rPr lang="zh-CN" altLang="en-US" sz="1800" dirty="0"/>
              <a:t>时，需要等待，直到非</a:t>
            </a:r>
            <a:r>
              <a:rPr lang="en-US" altLang="zh-CN" sz="1800" dirty="0"/>
              <a:t>0</a:t>
            </a:r>
            <a:r>
              <a:rPr lang="zh-CN" altLang="en-US" sz="1800" dirty="0"/>
              <a:t>时才能继续执行。</a:t>
            </a:r>
          </a:p>
          <a:p>
            <a:pPr lvl="2" algn="just"/>
            <a:r>
              <a:rPr lang="zh-CN" altLang="en-US" sz="1800" dirty="0"/>
              <a:t>另外需要注意的是，生产者和消费者都需要更新</a:t>
            </a:r>
            <a:r>
              <a:rPr lang="en-US" altLang="zh-CN" sz="1800" dirty="0"/>
              <a:t>count</a:t>
            </a:r>
            <a:r>
              <a:rPr lang="zh-CN" altLang="en-US" sz="1800" dirty="0"/>
              <a:t>，因此需要使用锁对</a:t>
            </a:r>
            <a:r>
              <a:rPr lang="en-US" altLang="zh-CN" sz="1800" dirty="0"/>
              <a:t>count</a:t>
            </a:r>
            <a:r>
              <a:rPr lang="zh-CN" altLang="en-US" sz="1800" dirty="0"/>
              <a:t>变量进行保护。</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B0F96C5-1B8A-42B3-A01D-7FED5791000E}"/>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29699" name="_x0000_s1033">
            <a:extLst>
              <a:ext uri="{FF2B5EF4-FFF2-40B4-BE49-F238E27FC236}">
                <a16:creationId xmlns:a16="http://schemas.microsoft.com/office/drawing/2014/main" id="{DF00C863-BE9B-4D0B-849C-1E1C5B23D1E4}"/>
              </a:ext>
            </a:extLst>
          </p:cNvPr>
          <p:cNvSpPr txBox="1">
            <a:spLocks noRot="1" noChangeArrowheads="1"/>
          </p:cNvSpPr>
          <p:nvPr/>
        </p:nvSpPr>
        <p:spPr bwMode="auto">
          <a:xfrm>
            <a:off x="2360613" y="1557339"/>
            <a:ext cx="5084762" cy="4751387"/>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zh-CN" sz="1600" dirty="0">
                <a:solidFill>
                  <a:sysClr val="windowText" lastClr="000000"/>
                </a:solidFill>
              </a:rPr>
              <a:t>void *producer(void *){</a:t>
            </a:r>
          </a:p>
          <a:p>
            <a:pPr algn="l"/>
            <a:r>
              <a:rPr lang="zh-CN" altLang="zh-CN" sz="1600" dirty="0">
                <a:solidFill>
                  <a:sysClr val="windowText" lastClr="000000"/>
                </a:solidFill>
              </a:rPr>
              <a:t>…</a:t>
            </a:r>
          </a:p>
          <a:p>
            <a:pPr algn="l"/>
            <a:r>
              <a:rPr lang="zh-CN" altLang="zh-CN" sz="1600" dirty="0">
                <a:solidFill>
                  <a:sysClr val="windowText" lastClr="000000"/>
                </a:solidFill>
              </a:rPr>
              <a:t>	//检查队列状态</a:t>
            </a:r>
          </a:p>
          <a:p>
            <a:pPr algn="l"/>
            <a:r>
              <a:rPr lang="zh-CN" altLang="zh-CN" sz="1600" dirty="0">
                <a:solidFill>
                  <a:sysClr val="windowText" lastClr="000000"/>
                </a:solidFill>
              </a:rPr>
              <a:t>	if(rear==head){</a:t>
            </a:r>
          </a:p>
          <a:p>
            <a:pPr algn="l"/>
            <a:r>
              <a:rPr lang="zh-CN" altLang="zh-CN" sz="1600" dirty="0">
                <a:solidFill>
                  <a:sysClr val="windowText" lastClr="000000"/>
                </a:solidFill>
              </a:rPr>
              <a:t>		while(count&gt;=size) i++;//忙等待</a:t>
            </a:r>
          </a:p>
          <a:p>
            <a:pPr algn="l"/>
            <a:r>
              <a:rPr lang="zh-CN" altLang="zh-CN" sz="1600" dirty="0">
                <a:solidFill>
                  <a:sysClr val="windowText" lastClr="000000"/>
                </a:solidFill>
              </a:rPr>
              <a:t>	}</a:t>
            </a:r>
          </a:p>
          <a:p>
            <a:pPr algn="l"/>
            <a:r>
              <a:rPr lang="zh-CN" altLang="zh-CN" sz="1600" dirty="0">
                <a:solidFill>
                  <a:sysClr val="windowText" lastClr="000000"/>
                </a:solidFill>
              </a:rPr>
              <a:t>	//从队列中取空闲缓冲区</a:t>
            </a:r>
          </a:p>
          <a:p>
            <a:pPr algn="l"/>
            <a:r>
              <a:rPr lang="zh-CN" altLang="zh-CN" sz="1600" dirty="0">
                <a:solidFill>
                  <a:sysClr val="windowText" lastClr="000000"/>
                </a:solidFill>
              </a:rPr>
              <a:t>	cur_buf=bufs[rear]; </a:t>
            </a:r>
          </a:p>
          <a:p>
            <a:pPr algn="l"/>
            <a:endParaRPr lang="zh-CN" altLang="zh-CN" sz="1400" dirty="0">
              <a:solidFill>
                <a:sysClr val="windowText" lastClr="000000"/>
              </a:solidFill>
            </a:endParaRPr>
          </a:p>
          <a:p>
            <a:pPr algn="l"/>
            <a:r>
              <a:rPr lang="zh-CN" altLang="zh-CN" sz="1600" dirty="0">
                <a:solidFill>
                  <a:sysClr val="windowText" lastClr="000000"/>
                </a:solidFill>
              </a:rPr>
              <a:t>	//已获得缓冲区，接下来使用该缓冲区</a:t>
            </a:r>
          </a:p>
          <a:p>
            <a:pPr algn="l"/>
            <a:r>
              <a:rPr lang="zh-CN" altLang="zh-CN" sz="1600" dirty="0">
                <a:solidFill>
                  <a:sysClr val="windowText" lastClr="000000"/>
                </a:solidFill>
              </a:rPr>
              <a:t>	do_something_with_the_buf();</a:t>
            </a:r>
          </a:p>
          <a:p>
            <a:pPr algn="l"/>
            <a:endParaRPr lang="zh-CN" altLang="zh-CN" sz="1400" dirty="0">
              <a:solidFill>
                <a:sysClr val="windowText" lastClr="000000"/>
              </a:solidFill>
            </a:endParaRPr>
          </a:p>
          <a:p>
            <a:pPr algn="l"/>
            <a:r>
              <a:rPr lang="zh-CN" altLang="zh-CN" sz="1600" dirty="0">
                <a:solidFill>
                  <a:sysClr val="windowText" lastClr="000000"/>
                </a:solidFill>
              </a:rPr>
              <a:t>	//更新队列状态</a:t>
            </a:r>
          </a:p>
          <a:p>
            <a:pPr algn="l"/>
            <a:r>
              <a:rPr lang="zh-CN" altLang="zh-CN" sz="1600" dirty="0">
                <a:solidFill>
                  <a:sysClr val="windowText" lastClr="000000"/>
                </a:solidFill>
              </a:rPr>
              <a:t>	rear=(rear+1)%size;</a:t>
            </a:r>
          </a:p>
          <a:p>
            <a:pPr algn="l"/>
            <a:r>
              <a:rPr lang="zh-CN" altLang="zh-CN" sz="1600" dirty="0">
                <a:solidFill>
                  <a:sysClr val="windowText" lastClr="000000"/>
                </a:solidFill>
              </a:rPr>
              <a:t>	pthread_mutex_lock(&amp;count_lock);</a:t>
            </a:r>
          </a:p>
          <a:p>
            <a:pPr algn="l"/>
            <a:r>
              <a:rPr lang="zh-CN" altLang="zh-CN" sz="1600" dirty="0">
                <a:solidFill>
                  <a:sysClr val="windowText" lastClr="000000"/>
                </a:solidFill>
              </a:rPr>
              <a:t>	count++;</a:t>
            </a:r>
          </a:p>
          <a:p>
            <a:pPr algn="l"/>
            <a:r>
              <a:rPr lang="zh-CN" altLang="zh-CN" sz="1600" dirty="0">
                <a:solidFill>
                  <a:sysClr val="windowText" lastClr="000000"/>
                </a:solidFill>
              </a:rPr>
              <a:t>	pthread_mutex_unlock(&amp;count_lock); </a:t>
            </a:r>
          </a:p>
          <a:p>
            <a:pPr algn="l"/>
            <a:r>
              <a:rPr lang="zh-CN" altLang="zh-CN" sz="1600" dirty="0">
                <a:solidFill>
                  <a:sysClr val="windowText" lastClr="000000"/>
                </a:solidFill>
              </a:rPr>
              <a:t>…</a:t>
            </a:r>
          </a:p>
          <a:p>
            <a:pPr algn="l"/>
            <a:r>
              <a:rPr lang="zh-CN" altLang="zh-CN" sz="1600" dirty="0">
                <a:solidFill>
                  <a:sysClr val="windowText" lastClr="000000"/>
                </a:solidFill>
              </a:rPr>
              <a:t>}</a:t>
            </a:r>
            <a:endParaRPr lang="zh-CN" altLang="zh-CN" sz="1400" dirty="0">
              <a:solidFill>
                <a:sysClr val="windowText" lastClr="0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3A38093-8492-4956-A8B2-82572743AE36}"/>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30723" name="_x0000_s1033">
            <a:extLst>
              <a:ext uri="{FF2B5EF4-FFF2-40B4-BE49-F238E27FC236}">
                <a16:creationId xmlns:a16="http://schemas.microsoft.com/office/drawing/2014/main" id="{33D80C41-1741-46CB-BE56-43C96C4AD44B}"/>
              </a:ext>
            </a:extLst>
          </p:cNvPr>
          <p:cNvSpPr txBox="1">
            <a:spLocks noRot="1" noChangeArrowheads="1"/>
          </p:cNvSpPr>
          <p:nvPr/>
        </p:nvSpPr>
        <p:spPr bwMode="auto">
          <a:xfrm>
            <a:off x="2360613" y="1557339"/>
            <a:ext cx="5084762" cy="4751387"/>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zh-CN" sz="1600" dirty="0">
                <a:solidFill>
                  <a:sysClr val="windowText" lastClr="000000"/>
                </a:solidFill>
                <a:sym typeface="Arial" panose="020B0604020202020204" pitchFamily="34" charset="0"/>
              </a:rPr>
              <a:t>void *consumer(void *){</a:t>
            </a:r>
          </a:p>
          <a:p>
            <a:pPr algn="l"/>
            <a:r>
              <a:rPr lang="zh-CN" altLang="zh-CN" sz="1600" dirty="0">
                <a:solidFill>
                  <a:sysClr val="windowText" lastClr="000000"/>
                </a:solidFill>
                <a:sym typeface="Arial" panose="020B0604020202020204" pitchFamily="34" charset="0"/>
              </a:rPr>
              <a:t>…</a:t>
            </a:r>
          </a:p>
          <a:p>
            <a:pPr algn="l"/>
            <a:r>
              <a:rPr lang="zh-CN" altLang="zh-CN" sz="1600" dirty="0">
                <a:solidFill>
                  <a:sysClr val="windowText" lastClr="000000"/>
                </a:solidFill>
                <a:sym typeface="Arial" panose="020B0604020202020204" pitchFamily="34" charset="0"/>
              </a:rPr>
              <a:t>	//检查队列状态</a:t>
            </a:r>
          </a:p>
          <a:p>
            <a:pPr algn="l"/>
            <a:r>
              <a:rPr lang="zh-CN" altLang="zh-CN" sz="1600" dirty="0">
                <a:solidFill>
                  <a:sysClr val="windowText" lastClr="000000"/>
                </a:solidFill>
                <a:sym typeface="Arial" panose="020B0604020202020204" pitchFamily="34" charset="0"/>
              </a:rPr>
              <a:t>	if(rear==head){</a:t>
            </a:r>
          </a:p>
          <a:p>
            <a:pPr algn="l"/>
            <a:r>
              <a:rPr lang="zh-CN" altLang="zh-CN" sz="1600" dirty="0">
                <a:solidFill>
                  <a:sysClr val="windowText" lastClr="000000"/>
                </a:solidFill>
                <a:sym typeface="Arial" panose="020B0604020202020204" pitchFamily="34" charset="0"/>
              </a:rPr>
              <a:t>		while(count&lt;=0) i=0;//忙等待</a:t>
            </a:r>
          </a:p>
          <a:p>
            <a:pPr algn="l"/>
            <a:r>
              <a:rPr lang="zh-CN" altLang="zh-CN" sz="1600" dirty="0">
                <a:solidFill>
                  <a:sysClr val="windowText" lastClr="000000"/>
                </a:solidFill>
                <a:sym typeface="Arial" panose="020B0604020202020204" pitchFamily="34" charset="0"/>
              </a:rPr>
              <a:t>	}</a:t>
            </a:r>
          </a:p>
          <a:p>
            <a:pPr algn="l"/>
            <a:r>
              <a:rPr lang="zh-CN" altLang="zh-CN" sz="1600" dirty="0">
                <a:solidFill>
                  <a:sysClr val="windowText" lastClr="000000"/>
                </a:solidFill>
                <a:sym typeface="Arial" panose="020B0604020202020204" pitchFamily="34" charset="0"/>
              </a:rPr>
              <a:t>	//从队列中取已被填充的缓冲区</a:t>
            </a:r>
          </a:p>
          <a:p>
            <a:pPr algn="l"/>
            <a:r>
              <a:rPr lang="zh-CN" altLang="zh-CN" sz="1600" dirty="0">
                <a:solidFill>
                  <a:sysClr val="windowText" lastClr="000000"/>
                </a:solidFill>
                <a:sym typeface="Arial" panose="020B0604020202020204" pitchFamily="34" charset="0"/>
              </a:rPr>
              <a:t>	cur_buf=bufs[head]; </a:t>
            </a:r>
          </a:p>
          <a:p>
            <a:pPr algn="l"/>
            <a:r>
              <a:rPr lang="zh-CN" altLang="zh-CN" sz="1600" dirty="0">
                <a:solidFill>
                  <a:sysClr val="windowText" lastClr="000000"/>
                </a:solidFill>
                <a:sym typeface="Arial" panose="020B0604020202020204" pitchFamily="34" charset="0"/>
              </a:rPr>
              <a:t>	</a:t>
            </a:r>
          </a:p>
          <a:p>
            <a:pPr algn="l"/>
            <a:r>
              <a:rPr lang="zh-CN" altLang="zh-CN" sz="1600" dirty="0">
                <a:solidFill>
                  <a:sysClr val="windowText" lastClr="000000"/>
                </a:solidFill>
                <a:sym typeface="Arial" panose="020B0604020202020204" pitchFamily="34" charset="0"/>
              </a:rPr>
              <a:t>	//已获得缓冲区，接下来使用该缓冲区</a:t>
            </a:r>
          </a:p>
          <a:p>
            <a:pPr algn="l"/>
            <a:r>
              <a:rPr lang="zh-CN" altLang="zh-CN" sz="1600" dirty="0">
                <a:solidFill>
                  <a:sysClr val="windowText" lastClr="000000"/>
                </a:solidFill>
                <a:sym typeface="Arial" panose="020B0604020202020204" pitchFamily="34" charset="0"/>
              </a:rPr>
              <a:t>	do_something_with_the_buf();</a:t>
            </a:r>
          </a:p>
          <a:p>
            <a:pPr algn="l"/>
            <a:r>
              <a:rPr lang="zh-CN" altLang="zh-CN" sz="1600" dirty="0">
                <a:solidFill>
                  <a:sysClr val="windowText" lastClr="000000"/>
                </a:solidFill>
                <a:sym typeface="Arial" panose="020B0604020202020204" pitchFamily="34" charset="0"/>
              </a:rPr>
              <a:t>	</a:t>
            </a:r>
          </a:p>
          <a:p>
            <a:pPr algn="l"/>
            <a:r>
              <a:rPr lang="zh-CN" altLang="zh-CN" sz="1600" dirty="0">
                <a:solidFill>
                  <a:sysClr val="windowText" lastClr="000000"/>
                </a:solidFill>
                <a:sym typeface="Arial" panose="020B0604020202020204" pitchFamily="34" charset="0"/>
              </a:rPr>
              <a:t>	//更新队列状态</a:t>
            </a:r>
          </a:p>
          <a:p>
            <a:pPr algn="l"/>
            <a:r>
              <a:rPr lang="zh-CN" altLang="zh-CN" sz="1600" dirty="0">
                <a:solidFill>
                  <a:sysClr val="windowText" lastClr="000000"/>
                </a:solidFill>
                <a:sym typeface="Arial" panose="020B0604020202020204" pitchFamily="34" charset="0"/>
              </a:rPr>
              <a:t>	head=( head +1)%size;</a:t>
            </a:r>
          </a:p>
          <a:p>
            <a:pPr algn="l"/>
            <a:r>
              <a:rPr lang="zh-CN" altLang="zh-CN" sz="1600" dirty="0">
                <a:solidFill>
                  <a:sysClr val="windowText" lastClr="000000"/>
                </a:solidFill>
                <a:sym typeface="Arial" panose="020B0604020202020204" pitchFamily="34" charset="0"/>
              </a:rPr>
              <a:t>	pthread_mutex_lock(&amp;count_lock);</a:t>
            </a:r>
          </a:p>
          <a:p>
            <a:pPr algn="l"/>
            <a:r>
              <a:rPr lang="zh-CN" altLang="zh-CN" sz="1600" dirty="0">
                <a:solidFill>
                  <a:sysClr val="windowText" lastClr="000000"/>
                </a:solidFill>
                <a:sym typeface="Arial" panose="020B0604020202020204" pitchFamily="34" charset="0"/>
              </a:rPr>
              <a:t>	count--</a:t>
            </a:r>
          </a:p>
          <a:p>
            <a:pPr algn="l"/>
            <a:r>
              <a:rPr lang="zh-CN" altLang="zh-CN" sz="1600" dirty="0">
                <a:solidFill>
                  <a:sysClr val="windowText" lastClr="000000"/>
                </a:solidFill>
                <a:sym typeface="Arial" panose="020B0604020202020204" pitchFamily="34" charset="0"/>
              </a:rPr>
              <a:t>	pthread_mutex_unlock(&amp;count_lock); </a:t>
            </a:r>
          </a:p>
          <a:p>
            <a:pPr algn="l"/>
            <a:r>
              <a:rPr lang="zh-CN" altLang="zh-CN" sz="1600" dirty="0">
                <a:solidFill>
                  <a:sysClr val="windowText" lastClr="000000"/>
                </a:solidFill>
                <a:sym typeface="Arial" panose="020B0604020202020204" pitchFamily="34" charset="0"/>
              </a:rPr>
              <a:t>…</a:t>
            </a:r>
          </a:p>
          <a:p>
            <a:pPr algn="l"/>
            <a:r>
              <a:rPr lang="zh-CN" altLang="zh-CN" sz="1600" dirty="0">
                <a:solidFill>
                  <a:sysClr val="windowText" lastClr="000000"/>
                </a:solidFill>
                <a:sym typeface="Arial" panose="020B0604020202020204" pitchFamily="34" charset="0"/>
              </a:rPr>
              <a:t>}</a:t>
            </a:r>
            <a:endParaRPr lang="zh-CN" altLang="zh-CN" sz="1400" dirty="0">
              <a:solidFill>
                <a:sysClr val="windowText" lastClr="0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6810F6D-ACAA-412C-8F30-0ACB0DF59589}"/>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31747" name="Rectangle 3">
            <a:extLst>
              <a:ext uri="{FF2B5EF4-FFF2-40B4-BE49-F238E27FC236}">
                <a16:creationId xmlns:a16="http://schemas.microsoft.com/office/drawing/2014/main" id="{46B3D03E-BE3F-4F04-AA58-54720E18E6B0}"/>
              </a:ext>
            </a:extLst>
          </p:cNvPr>
          <p:cNvSpPr>
            <a:spLocks noGrp="1" noChangeArrowheads="1"/>
          </p:cNvSpPr>
          <p:nvPr>
            <p:ph type="body" idx="4294967295"/>
          </p:nvPr>
        </p:nvSpPr>
        <p:spPr>
          <a:xfrm>
            <a:off x="831850" y="1196976"/>
            <a:ext cx="8242300" cy="4824413"/>
          </a:xfrm>
        </p:spPr>
        <p:txBody>
          <a:bodyPr/>
          <a:lstStyle/>
          <a:p>
            <a:r>
              <a:rPr lang="zh-CN" altLang="en-US" sz="2400"/>
              <a:t>运行结果</a:t>
            </a:r>
          </a:p>
          <a:p>
            <a:pPr>
              <a:buFont typeface="Wingdings" panose="05000000000000000000" pitchFamily="2" charset="2"/>
              <a:buNone/>
            </a:pPr>
            <a:r>
              <a:rPr lang="en-US" altLang="zh-CN" sz="1600"/>
              <a:t>./client 127.0.0.1 2500 /etc/passwd</a:t>
            </a:r>
            <a:endParaRPr lang="zh-CN" altLang="zh-CN" sz="1600"/>
          </a:p>
          <a:p>
            <a:pPr>
              <a:buFont typeface="Wingdings" panose="05000000000000000000" pitchFamily="2" charset="2"/>
              <a:buNone/>
            </a:pPr>
            <a:r>
              <a:rPr lang="en-US" altLang="zh-CN" sz="1600"/>
              <a:t>now create thread</a:t>
            </a:r>
            <a:endParaRPr lang="zh-CN" altLang="zh-CN" sz="1600"/>
          </a:p>
          <a:p>
            <a:pPr>
              <a:buFont typeface="Wingdings" panose="05000000000000000000" pitchFamily="2" charset="2"/>
              <a:buNone/>
            </a:pPr>
            <a:r>
              <a:rPr lang="en-US" altLang="zh-CN" sz="1600"/>
              <a:t>connect over</a:t>
            </a:r>
            <a:endParaRPr lang="zh-CN" altLang="zh-CN" sz="1600"/>
          </a:p>
          <a:p>
            <a:pPr>
              <a:buFont typeface="Wingdings" panose="05000000000000000000" pitchFamily="2" charset="2"/>
              <a:buNone/>
            </a:pPr>
            <a:r>
              <a:rPr lang="en-US" altLang="zh-CN" sz="1600"/>
              <a:t>gointo thread now ….</a:t>
            </a:r>
            <a:endParaRPr lang="zh-CN" altLang="zh-CN" sz="1600"/>
          </a:p>
          <a:p>
            <a:pPr>
              <a:buFont typeface="Wingdings" panose="05000000000000000000" pitchFamily="2" charset="2"/>
              <a:buNone/>
            </a:pPr>
            <a:r>
              <a:rPr lang="en-US" altLang="zh-CN" sz="1600"/>
              <a:t>pfile_path=/etc/passwd</a:t>
            </a:r>
            <a:endParaRPr lang="zh-CN" altLang="zh-CN" sz="1600"/>
          </a:p>
          <a:p>
            <a:pPr>
              <a:buFont typeface="Wingdings" panose="05000000000000000000" pitchFamily="2" charset="2"/>
              <a:buNone/>
            </a:pPr>
            <a:r>
              <a:rPr lang="en-US" altLang="zh-CN" sz="1600"/>
              <a:t>pfile_name=passwd</a:t>
            </a:r>
            <a:endParaRPr lang="zh-CN" altLang="zh-CN" sz="1600"/>
          </a:p>
          <a:p>
            <a:pPr>
              <a:buFont typeface="Wingdings" panose="05000000000000000000" pitchFamily="2" charset="2"/>
              <a:buNone/>
            </a:pPr>
            <a:r>
              <a:rPr lang="en-US" altLang="zh-CN" sz="1600"/>
              <a:t>creat msg_filename</a:t>
            </a:r>
          </a:p>
          <a:p>
            <a:pPr>
              <a:buFont typeface="Wingdings" panose="05000000000000000000" pitchFamily="2" charset="2"/>
              <a:buNone/>
            </a:pPr>
            <a:r>
              <a:rPr lang="en-US" altLang="zh-CN" sz="1600"/>
              <a:t>no 0</a:t>
            </a:r>
            <a:r>
              <a:rPr lang="zh-CN" altLang="en-US" sz="1600"/>
              <a:t> </a:t>
            </a:r>
            <a:r>
              <a:rPr lang="en-US" altLang="zh-CN" sz="1600"/>
              <a:t>msg,len=6</a:t>
            </a:r>
          </a:p>
          <a:p>
            <a:pPr>
              <a:buFont typeface="Wingdings" panose="05000000000000000000" pitchFamily="2" charset="2"/>
              <a:buNone/>
            </a:pPr>
            <a:r>
              <a:rPr lang="en-US" altLang="zh-CN" sz="1600"/>
              <a:t>update rear =1,curpos=1</a:t>
            </a:r>
            <a:endParaRPr lang="zh-CN" altLang="zh-CN" sz="1600"/>
          </a:p>
          <a:p>
            <a:pPr>
              <a:buFont typeface="Wingdings" panose="05000000000000000000" pitchFamily="2" charset="2"/>
              <a:buNone/>
            </a:pPr>
            <a:r>
              <a:rPr lang="en-US" altLang="zh-CN" sz="1600">
                <a:solidFill>
                  <a:srgbClr val="FF0000"/>
                </a:solidFill>
              </a:rPr>
              <a:t>no 1 msg,len=1870</a:t>
            </a:r>
            <a:endParaRPr lang="zh-CN" altLang="zh-CN" sz="1600">
              <a:solidFill>
                <a:srgbClr val="FF0000"/>
              </a:solidFill>
            </a:endParaRPr>
          </a:p>
          <a:p>
            <a:pPr>
              <a:buFont typeface="Wingdings" panose="05000000000000000000" pitchFamily="2" charset="2"/>
              <a:buNone/>
            </a:pPr>
            <a:r>
              <a:rPr lang="en-US" altLang="zh-CN" sz="1600">
                <a:solidFill>
                  <a:srgbClr val="FF0000"/>
                </a:solidFill>
              </a:rPr>
              <a:t>msg is content</a:t>
            </a:r>
            <a:endParaRPr lang="zh-CN" altLang="zh-CN" sz="1600">
              <a:solidFill>
                <a:srgbClr val="FF0000"/>
              </a:solidFill>
            </a:endParaRPr>
          </a:p>
          <a:p>
            <a:pPr>
              <a:buFont typeface="Wingdings" panose="05000000000000000000" pitchFamily="2" charset="2"/>
              <a:buNone/>
            </a:pPr>
            <a:r>
              <a:rPr lang="en-US" altLang="zh-CN" sz="1600">
                <a:solidFill>
                  <a:srgbClr val="FF0000"/>
                </a:solidFill>
              </a:rPr>
              <a:t>update rear=2,curpos=2</a:t>
            </a:r>
            <a:endParaRPr lang="zh-CN" altLang="zh-CN" sz="1600">
              <a:solidFill>
                <a:srgbClr val="FF0000"/>
              </a:solidFill>
            </a:endParaRPr>
          </a:p>
          <a:p>
            <a:pPr>
              <a:buFont typeface="Wingdings" panose="05000000000000000000" pitchFamily="2" charset="2"/>
              <a:buNone/>
            </a:pPr>
            <a:r>
              <a:rPr lang="en-US" altLang="zh-CN" sz="1600">
                <a:solidFill>
                  <a:srgbClr val="FF0000"/>
                </a:solidFill>
              </a:rPr>
              <a:t>no 2 msg,len=0</a:t>
            </a:r>
            <a:endParaRPr lang="zh-CN" altLang="zh-CN" sz="1600">
              <a:solidFill>
                <a:srgbClr val="FF0000"/>
              </a:solidFill>
            </a:endParaRPr>
          </a:p>
          <a:p>
            <a:pPr>
              <a:buFont typeface="Wingdings" panose="05000000000000000000" pitchFamily="2" charset="2"/>
              <a:buNone/>
            </a:pPr>
            <a:r>
              <a:rPr lang="en-US" altLang="zh-CN" sz="1600">
                <a:solidFill>
                  <a:srgbClr val="FF0000"/>
                </a:solidFill>
              </a:rPr>
              <a:t>in thread ,file send over,msg type is msg_done</a:t>
            </a:r>
            <a:endParaRPr lang="zh-CN" altLang="zh-CN" sz="1600">
              <a:solidFill>
                <a:srgbClr val="FF0000"/>
              </a:solidFill>
            </a:endParaRPr>
          </a:p>
          <a:p>
            <a:pPr>
              <a:buFont typeface="Wingdings" panose="05000000000000000000" pitchFamily="2" charset="2"/>
              <a:buNone/>
            </a:pPr>
            <a:r>
              <a:rPr lang="en-US" altLang="zh-CN" sz="1600">
                <a:solidFill>
                  <a:srgbClr val="FF0000"/>
                </a:solidFill>
              </a:rPr>
              <a:t>update rear=3, curpos=3</a:t>
            </a:r>
            <a:endParaRPr lang="zh-CN" altLang="zh-CN" sz="1600">
              <a:solidFill>
                <a:srgbClr val="FF0000"/>
              </a:solidFill>
            </a:endParaRPr>
          </a:p>
          <a:p>
            <a:pPr>
              <a:buFont typeface="Wingdings" panose="05000000000000000000" pitchFamily="2" charset="2"/>
              <a:buNone/>
            </a:pPr>
            <a:r>
              <a:rPr lang="en-US" altLang="zh-CN" sz="1600"/>
              <a:t>close fp</a:t>
            </a:r>
            <a:endParaRPr lang="zh-CN" altLang="zh-CN" sz="1600"/>
          </a:p>
          <a:p>
            <a:pPr>
              <a:buFont typeface="Wingdings" panose="05000000000000000000" pitchFamily="2" charset="2"/>
              <a:buNone/>
            </a:pPr>
            <a:r>
              <a:rPr lang="en-US" altLang="zh-CN" sz="1600"/>
              <a:t>thread work over</a:t>
            </a:r>
            <a:endParaRPr lang="zh-CN" altLang="zh-CN" sz="1600"/>
          </a:p>
          <a:p>
            <a:pPr>
              <a:buFont typeface="Wingdings" panose="05000000000000000000" pitchFamily="2" charset="2"/>
              <a:buNone/>
            </a:pPr>
            <a:endParaRPr lang="zh-CN" altLang="zh-CN" sz="1800"/>
          </a:p>
          <a:p>
            <a:pPr marL="457200" lvl="1" indent="0">
              <a:buNone/>
            </a:pPr>
            <a:endParaRPr lang="en-US" altLang="zh-CN" sz="1800"/>
          </a:p>
          <a:p>
            <a:pPr marL="457200" lvl="1" indent="0">
              <a:buNone/>
            </a:pPr>
            <a:endParaRPr lang="en-US" altLang="zh-CN" sz="1800"/>
          </a:p>
          <a:p>
            <a:pPr marL="457200" lvl="1" indent="0">
              <a:buNone/>
            </a:pPr>
            <a:endParaRPr lang="zh-CN" altLang="en-US" sz="18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62112C4-177C-49D3-8279-1D5D9B701AD9}"/>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32771" name="Rectangle 3">
            <a:extLst>
              <a:ext uri="{FF2B5EF4-FFF2-40B4-BE49-F238E27FC236}">
                <a16:creationId xmlns:a16="http://schemas.microsoft.com/office/drawing/2014/main" id="{F3D46804-D75E-43CF-988A-232D880028A0}"/>
              </a:ext>
            </a:extLst>
          </p:cNvPr>
          <p:cNvSpPr>
            <a:spLocks noGrp="1" noChangeArrowheads="1"/>
          </p:cNvSpPr>
          <p:nvPr>
            <p:ph type="body" idx="4294967295"/>
          </p:nvPr>
        </p:nvSpPr>
        <p:spPr>
          <a:xfrm>
            <a:off x="831850" y="1196976"/>
            <a:ext cx="8242300" cy="4824413"/>
          </a:xfrm>
        </p:spPr>
        <p:txBody>
          <a:bodyPr/>
          <a:lstStyle/>
          <a:p>
            <a:r>
              <a:rPr lang="zh-CN" altLang="en-US" sz="2400"/>
              <a:t>运行结果</a:t>
            </a:r>
          </a:p>
          <a:p>
            <a:pPr>
              <a:buFont typeface="Wingdings" panose="05000000000000000000" pitchFamily="2" charset="2"/>
              <a:buNone/>
            </a:pPr>
            <a:r>
              <a:rPr lang="en-US" altLang="zh-CN" sz="1800">
                <a:solidFill>
                  <a:srgbClr val="C00000"/>
                </a:solidFill>
              </a:rPr>
              <a:t>now get buf data 0,type is 1,len=6</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send ok</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update head,head=1, curpos=2</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now in busy wait</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head=1,rear=3</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now get data 1,type is 2,len=1870</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send ok</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update head,head=2,curpos=1</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now in busy wait</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head=2,rear=3</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now get data 2,type is 4,len=0</a:t>
            </a:r>
            <a:endParaRPr lang="zh-CN" altLang="zh-CN" sz="1800">
              <a:solidFill>
                <a:srgbClr val="C00000"/>
              </a:solidFill>
            </a:endParaRPr>
          </a:p>
          <a:p>
            <a:pPr>
              <a:buFont typeface="Wingdings" panose="05000000000000000000" pitchFamily="2" charset="2"/>
              <a:buNone/>
            </a:pPr>
            <a:r>
              <a:rPr lang="en-US" altLang="zh-CN" sz="1800">
                <a:solidFill>
                  <a:srgbClr val="C00000"/>
                </a:solidFill>
              </a:rPr>
              <a:t>send ok</a:t>
            </a:r>
            <a:endParaRPr lang="zh-CN" altLang="zh-CN" sz="1800">
              <a:solidFill>
                <a:srgbClr val="C00000"/>
              </a:solidFill>
            </a:endParaRPr>
          </a:p>
          <a:p>
            <a:pPr>
              <a:buFont typeface="Wingdings" panose="05000000000000000000" pitchFamily="2" charset="2"/>
              <a:buNone/>
            </a:pPr>
            <a:r>
              <a:rPr lang="en-US" altLang="zh-CN" sz="1800"/>
              <a:t>send msg done,and goto exit1</a:t>
            </a:r>
            <a:endParaRPr lang="zh-CN" altLang="zh-CN" sz="1800"/>
          </a:p>
          <a:p>
            <a:pPr>
              <a:buFont typeface="Wingdings" panose="05000000000000000000" pitchFamily="2" charset="2"/>
              <a:buNone/>
            </a:pPr>
            <a:r>
              <a:rPr lang="en-US" altLang="zh-CN" sz="1800"/>
              <a:t>return</a:t>
            </a:r>
            <a:endParaRPr lang="zh-CN" altLang="zh-CN" sz="1800"/>
          </a:p>
          <a:p>
            <a:pPr marL="457200" lvl="1" indent="0">
              <a:buNone/>
            </a:pPr>
            <a:endParaRPr lang="en-US" altLang="zh-CN" sz="1800"/>
          </a:p>
          <a:p>
            <a:pPr marL="457200" lvl="1" indent="0">
              <a:buNone/>
            </a:pPr>
            <a:endParaRPr lang="en-US" altLang="zh-CN" sz="1800"/>
          </a:p>
          <a:p>
            <a:pPr marL="457200" lvl="1" indent="0">
              <a:buNone/>
            </a:pPr>
            <a:endParaRPr lang="zh-CN" altLang="en-US" sz="1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790E8A3-156B-4388-BE5D-C00A65405AE9}"/>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33795" name="Rectangle 3">
            <a:extLst>
              <a:ext uri="{FF2B5EF4-FFF2-40B4-BE49-F238E27FC236}">
                <a16:creationId xmlns:a16="http://schemas.microsoft.com/office/drawing/2014/main" id="{19BDE8B9-C73F-49E3-8E93-82BCDB56A433}"/>
              </a:ext>
            </a:extLst>
          </p:cNvPr>
          <p:cNvSpPr>
            <a:spLocks noGrp="1" noChangeArrowheads="1"/>
          </p:cNvSpPr>
          <p:nvPr>
            <p:ph type="body" idx="4294967295"/>
          </p:nvPr>
        </p:nvSpPr>
        <p:spPr>
          <a:xfrm>
            <a:off x="831850" y="1196976"/>
            <a:ext cx="8242300" cy="4824413"/>
          </a:xfrm>
        </p:spPr>
        <p:txBody>
          <a:bodyPr/>
          <a:lstStyle/>
          <a:p>
            <a:r>
              <a:rPr lang="en-US" altLang="zh-CN" sz="2400"/>
              <a:t>Step1 </a:t>
            </a:r>
            <a:r>
              <a:rPr lang="zh-CN" altLang="en-US" sz="2400"/>
              <a:t>创建线程前的准备</a:t>
            </a:r>
            <a:endParaRPr lang="en-US" altLang="zh-CN" sz="2400"/>
          </a:p>
          <a:p>
            <a:pPr>
              <a:buFont typeface="Wingdings" panose="05000000000000000000" pitchFamily="2" charset="2"/>
              <a:buChar char="ü"/>
            </a:pPr>
            <a:r>
              <a:rPr lang="zh-CN" altLang="en-US" sz="2000"/>
              <a:t>创建线程前的准备</a:t>
            </a:r>
          </a:p>
          <a:p>
            <a:pPr marL="457200" lvl="1" indent="0">
              <a:buNone/>
            </a:pPr>
            <a:r>
              <a:rPr lang="zh-CN" altLang="en-US" sz="2000">
                <a:solidFill>
                  <a:srgbClr val="C00000"/>
                </a:solidFill>
              </a:rPr>
              <a:t>为存放数据的缓冲区分配内存</a:t>
            </a:r>
            <a:endParaRPr lang="en-US" altLang="zh-CN" sz="2000">
              <a:solidFill>
                <a:srgbClr val="C00000"/>
              </a:solidFill>
            </a:endParaRPr>
          </a:p>
          <a:p>
            <a:pPr marL="457200" lvl="1" indent="0">
              <a:buNone/>
            </a:pPr>
            <a:r>
              <a:rPr lang="zh-CN" altLang="en-US" sz="2000">
                <a:solidFill>
                  <a:srgbClr val="C00000"/>
                </a:solidFill>
              </a:rPr>
              <a:t>声明并初始化</a:t>
            </a:r>
            <a:r>
              <a:rPr lang="en-US" altLang="zh-CN" sz="2000">
                <a:solidFill>
                  <a:srgbClr val="C00000"/>
                </a:solidFill>
              </a:rPr>
              <a:t>head</a:t>
            </a:r>
            <a:r>
              <a:rPr lang="zh-CN" altLang="en-US" sz="2000">
                <a:solidFill>
                  <a:srgbClr val="C00000"/>
                </a:solidFill>
              </a:rPr>
              <a:t>、</a:t>
            </a:r>
            <a:r>
              <a:rPr lang="en-US" altLang="zh-CN" sz="2000">
                <a:solidFill>
                  <a:srgbClr val="C00000"/>
                </a:solidFill>
              </a:rPr>
              <a:t>rear</a:t>
            </a:r>
            <a:r>
              <a:rPr lang="zh-CN" altLang="en-US" sz="2000">
                <a:solidFill>
                  <a:srgbClr val="C00000"/>
                </a:solidFill>
              </a:rPr>
              <a:t>、</a:t>
            </a:r>
            <a:r>
              <a:rPr lang="en-US" altLang="zh-CN" sz="2000">
                <a:solidFill>
                  <a:srgbClr val="C00000"/>
                </a:solidFill>
              </a:rPr>
              <a:t>count</a:t>
            </a:r>
            <a:r>
              <a:rPr lang="zh-CN" altLang="en-US" sz="2000">
                <a:solidFill>
                  <a:srgbClr val="C00000"/>
                </a:solidFill>
              </a:rPr>
              <a:t>变量（需要使用</a:t>
            </a:r>
            <a:r>
              <a:rPr lang="en-US" altLang="zh-CN" sz="2000">
                <a:solidFill>
                  <a:srgbClr val="C00000"/>
                </a:solidFill>
              </a:rPr>
              <a:t>volatile</a:t>
            </a:r>
            <a:r>
              <a:rPr lang="zh-CN" altLang="en-US" sz="2000">
                <a:solidFill>
                  <a:srgbClr val="C00000"/>
                </a:solidFill>
              </a:rPr>
              <a:t>类型修饰符）</a:t>
            </a:r>
            <a:endParaRPr lang="en-US" altLang="zh-CN" sz="2000">
              <a:solidFill>
                <a:srgbClr val="C00000"/>
              </a:solidFill>
            </a:endParaRPr>
          </a:p>
          <a:p>
            <a:pPr marL="457200" lvl="1" indent="0">
              <a:buNone/>
            </a:pPr>
            <a:r>
              <a:rPr lang="zh-CN" altLang="en-US" sz="2000">
                <a:solidFill>
                  <a:srgbClr val="C00000"/>
                </a:solidFill>
              </a:rPr>
              <a:t>初始化自旋锁</a:t>
            </a:r>
            <a:endParaRPr lang="en-US" altLang="zh-CN" sz="2000">
              <a:solidFill>
                <a:srgbClr val="C00000"/>
              </a:solidFill>
            </a:endParaRPr>
          </a:p>
          <a:p>
            <a:pPr marL="457200" lvl="1" indent="0">
              <a:buFont typeface="Wingdings" panose="05000000000000000000" pitchFamily="2" charset="2"/>
              <a:buChar char="ü"/>
            </a:pPr>
            <a:endParaRPr lang="en-US" altLang="zh-CN" sz="2000">
              <a:solidFill>
                <a:srgbClr val="000066"/>
              </a:solidFill>
              <a:ea typeface="黑体" panose="02010609060101010101" pitchFamily="49" charset="-122"/>
            </a:endParaRPr>
          </a:p>
          <a:p>
            <a:pPr marL="457200" lvl="1" indent="0">
              <a:buNone/>
            </a:pPr>
            <a:endParaRPr lang="en-US" altLang="zh-CN" sz="1800"/>
          </a:p>
          <a:p>
            <a:pPr marL="457200" lvl="1" indent="0">
              <a:buNone/>
            </a:pPr>
            <a:endParaRPr lang="en-US" altLang="zh-CN" sz="1800"/>
          </a:p>
          <a:p>
            <a:pPr marL="457200" lvl="1" indent="0">
              <a:buNone/>
            </a:pPr>
            <a:endParaRPr lang="en-US" altLang="zh-CN" sz="1800"/>
          </a:p>
          <a:p>
            <a:pPr marL="457200" lvl="1" indent="0">
              <a:buNone/>
            </a:pPr>
            <a:endParaRPr lang="zh-CN" altLang="en-US" sz="1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4142867-711C-4400-80B0-ED9ACAC4B59B}"/>
              </a:ext>
            </a:extLst>
          </p:cNvPr>
          <p:cNvSpPr>
            <a:spLocks noGrp="1" noChangeAspect="1" noChangeArrowheads="1"/>
          </p:cNvSpPr>
          <p:nvPr>
            <p:ph type="title" idx="4294967295"/>
          </p:nvPr>
        </p:nvSpPr>
        <p:spPr/>
        <p:txBody>
          <a:bodyPr/>
          <a:lstStyle/>
          <a:p>
            <a:r>
              <a:rPr lang="zh-CN" altLang="zh-CN"/>
              <a:t>概述</a:t>
            </a:r>
          </a:p>
        </p:txBody>
      </p:sp>
      <p:sp>
        <p:nvSpPr>
          <p:cNvPr id="16387" name="Rectangle 3">
            <a:extLst>
              <a:ext uri="{FF2B5EF4-FFF2-40B4-BE49-F238E27FC236}">
                <a16:creationId xmlns:a16="http://schemas.microsoft.com/office/drawing/2014/main" id="{F2AE4508-E177-4F80-BDE0-D5085115ECF4}"/>
              </a:ext>
            </a:extLst>
          </p:cNvPr>
          <p:cNvSpPr>
            <a:spLocks noGrp="1" noChangeArrowheads="1"/>
          </p:cNvSpPr>
          <p:nvPr>
            <p:ph type="body" idx="4294967295"/>
          </p:nvPr>
        </p:nvSpPr>
        <p:spPr/>
        <p:txBody>
          <a:bodyPr/>
          <a:lstStyle/>
          <a:p>
            <a:pPr algn="just"/>
            <a:r>
              <a:rPr lang="zh-CN" altLang="en-US" sz="2000" dirty="0"/>
              <a:t>目前为止，我们实现了基本版的文件传输程序，但该程序在性能上不是最优的。</a:t>
            </a:r>
            <a:endParaRPr lang="en-US" altLang="zh-CN" sz="2000" dirty="0"/>
          </a:p>
          <a:p>
            <a:pPr algn="just"/>
            <a:r>
              <a:rPr lang="zh-CN" altLang="en-US" sz="2000" dirty="0"/>
              <a:t>以</a:t>
            </a:r>
            <a:r>
              <a:rPr lang="en-US" altLang="zh-CN" sz="2000" dirty="0"/>
              <a:t>client</a:t>
            </a:r>
            <a:r>
              <a:rPr lang="zh-CN" altLang="en-US" sz="2000" dirty="0"/>
              <a:t>程序为例，其读文件和发送数据这两个操作是串行的，即依次执行：读取</a:t>
            </a:r>
            <a:r>
              <a:rPr lang="en-US" altLang="zh-CN" sz="2000" dirty="0"/>
              <a:t>1</a:t>
            </a:r>
            <a:r>
              <a:rPr lang="zh-CN" altLang="en-US" sz="2000" dirty="0"/>
              <a:t>、发送</a:t>
            </a:r>
            <a:r>
              <a:rPr lang="en-US" altLang="zh-CN" sz="2000" dirty="0"/>
              <a:t>1</a:t>
            </a:r>
            <a:r>
              <a:rPr lang="zh-CN" altLang="en-US" sz="2000" dirty="0"/>
              <a:t>、读取</a:t>
            </a:r>
            <a:r>
              <a:rPr lang="en-US" altLang="zh-CN" sz="2000" dirty="0"/>
              <a:t>2</a:t>
            </a:r>
            <a:r>
              <a:rPr lang="zh-CN" altLang="en-US" sz="2000" dirty="0"/>
              <a:t>、发送</a:t>
            </a:r>
            <a:r>
              <a:rPr lang="en-US" altLang="zh-CN" sz="2000" dirty="0"/>
              <a:t>2</a:t>
            </a:r>
            <a:r>
              <a:rPr lang="zh-CN" altLang="en-US" sz="2000" dirty="0"/>
              <a:t>等等，如下图所示，这样以来，传输文件的总时间等于读取文件的总时间加上发送数据的总时间</a:t>
            </a:r>
          </a:p>
        </p:txBody>
      </p:sp>
      <p:pic>
        <p:nvPicPr>
          <p:cNvPr id="16388" name="图片 1">
            <a:extLst>
              <a:ext uri="{FF2B5EF4-FFF2-40B4-BE49-F238E27FC236}">
                <a16:creationId xmlns:a16="http://schemas.microsoft.com/office/drawing/2014/main" id="{0E52C1BD-53D0-458A-B9AF-85FE7785D45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6862" y="3429000"/>
            <a:ext cx="5092276" cy="323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A4B9859-B8FB-4212-9670-B460F6942482}"/>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34819" name="Rectangle 3">
            <a:extLst>
              <a:ext uri="{FF2B5EF4-FFF2-40B4-BE49-F238E27FC236}">
                <a16:creationId xmlns:a16="http://schemas.microsoft.com/office/drawing/2014/main" id="{32EBD113-8E82-444D-B4F5-05E7C32A038D}"/>
              </a:ext>
            </a:extLst>
          </p:cNvPr>
          <p:cNvSpPr>
            <a:spLocks noGrp="1" noChangeArrowheads="1"/>
          </p:cNvSpPr>
          <p:nvPr>
            <p:ph type="body" idx="4294967295"/>
          </p:nvPr>
        </p:nvSpPr>
        <p:spPr>
          <a:xfrm>
            <a:off x="831850" y="1196976"/>
            <a:ext cx="8242300" cy="4824413"/>
          </a:xfrm>
        </p:spPr>
        <p:txBody>
          <a:bodyPr/>
          <a:lstStyle/>
          <a:p>
            <a:r>
              <a:rPr lang="en-US" altLang="zh-CN" sz="2400"/>
              <a:t>Step2 </a:t>
            </a:r>
            <a:r>
              <a:rPr lang="zh-CN" altLang="en-US" sz="2400"/>
              <a:t>创建线程</a:t>
            </a:r>
            <a:endParaRPr lang="en-US" altLang="zh-CN" sz="2400"/>
          </a:p>
          <a:p>
            <a:pPr marL="342900" lvl="1" indent="-342900">
              <a:buFont typeface="Wingdings" panose="05000000000000000000" pitchFamily="2" charset="2"/>
              <a:buChar char="ü"/>
            </a:pPr>
            <a:r>
              <a:rPr lang="zh-CN" altLang="en-US" sz="2000">
                <a:solidFill>
                  <a:srgbClr val="000066"/>
                </a:solidFill>
                <a:ea typeface="黑体" panose="02010609060101010101" pitchFamily="49" charset="-122"/>
              </a:rPr>
              <a:t>线程功能的实现流程</a:t>
            </a:r>
            <a:r>
              <a:rPr lang="en-US" altLang="zh-CN" sz="2000">
                <a:solidFill>
                  <a:srgbClr val="000066"/>
                </a:solidFill>
                <a:ea typeface="黑体" panose="02010609060101010101" pitchFamily="49" charset="-122"/>
              </a:rPr>
              <a:t>—</a:t>
            </a:r>
            <a:r>
              <a:rPr lang="zh-CN" altLang="en-US" sz="2000">
                <a:solidFill>
                  <a:srgbClr val="000066"/>
                </a:solidFill>
                <a:ea typeface="黑体" panose="02010609060101010101" pitchFamily="49" charset="-122"/>
              </a:rPr>
              <a:t>生产者，读取文件放入缓存</a:t>
            </a:r>
            <a:endParaRPr lang="en-US" altLang="zh-CN" sz="2000">
              <a:solidFill>
                <a:srgbClr val="000066"/>
              </a:solidFill>
              <a:ea typeface="黑体" panose="02010609060101010101" pitchFamily="49" charset="-122"/>
            </a:endParaRPr>
          </a:p>
          <a:p>
            <a:pPr marL="342900" lvl="1" indent="-342900">
              <a:buFont typeface="Arial Narrow" panose="020B0606020202030204" pitchFamily="34" charset="0"/>
              <a:buAutoNum type="arabicPeriod"/>
            </a:pPr>
            <a:r>
              <a:rPr lang="zh-CN" altLang="en-US" sz="2000">
                <a:solidFill>
                  <a:srgbClr val="C00000"/>
                </a:solidFill>
              </a:rPr>
              <a:t>打开文件，待读入</a:t>
            </a:r>
            <a:endParaRPr lang="en-US" altLang="zh-CN" sz="2000">
              <a:solidFill>
                <a:srgbClr val="C00000"/>
              </a:solidFill>
            </a:endParaRPr>
          </a:p>
          <a:p>
            <a:pPr marL="342900" lvl="1" indent="-342900">
              <a:buFont typeface="Arial Narrow" panose="020B0606020202030204" pitchFamily="34" charset="0"/>
              <a:buAutoNum type="arabicPeriod"/>
            </a:pPr>
            <a:r>
              <a:rPr lang="zh-CN" altLang="en-US" sz="2000">
                <a:solidFill>
                  <a:srgbClr val="C00000"/>
                </a:solidFill>
              </a:rPr>
              <a:t>从文件完整路径中截取文件名（使用</a:t>
            </a:r>
            <a:r>
              <a:rPr lang="en-US" altLang="zh-CN" sz="2000">
                <a:solidFill>
                  <a:srgbClr val="C00000"/>
                </a:solidFill>
              </a:rPr>
              <a:t>strrchr()</a:t>
            </a:r>
            <a:r>
              <a:rPr lang="zh-CN" altLang="en-US" sz="2000">
                <a:solidFill>
                  <a:srgbClr val="C00000"/>
                </a:solidFill>
              </a:rPr>
              <a:t>），通过</a:t>
            </a:r>
            <a:r>
              <a:rPr lang="en-US" altLang="zh-CN" sz="2000">
                <a:solidFill>
                  <a:srgbClr val="C00000"/>
                </a:solidFill>
              </a:rPr>
              <a:t>rear</a:t>
            </a:r>
            <a:r>
              <a:rPr lang="zh-CN" altLang="en-US" sz="2000">
                <a:solidFill>
                  <a:srgbClr val="C00000"/>
                </a:solidFill>
              </a:rPr>
              <a:t>获取缓存</a:t>
            </a:r>
            <a:r>
              <a:rPr lang="en-US" altLang="zh-CN" sz="2000">
                <a:solidFill>
                  <a:srgbClr val="C00000"/>
                </a:solidFill>
              </a:rPr>
              <a:t>(m=(struct msg*)bufs[rear])</a:t>
            </a:r>
            <a:r>
              <a:rPr lang="zh-CN" altLang="en-US" sz="2000">
                <a:solidFill>
                  <a:srgbClr val="C00000"/>
                </a:solidFill>
              </a:rPr>
              <a:t>，</a:t>
            </a:r>
            <a:r>
              <a:rPr lang="en-US" altLang="zh-CN" sz="2000">
                <a:solidFill>
                  <a:srgbClr val="C00000"/>
                </a:solidFill>
              </a:rPr>
              <a:t> </a:t>
            </a:r>
            <a:r>
              <a:rPr lang="zh-CN" altLang="en-US" sz="2000">
                <a:solidFill>
                  <a:srgbClr val="C00000"/>
                </a:solidFill>
              </a:rPr>
              <a:t>创建</a:t>
            </a:r>
            <a:r>
              <a:rPr lang="en-US" altLang="zh-CN" sz="2000">
                <a:solidFill>
                  <a:srgbClr val="C00000"/>
                </a:solidFill>
              </a:rPr>
              <a:t>MSG_FILENAME</a:t>
            </a:r>
            <a:r>
              <a:rPr lang="zh-CN" altLang="en-US" sz="2000">
                <a:solidFill>
                  <a:srgbClr val="C00000"/>
                </a:solidFill>
              </a:rPr>
              <a:t>类型消息</a:t>
            </a:r>
            <a:r>
              <a:rPr lang="en-US" altLang="zh-CN" sz="2000">
                <a:solidFill>
                  <a:srgbClr val="C00000"/>
                </a:solidFill>
              </a:rPr>
              <a:t> </a:t>
            </a:r>
          </a:p>
          <a:p>
            <a:pPr marL="342900" lvl="1" indent="-342900">
              <a:buFont typeface="Arial Narrow" panose="020B0606020202030204" pitchFamily="34" charset="0"/>
              <a:buAutoNum type="arabicPeriod"/>
            </a:pPr>
            <a:r>
              <a:rPr lang="zh-CN" altLang="en-US" sz="2000">
                <a:solidFill>
                  <a:srgbClr val="C00000"/>
                </a:solidFill>
              </a:rPr>
              <a:t>更新队列状态</a:t>
            </a:r>
            <a:endParaRPr lang="en-US" altLang="zh-CN" sz="2000">
              <a:solidFill>
                <a:srgbClr val="C00000"/>
              </a:solidFill>
            </a:endParaRPr>
          </a:p>
          <a:p>
            <a:pPr marL="342900" lvl="1" indent="-342900">
              <a:buFont typeface="黑体" panose="02010609060101010101" pitchFamily="49" charset="-122"/>
              <a:buAutoNum type="circleNumDbPlain"/>
            </a:pPr>
            <a:r>
              <a:rPr lang="zh-CN" altLang="en-US" sz="2000">
                <a:solidFill>
                  <a:srgbClr val="C00000"/>
                </a:solidFill>
              </a:rPr>
              <a:t>        </a:t>
            </a:r>
            <a:r>
              <a:rPr lang="en-US" altLang="zh-CN" sz="2000">
                <a:solidFill>
                  <a:schemeClr val="tx1"/>
                </a:solidFill>
              </a:rPr>
              <a:t>rear+1 </a:t>
            </a:r>
            <a:r>
              <a:rPr lang="zh-CN" altLang="en-US" sz="2000">
                <a:solidFill>
                  <a:schemeClr val="tx1"/>
                </a:solidFill>
              </a:rPr>
              <a:t>表示一个产品放入</a:t>
            </a:r>
            <a:endParaRPr lang="en-US" altLang="zh-CN" sz="2000">
              <a:solidFill>
                <a:schemeClr val="tx1"/>
              </a:solidFill>
            </a:endParaRPr>
          </a:p>
          <a:p>
            <a:pPr marL="342900" lvl="1" indent="-342900">
              <a:buFont typeface="黑体" panose="02010609060101010101" pitchFamily="49" charset="-122"/>
              <a:buAutoNum type="circleNumDbPlain"/>
            </a:pPr>
            <a:r>
              <a:rPr lang="en-US" altLang="zh-CN" sz="2000">
                <a:solidFill>
                  <a:schemeClr val="tx1"/>
                </a:solidFill>
              </a:rPr>
              <a:t>        count+1</a:t>
            </a:r>
            <a:r>
              <a:rPr lang="zh-CN" altLang="en-US" sz="2000">
                <a:solidFill>
                  <a:schemeClr val="tx1"/>
                </a:solidFill>
              </a:rPr>
              <a:t>（注意，更新</a:t>
            </a:r>
            <a:r>
              <a:rPr lang="en-US" altLang="zh-CN" sz="2000">
                <a:solidFill>
                  <a:schemeClr val="tx1"/>
                </a:solidFill>
              </a:rPr>
              <a:t>count</a:t>
            </a:r>
            <a:r>
              <a:rPr lang="zh-CN" altLang="en-US" sz="2000">
                <a:solidFill>
                  <a:schemeClr val="tx1"/>
                </a:solidFill>
              </a:rPr>
              <a:t>的时候要用到自旋锁）</a:t>
            </a:r>
            <a:endParaRPr lang="en-US" altLang="zh-CN" sz="2000">
              <a:solidFill>
                <a:schemeClr val="tx1"/>
              </a:solidFill>
            </a:endParaRPr>
          </a:p>
          <a:p>
            <a:pPr marL="342900" lvl="1" indent="-342900">
              <a:buNone/>
            </a:pPr>
            <a:r>
              <a:rPr lang="en-US" altLang="zh-CN" sz="2000">
                <a:solidFill>
                  <a:schemeClr val="tx1"/>
                </a:solidFill>
              </a:rPr>
              <a:t>        </a:t>
            </a:r>
            <a:r>
              <a:rPr lang="zh-CN" altLang="en-US" sz="2000">
                <a:solidFill>
                  <a:schemeClr val="tx1"/>
                </a:solidFill>
              </a:rPr>
              <a:t>思考：为什么更新</a:t>
            </a:r>
            <a:r>
              <a:rPr lang="en-US" altLang="zh-CN" sz="2000">
                <a:solidFill>
                  <a:schemeClr val="tx1"/>
                </a:solidFill>
              </a:rPr>
              <a:t>rear</a:t>
            </a:r>
            <a:r>
              <a:rPr lang="zh-CN" altLang="en-US" sz="2000">
                <a:solidFill>
                  <a:schemeClr val="tx1"/>
                </a:solidFill>
              </a:rPr>
              <a:t>不需要锁？</a:t>
            </a:r>
            <a:endParaRPr lang="en-US" altLang="zh-CN" sz="2000">
              <a:solidFill>
                <a:schemeClr val="tx1"/>
              </a:solidFill>
            </a:endParaRPr>
          </a:p>
          <a:p>
            <a:pPr marL="342900" lvl="1" indent="-342900">
              <a:buNone/>
            </a:pPr>
            <a:endParaRPr lang="en-US" altLang="zh-CN" sz="1800"/>
          </a:p>
          <a:p>
            <a:pPr marL="342900" lvl="1" indent="-342900">
              <a:buNone/>
            </a:pPr>
            <a:endParaRPr lang="en-US" altLang="zh-CN" sz="1800"/>
          </a:p>
          <a:p>
            <a:pPr marL="342900" lvl="1" indent="-342900">
              <a:buNone/>
            </a:pPr>
            <a:endParaRPr lang="en-US" altLang="zh-CN" sz="1800"/>
          </a:p>
          <a:p>
            <a:pPr marL="342900" lvl="1" indent="-342900">
              <a:buNone/>
            </a:pPr>
            <a:endParaRPr lang="zh-CN" altLang="en-US" sz="18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0C51ED3-B279-4E81-AD3A-0DA341C7247C}"/>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35843" name="Rectangle 3">
            <a:extLst>
              <a:ext uri="{FF2B5EF4-FFF2-40B4-BE49-F238E27FC236}">
                <a16:creationId xmlns:a16="http://schemas.microsoft.com/office/drawing/2014/main" id="{5BFA26C2-37A3-430C-9854-D955171CCD7D}"/>
              </a:ext>
            </a:extLst>
          </p:cNvPr>
          <p:cNvSpPr>
            <a:spLocks noGrp="1" noChangeArrowheads="1"/>
          </p:cNvSpPr>
          <p:nvPr>
            <p:ph type="body" idx="4294967295"/>
          </p:nvPr>
        </p:nvSpPr>
        <p:spPr>
          <a:xfrm>
            <a:off x="831850" y="1196976"/>
            <a:ext cx="8242300" cy="4824413"/>
          </a:xfrm>
        </p:spPr>
        <p:txBody>
          <a:bodyPr/>
          <a:lstStyle/>
          <a:p>
            <a:r>
              <a:rPr lang="en-US" altLang="zh-CN" sz="2400"/>
              <a:t>Step2 </a:t>
            </a:r>
            <a:r>
              <a:rPr lang="zh-CN" altLang="en-US" sz="2400"/>
              <a:t>创建线程</a:t>
            </a:r>
            <a:endParaRPr lang="en-US" altLang="zh-CN" sz="2400"/>
          </a:p>
          <a:p>
            <a:pPr marL="342900" lvl="1" indent="-342900">
              <a:buFont typeface="Wingdings" panose="05000000000000000000" pitchFamily="2" charset="2"/>
              <a:buChar char="ü"/>
            </a:pPr>
            <a:r>
              <a:rPr lang="zh-CN" altLang="en-US" sz="2000">
                <a:solidFill>
                  <a:srgbClr val="000066"/>
                </a:solidFill>
                <a:ea typeface="黑体" panose="02010609060101010101" pitchFamily="49" charset="-122"/>
              </a:rPr>
              <a:t>线程功能的实现流程</a:t>
            </a:r>
            <a:endParaRPr lang="en-US" altLang="zh-CN" sz="2000">
              <a:solidFill>
                <a:srgbClr val="000066"/>
              </a:solidFill>
              <a:ea typeface="黑体" panose="02010609060101010101" pitchFamily="49" charset="-122"/>
            </a:endParaRPr>
          </a:p>
          <a:p>
            <a:pPr marL="342900" lvl="1" indent="-342900">
              <a:buNone/>
            </a:pPr>
            <a:r>
              <a:rPr lang="en-US" altLang="zh-CN" sz="2000">
                <a:solidFill>
                  <a:srgbClr val="C00000"/>
                </a:solidFill>
              </a:rPr>
              <a:t>4.  </a:t>
            </a:r>
            <a:r>
              <a:rPr lang="zh-CN" altLang="en-US" sz="2000">
                <a:solidFill>
                  <a:srgbClr val="C00000"/>
                </a:solidFill>
              </a:rPr>
              <a:t> 循环读取数据放入缓冲区</a:t>
            </a:r>
            <a:endParaRPr lang="en-US" altLang="zh-CN" sz="2000">
              <a:solidFill>
                <a:srgbClr val="C00000"/>
              </a:solidFill>
            </a:endParaRPr>
          </a:p>
          <a:p>
            <a:pPr marL="342900" lvl="1" indent="-342900">
              <a:buFont typeface="黑体" panose="02010609060101010101" pitchFamily="49" charset="-122"/>
              <a:buAutoNum type="circleNumDbPlain"/>
            </a:pPr>
            <a:r>
              <a:rPr lang="zh-CN" altLang="en-US" sz="2000">
                <a:solidFill>
                  <a:srgbClr val="C00000"/>
                </a:solidFill>
              </a:rPr>
              <a:t>       判断有没有空闲的缓冲区可以放入，没有则等待</a:t>
            </a:r>
            <a:endParaRPr lang="en-US" altLang="zh-CN" sz="2000">
              <a:solidFill>
                <a:srgbClr val="C00000"/>
              </a:solidFill>
            </a:endParaRPr>
          </a:p>
          <a:p>
            <a:pPr marL="342900" lvl="1" indent="-342900">
              <a:buFont typeface="黑体" panose="02010609060101010101" pitchFamily="49" charset="-122"/>
              <a:buAutoNum type="circleNumDbPlain"/>
            </a:pPr>
            <a:r>
              <a:rPr lang="zh-CN" altLang="en-US" sz="2000">
                <a:solidFill>
                  <a:srgbClr val="C00000"/>
                </a:solidFill>
              </a:rPr>
              <a:t>       获取到缓冲区后，读文件内容放入（消息类型是</a:t>
            </a:r>
            <a:r>
              <a:rPr lang="en-US" altLang="zh-CN" sz="2000">
                <a:solidFill>
                  <a:srgbClr val="C00000"/>
                </a:solidFill>
              </a:rPr>
              <a:t>MSG_CONTENT,MSG_DONE</a:t>
            </a:r>
            <a:r>
              <a:rPr lang="zh-CN" altLang="en-US" sz="2000">
                <a:solidFill>
                  <a:srgbClr val="C00000"/>
                </a:solidFill>
              </a:rPr>
              <a:t>或   </a:t>
            </a:r>
            <a:r>
              <a:rPr lang="en-US" altLang="zh-CN" sz="2000">
                <a:solidFill>
                  <a:srgbClr val="C00000"/>
                </a:solidFill>
              </a:rPr>
              <a:t>MSG_EXCEPTION</a:t>
            </a:r>
            <a:r>
              <a:rPr lang="zh-CN" altLang="en-US" sz="2000">
                <a:solidFill>
                  <a:srgbClr val="C00000"/>
                </a:solidFill>
              </a:rPr>
              <a:t>）</a:t>
            </a:r>
            <a:endParaRPr lang="en-US" altLang="zh-CN" sz="2000">
              <a:solidFill>
                <a:srgbClr val="C00000"/>
              </a:solidFill>
            </a:endParaRPr>
          </a:p>
          <a:p>
            <a:pPr marL="342900" lvl="1" indent="-342900">
              <a:buFont typeface="黑体" panose="02010609060101010101" pitchFamily="49" charset="-122"/>
              <a:buAutoNum type="circleNumDbPlain"/>
            </a:pPr>
            <a:r>
              <a:rPr lang="zh-CN" altLang="en-US" sz="2000">
                <a:solidFill>
                  <a:srgbClr val="C00000"/>
                </a:solidFill>
              </a:rPr>
              <a:t>       更新队列状态，</a:t>
            </a:r>
            <a:r>
              <a:rPr lang="en-US" altLang="zh-CN" sz="2000">
                <a:solidFill>
                  <a:srgbClr val="C00000"/>
                </a:solidFill>
              </a:rPr>
              <a:t>rear+1 ,count+1</a:t>
            </a:r>
          </a:p>
          <a:p>
            <a:pPr marL="342900" lvl="1" indent="-342900">
              <a:buNone/>
            </a:pPr>
            <a:r>
              <a:rPr lang="en-US" altLang="zh-CN" sz="2000">
                <a:solidFill>
                  <a:srgbClr val="C00000"/>
                </a:solidFill>
              </a:rPr>
              <a:t>5. </a:t>
            </a:r>
            <a:r>
              <a:rPr lang="zh-CN" altLang="en-US" sz="2000">
                <a:solidFill>
                  <a:srgbClr val="C00000"/>
                </a:solidFill>
              </a:rPr>
              <a:t>关闭文件</a:t>
            </a:r>
            <a:endParaRPr lang="en-US" altLang="zh-CN" sz="2000">
              <a:solidFill>
                <a:srgbClr val="C00000"/>
              </a:solidFill>
            </a:endParaRPr>
          </a:p>
          <a:p>
            <a:pPr marL="342900" lvl="1" indent="-342900">
              <a:buFont typeface="Wingdings" panose="05000000000000000000" pitchFamily="2" charset="2"/>
              <a:buChar char="ü"/>
            </a:pPr>
            <a:endParaRPr lang="en-US" altLang="zh-CN" sz="2000">
              <a:solidFill>
                <a:srgbClr val="000066"/>
              </a:solidFill>
              <a:ea typeface="黑体" panose="02010609060101010101" pitchFamily="49" charset="-122"/>
            </a:endParaRPr>
          </a:p>
          <a:p>
            <a:pPr marL="342900" lvl="1" indent="-342900">
              <a:buNone/>
            </a:pPr>
            <a:endParaRPr lang="en-US" altLang="zh-CN" sz="1800"/>
          </a:p>
          <a:p>
            <a:pPr marL="342900" lvl="1" indent="-342900">
              <a:buNone/>
            </a:pPr>
            <a:endParaRPr lang="en-US" altLang="zh-CN" sz="1800"/>
          </a:p>
          <a:p>
            <a:pPr marL="342900" lvl="1" indent="-342900">
              <a:buNone/>
            </a:pPr>
            <a:endParaRPr lang="en-US" altLang="zh-CN" sz="1800"/>
          </a:p>
          <a:p>
            <a:pPr marL="342900" lvl="1" indent="-342900">
              <a:buNone/>
            </a:pPr>
            <a:endParaRPr lang="zh-CN" altLang="en-US" sz="18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AB88912-BC41-4C8C-9671-2C0162736C3C}"/>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36867" name="Rectangle 3">
            <a:extLst>
              <a:ext uri="{FF2B5EF4-FFF2-40B4-BE49-F238E27FC236}">
                <a16:creationId xmlns:a16="http://schemas.microsoft.com/office/drawing/2014/main" id="{AF6F8596-A1C9-4409-B7BA-FB517AC4A2E6}"/>
              </a:ext>
            </a:extLst>
          </p:cNvPr>
          <p:cNvSpPr>
            <a:spLocks noGrp="1" noChangeArrowheads="1"/>
          </p:cNvSpPr>
          <p:nvPr>
            <p:ph type="body" idx="4294967295"/>
          </p:nvPr>
        </p:nvSpPr>
        <p:spPr>
          <a:xfrm>
            <a:off x="831850" y="1196976"/>
            <a:ext cx="8242300" cy="4824413"/>
          </a:xfrm>
        </p:spPr>
        <p:txBody>
          <a:bodyPr/>
          <a:lstStyle/>
          <a:p>
            <a:r>
              <a:rPr lang="en-US" altLang="zh-CN" sz="2400"/>
              <a:t>Step3 </a:t>
            </a:r>
            <a:r>
              <a:rPr lang="zh-CN" altLang="en-US" sz="2400"/>
              <a:t> 主线程功能实现</a:t>
            </a:r>
            <a:r>
              <a:rPr lang="en-US" altLang="zh-CN" sz="2400"/>
              <a:t>—</a:t>
            </a:r>
            <a:r>
              <a:rPr lang="zh-CN" altLang="en-US" sz="2400"/>
              <a:t>消费者取走数据发送给服务端</a:t>
            </a:r>
            <a:endParaRPr lang="en-US" altLang="zh-CN" sz="2400"/>
          </a:p>
          <a:p>
            <a:pPr marL="342900" lvl="1" indent="-342900">
              <a:buFont typeface="Wingdings" panose="05000000000000000000" pitchFamily="2" charset="2"/>
              <a:buChar char="ü"/>
            </a:pPr>
            <a:r>
              <a:rPr lang="zh-CN" altLang="en-US">
                <a:solidFill>
                  <a:srgbClr val="000066"/>
                </a:solidFill>
                <a:ea typeface="黑体" panose="02010609060101010101" pitchFamily="49" charset="-122"/>
              </a:rPr>
              <a:t>建立</a:t>
            </a:r>
            <a:r>
              <a:rPr lang="en-US" altLang="zh-CN">
                <a:solidFill>
                  <a:srgbClr val="000066"/>
                </a:solidFill>
                <a:ea typeface="黑体" panose="02010609060101010101" pitchFamily="49" charset="-122"/>
              </a:rPr>
              <a:t>socket</a:t>
            </a:r>
            <a:r>
              <a:rPr lang="zh-CN" altLang="en-US">
                <a:solidFill>
                  <a:srgbClr val="000066"/>
                </a:solidFill>
                <a:ea typeface="黑体" panose="02010609060101010101" pitchFamily="49" charset="-122"/>
              </a:rPr>
              <a:t>连接</a:t>
            </a:r>
            <a:endParaRPr lang="en-US" altLang="zh-CN">
              <a:solidFill>
                <a:srgbClr val="000066"/>
              </a:solidFill>
              <a:ea typeface="黑体" panose="02010609060101010101" pitchFamily="49" charset="-122"/>
            </a:endParaRPr>
          </a:p>
          <a:p>
            <a:pPr marL="342900" lvl="1" indent="-342900">
              <a:buFont typeface="Wingdings" panose="05000000000000000000" pitchFamily="2" charset="2"/>
              <a:buChar char="ü"/>
            </a:pPr>
            <a:r>
              <a:rPr lang="zh-CN" altLang="en-US">
                <a:solidFill>
                  <a:srgbClr val="000066"/>
                </a:solidFill>
                <a:ea typeface="黑体" panose="02010609060101010101" pitchFamily="49" charset="-122"/>
              </a:rPr>
              <a:t>循环读取数据流程</a:t>
            </a:r>
            <a:endParaRPr lang="en-US" altLang="zh-CN">
              <a:solidFill>
                <a:srgbClr val="000066"/>
              </a:solidFill>
              <a:ea typeface="黑体" panose="02010609060101010101" pitchFamily="49" charset="-122"/>
            </a:endParaRPr>
          </a:p>
          <a:p>
            <a:pPr marL="342900" lvl="1" indent="-342900">
              <a:buFont typeface="黑体" panose="02010609060101010101" pitchFamily="49" charset="-122"/>
              <a:buAutoNum type="circleNumDbPlain"/>
            </a:pPr>
            <a:r>
              <a:rPr lang="en-US" altLang="zh-CN" sz="2000">
                <a:solidFill>
                  <a:srgbClr val="C00000"/>
                </a:solidFill>
                <a:ea typeface="黑体" panose="02010609060101010101" pitchFamily="49" charset="-122"/>
              </a:rPr>
              <a:t>        </a:t>
            </a:r>
            <a:r>
              <a:rPr lang="zh-CN" altLang="en-US" sz="2000">
                <a:solidFill>
                  <a:srgbClr val="C00000"/>
                </a:solidFill>
                <a:ea typeface="黑体" panose="02010609060101010101" pitchFamily="49" charset="-122"/>
              </a:rPr>
              <a:t>判断缓存中有没有数据可以取，如果没有则等待</a:t>
            </a:r>
            <a:endParaRPr lang="en-US" altLang="zh-CN" sz="2000">
              <a:solidFill>
                <a:srgbClr val="C00000"/>
              </a:solidFill>
              <a:ea typeface="黑体" panose="02010609060101010101" pitchFamily="49" charset="-122"/>
            </a:endParaRPr>
          </a:p>
          <a:p>
            <a:pPr marL="342900" lvl="1" indent="-342900">
              <a:buFont typeface="黑体" panose="02010609060101010101" pitchFamily="49" charset="-122"/>
              <a:buAutoNum type="circleNumDbPlain"/>
            </a:pPr>
            <a:r>
              <a:rPr lang="en-US" altLang="zh-CN" sz="2000">
                <a:solidFill>
                  <a:srgbClr val="C00000"/>
                </a:solidFill>
                <a:ea typeface="黑体" panose="02010609060101010101" pitchFamily="49" charset="-122"/>
              </a:rPr>
              <a:t>        </a:t>
            </a:r>
            <a:r>
              <a:rPr lang="zh-CN" altLang="en-US" sz="2000">
                <a:solidFill>
                  <a:srgbClr val="C00000"/>
                </a:solidFill>
                <a:ea typeface="黑体" panose="02010609060101010101" pitchFamily="49" charset="-122"/>
              </a:rPr>
              <a:t>缓存中有数据，取出数据，发送给服务端（注意发送的长度）</a:t>
            </a:r>
            <a:endParaRPr lang="en-US" altLang="zh-CN" sz="2000">
              <a:solidFill>
                <a:srgbClr val="C00000"/>
              </a:solidFill>
              <a:ea typeface="黑体" panose="02010609060101010101" pitchFamily="49" charset="-122"/>
            </a:endParaRPr>
          </a:p>
          <a:p>
            <a:pPr marL="342900" lvl="1" indent="-342900">
              <a:buFont typeface="黑体" panose="02010609060101010101" pitchFamily="49" charset="-122"/>
              <a:buAutoNum type="circleNumDbPlain"/>
            </a:pPr>
            <a:r>
              <a:rPr lang="en-US" altLang="zh-CN" sz="2000">
                <a:solidFill>
                  <a:srgbClr val="C00000"/>
                </a:solidFill>
                <a:ea typeface="黑体" panose="02010609060101010101" pitchFamily="49" charset="-122"/>
              </a:rPr>
              <a:t>        </a:t>
            </a:r>
            <a:r>
              <a:rPr lang="zh-CN" altLang="en-US" sz="2000">
                <a:solidFill>
                  <a:srgbClr val="C00000"/>
                </a:solidFill>
                <a:ea typeface="黑体" panose="02010609060101010101" pitchFamily="49" charset="-122"/>
              </a:rPr>
              <a:t>判断消息类型是</a:t>
            </a:r>
            <a:r>
              <a:rPr lang="en-US" altLang="zh-CN" sz="2000">
                <a:solidFill>
                  <a:srgbClr val="C00000"/>
                </a:solidFill>
                <a:ea typeface="黑体" panose="02010609060101010101" pitchFamily="49" charset="-122"/>
              </a:rPr>
              <a:t>MSG_DONE,MSG_EXCEPTION,</a:t>
            </a:r>
            <a:r>
              <a:rPr lang="zh-CN" altLang="en-US" sz="2000">
                <a:solidFill>
                  <a:srgbClr val="C00000"/>
                </a:solidFill>
                <a:ea typeface="黑体" panose="02010609060101010101" pitchFamily="49" charset="-122"/>
              </a:rPr>
              <a:t>退出循环</a:t>
            </a:r>
            <a:endParaRPr lang="en-US" altLang="zh-CN" sz="2000">
              <a:solidFill>
                <a:srgbClr val="C00000"/>
              </a:solidFill>
              <a:ea typeface="黑体" panose="02010609060101010101" pitchFamily="49" charset="-122"/>
            </a:endParaRPr>
          </a:p>
          <a:p>
            <a:pPr marL="342900" lvl="1" indent="-342900">
              <a:buFont typeface="黑体" panose="02010609060101010101" pitchFamily="49" charset="-122"/>
              <a:buAutoNum type="circleNumDbPlain"/>
            </a:pPr>
            <a:r>
              <a:rPr lang="en-US" altLang="zh-CN" sz="2000">
                <a:solidFill>
                  <a:srgbClr val="C00000"/>
                </a:solidFill>
                <a:ea typeface="黑体" panose="02010609060101010101" pitchFamily="49" charset="-122"/>
              </a:rPr>
              <a:t>        </a:t>
            </a:r>
            <a:r>
              <a:rPr lang="zh-CN" altLang="en-US" sz="2000">
                <a:solidFill>
                  <a:srgbClr val="C00000"/>
                </a:solidFill>
                <a:ea typeface="黑体" panose="02010609060101010101" pitchFamily="49" charset="-122"/>
              </a:rPr>
              <a:t>更新队列状态：</a:t>
            </a:r>
            <a:r>
              <a:rPr lang="en-US" altLang="zh-CN" sz="2000">
                <a:solidFill>
                  <a:srgbClr val="C00000"/>
                </a:solidFill>
                <a:ea typeface="黑体" panose="02010609060101010101" pitchFamily="49" charset="-122"/>
              </a:rPr>
              <a:t>head+1,count--</a:t>
            </a:r>
          </a:p>
          <a:p>
            <a:pPr marL="342900" lvl="1" indent="-342900">
              <a:buFont typeface="Wingdings" panose="05000000000000000000" pitchFamily="2" charset="2"/>
              <a:buChar char="ü"/>
            </a:pPr>
            <a:endParaRPr lang="en-US" altLang="zh-CN" sz="2000">
              <a:solidFill>
                <a:srgbClr val="000066"/>
              </a:solidFill>
              <a:ea typeface="黑体" panose="02010609060101010101" pitchFamily="49" charset="-122"/>
            </a:endParaRPr>
          </a:p>
          <a:p>
            <a:pPr marL="342900" lvl="1" indent="-342900">
              <a:buNone/>
            </a:pPr>
            <a:endParaRPr lang="en-US" altLang="zh-CN" sz="1800"/>
          </a:p>
          <a:p>
            <a:pPr marL="342900" lvl="1" indent="-342900">
              <a:buNone/>
            </a:pPr>
            <a:endParaRPr lang="en-US" altLang="zh-CN" sz="1800"/>
          </a:p>
          <a:p>
            <a:pPr marL="342900" lvl="1" indent="-342900">
              <a:buNone/>
            </a:pPr>
            <a:endParaRPr lang="en-US" altLang="zh-CN" sz="1800"/>
          </a:p>
          <a:p>
            <a:pPr marL="342900" lvl="1" indent="-342900">
              <a:buNone/>
            </a:pPr>
            <a:endParaRPr lang="zh-CN" altLang="en-US" sz="18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36CC68B-83F3-4142-91F3-3E58A72AE8FD}"/>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p>
        </p:txBody>
      </p:sp>
      <p:sp>
        <p:nvSpPr>
          <p:cNvPr id="37891" name="Rectangle 3">
            <a:extLst>
              <a:ext uri="{FF2B5EF4-FFF2-40B4-BE49-F238E27FC236}">
                <a16:creationId xmlns:a16="http://schemas.microsoft.com/office/drawing/2014/main" id="{D9307785-4908-461E-9B7E-BD6DFA42FB54}"/>
              </a:ext>
            </a:extLst>
          </p:cNvPr>
          <p:cNvSpPr>
            <a:spLocks noGrp="1" noChangeArrowheads="1"/>
          </p:cNvSpPr>
          <p:nvPr>
            <p:ph type="body" idx="4294967295"/>
          </p:nvPr>
        </p:nvSpPr>
        <p:spPr>
          <a:xfrm>
            <a:off x="831850" y="1196976"/>
            <a:ext cx="8242300" cy="4824413"/>
          </a:xfrm>
        </p:spPr>
        <p:txBody>
          <a:bodyPr/>
          <a:lstStyle/>
          <a:p>
            <a:r>
              <a:rPr lang="en-US" altLang="zh-CN" sz="2400"/>
              <a:t>Step4 </a:t>
            </a:r>
            <a:r>
              <a:rPr lang="zh-CN" altLang="en-US" sz="2400"/>
              <a:t> 收尾工作</a:t>
            </a:r>
            <a:endParaRPr lang="en-US" altLang="zh-CN" sz="2400"/>
          </a:p>
          <a:p>
            <a:pPr marL="342900" lvl="1" indent="-342900">
              <a:buFont typeface="Wingdings" panose="05000000000000000000" pitchFamily="2" charset="2"/>
              <a:buChar char="ü"/>
            </a:pPr>
            <a:r>
              <a:rPr lang="zh-CN" altLang="en-US">
                <a:solidFill>
                  <a:srgbClr val="000066"/>
                </a:solidFill>
                <a:ea typeface="黑体" panose="02010609060101010101" pitchFamily="49" charset="-122"/>
              </a:rPr>
              <a:t>关闭套接字</a:t>
            </a:r>
            <a:endParaRPr lang="en-US" altLang="zh-CN">
              <a:solidFill>
                <a:srgbClr val="000066"/>
              </a:solidFill>
              <a:ea typeface="黑体" panose="02010609060101010101" pitchFamily="49" charset="-122"/>
            </a:endParaRPr>
          </a:p>
          <a:p>
            <a:pPr marL="342900" lvl="1" indent="-342900">
              <a:buFont typeface="Wingdings" panose="05000000000000000000" pitchFamily="2" charset="2"/>
              <a:buChar char="ü"/>
            </a:pPr>
            <a:r>
              <a:rPr lang="zh-CN" altLang="en-US">
                <a:solidFill>
                  <a:srgbClr val="000066"/>
                </a:solidFill>
                <a:ea typeface="黑体" panose="02010609060101010101" pitchFamily="49" charset="-122"/>
              </a:rPr>
              <a:t>销毁自旋锁</a:t>
            </a:r>
            <a:endParaRPr lang="en-US" altLang="zh-CN">
              <a:solidFill>
                <a:srgbClr val="000066"/>
              </a:solidFill>
              <a:ea typeface="黑体" panose="02010609060101010101" pitchFamily="49" charset="-122"/>
            </a:endParaRPr>
          </a:p>
          <a:p>
            <a:pPr marL="342900" lvl="1" indent="-342900">
              <a:buFont typeface="Wingdings" panose="05000000000000000000" pitchFamily="2" charset="2"/>
              <a:buChar char="ü"/>
            </a:pPr>
            <a:r>
              <a:rPr lang="zh-CN" altLang="en-US">
                <a:solidFill>
                  <a:srgbClr val="000066"/>
                </a:solidFill>
                <a:ea typeface="黑体" panose="02010609060101010101" pitchFamily="49" charset="-122"/>
              </a:rPr>
              <a:t>释放内存</a:t>
            </a:r>
            <a:endParaRPr lang="en-US" altLang="zh-CN">
              <a:solidFill>
                <a:srgbClr val="000066"/>
              </a:solidFill>
              <a:ea typeface="黑体" panose="02010609060101010101" pitchFamily="49" charset="-122"/>
            </a:endParaRPr>
          </a:p>
          <a:p>
            <a:pPr marL="342900" lvl="1" indent="-342900">
              <a:buNone/>
            </a:pPr>
            <a:endParaRPr lang="en-US" altLang="zh-CN" sz="1800"/>
          </a:p>
          <a:p>
            <a:pPr marL="342900" lvl="1" indent="-342900">
              <a:buNone/>
            </a:pPr>
            <a:endParaRPr lang="en-US" altLang="zh-CN" sz="1800"/>
          </a:p>
          <a:p>
            <a:pPr marL="342900" lvl="1" indent="-342900">
              <a:buNone/>
            </a:pPr>
            <a:endParaRPr lang="en-US" altLang="zh-CN" sz="1800"/>
          </a:p>
          <a:p>
            <a:pPr marL="342900" lvl="1" indent="-342900">
              <a:buNone/>
            </a:pPr>
            <a:endParaRPr lang="zh-CN" altLang="en-US" sz="1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72B837D-B55E-4190-8A63-F0FEA07E6707}"/>
              </a:ext>
            </a:extLst>
          </p:cNvPr>
          <p:cNvSpPr>
            <a:spLocks noGrp="1" noChangeAspect="1" noChangeArrowheads="1"/>
          </p:cNvSpPr>
          <p:nvPr>
            <p:ph type="title" idx="4294967295"/>
          </p:nvPr>
        </p:nvSpPr>
        <p:spPr/>
        <p:txBody>
          <a:bodyPr/>
          <a:lstStyle/>
          <a:p>
            <a:r>
              <a:rPr lang="zh-CN" altLang="en-US"/>
              <a:t>子任务</a:t>
            </a:r>
            <a:r>
              <a:rPr lang="en-US" altLang="zh-CN"/>
              <a:t>2 (30</a:t>
            </a:r>
            <a:r>
              <a:rPr lang="zh-CN" altLang="en-US"/>
              <a:t>分钟</a:t>
            </a:r>
            <a:r>
              <a:rPr lang="en-US" altLang="zh-CN"/>
              <a:t>)</a:t>
            </a:r>
            <a:endParaRPr lang="zh-CN" altLang="en-US"/>
          </a:p>
        </p:txBody>
      </p:sp>
      <p:sp>
        <p:nvSpPr>
          <p:cNvPr id="38915" name="Rectangle 3">
            <a:extLst>
              <a:ext uri="{FF2B5EF4-FFF2-40B4-BE49-F238E27FC236}">
                <a16:creationId xmlns:a16="http://schemas.microsoft.com/office/drawing/2014/main" id="{CC4C8E62-2659-4825-ACDB-D28F97C700AF}"/>
              </a:ext>
            </a:extLst>
          </p:cNvPr>
          <p:cNvSpPr>
            <a:spLocks noGrp="1" noChangeArrowheads="1"/>
          </p:cNvSpPr>
          <p:nvPr>
            <p:ph type="body" idx="4294967295"/>
          </p:nvPr>
        </p:nvSpPr>
        <p:spPr/>
        <p:txBody>
          <a:bodyPr/>
          <a:lstStyle/>
          <a:p>
            <a:pPr algn="just"/>
            <a:r>
              <a:rPr lang="zh-CN" altLang="en-US" sz="2400" dirty="0"/>
              <a:t>目标</a:t>
            </a:r>
            <a:endParaRPr lang="en-US" altLang="zh-CN" sz="2400" dirty="0"/>
          </a:p>
          <a:p>
            <a:pPr lvl="1" algn="just"/>
            <a:r>
              <a:rPr lang="zh-CN" altLang="en-US" sz="2000" dirty="0"/>
              <a:t>在任务</a:t>
            </a:r>
            <a:r>
              <a:rPr lang="en-US" altLang="zh-CN" sz="2000" dirty="0"/>
              <a:t>1</a:t>
            </a:r>
            <a:r>
              <a:rPr lang="zh-CN" altLang="en-US" sz="2000" dirty="0"/>
              <a:t>的</a:t>
            </a:r>
            <a:r>
              <a:rPr lang="en-US" altLang="zh-CN" sz="2000" dirty="0"/>
              <a:t>client</a:t>
            </a:r>
            <a:r>
              <a:rPr lang="zh-CN" altLang="en-US" sz="2000" dirty="0"/>
              <a:t>程序中，利用“条件变量”替代“忙等待”</a:t>
            </a:r>
            <a:endParaRPr lang="en-US" altLang="zh-CN" sz="2000" dirty="0"/>
          </a:p>
          <a:p>
            <a:pPr lvl="1" algn="just">
              <a:buFont typeface="Wingdings" panose="05000000000000000000" pitchFamily="2" charset="2"/>
              <a:buChar char="§"/>
            </a:pPr>
            <a:r>
              <a:rPr lang="zh-CN" altLang="en-US" dirty="0">
                <a:solidFill>
                  <a:srgbClr val="000066"/>
                </a:solidFill>
                <a:ea typeface="黑体" panose="02010609060101010101" pitchFamily="49" charset="-122"/>
              </a:rPr>
              <a:t>描述</a:t>
            </a:r>
            <a:endParaRPr lang="en-US" altLang="zh-CN" dirty="0">
              <a:solidFill>
                <a:srgbClr val="000066"/>
              </a:solidFill>
              <a:ea typeface="黑体" panose="02010609060101010101" pitchFamily="49" charset="-122"/>
            </a:endParaRPr>
          </a:p>
          <a:p>
            <a:pPr lvl="1" algn="just">
              <a:buFont typeface="Wingdings" panose="05000000000000000000" pitchFamily="2" charset="2"/>
              <a:buNone/>
            </a:pPr>
            <a:r>
              <a:rPr lang="zh-CN" altLang="en-US" sz="2000" dirty="0"/>
              <a:t>在子任务</a:t>
            </a:r>
            <a:r>
              <a:rPr lang="en-US" altLang="zh-CN" sz="2000" dirty="0"/>
              <a:t>1</a:t>
            </a:r>
            <a:r>
              <a:rPr lang="zh-CN" altLang="en-US" sz="2000" dirty="0"/>
              <a:t>中，我们利用多线程优化了文件传输程序，其中利用“忙等待”实现了线程的阻塞执行。本任务的目标是使用</a:t>
            </a:r>
            <a:r>
              <a:rPr lang="en-US" altLang="zh-CN" sz="2000" dirty="0" err="1"/>
              <a:t>pthread</a:t>
            </a:r>
            <a:r>
              <a:rPr lang="zh-CN" altLang="en-US" sz="2000" dirty="0"/>
              <a:t>提供的条件变量机制</a:t>
            </a:r>
            <a:r>
              <a:rPr lang="en-US" altLang="zh-CN" sz="2000" dirty="0"/>
              <a:t>(condition variable)</a:t>
            </a:r>
            <a:r>
              <a:rPr lang="zh-CN" altLang="en-US" sz="2000" dirty="0"/>
              <a:t>，替换“忙等待”</a:t>
            </a:r>
          </a:p>
          <a:p>
            <a:pPr lvl="2" algn="just"/>
            <a:r>
              <a:rPr lang="zh-CN" altLang="en-US" dirty="0"/>
              <a:t>在子任务</a:t>
            </a:r>
            <a:r>
              <a:rPr lang="en-US" altLang="zh-CN" dirty="0"/>
              <a:t>1</a:t>
            </a:r>
            <a:r>
              <a:rPr lang="zh-CN" altLang="en-US" dirty="0"/>
              <a:t>中，当主线程发现队列的“已用缓冲区”个数为</a:t>
            </a:r>
            <a:r>
              <a:rPr lang="en-US" altLang="zh-CN" dirty="0"/>
              <a:t>0</a:t>
            </a:r>
            <a:r>
              <a:rPr lang="zh-CN" altLang="en-US" dirty="0"/>
              <a:t>时，会执行循环进行忙等待，这本任务中，我们改为利用</a:t>
            </a:r>
            <a:r>
              <a:rPr lang="en-US" altLang="zh-CN" dirty="0" err="1"/>
              <a:t>pthread_cond_wait</a:t>
            </a:r>
            <a:r>
              <a:rPr lang="en-US" altLang="zh-CN" dirty="0"/>
              <a:t>()</a:t>
            </a:r>
            <a:r>
              <a:rPr lang="zh-CN" altLang="en-US" dirty="0"/>
              <a:t>使主线程休眠，等待子线程调用</a:t>
            </a:r>
            <a:r>
              <a:rPr lang="en-US" altLang="zh-CN" dirty="0" err="1"/>
              <a:t>pthread_cond_signal</a:t>
            </a:r>
            <a:r>
              <a:rPr lang="en-US" altLang="zh-CN" dirty="0"/>
              <a:t>()</a:t>
            </a:r>
            <a:r>
              <a:rPr lang="zh-CN" altLang="en-US" dirty="0"/>
              <a:t>将其唤醒</a:t>
            </a:r>
            <a:endParaRPr lang="en-US" altLang="zh-CN" dirty="0"/>
          </a:p>
          <a:p>
            <a:pPr lvl="2" algn="just"/>
            <a:endParaRPr lang="en-US" altLang="zh-CN" dirty="0"/>
          </a:p>
          <a:p>
            <a:pPr lvl="2" algn="just"/>
            <a:r>
              <a:rPr lang="zh-CN" altLang="en-US" dirty="0"/>
              <a:t>同理，当子线程发现队列的“空闲缓冲区”个数为</a:t>
            </a:r>
            <a:r>
              <a:rPr lang="en-US" altLang="zh-CN" dirty="0"/>
              <a:t>0</a:t>
            </a:r>
            <a:r>
              <a:rPr lang="zh-CN" altLang="en-US" dirty="0"/>
              <a:t>时，我们利用</a:t>
            </a:r>
            <a:r>
              <a:rPr lang="en-US" altLang="zh-CN" dirty="0" err="1"/>
              <a:t>pthread_cond_wait</a:t>
            </a:r>
            <a:r>
              <a:rPr lang="en-US" altLang="zh-CN" dirty="0"/>
              <a:t>()</a:t>
            </a:r>
            <a:r>
              <a:rPr lang="zh-CN" altLang="en-US" dirty="0"/>
              <a:t>使其休眠，等待主线程调用</a:t>
            </a:r>
            <a:r>
              <a:rPr lang="en-US" altLang="zh-CN" dirty="0" err="1"/>
              <a:t>pthread_cond_signal</a:t>
            </a:r>
            <a:r>
              <a:rPr lang="en-US" altLang="zh-CN" dirty="0"/>
              <a:t>()</a:t>
            </a:r>
            <a:r>
              <a:rPr lang="zh-CN" altLang="en-US" dirty="0"/>
              <a:t>将其唤醒。</a:t>
            </a:r>
          </a:p>
          <a:p>
            <a:pPr lvl="1" algn="just">
              <a:buFont typeface="Wingdings" panose="05000000000000000000" pitchFamily="2" charset="2"/>
              <a:buNone/>
            </a:pPr>
            <a:endParaRPr lang="en-US" altLang="zh-CN"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E663AAB-6416-47F6-9AFC-4417863B9979}"/>
              </a:ext>
            </a:extLst>
          </p:cNvPr>
          <p:cNvSpPr>
            <a:spLocks noGrp="1" noChangeAspect="1" noChangeArrowheads="1"/>
          </p:cNvSpPr>
          <p:nvPr>
            <p:ph type="title" idx="4294967295"/>
          </p:nvPr>
        </p:nvSpPr>
        <p:spPr/>
        <p:txBody>
          <a:bodyPr/>
          <a:lstStyle/>
          <a:p>
            <a:r>
              <a:rPr lang="zh-CN" altLang="en-US"/>
              <a:t>子任务</a:t>
            </a:r>
            <a:r>
              <a:rPr lang="en-US" altLang="zh-CN"/>
              <a:t>2(</a:t>
            </a:r>
            <a:r>
              <a:rPr lang="zh-CN" altLang="en-US"/>
              <a:t>30分钟</a:t>
            </a:r>
            <a:r>
              <a:rPr lang="en-US" altLang="zh-CN"/>
              <a:t>)</a:t>
            </a:r>
          </a:p>
        </p:txBody>
      </p:sp>
      <p:sp>
        <p:nvSpPr>
          <p:cNvPr id="39939" name="Rectangle 3">
            <a:extLst>
              <a:ext uri="{FF2B5EF4-FFF2-40B4-BE49-F238E27FC236}">
                <a16:creationId xmlns:a16="http://schemas.microsoft.com/office/drawing/2014/main" id="{4FDDDFCA-2D73-4526-91C3-EB5A05756521}"/>
              </a:ext>
            </a:extLst>
          </p:cNvPr>
          <p:cNvSpPr>
            <a:spLocks noGrp="1" noChangeArrowheads="1"/>
          </p:cNvSpPr>
          <p:nvPr>
            <p:ph type="body" idx="4294967295"/>
          </p:nvPr>
        </p:nvSpPr>
        <p:spPr>
          <a:xfrm>
            <a:off x="831850" y="1125538"/>
            <a:ext cx="8242300" cy="5732462"/>
          </a:xfrm>
        </p:spPr>
        <p:txBody>
          <a:bodyPr/>
          <a:lstStyle/>
          <a:p>
            <a:pPr>
              <a:lnSpc>
                <a:spcPct val="90000"/>
              </a:lnSpc>
            </a:pPr>
            <a:r>
              <a:rPr lang="zh-CN" altLang="en-US" sz="2400"/>
              <a:t>相关知识</a:t>
            </a:r>
            <a:endParaRPr lang="en-US" altLang="zh-CN" sz="2400"/>
          </a:p>
          <a:p>
            <a:pPr lvl="1">
              <a:lnSpc>
                <a:spcPct val="90000"/>
              </a:lnSpc>
            </a:pPr>
            <a:r>
              <a:rPr lang="zh-CN" altLang="en-US" sz="2000"/>
              <a:t>条件变量</a:t>
            </a:r>
          </a:p>
          <a:p>
            <a:pPr lvl="2">
              <a:lnSpc>
                <a:spcPct val="90000"/>
              </a:lnSpc>
            </a:pPr>
            <a:r>
              <a:rPr lang="zh-CN" altLang="en-US" sz="1600"/>
              <a:t>条件变量是对全局变量使用的同步机制，一个线程等待条件的成立，另一个线程适当时使条件成立。</a:t>
            </a:r>
          </a:p>
          <a:p>
            <a:pPr lvl="2">
              <a:lnSpc>
                <a:spcPct val="90000"/>
              </a:lnSpc>
            </a:pPr>
            <a:r>
              <a:rPr lang="zh-CN" altLang="en-US" sz="1600"/>
              <a:t>条件变量定义</a:t>
            </a:r>
            <a:endParaRPr lang="en-US" altLang="zh-CN" sz="1600"/>
          </a:p>
          <a:p>
            <a:pPr lvl="3">
              <a:lnSpc>
                <a:spcPct val="90000"/>
              </a:lnSpc>
            </a:pPr>
            <a:r>
              <a:rPr lang="en-US" altLang="zh-CN" sz="1600"/>
              <a:t>pthread_cond_t cond;</a:t>
            </a:r>
          </a:p>
          <a:p>
            <a:pPr lvl="2">
              <a:lnSpc>
                <a:spcPct val="90000"/>
              </a:lnSpc>
            </a:pPr>
            <a:r>
              <a:rPr lang="zh-CN" altLang="en-US" sz="1600"/>
              <a:t>初始化</a:t>
            </a:r>
            <a:endParaRPr lang="en-US" altLang="zh-CN" sz="1600"/>
          </a:p>
          <a:p>
            <a:pPr lvl="3">
              <a:lnSpc>
                <a:spcPct val="90000"/>
              </a:lnSpc>
            </a:pPr>
            <a:r>
              <a:rPr lang="en-US" altLang="zh-CN" sz="1600"/>
              <a:t>int pthread_cond_init(&amp;cond, NULL); </a:t>
            </a:r>
          </a:p>
          <a:p>
            <a:pPr lvl="2">
              <a:lnSpc>
                <a:spcPct val="90000"/>
              </a:lnSpc>
            </a:pPr>
            <a:r>
              <a:rPr lang="zh-CN" altLang="en-US" sz="1600"/>
              <a:t>销毁</a:t>
            </a:r>
            <a:endParaRPr lang="en-US" altLang="zh-CN" sz="1600"/>
          </a:p>
          <a:p>
            <a:pPr lvl="3">
              <a:lnSpc>
                <a:spcPct val="90000"/>
              </a:lnSpc>
            </a:pPr>
            <a:r>
              <a:rPr lang="en-US" altLang="zh-CN" sz="1600"/>
              <a:t>int pthread_cond_destroy(&amp;cond)</a:t>
            </a:r>
          </a:p>
          <a:p>
            <a:pPr lvl="2">
              <a:lnSpc>
                <a:spcPct val="90000"/>
              </a:lnSpc>
            </a:pPr>
            <a:r>
              <a:rPr lang="zh-CN" altLang="en-US" sz="1600"/>
              <a:t>使用条件变量时需要先加互斥锁</a:t>
            </a:r>
          </a:p>
          <a:p>
            <a:pPr lvl="3">
              <a:lnSpc>
                <a:spcPct val="90000"/>
              </a:lnSpc>
            </a:pPr>
            <a:r>
              <a:rPr lang="zh-CN" altLang="en-US" sz="1600"/>
              <a:t>等待操作：</a:t>
            </a:r>
          </a:p>
          <a:p>
            <a:pPr lvl="4">
              <a:lnSpc>
                <a:spcPct val="90000"/>
              </a:lnSpc>
            </a:pPr>
            <a:r>
              <a:rPr lang="en-US" altLang="zh-CN" sz="1600"/>
              <a:t>pthread_mutex_lock (&amp;mutex)</a:t>
            </a:r>
          </a:p>
          <a:p>
            <a:pPr lvl="4">
              <a:lnSpc>
                <a:spcPct val="90000"/>
              </a:lnSpc>
            </a:pPr>
            <a:r>
              <a:rPr lang="en-US" altLang="zh-CN" sz="1600"/>
              <a:t>pthread_cond_wait (&amp;cond, &amp;mutex)</a:t>
            </a:r>
          </a:p>
          <a:p>
            <a:pPr lvl="4">
              <a:lnSpc>
                <a:spcPct val="90000"/>
              </a:lnSpc>
            </a:pPr>
            <a:r>
              <a:rPr lang="en-US" altLang="zh-CN" sz="1600"/>
              <a:t>pthread_mutex_unlock (&amp;mutex)</a:t>
            </a:r>
          </a:p>
          <a:p>
            <a:pPr lvl="3">
              <a:lnSpc>
                <a:spcPct val="90000"/>
              </a:lnSpc>
            </a:pPr>
            <a:r>
              <a:rPr lang="zh-CN" altLang="en-US" sz="1600"/>
              <a:t>使条件成立：</a:t>
            </a:r>
          </a:p>
          <a:p>
            <a:pPr lvl="4">
              <a:lnSpc>
                <a:spcPct val="90000"/>
              </a:lnSpc>
            </a:pPr>
            <a:r>
              <a:rPr lang="en-US" altLang="zh-CN" sz="1600"/>
              <a:t>pthread_mutex_lock (&amp;mutex)</a:t>
            </a:r>
          </a:p>
          <a:p>
            <a:pPr lvl="4">
              <a:lnSpc>
                <a:spcPct val="90000"/>
              </a:lnSpc>
            </a:pPr>
            <a:r>
              <a:rPr lang="en-US" altLang="zh-CN" sz="1600"/>
              <a:t>pthread_cond_signal (&amp;cond)</a:t>
            </a:r>
          </a:p>
          <a:p>
            <a:pPr lvl="4">
              <a:lnSpc>
                <a:spcPct val="90000"/>
              </a:lnSpc>
            </a:pPr>
            <a:r>
              <a:rPr lang="en-US" altLang="zh-CN" sz="1600"/>
              <a:t>pthread_mutex_unlock (&amp;mutex)</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4176BC1-56BB-4983-A2BB-7A177F3FD7CD}"/>
              </a:ext>
            </a:extLst>
          </p:cNvPr>
          <p:cNvSpPr>
            <a:spLocks noGrp="1" noChangeAspect="1" noChangeArrowheads="1"/>
          </p:cNvSpPr>
          <p:nvPr>
            <p:ph type="title" idx="4294967295"/>
          </p:nvPr>
        </p:nvSpPr>
        <p:spPr/>
        <p:txBody>
          <a:bodyPr/>
          <a:lstStyle/>
          <a:p>
            <a:r>
              <a:rPr lang="zh-CN" altLang="en-US"/>
              <a:t>子任务</a:t>
            </a:r>
            <a:r>
              <a:rPr lang="en-US" altLang="zh-CN"/>
              <a:t>2(</a:t>
            </a:r>
            <a:r>
              <a:rPr lang="zh-CN" altLang="en-US"/>
              <a:t>30分钟</a:t>
            </a:r>
            <a:r>
              <a:rPr lang="en-US" altLang="zh-CN"/>
              <a:t>)</a:t>
            </a:r>
          </a:p>
        </p:txBody>
      </p:sp>
      <p:sp>
        <p:nvSpPr>
          <p:cNvPr id="40963" name="_x0000_s1031">
            <a:extLst>
              <a:ext uri="{FF2B5EF4-FFF2-40B4-BE49-F238E27FC236}">
                <a16:creationId xmlns:a16="http://schemas.microsoft.com/office/drawing/2014/main" id="{6FDA3799-69B3-41B9-B89D-303EA0992DDD}"/>
              </a:ext>
            </a:extLst>
          </p:cNvPr>
          <p:cNvSpPr txBox="1">
            <a:spLocks noRot="1" noChangeArrowheads="1"/>
          </p:cNvSpPr>
          <p:nvPr/>
        </p:nvSpPr>
        <p:spPr bwMode="auto">
          <a:xfrm>
            <a:off x="488951" y="1196976"/>
            <a:ext cx="5472113" cy="3744192"/>
          </a:xfrm>
          <a:prstGeom prst="rect">
            <a:avLst/>
          </a:prstGeom>
          <a:ln>
            <a:solidFill>
              <a:srgbClr val="000000"/>
            </a:solidFill>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sz="1400" dirty="0">
                <a:solidFill>
                  <a:sysClr val="windowText" lastClr="000000"/>
                </a:solidFill>
              </a:rPr>
              <a:t>static pthread_mutex_t mutex = PTHREAD_MUTEX_INITIALIZER;</a:t>
            </a:r>
          </a:p>
          <a:p>
            <a:pPr algn="l"/>
            <a:r>
              <a:rPr lang="zh-CN" altLang="en-US" sz="1400" dirty="0">
                <a:solidFill>
                  <a:sysClr val="windowText" lastClr="000000"/>
                </a:solidFill>
              </a:rPr>
              <a:t>static pthread_cond_t cond = PTHREAD_COND_INITIALIZER;</a:t>
            </a:r>
          </a:p>
          <a:p>
            <a:pPr algn="l"/>
            <a:r>
              <a:rPr lang="zh-CN" altLang="en-US" sz="1400" dirty="0">
                <a:solidFill>
                  <a:sysClr val="windowText" lastClr="000000"/>
                </a:solidFill>
              </a:rPr>
              <a:t>int i;</a:t>
            </a:r>
          </a:p>
          <a:p>
            <a:pPr algn="l"/>
            <a:r>
              <a:rPr lang="zh-CN" altLang="en-US" sz="1400" dirty="0">
                <a:solidFill>
                  <a:sysClr val="windowText" lastClr="000000"/>
                </a:solidFill>
              </a:rPr>
              <a:t>void *pthread_one (void *)</a:t>
            </a:r>
          </a:p>
          <a:p>
            <a:pPr algn="l"/>
            <a:r>
              <a:rPr lang="zh-CN" altLang="en-US" sz="1400" dirty="0">
                <a:solidFill>
                  <a:sysClr val="windowText" lastClr="000000"/>
                </a:solidFill>
              </a:rPr>
              <a:t>{</a:t>
            </a:r>
          </a:p>
          <a:p>
            <a:pPr algn="l"/>
            <a:r>
              <a:rPr lang="zh-CN" altLang="en-US" sz="1400" dirty="0">
                <a:solidFill>
                  <a:sysClr val="windowText" lastClr="000000"/>
                </a:solidFill>
              </a:rPr>
              <a:t>    for (i = 1; i &lt;= 9; i ++) {</a:t>
            </a:r>
          </a:p>
          <a:p>
            <a:pPr algn="l"/>
            <a:r>
              <a:rPr lang="zh-CN" altLang="en-US" sz="1400" dirty="0">
                <a:solidFill>
                  <a:sysClr val="windowText" lastClr="000000"/>
                </a:solidFill>
              </a:rPr>
              <a:t>        if (i % 3) {</a:t>
            </a:r>
          </a:p>
          <a:p>
            <a:pPr algn="l"/>
            <a:r>
              <a:rPr lang="zh-CN" altLang="en-US" sz="1400" dirty="0">
                <a:solidFill>
                  <a:sysClr val="windowText" lastClr="000000"/>
                </a:solidFill>
              </a:rPr>
              <a:t>            printf("pthread_one: %d\n",i);</a:t>
            </a:r>
          </a:p>
          <a:p>
            <a:pPr algn="l"/>
            <a:r>
              <a:rPr lang="zh-CN" altLang="en-US" sz="1400" dirty="0">
                <a:solidFill>
                  <a:sysClr val="windowText" lastClr="000000"/>
                </a:solidFill>
              </a:rPr>
              <a:t>        } else {</a:t>
            </a:r>
          </a:p>
          <a:p>
            <a:pPr algn="l"/>
            <a:r>
              <a:rPr lang="zh-CN" altLang="en-US" sz="1400" dirty="0">
                <a:solidFill>
                  <a:sysClr val="windowText" lastClr="000000"/>
                </a:solidFill>
              </a:rPr>
              <a:t>            pthread_mutex_lock (&amp;mutex);</a:t>
            </a:r>
          </a:p>
          <a:p>
            <a:pPr algn="l"/>
            <a:r>
              <a:rPr lang="zh-CN" altLang="en-US" sz="1400" dirty="0">
                <a:solidFill>
                  <a:sysClr val="windowText" lastClr="000000"/>
                </a:solidFill>
              </a:rPr>
              <a:t>            pthread_cond_signal (&amp;cond);</a:t>
            </a:r>
          </a:p>
          <a:p>
            <a:pPr algn="l"/>
            <a:r>
              <a:rPr lang="zh-CN" altLang="en-US" sz="1400" dirty="0">
                <a:solidFill>
                  <a:sysClr val="windowText" lastClr="000000"/>
                </a:solidFill>
              </a:rPr>
              <a:t>            pthread_mutex_unlock (&amp;mutex);</a:t>
            </a:r>
          </a:p>
          <a:p>
            <a:pPr algn="l"/>
            <a:r>
              <a:rPr lang="zh-CN" altLang="en-US" sz="1400" dirty="0">
                <a:solidFill>
                  <a:sysClr val="windowText" lastClr="000000"/>
                </a:solidFill>
              </a:rPr>
              <a:t>        }</a:t>
            </a:r>
          </a:p>
          <a:p>
            <a:pPr algn="l"/>
            <a:r>
              <a:rPr lang="zh-CN" altLang="en-US" sz="1400" dirty="0">
                <a:solidFill>
                  <a:sysClr val="windowText" lastClr="000000"/>
                </a:solidFill>
              </a:rPr>
              <a:t>        sleep (1);</a:t>
            </a:r>
          </a:p>
          <a:p>
            <a:pPr algn="l"/>
            <a:r>
              <a:rPr lang="zh-CN" altLang="en-US" sz="1400" dirty="0">
                <a:solidFill>
                  <a:sysClr val="windowText" lastClr="000000"/>
                </a:solidFill>
              </a:rPr>
              <a:t>    }</a:t>
            </a:r>
          </a:p>
          <a:p>
            <a:pPr algn="l"/>
            <a:r>
              <a:rPr lang="zh-CN" altLang="en-US" sz="1400" dirty="0">
                <a:solidFill>
                  <a:sysClr val="windowText" lastClr="000000"/>
                </a:solidFill>
              </a:rPr>
              <a:t>}</a:t>
            </a:r>
          </a:p>
        </p:txBody>
      </p:sp>
      <p:sp>
        <p:nvSpPr>
          <p:cNvPr id="40964" name="_x0000_s1031">
            <a:extLst>
              <a:ext uri="{FF2B5EF4-FFF2-40B4-BE49-F238E27FC236}">
                <a16:creationId xmlns:a16="http://schemas.microsoft.com/office/drawing/2014/main" id="{A66C9A6B-1798-4815-9B86-4AF673485012}"/>
              </a:ext>
            </a:extLst>
          </p:cNvPr>
          <p:cNvSpPr txBox="1">
            <a:spLocks noRot="1" noChangeArrowheads="1"/>
          </p:cNvSpPr>
          <p:nvPr/>
        </p:nvSpPr>
        <p:spPr bwMode="auto">
          <a:xfrm>
            <a:off x="5241032" y="1920875"/>
            <a:ext cx="4208759" cy="2662238"/>
          </a:xfrm>
          <a:prstGeom prst="rect">
            <a:avLst/>
          </a:prstGeom>
          <a:ln>
            <a:solidFill>
              <a:srgbClr val="000000"/>
            </a:solidFill>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zh-CN" sz="1400" dirty="0">
                <a:solidFill>
                  <a:sysClr val="windowText" lastClr="000000"/>
                </a:solidFill>
              </a:rPr>
              <a:t>void *pthread_two (void *)</a:t>
            </a:r>
          </a:p>
          <a:p>
            <a:pPr algn="l"/>
            <a:r>
              <a:rPr lang="zh-CN" altLang="zh-CN" sz="1400" dirty="0">
                <a:solidFill>
                  <a:sysClr val="windowText" lastClr="000000"/>
                </a:solidFill>
              </a:rPr>
              <a:t>{</a:t>
            </a:r>
          </a:p>
          <a:p>
            <a:pPr algn="l"/>
            <a:r>
              <a:rPr lang="zh-CN" altLang="zh-CN" sz="1400" dirty="0">
                <a:solidFill>
                  <a:sysClr val="windowText" lastClr="000000"/>
                </a:solidFill>
              </a:rPr>
              <a:t>    while (i &lt; 9) {</a:t>
            </a:r>
          </a:p>
          <a:p>
            <a:pPr algn="l"/>
            <a:r>
              <a:rPr lang="zh-CN" altLang="zh-CN" sz="1400" dirty="0">
                <a:solidFill>
                  <a:sysClr val="windowText" lastClr="000000"/>
                </a:solidFill>
              </a:rPr>
              <a:t>        if (i % 3) {</a:t>
            </a:r>
          </a:p>
          <a:p>
            <a:pPr algn="l"/>
            <a:r>
              <a:rPr lang="zh-CN" altLang="zh-CN" sz="1400" dirty="0">
                <a:solidFill>
                  <a:sysClr val="windowText" lastClr="000000"/>
                </a:solidFill>
              </a:rPr>
              <a:t>            pthread_mutex_lock (&amp;mutex);</a:t>
            </a:r>
          </a:p>
          <a:p>
            <a:pPr algn="l"/>
            <a:r>
              <a:rPr lang="zh-CN" altLang="zh-CN" sz="1400" dirty="0">
                <a:solidFill>
                  <a:sysClr val="windowText" lastClr="000000"/>
                </a:solidFill>
              </a:rPr>
              <a:t>            pthread_cond_wait (&amp;cond, &amp;mutex);</a:t>
            </a:r>
          </a:p>
          <a:p>
            <a:pPr algn="l"/>
            <a:r>
              <a:rPr lang="zh-CN" altLang="zh-CN" sz="1400" dirty="0">
                <a:solidFill>
                  <a:sysClr val="windowText" lastClr="000000"/>
                </a:solidFill>
              </a:rPr>
              <a:t>            pthread_mutex_unlock (&amp;mutex);</a:t>
            </a:r>
          </a:p>
          <a:p>
            <a:pPr algn="l"/>
            <a:r>
              <a:rPr lang="zh-CN" altLang="zh-CN" sz="1400" dirty="0">
                <a:solidFill>
                  <a:sysClr val="windowText" lastClr="000000"/>
                </a:solidFill>
              </a:rPr>
              <a:t>        }</a:t>
            </a:r>
          </a:p>
          <a:p>
            <a:pPr algn="l"/>
            <a:r>
              <a:rPr lang="zh-CN" altLang="zh-CN" sz="1400" dirty="0">
                <a:solidFill>
                  <a:sysClr val="windowText" lastClr="000000"/>
                </a:solidFill>
              </a:rPr>
              <a:t>        printf("pthread_two: %d\n",i);</a:t>
            </a:r>
          </a:p>
          <a:p>
            <a:pPr algn="l"/>
            <a:r>
              <a:rPr lang="zh-CN" altLang="zh-CN" sz="1400" dirty="0">
                <a:solidFill>
                  <a:sysClr val="windowText" lastClr="000000"/>
                </a:solidFill>
              </a:rPr>
              <a:t>        sleep (1);</a:t>
            </a:r>
          </a:p>
          <a:p>
            <a:pPr algn="l"/>
            <a:r>
              <a:rPr lang="zh-CN" altLang="zh-CN" sz="1400" dirty="0">
                <a:solidFill>
                  <a:sysClr val="windowText" lastClr="000000"/>
                </a:solidFill>
              </a:rPr>
              <a:t>    }</a:t>
            </a:r>
          </a:p>
          <a:p>
            <a:pPr algn="l"/>
            <a:r>
              <a:rPr lang="zh-CN" altLang="zh-CN" sz="1400" dirty="0">
                <a:solidFill>
                  <a:sysClr val="windowText" lastClr="000000"/>
                </a:solidFill>
              </a:rPr>
              <a:t>}</a:t>
            </a:r>
          </a:p>
        </p:txBody>
      </p:sp>
      <p:sp>
        <p:nvSpPr>
          <p:cNvPr id="40965" name="_x0000_s1031">
            <a:extLst>
              <a:ext uri="{FF2B5EF4-FFF2-40B4-BE49-F238E27FC236}">
                <a16:creationId xmlns:a16="http://schemas.microsoft.com/office/drawing/2014/main" id="{F81DEE64-6B82-4A2E-891E-32BD4324E14A}"/>
              </a:ext>
            </a:extLst>
          </p:cNvPr>
          <p:cNvSpPr txBox="1">
            <a:spLocks noRot="1" noChangeArrowheads="1"/>
          </p:cNvSpPr>
          <p:nvPr/>
        </p:nvSpPr>
        <p:spPr bwMode="auto">
          <a:xfrm>
            <a:off x="2073276" y="4583113"/>
            <a:ext cx="5465763" cy="2043112"/>
          </a:xfrm>
          <a:prstGeom prst="rect">
            <a:avLst/>
          </a:prstGeom>
          <a:ln>
            <a:solidFill>
              <a:srgbClr val="000000"/>
            </a:solidFill>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zh-CN" sz="1400" dirty="0">
                <a:solidFill>
                  <a:sysClr val="windowText" lastClr="000000"/>
                </a:solidFill>
              </a:rPr>
              <a:t>void main()</a:t>
            </a:r>
          </a:p>
          <a:p>
            <a:pPr algn="l"/>
            <a:r>
              <a:rPr lang="zh-CN" altLang="zh-CN" sz="1400" dirty="0">
                <a:solidFill>
                  <a:sysClr val="windowText" lastClr="000000"/>
                </a:solidFill>
              </a:rPr>
              <a:t>{</a:t>
            </a:r>
          </a:p>
          <a:p>
            <a:pPr algn="l"/>
            <a:r>
              <a:rPr lang="zh-CN" altLang="zh-CN" sz="1400" dirty="0">
                <a:solidFill>
                  <a:sysClr val="windowText" lastClr="000000"/>
                </a:solidFill>
              </a:rPr>
              <a:t>    pthread_t pthread_1;</a:t>
            </a:r>
          </a:p>
          <a:p>
            <a:pPr algn="l"/>
            <a:r>
              <a:rPr lang="zh-CN" altLang="zh-CN" sz="1400" dirty="0">
                <a:solidFill>
                  <a:sysClr val="windowText" lastClr="000000"/>
                </a:solidFill>
              </a:rPr>
              <a:t>    pthread_t pthread_2;</a:t>
            </a:r>
          </a:p>
          <a:p>
            <a:pPr algn="l"/>
            <a:r>
              <a:rPr lang="zh-CN" altLang="zh-CN" sz="1400" dirty="0">
                <a:solidFill>
                  <a:sysClr val="windowText" lastClr="000000"/>
                </a:solidFill>
              </a:rPr>
              <a:t>    pthread_create (&amp;pthread_1, NULL, pthread_one, NULL);</a:t>
            </a:r>
          </a:p>
          <a:p>
            <a:pPr algn="l"/>
            <a:r>
              <a:rPr lang="zh-CN" altLang="zh-CN" sz="1400" dirty="0">
                <a:solidFill>
                  <a:sysClr val="windowText" lastClr="000000"/>
                </a:solidFill>
              </a:rPr>
              <a:t>    pthread_create (&amp;pthread_2, NULL, pthread_two, NULL);</a:t>
            </a:r>
          </a:p>
          <a:p>
            <a:pPr algn="l"/>
            <a:r>
              <a:rPr lang="zh-CN" altLang="zh-CN" sz="1400" dirty="0">
                <a:solidFill>
                  <a:sysClr val="windowText" lastClr="000000"/>
                </a:solidFill>
              </a:rPr>
              <a:t>    pthread_join (pthread_1, NULL);</a:t>
            </a:r>
          </a:p>
          <a:p>
            <a:pPr algn="l"/>
            <a:r>
              <a:rPr lang="zh-CN" altLang="zh-CN" sz="1400" dirty="0">
                <a:solidFill>
                  <a:sysClr val="windowText" lastClr="000000"/>
                </a:solidFill>
              </a:rPr>
              <a:t>    pthread_join (pthread_2, NULL);</a:t>
            </a:r>
          </a:p>
          <a:p>
            <a:pPr algn="l"/>
            <a:r>
              <a:rPr lang="zh-CN" altLang="zh-CN" sz="1400" dirty="0">
                <a:solidFill>
                  <a:sysClr val="windowText" lastClr="000000"/>
                </a:solidFill>
              </a:rPr>
              <a:t>}</a:t>
            </a:r>
            <a:endParaRPr lang="zh-CN" altLang="zh-CN" dirty="0">
              <a:solidFill>
                <a:sysClr val="windowText" lastClr="000000"/>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FC5C13A-2950-4D2C-93DF-887B33380ED5}"/>
              </a:ext>
            </a:extLst>
          </p:cNvPr>
          <p:cNvSpPr>
            <a:spLocks noGrp="1" noChangeAspect="1" noChangeArrowheads="1"/>
          </p:cNvSpPr>
          <p:nvPr>
            <p:ph type="title" idx="4294967295"/>
          </p:nvPr>
        </p:nvSpPr>
        <p:spPr/>
        <p:txBody>
          <a:bodyPr/>
          <a:lstStyle/>
          <a:p>
            <a:r>
              <a:rPr lang="zh-CN" altLang="en-US"/>
              <a:t>子任务</a:t>
            </a:r>
            <a:r>
              <a:rPr lang="en-US" altLang="zh-CN"/>
              <a:t>3 (30</a:t>
            </a:r>
            <a:r>
              <a:rPr lang="zh-CN" altLang="en-US"/>
              <a:t>分钟</a:t>
            </a:r>
            <a:r>
              <a:rPr lang="en-US" altLang="zh-CN"/>
              <a:t>)</a:t>
            </a:r>
          </a:p>
        </p:txBody>
      </p:sp>
      <p:sp>
        <p:nvSpPr>
          <p:cNvPr id="41987" name="Rectangle 3">
            <a:extLst>
              <a:ext uri="{FF2B5EF4-FFF2-40B4-BE49-F238E27FC236}">
                <a16:creationId xmlns:a16="http://schemas.microsoft.com/office/drawing/2014/main" id="{706CD3E6-DBCB-4FAF-B9E0-D560AA661878}"/>
              </a:ext>
            </a:extLst>
          </p:cNvPr>
          <p:cNvSpPr>
            <a:spLocks noGrp="1" noChangeArrowheads="1"/>
          </p:cNvSpPr>
          <p:nvPr>
            <p:ph type="body" idx="4294967295"/>
          </p:nvPr>
        </p:nvSpPr>
        <p:spPr/>
        <p:txBody>
          <a:bodyPr/>
          <a:lstStyle/>
          <a:p>
            <a:pPr algn="just"/>
            <a:r>
              <a:rPr lang="zh-CN" altLang="en-US" sz="2400" dirty="0"/>
              <a:t>目标</a:t>
            </a:r>
            <a:endParaRPr lang="en-US" altLang="zh-CN" sz="2400" dirty="0"/>
          </a:p>
          <a:p>
            <a:pPr lvl="1" algn="just"/>
            <a:r>
              <a:rPr lang="zh-CN" altLang="en-US" sz="2000" dirty="0"/>
              <a:t>在</a:t>
            </a:r>
            <a:r>
              <a:rPr lang="en-US" altLang="zh-CN" sz="2000" dirty="0"/>
              <a:t>client</a:t>
            </a:r>
            <a:r>
              <a:rPr lang="zh-CN" altLang="en-US" sz="2000" dirty="0"/>
              <a:t>程序中，利用“信号量”替代“忙等待”</a:t>
            </a:r>
            <a:endParaRPr lang="en-US" altLang="zh-CN" sz="2000" dirty="0"/>
          </a:p>
          <a:p>
            <a:pPr marL="457200" lvl="1" indent="0" algn="just">
              <a:buNone/>
            </a:pPr>
            <a:r>
              <a:rPr lang="zh-CN" altLang="en-US" dirty="0">
                <a:solidFill>
                  <a:srgbClr val="000066"/>
                </a:solidFill>
                <a:ea typeface="黑体" panose="02010609060101010101" pitchFamily="49" charset="-122"/>
              </a:rPr>
              <a:t>任务描述</a:t>
            </a:r>
            <a:endParaRPr lang="en-US" altLang="zh-CN" dirty="0">
              <a:solidFill>
                <a:srgbClr val="000066"/>
              </a:solidFill>
              <a:ea typeface="黑体" panose="02010609060101010101" pitchFamily="49" charset="-122"/>
            </a:endParaRPr>
          </a:p>
          <a:p>
            <a:pPr lvl="1" algn="just">
              <a:lnSpc>
                <a:spcPct val="90000"/>
              </a:lnSpc>
            </a:pPr>
            <a:r>
              <a:rPr lang="zh-CN" altLang="en-US" sz="2000" dirty="0"/>
              <a:t>本子任务的目标是使用</a:t>
            </a:r>
            <a:r>
              <a:rPr lang="en-US" altLang="zh-CN" sz="2000" dirty="0" err="1"/>
              <a:t>pthread</a:t>
            </a:r>
            <a:r>
              <a:rPr lang="zh-CN" altLang="en-US" sz="2000" dirty="0"/>
              <a:t>提供的信号量机制</a:t>
            </a:r>
            <a:r>
              <a:rPr lang="en-US" altLang="zh-CN" sz="2000" dirty="0"/>
              <a:t>(semaphore)</a:t>
            </a:r>
            <a:r>
              <a:rPr lang="zh-CN" altLang="en-US" sz="2000" dirty="0"/>
              <a:t>，替换“忙等待”</a:t>
            </a:r>
          </a:p>
          <a:p>
            <a:pPr lvl="1" algn="just">
              <a:lnSpc>
                <a:spcPct val="90000"/>
              </a:lnSpc>
            </a:pPr>
            <a:endParaRPr lang="en-US" altLang="zh-CN" sz="2000" dirty="0"/>
          </a:p>
          <a:p>
            <a:pPr lvl="1" algn="just">
              <a:lnSpc>
                <a:spcPct val="90000"/>
              </a:lnSpc>
            </a:pPr>
            <a:r>
              <a:rPr lang="zh-CN" altLang="en-US" sz="2000" dirty="0"/>
              <a:t>在本子任务中，定义两个信号量</a:t>
            </a:r>
            <a:endParaRPr lang="en-US" altLang="zh-CN" sz="2000" dirty="0"/>
          </a:p>
          <a:p>
            <a:pPr lvl="2" algn="just">
              <a:lnSpc>
                <a:spcPct val="90000"/>
              </a:lnSpc>
            </a:pPr>
            <a:r>
              <a:rPr lang="zh-CN" altLang="en-US" sz="1600" dirty="0"/>
              <a:t>信号量</a:t>
            </a:r>
            <a:r>
              <a:rPr lang="en-US" altLang="zh-CN" sz="1600" dirty="0"/>
              <a:t>count</a:t>
            </a:r>
            <a:r>
              <a:rPr lang="zh-CN" altLang="en-US" sz="1600" dirty="0"/>
              <a:t>，表示队列中“已用缓冲区”的个数</a:t>
            </a:r>
          </a:p>
          <a:p>
            <a:pPr lvl="2" algn="just">
              <a:lnSpc>
                <a:spcPct val="90000"/>
              </a:lnSpc>
            </a:pPr>
            <a:r>
              <a:rPr lang="zh-CN" altLang="en-US" sz="1600" dirty="0"/>
              <a:t>信号量</a:t>
            </a:r>
            <a:r>
              <a:rPr lang="en-US" altLang="zh-CN" sz="1600" dirty="0" err="1"/>
              <a:t>empty_count</a:t>
            </a:r>
            <a:r>
              <a:rPr lang="zh-CN" altLang="en-US" sz="1600" dirty="0"/>
              <a:t>，表示队列中“空闲缓冲区”的个数</a:t>
            </a:r>
          </a:p>
          <a:p>
            <a:pPr lvl="2" algn="just">
              <a:lnSpc>
                <a:spcPct val="90000"/>
              </a:lnSpc>
            </a:pPr>
            <a:r>
              <a:rPr lang="en-US" altLang="zh-CN" sz="1600" dirty="0"/>
              <a:t>count</a:t>
            </a:r>
            <a:r>
              <a:rPr lang="zh-CN" altLang="en-US" sz="1600" dirty="0"/>
              <a:t>初始化为</a:t>
            </a:r>
            <a:r>
              <a:rPr lang="en-US" altLang="zh-CN" sz="1600" dirty="0"/>
              <a:t>0,empty_count</a:t>
            </a:r>
            <a:r>
              <a:rPr lang="zh-CN" altLang="en-US" sz="1600" dirty="0"/>
              <a:t>初始化为队列大小</a:t>
            </a:r>
            <a:r>
              <a:rPr lang="en-US" altLang="zh-CN" sz="1600" dirty="0"/>
              <a:t>size</a:t>
            </a:r>
            <a:endParaRPr lang="zh-CN" altLang="en-US" dirty="0"/>
          </a:p>
          <a:p>
            <a:pPr lvl="1" algn="just">
              <a:lnSpc>
                <a:spcPct val="90000"/>
              </a:lnSpc>
            </a:pPr>
            <a:r>
              <a:rPr lang="zh-CN" altLang="en-US" sz="2000" dirty="0"/>
              <a:t>子线程从队尾取“空闲缓冲区”之前，对信号量</a:t>
            </a:r>
            <a:r>
              <a:rPr lang="en-US" altLang="zh-CN" sz="2000" dirty="0" err="1"/>
              <a:t>empty_count</a:t>
            </a:r>
            <a:r>
              <a:rPr lang="zh-CN" altLang="en-US" sz="2000" dirty="0"/>
              <a:t>执行</a:t>
            </a:r>
            <a:r>
              <a:rPr lang="en-US" altLang="zh-CN" sz="2000" dirty="0"/>
              <a:t>Down</a:t>
            </a:r>
            <a:r>
              <a:rPr lang="zh-CN" altLang="en-US" sz="2000" dirty="0"/>
              <a:t>操作，其作用等价于“忙等待”。使用完缓冲区之后，对信号量</a:t>
            </a:r>
            <a:r>
              <a:rPr lang="en-US" altLang="zh-CN" sz="2000" dirty="0"/>
              <a:t>count</a:t>
            </a:r>
            <a:r>
              <a:rPr lang="zh-CN" altLang="en-US" sz="2000" dirty="0"/>
              <a:t>执行</a:t>
            </a:r>
            <a:r>
              <a:rPr lang="en-US" altLang="zh-CN" sz="2000" dirty="0"/>
              <a:t>Up</a:t>
            </a:r>
            <a:r>
              <a:rPr lang="zh-CN" altLang="en-US" sz="2000" dirty="0"/>
              <a:t>操作</a:t>
            </a:r>
            <a:endParaRPr lang="en-US" altLang="zh-CN" sz="2000" dirty="0"/>
          </a:p>
          <a:p>
            <a:pPr lvl="1" algn="just">
              <a:lnSpc>
                <a:spcPct val="90000"/>
              </a:lnSpc>
            </a:pPr>
            <a:r>
              <a:rPr lang="zh-CN" altLang="en-US" sz="2000" dirty="0"/>
              <a:t>主线程从队首取“已用缓冲区”之前，对信号量</a:t>
            </a:r>
            <a:r>
              <a:rPr lang="en-US" altLang="zh-CN" sz="2000" dirty="0"/>
              <a:t>count</a:t>
            </a:r>
            <a:r>
              <a:rPr lang="zh-CN" altLang="en-US" sz="2000" dirty="0"/>
              <a:t>执行</a:t>
            </a:r>
            <a:r>
              <a:rPr lang="en-US" altLang="zh-CN" sz="2000" dirty="0"/>
              <a:t>Down</a:t>
            </a:r>
            <a:r>
              <a:rPr lang="zh-CN" altLang="en-US" sz="2000" dirty="0"/>
              <a:t>操作，使用完缓冲区之后，对信号量</a:t>
            </a:r>
            <a:r>
              <a:rPr lang="en-US" altLang="zh-CN" sz="2000" dirty="0" err="1"/>
              <a:t>empty_count</a:t>
            </a:r>
            <a:r>
              <a:rPr lang="zh-CN" altLang="en-US" sz="2000" dirty="0"/>
              <a:t>执行</a:t>
            </a:r>
            <a:r>
              <a:rPr lang="en-US" altLang="zh-CN" sz="2000" dirty="0"/>
              <a:t>Up</a:t>
            </a:r>
            <a:r>
              <a:rPr lang="zh-CN" altLang="en-US" sz="2000" dirty="0"/>
              <a:t>操作</a:t>
            </a:r>
          </a:p>
          <a:p>
            <a:pPr lvl="1" algn="just"/>
            <a:endParaRPr lang="en-US" altLang="zh-CN" sz="20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4F6A3EA-1E8A-4ED3-9B7F-F5CB23E0F4BF}"/>
              </a:ext>
            </a:extLst>
          </p:cNvPr>
          <p:cNvSpPr>
            <a:spLocks noGrp="1" noChangeAspect="1" noChangeArrowheads="1"/>
          </p:cNvSpPr>
          <p:nvPr>
            <p:ph type="title" idx="4294967295"/>
          </p:nvPr>
        </p:nvSpPr>
        <p:spPr/>
        <p:txBody>
          <a:bodyPr/>
          <a:lstStyle/>
          <a:p>
            <a:r>
              <a:rPr lang="zh-CN" altLang="en-US"/>
              <a:t>子任务</a:t>
            </a:r>
            <a:r>
              <a:rPr lang="en-US" altLang="zh-CN"/>
              <a:t>3(30</a:t>
            </a:r>
            <a:r>
              <a:rPr lang="zh-CN" altLang="en-US"/>
              <a:t>分钟</a:t>
            </a:r>
            <a:r>
              <a:rPr lang="en-US" altLang="zh-CN"/>
              <a:t>)</a:t>
            </a:r>
          </a:p>
        </p:txBody>
      </p:sp>
      <p:sp>
        <p:nvSpPr>
          <p:cNvPr id="43011" name="Rectangle 3">
            <a:extLst>
              <a:ext uri="{FF2B5EF4-FFF2-40B4-BE49-F238E27FC236}">
                <a16:creationId xmlns:a16="http://schemas.microsoft.com/office/drawing/2014/main" id="{D6B63660-3A78-47BA-8D42-33E54D19D11E}"/>
              </a:ext>
            </a:extLst>
          </p:cNvPr>
          <p:cNvSpPr>
            <a:spLocks noGrp="1" noChangeArrowheads="1"/>
          </p:cNvSpPr>
          <p:nvPr>
            <p:ph type="body" idx="4294967295"/>
          </p:nvPr>
        </p:nvSpPr>
        <p:spPr>
          <a:xfrm>
            <a:off x="831850" y="1196975"/>
            <a:ext cx="8242300" cy="5545138"/>
          </a:xfrm>
        </p:spPr>
        <p:txBody>
          <a:bodyPr/>
          <a:lstStyle/>
          <a:p>
            <a:pPr>
              <a:lnSpc>
                <a:spcPct val="90000"/>
              </a:lnSpc>
            </a:pPr>
            <a:r>
              <a:rPr lang="zh-CN" altLang="en-US" sz="2400"/>
              <a:t>相关知识</a:t>
            </a:r>
            <a:endParaRPr lang="en-US" altLang="zh-CN" sz="2400"/>
          </a:p>
          <a:p>
            <a:pPr lvl="1">
              <a:lnSpc>
                <a:spcPct val="90000"/>
              </a:lnSpc>
            </a:pPr>
            <a:r>
              <a:rPr lang="zh-CN" altLang="en-US" sz="2000"/>
              <a:t>信号量</a:t>
            </a:r>
          </a:p>
          <a:p>
            <a:pPr lvl="2">
              <a:lnSpc>
                <a:spcPct val="90000"/>
              </a:lnSpc>
            </a:pPr>
            <a:r>
              <a:rPr lang="zh-CN" altLang="en-US" sz="1600"/>
              <a:t>初始化信号量</a:t>
            </a:r>
          </a:p>
          <a:p>
            <a:pPr lvl="3">
              <a:lnSpc>
                <a:spcPct val="90000"/>
              </a:lnSpc>
            </a:pPr>
            <a:r>
              <a:rPr lang="en-US" altLang="zh-CN" sz="1600"/>
              <a:t>int sem_init ((sem_t *__sem, int __pshared, unsigned int __value));</a:t>
            </a:r>
            <a:endParaRPr lang="zh-CN" altLang="en-US" sz="1600"/>
          </a:p>
          <a:p>
            <a:pPr lvl="2">
              <a:lnSpc>
                <a:spcPct val="90000"/>
              </a:lnSpc>
            </a:pPr>
            <a:endParaRPr lang="zh-CN" altLang="en-US" sz="1600"/>
          </a:p>
          <a:p>
            <a:pPr lvl="2">
              <a:lnSpc>
                <a:spcPct val="90000"/>
              </a:lnSpc>
            </a:pPr>
            <a:r>
              <a:rPr lang="en-US" altLang="zh-CN" sz="1600"/>
              <a:t>Up</a:t>
            </a:r>
            <a:r>
              <a:rPr lang="zh-CN" altLang="en-US" sz="1600"/>
              <a:t>操作</a:t>
            </a:r>
          </a:p>
          <a:p>
            <a:pPr lvl="3">
              <a:lnSpc>
                <a:spcPct val="90000"/>
              </a:lnSpc>
            </a:pPr>
            <a:r>
              <a:rPr lang="en-US" altLang="zh-CN" sz="1600"/>
              <a:t>int sem_post( sem_t *sem );</a:t>
            </a:r>
          </a:p>
          <a:p>
            <a:pPr lvl="3">
              <a:lnSpc>
                <a:spcPct val="90000"/>
              </a:lnSpc>
            </a:pPr>
            <a:r>
              <a:rPr lang="zh-CN" altLang="en-US" sz="1600"/>
              <a:t>用来增加信号量的值。当有线程阻塞在这个信号量上时，调用这个函数会唤醒其中一个线程</a:t>
            </a:r>
          </a:p>
          <a:p>
            <a:pPr lvl="2">
              <a:lnSpc>
                <a:spcPct val="90000"/>
              </a:lnSpc>
            </a:pPr>
            <a:endParaRPr lang="zh-CN" altLang="en-US" sz="1600"/>
          </a:p>
          <a:p>
            <a:pPr lvl="2">
              <a:lnSpc>
                <a:spcPct val="90000"/>
              </a:lnSpc>
            </a:pPr>
            <a:r>
              <a:rPr lang="zh-CN" altLang="en-US" sz="1600"/>
              <a:t>Down操作</a:t>
            </a:r>
          </a:p>
          <a:p>
            <a:pPr lvl="3">
              <a:lnSpc>
                <a:spcPct val="90000"/>
              </a:lnSpc>
            </a:pPr>
            <a:r>
              <a:rPr lang="en-US" altLang="zh-CN" sz="1600"/>
              <a:t>int sem_wait( sem_t *sem );</a:t>
            </a:r>
          </a:p>
          <a:p>
            <a:pPr lvl="3">
              <a:lnSpc>
                <a:spcPct val="90000"/>
              </a:lnSpc>
            </a:pPr>
            <a:r>
              <a:rPr lang="zh-CN" altLang="en-US" sz="1600"/>
              <a:t>用来阻塞当前线程直到信号量</a:t>
            </a:r>
            <a:r>
              <a:rPr lang="en-US" altLang="zh-CN" sz="1600"/>
              <a:t>sem</a:t>
            </a:r>
            <a:r>
              <a:rPr lang="zh-CN" altLang="en-US" sz="1600"/>
              <a:t>的值大于</a:t>
            </a:r>
            <a:r>
              <a:rPr lang="en-US" altLang="zh-CN" sz="1600"/>
              <a:t>0</a:t>
            </a:r>
            <a:r>
              <a:rPr lang="zh-CN" altLang="en-US" sz="1600"/>
              <a:t>，解除阻塞后将</a:t>
            </a:r>
            <a:r>
              <a:rPr lang="en-US" altLang="zh-CN" sz="1600"/>
              <a:t>sem</a:t>
            </a:r>
            <a:r>
              <a:rPr lang="zh-CN" altLang="en-US" sz="1600"/>
              <a:t>的值减一，表明公共资源经使用后减少</a:t>
            </a:r>
          </a:p>
          <a:p>
            <a:pPr lvl="2">
              <a:lnSpc>
                <a:spcPct val="90000"/>
              </a:lnSpc>
            </a:pPr>
            <a:endParaRPr lang="zh-CN" altLang="en-US" sz="1600"/>
          </a:p>
          <a:p>
            <a:pPr lvl="2">
              <a:lnSpc>
                <a:spcPct val="90000"/>
              </a:lnSpc>
            </a:pPr>
            <a:r>
              <a:rPr lang="zh-CN" altLang="en-US" sz="1600"/>
              <a:t>销毁信号量</a:t>
            </a:r>
          </a:p>
          <a:p>
            <a:pPr lvl="3">
              <a:lnSpc>
                <a:spcPct val="90000"/>
              </a:lnSpc>
            </a:pPr>
            <a:r>
              <a:rPr lang="en-US" altLang="zh-CN" sz="1600"/>
              <a:t>int sem_destroy(sem_t *sem);</a:t>
            </a:r>
            <a:endParaRPr lang="zh-CN" altLang="en-US" sz="16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_x0000_s1031">
            <a:extLst>
              <a:ext uri="{FF2B5EF4-FFF2-40B4-BE49-F238E27FC236}">
                <a16:creationId xmlns:a16="http://schemas.microsoft.com/office/drawing/2014/main" id="{E37C6C40-C8D3-4C1D-B2BA-1C1E646F8534}"/>
              </a:ext>
            </a:extLst>
          </p:cNvPr>
          <p:cNvSpPr txBox="1">
            <a:spLocks noRot="1" noChangeArrowheads="1"/>
          </p:cNvSpPr>
          <p:nvPr/>
        </p:nvSpPr>
        <p:spPr bwMode="auto">
          <a:xfrm>
            <a:off x="1497012" y="1096962"/>
            <a:ext cx="6911975" cy="5761038"/>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sz="1600" dirty="0">
                <a:solidFill>
                  <a:sysClr val="windowText" lastClr="000000"/>
                </a:solidFill>
                <a:latin typeface="宋体" panose="02010600030101010101" pitchFamily="2" charset="-122"/>
                <a:sym typeface="宋体" panose="02010600030101010101" pitchFamily="2" charset="-122"/>
              </a:rPr>
              <a:t>volatile </a:t>
            </a:r>
            <a:r>
              <a:rPr lang="zh-CN" altLang="en-US" sz="1600" dirty="0">
                <a:solidFill>
                  <a:sysClr val="windowText" lastClr="000000"/>
                </a:solidFill>
                <a:latin typeface="Consolas" panose="020B0609020204030204" pitchFamily="49" charset="0"/>
                <a:sym typeface="Consolas" panose="020B0609020204030204" pitchFamily="49" charset="0"/>
              </a:rPr>
              <a:t>int size = 0;</a:t>
            </a:r>
            <a:r>
              <a:rPr lang="zh-CN" altLang="en-US" sz="1600" dirty="0">
                <a:solidFill>
                  <a:sysClr val="windowText" lastClr="000000"/>
                </a:solidFill>
                <a:latin typeface="宋体" panose="02010600030101010101" pitchFamily="2" charset="-122"/>
                <a:sym typeface="宋体" panose="02010600030101010101" pitchFamily="2" charset="-122"/>
              </a:rPr>
              <a:t>//声明为易失型变量</a:t>
            </a:r>
            <a:endParaRPr lang="zh-CN" altLang="en-US" dirty="0">
              <a:solidFill>
                <a:sysClr val="windowText" lastClr="000000"/>
              </a:solidFill>
              <a:latin typeface="宋体" panose="02010600030101010101" pitchFamily="2" charset="-122"/>
              <a:sym typeface="宋体" panose="02010600030101010101" pitchFamily="2" charset="-122"/>
            </a:endParaRPr>
          </a:p>
          <a:p>
            <a:pPr algn="l"/>
            <a:r>
              <a:rPr lang="zh-CN" altLang="en-US" sz="1600" dirty="0">
                <a:solidFill>
                  <a:sysClr val="windowText" lastClr="000000"/>
                </a:solidFill>
                <a:latin typeface="Consolas" panose="020B0609020204030204" pitchFamily="49" charset="0"/>
                <a:sym typeface="Consolas" panose="020B0609020204030204" pitchFamily="49" charset="0"/>
              </a:rPr>
              <a:t>sem_t sem;</a:t>
            </a:r>
            <a:endParaRPr lang="zh-CN" altLang="en-US" dirty="0">
              <a:solidFill>
                <a:sysClr val="windowText" lastClr="000000"/>
              </a:solidFill>
              <a:latin typeface="Consolas" panose="020B0609020204030204" pitchFamily="49" charset="0"/>
              <a:sym typeface="Consolas" panose="020B0609020204030204" pitchFamily="49" charset="0"/>
            </a:endParaRPr>
          </a:p>
          <a:p>
            <a:pPr algn="l"/>
            <a:endParaRPr lang="zh-CN" altLang="en-US" sz="1600" dirty="0">
              <a:solidFill>
                <a:sysClr val="windowText" lastClr="000000"/>
              </a:solidFill>
              <a:latin typeface="Consolas" panose="020B0609020204030204" pitchFamily="49" charset="0"/>
              <a:sym typeface="Consolas" panose="020B0609020204030204" pitchFamily="49" charset="0"/>
            </a:endParaRPr>
          </a:p>
          <a:p>
            <a:pPr algn="l"/>
            <a:r>
              <a:rPr lang="zh-CN" altLang="en-US" sz="1600" dirty="0">
                <a:solidFill>
                  <a:sysClr val="windowText" lastClr="000000"/>
                </a:solidFill>
                <a:latin typeface="Consolas" panose="020B0609020204030204" pitchFamily="49" charset="0"/>
                <a:sym typeface="Consolas" panose="020B0609020204030204" pitchFamily="49" charset="0"/>
              </a:rPr>
              <a:t>/* </a:t>
            </a:r>
            <a:r>
              <a:rPr lang="zh-CN" altLang="en-US" sz="1600" dirty="0">
                <a:solidFill>
                  <a:sysClr val="windowText" lastClr="000000"/>
                </a:solidFill>
                <a:latin typeface="宋体" panose="02010600030101010101" pitchFamily="2" charset="-122"/>
                <a:sym typeface="宋体" panose="02010600030101010101" pitchFamily="2" charset="-122"/>
              </a:rPr>
              <a:t>从文件读取数据，每读一次，信号量加一</a:t>
            </a:r>
            <a:r>
              <a:rPr lang="zh-CN" altLang="en-US" sz="1600" dirty="0">
                <a:solidFill>
                  <a:sysClr val="windowText" lastClr="000000"/>
                </a:solidFill>
                <a:latin typeface="Consolas" panose="020B0609020204030204" pitchFamily="49" charset="0"/>
                <a:sym typeface="Consolas" panose="020B0609020204030204" pitchFamily="49" charset="0"/>
              </a:rPr>
              <a:t>*/</a:t>
            </a:r>
            <a:endParaRPr lang="zh-CN" altLang="en-US" dirty="0">
              <a:solidFill>
                <a:sysClr val="windowText" lastClr="000000"/>
              </a:solidFill>
              <a:latin typeface="Consolas" panose="020B0609020204030204" pitchFamily="49" charset="0"/>
              <a:sym typeface="Consolas" panose="020B0609020204030204" pitchFamily="49" charset="0"/>
            </a:endParaRPr>
          </a:p>
          <a:p>
            <a:pPr algn="l"/>
            <a:r>
              <a:rPr lang="zh-CN" altLang="en-US" sz="1600" dirty="0">
                <a:solidFill>
                  <a:sysClr val="windowText" lastClr="000000"/>
                </a:solidFill>
                <a:latin typeface="Consolas" panose="020B0609020204030204" pitchFamily="49" charset="0"/>
                <a:sym typeface="Consolas" panose="020B0609020204030204" pitchFamily="49" charset="0"/>
              </a:rPr>
              <a:t>void ReadData( void )</a:t>
            </a:r>
          </a:p>
          <a:p>
            <a:pPr algn="l"/>
            <a:r>
              <a:rPr lang="zh-CN" altLang="en-US" sz="1600" dirty="0">
                <a:solidFill>
                  <a:sysClr val="windowText" lastClr="000000"/>
                </a:solidFill>
                <a:latin typeface="Consolas" panose="020B0609020204030204" pitchFamily="49" charset="0"/>
                <a:sym typeface="Consolas" panose="020B0609020204030204" pitchFamily="49" charset="0"/>
              </a:rPr>
              <a:t>{</a:t>
            </a:r>
          </a:p>
          <a:p>
            <a:pPr algn="l"/>
            <a:r>
              <a:rPr lang="zh-CN" altLang="en-US" sz="1600" dirty="0">
                <a:solidFill>
                  <a:sysClr val="windowText" lastClr="000000"/>
                </a:solidFill>
                <a:latin typeface="Consolas" panose="020B0609020204030204" pitchFamily="49" charset="0"/>
                <a:sym typeface="Consolas" panose="020B0609020204030204" pitchFamily="49" charset="0"/>
              </a:rPr>
              <a:t>    FILE *fp = fopen( "1.</a:t>
            </a:r>
            <a:r>
              <a:rPr lang="en-US" altLang="zh-CN" sz="1600" dirty="0">
                <a:solidFill>
                  <a:sysClr val="windowText" lastClr="000000"/>
                </a:solidFill>
                <a:latin typeface="Consolas" panose="020B0609020204030204" pitchFamily="49" charset="0"/>
                <a:sym typeface="Consolas" panose="020B0609020204030204" pitchFamily="49" charset="0"/>
              </a:rPr>
              <a:t>txt</a:t>
            </a:r>
            <a:r>
              <a:rPr lang="zh-CN" altLang="en-US" sz="1600" dirty="0">
                <a:solidFill>
                  <a:sysClr val="windowText" lastClr="000000"/>
                </a:solidFill>
                <a:latin typeface="Consolas" panose="020B0609020204030204" pitchFamily="49" charset="0"/>
                <a:sym typeface="Consolas" panose="020B0609020204030204" pitchFamily="49" charset="0"/>
              </a:rPr>
              <a:t>", "r" );</a:t>
            </a:r>
          </a:p>
          <a:p>
            <a:pPr algn="l"/>
            <a:r>
              <a:rPr lang="zh-CN" altLang="en-US" sz="1600" dirty="0">
                <a:solidFill>
                  <a:sysClr val="windowText" lastClr="000000"/>
                </a:solidFill>
                <a:latin typeface="Consolas" panose="020B0609020204030204" pitchFamily="49" charset="0"/>
                <a:sym typeface="Consolas" panose="020B0609020204030204" pitchFamily="49" charset="0"/>
              </a:rPr>
              <a:t>    while ( !feof( fp ) ) {</a:t>
            </a:r>
          </a:p>
          <a:p>
            <a:pPr algn="l"/>
            <a:r>
              <a:rPr lang="zh-CN" altLang="en-US" sz="1600" dirty="0">
                <a:solidFill>
                  <a:sysClr val="windowText" lastClr="000000"/>
                </a:solidFill>
                <a:latin typeface="Consolas" panose="020B0609020204030204" pitchFamily="49" charset="0"/>
                <a:sym typeface="Consolas" panose="020B0609020204030204" pitchFamily="49" charset="0"/>
              </a:rPr>
              <a:t>        fscanf( fp, "%d", &amp;stack[size]);</a:t>
            </a:r>
          </a:p>
          <a:p>
            <a:pPr algn="l"/>
            <a:r>
              <a:rPr lang="zh-CN" altLang="en-US" sz="1600" dirty="0">
                <a:solidFill>
                  <a:sysClr val="windowText" lastClr="000000"/>
                </a:solidFill>
                <a:latin typeface="Consolas" panose="020B0609020204030204" pitchFamily="49" charset="0"/>
                <a:sym typeface="Consolas" panose="020B0609020204030204" pitchFamily="49" charset="0"/>
              </a:rPr>
              <a:t>        sem_post( &amp;sem );</a:t>
            </a:r>
          </a:p>
          <a:p>
            <a:pPr algn="l"/>
            <a:r>
              <a:rPr lang="zh-CN" altLang="en-US" sz="1600" dirty="0">
                <a:solidFill>
                  <a:sysClr val="windowText" lastClr="000000"/>
                </a:solidFill>
                <a:latin typeface="Consolas" panose="020B0609020204030204" pitchFamily="49" charset="0"/>
                <a:sym typeface="Consolas" panose="020B0609020204030204" pitchFamily="49" charset="0"/>
              </a:rPr>
              <a:t>        ++size;</a:t>
            </a:r>
          </a:p>
          <a:p>
            <a:pPr algn="l"/>
            <a:r>
              <a:rPr lang="zh-CN" altLang="en-US" sz="1600" dirty="0">
                <a:solidFill>
                  <a:sysClr val="windowText" lastClr="000000"/>
                </a:solidFill>
                <a:latin typeface="Consolas" panose="020B0609020204030204" pitchFamily="49" charset="0"/>
                <a:sym typeface="Consolas" panose="020B0609020204030204" pitchFamily="49" charset="0"/>
              </a:rPr>
              <a:t>    }</a:t>
            </a:r>
          </a:p>
          <a:p>
            <a:pPr algn="l"/>
            <a:r>
              <a:rPr lang="zh-CN" altLang="en-US" sz="1600" dirty="0">
                <a:solidFill>
                  <a:sysClr val="windowText" lastClr="000000"/>
                </a:solidFill>
                <a:latin typeface="Consolas" panose="020B0609020204030204" pitchFamily="49" charset="0"/>
                <a:sym typeface="Consolas" panose="020B0609020204030204" pitchFamily="49" charset="0"/>
              </a:rPr>
              <a:t>    fclose(fp);</a:t>
            </a:r>
          </a:p>
          <a:p>
            <a:pPr algn="l"/>
            <a:r>
              <a:rPr lang="zh-CN" altLang="en-US" sz="1600" dirty="0">
                <a:solidFill>
                  <a:sysClr val="windowText" lastClr="000000"/>
                </a:solidFill>
                <a:latin typeface="Consolas" panose="020B0609020204030204" pitchFamily="49" charset="0"/>
                <a:sym typeface="Consolas" panose="020B0609020204030204" pitchFamily="49" charset="0"/>
              </a:rPr>
              <a:t>}</a:t>
            </a:r>
            <a:endParaRPr lang="zh-CN" altLang="en-US" dirty="0">
              <a:solidFill>
                <a:sysClr val="windowText" lastClr="000000"/>
              </a:solidFill>
              <a:latin typeface="Consolas" panose="020B0609020204030204" pitchFamily="49" charset="0"/>
              <a:sym typeface="Consolas" panose="020B0609020204030204" pitchFamily="49" charset="0"/>
            </a:endParaRPr>
          </a:p>
          <a:p>
            <a:pPr algn="l"/>
            <a:r>
              <a:rPr lang="zh-CN" altLang="en-US" sz="1600" dirty="0">
                <a:solidFill>
                  <a:sysClr val="windowText" lastClr="000000"/>
                </a:solidFill>
                <a:latin typeface="Consolas" panose="020B0609020204030204" pitchFamily="49" charset="0"/>
                <a:sym typeface="Consolas" panose="020B0609020204030204" pitchFamily="49" charset="0"/>
              </a:rPr>
              <a:t>/*</a:t>
            </a:r>
            <a:r>
              <a:rPr lang="zh-CN" altLang="en-US" sz="1600" dirty="0">
                <a:solidFill>
                  <a:sysClr val="windowText" lastClr="000000"/>
                </a:solidFill>
                <a:latin typeface="宋体" panose="02010600030101010101" pitchFamily="2" charset="-122"/>
                <a:sym typeface="宋体" panose="02010600030101010101" pitchFamily="2" charset="-122"/>
              </a:rPr>
              <a:t>阻塞等待缓冲区有数据，读取数据后，释放缓冲区，继续循环</a:t>
            </a:r>
            <a:r>
              <a:rPr lang="zh-CN" altLang="en-US" sz="1600" dirty="0">
                <a:solidFill>
                  <a:sysClr val="windowText" lastClr="000000"/>
                </a:solidFill>
                <a:latin typeface="Consolas" panose="020B0609020204030204" pitchFamily="49" charset="0"/>
                <a:sym typeface="Consolas" panose="020B0609020204030204" pitchFamily="49" charset="0"/>
              </a:rPr>
              <a:t>*/</a:t>
            </a:r>
            <a:endParaRPr lang="zh-CN" altLang="en-US" dirty="0">
              <a:solidFill>
                <a:sysClr val="windowText" lastClr="000000"/>
              </a:solidFill>
              <a:latin typeface="Consolas" panose="020B0609020204030204" pitchFamily="49" charset="0"/>
              <a:sym typeface="Consolas" panose="020B0609020204030204" pitchFamily="49" charset="0"/>
            </a:endParaRPr>
          </a:p>
          <a:p>
            <a:pPr algn="l"/>
            <a:r>
              <a:rPr lang="zh-CN" altLang="en-US" sz="1600" dirty="0">
                <a:solidFill>
                  <a:sysClr val="windowText" lastClr="000000"/>
                </a:solidFill>
                <a:latin typeface="Consolas" panose="020B0609020204030204" pitchFamily="49" charset="0"/>
                <a:sym typeface="Consolas" panose="020B0609020204030204" pitchFamily="49" charset="0"/>
              </a:rPr>
              <a:t>void HandleData( void )</a:t>
            </a:r>
          </a:p>
          <a:p>
            <a:pPr algn="l"/>
            <a:r>
              <a:rPr lang="zh-CN" altLang="en-US" sz="1600" dirty="0">
                <a:solidFill>
                  <a:sysClr val="windowText" lastClr="000000"/>
                </a:solidFill>
                <a:latin typeface="Consolas" panose="020B0609020204030204" pitchFamily="49" charset="0"/>
                <a:sym typeface="Consolas" panose="020B0609020204030204" pitchFamily="49" charset="0"/>
              </a:rPr>
              <a:t>{</a:t>
            </a:r>
          </a:p>
          <a:p>
            <a:pPr algn="l"/>
            <a:r>
              <a:rPr lang="zh-CN" altLang="en-US" sz="1600" dirty="0">
                <a:solidFill>
                  <a:sysClr val="windowText" lastClr="000000"/>
                </a:solidFill>
                <a:latin typeface="Consolas" panose="020B0609020204030204" pitchFamily="49" charset="0"/>
                <a:sym typeface="Consolas" panose="020B0609020204030204" pitchFamily="49" charset="0"/>
              </a:rPr>
              <a:t>    while( 1 ) {</a:t>
            </a:r>
          </a:p>
          <a:p>
            <a:pPr algn="l"/>
            <a:r>
              <a:rPr lang="zh-CN" altLang="en-US" sz="1600" dirty="0">
                <a:solidFill>
                  <a:sysClr val="windowText" lastClr="000000"/>
                </a:solidFill>
                <a:latin typeface="Consolas" panose="020B0609020204030204" pitchFamily="49" charset="0"/>
                <a:sym typeface="Consolas" panose="020B0609020204030204" pitchFamily="49" charset="0"/>
              </a:rPr>
              <a:t>        sem_wait( &amp;sem );</a:t>
            </a:r>
          </a:p>
          <a:p>
            <a:pPr algn="l"/>
            <a:r>
              <a:rPr lang="zh-CN" altLang="en-US" sz="1600" dirty="0">
                <a:solidFill>
                  <a:sysClr val="windowText" lastClr="000000"/>
                </a:solidFill>
                <a:latin typeface="Consolas" panose="020B0609020204030204" pitchFamily="49" charset="0"/>
                <a:sym typeface="Consolas" panose="020B0609020204030204" pitchFamily="49" charset="0"/>
              </a:rPr>
              <a:t>        printf( "%d\n", stack[size]);</a:t>
            </a:r>
          </a:p>
          <a:p>
            <a:pPr algn="l"/>
            <a:r>
              <a:rPr lang="zh-CN" altLang="en-US" sz="1600" dirty="0">
                <a:solidFill>
                  <a:sysClr val="windowText" lastClr="000000"/>
                </a:solidFill>
                <a:latin typeface="Consolas" panose="020B0609020204030204" pitchFamily="49" charset="0"/>
                <a:sym typeface="Consolas" panose="020B0609020204030204" pitchFamily="49" charset="0"/>
              </a:rPr>
              <a:t>        --size;</a:t>
            </a:r>
          </a:p>
          <a:p>
            <a:pPr algn="l"/>
            <a:r>
              <a:rPr lang="zh-CN" altLang="en-US" sz="1600" dirty="0">
                <a:solidFill>
                  <a:sysClr val="windowText" lastClr="000000"/>
                </a:solidFill>
                <a:latin typeface="Consolas" panose="020B0609020204030204" pitchFamily="49" charset="0"/>
                <a:sym typeface="Consolas" panose="020B0609020204030204" pitchFamily="49" charset="0"/>
              </a:rPr>
              <a:t>    }</a:t>
            </a:r>
          </a:p>
          <a:p>
            <a:pPr algn="l"/>
            <a:r>
              <a:rPr lang="zh-CN" altLang="en-US" sz="1600" dirty="0">
                <a:solidFill>
                  <a:sysClr val="windowText" lastClr="000000"/>
                </a:solidFill>
                <a:latin typeface="Consolas" panose="020B0609020204030204" pitchFamily="49" charset="0"/>
                <a:sym typeface="Consolas" panose="020B0609020204030204" pitchFamily="49" charset="0"/>
              </a:rPr>
              <a:t>}</a:t>
            </a:r>
          </a:p>
        </p:txBody>
      </p:sp>
      <p:sp>
        <p:nvSpPr>
          <p:cNvPr id="3" name="Rectangle 2">
            <a:extLst>
              <a:ext uri="{FF2B5EF4-FFF2-40B4-BE49-F238E27FC236}">
                <a16:creationId xmlns:a16="http://schemas.microsoft.com/office/drawing/2014/main" id="{D0885333-1D8B-4EC3-B2FD-36774157A713}"/>
              </a:ext>
            </a:extLst>
          </p:cNvPr>
          <p:cNvSpPr txBox="1">
            <a:spLocks noChangeAspect="1"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kern="0"/>
              <a:t>子任务</a:t>
            </a:r>
            <a:r>
              <a:rPr lang="en-US" altLang="zh-CN" kern="0"/>
              <a:t>3(30</a:t>
            </a:r>
            <a:r>
              <a:rPr lang="zh-CN" altLang="en-US" kern="0"/>
              <a:t>分钟</a:t>
            </a:r>
            <a:r>
              <a:rPr lang="en-US" altLang="zh-CN" kern="0"/>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4FF396E-EA4E-4085-8F51-C16963C945CF}"/>
              </a:ext>
            </a:extLst>
          </p:cNvPr>
          <p:cNvSpPr>
            <a:spLocks noGrp="1" noChangeAspect="1" noChangeArrowheads="1"/>
          </p:cNvSpPr>
          <p:nvPr>
            <p:ph type="title" idx="4294967295"/>
          </p:nvPr>
        </p:nvSpPr>
        <p:spPr/>
        <p:txBody>
          <a:bodyPr/>
          <a:lstStyle/>
          <a:p>
            <a:r>
              <a:rPr lang="zh-CN" altLang="zh-CN"/>
              <a:t>概述</a:t>
            </a:r>
          </a:p>
        </p:txBody>
      </p:sp>
      <p:sp>
        <p:nvSpPr>
          <p:cNvPr id="17411" name="Rectangle 3">
            <a:extLst>
              <a:ext uri="{FF2B5EF4-FFF2-40B4-BE49-F238E27FC236}">
                <a16:creationId xmlns:a16="http://schemas.microsoft.com/office/drawing/2014/main" id="{942D355A-4C47-4157-9AFF-3CAEAD2A4620}"/>
              </a:ext>
            </a:extLst>
          </p:cNvPr>
          <p:cNvSpPr>
            <a:spLocks noGrp="1" noChangeArrowheads="1"/>
          </p:cNvSpPr>
          <p:nvPr>
            <p:ph type="body" idx="4294967295"/>
          </p:nvPr>
        </p:nvSpPr>
        <p:spPr/>
        <p:txBody>
          <a:bodyPr/>
          <a:lstStyle/>
          <a:p>
            <a:pPr algn="just"/>
            <a:r>
              <a:rPr lang="zh-CN" altLang="en-US" sz="2000" dirty="0"/>
              <a:t>实际上，“读取</a:t>
            </a:r>
            <a:r>
              <a:rPr lang="en-US" altLang="zh-CN" sz="2000" dirty="0"/>
              <a:t>2”</a:t>
            </a:r>
            <a:r>
              <a:rPr lang="zh-CN" altLang="en-US" sz="2000" dirty="0"/>
              <a:t>与“发送</a:t>
            </a:r>
            <a:r>
              <a:rPr lang="en-US" altLang="zh-CN" sz="2000" dirty="0"/>
              <a:t>1”</a:t>
            </a:r>
            <a:r>
              <a:rPr lang="zh-CN" altLang="en-US" sz="2000" dirty="0"/>
              <a:t>这两个操作是可以同时执行的，类似的，将所有可以并行的操作放在一起执行，传输文件的总时间得到有效降低。</a:t>
            </a:r>
          </a:p>
        </p:txBody>
      </p:sp>
      <p:pic>
        <p:nvPicPr>
          <p:cNvPr id="17412" name="Picture 2">
            <a:extLst>
              <a:ext uri="{FF2B5EF4-FFF2-40B4-BE49-F238E27FC236}">
                <a16:creationId xmlns:a16="http://schemas.microsoft.com/office/drawing/2014/main" id="{53221656-26F3-43D6-B20E-2803124F7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3" y="3286125"/>
            <a:ext cx="398621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1">
            <a:extLst>
              <a:ext uri="{FF2B5EF4-FFF2-40B4-BE49-F238E27FC236}">
                <a16:creationId xmlns:a16="http://schemas.microsoft.com/office/drawing/2014/main" id="{F59568E4-C2D0-4D9E-9A2D-90AF63F0D57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826" y="3286125"/>
            <a:ext cx="4022725" cy="255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407114B-603D-40A1-A85F-B44F41A38056}"/>
              </a:ext>
            </a:extLst>
          </p:cNvPr>
          <p:cNvSpPr>
            <a:spLocks noGrp="1" noChangeAspect="1" noChangeArrowheads="1"/>
          </p:cNvSpPr>
          <p:nvPr>
            <p:ph type="title" idx="4294967295"/>
          </p:nvPr>
        </p:nvSpPr>
        <p:spPr/>
        <p:txBody>
          <a:bodyPr/>
          <a:lstStyle/>
          <a:p>
            <a:r>
              <a:rPr lang="zh-CN" altLang="en-US"/>
              <a:t>子任务</a:t>
            </a:r>
            <a:r>
              <a:rPr lang="en-US" altLang="zh-CN"/>
              <a:t>4(30</a:t>
            </a:r>
            <a:r>
              <a:rPr lang="zh-CN" altLang="en-US"/>
              <a:t>分钟</a:t>
            </a:r>
            <a:r>
              <a:rPr lang="en-US" altLang="zh-CN"/>
              <a:t>)</a:t>
            </a:r>
          </a:p>
        </p:txBody>
      </p:sp>
      <p:sp>
        <p:nvSpPr>
          <p:cNvPr id="45059" name="Rectangle 3">
            <a:extLst>
              <a:ext uri="{FF2B5EF4-FFF2-40B4-BE49-F238E27FC236}">
                <a16:creationId xmlns:a16="http://schemas.microsoft.com/office/drawing/2014/main" id="{BAA7FA6B-18F9-47C6-A99C-260A8DAC4A90}"/>
              </a:ext>
            </a:extLst>
          </p:cNvPr>
          <p:cNvSpPr>
            <a:spLocks noGrp="1" noChangeArrowheads="1"/>
          </p:cNvSpPr>
          <p:nvPr>
            <p:ph type="body" idx="4294967295"/>
          </p:nvPr>
        </p:nvSpPr>
        <p:spPr/>
        <p:txBody>
          <a:bodyPr/>
          <a:lstStyle/>
          <a:p>
            <a:r>
              <a:rPr lang="zh-CN" altLang="en-US" sz="2400" dirty="0"/>
              <a:t>目标</a:t>
            </a:r>
            <a:endParaRPr lang="en-US" altLang="zh-CN" sz="2400" dirty="0"/>
          </a:p>
          <a:p>
            <a:pPr lvl="1"/>
            <a:r>
              <a:rPr lang="zh-CN" altLang="en-US" sz="2000" dirty="0"/>
              <a:t>在</a:t>
            </a:r>
            <a:r>
              <a:rPr lang="en-US" altLang="zh-CN" sz="2000" dirty="0"/>
              <a:t>server</a:t>
            </a:r>
            <a:r>
              <a:rPr lang="zh-CN" altLang="en-US" sz="2000" dirty="0"/>
              <a:t>程序中，实现并行地“接收数据”和“写入文件”</a:t>
            </a:r>
            <a:endParaRPr lang="en-US" altLang="zh-CN" sz="2000" dirty="0"/>
          </a:p>
          <a:p>
            <a:pPr marL="457200" lvl="1" indent="0">
              <a:buNone/>
            </a:pPr>
            <a:r>
              <a:rPr lang="zh-CN" altLang="en-US" dirty="0">
                <a:solidFill>
                  <a:srgbClr val="000066"/>
                </a:solidFill>
                <a:ea typeface="黑体" panose="02010609060101010101" pitchFamily="49" charset="-122"/>
              </a:rPr>
              <a:t>任务描述</a:t>
            </a:r>
            <a:endParaRPr lang="en-US" altLang="zh-CN" dirty="0">
              <a:solidFill>
                <a:srgbClr val="000066"/>
              </a:solidFill>
              <a:ea typeface="黑体" panose="02010609060101010101" pitchFamily="49" charset="-122"/>
            </a:endParaRPr>
          </a:p>
          <a:p>
            <a:pPr lvl="1"/>
            <a:r>
              <a:rPr lang="zh-CN" altLang="en-US" sz="2000" dirty="0"/>
              <a:t>与子任务3一样，我们采用生产者消费者模型解决此问题。</a:t>
            </a:r>
          </a:p>
          <a:p>
            <a:pPr lvl="1"/>
            <a:r>
              <a:rPr lang="zh-CN" altLang="en-US" sz="2000" dirty="0"/>
              <a:t>在主线程之外，为</a:t>
            </a:r>
            <a:r>
              <a:rPr lang="en-US" altLang="zh-CN" sz="2000" dirty="0"/>
              <a:t>server</a:t>
            </a:r>
            <a:r>
              <a:rPr lang="zh-CN" altLang="en-US" sz="2000" dirty="0"/>
              <a:t>程序再添加一个子线程。主线程作为生产者，负责从</a:t>
            </a:r>
            <a:r>
              <a:rPr lang="en-US" altLang="zh-CN" sz="2000" dirty="0"/>
              <a:t>socket</a:t>
            </a:r>
            <a:r>
              <a:rPr lang="zh-CN" altLang="en-US" sz="2000" dirty="0"/>
              <a:t>接收数据并保存到队列；子线程作为消费者，负责从队列里取数据并写入文件。</a:t>
            </a:r>
          </a:p>
          <a:p>
            <a:pPr lvl="1"/>
            <a:endParaRPr lang="en-US" altLang="zh-CN" sz="20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A3EA21C-7575-40CC-A0B1-A756438549C1}"/>
              </a:ext>
            </a:extLst>
          </p:cNvPr>
          <p:cNvSpPr>
            <a:spLocks noGrp="1" noChangeAspect="1" noChangeArrowheads="1"/>
          </p:cNvSpPr>
          <p:nvPr>
            <p:ph type="title" idx="4294967295"/>
          </p:nvPr>
        </p:nvSpPr>
        <p:spPr/>
        <p:txBody>
          <a:bodyPr/>
          <a:lstStyle/>
          <a:p>
            <a:r>
              <a:rPr lang="zh-CN" altLang="en-US"/>
              <a:t>子任务</a:t>
            </a:r>
            <a:r>
              <a:rPr lang="en-US" altLang="zh-CN"/>
              <a:t>5(30</a:t>
            </a:r>
            <a:r>
              <a:rPr lang="zh-CN" altLang="en-US"/>
              <a:t>分钟</a:t>
            </a:r>
            <a:r>
              <a:rPr lang="en-US" altLang="zh-CN"/>
              <a:t>)</a:t>
            </a:r>
          </a:p>
        </p:txBody>
      </p:sp>
      <p:sp>
        <p:nvSpPr>
          <p:cNvPr id="46083" name="Rectangle 3">
            <a:extLst>
              <a:ext uri="{FF2B5EF4-FFF2-40B4-BE49-F238E27FC236}">
                <a16:creationId xmlns:a16="http://schemas.microsoft.com/office/drawing/2014/main" id="{411B6C97-3E25-4687-A194-4391C1FEF675}"/>
              </a:ext>
            </a:extLst>
          </p:cNvPr>
          <p:cNvSpPr>
            <a:spLocks noGrp="1" noChangeArrowheads="1"/>
          </p:cNvSpPr>
          <p:nvPr>
            <p:ph type="body" idx="4294967295"/>
          </p:nvPr>
        </p:nvSpPr>
        <p:spPr/>
        <p:txBody>
          <a:bodyPr/>
          <a:lstStyle/>
          <a:p>
            <a:r>
              <a:rPr lang="zh-CN" altLang="zh-CN" sz="2800" dirty="0"/>
              <a:t>任务描述：</a:t>
            </a:r>
            <a:endParaRPr lang="zh-CN" altLang="zh-CN" sz="2400" dirty="0"/>
          </a:p>
          <a:p>
            <a:pPr>
              <a:buFont typeface="Wingdings" panose="05000000000000000000" pitchFamily="2" charset="2"/>
              <a:buNone/>
            </a:pPr>
            <a:r>
              <a:rPr lang="en-US" altLang="zh-CN" sz="2000" dirty="0">
                <a:solidFill>
                  <a:schemeClr val="tx1"/>
                </a:solidFill>
              </a:rPr>
              <a:t> </a:t>
            </a:r>
            <a:r>
              <a:rPr lang="zh-CN" altLang="zh-CN" sz="2000" dirty="0">
                <a:solidFill>
                  <a:schemeClr val="tx1"/>
                </a:solidFill>
              </a:rPr>
              <a:t>缓冲区的个数对本程序的性能有一定的影响，在本子任务中，需要逐渐增大缓冲区的个数</a:t>
            </a:r>
            <a:r>
              <a:rPr lang="en-US" altLang="zh-CN" sz="2000" dirty="0">
                <a:solidFill>
                  <a:schemeClr val="tx1"/>
                </a:solidFill>
              </a:rPr>
              <a:t>(</a:t>
            </a:r>
            <a:r>
              <a:rPr lang="zh-CN" altLang="zh-CN" sz="2000" dirty="0">
                <a:solidFill>
                  <a:schemeClr val="tx1"/>
                </a:solidFill>
              </a:rPr>
              <a:t>如</a:t>
            </a:r>
            <a:r>
              <a:rPr lang="en-US" altLang="zh-CN" sz="2000" dirty="0">
                <a:solidFill>
                  <a:schemeClr val="tx1"/>
                </a:solidFill>
              </a:rPr>
              <a:t>4,8,12,16,20)</a:t>
            </a:r>
            <a:r>
              <a:rPr lang="zh-CN" altLang="zh-CN" sz="2000" dirty="0">
                <a:solidFill>
                  <a:schemeClr val="tx1"/>
                </a:solidFill>
              </a:rPr>
              <a:t>，并记录每种情况下传输</a:t>
            </a:r>
            <a:r>
              <a:rPr lang="en-US" altLang="zh-CN" sz="2000" dirty="0">
                <a:solidFill>
                  <a:schemeClr val="tx1"/>
                </a:solidFill>
              </a:rPr>
              <a:t>100MB</a:t>
            </a:r>
            <a:r>
              <a:rPr lang="zh-CN" altLang="zh-CN" sz="2000" dirty="0">
                <a:solidFill>
                  <a:schemeClr val="tx1"/>
                </a:solidFill>
              </a:rPr>
              <a:t>大小的文件所需的时间。</a:t>
            </a:r>
          </a:p>
          <a:p>
            <a:pPr>
              <a:buFont typeface="Wingdings" panose="05000000000000000000" pitchFamily="2" charset="2"/>
              <a:buNone/>
            </a:pPr>
            <a:r>
              <a:rPr lang="en-US" altLang="zh-CN" sz="2000" dirty="0"/>
              <a:t>	</a:t>
            </a:r>
            <a:r>
              <a:rPr lang="zh-CN" altLang="zh-CN" sz="2000" dirty="0"/>
              <a:t>缓冲区大小</a:t>
            </a:r>
            <a:r>
              <a:rPr lang="en-US" altLang="zh-CN" sz="2000" dirty="0"/>
              <a:t>		</a:t>
            </a:r>
            <a:r>
              <a:rPr lang="zh-CN" altLang="zh-CN" sz="2000" dirty="0"/>
              <a:t>缓冲区个数</a:t>
            </a:r>
            <a:r>
              <a:rPr lang="en-US" altLang="zh-CN" sz="2000" dirty="0"/>
              <a:t>		</a:t>
            </a:r>
            <a:r>
              <a:rPr lang="zh-CN" altLang="zh-CN" sz="2000" dirty="0"/>
              <a:t>时间</a:t>
            </a:r>
          </a:p>
          <a:p>
            <a:pPr>
              <a:buFont typeface="Wingdings" panose="05000000000000000000" pitchFamily="2" charset="2"/>
              <a:buNone/>
            </a:pPr>
            <a:r>
              <a:rPr lang="en-US" altLang="zh-CN" sz="2000" dirty="0"/>
              <a:t>	1024			4			10s</a:t>
            </a:r>
            <a:endParaRPr lang="zh-CN" altLang="zh-CN" sz="2000" dirty="0"/>
          </a:p>
          <a:p>
            <a:pPr>
              <a:buFont typeface="Wingdings" panose="05000000000000000000" pitchFamily="2" charset="2"/>
              <a:buNone/>
            </a:pPr>
            <a:r>
              <a:rPr lang="en-US" altLang="zh-CN" sz="2000" dirty="0"/>
              <a:t>	1024			8			10s </a:t>
            </a:r>
            <a:endParaRPr lang="zh-CN" altLang="zh-CN" sz="2000" dirty="0"/>
          </a:p>
          <a:p>
            <a:r>
              <a:rPr lang="zh-CN" altLang="zh-CN" sz="2800" dirty="0"/>
              <a:t>审核要求：</a:t>
            </a:r>
            <a:endParaRPr lang="zh-CN" altLang="zh-CN" sz="2400" dirty="0"/>
          </a:p>
          <a:p>
            <a:pPr>
              <a:buFont typeface="Wingdings" panose="05000000000000000000" pitchFamily="2" charset="2"/>
              <a:buChar char="ü"/>
            </a:pPr>
            <a:r>
              <a:rPr lang="zh-CN" altLang="zh-CN" sz="2000" dirty="0">
                <a:solidFill>
                  <a:schemeClr val="tx1"/>
                </a:solidFill>
              </a:rPr>
              <a:t>为</a:t>
            </a:r>
            <a:r>
              <a:rPr lang="en-US" altLang="zh-CN" sz="2000" dirty="0">
                <a:solidFill>
                  <a:schemeClr val="tx1"/>
                </a:solidFill>
              </a:rPr>
              <a:t>client</a:t>
            </a:r>
            <a:r>
              <a:rPr lang="zh-CN" altLang="zh-CN" sz="2000" dirty="0">
                <a:solidFill>
                  <a:schemeClr val="tx1"/>
                </a:solidFill>
              </a:rPr>
              <a:t>程序逐步增加缓冲区个数，分别记录了各情况下传输</a:t>
            </a:r>
            <a:r>
              <a:rPr lang="en-US" altLang="zh-CN" sz="2000" dirty="0">
                <a:solidFill>
                  <a:schemeClr val="tx1"/>
                </a:solidFill>
              </a:rPr>
              <a:t>100MB</a:t>
            </a:r>
            <a:r>
              <a:rPr lang="zh-CN" altLang="zh-CN" sz="2000" dirty="0">
                <a:solidFill>
                  <a:schemeClr val="tx1"/>
                </a:solidFill>
              </a:rPr>
              <a:t>大小的文件所需的时间</a:t>
            </a:r>
          </a:p>
          <a:p>
            <a:pPr>
              <a:buFont typeface="Wingdings" panose="05000000000000000000" pitchFamily="2" charset="2"/>
              <a:buChar char="ü"/>
            </a:pPr>
            <a:r>
              <a:rPr lang="zh-CN" altLang="zh-CN" sz="2000" dirty="0">
                <a:solidFill>
                  <a:schemeClr val="tx1"/>
                </a:solidFill>
              </a:rPr>
              <a:t>为</a:t>
            </a:r>
            <a:r>
              <a:rPr lang="en-US" altLang="zh-CN" sz="2000" dirty="0">
                <a:solidFill>
                  <a:schemeClr val="tx1"/>
                </a:solidFill>
              </a:rPr>
              <a:t>server</a:t>
            </a:r>
            <a:r>
              <a:rPr lang="zh-CN" altLang="zh-CN" sz="2000" dirty="0">
                <a:solidFill>
                  <a:schemeClr val="tx1"/>
                </a:solidFill>
              </a:rPr>
              <a:t>程序逐步增加缓冲区个数，分别记录了各情况下传输</a:t>
            </a:r>
            <a:r>
              <a:rPr lang="en-US" altLang="zh-CN" sz="2000" dirty="0">
                <a:solidFill>
                  <a:schemeClr val="tx1"/>
                </a:solidFill>
              </a:rPr>
              <a:t>100MB</a:t>
            </a:r>
            <a:r>
              <a:rPr lang="zh-CN" altLang="zh-CN" sz="2000" dirty="0">
                <a:solidFill>
                  <a:schemeClr val="tx1"/>
                </a:solidFill>
              </a:rPr>
              <a:t>大小的文件所需的时间</a:t>
            </a:r>
          </a:p>
          <a:p>
            <a:pPr lvl="1"/>
            <a:endParaRPr lang="en-US" altLang="zh-CN" sz="20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6AF03E7-4E19-4F35-A62B-915DA4E7C627}"/>
              </a:ext>
            </a:extLst>
          </p:cNvPr>
          <p:cNvSpPr>
            <a:spLocks noGrp="1" noChangeAspect="1" noChangeArrowheads="1"/>
          </p:cNvSpPr>
          <p:nvPr>
            <p:ph type="title" idx="4294967295"/>
          </p:nvPr>
        </p:nvSpPr>
        <p:spPr/>
        <p:txBody>
          <a:bodyPr/>
          <a:lstStyle/>
          <a:p>
            <a:r>
              <a:rPr lang="zh-CN" altLang="en-US"/>
              <a:t>子任务</a:t>
            </a:r>
            <a:r>
              <a:rPr lang="en-US" altLang="zh-CN"/>
              <a:t>6</a:t>
            </a:r>
          </a:p>
        </p:txBody>
      </p:sp>
      <p:sp>
        <p:nvSpPr>
          <p:cNvPr id="47107" name="Rectangle 3">
            <a:extLst>
              <a:ext uri="{FF2B5EF4-FFF2-40B4-BE49-F238E27FC236}">
                <a16:creationId xmlns:a16="http://schemas.microsoft.com/office/drawing/2014/main" id="{9E761906-6C71-4EE7-A394-B8BEFE92724A}"/>
              </a:ext>
            </a:extLst>
          </p:cNvPr>
          <p:cNvSpPr>
            <a:spLocks noGrp="1" noChangeArrowheads="1"/>
          </p:cNvSpPr>
          <p:nvPr>
            <p:ph type="body" idx="4294967295"/>
          </p:nvPr>
        </p:nvSpPr>
        <p:spPr/>
        <p:txBody>
          <a:bodyPr/>
          <a:lstStyle/>
          <a:p>
            <a:r>
              <a:rPr lang="zh-CN" altLang="zh-CN" sz="2800" dirty="0"/>
              <a:t>任务描述：</a:t>
            </a:r>
            <a:endParaRPr lang="en-US" altLang="zh-CN" sz="2800" dirty="0"/>
          </a:p>
          <a:p>
            <a:pPr>
              <a:buFont typeface="Wingdings" panose="05000000000000000000" pitchFamily="2" charset="2"/>
              <a:buNone/>
            </a:pPr>
            <a:r>
              <a:rPr lang="en-US" altLang="zh-CN" sz="2000" dirty="0">
                <a:solidFill>
                  <a:schemeClr val="tx1"/>
                </a:solidFill>
              </a:rPr>
              <a:t>   </a:t>
            </a:r>
            <a:r>
              <a:rPr lang="zh-CN" altLang="zh-CN" sz="2000" dirty="0">
                <a:solidFill>
                  <a:schemeClr val="tx1"/>
                </a:solidFill>
              </a:rPr>
              <a:t>基于</a:t>
            </a:r>
            <a:r>
              <a:rPr lang="en-US" altLang="zh-CN" sz="2000" dirty="0">
                <a:solidFill>
                  <a:schemeClr val="tx1"/>
                </a:solidFill>
              </a:rPr>
              <a:t>UDP Socket</a:t>
            </a:r>
            <a:r>
              <a:rPr lang="zh-CN" altLang="zh-CN" sz="2000" dirty="0">
                <a:solidFill>
                  <a:schemeClr val="tx1"/>
                </a:solidFill>
              </a:rPr>
              <a:t>实现简单的文件传输程序，可以基于本实训或者实训</a:t>
            </a:r>
            <a:r>
              <a:rPr lang="en-US" altLang="zh-CN" sz="2000" dirty="0">
                <a:solidFill>
                  <a:schemeClr val="tx1"/>
                </a:solidFill>
              </a:rPr>
              <a:t>3</a:t>
            </a:r>
            <a:r>
              <a:rPr lang="zh-CN" altLang="zh-CN" sz="2000" dirty="0">
                <a:solidFill>
                  <a:schemeClr val="tx1"/>
                </a:solidFill>
              </a:rPr>
              <a:t>中的任意一组</a:t>
            </a:r>
            <a:r>
              <a:rPr lang="en-US" altLang="zh-CN" sz="2000" dirty="0">
                <a:solidFill>
                  <a:schemeClr val="tx1"/>
                </a:solidFill>
              </a:rPr>
              <a:t>client/server</a:t>
            </a:r>
            <a:r>
              <a:rPr lang="zh-CN" altLang="zh-CN" sz="2000" dirty="0">
                <a:solidFill>
                  <a:schemeClr val="tx1"/>
                </a:solidFill>
              </a:rPr>
              <a:t>程序实现。为了降低复杂度，推荐基于实训</a:t>
            </a:r>
            <a:r>
              <a:rPr lang="en-US" altLang="zh-CN" sz="2000" dirty="0">
                <a:solidFill>
                  <a:schemeClr val="tx1"/>
                </a:solidFill>
              </a:rPr>
              <a:t>2</a:t>
            </a:r>
            <a:r>
              <a:rPr lang="zh-CN" altLang="zh-CN" sz="2000" dirty="0">
                <a:solidFill>
                  <a:schemeClr val="tx1"/>
                </a:solidFill>
              </a:rPr>
              <a:t>的子任务</a:t>
            </a:r>
            <a:r>
              <a:rPr lang="en-US" altLang="zh-CN" sz="2000" dirty="0">
                <a:solidFill>
                  <a:schemeClr val="tx1"/>
                </a:solidFill>
              </a:rPr>
              <a:t>4</a:t>
            </a:r>
            <a:r>
              <a:rPr lang="zh-CN" altLang="zh-CN" sz="2000" dirty="0">
                <a:solidFill>
                  <a:schemeClr val="tx1"/>
                </a:solidFill>
              </a:rPr>
              <a:t>实现。</a:t>
            </a:r>
          </a:p>
          <a:p>
            <a:pPr>
              <a:buFont typeface="Wingdings" panose="05000000000000000000" pitchFamily="2" charset="2"/>
              <a:buNone/>
            </a:pPr>
            <a:endParaRPr lang="zh-CN" altLang="zh-CN" sz="2400" dirty="0"/>
          </a:p>
          <a:p>
            <a:r>
              <a:rPr lang="zh-CN" altLang="zh-CN" sz="2800" dirty="0"/>
              <a:t>审核要求：</a:t>
            </a:r>
            <a:endParaRPr lang="zh-CN" altLang="zh-CN" sz="2400" dirty="0"/>
          </a:p>
          <a:p>
            <a:pPr>
              <a:buFont typeface="Wingdings" panose="05000000000000000000" pitchFamily="2" charset="2"/>
              <a:buChar char="ü"/>
            </a:pPr>
            <a:r>
              <a:rPr lang="zh-CN" altLang="zh-CN" sz="2000" dirty="0">
                <a:solidFill>
                  <a:schemeClr val="tx1"/>
                </a:solidFill>
              </a:rPr>
              <a:t>正确创建了</a:t>
            </a:r>
            <a:r>
              <a:rPr lang="en-US" altLang="zh-CN" sz="2000" dirty="0">
                <a:solidFill>
                  <a:schemeClr val="tx1"/>
                </a:solidFill>
              </a:rPr>
              <a:t>UDP socket</a:t>
            </a:r>
            <a:r>
              <a:rPr lang="zh-CN" altLang="zh-CN" sz="2000" dirty="0">
                <a:solidFill>
                  <a:schemeClr val="tx1"/>
                </a:solidFill>
              </a:rPr>
              <a:t>，并使用</a:t>
            </a:r>
            <a:r>
              <a:rPr lang="en-US" altLang="zh-CN" sz="2000" dirty="0" err="1">
                <a:solidFill>
                  <a:schemeClr val="tx1"/>
                </a:solidFill>
              </a:rPr>
              <a:t>sendto</a:t>
            </a:r>
            <a:r>
              <a:rPr lang="en-US" altLang="zh-CN" sz="2000" dirty="0">
                <a:solidFill>
                  <a:schemeClr val="tx1"/>
                </a:solidFill>
              </a:rPr>
              <a:t>()</a:t>
            </a:r>
            <a:r>
              <a:rPr lang="zh-CN" altLang="zh-CN" sz="2000" dirty="0">
                <a:solidFill>
                  <a:schemeClr val="tx1"/>
                </a:solidFill>
              </a:rPr>
              <a:t>发送数据，</a:t>
            </a:r>
            <a:r>
              <a:rPr lang="en-US" altLang="zh-CN" sz="2000" dirty="0" err="1">
                <a:solidFill>
                  <a:schemeClr val="tx1"/>
                </a:solidFill>
              </a:rPr>
              <a:t>recvfrom</a:t>
            </a:r>
            <a:r>
              <a:rPr lang="en-US" altLang="zh-CN" sz="2000" dirty="0">
                <a:solidFill>
                  <a:schemeClr val="tx1"/>
                </a:solidFill>
              </a:rPr>
              <a:t>()</a:t>
            </a:r>
            <a:r>
              <a:rPr lang="zh-CN" altLang="zh-CN" sz="2000" dirty="0">
                <a:solidFill>
                  <a:schemeClr val="tx1"/>
                </a:solidFill>
              </a:rPr>
              <a:t>接收数据</a:t>
            </a:r>
          </a:p>
          <a:p>
            <a:pPr>
              <a:buFont typeface="Wingdings" panose="05000000000000000000" pitchFamily="2" charset="2"/>
              <a:buChar char="ü"/>
            </a:pPr>
            <a:r>
              <a:rPr lang="zh-CN" altLang="zh-CN" sz="2000" dirty="0">
                <a:solidFill>
                  <a:schemeClr val="tx1"/>
                </a:solidFill>
              </a:rPr>
              <a:t>能够适当处理</a:t>
            </a:r>
            <a:r>
              <a:rPr lang="en-US" altLang="zh-CN" sz="2000" dirty="0">
                <a:solidFill>
                  <a:schemeClr val="tx1"/>
                </a:solidFill>
              </a:rPr>
              <a:t>UDP</a:t>
            </a:r>
            <a:r>
              <a:rPr lang="zh-CN" altLang="zh-CN" sz="2000" dirty="0">
                <a:solidFill>
                  <a:schemeClr val="tx1"/>
                </a:solidFill>
              </a:rPr>
              <a:t>可能引起的乱序、丢包现象</a:t>
            </a:r>
          </a:p>
          <a:p>
            <a:pPr>
              <a:buFont typeface="Wingdings" panose="05000000000000000000" pitchFamily="2" charset="2"/>
              <a:buChar char="ü"/>
            </a:pPr>
            <a:r>
              <a:rPr lang="en-US" altLang="zh-CN" sz="2000" dirty="0">
                <a:solidFill>
                  <a:schemeClr val="tx1"/>
                </a:solidFill>
              </a:rPr>
              <a:t> </a:t>
            </a:r>
            <a:r>
              <a:rPr lang="zh-CN" altLang="zh-CN" sz="2000" dirty="0">
                <a:solidFill>
                  <a:schemeClr val="tx1"/>
                </a:solidFill>
              </a:rPr>
              <a:t>能够正确传输文件</a:t>
            </a:r>
          </a:p>
          <a:p>
            <a:pPr lvl="1"/>
            <a:endParaRPr lang="en-US" altLang="zh-CN" sz="20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ABA5E943-C170-427C-8E0F-3BC1091A044F}"/>
              </a:ext>
            </a:extLst>
          </p:cNvPr>
          <p:cNvSpPr>
            <a:spLocks noGrp="1" noChangeAspect="1" noChangeArrowheads="1"/>
          </p:cNvSpPr>
          <p:nvPr>
            <p:ph type="title" idx="4294967295"/>
          </p:nvPr>
        </p:nvSpPr>
        <p:spPr>
          <a:xfrm>
            <a:off x="0" y="549276"/>
            <a:ext cx="9906000" cy="557213"/>
          </a:xfrm>
        </p:spPr>
        <p:txBody>
          <a:bodyPr/>
          <a:lstStyle/>
          <a:p>
            <a:r>
              <a:rPr lang="zh-CN" altLang="zh-CN"/>
              <a:t>任务</a:t>
            </a:r>
            <a:r>
              <a:rPr lang="en-US" altLang="zh-CN"/>
              <a:t>6</a:t>
            </a:r>
            <a:endParaRPr lang="zh-CN" altLang="zh-CN"/>
          </a:p>
        </p:txBody>
      </p:sp>
      <p:sp>
        <p:nvSpPr>
          <p:cNvPr id="48131" name="内容占位符 2">
            <a:extLst>
              <a:ext uri="{FF2B5EF4-FFF2-40B4-BE49-F238E27FC236}">
                <a16:creationId xmlns:a16="http://schemas.microsoft.com/office/drawing/2014/main" id="{388C0A6B-D696-4676-9A1D-4350686DCC63}"/>
              </a:ext>
            </a:extLst>
          </p:cNvPr>
          <p:cNvSpPr>
            <a:spLocks noGrp="1" noChangeArrowheads="1"/>
          </p:cNvSpPr>
          <p:nvPr>
            <p:ph idx="1"/>
          </p:nvPr>
        </p:nvSpPr>
        <p:spPr>
          <a:xfrm>
            <a:off x="831850" y="1484784"/>
            <a:ext cx="8242300" cy="5661025"/>
          </a:xfrm>
        </p:spPr>
        <p:txBody>
          <a:bodyPr/>
          <a:lstStyle/>
          <a:p>
            <a:pPr marL="342900" lvl="2" indent="-342900">
              <a:buClr>
                <a:srgbClr val="FF5050"/>
              </a:buClr>
              <a:buSzPct val="120000"/>
              <a:buFont typeface="Wingdings" pitchFamily="2" charset="2"/>
              <a:buChar char="§"/>
            </a:pPr>
            <a:r>
              <a:rPr lang="zh-CN" altLang="en-US" sz="2800" dirty="0">
                <a:solidFill>
                  <a:srgbClr val="000066"/>
                </a:solidFill>
                <a:ea typeface="黑体" pitchFamily="2" charset="-122"/>
                <a:cs typeface="+mn-cs"/>
              </a:rPr>
              <a:t>相关知识</a:t>
            </a:r>
            <a:r>
              <a:rPr lang="zh-CN" altLang="zh-CN" sz="2800" dirty="0">
                <a:solidFill>
                  <a:srgbClr val="000066"/>
                </a:solidFill>
                <a:ea typeface="黑体" pitchFamily="2" charset="-122"/>
                <a:cs typeface="+mn-cs"/>
              </a:rPr>
              <a:t>：</a:t>
            </a:r>
          </a:p>
          <a:p>
            <a:pPr marL="342900" lvl="2" indent="-342900" algn="just">
              <a:buFont typeface="Wingdings" panose="05000000000000000000" pitchFamily="2" charset="2"/>
              <a:buChar char="v"/>
            </a:pPr>
            <a:endParaRPr lang="en-US" altLang="zh-CN" sz="1800" dirty="0"/>
          </a:p>
          <a:p>
            <a:pPr marL="342900" lvl="2" indent="-342900" algn="just">
              <a:buFont typeface="Wingdings" panose="05000000000000000000" pitchFamily="2" charset="2"/>
              <a:buChar char="v"/>
            </a:pPr>
            <a:r>
              <a:rPr lang="zh-CN" altLang="en-US" sz="1800" dirty="0"/>
              <a:t>与</a:t>
            </a:r>
            <a:r>
              <a:rPr lang="en-US" altLang="zh-CN" sz="1800" dirty="0"/>
              <a:t>TCP</a:t>
            </a:r>
            <a:r>
              <a:rPr lang="zh-CN" altLang="en-US" sz="1800" dirty="0"/>
              <a:t>协议不同的是，在</a:t>
            </a:r>
            <a:r>
              <a:rPr lang="en-US" altLang="zh-CN" sz="1800" dirty="0"/>
              <a:t>UDP</a:t>
            </a:r>
            <a:r>
              <a:rPr lang="zh-CN" altLang="en-US" sz="1800" dirty="0"/>
              <a:t>协议下，客户不与服务器建立连接，而是只管使用</a:t>
            </a:r>
            <a:r>
              <a:rPr lang="en-US" altLang="zh-CN" sz="1800" dirty="0" err="1"/>
              <a:t>sendto</a:t>
            </a:r>
            <a:r>
              <a:rPr lang="zh-CN" altLang="en-US" sz="1800" dirty="0"/>
              <a:t>函数给服务器发送数据报，其中必须作为参数指定目的地（即服务器）的地址。</a:t>
            </a:r>
            <a:endParaRPr lang="en-US" altLang="zh-CN" sz="1800" dirty="0"/>
          </a:p>
          <a:p>
            <a:pPr marL="342900" lvl="2" indent="-342900" algn="just">
              <a:buFont typeface="Wingdings" panose="05000000000000000000" pitchFamily="2" charset="2"/>
              <a:buChar char="v"/>
            </a:pPr>
            <a:r>
              <a:rPr lang="zh-CN" altLang="en-US" sz="1800" dirty="0"/>
              <a:t>服务器不接受来自客户的连接，而是只管调用</a:t>
            </a:r>
            <a:r>
              <a:rPr lang="en-US" altLang="zh-CN" sz="1800" dirty="0" err="1"/>
              <a:t>recvfrom</a:t>
            </a:r>
            <a:r>
              <a:rPr lang="zh-CN" altLang="en-US" sz="1800" dirty="0"/>
              <a:t>函数，等待来自某个客户的数据到达。</a:t>
            </a:r>
            <a:r>
              <a:rPr lang="en-US" altLang="zh-CN" sz="1800" dirty="0" err="1"/>
              <a:t>recvfrom</a:t>
            </a:r>
            <a:r>
              <a:rPr lang="zh-CN" altLang="en-US" sz="1800" dirty="0"/>
              <a:t>将与所接收的数据报一道返回客户的协议地址，因此服务器可以把响应发送给正确的客户。</a:t>
            </a:r>
            <a:endParaRPr lang="en-US" altLang="zh-CN" sz="1800" dirty="0"/>
          </a:p>
          <a:p>
            <a:pPr marL="342900" lvl="2" indent="-342900" algn="just">
              <a:buFont typeface="Wingdings" panose="05000000000000000000" pitchFamily="2" charset="2"/>
              <a:buChar char="v"/>
            </a:pPr>
            <a:endParaRPr lang="zh-CN" altLang="en-US" dirty="0">
              <a:ea typeface="宋体" panose="02010600030101010101" pitchFamily="2" charset="-122"/>
              <a:sym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4D0C7CBC-8007-4B9C-8127-2BEA57066590}"/>
              </a:ext>
            </a:extLst>
          </p:cNvPr>
          <p:cNvSpPr>
            <a:spLocks noGrp="1" noChangeAspect="1" noChangeArrowheads="1"/>
          </p:cNvSpPr>
          <p:nvPr>
            <p:ph type="title" idx="4294967295"/>
          </p:nvPr>
        </p:nvSpPr>
        <p:spPr>
          <a:xfrm>
            <a:off x="0" y="549276"/>
            <a:ext cx="9906000" cy="557213"/>
          </a:xfrm>
        </p:spPr>
        <p:txBody>
          <a:bodyPr/>
          <a:lstStyle/>
          <a:p>
            <a:r>
              <a:rPr lang="zh-CN" altLang="zh-CN" dirty="0"/>
              <a:t>任务</a:t>
            </a:r>
            <a:r>
              <a:rPr lang="en-US" altLang="zh-CN" dirty="0"/>
              <a:t>6</a:t>
            </a:r>
            <a:endParaRPr lang="zh-CN" altLang="zh-CN" dirty="0"/>
          </a:p>
        </p:txBody>
      </p:sp>
      <p:sp>
        <p:nvSpPr>
          <p:cNvPr id="49155" name="内容占位符 2">
            <a:extLst>
              <a:ext uri="{FF2B5EF4-FFF2-40B4-BE49-F238E27FC236}">
                <a16:creationId xmlns:a16="http://schemas.microsoft.com/office/drawing/2014/main" id="{8D0B7FA9-EC5F-4EAC-84C4-029AF7484D79}"/>
              </a:ext>
            </a:extLst>
          </p:cNvPr>
          <p:cNvSpPr>
            <a:spLocks noGrp="1" noChangeArrowheads="1"/>
          </p:cNvSpPr>
          <p:nvPr>
            <p:ph idx="1"/>
          </p:nvPr>
        </p:nvSpPr>
        <p:spPr>
          <a:xfrm>
            <a:off x="200472" y="1123951"/>
            <a:ext cx="8962578" cy="5661025"/>
          </a:xfrm>
        </p:spPr>
        <p:txBody>
          <a:bodyPr/>
          <a:lstStyle/>
          <a:p>
            <a:pPr lvl="2" indent="-285750">
              <a:buFont typeface="Wingdings" panose="05000000000000000000" pitchFamily="2" charset="2"/>
              <a:buChar char="v"/>
            </a:pPr>
            <a:r>
              <a:rPr lang="en-US" altLang="zh-CN" sz="1800" dirty="0">
                <a:ea typeface="宋体" panose="02010600030101010101" pitchFamily="2" charset="-122"/>
                <a:sym typeface="宋体" panose="02010600030101010101" pitchFamily="2" charset="-122"/>
              </a:rPr>
              <a:t>UDP</a:t>
            </a:r>
            <a:r>
              <a:rPr lang="zh-CN" altLang="en-US" sz="1800" dirty="0">
                <a:ea typeface="宋体" panose="02010600030101010101" pitchFamily="2" charset="-122"/>
                <a:sym typeface="宋体" panose="02010600030101010101" pitchFamily="2" charset="-122"/>
              </a:rPr>
              <a:t>编程流程如下：</a:t>
            </a:r>
            <a:endParaRPr lang="en-US" altLang="zh-CN" sz="18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dirty="0">
              <a:ea typeface="宋体" panose="02010600030101010101" pitchFamily="2" charset="-122"/>
              <a:sym typeface="宋体" panose="02010600030101010101" pitchFamily="2" charset="-122"/>
            </a:endParaRPr>
          </a:p>
        </p:txBody>
      </p:sp>
      <p:pic>
        <p:nvPicPr>
          <p:cNvPr id="49156" name="Picture 2">
            <a:extLst>
              <a:ext uri="{FF2B5EF4-FFF2-40B4-BE49-F238E27FC236}">
                <a16:creationId xmlns:a16="http://schemas.microsoft.com/office/drawing/2014/main" id="{FF3D7C4B-9FD5-47CA-B2F9-C07DA37CBC4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2680" y="1129439"/>
            <a:ext cx="6277570" cy="572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6D14D7B0-5454-415D-8211-64A79F7F2D2F}"/>
              </a:ext>
            </a:extLst>
          </p:cNvPr>
          <p:cNvSpPr>
            <a:spLocks noGrp="1" noChangeAspect="1" noChangeArrowheads="1"/>
          </p:cNvSpPr>
          <p:nvPr>
            <p:ph type="title" idx="4294967295"/>
          </p:nvPr>
        </p:nvSpPr>
        <p:spPr>
          <a:xfrm>
            <a:off x="0" y="549276"/>
            <a:ext cx="9906000" cy="557213"/>
          </a:xfrm>
        </p:spPr>
        <p:txBody>
          <a:bodyPr/>
          <a:lstStyle/>
          <a:p>
            <a:r>
              <a:rPr lang="zh-CN" altLang="zh-CN"/>
              <a:t>任务</a:t>
            </a:r>
            <a:r>
              <a:rPr lang="en-US" altLang="zh-CN"/>
              <a:t>6</a:t>
            </a:r>
            <a:endParaRPr lang="zh-CN" altLang="zh-CN"/>
          </a:p>
        </p:txBody>
      </p:sp>
      <p:sp>
        <p:nvSpPr>
          <p:cNvPr id="50179" name="内容占位符 2">
            <a:extLst>
              <a:ext uri="{FF2B5EF4-FFF2-40B4-BE49-F238E27FC236}">
                <a16:creationId xmlns:a16="http://schemas.microsoft.com/office/drawing/2014/main" id="{72401D63-5778-4A60-8450-7F8BA29F8702}"/>
              </a:ext>
            </a:extLst>
          </p:cNvPr>
          <p:cNvSpPr>
            <a:spLocks noGrp="1" noChangeArrowheads="1"/>
          </p:cNvSpPr>
          <p:nvPr>
            <p:ph idx="1"/>
          </p:nvPr>
        </p:nvSpPr>
        <p:spPr>
          <a:xfrm>
            <a:off x="488504" y="1916832"/>
            <a:ext cx="8242300" cy="5661025"/>
          </a:xfrm>
        </p:spPr>
        <p:txBody>
          <a:bodyPr/>
          <a:lstStyle/>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与</a:t>
            </a:r>
            <a:r>
              <a:rPr lang="en-US" altLang="zh-CN" sz="1600" dirty="0">
                <a:ea typeface="宋体" panose="02010600030101010101" pitchFamily="2" charset="-122"/>
                <a:sym typeface="宋体" panose="02010600030101010101" pitchFamily="2" charset="-122"/>
              </a:rPr>
              <a:t>TCP</a:t>
            </a:r>
            <a:r>
              <a:rPr lang="zh-CN" altLang="en-US" sz="1600" dirty="0">
                <a:ea typeface="宋体" panose="02010600030101010101" pitchFamily="2" charset="-122"/>
                <a:sym typeface="宋体" panose="02010600030101010101" pitchFamily="2" charset="-122"/>
              </a:rPr>
              <a:t>协议不同的是，</a:t>
            </a:r>
            <a:r>
              <a:rPr lang="en-US" altLang="zh-CN" sz="1600" dirty="0">
                <a:ea typeface="宋体" panose="02010600030101010101" pitchFamily="2" charset="-122"/>
                <a:sym typeface="宋体" panose="02010600030101010101" pitchFamily="2" charset="-122"/>
              </a:rPr>
              <a:t>UDP</a:t>
            </a:r>
            <a:r>
              <a:rPr lang="zh-CN" altLang="en-US" sz="1600" dirty="0">
                <a:ea typeface="宋体" panose="02010600030101010101" pitchFamily="2" charset="-122"/>
                <a:sym typeface="宋体" panose="02010600030101010101" pitchFamily="2" charset="-122"/>
              </a:rPr>
              <a:t>协议下的数据发送与接收，用</a:t>
            </a:r>
            <a:r>
              <a:rPr lang="en-US" altLang="zh-CN" sz="1600" dirty="0" err="1">
                <a:ea typeface="宋体" panose="02010600030101010101" pitchFamily="2" charset="-122"/>
                <a:sym typeface="宋体" panose="02010600030101010101" pitchFamily="2" charset="-122"/>
              </a:rPr>
              <a:t>sendto</a:t>
            </a:r>
            <a:r>
              <a:rPr lang="zh-CN" altLang="en-US" sz="1600" dirty="0">
                <a:ea typeface="宋体" panose="02010600030101010101" pitchFamily="2" charset="-122"/>
                <a:sym typeface="宋体" panose="02010600030101010101" pitchFamily="2" charset="-122"/>
              </a:rPr>
              <a:t>和</a:t>
            </a:r>
            <a:r>
              <a:rPr lang="en-US" altLang="zh-CN" sz="1600" dirty="0" err="1">
                <a:ea typeface="宋体" panose="02010600030101010101" pitchFamily="2" charset="-122"/>
                <a:sym typeface="宋体" panose="02010600030101010101" pitchFamily="2" charset="-122"/>
              </a:rPr>
              <a:t>recvfrom</a:t>
            </a:r>
            <a:r>
              <a:rPr lang="zh-CN" altLang="en-US" sz="1600" dirty="0">
                <a:ea typeface="宋体" panose="02010600030101010101" pitchFamily="2" charset="-122"/>
                <a:sym typeface="宋体" panose="02010600030101010101" pitchFamily="2" charset="-122"/>
              </a:rPr>
              <a:t>两个函数：</a:t>
            </a:r>
            <a:endParaRPr lang="en-US" altLang="zh-CN" sz="1600" dirty="0">
              <a:ea typeface="宋体" panose="02010600030101010101" pitchFamily="2" charset="-122"/>
              <a:sym typeface="宋体" panose="02010600030101010101" pitchFamily="2" charset="-122"/>
            </a:endParaRPr>
          </a:p>
          <a:p>
            <a:pPr lvl="2" indent="-285750">
              <a:buFont typeface="Wingdings" panose="05000000000000000000" pitchFamily="2" charset="2"/>
              <a:buChar char="v"/>
            </a:pPr>
            <a:endParaRPr lang="zh-CN" altLang="en-US" sz="1600" dirty="0">
              <a:ea typeface="宋体" panose="02010600030101010101" pitchFamily="2" charset="-122"/>
              <a:sym typeface="宋体" panose="02010600030101010101" pitchFamily="2" charset="-122"/>
            </a:endParaRPr>
          </a:p>
          <a:p>
            <a:pPr lvl="2" indent="-285750"/>
            <a:r>
              <a:rPr lang="en-US" altLang="zh-CN" sz="1600" dirty="0">
                <a:ea typeface="宋体" panose="02010600030101010101" pitchFamily="2" charset="-122"/>
                <a:sym typeface="宋体" panose="02010600030101010101" pitchFamily="2" charset="-122"/>
              </a:rPr>
              <a:t>#include &lt;sys/</a:t>
            </a:r>
            <a:r>
              <a:rPr lang="en-US" altLang="zh-CN" sz="1600" dirty="0" err="1">
                <a:ea typeface="宋体" panose="02010600030101010101" pitchFamily="2" charset="-122"/>
                <a:sym typeface="宋体" panose="02010600030101010101" pitchFamily="2" charset="-122"/>
              </a:rPr>
              <a:t>socket.h</a:t>
            </a:r>
            <a:r>
              <a:rPr lang="en-US" altLang="zh-CN" sz="1600" dirty="0">
                <a:ea typeface="宋体" panose="02010600030101010101" pitchFamily="2" charset="-122"/>
                <a:sym typeface="宋体" panose="02010600030101010101" pitchFamily="2" charset="-122"/>
              </a:rPr>
              <a:t>&gt;  </a:t>
            </a:r>
            <a:endParaRPr lang="zh-CN" altLang="en-US" sz="1600" dirty="0">
              <a:ea typeface="宋体" panose="02010600030101010101" pitchFamily="2" charset="-122"/>
              <a:sym typeface="宋体" panose="02010600030101010101" pitchFamily="2" charset="-122"/>
            </a:endParaRPr>
          </a:p>
          <a:p>
            <a:pPr lvl="2" indent="-285750"/>
            <a:r>
              <a:rPr lang="en-US" altLang="zh-CN" sz="1600" dirty="0">
                <a:ea typeface="宋体" panose="02010600030101010101" pitchFamily="2" charset="-122"/>
                <a:sym typeface="宋体" panose="02010600030101010101" pitchFamily="2" charset="-122"/>
              </a:rPr>
              <a:t>  </a:t>
            </a:r>
            <a:endParaRPr lang="zh-CN" altLang="en-US" sz="1600" dirty="0">
              <a:ea typeface="宋体" panose="02010600030101010101" pitchFamily="2" charset="-122"/>
              <a:sym typeface="宋体" panose="02010600030101010101" pitchFamily="2" charset="-122"/>
            </a:endParaRPr>
          </a:p>
          <a:p>
            <a:pPr lvl="2" indent="-285750"/>
            <a:r>
              <a:rPr lang="en-US" altLang="zh-CN" sz="1600" dirty="0" err="1">
                <a:ea typeface="宋体" panose="02010600030101010101" pitchFamily="2" charset="-122"/>
                <a:sym typeface="宋体" panose="02010600030101010101" pitchFamily="2" charset="-122"/>
              </a:rPr>
              <a:t>ssize_t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recvfrom</a:t>
            </a:r>
            <a:r>
              <a:rPr lang="en-US" altLang="zh-CN" sz="1600" dirty="0">
                <a:ea typeface="宋体" panose="02010600030101010101" pitchFamily="2" charset="-122"/>
                <a:sym typeface="宋体" panose="02010600030101010101" pitchFamily="2" charset="-122"/>
              </a:rPr>
              <a:t>(int </a:t>
            </a:r>
            <a:r>
              <a:rPr lang="en-US" altLang="zh-CN" sz="1600" dirty="0" err="1">
                <a:ea typeface="宋体" panose="02010600030101010101" pitchFamily="2" charset="-122"/>
                <a:sym typeface="宋体" panose="02010600030101010101" pitchFamily="2" charset="-122"/>
              </a:rPr>
              <a:t>sockfd</a:t>
            </a:r>
            <a:r>
              <a:rPr lang="en-US" altLang="zh-CN" sz="1600" dirty="0">
                <a:ea typeface="宋体" panose="02010600030101010101" pitchFamily="2" charset="-122"/>
                <a:sym typeface="宋体" panose="02010600030101010101" pitchFamily="2" charset="-122"/>
              </a:rPr>
              <a:t>, void *buff, </a:t>
            </a:r>
            <a:r>
              <a:rPr lang="en-US" altLang="zh-CN" sz="1600" dirty="0" err="1">
                <a:ea typeface="宋体" panose="02010600030101010101" pitchFamily="2" charset="-122"/>
                <a:sym typeface="宋体" panose="02010600030101010101" pitchFamily="2" charset="-122"/>
              </a:rPr>
              <a:t>size_t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nbytes</a:t>
            </a:r>
            <a:r>
              <a:rPr lang="en-US" altLang="zh-CN" sz="1600" dirty="0">
                <a:ea typeface="宋体" panose="02010600030101010101" pitchFamily="2" charset="-122"/>
                <a:sym typeface="宋体" panose="02010600030101010101" pitchFamily="2" charset="-122"/>
              </a:rPr>
              <a:t>, int flags, struct </a:t>
            </a:r>
            <a:r>
              <a:rPr lang="en-US" altLang="zh-CN" sz="1600" dirty="0" err="1">
                <a:ea typeface="宋体" panose="02010600030101010101" pitchFamily="2" charset="-122"/>
                <a:sym typeface="宋体" panose="02010600030101010101" pitchFamily="2" charset="-122"/>
              </a:rPr>
              <a:t>sockaddr</a:t>
            </a:r>
            <a:r>
              <a:rPr lang="en-US" altLang="zh-CN" sz="1600" dirty="0">
                <a:ea typeface="宋体" panose="02010600030101010101" pitchFamily="2" charset="-122"/>
                <a:sym typeface="宋体" panose="02010600030101010101" pitchFamily="2" charset="-122"/>
              </a:rPr>
              <a:t> *from, </a:t>
            </a:r>
            <a:r>
              <a:rPr lang="en-US" altLang="zh-CN" sz="1600" dirty="0" err="1">
                <a:ea typeface="宋体" panose="02010600030101010101" pitchFamily="2" charset="-122"/>
                <a:sym typeface="宋体" panose="02010600030101010101" pitchFamily="2" charset="-122"/>
              </a:rPr>
              <a:t>socklen_t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addrlen</a:t>
            </a:r>
            <a:r>
              <a:rPr lang="en-US" altLang="zh-CN" sz="1600" dirty="0">
                <a:ea typeface="宋体" panose="02010600030101010101" pitchFamily="2" charset="-122"/>
                <a:sym typeface="宋体" panose="02010600030101010101" pitchFamily="2" charset="-122"/>
              </a:rPr>
              <a:t>);  </a:t>
            </a:r>
            <a:endParaRPr lang="zh-CN" altLang="en-US" sz="1600" dirty="0">
              <a:ea typeface="宋体" panose="02010600030101010101" pitchFamily="2" charset="-122"/>
              <a:sym typeface="宋体" panose="02010600030101010101" pitchFamily="2" charset="-122"/>
            </a:endParaRPr>
          </a:p>
          <a:p>
            <a:pPr lvl="2" indent="-285750"/>
            <a:r>
              <a:rPr lang="en-US" altLang="zh-CN" sz="1600" dirty="0">
                <a:ea typeface="宋体" panose="02010600030101010101" pitchFamily="2" charset="-122"/>
                <a:sym typeface="宋体" panose="02010600030101010101" pitchFamily="2" charset="-122"/>
              </a:rPr>
              <a:t>  </a:t>
            </a:r>
            <a:endParaRPr lang="zh-CN" altLang="en-US" sz="1600" dirty="0">
              <a:ea typeface="宋体" panose="02010600030101010101" pitchFamily="2" charset="-122"/>
              <a:sym typeface="宋体" panose="02010600030101010101" pitchFamily="2" charset="-122"/>
            </a:endParaRPr>
          </a:p>
          <a:p>
            <a:pPr lvl="2" indent="-285750"/>
            <a:r>
              <a:rPr lang="en-US" altLang="zh-CN" sz="1600" dirty="0" err="1">
                <a:ea typeface="宋体" panose="02010600030101010101" pitchFamily="2" charset="-122"/>
                <a:sym typeface="宋体" panose="02010600030101010101" pitchFamily="2" charset="-122"/>
              </a:rPr>
              <a:t>ssize_t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sendto</a:t>
            </a:r>
            <a:r>
              <a:rPr lang="en-US" altLang="zh-CN" sz="1600" dirty="0">
                <a:ea typeface="宋体" panose="02010600030101010101" pitchFamily="2" charset="-122"/>
                <a:sym typeface="宋体" panose="02010600030101010101" pitchFamily="2" charset="-122"/>
              </a:rPr>
              <a:t>(int </a:t>
            </a:r>
            <a:r>
              <a:rPr lang="en-US" altLang="zh-CN" sz="1600" dirty="0" err="1">
                <a:ea typeface="宋体" panose="02010600030101010101" pitchFamily="2" charset="-122"/>
                <a:sym typeface="宋体" panose="02010600030101010101" pitchFamily="2" charset="-122"/>
              </a:rPr>
              <a:t>sockfd</a:t>
            </a:r>
            <a:r>
              <a:rPr lang="en-US" altLang="zh-CN" sz="1600" dirty="0">
                <a:ea typeface="宋体" panose="02010600030101010101" pitchFamily="2" charset="-122"/>
                <a:sym typeface="宋体" panose="02010600030101010101" pitchFamily="2" charset="-122"/>
              </a:rPr>
              <a:t>, const void *buff, </a:t>
            </a:r>
            <a:r>
              <a:rPr lang="en-US" altLang="zh-CN" sz="1600" dirty="0" err="1">
                <a:ea typeface="宋体" panose="02010600030101010101" pitchFamily="2" charset="-122"/>
                <a:sym typeface="宋体" panose="02010600030101010101" pitchFamily="2" charset="-122"/>
              </a:rPr>
              <a:t>size_t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nbytes</a:t>
            </a:r>
            <a:r>
              <a:rPr lang="en-US" altLang="zh-CN" sz="1600" dirty="0">
                <a:ea typeface="宋体" panose="02010600030101010101" pitchFamily="2" charset="-122"/>
                <a:sym typeface="宋体" panose="02010600030101010101" pitchFamily="2" charset="-122"/>
              </a:rPr>
              <a:t>, int flags, const struct </a:t>
            </a:r>
            <a:r>
              <a:rPr lang="en-US" altLang="zh-CN" sz="1600" dirty="0" err="1">
                <a:ea typeface="宋体" panose="02010600030101010101" pitchFamily="2" charset="-122"/>
                <a:sym typeface="宋体" panose="02010600030101010101" pitchFamily="2" charset="-122"/>
              </a:rPr>
              <a:t>sockaddr</a:t>
            </a:r>
            <a:r>
              <a:rPr lang="en-US" altLang="zh-CN" sz="1600" dirty="0">
                <a:ea typeface="宋体" panose="02010600030101010101" pitchFamily="2" charset="-122"/>
                <a:sym typeface="宋体" panose="02010600030101010101" pitchFamily="2" charset="-122"/>
              </a:rPr>
              <a:t> *to, </a:t>
            </a:r>
            <a:r>
              <a:rPr lang="en-US" altLang="zh-CN" sz="1600" dirty="0" err="1">
                <a:ea typeface="宋体" panose="02010600030101010101" pitchFamily="2" charset="-122"/>
                <a:sym typeface="宋体" panose="02010600030101010101" pitchFamily="2" charset="-122"/>
              </a:rPr>
              <a:t>socklen_t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addrlen</a:t>
            </a:r>
            <a:r>
              <a:rPr lang="en-US" altLang="zh-CN" sz="1600" dirty="0">
                <a:ea typeface="宋体" panose="02010600030101010101" pitchFamily="2" charset="-122"/>
                <a:sym typeface="宋体" panose="02010600030101010101" pitchFamily="2" charset="-122"/>
              </a:rPr>
              <a:t>);  </a:t>
            </a:r>
            <a:endParaRPr lang="zh-CN" altLang="en-US" sz="1600" dirty="0">
              <a:ea typeface="宋体" panose="02010600030101010101" pitchFamily="2" charset="-122"/>
              <a:sym typeface="宋体" panose="02010600030101010101" pitchFamily="2" charset="-122"/>
            </a:endParaRPr>
          </a:p>
          <a:p>
            <a:pPr lvl="2" indent="-285750"/>
            <a:r>
              <a:rPr lang="en-US" altLang="zh-CN" sz="1600" dirty="0">
                <a:ea typeface="宋体" panose="02010600030101010101" pitchFamily="2" charset="-122"/>
                <a:sym typeface="宋体" panose="02010600030101010101" pitchFamily="2" charset="-122"/>
              </a:rPr>
              <a:t> </a:t>
            </a:r>
            <a:endParaRPr lang="zh-CN" altLang="en-US" sz="1600" dirty="0">
              <a:ea typeface="宋体" panose="02010600030101010101" pitchFamily="2" charset="-122"/>
              <a:sym typeface="宋体" panose="02010600030101010101" pitchFamily="2" charset="-122"/>
            </a:endParaRPr>
          </a:p>
          <a:p>
            <a:pPr lvl="2" indent="-285750"/>
            <a:r>
              <a:rPr lang="zh-CN" altLang="en-US" sz="1600" dirty="0">
                <a:ea typeface="宋体" panose="02010600030101010101" pitchFamily="2" charset="-122"/>
                <a:sym typeface="宋体" panose="02010600030101010101" pitchFamily="2" charset="-122"/>
              </a:rPr>
              <a:t>两者均返回：读写字节数</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成功，</a:t>
            </a:r>
            <a:r>
              <a:rPr lang="en-US" altLang="zh-CN" sz="1600" dirty="0">
                <a:ea typeface="宋体" panose="02010600030101010101" pitchFamily="2" charset="-122"/>
                <a:sym typeface="宋体" panose="02010600030101010101" pitchFamily="2" charset="-122"/>
              </a:rPr>
              <a:t>-1——</a:t>
            </a:r>
            <a:r>
              <a:rPr lang="zh-CN" altLang="en-US" sz="1600" dirty="0">
                <a:ea typeface="宋体" panose="02010600030101010101" pitchFamily="2" charset="-122"/>
                <a:sym typeface="宋体" panose="02010600030101010101" pitchFamily="2" charset="-122"/>
              </a:rPr>
              <a:t>出错 </a:t>
            </a:r>
            <a:endParaRPr lang="en-US" altLang="zh-CN" sz="1600" dirty="0">
              <a:ea typeface="宋体" panose="02010600030101010101" pitchFamily="2" charset="-122"/>
              <a:sym typeface="宋体" panose="0201060003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34AF0274-7E19-4984-926D-A33A6EB5D425}"/>
              </a:ext>
            </a:extLst>
          </p:cNvPr>
          <p:cNvSpPr>
            <a:spLocks noGrp="1" noChangeAspect="1" noChangeArrowheads="1"/>
          </p:cNvSpPr>
          <p:nvPr>
            <p:ph type="title" idx="4294967295"/>
          </p:nvPr>
        </p:nvSpPr>
        <p:spPr>
          <a:xfrm>
            <a:off x="0" y="549276"/>
            <a:ext cx="9906000" cy="557213"/>
          </a:xfrm>
        </p:spPr>
        <p:txBody>
          <a:bodyPr/>
          <a:lstStyle/>
          <a:p>
            <a:r>
              <a:rPr lang="zh-CN" altLang="zh-CN"/>
              <a:t>任务</a:t>
            </a:r>
            <a:r>
              <a:rPr lang="en-US" altLang="zh-CN"/>
              <a:t>6</a:t>
            </a:r>
            <a:endParaRPr lang="zh-CN" altLang="zh-CN"/>
          </a:p>
        </p:txBody>
      </p:sp>
      <p:sp>
        <p:nvSpPr>
          <p:cNvPr id="51203" name="内容占位符 2">
            <a:extLst>
              <a:ext uri="{FF2B5EF4-FFF2-40B4-BE49-F238E27FC236}">
                <a16:creationId xmlns:a16="http://schemas.microsoft.com/office/drawing/2014/main" id="{9BFD9603-CCE3-4E3B-9B39-C12584032A04}"/>
              </a:ext>
            </a:extLst>
          </p:cNvPr>
          <p:cNvSpPr>
            <a:spLocks noGrp="1" noChangeArrowheads="1"/>
          </p:cNvSpPr>
          <p:nvPr>
            <p:ph idx="1"/>
          </p:nvPr>
        </p:nvSpPr>
        <p:spPr>
          <a:xfrm>
            <a:off x="632520" y="1556792"/>
            <a:ext cx="8242300" cy="5661025"/>
          </a:xfrm>
        </p:spPr>
        <p:txBody>
          <a:bodyPr/>
          <a:lstStyle/>
          <a:p>
            <a:pPr lvl="2" indent="-285750" algn="just">
              <a:lnSpc>
                <a:spcPct val="80000"/>
              </a:lnSpc>
            </a:pPr>
            <a:r>
              <a:rPr lang="en-US" altLang="zh-CN" sz="1600" dirty="0" err="1">
                <a:ea typeface="宋体" panose="02010600030101010101" pitchFamily="2" charset="-122"/>
                <a:sym typeface="宋体" panose="02010600030101010101" pitchFamily="2" charset="-122"/>
              </a:rPr>
              <a:t>ssize_t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recvfrom</a:t>
            </a:r>
            <a:r>
              <a:rPr lang="en-US" altLang="zh-CN" sz="1600" dirty="0">
                <a:ea typeface="宋体" panose="02010600030101010101" pitchFamily="2" charset="-122"/>
                <a:sym typeface="宋体" panose="02010600030101010101" pitchFamily="2" charset="-122"/>
              </a:rPr>
              <a:t>(int </a:t>
            </a:r>
            <a:r>
              <a:rPr lang="en-US" altLang="zh-CN" sz="1600" dirty="0" err="1">
                <a:ea typeface="宋体" panose="02010600030101010101" pitchFamily="2" charset="-122"/>
                <a:sym typeface="宋体" panose="02010600030101010101" pitchFamily="2" charset="-122"/>
              </a:rPr>
              <a:t>sockfd</a:t>
            </a:r>
            <a:r>
              <a:rPr lang="en-US" altLang="zh-CN" sz="1600" dirty="0">
                <a:ea typeface="宋体" panose="02010600030101010101" pitchFamily="2" charset="-122"/>
                <a:sym typeface="宋体" panose="02010600030101010101" pitchFamily="2" charset="-122"/>
              </a:rPr>
              <a:t>, void *buff, </a:t>
            </a:r>
            <a:r>
              <a:rPr lang="en-US" altLang="zh-CN" sz="1600" dirty="0" err="1">
                <a:ea typeface="宋体" panose="02010600030101010101" pitchFamily="2" charset="-122"/>
                <a:sym typeface="宋体" panose="02010600030101010101" pitchFamily="2" charset="-122"/>
              </a:rPr>
              <a:t>size_t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nbytes</a:t>
            </a:r>
            <a:r>
              <a:rPr lang="en-US" altLang="zh-CN" sz="1600" dirty="0">
                <a:ea typeface="宋体" panose="02010600030101010101" pitchFamily="2" charset="-122"/>
                <a:sym typeface="宋体" panose="02010600030101010101" pitchFamily="2" charset="-122"/>
              </a:rPr>
              <a:t>, int flags, struct </a:t>
            </a:r>
            <a:r>
              <a:rPr lang="en-US" altLang="zh-CN" sz="1600" dirty="0" err="1">
                <a:ea typeface="宋体" panose="02010600030101010101" pitchFamily="2" charset="-122"/>
                <a:sym typeface="宋体" panose="02010600030101010101" pitchFamily="2" charset="-122"/>
              </a:rPr>
              <a:t>sockaddr</a:t>
            </a:r>
            <a:r>
              <a:rPr lang="en-US" altLang="zh-CN" sz="1600" dirty="0">
                <a:ea typeface="宋体" panose="02010600030101010101" pitchFamily="2" charset="-122"/>
                <a:sym typeface="宋体" panose="02010600030101010101" pitchFamily="2" charset="-122"/>
              </a:rPr>
              <a:t> *from, </a:t>
            </a:r>
            <a:r>
              <a:rPr lang="en-US" altLang="zh-CN" sz="1600" dirty="0" err="1">
                <a:ea typeface="宋体" panose="02010600030101010101" pitchFamily="2" charset="-122"/>
                <a:sym typeface="宋体" panose="02010600030101010101" pitchFamily="2" charset="-122"/>
              </a:rPr>
              <a:t>socklen_t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addrlen</a:t>
            </a:r>
            <a:r>
              <a:rPr lang="en-US" altLang="zh-CN" sz="1600" dirty="0">
                <a:ea typeface="宋体" panose="02010600030101010101" pitchFamily="2" charset="-122"/>
                <a:sym typeface="宋体" panose="02010600030101010101" pitchFamily="2" charset="-122"/>
              </a:rPr>
              <a:t>);  </a:t>
            </a:r>
            <a:endParaRPr lang="en-US" altLang="zh-CN" sz="1400" dirty="0">
              <a:ea typeface="宋体" panose="02010600030101010101" pitchFamily="2" charset="-122"/>
              <a:sym typeface="宋体" panose="02010600030101010101" pitchFamily="2" charset="-122"/>
            </a:endParaRPr>
          </a:p>
          <a:p>
            <a:pPr lvl="2" indent="-285750" algn="just">
              <a:lnSpc>
                <a:spcPct val="80000"/>
              </a:lnSpc>
            </a:pPr>
            <a:r>
              <a:rPr lang="en-US" altLang="zh-CN" sz="1600" dirty="0">
                <a:ea typeface="宋体" panose="02010600030101010101" pitchFamily="2" charset="-122"/>
                <a:sym typeface="宋体" panose="02010600030101010101" pitchFamily="2" charset="-122"/>
              </a:rPr>
              <a:t>  </a:t>
            </a:r>
            <a:endParaRPr lang="en-US" altLang="zh-CN" sz="1400" dirty="0">
              <a:ea typeface="宋体" panose="02010600030101010101" pitchFamily="2" charset="-122"/>
              <a:sym typeface="宋体" panose="02010600030101010101" pitchFamily="2" charset="-122"/>
            </a:endParaRPr>
          </a:p>
          <a:p>
            <a:pPr lvl="2" indent="-285750" algn="just">
              <a:lnSpc>
                <a:spcPct val="80000"/>
              </a:lnSpc>
            </a:pPr>
            <a:r>
              <a:rPr lang="en-US" altLang="zh-CN" sz="1600" dirty="0" err="1">
                <a:ea typeface="宋体" panose="02010600030101010101" pitchFamily="2" charset="-122"/>
                <a:sym typeface="宋体" panose="02010600030101010101" pitchFamily="2" charset="-122"/>
              </a:rPr>
              <a:t>ssize_t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sendto</a:t>
            </a:r>
            <a:r>
              <a:rPr lang="en-US" altLang="zh-CN" sz="1600" dirty="0">
                <a:ea typeface="宋体" panose="02010600030101010101" pitchFamily="2" charset="-122"/>
                <a:sym typeface="宋体" panose="02010600030101010101" pitchFamily="2" charset="-122"/>
              </a:rPr>
              <a:t>(int </a:t>
            </a:r>
            <a:r>
              <a:rPr lang="en-US" altLang="zh-CN" sz="1600" dirty="0" err="1">
                <a:ea typeface="宋体" panose="02010600030101010101" pitchFamily="2" charset="-122"/>
                <a:sym typeface="宋体" panose="02010600030101010101" pitchFamily="2" charset="-122"/>
              </a:rPr>
              <a:t>sockfd</a:t>
            </a:r>
            <a:r>
              <a:rPr lang="en-US" altLang="zh-CN" sz="1600" dirty="0">
                <a:ea typeface="宋体" panose="02010600030101010101" pitchFamily="2" charset="-122"/>
                <a:sym typeface="宋体" panose="02010600030101010101" pitchFamily="2" charset="-122"/>
              </a:rPr>
              <a:t>, const void *buff, </a:t>
            </a:r>
            <a:r>
              <a:rPr lang="en-US" altLang="zh-CN" sz="1600" dirty="0" err="1">
                <a:ea typeface="宋体" panose="02010600030101010101" pitchFamily="2" charset="-122"/>
                <a:sym typeface="宋体" panose="02010600030101010101" pitchFamily="2" charset="-122"/>
              </a:rPr>
              <a:t>size_t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nbytes</a:t>
            </a:r>
            <a:r>
              <a:rPr lang="en-US" altLang="zh-CN" sz="1600" dirty="0">
                <a:ea typeface="宋体" panose="02010600030101010101" pitchFamily="2" charset="-122"/>
                <a:sym typeface="宋体" panose="02010600030101010101" pitchFamily="2" charset="-122"/>
              </a:rPr>
              <a:t>, int flags, const struct </a:t>
            </a:r>
            <a:r>
              <a:rPr lang="en-US" altLang="zh-CN" sz="1600" dirty="0" err="1">
                <a:ea typeface="宋体" panose="02010600030101010101" pitchFamily="2" charset="-122"/>
                <a:sym typeface="宋体" panose="02010600030101010101" pitchFamily="2" charset="-122"/>
              </a:rPr>
              <a:t>sockaddr</a:t>
            </a:r>
            <a:r>
              <a:rPr lang="en-US" altLang="zh-CN" sz="1600" dirty="0">
                <a:ea typeface="宋体" panose="02010600030101010101" pitchFamily="2" charset="-122"/>
                <a:sym typeface="宋体" panose="02010600030101010101" pitchFamily="2" charset="-122"/>
              </a:rPr>
              <a:t> *to, </a:t>
            </a:r>
            <a:r>
              <a:rPr lang="en-US" altLang="zh-CN" sz="1600" dirty="0" err="1">
                <a:ea typeface="宋体" panose="02010600030101010101" pitchFamily="2" charset="-122"/>
                <a:sym typeface="宋体" panose="02010600030101010101" pitchFamily="2" charset="-122"/>
              </a:rPr>
              <a:t>socklen_t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addrlen</a:t>
            </a:r>
            <a:r>
              <a:rPr lang="en-US" altLang="zh-CN" sz="1600" dirty="0">
                <a:ea typeface="宋体" panose="02010600030101010101" pitchFamily="2" charset="-122"/>
                <a:sym typeface="宋体" panose="02010600030101010101" pitchFamily="2" charset="-122"/>
              </a:rPr>
              <a:t>);  </a:t>
            </a:r>
          </a:p>
          <a:p>
            <a:pPr lvl="2" indent="-285750" algn="just">
              <a:lnSpc>
                <a:spcPct val="80000"/>
              </a:lnSpc>
              <a:buFont typeface="Wingdings" panose="05000000000000000000" pitchFamily="2" charset="2"/>
              <a:buChar char="v"/>
            </a:pPr>
            <a:endParaRPr lang="zh-CN" altLang="en-US" sz="1600" dirty="0">
              <a:ea typeface="宋体" panose="02010600030101010101" pitchFamily="2" charset="-122"/>
              <a:sym typeface="宋体" panose="02010600030101010101" pitchFamily="2" charset="-122"/>
            </a:endParaRPr>
          </a:p>
          <a:p>
            <a:pPr lvl="2" indent="-285750" algn="just">
              <a:lnSpc>
                <a:spcPct val="80000"/>
              </a:lnSpc>
              <a:buFont typeface="Wingdings" panose="05000000000000000000" pitchFamily="2" charset="2"/>
              <a:buChar char="v"/>
            </a:pPr>
            <a:r>
              <a:rPr lang="zh-CN" altLang="en-US" sz="1800" dirty="0">
                <a:ea typeface="宋体" panose="02010600030101010101" pitchFamily="2" charset="-122"/>
                <a:sym typeface="宋体" panose="02010600030101010101" pitchFamily="2" charset="-122"/>
              </a:rPr>
              <a:t>前三个参数：</a:t>
            </a:r>
            <a:r>
              <a:rPr lang="en-US" altLang="zh-CN" sz="1800" dirty="0" err="1">
                <a:ea typeface="宋体" panose="02010600030101010101" pitchFamily="2" charset="-122"/>
                <a:sym typeface="宋体" panose="02010600030101010101" pitchFamily="2" charset="-122"/>
              </a:rPr>
              <a:t>sockfd</a:t>
            </a:r>
            <a:r>
              <a:rPr lang="zh-CN" altLang="en-US" sz="1800" dirty="0">
                <a:ea typeface="宋体" panose="02010600030101010101" pitchFamily="2" charset="-122"/>
                <a:sym typeface="宋体" panose="02010600030101010101" pitchFamily="2" charset="-122"/>
              </a:rPr>
              <a:t>、</a:t>
            </a:r>
            <a:r>
              <a:rPr lang="en-US" altLang="zh-CN" sz="1800" dirty="0">
                <a:ea typeface="宋体" panose="02010600030101010101" pitchFamily="2" charset="-122"/>
                <a:sym typeface="宋体" panose="02010600030101010101" pitchFamily="2" charset="-122"/>
              </a:rPr>
              <a:t>buff</a:t>
            </a:r>
            <a:r>
              <a:rPr lang="zh-CN" altLang="en-US" sz="1800" dirty="0">
                <a:ea typeface="宋体" panose="02010600030101010101" pitchFamily="2" charset="-122"/>
                <a:sym typeface="宋体" panose="02010600030101010101" pitchFamily="2" charset="-122"/>
              </a:rPr>
              <a:t>和</a:t>
            </a:r>
            <a:r>
              <a:rPr lang="en-US" altLang="zh-CN" sz="1800" dirty="0" err="1">
                <a:ea typeface="宋体" panose="02010600030101010101" pitchFamily="2" charset="-122"/>
                <a:sym typeface="宋体" panose="02010600030101010101" pitchFamily="2" charset="-122"/>
              </a:rPr>
              <a:t>nbytes</a:t>
            </a:r>
            <a:r>
              <a:rPr lang="zh-CN" altLang="en-US" sz="1800" dirty="0">
                <a:ea typeface="宋体" panose="02010600030101010101" pitchFamily="2" charset="-122"/>
                <a:sym typeface="宋体" panose="02010600030101010101" pitchFamily="2" charset="-122"/>
              </a:rPr>
              <a:t>等同于</a:t>
            </a:r>
            <a:r>
              <a:rPr lang="en-US" altLang="zh-CN" sz="1800" dirty="0">
                <a:ea typeface="宋体" panose="02010600030101010101" pitchFamily="2" charset="-122"/>
                <a:sym typeface="宋体" panose="02010600030101010101" pitchFamily="2" charset="-122"/>
              </a:rPr>
              <a:t>read</a:t>
            </a:r>
            <a:r>
              <a:rPr lang="zh-CN" altLang="en-US" sz="1800" dirty="0">
                <a:ea typeface="宋体" panose="02010600030101010101" pitchFamily="2" charset="-122"/>
                <a:sym typeface="宋体" panose="02010600030101010101" pitchFamily="2" charset="-122"/>
              </a:rPr>
              <a:t>和</a:t>
            </a:r>
            <a:r>
              <a:rPr lang="en-US" altLang="zh-CN" sz="1800" dirty="0">
                <a:ea typeface="宋体" panose="02010600030101010101" pitchFamily="2" charset="-122"/>
                <a:sym typeface="宋体" panose="02010600030101010101" pitchFamily="2" charset="-122"/>
              </a:rPr>
              <a:t>write</a:t>
            </a:r>
            <a:r>
              <a:rPr lang="zh-CN" altLang="en-US" sz="1800" dirty="0">
                <a:ea typeface="宋体" panose="02010600030101010101" pitchFamily="2" charset="-122"/>
                <a:sym typeface="宋体" panose="02010600030101010101" pitchFamily="2" charset="-122"/>
              </a:rPr>
              <a:t>函数的三个参数：描述字、指向读入或写出缓冲区的指针和读写字节数。</a:t>
            </a:r>
            <a:endParaRPr lang="en-US" altLang="zh-CN" sz="1800" dirty="0">
              <a:ea typeface="宋体" panose="02010600030101010101" pitchFamily="2" charset="-122"/>
              <a:sym typeface="宋体" panose="02010600030101010101" pitchFamily="2" charset="-122"/>
            </a:endParaRPr>
          </a:p>
          <a:p>
            <a:pPr lvl="2" indent="-285750" algn="just">
              <a:lnSpc>
                <a:spcPct val="80000"/>
              </a:lnSpc>
              <a:buFont typeface="Wingdings" panose="05000000000000000000" pitchFamily="2" charset="2"/>
              <a:buChar char="v"/>
            </a:pPr>
            <a:endParaRPr lang="zh-CN" altLang="en-US" sz="1800" dirty="0">
              <a:ea typeface="宋体" panose="02010600030101010101" pitchFamily="2" charset="-122"/>
              <a:sym typeface="宋体" panose="02010600030101010101" pitchFamily="2" charset="-122"/>
            </a:endParaRPr>
          </a:p>
          <a:p>
            <a:pPr lvl="2" indent="-285750" algn="just">
              <a:lnSpc>
                <a:spcPct val="80000"/>
              </a:lnSpc>
              <a:buFont typeface="Wingdings" panose="05000000000000000000" pitchFamily="2" charset="2"/>
              <a:buChar char="v"/>
            </a:pPr>
            <a:r>
              <a:rPr lang="en-US" altLang="zh-CN" sz="1800" dirty="0">
                <a:ea typeface="宋体" panose="02010600030101010101" pitchFamily="2" charset="-122"/>
                <a:sym typeface="宋体" panose="02010600030101010101" pitchFamily="2" charset="-122"/>
              </a:rPr>
              <a:t>flags</a:t>
            </a:r>
            <a:r>
              <a:rPr lang="zh-CN" altLang="en-US" sz="1800" dirty="0">
                <a:ea typeface="宋体" panose="02010600030101010101" pitchFamily="2" charset="-122"/>
                <a:sym typeface="宋体" panose="02010600030101010101" pitchFamily="2" charset="-122"/>
              </a:rPr>
              <a:t>总是设置为</a:t>
            </a:r>
            <a:r>
              <a:rPr lang="en-US" altLang="zh-CN" sz="1800" dirty="0">
                <a:ea typeface="宋体" panose="02010600030101010101" pitchFamily="2" charset="-122"/>
                <a:sym typeface="宋体" panose="02010600030101010101" pitchFamily="2" charset="-122"/>
              </a:rPr>
              <a:t>0.</a:t>
            </a:r>
            <a:endParaRPr lang="zh-CN" altLang="en-US" sz="1800" dirty="0">
              <a:ea typeface="宋体" panose="02010600030101010101" pitchFamily="2" charset="-122"/>
              <a:sym typeface="宋体" panose="02010600030101010101" pitchFamily="2" charset="-122"/>
            </a:endParaRPr>
          </a:p>
          <a:p>
            <a:pPr lvl="2" indent="-285750" algn="just">
              <a:lnSpc>
                <a:spcPct val="80000"/>
              </a:lnSpc>
              <a:buFont typeface="Wingdings" panose="05000000000000000000" pitchFamily="2" charset="2"/>
              <a:buChar char="v"/>
            </a:pPr>
            <a:endParaRPr lang="zh-CN" altLang="en-US" sz="1800" dirty="0">
              <a:ea typeface="宋体" panose="02010600030101010101" pitchFamily="2" charset="-122"/>
              <a:sym typeface="宋体" panose="02010600030101010101" pitchFamily="2" charset="-122"/>
            </a:endParaRPr>
          </a:p>
          <a:p>
            <a:pPr lvl="2" indent="-285750" algn="just">
              <a:lnSpc>
                <a:spcPct val="80000"/>
              </a:lnSpc>
              <a:buFont typeface="Wingdings" panose="05000000000000000000" pitchFamily="2" charset="2"/>
              <a:buChar char="v"/>
            </a:pPr>
            <a:r>
              <a:rPr lang="en-US" altLang="zh-CN" sz="1800" dirty="0" err="1">
                <a:ea typeface="宋体" panose="02010600030101010101" pitchFamily="2" charset="-122"/>
                <a:sym typeface="宋体" panose="02010600030101010101" pitchFamily="2" charset="-122"/>
              </a:rPr>
              <a:t>sendto</a:t>
            </a:r>
            <a:r>
              <a:rPr lang="zh-CN" altLang="en-US" sz="1800" dirty="0">
                <a:ea typeface="宋体" panose="02010600030101010101" pitchFamily="2" charset="-122"/>
                <a:sym typeface="宋体" panose="02010600030101010101" pitchFamily="2" charset="-122"/>
              </a:rPr>
              <a:t>的</a:t>
            </a:r>
            <a:r>
              <a:rPr lang="en-US" altLang="zh-CN" sz="1800" dirty="0">
                <a:ea typeface="宋体" panose="02010600030101010101" pitchFamily="2" charset="-122"/>
                <a:sym typeface="宋体" panose="02010600030101010101" pitchFamily="2" charset="-122"/>
              </a:rPr>
              <a:t>to</a:t>
            </a:r>
            <a:r>
              <a:rPr lang="zh-CN" altLang="en-US" sz="1800" dirty="0">
                <a:ea typeface="宋体" panose="02010600030101010101" pitchFamily="2" charset="-122"/>
                <a:sym typeface="宋体" panose="02010600030101010101" pitchFamily="2" charset="-122"/>
              </a:rPr>
              <a:t>参数指向一个含有数据报接收者的协议地址（例如</a:t>
            </a:r>
            <a:r>
              <a:rPr lang="en-US" altLang="zh-CN" sz="1800" dirty="0">
                <a:ea typeface="宋体" panose="02010600030101010101" pitchFamily="2" charset="-122"/>
                <a:sym typeface="宋体" panose="02010600030101010101" pitchFamily="2" charset="-122"/>
              </a:rPr>
              <a:t>IP</a:t>
            </a:r>
            <a:r>
              <a:rPr lang="zh-CN" altLang="en-US" sz="1800" dirty="0">
                <a:ea typeface="宋体" panose="02010600030101010101" pitchFamily="2" charset="-122"/>
                <a:sym typeface="宋体" panose="02010600030101010101" pitchFamily="2" charset="-122"/>
              </a:rPr>
              <a:t>地址和端口号）的套接口地址结构，其大小由</a:t>
            </a:r>
            <a:r>
              <a:rPr lang="en-US" altLang="zh-CN" sz="1800" dirty="0" err="1">
                <a:ea typeface="宋体" panose="02010600030101010101" pitchFamily="2" charset="-122"/>
                <a:sym typeface="宋体" panose="02010600030101010101" pitchFamily="2" charset="-122"/>
              </a:rPr>
              <a:t>addrlen</a:t>
            </a:r>
            <a:r>
              <a:rPr lang="zh-CN" altLang="en-US" sz="1800" dirty="0">
                <a:ea typeface="宋体" panose="02010600030101010101" pitchFamily="2" charset="-122"/>
                <a:sym typeface="宋体" panose="02010600030101010101" pitchFamily="2" charset="-122"/>
              </a:rPr>
              <a:t>参数指定。</a:t>
            </a:r>
            <a:endParaRPr lang="en-US" altLang="zh-CN" sz="1800" dirty="0">
              <a:ea typeface="宋体" panose="02010600030101010101" pitchFamily="2" charset="-122"/>
              <a:sym typeface="宋体" panose="02010600030101010101" pitchFamily="2" charset="-122"/>
            </a:endParaRPr>
          </a:p>
          <a:p>
            <a:pPr lvl="2" indent="-285750" algn="just">
              <a:lnSpc>
                <a:spcPct val="80000"/>
              </a:lnSpc>
              <a:buFont typeface="Wingdings" panose="05000000000000000000" pitchFamily="2" charset="2"/>
              <a:buChar char="v"/>
            </a:pPr>
            <a:endParaRPr lang="zh-CN" altLang="en-US" sz="1800" dirty="0">
              <a:ea typeface="宋体" panose="02010600030101010101" pitchFamily="2" charset="-122"/>
              <a:sym typeface="宋体" panose="02010600030101010101" pitchFamily="2" charset="-122"/>
            </a:endParaRPr>
          </a:p>
          <a:p>
            <a:pPr lvl="2" indent="-285750" algn="just">
              <a:lnSpc>
                <a:spcPct val="80000"/>
              </a:lnSpc>
              <a:buFont typeface="Wingdings" panose="05000000000000000000" pitchFamily="2" charset="2"/>
              <a:buChar char="v"/>
            </a:pPr>
            <a:r>
              <a:rPr lang="en-US" altLang="zh-CN" sz="1800" dirty="0" err="1">
                <a:ea typeface="宋体" panose="02010600030101010101" pitchFamily="2" charset="-122"/>
                <a:sym typeface="宋体" panose="02010600030101010101" pitchFamily="2" charset="-122"/>
              </a:rPr>
              <a:t>recvfrom</a:t>
            </a:r>
            <a:r>
              <a:rPr lang="zh-CN" altLang="en-US" sz="1800" dirty="0">
                <a:ea typeface="宋体" panose="02010600030101010101" pitchFamily="2" charset="-122"/>
                <a:sym typeface="宋体" panose="02010600030101010101" pitchFamily="2" charset="-122"/>
              </a:rPr>
              <a:t>的</a:t>
            </a:r>
            <a:r>
              <a:rPr lang="en-US" altLang="zh-CN" sz="1800" dirty="0">
                <a:ea typeface="宋体" panose="02010600030101010101" pitchFamily="2" charset="-122"/>
                <a:sym typeface="宋体" panose="02010600030101010101" pitchFamily="2" charset="-122"/>
              </a:rPr>
              <a:t>from</a:t>
            </a:r>
            <a:r>
              <a:rPr lang="zh-CN" altLang="en-US" sz="1800" dirty="0">
                <a:ea typeface="宋体" panose="02010600030101010101" pitchFamily="2" charset="-122"/>
                <a:sym typeface="宋体" panose="02010600030101010101" pitchFamily="2" charset="-122"/>
              </a:rPr>
              <a:t>参数指向一个将由该函数在返回时填写数据报发送者的协议地址的套接口地址结构，而在该套接口地址结构中填写的字节数则放在</a:t>
            </a:r>
            <a:r>
              <a:rPr lang="en-US" altLang="zh-CN" sz="1800" dirty="0" err="1">
                <a:ea typeface="宋体" panose="02010600030101010101" pitchFamily="2" charset="-122"/>
                <a:sym typeface="宋体" panose="02010600030101010101" pitchFamily="2" charset="-122"/>
              </a:rPr>
              <a:t>addrlen</a:t>
            </a:r>
            <a:r>
              <a:rPr lang="zh-CN" altLang="en-US" sz="1800" dirty="0">
                <a:ea typeface="宋体" panose="02010600030101010101" pitchFamily="2" charset="-122"/>
                <a:sym typeface="宋体" panose="02010600030101010101" pitchFamily="2" charset="-122"/>
              </a:rPr>
              <a:t>参数所指的整数中返回给调用者。</a:t>
            </a:r>
            <a:endParaRPr lang="en-US" altLang="zh-CN" sz="1800" dirty="0">
              <a:ea typeface="宋体" panose="02010600030101010101" pitchFamily="2" charset="-122"/>
              <a:sym typeface="宋体" panose="02010600030101010101" pitchFamily="2" charset="-122"/>
            </a:endParaRPr>
          </a:p>
          <a:p>
            <a:pPr lvl="2" indent="-285750" algn="just">
              <a:lnSpc>
                <a:spcPct val="80000"/>
              </a:lnSpc>
              <a:buFont typeface="Wingdings" panose="05000000000000000000" pitchFamily="2" charset="2"/>
              <a:buChar char="v"/>
            </a:pPr>
            <a:endParaRPr lang="zh-CN" altLang="en-US" sz="1800" dirty="0">
              <a:ea typeface="宋体" panose="02010600030101010101" pitchFamily="2" charset="-122"/>
              <a:sym typeface="宋体" panose="02010600030101010101" pitchFamily="2" charset="-122"/>
            </a:endParaRPr>
          </a:p>
          <a:p>
            <a:pPr lvl="2" indent="-285750" algn="just">
              <a:lnSpc>
                <a:spcPct val="80000"/>
              </a:lnSpc>
              <a:buFont typeface="Wingdings" panose="05000000000000000000" pitchFamily="2" charset="2"/>
              <a:buChar char="v"/>
            </a:pPr>
            <a:r>
              <a:rPr lang="zh-CN" altLang="en-US" sz="1800" dirty="0">
                <a:ea typeface="宋体" panose="02010600030101010101" pitchFamily="2" charset="-122"/>
                <a:sym typeface="宋体" panose="02010600030101010101" pitchFamily="2" charset="-122"/>
              </a:rPr>
              <a:t>注意，</a:t>
            </a:r>
            <a:r>
              <a:rPr lang="en-US" altLang="zh-CN" sz="1800" dirty="0" err="1">
                <a:ea typeface="宋体" panose="02010600030101010101" pitchFamily="2" charset="-122"/>
                <a:sym typeface="宋体" panose="02010600030101010101" pitchFamily="2" charset="-122"/>
              </a:rPr>
              <a:t>sendto</a:t>
            </a:r>
            <a:r>
              <a:rPr lang="zh-CN" altLang="en-US" sz="1800" dirty="0">
                <a:ea typeface="宋体" panose="02010600030101010101" pitchFamily="2" charset="-122"/>
                <a:sym typeface="宋体" panose="02010600030101010101" pitchFamily="2" charset="-122"/>
              </a:rPr>
              <a:t>的最后一个参数是一个整数值，而</a:t>
            </a:r>
            <a:r>
              <a:rPr lang="en-US" altLang="zh-CN" sz="1800" dirty="0" err="1">
                <a:ea typeface="宋体" panose="02010600030101010101" pitchFamily="2" charset="-122"/>
                <a:sym typeface="宋体" panose="02010600030101010101" pitchFamily="2" charset="-122"/>
              </a:rPr>
              <a:t>recvfrom</a:t>
            </a:r>
            <a:r>
              <a:rPr lang="zh-CN" altLang="en-US" sz="1800" dirty="0">
                <a:ea typeface="宋体" panose="02010600030101010101" pitchFamily="2" charset="-122"/>
                <a:sym typeface="宋体" panose="02010600030101010101" pitchFamily="2" charset="-122"/>
              </a:rPr>
              <a:t>的最后一个参数是一个指向整数值的指针（即值</a:t>
            </a:r>
            <a:r>
              <a:rPr lang="en-US" altLang="zh-CN" sz="1800" dirty="0">
                <a:ea typeface="宋体" panose="02010600030101010101" pitchFamily="2" charset="-122"/>
                <a:sym typeface="宋体" panose="02010600030101010101" pitchFamily="2" charset="-122"/>
              </a:rPr>
              <a:t>-</a:t>
            </a:r>
            <a:r>
              <a:rPr lang="zh-CN" altLang="en-US" sz="1800" dirty="0">
                <a:ea typeface="宋体" panose="02010600030101010101" pitchFamily="2" charset="-122"/>
                <a:sym typeface="宋体" panose="02010600030101010101" pitchFamily="2" charset="-122"/>
              </a:rPr>
              <a:t>结果参数）。</a:t>
            </a:r>
            <a:endParaRPr lang="en-US" altLang="zh-CN" sz="1800" dirty="0">
              <a:ea typeface="宋体" panose="02010600030101010101" pitchFamily="2" charset="-122"/>
              <a:sym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A8760187-BA4B-4823-96E9-53309B3980FF}"/>
              </a:ext>
            </a:extLst>
          </p:cNvPr>
          <p:cNvSpPr>
            <a:spLocks noGrp="1" noChangeAspect="1" noChangeArrowheads="1"/>
          </p:cNvSpPr>
          <p:nvPr>
            <p:ph type="title" idx="4294967295"/>
          </p:nvPr>
        </p:nvSpPr>
        <p:spPr>
          <a:xfrm>
            <a:off x="0" y="549276"/>
            <a:ext cx="9906000" cy="557213"/>
          </a:xfrm>
        </p:spPr>
        <p:txBody>
          <a:bodyPr/>
          <a:lstStyle/>
          <a:p>
            <a:r>
              <a:rPr lang="zh-CN" altLang="zh-CN"/>
              <a:t>任务</a:t>
            </a:r>
            <a:r>
              <a:rPr lang="en-US" altLang="zh-CN"/>
              <a:t>6</a:t>
            </a:r>
            <a:endParaRPr lang="zh-CN" altLang="zh-CN"/>
          </a:p>
        </p:txBody>
      </p:sp>
      <p:sp>
        <p:nvSpPr>
          <p:cNvPr id="52227" name="内容占位符 2">
            <a:extLst>
              <a:ext uri="{FF2B5EF4-FFF2-40B4-BE49-F238E27FC236}">
                <a16:creationId xmlns:a16="http://schemas.microsoft.com/office/drawing/2014/main" id="{0A53B67B-746C-41A8-9454-530B3390068A}"/>
              </a:ext>
            </a:extLst>
          </p:cNvPr>
          <p:cNvSpPr>
            <a:spLocks noGrp="1" noChangeArrowheads="1"/>
          </p:cNvSpPr>
          <p:nvPr>
            <p:ph idx="1"/>
          </p:nvPr>
        </p:nvSpPr>
        <p:spPr>
          <a:xfrm>
            <a:off x="-87560" y="1484784"/>
            <a:ext cx="9489504" cy="5661025"/>
          </a:xfrm>
        </p:spPr>
        <p:txBody>
          <a:bodyPr/>
          <a:lstStyle/>
          <a:p>
            <a:pPr lvl="2" indent="-285750" algn="just">
              <a:buFont typeface="Wingdings" panose="05000000000000000000" pitchFamily="2" charset="2"/>
              <a:buChar char="v"/>
            </a:pPr>
            <a:r>
              <a:rPr lang="en-US" altLang="zh-CN" dirty="0" err="1">
                <a:ea typeface="宋体" panose="02010600030101010101" pitchFamily="2" charset="-122"/>
                <a:sym typeface="宋体" panose="02010600030101010101" pitchFamily="2" charset="-122"/>
              </a:rPr>
              <a:t>recvfrom</a:t>
            </a:r>
            <a:r>
              <a:rPr lang="zh-CN" altLang="en-US" dirty="0">
                <a:ea typeface="宋体" panose="02010600030101010101" pitchFamily="2" charset="-122"/>
                <a:sym typeface="宋体" panose="02010600030101010101" pitchFamily="2" charset="-122"/>
              </a:rPr>
              <a:t>的最后两个参数类似于</a:t>
            </a:r>
            <a:r>
              <a:rPr lang="en-US" altLang="zh-CN" dirty="0">
                <a:ea typeface="宋体" panose="02010600030101010101" pitchFamily="2" charset="-122"/>
                <a:sym typeface="宋体" panose="02010600030101010101" pitchFamily="2" charset="-122"/>
              </a:rPr>
              <a:t>accept</a:t>
            </a:r>
            <a:r>
              <a:rPr lang="zh-CN" altLang="en-US" dirty="0">
                <a:ea typeface="宋体" panose="02010600030101010101" pitchFamily="2" charset="-122"/>
                <a:sym typeface="宋体" panose="02010600030101010101" pitchFamily="2" charset="-122"/>
              </a:rPr>
              <a:t>的最后两个参数：返回时其中套接口地址结构的内容告诉我们是谁发送了数据报（</a:t>
            </a:r>
            <a:r>
              <a:rPr lang="en-US" altLang="zh-CN" dirty="0">
                <a:ea typeface="宋体" panose="02010600030101010101" pitchFamily="2" charset="-122"/>
                <a:sym typeface="宋体" panose="02010600030101010101" pitchFamily="2" charset="-122"/>
              </a:rPr>
              <a:t>UDP</a:t>
            </a:r>
            <a:r>
              <a:rPr lang="zh-CN" altLang="en-US" dirty="0">
                <a:ea typeface="宋体" panose="02010600030101010101" pitchFamily="2" charset="-122"/>
                <a:sym typeface="宋体" panose="02010600030101010101" pitchFamily="2" charset="-122"/>
              </a:rPr>
              <a:t>情况下）或是谁发起了连接（</a:t>
            </a:r>
            <a:r>
              <a:rPr lang="en-US" altLang="zh-CN" dirty="0">
                <a:ea typeface="宋体" panose="02010600030101010101" pitchFamily="2" charset="-122"/>
                <a:sym typeface="宋体" panose="02010600030101010101" pitchFamily="2" charset="-122"/>
              </a:rPr>
              <a:t>TCP</a:t>
            </a:r>
            <a:r>
              <a:rPr lang="zh-CN" altLang="en-US" dirty="0">
                <a:ea typeface="宋体" panose="02010600030101010101" pitchFamily="2" charset="-122"/>
                <a:sym typeface="宋体" panose="02010600030101010101" pitchFamily="2" charset="-122"/>
              </a:rPr>
              <a:t>情况下）。</a:t>
            </a:r>
          </a:p>
          <a:p>
            <a:pPr lvl="2" indent="-285750" algn="just">
              <a:buFont typeface="Wingdings" panose="05000000000000000000" pitchFamily="2" charset="2"/>
              <a:buChar char="v"/>
            </a:pPr>
            <a:r>
              <a:rPr lang="en-US" altLang="zh-CN" dirty="0" err="1">
                <a:solidFill>
                  <a:schemeClr val="tx1"/>
                </a:solidFill>
                <a:ea typeface="宋体" panose="02010600030101010101" pitchFamily="2" charset="-122"/>
                <a:sym typeface="宋体" panose="02010600030101010101" pitchFamily="2" charset="-122"/>
              </a:rPr>
              <a:t>sendto</a:t>
            </a:r>
            <a:r>
              <a:rPr lang="zh-CN" altLang="en-US" dirty="0">
                <a:solidFill>
                  <a:schemeClr val="tx1"/>
                </a:solidFill>
                <a:ea typeface="宋体" panose="02010600030101010101" pitchFamily="2" charset="-122"/>
                <a:sym typeface="宋体" panose="02010600030101010101" pitchFamily="2" charset="-122"/>
              </a:rPr>
              <a:t>的最后两个参数类似于</a:t>
            </a:r>
            <a:r>
              <a:rPr lang="en-US" altLang="zh-CN" dirty="0">
                <a:solidFill>
                  <a:schemeClr val="tx1"/>
                </a:solidFill>
                <a:ea typeface="宋体" panose="02010600030101010101" pitchFamily="2" charset="-122"/>
                <a:sym typeface="宋体" panose="02010600030101010101" pitchFamily="2" charset="-122"/>
              </a:rPr>
              <a:t>connect</a:t>
            </a:r>
            <a:r>
              <a:rPr lang="zh-CN" altLang="en-US" dirty="0">
                <a:solidFill>
                  <a:schemeClr val="tx1"/>
                </a:solidFill>
                <a:ea typeface="宋体" panose="02010600030101010101" pitchFamily="2" charset="-122"/>
                <a:sym typeface="宋体" panose="02010600030101010101" pitchFamily="2" charset="-122"/>
              </a:rPr>
              <a:t>的最后两个参数：调用时其中套接口地址结构被我们填入数据报发往（</a:t>
            </a:r>
            <a:r>
              <a:rPr lang="en-US" altLang="zh-CN" dirty="0">
                <a:solidFill>
                  <a:schemeClr val="tx1"/>
                </a:solidFill>
                <a:ea typeface="宋体" panose="02010600030101010101" pitchFamily="2" charset="-122"/>
                <a:sym typeface="宋体" panose="02010600030101010101" pitchFamily="2" charset="-122"/>
              </a:rPr>
              <a:t>UDP</a:t>
            </a:r>
            <a:r>
              <a:rPr lang="zh-CN" altLang="en-US" dirty="0">
                <a:solidFill>
                  <a:schemeClr val="tx1"/>
                </a:solidFill>
                <a:ea typeface="宋体" panose="02010600030101010101" pitchFamily="2" charset="-122"/>
                <a:sym typeface="宋体" panose="02010600030101010101" pitchFamily="2" charset="-122"/>
              </a:rPr>
              <a:t>情况下）或与之建立连接（</a:t>
            </a:r>
            <a:r>
              <a:rPr lang="en-US" altLang="zh-CN" dirty="0">
                <a:solidFill>
                  <a:schemeClr val="tx1"/>
                </a:solidFill>
                <a:ea typeface="宋体" panose="02010600030101010101" pitchFamily="2" charset="-122"/>
                <a:sym typeface="宋体" panose="02010600030101010101" pitchFamily="2" charset="-122"/>
              </a:rPr>
              <a:t>TCP</a:t>
            </a:r>
            <a:r>
              <a:rPr lang="zh-CN" altLang="en-US" dirty="0">
                <a:solidFill>
                  <a:schemeClr val="tx1"/>
                </a:solidFill>
                <a:ea typeface="宋体" panose="02010600030101010101" pitchFamily="2" charset="-122"/>
                <a:sym typeface="宋体" panose="02010600030101010101" pitchFamily="2" charset="-122"/>
              </a:rPr>
              <a:t>情况下）的协议地址。</a:t>
            </a:r>
          </a:p>
          <a:p>
            <a:pPr lvl="2" indent="-285750" algn="just">
              <a:buFont typeface="Wingdings" panose="05000000000000000000" pitchFamily="2" charset="2"/>
              <a:buChar char="v"/>
            </a:pPr>
            <a:r>
              <a:rPr lang="zh-CN" altLang="en-US" dirty="0">
                <a:ea typeface="宋体" panose="02010600030101010101" pitchFamily="2" charset="-122"/>
                <a:sym typeface="宋体" panose="02010600030101010101" pitchFamily="2" charset="-122"/>
              </a:rPr>
              <a:t>这两个函数都把所读写数据的长度作为函数返回值。在</a:t>
            </a:r>
            <a:r>
              <a:rPr lang="en-US" altLang="zh-CN" dirty="0" err="1">
                <a:ea typeface="宋体" panose="02010600030101010101" pitchFamily="2" charset="-122"/>
                <a:sym typeface="宋体" panose="02010600030101010101" pitchFamily="2" charset="-122"/>
              </a:rPr>
              <a:t>recvfrom</a:t>
            </a:r>
            <a:r>
              <a:rPr lang="zh-CN" altLang="en-US" dirty="0">
                <a:ea typeface="宋体" panose="02010600030101010101" pitchFamily="2" charset="-122"/>
                <a:sym typeface="宋体" panose="02010600030101010101" pitchFamily="2" charset="-122"/>
              </a:rPr>
              <a:t>使用数据报协议的典型用途中，返回值就是所接收数据报中的用户数据量。</a:t>
            </a:r>
          </a:p>
          <a:p>
            <a:pPr lvl="2" indent="-285750" algn="just">
              <a:buFont typeface="Wingdings" panose="05000000000000000000" pitchFamily="2" charset="2"/>
              <a:buChar char="v"/>
            </a:pPr>
            <a:r>
              <a:rPr lang="zh-CN" altLang="en-US" dirty="0">
                <a:solidFill>
                  <a:schemeClr val="tx1"/>
                </a:solidFill>
                <a:ea typeface="宋体" panose="02010600030101010101" pitchFamily="2" charset="-122"/>
                <a:sym typeface="宋体" panose="02010600030101010101" pitchFamily="2" charset="-122"/>
              </a:rPr>
              <a:t>写一个长度为</a:t>
            </a:r>
            <a:r>
              <a:rPr lang="en-US" altLang="zh-CN" dirty="0">
                <a:solidFill>
                  <a:schemeClr val="tx1"/>
                </a:solidFill>
                <a:ea typeface="宋体" panose="02010600030101010101" pitchFamily="2" charset="-122"/>
                <a:sym typeface="宋体" panose="02010600030101010101" pitchFamily="2" charset="-122"/>
              </a:rPr>
              <a:t>0</a:t>
            </a:r>
            <a:r>
              <a:rPr lang="zh-CN" altLang="en-US" dirty="0">
                <a:solidFill>
                  <a:schemeClr val="tx1"/>
                </a:solidFill>
                <a:ea typeface="宋体" panose="02010600030101010101" pitchFamily="2" charset="-122"/>
                <a:sym typeface="宋体" panose="02010600030101010101" pitchFamily="2" charset="-122"/>
              </a:rPr>
              <a:t>的数据报是可行的。在</a:t>
            </a:r>
            <a:r>
              <a:rPr lang="en-US" altLang="zh-CN" dirty="0">
                <a:solidFill>
                  <a:schemeClr val="tx1"/>
                </a:solidFill>
                <a:ea typeface="宋体" panose="02010600030101010101" pitchFamily="2" charset="-122"/>
                <a:sym typeface="宋体" panose="02010600030101010101" pitchFamily="2" charset="-122"/>
              </a:rPr>
              <a:t>UDP</a:t>
            </a:r>
            <a:r>
              <a:rPr lang="zh-CN" altLang="en-US" dirty="0">
                <a:solidFill>
                  <a:schemeClr val="tx1"/>
                </a:solidFill>
                <a:ea typeface="宋体" panose="02010600030101010101" pitchFamily="2" charset="-122"/>
                <a:sym typeface="宋体" panose="02010600030101010101" pitchFamily="2" charset="-122"/>
              </a:rPr>
              <a:t>情况下，这导致一个只包含一个</a:t>
            </a:r>
            <a:r>
              <a:rPr lang="en-US" altLang="zh-CN" dirty="0">
                <a:solidFill>
                  <a:schemeClr val="tx1"/>
                </a:solidFill>
                <a:ea typeface="宋体" panose="02010600030101010101" pitchFamily="2" charset="-122"/>
                <a:sym typeface="宋体" panose="02010600030101010101" pitchFamily="2" charset="-122"/>
              </a:rPr>
              <a:t>IP</a:t>
            </a:r>
            <a:r>
              <a:rPr lang="zh-CN" altLang="en-US" dirty="0">
                <a:solidFill>
                  <a:schemeClr val="tx1"/>
                </a:solidFill>
                <a:ea typeface="宋体" panose="02010600030101010101" pitchFamily="2" charset="-122"/>
                <a:sym typeface="宋体" panose="02010600030101010101" pitchFamily="2" charset="-122"/>
              </a:rPr>
              <a:t>头部和一个</a:t>
            </a:r>
            <a:r>
              <a:rPr lang="en-US" altLang="zh-CN" dirty="0">
                <a:solidFill>
                  <a:schemeClr val="tx1"/>
                </a:solidFill>
                <a:ea typeface="宋体" panose="02010600030101010101" pitchFamily="2" charset="-122"/>
                <a:sym typeface="宋体" panose="02010600030101010101" pitchFamily="2" charset="-122"/>
              </a:rPr>
              <a:t>UDP</a:t>
            </a:r>
            <a:r>
              <a:rPr lang="zh-CN" altLang="en-US" dirty="0">
                <a:solidFill>
                  <a:schemeClr val="tx1"/>
                </a:solidFill>
                <a:ea typeface="宋体" panose="02010600030101010101" pitchFamily="2" charset="-122"/>
                <a:sym typeface="宋体" panose="02010600030101010101" pitchFamily="2" charset="-122"/>
              </a:rPr>
              <a:t>头部而没有数据的</a:t>
            </a:r>
            <a:r>
              <a:rPr lang="en-US" altLang="zh-CN" dirty="0">
                <a:solidFill>
                  <a:schemeClr val="tx1"/>
                </a:solidFill>
                <a:ea typeface="宋体" panose="02010600030101010101" pitchFamily="2" charset="-122"/>
                <a:sym typeface="宋体" panose="02010600030101010101" pitchFamily="2" charset="-122"/>
              </a:rPr>
              <a:t>IP</a:t>
            </a:r>
            <a:r>
              <a:rPr lang="zh-CN" altLang="en-US" dirty="0">
                <a:solidFill>
                  <a:schemeClr val="tx1"/>
                </a:solidFill>
                <a:ea typeface="宋体" panose="02010600030101010101" pitchFamily="2" charset="-122"/>
                <a:sym typeface="宋体" panose="02010600030101010101" pitchFamily="2" charset="-122"/>
              </a:rPr>
              <a:t>数据报。这也意味着对于数据报协议，</a:t>
            </a:r>
            <a:r>
              <a:rPr lang="en-US" altLang="zh-CN" dirty="0" err="1">
                <a:solidFill>
                  <a:schemeClr val="tx1"/>
                </a:solidFill>
                <a:ea typeface="宋体" panose="02010600030101010101" pitchFamily="2" charset="-122"/>
                <a:sym typeface="宋体" panose="02010600030101010101" pitchFamily="2" charset="-122"/>
              </a:rPr>
              <a:t>recvfrom</a:t>
            </a:r>
            <a:r>
              <a:rPr lang="zh-CN" altLang="en-US" dirty="0">
                <a:solidFill>
                  <a:schemeClr val="tx1"/>
                </a:solidFill>
                <a:ea typeface="宋体" panose="02010600030101010101" pitchFamily="2" charset="-122"/>
                <a:sym typeface="宋体" panose="02010600030101010101" pitchFamily="2" charset="-122"/>
              </a:rPr>
              <a:t>返回</a:t>
            </a:r>
            <a:r>
              <a:rPr lang="en-US" altLang="zh-CN" dirty="0">
                <a:solidFill>
                  <a:schemeClr val="tx1"/>
                </a:solidFill>
                <a:ea typeface="宋体" panose="02010600030101010101" pitchFamily="2" charset="-122"/>
                <a:sym typeface="宋体" panose="02010600030101010101" pitchFamily="2" charset="-122"/>
              </a:rPr>
              <a:t>0</a:t>
            </a:r>
            <a:r>
              <a:rPr lang="zh-CN" altLang="en-US" dirty="0">
                <a:solidFill>
                  <a:schemeClr val="tx1"/>
                </a:solidFill>
                <a:ea typeface="宋体" panose="02010600030101010101" pitchFamily="2" charset="-122"/>
                <a:sym typeface="宋体" panose="02010600030101010101" pitchFamily="2" charset="-122"/>
              </a:rPr>
              <a:t>值是可接受的：它并不像</a:t>
            </a:r>
            <a:r>
              <a:rPr lang="en-US" altLang="zh-CN" dirty="0">
                <a:solidFill>
                  <a:schemeClr val="tx1"/>
                </a:solidFill>
                <a:ea typeface="宋体" panose="02010600030101010101" pitchFamily="2" charset="-122"/>
                <a:sym typeface="宋体" panose="02010600030101010101" pitchFamily="2" charset="-122"/>
              </a:rPr>
              <a:t>TCP</a:t>
            </a:r>
            <a:r>
              <a:rPr lang="zh-CN" altLang="en-US" dirty="0">
                <a:solidFill>
                  <a:schemeClr val="tx1"/>
                </a:solidFill>
                <a:ea typeface="宋体" panose="02010600030101010101" pitchFamily="2" charset="-122"/>
                <a:sym typeface="宋体" panose="02010600030101010101" pitchFamily="2" charset="-122"/>
              </a:rPr>
              <a:t>套接口上</a:t>
            </a:r>
            <a:r>
              <a:rPr lang="en-US" altLang="zh-CN" dirty="0">
                <a:solidFill>
                  <a:schemeClr val="tx1"/>
                </a:solidFill>
                <a:ea typeface="宋体" panose="02010600030101010101" pitchFamily="2" charset="-122"/>
                <a:sym typeface="宋体" panose="02010600030101010101" pitchFamily="2" charset="-122"/>
              </a:rPr>
              <a:t>read</a:t>
            </a:r>
            <a:r>
              <a:rPr lang="zh-CN" altLang="en-US" dirty="0">
                <a:solidFill>
                  <a:schemeClr val="tx1"/>
                </a:solidFill>
                <a:ea typeface="宋体" panose="02010600030101010101" pitchFamily="2" charset="-122"/>
                <a:sym typeface="宋体" panose="02010600030101010101" pitchFamily="2" charset="-122"/>
              </a:rPr>
              <a:t>返回</a:t>
            </a:r>
            <a:r>
              <a:rPr lang="en-US" altLang="zh-CN" dirty="0">
                <a:solidFill>
                  <a:schemeClr val="tx1"/>
                </a:solidFill>
                <a:ea typeface="宋体" panose="02010600030101010101" pitchFamily="2" charset="-122"/>
                <a:sym typeface="宋体" panose="02010600030101010101" pitchFamily="2" charset="-122"/>
              </a:rPr>
              <a:t>0</a:t>
            </a:r>
            <a:r>
              <a:rPr lang="zh-CN" altLang="en-US" dirty="0">
                <a:solidFill>
                  <a:schemeClr val="tx1"/>
                </a:solidFill>
                <a:ea typeface="宋体" panose="02010600030101010101" pitchFamily="2" charset="-122"/>
                <a:sym typeface="宋体" panose="02010600030101010101" pitchFamily="2" charset="-122"/>
              </a:rPr>
              <a:t>值那样表示对端已关闭连接。</a:t>
            </a:r>
          </a:p>
          <a:p>
            <a:pPr lvl="2" indent="-285750" algn="just">
              <a:buFont typeface="Wingdings" panose="05000000000000000000" pitchFamily="2" charset="2"/>
              <a:buChar char="v"/>
            </a:pPr>
            <a:r>
              <a:rPr lang="zh-CN" altLang="en-US" dirty="0">
                <a:ea typeface="宋体" panose="02010600030101010101" pitchFamily="2" charset="-122"/>
                <a:sym typeface="宋体" panose="02010600030101010101" pitchFamily="2" charset="-122"/>
              </a:rPr>
              <a:t>如果</a:t>
            </a:r>
            <a:r>
              <a:rPr lang="en-US" altLang="zh-CN" dirty="0" err="1">
                <a:ea typeface="宋体" panose="02010600030101010101" pitchFamily="2" charset="-122"/>
                <a:sym typeface="宋体" panose="02010600030101010101" pitchFamily="2" charset="-122"/>
              </a:rPr>
              <a:t>recvfrom</a:t>
            </a:r>
            <a:r>
              <a:rPr lang="zh-CN" altLang="en-US" dirty="0">
                <a:ea typeface="宋体" panose="02010600030101010101" pitchFamily="2" charset="-122"/>
                <a:sym typeface="宋体" panose="02010600030101010101" pitchFamily="2" charset="-122"/>
              </a:rPr>
              <a:t>的</a:t>
            </a:r>
            <a:r>
              <a:rPr lang="en-US" altLang="zh-CN" dirty="0">
                <a:ea typeface="宋体" panose="02010600030101010101" pitchFamily="2" charset="-122"/>
                <a:sym typeface="宋体" panose="02010600030101010101" pitchFamily="2" charset="-122"/>
              </a:rPr>
              <a:t>from</a:t>
            </a:r>
            <a:r>
              <a:rPr lang="zh-CN" altLang="en-US" dirty="0">
                <a:ea typeface="宋体" panose="02010600030101010101" pitchFamily="2" charset="-122"/>
                <a:sym typeface="宋体" panose="02010600030101010101" pitchFamily="2" charset="-122"/>
              </a:rPr>
              <a:t>参数是一个空指针，那么相应的长度参数（</a:t>
            </a:r>
            <a:r>
              <a:rPr lang="en-US" altLang="zh-CN" dirty="0" err="1">
                <a:ea typeface="宋体" panose="02010600030101010101" pitchFamily="2" charset="-122"/>
                <a:sym typeface="宋体" panose="02010600030101010101" pitchFamily="2" charset="-122"/>
              </a:rPr>
              <a:t>addrlen</a:t>
            </a:r>
            <a:r>
              <a:rPr lang="zh-CN" altLang="en-US" dirty="0">
                <a:ea typeface="宋体" panose="02010600030101010101" pitchFamily="2" charset="-122"/>
                <a:sym typeface="宋体" panose="02010600030101010101" pitchFamily="2" charset="-122"/>
              </a:rPr>
              <a:t>）也必须是一个空指针，表示我们并不关心数据发送者的地址。</a:t>
            </a:r>
            <a:endParaRPr lang="en-US" altLang="zh-CN" dirty="0">
              <a:ea typeface="宋体" panose="02010600030101010101" pitchFamily="2" charset="-122"/>
              <a:sym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C0C72FB3-4150-4DC8-8C00-8701FB9402E7}"/>
              </a:ext>
            </a:extLst>
          </p:cNvPr>
          <p:cNvSpPr>
            <a:spLocks noGrp="1" noChangeAspect="1" noChangeArrowheads="1"/>
          </p:cNvSpPr>
          <p:nvPr>
            <p:ph type="title" idx="4294967295"/>
          </p:nvPr>
        </p:nvSpPr>
        <p:spPr>
          <a:xfrm>
            <a:off x="0" y="549276"/>
            <a:ext cx="9906000" cy="557213"/>
          </a:xfrm>
        </p:spPr>
        <p:txBody>
          <a:bodyPr/>
          <a:lstStyle/>
          <a:p>
            <a:r>
              <a:rPr lang="zh-CN" altLang="zh-CN" dirty="0"/>
              <a:t>任务</a:t>
            </a:r>
            <a:r>
              <a:rPr lang="en-US" altLang="zh-CN" dirty="0"/>
              <a:t>7</a:t>
            </a:r>
            <a:endParaRPr lang="zh-CN" altLang="zh-CN" dirty="0"/>
          </a:p>
        </p:txBody>
      </p:sp>
      <p:sp>
        <p:nvSpPr>
          <p:cNvPr id="53251" name="内容占位符 2">
            <a:extLst>
              <a:ext uri="{FF2B5EF4-FFF2-40B4-BE49-F238E27FC236}">
                <a16:creationId xmlns:a16="http://schemas.microsoft.com/office/drawing/2014/main" id="{20D8C010-B138-45F4-9653-85E8C226FE2A}"/>
              </a:ext>
            </a:extLst>
          </p:cNvPr>
          <p:cNvSpPr>
            <a:spLocks noGrp="1" noChangeArrowheads="1"/>
          </p:cNvSpPr>
          <p:nvPr>
            <p:ph idx="1"/>
          </p:nvPr>
        </p:nvSpPr>
        <p:spPr>
          <a:xfrm>
            <a:off x="443422" y="1340768"/>
            <a:ext cx="8890570" cy="5184775"/>
          </a:xfrm>
        </p:spPr>
        <p:txBody>
          <a:bodyPr/>
          <a:lstStyle/>
          <a:p>
            <a:pPr marL="342900" indent="-342900" algn="l">
              <a:buFont typeface="Wingdings" panose="05000000000000000000" pitchFamily="2" charset="2"/>
              <a:buChar char="§"/>
            </a:pPr>
            <a:r>
              <a:rPr lang="zh-CN" altLang="en-US" dirty="0"/>
              <a:t>子任务</a:t>
            </a:r>
            <a:r>
              <a:rPr lang="en-US" altLang="zh-CN" dirty="0"/>
              <a:t>7:</a:t>
            </a:r>
            <a:r>
              <a:rPr lang="zh-CN" altLang="en-US" dirty="0"/>
              <a:t>利用</a:t>
            </a:r>
            <a:r>
              <a:rPr lang="en-US" altLang="zh-CN" dirty="0"/>
              <a:t>select</a:t>
            </a:r>
            <a:r>
              <a:rPr lang="zh-CN" altLang="en-US" dirty="0"/>
              <a:t>模型，实现一个</a:t>
            </a:r>
            <a:r>
              <a:rPr lang="en-US" altLang="zh-CN" dirty="0"/>
              <a:t>I/O</a:t>
            </a:r>
            <a:r>
              <a:rPr lang="zh-CN" altLang="en-US" dirty="0"/>
              <a:t>复用模式的服务器</a:t>
            </a:r>
            <a:endParaRPr lang="en-US" altLang="zh-CN" dirty="0"/>
          </a:p>
          <a:p>
            <a:pPr lvl="1"/>
            <a:r>
              <a:rPr lang="zh-CN" altLang="en-US" dirty="0">
                <a:sym typeface="宋体" panose="02010600030101010101" pitchFamily="2" charset="-122"/>
              </a:rPr>
              <a:t>知识点：</a:t>
            </a:r>
            <a:endParaRPr lang="en-US" altLang="zh-CN" dirty="0">
              <a:sym typeface="宋体" panose="02010600030101010101" pitchFamily="2" charset="-122"/>
            </a:endParaRPr>
          </a:p>
          <a:p>
            <a:pPr lvl="2" indent="-285750">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首先回顾</a:t>
            </a:r>
            <a:r>
              <a:rPr lang="en-US" altLang="zh-CN" sz="1600" dirty="0">
                <a:ea typeface="宋体" panose="02010600030101010101" pitchFamily="2" charset="-122"/>
                <a:sym typeface="宋体" panose="02010600030101010101" pitchFamily="2" charset="-122"/>
              </a:rPr>
              <a:t>select</a:t>
            </a:r>
            <a:r>
              <a:rPr lang="zh-CN" altLang="en-US" sz="1600" dirty="0">
                <a:ea typeface="宋体" panose="02010600030101010101" pitchFamily="2" charset="-122"/>
                <a:sym typeface="宋体" panose="02010600030101010101" pitchFamily="2" charset="-122"/>
              </a:rPr>
              <a:t>模型的原理：</a:t>
            </a:r>
            <a:endParaRPr lang="en-US" altLang="zh-CN" sz="1600" dirty="0">
              <a:ea typeface="宋体" panose="02010600030101010101" pitchFamily="2" charset="-122"/>
              <a:sym typeface="宋体" panose="02010600030101010101" pitchFamily="2" charset="-122"/>
            </a:endParaRPr>
          </a:p>
        </p:txBody>
      </p:sp>
      <p:pic>
        <p:nvPicPr>
          <p:cNvPr id="53252" name="Picture 3">
            <a:extLst>
              <a:ext uri="{FF2B5EF4-FFF2-40B4-BE49-F238E27FC236}">
                <a16:creationId xmlns:a16="http://schemas.microsoft.com/office/drawing/2014/main" id="{E9DFC7FE-001A-4980-AA45-A958E5C9115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4090" y="2618234"/>
            <a:ext cx="7437819" cy="42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9AFBCAD9-CFCD-4C74-B297-36C85B93F560}"/>
              </a:ext>
            </a:extLst>
          </p:cNvPr>
          <p:cNvSpPr>
            <a:spLocks noGrp="1" noChangeAspect="1" noChangeArrowheads="1"/>
          </p:cNvSpPr>
          <p:nvPr>
            <p:ph type="title" idx="4294967295"/>
          </p:nvPr>
        </p:nvSpPr>
        <p:spPr>
          <a:xfrm>
            <a:off x="0" y="565151"/>
            <a:ext cx="9906000" cy="557213"/>
          </a:xfrm>
        </p:spPr>
        <p:txBody>
          <a:bodyPr/>
          <a:lstStyle/>
          <a:p>
            <a:r>
              <a:rPr lang="zh-CN" altLang="zh-CN"/>
              <a:t>任务</a:t>
            </a:r>
            <a:r>
              <a:rPr lang="en-US" altLang="zh-CN"/>
              <a:t>7</a:t>
            </a:r>
            <a:endParaRPr lang="zh-CN" altLang="zh-CN"/>
          </a:p>
        </p:txBody>
      </p:sp>
      <p:sp>
        <p:nvSpPr>
          <p:cNvPr id="54275" name="内容占位符 2">
            <a:extLst>
              <a:ext uri="{FF2B5EF4-FFF2-40B4-BE49-F238E27FC236}">
                <a16:creationId xmlns:a16="http://schemas.microsoft.com/office/drawing/2014/main" id="{42409BFD-C8F3-4DDE-BC37-05D4094EE20F}"/>
              </a:ext>
            </a:extLst>
          </p:cNvPr>
          <p:cNvSpPr>
            <a:spLocks noGrp="1" noChangeArrowheads="1"/>
          </p:cNvSpPr>
          <p:nvPr>
            <p:ph idx="1"/>
          </p:nvPr>
        </p:nvSpPr>
        <p:spPr>
          <a:xfrm>
            <a:off x="704528" y="1556792"/>
            <a:ext cx="8242300" cy="5184775"/>
          </a:xfrm>
        </p:spPr>
        <p:txBody>
          <a:bodyPr/>
          <a:lstStyle/>
          <a:p>
            <a:pPr marL="342900" indent="-342900" algn="just">
              <a:buFont typeface="Wingdings" panose="05000000000000000000" pitchFamily="2" charset="2"/>
              <a:buChar char="§"/>
            </a:pPr>
            <a:r>
              <a:rPr lang="zh-CN" altLang="en-US" dirty="0"/>
              <a:t>子任务</a:t>
            </a:r>
            <a:r>
              <a:rPr lang="en-US" altLang="zh-CN" dirty="0"/>
              <a:t>7:</a:t>
            </a:r>
            <a:r>
              <a:rPr lang="zh-CN" altLang="en-US" dirty="0"/>
              <a:t>利用</a:t>
            </a:r>
            <a:r>
              <a:rPr lang="en-US" altLang="zh-CN" dirty="0"/>
              <a:t>select</a:t>
            </a:r>
            <a:r>
              <a:rPr lang="zh-CN" altLang="en-US" dirty="0"/>
              <a:t>模型，实现一个</a:t>
            </a:r>
            <a:r>
              <a:rPr lang="en-US" altLang="zh-CN" dirty="0"/>
              <a:t>I/O</a:t>
            </a:r>
            <a:r>
              <a:rPr lang="zh-CN" altLang="en-US" dirty="0"/>
              <a:t>复用模式的服务器</a:t>
            </a:r>
            <a:endParaRPr lang="en-US" altLang="zh-CN" dirty="0"/>
          </a:p>
          <a:p>
            <a:pPr lvl="1" algn="just"/>
            <a:r>
              <a:rPr lang="zh-CN" altLang="en-US" dirty="0">
                <a:sym typeface="宋体" panose="02010600030101010101" pitchFamily="2" charset="-122"/>
              </a:rPr>
              <a:t>知识点：</a:t>
            </a:r>
            <a:endParaRPr lang="en-US" altLang="zh-CN" dirty="0">
              <a:sym typeface="宋体" panose="02010600030101010101" pitchFamily="2" charset="-122"/>
            </a:endParaRPr>
          </a:p>
          <a:p>
            <a:pPr lvl="2" indent="-285750" algn="just">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系统提供</a:t>
            </a:r>
            <a:r>
              <a:rPr lang="en-US" altLang="zh-CN" sz="1600" dirty="0">
                <a:ea typeface="宋体" panose="02010600030101010101" pitchFamily="2" charset="-122"/>
                <a:sym typeface="宋体" panose="02010600030101010101" pitchFamily="2" charset="-122"/>
              </a:rPr>
              <a:t>select</a:t>
            </a:r>
            <a:r>
              <a:rPr lang="zh-CN" altLang="en-US" sz="1600" dirty="0">
                <a:ea typeface="宋体" panose="02010600030101010101" pitchFamily="2" charset="-122"/>
                <a:sym typeface="宋体" panose="02010600030101010101" pitchFamily="2" charset="-122"/>
              </a:rPr>
              <a:t>函数来实现多路复用输入</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输出模型。原型：</a:t>
            </a:r>
            <a:endParaRPr lang="en-US" altLang="zh-CN" sz="1600" dirty="0">
              <a:ea typeface="宋体" panose="02010600030101010101" pitchFamily="2" charset="-122"/>
              <a:sym typeface="宋体" panose="02010600030101010101" pitchFamily="2" charset="-122"/>
            </a:endParaRPr>
          </a:p>
          <a:p>
            <a:pPr lvl="2" indent="-285750" algn="just"/>
            <a:r>
              <a:rPr lang="en-US" altLang="zh-CN" sz="1600" dirty="0">
                <a:ea typeface="宋体" panose="02010600030101010101" pitchFamily="2" charset="-122"/>
                <a:sym typeface="宋体" panose="02010600030101010101" pitchFamily="2" charset="-122"/>
              </a:rPr>
              <a:t>int select(int </a:t>
            </a:r>
            <a:r>
              <a:rPr lang="en-US" altLang="zh-CN" sz="1600" dirty="0" err="1">
                <a:ea typeface="宋体" panose="02010600030101010101" pitchFamily="2" charset="-122"/>
                <a:sym typeface="宋体" panose="02010600030101010101" pitchFamily="2" charset="-122"/>
              </a:rPr>
              <a:t>maxfd,fd_set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rdset,fd_set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wrset,fd_set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exset,struct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timeval</a:t>
            </a:r>
            <a:r>
              <a:rPr lang="en-US" altLang="zh-CN" sz="1600" dirty="0">
                <a:ea typeface="宋体" panose="02010600030101010101" pitchFamily="2" charset="-122"/>
                <a:sym typeface="宋体" panose="02010600030101010101" pitchFamily="2" charset="-122"/>
              </a:rPr>
              <a:t> *timeout);</a:t>
            </a:r>
            <a:endParaRPr lang="zh-CN" altLang="en-US" sz="1600" dirty="0">
              <a:ea typeface="宋体" panose="02010600030101010101" pitchFamily="2" charset="-122"/>
              <a:sym typeface="宋体" panose="02010600030101010101" pitchFamily="2" charset="-122"/>
            </a:endParaRPr>
          </a:p>
          <a:p>
            <a:pPr lvl="2" indent="-285750" algn="just"/>
            <a:r>
              <a:rPr lang="zh-CN" altLang="en-US" sz="1600" dirty="0">
                <a:ea typeface="宋体" panose="02010600030101010101" pitchFamily="2" charset="-122"/>
                <a:sym typeface="宋体" panose="02010600030101010101" pitchFamily="2" charset="-122"/>
              </a:rPr>
              <a:t>　参数</a:t>
            </a:r>
            <a:r>
              <a:rPr lang="en-US" altLang="zh-CN" sz="1600" dirty="0" err="1">
                <a:ea typeface="宋体" panose="02010600030101010101" pitchFamily="2" charset="-122"/>
                <a:sym typeface="宋体" panose="02010600030101010101" pitchFamily="2" charset="-122"/>
              </a:rPr>
              <a:t>maxfd</a:t>
            </a:r>
            <a:r>
              <a:rPr lang="zh-CN" altLang="en-US" sz="1600" dirty="0">
                <a:ea typeface="宋体" panose="02010600030101010101" pitchFamily="2" charset="-122"/>
                <a:sym typeface="宋体" panose="02010600030101010101" pitchFamily="2" charset="-122"/>
              </a:rPr>
              <a:t>是需要监视的最大的文件描述符值</a:t>
            </a:r>
            <a:r>
              <a:rPr lang="en-US" altLang="zh-CN" sz="1600" dirty="0">
                <a:ea typeface="宋体" panose="02010600030101010101" pitchFamily="2" charset="-122"/>
                <a:sym typeface="宋体" panose="02010600030101010101" pitchFamily="2" charset="-122"/>
              </a:rPr>
              <a:t>+1</a:t>
            </a:r>
            <a:r>
              <a:rPr lang="zh-CN" altLang="en-US" sz="1600" dirty="0">
                <a:ea typeface="宋体" panose="02010600030101010101" pitchFamily="2" charset="-122"/>
                <a:sym typeface="宋体" panose="02010600030101010101" pitchFamily="2" charset="-122"/>
              </a:rPr>
              <a:t>；</a:t>
            </a:r>
            <a:r>
              <a:rPr lang="en-US" altLang="zh-CN" sz="1600" dirty="0" err="1">
                <a:ea typeface="宋体" panose="02010600030101010101" pitchFamily="2" charset="-122"/>
                <a:sym typeface="宋体" panose="02010600030101010101" pitchFamily="2" charset="-122"/>
              </a:rPr>
              <a:t>rdset,wrset,exset</a:t>
            </a:r>
            <a:r>
              <a:rPr lang="zh-CN" altLang="en-US" sz="1600" dirty="0">
                <a:ea typeface="宋体" panose="02010600030101010101" pitchFamily="2" charset="-122"/>
                <a:sym typeface="宋体" panose="02010600030101010101" pitchFamily="2" charset="-122"/>
              </a:rPr>
              <a:t>分别对应于需要检测的可读文件描述符的集合，可写文件描述符的集合及异常文件描述符的集合。</a:t>
            </a:r>
            <a:r>
              <a:rPr lang="en-US" altLang="zh-CN" sz="1600" dirty="0">
                <a:ea typeface="宋体" panose="02010600030101010101" pitchFamily="2" charset="-122"/>
                <a:sym typeface="宋体" panose="02010600030101010101" pitchFamily="2" charset="-122"/>
              </a:rPr>
              <a:t>struct </a:t>
            </a:r>
            <a:r>
              <a:rPr lang="en-US" altLang="zh-CN" sz="1600" dirty="0" err="1">
                <a:ea typeface="宋体" panose="02010600030101010101" pitchFamily="2" charset="-122"/>
                <a:sym typeface="宋体" panose="02010600030101010101" pitchFamily="2" charset="-122"/>
              </a:rPr>
              <a:t>timeval</a:t>
            </a:r>
            <a:r>
              <a:rPr lang="zh-CN" altLang="en-US" sz="1600" dirty="0">
                <a:ea typeface="宋体" panose="02010600030101010101" pitchFamily="2" charset="-122"/>
                <a:sym typeface="宋体" panose="02010600030101010101" pitchFamily="2" charset="-122"/>
              </a:rPr>
              <a:t>结构用于描述一段时间长度，如果在这个时间内，需要监视的描述符没有事件发生则函数返回，返回值为</a:t>
            </a:r>
            <a:r>
              <a:rPr lang="en-US" altLang="zh-CN" sz="1600" dirty="0">
                <a:ea typeface="宋体" panose="02010600030101010101" pitchFamily="2" charset="-122"/>
                <a:sym typeface="宋体" panose="02010600030101010101" pitchFamily="2" charset="-122"/>
              </a:rPr>
              <a:t>0</a:t>
            </a:r>
            <a:r>
              <a:rPr lang="zh-CN" altLang="en-US" sz="1600" dirty="0">
                <a:ea typeface="宋体" panose="02010600030101010101" pitchFamily="2" charset="-122"/>
                <a:sym typeface="宋体" panose="02010600030101010101" pitchFamily="2" charset="-122"/>
              </a:rPr>
              <a:t>。</a:t>
            </a:r>
            <a:endParaRPr lang="en-US" altLang="zh-CN" sz="1600" dirty="0">
              <a:ea typeface="宋体" panose="02010600030101010101" pitchFamily="2" charset="-122"/>
              <a:sym typeface="宋体" panose="02010600030101010101" pitchFamily="2" charset="-122"/>
            </a:endParaRPr>
          </a:p>
          <a:p>
            <a:pPr lvl="2" indent="-285750" algn="just"/>
            <a:endParaRPr lang="zh-CN" altLang="en-US" sz="1600" dirty="0">
              <a:ea typeface="宋体" panose="02010600030101010101" pitchFamily="2" charset="-122"/>
              <a:sym typeface="宋体" panose="02010600030101010101" pitchFamily="2" charset="-122"/>
            </a:endParaRPr>
          </a:p>
          <a:p>
            <a:pPr lvl="2" indent="-285750" algn="just">
              <a:buClr>
                <a:srgbClr val="FF6600"/>
              </a:buClr>
              <a:buFont typeface="Wingdings" panose="05000000000000000000" pitchFamily="2" charset="2"/>
              <a:buChar char="v"/>
            </a:pPr>
            <a:r>
              <a:rPr lang="zh-CN" altLang="en-US" sz="1600" dirty="0">
                <a:ea typeface="宋体" panose="02010600030101010101" pitchFamily="2" charset="-122"/>
                <a:sym typeface="宋体" panose="02010600030101010101" pitchFamily="2" charset="-122"/>
              </a:rPr>
              <a:t>文件描述符操作函数：</a:t>
            </a:r>
            <a:endParaRPr lang="en-US" altLang="zh-CN" sz="1600" dirty="0">
              <a:ea typeface="宋体" panose="02010600030101010101" pitchFamily="2" charset="-122"/>
              <a:sym typeface="宋体" panose="02010600030101010101" pitchFamily="2" charset="-122"/>
            </a:endParaRPr>
          </a:p>
          <a:p>
            <a:pPr lvl="2" indent="-285750" algn="just">
              <a:buClr>
                <a:srgbClr val="FF6600"/>
              </a:buClr>
            </a:pPr>
            <a:r>
              <a:rPr lang="en-US" altLang="zh-CN" sz="1600" dirty="0">
                <a:ea typeface="宋体" panose="02010600030101010101" pitchFamily="2" charset="-122"/>
                <a:sym typeface="宋体" panose="02010600030101010101" pitchFamily="2" charset="-122"/>
              </a:rPr>
              <a:t>FD_ZERO(</a:t>
            </a:r>
            <a:r>
              <a:rPr lang="en-US" altLang="zh-CN" sz="1600" dirty="0" err="1">
                <a:ea typeface="宋体" panose="02010600030101010101" pitchFamily="2" charset="-122"/>
                <a:sym typeface="宋体" panose="02010600030101010101" pitchFamily="2" charset="-122"/>
              </a:rPr>
              <a:t>fd_set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fdset</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将指定的文件描述符集清空，在对文件描述符集合进行设置前，必须对其进行初始化，如果不清空，由于在系统分配内存空间后，通常并不作清空处理，所以结果是不可知的。</a:t>
            </a:r>
          </a:p>
          <a:p>
            <a:pPr lvl="2" indent="-285750" algn="just">
              <a:buClr>
                <a:srgbClr val="FF6600"/>
              </a:buClr>
              <a:buFont typeface="Wingdings" panose="05000000000000000000" pitchFamily="2" charset="2"/>
              <a:buChar char="v"/>
            </a:pPr>
            <a:endParaRPr lang="zh-CN" altLang="en-US" sz="1600" dirty="0">
              <a:ea typeface="宋体" panose="02010600030101010101" pitchFamily="2" charset="-122"/>
              <a:sym typeface="宋体" panose="02010600030101010101" pitchFamily="2" charset="-122"/>
            </a:endParaRPr>
          </a:p>
          <a:p>
            <a:pPr lvl="2" indent="-285750" algn="just"/>
            <a:endParaRPr lang="zh-CN" altLang="en-US" sz="1600" dirty="0">
              <a:ea typeface="宋体" panose="02010600030101010101" pitchFamily="2" charset="-122"/>
              <a:sym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803BFFB-80CD-4EBE-81A6-72A6263D828B}"/>
              </a:ext>
            </a:extLst>
          </p:cNvPr>
          <p:cNvSpPr>
            <a:spLocks noGrp="1" noChangeAspect="1" noChangeArrowheads="1"/>
          </p:cNvSpPr>
          <p:nvPr>
            <p:ph type="title" idx="4294967295"/>
          </p:nvPr>
        </p:nvSpPr>
        <p:spPr/>
        <p:txBody>
          <a:bodyPr/>
          <a:lstStyle/>
          <a:p>
            <a:r>
              <a:rPr lang="zh-CN" altLang="zh-CN"/>
              <a:t>概述</a:t>
            </a:r>
          </a:p>
        </p:txBody>
      </p:sp>
      <p:sp>
        <p:nvSpPr>
          <p:cNvPr id="18435" name="Rectangle 3">
            <a:extLst>
              <a:ext uri="{FF2B5EF4-FFF2-40B4-BE49-F238E27FC236}">
                <a16:creationId xmlns:a16="http://schemas.microsoft.com/office/drawing/2014/main" id="{FE52B0CF-DC34-43E6-ABF3-F5A356482F84}"/>
              </a:ext>
            </a:extLst>
          </p:cNvPr>
          <p:cNvSpPr>
            <a:spLocks noGrp="1" noChangeArrowheads="1"/>
          </p:cNvSpPr>
          <p:nvPr>
            <p:ph type="body" idx="4294967295"/>
          </p:nvPr>
        </p:nvSpPr>
        <p:spPr/>
        <p:txBody>
          <a:bodyPr/>
          <a:lstStyle/>
          <a:p>
            <a:pPr algn="just"/>
            <a:r>
              <a:rPr lang="zh-CN" altLang="en-US" sz="2000" dirty="0"/>
              <a:t>现在，我们来看如何实现文件读取文件和发送数据的并行。</a:t>
            </a:r>
            <a:endParaRPr lang="en-US" altLang="zh-CN" sz="2000" dirty="0"/>
          </a:p>
          <a:p>
            <a:pPr algn="just"/>
            <a:r>
              <a:rPr lang="zh-CN" altLang="en-US" sz="2000" dirty="0"/>
              <a:t>首先，需要两个线程，线程</a:t>
            </a:r>
            <a:r>
              <a:rPr lang="en-US" altLang="zh-CN" sz="2000" dirty="0"/>
              <a:t>A</a:t>
            </a:r>
            <a:r>
              <a:rPr lang="zh-CN" altLang="en-US" sz="2000" dirty="0"/>
              <a:t>负责读取文件，线程</a:t>
            </a:r>
            <a:r>
              <a:rPr lang="en-US" altLang="zh-CN" sz="2000" dirty="0"/>
              <a:t>B</a:t>
            </a:r>
            <a:r>
              <a:rPr lang="zh-CN" altLang="en-US" sz="2000" dirty="0"/>
              <a:t>负责发送数据。</a:t>
            </a:r>
            <a:endParaRPr lang="en-US" altLang="zh-CN" sz="2000" dirty="0"/>
          </a:p>
          <a:p>
            <a:pPr algn="just"/>
            <a:r>
              <a:rPr lang="zh-CN" altLang="en-US" sz="2000" dirty="0"/>
              <a:t>然后，还需要缓冲区，线程</a:t>
            </a:r>
            <a:r>
              <a:rPr lang="en-US" altLang="zh-CN" sz="2000" dirty="0"/>
              <a:t>A</a:t>
            </a:r>
            <a:r>
              <a:rPr lang="zh-CN" altLang="en-US" sz="2000" dirty="0"/>
              <a:t>将从文件读取的数据放入缓冲区，线程</a:t>
            </a:r>
            <a:r>
              <a:rPr lang="en-US" altLang="zh-CN" sz="2000" dirty="0"/>
              <a:t>B</a:t>
            </a:r>
            <a:r>
              <a:rPr lang="zh-CN" altLang="en-US" sz="2000" dirty="0"/>
              <a:t>再从缓冲区中取数据并发送出去。</a:t>
            </a:r>
            <a:endParaRPr lang="en-US" altLang="zh-CN" sz="2000" dirty="0"/>
          </a:p>
          <a:p>
            <a:pPr algn="just"/>
            <a:r>
              <a:rPr lang="zh-CN" altLang="en-US" sz="2000" dirty="0"/>
              <a:t>最后，由于线程</a:t>
            </a:r>
            <a:r>
              <a:rPr lang="en-US" altLang="zh-CN" sz="2000" dirty="0"/>
              <a:t>A</a:t>
            </a:r>
            <a:r>
              <a:rPr lang="zh-CN" altLang="en-US" sz="2000" dirty="0"/>
              <a:t>和线程</a:t>
            </a:r>
            <a:r>
              <a:rPr lang="en-US" altLang="zh-CN" sz="2000" dirty="0"/>
              <a:t>B</a:t>
            </a:r>
            <a:r>
              <a:rPr lang="zh-CN" altLang="en-US" sz="2000" dirty="0"/>
              <a:t>都要访问缓冲区，就有可能出现这种情况：线程</a:t>
            </a:r>
            <a:r>
              <a:rPr lang="en-US" altLang="zh-CN" sz="2000" dirty="0"/>
              <a:t>B</a:t>
            </a:r>
            <a:r>
              <a:rPr lang="zh-CN" altLang="en-US" sz="2000" dirty="0"/>
              <a:t>还没来得急发送的数据，被运行较快的线程</a:t>
            </a:r>
            <a:r>
              <a:rPr lang="en-US" altLang="zh-CN" sz="2000" dirty="0"/>
              <a:t>A</a:t>
            </a:r>
            <a:r>
              <a:rPr lang="zh-CN" altLang="en-US" sz="2000" dirty="0"/>
              <a:t>覆盖了。因此，需要采取措施使得两者互斥地访问缓冲区，即一个时刻只能有一者能访问。</a:t>
            </a:r>
          </a:p>
        </p:txBody>
      </p:sp>
      <p:pic>
        <p:nvPicPr>
          <p:cNvPr id="18436" name="Picture 2">
            <a:extLst>
              <a:ext uri="{FF2B5EF4-FFF2-40B4-BE49-F238E27FC236}">
                <a16:creationId xmlns:a16="http://schemas.microsoft.com/office/drawing/2014/main" id="{A730A68B-1B5D-4BA8-A036-D66CFAC78FA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7223" y="3861048"/>
            <a:ext cx="3613477" cy="2996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25717B88-A10C-4162-BB3D-F8C082754145}"/>
              </a:ext>
            </a:extLst>
          </p:cNvPr>
          <p:cNvSpPr>
            <a:spLocks noGrp="1" noChangeAspect="1" noChangeArrowheads="1"/>
          </p:cNvSpPr>
          <p:nvPr>
            <p:ph type="title" idx="4294967295"/>
          </p:nvPr>
        </p:nvSpPr>
        <p:spPr>
          <a:xfrm>
            <a:off x="0" y="549276"/>
            <a:ext cx="9906000" cy="557213"/>
          </a:xfrm>
        </p:spPr>
        <p:txBody>
          <a:bodyPr/>
          <a:lstStyle/>
          <a:p>
            <a:r>
              <a:rPr lang="zh-CN" altLang="zh-CN" dirty="0"/>
              <a:t>任务</a:t>
            </a:r>
            <a:r>
              <a:rPr lang="en-US" altLang="zh-CN" dirty="0"/>
              <a:t>7</a:t>
            </a:r>
            <a:endParaRPr lang="zh-CN" altLang="zh-CN" dirty="0"/>
          </a:p>
        </p:txBody>
      </p:sp>
      <p:sp>
        <p:nvSpPr>
          <p:cNvPr id="55299" name="内容占位符 2">
            <a:extLst>
              <a:ext uri="{FF2B5EF4-FFF2-40B4-BE49-F238E27FC236}">
                <a16:creationId xmlns:a16="http://schemas.microsoft.com/office/drawing/2014/main" id="{C7CDEFDC-C2BF-454E-8F04-2A278BF0E775}"/>
              </a:ext>
            </a:extLst>
          </p:cNvPr>
          <p:cNvSpPr>
            <a:spLocks noGrp="1" noChangeArrowheads="1"/>
          </p:cNvSpPr>
          <p:nvPr>
            <p:ph idx="1"/>
          </p:nvPr>
        </p:nvSpPr>
        <p:spPr>
          <a:xfrm>
            <a:off x="507715" y="1484784"/>
            <a:ext cx="8890570" cy="5184775"/>
          </a:xfrm>
        </p:spPr>
        <p:txBody>
          <a:bodyPr/>
          <a:lstStyle/>
          <a:p>
            <a:pPr marL="342900" indent="-342900" algn="l">
              <a:buFont typeface="Wingdings" panose="05000000000000000000" pitchFamily="2" charset="2"/>
              <a:buChar char="§"/>
            </a:pPr>
            <a:r>
              <a:rPr lang="zh-CN" altLang="en-US" dirty="0"/>
              <a:t>子任务</a:t>
            </a:r>
            <a:r>
              <a:rPr lang="en-US" altLang="zh-CN" dirty="0"/>
              <a:t>7:</a:t>
            </a:r>
            <a:r>
              <a:rPr lang="zh-CN" altLang="en-US" dirty="0"/>
              <a:t>利用</a:t>
            </a:r>
            <a:r>
              <a:rPr lang="en-US" altLang="zh-CN" dirty="0"/>
              <a:t>select</a:t>
            </a:r>
            <a:r>
              <a:rPr lang="zh-CN" altLang="en-US" dirty="0"/>
              <a:t>模型，实现一个</a:t>
            </a:r>
            <a:r>
              <a:rPr lang="en-US" altLang="zh-CN" dirty="0"/>
              <a:t>I/O</a:t>
            </a:r>
            <a:r>
              <a:rPr lang="zh-CN" altLang="en-US" dirty="0"/>
              <a:t>复用模式的服务器</a:t>
            </a:r>
            <a:endParaRPr lang="en-US" altLang="zh-CN" dirty="0"/>
          </a:p>
          <a:p>
            <a:pPr lvl="1"/>
            <a:r>
              <a:rPr lang="zh-CN" altLang="en-US" dirty="0">
                <a:sym typeface="宋体" panose="02010600030101010101" pitchFamily="2" charset="-122"/>
              </a:rPr>
              <a:t>知识点：</a:t>
            </a:r>
            <a:endParaRPr lang="en-US" altLang="zh-CN" dirty="0">
              <a:sym typeface="宋体" panose="02010600030101010101" pitchFamily="2" charset="-122"/>
            </a:endParaRPr>
          </a:p>
          <a:p>
            <a:pPr marL="857250" lvl="2">
              <a:buClr>
                <a:srgbClr val="FF6600"/>
              </a:buClr>
            </a:pPr>
            <a:r>
              <a:rPr lang="en-US" altLang="zh-CN" sz="1600" dirty="0">
                <a:ea typeface="宋体" panose="02010600030101010101" pitchFamily="2" charset="-122"/>
                <a:sym typeface="宋体" panose="02010600030101010101" pitchFamily="2" charset="-122"/>
              </a:rPr>
              <a:t>FD_SET(</a:t>
            </a:r>
            <a:r>
              <a:rPr lang="en-US" altLang="zh-CN" sz="1600" dirty="0" err="1">
                <a:ea typeface="宋体" panose="02010600030101010101" pitchFamily="2" charset="-122"/>
                <a:sym typeface="宋体" panose="02010600030101010101" pitchFamily="2" charset="-122"/>
              </a:rPr>
              <a:t>fd_set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fdset</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用于在文件描述符集合中增加一个新的文件描述符。</a:t>
            </a:r>
          </a:p>
          <a:p>
            <a:pPr marL="857250" lvl="2">
              <a:buClr>
                <a:srgbClr val="FF6600"/>
              </a:buClr>
            </a:pPr>
            <a:r>
              <a:rPr lang="en-US" altLang="zh-CN" sz="1600" dirty="0">
                <a:ea typeface="宋体" panose="02010600030101010101" pitchFamily="2" charset="-122"/>
                <a:sym typeface="宋体" panose="02010600030101010101" pitchFamily="2" charset="-122"/>
              </a:rPr>
              <a:t>FD_CLR(</a:t>
            </a:r>
            <a:r>
              <a:rPr lang="en-US" altLang="zh-CN" sz="1600" dirty="0" err="1">
                <a:ea typeface="宋体" panose="02010600030101010101" pitchFamily="2" charset="-122"/>
                <a:sym typeface="宋体" panose="02010600030101010101" pitchFamily="2" charset="-122"/>
              </a:rPr>
              <a:t>fd_set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fdset</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用于在文件描述符集合中删除一个文件描述符。</a:t>
            </a:r>
          </a:p>
          <a:p>
            <a:pPr marL="857250" lvl="2">
              <a:buClr>
                <a:srgbClr val="FF6600"/>
              </a:buClr>
            </a:pPr>
            <a:r>
              <a:rPr lang="en-US" altLang="zh-CN" sz="1600" dirty="0">
                <a:ea typeface="宋体" panose="02010600030101010101" pitchFamily="2" charset="-122"/>
                <a:sym typeface="宋体" panose="02010600030101010101" pitchFamily="2" charset="-122"/>
              </a:rPr>
              <a:t>FD_ISSET(int </a:t>
            </a:r>
            <a:r>
              <a:rPr lang="en-US" altLang="zh-CN" sz="1600" dirty="0" err="1">
                <a:ea typeface="宋体" panose="02010600030101010101" pitchFamily="2" charset="-122"/>
                <a:sym typeface="宋体" panose="02010600030101010101" pitchFamily="2" charset="-122"/>
              </a:rPr>
              <a:t>fd,fd_set</a:t>
            </a:r>
            <a:r>
              <a:rPr lang="en-US" altLang="zh-CN" sz="1600" dirty="0">
                <a:ea typeface="宋体" panose="02010600030101010101" pitchFamily="2" charset="-122"/>
                <a:sym typeface="宋体" panose="02010600030101010101" pitchFamily="2" charset="-122"/>
              </a:rPr>
              <a:t> *</a:t>
            </a:r>
            <a:r>
              <a:rPr lang="en-US" altLang="zh-CN" sz="1600" dirty="0" err="1">
                <a:ea typeface="宋体" panose="02010600030101010101" pitchFamily="2" charset="-122"/>
                <a:sym typeface="宋体" panose="02010600030101010101" pitchFamily="2" charset="-122"/>
              </a:rPr>
              <a:t>fdset</a:t>
            </a:r>
            <a:r>
              <a:rPr lang="en-US" altLang="zh-CN" sz="1600" dirty="0">
                <a:ea typeface="宋体" panose="02010600030101010101" pitchFamily="2" charset="-122"/>
                <a:sym typeface="宋体" panose="02010600030101010101" pitchFamily="2" charset="-122"/>
              </a:rPr>
              <a:t>);</a:t>
            </a:r>
            <a:r>
              <a:rPr lang="zh-CN" altLang="en-US" sz="1600" dirty="0">
                <a:ea typeface="宋体" panose="02010600030101010101" pitchFamily="2" charset="-122"/>
                <a:sym typeface="宋体" panose="02010600030101010101" pitchFamily="2" charset="-122"/>
              </a:rPr>
              <a:t>用于测试指定的文件描述符是否在该集合中。</a:t>
            </a:r>
            <a:endParaRPr lang="en-US" altLang="zh-CN" sz="1600" dirty="0">
              <a:ea typeface="宋体" panose="02010600030101010101" pitchFamily="2" charset="-122"/>
              <a:sym typeface="宋体" panose="02010600030101010101" pitchFamily="2" charset="-122"/>
            </a:endParaRPr>
          </a:p>
          <a:p>
            <a:pPr marL="857250" lvl="2">
              <a:buClr>
                <a:srgbClr val="FF6600"/>
              </a:buClr>
              <a:buFont typeface="Wingdings" panose="05000000000000000000" pitchFamily="2" charset="2"/>
              <a:buChar char="v"/>
            </a:pPr>
            <a:endParaRPr lang="zh-CN" altLang="en-US" sz="1600" dirty="0">
              <a:ea typeface="宋体" panose="02010600030101010101" pitchFamily="2" charset="-122"/>
              <a:sym typeface="宋体" panose="02010600030101010101" pitchFamily="2" charset="-122"/>
            </a:endParaRPr>
          </a:p>
          <a:p>
            <a:pPr marL="857250" lvl="2">
              <a:buClr>
                <a:srgbClr val="FF6600"/>
              </a:buClr>
              <a:buFont typeface="Wingdings" panose="05000000000000000000" pitchFamily="2" charset="2"/>
              <a:buChar char="v"/>
            </a:pPr>
            <a:r>
              <a:rPr lang="en-US" altLang="zh-CN" sz="1400" dirty="0">
                <a:ea typeface="宋体" panose="02010600030101010101" pitchFamily="2" charset="-122"/>
                <a:sym typeface="宋体" panose="02010600030101010101" pitchFamily="2" charset="-122"/>
              </a:rPr>
              <a:t>struct </a:t>
            </a:r>
            <a:r>
              <a:rPr lang="en-US" altLang="zh-CN" sz="1400" dirty="0" err="1">
                <a:ea typeface="宋体" panose="02010600030101010101" pitchFamily="2" charset="-122"/>
                <a:sym typeface="宋体" panose="02010600030101010101" pitchFamily="2" charset="-122"/>
              </a:rPr>
              <a:t>timeval</a:t>
            </a:r>
            <a:r>
              <a:rPr lang="zh-CN" altLang="en-US" sz="1400" dirty="0">
                <a:ea typeface="宋体" panose="02010600030101010101" pitchFamily="2" charset="-122"/>
                <a:sym typeface="宋体" panose="02010600030101010101" pitchFamily="2" charset="-122"/>
              </a:rPr>
              <a:t>结构：</a:t>
            </a:r>
          </a:p>
          <a:p>
            <a:pPr marL="857250" lvl="2">
              <a:buClr>
                <a:srgbClr val="FF6600"/>
              </a:buClr>
            </a:pPr>
            <a:r>
              <a:rPr lang="zh-CN" altLang="en-US" sz="1400" dirty="0">
                <a:ea typeface="宋体" panose="02010600030101010101" pitchFamily="2" charset="-122"/>
                <a:sym typeface="宋体" panose="02010600030101010101" pitchFamily="2" charset="-122"/>
              </a:rPr>
              <a:t>　　</a:t>
            </a:r>
            <a:r>
              <a:rPr lang="en-US" altLang="zh-CN" sz="1400" dirty="0">
                <a:ea typeface="宋体" panose="02010600030101010101" pitchFamily="2" charset="-122"/>
                <a:sym typeface="宋体" panose="02010600030101010101" pitchFamily="2" charset="-122"/>
              </a:rPr>
              <a:t>struct </a:t>
            </a:r>
            <a:r>
              <a:rPr lang="en-US" altLang="zh-CN" sz="1400" dirty="0" err="1">
                <a:ea typeface="宋体" panose="02010600030101010101" pitchFamily="2" charset="-122"/>
                <a:sym typeface="宋体" panose="02010600030101010101" pitchFamily="2" charset="-122"/>
              </a:rPr>
              <a:t>timeval</a:t>
            </a:r>
            <a:r>
              <a:rPr lang="en-US" altLang="zh-CN" sz="1400" dirty="0">
                <a:ea typeface="宋体" panose="02010600030101010101" pitchFamily="2" charset="-122"/>
                <a:sym typeface="宋体" panose="02010600030101010101" pitchFamily="2" charset="-122"/>
              </a:rPr>
              <a:t>{</a:t>
            </a:r>
            <a:endParaRPr lang="zh-CN" altLang="en-US" sz="1400" dirty="0">
              <a:ea typeface="宋体" panose="02010600030101010101" pitchFamily="2" charset="-122"/>
              <a:sym typeface="宋体" panose="02010600030101010101" pitchFamily="2" charset="-122"/>
            </a:endParaRPr>
          </a:p>
          <a:p>
            <a:pPr marL="857250" lvl="2">
              <a:buClr>
                <a:srgbClr val="FF6600"/>
              </a:buClr>
            </a:pPr>
            <a:r>
              <a:rPr lang="zh-CN" altLang="en-US" sz="1400" dirty="0">
                <a:ea typeface="宋体" panose="02010600030101010101" pitchFamily="2" charset="-122"/>
                <a:sym typeface="宋体" panose="02010600030101010101" pitchFamily="2" charset="-122"/>
              </a:rPr>
              <a:t>　　</a:t>
            </a:r>
            <a:r>
              <a:rPr lang="en-US" altLang="zh-CN" sz="1400" dirty="0">
                <a:ea typeface="宋体" panose="02010600030101010101" pitchFamily="2" charset="-122"/>
                <a:sym typeface="宋体" panose="02010600030101010101" pitchFamily="2" charset="-122"/>
              </a:rPr>
              <a:t>long </a:t>
            </a:r>
            <a:r>
              <a:rPr lang="en-US" altLang="zh-CN" sz="1400" dirty="0" err="1">
                <a:ea typeface="宋体" panose="02010600030101010101" pitchFamily="2" charset="-122"/>
                <a:sym typeface="宋体" panose="02010600030101010101" pitchFamily="2" charset="-122"/>
              </a:rPr>
              <a:t>tv_sec</a:t>
            </a:r>
            <a:r>
              <a:rPr lang="en-US" altLang="zh-CN" sz="1400" dirty="0">
                <a:ea typeface="宋体" panose="02010600030101010101" pitchFamily="2" charset="-122"/>
                <a:sym typeface="宋体" panose="02010600030101010101" pitchFamily="2" charset="-122"/>
              </a:rPr>
              <a:t>;//second</a:t>
            </a:r>
            <a:endParaRPr lang="zh-CN" altLang="en-US" sz="1400" dirty="0">
              <a:ea typeface="宋体" panose="02010600030101010101" pitchFamily="2" charset="-122"/>
              <a:sym typeface="宋体" panose="02010600030101010101" pitchFamily="2" charset="-122"/>
            </a:endParaRPr>
          </a:p>
          <a:p>
            <a:pPr marL="857250" lvl="2">
              <a:buClr>
                <a:srgbClr val="FF6600"/>
              </a:buClr>
            </a:pPr>
            <a:r>
              <a:rPr lang="zh-CN" altLang="en-US" sz="1400" dirty="0">
                <a:ea typeface="宋体" panose="02010600030101010101" pitchFamily="2" charset="-122"/>
                <a:sym typeface="宋体" panose="02010600030101010101" pitchFamily="2" charset="-122"/>
              </a:rPr>
              <a:t>　　</a:t>
            </a:r>
            <a:r>
              <a:rPr lang="en-US" altLang="zh-CN" sz="1400" dirty="0">
                <a:ea typeface="宋体" panose="02010600030101010101" pitchFamily="2" charset="-122"/>
                <a:sym typeface="宋体" panose="02010600030101010101" pitchFamily="2" charset="-122"/>
              </a:rPr>
              <a:t>long </a:t>
            </a:r>
            <a:r>
              <a:rPr lang="en-US" altLang="zh-CN" sz="1400" dirty="0" err="1">
                <a:ea typeface="宋体" panose="02010600030101010101" pitchFamily="2" charset="-122"/>
                <a:sym typeface="宋体" panose="02010600030101010101" pitchFamily="2" charset="-122"/>
              </a:rPr>
              <a:t>tv_usec</a:t>
            </a:r>
            <a:r>
              <a:rPr lang="en-US" altLang="zh-CN" sz="1400" dirty="0">
                <a:ea typeface="宋体" panose="02010600030101010101" pitchFamily="2" charset="-122"/>
                <a:sym typeface="宋体" panose="02010600030101010101" pitchFamily="2" charset="-122"/>
              </a:rPr>
              <a:t>;//</a:t>
            </a:r>
            <a:r>
              <a:rPr lang="en-US" altLang="zh-CN" sz="1400" dirty="0" err="1">
                <a:ea typeface="宋体" panose="02010600030101010101" pitchFamily="2" charset="-122"/>
                <a:sym typeface="宋体" panose="02010600030101010101" pitchFamily="2" charset="-122"/>
              </a:rPr>
              <a:t>minisecond</a:t>
            </a:r>
            <a:endParaRPr lang="en-US" altLang="zh-CN" sz="1400" dirty="0">
              <a:ea typeface="宋体" panose="02010600030101010101" pitchFamily="2" charset="-122"/>
              <a:sym typeface="宋体" panose="02010600030101010101" pitchFamily="2" charset="-122"/>
            </a:endParaRPr>
          </a:p>
          <a:p>
            <a:pPr marL="857250" lvl="2">
              <a:buClr>
                <a:srgbClr val="FF6600"/>
              </a:buClr>
            </a:pPr>
            <a:r>
              <a:rPr lang="zh-CN" altLang="en-US" sz="1400" dirty="0">
                <a:ea typeface="宋体" panose="02010600030101010101" pitchFamily="2" charset="-122"/>
                <a:sym typeface="宋体" panose="02010600030101010101" pitchFamily="2" charset="-122"/>
              </a:rPr>
              <a:t>　　</a:t>
            </a:r>
            <a:r>
              <a:rPr lang="en-US" altLang="zh-CN" sz="1400" dirty="0">
                <a:ea typeface="宋体" panose="02010600030101010101" pitchFamily="2" charset="-122"/>
                <a:sym typeface="宋体" panose="02010600030101010101" pitchFamily="2" charset="-122"/>
              </a:rPr>
              <a:t>}</a:t>
            </a:r>
            <a:endParaRPr lang="zh-CN" altLang="en-US" sz="1400" dirty="0">
              <a:ea typeface="宋体" panose="02010600030101010101" pitchFamily="2" charset="-122"/>
              <a:sym typeface="宋体" panose="02010600030101010101" pitchFamily="2" charset="-122"/>
            </a:endParaRPr>
          </a:p>
          <a:p>
            <a:pPr marL="857250" lvl="2">
              <a:buClr>
                <a:srgbClr val="FF6600"/>
              </a:buClr>
            </a:pPr>
            <a:r>
              <a:rPr lang="zh-CN" altLang="en-US" sz="1400" dirty="0">
                <a:ea typeface="宋体" panose="02010600030101010101" pitchFamily="2" charset="-122"/>
                <a:sym typeface="宋体" panose="02010600030101010101" pitchFamily="2" charset="-122"/>
              </a:rPr>
              <a:t>　　</a:t>
            </a:r>
            <a:r>
              <a:rPr lang="en-US" altLang="zh-CN" sz="1400" dirty="0">
                <a:ea typeface="宋体" panose="02010600030101010101" pitchFamily="2" charset="-122"/>
                <a:sym typeface="宋体" panose="02010600030101010101" pitchFamily="2" charset="-122"/>
              </a:rPr>
              <a:t>timeout</a:t>
            </a:r>
            <a:r>
              <a:rPr lang="zh-CN" altLang="en-US" sz="1400" dirty="0">
                <a:ea typeface="宋体" panose="02010600030101010101" pitchFamily="2" charset="-122"/>
                <a:sym typeface="宋体" panose="02010600030101010101" pitchFamily="2" charset="-122"/>
              </a:rPr>
              <a:t>设置情况：</a:t>
            </a:r>
          </a:p>
          <a:p>
            <a:pPr marL="857250" lvl="2">
              <a:buClr>
                <a:srgbClr val="FF6600"/>
              </a:buClr>
            </a:pPr>
            <a:r>
              <a:rPr lang="zh-CN" altLang="en-US" sz="1400" dirty="0">
                <a:ea typeface="宋体" panose="02010600030101010101" pitchFamily="2" charset="-122"/>
                <a:sym typeface="宋体" panose="02010600030101010101" pitchFamily="2" charset="-122"/>
              </a:rPr>
              <a:t>　　（</a:t>
            </a:r>
            <a:r>
              <a:rPr lang="en-US" altLang="zh-CN" sz="1400" dirty="0">
                <a:ea typeface="宋体" panose="02010600030101010101" pitchFamily="2" charset="-122"/>
                <a:sym typeface="宋体" panose="02010600030101010101" pitchFamily="2" charset="-122"/>
              </a:rPr>
              <a:t>1</a:t>
            </a:r>
            <a:r>
              <a:rPr lang="zh-CN" altLang="en-US" sz="1400" dirty="0">
                <a:ea typeface="宋体" panose="02010600030101010101" pitchFamily="2" charset="-122"/>
                <a:sym typeface="宋体" panose="02010600030101010101" pitchFamily="2" charset="-122"/>
              </a:rPr>
              <a:t>）</a:t>
            </a:r>
            <a:r>
              <a:rPr lang="en-US" altLang="zh-CN" sz="1400" dirty="0" err="1">
                <a:ea typeface="宋体" panose="02010600030101010101" pitchFamily="2" charset="-122"/>
                <a:sym typeface="宋体" panose="02010600030101010101" pitchFamily="2" charset="-122"/>
              </a:rPr>
              <a:t>null:select</a:t>
            </a:r>
            <a:r>
              <a:rPr lang="zh-CN" altLang="en-US" sz="1400" dirty="0">
                <a:ea typeface="宋体" panose="02010600030101010101" pitchFamily="2" charset="-122"/>
                <a:sym typeface="宋体" panose="02010600030101010101" pitchFamily="2" charset="-122"/>
              </a:rPr>
              <a:t>将一直被阻塞，直到某个文件描述符上发生了事件。</a:t>
            </a:r>
          </a:p>
          <a:p>
            <a:pPr marL="857250" lvl="2">
              <a:buClr>
                <a:srgbClr val="FF6600"/>
              </a:buClr>
            </a:pPr>
            <a:r>
              <a:rPr lang="zh-CN" altLang="en-US" sz="1400" dirty="0">
                <a:ea typeface="宋体" panose="02010600030101010101" pitchFamily="2" charset="-122"/>
                <a:sym typeface="宋体" panose="02010600030101010101" pitchFamily="2" charset="-122"/>
              </a:rPr>
              <a:t>　　（</a:t>
            </a:r>
            <a:r>
              <a:rPr lang="en-US" altLang="zh-CN" sz="1400" dirty="0">
                <a:ea typeface="宋体" panose="02010600030101010101" pitchFamily="2" charset="-122"/>
                <a:sym typeface="宋体" panose="02010600030101010101" pitchFamily="2" charset="-122"/>
              </a:rPr>
              <a:t>2</a:t>
            </a:r>
            <a:r>
              <a:rPr lang="zh-CN" altLang="en-US" sz="1400" dirty="0">
                <a:ea typeface="宋体" panose="02010600030101010101" pitchFamily="2" charset="-122"/>
                <a:sym typeface="宋体" panose="02010600030101010101" pitchFamily="2" charset="-122"/>
              </a:rPr>
              <a:t>）</a:t>
            </a:r>
            <a:r>
              <a:rPr lang="en-US" altLang="zh-CN" sz="1400" dirty="0">
                <a:ea typeface="宋体" panose="02010600030101010101" pitchFamily="2" charset="-122"/>
                <a:sym typeface="宋体" panose="02010600030101010101" pitchFamily="2" charset="-122"/>
              </a:rPr>
              <a:t>0</a:t>
            </a:r>
            <a:r>
              <a:rPr lang="zh-CN" altLang="en-US" sz="1400" dirty="0">
                <a:ea typeface="宋体" panose="02010600030101010101" pitchFamily="2" charset="-122"/>
                <a:sym typeface="宋体" panose="02010600030101010101" pitchFamily="2" charset="-122"/>
              </a:rPr>
              <a:t>：仅检测描述符集合的状态，然后立即返回，并不等待外部事件的发生</a:t>
            </a:r>
          </a:p>
          <a:p>
            <a:pPr marL="857250" lvl="2">
              <a:buClr>
                <a:srgbClr val="FF6600"/>
              </a:buClr>
            </a:pPr>
            <a:r>
              <a:rPr lang="zh-CN" altLang="en-US" sz="1400" dirty="0">
                <a:ea typeface="宋体" panose="02010600030101010101" pitchFamily="2" charset="-122"/>
                <a:sym typeface="宋体" panose="02010600030101010101" pitchFamily="2" charset="-122"/>
              </a:rPr>
              <a:t>　　（</a:t>
            </a:r>
            <a:r>
              <a:rPr lang="en-US" altLang="zh-CN" sz="1400" dirty="0">
                <a:ea typeface="宋体" panose="02010600030101010101" pitchFamily="2" charset="-122"/>
                <a:sym typeface="宋体" panose="02010600030101010101" pitchFamily="2" charset="-122"/>
              </a:rPr>
              <a:t>3</a:t>
            </a:r>
            <a:r>
              <a:rPr lang="zh-CN" altLang="en-US" sz="1400" dirty="0">
                <a:ea typeface="宋体" panose="02010600030101010101" pitchFamily="2" charset="-122"/>
                <a:sym typeface="宋体" panose="02010600030101010101" pitchFamily="2" charset="-122"/>
              </a:rPr>
              <a:t>）特定的时间值：如果在指定的时间段里没有事件发生，</a:t>
            </a:r>
            <a:r>
              <a:rPr lang="en-US" altLang="zh-CN" sz="1400" dirty="0">
                <a:ea typeface="宋体" panose="02010600030101010101" pitchFamily="2" charset="-122"/>
                <a:sym typeface="宋体" panose="02010600030101010101" pitchFamily="2" charset="-122"/>
              </a:rPr>
              <a:t>select</a:t>
            </a:r>
            <a:r>
              <a:rPr lang="zh-CN" altLang="en-US" sz="1400" dirty="0">
                <a:ea typeface="宋体" panose="02010600030101010101" pitchFamily="2" charset="-122"/>
                <a:sym typeface="宋体" panose="02010600030101010101" pitchFamily="2" charset="-122"/>
              </a:rPr>
              <a:t>将超时返回。</a:t>
            </a:r>
            <a:endParaRPr lang="en-US" altLang="zh-CN" sz="1400" dirty="0">
              <a:ea typeface="宋体" panose="02010600030101010101" pitchFamily="2" charset="-122"/>
              <a:sym typeface="宋体" panose="02010600030101010101" pitchFamily="2" charset="-122"/>
            </a:endParaRPr>
          </a:p>
          <a:p>
            <a:pPr marL="857250" lvl="2">
              <a:buClr>
                <a:srgbClr val="FF6600"/>
              </a:buClr>
              <a:buFont typeface="Wingdings" panose="05000000000000000000" pitchFamily="2" charset="2"/>
              <a:buChar char="v"/>
            </a:pPr>
            <a:endParaRPr lang="zh-CN" altLang="en-US" sz="1600" dirty="0">
              <a:ea typeface="宋体" panose="02010600030101010101" pitchFamily="2" charset="-122"/>
              <a:sym typeface="宋体" panose="02010600030101010101" pitchFamily="2" charset="-122"/>
            </a:endParaRPr>
          </a:p>
          <a:p>
            <a:pPr marL="857250" lvl="2"/>
            <a:endParaRPr lang="zh-CN" altLang="en-US" sz="1600" dirty="0">
              <a:ea typeface="宋体" panose="02010600030101010101" pitchFamily="2" charset="-122"/>
              <a:sym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AFA3FEC1-2D74-4C40-AE38-88111B2A17D6}"/>
              </a:ext>
            </a:extLst>
          </p:cNvPr>
          <p:cNvSpPr>
            <a:spLocks noGrp="1" noChangeAspect="1" noChangeArrowheads="1"/>
          </p:cNvSpPr>
          <p:nvPr>
            <p:ph type="title" idx="4294967295"/>
          </p:nvPr>
        </p:nvSpPr>
        <p:spPr/>
        <p:txBody>
          <a:bodyPr/>
          <a:lstStyle/>
          <a:p>
            <a:r>
              <a:rPr lang="zh-CN" altLang="zh-CN"/>
              <a:t>任务</a:t>
            </a:r>
            <a:r>
              <a:rPr lang="en-US" altLang="zh-CN"/>
              <a:t>7</a:t>
            </a:r>
            <a:r>
              <a:rPr lang="zh-CN" altLang="zh-CN"/>
              <a:t>：示例代码</a:t>
            </a:r>
          </a:p>
        </p:txBody>
      </p:sp>
      <p:sp>
        <p:nvSpPr>
          <p:cNvPr id="56323" name="内容占位符 2">
            <a:extLst>
              <a:ext uri="{FF2B5EF4-FFF2-40B4-BE49-F238E27FC236}">
                <a16:creationId xmlns:a16="http://schemas.microsoft.com/office/drawing/2014/main" id="{6376C8EF-EA38-4F05-BE64-A686806E8B5D}"/>
              </a:ext>
            </a:extLst>
          </p:cNvPr>
          <p:cNvSpPr>
            <a:spLocks noGrp="1" noChangeArrowheads="1"/>
          </p:cNvSpPr>
          <p:nvPr>
            <p:ph idx="1"/>
          </p:nvPr>
        </p:nvSpPr>
        <p:spPr>
          <a:xfrm>
            <a:off x="847725" y="1268414"/>
            <a:ext cx="8242300" cy="5405437"/>
          </a:xfrm>
        </p:spPr>
        <p:txBody>
          <a:bodyPr/>
          <a:lstStyle/>
          <a:p>
            <a:pPr algn="l"/>
            <a:r>
              <a:rPr lang="en-US" altLang="zh-CN" sz="1400" dirty="0"/>
              <a:t> </a:t>
            </a:r>
            <a:r>
              <a:rPr lang="en-US" altLang="zh-CN" sz="900" dirty="0"/>
              <a:t>for ( ; ; )  {</a:t>
            </a:r>
            <a:endParaRPr lang="zh-CN" altLang="en-US" sz="900" dirty="0"/>
          </a:p>
          <a:p>
            <a:pPr algn="l"/>
            <a:r>
              <a:rPr lang="en-US" altLang="zh-CN" sz="900" dirty="0"/>
              <a:t>        </a:t>
            </a:r>
            <a:r>
              <a:rPr lang="en-US" altLang="zh-CN" sz="900" dirty="0" err="1"/>
              <a:t>rset</a:t>
            </a:r>
            <a:r>
              <a:rPr lang="en-US" altLang="zh-CN" sz="900" dirty="0"/>
              <a:t> = </a:t>
            </a:r>
            <a:r>
              <a:rPr lang="en-US" altLang="zh-CN" sz="900" dirty="0" err="1"/>
              <a:t>allset</a:t>
            </a:r>
            <a:r>
              <a:rPr lang="en-US" altLang="zh-CN" sz="900" dirty="0"/>
              <a:t>;</a:t>
            </a:r>
            <a:endParaRPr lang="zh-CN" altLang="en-US" sz="900" dirty="0"/>
          </a:p>
          <a:p>
            <a:pPr algn="l"/>
            <a:r>
              <a:rPr lang="en-US" altLang="zh-CN" sz="900" dirty="0"/>
              <a:t>        </a:t>
            </a:r>
            <a:r>
              <a:rPr lang="en-US" altLang="zh-CN" sz="900" dirty="0" err="1"/>
              <a:t>nready</a:t>
            </a:r>
            <a:r>
              <a:rPr lang="en-US" altLang="zh-CN" sz="900" dirty="0"/>
              <a:t> = select(</a:t>
            </a:r>
            <a:r>
              <a:rPr lang="en-US" altLang="zh-CN" sz="900" dirty="0" err="1"/>
              <a:t>maxfd</a:t>
            </a:r>
            <a:r>
              <a:rPr lang="en-US" altLang="zh-CN" sz="900" dirty="0"/>
              <a:t> + 1, &amp;</a:t>
            </a:r>
            <a:r>
              <a:rPr lang="en-US" altLang="zh-CN" sz="900" dirty="0" err="1"/>
              <a:t>rset</a:t>
            </a:r>
            <a:r>
              <a:rPr lang="en-US" altLang="zh-CN" sz="900" dirty="0"/>
              <a:t>, NULL, NULL, NULL);</a:t>
            </a:r>
            <a:endParaRPr lang="zh-CN" altLang="en-US" sz="900" dirty="0"/>
          </a:p>
          <a:p>
            <a:pPr algn="l"/>
            <a:r>
              <a:rPr lang="en-US" altLang="zh-CN" sz="900" dirty="0"/>
              <a:t>        if (</a:t>
            </a:r>
            <a:r>
              <a:rPr lang="en-US" altLang="zh-CN" sz="900" dirty="0" err="1"/>
              <a:t>nready</a:t>
            </a:r>
            <a:r>
              <a:rPr lang="en-US" altLang="zh-CN" sz="900" dirty="0"/>
              <a:t> &lt; 0) {</a:t>
            </a:r>
            <a:endParaRPr lang="zh-CN" altLang="en-US" sz="900" dirty="0"/>
          </a:p>
          <a:p>
            <a:pPr algn="l"/>
            <a:r>
              <a:rPr lang="en-US" altLang="zh-CN" sz="900" dirty="0"/>
              <a:t>            </a:t>
            </a:r>
            <a:r>
              <a:rPr lang="en-US" altLang="zh-CN" sz="900" dirty="0" err="1"/>
              <a:t>perror</a:t>
            </a:r>
            <a:r>
              <a:rPr lang="en-US" altLang="zh-CN" sz="900" dirty="0"/>
              <a:t>("select error");</a:t>
            </a:r>
            <a:endParaRPr lang="zh-CN" altLang="en-US" sz="900" dirty="0"/>
          </a:p>
          <a:p>
            <a:pPr algn="l"/>
            <a:r>
              <a:rPr lang="en-US" altLang="zh-CN" sz="900" dirty="0"/>
              <a:t>            continue;</a:t>
            </a:r>
            <a:endParaRPr lang="zh-CN" altLang="en-US" sz="900" dirty="0"/>
          </a:p>
          <a:p>
            <a:pPr algn="l"/>
            <a:r>
              <a:rPr lang="en-US" altLang="zh-CN" sz="900" dirty="0"/>
              <a:t>        }</a:t>
            </a:r>
            <a:endParaRPr lang="zh-CN" altLang="en-US" sz="900" dirty="0"/>
          </a:p>
          <a:p>
            <a:pPr algn="l"/>
            <a:r>
              <a:rPr lang="en-US" altLang="zh-CN" sz="900" dirty="0"/>
              <a:t>        if (FD_ISSET(</a:t>
            </a:r>
            <a:r>
              <a:rPr lang="en-US" altLang="zh-CN" sz="900" dirty="0" err="1"/>
              <a:t>listenfd</a:t>
            </a:r>
            <a:r>
              <a:rPr lang="en-US" altLang="zh-CN" sz="900" dirty="0"/>
              <a:t>, &amp;</a:t>
            </a:r>
            <a:r>
              <a:rPr lang="en-US" altLang="zh-CN" sz="900" dirty="0" err="1"/>
              <a:t>rset</a:t>
            </a:r>
            <a:r>
              <a:rPr lang="en-US" altLang="zh-CN" sz="900" dirty="0"/>
              <a:t>)) {</a:t>
            </a:r>
            <a:endParaRPr lang="zh-CN" altLang="en-US" sz="900" dirty="0"/>
          </a:p>
          <a:p>
            <a:pPr algn="l"/>
            <a:r>
              <a:rPr lang="en-US" altLang="zh-CN" sz="900" dirty="0"/>
              <a:t>            </a:t>
            </a:r>
            <a:r>
              <a:rPr lang="en-US" altLang="zh-CN" sz="900" dirty="0" err="1"/>
              <a:t>connfd</a:t>
            </a:r>
            <a:r>
              <a:rPr lang="en-US" altLang="zh-CN" sz="900" dirty="0"/>
              <a:t> = accept(</a:t>
            </a:r>
            <a:r>
              <a:rPr lang="en-US" altLang="zh-CN" sz="900" dirty="0" err="1"/>
              <a:t>listenfd</a:t>
            </a:r>
            <a:r>
              <a:rPr lang="en-US" altLang="zh-CN" sz="900" dirty="0"/>
              <a:t>, (struct </a:t>
            </a:r>
            <a:r>
              <a:rPr lang="en-US" altLang="zh-CN" sz="900" dirty="0" err="1"/>
              <a:t>sockaddr</a:t>
            </a:r>
            <a:r>
              <a:rPr lang="en-US" altLang="zh-CN" sz="900" dirty="0"/>
              <a:t>*) &amp;</a:t>
            </a:r>
            <a:r>
              <a:rPr lang="en-US" altLang="zh-CN" sz="900" dirty="0" err="1"/>
              <a:t>cliaddr</a:t>
            </a:r>
            <a:r>
              <a:rPr lang="en-US" altLang="zh-CN" sz="900" dirty="0"/>
              <a:t>, &amp;</a:t>
            </a:r>
            <a:r>
              <a:rPr lang="en-US" altLang="zh-CN" sz="900" dirty="0" err="1"/>
              <a:t>socklen</a:t>
            </a:r>
            <a:r>
              <a:rPr lang="en-US" altLang="zh-CN" sz="900" dirty="0"/>
              <a:t>);</a:t>
            </a:r>
            <a:endParaRPr lang="zh-CN" altLang="en-US" sz="900" dirty="0"/>
          </a:p>
          <a:p>
            <a:pPr algn="l"/>
            <a:r>
              <a:rPr lang="en-US" altLang="zh-CN" sz="900" dirty="0"/>
              <a:t>            if (</a:t>
            </a:r>
            <a:r>
              <a:rPr lang="en-US" altLang="zh-CN" sz="900" dirty="0" err="1"/>
              <a:t>connfd</a:t>
            </a:r>
            <a:r>
              <a:rPr lang="en-US" altLang="zh-CN" sz="900" dirty="0"/>
              <a:t> &lt; 0) {</a:t>
            </a:r>
            <a:endParaRPr lang="zh-CN" altLang="en-US" sz="900" dirty="0"/>
          </a:p>
          <a:p>
            <a:pPr algn="l"/>
            <a:r>
              <a:rPr lang="en-US" altLang="zh-CN" sz="900" dirty="0"/>
              <a:t>                </a:t>
            </a:r>
            <a:r>
              <a:rPr lang="en-US" altLang="zh-CN" sz="900" dirty="0" err="1"/>
              <a:t>perror</a:t>
            </a:r>
            <a:r>
              <a:rPr lang="en-US" altLang="zh-CN" sz="900" dirty="0"/>
              <a:t>("accept error");</a:t>
            </a:r>
            <a:endParaRPr lang="zh-CN" altLang="en-US" sz="900" dirty="0"/>
          </a:p>
          <a:p>
            <a:pPr algn="l"/>
            <a:r>
              <a:rPr lang="en-US" altLang="zh-CN" sz="900" dirty="0"/>
              <a:t>                continue;</a:t>
            </a:r>
            <a:endParaRPr lang="zh-CN" altLang="en-US" sz="900" dirty="0"/>
          </a:p>
          <a:p>
            <a:pPr algn="l"/>
            <a:r>
              <a:rPr lang="en-US" altLang="zh-CN" sz="900" dirty="0"/>
              <a:t>            }</a:t>
            </a:r>
          </a:p>
          <a:p>
            <a:pPr algn="l"/>
            <a:r>
              <a:rPr lang="en-US" altLang="zh-CN" sz="900" dirty="0"/>
              <a:t>            </a:t>
            </a:r>
            <a:r>
              <a:rPr lang="en-US" altLang="zh-CN" sz="900" dirty="0" err="1"/>
              <a:t>sprintf</a:t>
            </a:r>
            <a:r>
              <a:rPr lang="en-US" altLang="zh-CN" sz="900" dirty="0"/>
              <a:t>(</a:t>
            </a:r>
            <a:r>
              <a:rPr lang="en-US" altLang="zh-CN" sz="900" dirty="0" err="1"/>
              <a:t>buf</a:t>
            </a:r>
            <a:r>
              <a:rPr lang="en-US" altLang="zh-CN" sz="900" dirty="0"/>
              <a:t>, "accept form %s:%d\n", </a:t>
            </a:r>
            <a:r>
              <a:rPr lang="en-US" altLang="zh-CN" sz="900" dirty="0" err="1"/>
              <a:t>inet_ntoa</a:t>
            </a:r>
            <a:r>
              <a:rPr lang="en-US" altLang="zh-CN" sz="900" dirty="0"/>
              <a:t>(</a:t>
            </a:r>
            <a:r>
              <a:rPr lang="en-US" altLang="zh-CN" sz="900" dirty="0" err="1"/>
              <a:t>cliaddr.sin_addr</a:t>
            </a:r>
            <a:r>
              <a:rPr lang="en-US" altLang="zh-CN" sz="900" dirty="0"/>
              <a:t>), </a:t>
            </a:r>
            <a:r>
              <a:rPr lang="en-US" altLang="zh-CN" sz="900" dirty="0" err="1"/>
              <a:t>cliaddr.sin_port</a:t>
            </a:r>
            <a:r>
              <a:rPr lang="en-US" altLang="zh-CN" sz="900" dirty="0"/>
              <a:t>);</a:t>
            </a:r>
            <a:endParaRPr lang="zh-CN" altLang="en-US" sz="900" dirty="0"/>
          </a:p>
          <a:p>
            <a:pPr algn="l"/>
            <a:r>
              <a:rPr lang="en-US" altLang="zh-CN" sz="900" dirty="0"/>
              <a:t>            </a:t>
            </a:r>
            <a:r>
              <a:rPr lang="en-US" altLang="zh-CN" sz="900" dirty="0" err="1"/>
              <a:t>printf</a:t>
            </a:r>
            <a:r>
              <a:rPr lang="en-US" altLang="zh-CN" sz="900" dirty="0"/>
              <a:t>(</a:t>
            </a:r>
            <a:r>
              <a:rPr lang="en-US" altLang="zh-CN" sz="900" dirty="0" err="1"/>
              <a:t>buf</a:t>
            </a:r>
            <a:r>
              <a:rPr lang="en-US" altLang="zh-CN" sz="900" dirty="0"/>
              <a:t>, "");</a:t>
            </a:r>
          </a:p>
          <a:p>
            <a:pPr algn="l"/>
            <a:r>
              <a:rPr lang="en-US" altLang="zh-CN" sz="900" dirty="0"/>
              <a:t>            for (</a:t>
            </a:r>
            <a:r>
              <a:rPr lang="en-US" altLang="zh-CN" sz="900" dirty="0" err="1"/>
              <a:t>i</a:t>
            </a:r>
            <a:r>
              <a:rPr lang="en-US" altLang="zh-CN" sz="900" dirty="0"/>
              <a:t> = 0; </a:t>
            </a:r>
            <a:r>
              <a:rPr lang="en-US" altLang="zh-CN" sz="900" dirty="0" err="1"/>
              <a:t>i</a:t>
            </a:r>
            <a:r>
              <a:rPr lang="en-US" altLang="zh-CN" sz="900" dirty="0"/>
              <a:t>&lt; FD_SETSIZE; </a:t>
            </a:r>
            <a:r>
              <a:rPr lang="en-US" altLang="zh-CN" sz="900" dirty="0" err="1"/>
              <a:t>i</a:t>
            </a:r>
            <a:r>
              <a:rPr lang="en-US" altLang="zh-CN" sz="900" dirty="0"/>
              <a:t>++) {</a:t>
            </a:r>
            <a:endParaRPr lang="zh-CN" altLang="en-US" sz="900" dirty="0"/>
          </a:p>
          <a:p>
            <a:pPr algn="l"/>
            <a:r>
              <a:rPr lang="en-US" altLang="zh-CN" sz="900" dirty="0"/>
              <a:t>                if (</a:t>
            </a:r>
            <a:r>
              <a:rPr lang="en-US" altLang="zh-CN" sz="900" dirty="0" err="1"/>
              <a:t>clientSockFds</a:t>
            </a:r>
            <a:r>
              <a:rPr lang="en-US" altLang="zh-CN" sz="900" dirty="0"/>
              <a:t>[</a:t>
            </a:r>
            <a:r>
              <a:rPr lang="en-US" altLang="zh-CN" sz="900" dirty="0" err="1"/>
              <a:t>i</a:t>
            </a:r>
            <a:r>
              <a:rPr lang="en-US" altLang="zh-CN" sz="900" dirty="0"/>
              <a:t>] == -1) {</a:t>
            </a:r>
            <a:endParaRPr lang="zh-CN" altLang="en-US" sz="900" dirty="0"/>
          </a:p>
          <a:p>
            <a:pPr algn="l"/>
            <a:r>
              <a:rPr lang="en-US" altLang="zh-CN" sz="900" dirty="0"/>
              <a:t>                    </a:t>
            </a:r>
            <a:r>
              <a:rPr lang="en-US" altLang="zh-CN" sz="900" dirty="0" err="1"/>
              <a:t>clientSockFds</a:t>
            </a:r>
            <a:r>
              <a:rPr lang="en-US" altLang="zh-CN" sz="900" dirty="0"/>
              <a:t>[</a:t>
            </a:r>
            <a:r>
              <a:rPr lang="en-US" altLang="zh-CN" sz="900" dirty="0" err="1"/>
              <a:t>i</a:t>
            </a:r>
            <a:r>
              <a:rPr lang="en-US" altLang="zh-CN" sz="900" dirty="0"/>
              <a:t>] = </a:t>
            </a:r>
            <a:r>
              <a:rPr lang="en-US" altLang="zh-CN" sz="900" dirty="0" err="1"/>
              <a:t>connfd</a:t>
            </a:r>
            <a:r>
              <a:rPr lang="en-US" altLang="zh-CN" sz="900" dirty="0"/>
              <a:t>;</a:t>
            </a:r>
            <a:endParaRPr lang="zh-CN" altLang="en-US" sz="900" dirty="0"/>
          </a:p>
          <a:p>
            <a:pPr algn="l"/>
            <a:r>
              <a:rPr lang="en-US" altLang="zh-CN" sz="900" dirty="0"/>
              <a:t>                    break;</a:t>
            </a:r>
            <a:endParaRPr lang="zh-CN" altLang="en-US" sz="900" dirty="0"/>
          </a:p>
          <a:p>
            <a:pPr algn="l"/>
            <a:r>
              <a:rPr lang="en-US" altLang="zh-CN" sz="900" dirty="0"/>
              <a:t>                }</a:t>
            </a:r>
            <a:endParaRPr lang="zh-CN" altLang="en-US" sz="900" dirty="0"/>
          </a:p>
          <a:p>
            <a:pPr algn="l"/>
            <a:r>
              <a:rPr lang="en-US" altLang="zh-CN" sz="900" dirty="0"/>
              <a:t>            }</a:t>
            </a:r>
            <a:endParaRPr lang="zh-CN" altLang="en-US" sz="900" dirty="0"/>
          </a:p>
          <a:p>
            <a:pPr algn="l"/>
            <a:r>
              <a:rPr lang="en-US" altLang="zh-CN" sz="900" dirty="0"/>
              <a:t>            if (</a:t>
            </a:r>
            <a:r>
              <a:rPr lang="en-US" altLang="zh-CN" sz="900" dirty="0" err="1"/>
              <a:t>i</a:t>
            </a:r>
            <a:r>
              <a:rPr lang="en-US" altLang="zh-CN" sz="900" dirty="0"/>
              <a:t> == FD_SETSIZE) {</a:t>
            </a:r>
            <a:endParaRPr lang="zh-CN" altLang="en-US" sz="900" dirty="0"/>
          </a:p>
          <a:p>
            <a:pPr algn="l"/>
            <a:r>
              <a:rPr lang="en-US" altLang="zh-CN" sz="900" dirty="0"/>
              <a:t>                </a:t>
            </a:r>
            <a:r>
              <a:rPr lang="en-US" altLang="zh-CN" sz="900" dirty="0" err="1"/>
              <a:t>fprintf</a:t>
            </a:r>
            <a:r>
              <a:rPr lang="en-US" altLang="zh-CN" sz="900" dirty="0"/>
              <a:t>(stderr, "too many connection, more than %d\n", FD_SETSIZE);</a:t>
            </a:r>
            <a:endParaRPr lang="zh-CN" altLang="en-US" sz="900" dirty="0"/>
          </a:p>
          <a:p>
            <a:pPr algn="l"/>
            <a:r>
              <a:rPr lang="en-US" altLang="zh-CN" sz="900" dirty="0"/>
              <a:t>                close(</a:t>
            </a:r>
            <a:r>
              <a:rPr lang="en-US" altLang="zh-CN" sz="900" dirty="0" err="1"/>
              <a:t>connfd</a:t>
            </a:r>
            <a:r>
              <a:rPr lang="en-US" altLang="zh-CN" sz="900" dirty="0"/>
              <a:t>);</a:t>
            </a:r>
            <a:endParaRPr lang="zh-CN" altLang="en-US" sz="900" dirty="0"/>
          </a:p>
          <a:p>
            <a:pPr algn="l"/>
            <a:r>
              <a:rPr lang="en-US" altLang="zh-CN" sz="900" dirty="0"/>
              <a:t>                continue;</a:t>
            </a:r>
            <a:endParaRPr lang="zh-CN" altLang="en-US" sz="900" dirty="0"/>
          </a:p>
          <a:p>
            <a:pPr algn="l"/>
            <a:r>
              <a:rPr lang="en-US" altLang="zh-CN" sz="900" dirty="0"/>
              <a:t>            }</a:t>
            </a:r>
            <a:endParaRPr lang="zh-CN" altLang="en-US" sz="900" dirty="0"/>
          </a:p>
          <a:p>
            <a:pPr algn="l"/>
            <a:r>
              <a:rPr lang="en-US" altLang="zh-CN" sz="900" dirty="0"/>
              <a:t>            if (</a:t>
            </a:r>
            <a:r>
              <a:rPr lang="en-US" altLang="zh-CN" sz="900" dirty="0" err="1"/>
              <a:t>connfd</a:t>
            </a:r>
            <a:r>
              <a:rPr lang="en-US" altLang="zh-CN" sz="900" dirty="0"/>
              <a:t> &gt; </a:t>
            </a:r>
            <a:r>
              <a:rPr lang="en-US" altLang="zh-CN" sz="900" dirty="0" err="1"/>
              <a:t>maxfd</a:t>
            </a:r>
            <a:r>
              <a:rPr lang="en-US" altLang="zh-CN" sz="900" dirty="0"/>
              <a:t>)</a:t>
            </a:r>
            <a:endParaRPr lang="zh-CN" altLang="en-US" sz="900" dirty="0"/>
          </a:p>
          <a:p>
            <a:pPr algn="l"/>
            <a:r>
              <a:rPr lang="en-US" altLang="zh-CN" sz="900" dirty="0"/>
              <a:t>                </a:t>
            </a:r>
            <a:r>
              <a:rPr lang="en-US" altLang="zh-CN" sz="900" dirty="0" err="1"/>
              <a:t>maxfd</a:t>
            </a:r>
            <a:r>
              <a:rPr lang="en-US" altLang="zh-CN" sz="900" dirty="0"/>
              <a:t> = </a:t>
            </a:r>
            <a:r>
              <a:rPr lang="en-US" altLang="zh-CN" sz="900" dirty="0" err="1"/>
              <a:t>connfd</a:t>
            </a:r>
            <a:r>
              <a:rPr lang="en-US" altLang="zh-CN" sz="900" dirty="0"/>
              <a:t>;</a:t>
            </a:r>
          </a:p>
          <a:p>
            <a:pPr algn="l"/>
            <a:r>
              <a:rPr lang="en-US" altLang="zh-CN" sz="900" dirty="0"/>
              <a:t>            FD_SET(</a:t>
            </a:r>
            <a:r>
              <a:rPr lang="en-US" altLang="zh-CN" sz="900" dirty="0" err="1"/>
              <a:t>connfd</a:t>
            </a:r>
            <a:r>
              <a:rPr lang="en-US" altLang="zh-CN" sz="900" dirty="0"/>
              <a:t>, &amp;</a:t>
            </a:r>
            <a:r>
              <a:rPr lang="en-US" altLang="zh-CN" sz="900" dirty="0" err="1"/>
              <a:t>allset</a:t>
            </a:r>
            <a:r>
              <a:rPr lang="en-US" altLang="zh-CN" sz="900" dirty="0"/>
              <a:t>);</a:t>
            </a:r>
            <a:endParaRPr lang="zh-CN" altLang="en-US" sz="900" dirty="0"/>
          </a:p>
          <a:p>
            <a:pPr algn="l"/>
            <a:r>
              <a:rPr lang="en-US" altLang="zh-CN" sz="900" dirty="0"/>
              <a:t>            if (--</a:t>
            </a:r>
            <a:r>
              <a:rPr lang="en-US" altLang="zh-CN" sz="900" dirty="0" err="1"/>
              <a:t>nready</a:t>
            </a:r>
            <a:r>
              <a:rPr lang="en-US" altLang="zh-CN" sz="900" dirty="0"/>
              <a:t> &lt;= 0)</a:t>
            </a:r>
            <a:endParaRPr lang="zh-CN" altLang="en-US" sz="900" dirty="0"/>
          </a:p>
          <a:p>
            <a:pPr algn="l"/>
            <a:r>
              <a:rPr lang="en-US" altLang="zh-CN" sz="900" dirty="0"/>
              <a:t>                continue;</a:t>
            </a:r>
            <a:endParaRPr lang="zh-CN" altLang="en-US" sz="900" dirty="0"/>
          </a:p>
          <a:p>
            <a:pPr algn="l"/>
            <a:r>
              <a:rPr lang="en-US" altLang="zh-CN" sz="900" dirty="0"/>
              <a:t>        }</a:t>
            </a:r>
            <a:endParaRPr lang="zh-CN" altLang="en-US" sz="14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B6F8A06-0679-4C86-B8C2-E224F5F1C485}"/>
              </a:ext>
            </a:extLst>
          </p:cNvPr>
          <p:cNvSpPr>
            <a:spLocks noGrp="1" noChangeAspect="1" noChangeArrowheads="1"/>
          </p:cNvSpPr>
          <p:nvPr>
            <p:ph type="title" idx="4294967295"/>
          </p:nvPr>
        </p:nvSpPr>
        <p:spPr/>
        <p:txBody>
          <a:bodyPr/>
          <a:lstStyle/>
          <a:p>
            <a:r>
              <a:rPr lang="zh-CN" altLang="zh-CN"/>
              <a:t>概述</a:t>
            </a:r>
          </a:p>
        </p:txBody>
      </p:sp>
      <p:sp>
        <p:nvSpPr>
          <p:cNvPr id="19459" name="Rectangle 3">
            <a:extLst>
              <a:ext uri="{FF2B5EF4-FFF2-40B4-BE49-F238E27FC236}">
                <a16:creationId xmlns:a16="http://schemas.microsoft.com/office/drawing/2014/main" id="{337C42BD-8E92-40A3-A360-522DB86564E9}"/>
              </a:ext>
            </a:extLst>
          </p:cNvPr>
          <p:cNvSpPr>
            <a:spLocks noGrp="1" noChangeArrowheads="1"/>
          </p:cNvSpPr>
          <p:nvPr>
            <p:ph type="body" idx="4294967295"/>
          </p:nvPr>
        </p:nvSpPr>
        <p:spPr/>
        <p:txBody>
          <a:bodyPr/>
          <a:lstStyle/>
          <a:p>
            <a:pPr algn="just"/>
            <a:r>
              <a:rPr lang="zh-CN" altLang="en-US" sz="2000" dirty="0"/>
              <a:t>为了实现真正的并行，我们需要设置多个缓冲区，使用缓冲区队列对缓冲区进行管理。</a:t>
            </a:r>
            <a:endParaRPr lang="en-US" altLang="zh-CN" sz="2000" dirty="0"/>
          </a:p>
          <a:p>
            <a:pPr algn="just"/>
            <a:endParaRPr lang="en-US" altLang="zh-CN" sz="2000" dirty="0"/>
          </a:p>
          <a:p>
            <a:pPr algn="just"/>
            <a:endParaRPr lang="en-US" altLang="zh-CN" sz="2000" dirty="0"/>
          </a:p>
          <a:p>
            <a:pPr algn="just"/>
            <a:endParaRPr lang="en-US" altLang="zh-CN" sz="2000" dirty="0"/>
          </a:p>
          <a:p>
            <a:pPr algn="just"/>
            <a:endParaRPr lang="en-US" altLang="zh-CN" sz="2000" dirty="0"/>
          </a:p>
          <a:p>
            <a:pPr algn="just"/>
            <a:endParaRPr lang="en-US" altLang="zh-CN" sz="2000" dirty="0"/>
          </a:p>
          <a:p>
            <a:pPr algn="just"/>
            <a:endParaRPr lang="en-US" altLang="zh-CN" sz="2000" dirty="0"/>
          </a:p>
          <a:p>
            <a:pPr algn="just"/>
            <a:endParaRPr lang="en-US" altLang="zh-CN" sz="2000" dirty="0"/>
          </a:p>
          <a:p>
            <a:pPr algn="just"/>
            <a:endParaRPr lang="en-US" altLang="zh-CN" sz="2000" dirty="0"/>
          </a:p>
          <a:p>
            <a:pPr algn="just"/>
            <a:endParaRPr lang="en-US" altLang="zh-CN" sz="2000" dirty="0"/>
          </a:p>
          <a:p>
            <a:pPr algn="just"/>
            <a:endParaRPr lang="en-US" altLang="zh-CN" sz="2000" dirty="0"/>
          </a:p>
          <a:p>
            <a:pPr algn="just"/>
            <a:r>
              <a:rPr lang="zh-CN" altLang="en-US" sz="2000" dirty="0"/>
              <a:t>在以下几个任务中，将利用</a:t>
            </a:r>
            <a:r>
              <a:rPr lang="en-US" altLang="zh-CN" sz="2000" dirty="0" err="1"/>
              <a:t>pthread</a:t>
            </a:r>
            <a:r>
              <a:rPr lang="zh-CN" altLang="en-US" sz="2000" dirty="0"/>
              <a:t>库提供的多线程机制和锁机制，实现并发优化的文件传输程序。</a:t>
            </a:r>
          </a:p>
          <a:p>
            <a:pPr>
              <a:buFont typeface="Wingdings" panose="05000000000000000000" pitchFamily="2" charset="2"/>
              <a:buNone/>
            </a:pPr>
            <a:endParaRPr lang="zh-CN" altLang="en-US" sz="2000" dirty="0"/>
          </a:p>
        </p:txBody>
      </p:sp>
      <p:pic>
        <p:nvPicPr>
          <p:cNvPr id="19460" name="Picture 2">
            <a:extLst>
              <a:ext uri="{FF2B5EF4-FFF2-40B4-BE49-F238E27FC236}">
                <a16:creationId xmlns:a16="http://schemas.microsoft.com/office/drawing/2014/main" id="{220FF36D-0179-4735-91CC-64340D0509C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39634" y="1988840"/>
            <a:ext cx="4426732" cy="3683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a:extLst>
              <a:ext uri="{FF2B5EF4-FFF2-40B4-BE49-F238E27FC236}">
                <a16:creationId xmlns:a16="http://schemas.microsoft.com/office/drawing/2014/main" id="{5F86666B-7A5A-49AA-9AB8-FD89DC00000A}"/>
              </a:ext>
            </a:extLst>
          </p:cNvPr>
          <p:cNvSpPr>
            <a:spLocks noChangeArrowheads="1"/>
          </p:cNvSpPr>
          <p:nvPr/>
        </p:nvSpPr>
        <p:spPr bwMode="auto">
          <a:xfrm>
            <a:off x="308484" y="1125539"/>
            <a:ext cx="9289031" cy="405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800" dirty="0"/>
              <a:t> </a:t>
            </a:r>
            <a:endParaRPr lang="zh-CN" altLang="zh-CN" sz="2800" dirty="0"/>
          </a:p>
          <a:p>
            <a:pPr marL="342900" indent="-342900" algn="just" eaLnBrk="0" hangingPunct="0">
              <a:spcBef>
                <a:spcPct val="20000"/>
              </a:spcBef>
              <a:buClr>
                <a:srgbClr val="FF5050"/>
              </a:buClr>
              <a:buSzPct val="120000"/>
              <a:buFont typeface="Wingdings" pitchFamily="2" charset="2"/>
              <a:buChar char="§"/>
            </a:pPr>
            <a:r>
              <a:rPr lang="zh-CN" altLang="en-US" dirty="0">
                <a:solidFill>
                  <a:srgbClr val="000066"/>
                </a:solidFill>
                <a:latin typeface="+mn-lt"/>
                <a:ea typeface="黑体" pitchFamily="2" charset="-122"/>
              </a:rPr>
              <a:t>子任务</a:t>
            </a:r>
            <a:r>
              <a:rPr lang="en-US" altLang="zh-CN" dirty="0">
                <a:solidFill>
                  <a:srgbClr val="000066"/>
                </a:solidFill>
                <a:latin typeface="+mn-lt"/>
                <a:ea typeface="黑体" pitchFamily="2" charset="-122"/>
              </a:rPr>
              <a:t>1</a:t>
            </a:r>
            <a:r>
              <a:rPr lang="zh-CN" altLang="en-US" dirty="0">
                <a:solidFill>
                  <a:srgbClr val="000066"/>
                </a:solidFill>
                <a:latin typeface="+mn-lt"/>
                <a:ea typeface="黑体" pitchFamily="2" charset="-122"/>
              </a:rPr>
              <a:t>：</a:t>
            </a:r>
            <a:r>
              <a:rPr lang="zh-CN" altLang="zh-CN" dirty="0">
                <a:solidFill>
                  <a:srgbClr val="000066"/>
                </a:solidFill>
                <a:latin typeface="+mn-lt"/>
                <a:ea typeface="黑体" pitchFamily="2" charset="-122"/>
              </a:rPr>
              <a:t>在</a:t>
            </a:r>
            <a:r>
              <a:rPr lang="en-US" altLang="zh-CN" dirty="0">
                <a:solidFill>
                  <a:srgbClr val="000066"/>
                </a:solidFill>
                <a:latin typeface="+mn-lt"/>
                <a:ea typeface="黑体" pitchFamily="2" charset="-122"/>
              </a:rPr>
              <a:t>client</a:t>
            </a:r>
            <a:r>
              <a:rPr lang="zh-CN" altLang="zh-CN" dirty="0">
                <a:solidFill>
                  <a:srgbClr val="000066"/>
                </a:solidFill>
                <a:latin typeface="+mn-lt"/>
                <a:ea typeface="黑体" pitchFamily="2" charset="-122"/>
              </a:rPr>
              <a:t>程序中，实现读取文件和发送数据的并行</a:t>
            </a:r>
          </a:p>
          <a:p>
            <a:pPr marL="342900" indent="-342900" algn="just" eaLnBrk="0" hangingPunct="0">
              <a:spcBef>
                <a:spcPct val="20000"/>
              </a:spcBef>
              <a:buClr>
                <a:srgbClr val="FF5050"/>
              </a:buClr>
              <a:buSzPct val="120000"/>
              <a:buFont typeface="Wingdings" pitchFamily="2" charset="2"/>
              <a:buChar char="§"/>
            </a:pPr>
            <a:r>
              <a:rPr lang="zh-CN" altLang="en-US" dirty="0">
                <a:solidFill>
                  <a:srgbClr val="000066"/>
                </a:solidFill>
                <a:latin typeface="+mn-lt"/>
                <a:ea typeface="黑体" pitchFamily="2" charset="-122"/>
              </a:rPr>
              <a:t>子任务</a:t>
            </a:r>
            <a:r>
              <a:rPr lang="en-US" altLang="zh-CN" dirty="0">
                <a:solidFill>
                  <a:srgbClr val="000066"/>
                </a:solidFill>
                <a:latin typeface="+mn-lt"/>
                <a:ea typeface="黑体" pitchFamily="2" charset="-122"/>
              </a:rPr>
              <a:t>2</a:t>
            </a:r>
            <a:r>
              <a:rPr lang="zh-CN" altLang="en-US" dirty="0">
                <a:solidFill>
                  <a:srgbClr val="000066"/>
                </a:solidFill>
                <a:latin typeface="+mn-lt"/>
                <a:ea typeface="黑体" pitchFamily="2" charset="-122"/>
              </a:rPr>
              <a:t>：</a:t>
            </a:r>
            <a:r>
              <a:rPr lang="zh-CN" altLang="zh-CN" dirty="0">
                <a:solidFill>
                  <a:srgbClr val="000066"/>
                </a:solidFill>
                <a:latin typeface="+mn-lt"/>
                <a:ea typeface="黑体" pitchFamily="2" charset="-122"/>
              </a:rPr>
              <a:t>在</a:t>
            </a:r>
            <a:r>
              <a:rPr lang="en-US" altLang="zh-CN" dirty="0">
                <a:solidFill>
                  <a:srgbClr val="000066"/>
                </a:solidFill>
                <a:latin typeface="+mn-lt"/>
                <a:ea typeface="黑体" pitchFamily="2" charset="-122"/>
              </a:rPr>
              <a:t>client</a:t>
            </a:r>
            <a:r>
              <a:rPr lang="zh-CN" altLang="zh-CN" dirty="0">
                <a:solidFill>
                  <a:srgbClr val="000066"/>
                </a:solidFill>
                <a:latin typeface="+mn-lt"/>
                <a:ea typeface="黑体" pitchFamily="2" charset="-122"/>
              </a:rPr>
              <a:t>程序中，利用“条件变量”替代“忙等待”</a:t>
            </a:r>
          </a:p>
          <a:p>
            <a:pPr marL="342900" indent="-342900" algn="just" eaLnBrk="0" hangingPunct="0">
              <a:spcBef>
                <a:spcPct val="20000"/>
              </a:spcBef>
              <a:buClr>
                <a:srgbClr val="FF5050"/>
              </a:buClr>
              <a:buSzPct val="120000"/>
              <a:buFont typeface="Wingdings" pitchFamily="2" charset="2"/>
              <a:buChar char="§"/>
            </a:pPr>
            <a:r>
              <a:rPr lang="zh-CN" altLang="en-US" dirty="0">
                <a:solidFill>
                  <a:srgbClr val="000066"/>
                </a:solidFill>
                <a:latin typeface="+mn-lt"/>
                <a:ea typeface="黑体" pitchFamily="2" charset="-122"/>
              </a:rPr>
              <a:t>子任务</a:t>
            </a:r>
            <a:r>
              <a:rPr lang="en-US" altLang="zh-CN" dirty="0">
                <a:solidFill>
                  <a:srgbClr val="000066"/>
                </a:solidFill>
                <a:latin typeface="+mn-lt"/>
                <a:ea typeface="黑体" pitchFamily="2" charset="-122"/>
              </a:rPr>
              <a:t>3</a:t>
            </a:r>
            <a:r>
              <a:rPr lang="zh-CN" altLang="en-US" dirty="0">
                <a:solidFill>
                  <a:srgbClr val="000066"/>
                </a:solidFill>
                <a:latin typeface="+mn-lt"/>
                <a:ea typeface="黑体" pitchFamily="2" charset="-122"/>
              </a:rPr>
              <a:t>：</a:t>
            </a:r>
            <a:r>
              <a:rPr lang="zh-CN" altLang="zh-CN" dirty="0">
                <a:solidFill>
                  <a:srgbClr val="000066"/>
                </a:solidFill>
                <a:latin typeface="+mn-lt"/>
                <a:ea typeface="黑体" pitchFamily="2" charset="-122"/>
              </a:rPr>
              <a:t>在</a:t>
            </a:r>
            <a:r>
              <a:rPr lang="en-US" altLang="zh-CN" dirty="0">
                <a:solidFill>
                  <a:srgbClr val="000066"/>
                </a:solidFill>
                <a:latin typeface="+mn-lt"/>
                <a:ea typeface="黑体" pitchFamily="2" charset="-122"/>
              </a:rPr>
              <a:t>client</a:t>
            </a:r>
            <a:r>
              <a:rPr lang="zh-CN" altLang="zh-CN" dirty="0">
                <a:solidFill>
                  <a:srgbClr val="000066"/>
                </a:solidFill>
                <a:latin typeface="+mn-lt"/>
                <a:ea typeface="黑体" pitchFamily="2" charset="-122"/>
              </a:rPr>
              <a:t>程序中，利用“信号量”替代“忙等待”</a:t>
            </a:r>
          </a:p>
          <a:p>
            <a:pPr marL="342900" indent="-342900" algn="just" eaLnBrk="0" hangingPunct="0">
              <a:spcBef>
                <a:spcPct val="20000"/>
              </a:spcBef>
              <a:buClr>
                <a:srgbClr val="FF5050"/>
              </a:buClr>
              <a:buSzPct val="120000"/>
              <a:buFont typeface="Wingdings" pitchFamily="2" charset="2"/>
              <a:buChar char="§"/>
            </a:pPr>
            <a:r>
              <a:rPr lang="zh-CN" altLang="en-US" dirty="0">
                <a:solidFill>
                  <a:srgbClr val="000066"/>
                </a:solidFill>
                <a:latin typeface="+mn-lt"/>
                <a:ea typeface="黑体" pitchFamily="2" charset="-122"/>
              </a:rPr>
              <a:t>子任务</a:t>
            </a:r>
            <a:r>
              <a:rPr lang="en-US" altLang="zh-CN" dirty="0">
                <a:solidFill>
                  <a:srgbClr val="000066"/>
                </a:solidFill>
                <a:latin typeface="+mn-lt"/>
                <a:ea typeface="黑体" pitchFamily="2" charset="-122"/>
              </a:rPr>
              <a:t>4</a:t>
            </a:r>
            <a:r>
              <a:rPr lang="zh-CN" altLang="en-US" dirty="0">
                <a:solidFill>
                  <a:srgbClr val="000066"/>
                </a:solidFill>
                <a:latin typeface="+mn-lt"/>
                <a:ea typeface="黑体" pitchFamily="2" charset="-122"/>
              </a:rPr>
              <a:t>：</a:t>
            </a:r>
            <a:r>
              <a:rPr lang="zh-CN" altLang="zh-CN" dirty="0">
                <a:solidFill>
                  <a:srgbClr val="000066"/>
                </a:solidFill>
                <a:latin typeface="+mn-lt"/>
                <a:ea typeface="黑体" pitchFamily="2" charset="-122"/>
              </a:rPr>
              <a:t>在</a:t>
            </a:r>
            <a:r>
              <a:rPr lang="en-US" altLang="zh-CN" dirty="0">
                <a:solidFill>
                  <a:srgbClr val="000066"/>
                </a:solidFill>
                <a:latin typeface="+mn-lt"/>
                <a:ea typeface="黑体" pitchFamily="2" charset="-122"/>
              </a:rPr>
              <a:t>server</a:t>
            </a:r>
            <a:r>
              <a:rPr lang="zh-CN" altLang="zh-CN" dirty="0">
                <a:solidFill>
                  <a:srgbClr val="000066"/>
                </a:solidFill>
                <a:latin typeface="+mn-lt"/>
                <a:ea typeface="黑体" pitchFamily="2" charset="-122"/>
              </a:rPr>
              <a:t>程序中，实现接收数据和写入文件的并行</a:t>
            </a:r>
          </a:p>
          <a:p>
            <a:pPr marL="342900" indent="-342900" algn="just" eaLnBrk="0" hangingPunct="0">
              <a:spcBef>
                <a:spcPct val="20000"/>
              </a:spcBef>
              <a:buClr>
                <a:srgbClr val="FF5050"/>
              </a:buClr>
              <a:buSzPct val="120000"/>
              <a:buFont typeface="Wingdings" pitchFamily="2" charset="2"/>
              <a:buChar char="§"/>
            </a:pPr>
            <a:r>
              <a:rPr lang="zh-CN" altLang="en-US" dirty="0">
                <a:solidFill>
                  <a:srgbClr val="000066"/>
                </a:solidFill>
                <a:latin typeface="+mn-lt"/>
                <a:ea typeface="黑体" pitchFamily="2" charset="-122"/>
              </a:rPr>
              <a:t>子任务</a:t>
            </a:r>
            <a:r>
              <a:rPr lang="en-US" altLang="zh-CN" dirty="0">
                <a:solidFill>
                  <a:srgbClr val="000066"/>
                </a:solidFill>
                <a:latin typeface="+mn-lt"/>
                <a:ea typeface="黑体" pitchFamily="2" charset="-122"/>
              </a:rPr>
              <a:t>5</a:t>
            </a:r>
            <a:r>
              <a:rPr lang="zh-CN" altLang="en-US" dirty="0">
                <a:solidFill>
                  <a:srgbClr val="000066"/>
                </a:solidFill>
                <a:latin typeface="+mn-lt"/>
                <a:ea typeface="黑体" pitchFamily="2" charset="-122"/>
              </a:rPr>
              <a:t>：</a:t>
            </a:r>
            <a:r>
              <a:rPr lang="zh-CN" altLang="zh-CN" dirty="0">
                <a:solidFill>
                  <a:srgbClr val="000066"/>
                </a:solidFill>
                <a:latin typeface="+mn-lt"/>
                <a:ea typeface="黑体" pitchFamily="2" charset="-122"/>
              </a:rPr>
              <a:t>改变缓冲区的个数，查看传输文件所需时间的变化</a:t>
            </a:r>
          </a:p>
          <a:p>
            <a:pPr marL="342900" indent="-342900" algn="just" eaLnBrk="0" hangingPunct="0">
              <a:spcBef>
                <a:spcPct val="20000"/>
              </a:spcBef>
              <a:buClr>
                <a:srgbClr val="FF5050"/>
              </a:buClr>
              <a:buSzPct val="120000"/>
              <a:buFont typeface="Wingdings" pitchFamily="2" charset="2"/>
              <a:buChar char="§"/>
            </a:pPr>
            <a:r>
              <a:rPr lang="zh-CN" altLang="en-US" dirty="0">
                <a:solidFill>
                  <a:srgbClr val="000066"/>
                </a:solidFill>
                <a:latin typeface="+mn-lt"/>
                <a:ea typeface="黑体" pitchFamily="2" charset="-122"/>
              </a:rPr>
              <a:t>子任务</a:t>
            </a:r>
            <a:r>
              <a:rPr lang="en-US" altLang="zh-CN" dirty="0">
                <a:solidFill>
                  <a:srgbClr val="000066"/>
                </a:solidFill>
                <a:latin typeface="+mn-lt"/>
                <a:ea typeface="黑体" pitchFamily="2" charset="-122"/>
              </a:rPr>
              <a:t>6</a:t>
            </a:r>
            <a:r>
              <a:rPr lang="zh-CN" altLang="en-US" dirty="0">
                <a:solidFill>
                  <a:srgbClr val="000066"/>
                </a:solidFill>
                <a:latin typeface="+mn-lt"/>
                <a:ea typeface="黑体" pitchFamily="2" charset="-122"/>
              </a:rPr>
              <a:t>：</a:t>
            </a:r>
            <a:r>
              <a:rPr lang="zh-CN" altLang="zh-CN" dirty="0">
                <a:solidFill>
                  <a:srgbClr val="000066"/>
                </a:solidFill>
                <a:latin typeface="+mn-lt"/>
                <a:ea typeface="黑体" pitchFamily="2" charset="-122"/>
              </a:rPr>
              <a:t>基于</a:t>
            </a:r>
            <a:r>
              <a:rPr lang="en-US" altLang="zh-CN" dirty="0">
                <a:solidFill>
                  <a:srgbClr val="000066"/>
                </a:solidFill>
                <a:latin typeface="+mn-lt"/>
                <a:ea typeface="黑体" pitchFamily="2" charset="-122"/>
              </a:rPr>
              <a:t>UDP</a:t>
            </a:r>
            <a:r>
              <a:rPr lang="zh-CN" altLang="zh-CN" dirty="0">
                <a:solidFill>
                  <a:srgbClr val="000066"/>
                </a:solidFill>
                <a:latin typeface="+mn-lt"/>
                <a:ea typeface="黑体" pitchFamily="2" charset="-122"/>
              </a:rPr>
              <a:t>改造已实现的</a:t>
            </a:r>
            <a:r>
              <a:rPr lang="en-US" altLang="zh-CN" dirty="0">
                <a:solidFill>
                  <a:srgbClr val="000066"/>
                </a:solidFill>
                <a:latin typeface="+mn-lt"/>
                <a:ea typeface="黑体" pitchFamily="2" charset="-122"/>
              </a:rPr>
              <a:t>client</a:t>
            </a:r>
            <a:r>
              <a:rPr lang="zh-CN" altLang="zh-CN" dirty="0">
                <a:solidFill>
                  <a:srgbClr val="000066"/>
                </a:solidFill>
                <a:latin typeface="+mn-lt"/>
                <a:ea typeface="黑体" pitchFamily="2" charset="-122"/>
              </a:rPr>
              <a:t>和</a:t>
            </a:r>
            <a:r>
              <a:rPr lang="en-US" altLang="zh-CN" dirty="0">
                <a:solidFill>
                  <a:srgbClr val="000066"/>
                </a:solidFill>
                <a:latin typeface="+mn-lt"/>
                <a:ea typeface="黑体" pitchFamily="2" charset="-122"/>
              </a:rPr>
              <a:t>server</a:t>
            </a:r>
            <a:r>
              <a:rPr lang="zh-CN" altLang="zh-CN" dirty="0">
                <a:solidFill>
                  <a:srgbClr val="000066"/>
                </a:solidFill>
                <a:latin typeface="+mn-lt"/>
                <a:ea typeface="黑体" pitchFamily="2" charset="-122"/>
              </a:rPr>
              <a:t>程序</a:t>
            </a:r>
            <a:endParaRPr lang="en-US" altLang="zh-CN" dirty="0">
              <a:solidFill>
                <a:srgbClr val="000066"/>
              </a:solidFill>
              <a:latin typeface="+mn-lt"/>
              <a:ea typeface="黑体" pitchFamily="2" charset="-122"/>
            </a:endParaRPr>
          </a:p>
          <a:p>
            <a:pPr marL="342900" indent="-342900" algn="just" eaLnBrk="0" hangingPunct="0">
              <a:spcBef>
                <a:spcPct val="20000"/>
              </a:spcBef>
              <a:buClr>
                <a:srgbClr val="FF5050"/>
              </a:buClr>
              <a:buSzPct val="120000"/>
              <a:buFont typeface="Wingdings" pitchFamily="2" charset="2"/>
              <a:buChar char="§"/>
            </a:pPr>
            <a:r>
              <a:rPr lang="zh-CN" altLang="en-US" dirty="0">
                <a:solidFill>
                  <a:srgbClr val="000066"/>
                </a:solidFill>
                <a:latin typeface="+mn-lt"/>
                <a:ea typeface="黑体" pitchFamily="2" charset="-122"/>
              </a:rPr>
              <a:t>子任务</a:t>
            </a:r>
            <a:r>
              <a:rPr lang="en-US" altLang="zh-CN" dirty="0">
                <a:solidFill>
                  <a:srgbClr val="000066"/>
                </a:solidFill>
                <a:latin typeface="+mn-lt"/>
                <a:ea typeface="黑体" pitchFamily="2" charset="-122"/>
              </a:rPr>
              <a:t>7</a:t>
            </a:r>
            <a:r>
              <a:rPr lang="zh-CN" altLang="en-US" dirty="0">
                <a:solidFill>
                  <a:srgbClr val="000066"/>
                </a:solidFill>
                <a:latin typeface="+mn-lt"/>
                <a:ea typeface="黑体" pitchFamily="2" charset="-122"/>
              </a:rPr>
              <a:t>：利用</a:t>
            </a:r>
            <a:r>
              <a:rPr lang="en-US" altLang="zh-CN" dirty="0">
                <a:solidFill>
                  <a:srgbClr val="000066"/>
                </a:solidFill>
                <a:latin typeface="+mn-lt"/>
                <a:ea typeface="黑体" pitchFamily="2" charset="-122"/>
              </a:rPr>
              <a:t>select</a:t>
            </a:r>
            <a:r>
              <a:rPr lang="zh-CN" altLang="en-US" dirty="0">
                <a:solidFill>
                  <a:srgbClr val="000066"/>
                </a:solidFill>
                <a:latin typeface="+mn-lt"/>
                <a:ea typeface="黑体" pitchFamily="2" charset="-122"/>
              </a:rPr>
              <a:t>模型，实现一个</a:t>
            </a:r>
            <a:r>
              <a:rPr lang="en-US" altLang="zh-CN" dirty="0">
                <a:solidFill>
                  <a:srgbClr val="000066"/>
                </a:solidFill>
                <a:latin typeface="+mn-lt"/>
                <a:ea typeface="黑体" pitchFamily="2" charset="-122"/>
              </a:rPr>
              <a:t>I/O</a:t>
            </a:r>
            <a:r>
              <a:rPr lang="zh-CN" altLang="en-US" dirty="0">
                <a:solidFill>
                  <a:srgbClr val="000066"/>
                </a:solidFill>
                <a:latin typeface="+mn-lt"/>
                <a:ea typeface="黑体" pitchFamily="2" charset="-122"/>
              </a:rPr>
              <a:t>复用模式的服务器</a:t>
            </a:r>
            <a:endParaRPr lang="en-US" altLang="zh-CN" dirty="0">
              <a:solidFill>
                <a:srgbClr val="000066"/>
              </a:solidFill>
              <a:latin typeface="+mn-lt"/>
              <a:ea typeface="黑体" pitchFamily="2" charset="-122"/>
            </a:endParaRPr>
          </a:p>
          <a:p>
            <a:pPr algn="just"/>
            <a:endParaRPr lang="zh-CN" altLang="zh-CN" sz="2800" dirty="0"/>
          </a:p>
        </p:txBody>
      </p:sp>
      <p:sp>
        <p:nvSpPr>
          <p:cNvPr id="20483" name="Rectangle 2">
            <a:extLst>
              <a:ext uri="{FF2B5EF4-FFF2-40B4-BE49-F238E27FC236}">
                <a16:creationId xmlns:a16="http://schemas.microsoft.com/office/drawing/2014/main" id="{41F41320-8F53-4994-ADBE-22E0412932DE}"/>
              </a:ext>
            </a:extLst>
          </p:cNvPr>
          <p:cNvSpPr txBox="1">
            <a:spLocks noChangeAspect="1" noChangeArrowheads="1"/>
          </p:cNvSpPr>
          <p:nvPr/>
        </p:nvSpPr>
        <p:spPr bwMode="auto">
          <a:xfrm>
            <a:off x="0" y="568326"/>
            <a:ext cx="9906000" cy="557213"/>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8000" rIns="288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70000"/>
              </a:lnSpc>
            </a:pPr>
            <a:r>
              <a:rPr lang="zh-CN" altLang="en-US" sz="2800">
                <a:solidFill>
                  <a:schemeClr val="bg1"/>
                </a:solidFill>
                <a:latin typeface="Arial Narrow" panose="020B0606020202030204" pitchFamily="34" charset="0"/>
                <a:ea typeface="黑体" panose="02010609060101010101" pitchFamily="49" charset="-122"/>
              </a:rPr>
              <a:t>目录</a:t>
            </a:r>
            <a:endParaRPr lang="zh-CN" altLang="zh-CN" sz="2800">
              <a:solidFill>
                <a:schemeClr val="bg1"/>
              </a:solidFill>
              <a:latin typeface="Arial Narrow" panose="020B0606020202030204" pitchFamily="34" charset="0"/>
              <a:ea typeface="黑体" panose="02010609060101010101"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27B2CCF-6A11-4519-8381-DD7E65A996A5}"/>
              </a:ext>
            </a:extLst>
          </p:cNvPr>
          <p:cNvSpPr>
            <a:spLocks noGrp="1" noChangeAspect="1" noChangeArrowheads="1"/>
          </p:cNvSpPr>
          <p:nvPr>
            <p:ph type="title" idx="4294967295"/>
          </p:nvPr>
        </p:nvSpPr>
        <p:spPr/>
        <p:txBody>
          <a:bodyPr/>
          <a:lstStyle/>
          <a:p>
            <a:r>
              <a:rPr lang="zh-CN" altLang="en-US"/>
              <a:t>子任务</a:t>
            </a:r>
            <a:r>
              <a:rPr lang="en-US" altLang="zh-CN"/>
              <a:t>1(45</a:t>
            </a:r>
            <a:r>
              <a:rPr lang="zh-CN" altLang="en-US"/>
              <a:t>分钟</a:t>
            </a:r>
            <a:r>
              <a:rPr lang="en-US" altLang="zh-CN"/>
              <a:t>)</a:t>
            </a:r>
            <a:endParaRPr lang="zh-CN" altLang="en-US"/>
          </a:p>
        </p:txBody>
      </p:sp>
      <p:sp>
        <p:nvSpPr>
          <p:cNvPr id="21507" name="Rectangle 3">
            <a:extLst>
              <a:ext uri="{FF2B5EF4-FFF2-40B4-BE49-F238E27FC236}">
                <a16:creationId xmlns:a16="http://schemas.microsoft.com/office/drawing/2014/main" id="{8C4970D8-0D14-4B11-B4E0-6A81FE1F74C8}"/>
              </a:ext>
            </a:extLst>
          </p:cNvPr>
          <p:cNvSpPr>
            <a:spLocks noGrp="1" noChangeArrowheads="1"/>
          </p:cNvSpPr>
          <p:nvPr>
            <p:ph type="body" idx="4294967295"/>
          </p:nvPr>
        </p:nvSpPr>
        <p:spPr/>
        <p:txBody>
          <a:bodyPr/>
          <a:lstStyle/>
          <a:p>
            <a:pPr algn="just"/>
            <a:r>
              <a:rPr lang="zh-CN" altLang="en-US" sz="2400" dirty="0"/>
              <a:t>目标</a:t>
            </a:r>
            <a:endParaRPr lang="en-US" altLang="zh-CN" sz="2400" dirty="0"/>
          </a:p>
          <a:p>
            <a:pPr lvl="1" algn="just"/>
            <a:r>
              <a:rPr lang="zh-CN" altLang="en-US" dirty="0"/>
              <a:t>使用多线程和自旋锁，在</a:t>
            </a:r>
            <a:r>
              <a:rPr lang="en-US" altLang="zh-CN" dirty="0"/>
              <a:t>client</a:t>
            </a:r>
            <a:r>
              <a:rPr lang="zh-CN" altLang="en-US" dirty="0"/>
              <a:t>程序中，实现并行地“读取文件”和“发送数据”。</a:t>
            </a:r>
            <a:endParaRPr lang="en-US" altLang="zh-CN" dirty="0"/>
          </a:p>
          <a:p>
            <a:pPr lvl="1" algn="just"/>
            <a:r>
              <a:rPr lang="zh-CN" altLang="en-US" dirty="0"/>
              <a:t>子线程模拟生产者，读取文件放入缓存</a:t>
            </a:r>
            <a:endParaRPr lang="en-US" altLang="zh-CN" dirty="0"/>
          </a:p>
          <a:p>
            <a:pPr lvl="1" algn="just"/>
            <a:r>
              <a:rPr lang="zh-CN" altLang="en-US" dirty="0"/>
              <a:t>主线程模拟消费者，从缓存读取数据并发送给服务端</a:t>
            </a:r>
            <a:endParaRPr lang="en-US" altLang="zh-CN" dirty="0"/>
          </a:p>
          <a:p>
            <a:pPr lvl="1" algn="just"/>
            <a:r>
              <a:rPr lang="zh-CN" altLang="en-US" dirty="0"/>
              <a:t>使用自旋锁实现互斥访问</a:t>
            </a:r>
            <a:endParaRPr lang="en-US" altLang="zh-CN"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4991132-2382-42B3-BAC0-FFF9FCF69461}"/>
              </a:ext>
            </a:extLst>
          </p:cNvPr>
          <p:cNvSpPr>
            <a:spLocks noGrp="1" noChangeAspect="1" noChangeArrowheads="1"/>
          </p:cNvSpPr>
          <p:nvPr>
            <p:ph type="title" idx="4294967295"/>
          </p:nvPr>
        </p:nvSpPr>
        <p:spPr/>
        <p:txBody>
          <a:bodyPr/>
          <a:lstStyle/>
          <a:p>
            <a:r>
              <a:rPr lang="zh-CN" altLang="en-US"/>
              <a:t>子任务</a:t>
            </a:r>
            <a:r>
              <a:rPr lang="en-US" altLang="zh-CN"/>
              <a:t>1 (45</a:t>
            </a:r>
            <a:r>
              <a:rPr lang="zh-CN" altLang="en-US"/>
              <a:t>分钟</a:t>
            </a:r>
            <a:r>
              <a:rPr lang="en-US" altLang="zh-CN"/>
              <a:t>)</a:t>
            </a:r>
          </a:p>
        </p:txBody>
      </p:sp>
      <p:sp>
        <p:nvSpPr>
          <p:cNvPr id="22531" name="Rectangle 3">
            <a:extLst>
              <a:ext uri="{FF2B5EF4-FFF2-40B4-BE49-F238E27FC236}">
                <a16:creationId xmlns:a16="http://schemas.microsoft.com/office/drawing/2014/main" id="{88392678-E925-4C42-AC86-82AE909DEC63}"/>
              </a:ext>
            </a:extLst>
          </p:cNvPr>
          <p:cNvSpPr>
            <a:spLocks noGrp="1" noChangeArrowheads="1"/>
          </p:cNvSpPr>
          <p:nvPr>
            <p:ph type="body" idx="4294967295"/>
          </p:nvPr>
        </p:nvSpPr>
        <p:spPr>
          <a:xfrm>
            <a:off x="831850" y="1412875"/>
            <a:ext cx="8242300" cy="5329238"/>
          </a:xfrm>
        </p:spPr>
        <p:txBody>
          <a:bodyPr/>
          <a:lstStyle/>
          <a:p>
            <a:r>
              <a:rPr lang="zh-CN" altLang="en-US" sz="2400" dirty="0"/>
              <a:t>相关知识</a:t>
            </a:r>
            <a:endParaRPr lang="en-US" altLang="zh-CN" sz="2400" dirty="0"/>
          </a:p>
          <a:p>
            <a:pPr lvl="1"/>
            <a:r>
              <a:rPr lang="zh-CN" altLang="en-US" sz="2000" dirty="0"/>
              <a:t>多线程编程</a:t>
            </a:r>
            <a:endParaRPr lang="en-US" altLang="zh-CN" sz="2000" dirty="0"/>
          </a:p>
          <a:p>
            <a:pPr lvl="2"/>
            <a:r>
              <a:rPr lang="en-US" altLang="zh-CN" sz="1800" dirty="0"/>
              <a:t> </a:t>
            </a:r>
            <a:r>
              <a:rPr lang="en-US" altLang="zh-CN" sz="1800" dirty="0" err="1"/>
              <a:t>创建线程</a:t>
            </a:r>
            <a:endParaRPr lang="en-US" altLang="zh-CN" sz="1800" dirty="0"/>
          </a:p>
          <a:p>
            <a:pPr lvl="3"/>
            <a:r>
              <a:rPr lang="en-US" altLang="zh-CN" sz="1800" dirty="0"/>
              <a:t>int  </a:t>
            </a:r>
            <a:r>
              <a:rPr lang="en-US" altLang="zh-CN" sz="1800" dirty="0" err="1"/>
              <a:t>pthread_create</a:t>
            </a:r>
            <a:r>
              <a:rPr lang="en-US" altLang="zh-CN" sz="1800" dirty="0"/>
              <a:t>(</a:t>
            </a:r>
            <a:r>
              <a:rPr lang="en-US" altLang="zh-CN" sz="1800" dirty="0" err="1"/>
              <a:t>pthread_t</a:t>
            </a:r>
            <a:r>
              <a:rPr lang="en-US" altLang="zh-CN" sz="1800" dirty="0"/>
              <a:t>  *  thread, </a:t>
            </a:r>
            <a:r>
              <a:rPr lang="en-US" altLang="zh-CN" sz="1800" dirty="0" err="1"/>
              <a:t>pthread_attr_t</a:t>
            </a:r>
            <a:r>
              <a:rPr lang="en-US" altLang="zh-CN" sz="1800" dirty="0"/>
              <a:t> * </a:t>
            </a:r>
            <a:r>
              <a:rPr lang="en-US" altLang="zh-CN" sz="1800" dirty="0" err="1"/>
              <a:t>attr</a:t>
            </a:r>
            <a:r>
              <a:rPr lang="en-US" altLang="zh-CN" sz="1800" dirty="0"/>
              <a:t>, void *(*</a:t>
            </a:r>
            <a:r>
              <a:rPr lang="en-US" altLang="zh-CN" sz="1800" dirty="0" err="1"/>
              <a:t>start_routine</a:t>
            </a:r>
            <a:r>
              <a:rPr lang="en-US" altLang="zh-CN" sz="1800" dirty="0"/>
              <a:t>)(void *), void * </a:t>
            </a:r>
            <a:r>
              <a:rPr lang="en-US" altLang="zh-CN" sz="1800" dirty="0" err="1"/>
              <a:t>arg</a:t>
            </a:r>
            <a:r>
              <a:rPr lang="en-US" altLang="zh-CN" sz="1800" dirty="0"/>
              <a:t>);</a:t>
            </a:r>
          </a:p>
          <a:p>
            <a:pPr lvl="2"/>
            <a:endParaRPr lang="en-US" altLang="zh-CN" sz="1800" dirty="0"/>
          </a:p>
          <a:p>
            <a:pPr lvl="2"/>
            <a:r>
              <a:rPr lang="zh-CN" altLang="en-US" sz="1800" dirty="0"/>
              <a:t>退出</a:t>
            </a:r>
            <a:r>
              <a:rPr lang="en-US" altLang="zh-CN" sz="1800" dirty="0" err="1"/>
              <a:t>线程</a:t>
            </a:r>
            <a:endParaRPr lang="en-US" altLang="zh-CN" sz="1800" dirty="0"/>
          </a:p>
          <a:p>
            <a:pPr lvl="3"/>
            <a:r>
              <a:rPr lang="en-US" altLang="zh-CN" sz="1800" dirty="0"/>
              <a:t>void </a:t>
            </a:r>
            <a:r>
              <a:rPr lang="en-US" altLang="zh-CN" sz="1800" dirty="0" err="1"/>
              <a:t>pthread_exit</a:t>
            </a:r>
            <a:r>
              <a:rPr lang="en-US" altLang="zh-CN" sz="1800" dirty="0"/>
              <a:t>(void *</a:t>
            </a:r>
            <a:r>
              <a:rPr lang="en-US" altLang="zh-CN" sz="1800" dirty="0" err="1"/>
              <a:t>retval</a:t>
            </a:r>
            <a:r>
              <a:rPr lang="en-US" altLang="zh-CN" sz="1800" dirty="0"/>
              <a:t>); </a:t>
            </a:r>
          </a:p>
          <a:p>
            <a:pPr lvl="2"/>
            <a:endParaRPr lang="en-US" altLang="zh-CN" sz="1800" dirty="0"/>
          </a:p>
          <a:p>
            <a:pPr lvl="2"/>
            <a:r>
              <a:rPr lang="zh-CN" altLang="en-US" sz="1800" dirty="0"/>
              <a:t>终止其他线程</a:t>
            </a:r>
            <a:endParaRPr lang="en-US" altLang="zh-CN" sz="1800" dirty="0"/>
          </a:p>
          <a:p>
            <a:pPr lvl="3"/>
            <a:r>
              <a:rPr lang="en-US" altLang="zh-CN" sz="1800" dirty="0"/>
              <a:t>int </a:t>
            </a:r>
            <a:r>
              <a:rPr lang="en-US" altLang="zh-CN" sz="1800" dirty="0" err="1"/>
              <a:t>pthread_cancel</a:t>
            </a:r>
            <a:r>
              <a:rPr lang="en-US" altLang="zh-CN" sz="1800" dirty="0"/>
              <a:t>(</a:t>
            </a:r>
            <a:r>
              <a:rPr lang="en-US" altLang="zh-CN" sz="1800" dirty="0" err="1"/>
              <a:t>pthread_t</a:t>
            </a:r>
            <a:r>
              <a:rPr lang="en-US" altLang="zh-CN" sz="1800" dirty="0"/>
              <a:t> thread);</a:t>
            </a:r>
          </a:p>
          <a:p>
            <a:pPr lvl="2"/>
            <a:endParaRPr lang="en-US" altLang="zh-CN" sz="1800" dirty="0"/>
          </a:p>
          <a:p>
            <a:pPr lvl="2"/>
            <a:r>
              <a:rPr lang="zh-CN" altLang="en-US" sz="1800" dirty="0"/>
              <a:t>等待其他线程结束</a:t>
            </a:r>
            <a:endParaRPr lang="en-US" altLang="zh-CN" sz="1800" dirty="0"/>
          </a:p>
          <a:p>
            <a:pPr lvl="3"/>
            <a:r>
              <a:rPr lang="en-US" altLang="zh-CN" sz="1800" dirty="0"/>
              <a:t>int </a:t>
            </a:r>
            <a:r>
              <a:rPr lang="en-US" altLang="zh-CN" sz="1800" dirty="0" err="1"/>
              <a:t>pthread_join</a:t>
            </a:r>
            <a:r>
              <a:rPr lang="en-US" altLang="zh-CN" sz="1800" dirty="0"/>
              <a:t>(</a:t>
            </a:r>
            <a:r>
              <a:rPr lang="en-US" altLang="zh-CN" sz="1800" dirty="0" err="1"/>
              <a:t>pthread_t</a:t>
            </a:r>
            <a:r>
              <a:rPr lang="en-US" altLang="zh-CN" sz="1800" dirty="0"/>
              <a:t> thread, void **</a:t>
            </a:r>
            <a:r>
              <a:rPr lang="en-US" altLang="zh-CN" sz="1800" dirty="0" err="1"/>
              <a:t>retval</a:t>
            </a:r>
            <a:r>
              <a:rPr lang="en-US" altLang="zh-CN" sz="1800" dirty="0"/>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08D85FD-E27B-4E74-9E9B-34F5B41FAB14}"/>
              </a:ext>
            </a:extLst>
          </p:cNvPr>
          <p:cNvSpPr>
            <a:spLocks noGrp="1" noChangeAspect="1" noChangeArrowheads="1"/>
          </p:cNvSpPr>
          <p:nvPr>
            <p:ph type="title" idx="4294967295"/>
          </p:nvPr>
        </p:nvSpPr>
        <p:spPr/>
        <p:txBody>
          <a:bodyPr/>
          <a:lstStyle/>
          <a:p>
            <a:r>
              <a:rPr lang="zh-CN" altLang="en-US"/>
              <a:t>子任务</a:t>
            </a:r>
            <a:r>
              <a:rPr lang="en-US" altLang="zh-CN"/>
              <a:t>1 (45</a:t>
            </a:r>
            <a:r>
              <a:rPr lang="zh-CN" altLang="en-US"/>
              <a:t>分钟</a:t>
            </a:r>
            <a:r>
              <a:rPr lang="en-US" altLang="zh-CN"/>
              <a:t>)</a:t>
            </a:r>
          </a:p>
        </p:txBody>
      </p:sp>
      <p:sp>
        <p:nvSpPr>
          <p:cNvPr id="23555" name="_x0000_s1035">
            <a:extLst>
              <a:ext uri="{FF2B5EF4-FFF2-40B4-BE49-F238E27FC236}">
                <a16:creationId xmlns:a16="http://schemas.microsoft.com/office/drawing/2014/main" id="{9EFBA97B-828D-4347-A834-E9DAF0DE8B22}"/>
              </a:ext>
            </a:extLst>
          </p:cNvPr>
          <p:cNvSpPr txBox="1">
            <a:spLocks noRot="1" noChangeArrowheads="1"/>
          </p:cNvSpPr>
          <p:nvPr/>
        </p:nvSpPr>
        <p:spPr bwMode="auto">
          <a:xfrm>
            <a:off x="1784350" y="1341438"/>
            <a:ext cx="6192838" cy="5256212"/>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sz="1400" dirty="0">
                <a:solidFill>
                  <a:sysClr val="windowText" lastClr="000000"/>
                </a:solidFill>
              </a:rPr>
              <a:t>#include &lt;stdio.h&gt;</a:t>
            </a:r>
          </a:p>
          <a:p>
            <a:pPr algn="l"/>
            <a:r>
              <a:rPr lang="zh-CN" altLang="en-US" sz="1400" dirty="0">
                <a:solidFill>
                  <a:sysClr val="windowText" lastClr="000000"/>
                </a:solidFill>
              </a:rPr>
              <a:t>#include &lt;pthread.h&gt;</a:t>
            </a:r>
          </a:p>
          <a:p>
            <a:pPr algn="l"/>
            <a:endParaRPr lang="zh-CN" altLang="en-US" sz="1200" dirty="0">
              <a:solidFill>
                <a:sysClr val="windowText" lastClr="000000"/>
              </a:solidFill>
            </a:endParaRPr>
          </a:p>
          <a:p>
            <a:pPr algn="l"/>
            <a:r>
              <a:rPr lang="zh-CN" altLang="en-US" sz="1400" dirty="0">
                <a:solidFill>
                  <a:sysClr val="windowText" lastClr="000000"/>
                </a:solidFill>
              </a:rPr>
              <a:t>void </a:t>
            </a:r>
            <a:r>
              <a:rPr lang="en-US" altLang="zh-CN" sz="1400" dirty="0">
                <a:solidFill>
                  <a:sysClr val="windowText" lastClr="000000"/>
                </a:solidFill>
              </a:rPr>
              <a:t>*</a:t>
            </a:r>
            <a:r>
              <a:rPr lang="zh-CN" altLang="en-US" sz="1400" dirty="0">
                <a:solidFill>
                  <a:sysClr val="windowText" lastClr="000000"/>
                </a:solidFill>
              </a:rPr>
              <a:t>thread(void)</a:t>
            </a:r>
          </a:p>
          <a:p>
            <a:pPr algn="l"/>
            <a:r>
              <a:rPr lang="zh-CN" altLang="en-US" sz="1400" dirty="0">
                <a:solidFill>
                  <a:sysClr val="windowText" lastClr="000000"/>
                </a:solidFill>
              </a:rPr>
              <a:t>{</a:t>
            </a:r>
          </a:p>
          <a:p>
            <a:pPr algn="l"/>
            <a:r>
              <a:rPr lang="zh-CN" altLang="en-US" sz="1400" dirty="0">
                <a:solidFill>
                  <a:sysClr val="windowText" lastClr="000000"/>
                </a:solidFill>
              </a:rPr>
              <a:t>    int i;</a:t>
            </a:r>
          </a:p>
          <a:p>
            <a:pPr algn="l"/>
            <a:r>
              <a:rPr lang="zh-CN" altLang="en-US" sz="1400" dirty="0">
                <a:solidFill>
                  <a:sysClr val="windowText" lastClr="000000"/>
                </a:solidFill>
              </a:rPr>
              <a:t>    for( i = 0; i &lt; 3; i++ )</a:t>
            </a:r>
          </a:p>
          <a:p>
            <a:pPr algn="l"/>
            <a:r>
              <a:rPr lang="zh-CN" altLang="en-US" sz="1400" dirty="0">
                <a:solidFill>
                  <a:sysClr val="windowText" lastClr="000000"/>
                </a:solidFill>
              </a:rPr>
              <a:t>        printf("This is a pthread.\n");</a:t>
            </a:r>
          </a:p>
          <a:p>
            <a:pPr algn="l"/>
            <a:r>
              <a:rPr lang="zh-CN" altLang="en-US" sz="1400" dirty="0">
                <a:solidFill>
                  <a:sysClr val="windowText" lastClr="000000"/>
                </a:solidFill>
              </a:rPr>
              <a:t>}</a:t>
            </a:r>
          </a:p>
          <a:p>
            <a:pPr algn="l"/>
            <a:endParaRPr lang="zh-CN" altLang="en-US" sz="1200" dirty="0">
              <a:solidFill>
                <a:sysClr val="windowText" lastClr="000000"/>
              </a:solidFill>
            </a:endParaRPr>
          </a:p>
          <a:p>
            <a:pPr algn="l"/>
            <a:r>
              <a:rPr lang="zh-CN" altLang="en-US" sz="1400" dirty="0">
                <a:solidFill>
                  <a:sysClr val="windowText" lastClr="000000"/>
                </a:solidFill>
              </a:rPr>
              <a:t>int main(void)</a:t>
            </a:r>
          </a:p>
          <a:p>
            <a:pPr algn="l"/>
            <a:r>
              <a:rPr lang="zh-CN" altLang="en-US" sz="1400" dirty="0">
                <a:solidFill>
                  <a:sysClr val="windowText" lastClr="000000"/>
                </a:solidFill>
              </a:rPr>
              <a:t>{</a:t>
            </a:r>
          </a:p>
          <a:p>
            <a:pPr algn="l"/>
            <a:r>
              <a:rPr lang="zh-CN" altLang="en-US" sz="1400" dirty="0">
                <a:solidFill>
                  <a:sysClr val="windowText" lastClr="000000"/>
                </a:solidFill>
              </a:rPr>
              <a:t>    pthread_t id;</a:t>
            </a:r>
          </a:p>
          <a:p>
            <a:pPr algn="l"/>
            <a:r>
              <a:rPr lang="zh-CN" altLang="en-US" sz="1400" dirty="0">
                <a:solidFill>
                  <a:sysClr val="windowText" lastClr="000000"/>
                </a:solidFill>
              </a:rPr>
              <a:t>    int i,ret;</a:t>
            </a:r>
          </a:p>
          <a:p>
            <a:pPr algn="l"/>
            <a:r>
              <a:rPr lang="zh-CN" altLang="en-US" sz="1400" dirty="0">
                <a:solidFill>
                  <a:sysClr val="windowText" lastClr="000000"/>
                </a:solidFill>
              </a:rPr>
              <a:t>    ret = pthread_create( &amp;id, NULL, thread, NULL );</a:t>
            </a:r>
          </a:p>
          <a:p>
            <a:pPr algn="l"/>
            <a:r>
              <a:rPr lang="zh-CN" altLang="en-US" sz="1400" dirty="0">
                <a:solidFill>
                  <a:sysClr val="windowText" lastClr="000000"/>
                </a:solidFill>
              </a:rPr>
              <a:t>    if ( ret!=0 ) {</a:t>
            </a:r>
          </a:p>
          <a:p>
            <a:pPr algn="l"/>
            <a:r>
              <a:rPr lang="zh-CN" altLang="en-US" sz="1400" dirty="0">
                <a:solidFill>
                  <a:sysClr val="windowText" lastClr="000000"/>
                </a:solidFill>
              </a:rPr>
              <a:t>        printf ("Create pthread error!\n");</a:t>
            </a:r>
          </a:p>
          <a:p>
            <a:pPr algn="l"/>
            <a:r>
              <a:rPr lang="zh-CN" altLang="en-US" sz="1400" dirty="0">
                <a:solidFill>
                  <a:sysClr val="windowText" lastClr="000000"/>
                </a:solidFill>
              </a:rPr>
              <a:t>        exit (1);</a:t>
            </a:r>
          </a:p>
          <a:p>
            <a:pPr algn="l"/>
            <a:r>
              <a:rPr lang="zh-CN" altLang="en-US" sz="1400" dirty="0">
                <a:solidFill>
                  <a:sysClr val="windowText" lastClr="000000"/>
                </a:solidFill>
              </a:rPr>
              <a:t>    }</a:t>
            </a:r>
          </a:p>
          <a:p>
            <a:pPr algn="l"/>
            <a:r>
              <a:rPr lang="zh-CN" altLang="en-US" sz="1400" dirty="0">
                <a:solidFill>
                  <a:sysClr val="windowText" lastClr="000000"/>
                </a:solidFill>
              </a:rPr>
              <a:t>    for( i = 0; i &lt; 3; i++ )</a:t>
            </a:r>
          </a:p>
          <a:p>
            <a:pPr algn="l"/>
            <a:r>
              <a:rPr lang="zh-CN" altLang="en-US" sz="1400" dirty="0">
                <a:solidFill>
                  <a:sysClr val="windowText" lastClr="000000"/>
                </a:solidFill>
              </a:rPr>
              <a:t>        printf("This is the main process.\n");</a:t>
            </a:r>
          </a:p>
          <a:p>
            <a:pPr algn="l"/>
            <a:r>
              <a:rPr lang="zh-CN" altLang="en-US" sz="1400" dirty="0">
                <a:solidFill>
                  <a:sysClr val="windowText" lastClr="000000"/>
                </a:solidFill>
              </a:rPr>
              <a:t>    pthread_join(id,NULL);</a:t>
            </a:r>
          </a:p>
          <a:p>
            <a:pPr algn="l"/>
            <a:r>
              <a:rPr lang="zh-CN" altLang="en-US" sz="1400" dirty="0">
                <a:solidFill>
                  <a:sysClr val="windowText" lastClr="000000"/>
                </a:solidFill>
              </a:rPr>
              <a:t>    return (0);</a:t>
            </a:r>
          </a:p>
          <a:p>
            <a:pPr algn="l"/>
            <a:r>
              <a:rPr lang="zh-CN" altLang="en-US" sz="1400" dirty="0">
                <a:solidFill>
                  <a:sysClr val="windowText" lastClr="000000"/>
                </a:solidFill>
              </a:rPr>
              <a:t>}</a:t>
            </a:r>
            <a:endParaRPr lang="zh-CN" altLang="en-US" sz="1200" dirty="0">
              <a:solidFill>
                <a:sysClr val="windowText" lastClr="000000"/>
              </a:solidFill>
            </a:endParaRPr>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33305</TotalTime>
  <Words>5745</Words>
  <Application>Microsoft Office PowerPoint</Application>
  <PresentationFormat>A4 纸张(210x297 毫米)</PresentationFormat>
  <Paragraphs>524</Paragraphs>
  <Slides>42</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Monotype Sorts</vt:lpstr>
      <vt:lpstr>黑体</vt:lpstr>
      <vt:lpstr>宋体</vt:lpstr>
      <vt:lpstr>Arial</vt:lpstr>
      <vt:lpstr>Arial Narrow</vt:lpstr>
      <vt:lpstr>Calibri</vt:lpstr>
      <vt:lpstr>Consolas</vt:lpstr>
      <vt:lpstr>Times New Roman</vt:lpstr>
      <vt:lpstr>Wingdings</vt:lpstr>
      <vt:lpstr>通用信息 (标准)</vt:lpstr>
      <vt:lpstr>第七章 实验4 并发优化的文件传输程序</vt:lpstr>
      <vt:lpstr>概述</vt:lpstr>
      <vt:lpstr>概述</vt:lpstr>
      <vt:lpstr>概述</vt:lpstr>
      <vt:lpstr>概述</vt:lpstr>
      <vt:lpstr>PowerPoint 演示文稿</vt:lpstr>
      <vt:lpstr>子任务1(45分钟)</vt:lpstr>
      <vt:lpstr>子任务1 (45分钟)</vt:lpstr>
      <vt:lpstr>子任务1 (45分钟)</vt:lpstr>
      <vt:lpstr>子任务1(45分钟)</vt:lpstr>
      <vt:lpstr>子任务1(45分钟)</vt:lpstr>
      <vt:lpstr>子任务1 (45分钟)</vt:lpstr>
      <vt:lpstr>子任务1(45分钟)</vt:lpstr>
      <vt:lpstr>子任务1(45分钟)</vt:lpstr>
      <vt:lpstr>子任务1(45分钟)</vt:lpstr>
      <vt:lpstr>子任务1(45分钟)</vt:lpstr>
      <vt:lpstr>子任务1(45分钟)</vt:lpstr>
      <vt:lpstr>子任务1(45分钟)</vt:lpstr>
      <vt:lpstr>子任务1(45分钟)</vt:lpstr>
      <vt:lpstr>子任务1(45分钟)</vt:lpstr>
      <vt:lpstr>子任务1(45分钟)</vt:lpstr>
      <vt:lpstr>子任务1(45分钟)</vt:lpstr>
      <vt:lpstr>子任务1(45分钟)</vt:lpstr>
      <vt:lpstr>子任务2 (30分钟)</vt:lpstr>
      <vt:lpstr>子任务2(30分钟)</vt:lpstr>
      <vt:lpstr>子任务2(30分钟)</vt:lpstr>
      <vt:lpstr>子任务3 (30分钟)</vt:lpstr>
      <vt:lpstr>子任务3(30分钟)</vt:lpstr>
      <vt:lpstr>PowerPoint 演示文稿</vt:lpstr>
      <vt:lpstr>子任务4(30分钟)</vt:lpstr>
      <vt:lpstr>子任务5(30分钟)</vt:lpstr>
      <vt:lpstr>子任务6</vt:lpstr>
      <vt:lpstr>任务6</vt:lpstr>
      <vt:lpstr>任务6</vt:lpstr>
      <vt:lpstr>任务6</vt:lpstr>
      <vt:lpstr>任务6</vt:lpstr>
      <vt:lpstr>任务6</vt:lpstr>
      <vt:lpstr>任务7</vt:lpstr>
      <vt:lpstr>任务7</vt:lpstr>
      <vt:lpstr>任务7</vt:lpstr>
      <vt:lpstr>任务7：示例代码</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Administrator</cp:lastModifiedBy>
  <cp:revision>3313</cp:revision>
  <cp:lastPrinted>2011-09-02T04:24:48Z</cp:lastPrinted>
  <dcterms:created xsi:type="dcterms:W3CDTF">2001-03-21T12:57:26Z</dcterms:created>
  <dcterms:modified xsi:type="dcterms:W3CDTF">2021-01-21T07:51:40Z</dcterms:modified>
</cp:coreProperties>
</file>