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34"/>
  </p:notesMasterIdLst>
  <p:sldIdLst>
    <p:sldId id="259" r:id="rId3"/>
    <p:sldId id="257" r:id="rId4"/>
    <p:sldId id="256" r:id="rId5"/>
    <p:sldId id="280" r:id="rId6"/>
    <p:sldId id="281" r:id="rId7"/>
    <p:sldId id="282" r:id="rId8"/>
    <p:sldId id="283" r:id="rId9"/>
    <p:sldId id="286" r:id="rId10"/>
    <p:sldId id="285" r:id="rId11"/>
    <p:sldId id="287" r:id="rId12"/>
    <p:sldId id="288" r:id="rId13"/>
    <p:sldId id="289" r:id="rId14"/>
    <p:sldId id="290" r:id="rId15"/>
    <p:sldId id="291" r:id="rId16"/>
    <p:sldId id="284" r:id="rId17"/>
    <p:sldId id="292" r:id="rId18"/>
    <p:sldId id="293" r:id="rId19"/>
    <p:sldId id="294" r:id="rId20"/>
    <p:sldId id="258" r:id="rId21"/>
    <p:sldId id="295" r:id="rId22"/>
    <p:sldId id="296" r:id="rId23"/>
    <p:sldId id="303" r:id="rId24"/>
    <p:sldId id="304" r:id="rId25"/>
    <p:sldId id="305" r:id="rId26"/>
    <p:sldId id="315" r:id="rId27"/>
    <p:sldId id="316" r:id="rId28"/>
    <p:sldId id="317" r:id="rId29"/>
    <p:sldId id="318" r:id="rId30"/>
    <p:sldId id="319" r:id="rId31"/>
    <p:sldId id="320" r:id="rId32"/>
    <p:sldId id="32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5AD"/>
    <a:srgbClr val="768FB5"/>
    <a:srgbClr val="193673"/>
    <a:srgbClr val="1EB182"/>
    <a:srgbClr val="4E4AA8"/>
    <a:srgbClr val="1669B7"/>
    <a:srgbClr val="457FC0"/>
    <a:srgbClr val="303C92"/>
    <a:srgbClr val="2C6096"/>
    <a:srgbClr val="3C3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91811" autoAdjust="0"/>
  </p:normalViewPr>
  <p:slideViewPr>
    <p:cSldViewPr snapToGrid="0">
      <p:cViewPr varScale="1">
        <p:scale>
          <a:sx n="106" d="100"/>
          <a:sy n="106"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31B13-EDC0-4660-990F-7D7D47E01002}" type="doc">
      <dgm:prSet loTypeId="urn:microsoft.com/office/officeart/2005/8/layout/arrow2" loCatId="process" qsTypeId="urn:microsoft.com/office/officeart/2005/8/quickstyle/simple1" qsCatId="simple" csTypeId="urn:microsoft.com/office/officeart/2005/8/colors/accent1_2" csCatId="accent1" phldr="1"/>
      <dgm:spPr/>
    </dgm:pt>
    <dgm:pt modelId="{D8DDA50F-C3F8-431D-9C30-B9050143499E}">
      <dgm:prSet phldrT="[文本]"/>
      <dgm:spPr/>
      <dgm:t>
        <a:bodyPr/>
        <a:lstStyle/>
        <a:p>
          <a:r>
            <a:rPr lang="zh-CN" altLang="en-US" dirty="0" smtClean="0"/>
            <a:t>支持原生</a:t>
          </a:r>
          <a:r>
            <a:rPr lang="en-US" altLang="zh-CN" dirty="0" smtClean="0"/>
            <a:t>exec</a:t>
          </a:r>
          <a:r>
            <a:rPr lang="zh-CN" altLang="en-US" dirty="0" smtClean="0"/>
            <a:t>大页和动态库大页</a:t>
          </a:r>
          <a:endParaRPr lang="zh-CN" altLang="en-US" dirty="0"/>
        </a:p>
      </dgm:t>
    </dgm:pt>
    <dgm:pt modelId="{8CDD237A-91C3-41C4-BCD4-BA5306C580B6}" type="parTrans" cxnId="{10DB8D98-6F3C-4BD4-AD82-5CE91BABA923}">
      <dgm:prSet/>
      <dgm:spPr/>
      <dgm:t>
        <a:bodyPr/>
        <a:lstStyle/>
        <a:p>
          <a:endParaRPr lang="zh-CN" altLang="en-US"/>
        </a:p>
      </dgm:t>
    </dgm:pt>
    <dgm:pt modelId="{BEFE42AE-7512-4B47-B0EF-DF197DECDC11}" type="sibTrans" cxnId="{10DB8D98-6F3C-4BD4-AD82-5CE91BABA923}">
      <dgm:prSet/>
      <dgm:spPr/>
      <dgm:t>
        <a:bodyPr/>
        <a:lstStyle/>
        <a:p>
          <a:endParaRPr lang="zh-CN" altLang="en-US"/>
        </a:p>
      </dgm:t>
    </dgm:pt>
    <dgm:pt modelId="{7A2D6FB7-6E15-4DAF-B542-C5933F3259EF}">
      <dgm:prSet phldrT="[文本]"/>
      <dgm:spPr/>
      <dgm:t>
        <a:bodyPr/>
        <a:lstStyle/>
        <a:p>
          <a:r>
            <a:rPr lang="zh-CN" altLang="en-US" dirty="0" smtClean="0"/>
            <a:t>支持用户态</a:t>
          </a:r>
          <a:r>
            <a:rPr lang="en-US" altLang="zh-CN" dirty="0" smtClean="0"/>
            <a:t>jiffies;</a:t>
          </a:r>
        </a:p>
        <a:p>
          <a:r>
            <a:rPr lang="zh-CN" altLang="en-US" dirty="0" smtClean="0"/>
            <a:t>支持用户态</a:t>
          </a:r>
          <a:r>
            <a:rPr lang="en-US" altLang="zh-CN" dirty="0" smtClean="0"/>
            <a:t>percpu;</a:t>
          </a:r>
        </a:p>
        <a:p>
          <a:r>
            <a:rPr lang="zh-CN" altLang="en-US" dirty="0" smtClean="0"/>
            <a:t>支持用户态</a:t>
          </a:r>
          <a:r>
            <a:rPr lang="en-US" altLang="zh-CN" dirty="0" smtClean="0"/>
            <a:t>static-key;</a:t>
          </a:r>
        </a:p>
        <a:p>
          <a:r>
            <a:rPr lang="en-US" altLang="zh-CN" dirty="0" smtClean="0"/>
            <a:t>euler-libc</a:t>
          </a:r>
          <a:r>
            <a:rPr lang="zh-CN" altLang="en-US" dirty="0" smtClean="0"/>
            <a:t>支持内存管理优化</a:t>
          </a:r>
          <a:r>
            <a:rPr lang="en-US" altLang="zh-CN" dirty="0" smtClean="0"/>
            <a:t>;</a:t>
          </a:r>
        </a:p>
        <a:p>
          <a:r>
            <a:rPr lang="zh-CN" altLang="en-US" dirty="0" smtClean="0"/>
            <a:t>支持代码段和数据段重排</a:t>
          </a:r>
          <a:r>
            <a:rPr lang="en-US" altLang="zh-CN" dirty="0" smtClean="0"/>
            <a:t>,</a:t>
          </a:r>
          <a:r>
            <a:rPr lang="zh-CN" altLang="en-US" dirty="0" smtClean="0"/>
            <a:t>消除</a:t>
          </a:r>
          <a:r>
            <a:rPr lang="en-US" altLang="zh-CN" dirty="0" smtClean="0"/>
            <a:t>PLT</a:t>
          </a:r>
          <a:r>
            <a:rPr lang="zh-CN" altLang="en-US" dirty="0" smtClean="0"/>
            <a:t>表和</a:t>
          </a:r>
          <a:r>
            <a:rPr lang="en-US" altLang="zh-CN" dirty="0" smtClean="0"/>
            <a:t>GOT</a:t>
          </a:r>
          <a:r>
            <a:rPr lang="zh-CN" altLang="en-US" dirty="0" smtClean="0"/>
            <a:t>表</a:t>
          </a:r>
          <a:endParaRPr lang="zh-CN" altLang="en-US" dirty="0"/>
        </a:p>
      </dgm:t>
    </dgm:pt>
    <dgm:pt modelId="{651C49AB-A3D2-4DD4-8B64-2DC7C144A6AC}" type="parTrans" cxnId="{0D3DB016-8CFF-4887-AAD8-822D8BCDE3D6}">
      <dgm:prSet/>
      <dgm:spPr/>
      <dgm:t>
        <a:bodyPr/>
        <a:lstStyle/>
        <a:p>
          <a:endParaRPr lang="zh-CN" altLang="en-US"/>
        </a:p>
      </dgm:t>
    </dgm:pt>
    <dgm:pt modelId="{6C9773F3-4B62-46C5-8C90-6CD0884871E7}" type="sibTrans" cxnId="{0D3DB016-8CFF-4887-AAD8-822D8BCDE3D6}">
      <dgm:prSet/>
      <dgm:spPr/>
      <dgm:t>
        <a:bodyPr/>
        <a:lstStyle/>
        <a:p>
          <a:endParaRPr lang="zh-CN" altLang="en-US"/>
        </a:p>
      </dgm:t>
    </dgm:pt>
    <dgm:pt modelId="{5F8A48D3-D25D-4BDA-BD61-2C4A7A3E2D42}">
      <dgm:prSet phldrT="[文本]"/>
      <dgm:spPr/>
      <dgm:t>
        <a:bodyPr/>
        <a:lstStyle/>
        <a:p>
          <a:r>
            <a:rPr lang="zh-CN" altLang="en-US" dirty="0" smtClean="0"/>
            <a:t>支持内核</a:t>
          </a:r>
          <a:r>
            <a:rPr lang="en-US" altLang="zh-CN" dirty="0" smtClean="0"/>
            <a:t>LTO</a:t>
          </a:r>
          <a:r>
            <a:rPr lang="zh-CN" altLang="en-US" dirty="0" smtClean="0"/>
            <a:t>编译优化</a:t>
          </a:r>
          <a:r>
            <a:rPr lang="en-US" altLang="zh-CN" dirty="0" smtClean="0"/>
            <a:t>;</a:t>
          </a:r>
        </a:p>
        <a:p>
          <a:r>
            <a:rPr lang="zh-CN" altLang="en-US" dirty="0" smtClean="0"/>
            <a:t>支持内核</a:t>
          </a:r>
          <a:r>
            <a:rPr lang="en-US" altLang="zh-CN" dirty="0" smtClean="0"/>
            <a:t>PGO</a:t>
          </a:r>
          <a:r>
            <a:rPr lang="zh-CN" altLang="en-US" dirty="0" smtClean="0"/>
            <a:t>编译优化</a:t>
          </a:r>
          <a:r>
            <a:rPr lang="en-US" altLang="zh-CN" dirty="0" smtClean="0"/>
            <a:t>;</a:t>
          </a:r>
        </a:p>
        <a:p>
          <a:r>
            <a:rPr lang="zh-CN" altLang="en-US" dirty="0" smtClean="0"/>
            <a:t>支持运行阶段函数热点重排</a:t>
          </a:r>
          <a:r>
            <a:rPr lang="en-US" altLang="zh-CN" dirty="0" smtClean="0"/>
            <a:t>,</a:t>
          </a:r>
          <a:r>
            <a:rPr lang="zh-CN" altLang="en-US" dirty="0" smtClean="0"/>
            <a:t>指令预取</a:t>
          </a:r>
          <a:endParaRPr lang="zh-CN" altLang="en-US" dirty="0"/>
        </a:p>
      </dgm:t>
    </dgm:pt>
    <dgm:pt modelId="{80DA248D-A7A2-44F2-BD81-795B25552DF1}" type="parTrans" cxnId="{E1F345F5-F95E-4401-9995-FD613761D452}">
      <dgm:prSet/>
      <dgm:spPr/>
      <dgm:t>
        <a:bodyPr/>
        <a:lstStyle/>
        <a:p>
          <a:endParaRPr lang="zh-CN" altLang="en-US"/>
        </a:p>
      </dgm:t>
    </dgm:pt>
    <dgm:pt modelId="{4FB48C15-8BB4-4F0A-B5F4-1138046A9AEC}" type="sibTrans" cxnId="{E1F345F5-F95E-4401-9995-FD613761D452}">
      <dgm:prSet/>
      <dgm:spPr/>
      <dgm:t>
        <a:bodyPr/>
        <a:lstStyle/>
        <a:p>
          <a:endParaRPr lang="zh-CN" altLang="en-US"/>
        </a:p>
      </dgm:t>
    </dgm:pt>
    <dgm:pt modelId="{F527E88B-30EA-46EB-BEFF-DEC47D2D2B73}">
      <dgm:prSet phldrT="[文本]"/>
      <dgm:spPr/>
      <dgm:t>
        <a:bodyPr/>
        <a:lstStyle/>
        <a:p>
          <a:r>
            <a:rPr lang="zh-CN" altLang="en-US" dirty="0" smtClean="0"/>
            <a:t>基于软件语义翻译优化汇编指令</a:t>
          </a:r>
          <a:r>
            <a:rPr lang="en-US" altLang="zh-CN" dirty="0" smtClean="0"/>
            <a:t>;</a:t>
          </a:r>
        </a:p>
        <a:p>
          <a:r>
            <a:rPr lang="zh-CN" altLang="en-US" dirty="0" smtClean="0"/>
            <a:t>更多的软硬件协同优化</a:t>
          </a:r>
          <a:endParaRPr lang="zh-CN" altLang="en-US" dirty="0"/>
        </a:p>
      </dgm:t>
    </dgm:pt>
    <dgm:pt modelId="{CC72A67C-7C2B-4AB3-9521-3C8027B0D680}" type="parTrans" cxnId="{A14E1A79-5FEB-4150-B2FB-3E4596E41271}">
      <dgm:prSet/>
      <dgm:spPr/>
      <dgm:t>
        <a:bodyPr/>
        <a:lstStyle/>
        <a:p>
          <a:endParaRPr lang="zh-CN" altLang="en-US"/>
        </a:p>
      </dgm:t>
    </dgm:pt>
    <dgm:pt modelId="{3D164A52-4536-421F-85B1-14540EC2EB2B}" type="sibTrans" cxnId="{A14E1A79-5FEB-4150-B2FB-3E4596E41271}">
      <dgm:prSet/>
      <dgm:spPr/>
      <dgm:t>
        <a:bodyPr/>
        <a:lstStyle/>
        <a:p>
          <a:endParaRPr lang="zh-CN" altLang="en-US"/>
        </a:p>
      </dgm:t>
    </dgm:pt>
    <dgm:pt modelId="{31C3699A-D004-48D4-B386-1FE121243A32}" type="pres">
      <dgm:prSet presAssocID="{28431B13-EDC0-4660-990F-7D7D47E01002}" presName="arrowDiagram" presStyleCnt="0">
        <dgm:presLayoutVars>
          <dgm:chMax val="5"/>
          <dgm:dir/>
          <dgm:resizeHandles val="exact"/>
        </dgm:presLayoutVars>
      </dgm:prSet>
      <dgm:spPr/>
    </dgm:pt>
    <dgm:pt modelId="{E09B0071-FBA8-470B-9768-45B3459C506B}" type="pres">
      <dgm:prSet presAssocID="{28431B13-EDC0-4660-990F-7D7D47E01002}" presName="arrow" presStyleLbl="bgShp" presStyleIdx="0" presStyleCnt="1" custLinFactNeighborX="-6304" custLinFactNeighborY="-10975"/>
      <dgm:spPr/>
    </dgm:pt>
    <dgm:pt modelId="{8402F32E-F003-4E2E-A0E0-B7C814FB261B}" type="pres">
      <dgm:prSet presAssocID="{28431B13-EDC0-4660-990F-7D7D47E01002}" presName="arrowDiagram4" presStyleCnt="0"/>
      <dgm:spPr/>
    </dgm:pt>
    <dgm:pt modelId="{F15BD0C2-BC98-4DEE-B9E3-975E7FD95AF0}" type="pres">
      <dgm:prSet presAssocID="{D8DDA50F-C3F8-431D-9C30-B9050143499E}" presName="bullet4a" presStyleLbl="node1" presStyleIdx="0" presStyleCnt="4"/>
      <dgm:spPr/>
    </dgm:pt>
    <dgm:pt modelId="{F6497B1F-7771-4700-A239-6AF4D8B84EE1}" type="pres">
      <dgm:prSet presAssocID="{D8DDA50F-C3F8-431D-9C30-B9050143499E}" presName="textBox4a" presStyleLbl="revTx" presStyleIdx="0" presStyleCnt="4">
        <dgm:presLayoutVars>
          <dgm:bulletEnabled val="1"/>
        </dgm:presLayoutVars>
      </dgm:prSet>
      <dgm:spPr/>
      <dgm:t>
        <a:bodyPr/>
        <a:lstStyle/>
        <a:p>
          <a:endParaRPr lang="zh-CN" altLang="en-US"/>
        </a:p>
      </dgm:t>
    </dgm:pt>
    <dgm:pt modelId="{A042E395-E420-4279-B582-0E2CC61F812B}" type="pres">
      <dgm:prSet presAssocID="{7A2D6FB7-6E15-4DAF-B542-C5933F3259EF}" presName="bullet4b" presStyleLbl="node1" presStyleIdx="1" presStyleCnt="4"/>
      <dgm:spPr/>
    </dgm:pt>
    <dgm:pt modelId="{47C6A865-F531-4288-8230-CBA9D332CC33}" type="pres">
      <dgm:prSet presAssocID="{7A2D6FB7-6E15-4DAF-B542-C5933F3259EF}" presName="textBox4b" presStyleLbl="revTx" presStyleIdx="1" presStyleCnt="4">
        <dgm:presLayoutVars>
          <dgm:bulletEnabled val="1"/>
        </dgm:presLayoutVars>
      </dgm:prSet>
      <dgm:spPr/>
      <dgm:t>
        <a:bodyPr/>
        <a:lstStyle/>
        <a:p>
          <a:endParaRPr lang="zh-CN" altLang="en-US"/>
        </a:p>
      </dgm:t>
    </dgm:pt>
    <dgm:pt modelId="{A7415D16-CFA6-4CB2-9DF8-3E1276382616}" type="pres">
      <dgm:prSet presAssocID="{5F8A48D3-D25D-4BDA-BD61-2C4A7A3E2D42}" presName="bullet4c" presStyleLbl="node1" presStyleIdx="2" presStyleCnt="4"/>
      <dgm:spPr/>
    </dgm:pt>
    <dgm:pt modelId="{178DC37F-E3EC-4ABD-A02D-02760D8CC949}" type="pres">
      <dgm:prSet presAssocID="{5F8A48D3-D25D-4BDA-BD61-2C4A7A3E2D42}" presName="textBox4c" presStyleLbl="revTx" presStyleIdx="2" presStyleCnt="4">
        <dgm:presLayoutVars>
          <dgm:bulletEnabled val="1"/>
        </dgm:presLayoutVars>
      </dgm:prSet>
      <dgm:spPr/>
      <dgm:t>
        <a:bodyPr/>
        <a:lstStyle/>
        <a:p>
          <a:endParaRPr lang="zh-CN" altLang="en-US"/>
        </a:p>
      </dgm:t>
    </dgm:pt>
    <dgm:pt modelId="{5AB0E100-3ACD-42DA-A144-F509B844AAF5}" type="pres">
      <dgm:prSet presAssocID="{F527E88B-30EA-46EB-BEFF-DEC47D2D2B73}" presName="bullet4d" presStyleLbl="node1" presStyleIdx="3" presStyleCnt="4"/>
      <dgm:spPr/>
    </dgm:pt>
    <dgm:pt modelId="{61470503-D2AB-47ED-970C-568453060FCF}" type="pres">
      <dgm:prSet presAssocID="{F527E88B-30EA-46EB-BEFF-DEC47D2D2B73}" presName="textBox4d" presStyleLbl="revTx" presStyleIdx="3" presStyleCnt="4">
        <dgm:presLayoutVars>
          <dgm:bulletEnabled val="1"/>
        </dgm:presLayoutVars>
      </dgm:prSet>
      <dgm:spPr/>
      <dgm:t>
        <a:bodyPr/>
        <a:lstStyle/>
        <a:p>
          <a:endParaRPr lang="zh-CN" altLang="en-US"/>
        </a:p>
      </dgm:t>
    </dgm:pt>
  </dgm:ptLst>
  <dgm:cxnLst>
    <dgm:cxn modelId="{23247E82-F0F6-4023-8E48-757A1FC2AAA9}" type="presOf" srcId="{7A2D6FB7-6E15-4DAF-B542-C5933F3259EF}" destId="{47C6A865-F531-4288-8230-CBA9D332CC33}" srcOrd="0" destOrd="0" presId="urn:microsoft.com/office/officeart/2005/8/layout/arrow2"/>
    <dgm:cxn modelId="{E1F345F5-F95E-4401-9995-FD613761D452}" srcId="{28431B13-EDC0-4660-990F-7D7D47E01002}" destId="{5F8A48D3-D25D-4BDA-BD61-2C4A7A3E2D42}" srcOrd="2" destOrd="0" parTransId="{80DA248D-A7A2-44F2-BD81-795B25552DF1}" sibTransId="{4FB48C15-8BB4-4F0A-B5F4-1138046A9AEC}"/>
    <dgm:cxn modelId="{10DB8D98-6F3C-4BD4-AD82-5CE91BABA923}" srcId="{28431B13-EDC0-4660-990F-7D7D47E01002}" destId="{D8DDA50F-C3F8-431D-9C30-B9050143499E}" srcOrd="0" destOrd="0" parTransId="{8CDD237A-91C3-41C4-BCD4-BA5306C580B6}" sibTransId="{BEFE42AE-7512-4B47-B0EF-DF197DECDC11}"/>
    <dgm:cxn modelId="{C511BC0B-C337-4C48-9AD5-D0AA70E514D1}" type="presOf" srcId="{28431B13-EDC0-4660-990F-7D7D47E01002}" destId="{31C3699A-D004-48D4-B386-1FE121243A32}" srcOrd="0" destOrd="0" presId="urn:microsoft.com/office/officeart/2005/8/layout/arrow2"/>
    <dgm:cxn modelId="{0D3DB016-8CFF-4887-AAD8-822D8BCDE3D6}" srcId="{28431B13-EDC0-4660-990F-7D7D47E01002}" destId="{7A2D6FB7-6E15-4DAF-B542-C5933F3259EF}" srcOrd="1" destOrd="0" parTransId="{651C49AB-A3D2-4DD4-8B64-2DC7C144A6AC}" sibTransId="{6C9773F3-4B62-46C5-8C90-6CD0884871E7}"/>
    <dgm:cxn modelId="{235DAA42-B6D1-4914-8B82-F564C26BC4C5}" type="presOf" srcId="{F527E88B-30EA-46EB-BEFF-DEC47D2D2B73}" destId="{61470503-D2AB-47ED-970C-568453060FCF}" srcOrd="0" destOrd="0" presId="urn:microsoft.com/office/officeart/2005/8/layout/arrow2"/>
    <dgm:cxn modelId="{EDFB176F-D63F-47D3-BEA4-FF3C3643C44A}" type="presOf" srcId="{D8DDA50F-C3F8-431D-9C30-B9050143499E}" destId="{F6497B1F-7771-4700-A239-6AF4D8B84EE1}" srcOrd="0" destOrd="0" presId="urn:microsoft.com/office/officeart/2005/8/layout/arrow2"/>
    <dgm:cxn modelId="{6D8F992A-7ACB-4272-A68C-9F19BAB234A0}" type="presOf" srcId="{5F8A48D3-D25D-4BDA-BD61-2C4A7A3E2D42}" destId="{178DC37F-E3EC-4ABD-A02D-02760D8CC949}" srcOrd="0" destOrd="0" presId="urn:microsoft.com/office/officeart/2005/8/layout/arrow2"/>
    <dgm:cxn modelId="{A14E1A79-5FEB-4150-B2FB-3E4596E41271}" srcId="{28431B13-EDC0-4660-990F-7D7D47E01002}" destId="{F527E88B-30EA-46EB-BEFF-DEC47D2D2B73}" srcOrd="3" destOrd="0" parTransId="{CC72A67C-7C2B-4AB3-9521-3C8027B0D680}" sibTransId="{3D164A52-4536-421F-85B1-14540EC2EB2B}"/>
    <dgm:cxn modelId="{1C1A2188-A163-43ED-98AE-8BA115FBBBD4}" type="presParOf" srcId="{31C3699A-D004-48D4-B386-1FE121243A32}" destId="{E09B0071-FBA8-470B-9768-45B3459C506B}" srcOrd="0" destOrd="0" presId="urn:microsoft.com/office/officeart/2005/8/layout/arrow2"/>
    <dgm:cxn modelId="{C7E15838-4A6E-44CE-A401-C866CEE9E183}" type="presParOf" srcId="{31C3699A-D004-48D4-B386-1FE121243A32}" destId="{8402F32E-F003-4E2E-A0E0-B7C814FB261B}" srcOrd="1" destOrd="0" presId="urn:microsoft.com/office/officeart/2005/8/layout/arrow2"/>
    <dgm:cxn modelId="{33E3F9C7-072C-4728-BBBE-78C78E149AD4}" type="presParOf" srcId="{8402F32E-F003-4E2E-A0E0-B7C814FB261B}" destId="{F15BD0C2-BC98-4DEE-B9E3-975E7FD95AF0}" srcOrd="0" destOrd="0" presId="urn:microsoft.com/office/officeart/2005/8/layout/arrow2"/>
    <dgm:cxn modelId="{18F54B3A-8CA2-4D58-AF14-6082F04F1904}" type="presParOf" srcId="{8402F32E-F003-4E2E-A0E0-B7C814FB261B}" destId="{F6497B1F-7771-4700-A239-6AF4D8B84EE1}" srcOrd="1" destOrd="0" presId="urn:microsoft.com/office/officeart/2005/8/layout/arrow2"/>
    <dgm:cxn modelId="{F398EA58-B878-4F7E-B14F-9DCE294D89BC}" type="presParOf" srcId="{8402F32E-F003-4E2E-A0E0-B7C814FB261B}" destId="{A042E395-E420-4279-B582-0E2CC61F812B}" srcOrd="2" destOrd="0" presId="urn:microsoft.com/office/officeart/2005/8/layout/arrow2"/>
    <dgm:cxn modelId="{62FE6D4D-36DF-4B1A-87C3-47D4DBBE865D}" type="presParOf" srcId="{8402F32E-F003-4E2E-A0E0-B7C814FB261B}" destId="{47C6A865-F531-4288-8230-CBA9D332CC33}" srcOrd="3" destOrd="0" presId="urn:microsoft.com/office/officeart/2005/8/layout/arrow2"/>
    <dgm:cxn modelId="{5E6D042E-62FF-40D1-807A-4F6653D34CCE}" type="presParOf" srcId="{8402F32E-F003-4E2E-A0E0-B7C814FB261B}" destId="{A7415D16-CFA6-4CB2-9DF8-3E1276382616}" srcOrd="4" destOrd="0" presId="urn:microsoft.com/office/officeart/2005/8/layout/arrow2"/>
    <dgm:cxn modelId="{149ADAAE-8087-4390-ADB2-3239221025F6}" type="presParOf" srcId="{8402F32E-F003-4E2E-A0E0-B7C814FB261B}" destId="{178DC37F-E3EC-4ABD-A02D-02760D8CC949}" srcOrd="5" destOrd="0" presId="urn:microsoft.com/office/officeart/2005/8/layout/arrow2"/>
    <dgm:cxn modelId="{929320B8-44C1-42BB-8A5C-3F52039DCD8F}" type="presParOf" srcId="{8402F32E-F003-4E2E-A0E0-B7C814FB261B}" destId="{5AB0E100-3ACD-42DA-A144-F509B844AAF5}" srcOrd="6" destOrd="0" presId="urn:microsoft.com/office/officeart/2005/8/layout/arrow2"/>
    <dgm:cxn modelId="{3FC0EA1C-6FB4-4A1D-83FD-668F9EC1B5C0}" type="presParOf" srcId="{8402F32E-F003-4E2E-A0E0-B7C814FB261B}" destId="{61470503-D2AB-47ED-970C-568453060FCF}"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76F2E-C2BF-44FC-848E-847D746D4B67}"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ED1-8466-4AD1-B14E-96EDD112E807}" type="slidenum">
              <a:rPr lang="zh-CN" altLang="en-US" smtClean="0"/>
              <a:t>‹#›</a:t>
            </a:fld>
            <a:endParaRPr lang="zh-CN" altLang="en-US"/>
          </a:p>
        </p:txBody>
      </p:sp>
    </p:spTree>
    <p:extLst>
      <p:ext uri="{BB962C8B-B14F-4D97-AF65-F5344CB8AC3E}">
        <p14:creationId xmlns:p14="http://schemas.microsoft.com/office/powerpoint/2010/main" val="4589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https://www.huaweicloud.com/about/cloudnative2_0.html</a:t>
            </a:r>
          </a:p>
          <a:p>
            <a:r>
              <a:rPr lang="en-US" altLang="zh-CN" dirty="0" smtClean="0"/>
              <a:t>https://mp.weixin.qq.com/s/Cbck85WmivAW0mtMYdeEIw</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2146ED1-8466-4AD1-B14E-96EDD112E807}" type="slidenum">
              <a:rPr lang="zh-CN" altLang="en-US" smtClean="0"/>
              <a:t>3</a:t>
            </a:fld>
            <a:endParaRPr lang="zh-CN" altLang="en-US"/>
          </a:p>
        </p:txBody>
      </p:sp>
    </p:spTree>
    <p:extLst>
      <p:ext uri="{BB962C8B-B14F-4D97-AF65-F5344CB8AC3E}">
        <p14:creationId xmlns:p14="http://schemas.microsoft.com/office/powerpoint/2010/main" val="367542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28464" y="5994402"/>
            <a:ext cx="1905000" cy="752475"/>
          </a:xfrm>
          <a:prstGeom prst="rect">
            <a:avLst/>
          </a:prstGeom>
        </p:spPr>
      </p:pic>
    </p:spTree>
    <p:extLst>
      <p:ext uri="{BB962C8B-B14F-4D97-AF65-F5344CB8AC3E}">
        <p14:creationId xmlns:p14="http://schemas.microsoft.com/office/powerpoint/2010/main" val="1572704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415213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33237968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solidFill>
                  <a:schemeClr val="bg1"/>
                </a:solidFill>
                <a:latin typeface="微软雅黑" panose="020B0503020204020204" pitchFamily="34" charset="-122"/>
                <a:ea typeface="微软雅黑" panose="020B0503020204020204" pitchFamily="34" charset="-122"/>
              </a:defRPr>
            </a:lvl1pPr>
            <a:lvl2pPr>
              <a:defRPr>
                <a:solidFill>
                  <a:schemeClr val="bg1"/>
                </a:solidFill>
                <a:latin typeface="微软雅黑" panose="020B0503020204020204" pitchFamily="34" charset="-122"/>
                <a:ea typeface="微软雅黑" panose="020B0503020204020204" pitchFamily="34" charset="-122"/>
              </a:defRPr>
            </a:lvl2pPr>
            <a:lvl3pPr>
              <a:defRPr>
                <a:solidFill>
                  <a:schemeClr val="bg1"/>
                </a:solidFill>
                <a:latin typeface="微软雅黑" panose="020B0503020204020204" pitchFamily="34" charset="-122"/>
                <a:ea typeface="微软雅黑" panose="020B0503020204020204" pitchFamily="34" charset="-122"/>
              </a:defRPr>
            </a:lvl3pPr>
            <a:lvl4pPr>
              <a:defRPr>
                <a:solidFill>
                  <a:schemeClr val="bg1"/>
                </a:solidFill>
                <a:latin typeface="微软雅黑" panose="020B0503020204020204" pitchFamily="34" charset="-122"/>
                <a:ea typeface="微软雅黑" panose="020B0503020204020204" pitchFamily="34" charset="-122"/>
              </a:defRPr>
            </a:lvl4pPr>
            <a:lvl5pPr>
              <a:defRPr>
                <a:solidFill>
                  <a:schemeClr val="bg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4088350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63991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94" y="6021118"/>
            <a:ext cx="2046067" cy="670463"/>
          </a:xfrm>
          <a:prstGeom prst="rect">
            <a:avLst/>
          </a:pr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40" y="-182880"/>
            <a:ext cx="13004800" cy="7315200"/>
          </a:xfrm>
          <a:prstGeom prst="rect">
            <a:avLst/>
          </a:prstGeom>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4039" y="495191"/>
            <a:ext cx="2529107" cy="831044"/>
          </a:xfrm>
          <a:prstGeom prst="rect">
            <a:avLst/>
          </a:prstGeom>
        </p:spPr>
      </p:pic>
    </p:spTree>
    <p:extLst>
      <p:ext uri="{BB962C8B-B14F-4D97-AF65-F5344CB8AC3E}">
        <p14:creationId xmlns:p14="http://schemas.microsoft.com/office/powerpoint/2010/main" val="3976664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6694" y="6021118"/>
            <a:ext cx="2046067" cy="670463"/>
          </a:xfrm>
          <a:prstGeom prst="rect">
            <a:avLst/>
          </a:prstGeom>
        </p:spPr>
      </p:pic>
    </p:spTree>
    <p:extLst>
      <p:ext uri="{BB962C8B-B14F-4D97-AF65-F5344CB8AC3E}">
        <p14:creationId xmlns:p14="http://schemas.microsoft.com/office/powerpoint/2010/main" val="21527828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8" name="图片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86694" y="6021118"/>
            <a:ext cx="2046067" cy="670463"/>
          </a:xfrm>
          <a:prstGeom prst="rect">
            <a:avLst/>
          </a:prstGeom>
        </p:spPr>
      </p:pic>
    </p:spTree>
    <p:extLst>
      <p:ext uri="{BB962C8B-B14F-4D97-AF65-F5344CB8AC3E}">
        <p14:creationId xmlns:p14="http://schemas.microsoft.com/office/powerpoint/2010/main" val="7670998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46314" y="334735"/>
            <a:ext cx="11318421" cy="653143"/>
          </a:xfrm>
        </p:spPr>
        <p:txBody>
          <a:bodyPr vert="horz" lIns="91440" tIns="45720" rIns="91440" bIns="45720" rtlCol="0" anchor="ctr">
            <a:normAutofit/>
          </a:bodyPr>
          <a:lstStyle>
            <a:lvl1pPr>
              <a:defRPr lang="zh-CN" altLang="en-US" sz="2800" b="1" dirty="0">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单击此处编辑母版标题样式</a:t>
            </a:r>
            <a:endParaRPr lang="zh-CN" altLang="en-US" dirty="0"/>
          </a:p>
        </p:txBody>
      </p:sp>
      <p:sp>
        <p:nvSpPr>
          <p:cNvPr id="7" name="内容占位符 2"/>
          <p:cNvSpPr>
            <a:spLocks noGrp="1"/>
          </p:cNvSpPr>
          <p:nvPr>
            <p:ph idx="1"/>
          </p:nvPr>
        </p:nvSpPr>
        <p:spPr>
          <a:xfrm>
            <a:off x="446315" y="1790587"/>
            <a:ext cx="11318420" cy="4351338"/>
          </a:xfrm>
        </p:spPr>
        <p:txBody>
          <a:bodyPr>
            <a:normAutofit/>
          </a:bodyPr>
          <a:lstStyle>
            <a:lvl1pPr>
              <a:defRPr sz="14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140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40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副标题 2"/>
          <p:cNvSpPr>
            <a:spLocks noGrp="1"/>
          </p:cNvSpPr>
          <p:nvPr>
            <p:ph type="subTitle" idx="13"/>
          </p:nvPr>
        </p:nvSpPr>
        <p:spPr>
          <a:xfrm>
            <a:off x="446315" y="948103"/>
            <a:ext cx="11318420" cy="502333"/>
          </a:xfrm>
        </p:spPr>
        <p:txBody>
          <a:bodyPr>
            <a:normAutofit/>
          </a:bodyPr>
          <a:lstStyle>
            <a:lvl1pPr marL="0" indent="0" algn="l">
              <a:buNone/>
              <a:defRPr sz="1800" b="1">
                <a:solidFill>
                  <a:schemeClr val="tx1">
                    <a:lumMod val="95000"/>
                    <a:lumOff val="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94" y="6021118"/>
            <a:ext cx="2046067" cy="670463"/>
          </a:xfrm>
          <a:prstGeom prst="rect">
            <a:avLst/>
          </a:prstGeom>
        </p:spPr>
      </p:pic>
    </p:spTree>
    <p:extLst>
      <p:ext uri="{BB962C8B-B14F-4D97-AF65-F5344CB8AC3E}">
        <p14:creationId xmlns:p14="http://schemas.microsoft.com/office/powerpoint/2010/main" val="5766878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838200" y="2218418"/>
            <a:ext cx="10515600" cy="1325563"/>
          </a:xfrm>
        </p:spPr>
        <p:txBody>
          <a:bodyPr/>
          <a:lstStyle>
            <a:lvl1pPr algn="ctr">
              <a:defRPr baseline="0">
                <a:latin typeface="微软雅黑" panose="020B0503020204020204" pitchFamily="34" charset="-122"/>
                <a:ea typeface="微软雅黑" panose="020B0503020204020204" pitchFamily="34" charset="-122"/>
              </a:defRPr>
            </a:lvl1pPr>
          </a:lstStyle>
          <a:p>
            <a:r>
              <a:rPr lang="en-US" altLang="zh-CN" dirty="0" smtClean="0"/>
              <a:t>Thank you</a:t>
            </a:r>
            <a:endParaRPr lang="zh-CN" altLang="en-US" dirty="0"/>
          </a:p>
        </p:txBody>
      </p:sp>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86694" y="6021118"/>
            <a:ext cx="2046067" cy="670463"/>
          </a:xfrm>
          <a:prstGeom prst="rect">
            <a:avLst/>
          </a:prstGeom>
        </p:spPr>
      </p:pic>
    </p:spTree>
    <p:extLst>
      <p:ext uri="{BB962C8B-B14F-4D97-AF65-F5344CB8AC3E}">
        <p14:creationId xmlns:p14="http://schemas.microsoft.com/office/powerpoint/2010/main" val="1938781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56986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smtClean="0"/>
              <a:t>目录</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28464" y="5994402"/>
            <a:ext cx="1905000" cy="752475"/>
          </a:xfrm>
          <a:prstGeom prst="rect">
            <a:avLst/>
          </a:prstGeom>
        </p:spPr>
      </p:pic>
    </p:spTree>
    <p:extLst>
      <p:ext uri="{BB962C8B-B14F-4D97-AF65-F5344CB8AC3E}">
        <p14:creationId xmlns:p14="http://schemas.microsoft.com/office/powerpoint/2010/main" val="24655420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465609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422051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462652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036230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386844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3396442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3599160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426050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6116483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28481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89857" y="473528"/>
            <a:ext cx="11201400" cy="579664"/>
          </a:xfrm>
        </p:spPr>
        <p:txBody>
          <a:bodyPr anchor="b">
            <a:normAutofit/>
          </a:bodyPr>
          <a:lstStyle>
            <a:lvl1pPr algn="l">
              <a:defRPr sz="2800" b="1">
                <a:solidFill>
                  <a:srgbClr val="457FC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89855" y="1233034"/>
            <a:ext cx="11201401" cy="407987"/>
          </a:xfrm>
        </p:spPr>
        <p:txBody>
          <a:bodyPr>
            <a:normAutofit/>
          </a:bodyPr>
          <a:lstStyle>
            <a:lvl1pPr marL="0" indent="0" algn="l">
              <a:buNone/>
              <a:defRPr sz="1600" b="1">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28464" y="5994402"/>
            <a:ext cx="1905000" cy="752475"/>
          </a:xfrm>
          <a:prstGeom prst="rect">
            <a:avLst/>
          </a:prstGeom>
        </p:spPr>
      </p:pic>
    </p:spTree>
    <p:extLst>
      <p:ext uri="{BB962C8B-B14F-4D97-AF65-F5344CB8AC3E}">
        <p14:creationId xmlns:p14="http://schemas.microsoft.com/office/powerpoint/2010/main" val="9118294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104118"/>
            <a:ext cx="10515600" cy="1325563"/>
          </a:xfrm>
        </p:spPr>
        <p:txBody>
          <a:bodyPr/>
          <a:lstStyle>
            <a:lvl1pPr>
              <a:defRPr baseline="0">
                <a:solidFill>
                  <a:schemeClr val="bg1"/>
                </a:solidFill>
              </a:defRPr>
            </a:lvl1pPr>
          </a:lstStyle>
          <a:p>
            <a:r>
              <a:rPr lang="en-US" altLang="zh-CN" dirty="0" smtClean="0"/>
              <a:t>Thank you</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28464" y="5994402"/>
            <a:ext cx="1905000" cy="752475"/>
          </a:xfrm>
          <a:prstGeom prst="rect">
            <a:avLst/>
          </a:prstGeom>
        </p:spPr>
      </p:pic>
    </p:spTree>
    <p:extLst>
      <p:ext uri="{BB962C8B-B14F-4D97-AF65-F5344CB8AC3E}">
        <p14:creationId xmlns:p14="http://schemas.microsoft.com/office/powerpoint/2010/main" val="2036185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93139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3477549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3177548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22166155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30498C-A541-4755-A323-2ECD54975260}"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B52949-FD10-4DF2-898B-8AB655855C47}" type="slidenum">
              <a:rPr lang="zh-CN" altLang="en-US" smtClean="0"/>
              <a:t>‹#›</a:t>
            </a:fld>
            <a:endParaRPr lang="zh-CN" altLang="en-US"/>
          </a:p>
        </p:txBody>
      </p:sp>
    </p:spTree>
    <p:extLst>
      <p:ext uri="{BB962C8B-B14F-4D97-AF65-F5344CB8AC3E}">
        <p14:creationId xmlns:p14="http://schemas.microsoft.com/office/powerpoint/2010/main" val="11259390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1530498C-A541-4755-A323-2ECD54975260}" type="datetimeFigureOut">
              <a:rPr lang="zh-CN" altLang="en-US" smtClean="0"/>
              <a:pPr/>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BAB52949-FD10-4DF2-898B-8AB655855C47}" type="slidenum">
              <a:rPr lang="zh-CN" altLang="en-US" smtClean="0"/>
              <a:pPr/>
              <a:t>‹#›</a:t>
            </a:fld>
            <a:endParaRPr lang="zh-CN" altLang="en-US"/>
          </a:p>
        </p:txBody>
      </p:sp>
      <p:sp>
        <p:nvSpPr>
          <p:cNvPr id="8" name="椭圆 7"/>
          <p:cNvSpPr/>
          <p:nvPr userDrawn="1"/>
        </p:nvSpPr>
        <p:spPr>
          <a:xfrm>
            <a:off x="12570900" y="2059612"/>
            <a:ext cx="639344" cy="639344"/>
          </a:xfrm>
          <a:prstGeom prst="ellipse">
            <a:avLst/>
          </a:prstGeom>
          <a:solidFill>
            <a:srgbClr val="1EB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12598415" y="5425196"/>
            <a:ext cx="639344" cy="639344"/>
          </a:xfrm>
          <a:prstGeom prst="ellipse">
            <a:avLst/>
          </a:prstGeom>
          <a:solidFill>
            <a:srgbClr val="4E4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12570900" y="3716594"/>
            <a:ext cx="639344" cy="639344"/>
          </a:xfrm>
          <a:prstGeom prst="ellipse">
            <a:avLst/>
          </a:prstGeom>
          <a:solidFill>
            <a:srgbClr val="457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12598415" y="4545085"/>
            <a:ext cx="639344" cy="639344"/>
          </a:xfrm>
          <a:prstGeom prst="ellipse">
            <a:avLst/>
          </a:prstGeom>
          <a:solidFill>
            <a:srgbClr val="A0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598415" y="6305307"/>
            <a:ext cx="639344" cy="639344"/>
          </a:xfrm>
          <a:prstGeom prst="ellipse">
            <a:avLst/>
          </a:prstGeom>
          <a:solidFill>
            <a:srgbClr val="16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2570900" y="2888103"/>
            <a:ext cx="639344" cy="639344"/>
          </a:xfrm>
          <a:prstGeom prst="ellipse">
            <a:avLst/>
          </a:prstGeom>
          <a:solidFill>
            <a:srgbClr val="193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userDrawn="1"/>
        </p:nvSpPr>
        <p:spPr>
          <a:xfrm>
            <a:off x="12336574" y="1501133"/>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颜色搭配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4803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61" r:id="rId3"/>
    <p:sldLayoutId id="2147483675"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0498C-A541-4755-A323-2ECD54975260}"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52949-FD10-4DF2-898B-8AB655855C47}" type="slidenum">
              <a:rPr lang="zh-CN" altLang="en-US" smtClean="0"/>
              <a:t>‹#›</a:t>
            </a:fld>
            <a:endParaRPr lang="zh-CN" altLang="en-US"/>
          </a:p>
        </p:txBody>
      </p:sp>
      <p:sp>
        <p:nvSpPr>
          <p:cNvPr id="7" name="椭圆 6"/>
          <p:cNvSpPr/>
          <p:nvPr userDrawn="1"/>
        </p:nvSpPr>
        <p:spPr>
          <a:xfrm>
            <a:off x="12570900" y="2059612"/>
            <a:ext cx="639344" cy="639344"/>
          </a:xfrm>
          <a:prstGeom prst="ellipse">
            <a:avLst/>
          </a:prstGeom>
          <a:solidFill>
            <a:srgbClr val="1EB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12598415" y="5425196"/>
            <a:ext cx="639344" cy="639344"/>
          </a:xfrm>
          <a:prstGeom prst="ellipse">
            <a:avLst/>
          </a:prstGeom>
          <a:solidFill>
            <a:srgbClr val="4E4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2570900" y="3716594"/>
            <a:ext cx="639344" cy="639344"/>
          </a:xfrm>
          <a:prstGeom prst="ellipse">
            <a:avLst/>
          </a:prstGeom>
          <a:solidFill>
            <a:srgbClr val="457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12598415" y="4545085"/>
            <a:ext cx="639344" cy="639344"/>
          </a:xfrm>
          <a:prstGeom prst="ellipse">
            <a:avLst/>
          </a:prstGeom>
          <a:solidFill>
            <a:srgbClr val="A0A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12598415" y="6305307"/>
            <a:ext cx="639344" cy="639344"/>
          </a:xfrm>
          <a:prstGeom prst="ellipse">
            <a:avLst/>
          </a:prstGeom>
          <a:solidFill>
            <a:srgbClr val="16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12570900" y="2888103"/>
            <a:ext cx="639344" cy="639344"/>
          </a:xfrm>
          <a:prstGeom prst="ellipse">
            <a:avLst/>
          </a:prstGeom>
          <a:solidFill>
            <a:srgbClr val="193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12336574" y="1501133"/>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颜色搭配</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726996"/>
      </p:ext>
    </p:extLst>
  </p:cSld>
  <p:clrMap bg1="lt1" tx1="dk1" bg2="lt2" tx2="dk2" accent1="accent1" accent2="accent2" accent3="accent3" accent4="accent4" accent5="accent5" accent6="accent6" hlink="hlink" folHlink="folHlink"/>
  <p:sldLayoutIdLst>
    <p:sldLayoutId id="2147483673" r:id="rId1"/>
    <p:sldLayoutId id="2147483677" r:id="rId2"/>
    <p:sldLayoutId id="2147483678" r:id="rId3"/>
    <p:sldLayoutId id="2147483672" r:id="rId4"/>
    <p:sldLayoutId id="2147483676"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idx="4294967295"/>
          </p:nvPr>
        </p:nvSpPr>
        <p:spPr>
          <a:xfrm>
            <a:off x="589643" y="2540193"/>
            <a:ext cx="10515600" cy="662781"/>
          </a:xfrm>
        </p:spPr>
        <p:txBody>
          <a:bodyPr>
            <a:normAutofit/>
          </a:bodyPr>
          <a:lstStyle>
            <a:lvl1pPr>
              <a:defRPr sz="3600" b="1">
                <a:solidFill>
                  <a:srgbClr val="457FC0"/>
                </a:solidFill>
                <a:latin typeface="微软雅黑" panose="020B0503020204020204" pitchFamily="34" charset="-122"/>
                <a:ea typeface="微软雅黑" panose="020B0503020204020204" pitchFamily="34" charset="-122"/>
              </a:defRPr>
            </a:lvl1pPr>
          </a:lstStyle>
          <a:p>
            <a:r>
              <a:rPr lang="en-US" altLang="zh-CN" dirty="0">
                <a:gradFill>
                  <a:gsLst>
                    <a:gs pos="0">
                      <a:srgbClr val="51A4CF"/>
                    </a:gs>
                    <a:gs pos="100000">
                      <a:srgbClr val="303C92"/>
                    </a:gs>
                  </a:gsLst>
                  <a:lin ang="5400000" scaled="1"/>
                </a:gradFill>
              </a:rPr>
              <a:t>Native-Turbo</a:t>
            </a:r>
            <a:endParaRPr lang="zh-CN" altLang="en-US" dirty="0">
              <a:gradFill>
                <a:gsLst>
                  <a:gs pos="0">
                    <a:srgbClr val="51A4CF"/>
                  </a:gs>
                  <a:gs pos="100000">
                    <a:srgbClr val="303C92"/>
                  </a:gs>
                </a:gsLst>
                <a:lin ang="5400000" scaled="1"/>
              </a:gradFill>
            </a:endParaRPr>
          </a:p>
        </p:txBody>
      </p:sp>
      <p:sp>
        <p:nvSpPr>
          <p:cNvPr id="4" name="标题 1"/>
          <p:cNvSpPr txBox="1">
            <a:spLocks/>
          </p:cNvSpPr>
          <p:nvPr/>
        </p:nvSpPr>
        <p:spPr>
          <a:xfrm>
            <a:off x="585942" y="27572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800" b="0" dirty="0" smtClean="0">
                <a:solidFill>
                  <a:schemeClr val="tx1">
                    <a:lumMod val="85000"/>
                    <a:lumOff val="15000"/>
                  </a:schemeClr>
                </a:solidFill>
              </a:rPr>
              <a:t>操作系统微架构性能优化框架</a:t>
            </a:r>
            <a:endParaRPr lang="zh-CN" altLang="en-US" sz="1800" b="0" dirty="0">
              <a:solidFill>
                <a:schemeClr val="tx1">
                  <a:lumMod val="85000"/>
                  <a:lumOff val="15000"/>
                </a:schemeClr>
              </a:solidFill>
            </a:endParaRPr>
          </a:p>
        </p:txBody>
      </p:sp>
    </p:spTree>
    <p:extLst>
      <p:ext uri="{BB962C8B-B14F-4D97-AF65-F5344CB8AC3E}">
        <p14:creationId xmlns:p14="http://schemas.microsoft.com/office/powerpoint/2010/main" val="110247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中断聚合技术</a:t>
            </a:r>
            <a:r>
              <a:rPr lang="en-US" altLang="zh-CN" dirty="0"/>
              <a:t>, </a:t>
            </a:r>
            <a:r>
              <a:rPr lang="zh-CN" altLang="en-US" dirty="0"/>
              <a:t>降低</a:t>
            </a:r>
            <a:r>
              <a:rPr lang="en-US" altLang="zh-CN" dirty="0"/>
              <a:t>CPU</a:t>
            </a:r>
            <a:r>
              <a:rPr lang="zh-CN" altLang="en-US" dirty="0"/>
              <a:t>占用率</a:t>
            </a:r>
            <a:r>
              <a:rPr lang="en-US" altLang="zh-CN" dirty="0"/>
              <a:t>5</a:t>
            </a:r>
            <a:r>
              <a:rPr lang="zh-CN" altLang="en-US" dirty="0"/>
              <a:t>个</a:t>
            </a:r>
            <a:r>
              <a:rPr lang="zh-CN" altLang="en-US" dirty="0" smtClean="0"/>
              <a:t>点</a:t>
            </a:r>
            <a:endParaRPr lang="zh-CN" altLang="en-US" dirty="0"/>
          </a:p>
        </p:txBody>
      </p:sp>
      <p:sp>
        <p:nvSpPr>
          <p:cNvPr id="5" name="文本框 4"/>
          <p:cNvSpPr txBox="1"/>
          <p:nvPr/>
        </p:nvSpPr>
        <p:spPr>
          <a:xfrm>
            <a:off x="508473" y="1601130"/>
            <a:ext cx="11300842" cy="1030648"/>
          </a:xfrm>
          <a:prstGeom prst="rect">
            <a:avLst/>
          </a:prstGeom>
          <a:noFill/>
          <a:ln>
            <a:solidFill>
              <a:srgbClr val="00B0F0"/>
            </a:solidFill>
          </a:ln>
        </p:spPr>
        <p:txBody>
          <a:bodyPr wrap="square" rtlCol="0">
            <a:spAutoFit/>
          </a:bodyPr>
          <a:lstStyle/>
          <a:p>
            <a:r>
              <a:rPr lang="zh-CN" altLang="en-US" sz="1599" b="1" dirty="0">
                <a:latin typeface="微软雅黑" panose="020B0503020204020204" pitchFamily="34" charset="-122"/>
                <a:ea typeface="微软雅黑" panose="020B0503020204020204" pitchFamily="34" charset="-122"/>
              </a:rPr>
              <a:t>场景及核心痛点：</a:t>
            </a:r>
            <a:endParaRPr lang="en-US" altLang="zh-CN" sz="1599" b="1" dirty="0">
              <a:latin typeface="微软雅黑" panose="020B0503020204020204" pitchFamily="34" charset="-122"/>
              <a:ea typeface="微软雅黑" panose="020B0503020204020204" pitchFamily="34" charset="-122"/>
            </a:endParaRPr>
          </a:p>
          <a:p>
            <a:pPr>
              <a:lnSpc>
                <a:spcPts val="1799"/>
              </a:lnSpc>
            </a:pPr>
            <a:r>
              <a:rPr lang="en-US" altLang="zh-CN" sz="1399" dirty="0" smtClean="0">
                <a:latin typeface="微软雅黑" panose="020B0503020204020204" pitchFamily="34" charset="-122"/>
                <a:ea typeface="微软雅黑" panose="020B0503020204020204" pitchFamily="34" charset="-122"/>
              </a:rPr>
              <a:t>XX</a:t>
            </a:r>
            <a:r>
              <a:rPr lang="zh-CN" altLang="en-US" sz="1399" dirty="0" smtClean="0">
                <a:latin typeface="微软雅黑" panose="020B0503020204020204" pitchFamily="34" charset="-122"/>
                <a:ea typeface="微软雅黑" panose="020B0503020204020204" pitchFamily="34" charset="-122"/>
              </a:rPr>
              <a:t>场景</a:t>
            </a:r>
            <a:r>
              <a:rPr lang="zh-CN" altLang="en-US" sz="1399" dirty="0">
                <a:latin typeface="微软雅黑" panose="020B0503020204020204" pitchFamily="34" charset="-122"/>
                <a:ea typeface="微软雅黑" panose="020B0503020204020204" pitchFamily="34" charset="-122"/>
              </a:rPr>
              <a:t>应用存在大量</a:t>
            </a:r>
            <a:r>
              <a:rPr lang="en-US" altLang="zh-CN" sz="1399" dirty="0">
                <a:latin typeface="微软雅黑" panose="020B0503020204020204" pitchFamily="34" charset="-122"/>
                <a:ea typeface="微软雅黑" panose="020B0503020204020204" pitchFamily="34" charset="-122"/>
              </a:rPr>
              <a:t>nanosleep</a:t>
            </a:r>
            <a:r>
              <a:rPr lang="zh-CN" altLang="en-US" sz="1399" dirty="0">
                <a:latin typeface="微软雅黑" panose="020B0503020204020204" pitchFamily="34" charset="-122"/>
                <a:ea typeface="微软雅黑" panose="020B0503020204020204" pitchFamily="34" charset="-122"/>
              </a:rPr>
              <a:t>和</a:t>
            </a:r>
            <a:r>
              <a:rPr lang="en-US" altLang="zh-CN" sz="1399" dirty="0">
                <a:latin typeface="微软雅黑" panose="020B0503020204020204" pitchFamily="34" charset="-122"/>
                <a:ea typeface="微软雅黑" panose="020B0503020204020204" pitchFamily="34" charset="-122"/>
              </a:rPr>
              <a:t>select</a:t>
            </a:r>
            <a:r>
              <a:rPr lang="zh-CN" altLang="en-US" sz="1399" dirty="0">
                <a:latin typeface="微软雅黑" panose="020B0503020204020204" pitchFamily="34" charset="-122"/>
                <a:ea typeface="微软雅黑" panose="020B0503020204020204" pitchFamily="34" charset="-122"/>
              </a:rPr>
              <a:t>系统调用</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导致操作系统有大量的定时器中断。</a:t>
            </a:r>
            <a:endParaRPr lang="en-US" altLang="zh-CN" sz="1399" dirty="0">
              <a:latin typeface="微软雅黑" panose="020B0503020204020204" pitchFamily="34" charset="-122"/>
              <a:ea typeface="微软雅黑" panose="020B0503020204020204" pitchFamily="34" charset="-122"/>
            </a:endParaRPr>
          </a:p>
          <a:p>
            <a:pPr>
              <a:lnSpc>
                <a:spcPts val="1799"/>
              </a:lnSpc>
            </a:pPr>
            <a:r>
              <a:rPr lang="zh-CN" altLang="en-US" sz="1399" dirty="0">
                <a:latin typeface="微软雅黑" panose="020B0503020204020204" pitchFamily="34" charset="-122"/>
                <a:ea typeface="微软雅黑" panose="020B0503020204020204" pitchFamily="34" charset="-122"/>
              </a:rPr>
              <a:t>内核不断修正下次中断触发时间频繁修改硬件寄存器</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导致内核底噪增加。</a:t>
            </a:r>
            <a:endParaRPr lang="en-US" altLang="zh-CN" sz="1399" dirty="0">
              <a:latin typeface="微软雅黑" panose="020B0503020204020204" pitchFamily="34" charset="-122"/>
              <a:ea typeface="微软雅黑" panose="020B0503020204020204" pitchFamily="34" charset="-122"/>
            </a:endParaRPr>
          </a:p>
          <a:p>
            <a:pPr>
              <a:lnSpc>
                <a:spcPts val="1799"/>
              </a:lnSpc>
            </a:pPr>
            <a:r>
              <a:rPr lang="zh-CN" altLang="en-US" sz="1399" dirty="0">
                <a:latin typeface="微软雅黑" panose="020B0503020204020204" pitchFamily="34" charset="-122"/>
                <a:ea typeface="微软雅黑" panose="020B0503020204020204" pitchFamily="34" charset="-122"/>
              </a:rPr>
              <a:t>定时器中断导致</a:t>
            </a:r>
            <a:r>
              <a:rPr lang="zh-CN" altLang="en-US" sz="1399" dirty="0">
                <a:solidFill>
                  <a:srgbClr val="FF0000"/>
                </a:solidFill>
                <a:latin typeface="微软雅黑" panose="020B0503020204020204" pitchFamily="34" charset="-122"/>
                <a:ea typeface="微软雅黑" panose="020B0503020204020204" pitchFamily="34" charset="-122"/>
              </a:rPr>
              <a:t>业务运行流程频繁被打断</a:t>
            </a:r>
            <a:r>
              <a:rPr lang="en-US" altLang="zh-CN" sz="1399" dirty="0">
                <a:solidFill>
                  <a:srgbClr val="FF0000"/>
                </a:solidFill>
                <a:latin typeface="微软雅黑" panose="020B0503020204020204" pitchFamily="34" charset="-122"/>
                <a:ea typeface="微软雅黑" panose="020B0503020204020204" pitchFamily="34" charset="-122"/>
              </a:rPr>
              <a:t>, </a:t>
            </a:r>
            <a:r>
              <a:rPr lang="zh-CN" altLang="en-US" sz="1399" dirty="0">
                <a:solidFill>
                  <a:srgbClr val="FF0000"/>
                </a:solidFill>
                <a:latin typeface="微软雅黑" panose="020B0503020204020204" pitchFamily="34" charset="-122"/>
                <a:ea typeface="微软雅黑" panose="020B0503020204020204" pitchFamily="34" charset="-122"/>
              </a:rPr>
              <a:t>影响</a:t>
            </a:r>
            <a:r>
              <a:rPr lang="en-US" altLang="zh-CN" sz="1399" dirty="0">
                <a:solidFill>
                  <a:srgbClr val="FF0000"/>
                </a:solidFill>
                <a:latin typeface="微软雅黑" panose="020B0503020204020204" pitchFamily="34" charset="-122"/>
                <a:ea typeface="微软雅黑" panose="020B0503020204020204" pitchFamily="34" charset="-122"/>
              </a:rPr>
              <a:t>CPU</a:t>
            </a:r>
            <a:r>
              <a:rPr lang="zh-CN" altLang="en-US" sz="1399" dirty="0">
                <a:solidFill>
                  <a:srgbClr val="FF0000"/>
                </a:solidFill>
                <a:latin typeface="微软雅黑" panose="020B0503020204020204" pitchFamily="34" charset="-122"/>
                <a:ea typeface="微软雅黑" panose="020B0503020204020204" pitchFamily="34" charset="-122"/>
              </a:rPr>
              <a:t>执行效率。</a:t>
            </a:r>
            <a:endParaRPr lang="en-US" altLang="zh-CN" sz="1399"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6014571" y="3987356"/>
            <a:ext cx="237473" cy="369188"/>
          </a:xfrm>
          <a:prstGeom prst="rect">
            <a:avLst/>
          </a:prstGeom>
        </p:spPr>
        <p:txBody>
          <a:bodyPr wrap="none">
            <a:spAutoFit/>
          </a:bodyPr>
          <a:lstStyle/>
          <a:p>
            <a:r>
              <a:rPr lang="zh-CN" altLang="en-US" sz="1799" dirty="0"/>
              <a:t> </a:t>
            </a:r>
          </a:p>
        </p:txBody>
      </p:sp>
      <p:sp>
        <p:nvSpPr>
          <p:cNvPr id="7" name="文本框 6"/>
          <p:cNvSpPr txBox="1"/>
          <p:nvPr/>
        </p:nvSpPr>
        <p:spPr>
          <a:xfrm>
            <a:off x="6683868" y="3139775"/>
            <a:ext cx="5102838" cy="1174222"/>
          </a:xfrm>
          <a:prstGeom prst="rect">
            <a:avLst/>
          </a:prstGeom>
          <a:noFill/>
          <a:ln>
            <a:solidFill>
              <a:srgbClr val="00B0F0"/>
            </a:solidFill>
          </a:ln>
        </p:spPr>
        <p:txBody>
          <a:bodyPr wrap="square" rtlCol="0">
            <a:spAutoFit/>
          </a:bodyPr>
          <a:lstStyle/>
          <a:p>
            <a:pPr>
              <a:lnSpc>
                <a:spcPts val="3439"/>
              </a:lnSpc>
            </a:pPr>
            <a:r>
              <a:rPr lang="zh-CN" altLang="en-US" sz="1599" b="1" dirty="0">
                <a:latin typeface="微软雅黑" panose="020B0503020204020204" pitchFamily="34" charset="-122"/>
                <a:ea typeface="微软雅黑" panose="020B0503020204020204" pitchFamily="34" charset="-122"/>
              </a:rPr>
              <a:t>关键技术</a:t>
            </a:r>
            <a:r>
              <a:rPr lang="en-US" altLang="zh-CN" sz="1599" b="1" dirty="0">
                <a:latin typeface="微软雅黑" panose="020B0503020204020204" pitchFamily="34" charset="-122"/>
                <a:ea typeface="微软雅黑" panose="020B0503020204020204" pitchFamily="34" charset="-122"/>
              </a:rPr>
              <a:t>:</a:t>
            </a:r>
          </a:p>
          <a:p>
            <a:r>
              <a:rPr lang="zh-CN" altLang="en-US" sz="1399" dirty="0">
                <a:latin typeface="微软雅黑" panose="020B0503020204020204" pitchFamily="34" charset="-122"/>
                <a:ea typeface="微软雅黑" panose="020B0503020204020204" pitchFamily="34" charset="-122"/>
              </a:rPr>
              <a:t>时钟中断按指定中断聚合周期进行聚合</a:t>
            </a:r>
            <a:r>
              <a:rPr lang="en-US" altLang="zh-CN" sz="1399" dirty="0">
                <a:latin typeface="微软雅黑" panose="020B0503020204020204" pitchFamily="34" charset="-122"/>
                <a:ea typeface="微软雅黑" panose="020B0503020204020204" pitchFamily="34" charset="-122"/>
              </a:rPr>
              <a:t>;</a:t>
            </a:r>
          </a:p>
          <a:p>
            <a:r>
              <a:rPr lang="zh-CN" altLang="en-US" sz="1399" dirty="0">
                <a:latin typeface="微软雅黑" panose="020B0503020204020204" pitchFamily="34" charset="-122"/>
                <a:ea typeface="微软雅黑" panose="020B0503020204020204" pitchFamily="34" charset="-122"/>
              </a:rPr>
              <a:t>支持</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粒度中断聚合控制</a:t>
            </a:r>
            <a:r>
              <a:rPr lang="en-US" altLang="zh-CN" sz="1399" dirty="0">
                <a:latin typeface="微软雅黑" panose="020B0503020204020204" pitchFamily="34" charset="-122"/>
                <a:ea typeface="微软雅黑" panose="020B0503020204020204" pitchFamily="34" charset="-122"/>
              </a:rPr>
              <a:t>;</a:t>
            </a:r>
          </a:p>
          <a:p>
            <a:r>
              <a:rPr lang="zh-CN" altLang="en-US" sz="1399" dirty="0">
                <a:latin typeface="微软雅黑" panose="020B0503020204020204" pitchFamily="34" charset="-122"/>
                <a:ea typeface="微软雅黑" panose="020B0503020204020204" pitchFamily="34" charset="-122"/>
              </a:rPr>
              <a:t>支持按</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实时负载动态开关中断聚合。</a:t>
            </a:r>
          </a:p>
        </p:txBody>
      </p:sp>
      <p:sp>
        <p:nvSpPr>
          <p:cNvPr id="8" name="文本框 7"/>
          <p:cNvSpPr txBox="1"/>
          <p:nvPr/>
        </p:nvSpPr>
        <p:spPr>
          <a:xfrm>
            <a:off x="6683867" y="4581365"/>
            <a:ext cx="5102838" cy="1389581"/>
          </a:xfrm>
          <a:prstGeom prst="rect">
            <a:avLst/>
          </a:prstGeom>
          <a:noFill/>
          <a:ln>
            <a:solidFill>
              <a:srgbClr val="00B0F0"/>
            </a:solidFill>
          </a:ln>
        </p:spPr>
        <p:txBody>
          <a:bodyPr wrap="square" rtlCol="0">
            <a:spAutoFit/>
          </a:bodyPr>
          <a:lstStyle/>
          <a:p>
            <a:pPr>
              <a:lnSpc>
                <a:spcPts val="3439"/>
              </a:lnSpc>
            </a:pPr>
            <a:r>
              <a:rPr lang="zh-CN" altLang="en-US" sz="1599" b="1" dirty="0">
                <a:latin typeface="微软雅黑" panose="020B0503020204020204" pitchFamily="34" charset="-122"/>
                <a:ea typeface="微软雅黑" panose="020B0503020204020204" pitchFamily="34" charset="-122"/>
              </a:rPr>
              <a:t>优化效果</a:t>
            </a:r>
            <a:r>
              <a:rPr lang="en-US" altLang="zh-CN" sz="1599" b="1" dirty="0">
                <a:latin typeface="微软雅黑" panose="020B0503020204020204" pitchFamily="34" charset="-122"/>
                <a:ea typeface="微软雅黑" panose="020B0503020204020204" pitchFamily="34" charset="-122"/>
              </a:rPr>
              <a:t>:</a:t>
            </a:r>
          </a:p>
          <a:p>
            <a:r>
              <a:rPr lang="en-US" altLang="zh-CN" sz="1399" dirty="0" smtClean="0">
                <a:latin typeface="微软雅黑" panose="020B0503020204020204" pitchFamily="34" charset="-122"/>
                <a:ea typeface="微软雅黑" panose="020B0503020204020204" pitchFamily="34" charset="-122"/>
              </a:rPr>
              <a:t>XXX</a:t>
            </a:r>
            <a:r>
              <a:rPr lang="zh-CN" altLang="en-US" sz="1399" dirty="0" smtClean="0">
                <a:latin typeface="微软雅黑" panose="020B0503020204020204" pitchFamily="34" charset="-122"/>
                <a:ea typeface="微软雅黑" panose="020B0503020204020204" pitchFamily="34" charset="-122"/>
              </a:rPr>
              <a:t>产品</a:t>
            </a:r>
            <a:r>
              <a:rPr lang="en-US" altLang="zh-CN" sz="1399" dirty="0" smtClean="0">
                <a:latin typeface="微软雅黑" panose="020B0503020204020204" pitchFamily="34" charset="-122"/>
                <a:ea typeface="微软雅黑" panose="020B0503020204020204" pitchFamily="34" charset="-122"/>
              </a:rPr>
              <a:t>XX</a:t>
            </a:r>
            <a:r>
              <a:rPr lang="zh-CN" altLang="en-US" sz="1399" dirty="0" smtClean="0">
                <a:latin typeface="微软雅黑" panose="020B0503020204020204" pitchFamily="34" charset="-122"/>
                <a:ea typeface="微软雅黑" panose="020B0503020204020204" pitchFamily="34" charset="-122"/>
              </a:rPr>
              <a:t>业务</a:t>
            </a:r>
            <a:r>
              <a:rPr lang="zh-CN" altLang="en-US" sz="1399" dirty="0">
                <a:latin typeface="微软雅黑" panose="020B0503020204020204" pitchFamily="34" charset="-122"/>
                <a:ea typeface="微软雅黑" panose="020B0503020204020204" pitchFamily="34" charset="-122"/>
              </a:rPr>
              <a:t>场景通过中断聚合技术</a:t>
            </a:r>
            <a:r>
              <a:rPr lang="en-US" altLang="zh-CN" sz="1399" dirty="0">
                <a:latin typeface="微软雅黑" panose="020B0503020204020204" pitchFamily="34" charset="-122"/>
                <a:ea typeface="微软雅黑" panose="020B0503020204020204" pitchFamily="34" charset="-122"/>
              </a:rPr>
              <a:t>, </a:t>
            </a:r>
            <a:r>
              <a:rPr lang="en-US" altLang="zh-CN" sz="1399" dirty="0" smtClean="0">
                <a:latin typeface="微软雅黑" panose="020B0503020204020204" pitchFamily="34" charset="-122"/>
                <a:ea typeface="微软雅黑" panose="020B0503020204020204" pitchFamily="34" charset="-122"/>
              </a:rPr>
              <a:t>XXX</a:t>
            </a:r>
            <a:r>
              <a:rPr lang="zh-CN" altLang="en-US" sz="1399" dirty="0" smtClean="0">
                <a:latin typeface="微软雅黑" panose="020B0503020204020204" pitchFamily="34" charset="-122"/>
                <a:ea typeface="微软雅黑" panose="020B0503020204020204" pitchFamily="34" charset="-122"/>
              </a:rPr>
              <a:t>进程</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占用率下降</a:t>
            </a:r>
            <a:r>
              <a:rPr lang="en-US" altLang="zh-CN" sz="1399" dirty="0">
                <a:latin typeface="微软雅黑" panose="020B0503020204020204" pitchFamily="34" charset="-122"/>
                <a:ea typeface="微软雅黑" panose="020B0503020204020204" pitchFamily="34" charset="-122"/>
              </a:rPr>
              <a:t>5.52</a:t>
            </a:r>
            <a:r>
              <a:rPr lang="zh-CN" altLang="en-US" sz="1399" dirty="0">
                <a:latin typeface="微软雅黑" panose="020B0503020204020204" pitchFamily="34" charset="-122"/>
                <a:ea typeface="微软雅黑" panose="020B0503020204020204" pitchFamily="34" charset="-122"/>
              </a:rPr>
              <a:t>个点</a:t>
            </a:r>
            <a:r>
              <a:rPr lang="en-US" altLang="zh-CN" sz="1399" dirty="0">
                <a:latin typeface="微软雅黑" panose="020B0503020204020204" pitchFamily="34" charset="-122"/>
                <a:ea typeface="微软雅黑" panose="020B0503020204020204" pitchFamily="34" charset="-122"/>
              </a:rPr>
              <a:t>; </a:t>
            </a:r>
            <a:r>
              <a:rPr lang="en-US" altLang="zh-CN" sz="1399" dirty="0" smtClean="0">
                <a:latin typeface="微软雅黑" panose="020B0503020204020204" pitchFamily="34" charset="-122"/>
                <a:ea typeface="微软雅黑" panose="020B0503020204020204" pitchFamily="34" charset="-122"/>
              </a:rPr>
              <a:t>XXX</a:t>
            </a:r>
            <a:r>
              <a:rPr lang="zh-CN" altLang="en-US" sz="1399" dirty="0" smtClean="0">
                <a:latin typeface="微软雅黑" panose="020B0503020204020204" pitchFamily="34" charset="-122"/>
                <a:ea typeface="微软雅黑" panose="020B0503020204020204" pitchFamily="34" charset="-122"/>
              </a:rPr>
              <a:t>产品</a:t>
            </a:r>
            <a:r>
              <a:rPr lang="en-US" altLang="zh-CN" sz="1399" dirty="0" smtClean="0">
                <a:latin typeface="微软雅黑" panose="020B0503020204020204" pitchFamily="34" charset="-122"/>
                <a:ea typeface="微软雅黑" panose="020B0503020204020204" pitchFamily="34" charset="-122"/>
              </a:rPr>
              <a:t>XX</a:t>
            </a:r>
            <a:r>
              <a:rPr lang="zh-CN" altLang="en-US" sz="1399" dirty="0" smtClean="0">
                <a:latin typeface="微软雅黑" panose="020B0503020204020204" pitchFamily="34" charset="-122"/>
                <a:ea typeface="微软雅黑" panose="020B0503020204020204" pitchFamily="34" charset="-122"/>
              </a:rPr>
              <a:t>业务</a:t>
            </a:r>
            <a:r>
              <a:rPr lang="zh-CN" altLang="en-US" sz="1399" dirty="0">
                <a:latin typeface="微软雅黑" panose="020B0503020204020204" pitchFamily="34" charset="-122"/>
                <a:ea typeface="微软雅黑" panose="020B0503020204020204" pitchFamily="34" charset="-122"/>
              </a:rPr>
              <a:t>场景通过中断聚合技术进程</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下降</a:t>
            </a:r>
            <a:r>
              <a:rPr lang="en-US" altLang="zh-CN" sz="1399" dirty="0">
                <a:latin typeface="微软雅黑" panose="020B0503020204020204" pitchFamily="34" charset="-122"/>
                <a:ea typeface="微软雅黑" panose="020B0503020204020204" pitchFamily="34" charset="-122"/>
              </a:rPr>
              <a:t>5.5</a:t>
            </a:r>
            <a:r>
              <a:rPr lang="zh-CN" altLang="en-US" sz="1399" dirty="0">
                <a:latin typeface="微软雅黑" panose="020B0503020204020204" pitchFamily="34" charset="-122"/>
                <a:ea typeface="微软雅黑" panose="020B0503020204020204" pitchFamily="34" charset="-122"/>
              </a:rPr>
              <a:t>个点</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时延稍微增加</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时延不增加的配置下进程</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下降</a:t>
            </a:r>
            <a:r>
              <a:rPr lang="en-US" altLang="zh-CN" sz="1399" dirty="0">
                <a:latin typeface="微软雅黑" panose="020B0503020204020204" pitchFamily="34" charset="-122"/>
                <a:ea typeface="微软雅黑" panose="020B0503020204020204" pitchFamily="34" charset="-122"/>
              </a:rPr>
              <a:t>3.5</a:t>
            </a:r>
            <a:r>
              <a:rPr lang="zh-CN" altLang="en-US" sz="1399" dirty="0">
                <a:latin typeface="微软雅黑" panose="020B0503020204020204" pitchFamily="34" charset="-122"/>
                <a:ea typeface="微软雅黑" panose="020B0503020204020204" pitchFamily="34" charset="-122"/>
              </a:rPr>
              <a:t>个点</a:t>
            </a:r>
            <a:r>
              <a:rPr lang="en-US" altLang="zh-CN" sz="1399" dirty="0">
                <a:latin typeface="微软雅黑" panose="020B0503020204020204" pitchFamily="34" charset="-122"/>
                <a:ea typeface="微软雅黑" panose="020B0503020204020204" pitchFamily="34" charset="-122"/>
              </a:rPr>
              <a:t>;</a:t>
            </a:r>
          </a:p>
        </p:txBody>
      </p:sp>
      <p:pic>
        <p:nvPicPr>
          <p:cNvPr id="9" name="图片 8"/>
          <p:cNvPicPr>
            <a:picLocks noChangeAspect="1"/>
          </p:cNvPicPr>
          <p:nvPr/>
        </p:nvPicPr>
        <p:blipFill>
          <a:blip r:embed="rId2"/>
          <a:stretch>
            <a:fillRect/>
          </a:stretch>
        </p:blipFill>
        <p:spPr>
          <a:xfrm>
            <a:off x="274129" y="3261733"/>
            <a:ext cx="6045258" cy="2189621"/>
          </a:xfrm>
          <a:prstGeom prst="rect">
            <a:avLst/>
          </a:prstGeom>
        </p:spPr>
      </p:pic>
    </p:spTree>
    <p:extLst>
      <p:ext uri="{BB962C8B-B14F-4D97-AF65-F5344CB8AC3E}">
        <p14:creationId xmlns:p14="http://schemas.microsoft.com/office/powerpoint/2010/main" val="385896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用户态</a:t>
            </a:r>
            <a:r>
              <a:rPr lang="en-US" altLang="zh-CN" dirty="0" smtClean="0"/>
              <a:t>jiffies, </a:t>
            </a:r>
            <a:r>
              <a:rPr lang="zh-CN" altLang="en-US" dirty="0"/>
              <a:t>降低应用</a:t>
            </a:r>
            <a:r>
              <a:rPr lang="en-US" altLang="zh-CN" dirty="0"/>
              <a:t>CPU</a:t>
            </a:r>
            <a:r>
              <a:rPr lang="zh-CN" altLang="en-US" dirty="0"/>
              <a:t>占用</a:t>
            </a:r>
            <a:r>
              <a:rPr lang="zh-CN" altLang="en-US" dirty="0" smtClean="0"/>
              <a:t>率</a:t>
            </a:r>
            <a:r>
              <a:rPr lang="en-US" altLang="zh-CN" dirty="0" smtClean="0"/>
              <a:t>1</a:t>
            </a:r>
            <a:r>
              <a:rPr lang="zh-CN" altLang="en-US" dirty="0" smtClean="0"/>
              <a:t>个点</a:t>
            </a:r>
            <a:endParaRPr lang="zh-CN" altLang="en-US" dirty="0"/>
          </a:p>
        </p:txBody>
      </p:sp>
      <p:sp>
        <p:nvSpPr>
          <p:cNvPr id="5" name="文本框 4"/>
          <p:cNvSpPr txBox="1"/>
          <p:nvPr/>
        </p:nvSpPr>
        <p:spPr>
          <a:xfrm>
            <a:off x="470373" y="1305854"/>
            <a:ext cx="11300842" cy="799907"/>
          </a:xfrm>
          <a:prstGeom prst="rect">
            <a:avLst/>
          </a:prstGeom>
          <a:noFill/>
          <a:ln>
            <a:solidFill>
              <a:srgbClr val="00B0F0"/>
            </a:solidFill>
          </a:ln>
        </p:spPr>
        <p:txBody>
          <a:bodyPr wrap="square" rtlCol="0">
            <a:spAutoFit/>
          </a:bodyPr>
          <a:lstStyle/>
          <a:p>
            <a:r>
              <a:rPr lang="zh-CN" altLang="en-US" sz="1599" b="1" dirty="0">
                <a:latin typeface="微软雅黑" panose="020B0503020204020204" pitchFamily="34" charset="-122"/>
                <a:ea typeface="微软雅黑" panose="020B0503020204020204" pitchFamily="34" charset="-122"/>
              </a:rPr>
              <a:t>场景及核心痛点：</a:t>
            </a:r>
            <a:endParaRPr lang="en-US" altLang="zh-CN" sz="1599" b="1" dirty="0">
              <a:latin typeface="微软雅黑" panose="020B0503020204020204" pitchFamily="34" charset="-122"/>
              <a:ea typeface="微软雅黑" panose="020B0503020204020204" pitchFamily="34" charset="-122"/>
            </a:endParaRPr>
          </a:p>
          <a:p>
            <a:pPr>
              <a:lnSpc>
                <a:spcPts val="1799"/>
              </a:lnSpc>
            </a:pPr>
            <a:r>
              <a:rPr lang="en-US" altLang="zh-CN" sz="1399" dirty="0" smtClean="0">
                <a:latin typeface="微软雅黑" panose="020B0503020204020204" pitchFamily="34" charset="-122"/>
                <a:ea typeface="微软雅黑" panose="020B0503020204020204" pitchFamily="34" charset="-122"/>
              </a:rPr>
              <a:t>XX</a:t>
            </a:r>
            <a:r>
              <a:rPr lang="zh-CN" altLang="en-US" sz="1399" dirty="0" smtClean="0">
                <a:latin typeface="微软雅黑" panose="020B0503020204020204" pitchFamily="34" charset="-122"/>
                <a:ea typeface="微软雅黑" panose="020B0503020204020204" pitchFamily="34" charset="-122"/>
              </a:rPr>
              <a:t>场景</a:t>
            </a:r>
            <a:r>
              <a:rPr lang="zh-CN" altLang="en-US" sz="1399" dirty="0">
                <a:latin typeface="微软雅黑" panose="020B0503020204020204" pitchFamily="34" charset="-122"/>
                <a:ea typeface="微软雅黑" panose="020B0503020204020204" pitchFamily="34" charset="-122"/>
              </a:rPr>
              <a:t>应用进程在用户态时间接口使用</a:t>
            </a:r>
            <a:r>
              <a:rPr lang="en-US" altLang="zh-CN" sz="1399" dirty="0" err="1">
                <a:latin typeface="微软雅黑" panose="020B0503020204020204" pitchFamily="34" charset="-122"/>
                <a:ea typeface="微软雅黑" panose="020B0503020204020204" pitchFamily="34" charset="-122"/>
              </a:rPr>
              <a:t>rdtsc</a:t>
            </a:r>
            <a:r>
              <a:rPr lang="zh-CN" altLang="en-US" sz="1399" dirty="0">
                <a:latin typeface="微软雅黑" panose="020B0503020204020204" pitchFamily="34" charset="-122"/>
                <a:ea typeface="微软雅黑" panose="020B0503020204020204" pitchFamily="34" charset="-122"/>
              </a:rPr>
              <a:t>指令来获得时间戳</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用于可靠性校验</a:t>
            </a:r>
            <a:r>
              <a:rPr lang="en-US" altLang="zh-CN" sz="1399" dirty="0">
                <a:latin typeface="微软雅黑" panose="020B0503020204020204" pitchFamily="34" charset="-122"/>
                <a:ea typeface="微软雅黑" panose="020B0503020204020204" pitchFamily="34" charset="-122"/>
              </a:rPr>
              <a:t>;</a:t>
            </a:r>
          </a:p>
          <a:p>
            <a:pPr>
              <a:lnSpc>
                <a:spcPts val="1799"/>
              </a:lnSpc>
            </a:pPr>
            <a:r>
              <a:rPr lang="zh-CN" altLang="en-US" sz="1399" dirty="0">
                <a:solidFill>
                  <a:srgbClr val="FF0000"/>
                </a:solidFill>
                <a:latin typeface="微软雅黑" panose="020B0503020204020204" pitchFamily="34" charset="-122"/>
                <a:ea typeface="微软雅黑" panose="020B0503020204020204" pitchFamily="34" charset="-122"/>
              </a:rPr>
              <a:t>频繁调用</a:t>
            </a:r>
            <a:r>
              <a:rPr lang="en-US" altLang="zh-CN" sz="1399" dirty="0" err="1">
                <a:solidFill>
                  <a:srgbClr val="FF0000"/>
                </a:solidFill>
                <a:latin typeface="微软雅黑" panose="020B0503020204020204" pitchFamily="34" charset="-122"/>
                <a:ea typeface="微软雅黑" panose="020B0503020204020204" pitchFamily="34" charset="-122"/>
              </a:rPr>
              <a:t>rdtsc</a:t>
            </a:r>
            <a:r>
              <a:rPr lang="zh-CN" altLang="en-US" sz="1399" dirty="0">
                <a:solidFill>
                  <a:srgbClr val="FF0000"/>
                </a:solidFill>
                <a:latin typeface="微软雅黑" panose="020B0503020204020204" pitchFamily="34" charset="-122"/>
                <a:ea typeface="微软雅黑" panose="020B0503020204020204" pitchFamily="34" charset="-122"/>
              </a:rPr>
              <a:t>开销较大</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成为</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热点</a:t>
            </a:r>
            <a:r>
              <a:rPr lang="en-US" altLang="zh-CN" sz="1399" dirty="0">
                <a:latin typeface="微软雅黑" panose="020B0503020204020204" pitchFamily="34" charset="-122"/>
                <a:ea typeface="微软雅黑" panose="020B0503020204020204" pitchFamily="34" charset="-122"/>
              </a:rPr>
              <a:t>;</a:t>
            </a:r>
            <a:endParaRPr lang="en-US" altLang="zh-CN" sz="1399"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5976471" y="3692081"/>
            <a:ext cx="237473" cy="369188"/>
          </a:xfrm>
          <a:prstGeom prst="rect">
            <a:avLst/>
          </a:prstGeom>
        </p:spPr>
        <p:txBody>
          <a:bodyPr wrap="none">
            <a:spAutoFit/>
          </a:bodyPr>
          <a:lstStyle/>
          <a:p>
            <a:r>
              <a:rPr lang="zh-CN" altLang="en-US" sz="1799" dirty="0"/>
              <a:t> </a:t>
            </a:r>
          </a:p>
        </p:txBody>
      </p:sp>
      <p:sp>
        <p:nvSpPr>
          <p:cNvPr id="7" name="文本框 6"/>
          <p:cNvSpPr txBox="1"/>
          <p:nvPr/>
        </p:nvSpPr>
        <p:spPr>
          <a:xfrm>
            <a:off x="6474472" y="2844500"/>
            <a:ext cx="5274134" cy="958980"/>
          </a:xfrm>
          <a:prstGeom prst="rect">
            <a:avLst/>
          </a:prstGeom>
          <a:noFill/>
          <a:ln>
            <a:solidFill>
              <a:srgbClr val="00B0F0"/>
            </a:solidFill>
          </a:ln>
        </p:spPr>
        <p:txBody>
          <a:bodyPr wrap="square" rtlCol="0">
            <a:spAutoFit/>
          </a:bodyPr>
          <a:lstStyle/>
          <a:p>
            <a:pPr>
              <a:lnSpc>
                <a:spcPts val="3439"/>
              </a:lnSpc>
            </a:pPr>
            <a:r>
              <a:rPr lang="zh-CN" altLang="en-US" sz="1599" b="1" dirty="0">
                <a:latin typeface="微软雅黑" panose="020B0503020204020204" pitchFamily="34" charset="-122"/>
                <a:ea typeface="微软雅黑" panose="020B0503020204020204" pitchFamily="34" charset="-122"/>
              </a:rPr>
              <a:t>关键技术</a:t>
            </a:r>
            <a:r>
              <a:rPr lang="en-US" altLang="zh-CN" sz="1599" b="1" dirty="0">
                <a:latin typeface="微软雅黑" panose="020B0503020204020204" pitchFamily="34" charset="-122"/>
                <a:ea typeface="微软雅黑" panose="020B0503020204020204" pitchFamily="34" charset="-122"/>
              </a:rPr>
              <a:t>:</a:t>
            </a:r>
          </a:p>
          <a:p>
            <a:r>
              <a:rPr lang="zh-CN" altLang="en-US" sz="1399" dirty="0">
                <a:latin typeface="微软雅黑" panose="020B0503020204020204" pitchFamily="34" charset="-122"/>
                <a:ea typeface="微软雅黑" panose="020B0503020204020204" pitchFamily="34" charset="-122"/>
              </a:rPr>
              <a:t>通过</a:t>
            </a:r>
            <a:r>
              <a:rPr lang="en-US" altLang="zh-CN" sz="1399" dirty="0" err="1">
                <a:latin typeface="微软雅黑" panose="020B0503020204020204" pitchFamily="34" charset="-122"/>
                <a:ea typeface="微软雅黑" panose="020B0503020204020204" pitchFamily="34" charset="-122"/>
              </a:rPr>
              <a:t>vdso</a:t>
            </a:r>
            <a:r>
              <a:rPr lang="zh-CN" altLang="en-US" sz="1399" dirty="0">
                <a:latin typeface="微软雅黑" panose="020B0503020204020204" pitchFamily="34" charset="-122"/>
                <a:ea typeface="微软雅黑" panose="020B0503020204020204" pitchFamily="34" charset="-122"/>
              </a:rPr>
              <a:t>机制将内核操作系统的</a:t>
            </a:r>
            <a:r>
              <a:rPr lang="en-US" altLang="zh-CN" sz="1399" dirty="0">
                <a:latin typeface="微软雅黑" panose="020B0503020204020204" pitchFamily="34" charset="-122"/>
                <a:ea typeface="微软雅黑" panose="020B0503020204020204" pitchFamily="34" charset="-122"/>
              </a:rPr>
              <a:t>jiffies</a:t>
            </a:r>
            <a:r>
              <a:rPr lang="zh-CN" altLang="en-US" sz="1399" dirty="0">
                <a:latin typeface="微软雅黑" panose="020B0503020204020204" pitchFamily="34" charset="-122"/>
                <a:ea typeface="微软雅黑" panose="020B0503020204020204" pitchFamily="34" charset="-122"/>
              </a:rPr>
              <a:t>时间戳变量共享给用户态进程。</a:t>
            </a:r>
            <a:r>
              <a:rPr lang="zh-CN" altLang="en-US" sz="1399" dirty="0" smtClean="0">
                <a:latin typeface="微软雅黑" panose="020B0503020204020204" pitchFamily="34" charset="-122"/>
                <a:ea typeface="微软雅黑" panose="020B0503020204020204" pitchFamily="34" charset="-122"/>
              </a:rPr>
              <a:t>优化</a:t>
            </a:r>
            <a:r>
              <a:rPr lang="en-US" altLang="zh-CN" sz="1399" dirty="0" smtClean="0">
                <a:latin typeface="微软雅黑" panose="020B0503020204020204" pitchFamily="34" charset="-122"/>
                <a:ea typeface="微软雅黑" panose="020B0503020204020204" pitchFamily="34" charset="-122"/>
              </a:rPr>
              <a:t>XX</a:t>
            </a:r>
            <a:r>
              <a:rPr lang="zh-CN" altLang="en-US" sz="1399" dirty="0" smtClean="0">
                <a:latin typeface="微软雅黑" panose="020B0503020204020204" pitchFamily="34" charset="-122"/>
                <a:ea typeface="微软雅黑" panose="020B0503020204020204" pitchFamily="34" charset="-122"/>
              </a:rPr>
              <a:t>产品</a:t>
            </a:r>
            <a:r>
              <a:rPr lang="zh-CN" altLang="en-US" sz="1399" dirty="0">
                <a:latin typeface="微软雅黑" panose="020B0503020204020204" pitchFamily="34" charset="-122"/>
                <a:ea typeface="微软雅黑" panose="020B0503020204020204" pitchFamily="34" charset="-122"/>
              </a:rPr>
              <a:t>时间接口性能</a:t>
            </a:r>
            <a:r>
              <a:rPr lang="en-US" altLang="zh-CN" sz="1399" dirty="0">
                <a:latin typeface="微软雅黑" panose="020B0503020204020204" pitchFamily="34" charset="-122"/>
                <a:ea typeface="微软雅黑" panose="020B0503020204020204" pitchFamily="34" charset="-122"/>
              </a:rPr>
              <a:t>4</a:t>
            </a:r>
            <a:r>
              <a:rPr lang="zh-CN" altLang="en-US" sz="1399" dirty="0">
                <a:latin typeface="微软雅黑" panose="020B0503020204020204" pitchFamily="34" charset="-122"/>
                <a:ea typeface="微软雅黑" panose="020B0503020204020204" pitchFamily="34" charset="-122"/>
              </a:rPr>
              <a:t>倍</a:t>
            </a:r>
            <a:r>
              <a:rPr lang="en-US" altLang="zh-CN" sz="1399" dirty="0">
                <a:latin typeface="微软雅黑" panose="020B0503020204020204" pitchFamily="34" charset="-122"/>
                <a:ea typeface="微软雅黑" panose="020B0503020204020204" pitchFamily="34" charset="-122"/>
              </a:rPr>
              <a:t>, </a:t>
            </a:r>
            <a:r>
              <a:rPr lang="zh-CN" altLang="en-US" sz="1399" dirty="0">
                <a:latin typeface="微软雅黑" panose="020B0503020204020204" pitchFamily="34" charset="-122"/>
                <a:ea typeface="微软雅黑" panose="020B0503020204020204" pitchFamily="34" charset="-122"/>
              </a:rPr>
              <a:t>降低应用</a:t>
            </a:r>
            <a:r>
              <a:rPr lang="en-US" altLang="zh-CN" sz="1399" dirty="0">
                <a:latin typeface="微软雅黑" panose="020B0503020204020204" pitchFamily="34" charset="-122"/>
                <a:ea typeface="微软雅黑" panose="020B0503020204020204" pitchFamily="34" charset="-122"/>
              </a:rPr>
              <a:t>CPU</a:t>
            </a:r>
            <a:r>
              <a:rPr lang="zh-CN" altLang="en-US" sz="1399" dirty="0">
                <a:latin typeface="微软雅黑" panose="020B0503020204020204" pitchFamily="34" charset="-122"/>
                <a:ea typeface="微软雅黑" panose="020B0503020204020204" pitchFamily="34" charset="-122"/>
              </a:rPr>
              <a:t>占用率</a:t>
            </a:r>
            <a:r>
              <a:rPr lang="en-US" altLang="zh-CN" sz="1399" dirty="0">
                <a:latin typeface="微软雅黑" panose="020B0503020204020204" pitchFamily="34" charset="-122"/>
                <a:ea typeface="微软雅黑" panose="020B0503020204020204" pitchFamily="34" charset="-122"/>
              </a:rPr>
              <a:t>1</a:t>
            </a:r>
            <a:r>
              <a:rPr lang="zh-CN" altLang="en-US" sz="1399" dirty="0">
                <a:latin typeface="微软雅黑" panose="020B0503020204020204" pitchFamily="34" charset="-122"/>
                <a:ea typeface="微软雅黑" panose="020B0503020204020204" pitchFamily="34" charset="-122"/>
              </a:rPr>
              <a:t>个点</a:t>
            </a:r>
            <a:r>
              <a:rPr lang="en-US" altLang="zh-CN" sz="1399" dirty="0">
                <a:latin typeface="微软雅黑" panose="020B0503020204020204" pitchFamily="34" charset="-122"/>
                <a:ea typeface="微软雅黑" panose="020B0503020204020204" pitchFamily="34" charset="-122"/>
              </a:rPr>
              <a:t>;  </a:t>
            </a:r>
          </a:p>
        </p:txBody>
      </p:sp>
      <p:pic>
        <p:nvPicPr>
          <p:cNvPr id="8" name="图片 7"/>
          <p:cNvPicPr>
            <a:picLocks noChangeAspect="1"/>
          </p:cNvPicPr>
          <p:nvPr/>
        </p:nvPicPr>
        <p:blipFill>
          <a:blip r:embed="rId2"/>
          <a:stretch>
            <a:fillRect/>
          </a:stretch>
        </p:blipFill>
        <p:spPr>
          <a:xfrm>
            <a:off x="1378419" y="2572462"/>
            <a:ext cx="3417713" cy="3236831"/>
          </a:xfrm>
          <a:prstGeom prst="rect">
            <a:avLst/>
          </a:prstGeom>
        </p:spPr>
      </p:pic>
    </p:spTree>
    <p:extLst>
      <p:ext uri="{BB962C8B-B14F-4D97-AF65-F5344CB8AC3E}">
        <p14:creationId xmlns:p14="http://schemas.microsoft.com/office/powerpoint/2010/main" val="50060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a:t>
            </a:r>
            <a:r>
              <a:rPr lang="en-US" altLang="zh-CN" dirty="0"/>
              <a:t>LLVM LTO</a:t>
            </a:r>
            <a:r>
              <a:rPr lang="zh-CN" altLang="en-US" dirty="0"/>
              <a:t>编译</a:t>
            </a:r>
            <a:r>
              <a:rPr lang="zh-CN" altLang="en-US" dirty="0" smtClean="0"/>
              <a:t>优化性能</a:t>
            </a:r>
            <a:r>
              <a:rPr lang="en-US" altLang="zh-CN" dirty="0" smtClean="0"/>
              <a:t>1-4%</a:t>
            </a:r>
            <a:endParaRPr lang="zh-CN" altLang="en-US" dirty="0"/>
          </a:p>
        </p:txBody>
      </p:sp>
      <p:sp>
        <p:nvSpPr>
          <p:cNvPr id="5" name="内容占位符 2"/>
          <p:cNvSpPr>
            <a:spLocks noGrp="1"/>
          </p:cNvSpPr>
          <p:nvPr>
            <p:ph idx="4294967295"/>
          </p:nvPr>
        </p:nvSpPr>
        <p:spPr>
          <a:xfrm>
            <a:off x="546505" y="1502742"/>
            <a:ext cx="5433170" cy="4868333"/>
          </a:xfrm>
          <a:prstGeom prst="rect">
            <a:avLst/>
          </a:prstGeom>
        </p:spPr>
        <p:txBody>
          <a:bodyPr/>
          <a:lstStyle/>
          <a:p>
            <a:r>
              <a:rPr lang="zh-CN" altLang="en-US" sz="1800" b="1" dirty="0" smtClean="0"/>
              <a:t>优化原理</a:t>
            </a:r>
            <a:r>
              <a:rPr lang="en-US" altLang="zh-CN" sz="1800" b="1" dirty="0" smtClean="0"/>
              <a:t>:</a:t>
            </a:r>
          </a:p>
          <a:p>
            <a:pPr marL="0" indent="0">
              <a:buNone/>
            </a:pPr>
            <a:r>
              <a:rPr lang="zh-CN" altLang="en-US" sz="1800" dirty="0"/>
              <a:t>由于编译器一次只编译优化一个编译单元，所以只是在做局部优化，而利用 </a:t>
            </a:r>
            <a:r>
              <a:rPr lang="en-US" altLang="zh-CN" sz="1800" dirty="0"/>
              <a:t>LTO</a:t>
            </a:r>
            <a:r>
              <a:rPr lang="zh-CN" altLang="en-US" sz="1800" dirty="0"/>
              <a:t>，利用链接时的全局视角进行操作，从而得到能够进行更加极致的优化。</a:t>
            </a:r>
          </a:p>
          <a:p>
            <a:endParaRPr lang="en-US" altLang="zh-CN" sz="1800" dirty="0"/>
          </a:p>
          <a:p>
            <a:r>
              <a:rPr lang="zh-CN" altLang="en-US" sz="1800" b="1" dirty="0" smtClean="0"/>
              <a:t>效果</a:t>
            </a:r>
            <a:r>
              <a:rPr lang="en-US" altLang="zh-CN" sz="1800" b="1" dirty="0" smtClean="0"/>
              <a:t>:</a:t>
            </a:r>
            <a:endParaRPr lang="en-US" altLang="zh-CN" sz="1800" b="1" dirty="0"/>
          </a:p>
          <a:p>
            <a:pPr marL="0" indent="0">
              <a:buNone/>
            </a:pPr>
            <a:r>
              <a:rPr lang="en-US" altLang="zh-CN" sz="1800" dirty="0" smtClean="0"/>
              <a:t>Unixbench</a:t>
            </a:r>
            <a:r>
              <a:rPr lang="zh-CN" altLang="en-US" sz="1800" dirty="0"/>
              <a:t>单并发场景提升</a:t>
            </a:r>
            <a:r>
              <a:rPr lang="en-US" altLang="zh-CN" sz="1800" dirty="0"/>
              <a:t>4.4%; 4</a:t>
            </a:r>
            <a:r>
              <a:rPr lang="zh-CN" altLang="en-US" sz="1800" dirty="0"/>
              <a:t>并发场景提升</a:t>
            </a:r>
            <a:r>
              <a:rPr lang="en-US" altLang="zh-CN" sz="1800" dirty="0"/>
              <a:t>1%; </a:t>
            </a:r>
            <a:endParaRPr lang="en-US" altLang="zh-CN" sz="1800" dirty="0" smtClean="0"/>
          </a:p>
          <a:p>
            <a:endParaRPr lang="en-US" altLang="zh-CN" sz="1800" b="1" dirty="0" smtClean="0"/>
          </a:p>
          <a:p>
            <a:r>
              <a:rPr lang="zh-CN" altLang="en-US" sz="1800" b="1" dirty="0" smtClean="0"/>
              <a:t>遗留问题</a:t>
            </a:r>
            <a:r>
              <a:rPr lang="en-US" altLang="zh-CN" sz="1800" b="1" dirty="0" smtClean="0"/>
              <a:t>:</a:t>
            </a:r>
          </a:p>
          <a:p>
            <a:pPr marL="0" indent="0">
              <a:buNone/>
            </a:pPr>
            <a:r>
              <a:rPr lang="en-US" altLang="zh-CN" sz="1800" dirty="0" smtClean="0"/>
              <a:t>Unixbench 4</a:t>
            </a:r>
            <a:r>
              <a:rPr lang="zh-CN" altLang="en-US" sz="1800" dirty="0"/>
              <a:t>并发场景的</a:t>
            </a:r>
            <a:r>
              <a:rPr lang="en-US" altLang="zh-CN" sz="1800" dirty="0"/>
              <a:t>exec</a:t>
            </a:r>
            <a:r>
              <a:rPr lang="zh-CN" altLang="en-US" sz="1800" dirty="0"/>
              <a:t>调用变差</a:t>
            </a:r>
            <a:r>
              <a:rPr lang="en-US" altLang="zh-CN" sz="1800" dirty="0"/>
              <a:t>, </a:t>
            </a:r>
            <a:r>
              <a:rPr lang="zh-CN" altLang="en-US" sz="1800" dirty="0"/>
              <a:t>需要定位原因</a:t>
            </a:r>
            <a:r>
              <a:rPr lang="en-US" altLang="zh-CN" sz="1800" dirty="0"/>
              <a:t>;</a:t>
            </a:r>
            <a:endParaRPr lang="zh-CN" altLang="en-US" sz="1800" dirty="0"/>
          </a:p>
          <a:p>
            <a:pPr marL="0" indent="0">
              <a:buNone/>
            </a:pPr>
            <a:r>
              <a:rPr lang="en-US" altLang="zh-CN" sz="1800" dirty="0" smtClean="0"/>
              <a:t>LTO</a:t>
            </a:r>
            <a:r>
              <a:rPr lang="zh-CN" altLang="en-US" sz="1800" dirty="0"/>
              <a:t>编译优化提升性能</a:t>
            </a:r>
            <a:r>
              <a:rPr lang="en-US" altLang="zh-CN" sz="1800" dirty="0"/>
              <a:t>, </a:t>
            </a:r>
            <a:r>
              <a:rPr lang="zh-CN" altLang="en-US" sz="1800" dirty="0"/>
              <a:t>但是需要解决</a:t>
            </a:r>
            <a:r>
              <a:rPr lang="en-US" altLang="zh-CN" sz="1800" dirty="0" err="1"/>
              <a:t>kabi</a:t>
            </a:r>
            <a:r>
              <a:rPr lang="zh-CN" altLang="en-US" sz="1800" dirty="0"/>
              <a:t>兼容</a:t>
            </a:r>
            <a:r>
              <a:rPr lang="en-US" altLang="zh-CN" sz="1800" dirty="0"/>
              <a:t>, </a:t>
            </a:r>
            <a:r>
              <a:rPr lang="zh-CN" altLang="en-US" sz="1800" dirty="0"/>
              <a:t>热补丁兼容</a:t>
            </a:r>
            <a:r>
              <a:rPr lang="en-US" altLang="zh-CN" sz="1800" dirty="0"/>
              <a:t>, unwind</a:t>
            </a:r>
            <a:r>
              <a:rPr lang="zh-CN" altLang="en-US" sz="1800" dirty="0"/>
              <a:t>兼容</a:t>
            </a:r>
            <a:r>
              <a:rPr lang="en-US" altLang="zh-CN" sz="1800" dirty="0"/>
              <a:t>, </a:t>
            </a:r>
            <a:r>
              <a:rPr lang="zh-CN" altLang="en-US" sz="1800" dirty="0" smtClean="0"/>
              <a:t>编译时间</a:t>
            </a:r>
            <a:r>
              <a:rPr lang="zh-CN" altLang="en-US" sz="1800" dirty="0"/>
              <a:t>变长等问题</a:t>
            </a:r>
            <a:r>
              <a:rPr lang="en-US" altLang="zh-CN" sz="1800" dirty="0" smtClean="0"/>
              <a:t>;</a:t>
            </a:r>
          </a:p>
          <a:p>
            <a:pPr marL="0" indent="0">
              <a:buNone/>
            </a:pPr>
            <a:r>
              <a:rPr lang="en-US" altLang="zh-CN" sz="1800" dirty="0" smtClean="0"/>
              <a:t>openEuler</a:t>
            </a:r>
            <a:r>
              <a:rPr lang="zh-CN" altLang="en-US" sz="1800" dirty="0" smtClean="0"/>
              <a:t>社区需要升级</a:t>
            </a:r>
            <a:r>
              <a:rPr lang="en-US" altLang="zh-CN" sz="1800" dirty="0" smtClean="0"/>
              <a:t>LLVM</a:t>
            </a:r>
            <a:r>
              <a:rPr lang="zh-CN" altLang="en-US" sz="1800" dirty="0" smtClean="0"/>
              <a:t>至</a:t>
            </a:r>
            <a:r>
              <a:rPr lang="en-US" altLang="zh-CN" sz="1800" dirty="0" smtClean="0"/>
              <a:t>12.0.1</a:t>
            </a:r>
            <a:r>
              <a:rPr lang="zh-CN" altLang="en-US" sz="1800" dirty="0" smtClean="0"/>
              <a:t>版本</a:t>
            </a:r>
            <a:r>
              <a:rPr lang="en-US" altLang="zh-CN" sz="1800" dirty="0" smtClean="0"/>
              <a:t>;</a:t>
            </a:r>
          </a:p>
        </p:txBody>
      </p:sp>
      <p:pic>
        <p:nvPicPr>
          <p:cNvPr id="6" name="图片 5"/>
          <p:cNvPicPr>
            <a:picLocks noChangeAspect="1"/>
          </p:cNvPicPr>
          <p:nvPr/>
        </p:nvPicPr>
        <p:blipFill>
          <a:blip r:embed="rId2"/>
          <a:stretch>
            <a:fillRect/>
          </a:stretch>
        </p:blipFill>
        <p:spPr>
          <a:xfrm>
            <a:off x="6172853" y="1502742"/>
            <a:ext cx="5657566" cy="3897435"/>
          </a:xfrm>
          <a:prstGeom prst="rect">
            <a:avLst/>
          </a:prstGeom>
        </p:spPr>
      </p:pic>
    </p:spTree>
    <p:extLst>
      <p:ext uri="{BB962C8B-B14F-4D97-AF65-F5344CB8AC3E}">
        <p14:creationId xmlns:p14="http://schemas.microsoft.com/office/powerpoint/2010/main" val="44065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内核</a:t>
            </a:r>
            <a:r>
              <a:rPr lang="en-US" altLang="zh-CN" dirty="0"/>
              <a:t>LLVM PGO</a:t>
            </a:r>
            <a:r>
              <a:rPr lang="zh-CN" altLang="en-US" dirty="0"/>
              <a:t>编译</a:t>
            </a:r>
            <a:r>
              <a:rPr lang="zh-CN" altLang="en-US" dirty="0" smtClean="0"/>
              <a:t>优化特定场景性能</a:t>
            </a:r>
            <a:r>
              <a:rPr lang="en-US" altLang="zh-CN" dirty="0" smtClean="0"/>
              <a:t>10%</a:t>
            </a:r>
            <a:endParaRPr lang="zh-CN" altLang="en-US" dirty="0"/>
          </a:p>
        </p:txBody>
      </p:sp>
      <p:sp>
        <p:nvSpPr>
          <p:cNvPr id="5" name="内容占位符 2"/>
          <p:cNvSpPr>
            <a:spLocks noGrp="1"/>
          </p:cNvSpPr>
          <p:nvPr>
            <p:ph idx="4294967295"/>
          </p:nvPr>
        </p:nvSpPr>
        <p:spPr>
          <a:xfrm>
            <a:off x="736313" y="1502528"/>
            <a:ext cx="4985977" cy="4601952"/>
          </a:xfrm>
          <a:prstGeom prst="rect">
            <a:avLst/>
          </a:prstGeom>
        </p:spPr>
        <p:txBody>
          <a:bodyPr/>
          <a:lstStyle/>
          <a:p>
            <a:r>
              <a:rPr lang="zh-CN" altLang="en-US" sz="1800" b="1" dirty="0" smtClean="0"/>
              <a:t>优化原理</a:t>
            </a:r>
            <a:r>
              <a:rPr lang="en-US" altLang="zh-CN" sz="1800" b="1" dirty="0" smtClean="0"/>
              <a:t>:</a:t>
            </a:r>
          </a:p>
          <a:p>
            <a:pPr marL="0" indent="0">
              <a:buNone/>
            </a:pPr>
            <a:r>
              <a:rPr lang="en-US" altLang="zh-CN" sz="1800" dirty="0"/>
              <a:t>PGO</a:t>
            </a:r>
            <a:r>
              <a:rPr lang="zh-CN" altLang="en-US" sz="1800" dirty="0"/>
              <a:t>（</a:t>
            </a:r>
            <a:r>
              <a:rPr lang="en-US" altLang="zh-CN" sz="1800" dirty="0"/>
              <a:t>Profile-Guided Optimization</a:t>
            </a:r>
            <a:r>
              <a:rPr lang="zh-CN" altLang="en-US" sz="1800" dirty="0"/>
              <a:t>），即配置文件引导优化，</a:t>
            </a:r>
            <a:r>
              <a:rPr lang="en-US" altLang="zh-CN" sz="1800" dirty="0"/>
              <a:t>PGO</a:t>
            </a:r>
            <a:r>
              <a:rPr lang="zh-CN" altLang="en-US" sz="1800" dirty="0"/>
              <a:t>主要通过降低指令快取置换 </a:t>
            </a:r>
            <a:r>
              <a:rPr lang="en-US" altLang="zh-CN" sz="1800" dirty="0"/>
              <a:t>(cache-thrashing)</a:t>
            </a:r>
            <a:r>
              <a:rPr lang="zh-CN" altLang="en-US" sz="1800" dirty="0"/>
              <a:t>、重组代码布局、缩减代码长度并减少分支预测失误来提高应用程序性能</a:t>
            </a:r>
            <a:r>
              <a:rPr lang="zh-CN" altLang="en-US" sz="1800" dirty="0" smtClean="0"/>
              <a:t>。</a:t>
            </a:r>
            <a:endParaRPr lang="zh-CN" altLang="en-US" sz="1800" dirty="0"/>
          </a:p>
          <a:p>
            <a:endParaRPr lang="en-US" altLang="zh-CN" sz="1800" dirty="0"/>
          </a:p>
          <a:p>
            <a:r>
              <a:rPr lang="zh-CN" altLang="en-US" sz="1800" b="1" dirty="0" smtClean="0"/>
              <a:t>效果</a:t>
            </a:r>
            <a:r>
              <a:rPr lang="en-US" altLang="zh-CN" sz="1800" b="1" dirty="0" smtClean="0"/>
              <a:t>:</a:t>
            </a:r>
            <a:endParaRPr lang="en-US" altLang="zh-CN" sz="1800" b="1" dirty="0"/>
          </a:p>
          <a:p>
            <a:pPr marL="0" indent="0">
              <a:buNone/>
            </a:pPr>
            <a:r>
              <a:rPr lang="zh-CN" altLang="en-US" sz="1800" dirty="0" smtClean="0"/>
              <a:t>社区测试有</a:t>
            </a:r>
            <a:r>
              <a:rPr lang="en-US" altLang="zh-CN" sz="1800" dirty="0" smtClean="0"/>
              <a:t>10%</a:t>
            </a:r>
            <a:r>
              <a:rPr lang="zh-CN" altLang="en-US" sz="1800" dirty="0" smtClean="0"/>
              <a:t>左右提升</a:t>
            </a:r>
            <a:r>
              <a:rPr lang="en-US" altLang="zh-CN" sz="1800" dirty="0" smtClean="0"/>
              <a:t>; </a:t>
            </a:r>
          </a:p>
          <a:p>
            <a:pPr marL="0" indent="0">
              <a:buNone/>
            </a:pPr>
            <a:r>
              <a:rPr lang="en-US" altLang="zh-CN" sz="1800" dirty="0" smtClean="0"/>
              <a:t>TODO:</a:t>
            </a:r>
            <a:r>
              <a:rPr lang="zh-CN" altLang="en-US" sz="1800" dirty="0" smtClean="0"/>
              <a:t>本地测试没跑通</a:t>
            </a:r>
            <a:r>
              <a:rPr lang="en-US" altLang="zh-CN" sz="1800" dirty="0" smtClean="0"/>
              <a:t>;</a:t>
            </a:r>
          </a:p>
          <a:p>
            <a:endParaRPr lang="en-US" altLang="zh-CN" sz="1800" b="1" dirty="0" smtClean="0"/>
          </a:p>
          <a:p>
            <a:r>
              <a:rPr lang="zh-CN" altLang="en-US" sz="1800" b="1" dirty="0" smtClean="0"/>
              <a:t>遗留问题</a:t>
            </a:r>
            <a:r>
              <a:rPr lang="en-US" altLang="zh-CN" sz="1800" b="1" dirty="0" smtClean="0"/>
              <a:t>:</a:t>
            </a:r>
          </a:p>
          <a:p>
            <a:pPr marL="0" indent="0">
              <a:buNone/>
            </a:pPr>
            <a:r>
              <a:rPr lang="zh-CN" altLang="en-US" sz="1800" dirty="0" smtClean="0"/>
              <a:t>同</a:t>
            </a:r>
            <a:r>
              <a:rPr lang="en-US" altLang="zh-CN" sz="1800" dirty="0" smtClean="0"/>
              <a:t>LTO</a:t>
            </a:r>
            <a:r>
              <a:rPr lang="zh-CN" altLang="en-US" sz="1800" dirty="0" smtClean="0"/>
              <a:t>问题</a:t>
            </a:r>
            <a:r>
              <a:rPr lang="en-US" altLang="zh-CN" sz="1800" dirty="0" smtClean="0"/>
              <a:t>; </a:t>
            </a:r>
            <a:r>
              <a:rPr lang="zh-CN" altLang="en-US" sz="1800" dirty="0" smtClean="0"/>
              <a:t>同时还需要解决</a:t>
            </a:r>
            <a:r>
              <a:rPr lang="en-US" altLang="zh-CN" sz="1800" dirty="0" smtClean="0"/>
              <a:t>LTO</a:t>
            </a:r>
            <a:r>
              <a:rPr lang="zh-CN" altLang="en-US" sz="1800" dirty="0" smtClean="0"/>
              <a:t>和</a:t>
            </a:r>
            <a:r>
              <a:rPr lang="en-US" altLang="zh-CN" sz="1800" dirty="0" smtClean="0"/>
              <a:t>PGO</a:t>
            </a:r>
            <a:r>
              <a:rPr lang="zh-CN" altLang="en-US" sz="1800" dirty="0" smtClean="0"/>
              <a:t>叠加问题</a:t>
            </a:r>
            <a:r>
              <a:rPr lang="en-US" altLang="zh-CN" sz="1800" dirty="0" smtClean="0"/>
              <a:t>;</a:t>
            </a:r>
          </a:p>
        </p:txBody>
      </p:sp>
    </p:spTree>
    <p:extLst>
      <p:ext uri="{BB962C8B-B14F-4D97-AF65-F5344CB8AC3E}">
        <p14:creationId xmlns:p14="http://schemas.microsoft.com/office/powerpoint/2010/main" val="100707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用户态</a:t>
            </a:r>
            <a:r>
              <a:rPr lang="en-US" altLang="zh-CN" dirty="0"/>
              <a:t>percpu, </a:t>
            </a:r>
            <a:r>
              <a:rPr lang="zh-CN" altLang="en-US" dirty="0"/>
              <a:t>内存管理性能优化</a:t>
            </a:r>
            <a:r>
              <a:rPr lang="en-US" altLang="zh-CN" dirty="0"/>
              <a:t>3</a:t>
            </a:r>
            <a:r>
              <a:rPr lang="en-US" altLang="zh-CN" dirty="0" smtClean="0"/>
              <a:t>+%</a:t>
            </a:r>
            <a:endParaRPr lang="zh-CN" altLang="en-US" dirty="0"/>
          </a:p>
        </p:txBody>
      </p:sp>
      <p:sp>
        <p:nvSpPr>
          <p:cNvPr id="5" name="内容占位符 2"/>
          <p:cNvSpPr>
            <a:spLocks noGrp="1"/>
          </p:cNvSpPr>
          <p:nvPr>
            <p:ph idx="4294967295"/>
          </p:nvPr>
        </p:nvSpPr>
        <p:spPr>
          <a:xfrm>
            <a:off x="736313" y="1502528"/>
            <a:ext cx="4985977" cy="4601952"/>
          </a:xfrm>
          <a:prstGeom prst="rect">
            <a:avLst/>
          </a:prstGeom>
        </p:spPr>
        <p:txBody>
          <a:bodyPr/>
          <a:lstStyle/>
          <a:p>
            <a:r>
              <a:rPr lang="zh-CN" altLang="en-US" sz="1800" b="1" dirty="0" smtClean="0"/>
              <a:t>优化原理</a:t>
            </a:r>
            <a:r>
              <a:rPr lang="en-US" altLang="zh-CN" sz="1800" b="1" dirty="0" smtClean="0"/>
              <a:t>:</a:t>
            </a:r>
          </a:p>
          <a:p>
            <a:pPr marL="0" indent="0">
              <a:buNone/>
            </a:pPr>
            <a:r>
              <a:rPr lang="zh-CN" altLang="en-US" sz="1800" dirty="0" smtClean="0"/>
              <a:t>用户</a:t>
            </a:r>
            <a:r>
              <a:rPr lang="zh-CN" altLang="en-US" sz="1800" dirty="0"/>
              <a:t>态</a:t>
            </a:r>
            <a:r>
              <a:rPr lang="zh-CN" altLang="en-US" sz="1800" dirty="0" smtClean="0"/>
              <a:t>线程如果在</a:t>
            </a:r>
            <a:r>
              <a:rPr lang="zh-CN" altLang="en-US" sz="1800" dirty="0"/>
              <a:t>临界区被</a:t>
            </a:r>
            <a:r>
              <a:rPr lang="zh-CN" altLang="en-US" sz="1800" dirty="0" smtClean="0"/>
              <a:t>内核调度打断</a:t>
            </a:r>
            <a:r>
              <a:rPr lang="en-US" altLang="zh-CN" sz="1800" dirty="0" smtClean="0"/>
              <a:t>, </a:t>
            </a:r>
            <a:r>
              <a:rPr lang="zh-CN" altLang="en-US" sz="1800" dirty="0" smtClean="0"/>
              <a:t>则内核将用户态线程强制跳转到</a:t>
            </a:r>
            <a:r>
              <a:rPr lang="en-US" altLang="zh-CN" sz="1800" dirty="0" smtClean="0"/>
              <a:t>abort</a:t>
            </a:r>
            <a:r>
              <a:rPr lang="zh-CN" altLang="en-US" sz="1800" dirty="0" smtClean="0"/>
              <a:t>代码位置执行。方便实现用户态</a:t>
            </a:r>
            <a:r>
              <a:rPr lang="en-US" altLang="zh-CN" sz="1800" dirty="0" err="1" smtClean="0"/>
              <a:t>percpu</a:t>
            </a:r>
            <a:r>
              <a:rPr lang="zh-CN" altLang="en-US" sz="1800" dirty="0" smtClean="0"/>
              <a:t>机制和免锁机制</a:t>
            </a:r>
            <a:r>
              <a:rPr lang="en-US" altLang="zh-CN" sz="1800" dirty="0" smtClean="0"/>
              <a:t>;</a:t>
            </a:r>
            <a:endParaRPr lang="zh-CN" altLang="en-US" sz="1800" dirty="0"/>
          </a:p>
          <a:p>
            <a:endParaRPr lang="en-US" altLang="zh-CN" sz="1800" dirty="0"/>
          </a:p>
          <a:p>
            <a:r>
              <a:rPr lang="zh-CN" altLang="en-US" sz="1800" b="1" dirty="0" smtClean="0"/>
              <a:t>效果</a:t>
            </a:r>
            <a:r>
              <a:rPr lang="en-US" altLang="zh-CN" sz="1800" b="1" dirty="0" smtClean="0"/>
              <a:t>:</a:t>
            </a:r>
            <a:endParaRPr lang="en-US" altLang="zh-CN" sz="1800" b="1" dirty="0"/>
          </a:p>
          <a:p>
            <a:pPr marL="0" indent="0">
              <a:buNone/>
            </a:pPr>
            <a:r>
              <a:rPr lang="zh-CN" altLang="en-US" sz="1800" dirty="0" smtClean="0"/>
              <a:t>社区测试有</a:t>
            </a:r>
            <a:r>
              <a:rPr lang="en-US" altLang="zh-CN" sz="1800" dirty="0" smtClean="0"/>
              <a:t>3%</a:t>
            </a:r>
            <a:r>
              <a:rPr lang="zh-CN" altLang="en-US" sz="1800" dirty="0" smtClean="0"/>
              <a:t>左右提升</a:t>
            </a:r>
            <a:r>
              <a:rPr lang="en-US" altLang="zh-CN" sz="1800" dirty="0" smtClean="0"/>
              <a:t>; (</a:t>
            </a:r>
            <a:r>
              <a:rPr lang="zh-CN" altLang="en-US" sz="1800" dirty="0" smtClean="0"/>
              <a:t>非端到端性能</a:t>
            </a:r>
            <a:r>
              <a:rPr lang="en-US" altLang="zh-CN" sz="1800" dirty="0" smtClean="0"/>
              <a:t>)</a:t>
            </a:r>
          </a:p>
          <a:p>
            <a:endParaRPr lang="en-US" altLang="zh-CN" sz="1800" b="1" dirty="0" smtClean="0"/>
          </a:p>
          <a:p>
            <a:r>
              <a:rPr lang="zh-CN" altLang="en-US" sz="1800" b="1" dirty="0" smtClean="0"/>
              <a:t>遗留问题</a:t>
            </a:r>
            <a:r>
              <a:rPr lang="en-US" altLang="zh-CN" sz="1800" b="1" dirty="0" smtClean="0"/>
              <a:t>:</a:t>
            </a:r>
          </a:p>
          <a:p>
            <a:pPr marL="0" indent="0">
              <a:buNone/>
            </a:pPr>
            <a:endParaRPr lang="en-US" altLang="zh-CN" sz="1800" dirty="0" smtClean="0"/>
          </a:p>
        </p:txBody>
      </p:sp>
    </p:spTree>
    <p:extLst>
      <p:ext uri="{BB962C8B-B14F-4D97-AF65-F5344CB8AC3E}">
        <p14:creationId xmlns:p14="http://schemas.microsoft.com/office/powerpoint/2010/main" val="345956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反馈</a:t>
            </a:r>
            <a:r>
              <a:rPr lang="zh-CN" altLang="en-US" dirty="0"/>
              <a:t>式调度技术</a:t>
            </a:r>
            <a:r>
              <a:rPr lang="en-US" altLang="zh-CN" dirty="0"/>
              <a:t>, </a:t>
            </a:r>
            <a:r>
              <a:rPr lang="zh-CN" altLang="en-US" dirty="0" smtClean="0"/>
              <a:t>提升</a:t>
            </a:r>
            <a:r>
              <a:rPr lang="zh-CN" altLang="en-US" dirty="0"/>
              <a:t>虚拟机超分场景</a:t>
            </a:r>
            <a:r>
              <a:rPr lang="zh-CN" altLang="en-US" dirty="0" smtClean="0"/>
              <a:t>性能</a:t>
            </a:r>
            <a:r>
              <a:rPr lang="en-US" altLang="zh-CN" dirty="0"/>
              <a:t>12-113</a:t>
            </a:r>
            <a:r>
              <a:rPr lang="en-US" altLang="zh-CN" dirty="0" smtClean="0"/>
              <a:t>%</a:t>
            </a:r>
            <a:endParaRPr lang="zh-CN" altLang="en-US" dirty="0"/>
          </a:p>
        </p:txBody>
      </p:sp>
      <p:sp>
        <p:nvSpPr>
          <p:cNvPr id="5" name="文本框 4"/>
          <p:cNvSpPr txBox="1"/>
          <p:nvPr/>
        </p:nvSpPr>
        <p:spPr>
          <a:xfrm>
            <a:off x="674173" y="1429783"/>
            <a:ext cx="11300842" cy="1030648"/>
          </a:xfrm>
          <a:prstGeom prst="rect">
            <a:avLst/>
          </a:prstGeom>
          <a:noFill/>
        </p:spPr>
        <p:txBody>
          <a:bodyPr wrap="square" rtlCol="0">
            <a:spAutoFit/>
          </a:bodyPr>
          <a:lstStyle/>
          <a:p>
            <a:r>
              <a:rPr lang="zh-CN" altLang="en-US" sz="1599" b="1" dirty="0">
                <a:latin typeface="微软雅黑" panose="020B0503020204020204" pitchFamily="34" charset="-122"/>
                <a:ea typeface="微软雅黑" panose="020B0503020204020204" pitchFamily="34" charset="-122"/>
              </a:rPr>
              <a:t>场景及核心痛点：</a:t>
            </a:r>
            <a:endParaRPr lang="en-US" altLang="zh-CN" sz="1599" b="1" dirty="0">
              <a:latin typeface="微软雅黑" panose="020B0503020204020204" pitchFamily="34" charset="-122"/>
              <a:ea typeface="微软雅黑" panose="020B0503020204020204" pitchFamily="34" charset="-122"/>
            </a:endParaRPr>
          </a:p>
          <a:p>
            <a:pPr>
              <a:lnSpc>
                <a:spcPts val="1799"/>
              </a:lnSpc>
            </a:pPr>
            <a:r>
              <a:rPr lang="zh-CN" altLang="en-US" sz="1299" dirty="0" smtClean="0">
                <a:latin typeface="微软雅黑" panose="020B0503020204020204" pitchFamily="34" charset="-122"/>
                <a:ea typeface="微软雅黑" panose="020B0503020204020204" pitchFamily="34" charset="-122"/>
              </a:rPr>
              <a:t>云场景</a:t>
            </a:r>
            <a:r>
              <a:rPr lang="zh-CN" altLang="en-US" sz="1299" dirty="0">
                <a:latin typeface="微软雅黑" panose="020B0503020204020204" pitchFamily="34" charset="-122"/>
                <a:ea typeface="微软雅黑" panose="020B0503020204020204" pitchFamily="34" charset="-122"/>
              </a:rPr>
              <a:t>为了更有效的利用计算资源</a:t>
            </a:r>
            <a:r>
              <a:rPr lang="en-US" altLang="zh-CN" sz="1299" dirty="0">
                <a:latin typeface="微软雅黑" panose="020B0503020204020204" pitchFamily="34" charset="-122"/>
                <a:ea typeface="微软雅黑" panose="020B0503020204020204" pitchFamily="34" charset="-122"/>
              </a:rPr>
              <a:t>, </a:t>
            </a:r>
            <a:r>
              <a:rPr lang="zh-CN" altLang="en-US" sz="1299" dirty="0">
                <a:latin typeface="微软雅黑" panose="020B0503020204020204" pitchFamily="34" charset="-122"/>
                <a:ea typeface="微软雅黑" panose="020B0503020204020204" pitchFamily="34" charset="-122"/>
              </a:rPr>
              <a:t>用户会在服务器部署高密度的虚拟机</a:t>
            </a:r>
            <a:r>
              <a:rPr lang="en-US" altLang="zh-CN" sz="1299" dirty="0">
                <a:latin typeface="微软雅黑" panose="020B0503020204020204" pitchFamily="34" charset="-122"/>
                <a:ea typeface="微软雅黑" panose="020B0503020204020204" pitchFamily="34" charset="-122"/>
              </a:rPr>
              <a:t>, </a:t>
            </a:r>
            <a:r>
              <a:rPr lang="zh-CN" altLang="en-US" sz="1299" dirty="0">
                <a:latin typeface="微软雅黑" panose="020B0503020204020204" pitchFamily="34" charset="-122"/>
                <a:ea typeface="微软雅黑" panose="020B0503020204020204" pitchFamily="34" charset="-122"/>
              </a:rPr>
              <a:t>虚拟机</a:t>
            </a:r>
            <a:r>
              <a:rPr lang="en-US" altLang="zh-CN" sz="1299" dirty="0">
                <a:latin typeface="微软雅黑" panose="020B0503020204020204" pitchFamily="34" charset="-122"/>
                <a:ea typeface="微软雅黑" panose="020B0503020204020204" pitchFamily="34" charset="-122"/>
              </a:rPr>
              <a:t>VCPU</a:t>
            </a:r>
            <a:r>
              <a:rPr lang="zh-CN" altLang="en-US" sz="1299" dirty="0">
                <a:latin typeface="微软雅黑" panose="020B0503020204020204" pitchFamily="34" charset="-122"/>
                <a:ea typeface="微软雅黑" panose="020B0503020204020204" pitchFamily="34" charset="-122"/>
              </a:rPr>
              <a:t>数量远超物理</a:t>
            </a:r>
            <a:r>
              <a:rPr lang="en-US" altLang="zh-CN" sz="1299" dirty="0">
                <a:latin typeface="微软雅黑" panose="020B0503020204020204" pitchFamily="34" charset="-122"/>
                <a:ea typeface="微软雅黑" panose="020B0503020204020204" pitchFamily="34" charset="-122"/>
              </a:rPr>
              <a:t>CPU</a:t>
            </a:r>
            <a:r>
              <a:rPr lang="zh-CN" altLang="en-US" sz="1299" dirty="0">
                <a:latin typeface="微软雅黑" panose="020B0503020204020204" pitchFamily="34" charset="-122"/>
                <a:ea typeface="微软雅黑" panose="020B0503020204020204" pitchFamily="34" charset="-122"/>
              </a:rPr>
              <a:t>。</a:t>
            </a:r>
            <a:endParaRPr lang="en-US" altLang="zh-CN" sz="1299" dirty="0">
              <a:latin typeface="微软雅黑" panose="020B0503020204020204" pitchFamily="34" charset="-122"/>
              <a:ea typeface="微软雅黑" panose="020B0503020204020204" pitchFamily="34" charset="-122"/>
            </a:endParaRPr>
          </a:p>
          <a:p>
            <a:pPr>
              <a:lnSpc>
                <a:spcPts val="1799"/>
              </a:lnSpc>
            </a:pPr>
            <a:r>
              <a:rPr lang="zh-CN" altLang="en-US" sz="1299" dirty="0">
                <a:latin typeface="微软雅黑" panose="020B0503020204020204" pitchFamily="34" charset="-122"/>
                <a:ea typeface="微软雅黑" panose="020B0503020204020204" pitchFamily="34" charset="-122"/>
              </a:rPr>
              <a:t>如果不绑定</a:t>
            </a:r>
            <a:r>
              <a:rPr lang="en-US" altLang="zh-CN" sz="1299" dirty="0">
                <a:latin typeface="微软雅黑" panose="020B0503020204020204" pitchFamily="34" charset="-122"/>
                <a:ea typeface="微软雅黑" panose="020B0503020204020204" pitchFamily="34" charset="-122"/>
              </a:rPr>
              <a:t>VCPU</a:t>
            </a:r>
            <a:r>
              <a:rPr lang="zh-CN" altLang="en-US" sz="1299" dirty="0">
                <a:latin typeface="微软雅黑" panose="020B0503020204020204" pitchFamily="34" charset="-122"/>
                <a:ea typeface="微软雅黑" panose="020B0503020204020204" pitchFamily="34" charset="-122"/>
              </a:rPr>
              <a:t>和亲和物理</a:t>
            </a:r>
            <a:r>
              <a:rPr lang="en-US" altLang="zh-CN" sz="1299" dirty="0">
                <a:latin typeface="微软雅黑" panose="020B0503020204020204" pitchFamily="34" charset="-122"/>
                <a:ea typeface="微软雅黑" panose="020B0503020204020204" pitchFamily="34" charset="-122"/>
              </a:rPr>
              <a:t>CPU, </a:t>
            </a:r>
            <a:r>
              <a:rPr lang="zh-CN" altLang="en-US" sz="1299" dirty="0">
                <a:latin typeface="微软雅黑" panose="020B0503020204020204" pitchFamily="34" charset="-122"/>
                <a:ea typeface="微软雅黑" panose="020B0503020204020204" pitchFamily="34" charset="-122"/>
              </a:rPr>
              <a:t>性能下降明显</a:t>
            </a:r>
            <a:r>
              <a:rPr lang="en-US" altLang="zh-CN" sz="1299" dirty="0">
                <a:latin typeface="微软雅黑" panose="020B0503020204020204" pitchFamily="34" charset="-122"/>
                <a:ea typeface="微软雅黑" panose="020B0503020204020204" pitchFamily="34" charset="-122"/>
              </a:rPr>
              <a:t>; </a:t>
            </a:r>
            <a:r>
              <a:rPr lang="zh-CN" altLang="en-US" sz="1299" dirty="0">
                <a:latin typeface="微软雅黑" panose="020B0503020204020204" pitchFamily="34" charset="-122"/>
                <a:ea typeface="微软雅黑" panose="020B0503020204020204" pitchFamily="34" charset="-122"/>
              </a:rPr>
              <a:t>如果绑定</a:t>
            </a:r>
            <a:r>
              <a:rPr lang="en-US" altLang="zh-CN" sz="1299" dirty="0">
                <a:latin typeface="微软雅黑" panose="020B0503020204020204" pitchFamily="34" charset="-122"/>
                <a:ea typeface="微软雅黑" panose="020B0503020204020204" pitchFamily="34" charset="-122"/>
              </a:rPr>
              <a:t>VCPU</a:t>
            </a:r>
            <a:r>
              <a:rPr lang="zh-CN" altLang="en-US" sz="1299" dirty="0">
                <a:latin typeface="微软雅黑" panose="020B0503020204020204" pitchFamily="34" charset="-122"/>
                <a:ea typeface="微软雅黑" panose="020B0503020204020204" pitchFamily="34" charset="-122"/>
              </a:rPr>
              <a:t>和物理</a:t>
            </a:r>
            <a:r>
              <a:rPr lang="en-US" altLang="zh-CN" sz="1299" dirty="0">
                <a:latin typeface="微软雅黑" panose="020B0503020204020204" pitchFamily="34" charset="-122"/>
                <a:ea typeface="微软雅黑" panose="020B0503020204020204" pitchFamily="34" charset="-122"/>
              </a:rPr>
              <a:t>CPU, </a:t>
            </a:r>
            <a:r>
              <a:rPr lang="zh-CN" altLang="en-US" sz="1299" dirty="0">
                <a:latin typeface="微软雅黑" panose="020B0503020204020204" pitchFamily="34" charset="-122"/>
                <a:ea typeface="微软雅黑" panose="020B0503020204020204" pitchFamily="34" charset="-122"/>
              </a:rPr>
              <a:t>同一个物理</a:t>
            </a:r>
            <a:r>
              <a:rPr lang="en-US" altLang="zh-CN" sz="1299" dirty="0">
                <a:latin typeface="微软雅黑" panose="020B0503020204020204" pitchFamily="34" charset="-122"/>
                <a:ea typeface="微软雅黑" panose="020B0503020204020204" pitchFamily="34" charset="-122"/>
              </a:rPr>
              <a:t>CPU</a:t>
            </a:r>
            <a:r>
              <a:rPr lang="zh-CN" altLang="en-US" sz="1299" dirty="0">
                <a:latin typeface="微软雅黑" panose="020B0503020204020204" pitchFamily="34" charset="-122"/>
                <a:ea typeface="微软雅黑" panose="020B0503020204020204" pitchFamily="34" charset="-122"/>
              </a:rPr>
              <a:t>上的超分</a:t>
            </a:r>
            <a:r>
              <a:rPr lang="en-US" altLang="zh-CN" sz="1299" dirty="0">
                <a:latin typeface="微软雅黑" panose="020B0503020204020204" pitchFamily="34" charset="-122"/>
                <a:ea typeface="微软雅黑" panose="020B0503020204020204" pitchFamily="34" charset="-122"/>
              </a:rPr>
              <a:t>VCPU</a:t>
            </a:r>
            <a:r>
              <a:rPr lang="zh-CN" altLang="en-US" sz="1299" dirty="0">
                <a:latin typeface="微软雅黑" panose="020B0503020204020204" pitchFamily="34" charset="-122"/>
                <a:ea typeface="微软雅黑" panose="020B0503020204020204" pitchFamily="34" charset="-122"/>
              </a:rPr>
              <a:t>同时繁忙的时候</a:t>
            </a:r>
            <a:r>
              <a:rPr lang="en-US" altLang="zh-CN" sz="1299" dirty="0">
                <a:latin typeface="微软雅黑" panose="020B0503020204020204" pitchFamily="34" charset="-122"/>
                <a:ea typeface="微软雅黑" panose="020B0503020204020204" pitchFamily="34" charset="-122"/>
              </a:rPr>
              <a:t>, </a:t>
            </a:r>
            <a:r>
              <a:rPr lang="zh-CN" altLang="en-US" sz="1299" dirty="0">
                <a:latin typeface="微软雅黑" panose="020B0503020204020204" pitchFamily="34" charset="-122"/>
                <a:ea typeface="微软雅黑" panose="020B0503020204020204" pitchFamily="34" charset="-122"/>
              </a:rPr>
              <a:t>性能下降明显。</a:t>
            </a:r>
            <a:endParaRPr lang="en-US" altLang="zh-CN" sz="1299" dirty="0">
              <a:latin typeface="微软雅黑" panose="020B0503020204020204" pitchFamily="34" charset="-122"/>
              <a:ea typeface="微软雅黑" panose="020B0503020204020204" pitchFamily="34" charset="-122"/>
            </a:endParaRPr>
          </a:p>
          <a:p>
            <a:pPr>
              <a:lnSpc>
                <a:spcPts val="1799"/>
              </a:lnSpc>
            </a:pPr>
            <a:r>
              <a:rPr lang="zh-CN" altLang="en-US" sz="1299" dirty="0">
                <a:solidFill>
                  <a:srgbClr val="FF0000"/>
                </a:solidFill>
                <a:latin typeface="微软雅黑" panose="020B0503020204020204" pitchFamily="34" charset="-122"/>
                <a:ea typeface="微软雅黑" panose="020B0503020204020204" pitchFamily="34" charset="-122"/>
              </a:rPr>
              <a:t>现有</a:t>
            </a:r>
            <a:r>
              <a:rPr lang="en-US" altLang="zh-CN" sz="1299" dirty="0">
                <a:solidFill>
                  <a:srgbClr val="FF0000"/>
                </a:solidFill>
                <a:latin typeface="微软雅黑" panose="020B0503020204020204" pitchFamily="34" charset="-122"/>
                <a:ea typeface="微软雅黑" panose="020B0503020204020204" pitchFamily="34" charset="-122"/>
              </a:rPr>
              <a:t>Linux</a:t>
            </a:r>
            <a:r>
              <a:rPr lang="zh-CN" altLang="en-US" sz="1299" dirty="0">
                <a:solidFill>
                  <a:srgbClr val="FF0000"/>
                </a:solidFill>
                <a:latin typeface="微软雅黑" panose="020B0503020204020204" pitchFamily="34" charset="-122"/>
                <a:ea typeface="微软雅黑" panose="020B0503020204020204" pitchFamily="34" charset="-122"/>
              </a:rPr>
              <a:t>调度技术无法同时解决亲和绑定和超分热点碰撞问题。</a:t>
            </a:r>
            <a:endParaRPr lang="en-US" altLang="zh-CN" sz="1299"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5976471" y="3768281"/>
            <a:ext cx="237473" cy="369188"/>
          </a:xfrm>
          <a:prstGeom prst="rect">
            <a:avLst/>
          </a:prstGeom>
        </p:spPr>
        <p:txBody>
          <a:bodyPr wrap="none">
            <a:spAutoFit/>
          </a:bodyPr>
          <a:lstStyle/>
          <a:p>
            <a:r>
              <a:rPr lang="zh-CN" altLang="en-US" sz="1799" dirty="0"/>
              <a:t> </a:t>
            </a:r>
          </a:p>
        </p:txBody>
      </p:sp>
      <p:pic>
        <p:nvPicPr>
          <p:cNvPr id="7" name="图片 6"/>
          <p:cNvPicPr>
            <a:picLocks noChangeAspect="1"/>
          </p:cNvPicPr>
          <p:nvPr/>
        </p:nvPicPr>
        <p:blipFill>
          <a:blip r:embed="rId2"/>
          <a:stretch>
            <a:fillRect/>
          </a:stretch>
        </p:blipFill>
        <p:spPr>
          <a:xfrm>
            <a:off x="674173" y="2906916"/>
            <a:ext cx="4951066" cy="2608831"/>
          </a:xfrm>
          <a:prstGeom prst="rect">
            <a:avLst/>
          </a:prstGeom>
        </p:spPr>
      </p:pic>
      <p:sp>
        <p:nvSpPr>
          <p:cNvPr id="8" name="文本框 7"/>
          <p:cNvSpPr txBox="1"/>
          <p:nvPr/>
        </p:nvSpPr>
        <p:spPr>
          <a:xfrm>
            <a:off x="5976471" y="2906915"/>
            <a:ext cx="5102838" cy="1635706"/>
          </a:xfrm>
          <a:prstGeom prst="rect">
            <a:avLst/>
          </a:prstGeom>
          <a:noFill/>
        </p:spPr>
        <p:txBody>
          <a:bodyPr wrap="square" rtlCol="0">
            <a:spAutoFit/>
          </a:bodyPr>
          <a:lstStyle/>
          <a:p>
            <a:pPr>
              <a:lnSpc>
                <a:spcPts val="3439"/>
              </a:lnSpc>
            </a:pPr>
            <a:r>
              <a:rPr lang="zh-CN" altLang="en-US" sz="1599" b="1" dirty="0">
                <a:latin typeface="微软雅黑" panose="020B0503020204020204" pitchFamily="34" charset="-122"/>
                <a:ea typeface="微软雅黑" panose="020B0503020204020204" pitchFamily="34" charset="-122"/>
              </a:rPr>
              <a:t>关键技术</a:t>
            </a:r>
            <a:r>
              <a:rPr lang="en-US" altLang="zh-CN" sz="1599" b="1" dirty="0">
                <a:latin typeface="微软雅黑" panose="020B0503020204020204" pitchFamily="34" charset="-122"/>
                <a:ea typeface="微软雅黑" panose="020B0503020204020204" pitchFamily="34" charset="-122"/>
              </a:rPr>
              <a:t>:</a:t>
            </a:r>
          </a:p>
          <a:p>
            <a:pPr>
              <a:lnSpc>
                <a:spcPct val="150000"/>
              </a:lnSpc>
            </a:pPr>
            <a:r>
              <a:rPr lang="zh-CN" altLang="en-US" sz="1599" dirty="0">
                <a:latin typeface="微软雅黑" panose="020B0503020204020204" pitchFamily="34" charset="-122"/>
                <a:ea typeface="微软雅黑" panose="020B0503020204020204" pitchFamily="34" charset="-122"/>
              </a:rPr>
              <a:t>反馈式调度技术</a:t>
            </a:r>
            <a:r>
              <a:rPr lang="en-US" altLang="zh-CN" sz="1599" dirty="0">
                <a:latin typeface="微软雅黑" panose="020B0503020204020204" pitchFamily="34" charset="-122"/>
                <a:ea typeface="微软雅黑" panose="020B0503020204020204" pitchFamily="34" charset="-122"/>
              </a:rPr>
              <a:t>, </a:t>
            </a:r>
            <a:r>
              <a:rPr lang="zh-CN" altLang="en-US" sz="1599" dirty="0">
                <a:latin typeface="微软雅黑" panose="020B0503020204020204" pitchFamily="34" charset="-122"/>
                <a:ea typeface="微软雅黑" panose="020B0503020204020204" pitchFamily="34" charset="-122"/>
              </a:rPr>
              <a:t>通过</a:t>
            </a:r>
            <a:r>
              <a:rPr lang="en-US" altLang="zh-CN" sz="1599" dirty="0">
                <a:latin typeface="微软雅黑" panose="020B0503020204020204" pitchFamily="34" charset="-122"/>
                <a:ea typeface="微软雅黑" panose="020B0503020204020204" pitchFamily="34" charset="-122"/>
              </a:rPr>
              <a:t>VCPU</a:t>
            </a:r>
            <a:r>
              <a:rPr lang="zh-CN" altLang="en-US" sz="1599" dirty="0">
                <a:latin typeface="微软雅黑" panose="020B0503020204020204" pitchFamily="34" charset="-122"/>
                <a:ea typeface="微软雅黑" panose="020B0503020204020204" pitchFamily="34" charset="-122"/>
              </a:rPr>
              <a:t>线程的负载反馈情况</a:t>
            </a:r>
            <a:r>
              <a:rPr lang="en-US" altLang="zh-CN" sz="1599" dirty="0">
                <a:latin typeface="微软雅黑" panose="020B0503020204020204" pitchFamily="34" charset="-122"/>
                <a:ea typeface="微软雅黑" panose="020B0503020204020204" pitchFamily="34" charset="-122"/>
              </a:rPr>
              <a:t>, </a:t>
            </a:r>
            <a:r>
              <a:rPr lang="zh-CN" altLang="en-US" sz="1599" dirty="0">
                <a:latin typeface="微软雅黑" panose="020B0503020204020204" pitchFamily="34" charset="-122"/>
                <a:ea typeface="微软雅黑" panose="020B0503020204020204" pitchFamily="34" charset="-122"/>
              </a:rPr>
              <a:t>自动选择硬绑定和软绑定的目标</a:t>
            </a:r>
            <a:r>
              <a:rPr lang="en-US" altLang="zh-CN" sz="1599" dirty="0">
                <a:latin typeface="微软雅黑" panose="020B0503020204020204" pitchFamily="34" charset="-122"/>
                <a:ea typeface="微软雅黑" panose="020B0503020204020204" pitchFamily="34" charset="-122"/>
              </a:rPr>
              <a:t>CPU, </a:t>
            </a:r>
            <a:r>
              <a:rPr lang="zh-CN" altLang="en-US" sz="1599" dirty="0">
                <a:latin typeface="微软雅黑" panose="020B0503020204020204" pitchFamily="34" charset="-122"/>
                <a:ea typeface="微软雅黑" panose="020B0503020204020204" pitchFamily="34" charset="-122"/>
              </a:rPr>
              <a:t>使物理亲和性和超分热点碰撞问题得到了有效解决。</a:t>
            </a:r>
          </a:p>
        </p:txBody>
      </p:sp>
    </p:spTree>
    <p:extLst>
      <p:ext uri="{BB962C8B-B14F-4D97-AF65-F5344CB8AC3E}">
        <p14:creationId xmlns:p14="http://schemas.microsoft.com/office/powerpoint/2010/main" val="288152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Roadmap</a:t>
            </a:r>
            <a:endParaRPr lang="zh-CN" altLang="en-US" dirty="0"/>
          </a:p>
        </p:txBody>
      </p:sp>
      <p:graphicFrame>
        <p:nvGraphicFramePr>
          <p:cNvPr id="5" name="内容占位符 3"/>
          <p:cNvGraphicFramePr>
            <a:graphicFrameLocks noGrp="1"/>
          </p:cNvGraphicFramePr>
          <p:nvPr>
            <p:ph idx="4294967295"/>
            <p:extLst>
              <p:ext uri="{D42A27DB-BD31-4B8C-83A1-F6EECF244321}">
                <p14:modId xmlns:p14="http://schemas.microsoft.com/office/powerpoint/2010/main" val="1219332153"/>
              </p:ext>
            </p:extLst>
          </p:nvPr>
        </p:nvGraphicFramePr>
        <p:xfrm>
          <a:off x="736313" y="1502528"/>
          <a:ext cx="10728897" cy="4689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555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Native-Turbo</a:t>
            </a:r>
            <a:r>
              <a:rPr lang="zh-CN" altLang="en-US" dirty="0" smtClean="0"/>
              <a:t>贡献上游社区策略</a:t>
            </a:r>
            <a:endParaRPr lang="zh-CN" altLang="en-US" dirty="0"/>
          </a:p>
        </p:txBody>
      </p:sp>
      <p:sp>
        <p:nvSpPr>
          <p:cNvPr id="3" name="内容占位符 2"/>
          <p:cNvSpPr>
            <a:spLocks noGrp="1"/>
          </p:cNvSpPr>
          <p:nvPr>
            <p:ph idx="1"/>
          </p:nvPr>
        </p:nvSpPr>
        <p:spPr/>
        <p:txBody>
          <a:bodyPr/>
          <a:lstStyle/>
          <a:p>
            <a:pPr marL="0" indent="0">
              <a:buNone/>
            </a:pPr>
            <a:r>
              <a:rPr lang="en-US" altLang="zh-CN" sz="1800" dirty="0" smtClean="0"/>
              <a:t>Kernel</a:t>
            </a:r>
            <a:r>
              <a:rPr lang="zh-CN" altLang="en-US" sz="1800" dirty="0" smtClean="0"/>
              <a:t>包修改将同步推送</a:t>
            </a:r>
            <a:r>
              <a:rPr lang="en-US" altLang="zh-CN" sz="1800" dirty="0" smtClean="0"/>
              <a:t>Linux kernel</a:t>
            </a:r>
            <a:r>
              <a:rPr lang="zh-CN" altLang="en-US" sz="1800" dirty="0" smtClean="0"/>
              <a:t>社区</a:t>
            </a:r>
            <a:r>
              <a:rPr lang="en-US" altLang="zh-CN" sz="1800" dirty="0" smtClean="0"/>
              <a:t>; </a:t>
            </a:r>
            <a:r>
              <a:rPr lang="zh-CN" altLang="en-US" sz="1800" dirty="0" smtClean="0"/>
              <a:t>未被社区接纳部分补丁将在</a:t>
            </a:r>
            <a:r>
              <a:rPr lang="en-US" altLang="zh-CN" sz="1800" dirty="0" smtClean="0"/>
              <a:t>openEuler</a:t>
            </a:r>
            <a:r>
              <a:rPr lang="zh-CN" altLang="en-US" sz="1800" dirty="0" smtClean="0"/>
              <a:t>社区维护</a:t>
            </a:r>
            <a:r>
              <a:rPr lang="en-US" altLang="zh-CN" sz="1800" dirty="0" smtClean="0"/>
              <a:t>;</a:t>
            </a:r>
          </a:p>
          <a:p>
            <a:pPr marL="0" indent="0">
              <a:buNone/>
            </a:pPr>
            <a:r>
              <a:rPr lang="en-US" altLang="zh-CN" sz="1800" dirty="0" smtClean="0"/>
              <a:t>Libc</a:t>
            </a:r>
            <a:r>
              <a:rPr lang="zh-CN" altLang="en-US" sz="1800" dirty="0" smtClean="0"/>
              <a:t>包修改将作为</a:t>
            </a:r>
            <a:r>
              <a:rPr lang="en-US" altLang="zh-CN" sz="1800" dirty="0" smtClean="0"/>
              <a:t>euler-libc</a:t>
            </a:r>
            <a:r>
              <a:rPr lang="zh-CN" altLang="en-US" sz="1800" dirty="0" smtClean="0"/>
              <a:t>的一部分</a:t>
            </a:r>
            <a:r>
              <a:rPr lang="en-US" altLang="zh-CN" sz="1800" dirty="0" smtClean="0"/>
              <a:t>, </a:t>
            </a:r>
            <a:r>
              <a:rPr lang="zh-CN" altLang="en-US" sz="1800" dirty="0" smtClean="0"/>
              <a:t>在</a:t>
            </a:r>
            <a:r>
              <a:rPr lang="en-US" altLang="zh-CN" sz="1800" dirty="0" smtClean="0"/>
              <a:t>euler-libc</a:t>
            </a:r>
            <a:r>
              <a:rPr lang="zh-CN" altLang="en-US" sz="1800" dirty="0" smtClean="0"/>
              <a:t>社区维护</a:t>
            </a:r>
            <a:r>
              <a:rPr lang="en-US" altLang="zh-CN" sz="1800" dirty="0" smtClean="0"/>
              <a:t>;</a:t>
            </a:r>
          </a:p>
          <a:p>
            <a:pPr marL="0" indent="0">
              <a:buNone/>
            </a:pPr>
            <a:endParaRPr lang="zh-CN" altLang="en-US" dirty="0"/>
          </a:p>
        </p:txBody>
      </p:sp>
    </p:spTree>
    <p:extLst>
      <p:ext uri="{BB962C8B-B14F-4D97-AF65-F5344CB8AC3E}">
        <p14:creationId xmlns:p14="http://schemas.microsoft.com/office/powerpoint/2010/main" val="252979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openEuler</a:t>
            </a:r>
            <a:r>
              <a:rPr lang="zh-CN" altLang="en-US" dirty="0"/>
              <a:t>生态关键应用性能提升</a:t>
            </a:r>
            <a:r>
              <a:rPr lang="zh-CN" altLang="en-US" dirty="0" smtClean="0"/>
              <a:t>效果</a:t>
            </a:r>
            <a:endParaRPr lang="zh-CN" altLang="en-US" dirty="0"/>
          </a:p>
        </p:txBody>
      </p:sp>
      <p:sp>
        <p:nvSpPr>
          <p:cNvPr id="3" name="内容占位符 2"/>
          <p:cNvSpPr>
            <a:spLocks noGrp="1"/>
          </p:cNvSpPr>
          <p:nvPr>
            <p:ph idx="1"/>
          </p:nvPr>
        </p:nvSpPr>
        <p:spPr/>
        <p:txBody>
          <a:bodyPr/>
          <a:lstStyle/>
          <a:p>
            <a:r>
              <a:rPr lang="zh-CN" altLang="en-US" sz="1800" dirty="0" smtClean="0"/>
              <a:t>数据库</a:t>
            </a:r>
            <a:r>
              <a:rPr lang="en-US" altLang="zh-CN" sz="1800" dirty="0" err="1" smtClean="0"/>
              <a:t>MariaDB</a:t>
            </a:r>
            <a:r>
              <a:rPr lang="en-US" altLang="zh-CN" sz="1800" dirty="0" smtClean="0"/>
              <a:t>  5%</a:t>
            </a:r>
          </a:p>
          <a:p>
            <a:r>
              <a:rPr lang="en-US" altLang="zh-CN" sz="1800" dirty="0" err="1" smtClean="0"/>
              <a:t>Redis</a:t>
            </a:r>
            <a:r>
              <a:rPr lang="en-US" altLang="zh-CN" sz="1800" dirty="0" smtClean="0"/>
              <a:t>      TODO</a:t>
            </a:r>
          </a:p>
          <a:p>
            <a:r>
              <a:rPr lang="en-US" altLang="zh-CN" sz="1800" dirty="0" err="1" smtClean="0"/>
              <a:t>Nginx</a:t>
            </a:r>
            <a:r>
              <a:rPr lang="en-US" altLang="zh-CN" sz="1800" dirty="0" smtClean="0"/>
              <a:t>     </a:t>
            </a:r>
            <a:r>
              <a:rPr lang="en-US" altLang="zh-CN" sz="1800" dirty="0"/>
              <a:t>TODO</a:t>
            </a:r>
          </a:p>
          <a:p>
            <a:r>
              <a:rPr lang="en-US" altLang="zh-CN" sz="1800" dirty="0" err="1" smtClean="0"/>
              <a:t>Ceph</a:t>
            </a:r>
            <a:r>
              <a:rPr lang="en-US" altLang="zh-CN" sz="1800" dirty="0" smtClean="0"/>
              <a:t>      TODO</a:t>
            </a:r>
            <a:endParaRPr lang="en-US" altLang="zh-CN" sz="1800" dirty="0"/>
          </a:p>
          <a:p>
            <a:endParaRPr lang="en-US" altLang="zh-CN" dirty="0" smtClean="0"/>
          </a:p>
          <a:p>
            <a:endParaRPr lang="zh-CN" altLang="en-US" dirty="0"/>
          </a:p>
        </p:txBody>
      </p:sp>
    </p:spTree>
    <p:extLst>
      <p:ext uri="{BB962C8B-B14F-4D97-AF65-F5344CB8AC3E}">
        <p14:creationId xmlns:p14="http://schemas.microsoft.com/office/powerpoint/2010/main" val="215517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338998"/>
            <a:ext cx="10515600" cy="1325563"/>
          </a:xfrm>
        </p:spPr>
        <p:txBody>
          <a:bodyPr vert="horz" lIns="91440" tIns="45720" rIns="91440" bIns="45720" rtlCol="0" anchor="ctr">
            <a:normAutofit/>
          </a:bodyPr>
          <a:lstStyle/>
          <a:p>
            <a:r>
              <a:rPr lang="en-US" altLang="zh-CN" sz="3600" b="1" dirty="0">
                <a:gradFill>
                  <a:gsLst>
                    <a:gs pos="0">
                      <a:srgbClr val="51A4CF"/>
                    </a:gs>
                    <a:gs pos="100000">
                      <a:srgbClr val="303C92"/>
                    </a:gs>
                  </a:gsLst>
                  <a:lin ang="5400000" scaled="1"/>
                </a:gradFill>
              </a:rPr>
              <a:t>Thank you</a:t>
            </a:r>
            <a:endParaRPr lang="zh-CN" altLang="en-US" sz="3600" b="1" dirty="0">
              <a:gradFill>
                <a:gsLst>
                  <a:gs pos="0">
                    <a:srgbClr val="51A4CF"/>
                  </a:gs>
                  <a:gs pos="100000">
                    <a:srgbClr val="303C92"/>
                  </a:gs>
                </a:gsLst>
                <a:lin ang="5400000" scaled="1"/>
              </a:gradFill>
            </a:endParaRPr>
          </a:p>
        </p:txBody>
      </p:sp>
    </p:spTree>
    <p:extLst>
      <p:ext uri="{BB962C8B-B14F-4D97-AF65-F5344CB8AC3E}">
        <p14:creationId xmlns:p14="http://schemas.microsoft.com/office/powerpoint/2010/main" val="3068167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5488913" y="1120263"/>
            <a:ext cx="1290674" cy="369332"/>
          </a:xfrm>
          <a:prstGeom prst="rect">
            <a:avLst/>
          </a:prstGeom>
          <a:noFill/>
        </p:spPr>
        <p:txBody>
          <a:bodyPr wrap="none" rtlCol="0">
            <a:spAutoFit/>
          </a:bodyPr>
          <a:lstStyle>
            <a:defPPr>
              <a:defRPr lang="zh-CN"/>
            </a:defPPr>
            <a:lvl1pPr>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sz="1800" dirty="0"/>
              <a:t>CONTENT</a:t>
            </a:r>
            <a:endParaRPr lang="zh-CN" altLang="en-US" sz="1800" dirty="0"/>
          </a:p>
        </p:txBody>
      </p:sp>
      <p:sp>
        <p:nvSpPr>
          <p:cNvPr id="11" name="文本框 10"/>
          <p:cNvSpPr txBox="1"/>
          <p:nvPr/>
        </p:nvSpPr>
        <p:spPr>
          <a:xfrm>
            <a:off x="1978355" y="2163113"/>
            <a:ext cx="816249" cy="707886"/>
          </a:xfrm>
          <a:prstGeom prst="rect">
            <a:avLst/>
          </a:prstGeom>
          <a:noFill/>
        </p:spPr>
        <p:txBody>
          <a:bodyPr wrap="none" rtlCol="0">
            <a:spAutoFit/>
          </a:bodyPr>
          <a:lstStyle/>
          <a:p>
            <a:r>
              <a:rPr lang="en-US" altLang="zh-CN" sz="4000" b="1" dirty="0" smtClean="0">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rPr>
              <a:t>01</a:t>
            </a:r>
            <a:endParaRPr lang="zh-CN" altLang="en-US" sz="4000" b="1" dirty="0">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35547" y="2202131"/>
            <a:ext cx="1210588" cy="400110"/>
          </a:xfrm>
          <a:prstGeom prst="rect">
            <a:avLst/>
          </a:prstGeom>
          <a:noFill/>
        </p:spPr>
        <p:txBody>
          <a:bodyPr wrap="none" rtlCol="0">
            <a:spAutoFit/>
          </a:bodyPr>
          <a:lstStyle/>
          <a:p>
            <a:r>
              <a:rPr lang="zh-CN" altLang="en-US" sz="2000" b="1" dirty="0" smtClean="0">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rPr>
              <a:t>标题内容</a:t>
            </a:r>
            <a:endParaRPr lang="zh-CN" altLang="en-US" sz="2000" b="1" dirty="0">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a:xfrm>
            <a:off x="5413160" y="412820"/>
            <a:ext cx="1537371" cy="810532"/>
          </a:xfrm>
          <a:prstGeom prst="rect">
            <a:avLst/>
          </a:prstGeom>
        </p:spPr>
        <p:txBody>
          <a:bodyPr vert="horz" lIns="91440" tIns="45720" rIns="91440" bIns="45720" rtlCol="0" anchor="ctr">
            <a:normAutofit/>
          </a:bodyPr>
          <a:lstStyle>
            <a:lvl1pPr>
              <a:lnSpc>
                <a:spcPct val="90000"/>
              </a:lnSpc>
              <a:spcBef>
                <a:spcPct val="0"/>
              </a:spcBef>
              <a:buNone/>
              <a:defRPr sz="3600" b="1">
                <a:gradFill>
                  <a:gsLst>
                    <a:gs pos="0">
                      <a:srgbClr val="51A4CF"/>
                    </a:gs>
                    <a:gs pos="100000">
                      <a:srgbClr val="303C92"/>
                    </a:gs>
                  </a:gsLst>
                  <a:lin ang="5400000" scaled="1"/>
                </a:gradFill>
                <a:latin typeface="微软雅黑" panose="020B0503020204020204" pitchFamily="34" charset="-122"/>
                <a:ea typeface="微软雅黑" panose="020B0503020204020204" pitchFamily="34" charset="-122"/>
                <a:cs typeface="+mj-cs"/>
              </a:defRPr>
            </a:lvl1pPr>
          </a:lstStyle>
          <a:p>
            <a:r>
              <a:rPr lang="zh-CN" altLang="en-US" sz="4800" dirty="0"/>
              <a:t>目录</a:t>
            </a:r>
          </a:p>
        </p:txBody>
      </p:sp>
      <p:sp>
        <p:nvSpPr>
          <p:cNvPr id="50" name="文本框 49"/>
          <p:cNvSpPr txBox="1"/>
          <p:nvPr/>
        </p:nvSpPr>
        <p:spPr>
          <a:xfrm>
            <a:off x="2744425" y="2535240"/>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2588974" y="3266218"/>
            <a:ext cx="816249" cy="707886"/>
          </a:xfrm>
          <a:prstGeom prst="rect">
            <a:avLst/>
          </a:prstGeom>
          <a:noFill/>
        </p:spPr>
        <p:txBody>
          <a:bodyPr wrap="none" rtlCol="0">
            <a:spAutoFit/>
          </a:bodyPr>
          <a:lstStyle/>
          <a:p>
            <a:r>
              <a:rPr lang="en-US" altLang="zh-CN" sz="4000" b="1" dirty="0" smtClean="0">
                <a:solidFill>
                  <a:srgbClr val="768FB5"/>
                </a:solidFill>
                <a:latin typeface="微软雅黑" panose="020B0503020204020204" pitchFamily="34" charset="-122"/>
                <a:ea typeface="微软雅黑" panose="020B0503020204020204" pitchFamily="34" charset="-122"/>
              </a:rPr>
              <a:t>02</a:t>
            </a:r>
            <a:endParaRPr lang="zh-CN" altLang="en-US" sz="4000" b="1" dirty="0">
              <a:solidFill>
                <a:srgbClr val="768FB5"/>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3399434" y="3296358"/>
            <a:ext cx="1210588" cy="400110"/>
          </a:xfrm>
          <a:prstGeom prst="rect">
            <a:avLst/>
          </a:prstGeom>
          <a:noFill/>
        </p:spPr>
        <p:txBody>
          <a:bodyPr wrap="none" rtlCol="0">
            <a:spAutoFit/>
          </a:bodyPr>
          <a:lstStyle/>
          <a:p>
            <a:r>
              <a:rPr lang="zh-CN" altLang="en-US" sz="2000" b="1" dirty="0" smtClean="0">
                <a:solidFill>
                  <a:srgbClr val="768FB5"/>
                </a:solidFill>
                <a:latin typeface="微软雅黑" panose="020B0503020204020204" pitchFamily="34" charset="-122"/>
                <a:ea typeface="微软雅黑" panose="020B0503020204020204" pitchFamily="34" charset="-122"/>
              </a:rPr>
              <a:t>标题内容</a:t>
            </a:r>
            <a:endParaRPr lang="zh-CN" altLang="en-US" sz="2000" b="1" dirty="0">
              <a:solidFill>
                <a:srgbClr val="768FB5"/>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3399434" y="3629467"/>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3260399" y="4499025"/>
            <a:ext cx="816249" cy="707886"/>
          </a:xfrm>
          <a:prstGeom prst="rect">
            <a:avLst/>
          </a:prstGeom>
          <a:noFill/>
        </p:spPr>
        <p:txBody>
          <a:bodyPr wrap="none" rtlCol="0">
            <a:spAutoFit/>
          </a:bodyPr>
          <a:lstStyle/>
          <a:p>
            <a:r>
              <a:rPr lang="en-US" altLang="zh-CN" sz="4000" b="1" dirty="0" smtClean="0">
                <a:solidFill>
                  <a:srgbClr val="768FB5"/>
                </a:solidFill>
                <a:latin typeface="微软雅黑" panose="020B0503020204020204" pitchFamily="34" charset="-122"/>
                <a:ea typeface="微软雅黑" panose="020B0503020204020204" pitchFamily="34" charset="-122"/>
              </a:rPr>
              <a:t>03</a:t>
            </a:r>
            <a:endParaRPr lang="zh-CN" altLang="en-US" sz="4000" b="1" dirty="0">
              <a:solidFill>
                <a:srgbClr val="768FB5"/>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4070859" y="4529165"/>
            <a:ext cx="1210588" cy="400110"/>
          </a:xfrm>
          <a:prstGeom prst="rect">
            <a:avLst/>
          </a:prstGeom>
          <a:noFill/>
        </p:spPr>
        <p:txBody>
          <a:bodyPr wrap="none" rtlCol="0">
            <a:spAutoFit/>
          </a:bodyPr>
          <a:lstStyle/>
          <a:p>
            <a:r>
              <a:rPr lang="zh-CN" altLang="en-US" sz="2000" b="1" dirty="0" smtClean="0">
                <a:solidFill>
                  <a:srgbClr val="768FB5"/>
                </a:solidFill>
                <a:latin typeface="微软雅黑" panose="020B0503020204020204" pitchFamily="34" charset="-122"/>
                <a:ea typeface="微软雅黑" panose="020B0503020204020204" pitchFamily="34" charset="-122"/>
              </a:rPr>
              <a:t>标题内容</a:t>
            </a:r>
            <a:endParaRPr lang="zh-CN" altLang="en-US" sz="2000" b="1" dirty="0">
              <a:solidFill>
                <a:srgbClr val="768FB5"/>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070859" y="4862274"/>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6040545" y="2174509"/>
            <a:ext cx="816249" cy="707886"/>
          </a:xfrm>
          <a:prstGeom prst="rect">
            <a:avLst/>
          </a:prstGeom>
          <a:noFill/>
        </p:spPr>
        <p:txBody>
          <a:bodyPr wrap="none" rtlCol="0">
            <a:spAutoFit/>
          </a:bodyPr>
          <a:lstStyle>
            <a:defPPr>
              <a:defRPr lang="zh-CN"/>
            </a:defPPr>
            <a:lvl1pPr>
              <a:defRPr sz="4800" b="1">
                <a:solidFill>
                  <a:srgbClr val="457FC0"/>
                </a:solidFill>
                <a:latin typeface="微软雅黑" panose="020B0503020204020204" pitchFamily="34" charset="-122"/>
                <a:ea typeface="微软雅黑" panose="020B0503020204020204" pitchFamily="34" charset="-122"/>
              </a:defRPr>
            </a:lvl1pPr>
          </a:lstStyle>
          <a:p>
            <a:r>
              <a:rPr lang="en-US" altLang="zh-CN" sz="4000" dirty="0" smtClean="0">
                <a:solidFill>
                  <a:srgbClr val="768FB5"/>
                </a:solidFill>
              </a:rPr>
              <a:t>04</a:t>
            </a:r>
            <a:endParaRPr lang="zh-CN" altLang="en-US" sz="4000" dirty="0">
              <a:solidFill>
                <a:srgbClr val="768FB5"/>
              </a:solidFill>
            </a:endParaRPr>
          </a:p>
        </p:txBody>
      </p:sp>
      <p:sp>
        <p:nvSpPr>
          <p:cNvPr id="90" name="文本框 89"/>
          <p:cNvSpPr txBox="1"/>
          <p:nvPr/>
        </p:nvSpPr>
        <p:spPr>
          <a:xfrm>
            <a:off x="6809327" y="2202131"/>
            <a:ext cx="1210588" cy="400110"/>
          </a:xfrm>
          <a:prstGeom prst="rect">
            <a:avLst/>
          </a:prstGeom>
          <a:noFill/>
        </p:spPr>
        <p:txBody>
          <a:bodyPr wrap="none" rtlCol="0">
            <a:spAutoFit/>
          </a:bodyPr>
          <a:lstStyle/>
          <a:p>
            <a:r>
              <a:rPr lang="zh-CN" altLang="en-US" sz="2000" b="1" dirty="0" smtClean="0">
                <a:solidFill>
                  <a:srgbClr val="768FB5"/>
                </a:solidFill>
                <a:latin typeface="微软雅黑" panose="020B0503020204020204" pitchFamily="34" charset="-122"/>
                <a:ea typeface="微软雅黑" panose="020B0503020204020204" pitchFamily="34" charset="-122"/>
              </a:rPr>
              <a:t>标题内容</a:t>
            </a:r>
            <a:endParaRPr lang="zh-CN" altLang="en-US" sz="2000" b="1" dirty="0">
              <a:solidFill>
                <a:srgbClr val="768FB5"/>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6809327" y="2535240"/>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6695554" y="3268736"/>
            <a:ext cx="816249" cy="707886"/>
          </a:xfrm>
          <a:prstGeom prst="rect">
            <a:avLst/>
          </a:prstGeom>
          <a:noFill/>
        </p:spPr>
        <p:txBody>
          <a:bodyPr wrap="none" rtlCol="0">
            <a:spAutoFit/>
          </a:bodyPr>
          <a:lstStyle>
            <a:defPPr>
              <a:defRPr lang="zh-CN"/>
            </a:defPPr>
            <a:lvl1pPr>
              <a:defRPr sz="4800" b="1">
                <a:solidFill>
                  <a:srgbClr val="457FC0"/>
                </a:solidFill>
                <a:latin typeface="微软雅黑" panose="020B0503020204020204" pitchFamily="34" charset="-122"/>
                <a:ea typeface="微软雅黑" panose="020B0503020204020204" pitchFamily="34" charset="-122"/>
              </a:defRPr>
            </a:lvl1pPr>
          </a:lstStyle>
          <a:p>
            <a:r>
              <a:rPr lang="en-US" altLang="zh-CN" sz="4000" dirty="0" smtClean="0">
                <a:solidFill>
                  <a:srgbClr val="768FB5"/>
                </a:solidFill>
              </a:rPr>
              <a:t>05</a:t>
            </a:r>
            <a:endParaRPr lang="zh-CN" altLang="en-US" sz="4000" dirty="0">
              <a:solidFill>
                <a:srgbClr val="768FB5"/>
              </a:solidFill>
            </a:endParaRPr>
          </a:p>
        </p:txBody>
      </p:sp>
      <p:sp>
        <p:nvSpPr>
          <p:cNvPr id="93" name="文本框 92"/>
          <p:cNvSpPr txBox="1"/>
          <p:nvPr/>
        </p:nvSpPr>
        <p:spPr>
          <a:xfrm>
            <a:off x="7464336" y="3296358"/>
            <a:ext cx="1210588" cy="400110"/>
          </a:xfrm>
          <a:prstGeom prst="rect">
            <a:avLst/>
          </a:prstGeom>
          <a:noFill/>
        </p:spPr>
        <p:txBody>
          <a:bodyPr wrap="none" rtlCol="0">
            <a:spAutoFit/>
          </a:bodyPr>
          <a:lstStyle/>
          <a:p>
            <a:r>
              <a:rPr lang="zh-CN" altLang="en-US" sz="2000" b="1" dirty="0" smtClean="0">
                <a:solidFill>
                  <a:srgbClr val="768FB5"/>
                </a:solidFill>
                <a:latin typeface="微软雅黑" panose="020B0503020204020204" pitchFamily="34" charset="-122"/>
                <a:ea typeface="微软雅黑" panose="020B0503020204020204" pitchFamily="34" charset="-122"/>
              </a:rPr>
              <a:t>标题内容</a:t>
            </a:r>
            <a:endParaRPr lang="zh-CN" altLang="en-US" sz="2000" b="1" dirty="0">
              <a:solidFill>
                <a:srgbClr val="768FB5"/>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7464336" y="3629467"/>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7366979" y="4501543"/>
            <a:ext cx="816249" cy="707886"/>
          </a:xfrm>
          <a:prstGeom prst="rect">
            <a:avLst/>
          </a:prstGeom>
          <a:noFill/>
        </p:spPr>
        <p:txBody>
          <a:bodyPr wrap="none" rtlCol="0">
            <a:spAutoFit/>
          </a:bodyPr>
          <a:lstStyle/>
          <a:p>
            <a:r>
              <a:rPr lang="en-US" altLang="zh-CN" sz="4000" b="1" dirty="0" smtClean="0">
                <a:solidFill>
                  <a:srgbClr val="768FB5"/>
                </a:solidFill>
                <a:latin typeface="微软雅黑" panose="020B0503020204020204" pitchFamily="34" charset="-122"/>
                <a:ea typeface="微软雅黑" panose="020B0503020204020204" pitchFamily="34" charset="-122"/>
              </a:rPr>
              <a:t>06</a:t>
            </a:r>
            <a:endParaRPr lang="zh-CN" altLang="en-US" sz="4000" b="1" dirty="0">
              <a:solidFill>
                <a:srgbClr val="768FB5"/>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8135761" y="4529165"/>
            <a:ext cx="1210588" cy="400110"/>
          </a:xfrm>
          <a:prstGeom prst="rect">
            <a:avLst/>
          </a:prstGeom>
          <a:noFill/>
        </p:spPr>
        <p:txBody>
          <a:bodyPr wrap="none" rtlCol="0">
            <a:spAutoFit/>
          </a:bodyPr>
          <a:lstStyle/>
          <a:p>
            <a:r>
              <a:rPr lang="zh-CN" altLang="en-US" sz="2000" b="1" dirty="0" smtClean="0">
                <a:solidFill>
                  <a:srgbClr val="768FB5"/>
                </a:solidFill>
                <a:latin typeface="微软雅黑" panose="020B0503020204020204" pitchFamily="34" charset="-122"/>
                <a:ea typeface="微软雅黑" panose="020B0503020204020204" pitchFamily="34" charset="-122"/>
              </a:rPr>
              <a:t>标题内容</a:t>
            </a:r>
            <a:endParaRPr lang="zh-CN" altLang="en-US" sz="2000" b="1" dirty="0">
              <a:solidFill>
                <a:srgbClr val="768FB5"/>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8135761" y="4862274"/>
            <a:ext cx="902811"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标题内容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99" name="直接连接符 98"/>
          <p:cNvCxnSpPr/>
          <p:nvPr/>
        </p:nvCxnSpPr>
        <p:spPr>
          <a:xfrm>
            <a:off x="3527379" y="3967724"/>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592281" y="3967724"/>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876735" y="2893817"/>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41637" y="2893817"/>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4160197" y="5200531"/>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225099" y="5200531"/>
            <a:ext cx="2535013" cy="0"/>
          </a:xfrm>
          <a:prstGeom prst="line">
            <a:avLst/>
          </a:prstGeom>
          <a:ln w="9525">
            <a:gradFill>
              <a:gsLst>
                <a:gs pos="0">
                  <a:schemeClr val="accent1">
                    <a:lumMod val="5000"/>
                    <a:lumOff val="95000"/>
                  </a:schemeClr>
                </a:gs>
                <a:gs pos="100000">
                  <a:srgbClr val="768FB5"/>
                </a:gs>
              </a:gsLst>
              <a:lin ang="96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342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动态库大页模式</a:t>
            </a:r>
            <a:r>
              <a:rPr lang="en-US" altLang="zh-CN" dirty="0" smtClean="0"/>
              <a:t>1</a:t>
            </a:r>
            <a:endParaRPr lang="zh-CN" altLang="en-US" dirty="0"/>
          </a:p>
        </p:txBody>
      </p:sp>
      <p:sp>
        <p:nvSpPr>
          <p:cNvPr id="5" name="内容占位符 2"/>
          <p:cNvSpPr>
            <a:spLocks noGrp="1"/>
          </p:cNvSpPr>
          <p:nvPr>
            <p:ph idx="4294967295"/>
          </p:nvPr>
        </p:nvSpPr>
        <p:spPr>
          <a:xfrm>
            <a:off x="736621" y="1501989"/>
            <a:ext cx="10729365" cy="4690459"/>
          </a:xfrm>
          <a:prstGeom prst="rect">
            <a:avLst/>
          </a:prstGeom>
        </p:spPr>
        <p:txBody>
          <a:bodyPr/>
          <a:lstStyle/>
          <a:p>
            <a:pPr marL="0" indent="0">
              <a:buNone/>
            </a:pPr>
            <a:r>
              <a:rPr lang="zh-CN" altLang="en-US" dirty="0" smtClean="0"/>
              <a:t>模式</a:t>
            </a:r>
            <a:r>
              <a:rPr lang="en-US" altLang="zh-CN" dirty="0"/>
              <a:t>1, </a:t>
            </a:r>
            <a:r>
              <a:rPr lang="zh-CN" altLang="en-US" dirty="0"/>
              <a:t>将动态库</a:t>
            </a:r>
            <a:r>
              <a:rPr lang="en-US" altLang="zh-CN" dirty="0"/>
              <a:t>ELF</a:t>
            </a:r>
            <a:r>
              <a:rPr lang="zh-CN" altLang="en-US" dirty="0"/>
              <a:t>文件中</a:t>
            </a:r>
            <a:r>
              <a:rPr lang="en-US" altLang="zh-CN" dirty="0"/>
              <a:t>, </a:t>
            </a:r>
            <a:r>
              <a:rPr lang="zh-CN" altLang="en-US" dirty="0"/>
              <a:t>属性相同区域并且满足</a:t>
            </a:r>
            <a:r>
              <a:rPr lang="en-US" altLang="zh-CN" dirty="0"/>
              <a:t>2M</a:t>
            </a:r>
            <a:r>
              <a:rPr lang="zh-CN" altLang="en-US" dirty="0"/>
              <a:t>对齐的区域</a:t>
            </a:r>
            <a:r>
              <a:rPr lang="en-US" altLang="zh-CN" dirty="0"/>
              <a:t>, </a:t>
            </a:r>
            <a:r>
              <a:rPr lang="zh-CN" altLang="en-US" dirty="0"/>
              <a:t>用大页内存加载</a:t>
            </a:r>
            <a:r>
              <a:rPr lang="en-US" altLang="zh-CN" dirty="0"/>
              <a:t>, </a:t>
            </a:r>
            <a:r>
              <a:rPr lang="zh-CN" altLang="en-US" dirty="0"/>
              <a:t>其他区域仍然使用</a:t>
            </a:r>
            <a:r>
              <a:rPr lang="en-US" altLang="zh-CN" dirty="0"/>
              <a:t>4K; </a:t>
            </a:r>
            <a:endParaRPr lang="zh-CN" altLang="en-US" dirty="0"/>
          </a:p>
        </p:txBody>
      </p:sp>
      <p:pic>
        <p:nvPicPr>
          <p:cNvPr id="6" name="图片 5"/>
          <p:cNvPicPr/>
          <p:nvPr/>
        </p:nvPicPr>
        <p:blipFill>
          <a:blip r:embed="rId2"/>
          <a:stretch>
            <a:fillRect/>
          </a:stretch>
        </p:blipFill>
        <p:spPr>
          <a:xfrm>
            <a:off x="1061665" y="2495683"/>
            <a:ext cx="9879152" cy="1830972"/>
          </a:xfrm>
          <a:prstGeom prst="rect">
            <a:avLst/>
          </a:prstGeom>
        </p:spPr>
      </p:pic>
    </p:spTree>
    <p:extLst>
      <p:ext uri="{BB962C8B-B14F-4D97-AF65-F5344CB8AC3E}">
        <p14:creationId xmlns:p14="http://schemas.microsoft.com/office/powerpoint/2010/main" val="311124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动态库大页模式</a:t>
            </a:r>
            <a:r>
              <a:rPr lang="en-US" altLang="zh-CN" dirty="0" smtClean="0"/>
              <a:t>2</a:t>
            </a:r>
            <a:endParaRPr lang="zh-CN" altLang="en-US" dirty="0"/>
          </a:p>
        </p:txBody>
      </p:sp>
      <p:sp>
        <p:nvSpPr>
          <p:cNvPr id="5" name="内容占位符 2"/>
          <p:cNvSpPr>
            <a:spLocks noGrp="1"/>
          </p:cNvSpPr>
          <p:nvPr>
            <p:ph idx="4294967295"/>
          </p:nvPr>
        </p:nvSpPr>
        <p:spPr>
          <a:xfrm>
            <a:off x="736622" y="1502742"/>
            <a:ext cx="5255438" cy="4688628"/>
          </a:xfrm>
          <a:prstGeom prst="rect">
            <a:avLst/>
          </a:prstGeom>
        </p:spPr>
        <p:txBody>
          <a:bodyPr/>
          <a:lstStyle/>
          <a:p>
            <a:r>
              <a:rPr lang="zh-CN" altLang="en-US" sz="1800" dirty="0"/>
              <a:t>模式</a:t>
            </a:r>
            <a:r>
              <a:rPr lang="en-US" altLang="zh-CN" sz="1800" dirty="0"/>
              <a:t>2, </a:t>
            </a:r>
            <a:r>
              <a:rPr lang="zh-CN" altLang="en-US" sz="1800" dirty="0"/>
              <a:t>将所有动态库的代码段和数据段连续拼接</a:t>
            </a:r>
            <a:r>
              <a:rPr lang="en-US" altLang="zh-CN" sz="1800" dirty="0"/>
              <a:t>, </a:t>
            </a:r>
            <a:r>
              <a:rPr lang="zh-CN" altLang="en-US" sz="1800" dirty="0"/>
              <a:t>忽略设置</a:t>
            </a:r>
            <a:r>
              <a:rPr lang="en-US" altLang="zh-CN" sz="1800" dirty="0"/>
              <a:t>RWX</a:t>
            </a:r>
            <a:r>
              <a:rPr lang="zh-CN" altLang="en-US" sz="1800" dirty="0"/>
              <a:t>属性</a:t>
            </a:r>
            <a:r>
              <a:rPr lang="en-US" altLang="zh-CN" sz="1800" dirty="0"/>
              <a:t>; </a:t>
            </a:r>
            <a:r>
              <a:rPr lang="zh-CN" altLang="en-US" sz="1800" dirty="0"/>
              <a:t>所有代码段和数据段区域都使用</a:t>
            </a:r>
            <a:r>
              <a:rPr lang="en-US" altLang="zh-CN" sz="1800" dirty="0"/>
              <a:t>2M</a:t>
            </a:r>
            <a:r>
              <a:rPr lang="zh-CN" altLang="en-US" sz="1800" dirty="0"/>
              <a:t>大页内存</a:t>
            </a:r>
            <a:r>
              <a:rPr lang="en-US" altLang="zh-CN" sz="1800" dirty="0"/>
              <a:t>; </a:t>
            </a:r>
          </a:p>
          <a:p>
            <a:r>
              <a:rPr lang="zh-CN" altLang="en-US" sz="1800" dirty="0"/>
              <a:t>动态库解释器先预占</a:t>
            </a:r>
            <a:r>
              <a:rPr lang="en-US" altLang="zh-CN" sz="1800" dirty="0"/>
              <a:t>2</a:t>
            </a:r>
            <a:r>
              <a:rPr lang="zh-CN" altLang="en-US" sz="1800" dirty="0"/>
              <a:t>个</a:t>
            </a:r>
            <a:r>
              <a:rPr lang="en-US" altLang="zh-CN" sz="1800" dirty="0"/>
              <a:t>4G</a:t>
            </a:r>
            <a:r>
              <a:rPr lang="zh-CN" altLang="en-US" sz="1800" dirty="0"/>
              <a:t>虚拟内存区域</a:t>
            </a:r>
            <a:r>
              <a:rPr lang="en-US" altLang="zh-CN" sz="1800" dirty="0"/>
              <a:t>; </a:t>
            </a:r>
            <a:r>
              <a:rPr lang="zh-CN" altLang="en-US" sz="1800" dirty="0"/>
              <a:t>一个用于加载编译阶段依赖的动态库</a:t>
            </a:r>
            <a:r>
              <a:rPr lang="en-US" altLang="zh-CN" sz="1800" dirty="0"/>
              <a:t>, </a:t>
            </a:r>
            <a:r>
              <a:rPr lang="zh-CN" altLang="en-US" sz="1800" dirty="0"/>
              <a:t>一个用于加载</a:t>
            </a:r>
            <a:r>
              <a:rPr lang="en-US" altLang="zh-CN" sz="1800" dirty="0"/>
              <a:t>dlopen</a:t>
            </a:r>
            <a:r>
              <a:rPr lang="zh-CN" altLang="en-US" sz="1800" dirty="0"/>
              <a:t>加载的动态库</a:t>
            </a:r>
            <a:r>
              <a:rPr lang="en-US" altLang="zh-CN" sz="1800" dirty="0"/>
              <a:t>; </a:t>
            </a:r>
            <a:r>
              <a:rPr lang="zh-CN" altLang="en-US" sz="1800" dirty="0"/>
              <a:t>加载动态库的时候从虚拟机地址开始位置逐个放入各个动态库的</a:t>
            </a:r>
            <a:r>
              <a:rPr lang="en-US" altLang="zh-CN" sz="1800" dirty="0"/>
              <a:t>LOAD</a:t>
            </a:r>
            <a:r>
              <a:rPr lang="zh-CN" altLang="en-US" sz="1800" dirty="0"/>
              <a:t>段</a:t>
            </a:r>
            <a:r>
              <a:rPr lang="en-US" altLang="zh-CN" sz="1800" dirty="0"/>
              <a:t>, </a:t>
            </a:r>
            <a:r>
              <a:rPr lang="zh-CN" altLang="en-US" sz="1800" dirty="0"/>
              <a:t>下个动态库的</a:t>
            </a:r>
            <a:r>
              <a:rPr lang="en-US" altLang="zh-CN" sz="1800" dirty="0"/>
              <a:t>LOAD</a:t>
            </a:r>
            <a:r>
              <a:rPr lang="zh-CN" altLang="en-US" sz="1800" dirty="0"/>
              <a:t>段紧接着上个动态库的结束位置</a:t>
            </a:r>
            <a:r>
              <a:rPr lang="en-US" altLang="zh-CN" sz="1800" dirty="0"/>
              <a:t>; dlopen</a:t>
            </a:r>
            <a:r>
              <a:rPr lang="zh-CN" altLang="en-US" sz="1800" dirty="0"/>
              <a:t>的动态库存在反复卸载和加载的情况</a:t>
            </a:r>
            <a:r>
              <a:rPr lang="en-US" altLang="zh-CN" sz="1800" dirty="0"/>
              <a:t>, </a:t>
            </a:r>
            <a:r>
              <a:rPr lang="zh-CN" altLang="en-US" sz="1800" dirty="0"/>
              <a:t>需要通过伙伴系统位图管理</a:t>
            </a:r>
            <a:r>
              <a:rPr lang="en-US" altLang="zh-CN" sz="1800" dirty="0"/>
              <a:t>, </a:t>
            </a:r>
            <a:r>
              <a:rPr lang="zh-CN" altLang="en-US" sz="1800" dirty="0"/>
              <a:t>避免内存碎片</a:t>
            </a:r>
            <a:r>
              <a:rPr lang="en-US" altLang="zh-CN" sz="1800" dirty="0"/>
              <a:t>; </a:t>
            </a:r>
            <a:endParaRPr lang="en-US" altLang="zh-CN" sz="1800" dirty="0" smtClean="0"/>
          </a:p>
          <a:p>
            <a:endParaRPr lang="en-US" altLang="zh-CN" sz="1800" dirty="0"/>
          </a:p>
          <a:p>
            <a:endParaRPr lang="en-US" altLang="zh-CN" sz="1800" dirty="0" smtClean="0"/>
          </a:p>
          <a:p>
            <a:endParaRPr lang="zh-CN" altLang="en-US" sz="1800" dirty="0"/>
          </a:p>
        </p:txBody>
      </p:sp>
      <p:pic>
        <p:nvPicPr>
          <p:cNvPr id="6" name="图片 5"/>
          <p:cNvPicPr/>
          <p:nvPr/>
        </p:nvPicPr>
        <p:blipFill>
          <a:blip r:embed="rId2"/>
          <a:stretch>
            <a:fillRect/>
          </a:stretch>
        </p:blipFill>
        <p:spPr>
          <a:xfrm>
            <a:off x="6814743" y="1340263"/>
            <a:ext cx="3160430" cy="4731442"/>
          </a:xfrm>
          <a:prstGeom prst="rect">
            <a:avLst/>
          </a:prstGeom>
        </p:spPr>
      </p:pic>
    </p:spTree>
    <p:extLst>
      <p:ext uri="{BB962C8B-B14F-4D97-AF65-F5344CB8AC3E}">
        <p14:creationId xmlns:p14="http://schemas.microsoft.com/office/powerpoint/2010/main" val="3943332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动态库大页模式</a:t>
            </a:r>
            <a:r>
              <a:rPr lang="en-US" altLang="zh-CN" dirty="0" smtClean="0"/>
              <a:t>3</a:t>
            </a:r>
            <a:endParaRPr lang="zh-CN" altLang="en-US" dirty="0"/>
          </a:p>
        </p:txBody>
      </p:sp>
      <p:sp>
        <p:nvSpPr>
          <p:cNvPr id="5" name="内容占位符 2"/>
          <p:cNvSpPr>
            <a:spLocks noGrp="1"/>
          </p:cNvSpPr>
          <p:nvPr>
            <p:ph idx="4294967295"/>
          </p:nvPr>
        </p:nvSpPr>
        <p:spPr>
          <a:xfrm>
            <a:off x="736622" y="1502742"/>
            <a:ext cx="5920197" cy="4688628"/>
          </a:xfrm>
          <a:prstGeom prst="rect">
            <a:avLst/>
          </a:prstGeom>
        </p:spPr>
        <p:txBody>
          <a:bodyPr/>
          <a:lstStyle/>
          <a:p>
            <a:r>
              <a:rPr lang="zh-CN" altLang="en-US" sz="1800" dirty="0"/>
              <a:t>模式</a:t>
            </a:r>
            <a:r>
              <a:rPr lang="en-US" altLang="zh-CN" sz="1800" dirty="0"/>
              <a:t>3, </a:t>
            </a:r>
            <a:r>
              <a:rPr lang="zh-CN" altLang="en-US" sz="1800" dirty="0"/>
              <a:t>将动态库代码断和数据段分类拼接在一起形成</a:t>
            </a:r>
            <a:r>
              <a:rPr lang="en-US" altLang="zh-CN" sz="1800" dirty="0"/>
              <a:t>2M</a:t>
            </a:r>
            <a:r>
              <a:rPr lang="zh-CN" altLang="en-US" sz="1800" dirty="0"/>
              <a:t>物理大页</a:t>
            </a:r>
            <a:r>
              <a:rPr lang="en-US" altLang="zh-CN" sz="1800" dirty="0"/>
              <a:t>, </a:t>
            </a:r>
            <a:r>
              <a:rPr lang="zh-CN" altLang="en-US" sz="1800" dirty="0"/>
              <a:t>减少</a:t>
            </a:r>
            <a:r>
              <a:rPr lang="en-US" altLang="zh-CN" sz="1800" dirty="0" err="1"/>
              <a:t>iLTB</a:t>
            </a:r>
            <a:r>
              <a:rPr lang="en-US" altLang="zh-CN" sz="1800" dirty="0"/>
              <a:t> miss; </a:t>
            </a:r>
            <a:r>
              <a:rPr lang="zh-CN" altLang="en-US" sz="1800" dirty="0"/>
              <a:t>由于调整代码段和数据段的位置</a:t>
            </a:r>
            <a:r>
              <a:rPr lang="en-US" altLang="zh-CN" sz="1800" dirty="0"/>
              <a:t>, </a:t>
            </a:r>
            <a:r>
              <a:rPr lang="zh-CN" altLang="en-US" sz="1800" dirty="0"/>
              <a:t>因此需要通过重定位表修改调用者使用全局变量新地址</a:t>
            </a:r>
            <a:r>
              <a:rPr lang="en-US" altLang="zh-CN" sz="1800" dirty="0"/>
              <a:t>; </a:t>
            </a:r>
            <a:r>
              <a:rPr lang="zh-CN" altLang="en-US" sz="1800" dirty="0"/>
              <a:t>同时将动态库函数地址直接回写到调用发起位置，免去了</a:t>
            </a:r>
            <a:r>
              <a:rPr lang="en-US" altLang="zh-CN" sz="1800" dirty="0"/>
              <a:t>PLT</a:t>
            </a:r>
            <a:r>
              <a:rPr lang="zh-CN" altLang="en-US" sz="1800" dirty="0"/>
              <a:t>表和</a:t>
            </a:r>
            <a:r>
              <a:rPr lang="en-US" altLang="zh-CN" sz="1800" dirty="0"/>
              <a:t>GOT</a:t>
            </a:r>
            <a:r>
              <a:rPr lang="zh-CN" altLang="en-US" sz="1800" dirty="0"/>
              <a:t>表的跳转。为了修改调用发起位置代码</a:t>
            </a:r>
            <a:r>
              <a:rPr lang="en-US" altLang="zh-CN" sz="1800" dirty="0"/>
              <a:t>, </a:t>
            </a:r>
            <a:r>
              <a:rPr lang="zh-CN" altLang="en-US" sz="1800" dirty="0"/>
              <a:t>有</a:t>
            </a:r>
            <a:r>
              <a:rPr lang="en-US" altLang="zh-CN" sz="1800" dirty="0"/>
              <a:t>3</a:t>
            </a:r>
            <a:r>
              <a:rPr lang="zh-CN" altLang="en-US" sz="1800" dirty="0"/>
              <a:t>种方法实现</a:t>
            </a:r>
            <a:r>
              <a:rPr lang="en-US" altLang="zh-CN" sz="1800" dirty="0"/>
              <a:t>: </a:t>
            </a:r>
          </a:p>
          <a:p>
            <a:r>
              <a:rPr lang="en-US" altLang="zh-CN" sz="1800" dirty="0"/>
              <a:t>1)	</a:t>
            </a:r>
            <a:r>
              <a:rPr lang="zh-CN" altLang="en-US" sz="1800" dirty="0"/>
              <a:t>应用程序编译阶段保留重定位表信息，动态库解释器使用重定位表信息修改函数跳转地址。该方法需要重新编译动态库。</a:t>
            </a:r>
          </a:p>
          <a:p>
            <a:r>
              <a:rPr lang="en-US" altLang="zh-CN" sz="1800" dirty="0"/>
              <a:t>2)	</a:t>
            </a:r>
            <a:r>
              <a:rPr lang="zh-CN" altLang="en-US" sz="1800" dirty="0"/>
              <a:t>修改第一次符号解析流程，在第一次跳转</a:t>
            </a:r>
            <a:r>
              <a:rPr lang="en-US" altLang="zh-CN" sz="1800" dirty="0"/>
              <a:t>PLT</a:t>
            </a:r>
            <a:r>
              <a:rPr lang="zh-CN" altLang="en-US" sz="1800" dirty="0"/>
              <a:t>表流程中，调用发起位置下一条指令位置被压入堆栈中，从堆栈中可以推导出函数调用位置，生成重定位表信息，后续动态库卸载的时候也继续用重定位表恢复</a:t>
            </a:r>
            <a:r>
              <a:rPr lang="en-US" altLang="zh-CN" sz="1800" dirty="0"/>
              <a:t>PLT</a:t>
            </a:r>
            <a:r>
              <a:rPr lang="zh-CN" altLang="en-US" sz="1800" dirty="0"/>
              <a:t>跳转。</a:t>
            </a:r>
          </a:p>
          <a:p>
            <a:r>
              <a:rPr lang="en-US" altLang="zh-CN" sz="1800" dirty="0"/>
              <a:t>3)	</a:t>
            </a:r>
            <a:r>
              <a:rPr lang="zh-CN" altLang="en-US" sz="1800" dirty="0"/>
              <a:t>动态库解释器在加载动态库</a:t>
            </a:r>
            <a:r>
              <a:rPr lang="en-US" altLang="zh-CN" sz="1800" dirty="0"/>
              <a:t>ELF</a:t>
            </a:r>
            <a:r>
              <a:rPr lang="zh-CN" altLang="en-US" sz="1800" dirty="0"/>
              <a:t>文件的时候，扫描代码段生成重定位表信息，动态库解释器使用重定位表信息修改函数跳转地址。</a:t>
            </a:r>
          </a:p>
          <a:p>
            <a:endParaRPr lang="zh-CN" altLang="en-US" sz="1800" dirty="0"/>
          </a:p>
        </p:txBody>
      </p:sp>
      <p:pic>
        <p:nvPicPr>
          <p:cNvPr id="6" name="图片 5"/>
          <p:cNvPicPr>
            <a:picLocks noChangeAspect="1"/>
          </p:cNvPicPr>
          <p:nvPr/>
        </p:nvPicPr>
        <p:blipFill>
          <a:blip r:embed="rId2"/>
          <a:stretch>
            <a:fillRect/>
          </a:stretch>
        </p:blipFill>
        <p:spPr>
          <a:xfrm>
            <a:off x="7833260" y="415892"/>
            <a:ext cx="3265391" cy="6026217"/>
          </a:xfrm>
          <a:prstGeom prst="rect">
            <a:avLst/>
          </a:prstGeom>
        </p:spPr>
      </p:pic>
    </p:spTree>
    <p:extLst>
      <p:ext uri="{BB962C8B-B14F-4D97-AF65-F5344CB8AC3E}">
        <p14:creationId xmlns:p14="http://schemas.microsoft.com/office/powerpoint/2010/main" val="230406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动态库大页模式</a:t>
            </a:r>
            <a:r>
              <a:rPr lang="en-US" altLang="zh-CN" dirty="0"/>
              <a:t>3</a:t>
            </a:r>
            <a:endParaRPr lang="zh-CN" altLang="en-US" dirty="0"/>
          </a:p>
        </p:txBody>
      </p:sp>
      <p:sp>
        <p:nvSpPr>
          <p:cNvPr id="4" name="副标题 3"/>
          <p:cNvSpPr>
            <a:spLocks noGrp="1"/>
          </p:cNvSpPr>
          <p:nvPr>
            <p:ph type="subTitle" idx="13"/>
          </p:nvPr>
        </p:nvSpPr>
        <p:spPr/>
        <p:txBody>
          <a:bodyPr/>
          <a:lstStyle/>
          <a:p>
            <a:r>
              <a:rPr lang="zh-CN" altLang="en-US" dirty="0"/>
              <a:t>多实例共享内存页</a:t>
            </a:r>
          </a:p>
        </p:txBody>
      </p:sp>
      <p:pic>
        <p:nvPicPr>
          <p:cNvPr id="5" name="图片 4"/>
          <p:cNvPicPr>
            <a:picLocks noChangeAspect="1"/>
          </p:cNvPicPr>
          <p:nvPr/>
        </p:nvPicPr>
        <p:blipFill>
          <a:blip r:embed="rId2"/>
          <a:stretch>
            <a:fillRect/>
          </a:stretch>
        </p:blipFill>
        <p:spPr>
          <a:xfrm>
            <a:off x="1851394" y="3254707"/>
            <a:ext cx="8491440" cy="2978743"/>
          </a:xfrm>
          <a:prstGeom prst="rect">
            <a:avLst/>
          </a:prstGeom>
        </p:spPr>
      </p:pic>
      <p:sp>
        <p:nvSpPr>
          <p:cNvPr id="6" name="文本框 5"/>
          <p:cNvSpPr txBox="1"/>
          <p:nvPr/>
        </p:nvSpPr>
        <p:spPr>
          <a:xfrm>
            <a:off x="728891" y="1376916"/>
            <a:ext cx="10736446" cy="2031325"/>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多</a:t>
            </a:r>
            <a:r>
              <a:rPr lang="zh-CN" altLang="en-US" dirty="0">
                <a:latin typeface="宋体" panose="02010600030101010101" pitchFamily="2" charset="-122"/>
                <a:ea typeface="宋体" panose="02010600030101010101" pitchFamily="2" charset="-122"/>
              </a:rPr>
              <a:t>实例的场景</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存在共享物理内存问题设计思路如下</a:t>
            </a:r>
            <a:r>
              <a:rPr lang="en-US" altLang="zh-CN" dirty="0">
                <a:latin typeface="宋体" panose="02010600030101010101" pitchFamily="2" charset="-122"/>
                <a:ea typeface="宋体" panose="02010600030101010101" pitchFamily="2" charset="-122"/>
              </a:rPr>
              <a:t>:</a:t>
            </a:r>
          </a:p>
          <a:p>
            <a:r>
              <a:rPr lang="zh-CN" altLang="en-US" dirty="0" smtClean="0">
                <a:latin typeface="宋体" panose="02010600030101010101" pitchFamily="2" charset="-122"/>
                <a:ea typeface="宋体" panose="02010600030101010101" pitchFamily="2" charset="-122"/>
              </a:rPr>
              <a:t>动态</a:t>
            </a:r>
            <a:r>
              <a:rPr lang="zh-CN" altLang="en-US" dirty="0">
                <a:latin typeface="宋体" panose="02010600030101010101" pitchFamily="2" charset="-122"/>
                <a:ea typeface="宋体" panose="02010600030101010101" pitchFamily="2" charset="-122"/>
              </a:rPr>
              <a:t>库分为直接依赖动态库和</a:t>
            </a:r>
            <a:r>
              <a:rPr lang="en-US" altLang="zh-CN" dirty="0">
                <a:latin typeface="宋体" panose="02010600030101010101" pitchFamily="2" charset="-122"/>
                <a:ea typeface="宋体" panose="02010600030101010101" pitchFamily="2" charset="-122"/>
              </a:rPr>
              <a:t>dlopen</a:t>
            </a:r>
            <a:r>
              <a:rPr lang="zh-CN" altLang="en-US" dirty="0">
                <a:latin typeface="宋体" panose="02010600030101010101" pitchFamily="2" charset="-122"/>
                <a:ea typeface="宋体" panose="02010600030101010101" pitchFamily="2" charset="-122"/>
              </a:rPr>
              <a:t>加载动态库</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直接依赖动态</a:t>
            </a:r>
            <a:r>
              <a:rPr lang="zh-CN" altLang="en-US" dirty="0">
                <a:latin typeface="宋体" panose="02010600030101010101" pitchFamily="2" charset="-122"/>
                <a:ea typeface="宋体" panose="02010600030101010101" pitchFamily="2" charset="-122"/>
              </a:rPr>
              <a:t>库在编译阶段就已经固定依赖的动态库有哪些</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因此按照依赖顺序排布动态库的代码段</a:t>
            </a:r>
            <a:r>
              <a:rPr lang="en-US" altLang="zh-CN" dirty="0">
                <a:latin typeface="宋体" panose="02010600030101010101" pitchFamily="2" charset="-122"/>
                <a:ea typeface="宋体" panose="02010600030101010101" pitchFamily="2" charset="-122"/>
              </a:rPr>
              <a:t>; dlopen</a:t>
            </a:r>
            <a:r>
              <a:rPr lang="zh-CN" altLang="en-US" dirty="0">
                <a:latin typeface="宋体" panose="02010600030101010101" pitchFamily="2" charset="-122"/>
                <a:ea typeface="宋体" panose="02010600030101010101" pitchFamily="2" charset="-122"/>
              </a:rPr>
              <a:t>加载的动态库是在运行阶段动态决定的</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因此通过判断动态库文件路径和动态库版本和动态库列表是否完全一致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如果完全一致才共享重定位拼接后的物理页区域</a:t>
            </a:r>
            <a:r>
              <a:rPr lang="en-US" altLang="zh-CN" dirty="0">
                <a:latin typeface="宋体" panose="02010600030101010101" pitchFamily="2" charset="-122"/>
                <a:ea typeface="宋体" panose="02010600030101010101" pitchFamily="2" charset="-122"/>
              </a:rPr>
              <a:t>;</a:t>
            </a:r>
          </a:p>
          <a:p>
            <a:r>
              <a:rPr lang="zh-CN" altLang="en-US" dirty="0" smtClean="0">
                <a:latin typeface="宋体" panose="02010600030101010101" pitchFamily="2" charset="-122"/>
                <a:ea typeface="宋体" panose="02010600030101010101" pitchFamily="2" charset="-122"/>
              </a:rPr>
              <a:t>因为</a:t>
            </a:r>
            <a:r>
              <a:rPr lang="zh-CN" altLang="en-US" dirty="0">
                <a:latin typeface="宋体" panose="02010600030101010101" pitchFamily="2" charset="-122"/>
                <a:ea typeface="宋体" panose="02010600030101010101" pitchFamily="2" charset="-122"/>
              </a:rPr>
              <a:t>重定位修改了代码段的跳转指令的地址</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非关键进程</a:t>
            </a:r>
            <a:r>
              <a:rPr lang="en-US" altLang="zh-CN" dirty="0">
                <a:latin typeface="宋体" panose="02010600030101010101" pitchFamily="2" charset="-122"/>
                <a:ea typeface="宋体" panose="02010600030101010101" pitchFamily="2" charset="-122"/>
              </a:rPr>
              <a:t>dlopen</a:t>
            </a:r>
            <a:r>
              <a:rPr lang="zh-CN" altLang="en-US" dirty="0">
                <a:latin typeface="宋体" panose="02010600030101010101" pitchFamily="2" charset="-122"/>
                <a:ea typeface="宋体" panose="02010600030101010101" pitchFamily="2" charset="-122"/>
              </a:rPr>
              <a:t>同一个动态库也无法与关键进程共享物理内存</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895848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动态库大页模式</a:t>
            </a:r>
            <a:r>
              <a:rPr lang="en-US" altLang="zh-CN" dirty="0"/>
              <a:t>3</a:t>
            </a:r>
            <a:endParaRPr lang="zh-CN" altLang="en-US" dirty="0"/>
          </a:p>
        </p:txBody>
      </p:sp>
      <p:sp>
        <p:nvSpPr>
          <p:cNvPr id="4" name="副标题 3"/>
          <p:cNvSpPr>
            <a:spLocks noGrp="1"/>
          </p:cNvSpPr>
          <p:nvPr>
            <p:ph type="subTitle" idx="13"/>
          </p:nvPr>
        </p:nvSpPr>
        <p:spPr/>
        <p:txBody>
          <a:bodyPr/>
          <a:lstStyle/>
          <a:p>
            <a:r>
              <a:rPr lang="zh-CN" altLang="en-US" dirty="0"/>
              <a:t>多实例共享内存</a:t>
            </a:r>
            <a:r>
              <a:rPr lang="zh-CN" altLang="en-US" dirty="0" smtClean="0"/>
              <a:t>页</a:t>
            </a:r>
            <a:endParaRPr lang="zh-CN" altLang="en-US" dirty="0"/>
          </a:p>
        </p:txBody>
      </p:sp>
      <p:sp>
        <p:nvSpPr>
          <p:cNvPr id="5" name="文本框 4"/>
          <p:cNvSpPr txBox="1"/>
          <p:nvPr/>
        </p:nvSpPr>
        <p:spPr>
          <a:xfrm>
            <a:off x="728891" y="1767565"/>
            <a:ext cx="3453549" cy="42473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如果多个关键实例</a:t>
            </a:r>
            <a:r>
              <a:rPr lang="en-US" altLang="zh-CN" dirty="0">
                <a:latin typeface="宋体" panose="02010600030101010101" pitchFamily="2" charset="-122"/>
                <a:ea typeface="宋体" panose="02010600030101010101" pitchFamily="2" charset="-122"/>
              </a:rPr>
              <a:t>dlopen</a:t>
            </a:r>
            <a:r>
              <a:rPr lang="zh-CN" altLang="en-US" dirty="0">
                <a:latin typeface="宋体" panose="02010600030101010101" pitchFamily="2" charset="-122"/>
                <a:ea typeface="宋体" panose="02010600030101010101" pitchFamily="2" charset="-122"/>
              </a:rPr>
              <a:t>的动态库不同</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则会导致拼接后的代码段不能完全一致</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导致多实例不能共享</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为什么不对所有</a:t>
            </a:r>
            <a:r>
              <a:rPr lang="en-US" altLang="zh-CN" dirty="0">
                <a:latin typeface="宋体" panose="02010600030101010101" pitchFamily="2" charset="-122"/>
                <a:ea typeface="宋体" panose="02010600030101010101" pitchFamily="2" charset="-122"/>
              </a:rPr>
              <a:t>dlopen</a:t>
            </a:r>
            <a:r>
              <a:rPr lang="zh-CN" altLang="en-US" dirty="0">
                <a:latin typeface="宋体" panose="02010600030101010101" pitchFamily="2" charset="-122"/>
                <a:ea typeface="宋体" panose="02010600030101010101" pitchFamily="2" charset="-122"/>
              </a:rPr>
              <a:t>的动态库进行系统级的统一代码段布局</a:t>
            </a:r>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不同进程实例</a:t>
            </a:r>
            <a:r>
              <a:rPr lang="en-US" altLang="zh-CN" dirty="0">
                <a:latin typeface="宋体" panose="02010600030101010101" pitchFamily="2" charset="-122"/>
                <a:ea typeface="宋体" panose="02010600030101010101" pitchFamily="2" charset="-122"/>
              </a:rPr>
              <a:t>dlopen</a:t>
            </a:r>
            <a:r>
              <a:rPr lang="zh-CN" altLang="en-US" dirty="0">
                <a:latin typeface="宋体" panose="02010600030101010101" pitchFamily="2" charset="-122"/>
                <a:ea typeface="宋体" panose="02010600030101010101" pitchFamily="2" charset="-122"/>
              </a:rPr>
              <a:t>的动态库不同</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ld</a:t>
            </a:r>
            <a:r>
              <a:rPr lang="zh-CN" altLang="en-US" dirty="0">
                <a:latin typeface="宋体" panose="02010600030101010101" pitchFamily="2" charset="-122"/>
                <a:ea typeface="宋体" panose="02010600030101010101" pitchFamily="2" charset="-122"/>
              </a:rPr>
              <a:t>机制是进程粒度的</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无法为其他进程要加在的动态库预留虚拟地址空间</a:t>
            </a:r>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如果需要对动态库进行全系统统一布局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则通过类似</a:t>
            </a:r>
            <a:r>
              <a:rPr lang="en-US" altLang="zh-CN" dirty="0" err="1">
                <a:latin typeface="宋体" panose="02010600030101010101" pitchFamily="2" charset="-122"/>
                <a:ea typeface="宋体" panose="02010600030101010101" pitchFamily="2" charset="-122"/>
              </a:rPr>
              <a:t>prelink</a:t>
            </a:r>
            <a:r>
              <a:rPr lang="zh-CN" altLang="en-US" dirty="0">
                <a:latin typeface="宋体" panose="02010600030101010101" pitchFamily="2" charset="-122"/>
                <a:ea typeface="宋体" panose="02010600030101010101" pitchFamily="2" charset="-122"/>
              </a:rPr>
              <a:t>工具进行布局更合理</a:t>
            </a:r>
            <a:r>
              <a:rPr lang="en-US" altLang="zh-CN" dirty="0">
                <a:latin typeface="宋体" panose="02010600030101010101" pitchFamily="2" charset="-122"/>
                <a:ea typeface="宋体" panose="02010600030101010101" pitchFamily="2" charset="-122"/>
              </a:rPr>
              <a:t>;</a:t>
            </a:r>
          </a:p>
        </p:txBody>
      </p:sp>
      <p:pic>
        <p:nvPicPr>
          <p:cNvPr id="6" name="图片 5"/>
          <p:cNvPicPr>
            <a:picLocks noChangeAspect="1"/>
          </p:cNvPicPr>
          <p:nvPr/>
        </p:nvPicPr>
        <p:blipFill>
          <a:blip r:embed="rId2"/>
          <a:stretch>
            <a:fillRect/>
          </a:stretch>
        </p:blipFill>
        <p:spPr>
          <a:xfrm>
            <a:off x="4422491" y="1650856"/>
            <a:ext cx="7526536" cy="1905528"/>
          </a:xfrm>
          <a:prstGeom prst="rect">
            <a:avLst/>
          </a:prstGeom>
        </p:spPr>
      </p:pic>
      <p:pic>
        <p:nvPicPr>
          <p:cNvPr id="7" name="图片 6"/>
          <p:cNvPicPr>
            <a:picLocks noChangeAspect="1"/>
          </p:cNvPicPr>
          <p:nvPr/>
        </p:nvPicPr>
        <p:blipFill>
          <a:blip r:embed="rId3"/>
          <a:stretch>
            <a:fillRect/>
          </a:stretch>
        </p:blipFill>
        <p:spPr>
          <a:xfrm>
            <a:off x="4422491" y="4260613"/>
            <a:ext cx="7526536" cy="1432488"/>
          </a:xfrm>
          <a:prstGeom prst="rect">
            <a:avLst/>
          </a:prstGeom>
        </p:spPr>
      </p:pic>
    </p:spTree>
    <p:extLst>
      <p:ext uri="{BB962C8B-B14F-4D97-AF65-F5344CB8AC3E}">
        <p14:creationId xmlns:p14="http://schemas.microsoft.com/office/powerpoint/2010/main" val="60633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Prelink</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err="1"/>
              <a:t>Prelink</a:t>
            </a:r>
            <a:r>
              <a:rPr lang="en-US" altLang="zh-CN" sz="1800" dirty="0"/>
              <a:t> </a:t>
            </a:r>
            <a:r>
              <a:rPr lang="zh-CN" altLang="en-US" sz="1800" dirty="0"/>
              <a:t>是 </a:t>
            </a:r>
            <a:r>
              <a:rPr lang="en-US" altLang="zh-CN" sz="1800" dirty="0"/>
              <a:t>Red Hat </a:t>
            </a:r>
            <a:r>
              <a:rPr lang="zh-CN" altLang="en-US" sz="1800" dirty="0"/>
              <a:t>开发者 </a:t>
            </a:r>
            <a:r>
              <a:rPr lang="en-US" altLang="zh-CN" sz="1800" dirty="0"/>
              <a:t>Jakub </a:t>
            </a:r>
            <a:r>
              <a:rPr lang="en-US" altLang="zh-CN" sz="1800" dirty="0" err="1"/>
              <a:t>Jelinek</a:t>
            </a:r>
            <a:r>
              <a:rPr lang="en-US" altLang="zh-CN" sz="1800" dirty="0"/>
              <a:t> </a:t>
            </a:r>
            <a:r>
              <a:rPr lang="zh-CN" altLang="en-US" sz="1800" dirty="0"/>
              <a:t>所设计的工具。正如其名字所示，</a:t>
            </a:r>
            <a:r>
              <a:rPr lang="en-US" altLang="zh-CN" sz="1800" dirty="0" err="1"/>
              <a:t>Prelink</a:t>
            </a:r>
            <a:r>
              <a:rPr lang="en-US" altLang="zh-CN" sz="1800" dirty="0"/>
              <a:t> </a:t>
            </a:r>
            <a:r>
              <a:rPr lang="zh-CN" altLang="en-US" sz="1800" dirty="0"/>
              <a:t>利用事先链接代替运行时链接的方法来加速共享库的加载。它不仅可以加快起动速度，还可以减少部分内存开销，是各种 </a:t>
            </a:r>
            <a:r>
              <a:rPr lang="en-US" altLang="zh-CN" sz="1800" dirty="0"/>
              <a:t>Linux </a:t>
            </a:r>
            <a:r>
              <a:rPr lang="zh-CN" altLang="en-US" sz="1800" dirty="0"/>
              <a:t>架构上用于减少程序加载时间、缩短系统启动时间和加快应用程序启动的很受欢迎的一个工具。</a:t>
            </a:r>
          </a:p>
          <a:p>
            <a:pPr marL="0" indent="0">
              <a:buNone/>
            </a:pPr>
            <a:r>
              <a:rPr lang="en-US" altLang="zh-CN" sz="1800" dirty="0"/>
              <a:t>Linux </a:t>
            </a:r>
            <a:r>
              <a:rPr lang="zh-CN" altLang="en-US" sz="1800" dirty="0"/>
              <a:t>系统运行时的动态链接尤其是重定位 </a:t>
            </a:r>
            <a:r>
              <a:rPr lang="en-US" altLang="zh-CN" sz="1800" dirty="0"/>
              <a:t>(Relocation) </a:t>
            </a:r>
            <a:r>
              <a:rPr lang="zh-CN" altLang="en-US" sz="1800" dirty="0"/>
              <a:t>的开销，对于大型系统来说是很大的。相比之下，早期 </a:t>
            </a:r>
            <a:r>
              <a:rPr lang="en-US" altLang="zh-CN" sz="1800" dirty="0"/>
              <a:t>UNIX </a:t>
            </a:r>
            <a:r>
              <a:rPr lang="zh-CN" altLang="en-US" sz="1800" dirty="0"/>
              <a:t>下的 </a:t>
            </a:r>
            <a:r>
              <a:rPr lang="en-US" altLang="zh-CN" sz="1800" dirty="0" err="1"/>
              <a:t>a.out</a:t>
            </a:r>
            <a:r>
              <a:rPr lang="en-US" altLang="zh-CN" sz="1800" dirty="0"/>
              <a:t> </a:t>
            </a:r>
            <a:r>
              <a:rPr lang="zh-CN" altLang="en-US" sz="1800" dirty="0"/>
              <a:t>格式的老式链接方法在速度和占用内存方面有明显的优势（但不如</a:t>
            </a:r>
            <a:r>
              <a:rPr lang="en-US" altLang="zh-CN" sz="1800" dirty="0"/>
              <a:t>ELF</a:t>
            </a:r>
            <a:r>
              <a:rPr lang="zh-CN" altLang="en-US" sz="1800" dirty="0"/>
              <a:t>格式更灵活，能方便的构建动态共享库）。</a:t>
            </a:r>
            <a:r>
              <a:rPr lang="en-US" altLang="zh-CN" sz="1800" dirty="0" err="1"/>
              <a:t>Prelink</a:t>
            </a:r>
            <a:r>
              <a:rPr lang="en-US" altLang="zh-CN" sz="1800" dirty="0"/>
              <a:t> </a:t>
            </a:r>
            <a:r>
              <a:rPr lang="zh-CN" altLang="en-US" sz="1800" dirty="0"/>
              <a:t>工具是试图在保持一部分灵活性的基础上，借鉴 </a:t>
            </a:r>
            <a:r>
              <a:rPr lang="en-US" altLang="zh-CN" sz="1800" dirty="0" err="1"/>
              <a:t>a.out</a:t>
            </a:r>
            <a:r>
              <a:rPr lang="en-US" altLang="zh-CN" sz="1800" dirty="0"/>
              <a:t> </a:t>
            </a:r>
            <a:r>
              <a:rPr lang="zh-CN" altLang="en-US" sz="1800" dirty="0"/>
              <a:t>格式在速度和占用内存方面的优点，对 </a:t>
            </a:r>
            <a:r>
              <a:rPr lang="en-US" altLang="zh-CN" sz="1800" dirty="0"/>
              <a:t>ELF </a:t>
            </a:r>
            <a:r>
              <a:rPr lang="zh-CN" altLang="en-US" sz="1800" dirty="0"/>
              <a:t>文件进行一些改进。</a:t>
            </a:r>
          </a:p>
          <a:p>
            <a:pPr marL="0" indent="0">
              <a:buNone/>
            </a:pPr>
            <a:r>
              <a:rPr lang="en-US" altLang="zh-CN" sz="1800" dirty="0" err="1"/>
              <a:t>Prelink</a:t>
            </a:r>
            <a:r>
              <a:rPr lang="en-US" altLang="zh-CN" sz="1800" dirty="0"/>
              <a:t> </a:t>
            </a:r>
            <a:r>
              <a:rPr lang="zh-CN" altLang="en-US" sz="1800" dirty="0"/>
              <a:t>工具的原理主要基于这样一个事实：动态链接和加载的过程开销很大，并且在大多数的系统上，函数库并不会常常被更动，每次程序被执行时所进行的链接动作都是完全相同的，对于嵌入式系统来说尤其如此。因此，这一过程可以改在运行时之前就可以预先处理好，即花一些时间利用 </a:t>
            </a:r>
            <a:r>
              <a:rPr lang="en-US" altLang="zh-CN" sz="1800" dirty="0" err="1"/>
              <a:t>Prelink</a:t>
            </a:r>
            <a:r>
              <a:rPr lang="en-US" altLang="zh-CN" sz="1800" dirty="0"/>
              <a:t> </a:t>
            </a:r>
            <a:r>
              <a:rPr lang="zh-CN" altLang="en-US" sz="1800" dirty="0"/>
              <a:t>工具对动态共享库和可执行文件进行处理，修改这些二进制文件并加入相应的重定位等信息，节约了本来在程序启动时的比较耗时的查询函数地址等工作，这样可以减少程序启动的时间，同时也减少了内存的耗用。</a:t>
            </a:r>
          </a:p>
          <a:p>
            <a:pPr marL="0" indent="0">
              <a:buNone/>
            </a:pPr>
            <a:r>
              <a:rPr lang="en-US" altLang="zh-CN" sz="1800" dirty="0" err="1"/>
              <a:t>Prelink</a:t>
            </a:r>
            <a:r>
              <a:rPr lang="en-US" altLang="zh-CN" sz="1800" dirty="0"/>
              <a:t> </a:t>
            </a:r>
            <a:r>
              <a:rPr lang="zh-CN" altLang="en-US" sz="1800" dirty="0"/>
              <a:t>的这种做法当然也有代价：每次更新动态共享库时，相关的可执行文件都需要重新执行一遍 </a:t>
            </a:r>
            <a:r>
              <a:rPr lang="en-US" altLang="zh-CN" sz="1800" dirty="0" err="1"/>
              <a:t>Prelink</a:t>
            </a:r>
            <a:r>
              <a:rPr lang="en-US" altLang="zh-CN" sz="1800" dirty="0"/>
              <a:t> </a:t>
            </a:r>
            <a:r>
              <a:rPr lang="zh-CN" altLang="en-US" sz="1800" dirty="0"/>
              <a:t>才能保证有效，因为新的共享库中的符号信息、地址等很可能与原来的已经不同了。这种代价对于嵌入式系统的开发者来说可能稍微带来一些复杂度，不过好在对用户来说几乎是可以忽略的。</a:t>
            </a:r>
          </a:p>
          <a:p>
            <a:pPr marL="0" indent="0">
              <a:buNone/>
            </a:pPr>
            <a:endParaRPr lang="zh-CN" altLang="en-US" sz="1800" dirty="0"/>
          </a:p>
        </p:txBody>
      </p:sp>
    </p:spTree>
    <p:extLst>
      <p:ext uri="{BB962C8B-B14F-4D97-AF65-F5344CB8AC3E}">
        <p14:creationId xmlns:p14="http://schemas.microsoft.com/office/powerpoint/2010/main" val="2403644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LLVM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800" dirty="0"/>
              <a:t>LLVM</a:t>
            </a:r>
            <a:r>
              <a:rPr lang="zh-CN" altLang="en-US" sz="1800" dirty="0"/>
              <a:t>技术先将代码编译为</a:t>
            </a:r>
            <a:r>
              <a:rPr lang="en-US" altLang="zh-CN" sz="1800" dirty="0"/>
              <a:t>IR</a:t>
            </a:r>
            <a:r>
              <a:rPr lang="zh-CN" altLang="en-US" sz="1800" dirty="0"/>
              <a:t>中间码</a:t>
            </a:r>
            <a:r>
              <a:rPr lang="en-US" altLang="zh-CN" sz="1800" dirty="0"/>
              <a:t>;</a:t>
            </a:r>
          </a:p>
          <a:p>
            <a:pPr marL="0" indent="0">
              <a:buNone/>
            </a:pPr>
            <a:r>
              <a:rPr lang="zh-CN" altLang="en-US" sz="1800" dirty="0"/>
              <a:t>在程序运行的时候</a:t>
            </a:r>
            <a:r>
              <a:rPr lang="en-US" altLang="zh-CN" sz="1800" dirty="0"/>
              <a:t>, </a:t>
            </a:r>
            <a:r>
              <a:rPr lang="zh-CN" altLang="en-US" sz="1800" dirty="0"/>
              <a:t>可以通过</a:t>
            </a:r>
            <a:r>
              <a:rPr lang="en-US" altLang="zh-CN" sz="1800" dirty="0"/>
              <a:t>JIT</a:t>
            </a:r>
            <a:r>
              <a:rPr lang="zh-CN" altLang="en-US" sz="1800" dirty="0"/>
              <a:t>或者</a:t>
            </a:r>
            <a:r>
              <a:rPr lang="en-US" altLang="zh-CN" sz="1800" dirty="0"/>
              <a:t>AOT</a:t>
            </a:r>
            <a:r>
              <a:rPr lang="zh-CN" altLang="en-US" sz="1800" dirty="0"/>
              <a:t>运行</a:t>
            </a:r>
            <a:r>
              <a:rPr lang="en-US" altLang="zh-CN" sz="1800" dirty="0"/>
              <a:t>;</a:t>
            </a:r>
          </a:p>
          <a:p>
            <a:pPr marL="0" indent="0">
              <a:buNone/>
            </a:pPr>
            <a:endParaRPr lang="en-US" altLang="zh-CN" sz="1800" dirty="0"/>
          </a:p>
          <a:p>
            <a:pPr marL="0" indent="0">
              <a:buNone/>
            </a:pPr>
            <a:r>
              <a:rPr lang="en-US" altLang="zh-CN" sz="1800" dirty="0"/>
              <a:t>LLVM AOT </a:t>
            </a:r>
            <a:r>
              <a:rPr lang="zh-CN" altLang="en-US" sz="1800" dirty="0"/>
              <a:t>可以解决指令选择问题</a:t>
            </a:r>
            <a:r>
              <a:rPr lang="en-US" altLang="zh-CN" sz="1800" dirty="0"/>
              <a:t>, </a:t>
            </a:r>
            <a:r>
              <a:rPr lang="zh-CN" altLang="en-US" sz="1800" dirty="0"/>
              <a:t>代码热点重排问题</a:t>
            </a:r>
            <a:r>
              <a:rPr lang="en-US" altLang="zh-CN" sz="1800" dirty="0"/>
              <a:t>, </a:t>
            </a:r>
            <a:r>
              <a:rPr lang="zh-CN" altLang="en-US" sz="1800" dirty="0"/>
              <a:t>代码段大页问题</a:t>
            </a:r>
            <a:r>
              <a:rPr lang="en-US" altLang="zh-CN" sz="1800" dirty="0"/>
              <a:t>;</a:t>
            </a:r>
          </a:p>
          <a:p>
            <a:pPr marL="0" indent="0">
              <a:buNone/>
            </a:pPr>
            <a:r>
              <a:rPr lang="zh-CN" altLang="en-US" sz="1800" dirty="0"/>
              <a:t>运行时性能没有差别</a:t>
            </a:r>
            <a:r>
              <a:rPr lang="en-US" altLang="zh-CN" sz="1800" dirty="0"/>
              <a:t>;  LLVM</a:t>
            </a:r>
            <a:r>
              <a:rPr lang="zh-CN" altLang="en-US" sz="1800" dirty="0"/>
              <a:t>可以根据</a:t>
            </a:r>
            <a:r>
              <a:rPr lang="en-US" altLang="zh-CN" sz="1800" dirty="0"/>
              <a:t>profiling</a:t>
            </a:r>
            <a:r>
              <a:rPr lang="zh-CN" altLang="en-US" sz="1800" dirty="0"/>
              <a:t>数据动态编译优化</a:t>
            </a:r>
            <a:r>
              <a:rPr lang="en-US" altLang="zh-CN" sz="1800" dirty="0"/>
              <a:t>, </a:t>
            </a:r>
            <a:r>
              <a:rPr lang="zh-CN" altLang="en-US" sz="1800" dirty="0"/>
              <a:t>可以获得更好性能</a:t>
            </a:r>
            <a:r>
              <a:rPr lang="en-US" altLang="zh-CN" sz="1800" dirty="0"/>
              <a:t>; LLVM</a:t>
            </a:r>
            <a:r>
              <a:rPr lang="zh-CN" altLang="en-US" sz="1800" dirty="0"/>
              <a:t>需要运行时在线编译</a:t>
            </a:r>
            <a:r>
              <a:rPr lang="en-US" altLang="zh-CN" sz="1800" dirty="0"/>
              <a:t>, </a:t>
            </a:r>
            <a:r>
              <a:rPr lang="zh-CN" altLang="en-US" sz="1800" dirty="0"/>
              <a:t>增加了</a:t>
            </a:r>
            <a:r>
              <a:rPr lang="en-US" altLang="zh-CN" sz="1800" dirty="0"/>
              <a:t>18%</a:t>
            </a:r>
            <a:r>
              <a:rPr lang="zh-CN" altLang="en-US" sz="1800" dirty="0"/>
              <a:t>的编译时间</a:t>
            </a:r>
            <a:r>
              <a:rPr lang="en-US" altLang="zh-CN" sz="1800" dirty="0"/>
              <a:t>; LLVM</a:t>
            </a:r>
            <a:r>
              <a:rPr lang="zh-CN" altLang="en-US" sz="1800" dirty="0"/>
              <a:t>文件大小比传统二进制大</a:t>
            </a:r>
            <a:r>
              <a:rPr lang="en-US" altLang="zh-CN" sz="1800" dirty="0"/>
              <a:t>40%</a:t>
            </a:r>
            <a:r>
              <a:rPr lang="zh-CN" altLang="en-US" sz="1800" dirty="0"/>
              <a:t>左右</a:t>
            </a:r>
            <a:r>
              <a:rPr lang="en-US" altLang="zh-CN" sz="1800" dirty="0"/>
              <a:t>;  LLVM</a:t>
            </a:r>
            <a:r>
              <a:rPr lang="zh-CN" altLang="en-US" sz="1800" dirty="0"/>
              <a:t>生成的机器码有优化信息</a:t>
            </a:r>
            <a:r>
              <a:rPr lang="en-US" altLang="zh-CN" sz="1800" dirty="0"/>
              <a:t>; </a:t>
            </a:r>
          </a:p>
          <a:p>
            <a:pPr marL="0" indent="0">
              <a:buNone/>
            </a:pPr>
            <a:endParaRPr lang="zh-CN" altLang="en-US" sz="1800" dirty="0"/>
          </a:p>
        </p:txBody>
      </p:sp>
    </p:spTree>
    <p:extLst>
      <p:ext uri="{BB962C8B-B14F-4D97-AF65-F5344CB8AC3E}">
        <p14:creationId xmlns:p14="http://schemas.microsoft.com/office/powerpoint/2010/main" val="186069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代码段大页社区演进</a:t>
            </a:r>
            <a:r>
              <a:rPr lang="zh-CN" altLang="en-US" dirty="0" smtClean="0"/>
              <a:t>情况</a:t>
            </a:r>
            <a:endParaRPr lang="zh-CN" altLang="en-US" dirty="0"/>
          </a:p>
        </p:txBody>
      </p:sp>
      <p:sp>
        <p:nvSpPr>
          <p:cNvPr id="5" name="标题 1"/>
          <p:cNvSpPr txBox="1">
            <a:spLocks/>
          </p:cNvSpPr>
          <p:nvPr/>
        </p:nvSpPr>
        <p:spPr>
          <a:xfrm>
            <a:off x="745676" y="1163574"/>
            <a:ext cx="6298749" cy="738376"/>
          </a:xfrm>
          <a:prstGeom prst="rect">
            <a:avLst/>
          </a:prstGeom>
          <a:noFill/>
        </p:spPr>
        <p:txBody>
          <a:bodyPr vert="horz" wrap="square" rtlCol="0">
            <a:spAutoFit/>
          </a:bodyPr>
          <a:lstStyle>
            <a:defPPr>
              <a:defRPr lang="en-US"/>
            </a:defPPr>
            <a:lvl1pPr>
              <a:defRPr sz="2000" b="1">
                <a:solidFill>
                  <a:srgbClr val="C00000"/>
                </a:solidFill>
                <a:latin typeface="Microsoft YaHei" panose="020B0503020204020204" pitchFamily="34" charset="-122"/>
                <a:ea typeface="Microsoft YaHei" panose="020B0503020204020204" pitchFamily="34" charset="-122"/>
              </a:defRPr>
            </a:lvl1pPr>
          </a:lstStyle>
          <a:p>
            <a:pPr defTabSz="914034">
              <a:lnSpc>
                <a:spcPct val="150000"/>
              </a:lnSpc>
              <a:defRPr/>
            </a:pPr>
            <a:r>
              <a:rPr lang="zh-CN" altLang="en-US" sz="1399" dirty="0">
                <a:solidFill>
                  <a:srgbClr val="1D1D1A"/>
                </a:solidFill>
                <a:latin typeface="Calibri" panose="020F0502020204030204"/>
                <a:ea typeface="等线" panose="02010600030101010101" pitchFamily="2" charset="-122"/>
                <a:cs typeface="Arial"/>
              </a:rPr>
              <a:t>透明大页又称</a:t>
            </a:r>
            <a:r>
              <a:rPr lang="en-US" altLang="zh-CN" sz="1399" dirty="0">
                <a:solidFill>
                  <a:srgbClr val="1D1D1A"/>
                </a:solidFill>
                <a:latin typeface="Calibri" panose="020F0502020204030204"/>
                <a:ea typeface="等线" panose="02010600030101010101" pitchFamily="2" charset="-122"/>
                <a:cs typeface="Arial"/>
              </a:rPr>
              <a:t>THP(Transparent huge page</a:t>
            </a:r>
            <a:r>
              <a:rPr lang="en-US" altLang="zh-CN" sz="1399" dirty="0">
                <a:solidFill>
                  <a:srgbClr val="1D1D1A"/>
                </a:solidFill>
                <a:latin typeface="Calibri" panose="020F0502020204030204"/>
                <a:ea typeface="等线" panose="02010600030101010101" pitchFamily="2" charset="-122"/>
                <a:cs typeface="Arial"/>
              </a:rPr>
              <a:t>)</a:t>
            </a:r>
            <a:r>
              <a:rPr lang="zh-CN" altLang="en-US" sz="1399" dirty="0">
                <a:solidFill>
                  <a:srgbClr val="1D1D1A"/>
                </a:solidFill>
                <a:latin typeface="Calibri" panose="020F0502020204030204"/>
                <a:ea typeface="等线" panose="02010600030101010101" pitchFamily="2" charset="-122"/>
                <a:cs typeface="Arial"/>
              </a:rPr>
              <a:t>，是为了让应用不感知而使用大页的内存管理机制。</a:t>
            </a:r>
            <a:endParaRPr lang="en-US" altLang="zh-CN" sz="1399" b="0" dirty="0">
              <a:solidFill>
                <a:srgbClr val="1D1D1A"/>
              </a:solidFill>
              <a:latin typeface="Calibri" panose="020F0502020204030204"/>
              <a:ea typeface="等线" panose="02010600030101010101" pitchFamily="2" charset="-122"/>
              <a:cs typeface="Arial"/>
            </a:endParaRPr>
          </a:p>
        </p:txBody>
      </p:sp>
      <p:sp>
        <p:nvSpPr>
          <p:cNvPr id="6" name="右箭头 5"/>
          <p:cNvSpPr/>
          <p:nvPr/>
        </p:nvSpPr>
        <p:spPr bwMode="auto">
          <a:xfrm>
            <a:off x="999787" y="2314550"/>
            <a:ext cx="9625432" cy="209215"/>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spcBef>
                <a:spcPct val="0"/>
              </a:spcBef>
              <a:spcAft>
                <a:spcPct val="0"/>
              </a:spcAft>
              <a:buClr>
                <a:srgbClr val="CC9900"/>
              </a:buClr>
              <a:buFont typeface="Wingdings" pitchFamily="2" charset="2"/>
              <a:buChar char="n"/>
            </a:pPr>
            <a:endParaRPr lang="zh-CN" altLang="en-US" sz="1200" b="1">
              <a:latin typeface="Arial" charset="0"/>
              <a:ea typeface="SimSun" pitchFamily="2" charset="-122"/>
            </a:endParaRPr>
          </a:p>
        </p:txBody>
      </p:sp>
      <p:sp>
        <p:nvSpPr>
          <p:cNvPr id="7" name="矩形 6"/>
          <p:cNvSpPr/>
          <p:nvPr/>
        </p:nvSpPr>
        <p:spPr>
          <a:xfrm>
            <a:off x="6720329" y="2814479"/>
            <a:ext cx="2173184" cy="461485"/>
          </a:xfrm>
          <a:prstGeom prst="rect">
            <a:avLst/>
          </a:prstGeom>
        </p:spPr>
        <p:txBody>
          <a:bodyPr wrap="square">
            <a:spAutoFit/>
          </a:bodyPr>
          <a:lstStyle/>
          <a:p>
            <a:r>
              <a:rPr lang="en-US" altLang="zh-CN" sz="1200" b="1" dirty="0"/>
              <a:t>Transparent huge pages for filesystems</a:t>
            </a:r>
          </a:p>
        </p:txBody>
      </p:sp>
      <p:sp>
        <p:nvSpPr>
          <p:cNvPr id="8" name="矩形 7"/>
          <p:cNvSpPr/>
          <p:nvPr/>
        </p:nvSpPr>
        <p:spPr>
          <a:xfrm>
            <a:off x="3806445" y="2814478"/>
            <a:ext cx="2687688" cy="461485"/>
          </a:xfrm>
          <a:prstGeom prst="rect">
            <a:avLst/>
          </a:prstGeom>
        </p:spPr>
        <p:txBody>
          <a:bodyPr wrap="square">
            <a:spAutoFit/>
          </a:bodyPr>
          <a:lstStyle/>
          <a:p>
            <a:pPr algn="ctr"/>
            <a:r>
              <a:rPr lang="en-US" altLang="zh-CN" sz="1200" b="1" dirty="0">
                <a:solidFill>
                  <a:srgbClr val="000000"/>
                </a:solidFill>
                <a:latin typeface="Microsoft YaHei" panose="020B0503020204020204" pitchFamily="34" charset="-122"/>
                <a:ea typeface="Microsoft YaHei" panose="020B0503020204020204" pitchFamily="34" charset="-122"/>
              </a:rPr>
              <a:t>THP-enabled </a:t>
            </a:r>
            <a:r>
              <a:rPr lang="en-US" altLang="zh-CN" sz="1200" b="1" dirty="0" err="1">
                <a:solidFill>
                  <a:srgbClr val="000000"/>
                </a:solidFill>
                <a:latin typeface="Microsoft YaHei" panose="020B0503020204020204" pitchFamily="34" charset="-122"/>
                <a:ea typeface="Microsoft YaHei" panose="020B0503020204020204" pitchFamily="34" charset="-122"/>
              </a:rPr>
              <a:t>tmpfs</a:t>
            </a:r>
            <a:r>
              <a:rPr lang="en-US" altLang="zh-CN" sz="1200" b="1" dirty="0">
                <a:solidFill>
                  <a:srgbClr val="000000"/>
                </a:solidFill>
                <a:latin typeface="Microsoft YaHei" panose="020B0503020204020204" pitchFamily="34" charset="-122"/>
                <a:ea typeface="Microsoft YaHei" panose="020B0503020204020204" pitchFamily="34" charset="-122"/>
              </a:rPr>
              <a:t>/</a:t>
            </a:r>
            <a:r>
              <a:rPr lang="en-US" altLang="zh-CN" sz="1200" b="1" dirty="0" err="1">
                <a:solidFill>
                  <a:srgbClr val="000000"/>
                </a:solidFill>
                <a:latin typeface="Microsoft YaHei" panose="020B0503020204020204" pitchFamily="34" charset="-122"/>
                <a:ea typeface="Microsoft YaHei" panose="020B0503020204020204" pitchFamily="34" charset="-122"/>
              </a:rPr>
              <a:t>shmem</a:t>
            </a:r>
            <a:r>
              <a:rPr lang="en-US" altLang="zh-CN" sz="1200" b="1" dirty="0">
                <a:solidFill>
                  <a:srgbClr val="000000"/>
                </a:solidFill>
                <a:latin typeface="Microsoft YaHei" panose="020B0503020204020204" pitchFamily="34" charset="-122"/>
                <a:ea typeface="Microsoft YaHei" panose="020B0503020204020204" pitchFamily="34" charset="-122"/>
              </a:rPr>
              <a:t> using compound pages</a:t>
            </a:r>
          </a:p>
        </p:txBody>
      </p:sp>
      <p:cxnSp>
        <p:nvCxnSpPr>
          <p:cNvPr id="9" name="直接连接符 8"/>
          <p:cNvCxnSpPr/>
          <p:nvPr/>
        </p:nvCxnSpPr>
        <p:spPr bwMode="auto">
          <a:xfrm>
            <a:off x="5187597" y="2420961"/>
            <a:ext cx="0" cy="369560"/>
          </a:xfrm>
          <a:prstGeom prst="line">
            <a:avLst/>
          </a:prstGeom>
          <a:noFill/>
          <a:ln w="19050" cap="flat" cmpd="sng" algn="ctr">
            <a:solidFill>
              <a:schemeClr val="tx1"/>
            </a:solidFill>
            <a:prstDash val="solid"/>
            <a:round/>
            <a:headEnd type="oval" w="med" len="med"/>
            <a:tailEnd type="triangle" w="med" len="med"/>
          </a:ln>
          <a:effectLst/>
        </p:spPr>
      </p:cxnSp>
      <p:cxnSp>
        <p:nvCxnSpPr>
          <p:cNvPr id="10" name="直接连接符 9"/>
          <p:cNvCxnSpPr/>
          <p:nvPr/>
        </p:nvCxnSpPr>
        <p:spPr bwMode="auto">
          <a:xfrm>
            <a:off x="7559755" y="2433948"/>
            <a:ext cx="0" cy="369560"/>
          </a:xfrm>
          <a:prstGeom prst="line">
            <a:avLst/>
          </a:prstGeom>
          <a:noFill/>
          <a:ln w="19050" cap="flat" cmpd="sng" algn="ctr">
            <a:solidFill>
              <a:schemeClr val="tx1"/>
            </a:solidFill>
            <a:prstDash val="solid"/>
            <a:round/>
            <a:headEnd type="oval" w="med" len="med"/>
            <a:tailEnd type="triangle" w="med" len="med"/>
          </a:ln>
          <a:effectLst/>
        </p:spPr>
      </p:cxnSp>
      <p:sp>
        <p:nvSpPr>
          <p:cNvPr id="11" name="文本框 10"/>
          <p:cNvSpPr txBox="1"/>
          <p:nvPr/>
        </p:nvSpPr>
        <p:spPr>
          <a:xfrm>
            <a:off x="4954421" y="2037659"/>
            <a:ext cx="492251" cy="276891"/>
          </a:xfrm>
          <a:prstGeom prst="rect">
            <a:avLst/>
          </a:prstGeom>
          <a:noFill/>
        </p:spPr>
        <p:txBody>
          <a:bodyPr wrap="none" rtlCol="0">
            <a:spAutoFit/>
          </a:bodyPr>
          <a:lstStyle/>
          <a:p>
            <a:r>
              <a:rPr lang="en-US" altLang="zh-CN" sz="1200" dirty="0">
                <a:latin typeface="+mn-ea"/>
              </a:rPr>
              <a:t>2016</a:t>
            </a:r>
            <a:endParaRPr lang="zh-CN" altLang="en-US" sz="1200" dirty="0">
              <a:latin typeface="+mn-ea"/>
            </a:endParaRPr>
          </a:p>
        </p:txBody>
      </p:sp>
      <p:sp>
        <p:nvSpPr>
          <p:cNvPr id="12" name="文本框 11"/>
          <p:cNvSpPr txBox="1"/>
          <p:nvPr/>
        </p:nvSpPr>
        <p:spPr>
          <a:xfrm>
            <a:off x="7259537" y="2043503"/>
            <a:ext cx="492251" cy="276891"/>
          </a:xfrm>
          <a:prstGeom prst="rect">
            <a:avLst/>
          </a:prstGeom>
          <a:noFill/>
        </p:spPr>
        <p:txBody>
          <a:bodyPr wrap="none" rtlCol="0">
            <a:spAutoFit/>
          </a:bodyPr>
          <a:lstStyle/>
          <a:p>
            <a:r>
              <a:rPr lang="en-US" altLang="zh-CN" sz="1200" dirty="0">
                <a:latin typeface="+mn-ea"/>
              </a:rPr>
              <a:t>2019</a:t>
            </a:r>
            <a:endParaRPr lang="zh-CN" altLang="en-US" sz="1200" dirty="0">
              <a:latin typeface="+mn-ea"/>
            </a:endParaRPr>
          </a:p>
        </p:txBody>
      </p:sp>
      <p:sp>
        <p:nvSpPr>
          <p:cNvPr id="13" name="矩形 12"/>
          <p:cNvSpPr/>
          <p:nvPr/>
        </p:nvSpPr>
        <p:spPr>
          <a:xfrm>
            <a:off x="1117202" y="2790521"/>
            <a:ext cx="2777849" cy="276891"/>
          </a:xfrm>
          <a:prstGeom prst="rect">
            <a:avLst/>
          </a:prstGeom>
        </p:spPr>
        <p:txBody>
          <a:bodyPr wrap="square">
            <a:spAutoFit/>
          </a:bodyPr>
          <a:lstStyle/>
          <a:p>
            <a:pPr algn="ctr"/>
            <a:r>
              <a:rPr lang="en-US" altLang="zh-CN" sz="1200" b="1" dirty="0">
                <a:solidFill>
                  <a:srgbClr val="000000"/>
                </a:solidFill>
                <a:latin typeface="Microsoft YaHei" panose="020B0503020204020204" pitchFamily="34" charset="-122"/>
                <a:ea typeface="Microsoft YaHei" panose="020B0503020204020204" pitchFamily="34" charset="-122"/>
              </a:rPr>
              <a:t> </a:t>
            </a:r>
            <a:r>
              <a:rPr lang="en-US" altLang="zh-CN" sz="1200" b="1" dirty="0" err="1">
                <a:solidFill>
                  <a:srgbClr val="000000"/>
                </a:solidFill>
                <a:latin typeface="Microsoft YaHei" panose="020B0503020204020204" pitchFamily="34" charset="-122"/>
                <a:ea typeface="Microsoft YaHei" panose="020B0503020204020204" pitchFamily="34" charset="-122"/>
              </a:rPr>
              <a:t>thp</a:t>
            </a:r>
            <a:r>
              <a:rPr lang="en-US" altLang="zh-CN" sz="1200" b="1" dirty="0">
                <a:solidFill>
                  <a:srgbClr val="000000"/>
                </a:solidFill>
                <a:latin typeface="Microsoft YaHei" panose="020B0503020204020204" pitchFamily="34" charset="-122"/>
                <a:ea typeface="Microsoft YaHei" panose="020B0503020204020204" pitchFamily="34" charset="-122"/>
              </a:rPr>
              <a:t>: transparent </a:t>
            </a:r>
            <a:r>
              <a:rPr lang="en-US" altLang="zh-CN" sz="1200" b="1" dirty="0" err="1">
                <a:solidFill>
                  <a:srgbClr val="000000"/>
                </a:solidFill>
                <a:latin typeface="Microsoft YaHei" panose="020B0503020204020204" pitchFamily="34" charset="-122"/>
                <a:ea typeface="Microsoft YaHei" panose="020B0503020204020204" pitchFamily="34" charset="-122"/>
              </a:rPr>
              <a:t>hugepage</a:t>
            </a:r>
            <a:r>
              <a:rPr lang="en-US" altLang="zh-CN" sz="1200" b="1" dirty="0">
                <a:solidFill>
                  <a:srgbClr val="000000"/>
                </a:solidFill>
                <a:latin typeface="Microsoft YaHei" panose="020B0503020204020204" pitchFamily="34" charset="-122"/>
                <a:ea typeface="Microsoft YaHei" panose="020B0503020204020204" pitchFamily="34" charset="-122"/>
              </a:rPr>
              <a:t> core</a:t>
            </a:r>
          </a:p>
        </p:txBody>
      </p:sp>
      <p:cxnSp>
        <p:nvCxnSpPr>
          <p:cNvPr id="14" name="直接连接符 13"/>
          <p:cNvCxnSpPr/>
          <p:nvPr/>
        </p:nvCxnSpPr>
        <p:spPr bwMode="auto">
          <a:xfrm>
            <a:off x="2366982" y="2433948"/>
            <a:ext cx="0" cy="369560"/>
          </a:xfrm>
          <a:prstGeom prst="line">
            <a:avLst/>
          </a:prstGeom>
          <a:noFill/>
          <a:ln w="19050" cap="flat" cmpd="sng" algn="ctr">
            <a:solidFill>
              <a:schemeClr val="tx1"/>
            </a:solidFill>
            <a:prstDash val="solid"/>
            <a:round/>
            <a:headEnd type="oval" w="med" len="med"/>
            <a:tailEnd type="triangle" w="med" len="med"/>
          </a:ln>
          <a:effectLst/>
        </p:spPr>
      </p:cxnSp>
      <p:sp>
        <p:nvSpPr>
          <p:cNvPr id="15" name="文本框 14"/>
          <p:cNvSpPr txBox="1"/>
          <p:nvPr/>
        </p:nvSpPr>
        <p:spPr>
          <a:xfrm>
            <a:off x="2005485" y="2035410"/>
            <a:ext cx="492251" cy="276891"/>
          </a:xfrm>
          <a:prstGeom prst="rect">
            <a:avLst/>
          </a:prstGeom>
          <a:noFill/>
        </p:spPr>
        <p:txBody>
          <a:bodyPr wrap="none" rtlCol="0">
            <a:spAutoFit/>
          </a:bodyPr>
          <a:lstStyle/>
          <a:p>
            <a:r>
              <a:rPr lang="en-US" altLang="zh-CN" sz="1200" dirty="0">
                <a:latin typeface="+mn-ea"/>
              </a:rPr>
              <a:t>2011</a:t>
            </a:r>
            <a:endParaRPr lang="zh-CN" altLang="en-US" sz="1200" dirty="0">
              <a:latin typeface="+mn-ea"/>
            </a:endParaRPr>
          </a:p>
        </p:txBody>
      </p:sp>
      <p:sp>
        <p:nvSpPr>
          <p:cNvPr id="16" name="矩形 15"/>
          <p:cNvSpPr/>
          <p:nvPr/>
        </p:nvSpPr>
        <p:spPr>
          <a:xfrm>
            <a:off x="4211204" y="3911345"/>
            <a:ext cx="5411164" cy="646079"/>
          </a:xfrm>
          <a:prstGeom prst="rect">
            <a:avLst/>
          </a:prstGeom>
        </p:spPr>
        <p:txBody>
          <a:bodyPr wrap="square">
            <a:spAutoFit/>
          </a:bodyPr>
          <a:lstStyle/>
          <a:p>
            <a:pPr>
              <a:lnSpc>
                <a:spcPct val="150000"/>
              </a:lnSpc>
            </a:pPr>
            <a:r>
              <a:rPr lang="en-US" altLang="zh-CN" sz="1200" dirty="0">
                <a:solidFill>
                  <a:srgbClr val="FF0000"/>
                </a:solidFill>
                <a:latin typeface="Microsoft YaHei" panose="020B0503020204020204" pitchFamily="34" charset="-122"/>
                <a:ea typeface="Microsoft YaHei" panose="020B0503020204020204" pitchFamily="34" charset="-122"/>
              </a:rPr>
              <a:t>Linux </a:t>
            </a:r>
            <a:r>
              <a:rPr lang="en-US" altLang="zh-CN" sz="1200" dirty="0">
                <a:solidFill>
                  <a:srgbClr val="FF0000"/>
                </a:solidFill>
                <a:latin typeface="Microsoft YaHei" panose="020B0503020204020204" pitchFamily="34" charset="-122"/>
                <a:ea typeface="Microsoft YaHei" panose="020B0503020204020204" pitchFamily="34" charset="-122"/>
              </a:rPr>
              <a:t>Storage, Filesystem, and Memory-Management Summit (LSFMM</a:t>
            </a:r>
            <a:r>
              <a:rPr lang="en-US" altLang="zh-CN" sz="1200" dirty="0">
                <a:solidFill>
                  <a:srgbClr val="FF0000"/>
                </a:solidFill>
                <a:latin typeface="Microsoft YaHei" panose="020B0503020204020204" pitchFamily="34" charset="-122"/>
                <a:ea typeface="Microsoft YaHei" panose="020B0503020204020204" pitchFamily="34" charset="-122"/>
              </a:rPr>
              <a:t>)</a:t>
            </a:r>
          </a:p>
          <a:p>
            <a:pPr>
              <a:lnSpc>
                <a:spcPct val="150000"/>
              </a:lnSpc>
            </a:pPr>
            <a:r>
              <a:rPr lang="en-US" altLang="zh-CN" sz="1200" dirty="0">
                <a:solidFill>
                  <a:srgbClr val="FF0000"/>
                </a:solidFill>
                <a:latin typeface="Microsoft YaHei" panose="020B0503020204020204" pitchFamily="34" charset="-122"/>
                <a:ea typeface="Microsoft YaHei" panose="020B0503020204020204" pitchFamily="34" charset="-122"/>
              </a:rPr>
              <a:t>16</a:t>
            </a:r>
            <a:r>
              <a:rPr lang="zh-CN" altLang="en-US" sz="1200" dirty="0">
                <a:solidFill>
                  <a:srgbClr val="FF0000"/>
                </a:solidFill>
                <a:latin typeface="Microsoft YaHei" panose="020B0503020204020204" pitchFamily="34" charset="-122"/>
                <a:ea typeface="Microsoft YaHei" panose="020B0503020204020204" pitchFamily="34" charset="-122"/>
              </a:rPr>
              <a:t>年和</a:t>
            </a:r>
            <a:r>
              <a:rPr lang="en-US" altLang="zh-CN" sz="1200" dirty="0">
                <a:solidFill>
                  <a:srgbClr val="FF0000"/>
                </a:solidFill>
                <a:latin typeface="Microsoft YaHei" panose="020B0503020204020204" pitchFamily="34" charset="-122"/>
                <a:ea typeface="Microsoft YaHei" panose="020B0503020204020204" pitchFamily="34" charset="-122"/>
              </a:rPr>
              <a:t>19</a:t>
            </a:r>
            <a:r>
              <a:rPr lang="zh-CN" altLang="en-US" sz="1200" dirty="0">
                <a:solidFill>
                  <a:srgbClr val="FF0000"/>
                </a:solidFill>
                <a:latin typeface="Microsoft YaHei" panose="020B0503020204020204" pitchFamily="34" charset="-122"/>
                <a:ea typeface="Microsoft YaHei" panose="020B0503020204020204" pitchFamily="34" charset="-122"/>
              </a:rPr>
              <a:t>年的峰会上都讨论</a:t>
            </a:r>
            <a:r>
              <a:rPr lang="zh-CN" altLang="en-US" sz="1200">
                <a:solidFill>
                  <a:srgbClr val="FF0000"/>
                </a:solidFill>
                <a:latin typeface="Microsoft YaHei" panose="020B0503020204020204" pitchFamily="34" charset="-122"/>
                <a:ea typeface="Microsoft YaHei" panose="020B0503020204020204" pitchFamily="34" charset="-122"/>
              </a:rPr>
              <a:t>基于文件透明大</a:t>
            </a:r>
            <a:r>
              <a:rPr lang="zh-CN" altLang="en-US" sz="1200" dirty="0">
                <a:solidFill>
                  <a:srgbClr val="FF0000"/>
                </a:solidFill>
                <a:latin typeface="Microsoft YaHei" panose="020B0503020204020204" pitchFamily="34" charset="-122"/>
                <a:ea typeface="Microsoft YaHei" panose="020B0503020204020204" pitchFamily="34" charset="-122"/>
              </a:rPr>
              <a:t>页的情况</a:t>
            </a:r>
            <a:endParaRPr lang="zh-CN" altLang="en-US" sz="1200" dirty="0">
              <a:solidFill>
                <a:srgbClr val="FF0000"/>
              </a:solidFill>
            </a:endParaRPr>
          </a:p>
        </p:txBody>
      </p:sp>
      <p:sp>
        <p:nvSpPr>
          <p:cNvPr id="17" name="左大括号 16"/>
          <p:cNvSpPr/>
          <p:nvPr/>
        </p:nvSpPr>
        <p:spPr bwMode="auto">
          <a:xfrm rot="16200000">
            <a:off x="6225221" y="2235622"/>
            <a:ext cx="313976" cy="2910795"/>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defTabSz="914034" fontAlgn="base">
              <a:spcBef>
                <a:spcPct val="0"/>
              </a:spcBef>
              <a:spcAft>
                <a:spcPct val="0"/>
              </a:spcAft>
              <a:buClr>
                <a:srgbClr val="CC9900"/>
              </a:buClr>
              <a:buFont typeface="Wingdings" pitchFamily="2" charset="2"/>
              <a:buChar char="n"/>
            </a:pPr>
            <a:endParaRPr lang="zh-CN" altLang="en-US" sz="1799" b="1">
              <a:latin typeface="Arial" charset="0"/>
              <a:ea typeface="SimSun" pitchFamily="2" charset="-122"/>
            </a:endParaRPr>
          </a:p>
        </p:txBody>
      </p:sp>
      <p:sp>
        <p:nvSpPr>
          <p:cNvPr id="18" name="文本框 17"/>
          <p:cNvSpPr txBox="1"/>
          <p:nvPr/>
        </p:nvSpPr>
        <p:spPr>
          <a:xfrm>
            <a:off x="9622369" y="2029333"/>
            <a:ext cx="492251" cy="276891"/>
          </a:xfrm>
          <a:prstGeom prst="rect">
            <a:avLst/>
          </a:prstGeom>
          <a:noFill/>
        </p:spPr>
        <p:txBody>
          <a:bodyPr wrap="none" rtlCol="0">
            <a:spAutoFit/>
          </a:bodyPr>
          <a:lstStyle/>
          <a:p>
            <a:r>
              <a:rPr lang="en-US" altLang="zh-CN" sz="1200" dirty="0">
                <a:latin typeface="+mn-ea"/>
              </a:rPr>
              <a:t>2021</a:t>
            </a:r>
            <a:endParaRPr lang="zh-CN" altLang="en-US" sz="1200" dirty="0">
              <a:latin typeface="+mn-ea"/>
            </a:endParaRPr>
          </a:p>
        </p:txBody>
      </p:sp>
      <p:sp>
        <p:nvSpPr>
          <p:cNvPr id="19" name="矩形 18"/>
          <p:cNvSpPr/>
          <p:nvPr/>
        </p:nvSpPr>
        <p:spPr>
          <a:xfrm>
            <a:off x="8768908" y="2821391"/>
            <a:ext cx="2793975" cy="461485"/>
          </a:xfrm>
          <a:prstGeom prst="rect">
            <a:avLst/>
          </a:prstGeom>
        </p:spPr>
        <p:txBody>
          <a:bodyPr wrap="square">
            <a:spAutoFit/>
          </a:bodyPr>
          <a:lstStyle/>
          <a:p>
            <a:r>
              <a:rPr lang="en-US" altLang="zh-CN" sz="1200" b="1" dirty="0"/>
              <a:t>mm/</a:t>
            </a:r>
            <a:r>
              <a:rPr lang="en-US" altLang="zh-CN" sz="1200" b="1" dirty="0" err="1"/>
              <a:t>huge_memory.c</a:t>
            </a:r>
            <a:r>
              <a:rPr lang="en-US" altLang="zh-CN" sz="1200" b="1" dirty="0"/>
              <a:t>: add missing read-only THP checking</a:t>
            </a:r>
          </a:p>
        </p:txBody>
      </p:sp>
      <p:cxnSp>
        <p:nvCxnSpPr>
          <p:cNvPr id="20" name="直接连接符 19"/>
          <p:cNvCxnSpPr/>
          <p:nvPr/>
        </p:nvCxnSpPr>
        <p:spPr bwMode="auto">
          <a:xfrm>
            <a:off x="9890262" y="2436399"/>
            <a:ext cx="0" cy="369560"/>
          </a:xfrm>
          <a:prstGeom prst="line">
            <a:avLst/>
          </a:prstGeom>
          <a:noFill/>
          <a:ln w="19050" cap="flat" cmpd="sng" algn="ctr">
            <a:solidFill>
              <a:schemeClr val="tx1"/>
            </a:solidFill>
            <a:prstDash val="solid"/>
            <a:round/>
            <a:headEnd type="oval" w="med" len="med"/>
            <a:tailEnd type="triangle" w="med" len="med"/>
          </a:ln>
          <a:effectLst/>
        </p:spPr>
      </p:cxnSp>
      <p:sp>
        <p:nvSpPr>
          <p:cNvPr id="21" name="标题 1"/>
          <p:cNvSpPr txBox="1">
            <a:spLocks/>
          </p:cNvSpPr>
          <p:nvPr/>
        </p:nvSpPr>
        <p:spPr>
          <a:xfrm>
            <a:off x="1042659" y="4719828"/>
            <a:ext cx="10205666" cy="1384454"/>
          </a:xfrm>
          <a:prstGeom prst="rect">
            <a:avLst/>
          </a:prstGeom>
          <a:noFill/>
        </p:spPr>
        <p:txBody>
          <a:bodyPr vert="horz" wrap="square" rtlCol="0">
            <a:spAutoFit/>
          </a:bodyPr>
          <a:lstStyle>
            <a:defPPr>
              <a:defRPr lang="en-US"/>
            </a:defPPr>
            <a:lvl1pPr>
              <a:defRPr sz="2000" b="1">
                <a:solidFill>
                  <a:srgbClr val="C00000"/>
                </a:solidFill>
                <a:latin typeface="Microsoft YaHei" panose="020B0503020204020204" pitchFamily="34" charset="-122"/>
                <a:ea typeface="Microsoft YaHei" panose="020B0503020204020204" pitchFamily="34" charset="-122"/>
              </a:defRPr>
            </a:lvl1pPr>
          </a:lstStyle>
          <a:p>
            <a:pPr defTabSz="914034">
              <a:lnSpc>
                <a:spcPct val="150000"/>
              </a:lnSpc>
              <a:defRPr/>
            </a:pPr>
            <a:r>
              <a:rPr lang="en-US" altLang="zh-CN" sz="1399" dirty="0">
                <a:solidFill>
                  <a:srgbClr val="1D1D1A"/>
                </a:solidFill>
                <a:latin typeface="Calibri" panose="020F0502020204030204"/>
                <a:ea typeface="等线" panose="02010600030101010101" pitchFamily="2" charset="-122"/>
                <a:cs typeface="Arial"/>
              </a:rPr>
              <a:t>2011</a:t>
            </a:r>
            <a:r>
              <a:rPr lang="zh-CN" altLang="en-US" sz="1399" dirty="0">
                <a:solidFill>
                  <a:srgbClr val="1D1D1A"/>
                </a:solidFill>
                <a:latin typeface="Calibri" panose="020F0502020204030204"/>
                <a:ea typeface="等线" panose="02010600030101010101" pitchFamily="2" charset="-122"/>
                <a:cs typeface="Arial"/>
              </a:rPr>
              <a:t>年：社区支持匿名页大页，也支持</a:t>
            </a:r>
            <a:r>
              <a:rPr lang="en-US" altLang="zh-CN" sz="1399" dirty="0" err="1">
                <a:solidFill>
                  <a:srgbClr val="1D1D1A"/>
                </a:solidFill>
                <a:latin typeface="Calibri" panose="020F0502020204030204"/>
                <a:ea typeface="等线" panose="02010600030101010101" pitchFamily="2" charset="-122"/>
                <a:cs typeface="Arial"/>
              </a:rPr>
              <a:t>khugepaged</a:t>
            </a:r>
            <a:r>
              <a:rPr lang="zh-CN" altLang="en-US" sz="1399" dirty="0">
                <a:solidFill>
                  <a:srgbClr val="1D1D1A"/>
                </a:solidFill>
                <a:latin typeface="Calibri" panose="020F0502020204030204"/>
                <a:ea typeface="等线" panose="02010600030101010101" pitchFamily="2" charset="-122"/>
                <a:cs typeface="Arial"/>
              </a:rPr>
              <a:t>后台线程扫描转换大页</a:t>
            </a:r>
            <a:endParaRPr lang="en-US" altLang="zh-CN" sz="1399" dirty="0">
              <a:solidFill>
                <a:srgbClr val="1D1D1A"/>
              </a:solidFill>
              <a:latin typeface="Calibri" panose="020F0502020204030204"/>
              <a:ea typeface="等线" panose="02010600030101010101" pitchFamily="2" charset="-122"/>
              <a:cs typeface="Arial"/>
            </a:endParaRPr>
          </a:p>
          <a:p>
            <a:pPr defTabSz="914034">
              <a:lnSpc>
                <a:spcPct val="150000"/>
              </a:lnSpc>
              <a:defRPr/>
            </a:pPr>
            <a:r>
              <a:rPr lang="en-US" altLang="zh-CN" sz="1399" b="0" dirty="0">
                <a:solidFill>
                  <a:srgbClr val="1D1D1A"/>
                </a:solidFill>
                <a:latin typeface="Calibri" panose="020F0502020204030204"/>
                <a:ea typeface="等线" panose="02010600030101010101" pitchFamily="2" charset="-122"/>
                <a:cs typeface="Arial"/>
              </a:rPr>
              <a:t>2016</a:t>
            </a:r>
            <a:r>
              <a:rPr lang="zh-CN" altLang="en-US" sz="1399" b="0" dirty="0">
                <a:solidFill>
                  <a:srgbClr val="1D1D1A"/>
                </a:solidFill>
                <a:latin typeface="Calibri" panose="020F0502020204030204"/>
                <a:ea typeface="等线" panose="02010600030101010101" pitchFamily="2" charset="-122"/>
                <a:cs typeface="Arial"/>
              </a:rPr>
              <a:t>年：</a:t>
            </a:r>
            <a:r>
              <a:rPr lang="en-US" altLang="zh-CN" sz="1399" b="0" dirty="0">
                <a:solidFill>
                  <a:srgbClr val="1D1D1A"/>
                </a:solidFill>
                <a:latin typeface="Calibri" panose="020F0502020204030204"/>
                <a:ea typeface="等线" panose="02010600030101010101" pitchFamily="2" charset="-122"/>
                <a:cs typeface="Arial"/>
              </a:rPr>
              <a:t>intel </a:t>
            </a:r>
            <a:r>
              <a:rPr lang="zh-CN" altLang="en-US" sz="1399" b="0" dirty="0">
                <a:solidFill>
                  <a:srgbClr val="1D1D1A"/>
                </a:solidFill>
                <a:latin typeface="Calibri" panose="020F0502020204030204"/>
                <a:ea typeface="等线" panose="02010600030101010101" pitchFamily="2" charset="-122"/>
                <a:cs typeface="Arial"/>
              </a:rPr>
              <a:t>支持</a:t>
            </a:r>
            <a:r>
              <a:rPr lang="en-US" altLang="zh-CN" sz="1399" b="0" dirty="0" err="1">
                <a:solidFill>
                  <a:srgbClr val="1D1D1A"/>
                </a:solidFill>
                <a:latin typeface="Calibri" panose="020F0502020204030204"/>
                <a:ea typeface="等线" panose="02010600030101010101" pitchFamily="2" charset="-122"/>
                <a:cs typeface="Arial"/>
              </a:rPr>
              <a:t>shmem</a:t>
            </a:r>
            <a:r>
              <a:rPr lang="zh-CN" altLang="en-US" sz="1399" b="0" dirty="0">
                <a:solidFill>
                  <a:srgbClr val="1D1D1A"/>
                </a:solidFill>
                <a:latin typeface="Calibri" panose="020F0502020204030204"/>
                <a:ea typeface="等线" panose="02010600030101010101" pitchFamily="2" charset="-122"/>
                <a:cs typeface="Arial"/>
              </a:rPr>
              <a:t>内存文件系统大页，可以不需要</a:t>
            </a:r>
            <a:r>
              <a:rPr lang="en-US" altLang="zh-CN" sz="1399" b="0" dirty="0" err="1">
                <a:solidFill>
                  <a:srgbClr val="1D1D1A"/>
                </a:solidFill>
                <a:latin typeface="Calibri" panose="020F0502020204030204"/>
                <a:ea typeface="等线" panose="02010600030101010101" pitchFamily="2" charset="-122"/>
                <a:cs typeface="Arial"/>
              </a:rPr>
              <a:t>khugepaged</a:t>
            </a:r>
            <a:r>
              <a:rPr lang="zh-CN" altLang="en-US" sz="1399" b="0" dirty="0">
                <a:solidFill>
                  <a:srgbClr val="1D1D1A"/>
                </a:solidFill>
                <a:latin typeface="Calibri" panose="020F0502020204030204"/>
                <a:ea typeface="等线" panose="02010600030101010101" pitchFamily="2" charset="-122"/>
                <a:cs typeface="Arial"/>
              </a:rPr>
              <a:t>扫描，支持原生代码段大页和超过</a:t>
            </a:r>
            <a:r>
              <a:rPr lang="en-US" altLang="zh-CN" sz="1399" b="0" dirty="0">
                <a:solidFill>
                  <a:srgbClr val="1D1D1A"/>
                </a:solidFill>
                <a:latin typeface="Calibri" panose="020F0502020204030204"/>
                <a:ea typeface="等线" panose="02010600030101010101" pitchFamily="2" charset="-122"/>
                <a:cs typeface="Arial"/>
              </a:rPr>
              <a:t>2M</a:t>
            </a:r>
            <a:r>
              <a:rPr lang="zh-CN" altLang="en-US" sz="1399" b="0" dirty="0">
                <a:solidFill>
                  <a:srgbClr val="1D1D1A"/>
                </a:solidFill>
                <a:latin typeface="Calibri" panose="020F0502020204030204"/>
                <a:ea typeface="等线" panose="02010600030101010101" pitchFamily="2" charset="-122"/>
                <a:cs typeface="Arial"/>
              </a:rPr>
              <a:t>代码段的动态库大页</a:t>
            </a:r>
            <a:endParaRPr lang="en-US" altLang="zh-CN" sz="1399" b="0" dirty="0">
              <a:solidFill>
                <a:srgbClr val="1D1D1A"/>
              </a:solidFill>
              <a:latin typeface="Calibri" panose="020F0502020204030204"/>
              <a:ea typeface="等线" panose="02010600030101010101" pitchFamily="2" charset="-122"/>
              <a:cs typeface="Arial"/>
            </a:endParaRPr>
          </a:p>
          <a:p>
            <a:pPr defTabSz="914034">
              <a:lnSpc>
                <a:spcPct val="150000"/>
              </a:lnSpc>
              <a:defRPr/>
            </a:pPr>
            <a:r>
              <a:rPr lang="en-US" altLang="zh-CN" sz="1399" b="0" dirty="0">
                <a:solidFill>
                  <a:srgbClr val="1D1D1A"/>
                </a:solidFill>
                <a:latin typeface="Calibri" panose="020F0502020204030204"/>
                <a:ea typeface="等线" panose="02010600030101010101" pitchFamily="2" charset="-122"/>
                <a:cs typeface="Arial"/>
              </a:rPr>
              <a:t>2019</a:t>
            </a:r>
            <a:r>
              <a:rPr lang="zh-CN" altLang="en-US" sz="1399" b="0" dirty="0">
                <a:solidFill>
                  <a:srgbClr val="1D1D1A"/>
                </a:solidFill>
                <a:latin typeface="Calibri" panose="020F0502020204030204"/>
                <a:ea typeface="等线" panose="02010600030101010101" pitchFamily="2" charset="-122"/>
                <a:cs typeface="Arial"/>
              </a:rPr>
              <a:t>年：</a:t>
            </a:r>
            <a:r>
              <a:rPr lang="en-US" altLang="zh-CN" sz="1399" b="0" dirty="0" err="1">
                <a:solidFill>
                  <a:srgbClr val="1D1D1A"/>
                </a:solidFill>
                <a:latin typeface="Calibri" panose="020F0502020204030204"/>
                <a:ea typeface="等线" panose="02010600030101010101" pitchFamily="2" charset="-122"/>
                <a:cs typeface="Arial"/>
              </a:rPr>
              <a:t>facebook</a:t>
            </a:r>
            <a:r>
              <a:rPr lang="zh-CN" altLang="en-US" sz="1399" b="0" dirty="0">
                <a:solidFill>
                  <a:srgbClr val="1D1D1A"/>
                </a:solidFill>
                <a:latin typeface="Calibri" panose="020F0502020204030204"/>
                <a:ea typeface="等线" panose="02010600030101010101" pitchFamily="2" charset="-122"/>
                <a:cs typeface="Arial"/>
              </a:rPr>
              <a:t> </a:t>
            </a:r>
            <a:r>
              <a:rPr lang="zh-CN" altLang="en-US" sz="1399" b="0" dirty="0">
                <a:solidFill>
                  <a:srgbClr val="1D1D1A"/>
                </a:solidFill>
                <a:latin typeface="Calibri" panose="020F0502020204030204"/>
                <a:ea typeface="等线" panose="02010600030101010101" pitchFamily="2" charset="-122"/>
                <a:cs typeface="Arial"/>
              </a:rPr>
              <a:t>简单支持磁盘文件的只读大页，只支持依赖</a:t>
            </a:r>
            <a:r>
              <a:rPr lang="en-US" altLang="zh-CN" sz="1399" b="0" dirty="0" err="1">
                <a:solidFill>
                  <a:srgbClr val="1D1D1A"/>
                </a:solidFill>
                <a:latin typeface="Calibri" panose="020F0502020204030204"/>
                <a:ea typeface="等线" panose="02010600030101010101" pitchFamily="2" charset="-122"/>
                <a:cs typeface="Arial"/>
              </a:rPr>
              <a:t>khugepaged</a:t>
            </a:r>
            <a:r>
              <a:rPr lang="zh-CN" altLang="en-US" sz="1399" b="0" dirty="0">
                <a:solidFill>
                  <a:srgbClr val="1D1D1A"/>
                </a:solidFill>
                <a:latin typeface="Calibri" panose="020F0502020204030204"/>
                <a:ea typeface="等线" panose="02010600030101010101" pitchFamily="2" charset="-122"/>
                <a:cs typeface="Arial"/>
              </a:rPr>
              <a:t>后台线程扫描转换大页</a:t>
            </a:r>
            <a:endParaRPr lang="en-US" altLang="zh-CN" sz="1399" b="0" dirty="0">
              <a:solidFill>
                <a:srgbClr val="1D1D1A"/>
              </a:solidFill>
              <a:latin typeface="Calibri" panose="020F0502020204030204"/>
              <a:ea typeface="等线" panose="02010600030101010101" pitchFamily="2" charset="-122"/>
              <a:cs typeface="Arial"/>
            </a:endParaRPr>
          </a:p>
          <a:p>
            <a:pPr defTabSz="914034">
              <a:lnSpc>
                <a:spcPct val="150000"/>
              </a:lnSpc>
              <a:defRPr/>
            </a:pPr>
            <a:r>
              <a:rPr lang="en-US" altLang="zh-CN" sz="1399" b="0" dirty="0">
                <a:solidFill>
                  <a:srgbClr val="1D1D1A"/>
                </a:solidFill>
                <a:latin typeface="Calibri" panose="020F0502020204030204"/>
                <a:ea typeface="等线" panose="02010600030101010101" pitchFamily="2" charset="-122"/>
                <a:cs typeface="Arial"/>
              </a:rPr>
              <a:t>2021</a:t>
            </a:r>
            <a:r>
              <a:rPr lang="zh-CN" altLang="en-US" sz="1399" b="0" dirty="0">
                <a:solidFill>
                  <a:srgbClr val="1D1D1A"/>
                </a:solidFill>
                <a:latin typeface="Calibri" panose="020F0502020204030204"/>
                <a:ea typeface="等线" panose="02010600030101010101" pitchFamily="2" charset="-122"/>
                <a:cs typeface="Arial"/>
              </a:rPr>
              <a:t>年：</a:t>
            </a:r>
            <a:r>
              <a:rPr lang="en-US" altLang="zh-CN" sz="1399" b="0" dirty="0">
                <a:solidFill>
                  <a:srgbClr val="1D1D1A"/>
                </a:solidFill>
                <a:latin typeface="Calibri" panose="020F0502020204030204"/>
                <a:ea typeface="等线" panose="02010600030101010101" pitchFamily="2" charset="-122"/>
                <a:cs typeface="Arial"/>
              </a:rPr>
              <a:t>google</a:t>
            </a:r>
            <a:r>
              <a:rPr lang="zh-CN" altLang="en-US" sz="1399" b="0" dirty="0">
                <a:solidFill>
                  <a:srgbClr val="1D1D1A"/>
                </a:solidFill>
                <a:latin typeface="Calibri" panose="020F0502020204030204"/>
                <a:ea typeface="等线" panose="02010600030101010101" pitchFamily="2" charset="-122"/>
                <a:cs typeface="Arial"/>
              </a:rPr>
              <a:t>修改少量补丁，支持磁盘文件动态库大页，只支持</a:t>
            </a:r>
            <a:r>
              <a:rPr lang="en-US" altLang="zh-CN" sz="1399" b="0" dirty="0">
                <a:solidFill>
                  <a:srgbClr val="1D1D1A"/>
                </a:solidFill>
                <a:latin typeface="Calibri" panose="020F0502020204030204"/>
                <a:ea typeface="等线" panose="02010600030101010101" pitchFamily="2" charset="-122"/>
                <a:cs typeface="Arial"/>
              </a:rPr>
              <a:t>2M</a:t>
            </a:r>
            <a:r>
              <a:rPr lang="zh-CN" altLang="en-US" sz="1399" b="0" dirty="0">
                <a:solidFill>
                  <a:srgbClr val="1D1D1A"/>
                </a:solidFill>
                <a:latin typeface="Calibri" panose="020F0502020204030204"/>
                <a:ea typeface="等线" panose="02010600030101010101" pitchFamily="2" charset="-122"/>
                <a:cs typeface="Arial"/>
              </a:rPr>
              <a:t>对齐且超过</a:t>
            </a:r>
            <a:r>
              <a:rPr lang="en-US" altLang="zh-CN" sz="1399" b="0" dirty="0">
                <a:solidFill>
                  <a:srgbClr val="1D1D1A"/>
                </a:solidFill>
                <a:latin typeface="Calibri" panose="020F0502020204030204"/>
                <a:ea typeface="等线" panose="02010600030101010101" pitchFamily="2" charset="-122"/>
                <a:cs typeface="Arial"/>
              </a:rPr>
              <a:t>2M</a:t>
            </a:r>
            <a:r>
              <a:rPr lang="zh-CN" altLang="en-US" sz="1399" b="0" dirty="0">
                <a:solidFill>
                  <a:srgbClr val="1D1D1A"/>
                </a:solidFill>
                <a:latin typeface="Calibri" panose="020F0502020204030204"/>
                <a:ea typeface="等线" panose="02010600030101010101" pitchFamily="2" charset="-122"/>
                <a:cs typeface="Arial"/>
              </a:rPr>
              <a:t>的代码段动态库大页</a:t>
            </a:r>
            <a:endParaRPr lang="en-US" altLang="zh-CN" sz="1399" b="0" dirty="0">
              <a:solidFill>
                <a:srgbClr val="1D1D1A"/>
              </a:solidFill>
              <a:latin typeface="Calibri" panose="020F0502020204030204"/>
              <a:ea typeface="等线" panose="02010600030101010101" pitchFamily="2" charset="-122"/>
              <a:cs typeface="Arial"/>
            </a:endParaRPr>
          </a:p>
        </p:txBody>
      </p:sp>
    </p:spTree>
    <p:extLst>
      <p:ext uri="{BB962C8B-B14F-4D97-AF65-F5344CB8AC3E}">
        <p14:creationId xmlns:p14="http://schemas.microsoft.com/office/powerpoint/2010/main" val="2854669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动态库演进</a:t>
            </a:r>
            <a:r>
              <a:rPr lang="zh-CN" altLang="en-US" dirty="0" smtClean="0"/>
              <a:t>历史</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800" dirty="0"/>
              <a:t>操作系统动态库的演进经历多个阶段</a:t>
            </a:r>
            <a:r>
              <a:rPr lang="en-US" altLang="zh-CN" sz="1800" dirty="0"/>
              <a:t>;</a:t>
            </a:r>
          </a:p>
          <a:p>
            <a:pPr marL="0" indent="0">
              <a:buNone/>
            </a:pPr>
            <a:endParaRPr lang="en-US" altLang="zh-CN" sz="1800" dirty="0"/>
          </a:p>
          <a:p>
            <a:pPr marL="0" indent="0">
              <a:buNone/>
            </a:pPr>
            <a:r>
              <a:rPr lang="zh-CN" altLang="en-US" sz="1800" dirty="0"/>
              <a:t>动态库在虚拟地址空间位置固定</a:t>
            </a:r>
            <a:r>
              <a:rPr lang="en-US" altLang="zh-CN" sz="1800" dirty="0"/>
              <a:t>; </a:t>
            </a:r>
            <a:r>
              <a:rPr lang="zh-CN" altLang="en-US" sz="1800" dirty="0"/>
              <a:t>存在问题是动态库</a:t>
            </a:r>
            <a:r>
              <a:rPr lang="en-US" altLang="zh-CN" sz="1800" dirty="0"/>
              <a:t>A</a:t>
            </a:r>
            <a:r>
              <a:rPr lang="zh-CN" altLang="en-US" sz="1800" dirty="0"/>
              <a:t>和动态库</a:t>
            </a:r>
            <a:r>
              <a:rPr lang="en-US" altLang="zh-CN" sz="1800" dirty="0"/>
              <a:t>B</a:t>
            </a:r>
            <a:r>
              <a:rPr lang="zh-CN" altLang="en-US" sz="1800" dirty="0"/>
              <a:t>如果虚拟地址一样</a:t>
            </a:r>
            <a:r>
              <a:rPr lang="en-US" altLang="zh-CN" sz="1800" dirty="0"/>
              <a:t>, </a:t>
            </a:r>
            <a:r>
              <a:rPr lang="zh-CN" altLang="en-US" sz="1800" dirty="0"/>
              <a:t>则无法同时使用</a:t>
            </a:r>
            <a:r>
              <a:rPr lang="en-US" altLang="zh-CN" sz="1800" dirty="0"/>
              <a:t>;</a:t>
            </a:r>
          </a:p>
          <a:p>
            <a:pPr marL="0" indent="0">
              <a:buNone/>
            </a:pPr>
            <a:endParaRPr lang="en-US" altLang="zh-CN" sz="1800" dirty="0"/>
          </a:p>
          <a:p>
            <a:pPr marL="0" indent="0">
              <a:buNone/>
            </a:pPr>
            <a:r>
              <a:rPr lang="zh-CN" altLang="en-US" sz="1800" dirty="0"/>
              <a:t>动态库在虚拟地址空间位置可变</a:t>
            </a:r>
            <a:r>
              <a:rPr lang="en-US" altLang="zh-CN" sz="1800" dirty="0"/>
              <a:t>; </a:t>
            </a:r>
            <a:r>
              <a:rPr lang="zh-CN" altLang="en-US" sz="1800" dirty="0"/>
              <a:t>每次加载动态库的时候根据重定位表修改代码段的跳转指令</a:t>
            </a:r>
            <a:r>
              <a:rPr lang="en-US" altLang="zh-CN" sz="1800" dirty="0"/>
              <a:t>; </a:t>
            </a:r>
            <a:r>
              <a:rPr lang="zh-CN" altLang="en-US" sz="1800" dirty="0"/>
              <a:t>存在问题是每个进程的代码都是不同的</a:t>
            </a:r>
            <a:r>
              <a:rPr lang="en-US" altLang="zh-CN" sz="1800" dirty="0"/>
              <a:t>, </a:t>
            </a:r>
            <a:r>
              <a:rPr lang="zh-CN" altLang="en-US" sz="1800" dirty="0"/>
              <a:t>共享库无法共享物理内存</a:t>
            </a:r>
            <a:r>
              <a:rPr lang="en-US" altLang="zh-CN" sz="1800" dirty="0"/>
              <a:t>;</a:t>
            </a:r>
          </a:p>
          <a:p>
            <a:pPr marL="0" indent="0">
              <a:buNone/>
            </a:pPr>
            <a:endParaRPr lang="en-US" altLang="zh-CN" sz="1800" dirty="0"/>
          </a:p>
          <a:p>
            <a:pPr marL="0" indent="0">
              <a:buNone/>
            </a:pPr>
            <a:r>
              <a:rPr lang="zh-CN" altLang="en-US" sz="1800" dirty="0"/>
              <a:t>动态库在虚拟地址空间位置可变</a:t>
            </a:r>
            <a:r>
              <a:rPr lang="en-US" altLang="zh-CN" sz="1800" dirty="0"/>
              <a:t>; </a:t>
            </a:r>
            <a:r>
              <a:rPr lang="zh-CN" altLang="en-US" sz="1800" dirty="0"/>
              <a:t>将可变部分隔离成为</a:t>
            </a:r>
            <a:r>
              <a:rPr lang="en-US" altLang="zh-CN" sz="1800" dirty="0"/>
              <a:t>PLT</a:t>
            </a:r>
            <a:r>
              <a:rPr lang="zh-CN" altLang="en-US" sz="1800" dirty="0"/>
              <a:t>表和</a:t>
            </a:r>
            <a:r>
              <a:rPr lang="en-US" altLang="zh-CN" sz="1800" dirty="0"/>
              <a:t>GOT</a:t>
            </a:r>
            <a:r>
              <a:rPr lang="zh-CN" altLang="en-US" sz="1800" dirty="0"/>
              <a:t>表</a:t>
            </a:r>
            <a:r>
              <a:rPr lang="en-US" altLang="zh-CN" sz="1800" dirty="0"/>
              <a:t>, </a:t>
            </a:r>
            <a:r>
              <a:rPr lang="zh-CN" altLang="en-US" sz="1800" dirty="0"/>
              <a:t>存放变量和符号的虚拟地址</a:t>
            </a:r>
            <a:r>
              <a:rPr lang="en-US" altLang="zh-CN" sz="1800" dirty="0"/>
              <a:t>;</a:t>
            </a:r>
          </a:p>
          <a:p>
            <a:pPr marL="0" indent="0">
              <a:buNone/>
            </a:pPr>
            <a:endParaRPr lang="en-US" altLang="zh-CN" sz="1800" dirty="0"/>
          </a:p>
          <a:p>
            <a:pPr marL="0" indent="0">
              <a:buNone/>
            </a:pPr>
            <a:r>
              <a:rPr lang="en-US" altLang="zh-CN" sz="1800" dirty="0" err="1"/>
              <a:t>Prelink</a:t>
            </a:r>
            <a:r>
              <a:rPr lang="en-US" altLang="zh-CN" sz="1800" dirty="0"/>
              <a:t> </a:t>
            </a:r>
            <a:r>
              <a:rPr lang="zh-CN" altLang="en-US" sz="1800" dirty="0"/>
              <a:t>利用事先链接代替运行时链接的方法来加速共享库的加载</a:t>
            </a:r>
            <a:r>
              <a:rPr lang="en-US" altLang="zh-CN" sz="1800" dirty="0"/>
              <a:t>;</a:t>
            </a:r>
          </a:p>
          <a:p>
            <a:pPr marL="0" indent="0">
              <a:buNone/>
            </a:pPr>
            <a:endParaRPr lang="en-US" altLang="zh-CN" sz="1800" dirty="0"/>
          </a:p>
          <a:p>
            <a:pPr marL="0" indent="0">
              <a:buNone/>
            </a:pPr>
            <a:r>
              <a:rPr lang="en-US" altLang="zh-CN" sz="1800" dirty="0"/>
              <a:t>LLVM AOT </a:t>
            </a:r>
            <a:r>
              <a:rPr lang="zh-CN" altLang="en-US" sz="1800" dirty="0"/>
              <a:t>利用运行时翻译</a:t>
            </a:r>
            <a:r>
              <a:rPr lang="en-US" altLang="zh-CN" sz="1800" dirty="0"/>
              <a:t>, </a:t>
            </a:r>
            <a:r>
              <a:rPr lang="zh-CN" altLang="en-US" sz="1800" dirty="0"/>
              <a:t>解决不同</a:t>
            </a:r>
            <a:r>
              <a:rPr lang="en-US" altLang="zh-CN" sz="1800" dirty="0"/>
              <a:t>CPU</a:t>
            </a:r>
            <a:r>
              <a:rPr lang="zh-CN" altLang="en-US" sz="1800" dirty="0"/>
              <a:t>优化指令不同的问题</a:t>
            </a:r>
            <a:r>
              <a:rPr lang="en-US" altLang="zh-CN" sz="1800" dirty="0"/>
              <a:t>;</a:t>
            </a:r>
          </a:p>
          <a:p>
            <a:pPr marL="0" indent="0">
              <a:buNone/>
            </a:pPr>
            <a:endParaRPr lang="zh-CN" altLang="en-US" sz="1800" dirty="0"/>
          </a:p>
        </p:txBody>
      </p:sp>
    </p:spTree>
    <p:extLst>
      <p:ext uri="{BB962C8B-B14F-4D97-AF65-F5344CB8AC3E}">
        <p14:creationId xmlns:p14="http://schemas.microsoft.com/office/powerpoint/2010/main" val="85540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软硬件协同</a:t>
            </a:r>
            <a:r>
              <a:rPr lang="zh-CN" altLang="en-US" dirty="0" smtClean="0"/>
              <a:t>设计</a:t>
            </a:r>
            <a:endParaRPr lang="zh-CN" altLang="en-US" dirty="0"/>
          </a:p>
        </p:txBody>
      </p:sp>
      <p:sp>
        <p:nvSpPr>
          <p:cNvPr id="9" name="内容占位符 2"/>
          <p:cNvSpPr>
            <a:spLocks noGrp="1"/>
          </p:cNvSpPr>
          <p:nvPr>
            <p:ph idx="10"/>
          </p:nvPr>
        </p:nvSpPr>
        <p:spPr>
          <a:xfrm>
            <a:off x="736621" y="1502741"/>
            <a:ext cx="4395350" cy="1193120"/>
          </a:xfrm>
          <a:prstGeom prst="rect">
            <a:avLst/>
          </a:prstGeom>
        </p:spPr>
        <p:txBody>
          <a:bodyPr/>
          <a:lstStyle/>
          <a:p>
            <a:pPr marL="0" indent="0">
              <a:buNone/>
            </a:pPr>
            <a:r>
              <a:rPr lang="zh-CN" altLang="en-US" sz="1800" dirty="0" smtClean="0">
                <a:solidFill>
                  <a:srgbClr val="00B0F0"/>
                </a:solidFill>
                <a:latin typeface="+mn-ea"/>
              </a:rPr>
              <a:t>问题场景</a:t>
            </a:r>
            <a:r>
              <a:rPr lang="en-US" altLang="zh-CN" sz="1800" dirty="0" smtClean="0">
                <a:solidFill>
                  <a:srgbClr val="00B0F0"/>
                </a:solidFill>
                <a:latin typeface="+mn-ea"/>
              </a:rPr>
              <a:t>:</a:t>
            </a:r>
          </a:p>
          <a:p>
            <a:pPr marL="0" indent="0">
              <a:buNone/>
            </a:pPr>
            <a:r>
              <a:rPr lang="zh-CN" altLang="en-US" sz="1800" dirty="0" smtClean="0">
                <a:latin typeface="+mn-ea"/>
              </a:rPr>
              <a:t>数据库一致性算法导致的性能瓶颈问题</a:t>
            </a:r>
            <a:r>
              <a:rPr lang="en-US" altLang="zh-CN" sz="1800" dirty="0" smtClean="0">
                <a:latin typeface="+mn-ea"/>
              </a:rPr>
              <a:t>;</a:t>
            </a:r>
          </a:p>
          <a:p>
            <a:pPr marL="0" indent="0">
              <a:buNone/>
            </a:pPr>
            <a:r>
              <a:rPr lang="zh-CN" altLang="en-US" sz="1800" dirty="0" smtClean="0">
                <a:latin typeface="+mn-ea"/>
              </a:rPr>
              <a:t>并行编程中的共享数据一致性问题</a:t>
            </a:r>
            <a:r>
              <a:rPr lang="en-US" altLang="zh-CN" sz="1800" dirty="0" smtClean="0">
                <a:latin typeface="+mn-ea"/>
              </a:rPr>
              <a:t>;</a:t>
            </a:r>
          </a:p>
        </p:txBody>
      </p:sp>
      <p:sp>
        <p:nvSpPr>
          <p:cNvPr id="10" name="内容占位符 2"/>
          <p:cNvSpPr txBox="1">
            <a:spLocks/>
          </p:cNvSpPr>
          <p:nvPr/>
        </p:nvSpPr>
        <p:spPr>
          <a:xfrm>
            <a:off x="728891" y="3035668"/>
            <a:ext cx="4403080" cy="1954822"/>
          </a:xfrm>
          <a:prstGeom prst="rect">
            <a:avLst/>
          </a:prstGeom>
        </p:spPr>
        <p:txBody>
          <a:bodyPr lIns="0" tIns="0" rIns="0" bIns="0"/>
          <a:lstStyle>
            <a:lvl1pPr marL="12373" indent="0" algn="l" defTabSz="1187798" rtl="0" eaLnBrk="1" latinLnBrk="0" hangingPunct="1">
              <a:lnSpc>
                <a:spcPct val="100000"/>
              </a:lnSpc>
              <a:spcBef>
                <a:spcPts val="0"/>
              </a:spcBef>
              <a:buFontTx/>
              <a:buNone/>
              <a:tabLst>
                <a:tab pos="1208420"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2pPr>
            <a:lvl3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r>
              <a:rPr lang="zh-CN" altLang="en-US" dirty="0">
                <a:solidFill>
                  <a:srgbClr val="00B0F0"/>
                </a:solidFill>
                <a:latin typeface="+mn-ea"/>
                <a:ea typeface="+mn-ea"/>
              </a:rPr>
              <a:t>业界技术研究方向</a:t>
            </a:r>
            <a:r>
              <a:rPr lang="en-US" altLang="zh-CN" dirty="0">
                <a:solidFill>
                  <a:srgbClr val="00B0F0"/>
                </a:solidFill>
                <a:latin typeface="+mn-ea"/>
                <a:ea typeface="+mn-ea"/>
              </a:rPr>
              <a:t>:</a:t>
            </a:r>
          </a:p>
          <a:p>
            <a:r>
              <a:rPr lang="zh-CN" altLang="en-US" dirty="0">
                <a:latin typeface="+mn-ea"/>
                <a:ea typeface="+mn-ea"/>
              </a:rPr>
              <a:t>一致性算法算法的软硬件协同设计</a:t>
            </a:r>
            <a:r>
              <a:rPr lang="en-US" altLang="zh-CN" dirty="0">
                <a:latin typeface="+mn-ea"/>
                <a:ea typeface="+mn-ea"/>
              </a:rPr>
              <a:t>;</a:t>
            </a:r>
          </a:p>
          <a:p>
            <a:r>
              <a:rPr lang="en-US" altLang="zh-CN" dirty="0">
                <a:latin typeface="+mn-ea"/>
                <a:ea typeface="+mn-ea"/>
              </a:rPr>
              <a:t>Google</a:t>
            </a:r>
            <a:r>
              <a:rPr lang="zh-CN" altLang="en-US" dirty="0">
                <a:latin typeface="+mn-ea"/>
                <a:ea typeface="+mn-ea"/>
              </a:rPr>
              <a:t>的全球高精度时钟的一致性算法</a:t>
            </a:r>
            <a:r>
              <a:rPr lang="en-US" altLang="zh-CN" dirty="0">
                <a:latin typeface="+mn-ea"/>
                <a:ea typeface="+mn-ea"/>
              </a:rPr>
              <a:t>;</a:t>
            </a:r>
          </a:p>
          <a:p>
            <a:r>
              <a:rPr lang="zh-CN" altLang="en-US" dirty="0">
                <a:latin typeface="+mn-ea"/>
                <a:ea typeface="+mn-ea"/>
              </a:rPr>
              <a:t>某存储厂商的基于交换机的一致性算法</a:t>
            </a:r>
            <a:r>
              <a:rPr lang="en-US" altLang="zh-CN" dirty="0">
                <a:latin typeface="+mn-ea"/>
                <a:ea typeface="+mn-ea"/>
              </a:rPr>
              <a:t>;</a:t>
            </a:r>
          </a:p>
          <a:p>
            <a:r>
              <a:rPr lang="en-US" altLang="zh-CN" dirty="0" err="1">
                <a:latin typeface="+mn-ea"/>
                <a:ea typeface="+mn-ea"/>
              </a:rPr>
              <a:t>Mysql</a:t>
            </a:r>
            <a:r>
              <a:rPr lang="zh-CN" altLang="en-US" dirty="0">
                <a:latin typeface="+mn-ea"/>
                <a:ea typeface="+mn-ea"/>
              </a:rPr>
              <a:t>一致性算法不断拆分锁粒度</a:t>
            </a:r>
            <a:r>
              <a:rPr lang="en-US" altLang="zh-CN" dirty="0">
                <a:latin typeface="+mn-ea"/>
                <a:ea typeface="+mn-ea"/>
              </a:rPr>
              <a:t>;</a:t>
            </a:r>
          </a:p>
          <a:p>
            <a:r>
              <a:rPr lang="en-US" altLang="zh-CN" dirty="0">
                <a:latin typeface="+mn-ea"/>
                <a:ea typeface="+mn-ea"/>
              </a:rPr>
              <a:t>rust</a:t>
            </a:r>
            <a:r>
              <a:rPr lang="zh-CN" altLang="en-US" dirty="0">
                <a:latin typeface="+mn-ea"/>
                <a:ea typeface="+mn-ea"/>
              </a:rPr>
              <a:t>语言的所有权转移编程模型</a:t>
            </a:r>
            <a:r>
              <a:rPr lang="en-US" altLang="zh-CN" dirty="0">
                <a:latin typeface="+mn-ea"/>
                <a:ea typeface="+mn-ea"/>
              </a:rPr>
              <a:t>;</a:t>
            </a:r>
          </a:p>
          <a:p>
            <a:r>
              <a:rPr lang="en-US" altLang="zh-CN" dirty="0">
                <a:latin typeface="+mn-ea"/>
                <a:ea typeface="+mn-ea"/>
              </a:rPr>
              <a:t>Go</a:t>
            </a:r>
            <a:r>
              <a:rPr lang="zh-CN" altLang="en-US" dirty="0">
                <a:latin typeface="+mn-ea"/>
                <a:ea typeface="+mn-ea"/>
              </a:rPr>
              <a:t>语言的</a:t>
            </a:r>
            <a:r>
              <a:rPr lang="en-US" altLang="zh-CN" dirty="0">
                <a:latin typeface="+mn-ea"/>
                <a:ea typeface="+mn-ea"/>
              </a:rPr>
              <a:t>channel</a:t>
            </a:r>
            <a:r>
              <a:rPr lang="zh-CN" altLang="en-US" dirty="0">
                <a:latin typeface="+mn-ea"/>
                <a:ea typeface="+mn-ea"/>
              </a:rPr>
              <a:t>编程模型</a:t>
            </a:r>
            <a:r>
              <a:rPr lang="en-US" altLang="zh-CN" dirty="0">
                <a:latin typeface="+mn-ea"/>
                <a:ea typeface="+mn-ea"/>
              </a:rPr>
              <a:t>;</a:t>
            </a:r>
          </a:p>
        </p:txBody>
      </p:sp>
      <p:sp>
        <p:nvSpPr>
          <p:cNvPr id="11" name="内容占位符 2"/>
          <p:cNvSpPr txBox="1">
            <a:spLocks/>
          </p:cNvSpPr>
          <p:nvPr/>
        </p:nvSpPr>
        <p:spPr>
          <a:xfrm>
            <a:off x="6887368" y="1502741"/>
            <a:ext cx="4395350" cy="1193120"/>
          </a:xfrm>
          <a:prstGeom prst="rect">
            <a:avLst/>
          </a:prstGeom>
        </p:spPr>
        <p:txBody>
          <a:bodyPr lIns="0" tIns="0" rIns="0" bIns="0"/>
          <a:lstStyle>
            <a:lvl1pPr marL="12373" indent="0" algn="l" defTabSz="1187798" rtl="0" eaLnBrk="1" latinLnBrk="0" hangingPunct="1">
              <a:lnSpc>
                <a:spcPct val="100000"/>
              </a:lnSpc>
              <a:spcBef>
                <a:spcPts val="0"/>
              </a:spcBef>
              <a:buFontTx/>
              <a:buNone/>
              <a:tabLst>
                <a:tab pos="1208420"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2pPr>
            <a:lvl3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r>
              <a:rPr lang="zh-CN" altLang="en-US" dirty="0">
                <a:solidFill>
                  <a:srgbClr val="00B0F0"/>
                </a:solidFill>
                <a:latin typeface="+mn-ea"/>
                <a:ea typeface="+mn-ea"/>
              </a:rPr>
              <a:t>问题场景</a:t>
            </a:r>
            <a:r>
              <a:rPr lang="en-US" altLang="zh-CN" dirty="0">
                <a:solidFill>
                  <a:srgbClr val="00B0F0"/>
                </a:solidFill>
                <a:latin typeface="+mn-ea"/>
                <a:ea typeface="+mn-ea"/>
              </a:rPr>
              <a:t>:</a:t>
            </a:r>
          </a:p>
          <a:p>
            <a:r>
              <a:rPr lang="zh-CN" altLang="en-US" dirty="0">
                <a:latin typeface="+mn-ea"/>
                <a:ea typeface="+mn-ea"/>
              </a:rPr>
              <a:t>实时大数据分析</a:t>
            </a:r>
            <a:r>
              <a:rPr lang="en-US" altLang="zh-CN" dirty="0">
                <a:latin typeface="+mn-ea"/>
                <a:ea typeface="+mn-ea"/>
              </a:rPr>
              <a:t>,</a:t>
            </a:r>
            <a:r>
              <a:rPr lang="zh-CN" altLang="en-US" dirty="0">
                <a:latin typeface="+mn-ea"/>
                <a:ea typeface="+mn-ea"/>
              </a:rPr>
              <a:t> 存储系统性能瓶颈</a:t>
            </a:r>
            <a:r>
              <a:rPr lang="en-US" altLang="zh-CN" dirty="0">
                <a:latin typeface="+mn-ea"/>
                <a:ea typeface="+mn-ea"/>
              </a:rPr>
              <a:t>, </a:t>
            </a:r>
            <a:r>
              <a:rPr lang="zh-CN" altLang="en-US" dirty="0">
                <a:latin typeface="+mn-ea"/>
                <a:ea typeface="+mn-ea"/>
              </a:rPr>
              <a:t>数据</a:t>
            </a:r>
            <a:r>
              <a:rPr lang="en-US" altLang="zh-CN" dirty="0">
                <a:latin typeface="+mn-ea"/>
                <a:ea typeface="+mn-ea"/>
              </a:rPr>
              <a:t>join</a:t>
            </a:r>
            <a:r>
              <a:rPr lang="zh-CN" altLang="en-US" dirty="0">
                <a:latin typeface="+mn-ea"/>
                <a:ea typeface="+mn-ea"/>
              </a:rPr>
              <a:t>性能瓶颈</a:t>
            </a:r>
            <a:r>
              <a:rPr lang="en-US" altLang="zh-CN" dirty="0">
                <a:latin typeface="+mn-ea"/>
                <a:ea typeface="+mn-ea"/>
              </a:rPr>
              <a:t>;</a:t>
            </a:r>
          </a:p>
        </p:txBody>
      </p:sp>
      <p:sp>
        <p:nvSpPr>
          <p:cNvPr id="12" name="内容占位符 2"/>
          <p:cNvSpPr txBox="1">
            <a:spLocks/>
          </p:cNvSpPr>
          <p:nvPr/>
        </p:nvSpPr>
        <p:spPr>
          <a:xfrm>
            <a:off x="6879638" y="3035667"/>
            <a:ext cx="4403080" cy="2707004"/>
          </a:xfrm>
          <a:prstGeom prst="rect">
            <a:avLst/>
          </a:prstGeom>
        </p:spPr>
        <p:txBody>
          <a:bodyPr lIns="0" tIns="0" rIns="0" bIns="0"/>
          <a:lstStyle>
            <a:lvl1pPr marL="12373" indent="0" algn="l" defTabSz="1187798" rtl="0" eaLnBrk="1" latinLnBrk="0" hangingPunct="1">
              <a:lnSpc>
                <a:spcPct val="100000"/>
              </a:lnSpc>
              <a:spcBef>
                <a:spcPts val="0"/>
              </a:spcBef>
              <a:buFontTx/>
              <a:buNone/>
              <a:tabLst>
                <a:tab pos="1208420" algn="ctr"/>
              </a:tabLst>
              <a:defRPr sz="1800" kern="12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2pPr>
            <a:lvl3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r>
              <a:rPr lang="zh-CN" altLang="en-US" dirty="0">
                <a:solidFill>
                  <a:srgbClr val="00B0F0"/>
                </a:solidFill>
                <a:latin typeface="+mn-ea"/>
                <a:ea typeface="+mn-ea"/>
              </a:rPr>
              <a:t>业界技术研究方向</a:t>
            </a:r>
            <a:r>
              <a:rPr lang="en-US" altLang="zh-CN" dirty="0">
                <a:solidFill>
                  <a:srgbClr val="00B0F0"/>
                </a:solidFill>
                <a:latin typeface="+mn-ea"/>
                <a:ea typeface="+mn-ea"/>
              </a:rPr>
              <a:t>:</a:t>
            </a:r>
          </a:p>
          <a:p>
            <a:r>
              <a:rPr lang="zh-CN" altLang="en-US" dirty="0">
                <a:latin typeface="+mn-ea"/>
                <a:ea typeface="+mn-ea"/>
              </a:rPr>
              <a:t>基于</a:t>
            </a:r>
            <a:r>
              <a:rPr lang="en-US" altLang="zh-CN" dirty="0">
                <a:latin typeface="+mn-ea"/>
                <a:ea typeface="+mn-ea"/>
              </a:rPr>
              <a:t>DPU</a:t>
            </a:r>
            <a:r>
              <a:rPr lang="zh-CN" altLang="en-US" dirty="0">
                <a:latin typeface="+mn-ea"/>
                <a:ea typeface="+mn-ea"/>
              </a:rPr>
              <a:t>卡的服务器端和客户端算力卸载</a:t>
            </a:r>
            <a:r>
              <a:rPr lang="en-US" altLang="zh-CN" dirty="0">
                <a:latin typeface="+mn-ea"/>
                <a:ea typeface="+mn-ea"/>
              </a:rPr>
              <a:t>;</a:t>
            </a:r>
          </a:p>
          <a:p>
            <a:r>
              <a:rPr lang="zh-CN" altLang="en-US" dirty="0">
                <a:latin typeface="+mn-ea"/>
                <a:ea typeface="+mn-ea"/>
              </a:rPr>
              <a:t>将算子推给存储层的近数据计算架构</a:t>
            </a:r>
            <a:r>
              <a:rPr lang="en-US" altLang="zh-CN" dirty="0">
                <a:latin typeface="+mn-ea"/>
                <a:ea typeface="+mn-ea"/>
              </a:rPr>
              <a:t>;</a:t>
            </a:r>
          </a:p>
          <a:p>
            <a:r>
              <a:rPr lang="zh-CN" altLang="en-US" dirty="0">
                <a:latin typeface="+mn-ea"/>
                <a:ea typeface="+mn-ea"/>
              </a:rPr>
              <a:t>高性能分布式文件系统</a:t>
            </a:r>
            <a:r>
              <a:rPr lang="en-US" altLang="zh-CN" dirty="0">
                <a:latin typeface="+mn-ea"/>
                <a:ea typeface="+mn-ea"/>
              </a:rPr>
              <a:t>;</a:t>
            </a:r>
          </a:p>
          <a:p>
            <a:r>
              <a:rPr lang="en-US" altLang="zh-CN" dirty="0">
                <a:latin typeface="+mn-ea"/>
                <a:ea typeface="+mn-ea"/>
              </a:rPr>
              <a:t>NVIDIA RAPIDS</a:t>
            </a:r>
            <a:r>
              <a:rPr lang="zh-CN" altLang="en-US" dirty="0">
                <a:latin typeface="+mn-ea"/>
                <a:ea typeface="+mn-ea"/>
              </a:rPr>
              <a:t>解决</a:t>
            </a:r>
            <a:r>
              <a:rPr lang="en-US" altLang="zh-CN" dirty="0">
                <a:latin typeface="+mn-ea"/>
                <a:ea typeface="+mn-ea"/>
              </a:rPr>
              <a:t>spark</a:t>
            </a:r>
            <a:r>
              <a:rPr lang="zh-CN" altLang="en-US" dirty="0">
                <a:latin typeface="+mn-ea"/>
                <a:ea typeface="+mn-ea"/>
              </a:rPr>
              <a:t>框架无法使用</a:t>
            </a:r>
            <a:r>
              <a:rPr lang="en-US" altLang="zh-CN" dirty="0">
                <a:latin typeface="+mn-ea"/>
                <a:ea typeface="+mn-ea"/>
              </a:rPr>
              <a:t>GPU</a:t>
            </a:r>
            <a:r>
              <a:rPr lang="zh-CN" altLang="en-US" dirty="0">
                <a:latin typeface="+mn-ea"/>
                <a:ea typeface="+mn-ea"/>
              </a:rPr>
              <a:t>并行加速问题</a:t>
            </a:r>
            <a:r>
              <a:rPr lang="en-US" altLang="zh-CN" dirty="0">
                <a:latin typeface="+mn-ea"/>
                <a:ea typeface="+mn-ea"/>
              </a:rPr>
              <a:t>;</a:t>
            </a:r>
          </a:p>
          <a:p>
            <a:r>
              <a:rPr lang="zh-CN" altLang="en-US" dirty="0">
                <a:latin typeface="+mn-ea"/>
                <a:ea typeface="+mn-ea"/>
              </a:rPr>
              <a:t>消除</a:t>
            </a:r>
            <a:r>
              <a:rPr lang="en-US" altLang="zh-CN" dirty="0">
                <a:latin typeface="+mn-ea"/>
                <a:ea typeface="+mn-ea"/>
              </a:rPr>
              <a:t>spark java</a:t>
            </a:r>
            <a:r>
              <a:rPr lang="zh-CN" altLang="en-US" dirty="0">
                <a:latin typeface="+mn-ea"/>
                <a:ea typeface="+mn-ea"/>
              </a:rPr>
              <a:t>语言的无效指令和内存浪费</a:t>
            </a:r>
            <a:r>
              <a:rPr lang="en-US" altLang="zh-CN" dirty="0">
                <a:latin typeface="+mn-ea"/>
                <a:ea typeface="+mn-ea"/>
              </a:rPr>
              <a:t>;</a:t>
            </a:r>
          </a:p>
          <a:p>
            <a:endParaRPr lang="en-US" altLang="zh-CN" dirty="0">
              <a:latin typeface="+mn-ea"/>
              <a:ea typeface="+mn-ea"/>
            </a:endParaRPr>
          </a:p>
        </p:txBody>
      </p:sp>
    </p:spTree>
    <p:extLst>
      <p:ext uri="{BB962C8B-B14F-4D97-AF65-F5344CB8AC3E}">
        <p14:creationId xmlns:p14="http://schemas.microsoft.com/office/powerpoint/2010/main" val="142906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p:txBody>
          <a:bodyPr>
            <a:normAutofit/>
          </a:bodyPr>
          <a:lstStyle/>
          <a:p>
            <a:r>
              <a:rPr lang="zh-CN" altLang="en-US" dirty="0"/>
              <a:t>基础软件栈越来越厚重</a:t>
            </a:r>
            <a:r>
              <a:rPr lang="en-US" altLang="zh-CN" dirty="0"/>
              <a:t>, </a:t>
            </a:r>
            <a:r>
              <a:rPr lang="zh-CN" altLang="en-US" dirty="0"/>
              <a:t>越来越复杂</a:t>
            </a:r>
            <a:r>
              <a:rPr lang="en-US" altLang="zh-CN" dirty="0"/>
              <a:t>, </a:t>
            </a:r>
            <a:r>
              <a:rPr lang="zh-CN" altLang="en-US" dirty="0">
                <a:solidFill>
                  <a:srgbClr val="FF0000"/>
                </a:solidFill>
              </a:rPr>
              <a:t>开发者缺乏全栈优化</a:t>
            </a:r>
            <a:r>
              <a:rPr lang="zh-CN" altLang="en-US" dirty="0" smtClean="0">
                <a:solidFill>
                  <a:srgbClr val="FF0000"/>
                </a:solidFill>
              </a:rPr>
              <a:t>能力</a:t>
            </a:r>
            <a:endParaRPr lang="zh-CN" altLang="en-US" dirty="0">
              <a:solidFill>
                <a:srgbClr val="FF0000"/>
              </a:solidFill>
            </a:endParaRPr>
          </a:p>
        </p:txBody>
      </p:sp>
      <p:sp>
        <p:nvSpPr>
          <p:cNvPr id="8" name="右箭头 7"/>
          <p:cNvSpPr/>
          <p:nvPr/>
        </p:nvSpPr>
        <p:spPr>
          <a:xfrm>
            <a:off x="2779412" y="3936929"/>
            <a:ext cx="253163" cy="48444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9" name="右箭头 8"/>
          <p:cNvSpPr/>
          <p:nvPr/>
        </p:nvSpPr>
        <p:spPr>
          <a:xfrm>
            <a:off x="7106123" y="3936928"/>
            <a:ext cx="277838" cy="48444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0" name="文本框 9"/>
          <p:cNvSpPr txBox="1"/>
          <p:nvPr/>
        </p:nvSpPr>
        <p:spPr>
          <a:xfrm>
            <a:off x="332880" y="1549612"/>
            <a:ext cx="1825428" cy="528144"/>
          </a:xfrm>
          <a:prstGeom prst="rect">
            <a:avLst/>
          </a:prstGeom>
          <a:noFill/>
        </p:spPr>
        <p:txBody>
          <a:bodyPr wrap="none" rtlCol="0">
            <a:spAutoFit/>
          </a:bodyPr>
          <a:lstStyle/>
          <a:p>
            <a:pPr>
              <a:lnSpc>
                <a:spcPts val="3439"/>
              </a:lnSpc>
            </a:pPr>
            <a:r>
              <a:rPr lang="zh-CN" altLang="en-US" sz="3199" dirty="0">
                <a:solidFill>
                  <a:srgbClr val="00B0F0"/>
                </a:solidFill>
                <a:latin typeface="Microsoft YaHei" panose="020B0503020204020204" pitchFamily="34" charset="-122"/>
                <a:ea typeface="Microsoft YaHei" panose="020B0503020204020204" pitchFamily="34" charset="-122"/>
              </a:rPr>
              <a:t>单机架构</a:t>
            </a:r>
          </a:p>
        </p:txBody>
      </p:sp>
      <p:sp>
        <p:nvSpPr>
          <p:cNvPr id="11" name="文本框 10"/>
          <p:cNvSpPr txBox="1"/>
          <p:nvPr/>
        </p:nvSpPr>
        <p:spPr>
          <a:xfrm>
            <a:off x="4022489" y="1549612"/>
            <a:ext cx="2235637" cy="528144"/>
          </a:xfrm>
          <a:prstGeom prst="rect">
            <a:avLst/>
          </a:prstGeom>
          <a:noFill/>
        </p:spPr>
        <p:txBody>
          <a:bodyPr wrap="none" rtlCol="0">
            <a:spAutoFit/>
          </a:bodyPr>
          <a:lstStyle/>
          <a:p>
            <a:pPr>
              <a:lnSpc>
                <a:spcPts val="3439"/>
              </a:lnSpc>
            </a:pPr>
            <a:r>
              <a:rPr lang="zh-CN" altLang="en-US" sz="3199" dirty="0">
                <a:solidFill>
                  <a:srgbClr val="00B0F0"/>
                </a:solidFill>
                <a:latin typeface="Microsoft YaHei" panose="020B0503020204020204" pitchFamily="34" charset="-122"/>
                <a:ea typeface="Microsoft YaHei" panose="020B0503020204020204" pitchFamily="34" charset="-122"/>
              </a:rPr>
              <a:t>容器化架构</a:t>
            </a:r>
          </a:p>
        </p:txBody>
      </p:sp>
      <p:sp>
        <p:nvSpPr>
          <p:cNvPr id="12" name="文本框 11"/>
          <p:cNvSpPr txBox="1"/>
          <p:nvPr/>
        </p:nvSpPr>
        <p:spPr>
          <a:xfrm>
            <a:off x="8567231" y="1549612"/>
            <a:ext cx="2235637" cy="528144"/>
          </a:xfrm>
          <a:prstGeom prst="rect">
            <a:avLst/>
          </a:prstGeom>
          <a:noFill/>
        </p:spPr>
        <p:txBody>
          <a:bodyPr wrap="none" rtlCol="0">
            <a:spAutoFit/>
          </a:bodyPr>
          <a:lstStyle/>
          <a:p>
            <a:pPr>
              <a:lnSpc>
                <a:spcPts val="3439"/>
              </a:lnSpc>
            </a:pPr>
            <a:r>
              <a:rPr lang="zh-CN" altLang="en-US" sz="3199" dirty="0">
                <a:solidFill>
                  <a:srgbClr val="00B0F0"/>
                </a:solidFill>
                <a:latin typeface="Microsoft YaHei" panose="020B0503020204020204" pitchFamily="34" charset="-122"/>
                <a:ea typeface="Microsoft YaHei" panose="020B0503020204020204" pitchFamily="34" charset="-122"/>
              </a:rPr>
              <a:t>云原生架构</a:t>
            </a:r>
          </a:p>
        </p:txBody>
      </p:sp>
      <p:pic>
        <p:nvPicPr>
          <p:cNvPr id="13" name="图片 12"/>
          <p:cNvPicPr>
            <a:picLocks noChangeAspect="1"/>
          </p:cNvPicPr>
          <p:nvPr/>
        </p:nvPicPr>
        <p:blipFill>
          <a:blip r:embed="rId3"/>
          <a:stretch>
            <a:fillRect/>
          </a:stretch>
        </p:blipFill>
        <p:spPr>
          <a:xfrm>
            <a:off x="0" y="2769434"/>
            <a:ext cx="2754737" cy="2010796"/>
          </a:xfrm>
          <a:prstGeom prst="rect">
            <a:avLst/>
          </a:prstGeom>
        </p:spPr>
      </p:pic>
      <p:pic>
        <p:nvPicPr>
          <p:cNvPr id="14" name="图片 13"/>
          <p:cNvPicPr>
            <a:picLocks noChangeAspect="1"/>
          </p:cNvPicPr>
          <p:nvPr/>
        </p:nvPicPr>
        <p:blipFill>
          <a:blip r:embed="rId4"/>
          <a:stretch>
            <a:fillRect/>
          </a:stretch>
        </p:blipFill>
        <p:spPr>
          <a:xfrm>
            <a:off x="3075048" y="2135901"/>
            <a:ext cx="4006707" cy="4570942"/>
          </a:xfrm>
          <a:prstGeom prst="rect">
            <a:avLst/>
          </a:prstGeom>
        </p:spPr>
      </p:pic>
      <p:pic>
        <p:nvPicPr>
          <p:cNvPr id="15" name="图片 14"/>
          <p:cNvPicPr>
            <a:picLocks noChangeAspect="1"/>
          </p:cNvPicPr>
          <p:nvPr/>
        </p:nvPicPr>
        <p:blipFill>
          <a:blip r:embed="rId5"/>
          <a:stretch>
            <a:fillRect/>
          </a:stretch>
        </p:blipFill>
        <p:spPr>
          <a:xfrm>
            <a:off x="7383960" y="2305051"/>
            <a:ext cx="4847277" cy="3263753"/>
          </a:xfrm>
          <a:prstGeom prst="rect">
            <a:avLst/>
          </a:prstGeom>
        </p:spPr>
      </p:pic>
    </p:spTree>
    <p:extLst>
      <p:ext uri="{BB962C8B-B14F-4D97-AF65-F5344CB8AC3E}">
        <p14:creationId xmlns:p14="http://schemas.microsoft.com/office/powerpoint/2010/main" val="183337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VLIW</a:t>
            </a:r>
            <a:endParaRPr lang="zh-CN" altLang="en-US" dirty="0"/>
          </a:p>
        </p:txBody>
      </p:sp>
      <p:sp>
        <p:nvSpPr>
          <p:cNvPr id="3" name="内容占位符 2"/>
          <p:cNvSpPr>
            <a:spLocks noGrp="1"/>
          </p:cNvSpPr>
          <p:nvPr>
            <p:ph idx="1"/>
          </p:nvPr>
        </p:nvSpPr>
        <p:spPr>
          <a:xfrm>
            <a:off x="446315" y="1274539"/>
            <a:ext cx="11318420" cy="4351338"/>
          </a:xfrm>
        </p:spPr>
        <p:txBody>
          <a:bodyPr>
            <a:noAutofit/>
          </a:bodyPr>
          <a:lstStyle/>
          <a:p>
            <a:pPr marL="0" indent="0">
              <a:buNone/>
            </a:pPr>
            <a:r>
              <a:rPr lang="zh-CN" altLang="en-US" sz="1600" dirty="0"/>
              <a:t>超长指令字（</a:t>
            </a:r>
            <a:r>
              <a:rPr lang="en-US" altLang="zh-CN" sz="1600" dirty="0"/>
              <a:t>VLIW</a:t>
            </a:r>
            <a:r>
              <a:rPr lang="zh-CN" altLang="en-US" sz="1600" dirty="0"/>
              <a:t>：</a:t>
            </a:r>
            <a:r>
              <a:rPr lang="en-US" altLang="zh-CN" sz="1600" dirty="0"/>
              <a:t>Very long instruction word</a:t>
            </a:r>
            <a:r>
              <a:rPr lang="zh-CN" altLang="en-US" sz="1600" dirty="0"/>
              <a:t>）指的是一种被设计为可以利用指令级并行（</a:t>
            </a:r>
            <a:r>
              <a:rPr lang="en-US" altLang="zh-CN" sz="1600" dirty="0"/>
              <a:t>ILP</a:t>
            </a:r>
            <a:r>
              <a:rPr lang="zh-CN" altLang="en-US" sz="1600" dirty="0"/>
              <a:t>）优势的</a:t>
            </a:r>
            <a:r>
              <a:rPr lang="en-US" altLang="zh-CN" sz="1600" dirty="0"/>
              <a:t>CPU</a:t>
            </a:r>
            <a:r>
              <a:rPr lang="zh-CN" altLang="en-US" sz="1600" dirty="0"/>
              <a:t>体系结构。一个按照顺序执行指令的非超标量处理器不能充分的利用处理器的资源，有可能导致低性能。</a:t>
            </a:r>
          </a:p>
          <a:p>
            <a:pPr marL="0" indent="0">
              <a:buNone/>
            </a:pPr>
            <a:endParaRPr lang="zh-CN" altLang="en-US" sz="1600" dirty="0"/>
          </a:p>
          <a:p>
            <a:pPr marL="0" indent="0">
              <a:buNone/>
            </a:pPr>
            <a:r>
              <a:rPr lang="zh-CN" altLang="en-US" sz="1600" dirty="0"/>
              <a:t>性能可以通过同时执行一系列指令中的不同子步骤来提高（这就是流水线），或者像超标量架构一样，甚至完全的并行执行多个处理器指令。进一步的提高可以通过指令的执行顺序与在程序代码中出现的顺序不同来提高，这就是乱序执行。</a:t>
            </a:r>
          </a:p>
          <a:p>
            <a:pPr marL="0" indent="0">
              <a:buNone/>
            </a:pPr>
            <a:endParaRPr lang="zh-CN" altLang="en-US" sz="1600" dirty="0"/>
          </a:p>
          <a:p>
            <a:pPr marL="0" indent="0">
              <a:buNone/>
            </a:pPr>
            <a:r>
              <a:rPr lang="zh-CN" altLang="en-US" sz="1600" dirty="0"/>
              <a:t>这</a:t>
            </a:r>
            <a:r>
              <a:rPr lang="en-US" altLang="zh-CN" sz="1600" dirty="0"/>
              <a:t>3</a:t>
            </a:r>
            <a:r>
              <a:rPr lang="zh-CN" altLang="en-US" sz="1600" dirty="0"/>
              <a:t>种技术都要付出代价：增加了硬件的复杂性。在并行执行任何操作之前，处理器必须确认这些指令间没有相互依赖。例如第一个指令的结果作为第二个指令的输入。很明显，这样的两条指令无法同时执行，并且第</a:t>
            </a:r>
            <a:r>
              <a:rPr lang="en-US" altLang="zh-CN" sz="1600" dirty="0"/>
              <a:t>2</a:t>
            </a:r>
            <a:r>
              <a:rPr lang="zh-CN" altLang="en-US" sz="1600" dirty="0"/>
              <a:t>条指令不能在先于第一条指令执行。乱序执行处理器增加了硬件资源用于调度指令和决定相互依赖。</a:t>
            </a:r>
          </a:p>
          <a:p>
            <a:pPr marL="0" indent="0">
              <a:buNone/>
            </a:pPr>
            <a:endParaRPr lang="zh-CN" altLang="en-US" sz="1600" dirty="0"/>
          </a:p>
          <a:p>
            <a:pPr marL="0" indent="0">
              <a:buNone/>
            </a:pPr>
            <a:r>
              <a:rPr lang="zh-CN" altLang="en-US" sz="1600" dirty="0"/>
              <a:t>另一方面，</a:t>
            </a:r>
            <a:r>
              <a:rPr lang="en-US" altLang="zh-CN" sz="1600" dirty="0"/>
              <a:t>VLIW</a:t>
            </a:r>
            <a:r>
              <a:rPr lang="zh-CN" altLang="en-US" sz="1600" dirty="0"/>
              <a:t>通过另外一种方法来实现并行。</a:t>
            </a:r>
            <a:r>
              <a:rPr lang="en-US" altLang="zh-CN" sz="1600" dirty="0"/>
              <a:t>VLIW</a:t>
            </a:r>
            <a:r>
              <a:rPr lang="zh-CN" altLang="en-US" sz="1600" dirty="0"/>
              <a:t>的并行指令执行是基于一个确定的调度。这个调度是程序在编译的时候就已经确定好的。由于决定乱序执行的工作是由编译器来完成的，处理器不再需要上面三种技术所需的调度硬件。结果</a:t>
            </a:r>
            <a:r>
              <a:rPr lang="en-US" altLang="zh-CN" sz="1600" dirty="0"/>
              <a:t>VLIW</a:t>
            </a:r>
            <a:r>
              <a:rPr lang="zh-CN" altLang="en-US" sz="1600" dirty="0"/>
              <a:t>处理器相比其他多数的超标量处理器提供了更加强大的处理能力但是更少的硬件复杂性（编译器的复杂性提高了）。</a:t>
            </a:r>
          </a:p>
          <a:p>
            <a:pPr marL="0" indent="0">
              <a:buNone/>
            </a:pPr>
            <a:endParaRPr lang="zh-CN" altLang="en-US" sz="1600" dirty="0"/>
          </a:p>
          <a:p>
            <a:pPr marL="0" indent="0">
              <a:buNone/>
            </a:pPr>
            <a:r>
              <a:rPr lang="zh-CN" altLang="en-US" sz="1600" dirty="0"/>
              <a:t>正如一些其他比较新颖的架构，这种并行执行的概念只有当编译器能生成有效的代码的时候才变得有用。事实上，一些有着特殊目的的指令可以用来帮助一些复杂的操作，例如快速傅立叶变换或者在地貌计算中出现的计算。如果编译器无法准确的找出相关的代码并且生成可以利用</a:t>
            </a:r>
            <a:r>
              <a:rPr lang="en-US" altLang="zh-CN" sz="1600" dirty="0"/>
              <a:t>CPU</a:t>
            </a:r>
            <a:r>
              <a:rPr lang="zh-CN" altLang="en-US" sz="1600" dirty="0"/>
              <a:t>能力的目标代码，这些特殊目的的指令将变得毫无用处。例如，程序员可能需要将他的算法用一种可以降低编译器工作难度的方式进行描述。</a:t>
            </a:r>
          </a:p>
          <a:p>
            <a:pPr marL="0" indent="0">
              <a:buNone/>
            </a:pPr>
            <a:endParaRPr lang="zh-CN" altLang="en-US" sz="1600" dirty="0"/>
          </a:p>
        </p:txBody>
      </p:sp>
    </p:spTree>
    <p:extLst>
      <p:ext uri="{BB962C8B-B14F-4D97-AF65-F5344CB8AC3E}">
        <p14:creationId xmlns:p14="http://schemas.microsoft.com/office/powerpoint/2010/main" val="3029267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p:txBody>
          <a:bodyPr/>
          <a:lstStyle/>
          <a:p>
            <a:pPr marL="0" indent="0">
              <a:buNone/>
            </a:pPr>
            <a:r>
              <a:rPr lang="en-US" altLang="zh-CN" dirty="0"/>
              <a:t>https://paper.seebug.org/papers/Archive/refs/elf/Understanding_ELF.pdf</a:t>
            </a:r>
          </a:p>
          <a:p>
            <a:pPr marL="0" indent="0">
              <a:buNone/>
            </a:pPr>
            <a:r>
              <a:rPr lang="en-US" altLang="zh-CN" dirty="0"/>
              <a:t>https://openeuler.org/zh/blog/lijiajie128/2020-11-03-ELF%E6%96%87%E4%BB%B6%E6%A0%BC%E5%BC%8F%E8%A7%A3%E6%9E%90.html</a:t>
            </a:r>
          </a:p>
          <a:p>
            <a:pPr marL="0" indent="0">
              <a:buNone/>
            </a:pPr>
            <a:r>
              <a:rPr lang="en-US" altLang="zh-CN" dirty="0"/>
              <a:t>https://openeuler.org/zh/blog/lijiajie128/2020-11-09-%E9%9D%99%E6%80%81%E9%93%BE%E6%8E%A5%E4%B8%8E%E5%8A%A8%E6%80%81%E9%93%BE%E6%8E%A5.html</a:t>
            </a:r>
          </a:p>
          <a:p>
            <a:pPr marL="0" indent="0">
              <a:buNone/>
            </a:pPr>
            <a:r>
              <a:rPr lang="en-US" altLang="zh-CN" dirty="0"/>
              <a:t>https://openeuler.org/zh/blog/lijiajie128/2020-11-10-%E5%8A%A8%E6%80%81%E9%93%BE%E6%8E%A5%E4%B8%AD%E7%9A%84PLT%E4%B8%8EGOT.html</a:t>
            </a:r>
          </a:p>
          <a:p>
            <a:pPr marL="0" indent="0">
              <a:buNone/>
            </a:pPr>
            <a:endParaRPr lang="zh-CN" altLang="en-US" dirty="0"/>
          </a:p>
        </p:txBody>
      </p:sp>
    </p:spTree>
    <p:extLst>
      <p:ext uri="{BB962C8B-B14F-4D97-AF65-F5344CB8AC3E}">
        <p14:creationId xmlns:p14="http://schemas.microsoft.com/office/powerpoint/2010/main" val="27181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操作系统需要提供基础软件栈全栈优化</a:t>
            </a:r>
            <a:r>
              <a:rPr lang="zh-CN" altLang="en-US" dirty="0" smtClean="0"/>
              <a:t>技术</a:t>
            </a:r>
            <a:endParaRPr lang="zh-CN" altLang="en-US" dirty="0"/>
          </a:p>
        </p:txBody>
      </p:sp>
      <p:pic>
        <p:nvPicPr>
          <p:cNvPr id="11" name="图片 10"/>
          <p:cNvPicPr>
            <a:picLocks noChangeAspect="1"/>
          </p:cNvPicPr>
          <p:nvPr/>
        </p:nvPicPr>
        <p:blipFill>
          <a:blip r:embed="rId2"/>
          <a:stretch>
            <a:fillRect/>
          </a:stretch>
        </p:blipFill>
        <p:spPr>
          <a:xfrm>
            <a:off x="565229" y="1327571"/>
            <a:ext cx="6715919" cy="4258417"/>
          </a:xfrm>
          <a:prstGeom prst="rect">
            <a:avLst/>
          </a:prstGeom>
        </p:spPr>
      </p:pic>
      <p:sp>
        <p:nvSpPr>
          <p:cNvPr id="12" name="文本框 11"/>
          <p:cNvSpPr txBox="1"/>
          <p:nvPr/>
        </p:nvSpPr>
        <p:spPr>
          <a:xfrm>
            <a:off x="7505324" y="2009869"/>
            <a:ext cx="4259412" cy="1200329"/>
          </a:xfrm>
          <a:prstGeom prst="rect">
            <a:avLst/>
          </a:prstGeom>
          <a:noFill/>
        </p:spPr>
        <p:txBody>
          <a:bodyPr wrap="square" rtlCol="0">
            <a:spAutoFit/>
          </a:bodyPr>
          <a:lstStyle/>
          <a:p>
            <a:r>
              <a:rPr lang="en-US" altLang="zh-CN" dirty="0" smtClean="0"/>
              <a:t>A-tune</a:t>
            </a:r>
            <a:r>
              <a:rPr lang="zh-CN" altLang="en-US" dirty="0" smtClean="0"/>
              <a:t>作为智能中心管理</a:t>
            </a:r>
            <a:r>
              <a:rPr lang="en-US" altLang="zh-CN" dirty="0" smtClean="0"/>
              <a:t>OS</a:t>
            </a:r>
            <a:r>
              <a:rPr lang="zh-CN" altLang="en-US" dirty="0" smtClean="0"/>
              <a:t>性能策略</a:t>
            </a:r>
            <a:r>
              <a:rPr lang="en-US" altLang="zh-CN" dirty="0" smtClean="0"/>
              <a:t>;</a:t>
            </a:r>
          </a:p>
          <a:p>
            <a:r>
              <a:rPr lang="en-US" altLang="zh-CN" dirty="0" smtClean="0"/>
              <a:t>wisdom</a:t>
            </a:r>
            <a:r>
              <a:rPr lang="zh-CN" altLang="en-US" dirty="0" smtClean="0"/>
              <a:t>接收</a:t>
            </a:r>
            <a:r>
              <a:rPr lang="en-US" altLang="zh-CN" dirty="0" smtClean="0"/>
              <a:t>A-tune</a:t>
            </a:r>
            <a:r>
              <a:rPr lang="zh-CN" altLang="en-US" dirty="0" smtClean="0"/>
              <a:t>策略</a:t>
            </a:r>
            <a:r>
              <a:rPr lang="en-US" altLang="zh-CN" dirty="0" smtClean="0"/>
              <a:t>, </a:t>
            </a:r>
            <a:r>
              <a:rPr lang="zh-CN" altLang="en-US" dirty="0" smtClean="0"/>
              <a:t>执行调度算法</a:t>
            </a:r>
            <a:r>
              <a:rPr lang="en-US" altLang="zh-CN" dirty="0" smtClean="0"/>
              <a:t>;</a:t>
            </a:r>
          </a:p>
          <a:p>
            <a:r>
              <a:rPr lang="en-US" altLang="zh-CN" dirty="0" smtClean="0"/>
              <a:t>Native-Turbo</a:t>
            </a:r>
            <a:r>
              <a:rPr lang="zh-CN" altLang="en-US" dirty="0" smtClean="0"/>
              <a:t>提供操作系统各层级软件的性能优化机制</a:t>
            </a:r>
            <a:r>
              <a:rPr lang="en-US" altLang="zh-CN" dirty="0" smtClean="0"/>
              <a:t>, A-tune</a:t>
            </a:r>
            <a:r>
              <a:rPr lang="zh-CN" altLang="en-US" dirty="0" smtClean="0"/>
              <a:t>进行智能管理</a:t>
            </a:r>
            <a:r>
              <a:rPr lang="en-US" altLang="zh-CN" dirty="0" smtClean="0"/>
              <a:t>;</a:t>
            </a:r>
            <a:endParaRPr lang="zh-CN" altLang="en-US" dirty="0"/>
          </a:p>
        </p:txBody>
      </p:sp>
    </p:spTree>
    <p:extLst>
      <p:ext uri="{BB962C8B-B14F-4D97-AF65-F5344CB8AC3E}">
        <p14:creationId xmlns:p14="http://schemas.microsoft.com/office/powerpoint/2010/main" val="4102452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Microarchitecture-Aware</a:t>
            </a:r>
            <a:r>
              <a:rPr lang="zh-CN" altLang="en-US" dirty="0"/>
              <a:t>技术，应用无感知实现业务性能提升</a:t>
            </a:r>
            <a:r>
              <a:rPr lang="en-US" altLang="zh-CN" dirty="0" smtClean="0"/>
              <a:t>5-12%</a:t>
            </a:r>
            <a:endParaRPr lang="zh-CN" altLang="en-US" dirty="0"/>
          </a:p>
        </p:txBody>
      </p:sp>
      <p:sp>
        <p:nvSpPr>
          <p:cNvPr id="5" name="文本框 4"/>
          <p:cNvSpPr txBox="1"/>
          <p:nvPr/>
        </p:nvSpPr>
        <p:spPr>
          <a:xfrm>
            <a:off x="674173" y="905908"/>
            <a:ext cx="11300842" cy="1030648"/>
          </a:xfrm>
          <a:prstGeom prst="rect">
            <a:avLst/>
          </a:prstGeom>
          <a:noFill/>
        </p:spPr>
        <p:txBody>
          <a:bodyPr wrap="square" rtlCol="0">
            <a:spAutoFit/>
          </a:bodyPr>
          <a:lstStyle/>
          <a:p>
            <a:r>
              <a:rPr lang="zh-CN" altLang="en-US" sz="1599" b="1" dirty="0">
                <a:latin typeface="微软雅黑" panose="020B0503020204020204" pitchFamily="34" charset="-122"/>
                <a:ea typeface="微软雅黑" panose="020B0503020204020204" pitchFamily="34" charset="-122"/>
              </a:rPr>
              <a:t>场景及核心痛点：</a:t>
            </a:r>
            <a:endParaRPr lang="en-US" altLang="zh-CN" sz="1599" b="1" dirty="0">
              <a:latin typeface="微软雅黑" panose="020B0503020204020204" pitchFamily="34" charset="-122"/>
              <a:ea typeface="微软雅黑" panose="020B0503020204020204" pitchFamily="34" charset="-122"/>
            </a:endParaRPr>
          </a:p>
          <a:p>
            <a:pPr marL="285636" indent="-285636">
              <a:lnSpc>
                <a:spcPts val="1799"/>
              </a:lnSpc>
              <a:buFont typeface="Arial" panose="020B0604020202020204" pitchFamily="34" charset="0"/>
              <a:buChar char="•"/>
            </a:pPr>
            <a:r>
              <a:rPr lang="zh-CN" altLang="en-US" sz="1299" dirty="0">
                <a:latin typeface="微软雅黑" panose="020B0503020204020204" pitchFamily="34" charset="-122"/>
                <a:ea typeface="微软雅黑" panose="020B0503020204020204" pitchFamily="34" charset="-122"/>
              </a:rPr>
              <a:t>大型</a:t>
            </a:r>
            <a:r>
              <a:rPr lang="en-US" altLang="zh-CN" sz="1299" dirty="0">
                <a:latin typeface="微软雅黑" panose="020B0503020204020204" pitchFamily="34" charset="-122"/>
                <a:ea typeface="微软雅黑" panose="020B0503020204020204" pitchFamily="34" charset="-122"/>
              </a:rPr>
              <a:t>APP</a:t>
            </a:r>
            <a:r>
              <a:rPr lang="zh-CN" altLang="en-US" sz="1299" dirty="0">
                <a:latin typeface="微软雅黑" panose="020B0503020204020204" pitchFamily="34" charset="-122"/>
                <a:ea typeface="微软雅黑" panose="020B0503020204020204" pitchFamily="34" charset="-122"/>
              </a:rPr>
              <a:t>应用，使用大量的第</a:t>
            </a:r>
            <a:r>
              <a:rPr lang="en-US" altLang="zh-CN" sz="1299" dirty="0">
                <a:latin typeface="微软雅黑" panose="020B0503020204020204" pitchFamily="34" charset="-122"/>
                <a:ea typeface="微软雅黑" panose="020B0503020204020204" pitchFamily="34" charset="-122"/>
              </a:rPr>
              <a:t>3</a:t>
            </a:r>
            <a:r>
              <a:rPr lang="zh-CN" altLang="en-US" sz="1299" dirty="0">
                <a:latin typeface="微软雅黑" panose="020B0503020204020204" pitchFamily="34" charset="-122"/>
                <a:ea typeface="微软雅黑" panose="020B0503020204020204" pitchFamily="34" charset="-122"/>
              </a:rPr>
              <a:t>方或自研动态库，</a:t>
            </a:r>
            <a:r>
              <a:rPr lang="zh-CN" altLang="en-US" sz="1299" dirty="0">
                <a:solidFill>
                  <a:srgbClr val="FF0000"/>
                </a:solidFill>
                <a:latin typeface="微软雅黑" panose="020B0503020204020204" pitchFamily="34" charset="-122"/>
                <a:ea typeface="微软雅黑" panose="020B0503020204020204" pitchFamily="34" charset="-122"/>
              </a:rPr>
              <a:t>函数调用产生大量</a:t>
            </a:r>
            <a:r>
              <a:rPr lang="en-US" altLang="zh-CN" sz="1299" dirty="0">
                <a:solidFill>
                  <a:srgbClr val="FF0000"/>
                </a:solidFill>
                <a:latin typeface="微软雅黑" panose="020B0503020204020204" pitchFamily="34" charset="-122"/>
                <a:ea typeface="微软雅黑" panose="020B0503020204020204" pitchFamily="34" charset="-122"/>
              </a:rPr>
              <a:t>PLT</a:t>
            </a:r>
            <a:r>
              <a:rPr lang="zh-CN" altLang="en-US" sz="1299" dirty="0">
                <a:solidFill>
                  <a:srgbClr val="FF0000"/>
                </a:solidFill>
                <a:latin typeface="微软雅黑" panose="020B0503020204020204" pitchFamily="34" charset="-122"/>
                <a:ea typeface="微软雅黑" panose="020B0503020204020204" pitchFamily="34" charset="-122"/>
              </a:rPr>
              <a:t>跳转导致</a:t>
            </a:r>
            <a:r>
              <a:rPr lang="en-US" altLang="zh-CN" sz="1299" dirty="0">
                <a:solidFill>
                  <a:srgbClr val="FF0000"/>
                </a:solidFill>
                <a:latin typeface="微软雅黑" panose="020B0503020204020204" pitchFamily="34" charset="-122"/>
                <a:ea typeface="微软雅黑" panose="020B0503020204020204" pitchFamily="34" charset="-122"/>
              </a:rPr>
              <a:t>IPC</a:t>
            </a:r>
            <a:r>
              <a:rPr lang="zh-CN" altLang="en-US" sz="1299" dirty="0">
                <a:solidFill>
                  <a:srgbClr val="FF0000"/>
                </a:solidFill>
                <a:latin typeface="微软雅黑" panose="020B0503020204020204" pitchFamily="34" charset="-122"/>
                <a:ea typeface="微软雅黑" panose="020B0503020204020204" pitchFamily="34" charset="-122"/>
              </a:rPr>
              <a:t>指令执行效率下降。</a:t>
            </a:r>
            <a:endParaRPr lang="en-US" altLang="zh-CN" sz="1299" dirty="0">
              <a:solidFill>
                <a:srgbClr val="FF0000"/>
              </a:solidFill>
              <a:latin typeface="微软雅黑" panose="020B0503020204020204" pitchFamily="34" charset="-122"/>
              <a:ea typeface="微软雅黑" panose="020B0503020204020204" pitchFamily="34" charset="-122"/>
            </a:endParaRPr>
          </a:p>
          <a:p>
            <a:pPr marL="285636" indent="-285636">
              <a:lnSpc>
                <a:spcPts val="1799"/>
              </a:lnSpc>
              <a:buFont typeface="Arial" panose="020B0604020202020204" pitchFamily="34" charset="0"/>
              <a:buChar char="•"/>
            </a:pPr>
            <a:r>
              <a:rPr lang="zh-CN" altLang="en-US" sz="1299" dirty="0">
                <a:latin typeface="微软雅黑" panose="020B0503020204020204" pitchFamily="34" charset="-122"/>
                <a:ea typeface="微软雅黑" panose="020B0503020204020204" pitchFamily="34" charset="-122"/>
              </a:rPr>
              <a:t>汇编代码体积大内存占用大，导致</a:t>
            </a:r>
            <a:r>
              <a:rPr lang="en-US" altLang="zh-CN" sz="1299" dirty="0">
                <a:solidFill>
                  <a:srgbClr val="FF0000"/>
                </a:solidFill>
                <a:latin typeface="微软雅黑" panose="020B0503020204020204" pitchFamily="34" charset="-122"/>
                <a:ea typeface="微软雅黑" panose="020B0503020204020204" pitchFamily="34" charset="-122"/>
              </a:rPr>
              <a:t>iTLB miss</a:t>
            </a:r>
            <a:r>
              <a:rPr lang="zh-CN" altLang="en-US" sz="1299" dirty="0">
                <a:solidFill>
                  <a:srgbClr val="FF0000"/>
                </a:solidFill>
                <a:latin typeface="微软雅黑" panose="020B0503020204020204" pitchFamily="34" charset="-122"/>
                <a:ea typeface="微软雅黑" panose="020B0503020204020204" pitchFamily="34" charset="-122"/>
              </a:rPr>
              <a:t>概率高。</a:t>
            </a:r>
            <a:r>
              <a:rPr lang="zh-CN" altLang="en-US" sz="1299" dirty="0">
                <a:solidFill>
                  <a:srgbClr val="151515"/>
                </a:solidFill>
                <a:latin typeface="微软雅黑" panose="020B0503020204020204" pitchFamily="34" charset="-122"/>
                <a:ea typeface="微软雅黑" panose="020B0503020204020204" pitchFamily="34" charset="-122"/>
              </a:rPr>
              <a:t>热点代码段</a:t>
            </a:r>
            <a:r>
              <a:rPr lang="zh-CN" altLang="en-US" sz="1299" dirty="0">
                <a:solidFill>
                  <a:srgbClr val="FF0000"/>
                </a:solidFill>
                <a:latin typeface="微软雅黑" panose="020B0503020204020204" pitchFamily="34" charset="-122"/>
                <a:ea typeface="微软雅黑" panose="020B0503020204020204" pitchFamily="34" charset="-122"/>
              </a:rPr>
              <a:t>布局离散，导致</a:t>
            </a:r>
            <a:r>
              <a:rPr lang="en-US" altLang="zh-CN" sz="1299" dirty="0">
                <a:solidFill>
                  <a:srgbClr val="FF0000"/>
                </a:solidFill>
                <a:latin typeface="微软雅黑" panose="020B0503020204020204" pitchFamily="34" charset="-122"/>
                <a:ea typeface="微软雅黑" panose="020B0503020204020204" pitchFamily="34" charset="-122"/>
              </a:rPr>
              <a:t>iCache miss</a:t>
            </a:r>
            <a:r>
              <a:rPr lang="zh-CN" altLang="en-US" sz="1299" dirty="0">
                <a:solidFill>
                  <a:srgbClr val="FF0000"/>
                </a:solidFill>
                <a:latin typeface="微软雅黑" panose="020B0503020204020204" pitchFamily="34" charset="-122"/>
                <a:ea typeface="微软雅黑" panose="020B0503020204020204" pitchFamily="34" charset="-122"/>
              </a:rPr>
              <a:t>高，</a:t>
            </a:r>
            <a:r>
              <a:rPr lang="zh-CN" altLang="en-US" sz="1299" dirty="0">
                <a:solidFill>
                  <a:srgbClr val="151515"/>
                </a:solidFill>
                <a:latin typeface="微软雅黑" panose="020B0503020204020204" pitchFamily="34" charset="-122"/>
                <a:ea typeface="微软雅黑" panose="020B0503020204020204" pitchFamily="34" charset="-122"/>
              </a:rPr>
              <a:t>影响</a:t>
            </a:r>
            <a:r>
              <a:rPr lang="en-US" altLang="zh-CN" sz="1299" dirty="0">
                <a:solidFill>
                  <a:srgbClr val="151515"/>
                </a:solidFill>
                <a:latin typeface="微软雅黑" panose="020B0503020204020204" pitchFamily="34" charset="-122"/>
                <a:ea typeface="微软雅黑" panose="020B0503020204020204" pitchFamily="34" charset="-122"/>
              </a:rPr>
              <a:t>CPU</a:t>
            </a:r>
            <a:r>
              <a:rPr lang="zh-CN" altLang="en-US" sz="1299" dirty="0">
                <a:solidFill>
                  <a:srgbClr val="151515"/>
                </a:solidFill>
                <a:latin typeface="微软雅黑" panose="020B0503020204020204" pitchFamily="34" charset="-122"/>
                <a:ea typeface="微软雅黑" panose="020B0503020204020204" pitchFamily="34" charset="-122"/>
              </a:rPr>
              <a:t>流水线执行效率。</a:t>
            </a:r>
            <a:endParaRPr lang="en-US" altLang="zh-CN" sz="1299" dirty="0">
              <a:solidFill>
                <a:srgbClr val="151515"/>
              </a:solidFill>
              <a:latin typeface="微软雅黑" panose="020B0503020204020204" pitchFamily="34" charset="-122"/>
              <a:ea typeface="微软雅黑" panose="020B0503020204020204" pitchFamily="34" charset="-122"/>
            </a:endParaRPr>
          </a:p>
          <a:p>
            <a:pPr marL="285636" indent="-285636">
              <a:lnSpc>
                <a:spcPts val="1799"/>
              </a:lnSpc>
              <a:buFont typeface="Arial" panose="020B0604020202020204" pitchFamily="34" charset="0"/>
              <a:buChar char="•"/>
            </a:pPr>
            <a:r>
              <a:rPr lang="zh-CN" altLang="en-US" sz="1299" dirty="0">
                <a:solidFill>
                  <a:srgbClr val="151515"/>
                </a:solidFill>
                <a:latin typeface="微软雅黑" panose="020B0503020204020204" pitchFamily="34" charset="-122"/>
                <a:ea typeface="微软雅黑" panose="020B0503020204020204" pitchFamily="34" charset="-122"/>
              </a:rPr>
              <a:t>应用开发者对操作系统与</a:t>
            </a:r>
            <a:r>
              <a:rPr lang="en-US" altLang="zh-CN" sz="1299" dirty="0">
                <a:solidFill>
                  <a:srgbClr val="151515"/>
                </a:solidFill>
                <a:latin typeface="微软雅黑" panose="020B0503020204020204" pitchFamily="34" charset="-122"/>
                <a:ea typeface="微软雅黑" panose="020B0503020204020204" pitchFamily="34" charset="-122"/>
              </a:rPr>
              <a:t>CPU</a:t>
            </a:r>
            <a:r>
              <a:rPr lang="zh-CN" altLang="en-US" sz="1299" dirty="0">
                <a:solidFill>
                  <a:srgbClr val="151515"/>
                </a:solidFill>
                <a:latin typeface="微软雅黑" panose="020B0503020204020204" pitchFamily="34" charset="-122"/>
                <a:ea typeface="微软雅黑" panose="020B0503020204020204" pitchFamily="34" charset="-122"/>
              </a:rPr>
              <a:t>微架构不熟悉，</a:t>
            </a:r>
            <a:r>
              <a:rPr lang="en-US" altLang="zh-CN" sz="1299" dirty="0">
                <a:solidFill>
                  <a:srgbClr val="FF0000"/>
                </a:solidFill>
                <a:latin typeface="微软雅黑" panose="020B0503020204020204" pitchFamily="34" charset="-122"/>
                <a:ea typeface="微软雅黑" panose="020B0503020204020204" pitchFamily="34" charset="-122"/>
              </a:rPr>
              <a:t>IPC</a:t>
            </a:r>
            <a:r>
              <a:rPr lang="zh-CN" altLang="en-US" sz="1299" dirty="0">
                <a:solidFill>
                  <a:srgbClr val="FF0000"/>
                </a:solidFill>
                <a:latin typeface="微软雅黑" panose="020B0503020204020204" pitchFamily="34" charset="-122"/>
                <a:ea typeface="微软雅黑" panose="020B0503020204020204" pitchFamily="34" charset="-122"/>
              </a:rPr>
              <a:t>性能调优成本过大</a:t>
            </a:r>
            <a:r>
              <a:rPr lang="zh-CN" altLang="en-US" sz="1299" dirty="0">
                <a:solidFill>
                  <a:srgbClr val="151515"/>
                </a:solidFill>
                <a:latin typeface="微软雅黑" panose="020B0503020204020204" pitchFamily="34" charset="-122"/>
                <a:ea typeface="微软雅黑" panose="020B0503020204020204" pitchFamily="34" charset="-122"/>
              </a:rPr>
              <a:t>。</a:t>
            </a:r>
            <a:endParaRPr lang="en-US" altLang="zh-CN" sz="1299" dirty="0">
              <a:solidFill>
                <a:srgbClr val="15151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04543" y="2073692"/>
            <a:ext cx="4819498" cy="4066192"/>
          </a:xfrm>
          <a:prstGeom prst="rect">
            <a:avLst/>
          </a:prstGeom>
          <a:noFill/>
          <a:ln>
            <a:noFill/>
          </a:ln>
        </p:spPr>
        <p:txBody>
          <a:bodyPr wrap="square" rtlCol="0">
            <a:spAutoFit/>
          </a:bodyPr>
          <a:lstStyle/>
          <a:p>
            <a:pPr>
              <a:lnSpc>
                <a:spcPts val="1799"/>
              </a:lnSpc>
            </a:pPr>
            <a:r>
              <a:rPr lang="zh-CN" altLang="en-US" sz="1399" b="1" dirty="0">
                <a:latin typeface="微软雅黑" panose="020B0503020204020204" pitchFamily="34" charset="-122"/>
                <a:ea typeface="微软雅黑" panose="020B0503020204020204" pitchFamily="34" charset="-122"/>
              </a:rPr>
              <a:t>目标：</a:t>
            </a:r>
            <a:endParaRPr lang="en-US" altLang="zh-CN" sz="1399" b="1" dirty="0">
              <a:latin typeface="微软雅黑" panose="020B0503020204020204" pitchFamily="34" charset="-122"/>
              <a:ea typeface="微软雅黑" panose="020B0503020204020204" pitchFamily="34" charset="-122"/>
            </a:endParaRPr>
          </a:p>
          <a:p>
            <a:pPr marL="628399" lvl="2" indent="-171381">
              <a:lnSpc>
                <a:spcPts val="1799"/>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无人工干预，提升</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性能</a:t>
            </a:r>
            <a:r>
              <a:rPr lang="en-US" altLang="zh-CN" sz="1200" dirty="0">
                <a:latin typeface="微软雅黑" panose="020B0503020204020204" pitchFamily="34" charset="-122"/>
                <a:ea typeface="微软雅黑" panose="020B0503020204020204" pitchFamily="34" charset="-122"/>
              </a:rPr>
              <a:t>10+% (2021)</a:t>
            </a:r>
          </a:p>
          <a:p>
            <a:pPr marL="628399" lvl="2" indent="-171381">
              <a:lnSpc>
                <a:spcPts val="1799"/>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提升</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性能</a:t>
            </a: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(2022)</a:t>
            </a:r>
          </a:p>
          <a:p>
            <a:pPr marL="628399" lvl="2" indent="-171381">
              <a:lnSpc>
                <a:spcPts val="1799"/>
              </a:lnSpc>
              <a:buFont typeface="Wingdings" panose="05000000000000000000" pitchFamily="2" charset="2"/>
              <a:buChar char="l"/>
            </a:pPr>
            <a:endParaRPr lang="zh-CN" altLang="en-US" sz="1200" dirty="0">
              <a:latin typeface="微软雅黑" panose="020B0503020204020204" pitchFamily="34" charset="-122"/>
              <a:ea typeface="微软雅黑" panose="020B0503020204020204" pitchFamily="34" charset="-122"/>
            </a:endParaRPr>
          </a:p>
          <a:p>
            <a:pPr>
              <a:lnSpc>
                <a:spcPts val="1799"/>
              </a:lnSpc>
            </a:pPr>
            <a:r>
              <a:rPr lang="zh-CN" altLang="en-US" sz="1399" b="1" dirty="0">
                <a:latin typeface="微软雅黑" panose="020B0503020204020204" pitchFamily="34" charset="-122"/>
                <a:ea typeface="微软雅黑" panose="020B0503020204020204" pitchFamily="34" charset="-122"/>
              </a:rPr>
              <a:t>关键技术：</a:t>
            </a:r>
            <a:endParaRPr lang="en-US" altLang="zh-CN" sz="1399" b="1" dirty="0">
              <a:latin typeface="微软雅黑" panose="020B0503020204020204" pitchFamily="34" charset="-122"/>
              <a:ea typeface="微软雅黑" panose="020B0503020204020204" pitchFamily="34" charset="-122"/>
            </a:endParaRPr>
          </a:p>
          <a:p>
            <a:pPr marL="342763" indent="-342763">
              <a:lnSpc>
                <a:spcPts val="1799"/>
              </a:lnSpc>
              <a:buFont typeface="+mj-ea"/>
              <a:buAutoNum type="circleNumDbPlain"/>
            </a:pPr>
            <a:r>
              <a:rPr lang="zh-CN" altLang="en-US" sz="1200" b="1" dirty="0">
                <a:solidFill>
                  <a:srgbClr val="C00000"/>
                </a:solidFill>
                <a:latin typeface="微软雅黑" panose="020B0503020204020204" pitchFamily="34" charset="-122"/>
                <a:ea typeface="微软雅黑" panose="020B0503020204020204" pitchFamily="34" charset="-122"/>
              </a:rPr>
              <a:t>动态库拼接</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457017" lvl="1">
              <a:lnSpc>
                <a:spcPts val="1999"/>
              </a:lnSpc>
            </a:pPr>
            <a:r>
              <a:rPr lang="zh-CN" altLang="en-US" sz="1200" dirty="0">
                <a:latin typeface="微软雅黑" panose="020B0503020204020204" pitchFamily="34" charset="-122"/>
                <a:ea typeface="微软雅黑" panose="020B0503020204020204" pitchFamily="34" charset="-122"/>
              </a:rPr>
              <a:t>通过</a:t>
            </a:r>
            <a:r>
              <a:rPr lang="en-US" altLang="zh-CN" sz="1200" dirty="0">
                <a:latin typeface="微软雅黑" panose="020B0503020204020204" pitchFamily="34" charset="-122"/>
                <a:ea typeface="微软雅黑" panose="020B0503020204020204" pitchFamily="34" charset="-122"/>
              </a:rPr>
              <a:t>ld</a:t>
            </a:r>
            <a:r>
              <a:rPr lang="zh-CN" altLang="en-US" sz="1200" dirty="0">
                <a:latin typeface="微软雅黑" panose="020B0503020204020204" pitchFamily="34" charset="-122"/>
                <a:ea typeface="微软雅黑" panose="020B0503020204020204" pitchFamily="34" charset="-122"/>
              </a:rPr>
              <a:t>加载阶段将分散的动态库的代码段数据段拼接聚合，然后使用大页内存提升</a:t>
            </a:r>
            <a:r>
              <a:rPr lang="en-US" altLang="zh-CN" sz="1200" dirty="0">
                <a:latin typeface="微软雅黑" panose="020B0503020204020204" pitchFamily="34" charset="-122"/>
                <a:ea typeface="微软雅黑" panose="020B0503020204020204" pitchFamily="34" charset="-122"/>
              </a:rPr>
              <a:t>iTLB</a:t>
            </a:r>
            <a:r>
              <a:rPr lang="zh-CN" altLang="en-US" sz="1200" dirty="0">
                <a:latin typeface="微软雅黑" panose="020B0503020204020204" pitchFamily="34" charset="-122"/>
                <a:ea typeface="微软雅黑" panose="020B0503020204020204" pitchFamily="34" charset="-122"/>
              </a:rPr>
              <a:t>命中率。</a:t>
            </a:r>
            <a:endParaRPr lang="en-US" altLang="zh-CN" sz="1200" dirty="0">
              <a:latin typeface="微软雅黑" panose="020B0503020204020204" pitchFamily="34" charset="-122"/>
              <a:ea typeface="微软雅黑" panose="020B0503020204020204" pitchFamily="34" charset="-122"/>
            </a:endParaRPr>
          </a:p>
          <a:p>
            <a:pPr marL="342763" indent="-342763">
              <a:lnSpc>
                <a:spcPts val="1799"/>
              </a:lnSpc>
              <a:buFont typeface="+mj-ea"/>
              <a:buAutoNum type="circleNumDbPlain"/>
            </a:pPr>
            <a:r>
              <a:rPr lang="zh-CN" altLang="en-US" sz="1200" b="1" dirty="0">
                <a:solidFill>
                  <a:srgbClr val="C00000"/>
                </a:solidFill>
                <a:latin typeface="微软雅黑" panose="020B0503020204020204" pitchFamily="34" charset="-122"/>
                <a:ea typeface="微软雅黑" panose="020B0503020204020204" pitchFamily="34" charset="-122"/>
              </a:rPr>
              <a:t>消除</a:t>
            </a:r>
            <a:r>
              <a:rPr lang="en-US" altLang="zh-CN" sz="1200" b="1" dirty="0">
                <a:solidFill>
                  <a:srgbClr val="C00000"/>
                </a:solidFill>
                <a:latin typeface="微软雅黑" panose="020B0503020204020204" pitchFamily="34" charset="-122"/>
                <a:ea typeface="微软雅黑" panose="020B0503020204020204" pitchFamily="34" charset="-122"/>
              </a:rPr>
              <a:t>PLT</a:t>
            </a:r>
            <a:r>
              <a:rPr lang="zh-CN" altLang="en-US" sz="1200" b="1" dirty="0">
                <a:solidFill>
                  <a:srgbClr val="C00000"/>
                </a:solidFill>
                <a:latin typeface="微软雅黑" panose="020B0503020204020204" pitchFamily="34" charset="-122"/>
                <a:ea typeface="微软雅黑" panose="020B0503020204020204" pitchFamily="34" charset="-122"/>
              </a:rPr>
              <a:t>跳转</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457017" lvl="1">
              <a:lnSpc>
                <a:spcPts val="1799"/>
              </a:lnSpc>
            </a:pPr>
            <a:r>
              <a:rPr lang="zh-CN" altLang="en-US" sz="1200" dirty="0">
                <a:latin typeface="微软雅黑" panose="020B0503020204020204" pitchFamily="34" charset="-122"/>
                <a:ea typeface="微软雅黑" panose="020B0503020204020204" pitchFamily="34" charset="-122"/>
              </a:rPr>
              <a:t>应用代码调用动态库函数的流程，需要先跳转</a:t>
            </a:r>
            <a:r>
              <a:rPr lang="en-US" altLang="zh-CN" sz="1200" dirty="0">
                <a:latin typeface="微软雅黑" panose="020B0503020204020204" pitchFamily="34" charset="-122"/>
                <a:ea typeface="微软雅黑" panose="020B0503020204020204" pitchFamily="34" charset="-122"/>
              </a:rPr>
              <a:t>PLT</a:t>
            </a:r>
            <a:r>
              <a:rPr lang="zh-CN" altLang="en-US" sz="1200" dirty="0">
                <a:latin typeface="微软雅黑" panose="020B0503020204020204" pitchFamily="34" charset="-122"/>
                <a:ea typeface="微软雅黑" panose="020B0503020204020204" pitchFamily="34" charset="-122"/>
              </a:rPr>
              <a:t>表，然后跳转真实函数，消除</a:t>
            </a:r>
            <a:r>
              <a:rPr lang="en-US" altLang="zh-CN" sz="1200" dirty="0">
                <a:latin typeface="微软雅黑" panose="020B0503020204020204" pitchFamily="34" charset="-122"/>
                <a:ea typeface="微软雅黑" panose="020B0503020204020204" pitchFamily="34" charset="-122"/>
              </a:rPr>
              <a:t>PLT</a:t>
            </a:r>
            <a:r>
              <a:rPr lang="zh-CN" altLang="en-US" sz="1200" dirty="0">
                <a:latin typeface="微软雅黑" panose="020B0503020204020204" pitchFamily="34" charset="-122"/>
                <a:ea typeface="微软雅黑" panose="020B0503020204020204" pitchFamily="34" charset="-122"/>
              </a:rPr>
              <a:t>跳转能提升</a:t>
            </a:r>
            <a:r>
              <a:rPr lang="en-US" altLang="zh-CN" sz="1200" dirty="0">
                <a:latin typeface="微软雅黑" panose="020B0503020204020204" pitchFamily="34" charset="-122"/>
                <a:ea typeface="微软雅黑" panose="020B0503020204020204" pitchFamily="34" charset="-122"/>
              </a:rPr>
              <a:t>IPC</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342763" indent="-342763">
              <a:lnSpc>
                <a:spcPts val="1799"/>
              </a:lnSpc>
              <a:buFont typeface="+mj-ea"/>
              <a:buAutoNum type="circleNumDbPlain"/>
            </a:pPr>
            <a:r>
              <a:rPr lang="zh-CN" altLang="en-US" sz="1200" b="1" dirty="0">
                <a:solidFill>
                  <a:srgbClr val="C00000"/>
                </a:solidFill>
                <a:latin typeface="微软雅黑" panose="020B0503020204020204" pitchFamily="34" charset="-122"/>
                <a:ea typeface="微软雅黑" panose="020B0503020204020204" pitchFamily="34" charset="-122"/>
              </a:rPr>
              <a:t>热点</a:t>
            </a:r>
            <a:r>
              <a:rPr lang="en-US" altLang="zh-CN" sz="1200" b="1" dirty="0">
                <a:solidFill>
                  <a:srgbClr val="C00000"/>
                </a:solidFill>
                <a:latin typeface="微软雅黑" panose="020B0503020204020204" pitchFamily="34" charset="-122"/>
                <a:ea typeface="微软雅黑" panose="020B0503020204020204" pitchFamily="34" charset="-122"/>
              </a:rPr>
              <a:t>Section</a:t>
            </a:r>
            <a:r>
              <a:rPr lang="zh-CN" altLang="en-US" sz="1200" b="1" dirty="0">
                <a:solidFill>
                  <a:srgbClr val="C00000"/>
                </a:solidFill>
                <a:latin typeface="微软雅黑" panose="020B0503020204020204" pitchFamily="34" charset="-122"/>
                <a:ea typeface="微软雅黑" panose="020B0503020204020204" pitchFamily="34" charset="-122"/>
              </a:rPr>
              <a:t>在线重排</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457017" lvl="1">
              <a:lnSpc>
                <a:spcPts val="1799"/>
              </a:lnSpc>
            </a:pPr>
            <a:r>
              <a:rPr lang="zh-CN" altLang="en-US" sz="1200" dirty="0">
                <a:latin typeface="微软雅黑" panose="020B0503020204020204" pitchFamily="34" charset="-122"/>
                <a:ea typeface="微软雅黑" panose="020B0503020204020204" pitchFamily="34" charset="-122"/>
              </a:rPr>
              <a:t>默认情况下代码段是按动态库粒度排布的，通过在线重排技术可以实现热点代码按</a:t>
            </a:r>
            <a:r>
              <a:rPr lang="en-US" altLang="zh-CN" sz="1200" dirty="0">
                <a:latin typeface="微软雅黑" panose="020B0503020204020204" pitchFamily="34" charset="-122"/>
                <a:ea typeface="微软雅黑" panose="020B0503020204020204" pitchFamily="34" charset="-122"/>
              </a:rPr>
              <a:t>Section</a:t>
            </a:r>
            <a:r>
              <a:rPr lang="zh-CN" altLang="en-US" sz="1200" dirty="0">
                <a:latin typeface="微软雅黑" panose="020B0503020204020204" pitchFamily="34" charset="-122"/>
                <a:ea typeface="微软雅黑" panose="020B0503020204020204" pitchFamily="34" charset="-122"/>
              </a:rPr>
              <a:t>粒度重排。</a:t>
            </a:r>
            <a:endParaRPr lang="en-US" altLang="zh-CN" sz="1200" dirty="0">
              <a:latin typeface="微软雅黑" panose="020B0503020204020204" pitchFamily="34" charset="-122"/>
              <a:ea typeface="微软雅黑" panose="020B0503020204020204" pitchFamily="34" charset="-122"/>
            </a:endParaRPr>
          </a:p>
          <a:p>
            <a:pPr marL="342763" indent="-342763">
              <a:lnSpc>
                <a:spcPts val="1799"/>
              </a:lnSpc>
              <a:buFont typeface="+mj-ea"/>
              <a:buAutoNum type="circleNumDbPlain"/>
            </a:pPr>
            <a:r>
              <a:rPr lang="en-US" altLang="zh-CN" sz="1200" b="1" dirty="0">
                <a:solidFill>
                  <a:srgbClr val="C00000"/>
                </a:solidFill>
                <a:latin typeface="微软雅黑" panose="020B0503020204020204" pitchFamily="34" charset="-122"/>
                <a:ea typeface="微软雅黑" panose="020B0503020204020204" pitchFamily="34" charset="-122"/>
              </a:rPr>
              <a:t>exec</a:t>
            </a:r>
            <a:r>
              <a:rPr lang="zh-CN" altLang="en-US" sz="1200" b="1" dirty="0">
                <a:solidFill>
                  <a:srgbClr val="C00000"/>
                </a:solidFill>
                <a:latin typeface="微软雅黑" panose="020B0503020204020204" pitchFamily="34" charset="-122"/>
                <a:ea typeface="微软雅黑" panose="020B0503020204020204" pitchFamily="34" charset="-122"/>
              </a:rPr>
              <a:t>原生大页</a:t>
            </a:r>
            <a:endParaRPr lang="en-US" altLang="zh-CN" sz="1200" b="1" dirty="0">
              <a:solidFill>
                <a:srgbClr val="C00000"/>
              </a:solidFill>
              <a:latin typeface="微软雅黑" panose="020B0503020204020204" pitchFamily="34" charset="-122"/>
              <a:ea typeface="微软雅黑" panose="020B0503020204020204" pitchFamily="34" charset="-122"/>
            </a:endParaRPr>
          </a:p>
          <a:p>
            <a:pPr marL="457017" lvl="1">
              <a:lnSpc>
                <a:spcPts val="1799"/>
              </a:lnSpc>
            </a:pPr>
            <a:r>
              <a:rPr lang="zh-CN" altLang="en-US" sz="1200" dirty="0">
                <a:latin typeface="微软雅黑" panose="020B0503020204020204" pitchFamily="34" charset="-122"/>
                <a:ea typeface="微软雅黑" panose="020B0503020204020204" pitchFamily="34" charset="-122"/>
              </a:rPr>
              <a:t>用户态大页机制需要应用修改配置和重编译，</a:t>
            </a:r>
            <a:r>
              <a:rPr lang="en-US" altLang="zh-CN" sz="1200" dirty="0">
                <a:latin typeface="微软雅黑" panose="020B0503020204020204" pitchFamily="34" charset="-122"/>
                <a:ea typeface="微软雅黑" panose="020B0503020204020204" pitchFamily="34" charset="-122"/>
              </a:rPr>
              <a:t>exec</a:t>
            </a:r>
            <a:r>
              <a:rPr lang="zh-CN" altLang="en-US" sz="1200" dirty="0">
                <a:latin typeface="微软雅黑" panose="020B0503020204020204" pitchFamily="34" charset="-122"/>
                <a:ea typeface="微软雅黑" panose="020B0503020204020204" pitchFamily="34" charset="-122"/>
              </a:rPr>
              <a:t>原生大页机制直接在内核加载</a:t>
            </a:r>
            <a:r>
              <a:rPr lang="en-US" altLang="zh-CN" sz="1200" dirty="0">
                <a:latin typeface="微软雅黑" panose="020B0503020204020204" pitchFamily="34" charset="-122"/>
                <a:ea typeface="微软雅黑" panose="020B0503020204020204" pitchFamily="34" charset="-122"/>
              </a:rPr>
              <a:t>ELF</a:t>
            </a:r>
            <a:r>
              <a:rPr lang="zh-CN" altLang="en-US" sz="1200" dirty="0">
                <a:latin typeface="微软雅黑" panose="020B0503020204020204" pitchFamily="34" charset="-122"/>
                <a:ea typeface="微软雅黑" panose="020B0503020204020204" pitchFamily="34" charset="-122"/>
              </a:rPr>
              <a:t>文件阶段使用大页内存，对</a:t>
            </a:r>
            <a:r>
              <a:rPr lang="en-US" altLang="zh-CN" sz="1200" dirty="0">
                <a:latin typeface="微软雅黑" panose="020B0503020204020204" pitchFamily="34" charset="-122"/>
                <a:ea typeface="微软雅黑" panose="020B0503020204020204" pitchFamily="34" charset="-122"/>
              </a:rPr>
              <a:t>APP</a:t>
            </a:r>
            <a:r>
              <a:rPr lang="zh-CN" altLang="en-US" sz="1200" dirty="0">
                <a:latin typeface="微软雅黑" panose="020B0503020204020204" pitchFamily="34" charset="-122"/>
                <a:ea typeface="微软雅黑" panose="020B0503020204020204" pitchFamily="34" charset="-122"/>
              </a:rPr>
              <a:t>透明。</a:t>
            </a:r>
            <a:endParaRPr lang="en-US" altLang="zh-CN" sz="1200" dirty="0">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26903" y="2073692"/>
            <a:ext cx="6515859" cy="4469597"/>
            <a:chOff x="1665178" y="1334739"/>
            <a:chExt cx="6515859" cy="4469597"/>
          </a:xfrm>
        </p:grpSpPr>
        <p:sp>
          <p:nvSpPr>
            <p:cNvPr id="8" name="矩形 7"/>
            <p:cNvSpPr/>
            <p:nvPr/>
          </p:nvSpPr>
          <p:spPr bwMode="auto">
            <a:xfrm>
              <a:off x="2595091" y="1836584"/>
              <a:ext cx="5433039" cy="3169128"/>
            </a:xfrm>
            <a:prstGeom prst="rect">
              <a:avLst/>
            </a:prstGeom>
            <a:solidFill>
              <a:srgbClr val="DFF1CB"/>
            </a:solidFill>
            <a:ln w="9525" cap="flat" cmpd="sng" algn="ctr">
              <a:solidFill>
                <a:schemeClr val="tx1"/>
              </a:solidFill>
              <a:prstDash val="dash"/>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algn="ctr" eaLnBrk="0" hangingPunct="0"/>
              <a:r>
                <a:rPr lang="en-US" altLang="zh-CN" sz="1000" b="1" dirty="0">
                  <a:solidFill>
                    <a:srgbClr val="FF0000"/>
                  </a:solidFill>
                  <a:latin typeface="微软雅黑" panose="020B0503020204020204" pitchFamily="34" charset="-122"/>
                  <a:ea typeface="微软雅黑" panose="020B0503020204020204" pitchFamily="34" charset="-122"/>
                </a:rPr>
                <a:t>Microarchitecture-Aware</a:t>
              </a:r>
              <a:endParaRPr lang="zh-CN" altLang="en-US" sz="10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5143128" y="2233194"/>
              <a:ext cx="2740965" cy="2628347"/>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algn="ctr" defTabSz="914034" eaLnBrk="0" fontAlgn="base" hangingPunct="0">
                <a:spcBef>
                  <a:spcPct val="0"/>
                </a:spcBef>
                <a:spcAft>
                  <a:spcPct val="0"/>
                </a:spcAft>
              </a:pPr>
              <a:r>
                <a:rPr lang="zh-CN" altLang="en-US" sz="1000" b="1" dirty="0">
                  <a:latin typeface="微软雅黑" panose="020B0503020204020204" pitchFamily="34" charset="-122"/>
                  <a:ea typeface="微软雅黑" panose="020B0503020204020204" pitchFamily="34" charset="-122"/>
                </a:rPr>
                <a:t>内存大页</a:t>
              </a:r>
            </a:p>
          </p:txBody>
        </p:sp>
        <p:sp>
          <p:nvSpPr>
            <p:cNvPr id="10" name="矩形 9"/>
            <p:cNvSpPr/>
            <p:nvPr/>
          </p:nvSpPr>
          <p:spPr bwMode="auto">
            <a:xfrm>
              <a:off x="5224534" y="4115024"/>
              <a:ext cx="1186550" cy="282280"/>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ctr" anchorCtr="1" compatLnSpc="1">
              <a:prstTxWarp prst="textNoShape">
                <a:avLst/>
              </a:prstTxWarp>
            </a:bodyPr>
            <a:lstStyle/>
            <a:p>
              <a:pPr algn="ctr" defTabSz="914034" eaLnBrk="0" fontAlgn="base" hangingPunct="0">
                <a:spcBef>
                  <a:spcPct val="0"/>
                </a:spcBef>
                <a:spcAft>
                  <a:spcPct val="0"/>
                </a:spcAft>
              </a:pPr>
              <a:r>
                <a:rPr lang="en-US" altLang="zh-CN" sz="1000" b="1" dirty="0">
                  <a:latin typeface="微软雅黑" panose="020B0503020204020204" pitchFamily="34" charset="-122"/>
                  <a:ea typeface="微软雅黑" panose="020B0503020204020204" pitchFamily="34" charset="-122"/>
                </a:rPr>
                <a:t>exec</a:t>
              </a:r>
              <a:r>
                <a:rPr lang="zh-CN" altLang="en-US" sz="1000" b="1" dirty="0">
                  <a:latin typeface="微软雅黑" panose="020B0503020204020204" pitchFamily="34" charset="-122"/>
                  <a:ea typeface="微软雅黑" panose="020B0503020204020204" pitchFamily="34" charset="-122"/>
                </a:rPr>
                <a:t>原生大页</a:t>
              </a:r>
            </a:p>
          </p:txBody>
        </p:sp>
        <p:sp>
          <p:nvSpPr>
            <p:cNvPr id="11" name="矩形 10"/>
            <p:cNvSpPr/>
            <p:nvPr/>
          </p:nvSpPr>
          <p:spPr bwMode="auto">
            <a:xfrm>
              <a:off x="2595091" y="1334739"/>
              <a:ext cx="5433039" cy="396360"/>
            </a:xfrm>
            <a:prstGeom prst="rect">
              <a:avLst/>
            </a:prstGeom>
            <a:solidFill>
              <a:srgbClr val="FFFFAB"/>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ctr" anchorCtr="1" compatLnSpc="1">
              <a:prstTxWarp prst="textNoShape">
                <a:avLst/>
              </a:prstTxWarp>
            </a:bodyPr>
            <a:lstStyle/>
            <a:p>
              <a:pPr algn="ctr" defTabSz="914034" eaLnBrk="0" fontAlgn="base" hangingPunct="0">
                <a:lnSpc>
                  <a:spcPct val="150000"/>
                </a:lnSpc>
                <a:spcBef>
                  <a:spcPct val="0"/>
                </a:spcBef>
                <a:spcAft>
                  <a:spcPct val="0"/>
                </a:spcAft>
              </a:pPr>
              <a:r>
                <a:rPr lang="en-US" altLang="zh-CN" sz="1050" dirty="0">
                  <a:latin typeface="微软雅黑" panose="020B0503020204020204" pitchFamily="34" charset="-122"/>
                  <a:ea typeface="微软雅黑" panose="020B0503020204020204" pitchFamily="34" charset="-122"/>
                </a:rPr>
                <a:t>APP</a:t>
              </a:r>
              <a:endParaRPr lang="zh-CN" altLang="en-US" sz="1050"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2760596" y="4118438"/>
              <a:ext cx="953322" cy="278866"/>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ctr" anchorCtr="1" compatLnSpc="1">
              <a:prstTxWarp prst="textNoShape">
                <a:avLst/>
              </a:prstTxWarp>
            </a:bodyPr>
            <a:lstStyle/>
            <a:p>
              <a:pPr algn="ctr" defTabSz="914034" eaLnBrk="0" fontAlgn="base" hangingPunct="0">
                <a:spcBef>
                  <a:spcPct val="0"/>
                </a:spcBef>
                <a:spcAft>
                  <a:spcPct val="0"/>
                </a:spcAft>
              </a:pPr>
              <a:r>
                <a:rPr lang="en-US" altLang="zh-CN" sz="1000" b="1" dirty="0">
                  <a:latin typeface="微软雅黑" panose="020B0503020204020204" pitchFamily="34" charset="-122"/>
                  <a:ea typeface="微软雅黑" panose="020B0503020204020204" pitchFamily="34" charset="-122"/>
                </a:rPr>
                <a:t>APP</a:t>
              </a:r>
              <a:r>
                <a:rPr lang="zh-CN" altLang="en-US" sz="1000" b="1" dirty="0">
                  <a:latin typeface="微软雅黑" panose="020B0503020204020204" pitchFamily="34" charset="-122"/>
                  <a:ea typeface="微软雅黑" panose="020B0503020204020204" pitchFamily="34" charset="-122"/>
                </a:rPr>
                <a:t>与内核代码拼接</a:t>
              </a:r>
            </a:p>
          </p:txBody>
        </p:sp>
        <p:sp>
          <p:nvSpPr>
            <p:cNvPr id="13" name="矩形 12"/>
            <p:cNvSpPr/>
            <p:nvPr/>
          </p:nvSpPr>
          <p:spPr bwMode="auto">
            <a:xfrm>
              <a:off x="2760595" y="2634010"/>
              <a:ext cx="953322" cy="241462"/>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动态库拼接</a:t>
              </a:r>
            </a:p>
          </p:txBody>
        </p:sp>
        <p:sp>
          <p:nvSpPr>
            <p:cNvPr id="14" name="矩形 13"/>
            <p:cNvSpPr/>
            <p:nvPr/>
          </p:nvSpPr>
          <p:spPr bwMode="auto">
            <a:xfrm>
              <a:off x="2672111" y="2233194"/>
              <a:ext cx="2390879" cy="2628347"/>
            </a:xfrm>
            <a:prstGeom prst="rect">
              <a:avLst/>
            </a:prstGeom>
            <a:no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algn="ctr" defTabSz="914034" eaLnBrk="0" fontAlgn="base" hangingPunct="0">
                <a:spcBef>
                  <a:spcPct val="0"/>
                </a:spcBef>
                <a:spcAft>
                  <a:spcPct val="0"/>
                </a:spcAft>
              </a:pPr>
              <a:r>
                <a:rPr lang="zh-CN" altLang="en-US" sz="1000" b="1" dirty="0">
                  <a:latin typeface="微软雅黑" panose="020B0503020204020204" pitchFamily="34" charset="-122"/>
                  <a:ea typeface="微软雅黑" panose="020B0503020204020204" pitchFamily="34" charset="-122"/>
                </a:rPr>
                <a:t>代码重排</a:t>
              </a:r>
            </a:p>
          </p:txBody>
        </p:sp>
        <p:sp>
          <p:nvSpPr>
            <p:cNvPr id="15" name="文本框 14"/>
            <p:cNvSpPr txBox="1"/>
            <p:nvPr/>
          </p:nvSpPr>
          <p:spPr>
            <a:xfrm>
              <a:off x="1760290" y="2692707"/>
              <a:ext cx="806316" cy="261508"/>
            </a:xfrm>
            <a:prstGeom prst="rect">
              <a:avLst/>
            </a:prstGeom>
            <a:noFill/>
          </p:spPr>
          <p:txBody>
            <a:bodyPr wrap="none" rtlCol="0">
              <a:spAutoFit/>
            </a:bodyPr>
            <a:lstStyle/>
            <a:p>
              <a:r>
                <a:rPr lang="en-US" altLang="zh-CN" sz="1100"/>
                <a:t>User space</a:t>
              </a:r>
              <a:endParaRPr lang="zh-CN" altLang="en-US" sz="1100"/>
            </a:p>
          </p:txBody>
        </p:sp>
        <p:sp>
          <p:nvSpPr>
            <p:cNvPr id="16" name="文本框 15"/>
            <p:cNvSpPr txBox="1"/>
            <p:nvPr/>
          </p:nvSpPr>
          <p:spPr>
            <a:xfrm>
              <a:off x="1665178" y="4197550"/>
              <a:ext cx="912073" cy="261508"/>
            </a:xfrm>
            <a:prstGeom prst="rect">
              <a:avLst/>
            </a:prstGeom>
            <a:noFill/>
          </p:spPr>
          <p:txBody>
            <a:bodyPr wrap="none" rtlCol="0">
              <a:spAutoFit/>
            </a:bodyPr>
            <a:lstStyle/>
            <a:p>
              <a:r>
                <a:rPr lang="en-US" altLang="zh-CN" sz="1100"/>
                <a:t>Kernel space</a:t>
              </a:r>
              <a:endParaRPr lang="zh-CN" altLang="en-US" sz="1100"/>
            </a:p>
          </p:txBody>
        </p:sp>
        <p:sp>
          <p:nvSpPr>
            <p:cNvPr id="17" name="矩形 16"/>
            <p:cNvSpPr/>
            <p:nvPr/>
          </p:nvSpPr>
          <p:spPr bwMode="auto">
            <a:xfrm>
              <a:off x="2673178" y="5156518"/>
              <a:ext cx="961667" cy="295302"/>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399" dirty="0">
                  <a:solidFill>
                    <a:srgbClr val="002060"/>
                  </a:solidFill>
                  <a:latin typeface="FrutigerNext LT Regular" pitchFamily="34" charset="0"/>
                  <a:ea typeface="ＭＳ Ｐゴシック" pitchFamily="34" charset="-128"/>
                </a:rPr>
                <a:t>X86</a:t>
              </a:r>
              <a:endParaRPr lang="zh-CN" altLang="en-US" sz="1399" dirty="0">
                <a:solidFill>
                  <a:srgbClr val="002060"/>
                </a:solidFill>
                <a:latin typeface="FrutigerNext LT Regular" pitchFamily="34" charset="0"/>
                <a:ea typeface="ＭＳ Ｐゴシック" pitchFamily="34" charset="-128"/>
              </a:endParaRPr>
            </a:p>
          </p:txBody>
        </p:sp>
        <p:sp>
          <p:nvSpPr>
            <p:cNvPr id="18" name="矩形 17"/>
            <p:cNvSpPr/>
            <p:nvPr/>
          </p:nvSpPr>
          <p:spPr bwMode="auto">
            <a:xfrm>
              <a:off x="3735269" y="5156518"/>
              <a:ext cx="961667" cy="29530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399" dirty="0">
                  <a:solidFill>
                    <a:srgbClr val="002060"/>
                  </a:solidFill>
                  <a:latin typeface="FrutigerNext LT Regular" pitchFamily="34" charset="0"/>
                  <a:ea typeface="ＭＳ Ｐゴシック" pitchFamily="34" charset="-128"/>
                </a:rPr>
                <a:t>ARM64</a:t>
              </a:r>
              <a:endParaRPr lang="zh-CN" altLang="en-US" sz="1399" dirty="0">
                <a:solidFill>
                  <a:srgbClr val="002060"/>
                </a:solidFill>
                <a:latin typeface="FrutigerNext LT Regular" pitchFamily="34" charset="0"/>
                <a:ea typeface="ＭＳ Ｐゴシック" pitchFamily="34" charset="-128"/>
              </a:endParaRPr>
            </a:p>
          </p:txBody>
        </p:sp>
        <p:sp>
          <p:nvSpPr>
            <p:cNvPr id="19" name="矩形 18"/>
            <p:cNvSpPr/>
            <p:nvPr/>
          </p:nvSpPr>
          <p:spPr bwMode="auto">
            <a:xfrm>
              <a:off x="4797359" y="5156518"/>
              <a:ext cx="961667" cy="29530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399" dirty="0">
                  <a:solidFill>
                    <a:srgbClr val="002060"/>
                  </a:solidFill>
                  <a:latin typeface="FrutigerNext LT Regular" pitchFamily="34" charset="0"/>
                  <a:ea typeface="ＭＳ Ｐゴシック" pitchFamily="34" charset="-128"/>
                </a:rPr>
                <a:t>RISC-V</a:t>
              </a:r>
              <a:endParaRPr lang="zh-CN" altLang="en-US" sz="1399" dirty="0">
                <a:solidFill>
                  <a:srgbClr val="002060"/>
                </a:solidFill>
                <a:latin typeface="FrutigerNext LT Regular" pitchFamily="34" charset="0"/>
                <a:ea typeface="ＭＳ Ｐゴシック" pitchFamily="34" charset="-128"/>
              </a:endParaRPr>
            </a:p>
          </p:txBody>
        </p:sp>
        <p:sp>
          <p:nvSpPr>
            <p:cNvPr id="20" name="矩形 19"/>
            <p:cNvSpPr/>
            <p:nvPr/>
          </p:nvSpPr>
          <p:spPr bwMode="auto">
            <a:xfrm>
              <a:off x="6921540" y="5156518"/>
              <a:ext cx="961667" cy="295302"/>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399">
                  <a:solidFill>
                    <a:srgbClr val="002060"/>
                  </a:solidFill>
                  <a:latin typeface="FrutigerNext LT Regular" pitchFamily="34" charset="0"/>
                  <a:ea typeface="ＭＳ Ｐゴシック" pitchFamily="34" charset="-128"/>
                </a:rPr>
                <a:t>…</a:t>
              </a:r>
              <a:endParaRPr lang="zh-CN" altLang="en-US" sz="1399">
                <a:solidFill>
                  <a:srgbClr val="002060"/>
                </a:solidFill>
                <a:latin typeface="FrutigerNext LT Regular" pitchFamily="34" charset="0"/>
                <a:ea typeface="ＭＳ Ｐゴシック" pitchFamily="34" charset="-128"/>
              </a:endParaRPr>
            </a:p>
          </p:txBody>
        </p:sp>
        <p:sp>
          <p:nvSpPr>
            <p:cNvPr id="21" name="矩形 20"/>
            <p:cNvSpPr/>
            <p:nvPr/>
          </p:nvSpPr>
          <p:spPr bwMode="auto">
            <a:xfrm>
              <a:off x="3794056" y="2634011"/>
              <a:ext cx="1041806" cy="241461"/>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消除</a:t>
              </a:r>
              <a:r>
                <a:rPr lang="en-US" altLang="zh-CN" sz="1050" b="1" dirty="0">
                  <a:solidFill>
                    <a:srgbClr val="002060"/>
                  </a:solidFill>
                  <a:latin typeface="微软雅黑" panose="020B0503020204020204" pitchFamily="34" charset="-122"/>
                  <a:ea typeface="微软雅黑" panose="020B0503020204020204" pitchFamily="34" charset="-122"/>
                </a:rPr>
                <a:t>PLT</a:t>
              </a:r>
              <a:r>
                <a:rPr lang="zh-CN" altLang="en-US" sz="1050" b="1" dirty="0">
                  <a:solidFill>
                    <a:srgbClr val="002060"/>
                  </a:solidFill>
                  <a:latin typeface="微软雅黑" panose="020B0503020204020204" pitchFamily="34" charset="-122"/>
                  <a:ea typeface="微软雅黑" panose="020B0503020204020204" pitchFamily="34" charset="-122"/>
                </a:rPr>
                <a:t>跳转</a:t>
              </a:r>
            </a:p>
          </p:txBody>
        </p:sp>
        <p:sp>
          <p:nvSpPr>
            <p:cNvPr id="22" name="矩形 21"/>
            <p:cNvSpPr/>
            <p:nvPr/>
          </p:nvSpPr>
          <p:spPr bwMode="auto">
            <a:xfrm>
              <a:off x="3794056" y="3041055"/>
              <a:ext cx="1041806" cy="241462"/>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050" b="1" dirty="0">
                  <a:solidFill>
                    <a:srgbClr val="002060"/>
                  </a:solidFill>
                  <a:latin typeface="微软雅黑" panose="020B0503020204020204" pitchFamily="34" charset="-122"/>
                  <a:ea typeface="微软雅黑" panose="020B0503020204020204" pitchFamily="34" charset="-122"/>
                </a:rPr>
                <a:t>Rela</a:t>
              </a:r>
              <a:r>
                <a:rPr lang="zh-CN" altLang="en-US" sz="1050" b="1" dirty="0">
                  <a:solidFill>
                    <a:srgbClr val="002060"/>
                  </a:solidFill>
                  <a:latin typeface="微软雅黑" panose="020B0503020204020204" pitchFamily="34" charset="-122"/>
                  <a:ea typeface="微软雅黑" panose="020B0503020204020204" pitchFamily="34" charset="-122"/>
                </a:rPr>
                <a:t>动态识别</a:t>
              </a:r>
            </a:p>
          </p:txBody>
        </p:sp>
        <p:sp>
          <p:nvSpPr>
            <p:cNvPr id="23" name="矩形 22"/>
            <p:cNvSpPr/>
            <p:nvPr/>
          </p:nvSpPr>
          <p:spPr bwMode="auto">
            <a:xfrm>
              <a:off x="5859449" y="5156518"/>
              <a:ext cx="961667" cy="29530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399" dirty="0" smtClean="0">
                  <a:solidFill>
                    <a:srgbClr val="002060"/>
                  </a:solidFill>
                  <a:latin typeface="FrutigerNext LT Regular" pitchFamily="34" charset="0"/>
                  <a:ea typeface="ＭＳ Ｐゴシック" pitchFamily="34" charset="-128"/>
                </a:rPr>
                <a:t>NPU</a:t>
              </a:r>
              <a:endParaRPr lang="zh-CN" altLang="en-US" sz="1399" dirty="0">
                <a:solidFill>
                  <a:srgbClr val="002060"/>
                </a:solidFill>
                <a:latin typeface="FrutigerNext LT Regular" pitchFamily="34" charset="0"/>
                <a:ea typeface="ＭＳ Ｐゴシック" pitchFamily="34" charset="-128"/>
              </a:endParaRPr>
            </a:p>
          </p:txBody>
        </p:sp>
        <p:sp>
          <p:nvSpPr>
            <p:cNvPr id="24" name="文本框 23"/>
            <p:cNvSpPr txBox="1"/>
            <p:nvPr/>
          </p:nvSpPr>
          <p:spPr>
            <a:xfrm>
              <a:off x="1775664" y="5140693"/>
              <a:ext cx="421745" cy="261508"/>
            </a:xfrm>
            <a:prstGeom prst="rect">
              <a:avLst/>
            </a:prstGeom>
            <a:noFill/>
          </p:spPr>
          <p:txBody>
            <a:bodyPr wrap="none" rtlCol="0">
              <a:spAutoFit/>
            </a:bodyPr>
            <a:lstStyle/>
            <a:p>
              <a:r>
                <a:rPr lang="en-US" altLang="zh-CN" sz="1100" dirty="0"/>
                <a:t>CPU</a:t>
              </a:r>
              <a:endParaRPr lang="zh-CN" altLang="en-US" sz="1100" dirty="0"/>
            </a:p>
          </p:txBody>
        </p:sp>
        <p:cxnSp>
          <p:nvCxnSpPr>
            <p:cNvPr id="25" name="直接连接符 24"/>
            <p:cNvCxnSpPr/>
            <p:nvPr/>
          </p:nvCxnSpPr>
          <p:spPr bwMode="auto">
            <a:xfrm flipV="1">
              <a:off x="1918787" y="3988411"/>
              <a:ext cx="6262250" cy="12283"/>
            </a:xfrm>
            <a:prstGeom prst="line">
              <a:avLst/>
            </a:prstGeom>
            <a:noFill/>
            <a:ln w="19050" cap="flat" cmpd="sng" algn="ctr">
              <a:solidFill>
                <a:schemeClr val="tx1"/>
              </a:solidFill>
              <a:prstDash val="dash"/>
              <a:round/>
              <a:headEnd type="none" w="med" len="med"/>
              <a:tailEnd type="none" w="med" len="med"/>
            </a:ln>
            <a:effectLst/>
          </p:spPr>
        </p:cxnSp>
        <p:sp>
          <p:nvSpPr>
            <p:cNvPr id="26" name="矩形 25"/>
            <p:cNvSpPr/>
            <p:nvPr/>
          </p:nvSpPr>
          <p:spPr>
            <a:xfrm>
              <a:off x="2612415" y="2549339"/>
              <a:ext cx="364060" cy="307657"/>
            </a:xfrm>
            <a:prstGeom prst="rect">
              <a:avLst/>
            </a:prstGeom>
          </p:spPr>
          <p:txBody>
            <a:bodyPr wrap="none">
              <a:spAutoFit/>
            </a:bodyPr>
            <a:lstStyle/>
            <a:p>
              <a:r>
                <a:rPr lang="zh-CN" altLang="en-US" sz="1399" dirty="0">
                  <a:solidFill>
                    <a:srgbClr val="FF0000"/>
                  </a:solidFill>
                  <a:latin typeface="微软雅黑" panose="020B0503020204020204" pitchFamily="34" charset="-122"/>
                  <a:ea typeface="微软雅黑" panose="020B0503020204020204" pitchFamily="34" charset="-122"/>
                </a:rPr>
                <a:t>①</a:t>
              </a:r>
              <a:endParaRPr lang="zh-CN" altLang="en-US" sz="1399" dirty="0">
                <a:latin typeface="微软雅黑" panose="020B0503020204020204" pitchFamily="34" charset="-122"/>
                <a:ea typeface="微软雅黑" panose="020B0503020204020204" pitchFamily="34" charset="-122"/>
              </a:endParaRPr>
            </a:p>
          </p:txBody>
        </p:sp>
        <p:sp>
          <p:nvSpPr>
            <p:cNvPr id="27" name="矩形 26"/>
            <p:cNvSpPr/>
            <p:nvPr/>
          </p:nvSpPr>
          <p:spPr>
            <a:xfrm>
              <a:off x="3668308" y="2551369"/>
              <a:ext cx="364060" cy="307657"/>
            </a:xfrm>
            <a:prstGeom prst="rect">
              <a:avLst/>
            </a:prstGeom>
          </p:spPr>
          <p:txBody>
            <a:bodyPr wrap="none">
              <a:spAutoFit/>
            </a:bodyPr>
            <a:lstStyle/>
            <a:p>
              <a:r>
                <a:rPr lang="zh-CN" altLang="en-US" sz="1399" dirty="0">
                  <a:solidFill>
                    <a:srgbClr val="FF0000"/>
                  </a:solidFill>
                  <a:latin typeface="微软雅黑" panose="020B0503020204020204" pitchFamily="34" charset="-122"/>
                  <a:ea typeface="微软雅黑" panose="020B0503020204020204" pitchFamily="34" charset="-122"/>
                </a:rPr>
                <a:t>②</a:t>
              </a:r>
              <a:endParaRPr lang="zh-CN" altLang="en-US" sz="1399" dirty="0">
                <a:latin typeface="微软雅黑" panose="020B0503020204020204" pitchFamily="34" charset="-122"/>
                <a:ea typeface="微软雅黑" panose="020B0503020204020204" pitchFamily="34" charset="-122"/>
              </a:endParaRPr>
            </a:p>
          </p:txBody>
        </p:sp>
        <p:sp>
          <p:nvSpPr>
            <p:cNvPr id="28" name="矩形 27"/>
            <p:cNvSpPr/>
            <p:nvPr/>
          </p:nvSpPr>
          <p:spPr bwMode="auto">
            <a:xfrm>
              <a:off x="5224534" y="2634011"/>
              <a:ext cx="1186550" cy="241461"/>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1050" b="1" dirty="0">
                  <a:solidFill>
                    <a:srgbClr val="002060"/>
                  </a:solidFill>
                  <a:latin typeface="微软雅黑" panose="020B0503020204020204" pitchFamily="34" charset="-122"/>
                  <a:ea typeface="微软雅黑" panose="020B0503020204020204" pitchFamily="34" charset="-122"/>
                </a:rPr>
                <a:t>APP</a:t>
              </a:r>
              <a:r>
                <a:rPr lang="zh-CN" altLang="en-US" sz="1050" b="1" dirty="0">
                  <a:solidFill>
                    <a:srgbClr val="002060"/>
                  </a:solidFill>
                  <a:latin typeface="微软雅黑" panose="020B0503020204020204" pitchFamily="34" charset="-122"/>
                  <a:ea typeface="微软雅黑" panose="020B0503020204020204" pitchFamily="34" charset="-122"/>
                </a:rPr>
                <a:t>大页</a:t>
              </a:r>
            </a:p>
          </p:txBody>
        </p:sp>
        <p:sp>
          <p:nvSpPr>
            <p:cNvPr id="29" name="矩形 28"/>
            <p:cNvSpPr/>
            <p:nvPr/>
          </p:nvSpPr>
          <p:spPr bwMode="auto">
            <a:xfrm>
              <a:off x="7075410" y="5601331"/>
              <a:ext cx="952720" cy="203005"/>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800" dirty="0">
                  <a:solidFill>
                    <a:srgbClr val="002060"/>
                  </a:solidFill>
                  <a:latin typeface="FrutigerNext LT Regular" pitchFamily="34" charset="0"/>
                  <a:ea typeface="ＭＳ Ｐゴシック" pitchFamily="34" charset="-128"/>
                </a:rPr>
                <a:t>2022</a:t>
              </a:r>
              <a:endParaRPr lang="zh-CN" altLang="en-US" sz="800" dirty="0">
                <a:solidFill>
                  <a:srgbClr val="002060"/>
                </a:solidFill>
                <a:latin typeface="FrutigerNext LT Regular" pitchFamily="34" charset="0"/>
                <a:ea typeface="ＭＳ Ｐゴシック" pitchFamily="34" charset="-128"/>
              </a:endParaRPr>
            </a:p>
          </p:txBody>
        </p:sp>
        <p:sp>
          <p:nvSpPr>
            <p:cNvPr id="30" name="矩形 29"/>
            <p:cNvSpPr/>
            <p:nvPr/>
          </p:nvSpPr>
          <p:spPr bwMode="auto">
            <a:xfrm>
              <a:off x="6113744" y="5601331"/>
              <a:ext cx="952720" cy="203005"/>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en-US" altLang="zh-CN" sz="800" dirty="0">
                  <a:solidFill>
                    <a:srgbClr val="002060"/>
                  </a:solidFill>
                  <a:latin typeface="FrutigerNext LT Regular" pitchFamily="34" charset="0"/>
                  <a:ea typeface="ＭＳ Ｐゴシック" pitchFamily="34" charset="-128"/>
                </a:rPr>
                <a:t>2021</a:t>
              </a:r>
              <a:endParaRPr lang="zh-CN" altLang="en-US" sz="800" dirty="0">
                <a:solidFill>
                  <a:srgbClr val="002060"/>
                </a:solidFill>
                <a:latin typeface="FrutigerNext LT Regular" pitchFamily="34" charset="0"/>
                <a:ea typeface="ＭＳ Ｐゴシック" pitchFamily="34" charset="-128"/>
              </a:endParaRPr>
            </a:p>
          </p:txBody>
        </p:sp>
        <p:sp>
          <p:nvSpPr>
            <p:cNvPr id="31" name="矩形 30"/>
            <p:cNvSpPr/>
            <p:nvPr/>
          </p:nvSpPr>
          <p:spPr bwMode="auto">
            <a:xfrm>
              <a:off x="2591341" y="5084538"/>
              <a:ext cx="5436789" cy="432000"/>
            </a:xfrm>
            <a:prstGeom prst="rect">
              <a:avLst/>
            </a:prstGeom>
            <a:noFill/>
            <a:ln w="9525" cap="flat" cmpd="sng" algn="ctr">
              <a:solidFill>
                <a:schemeClr val="tx1"/>
              </a:solidFill>
              <a:prstDash val="dash"/>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defTabSz="801367" fontAlgn="base">
                <a:spcBef>
                  <a:spcPct val="0"/>
                </a:spcBef>
                <a:spcAft>
                  <a:spcPct val="0"/>
                </a:spcAft>
              </a:pPr>
              <a:endParaRPr lang="zh-CN" altLang="en-US" sz="1200">
                <a:solidFill>
                  <a:schemeClr val="bg1"/>
                </a:solidFill>
                <a:latin typeface="FrutigerNext LT Regular" pitchFamily="34" charset="0"/>
                <a:ea typeface="ＭＳ Ｐゴシック" pitchFamily="34" charset="-128"/>
              </a:endParaRPr>
            </a:p>
          </p:txBody>
        </p:sp>
        <p:sp>
          <p:nvSpPr>
            <p:cNvPr id="32" name="矩形 31"/>
            <p:cNvSpPr/>
            <p:nvPr/>
          </p:nvSpPr>
          <p:spPr bwMode="auto">
            <a:xfrm>
              <a:off x="5224534" y="3059313"/>
              <a:ext cx="1186550" cy="241461"/>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动态库大页</a:t>
              </a:r>
            </a:p>
          </p:txBody>
        </p:sp>
        <p:sp>
          <p:nvSpPr>
            <p:cNvPr id="33" name="矩形 32"/>
            <p:cNvSpPr/>
            <p:nvPr/>
          </p:nvSpPr>
          <p:spPr bwMode="auto">
            <a:xfrm>
              <a:off x="6559783" y="3059313"/>
              <a:ext cx="1186550" cy="241461"/>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数据段大页</a:t>
              </a:r>
            </a:p>
          </p:txBody>
        </p:sp>
        <p:sp>
          <p:nvSpPr>
            <p:cNvPr id="34" name="矩形 33"/>
            <p:cNvSpPr/>
            <p:nvPr/>
          </p:nvSpPr>
          <p:spPr bwMode="auto">
            <a:xfrm>
              <a:off x="2760595" y="3041056"/>
              <a:ext cx="953322" cy="402982"/>
            </a:xfrm>
            <a:prstGeom prst="rect">
              <a:avLst/>
            </a:prstGeom>
            <a:no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热点</a:t>
              </a:r>
              <a:r>
                <a:rPr lang="en-US" altLang="zh-CN" sz="1050" b="1" dirty="0">
                  <a:solidFill>
                    <a:srgbClr val="002060"/>
                  </a:solidFill>
                  <a:latin typeface="微软雅黑" panose="020B0503020204020204" pitchFamily="34" charset="-122"/>
                  <a:ea typeface="微软雅黑" panose="020B0503020204020204" pitchFamily="34" charset="-122"/>
                </a:rPr>
                <a:t>Section</a:t>
              </a:r>
              <a:r>
                <a:rPr lang="zh-CN" altLang="en-US" sz="1050" b="1" dirty="0">
                  <a:solidFill>
                    <a:srgbClr val="002060"/>
                  </a:solidFill>
                  <a:latin typeface="微软雅黑" panose="020B0503020204020204" pitchFamily="34" charset="-122"/>
                  <a:ea typeface="微软雅黑" panose="020B0503020204020204" pitchFamily="34" charset="-122"/>
                </a:rPr>
                <a:t>在线重排</a:t>
              </a:r>
            </a:p>
          </p:txBody>
        </p:sp>
        <p:sp>
          <p:nvSpPr>
            <p:cNvPr id="35" name="矩形 34"/>
            <p:cNvSpPr/>
            <p:nvPr/>
          </p:nvSpPr>
          <p:spPr bwMode="auto">
            <a:xfrm>
              <a:off x="2760595" y="3529645"/>
              <a:ext cx="953322" cy="40298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热点函数</a:t>
              </a:r>
              <a:endParaRPr lang="en-US" altLang="zh-CN" sz="1050" b="1" dirty="0">
                <a:solidFill>
                  <a:srgbClr val="002060"/>
                </a:solidFill>
                <a:latin typeface="微软雅黑" panose="020B0503020204020204" pitchFamily="34" charset="-122"/>
                <a:ea typeface="微软雅黑" panose="020B0503020204020204" pitchFamily="34" charset="-122"/>
              </a:endParaRPr>
            </a:p>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在线重排</a:t>
              </a:r>
            </a:p>
          </p:txBody>
        </p:sp>
        <p:sp>
          <p:nvSpPr>
            <p:cNvPr id="36" name="矩形 35"/>
            <p:cNvSpPr/>
            <p:nvPr/>
          </p:nvSpPr>
          <p:spPr bwMode="auto">
            <a:xfrm>
              <a:off x="5224534" y="4502789"/>
              <a:ext cx="1186550" cy="282280"/>
            </a:xfrm>
            <a:prstGeom prst="rect">
              <a:avLst/>
            </a:prstGeom>
            <a:solidFill>
              <a:srgbClr val="DFF1CB"/>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ctr" anchorCtr="1" compatLnSpc="1">
              <a:prstTxWarp prst="textNoShape">
                <a:avLst/>
              </a:prstTxWarp>
            </a:bodyPr>
            <a:lstStyle/>
            <a:p>
              <a:pPr algn="ctr" defTabSz="914034" eaLnBrk="0" fontAlgn="base" hangingPunct="0">
                <a:spcBef>
                  <a:spcPct val="0"/>
                </a:spcBef>
                <a:spcAft>
                  <a:spcPct val="0"/>
                </a:spcAft>
              </a:pPr>
              <a:r>
                <a:rPr lang="zh-CN" altLang="en-US" sz="1000" b="1" dirty="0">
                  <a:latin typeface="微软雅黑" panose="020B0503020204020204" pitchFamily="34" charset="-122"/>
                  <a:ea typeface="微软雅黑" panose="020B0503020204020204" pitchFamily="34" charset="-122"/>
                </a:rPr>
                <a:t>内核模块大页</a:t>
              </a:r>
            </a:p>
          </p:txBody>
        </p:sp>
        <p:sp>
          <p:nvSpPr>
            <p:cNvPr id="37" name="矩形 36"/>
            <p:cNvSpPr/>
            <p:nvPr/>
          </p:nvSpPr>
          <p:spPr>
            <a:xfrm>
              <a:off x="2601927" y="2952991"/>
              <a:ext cx="364060" cy="307657"/>
            </a:xfrm>
            <a:prstGeom prst="rect">
              <a:avLst/>
            </a:prstGeom>
          </p:spPr>
          <p:txBody>
            <a:bodyPr wrap="none">
              <a:spAutoFit/>
            </a:bodyPr>
            <a:lstStyle/>
            <a:p>
              <a:r>
                <a:rPr lang="zh-CN" altLang="en-US" sz="1399" dirty="0">
                  <a:solidFill>
                    <a:srgbClr val="FF0000"/>
                  </a:solidFill>
                  <a:latin typeface="微软雅黑" panose="020B0503020204020204" pitchFamily="34" charset="-122"/>
                  <a:ea typeface="微软雅黑" panose="020B0503020204020204" pitchFamily="34" charset="-122"/>
                </a:rPr>
                <a:t>③</a:t>
              </a:r>
              <a:endParaRPr lang="zh-CN" altLang="en-US" sz="1399" dirty="0">
                <a:latin typeface="微软雅黑" panose="020B0503020204020204" pitchFamily="34" charset="-122"/>
                <a:ea typeface="微软雅黑" panose="020B0503020204020204" pitchFamily="34" charset="-122"/>
              </a:endParaRPr>
            </a:p>
          </p:txBody>
        </p:sp>
        <p:sp>
          <p:nvSpPr>
            <p:cNvPr id="38" name="矩形 37"/>
            <p:cNvSpPr/>
            <p:nvPr/>
          </p:nvSpPr>
          <p:spPr>
            <a:xfrm>
              <a:off x="5145554" y="4074771"/>
              <a:ext cx="364060" cy="307657"/>
            </a:xfrm>
            <a:prstGeom prst="rect">
              <a:avLst/>
            </a:prstGeom>
          </p:spPr>
          <p:txBody>
            <a:bodyPr wrap="none">
              <a:spAutoFit/>
            </a:bodyPr>
            <a:lstStyle/>
            <a:p>
              <a:r>
                <a:rPr lang="zh-CN" altLang="en-US" sz="1399" dirty="0">
                  <a:solidFill>
                    <a:srgbClr val="FF0000"/>
                  </a:solidFill>
                  <a:latin typeface="微软雅黑" panose="020B0503020204020204" pitchFamily="34" charset="-122"/>
                  <a:ea typeface="微软雅黑" panose="020B0503020204020204" pitchFamily="34" charset="-122"/>
                </a:rPr>
                <a:t>④</a:t>
              </a:r>
              <a:endParaRPr lang="zh-CN" altLang="en-US" sz="1399"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6559783" y="3446553"/>
              <a:ext cx="1186550" cy="40298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数据热点</a:t>
              </a:r>
              <a:endParaRPr lang="en-US" altLang="zh-CN" sz="1050" b="1" dirty="0">
                <a:solidFill>
                  <a:srgbClr val="002060"/>
                </a:solidFill>
                <a:latin typeface="微软雅黑" panose="020B0503020204020204" pitchFamily="34" charset="-122"/>
                <a:ea typeface="微软雅黑" panose="020B0503020204020204" pitchFamily="34" charset="-122"/>
              </a:endParaRPr>
            </a:p>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在线预取</a:t>
              </a:r>
            </a:p>
          </p:txBody>
        </p:sp>
        <p:sp>
          <p:nvSpPr>
            <p:cNvPr id="40" name="矩形 39"/>
            <p:cNvSpPr/>
            <p:nvPr/>
          </p:nvSpPr>
          <p:spPr bwMode="auto">
            <a:xfrm>
              <a:off x="5229198" y="3445969"/>
              <a:ext cx="1186550" cy="402982"/>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79169" tIns="39585" rIns="79169" bIns="39585" numCol="1" rtlCol="0" anchor="t" anchorCtr="0" compatLnSpc="1">
              <a:prstTxWarp prst="textNoShape">
                <a:avLst/>
              </a:prstTxWarp>
              <a:spAutoFit/>
            </a:bodyPr>
            <a:lstStyle/>
            <a:p>
              <a:pPr algn="ctr" defTabSz="801367" fontAlgn="base">
                <a:spcBef>
                  <a:spcPct val="0"/>
                </a:spcBef>
                <a:spcAft>
                  <a:spcPct val="0"/>
                </a:spcAft>
              </a:pPr>
              <a:r>
                <a:rPr lang="zh-CN" altLang="en-US" sz="1050" b="1" dirty="0">
                  <a:solidFill>
                    <a:srgbClr val="002060"/>
                  </a:solidFill>
                  <a:latin typeface="微软雅黑" panose="020B0503020204020204" pitchFamily="34" charset="-122"/>
                  <a:ea typeface="微软雅黑" panose="020B0503020204020204" pitchFamily="34" charset="-122"/>
                </a:rPr>
                <a:t>动态库大页多实例共享内存</a:t>
              </a:r>
            </a:p>
          </p:txBody>
        </p:sp>
        <p:sp>
          <p:nvSpPr>
            <p:cNvPr id="41" name="矩形 40"/>
            <p:cNvSpPr/>
            <p:nvPr/>
          </p:nvSpPr>
          <p:spPr bwMode="auto">
            <a:xfrm>
              <a:off x="6554313" y="4115024"/>
              <a:ext cx="1186550" cy="462273"/>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04" tIns="45702" rIns="91404" bIns="45702" numCol="1" rtlCol="0" anchor="ctr" anchorCtr="1" compatLnSpc="1">
              <a:prstTxWarp prst="textNoShape">
                <a:avLst/>
              </a:prstTxWarp>
            </a:bodyPr>
            <a:lstStyle/>
            <a:p>
              <a:pPr algn="ctr" defTabSz="914034" eaLnBrk="0" fontAlgn="base" hangingPunct="0">
                <a:spcBef>
                  <a:spcPct val="0"/>
                </a:spcBef>
                <a:spcAft>
                  <a:spcPct val="0"/>
                </a:spcAft>
              </a:pPr>
              <a:r>
                <a:rPr lang="zh-CN" altLang="en-US" sz="1000" b="1" dirty="0">
                  <a:latin typeface="微软雅黑" panose="020B0503020204020204" pitchFamily="34" charset="-122"/>
                  <a:ea typeface="微软雅黑" panose="020B0503020204020204" pitchFamily="34" charset="-122"/>
                </a:rPr>
                <a:t>原生大页与</a:t>
              </a:r>
              <a:r>
                <a:rPr lang="en-US" altLang="zh-CN" sz="1000" b="1" dirty="0">
                  <a:latin typeface="微软雅黑" panose="020B0503020204020204" pitchFamily="34" charset="-122"/>
                  <a:ea typeface="微软雅黑" panose="020B0503020204020204" pitchFamily="34" charset="-122"/>
                </a:rPr>
                <a:t>PageCache</a:t>
              </a:r>
              <a:r>
                <a:rPr lang="zh-CN" altLang="en-US" sz="1000" b="1" dirty="0">
                  <a:latin typeface="微软雅黑" panose="020B0503020204020204" pitchFamily="34" charset="-122"/>
                  <a:ea typeface="微软雅黑" panose="020B0503020204020204" pitchFamily="34" charset="-122"/>
                </a:rPr>
                <a:t>共享内存</a:t>
              </a:r>
            </a:p>
          </p:txBody>
        </p:sp>
      </p:grpSp>
    </p:spTree>
    <p:extLst>
      <p:ext uri="{BB962C8B-B14F-4D97-AF65-F5344CB8AC3E}">
        <p14:creationId xmlns:p14="http://schemas.microsoft.com/office/powerpoint/2010/main" val="107508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Microarchitecture-Aware</a:t>
            </a:r>
            <a:r>
              <a:rPr lang="zh-CN" altLang="en-US" dirty="0"/>
              <a:t>技术</a:t>
            </a:r>
          </a:p>
        </p:txBody>
      </p:sp>
      <p:sp>
        <p:nvSpPr>
          <p:cNvPr id="4" name="副标题 3"/>
          <p:cNvSpPr>
            <a:spLocks noGrp="1"/>
          </p:cNvSpPr>
          <p:nvPr>
            <p:ph type="subTitle" idx="13"/>
          </p:nvPr>
        </p:nvSpPr>
        <p:spPr/>
        <p:txBody>
          <a:bodyPr/>
          <a:lstStyle/>
          <a:p>
            <a:r>
              <a:rPr lang="zh-CN" altLang="en-US" dirty="0"/>
              <a:t>动态库拼接大</a:t>
            </a:r>
            <a:r>
              <a:rPr lang="zh-CN" altLang="en-US" dirty="0" smtClean="0"/>
              <a:t>页</a:t>
            </a:r>
            <a:endParaRPr lang="zh-CN" altLang="en-US" dirty="0"/>
          </a:p>
        </p:txBody>
      </p:sp>
      <p:sp>
        <p:nvSpPr>
          <p:cNvPr id="5" name="矩形 4"/>
          <p:cNvSpPr/>
          <p:nvPr/>
        </p:nvSpPr>
        <p:spPr>
          <a:xfrm>
            <a:off x="8146173" y="2384830"/>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SO-1 .text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8146173" y="4036457"/>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SO-2 .data</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8146173" y="3623550"/>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SO-1 .data</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8146173" y="2797737"/>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SO-2 .text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8146173" y="4449365"/>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2551123" y="2384830"/>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SO-1 .text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2551123" y="4073091"/>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SO-2 .data</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2551123" y="3675406"/>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SO-2 .text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2551123" y="2804466"/>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SO-1 .data</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2551123" y="4479448"/>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2551123" y="3239936"/>
            <a:ext cx="1545248" cy="3598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FF0000"/>
                </a:solidFill>
                <a:latin typeface="微软雅黑" panose="020B0503020204020204" pitchFamily="34" charset="-122"/>
                <a:ea typeface="微软雅黑" panose="020B0503020204020204" pitchFamily="34" charset="-122"/>
              </a:rPr>
              <a:t>内存空洞</a:t>
            </a:r>
            <a:r>
              <a:rPr lang="en-US" altLang="zh-CN" sz="1050" dirty="0">
                <a:solidFill>
                  <a:srgbClr val="FF0000"/>
                </a:solidFill>
                <a:latin typeface="微软雅黑" panose="020B0503020204020204" pitchFamily="34" charset="-122"/>
                <a:ea typeface="微软雅黑" panose="020B0503020204020204" pitchFamily="34" charset="-122"/>
              </a:rPr>
              <a:t>…</a:t>
            </a:r>
            <a:endParaRPr lang="zh-CN" altLang="en-US" sz="1050" dirty="0">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227960" y="2098613"/>
            <a:ext cx="985553" cy="528144"/>
          </a:xfrm>
          <a:prstGeom prst="rect">
            <a:avLst/>
          </a:prstGeom>
          <a:noFill/>
        </p:spPr>
        <p:txBody>
          <a:bodyPr wrap="square" rtlCol="0">
            <a:spAutoFit/>
          </a:bodyPr>
          <a:lstStyle/>
          <a:p>
            <a:pPr>
              <a:lnSpc>
                <a:spcPts val="3439"/>
              </a:lnSpc>
            </a:pPr>
            <a:r>
              <a:rPr lang="zh-CN" altLang="en-US" sz="1399" dirty="0">
                <a:solidFill>
                  <a:srgbClr val="FF0000"/>
                </a:solidFill>
                <a:latin typeface="Microsoft YaHei" panose="020B0503020204020204" pitchFamily="34" charset="-122"/>
                <a:ea typeface="Microsoft YaHei" panose="020B0503020204020204" pitchFamily="34" charset="-122"/>
              </a:rPr>
              <a:t>随机地址</a:t>
            </a:r>
          </a:p>
        </p:txBody>
      </p:sp>
      <p:cxnSp>
        <p:nvCxnSpPr>
          <p:cNvPr id="17" name="直接箭头连接符 16"/>
          <p:cNvCxnSpPr/>
          <p:nvPr/>
        </p:nvCxnSpPr>
        <p:spPr>
          <a:xfrm>
            <a:off x="2058904" y="2384830"/>
            <a:ext cx="492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271774" y="1459948"/>
            <a:ext cx="2772433" cy="528144"/>
          </a:xfrm>
          <a:prstGeom prst="rect">
            <a:avLst/>
          </a:prstGeom>
          <a:noFill/>
        </p:spPr>
        <p:txBody>
          <a:bodyPr wrap="none" rtlCol="0">
            <a:spAutoFit/>
          </a:bodyPr>
          <a:lstStyle/>
          <a:p>
            <a:pPr>
              <a:lnSpc>
                <a:spcPts val="3439"/>
              </a:lnSpc>
            </a:pPr>
            <a:r>
              <a:rPr lang="zh-CN" altLang="en-US" sz="1799" dirty="0">
                <a:latin typeface="Microsoft YaHei" panose="020B0503020204020204" pitchFamily="34" charset="-122"/>
                <a:ea typeface="Microsoft YaHei" panose="020B0503020204020204" pitchFamily="34" charset="-122"/>
              </a:rPr>
              <a:t>动态库代码</a:t>
            </a:r>
            <a:r>
              <a:rPr lang="en-US" altLang="zh-CN" sz="1799" dirty="0">
                <a:latin typeface="Microsoft YaHei" panose="020B0503020204020204" pitchFamily="34" charset="-122"/>
                <a:ea typeface="Microsoft YaHei" panose="020B0503020204020204" pitchFamily="34" charset="-122"/>
              </a:rPr>
              <a:t>4K</a:t>
            </a:r>
            <a:r>
              <a:rPr lang="zh-CN" altLang="en-US" sz="1799" dirty="0">
                <a:latin typeface="Microsoft YaHei" panose="020B0503020204020204" pitchFamily="34" charset="-122"/>
                <a:ea typeface="Microsoft YaHei" panose="020B0503020204020204" pitchFamily="34" charset="-122"/>
              </a:rPr>
              <a:t>内存页布局</a:t>
            </a:r>
          </a:p>
        </p:txBody>
      </p:sp>
      <p:sp>
        <p:nvSpPr>
          <p:cNvPr id="19" name="文本框 18"/>
          <p:cNvSpPr txBox="1"/>
          <p:nvPr/>
        </p:nvSpPr>
        <p:spPr>
          <a:xfrm>
            <a:off x="1237195" y="3376855"/>
            <a:ext cx="985553" cy="528144"/>
          </a:xfrm>
          <a:prstGeom prst="rect">
            <a:avLst/>
          </a:prstGeom>
          <a:noFill/>
        </p:spPr>
        <p:txBody>
          <a:bodyPr wrap="square" rtlCol="0">
            <a:spAutoFit/>
          </a:bodyPr>
          <a:lstStyle/>
          <a:p>
            <a:pPr>
              <a:lnSpc>
                <a:spcPts val="3439"/>
              </a:lnSpc>
            </a:pPr>
            <a:r>
              <a:rPr lang="zh-CN" altLang="en-US" sz="1399" dirty="0">
                <a:solidFill>
                  <a:srgbClr val="FF0000"/>
                </a:solidFill>
                <a:latin typeface="Microsoft YaHei" panose="020B0503020204020204" pitchFamily="34" charset="-122"/>
                <a:ea typeface="Microsoft YaHei" panose="020B0503020204020204" pitchFamily="34" charset="-122"/>
              </a:rPr>
              <a:t>随机地址</a:t>
            </a:r>
          </a:p>
        </p:txBody>
      </p:sp>
      <p:cxnSp>
        <p:nvCxnSpPr>
          <p:cNvPr id="20" name="直接箭头连接符 19"/>
          <p:cNvCxnSpPr/>
          <p:nvPr/>
        </p:nvCxnSpPr>
        <p:spPr>
          <a:xfrm>
            <a:off x="2068140" y="3663073"/>
            <a:ext cx="492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097647" y="1459948"/>
            <a:ext cx="2852552" cy="528144"/>
          </a:xfrm>
          <a:prstGeom prst="rect">
            <a:avLst/>
          </a:prstGeom>
          <a:noFill/>
        </p:spPr>
        <p:txBody>
          <a:bodyPr wrap="none" rtlCol="0">
            <a:spAutoFit/>
          </a:bodyPr>
          <a:lstStyle/>
          <a:p>
            <a:pPr>
              <a:lnSpc>
                <a:spcPts val="3439"/>
              </a:lnSpc>
            </a:pPr>
            <a:r>
              <a:rPr lang="zh-CN" altLang="en-US" sz="1799" dirty="0">
                <a:latin typeface="Microsoft YaHei" panose="020B0503020204020204" pitchFamily="34" charset="-122"/>
                <a:ea typeface="Microsoft YaHei" panose="020B0503020204020204" pitchFamily="34" charset="-122"/>
              </a:rPr>
              <a:t>动态库代码</a:t>
            </a:r>
            <a:r>
              <a:rPr lang="en-US" altLang="zh-CN" sz="1799" dirty="0">
                <a:latin typeface="Microsoft YaHei" panose="020B0503020204020204" pitchFamily="34" charset="-122"/>
                <a:ea typeface="Microsoft YaHei" panose="020B0503020204020204" pitchFamily="34" charset="-122"/>
              </a:rPr>
              <a:t>2M</a:t>
            </a:r>
            <a:r>
              <a:rPr lang="zh-CN" altLang="en-US" sz="1799" dirty="0">
                <a:latin typeface="Microsoft YaHei" panose="020B0503020204020204" pitchFamily="34" charset="-122"/>
                <a:ea typeface="Microsoft YaHei" panose="020B0503020204020204" pitchFamily="34" charset="-122"/>
              </a:rPr>
              <a:t>内存页布局</a:t>
            </a:r>
          </a:p>
        </p:txBody>
      </p:sp>
      <p:sp>
        <p:nvSpPr>
          <p:cNvPr id="22" name="文本框 21"/>
          <p:cNvSpPr txBox="1"/>
          <p:nvPr/>
        </p:nvSpPr>
        <p:spPr>
          <a:xfrm>
            <a:off x="6600925" y="2098613"/>
            <a:ext cx="1207638" cy="528144"/>
          </a:xfrm>
          <a:prstGeom prst="rect">
            <a:avLst/>
          </a:prstGeom>
          <a:noFill/>
        </p:spPr>
        <p:txBody>
          <a:bodyPr wrap="square" rtlCol="0">
            <a:spAutoFit/>
          </a:bodyPr>
          <a:lstStyle/>
          <a:p>
            <a:pPr>
              <a:lnSpc>
                <a:spcPts val="3439"/>
              </a:lnSpc>
            </a:pPr>
            <a:r>
              <a:rPr lang="en-US" altLang="zh-CN" sz="1399" dirty="0">
                <a:solidFill>
                  <a:srgbClr val="FF0000"/>
                </a:solidFill>
                <a:latin typeface="Microsoft YaHei" panose="020B0503020204020204" pitchFamily="34" charset="-122"/>
                <a:ea typeface="Microsoft YaHei" panose="020B0503020204020204" pitchFamily="34" charset="-122"/>
              </a:rPr>
              <a:t>2M</a:t>
            </a:r>
            <a:r>
              <a:rPr lang="zh-CN" altLang="en-US" sz="1399" dirty="0">
                <a:solidFill>
                  <a:srgbClr val="FF0000"/>
                </a:solidFill>
                <a:latin typeface="Microsoft YaHei" panose="020B0503020204020204" pitchFamily="34" charset="-122"/>
                <a:ea typeface="Microsoft YaHei" panose="020B0503020204020204" pitchFamily="34" charset="-122"/>
              </a:rPr>
              <a:t>对齐地址</a:t>
            </a:r>
          </a:p>
        </p:txBody>
      </p:sp>
      <p:cxnSp>
        <p:nvCxnSpPr>
          <p:cNvPr id="23" name="直接箭头连接符 22"/>
          <p:cNvCxnSpPr/>
          <p:nvPr/>
        </p:nvCxnSpPr>
        <p:spPr>
          <a:xfrm>
            <a:off x="7653955" y="2384830"/>
            <a:ext cx="492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右大括号 23"/>
          <p:cNvSpPr/>
          <p:nvPr/>
        </p:nvSpPr>
        <p:spPr>
          <a:xfrm>
            <a:off x="9873644" y="2412836"/>
            <a:ext cx="165440" cy="23779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文本框 24"/>
          <p:cNvSpPr txBox="1"/>
          <p:nvPr/>
        </p:nvSpPr>
        <p:spPr>
          <a:xfrm>
            <a:off x="10099965" y="3310463"/>
            <a:ext cx="1533309" cy="528144"/>
          </a:xfrm>
          <a:prstGeom prst="rect">
            <a:avLst/>
          </a:prstGeom>
          <a:noFill/>
        </p:spPr>
        <p:txBody>
          <a:bodyPr wrap="square" rtlCol="0">
            <a:spAutoFit/>
          </a:bodyPr>
          <a:lstStyle/>
          <a:p>
            <a:pPr>
              <a:lnSpc>
                <a:spcPts val="3439"/>
              </a:lnSpc>
            </a:pPr>
            <a:r>
              <a:rPr lang="en-US" altLang="zh-CN" sz="1399" dirty="0">
                <a:solidFill>
                  <a:srgbClr val="FF0000"/>
                </a:solidFill>
                <a:latin typeface="Microsoft YaHei" panose="020B0503020204020204" pitchFamily="34" charset="-122"/>
                <a:ea typeface="Microsoft YaHei" panose="020B0503020204020204" pitchFamily="34" charset="-122"/>
              </a:rPr>
              <a:t>2M</a:t>
            </a:r>
            <a:r>
              <a:rPr lang="zh-CN" altLang="en-US" sz="1399" dirty="0">
                <a:solidFill>
                  <a:srgbClr val="FF0000"/>
                </a:solidFill>
                <a:latin typeface="Microsoft YaHei" panose="020B0503020204020204" pitchFamily="34" charset="-122"/>
                <a:ea typeface="Microsoft YaHei" panose="020B0503020204020204" pitchFamily="34" charset="-122"/>
              </a:rPr>
              <a:t>大页内存区域</a:t>
            </a:r>
          </a:p>
        </p:txBody>
      </p:sp>
      <p:sp>
        <p:nvSpPr>
          <p:cNvPr id="26" name="文本框 25"/>
          <p:cNvSpPr txBox="1"/>
          <p:nvPr/>
        </p:nvSpPr>
        <p:spPr>
          <a:xfrm>
            <a:off x="7204744" y="4874723"/>
            <a:ext cx="4687047" cy="1383684"/>
          </a:xfrm>
          <a:prstGeom prst="rect">
            <a:avLst/>
          </a:prstGeom>
          <a:noFill/>
        </p:spPr>
        <p:txBody>
          <a:bodyPr wrap="square" rtlCol="0">
            <a:spAutoFit/>
          </a:bodyPr>
          <a:lstStyle/>
          <a:p>
            <a:pPr marL="342763" indent="-342763">
              <a:lnSpc>
                <a:spcPct val="150000"/>
              </a:lnSpc>
              <a:buAutoNum type="arabicPeriod"/>
            </a:pPr>
            <a:r>
              <a:rPr lang="zh-CN" altLang="en-US" sz="1399" dirty="0">
                <a:latin typeface="Microsoft YaHei" panose="020B0503020204020204" pitchFamily="34" charset="-122"/>
                <a:ea typeface="Microsoft YaHei" panose="020B0503020204020204" pitchFamily="34" charset="-122"/>
              </a:rPr>
              <a:t>预留连续虚拟地址空间</a:t>
            </a:r>
            <a:r>
              <a:rPr lang="en-US" altLang="zh-CN" sz="1399" dirty="0">
                <a:latin typeface="Microsoft YaHei" panose="020B0503020204020204" pitchFamily="34" charset="-122"/>
                <a:ea typeface="Microsoft YaHei" panose="020B0503020204020204" pitchFamily="34" charset="-122"/>
              </a:rPr>
              <a:t>; </a:t>
            </a:r>
            <a:r>
              <a:rPr lang="zh-CN" altLang="en-US" sz="1399" dirty="0">
                <a:latin typeface="Microsoft YaHei" panose="020B0503020204020204" pitchFamily="34" charset="-122"/>
                <a:ea typeface="Microsoft YaHei" panose="020B0503020204020204" pitchFamily="34" charset="-122"/>
              </a:rPr>
              <a:t>内存用</a:t>
            </a:r>
            <a:r>
              <a:rPr lang="en-US" altLang="zh-CN" sz="1399" dirty="0">
                <a:latin typeface="Microsoft YaHei" panose="020B0503020204020204" pitchFamily="34" charset="-122"/>
                <a:ea typeface="Microsoft YaHei" panose="020B0503020204020204" pitchFamily="34" charset="-122"/>
              </a:rPr>
              <a:t>2M</a:t>
            </a:r>
            <a:r>
              <a:rPr lang="zh-CN" altLang="en-US" sz="1399" dirty="0">
                <a:latin typeface="Microsoft YaHei" panose="020B0503020204020204" pitchFamily="34" charset="-122"/>
                <a:ea typeface="Microsoft YaHei" panose="020B0503020204020204" pitchFamily="34" charset="-122"/>
              </a:rPr>
              <a:t>大页按需填充</a:t>
            </a:r>
            <a:r>
              <a:rPr lang="en-US" altLang="zh-CN" sz="1399" dirty="0">
                <a:latin typeface="Microsoft YaHei" panose="020B0503020204020204" pitchFamily="34" charset="-122"/>
                <a:ea typeface="Microsoft YaHei" panose="020B0503020204020204" pitchFamily="34" charset="-122"/>
              </a:rPr>
              <a:t>;</a:t>
            </a:r>
          </a:p>
          <a:p>
            <a:pPr marL="342763" indent="-342763">
              <a:lnSpc>
                <a:spcPct val="150000"/>
              </a:lnSpc>
              <a:buAutoNum type="arabicPeriod"/>
            </a:pPr>
            <a:r>
              <a:rPr lang="zh-CN" altLang="en-US" sz="1399" dirty="0">
                <a:latin typeface="Microsoft YaHei" panose="020B0503020204020204" pitchFamily="34" charset="-122"/>
                <a:ea typeface="Microsoft YaHei" panose="020B0503020204020204" pitchFamily="34" charset="-122"/>
              </a:rPr>
              <a:t>动态库代码段和数据段分别拼接在一起</a:t>
            </a:r>
            <a:endParaRPr lang="en-US" altLang="zh-CN" sz="1399" dirty="0">
              <a:latin typeface="Microsoft YaHei" panose="020B0503020204020204" pitchFamily="34" charset="-122"/>
              <a:ea typeface="Microsoft YaHei" panose="020B0503020204020204" pitchFamily="34" charset="-122"/>
            </a:endParaRPr>
          </a:p>
          <a:p>
            <a:pPr marL="342763" indent="-342763">
              <a:lnSpc>
                <a:spcPct val="150000"/>
              </a:lnSpc>
              <a:buAutoNum type="arabicPeriod"/>
            </a:pPr>
            <a:r>
              <a:rPr lang="zh-CN" altLang="en-US" sz="1399" dirty="0">
                <a:latin typeface="Microsoft YaHei" panose="020B0503020204020204" pitchFamily="34" charset="-122"/>
                <a:ea typeface="Microsoft YaHei" panose="020B0503020204020204" pitchFamily="34" charset="-122"/>
              </a:rPr>
              <a:t>运行阶段动态装载和卸载的</a:t>
            </a:r>
            <a:r>
              <a:rPr lang="en-US" altLang="zh-CN" sz="1399" dirty="0">
                <a:latin typeface="Microsoft YaHei" panose="020B0503020204020204" pitchFamily="34" charset="-122"/>
                <a:ea typeface="Microsoft YaHei" panose="020B0503020204020204" pitchFamily="34" charset="-122"/>
              </a:rPr>
              <a:t>so, </a:t>
            </a:r>
            <a:r>
              <a:rPr lang="zh-CN" altLang="en-US" sz="1399" dirty="0">
                <a:latin typeface="Microsoft YaHei" panose="020B0503020204020204" pitchFamily="34" charset="-122"/>
                <a:ea typeface="Microsoft YaHei" panose="020B0503020204020204" pitchFamily="34" charset="-122"/>
              </a:rPr>
              <a:t>通过伙伴算法管理规避内存碎片的空洞问题</a:t>
            </a:r>
            <a:r>
              <a:rPr lang="en-US" altLang="zh-CN" sz="1399" dirty="0">
                <a:latin typeface="Microsoft YaHei" panose="020B0503020204020204" pitchFamily="34" charset="-122"/>
                <a:ea typeface="Microsoft YaHei" panose="020B0503020204020204" pitchFamily="34" charset="-122"/>
              </a:rPr>
              <a:t>;</a:t>
            </a:r>
            <a:endParaRPr lang="zh-CN" altLang="en-US" sz="1399" dirty="0">
              <a:latin typeface="Microsoft YaHei" panose="020B0503020204020204" pitchFamily="34" charset="-122"/>
              <a:ea typeface="Microsoft YaHei" panose="020B0503020204020204" pitchFamily="34" charset="-122"/>
            </a:endParaRPr>
          </a:p>
        </p:txBody>
      </p:sp>
      <p:sp>
        <p:nvSpPr>
          <p:cNvPr id="27" name="右箭头 26"/>
          <p:cNvSpPr/>
          <p:nvPr/>
        </p:nvSpPr>
        <p:spPr>
          <a:xfrm>
            <a:off x="5227334" y="3079647"/>
            <a:ext cx="688317" cy="1474627"/>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8" name="矩形 27"/>
          <p:cNvSpPr/>
          <p:nvPr/>
        </p:nvSpPr>
        <p:spPr>
          <a:xfrm>
            <a:off x="8146173" y="3210644"/>
            <a:ext cx="1545248" cy="359899"/>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anose="020B0503020204020204" pitchFamily="34" charset="-122"/>
                <a:ea typeface="微软雅黑" panose="020B0503020204020204" pitchFamily="34" charset="-122"/>
              </a:rPr>
              <a:t>…</a:t>
            </a:r>
            <a:endParaRPr lang="zh-CN" altLang="en-US" sz="105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6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Microarchitecture-Aware</a:t>
            </a:r>
            <a:r>
              <a:rPr lang="zh-CN" altLang="en-US" dirty="0"/>
              <a:t>技术</a:t>
            </a:r>
          </a:p>
        </p:txBody>
      </p:sp>
      <p:sp>
        <p:nvSpPr>
          <p:cNvPr id="4" name="副标题 3"/>
          <p:cNvSpPr>
            <a:spLocks noGrp="1"/>
          </p:cNvSpPr>
          <p:nvPr>
            <p:ph type="subTitle" idx="13"/>
          </p:nvPr>
        </p:nvSpPr>
        <p:spPr/>
        <p:txBody>
          <a:bodyPr/>
          <a:lstStyle/>
          <a:p>
            <a:r>
              <a:rPr lang="en-US" altLang="zh-CN" dirty="0"/>
              <a:t>exec</a:t>
            </a:r>
            <a:r>
              <a:rPr lang="zh-CN" altLang="en-US" dirty="0"/>
              <a:t>原生大</a:t>
            </a:r>
            <a:r>
              <a:rPr lang="zh-CN" altLang="en-US" dirty="0" smtClean="0"/>
              <a:t>页</a:t>
            </a:r>
            <a:endParaRPr lang="zh-CN" altLang="en-US" dirty="0"/>
          </a:p>
        </p:txBody>
      </p:sp>
      <p:pic>
        <p:nvPicPr>
          <p:cNvPr id="6" name="图片 5"/>
          <p:cNvPicPr>
            <a:picLocks noChangeAspect="1"/>
          </p:cNvPicPr>
          <p:nvPr/>
        </p:nvPicPr>
        <p:blipFill>
          <a:blip r:embed="rId2"/>
          <a:stretch>
            <a:fillRect/>
          </a:stretch>
        </p:blipFill>
        <p:spPr>
          <a:xfrm>
            <a:off x="991238" y="1891788"/>
            <a:ext cx="5114286" cy="3276190"/>
          </a:xfrm>
          <a:prstGeom prst="rect">
            <a:avLst/>
          </a:prstGeom>
        </p:spPr>
      </p:pic>
      <p:sp>
        <p:nvSpPr>
          <p:cNvPr id="7" name="文本框 6"/>
          <p:cNvSpPr txBox="1"/>
          <p:nvPr/>
        </p:nvSpPr>
        <p:spPr>
          <a:xfrm>
            <a:off x="6953061" y="2326740"/>
            <a:ext cx="4698749" cy="1200329"/>
          </a:xfrm>
          <a:prstGeom prst="rect">
            <a:avLst/>
          </a:prstGeom>
          <a:noFill/>
        </p:spPr>
        <p:txBody>
          <a:bodyPr wrap="square" rtlCol="0">
            <a:spAutoFit/>
          </a:bodyPr>
          <a:lstStyle/>
          <a:p>
            <a:r>
              <a:rPr lang="zh-CN" altLang="en-US" dirty="0" smtClean="0"/>
              <a:t>支持从预留内存池申请大页</a:t>
            </a:r>
            <a:r>
              <a:rPr lang="en-US" altLang="zh-CN" dirty="0" smtClean="0"/>
              <a:t>, </a:t>
            </a:r>
            <a:r>
              <a:rPr lang="zh-CN" altLang="en-US" dirty="0" smtClean="0"/>
              <a:t>避免关键业务进程在</a:t>
            </a:r>
            <a:r>
              <a:rPr lang="en-US" altLang="zh-CN" dirty="0" smtClean="0"/>
              <a:t>OS</a:t>
            </a:r>
            <a:r>
              <a:rPr lang="zh-CN" altLang="en-US" dirty="0" smtClean="0"/>
              <a:t>运行一段时间后无法申请到大页问题</a:t>
            </a:r>
            <a:r>
              <a:rPr lang="en-US" altLang="zh-CN" dirty="0" smtClean="0"/>
              <a:t>;</a:t>
            </a:r>
          </a:p>
          <a:p>
            <a:r>
              <a:rPr lang="zh-CN" altLang="en-US" dirty="0" smtClean="0"/>
              <a:t>支持在无大页内存的时候</a:t>
            </a:r>
            <a:r>
              <a:rPr lang="en-US" altLang="zh-CN" dirty="0" smtClean="0"/>
              <a:t>, </a:t>
            </a:r>
            <a:r>
              <a:rPr lang="zh-CN" altLang="en-US" dirty="0" smtClean="0"/>
              <a:t>降级申请</a:t>
            </a:r>
            <a:r>
              <a:rPr lang="en-US" altLang="zh-CN" dirty="0" smtClean="0"/>
              <a:t>4K</a:t>
            </a:r>
            <a:r>
              <a:rPr lang="zh-CN" altLang="en-US" dirty="0" smtClean="0"/>
              <a:t>内存</a:t>
            </a:r>
            <a:r>
              <a:rPr lang="en-US" altLang="zh-CN" dirty="0" smtClean="0"/>
              <a:t>;</a:t>
            </a:r>
          </a:p>
          <a:p>
            <a:r>
              <a:rPr lang="zh-CN" altLang="en-US" dirty="0" smtClean="0"/>
              <a:t>支持填充不足</a:t>
            </a:r>
            <a:r>
              <a:rPr lang="en-US" altLang="zh-CN" dirty="0" smtClean="0"/>
              <a:t>2M</a:t>
            </a:r>
            <a:r>
              <a:rPr lang="zh-CN" altLang="en-US" dirty="0" smtClean="0"/>
              <a:t>的代码段和数据段</a:t>
            </a:r>
            <a:r>
              <a:rPr lang="en-US" altLang="zh-CN" dirty="0" smtClean="0"/>
              <a:t>;</a:t>
            </a:r>
            <a:endParaRPr lang="zh-CN" altLang="en-US" dirty="0"/>
          </a:p>
        </p:txBody>
      </p:sp>
    </p:spTree>
    <p:extLst>
      <p:ext uri="{BB962C8B-B14F-4D97-AF65-F5344CB8AC3E}">
        <p14:creationId xmlns:p14="http://schemas.microsoft.com/office/powerpoint/2010/main" val="393650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Microarchitecture-Aware</a:t>
            </a:r>
            <a:r>
              <a:rPr lang="zh-CN" altLang="en-US" dirty="0"/>
              <a:t>技术</a:t>
            </a:r>
          </a:p>
        </p:txBody>
      </p:sp>
      <p:sp>
        <p:nvSpPr>
          <p:cNvPr id="4" name="副标题 3"/>
          <p:cNvSpPr>
            <a:spLocks noGrp="1"/>
          </p:cNvSpPr>
          <p:nvPr>
            <p:ph type="subTitle" idx="13"/>
          </p:nvPr>
        </p:nvSpPr>
        <p:spPr/>
        <p:txBody>
          <a:bodyPr/>
          <a:lstStyle/>
          <a:p>
            <a:r>
              <a:rPr lang="zh-CN" altLang="en-US" dirty="0"/>
              <a:t>消除</a:t>
            </a:r>
            <a:r>
              <a:rPr lang="en-US" altLang="zh-CN" dirty="0"/>
              <a:t>PLT</a:t>
            </a:r>
            <a:r>
              <a:rPr lang="zh-CN" altLang="en-US" dirty="0"/>
              <a:t>表和</a:t>
            </a:r>
            <a:r>
              <a:rPr lang="en-US" altLang="zh-CN" dirty="0"/>
              <a:t>GOT</a:t>
            </a:r>
            <a:r>
              <a:rPr lang="zh-CN" altLang="en-US" dirty="0"/>
              <a:t>表</a:t>
            </a:r>
            <a:r>
              <a:rPr lang="en-US" altLang="zh-CN" dirty="0"/>
              <a:t>, </a:t>
            </a:r>
            <a:r>
              <a:rPr lang="zh-CN" altLang="en-US" dirty="0"/>
              <a:t>直接函数调用</a:t>
            </a:r>
          </a:p>
        </p:txBody>
      </p:sp>
      <p:pic>
        <p:nvPicPr>
          <p:cNvPr id="13" name="Picture 2" descr="C:\Users\l00391718\AppData\Roaming\eSpace_Desktop\UserData\l00391718\imagefiles\0CBE0FD7-1917-4713-A0B2-07FC1C595B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998" y="1245729"/>
            <a:ext cx="6974085" cy="324547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808833" y="4369022"/>
            <a:ext cx="1223658" cy="1937751"/>
          </a:xfrm>
          <a:prstGeom prst="rect">
            <a:avLst/>
          </a:prstGeom>
          <a:no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34" eaLnBrk="0" fontAlgn="base" hangingPunct="0">
              <a:spcBef>
                <a:spcPct val="0"/>
              </a:spcBef>
              <a:spcAft>
                <a:spcPct val="0"/>
              </a:spcAft>
            </a:pPr>
            <a:r>
              <a:rPr lang="en-US" altLang="zh-CN" sz="1050" dirty="0" err="1">
                <a:solidFill>
                  <a:srgbClr val="000000"/>
                </a:solidFill>
                <a:latin typeface="微软雅黑" panose="020B0503020204020204" pitchFamily="34" charset="-122"/>
                <a:ea typeface="微软雅黑" panose="020B0503020204020204" pitchFamily="34" charset="-122"/>
              </a:rPr>
              <a:t>Print_banner</a:t>
            </a: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Call 0xf7e835f0</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err="1">
                <a:solidFill>
                  <a:srgbClr val="000000"/>
                </a:solidFill>
                <a:latin typeface="微软雅黑" panose="020B0503020204020204" pitchFamily="34" charset="-122"/>
                <a:ea typeface="微软雅黑" panose="020B0503020204020204" pitchFamily="34" charset="-122"/>
              </a:rPr>
              <a:t>Write_file</a:t>
            </a: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Call 0xf7e86fo</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endParaRPr lang="zh-CN" altLang="en-US" sz="1050" dirty="0">
              <a:solidFill>
                <a:srgbClr val="0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8936123" y="4364745"/>
            <a:ext cx="1223658" cy="1937751"/>
          </a:xfrm>
          <a:prstGeom prst="rect">
            <a:avLst/>
          </a:prstGeom>
          <a:no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F7e835fo &lt;</a:t>
            </a:r>
            <a:r>
              <a:rPr lang="en-US" altLang="zh-CN" sz="1050" dirty="0" err="1">
                <a:solidFill>
                  <a:srgbClr val="000000"/>
                </a:solidFill>
                <a:latin typeface="微软雅黑" panose="020B0503020204020204" pitchFamily="34" charset="-122"/>
                <a:ea typeface="微软雅黑" panose="020B0503020204020204" pitchFamily="34" charset="-122"/>
              </a:rPr>
              <a:t>printf</a:t>
            </a:r>
            <a:r>
              <a:rPr lang="en-US" altLang="zh-CN" sz="1050" dirty="0">
                <a:solidFill>
                  <a:srgbClr val="000000"/>
                </a:solidFill>
                <a:latin typeface="微软雅黑" panose="020B0503020204020204" pitchFamily="34" charset="-122"/>
                <a:ea typeface="微软雅黑" panose="020B0503020204020204" pitchFamily="34" charset="-122"/>
              </a:rPr>
              <a:t>&gt;: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Ret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F7e8f0 &lt;write&gt;: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a:t>
            </a:r>
          </a:p>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ret</a:t>
            </a:r>
            <a:endParaRPr lang="zh-CN" altLang="en-US" sz="1050"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7444065" y="4364745"/>
            <a:ext cx="1223658" cy="1937751"/>
          </a:xfrm>
          <a:prstGeom prst="rect">
            <a:avLst/>
          </a:prstGeom>
          <a:noFill/>
          <a:ln>
            <a:solidFill>
              <a:srgbClr val="15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GOT</a:t>
            </a:r>
            <a:r>
              <a:rPr lang="zh-CN" altLang="en-US" sz="1050" dirty="0">
                <a:solidFill>
                  <a:srgbClr val="000000"/>
                </a:solidFill>
                <a:latin typeface="微软雅黑" panose="020B0503020204020204" pitchFamily="34" charset="-122"/>
                <a:ea typeface="微软雅黑" panose="020B0503020204020204" pitchFamily="34" charset="-122"/>
              </a:rPr>
              <a:t>表</a:t>
            </a:r>
          </a:p>
        </p:txBody>
      </p:sp>
      <p:sp>
        <p:nvSpPr>
          <p:cNvPr id="17" name="矩形 16"/>
          <p:cNvSpPr/>
          <p:nvPr/>
        </p:nvSpPr>
        <p:spPr>
          <a:xfrm>
            <a:off x="5601659" y="4364745"/>
            <a:ext cx="1223658" cy="1937751"/>
          </a:xfrm>
          <a:prstGeom prst="rect">
            <a:avLst/>
          </a:prstGeom>
          <a:noFill/>
          <a:ln>
            <a:solidFill>
              <a:srgbClr val="1515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034" eaLnBrk="0" fontAlgn="base" hangingPunct="0">
              <a:spcBef>
                <a:spcPct val="0"/>
              </a:spcBef>
              <a:spcAft>
                <a:spcPct val="0"/>
              </a:spcAft>
            </a:pPr>
            <a:r>
              <a:rPr lang="en-US" altLang="zh-CN" sz="1050" dirty="0">
                <a:solidFill>
                  <a:srgbClr val="000000"/>
                </a:solidFill>
                <a:latin typeface="微软雅黑" panose="020B0503020204020204" pitchFamily="34" charset="-122"/>
                <a:ea typeface="微软雅黑" panose="020B0503020204020204" pitchFamily="34" charset="-122"/>
              </a:rPr>
              <a:t>PLT</a:t>
            </a:r>
            <a:r>
              <a:rPr lang="zh-CN" altLang="en-US" sz="1050" dirty="0">
                <a:solidFill>
                  <a:srgbClr val="000000"/>
                </a:solidFill>
                <a:latin typeface="微软雅黑" panose="020B0503020204020204" pitchFamily="34" charset="-122"/>
                <a:ea typeface="微软雅黑" panose="020B0503020204020204" pitchFamily="34" charset="-122"/>
              </a:rPr>
              <a:t>表</a:t>
            </a:r>
          </a:p>
        </p:txBody>
      </p:sp>
      <p:cxnSp>
        <p:nvCxnSpPr>
          <p:cNvPr id="18" name="直接箭头连接符 17"/>
          <p:cNvCxnSpPr/>
          <p:nvPr/>
        </p:nvCxnSpPr>
        <p:spPr>
          <a:xfrm flipV="1">
            <a:off x="4905249" y="4790919"/>
            <a:ext cx="4174833" cy="287920"/>
          </a:xfrm>
          <a:prstGeom prst="straightConnector1">
            <a:avLst/>
          </a:prstGeom>
          <a:ln>
            <a:solidFill>
              <a:srgbClr val="1515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833269" y="5582697"/>
            <a:ext cx="4174833" cy="143960"/>
          </a:xfrm>
          <a:prstGeom prst="straightConnector1">
            <a:avLst/>
          </a:prstGeom>
          <a:ln>
            <a:solidFill>
              <a:srgbClr val="151515"/>
            </a:solidFill>
            <a:tailEnd type="triangle"/>
          </a:ln>
        </p:spPr>
        <p:style>
          <a:lnRef idx="1">
            <a:schemeClr val="accent1"/>
          </a:lnRef>
          <a:fillRef idx="0">
            <a:schemeClr val="accent1"/>
          </a:fillRef>
          <a:effectRef idx="0">
            <a:schemeClr val="accent1"/>
          </a:effectRef>
          <a:fontRef idx="minor">
            <a:schemeClr val="tx1"/>
          </a:fontRef>
        </p:style>
      </p:cxnSp>
      <p:sp>
        <p:nvSpPr>
          <p:cNvPr id="20" name="直角上箭头 19"/>
          <p:cNvSpPr/>
          <p:nvPr/>
        </p:nvSpPr>
        <p:spPr>
          <a:xfrm rot="5400000">
            <a:off x="2909085" y="4646775"/>
            <a:ext cx="899749" cy="68380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eaLnBrk="0" fontAlgn="base" hangingPunct="0">
              <a:spcBef>
                <a:spcPct val="0"/>
              </a:spcBef>
              <a:spcAft>
                <a:spcPct val="0"/>
              </a:spcAft>
            </a:pPr>
            <a:endParaRPr lang="zh-CN" altLang="en-US" sz="1999">
              <a:solidFill>
                <a:srgbClr val="FFFFFF"/>
              </a:solidFill>
            </a:endParaRPr>
          </a:p>
        </p:txBody>
      </p:sp>
      <p:sp>
        <p:nvSpPr>
          <p:cNvPr id="21" name="文本框 20"/>
          <p:cNvSpPr txBox="1"/>
          <p:nvPr/>
        </p:nvSpPr>
        <p:spPr>
          <a:xfrm>
            <a:off x="1510813" y="4607882"/>
            <a:ext cx="1364158" cy="830673"/>
          </a:xfrm>
          <a:prstGeom prst="rect">
            <a:avLst/>
          </a:prstGeom>
          <a:noFill/>
        </p:spPr>
        <p:txBody>
          <a:bodyPr wrap="square" rtlCol="0">
            <a:spAutoFit/>
          </a:bodyPr>
          <a:lstStyle/>
          <a:p>
            <a:pPr defTabSz="914034" eaLnBrk="0" fontAlgn="base" hangingPunct="0">
              <a:spcBef>
                <a:spcPct val="0"/>
              </a:spcBef>
              <a:spcAft>
                <a:spcPct val="0"/>
              </a:spcAft>
            </a:pPr>
            <a:r>
              <a:rPr lang="zh-CN" altLang="en-US" sz="1599" dirty="0">
                <a:solidFill>
                  <a:srgbClr val="000000"/>
                </a:solidFill>
                <a:latin typeface="微软雅黑" panose="020B0503020204020204" pitchFamily="34" charset="-122"/>
                <a:ea typeface="微软雅黑" panose="020B0503020204020204" pitchFamily="34" charset="-122"/>
              </a:rPr>
              <a:t>思想：去掉符号查找和长跳转</a:t>
            </a:r>
          </a:p>
        </p:txBody>
      </p:sp>
    </p:spTree>
    <p:extLst>
      <p:ext uri="{BB962C8B-B14F-4D97-AF65-F5344CB8AC3E}">
        <p14:creationId xmlns:p14="http://schemas.microsoft.com/office/powerpoint/2010/main" val="380220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Microarchitecture-Aware</a:t>
            </a:r>
            <a:r>
              <a:rPr lang="zh-CN" altLang="en-US" dirty="0"/>
              <a:t>技术</a:t>
            </a:r>
          </a:p>
        </p:txBody>
      </p:sp>
      <p:sp>
        <p:nvSpPr>
          <p:cNvPr id="4" name="副标题 3"/>
          <p:cNvSpPr>
            <a:spLocks noGrp="1"/>
          </p:cNvSpPr>
          <p:nvPr>
            <p:ph type="subTitle" idx="13"/>
          </p:nvPr>
        </p:nvSpPr>
        <p:spPr/>
        <p:txBody>
          <a:bodyPr/>
          <a:lstStyle/>
          <a:p>
            <a:r>
              <a:rPr lang="zh-CN" altLang="en-US" dirty="0"/>
              <a:t>热点</a:t>
            </a:r>
            <a:r>
              <a:rPr lang="en-US" altLang="zh-CN" dirty="0"/>
              <a:t>Section</a:t>
            </a:r>
            <a:r>
              <a:rPr lang="zh-CN" altLang="en-US" dirty="0"/>
              <a:t>在线重排</a:t>
            </a:r>
          </a:p>
        </p:txBody>
      </p:sp>
      <p:pic>
        <p:nvPicPr>
          <p:cNvPr id="6" name="图片 5"/>
          <p:cNvPicPr>
            <a:picLocks noChangeAspect="1"/>
          </p:cNvPicPr>
          <p:nvPr/>
        </p:nvPicPr>
        <p:blipFill>
          <a:blip r:embed="rId2"/>
          <a:stretch>
            <a:fillRect/>
          </a:stretch>
        </p:blipFill>
        <p:spPr>
          <a:xfrm>
            <a:off x="954798" y="2166271"/>
            <a:ext cx="5085714" cy="2923809"/>
          </a:xfrm>
          <a:prstGeom prst="rect">
            <a:avLst/>
          </a:prstGeom>
        </p:spPr>
      </p:pic>
      <p:sp>
        <p:nvSpPr>
          <p:cNvPr id="7" name="文本框 6"/>
          <p:cNvSpPr txBox="1"/>
          <p:nvPr/>
        </p:nvSpPr>
        <p:spPr>
          <a:xfrm>
            <a:off x="6699564" y="2616451"/>
            <a:ext cx="5065171" cy="923330"/>
          </a:xfrm>
          <a:prstGeom prst="rect">
            <a:avLst/>
          </a:prstGeom>
          <a:noFill/>
        </p:spPr>
        <p:txBody>
          <a:bodyPr wrap="square" rtlCol="0">
            <a:spAutoFit/>
          </a:bodyPr>
          <a:lstStyle/>
          <a:p>
            <a:r>
              <a:rPr lang="zh-CN" altLang="en-US" dirty="0" smtClean="0"/>
              <a:t>在</a:t>
            </a:r>
            <a:r>
              <a:rPr lang="en-US" altLang="zh-CN" dirty="0" smtClean="0"/>
              <a:t>APP</a:t>
            </a:r>
            <a:r>
              <a:rPr lang="zh-CN" altLang="en-US" dirty="0" smtClean="0"/>
              <a:t>第一次启动的时候统计函数热点记录到热点数据文件中</a:t>
            </a:r>
            <a:r>
              <a:rPr lang="en-US" altLang="zh-CN" dirty="0" smtClean="0"/>
              <a:t>; </a:t>
            </a:r>
            <a:r>
              <a:rPr lang="zh-CN" altLang="en-US" dirty="0" smtClean="0"/>
              <a:t>动态库加载器生成重排后的二进制</a:t>
            </a:r>
            <a:r>
              <a:rPr lang="en-US" altLang="zh-CN" dirty="0" smtClean="0"/>
              <a:t>; </a:t>
            </a:r>
            <a:r>
              <a:rPr lang="zh-CN" altLang="en-US" dirty="0" smtClean="0"/>
              <a:t>支持在线热替换为新二进制</a:t>
            </a:r>
            <a:r>
              <a:rPr lang="en-US" altLang="zh-CN" dirty="0" smtClean="0"/>
              <a:t>, </a:t>
            </a:r>
            <a:r>
              <a:rPr lang="zh-CN" altLang="en-US" dirty="0" smtClean="0"/>
              <a:t>或者重启进程</a:t>
            </a:r>
            <a:r>
              <a:rPr lang="en-US" altLang="zh-CN" dirty="0" smtClean="0"/>
              <a:t>;</a:t>
            </a:r>
            <a:endParaRPr lang="zh-CN" altLang="en-US" dirty="0"/>
          </a:p>
        </p:txBody>
      </p:sp>
    </p:spTree>
    <p:extLst>
      <p:ext uri="{BB962C8B-B14F-4D97-AF65-F5344CB8AC3E}">
        <p14:creationId xmlns:p14="http://schemas.microsoft.com/office/powerpoint/2010/main" val="2928559386"/>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7269</TotalTime>
  <Words>2906</Words>
  <Application>Microsoft Office PowerPoint</Application>
  <PresentationFormat>宽屏</PresentationFormat>
  <Paragraphs>310</Paragraphs>
  <Slides>31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FrutigerNext LT Regular</vt:lpstr>
      <vt:lpstr>MS PGothic</vt:lpstr>
      <vt:lpstr>等线</vt:lpstr>
      <vt:lpstr>宋体</vt:lpstr>
      <vt:lpstr>宋体</vt:lpstr>
      <vt:lpstr>微软雅黑</vt:lpstr>
      <vt:lpstr>微软雅黑</vt:lpstr>
      <vt:lpstr>Arial</vt:lpstr>
      <vt:lpstr>Calibri</vt:lpstr>
      <vt:lpstr>Calibri Light</vt:lpstr>
      <vt:lpstr>Wingdings</vt:lpstr>
      <vt:lpstr>1_Office 主题</vt:lpstr>
      <vt:lpstr>Office 主题</vt:lpstr>
      <vt:lpstr>Native-Turbo</vt:lpstr>
      <vt:lpstr>PowerPoint 演示文稿</vt:lpstr>
      <vt:lpstr>基础软件栈越来越厚重, 越来越复杂, 开发者缺乏全栈优化能力</vt:lpstr>
      <vt:lpstr>操作系统需要提供基础软件栈全栈优化技术</vt:lpstr>
      <vt:lpstr>Microarchitecture-Aware技术，应用无感知实现业务性能提升5-12%</vt:lpstr>
      <vt:lpstr>Microarchitecture-Aware技术</vt:lpstr>
      <vt:lpstr>Microarchitecture-Aware技术</vt:lpstr>
      <vt:lpstr>Microarchitecture-Aware技术</vt:lpstr>
      <vt:lpstr>Microarchitecture-Aware技术</vt:lpstr>
      <vt:lpstr>中断聚合技术, 降低CPU占用率5个点</vt:lpstr>
      <vt:lpstr>用户态jiffies, 降低应用CPU占用率1个点</vt:lpstr>
      <vt:lpstr>内核LLVM LTO编译优化性能1-4%</vt:lpstr>
      <vt:lpstr>内核LLVM PGO编译优化特定场景性能10%</vt:lpstr>
      <vt:lpstr>用户态percpu, 内存管理性能优化3+%</vt:lpstr>
      <vt:lpstr>反馈式调度技术, 提升虚拟机超分场景性能12-113%</vt:lpstr>
      <vt:lpstr>Roadmap</vt:lpstr>
      <vt:lpstr>Native-Turbo贡献上游社区策略</vt:lpstr>
      <vt:lpstr>openEuler生态关键应用性能提升效果</vt:lpstr>
      <vt:lpstr>Thank you</vt:lpstr>
      <vt:lpstr>动态库大页模式1</vt:lpstr>
      <vt:lpstr>动态库大页模式2</vt:lpstr>
      <vt:lpstr>动态库大页模式3</vt:lpstr>
      <vt:lpstr>动态库大页模式3</vt:lpstr>
      <vt:lpstr>动态库大页模式3</vt:lpstr>
      <vt:lpstr>Prelink</vt:lpstr>
      <vt:lpstr>LLVM</vt:lpstr>
      <vt:lpstr>代码段大页社区演进情况</vt:lpstr>
      <vt:lpstr>动态库演进历史</vt:lpstr>
      <vt:lpstr>软硬件协同设计</vt:lpstr>
      <vt:lpstr>VLIW</vt:lpstr>
      <vt:lpstr>参考资料</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chenyanfang (A)</dc:creator>
  <cp:lastModifiedBy>Zhoukang (A)</cp:lastModifiedBy>
  <cp:revision>147</cp:revision>
  <dcterms:created xsi:type="dcterms:W3CDTF">2020-05-15T09:38:50Z</dcterms:created>
  <dcterms:modified xsi:type="dcterms:W3CDTF">2021-09-27T11:23:07Z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(3)WIZH7GMaIJPLZ/oGh8iNlj9a01V+AmPHxhyFwjU2BK1+WC+wPiQpernfdi0oRSSmPn7NEq4d
WKHGPNW5CRi85SX32I8bvhbs2f4omk1EB0mSY97do6L/x7H1ae2zmsdM2DPrKr5s5q+nOKqu
VRdDXBO+dKpB3uWb0UuK9JcSwLyktck1Cx8r/liyDJ+TbsvQX0rZ6v8pBDfyWm6K/e0+kzzG
s7jB8OPRVUL16+4THw</vt:lpwstr>
  </property>
  <property fmtid="{D5CDD505-2E9C-101B-9397-08002B2CF9AE}" pid="3" name="_2015_ms_pID_7253431">
    <vt:lpwstr>wEi0DZf8z+DA3EGYLUE57rTbyT6EPim2qhR2v5sA3NK10KyMGbJn1y
rM7P2ylhU0mRVO125VGpn4BSXrqNUgh/E+UieqJYRcxpjTRO5/oAdkH/17tAep/pARKPqD8G
yZ4RYL/Fz6pO75fccg+grrz7auQ3cQe1NT8S/RRfNt75RVlChkDZVKwD6jEVIxhCsat3WJPj
jHcQpR1Za/Lj18ZZDrUXcoDoitGHhaTgcHpW</vt:lpwstr>
  </property>
  <property fmtid="{D5CDD505-2E9C-101B-9397-08002B2CF9AE}" pid="4" name="_2015_ms_pID_7253432">
    <vt:lpwstr>Cg==</vt:lpwstr>
  </property>
</Properties>
</file>