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embeddedFontLst>
    <p:embeddedFont>
      <p:font typeface="Abril Fatface"/>
      <p:regular r:id="rId30"/>
    </p:embeddedFont>
    <p:embeddedFont>
      <p:font typeface="Bodoni"/>
      <p:regular r:id="rId31"/>
      <p:bold r:id="rId32"/>
      <p:italic r:id="rId33"/>
      <p:boldItalic r:id="rId34"/>
    </p:embeddedFont>
    <p:embeddedFont>
      <p:font typeface="Quattrocento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9" roundtripDataSignature="AMtx7mjNcJjJ9mPE0wf0jF4vqeSpZdBm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odoni-regular.fntdata"/><Relationship Id="rId30" Type="http://schemas.openxmlformats.org/officeDocument/2006/relationships/font" Target="fonts/AbrilFatface-regular.fntdata"/><Relationship Id="rId11" Type="http://schemas.openxmlformats.org/officeDocument/2006/relationships/slide" Target="slides/slide7.xml"/><Relationship Id="rId33" Type="http://schemas.openxmlformats.org/officeDocument/2006/relationships/font" Target="fonts/Bodoni-italic.fntdata"/><Relationship Id="rId10" Type="http://schemas.openxmlformats.org/officeDocument/2006/relationships/slide" Target="slides/slide6.xml"/><Relationship Id="rId32" Type="http://schemas.openxmlformats.org/officeDocument/2006/relationships/font" Target="fonts/Bodoni-bold.fntdata"/><Relationship Id="rId13" Type="http://schemas.openxmlformats.org/officeDocument/2006/relationships/slide" Target="slides/slide9.xml"/><Relationship Id="rId35" Type="http://schemas.openxmlformats.org/officeDocument/2006/relationships/font" Target="fonts/QuattrocentoSans-regular.fntdata"/><Relationship Id="rId12" Type="http://schemas.openxmlformats.org/officeDocument/2006/relationships/slide" Target="slides/slide8.xml"/><Relationship Id="rId34" Type="http://schemas.openxmlformats.org/officeDocument/2006/relationships/font" Target="fonts/Bodoni-boldItalic.fntdata"/><Relationship Id="rId15" Type="http://schemas.openxmlformats.org/officeDocument/2006/relationships/slide" Target="slides/slide11.xml"/><Relationship Id="rId37" Type="http://schemas.openxmlformats.org/officeDocument/2006/relationships/font" Target="fonts/QuattrocentoSans-italic.fntdata"/><Relationship Id="rId14" Type="http://schemas.openxmlformats.org/officeDocument/2006/relationships/slide" Target="slides/slide10.xml"/><Relationship Id="rId36" Type="http://schemas.openxmlformats.org/officeDocument/2006/relationships/font" Target="fonts/QuattrocentoSans-bold.fntdata"/><Relationship Id="rId17" Type="http://schemas.openxmlformats.org/officeDocument/2006/relationships/slide" Target="slides/slide13.xml"/><Relationship Id="rId39" Type="http://customschemas.google.com/relationships/presentationmetadata" Target="metadata"/><Relationship Id="rId16" Type="http://schemas.openxmlformats.org/officeDocument/2006/relationships/slide" Target="slides/slide12.xml"/><Relationship Id="rId38" Type="http://schemas.openxmlformats.org/officeDocument/2006/relationships/font" Target="fonts/QuattrocentoSans-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107916"/>
              </a:lnSpc>
              <a:spcBef>
                <a:spcPts val="0"/>
              </a:spcBef>
              <a:spcAft>
                <a:spcPts val="0"/>
              </a:spcAft>
              <a:buClr>
                <a:schemeClr val="dk1"/>
              </a:buClr>
              <a:buSzPts val="1100"/>
              <a:buFont typeface="Arial"/>
              <a:buNone/>
            </a:pPr>
            <a:r>
              <a:rPr lang="en-US" sz="1100"/>
              <a:t>Secure Boot Process</a:t>
            </a:r>
            <a:endParaRPr sz="1100"/>
          </a:p>
          <a:p>
            <a:pPr indent="0" lvl="0" marL="0" rtl="0" algn="l">
              <a:spcBef>
                <a:spcPts val="800"/>
              </a:spcBef>
              <a:spcAft>
                <a:spcPts val="0"/>
              </a:spcAft>
              <a:buClr>
                <a:schemeClr val="dk1"/>
              </a:buClr>
              <a:buSzPts val="1100"/>
              <a:buFont typeface="Arial"/>
              <a:buNone/>
            </a:pPr>
            <a:r>
              <a:rPr lang="en-US" sz="1050">
                <a:latin typeface="Quattrocento Sans"/>
                <a:ea typeface="Quattrocento Sans"/>
                <a:cs typeface="Quattrocento Sans"/>
                <a:sym typeface="Quattrocento Sans"/>
              </a:rPr>
              <a:t>The secure boot process, implemented through Public Key Infrastructure (PKI), is a critical component in ensuring the integrity and authenticity of a computer's boot sequence. During the secure boot process, a computer's firmware verifies the integrity and authenticity of each component involved in the boot process, starting from the firmware itself, through the bootloader, and up to the operating system. PKI plays a vital role in this process by utilizing asymmetric cryptography.</a:t>
            </a:r>
            <a:endParaRPr sz="1050">
              <a:latin typeface="Quattrocento Sans"/>
              <a:ea typeface="Quattrocento Sans"/>
              <a:cs typeface="Quattrocento Sans"/>
              <a:sym typeface="Quattrocento Sans"/>
            </a:endParaRPr>
          </a:p>
          <a:p>
            <a:pPr indent="0" lvl="0" marL="0" rtl="0" algn="l">
              <a:spcBef>
                <a:spcPts val="1500"/>
              </a:spcBef>
              <a:spcAft>
                <a:spcPts val="0"/>
              </a:spcAft>
              <a:buClr>
                <a:schemeClr val="dk1"/>
              </a:buClr>
              <a:buSzPts val="1100"/>
              <a:buFont typeface="Arial"/>
              <a:buNone/>
            </a:pPr>
            <a:r>
              <a:rPr lang="en-US" sz="1050">
                <a:latin typeface="Quattrocento Sans"/>
                <a:ea typeface="Quattrocento Sans"/>
                <a:cs typeface="Quattrocento Sans"/>
                <a:sym typeface="Quattrocento Sans"/>
              </a:rPr>
              <a:t>At the core of PKI is the concept of a public-private key pair. The firmware, as the trusted entity responsible for initiating the boot process, possesses a private key known only to itself. This private key is used to sign cryptographic hashes of the firmware and bootloader, generating digital signatures. These digital signatures are then securely stored in a Trusted Platform Module (TPM) or a similar secure hardware component.</a:t>
            </a:r>
            <a:endParaRPr sz="1050">
              <a:latin typeface="Quattrocento Sans"/>
              <a:ea typeface="Quattrocento Sans"/>
              <a:cs typeface="Quattrocento Sans"/>
              <a:sym typeface="Quattrocento Sans"/>
            </a:endParaRPr>
          </a:p>
          <a:p>
            <a:pPr indent="0" lvl="0" marL="0" rtl="0" algn="l">
              <a:spcBef>
                <a:spcPts val="1500"/>
              </a:spcBef>
              <a:spcAft>
                <a:spcPts val="0"/>
              </a:spcAft>
              <a:buClr>
                <a:schemeClr val="dk1"/>
              </a:buClr>
              <a:buSzPts val="1100"/>
              <a:buFont typeface="Arial"/>
              <a:buNone/>
            </a:pPr>
            <a:r>
              <a:rPr lang="en-US" sz="1050">
                <a:latin typeface="Quattrocento Sans"/>
                <a:ea typeface="Quattrocento Sans"/>
                <a:cs typeface="Quattrocento Sans"/>
                <a:sym typeface="Quattrocento Sans"/>
              </a:rPr>
              <a:t>As the boot process progresses, the firmware verifies the digital signatures of the components it loads against the corresponding public keys stored within its firmware. These public keys are typically pre-installed and trusted by the manufacturer. If the digital signatures are valid, indicating that the components have not been tampered with or maliciously modified, the boot process continues. However, if the signatures do not match or are missing, the firmware halts the boot process, preventing the system from loading potentially compromised software.</a:t>
            </a:r>
            <a:endParaRPr sz="1050">
              <a:latin typeface="Quattrocento Sans"/>
              <a:ea typeface="Quattrocento Sans"/>
              <a:cs typeface="Quattrocento Sans"/>
              <a:sym typeface="Quattrocento Sans"/>
            </a:endParaRPr>
          </a:p>
          <a:p>
            <a:pPr indent="0" lvl="0" marL="0" rtl="0" algn="l">
              <a:spcBef>
                <a:spcPts val="1500"/>
              </a:spcBef>
              <a:spcAft>
                <a:spcPts val="0"/>
              </a:spcAft>
              <a:buClr>
                <a:schemeClr val="dk1"/>
              </a:buClr>
              <a:buSzPts val="1100"/>
              <a:buFont typeface="Arial"/>
              <a:buNone/>
            </a:pPr>
            <a:r>
              <a:rPr lang="en-US" sz="1050">
                <a:latin typeface="Quattrocento Sans"/>
                <a:ea typeface="Quattrocento Sans"/>
                <a:cs typeface="Quattrocento Sans"/>
                <a:sym typeface="Quattrocento Sans"/>
              </a:rPr>
              <a:t>The use of PKI in the secure boot process ensures that only trusted and verified components are executed, mitigating the risk of unauthorized or malicious software compromising the system. It establishes a chain of trust, with the private key held securely by the firmware and the public keys distributed by the manufacturer. This combination of asymmetric cryptography and trusted hardware safeguards the boot process and forms a foundation for establishing a secure computing environment.</a:t>
            </a:r>
            <a:endParaRPr/>
          </a:p>
        </p:txBody>
      </p:sp>
      <p:sp>
        <p:nvSpPr>
          <p:cNvPr id="187" name="Google Shape;18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25e21a7cab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25e21a7cab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g225e21a7cab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2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27"/>
          <p:cNvSpPr txBox="1"/>
          <p:nvPr/>
        </p:nvSpPr>
        <p:spPr>
          <a:xfrm>
            <a:off x="11196959" y="39945"/>
            <a:ext cx="995041"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rgbClr val="888888"/>
              </a:solidFill>
              <a:latin typeface="Calibri"/>
              <a:ea typeface="Calibri"/>
              <a:cs typeface="Calibri"/>
              <a:sym typeface="Calibri"/>
            </a:endParaRPr>
          </a:p>
        </p:txBody>
      </p:sp>
      <p:pic>
        <p:nvPicPr>
          <p:cNvPr id="27" name="Google Shape;27;p27"/>
          <p:cNvPicPr preferRelativeResize="0"/>
          <p:nvPr/>
        </p:nvPicPr>
        <p:blipFill rotWithShape="1">
          <a:blip r:embed="rId2">
            <a:alphaModFix/>
          </a:blip>
          <a:srcRect b="0" l="0" r="0" t="0"/>
          <a:stretch/>
        </p:blipFill>
        <p:spPr>
          <a:xfrm>
            <a:off x="64164" y="39945"/>
            <a:ext cx="1387433" cy="401578"/>
          </a:xfrm>
          <a:prstGeom prst="rect">
            <a:avLst/>
          </a:prstGeom>
          <a:noFill/>
          <a:ln>
            <a:noFill/>
          </a:ln>
        </p:spPr>
      </p:pic>
      <p:pic>
        <p:nvPicPr>
          <p:cNvPr id="28" name="Google Shape;28;p27"/>
          <p:cNvPicPr preferRelativeResize="0"/>
          <p:nvPr/>
        </p:nvPicPr>
        <p:blipFill rotWithShape="1">
          <a:blip r:embed="rId3">
            <a:alphaModFix/>
          </a:blip>
          <a:srcRect b="0" l="0" r="0" t="0"/>
          <a:stretch/>
        </p:blipFill>
        <p:spPr>
          <a:xfrm>
            <a:off x="10714176" y="39946"/>
            <a:ext cx="1397858" cy="40157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sp>
        <p:nvSpPr>
          <p:cNvPr id="81" name="Google Shape;81;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3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6" name="Shape 86"/>
        <p:cNvGrpSpPr/>
        <p:nvPr/>
      </p:nvGrpSpPr>
      <p:grpSpPr>
        <a:xfrm>
          <a:off x="0" y="0"/>
          <a:ext cx="0" cy="0"/>
          <a:chOff x="0" y="0"/>
          <a:chExt cx="0" cy="0"/>
        </a:xfrm>
      </p:grpSpPr>
      <p:sp>
        <p:nvSpPr>
          <p:cNvPr id="87" name="Google Shape;87;p3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3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2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3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3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3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3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3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3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9" name="Google Shape;69;p3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35"/>
          <p:cNvSpPr/>
          <p:nvPr>
            <p:ph idx="2" type="pic"/>
          </p:nvPr>
        </p:nvSpPr>
        <p:spPr>
          <a:xfrm>
            <a:off x="5183188" y="987425"/>
            <a:ext cx="6172200" cy="4873625"/>
          </a:xfrm>
          <a:prstGeom prst="rect">
            <a:avLst/>
          </a:prstGeom>
          <a:noFill/>
          <a:ln>
            <a:noFill/>
          </a:ln>
        </p:spPr>
      </p:sp>
      <p:sp>
        <p:nvSpPr>
          <p:cNvPr id="76" name="Google Shape;76;p3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2.png"/><Relationship Id="rId2" Type="http://schemas.openxmlformats.org/officeDocument/2006/relationships/image" Target="../media/image5.png"/><Relationship Id="rId3" Type="http://schemas.openxmlformats.org/officeDocument/2006/relationships/image" Target="../media/image3.png"/><Relationship Id="rId4" Type="http://schemas.openxmlformats.org/officeDocument/2006/relationships/image" Target="../media/image4.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6" Type="http://schemas.openxmlformats.org/officeDocument/2006/relationships/theme" Target="../theme/theme2.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26"/>
          <p:cNvPicPr preferRelativeResize="0"/>
          <p:nvPr/>
        </p:nvPicPr>
        <p:blipFill rotWithShape="1">
          <a:blip r:embed="rId1">
            <a:alphaModFix/>
          </a:blip>
          <a:srcRect b="0" l="0" r="0" t="0"/>
          <a:stretch/>
        </p:blipFill>
        <p:spPr>
          <a:xfrm>
            <a:off x="0" y="0"/>
            <a:ext cx="12191999" cy="6857999"/>
          </a:xfrm>
          <a:prstGeom prst="rect">
            <a:avLst/>
          </a:prstGeom>
          <a:noFill/>
          <a:ln>
            <a:noFill/>
          </a:ln>
        </p:spPr>
      </p:pic>
      <p:sp>
        <p:nvSpPr>
          <p:cNvPr id="11" name="Google Shape;11;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 name="Google Shape;1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26"/>
          <p:cNvSpPr/>
          <p:nvPr/>
        </p:nvSpPr>
        <p:spPr>
          <a:xfrm>
            <a:off x="0" y="6474941"/>
            <a:ext cx="12192000" cy="383059"/>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7" name="Google Shape;17;p26"/>
          <p:cNvPicPr preferRelativeResize="0"/>
          <p:nvPr/>
        </p:nvPicPr>
        <p:blipFill rotWithShape="1">
          <a:blip r:embed="rId2">
            <a:alphaModFix/>
          </a:blip>
          <a:srcRect b="0" l="0" r="0" t="0"/>
          <a:stretch/>
        </p:blipFill>
        <p:spPr>
          <a:xfrm>
            <a:off x="3798214" y="6318422"/>
            <a:ext cx="4595573" cy="682753"/>
          </a:xfrm>
          <a:prstGeom prst="rect">
            <a:avLst/>
          </a:prstGeom>
          <a:noFill/>
          <a:ln>
            <a:noFill/>
          </a:ln>
        </p:spPr>
      </p:pic>
      <p:pic>
        <p:nvPicPr>
          <p:cNvPr id="18" name="Google Shape;18;p26"/>
          <p:cNvPicPr preferRelativeResize="0"/>
          <p:nvPr/>
        </p:nvPicPr>
        <p:blipFill rotWithShape="1">
          <a:blip r:embed="rId3">
            <a:alphaModFix/>
          </a:blip>
          <a:srcRect b="0" l="0" r="0" t="0"/>
          <a:stretch/>
        </p:blipFill>
        <p:spPr>
          <a:xfrm>
            <a:off x="64164" y="39945"/>
            <a:ext cx="1387433" cy="401578"/>
          </a:xfrm>
          <a:prstGeom prst="rect">
            <a:avLst/>
          </a:prstGeom>
          <a:noFill/>
          <a:ln>
            <a:noFill/>
          </a:ln>
        </p:spPr>
      </p:pic>
      <p:pic>
        <p:nvPicPr>
          <p:cNvPr id="19" name="Google Shape;19;p26"/>
          <p:cNvPicPr preferRelativeResize="0"/>
          <p:nvPr/>
        </p:nvPicPr>
        <p:blipFill rotWithShape="1">
          <a:blip r:embed="rId4">
            <a:alphaModFix/>
          </a:blip>
          <a:srcRect b="0" l="0" r="0" t="0"/>
          <a:stretch/>
        </p:blipFill>
        <p:spPr>
          <a:xfrm>
            <a:off x="10714176" y="39946"/>
            <a:ext cx="1397858" cy="40157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23.png"/><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hyperlink" Target="https://www.nxp.com/design/software/development-software/mcuxpresso-software-and-tools-/mcu-bootloader-for-nxp-microcontrollers:MCUBOO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hyperlink" Target="https://www.keyfactor.com/blog/what-is-secure-boot-its-where-iot-security-starts/" TargetMode="External"/><Relationship Id="rId5" Type="http://schemas.openxmlformats.org/officeDocument/2006/relationships/hyperlink" Target="https://ealtili.medium.com/secure-boot-process-8b5fa87903f4" TargetMode="External"/><Relationship Id="rId6"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docs.zephyrproject.org/latest/contribute/documentation/index.html" TargetMode="Externa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hyperlink" Target="https://www.virtualization.net/lancope-enhances-network-visibility-security-analytics-stealthwatch-system-6-6-9453/"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856211" y="1122363"/>
            <a:ext cx="10432473"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Arial"/>
              <a:buNone/>
            </a:pPr>
            <a:r>
              <a:rPr lang="en-US" sz="6600">
                <a:latin typeface="Arial"/>
                <a:ea typeface="Arial"/>
                <a:cs typeface="Arial"/>
                <a:sym typeface="Arial"/>
              </a:rPr>
              <a:t>Enhancing System Security by Integrating Zephyr Bootloader and MCU Boot </a:t>
            </a:r>
            <a:endParaRPr sz="6600">
              <a:latin typeface="Arial"/>
              <a:ea typeface="Arial"/>
              <a:cs typeface="Arial"/>
              <a:sym typeface="Arial"/>
            </a:endParaRPr>
          </a:p>
        </p:txBody>
      </p:sp>
      <p:sp>
        <p:nvSpPr>
          <p:cNvPr id="97" name="Google Shape;97;p1"/>
          <p:cNvSpPr txBox="1"/>
          <p:nvPr>
            <p:ph idx="1" type="subTitle"/>
          </p:nvPr>
        </p:nvSpPr>
        <p:spPr>
          <a:xfrm>
            <a:off x="1524000" y="3876358"/>
            <a:ext cx="9144000" cy="1989183"/>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100000"/>
              </a:lnSpc>
              <a:spcBef>
                <a:spcPts val="0"/>
              </a:spcBef>
              <a:spcAft>
                <a:spcPts val="0"/>
              </a:spcAft>
              <a:buClr>
                <a:schemeClr val="dk1"/>
              </a:buClr>
              <a:buSzPts val="2400"/>
              <a:buNone/>
            </a:pPr>
            <a:r>
              <a:rPr b="1" lang="en-US">
                <a:latin typeface="Times New Roman"/>
                <a:ea typeface="Times New Roman"/>
                <a:cs typeface="Times New Roman"/>
                <a:sym typeface="Times New Roman"/>
              </a:rPr>
              <a:t>Afzal Hasan</a:t>
            </a:r>
            <a:endParaRPr/>
          </a:p>
          <a:p>
            <a:pPr indent="0" lvl="0" marL="0" rtl="0" algn="ctr">
              <a:lnSpc>
                <a:spcPct val="100000"/>
              </a:lnSpc>
              <a:spcBef>
                <a:spcPts val="0"/>
              </a:spcBef>
              <a:spcAft>
                <a:spcPts val="0"/>
              </a:spcAft>
              <a:buClr>
                <a:schemeClr val="dk1"/>
              </a:buClr>
              <a:buSzPts val="2000"/>
              <a:buNone/>
            </a:pPr>
            <a:r>
              <a:rPr lang="en-US" sz="2000">
                <a:latin typeface="Times New Roman"/>
                <a:ea typeface="Times New Roman"/>
                <a:cs typeface="Times New Roman"/>
                <a:sym typeface="Times New Roman"/>
              </a:rPr>
              <a:t>Associate Staff Engineer</a:t>
            </a:r>
            <a:endParaRPr/>
          </a:p>
          <a:p>
            <a:pPr indent="0" lvl="0" marL="0" rtl="0" algn="ctr">
              <a:lnSpc>
                <a:spcPct val="100000"/>
              </a:lnSpc>
              <a:spcBef>
                <a:spcPts val="0"/>
              </a:spcBef>
              <a:spcAft>
                <a:spcPts val="0"/>
              </a:spcAft>
              <a:buClr>
                <a:schemeClr val="dk1"/>
              </a:buClr>
              <a:buSzPts val="2000"/>
              <a:buNone/>
            </a:pPr>
            <a:r>
              <a:rPr lang="en-US" sz="2000">
                <a:latin typeface="Times New Roman"/>
                <a:ea typeface="Times New Roman"/>
                <a:cs typeface="Times New Roman"/>
                <a:sym typeface="Times New Roman"/>
              </a:rPr>
              <a:t>Samsung Semiconductor India Research</a:t>
            </a:r>
            <a:endParaRPr/>
          </a:p>
          <a:p>
            <a:pPr indent="0" lvl="0" marL="0" rtl="0" algn="ctr">
              <a:lnSpc>
                <a:spcPct val="100000"/>
              </a:lnSpc>
              <a:spcBef>
                <a:spcPts val="0"/>
              </a:spcBef>
              <a:spcAft>
                <a:spcPts val="0"/>
              </a:spcAft>
              <a:buClr>
                <a:schemeClr val="dk1"/>
              </a:buClr>
              <a:buSzPts val="2400"/>
              <a:buNone/>
            </a:pPr>
            <a:r>
              <a:rPr b="1" lang="en-US">
                <a:latin typeface="Times New Roman"/>
                <a:ea typeface="Times New Roman"/>
                <a:cs typeface="Times New Roman"/>
                <a:sym typeface="Times New Roman"/>
              </a:rPr>
              <a:t>Priya Dixit</a:t>
            </a:r>
            <a:endParaRPr b="1">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2000"/>
              <a:buNone/>
            </a:pPr>
            <a:r>
              <a:rPr lang="en-US" sz="2000">
                <a:latin typeface="Times New Roman"/>
                <a:ea typeface="Times New Roman"/>
                <a:cs typeface="Times New Roman"/>
                <a:sym typeface="Times New Roman"/>
              </a:rPr>
              <a:t> Staff Engineer</a:t>
            </a:r>
            <a:endParaRPr/>
          </a:p>
          <a:p>
            <a:pPr indent="0" lvl="0" marL="0" rtl="0" algn="ctr">
              <a:lnSpc>
                <a:spcPct val="100000"/>
              </a:lnSpc>
              <a:spcBef>
                <a:spcPts val="0"/>
              </a:spcBef>
              <a:spcAft>
                <a:spcPts val="0"/>
              </a:spcAft>
              <a:buClr>
                <a:schemeClr val="dk1"/>
              </a:buClr>
              <a:buSzPts val="2000"/>
              <a:buNone/>
            </a:pPr>
            <a:r>
              <a:rPr lang="en-US" sz="2000">
                <a:latin typeface="Times New Roman"/>
                <a:ea typeface="Times New Roman"/>
                <a:cs typeface="Times New Roman"/>
                <a:sym typeface="Times New Roman"/>
              </a:rPr>
              <a:t>Samsung Semiconductor India Research</a:t>
            </a:r>
            <a:endParaRPr/>
          </a:p>
          <a:p>
            <a:pPr indent="0" lvl="0" marL="0" rtl="0" algn="ctr">
              <a:lnSpc>
                <a:spcPct val="100000"/>
              </a:lnSpc>
              <a:spcBef>
                <a:spcPts val="0"/>
              </a:spcBef>
              <a:spcAft>
                <a:spcPts val="0"/>
              </a:spcAft>
              <a:buClr>
                <a:schemeClr val="dk1"/>
              </a:buClr>
              <a:buSzPts val="2000"/>
              <a:buNone/>
            </a:pPr>
            <a:r>
              <a:t/>
            </a:r>
            <a:endParaRPr sz="2000">
              <a:latin typeface="Bodoni"/>
              <a:ea typeface="Bodoni"/>
              <a:cs typeface="Bodoni"/>
              <a:sym typeface="Bodon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ph type="title"/>
          </p:nvPr>
        </p:nvSpPr>
        <p:spPr>
          <a:xfrm>
            <a:off x="114993" y="565266"/>
            <a:ext cx="10515600" cy="39027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sz="3000">
                <a:latin typeface="Times New Roman"/>
                <a:ea typeface="Times New Roman"/>
                <a:cs typeface="Times New Roman"/>
                <a:sym typeface="Times New Roman"/>
              </a:rPr>
              <a:t>MCU Boot sequence </a:t>
            </a:r>
            <a:endParaRPr b="1" sz="3000">
              <a:latin typeface="Times New Roman"/>
              <a:ea typeface="Times New Roman"/>
              <a:cs typeface="Times New Roman"/>
              <a:sym typeface="Times New Roman"/>
            </a:endParaRPr>
          </a:p>
        </p:txBody>
      </p:sp>
      <p:pic>
        <p:nvPicPr>
          <p:cNvPr id="154" name="Google Shape;154;p10"/>
          <p:cNvPicPr preferRelativeResize="0"/>
          <p:nvPr/>
        </p:nvPicPr>
        <p:blipFill rotWithShape="1">
          <a:blip r:embed="rId3">
            <a:alphaModFix/>
          </a:blip>
          <a:srcRect b="0" l="0" r="0" t="0"/>
          <a:stretch/>
        </p:blipFill>
        <p:spPr>
          <a:xfrm>
            <a:off x="6542116" y="702216"/>
            <a:ext cx="3749041" cy="523743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264622" y="575470"/>
            <a:ext cx="10515600" cy="51602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b="1" lang="en-US" sz="3000">
                <a:latin typeface="Times New Roman"/>
                <a:ea typeface="Times New Roman"/>
                <a:cs typeface="Times New Roman"/>
                <a:sym typeface="Times New Roman"/>
              </a:rPr>
              <a:t>Integration Process of Zephyr Bootloader and MCU Boot</a:t>
            </a:r>
            <a:endParaRPr b="1" sz="3000">
              <a:latin typeface="Times New Roman"/>
              <a:ea typeface="Times New Roman"/>
              <a:cs typeface="Times New Roman"/>
              <a:sym typeface="Times New Roman"/>
            </a:endParaRPr>
          </a:p>
        </p:txBody>
      </p:sp>
      <p:sp>
        <p:nvSpPr>
          <p:cNvPr id="160" name="Google Shape;160;p11"/>
          <p:cNvSpPr txBox="1"/>
          <p:nvPr/>
        </p:nvSpPr>
        <p:spPr>
          <a:xfrm>
            <a:off x="515389" y="1091494"/>
            <a:ext cx="11188323" cy="424731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 Understand Zephyr RTOS and MCUboot</a:t>
            </a:r>
            <a:endParaRPr sz="2000">
              <a:solidFill>
                <a:schemeClr val="dk1"/>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 Set up the Development Environment</a:t>
            </a:r>
            <a:endParaRPr/>
          </a:p>
          <a:p>
            <a:pPr indent="-285750" lvl="0" marL="285750" marR="0" rtl="0" algn="l">
              <a:lnSpc>
                <a:spcPct val="15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 Select the target hardware</a:t>
            </a:r>
            <a:endParaRPr/>
          </a:p>
          <a:p>
            <a:pPr indent="-285750" lvl="0" marL="285750" marR="0" rtl="0" algn="l">
              <a:lnSpc>
                <a:spcPct val="15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Integrate MCUboot into Zephyr Bootloader</a:t>
            </a:r>
            <a:endParaRPr/>
          </a:p>
          <a:p>
            <a:pPr indent="-342900" lvl="0" marL="342900" marR="0" rtl="0" algn="l">
              <a:lnSpc>
                <a:spcPct val="1500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	Add MCUboot as a submodule to Zephyr project</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Modify Zephyr project ‘CMakeLists.txt’ to include MCUboot</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p:txBody>
      </p:sp>
      <p:pic>
        <p:nvPicPr>
          <p:cNvPr id="161" name="Google Shape;161;p11"/>
          <p:cNvPicPr preferRelativeResize="0"/>
          <p:nvPr/>
        </p:nvPicPr>
        <p:blipFill rotWithShape="1">
          <a:blip r:embed="rId3">
            <a:alphaModFix/>
          </a:blip>
          <a:srcRect b="0" l="0" r="0" t="0"/>
          <a:stretch/>
        </p:blipFill>
        <p:spPr>
          <a:xfrm>
            <a:off x="1720351" y="3559949"/>
            <a:ext cx="6172735" cy="740657"/>
          </a:xfrm>
          <a:prstGeom prst="rect">
            <a:avLst/>
          </a:prstGeom>
          <a:noFill/>
          <a:ln>
            <a:noFill/>
          </a:ln>
        </p:spPr>
      </p:pic>
      <p:pic>
        <p:nvPicPr>
          <p:cNvPr id="162" name="Google Shape;162;p11"/>
          <p:cNvPicPr preferRelativeResize="0"/>
          <p:nvPr/>
        </p:nvPicPr>
        <p:blipFill rotWithShape="1">
          <a:blip r:embed="rId4">
            <a:alphaModFix/>
          </a:blip>
          <a:srcRect b="0" l="0" r="0" t="0"/>
          <a:stretch/>
        </p:blipFill>
        <p:spPr>
          <a:xfrm>
            <a:off x="1667006" y="4683885"/>
            <a:ext cx="6226080" cy="174092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ph type="title"/>
          </p:nvPr>
        </p:nvSpPr>
        <p:spPr>
          <a:xfrm>
            <a:off x="148244" y="434761"/>
            <a:ext cx="10515600" cy="7290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b="1" lang="en-US" sz="3000">
                <a:latin typeface="Times New Roman"/>
                <a:ea typeface="Times New Roman"/>
                <a:cs typeface="Times New Roman"/>
                <a:sym typeface="Times New Roman"/>
              </a:rPr>
              <a:t>Integration Process of Zephyr Bootloader and MCU Boot</a:t>
            </a:r>
            <a:endParaRPr b="1" sz="3000">
              <a:latin typeface="Times New Roman"/>
              <a:ea typeface="Times New Roman"/>
              <a:cs typeface="Times New Roman"/>
              <a:sym typeface="Times New Roman"/>
            </a:endParaRPr>
          </a:p>
        </p:txBody>
      </p:sp>
      <p:sp>
        <p:nvSpPr>
          <p:cNvPr id="168" name="Google Shape;168;p12"/>
          <p:cNvSpPr txBox="1"/>
          <p:nvPr/>
        </p:nvSpPr>
        <p:spPr>
          <a:xfrm>
            <a:off x="921327" y="1163783"/>
            <a:ext cx="10904034" cy="563231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Configure Zephyr RTOS for the target hardware</a:t>
            </a:r>
            <a:endParaRPr/>
          </a:p>
          <a:p>
            <a:pPr indent="-285750" lvl="0" marL="285750" marR="0" rtl="0" algn="l">
              <a:lnSpc>
                <a:spcPct val="15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Customise MCUboot configuration</a:t>
            </a:r>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Implement Board Support Package (BSP)</a:t>
            </a:r>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Test and Debug</a:t>
            </a:r>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pic>
        <p:nvPicPr>
          <p:cNvPr id="169" name="Google Shape;169;p12"/>
          <p:cNvPicPr preferRelativeResize="0"/>
          <p:nvPr/>
        </p:nvPicPr>
        <p:blipFill rotWithShape="1">
          <a:blip r:embed="rId3">
            <a:alphaModFix/>
          </a:blip>
          <a:srcRect b="0" l="0" r="0" t="0"/>
          <a:stretch/>
        </p:blipFill>
        <p:spPr>
          <a:xfrm>
            <a:off x="1130983" y="2135637"/>
            <a:ext cx="6833085" cy="992446"/>
          </a:xfrm>
          <a:prstGeom prst="rect">
            <a:avLst/>
          </a:prstGeom>
          <a:noFill/>
          <a:ln>
            <a:noFill/>
          </a:ln>
        </p:spPr>
      </p:pic>
      <p:pic>
        <p:nvPicPr>
          <p:cNvPr id="170" name="Google Shape;170;p12"/>
          <p:cNvPicPr preferRelativeResize="0"/>
          <p:nvPr/>
        </p:nvPicPr>
        <p:blipFill rotWithShape="1">
          <a:blip r:embed="rId4">
            <a:alphaModFix/>
          </a:blip>
          <a:srcRect b="0" l="0" r="0" t="0"/>
          <a:stretch/>
        </p:blipFill>
        <p:spPr>
          <a:xfrm>
            <a:off x="1130982" y="3697619"/>
            <a:ext cx="6833085" cy="1608801"/>
          </a:xfrm>
          <a:prstGeom prst="rect">
            <a:avLst/>
          </a:prstGeom>
          <a:noFill/>
          <a:ln>
            <a:noFill/>
          </a:ln>
        </p:spPr>
      </p:pic>
      <p:pic>
        <p:nvPicPr>
          <p:cNvPr id="171" name="Google Shape;171;p12"/>
          <p:cNvPicPr preferRelativeResize="0"/>
          <p:nvPr/>
        </p:nvPicPr>
        <p:blipFill rotWithShape="1">
          <a:blip r:embed="rId5">
            <a:alphaModFix/>
          </a:blip>
          <a:srcRect b="0" l="0" r="0" t="0"/>
          <a:stretch/>
        </p:blipFill>
        <p:spPr>
          <a:xfrm>
            <a:off x="1130981" y="5769984"/>
            <a:ext cx="6833085" cy="63081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13"/>
          <p:cNvPicPr preferRelativeResize="0"/>
          <p:nvPr/>
        </p:nvPicPr>
        <p:blipFill rotWithShape="1">
          <a:blip r:embed="rId3">
            <a:alphaModFix/>
          </a:blip>
          <a:srcRect b="3834" l="5805" r="3655" t="4362"/>
          <a:stretch/>
        </p:blipFill>
        <p:spPr>
          <a:xfrm>
            <a:off x="1487978" y="1371600"/>
            <a:ext cx="8287789" cy="4613564"/>
          </a:xfrm>
          <a:prstGeom prst="rect">
            <a:avLst/>
          </a:prstGeom>
          <a:noFill/>
          <a:ln>
            <a:noFill/>
          </a:ln>
        </p:spPr>
      </p:pic>
      <p:sp>
        <p:nvSpPr>
          <p:cNvPr id="177" name="Google Shape;177;p13"/>
          <p:cNvSpPr txBox="1"/>
          <p:nvPr>
            <p:ph type="title"/>
          </p:nvPr>
        </p:nvSpPr>
        <p:spPr>
          <a:xfrm>
            <a:off x="173182" y="490450"/>
            <a:ext cx="10515600" cy="51822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b="1" lang="en-US" sz="3000">
                <a:latin typeface="Times New Roman"/>
                <a:ea typeface="Times New Roman"/>
                <a:cs typeface="Times New Roman"/>
                <a:sym typeface="Times New Roman"/>
              </a:rPr>
              <a:t>Bootloader Flowchart</a:t>
            </a:r>
            <a:endParaRPr b="1" sz="3000">
              <a:latin typeface="Times New Roman"/>
              <a:ea typeface="Times New Roman"/>
              <a:cs typeface="Times New Roman"/>
              <a:sym typeface="Times New Roman"/>
            </a:endParaRPr>
          </a:p>
        </p:txBody>
      </p:sp>
      <p:sp>
        <p:nvSpPr>
          <p:cNvPr id="178" name="Google Shape;178;p13"/>
          <p:cNvSpPr txBox="1"/>
          <p:nvPr/>
        </p:nvSpPr>
        <p:spPr>
          <a:xfrm>
            <a:off x="8134003" y="6242859"/>
            <a:ext cx="3923607"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Image Reference: </a:t>
            </a:r>
            <a:r>
              <a:rPr lang="en-US" sz="800" u="sng">
                <a:solidFill>
                  <a:schemeClr val="dk1"/>
                </a:solidFill>
                <a:latin typeface="Calibri"/>
                <a:ea typeface="Calibri"/>
                <a:cs typeface="Calibri"/>
                <a:sym typeface="Calibri"/>
                <a:hlinkClick r:id="rId4">
                  <a:extLst>
                    <a:ext uri="{A12FA001-AC4F-418D-AE19-62706E023703}">
                      <ahyp:hlinkClr val="tx"/>
                    </a:ext>
                  </a:extLst>
                </a:hlinkClick>
              </a:rPr>
              <a:t>MCU Bootloader | NXP Semiconductors</a:t>
            </a:r>
            <a:endParaRPr sz="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4"/>
          <p:cNvSpPr txBox="1"/>
          <p:nvPr>
            <p:ph type="title"/>
          </p:nvPr>
        </p:nvSpPr>
        <p:spPr>
          <a:xfrm>
            <a:off x="114993" y="565266"/>
            <a:ext cx="10515600" cy="51539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b="1" lang="en-US" sz="3000">
                <a:latin typeface="Times New Roman"/>
                <a:ea typeface="Times New Roman"/>
                <a:cs typeface="Times New Roman"/>
                <a:sym typeface="Times New Roman"/>
              </a:rPr>
              <a:t>Benefits of Integrating Zephyr Bootloader and MCU Boot</a:t>
            </a:r>
            <a:endParaRPr b="1" sz="3000">
              <a:latin typeface="Times New Roman"/>
              <a:ea typeface="Times New Roman"/>
              <a:cs typeface="Times New Roman"/>
              <a:sym typeface="Times New Roman"/>
            </a:endParaRPr>
          </a:p>
        </p:txBody>
      </p:sp>
      <p:sp>
        <p:nvSpPr>
          <p:cNvPr id="184" name="Google Shape;184;p14"/>
          <p:cNvSpPr txBox="1"/>
          <p:nvPr>
            <p:ph idx="1" type="body"/>
          </p:nvPr>
        </p:nvSpPr>
        <p:spPr>
          <a:xfrm>
            <a:off x="211975" y="1160607"/>
            <a:ext cx="11980025" cy="4831856"/>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Enhanced System Security</a:t>
            </a:r>
            <a:endParaRPr sz="2000">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Secure Booting</a:t>
            </a:r>
            <a:endParaRPr sz="2000">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Firmware Updates</a:t>
            </a:r>
            <a:endParaRPr sz="2000">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Cryptographic Verification</a:t>
            </a:r>
            <a:endParaRPr sz="2000">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Tamper Resistance</a:t>
            </a:r>
            <a:endParaRPr sz="2000">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Protection against Unauthorized Code Execution</a:t>
            </a:r>
            <a:endParaRPr sz="2000">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Mitigation of Firmware-Level Attacks</a:t>
            </a:r>
            <a:endParaRPr sz="2000">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Maintaining User Trust</a:t>
            </a:r>
            <a:endParaRPr sz="2000">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5"/>
          <p:cNvSpPr txBox="1"/>
          <p:nvPr>
            <p:ph type="title"/>
          </p:nvPr>
        </p:nvSpPr>
        <p:spPr>
          <a:xfrm>
            <a:off x="200725" y="556325"/>
            <a:ext cx="5343600" cy="650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b="1" lang="en-US" sz="3000">
                <a:latin typeface="Times New Roman"/>
                <a:ea typeface="Times New Roman"/>
                <a:cs typeface="Times New Roman"/>
                <a:sym typeface="Times New Roman"/>
              </a:rPr>
              <a:t>Secure Boot</a:t>
            </a:r>
            <a:endParaRPr b="1" sz="3000">
              <a:latin typeface="Times New Roman"/>
              <a:ea typeface="Times New Roman"/>
              <a:cs typeface="Times New Roman"/>
              <a:sym typeface="Times New Roman"/>
            </a:endParaRPr>
          </a:p>
        </p:txBody>
      </p:sp>
      <p:sp>
        <p:nvSpPr>
          <p:cNvPr id="190" name="Google Shape;190;p15"/>
          <p:cNvSpPr txBox="1"/>
          <p:nvPr>
            <p:ph idx="1" type="body"/>
          </p:nvPr>
        </p:nvSpPr>
        <p:spPr>
          <a:xfrm>
            <a:off x="200725" y="1086475"/>
            <a:ext cx="5895000" cy="4997100"/>
          </a:xfrm>
          <a:prstGeom prst="rect">
            <a:avLst/>
          </a:prstGeom>
          <a:noFill/>
          <a:ln>
            <a:noFill/>
          </a:ln>
        </p:spPr>
        <p:txBody>
          <a:bodyPr anchorCtr="0" anchor="t" bIns="45700" lIns="91425" spcFirstLastPara="1" rIns="91425" wrap="square" tIns="45700">
            <a:normAutofit lnSpcReduction="10000"/>
          </a:bodyPr>
          <a:lstStyle/>
          <a:p>
            <a:pPr indent="-50800" lvl="0" marL="228600" rtl="0" algn="l">
              <a:lnSpc>
                <a:spcPct val="150000"/>
              </a:lnSpc>
              <a:spcBef>
                <a:spcPts val="1000"/>
              </a:spcBef>
              <a:spcAft>
                <a:spcPts val="0"/>
              </a:spcAft>
              <a:buClr>
                <a:schemeClr val="dk1"/>
              </a:buClr>
              <a:buSzPts val="2800"/>
              <a:buNone/>
            </a:pPr>
            <a:r>
              <a:t/>
            </a:r>
            <a:endParaRPr sz="1800">
              <a:latin typeface="Times New Roman"/>
              <a:ea typeface="Times New Roman"/>
              <a:cs typeface="Times New Roman"/>
              <a:sym typeface="Times New Roman"/>
            </a:endParaRPr>
          </a:p>
          <a:p>
            <a:pPr indent="-342900" lvl="0" marL="457200" rtl="0" algn="l">
              <a:lnSpc>
                <a:spcPct val="150000"/>
              </a:lnSpc>
              <a:spcBef>
                <a:spcPts val="1000"/>
              </a:spcBef>
              <a:spcAft>
                <a:spcPts val="0"/>
              </a:spcAft>
              <a:buSzPts val="1800"/>
              <a:buFont typeface="Times New Roman"/>
              <a:buChar char="•"/>
            </a:pPr>
            <a:r>
              <a:rPr lang="en-US" sz="1800">
                <a:latin typeface="Times New Roman"/>
                <a:ea typeface="Times New Roman"/>
                <a:cs typeface="Times New Roman"/>
                <a:sym typeface="Times New Roman"/>
              </a:rPr>
              <a:t>Secure Boot ensures the authenticity and integrity of a system boot sequence using PKI</a:t>
            </a:r>
            <a:endParaRPr sz="1800">
              <a:latin typeface="Times New Roman"/>
              <a:ea typeface="Times New Roman"/>
              <a:cs typeface="Times New Roman"/>
              <a:sym typeface="Times New Roman"/>
            </a:endParaRPr>
          </a:p>
          <a:p>
            <a:pPr indent="-342900" lvl="0" marL="457200" rtl="0" algn="l">
              <a:lnSpc>
                <a:spcPct val="150000"/>
              </a:lnSpc>
              <a:spcBef>
                <a:spcPts val="1000"/>
              </a:spcBef>
              <a:spcAft>
                <a:spcPts val="0"/>
              </a:spcAft>
              <a:buSzPts val="1800"/>
              <a:buFont typeface="Times New Roman"/>
              <a:buChar char="•"/>
            </a:pPr>
            <a:r>
              <a:rPr lang="en-US" sz="1800">
                <a:latin typeface="Times New Roman"/>
                <a:ea typeface="Times New Roman"/>
                <a:cs typeface="Times New Roman"/>
                <a:sym typeface="Times New Roman"/>
              </a:rPr>
              <a:t>For secure boot, the digital signature is created using a private key and is verified using the corresponding public key.</a:t>
            </a:r>
            <a:endParaRPr sz="1800">
              <a:latin typeface="Times New Roman"/>
              <a:ea typeface="Times New Roman"/>
              <a:cs typeface="Times New Roman"/>
              <a:sym typeface="Times New Roman"/>
            </a:endParaRPr>
          </a:p>
          <a:p>
            <a:pPr indent="-342900" lvl="0" marL="457200" rtl="0" algn="l">
              <a:lnSpc>
                <a:spcPct val="150000"/>
              </a:lnSpc>
              <a:spcBef>
                <a:spcPts val="1000"/>
              </a:spcBef>
              <a:spcAft>
                <a:spcPts val="0"/>
              </a:spcAft>
              <a:buSzPts val="1800"/>
              <a:buFont typeface="Times New Roman"/>
              <a:buChar char="•"/>
            </a:pPr>
            <a:r>
              <a:rPr lang="en-US" sz="1800">
                <a:latin typeface="Times New Roman"/>
                <a:ea typeface="Times New Roman"/>
                <a:cs typeface="Times New Roman"/>
                <a:sym typeface="Times New Roman"/>
              </a:rPr>
              <a:t>Using cryptographic keys and digital signatures, we a chain of trust is </a:t>
            </a:r>
            <a:r>
              <a:rPr lang="en-US" sz="1800">
                <a:latin typeface="Times New Roman"/>
                <a:ea typeface="Times New Roman"/>
                <a:cs typeface="Times New Roman"/>
                <a:sym typeface="Times New Roman"/>
              </a:rPr>
              <a:t>established </a:t>
            </a:r>
            <a:r>
              <a:rPr lang="en-US" sz="1800">
                <a:latin typeface="Times New Roman"/>
                <a:ea typeface="Times New Roman"/>
                <a:cs typeface="Times New Roman"/>
                <a:sym typeface="Times New Roman"/>
              </a:rPr>
              <a:t>for secure booting.</a:t>
            </a:r>
            <a:endParaRPr sz="1800">
              <a:latin typeface="Times New Roman"/>
              <a:ea typeface="Times New Roman"/>
              <a:cs typeface="Times New Roman"/>
              <a:sym typeface="Times New Roman"/>
            </a:endParaRPr>
          </a:p>
          <a:p>
            <a:pPr indent="-342900" lvl="0" marL="457200" rtl="0" algn="l">
              <a:lnSpc>
                <a:spcPct val="150000"/>
              </a:lnSpc>
              <a:spcBef>
                <a:spcPts val="1000"/>
              </a:spcBef>
              <a:spcAft>
                <a:spcPts val="1000"/>
              </a:spcAft>
              <a:buSzPts val="1800"/>
              <a:buFont typeface="Times New Roman"/>
              <a:buChar char="•"/>
            </a:pPr>
            <a:r>
              <a:rPr lang="en-US" sz="1800">
                <a:latin typeface="Times New Roman"/>
                <a:ea typeface="Times New Roman"/>
                <a:cs typeface="Times New Roman"/>
                <a:sym typeface="Times New Roman"/>
              </a:rPr>
              <a:t>Secure Boot ensures only trusted hardware with authorized and trusted software components are loaded during the boot process</a:t>
            </a:r>
            <a:r>
              <a:rPr lang="en-US" sz="2200">
                <a:latin typeface="Georgia"/>
                <a:ea typeface="Georgia"/>
                <a:cs typeface="Georgia"/>
                <a:sym typeface="Georgia"/>
              </a:rPr>
              <a:t> </a:t>
            </a:r>
            <a:endParaRPr/>
          </a:p>
        </p:txBody>
      </p:sp>
      <p:pic>
        <p:nvPicPr>
          <p:cNvPr id="191" name="Google Shape;191;p15"/>
          <p:cNvPicPr preferRelativeResize="0"/>
          <p:nvPr/>
        </p:nvPicPr>
        <p:blipFill>
          <a:blip r:embed="rId3">
            <a:alphaModFix/>
          </a:blip>
          <a:stretch>
            <a:fillRect/>
          </a:stretch>
        </p:blipFill>
        <p:spPr>
          <a:xfrm>
            <a:off x="6350538" y="1891925"/>
            <a:ext cx="5343525" cy="4391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6"/>
          <p:cNvSpPr txBox="1"/>
          <p:nvPr>
            <p:ph type="title"/>
          </p:nvPr>
        </p:nvSpPr>
        <p:spPr>
          <a:xfrm>
            <a:off x="216613" y="556319"/>
            <a:ext cx="10515600" cy="44952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sz="3000">
                <a:latin typeface="Times New Roman"/>
                <a:ea typeface="Times New Roman"/>
                <a:cs typeface="Times New Roman"/>
                <a:sym typeface="Times New Roman"/>
              </a:rPr>
              <a:t>Secure Boot process</a:t>
            </a:r>
            <a:endParaRPr b="1" sz="3000">
              <a:latin typeface="Times New Roman"/>
              <a:ea typeface="Times New Roman"/>
              <a:cs typeface="Times New Roman"/>
              <a:sym typeface="Times New Roman"/>
            </a:endParaRPr>
          </a:p>
        </p:txBody>
      </p:sp>
      <p:pic>
        <p:nvPicPr>
          <p:cNvPr id="197" name="Google Shape;197;p16"/>
          <p:cNvPicPr preferRelativeResize="0"/>
          <p:nvPr/>
        </p:nvPicPr>
        <p:blipFill rotWithShape="1">
          <a:blip r:embed="rId3">
            <a:alphaModFix/>
          </a:blip>
          <a:srcRect b="0" l="0" r="0" t="0"/>
          <a:stretch/>
        </p:blipFill>
        <p:spPr>
          <a:xfrm>
            <a:off x="216613" y="1084709"/>
            <a:ext cx="5879387" cy="4594302"/>
          </a:xfrm>
          <a:prstGeom prst="rect">
            <a:avLst/>
          </a:prstGeom>
          <a:noFill/>
          <a:ln>
            <a:noFill/>
          </a:ln>
        </p:spPr>
      </p:pic>
      <p:sp>
        <p:nvSpPr>
          <p:cNvPr id="198" name="Google Shape;198;p16"/>
          <p:cNvSpPr txBox="1"/>
          <p:nvPr/>
        </p:nvSpPr>
        <p:spPr>
          <a:xfrm>
            <a:off x="216633" y="5757843"/>
            <a:ext cx="39237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Image Reference: </a:t>
            </a:r>
            <a:r>
              <a:rPr lang="en-US" sz="800" u="sng">
                <a:solidFill>
                  <a:schemeClr val="hlink"/>
                </a:solidFill>
                <a:latin typeface="Calibri"/>
                <a:ea typeface="Calibri"/>
                <a:cs typeface="Calibri"/>
                <a:sym typeface="Calibri"/>
                <a:hlinkClick r:id="rId4"/>
              </a:rPr>
              <a:t>https://www.keyfactor.com/blog/what-is-secure-boot-its-where-iot-security-starts/</a:t>
            </a:r>
            <a:endParaRPr sz="800">
              <a:solidFill>
                <a:schemeClr val="dk1"/>
              </a:solidFill>
              <a:latin typeface="Calibri"/>
              <a:ea typeface="Calibri"/>
              <a:cs typeface="Calibri"/>
              <a:sym typeface="Calibri"/>
            </a:endParaRPr>
          </a:p>
          <a:p>
            <a:pPr indent="0" lvl="0" marL="0" rtl="0" algn="l">
              <a:spcBef>
                <a:spcPts val="0"/>
              </a:spcBef>
              <a:spcAft>
                <a:spcPts val="0"/>
              </a:spcAft>
              <a:buNone/>
            </a:pPr>
            <a:r>
              <a:rPr lang="en-US" sz="800" u="sng">
                <a:solidFill>
                  <a:schemeClr val="hlink"/>
                </a:solidFill>
                <a:latin typeface="Calibri"/>
                <a:ea typeface="Calibri"/>
                <a:cs typeface="Calibri"/>
                <a:sym typeface="Calibri"/>
                <a:hlinkClick r:id="rId5"/>
              </a:rPr>
              <a:t>https://ealtili.medium.com/secure-boot-process-8b5fa87903f4</a:t>
            </a:r>
            <a:endParaRPr sz="8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800">
              <a:solidFill>
                <a:schemeClr val="dk1"/>
              </a:solidFill>
              <a:latin typeface="Calibri"/>
              <a:ea typeface="Calibri"/>
              <a:cs typeface="Calibri"/>
              <a:sym typeface="Calibri"/>
            </a:endParaRPr>
          </a:p>
        </p:txBody>
      </p:sp>
      <p:pic>
        <p:nvPicPr>
          <p:cNvPr id="199" name="Google Shape;199;p16"/>
          <p:cNvPicPr preferRelativeResize="0"/>
          <p:nvPr/>
        </p:nvPicPr>
        <p:blipFill rotWithShape="1">
          <a:blip r:embed="rId6">
            <a:alphaModFix/>
          </a:blip>
          <a:srcRect b="0" l="0" r="0" t="0"/>
          <a:stretch/>
        </p:blipFill>
        <p:spPr>
          <a:xfrm>
            <a:off x="6337445" y="1411017"/>
            <a:ext cx="5510576" cy="453902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225e21a7cab_1_0"/>
          <p:cNvSpPr txBox="1"/>
          <p:nvPr>
            <p:ph type="title"/>
          </p:nvPr>
        </p:nvSpPr>
        <p:spPr>
          <a:xfrm>
            <a:off x="838200" y="423575"/>
            <a:ext cx="10515600" cy="716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MCUboot secure Image example</a:t>
            </a:r>
            <a:endParaRPr/>
          </a:p>
        </p:txBody>
      </p:sp>
      <p:pic>
        <p:nvPicPr>
          <p:cNvPr id="206" name="Google Shape;206;g225e21a7cab_1_0"/>
          <p:cNvPicPr preferRelativeResize="0"/>
          <p:nvPr/>
        </p:nvPicPr>
        <p:blipFill>
          <a:blip r:embed="rId3">
            <a:alphaModFix/>
          </a:blip>
          <a:stretch>
            <a:fillRect/>
          </a:stretch>
        </p:blipFill>
        <p:spPr>
          <a:xfrm>
            <a:off x="2158225" y="1300875"/>
            <a:ext cx="7223875" cy="50589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7"/>
          <p:cNvSpPr txBox="1"/>
          <p:nvPr>
            <p:ph type="title"/>
          </p:nvPr>
        </p:nvSpPr>
        <p:spPr>
          <a:xfrm>
            <a:off x="488797" y="481503"/>
            <a:ext cx="10515600" cy="48277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000"/>
              <a:buFont typeface="Times New Roman"/>
              <a:buNone/>
            </a:pPr>
            <a:r>
              <a:rPr b="1" lang="en-US" sz="3000">
                <a:latin typeface="Times New Roman"/>
                <a:ea typeface="Times New Roman"/>
                <a:cs typeface="Times New Roman"/>
                <a:sym typeface="Times New Roman"/>
              </a:rPr>
              <a:t>Firmware Upgrade Process</a:t>
            </a:r>
            <a:endParaRPr b="1" sz="3000">
              <a:latin typeface="Times New Roman"/>
              <a:ea typeface="Times New Roman"/>
              <a:cs typeface="Times New Roman"/>
              <a:sym typeface="Times New Roman"/>
            </a:endParaRPr>
          </a:p>
        </p:txBody>
      </p:sp>
      <p:pic>
        <p:nvPicPr>
          <p:cNvPr id="212" name="Google Shape;212;p17"/>
          <p:cNvPicPr preferRelativeResize="0"/>
          <p:nvPr/>
        </p:nvPicPr>
        <p:blipFill rotWithShape="1">
          <a:blip r:embed="rId3">
            <a:alphaModFix/>
          </a:blip>
          <a:srcRect b="0" l="0" r="0" t="0"/>
          <a:stretch/>
        </p:blipFill>
        <p:spPr>
          <a:xfrm>
            <a:off x="488800" y="1072350"/>
            <a:ext cx="11042799" cy="5345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8"/>
          <p:cNvSpPr txBox="1"/>
          <p:nvPr>
            <p:ph type="title"/>
          </p:nvPr>
        </p:nvSpPr>
        <p:spPr>
          <a:xfrm>
            <a:off x="211687" y="619574"/>
            <a:ext cx="10515600" cy="4154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000"/>
              <a:buFont typeface="Times New Roman"/>
              <a:buNone/>
            </a:pPr>
            <a:r>
              <a:rPr b="1" lang="en-US" sz="3000">
                <a:latin typeface="Times New Roman"/>
                <a:ea typeface="Times New Roman"/>
                <a:cs typeface="Times New Roman"/>
                <a:sym typeface="Times New Roman"/>
              </a:rPr>
              <a:t>Rollback Protection</a:t>
            </a:r>
            <a:endParaRPr b="1" sz="3000">
              <a:latin typeface="Times New Roman"/>
              <a:ea typeface="Times New Roman"/>
              <a:cs typeface="Times New Roman"/>
              <a:sym typeface="Times New Roman"/>
            </a:endParaRPr>
          </a:p>
        </p:txBody>
      </p:sp>
      <p:pic>
        <p:nvPicPr>
          <p:cNvPr id="218" name="Google Shape;218;p18"/>
          <p:cNvPicPr preferRelativeResize="0"/>
          <p:nvPr/>
        </p:nvPicPr>
        <p:blipFill rotWithShape="1">
          <a:blip r:embed="rId3">
            <a:alphaModFix/>
          </a:blip>
          <a:srcRect b="0" l="0" r="0" t="0"/>
          <a:stretch/>
        </p:blipFill>
        <p:spPr>
          <a:xfrm>
            <a:off x="211675" y="1155475"/>
            <a:ext cx="11524476" cy="5181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157247" y="289094"/>
            <a:ext cx="10515600" cy="6810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b="1" lang="en-US" sz="3000">
                <a:latin typeface="Times New Roman"/>
                <a:ea typeface="Times New Roman"/>
                <a:cs typeface="Times New Roman"/>
                <a:sym typeface="Times New Roman"/>
              </a:rPr>
              <a:t>Agenda</a:t>
            </a:r>
            <a:r>
              <a:rPr b="1" lang="en-US" sz="4000">
                <a:latin typeface="Abril Fatface"/>
                <a:ea typeface="Abril Fatface"/>
                <a:cs typeface="Abril Fatface"/>
                <a:sym typeface="Abril Fatface"/>
              </a:rPr>
              <a:t> </a:t>
            </a:r>
            <a:endParaRPr b="1" sz="4000">
              <a:latin typeface="Abril Fatface"/>
              <a:ea typeface="Abril Fatface"/>
              <a:cs typeface="Abril Fatface"/>
              <a:sym typeface="Abril Fatface"/>
            </a:endParaRPr>
          </a:p>
        </p:txBody>
      </p:sp>
      <p:sp>
        <p:nvSpPr>
          <p:cNvPr id="103" name="Google Shape;103;p2"/>
          <p:cNvSpPr txBox="1"/>
          <p:nvPr>
            <p:ph idx="1" type="body"/>
          </p:nvPr>
        </p:nvSpPr>
        <p:spPr>
          <a:xfrm>
            <a:off x="73427" y="1097280"/>
            <a:ext cx="11880273" cy="5226273"/>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Importance of system security in Zephyr bootloader</a:t>
            </a:r>
            <a:endParaRPr/>
          </a:p>
          <a:p>
            <a:pPr indent="-228600" lvl="0" marL="228600" rtl="0" algn="l">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System architecture of Zephyr RTOS</a:t>
            </a:r>
            <a:endParaRPr/>
          </a:p>
          <a:p>
            <a:pPr indent="-228600" lvl="0" marL="228600" rtl="0" algn="l">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Integration process of Zephyr bootloader and MCU Boot</a:t>
            </a:r>
            <a:endParaRPr/>
          </a:p>
          <a:p>
            <a:pPr indent="-228600" lvl="0" marL="228600" rtl="0" algn="l">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Secure Boot process of proposed bootloader</a:t>
            </a:r>
            <a:endParaRPr/>
          </a:p>
          <a:p>
            <a:pPr indent="-228600" lvl="0" marL="228600" rtl="0" algn="l">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Firmware Upgrade process of proposed bootloader</a:t>
            </a:r>
            <a:endParaRPr/>
          </a:p>
          <a:p>
            <a:pPr indent="-228600" lvl="0" marL="228600" rtl="0" algn="l">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Rollback protection and bootloader recovery</a:t>
            </a:r>
            <a:endParaRPr/>
          </a:p>
          <a:p>
            <a:pPr indent="-228600" lvl="0" marL="228600" rtl="0" algn="l">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Threat models</a:t>
            </a:r>
            <a:endParaRPr/>
          </a:p>
          <a:p>
            <a:pPr indent="-228600" lvl="0" marL="228600" rtl="0" algn="l">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Limitations and Challenges</a:t>
            </a:r>
            <a:endParaRPr/>
          </a:p>
          <a:p>
            <a:pPr indent="-228600" lvl="0" marL="228600" rtl="0" algn="l">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Future Development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19"/>
          <p:cNvPicPr preferRelativeResize="0"/>
          <p:nvPr/>
        </p:nvPicPr>
        <p:blipFill>
          <a:blip r:embed="rId3">
            <a:alphaModFix/>
          </a:blip>
          <a:stretch>
            <a:fillRect/>
          </a:stretch>
        </p:blipFill>
        <p:spPr>
          <a:xfrm>
            <a:off x="3049300" y="238825"/>
            <a:ext cx="6467850" cy="6170299"/>
          </a:xfrm>
          <a:prstGeom prst="rect">
            <a:avLst/>
          </a:prstGeom>
          <a:noFill/>
          <a:ln>
            <a:noFill/>
          </a:ln>
        </p:spPr>
      </p:pic>
      <p:sp>
        <p:nvSpPr>
          <p:cNvPr id="224" name="Google Shape;224;p19"/>
          <p:cNvSpPr txBox="1"/>
          <p:nvPr>
            <p:ph type="title"/>
          </p:nvPr>
        </p:nvSpPr>
        <p:spPr>
          <a:xfrm>
            <a:off x="540325" y="581250"/>
            <a:ext cx="2508900" cy="940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b="1" lang="en-US" sz="3000">
                <a:latin typeface="Times New Roman"/>
                <a:ea typeface="Times New Roman"/>
                <a:cs typeface="Times New Roman"/>
                <a:sym typeface="Times New Roman"/>
              </a:rPr>
              <a:t>Bootloader Recovery</a:t>
            </a:r>
            <a:endParaRPr b="1" sz="30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0"/>
          <p:cNvSpPr txBox="1"/>
          <p:nvPr>
            <p:ph type="title"/>
          </p:nvPr>
        </p:nvSpPr>
        <p:spPr>
          <a:xfrm>
            <a:off x="173182" y="483641"/>
            <a:ext cx="10515600" cy="540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b="1" lang="en-US" sz="3000">
                <a:latin typeface="Times New Roman"/>
                <a:ea typeface="Times New Roman"/>
                <a:cs typeface="Times New Roman"/>
                <a:sym typeface="Times New Roman"/>
              </a:rPr>
              <a:t>Threat Models and Best Practices</a:t>
            </a:r>
            <a:endParaRPr b="1" sz="3000">
              <a:latin typeface="Times New Roman"/>
              <a:ea typeface="Times New Roman"/>
              <a:cs typeface="Times New Roman"/>
              <a:sym typeface="Times New Roman"/>
            </a:endParaRPr>
          </a:p>
        </p:txBody>
      </p:sp>
      <p:sp>
        <p:nvSpPr>
          <p:cNvPr id="230" name="Google Shape;230;p20"/>
          <p:cNvSpPr txBox="1"/>
          <p:nvPr>
            <p:ph idx="1" type="body"/>
          </p:nvPr>
        </p:nvSpPr>
        <p:spPr>
          <a:xfrm>
            <a:off x="173175" y="1306125"/>
            <a:ext cx="5238300" cy="4581600"/>
          </a:xfrm>
          <a:prstGeom prst="rect">
            <a:avLst/>
          </a:prstGeom>
          <a:noFill/>
          <a:ln>
            <a:noFill/>
          </a:ln>
        </p:spPr>
        <p:txBody>
          <a:bodyPr anchorCtr="0" anchor="t" bIns="45700" lIns="91425" spcFirstLastPara="1" rIns="91425" wrap="square" tIns="45700">
            <a:normAutofit fontScale="70000" lnSpcReduction="10000"/>
          </a:bodyPr>
          <a:lstStyle/>
          <a:p>
            <a:pPr indent="0" lvl="0" marL="0" rtl="0" algn="l">
              <a:lnSpc>
                <a:spcPct val="110000"/>
              </a:lnSpc>
              <a:spcBef>
                <a:spcPts val="0"/>
              </a:spcBef>
              <a:spcAft>
                <a:spcPts val="0"/>
              </a:spcAft>
              <a:buClr>
                <a:schemeClr val="dk1"/>
              </a:buClr>
              <a:buSzPct val="69696"/>
              <a:buNone/>
            </a:pPr>
            <a:r>
              <a:rPr b="1" lang="en-US" sz="3300">
                <a:latin typeface="Arial"/>
                <a:ea typeface="Arial"/>
                <a:cs typeface="Arial"/>
                <a:sym typeface="Arial"/>
              </a:rPr>
              <a:t>Threats:</a:t>
            </a:r>
            <a:endParaRPr b="1" sz="3300">
              <a:latin typeface="Arial"/>
              <a:ea typeface="Arial"/>
              <a:cs typeface="Arial"/>
              <a:sym typeface="Arial"/>
            </a:endParaRPr>
          </a:p>
          <a:p>
            <a:pPr indent="0" lvl="0" marL="0" rtl="0" algn="l">
              <a:lnSpc>
                <a:spcPct val="110000"/>
              </a:lnSpc>
              <a:spcBef>
                <a:spcPts val="0"/>
              </a:spcBef>
              <a:spcAft>
                <a:spcPts val="0"/>
              </a:spcAft>
              <a:buClr>
                <a:schemeClr val="dk1"/>
              </a:buClr>
              <a:buSzPct val="100000"/>
              <a:buNone/>
            </a:pPr>
            <a:r>
              <a:t/>
            </a:r>
            <a:endParaRPr sz="2300">
              <a:latin typeface="Arial"/>
              <a:ea typeface="Arial"/>
              <a:cs typeface="Arial"/>
              <a:sym typeface="Arial"/>
            </a:endParaRPr>
          </a:p>
          <a:p>
            <a:pPr indent="-251667" lvl="0" marL="228600" rtl="0" algn="l">
              <a:lnSpc>
                <a:spcPct val="150000"/>
              </a:lnSpc>
              <a:spcBef>
                <a:spcPts val="1000"/>
              </a:spcBef>
              <a:spcAft>
                <a:spcPts val="0"/>
              </a:spcAft>
              <a:buClr>
                <a:schemeClr val="dk1"/>
              </a:buClr>
              <a:buSzPct val="100000"/>
              <a:buChar char="•"/>
            </a:pPr>
            <a:r>
              <a:rPr lang="en-US" sz="3376">
                <a:latin typeface="Times New Roman"/>
                <a:ea typeface="Times New Roman"/>
                <a:cs typeface="Times New Roman"/>
                <a:sym typeface="Times New Roman"/>
              </a:rPr>
              <a:t>Unauthorized Code Execution</a:t>
            </a:r>
            <a:endParaRPr sz="3376">
              <a:latin typeface="Times New Roman"/>
              <a:ea typeface="Times New Roman"/>
              <a:cs typeface="Times New Roman"/>
              <a:sym typeface="Times New Roman"/>
            </a:endParaRPr>
          </a:p>
          <a:p>
            <a:pPr indent="-264367" lvl="0" marL="228600" rtl="0" algn="l">
              <a:lnSpc>
                <a:spcPct val="150000"/>
              </a:lnSpc>
              <a:spcBef>
                <a:spcPts val="1000"/>
              </a:spcBef>
              <a:spcAft>
                <a:spcPts val="0"/>
              </a:spcAft>
              <a:buSzPct val="100000"/>
              <a:buFont typeface="Times New Roman"/>
              <a:buChar char="•"/>
            </a:pPr>
            <a:r>
              <a:rPr lang="en-US" sz="3376">
                <a:latin typeface="Times New Roman"/>
                <a:ea typeface="Times New Roman"/>
                <a:cs typeface="Times New Roman"/>
                <a:sym typeface="Times New Roman"/>
              </a:rPr>
              <a:t>Insider Threats</a:t>
            </a:r>
            <a:endParaRPr sz="3376">
              <a:latin typeface="Times New Roman"/>
              <a:ea typeface="Times New Roman"/>
              <a:cs typeface="Times New Roman"/>
              <a:sym typeface="Times New Roman"/>
            </a:endParaRPr>
          </a:p>
          <a:p>
            <a:pPr indent="-251667" lvl="0" marL="228600" rtl="0" algn="l">
              <a:lnSpc>
                <a:spcPct val="150000"/>
              </a:lnSpc>
              <a:spcBef>
                <a:spcPts val="1000"/>
              </a:spcBef>
              <a:spcAft>
                <a:spcPts val="0"/>
              </a:spcAft>
              <a:buClr>
                <a:schemeClr val="dk1"/>
              </a:buClr>
              <a:buSzPct val="100000"/>
              <a:buChar char="•"/>
            </a:pPr>
            <a:r>
              <a:rPr lang="en-US" sz="3376">
                <a:latin typeface="Times New Roman"/>
                <a:ea typeface="Times New Roman"/>
                <a:cs typeface="Times New Roman"/>
                <a:sym typeface="Times New Roman"/>
              </a:rPr>
              <a:t>Firmware-level Attacks</a:t>
            </a:r>
            <a:endParaRPr sz="3376">
              <a:latin typeface="Times New Roman"/>
              <a:ea typeface="Times New Roman"/>
              <a:cs typeface="Times New Roman"/>
              <a:sym typeface="Times New Roman"/>
            </a:endParaRPr>
          </a:p>
          <a:p>
            <a:pPr indent="-264367" lvl="0" marL="228600" rtl="0" algn="l">
              <a:lnSpc>
                <a:spcPct val="150000"/>
              </a:lnSpc>
              <a:spcBef>
                <a:spcPts val="1000"/>
              </a:spcBef>
              <a:spcAft>
                <a:spcPts val="0"/>
              </a:spcAft>
              <a:buSzPct val="100000"/>
              <a:buFont typeface="Times New Roman"/>
              <a:buChar char="•"/>
            </a:pPr>
            <a:r>
              <a:rPr lang="en-US" sz="3376">
                <a:latin typeface="Times New Roman"/>
                <a:ea typeface="Times New Roman"/>
                <a:cs typeface="Times New Roman"/>
                <a:sym typeface="Times New Roman"/>
              </a:rPr>
              <a:t>Supply Chain Attacks</a:t>
            </a:r>
            <a:endParaRPr sz="3376">
              <a:latin typeface="Times New Roman"/>
              <a:ea typeface="Times New Roman"/>
              <a:cs typeface="Times New Roman"/>
              <a:sym typeface="Times New Roman"/>
            </a:endParaRPr>
          </a:p>
          <a:p>
            <a:pPr indent="-251667" lvl="0" marL="228600" rtl="0" algn="l">
              <a:lnSpc>
                <a:spcPct val="150000"/>
              </a:lnSpc>
              <a:spcBef>
                <a:spcPts val="1000"/>
              </a:spcBef>
              <a:spcAft>
                <a:spcPts val="0"/>
              </a:spcAft>
              <a:buClr>
                <a:schemeClr val="dk1"/>
              </a:buClr>
              <a:buSzPct val="100000"/>
              <a:buChar char="•"/>
            </a:pPr>
            <a:r>
              <a:rPr lang="en-US" sz="3376">
                <a:latin typeface="Times New Roman"/>
                <a:ea typeface="Times New Roman"/>
                <a:cs typeface="Times New Roman"/>
                <a:sym typeface="Times New Roman"/>
              </a:rPr>
              <a:t>Tampering and Reverse Engineering</a:t>
            </a:r>
            <a:endParaRPr sz="4176"/>
          </a:p>
          <a:p>
            <a:pPr indent="-251667" lvl="0" marL="228600" rtl="0" algn="l">
              <a:lnSpc>
                <a:spcPct val="150000"/>
              </a:lnSpc>
              <a:spcBef>
                <a:spcPts val="1000"/>
              </a:spcBef>
              <a:spcAft>
                <a:spcPts val="0"/>
              </a:spcAft>
              <a:buClr>
                <a:schemeClr val="dk1"/>
              </a:buClr>
              <a:buSzPct val="100000"/>
              <a:buChar char="•"/>
            </a:pPr>
            <a:r>
              <a:rPr lang="en-US" sz="3376">
                <a:latin typeface="Times New Roman"/>
                <a:ea typeface="Times New Roman"/>
                <a:cs typeface="Times New Roman"/>
                <a:sym typeface="Times New Roman"/>
              </a:rPr>
              <a:t>Rollback Attacks</a:t>
            </a:r>
            <a:endParaRPr/>
          </a:p>
        </p:txBody>
      </p:sp>
      <p:sp>
        <p:nvSpPr>
          <p:cNvPr id="231" name="Google Shape;231;p20"/>
          <p:cNvSpPr txBox="1"/>
          <p:nvPr>
            <p:ph idx="1" type="body"/>
          </p:nvPr>
        </p:nvSpPr>
        <p:spPr>
          <a:xfrm>
            <a:off x="6141278" y="1306125"/>
            <a:ext cx="5704500" cy="49044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86956"/>
              <a:buNone/>
            </a:pPr>
            <a:r>
              <a:rPr b="1" lang="en-US" sz="2300">
                <a:latin typeface="Times New Roman"/>
                <a:ea typeface="Times New Roman"/>
                <a:cs typeface="Times New Roman"/>
                <a:sym typeface="Times New Roman"/>
              </a:rPr>
              <a:t>Preventive Measures:</a:t>
            </a:r>
            <a:endParaRPr b="1" sz="23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100000"/>
              <a:buNone/>
            </a:pPr>
            <a:r>
              <a:t/>
            </a:r>
            <a:endParaRPr sz="2000">
              <a:latin typeface="Times New Roman"/>
              <a:ea typeface="Times New Roman"/>
              <a:cs typeface="Times New Roman"/>
              <a:sym typeface="Times New Roman"/>
            </a:endParaRPr>
          </a:p>
          <a:p>
            <a:pPr indent="-240823" lvl="0" marL="228600" rtl="0" algn="l">
              <a:lnSpc>
                <a:spcPct val="150000"/>
              </a:lnSpc>
              <a:spcBef>
                <a:spcPts val="1000"/>
              </a:spcBef>
              <a:spcAft>
                <a:spcPts val="0"/>
              </a:spcAft>
              <a:buClr>
                <a:schemeClr val="dk1"/>
              </a:buClr>
              <a:buSzPct val="100000"/>
              <a:buChar char="•"/>
            </a:pPr>
            <a:r>
              <a:rPr lang="en-US" sz="2208">
                <a:latin typeface="Times New Roman"/>
                <a:ea typeface="Times New Roman"/>
                <a:cs typeface="Times New Roman"/>
                <a:sym typeface="Times New Roman"/>
              </a:rPr>
              <a:t>Understand the Requirements</a:t>
            </a:r>
            <a:endParaRPr sz="2208">
              <a:latin typeface="Times New Roman"/>
              <a:ea typeface="Times New Roman"/>
              <a:cs typeface="Times New Roman"/>
              <a:sym typeface="Times New Roman"/>
            </a:endParaRPr>
          </a:p>
          <a:p>
            <a:pPr indent="-240823" lvl="0" marL="228600" rtl="0" algn="l">
              <a:lnSpc>
                <a:spcPct val="150000"/>
              </a:lnSpc>
              <a:spcBef>
                <a:spcPts val="1000"/>
              </a:spcBef>
              <a:spcAft>
                <a:spcPts val="0"/>
              </a:spcAft>
              <a:buClr>
                <a:schemeClr val="dk1"/>
              </a:buClr>
              <a:buSzPct val="100000"/>
              <a:buChar char="•"/>
            </a:pPr>
            <a:r>
              <a:rPr lang="en-US" sz="2208">
                <a:latin typeface="Times New Roman"/>
                <a:ea typeface="Times New Roman"/>
                <a:cs typeface="Times New Roman"/>
                <a:sym typeface="Times New Roman"/>
              </a:rPr>
              <a:t>Design a Secure Boot Architecture</a:t>
            </a:r>
            <a:endParaRPr sz="2208">
              <a:latin typeface="Times New Roman"/>
              <a:ea typeface="Times New Roman"/>
              <a:cs typeface="Times New Roman"/>
              <a:sym typeface="Times New Roman"/>
            </a:endParaRPr>
          </a:p>
          <a:p>
            <a:pPr indent="-240823" lvl="0" marL="228600" rtl="0" algn="l">
              <a:lnSpc>
                <a:spcPct val="150000"/>
              </a:lnSpc>
              <a:spcBef>
                <a:spcPts val="1000"/>
              </a:spcBef>
              <a:spcAft>
                <a:spcPts val="0"/>
              </a:spcAft>
              <a:buClr>
                <a:schemeClr val="dk1"/>
              </a:buClr>
              <a:buSzPct val="100000"/>
              <a:buChar char="•"/>
            </a:pPr>
            <a:r>
              <a:rPr lang="en-US" sz="2208">
                <a:latin typeface="Times New Roman"/>
                <a:ea typeface="Times New Roman"/>
                <a:cs typeface="Times New Roman"/>
                <a:sym typeface="Times New Roman"/>
              </a:rPr>
              <a:t>Implement Secure Firmware Transfer</a:t>
            </a:r>
            <a:endParaRPr sz="2208">
              <a:latin typeface="Times New Roman"/>
              <a:ea typeface="Times New Roman"/>
              <a:cs typeface="Times New Roman"/>
              <a:sym typeface="Times New Roman"/>
            </a:endParaRPr>
          </a:p>
          <a:p>
            <a:pPr indent="-243998" lvl="0" marL="228600" rtl="0" algn="l">
              <a:lnSpc>
                <a:spcPct val="150000"/>
              </a:lnSpc>
              <a:spcBef>
                <a:spcPts val="1000"/>
              </a:spcBef>
              <a:spcAft>
                <a:spcPts val="0"/>
              </a:spcAft>
              <a:buSzPct val="100000"/>
              <a:buFont typeface="Times New Roman"/>
              <a:buChar char="•"/>
            </a:pPr>
            <a:r>
              <a:rPr lang="en-US" sz="2208">
                <a:latin typeface="Times New Roman"/>
                <a:ea typeface="Times New Roman"/>
                <a:cs typeface="Times New Roman"/>
                <a:sym typeface="Times New Roman"/>
              </a:rPr>
              <a:t>Establish a Secure Update Mechanism</a:t>
            </a:r>
            <a:endParaRPr sz="2208">
              <a:latin typeface="Times New Roman"/>
              <a:ea typeface="Times New Roman"/>
              <a:cs typeface="Times New Roman"/>
              <a:sym typeface="Times New Roman"/>
            </a:endParaRPr>
          </a:p>
          <a:p>
            <a:pPr indent="-240823" lvl="0" marL="228600" rtl="0" algn="l">
              <a:lnSpc>
                <a:spcPct val="150000"/>
              </a:lnSpc>
              <a:spcBef>
                <a:spcPts val="1000"/>
              </a:spcBef>
              <a:spcAft>
                <a:spcPts val="0"/>
              </a:spcAft>
              <a:buClr>
                <a:schemeClr val="dk1"/>
              </a:buClr>
              <a:buSzPct val="100000"/>
              <a:buChar char="•"/>
            </a:pPr>
            <a:r>
              <a:rPr lang="en-US" sz="2208">
                <a:latin typeface="Times New Roman"/>
                <a:ea typeface="Times New Roman"/>
                <a:cs typeface="Times New Roman"/>
                <a:sym typeface="Times New Roman"/>
              </a:rPr>
              <a:t>Perform Firmware Verification and Authentication</a:t>
            </a:r>
            <a:endParaRPr sz="2208">
              <a:latin typeface="Times New Roman"/>
              <a:ea typeface="Times New Roman"/>
              <a:cs typeface="Times New Roman"/>
              <a:sym typeface="Times New Roman"/>
            </a:endParaRPr>
          </a:p>
          <a:p>
            <a:pPr indent="-240823" lvl="0" marL="228600" rtl="0" algn="l">
              <a:lnSpc>
                <a:spcPct val="150000"/>
              </a:lnSpc>
              <a:spcBef>
                <a:spcPts val="1000"/>
              </a:spcBef>
              <a:spcAft>
                <a:spcPts val="0"/>
              </a:spcAft>
              <a:buClr>
                <a:schemeClr val="dk1"/>
              </a:buClr>
              <a:buSzPct val="100000"/>
              <a:buChar char="•"/>
            </a:pPr>
            <a:r>
              <a:rPr lang="en-US" sz="2208">
                <a:latin typeface="Times New Roman"/>
                <a:ea typeface="Times New Roman"/>
                <a:cs typeface="Times New Roman"/>
                <a:sym typeface="Times New Roman"/>
              </a:rPr>
              <a:t>Employ Robust Error Handling</a:t>
            </a:r>
            <a:endParaRPr sz="2208">
              <a:latin typeface="Times New Roman"/>
              <a:ea typeface="Times New Roman"/>
              <a:cs typeface="Times New Roman"/>
              <a:sym typeface="Times New Roman"/>
            </a:endParaRPr>
          </a:p>
          <a:p>
            <a:pPr indent="-240823" lvl="0" marL="228600" rtl="0" algn="l">
              <a:lnSpc>
                <a:spcPct val="150000"/>
              </a:lnSpc>
              <a:spcBef>
                <a:spcPts val="1000"/>
              </a:spcBef>
              <a:spcAft>
                <a:spcPts val="0"/>
              </a:spcAft>
              <a:buClr>
                <a:schemeClr val="dk1"/>
              </a:buClr>
              <a:buSzPct val="100000"/>
              <a:buChar char="•"/>
            </a:pPr>
            <a:r>
              <a:rPr lang="en-US" sz="2208">
                <a:latin typeface="Times New Roman"/>
                <a:ea typeface="Times New Roman"/>
                <a:cs typeface="Times New Roman"/>
                <a:sym typeface="Times New Roman"/>
              </a:rPr>
              <a:t>Regularly Update Bootloader and Firmware</a:t>
            </a:r>
            <a:endParaRPr sz="2208">
              <a:latin typeface="Times New Roman"/>
              <a:ea typeface="Times New Roman"/>
              <a:cs typeface="Times New Roman"/>
              <a:sym typeface="Times New Roman"/>
            </a:endParaRPr>
          </a:p>
          <a:p>
            <a:pPr indent="-240823" lvl="0" marL="228600" rtl="0" algn="l">
              <a:lnSpc>
                <a:spcPct val="150000"/>
              </a:lnSpc>
              <a:spcBef>
                <a:spcPts val="1000"/>
              </a:spcBef>
              <a:spcAft>
                <a:spcPts val="0"/>
              </a:spcAft>
              <a:buClr>
                <a:schemeClr val="dk1"/>
              </a:buClr>
              <a:buSzPct val="100000"/>
              <a:buChar char="•"/>
            </a:pPr>
            <a:r>
              <a:rPr lang="en-US" sz="2208">
                <a:latin typeface="Times New Roman"/>
                <a:ea typeface="Times New Roman"/>
                <a:cs typeface="Times New Roman"/>
                <a:sym typeface="Times New Roman"/>
              </a:rPr>
              <a:t>Test and Validate the Integration</a:t>
            </a:r>
            <a:endParaRPr sz="3008"/>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5" name="Shape 235"/>
        <p:cNvGrpSpPr/>
        <p:nvPr/>
      </p:nvGrpSpPr>
      <p:grpSpPr>
        <a:xfrm>
          <a:off x="0" y="0"/>
          <a:ext cx="0" cy="0"/>
          <a:chOff x="0" y="0"/>
          <a:chExt cx="0" cy="0"/>
        </a:xfrm>
      </p:grpSpPr>
      <p:sp>
        <p:nvSpPr>
          <p:cNvPr id="236" name="Google Shape;236;p22"/>
          <p:cNvSpPr txBox="1"/>
          <p:nvPr>
            <p:ph type="title"/>
          </p:nvPr>
        </p:nvSpPr>
        <p:spPr>
          <a:xfrm>
            <a:off x="214745" y="639445"/>
            <a:ext cx="10515600" cy="32483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sz="3000">
                <a:latin typeface="Times New Roman"/>
                <a:ea typeface="Times New Roman"/>
                <a:cs typeface="Times New Roman"/>
                <a:sym typeface="Times New Roman"/>
              </a:rPr>
              <a:t>Limitations and Challenges</a:t>
            </a:r>
            <a:endParaRPr b="1" sz="3000">
              <a:latin typeface="Times New Roman"/>
              <a:ea typeface="Times New Roman"/>
              <a:cs typeface="Times New Roman"/>
              <a:sym typeface="Times New Roman"/>
            </a:endParaRPr>
          </a:p>
        </p:txBody>
      </p:sp>
      <p:sp>
        <p:nvSpPr>
          <p:cNvPr id="237" name="Google Shape;237;p22"/>
          <p:cNvSpPr txBox="1"/>
          <p:nvPr>
            <p:ph idx="1" type="body"/>
          </p:nvPr>
        </p:nvSpPr>
        <p:spPr>
          <a:xfrm>
            <a:off x="214745" y="1371599"/>
            <a:ext cx="11130776" cy="4788131"/>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Resource Constraints</a:t>
            </a:r>
            <a:endParaRPr sz="2000">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Compatibility and Portability</a:t>
            </a:r>
            <a:endParaRPr sz="2000">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Key Management and Security</a:t>
            </a:r>
            <a:endParaRPr sz="2000">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Firmware Update Process</a:t>
            </a:r>
            <a:endParaRPr sz="2000">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Testing and Validation</a:t>
            </a:r>
            <a:endParaRPr sz="2000">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Industry Standards and Compliance</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3300"/>
              <a:buNone/>
            </a:pPr>
            <a:r>
              <a:t/>
            </a:r>
            <a:endParaRPr sz="3300">
              <a:latin typeface="Arial"/>
              <a:ea typeface="Arial"/>
              <a:cs typeface="Arial"/>
              <a:sym typeface="Arial"/>
            </a:endParaRPr>
          </a:p>
          <a:p>
            <a:pPr indent="0" lvl="0" marL="0" rtl="0" algn="l">
              <a:lnSpc>
                <a:spcPct val="100000"/>
              </a:lnSpc>
              <a:spcBef>
                <a:spcPts val="0"/>
              </a:spcBef>
              <a:spcAft>
                <a:spcPts val="0"/>
              </a:spcAft>
              <a:buClr>
                <a:schemeClr val="dk1"/>
              </a:buClr>
              <a:buSzPts val="2800"/>
              <a:buNone/>
            </a:pPr>
            <a:r>
              <a:t/>
            </a:r>
            <a:endParaRPr>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3"/>
          <p:cNvSpPr txBox="1"/>
          <p:nvPr>
            <p:ph type="title"/>
          </p:nvPr>
        </p:nvSpPr>
        <p:spPr>
          <a:xfrm>
            <a:off x="364374" y="564631"/>
            <a:ext cx="10515600" cy="61577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b="1" lang="en-US" sz="3000">
                <a:latin typeface="Times New Roman"/>
                <a:ea typeface="Times New Roman"/>
                <a:cs typeface="Times New Roman"/>
                <a:sym typeface="Times New Roman"/>
              </a:rPr>
              <a:t>Future Developments</a:t>
            </a:r>
            <a:endParaRPr b="1" sz="3000">
              <a:latin typeface="Times New Roman"/>
              <a:ea typeface="Times New Roman"/>
              <a:cs typeface="Times New Roman"/>
              <a:sym typeface="Times New Roman"/>
            </a:endParaRPr>
          </a:p>
        </p:txBody>
      </p:sp>
      <p:sp>
        <p:nvSpPr>
          <p:cNvPr id="243" name="Google Shape;243;p23"/>
          <p:cNvSpPr txBox="1"/>
          <p:nvPr>
            <p:ph idx="1" type="body"/>
          </p:nvPr>
        </p:nvSpPr>
        <p:spPr>
          <a:xfrm>
            <a:off x="364374" y="1537855"/>
            <a:ext cx="11753385" cy="4805363"/>
          </a:xfrm>
          <a:prstGeom prst="rect">
            <a:avLst/>
          </a:prstGeom>
          <a:noFill/>
          <a:ln>
            <a:noFill/>
          </a:ln>
        </p:spPr>
        <p:txBody>
          <a:bodyPr anchorCtr="0" anchor="t" bIns="45700" lIns="91425" spcFirstLastPara="1" rIns="91425" wrap="square" tIns="45700">
            <a:normAutofit fontScale="85000" lnSpcReduction="20000"/>
          </a:bodyPr>
          <a:lstStyle/>
          <a:p>
            <a:pPr indent="-259955" lvl="0" marL="228600" rtl="0" algn="l">
              <a:lnSpc>
                <a:spcPct val="150000"/>
              </a:lnSpc>
              <a:spcBef>
                <a:spcPts val="0"/>
              </a:spcBef>
              <a:spcAft>
                <a:spcPts val="0"/>
              </a:spcAft>
              <a:buClr>
                <a:schemeClr val="dk1"/>
              </a:buClr>
              <a:buSzPct val="100000"/>
              <a:buChar char="•"/>
            </a:pPr>
            <a:r>
              <a:rPr lang="en-US" sz="2933">
                <a:latin typeface="Times New Roman"/>
                <a:ea typeface="Times New Roman"/>
                <a:cs typeface="Times New Roman"/>
                <a:sym typeface="Times New Roman"/>
              </a:rPr>
              <a:t>Hardware Security</a:t>
            </a:r>
            <a:endParaRPr sz="2933">
              <a:latin typeface="Times New Roman"/>
              <a:ea typeface="Times New Roman"/>
              <a:cs typeface="Times New Roman"/>
              <a:sym typeface="Times New Roman"/>
            </a:endParaRPr>
          </a:p>
          <a:p>
            <a:pPr indent="-259955" lvl="0" marL="228600" rtl="0" algn="l">
              <a:lnSpc>
                <a:spcPct val="150000"/>
              </a:lnSpc>
              <a:spcBef>
                <a:spcPts val="1000"/>
              </a:spcBef>
              <a:spcAft>
                <a:spcPts val="0"/>
              </a:spcAft>
              <a:buClr>
                <a:schemeClr val="dk1"/>
              </a:buClr>
              <a:buSzPct val="100000"/>
              <a:buChar char="•"/>
            </a:pPr>
            <a:r>
              <a:rPr lang="en-US" sz="2933">
                <a:latin typeface="Times New Roman"/>
                <a:ea typeface="Times New Roman"/>
                <a:cs typeface="Times New Roman"/>
                <a:sym typeface="Times New Roman"/>
              </a:rPr>
              <a:t>Advanced Cryptographic Algorithms</a:t>
            </a:r>
            <a:endParaRPr sz="2933">
              <a:latin typeface="Times New Roman"/>
              <a:ea typeface="Times New Roman"/>
              <a:cs typeface="Times New Roman"/>
              <a:sym typeface="Times New Roman"/>
            </a:endParaRPr>
          </a:p>
          <a:p>
            <a:pPr indent="-259955" lvl="0" marL="228600" rtl="0" algn="l">
              <a:lnSpc>
                <a:spcPct val="150000"/>
              </a:lnSpc>
              <a:spcBef>
                <a:spcPts val="1000"/>
              </a:spcBef>
              <a:spcAft>
                <a:spcPts val="0"/>
              </a:spcAft>
              <a:buClr>
                <a:schemeClr val="dk1"/>
              </a:buClr>
              <a:buSzPct val="100000"/>
              <a:buChar char="•"/>
            </a:pPr>
            <a:r>
              <a:rPr lang="en-US" sz="2933">
                <a:latin typeface="Times New Roman"/>
                <a:ea typeface="Times New Roman"/>
                <a:cs typeface="Times New Roman"/>
                <a:sym typeface="Times New Roman"/>
              </a:rPr>
              <a:t>Machine Learning and Artificial Intelligence</a:t>
            </a:r>
            <a:endParaRPr sz="2933">
              <a:latin typeface="Times New Roman"/>
              <a:ea typeface="Times New Roman"/>
              <a:cs typeface="Times New Roman"/>
              <a:sym typeface="Times New Roman"/>
            </a:endParaRPr>
          </a:p>
          <a:p>
            <a:pPr indent="-259955" lvl="0" marL="228600" rtl="0" algn="l">
              <a:lnSpc>
                <a:spcPct val="150000"/>
              </a:lnSpc>
              <a:spcBef>
                <a:spcPts val="1000"/>
              </a:spcBef>
              <a:spcAft>
                <a:spcPts val="0"/>
              </a:spcAft>
              <a:buClr>
                <a:schemeClr val="dk1"/>
              </a:buClr>
              <a:buSzPct val="100000"/>
              <a:buChar char="•"/>
            </a:pPr>
            <a:r>
              <a:rPr lang="en-US" sz="2933">
                <a:latin typeface="Times New Roman"/>
                <a:ea typeface="Times New Roman"/>
                <a:cs typeface="Times New Roman"/>
                <a:sym typeface="Times New Roman"/>
              </a:rPr>
              <a:t>Secure Over-the-Air Updates</a:t>
            </a:r>
            <a:endParaRPr sz="2933">
              <a:latin typeface="Times New Roman"/>
              <a:ea typeface="Times New Roman"/>
              <a:cs typeface="Times New Roman"/>
              <a:sym typeface="Times New Roman"/>
            </a:endParaRPr>
          </a:p>
          <a:p>
            <a:pPr indent="-259955" lvl="0" marL="228600" rtl="0" algn="l">
              <a:lnSpc>
                <a:spcPct val="150000"/>
              </a:lnSpc>
              <a:spcBef>
                <a:spcPts val="1000"/>
              </a:spcBef>
              <a:spcAft>
                <a:spcPts val="0"/>
              </a:spcAft>
              <a:buClr>
                <a:schemeClr val="dk1"/>
              </a:buClr>
              <a:buSzPct val="100000"/>
              <a:buChar char="•"/>
            </a:pPr>
            <a:r>
              <a:rPr lang="en-US" sz="2933">
                <a:latin typeface="Times New Roman"/>
                <a:ea typeface="Times New Roman"/>
                <a:cs typeface="Times New Roman"/>
                <a:sym typeface="Times New Roman"/>
              </a:rPr>
              <a:t>Privacy and Data Protection</a:t>
            </a:r>
            <a:endParaRPr sz="2933">
              <a:latin typeface="Times New Roman"/>
              <a:ea typeface="Times New Roman"/>
              <a:cs typeface="Times New Roman"/>
              <a:sym typeface="Times New Roman"/>
            </a:endParaRPr>
          </a:p>
          <a:p>
            <a:pPr indent="-259955" lvl="0" marL="228600" rtl="0" algn="l">
              <a:lnSpc>
                <a:spcPct val="150000"/>
              </a:lnSpc>
              <a:spcBef>
                <a:spcPts val="1000"/>
              </a:spcBef>
              <a:spcAft>
                <a:spcPts val="0"/>
              </a:spcAft>
              <a:buClr>
                <a:schemeClr val="dk1"/>
              </a:buClr>
              <a:buSzPct val="100000"/>
              <a:buChar char="•"/>
            </a:pPr>
            <a:r>
              <a:rPr lang="en-US" sz="2933">
                <a:latin typeface="Times New Roman"/>
                <a:ea typeface="Times New Roman"/>
                <a:cs typeface="Times New Roman"/>
                <a:sym typeface="Times New Roman"/>
              </a:rPr>
              <a:t>Continuous Monitoring and Response</a:t>
            </a:r>
            <a:endParaRPr sz="2933">
              <a:latin typeface="Times New Roman"/>
              <a:ea typeface="Times New Roman"/>
              <a:cs typeface="Times New Roman"/>
              <a:sym typeface="Times New Roman"/>
            </a:endParaRPr>
          </a:p>
          <a:p>
            <a:pPr indent="-259955" lvl="0" marL="228600" rtl="0" algn="l">
              <a:lnSpc>
                <a:spcPct val="150000"/>
              </a:lnSpc>
              <a:spcBef>
                <a:spcPts val="1000"/>
              </a:spcBef>
              <a:spcAft>
                <a:spcPts val="0"/>
              </a:spcAft>
              <a:buClr>
                <a:schemeClr val="dk1"/>
              </a:buClr>
              <a:buSzPct val="100000"/>
              <a:buChar char="•"/>
            </a:pPr>
            <a:r>
              <a:rPr lang="en-US" sz="2933">
                <a:latin typeface="Times New Roman"/>
                <a:ea typeface="Times New Roman"/>
                <a:cs typeface="Times New Roman"/>
                <a:sym typeface="Times New Roman"/>
              </a:rPr>
              <a:t>Security by Design</a:t>
            </a:r>
            <a:endParaRPr sz="2933">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24"/>
          <p:cNvPicPr preferRelativeResize="0"/>
          <p:nvPr/>
        </p:nvPicPr>
        <p:blipFill rotWithShape="1">
          <a:blip r:embed="rId3">
            <a:alphaModFix/>
          </a:blip>
          <a:srcRect b="0" l="0" r="0" t="0"/>
          <a:stretch/>
        </p:blipFill>
        <p:spPr>
          <a:xfrm>
            <a:off x="3173557" y="1378787"/>
            <a:ext cx="4514850" cy="3152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5"/>
          <p:cNvSpPr txBox="1"/>
          <p:nvPr>
            <p:ph type="title"/>
          </p:nvPr>
        </p:nvSpPr>
        <p:spPr>
          <a:xfrm>
            <a:off x="3814156" y="2318615"/>
            <a:ext cx="7516091"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bril Fatface"/>
              <a:buNone/>
            </a:pPr>
            <a:r>
              <a:rPr lang="en-US">
                <a:latin typeface="Abril Fatface"/>
                <a:ea typeface="Abril Fatface"/>
                <a:cs typeface="Abril Fatface"/>
                <a:sym typeface="Abril Fatface"/>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114993" y="565265"/>
            <a:ext cx="10515600" cy="75645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b="1" lang="en-US" sz="3000">
                <a:latin typeface="Times New Roman"/>
                <a:ea typeface="Times New Roman"/>
                <a:cs typeface="Times New Roman"/>
                <a:sym typeface="Times New Roman"/>
              </a:rPr>
              <a:t>Introduction</a:t>
            </a:r>
            <a:endParaRPr b="1" sz="3000">
              <a:latin typeface="Times New Roman"/>
              <a:ea typeface="Times New Roman"/>
              <a:cs typeface="Times New Roman"/>
              <a:sym typeface="Times New Roman"/>
            </a:endParaRPr>
          </a:p>
        </p:txBody>
      </p:sp>
      <p:sp>
        <p:nvSpPr>
          <p:cNvPr id="109" name="Google Shape;109;p3"/>
          <p:cNvSpPr txBox="1"/>
          <p:nvPr>
            <p:ph idx="1" type="body"/>
          </p:nvPr>
        </p:nvSpPr>
        <p:spPr>
          <a:xfrm>
            <a:off x="114991" y="1321724"/>
            <a:ext cx="12000808" cy="6138442"/>
          </a:xfrm>
          <a:prstGeom prst="rect">
            <a:avLst/>
          </a:prstGeom>
          <a:noFill/>
          <a:ln>
            <a:noFill/>
          </a:ln>
        </p:spPr>
        <p:txBody>
          <a:bodyPr anchorCtr="0" anchor="t" bIns="45700" lIns="91425" spcFirstLastPara="1" rIns="91425" wrap="square" tIns="45700">
            <a:noAutofit/>
          </a:bodyPr>
          <a:lstStyle/>
          <a:p>
            <a:pPr indent="-285750" lvl="0" marL="285750" rtl="0" algn="l">
              <a:lnSpc>
                <a:spcPct val="150000"/>
              </a:lnSpc>
              <a:spcBef>
                <a:spcPts val="0"/>
              </a:spcBef>
              <a:spcAft>
                <a:spcPts val="0"/>
              </a:spcAft>
              <a:buClr>
                <a:schemeClr val="dk1"/>
              </a:buClr>
              <a:buSzPts val="1600"/>
              <a:buChar char="•"/>
            </a:pPr>
            <a:r>
              <a:rPr lang="en-US" sz="1600">
                <a:latin typeface="Times New Roman"/>
                <a:ea typeface="Times New Roman"/>
                <a:cs typeface="Times New Roman"/>
                <a:sym typeface="Times New Roman"/>
              </a:rPr>
              <a:t>Enhancing system security in an interconnected and digital world requires the integration of robust security measures</a:t>
            </a:r>
            <a:endParaRPr sz="1600">
              <a:latin typeface="Times New Roman"/>
              <a:ea typeface="Times New Roman"/>
              <a:cs typeface="Times New Roman"/>
              <a:sym typeface="Times New Roman"/>
            </a:endParaRPr>
          </a:p>
          <a:p>
            <a:pPr indent="-285750" lvl="0" marL="285750" rtl="0" algn="l">
              <a:lnSpc>
                <a:spcPct val="150000"/>
              </a:lnSpc>
              <a:spcBef>
                <a:spcPts val="2500"/>
              </a:spcBef>
              <a:spcAft>
                <a:spcPts val="0"/>
              </a:spcAft>
              <a:buClr>
                <a:schemeClr val="dk1"/>
              </a:buClr>
              <a:buSzPts val="1600"/>
              <a:buChar char="•"/>
            </a:pPr>
            <a:r>
              <a:rPr lang="en-US" sz="1600">
                <a:latin typeface="Times New Roman"/>
                <a:ea typeface="Times New Roman"/>
                <a:cs typeface="Times New Roman"/>
                <a:sym typeface="Times New Roman"/>
              </a:rPr>
              <a:t>The Zephyr bootloader is a lightweight and secure mechanism that enables trusted booting and firmware updates on resource-constrained devices, ensuring software integrity and preventing unauthorized code execution.</a:t>
            </a:r>
            <a:endParaRPr/>
          </a:p>
          <a:p>
            <a:pPr indent="-285750" lvl="0" marL="285750" rtl="0" algn="l">
              <a:lnSpc>
                <a:spcPct val="150000"/>
              </a:lnSpc>
              <a:spcBef>
                <a:spcPts val="2500"/>
              </a:spcBef>
              <a:spcAft>
                <a:spcPts val="0"/>
              </a:spcAft>
              <a:buClr>
                <a:schemeClr val="dk1"/>
              </a:buClr>
              <a:buSzPts val="1600"/>
              <a:buChar char="•"/>
            </a:pPr>
            <a:r>
              <a:rPr lang="en-US" sz="1600">
                <a:latin typeface="Times New Roman"/>
                <a:ea typeface="Times New Roman"/>
                <a:cs typeface="Times New Roman"/>
                <a:sym typeface="Times New Roman"/>
              </a:rPr>
              <a:t>The MCU boot complements the Zephyr bootloader by providing an additional layer of security through secure firmware updates and cryptographic authentication, preventing unauthorized or compromised firmware from compromising the system.</a:t>
            </a:r>
            <a:endParaRPr/>
          </a:p>
          <a:p>
            <a:pPr indent="-285750" lvl="0" marL="285750" rtl="0" algn="l">
              <a:lnSpc>
                <a:spcPct val="150000"/>
              </a:lnSpc>
              <a:spcBef>
                <a:spcPts val="2500"/>
              </a:spcBef>
              <a:spcAft>
                <a:spcPts val="0"/>
              </a:spcAft>
              <a:buClr>
                <a:schemeClr val="dk1"/>
              </a:buClr>
              <a:buSzPts val="1600"/>
              <a:buChar char="•"/>
            </a:pPr>
            <a:r>
              <a:rPr lang="en-US" sz="1600">
                <a:latin typeface="Times New Roman"/>
                <a:ea typeface="Times New Roman"/>
                <a:cs typeface="Times New Roman"/>
                <a:sym typeface="Times New Roman"/>
              </a:rPr>
              <a:t>Enabling control over executed firmware to prevent security breaches, unauthorized access, and malicious activities.</a:t>
            </a:r>
            <a:endParaRPr/>
          </a:p>
          <a:p>
            <a:pPr indent="-285750" lvl="0" marL="285750" rtl="0" algn="l">
              <a:lnSpc>
                <a:spcPct val="150000"/>
              </a:lnSpc>
              <a:spcBef>
                <a:spcPts val="2500"/>
              </a:spcBef>
              <a:spcAft>
                <a:spcPts val="0"/>
              </a:spcAft>
              <a:buClr>
                <a:schemeClr val="dk1"/>
              </a:buClr>
              <a:buSzPts val="1600"/>
              <a:buChar char="•"/>
            </a:pPr>
            <a:r>
              <a:rPr lang="en-US" sz="1600">
                <a:latin typeface="Times New Roman"/>
                <a:ea typeface="Times New Roman"/>
                <a:cs typeface="Times New Roman"/>
                <a:sym typeface="Times New Roman"/>
              </a:rPr>
              <a:t>Enhancing system security by establishing a trusted environment, protecting sensitive data, preserving system integrity, and maintaining user trust in the face of evolving threats.</a:t>
            </a:r>
            <a:endParaRPr/>
          </a:p>
          <a:p>
            <a:pPr indent="-285750" lvl="0" marL="285750" rtl="0" algn="l">
              <a:lnSpc>
                <a:spcPct val="150000"/>
              </a:lnSpc>
              <a:spcBef>
                <a:spcPts val="2500"/>
              </a:spcBef>
              <a:spcAft>
                <a:spcPts val="0"/>
              </a:spcAft>
              <a:buClr>
                <a:schemeClr val="dk1"/>
              </a:buClr>
              <a:buSzPts val="1600"/>
              <a:buChar char="•"/>
            </a:pPr>
            <a:r>
              <a:rPr lang="en-US" sz="1600">
                <a:latin typeface="Times New Roman"/>
                <a:ea typeface="Times New Roman"/>
                <a:cs typeface="Times New Roman"/>
                <a:sym typeface="Times New Roman"/>
              </a:rPr>
              <a:t>Discussion about Zephyr RTOS System Architecture.</a:t>
            </a:r>
            <a:endParaRPr sz="1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title"/>
          </p:nvPr>
        </p:nvSpPr>
        <p:spPr>
          <a:xfrm>
            <a:off x="206433" y="475611"/>
            <a:ext cx="10515600" cy="5575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b="1" lang="en-US" sz="3000">
                <a:latin typeface="Times New Roman"/>
                <a:ea typeface="Times New Roman"/>
                <a:cs typeface="Times New Roman"/>
                <a:sym typeface="Times New Roman"/>
              </a:rPr>
              <a:t>System Architecture</a:t>
            </a:r>
            <a:endParaRPr b="1" sz="3000">
              <a:latin typeface="Times New Roman"/>
              <a:ea typeface="Times New Roman"/>
              <a:cs typeface="Times New Roman"/>
              <a:sym typeface="Times New Roman"/>
            </a:endParaRPr>
          </a:p>
        </p:txBody>
      </p:sp>
      <p:sp>
        <p:nvSpPr>
          <p:cNvPr id="115" name="Google Shape;115;p4"/>
          <p:cNvSpPr txBox="1"/>
          <p:nvPr/>
        </p:nvSpPr>
        <p:spPr>
          <a:xfrm>
            <a:off x="8208818" y="6168045"/>
            <a:ext cx="3923607"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800" u="none" cap="none" strike="noStrike">
                <a:solidFill>
                  <a:schemeClr val="dk1"/>
                </a:solidFill>
                <a:latin typeface="Calibri"/>
                <a:ea typeface="Calibri"/>
                <a:cs typeface="Calibri"/>
                <a:sym typeface="Calibri"/>
              </a:rPr>
              <a:t>Image Reference: </a:t>
            </a:r>
            <a:r>
              <a:rPr b="0" i="0" lang="en-US" sz="800" u="sng" cap="none" strike="noStrike">
                <a:solidFill>
                  <a:schemeClr val="dk1"/>
                </a:solidFill>
                <a:latin typeface="Calibri"/>
                <a:ea typeface="Calibri"/>
                <a:cs typeface="Calibri"/>
                <a:sym typeface="Calibri"/>
                <a:hlinkClick r:id="rId3">
                  <a:extLst>
                    <a:ext uri="{A12FA001-AC4F-418D-AE19-62706E023703}">
                      <ahyp:hlinkClr val="tx"/>
                    </a:ext>
                  </a:extLst>
                </a:hlinkClick>
              </a:rPr>
              <a:t>Documentation — Zephyr Project Documentation</a:t>
            </a:r>
            <a:endParaRPr sz="800">
              <a:solidFill>
                <a:schemeClr val="dk1"/>
              </a:solidFill>
              <a:latin typeface="Calibri"/>
              <a:ea typeface="Calibri"/>
              <a:cs typeface="Calibri"/>
              <a:sym typeface="Calibri"/>
            </a:endParaRPr>
          </a:p>
        </p:txBody>
      </p:sp>
      <p:pic>
        <p:nvPicPr>
          <p:cNvPr id="116" name="Google Shape;116;p4"/>
          <p:cNvPicPr preferRelativeResize="0"/>
          <p:nvPr/>
        </p:nvPicPr>
        <p:blipFill>
          <a:blip r:embed="rId4">
            <a:alphaModFix/>
          </a:blip>
          <a:stretch>
            <a:fillRect/>
          </a:stretch>
        </p:blipFill>
        <p:spPr>
          <a:xfrm>
            <a:off x="572850" y="1113098"/>
            <a:ext cx="10579610" cy="483004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idx="1" type="body"/>
          </p:nvPr>
        </p:nvSpPr>
        <p:spPr>
          <a:xfrm>
            <a:off x="216131" y="921414"/>
            <a:ext cx="11504814" cy="5483555"/>
          </a:xfrm>
          <a:prstGeom prst="rect">
            <a:avLst/>
          </a:prstGeom>
          <a:noFill/>
          <a:ln>
            <a:noFill/>
          </a:ln>
        </p:spPr>
        <p:txBody>
          <a:bodyPr anchorCtr="0" anchor="t" bIns="45700" lIns="91425" spcFirstLastPara="1" rIns="91425" wrap="square" tIns="45700">
            <a:normAutofit fontScale="47500" lnSpcReduction="20000"/>
          </a:bodyPr>
          <a:lstStyle/>
          <a:p>
            <a:pPr indent="-228631" lvl="0" marL="228600" rtl="0" algn="l">
              <a:lnSpc>
                <a:spcPct val="170000"/>
              </a:lnSpc>
              <a:spcBef>
                <a:spcPts val="0"/>
              </a:spcBef>
              <a:spcAft>
                <a:spcPts val="0"/>
              </a:spcAft>
              <a:buClr>
                <a:schemeClr val="dk1"/>
              </a:buClr>
              <a:buSzPct val="100000"/>
              <a:buChar char="•"/>
            </a:pPr>
            <a:r>
              <a:rPr lang="en-US" sz="2900">
                <a:latin typeface="Times New Roman"/>
                <a:ea typeface="Times New Roman"/>
                <a:cs typeface="Times New Roman"/>
                <a:sym typeface="Times New Roman"/>
              </a:rPr>
              <a:t>Measures and Practices implemented to protect the integrity, confidentiality, and availability of the software, hardware and data within the embedded system.</a:t>
            </a:r>
            <a:endParaRPr/>
          </a:p>
          <a:p>
            <a:pPr indent="-228631" lvl="0" marL="228600" rtl="0" algn="l">
              <a:lnSpc>
                <a:spcPct val="170000"/>
              </a:lnSpc>
              <a:spcBef>
                <a:spcPts val="1000"/>
              </a:spcBef>
              <a:spcAft>
                <a:spcPts val="0"/>
              </a:spcAft>
              <a:buClr>
                <a:schemeClr val="dk1"/>
              </a:buClr>
              <a:buSzPct val="100000"/>
              <a:buChar char="•"/>
            </a:pPr>
            <a:r>
              <a:rPr lang="en-US" sz="2900">
                <a:latin typeface="Times New Roman"/>
                <a:ea typeface="Times New Roman"/>
                <a:cs typeface="Times New Roman"/>
                <a:sym typeface="Times New Roman"/>
              </a:rPr>
              <a:t>Key Considerations for System Security in Embedded Systems:</a:t>
            </a:r>
            <a:endParaRPr/>
          </a:p>
          <a:p>
            <a:pPr indent="-228631" lvl="0" marL="228600" rtl="0" algn="l">
              <a:lnSpc>
                <a:spcPct val="170000"/>
              </a:lnSpc>
              <a:spcBef>
                <a:spcPts val="1000"/>
              </a:spcBef>
              <a:spcAft>
                <a:spcPts val="0"/>
              </a:spcAft>
              <a:buClr>
                <a:schemeClr val="dk1"/>
              </a:buClr>
              <a:buSzPct val="100000"/>
              <a:buChar char="•"/>
            </a:pPr>
            <a:r>
              <a:rPr lang="en-US" sz="2900">
                <a:latin typeface="Times New Roman"/>
                <a:ea typeface="Times New Roman"/>
                <a:cs typeface="Times New Roman"/>
                <a:sym typeface="Times New Roman"/>
              </a:rPr>
              <a:t>Secure Boot</a:t>
            </a:r>
            <a:endParaRPr/>
          </a:p>
          <a:p>
            <a:pPr indent="-228631" lvl="0" marL="228600" rtl="0" algn="l">
              <a:lnSpc>
                <a:spcPct val="170000"/>
              </a:lnSpc>
              <a:spcBef>
                <a:spcPts val="1000"/>
              </a:spcBef>
              <a:spcAft>
                <a:spcPts val="0"/>
              </a:spcAft>
              <a:buClr>
                <a:schemeClr val="dk1"/>
              </a:buClr>
              <a:buSzPct val="100000"/>
              <a:buChar char="•"/>
            </a:pPr>
            <a:r>
              <a:rPr lang="en-US" sz="2900">
                <a:latin typeface="Times New Roman"/>
                <a:ea typeface="Times New Roman"/>
                <a:cs typeface="Times New Roman"/>
                <a:sym typeface="Times New Roman"/>
              </a:rPr>
              <a:t>Firmware Security </a:t>
            </a:r>
            <a:endParaRPr/>
          </a:p>
          <a:p>
            <a:pPr indent="-228631" lvl="0" marL="228600" rtl="0" algn="l">
              <a:lnSpc>
                <a:spcPct val="170000"/>
              </a:lnSpc>
              <a:spcBef>
                <a:spcPts val="1000"/>
              </a:spcBef>
              <a:spcAft>
                <a:spcPts val="0"/>
              </a:spcAft>
              <a:buClr>
                <a:schemeClr val="dk1"/>
              </a:buClr>
              <a:buSzPct val="100000"/>
              <a:buChar char="•"/>
            </a:pPr>
            <a:r>
              <a:rPr lang="en-US" sz="2900">
                <a:latin typeface="Times New Roman"/>
                <a:ea typeface="Times New Roman"/>
                <a:cs typeface="Times New Roman"/>
                <a:sym typeface="Times New Roman"/>
              </a:rPr>
              <a:t>Communication Security</a:t>
            </a:r>
            <a:endParaRPr/>
          </a:p>
          <a:p>
            <a:pPr indent="-228631" lvl="0" marL="228600" rtl="0" algn="l">
              <a:lnSpc>
                <a:spcPct val="170000"/>
              </a:lnSpc>
              <a:spcBef>
                <a:spcPts val="1000"/>
              </a:spcBef>
              <a:spcAft>
                <a:spcPts val="0"/>
              </a:spcAft>
              <a:buClr>
                <a:schemeClr val="dk1"/>
              </a:buClr>
              <a:buSzPct val="100000"/>
              <a:buChar char="•"/>
            </a:pPr>
            <a:r>
              <a:rPr lang="en-US" sz="2900">
                <a:latin typeface="Times New Roman"/>
                <a:ea typeface="Times New Roman"/>
                <a:cs typeface="Times New Roman"/>
                <a:sym typeface="Times New Roman"/>
              </a:rPr>
              <a:t>Access Control and Memory Protection</a:t>
            </a:r>
            <a:endParaRPr/>
          </a:p>
          <a:p>
            <a:pPr indent="-228631" lvl="0" marL="228600" rtl="0" algn="l">
              <a:lnSpc>
                <a:spcPct val="170000"/>
              </a:lnSpc>
              <a:spcBef>
                <a:spcPts val="1000"/>
              </a:spcBef>
              <a:spcAft>
                <a:spcPts val="0"/>
              </a:spcAft>
              <a:buClr>
                <a:schemeClr val="dk1"/>
              </a:buClr>
              <a:buSzPct val="100000"/>
              <a:buChar char="•"/>
            </a:pPr>
            <a:r>
              <a:rPr lang="en-US" sz="2900">
                <a:latin typeface="Times New Roman"/>
                <a:ea typeface="Times New Roman"/>
                <a:cs typeface="Times New Roman"/>
                <a:sym typeface="Times New Roman"/>
              </a:rPr>
              <a:t>Security Updates</a:t>
            </a:r>
            <a:endParaRPr/>
          </a:p>
          <a:p>
            <a:pPr indent="-228631" lvl="0" marL="228600" rtl="0" algn="l">
              <a:lnSpc>
                <a:spcPct val="170000"/>
              </a:lnSpc>
              <a:spcBef>
                <a:spcPts val="1000"/>
              </a:spcBef>
              <a:spcAft>
                <a:spcPts val="0"/>
              </a:spcAft>
              <a:buClr>
                <a:schemeClr val="dk1"/>
              </a:buClr>
              <a:buSzPct val="100000"/>
              <a:buChar char="•"/>
            </a:pPr>
            <a:r>
              <a:rPr lang="en-US" sz="2900">
                <a:latin typeface="Times New Roman"/>
                <a:ea typeface="Times New Roman"/>
                <a:cs typeface="Times New Roman"/>
                <a:sym typeface="Times New Roman"/>
              </a:rPr>
              <a:t>Physical Security</a:t>
            </a:r>
            <a:endParaRPr/>
          </a:p>
          <a:p>
            <a:pPr indent="-228631" lvl="0" marL="228600" rtl="0" algn="l">
              <a:lnSpc>
                <a:spcPct val="170000"/>
              </a:lnSpc>
              <a:spcBef>
                <a:spcPts val="1000"/>
              </a:spcBef>
              <a:spcAft>
                <a:spcPts val="0"/>
              </a:spcAft>
              <a:buClr>
                <a:schemeClr val="dk1"/>
              </a:buClr>
              <a:buSzPct val="100000"/>
              <a:buChar char="•"/>
            </a:pPr>
            <a:r>
              <a:rPr lang="en-US" sz="2900">
                <a:latin typeface="Times New Roman"/>
                <a:ea typeface="Times New Roman"/>
                <a:cs typeface="Times New Roman"/>
                <a:sym typeface="Times New Roman"/>
              </a:rPr>
              <a:t>Supply Chain Security</a:t>
            </a:r>
            <a:endParaRPr/>
          </a:p>
          <a:p>
            <a:pPr indent="-228631" lvl="0" marL="228600" rtl="0" algn="l">
              <a:lnSpc>
                <a:spcPct val="170000"/>
              </a:lnSpc>
              <a:spcBef>
                <a:spcPts val="1000"/>
              </a:spcBef>
              <a:spcAft>
                <a:spcPts val="0"/>
              </a:spcAft>
              <a:buClr>
                <a:schemeClr val="dk1"/>
              </a:buClr>
              <a:buSzPct val="100000"/>
              <a:buChar char="•"/>
            </a:pPr>
            <a:r>
              <a:rPr lang="en-US" sz="2900">
                <a:latin typeface="Times New Roman"/>
                <a:ea typeface="Times New Roman"/>
                <a:cs typeface="Times New Roman"/>
                <a:sym typeface="Times New Roman"/>
              </a:rPr>
              <a:t>Security testing and vulnerability</a:t>
            </a:r>
            <a:endParaRPr/>
          </a:p>
          <a:p>
            <a:pPr indent="-228631" lvl="0" marL="228600" rtl="0" algn="l">
              <a:lnSpc>
                <a:spcPct val="170000"/>
              </a:lnSpc>
              <a:spcBef>
                <a:spcPts val="1000"/>
              </a:spcBef>
              <a:spcAft>
                <a:spcPts val="0"/>
              </a:spcAft>
              <a:buClr>
                <a:schemeClr val="dk1"/>
              </a:buClr>
              <a:buSzPct val="100000"/>
              <a:buChar char="•"/>
            </a:pPr>
            <a:r>
              <a:rPr lang="en-US" sz="2900">
                <a:latin typeface="Times New Roman"/>
                <a:ea typeface="Times New Roman"/>
                <a:cs typeface="Times New Roman"/>
                <a:sym typeface="Times New Roman"/>
              </a:rPr>
              <a:t>Compliance and Standards</a:t>
            </a:r>
            <a:endParaRPr/>
          </a:p>
        </p:txBody>
      </p:sp>
      <p:sp>
        <p:nvSpPr>
          <p:cNvPr id="122" name="Google Shape;122;p5"/>
          <p:cNvSpPr txBox="1"/>
          <p:nvPr>
            <p:ph type="title"/>
          </p:nvPr>
        </p:nvSpPr>
        <p:spPr>
          <a:xfrm>
            <a:off x="114993" y="440576"/>
            <a:ext cx="10515600" cy="48083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sz="3000">
                <a:latin typeface="Times New Roman"/>
                <a:ea typeface="Times New Roman"/>
                <a:cs typeface="Times New Roman"/>
                <a:sym typeface="Times New Roman"/>
              </a:rPr>
              <a:t>Importance of System Security</a:t>
            </a:r>
            <a:endParaRPr b="1" sz="3000">
              <a:latin typeface="Times New Roman"/>
              <a:ea typeface="Times New Roman"/>
              <a:cs typeface="Times New Roman"/>
              <a:sym typeface="Times New Roman"/>
            </a:endParaRPr>
          </a:p>
        </p:txBody>
      </p:sp>
      <p:pic>
        <p:nvPicPr>
          <p:cNvPr id="123" name="Google Shape;123;p5"/>
          <p:cNvPicPr preferRelativeResize="0"/>
          <p:nvPr/>
        </p:nvPicPr>
        <p:blipFill rotWithShape="1">
          <a:blip r:embed="rId3">
            <a:alphaModFix/>
          </a:blip>
          <a:srcRect b="0" l="0" r="0" t="0"/>
          <a:stretch/>
        </p:blipFill>
        <p:spPr>
          <a:xfrm>
            <a:off x="4625256" y="1984714"/>
            <a:ext cx="6772275" cy="3800475"/>
          </a:xfrm>
          <a:prstGeom prst="rect">
            <a:avLst/>
          </a:prstGeom>
          <a:noFill/>
          <a:ln>
            <a:noFill/>
          </a:ln>
        </p:spPr>
      </p:pic>
      <p:sp>
        <p:nvSpPr>
          <p:cNvPr id="124" name="Google Shape;124;p5"/>
          <p:cNvSpPr txBox="1"/>
          <p:nvPr/>
        </p:nvSpPr>
        <p:spPr>
          <a:xfrm>
            <a:off x="8134003" y="6066415"/>
            <a:ext cx="392360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Image Reference: </a:t>
            </a:r>
            <a:r>
              <a:rPr lang="en-US" sz="800" u="sng">
                <a:solidFill>
                  <a:schemeClr val="dk1"/>
                </a:solidFill>
                <a:latin typeface="Calibri"/>
                <a:ea typeface="Calibri"/>
                <a:cs typeface="Calibri"/>
                <a:sym typeface="Calibri"/>
                <a:hlinkClick r:id="rId4">
                  <a:extLst>
                    <a:ext uri="{A12FA001-AC4F-418D-AE19-62706E023703}">
                      <ahyp:hlinkClr val="tx"/>
                    </a:ext>
                  </a:extLst>
                </a:hlinkClick>
              </a:rPr>
              <a:t>Lancope Enhances Network Visibility and Security Analytics in StealthWatch System 6.6 - Network Virtualization</a:t>
            </a:r>
            <a:endParaRPr sz="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idx="1" type="body"/>
          </p:nvPr>
        </p:nvSpPr>
        <p:spPr>
          <a:xfrm>
            <a:off x="114993" y="1354975"/>
            <a:ext cx="11938462" cy="4455621"/>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Combination of both bootloaders provides a robust and secure firmware update solution for MCU based devices using the Zephyr RTOS.</a:t>
            </a:r>
            <a:endParaRPr/>
          </a:p>
          <a:p>
            <a:pPr indent="-228600" lvl="0" marL="228600" rtl="0" algn="l">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By leveraging MCU Boot’s flexibility and security features, developers can ensure reliable and authenticated firmware updates.</a:t>
            </a:r>
            <a:endParaRPr/>
          </a:p>
          <a:p>
            <a:pPr indent="-228600" lvl="0" marL="228600" rtl="0" algn="l">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The integration simplifies the development process by providing a unified framework for managing firmware updates within the Zephyr RTOS environment.</a:t>
            </a:r>
            <a:endParaRPr/>
          </a:p>
          <a:p>
            <a:pPr indent="-228600" lvl="0" marL="228600" rtl="0" algn="l">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Next, we will discuss about Zephyr Bootloader, MCU Boot and their integration process.</a:t>
            </a:r>
            <a:endParaRPr/>
          </a:p>
          <a:p>
            <a:pPr indent="0" lvl="0" marL="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p:txBody>
      </p:sp>
      <p:sp>
        <p:nvSpPr>
          <p:cNvPr id="130" name="Google Shape;130;p6"/>
          <p:cNvSpPr txBox="1"/>
          <p:nvPr>
            <p:ph type="title"/>
          </p:nvPr>
        </p:nvSpPr>
        <p:spPr>
          <a:xfrm>
            <a:off x="114993" y="565265"/>
            <a:ext cx="10515600" cy="55695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000"/>
              <a:buFont typeface="Times New Roman"/>
              <a:buNone/>
            </a:pPr>
            <a:r>
              <a:rPr b="1" lang="en-US" sz="3000">
                <a:latin typeface="Times New Roman"/>
                <a:ea typeface="Times New Roman"/>
                <a:cs typeface="Times New Roman"/>
                <a:sym typeface="Times New Roman"/>
              </a:rPr>
              <a:t>Concept of  Integrating Zephyr Bootloader and MCU Boot</a:t>
            </a:r>
            <a:endParaRPr b="1" sz="3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7"/>
          <p:cNvSpPr txBox="1"/>
          <p:nvPr>
            <p:ph type="title"/>
          </p:nvPr>
        </p:nvSpPr>
        <p:spPr>
          <a:xfrm>
            <a:off x="214745" y="564630"/>
            <a:ext cx="10515600" cy="44120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sz="3000">
                <a:latin typeface="Times New Roman"/>
                <a:ea typeface="Times New Roman"/>
                <a:cs typeface="Times New Roman"/>
                <a:sym typeface="Times New Roman"/>
              </a:rPr>
              <a:t>Zephyr Bootloader Features</a:t>
            </a:r>
            <a:endParaRPr b="1" sz="3000">
              <a:latin typeface="Times New Roman"/>
              <a:ea typeface="Times New Roman"/>
              <a:cs typeface="Times New Roman"/>
              <a:sym typeface="Times New Roman"/>
            </a:endParaRPr>
          </a:p>
        </p:txBody>
      </p:sp>
      <p:sp>
        <p:nvSpPr>
          <p:cNvPr id="136" name="Google Shape;136;p7"/>
          <p:cNvSpPr txBox="1"/>
          <p:nvPr>
            <p:ph idx="1" type="body"/>
          </p:nvPr>
        </p:nvSpPr>
        <p:spPr>
          <a:xfrm>
            <a:off x="214745" y="1105593"/>
            <a:ext cx="10930054" cy="4846320"/>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Lightweight Design</a:t>
            </a:r>
            <a:endParaRPr sz="2000">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Secure Booting</a:t>
            </a:r>
            <a:endParaRPr/>
          </a:p>
          <a:p>
            <a:pPr indent="-228600" lvl="0" marL="228600" rtl="0" algn="l">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Firmware Update Support</a:t>
            </a:r>
            <a:endParaRPr/>
          </a:p>
          <a:p>
            <a:pPr indent="-228600" lvl="0" marL="228600" rtl="0" algn="l">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Cryptographic Verification</a:t>
            </a:r>
            <a:endParaRPr sz="2000">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Flexible Configuration</a:t>
            </a:r>
            <a:endParaRPr sz="2000">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Error Handling and Recovery</a:t>
            </a:r>
            <a:endParaRPr sz="2000">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Compatibility</a:t>
            </a:r>
            <a:endParaRPr sz="2000">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Integration with Zephyr RTOS</a:t>
            </a:r>
            <a:endParaRPr sz="2000">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ph type="title"/>
          </p:nvPr>
        </p:nvSpPr>
        <p:spPr>
          <a:xfrm>
            <a:off x="114993" y="565266"/>
            <a:ext cx="10515600" cy="43599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sz="3000">
                <a:latin typeface="Times New Roman"/>
                <a:ea typeface="Times New Roman"/>
                <a:cs typeface="Times New Roman"/>
                <a:sym typeface="Times New Roman"/>
              </a:rPr>
              <a:t>Zephyr Bootloader</a:t>
            </a:r>
            <a:endParaRPr b="1" sz="3000">
              <a:latin typeface="Times New Roman"/>
              <a:ea typeface="Times New Roman"/>
              <a:cs typeface="Times New Roman"/>
              <a:sym typeface="Times New Roman"/>
            </a:endParaRPr>
          </a:p>
        </p:txBody>
      </p:sp>
      <p:pic>
        <p:nvPicPr>
          <p:cNvPr id="142" name="Google Shape;142;p8"/>
          <p:cNvPicPr preferRelativeResize="0"/>
          <p:nvPr/>
        </p:nvPicPr>
        <p:blipFill rotWithShape="1">
          <a:blip r:embed="rId3">
            <a:alphaModFix/>
          </a:blip>
          <a:srcRect b="0" l="0" r="0" t="0"/>
          <a:stretch/>
        </p:blipFill>
        <p:spPr>
          <a:xfrm>
            <a:off x="5033962" y="1001263"/>
            <a:ext cx="2124075" cy="533303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
          <p:cNvSpPr txBox="1"/>
          <p:nvPr>
            <p:ph type="title"/>
          </p:nvPr>
        </p:nvSpPr>
        <p:spPr>
          <a:xfrm>
            <a:off x="133815" y="498129"/>
            <a:ext cx="10515600" cy="5742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b="1" lang="en-US" sz="3000">
                <a:latin typeface="Times New Roman"/>
                <a:ea typeface="Times New Roman"/>
                <a:cs typeface="Times New Roman"/>
                <a:sym typeface="Times New Roman"/>
              </a:rPr>
              <a:t>MCU Boot Features</a:t>
            </a:r>
            <a:endParaRPr b="1" sz="3000">
              <a:latin typeface="Times New Roman"/>
              <a:ea typeface="Times New Roman"/>
              <a:cs typeface="Times New Roman"/>
              <a:sym typeface="Times New Roman"/>
            </a:endParaRPr>
          </a:p>
        </p:txBody>
      </p:sp>
      <p:sp>
        <p:nvSpPr>
          <p:cNvPr id="148" name="Google Shape;148;p9"/>
          <p:cNvSpPr txBox="1"/>
          <p:nvPr>
            <p:ph idx="1" type="body"/>
          </p:nvPr>
        </p:nvSpPr>
        <p:spPr>
          <a:xfrm>
            <a:off x="133815" y="1072342"/>
            <a:ext cx="11853746" cy="4865107"/>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Secure Boot Process</a:t>
            </a:r>
            <a:endParaRPr sz="2000">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Firmware Update Support</a:t>
            </a:r>
            <a:endParaRPr sz="2000">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Cryptographic Verification</a:t>
            </a:r>
            <a:endParaRPr sz="2000">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Flexible Configuration</a:t>
            </a:r>
            <a:endParaRPr sz="2000">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Error Handling and Recovery</a:t>
            </a:r>
            <a:endParaRPr sz="2000">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Tamper Resistance</a:t>
            </a:r>
            <a:endParaRPr sz="2000">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Compatibility</a:t>
            </a:r>
            <a:endParaRPr sz="2000">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Integration Possibilities</a:t>
            </a:r>
            <a:endParaRPr sz="2000">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2023-05-02T04:08:48Z</dcterms:created>
  <dc:creator>m.shams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