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63F77-7A53-49D9-8D61-14A55440C89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F4179-3393-4143-8FB1-25D66E59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5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C9D74-E0BA-AC44-BE07-864F473819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F4179-3393-4143-8FB1-25D66E59E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9BD-55D9-4649-AF0F-6B7A95DE0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3B69B-1097-4803-8CAB-68C8A1575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CF1E-5084-4694-BBE1-1865965F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8600-8D29-416F-9285-291A1DE282F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98CB2-DEE1-4E06-AB79-5D80033D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7E79-0B23-46C0-AB39-BE8BA6CE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48F-C745-4465-BEC7-2A2AC6CC9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2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113A-ABFC-43D9-98F6-13554343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60AB2-4624-4A44-BA4A-8F8493C58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005A-979E-4C1D-9B56-2316F6C5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8600-8D29-416F-9285-291A1DE282F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77AE1-946C-4704-BE10-DFF0B22E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3F6CA-11F1-47DA-9911-845DEDAB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48F-C745-4465-BEC7-2A2AC6CC9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12F8C-8E49-4CA6-8FBF-1A7527E50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90EBF-3395-4340-A947-C6DE162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1D5DD-D79D-443F-9111-B76FF5BA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8600-8D29-416F-9285-291A1DE282F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993F3-5CF2-42EA-BC8D-085C972A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03960-16DC-43DA-91B7-8F98ED1B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48F-C745-4465-BEC7-2A2AC6CC9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BF81-7C50-47BF-90A7-5A25ADB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C8B-CEBC-41D6-B601-AAED62D3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F006-6B4A-4F0A-947B-96911B33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8600-8D29-416F-9285-291A1DE282F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FE187-1D07-47B9-BBEC-A5E36ABB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AEA25-7851-4997-9C35-740360DD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48F-C745-4465-BEC7-2A2AC6CC9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8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4C3D-0526-4462-9F29-23583B24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B243-4B1D-408C-8D41-0D093BC96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46E7E-4E4B-4F4C-9E9D-A1B029B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8600-8D29-416F-9285-291A1DE282F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A3213-225A-43FF-8E31-F98765A8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F2AB-2F45-46C0-9844-165BA036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48F-C745-4465-BEC7-2A2AC6CC9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1C12-F450-441B-90AA-9D50A68A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0995-B690-48BC-9560-2A0420C9A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CFCC-3284-494C-9915-1EA052285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092E-C7E8-44E3-B984-62F7CC2F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8600-8D29-416F-9285-291A1DE282F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43030-BF6B-4395-978B-2A2A89C9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8638B-2618-4295-88C5-D2343DED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48F-C745-4465-BEC7-2A2AC6CC9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26AA-A57A-4EAA-BFA7-0238143B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D962-07B3-4754-8949-1C66B3903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31A73-07E2-412B-AC4B-C04BD9275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8D5E4-0EEA-44D2-AD67-EAD32D21A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08B0C-6A87-42F2-82D3-09DAF102C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B361E-6E1F-44E4-A142-4F93B18B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8600-8D29-416F-9285-291A1DE282F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03076-B8DA-41F6-A7FE-8BBCA762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DDE57-EEC5-4FE9-B389-65B5D4A1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48F-C745-4465-BEC7-2A2AC6CC9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1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F1A8-3F1F-4CAA-984D-53F434EB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75D74-163C-45EE-BE76-C12E5C1C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8600-8D29-416F-9285-291A1DE282F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5BA6D-0C30-41BA-B373-D06C9AE9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5169B-AC31-4A3D-A724-3483AD7D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48F-C745-4465-BEC7-2A2AC6CC9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DBF0D-C1E7-425C-9D51-64AB0754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8600-8D29-416F-9285-291A1DE282F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264D8-E117-4CFA-842E-0EDF0027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6B3BD-7B0A-4ACF-B92F-2A200CC8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48F-C745-4465-BEC7-2A2AC6CC9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2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A83E-AA1D-4C8C-ABE8-4364B51C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BEF3-C29D-4D06-A629-85807332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F2BF7-B8EE-41F2-B285-3DE65BDB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8891B-7704-4D11-B642-51A59A38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8600-8D29-416F-9285-291A1DE282F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CDD15-9605-4C4B-9F87-B1751A58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8C85-6010-4FB0-B390-856B2973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48F-C745-4465-BEC7-2A2AC6CC9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0AE8-8568-48AD-8984-88F967E5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6A2D4-313D-441B-8E80-6D1130139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BC553-0A5C-4248-8720-E627D166C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05FA4-691D-4DD6-950D-9A78A2B6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8600-8D29-416F-9285-291A1DE282F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7ADD1-4650-484E-BDFF-67DB6F71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499E4-E07C-40D7-8100-0FF7379E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48F-C745-4465-BEC7-2A2AC6CC9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9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1EE2A-A148-4513-A02B-A82E2EAE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BFB8C-FCC7-4D1D-BF13-E3A18E02A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91CF3-C2FF-455E-9438-62E5E8E9B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48600-8D29-416F-9285-291A1DE282F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1826-C5FF-4D90-97D4-3B2DB657A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5F804-CD6D-4988-80EA-BF999BDDC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648F-C745-4465-BEC7-2A2AC6CC9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stinReese/UsedVehicleSearch" TargetMode="External"/><Relationship Id="rId2" Type="http://schemas.openxmlformats.org/officeDocument/2006/relationships/hyperlink" Target="https://www.kaggle.com/austinreese/craigslist-carstrucks-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2B60-A1D1-944A-ACEC-5762E247F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2F637-E1BD-DA45-A7BD-763F31657D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7" y="127758"/>
            <a:ext cx="2496258" cy="23876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6F92A8-8C1E-CA40-AFB9-8CE2C7F57255}"/>
              </a:ext>
            </a:extLst>
          </p:cNvPr>
          <p:cNvSpPr txBox="1"/>
          <p:nvPr/>
        </p:nvSpPr>
        <p:spPr>
          <a:xfrm>
            <a:off x="2065899" y="758509"/>
            <a:ext cx="9195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Predictive Analytics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0AA37-F469-274D-8214-C024BABAB122}"/>
              </a:ext>
            </a:extLst>
          </p:cNvPr>
          <p:cNvSpPr txBox="1"/>
          <p:nvPr/>
        </p:nvSpPr>
        <p:spPr>
          <a:xfrm>
            <a:off x="1354932" y="2515358"/>
            <a:ext cx="931306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Used Car Price Prediction</a:t>
            </a:r>
          </a:p>
          <a:p>
            <a:pPr algn="ctr"/>
            <a:r>
              <a:rPr lang="en-US" sz="2800" dirty="0"/>
              <a:t>Final Project</a:t>
            </a:r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Presented By:</a:t>
            </a:r>
          </a:p>
          <a:p>
            <a:pPr algn="ctr"/>
            <a:r>
              <a:rPr lang="en-US" sz="2400" dirty="0"/>
              <a:t>Gitesh Poudel</a:t>
            </a:r>
          </a:p>
          <a:p>
            <a:pPr algn="ctr"/>
            <a:endParaRPr lang="en-US" sz="2400" b="1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E0CD02ED-9488-2F44-B6B0-34A7ADC174DE}"/>
              </a:ext>
            </a:extLst>
          </p:cNvPr>
          <p:cNvSpPr/>
          <p:nvPr/>
        </p:nvSpPr>
        <p:spPr>
          <a:xfrm>
            <a:off x="-1" y="4685590"/>
            <a:ext cx="2589853" cy="2172410"/>
          </a:xfrm>
          <a:prstGeom prst="rtTriangle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E3B70AD-DC2A-5848-9359-EE3E0C9B5C7A}"/>
              </a:ext>
            </a:extLst>
          </p:cNvPr>
          <p:cNvSpPr/>
          <p:nvPr/>
        </p:nvSpPr>
        <p:spPr>
          <a:xfrm rot="16200000">
            <a:off x="9840528" y="4505866"/>
            <a:ext cx="2387601" cy="2315344"/>
          </a:xfrm>
          <a:prstGeom prst="rt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ulder Intellectual Property Attorneys | Why Craigslist Could Not  Trademark the Peace Symbol | LaszloLaw">
            <a:extLst>
              <a:ext uri="{FF2B5EF4-FFF2-40B4-BE49-F238E27FC236}">
                <a16:creationId xmlns:a16="http://schemas.microsoft.com/office/drawing/2014/main" id="{4073A930-842C-446A-995F-DC100C8E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83" y="-551480"/>
            <a:ext cx="3258701" cy="244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07935EA-3781-43D2-B9AB-4117456B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32" y="382278"/>
            <a:ext cx="7195932" cy="833135"/>
          </a:xfrm>
          <a:solidFill>
            <a:srgbClr val="7030A0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 Set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78F7AD-ED63-456E-A2F1-851D1F943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629"/>
            <a:ext cx="10063419" cy="226579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dirty="0"/>
              <a:t>Craigslist is one of the largest marketplace for used car sales</a:t>
            </a:r>
          </a:p>
          <a:p>
            <a:pPr algn="just"/>
            <a:r>
              <a:rPr lang="en-US" dirty="0"/>
              <a:t>Dataset used in this project includes every used vehicle entry within the United States on Craigslist</a:t>
            </a:r>
          </a:p>
          <a:p>
            <a:pPr algn="just"/>
            <a:r>
              <a:rPr lang="en-US" dirty="0"/>
              <a:t>Dataset is part of Monthly Scrapping Project hosted in Kaggle and GitHub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87CB6-8620-4BC2-9FE0-3FC8EA460D41}"/>
              </a:ext>
            </a:extLst>
          </p:cNvPr>
          <p:cNvSpPr txBox="1"/>
          <p:nvPr/>
        </p:nvSpPr>
        <p:spPr>
          <a:xfrm>
            <a:off x="2053613" y="4106817"/>
            <a:ext cx="2717169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b="1" dirty="0"/>
              <a:t>Dimension of dataset</a:t>
            </a:r>
            <a:r>
              <a:rPr lang="en-US" sz="2000" dirty="0"/>
              <a:t>:                                           </a:t>
            </a:r>
          </a:p>
          <a:p>
            <a:r>
              <a:rPr lang="en-US" sz="2000" dirty="0"/>
              <a:t> Rows       : 423,857</a:t>
            </a:r>
          </a:p>
          <a:p>
            <a:r>
              <a:rPr lang="en-US" sz="2000" dirty="0"/>
              <a:t> Columns : 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7DFE4-A993-4038-8741-7A9A956E5047}"/>
              </a:ext>
            </a:extLst>
          </p:cNvPr>
          <p:cNvSpPr txBox="1"/>
          <p:nvPr/>
        </p:nvSpPr>
        <p:spPr>
          <a:xfrm>
            <a:off x="6692821" y="4260705"/>
            <a:ext cx="2814667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 Target variable: </a:t>
            </a:r>
          </a:p>
          <a:p>
            <a:pPr algn="ctr"/>
            <a:r>
              <a:rPr lang="en-US" sz="2000" dirty="0"/>
              <a:t>Price of Vehicle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99E01-0E03-4E5C-A047-ABF5E73E27CA}"/>
              </a:ext>
            </a:extLst>
          </p:cNvPr>
          <p:cNvSpPr txBox="1"/>
          <p:nvPr/>
        </p:nvSpPr>
        <p:spPr>
          <a:xfrm>
            <a:off x="838200" y="5418645"/>
            <a:ext cx="10063419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 Attributes of each vehicle advertisement record includes year of manufacture, odometer reading, manufacturer, model, type, drive, transmission, fuel type, county, region, state, etc.</a:t>
            </a:r>
          </a:p>
        </p:txBody>
      </p:sp>
    </p:spTree>
    <p:extLst>
      <p:ext uri="{BB962C8B-B14F-4D97-AF65-F5344CB8AC3E}">
        <p14:creationId xmlns:p14="http://schemas.microsoft.com/office/powerpoint/2010/main" val="53484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3FBC0D-06FE-4E27-96EE-0D7DB7140E2A}"/>
              </a:ext>
            </a:extLst>
          </p:cNvPr>
          <p:cNvSpPr txBox="1">
            <a:spLocks/>
          </p:cNvSpPr>
          <p:nvPr/>
        </p:nvSpPr>
        <p:spPr>
          <a:xfrm>
            <a:off x="1152462" y="148108"/>
            <a:ext cx="9887076" cy="653114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Challenges and Remedies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2C9E2-2623-464A-9891-7A244201CCF1}"/>
              </a:ext>
            </a:extLst>
          </p:cNvPr>
          <p:cNvSpPr txBox="1"/>
          <p:nvPr/>
        </p:nvSpPr>
        <p:spPr>
          <a:xfrm>
            <a:off x="495372" y="1363080"/>
            <a:ext cx="4187092" cy="15826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30%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27042 unique car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Outliers in Odometer reading and price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768C83-06E5-4147-AC2C-05EE378B35A0}"/>
              </a:ext>
            </a:extLst>
          </p:cNvPr>
          <p:cNvSpPr/>
          <p:nvPr/>
        </p:nvSpPr>
        <p:spPr>
          <a:xfrm>
            <a:off x="401458" y="3141929"/>
            <a:ext cx="44658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Technique used to tackle challenges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B64FF-DC8A-49A1-A93F-B75E8305387A}"/>
              </a:ext>
            </a:extLst>
          </p:cNvPr>
          <p:cNvSpPr txBox="1"/>
          <p:nvPr/>
        </p:nvSpPr>
        <p:spPr>
          <a:xfrm>
            <a:off x="407189" y="3847981"/>
            <a:ext cx="4465825" cy="2862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missing all three important feature year, model and odometer was dropped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odometer reading replaced by average odometer of respective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of the missing value replaced with respect to corresponding model of car, adopted mode for categorical value, mean for numerical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2EBA7B-A3F4-45E3-9830-4B5A890C23AB}"/>
              </a:ext>
            </a:extLst>
          </p:cNvPr>
          <p:cNvSpPr txBox="1"/>
          <p:nvPr/>
        </p:nvSpPr>
        <p:spPr>
          <a:xfrm>
            <a:off x="5246714" y="4996753"/>
            <a:ext cx="3112672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Models has been standardized to 160 car models by filtering out model with less frequency in dataset.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4631C-4524-41E6-8D98-59233EEDA0E6}"/>
              </a:ext>
            </a:extLst>
          </p:cNvPr>
          <p:cNvSpPr txBox="1"/>
          <p:nvPr/>
        </p:nvSpPr>
        <p:spPr>
          <a:xfrm>
            <a:off x="8672139" y="4815252"/>
            <a:ext cx="3112672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has been removed from dataset by using quantile technique. </a:t>
            </a:r>
          </a:p>
          <a:p>
            <a:r>
              <a:rPr lang="en-US" dirty="0"/>
              <a:t>Unrealistic Price and odometer reading are removed.</a:t>
            </a:r>
          </a:p>
        </p:txBody>
      </p:sp>
      <p:pic>
        <p:nvPicPr>
          <p:cNvPr id="14" name="Graphic 13" descr="Brainstorm">
            <a:extLst>
              <a:ext uri="{FF2B5EF4-FFF2-40B4-BE49-F238E27FC236}">
                <a16:creationId xmlns:a16="http://schemas.microsoft.com/office/drawing/2014/main" id="{F250B457-5BCD-4852-B4DC-ABA58729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062" y="91672"/>
            <a:ext cx="914400" cy="9144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926105F-8CF0-42EA-AC9E-AAEF5D68F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193" y="1006072"/>
            <a:ext cx="6227618" cy="372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37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2C3EEF93-5A9D-4319-BDE7-2695F79D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5175" y="111401"/>
            <a:ext cx="4953051" cy="340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1146EFCC-C31F-44BA-B085-0FD874AB7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38" y="3566941"/>
            <a:ext cx="4552359" cy="329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607E06A-D431-4D0E-A750-445868EB9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447" y="196465"/>
            <a:ext cx="4670750" cy="331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BF92D3E-0418-4D46-B18F-66D57C722619}"/>
              </a:ext>
            </a:extLst>
          </p:cNvPr>
          <p:cNvSpPr/>
          <p:nvPr/>
        </p:nvSpPr>
        <p:spPr>
          <a:xfrm>
            <a:off x="4953000" y="2495550"/>
            <a:ext cx="2324100" cy="174307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Exploratory Analysis </a:t>
            </a:r>
          </a:p>
        </p:txBody>
      </p:sp>
      <p:pic>
        <p:nvPicPr>
          <p:cNvPr id="9" name="Graphic 8" descr="Bar graph with upward trend">
            <a:extLst>
              <a:ext uri="{FF2B5EF4-FFF2-40B4-BE49-F238E27FC236}">
                <a16:creationId xmlns:a16="http://schemas.microsoft.com/office/drawing/2014/main" id="{95F9FC6C-6906-4B7E-9BD7-CB5F30B6E6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0409" y="4589350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1A83A13-E7F8-4200-A9DA-3E1AAB937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3559019"/>
            <a:ext cx="4872089" cy="329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11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38EC-1B65-4AE2-953E-FEDA25F3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207" y="2169651"/>
            <a:ext cx="8840809" cy="3413108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/>
              <a:t>Multivariate Linear Regression: </a:t>
            </a:r>
            <a:r>
              <a:rPr lang="en-US" sz="2400" dirty="0"/>
              <a:t>Making prediction based on linear relationship of feature variable with price of car. </a:t>
            </a:r>
          </a:p>
          <a:p>
            <a:pPr marL="0" indent="0">
              <a:buNone/>
            </a:pPr>
            <a:r>
              <a:rPr lang="en-US" sz="2400" dirty="0"/>
              <a:t>	Library: Scikit-learn</a:t>
            </a:r>
          </a:p>
          <a:p>
            <a:r>
              <a:rPr lang="en-US" sz="2400" b="1" dirty="0"/>
              <a:t>KNN Regressor</a:t>
            </a:r>
            <a:r>
              <a:rPr lang="en-US" sz="2400" dirty="0"/>
              <a:t>: Predicting based on closest neighbor. </a:t>
            </a:r>
          </a:p>
          <a:p>
            <a:pPr marL="457200" lvl="1" indent="0">
              <a:buNone/>
            </a:pPr>
            <a:r>
              <a:rPr lang="en-US" dirty="0"/>
              <a:t>       Library: Scikit-learn</a:t>
            </a:r>
          </a:p>
          <a:p>
            <a:r>
              <a:rPr lang="en-US" sz="2400" b="1" dirty="0"/>
              <a:t>Gradient Boosting: </a:t>
            </a:r>
            <a:r>
              <a:rPr lang="en-US" sz="2400" dirty="0"/>
              <a:t>Boosted tree algorithm to train an ensemble model which uses gradient descent to minimize the error. </a:t>
            </a:r>
          </a:p>
          <a:p>
            <a:pPr marL="0" indent="0">
              <a:buNone/>
            </a:pPr>
            <a:r>
              <a:rPr lang="en-US" sz="2400" dirty="0"/>
              <a:t> 	Library: XGBOOST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ED52DB-6227-43AC-9C05-EDCDB49514A7}"/>
              </a:ext>
            </a:extLst>
          </p:cNvPr>
          <p:cNvSpPr txBox="1">
            <a:spLocks/>
          </p:cNvSpPr>
          <p:nvPr/>
        </p:nvSpPr>
        <p:spPr>
          <a:xfrm>
            <a:off x="495372" y="291470"/>
            <a:ext cx="11005622" cy="64502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Model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0A497-E414-4D72-B264-DCD566EEF981}"/>
              </a:ext>
            </a:extLst>
          </p:cNvPr>
          <p:cNvSpPr txBox="1"/>
          <p:nvPr/>
        </p:nvSpPr>
        <p:spPr>
          <a:xfrm>
            <a:off x="840860" y="1275241"/>
            <a:ext cx="10660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Since, the target “price” is continuous value, we will be using regression models</a:t>
            </a:r>
          </a:p>
        </p:txBody>
      </p:sp>
      <p:pic>
        <p:nvPicPr>
          <p:cNvPr id="13" name="Graphic 12" descr="Web design">
            <a:extLst>
              <a:ext uri="{FF2B5EF4-FFF2-40B4-BE49-F238E27FC236}">
                <a16:creationId xmlns:a16="http://schemas.microsoft.com/office/drawing/2014/main" id="{5778289B-81CC-465B-A419-AFC5C630C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385" y="20708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6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3030592-41D3-448F-A0B1-4CADE4CDF400}"/>
              </a:ext>
            </a:extLst>
          </p:cNvPr>
          <p:cNvSpPr txBox="1">
            <a:spLocks/>
          </p:cNvSpPr>
          <p:nvPr/>
        </p:nvSpPr>
        <p:spPr>
          <a:xfrm>
            <a:off x="376334" y="331125"/>
            <a:ext cx="10935478" cy="669583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000" dirty="0">
                <a:solidFill>
                  <a:schemeClr val="bg1"/>
                </a:solidFill>
              </a:rPr>
              <a:t>Encoding and Scaling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B1E47A-83D3-48A4-BA17-D9C5D39A1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9579" y="1922106"/>
            <a:ext cx="5072743" cy="346165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3000" dirty="0"/>
              <a:t>Encoding</a:t>
            </a:r>
          </a:p>
          <a:p>
            <a:pPr marL="0" indent="0">
              <a:buNone/>
            </a:pPr>
            <a:r>
              <a:rPr lang="en-US" sz="2400" dirty="0"/>
              <a:t>Most of the feature variables in dataset are categorical and must be changed to Numerical before modeling</a:t>
            </a:r>
          </a:p>
          <a:p>
            <a:pPr marL="0" indent="0">
              <a:buNone/>
            </a:pPr>
            <a:r>
              <a:rPr lang="en-US" sz="2400" dirty="0"/>
              <a:t>Encoding Options: </a:t>
            </a:r>
          </a:p>
          <a:p>
            <a:r>
              <a:rPr lang="en-US" sz="2400" dirty="0"/>
              <a:t>One Hot encoding</a:t>
            </a:r>
          </a:p>
          <a:p>
            <a:r>
              <a:rPr lang="en-US" sz="2400" dirty="0"/>
              <a:t>Label Encoder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7F53C9-4C18-4F3D-92CF-D967E5CE7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298" y="1922106"/>
            <a:ext cx="5072743" cy="346165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3000" dirty="0"/>
              <a:t> Scaling</a:t>
            </a:r>
          </a:p>
          <a:p>
            <a:pPr marL="0" indent="0">
              <a:buNone/>
            </a:pPr>
            <a:r>
              <a:rPr lang="en-US" sz="2400" dirty="0"/>
              <a:t>Numerical variables relatively different range of data distribution, this could impact the training of model.</a:t>
            </a:r>
          </a:p>
          <a:p>
            <a:pPr marL="0" indent="0">
              <a:buNone/>
            </a:pPr>
            <a:r>
              <a:rPr lang="en-US" sz="2400" dirty="0"/>
              <a:t>Scaling Options:</a:t>
            </a:r>
          </a:p>
          <a:p>
            <a:r>
              <a:rPr lang="en-US" sz="2400" dirty="0"/>
              <a:t>Standard Scaler  </a:t>
            </a:r>
          </a:p>
          <a:p>
            <a:r>
              <a:rPr lang="en-US" sz="2400" dirty="0"/>
              <a:t>Min Max Scaler </a:t>
            </a:r>
          </a:p>
        </p:txBody>
      </p:sp>
      <p:pic>
        <p:nvPicPr>
          <p:cNvPr id="12" name="Graphic 11" descr="Scales of justice">
            <a:extLst>
              <a:ext uri="{FF2B5EF4-FFF2-40B4-BE49-F238E27FC236}">
                <a16:creationId xmlns:a16="http://schemas.microsoft.com/office/drawing/2014/main" id="{EE369A13-6C83-4F45-8E58-304349A1D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0808" y="3764902"/>
            <a:ext cx="914400" cy="914400"/>
          </a:xfrm>
          <a:prstGeom prst="rect">
            <a:avLst/>
          </a:prstGeom>
        </p:spPr>
      </p:pic>
      <p:pic>
        <p:nvPicPr>
          <p:cNvPr id="14" name="Graphic 13" descr="Binary">
            <a:extLst>
              <a:ext uri="{FF2B5EF4-FFF2-40B4-BE49-F238E27FC236}">
                <a16:creationId xmlns:a16="http://schemas.microsoft.com/office/drawing/2014/main" id="{60945E20-0F39-4FFA-A32A-762E86E65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0824" y="37649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0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7DE53A-4660-4D48-AA96-F940CDAD18B9}"/>
              </a:ext>
            </a:extLst>
          </p:cNvPr>
          <p:cNvSpPr txBox="1">
            <a:spLocks/>
          </p:cNvSpPr>
          <p:nvPr/>
        </p:nvSpPr>
        <p:spPr>
          <a:xfrm>
            <a:off x="495372" y="291470"/>
            <a:ext cx="10962620" cy="510963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000" dirty="0">
                <a:solidFill>
                  <a:schemeClr val="bg1"/>
                </a:solidFill>
              </a:rPr>
              <a:t>Model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916BD-BA9C-4B2F-976A-7BB12F379BEB}"/>
              </a:ext>
            </a:extLst>
          </p:cNvPr>
          <p:cNvSpPr txBox="1"/>
          <p:nvPr/>
        </p:nvSpPr>
        <p:spPr>
          <a:xfrm>
            <a:off x="495372" y="1685243"/>
            <a:ext cx="56397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Multivariate Linear Regression: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C99E9-F6B2-4967-A64D-655CDB403DAC}"/>
              </a:ext>
            </a:extLst>
          </p:cNvPr>
          <p:cNvSpPr txBox="1"/>
          <p:nvPr/>
        </p:nvSpPr>
        <p:spPr>
          <a:xfrm>
            <a:off x="658822" y="1056388"/>
            <a:ext cx="1047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was divided into Training and Testing set by 7:3 ratio, below evaluation are based Testing set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BBA941-FF37-421A-B6D0-A7722713C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0" y="2116729"/>
            <a:ext cx="3674759" cy="6360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073EAB-4A9A-4035-AE3A-488D23B36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97" y="2658924"/>
            <a:ext cx="4675013" cy="7066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CF6933-49AF-45B2-A0EC-068011DA16AF}"/>
              </a:ext>
            </a:extLst>
          </p:cNvPr>
          <p:cNvSpPr txBox="1"/>
          <p:nvPr/>
        </p:nvSpPr>
        <p:spPr>
          <a:xfrm>
            <a:off x="551220" y="3609206"/>
            <a:ext cx="448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KNN Regressor: </a:t>
            </a:r>
            <a:endParaRPr lang="en-US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1D0B70-A1DC-4D55-AA09-F5E3CE81F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72" y="3982927"/>
            <a:ext cx="5329039" cy="24783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2CCCF6-FEFE-4DE2-9746-02B825D3BE14}"/>
              </a:ext>
            </a:extLst>
          </p:cNvPr>
          <p:cNvSpPr txBox="1"/>
          <p:nvPr/>
        </p:nvSpPr>
        <p:spPr>
          <a:xfrm>
            <a:off x="6598814" y="1747397"/>
            <a:ext cx="3891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Gradient Boosting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FE8773-A8C1-48D7-ABBB-C68D27421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814" y="2252316"/>
            <a:ext cx="4326918" cy="813215"/>
          </a:xfrm>
          <a:prstGeom prst="rect">
            <a:avLst/>
          </a:prstGeom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50051141-C922-4A76-AF95-4DB8157E6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581" y="3198340"/>
            <a:ext cx="5950508" cy="360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27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126C37-BBDD-4812-921C-96CB0C055B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418618" cy="757093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6F672-FA23-4E08-B133-DF904C183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727" y="1943388"/>
            <a:ext cx="5029200" cy="375775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Improvement ideas: </a:t>
            </a:r>
          </a:p>
          <a:p>
            <a:r>
              <a:rPr lang="en-US" dirty="0"/>
              <a:t>Few more feature engineering can be done from some of the dropped features such as condition, size, title status. </a:t>
            </a:r>
          </a:p>
          <a:p>
            <a:r>
              <a:rPr lang="en-US" dirty="0"/>
              <a:t>Vehicle model feature can be perfected well to improve the accuracy of prediction model.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3959E9-04C8-4AA9-B7EE-A5D346FDB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43388"/>
            <a:ext cx="5437910" cy="375775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 of this predictive model</a:t>
            </a:r>
          </a:p>
          <a:p>
            <a:r>
              <a:rPr lang="en-US" dirty="0"/>
              <a:t>Fitted model can be used in a web app for people to estimate the resale value of their vehicle</a:t>
            </a:r>
          </a:p>
          <a:p>
            <a:r>
              <a:rPr lang="en-US" dirty="0"/>
              <a:t> Craigslist can utilize model to advise range of car resale value to their user posting in advertisement.</a:t>
            </a:r>
          </a:p>
        </p:txBody>
      </p:sp>
    </p:spTree>
    <p:extLst>
      <p:ext uri="{BB962C8B-B14F-4D97-AF65-F5344CB8AC3E}">
        <p14:creationId xmlns:p14="http://schemas.microsoft.com/office/powerpoint/2010/main" val="49761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75E6-81CC-4564-8CFA-27E94C81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923" y="2341848"/>
            <a:ext cx="8734154" cy="1849625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Data source: 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https://www.kaggle.com/austinreese/craigslist-carstrucks-data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Original Scrapping Project: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https://github.com/AustinReese/UsedVehicleSearch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D15660-E4AF-4050-BAC5-51B496B4015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418618" cy="757093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0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C4D0A6-FC11-43D8-932A-A7EFE07B3F96}"/>
              </a:ext>
            </a:extLst>
          </p:cNvPr>
          <p:cNvSpPr/>
          <p:nvPr/>
        </p:nvSpPr>
        <p:spPr>
          <a:xfrm>
            <a:off x="3811591" y="4745019"/>
            <a:ext cx="41737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319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502</Words>
  <Application>Microsoft Office PowerPoint</Application>
  <PresentationFormat>Widescreen</PresentationFormat>
  <Paragraphs>76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</vt:lpstr>
      <vt:lpstr>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Gitesh Poudel</dc:creator>
  <cp:lastModifiedBy>Gitesh Poudel</cp:lastModifiedBy>
  <cp:revision>11</cp:revision>
  <dcterms:created xsi:type="dcterms:W3CDTF">2020-10-19T17:32:58Z</dcterms:created>
  <dcterms:modified xsi:type="dcterms:W3CDTF">2020-10-19T23:59:39Z</dcterms:modified>
</cp:coreProperties>
</file>