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85" r:id="rId5"/>
    <p:sldId id="284" r:id="rId6"/>
    <p:sldId id="279" r:id="rId7"/>
    <p:sldId id="280" r:id="rId8"/>
    <p:sldId id="281" r:id="rId9"/>
    <p:sldId id="283"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11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17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9255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66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5695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373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3/23/2023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42202" y="1585184"/>
            <a:ext cx="4572000" cy="970450"/>
          </a:xfrm>
        </p:spPr>
        <p:txBody>
          <a:bodyPr anchor="b">
            <a:normAutofit/>
          </a:bodyPr>
          <a:lstStyle/>
          <a:p>
            <a:pPr algn="l"/>
            <a:r>
              <a:rPr lang="en-US" sz="4000" dirty="0"/>
              <a:t>MINI PROJECT II</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19538" y="3075798"/>
            <a:ext cx="4403596" cy="706392"/>
          </a:xfrm>
        </p:spPr>
        <p:txBody>
          <a:bodyPr anchor="t">
            <a:normAutofit/>
          </a:bodyPr>
          <a:lstStyle/>
          <a:p>
            <a:r>
              <a:rPr lang="en-US" sz="2400" dirty="0"/>
              <a:t>Money lending/Borrowing site </a:t>
            </a:r>
          </a:p>
          <a:p>
            <a:endParaRPr lang="en-US" sz="4000" dirty="0"/>
          </a:p>
        </p:txBody>
      </p:sp>
    </p:spTree>
    <p:extLst>
      <p:ext uri="{BB962C8B-B14F-4D97-AF65-F5344CB8AC3E}">
        <p14:creationId xmlns:p14="http://schemas.microsoft.com/office/powerpoint/2010/main" val="79127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38512" y="899532"/>
            <a:ext cx="4572000" cy="970450"/>
          </a:xfrm>
        </p:spPr>
        <p:txBody>
          <a:bodyPr anchor="b">
            <a:normAutofit/>
          </a:bodyPr>
          <a:lstStyle/>
          <a:p>
            <a:pPr algn="l"/>
            <a:r>
              <a:rPr lang="en-US" sz="4000" dirty="0"/>
              <a:t>GROUP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22714" y="2189649"/>
            <a:ext cx="4403596" cy="4058751"/>
          </a:xfrm>
        </p:spPr>
        <p:txBody>
          <a:bodyPr anchor="t">
            <a:normAutofit/>
          </a:bodyPr>
          <a:lstStyle/>
          <a:p>
            <a:r>
              <a:rPr lang="en-US" sz="2400" dirty="0"/>
              <a:t>Rajeev Ranjan </a:t>
            </a:r>
            <a:r>
              <a:rPr lang="en-US" sz="2400" dirty="0" err="1"/>
              <a:t>Dewangan</a:t>
            </a:r>
            <a:r>
              <a:rPr lang="en-US" sz="2400" dirty="0"/>
              <a:t> </a:t>
            </a:r>
          </a:p>
          <a:p>
            <a:r>
              <a:rPr lang="en-US" sz="2400" dirty="0" err="1"/>
              <a:t>Gitesh</a:t>
            </a:r>
            <a:r>
              <a:rPr lang="en-US" sz="2400" dirty="0"/>
              <a:t> </a:t>
            </a:r>
            <a:r>
              <a:rPr lang="en-US" sz="2400" dirty="0" err="1"/>
              <a:t>Sarvaiya</a:t>
            </a:r>
            <a:r>
              <a:rPr lang="en-US" sz="2400" dirty="0"/>
              <a:t> </a:t>
            </a:r>
          </a:p>
          <a:p>
            <a:r>
              <a:rPr lang="en-US" sz="2400" dirty="0"/>
              <a:t>Nihal </a:t>
            </a:r>
            <a:r>
              <a:rPr lang="en-US" sz="2400" dirty="0" err="1"/>
              <a:t>Dewangan</a:t>
            </a:r>
            <a:r>
              <a:rPr lang="en-US" sz="2400" dirty="0"/>
              <a:t> </a:t>
            </a:r>
          </a:p>
          <a:p>
            <a:r>
              <a:rPr lang="en-US" sz="2400" dirty="0" err="1"/>
              <a:t>Vikramaditya</a:t>
            </a:r>
            <a:r>
              <a:rPr lang="en-US" sz="2400" dirty="0"/>
              <a:t> Singh Chouhan </a:t>
            </a:r>
          </a:p>
        </p:txBody>
      </p:sp>
    </p:spTree>
    <p:extLst>
      <p:ext uri="{BB962C8B-B14F-4D97-AF65-F5344CB8AC3E}">
        <p14:creationId xmlns:p14="http://schemas.microsoft.com/office/powerpoint/2010/main" val="187650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159083" y="609600"/>
            <a:ext cx="4572000" cy="970450"/>
          </a:xfrm>
        </p:spPr>
        <p:txBody>
          <a:bodyPr anchor="b">
            <a:normAutofit/>
          </a:bodyPr>
          <a:lstStyle/>
          <a:p>
            <a:pPr algn="l"/>
            <a:r>
              <a:rPr lang="en-US" sz="4000" dirty="0"/>
              <a:t>INTRODUCTION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Gives a brilliant platform for money lending and borrowing </a:t>
            </a:r>
          </a:p>
          <a:p>
            <a:r>
              <a:rPr lang="en-US" sz="2400" dirty="0"/>
              <a:t>Lenders can earn interest </a:t>
            </a:r>
          </a:p>
          <a:p>
            <a:r>
              <a:rPr lang="en-US" sz="2400" dirty="0"/>
              <a:t>Borrowers can fulfill their monetary requirements </a:t>
            </a:r>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1765610"/>
          </a:xfrm>
        </p:spPr>
        <p:txBody>
          <a:bodyPr anchor="b">
            <a:normAutofit/>
          </a:bodyPr>
          <a:lstStyle/>
          <a:p>
            <a:pPr algn="l"/>
            <a:r>
              <a:rPr lang="en-US" sz="3000" dirty="0"/>
              <a:t>PROBLEM STATEMENT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743200"/>
            <a:ext cx="4403596" cy="3048000"/>
          </a:xfrm>
        </p:spPr>
        <p:txBody>
          <a:bodyPr anchor="t">
            <a:normAutofit fontScale="92500" lnSpcReduction="10000"/>
          </a:bodyPr>
          <a:lstStyle/>
          <a:p>
            <a:r>
              <a:rPr lang="en-US" sz="2400" dirty="0"/>
              <a:t>Nowadays students in colleges are becoming open minded and understanding money as a subject..</a:t>
            </a:r>
          </a:p>
          <a:p>
            <a:r>
              <a:rPr lang="en-US" sz="2400" dirty="0"/>
              <a:t>Sometimes one may need money or would like to lend </a:t>
            </a:r>
            <a:r>
              <a:rPr lang="en-US" sz="2400" dirty="0" err="1"/>
              <a:t>money,For</a:t>
            </a:r>
            <a:r>
              <a:rPr lang="en-US" sz="2400" dirty="0"/>
              <a:t> both the cases our website provides a platform to fulfill the respective desires</a:t>
            </a:r>
          </a:p>
          <a:p>
            <a:pPr marL="36900" indent="0">
              <a:buNone/>
            </a:pPr>
            <a:endParaRPr lang="en-US" sz="2400" dirty="0"/>
          </a:p>
        </p:txBody>
      </p:sp>
    </p:spTree>
    <p:extLst>
      <p:ext uri="{BB962C8B-B14F-4D97-AF65-F5344CB8AC3E}">
        <p14:creationId xmlns:p14="http://schemas.microsoft.com/office/powerpoint/2010/main" val="243338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000" dirty="0"/>
              <a:t>SOFTWARE REQUIREMENTS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2400" dirty="0"/>
              <a:t>VS CODE</a:t>
            </a:r>
          </a:p>
          <a:p>
            <a:pPr marL="36900" indent="0">
              <a:buNone/>
            </a:pPr>
            <a:r>
              <a:rPr lang="en-US" sz="2400" dirty="0"/>
              <a:t>Node.js</a:t>
            </a:r>
          </a:p>
          <a:p>
            <a:pPr marL="36900" indent="0">
              <a:buNone/>
            </a:pPr>
            <a:r>
              <a:rPr lang="en-US" sz="2400" dirty="0"/>
              <a:t>React.js</a:t>
            </a:r>
          </a:p>
          <a:p>
            <a:pPr marL="36900" indent="0">
              <a:buNone/>
            </a:pPr>
            <a:r>
              <a:rPr lang="en-US" sz="2400" dirty="0"/>
              <a:t>MongoDB etc..</a:t>
            </a:r>
          </a:p>
        </p:txBody>
      </p:sp>
    </p:spTree>
    <p:extLst>
      <p:ext uri="{BB962C8B-B14F-4D97-AF65-F5344CB8AC3E}">
        <p14:creationId xmlns:p14="http://schemas.microsoft.com/office/powerpoint/2010/main" val="11508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982162" y="217141"/>
            <a:ext cx="4538124" cy="1034369"/>
          </a:xfrm>
        </p:spPr>
        <p:txBody>
          <a:bodyPr anchor="b">
            <a:normAutofit/>
          </a:bodyPr>
          <a:lstStyle/>
          <a:p>
            <a:pPr algn="l"/>
            <a:r>
              <a:rPr lang="en-US" sz="3000" dirty="0"/>
              <a:t>FLOW CHART</a:t>
            </a:r>
          </a:p>
        </p:txBody>
      </p:sp>
      <p:graphicFrame>
        <p:nvGraphicFramePr>
          <p:cNvPr id="4" name="Table 4">
            <a:extLst>
              <a:ext uri="{FF2B5EF4-FFF2-40B4-BE49-F238E27FC236}">
                <a16:creationId xmlns:a16="http://schemas.microsoft.com/office/drawing/2014/main" id="{6EBC2D42-542B-838C-E3B6-9D3FD8CD3811}"/>
              </a:ext>
            </a:extLst>
          </p:cNvPr>
          <p:cNvGraphicFramePr>
            <a:graphicFrameLocks noGrp="1"/>
          </p:cNvGraphicFramePr>
          <p:nvPr>
            <p:ph idx="1"/>
            <p:extLst>
              <p:ext uri="{D42A27DB-BD31-4B8C-83A1-F6EECF244321}">
                <p14:modId xmlns:p14="http://schemas.microsoft.com/office/powerpoint/2010/main" val="3135563600"/>
              </p:ext>
            </p:extLst>
          </p:nvPr>
        </p:nvGraphicFramePr>
        <p:xfrm>
          <a:off x="8466229" y="1686776"/>
          <a:ext cx="1516566" cy="365761"/>
        </p:xfrm>
        <a:graphic>
          <a:graphicData uri="http://schemas.openxmlformats.org/drawingml/2006/table">
            <a:tbl>
              <a:tblPr firstRow="1" bandRow="1">
                <a:tableStyleId>{5C22544A-7EE6-4342-B048-85BDC9FD1C3A}</a:tableStyleId>
              </a:tblPr>
              <a:tblGrid>
                <a:gridCol w="1516566">
                  <a:extLst>
                    <a:ext uri="{9D8B030D-6E8A-4147-A177-3AD203B41FA5}">
                      <a16:colId xmlns:a16="http://schemas.microsoft.com/office/drawing/2014/main" val="865332650"/>
                    </a:ext>
                  </a:extLst>
                </a:gridCol>
              </a:tblGrid>
              <a:tr h="365761">
                <a:tc>
                  <a:txBody>
                    <a:bodyPr/>
                    <a:lstStyle/>
                    <a:p>
                      <a:r>
                        <a:rPr lang="en-US" dirty="0"/>
                        <a:t>Landing page</a:t>
                      </a:r>
                    </a:p>
                  </a:txBody>
                  <a:tcPr/>
                </a:tc>
                <a:extLst>
                  <a:ext uri="{0D108BD9-81ED-4DB2-BD59-A6C34878D82A}">
                    <a16:rowId xmlns:a16="http://schemas.microsoft.com/office/drawing/2014/main" val="3182091006"/>
                  </a:ext>
                </a:extLst>
              </a:tr>
            </a:tbl>
          </a:graphicData>
        </a:graphic>
      </p:graphicFrame>
      <p:cxnSp>
        <p:nvCxnSpPr>
          <p:cNvPr id="10" name="Straight Arrow Connector 9">
            <a:extLst>
              <a:ext uri="{FF2B5EF4-FFF2-40B4-BE49-F238E27FC236}">
                <a16:creationId xmlns:a16="http://schemas.microsoft.com/office/drawing/2014/main" id="{BBC818CA-447E-4C4E-BD5E-4063DA401BC8}"/>
              </a:ext>
            </a:extLst>
          </p:cNvPr>
          <p:cNvCxnSpPr/>
          <p:nvPr/>
        </p:nvCxnSpPr>
        <p:spPr>
          <a:xfrm>
            <a:off x="9215814" y="2141034"/>
            <a:ext cx="0" cy="35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1">
            <a:extLst>
              <a:ext uri="{FF2B5EF4-FFF2-40B4-BE49-F238E27FC236}">
                <a16:creationId xmlns:a16="http://schemas.microsoft.com/office/drawing/2014/main" id="{6616B51A-F2AC-C529-BFF3-69D9D1D11075}"/>
              </a:ext>
            </a:extLst>
          </p:cNvPr>
          <p:cNvGraphicFramePr>
            <a:graphicFrameLocks noGrp="1"/>
          </p:cNvGraphicFramePr>
          <p:nvPr>
            <p:extLst>
              <p:ext uri="{D42A27DB-BD31-4B8C-83A1-F6EECF244321}">
                <p14:modId xmlns:p14="http://schemas.microsoft.com/office/powerpoint/2010/main" val="3946306596"/>
              </p:ext>
            </p:extLst>
          </p:nvPr>
        </p:nvGraphicFramePr>
        <p:xfrm>
          <a:off x="8448276" y="2526524"/>
          <a:ext cx="1516566" cy="365760"/>
        </p:xfrm>
        <a:graphic>
          <a:graphicData uri="http://schemas.openxmlformats.org/drawingml/2006/table">
            <a:tbl>
              <a:tblPr firstRow="1" bandRow="1">
                <a:tableStyleId>{5C22544A-7EE6-4342-B048-85BDC9FD1C3A}</a:tableStyleId>
              </a:tblPr>
              <a:tblGrid>
                <a:gridCol w="1516566">
                  <a:extLst>
                    <a:ext uri="{9D8B030D-6E8A-4147-A177-3AD203B41FA5}">
                      <a16:colId xmlns:a16="http://schemas.microsoft.com/office/drawing/2014/main" val="3151233509"/>
                    </a:ext>
                  </a:extLst>
                </a:gridCol>
              </a:tblGrid>
              <a:tr h="315175">
                <a:tc>
                  <a:txBody>
                    <a:bodyPr/>
                    <a:lstStyle/>
                    <a:p>
                      <a:r>
                        <a:rPr lang="en-US" dirty="0"/>
                        <a:t>Login/signup</a:t>
                      </a:r>
                    </a:p>
                  </a:txBody>
                  <a:tcPr>
                    <a:solidFill>
                      <a:srgbClr val="FF0000"/>
                    </a:solidFill>
                  </a:tcPr>
                </a:tc>
                <a:extLst>
                  <a:ext uri="{0D108BD9-81ED-4DB2-BD59-A6C34878D82A}">
                    <a16:rowId xmlns:a16="http://schemas.microsoft.com/office/drawing/2014/main" val="1962144003"/>
                  </a:ext>
                </a:extLst>
              </a:tr>
            </a:tbl>
          </a:graphicData>
        </a:graphic>
      </p:graphicFrame>
      <p:cxnSp>
        <p:nvCxnSpPr>
          <p:cNvPr id="13" name="Straight Arrow Connector 12">
            <a:extLst>
              <a:ext uri="{FF2B5EF4-FFF2-40B4-BE49-F238E27FC236}">
                <a16:creationId xmlns:a16="http://schemas.microsoft.com/office/drawing/2014/main" id="{33A504E5-3350-E03B-34A3-F32DA501FDFD}"/>
              </a:ext>
            </a:extLst>
          </p:cNvPr>
          <p:cNvCxnSpPr/>
          <p:nvPr/>
        </p:nvCxnSpPr>
        <p:spPr>
          <a:xfrm>
            <a:off x="9224512" y="2892284"/>
            <a:ext cx="0" cy="278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4">
            <a:extLst>
              <a:ext uri="{FF2B5EF4-FFF2-40B4-BE49-F238E27FC236}">
                <a16:creationId xmlns:a16="http://schemas.microsoft.com/office/drawing/2014/main" id="{7324DA70-E885-64FA-71DE-6EF3C0D05B62}"/>
              </a:ext>
            </a:extLst>
          </p:cNvPr>
          <p:cNvGraphicFramePr>
            <a:graphicFrameLocks noGrp="1"/>
          </p:cNvGraphicFramePr>
          <p:nvPr>
            <p:extLst>
              <p:ext uri="{D42A27DB-BD31-4B8C-83A1-F6EECF244321}">
                <p14:modId xmlns:p14="http://schemas.microsoft.com/office/powerpoint/2010/main" val="1547981036"/>
              </p:ext>
            </p:extLst>
          </p:nvPr>
        </p:nvGraphicFramePr>
        <p:xfrm>
          <a:off x="8430323" y="3226600"/>
          <a:ext cx="1552472" cy="579120"/>
        </p:xfrm>
        <a:graphic>
          <a:graphicData uri="http://schemas.openxmlformats.org/drawingml/2006/table">
            <a:tbl>
              <a:tblPr firstRow="1" bandRow="1">
                <a:tableStyleId>{5C22544A-7EE6-4342-B048-85BDC9FD1C3A}</a:tableStyleId>
              </a:tblPr>
              <a:tblGrid>
                <a:gridCol w="1552472">
                  <a:extLst>
                    <a:ext uri="{9D8B030D-6E8A-4147-A177-3AD203B41FA5}">
                      <a16:colId xmlns:a16="http://schemas.microsoft.com/office/drawing/2014/main" val="4228508337"/>
                    </a:ext>
                  </a:extLst>
                </a:gridCol>
              </a:tblGrid>
              <a:tr h="0">
                <a:tc>
                  <a:txBody>
                    <a:bodyPr/>
                    <a:lstStyle/>
                    <a:p>
                      <a:r>
                        <a:rPr lang="en-US" sz="1400" dirty="0"/>
                        <a:t>Main functional </a:t>
                      </a:r>
                      <a:r>
                        <a:rPr lang="en-US" dirty="0"/>
                        <a:t>page</a:t>
                      </a:r>
                    </a:p>
                  </a:txBody>
                  <a:tcPr/>
                </a:tc>
                <a:extLst>
                  <a:ext uri="{0D108BD9-81ED-4DB2-BD59-A6C34878D82A}">
                    <a16:rowId xmlns:a16="http://schemas.microsoft.com/office/drawing/2014/main" val="2544094129"/>
                  </a:ext>
                </a:extLst>
              </a:tr>
            </a:tbl>
          </a:graphicData>
        </a:graphic>
      </p:graphicFrame>
      <p:cxnSp>
        <p:nvCxnSpPr>
          <p:cNvPr id="16" name="Straight Arrow Connector 15">
            <a:extLst>
              <a:ext uri="{FF2B5EF4-FFF2-40B4-BE49-F238E27FC236}">
                <a16:creationId xmlns:a16="http://schemas.microsoft.com/office/drawing/2014/main" id="{8AF7BC68-98F3-F0EC-65AA-5BF1419B7261}"/>
              </a:ext>
            </a:extLst>
          </p:cNvPr>
          <p:cNvCxnSpPr/>
          <p:nvPr/>
        </p:nvCxnSpPr>
        <p:spPr>
          <a:xfrm>
            <a:off x="9206559" y="3805720"/>
            <a:ext cx="0" cy="30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7">
            <a:extLst>
              <a:ext uri="{FF2B5EF4-FFF2-40B4-BE49-F238E27FC236}">
                <a16:creationId xmlns:a16="http://schemas.microsoft.com/office/drawing/2014/main" id="{E703B414-86E2-6FDC-7CD2-474577A8D93E}"/>
              </a:ext>
            </a:extLst>
          </p:cNvPr>
          <p:cNvGraphicFramePr>
            <a:graphicFrameLocks noGrp="1"/>
          </p:cNvGraphicFramePr>
          <p:nvPr>
            <p:extLst>
              <p:ext uri="{D42A27DB-BD31-4B8C-83A1-F6EECF244321}">
                <p14:modId xmlns:p14="http://schemas.microsoft.com/office/powerpoint/2010/main" val="907956034"/>
              </p:ext>
            </p:extLst>
          </p:nvPr>
        </p:nvGraphicFramePr>
        <p:xfrm>
          <a:off x="8412370" y="4171414"/>
          <a:ext cx="1552472" cy="640080"/>
        </p:xfrm>
        <a:graphic>
          <a:graphicData uri="http://schemas.openxmlformats.org/drawingml/2006/table">
            <a:tbl>
              <a:tblPr firstRow="1" bandRow="1">
                <a:tableStyleId>{5C22544A-7EE6-4342-B048-85BDC9FD1C3A}</a:tableStyleId>
              </a:tblPr>
              <a:tblGrid>
                <a:gridCol w="1552472">
                  <a:extLst>
                    <a:ext uri="{9D8B030D-6E8A-4147-A177-3AD203B41FA5}">
                      <a16:colId xmlns:a16="http://schemas.microsoft.com/office/drawing/2014/main" val="534380026"/>
                    </a:ext>
                  </a:extLst>
                </a:gridCol>
              </a:tblGrid>
              <a:tr h="370840">
                <a:tc>
                  <a:txBody>
                    <a:bodyPr/>
                    <a:lstStyle/>
                    <a:p>
                      <a:r>
                        <a:rPr lang="en-US" dirty="0"/>
                        <a:t>Transaction page </a:t>
                      </a:r>
                    </a:p>
                  </a:txBody>
                  <a:tcPr/>
                </a:tc>
                <a:extLst>
                  <a:ext uri="{0D108BD9-81ED-4DB2-BD59-A6C34878D82A}">
                    <a16:rowId xmlns:a16="http://schemas.microsoft.com/office/drawing/2014/main" val="4222578999"/>
                  </a:ext>
                </a:extLst>
              </a:tr>
            </a:tbl>
          </a:graphicData>
        </a:graphic>
      </p:graphicFrame>
      <p:cxnSp>
        <p:nvCxnSpPr>
          <p:cNvPr id="19" name="Straight Arrow Connector 18">
            <a:extLst>
              <a:ext uri="{FF2B5EF4-FFF2-40B4-BE49-F238E27FC236}">
                <a16:creationId xmlns:a16="http://schemas.microsoft.com/office/drawing/2014/main" id="{80796804-79C7-BC82-8399-E26A45B2A8F4}"/>
              </a:ext>
            </a:extLst>
          </p:cNvPr>
          <p:cNvCxnSpPr/>
          <p:nvPr/>
        </p:nvCxnSpPr>
        <p:spPr>
          <a:xfrm>
            <a:off x="9206559" y="4811494"/>
            <a:ext cx="0" cy="25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20">
            <a:extLst>
              <a:ext uri="{FF2B5EF4-FFF2-40B4-BE49-F238E27FC236}">
                <a16:creationId xmlns:a16="http://schemas.microsoft.com/office/drawing/2014/main" id="{F4E74409-9958-6E8C-0D99-55B674BFCB42}"/>
              </a:ext>
            </a:extLst>
          </p:cNvPr>
          <p:cNvGraphicFramePr>
            <a:graphicFrameLocks noGrp="1"/>
          </p:cNvGraphicFramePr>
          <p:nvPr>
            <p:extLst>
              <p:ext uri="{D42A27DB-BD31-4B8C-83A1-F6EECF244321}">
                <p14:modId xmlns:p14="http://schemas.microsoft.com/office/powerpoint/2010/main" val="1713223351"/>
              </p:ext>
            </p:extLst>
          </p:nvPr>
        </p:nvGraphicFramePr>
        <p:xfrm>
          <a:off x="8412370" y="5080734"/>
          <a:ext cx="1570424" cy="640080"/>
        </p:xfrm>
        <a:graphic>
          <a:graphicData uri="http://schemas.openxmlformats.org/drawingml/2006/table">
            <a:tbl>
              <a:tblPr firstRow="1" bandRow="1">
                <a:tableStyleId>{5C22544A-7EE6-4342-B048-85BDC9FD1C3A}</a:tableStyleId>
              </a:tblPr>
              <a:tblGrid>
                <a:gridCol w="1570424">
                  <a:extLst>
                    <a:ext uri="{9D8B030D-6E8A-4147-A177-3AD203B41FA5}">
                      <a16:colId xmlns:a16="http://schemas.microsoft.com/office/drawing/2014/main" val="4006617046"/>
                    </a:ext>
                  </a:extLst>
                </a:gridCol>
              </a:tblGrid>
              <a:tr h="370840">
                <a:tc>
                  <a:txBody>
                    <a:bodyPr/>
                    <a:lstStyle/>
                    <a:p>
                      <a:r>
                        <a:rPr lang="en-US" dirty="0">
                          <a:highlight>
                            <a:srgbClr val="FF0000"/>
                          </a:highlight>
                        </a:rPr>
                        <a:t>Payment</a:t>
                      </a:r>
                      <a:r>
                        <a:rPr lang="en-US" dirty="0">
                          <a:highlight>
                            <a:srgbClr val="FFFF00"/>
                          </a:highlight>
                        </a:rPr>
                        <a:t> </a:t>
                      </a:r>
                      <a:r>
                        <a:rPr lang="en-US" dirty="0"/>
                        <a:t>Gateway</a:t>
                      </a:r>
                    </a:p>
                  </a:txBody>
                  <a:tcPr>
                    <a:solidFill>
                      <a:srgbClr val="FF0000"/>
                    </a:solidFill>
                  </a:tcPr>
                </a:tc>
                <a:extLst>
                  <a:ext uri="{0D108BD9-81ED-4DB2-BD59-A6C34878D82A}">
                    <a16:rowId xmlns:a16="http://schemas.microsoft.com/office/drawing/2014/main" val="853880560"/>
                  </a:ext>
                </a:extLst>
              </a:tr>
            </a:tbl>
          </a:graphicData>
        </a:graphic>
      </p:graphicFrame>
      <p:cxnSp>
        <p:nvCxnSpPr>
          <p:cNvPr id="22" name="Straight Arrow Connector 21">
            <a:extLst>
              <a:ext uri="{FF2B5EF4-FFF2-40B4-BE49-F238E27FC236}">
                <a16:creationId xmlns:a16="http://schemas.microsoft.com/office/drawing/2014/main" id="{504C6F7D-31ED-2A7F-E7C7-9A9107978B41}"/>
              </a:ext>
            </a:extLst>
          </p:cNvPr>
          <p:cNvCxnSpPr/>
          <p:nvPr/>
        </p:nvCxnSpPr>
        <p:spPr>
          <a:xfrm>
            <a:off x="9206559" y="5720814"/>
            <a:ext cx="0" cy="245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4">
            <a:extLst>
              <a:ext uri="{FF2B5EF4-FFF2-40B4-BE49-F238E27FC236}">
                <a16:creationId xmlns:a16="http://schemas.microsoft.com/office/drawing/2014/main" id="{BB0C537A-8D20-A5B3-5B61-3A25F44DDE83}"/>
              </a:ext>
            </a:extLst>
          </p:cNvPr>
          <p:cNvGraphicFramePr>
            <a:graphicFrameLocks noGrp="1"/>
          </p:cNvGraphicFramePr>
          <p:nvPr>
            <p:extLst>
              <p:ext uri="{D42A27DB-BD31-4B8C-83A1-F6EECF244321}">
                <p14:modId xmlns:p14="http://schemas.microsoft.com/office/powerpoint/2010/main" val="1175907892"/>
              </p:ext>
            </p:extLst>
          </p:nvPr>
        </p:nvGraphicFramePr>
        <p:xfrm>
          <a:off x="8394418" y="5990054"/>
          <a:ext cx="1570424" cy="640080"/>
        </p:xfrm>
        <a:graphic>
          <a:graphicData uri="http://schemas.openxmlformats.org/drawingml/2006/table">
            <a:tbl>
              <a:tblPr firstRow="1" bandRow="1">
                <a:tableStyleId>{5C22544A-7EE6-4342-B048-85BDC9FD1C3A}</a:tableStyleId>
              </a:tblPr>
              <a:tblGrid>
                <a:gridCol w="1570424">
                  <a:extLst>
                    <a:ext uri="{9D8B030D-6E8A-4147-A177-3AD203B41FA5}">
                      <a16:colId xmlns:a16="http://schemas.microsoft.com/office/drawing/2014/main" val="3662897992"/>
                    </a:ext>
                  </a:extLst>
                </a:gridCol>
              </a:tblGrid>
              <a:tr h="370840">
                <a:tc>
                  <a:txBody>
                    <a:bodyPr/>
                    <a:lstStyle/>
                    <a:p>
                      <a:r>
                        <a:rPr lang="en-US" dirty="0"/>
                        <a:t>Transaction verification</a:t>
                      </a:r>
                    </a:p>
                  </a:txBody>
                  <a:tcPr>
                    <a:solidFill>
                      <a:srgbClr val="FF0000"/>
                    </a:solidFill>
                  </a:tcPr>
                </a:tc>
                <a:extLst>
                  <a:ext uri="{0D108BD9-81ED-4DB2-BD59-A6C34878D82A}">
                    <a16:rowId xmlns:a16="http://schemas.microsoft.com/office/drawing/2014/main" val="4073795666"/>
                  </a:ext>
                </a:extLst>
              </a:tr>
            </a:tbl>
          </a:graphicData>
        </a:graphic>
      </p:graphicFrame>
    </p:spTree>
    <p:extLst>
      <p:ext uri="{BB962C8B-B14F-4D97-AF65-F5344CB8AC3E}">
        <p14:creationId xmlns:p14="http://schemas.microsoft.com/office/powerpoint/2010/main" val="67351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469205" y="643053"/>
            <a:ext cx="4538124" cy="970450"/>
          </a:xfrm>
        </p:spPr>
        <p:txBody>
          <a:bodyPr anchor="b">
            <a:normAutofit/>
          </a:bodyPr>
          <a:lstStyle/>
          <a:p>
            <a:pPr algn="l"/>
            <a:r>
              <a:rPr lang="en-US" sz="3600" dirty="0"/>
              <a:t>CONCLUSION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22714" y="1765903"/>
            <a:ext cx="4403596" cy="4058751"/>
          </a:xfrm>
        </p:spPr>
        <p:txBody>
          <a:bodyPr anchor="t">
            <a:normAutofit/>
          </a:bodyPr>
          <a:lstStyle/>
          <a:p>
            <a:pPr marL="36900" indent="0">
              <a:buNone/>
            </a:pPr>
            <a:r>
              <a:rPr lang="en-US" sz="2400" dirty="0"/>
              <a:t>This website will help the college students to fulfill their monetary requirements by borrowing money and earn interest upon lending it. And the  same concept can be applied in other colleges/universities as </a:t>
            </a:r>
            <a:r>
              <a:rPr lang="en-US" sz="2400" dirty="0" err="1"/>
              <a:t>well,i.e</a:t>
            </a:r>
            <a:r>
              <a:rPr lang="en-US" sz="2400" dirty="0"/>
              <a:t>. it has Great future scope for expansion.</a:t>
            </a:r>
          </a:p>
          <a:p>
            <a:pPr marL="36900" indent="0">
              <a:buNone/>
            </a:pPr>
            <a:endParaRPr lang="en-US" sz="2400" dirty="0"/>
          </a:p>
        </p:txBody>
      </p:sp>
    </p:spTree>
    <p:extLst>
      <p:ext uri="{BB962C8B-B14F-4D97-AF65-F5344CB8AC3E}">
        <p14:creationId xmlns:p14="http://schemas.microsoft.com/office/powerpoint/2010/main" val="1702265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{03F07496-48C9-4121-AC89-E76D6CAC09E6}tf55705232_win32</Template>
  <TotalTime>41</TotalTime>
  <Words>169</Words>
  <Application>Microsoft Office PowerPoint</Application>
  <PresentationFormat>Widescreen</PresentationFormat>
  <Paragraphs>35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Goudy Old Style</vt:lpstr>
      <vt:lpstr>Wingdings 2</vt:lpstr>
      <vt:lpstr>SlateVTI</vt:lpstr>
      <vt:lpstr>MINI PROJECT II</vt:lpstr>
      <vt:lpstr>GROUP MEMBERS </vt:lpstr>
      <vt:lpstr>INTRODUCTION</vt:lpstr>
      <vt:lpstr>PROBLEM STATEMENT</vt:lpstr>
      <vt:lpstr>SOFTWARE REQUIREMENTS </vt:lpstr>
      <vt:lpstr>FLOW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II</dc:title>
  <dc:creator>NIHAL DEWANGAN</dc:creator>
  <cp:lastModifiedBy>NIHAL DEWANGAN</cp:lastModifiedBy>
  <cp:revision>4</cp:revision>
  <dcterms:created xsi:type="dcterms:W3CDTF">2023-03-23T16:06:07Z</dcterms:created>
  <dcterms:modified xsi:type="dcterms:W3CDTF">2023-03-23T16:47:46Z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