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7" r:id="rId4"/>
    <p:sldId id="257" r:id="rId5"/>
    <p:sldId id="258" r:id="rId6"/>
    <p:sldId id="259" r:id="rId7"/>
    <p:sldId id="262" r:id="rId8"/>
    <p:sldId id="263" r:id="rId9"/>
    <p:sldId id="264"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6C07D-DB0D-4825-B232-8EDAFEDBFF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7B671F-44B3-4BEC-82B0-634B6D4740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325BC7-CFD9-4AAC-B522-7E7316C25416}"/>
              </a:ext>
            </a:extLst>
          </p:cNvPr>
          <p:cNvSpPr>
            <a:spLocks noGrp="1"/>
          </p:cNvSpPr>
          <p:nvPr>
            <p:ph type="dt" sz="half" idx="10"/>
          </p:nvPr>
        </p:nvSpPr>
        <p:spPr/>
        <p:txBody>
          <a:bodyPr/>
          <a:lstStyle/>
          <a:p>
            <a:fld id="{A5099F60-2285-47F8-8645-9AD516EBA501}" type="datetimeFigureOut">
              <a:rPr lang="en-US" smtClean="0"/>
              <a:t>4/22/2019</a:t>
            </a:fld>
            <a:endParaRPr lang="en-US"/>
          </a:p>
        </p:txBody>
      </p:sp>
      <p:sp>
        <p:nvSpPr>
          <p:cNvPr id="5" name="Footer Placeholder 4">
            <a:extLst>
              <a:ext uri="{FF2B5EF4-FFF2-40B4-BE49-F238E27FC236}">
                <a16:creationId xmlns:a16="http://schemas.microsoft.com/office/drawing/2014/main" id="{31DA393E-64D6-4A15-9EBD-309CEFA08B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47C369-6DDF-49FC-9A30-D1C5E6EB0677}"/>
              </a:ext>
            </a:extLst>
          </p:cNvPr>
          <p:cNvSpPr>
            <a:spLocks noGrp="1"/>
          </p:cNvSpPr>
          <p:nvPr>
            <p:ph type="sldNum" sz="quarter" idx="12"/>
          </p:nvPr>
        </p:nvSpPr>
        <p:spPr/>
        <p:txBody>
          <a:bodyPr/>
          <a:lstStyle/>
          <a:p>
            <a:fld id="{98602B52-DB6F-42B5-9423-11AEB4685408}" type="slidenum">
              <a:rPr lang="en-US" smtClean="0"/>
              <a:t>‹#›</a:t>
            </a:fld>
            <a:endParaRPr lang="en-US"/>
          </a:p>
        </p:txBody>
      </p:sp>
    </p:spTree>
    <p:extLst>
      <p:ext uri="{BB962C8B-B14F-4D97-AF65-F5344CB8AC3E}">
        <p14:creationId xmlns:p14="http://schemas.microsoft.com/office/powerpoint/2010/main" val="3591399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68B48-B434-45A8-AF80-8BC01782A7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534F0C-F933-43EA-8602-9DDAD687F6B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102A52-1ECC-4E4C-8D0E-797A0BDFE850}"/>
              </a:ext>
            </a:extLst>
          </p:cNvPr>
          <p:cNvSpPr>
            <a:spLocks noGrp="1"/>
          </p:cNvSpPr>
          <p:nvPr>
            <p:ph type="dt" sz="half" idx="10"/>
          </p:nvPr>
        </p:nvSpPr>
        <p:spPr/>
        <p:txBody>
          <a:bodyPr/>
          <a:lstStyle/>
          <a:p>
            <a:fld id="{A5099F60-2285-47F8-8645-9AD516EBA501}" type="datetimeFigureOut">
              <a:rPr lang="en-US" smtClean="0"/>
              <a:t>4/22/2019</a:t>
            </a:fld>
            <a:endParaRPr lang="en-US"/>
          </a:p>
        </p:txBody>
      </p:sp>
      <p:sp>
        <p:nvSpPr>
          <p:cNvPr id="5" name="Footer Placeholder 4">
            <a:extLst>
              <a:ext uri="{FF2B5EF4-FFF2-40B4-BE49-F238E27FC236}">
                <a16:creationId xmlns:a16="http://schemas.microsoft.com/office/drawing/2014/main" id="{3A121AC6-92CE-4B95-BE69-CC115F9453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060E2-506E-47B4-8135-522DF2B8237F}"/>
              </a:ext>
            </a:extLst>
          </p:cNvPr>
          <p:cNvSpPr>
            <a:spLocks noGrp="1"/>
          </p:cNvSpPr>
          <p:nvPr>
            <p:ph type="sldNum" sz="quarter" idx="12"/>
          </p:nvPr>
        </p:nvSpPr>
        <p:spPr/>
        <p:txBody>
          <a:bodyPr/>
          <a:lstStyle/>
          <a:p>
            <a:fld id="{98602B52-DB6F-42B5-9423-11AEB4685408}" type="slidenum">
              <a:rPr lang="en-US" smtClean="0"/>
              <a:t>‹#›</a:t>
            </a:fld>
            <a:endParaRPr lang="en-US"/>
          </a:p>
        </p:txBody>
      </p:sp>
    </p:spTree>
    <p:extLst>
      <p:ext uri="{BB962C8B-B14F-4D97-AF65-F5344CB8AC3E}">
        <p14:creationId xmlns:p14="http://schemas.microsoft.com/office/powerpoint/2010/main" val="3594551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4287EB-5A9D-4327-A3C4-15B1B99C77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E8DC20-1744-42A7-AFFD-D57FE72645B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7688BC-291E-40C5-8203-3EA0F4EFEE2D}"/>
              </a:ext>
            </a:extLst>
          </p:cNvPr>
          <p:cNvSpPr>
            <a:spLocks noGrp="1"/>
          </p:cNvSpPr>
          <p:nvPr>
            <p:ph type="dt" sz="half" idx="10"/>
          </p:nvPr>
        </p:nvSpPr>
        <p:spPr/>
        <p:txBody>
          <a:bodyPr/>
          <a:lstStyle/>
          <a:p>
            <a:fld id="{A5099F60-2285-47F8-8645-9AD516EBA501}" type="datetimeFigureOut">
              <a:rPr lang="en-US" smtClean="0"/>
              <a:t>4/22/2019</a:t>
            </a:fld>
            <a:endParaRPr lang="en-US"/>
          </a:p>
        </p:txBody>
      </p:sp>
      <p:sp>
        <p:nvSpPr>
          <p:cNvPr id="5" name="Footer Placeholder 4">
            <a:extLst>
              <a:ext uri="{FF2B5EF4-FFF2-40B4-BE49-F238E27FC236}">
                <a16:creationId xmlns:a16="http://schemas.microsoft.com/office/drawing/2014/main" id="{179837CE-F847-4E32-8D68-10725BE30A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405421-8FDC-4CA2-9F59-9B70790FFEAA}"/>
              </a:ext>
            </a:extLst>
          </p:cNvPr>
          <p:cNvSpPr>
            <a:spLocks noGrp="1"/>
          </p:cNvSpPr>
          <p:nvPr>
            <p:ph type="sldNum" sz="quarter" idx="12"/>
          </p:nvPr>
        </p:nvSpPr>
        <p:spPr/>
        <p:txBody>
          <a:bodyPr/>
          <a:lstStyle/>
          <a:p>
            <a:fld id="{98602B52-DB6F-42B5-9423-11AEB4685408}" type="slidenum">
              <a:rPr lang="en-US" smtClean="0"/>
              <a:t>‹#›</a:t>
            </a:fld>
            <a:endParaRPr lang="en-US"/>
          </a:p>
        </p:txBody>
      </p:sp>
    </p:spTree>
    <p:extLst>
      <p:ext uri="{BB962C8B-B14F-4D97-AF65-F5344CB8AC3E}">
        <p14:creationId xmlns:p14="http://schemas.microsoft.com/office/powerpoint/2010/main" val="2695122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53DCD-700C-4FAC-A2F1-04214A3FF7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BB27BA-0DE5-41D0-8FE4-EDC4D307F59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476FBB-5261-4C68-ACAC-B289FB40D1FC}"/>
              </a:ext>
            </a:extLst>
          </p:cNvPr>
          <p:cNvSpPr>
            <a:spLocks noGrp="1"/>
          </p:cNvSpPr>
          <p:nvPr>
            <p:ph type="dt" sz="half" idx="10"/>
          </p:nvPr>
        </p:nvSpPr>
        <p:spPr/>
        <p:txBody>
          <a:bodyPr/>
          <a:lstStyle/>
          <a:p>
            <a:fld id="{A5099F60-2285-47F8-8645-9AD516EBA501}" type="datetimeFigureOut">
              <a:rPr lang="en-US" smtClean="0"/>
              <a:t>4/22/2019</a:t>
            </a:fld>
            <a:endParaRPr lang="en-US"/>
          </a:p>
        </p:txBody>
      </p:sp>
      <p:sp>
        <p:nvSpPr>
          <p:cNvPr id="5" name="Footer Placeholder 4">
            <a:extLst>
              <a:ext uri="{FF2B5EF4-FFF2-40B4-BE49-F238E27FC236}">
                <a16:creationId xmlns:a16="http://schemas.microsoft.com/office/drawing/2014/main" id="{89345318-6CF4-44EA-9707-102EA0D06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E4793D-C8FB-4EFC-A227-512E582B99E7}"/>
              </a:ext>
            </a:extLst>
          </p:cNvPr>
          <p:cNvSpPr>
            <a:spLocks noGrp="1"/>
          </p:cNvSpPr>
          <p:nvPr>
            <p:ph type="sldNum" sz="quarter" idx="12"/>
          </p:nvPr>
        </p:nvSpPr>
        <p:spPr/>
        <p:txBody>
          <a:bodyPr/>
          <a:lstStyle/>
          <a:p>
            <a:fld id="{98602B52-DB6F-42B5-9423-11AEB4685408}" type="slidenum">
              <a:rPr lang="en-US" smtClean="0"/>
              <a:t>‹#›</a:t>
            </a:fld>
            <a:endParaRPr lang="en-US"/>
          </a:p>
        </p:txBody>
      </p:sp>
    </p:spTree>
    <p:extLst>
      <p:ext uri="{BB962C8B-B14F-4D97-AF65-F5344CB8AC3E}">
        <p14:creationId xmlns:p14="http://schemas.microsoft.com/office/powerpoint/2010/main" val="2029746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EB829-9035-4797-9C14-26F16A823F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6A2E7D-41D0-4085-8975-9B6749535A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8BFD02D-62F3-40E4-A744-595471E85C0B}"/>
              </a:ext>
            </a:extLst>
          </p:cNvPr>
          <p:cNvSpPr>
            <a:spLocks noGrp="1"/>
          </p:cNvSpPr>
          <p:nvPr>
            <p:ph type="dt" sz="half" idx="10"/>
          </p:nvPr>
        </p:nvSpPr>
        <p:spPr/>
        <p:txBody>
          <a:bodyPr/>
          <a:lstStyle/>
          <a:p>
            <a:fld id="{A5099F60-2285-47F8-8645-9AD516EBA501}" type="datetimeFigureOut">
              <a:rPr lang="en-US" smtClean="0"/>
              <a:t>4/22/2019</a:t>
            </a:fld>
            <a:endParaRPr lang="en-US"/>
          </a:p>
        </p:txBody>
      </p:sp>
      <p:sp>
        <p:nvSpPr>
          <p:cNvPr id="5" name="Footer Placeholder 4">
            <a:extLst>
              <a:ext uri="{FF2B5EF4-FFF2-40B4-BE49-F238E27FC236}">
                <a16:creationId xmlns:a16="http://schemas.microsoft.com/office/drawing/2014/main" id="{CA5B2B22-8ADF-405D-8CE4-9801A40D9F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55BB6-53AD-40F0-96BF-8622F2170AF7}"/>
              </a:ext>
            </a:extLst>
          </p:cNvPr>
          <p:cNvSpPr>
            <a:spLocks noGrp="1"/>
          </p:cNvSpPr>
          <p:nvPr>
            <p:ph type="sldNum" sz="quarter" idx="12"/>
          </p:nvPr>
        </p:nvSpPr>
        <p:spPr/>
        <p:txBody>
          <a:bodyPr/>
          <a:lstStyle/>
          <a:p>
            <a:fld id="{98602B52-DB6F-42B5-9423-11AEB4685408}" type="slidenum">
              <a:rPr lang="en-US" smtClean="0"/>
              <a:t>‹#›</a:t>
            </a:fld>
            <a:endParaRPr lang="en-US"/>
          </a:p>
        </p:txBody>
      </p:sp>
    </p:spTree>
    <p:extLst>
      <p:ext uri="{BB962C8B-B14F-4D97-AF65-F5344CB8AC3E}">
        <p14:creationId xmlns:p14="http://schemas.microsoft.com/office/powerpoint/2010/main" val="1586589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04E0C-26B8-421D-BD09-3676657E76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6698F1-3643-439B-8F12-BE2F8AE69C8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595870-319D-4B97-A205-0C1A0D5DF09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CC4101-DE03-4D1F-BA4F-63309D0BA25A}"/>
              </a:ext>
            </a:extLst>
          </p:cNvPr>
          <p:cNvSpPr>
            <a:spLocks noGrp="1"/>
          </p:cNvSpPr>
          <p:nvPr>
            <p:ph type="dt" sz="half" idx="10"/>
          </p:nvPr>
        </p:nvSpPr>
        <p:spPr/>
        <p:txBody>
          <a:bodyPr/>
          <a:lstStyle/>
          <a:p>
            <a:fld id="{A5099F60-2285-47F8-8645-9AD516EBA501}" type="datetimeFigureOut">
              <a:rPr lang="en-US" smtClean="0"/>
              <a:t>4/22/2019</a:t>
            </a:fld>
            <a:endParaRPr lang="en-US"/>
          </a:p>
        </p:txBody>
      </p:sp>
      <p:sp>
        <p:nvSpPr>
          <p:cNvPr id="6" name="Footer Placeholder 5">
            <a:extLst>
              <a:ext uri="{FF2B5EF4-FFF2-40B4-BE49-F238E27FC236}">
                <a16:creationId xmlns:a16="http://schemas.microsoft.com/office/drawing/2014/main" id="{487DFB16-5903-4901-B14D-D1E6B2EAE3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D7B490-8D06-4939-9435-CFA4275B8C16}"/>
              </a:ext>
            </a:extLst>
          </p:cNvPr>
          <p:cNvSpPr>
            <a:spLocks noGrp="1"/>
          </p:cNvSpPr>
          <p:nvPr>
            <p:ph type="sldNum" sz="quarter" idx="12"/>
          </p:nvPr>
        </p:nvSpPr>
        <p:spPr/>
        <p:txBody>
          <a:bodyPr/>
          <a:lstStyle/>
          <a:p>
            <a:fld id="{98602B52-DB6F-42B5-9423-11AEB4685408}" type="slidenum">
              <a:rPr lang="en-US" smtClean="0"/>
              <a:t>‹#›</a:t>
            </a:fld>
            <a:endParaRPr lang="en-US"/>
          </a:p>
        </p:txBody>
      </p:sp>
    </p:spTree>
    <p:extLst>
      <p:ext uri="{BB962C8B-B14F-4D97-AF65-F5344CB8AC3E}">
        <p14:creationId xmlns:p14="http://schemas.microsoft.com/office/powerpoint/2010/main" val="177162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B43A7-6508-4FF5-B5AB-15E089C356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191287-0267-4F13-B50C-58D2E005D9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D9F54B2-FC72-4C23-BE58-26A7AFB77E4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CBBA68-4F86-4418-BD6D-CB5AFE8243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4BA6589-DA1E-45EA-9C5E-0CFC815B177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D7A893-2460-4686-ABE7-1D904DA1A3E9}"/>
              </a:ext>
            </a:extLst>
          </p:cNvPr>
          <p:cNvSpPr>
            <a:spLocks noGrp="1"/>
          </p:cNvSpPr>
          <p:nvPr>
            <p:ph type="dt" sz="half" idx="10"/>
          </p:nvPr>
        </p:nvSpPr>
        <p:spPr/>
        <p:txBody>
          <a:bodyPr/>
          <a:lstStyle/>
          <a:p>
            <a:fld id="{A5099F60-2285-47F8-8645-9AD516EBA501}" type="datetimeFigureOut">
              <a:rPr lang="en-US" smtClean="0"/>
              <a:t>4/22/2019</a:t>
            </a:fld>
            <a:endParaRPr lang="en-US"/>
          </a:p>
        </p:txBody>
      </p:sp>
      <p:sp>
        <p:nvSpPr>
          <p:cNvPr id="8" name="Footer Placeholder 7">
            <a:extLst>
              <a:ext uri="{FF2B5EF4-FFF2-40B4-BE49-F238E27FC236}">
                <a16:creationId xmlns:a16="http://schemas.microsoft.com/office/drawing/2014/main" id="{0E3BAF1F-2493-4708-A0E8-D62F9CE3A0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41EA38-4491-43BD-B0BE-D3027557901B}"/>
              </a:ext>
            </a:extLst>
          </p:cNvPr>
          <p:cNvSpPr>
            <a:spLocks noGrp="1"/>
          </p:cNvSpPr>
          <p:nvPr>
            <p:ph type="sldNum" sz="quarter" idx="12"/>
          </p:nvPr>
        </p:nvSpPr>
        <p:spPr/>
        <p:txBody>
          <a:bodyPr/>
          <a:lstStyle/>
          <a:p>
            <a:fld id="{98602B52-DB6F-42B5-9423-11AEB4685408}" type="slidenum">
              <a:rPr lang="en-US" smtClean="0"/>
              <a:t>‹#›</a:t>
            </a:fld>
            <a:endParaRPr lang="en-US"/>
          </a:p>
        </p:txBody>
      </p:sp>
    </p:spTree>
    <p:extLst>
      <p:ext uri="{BB962C8B-B14F-4D97-AF65-F5344CB8AC3E}">
        <p14:creationId xmlns:p14="http://schemas.microsoft.com/office/powerpoint/2010/main" val="1250566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A5B8-9A3E-440F-A4A5-E4FAF3379B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443D66-C039-411E-B3D0-CBB1974EA8F0}"/>
              </a:ext>
            </a:extLst>
          </p:cNvPr>
          <p:cNvSpPr>
            <a:spLocks noGrp="1"/>
          </p:cNvSpPr>
          <p:nvPr>
            <p:ph type="dt" sz="half" idx="10"/>
          </p:nvPr>
        </p:nvSpPr>
        <p:spPr/>
        <p:txBody>
          <a:bodyPr/>
          <a:lstStyle/>
          <a:p>
            <a:fld id="{A5099F60-2285-47F8-8645-9AD516EBA501}" type="datetimeFigureOut">
              <a:rPr lang="en-US" smtClean="0"/>
              <a:t>4/22/2019</a:t>
            </a:fld>
            <a:endParaRPr lang="en-US"/>
          </a:p>
        </p:txBody>
      </p:sp>
      <p:sp>
        <p:nvSpPr>
          <p:cNvPr id="4" name="Footer Placeholder 3">
            <a:extLst>
              <a:ext uri="{FF2B5EF4-FFF2-40B4-BE49-F238E27FC236}">
                <a16:creationId xmlns:a16="http://schemas.microsoft.com/office/drawing/2014/main" id="{5380A7B1-9F4A-4D2C-BA51-35CD3E6ABB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89EC7E-67FA-4E0E-807E-79B9FEED187F}"/>
              </a:ext>
            </a:extLst>
          </p:cNvPr>
          <p:cNvSpPr>
            <a:spLocks noGrp="1"/>
          </p:cNvSpPr>
          <p:nvPr>
            <p:ph type="sldNum" sz="quarter" idx="12"/>
          </p:nvPr>
        </p:nvSpPr>
        <p:spPr/>
        <p:txBody>
          <a:bodyPr/>
          <a:lstStyle/>
          <a:p>
            <a:fld id="{98602B52-DB6F-42B5-9423-11AEB4685408}" type="slidenum">
              <a:rPr lang="en-US" smtClean="0"/>
              <a:t>‹#›</a:t>
            </a:fld>
            <a:endParaRPr lang="en-US"/>
          </a:p>
        </p:txBody>
      </p:sp>
    </p:spTree>
    <p:extLst>
      <p:ext uri="{BB962C8B-B14F-4D97-AF65-F5344CB8AC3E}">
        <p14:creationId xmlns:p14="http://schemas.microsoft.com/office/powerpoint/2010/main" val="2757610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D4DB18-98C0-488D-998B-90EB4DEE9494}"/>
              </a:ext>
            </a:extLst>
          </p:cNvPr>
          <p:cNvSpPr>
            <a:spLocks noGrp="1"/>
          </p:cNvSpPr>
          <p:nvPr>
            <p:ph type="dt" sz="half" idx="10"/>
          </p:nvPr>
        </p:nvSpPr>
        <p:spPr/>
        <p:txBody>
          <a:bodyPr/>
          <a:lstStyle/>
          <a:p>
            <a:fld id="{A5099F60-2285-47F8-8645-9AD516EBA501}" type="datetimeFigureOut">
              <a:rPr lang="en-US" smtClean="0"/>
              <a:t>4/22/2019</a:t>
            </a:fld>
            <a:endParaRPr lang="en-US"/>
          </a:p>
        </p:txBody>
      </p:sp>
      <p:sp>
        <p:nvSpPr>
          <p:cNvPr id="3" name="Footer Placeholder 2">
            <a:extLst>
              <a:ext uri="{FF2B5EF4-FFF2-40B4-BE49-F238E27FC236}">
                <a16:creationId xmlns:a16="http://schemas.microsoft.com/office/drawing/2014/main" id="{9E39B019-14CB-4B73-AEC5-112B045A50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D75737-E71F-4419-BDC7-AB51F7EFB0B9}"/>
              </a:ext>
            </a:extLst>
          </p:cNvPr>
          <p:cNvSpPr>
            <a:spLocks noGrp="1"/>
          </p:cNvSpPr>
          <p:nvPr>
            <p:ph type="sldNum" sz="quarter" idx="12"/>
          </p:nvPr>
        </p:nvSpPr>
        <p:spPr/>
        <p:txBody>
          <a:bodyPr/>
          <a:lstStyle/>
          <a:p>
            <a:fld id="{98602B52-DB6F-42B5-9423-11AEB4685408}" type="slidenum">
              <a:rPr lang="en-US" smtClean="0"/>
              <a:t>‹#›</a:t>
            </a:fld>
            <a:endParaRPr lang="en-US"/>
          </a:p>
        </p:txBody>
      </p:sp>
    </p:spTree>
    <p:extLst>
      <p:ext uri="{BB962C8B-B14F-4D97-AF65-F5344CB8AC3E}">
        <p14:creationId xmlns:p14="http://schemas.microsoft.com/office/powerpoint/2010/main" val="3975259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E8CD5-C1A5-4559-8F8B-A86170EF77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B18596-B14C-4E69-8AF7-08B4F8B66D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8DB40D-4981-4E20-AAF0-48F8C1C792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B2F32EB-B4E4-4F5D-833B-E514BDC9C6ED}"/>
              </a:ext>
            </a:extLst>
          </p:cNvPr>
          <p:cNvSpPr>
            <a:spLocks noGrp="1"/>
          </p:cNvSpPr>
          <p:nvPr>
            <p:ph type="dt" sz="half" idx="10"/>
          </p:nvPr>
        </p:nvSpPr>
        <p:spPr/>
        <p:txBody>
          <a:bodyPr/>
          <a:lstStyle/>
          <a:p>
            <a:fld id="{A5099F60-2285-47F8-8645-9AD516EBA501}" type="datetimeFigureOut">
              <a:rPr lang="en-US" smtClean="0"/>
              <a:t>4/22/2019</a:t>
            </a:fld>
            <a:endParaRPr lang="en-US"/>
          </a:p>
        </p:txBody>
      </p:sp>
      <p:sp>
        <p:nvSpPr>
          <p:cNvPr id="6" name="Footer Placeholder 5">
            <a:extLst>
              <a:ext uri="{FF2B5EF4-FFF2-40B4-BE49-F238E27FC236}">
                <a16:creationId xmlns:a16="http://schemas.microsoft.com/office/drawing/2014/main" id="{3EBEE3E3-AD17-4AFD-9BD6-CD79A1D3BE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3E3BCD-5425-425E-9810-B067AAE8CC90}"/>
              </a:ext>
            </a:extLst>
          </p:cNvPr>
          <p:cNvSpPr>
            <a:spLocks noGrp="1"/>
          </p:cNvSpPr>
          <p:nvPr>
            <p:ph type="sldNum" sz="quarter" idx="12"/>
          </p:nvPr>
        </p:nvSpPr>
        <p:spPr/>
        <p:txBody>
          <a:bodyPr/>
          <a:lstStyle/>
          <a:p>
            <a:fld id="{98602B52-DB6F-42B5-9423-11AEB4685408}" type="slidenum">
              <a:rPr lang="en-US" smtClean="0"/>
              <a:t>‹#›</a:t>
            </a:fld>
            <a:endParaRPr lang="en-US"/>
          </a:p>
        </p:txBody>
      </p:sp>
    </p:spTree>
    <p:extLst>
      <p:ext uri="{BB962C8B-B14F-4D97-AF65-F5344CB8AC3E}">
        <p14:creationId xmlns:p14="http://schemas.microsoft.com/office/powerpoint/2010/main" val="1058826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A319C-9C5B-4553-BD3E-AE6FF44BB2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DBC947-F658-44F8-9D4D-A7BACC62CA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0B533A-CBE6-4919-A336-3E07032EB4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811C155-05E0-4116-BBDB-886CA994EA96}"/>
              </a:ext>
            </a:extLst>
          </p:cNvPr>
          <p:cNvSpPr>
            <a:spLocks noGrp="1"/>
          </p:cNvSpPr>
          <p:nvPr>
            <p:ph type="dt" sz="half" idx="10"/>
          </p:nvPr>
        </p:nvSpPr>
        <p:spPr/>
        <p:txBody>
          <a:bodyPr/>
          <a:lstStyle/>
          <a:p>
            <a:fld id="{A5099F60-2285-47F8-8645-9AD516EBA501}" type="datetimeFigureOut">
              <a:rPr lang="en-US" smtClean="0"/>
              <a:t>4/22/2019</a:t>
            </a:fld>
            <a:endParaRPr lang="en-US"/>
          </a:p>
        </p:txBody>
      </p:sp>
      <p:sp>
        <p:nvSpPr>
          <p:cNvPr id="6" name="Footer Placeholder 5">
            <a:extLst>
              <a:ext uri="{FF2B5EF4-FFF2-40B4-BE49-F238E27FC236}">
                <a16:creationId xmlns:a16="http://schemas.microsoft.com/office/drawing/2014/main" id="{5B9C0864-64EC-4166-82D9-A798831E11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0F1A1E-A0AF-4BE0-AA85-49BEC71672A4}"/>
              </a:ext>
            </a:extLst>
          </p:cNvPr>
          <p:cNvSpPr>
            <a:spLocks noGrp="1"/>
          </p:cNvSpPr>
          <p:nvPr>
            <p:ph type="sldNum" sz="quarter" idx="12"/>
          </p:nvPr>
        </p:nvSpPr>
        <p:spPr/>
        <p:txBody>
          <a:bodyPr/>
          <a:lstStyle/>
          <a:p>
            <a:fld id="{98602B52-DB6F-42B5-9423-11AEB4685408}" type="slidenum">
              <a:rPr lang="en-US" smtClean="0"/>
              <a:t>‹#›</a:t>
            </a:fld>
            <a:endParaRPr lang="en-US"/>
          </a:p>
        </p:txBody>
      </p:sp>
    </p:spTree>
    <p:extLst>
      <p:ext uri="{BB962C8B-B14F-4D97-AF65-F5344CB8AC3E}">
        <p14:creationId xmlns:p14="http://schemas.microsoft.com/office/powerpoint/2010/main" val="306643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3B4DD4-5655-4DDB-ACB8-E2002D62BC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377F1B-DD6A-402B-8ABE-A6CE6BB702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FE900A-56BC-4A28-97B8-D919892D3E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099F60-2285-47F8-8645-9AD516EBA501}" type="datetimeFigureOut">
              <a:rPr lang="en-US" smtClean="0"/>
              <a:t>4/22/2019</a:t>
            </a:fld>
            <a:endParaRPr lang="en-US"/>
          </a:p>
        </p:txBody>
      </p:sp>
      <p:sp>
        <p:nvSpPr>
          <p:cNvPr id="5" name="Footer Placeholder 4">
            <a:extLst>
              <a:ext uri="{FF2B5EF4-FFF2-40B4-BE49-F238E27FC236}">
                <a16:creationId xmlns:a16="http://schemas.microsoft.com/office/drawing/2014/main" id="{BEAB1398-27DD-4574-9A3F-3158819D0D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75A4F1-2B53-4D97-B9E3-F398CA3409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2B52-DB6F-42B5-9423-11AEB4685408}" type="slidenum">
              <a:rPr lang="en-US" smtClean="0"/>
              <a:t>‹#›</a:t>
            </a:fld>
            <a:endParaRPr lang="en-US"/>
          </a:p>
        </p:txBody>
      </p:sp>
    </p:spTree>
    <p:extLst>
      <p:ext uri="{BB962C8B-B14F-4D97-AF65-F5344CB8AC3E}">
        <p14:creationId xmlns:p14="http://schemas.microsoft.com/office/powerpoint/2010/main" val="4287196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Class_diagram" TargetMode="External"/><Relationship Id="rId2" Type="http://schemas.openxmlformats.org/officeDocument/2006/relationships/hyperlink" Target="https://en.wikipedia.org/wiki/Use_case" TargetMode="External"/><Relationship Id="rId1" Type="http://schemas.openxmlformats.org/officeDocument/2006/relationships/slideLayout" Target="../slideLayouts/slideLayout2.xml"/><Relationship Id="rId4" Type="http://schemas.openxmlformats.org/officeDocument/2006/relationships/hyperlink" Target="https://en.wikipedia.org/wiki/Unified_Modeling_Language"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www.gristprojectmanagement.us/spreadsheet.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ristprojectmanagement.us/software-3/the-principles-of-conventional-software-engineering.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gristprojectmanagement.us/software-3/management-artifact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C904A-CC67-4AB7-807B-3C776CCEDF61}"/>
              </a:ext>
            </a:extLst>
          </p:cNvPr>
          <p:cNvSpPr>
            <a:spLocks noGrp="1"/>
          </p:cNvSpPr>
          <p:nvPr>
            <p:ph type="ctrTitle"/>
          </p:nvPr>
        </p:nvSpPr>
        <p:spPr>
          <a:xfrm flipH="1">
            <a:off x="476518" y="185531"/>
            <a:ext cx="10880588" cy="703112"/>
          </a:xfrm>
        </p:spPr>
        <p:txBody>
          <a:bodyPr>
            <a:normAutofit fontScale="90000"/>
          </a:bodyPr>
          <a:lstStyle/>
          <a:p>
            <a:r>
              <a:rPr lang="en-US" b="1" dirty="0" err="1">
                <a:latin typeface="Times New Roman" panose="02020603050405020304" pitchFamily="18" charset="0"/>
                <a:cs typeface="Times New Roman" panose="02020603050405020304" pitchFamily="18" charset="0"/>
              </a:rPr>
              <a:t>Wollo</a:t>
            </a:r>
            <a:r>
              <a:rPr lang="en-US" b="1" dirty="0">
                <a:latin typeface="Times New Roman" panose="02020603050405020304" pitchFamily="18" charset="0"/>
                <a:cs typeface="Times New Roman" panose="02020603050405020304" pitchFamily="18" charset="0"/>
              </a:rPr>
              <a:t> University </a:t>
            </a:r>
          </a:p>
        </p:txBody>
      </p:sp>
      <p:sp>
        <p:nvSpPr>
          <p:cNvPr id="3" name="Subtitle 2">
            <a:extLst>
              <a:ext uri="{FF2B5EF4-FFF2-40B4-BE49-F238E27FC236}">
                <a16:creationId xmlns:a16="http://schemas.microsoft.com/office/drawing/2014/main" id="{91B87F4A-FF89-4BE1-A3B8-6D4A567DFBFC}"/>
              </a:ext>
            </a:extLst>
          </p:cNvPr>
          <p:cNvSpPr>
            <a:spLocks noGrp="1"/>
          </p:cNvSpPr>
          <p:nvPr>
            <p:ph type="subTitle" idx="1"/>
          </p:nvPr>
        </p:nvSpPr>
        <p:spPr>
          <a:xfrm>
            <a:off x="618186" y="888643"/>
            <a:ext cx="11384924" cy="5692461"/>
          </a:xfrm>
        </p:spPr>
        <p:txBody>
          <a:bodyPr>
            <a:noAutofit/>
          </a:bodyPr>
          <a:lstStyle/>
          <a:p>
            <a:pPr algn="just"/>
            <a:endParaRPr lang="en-US" sz="2800" b="1" dirty="0" smtClean="0">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a:p>
            <a:pPr algn="just"/>
            <a:endParaRPr lang="en-US" sz="2800" b="1" dirty="0" smtClean="0">
              <a:latin typeface="Times New Roman" panose="02020603050405020304" pitchFamily="18" charset="0"/>
              <a:cs typeface="Times New Roman" panose="02020603050405020304" pitchFamily="18" charset="0"/>
            </a:endParaRPr>
          </a:p>
          <a:p>
            <a:pPr algn="just"/>
            <a:r>
              <a:rPr lang="en-US" sz="2800" b="1" dirty="0" err="1" smtClean="0">
                <a:solidFill>
                  <a:srgbClr val="0070C0"/>
                </a:solidFill>
                <a:latin typeface="Times New Roman" panose="02020603050405020304" pitchFamily="18" charset="0"/>
                <a:cs typeface="Times New Roman" panose="02020603050405020304" pitchFamily="18" charset="0"/>
              </a:rPr>
              <a:t>Kombolcha</a:t>
            </a:r>
            <a:r>
              <a:rPr lang="en-US" sz="2800" b="1" dirty="0" smtClean="0">
                <a:solidFill>
                  <a:srgbClr val="0070C0"/>
                </a:solidFill>
                <a:latin typeface="Times New Roman" panose="02020603050405020304" pitchFamily="18" charset="0"/>
                <a:cs typeface="Times New Roman" panose="02020603050405020304" pitchFamily="18" charset="0"/>
              </a:rPr>
              <a:t> </a:t>
            </a:r>
            <a:r>
              <a:rPr lang="en-US" sz="2800" b="1" dirty="0">
                <a:solidFill>
                  <a:srgbClr val="0070C0"/>
                </a:solidFill>
                <a:latin typeface="Times New Roman" panose="02020603050405020304" pitchFamily="18" charset="0"/>
                <a:cs typeface="Times New Roman" panose="02020603050405020304" pitchFamily="18" charset="0"/>
              </a:rPr>
              <a:t>Institute of Technology </a:t>
            </a:r>
          </a:p>
          <a:p>
            <a:pPr algn="just"/>
            <a:r>
              <a:rPr lang="en-US" sz="2800" b="1" dirty="0">
                <a:solidFill>
                  <a:srgbClr val="0070C0"/>
                </a:solidFill>
                <a:latin typeface="Times New Roman" panose="02020603050405020304" pitchFamily="18" charset="0"/>
                <a:cs typeface="Times New Roman" panose="02020603050405020304" pitchFamily="18" charset="0"/>
              </a:rPr>
              <a:t>College of Informatics </a:t>
            </a:r>
          </a:p>
          <a:p>
            <a:pPr algn="just"/>
            <a:r>
              <a:rPr lang="en-US" sz="2800" b="1" dirty="0">
                <a:solidFill>
                  <a:srgbClr val="0070C0"/>
                </a:solidFill>
                <a:latin typeface="Times New Roman" panose="02020603050405020304" pitchFamily="18" charset="0"/>
                <a:cs typeface="Times New Roman" panose="02020603050405020304" pitchFamily="18" charset="0"/>
              </a:rPr>
              <a:t>Department of Software </a:t>
            </a:r>
            <a:r>
              <a:rPr lang="en-US" sz="2800" b="1" dirty="0" smtClean="0">
                <a:solidFill>
                  <a:srgbClr val="0070C0"/>
                </a:solidFill>
                <a:latin typeface="Times New Roman" panose="02020603050405020304" pitchFamily="18" charset="0"/>
                <a:cs typeface="Times New Roman" panose="02020603050405020304" pitchFamily="18" charset="0"/>
              </a:rPr>
              <a:t>Engineering</a:t>
            </a:r>
          </a:p>
          <a:p>
            <a:pPr algn="just"/>
            <a:r>
              <a:rPr lang="en-US" sz="2800" b="1" dirty="0" smtClean="0">
                <a:solidFill>
                  <a:srgbClr val="0070C0"/>
                </a:solidFill>
                <a:latin typeface="Times New Roman" panose="02020603050405020304" pitchFamily="18" charset="0"/>
                <a:cs typeface="Times New Roman" panose="02020603050405020304" pitchFamily="18" charset="0"/>
              </a:rPr>
              <a:t>Course Name:-Software </a:t>
            </a:r>
            <a:r>
              <a:rPr lang="en-US" sz="2800" b="1" dirty="0">
                <a:solidFill>
                  <a:srgbClr val="0070C0"/>
                </a:solidFill>
                <a:latin typeface="Times New Roman" panose="02020603050405020304" pitchFamily="18" charset="0"/>
                <a:cs typeface="Times New Roman" panose="02020603050405020304" pitchFamily="18" charset="0"/>
              </a:rPr>
              <a:t>Engineering Tools </a:t>
            </a:r>
            <a:r>
              <a:rPr lang="en-US" sz="2800" b="1" dirty="0" smtClean="0">
                <a:solidFill>
                  <a:srgbClr val="0070C0"/>
                </a:solidFill>
                <a:latin typeface="Times New Roman" panose="02020603050405020304" pitchFamily="18" charset="0"/>
                <a:cs typeface="Times New Roman" panose="02020603050405020304" pitchFamily="18" charset="0"/>
              </a:rPr>
              <a:t> and Practice</a:t>
            </a:r>
            <a:endParaRPr lang="en-US" sz="2800" b="1" dirty="0">
              <a:solidFill>
                <a:srgbClr val="0070C0"/>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8604160" y="715455"/>
            <a:ext cx="1804670" cy="1752600"/>
          </a:xfrm>
          <a:prstGeom prst="rect">
            <a:avLst/>
          </a:prstGeom>
        </p:spPr>
      </p:pic>
    </p:spTree>
    <p:extLst>
      <p:ext uri="{BB962C8B-B14F-4D97-AF65-F5344CB8AC3E}">
        <p14:creationId xmlns:p14="http://schemas.microsoft.com/office/powerpoint/2010/main" val="2400338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064"/>
            <a:ext cx="10515600" cy="587912"/>
          </a:xfrm>
        </p:spPr>
        <p:txBody>
          <a:bodyPr>
            <a:normAutofit fontScale="90000"/>
          </a:bodyPr>
          <a:lstStyle/>
          <a:p>
            <a:r>
              <a:rPr lang="en-US" dirty="0" smtClean="0"/>
              <a:t>Cloud drives </a:t>
            </a:r>
            <a:endParaRPr lang="en-US" dirty="0"/>
          </a:p>
        </p:txBody>
      </p:sp>
      <p:sp>
        <p:nvSpPr>
          <p:cNvPr id="3" name="Content Placeholder 2"/>
          <p:cNvSpPr>
            <a:spLocks noGrp="1"/>
          </p:cNvSpPr>
          <p:nvPr>
            <p:ph idx="1"/>
          </p:nvPr>
        </p:nvSpPr>
        <p:spPr>
          <a:xfrm>
            <a:off x="463639" y="888642"/>
            <a:ext cx="11230377" cy="5666703"/>
          </a:xfrm>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Cloud drive is a Web-based service that offers storage space on a remote server.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Cloud </a:t>
            </a:r>
            <a:r>
              <a:rPr lang="en-US" dirty="0">
                <a:latin typeface="Times New Roman" panose="02020603050405020304" pitchFamily="18" charset="0"/>
                <a:cs typeface="Times New Roman" panose="02020603050405020304" pitchFamily="18" charset="0"/>
              </a:rPr>
              <a:t>drives are usually accessed over the Internet using client-side software, and are used to back up files</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cloud drive providers generally give users with a restricted volume of free online storage space and the option for more in exchange for a monthly fee.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Cloud </a:t>
            </a:r>
            <a:r>
              <a:rPr lang="en-US" dirty="0">
                <a:latin typeface="Times New Roman" panose="02020603050405020304" pitchFamily="18" charset="0"/>
                <a:cs typeface="Times New Roman" panose="02020603050405020304" pitchFamily="18" charset="0"/>
              </a:rPr>
              <a:t>drives let individual users or small businesses store and synchronize documents as well as other electronic media without purchasing or maintaining file servers or external hard drives.</a:t>
            </a:r>
          </a:p>
        </p:txBody>
      </p:sp>
    </p:spTree>
    <p:extLst>
      <p:ext uri="{BB962C8B-B14F-4D97-AF65-F5344CB8AC3E}">
        <p14:creationId xmlns:p14="http://schemas.microsoft.com/office/powerpoint/2010/main" val="761509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154"/>
          </a:xfrm>
        </p:spPr>
        <p:txBody>
          <a:bodyPr>
            <a:normAutofit fontScale="90000"/>
          </a:bodyPr>
          <a:lstStyle/>
          <a:p>
            <a:r>
              <a:rPr lang="en-US" dirty="0" smtClean="0">
                <a:solidFill>
                  <a:srgbClr val="0000FF"/>
                </a:solidFill>
              </a:rPr>
              <a:t>Use of cloud drive in version/revision</a:t>
            </a:r>
            <a:endParaRPr lang="en-US" dirty="0">
              <a:solidFill>
                <a:srgbClr val="0000FF"/>
              </a:solidFill>
            </a:endParaRPr>
          </a:p>
        </p:txBody>
      </p:sp>
      <p:sp>
        <p:nvSpPr>
          <p:cNvPr id="3" name="Content Placeholder 2"/>
          <p:cNvSpPr>
            <a:spLocks noGrp="1"/>
          </p:cNvSpPr>
          <p:nvPr>
            <p:ph idx="1"/>
          </p:nvPr>
        </p:nvSpPr>
        <p:spPr>
          <a:xfrm>
            <a:off x="412125" y="1081825"/>
            <a:ext cx="11281892" cy="5447764"/>
          </a:xfrm>
        </p:spPr>
        <p:txBody>
          <a:bodyPr>
            <a:noAutofit/>
          </a:bodyPr>
          <a:lstStyle/>
          <a:p>
            <a:pPr algn="just"/>
            <a:r>
              <a:rPr lang="en-US" sz="2400" dirty="0">
                <a:latin typeface="Times New Roman" panose="02020603050405020304" pitchFamily="18" charset="0"/>
                <a:cs typeface="Times New Roman" panose="02020603050405020304" pitchFamily="18" charset="0"/>
              </a:rPr>
              <a:t>Improved accessibility to a cloud data storage provider The ability to handle data formatting and communication with the cloud data storage provider.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Effortless </a:t>
            </a:r>
            <a:r>
              <a:rPr lang="en-US" sz="2400" dirty="0">
                <a:latin typeface="Times New Roman" panose="02020603050405020304" pitchFamily="18" charset="0"/>
                <a:cs typeface="Times New Roman" panose="02020603050405020304" pitchFamily="18" charset="0"/>
              </a:rPr>
              <a:t>access to data by means of standard protocols like NFS and iSCSI Serialized and synchronized accessibility to the same data as well as concurrent processing of read and write requests to various </a:t>
            </a:r>
            <a:r>
              <a:rPr lang="en-US" sz="2400" dirty="0" smtClean="0">
                <a:latin typeface="Times New Roman" panose="02020603050405020304" pitchFamily="18" charset="0"/>
                <a:cs typeface="Times New Roman" panose="02020603050405020304" pitchFamily="18" charset="0"/>
              </a:rPr>
              <a:t>data.</a:t>
            </a:r>
          </a:p>
          <a:p>
            <a:pPr algn="just"/>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virtualization of data storage allows a restricted volume of physical data storage to appear several times bigger than its original size Provides less expensive, more methodical remote data storage without significant performance deterioration Minimizes the physical data storage </a:t>
            </a:r>
            <a:r>
              <a:rPr lang="en-US" sz="2400" dirty="0" smtClean="0">
                <a:latin typeface="Times New Roman" panose="02020603050405020304" pitchFamily="18" charset="0"/>
                <a:cs typeface="Times New Roman" panose="02020603050405020304" pitchFamily="18" charset="0"/>
              </a:rPr>
              <a:t>demands.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5818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6670"/>
            <a:ext cx="10515600" cy="5610293"/>
          </a:xfrm>
        </p:spPr>
        <p:txBody>
          <a:bodyPr>
            <a:normAutofit fontScale="92500" lnSpcReduction="20000"/>
          </a:bodyPr>
          <a:lstStyle/>
          <a:p>
            <a:pPr marL="0" indent="0">
              <a:buNone/>
            </a:pPr>
            <a:r>
              <a:rPr lang="en-US" dirty="0">
                <a:latin typeface="Times New Roman" pitchFamily="18" charset="0"/>
                <a:cs typeface="Times New Roman" pitchFamily="18" charset="0"/>
              </a:rPr>
              <a:t> N</a:t>
            </a:r>
            <a:r>
              <a:rPr lang="en-US" u="sng" dirty="0">
                <a:latin typeface="Times New Roman" pitchFamily="18" charset="0"/>
                <a:cs typeface="Times New Roman" pitchFamily="18" charset="0"/>
              </a:rPr>
              <a:t>o</a:t>
            </a:r>
            <a:r>
              <a:rPr lang="en-US" dirty="0">
                <a:latin typeface="Times New Roman" pitchFamily="18" charset="0"/>
                <a:cs typeface="Times New Roman" pitchFamily="18" charset="0"/>
              </a:rPr>
              <a:t>       </a:t>
            </a:r>
            <a:r>
              <a:rPr lang="en-US" u="sng" dirty="0">
                <a:latin typeface="Times New Roman" pitchFamily="18" charset="0"/>
                <a:cs typeface="Times New Roman" pitchFamily="18" charset="0"/>
              </a:rPr>
              <a:t>Name</a:t>
            </a:r>
            <a:r>
              <a:rPr lang="en-US" dirty="0">
                <a:latin typeface="Times New Roman" pitchFamily="18" charset="0"/>
                <a:cs typeface="Times New Roman" pitchFamily="18" charset="0"/>
              </a:rPr>
              <a:t> ………………………………………..………..</a:t>
            </a:r>
            <a:r>
              <a:rPr lang="en-US" u="sng" dirty="0">
                <a:latin typeface="Times New Roman" pitchFamily="18" charset="0"/>
                <a:cs typeface="Times New Roman" pitchFamily="18" charset="0"/>
              </a:rPr>
              <a:t>ID</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1,      </a:t>
            </a:r>
            <a:r>
              <a:rPr lang="en-US" dirty="0" err="1">
                <a:latin typeface="Times New Roman" pitchFamily="18" charset="0"/>
                <a:cs typeface="Times New Roman" pitchFamily="18" charset="0"/>
              </a:rPr>
              <a:t>Beyene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Bishaw</a:t>
            </a:r>
            <a:r>
              <a:rPr lang="en-US" dirty="0">
                <a:latin typeface="Times New Roman" pitchFamily="18" charset="0"/>
                <a:cs typeface="Times New Roman" pitchFamily="18" charset="0"/>
              </a:rPr>
              <a:t>……………………………………….0967/10</a:t>
            </a:r>
          </a:p>
          <a:p>
            <a:pPr marL="0" lvl="0" indent="0">
              <a:buNone/>
            </a:pPr>
            <a:r>
              <a:rPr lang="en-US" dirty="0">
                <a:latin typeface="Times New Roman" pitchFamily="18" charset="0"/>
                <a:cs typeface="Times New Roman" pitchFamily="18" charset="0"/>
              </a:rPr>
              <a:t>      2,     Mohammad </a:t>
            </a:r>
            <a:r>
              <a:rPr lang="en-US" dirty="0" err="1">
                <a:latin typeface="Times New Roman" pitchFamily="18" charset="0"/>
                <a:cs typeface="Times New Roman" pitchFamily="18" charset="0"/>
              </a:rPr>
              <a:t>Ganzab</a:t>
            </a:r>
            <a:r>
              <a:rPr lang="en-US" dirty="0">
                <a:latin typeface="Times New Roman" pitchFamily="18" charset="0"/>
                <a:cs typeface="Times New Roman" pitchFamily="18" charset="0"/>
              </a:rPr>
              <a:t>…………………………….…….0588/10</a:t>
            </a:r>
          </a:p>
          <a:p>
            <a:pPr marL="0" lvl="0" indent="0">
              <a:buNone/>
            </a:pPr>
            <a:r>
              <a:rPr lang="en-US" dirty="0">
                <a:latin typeface="Times New Roman" pitchFamily="18" charset="0"/>
                <a:cs typeface="Times New Roman" pitchFamily="18" charset="0"/>
              </a:rPr>
              <a:t>      3,     </a:t>
            </a:r>
            <a:r>
              <a:rPr lang="en-US" dirty="0" err="1">
                <a:latin typeface="Times New Roman" pitchFamily="18" charset="0"/>
                <a:cs typeface="Times New Roman" pitchFamily="18" charset="0"/>
              </a:rPr>
              <a:t>Arebu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Tadesse</a:t>
            </a:r>
            <a:r>
              <a:rPr lang="en-US" dirty="0">
                <a:latin typeface="Times New Roman" pitchFamily="18" charset="0"/>
                <a:cs typeface="Times New Roman" pitchFamily="18" charset="0"/>
              </a:rPr>
              <a:t>………………………………….……..0840/10</a:t>
            </a:r>
          </a:p>
          <a:p>
            <a:pPr marL="0" lvl="0" indent="0">
              <a:buNone/>
            </a:pPr>
            <a:r>
              <a:rPr lang="en-US" dirty="0">
                <a:latin typeface="Times New Roman" pitchFamily="18" charset="0"/>
                <a:cs typeface="Times New Roman" pitchFamily="18" charset="0"/>
              </a:rPr>
              <a:t>      4,     </a:t>
            </a:r>
            <a:r>
              <a:rPr lang="en-US" dirty="0" err="1">
                <a:latin typeface="Times New Roman" pitchFamily="18" charset="0"/>
                <a:cs typeface="Times New Roman" pitchFamily="18" charset="0"/>
              </a:rPr>
              <a:t>Abubeker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Sufiyan</a:t>
            </a:r>
            <a:r>
              <a:rPr lang="en-US" dirty="0">
                <a:latin typeface="Times New Roman" pitchFamily="18" charset="0"/>
                <a:cs typeface="Times New Roman" pitchFamily="18" charset="0"/>
              </a:rPr>
              <a:t>…………………………………….0743/10</a:t>
            </a:r>
          </a:p>
          <a:p>
            <a:pPr marL="0" lvl="0" indent="0">
              <a:buNone/>
            </a:pPr>
            <a:r>
              <a:rPr lang="en-US" dirty="0">
                <a:latin typeface="Times New Roman" pitchFamily="18" charset="0"/>
                <a:cs typeface="Times New Roman" pitchFamily="18" charset="0"/>
              </a:rPr>
              <a:t>      5,     </a:t>
            </a:r>
            <a:r>
              <a:rPr lang="en-US" dirty="0" err="1">
                <a:latin typeface="Times New Roman" pitchFamily="18" charset="0"/>
                <a:cs typeface="Times New Roman" pitchFamily="18" charset="0"/>
              </a:rPr>
              <a:t>Mudessir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Maru</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1781/10</a:t>
            </a:r>
            <a:endParaRPr lang="en-US" dirty="0">
              <a:latin typeface="Times New Roman" pitchFamily="18" charset="0"/>
              <a:cs typeface="Times New Roman" pitchFamily="18" charset="0"/>
            </a:endParaRPr>
          </a:p>
          <a:p>
            <a:pPr marL="0" lvl="0" indent="0">
              <a:buNone/>
            </a:pPr>
            <a:r>
              <a:rPr lang="en-US" dirty="0">
                <a:latin typeface="Times New Roman" pitchFamily="18" charset="0"/>
                <a:cs typeface="Times New Roman" pitchFamily="18" charset="0"/>
              </a:rPr>
              <a:t>      6,    </a:t>
            </a:r>
            <a:r>
              <a:rPr lang="en-US" dirty="0" err="1">
                <a:latin typeface="Times New Roman" pitchFamily="18" charset="0"/>
                <a:cs typeface="Times New Roman" pitchFamily="18" charset="0"/>
              </a:rPr>
              <a:t>Yitbarek</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simur</a:t>
            </a:r>
            <a:r>
              <a:rPr lang="en-US" smtClean="0">
                <a:latin typeface="Times New Roman" pitchFamily="18" charset="0"/>
                <a:cs typeface="Times New Roman" pitchFamily="18" charset="0"/>
              </a:rPr>
              <a:t>……………………………………..… 0630/10</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Submision</a:t>
            </a:r>
            <a:r>
              <a:rPr lang="en-US" dirty="0" smtClean="0">
                <a:latin typeface="Times New Roman" pitchFamily="18" charset="0"/>
                <a:cs typeface="Times New Roman" pitchFamily="18" charset="0"/>
              </a:rPr>
              <a:t> Date 06/04/2011 E.C</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r>
              <a:rPr lang="en-US" dirty="0" smtClean="0">
                <a:solidFill>
                  <a:srgbClr val="FF0000"/>
                </a:solidFill>
                <a:latin typeface="Times New Roman" panose="02020603050405020304" pitchFamily="18" charset="0"/>
                <a:cs typeface="Times New Roman" panose="02020603050405020304" pitchFamily="18" charset="0"/>
              </a:rPr>
              <a:t>Submitted to:-</a:t>
            </a:r>
            <a:r>
              <a:rPr lang="en-US" dirty="0" err="1" smtClean="0">
                <a:solidFill>
                  <a:srgbClr val="FF0000"/>
                </a:solidFill>
                <a:latin typeface="Times New Roman" panose="02020603050405020304" pitchFamily="18" charset="0"/>
                <a:cs typeface="Times New Roman" panose="02020603050405020304" pitchFamily="18" charset="0"/>
              </a:rPr>
              <a:t>T.Bezawit</a:t>
            </a:r>
            <a:endParaRPr lang="en-US" dirty="0">
              <a:solidFill>
                <a:srgbClr val="00B050"/>
              </a:solidFill>
              <a:latin typeface="Times New Roman" panose="02020603050405020304" pitchFamily="18" charset="0"/>
              <a:cs typeface="Times New Roman" panose="02020603050405020304" pitchFamily="18" charset="0"/>
            </a:endParaRPr>
          </a:p>
          <a:p>
            <a:pPr marL="0" indent="0">
              <a:buNone/>
            </a:pPr>
            <a:r>
              <a:rPr lang="en-US" dirty="0">
                <a:latin typeface="Times New Roman" pitchFamily="18" charset="0"/>
                <a:cs typeface="Times New Roman" pitchFamily="18" charset="0"/>
              </a:rPr>
              <a:t>                                                                               </a:t>
            </a:r>
            <a:endParaRPr lang="en-US" dirty="0"/>
          </a:p>
        </p:txBody>
      </p:sp>
    </p:spTree>
    <p:extLst>
      <p:ext uri="{BB962C8B-B14F-4D97-AF65-F5344CB8AC3E}">
        <p14:creationId xmlns:p14="http://schemas.microsoft.com/office/powerpoint/2010/main" val="1755860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0761"/>
            <a:ext cx="10515600" cy="5726202"/>
          </a:xfrm>
        </p:spPr>
        <p:txBody>
          <a:bodyPr/>
          <a:lstStyle/>
          <a:p>
            <a:r>
              <a:rPr lang="en-US" sz="3600" dirty="0">
                <a:solidFill>
                  <a:srgbClr val="002060"/>
                </a:solidFill>
                <a:latin typeface="Times New Roman" panose="02020603050405020304" pitchFamily="18" charset="0"/>
                <a:cs typeface="Times New Roman" panose="02020603050405020304" pitchFamily="18" charset="0"/>
              </a:rPr>
              <a:t>Main objectives:-</a:t>
            </a:r>
          </a:p>
          <a:p>
            <a:pPr marL="342900" indent="-342900" algn="just">
              <a:buFont typeface="Wingdings" panose="05000000000000000000" pitchFamily="2" charset="2"/>
              <a:buChar char="Ø"/>
            </a:pPr>
            <a:r>
              <a:rPr lang="en-US" dirty="0">
                <a:solidFill>
                  <a:schemeClr val="tx2">
                    <a:lumMod val="50000"/>
                  </a:schemeClr>
                </a:solidFill>
                <a:latin typeface="Times New Roman" panose="02020603050405020304" pitchFamily="18" charset="0"/>
                <a:cs typeface="Times New Roman" panose="02020603050405020304" pitchFamily="18" charset="0"/>
              </a:rPr>
              <a:t>Define </a:t>
            </a:r>
            <a:r>
              <a:rPr lang="en-US" dirty="0" smtClean="0">
                <a:solidFill>
                  <a:schemeClr val="tx2">
                    <a:lumMod val="50000"/>
                  </a:schemeClr>
                </a:solidFill>
                <a:latin typeface="Times New Roman" panose="02020603050405020304" pitchFamily="18" charset="0"/>
                <a:cs typeface="Times New Roman" panose="02020603050405020304" pitchFamily="18" charset="0"/>
              </a:rPr>
              <a:t>artifacts(software </a:t>
            </a:r>
            <a:r>
              <a:rPr lang="en-US" dirty="0">
                <a:solidFill>
                  <a:schemeClr val="tx2">
                    <a:lumMod val="50000"/>
                  </a:schemeClr>
                </a:solidFill>
                <a:latin typeface="Times New Roman" panose="02020603050405020304" pitchFamily="18" charset="0"/>
                <a:cs typeface="Times New Roman" panose="02020603050405020304" pitchFamily="18" charset="0"/>
              </a:rPr>
              <a:t>development)</a:t>
            </a:r>
          </a:p>
          <a:p>
            <a:pPr marL="342900" indent="-342900" algn="just">
              <a:buFont typeface="Wingdings" panose="05000000000000000000" pitchFamily="2" charset="2"/>
              <a:buChar char="Ø"/>
            </a:pPr>
            <a:r>
              <a:rPr lang="en-US" dirty="0">
                <a:solidFill>
                  <a:schemeClr val="tx2">
                    <a:lumMod val="50000"/>
                  </a:schemeClr>
                </a:solidFill>
                <a:latin typeface="Times New Roman" panose="02020603050405020304" pitchFamily="18" charset="0"/>
                <a:cs typeface="Times New Roman" panose="02020603050405020304" pitchFamily="18" charset="0"/>
              </a:rPr>
              <a:t>List and </a:t>
            </a:r>
            <a:r>
              <a:rPr lang="en-US" dirty="0" smtClean="0">
                <a:solidFill>
                  <a:schemeClr val="tx2">
                    <a:lumMod val="50000"/>
                  </a:schemeClr>
                </a:solidFill>
                <a:latin typeface="Times New Roman" panose="02020603050405020304" pitchFamily="18" charset="0"/>
                <a:cs typeface="Times New Roman" panose="02020603050405020304" pitchFamily="18" charset="0"/>
              </a:rPr>
              <a:t>define </a:t>
            </a:r>
            <a:r>
              <a:rPr lang="en-US" b="1" dirty="0" smtClean="0">
                <a:solidFill>
                  <a:srgbClr val="C00000"/>
                </a:solidFill>
                <a:latin typeface="Centaur" panose="02030504050205020304" pitchFamily="18" charset="0"/>
              </a:rPr>
              <a:t> </a:t>
            </a:r>
            <a:r>
              <a:rPr lang="en-US" dirty="0" smtClean="0">
                <a:latin typeface="Centaur" panose="02030504050205020304" pitchFamily="18" charset="0"/>
              </a:rPr>
              <a:t>Effective Management of Software Artifacts</a:t>
            </a:r>
            <a:endParaRPr lang="en-US"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mtClean="0">
                <a:solidFill>
                  <a:schemeClr val="tx2">
                    <a:lumMod val="50000"/>
                  </a:schemeClr>
                </a:solidFill>
                <a:latin typeface="Times New Roman" panose="02020603050405020304" pitchFamily="18" charset="0"/>
                <a:cs typeface="Times New Roman" panose="02020603050405020304" pitchFamily="18" charset="0"/>
              </a:rPr>
              <a:t>Define </a:t>
            </a:r>
            <a:r>
              <a:rPr lang="en-US" dirty="0">
                <a:solidFill>
                  <a:schemeClr val="tx2">
                    <a:lumMod val="50000"/>
                  </a:schemeClr>
                </a:solidFill>
                <a:latin typeface="Times New Roman" panose="02020603050405020304" pitchFamily="18" charset="0"/>
                <a:cs typeface="Times New Roman" panose="02020603050405020304" pitchFamily="18" charset="0"/>
              </a:rPr>
              <a:t>cloud drive</a:t>
            </a:r>
          </a:p>
          <a:p>
            <a:pPr marL="342900" indent="-342900" algn="just">
              <a:buFont typeface="Wingdings" panose="05000000000000000000" pitchFamily="2" charset="2"/>
              <a:buChar char="Ø"/>
            </a:pPr>
            <a:r>
              <a:rPr lang="en-US" dirty="0">
                <a:solidFill>
                  <a:schemeClr val="tx2">
                    <a:lumMod val="50000"/>
                  </a:schemeClr>
                </a:solidFill>
                <a:latin typeface="Times New Roman" panose="02020603050405020304" pitchFamily="18" charset="0"/>
                <a:cs typeface="Times New Roman" panose="02020603050405020304" pitchFamily="18" charset="0"/>
              </a:rPr>
              <a:t>Use of cloud drive in version /revision control </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87249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95F20-8BAD-478F-B2FD-E320104E0076}"/>
              </a:ext>
            </a:extLst>
          </p:cNvPr>
          <p:cNvSpPr>
            <a:spLocks noGrp="1"/>
          </p:cNvSpPr>
          <p:nvPr>
            <p:ph type="title"/>
          </p:nvPr>
        </p:nvSpPr>
        <p:spPr>
          <a:xfrm>
            <a:off x="838200" y="298864"/>
            <a:ext cx="10515600" cy="1325563"/>
          </a:xfrm>
        </p:spPr>
        <p:txBody>
          <a:bodyPr>
            <a:normAutofit/>
          </a:bodyPr>
          <a:lstStyle/>
          <a:p>
            <a:r>
              <a:rPr lang="en-US" b="1" dirty="0" smtClean="0">
                <a:solidFill>
                  <a:srgbClr val="C00000"/>
                </a:solidFill>
                <a:latin typeface="Centaur" panose="02030504050205020304" pitchFamily="18" charset="0"/>
              </a:rPr>
              <a:t>List And Describe Management </a:t>
            </a:r>
            <a:r>
              <a:rPr lang="en-US" b="1" dirty="0">
                <a:solidFill>
                  <a:srgbClr val="C00000"/>
                </a:solidFill>
                <a:latin typeface="Centaur" panose="02030504050205020304" pitchFamily="18" charset="0"/>
              </a:rPr>
              <a:t>of </a:t>
            </a:r>
            <a:r>
              <a:rPr lang="en-US" b="1" dirty="0" smtClean="0">
                <a:solidFill>
                  <a:srgbClr val="C00000"/>
                </a:solidFill>
                <a:latin typeface="Centaur" panose="02030504050205020304" pitchFamily="18" charset="0"/>
              </a:rPr>
              <a:t>Effective </a:t>
            </a:r>
            <a:r>
              <a:rPr lang="en-US" b="1" dirty="0">
                <a:solidFill>
                  <a:srgbClr val="C00000"/>
                </a:solidFill>
                <a:latin typeface="Centaur" panose="02030504050205020304" pitchFamily="18" charset="0"/>
              </a:rPr>
              <a:t>Software Artifacts</a:t>
            </a:r>
          </a:p>
        </p:txBody>
      </p:sp>
      <p:sp>
        <p:nvSpPr>
          <p:cNvPr id="3" name="Content Placeholder 2">
            <a:extLst>
              <a:ext uri="{FF2B5EF4-FFF2-40B4-BE49-F238E27FC236}">
                <a16:creationId xmlns:a16="http://schemas.microsoft.com/office/drawing/2014/main" id="{9917505B-4936-4245-992B-2CF69EA9732A}"/>
              </a:ext>
            </a:extLst>
          </p:cNvPr>
          <p:cNvSpPr>
            <a:spLocks noGrp="1"/>
          </p:cNvSpPr>
          <p:nvPr>
            <p:ph idx="1"/>
          </p:nvPr>
        </p:nvSpPr>
        <p:spPr>
          <a:xfrm>
            <a:off x="808383" y="2067339"/>
            <a:ext cx="10190921" cy="4227443"/>
          </a:xfrm>
        </p:spPr>
        <p:txBody>
          <a:bodyPr/>
          <a:lstStyle/>
          <a:p>
            <a:pPr marL="0" indent="0">
              <a:buNone/>
            </a:pPr>
            <a:r>
              <a:rPr lang="en-US" b="1" dirty="0">
                <a:solidFill>
                  <a:schemeClr val="accent1">
                    <a:lumMod val="50000"/>
                  </a:schemeClr>
                </a:solidFill>
              </a:rPr>
              <a:t>What does the word artifacts mean in software engineering?</a:t>
            </a: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word artifact is from the Latin phrase </a:t>
            </a:r>
            <a:r>
              <a:rPr lang="en-US" b="1" i="1" dirty="0" smtClean="0">
                <a:solidFill>
                  <a:schemeClr val="tx1">
                    <a:lumMod val="95000"/>
                    <a:lumOff val="5000"/>
                  </a:schemeClr>
                </a:solidFill>
                <a:latin typeface="Times New Roman" panose="02020603050405020304" pitchFamily="18" charset="0"/>
                <a:cs typeface="Times New Roman" panose="02020603050405020304" pitchFamily="18" charset="0"/>
              </a:rPr>
              <a:t>arte  </a:t>
            </a:r>
            <a:r>
              <a:rPr lang="en-US" b="1" i="1" dirty="0">
                <a:solidFill>
                  <a:schemeClr val="tx1">
                    <a:lumMod val="95000"/>
                    <a:lumOff val="5000"/>
                  </a:schemeClr>
                </a:solidFill>
                <a:latin typeface="Times New Roman" panose="02020603050405020304" pitchFamily="18" charset="0"/>
                <a:cs typeface="Times New Roman" panose="02020603050405020304" pitchFamily="18" charset="0"/>
              </a:rPr>
              <a:t>factum</a:t>
            </a:r>
            <a:r>
              <a:rPr lang="en-US" i="1" dirty="0">
                <a:latin typeface="Times New Roman" panose="02020603050405020304" pitchFamily="18" charset="0"/>
                <a:cs typeface="Times New Roman" panose="02020603050405020304" pitchFamily="18" charset="0"/>
              </a:rPr>
              <a:t>, </a:t>
            </a:r>
            <a:r>
              <a:rPr lang="en-US" dirty="0">
                <a:solidFill>
                  <a:srgbClr val="0070C0"/>
                </a:solidFill>
                <a:latin typeface="Times New Roman" panose="02020603050405020304" pitchFamily="18" charset="0"/>
                <a:cs typeface="Times New Roman" panose="02020603050405020304" pitchFamily="18" charset="0"/>
              </a:rPr>
              <a:t>skill + </a:t>
            </a:r>
            <a:r>
              <a:rPr lang="en-US" dirty="0">
                <a:latin typeface="Times New Roman" panose="02020603050405020304" pitchFamily="18" charset="0"/>
                <a:cs typeface="Times New Roman" panose="02020603050405020304" pitchFamily="18" charset="0"/>
              </a:rPr>
              <a:t>to </a:t>
            </a:r>
            <a:r>
              <a:rPr lang="en-US" dirty="0">
                <a:solidFill>
                  <a:srgbClr val="0070C0"/>
                </a:solidFill>
                <a:latin typeface="Times New Roman" panose="02020603050405020304" pitchFamily="18" charset="0"/>
                <a:cs typeface="Times New Roman" panose="02020603050405020304" pitchFamily="18" charset="0"/>
              </a:rPr>
              <a:t>make</a:t>
            </a:r>
            <a:r>
              <a:rPr lang="en-US" dirty="0">
                <a:latin typeface="Times New Roman" panose="02020603050405020304" pitchFamily="18" charset="0"/>
                <a:cs typeface="Times New Roman" panose="02020603050405020304" pitchFamily="18" charset="0"/>
              </a:rPr>
              <a:t>. Even though the word artifact has </a:t>
            </a:r>
            <a:r>
              <a:rPr lang="en-US" b="1" dirty="0">
                <a:latin typeface="Times New Roman" panose="02020603050405020304" pitchFamily="18" charset="0"/>
                <a:cs typeface="Times New Roman" panose="02020603050405020304" pitchFamily="18" charset="0"/>
              </a:rPr>
              <a:t>noble origins</a:t>
            </a:r>
            <a:r>
              <a:rPr lang="en-US" dirty="0">
                <a:latin typeface="Times New Roman" panose="02020603050405020304" pitchFamily="18" charset="0"/>
                <a:cs typeface="Times New Roman" panose="02020603050405020304" pitchFamily="18" charset="0"/>
              </a:rPr>
              <a:t>, the word “artifact” may have a positive or negative connotation in software engineering and product development</a:t>
            </a:r>
            <a:r>
              <a:rPr lang="en-US" dirty="0"/>
              <a:t>.</a:t>
            </a:r>
          </a:p>
        </p:txBody>
      </p:sp>
    </p:spTree>
    <p:extLst>
      <p:ext uri="{BB962C8B-B14F-4D97-AF65-F5344CB8AC3E}">
        <p14:creationId xmlns:p14="http://schemas.microsoft.com/office/powerpoint/2010/main" val="1952539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93C7A7-2DC1-411B-8114-850BE92F8653}"/>
              </a:ext>
            </a:extLst>
          </p:cNvPr>
          <p:cNvSpPr>
            <a:spLocks noGrp="1"/>
          </p:cNvSpPr>
          <p:nvPr>
            <p:ph idx="1"/>
          </p:nvPr>
        </p:nvSpPr>
        <p:spPr>
          <a:xfrm>
            <a:off x="1197735" y="218941"/>
            <a:ext cx="8809150" cy="6529589"/>
          </a:xfrm>
        </p:spPr>
        <p:txBody>
          <a:bodyPr>
            <a:normAutofit fontScale="92500" lnSpcReduction="20000"/>
          </a:bodyPr>
          <a:lstStyle/>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Artifacts are either final or intermediate work products produced and used during a project. </a:t>
            </a:r>
            <a:endParaRPr lang="en-US"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Artifacts </a:t>
            </a:r>
            <a:r>
              <a:rPr lang="en-US" dirty="0">
                <a:latin typeface="Times New Roman" panose="02020603050405020304" pitchFamily="18" charset="0"/>
                <a:cs typeface="Times New Roman" panose="02020603050405020304" pitchFamily="18" charset="0"/>
              </a:rPr>
              <a:t>capture and convey project information, and may take various shapes or forms. </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make developing </a:t>
            </a:r>
            <a:r>
              <a:rPr lang="en-US" dirty="0" smtClean="0">
                <a:latin typeface="Times New Roman" panose="02020603050405020304" pitchFamily="18" charset="0"/>
                <a:cs typeface="Times New Roman" panose="02020603050405020304" pitchFamily="18" charset="0"/>
              </a:rPr>
              <a:t>a complete </a:t>
            </a:r>
            <a:r>
              <a:rPr lang="en-US" dirty="0">
                <a:latin typeface="Times New Roman" panose="02020603050405020304" pitchFamily="18" charset="0"/>
                <a:cs typeface="Times New Roman" panose="02020603050405020304" pitchFamily="18" charset="0"/>
              </a:rPr>
              <a:t>software </a:t>
            </a:r>
            <a:r>
              <a:rPr lang="en-US" dirty="0" smtClean="0">
                <a:latin typeface="Times New Roman" panose="02020603050405020304" pitchFamily="18" charset="0"/>
                <a:cs typeface="Times New Roman" panose="02020603050405020304" pitchFamily="18" charset="0"/>
              </a:rPr>
              <a:t>system   manageable</a:t>
            </a:r>
            <a:r>
              <a:rPr lang="en-US" dirty="0">
                <a:latin typeface="Times New Roman" panose="02020603050405020304" pitchFamily="18" charset="0"/>
                <a:cs typeface="Times New Roman" panose="02020603050405020304" pitchFamily="18" charset="0"/>
              </a:rPr>
              <a:t>, the </a:t>
            </a:r>
            <a:r>
              <a:rPr lang="en-US" dirty="0" smtClean="0">
                <a:latin typeface="Times New Roman" panose="02020603050405020304" pitchFamily="18" charset="0"/>
                <a:cs typeface="Times New Roman" panose="02020603050405020304" pitchFamily="18" charset="0"/>
              </a:rPr>
              <a:t>artifacts are </a:t>
            </a:r>
            <a:r>
              <a:rPr lang="en-US" dirty="0">
                <a:latin typeface="Times New Roman" panose="02020603050405020304" pitchFamily="18" charset="0"/>
                <a:cs typeface="Times New Roman" panose="02020603050405020304" pitchFamily="18" charset="0"/>
              </a:rPr>
              <a:t>organized into </a:t>
            </a:r>
            <a:r>
              <a:rPr lang="en-US" dirty="0" smtClean="0">
                <a:latin typeface="Times New Roman" panose="02020603050405020304" pitchFamily="18" charset="0"/>
                <a:cs typeface="Times New Roman" panose="02020603050405020304" pitchFamily="18" charset="0"/>
              </a:rPr>
              <a:t>sets.</a:t>
            </a:r>
          </a:p>
          <a:p>
            <a:pPr algn="just">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artifact</a:t>
            </a:r>
            <a:r>
              <a:rPr lang="en-US" dirty="0">
                <a:latin typeface="Times New Roman" panose="02020603050405020304" pitchFamily="18" charset="0"/>
                <a:cs typeface="Times New Roman" panose="02020603050405020304" pitchFamily="18" charset="0"/>
              </a:rPr>
              <a:t> is one of many kinds of tangible by-products produced during the development of software. Some artifacts (e.g., </a:t>
            </a:r>
            <a:r>
              <a:rPr lang="en-US" dirty="0">
                <a:latin typeface="Times New Roman" panose="02020603050405020304" pitchFamily="18" charset="0"/>
                <a:cs typeface="Times New Roman" panose="02020603050405020304" pitchFamily="18" charset="0"/>
                <a:hlinkClick r:id="rId2" tooltip="Use case"/>
              </a:rPr>
              <a:t>use cases</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3" tooltip="Class diagram"/>
              </a:rPr>
              <a:t>class diagrams</a:t>
            </a:r>
            <a:r>
              <a:rPr lang="en-US" dirty="0">
                <a:latin typeface="Times New Roman" panose="02020603050405020304" pitchFamily="18" charset="0"/>
                <a:cs typeface="Times New Roman" panose="02020603050405020304" pitchFamily="18" charset="0"/>
              </a:rPr>
              <a:t>, and other </a:t>
            </a:r>
            <a:r>
              <a:rPr lang="en-US" dirty="0">
                <a:latin typeface="Times New Roman" panose="02020603050405020304" pitchFamily="18" charset="0"/>
                <a:cs typeface="Times New Roman" panose="02020603050405020304" pitchFamily="18" charset="0"/>
                <a:hlinkClick r:id="rId4" tooltip="Unified Modeling Language"/>
              </a:rPr>
              <a:t>Unified Modeling Language</a:t>
            </a:r>
            <a:r>
              <a:rPr lang="en-US" dirty="0">
                <a:latin typeface="Times New Roman" panose="02020603050405020304" pitchFamily="18" charset="0"/>
                <a:cs typeface="Times New Roman" panose="02020603050405020304" pitchFamily="18" charset="0"/>
              </a:rPr>
              <a:t> (UML) models, requirements and design documents) help describe the function, architecture, and design of software. </a:t>
            </a:r>
          </a:p>
          <a:p>
            <a:pPr algn="just">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9899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ECAA1-E46B-427B-828A-754570DA1686}"/>
              </a:ext>
            </a:extLst>
          </p:cNvPr>
          <p:cNvSpPr>
            <a:spLocks noGrp="1"/>
          </p:cNvSpPr>
          <p:nvPr>
            <p:ph type="title"/>
          </p:nvPr>
        </p:nvSpPr>
        <p:spPr/>
        <p:txBody>
          <a:bodyPr/>
          <a:lstStyle/>
          <a:p>
            <a:r>
              <a:rPr lang="en-US" b="1" dirty="0"/>
              <a:t>     The Artifact Sets</a:t>
            </a:r>
            <a:endParaRPr lang="en-US" dirty="0"/>
          </a:p>
        </p:txBody>
      </p:sp>
      <p:sp>
        <p:nvSpPr>
          <p:cNvPr id="3" name="Content Placeholder 2">
            <a:extLst>
              <a:ext uri="{FF2B5EF4-FFF2-40B4-BE49-F238E27FC236}">
                <a16:creationId xmlns:a16="http://schemas.microsoft.com/office/drawing/2014/main" id="{CC9DBE00-C055-4D2C-A1AC-3041DB8E1A0D}"/>
              </a:ext>
            </a:extLst>
          </p:cNvPr>
          <p:cNvSpPr>
            <a:spLocks noGrp="1"/>
          </p:cNvSpPr>
          <p:nvPr>
            <p:ph idx="1"/>
          </p:nvPr>
        </p:nvSpPr>
        <p:spPr>
          <a:xfrm>
            <a:off x="838200" y="1690689"/>
            <a:ext cx="10515600" cy="4486274"/>
          </a:xfrm>
        </p:spPr>
        <p:txBody>
          <a:bodyPr>
            <a:normAutofit fontScale="85000" lnSpcReduction="10000"/>
          </a:bodyPr>
          <a:lstStyle/>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make the development of a complete software system manageable, distinct collections of information are organized into artifact sets. </a:t>
            </a:r>
          </a:p>
          <a:p>
            <a:pPr algn="just">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Each </a:t>
            </a:r>
            <a:r>
              <a:rPr lang="en-US" dirty="0">
                <a:latin typeface="Times New Roman" panose="02020603050405020304" pitchFamily="18" charset="0"/>
                <a:cs typeface="Times New Roman" panose="02020603050405020304" pitchFamily="18" charset="0"/>
              </a:rPr>
              <a:t>set comprises related artifacts that are persistent and in a uniform representation format (such as English text, C++, Visual Basic, Java, a standard document template, a standard </a:t>
            </a:r>
            <a:r>
              <a:rPr lang="en-US" dirty="0">
                <a:latin typeface="Times New Roman" panose="02020603050405020304" pitchFamily="18" charset="0"/>
                <a:cs typeface="Times New Roman" panose="02020603050405020304" pitchFamily="18" charset="0"/>
                <a:hlinkClick r:id="rId2"/>
              </a:rPr>
              <a:t>spreadsheet</a:t>
            </a:r>
            <a:r>
              <a:rPr lang="en-US" dirty="0">
                <a:latin typeface="Times New Roman" panose="02020603050405020304" pitchFamily="18" charset="0"/>
                <a:cs typeface="Times New Roman" panose="02020603050405020304" pitchFamily="18" charset="0"/>
              </a:rPr>
              <a:t> template, or a UML model</a:t>
            </a:r>
            <a:r>
              <a:rPr lang="en-US"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While </a:t>
            </a:r>
            <a:r>
              <a:rPr lang="en-US" dirty="0">
                <a:latin typeface="Times New Roman" panose="02020603050405020304" pitchFamily="18" charset="0"/>
                <a:cs typeface="Times New Roman" panose="02020603050405020304" pitchFamily="18" charset="0"/>
              </a:rPr>
              <a:t>a set represents a complete aspect of the system, an artifact represents cohesive information that typically is developed and reviewed as a single entity.</a:t>
            </a:r>
          </a:p>
        </p:txBody>
      </p:sp>
    </p:spTree>
    <p:extLst>
      <p:ext uri="{BB962C8B-B14F-4D97-AF65-F5344CB8AC3E}">
        <p14:creationId xmlns:p14="http://schemas.microsoft.com/office/powerpoint/2010/main" val="1717152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2BADE-929C-4530-B2C9-CCF19B336404}"/>
              </a:ext>
            </a:extLst>
          </p:cNvPr>
          <p:cNvSpPr>
            <a:spLocks noGrp="1"/>
          </p:cNvSpPr>
          <p:nvPr>
            <p:ph type="title"/>
          </p:nvPr>
        </p:nvSpPr>
        <p:spPr/>
        <p:txBody>
          <a:bodyPr/>
          <a:lstStyle/>
          <a:p>
            <a:r>
              <a:rPr lang="en-US" b="1" dirty="0"/>
              <a:t>         Management Artifacts</a:t>
            </a:r>
            <a:endParaRPr lang="en-US" dirty="0"/>
          </a:p>
        </p:txBody>
      </p:sp>
      <p:sp>
        <p:nvSpPr>
          <p:cNvPr id="3" name="Content Placeholder 2">
            <a:extLst>
              <a:ext uri="{FF2B5EF4-FFF2-40B4-BE49-F238E27FC236}">
                <a16:creationId xmlns:a16="http://schemas.microsoft.com/office/drawing/2014/main" id="{9650517C-9231-4BB5-B6C9-5C67F6BE96E3}"/>
              </a:ext>
            </a:extLst>
          </p:cNvPr>
          <p:cNvSpPr>
            <a:spLocks noGrp="1"/>
          </p:cNvSpPr>
          <p:nvPr>
            <p:ph idx="1"/>
          </p:nvPr>
        </p:nvSpPr>
        <p:spPr>
          <a:xfrm>
            <a:off x="838200" y="2014329"/>
            <a:ext cx="9578009" cy="4162633"/>
          </a:xfrm>
        </p:spPr>
        <p:txBody>
          <a:bodyPr/>
          <a:lstStyle/>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management set includes several artifacts that capture intermediate results and ancillary information necessary to document the product/process legacy, maintain the product, improve the product, and improve the process.</a:t>
            </a:r>
          </a:p>
        </p:txBody>
      </p:sp>
    </p:spTree>
    <p:extLst>
      <p:ext uri="{BB962C8B-B14F-4D97-AF65-F5344CB8AC3E}">
        <p14:creationId xmlns:p14="http://schemas.microsoft.com/office/powerpoint/2010/main" val="4087236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A3760-E383-4C2E-82C6-E2D378DB0520}"/>
              </a:ext>
            </a:extLst>
          </p:cNvPr>
          <p:cNvSpPr>
            <a:spLocks noGrp="1"/>
          </p:cNvSpPr>
          <p:nvPr>
            <p:ph type="title"/>
          </p:nvPr>
        </p:nvSpPr>
        <p:spPr/>
        <p:txBody>
          <a:bodyPr/>
          <a:lstStyle/>
          <a:p>
            <a:r>
              <a:rPr lang="en-US" b="1" dirty="0"/>
              <a:t>        Artifacts of the Process</a:t>
            </a:r>
            <a:endParaRPr lang="en-US" dirty="0"/>
          </a:p>
        </p:txBody>
      </p:sp>
      <p:sp>
        <p:nvSpPr>
          <p:cNvPr id="3" name="Content Placeholder 2">
            <a:extLst>
              <a:ext uri="{FF2B5EF4-FFF2-40B4-BE49-F238E27FC236}">
                <a16:creationId xmlns:a16="http://schemas.microsoft.com/office/drawing/2014/main" id="{7BF7ABC6-62C4-4A0F-B643-0F078E0D591B}"/>
              </a:ext>
            </a:extLst>
          </p:cNvPr>
          <p:cNvSpPr>
            <a:spLocks noGrp="1"/>
          </p:cNvSpPr>
          <p:nvPr>
            <p:ph idx="1"/>
          </p:nvPr>
        </p:nvSpPr>
        <p:spPr>
          <a:xfrm>
            <a:off x="838200" y="1390918"/>
            <a:ext cx="10200861" cy="5112913"/>
          </a:xfrm>
        </p:spPr>
        <p:txBody>
          <a:bodyPr>
            <a:normAutofit lnSpcReduction="10000"/>
          </a:bodyPr>
          <a:lstStyle/>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hlinkClick r:id="rId2" tooltip="The Principles Of Conventional Software Engineering Software Project Management"/>
              </a:rPr>
              <a:t>Conventional software</a:t>
            </a:r>
            <a:r>
              <a:rPr lang="en-US" dirty="0">
                <a:latin typeface="Times New Roman" panose="02020603050405020304" pitchFamily="18" charset="0"/>
                <a:cs typeface="Times New Roman" panose="02020603050405020304" pitchFamily="18" charset="0"/>
              </a:rPr>
              <a:t> projects focused on the sequential development of software artifacts: build the requirements, construct a design model traceable to the requirements, build an implementation traceable to the design model, and compile and test the implementation for </a:t>
            </a:r>
            <a:r>
              <a:rPr lang="en-US" dirty="0" smtClean="0">
                <a:latin typeface="Times New Roman" panose="02020603050405020304" pitchFamily="18" charset="0"/>
                <a:cs typeface="Times New Roman" panose="02020603050405020304" pitchFamily="18" charset="0"/>
              </a:rPr>
              <a:t>deployment.</a:t>
            </a:r>
          </a:p>
          <a:p>
            <a:pPr>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process can work for small-scale, purely custom developments in which the design representation, implementation representation, and deployment representation are closely aligned</a:t>
            </a:r>
          </a:p>
        </p:txBody>
      </p:sp>
    </p:spTree>
    <p:extLst>
      <p:ext uri="{BB962C8B-B14F-4D97-AF65-F5344CB8AC3E}">
        <p14:creationId xmlns:p14="http://schemas.microsoft.com/office/powerpoint/2010/main" val="3132768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C0D43-8AD8-4319-A9E5-4D239784E4D7}"/>
              </a:ext>
            </a:extLst>
          </p:cNvPr>
          <p:cNvSpPr>
            <a:spLocks noGrp="1"/>
          </p:cNvSpPr>
          <p:nvPr>
            <p:ph type="title"/>
          </p:nvPr>
        </p:nvSpPr>
        <p:spPr>
          <a:xfrm>
            <a:off x="838200" y="365126"/>
            <a:ext cx="10515600" cy="626548"/>
          </a:xfrm>
        </p:spPr>
        <p:txBody>
          <a:bodyPr>
            <a:normAutofit fontScale="90000"/>
          </a:bodyPr>
          <a:lstStyle/>
          <a:p>
            <a:r>
              <a:rPr lang="en-US" dirty="0" err="1" smtClean="0"/>
              <a:t>Cont</a:t>
            </a:r>
            <a:r>
              <a:rPr lang="en-US" smtClean="0"/>
              <a:t>…</a:t>
            </a:r>
            <a:endParaRPr lang="en-US" dirty="0"/>
          </a:p>
        </p:txBody>
      </p:sp>
      <p:sp>
        <p:nvSpPr>
          <p:cNvPr id="3" name="Content Placeholder 2">
            <a:extLst>
              <a:ext uri="{FF2B5EF4-FFF2-40B4-BE49-F238E27FC236}">
                <a16:creationId xmlns:a16="http://schemas.microsoft.com/office/drawing/2014/main" id="{1EE9D03D-3480-48C6-832F-350724BD5B6B}"/>
              </a:ext>
            </a:extLst>
          </p:cNvPr>
          <p:cNvSpPr>
            <a:spLocks noGrp="1"/>
          </p:cNvSpPr>
          <p:nvPr>
            <p:ph idx="1"/>
          </p:nvPr>
        </p:nvSpPr>
        <p:spPr>
          <a:xfrm>
            <a:off x="838200" y="1825625"/>
            <a:ext cx="10187609" cy="4351338"/>
          </a:xfrm>
        </p:spPr>
        <p:txBody>
          <a:bodyPr>
            <a:normAutofit fontScale="92500" lnSpcReduction="10000"/>
          </a:bodyPr>
          <a:lstStyle/>
          <a:p>
            <a:pPr>
              <a:lnSpc>
                <a:spcPct val="150000"/>
              </a:lnSpc>
            </a:pPr>
            <a:r>
              <a:rPr lang="en-US" dirty="0">
                <a:latin typeface="Times New Roman" panose="02020603050405020304" pitchFamily="18" charset="0"/>
                <a:cs typeface="Times New Roman" panose="02020603050405020304" pitchFamily="18" charset="0"/>
              </a:rPr>
              <a:t>Key Points a The artifacts of the process are organized into five sets: management, requirements, design, implementation, and deployment.</a:t>
            </a:r>
          </a:p>
          <a:p>
            <a:pPr>
              <a:lnSpc>
                <a:spcPct val="150000"/>
              </a:lnSpc>
            </a:pPr>
            <a:r>
              <a:rPr lang="en-US" dirty="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hlinkClick r:id="rId2" tooltip="Management Artifacts Software Project Management"/>
              </a:rPr>
              <a:t>management artifacts</a:t>
            </a:r>
            <a:r>
              <a:rPr lang="en-US" dirty="0">
                <a:latin typeface="Times New Roman" panose="02020603050405020304" pitchFamily="18" charset="0"/>
                <a:cs typeface="Times New Roman" panose="02020603050405020304" pitchFamily="18" charset="0"/>
              </a:rPr>
              <a:t> capture the information necessary to synchronize stakeholder expectations.</a:t>
            </a:r>
          </a:p>
          <a:p>
            <a:pPr>
              <a:lnSpc>
                <a:spcPct val="150000"/>
              </a:lnSpc>
            </a:pPr>
            <a:r>
              <a:rPr lang="en-US" dirty="0">
                <a:latin typeface="Times New Roman" panose="02020603050405020304" pitchFamily="18" charset="0"/>
                <a:cs typeface="Times New Roman" panose="02020603050405020304" pitchFamily="18" charset="0"/>
              </a:rPr>
              <a:t> The requirements, design, implementation, and deployment artifacts are captured in rigorous notations that support automated analysis and browsing.</a:t>
            </a: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28572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660</TotalTime>
  <Words>519</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Centaur</vt:lpstr>
      <vt:lpstr>Times New Roman</vt:lpstr>
      <vt:lpstr>Wingdings</vt:lpstr>
      <vt:lpstr>Office Theme</vt:lpstr>
      <vt:lpstr>Wollo University </vt:lpstr>
      <vt:lpstr>PowerPoint Presentation</vt:lpstr>
      <vt:lpstr>PowerPoint Presentation</vt:lpstr>
      <vt:lpstr>List And Describe Management of Effective Software Artifacts</vt:lpstr>
      <vt:lpstr>PowerPoint Presentation</vt:lpstr>
      <vt:lpstr>     The Artifact Sets</vt:lpstr>
      <vt:lpstr>         Management Artifacts</vt:lpstr>
      <vt:lpstr>        Artifacts of the Process</vt:lpstr>
      <vt:lpstr>Cont…</vt:lpstr>
      <vt:lpstr>Cloud drives </vt:lpstr>
      <vt:lpstr>Use of cloud drive in version/revision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Abubekir</dc:creator>
  <cp:lastModifiedBy>Allah Is One</cp:lastModifiedBy>
  <cp:revision>20</cp:revision>
  <dcterms:created xsi:type="dcterms:W3CDTF">2019-04-14T16:11:56Z</dcterms:created>
  <dcterms:modified xsi:type="dcterms:W3CDTF">2019-04-22T16:40:56Z</dcterms:modified>
</cp:coreProperties>
</file>