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7a18c69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7a18c69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69d6b7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69d6b7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7a18c69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7a18c69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69d6b7f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b69d6b7f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b47f5e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b47f5e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b47f5e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b47f5e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7a18c6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7a18c6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b47f5e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b47f5e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7a18c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7a18c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69d6b7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b69d6b7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b69d6b7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b69d6b7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49725" y="2422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3643825"/>
            <a:ext cx="85206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Trucco   Emiliano Gamba   Renzo Milanesi   Florencia Uberti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  46934                  46291                    44123                 45225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50" y="416275"/>
            <a:ext cx="8839204" cy="170914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515975" y="2171550"/>
            <a:ext cx="51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TP 1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Tecnologías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de desarrollo de software IDE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222648" y="0"/>
            <a:ext cx="11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-93200" y="399250"/>
            <a:ext cx="5151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Inicialmente era de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código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cerrado para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más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luego ser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código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abierto siendo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está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su versión V2.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Corre la ventaja de estar integrado en Visual Studio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Es el de menor profundidad de los 3 y el que presenta menor curva de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aprendizaje.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Es multi-plataforma y dispone de una amplia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customización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para el desarrollador. 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5" y="2701875"/>
            <a:ext cx="4548150" cy="23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17190" l="-6030" r="6029" t="-17190"/>
          <a:stretch/>
        </p:blipFill>
        <p:spPr>
          <a:xfrm>
            <a:off x="2642375" y="3577050"/>
            <a:ext cx="1094996" cy="7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1975" y="3048263"/>
            <a:ext cx="721250" cy="7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525" y="-12"/>
            <a:ext cx="2702476" cy="502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5122262" y="597300"/>
            <a:ext cx="13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V1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170825" y="388377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V2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24925" y="1920625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r>
              <a:rPr lang="es"/>
              <a:t>Práctico</a:t>
            </a:r>
            <a:r>
              <a:rPr lang="es"/>
              <a:t> de MSTest: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3877975" y="3482700"/>
            <a:ext cx="12780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172675"/>
            <a:ext cx="7197225" cy="47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044700" y="1264174"/>
            <a:ext cx="3462000" cy="17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844">
                <a:solidFill>
                  <a:schemeClr val="accent1"/>
                </a:solidFill>
              </a:rPr>
              <a:t>Unit Testing</a:t>
            </a:r>
            <a:endParaRPr b="1" sz="6844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  </a:t>
            </a:r>
            <a:r>
              <a:rPr lang="es" sz="2600">
                <a:solidFill>
                  <a:schemeClr val="lt2"/>
                </a:solidFill>
              </a:rPr>
              <a:t>(Prueba Unitaria)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44900" y="56150"/>
            <a:ext cx="8520600" cy="831300"/>
          </a:xfrm>
          <a:prstGeom prst="rect">
            <a:avLst/>
          </a:prstGeom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UNIT TESTING?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5925" y="887450"/>
            <a:ext cx="8520600" cy="26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8810"/>
              <a:buFont typeface="Arial"/>
              <a:buNone/>
            </a:pPr>
            <a:r>
              <a:rPr lang="es" sz="283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b="1" lang="es" sz="283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pruebas unitarias o </a:t>
            </a:r>
            <a:r>
              <a:rPr b="1" i="1" lang="es" sz="283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r>
              <a:rPr lang="es" sz="283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son una forma de comprobar que un fragmento de código funciona correctamente. Es un procedimiento más de los que se llevan a cabo dentro de una metodología ágil de trabajo.</a:t>
            </a:r>
            <a:endParaRPr sz="2834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200" y="2035125"/>
            <a:ext cx="3055824" cy="29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Motivos para realizar un test unitario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90600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s" sz="210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Lógica del código </a:t>
            </a:r>
            <a:endParaRPr sz="210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09650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Legibilidad del código </a:t>
            </a:r>
            <a:endParaRPr sz="210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09650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Documentación </a:t>
            </a:r>
            <a:endParaRPr sz="210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09650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Pocos milisegundos </a:t>
            </a:r>
            <a:endParaRPr sz="210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3350" lvl="0" marL="80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Refactorizar el código </a:t>
            </a:r>
            <a:endParaRPr sz="210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3350" lvl="0" marL="80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Calidad final del código </a:t>
            </a:r>
            <a:endParaRPr sz="210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4300" lvl="0" marL="80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lang="es" sz="210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Probar distintas partes del proyecto</a:t>
            </a:r>
            <a:r>
              <a:rPr lang="es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44875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3 A´s del unit testing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0" y="1069375"/>
            <a:ext cx="8851200" cy="375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Arrange (organizar)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 el primer paso de las pruebas unitarias. En esta parte se </a:t>
            </a:r>
            <a:r>
              <a:rPr b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definen los requisitos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debe cumplir el código.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Act (actuar)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 el paso intermedio de las pruebas, el momento de </a:t>
            </a:r>
            <a:r>
              <a:rPr b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ejecutar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el </a:t>
            </a:r>
            <a:r>
              <a:rPr i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dará lugar a los resultados que deberás analizar.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Assert (afirmar)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En el último paso, es el momento de comprobar si los resultados obtenidos son los que se esperaban. </a:t>
            </a:r>
            <a:r>
              <a:rPr b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es así, se valida y se sigue adelante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Si no, se corrige el error hasta que desaparezca.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700"/>
              </a:spcBef>
              <a:spcAft>
                <a:spcPts val="37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0689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Code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29100" y="3542750"/>
            <a:ext cx="13341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Arreglar problemas y re-ejecutar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56277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Realizar cambios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929100" y="1399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Pull del código desde el repositorio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56977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Ejecutar Unit Testing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2305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Push del </a:t>
            </a:r>
            <a:r>
              <a:rPr lang="es" sz="1200">
                <a:solidFill>
                  <a:schemeClr val="dk1"/>
                </a:solidFill>
              </a:rPr>
              <a:t>código</a:t>
            </a:r>
            <a:r>
              <a:rPr lang="es" sz="1200">
                <a:solidFill>
                  <a:schemeClr val="dk1"/>
                </a:solidFill>
              </a:rPr>
              <a:t> al repositorio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01" name="Google Shape;101;p18"/>
          <p:cNvCxnSpPr>
            <a:stCxn id="97" idx="6"/>
            <a:endCxn id="99" idx="7"/>
          </p:cNvCxnSpPr>
          <p:nvPr/>
        </p:nvCxnSpPr>
        <p:spPr>
          <a:xfrm flipH="1">
            <a:off x="6795300" y="1550775"/>
            <a:ext cx="118200" cy="1213200"/>
          </a:xfrm>
          <a:prstGeom prst="curvedConnector4">
            <a:avLst>
              <a:gd fmla="val -201459" name="adj1"/>
              <a:gd fmla="val 86020" name="adj2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8"/>
          <p:cNvCxnSpPr>
            <a:stCxn id="99" idx="4"/>
            <a:endCxn id="96" idx="5"/>
          </p:cNvCxnSpPr>
          <p:nvPr/>
        </p:nvCxnSpPr>
        <p:spPr>
          <a:xfrm rot="5400000">
            <a:off x="5314750" y="3636900"/>
            <a:ext cx="778800" cy="1272900"/>
          </a:xfrm>
          <a:prstGeom prst="curvedConnector3">
            <a:avLst>
              <a:gd fmla="val 102574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8"/>
          <p:cNvCxnSpPr>
            <a:stCxn id="95" idx="2"/>
            <a:endCxn id="100" idx="2"/>
          </p:cNvCxnSpPr>
          <p:nvPr/>
        </p:nvCxnSpPr>
        <p:spPr>
          <a:xfrm flipH="1" rot="10800000">
            <a:off x="2068900" y="1550850"/>
            <a:ext cx="161700" cy="1677000"/>
          </a:xfrm>
          <a:prstGeom prst="curvedConnector3">
            <a:avLst>
              <a:gd fmla="val -1472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8"/>
          <p:cNvCxnSpPr>
            <a:stCxn id="100" idx="0"/>
            <a:endCxn id="98" idx="1"/>
          </p:cNvCxnSpPr>
          <p:nvPr/>
        </p:nvCxnSpPr>
        <p:spPr>
          <a:xfrm rot="-5400000">
            <a:off x="3214200" y="-8625"/>
            <a:ext cx="562500" cy="1244100"/>
          </a:xfrm>
          <a:prstGeom prst="curvedConnector3">
            <a:avLst>
              <a:gd fmla="val 125880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8"/>
          <p:cNvSpPr/>
          <p:nvPr/>
        </p:nvSpPr>
        <p:spPr>
          <a:xfrm>
            <a:off x="3900650" y="1742400"/>
            <a:ext cx="1412700" cy="131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 DE VIDA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8"/>
          <p:cNvCxnSpPr>
            <a:stCxn id="96" idx="3"/>
            <a:endCxn id="95" idx="4"/>
          </p:cNvCxnSpPr>
          <p:nvPr/>
        </p:nvCxnSpPr>
        <p:spPr>
          <a:xfrm flipH="1" rot="5400000">
            <a:off x="3028724" y="3567033"/>
            <a:ext cx="778800" cy="1412700"/>
          </a:xfrm>
          <a:prstGeom prst="curvedConnector3">
            <a:avLst>
              <a:gd fmla="val 44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8"/>
          <p:cNvCxnSpPr>
            <a:stCxn id="98" idx="7"/>
            <a:endCxn id="97" idx="0"/>
          </p:cNvCxnSpPr>
          <p:nvPr/>
        </p:nvCxnSpPr>
        <p:spPr>
          <a:xfrm flipH="1" rot="-5400000">
            <a:off x="5367399" y="-8683"/>
            <a:ext cx="562500" cy="1244100"/>
          </a:xfrm>
          <a:prstGeom prst="curvedConnector3">
            <a:avLst>
              <a:gd fmla="val -5541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88" y="317113"/>
            <a:ext cx="8511226" cy="45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250" y="3185750"/>
            <a:ext cx="3355775" cy="19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801600" y="100050"/>
            <a:ext cx="52773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s" sz="1600">
                <a:solidFill>
                  <a:srgbClr val="202124"/>
                </a:solidFill>
                <a:highlight>
                  <a:srgbClr val="F8F9FA"/>
                </a:highlight>
              </a:rPr>
              <a:t>NUnit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facilita las pruebas de automatización con C #, ya que es compatible con marcos de automatización de pruebas populares como Selenium.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s" sz="1600">
                <a:solidFill>
                  <a:srgbClr val="202124"/>
                </a:solidFill>
                <a:highlight>
                  <a:srgbClr val="F8F9FA"/>
                </a:highlight>
              </a:rPr>
              <a:t>NUnit annotations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(Tags) ayuda a acelerar el desarrollo y la ejecución de pruebas, ya que las pruebas se pueden ejecutar con diferentes valores de entrada.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s" sz="1600">
                <a:solidFill>
                  <a:srgbClr val="202124"/>
                </a:solidFill>
                <a:highlight>
                  <a:srgbClr val="F8F9FA"/>
                </a:highlight>
              </a:rPr>
              <a:t>TDD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(Test Driven Development) se utiliza para localizar problemas (o errores) durante las primeras etapas del desarrollo del producto. 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0" y="3009125"/>
            <a:ext cx="53151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65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s" sz="1700">
                <a:solidFill>
                  <a:srgbClr val="202124"/>
                </a:solidFill>
                <a:highlight>
                  <a:srgbClr val="F8F9FA"/>
                </a:highlight>
              </a:rPr>
              <a:t>Con </a:t>
            </a:r>
            <a:r>
              <a:rPr b="1" lang="es" sz="1700">
                <a:solidFill>
                  <a:srgbClr val="202124"/>
                </a:solidFill>
                <a:highlight>
                  <a:srgbClr val="F8F9FA"/>
                </a:highlight>
              </a:rPr>
              <a:t>NUnit</a:t>
            </a:r>
            <a:r>
              <a:rPr lang="es" sz="1700">
                <a:solidFill>
                  <a:srgbClr val="202124"/>
                </a:solidFill>
                <a:highlight>
                  <a:srgbClr val="F8F9FA"/>
                </a:highlight>
              </a:rPr>
              <a:t>, puede ejecutar casos de prueba desde  la consola a través de una herramienta de prueba de automatización de terceros o el Adaptador de prueba NUnit dentro de Visual Studio</a:t>
            </a:r>
            <a:endParaRPr sz="1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75" y="219300"/>
            <a:ext cx="3855800" cy="26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25" y="724400"/>
            <a:ext cx="1669025" cy="16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008632" y="262700"/>
            <a:ext cx="9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XUnit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206400" y="-86775"/>
            <a:ext cx="59376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Versión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derivada de NUnit , siendo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esta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de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código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abierto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Presenta menos Tags que NUnit , haciendo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más amigable el código y su mantenimiento 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XUnit orientada a trabajos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más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complejos </a:t>
            </a:r>
            <a:endParaRPr sz="1600" strike="sngStrike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Ofrece una mayor extensibilidad y alcance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40125" y="2806375"/>
            <a:ext cx="55071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NUnit y MSTest, la clase que contiene las pruebas está bajo el atributo [TestClass]. Este no fue un enfoque muy robusto, por lo tanto, el atributo [TestClass] también se eliminó en xUnit. En cambio, la inteligencia se construye en el marco xUnit para que pueda ubicar los métodos de prueba, independientemente de la ubicación de las pruebas.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175" y="2806375"/>
            <a:ext cx="2908727" cy="20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