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a7a18c69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a7a18c69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a7a18c69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a7a18c69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b47f5ee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b47f5ee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b47f5ee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b47f5ee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b47f5ee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0b47f5ee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a7a18c69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a7a18c69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0b47f5ee7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0b47f5ee7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0b47f5ee7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0b47f5ee7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a7a18c6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a7a18c6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xunit.net/" TargetMode="External"/><Relationship Id="rId4" Type="http://schemas.openxmlformats.org/officeDocument/2006/relationships/hyperlink" Target="https://nunit.org/" TargetMode="External"/><Relationship Id="rId5" Type="http://schemas.openxmlformats.org/officeDocument/2006/relationships/hyperlink" Target="https://phpunit.de/" TargetMode="External"/><Relationship Id="rId6" Type="http://schemas.openxmlformats.org/officeDocument/2006/relationships/hyperlink" Target="https://junit.org/junit5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249725" y="24229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3643825"/>
            <a:ext cx="8520600" cy="10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Rafael Trucco   Emiliano Gamba   Renzo Milanesi   Florencia Uberti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                  46934                  46291                    44123                 45225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50" y="416275"/>
            <a:ext cx="8839204" cy="170914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2515975" y="2171550"/>
            <a:ext cx="51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TP 1 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Tecnologías</a:t>
            </a:r>
            <a:r>
              <a:rPr b="1" lang="es">
                <a:latin typeface="Open Sans"/>
                <a:ea typeface="Open Sans"/>
                <a:cs typeface="Open Sans"/>
                <a:sym typeface="Open Sans"/>
              </a:rPr>
              <a:t> de desarrollo de software IDE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24925" y="1920625"/>
            <a:ext cx="8520600" cy="831300"/>
          </a:xfrm>
          <a:prstGeom prst="rect">
            <a:avLst/>
          </a:prstGeom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</a:t>
            </a:r>
            <a:r>
              <a:rPr lang="es"/>
              <a:t>Práctico</a:t>
            </a:r>
            <a:r>
              <a:rPr lang="es"/>
              <a:t> de MSTest: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044700" y="1264174"/>
            <a:ext cx="3462000" cy="17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844">
                <a:solidFill>
                  <a:schemeClr val="accent1"/>
                </a:solidFill>
              </a:rPr>
              <a:t>Unit Testing</a:t>
            </a:r>
            <a:endParaRPr b="1" sz="6844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A9999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  </a:t>
            </a:r>
            <a:r>
              <a:rPr lang="es" sz="2600">
                <a:solidFill>
                  <a:schemeClr val="lt2"/>
                </a:solidFill>
              </a:rPr>
              <a:t>(Prueba Unitaria)</a:t>
            </a:r>
            <a:endParaRPr sz="2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ES UNIT TESTING?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945850"/>
            <a:ext cx="8520600" cy="26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61224"/>
              <a:buFont typeface="Arial"/>
              <a:buNone/>
            </a:pPr>
            <a:r>
              <a:rPr lang="es" sz="1796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Las </a:t>
            </a:r>
            <a:r>
              <a:rPr b="1" lang="es" sz="1796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pruebas unitarias o </a:t>
            </a:r>
            <a:r>
              <a:rPr b="1" i="1" lang="es" sz="1796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unit testing</a:t>
            </a:r>
            <a:r>
              <a:rPr lang="es" sz="1796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son una forma de comprobar que un fragmento de código funciona correctamente. Es un procedimiento más de los que se llevan a cabo dentro de una metodología ágil de trabajo.</a:t>
            </a:r>
            <a:endParaRPr sz="1796">
              <a:solidFill>
                <a:srgbClr val="5C637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t/>
            </a:r>
            <a:endParaRPr sz="1550">
              <a:solidFill>
                <a:srgbClr val="5C637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es" sz="1550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“decir despues que consiste en 3A´s ; que son las pruebas unitarias</a:t>
            </a:r>
            <a:endParaRPr sz="1550">
              <a:solidFill>
                <a:srgbClr val="5C637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2068900" y="2571750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Code Review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929100" y="3542750"/>
            <a:ext cx="13341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Arreglar problemas y re-ejecutar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5627700" y="894675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Realizar cambios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3929100" y="139950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Pull del código desde el repositorio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5697700" y="2571750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Ejecutar Unit Testing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230500" y="894675"/>
            <a:ext cx="1285800" cy="1312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Push del </a:t>
            </a:r>
            <a:r>
              <a:rPr lang="es" sz="1200">
                <a:solidFill>
                  <a:schemeClr val="dk1"/>
                </a:solidFill>
              </a:rPr>
              <a:t>código</a:t>
            </a:r>
            <a:r>
              <a:rPr lang="es" sz="1200">
                <a:solidFill>
                  <a:schemeClr val="dk1"/>
                </a:solidFill>
              </a:rPr>
              <a:t> al repositorio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88" name="Google Shape;88;p16"/>
          <p:cNvCxnSpPr>
            <a:stCxn id="85" idx="7"/>
            <a:endCxn id="84" idx="0"/>
          </p:cNvCxnSpPr>
          <p:nvPr/>
        </p:nvCxnSpPr>
        <p:spPr>
          <a:xfrm flipH="1" rot="-5400000">
            <a:off x="5367399" y="-8683"/>
            <a:ext cx="562500" cy="1244100"/>
          </a:xfrm>
          <a:prstGeom prst="curvedConnector3">
            <a:avLst>
              <a:gd fmla="val -8763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9" name="Google Shape;89;p16"/>
          <p:cNvCxnSpPr>
            <a:stCxn id="84" idx="6"/>
            <a:endCxn id="86" idx="7"/>
          </p:cNvCxnSpPr>
          <p:nvPr/>
        </p:nvCxnSpPr>
        <p:spPr>
          <a:xfrm flipH="1">
            <a:off x="6795300" y="1550775"/>
            <a:ext cx="118200" cy="1213200"/>
          </a:xfrm>
          <a:prstGeom prst="curvedConnector4">
            <a:avLst>
              <a:gd fmla="val -201459" name="adj1"/>
              <a:gd fmla="val 88001" name="adj2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0" name="Google Shape;90;p16"/>
          <p:cNvCxnSpPr>
            <a:stCxn id="86" idx="4"/>
            <a:endCxn id="83" idx="5"/>
          </p:cNvCxnSpPr>
          <p:nvPr/>
        </p:nvCxnSpPr>
        <p:spPr>
          <a:xfrm rot="5400000">
            <a:off x="5314750" y="3636900"/>
            <a:ext cx="778800" cy="1272900"/>
          </a:xfrm>
          <a:prstGeom prst="curvedConnector3">
            <a:avLst>
              <a:gd fmla="val 102574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" name="Google Shape;91;p16"/>
          <p:cNvCxnSpPr>
            <a:stCxn id="82" idx="2"/>
            <a:endCxn id="87" idx="2"/>
          </p:cNvCxnSpPr>
          <p:nvPr/>
        </p:nvCxnSpPr>
        <p:spPr>
          <a:xfrm flipH="1" rot="10800000">
            <a:off x="2068900" y="1550850"/>
            <a:ext cx="161700" cy="1677000"/>
          </a:xfrm>
          <a:prstGeom prst="curvedConnector3">
            <a:avLst>
              <a:gd fmla="val -147263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" name="Google Shape;92;p16"/>
          <p:cNvCxnSpPr>
            <a:stCxn id="87" idx="0"/>
            <a:endCxn id="85" idx="1"/>
          </p:cNvCxnSpPr>
          <p:nvPr/>
        </p:nvCxnSpPr>
        <p:spPr>
          <a:xfrm rot="-5400000">
            <a:off x="3214200" y="-8625"/>
            <a:ext cx="562500" cy="1244100"/>
          </a:xfrm>
          <a:prstGeom prst="curvedConnector3">
            <a:avLst>
              <a:gd fmla="val 125880" name="adj1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3" name="Google Shape;93;p16"/>
          <p:cNvSpPr/>
          <p:nvPr/>
        </p:nvSpPr>
        <p:spPr>
          <a:xfrm>
            <a:off x="3900650" y="1742400"/>
            <a:ext cx="1412700" cy="131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CICLO DE VIDA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UNIT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6"/>
          <p:cNvCxnSpPr/>
          <p:nvPr/>
        </p:nvCxnSpPr>
        <p:spPr>
          <a:xfrm flipH="1" rot="5400000">
            <a:off x="3181124" y="3719433"/>
            <a:ext cx="778800" cy="1412700"/>
          </a:xfrm>
          <a:prstGeom prst="curvedConnector3">
            <a:avLst>
              <a:gd fmla="val 4168" name="adj1"/>
            </a:avLst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Motivos para realizar un test unitario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90600" lvl="0" marL="8763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 Lógica del código 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90600" lvl="0" marL="8763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 Legibilidad del código 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90600" lvl="0" marL="8763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 Documentación 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90600" lvl="0" marL="8763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 Pocos milisegundos, 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4300" lvl="0" marL="8099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 Refactorizar el código 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4300" lvl="0" marL="8099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 Calidad final del código 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4300" lvl="0" marL="8099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</a:pPr>
            <a:r>
              <a:rPr lang="es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        Probar distintas partes del proyecto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3 A´s del unit testing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❏"/>
            </a:pPr>
            <a:r>
              <a:rPr lang="es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Arrange (organizar)</a:t>
            </a:r>
            <a:r>
              <a:rPr lang="es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Es el primer paso de las pruebas unitarias. En esta parte se </a:t>
            </a:r>
            <a:r>
              <a:rPr b="1" lang="es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definen los requisitos</a:t>
            </a:r>
            <a:r>
              <a:rPr lang="es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que debe cumplir el código.</a:t>
            </a:r>
            <a:endParaRPr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❏"/>
            </a:pPr>
            <a:r>
              <a:rPr lang="es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Act (actuar)</a:t>
            </a:r>
            <a:r>
              <a:rPr lang="es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Es el paso intermedio de las pruebas, el momento de </a:t>
            </a:r>
            <a:r>
              <a:rPr b="1" lang="es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ejecutar</a:t>
            </a:r>
            <a:r>
              <a:rPr lang="es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el </a:t>
            </a:r>
            <a:r>
              <a:rPr i="1" lang="es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test</a:t>
            </a:r>
            <a:r>
              <a:rPr lang="es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que dará lugar a los resultados que deberás analizar.</a:t>
            </a:r>
            <a:endParaRPr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❏"/>
            </a:pPr>
            <a:r>
              <a:rPr lang="es" u="sng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Assert (afirmar)</a:t>
            </a:r>
            <a:r>
              <a:rPr lang="es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En el último paso, es el momento de comprobar si los resultados obtenidos son los que se esperaban. </a:t>
            </a:r>
            <a:r>
              <a:rPr b="1" lang="es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Si es así, se valida y se sigue adelante</a:t>
            </a:r>
            <a:r>
              <a:rPr lang="es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Si no, se corrige el error hasta que desaparezca.</a:t>
            </a:r>
            <a:endParaRPr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3700"/>
              </a:spcBef>
              <a:spcAft>
                <a:spcPts val="3700"/>
              </a:spcAft>
              <a:buNone/>
            </a:pPr>
            <a:r>
              <a:t/>
            </a:r>
            <a:endParaRPr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850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El proceso de los tests unitarios puede realizarse de manera manual, aunque lo más común es </a:t>
            </a:r>
            <a:r>
              <a:rPr b="1" lang="es" sz="5850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automatizar el procedimiento a través de herramientas</a:t>
            </a:r>
            <a:r>
              <a:rPr lang="es" sz="5850">
                <a:solidFill>
                  <a:srgbClr val="5C637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5850">
              <a:solidFill>
                <a:srgbClr val="5C637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50">
              <a:solidFill>
                <a:srgbClr val="5C637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6519" lvl="0" marL="45000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Montserrat"/>
              <a:buChar char="●"/>
            </a:pPr>
            <a:r>
              <a:rPr b="1" lang="es" sz="5450">
                <a:solidFill>
                  <a:schemeClr val="accent1"/>
                </a:solidFill>
                <a:highlight>
                  <a:schemeClr val="lt2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xUnit</a:t>
            </a:r>
            <a:r>
              <a:rPr b="1" lang="es" sz="5450">
                <a:solidFill>
                  <a:srgbClr val="404040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se trata de una herramienta de pruebas unitarias para el framework </a:t>
            </a:r>
            <a:r>
              <a:rPr b="1"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.NET</a:t>
            </a:r>
            <a:r>
              <a:rPr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54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3719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Montserrat"/>
              <a:buChar char="●"/>
            </a:pPr>
            <a:r>
              <a:rPr b="1" lang="es" sz="5450">
                <a:solidFill>
                  <a:schemeClr val="accent1"/>
                </a:solidFill>
                <a:highlight>
                  <a:schemeClr val="lt2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NUnit</a:t>
            </a:r>
            <a:r>
              <a:rPr b="1" lang="es" sz="5450">
                <a:solidFill>
                  <a:schemeClr val="accent1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inicialmente portado desde JUnit, NUnit 3 se ha reescrito por completo para dotarlo de nuevas características y soporte para una amplia gama de plataformas</a:t>
            </a:r>
            <a:r>
              <a:rPr b="1"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.NET</a:t>
            </a:r>
            <a:r>
              <a:rPr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54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3719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Montserrat"/>
              <a:buChar char="●"/>
            </a:pPr>
            <a:r>
              <a:rPr b="1" lang="es" sz="5450">
                <a:solidFill>
                  <a:schemeClr val="accent1"/>
                </a:solidFill>
                <a:highlight>
                  <a:schemeClr val="lt2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PHPUnit</a:t>
            </a:r>
            <a:r>
              <a:rPr b="1" lang="es" sz="5450">
                <a:solidFill>
                  <a:schemeClr val="accent1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entorno de pruebas unitarias en el lenguaje de programación </a:t>
            </a:r>
            <a:r>
              <a:rPr b="1"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PHP</a:t>
            </a:r>
            <a:r>
              <a:rPr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54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63719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Montserrat"/>
              <a:buChar char="●"/>
            </a:pPr>
            <a:r>
              <a:rPr b="1" lang="es" sz="5450">
                <a:solidFill>
                  <a:schemeClr val="accent1"/>
                </a:solidFill>
                <a:highlight>
                  <a:schemeClr val="lt2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Junit</a:t>
            </a:r>
            <a:r>
              <a:rPr b="1" lang="es" sz="5450">
                <a:solidFill>
                  <a:schemeClr val="accent1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b="1"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es un conjunto de bibliotecas para realizar pruebas unitarias de aplicaciones </a:t>
            </a:r>
            <a:r>
              <a:rPr b="1"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Java</a:t>
            </a:r>
            <a:r>
              <a:rPr lang="es" sz="54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54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37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37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5C637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llevarlas a cabo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46250" y="276650"/>
            <a:ext cx="8520600" cy="831300"/>
          </a:xfrm>
          <a:prstGeom prst="rect">
            <a:avLst/>
          </a:prstGeom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Buenas Prácticas para Unit  Testing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6300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550"/>
              <a:buFont typeface="Montserrat"/>
              <a:buChar char="●"/>
            </a:pPr>
            <a:r>
              <a:rPr lang="es" sz="15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Prueba sólo un código a la vez.</a:t>
            </a:r>
            <a:endParaRPr sz="15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6300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50"/>
              <a:buFont typeface="Montserrat"/>
              <a:buChar char="●"/>
            </a:pPr>
            <a:r>
              <a:rPr lang="es" sz="15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Las pruebas unitarias deberían ser independientes.</a:t>
            </a:r>
            <a:endParaRPr sz="15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6300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50"/>
              <a:buFont typeface="Montserrat"/>
              <a:buChar char="●"/>
            </a:pPr>
            <a:r>
              <a:rPr lang="es" sz="15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Cualquier cambio necesita pasar el test.</a:t>
            </a:r>
            <a:endParaRPr sz="15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6300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50"/>
              <a:buFont typeface="Montserrat"/>
              <a:buChar char="●"/>
            </a:pPr>
            <a:r>
              <a:rPr lang="es" sz="15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Corrige los bugs identificados durante las pruebas antes de continuar. </a:t>
            </a:r>
            <a:endParaRPr sz="15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6300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50"/>
              <a:buFont typeface="Montserrat"/>
              <a:buChar char="●"/>
            </a:pPr>
            <a:r>
              <a:rPr lang="es" sz="1550">
                <a:solidFill>
                  <a:srgbClr val="40404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Acostúmbrate a realizar pruebas regularmente mientras programa.</a:t>
            </a:r>
            <a:endParaRPr sz="15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37875" y="916075"/>
            <a:ext cx="8520600" cy="831300"/>
          </a:xfrm>
          <a:prstGeom prst="rect">
            <a:avLst/>
          </a:prstGeom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distintos tipos de Unit Testing: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911850" y="1958250"/>
            <a:ext cx="7320300" cy="253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s" sz="2000"/>
              <a:t>NUTest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s" sz="2000"/>
              <a:t>MSTest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s" sz="2000"/>
              <a:t>XTest</a:t>
            </a:r>
            <a:endParaRPr i="1"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25" name="Google Shape;125;p21"/>
          <p:cNvSpPr txBox="1"/>
          <p:nvPr/>
        </p:nvSpPr>
        <p:spPr>
          <a:xfrm>
            <a:off x="879975" y="1958250"/>
            <a:ext cx="18219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