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BED122-745F-4913-8A8B-6211815F3588}">
  <a:tblStyle styleId="{8ABED122-745F-4913-8A8B-6211815F3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7a18c69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7a18c69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69d6b7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69d6b7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90b60af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90b60af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90b60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90b60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b47f5e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b47f5e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b47f5e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b47f5e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7a18c6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7a18c6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b47f5e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b47f5e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7a18c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7a18c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69d6b7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69d6b7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b69d6b7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b69d6b7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49725" y="2422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3643825"/>
            <a:ext cx="85206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Trucco   Emiliano Gamba   Renzo Milanesi   Florencia Uberti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  46934                  46291                    44123                 45225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50" y="416275"/>
            <a:ext cx="8839204" cy="170914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515975" y="2171550"/>
            <a:ext cx="51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TP 1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Tecnologías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de desarrollo de software IDE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0" y="932725"/>
            <a:ext cx="515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de </a:t>
            </a:r>
            <a:r>
              <a:rPr lang="es" sz="1800"/>
              <a:t>código</a:t>
            </a:r>
            <a:r>
              <a:rPr lang="es" sz="1800"/>
              <a:t> abierto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Integrado en Visual Studio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el de menor profundidad y el que presenta menor curva de aprendizaje.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multiplataforma y dispone de una amplia customización para el desarrollador. </a:t>
            </a:r>
            <a:endParaRPr sz="18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8" y="2911100"/>
            <a:ext cx="4369900" cy="20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17190" l="-6030" r="6029" t="-17190"/>
          <a:stretch/>
        </p:blipFill>
        <p:spPr>
          <a:xfrm>
            <a:off x="2545148" y="3764462"/>
            <a:ext cx="1052081" cy="66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318" y="3293024"/>
            <a:ext cx="692983" cy="62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525" y="-12"/>
            <a:ext cx="2702476" cy="502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4874387" y="597300"/>
            <a:ext cx="13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V1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947725" y="3920900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V2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175" y="1"/>
            <a:ext cx="2015700" cy="10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3"/>
          <p:cNvGraphicFramePr/>
          <p:nvPr/>
        </p:nvGraphicFramePr>
        <p:xfrm>
          <a:off x="404300" y="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{8ABED122-745F-4913-8A8B-6211815F3588}</a:tableStyleId>
              </a:tblPr>
              <a:tblGrid>
                <a:gridCol w="2030125"/>
                <a:gridCol w="1824100"/>
                <a:gridCol w="1927125"/>
                <a:gridCol w="1927125"/>
              </a:tblGrid>
              <a:tr h="43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6D9EEB"/>
                          </a:solidFill>
                        </a:rPr>
                        <a:t>MSTEST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6D9EEB"/>
                          </a:solidFill>
                        </a:rPr>
                        <a:t>NUNIT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6D9EEB"/>
                          </a:solidFill>
                        </a:rPr>
                        <a:t>XUNIT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AISLAMIENTO </a:t>
                      </a:r>
                      <a:r>
                        <a:rPr lang="es">
                          <a:solidFill>
                            <a:srgbClr val="6D9EEB"/>
                          </a:solidFill>
                        </a:rPr>
                        <a:t>DE TEST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8F9FA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3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EXTENSIBILIDAD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8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INICIALIZACIÓN Y DES-INICIALIZACIÓN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8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EJECUCIÓN DE TEST EN PARALELO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23"/>
          <p:cNvGraphicFramePr/>
          <p:nvPr/>
        </p:nvGraphicFramePr>
        <p:xfrm>
          <a:off x="5578000" y="341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{8ABED122-745F-4913-8A8B-6211815F3588}</a:tableStyleId>
              </a:tblPr>
              <a:tblGrid>
                <a:gridCol w="800850"/>
                <a:gridCol w="1112550"/>
                <a:gridCol w="621375"/>
              </a:tblGrid>
              <a:tr h="50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Bueno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Intermedio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135" y="1098275"/>
            <a:ext cx="4877725" cy="36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791550" y="210125"/>
            <a:ext cx="1575000" cy="4926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Open Sans"/>
                <a:ea typeface="Open Sans"/>
                <a:cs typeface="Open Sans"/>
                <a:sym typeface="Open Sans"/>
              </a:rPr>
              <a:t>Conclusión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568" y="2537139"/>
            <a:ext cx="1489732" cy="78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627" y="2516197"/>
            <a:ext cx="1636985" cy="86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6300" y="1979666"/>
            <a:ext cx="1039927" cy="78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044700" y="1264174"/>
            <a:ext cx="3462000" cy="17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844">
                <a:solidFill>
                  <a:schemeClr val="accent1"/>
                </a:solidFill>
              </a:rPr>
              <a:t>Unit Testing</a:t>
            </a:r>
            <a:endParaRPr b="1" sz="6844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  </a:t>
            </a:r>
            <a:r>
              <a:rPr lang="es" sz="2600">
                <a:solidFill>
                  <a:schemeClr val="lt2"/>
                </a:solidFill>
              </a:rPr>
              <a:t>(Prueba Unitaria)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44900" y="155300"/>
            <a:ext cx="8520600" cy="831300"/>
          </a:xfrm>
          <a:prstGeom prst="rect">
            <a:avLst/>
          </a:prstGeom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UNIT TESTING?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800" y="1512550"/>
            <a:ext cx="2991675" cy="30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4900" y="1100650"/>
            <a:ext cx="568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b="1"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pruebas unitarias o </a:t>
            </a:r>
            <a:r>
              <a:rPr b="1" i="1"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r>
              <a:rPr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son una forma de comprobar que un fragmento de código funciona correctamente. Es un procedimiento más de los que se llevan a cabo dentro de una metodología ágil de trabajo.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32250" y="531975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Motivos para realizar un test unitario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570050" y="1621200"/>
            <a:ext cx="3830100" cy="306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Lógica del código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Legibilidad del código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Documentación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Pocos milisegundos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Refactorizar el código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Calidad final del código </a:t>
            </a:r>
            <a:endParaRPr sz="2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370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76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3 A´s del unit testing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26325" y="2040800"/>
            <a:ext cx="7299600" cy="136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Arrange (organizar)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Act (actuar)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Assert (afirmar)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700"/>
              </a:spcBef>
              <a:spcAft>
                <a:spcPts val="37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873" y="2067448"/>
            <a:ext cx="2359350" cy="13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2068900" y="2571750"/>
            <a:ext cx="1285800" cy="1312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Code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929100" y="3542750"/>
            <a:ext cx="1334100" cy="1312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Arreglar problemas y re-ejecutar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627700" y="894675"/>
            <a:ext cx="1285800" cy="1312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Realizar cambios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929100" y="139950"/>
            <a:ext cx="1285800" cy="13122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Pull del código desde el repositorio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697700" y="2571750"/>
            <a:ext cx="1285800" cy="1312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Ejecutar Unit Testing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230500" y="894675"/>
            <a:ext cx="1285800" cy="1312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Push del </a:t>
            </a:r>
            <a:r>
              <a:rPr lang="es" sz="1200">
                <a:solidFill>
                  <a:schemeClr val="dk1"/>
                </a:solidFill>
              </a:rPr>
              <a:t>código</a:t>
            </a:r>
            <a:r>
              <a:rPr lang="es" sz="1200">
                <a:solidFill>
                  <a:schemeClr val="dk1"/>
                </a:solidFill>
              </a:rPr>
              <a:t> al repositorio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02" name="Google Shape;102;p18"/>
          <p:cNvCxnSpPr>
            <a:stCxn id="98" idx="6"/>
            <a:endCxn id="100" idx="7"/>
          </p:cNvCxnSpPr>
          <p:nvPr/>
        </p:nvCxnSpPr>
        <p:spPr>
          <a:xfrm flipH="1">
            <a:off x="6795300" y="1550775"/>
            <a:ext cx="118200" cy="1213200"/>
          </a:xfrm>
          <a:prstGeom prst="curvedConnector4">
            <a:avLst>
              <a:gd fmla="val -201459" name="adj1"/>
              <a:gd fmla="val 90303" name="adj2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8"/>
          <p:cNvCxnSpPr>
            <a:stCxn id="100" idx="4"/>
            <a:endCxn id="97" idx="5"/>
          </p:cNvCxnSpPr>
          <p:nvPr/>
        </p:nvCxnSpPr>
        <p:spPr>
          <a:xfrm rot="5400000">
            <a:off x="5314750" y="3636900"/>
            <a:ext cx="778800" cy="1272900"/>
          </a:xfrm>
          <a:prstGeom prst="curvedConnector3">
            <a:avLst>
              <a:gd fmla="val 102574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8"/>
          <p:cNvCxnSpPr>
            <a:stCxn id="96" idx="2"/>
            <a:endCxn id="101" idx="2"/>
          </p:cNvCxnSpPr>
          <p:nvPr/>
        </p:nvCxnSpPr>
        <p:spPr>
          <a:xfrm flipH="1" rot="10800000">
            <a:off x="2068900" y="1550850"/>
            <a:ext cx="161700" cy="1677000"/>
          </a:xfrm>
          <a:prstGeom prst="curvedConnector3">
            <a:avLst>
              <a:gd fmla="val -1472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8"/>
          <p:cNvCxnSpPr>
            <a:stCxn id="101" idx="0"/>
            <a:endCxn id="99" idx="1"/>
          </p:cNvCxnSpPr>
          <p:nvPr/>
        </p:nvCxnSpPr>
        <p:spPr>
          <a:xfrm rot="-5400000">
            <a:off x="3214200" y="-8625"/>
            <a:ext cx="562500" cy="1244100"/>
          </a:xfrm>
          <a:prstGeom prst="curvedConnector3">
            <a:avLst>
              <a:gd fmla="val 125880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8"/>
          <p:cNvSpPr/>
          <p:nvPr/>
        </p:nvSpPr>
        <p:spPr>
          <a:xfrm>
            <a:off x="3900650" y="1742400"/>
            <a:ext cx="1412700" cy="131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 DE VIDA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>
            <a:stCxn id="97" idx="3"/>
            <a:endCxn id="96" idx="4"/>
          </p:cNvCxnSpPr>
          <p:nvPr/>
        </p:nvCxnSpPr>
        <p:spPr>
          <a:xfrm flipH="1" rot="5400000">
            <a:off x="3028724" y="3567033"/>
            <a:ext cx="778800" cy="1412700"/>
          </a:xfrm>
          <a:prstGeom prst="curvedConnector3">
            <a:avLst>
              <a:gd fmla="val 44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8"/>
          <p:cNvCxnSpPr>
            <a:stCxn id="99" idx="7"/>
            <a:endCxn id="98" idx="0"/>
          </p:cNvCxnSpPr>
          <p:nvPr/>
        </p:nvCxnSpPr>
        <p:spPr>
          <a:xfrm flipH="1" rot="-5400000">
            <a:off x="5367399" y="-8683"/>
            <a:ext cx="562500" cy="1244100"/>
          </a:xfrm>
          <a:prstGeom prst="curvedConnector3">
            <a:avLst>
              <a:gd fmla="val -5541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88" y="317113"/>
            <a:ext cx="8511226" cy="45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25" y="353975"/>
            <a:ext cx="3355775" cy="19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482500" y="1631025"/>
            <a:ext cx="52773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NUnit</a:t>
            </a:r>
            <a:r>
              <a:rPr lang="es" sz="1700"/>
              <a:t> facilita las pruebas de automatización con C#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NUnit annotations (Tags) </a:t>
            </a:r>
            <a:r>
              <a:rPr lang="es" sz="1700"/>
              <a:t>ayuda a acelerar el desarrollo y la ejecución de pruebas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 </a:t>
            </a:r>
            <a:r>
              <a:rPr b="1" lang="es" sz="1700"/>
              <a:t>NUnit</a:t>
            </a:r>
            <a:r>
              <a:rPr lang="es" sz="1700"/>
              <a:t>, puede ejecutar casos de prueba desde  la consola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5" y="654425"/>
            <a:ext cx="1669025" cy="16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833702" y="192725"/>
            <a:ext cx="12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Open Sans"/>
                <a:ea typeface="Open Sans"/>
                <a:cs typeface="Open Sans"/>
                <a:sym typeface="Open Sans"/>
              </a:rPr>
              <a:t>XUnit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6000" y="139438"/>
            <a:ext cx="52896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Versión</a:t>
            </a:r>
            <a:r>
              <a:rPr lang="es" sz="2000"/>
              <a:t> derivada de NUnit , siendo </a:t>
            </a:r>
            <a:r>
              <a:rPr lang="es" sz="2000"/>
              <a:t>esta</a:t>
            </a:r>
            <a:r>
              <a:rPr lang="es" sz="2000"/>
              <a:t> de </a:t>
            </a:r>
            <a:r>
              <a:rPr lang="es" sz="2000"/>
              <a:t>código</a:t>
            </a:r>
            <a:r>
              <a:rPr lang="es" sz="2000"/>
              <a:t> abierto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Presenta menos Tags que NUnit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450" y="2736400"/>
            <a:ext cx="2908727" cy="20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83375" y="2825825"/>
            <a:ext cx="433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XUnit está orientada a trabajos más complejos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Ofrece una mayor extensibilidad y alcance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