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911CC-F2D3-4BEC-B8EC-951287A48625}">
  <a:tblStyle styleId="{483911CC-F2D3-4BEC-B8EC-951287A48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69d6b7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69d6b7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90b60af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90b60af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90b60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90b60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a18c69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a18c69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b47f5ee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b47f5ee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a18c6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a18c6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9d6b7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9d6b7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69d6b7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69d6b7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Open Sans"/>
                <a:ea typeface="Open Sans"/>
                <a:cs typeface="Open Sans"/>
                <a:sym typeface="Open Sans"/>
              </a:rPr>
              <a:t>TP 1 Tecnologías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540975" y="255800"/>
            <a:ext cx="135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Open Sans"/>
                <a:ea typeface="Open Sans"/>
                <a:cs typeface="Open Sans"/>
                <a:sym typeface="Open Sans"/>
              </a:rPr>
              <a:t>MSTest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798350"/>
            <a:ext cx="5151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de código abierto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Integrado en Visual Studio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el de menor profundidad y el que presenta menor curva de aprendizaje.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multiplataforma y dispone de una amplia customización para el desarrollador. 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8" y="2911100"/>
            <a:ext cx="4369900" cy="20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l="-6030" t="-17190" r="6029" b="17190"/>
          <a:stretch/>
        </p:blipFill>
        <p:spPr>
          <a:xfrm>
            <a:off x="2545148" y="3764462"/>
            <a:ext cx="1052081" cy="6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318" y="3293024"/>
            <a:ext cx="692983" cy="6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874387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947725" y="3920900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3"/>
          <p:cNvGraphicFramePr/>
          <p:nvPr>
            <p:extLst>
              <p:ext uri="{D42A27DB-BD31-4B8C-83A1-F6EECF244321}">
                <p14:modId xmlns:p14="http://schemas.microsoft.com/office/powerpoint/2010/main" val="2702447090"/>
              </p:ext>
            </p:extLst>
          </p:nvPr>
        </p:nvGraphicFramePr>
        <p:xfrm>
          <a:off x="404300" y="89800"/>
          <a:ext cx="7708475" cy="3989350"/>
        </p:xfrm>
        <a:graphic>
          <a:graphicData uri="http://schemas.openxmlformats.org/drawingml/2006/table">
            <a:tbl>
              <a:tblPr>
                <a:noFill/>
                <a:tableStyleId>{483911CC-F2D3-4BEC-B8EC-951287A48625}</a:tableStyleId>
              </a:tblPr>
              <a:tblGrid>
                <a:gridCol w="20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6D9EEB"/>
                          </a:solidFill>
                        </a:rPr>
                        <a:t>MSTEST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6D9EEB"/>
                          </a:solidFill>
                        </a:rPr>
                        <a:t>NUNIT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6D9EEB"/>
                          </a:solidFill>
                        </a:rPr>
                        <a:t>XUNIT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mtClean="0">
                          <a:solidFill>
                            <a:srgbClr val="6D9EEB"/>
                          </a:solidFill>
                        </a:rPr>
                        <a:t>AISLAMIENTO </a:t>
                      </a:r>
                      <a:r>
                        <a:rPr lang="es">
                          <a:solidFill>
                            <a:srgbClr val="6D9EEB"/>
                          </a:solidFill>
                        </a:rPr>
                        <a:t>DE </a:t>
                      </a:r>
                      <a:r>
                        <a:rPr lang="es" smtClean="0">
                          <a:solidFill>
                            <a:srgbClr val="6D9EEB"/>
                          </a:solidFill>
                        </a:rPr>
                        <a:t>TEST</a:t>
                      </a:r>
                      <a:endParaRPr dirty="0"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F8F9FA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EXTENSIBILIDAD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INICIALIZACIÓN Y DES-INICIALIZACIÓN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MECANISMO DE ASSERT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EJECUCIÓN DE TEST EN PARALELO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6" name="Google Shape;146;p23"/>
          <p:cNvGraphicFramePr/>
          <p:nvPr/>
        </p:nvGraphicFramePr>
        <p:xfrm>
          <a:off x="5753325" y="4079150"/>
          <a:ext cx="2359450" cy="797400"/>
        </p:xfrm>
        <a:graphic>
          <a:graphicData uri="http://schemas.openxmlformats.org/drawingml/2006/table">
            <a:tbl>
              <a:tblPr>
                <a:noFill/>
                <a:tableStyleId>{483911CC-F2D3-4BEC-B8EC-951287A48625}</a:tableStyleId>
              </a:tblPr>
              <a:tblGrid>
                <a:gridCol w="74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Bueno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Intermedio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Malo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29" y="841786"/>
            <a:ext cx="4775662" cy="378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693060" y="200490"/>
            <a:ext cx="1575000" cy="4926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 sz="2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822" y="2298267"/>
            <a:ext cx="944650" cy="6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282" y="2486479"/>
            <a:ext cx="1038025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825" y="1861926"/>
            <a:ext cx="851063" cy="8726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24"/>
          <p:cNvSpPr txBox="1"/>
          <p:nvPr/>
        </p:nvSpPr>
        <p:spPr>
          <a:xfrm>
            <a:off x="3952599" y="1476659"/>
            <a:ext cx="1055922" cy="492412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 smtClean="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sz="2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844" b="1">
                <a:solidFill>
                  <a:schemeClr val="accent1"/>
                </a:solidFill>
              </a:rPr>
              <a:t>Unit Testing</a:t>
            </a:r>
            <a:endParaRPr sz="6844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EA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44900" y="155300"/>
            <a:ext cx="8520600" cy="831300"/>
          </a:xfrm>
          <a:prstGeom prst="rect">
            <a:avLst/>
          </a:prstGeom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00" y="1512550"/>
            <a:ext cx="2991675" cy="3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4900" y="1100650"/>
            <a:ext cx="568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1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lang="es" sz="1600" b="1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lang="es" sz="1600" b="1" i="1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32250" y="531975"/>
            <a:ext cx="8520600" cy="831300"/>
          </a:xfrm>
          <a:prstGeom prst="rect">
            <a:avLst/>
          </a:prstGeom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570050" y="1621200"/>
            <a:ext cx="3830100" cy="30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Lógica del código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Legibilidad del código   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Documentación      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Pocos milisegundos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Refactorizar el código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final del código </a:t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3700"/>
              </a:spcAft>
              <a:buNone/>
            </a:pP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763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26325" y="2040800"/>
            <a:ext cx="7299600" cy="136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3700"/>
              </a:spcBef>
              <a:spcAft>
                <a:spcPts val="3700"/>
              </a:spcAft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73" y="2067448"/>
            <a:ext cx="2359350" cy="1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</a:rPr>
              <a:t>Ejecutar Unit Testing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código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" name="Google Shape;102;p18"/>
          <p:cNvCxnSpPr>
            <a:stCxn id="98" idx="6"/>
            <a:endCxn id="100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name="adj1" fmla="val -201459"/>
              <a:gd name="adj2" fmla="val 90303"/>
            </a:avLst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" name="Google Shape;103;p18"/>
          <p:cNvCxnSpPr>
            <a:stCxn id="100" idx="4"/>
            <a:endCxn id="97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name="adj1" fmla="val 102574"/>
            </a:avLst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" name="Google Shape;104;p18"/>
          <p:cNvCxnSpPr>
            <a:stCxn id="96" idx="2"/>
            <a:endCxn id="101" idx="2"/>
          </p:cNvCxnSpPr>
          <p:nvPr/>
        </p:nvCxnSpPr>
        <p:spPr>
          <a:xfrm rot="10800000" flipH="1">
            <a:off x="2068900" y="1550850"/>
            <a:ext cx="161700" cy="1677000"/>
          </a:xfrm>
          <a:prstGeom prst="curvedConnector3">
            <a:avLst>
              <a:gd name="adj1" fmla="val -147263"/>
            </a:avLst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8"/>
          <p:cNvCxnSpPr>
            <a:stCxn id="101" idx="0"/>
            <a:endCxn id="99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name="adj1" fmla="val 125880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18"/>
          <p:cNvCxnSpPr>
            <a:stCxn id="97" idx="3"/>
            <a:endCxn id="96" idx="4"/>
          </p:cNvCxnSpPr>
          <p:nvPr/>
        </p:nvCxnSpPr>
        <p:spPr>
          <a:xfrm rot="5400000" flipH="1">
            <a:off x="3028724" y="3567033"/>
            <a:ext cx="778800" cy="1412700"/>
          </a:xfrm>
          <a:prstGeom prst="curvedConnector3">
            <a:avLst>
              <a:gd name="adj1" fmla="val 4463"/>
            </a:avLst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" name="Google Shape;108;p18"/>
          <p:cNvCxnSpPr>
            <a:stCxn id="99" idx="7"/>
            <a:endCxn id="98" idx="0"/>
          </p:cNvCxnSpPr>
          <p:nvPr/>
        </p:nvCxnSpPr>
        <p:spPr>
          <a:xfrm rot="-5400000" flipH="1">
            <a:off x="5367399" y="-8683"/>
            <a:ext cx="562500" cy="1244100"/>
          </a:xfrm>
          <a:prstGeom prst="curvedConnector3">
            <a:avLst>
              <a:gd name="adj1" fmla="val -5541"/>
            </a:avLst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25" y="353975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482500" y="1631025"/>
            <a:ext cx="5277300" cy="3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 b="1"/>
              <a:t>NUnit</a:t>
            </a:r>
            <a:r>
              <a:rPr lang="es" sz="1700"/>
              <a:t> facilita las pruebas de automatización con C#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 b="1"/>
              <a:t>NUnit annotations (Tags) </a:t>
            </a:r>
            <a:r>
              <a:rPr lang="es" sz="1700"/>
              <a:t>ayuda a acelerar el desarrollo y la ejecución de pruebas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 </a:t>
            </a:r>
            <a:r>
              <a:rPr lang="es" sz="1700" b="1"/>
              <a:t>NUnit</a:t>
            </a:r>
            <a:r>
              <a:rPr lang="es" sz="1700"/>
              <a:t>, puede ejecutar casos de prueba desde  la consola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" y="654425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833702" y="192725"/>
            <a:ext cx="124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6000" y="139438"/>
            <a:ext cx="5289600" cy="3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Versión derivada de NUnit , siendo esta de código abierto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Presenta menos Tags que NUnit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50" y="2736400"/>
            <a:ext cx="2908727" cy="20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83375" y="2825825"/>
            <a:ext cx="4338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XUnit está orientada a trabajos más complejos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Ofrece una mayor extensibilidad y alcance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266</Words>
  <Application>Microsoft Office PowerPoint</Application>
  <PresentationFormat>Presentación en pantalla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Economica</vt:lpstr>
      <vt:lpstr>Arial</vt:lpstr>
      <vt:lpstr>Open Sans</vt:lpstr>
      <vt:lpstr>Montserrat</vt:lpstr>
      <vt:lpstr>Luxe</vt:lpstr>
      <vt:lpstr>Integrantes</vt:lpstr>
      <vt:lpstr>Unit Testing  </vt:lpstr>
      <vt:lpstr>¿QUE ES UNIT TESTING?</vt:lpstr>
      <vt:lpstr>Motivos para realizar un test unitario</vt:lpstr>
      <vt:lpstr>Las 3 A´s del unit 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cp:lastModifiedBy>Renzo Milanesi</cp:lastModifiedBy>
  <cp:revision>3</cp:revision>
  <dcterms:modified xsi:type="dcterms:W3CDTF">2021-05-26T21:21:12Z</dcterms:modified>
</cp:coreProperties>
</file>