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911CC-F2D3-4BEC-B8EC-951287A48625}">
  <a:tblStyle styleId="{483911CC-F2D3-4BEC-B8EC-951287A48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69d6b7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69d6b7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90b60af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90b60af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90b60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90b60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69d6b7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69d6b7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69d6b7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69d6b7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540975" y="255800"/>
            <a:ext cx="135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Open Sans"/>
                <a:ea typeface="Open Sans"/>
                <a:cs typeface="Open Sans"/>
                <a:sym typeface="Open Sans"/>
              </a:rPr>
              <a:t>MSTest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798350"/>
            <a:ext cx="515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de </a:t>
            </a:r>
            <a:r>
              <a:rPr lang="es" sz="1800"/>
              <a:t>código</a:t>
            </a:r>
            <a:r>
              <a:rPr lang="es" sz="1800"/>
              <a:t> abierto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Integrado en Visual Studio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el de menor profundidad y el que presenta menor curva de aprendizaje.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Es multiplataforma y dispone de una amplia customización para el desarrollador. </a:t>
            </a:r>
            <a:endParaRPr sz="18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8" y="2911100"/>
            <a:ext cx="4369900" cy="20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17190" l="-6030" r="6029" t="-17190"/>
          <a:stretch/>
        </p:blipFill>
        <p:spPr>
          <a:xfrm>
            <a:off x="2545148" y="3764462"/>
            <a:ext cx="1052081" cy="6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318" y="3293024"/>
            <a:ext cx="692983" cy="62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525" y="-12"/>
            <a:ext cx="2702476" cy="50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874387" y="597300"/>
            <a:ext cx="13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V1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947725" y="3920900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MSTest V2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3"/>
          <p:cNvGraphicFramePr/>
          <p:nvPr/>
        </p:nvGraphicFramePr>
        <p:xfrm>
          <a:off x="404300" y="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{483911CC-F2D3-4BEC-B8EC-951287A48625}</a:tableStyleId>
              </a:tblPr>
              <a:tblGrid>
                <a:gridCol w="2030125"/>
                <a:gridCol w="1824100"/>
                <a:gridCol w="1927125"/>
                <a:gridCol w="1927125"/>
              </a:tblGrid>
              <a:tr h="4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MSTEST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NUNIT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6D9EEB"/>
                          </a:solidFill>
                        </a:rPr>
                        <a:t>XUNIT</a:t>
                      </a:r>
                      <a:endParaRPr b="1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ISOLACIÓN DE TEST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8F9FA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EXTENSIBILIDAD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8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INICIALIZACIÓN Y DES-INICIALIZACIÓN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6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MECANISMO DE ASSERT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8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D9EEB"/>
                          </a:solidFill>
                        </a:rPr>
                        <a:t>EJECUCIÓN DE TEST EN PARALELO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3"/>
          <p:cNvGraphicFramePr/>
          <p:nvPr/>
        </p:nvGraphicFramePr>
        <p:xfrm>
          <a:off x="5753325" y="407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{483911CC-F2D3-4BEC-B8EC-951287A48625}</a:tableStyleId>
              </a:tblPr>
              <a:tblGrid>
                <a:gridCol w="745450"/>
                <a:gridCol w="1035600"/>
                <a:gridCol w="578400"/>
              </a:tblGrid>
              <a:tr h="3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Bueno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Intermedio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455" y="748268"/>
            <a:ext cx="3093000" cy="30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91550" y="210125"/>
            <a:ext cx="1575000" cy="4926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16350" y="748275"/>
            <a:ext cx="53667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Todas </a:t>
            </a: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estas herramientas evolucionan en el tiempo ya que son de código abierto.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El creador de XUnit es el mismo que el de NUnit reforzando el primero de estos para que sea más útil a las necesidades de los usuarios.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Todas las opciones son viables , pero XUnit presenta una mejor escalabilidad en proyectos de gran tamaño, si se tendría que empezar un proyecto en equipo desde cero , XUnit sería la mejor opción.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75" y="1962650"/>
            <a:ext cx="944650" cy="6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0149" y="1944975"/>
            <a:ext cx="1038025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3925" y="1492150"/>
            <a:ext cx="659425" cy="6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4900" y="155300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00" y="1512550"/>
            <a:ext cx="2991675" cy="3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4900" y="1100650"/>
            <a:ext cx="568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1600">
                <a:solidFill>
                  <a:srgbClr val="5C637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32250" y="53197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570050" y="1621200"/>
            <a:ext cx="3830100" cy="306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Lógica del código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Legibilidad del código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Documentación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Pocos milisegundos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Refactorizar el código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final del código </a:t>
            </a:r>
            <a:endParaRPr sz="2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370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76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26325" y="2040800"/>
            <a:ext cx="7299600" cy="136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❏"/>
            </a:pPr>
            <a:r>
              <a:rPr lang="es" sz="2000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endParaRPr sz="2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73" y="2067448"/>
            <a:ext cx="2359350" cy="1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02" name="Google Shape;102;p18"/>
          <p:cNvCxnSpPr>
            <a:stCxn id="98" idx="6"/>
            <a:endCxn id="100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90303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8"/>
          <p:cNvCxnSpPr>
            <a:stCxn id="100" idx="4"/>
            <a:endCxn id="97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" name="Google Shape;104;p18"/>
          <p:cNvCxnSpPr>
            <a:stCxn id="96" idx="2"/>
            <a:endCxn id="101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101" idx="0"/>
            <a:endCxn id="99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97" idx="3"/>
            <a:endCxn id="96" idx="4"/>
          </p:cNvCxnSpPr>
          <p:nvPr/>
        </p:nvCxnSpPr>
        <p:spPr>
          <a:xfrm flipH="1" rot="5400000">
            <a:off x="3028724" y="3567033"/>
            <a:ext cx="778800" cy="1412700"/>
          </a:xfrm>
          <a:prstGeom prst="curvedConnector3">
            <a:avLst>
              <a:gd fmla="val 44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8"/>
          <p:cNvCxnSpPr>
            <a:stCxn id="99" idx="7"/>
            <a:endCxn id="98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5541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8" y="317113"/>
            <a:ext cx="8511226" cy="45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25" y="353975"/>
            <a:ext cx="3355775" cy="19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482500" y="1631025"/>
            <a:ext cx="52773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NUnit</a:t>
            </a:r>
            <a:r>
              <a:rPr lang="es" sz="1700"/>
              <a:t> facilita las pruebas de automatización con C#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NUnit annotations (Tags) </a:t>
            </a:r>
            <a:r>
              <a:rPr lang="es" sz="1700"/>
              <a:t>ayuda a acelerar el desarrollo y la ejecución de pruebas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Con </a:t>
            </a:r>
            <a:r>
              <a:rPr b="1" lang="es" sz="1700"/>
              <a:t>NUnit</a:t>
            </a:r>
            <a:r>
              <a:rPr lang="es" sz="1700"/>
              <a:t>, puede ejecutar casos de prueba desde  la consola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" y="654425"/>
            <a:ext cx="1669025" cy="1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833702" y="192725"/>
            <a:ext cx="12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Open Sans"/>
                <a:ea typeface="Open Sans"/>
                <a:cs typeface="Open Sans"/>
                <a:sym typeface="Open Sans"/>
              </a:rPr>
              <a:t>XUnit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6000" y="139438"/>
            <a:ext cx="52896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Versión</a:t>
            </a:r>
            <a:r>
              <a:rPr lang="es" sz="2000"/>
              <a:t> derivada de NUnit , siendo </a:t>
            </a:r>
            <a:r>
              <a:rPr lang="es" sz="2000"/>
              <a:t>esta</a:t>
            </a:r>
            <a:r>
              <a:rPr lang="es" sz="2000"/>
              <a:t> de </a:t>
            </a:r>
            <a:r>
              <a:rPr lang="es" sz="2000"/>
              <a:t>código</a:t>
            </a:r>
            <a:r>
              <a:rPr lang="es" sz="2000"/>
              <a:t> abierto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Presenta menos Tags que NUnit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450" y="2736400"/>
            <a:ext cx="2908727" cy="20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83375" y="2825825"/>
            <a:ext cx="433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XUnit está orientada a trabajos más complejos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Ofrece una mayor extensibilidad y alcance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