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6775BE-0500-434D-BC5C-09FAE0FAD196}" type="datetimeFigureOut">
              <a:rPr lang="en-IN" smtClean="0"/>
              <a:t>06-08-2019</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280E6BF-71F6-47E8-BAAF-47F8CA899EEA}" type="slidenum">
              <a:rPr lang="en-IN" smtClean="0"/>
              <a:t>‹#›</a:t>
            </a:fld>
            <a:endParaRPr lang="en-IN"/>
          </a:p>
        </p:txBody>
      </p:sp>
    </p:spTree>
    <p:extLst>
      <p:ext uri="{BB962C8B-B14F-4D97-AF65-F5344CB8AC3E}">
        <p14:creationId xmlns:p14="http://schemas.microsoft.com/office/powerpoint/2010/main" val="4057909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86775BE-0500-434D-BC5C-09FAE0FAD196}" type="datetimeFigureOut">
              <a:rPr lang="en-IN" smtClean="0"/>
              <a:t>06-08-2019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80E6BF-71F6-47E8-BAAF-47F8CA899EEA}" type="slidenum">
              <a:rPr lang="en-IN" smtClean="0"/>
              <a:t>‹#›</a:t>
            </a:fld>
            <a:endParaRPr lang="en-IN"/>
          </a:p>
        </p:txBody>
      </p:sp>
    </p:spTree>
    <p:extLst>
      <p:ext uri="{BB962C8B-B14F-4D97-AF65-F5344CB8AC3E}">
        <p14:creationId xmlns:p14="http://schemas.microsoft.com/office/powerpoint/2010/main" val="3950540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86775BE-0500-434D-BC5C-09FAE0FAD196}" type="datetimeFigureOut">
              <a:rPr lang="en-IN" smtClean="0"/>
              <a:t>06-08-2019</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80E6BF-71F6-47E8-BAAF-47F8CA899EE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47422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86775BE-0500-434D-BC5C-09FAE0FAD196}" type="datetimeFigureOut">
              <a:rPr lang="en-IN" smtClean="0"/>
              <a:t>06-08-2019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80E6BF-71F6-47E8-BAAF-47F8CA899EEA}" type="slidenum">
              <a:rPr lang="en-IN" smtClean="0"/>
              <a:t>‹#›</a:t>
            </a:fld>
            <a:endParaRPr lang="en-IN"/>
          </a:p>
        </p:txBody>
      </p:sp>
    </p:spTree>
    <p:extLst>
      <p:ext uri="{BB962C8B-B14F-4D97-AF65-F5344CB8AC3E}">
        <p14:creationId xmlns:p14="http://schemas.microsoft.com/office/powerpoint/2010/main" val="2473081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86775BE-0500-434D-BC5C-09FAE0FAD196}" type="datetimeFigureOut">
              <a:rPr lang="en-IN" smtClean="0"/>
              <a:t>06-08-2019</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80E6BF-71F6-47E8-BAAF-47F8CA899EE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50308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86775BE-0500-434D-BC5C-09FAE0FAD196}" type="datetimeFigureOut">
              <a:rPr lang="en-IN" smtClean="0"/>
              <a:t>06-08-2019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80E6BF-71F6-47E8-BAAF-47F8CA899EEA}" type="slidenum">
              <a:rPr lang="en-IN" smtClean="0"/>
              <a:t>‹#›</a:t>
            </a:fld>
            <a:endParaRPr lang="en-IN"/>
          </a:p>
        </p:txBody>
      </p:sp>
    </p:spTree>
    <p:extLst>
      <p:ext uri="{BB962C8B-B14F-4D97-AF65-F5344CB8AC3E}">
        <p14:creationId xmlns:p14="http://schemas.microsoft.com/office/powerpoint/2010/main" val="1373170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6775BE-0500-434D-BC5C-09FAE0FAD196}" type="datetimeFigureOut">
              <a:rPr lang="en-IN" smtClean="0"/>
              <a:t>06-08-2019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80E6BF-71F6-47E8-BAAF-47F8CA899EEA}" type="slidenum">
              <a:rPr lang="en-IN" smtClean="0"/>
              <a:t>‹#›</a:t>
            </a:fld>
            <a:endParaRPr lang="en-IN"/>
          </a:p>
        </p:txBody>
      </p:sp>
    </p:spTree>
    <p:extLst>
      <p:ext uri="{BB962C8B-B14F-4D97-AF65-F5344CB8AC3E}">
        <p14:creationId xmlns:p14="http://schemas.microsoft.com/office/powerpoint/2010/main" val="30719246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6775BE-0500-434D-BC5C-09FAE0FAD196}" type="datetimeFigureOut">
              <a:rPr lang="en-IN" smtClean="0"/>
              <a:t>06-08-2019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80E6BF-71F6-47E8-BAAF-47F8CA899EEA}" type="slidenum">
              <a:rPr lang="en-IN" smtClean="0"/>
              <a:t>‹#›</a:t>
            </a:fld>
            <a:endParaRPr lang="en-IN"/>
          </a:p>
        </p:txBody>
      </p:sp>
    </p:spTree>
    <p:extLst>
      <p:ext uri="{BB962C8B-B14F-4D97-AF65-F5344CB8AC3E}">
        <p14:creationId xmlns:p14="http://schemas.microsoft.com/office/powerpoint/2010/main" val="598234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6775BE-0500-434D-BC5C-09FAE0FAD196}" type="datetimeFigureOut">
              <a:rPr lang="en-IN" smtClean="0"/>
              <a:t>06-08-2019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80E6BF-71F6-47E8-BAAF-47F8CA899EEA}" type="slidenum">
              <a:rPr lang="en-IN" smtClean="0"/>
              <a:t>‹#›</a:t>
            </a:fld>
            <a:endParaRPr lang="en-IN"/>
          </a:p>
        </p:txBody>
      </p:sp>
    </p:spTree>
    <p:extLst>
      <p:ext uri="{BB962C8B-B14F-4D97-AF65-F5344CB8AC3E}">
        <p14:creationId xmlns:p14="http://schemas.microsoft.com/office/powerpoint/2010/main" val="2349088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86775BE-0500-434D-BC5C-09FAE0FAD196}" type="datetimeFigureOut">
              <a:rPr lang="en-IN" smtClean="0"/>
              <a:t>06-08-2019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80E6BF-71F6-47E8-BAAF-47F8CA899EEA}" type="slidenum">
              <a:rPr lang="en-IN" smtClean="0"/>
              <a:t>‹#›</a:t>
            </a:fld>
            <a:endParaRPr lang="en-IN"/>
          </a:p>
        </p:txBody>
      </p:sp>
    </p:spTree>
    <p:extLst>
      <p:ext uri="{BB962C8B-B14F-4D97-AF65-F5344CB8AC3E}">
        <p14:creationId xmlns:p14="http://schemas.microsoft.com/office/powerpoint/2010/main" val="20981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86775BE-0500-434D-BC5C-09FAE0FAD196}" type="datetimeFigureOut">
              <a:rPr lang="en-IN" smtClean="0"/>
              <a:t>06-08-2019</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280E6BF-71F6-47E8-BAAF-47F8CA899EEA}" type="slidenum">
              <a:rPr lang="en-IN" smtClean="0"/>
              <a:t>‹#›</a:t>
            </a:fld>
            <a:endParaRPr lang="en-IN"/>
          </a:p>
        </p:txBody>
      </p:sp>
    </p:spTree>
    <p:extLst>
      <p:ext uri="{BB962C8B-B14F-4D97-AF65-F5344CB8AC3E}">
        <p14:creationId xmlns:p14="http://schemas.microsoft.com/office/powerpoint/2010/main" val="1151536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86775BE-0500-434D-BC5C-09FAE0FAD196}" type="datetimeFigureOut">
              <a:rPr lang="en-IN" smtClean="0"/>
              <a:t>06-08-2019</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280E6BF-71F6-47E8-BAAF-47F8CA899EEA}" type="slidenum">
              <a:rPr lang="en-IN" smtClean="0"/>
              <a:t>‹#›</a:t>
            </a:fld>
            <a:endParaRPr lang="en-IN"/>
          </a:p>
        </p:txBody>
      </p:sp>
    </p:spTree>
    <p:extLst>
      <p:ext uri="{BB962C8B-B14F-4D97-AF65-F5344CB8AC3E}">
        <p14:creationId xmlns:p14="http://schemas.microsoft.com/office/powerpoint/2010/main" val="802957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6775BE-0500-434D-BC5C-09FAE0FAD196}" type="datetimeFigureOut">
              <a:rPr lang="en-IN" smtClean="0"/>
              <a:t>06-08-2019</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280E6BF-71F6-47E8-BAAF-47F8CA899EEA}" type="slidenum">
              <a:rPr lang="en-IN" smtClean="0"/>
              <a:t>‹#›</a:t>
            </a:fld>
            <a:endParaRPr lang="en-IN"/>
          </a:p>
        </p:txBody>
      </p:sp>
    </p:spTree>
    <p:extLst>
      <p:ext uri="{BB962C8B-B14F-4D97-AF65-F5344CB8AC3E}">
        <p14:creationId xmlns:p14="http://schemas.microsoft.com/office/powerpoint/2010/main" val="3337666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6775BE-0500-434D-BC5C-09FAE0FAD196}" type="datetimeFigureOut">
              <a:rPr lang="en-IN" smtClean="0"/>
              <a:t>06-08-2019</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280E6BF-71F6-47E8-BAAF-47F8CA899EEA}" type="slidenum">
              <a:rPr lang="en-IN" smtClean="0"/>
              <a:t>‹#›</a:t>
            </a:fld>
            <a:endParaRPr lang="en-IN"/>
          </a:p>
        </p:txBody>
      </p:sp>
    </p:spTree>
    <p:extLst>
      <p:ext uri="{BB962C8B-B14F-4D97-AF65-F5344CB8AC3E}">
        <p14:creationId xmlns:p14="http://schemas.microsoft.com/office/powerpoint/2010/main" val="2848120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86775BE-0500-434D-BC5C-09FAE0FAD196}" type="datetimeFigureOut">
              <a:rPr lang="en-IN" smtClean="0"/>
              <a:t>06-08-2019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280E6BF-71F6-47E8-BAAF-47F8CA899EEA}" type="slidenum">
              <a:rPr lang="en-IN" smtClean="0"/>
              <a:t>‹#›</a:t>
            </a:fld>
            <a:endParaRPr lang="en-IN"/>
          </a:p>
        </p:txBody>
      </p:sp>
    </p:spTree>
    <p:extLst>
      <p:ext uri="{BB962C8B-B14F-4D97-AF65-F5344CB8AC3E}">
        <p14:creationId xmlns:p14="http://schemas.microsoft.com/office/powerpoint/2010/main" val="3640743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86775BE-0500-434D-BC5C-09FAE0FAD196}" type="datetimeFigureOut">
              <a:rPr lang="en-IN" smtClean="0"/>
              <a:t>06-08-2019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80E6BF-71F6-47E8-BAAF-47F8CA899EEA}" type="slidenum">
              <a:rPr lang="en-IN" smtClean="0"/>
              <a:t>‹#›</a:t>
            </a:fld>
            <a:endParaRPr lang="en-IN"/>
          </a:p>
        </p:txBody>
      </p:sp>
    </p:spTree>
    <p:extLst>
      <p:ext uri="{BB962C8B-B14F-4D97-AF65-F5344CB8AC3E}">
        <p14:creationId xmlns:p14="http://schemas.microsoft.com/office/powerpoint/2010/main" val="1317077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86775BE-0500-434D-BC5C-09FAE0FAD196}" type="datetimeFigureOut">
              <a:rPr lang="en-IN" smtClean="0"/>
              <a:t>06-08-2019</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280E6BF-71F6-47E8-BAAF-47F8CA899EEA}" type="slidenum">
              <a:rPr lang="en-IN" smtClean="0"/>
              <a:t>‹#›</a:t>
            </a:fld>
            <a:endParaRPr lang="en-IN"/>
          </a:p>
        </p:txBody>
      </p:sp>
    </p:spTree>
    <p:extLst>
      <p:ext uri="{BB962C8B-B14F-4D97-AF65-F5344CB8AC3E}">
        <p14:creationId xmlns:p14="http://schemas.microsoft.com/office/powerpoint/2010/main" val="11019884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anesh.nethip@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36516" y="920931"/>
            <a:ext cx="8915399" cy="2262781"/>
          </a:xfrm>
        </p:spPr>
        <p:txBody>
          <a:bodyPr/>
          <a:lstStyle/>
          <a:p>
            <a:r>
              <a:rPr lang="en-IN" b="1" dirty="0" smtClean="0"/>
              <a:t>Analysis on Sales Data</a:t>
            </a:r>
            <a:endParaRPr lang="en-IN" b="1" dirty="0"/>
          </a:p>
        </p:txBody>
      </p:sp>
      <p:sp>
        <p:nvSpPr>
          <p:cNvPr id="3" name="Subtitle 2"/>
          <p:cNvSpPr>
            <a:spLocks noGrp="1"/>
          </p:cNvSpPr>
          <p:nvPr>
            <p:ph type="subTitle" idx="1"/>
          </p:nvPr>
        </p:nvSpPr>
        <p:spPr>
          <a:xfrm>
            <a:off x="2327956" y="3392716"/>
            <a:ext cx="8915399" cy="1688735"/>
          </a:xfrm>
        </p:spPr>
        <p:txBody>
          <a:bodyPr>
            <a:normAutofit/>
          </a:bodyPr>
          <a:lstStyle/>
          <a:p>
            <a:r>
              <a:rPr lang="en-IN" b="1" dirty="0" smtClean="0"/>
              <a:t>NP GANESH</a:t>
            </a:r>
          </a:p>
          <a:p>
            <a:r>
              <a:rPr lang="en-IN" b="1" dirty="0" smtClean="0"/>
              <a:t>PGDM Data Science @ Manipal</a:t>
            </a:r>
          </a:p>
          <a:p>
            <a:r>
              <a:rPr lang="en-IN" b="1" dirty="0" smtClean="0">
                <a:hlinkClick r:id="rId2"/>
              </a:rPr>
              <a:t>ganesh.nethip@gmail.com</a:t>
            </a:r>
            <a:endParaRPr lang="en-IN" b="1" dirty="0" smtClean="0"/>
          </a:p>
          <a:p>
            <a:r>
              <a:rPr lang="en-IN" b="1" dirty="0" smtClean="0"/>
              <a:t>9704242880</a:t>
            </a:r>
          </a:p>
          <a:p>
            <a:endParaRPr lang="en-IN" b="1" dirty="0" smtClean="0"/>
          </a:p>
          <a:p>
            <a:endParaRPr lang="en-IN" b="1" dirty="0" smtClean="0"/>
          </a:p>
          <a:p>
            <a:endParaRPr lang="en-IN" b="1" dirty="0"/>
          </a:p>
        </p:txBody>
      </p:sp>
    </p:spTree>
    <p:extLst>
      <p:ext uri="{BB962C8B-B14F-4D97-AF65-F5344CB8AC3E}">
        <p14:creationId xmlns:p14="http://schemas.microsoft.com/office/powerpoint/2010/main" val="2071266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04901" y="4180113"/>
            <a:ext cx="9268096" cy="2272937"/>
          </a:xfrm>
        </p:spPr>
        <p:txBody>
          <a:bodyPr>
            <a:normAutofit/>
          </a:bodyPr>
          <a:lstStyle/>
          <a:p>
            <a:pPr marL="285750" indent="-285750">
              <a:buFont typeface="Arial" panose="020B0604020202020204" pitchFamily="34" charset="0"/>
              <a:buChar char="•"/>
            </a:pPr>
            <a:r>
              <a:rPr lang="en-IN" b="1" dirty="0" smtClean="0"/>
              <a:t>This is combined analysis of 2010-11</a:t>
            </a:r>
            <a:r>
              <a:rPr lang="en-IN" b="1" dirty="0"/>
              <a:t>(Only Sold Products</a:t>
            </a:r>
            <a:r>
              <a:rPr lang="en-IN" b="1" dirty="0" smtClean="0"/>
              <a:t>)</a:t>
            </a:r>
          </a:p>
          <a:p>
            <a:pPr marL="285750" indent="-285750">
              <a:buFont typeface="Arial" panose="020B0604020202020204" pitchFamily="34" charset="0"/>
              <a:buChar char="•"/>
            </a:pPr>
            <a:r>
              <a:rPr lang="en-IN" b="1" dirty="0" smtClean="0"/>
              <a:t>There were no transactions made on Saturdays</a:t>
            </a:r>
          </a:p>
          <a:p>
            <a:pPr marL="285750" indent="-285750">
              <a:buFont typeface="Arial" panose="020B0604020202020204" pitchFamily="34" charset="0"/>
              <a:buChar char="•"/>
            </a:pPr>
            <a:r>
              <a:rPr lang="en-IN" b="1" dirty="0" smtClean="0"/>
              <a:t>It looks Mid of a week is always busy with transactions (Tuesday, Wednesday, Thursday)</a:t>
            </a:r>
          </a:p>
          <a:p>
            <a:pPr marL="285750" indent="-285750">
              <a:buFont typeface="Arial" panose="020B0604020202020204" pitchFamily="34" charset="0"/>
              <a:buChar char="•"/>
            </a:pPr>
            <a:r>
              <a:rPr lang="en-IN" b="1" dirty="0" smtClean="0"/>
              <a:t>Sundays has less frequency of transactions when compared to other days of  a week.</a:t>
            </a:r>
          </a:p>
        </p:txBody>
      </p:sp>
      <p:pic>
        <p:nvPicPr>
          <p:cNvPr id="4" name="Picture 3"/>
          <p:cNvPicPr>
            <a:picLocks noChangeAspect="1"/>
          </p:cNvPicPr>
          <p:nvPr/>
        </p:nvPicPr>
        <p:blipFill>
          <a:blip r:embed="rId2"/>
          <a:stretch>
            <a:fillRect/>
          </a:stretch>
        </p:blipFill>
        <p:spPr>
          <a:xfrm>
            <a:off x="2204901" y="262073"/>
            <a:ext cx="7618368" cy="3918041"/>
          </a:xfrm>
          <a:prstGeom prst="rect">
            <a:avLst/>
          </a:prstGeom>
        </p:spPr>
      </p:pic>
      <p:sp>
        <p:nvSpPr>
          <p:cNvPr id="5" name="TextBox 4"/>
          <p:cNvSpPr txBox="1"/>
          <p:nvPr/>
        </p:nvSpPr>
        <p:spPr>
          <a:xfrm rot="16200000">
            <a:off x="818229" y="1671375"/>
            <a:ext cx="2496345" cy="276999"/>
          </a:xfrm>
          <a:prstGeom prst="rect">
            <a:avLst/>
          </a:prstGeom>
          <a:noFill/>
        </p:spPr>
        <p:txBody>
          <a:bodyPr wrap="square" rtlCol="0">
            <a:spAutoFit/>
          </a:bodyPr>
          <a:lstStyle/>
          <a:p>
            <a:r>
              <a:rPr lang="en-IN" sz="1200" b="1" dirty="0" smtClean="0"/>
              <a:t>Transaction count</a:t>
            </a:r>
            <a:endParaRPr lang="en-IN" sz="1200" b="1" dirty="0"/>
          </a:p>
        </p:txBody>
      </p:sp>
    </p:spTree>
    <p:extLst>
      <p:ext uri="{BB962C8B-B14F-4D97-AF65-F5344CB8AC3E}">
        <p14:creationId xmlns:p14="http://schemas.microsoft.com/office/powerpoint/2010/main" val="3506021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33773" y="4585064"/>
            <a:ext cx="8957038" cy="1045027"/>
          </a:xfrm>
        </p:spPr>
        <p:txBody>
          <a:bodyPr>
            <a:normAutofit/>
          </a:bodyPr>
          <a:lstStyle/>
          <a:p>
            <a:pPr marL="285750" indent="-285750">
              <a:buFont typeface="Arial" panose="020B0604020202020204" pitchFamily="34" charset="0"/>
              <a:buChar char="•"/>
            </a:pPr>
            <a:r>
              <a:rPr lang="en-IN" b="1" dirty="0" smtClean="0"/>
              <a:t>This is combined analysis of 2010-11</a:t>
            </a:r>
            <a:r>
              <a:rPr lang="en-IN" b="1" dirty="0"/>
              <a:t>(Only Sold Products</a:t>
            </a:r>
            <a:r>
              <a:rPr lang="en-IN" b="1" dirty="0" smtClean="0"/>
              <a:t>)</a:t>
            </a:r>
          </a:p>
          <a:p>
            <a:pPr marL="285750" indent="-285750">
              <a:buFont typeface="Arial" panose="020B0604020202020204" pitchFamily="34" charset="0"/>
              <a:buChar char="•"/>
            </a:pPr>
            <a:r>
              <a:rPr lang="en-IN" b="1" dirty="0" smtClean="0"/>
              <a:t>In a day, it looks from 10:00 am to 3:00 pm are busy hours.</a:t>
            </a:r>
          </a:p>
        </p:txBody>
      </p:sp>
      <p:pic>
        <p:nvPicPr>
          <p:cNvPr id="5" name="Picture 4"/>
          <p:cNvPicPr>
            <a:picLocks noChangeAspect="1"/>
          </p:cNvPicPr>
          <p:nvPr/>
        </p:nvPicPr>
        <p:blipFill>
          <a:blip r:embed="rId2"/>
          <a:stretch>
            <a:fillRect/>
          </a:stretch>
        </p:blipFill>
        <p:spPr>
          <a:xfrm>
            <a:off x="2433773" y="151719"/>
            <a:ext cx="7676878" cy="4163141"/>
          </a:xfrm>
          <a:prstGeom prst="rect">
            <a:avLst/>
          </a:prstGeom>
        </p:spPr>
      </p:pic>
      <p:sp>
        <p:nvSpPr>
          <p:cNvPr id="6" name="TextBox 5"/>
          <p:cNvSpPr txBox="1"/>
          <p:nvPr/>
        </p:nvSpPr>
        <p:spPr>
          <a:xfrm rot="16200000">
            <a:off x="1047101" y="1592998"/>
            <a:ext cx="2496345" cy="276999"/>
          </a:xfrm>
          <a:prstGeom prst="rect">
            <a:avLst/>
          </a:prstGeom>
          <a:noFill/>
        </p:spPr>
        <p:txBody>
          <a:bodyPr wrap="square" rtlCol="0">
            <a:spAutoFit/>
          </a:bodyPr>
          <a:lstStyle/>
          <a:p>
            <a:r>
              <a:rPr lang="en-IN" sz="1200" b="1" dirty="0" smtClean="0"/>
              <a:t>Transaction count</a:t>
            </a:r>
            <a:endParaRPr lang="en-IN" sz="1200" b="1" dirty="0"/>
          </a:p>
        </p:txBody>
      </p:sp>
    </p:spTree>
    <p:extLst>
      <p:ext uri="{BB962C8B-B14F-4D97-AF65-F5344CB8AC3E}">
        <p14:creationId xmlns:p14="http://schemas.microsoft.com/office/powerpoint/2010/main" val="1763004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82621"/>
          </a:xfrm>
        </p:spPr>
        <p:txBody>
          <a:bodyPr>
            <a:normAutofit/>
          </a:bodyPr>
          <a:lstStyle/>
          <a:p>
            <a:r>
              <a:rPr lang="en-IN" sz="2500" b="1" dirty="0"/>
              <a:t>H</a:t>
            </a:r>
            <a:r>
              <a:rPr lang="en-IN" sz="2500" b="1" dirty="0" smtClean="0"/>
              <a:t>ow </a:t>
            </a:r>
            <a:r>
              <a:rPr lang="en-IN" sz="2500" b="1" dirty="0"/>
              <a:t>can we measure our performance in terms of customer acquisition and building customer loyalty? </a:t>
            </a:r>
            <a:endParaRPr lang="en-IN" sz="2500" b="1" dirty="0"/>
          </a:p>
        </p:txBody>
      </p:sp>
      <p:sp>
        <p:nvSpPr>
          <p:cNvPr id="3" name="Content Placeholder 2"/>
          <p:cNvSpPr>
            <a:spLocks noGrp="1"/>
          </p:cNvSpPr>
          <p:nvPr>
            <p:ph idx="1"/>
          </p:nvPr>
        </p:nvSpPr>
        <p:spPr>
          <a:xfrm>
            <a:off x="2589212" y="1702525"/>
            <a:ext cx="8915400" cy="3777622"/>
          </a:xfrm>
        </p:spPr>
        <p:txBody>
          <a:bodyPr/>
          <a:lstStyle/>
          <a:p>
            <a:r>
              <a:rPr lang="en-US" sz="2000" dirty="0"/>
              <a:t>Customer loyalty is same customer making purchases several times. </a:t>
            </a:r>
            <a:endParaRPr lang="en-US" sz="2000" dirty="0" smtClean="0"/>
          </a:p>
          <a:p>
            <a:r>
              <a:rPr lang="en-US" sz="2000" dirty="0" smtClean="0"/>
              <a:t>Identifying </a:t>
            </a:r>
            <a:r>
              <a:rPr lang="en-US" sz="2000" dirty="0"/>
              <a:t>the customers who are repeating </a:t>
            </a:r>
            <a:r>
              <a:rPr lang="en-US" sz="2000" dirty="0" smtClean="0"/>
              <a:t>purchases.</a:t>
            </a:r>
          </a:p>
          <a:p>
            <a:r>
              <a:rPr lang="en-US" sz="2000" dirty="0" smtClean="0"/>
              <a:t>Identifying </a:t>
            </a:r>
            <a:r>
              <a:rPr lang="en-US" sz="2000" dirty="0"/>
              <a:t>what are the items they are purchasing </a:t>
            </a:r>
            <a:r>
              <a:rPr lang="en-US" sz="2000" dirty="0" smtClean="0"/>
              <a:t>most.</a:t>
            </a:r>
          </a:p>
          <a:p>
            <a:r>
              <a:rPr lang="en-US" sz="2000" dirty="0" smtClean="0"/>
              <a:t>Suggesting </a:t>
            </a:r>
            <a:r>
              <a:rPr lang="en-US" sz="2000" dirty="0"/>
              <a:t>to give special discounts on those items and send mailers to those customers to enhance sales</a:t>
            </a:r>
            <a:r>
              <a:rPr lang="en-US" sz="2000" dirty="0" smtClean="0"/>
              <a:t>.</a:t>
            </a:r>
          </a:p>
          <a:p>
            <a:r>
              <a:rPr lang="en-US" sz="2000" dirty="0" smtClean="0"/>
              <a:t>Identifying sales at first buy and reorder.</a:t>
            </a:r>
          </a:p>
          <a:p>
            <a:r>
              <a:rPr lang="en-US" sz="2000" dirty="0" smtClean="0"/>
              <a:t>Sales of first Buy and reorder month wise.</a:t>
            </a:r>
            <a:endParaRPr lang="en-IN" sz="2000" dirty="0"/>
          </a:p>
        </p:txBody>
      </p:sp>
    </p:spTree>
    <p:extLst>
      <p:ext uri="{BB962C8B-B14F-4D97-AF65-F5344CB8AC3E}">
        <p14:creationId xmlns:p14="http://schemas.microsoft.com/office/powerpoint/2010/main" val="3994654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843904" y="1218928"/>
            <a:ext cx="8791575" cy="3714750"/>
          </a:xfrm>
          <a:prstGeom prst="rect">
            <a:avLst/>
          </a:prstGeom>
        </p:spPr>
      </p:pic>
      <p:sp>
        <p:nvSpPr>
          <p:cNvPr id="8" name="TextBox 7"/>
          <p:cNvSpPr txBox="1"/>
          <p:nvPr/>
        </p:nvSpPr>
        <p:spPr>
          <a:xfrm>
            <a:off x="1828800" y="274320"/>
            <a:ext cx="8673737" cy="477054"/>
          </a:xfrm>
          <a:prstGeom prst="rect">
            <a:avLst/>
          </a:prstGeom>
          <a:noFill/>
        </p:spPr>
        <p:txBody>
          <a:bodyPr wrap="square" rtlCol="0">
            <a:spAutoFit/>
          </a:bodyPr>
          <a:lstStyle/>
          <a:p>
            <a:pPr algn="ctr"/>
            <a:r>
              <a:rPr lang="en-IN" sz="2500" b="1" dirty="0" smtClean="0"/>
              <a:t>Top 10 Sold Products</a:t>
            </a:r>
            <a:endParaRPr lang="en-IN" sz="2500" b="1" dirty="0"/>
          </a:p>
        </p:txBody>
      </p:sp>
      <p:sp>
        <p:nvSpPr>
          <p:cNvPr id="9" name="TextBox 8"/>
          <p:cNvSpPr txBox="1"/>
          <p:nvPr/>
        </p:nvSpPr>
        <p:spPr>
          <a:xfrm>
            <a:off x="1843904" y="5355771"/>
            <a:ext cx="8893765" cy="369332"/>
          </a:xfrm>
          <a:prstGeom prst="rect">
            <a:avLst/>
          </a:prstGeom>
          <a:noFill/>
        </p:spPr>
        <p:txBody>
          <a:bodyPr wrap="square" rtlCol="0">
            <a:spAutoFit/>
          </a:bodyPr>
          <a:lstStyle/>
          <a:p>
            <a:r>
              <a:rPr lang="en-IN" b="1" dirty="0" smtClean="0"/>
              <a:t>Top 10 products based on Quantity Sold</a:t>
            </a:r>
            <a:endParaRPr lang="en-IN" b="1" dirty="0"/>
          </a:p>
        </p:txBody>
      </p:sp>
      <p:sp>
        <p:nvSpPr>
          <p:cNvPr id="10" name="TextBox 9"/>
          <p:cNvSpPr txBox="1"/>
          <p:nvPr/>
        </p:nvSpPr>
        <p:spPr>
          <a:xfrm rot="16200000">
            <a:off x="442128" y="2328601"/>
            <a:ext cx="2496345" cy="276999"/>
          </a:xfrm>
          <a:prstGeom prst="rect">
            <a:avLst/>
          </a:prstGeom>
          <a:noFill/>
        </p:spPr>
        <p:txBody>
          <a:bodyPr wrap="square" rtlCol="0">
            <a:spAutoFit/>
          </a:bodyPr>
          <a:lstStyle/>
          <a:p>
            <a:r>
              <a:rPr lang="en-IN" sz="1200" b="1" dirty="0" smtClean="0"/>
              <a:t>Quantity sold</a:t>
            </a:r>
            <a:endParaRPr lang="en-IN" sz="1200" b="1" dirty="0"/>
          </a:p>
        </p:txBody>
      </p:sp>
    </p:spTree>
    <p:extLst>
      <p:ext uri="{BB962C8B-B14F-4D97-AF65-F5344CB8AC3E}">
        <p14:creationId xmlns:p14="http://schemas.microsoft.com/office/powerpoint/2010/main" val="2342551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53664" y="1326059"/>
            <a:ext cx="4865214" cy="2856547"/>
          </a:xfrm>
          <a:prstGeom prst="rect">
            <a:avLst/>
          </a:prstGeom>
        </p:spPr>
      </p:pic>
      <p:sp>
        <p:nvSpPr>
          <p:cNvPr id="3" name="TextBox 2"/>
          <p:cNvSpPr txBox="1"/>
          <p:nvPr/>
        </p:nvSpPr>
        <p:spPr>
          <a:xfrm>
            <a:off x="1553664" y="4582716"/>
            <a:ext cx="5094514" cy="707886"/>
          </a:xfrm>
          <a:prstGeom prst="rect">
            <a:avLst/>
          </a:prstGeom>
          <a:noFill/>
        </p:spPr>
        <p:txBody>
          <a:bodyPr wrap="square" rtlCol="0">
            <a:spAutoFit/>
          </a:bodyPr>
          <a:lstStyle/>
          <a:p>
            <a:r>
              <a:rPr lang="en-IN" sz="2000" b="1" dirty="0" smtClean="0"/>
              <a:t>Top 5 Customers Who made more transactions through out years </a:t>
            </a:r>
            <a:endParaRPr lang="en-IN" sz="2000" b="1" dirty="0"/>
          </a:p>
        </p:txBody>
      </p:sp>
      <p:pic>
        <p:nvPicPr>
          <p:cNvPr id="4" name="Picture 3"/>
          <p:cNvPicPr>
            <a:picLocks noChangeAspect="1"/>
          </p:cNvPicPr>
          <p:nvPr/>
        </p:nvPicPr>
        <p:blipFill>
          <a:blip r:embed="rId3"/>
          <a:stretch>
            <a:fillRect/>
          </a:stretch>
        </p:blipFill>
        <p:spPr>
          <a:xfrm>
            <a:off x="7644901" y="892628"/>
            <a:ext cx="3523842" cy="3494063"/>
          </a:xfrm>
          <a:prstGeom prst="rect">
            <a:avLst/>
          </a:prstGeom>
        </p:spPr>
      </p:pic>
      <p:sp>
        <p:nvSpPr>
          <p:cNvPr id="5" name="TextBox 4"/>
          <p:cNvSpPr txBox="1"/>
          <p:nvPr/>
        </p:nvSpPr>
        <p:spPr>
          <a:xfrm>
            <a:off x="7644901" y="4936659"/>
            <a:ext cx="3735977" cy="400110"/>
          </a:xfrm>
          <a:prstGeom prst="rect">
            <a:avLst/>
          </a:prstGeom>
          <a:noFill/>
        </p:spPr>
        <p:txBody>
          <a:bodyPr wrap="square" rtlCol="0">
            <a:spAutoFit/>
          </a:bodyPr>
          <a:lstStyle/>
          <a:p>
            <a:r>
              <a:rPr lang="en-IN" sz="2000" b="1" dirty="0" smtClean="0"/>
              <a:t>Top 10 Reordered Products</a:t>
            </a:r>
            <a:endParaRPr lang="en-IN" sz="2000" b="1" dirty="0"/>
          </a:p>
        </p:txBody>
      </p:sp>
      <p:sp>
        <p:nvSpPr>
          <p:cNvPr id="6" name="TextBox 5"/>
          <p:cNvSpPr txBox="1"/>
          <p:nvPr/>
        </p:nvSpPr>
        <p:spPr>
          <a:xfrm>
            <a:off x="3148149" y="4182606"/>
            <a:ext cx="1554480" cy="246221"/>
          </a:xfrm>
          <a:prstGeom prst="rect">
            <a:avLst/>
          </a:prstGeom>
          <a:noFill/>
        </p:spPr>
        <p:txBody>
          <a:bodyPr wrap="square" rtlCol="0">
            <a:spAutoFit/>
          </a:bodyPr>
          <a:lstStyle/>
          <a:p>
            <a:r>
              <a:rPr lang="en-IN" sz="1000" dirty="0" smtClean="0"/>
              <a:t>Customer id</a:t>
            </a:r>
            <a:endParaRPr lang="en-IN" sz="1000" dirty="0"/>
          </a:p>
        </p:txBody>
      </p:sp>
    </p:spTree>
    <p:extLst>
      <p:ext uri="{BB962C8B-B14F-4D97-AF65-F5344CB8AC3E}">
        <p14:creationId xmlns:p14="http://schemas.microsoft.com/office/powerpoint/2010/main" val="181999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44683" y="182743"/>
            <a:ext cx="10182616" cy="3840617"/>
          </a:xfrm>
          <a:prstGeom prst="rect">
            <a:avLst/>
          </a:prstGeom>
        </p:spPr>
      </p:pic>
      <p:sp>
        <p:nvSpPr>
          <p:cNvPr id="3" name="TextBox 2"/>
          <p:cNvSpPr txBox="1"/>
          <p:nvPr/>
        </p:nvSpPr>
        <p:spPr>
          <a:xfrm>
            <a:off x="1544683" y="4572000"/>
            <a:ext cx="10182616" cy="1631216"/>
          </a:xfrm>
          <a:prstGeom prst="rect">
            <a:avLst/>
          </a:prstGeom>
          <a:noFill/>
        </p:spPr>
        <p:txBody>
          <a:bodyPr wrap="square" rtlCol="0">
            <a:spAutoFit/>
          </a:bodyPr>
          <a:lstStyle/>
          <a:p>
            <a:pPr marL="285750" indent="-285750">
              <a:buFont typeface="Arial" panose="020B0604020202020204" pitchFamily="34" charset="0"/>
              <a:buChar char="•"/>
            </a:pPr>
            <a:r>
              <a:rPr lang="en-IN" sz="2000" b="1" dirty="0" err="1" smtClean="0"/>
              <a:t>No.of</a:t>
            </a:r>
            <a:r>
              <a:rPr lang="en-IN" sz="2000" b="1" dirty="0" smtClean="0"/>
              <a:t> Unique customers acquired by company in every month of year</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2010- Dec and 2011- Nov acquired more customers </a:t>
            </a:r>
          </a:p>
          <a:p>
            <a:endParaRPr lang="en-IN" sz="2000" b="1" dirty="0"/>
          </a:p>
          <a:p>
            <a:pPr marL="285750" indent="-285750">
              <a:buFont typeface="Arial" panose="020B0604020202020204" pitchFamily="34" charset="0"/>
              <a:buChar char="•"/>
            </a:pPr>
            <a:r>
              <a:rPr lang="en-IN" sz="2000" b="1" dirty="0" smtClean="0"/>
              <a:t>Shockingly 2011-Dec acquired very less customers</a:t>
            </a:r>
            <a:endParaRPr lang="en-IN" sz="2000" b="1" dirty="0"/>
          </a:p>
        </p:txBody>
      </p:sp>
      <p:sp>
        <p:nvSpPr>
          <p:cNvPr id="4" name="TextBox 3"/>
          <p:cNvSpPr txBox="1"/>
          <p:nvPr/>
        </p:nvSpPr>
        <p:spPr>
          <a:xfrm rot="16200000">
            <a:off x="-141765" y="1592192"/>
            <a:ext cx="3095897" cy="276999"/>
          </a:xfrm>
          <a:prstGeom prst="rect">
            <a:avLst/>
          </a:prstGeom>
          <a:noFill/>
        </p:spPr>
        <p:txBody>
          <a:bodyPr wrap="square" rtlCol="0">
            <a:spAutoFit/>
          </a:bodyPr>
          <a:lstStyle/>
          <a:p>
            <a:r>
              <a:rPr lang="en-IN" sz="1200" b="1" dirty="0" smtClean="0"/>
              <a:t>No of unique customer</a:t>
            </a:r>
            <a:endParaRPr lang="en-IN" sz="1200" b="1" dirty="0"/>
          </a:p>
        </p:txBody>
      </p:sp>
      <p:sp>
        <p:nvSpPr>
          <p:cNvPr id="5" name="TextBox 4"/>
          <p:cNvSpPr txBox="1"/>
          <p:nvPr/>
        </p:nvSpPr>
        <p:spPr>
          <a:xfrm>
            <a:off x="4741816" y="4113014"/>
            <a:ext cx="3448595" cy="292388"/>
          </a:xfrm>
          <a:prstGeom prst="rect">
            <a:avLst/>
          </a:prstGeom>
          <a:noFill/>
        </p:spPr>
        <p:txBody>
          <a:bodyPr wrap="square" rtlCol="0">
            <a:spAutoFit/>
          </a:bodyPr>
          <a:lstStyle/>
          <a:p>
            <a:r>
              <a:rPr lang="en-IN" sz="1300" dirty="0" smtClean="0"/>
              <a:t>Year-month</a:t>
            </a:r>
            <a:endParaRPr lang="en-IN" sz="1300" dirty="0"/>
          </a:p>
        </p:txBody>
      </p:sp>
    </p:spTree>
    <p:extLst>
      <p:ext uri="{BB962C8B-B14F-4D97-AF65-F5344CB8AC3E}">
        <p14:creationId xmlns:p14="http://schemas.microsoft.com/office/powerpoint/2010/main" val="1135395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86891" y="196623"/>
            <a:ext cx="5995852" cy="3892051"/>
          </a:xfrm>
          <a:prstGeom prst="rect">
            <a:avLst/>
          </a:prstGeom>
        </p:spPr>
      </p:pic>
      <p:sp>
        <p:nvSpPr>
          <p:cNvPr id="3" name="TextBox 2"/>
          <p:cNvSpPr txBox="1"/>
          <p:nvPr/>
        </p:nvSpPr>
        <p:spPr>
          <a:xfrm>
            <a:off x="2704011" y="4297680"/>
            <a:ext cx="8072846" cy="2308324"/>
          </a:xfrm>
          <a:prstGeom prst="rect">
            <a:avLst/>
          </a:prstGeom>
          <a:noFill/>
        </p:spPr>
        <p:txBody>
          <a:bodyPr wrap="square" rtlCol="0">
            <a:spAutoFit/>
          </a:bodyPr>
          <a:lstStyle/>
          <a:p>
            <a:pPr marL="285750" indent="-285750">
              <a:buFont typeface="Arial" panose="020B0604020202020204" pitchFamily="34" charset="0"/>
              <a:buChar char="•"/>
            </a:pPr>
            <a:r>
              <a:rPr lang="en-IN" b="1" dirty="0" smtClean="0"/>
              <a:t>Reorders is derived from customer id, product id and time stamp</a:t>
            </a:r>
          </a:p>
          <a:p>
            <a:endParaRPr lang="en-IN" b="1" dirty="0"/>
          </a:p>
          <a:p>
            <a:pPr marL="285750" indent="-285750">
              <a:buFont typeface="Arial" panose="020B0604020202020204" pitchFamily="34" charset="0"/>
              <a:buChar char="•"/>
            </a:pPr>
            <a:r>
              <a:rPr lang="en-IN" b="1" dirty="0" smtClean="0"/>
              <a:t>First buy and reorder sales per month gives an insight how customer purchasing on their first visit and further visits.</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smtClean="0"/>
              <a:t>Useful in case of data like basket capacity or purchase of each customer and how the revenue differs from first buy and next buy of individual customer.</a:t>
            </a:r>
            <a:endParaRPr lang="en-IN" b="1" dirty="0"/>
          </a:p>
        </p:txBody>
      </p:sp>
    </p:spTree>
    <p:extLst>
      <p:ext uri="{BB962C8B-B14F-4D97-AF65-F5344CB8AC3E}">
        <p14:creationId xmlns:p14="http://schemas.microsoft.com/office/powerpoint/2010/main" val="3335202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1364"/>
          </a:xfrm>
        </p:spPr>
        <p:txBody>
          <a:bodyPr>
            <a:normAutofit/>
          </a:bodyPr>
          <a:lstStyle/>
          <a:p>
            <a:r>
              <a:rPr lang="en-IN" sz="2500" b="1" dirty="0"/>
              <a:t>What kind of customer do typically buy from us?</a:t>
            </a:r>
            <a:endParaRPr lang="en-IN" sz="2500" b="1" dirty="0"/>
          </a:p>
        </p:txBody>
      </p:sp>
      <p:sp>
        <p:nvSpPr>
          <p:cNvPr id="3" name="Content Placeholder 2"/>
          <p:cNvSpPr>
            <a:spLocks noGrp="1"/>
          </p:cNvSpPr>
          <p:nvPr>
            <p:ph idx="1"/>
          </p:nvPr>
        </p:nvSpPr>
        <p:spPr>
          <a:xfrm>
            <a:off x="2589212" y="1345474"/>
            <a:ext cx="8461965" cy="1724297"/>
          </a:xfrm>
        </p:spPr>
        <p:txBody>
          <a:bodyPr>
            <a:normAutofit/>
          </a:bodyPr>
          <a:lstStyle/>
          <a:p>
            <a:r>
              <a:rPr lang="en-IN" sz="2000" b="1" dirty="0" smtClean="0"/>
              <a:t>What kind of customers do typically buy from us can me derived using customer Segmentation</a:t>
            </a:r>
            <a:endParaRPr lang="en-IN" sz="2000" b="1" dirty="0"/>
          </a:p>
          <a:p>
            <a:r>
              <a:rPr lang="en-IN" sz="2000" b="1" dirty="0" smtClean="0"/>
              <a:t>Customer Segmentation can be done using Clustering</a:t>
            </a:r>
            <a:endParaRPr lang="en-IN" sz="2000" b="1" dirty="0"/>
          </a:p>
          <a:p>
            <a:r>
              <a:rPr lang="en-IN" sz="2000" b="1" dirty="0" smtClean="0"/>
              <a:t>To ensure the accurate no of clusters, I used Elbow method.</a:t>
            </a:r>
            <a:endParaRPr lang="en-IN" sz="2000" b="1" dirty="0"/>
          </a:p>
        </p:txBody>
      </p:sp>
      <p:pic>
        <p:nvPicPr>
          <p:cNvPr id="4" name="Picture 3"/>
          <p:cNvPicPr>
            <a:picLocks noChangeAspect="1"/>
          </p:cNvPicPr>
          <p:nvPr/>
        </p:nvPicPr>
        <p:blipFill>
          <a:blip r:embed="rId2"/>
          <a:stretch>
            <a:fillRect/>
          </a:stretch>
        </p:blipFill>
        <p:spPr>
          <a:xfrm>
            <a:off x="2589212" y="3331028"/>
            <a:ext cx="4255725" cy="3187338"/>
          </a:xfrm>
          <a:prstGeom prst="rect">
            <a:avLst/>
          </a:prstGeom>
        </p:spPr>
      </p:pic>
      <p:sp>
        <p:nvSpPr>
          <p:cNvPr id="5" name="TextBox 4"/>
          <p:cNvSpPr txBox="1"/>
          <p:nvPr/>
        </p:nvSpPr>
        <p:spPr>
          <a:xfrm>
            <a:off x="7367451" y="4349931"/>
            <a:ext cx="3958046" cy="646331"/>
          </a:xfrm>
          <a:prstGeom prst="rect">
            <a:avLst/>
          </a:prstGeom>
          <a:noFill/>
        </p:spPr>
        <p:txBody>
          <a:bodyPr wrap="square" rtlCol="0">
            <a:spAutoFit/>
          </a:bodyPr>
          <a:lstStyle/>
          <a:p>
            <a:r>
              <a:rPr lang="en-IN" b="1" dirty="0" smtClean="0"/>
              <a:t>The graph tells there are 3 groups  in data</a:t>
            </a:r>
            <a:endParaRPr lang="en-IN" b="1" dirty="0"/>
          </a:p>
        </p:txBody>
      </p:sp>
    </p:spTree>
    <p:extLst>
      <p:ext uri="{BB962C8B-B14F-4D97-AF65-F5344CB8AC3E}">
        <p14:creationId xmlns:p14="http://schemas.microsoft.com/office/powerpoint/2010/main" val="3555742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61211" y="121376"/>
            <a:ext cx="6257109" cy="3836670"/>
          </a:xfrm>
          <a:prstGeom prst="rect">
            <a:avLst/>
          </a:prstGeom>
        </p:spPr>
      </p:pic>
      <p:sp>
        <p:nvSpPr>
          <p:cNvPr id="3" name="TextBox 2"/>
          <p:cNvSpPr txBox="1"/>
          <p:nvPr/>
        </p:nvSpPr>
        <p:spPr>
          <a:xfrm>
            <a:off x="2495004" y="3995678"/>
            <a:ext cx="9548949" cy="2246769"/>
          </a:xfrm>
          <a:prstGeom prst="rect">
            <a:avLst/>
          </a:prstGeom>
          <a:noFill/>
        </p:spPr>
        <p:txBody>
          <a:bodyPr wrap="square" rtlCol="0">
            <a:spAutoFit/>
          </a:bodyPr>
          <a:lstStyle/>
          <a:p>
            <a:pPr marL="342900" indent="-342900" algn="just">
              <a:buFont typeface="Arial" panose="020B0604020202020204" pitchFamily="34" charset="0"/>
              <a:buChar char="•"/>
            </a:pPr>
            <a:r>
              <a:rPr lang="en-IN" sz="2000" b="1" dirty="0" smtClean="0"/>
              <a:t>The customers are segmented with help of clusters</a:t>
            </a:r>
            <a:endParaRPr lang="en-IN" sz="2000" b="1" dirty="0"/>
          </a:p>
          <a:p>
            <a:pPr marL="342900" indent="-342900" algn="just">
              <a:buFont typeface="Arial" panose="020B0604020202020204" pitchFamily="34" charset="0"/>
              <a:buChar char="•"/>
            </a:pPr>
            <a:r>
              <a:rPr lang="en-IN" sz="2000" b="1" dirty="0" smtClean="0"/>
              <a:t>Three clusters are formed based on customer id, quantity sold and revenue generated(using product price per unit)</a:t>
            </a:r>
            <a:endParaRPr lang="en-IN" sz="2000" b="1" dirty="0"/>
          </a:p>
          <a:p>
            <a:pPr marL="342900" indent="-342900" algn="just">
              <a:buFont typeface="Arial" panose="020B0604020202020204" pitchFamily="34" charset="0"/>
              <a:buChar char="•"/>
            </a:pPr>
            <a:r>
              <a:rPr lang="en-IN" sz="2000" b="1" dirty="0" smtClean="0"/>
              <a:t>There are more customers who purchase less no of items and also prices of those products will be very low (Ex: Group 1)</a:t>
            </a:r>
            <a:endParaRPr lang="en-IN" sz="2000" b="1" dirty="0"/>
          </a:p>
          <a:p>
            <a:pPr marL="342900" indent="-342900" algn="just">
              <a:buFont typeface="Arial" panose="020B0604020202020204" pitchFamily="34" charset="0"/>
              <a:buChar char="•"/>
            </a:pPr>
            <a:r>
              <a:rPr lang="en-IN" sz="2000" b="1" dirty="0" smtClean="0"/>
              <a:t>There are very less customers who purchase more no of items with low prices of products (Ex: Group 2)</a:t>
            </a:r>
            <a:endParaRPr lang="en-IN" sz="2000" b="1" dirty="0"/>
          </a:p>
        </p:txBody>
      </p:sp>
    </p:spTree>
    <p:extLst>
      <p:ext uri="{BB962C8B-B14F-4D97-AF65-F5344CB8AC3E}">
        <p14:creationId xmlns:p14="http://schemas.microsoft.com/office/powerpoint/2010/main" val="3560061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487" y="624110"/>
            <a:ext cx="9741126" cy="1280890"/>
          </a:xfrm>
        </p:spPr>
        <p:txBody>
          <a:bodyPr>
            <a:noAutofit/>
          </a:bodyPr>
          <a:lstStyle/>
          <a:p>
            <a:r>
              <a:rPr lang="en-US" sz="2300" b="1" dirty="0"/>
              <a:t>Identify relationships and drivers of sales that might be hidden in the dataset. Can we take some initiatives based on the data to increase the sales? Also mention, based on data can we avoid out of stock situations?</a:t>
            </a:r>
            <a:br>
              <a:rPr lang="en-US" sz="2300" b="1" dirty="0"/>
            </a:br>
            <a:r>
              <a:rPr lang="en-US" sz="2300" b="1" dirty="0"/>
              <a:t/>
            </a:r>
            <a:br>
              <a:rPr lang="en-US" sz="2300" b="1" dirty="0"/>
            </a:br>
            <a:endParaRPr lang="en-IN" sz="2300" b="1" dirty="0"/>
          </a:p>
        </p:txBody>
      </p:sp>
      <p:sp>
        <p:nvSpPr>
          <p:cNvPr id="3" name="Content Placeholder 2"/>
          <p:cNvSpPr>
            <a:spLocks noGrp="1"/>
          </p:cNvSpPr>
          <p:nvPr>
            <p:ph idx="1"/>
          </p:nvPr>
        </p:nvSpPr>
        <p:spPr>
          <a:xfrm>
            <a:off x="1763488" y="2447108"/>
            <a:ext cx="9741125" cy="4228011"/>
          </a:xfrm>
        </p:spPr>
        <p:txBody>
          <a:bodyPr/>
          <a:lstStyle/>
          <a:p>
            <a:pPr algn="just"/>
            <a:r>
              <a:rPr lang="en-US" b="1" dirty="0"/>
              <a:t>One is identifying repeating customers and giving special discounts on the items they purchase regularly</a:t>
            </a:r>
            <a:r>
              <a:rPr lang="en-US" b="1" dirty="0" smtClean="0"/>
              <a:t>.</a:t>
            </a:r>
          </a:p>
          <a:p>
            <a:pPr algn="just"/>
            <a:r>
              <a:rPr lang="en-US" b="1" dirty="0" smtClean="0"/>
              <a:t>By seeing </a:t>
            </a:r>
            <a:r>
              <a:rPr lang="en-US" b="1" dirty="0"/>
              <a:t>in a month what are the items are purchased in what quantity. Accordingly </a:t>
            </a:r>
            <a:r>
              <a:rPr lang="en-US" b="1" dirty="0" smtClean="0"/>
              <a:t>we can say </a:t>
            </a:r>
            <a:r>
              <a:rPr lang="en-US" b="1" dirty="0"/>
              <a:t>the quantity to be kept as stock for the next month</a:t>
            </a:r>
            <a:r>
              <a:rPr lang="en-US" b="1" dirty="0" smtClean="0"/>
              <a:t>.</a:t>
            </a:r>
          </a:p>
          <a:p>
            <a:pPr algn="just"/>
            <a:r>
              <a:rPr lang="en-US" b="1" dirty="0" smtClean="0"/>
              <a:t>November and December are the months acquiring more customers, more transactions and more revenue, this may be because of festival season in the respected countries.</a:t>
            </a:r>
          </a:p>
          <a:p>
            <a:pPr algn="just"/>
            <a:r>
              <a:rPr lang="en-US" b="1" dirty="0" smtClean="0"/>
              <a:t>In those busy months if company initiating new offers and festival discounts then company can generate more revenue than recorded.</a:t>
            </a:r>
          </a:p>
          <a:p>
            <a:pPr algn="just"/>
            <a:r>
              <a:rPr lang="en-US" b="1" dirty="0" smtClean="0"/>
              <a:t>In other months of an year company should identify inactive customers and send them reminders with some exciting offers</a:t>
            </a:r>
          </a:p>
          <a:p>
            <a:pPr algn="just"/>
            <a:r>
              <a:rPr lang="en-US" b="1" dirty="0" smtClean="0"/>
              <a:t>According to the given data there are </a:t>
            </a:r>
            <a:r>
              <a:rPr lang="en-US" sz="2400" b="1" dirty="0" smtClean="0">
                <a:solidFill>
                  <a:srgbClr val="FF0000"/>
                </a:solidFill>
              </a:rPr>
              <a:t>1890</a:t>
            </a:r>
            <a:r>
              <a:rPr lang="en-US" b="1" dirty="0" smtClean="0"/>
              <a:t> inactive customers</a:t>
            </a:r>
          </a:p>
          <a:p>
            <a:pPr algn="just"/>
            <a:endParaRPr lang="en-IN" b="1" dirty="0"/>
          </a:p>
        </p:txBody>
      </p:sp>
    </p:spTree>
    <p:extLst>
      <p:ext uri="{BB962C8B-B14F-4D97-AF65-F5344CB8AC3E}">
        <p14:creationId xmlns:p14="http://schemas.microsoft.com/office/powerpoint/2010/main" val="3269141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506545"/>
            <a:ext cx="8911687" cy="734426"/>
          </a:xfrm>
        </p:spPr>
        <p:txBody>
          <a:bodyPr>
            <a:normAutofit/>
          </a:bodyPr>
          <a:lstStyle/>
          <a:p>
            <a:r>
              <a:rPr lang="en-IN" sz="2500" b="1" dirty="0" smtClean="0"/>
              <a:t>Agenda</a:t>
            </a:r>
            <a:endParaRPr lang="en-IN" sz="2500" b="1" dirty="0"/>
          </a:p>
        </p:txBody>
      </p:sp>
      <p:sp>
        <p:nvSpPr>
          <p:cNvPr id="3" name="Content Placeholder 2"/>
          <p:cNvSpPr>
            <a:spLocks noGrp="1"/>
          </p:cNvSpPr>
          <p:nvPr>
            <p:ph idx="1"/>
          </p:nvPr>
        </p:nvSpPr>
        <p:spPr>
          <a:xfrm>
            <a:off x="2589212" y="1441269"/>
            <a:ext cx="8915400" cy="3777622"/>
          </a:xfrm>
        </p:spPr>
        <p:txBody>
          <a:bodyPr/>
          <a:lstStyle/>
          <a:p>
            <a:r>
              <a:rPr lang="en-IN" dirty="0" smtClean="0"/>
              <a:t>Understanding of Data and Data Facts</a:t>
            </a:r>
          </a:p>
          <a:p>
            <a:r>
              <a:rPr lang="en-IN" dirty="0" smtClean="0"/>
              <a:t>Company’s Performance Over time</a:t>
            </a:r>
          </a:p>
          <a:p>
            <a:r>
              <a:rPr lang="en-IN" dirty="0" smtClean="0"/>
              <a:t>Important trends and Insights</a:t>
            </a:r>
          </a:p>
          <a:p>
            <a:r>
              <a:rPr lang="en-IN" dirty="0" smtClean="0"/>
              <a:t>Customer acquisition and loyalty</a:t>
            </a:r>
          </a:p>
          <a:p>
            <a:r>
              <a:rPr lang="en-IN" dirty="0" smtClean="0"/>
              <a:t>Type of Customers</a:t>
            </a:r>
          </a:p>
          <a:p>
            <a:r>
              <a:rPr lang="en-IN" dirty="0" smtClean="0"/>
              <a:t>Suggestions for company to take some initiatives</a:t>
            </a:r>
          </a:p>
          <a:p>
            <a:r>
              <a:rPr lang="en-IN" dirty="0" smtClean="0"/>
              <a:t>Country wise sales </a:t>
            </a:r>
          </a:p>
          <a:p>
            <a:endParaRPr lang="en-IN" dirty="0" smtClean="0"/>
          </a:p>
          <a:p>
            <a:endParaRPr lang="en-IN" dirty="0"/>
          </a:p>
        </p:txBody>
      </p:sp>
    </p:spTree>
    <p:extLst>
      <p:ext uri="{BB962C8B-B14F-4D97-AF65-F5344CB8AC3E}">
        <p14:creationId xmlns:p14="http://schemas.microsoft.com/office/powerpoint/2010/main" val="752661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72515" y="0"/>
            <a:ext cx="9113793" cy="4381500"/>
          </a:xfrm>
          <a:prstGeom prst="rect">
            <a:avLst/>
          </a:prstGeom>
        </p:spPr>
      </p:pic>
      <p:sp>
        <p:nvSpPr>
          <p:cNvPr id="3" name="TextBox 2"/>
          <p:cNvSpPr txBox="1"/>
          <p:nvPr/>
        </p:nvSpPr>
        <p:spPr>
          <a:xfrm>
            <a:off x="2126794" y="4558936"/>
            <a:ext cx="9205234" cy="1938992"/>
          </a:xfrm>
          <a:prstGeom prst="rect">
            <a:avLst/>
          </a:prstGeom>
          <a:noFill/>
        </p:spPr>
        <p:txBody>
          <a:bodyPr wrap="square" rtlCol="0">
            <a:spAutoFit/>
          </a:bodyPr>
          <a:lstStyle/>
          <a:p>
            <a:pPr marL="342900" indent="-342900" algn="just">
              <a:buFont typeface="Arial" panose="020B0604020202020204" pitchFamily="34" charset="0"/>
              <a:buChar char="•"/>
            </a:pPr>
            <a:r>
              <a:rPr lang="en-IN" sz="2000" b="1" dirty="0" smtClean="0"/>
              <a:t>The above heat map tells more revenue/month generated only in United Kingdom.</a:t>
            </a:r>
            <a:endParaRPr lang="en-IN" sz="2000" b="1" dirty="0"/>
          </a:p>
          <a:p>
            <a:pPr marL="342900" indent="-342900" algn="just">
              <a:buFont typeface="Arial" panose="020B0604020202020204" pitchFamily="34" charset="0"/>
              <a:buChar char="•"/>
            </a:pPr>
            <a:r>
              <a:rPr lang="en-IN" sz="2000" b="1" dirty="0" smtClean="0"/>
              <a:t>Rest other countries are showing poor results in transactions, customers and sales.</a:t>
            </a:r>
            <a:endParaRPr lang="en-IN" sz="2000" b="1" dirty="0"/>
          </a:p>
          <a:p>
            <a:pPr marL="342900" indent="-342900" algn="just">
              <a:buFont typeface="Arial" panose="020B0604020202020204" pitchFamily="34" charset="0"/>
              <a:buChar char="•"/>
            </a:pPr>
            <a:r>
              <a:rPr lang="en-IN" sz="2000" b="1" dirty="0" smtClean="0"/>
              <a:t>To overcome this, company should concentrate on other countries too to increase their sales over globe.</a:t>
            </a:r>
            <a:endParaRPr lang="en-IN" sz="2000" b="1" dirty="0"/>
          </a:p>
        </p:txBody>
      </p:sp>
    </p:spTree>
    <p:extLst>
      <p:ext uri="{BB962C8B-B14F-4D97-AF65-F5344CB8AC3E}">
        <p14:creationId xmlns:p14="http://schemas.microsoft.com/office/powerpoint/2010/main" val="3229722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22022" y="1998617"/>
            <a:ext cx="6335486" cy="553998"/>
          </a:xfrm>
          <a:prstGeom prst="rect">
            <a:avLst/>
          </a:prstGeom>
          <a:noFill/>
        </p:spPr>
        <p:txBody>
          <a:bodyPr wrap="square" rtlCol="0">
            <a:spAutoFit/>
          </a:bodyPr>
          <a:lstStyle/>
          <a:p>
            <a:r>
              <a:rPr lang="en-IN" sz="3000" b="1" i="1" dirty="0" smtClean="0">
                <a:latin typeface="Forte" panose="03060902040502070203" pitchFamily="66" charset="0"/>
              </a:rPr>
              <a:t>Thank You for the opportunity</a:t>
            </a:r>
            <a:endParaRPr lang="en-IN" sz="3000" b="1" i="1" dirty="0">
              <a:latin typeface="Forte" panose="03060902040502070203" pitchFamily="66" charset="0"/>
            </a:endParaRPr>
          </a:p>
        </p:txBody>
      </p:sp>
      <p:sp>
        <p:nvSpPr>
          <p:cNvPr id="3" name="TextBox 2"/>
          <p:cNvSpPr txBox="1"/>
          <p:nvPr/>
        </p:nvSpPr>
        <p:spPr>
          <a:xfrm>
            <a:off x="7445829" y="3226526"/>
            <a:ext cx="1645920" cy="369332"/>
          </a:xfrm>
          <a:prstGeom prst="rect">
            <a:avLst/>
          </a:prstGeom>
          <a:noFill/>
        </p:spPr>
        <p:txBody>
          <a:bodyPr wrap="square" rtlCol="0">
            <a:spAutoFit/>
          </a:bodyPr>
          <a:lstStyle/>
          <a:p>
            <a:r>
              <a:rPr lang="en-IN" dirty="0" smtClean="0"/>
              <a:t>- NP Ganesh</a:t>
            </a:r>
            <a:endParaRPr lang="en-IN" dirty="0"/>
          </a:p>
        </p:txBody>
      </p:sp>
    </p:spTree>
    <p:extLst>
      <p:ext uri="{BB962C8B-B14F-4D97-AF65-F5344CB8AC3E}">
        <p14:creationId xmlns:p14="http://schemas.microsoft.com/office/powerpoint/2010/main" val="101438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40445"/>
          </a:xfrm>
        </p:spPr>
        <p:txBody>
          <a:bodyPr>
            <a:normAutofit/>
          </a:bodyPr>
          <a:lstStyle/>
          <a:p>
            <a:r>
              <a:rPr lang="en-IN" sz="2500" b="1" dirty="0" smtClean="0"/>
              <a:t>Data Facts</a:t>
            </a:r>
            <a:endParaRPr lang="en-IN" sz="2500" b="1" dirty="0"/>
          </a:p>
        </p:txBody>
      </p:sp>
      <p:sp>
        <p:nvSpPr>
          <p:cNvPr id="3" name="Content Placeholder 2"/>
          <p:cNvSpPr>
            <a:spLocks noGrp="1"/>
          </p:cNvSpPr>
          <p:nvPr>
            <p:ph idx="1"/>
          </p:nvPr>
        </p:nvSpPr>
        <p:spPr>
          <a:xfrm>
            <a:off x="2210389" y="1983011"/>
            <a:ext cx="9389428" cy="3921399"/>
          </a:xfrm>
        </p:spPr>
        <p:txBody>
          <a:bodyPr>
            <a:normAutofit/>
          </a:bodyPr>
          <a:lstStyle/>
          <a:p>
            <a:r>
              <a:rPr lang="en-IN" sz="2000" b="1" dirty="0" smtClean="0"/>
              <a:t>Given sales data and dates data</a:t>
            </a:r>
          </a:p>
          <a:p>
            <a:r>
              <a:rPr lang="en-IN" sz="2000" b="1" dirty="0" smtClean="0"/>
              <a:t>There are sold transactions as well as cancelled transactions</a:t>
            </a:r>
          </a:p>
          <a:p>
            <a:r>
              <a:rPr lang="en-IN" sz="2000" b="1" dirty="0" smtClean="0"/>
              <a:t>Data recorded from 2010 Dec to 2011 Dec (13 Months)</a:t>
            </a:r>
          </a:p>
          <a:p>
            <a:r>
              <a:rPr lang="en-IN" sz="2000" b="1" dirty="0" smtClean="0"/>
              <a:t>Most of the transactions made are recorded from United Kingdom</a:t>
            </a:r>
          </a:p>
          <a:p>
            <a:r>
              <a:rPr lang="en-IN" sz="2000" b="1" dirty="0" smtClean="0"/>
              <a:t>4070 Unique Products and 4373 Unique customers</a:t>
            </a:r>
          </a:p>
          <a:p>
            <a:r>
              <a:rPr lang="en-IN" sz="2000" b="1" dirty="0" smtClean="0"/>
              <a:t>25900 Unique transactions (irrespective of cancellation)</a:t>
            </a:r>
          </a:p>
          <a:p>
            <a:r>
              <a:rPr lang="en-IN" sz="2000" b="1" dirty="0" smtClean="0"/>
              <a:t>Transactions were made across 38 countries </a:t>
            </a:r>
          </a:p>
          <a:p>
            <a:r>
              <a:rPr lang="en-IN" sz="2000" b="1" dirty="0" smtClean="0"/>
              <a:t>November month stands tall in sales</a:t>
            </a:r>
          </a:p>
          <a:p>
            <a:r>
              <a:rPr lang="en-IN" sz="2000" b="1" dirty="0" smtClean="0"/>
              <a:t>There were no transactions made on </a:t>
            </a:r>
            <a:r>
              <a:rPr lang="en-IN" sz="2000" b="1" dirty="0" err="1" smtClean="0"/>
              <a:t>saturday</a:t>
            </a:r>
            <a:endParaRPr lang="en-IN" sz="2000" b="1" dirty="0" smtClean="0"/>
          </a:p>
          <a:p>
            <a:endParaRPr lang="en-IN" sz="2000" dirty="0" smtClean="0"/>
          </a:p>
          <a:p>
            <a:endParaRPr lang="en-IN" sz="2000" dirty="0"/>
          </a:p>
        </p:txBody>
      </p:sp>
    </p:spTree>
    <p:extLst>
      <p:ext uri="{BB962C8B-B14F-4D97-AF65-F5344CB8AC3E}">
        <p14:creationId xmlns:p14="http://schemas.microsoft.com/office/powerpoint/2010/main" val="1789079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1" y="1282111"/>
            <a:ext cx="3505199" cy="976312"/>
          </a:xfrm>
        </p:spPr>
        <p:txBody>
          <a:bodyPr/>
          <a:lstStyle/>
          <a:p>
            <a:r>
              <a:rPr lang="en-IN" b="1" dirty="0" smtClean="0"/>
              <a:t>Missing Values</a:t>
            </a:r>
            <a:endParaRPr lang="en-IN" b="1" dirty="0"/>
          </a:p>
        </p:txBody>
      </p:sp>
      <p:pic>
        <p:nvPicPr>
          <p:cNvPr id="5" name="Content Placeholder 4"/>
          <p:cNvPicPr>
            <a:picLocks noGrp="1" noChangeAspect="1"/>
          </p:cNvPicPr>
          <p:nvPr>
            <p:ph idx="1"/>
          </p:nvPr>
        </p:nvPicPr>
        <p:blipFill>
          <a:blip r:embed="rId2"/>
          <a:stretch>
            <a:fillRect/>
          </a:stretch>
        </p:blipFill>
        <p:spPr>
          <a:xfrm>
            <a:off x="6512371" y="979714"/>
            <a:ext cx="4819770" cy="4362995"/>
          </a:xfrm>
          <a:prstGeom prst="rect">
            <a:avLst/>
          </a:prstGeom>
        </p:spPr>
      </p:pic>
      <p:sp>
        <p:nvSpPr>
          <p:cNvPr id="4" name="Text Placeholder 3"/>
          <p:cNvSpPr>
            <a:spLocks noGrp="1"/>
          </p:cNvSpPr>
          <p:nvPr>
            <p:ph type="body" sz="half" idx="2"/>
          </p:nvPr>
        </p:nvSpPr>
        <p:spPr>
          <a:xfrm>
            <a:off x="2589212" y="2595564"/>
            <a:ext cx="3505199" cy="4262436"/>
          </a:xfrm>
        </p:spPr>
        <p:txBody>
          <a:bodyPr>
            <a:normAutofit/>
          </a:bodyPr>
          <a:lstStyle/>
          <a:p>
            <a:r>
              <a:rPr lang="en-IN" sz="2200" dirty="0" smtClean="0"/>
              <a:t>Product Description and Customer ID consists of missing values</a:t>
            </a:r>
            <a:endParaRPr lang="en-IN" sz="2200" dirty="0"/>
          </a:p>
        </p:txBody>
      </p:sp>
    </p:spTree>
    <p:extLst>
      <p:ext uri="{BB962C8B-B14F-4D97-AF65-F5344CB8AC3E}">
        <p14:creationId xmlns:p14="http://schemas.microsoft.com/office/powerpoint/2010/main" val="3214854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60999"/>
          </a:xfrm>
        </p:spPr>
        <p:txBody>
          <a:bodyPr>
            <a:normAutofit/>
          </a:bodyPr>
          <a:lstStyle/>
          <a:p>
            <a:r>
              <a:rPr lang="en-IN" sz="2500" b="1" dirty="0"/>
              <a:t>Is the company's performance improving or degrading over time? </a:t>
            </a:r>
            <a:endParaRPr lang="en-IN" sz="2500"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7889" y="1566863"/>
            <a:ext cx="10241889" cy="3253331"/>
          </a:xfrm>
        </p:spPr>
      </p:pic>
      <p:sp>
        <p:nvSpPr>
          <p:cNvPr id="7" name="TextBox 6"/>
          <p:cNvSpPr txBox="1"/>
          <p:nvPr/>
        </p:nvSpPr>
        <p:spPr>
          <a:xfrm>
            <a:off x="1978761" y="4820194"/>
            <a:ext cx="9784080" cy="923330"/>
          </a:xfrm>
          <a:prstGeom prst="rect">
            <a:avLst/>
          </a:prstGeom>
          <a:noFill/>
        </p:spPr>
        <p:txBody>
          <a:bodyPr wrap="square" rtlCol="0">
            <a:spAutoFit/>
          </a:bodyPr>
          <a:lstStyle/>
          <a:p>
            <a:pPr algn="just"/>
            <a:r>
              <a:rPr lang="en-IN" b="1" dirty="0" smtClean="0"/>
              <a:t>Based on monthly products quantity sold, it looks the company’s performance in selling products has grown and reached the maximum in November and sudden drop in December. </a:t>
            </a:r>
            <a:endParaRPr lang="en-IN" b="1" dirty="0"/>
          </a:p>
        </p:txBody>
      </p:sp>
      <p:sp>
        <p:nvSpPr>
          <p:cNvPr id="8" name="TextBox 7"/>
          <p:cNvSpPr txBox="1"/>
          <p:nvPr/>
        </p:nvSpPr>
        <p:spPr>
          <a:xfrm rot="16200000">
            <a:off x="568833" y="2844389"/>
            <a:ext cx="1572008" cy="246221"/>
          </a:xfrm>
          <a:prstGeom prst="rect">
            <a:avLst/>
          </a:prstGeom>
          <a:noFill/>
        </p:spPr>
        <p:txBody>
          <a:bodyPr wrap="square" rtlCol="0">
            <a:spAutoFit/>
          </a:bodyPr>
          <a:lstStyle/>
          <a:p>
            <a:r>
              <a:rPr lang="en-IN" sz="1000" dirty="0" smtClean="0"/>
              <a:t>Sum(quantity sold)</a:t>
            </a:r>
            <a:endParaRPr lang="en-IN" sz="1000" dirty="0"/>
          </a:p>
        </p:txBody>
      </p:sp>
    </p:spTree>
    <p:extLst>
      <p:ext uri="{BB962C8B-B14F-4D97-AF65-F5344CB8AC3E}">
        <p14:creationId xmlns:p14="http://schemas.microsoft.com/office/powerpoint/2010/main" val="3467363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4731" y="0"/>
            <a:ext cx="8911687" cy="1060999"/>
          </a:xfrm>
        </p:spPr>
        <p:txBody>
          <a:bodyPr>
            <a:normAutofit/>
          </a:bodyPr>
          <a:lstStyle/>
          <a:p>
            <a:r>
              <a:rPr lang="en-IN" sz="2500" b="1" dirty="0"/>
              <a:t>Is the company's performance improving or degrading over time? </a:t>
            </a:r>
            <a:endParaRPr lang="en-IN" sz="2500" b="1" dirty="0"/>
          </a:p>
        </p:txBody>
      </p:sp>
      <p:sp>
        <p:nvSpPr>
          <p:cNvPr id="7" name="TextBox 6"/>
          <p:cNvSpPr txBox="1"/>
          <p:nvPr/>
        </p:nvSpPr>
        <p:spPr>
          <a:xfrm>
            <a:off x="2407920" y="3801292"/>
            <a:ext cx="9784080" cy="2031325"/>
          </a:xfrm>
          <a:prstGeom prst="rect">
            <a:avLst/>
          </a:prstGeom>
          <a:noFill/>
        </p:spPr>
        <p:txBody>
          <a:bodyPr wrap="square" rtlCol="0">
            <a:spAutoFit/>
          </a:bodyPr>
          <a:lstStyle/>
          <a:p>
            <a:pPr marL="285750" indent="-285750">
              <a:buFont typeface="Arial" panose="020B0604020202020204" pitchFamily="34" charset="0"/>
              <a:buChar char="•"/>
            </a:pPr>
            <a:r>
              <a:rPr lang="en-IN" b="1" dirty="0" smtClean="0"/>
              <a:t>Using Quantity Sold and Unit price, created new column total revenue(per sale)</a:t>
            </a:r>
          </a:p>
          <a:p>
            <a:endParaRPr lang="en-IN" b="1" dirty="0"/>
          </a:p>
          <a:p>
            <a:pPr marL="285750" indent="-285750">
              <a:buFont typeface="Arial" panose="020B0604020202020204" pitchFamily="34" charset="0"/>
              <a:buChar char="•"/>
            </a:pPr>
            <a:r>
              <a:rPr lang="en-IN" b="1" dirty="0"/>
              <a:t>Based on </a:t>
            </a:r>
            <a:r>
              <a:rPr lang="en-IN" b="1" dirty="0" smtClean="0"/>
              <a:t>revenue, </a:t>
            </a:r>
            <a:r>
              <a:rPr lang="en-IN" b="1" dirty="0"/>
              <a:t>it looks the company’s performance in </a:t>
            </a:r>
            <a:r>
              <a:rPr lang="en-IN" b="1" dirty="0" smtClean="0"/>
              <a:t>making revenue </a:t>
            </a:r>
            <a:r>
              <a:rPr lang="en-IN" b="1" dirty="0"/>
              <a:t>has grown and reached the maximum in November and sudden drop in December</a:t>
            </a:r>
            <a:r>
              <a:rPr lang="en-IN" b="1" dirty="0" smtClean="0"/>
              <a:t>. </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smtClean="0"/>
              <a:t>It is obvious insight because more products are sold in November only. </a:t>
            </a:r>
            <a:endParaRPr lang="en-IN" b="1" dirty="0"/>
          </a:p>
          <a:p>
            <a:pPr marL="285750" indent="-285750">
              <a:buFont typeface="Arial" panose="020B0604020202020204" pitchFamily="34" charset="0"/>
              <a:buChar char="•"/>
            </a:pP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4631" y="803116"/>
            <a:ext cx="9075918" cy="2854485"/>
          </a:xfrm>
        </p:spPr>
      </p:pic>
      <p:sp>
        <p:nvSpPr>
          <p:cNvPr id="8" name="TextBox 7"/>
          <p:cNvSpPr txBox="1"/>
          <p:nvPr/>
        </p:nvSpPr>
        <p:spPr>
          <a:xfrm rot="16200000">
            <a:off x="935517" y="2034329"/>
            <a:ext cx="1572008" cy="246221"/>
          </a:xfrm>
          <a:prstGeom prst="rect">
            <a:avLst/>
          </a:prstGeom>
          <a:noFill/>
        </p:spPr>
        <p:txBody>
          <a:bodyPr wrap="square" rtlCol="0">
            <a:spAutoFit/>
          </a:bodyPr>
          <a:lstStyle/>
          <a:p>
            <a:r>
              <a:rPr lang="en-IN" sz="1000" dirty="0" smtClean="0"/>
              <a:t>Revenue generated</a:t>
            </a:r>
            <a:endParaRPr lang="en-IN" sz="1000" dirty="0"/>
          </a:p>
        </p:txBody>
      </p:sp>
    </p:spTree>
    <p:extLst>
      <p:ext uri="{BB962C8B-B14F-4D97-AF65-F5344CB8AC3E}">
        <p14:creationId xmlns:p14="http://schemas.microsoft.com/office/powerpoint/2010/main" val="2644052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8138" y="1042122"/>
            <a:ext cx="8911687" cy="969559"/>
          </a:xfrm>
        </p:spPr>
        <p:txBody>
          <a:bodyPr>
            <a:normAutofit/>
          </a:bodyPr>
          <a:lstStyle/>
          <a:p>
            <a:r>
              <a:rPr lang="en-IN" sz="2500" b="1" dirty="0"/>
              <a:t>Examine and highlight important trends visible in the sales data and insights</a:t>
            </a:r>
            <a:endParaRPr lang="en-IN" sz="2500" b="1" dirty="0"/>
          </a:p>
        </p:txBody>
      </p:sp>
      <p:sp>
        <p:nvSpPr>
          <p:cNvPr id="3" name="Content Placeholder 2"/>
          <p:cNvSpPr>
            <a:spLocks noGrp="1"/>
          </p:cNvSpPr>
          <p:nvPr>
            <p:ph idx="1"/>
          </p:nvPr>
        </p:nvSpPr>
        <p:spPr>
          <a:xfrm>
            <a:off x="2158138" y="1820092"/>
            <a:ext cx="8915400" cy="2712720"/>
          </a:xfrm>
        </p:spPr>
        <p:txBody>
          <a:bodyPr/>
          <a:lstStyle/>
          <a:p>
            <a:endParaRPr lang="en-IN" dirty="0" smtClean="0"/>
          </a:p>
          <a:p>
            <a:r>
              <a:rPr lang="en-IN" dirty="0" smtClean="0"/>
              <a:t>Count of cancelled products – 9288</a:t>
            </a:r>
          </a:p>
          <a:p>
            <a:endParaRPr lang="en-IN" dirty="0"/>
          </a:p>
          <a:p>
            <a:r>
              <a:rPr lang="en-IN" dirty="0" smtClean="0"/>
              <a:t>Count of Sold Products – 541909</a:t>
            </a:r>
          </a:p>
          <a:p>
            <a:endParaRPr lang="en-IN" dirty="0"/>
          </a:p>
          <a:p>
            <a:r>
              <a:rPr lang="en-IN" dirty="0" smtClean="0"/>
              <a:t>1.71% of products were cancelled in different transactions</a:t>
            </a:r>
          </a:p>
          <a:p>
            <a:endParaRPr lang="en-IN" dirty="0"/>
          </a:p>
        </p:txBody>
      </p:sp>
    </p:spTree>
    <p:extLst>
      <p:ext uri="{BB962C8B-B14F-4D97-AF65-F5344CB8AC3E}">
        <p14:creationId xmlns:p14="http://schemas.microsoft.com/office/powerpoint/2010/main" val="458752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53636" y="217702"/>
            <a:ext cx="9010604" cy="5059359"/>
          </a:xfrm>
          <a:prstGeom prst="rect">
            <a:avLst/>
          </a:prstGeom>
        </p:spPr>
      </p:pic>
      <p:sp>
        <p:nvSpPr>
          <p:cNvPr id="3" name="Subtitle 2"/>
          <p:cNvSpPr>
            <a:spLocks noGrp="1"/>
          </p:cNvSpPr>
          <p:nvPr>
            <p:ph type="subTitle" idx="1"/>
          </p:nvPr>
        </p:nvSpPr>
        <p:spPr>
          <a:xfrm>
            <a:off x="2053637" y="5299893"/>
            <a:ext cx="9268096" cy="1126283"/>
          </a:xfrm>
        </p:spPr>
        <p:txBody>
          <a:bodyPr>
            <a:normAutofit/>
          </a:bodyPr>
          <a:lstStyle/>
          <a:p>
            <a:pPr marL="285750" indent="-285750">
              <a:buFont typeface="Arial" panose="020B0604020202020204" pitchFamily="34" charset="0"/>
              <a:buChar char="•"/>
            </a:pPr>
            <a:r>
              <a:rPr lang="en-IN" b="1" dirty="0" smtClean="0"/>
              <a:t>November and December are the months with most transactions made</a:t>
            </a:r>
          </a:p>
          <a:p>
            <a:pPr marL="285750" indent="-285750">
              <a:buFont typeface="Arial" panose="020B0604020202020204" pitchFamily="34" charset="0"/>
              <a:buChar char="•"/>
            </a:pPr>
            <a:r>
              <a:rPr lang="en-IN" b="1" dirty="0" smtClean="0"/>
              <a:t>Overall year ending months are more valuable for sales (according to data)</a:t>
            </a:r>
            <a:endParaRPr lang="en-IN" b="1" dirty="0"/>
          </a:p>
        </p:txBody>
      </p:sp>
      <p:sp>
        <p:nvSpPr>
          <p:cNvPr id="5" name="TextBox 4"/>
          <p:cNvSpPr txBox="1"/>
          <p:nvPr/>
        </p:nvSpPr>
        <p:spPr>
          <a:xfrm rot="16200000">
            <a:off x="542109" y="2050198"/>
            <a:ext cx="2496345" cy="276999"/>
          </a:xfrm>
          <a:prstGeom prst="rect">
            <a:avLst/>
          </a:prstGeom>
          <a:noFill/>
        </p:spPr>
        <p:txBody>
          <a:bodyPr wrap="square" rtlCol="0">
            <a:spAutoFit/>
          </a:bodyPr>
          <a:lstStyle/>
          <a:p>
            <a:r>
              <a:rPr lang="en-IN" sz="1200" b="1" dirty="0" smtClean="0"/>
              <a:t>Transaction count</a:t>
            </a:r>
            <a:endParaRPr lang="en-IN" sz="1200" b="1" dirty="0"/>
          </a:p>
        </p:txBody>
      </p:sp>
    </p:spTree>
    <p:extLst>
      <p:ext uri="{BB962C8B-B14F-4D97-AF65-F5344CB8AC3E}">
        <p14:creationId xmlns:p14="http://schemas.microsoft.com/office/powerpoint/2010/main" val="753710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53637" y="4699002"/>
            <a:ext cx="9268096" cy="1701798"/>
          </a:xfrm>
        </p:spPr>
        <p:txBody>
          <a:bodyPr>
            <a:normAutofit lnSpcReduction="10000"/>
          </a:bodyPr>
          <a:lstStyle/>
          <a:p>
            <a:pPr marL="285750" indent="-285750">
              <a:buFont typeface="Arial" panose="020B0604020202020204" pitchFamily="34" charset="0"/>
              <a:buChar char="•"/>
            </a:pPr>
            <a:r>
              <a:rPr lang="en-IN" b="1" dirty="0" smtClean="0"/>
              <a:t>This is combined analysis of 2010-11</a:t>
            </a:r>
            <a:r>
              <a:rPr lang="en-IN" b="1" dirty="0"/>
              <a:t>(Only Sold Products</a:t>
            </a:r>
            <a:r>
              <a:rPr lang="en-IN" b="1" dirty="0" smtClean="0"/>
              <a:t>)</a:t>
            </a:r>
          </a:p>
          <a:p>
            <a:pPr marL="285750" indent="-285750">
              <a:buFont typeface="Arial" panose="020B0604020202020204" pitchFamily="34" charset="0"/>
              <a:buChar char="•"/>
            </a:pPr>
            <a:r>
              <a:rPr lang="en-IN" b="1" dirty="0" smtClean="0"/>
              <a:t>It looks first </a:t>
            </a:r>
            <a:r>
              <a:rPr lang="en-IN" sz="2200" b="1" dirty="0" smtClean="0"/>
              <a:t>8 days </a:t>
            </a:r>
            <a:r>
              <a:rPr lang="en-IN" b="1" dirty="0" smtClean="0"/>
              <a:t>of a month are recorded with most transactions</a:t>
            </a:r>
          </a:p>
          <a:p>
            <a:pPr marL="285750" indent="-285750">
              <a:buFont typeface="Arial" panose="020B0604020202020204" pitchFamily="34" charset="0"/>
              <a:buChar char="•"/>
            </a:pPr>
            <a:r>
              <a:rPr lang="en-IN" b="1" dirty="0" smtClean="0"/>
              <a:t>When it comes to end of the month the count of transactions are completely different, there may be multiple reasons for that (Ex: Stock issues, Customer income)</a:t>
            </a:r>
          </a:p>
        </p:txBody>
      </p:sp>
      <p:pic>
        <p:nvPicPr>
          <p:cNvPr id="2" name="Picture 1"/>
          <p:cNvPicPr>
            <a:picLocks noChangeAspect="1"/>
          </p:cNvPicPr>
          <p:nvPr/>
        </p:nvPicPr>
        <p:blipFill>
          <a:blip r:embed="rId2"/>
          <a:stretch>
            <a:fillRect/>
          </a:stretch>
        </p:blipFill>
        <p:spPr>
          <a:xfrm>
            <a:off x="2053637" y="160428"/>
            <a:ext cx="8239894" cy="4384245"/>
          </a:xfrm>
          <a:prstGeom prst="rect">
            <a:avLst/>
          </a:prstGeom>
        </p:spPr>
      </p:pic>
      <p:sp>
        <p:nvSpPr>
          <p:cNvPr id="5" name="TextBox 4"/>
          <p:cNvSpPr txBox="1"/>
          <p:nvPr/>
        </p:nvSpPr>
        <p:spPr>
          <a:xfrm rot="16200000">
            <a:off x="542109" y="2050198"/>
            <a:ext cx="2496345" cy="276999"/>
          </a:xfrm>
          <a:prstGeom prst="rect">
            <a:avLst/>
          </a:prstGeom>
          <a:noFill/>
        </p:spPr>
        <p:txBody>
          <a:bodyPr wrap="square" rtlCol="0">
            <a:spAutoFit/>
          </a:bodyPr>
          <a:lstStyle/>
          <a:p>
            <a:r>
              <a:rPr lang="en-IN" sz="1200" b="1" dirty="0" smtClean="0"/>
              <a:t>Transaction count</a:t>
            </a:r>
            <a:endParaRPr lang="en-IN" sz="1200" b="1" dirty="0"/>
          </a:p>
        </p:txBody>
      </p:sp>
    </p:spTree>
    <p:extLst>
      <p:ext uri="{BB962C8B-B14F-4D97-AF65-F5344CB8AC3E}">
        <p14:creationId xmlns:p14="http://schemas.microsoft.com/office/powerpoint/2010/main" val="226754573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177</TotalTime>
  <Words>977</Words>
  <Application>Microsoft Office PowerPoint</Application>
  <PresentationFormat>Widescreen</PresentationFormat>
  <Paragraphs>104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Century Gothic</vt:lpstr>
      <vt:lpstr>Forte</vt:lpstr>
      <vt:lpstr>Wingdings 3</vt:lpstr>
      <vt:lpstr>Wisp</vt:lpstr>
      <vt:lpstr>Analysis on Sales Data</vt:lpstr>
      <vt:lpstr>Agenda</vt:lpstr>
      <vt:lpstr>Data Facts</vt:lpstr>
      <vt:lpstr>Missing Values</vt:lpstr>
      <vt:lpstr>Is the company's performance improving or degrading over time? </vt:lpstr>
      <vt:lpstr>Is the company's performance improving or degrading over time? </vt:lpstr>
      <vt:lpstr>Examine and highlight important trends visible in the sales data and insights</vt:lpstr>
      <vt:lpstr>PowerPoint Presentation</vt:lpstr>
      <vt:lpstr>PowerPoint Presentation</vt:lpstr>
      <vt:lpstr>PowerPoint Presentation</vt:lpstr>
      <vt:lpstr>PowerPoint Presentation</vt:lpstr>
      <vt:lpstr>How can we measure our performance in terms of customer acquisition and building customer loyalty? </vt:lpstr>
      <vt:lpstr>PowerPoint Presentation</vt:lpstr>
      <vt:lpstr>PowerPoint Presentation</vt:lpstr>
      <vt:lpstr>PowerPoint Presentation</vt:lpstr>
      <vt:lpstr>PowerPoint Presentation</vt:lpstr>
      <vt:lpstr>What kind of customer do typically buy from us?</vt:lpstr>
      <vt:lpstr>PowerPoint Presentation</vt:lpstr>
      <vt:lpstr>Identify relationships and drivers of sales that might be hidden in the dataset. Can we take some initiatives based on the data to increase the sales? Also mention, based on data can we avoid out of stock situations?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Sales Data</dc:title>
  <dc:creator>N P Ganesh</dc:creator>
  <cp:lastModifiedBy>N P Ganesh</cp:lastModifiedBy>
  <cp:revision>28</cp:revision>
  <dcterms:created xsi:type="dcterms:W3CDTF">2019-08-06T05:10:22Z</dcterms:created>
  <dcterms:modified xsi:type="dcterms:W3CDTF">2019-08-06T08:07:48Z</dcterms:modified>
</cp:coreProperties>
</file>