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6858000" cx="12192000"/>
  <p:notesSz cx="6858000" cy="9144000"/>
  <p:embeddedFontLst>
    <p:embeddedFont>
      <p:font typeface="Noto Sans Symbols"/>
      <p:regular r:id="rId119"/>
      <p:bold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1BD85B-8BD6-4B12-9470-D75E75D902DE}">
  <a:tblStyle styleId="{AB1BD85B-8BD6-4B12-9470-D75E75D902D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120" Type="http://schemas.openxmlformats.org/officeDocument/2006/relationships/font" Target="fonts/NotoSansSymbol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NotoSansSymbols-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cap="none" strike="noStrike">
                <a:solidFill>
                  <a:srgbClr val="000000"/>
                </a:solidFill>
                <a:latin typeface="Times New Roman"/>
                <a:ea typeface="Times New Roman"/>
                <a:cs typeface="Times New Roman"/>
                <a:sym typeface="Times New Roman"/>
              </a:rPr>
              <a:t>‹#›</a:t>
            </a:fld>
            <a:endParaRPr/>
          </a:p>
        </p:txBody>
      </p:sp>
      <p:sp>
        <p:nvSpPr>
          <p:cNvPr id="86" name="Google Shape;86;p1: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7" name="Google Shape;87;p1: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23</a:t>
            </a:r>
            <a:endParaRPr/>
          </a:p>
        </p:txBody>
      </p:sp>
      <p:sp>
        <p:nvSpPr>
          <p:cNvPr id="88" name="Google Shape;88;p1: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9" name="Google Shape;89;p1: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90" name="Google Shape;90;p1: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0" name="Google Shape;980;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1" name="Google Shape;191;p14:notes"/>
          <p:cNvSpPr/>
          <p:nvPr>
            <p:ph idx="2" type="sldImg"/>
          </p:nvPr>
        </p:nvSpPr>
        <p:spPr>
          <a:xfrm>
            <a:off x="423862" y="741362"/>
            <a:ext cx="4775200" cy="2687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 name="Google Shape;2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103" name="Google Shape;103;p3: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4" name="Google Shape;104;p3: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24</a:t>
            </a:r>
            <a:endParaRPr/>
          </a:p>
        </p:txBody>
      </p:sp>
      <p:sp>
        <p:nvSpPr>
          <p:cNvPr id="105" name="Google Shape;105;p3: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6" name="Google Shape;106;p3: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7" name="Google Shape;107;p3: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3: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120" name="Google Shape;120;p5: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21" name="Google Shape;121;p5: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26</a:t>
            </a:r>
            <a:endParaRPr/>
          </a:p>
        </p:txBody>
      </p:sp>
      <p:sp>
        <p:nvSpPr>
          <p:cNvPr id="122" name="Google Shape;122;p5: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23" name="Google Shape;123;p5: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24" name="Google Shape;124;p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5: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713" name="Google Shape;71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720" name="Google Shape;72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726" name="Google Shape;726;p66: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27" name="Google Shape;727;p66: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30</a:t>
            </a:r>
            <a:endParaRPr/>
          </a:p>
        </p:txBody>
      </p:sp>
      <p:sp>
        <p:nvSpPr>
          <p:cNvPr id="728" name="Google Shape;728;p66: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29" name="Google Shape;729;p66: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30" name="Google Shape;730;p66: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66: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6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737" name="Google Shape;737;p67: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38" name="Google Shape;738;p67: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32</a:t>
            </a:r>
            <a:endParaRPr/>
          </a:p>
        </p:txBody>
      </p:sp>
      <p:sp>
        <p:nvSpPr>
          <p:cNvPr id="739" name="Google Shape;739;p67: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40" name="Google Shape;740;p67: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41" name="Google Shape;741;p6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67: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6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748" name="Google Shape;748;p68: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49" name="Google Shape;749;p68: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33</a:t>
            </a:r>
            <a:endParaRPr/>
          </a:p>
        </p:txBody>
      </p:sp>
      <p:sp>
        <p:nvSpPr>
          <p:cNvPr id="750" name="Google Shape;750;p68: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51" name="Google Shape;751;p68: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52" name="Google Shape;752;p6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68: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137" name="Google Shape;137;p7: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38" name="Google Shape;138;p7: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28</a:t>
            </a:r>
            <a:endParaRPr/>
          </a:p>
        </p:txBody>
      </p:sp>
      <p:sp>
        <p:nvSpPr>
          <p:cNvPr id="139" name="Google Shape;139;p7: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40" name="Google Shape;140;p7: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41" name="Google Shape;141;p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7: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148" name="Google Shape;148;p8: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49" name="Google Shape;149;p8: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29</a:t>
            </a:r>
            <a:endParaRPr/>
          </a:p>
        </p:txBody>
      </p:sp>
      <p:sp>
        <p:nvSpPr>
          <p:cNvPr id="150" name="Google Shape;150;p8: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51" name="Google Shape;151;p8: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52" name="Google Shape;152;p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8: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8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874" name="Google Shape;874;p87: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75" name="Google Shape;875;p87: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30</a:t>
            </a:r>
            <a:endParaRPr/>
          </a:p>
        </p:txBody>
      </p:sp>
      <p:sp>
        <p:nvSpPr>
          <p:cNvPr id="876" name="Google Shape;876;p87: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77" name="Google Shape;877;p87: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78" name="Google Shape;878;p8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9" name="Google Shape;879;p87: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8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885" name="Google Shape;885;p88: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86" name="Google Shape;886;p88: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32</a:t>
            </a:r>
            <a:endParaRPr/>
          </a:p>
        </p:txBody>
      </p:sp>
      <p:sp>
        <p:nvSpPr>
          <p:cNvPr id="887" name="Google Shape;887;p88: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88" name="Google Shape;888;p88: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89" name="Google Shape;889;p8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0" name="Google Shape;890;p88: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8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896" name="Google Shape;896;p89: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97" name="Google Shape;897;p89: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33</a:t>
            </a:r>
            <a:endParaRPr/>
          </a:p>
        </p:txBody>
      </p:sp>
      <p:sp>
        <p:nvSpPr>
          <p:cNvPr id="898" name="Google Shape;898;p89: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99" name="Google Shape;899;p89: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900" name="Google Shape;900;p89: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1" name="Google Shape;901;p89: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3" name="Google Shape;943;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 name="Google Shape;71;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8"/>
          <p:cNvSpPr txBox="1"/>
          <p:nvPr>
            <p:ph idx="1" type="body"/>
          </p:nvPr>
        </p:nvSpPr>
        <p:spPr>
          <a:xfrm rot="5400000">
            <a:off x="3920332" y="-1256507"/>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9"/>
          <p:cNvSpPr/>
          <p:nvPr>
            <p:ph idx="2" type="pic"/>
          </p:nvPr>
        </p:nvSpPr>
        <p:spPr>
          <a:xfrm>
            <a:off x="5183188" y="987425"/>
            <a:ext cx="6172200" cy="4873625"/>
          </a:xfrm>
          <a:prstGeom prst="rect">
            <a:avLst/>
          </a:prstGeom>
          <a:noFill/>
          <a:ln>
            <a:noFill/>
          </a:ln>
        </p:spPr>
      </p:sp>
      <p:sp>
        <p:nvSpPr>
          <p:cNvPr id="58" name="Google Shape;58;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 Id="rId3" Type="http://schemas.openxmlformats.org/officeDocument/2006/relationships/image" Target="../media/image16.png"/><Relationship Id="rId4" Type="http://schemas.openxmlformats.org/officeDocument/2006/relationships/image" Target="../media/image5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image" Target="../media/image18.png"/><Relationship Id="rId4" Type="http://schemas.openxmlformats.org/officeDocument/2006/relationships/image" Target="../media/image5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 Id="rId3" Type="http://schemas.openxmlformats.org/officeDocument/2006/relationships/image" Target="../media/image61.png"/><Relationship Id="rId4" Type="http://schemas.openxmlformats.org/officeDocument/2006/relationships/image" Target="../media/image5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 Id="rId3" Type="http://schemas.openxmlformats.org/officeDocument/2006/relationships/image" Target="../media/image52.png"/><Relationship Id="rId4" Type="http://schemas.openxmlformats.org/officeDocument/2006/relationships/image" Target="../media/image65.png"/><Relationship Id="rId5" Type="http://schemas.openxmlformats.org/officeDocument/2006/relationships/image" Target="../media/image5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 Id="rId3" Type="http://schemas.openxmlformats.org/officeDocument/2006/relationships/image" Target="../media/image65.png"/><Relationship Id="rId4" Type="http://schemas.openxmlformats.org/officeDocument/2006/relationships/image" Target="../media/image57.png"/><Relationship Id="rId5" Type="http://schemas.openxmlformats.org/officeDocument/2006/relationships/image" Target="../media/image60.png"/><Relationship Id="rId6" Type="http://schemas.openxmlformats.org/officeDocument/2006/relationships/image" Target="../media/image55.png"/><Relationship Id="rId7"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 Id="rId3" Type="http://schemas.openxmlformats.org/officeDocument/2006/relationships/image" Target="../media/image65.png"/><Relationship Id="rId4" Type="http://schemas.openxmlformats.org/officeDocument/2006/relationships/image" Target="../media/image57.png"/><Relationship Id="rId5" Type="http://schemas.openxmlformats.org/officeDocument/2006/relationships/image" Target="../media/image60.png"/><Relationship Id="rId6" Type="http://schemas.openxmlformats.org/officeDocument/2006/relationships/image" Target="../media/image55.png"/><Relationship Id="rId7" Type="http://schemas.openxmlformats.org/officeDocument/2006/relationships/image" Target="../media/image2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 Id="rId3" Type="http://schemas.openxmlformats.org/officeDocument/2006/relationships/image" Target="../media/image62.png"/><Relationship Id="rId4" Type="http://schemas.openxmlformats.org/officeDocument/2006/relationships/image" Target="../media/image64.png"/><Relationship Id="rId5" Type="http://schemas.openxmlformats.org/officeDocument/2006/relationships/image" Target="../media/image6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 Id="rId3" Type="http://schemas.openxmlformats.org/officeDocument/2006/relationships/image" Target="../media/image34.png"/><Relationship Id="rId4" Type="http://schemas.openxmlformats.org/officeDocument/2006/relationships/image" Target="../media/image65.png"/><Relationship Id="rId5" Type="http://schemas.openxmlformats.org/officeDocument/2006/relationships/image" Target="../media/image5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 Id="rId3" Type="http://schemas.openxmlformats.org/officeDocument/2006/relationships/image" Target="../media/image65.png"/><Relationship Id="rId4" Type="http://schemas.openxmlformats.org/officeDocument/2006/relationships/image" Target="../media/image5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6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olap.com/learn-bi-olap/olap-bi-definitions/dimension-memb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7.png"/><Relationship Id="rId6"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58.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4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3.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50.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54.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58.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4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hyperlink" Target="http://olap.com/learn-bi-olap/olap-bi-definitions/dimension-member/"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4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4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4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 Id="rId3"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title"/>
          </p:nvPr>
        </p:nvSpPr>
        <p:spPr>
          <a:xfrm>
            <a:off x="838200" y="0"/>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94" name="Google Shape;94;p13"/>
          <p:cNvSpPr txBox="1"/>
          <p:nvPr>
            <p:ph idx="1" type="body"/>
          </p:nvPr>
        </p:nvSpPr>
        <p:spPr>
          <a:xfrm>
            <a:off x="838200" y="833437"/>
            <a:ext cx="10515600" cy="5473700"/>
          </a:xfrm>
          <a:prstGeom prst="rect">
            <a:avLst/>
          </a:prstGeom>
          <a:noFill/>
          <a:ln>
            <a:noFill/>
          </a:ln>
        </p:spPr>
        <p:txBody>
          <a:bodyPr anchorCtr="0" anchor="t" bIns="44450" lIns="90475" spcFirstLastPara="1" rIns="90475" wrap="square" tIns="44450">
            <a:normAutofit/>
          </a:bodyPr>
          <a:lstStyle/>
          <a:p>
            <a:pPr indent="-63500" lvl="0" marL="228600" marR="0" rtl="0" algn="l">
              <a:lnSpc>
                <a:spcPct val="70000"/>
              </a:lnSpc>
              <a:spcBef>
                <a:spcPts val="0"/>
              </a:spcBef>
              <a:spcAft>
                <a:spcPts val="0"/>
              </a:spcAft>
              <a:buClr>
                <a:schemeClr val="dk1"/>
              </a:buClr>
              <a:buSzPts val="2600"/>
              <a:buFont typeface="Arial"/>
              <a:buNone/>
            </a:pPr>
            <a:r>
              <a:t/>
            </a:r>
            <a:endParaRPr b="0" i="0" sz="2600" u="none" cap="none" strike="noStrike">
              <a:solidFill>
                <a:srgbClr val="D60093"/>
              </a:solidFill>
              <a:latin typeface="Calibri"/>
              <a:ea typeface="Calibri"/>
              <a:cs typeface="Calibri"/>
              <a:sym typeface="Calibri"/>
            </a:endParaRPr>
          </a:p>
          <a:p>
            <a:pPr indent="-228600" lvl="0" marL="228600" marR="0" rtl="0" algn="just">
              <a:lnSpc>
                <a:spcPct val="70000"/>
              </a:lnSpc>
              <a:spcBef>
                <a:spcPts val="1000"/>
              </a:spcBef>
              <a:spcAft>
                <a:spcPts val="0"/>
              </a:spcAft>
              <a:buClr>
                <a:srgbClr val="D60093"/>
              </a:buClr>
              <a:buSzPts val="2600"/>
              <a:buFont typeface="Arial"/>
              <a:buChar char="•"/>
            </a:pPr>
            <a:r>
              <a:rPr b="0" i="0" lang="en-US" sz="2600" u="none" cap="none" strike="noStrike">
                <a:solidFill>
                  <a:srgbClr val="D60093"/>
                </a:solidFill>
                <a:latin typeface="Calibri"/>
                <a:ea typeface="Calibri"/>
                <a:cs typeface="Calibri"/>
                <a:sym typeface="Calibri"/>
              </a:rPr>
              <a:t>On-Line Analytical Processing</a:t>
            </a:r>
            <a:r>
              <a:rPr b="0" i="0" lang="en-US" sz="2600" u="none" cap="none" strike="noStrike">
                <a:solidFill>
                  <a:schemeClr val="dk1"/>
                </a:solidFill>
                <a:latin typeface="Calibri"/>
                <a:ea typeface="Calibri"/>
                <a:cs typeface="Calibri"/>
                <a:sym typeface="Calibri"/>
              </a:rPr>
              <a:t> (</a:t>
            </a:r>
            <a:r>
              <a:rPr b="0" i="0" lang="en-US" sz="2600" u="none" cap="none" strike="noStrike">
                <a:solidFill>
                  <a:srgbClr val="D60093"/>
                </a:solidFill>
                <a:latin typeface="Calibri"/>
                <a:ea typeface="Calibri"/>
                <a:cs typeface="Calibri"/>
                <a:sym typeface="Calibri"/>
              </a:rPr>
              <a:t>OLAP</a:t>
            </a:r>
            <a:r>
              <a:rPr b="0" i="0" lang="en-US" sz="2600" u="none" cap="none" strike="noStrike">
                <a:solidFill>
                  <a:schemeClr val="dk1"/>
                </a:solidFill>
                <a:latin typeface="Calibri"/>
                <a:ea typeface="Calibri"/>
                <a:cs typeface="Calibri"/>
                <a:sym typeface="Calibri"/>
              </a:rPr>
              <a:t>) is an advanced data analysis environment that supports decision making, business modeling, and operations research activities. </a:t>
            </a:r>
            <a:endParaRPr/>
          </a:p>
          <a:p>
            <a:pPr indent="-228600" lvl="0" marL="228600" marR="0" rtl="0" algn="just">
              <a:lnSpc>
                <a:spcPct val="7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Describes a technology that is designed to optimize the storing and querying of large volumes of multi-dimensional data that is aggregated (summarized) to various levels of detail to support the analysis of this data.</a:t>
            </a:r>
            <a:endParaRPr/>
          </a:p>
          <a:p>
            <a:pPr indent="-228600" lvl="0" marL="228600" marR="0" rtl="0" algn="just">
              <a:lnSpc>
                <a:spcPct val="7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OLAP is a category of s/w technology that enables analyst , manager and executives to gain insights into data through fast ,consistent ,interactive access in a wide variety of possible views of information that has been transformed from raw data to reflect the real dimensionality of the enterprise as understood by the user</a:t>
            </a:r>
            <a:endParaRPr/>
          </a:p>
          <a:p>
            <a:pPr indent="-228600" lvl="0" marL="228600" marR="0" rtl="0" algn="just">
              <a:lnSpc>
                <a:spcPct val="70000"/>
              </a:lnSpc>
              <a:spcBef>
                <a:spcPts val="1000"/>
              </a:spcBef>
              <a:spcAft>
                <a:spcPts val="0"/>
              </a:spcAft>
              <a:buClr>
                <a:schemeClr val="dk1"/>
              </a:buClr>
              <a:buSzPts val="2600"/>
              <a:buFont typeface="Arial"/>
              <a:buNone/>
            </a:pPr>
            <a:r>
              <a:t/>
            </a:r>
            <a:endParaRPr b="1" i="0" sz="2600"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600"/>
              <a:buFont typeface="Arial"/>
              <a:buChar char="•"/>
            </a:pPr>
            <a:r>
              <a:rPr b="1" i="0" lang="en-US" sz="2600" u="none" cap="none" strike="noStrike">
                <a:solidFill>
                  <a:schemeClr val="dk1"/>
                </a:solidFill>
                <a:latin typeface="Calibri"/>
                <a:ea typeface="Calibri"/>
                <a:cs typeface="Calibri"/>
                <a:sym typeface="Calibri"/>
              </a:rPr>
              <a:t>Allows users to view corporate data in such a way that it is a better model of the true dimensionality of the enterprise.</a:t>
            </a:r>
            <a:endParaRPr b="1" i="0" sz="2600" u="none" cap="none" strike="noStrike">
              <a:solidFill>
                <a:schemeClr val="dk1"/>
              </a:solidFill>
              <a:latin typeface="Calibri"/>
              <a:ea typeface="Calibri"/>
              <a:cs typeface="Calibri"/>
              <a:sym typeface="Calibri"/>
            </a:endParaRPr>
          </a:p>
          <a:p>
            <a:pPr indent="-63500" lvl="0" marL="228600" marR="0" rtl="0" algn="just">
              <a:lnSpc>
                <a:spcPct val="70000"/>
              </a:lnSpc>
              <a:spcBef>
                <a:spcPts val="100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69" name="Google Shape;169;p22"/>
          <p:cNvSpPr txBox="1"/>
          <p:nvPr>
            <p:ph type="title"/>
          </p:nvPr>
        </p:nvSpPr>
        <p:spPr>
          <a:xfrm>
            <a:off x="1905000" y="533400"/>
            <a:ext cx="7772400" cy="1104900"/>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OLAP Applications </a:t>
            </a:r>
            <a:endParaRPr/>
          </a:p>
        </p:txBody>
      </p:sp>
      <p:sp>
        <p:nvSpPr>
          <p:cNvPr id="170" name="Google Shape;170;p22"/>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Although OLAP applications are found in widely divergent functional areas, they all have the following key features:</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multi-dimensional views of data</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support for complex calculations</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time intelligence</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12"/>
          <p:cNvSpPr txBox="1"/>
          <p:nvPr>
            <p:ph type="title"/>
          </p:nvPr>
        </p:nvSpPr>
        <p:spPr>
          <a:xfrm>
            <a:off x="3124200" y="4572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sp>
        <p:nvSpPr>
          <p:cNvPr id="974" name="Google Shape;974;p112"/>
          <p:cNvSpPr txBox="1"/>
          <p:nvPr/>
        </p:nvSpPr>
        <p:spPr>
          <a:xfrm>
            <a:off x="2119312" y="1538287"/>
            <a:ext cx="7947025" cy="13858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Add up amounts by day</a:t>
            </a:r>
            <a:endParaRPr/>
          </a:p>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date,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GROUP BY date</a:t>
            </a:r>
            <a:endParaRPr/>
          </a:p>
        </p:txBody>
      </p:sp>
      <p:sp>
        <p:nvSpPr>
          <p:cNvPr id="975" name="Google Shape;975;p112"/>
          <p:cNvSpPr/>
          <p:nvPr/>
        </p:nvSpPr>
        <p:spPr>
          <a:xfrm>
            <a:off x="6483350" y="404495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976" name="Google Shape;976;p112"/>
          <p:cNvPicPr preferRelativeResize="0"/>
          <p:nvPr/>
        </p:nvPicPr>
        <p:blipFill rotWithShape="1">
          <a:blip r:embed="rId3">
            <a:alphaModFix/>
          </a:blip>
          <a:srcRect b="0" l="0" r="0" t="0"/>
          <a:stretch/>
        </p:blipFill>
        <p:spPr>
          <a:xfrm>
            <a:off x="7445375" y="3759200"/>
            <a:ext cx="2265362" cy="823912"/>
          </a:xfrm>
          <a:prstGeom prst="rect">
            <a:avLst/>
          </a:prstGeom>
          <a:noFill/>
          <a:ln>
            <a:noFill/>
          </a:ln>
        </p:spPr>
      </p:pic>
      <p:pic>
        <p:nvPicPr>
          <p:cNvPr id="977" name="Google Shape;977;p112"/>
          <p:cNvPicPr preferRelativeResize="0"/>
          <p:nvPr/>
        </p:nvPicPr>
        <p:blipFill rotWithShape="1">
          <a:blip r:embed="rId4">
            <a:alphaModFix/>
          </a:blip>
          <a:srcRect b="0" l="0" r="0" t="0"/>
          <a:stretch/>
        </p:blipFill>
        <p:spPr>
          <a:xfrm>
            <a:off x="1752600" y="3429000"/>
            <a:ext cx="4570412" cy="1577975"/>
          </a:xfrm>
          <a:prstGeom prst="rect">
            <a:avLst/>
          </a:prstGeom>
          <a:noFill/>
          <a:ln>
            <a:noFill/>
          </a:ln>
        </p:spPr>
      </p:pic>
    </p:spTree>
  </p:cSld>
  <p:clrMapOvr>
    <a:masterClrMapping/>
  </p:clrMapOvr>
  <p:transition spd="slow">
    <p:fade thruBlk="1"/>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cxnSp>
        <p:nvCxnSpPr>
          <p:cNvPr id="982" name="Google Shape;982;p113"/>
          <p:cNvCxnSpPr/>
          <p:nvPr/>
        </p:nvCxnSpPr>
        <p:spPr>
          <a:xfrm>
            <a:off x="4648200" y="5257800"/>
            <a:ext cx="2667000" cy="0"/>
          </a:xfrm>
          <a:prstGeom prst="straightConnector1">
            <a:avLst/>
          </a:prstGeom>
          <a:noFill/>
          <a:ln cap="flat" cmpd="sng" w="50800">
            <a:solidFill>
              <a:srgbClr val="FF3300"/>
            </a:solidFill>
            <a:prstDash val="solid"/>
            <a:miter lim="800000"/>
            <a:headEnd len="med" w="med" type="none"/>
            <a:tailEnd len="med" w="med" type="stealth"/>
          </a:ln>
        </p:spPr>
      </p:cxnSp>
      <p:cxnSp>
        <p:nvCxnSpPr>
          <p:cNvPr id="983" name="Google Shape;983;p113"/>
          <p:cNvCxnSpPr/>
          <p:nvPr/>
        </p:nvCxnSpPr>
        <p:spPr>
          <a:xfrm>
            <a:off x="4648200" y="5867400"/>
            <a:ext cx="2667000" cy="0"/>
          </a:xfrm>
          <a:prstGeom prst="straightConnector1">
            <a:avLst/>
          </a:prstGeom>
          <a:noFill/>
          <a:ln cap="flat" cmpd="sng" w="50800">
            <a:solidFill>
              <a:srgbClr val="FF3300"/>
            </a:solidFill>
            <a:prstDash val="solid"/>
            <a:miter lim="800000"/>
            <a:headEnd len="med" w="med" type="stealth"/>
            <a:tailEnd len="med" w="med" type="none"/>
          </a:ln>
        </p:spPr>
      </p:cxnSp>
      <p:sp>
        <p:nvSpPr>
          <p:cNvPr id="984" name="Google Shape;984;p113"/>
          <p:cNvSpPr txBox="1"/>
          <p:nvPr>
            <p:ph type="title"/>
          </p:nvPr>
        </p:nvSpPr>
        <p:spPr>
          <a:xfrm>
            <a:off x="2895600" y="3048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Another Example</a:t>
            </a:r>
            <a:endParaRPr/>
          </a:p>
        </p:txBody>
      </p:sp>
      <p:sp>
        <p:nvSpPr>
          <p:cNvPr id="985" name="Google Shape;985;p113"/>
          <p:cNvSpPr txBox="1"/>
          <p:nvPr/>
        </p:nvSpPr>
        <p:spPr>
          <a:xfrm>
            <a:off x="2119312" y="1538287"/>
            <a:ext cx="7947025" cy="13858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Add up amounts by day, product</a:t>
            </a:r>
            <a:endParaRPr/>
          </a:p>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date,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GROUP BY date, prodId</a:t>
            </a:r>
            <a:endParaRPr/>
          </a:p>
        </p:txBody>
      </p:sp>
      <p:sp>
        <p:nvSpPr>
          <p:cNvPr id="986" name="Google Shape;986;p113"/>
          <p:cNvSpPr/>
          <p:nvPr/>
        </p:nvSpPr>
        <p:spPr>
          <a:xfrm>
            <a:off x="6286500" y="379730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987" name="Google Shape;987;p113"/>
          <p:cNvPicPr preferRelativeResize="0"/>
          <p:nvPr/>
        </p:nvPicPr>
        <p:blipFill rotWithShape="1">
          <a:blip r:embed="rId3">
            <a:alphaModFix/>
          </a:blip>
          <a:srcRect b="0" l="0" r="0" t="0"/>
          <a:stretch/>
        </p:blipFill>
        <p:spPr>
          <a:xfrm>
            <a:off x="7086600" y="3352800"/>
            <a:ext cx="3136900" cy="1116012"/>
          </a:xfrm>
          <a:prstGeom prst="rect">
            <a:avLst/>
          </a:prstGeom>
          <a:noFill/>
          <a:ln>
            <a:noFill/>
          </a:ln>
        </p:spPr>
      </p:pic>
      <p:sp>
        <p:nvSpPr>
          <p:cNvPr id="988" name="Google Shape;988;p113"/>
          <p:cNvSpPr txBox="1"/>
          <p:nvPr/>
        </p:nvSpPr>
        <p:spPr>
          <a:xfrm>
            <a:off x="5165725" y="5622925"/>
            <a:ext cx="1506537" cy="46196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drill-down</a:t>
            </a:r>
            <a:endParaRPr/>
          </a:p>
        </p:txBody>
      </p:sp>
      <p:sp>
        <p:nvSpPr>
          <p:cNvPr id="989" name="Google Shape;989;p113"/>
          <p:cNvSpPr txBox="1"/>
          <p:nvPr/>
        </p:nvSpPr>
        <p:spPr>
          <a:xfrm>
            <a:off x="5394325" y="5013325"/>
            <a:ext cx="941387" cy="46196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rollup</a:t>
            </a:r>
            <a:endParaRPr/>
          </a:p>
        </p:txBody>
      </p:sp>
      <p:pic>
        <p:nvPicPr>
          <p:cNvPr id="990" name="Google Shape;990;p113"/>
          <p:cNvPicPr preferRelativeResize="0"/>
          <p:nvPr/>
        </p:nvPicPr>
        <p:blipFill rotWithShape="1">
          <a:blip r:embed="rId4">
            <a:alphaModFix/>
          </a:blip>
          <a:srcRect b="0" l="0" r="0" t="0"/>
          <a:stretch/>
        </p:blipFill>
        <p:spPr>
          <a:xfrm>
            <a:off x="1600200" y="3200400"/>
            <a:ext cx="4570412" cy="1577975"/>
          </a:xfrm>
          <a:prstGeom prst="rect">
            <a:avLst/>
          </a:prstGeom>
          <a:noFill/>
          <a:ln>
            <a:noFill/>
          </a:ln>
        </p:spPr>
      </p:pic>
    </p:spTree>
  </p:cSld>
  <p:clrMapOvr>
    <a:masterClrMapping/>
  </p:clrMapOvr>
  <p:transition spd="slow">
    <p:fade thruBlk="1"/>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14"/>
          <p:cNvSpPr txBox="1"/>
          <p:nvPr>
            <p:ph type="title"/>
          </p:nvPr>
        </p:nvSpPr>
        <p:spPr>
          <a:xfrm>
            <a:off x="3048000" y="6096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sp>
        <p:nvSpPr>
          <p:cNvPr id="996" name="Google Shape;996;p114"/>
          <p:cNvSpPr txBox="1"/>
          <p:nvPr>
            <p:ph idx="1" type="body"/>
          </p:nvPr>
        </p:nvSpPr>
        <p:spPr>
          <a:xfrm>
            <a:off x="838200" y="1825625"/>
            <a:ext cx="10515600" cy="4351337"/>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Operators: sum, count, max, min,       			median, ave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“Having” clause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Using dimension hierarchy</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average by region (within store)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maximum by month (within date)</a:t>
            </a:r>
            <a:endParaRPr/>
          </a:p>
        </p:txBody>
      </p:sp>
    </p:spTree>
  </p:cSld>
  <p:clrMapOvr>
    <a:masterClrMapping/>
  </p:clrMapOvr>
  <p:transition spd="slow">
    <p:fade thruBlk="1"/>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15"/>
          <p:cNvSpPr txBox="1"/>
          <p:nvPr>
            <p:ph type="title"/>
          </p:nvPr>
        </p:nvSpPr>
        <p:spPr>
          <a:xfrm>
            <a:off x="3200400" y="3810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ROLAP vs. MOLAP</a:t>
            </a:r>
            <a:endParaRPr/>
          </a:p>
        </p:txBody>
      </p:sp>
      <p:sp>
        <p:nvSpPr>
          <p:cNvPr id="1002" name="Google Shape;1002;p115"/>
          <p:cNvSpPr txBox="1"/>
          <p:nvPr>
            <p:ph idx="1" type="body"/>
          </p:nvPr>
        </p:nvSpPr>
        <p:spPr>
          <a:xfrm>
            <a:off x="838200" y="1825625"/>
            <a:ext cx="10515600" cy="4351337"/>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ROLAP:</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Relational On-Line Analytical Processing</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MOLAP:</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Multi-Dimensional On-Line Analytical Processing</a:t>
            </a:r>
            <a:endParaRPr/>
          </a:p>
        </p:txBody>
      </p:sp>
    </p:spTree>
  </p:cSld>
  <p:clrMapOvr>
    <a:masterClrMapping/>
  </p:clrMapOvr>
  <p:transition spd="slow">
    <p:fade thruBlk="1"/>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16"/>
          <p:cNvSpPr txBox="1"/>
          <p:nvPr>
            <p:ph type="title"/>
          </p:nvPr>
        </p:nvSpPr>
        <p:spPr>
          <a:xfrm>
            <a:off x="3276600" y="5334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The MOLAP Cube</a:t>
            </a:r>
            <a:endParaRPr/>
          </a:p>
        </p:txBody>
      </p:sp>
      <p:pic>
        <p:nvPicPr>
          <p:cNvPr id="1008" name="Google Shape;1008;p116"/>
          <p:cNvPicPr preferRelativeResize="0"/>
          <p:nvPr/>
        </p:nvPicPr>
        <p:blipFill rotWithShape="1">
          <a:blip r:embed="rId3">
            <a:alphaModFix/>
          </a:blip>
          <a:srcRect b="0" l="0" r="0" t="0"/>
          <a:stretch/>
        </p:blipFill>
        <p:spPr>
          <a:xfrm>
            <a:off x="1828800" y="3086100"/>
            <a:ext cx="3622675" cy="1122362"/>
          </a:xfrm>
          <a:prstGeom prst="rect">
            <a:avLst/>
          </a:prstGeom>
          <a:noFill/>
          <a:ln>
            <a:noFill/>
          </a:ln>
        </p:spPr>
      </p:pic>
      <p:pic>
        <p:nvPicPr>
          <p:cNvPr id="1009" name="Google Shape;1009;p116"/>
          <p:cNvPicPr preferRelativeResize="0"/>
          <p:nvPr/>
        </p:nvPicPr>
        <p:blipFill rotWithShape="1">
          <a:blip r:embed="rId4">
            <a:alphaModFix/>
          </a:blip>
          <a:srcRect b="0" l="0" r="0" t="0"/>
          <a:stretch/>
        </p:blipFill>
        <p:spPr>
          <a:xfrm>
            <a:off x="6519862" y="3230562"/>
            <a:ext cx="2944812" cy="681037"/>
          </a:xfrm>
          <a:prstGeom prst="rect">
            <a:avLst/>
          </a:prstGeom>
          <a:noFill/>
          <a:ln>
            <a:noFill/>
          </a:ln>
        </p:spPr>
      </p:pic>
      <p:sp>
        <p:nvSpPr>
          <p:cNvPr id="1010" name="Google Shape;1010;p116"/>
          <p:cNvSpPr txBox="1"/>
          <p:nvPr/>
        </p:nvSpPr>
        <p:spPr>
          <a:xfrm>
            <a:off x="2270125" y="2346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sp>
        <p:nvSpPr>
          <p:cNvPr id="1011" name="Google Shape;1011;p116"/>
          <p:cNvSpPr txBox="1"/>
          <p:nvPr/>
        </p:nvSpPr>
        <p:spPr>
          <a:xfrm>
            <a:off x="6384925" y="24987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cxnSp>
        <p:nvCxnSpPr>
          <p:cNvPr id="1012" name="Google Shape;1012;p116"/>
          <p:cNvCxnSpPr/>
          <p:nvPr/>
        </p:nvCxnSpPr>
        <p:spPr>
          <a:xfrm>
            <a:off x="5638800" y="3581400"/>
            <a:ext cx="838200" cy="0"/>
          </a:xfrm>
          <a:prstGeom prst="straightConnector1">
            <a:avLst/>
          </a:prstGeom>
          <a:noFill/>
          <a:ln cap="flat" cmpd="sng" w="50800">
            <a:solidFill>
              <a:schemeClr val="dk1"/>
            </a:solidFill>
            <a:prstDash val="solid"/>
            <a:miter lim="800000"/>
            <a:headEnd len="med" w="med" type="stealth"/>
            <a:tailEnd len="med" w="med" type="stealth"/>
          </a:ln>
        </p:spPr>
      </p:cxnSp>
      <p:sp>
        <p:nvSpPr>
          <p:cNvPr id="1013" name="Google Shape;1013;p116"/>
          <p:cNvSpPr txBox="1"/>
          <p:nvPr/>
        </p:nvSpPr>
        <p:spPr>
          <a:xfrm>
            <a:off x="6689725" y="4678362"/>
            <a:ext cx="1917700"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dimensions = 2</a:t>
            </a:r>
            <a:endParaRPr/>
          </a:p>
        </p:txBody>
      </p:sp>
    </p:spTree>
  </p:cSld>
  <p:clrMapOvr>
    <a:masterClrMapping/>
  </p:clrMapOvr>
  <p:transition spd="slow">
    <p:fade thruBlk="1"/>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7"/>
          <p:cNvSpPr txBox="1"/>
          <p:nvPr>
            <p:ph type="title"/>
          </p:nvPr>
        </p:nvSpPr>
        <p:spPr>
          <a:xfrm>
            <a:off x="2743200" y="5334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3-D Cube</a:t>
            </a:r>
            <a:endParaRPr/>
          </a:p>
        </p:txBody>
      </p:sp>
      <p:sp>
        <p:nvSpPr>
          <p:cNvPr id="1019" name="Google Shape;1019;p117"/>
          <p:cNvSpPr txBox="1"/>
          <p:nvPr/>
        </p:nvSpPr>
        <p:spPr>
          <a:xfrm>
            <a:off x="7070725" y="5287962"/>
            <a:ext cx="1917700"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dimensions = 3</a:t>
            </a:r>
            <a:endParaRPr/>
          </a:p>
        </p:txBody>
      </p:sp>
      <p:sp>
        <p:nvSpPr>
          <p:cNvPr id="1020" name="Google Shape;1020;p117"/>
          <p:cNvSpPr txBox="1"/>
          <p:nvPr/>
        </p:nvSpPr>
        <p:spPr>
          <a:xfrm>
            <a:off x="6384925" y="19653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sp>
        <p:nvSpPr>
          <p:cNvPr id="1021" name="Google Shape;1021;p117"/>
          <p:cNvSpPr txBox="1"/>
          <p:nvPr/>
        </p:nvSpPr>
        <p:spPr>
          <a:xfrm>
            <a:off x="1889125" y="1965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pic>
        <p:nvPicPr>
          <p:cNvPr id="1022" name="Google Shape;1022;p117"/>
          <p:cNvPicPr preferRelativeResize="0"/>
          <p:nvPr/>
        </p:nvPicPr>
        <p:blipFill rotWithShape="1">
          <a:blip r:embed="rId3">
            <a:alphaModFix/>
          </a:blip>
          <a:srcRect b="0" l="0" r="0" t="0"/>
          <a:stretch/>
        </p:blipFill>
        <p:spPr>
          <a:xfrm>
            <a:off x="1600200" y="2895600"/>
            <a:ext cx="4189412" cy="1577975"/>
          </a:xfrm>
          <a:prstGeom prst="rect">
            <a:avLst/>
          </a:prstGeom>
          <a:noFill/>
          <a:ln>
            <a:noFill/>
          </a:ln>
        </p:spPr>
      </p:pic>
      <p:sp>
        <p:nvSpPr>
          <p:cNvPr id="1023" name="Google Shape;1023;p117"/>
          <p:cNvSpPr txBox="1"/>
          <p:nvPr/>
        </p:nvSpPr>
        <p:spPr>
          <a:xfrm>
            <a:off x="6461125" y="3328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024" name="Google Shape;1024;p117"/>
          <p:cNvPicPr preferRelativeResize="0"/>
          <p:nvPr/>
        </p:nvPicPr>
        <p:blipFill rotWithShape="1">
          <a:blip r:embed="rId4">
            <a:alphaModFix/>
          </a:blip>
          <a:srcRect b="0" l="0" r="0" t="0"/>
          <a:stretch/>
        </p:blipFill>
        <p:spPr>
          <a:xfrm>
            <a:off x="7205662" y="3306762"/>
            <a:ext cx="2944812" cy="681037"/>
          </a:xfrm>
          <a:prstGeom prst="rect">
            <a:avLst/>
          </a:prstGeom>
          <a:noFill/>
          <a:ln>
            <a:noFill/>
          </a:ln>
        </p:spPr>
      </p:pic>
      <p:sp>
        <p:nvSpPr>
          <p:cNvPr id="1025" name="Google Shape;1025;p117"/>
          <p:cNvSpPr txBox="1"/>
          <p:nvPr/>
        </p:nvSpPr>
        <p:spPr>
          <a:xfrm>
            <a:off x="7092950" y="3816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026" name="Google Shape;1026;p117"/>
          <p:cNvPicPr preferRelativeResize="0"/>
          <p:nvPr/>
        </p:nvPicPr>
        <p:blipFill rotWithShape="1">
          <a:blip r:embed="rId5">
            <a:alphaModFix/>
          </a:blip>
          <a:srcRect b="0" l="0" r="0" t="0"/>
          <a:stretch/>
        </p:blipFill>
        <p:spPr>
          <a:xfrm>
            <a:off x="6900862" y="3840162"/>
            <a:ext cx="2944812" cy="681037"/>
          </a:xfrm>
          <a:prstGeom prst="rect">
            <a:avLst/>
          </a:prstGeom>
          <a:noFill/>
          <a:ln>
            <a:noFill/>
          </a:ln>
        </p:spPr>
      </p:pic>
      <p:cxnSp>
        <p:nvCxnSpPr>
          <p:cNvPr id="1027" name="Google Shape;1027;p117"/>
          <p:cNvCxnSpPr/>
          <p:nvPr/>
        </p:nvCxnSpPr>
        <p:spPr>
          <a:xfrm flipH="1" rot="10800000">
            <a:off x="7086600" y="2819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028" name="Google Shape;1028;p117"/>
          <p:cNvCxnSpPr/>
          <p:nvPr/>
        </p:nvCxnSpPr>
        <p:spPr>
          <a:xfrm flipH="1" rot="10800000">
            <a:off x="9677400" y="2819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029" name="Google Shape;1029;p117"/>
          <p:cNvCxnSpPr/>
          <p:nvPr/>
        </p:nvCxnSpPr>
        <p:spPr>
          <a:xfrm flipH="1" rot="10800000">
            <a:off x="9677400" y="3657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030" name="Google Shape;1030;p117"/>
          <p:cNvSpPr txBox="1"/>
          <p:nvPr/>
        </p:nvSpPr>
        <p:spPr>
          <a:xfrm>
            <a:off x="6232525" y="3862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031" name="Google Shape;1031;p117"/>
          <p:cNvCxnSpPr/>
          <p:nvPr/>
        </p:nvCxnSpPr>
        <p:spPr>
          <a:xfrm>
            <a:off x="7696200" y="2819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032" name="Google Shape;1032;p117"/>
          <p:cNvCxnSpPr/>
          <p:nvPr/>
        </p:nvCxnSpPr>
        <p:spPr>
          <a:xfrm>
            <a:off x="10210800" y="2819400"/>
            <a:ext cx="0" cy="838200"/>
          </a:xfrm>
          <a:prstGeom prst="straightConnector1">
            <a:avLst/>
          </a:prstGeom>
          <a:noFill/>
          <a:ln cap="flat" cmpd="sng" w="25400">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18"/>
          <p:cNvSpPr txBox="1"/>
          <p:nvPr>
            <p:ph type="title"/>
          </p:nvPr>
        </p:nvSpPr>
        <p:spPr>
          <a:xfrm>
            <a:off x="3276600" y="457200"/>
            <a:ext cx="7010400" cy="76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a:t>
            </a:r>
            <a:endParaRPr/>
          </a:p>
        </p:txBody>
      </p:sp>
      <p:sp>
        <p:nvSpPr>
          <p:cNvPr id="1038" name="Google Shape;1038;p118"/>
          <p:cNvSpPr/>
          <p:nvPr/>
        </p:nvSpPr>
        <p:spPr>
          <a:xfrm>
            <a:off x="3352800" y="2209800"/>
            <a:ext cx="2667000" cy="2438400"/>
          </a:xfrm>
          <a:prstGeom prst="cube">
            <a:avLst>
              <a:gd fmla="val 25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39" name="Google Shape;1039;p118"/>
          <p:cNvSpPr txBox="1"/>
          <p:nvPr/>
        </p:nvSpPr>
        <p:spPr>
          <a:xfrm rot="-2700000">
            <a:off x="2366962" y="2181225"/>
            <a:ext cx="704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Store</a:t>
            </a:r>
            <a:endParaRPr/>
          </a:p>
        </p:txBody>
      </p:sp>
      <p:sp>
        <p:nvSpPr>
          <p:cNvPr id="1040" name="Google Shape;1040;p118"/>
          <p:cNvSpPr txBox="1"/>
          <p:nvPr/>
        </p:nvSpPr>
        <p:spPr>
          <a:xfrm rot="-5400000">
            <a:off x="1957387" y="3344862"/>
            <a:ext cx="9715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Product</a:t>
            </a:r>
            <a:endParaRPr/>
          </a:p>
        </p:txBody>
      </p:sp>
      <p:sp>
        <p:nvSpPr>
          <p:cNvPr id="1041" name="Google Shape;1041;p118"/>
          <p:cNvSpPr txBox="1"/>
          <p:nvPr/>
        </p:nvSpPr>
        <p:spPr>
          <a:xfrm>
            <a:off x="4038600" y="5005387"/>
            <a:ext cx="692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Time</a:t>
            </a:r>
            <a:endParaRPr/>
          </a:p>
        </p:txBody>
      </p:sp>
      <p:sp>
        <p:nvSpPr>
          <p:cNvPr id="1042" name="Google Shape;1042;p118"/>
          <p:cNvSpPr txBox="1"/>
          <p:nvPr/>
        </p:nvSpPr>
        <p:spPr>
          <a:xfrm>
            <a:off x="3429000" y="4648200"/>
            <a:ext cx="1854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  T  W  Th  F  S  S</a:t>
            </a:r>
            <a:endParaRPr/>
          </a:p>
        </p:txBody>
      </p:sp>
      <p:sp>
        <p:nvSpPr>
          <p:cNvPr id="1043" name="Google Shape;1043;p118"/>
          <p:cNvSpPr txBox="1"/>
          <p:nvPr/>
        </p:nvSpPr>
        <p:spPr>
          <a:xfrm>
            <a:off x="2667000" y="2857500"/>
            <a:ext cx="727075" cy="1844675"/>
          </a:xfrm>
          <a:prstGeom prst="rect">
            <a:avLst/>
          </a:prstGeom>
          <a:noFill/>
          <a:ln>
            <a:noFill/>
          </a:ln>
        </p:spPr>
        <p:txBody>
          <a:bodyPr anchorCtr="0" anchor="t" bIns="45700" lIns="91425" spcFirstLastPara="1" rIns="91425" wrap="square" tIns="45700">
            <a:spAutoFit/>
          </a:bodyPr>
          <a:lstStyle/>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Juice</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Milk</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Coke</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Cream</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Soap</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Bread</a:t>
            </a:r>
            <a:endParaRPr/>
          </a:p>
        </p:txBody>
      </p:sp>
      <p:sp>
        <p:nvSpPr>
          <p:cNvPr id="1044" name="Google Shape;1044;p118"/>
          <p:cNvSpPr txBox="1"/>
          <p:nvPr/>
        </p:nvSpPr>
        <p:spPr>
          <a:xfrm>
            <a:off x="3505200" y="1981200"/>
            <a:ext cx="4762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NY</a:t>
            </a:r>
            <a:endParaRPr/>
          </a:p>
        </p:txBody>
      </p:sp>
      <p:sp>
        <p:nvSpPr>
          <p:cNvPr id="1045" name="Google Shape;1045;p118"/>
          <p:cNvSpPr txBox="1"/>
          <p:nvPr/>
        </p:nvSpPr>
        <p:spPr>
          <a:xfrm>
            <a:off x="3200400" y="2209800"/>
            <a:ext cx="4095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SF</a:t>
            </a:r>
            <a:endParaRPr/>
          </a:p>
        </p:txBody>
      </p:sp>
      <p:sp>
        <p:nvSpPr>
          <p:cNvPr id="1046" name="Google Shape;1046;p118"/>
          <p:cNvSpPr txBox="1"/>
          <p:nvPr/>
        </p:nvSpPr>
        <p:spPr>
          <a:xfrm>
            <a:off x="2895600" y="2514600"/>
            <a:ext cx="4540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LA</a:t>
            </a:r>
            <a:endParaRPr/>
          </a:p>
        </p:txBody>
      </p:sp>
      <p:sp>
        <p:nvSpPr>
          <p:cNvPr id="1047" name="Google Shape;1047;p118"/>
          <p:cNvSpPr txBox="1"/>
          <p:nvPr/>
        </p:nvSpPr>
        <p:spPr>
          <a:xfrm>
            <a:off x="3352800" y="2819400"/>
            <a:ext cx="387350" cy="1844675"/>
          </a:xfrm>
          <a:prstGeom prst="rect">
            <a:avLst/>
          </a:prstGeom>
          <a:noFill/>
          <a:ln>
            <a:noFill/>
          </a:ln>
        </p:spPr>
        <p:txBody>
          <a:bodyPr anchorCtr="0" anchor="t" bIns="45700" lIns="91425" spcFirstLastPara="1" rIns="91425" wrap="square" tIns="45700">
            <a:spAutoFit/>
          </a:bodyPr>
          <a:lstStyle/>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10</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34</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56</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32</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12</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56</a:t>
            </a:r>
            <a:endParaRPr/>
          </a:p>
        </p:txBody>
      </p:sp>
      <p:cxnSp>
        <p:nvCxnSpPr>
          <p:cNvPr id="1048" name="Google Shape;1048;p118"/>
          <p:cNvCxnSpPr/>
          <p:nvPr/>
        </p:nvCxnSpPr>
        <p:spPr>
          <a:xfrm flipH="1" rot="10800000">
            <a:off x="2971800" y="4572000"/>
            <a:ext cx="533400" cy="838200"/>
          </a:xfrm>
          <a:prstGeom prst="straightConnector1">
            <a:avLst/>
          </a:prstGeom>
          <a:noFill/>
          <a:ln cap="flat" cmpd="sng" w="9525">
            <a:solidFill>
              <a:schemeClr val="dk1"/>
            </a:solidFill>
            <a:prstDash val="solid"/>
            <a:miter lim="800000"/>
            <a:headEnd len="med" w="med" type="none"/>
            <a:tailEnd len="med" w="med" type="triangle"/>
          </a:ln>
        </p:spPr>
      </p:cxnSp>
      <p:sp>
        <p:nvSpPr>
          <p:cNvPr id="1049" name="Google Shape;1049;p118"/>
          <p:cNvSpPr txBox="1"/>
          <p:nvPr/>
        </p:nvSpPr>
        <p:spPr>
          <a:xfrm>
            <a:off x="2133600" y="5334000"/>
            <a:ext cx="29654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56 units of bread sold in LA on M</a:t>
            </a:r>
            <a:endParaRPr/>
          </a:p>
        </p:txBody>
      </p:sp>
      <p:sp>
        <p:nvSpPr>
          <p:cNvPr id="1050" name="Google Shape;1050;p118"/>
          <p:cNvSpPr txBox="1"/>
          <p:nvPr/>
        </p:nvSpPr>
        <p:spPr>
          <a:xfrm>
            <a:off x="6705600" y="1752600"/>
            <a:ext cx="4008437" cy="3140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Dimensions: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Time, Product, Store</a:t>
            </a:r>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Attributes: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Product (upc, price,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Store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Hierarchies: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Product → Brand →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Day → Week → Quarter</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Store → Region → Country</a:t>
            </a:r>
            <a:endParaRPr/>
          </a:p>
        </p:txBody>
      </p:sp>
      <p:cxnSp>
        <p:nvCxnSpPr>
          <p:cNvPr id="1051" name="Google Shape;1051;p118"/>
          <p:cNvCxnSpPr/>
          <p:nvPr/>
        </p:nvCxnSpPr>
        <p:spPr>
          <a:xfrm>
            <a:off x="5486400" y="4495800"/>
            <a:ext cx="228600" cy="0"/>
          </a:xfrm>
          <a:prstGeom prst="straightConnector1">
            <a:avLst/>
          </a:prstGeom>
          <a:noFill/>
          <a:ln cap="flat" cmpd="sng" w="9525">
            <a:solidFill>
              <a:schemeClr val="dk1"/>
            </a:solidFill>
            <a:prstDash val="solid"/>
            <a:miter lim="800000"/>
            <a:headEnd len="med" w="med" type="none"/>
            <a:tailEnd len="med" w="med" type="triangle"/>
          </a:ln>
        </p:spPr>
      </p:cxnSp>
      <p:sp>
        <p:nvSpPr>
          <p:cNvPr id="1052" name="Google Shape;1052;p118"/>
          <p:cNvSpPr txBox="1"/>
          <p:nvPr/>
        </p:nvSpPr>
        <p:spPr>
          <a:xfrm>
            <a:off x="5638800" y="4343400"/>
            <a:ext cx="1270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roll-up to week</a:t>
            </a:r>
            <a:endParaRPr/>
          </a:p>
        </p:txBody>
      </p:sp>
      <p:cxnSp>
        <p:nvCxnSpPr>
          <p:cNvPr id="1053" name="Google Shape;1053;p118"/>
          <p:cNvCxnSpPr/>
          <p:nvPr/>
        </p:nvCxnSpPr>
        <p:spPr>
          <a:xfrm rot="10800000">
            <a:off x="5334000" y="2438400"/>
            <a:ext cx="0" cy="304800"/>
          </a:xfrm>
          <a:prstGeom prst="straightConnector1">
            <a:avLst/>
          </a:prstGeom>
          <a:noFill/>
          <a:ln cap="flat" cmpd="sng" w="9525">
            <a:solidFill>
              <a:schemeClr val="dk1"/>
            </a:solidFill>
            <a:prstDash val="solid"/>
            <a:miter lim="800000"/>
            <a:headEnd len="med" w="med" type="none"/>
            <a:tailEnd len="med" w="med" type="triangle"/>
          </a:ln>
        </p:spPr>
      </p:cxnSp>
      <p:sp>
        <p:nvSpPr>
          <p:cNvPr id="1054" name="Google Shape;1054;p118"/>
          <p:cNvSpPr txBox="1"/>
          <p:nvPr/>
        </p:nvSpPr>
        <p:spPr>
          <a:xfrm>
            <a:off x="5334000" y="2286000"/>
            <a:ext cx="1298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roll-up to brand</a:t>
            </a:r>
            <a:endParaRPr/>
          </a:p>
        </p:txBody>
      </p:sp>
      <p:cxnSp>
        <p:nvCxnSpPr>
          <p:cNvPr id="1055" name="Google Shape;1055;p118"/>
          <p:cNvCxnSpPr/>
          <p:nvPr/>
        </p:nvCxnSpPr>
        <p:spPr>
          <a:xfrm flipH="1" rot="10800000">
            <a:off x="6019800" y="1981200"/>
            <a:ext cx="152400" cy="152400"/>
          </a:xfrm>
          <a:prstGeom prst="straightConnector1">
            <a:avLst/>
          </a:prstGeom>
          <a:noFill/>
          <a:ln cap="flat" cmpd="sng" w="9525">
            <a:solidFill>
              <a:schemeClr val="dk1"/>
            </a:solidFill>
            <a:prstDash val="solid"/>
            <a:miter lim="800000"/>
            <a:headEnd len="med" w="med" type="none"/>
            <a:tailEnd len="med" w="med" type="triangle"/>
          </a:ln>
        </p:spPr>
      </p:cxnSp>
      <p:sp>
        <p:nvSpPr>
          <p:cNvPr id="1056" name="Google Shape;1056;p118"/>
          <p:cNvSpPr txBox="1"/>
          <p:nvPr/>
        </p:nvSpPr>
        <p:spPr>
          <a:xfrm>
            <a:off x="5181600" y="1600200"/>
            <a:ext cx="13477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roll-up to region</a:t>
            </a:r>
            <a:endParaRPr/>
          </a:p>
        </p:txBody>
      </p:sp>
      <p:cxnSp>
        <p:nvCxnSpPr>
          <p:cNvPr id="1057" name="Google Shape;1057;p118"/>
          <p:cNvCxnSpPr/>
          <p:nvPr/>
        </p:nvCxnSpPr>
        <p:spPr>
          <a:xfrm>
            <a:off x="3733800" y="28194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058" name="Google Shape;1058;p118"/>
          <p:cNvCxnSpPr/>
          <p:nvPr/>
        </p:nvCxnSpPr>
        <p:spPr>
          <a:xfrm flipH="1" rot="10800000">
            <a:off x="3733800" y="2209800"/>
            <a:ext cx="609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059" name="Google Shape;1059;p118"/>
          <p:cNvCxnSpPr/>
          <p:nvPr/>
        </p:nvCxnSpPr>
        <p:spPr>
          <a:xfrm>
            <a:off x="3352800" y="3173412"/>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0" name="Google Shape;1060;p118"/>
          <p:cNvCxnSpPr/>
          <p:nvPr/>
        </p:nvCxnSpPr>
        <p:spPr>
          <a:xfrm>
            <a:off x="3581400" y="2590800"/>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1" name="Google Shape;1061;p118"/>
          <p:cNvCxnSpPr/>
          <p:nvPr/>
        </p:nvCxnSpPr>
        <p:spPr>
          <a:xfrm flipH="1" rot="10800000">
            <a:off x="5400675" y="2563812"/>
            <a:ext cx="609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062" name="Google Shape;1062;p118"/>
          <p:cNvCxnSpPr/>
          <p:nvPr/>
        </p:nvCxnSpPr>
        <p:spPr>
          <a:xfrm>
            <a:off x="5638800" y="25908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063" name="Google Shape;1063;p118"/>
          <p:cNvCxnSpPr/>
          <p:nvPr/>
        </p:nvCxnSpPr>
        <p:spPr>
          <a:xfrm>
            <a:off x="3352800" y="3465512"/>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4" name="Google Shape;1064;p118"/>
          <p:cNvCxnSpPr/>
          <p:nvPr/>
        </p:nvCxnSpPr>
        <p:spPr>
          <a:xfrm>
            <a:off x="3352800" y="3733800"/>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5" name="Google Shape;1065;p118"/>
          <p:cNvCxnSpPr/>
          <p:nvPr/>
        </p:nvCxnSpPr>
        <p:spPr>
          <a:xfrm>
            <a:off x="3352800" y="4038600"/>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6" name="Google Shape;1066;p118"/>
          <p:cNvCxnSpPr/>
          <p:nvPr/>
        </p:nvCxnSpPr>
        <p:spPr>
          <a:xfrm>
            <a:off x="3352800" y="4343400"/>
            <a:ext cx="20574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19"/>
          <p:cNvSpPr txBox="1"/>
          <p:nvPr>
            <p:ph type="title"/>
          </p:nvPr>
        </p:nvSpPr>
        <p:spPr>
          <a:xfrm>
            <a:off x="2743200" y="3810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 Aggregation: Roll-up</a:t>
            </a:r>
            <a:endParaRPr/>
          </a:p>
        </p:txBody>
      </p:sp>
      <p:sp>
        <p:nvSpPr>
          <p:cNvPr id="1072" name="Google Shape;1072;p119"/>
          <p:cNvSpPr txBox="1"/>
          <p:nvPr/>
        </p:nvSpPr>
        <p:spPr>
          <a:xfrm>
            <a:off x="1965325" y="2185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073" name="Google Shape;1073;p119"/>
          <p:cNvPicPr preferRelativeResize="0"/>
          <p:nvPr/>
        </p:nvPicPr>
        <p:blipFill rotWithShape="1">
          <a:blip r:embed="rId3">
            <a:alphaModFix/>
          </a:blip>
          <a:srcRect b="0" l="0" r="0" t="0"/>
          <a:stretch/>
        </p:blipFill>
        <p:spPr>
          <a:xfrm>
            <a:off x="2709862" y="2163762"/>
            <a:ext cx="2944812" cy="681037"/>
          </a:xfrm>
          <a:prstGeom prst="rect">
            <a:avLst/>
          </a:prstGeom>
          <a:noFill/>
          <a:ln>
            <a:noFill/>
          </a:ln>
        </p:spPr>
      </p:pic>
      <p:sp>
        <p:nvSpPr>
          <p:cNvPr id="1074" name="Google Shape;1074;p119"/>
          <p:cNvSpPr txBox="1"/>
          <p:nvPr/>
        </p:nvSpPr>
        <p:spPr>
          <a:xfrm>
            <a:off x="2597150" y="2673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075" name="Google Shape;1075;p119"/>
          <p:cNvPicPr preferRelativeResize="0"/>
          <p:nvPr/>
        </p:nvPicPr>
        <p:blipFill rotWithShape="1">
          <a:blip r:embed="rId4">
            <a:alphaModFix/>
          </a:blip>
          <a:srcRect b="0" l="0" r="0" t="0"/>
          <a:stretch/>
        </p:blipFill>
        <p:spPr>
          <a:xfrm>
            <a:off x="2405062" y="2697162"/>
            <a:ext cx="2944812" cy="681037"/>
          </a:xfrm>
          <a:prstGeom prst="rect">
            <a:avLst/>
          </a:prstGeom>
          <a:noFill/>
          <a:ln>
            <a:noFill/>
          </a:ln>
        </p:spPr>
      </p:pic>
      <p:cxnSp>
        <p:nvCxnSpPr>
          <p:cNvPr id="1076" name="Google Shape;1076;p119"/>
          <p:cNvCxnSpPr/>
          <p:nvPr/>
        </p:nvCxnSpPr>
        <p:spPr>
          <a:xfrm flipH="1" rot="10800000">
            <a:off x="2590800" y="1676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077" name="Google Shape;1077;p119"/>
          <p:cNvCxnSpPr/>
          <p:nvPr/>
        </p:nvCxnSpPr>
        <p:spPr>
          <a:xfrm flipH="1" rot="10800000">
            <a:off x="5181600" y="1676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078" name="Google Shape;1078;p119"/>
          <p:cNvCxnSpPr/>
          <p:nvPr/>
        </p:nvCxnSpPr>
        <p:spPr>
          <a:xfrm flipH="1" rot="10800000">
            <a:off x="5181600" y="2514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079" name="Google Shape;1079;p119"/>
          <p:cNvSpPr txBox="1"/>
          <p:nvPr/>
        </p:nvSpPr>
        <p:spPr>
          <a:xfrm>
            <a:off x="1736725" y="2719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080" name="Google Shape;1080;p119"/>
          <p:cNvCxnSpPr/>
          <p:nvPr/>
        </p:nvCxnSpPr>
        <p:spPr>
          <a:xfrm>
            <a:off x="3200400" y="1676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081" name="Google Shape;1081;p119"/>
          <p:cNvCxnSpPr/>
          <p:nvPr/>
        </p:nvCxnSpPr>
        <p:spPr>
          <a:xfrm>
            <a:off x="5715000" y="16764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1082" name="Google Shape;1082;p119"/>
          <p:cNvPicPr preferRelativeResize="0"/>
          <p:nvPr/>
        </p:nvPicPr>
        <p:blipFill rotWithShape="1">
          <a:blip r:embed="rId5">
            <a:alphaModFix/>
          </a:blip>
          <a:srcRect b="0" l="0" r="0" t="0"/>
          <a:stretch/>
        </p:blipFill>
        <p:spPr>
          <a:xfrm>
            <a:off x="2252662" y="4219575"/>
            <a:ext cx="2944812" cy="682625"/>
          </a:xfrm>
          <a:prstGeom prst="rect">
            <a:avLst/>
          </a:prstGeom>
          <a:noFill/>
          <a:ln>
            <a:noFill/>
          </a:ln>
        </p:spPr>
      </p:pic>
      <p:pic>
        <p:nvPicPr>
          <p:cNvPr id="1083" name="Google Shape;1083;p119"/>
          <p:cNvPicPr preferRelativeResize="0"/>
          <p:nvPr/>
        </p:nvPicPr>
        <p:blipFill rotWithShape="1">
          <a:blip r:embed="rId6">
            <a:alphaModFix/>
          </a:blip>
          <a:srcRect b="0" l="0" r="0" t="0"/>
          <a:stretch/>
        </p:blipFill>
        <p:spPr>
          <a:xfrm>
            <a:off x="5965825" y="3752850"/>
            <a:ext cx="2838450" cy="495300"/>
          </a:xfrm>
          <a:prstGeom prst="rect">
            <a:avLst/>
          </a:prstGeom>
          <a:noFill/>
          <a:ln>
            <a:noFill/>
          </a:ln>
        </p:spPr>
      </p:pic>
      <p:pic>
        <p:nvPicPr>
          <p:cNvPr id="1084" name="Google Shape;1084;p119"/>
          <p:cNvPicPr preferRelativeResize="0"/>
          <p:nvPr/>
        </p:nvPicPr>
        <p:blipFill rotWithShape="1">
          <a:blip r:embed="rId7">
            <a:alphaModFix/>
          </a:blip>
          <a:srcRect b="0" l="0" r="0" t="0"/>
          <a:stretch/>
        </p:blipFill>
        <p:spPr>
          <a:xfrm>
            <a:off x="6100762" y="5168900"/>
            <a:ext cx="1289050" cy="823912"/>
          </a:xfrm>
          <a:prstGeom prst="rect">
            <a:avLst/>
          </a:prstGeom>
          <a:noFill/>
          <a:ln>
            <a:noFill/>
          </a:ln>
        </p:spPr>
      </p:pic>
      <p:sp>
        <p:nvSpPr>
          <p:cNvPr id="1085" name="Google Shape;1085;p119"/>
          <p:cNvSpPr txBox="1"/>
          <p:nvPr/>
        </p:nvSpPr>
        <p:spPr>
          <a:xfrm>
            <a:off x="9280525" y="4632325"/>
            <a:ext cx="700087" cy="461962"/>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129</a:t>
            </a:r>
            <a:endParaRPr/>
          </a:p>
        </p:txBody>
      </p:sp>
      <p:cxnSp>
        <p:nvCxnSpPr>
          <p:cNvPr id="1086" name="Google Shape;1086;p119"/>
          <p:cNvCxnSpPr/>
          <p:nvPr/>
        </p:nvCxnSpPr>
        <p:spPr>
          <a:xfrm>
            <a:off x="3810000" y="3505200"/>
            <a:ext cx="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1087" name="Google Shape;1087;p119"/>
          <p:cNvCxnSpPr/>
          <p:nvPr/>
        </p:nvCxnSpPr>
        <p:spPr>
          <a:xfrm flipH="1" rot="10800000">
            <a:off x="5029200" y="3963987"/>
            <a:ext cx="989012" cy="531812"/>
          </a:xfrm>
          <a:prstGeom prst="straightConnector1">
            <a:avLst/>
          </a:prstGeom>
          <a:noFill/>
          <a:ln cap="flat" cmpd="sng" w="25400">
            <a:solidFill>
              <a:schemeClr val="dk1"/>
            </a:solidFill>
            <a:prstDash val="solid"/>
            <a:miter lim="800000"/>
            <a:headEnd len="med" w="med" type="none"/>
            <a:tailEnd len="med" w="med" type="stealth"/>
          </a:ln>
        </p:spPr>
      </p:cxnSp>
      <p:cxnSp>
        <p:nvCxnSpPr>
          <p:cNvPr id="1088" name="Google Shape;1088;p119"/>
          <p:cNvCxnSpPr/>
          <p:nvPr/>
        </p:nvCxnSpPr>
        <p:spPr>
          <a:xfrm>
            <a:off x="5027612" y="4724400"/>
            <a:ext cx="992187"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1089" name="Google Shape;1089;p119"/>
          <p:cNvCxnSpPr/>
          <p:nvPr/>
        </p:nvCxnSpPr>
        <p:spPr>
          <a:xfrm>
            <a:off x="8763000" y="4038600"/>
            <a:ext cx="60960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1090" name="Google Shape;1090;p119"/>
          <p:cNvCxnSpPr/>
          <p:nvPr/>
        </p:nvCxnSpPr>
        <p:spPr>
          <a:xfrm flipH="1" rot="10800000">
            <a:off x="7466012" y="5029200"/>
            <a:ext cx="1754187" cy="534987"/>
          </a:xfrm>
          <a:prstGeom prst="straightConnector1">
            <a:avLst/>
          </a:prstGeom>
          <a:noFill/>
          <a:ln cap="flat" cmpd="sng" w="25400">
            <a:solidFill>
              <a:schemeClr val="dk1"/>
            </a:solidFill>
            <a:prstDash val="solid"/>
            <a:miter lim="800000"/>
            <a:headEnd len="med" w="med" type="none"/>
            <a:tailEnd len="med" w="med" type="stealth"/>
          </a:ln>
        </p:spPr>
      </p:cxnSp>
      <p:cxnSp>
        <p:nvCxnSpPr>
          <p:cNvPr id="1091" name="Google Shape;1091;p119"/>
          <p:cNvCxnSpPr/>
          <p:nvPr/>
        </p:nvCxnSpPr>
        <p:spPr>
          <a:xfrm>
            <a:off x="5943600" y="2438400"/>
            <a:ext cx="990600" cy="0"/>
          </a:xfrm>
          <a:prstGeom prst="straightConnector1">
            <a:avLst/>
          </a:prstGeom>
          <a:noFill/>
          <a:ln cap="flat" cmpd="sng" w="25400">
            <a:solidFill>
              <a:schemeClr val="dk1"/>
            </a:solidFill>
            <a:prstDash val="solid"/>
            <a:miter lim="800000"/>
            <a:headEnd len="med" w="med" type="none"/>
            <a:tailEnd len="med" w="med" type="stealth"/>
          </a:ln>
        </p:spPr>
      </p:cxnSp>
      <p:sp>
        <p:nvSpPr>
          <p:cNvPr id="1092" name="Google Shape;1092;p119"/>
          <p:cNvSpPr txBox="1"/>
          <p:nvPr/>
        </p:nvSpPr>
        <p:spPr>
          <a:xfrm>
            <a:off x="6994525" y="2193925"/>
            <a:ext cx="6111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 .</a:t>
            </a:r>
            <a:endParaRPr/>
          </a:p>
        </p:txBody>
      </p:sp>
      <p:grpSp>
        <p:nvGrpSpPr>
          <p:cNvPr id="1093" name="Google Shape;1093;p119"/>
          <p:cNvGrpSpPr/>
          <p:nvPr/>
        </p:nvGrpSpPr>
        <p:grpSpPr>
          <a:xfrm>
            <a:off x="2425700" y="5216525"/>
            <a:ext cx="2667000" cy="1071562"/>
            <a:chOff x="576" y="3398"/>
            <a:chExt cx="1680" cy="675"/>
          </a:xfrm>
        </p:grpSpPr>
        <p:cxnSp>
          <p:nvCxnSpPr>
            <p:cNvPr id="1094" name="Google Shape;1094;p119"/>
            <p:cNvCxnSpPr/>
            <p:nvPr/>
          </p:nvCxnSpPr>
          <p:spPr>
            <a:xfrm>
              <a:off x="576" y="3552"/>
              <a:ext cx="1680" cy="0"/>
            </a:xfrm>
            <a:prstGeom prst="straightConnector1">
              <a:avLst/>
            </a:prstGeom>
            <a:noFill/>
            <a:ln cap="flat" cmpd="sng" w="50800">
              <a:solidFill>
                <a:srgbClr val="FF3300"/>
              </a:solidFill>
              <a:prstDash val="solid"/>
              <a:miter lim="800000"/>
              <a:headEnd len="med" w="med" type="none"/>
              <a:tailEnd len="med" w="med" type="stealth"/>
            </a:ln>
          </p:spPr>
        </p:cxnSp>
        <p:cxnSp>
          <p:nvCxnSpPr>
            <p:cNvPr id="1095" name="Google Shape;1095;p119"/>
            <p:cNvCxnSpPr/>
            <p:nvPr/>
          </p:nvCxnSpPr>
          <p:spPr>
            <a:xfrm>
              <a:off x="576" y="3936"/>
              <a:ext cx="1680" cy="0"/>
            </a:xfrm>
            <a:prstGeom prst="straightConnector1">
              <a:avLst/>
            </a:prstGeom>
            <a:noFill/>
            <a:ln cap="flat" cmpd="sng" w="50800">
              <a:solidFill>
                <a:srgbClr val="FF3300"/>
              </a:solidFill>
              <a:prstDash val="solid"/>
              <a:miter lim="800000"/>
              <a:headEnd len="med" w="med" type="stealth"/>
              <a:tailEnd len="med" w="med" type="none"/>
            </a:ln>
          </p:spPr>
        </p:cxnSp>
        <p:sp>
          <p:nvSpPr>
            <p:cNvPr id="1096" name="Google Shape;1096;p119"/>
            <p:cNvSpPr txBox="1"/>
            <p:nvPr/>
          </p:nvSpPr>
          <p:spPr>
            <a:xfrm>
              <a:off x="902" y="3782"/>
              <a:ext cx="949" cy="291"/>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drill-down</a:t>
              </a:r>
              <a:endParaRPr/>
            </a:p>
          </p:txBody>
        </p:sp>
        <p:sp>
          <p:nvSpPr>
            <p:cNvPr id="1097" name="Google Shape;1097;p119"/>
            <p:cNvSpPr txBox="1"/>
            <p:nvPr/>
          </p:nvSpPr>
          <p:spPr>
            <a:xfrm>
              <a:off x="1046" y="3398"/>
              <a:ext cx="593" cy="291"/>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rollup</a:t>
              </a:r>
              <a:endParaRPr/>
            </a:p>
          </p:txBody>
        </p:sp>
      </p:grpSp>
      <p:sp>
        <p:nvSpPr>
          <p:cNvPr id="1098" name="Google Shape;1098;p119"/>
          <p:cNvSpPr txBox="1"/>
          <p:nvPr/>
        </p:nvSpPr>
        <p:spPr>
          <a:xfrm>
            <a:off x="6386512" y="1736725"/>
            <a:ext cx="37973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Example: computing sums</a:t>
            </a:r>
            <a:endParaRPr/>
          </a:p>
        </p:txBody>
      </p:sp>
      <p:cxnSp>
        <p:nvCxnSpPr>
          <p:cNvPr id="1099" name="Google Shape;1099;p119"/>
          <p:cNvCxnSpPr/>
          <p:nvPr/>
        </p:nvCxnSpPr>
        <p:spPr>
          <a:xfrm>
            <a:off x="8991600" y="3200400"/>
            <a:ext cx="685800" cy="1371600"/>
          </a:xfrm>
          <a:prstGeom prst="straightConnector1">
            <a:avLst/>
          </a:prstGeom>
          <a:noFill/>
          <a:ln cap="flat" cmpd="sng" w="25400">
            <a:solidFill>
              <a:schemeClr val="dk1"/>
            </a:solidFill>
            <a:prstDash val="solid"/>
            <a:miter lim="800000"/>
            <a:headEnd len="med" w="med" type="none"/>
            <a:tailEnd len="med" w="med" type="stealth"/>
          </a:ln>
        </p:spPr>
      </p:cxnSp>
    </p:spTree>
  </p:cSld>
  <p:clrMapOvr>
    <a:masterClrMapping/>
  </p:clrMapOvr>
  <p:transition spd="slow">
    <p:fade thruBlk="1"/>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20"/>
          <p:cNvSpPr txBox="1"/>
          <p:nvPr>
            <p:ph type="title"/>
          </p:nvPr>
        </p:nvSpPr>
        <p:spPr>
          <a:xfrm>
            <a:off x="3276600" y="3810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 Operators for Roll-up</a:t>
            </a:r>
            <a:endParaRPr/>
          </a:p>
        </p:txBody>
      </p:sp>
      <p:sp>
        <p:nvSpPr>
          <p:cNvPr id="1105" name="Google Shape;1105;p120"/>
          <p:cNvSpPr txBox="1"/>
          <p:nvPr/>
        </p:nvSpPr>
        <p:spPr>
          <a:xfrm>
            <a:off x="1965325" y="2185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106" name="Google Shape;1106;p120"/>
          <p:cNvPicPr preferRelativeResize="0"/>
          <p:nvPr/>
        </p:nvPicPr>
        <p:blipFill rotWithShape="1">
          <a:blip r:embed="rId3">
            <a:alphaModFix/>
          </a:blip>
          <a:srcRect b="0" l="0" r="0" t="0"/>
          <a:stretch/>
        </p:blipFill>
        <p:spPr>
          <a:xfrm>
            <a:off x="2709862" y="2163762"/>
            <a:ext cx="2944812" cy="681037"/>
          </a:xfrm>
          <a:prstGeom prst="rect">
            <a:avLst/>
          </a:prstGeom>
          <a:noFill/>
          <a:ln>
            <a:noFill/>
          </a:ln>
        </p:spPr>
      </p:pic>
      <p:sp>
        <p:nvSpPr>
          <p:cNvPr id="1107" name="Google Shape;1107;p120"/>
          <p:cNvSpPr txBox="1"/>
          <p:nvPr/>
        </p:nvSpPr>
        <p:spPr>
          <a:xfrm>
            <a:off x="2597150" y="2673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08" name="Google Shape;1108;p120"/>
          <p:cNvPicPr preferRelativeResize="0"/>
          <p:nvPr/>
        </p:nvPicPr>
        <p:blipFill rotWithShape="1">
          <a:blip r:embed="rId4">
            <a:alphaModFix/>
          </a:blip>
          <a:srcRect b="0" l="0" r="0" t="0"/>
          <a:stretch/>
        </p:blipFill>
        <p:spPr>
          <a:xfrm>
            <a:off x="2405062" y="2697162"/>
            <a:ext cx="2944812" cy="681037"/>
          </a:xfrm>
          <a:prstGeom prst="rect">
            <a:avLst/>
          </a:prstGeom>
          <a:noFill/>
          <a:ln>
            <a:noFill/>
          </a:ln>
        </p:spPr>
      </p:pic>
      <p:cxnSp>
        <p:nvCxnSpPr>
          <p:cNvPr id="1109" name="Google Shape;1109;p120"/>
          <p:cNvCxnSpPr/>
          <p:nvPr/>
        </p:nvCxnSpPr>
        <p:spPr>
          <a:xfrm flipH="1" rot="10800000">
            <a:off x="2590800" y="1676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10" name="Google Shape;1110;p120"/>
          <p:cNvCxnSpPr/>
          <p:nvPr/>
        </p:nvCxnSpPr>
        <p:spPr>
          <a:xfrm flipH="1" rot="10800000">
            <a:off x="5181600" y="1676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11" name="Google Shape;1111;p120"/>
          <p:cNvCxnSpPr/>
          <p:nvPr/>
        </p:nvCxnSpPr>
        <p:spPr>
          <a:xfrm flipH="1" rot="10800000">
            <a:off x="5181600" y="2514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112" name="Google Shape;1112;p120"/>
          <p:cNvSpPr txBox="1"/>
          <p:nvPr/>
        </p:nvSpPr>
        <p:spPr>
          <a:xfrm>
            <a:off x="1736725" y="2719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113" name="Google Shape;1113;p120"/>
          <p:cNvCxnSpPr/>
          <p:nvPr/>
        </p:nvCxnSpPr>
        <p:spPr>
          <a:xfrm>
            <a:off x="3200400" y="1676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114" name="Google Shape;1114;p120"/>
          <p:cNvCxnSpPr/>
          <p:nvPr/>
        </p:nvCxnSpPr>
        <p:spPr>
          <a:xfrm>
            <a:off x="5715000" y="16764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1115" name="Google Shape;1115;p120"/>
          <p:cNvPicPr preferRelativeResize="0"/>
          <p:nvPr/>
        </p:nvPicPr>
        <p:blipFill rotWithShape="1">
          <a:blip r:embed="rId5">
            <a:alphaModFix/>
          </a:blip>
          <a:srcRect b="0" l="0" r="0" t="0"/>
          <a:stretch/>
        </p:blipFill>
        <p:spPr>
          <a:xfrm>
            <a:off x="2252662" y="4219575"/>
            <a:ext cx="2944812" cy="682625"/>
          </a:xfrm>
          <a:prstGeom prst="rect">
            <a:avLst/>
          </a:prstGeom>
          <a:noFill/>
          <a:ln>
            <a:noFill/>
          </a:ln>
        </p:spPr>
      </p:pic>
      <p:pic>
        <p:nvPicPr>
          <p:cNvPr id="1116" name="Google Shape;1116;p120"/>
          <p:cNvPicPr preferRelativeResize="0"/>
          <p:nvPr/>
        </p:nvPicPr>
        <p:blipFill rotWithShape="1">
          <a:blip r:embed="rId6">
            <a:alphaModFix/>
          </a:blip>
          <a:srcRect b="0" l="0" r="0" t="0"/>
          <a:stretch/>
        </p:blipFill>
        <p:spPr>
          <a:xfrm>
            <a:off x="5965825" y="3752850"/>
            <a:ext cx="2838450" cy="495300"/>
          </a:xfrm>
          <a:prstGeom prst="rect">
            <a:avLst/>
          </a:prstGeom>
          <a:noFill/>
          <a:ln>
            <a:noFill/>
          </a:ln>
        </p:spPr>
      </p:pic>
      <p:pic>
        <p:nvPicPr>
          <p:cNvPr id="1117" name="Google Shape;1117;p120"/>
          <p:cNvPicPr preferRelativeResize="0"/>
          <p:nvPr/>
        </p:nvPicPr>
        <p:blipFill rotWithShape="1">
          <a:blip r:embed="rId7">
            <a:alphaModFix/>
          </a:blip>
          <a:srcRect b="0" l="0" r="0" t="0"/>
          <a:stretch/>
        </p:blipFill>
        <p:spPr>
          <a:xfrm>
            <a:off x="6100762" y="5168900"/>
            <a:ext cx="1289050" cy="823912"/>
          </a:xfrm>
          <a:prstGeom prst="rect">
            <a:avLst/>
          </a:prstGeom>
          <a:noFill/>
          <a:ln>
            <a:noFill/>
          </a:ln>
        </p:spPr>
      </p:pic>
      <p:sp>
        <p:nvSpPr>
          <p:cNvPr id="1118" name="Google Shape;1118;p120"/>
          <p:cNvSpPr txBox="1"/>
          <p:nvPr/>
        </p:nvSpPr>
        <p:spPr>
          <a:xfrm>
            <a:off x="9280525" y="4632325"/>
            <a:ext cx="700087" cy="461962"/>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129</a:t>
            </a:r>
            <a:endParaRPr/>
          </a:p>
        </p:txBody>
      </p:sp>
      <p:cxnSp>
        <p:nvCxnSpPr>
          <p:cNvPr id="1119" name="Google Shape;1119;p120"/>
          <p:cNvCxnSpPr/>
          <p:nvPr/>
        </p:nvCxnSpPr>
        <p:spPr>
          <a:xfrm>
            <a:off x="3810000" y="3505200"/>
            <a:ext cx="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1120" name="Google Shape;1120;p120"/>
          <p:cNvCxnSpPr/>
          <p:nvPr/>
        </p:nvCxnSpPr>
        <p:spPr>
          <a:xfrm flipH="1" rot="10800000">
            <a:off x="5029200" y="3963987"/>
            <a:ext cx="989012" cy="531812"/>
          </a:xfrm>
          <a:prstGeom prst="straightConnector1">
            <a:avLst/>
          </a:prstGeom>
          <a:noFill/>
          <a:ln cap="flat" cmpd="sng" w="25400">
            <a:solidFill>
              <a:schemeClr val="dk1"/>
            </a:solidFill>
            <a:prstDash val="solid"/>
            <a:miter lim="800000"/>
            <a:headEnd len="med" w="med" type="none"/>
            <a:tailEnd len="med" w="med" type="stealth"/>
          </a:ln>
        </p:spPr>
      </p:cxnSp>
      <p:cxnSp>
        <p:nvCxnSpPr>
          <p:cNvPr id="1121" name="Google Shape;1121;p120"/>
          <p:cNvCxnSpPr/>
          <p:nvPr/>
        </p:nvCxnSpPr>
        <p:spPr>
          <a:xfrm>
            <a:off x="5027612" y="4724400"/>
            <a:ext cx="992187"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1122" name="Google Shape;1122;p120"/>
          <p:cNvCxnSpPr/>
          <p:nvPr/>
        </p:nvCxnSpPr>
        <p:spPr>
          <a:xfrm>
            <a:off x="8763000" y="4038600"/>
            <a:ext cx="60960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1123" name="Google Shape;1123;p120"/>
          <p:cNvCxnSpPr/>
          <p:nvPr/>
        </p:nvCxnSpPr>
        <p:spPr>
          <a:xfrm flipH="1" rot="10800000">
            <a:off x="7466012" y="5029200"/>
            <a:ext cx="1754187" cy="534987"/>
          </a:xfrm>
          <a:prstGeom prst="straightConnector1">
            <a:avLst/>
          </a:prstGeom>
          <a:noFill/>
          <a:ln cap="flat" cmpd="sng" w="25400">
            <a:solidFill>
              <a:schemeClr val="dk1"/>
            </a:solidFill>
            <a:prstDash val="solid"/>
            <a:miter lim="800000"/>
            <a:headEnd len="med" w="med" type="none"/>
            <a:tailEnd len="med" w="med" type="stealth"/>
          </a:ln>
        </p:spPr>
      </p:cxnSp>
      <p:cxnSp>
        <p:nvCxnSpPr>
          <p:cNvPr id="1124" name="Google Shape;1124;p120"/>
          <p:cNvCxnSpPr/>
          <p:nvPr/>
        </p:nvCxnSpPr>
        <p:spPr>
          <a:xfrm>
            <a:off x="5943600" y="2438400"/>
            <a:ext cx="990600" cy="0"/>
          </a:xfrm>
          <a:prstGeom prst="straightConnector1">
            <a:avLst/>
          </a:prstGeom>
          <a:noFill/>
          <a:ln cap="flat" cmpd="sng" w="25400">
            <a:solidFill>
              <a:schemeClr val="dk1"/>
            </a:solidFill>
            <a:prstDash val="solid"/>
            <a:miter lim="800000"/>
            <a:headEnd len="med" w="med" type="none"/>
            <a:tailEnd len="med" w="med" type="stealth"/>
          </a:ln>
        </p:spPr>
      </p:cxnSp>
      <p:sp>
        <p:nvSpPr>
          <p:cNvPr id="1125" name="Google Shape;1125;p120"/>
          <p:cNvSpPr txBox="1"/>
          <p:nvPr/>
        </p:nvSpPr>
        <p:spPr>
          <a:xfrm>
            <a:off x="6994525" y="2193925"/>
            <a:ext cx="6111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 .</a:t>
            </a:r>
            <a:endParaRPr/>
          </a:p>
        </p:txBody>
      </p:sp>
      <p:cxnSp>
        <p:nvCxnSpPr>
          <p:cNvPr id="1126" name="Google Shape;1126;p120"/>
          <p:cNvCxnSpPr/>
          <p:nvPr/>
        </p:nvCxnSpPr>
        <p:spPr>
          <a:xfrm>
            <a:off x="8991600" y="3200400"/>
            <a:ext cx="685800" cy="1371600"/>
          </a:xfrm>
          <a:prstGeom prst="straightConnector1">
            <a:avLst/>
          </a:prstGeom>
          <a:noFill/>
          <a:ln cap="flat" cmpd="sng" w="25400">
            <a:solidFill>
              <a:schemeClr val="dk1"/>
            </a:solidFill>
            <a:prstDash val="solid"/>
            <a:miter lim="800000"/>
            <a:headEnd len="med" w="med" type="none"/>
            <a:tailEnd len="med" w="med" type="stealth"/>
          </a:ln>
        </p:spPr>
      </p:cxnSp>
      <p:sp>
        <p:nvSpPr>
          <p:cNvPr id="1127" name="Google Shape;1127;p120"/>
          <p:cNvSpPr/>
          <p:nvPr/>
        </p:nvSpPr>
        <p:spPr>
          <a:xfrm>
            <a:off x="6858000" y="2895600"/>
            <a:ext cx="1905000" cy="609600"/>
          </a:xfrm>
          <a:prstGeom prst="wedgeRoundRectCallout">
            <a:avLst>
              <a:gd fmla="val 4230" name="adj1"/>
              <a:gd fmla="val 42581"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sale(s1,*,*)</a:t>
            </a:r>
            <a:endParaRPr/>
          </a:p>
        </p:txBody>
      </p:sp>
      <p:sp>
        <p:nvSpPr>
          <p:cNvPr id="1128" name="Google Shape;1128;p120"/>
          <p:cNvSpPr/>
          <p:nvPr/>
        </p:nvSpPr>
        <p:spPr>
          <a:xfrm>
            <a:off x="8534400" y="5486400"/>
            <a:ext cx="1905000" cy="609600"/>
          </a:xfrm>
          <a:prstGeom prst="wedgeRoundRectCallout">
            <a:avLst>
              <a:gd fmla="val 13590" name="adj1"/>
              <a:gd fmla="val -1681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a:t>
            </a:r>
            <a:endParaRPr/>
          </a:p>
        </p:txBody>
      </p:sp>
      <p:sp>
        <p:nvSpPr>
          <p:cNvPr id="1129" name="Google Shape;1129;p120"/>
          <p:cNvSpPr/>
          <p:nvPr/>
        </p:nvSpPr>
        <p:spPr>
          <a:xfrm>
            <a:off x="2819400" y="5334000"/>
            <a:ext cx="1905000" cy="609600"/>
          </a:xfrm>
          <a:prstGeom prst="wedgeRoundRectCallout">
            <a:avLst>
              <a:gd fmla="val 15174" name="adj1"/>
              <a:gd fmla="val -1816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sale(s2,p2,*)</a:t>
            </a:r>
            <a:endParaRPr/>
          </a:p>
        </p:txBody>
      </p:sp>
    </p:spTree>
  </p:cSld>
  <p:clrMapOvr>
    <a:masterClrMapping/>
  </p:clrMapOvr>
  <p:transition spd="slow">
    <p:fade thruBlk="1"/>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pic>
        <p:nvPicPr>
          <p:cNvPr id="1134" name="Google Shape;1134;p121"/>
          <p:cNvPicPr preferRelativeResize="0"/>
          <p:nvPr/>
        </p:nvPicPr>
        <p:blipFill rotWithShape="1">
          <a:blip r:embed="rId3">
            <a:alphaModFix/>
          </a:blip>
          <a:srcRect b="0" l="0" r="0" t="0"/>
          <a:stretch/>
        </p:blipFill>
        <p:spPr>
          <a:xfrm>
            <a:off x="4772025" y="2119312"/>
            <a:ext cx="4019550" cy="1082675"/>
          </a:xfrm>
          <a:prstGeom prst="rect">
            <a:avLst/>
          </a:prstGeom>
          <a:noFill/>
          <a:ln>
            <a:noFill/>
          </a:ln>
        </p:spPr>
      </p:pic>
      <p:sp>
        <p:nvSpPr>
          <p:cNvPr id="1135" name="Google Shape;1135;p121"/>
          <p:cNvSpPr txBox="1"/>
          <p:nvPr>
            <p:ph type="title"/>
          </p:nvPr>
        </p:nvSpPr>
        <p:spPr>
          <a:xfrm>
            <a:off x="3276600" y="533400"/>
            <a:ext cx="7010400" cy="76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Extended Cube</a:t>
            </a:r>
            <a:endParaRPr/>
          </a:p>
        </p:txBody>
      </p:sp>
      <p:sp>
        <p:nvSpPr>
          <p:cNvPr id="1136" name="Google Shape;1136;p121"/>
          <p:cNvSpPr txBox="1"/>
          <p:nvPr/>
        </p:nvSpPr>
        <p:spPr>
          <a:xfrm>
            <a:off x="3048000" y="2971800"/>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137" name="Google Shape;1137;p121"/>
          <p:cNvPicPr preferRelativeResize="0"/>
          <p:nvPr/>
        </p:nvPicPr>
        <p:blipFill rotWithShape="1">
          <a:blip r:embed="rId4">
            <a:alphaModFix/>
          </a:blip>
          <a:srcRect b="0" l="0" r="0" t="0"/>
          <a:stretch/>
        </p:blipFill>
        <p:spPr>
          <a:xfrm>
            <a:off x="4022725" y="3033712"/>
            <a:ext cx="3843337" cy="1093787"/>
          </a:xfrm>
          <a:prstGeom prst="rect">
            <a:avLst/>
          </a:prstGeom>
          <a:noFill/>
          <a:ln>
            <a:noFill/>
          </a:ln>
        </p:spPr>
      </p:pic>
      <p:sp>
        <p:nvSpPr>
          <p:cNvPr id="1138" name="Google Shape;1138;p121"/>
          <p:cNvSpPr txBox="1"/>
          <p:nvPr/>
        </p:nvSpPr>
        <p:spPr>
          <a:xfrm>
            <a:off x="4043362" y="3671887"/>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39" name="Google Shape;1139;p121"/>
          <p:cNvPicPr preferRelativeResize="0"/>
          <p:nvPr/>
        </p:nvPicPr>
        <p:blipFill rotWithShape="1">
          <a:blip r:embed="rId5">
            <a:alphaModFix/>
          </a:blip>
          <a:srcRect b="0" l="0" r="0" t="0"/>
          <a:stretch/>
        </p:blipFill>
        <p:spPr>
          <a:xfrm>
            <a:off x="3249612" y="3719512"/>
            <a:ext cx="4017962" cy="1081087"/>
          </a:xfrm>
          <a:prstGeom prst="rect">
            <a:avLst/>
          </a:prstGeom>
          <a:noFill/>
          <a:ln>
            <a:noFill/>
          </a:ln>
        </p:spPr>
      </p:pic>
      <p:cxnSp>
        <p:nvCxnSpPr>
          <p:cNvPr id="1140" name="Google Shape;1140;p121"/>
          <p:cNvCxnSpPr/>
          <p:nvPr/>
        </p:nvCxnSpPr>
        <p:spPr>
          <a:xfrm flipH="1" rot="10800000">
            <a:off x="3505200" y="2057400"/>
            <a:ext cx="1524000" cy="1600200"/>
          </a:xfrm>
          <a:prstGeom prst="straightConnector1">
            <a:avLst/>
          </a:prstGeom>
          <a:noFill/>
          <a:ln cap="flat" cmpd="sng" w="25400">
            <a:solidFill>
              <a:schemeClr val="dk1"/>
            </a:solidFill>
            <a:prstDash val="solid"/>
            <a:miter lim="800000"/>
            <a:headEnd len="med" w="med" type="none"/>
            <a:tailEnd len="med" w="med" type="none"/>
          </a:ln>
        </p:spPr>
      </p:cxnSp>
      <p:cxnSp>
        <p:nvCxnSpPr>
          <p:cNvPr id="1141" name="Google Shape;1141;p121"/>
          <p:cNvCxnSpPr/>
          <p:nvPr/>
        </p:nvCxnSpPr>
        <p:spPr>
          <a:xfrm flipH="1" rot="10800000">
            <a:off x="7010400" y="2057400"/>
            <a:ext cx="1524000" cy="1600200"/>
          </a:xfrm>
          <a:prstGeom prst="straightConnector1">
            <a:avLst/>
          </a:prstGeom>
          <a:noFill/>
          <a:ln cap="flat" cmpd="sng" w="25400">
            <a:solidFill>
              <a:schemeClr val="dk1"/>
            </a:solidFill>
            <a:prstDash val="solid"/>
            <a:miter lim="800000"/>
            <a:headEnd len="med" w="med" type="none"/>
            <a:tailEnd len="med" w="med" type="none"/>
          </a:ln>
        </p:spPr>
      </p:cxnSp>
      <p:cxnSp>
        <p:nvCxnSpPr>
          <p:cNvPr id="1142" name="Google Shape;1142;p121"/>
          <p:cNvCxnSpPr/>
          <p:nvPr/>
        </p:nvCxnSpPr>
        <p:spPr>
          <a:xfrm flipH="1" rot="10800000">
            <a:off x="7010400" y="3276600"/>
            <a:ext cx="1524000" cy="1600200"/>
          </a:xfrm>
          <a:prstGeom prst="straightConnector1">
            <a:avLst/>
          </a:prstGeom>
          <a:noFill/>
          <a:ln cap="flat" cmpd="sng" w="25400">
            <a:solidFill>
              <a:schemeClr val="dk1"/>
            </a:solidFill>
            <a:prstDash val="solid"/>
            <a:miter lim="800000"/>
            <a:headEnd len="med" w="med" type="none"/>
            <a:tailEnd len="med" w="med" type="none"/>
          </a:ln>
        </p:spPr>
      </p:cxnSp>
      <p:sp>
        <p:nvSpPr>
          <p:cNvPr id="1143" name="Google Shape;1143;p121"/>
          <p:cNvSpPr txBox="1"/>
          <p:nvPr/>
        </p:nvSpPr>
        <p:spPr>
          <a:xfrm>
            <a:off x="2514600" y="3810000"/>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sp>
        <p:nvSpPr>
          <p:cNvPr id="1144" name="Google Shape;1144;p121"/>
          <p:cNvSpPr txBox="1"/>
          <p:nvPr/>
        </p:nvSpPr>
        <p:spPr>
          <a:xfrm>
            <a:off x="4419600" y="2057400"/>
            <a:ext cx="273050" cy="366712"/>
          </a:xfrm>
          <a:prstGeom prst="rect">
            <a:avLst/>
          </a:prstGeom>
          <a:solidFill>
            <a:schemeClr val="hlink"/>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1145" name="Google Shape;1145;p121"/>
          <p:cNvSpPr/>
          <p:nvPr/>
        </p:nvSpPr>
        <p:spPr>
          <a:xfrm>
            <a:off x="8458200" y="3657600"/>
            <a:ext cx="1905000" cy="609600"/>
          </a:xfrm>
          <a:prstGeom prst="wedgeRoundRectCallout">
            <a:avLst>
              <a:gd fmla="val -666" name="adj1"/>
              <a:gd fmla="val -2986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sale(*,p2,*)</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Benefits of OLAP:</a:t>
            </a:r>
            <a:endParaRPr/>
          </a:p>
        </p:txBody>
      </p:sp>
      <p:sp>
        <p:nvSpPr>
          <p:cNvPr id="176" name="Google Shape;176;p2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Enables analyst, executives, and managers to gain useful insights from the presentation of the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Can reorganize metrics along several dimensions and allow data to be viewed with respect to different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Supports multidimensional analysis.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able to drill down and rollup within each dimension.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Is capable to apply mathematical formulas  and calculations to measures.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Provides fast response.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Designed for highly interactive analysis.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22"/>
          <p:cNvSpPr txBox="1"/>
          <p:nvPr>
            <p:ph type="title"/>
          </p:nvPr>
        </p:nvSpPr>
        <p:spPr>
          <a:xfrm>
            <a:off x="3276600" y="6096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Aggregation Using Hierarchies</a:t>
            </a:r>
            <a:endParaRPr/>
          </a:p>
        </p:txBody>
      </p:sp>
      <p:pic>
        <p:nvPicPr>
          <p:cNvPr id="1151" name="Google Shape;1151;p122"/>
          <p:cNvPicPr preferRelativeResize="0"/>
          <p:nvPr/>
        </p:nvPicPr>
        <p:blipFill rotWithShape="1">
          <a:blip r:embed="rId3">
            <a:alphaModFix/>
          </a:blip>
          <a:srcRect b="0" l="0" r="0" t="0"/>
          <a:stretch/>
        </p:blipFill>
        <p:spPr>
          <a:xfrm>
            <a:off x="3359150" y="4635500"/>
            <a:ext cx="2090737" cy="627062"/>
          </a:xfrm>
          <a:prstGeom prst="rect">
            <a:avLst/>
          </a:prstGeom>
          <a:noFill/>
          <a:ln>
            <a:noFill/>
          </a:ln>
        </p:spPr>
      </p:pic>
      <p:sp>
        <p:nvSpPr>
          <p:cNvPr id="1152" name="Google Shape;1152;p122"/>
          <p:cNvSpPr txBox="1"/>
          <p:nvPr/>
        </p:nvSpPr>
        <p:spPr>
          <a:xfrm>
            <a:off x="7620000" y="2362200"/>
            <a:ext cx="86995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store</a:t>
            </a:r>
            <a:endParaRPr/>
          </a:p>
        </p:txBody>
      </p:sp>
      <p:sp>
        <p:nvSpPr>
          <p:cNvPr id="1153" name="Google Shape;1153;p122"/>
          <p:cNvSpPr txBox="1"/>
          <p:nvPr/>
        </p:nvSpPr>
        <p:spPr>
          <a:xfrm>
            <a:off x="7527925" y="3108325"/>
            <a:ext cx="10429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region</a:t>
            </a:r>
            <a:endParaRPr/>
          </a:p>
        </p:txBody>
      </p:sp>
      <p:sp>
        <p:nvSpPr>
          <p:cNvPr id="1154" name="Google Shape;1154;p122"/>
          <p:cNvSpPr txBox="1"/>
          <p:nvPr/>
        </p:nvSpPr>
        <p:spPr>
          <a:xfrm>
            <a:off x="7527925" y="3794125"/>
            <a:ext cx="11953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country</a:t>
            </a:r>
            <a:endParaRPr/>
          </a:p>
        </p:txBody>
      </p:sp>
      <p:cxnSp>
        <p:nvCxnSpPr>
          <p:cNvPr id="1155" name="Google Shape;1155;p122"/>
          <p:cNvCxnSpPr/>
          <p:nvPr/>
        </p:nvCxnSpPr>
        <p:spPr>
          <a:xfrm>
            <a:off x="8077200" y="2819400"/>
            <a:ext cx="0" cy="304800"/>
          </a:xfrm>
          <a:prstGeom prst="straightConnector1">
            <a:avLst/>
          </a:prstGeom>
          <a:noFill/>
          <a:ln cap="flat" cmpd="sng" w="25400">
            <a:solidFill>
              <a:schemeClr val="dk1"/>
            </a:solidFill>
            <a:prstDash val="solid"/>
            <a:miter lim="800000"/>
            <a:headEnd len="med" w="med" type="none"/>
            <a:tailEnd len="med" w="med" type="none"/>
          </a:ln>
        </p:spPr>
      </p:cxnSp>
      <p:cxnSp>
        <p:nvCxnSpPr>
          <p:cNvPr id="1156" name="Google Shape;1156;p122"/>
          <p:cNvCxnSpPr/>
          <p:nvPr/>
        </p:nvCxnSpPr>
        <p:spPr>
          <a:xfrm>
            <a:off x="8077200" y="3505200"/>
            <a:ext cx="0" cy="304800"/>
          </a:xfrm>
          <a:prstGeom prst="straightConnector1">
            <a:avLst/>
          </a:prstGeom>
          <a:noFill/>
          <a:ln cap="flat" cmpd="sng" w="25400">
            <a:solidFill>
              <a:schemeClr val="dk1"/>
            </a:solidFill>
            <a:prstDash val="solid"/>
            <a:miter lim="800000"/>
            <a:headEnd len="med" w="med" type="none"/>
            <a:tailEnd len="med" w="med" type="none"/>
          </a:ln>
        </p:spPr>
      </p:cxnSp>
      <p:sp>
        <p:nvSpPr>
          <p:cNvPr id="1157" name="Google Shape;1157;p122"/>
          <p:cNvSpPr txBox="1"/>
          <p:nvPr/>
        </p:nvSpPr>
        <p:spPr>
          <a:xfrm>
            <a:off x="6461125" y="5081587"/>
            <a:ext cx="2800350" cy="6413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3300"/>
              </a:buClr>
              <a:buSzPts val="1800"/>
              <a:buFont typeface="Arial"/>
              <a:buNone/>
            </a:pPr>
            <a:r>
              <a:rPr b="0" i="0" lang="en-US" sz="1800" u="none">
                <a:solidFill>
                  <a:srgbClr val="993300"/>
                </a:solidFill>
                <a:latin typeface="Arial"/>
                <a:ea typeface="Arial"/>
                <a:cs typeface="Arial"/>
                <a:sym typeface="Arial"/>
              </a:rPr>
              <a:t>(store s1 in Region A;</a:t>
            </a:r>
            <a:endParaRPr/>
          </a:p>
          <a:p>
            <a:pPr indent="0" lvl="0" marL="0" marR="0" rtl="0" algn="l">
              <a:lnSpc>
                <a:spcPct val="100000"/>
              </a:lnSpc>
              <a:spcBef>
                <a:spcPts val="0"/>
              </a:spcBef>
              <a:spcAft>
                <a:spcPts val="0"/>
              </a:spcAft>
              <a:buClr>
                <a:srgbClr val="993300"/>
              </a:buClr>
              <a:buSzPts val="1800"/>
              <a:buFont typeface="Arial"/>
              <a:buNone/>
            </a:pPr>
            <a:r>
              <a:rPr b="0" i="0" lang="en-US" sz="1800" u="none">
                <a:solidFill>
                  <a:srgbClr val="993300"/>
                </a:solidFill>
                <a:latin typeface="Arial"/>
                <a:ea typeface="Arial"/>
                <a:cs typeface="Arial"/>
                <a:sym typeface="Arial"/>
              </a:rPr>
              <a:t>stores s2, s3 in Region B)</a:t>
            </a:r>
            <a:endParaRPr/>
          </a:p>
        </p:txBody>
      </p:sp>
      <p:sp>
        <p:nvSpPr>
          <p:cNvPr id="1158" name="Google Shape;1158;p122"/>
          <p:cNvSpPr txBox="1"/>
          <p:nvPr/>
        </p:nvSpPr>
        <p:spPr>
          <a:xfrm>
            <a:off x="2422525" y="24145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159" name="Google Shape;1159;p122"/>
          <p:cNvPicPr preferRelativeResize="0"/>
          <p:nvPr/>
        </p:nvPicPr>
        <p:blipFill rotWithShape="1">
          <a:blip r:embed="rId4">
            <a:alphaModFix/>
          </a:blip>
          <a:srcRect b="0" l="0" r="0" t="0"/>
          <a:stretch/>
        </p:blipFill>
        <p:spPr>
          <a:xfrm>
            <a:off x="3167062" y="2392362"/>
            <a:ext cx="2944812" cy="681037"/>
          </a:xfrm>
          <a:prstGeom prst="rect">
            <a:avLst/>
          </a:prstGeom>
          <a:noFill/>
          <a:ln>
            <a:noFill/>
          </a:ln>
        </p:spPr>
      </p:pic>
      <p:sp>
        <p:nvSpPr>
          <p:cNvPr id="1160" name="Google Shape;1160;p122"/>
          <p:cNvSpPr txBox="1"/>
          <p:nvPr/>
        </p:nvSpPr>
        <p:spPr>
          <a:xfrm>
            <a:off x="3054350" y="29019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61" name="Google Shape;1161;p122"/>
          <p:cNvPicPr preferRelativeResize="0"/>
          <p:nvPr/>
        </p:nvPicPr>
        <p:blipFill rotWithShape="1">
          <a:blip r:embed="rId5">
            <a:alphaModFix/>
          </a:blip>
          <a:srcRect b="0" l="0" r="0" t="0"/>
          <a:stretch/>
        </p:blipFill>
        <p:spPr>
          <a:xfrm>
            <a:off x="2862262" y="2925762"/>
            <a:ext cx="2944812" cy="681037"/>
          </a:xfrm>
          <a:prstGeom prst="rect">
            <a:avLst/>
          </a:prstGeom>
          <a:noFill/>
          <a:ln>
            <a:noFill/>
          </a:ln>
        </p:spPr>
      </p:pic>
      <p:cxnSp>
        <p:nvCxnSpPr>
          <p:cNvPr id="1162" name="Google Shape;1162;p122"/>
          <p:cNvCxnSpPr/>
          <p:nvPr/>
        </p:nvCxnSpPr>
        <p:spPr>
          <a:xfrm flipH="1" rot="10800000">
            <a:off x="3048000" y="19050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63" name="Google Shape;1163;p122"/>
          <p:cNvCxnSpPr/>
          <p:nvPr/>
        </p:nvCxnSpPr>
        <p:spPr>
          <a:xfrm flipH="1" rot="10800000">
            <a:off x="5638800" y="19050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64" name="Google Shape;1164;p122"/>
          <p:cNvCxnSpPr/>
          <p:nvPr/>
        </p:nvCxnSpPr>
        <p:spPr>
          <a:xfrm flipH="1" rot="10800000">
            <a:off x="5638800" y="27432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165" name="Google Shape;1165;p122"/>
          <p:cNvSpPr txBox="1"/>
          <p:nvPr/>
        </p:nvSpPr>
        <p:spPr>
          <a:xfrm>
            <a:off x="2193925" y="29479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166" name="Google Shape;1166;p122"/>
          <p:cNvCxnSpPr/>
          <p:nvPr/>
        </p:nvCxnSpPr>
        <p:spPr>
          <a:xfrm>
            <a:off x="3657600" y="19050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167" name="Google Shape;1167;p122"/>
          <p:cNvCxnSpPr/>
          <p:nvPr/>
        </p:nvCxnSpPr>
        <p:spPr>
          <a:xfrm>
            <a:off x="6172200" y="1905000"/>
            <a:ext cx="0" cy="838200"/>
          </a:xfrm>
          <a:prstGeom prst="straightConnector1">
            <a:avLst/>
          </a:prstGeom>
          <a:noFill/>
          <a:ln cap="flat" cmpd="sng" w="25400">
            <a:solidFill>
              <a:schemeClr val="dk1"/>
            </a:solidFill>
            <a:prstDash val="solid"/>
            <a:miter lim="800000"/>
            <a:headEnd len="med" w="med" type="none"/>
            <a:tailEnd len="med" w="med" type="none"/>
          </a:ln>
        </p:spPr>
      </p:cxnSp>
      <p:cxnSp>
        <p:nvCxnSpPr>
          <p:cNvPr id="1168" name="Google Shape;1168;p122"/>
          <p:cNvCxnSpPr/>
          <p:nvPr/>
        </p:nvCxnSpPr>
        <p:spPr>
          <a:xfrm>
            <a:off x="4419600" y="3810000"/>
            <a:ext cx="0" cy="533400"/>
          </a:xfrm>
          <a:prstGeom prst="straightConnector1">
            <a:avLst/>
          </a:prstGeom>
          <a:noFill/>
          <a:ln cap="flat" cmpd="sng" w="19050">
            <a:solidFill>
              <a:schemeClr val="dk1"/>
            </a:solidFill>
            <a:prstDash val="solid"/>
            <a:miter lim="800000"/>
            <a:headEnd len="med" w="med" type="none"/>
            <a:tailEnd len="med" w="med" type="triangle"/>
          </a:ln>
        </p:spPr>
      </p:cxnSp>
    </p:spTree>
  </p:cSld>
  <p:clrMapOvr>
    <a:masterClrMapping/>
  </p:clrMapOvr>
  <p:transition spd="slow">
    <p:fade thruBlk="1"/>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23"/>
          <p:cNvSpPr txBox="1"/>
          <p:nvPr>
            <p:ph type="title"/>
          </p:nvPr>
        </p:nvSpPr>
        <p:spPr>
          <a:xfrm>
            <a:off x="3200400" y="5334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Slicing</a:t>
            </a:r>
            <a:endParaRPr/>
          </a:p>
        </p:txBody>
      </p:sp>
      <p:sp>
        <p:nvSpPr>
          <p:cNvPr id="1174" name="Google Shape;1174;p123"/>
          <p:cNvSpPr txBox="1"/>
          <p:nvPr/>
        </p:nvSpPr>
        <p:spPr>
          <a:xfrm>
            <a:off x="3184525" y="21097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175" name="Google Shape;1175;p123"/>
          <p:cNvPicPr preferRelativeResize="0"/>
          <p:nvPr/>
        </p:nvPicPr>
        <p:blipFill rotWithShape="1">
          <a:blip r:embed="rId3">
            <a:alphaModFix/>
          </a:blip>
          <a:srcRect b="0" l="0" r="0" t="0"/>
          <a:stretch/>
        </p:blipFill>
        <p:spPr>
          <a:xfrm>
            <a:off x="3929062" y="2087562"/>
            <a:ext cx="2944812" cy="681037"/>
          </a:xfrm>
          <a:prstGeom prst="rect">
            <a:avLst/>
          </a:prstGeom>
          <a:noFill/>
          <a:ln>
            <a:noFill/>
          </a:ln>
        </p:spPr>
      </p:pic>
      <p:sp>
        <p:nvSpPr>
          <p:cNvPr id="1176" name="Google Shape;1176;p123"/>
          <p:cNvSpPr txBox="1"/>
          <p:nvPr/>
        </p:nvSpPr>
        <p:spPr>
          <a:xfrm>
            <a:off x="3816350" y="25971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77" name="Google Shape;1177;p123"/>
          <p:cNvPicPr preferRelativeResize="0"/>
          <p:nvPr/>
        </p:nvPicPr>
        <p:blipFill rotWithShape="1">
          <a:blip r:embed="rId4">
            <a:alphaModFix/>
          </a:blip>
          <a:srcRect b="0" l="0" r="0" t="0"/>
          <a:stretch/>
        </p:blipFill>
        <p:spPr>
          <a:xfrm>
            <a:off x="3624262" y="2620962"/>
            <a:ext cx="2944812" cy="681037"/>
          </a:xfrm>
          <a:prstGeom prst="rect">
            <a:avLst/>
          </a:prstGeom>
          <a:noFill/>
          <a:ln>
            <a:noFill/>
          </a:ln>
        </p:spPr>
      </p:pic>
      <p:cxnSp>
        <p:nvCxnSpPr>
          <p:cNvPr id="1178" name="Google Shape;1178;p123"/>
          <p:cNvCxnSpPr/>
          <p:nvPr/>
        </p:nvCxnSpPr>
        <p:spPr>
          <a:xfrm flipH="1" rot="10800000">
            <a:off x="3810000" y="16002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79" name="Google Shape;1179;p123"/>
          <p:cNvCxnSpPr/>
          <p:nvPr/>
        </p:nvCxnSpPr>
        <p:spPr>
          <a:xfrm flipH="1" rot="10800000">
            <a:off x="6400800" y="16002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80" name="Google Shape;1180;p123"/>
          <p:cNvCxnSpPr/>
          <p:nvPr/>
        </p:nvCxnSpPr>
        <p:spPr>
          <a:xfrm flipH="1" rot="10800000">
            <a:off x="6400800" y="24384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181" name="Google Shape;1181;p123"/>
          <p:cNvSpPr txBox="1"/>
          <p:nvPr/>
        </p:nvSpPr>
        <p:spPr>
          <a:xfrm>
            <a:off x="2955925" y="26431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182" name="Google Shape;1182;p123"/>
          <p:cNvCxnSpPr/>
          <p:nvPr/>
        </p:nvCxnSpPr>
        <p:spPr>
          <a:xfrm>
            <a:off x="4419600" y="16002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183" name="Google Shape;1183;p123"/>
          <p:cNvCxnSpPr/>
          <p:nvPr/>
        </p:nvCxnSpPr>
        <p:spPr>
          <a:xfrm>
            <a:off x="6934200" y="1600200"/>
            <a:ext cx="0" cy="838200"/>
          </a:xfrm>
          <a:prstGeom prst="straightConnector1">
            <a:avLst/>
          </a:prstGeom>
          <a:noFill/>
          <a:ln cap="flat" cmpd="sng" w="25400">
            <a:solidFill>
              <a:schemeClr val="dk1"/>
            </a:solidFill>
            <a:prstDash val="solid"/>
            <a:miter lim="800000"/>
            <a:headEnd len="med" w="med" type="none"/>
            <a:tailEnd len="med" w="med" type="none"/>
          </a:ln>
        </p:spPr>
      </p:cxnSp>
      <p:cxnSp>
        <p:nvCxnSpPr>
          <p:cNvPr id="1184" name="Google Shape;1184;p123"/>
          <p:cNvCxnSpPr/>
          <p:nvPr/>
        </p:nvCxnSpPr>
        <p:spPr>
          <a:xfrm>
            <a:off x="5105400" y="3581400"/>
            <a:ext cx="0" cy="914400"/>
          </a:xfrm>
          <a:prstGeom prst="straightConnector1">
            <a:avLst/>
          </a:prstGeom>
          <a:noFill/>
          <a:ln cap="flat" cmpd="sng" w="19050">
            <a:solidFill>
              <a:schemeClr val="dk1"/>
            </a:solidFill>
            <a:prstDash val="solid"/>
            <a:miter lim="800000"/>
            <a:headEnd len="med" w="med" type="none"/>
            <a:tailEnd len="med" w="med" type="triangle"/>
          </a:ln>
        </p:spPr>
      </p:cxnSp>
      <p:pic>
        <p:nvPicPr>
          <p:cNvPr id="1185" name="Google Shape;1185;p123"/>
          <p:cNvPicPr preferRelativeResize="0"/>
          <p:nvPr/>
        </p:nvPicPr>
        <p:blipFill rotWithShape="1">
          <a:blip r:embed="rId4">
            <a:alphaModFix/>
          </a:blip>
          <a:srcRect b="0" l="0" r="0" t="0"/>
          <a:stretch/>
        </p:blipFill>
        <p:spPr>
          <a:xfrm>
            <a:off x="3608387" y="4800600"/>
            <a:ext cx="2944812" cy="681037"/>
          </a:xfrm>
          <a:prstGeom prst="rect">
            <a:avLst/>
          </a:prstGeom>
          <a:noFill/>
          <a:ln>
            <a:noFill/>
          </a:ln>
        </p:spPr>
      </p:pic>
      <p:sp>
        <p:nvSpPr>
          <p:cNvPr id="1186" name="Google Shape;1186;p123"/>
          <p:cNvSpPr txBox="1"/>
          <p:nvPr/>
        </p:nvSpPr>
        <p:spPr>
          <a:xfrm>
            <a:off x="5334000" y="3810000"/>
            <a:ext cx="1920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TIME = day 1</a:t>
            </a:r>
            <a:endParaRPr/>
          </a:p>
        </p:txBody>
      </p:sp>
    </p:spTree>
  </p:cSld>
  <p:clrMapOvr>
    <a:masterClrMapping/>
  </p:clrMapOvr>
  <p:transition spd="slow">
    <p:fade thruBlk="1"/>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pic>
        <p:nvPicPr>
          <p:cNvPr id="1191" name="Google Shape;1191;p124"/>
          <p:cNvPicPr preferRelativeResize="0"/>
          <p:nvPr/>
        </p:nvPicPr>
        <p:blipFill rotWithShape="1">
          <a:blip r:embed="rId3">
            <a:alphaModFix/>
          </a:blip>
          <a:srcRect b="0" l="0" r="0" t="0"/>
          <a:stretch/>
        </p:blipFill>
        <p:spPr>
          <a:xfrm>
            <a:off x="4418012" y="152400"/>
            <a:ext cx="6249987" cy="6440487"/>
          </a:xfrm>
          <a:prstGeom prst="rect">
            <a:avLst/>
          </a:prstGeom>
          <a:noFill/>
          <a:ln>
            <a:noFill/>
          </a:ln>
        </p:spPr>
      </p:pic>
      <p:sp>
        <p:nvSpPr>
          <p:cNvPr id="1192" name="Google Shape;1192;p124"/>
          <p:cNvSpPr/>
          <p:nvPr/>
        </p:nvSpPr>
        <p:spPr>
          <a:xfrm>
            <a:off x="6705600" y="5791200"/>
            <a:ext cx="990600" cy="762000"/>
          </a:xfrm>
          <a:custGeom>
            <a:rect b="b" l="l" r="r" t="t"/>
            <a:pathLst>
              <a:path extrusionOk="0" h="319" w="631">
                <a:moveTo>
                  <a:pt x="0" y="192"/>
                </a:moveTo>
                <a:cubicBezTo>
                  <a:pt x="212" y="255"/>
                  <a:pt x="424" y="319"/>
                  <a:pt x="528" y="288"/>
                </a:cubicBezTo>
                <a:cubicBezTo>
                  <a:pt x="631" y="256"/>
                  <a:pt x="627" y="128"/>
                  <a:pt x="624" y="0"/>
                </a:cubicBezTo>
              </a:path>
            </a:pathLst>
          </a:custGeom>
          <a:noFill/>
          <a:ln cap="flat" cmpd="sng" w="762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93" name="Google Shape;1193;p124"/>
          <p:cNvSpPr txBox="1"/>
          <p:nvPr/>
        </p:nvSpPr>
        <p:spPr>
          <a:xfrm>
            <a:off x="1981200" y="0"/>
            <a:ext cx="2365375" cy="1446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400"/>
              <a:buFont typeface="Times New Roman"/>
              <a:buNone/>
            </a:pPr>
            <a:r>
              <a:rPr b="0" i="0" lang="en-US" sz="4400" u="none">
                <a:solidFill>
                  <a:srgbClr val="FF0000"/>
                </a:solidFill>
                <a:latin typeface="Times New Roman"/>
                <a:ea typeface="Times New Roman"/>
                <a:cs typeface="Times New Roman"/>
                <a:sym typeface="Times New Roman"/>
              </a:rPr>
              <a:t>Slicing &amp;</a:t>
            </a:r>
            <a:endParaRPr/>
          </a:p>
          <a:p>
            <a:pPr indent="0" lvl="0" marL="0" marR="0" rtl="0" algn="l">
              <a:lnSpc>
                <a:spcPct val="100000"/>
              </a:lnSpc>
              <a:spcBef>
                <a:spcPts val="0"/>
              </a:spcBef>
              <a:spcAft>
                <a:spcPts val="0"/>
              </a:spcAft>
              <a:buClr>
                <a:srgbClr val="FF0000"/>
              </a:buClr>
              <a:buSzPts val="4400"/>
              <a:buFont typeface="Times New Roman"/>
              <a:buNone/>
            </a:pPr>
            <a:r>
              <a:rPr b="0" i="0" lang="en-US" sz="4400" u="none">
                <a:solidFill>
                  <a:srgbClr val="FF0000"/>
                </a:solidFill>
                <a:latin typeface="Times New Roman"/>
                <a:ea typeface="Times New Roman"/>
                <a:cs typeface="Times New Roman"/>
                <a:sym typeface="Times New Roman"/>
              </a:rPr>
              <a:t>Pivoting</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82" name="Google Shape;182;p24"/>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Multi-dimensional Data and OLAP cubes</a:t>
            </a:r>
            <a:endParaRPr/>
          </a:p>
        </p:txBody>
      </p:sp>
      <p:sp>
        <p:nvSpPr>
          <p:cNvPr id="183" name="Google Shape;183;p24"/>
          <p:cNvSpPr txBox="1"/>
          <p:nvPr>
            <p:ph idx="1" type="body"/>
          </p:nvPr>
        </p:nvSpPr>
        <p:spPr>
          <a:xfrm>
            <a:off x="604837" y="1676400"/>
            <a:ext cx="10748962" cy="470535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Multi-dimensional data </a:t>
            </a:r>
            <a:r>
              <a:rPr b="0" i="0" lang="en-US" sz="2800" u="none">
                <a:solidFill>
                  <a:schemeClr val="dk1"/>
                </a:solidFill>
                <a:latin typeface="Calibri"/>
                <a:ea typeface="Calibri"/>
                <a:cs typeface="Calibri"/>
                <a:sym typeface="Calibri"/>
              </a:rPr>
              <a:t>is facts (numeric measurements) such as property sales revenue data and the association of this data with dimensions such as location (of the property) and time (of the property sale).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idx="1" type="body"/>
          </p:nvPr>
        </p:nvSpPr>
        <p:spPr>
          <a:xfrm>
            <a:off x="606425" y="279400"/>
            <a:ext cx="10515600" cy="6261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Cubes</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a:t>
            </a:r>
            <a:r>
              <a:rPr b="1" i="0" lang="en-US" sz="2800" u="none">
                <a:solidFill>
                  <a:schemeClr val="dk1"/>
                </a:solidFill>
                <a:latin typeface="Calibri"/>
                <a:ea typeface="Calibri"/>
                <a:cs typeface="Calibri"/>
                <a:sym typeface="Calibri"/>
              </a:rPr>
              <a:t>OLAP Cube</a:t>
            </a:r>
            <a:r>
              <a:rPr b="0" i="0" lang="en-US" sz="2800" u="none">
                <a:solidFill>
                  <a:schemeClr val="dk1"/>
                </a:solidFill>
                <a:latin typeface="Calibri"/>
                <a:ea typeface="Calibri"/>
                <a:cs typeface="Calibri"/>
                <a:sym typeface="Calibri"/>
              </a:rPr>
              <a:t> is a data structure that allows fast analysis of data according to the multiple</a:t>
            </a:r>
            <a:r>
              <a:rPr b="1" i="0" lang="en-US" sz="2800" u="sng">
                <a:solidFill>
                  <a:schemeClr val="hlink"/>
                </a:solidFill>
                <a:latin typeface="Calibri"/>
                <a:ea typeface="Calibri"/>
                <a:cs typeface="Calibri"/>
                <a:sym typeface="Calibri"/>
                <a:hlinkClick r:id="rId3"/>
              </a:rPr>
              <a:t>Dimensions</a:t>
            </a:r>
            <a:r>
              <a:rPr b="0" i="0" lang="en-US" sz="2800" u="none">
                <a:solidFill>
                  <a:schemeClr val="dk1"/>
                </a:solidFill>
                <a:latin typeface="Calibri"/>
                <a:ea typeface="Calibri"/>
                <a:cs typeface="Calibri"/>
                <a:sym typeface="Calibri"/>
              </a:rPr>
              <a:t> that define a business problem.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OLAP cube is a data structure that overcomes limitations of relational databases by providing rapid analysis of data.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cubes can display and sum large amounts of data while also providing users with searchable access to any data points so that the data can be rolled up, sliced, and diced as needed to handle the widest variety of questions that are relevant to a user’s area of interest.</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A multidimensional cube for reporting sales might be, for example, composed of 6 Dimensions: Salesperson,  Region, Product, Region, Month, Year.</a:t>
            </a:r>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195" name="Google Shape;195;p26"/>
          <p:cNvSpPr txBox="1"/>
          <p:nvPr>
            <p:ph type="ctrTitle"/>
          </p:nvPr>
        </p:nvSpPr>
        <p:spPr>
          <a:xfrm>
            <a:off x="2135187" y="620712"/>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OLAP CUBE - Dimensional modeling </a:t>
            </a:r>
            <a:endParaRPr/>
          </a:p>
        </p:txBody>
      </p:sp>
      <p:pic>
        <p:nvPicPr>
          <p:cNvPr descr="image1" id="196" name="Google Shape;196;p26"/>
          <p:cNvPicPr preferRelativeResize="0"/>
          <p:nvPr/>
        </p:nvPicPr>
        <p:blipFill rotWithShape="1">
          <a:blip r:embed="rId3">
            <a:alphaModFix/>
          </a:blip>
          <a:srcRect b="0" l="0" r="0" t="0"/>
          <a:stretch/>
        </p:blipFill>
        <p:spPr>
          <a:xfrm>
            <a:off x="3657600" y="1905000"/>
            <a:ext cx="4800600" cy="408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202" name="Google Shape;202;p27"/>
          <p:cNvPicPr preferRelativeResize="0"/>
          <p:nvPr>
            <p:ph idx="1" type="body"/>
          </p:nvPr>
        </p:nvPicPr>
        <p:blipFill rotWithShape="1">
          <a:blip r:embed="rId3">
            <a:alphaModFix/>
          </a:blip>
          <a:srcRect b="0" l="0" r="0" t="0"/>
          <a:stretch/>
        </p:blipFill>
        <p:spPr>
          <a:xfrm>
            <a:off x="1401762" y="2689225"/>
            <a:ext cx="5106987" cy="3262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09" name="Google Shape;209;p28"/>
          <p:cNvSpPr txBox="1"/>
          <p:nvPr>
            <p:ph type="title"/>
          </p:nvPr>
        </p:nvSpPr>
        <p:spPr>
          <a:xfrm>
            <a:off x="1774825" y="381000"/>
            <a:ext cx="8359775" cy="8382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Conceptual Modeling of Data Warehouses</a:t>
            </a:r>
            <a:endParaRPr/>
          </a:p>
        </p:txBody>
      </p:sp>
      <p:sp>
        <p:nvSpPr>
          <p:cNvPr id="210" name="Google Shape;210;p28"/>
          <p:cNvSpPr txBox="1"/>
          <p:nvPr>
            <p:ph idx="1" type="body"/>
          </p:nvPr>
        </p:nvSpPr>
        <p:spPr>
          <a:xfrm>
            <a:off x="1992312" y="1268412"/>
            <a:ext cx="8382000" cy="4857750"/>
          </a:xfrm>
          <a:prstGeom prst="rect">
            <a:avLst/>
          </a:prstGeom>
          <a:noFill/>
          <a:ln>
            <a:noFill/>
          </a:ln>
        </p:spPr>
        <p:txBody>
          <a:bodyPr anchorCtr="0" anchor="t" bIns="46025" lIns="92075" spcFirstLastPara="1" rIns="92075" wrap="square" tIns="46025">
            <a:noAutofit/>
          </a:bodyPr>
          <a:lstStyle/>
          <a:p>
            <a:pPr indent="-228600" lvl="0" marL="228600" marR="0" rtl="0" algn="l">
              <a:lnSpc>
                <a:spcPct val="13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Modeling data warehouses: dimensions &amp; measures</a:t>
            </a:r>
            <a:endParaRPr/>
          </a:p>
          <a:p>
            <a:pPr indent="-228600" lvl="1" marL="685800" marR="0" rtl="0" algn="l">
              <a:lnSpc>
                <a:spcPct val="130000"/>
              </a:lnSpc>
              <a:spcBef>
                <a:spcPts val="200"/>
              </a:spcBef>
              <a:spcAft>
                <a:spcPts val="0"/>
              </a:spcAft>
              <a:buClr>
                <a:schemeClr val="hlink"/>
              </a:buClr>
              <a:buSzPts val="2000"/>
              <a:buFont typeface="Arial"/>
              <a:buChar char="•"/>
            </a:pPr>
            <a:r>
              <a:rPr b="0" i="0" lang="en-US" sz="2000" u="sng" cap="none" strike="noStrike">
                <a:solidFill>
                  <a:schemeClr val="hlink"/>
                </a:solidFill>
                <a:latin typeface="Calibri"/>
                <a:ea typeface="Calibri"/>
                <a:cs typeface="Calibri"/>
                <a:sym typeface="Calibri"/>
              </a:rPr>
              <a:t>Star schema</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6666"/>
                </a:solidFill>
                <a:latin typeface="Calibri"/>
                <a:ea typeface="Calibri"/>
                <a:cs typeface="Calibri"/>
                <a:sym typeface="Calibri"/>
              </a:rPr>
              <a:t>A fact table in the middle connected to a set of dimension tables </a:t>
            </a:r>
            <a:endParaRPr/>
          </a:p>
          <a:p>
            <a:pPr indent="-228600" lvl="1" marL="685800" marR="0" rtl="0" algn="l">
              <a:lnSpc>
                <a:spcPct val="130000"/>
              </a:lnSpc>
              <a:spcBef>
                <a:spcPts val="200"/>
              </a:spcBef>
              <a:spcAft>
                <a:spcPts val="0"/>
              </a:spcAft>
              <a:buClr>
                <a:schemeClr val="hlink"/>
              </a:buClr>
              <a:buSzPts val="2000"/>
              <a:buFont typeface="Arial"/>
              <a:buChar char="•"/>
            </a:pPr>
            <a:r>
              <a:rPr b="0" i="0" lang="en-US" sz="2000" u="sng" cap="none" strike="noStrike">
                <a:solidFill>
                  <a:schemeClr val="hlink"/>
                </a:solidFill>
                <a:latin typeface="Calibri"/>
                <a:ea typeface="Calibri"/>
                <a:cs typeface="Calibri"/>
                <a:sym typeface="Calibri"/>
              </a:rPr>
              <a:t>Snowflake schema</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6666"/>
                </a:solidFill>
                <a:latin typeface="Calibri"/>
                <a:ea typeface="Calibri"/>
                <a:cs typeface="Calibri"/>
                <a:sym typeface="Calibri"/>
              </a:rPr>
              <a:t>A refinement of star schema where some dimensional hierarchy is </a:t>
            </a:r>
            <a:r>
              <a:rPr b="0" i="0" lang="en-US" sz="2000" u="none" cap="none" strike="noStrike">
                <a:solidFill>
                  <a:schemeClr val="accent2"/>
                </a:solidFill>
                <a:latin typeface="Calibri"/>
                <a:ea typeface="Calibri"/>
                <a:cs typeface="Calibri"/>
                <a:sym typeface="Calibri"/>
              </a:rPr>
              <a:t>normalized</a:t>
            </a:r>
            <a:r>
              <a:rPr b="0" i="0" lang="en-US" sz="2000" u="none" cap="none" strike="noStrike">
                <a:solidFill>
                  <a:srgbClr val="006666"/>
                </a:solidFill>
                <a:latin typeface="Calibri"/>
                <a:ea typeface="Calibri"/>
                <a:cs typeface="Calibri"/>
                <a:sym typeface="Calibri"/>
              </a:rPr>
              <a:t> into a set of smaller dimension tables</a:t>
            </a:r>
            <a:r>
              <a:rPr b="0" i="0" lang="en-US" sz="2000" u="none" cap="none" strike="noStrike">
                <a:solidFill>
                  <a:schemeClr val="dk1"/>
                </a:solidFill>
                <a:latin typeface="Calibri"/>
                <a:ea typeface="Calibri"/>
                <a:cs typeface="Calibri"/>
                <a:sym typeface="Calibri"/>
              </a:rPr>
              <a:t>, forming a shape similar to snowflake</a:t>
            </a:r>
            <a:endParaRPr/>
          </a:p>
          <a:p>
            <a:pPr indent="-228600" lvl="1" marL="685800" marR="0" rtl="0" algn="l">
              <a:lnSpc>
                <a:spcPct val="130000"/>
              </a:lnSpc>
              <a:spcBef>
                <a:spcPts val="240"/>
              </a:spcBef>
              <a:spcAft>
                <a:spcPts val="0"/>
              </a:spcAft>
              <a:buClr>
                <a:schemeClr val="hlink"/>
              </a:buClr>
              <a:buSzPts val="2000"/>
              <a:buFont typeface="Arial"/>
              <a:buChar char="•"/>
            </a:pPr>
            <a:r>
              <a:rPr b="0" i="0" lang="en-US" sz="2000" u="sng" cap="none" strike="noStrike">
                <a:solidFill>
                  <a:schemeClr val="hlink"/>
                </a:solidFill>
                <a:latin typeface="Calibri"/>
                <a:ea typeface="Calibri"/>
                <a:cs typeface="Calibri"/>
                <a:sym typeface="Calibri"/>
              </a:rPr>
              <a:t>Fact constellations</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6666"/>
                </a:solidFill>
                <a:latin typeface="Calibri"/>
                <a:ea typeface="Calibri"/>
                <a:cs typeface="Calibri"/>
                <a:sym typeface="Calibri"/>
              </a:rPr>
              <a:t>Multiple fact tables share dimension tables</a:t>
            </a:r>
            <a:r>
              <a:rPr b="0" i="0" lang="en-US" sz="2000" u="none" cap="none" strike="noStrike">
                <a:solidFill>
                  <a:schemeClr val="dk1"/>
                </a:solidFill>
                <a:latin typeface="Calibri"/>
                <a:ea typeface="Calibri"/>
                <a:cs typeface="Calibri"/>
                <a:sym typeface="Calibri"/>
              </a:rPr>
              <a:t>, viewed as a collection of stars, therefore called </a:t>
            </a:r>
            <a:r>
              <a:rPr b="0" i="0" lang="en-US" sz="2000" u="none" cap="none" strike="noStrike">
                <a:solidFill>
                  <a:schemeClr val="accent2"/>
                </a:solidFill>
                <a:latin typeface="Calibri"/>
                <a:ea typeface="Calibri"/>
                <a:cs typeface="Calibri"/>
                <a:sym typeface="Calibri"/>
              </a:rPr>
              <a:t>galaxy schema</a:t>
            </a:r>
            <a:r>
              <a:rPr b="0" i="0" lang="en-US" sz="2000" u="none" cap="none" strike="noStrike">
                <a:solidFill>
                  <a:schemeClr val="dk1"/>
                </a:solidFill>
                <a:latin typeface="Calibri"/>
                <a:ea typeface="Calibri"/>
                <a:cs typeface="Calibri"/>
                <a:sym typeface="Calibri"/>
              </a:rPr>
              <a:t> or fact constellation</a:t>
            </a:r>
            <a:r>
              <a:rPr b="0" i="0" lang="en-US" sz="2400" u="none" cap="none" strike="noStrike">
                <a:solidFill>
                  <a:schemeClr val="dk1"/>
                </a:solidFill>
                <a:latin typeface="Calibri"/>
                <a:ea typeface="Calibri"/>
                <a:cs typeface="Calibri"/>
                <a:sym typeface="Calibri"/>
              </a:rPr>
              <a:t> </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16" name="Google Shape;216;p29"/>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Star</a:t>
            </a:r>
            <a:endParaRPr/>
          </a:p>
        </p:txBody>
      </p:sp>
      <p:pic>
        <p:nvPicPr>
          <p:cNvPr id="217" name="Google Shape;217;p29"/>
          <p:cNvPicPr preferRelativeResize="0"/>
          <p:nvPr/>
        </p:nvPicPr>
        <p:blipFill rotWithShape="1">
          <a:blip r:embed="rId3">
            <a:alphaModFix/>
          </a:blip>
          <a:srcRect b="0" l="0" r="0" t="0"/>
          <a:stretch/>
        </p:blipFill>
        <p:spPr>
          <a:xfrm>
            <a:off x="2667000" y="5181600"/>
            <a:ext cx="6391275" cy="1004887"/>
          </a:xfrm>
          <a:prstGeom prst="rect">
            <a:avLst/>
          </a:prstGeom>
          <a:noFill/>
          <a:ln>
            <a:noFill/>
          </a:ln>
        </p:spPr>
      </p:pic>
      <p:pic>
        <p:nvPicPr>
          <p:cNvPr id="218" name="Google Shape;218;p29"/>
          <p:cNvPicPr preferRelativeResize="0"/>
          <p:nvPr/>
        </p:nvPicPr>
        <p:blipFill rotWithShape="1">
          <a:blip r:embed="rId4">
            <a:alphaModFix/>
          </a:blip>
          <a:srcRect b="0" l="0" r="0" t="0"/>
          <a:stretch/>
        </p:blipFill>
        <p:spPr>
          <a:xfrm>
            <a:off x="1955800" y="1571625"/>
            <a:ext cx="3089275" cy="757237"/>
          </a:xfrm>
          <a:prstGeom prst="rect">
            <a:avLst/>
          </a:prstGeom>
          <a:noFill/>
          <a:ln>
            <a:noFill/>
          </a:ln>
        </p:spPr>
      </p:pic>
      <p:pic>
        <p:nvPicPr>
          <p:cNvPr id="219" name="Google Shape;219;p29"/>
          <p:cNvPicPr preferRelativeResize="0"/>
          <p:nvPr/>
        </p:nvPicPr>
        <p:blipFill rotWithShape="1">
          <a:blip r:embed="rId5">
            <a:alphaModFix/>
          </a:blip>
          <a:srcRect b="0" l="0" r="0" t="0"/>
          <a:stretch/>
        </p:blipFill>
        <p:spPr>
          <a:xfrm>
            <a:off x="7762875" y="1593850"/>
            <a:ext cx="2036762" cy="1108075"/>
          </a:xfrm>
          <a:prstGeom prst="rect">
            <a:avLst/>
          </a:prstGeom>
          <a:noFill/>
          <a:ln>
            <a:noFill/>
          </a:ln>
        </p:spPr>
      </p:pic>
      <p:cxnSp>
        <p:nvCxnSpPr>
          <p:cNvPr id="220" name="Google Shape;220;p29"/>
          <p:cNvCxnSpPr/>
          <p:nvPr/>
        </p:nvCxnSpPr>
        <p:spPr>
          <a:xfrm>
            <a:off x="4348162" y="2341562"/>
            <a:ext cx="1905000" cy="914400"/>
          </a:xfrm>
          <a:prstGeom prst="straightConnector1">
            <a:avLst/>
          </a:prstGeom>
          <a:noFill/>
          <a:ln cap="flat" cmpd="sng" w="25400">
            <a:solidFill>
              <a:schemeClr val="dk1"/>
            </a:solidFill>
            <a:prstDash val="solid"/>
            <a:miter lim="800000"/>
            <a:headEnd len="med" w="med" type="stealth"/>
            <a:tailEnd len="med" w="med" type="stealth"/>
          </a:ln>
        </p:spPr>
      </p:cxnSp>
      <p:cxnSp>
        <p:nvCxnSpPr>
          <p:cNvPr id="221" name="Google Shape;221;p29"/>
          <p:cNvCxnSpPr/>
          <p:nvPr/>
        </p:nvCxnSpPr>
        <p:spPr>
          <a:xfrm flipH="1">
            <a:off x="7319962" y="2646362"/>
            <a:ext cx="685800" cy="609600"/>
          </a:xfrm>
          <a:prstGeom prst="straightConnector1">
            <a:avLst/>
          </a:prstGeom>
          <a:noFill/>
          <a:ln cap="flat" cmpd="sng" w="25400">
            <a:solidFill>
              <a:schemeClr val="dk1"/>
            </a:solidFill>
            <a:prstDash val="solid"/>
            <a:miter lim="800000"/>
            <a:headEnd len="med" w="med" type="stealth"/>
            <a:tailEnd len="med" w="med" type="stealth"/>
          </a:ln>
        </p:spPr>
      </p:cxnSp>
      <p:cxnSp>
        <p:nvCxnSpPr>
          <p:cNvPr id="222" name="Google Shape;222;p29"/>
          <p:cNvCxnSpPr/>
          <p:nvPr/>
        </p:nvCxnSpPr>
        <p:spPr>
          <a:xfrm flipH="1">
            <a:off x="5562600" y="4322762"/>
            <a:ext cx="4762" cy="782637"/>
          </a:xfrm>
          <a:prstGeom prst="straightConnector1">
            <a:avLst/>
          </a:prstGeom>
          <a:noFill/>
          <a:ln cap="flat" cmpd="sng" w="25400">
            <a:solidFill>
              <a:schemeClr val="dk1"/>
            </a:solidFill>
            <a:prstDash val="solid"/>
            <a:miter lim="800000"/>
            <a:headEnd len="med" w="med" type="stealth"/>
            <a:tailEnd len="med" w="med" type="stealth"/>
          </a:ln>
        </p:spPr>
      </p:cxnSp>
      <p:pic>
        <p:nvPicPr>
          <p:cNvPr id="223" name="Google Shape;223;p29"/>
          <p:cNvPicPr preferRelativeResize="0"/>
          <p:nvPr/>
        </p:nvPicPr>
        <p:blipFill rotWithShape="1">
          <a:blip r:embed="rId6">
            <a:alphaModFix/>
          </a:blip>
          <a:srcRect b="0" l="0" r="0" t="0"/>
          <a:stretch/>
        </p:blipFill>
        <p:spPr>
          <a:xfrm>
            <a:off x="2943225" y="3276600"/>
            <a:ext cx="6143625" cy="10048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29" name="Google Shape;229;p30"/>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Star Schema</a:t>
            </a:r>
            <a:endParaRPr/>
          </a:p>
        </p:txBody>
      </p:sp>
      <p:pic>
        <p:nvPicPr>
          <p:cNvPr id="230" name="Google Shape;230;p30"/>
          <p:cNvPicPr preferRelativeResize="0"/>
          <p:nvPr/>
        </p:nvPicPr>
        <p:blipFill rotWithShape="1">
          <a:blip r:embed="rId3">
            <a:alphaModFix/>
          </a:blip>
          <a:srcRect b="0" l="0" r="0" t="0"/>
          <a:stretch/>
        </p:blipFill>
        <p:spPr>
          <a:xfrm>
            <a:off x="5284787" y="2111375"/>
            <a:ext cx="1003300" cy="2017712"/>
          </a:xfrm>
          <a:prstGeom prst="rect">
            <a:avLst/>
          </a:prstGeom>
          <a:noFill/>
          <a:ln>
            <a:noFill/>
          </a:ln>
        </p:spPr>
      </p:pic>
      <p:cxnSp>
        <p:nvCxnSpPr>
          <p:cNvPr id="231" name="Google Shape;231;p30"/>
          <p:cNvCxnSpPr/>
          <p:nvPr/>
        </p:nvCxnSpPr>
        <p:spPr>
          <a:xfrm>
            <a:off x="4038600" y="3200400"/>
            <a:ext cx="1219200" cy="0"/>
          </a:xfrm>
          <a:prstGeom prst="straightConnector1">
            <a:avLst/>
          </a:prstGeom>
          <a:noFill/>
          <a:ln cap="flat" cmpd="sng" w="25400">
            <a:solidFill>
              <a:schemeClr val="dk1"/>
            </a:solidFill>
            <a:prstDash val="solid"/>
            <a:miter lim="800000"/>
            <a:headEnd len="med" w="med" type="none"/>
            <a:tailEnd len="med" w="med" type="none"/>
          </a:ln>
        </p:spPr>
      </p:cxnSp>
      <p:cxnSp>
        <p:nvCxnSpPr>
          <p:cNvPr id="232" name="Google Shape;232;p30"/>
          <p:cNvCxnSpPr/>
          <p:nvPr/>
        </p:nvCxnSpPr>
        <p:spPr>
          <a:xfrm>
            <a:off x="6324600" y="3200400"/>
            <a:ext cx="1295400" cy="0"/>
          </a:xfrm>
          <a:prstGeom prst="straightConnector1">
            <a:avLst/>
          </a:prstGeom>
          <a:noFill/>
          <a:ln cap="flat" cmpd="sng" w="25400">
            <a:solidFill>
              <a:schemeClr val="dk1"/>
            </a:solidFill>
            <a:prstDash val="solid"/>
            <a:miter lim="800000"/>
            <a:headEnd len="med" w="med" type="none"/>
            <a:tailEnd len="med" w="med" type="none"/>
          </a:ln>
        </p:spPr>
      </p:cxnSp>
      <p:cxnSp>
        <p:nvCxnSpPr>
          <p:cNvPr id="233" name="Google Shape;233;p30"/>
          <p:cNvCxnSpPr/>
          <p:nvPr/>
        </p:nvCxnSpPr>
        <p:spPr>
          <a:xfrm>
            <a:off x="5791200" y="41148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234" name="Google Shape;234;p30"/>
          <p:cNvPicPr preferRelativeResize="0"/>
          <p:nvPr/>
        </p:nvPicPr>
        <p:blipFill rotWithShape="1">
          <a:blip r:embed="rId4">
            <a:alphaModFix/>
          </a:blip>
          <a:srcRect b="0" l="0" r="0" t="0"/>
          <a:stretch/>
        </p:blipFill>
        <p:spPr>
          <a:xfrm>
            <a:off x="7646987" y="2560637"/>
            <a:ext cx="1003300" cy="1271587"/>
          </a:xfrm>
          <a:prstGeom prst="rect">
            <a:avLst/>
          </a:prstGeom>
          <a:noFill/>
          <a:ln>
            <a:noFill/>
          </a:ln>
        </p:spPr>
      </p:pic>
      <p:pic>
        <p:nvPicPr>
          <p:cNvPr id="235" name="Google Shape;235;p30"/>
          <p:cNvPicPr preferRelativeResize="0"/>
          <p:nvPr/>
        </p:nvPicPr>
        <p:blipFill rotWithShape="1">
          <a:blip r:embed="rId5">
            <a:alphaModFix/>
          </a:blip>
          <a:srcRect b="0" l="0" r="0" t="0"/>
          <a:stretch/>
        </p:blipFill>
        <p:spPr>
          <a:xfrm>
            <a:off x="2998787" y="2684462"/>
            <a:ext cx="1003300" cy="1023937"/>
          </a:xfrm>
          <a:prstGeom prst="rect">
            <a:avLst/>
          </a:prstGeom>
          <a:noFill/>
          <a:ln>
            <a:noFill/>
          </a:ln>
        </p:spPr>
      </p:pic>
      <p:pic>
        <p:nvPicPr>
          <p:cNvPr id="236" name="Google Shape;236;p30"/>
          <p:cNvPicPr preferRelativeResize="0"/>
          <p:nvPr/>
        </p:nvPicPr>
        <p:blipFill rotWithShape="1">
          <a:blip r:embed="rId6">
            <a:alphaModFix/>
          </a:blip>
          <a:srcRect b="0" l="0" r="0" t="0"/>
          <a:stretch/>
        </p:blipFill>
        <p:spPr>
          <a:xfrm>
            <a:off x="5284787" y="4946650"/>
            <a:ext cx="1003300" cy="7667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42" name="Google Shape;242;p31"/>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Terms</a:t>
            </a:r>
            <a:endParaRPr/>
          </a:p>
        </p:txBody>
      </p:sp>
      <p:sp>
        <p:nvSpPr>
          <p:cNvPr id="243" name="Google Shape;243;p31"/>
          <p:cNvSpPr txBox="1"/>
          <p:nvPr>
            <p:ph idx="1" type="body"/>
          </p:nvPr>
        </p:nvSpPr>
        <p:spPr>
          <a:xfrm>
            <a:off x="1981200" y="1600200"/>
            <a:ext cx="4937125" cy="4525962"/>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Fact table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Dimension tables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Measures</a:t>
            </a:r>
            <a:endParaRPr/>
          </a:p>
        </p:txBody>
      </p:sp>
      <p:grpSp>
        <p:nvGrpSpPr>
          <p:cNvPr id="244" name="Google Shape;244;p31"/>
          <p:cNvGrpSpPr/>
          <p:nvPr/>
        </p:nvGrpSpPr>
        <p:grpSpPr>
          <a:xfrm>
            <a:off x="5576887" y="2122487"/>
            <a:ext cx="3954462" cy="3844925"/>
            <a:chOff x="2553" y="2024"/>
            <a:chExt cx="2136" cy="1361"/>
          </a:xfrm>
        </p:grpSpPr>
        <p:pic>
          <p:nvPicPr>
            <p:cNvPr id="245" name="Google Shape;245;p31"/>
            <p:cNvPicPr preferRelativeResize="0"/>
            <p:nvPr/>
          </p:nvPicPr>
          <p:blipFill rotWithShape="1">
            <a:blip r:embed="rId3">
              <a:alphaModFix/>
            </a:blip>
            <a:srcRect b="0" l="0" r="0" t="0"/>
            <a:stretch/>
          </p:blipFill>
          <p:spPr>
            <a:xfrm>
              <a:off x="3417" y="2024"/>
              <a:ext cx="379" cy="762"/>
            </a:xfrm>
            <a:prstGeom prst="rect">
              <a:avLst/>
            </a:prstGeom>
            <a:noFill/>
            <a:ln>
              <a:noFill/>
            </a:ln>
          </p:spPr>
        </p:pic>
        <p:cxnSp>
          <p:nvCxnSpPr>
            <p:cNvPr id="246" name="Google Shape;246;p31"/>
            <p:cNvCxnSpPr/>
            <p:nvPr/>
          </p:nvCxnSpPr>
          <p:spPr>
            <a:xfrm>
              <a:off x="2945" y="2435"/>
              <a:ext cx="461" cy="0"/>
            </a:xfrm>
            <a:prstGeom prst="straightConnector1">
              <a:avLst/>
            </a:prstGeom>
            <a:noFill/>
            <a:ln cap="flat" cmpd="sng" w="25400">
              <a:solidFill>
                <a:schemeClr val="dk1"/>
              </a:solidFill>
              <a:prstDash val="solid"/>
              <a:miter lim="800000"/>
              <a:headEnd len="med" w="med" type="none"/>
              <a:tailEnd len="med" w="med" type="none"/>
            </a:ln>
          </p:spPr>
        </p:cxnSp>
        <p:cxnSp>
          <p:nvCxnSpPr>
            <p:cNvPr id="247" name="Google Shape;247;p31"/>
            <p:cNvCxnSpPr/>
            <p:nvPr/>
          </p:nvCxnSpPr>
          <p:spPr>
            <a:xfrm>
              <a:off x="3810" y="2435"/>
              <a:ext cx="490" cy="0"/>
            </a:xfrm>
            <a:prstGeom prst="straightConnector1">
              <a:avLst/>
            </a:prstGeom>
            <a:noFill/>
            <a:ln cap="flat" cmpd="sng" w="25400">
              <a:solidFill>
                <a:schemeClr val="dk1"/>
              </a:solidFill>
              <a:prstDash val="solid"/>
              <a:miter lim="800000"/>
              <a:headEnd len="med" w="med" type="none"/>
              <a:tailEnd len="med" w="med" type="none"/>
            </a:ln>
          </p:spPr>
        </p:cxnSp>
        <p:cxnSp>
          <p:nvCxnSpPr>
            <p:cNvPr id="248" name="Google Shape;248;p31"/>
            <p:cNvCxnSpPr/>
            <p:nvPr/>
          </p:nvCxnSpPr>
          <p:spPr>
            <a:xfrm>
              <a:off x="3608" y="2781"/>
              <a:ext cx="0" cy="317"/>
            </a:xfrm>
            <a:prstGeom prst="straightConnector1">
              <a:avLst/>
            </a:prstGeom>
            <a:noFill/>
            <a:ln cap="flat" cmpd="sng" w="25400">
              <a:solidFill>
                <a:schemeClr val="dk1"/>
              </a:solidFill>
              <a:prstDash val="solid"/>
              <a:miter lim="800000"/>
              <a:headEnd len="med" w="med" type="none"/>
              <a:tailEnd len="med" w="med" type="none"/>
            </a:ln>
          </p:spPr>
        </p:cxnSp>
        <p:pic>
          <p:nvPicPr>
            <p:cNvPr id="249" name="Google Shape;249;p31"/>
            <p:cNvPicPr preferRelativeResize="0"/>
            <p:nvPr/>
          </p:nvPicPr>
          <p:blipFill rotWithShape="1">
            <a:blip r:embed="rId4">
              <a:alphaModFix/>
            </a:blip>
            <a:srcRect b="0" l="0" r="0" t="0"/>
            <a:stretch/>
          </p:blipFill>
          <p:spPr>
            <a:xfrm>
              <a:off x="4310" y="2194"/>
              <a:ext cx="379" cy="480"/>
            </a:xfrm>
            <a:prstGeom prst="rect">
              <a:avLst/>
            </a:prstGeom>
            <a:noFill/>
            <a:ln>
              <a:noFill/>
            </a:ln>
          </p:spPr>
        </p:pic>
        <p:pic>
          <p:nvPicPr>
            <p:cNvPr id="250" name="Google Shape;250;p31"/>
            <p:cNvPicPr preferRelativeResize="0"/>
            <p:nvPr/>
          </p:nvPicPr>
          <p:blipFill rotWithShape="1">
            <a:blip r:embed="rId5">
              <a:alphaModFix/>
            </a:blip>
            <a:srcRect b="0" l="0" r="0" t="0"/>
            <a:stretch/>
          </p:blipFill>
          <p:spPr>
            <a:xfrm>
              <a:off x="2553" y="2241"/>
              <a:ext cx="379" cy="386"/>
            </a:xfrm>
            <a:prstGeom prst="rect">
              <a:avLst/>
            </a:prstGeom>
            <a:noFill/>
            <a:ln>
              <a:noFill/>
            </a:ln>
          </p:spPr>
        </p:pic>
        <p:pic>
          <p:nvPicPr>
            <p:cNvPr id="251" name="Google Shape;251;p31"/>
            <p:cNvPicPr preferRelativeResize="0"/>
            <p:nvPr/>
          </p:nvPicPr>
          <p:blipFill rotWithShape="1">
            <a:blip r:embed="rId6">
              <a:alphaModFix/>
            </a:blip>
            <a:srcRect b="0" l="0" r="0" t="0"/>
            <a:stretch/>
          </p:blipFill>
          <p:spPr>
            <a:xfrm>
              <a:off x="3417" y="3095"/>
              <a:ext cx="379" cy="29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100" name="Google Shape;100;p1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Four Main Characteristics of OLAP</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Use multidimensional data analysis techniques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Provide advanced database support</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Provide easy-to-use end user interfaces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Support client/server architecture</a:t>
            </a:r>
            <a:endParaRPr/>
          </a:p>
          <a:p>
            <a:pPr indent="-76200" lvl="0" marL="228600" marR="0" rtl="0" algn="l">
              <a:lnSpc>
                <a:spcPct val="90000"/>
              </a:lnSpc>
              <a:spcBef>
                <a:spcPts val="10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57" name="Google Shape;257;p32"/>
          <p:cNvSpPr txBox="1"/>
          <p:nvPr>
            <p:ph type="title"/>
          </p:nvPr>
        </p:nvSpPr>
        <p:spPr>
          <a:xfrm>
            <a:off x="2093912" y="455612"/>
            <a:ext cx="7631112" cy="8318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Another Star Schema</a:t>
            </a:r>
            <a:endParaRPr/>
          </a:p>
        </p:txBody>
      </p:sp>
      <p:sp>
        <p:nvSpPr>
          <p:cNvPr id="258" name="Google Shape;258;p32"/>
          <p:cNvSpPr txBox="1"/>
          <p:nvPr>
            <p:ph idx="1" type="body"/>
          </p:nvPr>
        </p:nvSpPr>
        <p:spPr>
          <a:xfrm>
            <a:off x="7943850" y="1676400"/>
            <a:ext cx="2495550" cy="4305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endParaRPr/>
          </a:p>
        </p:txBody>
      </p:sp>
      <p:sp>
        <p:nvSpPr>
          <p:cNvPr id="259" name="Google Shape;259;p32"/>
          <p:cNvSpPr txBox="1"/>
          <p:nvPr/>
        </p:nvSpPr>
        <p:spPr>
          <a:xfrm>
            <a:off x="5072062" y="3162300"/>
            <a:ext cx="2065337" cy="4524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260" name="Google Shape;260;p32"/>
          <p:cNvGrpSpPr/>
          <p:nvPr/>
        </p:nvGrpSpPr>
        <p:grpSpPr>
          <a:xfrm>
            <a:off x="1828800" y="1295400"/>
            <a:ext cx="1819275" cy="2163762"/>
            <a:chOff x="277" y="1164"/>
            <a:chExt cx="1133" cy="1341"/>
          </a:xfrm>
        </p:grpSpPr>
        <p:sp>
          <p:nvSpPr>
            <p:cNvPr id="261" name="Google Shape;261;p32"/>
            <p:cNvSpPr txBox="1"/>
            <p:nvPr/>
          </p:nvSpPr>
          <p:spPr>
            <a:xfrm>
              <a:off x="277" y="1421"/>
              <a:ext cx="1133" cy="1084"/>
            </a:xfrm>
            <a:prstGeom prst="rect">
              <a:avLst/>
            </a:prstGeom>
            <a:solidFill>
              <a:srgbClr val="00FF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time_key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day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day_of_the_week</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month</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quarter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year</a:t>
              </a:r>
              <a:endParaRPr/>
            </a:p>
          </p:txBody>
        </p:sp>
        <p:sp>
          <p:nvSpPr>
            <p:cNvPr id="262" name="Google Shape;262;p32"/>
            <p:cNvSpPr txBox="1"/>
            <p:nvPr/>
          </p:nvSpPr>
          <p:spPr>
            <a:xfrm>
              <a:off x="277" y="1164"/>
              <a:ext cx="401" cy="252"/>
            </a:xfrm>
            <a:prstGeom prst="rect">
              <a:avLst/>
            </a:prstGeom>
            <a:solidFill>
              <a:srgbClr val="00FF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time</a:t>
              </a:r>
              <a:endParaRPr/>
            </a:p>
          </p:txBody>
        </p:sp>
      </p:grpSp>
      <p:grpSp>
        <p:nvGrpSpPr>
          <p:cNvPr id="263" name="Google Shape;263;p32"/>
          <p:cNvGrpSpPr/>
          <p:nvPr/>
        </p:nvGrpSpPr>
        <p:grpSpPr>
          <a:xfrm>
            <a:off x="8128000" y="3867150"/>
            <a:ext cx="1908175" cy="1884362"/>
            <a:chOff x="684" y="2196"/>
            <a:chExt cx="1189" cy="1168"/>
          </a:xfrm>
        </p:grpSpPr>
        <p:sp>
          <p:nvSpPr>
            <p:cNvPr id="264" name="Google Shape;264;p32"/>
            <p:cNvSpPr txBox="1"/>
            <p:nvPr/>
          </p:nvSpPr>
          <p:spPr>
            <a:xfrm>
              <a:off x="684" y="2450"/>
              <a:ext cx="1189" cy="914"/>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location_key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street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city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province_or_street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country</a:t>
              </a:r>
              <a:endParaRPr/>
            </a:p>
          </p:txBody>
        </p:sp>
        <p:sp>
          <p:nvSpPr>
            <p:cNvPr id="265" name="Google Shape;265;p32"/>
            <p:cNvSpPr txBox="1"/>
            <p:nvPr/>
          </p:nvSpPr>
          <p:spPr>
            <a:xfrm>
              <a:off x="684" y="2196"/>
              <a:ext cx="630" cy="252"/>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location</a:t>
              </a:r>
              <a:endParaRPr/>
            </a:p>
          </p:txBody>
        </p:sp>
      </p:grpSp>
      <p:sp>
        <p:nvSpPr>
          <p:cNvPr id="266" name="Google Shape;266;p32"/>
          <p:cNvSpPr txBox="1"/>
          <p:nvPr/>
        </p:nvSpPr>
        <p:spPr>
          <a:xfrm>
            <a:off x="4975225" y="2279650"/>
            <a:ext cx="1855787"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Sales Fact Table</a:t>
            </a:r>
            <a:endParaRPr/>
          </a:p>
        </p:txBody>
      </p:sp>
      <p:sp>
        <p:nvSpPr>
          <p:cNvPr id="267" name="Google Shape;267;p32"/>
          <p:cNvSpPr txBox="1"/>
          <p:nvPr/>
        </p:nvSpPr>
        <p:spPr>
          <a:xfrm>
            <a:off x="5072062" y="2697162"/>
            <a:ext cx="2065337" cy="4524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8" name="Google Shape;268;p32"/>
          <p:cNvSpPr txBox="1"/>
          <p:nvPr/>
        </p:nvSpPr>
        <p:spPr>
          <a:xfrm>
            <a:off x="5105400" y="2743200"/>
            <a:ext cx="2057400" cy="400050"/>
          </a:xfrm>
          <a:prstGeom prst="rect">
            <a:avLst/>
          </a:prstGeom>
          <a:solidFill>
            <a:srgbClr val="00FF99"/>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time_key</a:t>
            </a:r>
            <a:endParaRPr/>
          </a:p>
        </p:txBody>
      </p:sp>
      <p:sp>
        <p:nvSpPr>
          <p:cNvPr id="269" name="Google Shape;269;p32"/>
          <p:cNvSpPr txBox="1"/>
          <p:nvPr/>
        </p:nvSpPr>
        <p:spPr>
          <a:xfrm>
            <a:off x="5106987" y="3192462"/>
            <a:ext cx="2035175" cy="400050"/>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item_key</a:t>
            </a:r>
            <a:endParaRPr/>
          </a:p>
        </p:txBody>
      </p:sp>
      <p:sp>
        <p:nvSpPr>
          <p:cNvPr id="270" name="Google Shape;270;p32"/>
          <p:cNvSpPr txBox="1"/>
          <p:nvPr/>
        </p:nvSpPr>
        <p:spPr>
          <a:xfrm>
            <a:off x="5072062" y="3627437"/>
            <a:ext cx="2065337" cy="450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1" name="Google Shape;271;p32"/>
          <p:cNvSpPr txBox="1"/>
          <p:nvPr/>
        </p:nvSpPr>
        <p:spPr>
          <a:xfrm>
            <a:off x="5106987" y="3638550"/>
            <a:ext cx="2087562" cy="400050"/>
          </a:xfrm>
          <a:prstGeom prst="rect">
            <a:avLst/>
          </a:prstGeom>
          <a:solidFill>
            <a:srgbClr val="CCE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branch_key</a:t>
            </a:r>
            <a:endParaRPr/>
          </a:p>
        </p:txBody>
      </p:sp>
      <p:sp>
        <p:nvSpPr>
          <p:cNvPr id="272" name="Google Shape;272;p32"/>
          <p:cNvSpPr txBox="1"/>
          <p:nvPr/>
        </p:nvSpPr>
        <p:spPr>
          <a:xfrm>
            <a:off x="5072062" y="4090987"/>
            <a:ext cx="2065337" cy="4524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3" name="Google Shape;273;p32"/>
          <p:cNvSpPr txBox="1"/>
          <p:nvPr/>
        </p:nvSpPr>
        <p:spPr>
          <a:xfrm>
            <a:off x="5105400" y="4114800"/>
            <a:ext cx="2085975" cy="400050"/>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location_key</a:t>
            </a:r>
            <a:endParaRPr/>
          </a:p>
        </p:txBody>
      </p:sp>
      <p:sp>
        <p:nvSpPr>
          <p:cNvPr id="274" name="Google Shape;274;p32"/>
          <p:cNvSpPr txBox="1"/>
          <p:nvPr/>
        </p:nvSpPr>
        <p:spPr>
          <a:xfrm>
            <a:off x="5072062" y="4556125"/>
            <a:ext cx="2065337" cy="4524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5" name="Google Shape;275;p32"/>
          <p:cNvSpPr txBox="1"/>
          <p:nvPr/>
        </p:nvSpPr>
        <p:spPr>
          <a:xfrm>
            <a:off x="5106987" y="4606925"/>
            <a:ext cx="2006600" cy="400050"/>
          </a:xfrm>
          <a:prstGeom prst="rect">
            <a:avLst/>
          </a:prstGeom>
          <a:solidFill>
            <a:srgbClr val="FF99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units_sold</a:t>
            </a:r>
            <a:endParaRPr/>
          </a:p>
        </p:txBody>
      </p:sp>
      <p:sp>
        <p:nvSpPr>
          <p:cNvPr id="276" name="Google Shape;276;p32"/>
          <p:cNvSpPr txBox="1"/>
          <p:nvPr/>
        </p:nvSpPr>
        <p:spPr>
          <a:xfrm>
            <a:off x="5072062" y="5021262"/>
            <a:ext cx="2065337" cy="450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7" name="Google Shape;277;p32"/>
          <p:cNvSpPr txBox="1"/>
          <p:nvPr/>
        </p:nvSpPr>
        <p:spPr>
          <a:xfrm>
            <a:off x="5106987" y="5051425"/>
            <a:ext cx="2012950" cy="400050"/>
          </a:xfrm>
          <a:prstGeom prst="rect">
            <a:avLst/>
          </a:prstGeom>
          <a:solidFill>
            <a:srgbClr val="FF99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dollars_sold</a:t>
            </a:r>
            <a:endParaRPr/>
          </a:p>
        </p:txBody>
      </p:sp>
      <p:sp>
        <p:nvSpPr>
          <p:cNvPr id="278" name="Google Shape;278;p32"/>
          <p:cNvSpPr txBox="1"/>
          <p:nvPr/>
        </p:nvSpPr>
        <p:spPr>
          <a:xfrm>
            <a:off x="5072062" y="5486400"/>
            <a:ext cx="2065337" cy="450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9" name="Google Shape;279;p32"/>
          <p:cNvSpPr txBox="1"/>
          <p:nvPr/>
        </p:nvSpPr>
        <p:spPr>
          <a:xfrm>
            <a:off x="5087937" y="5497512"/>
            <a:ext cx="2014537" cy="400050"/>
          </a:xfrm>
          <a:prstGeom prst="rect">
            <a:avLst/>
          </a:prstGeom>
          <a:solidFill>
            <a:srgbClr val="FF99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avg_sales</a:t>
            </a:r>
            <a:endParaRPr/>
          </a:p>
        </p:txBody>
      </p:sp>
      <p:sp>
        <p:nvSpPr>
          <p:cNvPr id="280" name="Google Shape;280;p32"/>
          <p:cNvSpPr txBox="1"/>
          <p:nvPr/>
        </p:nvSpPr>
        <p:spPr>
          <a:xfrm>
            <a:off x="3581400" y="5905500"/>
            <a:ext cx="1219200" cy="4064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Measures</a:t>
            </a:r>
            <a:endParaRPr/>
          </a:p>
        </p:txBody>
      </p:sp>
      <p:cxnSp>
        <p:nvCxnSpPr>
          <p:cNvPr id="281" name="Google Shape;281;p32"/>
          <p:cNvCxnSpPr/>
          <p:nvPr/>
        </p:nvCxnSpPr>
        <p:spPr>
          <a:xfrm flipH="1" rot="10800000">
            <a:off x="4295775" y="4781550"/>
            <a:ext cx="769937" cy="1143000"/>
          </a:xfrm>
          <a:prstGeom prst="straightConnector1">
            <a:avLst/>
          </a:prstGeom>
          <a:noFill/>
          <a:ln cap="flat" cmpd="sng" w="12700">
            <a:solidFill>
              <a:schemeClr val="dk1"/>
            </a:solidFill>
            <a:prstDash val="solid"/>
            <a:miter lim="800000"/>
            <a:headEnd len="med" w="med" type="none"/>
            <a:tailEnd len="med" w="med" type="none"/>
          </a:ln>
        </p:spPr>
      </p:cxnSp>
      <p:cxnSp>
        <p:nvCxnSpPr>
          <p:cNvPr id="282" name="Google Shape;282;p32"/>
          <p:cNvCxnSpPr/>
          <p:nvPr/>
        </p:nvCxnSpPr>
        <p:spPr>
          <a:xfrm flipH="1" rot="10800000">
            <a:off x="4276725" y="5324475"/>
            <a:ext cx="788987" cy="561975"/>
          </a:xfrm>
          <a:prstGeom prst="straightConnector1">
            <a:avLst/>
          </a:prstGeom>
          <a:noFill/>
          <a:ln cap="flat" cmpd="sng" w="12700">
            <a:solidFill>
              <a:schemeClr val="dk1"/>
            </a:solidFill>
            <a:prstDash val="solid"/>
            <a:miter lim="800000"/>
            <a:headEnd len="med" w="med" type="none"/>
            <a:tailEnd len="med" w="med" type="none"/>
          </a:ln>
        </p:spPr>
      </p:cxnSp>
      <p:cxnSp>
        <p:nvCxnSpPr>
          <p:cNvPr id="283" name="Google Shape;283;p32"/>
          <p:cNvCxnSpPr/>
          <p:nvPr/>
        </p:nvCxnSpPr>
        <p:spPr>
          <a:xfrm flipH="1" rot="10800000">
            <a:off x="4276725" y="5692775"/>
            <a:ext cx="904875" cy="193675"/>
          </a:xfrm>
          <a:prstGeom prst="straightConnector1">
            <a:avLst/>
          </a:prstGeom>
          <a:noFill/>
          <a:ln cap="flat" cmpd="sng" w="12700">
            <a:solidFill>
              <a:schemeClr val="dk1"/>
            </a:solidFill>
            <a:prstDash val="solid"/>
            <a:miter lim="800000"/>
            <a:headEnd len="med" w="med" type="none"/>
            <a:tailEnd len="med" w="med" type="none"/>
          </a:ln>
        </p:spPr>
      </p:cxnSp>
      <p:cxnSp>
        <p:nvCxnSpPr>
          <p:cNvPr id="284" name="Google Shape;284;p32"/>
          <p:cNvCxnSpPr/>
          <p:nvPr/>
        </p:nvCxnSpPr>
        <p:spPr>
          <a:xfrm flipH="1">
            <a:off x="3852862" y="3949700"/>
            <a:ext cx="1193800" cy="735012"/>
          </a:xfrm>
          <a:prstGeom prst="straightConnector1">
            <a:avLst/>
          </a:prstGeom>
          <a:noFill/>
          <a:ln cap="flat" cmpd="sng" w="50800">
            <a:solidFill>
              <a:schemeClr val="dk1"/>
            </a:solidFill>
            <a:prstDash val="solid"/>
            <a:miter lim="800000"/>
            <a:headEnd len="med" w="med" type="none"/>
            <a:tailEnd len="med" w="med" type="triangle"/>
          </a:ln>
        </p:spPr>
      </p:cxnSp>
      <p:cxnSp>
        <p:nvCxnSpPr>
          <p:cNvPr id="285" name="Google Shape;285;p32"/>
          <p:cNvCxnSpPr/>
          <p:nvPr/>
        </p:nvCxnSpPr>
        <p:spPr>
          <a:xfrm rot="10800000">
            <a:off x="3657600" y="2514600"/>
            <a:ext cx="1446212" cy="485775"/>
          </a:xfrm>
          <a:prstGeom prst="straightConnector1">
            <a:avLst/>
          </a:prstGeom>
          <a:noFill/>
          <a:ln cap="flat" cmpd="sng" w="50800">
            <a:solidFill>
              <a:schemeClr val="dk1"/>
            </a:solidFill>
            <a:prstDash val="solid"/>
            <a:miter lim="800000"/>
            <a:headEnd len="med" w="med" type="none"/>
            <a:tailEnd len="sm" w="sm" type="triangle"/>
          </a:ln>
        </p:spPr>
      </p:cxnSp>
      <p:cxnSp>
        <p:nvCxnSpPr>
          <p:cNvPr id="286" name="Google Shape;286;p32"/>
          <p:cNvCxnSpPr/>
          <p:nvPr/>
        </p:nvCxnSpPr>
        <p:spPr>
          <a:xfrm>
            <a:off x="7104062" y="4356100"/>
            <a:ext cx="1039812" cy="387350"/>
          </a:xfrm>
          <a:prstGeom prst="straightConnector1">
            <a:avLst/>
          </a:prstGeom>
          <a:noFill/>
          <a:ln cap="flat" cmpd="sng" w="50800">
            <a:solidFill>
              <a:schemeClr val="dk1"/>
            </a:solidFill>
            <a:prstDash val="solid"/>
            <a:miter lim="800000"/>
            <a:headEnd len="med" w="med" type="none"/>
            <a:tailEnd len="med" w="med" type="triangle"/>
          </a:ln>
        </p:spPr>
      </p:cxnSp>
      <p:cxnSp>
        <p:nvCxnSpPr>
          <p:cNvPr id="287" name="Google Shape;287;p32"/>
          <p:cNvCxnSpPr/>
          <p:nvPr/>
        </p:nvCxnSpPr>
        <p:spPr>
          <a:xfrm flipH="1" rot="10800000">
            <a:off x="7104062" y="2709862"/>
            <a:ext cx="1077912" cy="677862"/>
          </a:xfrm>
          <a:prstGeom prst="straightConnector1">
            <a:avLst/>
          </a:prstGeom>
          <a:noFill/>
          <a:ln cap="flat" cmpd="sng" w="50800">
            <a:solidFill>
              <a:schemeClr val="dk1"/>
            </a:solidFill>
            <a:prstDash val="solid"/>
            <a:miter lim="800000"/>
            <a:headEnd len="med" w="med" type="none"/>
            <a:tailEnd len="med" w="med" type="triangle"/>
          </a:ln>
        </p:spPr>
      </p:cxnSp>
      <p:grpSp>
        <p:nvGrpSpPr>
          <p:cNvPr id="288" name="Google Shape;288;p32"/>
          <p:cNvGrpSpPr/>
          <p:nvPr/>
        </p:nvGrpSpPr>
        <p:grpSpPr>
          <a:xfrm>
            <a:off x="8134350" y="1600200"/>
            <a:ext cx="1438275" cy="1924050"/>
            <a:chOff x="3796" y="983"/>
            <a:chExt cx="896" cy="1193"/>
          </a:xfrm>
        </p:grpSpPr>
        <p:sp>
          <p:nvSpPr>
            <p:cNvPr id="289" name="Google Shape;289;p32"/>
            <p:cNvSpPr txBox="1"/>
            <p:nvPr/>
          </p:nvSpPr>
          <p:spPr>
            <a:xfrm>
              <a:off x="3796" y="1262"/>
              <a:ext cx="896" cy="914"/>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item_key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item_name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brand</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type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supplier_type</a:t>
              </a:r>
              <a:endParaRPr/>
            </a:p>
          </p:txBody>
        </p:sp>
        <p:sp>
          <p:nvSpPr>
            <p:cNvPr id="290" name="Google Shape;290;p32"/>
            <p:cNvSpPr txBox="1"/>
            <p:nvPr/>
          </p:nvSpPr>
          <p:spPr>
            <a:xfrm>
              <a:off x="3926" y="983"/>
              <a:ext cx="457" cy="289"/>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item</a:t>
              </a:r>
              <a:endParaRPr/>
            </a:p>
          </p:txBody>
        </p:sp>
      </p:grpSp>
      <p:grpSp>
        <p:nvGrpSpPr>
          <p:cNvPr id="291" name="Google Shape;291;p32"/>
          <p:cNvGrpSpPr/>
          <p:nvPr/>
        </p:nvGrpSpPr>
        <p:grpSpPr>
          <a:xfrm>
            <a:off x="2363787" y="3886200"/>
            <a:ext cx="1508125" cy="1393825"/>
            <a:chOff x="3845" y="2426"/>
            <a:chExt cx="938" cy="864"/>
          </a:xfrm>
        </p:grpSpPr>
        <p:sp>
          <p:nvSpPr>
            <p:cNvPr id="292" name="Google Shape;292;p32"/>
            <p:cNvSpPr txBox="1"/>
            <p:nvPr/>
          </p:nvSpPr>
          <p:spPr>
            <a:xfrm>
              <a:off x="3896" y="2716"/>
              <a:ext cx="887" cy="574"/>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branch_key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branch_name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branch_type</a:t>
              </a:r>
              <a:endParaRPr/>
            </a:p>
          </p:txBody>
        </p:sp>
        <p:sp>
          <p:nvSpPr>
            <p:cNvPr id="293" name="Google Shape;293;p32"/>
            <p:cNvSpPr txBox="1"/>
            <p:nvPr/>
          </p:nvSpPr>
          <p:spPr>
            <a:xfrm>
              <a:off x="3845" y="2426"/>
              <a:ext cx="636" cy="289"/>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branch</a:t>
              </a:r>
              <a:endParaRPr/>
            </a:p>
          </p:txBody>
        </p:sp>
      </p:gr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99" name="Google Shape;299;p33"/>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Dimension Hierarchies</a:t>
            </a:r>
            <a:endParaRPr/>
          </a:p>
        </p:txBody>
      </p:sp>
      <p:pic>
        <p:nvPicPr>
          <p:cNvPr id="300" name="Google Shape;300;p33"/>
          <p:cNvPicPr preferRelativeResize="0"/>
          <p:nvPr/>
        </p:nvPicPr>
        <p:blipFill rotWithShape="1">
          <a:blip r:embed="rId3">
            <a:alphaModFix/>
          </a:blip>
          <a:srcRect b="0" l="0" r="0" t="0"/>
          <a:stretch/>
        </p:blipFill>
        <p:spPr>
          <a:xfrm>
            <a:off x="2005012" y="3305175"/>
            <a:ext cx="3379787" cy="1004887"/>
          </a:xfrm>
          <a:prstGeom prst="rect">
            <a:avLst/>
          </a:prstGeom>
          <a:noFill/>
          <a:ln>
            <a:noFill/>
          </a:ln>
        </p:spPr>
      </p:pic>
      <p:pic>
        <p:nvPicPr>
          <p:cNvPr id="301" name="Google Shape;301;p33"/>
          <p:cNvPicPr preferRelativeResize="0"/>
          <p:nvPr/>
        </p:nvPicPr>
        <p:blipFill rotWithShape="1">
          <a:blip r:embed="rId4">
            <a:alphaModFix/>
          </a:blip>
          <a:srcRect b="0" l="0" r="0" t="0"/>
          <a:stretch/>
        </p:blipFill>
        <p:spPr>
          <a:xfrm>
            <a:off x="6172200" y="3886200"/>
            <a:ext cx="2819400" cy="757237"/>
          </a:xfrm>
          <a:prstGeom prst="rect">
            <a:avLst/>
          </a:prstGeom>
          <a:noFill/>
          <a:ln>
            <a:noFill/>
          </a:ln>
        </p:spPr>
      </p:pic>
      <p:pic>
        <p:nvPicPr>
          <p:cNvPr id="302" name="Google Shape;302;p33"/>
          <p:cNvPicPr preferRelativeResize="0"/>
          <p:nvPr/>
        </p:nvPicPr>
        <p:blipFill rotWithShape="1">
          <a:blip r:embed="rId5">
            <a:alphaModFix/>
          </a:blip>
          <a:srcRect b="0" l="0" r="0" t="0"/>
          <a:stretch/>
        </p:blipFill>
        <p:spPr>
          <a:xfrm>
            <a:off x="7208837" y="5334000"/>
            <a:ext cx="2727325" cy="757237"/>
          </a:xfrm>
          <a:prstGeom prst="rect">
            <a:avLst/>
          </a:prstGeom>
          <a:noFill/>
          <a:ln>
            <a:noFill/>
          </a:ln>
        </p:spPr>
      </p:pic>
      <p:pic>
        <p:nvPicPr>
          <p:cNvPr id="303" name="Google Shape;303;p33"/>
          <p:cNvPicPr preferRelativeResize="0"/>
          <p:nvPr/>
        </p:nvPicPr>
        <p:blipFill rotWithShape="1">
          <a:blip r:embed="rId6">
            <a:alphaModFix/>
          </a:blip>
          <a:srcRect b="0" l="0" r="0" t="0"/>
          <a:stretch/>
        </p:blipFill>
        <p:spPr>
          <a:xfrm>
            <a:off x="6240462" y="2743200"/>
            <a:ext cx="2986087" cy="757237"/>
          </a:xfrm>
          <a:prstGeom prst="rect">
            <a:avLst/>
          </a:prstGeom>
          <a:noFill/>
          <a:ln>
            <a:noFill/>
          </a:ln>
        </p:spPr>
      </p:pic>
      <p:cxnSp>
        <p:nvCxnSpPr>
          <p:cNvPr id="304" name="Google Shape;304;p33"/>
          <p:cNvCxnSpPr/>
          <p:nvPr/>
        </p:nvCxnSpPr>
        <p:spPr>
          <a:xfrm flipH="1" rot="10800000">
            <a:off x="5534025" y="3208337"/>
            <a:ext cx="609600" cy="457200"/>
          </a:xfrm>
          <a:prstGeom prst="straightConnector1">
            <a:avLst/>
          </a:prstGeom>
          <a:noFill/>
          <a:ln cap="flat" cmpd="sng" w="25400">
            <a:solidFill>
              <a:schemeClr val="dk1"/>
            </a:solidFill>
            <a:prstDash val="solid"/>
            <a:miter lim="800000"/>
            <a:headEnd len="med" w="med" type="none"/>
            <a:tailEnd len="med" w="med" type="none"/>
          </a:ln>
        </p:spPr>
      </p:cxnSp>
      <p:cxnSp>
        <p:nvCxnSpPr>
          <p:cNvPr id="305" name="Google Shape;305;p33"/>
          <p:cNvCxnSpPr/>
          <p:nvPr/>
        </p:nvCxnSpPr>
        <p:spPr>
          <a:xfrm>
            <a:off x="5534025" y="3894137"/>
            <a:ext cx="609600" cy="381000"/>
          </a:xfrm>
          <a:prstGeom prst="straightConnector1">
            <a:avLst/>
          </a:prstGeom>
          <a:noFill/>
          <a:ln cap="flat" cmpd="sng" w="25400">
            <a:solidFill>
              <a:schemeClr val="dk1"/>
            </a:solidFill>
            <a:prstDash val="solid"/>
            <a:miter lim="800000"/>
            <a:headEnd len="med" w="med" type="none"/>
            <a:tailEnd len="med" w="med" type="none"/>
          </a:ln>
        </p:spPr>
      </p:cxnSp>
      <p:cxnSp>
        <p:nvCxnSpPr>
          <p:cNvPr id="306" name="Google Shape;306;p33"/>
          <p:cNvCxnSpPr/>
          <p:nvPr/>
        </p:nvCxnSpPr>
        <p:spPr>
          <a:xfrm>
            <a:off x="7743825" y="4732337"/>
            <a:ext cx="457200" cy="533400"/>
          </a:xfrm>
          <a:prstGeom prst="straightConnector1">
            <a:avLst/>
          </a:prstGeom>
          <a:noFill/>
          <a:ln cap="flat" cmpd="sng" w="25400">
            <a:solidFill>
              <a:schemeClr val="dk1"/>
            </a:solidFill>
            <a:prstDash val="solid"/>
            <a:miter lim="800000"/>
            <a:headEnd len="med" w="med" type="none"/>
            <a:tailEnd len="med" w="med" type="none"/>
          </a:ln>
        </p:spPr>
      </p:cxnSp>
      <p:sp>
        <p:nvSpPr>
          <p:cNvPr id="307" name="Google Shape;307;p33"/>
          <p:cNvSpPr txBox="1"/>
          <p:nvPr/>
        </p:nvSpPr>
        <p:spPr>
          <a:xfrm>
            <a:off x="2651125" y="1965325"/>
            <a:ext cx="86995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store</a:t>
            </a:r>
            <a:endParaRPr/>
          </a:p>
        </p:txBody>
      </p:sp>
      <p:sp>
        <p:nvSpPr>
          <p:cNvPr id="308" name="Google Shape;308;p33"/>
          <p:cNvSpPr txBox="1"/>
          <p:nvPr/>
        </p:nvSpPr>
        <p:spPr>
          <a:xfrm>
            <a:off x="4175125" y="1584325"/>
            <a:ext cx="1008062"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sType</a:t>
            </a:r>
            <a:endParaRPr/>
          </a:p>
        </p:txBody>
      </p:sp>
      <p:sp>
        <p:nvSpPr>
          <p:cNvPr id="309" name="Google Shape;309;p33"/>
          <p:cNvSpPr txBox="1"/>
          <p:nvPr/>
        </p:nvSpPr>
        <p:spPr>
          <a:xfrm>
            <a:off x="4251325" y="2193925"/>
            <a:ext cx="6477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city</a:t>
            </a:r>
            <a:endParaRPr/>
          </a:p>
        </p:txBody>
      </p:sp>
      <p:sp>
        <p:nvSpPr>
          <p:cNvPr id="310" name="Google Shape;310;p33"/>
          <p:cNvSpPr txBox="1"/>
          <p:nvPr/>
        </p:nvSpPr>
        <p:spPr>
          <a:xfrm>
            <a:off x="5470525" y="2193925"/>
            <a:ext cx="10429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region</a:t>
            </a:r>
            <a:endParaRPr/>
          </a:p>
        </p:txBody>
      </p:sp>
      <p:cxnSp>
        <p:nvCxnSpPr>
          <p:cNvPr id="311" name="Google Shape;311;p33"/>
          <p:cNvCxnSpPr/>
          <p:nvPr/>
        </p:nvCxnSpPr>
        <p:spPr>
          <a:xfrm flipH="1" rot="10800000">
            <a:off x="3505200" y="1828800"/>
            <a:ext cx="685800" cy="304800"/>
          </a:xfrm>
          <a:prstGeom prst="straightConnector1">
            <a:avLst/>
          </a:prstGeom>
          <a:noFill/>
          <a:ln cap="flat" cmpd="sng" w="25400">
            <a:solidFill>
              <a:schemeClr val="dk1"/>
            </a:solidFill>
            <a:prstDash val="solid"/>
            <a:miter lim="800000"/>
            <a:headEnd len="med" w="med" type="none"/>
            <a:tailEnd len="med" w="med" type="none"/>
          </a:ln>
        </p:spPr>
      </p:cxnSp>
      <p:cxnSp>
        <p:nvCxnSpPr>
          <p:cNvPr id="312" name="Google Shape;312;p33"/>
          <p:cNvCxnSpPr/>
          <p:nvPr/>
        </p:nvCxnSpPr>
        <p:spPr>
          <a:xfrm>
            <a:off x="3505200" y="2209800"/>
            <a:ext cx="762000" cy="228600"/>
          </a:xfrm>
          <a:prstGeom prst="straightConnector1">
            <a:avLst/>
          </a:prstGeom>
          <a:noFill/>
          <a:ln cap="flat" cmpd="sng" w="25400">
            <a:solidFill>
              <a:schemeClr val="dk1"/>
            </a:solidFill>
            <a:prstDash val="solid"/>
            <a:miter lim="800000"/>
            <a:headEnd len="med" w="med" type="none"/>
            <a:tailEnd len="med" w="med" type="none"/>
          </a:ln>
        </p:spPr>
      </p:cxnSp>
      <p:cxnSp>
        <p:nvCxnSpPr>
          <p:cNvPr id="313" name="Google Shape;313;p33"/>
          <p:cNvCxnSpPr/>
          <p:nvPr/>
        </p:nvCxnSpPr>
        <p:spPr>
          <a:xfrm>
            <a:off x="4876800" y="2438400"/>
            <a:ext cx="609600" cy="0"/>
          </a:xfrm>
          <a:prstGeom prst="straightConnector1">
            <a:avLst/>
          </a:prstGeom>
          <a:noFill/>
          <a:ln cap="flat" cmpd="sng" w="25400">
            <a:solidFill>
              <a:schemeClr val="dk1"/>
            </a:solidFill>
            <a:prstDash val="solid"/>
            <a:miter lim="800000"/>
            <a:headEnd len="med" w="med" type="none"/>
            <a:tailEnd len="med" w="med" type="none"/>
          </a:ln>
        </p:spPr>
      </p:cxnSp>
      <p:cxnSp>
        <p:nvCxnSpPr>
          <p:cNvPr id="314" name="Google Shape;314;p33"/>
          <p:cNvCxnSpPr/>
          <p:nvPr/>
        </p:nvCxnSpPr>
        <p:spPr>
          <a:xfrm>
            <a:off x="2057400" y="2209800"/>
            <a:ext cx="609600" cy="0"/>
          </a:xfrm>
          <a:prstGeom prst="straightConnector1">
            <a:avLst/>
          </a:prstGeom>
          <a:noFill/>
          <a:ln cap="flat" cmpd="sng" w="25400">
            <a:solidFill>
              <a:schemeClr val="dk1"/>
            </a:solidFill>
            <a:prstDash val="solid"/>
            <a:miter lim="800000"/>
            <a:headEnd len="med" w="med" type="stealth"/>
            <a:tailEnd len="med" w="med" type="none"/>
          </a:ln>
        </p:spPr>
      </p:cxnSp>
      <p:sp>
        <p:nvSpPr>
          <p:cNvPr id="315" name="Google Shape;315;p33"/>
          <p:cNvSpPr txBox="1"/>
          <p:nvPr/>
        </p:nvSpPr>
        <p:spPr>
          <a:xfrm>
            <a:off x="2438400" y="4876800"/>
            <a:ext cx="3133725" cy="8318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Noto Sans Symbols"/>
              <a:buNone/>
            </a:pP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 snowflake schema</a:t>
            </a:r>
            <a:endParaRPr/>
          </a:p>
          <a:p>
            <a:pPr indent="0" lvl="0" marL="0" marR="0" rtl="0" algn="l">
              <a:lnSpc>
                <a:spcPct val="100000"/>
              </a:lnSpc>
              <a:spcBef>
                <a:spcPts val="0"/>
              </a:spcBef>
              <a:spcAft>
                <a:spcPts val="0"/>
              </a:spcAft>
              <a:buClr>
                <a:schemeClr val="dk2"/>
              </a:buClr>
              <a:buSzPts val="2400"/>
              <a:buFont typeface="Noto Sans Symbols"/>
              <a:buNone/>
            </a:pP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 constellations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21" name="Google Shape;321;p34"/>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a:t>
            </a:r>
            <a:endParaRPr/>
          </a:p>
        </p:txBody>
      </p:sp>
      <p:pic>
        <p:nvPicPr>
          <p:cNvPr id="322" name="Google Shape;322;p34"/>
          <p:cNvPicPr preferRelativeResize="0"/>
          <p:nvPr/>
        </p:nvPicPr>
        <p:blipFill rotWithShape="1">
          <a:blip r:embed="rId3">
            <a:alphaModFix/>
          </a:blip>
          <a:srcRect b="0" l="0" r="0" t="0"/>
          <a:stretch/>
        </p:blipFill>
        <p:spPr>
          <a:xfrm>
            <a:off x="2292350" y="3021012"/>
            <a:ext cx="3167062" cy="1254125"/>
          </a:xfrm>
          <a:prstGeom prst="rect">
            <a:avLst/>
          </a:prstGeom>
          <a:noFill/>
          <a:ln>
            <a:noFill/>
          </a:ln>
        </p:spPr>
      </p:pic>
      <p:pic>
        <p:nvPicPr>
          <p:cNvPr id="323" name="Google Shape;323;p34"/>
          <p:cNvPicPr preferRelativeResize="0"/>
          <p:nvPr/>
        </p:nvPicPr>
        <p:blipFill rotWithShape="1">
          <a:blip r:embed="rId4">
            <a:alphaModFix/>
          </a:blip>
          <a:srcRect b="0" l="0" r="0" t="0"/>
          <a:stretch/>
        </p:blipFill>
        <p:spPr>
          <a:xfrm>
            <a:off x="6707187" y="3192462"/>
            <a:ext cx="2568575" cy="757237"/>
          </a:xfrm>
          <a:prstGeom prst="rect">
            <a:avLst/>
          </a:prstGeom>
          <a:noFill/>
          <a:ln>
            <a:noFill/>
          </a:ln>
        </p:spPr>
      </p:pic>
      <p:sp>
        <p:nvSpPr>
          <p:cNvPr id="324" name="Google Shape;324;p34"/>
          <p:cNvSpPr txBox="1"/>
          <p:nvPr/>
        </p:nvSpPr>
        <p:spPr>
          <a:xfrm>
            <a:off x="2270125" y="2346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sp>
        <p:nvSpPr>
          <p:cNvPr id="325" name="Google Shape;325;p34"/>
          <p:cNvSpPr txBox="1"/>
          <p:nvPr/>
        </p:nvSpPr>
        <p:spPr>
          <a:xfrm>
            <a:off x="6384925" y="24987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cxnSp>
        <p:nvCxnSpPr>
          <p:cNvPr id="326" name="Google Shape;326;p34"/>
          <p:cNvCxnSpPr/>
          <p:nvPr/>
        </p:nvCxnSpPr>
        <p:spPr>
          <a:xfrm>
            <a:off x="5638800" y="3581400"/>
            <a:ext cx="838200" cy="0"/>
          </a:xfrm>
          <a:prstGeom prst="straightConnector1">
            <a:avLst/>
          </a:prstGeom>
          <a:noFill/>
          <a:ln cap="flat" cmpd="sng" w="50800">
            <a:solidFill>
              <a:schemeClr val="dk1"/>
            </a:solidFill>
            <a:prstDash val="solid"/>
            <a:miter lim="800000"/>
            <a:headEnd len="med" w="med" type="stealth"/>
            <a:tailEnd len="med" w="med" type="stealth"/>
          </a:ln>
        </p:spPr>
      </p:cxnSp>
      <p:sp>
        <p:nvSpPr>
          <p:cNvPr id="327" name="Google Shape;327;p34"/>
          <p:cNvSpPr txBox="1"/>
          <p:nvPr/>
        </p:nvSpPr>
        <p:spPr>
          <a:xfrm>
            <a:off x="6689725" y="4678362"/>
            <a:ext cx="1917700"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dimensions =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33" name="Google Shape;333;p35"/>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3-D Cube</a:t>
            </a:r>
            <a:endParaRPr/>
          </a:p>
        </p:txBody>
      </p:sp>
      <p:pic>
        <p:nvPicPr>
          <p:cNvPr id="334" name="Google Shape;334;p35"/>
          <p:cNvPicPr preferRelativeResize="0"/>
          <p:nvPr/>
        </p:nvPicPr>
        <p:blipFill rotWithShape="1">
          <a:blip r:embed="rId3">
            <a:alphaModFix/>
          </a:blip>
          <a:srcRect b="0" l="0" r="0" t="0"/>
          <a:stretch/>
        </p:blipFill>
        <p:spPr>
          <a:xfrm>
            <a:off x="1725612" y="2690812"/>
            <a:ext cx="3997325" cy="1760537"/>
          </a:xfrm>
          <a:prstGeom prst="rect">
            <a:avLst/>
          </a:prstGeom>
          <a:noFill/>
          <a:ln>
            <a:noFill/>
          </a:ln>
        </p:spPr>
      </p:pic>
      <p:grpSp>
        <p:nvGrpSpPr>
          <p:cNvPr id="335" name="Google Shape;335;p35"/>
          <p:cNvGrpSpPr/>
          <p:nvPr/>
        </p:nvGrpSpPr>
        <p:grpSpPr>
          <a:xfrm>
            <a:off x="6080125" y="2743200"/>
            <a:ext cx="3978275" cy="1752600"/>
            <a:chOff x="2870" y="1728"/>
            <a:chExt cx="2506" cy="1104"/>
          </a:xfrm>
        </p:grpSpPr>
        <p:sp>
          <p:nvSpPr>
            <p:cNvPr id="336" name="Google Shape;336;p35"/>
            <p:cNvSpPr txBox="1"/>
            <p:nvPr/>
          </p:nvSpPr>
          <p:spPr>
            <a:xfrm>
              <a:off x="3014" y="2049"/>
              <a:ext cx="484" cy="231"/>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337" name="Google Shape;337;p35"/>
            <p:cNvPicPr preferRelativeResize="0"/>
            <p:nvPr/>
          </p:nvPicPr>
          <p:blipFill rotWithShape="1">
            <a:blip r:embed="rId4">
              <a:alphaModFix/>
            </a:blip>
            <a:srcRect b="0" l="0" r="0" t="0"/>
            <a:stretch/>
          </p:blipFill>
          <p:spPr>
            <a:xfrm>
              <a:off x="3601" y="2011"/>
              <a:ext cx="1618" cy="477"/>
            </a:xfrm>
            <a:prstGeom prst="rect">
              <a:avLst/>
            </a:prstGeom>
            <a:noFill/>
            <a:ln>
              <a:noFill/>
            </a:ln>
          </p:spPr>
        </p:pic>
        <p:sp>
          <p:nvSpPr>
            <p:cNvPr id="338" name="Google Shape;338;p35"/>
            <p:cNvSpPr txBox="1"/>
            <p:nvPr/>
          </p:nvSpPr>
          <p:spPr>
            <a:xfrm>
              <a:off x="3412" y="2356"/>
              <a:ext cx="1624" cy="472"/>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39" name="Google Shape;339;p35"/>
            <p:cNvPicPr preferRelativeResize="0"/>
            <p:nvPr/>
          </p:nvPicPr>
          <p:blipFill rotWithShape="1">
            <a:blip r:embed="rId5">
              <a:alphaModFix/>
            </a:blip>
            <a:srcRect b="0" l="0" r="0" t="0"/>
            <a:stretch/>
          </p:blipFill>
          <p:spPr>
            <a:xfrm>
              <a:off x="3409" y="2347"/>
              <a:ext cx="1618" cy="477"/>
            </a:xfrm>
            <a:prstGeom prst="rect">
              <a:avLst/>
            </a:prstGeom>
            <a:noFill/>
            <a:ln>
              <a:noFill/>
            </a:ln>
          </p:spPr>
        </p:pic>
        <p:cxnSp>
          <p:nvCxnSpPr>
            <p:cNvPr id="340" name="Google Shape;340;p35"/>
            <p:cNvCxnSpPr/>
            <p:nvPr/>
          </p:nvCxnSpPr>
          <p:spPr>
            <a:xfrm flipH="1" rot="10800000">
              <a:off x="3408" y="1728"/>
              <a:ext cx="384" cy="624"/>
            </a:xfrm>
            <a:prstGeom prst="straightConnector1">
              <a:avLst/>
            </a:prstGeom>
            <a:noFill/>
            <a:ln cap="flat" cmpd="sng" w="25400">
              <a:solidFill>
                <a:schemeClr val="dk1"/>
              </a:solidFill>
              <a:prstDash val="solid"/>
              <a:miter lim="800000"/>
              <a:headEnd len="med" w="med" type="none"/>
              <a:tailEnd len="med" w="med" type="none"/>
            </a:ln>
          </p:spPr>
        </p:cxnSp>
        <p:cxnSp>
          <p:nvCxnSpPr>
            <p:cNvPr id="341" name="Google Shape;341;p35"/>
            <p:cNvCxnSpPr/>
            <p:nvPr/>
          </p:nvCxnSpPr>
          <p:spPr>
            <a:xfrm flipH="1" rot="10800000">
              <a:off x="5040" y="1728"/>
              <a:ext cx="336" cy="624"/>
            </a:xfrm>
            <a:prstGeom prst="straightConnector1">
              <a:avLst/>
            </a:prstGeom>
            <a:noFill/>
            <a:ln cap="flat" cmpd="sng" w="25400">
              <a:solidFill>
                <a:schemeClr val="dk1"/>
              </a:solidFill>
              <a:prstDash val="solid"/>
              <a:miter lim="800000"/>
              <a:headEnd len="med" w="med" type="none"/>
              <a:tailEnd len="med" w="med" type="none"/>
            </a:ln>
          </p:spPr>
        </p:cxnSp>
        <p:cxnSp>
          <p:nvCxnSpPr>
            <p:cNvPr id="342" name="Google Shape;342;p35"/>
            <p:cNvCxnSpPr/>
            <p:nvPr/>
          </p:nvCxnSpPr>
          <p:spPr>
            <a:xfrm flipH="1" rot="10800000">
              <a:off x="5040" y="2256"/>
              <a:ext cx="336" cy="576"/>
            </a:xfrm>
            <a:prstGeom prst="straightConnector1">
              <a:avLst/>
            </a:prstGeom>
            <a:noFill/>
            <a:ln cap="flat" cmpd="sng" w="25400">
              <a:solidFill>
                <a:schemeClr val="dk1"/>
              </a:solidFill>
              <a:prstDash val="solid"/>
              <a:miter lim="800000"/>
              <a:headEnd len="med" w="med" type="none"/>
              <a:tailEnd len="med" w="med" type="none"/>
            </a:ln>
          </p:spPr>
        </p:cxnSp>
        <p:sp>
          <p:nvSpPr>
            <p:cNvPr id="343" name="Google Shape;343;p35"/>
            <p:cNvSpPr txBox="1"/>
            <p:nvPr/>
          </p:nvSpPr>
          <p:spPr>
            <a:xfrm>
              <a:off x="2870" y="2385"/>
              <a:ext cx="484" cy="231"/>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344" name="Google Shape;344;p35"/>
            <p:cNvCxnSpPr/>
            <p:nvPr/>
          </p:nvCxnSpPr>
          <p:spPr>
            <a:xfrm>
              <a:off x="3792" y="1728"/>
              <a:ext cx="1584" cy="0"/>
            </a:xfrm>
            <a:prstGeom prst="straightConnector1">
              <a:avLst/>
            </a:prstGeom>
            <a:noFill/>
            <a:ln cap="flat" cmpd="sng" w="25400">
              <a:solidFill>
                <a:schemeClr val="dk1"/>
              </a:solidFill>
              <a:prstDash val="solid"/>
              <a:miter lim="800000"/>
              <a:headEnd len="med" w="med" type="none"/>
              <a:tailEnd len="med" w="med" type="none"/>
            </a:ln>
          </p:spPr>
        </p:cxnSp>
        <p:cxnSp>
          <p:nvCxnSpPr>
            <p:cNvPr id="345" name="Google Shape;345;p35"/>
            <p:cNvCxnSpPr/>
            <p:nvPr/>
          </p:nvCxnSpPr>
          <p:spPr>
            <a:xfrm>
              <a:off x="5376" y="1728"/>
              <a:ext cx="0" cy="528"/>
            </a:xfrm>
            <a:prstGeom prst="straightConnector1">
              <a:avLst/>
            </a:prstGeom>
            <a:noFill/>
            <a:ln cap="flat" cmpd="sng" w="25400">
              <a:solidFill>
                <a:schemeClr val="dk1"/>
              </a:solidFill>
              <a:prstDash val="solid"/>
              <a:miter lim="800000"/>
              <a:headEnd len="med" w="med" type="none"/>
              <a:tailEnd len="med" w="med" type="none"/>
            </a:ln>
          </p:spPr>
        </p:cxnSp>
      </p:grpSp>
      <p:sp>
        <p:nvSpPr>
          <p:cNvPr id="346" name="Google Shape;346;p35"/>
          <p:cNvSpPr txBox="1"/>
          <p:nvPr/>
        </p:nvSpPr>
        <p:spPr>
          <a:xfrm>
            <a:off x="7070725" y="5287962"/>
            <a:ext cx="1917700"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dimensions = 3</a:t>
            </a:r>
            <a:endParaRPr/>
          </a:p>
        </p:txBody>
      </p:sp>
      <p:sp>
        <p:nvSpPr>
          <p:cNvPr id="347" name="Google Shape;347;p35"/>
          <p:cNvSpPr txBox="1"/>
          <p:nvPr/>
        </p:nvSpPr>
        <p:spPr>
          <a:xfrm>
            <a:off x="6384925" y="19653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sp>
        <p:nvSpPr>
          <p:cNvPr id="348" name="Google Shape;348;p35"/>
          <p:cNvSpPr txBox="1"/>
          <p:nvPr/>
        </p:nvSpPr>
        <p:spPr>
          <a:xfrm>
            <a:off x="1889125" y="1965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54" name="Google Shape;354;p36"/>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pic>
        <p:nvPicPr>
          <p:cNvPr id="355" name="Google Shape;355;p36"/>
          <p:cNvPicPr preferRelativeResize="0"/>
          <p:nvPr/>
        </p:nvPicPr>
        <p:blipFill rotWithShape="1">
          <a:blip r:embed="rId3">
            <a:alphaModFix/>
          </a:blip>
          <a:srcRect b="0" l="0" r="0" t="0"/>
          <a:stretch/>
        </p:blipFill>
        <p:spPr>
          <a:xfrm>
            <a:off x="2640012" y="3300412"/>
            <a:ext cx="3997325" cy="1760537"/>
          </a:xfrm>
          <a:prstGeom prst="rect">
            <a:avLst/>
          </a:prstGeom>
          <a:noFill/>
          <a:ln>
            <a:noFill/>
          </a:ln>
        </p:spPr>
      </p:pic>
      <p:sp>
        <p:nvSpPr>
          <p:cNvPr id="356" name="Google Shape;356;p36"/>
          <p:cNvSpPr txBox="1"/>
          <p:nvPr/>
        </p:nvSpPr>
        <p:spPr>
          <a:xfrm>
            <a:off x="2119312" y="1538287"/>
            <a:ext cx="7199312" cy="13858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Add up amounts for day 1</a:t>
            </a:r>
            <a:endParaRPr/>
          </a:p>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WHERE date = 1</a:t>
            </a:r>
            <a:endParaRPr/>
          </a:p>
        </p:txBody>
      </p:sp>
      <p:sp>
        <p:nvSpPr>
          <p:cNvPr id="357" name="Google Shape;357;p36"/>
          <p:cNvSpPr/>
          <p:nvPr/>
        </p:nvSpPr>
        <p:spPr>
          <a:xfrm>
            <a:off x="7397750" y="404495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8" name="Google Shape;358;p36"/>
          <p:cNvSpPr txBox="1"/>
          <p:nvPr/>
        </p:nvSpPr>
        <p:spPr>
          <a:xfrm>
            <a:off x="8518525" y="4022725"/>
            <a:ext cx="5286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81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64" name="Google Shape;364;p37"/>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pic>
        <p:nvPicPr>
          <p:cNvPr id="365" name="Google Shape;365;p37"/>
          <p:cNvPicPr preferRelativeResize="0"/>
          <p:nvPr/>
        </p:nvPicPr>
        <p:blipFill rotWithShape="1">
          <a:blip r:embed="rId3">
            <a:alphaModFix/>
          </a:blip>
          <a:srcRect b="0" l="0" r="0" t="0"/>
          <a:stretch/>
        </p:blipFill>
        <p:spPr>
          <a:xfrm>
            <a:off x="1954212" y="3300412"/>
            <a:ext cx="3997325" cy="1760537"/>
          </a:xfrm>
          <a:prstGeom prst="rect">
            <a:avLst/>
          </a:prstGeom>
          <a:noFill/>
          <a:ln>
            <a:noFill/>
          </a:ln>
        </p:spPr>
      </p:pic>
      <p:sp>
        <p:nvSpPr>
          <p:cNvPr id="366" name="Google Shape;366;p37"/>
          <p:cNvSpPr txBox="1"/>
          <p:nvPr/>
        </p:nvSpPr>
        <p:spPr>
          <a:xfrm>
            <a:off x="2119312" y="1538287"/>
            <a:ext cx="7837487" cy="13731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Add up amounts by day</a:t>
            </a:r>
            <a:endParaRPr/>
          </a:p>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date,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GROUP BY date</a:t>
            </a:r>
            <a:endParaRPr/>
          </a:p>
        </p:txBody>
      </p:sp>
      <p:sp>
        <p:nvSpPr>
          <p:cNvPr id="367" name="Google Shape;367;p37"/>
          <p:cNvSpPr/>
          <p:nvPr/>
        </p:nvSpPr>
        <p:spPr>
          <a:xfrm>
            <a:off x="6483350" y="404495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68" name="Google Shape;368;p37"/>
          <p:cNvPicPr preferRelativeResize="0"/>
          <p:nvPr/>
        </p:nvPicPr>
        <p:blipFill rotWithShape="1">
          <a:blip r:embed="rId4">
            <a:alphaModFix/>
          </a:blip>
          <a:srcRect b="0" l="0" r="0" t="0"/>
          <a:stretch/>
        </p:blipFill>
        <p:spPr>
          <a:xfrm>
            <a:off x="7445375" y="3759200"/>
            <a:ext cx="2265362" cy="8239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cxnSp>
        <p:nvCxnSpPr>
          <p:cNvPr id="374" name="Google Shape;374;p38"/>
          <p:cNvCxnSpPr/>
          <p:nvPr/>
        </p:nvCxnSpPr>
        <p:spPr>
          <a:xfrm>
            <a:off x="4648200" y="5257800"/>
            <a:ext cx="2667000" cy="0"/>
          </a:xfrm>
          <a:prstGeom prst="straightConnector1">
            <a:avLst/>
          </a:prstGeom>
          <a:noFill/>
          <a:ln cap="flat" cmpd="sng" w="50800">
            <a:solidFill>
              <a:srgbClr val="FF3300"/>
            </a:solidFill>
            <a:prstDash val="solid"/>
            <a:miter lim="800000"/>
            <a:headEnd len="med" w="med" type="none"/>
            <a:tailEnd len="med" w="med" type="stealth"/>
          </a:ln>
        </p:spPr>
      </p:cxnSp>
      <p:cxnSp>
        <p:nvCxnSpPr>
          <p:cNvPr id="375" name="Google Shape;375;p38"/>
          <p:cNvCxnSpPr/>
          <p:nvPr/>
        </p:nvCxnSpPr>
        <p:spPr>
          <a:xfrm>
            <a:off x="4648200" y="5867400"/>
            <a:ext cx="2667000" cy="0"/>
          </a:xfrm>
          <a:prstGeom prst="straightConnector1">
            <a:avLst/>
          </a:prstGeom>
          <a:noFill/>
          <a:ln cap="flat" cmpd="sng" w="50800">
            <a:solidFill>
              <a:srgbClr val="FF3300"/>
            </a:solidFill>
            <a:prstDash val="solid"/>
            <a:miter lim="800000"/>
            <a:headEnd len="med" w="med" type="stealth"/>
            <a:tailEnd len="med" w="med" type="none"/>
          </a:ln>
        </p:spPr>
      </p:cxnSp>
      <p:sp>
        <p:nvSpPr>
          <p:cNvPr id="376" name="Google Shape;376;p38"/>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Another Example</a:t>
            </a:r>
            <a:endParaRPr/>
          </a:p>
        </p:txBody>
      </p:sp>
      <p:pic>
        <p:nvPicPr>
          <p:cNvPr id="377" name="Google Shape;377;p38"/>
          <p:cNvPicPr preferRelativeResize="0"/>
          <p:nvPr/>
        </p:nvPicPr>
        <p:blipFill rotWithShape="1">
          <a:blip r:embed="rId3">
            <a:alphaModFix/>
          </a:blip>
          <a:srcRect b="0" l="0" r="0" t="0"/>
          <a:stretch/>
        </p:blipFill>
        <p:spPr>
          <a:xfrm>
            <a:off x="1909762" y="3052762"/>
            <a:ext cx="3997325" cy="1760537"/>
          </a:xfrm>
          <a:prstGeom prst="rect">
            <a:avLst/>
          </a:prstGeom>
          <a:noFill/>
          <a:ln>
            <a:noFill/>
          </a:ln>
        </p:spPr>
      </p:pic>
      <p:sp>
        <p:nvSpPr>
          <p:cNvPr id="378" name="Google Shape;378;p38"/>
          <p:cNvSpPr txBox="1"/>
          <p:nvPr/>
        </p:nvSpPr>
        <p:spPr>
          <a:xfrm>
            <a:off x="2119312" y="1538287"/>
            <a:ext cx="7837487" cy="13731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Add up amounts by day, product</a:t>
            </a:r>
            <a:endParaRPr/>
          </a:p>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date,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GROUP BY date, prodId</a:t>
            </a:r>
            <a:endParaRPr/>
          </a:p>
        </p:txBody>
      </p:sp>
      <p:sp>
        <p:nvSpPr>
          <p:cNvPr id="379" name="Google Shape;379;p38"/>
          <p:cNvSpPr/>
          <p:nvPr/>
        </p:nvSpPr>
        <p:spPr>
          <a:xfrm>
            <a:off x="6286500" y="379730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80" name="Google Shape;380;p38"/>
          <p:cNvPicPr preferRelativeResize="0"/>
          <p:nvPr/>
        </p:nvPicPr>
        <p:blipFill rotWithShape="1">
          <a:blip r:embed="rId4">
            <a:alphaModFix/>
          </a:blip>
          <a:srcRect b="0" l="0" r="0" t="0"/>
          <a:stretch/>
        </p:blipFill>
        <p:spPr>
          <a:xfrm>
            <a:off x="7086600" y="3352800"/>
            <a:ext cx="3136900" cy="1116012"/>
          </a:xfrm>
          <a:prstGeom prst="rect">
            <a:avLst/>
          </a:prstGeom>
          <a:noFill/>
          <a:ln>
            <a:noFill/>
          </a:ln>
        </p:spPr>
      </p:pic>
      <p:sp>
        <p:nvSpPr>
          <p:cNvPr id="381" name="Google Shape;381;p38"/>
          <p:cNvSpPr txBox="1"/>
          <p:nvPr/>
        </p:nvSpPr>
        <p:spPr>
          <a:xfrm>
            <a:off x="5165725" y="5622925"/>
            <a:ext cx="1506537" cy="46196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drill-down</a:t>
            </a:r>
            <a:endParaRPr/>
          </a:p>
        </p:txBody>
      </p:sp>
      <p:sp>
        <p:nvSpPr>
          <p:cNvPr id="382" name="Google Shape;382;p38"/>
          <p:cNvSpPr txBox="1"/>
          <p:nvPr/>
        </p:nvSpPr>
        <p:spPr>
          <a:xfrm>
            <a:off x="5394325" y="5013325"/>
            <a:ext cx="941387" cy="46196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rollup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88" name="Google Shape;388;p39"/>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sp>
        <p:nvSpPr>
          <p:cNvPr id="389" name="Google Shape;389;p39"/>
          <p:cNvSpPr txBox="1"/>
          <p:nvPr>
            <p:ph idx="1" type="body"/>
          </p:nvPr>
        </p:nvSpPr>
        <p:spPr>
          <a:xfrm>
            <a:off x="838200" y="1825625"/>
            <a:ext cx="10515600" cy="4351337"/>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Operators: sum, count, max, min,  avg</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“Having” clause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Using dimension hierarchy</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average by region (within store)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maximum by month (within date)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95" name="Google Shape;395;p40"/>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 Aggregation</a:t>
            </a:r>
            <a:endParaRPr/>
          </a:p>
        </p:txBody>
      </p:sp>
      <p:sp>
        <p:nvSpPr>
          <p:cNvPr id="396" name="Google Shape;396;p40"/>
          <p:cNvSpPr txBox="1"/>
          <p:nvPr/>
        </p:nvSpPr>
        <p:spPr>
          <a:xfrm>
            <a:off x="1965325" y="2185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397" name="Google Shape;397;p40"/>
          <p:cNvPicPr preferRelativeResize="0"/>
          <p:nvPr/>
        </p:nvPicPr>
        <p:blipFill rotWithShape="1">
          <a:blip r:embed="rId3">
            <a:alphaModFix/>
          </a:blip>
          <a:srcRect b="0" l="0" r="0" t="0"/>
          <a:stretch/>
        </p:blipFill>
        <p:spPr>
          <a:xfrm>
            <a:off x="2897187" y="2125662"/>
            <a:ext cx="2568575" cy="757237"/>
          </a:xfrm>
          <a:prstGeom prst="rect">
            <a:avLst/>
          </a:prstGeom>
          <a:noFill/>
          <a:ln>
            <a:noFill/>
          </a:ln>
        </p:spPr>
      </p:pic>
      <p:sp>
        <p:nvSpPr>
          <p:cNvPr id="398" name="Google Shape;398;p40"/>
          <p:cNvSpPr txBox="1"/>
          <p:nvPr/>
        </p:nvSpPr>
        <p:spPr>
          <a:xfrm>
            <a:off x="2597150" y="2673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99" name="Google Shape;399;p40"/>
          <p:cNvPicPr preferRelativeResize="0"/>
          <p:nvPr/>
        </p:nvPicPr>
        <p:blipFill rotWithShape="1">
          <a:blip r:embed="rId4">
            <a:alphaModFix/>
          </a:blip>
          <a:srcRect b="0" l="0" r="0" t="0"/>
          <a:stretch/>
        </p:blipFill>
        <p:spPr>
          <a:xfrm>
            <a:off x="2592387" y="2659062"/>
            <a:ext cx="2568575" cy="757237"/>
          </a:xfrm>
          <a:prstGeom prst="rect">
            <a:avLst/>
          </a:prstGeom>
          <a:noFill/>
          <a:ln>
            <a:noFill/>
          </a:ln>
        </p:spPr>
      </p:pic>
      <p:cxnSp>
        <p:nvCxnSpPr>
          <p:cNvPr id="400" name="Google Shape;400;p40"/>
          <p:cNvCxnSpPr/>
          <p:nvPr/>
        </p:nvCxnSpPr>
        <p:spPr>
          <a:xfrm flipH="1" rot="10800000">
            <a:off x="2590800" y="1676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401" name="Google Shape;401;p40"/>
          <p:cNvCxnSpPr/>
          <p:nvPr/>
        </p:nvCxnSpPr>
        <p:spPr>
          <a:xfrm flipH="1" rot="10800000">
            <a:off x="5181600" y="1676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402" name="Google Shape;402;p40"/>
          <p:cNvCxnSpPr/>
          <p:nvPr/>
        </p:nvCxnSpPr>
        <p:spPr>
          <a:xfrm flipH="1" rot="10800000">
            <a:off x="5181600" y="2514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403" name="Google Shape;403;p40"/>
          <p:cNvSpPr txBox="1"/>
          <p:nvPr/>
        </p:nvSpPr>
        <p:spPr>
          <a:xfrm>
            <a:off x="1736725" y="2719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404" name="Google Shape;404;p40"/>
          <p:cNvCxnSpPr/>
          <p:nvPr/>
        </p:nvCxnSpPr>
        <p:spPr>
          <a:xfrm>
            <a:off x="3200400" y="1676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405" name="Google Shape;405;p40"/>
          <p:cNvCxnSpPr/>
          <p:nvPr/>
        </p:nvCxnSpPr>
        <p:spPr>
          <a:xfrm>
            <a:off x="5715000" y="16764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406" name="Google Shape;406;p40"/>
          <p:cNvPicPr preferRelativeResize="0"/>
          <p:nvPr/>
        </p:nvPicPr>
        <p:blipFill rotWithShape="1">
          <a:blip r:embed="rId5">
            <a:alphaModFix/>
          </a:blip>
          <a:srcRect b="0" l="0" r="0" t="0"/>
          <a:stretch/>
        </p:blipFill>
        <p:spPr>
          <a:xfrm>
            <a:off x="2439987" y="4183062"/>
            <a:ext cx="2568575" cy="757237"/>
          </a:xfrm>
          <a:prstGeom prst="rect">
            <a:avLst/>
          </a:prstGeom>
          <a:noFill/>
          <a:ln>
            <a:noFill/>
          </a:ln>
        </p:spPr>
      </p:pic>
      <p:pic>
        <p:nvPicPr>
          <p:cNvPr id="407" name="Google Shape;407;p40"/>
          <p:cNvPicPr preferRelativeResize="0"/>
          <p:nvPr/>
        </p:nvPicPr>
        <p:blipFill rotWithShape="1">
          <a:blip r:embed="rId6">
            <a:alphaModFix/>
          </a:blip>
          <a:srcRect b="0" l="0" r="0" t="0"/>
          <a:stretch/>
        </p:blipFill>
        <p:spPr>
          <a:xfrm>
            <a:off x="6100762" y="3722687"/>
            <a:ext cx="2566987" cy="557212"/>
          </a:xfrm>
          <a:prstGeom prst="rect">
            <a:avLst/>
          </a:prstGeom>
          <a:noFill/>
          <a:ln>
            <a:noFill/>
          </a:ln>
        </p:spPr>
      </p:pic>
      <p:pic>
        <p:nvPicPr>
          <p:cNvPr id="408" name="Google Shape;408;p40"/>
          <p:cNvPicPr preferRelativeResize="0"/>
          <p:nvPr/>
        </p:nvPicPr>
        <p:blipFill rotWithShape="1">
          <a:blip r:embed="rId7">
            <a:alphaModFix/>
          </a:blip>
          <a:srcRect b="0" l="0" r="0" t="0"/>
          <a:stretch/>
        </p:blipFill>
        <p:spPr>
          <a:xfrm>
            <a:off x="6100762" y="5168900"/>
            <a:ext cx="1289050" cy="823912"/>
          </a:xfrm>
          <a:prstGeom prst="rect">
            <a:avLst/>
          </a:prstGeom>
          <a:noFill/>
          <a:ln>
            <a:noFill/>
          </a:ln>
        </p:spPr>
      </p:pic>
      <p:sp>
        <p:nvSpPr>
          <p:cNvPr id="409" name="Google Shape;409;p40"/>
          <p:cNvSpPr txBox="1"/>
          <p:nvPr/>
        </p:nvSpPr>
        <p:spPr>
          <a:xfrm>
            <a:off x="9280525" y="4632325"/>
            <a:ext cx="700087" cy="461962"/>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129</a:t>
            </a:r>
            <a:endParaRPr/>
          </a:p>
        </p:txBody>
      </p:sp>
      <p:cxnSp>
        <p:nvCxnSpPr>
          <p:cNvPr id="410" name="Google Shape;410;p40"/>
          <p:cNvCxnSpPr/>
          <p:nvPr/>
        </p:nvCxnSpPr>
        <p:spPr>
          <a:xfrm>
            <a:off x="3810000" y="3505200"/>
            <a:ext cx="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411" name="Google Shape;411;p40"/>
          <p:cNvCxnSpPr/>
          <p:nvPr/>
        </p:nvCxnSpPr>
        <p:spPr>
          <a:xfrm flipH="1" rot="10800000">
            <a:off x="5029200" y="3963987"/>
            <a:ext cx="989012" cy="531812"/>
          </a:xfrm>
          <a:prstGeom prst="straightConnector1">
            <a:avLst/>
          </a:prstGeom>
          <a:noFill/>
          <a:ln cap="flat" cmpd="sng" w="25400">
            <a:solidFill>
              <a:schemeClr val="dk1"/>
            </a:solidFill>
            <a:prstDash val="solid"/>
            <a:miter lim="800000"/>
            <a:headEnd len="med" w="med" type="none"/>
            <a:tailEnd len="med" w="med" type="stealth"/>
          </a:ln>
        </p:spPr>
      </p:cxnSp>
      <p:cxnSp>
        <p:nvCxnSpPr>
          <p:cNvPr id="412" name="Google Shape;412;p40"/>
          <p:cNvCxnSpPr/>
          <p:nvPr/>
        </p:nvCxnSpPr>
        <p:spPr>
          <a:xfrm>
            <a:off x="5027612" y="4724400"/>
            <a:ext cx="992187"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413" name="Google Shape;413;p40"/>
          <p:cNvCxnSpPr/>
          <p:nvPr/>
        </p:nvCxnSpPr>
        <p:spPr>
          <a:xfrm>
            <a:off x="8763000" y="4038600"/>
            <a:ext cx="60960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414" name="Google Shape;414;p40"/>
          <p:cNvCxnSpPr/>
          <p:nvPr/>
        </p:nvCxnSpPr>
        <p:spPr>
          <a:xfrm flipH="1" rot="10800000">
            <a:off x="7466012" y="5029200"/>
            <a:ext cx="1754187" cy="534987"/>
          </a:xfrm>
          <a:prstGeom prst="straightConnector1">
            <a:avLst/>
          </a:prstGeom>
          <a:noFill/>
          <a:ln cap="flat" cmpd="sng" w="25400">
            <a:solidFill>
              <a:schemeClr val="dk1"/>
            </a:solidFill>
            <a:prstDash val="solid"/>
            <a:miter lim="800000"/>
            <a:headEnd len="med" w="med" type="none"/>
            <a:tailEnd len="med" w="med" type="stealth"/>
          </a:ln>
        </p:spPr>
      </p:cxnSp>
      <p:cxnSp>
        <p:nvCxnSpPr>
          <p:cNvPr id="415" name="Google Shape;415;p40"/>
          <p:cNvCxnSpPr/>
          <p:nvPr/>
        </p:nvCxnSpPr>
        <p:spPr>
          <a:xfrm>
            <a:off x="5943600" y="2438400"/>
            <a:ext cx="990600" cy="0"/>
          </a:xfrm>
          <a:prstGeom prst="straightConnector1">
            <a:avLst/>
          </a:prstGeom>
          <a:noFill/>
          <a:ln cap="flat" cmpd="sng" w="25400">
            <a:solidFill>
              <a:schemeClr val="dk1"/>
            </a:solidFill>
            <a:prstDash val="solid"/>
            <a:miter lim="800000"/>
            <a:headEnd len="med" w="med" type="none"/>
            <a:tailEnd len="med" w="med" type="stealth"/>
          </a:ln>
        </p:spPr>
      </p:cxnSp>
      <p:sp>
        <p:nvSpPr>
          <p:cNvPr id="416" name="Google Shape;416;p40"/>
          <p:cNvSpPr txBox="1"/>
          <p:nvPr/>
        </p:nvSpPr>
        <p:spPr>
          <a:xfrm>
            <a:off x="6994525" y="2193925"/>
            <a:ext cx="6111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 .</a:t>
            </a:r>
            <a:endParaRPr/>
          </a:p>
        </p:txBody>
      </p:sp>
      <p:grpSp>
        <p:nvGrpSpPr>
          <p:cNvPr id="417" name="Google Shape;417;p40"/>
          <p:cNvGrpSpPr/>
          <p:nvPr/>
        </p:nvGrpSpPr>
        <p:grpSpPr>
          <a:xfrm>
            <a:off x="2425700" y="5216525"/>
            <a:ext cx="2667000" cy="1071562"/>
            <a:chOff x="576" y="3398"/>
            <a:chExt cx="1680" cy="675"/>
          </a:xfrm>
        </p:grpSpPr>
        <p:cxnSp>
          <p:nvCxnSpPr>
            <p:cNvPr id="418" name="Google Shape;418;p40"/>
            <p:cNvCxnSpPr/>
            <p:nvPr/>
          </p:nvCxnSpPr>
          <p:spPr>
            <a:xfrm>
              <a:off x="576" y="3552"/>
              <a:ext cx="1680" cy="0"/>
            </a:xfrm>
            <a:prstGeom prst="straightConnector1">
              <a:avLst/>
            </a:prstGeom>
            <a:noFill/>
            <a:ln cap="flat" cmpd="sng" w="50800">
              <a:solidFill>
                <a:srgbClr val="FF3300"/>
              </a:solidFill>
              <a:prstDash val="solid"/>
              <a:miter lim="800000"/>
              <a:headEnd len="med" w="med" type="none"/>
              <a:tailEnd len="med" w="med" type="stealth"/>
            </a:ln>
          </p:spPr>
        </p:cxnSp>
        <p:cxnSp>
          <p:nvCxnSpPr>
            <p:cNvPr id="419" name="Google Shape;419;p40"/>
            <p:cNvCxnSpPr/>
            <p:nvPr/>
          </p:nvCxnSpPr>
          <p:spPr>
            <a:xfrm>
              <a:off x="576" y="3936"/>
              <a:ext cx="1680" cy="0"/>
            </a:xfrm>
            <a:prstGeom prst="straightConnector1">
              <a:avLst/>
            </a:prstGeom>
            <a:noFill/>
            <a:ln cap="flat" cmpd="sng" w="50800">
              <a:solidFill>
                <a:srgbClr val="FF3300"/>
              </a:solidFill>
              <a:prstDash val="solid"/>
              <a:miter lim="800000"/>
              <a:headEnd len="med" w="med" type="stealth"/>
              <a:tailEnd len="med" w="med" type="none"/>
            </a:ln>
          </p:spPr>
        </p:cxnSp>
        <p:sp>
          <p:nvSpPr>
            <p:cNvPr id="420" name="Google Shape;420;p40"/>
            <p:cNvSpPr txBox="1"/>
            <p:nvPr/>
          </p:nvSpPr>
          <p:spPr>
            <a:xfrm>
              <a:off x="902" y="3782"/>
              <a:ext cx="949" cy="291"/>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drill-down</a:t>
              </a:r>
              <a:endParaRPr/>
            </a:p>
          </p:txBody>
        </p:sp>
        <p:sp>
          <p:nvSpPr>
            <p:cNvPr id="421" name="Google Shape;421;p40"/>
            <p:cNvSpPr txBox="1"/>
            <p:nvPr/>
          </p:nvSpPr>
          <p:spPr>
            <a:xfrm>
              <a:off x="1046" y="3398"/>
              <a:ext cx="593" cy="291"/>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rollup</a:t>
              </a:r>
              <a:endParaRPr/>
            </a:p>
          </p:txBody>
        </p:sp>
      </p:grpSp>
      <p:sp>
        <p:nvSpPr>
          <p:cNvPr id="422" name="Google Shape;422;p40"/>
          <p:cNvSpPr txBox="1"/>
          <p:nvPr/>
        </p:nvSpPr>
        <p:spPr>
          <a:xfrm>
            <a:off x="6386512" y="1736725"/>
            <a:ext cx="37973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Example: computing sums</a:t>
            </a:r>
            <a:endParaRPr/>
          </a:p>
        </p:txBody>
      </p:sp>
      <p:cxnSp>
        <p:nvCxnSpPr>
          <p:cNvPr id="423" name="Google Shape;423;p40"/>
          <p:cNvCxnSpPr/>
          <p:nvPr/>
        </p:nvCxnSpPr>
        <p:spPr>
          <a:xfrm>
            <a:off x="8991600" y="3200400"/>
            <a:ext cx="685800" cy="1371600"/>
          </a:xfrm>
          <a:prstGeom prst="straightConnector1">
            <a:avLst/>
          </a:prstGeom>
          <a:noFill/>
          <a:ln cap="flat" cmpd="sng" w="25400">
            <a:solidFill>
              <a:schemeClr val="dk1"/>
            </a:solidFill>
            <a:prstDash val="solid"/>
            <a:miter lim="800000"/>
            <a:headEnd len="med" w="med"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429" name="Google Shape;429;p41"/>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 Operators</a:t>
            </a:r>
            <a:endParaRPr/>
          </a:p>
        </p:txBody>
      </p:sp>
      <p:sp>
        <p:nvSpPr>
          <p:cNvPr id="430" name="Google Shape;430;p41"/>
          <p:cNvSpPr txBox="1"/>
          <p:nvPr/>
        </p:nvSpPr>
        <p:spPr>
          <a:xfrm>
            <a:off x="1965325" y="2185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431" name="Google Shape;431;p41"/>
          <p:cNvPicPr preferRelativeResize="0"/>
          <p:nvPr/>
        </p:nvPicPr>
        <p:blipFill rotWithShape="1">
          <a:blip r:embed="rId3">
            <a:alphaModFix/>
          </a:blip>
          <a:srcRect b="0" l="0" r="0" t="0"/>
          <a:stretch/>
        </p:blipFill>
        <p:spPr>
          <a:xfrm>
            <a:off x="2897187" y="2125662"/>
            <a:ext cx="2568575" cy="757237"/>
          </a:xfrm>
          <a:prstGeom prst="rect">
            <a:avLst/>
          </a:prstGeom>
          <a:noFill/>
          <a:ln>
            <a:noFill/>
          </a:ln>
        </p:spPr>
      </p:pic>
      <p:sp>
        <p:nvSpPr>
          <p:cNvPr id="432" name="Google Shape;432;p41"/>
          <p:cNvSpPr txBox="1"/>
          <p:nvPr/>
        </p:nvSpPr>
        <p:spPr>
          <a:xfrm>
            <a:off x="2597150" y="2673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33" name="Google Shape;433;p41"/>
          <p:cNvPicPr preferRelativeResize="0"/>
          <p:nvPr/>
        </p:nvPicPr>
        <p:blipFill rotWithShape="1">
          <a:blip r:embed="rId4">
            <a:alphaModFix/>
          </a:blip>
          <a:srcRect b="0" l="0" r="0" t="0"/>
          <a:stretch/>
        </p:blipFill>
        <p:spPr>
          <a:xfrm>
            <a:off x="2592387" y="2659062"/>
            <a:ext cx="2568575" cy="757237"/>
          </a:xfrm>
          <a:prstGeom prst="rect">
            <a:avLst/>
          </a:prstGeom>
          <a:noFill/>
          <a:ln>
            <a:noFill/>
          </a:ln>
        </p:spPr>
      </p:pic>
      <p:cxnSp>
        <p:nvCxnSpPr>
          <p:cNvPr id="434" name="Google Shape;434;p41"/>
          <p:cNvCxnSpPr/>
          <p:nvPr/>
        </p:nvCxnSpPr>
        <p:spPr>
          <a:xfrm flipH="1" rot="10800000">
            <a:off x="2590800" y="1676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435" name="Google Shape;435;p41"/>
          <p:cNvCxnSpPr/>
          <p:nvPr/>
        </p:nvCxnSpPr>
        <p:spPr>
          <a:xfrm flipH="1" rot="10800000">
            <a:off x="5181600" y="1676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436" name="Google Shape;436;p41"/>
          <p:cNvCxnSpPr/>
          <p:nvPr/>
        </p:nvCxnSpPr>
        <p:spPr>
          <a:xfrm flipH="1" rot="10800000">
            <a:off x="5181600" y="2514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437" name="Google Shape;437;p41"/>
          <p:cNvSpPr txBox="1"/>
          <p:nvPr/>
        </p:nvSpPr>
        <p:spPr>
          <a:xfrm>
            <a:off x="1736725" y="2719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438" name="Google Shape;438;p41"/>
          <p:cNvCxnSpPr/>
          <p:nvPr/>
        </p:nvCxnSpPr>
        <p:spPr>
          <a:xfrm>
            <a:off x="3200400" y="1676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439" name="Google Shape;439;p41"/>
          <p:cNvCxnSpPr/>
          <p:nvPr/>
        </p:nvCxnSpPr>
        <p:spPr>
          <a:xfrm>
            <a:off x="5715000" y="16764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440" name="Google Shape;440;p41"/>
          <p:cNvPicPr preferRelativeResize="0"/>
          <p:nvPr/>
        </p:nvPicPr>
        <p:blipFill rotWithShape="1">
          <a:blip r:embed="rId5">
            <a:alphaModFix/>
          </a:blip>
          <a:srcRect b="0" l="0" r="0" t="0"/>
          <a:stretch/>
        </p:blipFill>
        <p:spPr>
          <a:xfrm>
            <a:off x="2439987" y="4183062"/>
            <a:ext cx="2568575" cy="757237"/>
          </a:xfrm>
          <a:prstGeom prst="rect">
            <a:avLst/>
          </a:prstGeom>
          <a:noFill/>
          <a:ln>
            <a:noFill/>
          </a:ln>
        </p:spPr>
      </p:pic>
      <p:pic>
        <p:nvPicPr>
          <p:cNvPr id="441" name="Google Shape;441;p41"/>
          <p:cNvPicPr preferRelativeResize="0"/>
          <p:nvPr/>
        </p:nvPicPr>
        <p:blipFill rotWithShape="1">
          <a:blip r:embed="rId6">
            <a:alphaModFix/>
          </a:blip>
          <a:srcRect b="0" l="0" r="0" t="0"/>
          <a:stretch/>
        </p:blipFill>
        <p:spPr>
          <a:xfrm>
            <a:off x="6100762" y="3722687"/>
            <a:ext cx="2566987" cy="557212"/>
          </a:xfrm>
          <a:prstGeom prst="rect">
            <a:avLst/>
          </a:prstGeom>
          <a:noFill/>
          <a:ln>
            <a:noFill/>
          </a:ln>
        </p:spPr>
      </p:pic>
      <p:pic>
        <p:nvPicPr>
          <p:cNvPr id="442" name="Google Shape;442;p41"/>
          <p:cNvPicPr preferRelativeResize="0"/>
          <p:nvPr/>
        </p:nvPicPr>
        <p:blipFill rotWithShape="1">
          <a:blip r:embed="rId7">
            <a:alphaModFix/>
          </a:blip>
          <a:srcRect b="0" l="0" r="0" t="0"/>
          <a:stretch/>
        </p:blipFill>
        <p:spPr>
          <a:xfrm>
            <a:off x="6100762" y="5168900"/>
            <a:ext cx="1289050" cy="823912"/>
          </a:xfrm>
          <a:prstGeom prst="rect">
            <a:avLst/>
          </a:prstGeom>
          <a:noFill/>
          <a:ln>
            <a:noFill/>
          </a:ln>
        </p:spPr>
      </p:pic>
      <p:sp>
        <p:nvSpPr>
          <p:cNvPr id="443" name="Google Shape;443;p41"/>
          <p:cNvSpPr txBox="1"/>
          <p:nvPr/>
        </p:nvSpPr>
        <p:spPr>
          <a:xfrm>
            <a:off x="9280525" y="4632325"/>
            <a:ext cx="700087" cy="461962"/>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129</a:t>
            </a:r>
            <a:endParaRPr/>
          </a:p>
        </p:txBody>
      </p:sp>
      <p:cxnSp>
        <p:nvCxnSpPr>
          <p:cNvPr id="444" name="Google Shape;444;p41"/>
          <p:cNvCxnSpPr/>
          <p:nvPr/>
        </p:nvCxnSpPr>
        <p:spPr>
          <a:xfrm>
            <a:off x="3810000" y="3505200"/>
            <a:ext cx="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445" name="Google Shape;445;p41"/>
          <p:cNvCxnSpPr/>
          <p:nvPr/>
        </p:nvCxnSpPr>
        <p:spPr>
          <a:xfrm flipH="1" rot="10800000">
            <a:off x="5029200" y="3963987"/>
            <a:ext cx="989012" cy="531812"/>
          </a:xfrm>
          <a:prstGeom prst="straightConnector1">
            <a:avLst/>
          </a:prstGeom>
          <a:noFill/>
          <a:ln cap="flat" cmpd="sng" w="25400">
            <a:solidFill>
              <a:schemeClr val="dk1"/>
            </a:solidFill>
            <a:prstDash val="solid"/>
            <a:miter lim="800000"/>
            <a:headEnd len="med" w="med" type="none"/>
            <a:tailEnd len="med" w="med" type="stealth"/>
          </a:ln>
        </p:spPr>
      </p:cxnSp>
      <p:cxnSp>
        <p:nvCxnSpPr>
          <p:cNvPr id="446" name="Google Shape;446;p41"/>
          <p:cNvCxnSpPr/>
          <p:nvPr/>
        </p:nvCxnSpPr>
        <p:spPr>
          <a:xfrm>
            <a:off x="5027612" y="4724400"/>
            <a:ext cx="992187"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447" name="Google Shape;447;p41"/>
          <p:cNvCxnSpPr/>
          <p:nvPr/>
        </p:nvCxnSpPr>
        <p:spPr>
          <a:xfrm>
            <a:off x="8763000" y="4038600"/>
            <a:ext cx="60960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448" name="Google Shape;448;p41"/>
          <p:cNvCxnSpPr/>
          <p:nvPr/>
        </p:nvCxnSpPr>
        <p:spPr>
          <a:xfrm flipH="1" rot="10800000">
            <a:off x="7466012" y="5029200"/>
            <a:ext cx="1754187" cy="534987"/>
          </a:xfrm>
          <a:prstGeom prst="straightConnector1">
            <a:avLst/>
          </a:prstGeom>
          <a:noFill/>
          <a:ln cap="flat" cmpd="sng" w="25400">
            <a:solidFill>
              <a:schemeClr val="dk1"/>
            </a:solidFill>
            <a:prstDash val="solid"/>
            <a:miter lim="800000"/>
            <a:headEnd len="med" w="med" type="none"/>
            <a:tailEnd len="med" w="med" type="stealth"/>
          </a:ln>
        </p:spPr>
      </p:cxnSp>
      <p:cxnSp>
        <p:nvCxnSpPr>
          <p:cNvPr id="449" name="Google Shape;449;p41"/>
          <p:cNvCxnSpPr/>
          <p:nvPr/>
        </p:nvCxnSpPr>
        <p:spPr>
          <a:xfrm>
            <a:off x="5943600" y="2438400"/>
            <a:ext cx="990600" cy="0"/>
          </a:xfrm>
          <a:prstGeom prst="straightConnector1">
            <a:avLst/>
          </a:prstGeom>
          <a:noFill/>
          <a:ln cap="flat" cmpd="sng" w="25400">
            <a:solidFill>
              <a:schemeClr val="dk1"/>
            </a:solidFill>
            <a:prstDash val="solid"/>
            <a:miter lim="800000"/>
            <a:headEnd len="med" w="med" type="none"/>
            <a:tailEnd len="med" w="med" type="stealth"/>
          </a:ln>
        </p:spPr>
      </p:cxnSp>
      <p:sp>
        <p:nvSpPr>
          <p:cNvPr id="450" name="Google Shape;450;p41"/>
          <p:cNvSpPr txBox="1"/>
          <p:nvPr/>
        </p:nvSpPr>
        <p:spPr>
          <a:xfrm>
            <a:off x="6994525" y="2193925"/>
            <a:ext cx="6111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 .</a:t>
            </a:r>
            <a:endParaRPr/>
          </a:p>
        </p:txBody>
      </p:sp>
      <p:cxnSp>
        <p:nvCxnSpPr>
          <p:cNvPr id="451" name="Google Shape;451;p41"/>
          <p:cNvCxnSpPr/>
          <p:nvPr/>
        </p:nvCxnSpPr>
        <p:spPr>
          <a:xfrm>
            <a:off x="8991600" y="3200400"/>
            <a:ext cx="685800" cy="1371600"/>
          </a:xfrm>
          <a:prstGeom prst="straightConnector1">
            <a:avLst/>
          </a:prstGeom>
          <a:noFill/>
          <a:ln cap="flat" cmpd="sng" w="25400">
            <a:solidFill>
              <a:schemeClr val="dk1"/>
            </a:solidFill>
            <a:prstDash val="solid"/>
            <a:miter lim="800000"/>
            <a:headEnd len="med" w="med" type="none"/>
            <a:tailEnd len="med" w="med" type="stealth"/>
          </a:ln>
        </p:spPr>
      </p:cxnSp>
      <p:sp>
        <p:nvSpPr>
          <p:cNvPr id="452" name="Google Shape;452;p41"/>
          <p:cNvSpPr/>
          <p:nvPr/>
        </p:nvSpPr>
        <p:spPr>
          <a:xfrm>
            <a:off x="6858000" y="2895600"/>
            <a:ext cx="1905000" cy="609600"/>
          </a:xfrm>
          <a:prstGeom prst="wedgeRoundRectCallout">
            <a:avLst>
              <a:gd fmla="val 4230" name="adj1"/>
              <a:gd fmla="val 42581"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sale(c1,*,*)</a:t>
            </a:r>
            <a:endParaRPr/>
          </a:p>
        </p:txBody>
      </p:sp>
      <p:sp>
        <p:nvSpPr>
          <p:cNvPr id="453" name="Google Shape;453;p41"/>
          <p:cNvSpPr/>
          <p:nvPr/>
        </p:nvSpPr>
        <p:spPr>
          <a:xfrm>
            <a:off x="8534400" y="5486400"/>
            <a:ext cx="1905000" cy="609600"/>
          </a:xfrm>
          <a:prstGeom prst="wedgeRoundRectCallout">
            <a:avLst>
              <a:gd fmla="val 13590" name="adj1"/>
              <a:gd fmla="val -1681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a:t>
            </a:r>
            <a:endParaRPr/>
          </a:p>
        </p:txBody>
      </p:sp>
      <p:sp>
        <p:nvSpPr>
          <p:cNvPr id="454" name="Google Shape;454;p41"/>
          <p:cNvSpPr/>
          <p:nvPr/>
        </p:nvSpPr>
        <p:spPr>
          <a:xfrm>
            <a:off x="2819400" y="5334000"/>
            <a:ext cx="1905000" cy="609600"/>
          </a:xfrm>
          <a:prstGeom prst="wedgeRoundRectCallout">
            <a:avLst>
              <a:gd fmla="val 15174" name="adj1"/>
              <a:gd fmla="val -1816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sale(c2,p2,*)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111" name="Google Shape;111;p15"/>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Multidimensional Data Analysis Techniques</a:t>
            </a:r>
            <a:endParaRPr b="0" i="0" sz="2400" u="none">
              <a:solidFill>
                <a:schemeClr val="dk1"/>
              </a:solidFill>
              <a:latin typeface="Calibri"/>
              <a:ea typeface="Calibri"/>
              <a:cs typeface="Calibri"/>
              <a:sym typeface="Calibri"/>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The processing of data in which data are viewed as part of a multidimensional structure.</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Multidimensional view allows end users to consolidate or aggregate data at different levels.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Multidimensional view allows a business analyst to easily switch business perspectives.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Figure 13.4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pic>
        <p:nvPicPr>
          <p:cNvPr id="460" name="Google Shape;460;p42"/>
          <p:cNvPicPr preferRelativeResize="0"/>
          <p:nvPr/>
        </p:nvPicPr>
        <p:blipFill rotWithShape="1">
          <a:blip r:embed="rId3">
            <a:alphaModFix/>
          </a:blip>
          <a:srcRect b="0" l="0" r="0" t="0"/>
          <a:stretch/>
        </p:blipFill>
        <p:spPr>
          <a:xfrm>
            <a:off x="5029200" y="2057400"/>
            <a:ext cx="3505200" cy="1206500"/>
          </a:xfrm>
          <a:prstGeom prst="rect">
            <a:avLst/>
          </a:prstGeom>
          <a:noFill/>
          <a:ln>
            <a:noFill/>
          </a:ln>
        </p:spPr>
      </p:pic>
      <p:sp>
        <p:nvSpPr>
          <p:cNvPr id="461" name="Google Shape;461;p4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Extended Cube</a:t>
            </a:r>
            <a:endParaRPr/>
          </a:p>
        </p:txBody>
      </p:sp>
      <p:sp>
        <p:nvSpPr>
          <p:cNvPr id="462" name="Google Shape;462;p42"/>
          <p:cNvSpPr txBox="1"/>
          <p:nvPr/>
        </p:nvSpPr>
        <p:spPr>
          <a:xfrm>
            <a:off x="3048000" y="2971800"/>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463" name="Google Shape;463;p42"/>
          <p:cNvPicPr preferRelativeResize="0"/>
          <p:nvPr/>
        </p:nvPicPr>
        <p:blipFill rotWithShape="1">
          <a:blip r:embed="rId4">
            <a:alphaModFix/>
          </a:blip>
          <a:srcRect b="0" l="0" r="0" t="0"/>
          <a:stretch/>
        </p:blipFill>
        <p:spPr>
          <a:xfrm>
            <a:off x="4267200" y="2971800"/>
            <a:ext cx="3352800" cy="1219200"/>
          </a:xfrm>
          <a:prstGeom prst="rect">
            <a:avLst/>
          </a:prstGeom>
          <a:noFill/>
          <a:ln>
            <a:noFill/>
          </a:ln>
        </p:spPr>
      </p:pic>
      <p:sp>
        <p:nvSpPr>
          <p:cNvPr id="464" name="Google Shape;464;p42"/>
          <p:cNvSpPr txBox="1"/>
          <p:nvPr/>
        </p:nvSpPr>
        <p:spPr>
          <a:xfrm>
            <a:off x="4043362" y="3671887"/>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65" name="Google Shape;465;p42"/>
          <p:cNvPicPr preferRelativeResize="0"/>
          <p:nvPr/>
        </p:nvPicPr>
        <p:blipFill rotWithShape="1">
          <a:blip r:embed="rId5">
            <a:alphaModFix/>
          </a:blip>
          <a:srcRect b="0" l="0" r="0" t="0"/>
          <a:stretch/>
        </p:blipFill>
        <p:spPr>
          <a:xfrm>
            <a:off x="3505200" y="3657600"/>
            <a:ext cx="3505200" cy="1206500"/>
          </a:xfrm>
          <a:prstGeom prst="rect">
            <a:avLst/>
          </a:prstGeom>
          <a:noFill/>
          <a:ln>
            <a:noFill/>
          </a:ln>
        </p:spPr>
      </p:pic>
      <p:cxnSp>
        <p:nvCxnSpPr>
          <p:cNvPr id="466" name="Google Shape;466;p42"/>
          <p:cNvCxnSpPr/>
          <p:nvPr/>
        </p:nvCxnSpPr>
        <p:spPr>
          <a:xfrm flipH="1" rot="10800000">
            <a:off x="3505200" y="2057400"/>
            <a:ext cx="1524000" cy="1600200"/>
          </a:xfrm>
          <a:prstGeom prst="straightConnector1">
            <a:avLst/>
          </a:prstGeom>
          <a:noFill/>
          <a:ln cap="flat" cmpd="sng" w="25400">
            <a:solidFill>
              <a:schemeClr val="dk1"/>
            </a:solidFill>
            <a:prstDash val="solid"/>
            <a:miter lim="800000"/>
            <a:headEnd len="med" w="med" type="none"/>
            <a:tailEnd len="med" w="med" type="none"/>
          </a:ln>
        </p:spPr>
      </p:cxnSp>
      <p:cxnSp>
        <p:nvCxnSpPr>
          <p:cNvPr id="467" name="Google Shape;467;p42"/>
          <p:cNvCxnSpPr/>
          <p:nvPr/>
        </p:nvCxnSpPr>
        <p:spPr>
          <a:xfrm flipH="1" rot="10800000">
            <a:off x="7010400" y="2057400"/>
            <a:ext cx="1524000" cy="1600200"/>
          </a:xfrm>
          <a:prstGeom prst="straightConnector1">
            <a:avLst/>
          </a:prstGeom>
          <a:noFill/>
          <a:ln cap="flat" cmpd="sng" w="25400">
            <a:solidFill>
              <a:schemeClr val="dk1"/>
            </a:solidFill>
            <a:prstDash val="solid"/>
            <a:miter lim="800000"/>
            <a:headEnd len="med" w="med" type="none"/>
            <a:tailEnd len="med" w="med" type="none"/>
          </a:ln>
        </p:spPr>
      </p:cxnSp>
      <p:cxnSp>
        <p:nvCxnSpPr>
          <p:cNvPr id="468" name="Google Shape;468;p42"/>
          <p:cNvCxnSpPr/>
          <p:nvPr/>
        </p:nvCxnSpPr>
        <p:spPr>
          <a:xfrm flipH="1" rot="10800000">
            <a:off x="7010400" y="3276600"/>
            <a:ext cx="1524000" cy="1600200"/>
          </a:xfrm>
          <a:prstGeom prst="straightConnector1">
            <a:avLst/>
          </a:prstGeom>
          <a:noFill/>
          <a:ln cap="flat" cmpd="sng" w="25400">
            <a:solidFill>
              <a:schemeClr val="dk1"/>
            </a:solidFill>
            <a:prstDash val="solid"/>
            <a:miter lim="800000"/>
            <a:headEnd len="med" w="med" type="none"/>
            <a:tailEnd len="med" w="med" type="none"/>
          </a:ln>
        </p:spPr>
      </p:cxnSp>
      <p:sp>
        <p:nvSpPr>
          <p:cNvPr id="469" name="Google Shape;469;p42"/>
          <p:cNvSpPr txBox="1"/>
          <p:nvPr/>
        </p:nvSpPr>
        <p:spPr>
          <a:xfrm>
            <a:off x="2514600" y="3810000"/>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sp>
        <p:nvSpPr>
          <p:cNvPr id="470" name="Google Shape;470;p42"/>
          <p:cNvSpPr txBox="1"/>
          <p:nvPr/>
        </p:nvSpPr>
        <p:spPr>
          <a:xfrm>
            <a:off x="4419600" y="2057400"/>
            <a:ext cx="273050" cy="366712"/>
          </a:xfrm>
          <a:prstGeom prst="rect">
            <a:avLst/>
          </a:prstGeom>
          <a:solidFill>
            <a:schemeClr val="hlink"/>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471" name="Google Shape;471;p42"/>
          <p:cNvSpPr/>
          <p:nvPr/>
        </p:nvSpPr>
        <p:spPr>
          <a:xfrm>
            <a:off x="8458200" y="3657600"/>
            <a:ext cx="1905000" cy="609600"/>
          </a:xfrm>
          <a:prstGeom prst="wedgeRoundRectCallout">
            <a:avLst>
              <a:gd fmla="val -666" name="adj1"/>
              <a:gd fmla="val -2986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sale(*,p2,*)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477" name="Google Shape;477;p43"/>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Aggregation Using Hierarchies</a:t>
            </a:r>
            <a:endParaRPr/>
          </a:p>
        </p:txBody>
      </p:sp>
      <p:grpSp>
        <p:nvGrpSpPr>
          <p:cNvPr id="478" name="Google Shape;478;p43"/>
          <p:cNvGrpSpPr/>
          <p:nvPr/>
        </p:nvGrpSpPr>
        <p:grpSpPr>
          <a:xfrm>
            <a:off x="2346325" y="1981200"/>
            <a:ext cx="3978275" cy="2362200"/>
            <a:chOff x="518" y="1248"/>
            <a:chExt cx="2506" cy="1488"/>
          </a:xfrm>
        </p:grpSpPr>
        <p:sp>
          <p:nvSpPr>
            <p:cNvPr id="479" name="Google Shape;479;p43"/>
            <p:cNvSpPr txBox="1"/>
            <p:nvPr/>
          </p:nvSpPr>
          <p:spPr>
            <a:xfrm>
              <a:off x="662" y="1569"/>
              <a:ext cx="484" cy="231"/>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480" name="Google Shape;480;p43"/>
            <p:cNvPicPr preferRelativeResize="0"/>
            <p:nvPr/>
          </p:nvPicPr>
          <p:blipFill rotWithShape="1">
            <a:blip r:embed="rId3">
              <a:alphaModFix/>
            </a:blip>
            <a:srcRect b="0" l="0" r="0" t="0"/>
            <a:stretch/>
          </p:blipFill>
          <p:spPr>
            <a:xfrm>
              <a:off x="1249" y="1531"/>
              <a:ext cx="1618" cy="477"/>
            </a:xfrm>
            <a:prstGeom prst="rect">
              <a:avLst/>
            </a:prstGeom>
            <a:noFill/>
            <a:ln>
              <a:noFill/>
            </a:ln>
          </p:spPr>
        </p:pic>
        <p:sp>
          <p:nvSpPr>
            <p:cNvPr id="481" name="Google Shape;481;p43"/>
            <p:cNvSpPr txBox="1"/>
            <p:nvPr/>
          </p:nvSpPr>
          <p:spPr>
            <a:xfrm>
              <a:off x="1060" y="1876"/>
              <a:ext cx="1624" cy="472"/>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82" name="Google Shape;482;p43"/>
            <p:cNvPicPr preferRelativeResize="0"/>
            <p:nvPr/>
          </p:nvPicPr>
          <p:blipFill rotWithShape="1">
            <a:blip r:embed="rId4">
              <a:alphaModFix/>
            </a:blip>
            <a:srcRect b="0" l="0" r="0" t="0"/>
            <a:stretch/>
          </p:blipFill>
          <p:spPr>
            <a:xfrm>
              <a:off x="1057" y="1867"/>
              <a:ext cx="1618" cy="477"/>
            </a:xfrm>
            <a:prstGeom prst="rect">
              <a:avLst/>
            </a:prstGeom>
            <a:noFill/>
            <a:ln>
              <a:noFill/>
            </a:ln>
          </p:spPr>
        </p:pic>
        <p:cxnSp>
          <p:nvCxnSpPr>
            <p:cNvPr id="483" name="Google Shape;483;p43"/>
            <p:cNvCxnSpPr/>
            <p:nvPr/>
          </p:nvCxnSpPr>
          <p:spPr>
            <a:xfrm flipH="1" rot="10800000">
              <a:off x="1056" y="1248"/>
              <a:ext cx="384" cy="624"/>
            </a:xfrm>
            <a:prstGeom prst="straightConnector1">
              <a:avLst/>
            </a:prstGeom>
            <a:noFill/>
            <a:ln cap="flat" cmpd="sng" w="25400">
              <a:solidFill>
                <a:schemeClr val="dk1"/>
              </a:solidFill>
              <a:prstDash val="solid"/>
              <a:miter lim="800000"/>
              <a:headEnd len="med" w="med" type="none"/>
              <a:tailEnd len="med" w="med" type="none"/>
            </a:ln>
          </p:spPr>
        </p:cxnSp>
        <p:cxnSp>
          <p:nvCxnSpPr>
            <p:cNvPr id="484" name="Google Shape;484;p43"/>
            <p:cNvCxnSpPr/>
            <p:nvPr/>
          </p:nvCxnSpPr>
          <p:spPr>
            <a:xfrm flipH="1" rot="10800000">
              <a:off x="2688" y="1248"/>
              <a:ext cx="336" cy="624"/>
            </a:xfrm>
            <a:prstGeom prst="straightConnector1">
              <a:avLst/>
            </a:prstGeom>
            <a:noFill/>
            <a:ln cap="flat" cmpd="sng" w="25400">
              <a:solidFill>
                <a:schemeClr val="dk1"/>
              </a:solidFill>
              <a:prstDash val="solid"/>
              <a:miter lim="800000"/>
              <a:headEnd len="med" w="med" type="none"/>
              <a:tailEnd len="med" w="med" type="none"/>
            </a:ln>
          </p:spPr>
        </p:cxnSp>
        <p:cxnSp>
          <p:nvCxnSpPr>
            <p:cNvPr id="485" name="Google Shape;485;p43"/>
            <p:cNvCxnSpPr/>
            <p:nvPr/>
          </p:nvCxnSpPr>
          <p:spPr>
            <a:xfrm flipH="1" rot="10800000">
              <a:off x="2688" y="1776"/>
              <a:ext cx="336" cy="576"/>
            </a:xfrm>
            <a:prstGeom prst="straightConnector1">
              <a:avLst/>
            </a:prstGeom>
            <a:noFill/>
            <a:ln cap="flat" cmpd="sng" w="25400">
              <a:solidFill>
                <a:schemeClr val="dk1"/>
              </a:solidFill>
              <a:prstDash val="solid"/>
              <a:miter lim="800000"/>
              <a:headEnd len="med" w="med" type="none"/>
              <a:tailEnd len="med" w="med" type="none"/>
            </a:ln>
          </p:spPr>
        </p:cxnSp>
        <p:sp>
          <p:nvSpPr>
            <p:cNvPr id="486" name="Google Shape;486;p43"/>
            <p:cNvSpPr txBox="1"/>
            <p:nvPr/>
          </p:nvSpPr>
          <p:spPr>
            <a:xfrm>
              <a:off x="518" y="1905"/>
              <a:ext cx="484" cy="231"/>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487" name="Google Shape;487;p43"/>
            <p:cNvCxnSpPr/>
            <p:nvPr/>
          </p:nvCxnSpPr>
          <p:spPr>
            <a:xfrm>
              <a:off x="1440" y="1248"/>
              <a:ext cx="1584" cy="0"/>
            </a:xfrm>
            <a:prstGeom prst="straightConnector1">
              <a:avLst/>
            </a:prstGeom>
            <a:noFill/>
            <a:ln cap="flat" cmpd="sng" w="25400">
              <a:solidFill>
                <a:schemeClr val="dk1"/>
              </a:solidFill>
              <a:prstDash val="solid"/>
              <a:miter lim="800000"/>
              <a:headEnd len="med" w="med" type="none"/>
              <a:tailEnd len="med" w="med" type="none"/>
            </a:ln>
          </p:spPr>
        </p:cxnSp>
        <p:cxnSp>
          <p:nvCxnSpPr>
            <p:cNvPr id="488" name="Google Shape;488;p43"/>
            <p:cNvCxnSpPr/>
            <p:nvPr/>
          </p:nvCxnSpPr>
          <p:spPr>
            <a:xfrm>
              <a:off x="3024" y="1248"/>
              <a:ext cx="0" cy="528"/>
            </a:xfrm>
            <a:prstGeom prst="straightConnector1">
              <a:avLst/>
            </a:prstGeom>
            <a:noFill/>
            <a:ln cap="flat" cmpd="sng" w="25400">
              <a:solidFill>
                <a:schemeClr val="dk1"/>
              </a:solidFill>
              <a:prstDash val="solid"/>
              <a:miter lim="800000"/>
              <a:headEnd len="med" w="med" type="none"/>
              <a:tailEnd len="med" w="med" type="none"/>
            </a:ln>
          </p:spPr>
        </p:cxnSp>
        <p:cxnSp>
          <p:nvCxnSpPr>
            <p:cNvPr id="489" name="Google Shape;489;p43"/>
            <p:cNvCxnSpPr/>
            <p:nvPr/>
          </p:nvCxnSpPr>
          <p:spPr>
            <a:xfrm>
              <a:off x="1824" y="2400"/>
              <a:ext cx="0" cy="336"/>
            </a:xfrm>
            <a:prstGeom prst="straightConnector1">
              <a:avLst/>
            </a:prstGeom>
            <a:noFill/>
            <a:ln cap="flat" cmpd="sng" w="25400">
              <a:solidFill>
                <a:schemeClr val="dk1"/>
              </a:solidFill>
              <a:prstDash val="solid"/>
              <a:miter lim="800000"/>
              <a:headEnd len="med" w="med" type="none"/>
              <a:tailEnd len="med" w="med" type="stealth"/>
            </a:ln>
          </p:spPr>
        </p:cxnSp>
      </p:grpSp>
      <p:pic>
        <p:nvPicPr>
          <p:cNvPr id="490" name="Google Shape;490;p43"/>
          <p:cNvPicPr preferRelativeResize="0"/>
          <p:nvPr/>
        </p:nvPicPr>
        <p:blipFill rotWithShape="1">
          <a:blip r:embed="rId5">
            <a:alphaModFix/>
          </a:blip>
          <a:srcRect b="0" l="0" r="0" t="0"/>
          <a:stretch/>
        </p:blipFill>
        <p:spPr>
          <a:xfrm>
            <a:off x="3359150" y="4635500"/>
            <a:ext cx="2090737" cy="627062"/>
          </a:xfrm>
          <a:prstGeom prst="rect">
            <a:avLst/>
          </a:prstGeom>
          <a:noFill/>
          <a:ln>
            <a:noFill/>
          </a:ln>
        </p:spPr>
      </p:pic>
      <p:sp>
        <p:nvSpPr>
          <p:cNvPr id="491" name="Google Shape;491;p43"/>
          <p:cNvSpPr txBox="1"/>
          <p:nvPr/>
        </p:nvSpPr>
        <p:spPr>
          <a:xfrm>
            <a:off x="7451725" y="2422525"/>
            <a:ext cx="1452562"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customer</a:t>
            </a:r>
            <a:endParaRPr/>
          </a:p>
        </p:txBody>
      </p:sp>
      <p:sp>
        <p:nvSpPr>
          <p:cNvPr id="492" name="Google Shape;492;p43"/>
          <p:cNvSpPr txBox="1"/>
          <p:nvPr/>
        </p:nvSpPr>
        <p:spPr>
          <a:xfrm>
            <a:off x="7527925" y="3108325"/>
            <a:ext cx="10429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region</a:t>
            </a:r>
            <a:endParaRPr/>
          </a:p>
        </p:txBody>
      </p:sp>
      <p:sp>
        <p:nvSpPr>
          <p:cNvPr id="493" name="Google Shape;493;p43"/>
          <p:cNvSpPr txBox="1"/>
          <p:nvPr/>
        </p:nvSpPr>
        <p:spPr>
          <a:xfrm>
            <a:off x="7527925" y="3794125"/>
            <a:ext cx="11953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country</a:t>
            </a:r>
            <a:endParaRPr/>
          </a:p>
        </p:txBody>
      </p:sp>
      <p:cxnSp>
        <p:nvCxnSpPr>
          <p:cNvPr id="494" name="Google Shape;494;p43"/>
          <p:cNvCxnSpPr/>
          <p:nvPr/>
        </p:nvCxnSpPr>
        <p:spPr>
          <a:xfrm>
            <a:off x="8077200" y="2819400"/>
            <a:ext cx="0" cy="304800"/>
          </a:xfrm>
          <a:prstGeom prst="straightConnector1">
            <a:avLst/>
          </a:prstGeom>
          <a:noFill/>
          <a:ln cap="flat" cmpd="sng" w="25400">
            <a:solidFill>
              <a:schemeClr val="dk1"/>
            </a:solidFill>
            <a:prstDash val="solid"/>
            <a:miter lim="800000"/>
            <a:headEnd len="med" w="med" type="none"/>
            <a:tailEnd len="med" w="med" type="none"/>
          </a:ln>
        </p:spPr>
      </p:cxnSp>
      <p:cxnSp>
        <p:nvCxnSpPr>
          <p:cNvPr id="495" name="Google Shape;495;p43"/>
          <p:cNvCxnSpPr/>
          <p:nvPr/>
        </p:nvCxnSpPr>
        <p:spPr>
          <a:xfrm>
            <a:off x="8077200" y="3505200"/>
            <a:ext cx="0" cy="304800"/>
          </a:xfrm>
          <a:prstGeom prst="straightConnector1">
            <a:avLst/>
          </a:prstGeom>
          <a:noFill/>
          <a:ln cap="flat" cmpd="sng" w="25400">
            <a:solidFill>
              <a:schemeClr val="dk1"/>
            </a:solidFill>
            <a:prstDash val="solid"/>
            <a:miter lim="800000"/>
            <a:headEnd len="med" w="med" type="none"/>
            <a:tailEnd len="med" w="med" type="none"/>
          </a:ln>
        </p:spPr>
      </p:cxnSp>
      <p:sp>
        <p:nvSpPr>
          <p:cNvPr id="496" name="Google Shape;496;p43"/>
          <p:cNvSpPr txBox="1"/>
          <p:nvPr/>
        </p:nvSpPr>
        <p:spPr>
          <a:xfrm>
            <a:off x="6461125" y="5081587"/>
            <a:ext cx="3233737" cy="6413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3300"/>
              </a:buClr>
              <a:buSzPts val="1800"/>
              <a:buFont typeface="Arial"/>
              <a:buNone/>
            </a:pPr>
            <a:r>
              <a:rPr b="0" i="0" lang="en-US" sz="1800" u="none">
                <a:solidFill>
                  <a:srgbClr val="993300"/>
                </a:solidFill>
                <a:latin typeface="Arial"/>
                <a:ea typeface="Arial"/>
                <a:cs typeface="Arial"/>
                <a:sym typeface="Arial"/>
              </a:rPr>
              <a:t>(customer c1 in Region A;</a:t>
            </a:r>
            <a:endParaRPr/>
          </a:p>
          <a:p>
            <a:pPr indent="0" lvl="0" marL="0" marR="0" rtl="0" algn="l">
              <a:lnSpc>
                <a:spcPct val="100000"/>
              </a:lnSpc>
              <a:spcBef>
                <a:spcPts val="0"/>
              </a:spcBef>
              <a:spcAft>
                <a:spcPts val="0"/>
              </a:spcAft>
              <a:buClr>
                <a:srgbClr val="993300"/>
              </a:buClr>
              <a:buSzPts val="1800"/>
              <a:buFont typeface="Arial"/>
              <a:buNone/>
            </a:pPr>
            <a:r>
              <a:rPr b="0" i="0" lang="en-US" sz="1800" u="none">
                <a:solidFill>
                  <a:srgbClr val="993300"/>
                </a:solidFill>
                <a:latin typeface="Arial"/>
                <a:ea typeface="Arial"/>
                <a:cs typeface="Arial"/>
                <a:sym typeface="Arial"/>
              </a:rPr>
              <a:t>customers c2, c3 in Region 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502" name="Google Shape;502;p44"/>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Pivoting</a:t>
            </a:r>
            <a:endParaRPr/>
          </a:p>
        </p:txBody>
      </p:sp>
      <p:pic>
        <p:nvPicPr>
          <p:cNvPr id="503" name="Google Shape;503;p44"/>
          <p:cNvPicPr preferRelativeResize="0"/>
          <p:nvPr/>
        </p:nvPicPr>
        <p:blipFill rotWithShape="1">
          <a:blip r:embed="rId3">
            <a:alphaModFix/>
          </a:blip>
          <a:srcRect b="0" l="0" r="0" t="0"/>
          <a:stretch/>
        </p:blipFill>
        <p:spPr>
          <a:xfrm>
            <a:off x="1670050" y="2062162"/>
            <a:ext cx="3963987" cy="1778000"/>
          </a:xfrm>
          <a:prstGeom prst="rect">
            <a:avLst/>
          </a:prstGeom>
          <a:noFill/>
          <a:ln>
            <a:noFill/>
          </a:ln>
        </p:spPr>
      </p:pic>
      <p:grpSp>
        <p:nvGrpSpPr>
          <p:cNvPr id="504" name="Google Shape;504;p44"/>
          <p:cNvGrpSpPr/>
          <p:nvPr/>
        </p:nvGrpSpPr>
        <p:grpSpPr>
          <a:xfrm>
            <a:off x="6308725" y="2209800"/>
            <a:ext cx="3978275" cy="1752600"/>
            <a:chOff x="3014" y="1392"/>
            <a:chExt cx="2506" cy="1104"/>
          </a:xfrm>
        </p:grpSpPr>
        <p:sp>
          <p:nvSpPr>
            <p:cNvPr id="505" name="Google Shape;505;p44"/>
            <p:cNvSpPr txBox="1"/>
            <p:nvPr/>
          </p:nvSpPr>
          <p:spPr>
            <a:xfrm>
              <a:off x="3158" y="1713"/>
              <a:ext cx="484" cy="231"/>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506" name="Google Shape;506;p44"/>
            <p:cNvPicPr preferRelativeResize="0"/>
            <p:nvPr/>
          </p:nvPicPr>
          <p:blipFill rotWithShape="1">
            <a:blip r:embed="rId4">
              <a:alphaModFix/>
            </a:blip>
            <a:srcRect b="0" l="0" r="0" t="0"/>
            <a:stretch/>
          </p:blipFill>
          <p:spPr>
            <a:xfrm>
              <a:off x="3745" y="1675"/>
              <a:ext cx="1618" cy="477"/>
            </a:xfrm>
            <a:prstGeom prst="rect">
              <a:avLst/>
            </a:prstGeom>
            <a:noFill/>
            <a:ln>
              <a:noFill/>
            </a:ln>
          </p:spPr>
        </p:pic>
        <p:sp>
          <p:nvSpPr>
            <p:cNvPr id="507" name="Google Shape;507;p44"/>
            <p:cNvSpPr txBox="1"/>
            <p:nvPr/>
          </p:nvSpPr>
          <p:spPr>
            <a:xfrm>
              <a:off x="3556" y="2020"/>
              <a:ext cx="1624" cy="472"/>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08" name="Google Shape;508;p44"/>
            <p:cNvPicPr preferRelativeResize="0"/>
            <p:nvPr/>
          </p:nvPicPr>
          <p:blipFill rotWithShape="1">
            <a:blip r:embed="rId5">
              <a:alphaModFix/>
            </a:blip>
            <a:srcRect b="0" l="0" r="0" t="0"/>
            <a:stretch/>
          </p:blipFill>
          <p:spPr>
            <a:xfrm>
              <a:off x="3553" y="2011"/>
              <a:ext cx="1618" cy="477"/>
            </a:xfrm>
            <a:prstGeom prst="rect">
              <a:avLst/>
            </a:prstGeom>
            <a:noFill/>
            <a:ln>
              <a:noFill/>
            </a:ln>
          </p:spPr>
        </p:pic>
        <p:cxnSp>
          <p:nvCxnSpPr>
            <p:cNvPr id="509" name="Google Shape;509;p44"/>
            <p:cNvCxnSpPr/>
            <p:nvPr/>
          </p:nvCxnSpPr>
          <p:spPr>
            <a:xfrm flipH="1" rot="10800000">
              <a:off x="3552" y="1392"/>
              <a:ext cx="384" cy="624"/>
            </a:xfrm>
            <a:prstGeom prst="straightConnector1">
              <a:avLst/>
            </a:prstGeom>
            <a:noFill/>
            <a:ln cap="flat" cmpd="sng" w="25400">
              <a:solidFill>
                <a:schemeClr val="dk1"/>
              </a:solidFill>
              <a:prstDash val="solid"/>
              <a:miter lim="800000"/>
              <a:headEnd len="med" w="med" type="none"/>
              <a:tailEnd len="med" w="med" type="none"/>
            </a:ln>
          </p:spPr>
        </p:cxnSp>
        <p:cxnSp>
          <p:nvCxnSpPr>
            <p:cNvPr id="510" name="Google Shape;510;p44"/>
            <p:cNvCxnSpPr/>
            <p:nvPr/>
          </p:nvCxnSpPr>
          <p:spPr>
            <a:xfrm flipH="1" rot="10800000">
              <a:off x="5184" y="1392"/>
              <a:ext cx="336" cy="624"/>
            </a:xfrm>
            <a:prstGeom prst="straightConnector1">
              <a:avLst/>
            </a:prstGeom>
            <a:noFill/>
            <a:ln cap="flat" cmpd="sng" w="25400">
              <a:solidFill>
                <a:schemeClr val="dk1"/>
              </a:solidFill>
              <a:prstDash val="solid"/>
              <a:miter lim="800000"/>
              <a:headEnd len="med" w="med" type="none"/>
              <a:tailEnd len="med" w="med" type="none"/>
            </a:ln>
          </p:spPr>
        </p:cxnSp>
        <p:cxnSp>
          <p:nvCxnSpPr>
            <p:cNvPr id="511" name="Google Shape;511;p44"/>
            <p:cNvCxnSpPr/>
            <p:nvPr/>
          </p:nvCxnSpPr>
          <p:spPr>
            <a:xfrm flipH="1" rot="10800000">
              <a:off x="5184" y="1920"/>
              <a:ext cx="336" cy="576"/>
            </a:xfrm>
            <a:prstGeom prst="straightConnector1">
              <a:avLst/>
            </a:prstGeom>
            <a:noFill/>
            <a:ln cap="flat" cmpd="sng" w="25400">
              <a:solidFill>
                <a:schemeClr val="dk1"/>
              </a:solidFill>
              <a:prstDash val="solid"/>
              <a:miter lim="800000"/>
              <a:headEnd len="med" w="med" type="none"/>
              <a:tailEnd len="med" w="med" type="none"/>
            </a:ln>
          </p:spPr>
        </p:cxnSp>
        <p:sp>
          <p:nvSpPr>
            <p:cNvPr id="512" name="Google Shape;512;p44"/>
            <p:cNvSpPr txBox="1"/>
            <p:nvPr/>
          </p:nvSpPr>
          <p:spPr>
            <a:xfrm>
              <a:off x="3014" y="2049"/>
              <a:ext cx="484" cy="231"/>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513" name="Google Shape;513;p44"/>
            <p:cNvCxnSpPr/>
            <p:nvPr/>
          </p:nvCxnSpPr>
          <p:spPr>
            <a:xfrm>
              <a:off x="3936" y="1392"/>
              <a:ext cx="1584" cy="0"/>
            </a:xfrm>
            <a:prstGeom prst="straightConnector1">
              <a:avLst/>
            </a:prstGeom>
            <a:noFill/>
            <a:ln cap="flat" cmpd="sng" w="25400">
              <a:solidFill>
                <a:schemeClr val="dk1"/>
              </a:solidFill>
              <a:prstDash val="solid"/>
              <a:miter lim="800000"/>
              <a:headEnd len="med" w="med" type="none"/>
              <a:tailEnd len="med" w="med" type="none"/>
            </a:ln>
          </p:spPr>
        </p:cxnSp>
        <p:cxnSp>
          <p:nvCxnSpPr>
            <p:cNvPr id="514" name="Google Shape;514;p44"/>
            <p:cNvCxnSpPr/>
            <p:nvPr/>
          </p:nvCxnSpPr>
          <p:spPr>
            <a:xfrm>
              <a:off x="5520" y="1392"/>
              <a:ext cx="0" cy="528"/>
            </a:xfrm>
            <a:prstGeom prst="straightConnector1">
              <a:avLst/>
            </a:prstGeom>
            <a:noFill/>
            <a:ln cap="flat" cmpd="sng" w="25400">
              <a:solidFill>
                <a:schemeClr val="dk1"/>
              </a:solidFill>
              <a:prstDash val="solid"/>
              <a:miter lim="800000"/>
              <a:headEnd len="med" w="med" type="none"/>
              <a:tailEnd len="med" w="med" type="none"/>
            </a:ln>
          </p:spPr>
        </p:cxnSp>
      </p:grpSp>
      <p:sp>
        <p:nvSpPr>
          <p:cNvPr id="515" name="Google Shape;515;p44"/>
          <p:cNvSpPr txBox="1"/>
          <p:nvPr/>
        </p:nvSpPr>
        <p:spPr>
          <a:xfrm>
            <a:off x="6384925" y="16605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sp>
        <p:nvSpPr>
          <p:cNvPr id="516" name="Google Shape;516;p44"/>
          <p:cNvSpPr txBox="1"/>
          <p:nvPr/>
        </p:nvSpPr>
        <p:spPr>
          <a:xfrm>
            <a:off x="1812925" y="1584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pic>
        <p:nvPicPr>
          <p:cNvPr id="517" name="Google Shape;517;p44"/>
          <p:cNvPicPr preferRelativeResize="0"/>
          <p:nvPr/>
        </p:nvPicPr>
        <p:blipFill rotWithShape="1">
          <a:blip r:embed="rId6">
            <a:alphaModFix/>
          </a:blip>
          <a:srcRect b="0" l="0" r="0" t="0"/>
          <a:stretch/>
        </p:blipFill>
        <p:spPr>
          <a:xfrm>
            <a:off x="7088187" y="5097462"/>
            <a:ext cx="2568575" cy="757237"/>
          </a:xfrm>
          <a:prstGeom prst="rect">
            <a:avLst/>
          </a:prstGeom>
          <a:noFill/>
          <a:ln>
            <a:noFill/>
          </a:ln>
        </p:spPr>
      </p:pic>
      <p:sp>
        <p:nvSpPr>
          <p:cNvPr id="518" name="Google Shape;518;p44"/>
          <p:cNvSpPr/>
          <p:nvPr/>
        </p:nvSpPr>
        <p:spPr>
          <a:xfrm>
            <a:off x="5568950" y="3054350"/>
            <a:ext cx="673100" cy="4445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9" name="Google Shape;519;p44"/>
          <p:cNvSpPr/>
          <p:nvPr/>
        </p:nvSpPr>
        <p:spPr>
          <a:xfrm rot="1620000">
            <a:off x="5645150" y="4197350"/>
            <a:ext cx="673100" cy="4445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ph idx="1" type="body"/>
          </p:nvPr>
        </p:nvSpPr>
        <p:spPr>
          <a:xfrm>
            <a:off x="722312" y="846137"/>
            <a:ext cx="10515600" cy="509111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What is Online Analytical Processing?</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OLAP is a category of software that allows users to analyze information from multiple database systems at the same time. </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It is a technology that enables analysts to extract and view business data from different points of view.</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Analysts frequently need to group, aggregate and join data. </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These operations in relational databases are resource intensive. </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With OLAP data can be pre-calculated and pre-aggregated, making analysis faster.</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OLAP databases are divided into one or more cubes. </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cubes are designed in such a way that creating and viewing reports become easy.</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30" name="Google Shape;530;p4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cube:</a:t>
            </a:r>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p:txBody>
      </p:sp>
      <p:pic>
        <p:nvPicPr>
          <p:cNvPr id="531" name="Google Shape;531;p46"/>
          <p:cNvPicPr preferRelativeResize="0"/>
          <p:nvPr/>
        </p:nvPicPr>
        <p:blipFill rotWithShape="1">
          <a:blip r:embed="rId3">
            <a:alphaModFix/>
          </a:blip>
          <a:srcRect b="0" l="0" r="0" t="0"/>
          <a:stretch/>
        </p:blipFill>
        <p:spPr>
          <a:xfrm>
            <a:off x="1874837" y="2938462"/>
            <a:ext cx="4397375" cy="323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37" name="Google Shape;537;p4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At the core of the OLAP, concept is an OLAP Cube.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OLAP cube is a data structure optimized for very quick data analysis.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OLAP Cube consists of numeric facts called measures which are categorized by dimensions. OLAP Cube is also called the </a:t>
            </a:r>
            <a:r>
              <a:rPr b="1" i="0" lang="en-US" sz="2600" u="none">
                <a:solidFill>
                  <a:schemeClr val="dk1"/>
                </a:solidFill>
                <a:latin typeface="Calibri"/>
                <a:ea typeface="Calibri"/>
                <a:cs typeface="Calibri"/>
                <a:sym typeface="Calibri"/>
              </a:rPr>
              <a:t>hypercube</a:t>
            </a:r>
            <a:r>
              <a:rPr b="0" i="0" lang="en-US" sz="2600" u="none">
                <a:solidFill>
                  <a:schemeClr val="dk1"/>
                </a:solidFill>
                <a:latin typeface="Calibri"/>
                <a:ea typeface="Calibri"/>
                <a:cs typeface="Calibri"/>
                <a:sym typeface="Calibri"/>
              </a:rPr>
              <a:t>.</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Usually, data operations and analysis are performed using the simple spreadsheet, where data values are arranged in row and column format.</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 This is ideal for two-dimensional data.</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 However, OLAP contains multidimensional data, with data usually obtained from a different and unrelated source. Using a spreadsheet is not an optimal option.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cube can store and analyze multidimensional data in a logical and orderly manner.</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43" name="Google Shape;543;p4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How does it work?</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Data warehouse would extract information from multiple data sources and formats like text files, excel sheet, multimedia files, etc.</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extracted data is cleaned and transformed.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Data is loaded into an OLAP server (or OLAP cube) where information is pre-calculated in advance for further analysis.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49" name="Google Shape;549;p4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Basic analytical operations of OLAP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Four types of analytical operations in OLAP are: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Slice and dice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Pivot (rotate)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55" name="Google Shape;555;p5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1) 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Roll-up is also known as "consolidation" or "aggregation."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Roll-up operation can be performed in 2 ways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Reducing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Climbing up concept hierarchy. Concept hierarchy is a system of grouping things based on their order or level.</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61" name="Google Shape;561;p5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Operations:</a:t>
            </a:r>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Takes the current aggregation level of fact values and does a further aggregation on one or more of the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Equivalent to doing GROUP BY to this dimension by using attribute hierarchy.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C:\My Documents\Course Tech\Artwork\FINAL BMPS CH 13\fig13-04.jpg" id="116" name="Google Shape;116;p16"/>
          <p:cNvPicPr preferRelativeResize="0"/>
          <p:nvPr/>
        </p:nvPicPr>
        <p:blipFill rotWithShape="1">
          <a:blip r:embed="rId3">
            <a:alphaModFix/>
          </a:blip>
          <a:srcRect b="0" l="0" r="0" t="0"/>
          <a:stretch/>
        </p:blipFill>
        <p:spPr>
          <a:xfrm>
            <a:off x="782637" y="277812"/>
            <a:ext cx="10363200" cy="5919787"/>
          </a:xfrm>
          <a:prstGeom prst="rect">
            <a:avLst/>
          </a:prstGeom>
          <a:noFill/>
          <a:ln>
            <a:noFill/>
          </a:ln>
        </p:spPr>
      </p:pic>
      <p:sp>
        <p:nvSpPr>
          <p:cNvPr id="117" name="Google Shape;117;p16"/>
          <p:cNvSpPr txBox="1"/>
          <p:nvPr/>
        </p:nvSpPr>
        <p:spPr>
          <a:xfrm>
            <a:off x="3336925" y="6156325"/>
            <a:ext cx="5486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Operational Vs. Multidimensional View Of Sales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67" name="Google Shape;567;p5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SELECT [attribute list], SUM [attribute names]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FROM [table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WHERE [condition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GROUP BY [grouping list];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Consider the following diagram</a:t>
            </a:r>
            <a:br>
              <a:rPr b="0" i="0" lang="en-US" sz="3600" u="none">
                <a:solidFill>
                  <a:schemeClr val="dk1"/>
                </a:solidFill>
                <a:latin typeface="Calibri"/>
                <a:ea typeface="Calibri"/>
                <a:cs typeface="Calibri"/>
                <a:sym typeface="Calibri"/>
              </a:rPr>
            </a:br>
            <a:br>
              <a:rPr b="0" i="0" lang="en-US" sz="3600" u="none">
                <a:solidFill>
                  <a:schemeClr val="dk1"/>
                </a:solidFill>
                <a:latin typeface="Calibri"/>
                <a:ea typeface="Calibri"/>
                <a:cs typeface="Calibri"/>
                <a:sym typeface="Calibri"/>
              </a:rPr>
            </a:br>
            <a:endParaRPr/>
          </a:p>
        </p:txBody>
      </p:sp>
      <p:pic>
        <p:nvPicPr>
          <p:cNvPr id="573" name="Google Shape;573;p53"/>
          <p:cNvPicPr preferRelativeResize="0"/>
          <p:nvPr>
            <p:ph idx="1" type="body"/>
          </p:nvPr>
        </p:nvPicPr>
        <p:blipFill rotWithShape="1">
          <a:blip r:embed="rId3">
            <a:alphaModFix/>
          </a:blip>
          <a:srcRect b="0" l="0" r="0" t="0"/>
          <a:stretch/>
        </p:blipFill>
        <p:spPr>
          <a:xfrm>
            <a:off x="-149225" y="1211262"/>
            <a:ext cx="7559675" cy="4957762"/>
          </a:xfrm>
          <a:prstGeom prst="rect">
            <a:avLst/>
          </a:prstGeom>
          <a:noFill/>
          <a:ln>
            <a:noFill/>
          </a:ln>
        </p:spPr>
      </p:pic>
      <p:sp>
        <p:nvSpPr>
          <p:cNvPr id="574" name="Google Shape;574;p53"/>
          <p:cNvSpPr txBox="1"/>
          <p:nvPr/>
        </p:nvSpPr>
        <p:spPr>
          <a:xfrm>
            <a:off x="7315200" y="1027112"/>
            <a:ext cx="4652962" cy="34178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In this example, cities New jersey and Lost Angles and rolled up into country USA</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The sales figure of New Jersey and Los</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Angeles are 440 and 1560 respectively. </a:t>
            </a:r>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They become 2000 after roll-up</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In this aggregation process, data is location</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hierarchy moves up from city to the</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country.</a:t>
            </a:r>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In the roll-up process at least one or more dimensions need to be removed. In this example, Quarter dimension is removed</a:t>
            </a: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80" name="Google Shape;580;p5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Opposite of 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Summarizes data at a lower level of a dimension hierarchy, thereby viewing data in a more specialized level within a dimension.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Increases a number of dimensions - adds new headers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86" name="Google Shape;586;p5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2) 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drill-down data is fragmented into smaller parts. It is the opposite of the rollup process. It can be done via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Moving down the concept hierarchy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Increasing a dimension</a:t>
            </a:r>
            <a:endParaRPr/>
          </a:p>
          <a:p>
            <a:pPr indent="-228600" lvl="0" marL="228600" marR="0" rtl="0" algn="l">
              <a:lnSpc>
                <a:spcPct val="90000"/>
              </a:lnSpc>
              <a:spcBef>
                <a:spcPts val="1000"/>
              </a:spcBef>
              <a:spcAft>
                <a:spcPts val="0"/>
              </a:spcAft>
              <a:buClr>
                <a:schemeClr val="dk1"/>
              </a:buClr>
              <a:buSzPts val="2800"/>
              <a:buFont typeface="Arial"/>
              <a:buNone/>
            </a:pP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592" name="Google Shape;592;p56"/>
          <p:cNvPicPr preferRelativeResize="0"/>
          <p:nvPr>
            <p:ph idx="1" type="body"/>
          </p:nvPr>
        </p:nvPicPr>
        <p:blipFill rotWithShape="1">
          <a:blip r:embed="rId3">
            <a:alphaModFix/>
          </a:blip>
          <a:srcRect b="0" l="0" r="0" t="0"/>
          <a:stretch/>
        </p:blipFill>
        <p:spPr>
          <a:xfrm>
            <a:off x="-180975" y="1903412"/>
            <a:ext cx="7232650" cy="4351337"/>
          </a:xfrm>
          <a:prstGeom prst="rect">
            <a:avLst/>
          </a:prstGeom>
          <a:noFill/>
          <a:ln>
            <a:noFill/>
          </a:ln>
        </p:spPr>
      </p:pic>
      <p:sp>
        <p:nvSpPr>
          <p:cNvPr id="593" name="Google Shape;593;p56"/>
          <p:cNvSpPr txBox="1"/>
          <p:nvPr/>
        </p:nvSpPr>
        <p:spPr>
          <a:xfrm>
            <a:off x="7650162" y="2073275"/>
            <a:ext cx="4146550" cy="17541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Quarter Q1 is drilled down to months January, February, and March. </a:t>
            </a:r>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Corresponding sales are also registers.</a:t>
            </a:r>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In this example, dimension months are added.</a:t>
            </a:r>
            <a:endParaRPr/>
          </a:p>
          <a:p>
            <a:pPr indent="0" lvl="0" marL="0" marR="0" rtl="0" algn="l">
              <a:lnSpc>
                <a:spcPct val="100000"/>
              </a:lnSpc>
              <a:spcBef>
                <a:spcPts val="0"/>
              </a:spcBef>
              <a:spcAft>
                <a:spcPts val="0"/>
              </a:spcAft>
              <a:buNone/>
            </a:pPr>
            <a:r>
              <a:t/>
            </a:r>
            <a:endParaRPr b="1" i="0" sz="1800" u="non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99" name="Google Shape;599;p5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Slice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Performs a selection on one dimension of the given cube, resulting in a sub-cube.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dimensionality of the cubes.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Sets one or more dimensions to specific values and keeps a subset of dimensions for selected values.</a:t>
            </a:r>
            <a:endParaRPr/>
          </a:p>
          <a:p>
            <a:pPr indent="-228600" lvl="0" marL="228600" marR="0" rtl="0" algn="l">
              <a:lnSpc>
                <a:spcPct val="70000"/>
              </a:lnSpc>
              <a:spcBef>
                <a:spcPts val="100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Dice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Define a sub-cube by performing a selection of one or more dimensions.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Refers to range select condition on one dimension, or to select condition on more than one dimension.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number of member values of one or more dimensions.</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8"/>
          <p:cNvSpPr txBox="1"/>
          <p:nvPr>
            <p:ph idx="1" type="body"/>
          </p:nvPr>
        </p:nvSpPr>
        <p:spPr>
          <a:xfrm>
            <a:off x="400050" y="44767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Slice: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Here, one dimension is selected, and a new sub-cube is created.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Following diagram explain how slice operation performed: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Dimension Time is Sliced with Q1 as the filter.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new cube is created altogether.</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main difference between slice and dice in data warehouse is that the slice is an operation that selects one specific dimension from a given data cube and provides a new subcube while the dice is an operation that selects two or more dimensions from a given data cube and provides a new subcube.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10" name="Google Shape;610;p59"/>
          <p:cNvPicPr preferRelativeResize="0"/>
          <p:nvPr>
            <p:ph idx="1" type="body"/>
          </p:nvPr>
        </p:nvPicPr>
        <p:blipFill rotWithShape="1">
          <a:blip r:embed="rId3">
            <a:alphaModFix/>
          </a:blip>
          <a:srcRect b="0" l="0" r="0" t="0"/>
          <a:stretch/>
        </p:blipFill>
        <p:spPr>
          <a:xfrm>
            <a:off x="838200" y="1203325"/>
            <a:ext cx="10515600" cy="5384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16" name="Google Shape;616;p60"/>
          <p:cNvPicPr preferRelativeResize="0"/>
          <p:nvPr>
            <p:ph idx="1" type="body"/>
          </p:nvPr>
        </p:nvPicPr>
        <p:blipFill rotWithShape="1">
          <a:blip r:embed="rId3">
            <a:alphaModFix/>
          </a:blip>
          <a:srcRect b="0" l="0" r="0" t="0"/>
          <a:stretch/>
        </p:blipFill>
        <p:spPr>
          <a:xfrm>
            <a:off x="838200" y="1690687"/>
            <a:ext cx="4597400" cy="43513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22" name="Google Shape;622;p6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operation is similar to a slice. The difference in dice is you select 2 or more dimensions that result in the creation of a sub-cube.</a:t>
            </a:r>
            <a:endParaRPr/>
          </a:p>
          <a:p>
            <a:pPr indent="-228600" lvl="0" marL="228600" marR="0" rtl="0" algn="l">
              <a:lnSpc>
                <a:spcPct val="90000"/>
              </a:lnSpc>
              <a:spcBef>
                <a:spcPts val="1000"/>
              </a:spcBef>
              <a:spcAft>
                <a:spcPts val="0"/>
              </a:spcAft>
              <a:buClr>
                <a:schemeClr val="dk1"/>
              </a:buClr>
              <a:buSzPts val="2800"/>
              <a:buFont typeface="Arial"/>
              <a:buNone/>
            </a:pP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128" name="Google Shape;128;p17"/>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Additional Functions of Multidimensional Data Analysis Techniques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Advanced data presentation functions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Advanced data aggregation, consolidation, and classification functions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Advanced computational functions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Advanced data modeling functions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28" name="Google Shape;628;p62"/>
          <p:cNvPicPr preferRelativeResize="0"/>
          <p:nvPr>
            <p:ph idx="1" type="body"/>
          </p:nvPr>
        </p:nvPicPr>
        <p:blipFill rotWithShape="1">
          <a:blip r:embed="rId3">
            <a:alphaModFix/>
          </a:blip>
          <a:srcRect b="0" l="0" r="0" t="0"/>
          <a:stretch/>
        </p:blipFill>
        <p:spPr>
          <a:xfrm>
            <a:off x="838200" y="1690687"/>
            <a:ext cx="5497512" cy="51673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34" name="Google Shape;634;p63"/>
          <p:cNvPicPr preferRelativeResize="0"/>
          <p:nvPr>
            <p:ph idx="1" type="body"/>
          </p:nvPr>
        </p:nvPicPr>
        <p:blipFill rotWithShape="1">
          <a:blip r:embed="rId3">
            <a:alphaModFix/>
          </a:blip>
          <a:srcRect b="0" l="0" r="0" t="0"/>
          <a:stretch/>
        </p:blipFill>
        <p:spPr>
          <a:xfrm>
            <a:off x="312737" y="1327150"/>
            <a:ext cx="10567987" cy="48799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40" name="Google Shape;640;p6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4) Pivot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Pivot, you rotate the data axis to provide a substitute presentation of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the following example, the pivot is based on item types.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46" name="Google Shape;646;p65"/>
          <p:cNvPicPr preferRelativeResize="0"/>
          <p:nvPr>
            <p:ph idx="1" type="body"/>
          </p:nvPr>
        </p:nvPicPr>
        <p:blipFill rotWithShape="1">
          <a:blip r:embed="rId3">
            <a:alphaModFix/>
          </a:blip>
          <a:srcRect b="0" l="0" r="0" t="0"/>
          <a:stretch/>
        </p:blipFill>
        <p:spPr>
          <a:xfrm>
            <a:off x="2524125" y="1825625"/>
            <a:ext cx="5792787" cy="43513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652" name="Google Shape;652;p66"/>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OLAP Operations</a:t>
            </a:r>
            <a:endParaRPr/>
          </a:p>
        </p:txBody>
      </p:sp>
      <p:sp>
        <p:nvSpPr>
          <p:cNvPr id="653" name="Google Shape;653;p66"/>
          <p:cNvSpPr txBox="1"/>
          <p:nvPr>
            <p:ph idx="1" type="body"/>
          </p:nvPr>
        </p:nvSpPr>
        <p:spPr>
          <a:xfrm>
            <a:off x="838200" y="1676400"/>
            <a:ext cx="9578975" cy="47053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analytical operations that can be performed on data cubes include:</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Roll-up</a:t>
            </a:r>
            <a:endParaRPr b="1"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Drill-down</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Slice and Dice</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Pivot</a:t>
            </a:r>
            <a:endParaRPr b="1" i="0" sz="2400" u="none" cap="none" strike="noStrik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659" name="Google Shape;659;p67"/>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Dimensional Operations</a:t>
            </a:r>
            <a:endParaRPr/>
          </a:p>
        </p:txBody>
      </p:sp>
      <p:sp>
        <p:nvSpPr>
          <p:cNvPr id="660" name="Google Shape;660;p67"/>
          <p:cNvSpPr txBox="1"/>
          <p:nvPr>
            <p:ph idx="1" type="body"/>
          </p:nvPr>
        </p:nvSpPr>
        <p:spPr>
          <a:xfrm>
            <a:off x="2351087" y="1676400"/>
            <a:ext cx="8066087" cy="47053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Roll-up </a:t>
            </a:r>
            <a:r>
              <a:rPr b="1" i="0" lang="en-US" sz="2800" u="none">
                <a:solidFill>
                  <a:schemeClr val="dk1"/>
                </a:solidFill>
                <a:latin typeface="Calibri"/>
                <a:ea typeface="Calibri"/>
                <a:cs typeface="Calibri"/>
                <a:sym typeface="Calibri"/>
              </a:rPr>
              <a:t> performs aggregations on the data by moving up the dimensional hierarchy. </a:t>
            </a:r>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Drill-down</a:t>
            </a:r>
            <a:r>
              <a:rPr b="1" i="0" lang="en-US" sz="2800" u="none">
                <a:solidFill>
                  <a:schemeClr val="dk1"/>
                </a:solidFill>
                <a:latin typeface="Calibri"/>
                <a:ea typeface="Calibri"/>
                <a:cs typeface="Calibri"/>
                <a:sym typeface="Calibri"/>
              </a:rPr>
              <a:t> is the reverse of roll-up and involves revealing the detailed data that forms the aggregated data. </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Drill-down can be performed by moving down the dimensional hierarchy. </a:t>
            </a:r>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666" name="Google Shape;666;p68"/>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Dimensional Operations</a:t>
            </a:r>
            <a:endParaRPr/>
          </a:p>
        </p:txBody>
      </p:sp>
      <p:sp>
        <p:nvSpPr>
          <p:cNvPr id="667" name="Google Shape;667;p68"/>
          <p:cNvSpPr txBox="1"/>
          <p:nvPr>
            <p:ph idx="1" type="body"/>
          </p:nvPr>
        </p:nvSpPr>
        <p:spPr>
          <a:xfrm>
            <a:off x="2381250" y="1500187"/>
            <a:ext cx="8066087" cy="47053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Slice and dice </a:t>
            </a:r>
            <a:r>
              <a:rPr b="1" i="0" lang="en-US" sz="2800" u="none">
                <a:solidFill>
                  <a:schemeClr val="dk1"/>
                </a:solidFill>
                <a:latin typeface="Calibri"/>
                <a:ea typeface="Calibri"/>
                <a:cs typeface="Calibri"/>
                <a:sym typeface="Calibri"/>
              </a:rPr>
              <a:t>- ability to look at data from different viewpoints. </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slice operation performs a selection on one dimension of the data whereas dice uses two or more dimensions.</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 For example a slice of sales revenue (type = ‘Flat’) and a dice  (type = ‘Flat’ and time = ‘Q1’).</a:t>
            </a:r>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73" name="Google Shape;673;p6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Operations:</a:t>
            </a:r>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Takes the current aggregation level of fact values and does a further aggregation on one or more of the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Equivalent to doing GROUP BY to this dimension by using attribute hierarchy.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79" name="Google Shape;679;p7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SELECT [attribute list], SUM [attribute names]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FROM [table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WHERE [condition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GROUP BY [grouping list];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85" name="Google Shape;685;p7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Opposite of 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Summarizes data at a lower level of a dimension hierarchy, thereby viewing data in a more specialized level within a dimension.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Increases a number of dimensions - adds new headers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C:\My Documents\Course Tech\Artwork\FINAL BMPS CH 13\fig13-05.jpg" id="133" name="Google Shape;133;p18"/>
          <p:cNvPicPr preferRelativeResize="0"/>
          <p:nvPr/>
        </p:nvPicPr>
        <p:blipFill rotWithShape="1">
          <a:blip r:embed="rId3">
            <a:alphaModFix/>
          </a:blip>
          <a:srcRect b="0" l="0" r="0" t="0"/>
          <a:stretch/>
        </p:blipFill>
        <p:spPr>
          <a:xfrm>
            <a:off x="2281237" y="990600"/>
            <a:ext cx="7723187" cy="5167312"/>
          </a:xfrm>
          <a:prstGeom prst="rect">
            <a:avLst/>
          </a:prstGeom>
          <a:noFill/>
          <a:ln>
            <a:noFill/>
          </a:ln>
        </p:spPr>
      </p:pic>
      <p:sp>
        <p:nvSpPr>
          <p:cNvPr id="134" name="Google Shape;134;p18"/>
          <p:cNvSpPr txBox="1"/>
          <p:nvPr/>
        </p:nvSpPr>
        <p:spPr>
          <a:xfrm>
            <a:off x="3352800" y="6110287"/>
            <a:ext cx="58054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Integration Of OLAP With A Spreadsheet Program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91" name="Google Shape;691;p72"/>
          <p:cNvPicPr preferRelativeResize="0"/>
          <p:nvPr>
            <p:ph idx="1" type="body"/>
          </p:nvPr>
        </p:nvPicPr>
        <p:blipFill rotWithShape="1">
          <a:blip r:embed="rId3">
            <a:alphaModFix/>
          </a:blip>
          <a:srcRect b="0" l="0" r="0" t="0"/>
          <a:stretch/>
        </p:blipFill>
        <p:spPr>
          <a:xfrm>
            <a:off x="2163762" y="2097087"/>
            <a:ext cx="6856412" cy="416401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97" name="Google Shape;697;p7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Slice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Performs a selection on one dimension of the given cube, resulting in a sub-cube.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dimensionality of the cubes.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Sets one or more dimensions to specific values and keeps a subset of dimensions for selected values.</a:t>
            </a:r>
            <a:endParaRPr/>
          </a:p>
          <a:p>
            <a:pPr indent="-228600" lvl="0" marL="228600" marR="0" rtl="0" algn="l">
              <a:lnSpc>
                <a:spcPct val="70000"/>
              </a:lnSpc>
              <a:spcBef>
                <a:spcPts val="100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Dice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Define a sub-cube by performing a selection of one or more dimensions.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Refers to range select condition on one dimension, or to select condition on more than one dimension.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number of member values of one or more dimensions.</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703" name="Google Shape;703;p74"/>
          <p:cNvPicPr preferRelativeResize="0"/>
          <p:nvPr>
            <p:ph idx="1" type="body"/>
          </p:nvPr>
        </p:nvPicPr>
        <p:blipFill rotWithShape="1">
          <a:blip r:embed="rId3">
            <a:alphaModFix/>
          </a:blip>
          <a:srcRect b="0" l="0" r="0" t="0"/>
          <a:stretch/>
        </p:blipFill>
        <p:spPr>
          <a:xfrm>
            <a:off x="2024062" y="2185987"/>
            <a:ext cx="6748462" cy="409098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709" name="Google Shape;709;p75"/>
          <p:cNvSpPr txBox="1"/>
          <p:nvPr>
            <p:ph idx="1" type="body"/>
          </p:nvPr>
        </p:nvSpPr>
        <p:spPr>
          <a:xfrm>
            <a:off x="973137" y="1468437"/>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Pivot (or rotate)</a:t>
            </a:r>
            <a:endParaRPr b="1"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Rotates the data axis to view the data from different perspectives.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Groups data with different dimensions.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710" name="Google Shape;710;p75"/>
          <p:cNvPicPr preferRelativeResize="0"/>
          <p:nvPr/>
        </p:nvPicPr>
        <p:blipFill rotWithShape="1">
          <a:blip r:embed="rId3">
            <a:alphaModFix/>
          </a:blip>
          <a:srcRect b="0" l="0" r="0" t="0"/>
          <a:stretch/>
        </p:blipFill>
        <p:spPr>
          <a:xfrm>
            <a:off x="2000250" y="4537075"/>
            <a:ext cx="4230687" cy="17748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2209800" y="533400"/>
            <a:ext cx="7239000" cy="8382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Typical OLAP Operations</a:t>
            </a:r>
            <a:endParaRPr/>
          </a:p>
        </p:txBody>
      </p:sp>
      <p:sp>
        <p:nvSpPr>
          <p:cNvPr id="717" name="Google Shape;717;p76"/>
          <p:cNvSpPr txBox="1"/>
          <p:nvPr>
            <p:ph idx="1" type="body"/>
          </p:nvPr>
        </p:nvSpPr>
        <p:spPr>
          <a:xfrm>
            <a:off x="1905000" y="1905000"/>
            <a:ext cx="8763000" cy="4953000"/>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hlink"/>
              </a:buClr>
              <a:buSzPts val="2400"/>
              <a:buFont typeface="Arial"/>
              <a:buChar char="•"/>
            </a:pPr>
            <a:r>
              <a:rPr b="0" i="0" lang="en-US" sz="2400" u="none">
                <a:solidFill>
                  <a:schemeClr val="hlink"/>
                </a:solidFill>
                <a:latin typeface="Calibri"/>
                <a:ea typeface="Calibri"/>
                <a:cs typeface="Calibri"/>
                <a:sym typeface="Calibri"/>
              </a:rPr>
              <a:t>Roll up (drill-up):</a:t>
            </a:r>
            <a:r>
              <a:rPr b="0" i="0" lang="en-US" sz="2400" u="none">
                <a:solidFill>
                  <a:schemeClr val="dk1"/>
                </a:solidFill>
                <a:latin typeface="Calibri"/>
                <a:ea typeface="Calibri"/>
                <a:cs typeface="Calibri"/>
                <a:sym typeface="Calibri"/>
              </a:rPr>
              <a:t> summarize data</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by climbing up hierarchy or by dimension reduction</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hlink"/>
              </a:buClr>
              <a:buSzPts val="2400"/>
              <a:buFont typeface="Arial"/>
              <a:buChar char="•"/>
            </a:pPr>
            <a:r>
              <a:rPr b="0" i="0" lang="en-US" sz="2400" u="none">
                <a:solidFill>
                  <a:schemeClr val="hlink"/>
                </a:solidFill>
                <a:latin typeface="Calibri"/>
                <a:ea typeface="Calibri"/>
                <a:cs typeface="Calibri"/>
                <a:sym typeface="Calibri"/>
              </a:rPr>
              <a:t>Drill down (roll down):</a:t>
            </a:r>
            <a:r>
              <a:rPr b="0" i="0" lang="en-US" sz="2400" u="none">
                <a:solidFill>
                  <a:schemeClr val="dk1"/>
                </a:solidFill>
                <a:latin typeface="Calibri"/>
                <a:ea typeface="Calibri"/>
                <a:cs typeface="Calibri"/>
                <a:sym typeface="Calibri"/>
              </a:rPr>
              <a:t> reverse of roll-up</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from higher level summary to lower level summary or detailed data, or introducing new dimensions</a:t>
            </a:r>
            <a:endParaRPr/>
          </a:p>
          <a:p>
            <a:pPr indent="-228600" lvl="0" marL="228600" marR="0" rtl="0" algn="l">
              <a:lnSpc>
                <a:spcPct val="90000"/>
              </a:lnSpc>
              <a:spcBef>
                <a:spcPts val="1000"/>
              </a:spcBef>
              <a:spcAft>
                <a:spcPts val="0"/>
              </a:spcAft>
              <a:buClr>
                <a:schemeClr val="hlink"/>
              </a:buClr>
              <a:buSzPts val="2400"/>
              <a:buFont typeface="Arial"/>
              <a:buChar char="•"/>
            </a:pPr>
            <a:r>
              <a:rPr b="0" i="0" lang="en-US" sz="2400" u="none">
                <a:solidFill>
                  <a:schemeClr val="hlink"/>
                </a:solidFill>
                <a:latin typeface="Calibri"/>
                <a:ea typeface="Calibri"/>
                <a:cs typeface="Calibri"/>
                <a:sym typeface="Calibri"/>
              </a:rPr>
              <a:t>Slice and dice:</a:t>
            </a:r>
            <a:r>
              <a:rPr b="0" i="0" lang="en-US" sz="2400" u="none">
                <a:solidFill>
                  <a:schemeClr val="dk1"/>
                </a:solidFill>
                <a:latin typeface="Calibri"/>
                <a:ea typeface="Calibri"/>
                <a:cs typeface="Calibri"/>
                <a:sym typeface="Calibri"/>
              </a:rPr>
              <a:t> </a:t>
            </a:r>
            <a:r>
              <a:rPr b="0" i="1" lang="en-US" sz="2800" u="none">
                <a:solidFill>
                  <a:schemeClr val="dk1"/>
                </a:solidFill>
                <a:latin typeface="Calibri"/>
                <a:ea typeface="Calibri"/>
                <a:cs typeface="Calibri"/>
                <a:sym typeface="Calibri"/>
              </a:rPr>
              <a:t>project and select</a:t>
            </a:r>
            <a:r>
              <a:rPr b="0" i="0" lang="en-US" sz="2800" u="non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hlink"/>
              </a:buClr>
              <a:buSzPts val="2400"/>
              <a:buFont typeface="Arial"/>
              <a:buChar char="•"/>
            </a:pPr>
            <a:r>
              <a:rPr b="0" i="0" lang="en-US" sz="2400" u="none">
                <a:solidFill>
                  <a:schemeClr val="hlink"/>
                </a:solidFill>
                <a:latin typeface="Calibri"/>
                <a:ea typeface="Calibri"/>
                <a:cs typeface="Calibri"/>
                <a:sym typeface="Calibri"/>
              </a:rPr>
              <a:t>Pivot (rotate):</a:t>
            </a:r>
            <a:r>
              <a:rPr b="0" i="0" lang="en-US" sz="2400" u="none">
                <a:solidFill>
                  <a:schemeClr val="dk1"/>
                </a:solidFill>
                <a:latin typeface="Calibri"/>
                <a:ea typeface="Calibri"/>
                <a:cs typeface="Calibri"/>
                <a:sym typeface="Calibri"/>
              </a:rPr>
              <a:t> </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reorient the cube, visualization, 3D to series of 2D planes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Other operations</a:t>
            </a:r>
            <a:endParaRPr/>
          </a:p>
          <a:p>
            <a:pPr indent="-228600" lvl="1" marL="685800" marR="0" rtl="0" algn="l">
              <a:lnSpc>
                <a:spcPct val="90000"/>
              </a:lnSpc>
              <a:spcBef>
                <a:spcPts val="500"/>
              </a:spcBef>
              <a:spcAft>
                <a:spcPts val="0"/>
              </a:spcAft>
              <a:buClr>
                <a:schemeClr val="hlink"/>
              </a:buClr>
              <a:buSzPts val="2400"/>
              <a:buFont typeface="Arial"/>
              <a:buChar char="•"/>
            </a:pPr>
            <a:r>
              <a:rPr b="0" i="1" lang="en-US" sz="2400" u="none" cap="none" strike="noStrike">
                <a:solidFill>
                  <a:schemeClr val="hlink"/>
                </a:solidFill>
                <a:latin typeface="Calibri"/>
                <a:ea typeface="Calibri"/>
                <a:cs typeface="Calibri"/>
                <a:sym typeface="Calibri"/>
              </a:rPr>
              <a:t>drill across:</a:t>
            </a:r>
            <a:r>
              <a:rPr b="0" i="1" lang="en-US" sz="2400" u="none" cap="none" strike="noStrike">
                <a:solidFill>
                  <a:schemeClr val="dk1"/>
                </a:solidFill>
                <a:latin typeface="Calibri"/>
                <a:ea typeface="Calibri"/>
                <a:cs typeface="Calibri"/>
                <a:sym typeface="Calibri"/>
              </a:rPr>
              <a:t> involving (across) more than one fact table</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hlink"/>
              </a:buClr>
              <a:buSzPts val="2400"/>
              <a:buFont typeface="Arial"/>
              <a:buChar char="•"/>
            </a:pPr>
            <a:r>
              <a:rPr b="0" i="1" lang="en-US" sz="2400" u="none" cap="none" strike="noStrike">
                <a:solidFill>
                  <a:schemeClr val="hlink"/>
                </a:solidFill>
                <a:latin typeface="Calibri"/>
                <a:ea typeface="Calibri"/>
                <a:cs typeface="Calibri"/>
                <a:sym typeface="Calibri"/>
              </a:rPr>
              <a:t>drill through:</a:t>
            </a:r>
            <a:r>
              <a:rPr b="0" i="1" lang="en-US" sz="2400" u="none" cap="none" strike="noStrike">
                <a:solidFill>
                  <a:schemeClr val="dk1"/>
                </a:solidFill>
                <a:latin typeface="Calibri"/>
                <a:ea typeface="Calibri"/>
                <a:cs typeface="Calibri"/>
                <a:sym typeface="Calibri"/>
              </a:rPr>
              <a:t> through the bottom level of the cube to its back-end relational tables (using SQL)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descr="ha02f10" id="723" name="Google Shape;723;p77"/>
          <p:cNvPicPr preferRelativeResize="0"/>
          <p:nvPr/>
        </p:nvPicPr>
        <p:blipFill rotWithShape="1">
          <a:blip r:embed="rId3">
            <a:alphaModFix/>
          </a:blip>
          <a:srcRect b="0" l="0" r="0" t="0"/>
          <a:stretch/>
        </p:blipFill>
        <p:spPr>
          <a:xfrm>
            <a:off x="898525" y="68262"/>
            <a:ext cx="8931275" cy="661193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8"/>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734" name="Google Shape;734;p78"/>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OLAP Architecture</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168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Three Main Modules</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Graphical User Interface (GUI)</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Analytical Processing Logic</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Data Processing Logic</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descr="C:\My Documents\Course Tech\Artwork\FINAL BMPS CH 13\fig13-07.jpg" id="744" name="Google Shape;744;p79"/>
          <p:cNvPicPr preferRelativeResize="0"/>
          <p:nvPr/>
        </p:nvPicPr>
        <p:blipFill rotWithShape="1">
          <a:blip r:embed="rId3">
            <a:alphaModFix/>
          </a:blip>
          <a:srcRect b="0" l="0" r="0" t="0"/>
          <a:stretch/>
        </p:blipFill>
        <p:spPr>
          <a:xfrm>
            <a:off x="3352800" y="1143000"/>
            <a:ext cx="6572250" cy="4860925"/>
          </a:xfrm>
          <a:prstGeom prst="rect">
            <a:avLst/>
          </a:prstGeom>
          <a:noFill/>
          <a:ln>
            <a:noFill/>
          </a:ln>
        </p:spPr>
      </p:pic>
      <p:sp>
        <p:nvSpPr>
          <p:cNvPr id="745" name="Google Shape;745;p79"/>
          <p:cNvSpPr txBox="1"/>
          <p:nvPr/>
        </p:nvSpPr>
        <p:spPr>
          <a:xfrm>
            <a:off x="3260725" y="6061075"/>
            <a:ext cx="54292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Figure 13.7  OLAP Server Arrangement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descr="C:\My Documents\Course Tech\Artwork\FINAL BMPS CH 13\fig13-08.jpg" id="755" name="Google Shape;755;p80"/>
          <p:cNvPicPr preferRelativeResize="0"/>
          <p:nvPr/>
        </p:nvPicPr>
        <p:blipFill rotWithShape="1">
          <a:blip r:embed="rId3">
            <a:alphaModFix/>
          </a:blip>
          <a:srcRect b="0" l="0" r="0" t="0"/>
          <a:stretch/>
        </p:blipFill>
        <p:spPr>
          <a:xfrm>
            <a:off x="3733800" y="1066800"/>
            <a:ext cx="5886450" cy="5173662"/>
          </a:xfrm>
          <a:prstGeom prst="rect">
            <a:avLst/>
          </a:prstGeom>
          <a:noFill/>
          <a:ln>
            <a:noFill/>
          </a:ln>
        </p:spPr>
      </p:pic>
      <p:sp>
        <p:nvSpPr>
          <p:cNvPr id="756" name="Google Shape;756;p80"/>
          <p:cNvSpPr txBox="1"/>
          <p:nvPr/>
        </p:nvSpPr>
        <p:spPr>
          <a:xfrm>
            <a:off x="3124200" y="6262687"/>
            <a:ext cx="7562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1" i="0" lang="en-US" sz="1800" u="none">
                <a:solidFill>
                  <a:schemeClr val="accent2"/>
                </a:solidFill>
                <a:latin typeface="Times New Roman"/>
                <a:ea typeface="Times New Roman"/>
                <a:cs typeface="Times New Roman"/>
                <a:sym typeface="Times New Roman"/>
              </a:rPr>
              <a:t>Figure 13.8  OLAP Server With Multidimensional Data Store Arrangement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1"/>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OLAP, by Dr. Khalil</a:t>
            </a:r>
            <a:endParaRPr/>
          </a:p>
        </p:txBody>
      </p:sp>
      <p:sp>
        <p:nvSpPr>
          <p:cNvPr id="762" name="Google Shape;762;p8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63" name="Google Shape;763;p81"/>
          <p:cNvSpPr txBox="1"/>
          <p:nvPr>
            <p:ph type="title"/>
          </p:nvPr>
        </p:nvSpPr>
        <p:spPr>
          <a:xfrm>
            <a:off x="2514600" y="0"/>
            <a:ext cx="7772400" cy="53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OLAP Tools - Categories</a:t>
            </a:r>
            <a:endParaRPr/>
          </a:p>
        </p:txBody>
      </p:sp>
      <p:sp>
        <p:nvSpPr>
          <p:cNvPr id="764" name="Google Shape;764;p81"/>
          <p:cNvSpPr txBox="1"/>
          <p:nvPr>
            <p:ph idx="1" type="body"/>
          </p:nvPr>
        </p:nvSpPr>
        <p:spPr>
          <a:xfrm>
            <a:off x="1828800" y="609600"/>
            <a:ext cx="8637587" cy="6019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tools are categorized according to the architecture used to store and process multi-dimensional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are four main categories of OLAP tools</a:t>
            </a:r>
            <a:endParaRP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Multi-dimensional OLAP (MOLAP)</a:t>
            </a:r>
            <a:endParaRP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Relational OLAP (ROLAP)</a:t>
            </a:r>
            <a:endParaRP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Hybrid OLAP (HOLAP)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145" name="Google Shape;145;p19"/>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Advanced Database Support</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Access to many different kinds of DBMSs, flat files, and internal and external data sources.</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Access to aggregated Data Warehouse data as well as to the detail data found in operational databases.</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Advanced data navigation features such as drill-down and roll-up.</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Rapid and consistent query response times.</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The ability to map end user requests, expressed in either business or model terms, to the appropriate data source and then to the proper data access language.</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Support for very large databases.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82"/>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OLAP, by Dr. Khalil</a:t>
            </a:r>
            <a:endParaRPr/>
          </a:p>
        </p:txBody>
      </p:sp>
      <p:sp>
        <p:nvSpPr>
          <p:cNvPr id="770" name="Google Shape;770;p8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71" name="Google Shape;771;p82"/>
          <p:cNvSpPr txBox="1"/>
          <p:nvPr>
            <p:ph type="title"/>
          </p:nvPr>
        </p:nvSpPr>
        <p:spPr>
          <a:xfrm>
            <a:off x="2514600" y="0"/>
            <a:ext cx="7772400" cy="53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Multi-dimensional OLAP (MOLAP)</a:t>
            </a:r>
            <a:endParaRPr/>
          </a:p>
        </p:txBody>
      </p:sp>
      <p:sp>
        <p:nvSpPr>
          <p:cNvPr id="772" name="Google Shape;772;p82"/>
          <p:cNvSpPr txBox="1"/>
          <p:nvPr>
            <p:ph idx="1" type="body"/>
          </p:nvPr>
        </p:nvSpPr>
        <p:spPr>
          <a:xfrm>
            <a:off x="1828800" y="609600"/>
            <a:ext cx="8637587" cy="6019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MOLAP tools use specialized data structures and multi-dimensional database management systems (MDDBMS) to organize, navigate, and analyze data.</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To enhance query performance the data is typically aggregated and stored according to predicted usage.</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MOLAP data structures use array technology and efficient storage techniques that minimize the disk space requirements through sparse data management.</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development issues associated with MOLAP:</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Only a limited amount of data can be efficiently stored and analyzed.</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Navigation and analysis of data are limited because the data is designed according to previously determined requirements.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MOLAP products require a different set of skills and tools to build and maintain the database.</a:t>
            </a:r>
            <a:endParaRPr/>
          </a:p>
        </p:txBody>
      </p:sp>
      <p:pic>
        <p:nvPicPr>
          <p:cNvPr descr="Picture2 014" id="773" name="Google Shape;773;p82"/>
          <p:cNvPicPr preferRelativeResize="0"/>
          <p:nvPr/>
        </p:nvPicPr>
        <p:blipFill rotWithShape="1">
          <a:blip r:embed="rId3">
            <a:alphaModFix/>
          </a:blip>
          <a:srcRect b="0" l="0" r="0" t="0"/>
          <a:stretch/>
        </p:blipFill>
        <p:spPr>
          <a:xfrm>
            <a:off x="1676400" y="4343400"/>
            <a:ext cx="8991600" cy="25146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3"/>
          <p:cNvSpPr txBox="1"/>
          <p:nvPr>
            <p:ph idx="1" type="body"/>
          </p:nvPr>
        </p:nvSpPr>
        <p:spPr>
          <a:xfrm>
            <a:off x="280987" y="868362"/>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Advantages:</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Provides maximum query performance, because all the required data (a copy of the detail data and calculated aggregate data) are stored in the OLAP server itself and there is no need to refer to the underlying relational database.</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All the calculations are pre-generated when the cube is processed and stored locally on the OLAP server hence even the complex calculations, as a part the query result, will be performed quickly.</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MOLAP uses compression to store the data on the OLAP server and so has less storage requirements than relational databases for same amount of data.</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MOLAP does not need to have a permanent connection to the underlying relational database (only at the time of processing) as it stores the detail and aggregate data in the OLAP server so the data can be viewed even when there is connection to the relational database.</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Advantages:</a:t>
            </a:r>
            <a:br>
              <a:rPr b="0" i="0" lang="en-US" sz="4400" u="none">
                <a:solidFill>
                  <a:schemeClr val="dk1"/>
                </a:solidFill>
                <a:latin typeface="Calibri"/>
                <a:ea typeface="Calibri"/>
                <a:cs typeface="Calibri"/>
                <a:sym typeface="Calibri"/>
              </a:rPr>
            </a:br>
            <a:endParaRPr/>
          </a:p>
        </p:txBody>
      </p:sp>
      <p:sp>
        <p:nvSpPr>
          <p:cNvPr id="784" name="Google Shape;784;p8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With MOLAP mode, you need frequent processing to pull refreshed data after last processing resulting in drain on system resources.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Latency; just after the processing if there is any changes in the relational database it will not be reflected on the OLAP server unless re-processing is performed.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MOLAP stores a copy of the relational data at OLAP server and so requires additional investment for storage.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If the data volume is high, the cube processing can take longer, though you can use incremental processing to overcome this.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5"/>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OLAP, by Dr. Khalil</a:t>
            </a:r>
            <a:endParaRPr/>
          </a:p>
        </p:txBody>
      </p:sp>
      <p:sp>
        <p:nvSpPr>
          <p:cNvPr id="790" name="Google Shape;790;p8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91" name="Google Shape;791;p85"/>
          <p:cNvSpPr txBox="1"/>
          <p:nvPr>
            <p:ph type="title"/>
          </p:nvPr>
        </p:nvSpPr>
        <p:spPr>
          <a:xfrm>
            <a:off x="2514600" y="0"/>
            <a:ext cx="7772400" cy="53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Relational OLAP (ROLAP)</a:t>
            </a:r>
            <a:endParaRPr/>
          </a:p>
        </p:txBody>
      </p:sp>
      <p:sp>
        <p:nvSpPr>
          <p:cNvPr id="792" name="Google Shape;792;p85"/>
          <p:cNvSpPr txBox="1"/>
          <p:nvPr>
            <p:ph idx="1" type="body"/>
          </p:nvPr>
        </p:nvSpPr>
        <p:spPr>
          <a:xfrm>
            <a:off x="1828800" y="609600"/>
            <a:ext cx="8637587" cy="6019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ROLAP is the fastest-growing type of OLAP tools.</a:t>
            </a:r>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ROLAP supports RDBMS products through the use of a metadata layer, thus avoiding the requirement to create a static multi-dimensional data structure.</a:t>
            </a:r>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This facilitates the creation of multiple multi-dimensional views of the two-dimensional relation.</a:t>
            </a:r>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To improve performance, some ROLAP products have enhanced SQL engines to support the complexity of multi-dimensional analysis, while others recommend, or require, the use of highly denormalized database designs such as the star schema.</a:t>
            </a:r>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development issues associated with ROLAP technology:</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Performance problems associated with the processing of complex queries that require multiple passes through the relational data.</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Development of middleware to facilitate the development of multi-dimensional applications.</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Development of an option to create persistent multi-dimensional structures, together with facilities o assist in the administration of these structures. </a:t>
            </a:r>
            <a:endParaRPr/>
          </a:p>
        </p:txBody>
      </p:sp>
      <p:pic>
        <p:nvPicPr>
          <p:cNvPr descr="Picture2 015" id="793" name="Google Shape;793;p85"/>
          <p:cNvPicPr preferRelativeResize="0"/>
          <p:nvPr/>
        </p:nvPicPr>
        <p:blipFill rotWithShape="1">
          <a:blip r:embed="rId3">
            <a:alphaModFix/>
          </a:blip>
          <a:srcRect b="0" l="0" r="0" t="0"/>
          <a:stretch/>
        </p:blipFill>
        <p:spPr>
          <a:xfrm>
            <a:off x="1524000" y="4191000"/>
            <a:ext cx="9144000" cy="26670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8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799" name="Google Shape;799;p8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Advantages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Ability to view the data in near real-time.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Since ROLAP does not make another copy of data as in case of MOLAP, it has less storage requirements. This is very advantageous for large datasets which are queried infrequently such as historical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ROLAP mode, the detail data is stored on the underlying relational database, so there is no limitation on data size that ROLAP can support or limited by the data size of relational database. In nutshell, it can even handle huge volumes of data.</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05" name="Google Shape;805;p8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Disadvantages: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Compared to MOLAP or ROLAP the query response is generally slower because everything is stored on relational database and not locally on the OLAP server.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permanent connection to the underlying database must be maintained to view the cube data.</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88"/>
          <p:cNvSpPr txBox="1"/>
          <p:nvPr>
            <p:ph idx="1" type="body"/>
          </p:nvPr>
        </p:nvSpPr>
        <p:spPr>
          <a:xfrm>
            <a:off x="838200" y="206375"/>
            <a:ext cx="10515600" cy="597058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Summary:</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ROLAP</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ROLAP works with data that exist in a relational database.</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 Facts and dimension tables are stored as relational tables. </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also allows multidimensional analysis of data and is the fastest growing OLAP.</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Advantages of ROLAP model:</a:t>
            </a:r>
            <a:endParaRPr b="0" i="0" sz="22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High data efficiency.</a:t>
            </a:r>
            <a:r>
              <a:rPr b="0" i="0" lang="en-US" sz="2200" u="none">
                <a:solidFill>
                  <a:schemeClr val="dk1"/>
                </a:solidFill>
                <a:latin typeface="Calibri"/>
                <a:ea typeface="Calibri"/>
                <a:cs typeface="Calibri"/>
                <a:sym typeface="Calibri"/>
              </a:rPr>
              <a:t> It offers high data efficiency because query performance and access language are optimized particularly for the multidimensional data analysis.</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Scalability.</a:t>
            </a:r>
            <a:r>
              <a:rPr b="0" i="0" lang="en-US" sz="2200" u="none">
                <a:solidFill>
                  <a:schemeClr val="dk1"/>
                </a:solidFill>
                <a:latin typeface="Calibri"/>
                <a:ea typeface="Calibri"/>
                <a:cs typeface="Calibri"/>
                <a:sym typeface="Calibri"/>
              </a:rPr>
              <a:t> This type of OLAP system offers scalability for managing large volumes of data, and even when the data is steadily increasing.</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Drawbacks of ROLAP model:</a:t>
            </a:r>
            <a:endParaRPr b="0" i="0" sz="22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Demand for higher resources: </a:t>
            </a:r>
            <a:r>
              <a:rPr b="0" i="0" lang="en-US" sz="2200" u="none">
                <a:solidFill>
                  <a:schemeClr val="dk1"/>
                </a:solidFill>
                <a:latin typeface="Calibri"/>
                <a:ea typeface="Calibri"/>
                <a:cs typeface="Calibri"/>
                <a:sym typeface="Calibri"/>
              </a:rPr>
              <a:t>ROLAP needs high utilization of manpower, software, and hardware resources.</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Aggregately data limitations.</a:t>
            </a:r>
            <a:r>
              <a:rPr b="0" i="0" lang="en-US" sz="2200" u="none">
                <a:solidFill>
                  <a:schemeClr val="dk1"/>
                </a:solidFill>
                <a:latin typeface="Calibri"/>
                <a:ea typeface="Calibri"/>
                <a:cs typeface="Calibri"/>
                <a:sym typeface="Calibri"/>
              </a:rPr>
              <a:t> ROLAP tools use SQL for all calculation of aggregate data. However, there are no set limits to the for handling computations.</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Slow query performance.</a:t>
            </a:r>
            <a:r>
              <a:rPr b="0" i="0" lang="en-US" sz="2200" u="none">
                <a:solidFill>
                  <a:schemeClr val="dk1"/>
                </a:solidFill>
                <a:latin typeface="Calibri"/>
                <a:ea typeface="Calibri"/>
                <a:cs typeface="Calibri"/>
                <a:sym typeface="Calibri"/>
              </a:rPr>
              <a:t> Query performance in this model is slow when compared with MOLAP</a:t>
            </a:r>
            <a:endParaRPr/>
          </a:p>
          <a:p>
            <a:pPr indent="-88900" lvl="0" marL="228600" marR="0" rtl="0" algn="l">
              <a:lnSpc>
                <a:spcPct val="90000"/>
              </a:lnSpc>
              <a:spcBef>
                <a:spcPts val="100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9"/>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OLAP, by Dr. Khalil</a:t>
            </a:r>
            <a:endParaRPr/>
          </a:p>
        </p:txBody>
      </p:sp>
      <p:sp>
        <p:nvSpPr>
          <p:cNvPr id="816" name="Google Shape;816;p8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817" name="Google Shape;817;p89"/>
          <p:cNvSpPr txBox="1"/>
          <p:nvPr>
            <p:ph type="title"/>
          </p:nvPr>
        </p:nvSpPr>
        <p:spPr>
          <a:xfrm>
            <a:off x="2514600" y="0"/>
            <a:ext cx="7772400" cy="53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Hybrid OLAP (HOLAP)</a:t>
            </a:r>
            <a:endParaRPr/>
          </a:p>
        </p:txBody>
      </p:sp>
      <p:sp>
        <p:nvSpPr>
          <p:cNvPr id="818" name="Google Shape;818;p89"/>
          <p:cNvSpPr txBox="1"/>
          <p:nvPr>
            <p:ph idx="1" type="body"/>
          </p:nvPr>
        </p:nvSpPr>
        <p:spPr>
          <a:xfrm>
            <a:off x="1828800" y="609600"/>
            <a:ext cx="8637587" cy="6019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HOLAP tools provide limited analysis capability, either directly against RDBMS products, or by using an intermediate MOLAP server.</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HOLAP tools deliver selected data directly from DBMS or via  MOLAP server to the desktop (or local server) in the form of data cube, where it is stored, analyzed, and maintained locally is the fastest-growing type of OLAP tools.</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issues associated with HOLAP tools:</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architecture results in significant data redundancy and may cause problems for networks that support many users.</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Ability of each user to build a custom data cube may cause a lack of data consistency among users.</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Only a limited amount of data can be efficiently maintained.</a:t>
            </a:r>
            <a:endParaRPr/>
          </a:p>
        </p:txBody>
      </p:sp>
      <p:pic>
        <p:nvPicPr>
          <p:cNvPr descr="Picture2 016" id="819" name="Google Shape;819;p89"/>
          <p:cNvPicPr preferRelativeResize="0"/>
          <p:nvPr/>
        </p:nvPicPr>
        <p:blipFill rotWithShape="1">
          <a:blip r:embed="rId3">
            <a:alphaModFix/>
          </a:blip>
          <a:srcRect b="0" l="0" r="0" t="0"/>
          <a:stretch/>
        </p:blipFill>
        <p:spPr>
          <a:xfrm>
            <a:off x="1524000" y="4322762"/>
            <a:ext cx="9144000" cy="253523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9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25" name="Google Shape;825;p9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Advantages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HOLAP balances the disk space requirement, as it only stores the aggregate data on the OLAP server and the detail data remains in the relational database. So no duplicate copy of the detail data is maintained.</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Since HOLAP does not store detail data on the OLAP server, the cube and partitions would be smaller in size than MOLAP cubes and partitions.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Performance is better than ROLAP as in HOLAP the summary data are stored on the OLAP server and queries can be satisfied from this summary data.</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HOLAP would be optimal in the scenario where query response is required and query results are based on aggregations on large volumes of data.</a:t>
            </a:r>
            <a:endParaRPr/>
          </a:p>
          <a:p>
            <a:pPr indent="-228600" lvl="0" marL="228600" marR="0" rtl="0" algn="l">
              <a:lnSpc>
                <a:spcPct val="70000"/>
              </a:lnSpc>
              <a:spcBef>
                <a:spcPts val="1000"/>
              </a:spcBef>
              <a:spcAft>
                <a:spcPts val="0"/>
              </a:spcAft>
              <a:buClr>
                <a:schemeClr val="dk1"/>
              </a:buClr>
              <a:buSzPts val="2600"/>
              <a:buFont typeface="Arial"/>
              <a:buChar char="•"/>
            </a:pPr>
            <a:br>
              <a:rPr b="0" i="0" lang="en-US" sz="2600" u="none">
                <a:solidFill>
                  <a:schemeClr val="dk1"/>
                </a:solidFill>
                <a:latin typeface="Calibri"/>
                <a:ea typeface="Calibri"/>
                <a:cs typeface="Calibri"/>
                <a:sym typeface="Calibri"/>
              </a:rPr>
            </a:b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9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31" name="Google Shape;831;p9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Disadvantages: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Query performance (response time) degrades if it has to drill through the detail data from relational data store, in this case HOLAP performs very much like ROLAP.</a:t>
            </a: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156" name="Google Shape;156;p20"/>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Easy-to-Use End User Interface</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Easy-to-use graphical user interfaces make sophisticated data extraction and analysis tools easily accepted and readily used.</a:t>
            </a:r>
            <a:br>
              <a:rPr b="1" i="0" lang="en-US" sz="2400" u="none" cap="none" strike="noStrike">
                <a:solidFill>
                  <a:schemeClr val="dk1"/>
                </a:solidFill>
                <a:latin typeface="Calibri"/>
                <a:ea typeface="Calibri"/>
                <a:cs typeface="Calibri"/>
                <a:sym typeface="Calibri"/>
              </a:rPr>
            </a:b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Client/Server Architecture</a:t>
            </a:r>
            <a:endParaRPr b="0" i="0" sz="2400" u="non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The client/server environment enables us to divide an OLAP system into several components that define its architecture.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2"/>
          <p:cNvSpPr txBox="1"/>
          <p:nvPr>
            <p:ph idx="1" type="body"/>
          </p:nvPr>
        </p:nvSpPr>
        <p:spPr>
          <a:xfrm>
            <a:off x="838200" y="604837"/>
            <a:ext cx="10515600" cy="55721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Hybrid OLAP</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Hybrid OLAP is a mixture of both ROLAP and MOLAP. </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offers fast computation of MOLAP and higher scalability of ROLAP. HOLAP uses two databases.</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Aggregated or computed data is stored in a multidimensional OLAP cube</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Detailed information is stored in a relational database.</a:t>
            </a:r>
            <a:endParaRPr/>
          </a:p>
          <a:p>
            <a:pPr indent="-228600" lvl="0" marL="228600" marR="0" rtl="0" algn="l">
              <a:lnSpc>
                <a:spcPct val="70000"/>
              </a:lnSpc>
              <a:spcBef>
                <a:spcPts val="10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Benefits of Hybrid OLAP:</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kind of OLAP helps to economize the disk space, and it also remains compact which helps to avoid issues related to access speed and convenience.</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Hybrid HOLAP's uses cube technology which allows faster performance for all types of data.</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ROLAP are instantly updated and HOLAP users have access to this real-time instantly updated data.</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 MOLAP brings cleaning and conversion of data thereby improving data relevance. This brings best of both worlds.</a:t>
            </a:r>
            <a:endParaRPr/>
          </a:p>
          <a:p>
            <a:pPr indent="-228600" lvl="0" marL="228600" marR="0" rtl="0" algn="l">
              <a:lnSpc>
                <a:spcPct val="70000"/>
              </a:lnSpc>
              <a:spcBef>
                <a:spcPts val="10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Drawbacks of Hybrid OLAP:</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Greater complexity level</a:t>
            </a:r>
            <a:r>
              <a:rPr b="1" i="0" lang="en-US" sz="20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The major drawback in HOLAP systems is that it supports both ROLAP and MOLAP tools and applications. Thus, it is very complicated.</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Potential overlaps</a:t>
            </a:r>
            <a:r>
              <a:rPr b="1" i="0" lang="en-US" sz="20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There are higher chances of overlapping especially into their functionalities.</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graphicFrame>
        <p:nvGraphicFramePr>
          <p:cNvPr id="841" name="Google Shape;841;p93"/>
          <p:cNvGraphicFramePr/>
          <p:nvPr/>
        </p:nvGraphicFramePr>
        <p:xfrm>
          <a:off x="527050" y="354012"/>
          <a:ext cx="3000000" cy="3000000"/>
        </p:xfrm>
        <a:graphic>
          <a:graphicData uri="http://schemas.openxmlformats.org/drawingml/2006/table">
            <a:tbl>
              <a:tblPr>
                <a:noFill/>
                <a:tableStyleId>{AB1BD85B-8BD6-4B12-9470-D75E75D902DE}</a:tableStyleId>
              </a:tblPr>
              <a:tblGrid>
                <a:gridCol w="3305175"/>
                <a:gridCol w="3505200"/>
                <a:gridCol w="3505200"/>
              </a:tblGrid>
              <a:tr h="407975">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MOLAP</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ROLAP</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HOLAP</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556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MOLAP stands for Multidimensional Online Analytical Processing</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ROLAP stands for Relational Online Analytical Processing</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HOLAP stands for Hybrid Online Analytical Processing</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2328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MOLAP storage mode causes the aggregations of the partition and a copy of its source data to be stored in a multidimensional structure in Analysis Services when the partition is processed.</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ROLAP storage mode causes the aggregations of the partition to be stored in indexed views in the relational database that was specified in the partition’s data source.</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HOLAP storage mode combines attributes of both MOLAP and ROLAP. Like MOLAP, HOLAP causes the aggregations of the partition to be stored in a multidimensional structure in an SQL Server Analysis Services instance.</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36988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MOLAP structure is highly optimized to maximize query performance. The storage location can be on the computer where the partition is defined or on another computer running Analysis Services. Because a copy of the source data resides in the multidimensional structure, queries can be resolved without accessing the partition’s source data.</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Unlike the MOLAP storage mode, ROLAP does not cause a copy of the source data to be stored in the Analysis Services data folders. Instead, when results cannot be derived from the query cache, the indexed views in the data source are accessed to answer queries.</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HOLAP does not cause a copy of the source data to be stored. For queries that access only summary data in the aggregations of a partition, HOLAP is the equivalent of MOLAP.</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9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graphicFrame>
        <p:nvGraphicFramePr>
          <p:cNvPr id="847" name="Google Shape;847;p94"/>
          <p:cNvGraphicFramePr/>
          <p:nvPr/>
        </p:nvGraphicFramePr>
        <p:xfrm>
          <a:off x="590550" y="0"/>
          <a:ext cx="3000000" cy="3000000"/>
        </p:xfrm>
        <a:graphic>
          <a:graphicData uri="http://schemas.openxmlformats.org/drawingml/2006/table">
            <a:tbl>
              <a:tblPr>
                <a:noFill/>
                <a:tableStyleId>{AB1BD85B-8BD6-4B12-9470-D75E75D902DE}</a:tableStyleId>
              </a:tblPr>
              <a:tblGrid>
                <a:gridCol w="3505200"/>
                <a:gridCol w="3505200"/>
                <a:gridCol w="3505200"/>
              </a:tblGrid>
              <a:tr h="5070475">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Query response times can be decreased substantially by using aggregations. The data in the partition’s MOLAP structure is only as current as the most recent processing of the partition.</a:t>
                      </a:r>
                      <a:endParaRPr/>
                    </a:p>
                  </a:txBody>
                  <a:tcPr marT="66650" marB="66650"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Query response is generally slower with ROLAP storage than with the MOLAP or HOLAP storage modes. Processing time is also typically slower with ROLAP. However, ROLAP enables users to view data in real time and can save storage space when you are working with large datasets that are infrequently queried, such as purely historical data.</a:t>
                      </a:r>
                      <a:endParaRPr/>
                    </a:p>
                  </a:txBody>
                  <a:tcPr marT="66650" marB="66650"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Queries that access source data—for example, if you want to drill down to an atomic cube cell for which there is no aggregation data—must retrieve data from the relational database and will not be as fast as they would be if the source data were stored in the MOLAP structure. With HOLAP storage mode, users will typically experience substantial differences in query times depending upon whether the query can be resolved from cache or aggregations versus from the source data itself.</a:t>
                      </a:r>
                      <a:endParaRPr/>
                    </a:p>
                  </a:txBody>
                  <a:tcPr marT="66650" marB="66650"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9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53" name="Google Shape;853;p9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Advantages of OLAP</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OLAP is a platform for all type of business includes planning, budgeting, reporting, and analysis.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Information and calculations are consistent in an OLAP cube. This is a crucial benefit.</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Quickly create and analyze "What if" scenarios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Easily search OLAP database for broad or specific terms.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OLAP provides the building blocks for business modeling tools, Data mining tools, performance reporting tools.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Allows users to do slice and dice cube data all by various dimensions, measures, and filters.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is good for analyzing time series.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Finding some clusters and outliers is easy with OLAP.</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is a powerful visualization online analytical process system which provides faster response times</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9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59" name="Google Shape;859;p9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Disadvantages of OLAP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requires organizing data into a star or snowflake schema. These schemas are complicated to implement and administer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You cannot have large number of dimensions in a single OLAP cube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Transactional data cannot be accessed with OLAP system.</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Any modification in an OLAP cube needs a full update of the cube. This is a time-consuming process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65" name="Google Shape;865;p9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Tools: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1)IBM Cognos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2)Microsoft SQL server Analysis Services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3)Apache Kylin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4)Pentaho BI</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5) </a:t>
            </a:r>
            <a:r>
              <a:rPr b="0" i="0" lang="en-US" sz="2800" u="none">
                <a:solidFill>
                  <a:schemeClr val="dk1"/>
                </a:solidFill>
                <a:latin typeface="Calibri"/>
                <a:ea typeface="Calibri"/>
                <a:cs typeface="Calibri"/>
                <a:sym typeface="Calibri"/>
              </a:rPr>
              <a:t>Phpmyolap</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9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71" name="Google Shape;871;p9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Summary: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is a technology that enables analysts to extract and view business data from different points of view.</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At the core of the OLAP, the concept is an OLAP Cube.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Various business applications and other data operations require the use of OLAP Cube.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are primary five types of analytical operations in OLAP 1) Roll-up 2) Drill-down 3) Slice 4) Dice and 5) Pivot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Three types of widely used OLAP systems are MOLAP, ROLAP, and Hybrid OLAP.</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99"/>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882" name="Google Shape;882;p99"/>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OLAP Architecture</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168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Three Main Modules</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Graphical User Interface (GUI)</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Analytical Processing Logic</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Data Processing Logic</a:t>
            </a:r>
            <a:endParaRPr/>
          </a:p>
          <a:p>
            <a:pPr indent="-228600" lvl="1" marL="685800" marR="0" rtl="0" algn="l">
              <a:lnSpc>
                <a:spcPct val="90000"/>
              </a:lnSpc>
              <a:spcBef>
                <a:spcPts val="224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OLAP systems are designed to use both operational and Data Warehouse data.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pic>
        <p:nvPicPr>
          <p:cNvPr descr="C:\My Documents\Course Tech\Artwork\FINAL BMPS CH 13\fig13-07.jpg" id="892" name="Google Shape;892;p100"/>
          <p:cNvPicPr preferRelativeResize="0"/>
          <p:nvPr/>
        </p:nvPicPr>
        <p:blipFill rotWithShape="1">
          <a:blip r:embed="rId3">
            <a:alphaModFix/>
          </a:blip>
          <a:srcRect b="0" l="0" r="0" t="0"/>
          <a:stretch/>
        </p:blipFill>
        <p:spPr>
          <a:xfrm>
            <a:off x="3352800" y="1143000"/>
            <a:ext cx="6572250" cy="4860925"/>
          </a:xfrm>
          <a:prstGeom prst="rect">
            <a:avLst/>
          </a:prstGeom>
          <a:noFill/>
          <a:ln>
            <a:noFill/>
          </a:ln>
        </p:spPr>
      </p:pic>
      <p:sp>
        <p:nvSpPr>
          <p:cNvPr id="893" name="Google Shape;893;p100"/>
          <p:cNvSpPr txBox="1"/>
          <p:nvPr/>
        </p:nvSpPr>
        <p:spPr>
          <a:xfrm>
            <a:off x="3260725" y="6061075"/>
            <a:ext cx="54292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Figure 13.7  OLAP Server Arrangement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pic>
        <p:nvPicPr>
          <p:cNvPr descr="C:\My Documents\Course Tech\Artwork\FINAL BMPS CH 13\fig13-08.jpg" id="903" name="Google Shape;903;p101"/>
          <p:cNvPicPr preferRelativeResize="0"/>
          <p:nvPr/>
        </p:nvPicPr>
        <p:blipFill rotWithShape="1">
          <a:blip r:embed="rId3">
            <a:alphaModFix/>
          </a:blip>
          <a:srcRect b="0" l="0" r="0" t="0"/>
          <a:stretch/>
        </p:blipFill>
        <p:spPr>
          <a:xfrm>
            <a:off x="3733800" y="1066800"/>
            <a:ext cx="5886450" cy="5173662"/>
          </a:xfrm>
          <a:prstGeom prst="rect">
            <a:avLst/>
          </a:prstGeom>
          <a:noFill/>
          <a:ln>
            <a:noFill/>
          </a:ln>
        </p:spPr>
      </p:pic>
      <p:sp>
        <p:nvSpPr>
          <p:cNvPr id="904" name="Google Shape;904;p101"/>
          <p:cNvSpPr txBox="1"/>
          <p:nvPr/>
        </p:nvSpPr>
        <p:spPr>
          <a:xfrm>
            <a:off x="3124200" y="6262687"/>
            <a:ext cx="7562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1" i="0" lang="en-US" sz="1800" u="none">
                <a:solidFill>
                  <a:schemeClr val="accent2"/>
                </a:solidFill>
                <a:latin typeface="Times New Roman"/>
                <a:ea typeface="Times New Roman"/>
                <a:cs typeface="Times New Roman"/>
                <a:sym typeface="Times New Roman"/>
              </a:rPr>
              <a:t>Figure 13.8  OLAP Server With Multidimensional Data Store Arrangement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62" name="Google Shape;162;p21"/>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Examples of OLAP applications in various functional areas</a:t>
            </a:r>
            <a:endParaRPr/>
          </a:p>
        </p:txBody>
      </p:sp>
      <p:pic>
        <p:nvPicPr>
          <p:cNvPr descr="C33NT01" id="163" name="Google Shape;163;p21"/>
          <p:cNvPicPr preferRelativeResize="0"/>
          <p:nvPr>
            <p:ph idx="1" type="body"/>
          </p:nvPr>
        </p:nvPicPr>
        <p:blipFill rotWithShape="1">
          <a:blip r:embed="rId3">
            <a:alphaModFix/>
          </a:blip>
          <a:srcRect b="0" l="-1132" r="0" t="11874"/>
          <a:stretch/>
        </p:blipFill>
        <p:spPr>
          <a:xfrm>
            <a:off x="1992312" y="1844675"/>
            <a:ext cx="7632700" cy="3455987"/>
          </a:xfrm>
          <a:prstGeom prst="rect">
            <a:avLst/>
          </a:prstGeom>
          <a:noFill/>
          <a:ln>
            <a:noFill/>
          </a:ln>
        </p:spPr>
      </p:pic>
    </p:spTree>
  </p:cSld>
  <p:clrMapOvr>
    <a:masterClrMapping/>
  </p:clrMapOvr>
  <p:transition spd="slow">
    <p:fade thruBlk="1"/>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0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10" name="Google Shape;910;p10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Cube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Cube Definition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a:t>
            </a:r>
            <a:r>
              <a:rPr b="1" i="0" lang="en-US" sz="2800" u="none">
                <a:solidFill>
                  <a:schemeClr val="dk1"/>
                </a:solidFill>
                <a:latin typeface="Calibri"/>
                <a:ea typeface="Calibri"/>
                <a:cs typeface="Calibri"/>
                <a:sym typeface="Calibri"/>
              </a:rPr>
              <a:t>OLAP Cube</a:t>
            </a:r>
            <a:r>
              <a:rPr b="0" i="0" lang="en-US" sz="2800" u="none">
                <a:solidFill>
                  <a:schemeClr val="dk1"/>
                </a:solidFill>
                <a:latin typeface="Calibri"/>
                <a:ea typeface="Calibri"/>
                <a:cs typeface="Calibri"/>
                <a:sym typeface="Calibri"/>
              </a:rPr>
              <a:t> is a data structure that allows fast analysis of data according to the multiple</a:t>
            </a:r>
            <a:r>
              <a:rPr b="1" i="0" lang="en-US" sz="2800" u="sng">
                <a:solidFill>
                  <a:schemeClr val="hlink"/>
                </a:solidFill>
                <a:latin typeface="Calibri"/>
                <a:ea typeface="Calibri"/>
                <a:cs typeface="Calibri"/>
                <a:sym typeface="Calibri"/>
                <a:hlinkClick r:id="rId3"/>
              </a:rPr>
              <a:t>Dimensions</a:t>
            </a:r>
            <a:r>
              <a:rPr b="0" i="0" lang="en-US" sz="2800" u="none">
                <a:solidFill>
                  <a:schemeClr val="dk1"/>
                </a:solidFill>
                <a:latin typeface="Calibri"/>
                <a:ea typeface="Calibri"/>
                <a:cs typeface="Calibri"/>
                <a:sym typeface="Calibri"/>
              </a:rPr>
              <a:t> that define a business problem.  A multidimensional cube for reporting sales might be, for example, composed of 7 Dimensions: Salesperson, Sales Amount, Region, Product, Region, Month, Year.</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0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16" name="Google Shape;916;p10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Operations:</a:t>
            </a:r>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Takes the current aggregation level of fact values and does a further aggregation on one or more of the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Equivalent to doing GROUP BY to this dimension by using attribute hierarchy.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0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22" name="Google Shape;922;p10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SELECT [attribute list], SUM [attribute names]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FROM [table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WHERE [condition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GROUP BY [grouping list];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28" name="Google Shape;928;p10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Opposite of 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Summarizes data at a lower level of a dimension hierarchy, thereby viewing data in a more specialized level within a dimension.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Increases a number of dimensions - adds new headers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0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934" name="Google Shape;934;p106"/>
          <p:cNvPicPr preferRelativeResize="0"/>
          <p:nvPr>
            <p:ph idx="1" type="body"/>
          </p:nvPr>
        </p:nvPicPr>
        <p:blipFill rotWithShape="1">
          <a:blip r:embed="rId3">
            <a:alphaModFix/>
          </a:blip>
          <a:srcRect b="0" l="0" r="0" t="0"/>
          <a:stretch/>
        </p:blipFill>
        <p:spPr>
          <a:xfrm>
            <a:off x="2163762" y="2097087"/>
            <a:ext cx="6856412" cy="4164012"/>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0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40" name="Google Shape;940;p10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Slice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Performs a selection on one dimension of the given cube, resulting in a sub-cube.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dimensionality of the cubes.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Sets one or more dimensions to specific values and keeps a subset of dimensions for selected values.</a:t>
            </a:r>
            <a:endParaRPr/>
          </a:p>
          <a:p>
            <a:pPr indent="-228600" lvl="0" marL="228600" marR="0" rtl="0" algn="l">
              <a:lnSpc>
                <a:spcPct val="70000"/>
              </a:lnSpc>
              <a:spcBef>
                <a:spcPts val="100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Dice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Define a sub-cube by performing a selection of one or more dimensions.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Refers to range select condition on one dimension, or to select condition on more than one dimension.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number of member values of one or more dimensions.</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0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946" name="Google Shape;946;p108"/>
          <p:cNvPicPr preferRelativeResize="0"/>
          <p:nvPr>
            <p:ph idx="1" type="body"/>
          </p:nvPr>
        </p:nvPicPr>
        <p:blipFill rotWithShape="1">
          <a:blip r:embed="rId3">
            <a:alphaModFix/>
          </a:blip>
          <a:srcRect b="0" l="0" r="0" t="0"/>
          <a:stretch/>
        </p:blipFill>
        <p:spPr>
          <a:xfrm>
            <a:off x="2024062" y="2185987"/>
            <a:ext cx="6748462" cy="4090987"/>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0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52" name="Google Shape;952;p109"/>
          <p:cNvSpPr txBox="1"/>
          <p:nvPr>
            <p:ph idx="1" type="body"/>
          </p:nvPr>
        </p:nvSpPr>
        <p:spPr>
          <a:xfrm>
            <a:off x="973137" y="1468437"/>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Pivot (or rotate)</a:t>
            </a:r>
            <a:endParaRPr b="1"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Rotates the data axis to view the data from different perspectives.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Groups data with different dimensions.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953" name="Google Shape;953;p109"/>
          <p:cNvPicPr preferRelativeResize="0"/>
          <p:nvPr/>
        </p:nvPicPr>
        <p:blipFill rotWithShape="1">
          <a:blip r:embed="rId3">
            <a:alphaModFix/>
          </a:blip>
          <a:srcRect b="0" l="0" r="0" t="0"/>
          <a:stretch/>
        </p:blipFill>
        <p:spPr>
          <a:xfrm>
            <a:off x="2000250" y="4537075"/>
            <a:ext cx="4230687" cy="17748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10"/>
          <p:cNvSpPr txBox="1"/>
          <p:nvPr>
            <p:ph type="title"/>
          </p:nvPr>
        </p:nvSpPr>
        <p:spPr>
          <a:xfrm>
            <a:off x="1676400" y="0"/>
            <a:ext cx="8763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Advantages of ROLAP </a:t>
            </a:r>
            <a:br>
              <a:rPr b="0" i="0" lang="en-US" sz="4000" u="none">
                <a:solidFill>
                  <a:schemeClr val="dk1"/>
                </a:solidFill>
                <a:latin typeface="Calibri"/>
                <a:ea typeface="Calibri"/>
                <a:cs typeface="Calibri"/>
                <a:sym typeface="Calibri"/>
              </a:rPr>
            </a:br>
            <a:r>
              <a:rPr b="0" i="0" lang="en-US" sz="4000" u="none">
                <a:solidFill>
                  <a:schemeClr val="dk1"/>
                </a:solidFill>
                <a:latin typeface="Calibri"/>
                <a:ea typeface="Calibri"/>
                <a:cs typeface="Calibri"/>
                <a:sym typeface="Calibri"/>
              </a:rPr>
              <a:t>Dimensional Modeling</a:t>
            </a:r>
            <a:endParaRPr/>
          </a:p>
        </p:txBody>
      </p:sp>
      <p:sp>
        <p:nvSpPr>
          <p:cNvPr id="959" name="Google Shape;959;p11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Define complex, multi-dimensional data with simple model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Reduces the number of joins a query has to process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Allows the data warehouse to evolve with rel. low maintenance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HOWEVER! Star schema and relational DBMS are not the magic solution</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Query optimization  is still problematic</a:t>
            </a:r>
            <a:endParaRPr/>
          </a:p>
        </p:txBody>
      </p:sp>
    </p:spTree>
  </p:cSld>
  <p:clrMapOvr>
    <a:masterClrMapping/>
  </p:clrMapOvr>
  <p:transition spd="slow">
    <p:fade thruBlk="1"/>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11"/>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pic>
        <p:nvPicPr>
          <p:cNvPr id="965" name="Google Shape;965;p111"/>
          <p:cNvPicPr preferRelativeResize="0"/>
          <p:nvPr/>
        </p:nvPicPr>
        <p:blipFill rotWithShape="1">
          <a:blip r:embed="rId3">
            <a:alphaModFix/>
          </a:blip>
          <a:srcRect b="0" l="0" r="0" t="0"/>
          <a:stretch/>
        </p:blipFill>
        <p:spPr>
          <a:xfrm>
            <a:off x="2354262" y="3390900"/>
            <a:ext cx="4570412" cy="1577975"/>
          </a:xfrm>
          <a:prstGeom prst="rect">
            <a:avLst/>
          </a:prstGeom>
          <a:noFill/>
          <a:ln>
            <a:noFill/>
          </a:ln>
        </p:spPr>
      </p:pic>
      <p:sp>
        <p:nvSpPr>
          <p:cNvPr id="966" name="Google Shape;966;p111"/>
          <p:cNvSpPr txBox="1"/>
          <p:nvPr/>
        </p:nvSpPr>
        <p:spPr>
          <a:xfrm>
            <a:off x="2119312" y="1538287"/>
            <a:ext cx="7048500" cy="13858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Add up amounts for day 1</a:t>
            </a:r>
            <a:endParaRPr/>
          </a:p>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WHERE date = 1</a:t>
            </a:r>
            <a:endParaRPr/>
          </a:p>
        </p:txBody>
      </p:sp>
      <p:sp>
        <p:nvSpPr>
          <p:cNvPr id="967" name="Google Shape;967;p111"/>
          <p:cNvSpPr/>
          <p:nvPr/>
        </p:nvSpPr>
        <p:spPr>
          <a:xfrm>
            <a:off x="7397750" y="404495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68" name="Google Shape;968;p111"/>
          <p:cNvSpPr txBox="1"/>
          <p:nvPr/>
        </p:nvSpPr>
        <p:spPr>
          <a:xfrm>
            <a:off x="8518525" y="4022725"/>
            <a:ext cx="5286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81</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