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6760825" cy="99421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3" roundtripDataSignature="AMtx7mjZOQZvfcjHP3cdinuVFjxhEc8W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DE2546-CA7A-48FC-881B-73B936E9C05F}">
  <a:tblStyle styleId="{61DE2546-CA7A-48FC-881B-73B936E9C05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2F7FE462-C4E5-4B13-A262-7F539441F4D6}"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customschemas.google.com/relationships/presentationmetadata" Target="meta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29837" cy="49885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29761" y="0"/>
            <a:ext cx="2929837" cy="498852"/>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3662"/>
            <a:ext cx="2929837" cy="49885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29761" y="9443662"/>
            <a:ext cx="2929837" cy="49885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9" name="Google Shape;159;p10: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6" name="Google Shape;166;p11: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3" name="Google Shape;173;p12: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9" name="Google Shape;179;p13: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5" name="Google Shape;185;p14: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3" name="Google Shape;193;p15: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1" name="Google Shape;201;p16: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9" name="Google Shape;209;p17: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7" name="Google Shape;217;p18: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3" name="Google Shape;223;p19: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2" name="Google Shape;92;p2: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9" name="Google Shape;229;p20: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37" name="Google Shape;237;p21: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45" name="Google Shape;245;p22: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53" name="Google Shape;253;p23: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62" name="Google Shape;262;p24: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68" name="Google Shape;268;p25: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6: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5" name="Google Shape;275;p26: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7: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82" name="Google Shape;282;p27: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89" name="Google Shape;289;p28: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9:notes"/>
          <p:cNvSpPr txBox="1"/>
          <p:nvPr>
            <p:ph idx="1" type="body"/>
          </p:nvPr>
        </p:nvSpPr>
        <p:spPr>
          <a:xfrm>
            <a:off x="676117" y="4784835"/>
            <a:ext cx="5408930" cy="391486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9: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8" name="Google Shape;98;p3: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0: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02" name="Google Shape;302;p30: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1: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08" name="Google Shape;308;p31: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2: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4" name="Google Shape;314;p32: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25" name="Google Shape;325;p33: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4: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33" name="Google Shape;333;p34: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5: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48" name="Google Shape;348;p35: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6: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60" name="Google Shape;360;p36: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7: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2" name="Google Shape;372;p37: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8: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8" name="Google Shape;378;p38: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9: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84" name="Google Shape;384;p39: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4" name="Google Shape;104;p4: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0: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90" name="Google Shape;390;p40: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1: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96" name="Google Shape;396;p41: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2: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02" name="Google Shape;402;p42: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3: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08" name="Google Shape;408;p43: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4: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14" name="Google Shape;414;p44: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5: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19" name="Google Shape;419;p45: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6: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25" name="Google Shape;425;p46: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7: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31" name="Google Shape;431;p47: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0" name="Google Shape;110;p5: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6" name="Google Shape;116;p6: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2" name="Google Shape;122;p7: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9" name="Google Shape;129;p8: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1" name="Google Shape;151;p9: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7"/>
          <p:cNvSpPr/>
          <p:nvPr>
            <p:ph idx="2" type="pic"/>
          </p:nvPr>
        </p:nvSpPr>
        <p:spPr>
          <a:xfrm>
            <a:off x="5183188" y="987425"/>
            <a:ext cx="6172200" cy="4873625"/>
          </a:xfrm>
          <a:prstGeom prst="rect">
            <a:avLst/>
          </a:prstGeom>
          <a:noFill/>
          <a:ln>
            <a:noFill/>
          </a:ln>
        </p:spPr>
      </p:sp>
      <p:sp>
        <p:nvSpPr>
          <p:cNvPr id="68" name="Google Shape;68;p5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image" Target="../media/image36.png"/><Relationship Id="rId5" Type="http://schemas.openxmlformats.org/officeDocument/2006/relationships/image" Target="../media/image25.png"/><Relationship Id="rId6"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30.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3.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7.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2.png"/><Relationship Id="rId4" Type="http://schemas.openxmlformats.org/officeDocument/2006/relationships/image" Target="../media/image45.png"/><Relationship Id="rId5" Type="http://schemas.openxmlformats.org/officeDocument/2006/relationships/image" Target="../media/image39.png"/><Relationship Id="rId6"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1.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2.png"/><Relationship Id="rId4" Type="http://schemas.openxmlformats.org/officeDocument/2006/relationships/image" Target="../media/image46.png"/><Relationship Id="rId9" Type="http://schemas.openxmlformats.org/officeDocument/2006/relationships/image" Target="../media/image59.png"/><Relationship Id="rId5" Type="http://schemas.openxmlformats.org/officeDocument/2006/relationships/image" Target="../media/image48.png"/><Relationship Id="rId6" Type="http://schemas.openxmlformats.org/officeDocument/2006/relationships/image" Target="../media/image64.png"/><Relationship Id="rId7" Type="http://schemas.openxmlformats.org/officeDocument/2006/relationships/image" Target="../media/image65.png"/><Relationship Id="rId8"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2.png"/><Relationship Id="rId4" Type="http://schemas.openxmlformats.org/officeDocument/2006/relationships/image" Target="../media/image56.png"/><Relationship Id="rId5" Type="http://schemas.openxmlformats.org/officeDocument/2006/relationships/image" Target="../media/image49.png"/><Relationship Id="rId6" Type="http://schemas.openxmlformats.org/officeDocument/2006/relationships/image" Target="../media/image47.png"/><Relationship Id="rId7" Type="http://schemas.openxmlformats.org/officeDocument/2006/relationships/image" Target="../media/image66.png"/><Relationship Id="rId8" Type="http://schemas.openxmlformats.org/officeDocument/2006/relationships/image" Target="../media/image6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image" Target="../media/image53.png"/><Relationship Id="rId5" Type="http://schemas.openxmlformats.org/officeDocument/2006/relationships/image" Target="../media/image55.png"/><Relationship Id="rId6" Type="http://schemas.openxmlformats.org/officeDocument/2006/relationships/image" Target="../media/image5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8.png"/><Relationship Id="rId4" Type="http://schemas.openxmlformats.org/officeDocument/2006/relationships/image" Target="../media/image54.png"/><Relationship Id="rId5" Type="http://schemas.openxmlformats.org/officeDocument/2006/relationships/image" Target="../media/image62.png"/><Relationship Id="rId6" Type="http://schemas.openxmlformats.org/officeDocument/2006/relationships/image" Target="../media/image60.png"/><Relationship Id="rId7" Type="http://schemas.openxmlformats.org/officeDocument/2006/relationships/image" Target="../media/image52.png"/><Relationship Id="rId8" Type="http://schemas.openxmlformats.org/officeDocument/2006/relationships/image" Target="../media/image6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3.png"/><Relationship Id="rId4" Type="http://schemas.openxmlformats.org/officeDocument/2006/relationships/image" Target="../media/image5.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n-US" sz="4000"/>
              <a:t>Module 1</a:t>
            </a:r>
            <a:br>
              <a:rPr lang="en-US" sz="4000"/>
            </a:br>
            <a:r>
              <a:rPr b="0" i="0" lang="en-US" sz="4000" u="none" strike="noStrike">
                <a:solidFill>
                  <a:srgbClr val="000000"/>
                </a:solidFill>
                <a:latin typeface="Times New Roman"/>
                <a:ea typeface="Times New Roman"/>
                <a:cs typeface="Times New Roman"/>
                <a:sym typeface="Times New Roman"/>
              </a:rPr>
              <a:t>Fundamentals of the analysis of algorithms</a:t>
            </a:r>
            <a:br>
              <a:rPr b="0" i="0" lang="en-US" sz="4000" u="none" strike="noStrike">
                <a:solidFill>
                  <a:srgbClr val="000000"/>
                </a:solidFill>
                <a:latin typeface="Times New Roman"/>
                <a:ea typeface="Times New Roman"/>
                <a:cs typeface="Times New Roman"/>
                <a:sym typeface="Times New Roman"/>
              </a:rPr>
            </a:br>
            <a:endParaRPr sz="4000"/>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90000"/>
              </a:lnSpc>
              <a:spcBef>
                <a:spcPts val="0"/>
              </a:spcBef>
              <a:spcAft>
                <a:spcPts val="0"/>
              </a:spcAft>
              <a:buClr>
                <a:srgbClr val="000000"/>
              </a:buClr>
              <a:buSzPct val="100000"/>
              <a:buNone/>
            </a:pPr>
            <a:r>
              <a:rPr b="0" i="0" lang="en-US" sz="1800" u="none" strike="noStrike">
                <a:solidFill>
                  <a:srgbClr val="000000"/>
                </a:solidFill>
                <a:latin typeface="Times New Roman"/>
                <a:ea typeface="Times New Roman"/>
                <a:cs typeface="Times New Roman"/>
                <a:sym typeface="Times New Roman"/>
              </a:rPr>
              <a:t>Fundamentals of the analysis of algorithms</a:t>
            </a:r>
            <a:endParaRPr b="0" i="0" sz="1800" u="none" strike="noStrike">
              <a:solidFill>
                <a:srgbClr val="0000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000000"/>
              </a:buClr>
              <a:buSzPct val="100000"/>
              <a:buNone/>
            </a:pPr>
            <a:r>
              <a:rPr b="0" i="0" lang="en-US" sz="1800" u="none" strike="noStrike">
                <a:solidFill>
                  <a:srgbClr val="000000"/>
                </a:solidFill>
                <a:latin typeface="Times New Roman"/>
                <a:ea typeface="Times New Roman"/>
                <a:cs typeface="Times New Roman"/>
                <a:sym typeface="Times New Roman"/>
              </a:rPr>
              <a:t>Time and Space complexity, </a:t>
            </a:r>
            <a:endParaRPr b="0" i="0" sz="1800" u="none" strike="noStrike">
              <a:solidFill>
                <a:srgbClr val="0000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000000"/>
              </a:buClr>
              <a:buSzPct val="100000"/>
              <a:buNone/>
            </a:pPr>
            <a:r>
              <a:rPr b="0" i="0" lang="en-US" sz="1800" u="none" strike="noStrike">
                <a:solidFill>
                  <a:srgbClr val="000000"/>
                </a:solidFill>
                <a:latin typeface="Times New Roman"/>
                <a:ea typeface="Times New Roman"/>
                <a:cs typeface="Times New Roman"/>
                <a:sym typeface="Times New Roman"/>
              </a:rPr>
              <a:t>Asymptotic analysis and notation,</a:t>
            </a:r>
            <a:endParaRPr b="0" i="0" sz="1800" u="none" strike="noStrike">
              <a:solidFill>
                <a:srgbClr val="0000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000000"/>
              </a:buClr>
              <a:buSzPct val="100000"/>
              <a:buNone/>
            </a:pPr>
            <a:r>
              <a:rPr b="0" i="0" lang="en-US" sz="1800" u="none" strike="noStrike">
                <a:solidFill>
                  <a:srgbClr val="000000"/>
                </a:solidFill>
                <a:latin typeface="Times New Roman"/>
                <a:ea typeface="Times New Roman"/>
                <a:cs typeface="Times New Roman"/>
                <a:sym typeface="Times New Roman"/>
              </a:rPr>
              <a:t> Best,average and worst-case analysis, </a:t>
            </a:r>
            <a:endParaRPr b="0" i="0" sz="1800" u="none" strike="noStrike">
              <a:solidFill>
                <a:srgbClr val="0000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000000"/>
              </a:buClr>
              <a:buSzPct val="100000"/>
              <a:buNone/>
            </a:pPr>
            <a:r>
              <a:rPr b="0" i="0" lang="en-US" sz="1800" u="none" strike="noStrike">
                <a:solidFill>
                  <a:srgbClr val="000000"/>
                </a:solidFill>
                <a:latin typeface="Times New Roman"/>
                <a:ea typeface="Times New Roman"/>
                <a:cs typeface="Times New Roman"/>
                <a:sym typeface="Times New Roman"/>
              </a:rPr>
              <a:t>Recurrences: The substitution method, Recursive tree method, Masters method. 	</a:t>
            </a:r>
            <a:endParaRPr b="0" i="0" sz="1800" u="none" strike="noStrike">
              <a:solidFill>
                <a:srgbClr val="0000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t/>
            </a:r>
            <a:endParaRPr b="0" i="0" sz="1800" u="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2860095" y="350035"/>
            <a:ext cx="6993587" cy="69596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a:t>Time Complexity: Example 1</a:t>
            </a:r>
            <a:endParaRPr/>
          </a:p>
        </p:txBody>
      </p:sp>
      <p:graphicFrame>
        <p:nvGraphicFramePr>
          <p:cNvPr id="162" name="Google Shape;162;p10"/>
          <p:cNvGraphicFramePr/>
          <p:nvPr/>
        </p:nvGraphicFramePr>
        <p:xfrm>
          <a:off x="2230769" y="1844086"/>
          <a:ext cx="3000000" cy="3000000"/>
        </p:xfrm>
        <a:graphic>
          <a:graphicData uri="http://schemas.openxmlformats.org/drawingml/2006/table">
            <a:tbl>
              <a:tblPr bandRow="1" firstRow="1">
                <a:noFill/>
                <a:tableStyleId>{2F7FE462-C4E5-4B13-A262-7F539441F4D6}</a:tableStyleId>
              </a:tblPr>
              <a:tblGrid>
                <a:gridCol w="533400"/>
                <a:gridCol w="4191000"/>
                <a:gridCol w="685800"/>
                <a:gridCol w="990600"/>
                <a:gridCol w="1017400"/>
                <a:gridCol w="49400"/>
              </a:tblGrid>
              <a:tr h="518150">
                <a:tc>
                  <a:txBody>
                    <a:bodyPr/>
                    <a:lstStyle/>
                    <a:p>
                      <a:pPr indent="0" lvl="0" marL="0" marR="0" rtl="0" algn="l">
                        <a:lnSpc>
                          <a:spcPct val="100000"/>
                        </a:lnSpc>
                        <a:spcBef>
                          <a:spcPts val="0"/>
                        </a:spcBef>
                        <a:spcAft>
                          <a:spcPts val="0"/>
                        </a:spcAft>
                        <a:buClr>
                          <a:srgbClr val="000000"/>
                        </a:buClr>
                        <a:buSzPts val="2900"/>
                        <a:buFont typeface="Arial"/>
                        <a:buNone/>
                      </a:pPr>
                      <a:r>
                        <a:t/>
                      </a:r>
                      <a:endParaRPr sz="2900" u="none" cap="none" strike="noStrike">
                        <a:latin typeface="Times New Roman"/>
                        <a:ea typeface="Times New Roman"/>
                        <a:cs typeface="Times New Roman"/>
                        <a:sym typeface="Times New Roman"/>
                      </a:endParaRPr>
                    </a:p>
                  </a:txBody>
                  <a:tcPr marT="0"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latin typeface="SimSun"/>
                          <a:ea typeface="SimSun"/>
                          <a:cs typeface="SimSun"/>
                          <a:sym typeface="SimSun"/>
                        </a:rPr>
                        <a:t>Statements</a:t>
                      </a:r>
                      <a:endParaRPr sz="2300" u="none" cap="none" strike="noStrike">
                        <a:latin typeface="SimSun"/>
                        <a:ea typeface="SimSun"/>
                        <a:cs typeface="SimSun"/>
                        <a:sym typeface="SimSun"/>
                      </a:endParaRPr>
                    </a:p>
                  </a:txBody>
                  <a:tcPr marT="628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Clr>
                          <a:srgbClr val="000000"/>
                        </a:buClr>
                        <a:buSzPts val="1950"/>
                        <a:buFont typeface="Arial"/>
                        <a:buNone/>
                      </a:pPr>
                      <a:r>
                        <a:rPr lang="en-US" sz="1950" u="none" cap="none" strike="noStrike">
                          <a:latin typeface="SimSun"/>
                          <a:ea typeface="SimSun"/>
                          <a:cs typeface="SimSun"/>
                          <a:sym typeface="SimSun"/>
                        </a:rPr>
                        <a:t>S/E</a:t>
                      </a:r>
                      <a:endParaRPr sz="1950" u="none" cap="none" strike="noStrike">
                        <a:latin typeface="SimSun"/>
                        <a:ea typeface="SimSun"/>
                        <a:cs typeface="SimSun"/>
                        <a:sym typeface="SimSun"/>
                      </a:endParaRPr>
                    </a:p>
                  </a:txBody>
                  <a:tcPr marT="5715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256540" rtl="0" algn="r">
                        <a:lnSpc>
                          <a:spcPct val="100000"/>
                        </a:lnSpc>
                        <a:spcBef>
                          <a:spcPts val="0"/>
                        </a:spcBef>
                        <a:spcAft>
                          <a:spcPts val="0"/>
                        </a:spcAft>
                        <a:buClr>
                          <a:srgbClr val="000000"/>
                        </a:buClr>
                        <a:buSzPts val="1950"/>
                        <a:buFont typeface="Arial"/>
                        <a:buNone/>
                      </a:pPr>
                      <a:r>
                        <a:rPr lang="en-US" sz="1950" u="none" cap="none" strike="noStrike">
                          <a:latin typeface="SimSun"/>
                          <a:ea typeface="SimSun"/>
                          <a:cs typeface="SimSun"/>
                          <a:sym typeface="SimSun"/>
                        </a:rPr>
                        <a:t>Freq.</a:t>
                      </a:r>
                      <a:endParaRPr sz="1950" u="none" cap="none" strike="noStrike">
                        <a:latin typeface="SimSun"/>
                        <a:ea typeface="SimSun"/>
                        <a:cs typeface="SimSun"/>
                        <a:sym typeface="SimSun"/>
                      </a:endParaRPr>
                    </a:p>
                  </a:txBody>
                  <a:tcPr marT="5715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90805" marR="0" rtl="0" algn="l">
                        <a:lnSpc>
                          <a:spcPct val="100000"/>
                        </a:lnSpc>
                        <a:spcBef>
                          <a:spcPts val="0"/>
                        </a:spcBef>
                        <a:spcAft>
                          <a:spcPts val="0"/>
                        </a:spcAft>
                        <a:buClr>
                          <a:srgbClr val="000000"/>
                        </a:buClr>
                        <a:buSzPts val="1950"/>
                        <a:buFont typeface="Arial"/>
                        <a:buNone/>
                      </a:pPr>
                      <a:r>
                        <a:rPr lang="en-US" sz="1950" u="none" cap="none" strike="noStrike">
                          <a:latin typeface="SimSun"/>
                          <a:ea typeface="SimSun"/>
                          <a:cs typeface="SimSun"/>
                          <a:sym typeface="SimSun"/>
                        </a:rPr>
                        <a:t>Total</a:t>
                      </a:r>
                      <a:endParaRPr sz="1950" u="none" cap="none" strike="noStrike">
                        <a:latin typeface="SimSun"/>
                        <a:ea typeface="SimSun"/>
                        <a:cs typeface="SimSun"/>
                        <a:sym typeface="SimSun"/>
                      </a:endParaRPr>
                    </a:p>
                  </a:txBody>
                  <a:tcPr marT="57150"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518150">
                <a:tc>
                  <a:txBody>
                    <a:bodyPr/>
                    <a:lstStyle/>
                    <a:p>
                      <a:pPr indent="0" lvl="0" marL="91440" marR="0" rtl="0" algn="l">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1</a:t>
                      </a:r>
                      <a:endParaRPr sz="24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11">
                  <a:txBody>
                    <a:bodyPr/>
                    <a:lstStyle/>
                    <a:p>
                      <a:pPr indent="0" lvl="0" marL="90805" marR="0" rtl="0" algn="l">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Algorithm	Sum(a[],n)</a:t>
                      </a:r>
                      <a:endParaRPr sz="2400" u="none" cap="none" strike="noStrike">
                        <a:latin typeface="SimSun"/>
                        <a:ea typeface="SimSun"/>
                        <a:cs typeface="SimSun"/>
                        <a:sym typeface="SimSun"/>
                      </a:endParaRPr>
                    </a:p>
                    <a:p>
                      <a:pPr indent="0" lvl="0" marL="90805" marR="0" rtl="0" algn="l">
                        <a:lnSpc>
                          <a:spcPct val="100000"/>
                        </a:lnSpc>
                        <a:spcBef>
                          <a:spcPts val="720"/>
                        </a:spcBef>
                        <a:spcAft>
                          <a:spcPts val="0"/>
                        </a:spcAft>
                        <a:buClr>
                          <a:srgbClr val="000000"/>
                        </a:buClr>
                        <a:buSzPts val="2400"/>
                        <a:buFont typeface="Arial"/>
                        <a:buNone/>
                      </a:pPr>
                      <a:r>
                        <a:rPr lang="en-US" sz="2400" u="none" cap="none" strike="noStrike">
                          <a:latin typeface="SimSun"/>
                          <a:ea typeface="SimSun"/>
                          <a:cs typeface="SimSun"/>
                          <a:sym typeface="SimSun"/>
                        </a:rPr>
                        <a:t>{</a:t>
                      </a:r>
                      <a:endParaRPr sz="2400" u="none" cap="none" strike="noStrike">
                        <a:latin typeface="SimSun"/>
                        <a:ea typeface="SimSun"/>
                        <a:cs typeface="SimSun"/>
                        <a:sym typeface="SimSun"/>
                      </a:endParaRPr>
                    </a:p>
                    <a:p>
                      <a:pPr indent="0" lvl="0" marL="624205" marR="0" rtl="0" algn="l">
                        <a:lnSpc>
                          <a:spcPct val="100000"/>
                        </a:lnSpc>
                        <a:spcBef>
                          <a:spcPts val="720"/>
                        </a:spcBef>
                        <a:spcAft>
                          <a:spcPts val="0"/>
                        </a:spcAft>
                        <a:buClr>
                          <a:srgbClr val="000000"/>
                        </a:buClr>
                        <a:buSzPts val="2400"/>
                        <a:buFont typeface="Arial"/>
                        <a:buNone/>
                      </a:pPr>
                      <a:r>
                        <a:rPr lang="en-US" sz="2400" u="none" cap="none" strike="noStrike">
                          <a:latin typeface="SimSun"/>
                          <a:ea typeface="SimSun"/>
                          <a:cs typeface="SimSun"/>
                          <a:sym typeface="SimSun"/>
                        </a:rPr>
                        <a:t>S	=0.0;</a:t>
                      </a:r>
                      <a:endParaRPr sz="2400" u="none" cap="none" strike="noStrike">
                        <a:latin typeface="SimSun"/>
                        <a:ea typeface="SimSun"/>
                        <a:cs typeface="SimSun"/>
                        <a:sym typeface="SimSun"/>
                      </a:endParaRPr>
                    </a:p>
                    <a:p>
                      <a:pPr indent="-355600" lvl="0" marL="979805" marR="891539" rtl="0" algn="l">
                        <a:lnSpc>
                          <a:spcPct val="121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for i=1 to n	</a:t>
                      </a:r>
                      <a:endParaRPr sz="2400" u="none" cap="none" strike="noStrike">
                        <a:latin typeface="SimSun"/>
                        <a:ea typeface="SimSun"/>
                        <a:cs typeface="SimSun"/>
                        <a:sym typeface="SimSun"/>
                      </a:endParaRPr>
                    </a:p>
                    <a:p>
                      <a:pPr indent="-355600" lvl="0" marL="979805" marR="891539" rtl="0" algn="l">
                        <a:lnSpc>
                          <a:spcPct val="121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do  s=s+a[i];</a:t>
                      </a:r>
                      <a:endParaRPr sz="2400" u="none" cap="none" strike="noStrike">
                        <a:latin typeface="SimSun"/>
                        <a:ea typeface="SimSun"/>
                        <a:cs typeface="SimSun"/>
                        <a:sym typeface="SimSun"/>
                      </a:endParaRPr>
                    </a:p>
                    <a:p>
                      <a:pPr indent="0" lvl="0" marL="624205" marR="0" rtl="0" algn="l">
                        <a:lnSpc>
                          <a:spcPct val="100000"/>
                        </a:lnSpc>
                        <a:spcBef>
                          <a:spcPts val="720"/>
                        </a:spcBef>
                        <a:spcAft>
                          <a:spcPts val="0"/>
                        </a:spcAft>
                        <a:buClr>
                          <a:srgbClr val="000000"/>
                        </a:buClr>
                        <a:buSzPts val="2400"/>
                        <a:buFont typeface="Arial"/>
                        <a:buNone/>
                      </a:pPr>
                      <a:r>
                        <a:rPr lang="en-US" sz="2400" u="none" cap="none" strike="noStrike">
                          <a:latin typeface="SimSun"/>
                          <a:ea typeface="SimSun"/>
                          <a:cs typeface="SimSun"/>
                          <a:sym typeface="SimSun"/>
                        </a:rPr>
                        <a:t>return	s;</a:t>
                      </a:r>
                      <a:endParaRPr sz="2400" u="none" cap="none" strike="noStrike">
                        <a:latin typeface="SimSun"/>
                        <a:ea typeface="SimSun"/>
                        <a:cs typeface="SimSun"/>
                        <a:sym typeface="SimSun"/>
                      </a:endParaRPr>
                    </a:p>
                    <a:p>
                      <a:pPr indent="0" lvl="0" marL="90805" marR="0" rtl="0" algn="l">
                        <a:lnSpc>
                          <a:spcPct val="100000"/>
                        </a:lnSpc>
                        <a:spcBef>
                          <a:spcPts val="720"/>
                        </a:spcBef>
                        <a:spcAft>
                          <a:spcPts val="0"/>
                        </a:spcAft>
                        <a:buClr>
                          <a:srgbClr val="000000"/>
                        </a:buClr>
                        <a:buSzPts val="2400"/>
                        <a:buFont typeface="Arial"/>
                        <a:buNone/>
                      </a:pPr>
                      <a:r>
                        <a:rPr lang="en-US" sz="2400" u="none" cap="none" strike="noStrike">
                          <a:latin typeface="SimSun"/>
                          <a:ea typeface="SimSun"/>
                          <a:cs typeface="SimSun"/>
                          <a:sym typeface="SimSun"/>
                        </a:rPr>
                        <a:t>}</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0</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0</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395075">
                <a:tc>
                  <a:txBody>
                    <a:bodyPr/>
                    <a:lstStyle/>
                    <a:p>
                      <a:pPr indent="0" lvl="0" marL="91440" marR="0" rtl="0" algn="l">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2</a:t>
                      </a:r>
                      <a:endParaRPr sz="24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rowSpan="2">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0</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rowSpan="2">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0</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hMerge="1"/>
              </a:tr>
              <a:tr h="123075">
                <a:tc rowSpan="2">
                  <a:txBody>
                    <a:bodyPr/>
                    <a:lstStyle/>
                    <a:p>
                      <a:pPr indent="0" lvl="0" marL="91440" marR="0" rtl="0" algn="l">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3</a:t>
                      </a:r>
                      <a:endParaRPr sz="24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c vMerge="1"/>
                <a:tc gridSpan="2" vMerge="1"/>
                <a:tc hMerge="1" vMerge="1"/>
              </a:tr>
              <a:tr h="325500">
                <a:tc vMerge="1"/>
                <a:tc vMerge="1"/>
                <a:tc rowSpan="2">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1</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1</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rowSpan="2">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1</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hMerge="1"/>
              </a:tr>
              <a:tr h="304800">
                <a:tc rowSpan="2">
                  <a:txBody>
                    <a:bodyPr/>
                    <a:lstStyle/>
                    <a:p>
                      <a:pPr indent="0" lvl="0" marL="91440" marR="0" rtl="0" algn="l">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4</a:t>
                      </a:r>
                      <a:endParaRPr sz="24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c vMerge="1"/>
                <a:tc gridSpan="2" vMerge="1"/>
                <a:tc hMerge="1" vMerge="1"/>
              </a:tr>
              <a:tr h="338025">
                <a:tc vMerge="1"/>
                <a:tc vMerge="1"/>
                <a:tc rowSpan="2">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1</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0" marR="220980" rtl="0" algn="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n+1</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rowSpan="2">
                  <a:txBody>
                    <a:bodyPr/>
                    <a:lstStyle/>
                    <a:p>
                      <a:pPr indent="0" lvl="0" marL="266065" marR="0" rtl="0" algn="l">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n+1</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hMerge="1"/>
              </a:tr>
              <a:tr h="304800">
                <a:tc rowSpan="2">
                  <a:txBody>
                    <a:bodyPr/>
                    <a:lstStyle/>
                    <a:p>
                      <a:pPr indent="0" lvl="0" marL="91440" marR="0" rtl="0" algn="l">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5</a:t>
                      </a:r>
                      <a:endParaRPr sz="24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c vMerge="1"/>
                <a:tc gridSpan="2" vMerge="1"/>
                <a:tc hMerge="1" vMerge="1"/>
              </a:tr>
              <a:tr h="336925">
                <a:tc vMerge="1"/>
                <a:tc vMerge="1"/>
                <a:tc rowSpan="2">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1</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n</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rowSpan="2">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n</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hMerge="1"/>
              </a:tr>
              <a:tr h="304800">
                <a:tc rowSpan="2">
                  <a:txBody>
                    <a:bodyPr/>
                    <a:lstStyle/>
                    <a:p>
                      <a:pPr indent="0" lvl="0" marL="91440" marR="0" rtl="0" algn="l">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6</a:t>
                      </a:r>
                      <a:endParaRPr sz="24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c vMerge="1"/>
                <a:tc gridSpan="2" vMerge="1"/>
                <a:tc hMerge="1" vMerge="1"/>
              </a:tr>
              <a:tr h="404075">
                <a:tc vMerge="1"/>
                <a:tc vMerge="1"/>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1</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1</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1</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484850">
                <a:tc>
                  <a:txBody>
                    <a:bodyPr/>
                    <a:lstStyle/>
                    <a:p>
                      <a:pPr indent="0" lvl="0" marL="91440" marR="0" rtl="0" algn="l">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7</a:t>
                      </a:r>
                      <a:endParaRPr sz="24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0</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SimSun"/>
                          <a:ea typeface="SimSun"/>
                          <a:cs typeface="SimSun"/>
                          <a:sym typeface="SimSun"/>
                        </a:rPr>
                        <a:t>0</a:t>
                      </a:r>
                      <a:endParaRPr sz="2400" u="none" cap="none" strike="noStrike">
                        <a:latin typeface="SimSun"/>
                        <a:ea typeface="SimSun"/>
                        <a:cs typeface="SimSun"/>
                        <a:sym typeface="SimSun"/>
                      </a:endParaRPr>
                    </a:p>
                  </a:txBody>
                  <a:tcPr marT="5842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hMerge="1"/>
              </a:tr>
              <a:tr h="502925">
                <a:tc gridSpan="4">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latin typeface="Times New Roman"/>
                        <a:ea typeface="Times New Roman"/>
                        <a:cs typeface="Times New Roman"/>
                        <a:sym typeface="Times New Roman"/>
                      </a:endParaRPr>
                    </a:p>
                  </a:txBody>
                  <a:tcPr marT="0" marB="0" marR="0" marL="0">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tcPr>
                </a:tc>
                <a:tc hMerge="1"/>
                <a:tc hMerge="1"/>
                <a:tc hMerge="1"/>
                <a:tc>
                  <a:txBody>
                    <a:bodyPr/>
                    <a:lstStyle/>
                    <a:p>
                      <a:pPr indent="0" lvl="0" marL="90805"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2n+3</a:t>
                      </a:r>
                      <a:endParaRPr sz="2400" u="none" cap="none" strike="noStrike">
                        <a:latin typeface="Times New Roman"/>
                        <a:ea typeface="Times New Roman"/>
                        <a:cs typeface="Times New Roman"/>
                        <a:sym typeface="Times New Roman"/>
                      </a:endParaRPr>
                    </a:p>
                  </a:txBody>
                  <a:tcPr marT="82550" marB="0" marR="0" marL="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lnL cap="flat" cmpd="sng" w="38100">
                      <a:solidFill>
                        <a:srgbClr val="000000"/>
                      </a:solidFill>
                      <a:prstDash val="solid"/>
                      <a:round/>
                      <a:headEnd len="sm" w="sm" type="none"/>
                      <a:tailEnd len="sm" w="sm" type="none"/>
                    </a:lnL>
                    <a:lnT cap="flat" cmpd="sng" w="38100">
                      <a:solidFill>
                        <a:srgbClr val="000000"/>
                      </a:solidFill>
                      <a:prstDash val="solid"/>
                      <a:round/>
                      <a:headEnd len="sm" w="sm" type="none"/>
                      <a:tailEnd len="sm" w="sm" type="none"/>
                    </a:lnT>
                  </a:tcPr>
                </a:tc>
              </a:tr>
            </a:tbl>
          </a:graphicData>
        </a:graphic>
      </p:graphicFrame>
      <p:pic>
        <p:nvPicPr>
          <p:cNvPr id="163" name="Google Shape;163;p10"/>
          <p:cNvPicPr preferRelativeResize="0"/>
          <p:nvPr/>
        </p:nvPicPr>
        <p:blipFill rotWithShape="1">
          <a:blip r:embed="rId3">
            <a:alphaModFix/>
          </a:blip>
          <a:srcRect b="0" l="0" r="0" t="0"/>
          <a:stretch/>
        </p:blipFill>
        <p:spPr>
          <a:xfrm>
            <a:off x="-673292" y="0"/>
            <a:ext cx="2104955" cy="16581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4000908" y="494791"/>
            <a:ext cx="6357743" cy="6350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000"/>
              <a:buFont typeface="Calibri"/>
              <a:buNone/>
            </a:pPr>
            <a:r>
              <a:rPr lang="en-US" sz="4000"/>
              <a:t>Time Complexity: Example 2</a:t>
            </a:r>
            <a:endParaRPr sz="4000"/>
          </a:p>
        </p:txBody>
      </p:sp>
      <p:graphicFrame>
        <p:nvGraphicFramePr>
          <p:cNvPr id="169" name="Google Shape;169;p11"/>
          <p:cNvGraphicFramePr/>
          <p:nvPr/>
        </p:nvGraphicFramePr>
        <p:xfrm>
          <a:off x="2165762" y="1400288"/>
          <a:ext cx="3000000" cy="3000000"/>
        </p:xfrm>
        <a:graphic>
          <a:graphicData uri="http://schemas.openxmlformats.org/drawingml/2006/table">
            <a:tbl>
              <a:tblPr bandRow="1" firstRow="1">
                <a:noFill/>
                <a:tableStyleId>{2F7FE462-C4E5-4B13-A262-7F539441F4D6}</a:tableStyleId>
              </a:tblPr>
              <a:tblGrid>
                <a:gridCol w="601450"/>
                <a:gridCol w="4725800"/>
                <a:gridCol w="687400"/>
                <a:gridCol w="1240200"/>
                <a:gridCol w="1558475"/>
                <a:gridCol w="25400"/>
              </a:tblGrid>
              <a:tr h="327725">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latin typeface="Times New Roman"/>
                        <a:ea typeface="Times New Roman"/>
                        <a:cs typeface="Times New Roman"/>
                        <a:sym typeface="Times New Roman"/>
                      </a:endParaRPr>
                    </a:p>
                  </a:txBody>
                  <a:tcPr marT="0"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latin typeface="SimSun"/>
                          <a:ea typeface="SimSun"/>
                          <a:cs typeface="SimSun"/>
                          <a:sym typeface="SimSun"/>
                        </a:rPr>
                        <a:t>Statements</a:t>
                      </a:r>
                      <a:endParaRPr sz="2300" u="none" cap="none" strike="noStrike">
                        <a:latin typeface="SimSun"/>
                        <a:ea typeface="SimSun"/>
                        <a:cs typeface="SimSun"/>
                        <a:sym typeface="SimSun"/>
                      </a:endParaRPr>
                    </a:p>
                  </a:txBody>
                  <a:tcPr marT="628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38100" rtl="0" algn="ctr">
                        <a:lnSpc>
                          <a:spcPct val="100000"/>
                        </a:lnSpc>
                        <a:spcBef>
                          <a:spcPts val="0"/>
                        </a:spcBef>
                        <a:spcAft>
                          <a:spcPts val="0"/>
                        </a:spcAft>
                        <a:buClr>
                          <a:srgbClr val="000000"/>
                        </a:buClr>
                        <a:buSzPts val="1950"/>
                        <a:buFont typeface="Arial"/>
                        <a:buNone/>
                      </a:pPr>
                      <a:r>
                        <a:rPr lang="en-US" sz="1950" u="none" cap="none" strike="noStrike">
                          <a:latin typeface="SimSun"/>
                          <a:ea typeface="SimSun"/>
                          <a:cs typeface="SimSun"/>
                          <a:sym typeface="SimSun"/>
                        </a:rPr>
                        <a:t>S/E</a:t>
                      </a:r>
                      <a:endParaRPr sz="1950" u="none" cap="none" strike="noStrike">
                        <a:latin typeface="SimSun"/>
                        <a:ea typeface="SimSun"/>
                        <a:cs typeface="SimSun"/>
                        <a:sym typeface="SimSun"/>
                      </a:endParaRPr>
                    </a:p>
                  </a:txBody>
                  <a:tcPr marT="5715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Clr>
                          <a:srgbClr val="000000"/>
                        </a:buClr>
                        <a:buSzPts val="1950"/>
                        <a:buFont typeface="Arial"/>
                        <a:buNone/>
                      </a:pPr>
                      <a:r>
                        <a:rPr lang="en-US" sz="1950" u="none" cap="none" strike="noStrike">
                          <a:latin typeface="SimSun"/>
                          <a:ea typeface="SimSun"/>
                          <a:cs typeface="SimSun"/>
                          <a:sym typeface="SimSun"/>
                        </a:rPr>
                        <a:t>Freq.</a:t>
                      </a:r>
                      <a:endParaRPr sz="1950" u="none" cap="none" strike="noStrike">
                        <a:latin typeface="SimSun"/>
                        <a:ea typeface="SimSun"/>
                        <a:cs typeface="SimSun"/>
                        <a:sym typeface="SimSun"/>
                      </a:endParaRPr>
                    </a:p>
                  </a:txBody>
                  <a:tcPr marT="5715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90805" marR="0" rtl="0" algn="l">
                        <a:lnSpc>
                          <a:spcPct val="100000"/>
                        </a:lnSpc>
                        <a:spcBef>
                          <a:spcPts val="0"/>
                        </a:spcBef>
                        <a:spcAft>
                          <a:spcPts val="0"/>
                        </a:spcAft>
                        <a:buClr>
                          <a:srgbClr val="000000"/>
                        </a:buClr>
                        <a:buSzPts val="1950"/>
                        <a:buFont typeface="Arial"/>
                        <a:buNone/>
                      </a:pPr>
                      <a:r>
                        <a:rPr lang="en-US" sz="1950" u="none" cap="none" strike="noStrike">
                          <a:latin typeface="SimSun"/>
                          <a:ea typeface="SimSun"/>
                          <a:cs typeface="SimSun"/>
                          <a:sym typeface="SimSun"/>
                        </a:rPr>
                        <a:t>Total</a:t>
                      </a:r>
                      <a:endParaRPr sz="1950" u="none" cap="none" strike="noStrike">
                        <a:latin typeface="SimSun"/>
                        <a:ea typeface="SimSun"/>
                        <a:cs typeface="SimSun"/>
                        <a:sym typeface="SimSun"/>
                      </a:endParaRPr>
                    </a:p>
                  </a:txBody>
                  <a:tcPr marT="57150"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384600">
                <a:tc>
                  <a:txBody>
                    <a:bodyPr/>
                    <a:lstStyle/>
                    <a:p>
                      <a:pPr indent="0" lvl="0" marL="91440" marR="0" rtl="0" algn="l">
                        <a:lnSpc>
                          <a:spcPct val="100000"/>
                        </a:lnSpc>
                        <a:spcBef>
                          <a:spcPts val="0"/>
                        </a:spcBef>
                        <a:spcAft>
                          <a:spcPts val="0"/>
                        </a:spcAft>
                        <a:buClr>
                          <a:srgbClr val="000000"/>
                        </a:buClr>
                        <a:buSzPts val="2800"/>
                        <a:buFont typeface="Arial"/>
                        <a:buNone/>
                      </a:pPr>
                      <a:r>
                        <a:rPr lang="en-US" sz="2800" u="none" cap="none" strike="noStrike">
                          <a:latin typeface="SimSun"/>
                          <a:ea typeface="SimSun"/>
                          <a:cs typeface="SimSun"/>
                          <a:sym typeface="SimSun"/>
                        </a:rPr>
                        <a:t>1</a:t>
                      </a:r>
                      <a:endParaRPr sz="28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10">
                  <a:txBody>
                    <a:bodyPr/>
                    <a:lstStyle/>
                    <a:p>
                      <a:pPr indent="0" lvl="0" marL="90805" marR="0" rtl="0" algn="l">
                        <a:lnSpc>
                          <a:spcPct val="100000"/>
                        </a:lnSpc>
                        <a:spcBef>
                          <a:spcPts val="0"/>
                        </a:spcBef>
                        <a:spcAft>
                          <a:spcPts val="0"/>
                        </a:spcAft>
                        <a:buClr>
                          <a:srgbClr val="000000"/>
                        </a:buClr>
                        <a:buSzPts val="2800"/>
                        <a:buFont typeface="Arial"/>
                        <a:buNone/>
                      </a:pPr>
                      <a:r>
                        <a:rPr lang="en-US" sz="2800" u="none" cap="none" strike="noStrike">
                          <a:latin typeface="SimSun"/>
                          <a:ea typeface="SimSun"/>
                          <a:cs typeface="SimSun"/>
                          <a:sym typeface="SimSun"/>
                        </a:rPr>
                        <a:t>Algorithm	Sum(a[],n,m)</a:t>
                      </a:r>
                      <a:endParaRPr sz="1400" u="none" cap="none" strike="noStrike"/>
                    </a:p>
                    <a:p>
                      <a:pPr indent="0" lvl="0" marL="90805" marR="0" rtl="0" algn="l">
                        <a:lnSpc>
                          <a:spcPct val="100000"/>
                        </a:lnSpc>
                        <a:spcBef>
                          <a:spcPts val="720"/>
                        </a:spcBef>
                        <a:spcAft>
                          <a:spcPts val="0"/>
                        </a:spcAft>
                        <a:buClr>
                          <a:srgbClr val="000000"/>
                        </a:buClr>
                        <a:buSzPts val="2800"/>
                        <a:buFont typeface="Arial"/>
                        <a:buNone/>
                      </a:pPr>
                      <a:r>
                        <a:rPr lang="en-US" sz="2800" u="none" cap="none" strike="noStrike">
                          <a:latin typeface="SimSun"/>
                          <a:ea typeface="SimSun"/>
                          <a:cs typeface="SimSun"/>
                          <a:sym typeface="SimSun"/>
                        </a:rPr>
                        <a:t>{</a:t>
                      </a:r>
                      <a:endParaRPr sz="1400" u="none" cap="none" strike="noStrike"/>
                    </a:p>
                    <a:p>
                      <a:pPr indent="-355600" lvl="0" marL="979805" marR="535940" rtl="0" algn="l">
                        <a:lnSpc>
                          <a:spcPct val="121000"/>
                        </a:lnSpc>
                        <a:spcBef>
                          <a:spcPts val="0"/>
                        </a:spcBef>
                        <a:spcAft>
                          <a:spcPts val="0"/>
                        </a:spcAft>
                        <a:buClr>
                          <a:srgbClr val="000000"/>
                        </a:buClr>
                        <a:buSzPts val="2800"/>
                        <a:buFont typeface="Arial"/>
                        <a:buNone/>
                      </a:pPr>
                      <a:r>
                        <a:rPr lang="en-US" sz="2800" u="none" cap="none" strike="noStrike">
                          <a:latin typeface="SimSun"/>
                          <a:ea typeface="SimSun"/>
                          <a:cs typeface="SimSun"/>
                          <a:sym typeface="SimSun"/>
                        </a:rPr>
                        <a:t>for	i=1	to n   do forj=1 to m</a:t>
                      </a:r>
                      <a:endParaRPr sz="2800" u="none" cap="none" strike="noStrike">
                        <a:latin typeface="SimSun"/>
                        <a:ea typeface="SimSun"/>
                        <a:cs typeface="SimSun"/>
                        <a:sym typeface="SimSun"/>
                      </a:endParaRPr>
                    </a:p>
                    <a:p>
                      <a:pPr indent="-355600" lvl="0" marL="979805" marR="535940" rtl="0" algn="l">
                        <a:lnSpc>
                          <a:spcPct val="121000"/>
                        </a:lnSpc>
                        <a:spcBef>
                          <a:spcPts val="0"/>
                        </a:spcBef>
                        <a:spcAft>
                          <a:spcPts val="0"/>
                        </a:spcAft>
                        <a:buClr>
                          <a:srgbClr val="000000"/>
                        </a:buClr>
                        <a:buSzPts val="2800"/>
                        <a:buFont typeface="Arial"/>
                        <a:buNone/>
                      </a:pPr>
                      <a:r>
                        <a:rPr lang="en-US" sz="2800" u="none" cap="none" strike="noStrike">
                          <a:latin typeface="SimSun"/>
                          <a:ea typeface="SimSun"/>
                          <a:cs typeface="SimSun"/>
                          <a:sym typeface="SimSun"/>
                        </a:rPr>
                        <a:t> do s = s+a[i][j];  return s;</a:t>
                      </a:r>
                      <a:endParaRPr sz="1400" u="none" cap="none" strike="noStrike"/>
                    </a:p>
                    <a:p>
                      <a:pPr indent="0" lvl="0" marL="90805" marR="0" rtl="0" algn="l">
                        <a:lnSpc>
                          <a:spcPct val="100000"/>
                        </a:lnSpc>
                        <a:spcBef>
                          <a:spcPts val="720"/>
                        </a:spcBef>
                        <a:spcAft>
                          <a:spcPts val="0"/>
                        </a:spcAft>
                        <a:buClr>
                          <a:srgbClr val="000000"/>
                        </a:buClr>
                        <a:buSzPts val="2800"/>
                        <a:buFont typeface="Arial"/>
                        <a:buNone/>
                      </a:pPr>
                      <a:r>
                        <a:rPr lang="en-US" sz="2800" u="none" cap="none" strike="noStrike">
                          <a:latin typeface="SimSun"/>
                          <a:ea typeface="SimSun"/>
                          <a:cs typeface="SimSun"/>
                          <a:sym typeface="SimSun"/>
                        </a:rPr>
                        <a:t>}</a:t>
                      </a:r>
                      <a:endParaRPr sz="1400" u="none" cap="none" strike="noStrike"/>
                    </a:p>
                  </a:txBody>
                  <a:tcPr marT="58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0</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0</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384600">
                <a:tc>
                  <a:txBody>
                    <a:bodyPr/>
                    <a:lstStyle/>
                    <a:p>
                      <a:pPr indent="0" lvl="0" marL="91440" marR="0" rtl="0" algn="l">
                        <a:lnSpc>
                          <a:spcPct val="100000"/>
                        </a:lnSpc>
                        <a:spcBef>
                          <a:spcPts val="0"/>
                        </a:spcBef>
                        <a:spcAft>
                          <a:spcPts val="0"/>
                        </a:spcAft>
                        <a:buClr>
                          <a:srgbClr val="000000"/>
                        </a:buClr>
                        <a:buSzPts val="2800"/>
                        <a:buFont typeface="Arial"/>
                        <a:buNone/>
                      </a:pPr>
                      <a:r>
                        <a:rPr lang="en-US" sz="2800" u="none" cap="none" strike="noStrike">
                          <a:latin typeface="SimSun"/>
                          <a:ea typeface="SimSun"/>
                          <a:cs typeface="SimSun"/>
                          <a:sym typeface="SimSun"/>
                        </a:rPr>
                        <a:t>2</a:t>
                      </a:r>
                      <a:endParaRPr sz="28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0</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0</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384600">
                <a:tc>
                  <a:txBody>
                    <a:bodyPr/>
                    <a:lstStyle/>
                    <a:p>
                      <a:pPr indent="0" lvl="0" marL="91440" marR="0" rtl="0" algn="l">
                        <a:lnSpc>
                          <a:spcPct val="100000"/>
                        </a:lnSpc>
                        <a:spcBef>
                          <a:spcPts val="0"/>
                        </a:spcBef>
                        <a:spcAft>
                          <a:spcPts val="0"/>
                        </a:spcAft>
                        <a:buClr>
                          <a:srgbClr val="000000"/>
                        </a:buClr>
                        <a:buSzPts val="2800"/>
                        <a:buFont typeface="Arial"/>
                        <a:buNone/>
                      </a:pPr>
                      <a:r>
                        <a:rPr lang="en-US" sz="2800" u="none" cap="none" strike="noStrike">
                          <a:latin typeface="SimSun"/>
                          <a:ea typeface="SimSun"/>
                          <a:cs typeface="SimSun"/>
                          <a:sym typeface="SimSun"/>
                        </a:rPr>
                        <a:t>3</a:t>
                      </a:r>
                      <a:endParaRPr sz="28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rowSpan="2">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1</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342265" marR="0" rtl="0" algn="l">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n+1</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rowSpan="2">
                  <a:txBody>
                    <a:bodyPr/>
                    <a:lstStyle/>
                    <a:p>
                      <a:pPr indent="0" lvl="0" marL="342265" marR="0" rtl="0" algn="l">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n+1</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hMerge="1"/>
              </a:tr>
              <a:tr h="129175">
                <a:tc rowSpan="2">
                  <a:txBody>
                    <a:bodyPr/>
                    <a:lstStyle/>
                    <a:p>
                      <a:pPr indent="0" lvl="0" marL="91440" marR="0" rtl="0" algn="l">
                        <a:lnSpc>
                          <a:spcPct val="100000"/>
                        </a:lnSpc>
                        <a:spcBef>
                          <a:spcPts val="0"/>
                        </a:spcBef>
                        <a:spcAft>
                          <a:spcPts val="0"/>
                        </a:spcAft>
                        <a:buClr>
                          <a:srgbClr val="000000"/>
                        </a:buClr>
                        <a:buSzPts val="2800"/>
                        <a:buFont typeface="Arial"/>
                        <a:buNone/>
                      </a:pPr>
                      <a:r>
                        <a:rPr lang="en-US" sz="2800" u="none" cap="none" strike="noStrike">
                          <a:latin typeface="SimSun"/>
                          <a:ea typeface="SimSun"/>
                          <a:cs typeface="SimSun"/>
                          <a:sym typeface="SimSun"/>
                        </a:rPr>
                        <a:t>4</a:t>
                      </a:r>
                      <a:endParaRPr sz="28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c vMerge="1"/>
                <a:tc gridSpan="2" vMerge="1"/>
                <a:tc hMerge="1" vMerge="1"/>
              </a:tr>
              <a:tr h="355975">
                <a:tc vMerge="1"/>
                <a:tc vMerge="1"/>
                <a:tc rowSpan="2">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1</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151765" marR="0" rtl="0" algn="l">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n(m+1)</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rowSpan="2">
                  <a:txBody>
                    <a:bodyPr/>
                    <a:lstStyle/>
                    <a:p>
                      <a:pPr indent="0" lvl="0" marL="151765" marR="0" rtl="0" algn="l">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n(m+1)</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hMerge="1"/>
              </a:tr>
              <a:tr h="159850">
                <a:tc rowSpan="2">
                  <a:txBody>
                    <a:bodyPr/>
                    <a:lstStyle/>
                    <a:p>
                      <a:pPr indent="0" lvl="0" marL="91440" marR="0" rtl="0" algn="l">
                        <a:lnSpc>
                          <a:spcPct val="100000"/>
                        </a:lnSpc>
                        <a:spcBef>
                          <a:spcPts val="0"/>
                        </a:spcBef>
                        <a:spcAft>
                          <a:spcPts val="0"/>
                        </a:spcAft>
                        <a:buClr>
                          <a:srgbClr val="000000"/>
                        </a:buClr>
                        <a:buSzPts val="2800"/>
                        <a:buFont typeface="Arial"/>
                        <a:buNone/>
                      </a:pPr>
                      <a:r>
                        <a:rPr lang="en-US" sz="2800" u="none" cap="none" strike="noStrike">
                          <a:latin typeface="SimSun"/>
                          <a:ea typeface="SimSun"/>
                          <a:cs typeface="SimSun"/>
                          <a:sym typeface="SimSun"/>
                        </a:rPr>
                        <a:t>5</a:t>
                      </a:r>
                      <a:endParaRPr sz="28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c vMerge="1"/>
                <a:tc gridSpan="2" vMerge="1"/>
                <a:tc hMerge="1" vMerge="1"/>
              </a:tr>
              <a:tr h="425875">
                <a:tc vMerge="1"/>
                <a:tc vMerge="1"/>
                <a:tc rowSpan="2">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1</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nm</a:t>
                      </a:r>
                      <a:endParaRPr sz="1400" u="none" cap="none" strike="noStrike"/>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rowSpan="2">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nm</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hMerge="1"/>
              </a:tr>
              <a:tr h="355600">
                <a:tc rowSpan="2">
                  <a:txBody>
                    <a:bodyPr/>
                    <a:lstStyle/>
                    <a:p>
                      <a:pPr indent="0" lvl="0" marL="91440" marR="0" rtl="0" algn="l">
                        <a:lnSpc>
                          <a:spcPct val="100000"/>
                        </a:lnSpc>
                        <a:spcBef>
                          <a:spcPts val="0"/>
                        </a:spcBef>
                        <a:spcAft>
                          <a:spcPts val="0"/>
                        </a:spcAft>
                        <a:buClr>
                          <a:srgbClr val="000000"/>
                        </a:buClr>
                        <a:buSzPts val="2800"/>
                        <a:buFont typeface="Arial"/>
                        <a:buNone/>
                      </a:pPr>
                      <a:r>
                        <a:rPr lang="en-US" sz="2800" u="none" cap="none" strike="noStrike">
                          <a:latin typeface="SimSun"/>
                          <a:ea typeface="SimSun"/>
                          <a:cs typeface="SimSun"/>
                          <a:sym typeface="SimSun"/>
                        </a:rPr>
                        <a:t>6</a:t>
                      </a:r>
                      <a:endParaRPr sz="28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c vMerge="1"/>
                <a:tc gridSpan="2" vMerge="1"/>
                <a:tc hMerge="1" vMerge="1"/>
              </a:tr>
              <a:tr h="436725">
                <a:tc vMerge="1"/>
                <a:tc vMerge="1"/>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1</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1</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1</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r>
              <a:tr h="696025">
                <a:tc>
                  <a:txBody>
                    <a:bodyPr/>
                    <a:lstStyle/>
                    <a:p>
                      <a:pPr indent="0" lvl="0" marL="91440" marR="0" rtl="0" algn="l">
                        <a:lnSpc>
                          <a:spcPct val="100000"/>
                        </a:lnSpc>
                        <a:spcBef>
                          <a:spcPts val="0"/>
                        </a:spcBef>
                        <a:spcAft>
                          <a:spcPts val="0"/>
                        </a:spcAft>
                        <a:buClr>
                          <a:srgbClr val="000000"/>
                        </a:buClr>
                        <a:buSzPts val="2800"/>
                        <a:buFont typeface="Arial"/>
                        <a:buNone/>
                      </a:pPr>
                      <a:r>
                        <a:rPr lang="en-US" sz="2800" u="none" cap="none" strike="noStrike">
                          <a:latin typeface="SimSun"/>
                          <a:ea typeface="SimSun"/>
                          <a:cs typeface="SimSun"/>
                          <a:sym typeface="SimSun"/>
                        </a:rPr>
                        <a:t>7</a:t>
                      </a:r>
                      <a:endParaRPr sz="2800" u="none" cap="none" strike="noStrike">
                        <a:latin typeface="SimSun"/>
                        <a:ea typeface="SimSun"/>
                        <a:cs typeface="SimSun"/>
                        <a:sym typeface="SimSun"/>
                      </a:endParaRPr>
                    </a:p>
                  </a:txBody>
                  <a:tcPr marT="5842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0</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SimSun"/>
                          <a:ea typeface="SimSun"/>
                          <a:cs typeface="SimSun"/>
                          <a:sym typeface="SimSun"/>
                        </a:rPr>
                        <a:t>0</a:t>
                      </a:r>
                      <a:endParaRPr sz="2000" u="none" cap="none" strike="noStrike">
                        <a:latin typeface="SimSun"/>
                        <a:ea typeface="SimSun"/>
                        <a:cs typeface="SimSun"/>
                        <a:sym typeface="SimSun"/>
                      </a:endParaRPr>
                    </a:p>
                  </a:txBody>
                  <a:tcPr marT="53975"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hMerge="1"/>
              </a:tr>
              <a:tr h="314125">
                <a:tc gridSpan="4">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latin typeface="Times New Roman"/>
                        <a:ea typeface="Times New Roman"/>
                        <a:cs typeface="Times New Roman"/>
                        <a:sym typeface="Times New Roman"/>
                      </a:endParaRPr>
                    </a:p>
                  </a:txBody>
                  <a:tcPr marT="0" marB="0" marR="0" marL="0">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tcPr>
                </a:tc>
                <a:tc hMerge="1"/>
                <a:tc hMerge="1"/>
                <a:tc hMerge="1"/>
                <a:tc>
                  <a:txBody>
                    <a:bodyPr/>
                    <a:lstStyle/>
                    <a:p>
                      <a:pPr indent="0" lvl="0" marL="9144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2nm+2n+2</a:t>
                      </a:r>
                      <a:endParaRPr sz="2400" u="none" cap="none" strike="noStrike">
                        <a:latin typeface="Times New Roman"/>
                        <a:ea typeface="Times New Roman"/>
                        <a:cs typeface="Times New Roman"/>
                        <a:sym typeface="Times New Roman"/>
                      </a:endParaRPr>
                    </a:p>
                  </a:txBody>
                  <a:tcPr marT="3800" marB="0" marR="0" marL="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lnL cap="flat" cmpd="sng" w="38100">
                      <a:solidFill>
                        <a:srgbClr val="000000"/>
                      </a:solidFill>
                      <a:prstDash val="solid"/>
                      <a:round/>
                      <a:headEnd len="sm" w="sm" type="none"/>
                      <a:tailEnd len="sm" w="sm" type="none"/>
                    </a:lnL>
                    <a:lnT cap="flat" cmpd="sng" w="38100">
                      <a:solidFill>
                        <a:srgbClr val="000000"/>
                      </a:solidFill>
                      <a:prstDash val="solid"/>
                      <a:round/>
                      <a:headEnd len="sm" w="sm" type="none"/>
                      <a:tailEnd len="sm" w="sm" type="none"/>
                    </a:lnT>
                  </a:tcPr>
                </a:tc>
              </a:tr>
            </a:tbl>
          </a:graphicData>
        </a:graphic>
      </p:graphicFrame>
      <p:pic>
        <p:nvPicPr>
          <p:cNvPr id="170" name="Google Shape;170;p11"/>
          <p:cNvPicPr preferRelativeResize="0"/>
          <p:nvPr/>
        </p:nvPicPr>
        <p:blipFill rotWithShape="1">
          <a:blip r:embed="rId3">
            <a:alphaModFix/>
          </a:blip>
          <a:srcRect b="0" l="0" r="0" t="0"/>
          <a:stretch/>
        </p:blipFill>
        <p:spPr>
          <a:xfrm>
            <a:off x="1524001" y="1"/>
            <a:ext cx="2104955" cy="16581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4186460" y="464312"/>
            <a:ext cx="3819525" cy="69596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a:t>Time Complexity</a:t>
            </a:r>
            <a:endParaRPr/>
          </a:p>
        </p:txBody>
      </p:sp>
      <p:sp>
        <p:nvSpPr>
          <p:cNvPr id="176" name="Google Shape;176;p12"/>
          <p:cNvSpPr txBox="1"/>
          <p:nvPr/>
        </p:nvSpPr>
        <p:spPr>
          <a:xfrm>
            <a:off x="2059950" y="1544250"/>
            <a:ext cx="8069700" cy="4113000"/>
          </a:xfrm>
          <a:prstGeom prst="rect">
            <a:avLst/>
          </a:prstGeom>
          <a:noFill/>
          <a:ln>
            <a:noFill/>
          </a:ln>
        </p:spPr>
        <p:txBody>
          <a:bodyPr anchorCtr="0" anchor="t" bIns="0" lIns="0" spcFirstLastPara="1" rIns="0" wrap="square" tIns="12050">
            <a:spAutoFit/>
          </a:bodyPr>
          <a:lstStyle/>
          <a:p>
            <a:pPr indent="0" lvl="0" marL="12700" marR="3509645" rtl="0" algn="l">
              <a:lnSpc>
                <a:spcPct val="12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int n; </a:t>
            </a:r>
            <a:endParaRPr b="0" i="0" sz="2400" u="none" cap="none" strike="noStrike">
              <a:solidFill>
                <a:schemeClr val="dk1"/>
              </a:solidFill>
              <a:latin typeface="Arial"/>
              <a:ea typeface="Arial"/>
              <a:cs typeface="Arial"/>
              <a:sym typeface="Arial"/>
            </a:endParaRPr>
          </a:p>
          <a:p>
            <a:pPr indent="0" lvl="0" marL="12700" marR="3509645" rtl="0" algn="l">
              <a:lnSpc>
                <a:spcPct val="12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cin &gt;&gt; n;</a:t>
            </a:r>
            <a:endParaRPr b="0" i="0" sz="2400" u="none" cap="none" strike="noStrike">
              <a:solidFill>
                <a:schemeClr val="dk1"/>
              </a:solidFill>
              <a:latin typeface="Arial"/>
              <a:ea typeface="Arial"/>
              <a:cs typeface="Arial"/>
              <a:sym typeface="Arial"/>
            </a:endParaRPr>
          </a:p>
          <a:p>
            <a:pPr indent="0" lvl="0" marL="12700" marR="0" rtl="0" algn="l">
              <a:lnSpc>
                <a:spcPct val="100000"/>
              </a:lnSpc>
              <a:spcBef>
                <a:spcPts val="50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if (n&lt;1000)</a:t>
            </a:r>
            <a:endParaRPr b="0" i="0" sz="2400" u="none" cap="none" strike="noStrike">
              <a:solidFill>
                <a:schemeClr val="dk1"/>
              </a:solidFill>
              <a:latin typeface="Arial"/>
              <a:ea typeface="Arial"/>
              <a:cs typeface="Arial"/>
              <a:sym typeface="Arial"/>
            </a:endParaRPr>
          </a:p>
          <a:p>
            <a:pPr indent="-571500" lvl="0" marL="927100" marR="462280" rtl="0" algn="l">
              <a:lnSpc>
                <a:spcPct val="145000"/>
              </a:lnSpc>
              <a:spcBef>
                <a:spcPts val="14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for (int i=0; i&lt;n; i++)  for (int j=0; j&lt;n; j++)</a:t>
            </a:r>
            <a:endParaRPr b="0" i="0" sz="2400" u="none" cap="none" strike="noStrike">
              <a:solidFill>
                <a:schemeClr val="dk1"/>
              </a:solidFill>
              <a:latin typeface="Arial"/>
              <a:ea typeface="Arial"/>
              <a:cs typeface="Arial"/>
              <a:sym typeface="Arial"/>
            </a:endParaRPr>
          </a:p>
          <a:p>
            <a:pPr indent="0" lvl="0" marL="1383665" marR="0" rtl="0" algn="l">
              <a:lnSpc>
                <a:spcPct val="100000"/>
              </a:lnSpc>
              <a:spcBef>
                <a:spcPts val="28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for (int k=0; k&lt;n; k++)</a:t>
            </a:r>
            <a:endParaRPr b="0" i="0" sz="2400" u="none" cap="none" strike="noStrike">
              <a:solidFill>
                <a:schemeClr val="dk1"/>
              </a:solidFill>
              <a:latin typeface="Arial"/>
              <a:ea typeface="Arial"/>
              <a:cs typeface="Arial"/>
              <a:sym typeface="Arial"/>
            </a:endParaRPr>
          </a:p>
          <a:p>
            <a:pPr indent="0" lvl="0" marL="1841500" marR="0" rtl="0" algn="l">
              <a:lnSpc>
                <a:spcPct val="100000"/>
              </a:lnSpc>
              <a:spcBef>
                <a:spcPts val="46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cout &lt;&lt; "Hello\n";</a:t>
            </a:r>
            <a:endParaRPr b="0" i="0" sz="2400" u="none" cap="none" strike="noStrike">
              <a:solidFill>
                <a:schemeClr val="dk1"/>
              </a:solidFill>
              <a:latin typeface="Arial"/>
              <a:ea typeface="Arial"/>
              <a:cs typeface="Arial"/>
              <a:sym typeface="Arial"/>
            </a:endParaRPr>
          </a:p>
          <a:p>
            <a:pPr indent="0" lvl="0" marL="12700" marR="0" rtl="0" algn="l">
              <a:lnSpc>
                <a:spcPct val="100000"/>
              </a:lnSpc>
              <a:spcBef>
                <a:spcPts val="50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else</a:t>
            </a:r>
            <a:endParaRPr b="0" i="0" sz="2400" u="none" cap="none" strike="noStrike">
              <a:solidFill>
                <a:schemeClr val="dk1"/>
              </a:solidFill>
              <a:latin typeface="Arial"/>
              <a:ea typeface="Arial"/>
              <a:cs typeface="Arial"/>
              <a:sym typeface="Arial"/>
            </a:endParaRPr>
          </a:p>
          <a:p>
            <a:pPr indent="-571500" lvl="0" marL="927100" marR="462280" rtl="0" algn="l">
              <a:lnSpc>
                <a:spcPct val="145000"/>
              </a:lnSpc>
              <a:spcBef>
                <a:spcPts val="14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for (int j=0; j&lt;n; j++)  for (int k=0; k&lt;n; k++)</a:t>
            </a:r>
            <a:endParaRPr b="0" i="0" sz="2400" u="none" cap="none" strike="noStrike">
              <a:solidFill>
                <a:schemeClr val="dk1"/>
              </a:solidFill>
              <a:latin typeface="Arial"/>
              <a:ea typeface="Arial"/>
              <a:cs typeface="Arial"/>
              <a:sym typeface="Arial"/>
            </a:endParaRPr>
          </a:p>
          <a:p>
            <a:pPr indent="0" lvl="0" marL="1383665" marR="0" rtl="0" algn="l">
              <a:lnSpc>
                <a:spcPct val="100000"/>
              </a:lnSpc>
              <a:spcBef>
                <a:spcPts val="28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cout &lt;&lt; "world!\n";</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2385283" y="494791"/>
            <a:ext cx="8901416" cy="6350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000"/>
              <a:buFont typeface="Calibri"/>
              <a:buNone/>
            </a:pPr>
            <a:r>
              <a:rPr lang="en-US" sz="4000"/>
              <a:t>Our Position on Complexity Analysis</a:t>
            </a:r>
            <a:endParaRPr sz="4000"/>
          </a:p>
        </p:txBody>
      </p:sp>
      <p:sp>
        <p:nvSpPr>
          <p:cNvPr id="182" name="Google Shape;182;p13"/>
          <p:cNvSpPr txBox="1"/>
          <p:nvPr/>
        </p:nvSpPr>
        <p:spPr>
          <a:xfrm>
            <a:off x="696035" y="1561274"/>
            <a:ext cx="10208525" cy="2640466"/>
          </a:xfrm>
          <a:prstGeom prst="rect">
            <a:avLst/>
          </a:prstGeom>
          <a:noFill/>
          <a:ln>
            <a:noFill/>
          </a:ln>
        </p:spPr>
        <p:txBody>
          <a:bodyPr anchorCtr="0" anchor="t" bIns="0" lIns="0" spcFirstLastPara="1" rIns="0" wrap="square" tIns="57150">
            <a:spAutoFit/>
          </a:bodyPr>
          <a:lstStyle/>
          <a:p>
            <a:pPr indent="-342900" lvl="0" marL="355600" marR="5080" rtl="0" algn="l">
              <a:lnSpc>
                <a:spcPct val="108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Generally speaking, we will use the worst-case  complexity as our preferred measure of algorithm  efficiency.</a:t>
            </a:r>
            <a:endParaRPr b="0" i="0" sz="3000" u="none" cap="none" strike="noStrike">
              <a:solidFill>
                <a:schemeClr val="dk1"/>
              </a:solidFill>
              <a:latin typeface="Calibri"/>
              <a:ea typeface="Calibri"/>
              <a:cs typeface="Calibri"/>
              <a:sym typeface="Calibri"/>
            </a:endParaRPr>
          </a:p>
          <a:p>
            <a:pPr indent="-342900" lvl="0" marL="355600" marR="249555" rtl="0" algn="l">
              <a:lnSpc>
                <a:spcPct val="108000"/>
              </a:lnSpc>
              <a:spcBef>
                <a:spcPts val="745"/>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Worst-case analysis is generally easy to do, and  “usually” reflects the average case. Assume I am  asking for worstcase analysis unless otherwise  specified!</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analyze an algorithm?</a:t>
            </a:r>
            <a:endParaRPr/>
          </a:p>
        </p:txBody>
      </p:sp>
      <p:pic>
        <p:nvPicPr>
          <p:cNvPr id="188" name="Google Shape;188;p14"/>
          <p:cNvPicPr preferRelativeResize="0"/>
          <p:nvPr/>
        </p:nvPicPr>
        <p:blipFill rotWithShape="1">
          <a:blip r:embed="rId3">
            <a:alphaModFix/>
          </a:blip>
          <a:srcRect b="0" l="0" r="0" t="0"/>
          <a:stretch/>
        </p:blipFill>
        <p:spPr>
          <a:xfrm>
            <a:off x="3952875" y="1895475"/>
            <a:ext cx="4286250" cy="3771375"/>
          </a:xfrm>
          <a:prstGeom prst="rect">
            <a:avLst/>
          </a:prstGeom>
          <a:noFill/>
          <a:ln>
            <a:noFill/>
          </a:ln>
        </p:spPr>
      </p:pic>
      <p:pic>
        <p:nvPicPr>
          <p:cNvPr id="189" name="Google Shape;189;p14"/>
          <p:cNvPicPr preferRelativeResize="0"/>
          <p:nvPr/>
        </p:nvPicPr>
        <p:blipFill rotWithShape="1">
          <a:blip r:embed="rId4">
            <a:alphaModFix/>
          </a:blip>
          <a:srcRect b="0" l="0" r="0" t="0"/>
          <a:stretch/>
        </p:blipFill>
        <p:spPr>
          <a:xfrm>
            <a:off x="8483175" y="1919575"/>
            <a:ext cx="2340000" cy="3723200"/>
          </a:xfrm>
          <a:prstGeom prst="rect">
            <a:avLst/>
          </a:prstGeom>
          <a:noFill/>
          <a:ln>
            <a:noFill/>
          </a:ln>
        </p:spPr>
      </p:pic>
      <p:pic>
        <p:nvPicPr>
          <p:cNvPr id="190" name="Google Shape;190;p14"/>
          <p:cNvPicPr preferRelativeResize="0"/>
          <p:nvPr/>
        </p:nvPicPr>
        <p:blipFill rotWithShape="1">
          <a:blip r:embed="rId5">
            <a:alphaModFix/>
          </a:blip>
          <a:srcRect b="0" l="0" r="0" t="0"/>
          <a:stretch/>
        </p:blipFill>
        <p:spPr>
          <a:xfrm>
            <a:off x="275250" y="1895475"/>
            <a:ext cx="3629025" cy="3771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5"/>
          <p:cNvPicPr preferRelativeResize="0"/>
          <p:nvPr/>
        </p:nvPicPr>
        <p:blipFill rotWithShape="1">
          <a:blip r:embed="rId3">
            <a:alphaModFix/>
          </a:blip>
          <a:srcRect b="0" l="0" r="0" t="0"/>
          <a:stretch/>
        </p:blipFill>
        <p:spPr>
          <a:xfrm>
            <a:off x="4103875" y="1292475"/>
            <a:ext cx="5405025" cy="4884850"/>
          </a:xfrm>
          <a:prstGeom prst="rect">
            <a:avLst/>
          </a:prstGeom>
          <a:noFill/>
          <a:ln>
            <a:noFill/>
          </a:ln>
        </p:spPr>
      </p:pic>
      <p:pic>
        <p:nvPicPr>
          <p:cNvPr id="196" name="Google Shape;196;p15"/>
          <p:cNvPicPr preferRelativeResize="0"/>
          <p:nvPr/>
        </p:nvPicPr>
        <p:blipFill rotWithShape="1">
          <a:blip r:embed="rId4">
            <a:alphaModFix/>
          </a:blip>
          <a:srcRect b="0" l="0" r="0" t="0"/>
          <a:stretch/>
        </p:blipFill>
        <p:spPr>
          <a:xfrm>
            <a:off x="186975" y="1292475"/>
            <a:ext cx="3648175" cy="4884850"/>
          </a:xfrm>
          <a:prstGeom prst="rect">
            <a:avLst/>
          </a:prstGeom>
          <a:noFill/>
          <a:ln>
            <a:noFill/>
          </a:ln>
        </p:spPr>
      </p:pic>
      <p:sp>
        <p:nvSpPr>
          <p:cNvPr id="197" name="Google Shape;197;p15"/>
          <p:cNvSpPr txBox="1"/>
          <p:nvPr/>
        </p:nvSpPr>
        <p:spPr>
          <a:xfrm>
            <a:off x="0" y="254068"/>
            <a:ext cx="123669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Frequency Count Method</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Algo:Sum of array elements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198" name="Google Shape;198;p15"/>
          <p:cNvPicPr preferRelativeResize="0"/>
          <p:nvPr/>
        </p:nvPicPr>
        <p:blipFill rotWithShape="1">
          <a:blip r:embed="rId5">
            <a:alphaModFix/>
          </a:blip>
          <a:srcRect b="0" l="0" r="0" t="0"/>
          <a:stretch/>
        </p:blipFill>
        <p:spPr>
          <a:xfrm>
            <a:off x="9777650" y="1292476"/>
            <a:ext cx="2307825" cy="4634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6"/>
          <p:cNvPicPr preferRelativeResize="0"/>
          <p:nvPr/>
        </p:nvPicPr>
        <p:blipFill rotWithShape="1">
          <a:blip r:embed="rId3">
            <a:alphaModFix/>
          </a:blip>
          <a:srcRect b="0" l="0" r="0" t="0"/>
          <a:stretch/>
        </p:blipFill>
        <p:spPr>
          <a:xfrm>
            <a:off x="5097075" y="1515451"/>
            <a:ext cx="4952449" cy="3795625"/>
          </a:xfrm>
          <a:prstGeom prst="rect">
            <a:avLst/>
          </a:prstGeom>
          <a:noFill/>
          <a:ln>
            <a:noFill/>
          </a:ln>
        </p:spPr>
      </p:pic>
      <p:pic>
        <p:nvPicPr>
          <p:cNvPr id="204" name="Google Shape;204;p16"/>
          <p:cNvPicPr preferRelativeResize="0"/>
          <p:nvPr/>
        </p:nvPicPr>
        <p:blipFill rotWithShape="1">
          <a:blip r:embed="rId4">
            <a:alphaModFix/>
          </a:blip>
          <a:srcRect b="0" l="0" r="0" t="0"/>
          <a:stretch/>
        </p:blipFill>
        <p:spPr>
          <a:xfrm>
            <a:off x="0" y="1515452"/>
            <a:ext cx="4791075" cy="3795625"/>
          </a:xfrm>
          <a:prstGeom prst="rect">
            <a:avLst/>
          </a:prstGeom>
          <a:noFill/>
          <a:ln>
            <a:noFill/>
          </a:ln>
        </p:spPr>
      </p:pic>
      <p:pic>
        <p:nvPicPr>
          <p:cNvPr id="205" name="Google Shape;205;p16"/>
          <p:cNvPicPr preferRelativeResize="0"/>
          <p:nvPr/>
        </p:nvPicPr>
        <p:blipFill rotWithShape="1">
          <a:blip r:embed="rId5">
            <a:alphaModFix/>
          </a:blip>
          <a:srcRect b="0" l="0" r="0" t="0"/>
          <a:stretch/>
        </p:blipFill>
        <p:spPr>
          <a:xfrm>
            <a:off x="10096500" y="1617350"/>
            <a:ext cx="2095500" cy="3795625"/>
          </a:xfrm>
          <a:prstGeom prst="rect">
            <a:avLst/>
          </a:prstGeom>
          <a:noFill/>
          <a:ln>
            <a:noFill/>
          </a:ln>
        </p:spPr>
      </p:pic>
      <p:sp>
        <p:nvSpPr>
          <p:cNvPr id="206" name="Google Shape;206;p16"/>
          <p:cNvSpPr txBox="1"/>
          <p:nvPr>
            <p:ph type="title"/>
          </p:nvPr>
        </p:nvSpPr>
        <p:spPr>
          <a:xfrm>
            <a:off x="838200" y="103196"/>
            <a:ext cx="10515600" cy="32761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Matrix Addition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838200" y="103196"/>
            <a:ext cx="10515600" cy="32761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Matrix Multiplication</a:t>
            </a:r>
            <a:endParaRPr/>
          </a:p>
        </p:txBody>
      </p:sp>
      <p:pic>
        <p:nvPicPr>
          <p:cNvPr id="212" name="Google Shape;212;p17"/>
          <p:cNvPicPr preferRelativeResize="0"/>
          <p:nvPr/>
        </p:nvPicPr>
        <p:blipFill rotWithShape="1">
          <a:blip r:embed="rId3">
            <a:alphaModFix/>
          </a:blip>
          <a:srcRect b="0" l="0" r="0" t="0"/>
          <a:stretch/>
        </p:blipFill>
        <p:spPr>
          <a:xfrm>
            <a:off x="1" y="582690"/>
            <a:ext cx="4563122" cy="4351338"/>
          </a:xfrm>
          <a:prstGeom prst="rect">
            <a:avLst/>
          </a:prstGeom>
          <a:noFill/>
          <a:ln>
            <a:noFill/>
          </a:ln>
        </p:spPr>
      </p:pic>
      <p:pic>
        <p:nvPicPr>
          <p:cNvPr id="213" name="Google Shape;213;p17"/>
          <p:cNvPicPr preferRelativeResize="0"/>
          <p:nvPr/>
        </p:nvPicPr>
        <p:blipFill rotWithShape="1">
          <a:blip r:embed="rId4">
            <a:alphaModFix/>
          </a:blip>
          <a:srcRect b="0" l="0" r="0" t="0"/>
          <a:stretch/>
        </p:blipFill>
        <p:spPr>
          <a:xfrm>
            <a:off x="4563123" y="1823251"/>
            <a:ext cx="1847850" cy="3328342"/>
          </a:xfrm>
          <a:prstGeom prst="rect">
            <a:avLst/>
          </a:prstGeom>
          <a:noFill/>
          <a:ln>
            <a:noFill/>
          </a:ln>
        </p:spPr>
      </p:pic>
      <p:pic>
        <p:nvPicPr>
          <p:cNvPr id="214" name="Google Shape;214;p17"/>
          <p:cNvPicPr preferRelativeResize="0"/>
          <p:nvPr/>
        </p:nvPicPr>
        <p:blipFill rotWithShape="1">
          <a:blip r:embed="rId5">
            <a:alphaModFix/>
          </a:blip>
          <a:srcRect b="0" l="0" r="0" t="0"/>
          <a:stretch/>
        </p:blipFill>
        <p:spPr>
          <a:xfrm>
            <a:off x="7448539" y="1639568"/>
            <a:ext cx="1924050" cy="3695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nvSpPr>
        <p:spPr>
          <a:xfrm>
            <a:off x="163760" y="928043"/>
            <a:ext cx="2879676"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Example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for(i=0;i&lt;n;i++)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Stmt;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
        <p:nvSpPr>
          <p:cNvPr id="220" name="Google Shape;220;p18"/>
          <p:cNvSpPr txBox="1"/>
          <p:nvPr/>
        </p:nvSpPr>
        <p:spPr>
          <a:xfrm>
            <a:off x="163760" y="3714461"/>
            <a:ext cx="2879676"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Example 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for(i=1;i&lt;n;i=i+2)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Stmt;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500"/>
                                        <p:tgtEl>
                                          <p:spTgt spid="2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4" name="Shape 224"/>
        <p:cNvGrpSpPr/>
        <p:nvPr/>
      </p:nvGrpSpPr>
      <p:grpSpPr>
        <a:xfrm>
          <a:off x="0" y="0"/>
          <a:ext cx="0" cy="0"/>
          <a:chOff x="0" y="0"/>
          <a:chExt cx="0" cy="0"/>
        </a:xfrm>
      </p:grpSpPr>
      <p:sp>
        <p:nvSpPr>
          <p:cNvPr id="225" name="Google Shape;225;p19"/>
          <p:cNvSpPr txBox="1"/>
          <p:nvPr>
            <p:ph type="title"/>
          </p:nvPr>
        </p:nvSpPr>
        <p:spPr>
          <a:xfrm>
            <a:off x="4186460" y="464312"/>
            <a:ext cx="3819525" cy="69596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a:t>Time Complexity</a:t>
            </a:r>
            <a:endParaRPr/>
          </a:p>
        </p:txBody>
      </p:sp>
      <p:sp>
        <p:nvSpPr>
          <p:cNvPr id="226" name="Google Shape;226;p19"/>
          <p:cNvSpPr txBox="1"/>
          <p:nvPr/>
        </p:nvSpPr>
        <p:spPr>
          <a:xfrm>
            <a:off x="1923472" y="1160272"/>
            <a:ext cx="8069700" cy="5463404"/>
          </a:xfrm>
          <a:prstGeom prst="rect">
            <a:avLst/>
          </a:prstGeom>
          <a:noFill/>
          <a:ln>
            <a:noFill/>
          </a:ln>
        </p:spPr>
        <p:txBody>
          <a:bodyPr anchorCtr="0" anchor="t" bIns="0" lIns="0" spcFirstLastPara="1" rIns="0" wrap="square" tIns="12050">
            <a:spAutoFit/>
          </a:bodyPr>
          <a:lstStyle/>
          <a:p>
            <a:pPr indent="0" lvl="0" marL="12700" marR="3509645" rtl="0" algn="l">
              <a:lnSpc>
                <a:spcPct val="12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int n; </a:t>
            </a:r>
            <a:endParaRPr b="0" i="0" sz="2400" u="none" cap="none" strike="noStrike">
              <a:solidFill>
                <a:schemeClr val="dk1"/>
              </a:solidFill>
              <a:latin typeface="Arial"/>
              <a:ea typeface="Arial"/>
              <a:cs typeface="Arial"/>
              <a:sym typeface="Arial"/>
            </a:endParaRPr>
          </a:p>
          <a:p>
            <a:pPr indent="0" lvl="0" marL="12700" marR="3509645" rtl="0" algn="l">
              <a:lnSpc>
                <a:spcPct val="12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cin &gt;&gt; n;</a:t>
            </a:r>
            <a:endParaRPr b="0" i="0" sz="2400" u="none" cap="none" strike="noStrike">
              <a:solidFill>
                <a:schemeClr val="dk1"/>
              </a:solidFill>
              <a:latin typeface="Arial"/>
              <a:ea typeface="Arial"/>
              <a:cs typeface="Arial"/>
              <a:sym typeface="Arial"/>
            </a:endParaRPr>
          </a:p>
          <a:p>
            <a:pPr indent="0" lvl="0" marL="12700" marR="0" rtl="0" algn="l">
              <a:lnSpc>
                <a:spcPct val="100000"/>
              </a:lnSpc>
              <a:spcBef>
                <a:spcPts val="50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if (n&lt;1000)</a:t>
            </a:r>
            <a:endParaRPr b="0" i="0" sz="2400" u="none" cap="none" strike="noStrike">
              <a:solidFill>
                <a:schemeClr val="dk1"/>
              </a:solidFill>
              <a:latin typeface="Arial"/>
              <a:ea typeface="Arial"/>
              <a:cs typeface="Arial"/>
              <a:sym typeface="Arial"/>
            </a:endParaRPr>
          </a:p>
          <a:p>
            <a:pPr indent="-571500" lvl="0" marL="927100" marR="462280" rtl="0" algn="l">
              <a:lnSpc>
                <a:spcPct val="145000"/>
              </a:lnSpc>
              <a:spcBef>
                <a:spcPts val="14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for (int i=0; i&lt;n; i++)  </a:t>
            </a:r>
            <a:endParaRPr b="0" i="0" sz="2400" u="none" cap="none" strike="noStrike">
              <a:solidFill>
                <a:schemeClr val="dk1"/>
              </a:solidFill>
              <a:latin typeface="Arial"/>
              <a:ea typeface="Arial"/>
              <a:cs typeface="Arial"/>
              <a:sym typeface="Arial"/>
            </a:endParaRPr>
          </a:p>
          <a:p>
            <a:pPr indent="-571500" lvl="0" marL="927100" marR="462280" rtl="0" algn="l">
              <a:lnSpc>
                <a:spcPct val="145000"/>
              </a:lnSpc>
              <a:spcBef>
                <a:spcPts val="14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for (int j=0; j&lt;n; j++)</a:t>
            </a:r>
            <a:endParaRPr b="0" i="0" sz="2400" u="none" cap="none" strike="noStrike">
              <a:solidFill>
                <a:schemeClr val="dk1"/>
              </a:solidFill>
              <a:latin typeface="Arial"/>
              <a:ea typeface="Arial"/>
              <a:cs typeface="Arial"/>
              <a:sym typeface="Arial"/>
            </a:endParaRPr>
          </a:p>
          <a:p>
            <a:pPr indent="-571500" lvl="0" marL="927100" marR="462280" rtl="0" algn="l">
              <a:lnSpc>
                <a:spcPct val="145000"/>
              </a:lnSpc>
              <a:spcBef>
                <a:spcPts val="14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for (int k=0; k&lt;n; k++)</a:t>
            </a:r>
            <a:endParaRPr b="0" i="0" sz="2400" u="none" cap="none" strike="noStrike">
              <a:solidFill>
                <a:schemeClr val="dk1"/>
              </a:solidFill>
              <a:latin typeface="Arial"/>
              <a:ea typeface="Arial"/>
              <a:cs typeface="Arial"/>
              <a:sym typeface="Arial"/>
            </a:endParaRPr>
          </a:p>
          <a:p>
            <a:pPr indent="-571500" lvl="0" marL="927100" marR="462280" rtl="0" algn="l">
              <a:lnSpc>
                <a:spcPct val="145000"/>
              </a:lnSpc>
              <a:spcBef>
                <a:spcPts val="14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cout &lt;&lt; "Hello\n";</a:t>
            </a:r>
            <a:endParaRPr b="0" i="0" sz="2400" u="none" cap="none" strike="noStrike">
              <a:solidFill>
                <a:schemeClr val="dk1"/>
              </a:solidFill>
              <a:latin typeface="Arial"/>
              <a:ea typeface="Arial"/>
              <a:cs typeface="Arial"/>
              <a:sym typeface="Arial"/>
            </a:endParaRPr>
          </a:p>
          <a:p>
            <a:pPr indent="0" lvl="0" marL="12700" marR="0" rtl="0" algn="l">
              <a:lnSpc>
                <a:spcPct val="100000"/>
              </a:lnSpc>
              <a:spcBef>
                <a:spcPts val="50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else</a:t>
            </a:r>
            <a:endParaRPr b="0" i="0" sz="2400" u="none" cap="none" strike="noStrike">
              <a:solidFill>
                <a:schemeClr val="dk1"/>
              </a:solidFill>
              <a:latin typeface="Arial"/>
              <a:ea typeface="Arial"/>
              <a:cs typeface="Arial"/>
              <a:sym typeface="Arial"/>
            </a:endParaRPr>
          </a:p>
          <a:p>
            <a:pPr indent="-571500" lvl="0" marL="927100" marR="462280" rtl="0" algn="l">
              <a:lnSpc>
                <a:spcPct val="145000"/>
              </a:lnSpc>
              <a:spcBef>
                <a:spcPts val="14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for (int j=0; j&lt;n; j++)  </a:t>
            </a:r>
            <a:endParaRPr b="0" i="0" sz="2400" u="none" cap="none" strike="noStrike">
              <a:solidFill>
                <a:schemeClr val="dk1"/>
              </a:solidFill>
              <a:latin typeface="Arial"/>
              <a:ea typeface="Arial"/>
              <a:cs typeface="Arial"/>
              <a:sym typeface="Arial"/>
            </a:endParaRPr>
          </a:p>
          <a:p>
            <a:pPr indent="-571500" lvl="0" marL="927100" marR="462280" rtl="0" algn="l">
              <a:lnSpc>
                <a:spcPct val="145000"/>
              </a:lnSpc>
              <a:spcBef>
                <a:spcPts val="14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for (int k=0; k&lt;n; k++)</a:t>
            </a:r>
            <a:endParaRPr b="0" i="0" sz="2400" u="none" cap="none" strike="noStrike">
              <a:solidFill>
                <a:schemeClr val="dk1"/>
              </a:solidFill>
              <a:latin typeface="Arial"/>
              <a:ea typeface="Arial"/>
              <a:cs typeface="Arial"/>
              <a:sym typeface="Arial"/>
            </a:endParaRPr>
          </a:p>
          <a:p>
            <a:pPr indent="0" lvl="0" marL="1383665" marR="0" rtl="0" algn="l">
              <a:lnSpc>
                <a:spcPct val="100000"/>
              </a:lnSpc>
              <a:spcBef>
                <a:spcPts val="285"/>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cout &lt;&lt; "world!\n";</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1524000" y="0"/>
            <a:ext cx="9144000" cy="1066800"/>
          </a:xfrm>
          <a:prstGeom prst="roundRect">
            <a:avLst>
              <a:gd fmla="val 0" name="adj"/>
            </a:avLst>
          </a:prstGeom>
          <a:solidFill>
            <a:srgbClr val="323F4F"/>
          </a:solidFill>
          <a:ln cap="flat" cmpd="sng" w="12700">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Calibri"/>
                <a:ea typeface="Calibri"/>
                <a:cs typeface="Calibri"/>
                <a:sym typeface="Calibri"/>
              </a:rPr>
              <a:t>Algorithm</a:t>
            </a:r>
            <a:endParaRPr b="0" i="0" sz="1400" u="none" cap="none" strike="noStrike">
              <a:solidFill>
                <a:srgbClr val="000000"/>
              </a:solidFill>
              <a:latin typeface="Arial"/>
              <a:ea typeface="Arial"/>
              <a:cs typeface="Arial"/>
              <a:sym typeface="Arial"/>
            </a:endParaRPr>
          </a:p>
        </p:txBody>
      </p:sp>
      <p:sp>
        <p:nvSpPr>
          <p:cNvPr id="95" name="Google Shape;95;p2"/>
          <p:cNvSpPr txBox="1"/>
          <p:nvPr/>
        </p:nvSpPr>
        <p:spPr>
          <a:xfrm>
            <a:off x="1524000" y="1143000"/>
            <a:ext cx="9067800" cy="5562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An algorithm is a step-by-step procedure (blueprint) to solve a problem. </a:t>
            </a:r>
            <a:endParaRPr b="0" i="0" sz="1400" u="none" cap="none" strike="noStrike">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It is an effective procedure for solving a problem in finite number of steps. That is, a well-defined algorithm always provides an answer and is guaranteed to terminate.</a:t>
            </a:r>
            <a:endParaRPr b="0" i="0" sz="1400" u="none" cap="none" strike="noStrike">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 good algorithm should be optimized in terms of time and space.</a:t>
            </a:r>
            <a:endParaRPr b="0" i="0" sz="1400" u="none" cap="none" strike="noStrike">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 Different types of problems require different types of algorithmic-techniques to be solved in the most optimized manner.</a:t>
            </a:r>
            <a:endParaRPr b="0" i="0" sz="2000" u="none" cap="none" strike="noStrike">
              <a:solidFill>
                <a:schemeClr val="dk1"/>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Algorithms are mainly used to achieve </a:t>
            </a:r>
            <a:r>
              <a:rPr b="1" i="0" lang="en-US" sz="2000" u="none" cap="none" strike="noStrike">
                <a:solidFill>
                  <a:schemeClr val="dk1"/>
                </a:solidFill>
                <a:latin typeface="Arial"/>
                <a:ea typeface="Arial"/>
                <a:cs typeface="Arial"/>
                <a:sym typeface="Arial"/>
              </a:rPr>
              <a:t>software re-use</a:t>
            </a:r>
            <a:r>
              <a:rPr b="0" i="0" lang="en-US" sz="20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0"/>
          <p:cNvPicPr preferRelativeResize="0"/>
          <p:nvPr>
            <p:ph idx="1" type="body"/>
          </p:nvPr>
        </p:nvPicPr>
        <p:blipFill rotWithShape="1">
          <a:blip r:embed="rId3">
            <a:alphaModFix/>
          </a:blip>
          <a:srcRect b="0" l="0" r="0" t="0"/>
          <a:stretch/>
        </p:blipFill>
        <p:spPr>
          <a:xfrm>
            <a:off x="4233688" y="271108"/>
            <a:ext cx="4023208" cy="4300892"/>
          </a:xfrm>
          <a:prstGeom prst="rect">
            <a:avLst/>
          </a:prstGeom>
          <a:noFill/>
          <a:ln>
            <a:noFill/>
          </a:ln>
        </p:spPr>
      </p:pic>
      <p:pic>
        <p:nvPicPr>
          <p:cNvPr id="232" name="Google Shape;232;p20"/>
          <p:cNvPicPr preferRelativeResize="0"/>
          <p:nvPr/>
        </p:nvPicPr>
        <p:blipFill rotWithShape="1">
          <a:blip r:embed="rId4">
            <a:alphaModFix/>
          </a:blip>
          <a:srcRect b="0" l="0" r="0" t="0"/>
          <a:stretch/>
        </p:blipFill>
        <p:spPr>
          <a:xfrm>
            <a:off x="525539" y="4696873"/>
            <a:ext cx="3886663" cy="2076450"/>
          </a:xfrm>
          <a:prstGeom prst="rect">
            <a:avLst/>
          </a:prstGeom>
          <a:noFill/>
          <a:ln>
            <a:noFill/>
          </a:ln>
        </p:spPr>
      </p:pic>
      <p:sp>
        <p:nvSpPr>
          <p:cNvPr id="233" name="Google Shape;233;p20"/>
          <p:cNvSpPr txBox="1"/>
          <p:nvPr/>
        </p:nvSpPr>
        <p:spPr>
          <a:xfrm>
            <a:off x="4243171" y="0"/>
            <a:ext cx="45381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No. of times stmt is executed for various values of i.</a:t>
            </a:r>
            <a:endParaRPr b="0" i="0" sz="1300" u="none" cap="none" strike="noStrike">
              <a:solidFill>
                <a:schemeClr val="dk1"/>
              </a:solidFill>
              <a:latin typeface="Calibri"/>
              <a:ea typeface="Calibri"/>
              <a:cs typeface="Calibri"/>
              <a:sym typeface="Calibri"/>
            </a:endParaRPr>
          </a:p>
        </p:txBody>
      </p:sp>
      <p:sp>
        <p:nvSpPr>
          <p:cNvPr id="234" name="Google Shape;234;p20"/>
          <p:cNvSpPr txBox="1"/>
          <p:nvPr/>
        </p:nvSpPr>
        <p:spPr>
          <a:xfrm>
            <a:off x="272943" y="271108"/>
            <a:ext cx="3684908"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Example 3: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for(i=0; i&lt;=n;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for(j=0; j&lt;i; j++)</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Stmt;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21"/>
          <p:cNvPicPr preferRelativeResize="0"/>
          <p:nvPr/>
        </p:nvPicPr>
        <p:blipFill rotWithShape="1">
          <a:blip r:embed="rId3">
            <a:alphaModFix/>
          </a:blip>
          <a:srcRect b="0" l="0" r="0" t="0"/>
          <a:stretch/>
        </p:blipFill>
        <p:spPr>
          <a:xfrm>
            <a:off x="174639" y="314740"/>
            <a:ext cx="4048125" cy="2428875"/>
          </a:xfrm>
          <a:prstGeom prst="rect">
            <a:avLst/>
          </a:prstGeom>
          <a:noFill/>
          <a:ln>
            <a:noFill/>
          </a:ln>
        </p:spPr>
      </p:pic>
      <p:pic>
        <p:nvPicPr>
          <p:cNvPr id="240" name="Google Shape;240;p21"/>
          <p:cNvPicPr preferRelativeResize="0"/>
          <p:nvPr/>
        </p:nvPicPr>
        <p:blipFill rotWithShape="1">
          <a:blip r:embed="rId4">
            <a:alphaModFix/>
          </a:blip>
          <a:srcRect b="0" l="0" r="0" t="0"/>
          <a:stretch/>
        </p:blipFill>
        <p:spPr>
          <a:xfrm>
            <a:off x="4359537" y="314740"/>
            <a:ext cx="2638425" cy="3648075"/>
          </a:xfrm>
          <a:prstGeom prst="rect">
            <a:avLst/>
          </a:prstGeom>
          <a:noFill/>
          <a:ln>
            <a:noFill/>
          </a:ln>
        </p:spPr>
      </p:pic>
      <p:pic>
        <p:nvPicPr>
          <p:cNvPr id="241" name="Google Shape;241;p21"/>
          <p:cNvPicPr preferRelativeResize="0"/>
          <p:nvPr/>
        </p:nvPicPr>
        <p:blipFill rotWithShape="1">
          <a:blip r:embed="rId5">
            <a:alphaModFix/>
          </a:blip>
          <a:srcRect b="0" l="0" r="0" t="0"/>
          <a:stretch/>
        </p:blipFill>
        <p:spPr>
          <a:xfrm>
            <a:off x="7573900" y="505796"/>
            <a:ext cx="2619375" cy="3076575"/>
          </a:xfrm>
          <a:prstGeom prst="rect">
            <a:avLst/>
          </a:prstGeom>
          <a:noFill/>
          <a:ln>
            <a:noFill/>
          </a:ln>
        </p:spPr>
      </p:pic>
      <p:pic>
        <p:nvPicPr>
          <p:cNvPr id="242" name="Google Shape;242;p21"/>
          <p:cNvPicPr preferRelativeResize="0"/>
          <p:nvPr/>
        </p:nvPicPr>
        <p:blipFill rotWithShape="1">
          <a:blip r:embed="rId6">
            <a:alphaModFix/>
          </a:blip>
          <a:srcRect b="0" l="0" r="0" t="0"/>
          <a:stretch/>
        </p:blipFill>
        <p:spPr>
          <a:xfrm>
            <a:off x="10353676" y="1633952"/>
            <a:ext cx="1498014" cy="620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500"/>
                                        <p:tgtEl>
                                          <p:spTgt spid="2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500"/>
                                        <p:tgtEl>
                                          <p:spTgt spid="2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2"/>
                                        </p:tgtEl>
                                        <p:attrNameLst>
                                          <p:attrName>style.visibility</p:attrName>
                                        </p:attrNameLst>
                                      </p:cBhvr>
                                      <p:to>
                                        <p:strVal val="visible"/>
                                      </p:to>
                                    </p:set>
                                    <p:anim calcmode="lin" valueType="num">
                                      <p:cBhvr additive="base">
                                        <p:cTn dur="500"/>
                                        <p:tgtEl>
                                          <p:spTgt spid="24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22"/>
          <p:cNvPicPr preferRelativeResize="0"/>
          <p:nvPr/>
        </p:nvPicPr>
        <p:blipFill rotWithShape="1">
          <a:blip r:embed="rId3">
            <a:alphaModFix/>
          </a:blip>
          <a:srcRect b="0" l="0" r="0" t="0"/>
          <a:stretch/>
        </p:blipFill>
        <p:spPr>
          <a:xfrm>
            <a:off x="154850" y="246826"/>
            <a:ext cx="3324225" cy="2578575"/>
          </a:xfrm>
          <a:prstGeom prst="rect">
            <a:avLst/>
          </a:prstGeom>
          <a:noFill/>
          <a:ln>
            <a:noFill/>
          </a:ln>
        </p:spPr>
      </p:pic>
      <p:pic>
        <p:nvPicPr>
          <p:cNvPr id="248" name="Google Shape;248;p22"/>
          <p:cNvPicPr preferRelativeResize="0"/>
          <p:nvPr/>
        </p:nvPicPr>
        <p:blipFill rotWithShape="1">
          <a:blip r:embed="rId4">
            <a:alphaModFix/>
          </a:blip>
          <a:srcRect b="0" l="0" r="0" t="0"/>
          <a:stretch/>
        </p:blipFill>
        <p:spPr>
          <a:xfrm>
            <a:off x="3631987" y="246825"/>
            <a:ext cx="2144012" cy="4302700"/>
          </a:xfrm>
          <a:prstGeom prst="rect">
            <a:avLst/>
          </a:prstGeom>
          <a:noFill/>
          <a:ln>
            <a:noFill/>
          </a:ln>
        </p:spPr>
      </p:pic>
      <p:pic>
        <p:nvPicPr>
          <p:cNvPr id="249" name="Google Shape;249;p22"/>
          <p:cNvPicPr preferRelativeResize="0"/>
          <p:nvPr/>
        </p:nvPicPr>
        <p:blipFill rotWithShape="1">
          <a:blip r:embed="rId5">
            <a:alphaModFix/>
          </a:blip>
          <a:srcRect b="0" l="0" r="0" t="0"/>
          <a:stretch/>
        </p:blipFill>
        <p:spPr>
          <a:xfrm>
            <a:off x="5952099" y="246825"/>
            <a:ext cx="3002475" cy="2895600"/>
          </a:xfrm>
          <a:prstGeom prst="rect">
            <a:avLst/>
          </a:prstGeom>
          <a:noFill/>
          <a:ln>
            <a:noFill/>
          </a:ln>
        </p:spPr>
      </p:pic>
      <p:sp>
        <p:nvSpPr>
          <p:cNvPr id="250" name="Google Shape;250;p22"/>
          <p:cNvSpPr txBox="1"/>
          <p:nvPr/>
        </p:nvSpPr>
        <p:spPr>
          <a:xfrm>
            <a:off x="9795250" y="1395525"/>
            <a:ext cx="1541700" cy="930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O(log n)</a:t>
            </a:r>
            <a:endParaRPr b="0" i="0" sz="25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23"/>
          <p:cNvPicPr preferRelativeResize="0"/>
          <p:nvPr>
            <p:ph idx="1" type="body"/>
          </p:nvPr>
        </p:nvPicPr>
        <p:blipFill rotWithShape="1">
          <a:blip r:embed="rId3">
            <a:alphaModFix/>
          </a:blip>
          <a:srcRect b="0" l="0" r="0" t="0"/>
          <a:stretch/>
        </p:blipFill>
        <p:spPr>
          <a:xfrm>
            <a:off x="4179209" y="431684"/>
            <a:ext cx="1152525" cy="4333875"/>
          </a:xfrm>
          <a:prstGeom prst="rect">
            <a:avLst/>
          </a:prstGeom>
          <a:noFill/>
          <a:ln>
            <a:noFill/>
          </a:ln>
        </p:spPr>
      </p:pic>
      <p:pic>
        <p:nvPicPr>
          <p:cNvPr id="256" name="Google Shape;256;p23"/>
          <p:cNvPicPr preferRelativeResize="0"/>
          <p:nvPr/>
        </p:nvPicPr>
        <p:blipFill rotWithShape="1">
          <a:blip r:embed="rId4">
            <a:alphaModFix/>
          </a:blip>
          <a:srcRect b="0" l="0" r="0" t="0"/>
          <a:stretch/>
        </p:blipFill>
        <p:spPr>
          <a:xfrm>
            <a:off x="0" y="533400"/>
            <a:ext cx="3581400" cy="2653683"/>
          </a:xfrm>
          <a:prstGeom prst="rect">
            <a:avLst/>
          </a:prstGeom>
          <a:noFill/>
          <a:ln>
            <a:noFill/>
          </a:ln>
        </p:spPr>
      </p:pic>
      <p:pic>
        <p:nvPicPr>
          <p:cNvPr id="257" name="Google Shape;257;p23"/>
          <p:cNvPicPr preferRelativeResize="0"/>
          <p:nvPr/>
        </p:nvPicPr>
        <p:blipFill rotWithShape="1">
          <a:blip r:embed="rId5">
            <a:alphaModFix/>
          </a:blip>
          <a:srcRect b="0" l="0" r="0" t="0"/>
          <a:stretch/>
        </p:blipFill>
        <p:spPr>
          <a:xfrm>
            <a:off x="6024979" y="533400"/>
            <a:ext cx="3657600" cy="3133725"/>
          </a:xfrm>
          <a:prstGeom prst="rect">
            <a:avLst/>
          </a:prstGeom>
          <a:noFill/>
          <a:ln>
            <a:noFill/>
          </a:ln>
        </p:spPr>
      </p:pic>
      <p:sp>
        <p:nvSpPr>
          <p:cNvPr id="258" name="Google Shape;258;p23"/>
          <p:cNvSpPr txBox="1"/>
          <p:nvPr/>
        </p:nvSpPr>
        <p:spPr>
          <a:xfrm>
            <a:off x="609600" y="5349104"/>
            <a:ext cx="698182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for loop if I increment i as i=i/3  what will be O(f(n))?</a:t>
            </a:r>
            <a:endParaRPr b="0" i="0" sz="1800" u="none" cap="none" strike="noStrike">
              <a:solidFill>
                <a:schemeClr val="dk1"/>
              </a:solidFill>
              <a:latin typeface="Calibri"/>
              <a:ea typeface="Calibri"/>
              <a:cs typeface="Calibri"/>
              <a:sym typeface="Calibri"/>
            </a:endParaRPr>
          </a:p>
        </p:txBody>
      </p:sp>
      <p:sp>
        <p:nvSpPr>
          <p:cNvPr id="259" name="Google Shape;259;p23"/>
          <p:cNvSpPr txBox="1"/>
          <p:nvPr/>
        </p:nvSpPr>
        <p:spPr>
          <a:xfrm>
            <a:off x="609600" y="5926407"/>
            <a:ext cx="698182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Base of Log will be 3.</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500"/>
                                        <p:tgtEl>
                                          <p:spTgt spid="2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500"/>
                                        <p:tgtEl>
                                          <p:spTgt spid="2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4"/>
          <p:cNvPicPr preferRelativeResize="0"/>
          <p:nvPr>
            <p:ph idx="1" type="body"/>
          </p:nvPr>
        </p:nvPicPr>
        <p:blipFill rotWithShape="1">
          <a:blip r:embed="rId3">
            <a:alphaModFix/>
          </a:blip>
          <a:srcRect b="0" l="0" r="0" t="0"/>
          <a:stretch/>
        </p:blipFill>
        <p:spPr>
          <a:xfrm>
            <a:off x="6459875" y="1801025"/>
            <a:ext cx="1965000" cy="2565600"/>
          </a:xfrm>
          <a:prstGeom prst="rect">
            <a:avLst/>
          </a:prstGeom>
          <a:noFill/>
          <a:ln>
            <a:noFill/>
          </a:ln>
        </p:spPr>
      </p:pic>
      <p:pic>
        <p:nvPicPr>
          <p:cNvPr id="265" name="Google Shape;265;p24"/>
          <p:cNvPicPr preferRelativeResize="0"/>
          <p:nvPr/>
        </p:nvPicPr>
        <p:blipFill rotWithShape="1">
          <a:blip r:embed="rId4">
            <a:alphaModFix/>
          </a:blip>
          <a:srcRect b="0" l="0" r="0" t="0"/>
          <a:stretch/>
        </p:blipFill>
        <p:spPr>
          <a:xfrm>
            <a:off x="795325" y="1734351"/>
            <a:ext cx="4562475" cy="2728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5"/>
          <p:cNvSpPr txBox="1"/>
          <p:nvPr>
            <p:ph type="title"/>
          </p:nvPr>
        </p:nvSpPr>
        <p:spPr>
          <a:xfrm>
            <a:off x="838200" y="365125"/>
            <a:ext cx="10515600" cy="5048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Independent loops</a:t>
            </a:r>
            <a:endParaRPr/>
          </a:p>
        </p:txBody>
      </p:sp>
      <p:pic>
        <p:nvPicPr>
          <p:cNvPr id="271" name="Google Shape;271;p25"/>
          <p:cNvPicPr preferRelativeResize="0"/>
          <p:nvPr>
            <p:ph idx="1" type="body"/>
          </p:nvPr>
        </p:nvPicPr>
        <p:blipFill rotWithShape="1">
          <a:blip r:embed="rId3">
            <a:alphaModFix/>
          </a:blip>
          <a:srcRect b="0" l="0" r="0" t="0"/>
          <a:stretch/>
        </p:blipFill>
        <p:spPr>
          <a:xfrm>
            <a:off x="1292800" y="1309549"/>
            <a:ext cx="4191000" cy="3345900"/>
          </a:xfrm>
          <a:prstGeom prst="rect">
            <a:avLst/>
          </a:prstGeom>
          <a:noFill/>
          <a:ln>
            <a:noFill/>
          </a:ln>
        </p:spPr>
      </p:pic>
      <p:pic>
        <p:nvPicPr>
          <p:cNvPr id="272" name="Google Shape;272;p25"/>
          <p:cNvPicPr preferRelativeResize="0"/>
          <p:nvPr/>
        </p:nvPicPr>
        <p:blipFill rotWithShape="1">
          <a:blip r:embed="rId4">
            <a:alphaModFix/>
          </a:blip>
          <a:srcRect b="0" l="0" r="0" t="0"/>
          <a:stretch/>
        </p:blipFill>
        <p:spPr>
          <a:xfrm>
            <a:off x="6096000" y="731575"/>
            <a:ext cx="5448300" cy="4400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26"/>
          <p:cNvPicPr preferRelativeResize="0"/>
          <p:nvPr/>
        </p:nvPicPr>
        <p:blipFill rotWithShape="1">
          <a:blip r:embed="rId3">
            <a:alphaModFix/>
          </a:blip>
          <a:srcRect b="0" l="0" r="0" t="0"/>
          <a:stretch/>
        </p:blipFill>
        <p:spPr>
          <a:xfrm>
            <a:off x="279322" y="983571"/>
            <a:ext cx="4886325" cy="4438649"/>
          </a:xfrm>
          <a:prstGeom prst="rect">
            <a:avLst/>
          </a:prstGeom>
          <a:noFill/>
          <a:ln>
            <a:noFill/>
          </a:ln>
        </p:spPr>
      </p:pic>
      <p:pic>
        <p:nvPicPr>
          <p:cNvPr id="278" name="Google Shape;278;p26"/>
          <p:cNvPicPr preferRelativeResize="0"/>
          <p:nvPr/>
        </p:nvPicPr>
        <p:blipFill rotWithShape="1">
          <a:blip r:embed="rId4">
            <a:alphaModFix/>
          </a:blip>
          <a:srcRect b="0" l="0" r="0" t="0"/>
          <a:stretch/>
        </p:blipFill>
        <p:spPr>
          <a:xfrm>
            <a:off x="5623217" y="983572"/>
            <a:ext cx="6467475" cy="4438650"/>
          </a:xfrm>
          <a:prstGeom prst="rect">
            <a:avLst/>
          </a:prstGeom>
          <a:noFill/>
          <a:ln>
            <a:noFill/>
          </a:ln>
        </p:spPr>
      </p:pic>
      <p:sp>
        <p:nvSpPr>
          <p:cNvPr id="279" name="Google Shape;279;p26"/>
          <p:cNvSpPr txBox="1"/>
          <p:nvPr>
            <p:ph type="title"/>
          </p:nvPr>
        </p:nvSpPr>
        <p:spPr>
          <a:xfrm>
            <a:off x="838200" y="365125"/>
            <a:ext cx="10515600" cy="5048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Independent loops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500"/>
                                        <p:tgtEl>
                                          <p:spTgt spid="2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85" name="Google Shape;285;p27"/>
          <p:cNvPicPr preferRelativeResize="0"/>
          <p:nvPr>
            <p:ph idx="1" type="body"/>
          </p:nvPr>
        </p:nvPicPr>
        <p:blipFill rotWithShape="1">
          <a:blip r:embed="rId3">
            <a:alphaModFix/>
          </a:blip>
          <a:srcRect b="0" l="0" r="0" t="0"/>
          <a:stretch/>
        </p:blipFill>
        <p:spPr>
          <a:xfrm>
            <a:off x="175325" y="393975"/>
            <a:ext cx="5305500" cy="4078500"/>
          </a:xfrm>
          <a:prstGeom prst="rect">
            <a:avLst/>
          </a:prstGeom>
          <a:noFill/>
          <a:ln>
            <a:noFill/>
          </a:ln>
        </p:spPr>
      </p:pic>
      <p:pic>
        <p:nvPicPr>
          <p:cNvPr id="286" name="Google Shape;286;p27"/>
          <p:cNvPicPr preferRelativeResize="0"/>
          <p:nvPr/>
        </p:nvPicPr>
        <p:blipFill rotWithShape="1">
          <a:blip r:embed="rId4">
            <a:alphaModFix/>
          </a:blip>
          <a:srcRect b="0" l="0" r="0" t="0"/>
          <a:stretch/>
        </p:blipFill>
        <p:spPr>
          <a:xfrm>
            <a:off x="5608006" y="393978"/>
            <a:ext cx="6000750" cy="419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500"/>
                                        <p:tgtEl>
                                          <p:spTgt spid="2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Summary</a:t>
            </a:r>
            <a:endParaRPr/>
          </a:p>
        </p:txBody>
      </p:sp>
      <p:sp>
        <p:nvSpPr>
          <p:cNvPr id="292" name="Google Shape;292;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93" name="Google Shape;293;p28"/>
          <p:cNvPicPr preferRelativeResize="0"/>
          <p:nvPr/>
        </p:nvPicPr>
        <p:blipFill rotWithShape="1">
          <a:blip r:embed="rId3">
            <a:alphaModFix/>
          </a:blip>
          <a:srcRect b="0" l="0" r="0" t="0"/>
          <a:stretch/>
        </p:blipFill>
        <p:spPr>
          <a:xfrm>
            <a:off x="3713686" y="1695450"/>
            <a:ext cx="5128473" cy="40484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29"/>
          <p:cNvPicPr preferRelativeResize="0"/>
          <p:nvPr/>
        </p:nvPicPr>
        <p:blipFill rotWithShape="1">
          <a:blip r:embed="rId3">
            <a:alphaModFix/>
          </a:blip>
          <a:srcRect b="0" l="0" r="0" t="0"/>
          <a:stretch/>
        </p:blipFill>
        <p:spPr>
          <a:xfrm>
            <a:off x="1030833" y="534963"/>
            <a:ext cx="5670218" cy="4869549"/>
          </a:xfrm>
          <a:prstGeom prst="rect">
            <a:avLst/>
          </a:prstGeom>
          <a:noFill/>
          <a:ln>
            <a:noFill/>
          </a:ln>
        </p:spPr>
      </p:pic>
      <p:sp>
        <p:nvSpPr>
          <p:cNvPr id="299" name="Google Shape;299;p29"/>
          <p:cNvSpPr txBox="1"/>
          <p:nvPr/>
        </p:nvSpPr>
        <p:spPr>
          <a:xfrm>
            <a:off x="7492621" y="1869743"/>
            <a:ext cx="337099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Best Case: O(1)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Worst Case: 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p:nvPr/>
        </p:nvSpPr>
        <p:spPr>
          <a:xfrm>
            <a:off x="1524000" y="0"/>
            <a:ext cx="9144000" cy="1066800"/>
          </a:xfrm>
          <a:prstGeom prst="roundRect">
            <a:avLst>
              <a:gd fmla="val 0" name="adj"/>
            </a:avLst>
          </a:prstGeom>
          <a:solidFill>
            <a:srgbClr val="323F4F"/>
          </a:solidFill>
          <a:ln cap="flat" cmpd="sng" w="12700">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Calibri"/>
                <a:ea typeface="Calibri"/>
                <a:cs typeface="Calibri"/>
                <a:sym typeface="Calibri"/>
              </a:rPr>
              <a:t>Characteristics of Algorithm</a:t>
            </a:r>
            <a:endParaRPr b="0" i="0" sz="1400" u="none" cap="none" strike="noStrike">
              <a:solidFill>
                <a:srgbClr val="000000"/>
              </a:solidFill>
              <a:latin typeface="Arial"/>
              <a:ea typeface="Arial"/>
              <a:cs typeface="Arial"/>
              <a:sym typeface="Arial"/>
            </a:endParaRPr>
          </a:p>
        </p:txBody>
      </p:sp>
      <p:sp>
        <p:nvSpPr>
          <p:cNvPr id="101" name="Google Shape;101;p3"/>
          <p:cNvSpPr txBox="1"/>
          <p:nvPr/>
        </p:nvSpPr>
        <p:spPr>
          <a:xfrm>
            <a:off x="1524000" y="1143000"/>
            <a:ext cx="9372600" cy="55626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Definiteness: Steps are precisely defined  and actions to be carried out must be rigorously and unambiguously specified for each case.</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17500" lvl="0" marL="342900" marR="0" rtl="0" algn="l">
              <a:lnSpc>
                <a:spcPct val="100000"/>
              </a:lnSpc>
              <a:spcBef>
                <a:spcPts val="48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Finiteness : Algorithm should terminate after a finite number of steps.</a:t>
            </a:r>
            <a:endParaRPr b="0" i="0" sz="2000" u="none" cap="none" strike="noStrike">
              <a:solidFill>
                <a:schemeClr val="dk1"/>
              </a:solidFill>
              <a:latin typeface="Arial"/>
              <a:ea typeface="Arial"/>
              <a:cs typeface="Arial"/>
              <a:sym typeface="Arial"/>
            </a:endParaRPr>
          </a:p>
          <a:p>
            <a:pPr indent="-317500" lvl="0" marL="342900" marR="0" rtl="0" algn="l">
              <a:lnSpc>
                <a:spcPct val="150000"/>
              </a:lnSpc>
              <a:spcBef>
                <a:spcPts val="48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Input : Algorithm should receive 0 or more inputs.</a:t>
            </a:r>
            <a:endParaRPr b="0" i="0" sz="2000" u="none" cap="none" strike="noStrike">
              <a:solidFill>
                <a:srgbClr val="000000"/>
              </a:solidFill>
              <a:latin typeface="Arial"/>
              <a:ea typeface="Arial"/>
              <a:cs typeface="Arial"/>
              <a:sym typeface="Arial"/>
            </a:endParaRPr>
          </a:p>
          <a:p>
            <a:pPr indent="-317500" lvl="0" marL="342900" marR="0" rtl="0" algn="l">
              <a:lnSpc>
                <a:spcPct val="150000"/>
              </a:lnSpc>
              <a:spcBef>
                <a:spcPts val="48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Output: Algorithm should produce at least one output.</a:t>
            </a:r>
            <a:endParaRPr b="0" i="0" sz="2000" u="none" cap="none" strike="noStrike">
              <a:solidFill>
                <a:srgbClr val="000000"/>
              </a:solidFill>
              <a:latin typeface="Arial"/>
              <a:ea typeface="Arial"/>
              <a:cs typeface="Arial"/>
              <a:sym typeface="Arial"/>
            </a:endParaRPr>
          </a:p>
          <a:p>
            <a:pPr indent="-317500" lvl="0" marL="342900" marR="0" rtl="0" algn="l">
              <a:lnSpc>
                <a:spcPct val="150000"/>
              </a:lnSpc>
              <a:spcBef>
                <a:spcPts val="48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Generality: Algorithm should be applicable to a set of inputs. </a:t>
            </a:r>
            <a:endParaRPr b="0" i="0" sz="2000" u="none" cap="none" strike="noStrike">
              <a:solidFill>
                <a:srgbClr val="000000"/>
              </a:solidFill>
              <a:latin typeface="Arial"/>
              <a:ea typeface="Arial"/>
              <a:cs typeface="Arial"/>
              <a:sym typeface="Arial"/>
            </a:endParaRPr>
          </a:p>
          <a:p>
            <a:pPr indent="-317500" lvl="0" marL="342900" marR="0" rtl="0" algn="l">
              <a:lnSpc>
                <a:spcPct val="150000"/>
              </a:lnSpc>
              <a:spcBef>
                <a:spcPts val="48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Unambiguous: Algorithm should be clear and unambiguous</a:t>
            </a:r>
            <a:endParaRPr b="0" i="0" sz="2000" u="none" cap="none" strike="noStrike">
              <a:solidFill>
                <a:srgbClr val="000000"/>
              </a:solidFill>
              <a:latin typeface="Arial"/>
              <a:ea typeface="Arial"/>
              <a:cs typeface="Arial"/>
              <a:sym typeface="Arial"/>
            </a:endParaRPr>
          </a:p>
          <a:p>
            <a:pPr indent="-317500" lvl="0" marL="342900" marR="0" rtl="0" algn="l">
              <a:lnSpc>
                <a:spcPct val="150000"/>
              </a:lnSpc>
              <a:spcBef>
                <a:spcPts val="48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Independent: of any programming language.</a:t>
            </a:r>
            <a:endParaRPr b="0" i="0" sz="2000" u="none" cap="none" strike="noStrike">
              <a:solidFill>
                <a:srgbClr val="000000"/>
              </a:solidFill>
              <a:latin typeface="Arial"/>
              <a:ea typeface="Arial"/>
              <a:cs typeface="Arial"/>
              <a:sym typeface="Arial"/>
            </a:endParaRPr>
          </a:p>
          <a:p>
            <a:pPr indent="-317500" lvl="0" marL="342900" marR="0" rtl="0" algn="l">
              <a:lnSpc>
                <a:spcPct val="150000"/>
              </a:lnSpc>
              <a:spcBef>
                <a:spcPts val="48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Feasibility: should be feasible with available resources.</a:t>
            </a:r>
            <a:endParaRPr b="0" i="0" sz="2000" u="none" cap="none" strike="noStrike">
              <a:solidFill>
                <a:srgbClr val="000000"/>
              </a:solidFill>
              <a:latin typeface="Arial"/>
              <a:ea typeface="Arial"/>
              <a:cs typeface="Arial"/>
              <a:sym typeface="Arial"/>
            </a:endParaRPr>
          </a:p>
          <a:p>
            <a:pPr indent="-190500" lvl="0" marL="342900" marR="0" rtl="0" algn="l">
              <a:lnSpc>
                <a:spcPct val="150000"/>
              </a:lnSpc>
              <a:spcBef>
                <a:spcPts val="480"/>
              </a:spcBef>
              <a:spcAft>
                <a:spcPts val="0"/>
              </a:spcAft>
              <a:buClr>
                <a:schemeClr val="dk1"/>
              </a:buClr>
              <a:buSzPts val="2400"/>
              <a:buFont typeface="Arial"/>
              <a:buNone/>
            </a:pPr>
            <a:r>
              <a:t/>
            </a:r>
            <a:endParaRPr b="0" i="0" sz="2000" u="none" cap="none" strike="noStrike">
              <a:solidFill>
                <a:schemeClr val="dk1"/>
              </a:solidFill>
              <a:latin typeface="Arial"/>
              <a:ea typeface="Arial"/>
              <a:cs typeface="Arial"/>
              <a:sym typeface="Arial"/>
            </a:endParaRPr>
          </a:p>
          <a:p>
            <a:pPr indent="-190500" lvl="0" marL="342900" marR="0" rtl="0" algn="l">
              <a:lnSpc>
                <a:spcPct val="150000"/>
              </a:lnSpc>
              <a:spcBef>
                <a:spcPts val="480"/>
              </a:spcBef>
              <a:spcAft>
                <a:spcPts val="0"/>
              </a:spcAft>
              <a:buClr>
                <a:schemeClr val="dk1"/>
              </a:buClr>
              <a:buSzPts val="24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722790" y="1"/>
            <a:ext cx="10515600" cy="8167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Types/Classes of functions</a:t>
            </a:r>
            <a:endParaRPr/>
          </a:p>
        </p:txBody>
      </p:sp>
      <p:pic>
        <p:nvPicPr>
          <p:cNvPr id="305" name="Google Shape;305;p30"/>
          <p:cNvPicPr preferRelativeResize="0"/>
          <p:nvPr/>
        </p:nvPicPr>
        <p:blipFill rotWithShape="1">
          <a:blip r:embed="rId3">
            <a:alphaModFix/>
          </a:blip>
          <a:srcRect b="0" l="0" r="0" t="0"/>
          <a:stretch/>
        </p:blipFill>
        <p:spPr>
          <a:xfrm>
            <a:off x="2090043" y="816747"/>
            <a:ext cx="7639050" cy="5495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838200" y="-19417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Compare class of functions</a:t>
            </a:r>
            <a:endParaRPr/>
          </a:p>
        </p:txBody>
      </p:sp>
      <p:pic>
        <p:nvPicPr>
          <p:cNvPr id="311" name="Google Shape;311;p31"/>
          <p:cNvPicPr preferRelativeResize="0"/>
          <p:nvPr/>
        </p:nvPicPr>
        <p:blipFill rotWithShape="1">
          <a:blip r:embed="rId3">
            <a:alphaModFix/>
          </a:blip>
          <a:srcRect b="0" l="0" r="0" t="0"/>
          <a:stretch/>
        </p:blipFill>
        <p:spPr>
          <a:xfrm>
            <a:off x="977600" y="1131400"/>
            <a:ext cx="9880901" cy="1433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5" name="Shape 315"/>
        <p:cNvGrpSpPr/>
        <p:nvPr/>
      </p:nvGrpSpPr>
      <p:grpSpPr>
        <a:xfrm>
          <a:off x="0" y="0"/>
          <a:ext cx="0" cy="0"/>
          <a:chOff x="0" y="0"/>
          <a:chExt cx="0" cy="0"/>
        </a:xfrm>
      </p:grpSpPr>
      <p:sp>
        <p:nvSpPr>
          <p:cNvPr id="316" name="Google Shape;316;p32"/>
          <p:cNvSpPr txBox="1"/>
          <p:nvPr>
            <p:ph type="title"/>
          </p:nvPr>
        </p:nvSpPr>
        <p:spPr>
          <a:xfrm>
            <a:off x="838200" y="-19417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Compare class of functions</a:t>
            </a:r>
            <a:endParaRPr/>
          </a:p>
        </p:txBody>
      </p:sp>
      <p:pic>
        <p:nvPicPr>
          <p:cNvPr id="317" name="Google Shape;317;p32"/>
          <p:cNvPicPr preferRelativeResize="0"/>
          <p:nvPr/>
        </p:nvPicPr>
        <p:blipFill rotWithShape="1">
          <a:blip r:embed="rId3">
            <a:alphaModFix/>
          </a:blip>
          <a:srcRect b="0" l="0" r="0" t="0"/>
          <a:stretch/>
        </p:blipFill>
        <p:spPr>
          <a:xfrm>
            <a:off x="977607" y="1131393"/>
            <a:ext cx="8372475" cy="704850"/>
          </a:xfrm>
          <a:prstGeom prst="rect">
            <a:avLst/>
          </a:prstGeom>
          <a:noFill/>
          <a:ln>
            <a:noFill/>
          </a:ln>
        </p:spPr>
      </p:pic>
      <p:pic>
        <p:nvPicPr>
          <p:cNvPr id="318" name="Google Shape;318;p32"/>
          <p:cNvPicPr preferRelativeResize="0"/>
          <p:nvPr/>
        </p:nvPicPr>
        <p:blipFill rotWithShape="1">
          <a:blip r:embed="rId4">
            <a:alphaModFix/>
          </a:blip>
          <a:srcRect b="0" l="0" r="0" t="0"/>
          <a:stretch/>
        </p:blipFill>
        <p:spPr>
          <a:xfrm>
            <a:off x="1000125" y="2275918"/>
            <a:ext cx="5095875" cy="3105150"/>
          </a:xfrm>
          <a:prstGeom prst="rect">
            <a:avLst/>
          </a:prstGeom>
          <a:noFill/>
          <a:ln>
            <a:noFill/>
          </a:ln>
        </p:spPr>
      </p:pic>
      <p:pic>
        <p:nvPicPr>
          <p:cNvPr id="319" name="Google Shape;319;p32"/>
          <p:cNvPicPr preferRelativeResize="0"/>
          <p:nvPr/>
        </p:nvPicPr>
        <p:blipFill rotWithShape="1">
          <a:blip r:embed="rId5">
            <a:alphaModFix/>
          </a:blip>
          <a:srcRect b="0" l="0" r="0" t="0"/>
          <a:stretch/>
        </p:blipFill>
        <p:spPr>
          <a:xfrm>
            <a:off x="6841909" y="2275918"/>
            <a:ext cx="1562100" cy="1638300"/>
          </a:xfrm>
          <a:prstGeom prst="rect">
            <a:avLst/>
          </a:prstGeom>
          <a:noFill/>
          <a:ln>
            <a:noFill/>
          </a:ln>
        </p:spPr>
      </p:pic>
      <p:sp>
        <p:nvSpPr>
          <p:cNvPr id="320" name="Google Shape;320;p32"/>
          <p:cNvSpPr txBox="1"/>
          <p:nvPr/>
        </p:nvSpPr>
        <p:spPr>
          <a:xfrm>
            <a:off x="8655727" y="2275918"/>
            <a:ext cx="3471169"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For larger value of n, at some point n</a:t>
            </a:r>
            <a:r>
              <a:rPr b="0" baseline="30000" i="0" lang="en-US" sz="1800" u="none" cap="none" strike="noStrike">
                <a:solidFill>
                  <a:schemeClr val="dk1"/>
                </a:solidFill>
                <a:latin typeface="Calibri"/>
                <a:ea typeface="Calibri"/>
                <a:cs typeface="Calibri"/>
                <a:sym typeface="Calibri"/>
              </a:rPr>
              <a:t>100 </a:t>
            </a:r>
            <a:r>
              <a:rPr b="0" i="0" lang="en-US" sz="1800" u="none" cap="none" strike="noStrike">
                <a:solidFill>
                  <a:schemeClr val="dk1"/>
                </a:solidFill>
                <a:latin typeface="Calibri"/>
                <a:ea typeface="Calibri"/>
                <a:cs typeface="Calibri"/>
                <a:sym typeface="Calibri"/>
              </a:rPr>
              <a:t>will be smaller than 2</a:t>
            </a:r>
            <a:r>
              <a:rPr b="0" baseline="30000" i="0" lang="en-US" sz="1800" u="none" cap="none" strike="noStrike">
                <a:solidFill>
                  <a:schemeClr val="dk1"/>
                </a:solidFill>
                <a:latin typeface="Calibri"/>
                <a:ea typeface="Calibri"/>
                <a:cs typeface="Calibri"/>
                <a:sym typeface="Calibri"/>
              </a:rPr>
              <a:t>n</a:t>
            </a:r>
            <a:r>
              <a:rPr b="0" i="0" lang="en-US" sz="1800" u="none" cap="none" strike="noStrike">
                <a:solidFill>
                  <a:schemeClr val="dk1"/>
                </a:solidFill>
                <a:latin typeface="Calibri"/>
                <a:ea typeface="Calibri"/>
                <a:cs typeface="Calibri"/>
                <a:sym typeface="Calibri"/>
              </a:rPr>
              <a:t>. And from that point onwards 2</a:t>
            </a:r>
            <a:r>
              <a:rPr b="0" baseline="30000" i="0" lang="en-US" sz="1800" u="none" cap="none" strike="noStrike">
                <a:solidFill>
                  <a:schemeClr val="dk1"/>
                </a:solidFill>
                <a:latin typeface="Calibri"/>
                <a:ea typeface="Calibri"/>
                <a:cs typeface="Calibri"/>
                <a:sym typeface="Calibri"/>
              </a:rPr>
              <a:t>n</a:t>
            </a:r>
            <a:r>
              <a:rPr b="0" i="0" lang="en-US" sz="1800" u="none" cap="none" strike="noStrike">
                <a:solidFill>
                  <a:schemeClr val="dk1"/>
                </a:solidFill>
                <a:latin typeface="Calibri"/>
                <a:ea typeface="Calibri"/>
                <a:cs typeface="Calibri"/>
                <a:sym typeface="Calibri"/>
              </a:rPr>
              <a:t> will be always greater. So there will be some starting value of n from which that will be always greater.</a:t>
            </a:r>
            <a:endParaRPr b="0" i="0" sz="1800" u="none" cap="none" strike="noStrike">
              <a:solidFill>
                <a:schemeClr val="dk1"/>
              </a:solidFill>
              <a:latin typeface="Calibri"/>
              <a:ea typeface="Calibri"/>
              <a:cs typeface="Calibri"/>
              <a:sym typeface="Calibri"/>
            </a:endParaRPr>
          </a:p>
        </p:txBody>
      </p:sp>
      <p:sp>
        <p:nvSpPr>
          <p:cNvPr id="321" name="Google Shape;321;p32"/>
          <p:cNvSpPr txBox="1"/>
          <p:nvPr/>
        </p:nvSpPr>
        <p:spPr>
          <a:xfrm>
            <a:off x="977607" y="1944208"/>
            <a:ext cx="10731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Proof:</a:t>
            </a:r>
            <a:endParaRPr b="0" i="0" sz="1800" u="none" cap="none" strike="noStrike">
              <a:solidFill>
                <a:schemeClr val="dk1"/>
              </a:solidFill>
              <a:latin typeface="Calibri"/>
              <a:ea typeface="Calibri"/>
              <a:cs typeface="Calibri"/>
              <a:sym typeface="Calibri"/>
            </a:endParaRPr>
          </a:p>
        </p:txBody>
      </p:sp>
      <p:pic>
        <p:nvPicPr>
          <p:cNvPr id="322" name="Google Shape;322;p32"/>
          <p:cNvPicPr preferRelativeResize="0"/>
          <p:nvPr/>
        </p:nvPicPr>
        <p:blipFill rotWithShape="1">
          <a:blip r:embed="rId6">
            <a:alphaModFix/>
          </a:blip>
          <a:srcRect b="0" l="0" r="0" t="0"/>
          <a:stretch/>
        </p:blipFill>
        <p:spPr>
          <a:xfrm>
            <a:off x="6644195" y="4030244"/>
            <a:ext cx="5029200" cy="2809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500"/>
                                        <p:tgtEl>
                                          <p:spTgt spid="3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500"/>
                                        <p:tgtEl>
                                          <p:spTgt spid="32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500"/>
                                        <p:tgtEl>
                                          <p:spTgt spid="3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500"/>
                                        <p:tgtEl>
                                          <p:spTgt spid="32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500"/>
                                        <p:tgtEl>
                                          <p:spTgt spid="3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Asymptotic Notations</a:t>
            </a:r>
            <a:br>
              <a:rPr lang="en-US"/>
            </a:br>
            <a:endParaRPr/>
          </a:p>
        </p:txBody>
      </p:sp>
      <p:pic>
        <p:nvPicPr>
          <p:cNvPr id="328" name="Google Shape;328;p33"/>
          <p:cNvPicPr preferRelativeResize="0"/>
          <p:nvPr>
            <p:ph idx="1" type="body"/>
          </p:nvPr>
        </p:nvPicPr>
        <p:blipFill rotWithShape="1">
          <a:blip r:embed="rId3">
            <a:alphaModFix/>
          </a:blip>
          <a:srcRect b="0" l="0" r="0" t="0"/>
          <a:stretch/>
        </p:blipFill>
        <p:spPr>
          <a:xfrm>
            <a:off x="365927" y="2433553"/>
            <a:ext cx="4819650" cy="3028950"/>
          </a:xfrm>
          <a:prstGeom prst="rect">
            <a:avLst/>
          </a:prstGeom>
          <a:noFill/>
          <a:ln>
            <a:noFill/>
          </a:ln>
        </p:spPr>
      </p:pic>
      <p:sp>
        <p:nvSpPr>
          <p:cNvPr id="329" name="Google Shape;329;p33"/>
          <p:cNvSpPr txBox="1"/>
          <p:nvPr/>
        </p:nvSpPr>
        <p:spPr>
          <a:xfrm>
            <a:off x="506027" y="5570339"/>
            <a:ext cx="51224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Which one is useful?  </a:t>
            </a:r>
            <a:endParaRPr b="0" i="0" sz="1800" u="none" cap="none" strike="noStrike">
              <a:solidFill>
                <a:schemeClr val="dk1"/>
              </a:solidFill>
              <a:latin typeface="Calibri"/>
              <a:ea typeface="Calibri"/>
              <a:cs typeface="Calibri"/>
              <a:sym typeface="Calibri"/>
            </a:endParaRPr>
          </a:p>
        </p:txBody>
      </p:sp>
      <p:pic>
        <p:nvPicPr>
          <p:cNvPr id="330" name="Google Shape;330;p33"/>
          <p:cNvPicPr preferRelativeResize="0"/>
          <p:nvPr/>
        </p:nvPicPr>
        <p:blipFill rotWithShape="1">
          <a:blip r:embed="rId4">
            <a:alphaModFix/>
          </a:blip>
          <a:srcRect b="0" l="0" r="0" t="0"/>
          <a:stretch/>
        </p:blipFill>
        <p:spPr>
          <a:xfrm>
            <a:off x="720154" y="1311869"/>
            <a:ext cx="8372475" cy="704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ph type="title"/>
          </p:nvPr>
        </p:nvSpPr>
        <p:spPr>
          <a:xfrm>
            <a:off x="838200" y="356248"/>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lang="en-US"/>
              <a:t>Asymptotic Notations- Big Oh –O (Upper bound)</a:t>
            </a:r>
            <a:br>
              <a:rPr lang="en-US"/>
            </a:br>
            <a:endParaRPr/>
          </a:p>
        </p:txBody>
      </p:sp>
      <p:pic>
        <p:nvPicPr>
          <p:cNvPr id="336" name="Google Shape;336;p34"/>
          <p:cNvPicPr preferRelativeResize="0"/>
          <p:nvPr/>
        </p:nvPicPr>
        <p:blipFill rotWithShape="1">
          <a:blip r:embed="rId3">
            <a:alphaModFix/>
          </a:blip>
          <a:srcRect b="0" l="0" r="0" t="0"/>
          <a:stretch/>
        </p:blipFill>
        <p:spPr>
          <a:xfrm>
            <a:off x="720154" y="1311869"/>
            <a:ext cx="8372475" cy="704850"/>
          </a:xfrm>
          <a:prstGeom prst="rect">
            <a:avLst/>
          </a:prstGeom>
          <a:noFill/>
          <a:ln>
            <a:noFill/>
          </a:ln>
        </p:spPr>
      </p:pic>
      <p:pic>
        <p:nvPicPr>
          <p:cNvPr id="337" name="Google Shape;337;p34"/>
          <p:cNvPicPr preferRelativeResize="0"/>
          <p:nvPr/>
        </p:nvPicPr>
        <p:blipFill rotWithShape="1">
          <a:blip r:embed="rId4">
            <a:alphaModFix/>
          </a:blip>
          <a:srcRect b="0" l="0" r="0" t="0"/>
          <a:stretch/>
        </p:blipFill>
        <p:spPr>
          <a:xfrm>
            <a:off x="720154" y="2153838"/>
            <a:ext cx="6410325" cy="1619250"/>
          </a:xfrm>
          <a:prstGeom prst="rect">
            <a:avLst/>
          </a:prstGeom>
          <a:noFill/>
          <a:ln>
            <a:noFill/>
          </a:ln>
        </p:spPr>
      </p:pic>
      <p:pic>
        <p:nvPicPr>
          <p:cNvPr id="338" name="Google Shape;338;p34"/>
          <p:cNvPicPr preferRelativeResize="0"/>
          <p:nvPr/>
        </p:nvPicPr>
        <p:blipFill rotWithShape="1">
          <a:blip r:embed="rId5">
            <a:alphaModFix/>
          </a:blip>
          <a:srcRect b="0" l="0" r="0" t="0"/>
          <a:stretch/>
        </p:blipFill>
        <p:spPr>
          <a:xfrm>
            <a:off x="657040" y="3910207"/>
            <a:ext cx="3829050" cy="1885950"/>
          </a:xfrm>
          <a:prstGeom prst="rect">
            <a:avLst/>
          </a:prstGeom>
          <a:noFill/>
          <a:ln>
            <a:noFill/>
          </a:ln>
        </p:spPr>
      </p:pic>
      <p:pic>
        <p:nvPicPr>
          <p:cNvPr id="339" name="Google Shape;339;p34"/>
          <p:cNvPicPr preferRelativeResize="0"/>
          <p:nvPr/>
        </p:nvPicPr>
        <p:blipFill rotWithShape="1">
          <a:blip r:embed="rId6">
            <a:alphaModFix/>
          </a:blip>
          <a:srcRect b="0" l="0" r="0" t="0"/>
          <a:stretch/>
        </p:blipFill>
        <p:spPr>
          <a:xfrm>
            <a:off x="956522" y="5933276"/>
            <a:ext cx="2200275" cy="760487"/>
          </a:xfrm>
          <a:prstGeom prst="rect">
            <a:avLst/>
          </a:prstGeom>
          <a:noFill/>
          <a:ln>
            <a:noFill/>
          </a:ln>
        </p:spPr>
      </p:pic>
      <p:pic>
        <p:nvPicPr>
          <p:cNvPr id="340" name="Google Shape;340;p34"/>
          <p:cNvPicPr preferRelativeResize="0"/>
          <p:nvPr/>
        </p:nvPicPr>
        <p:blipFill rotWithShape="1">
          <a:blip r:embed="rId7">
            <a:alphaModFix/>
          </a:blip>
          <a:srcRect b="0" l="0" r="0" t="0"/>
          <a:stretch/>
        </p:blipFill>
        <p:spPr>
          <a:xfrm>
            <a:off x="5012646" y="4518346"/>
            <a:ext cx="3143250" cy="1743075"/>
          </a:xfrm>
          <a:prstGeom prst="rect">
            <a:avLst/>
          </a:prstGeom>
          <a:noFill/>
          <a:ln>
            <a:noFill/>
          </a:ln>
        </p:spPr>
      </p:pic>
      <p:sp>
        <p:nvSpPr>
          <p:cNvPr id="341" name="Google Shape;341;p34"/>
          <p:cNvSpPr txBox="1"/>
          <p:nvPr/>
        </p:nvSpPr>
        <p:spPr>
          <a:xfrm>
            <a:off x="4906391" y="3910207"/>
            <a:ext cx="35954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Simple method to select the term on RHS of &lt;=  is: </a:t>
            </a:r>
            <a:endParaRPr b="0" i="0" sz="1800" u="none" cap="none" strike="noStrike">
              <a:solidFill>
                <a:schemeClr val="dk1"/>
              </a:solidFill>
              <a:latin typeface="Calibri"/>
              <a:ea typeface="Calibri"/>
              <a:cs typeface="Calibri"/>
              <a:sym typeface="Calibri"/>
            </a:endParaRPr>
          </a:p>
        </p:txBody>
      </p:sp>
      <p:pic>
        <p:nvPicPr>
          <p:cNvPr id="342" name="Google Shape;342;p34"/>
          <p:cNvPicPr preferRelativeResize="0"/>
          <p:nvPr/>
        </p:nvPicPr>
        <p:blipFill rotWithShape="1">
          <a:blip r:embed="rId6">
            <a:alphaModFix/>
          </a:blip>
          <a:srcRect b="0" l="0" r="0" t="0"/>
          <a:stretch/>
        </p:blipFill>
        <p:spPr>
          <a:xfrm>
            <a:off x="5421989" y="6310647"/>
            <a:ext cx="2200275" cy="560200"/>
          </a:xfrm>
          <a:prstGeom prst="rect">
            <a:avLst/>
          </a:prstGeom>
          <a:noFill/>
          <a:ln>
            <a:noFill/>
          </a:ln>
        </p:spPr>
      </p:pic>
      <p:sp>
        <p:nvSpPr>
          <p:cNvPr id="343" name="Google Shape;343;p34"/>
          <p:cNvSpPr txBox="1"/>
          <p:nvPr/>
        </p:nvSpPr>
        <p:spPr>
          <a:xfrm>
            <a:off x="8256234" y="2308194"/>
            <a:ext cx="393576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f(n) belongs to class of 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all functions &gt;= f(n) becomes UB of it.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All functions &lt;= f(n) becomes lower bound  and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 becomes average bound for f(n)</a:t>
            </a:r>
            <a:endParaRPr b="0" i="0" sz="1800" u="none" cap="none" strike="noStrike">
              <a:solidFill>
                <a:schemeClr val="dk1"/>
              </a:solidFill>
              <a:latin typeface="Calibri"/>
              <a:ea typeface="Calibri"/>
              <a:cs typeface="Calibri"/>
              <a:sym typeface="Calibri"/>
            </a:endParaRPr>
          </a:p>
        </p:txBody>
      </p:sp>
      <p:pic>
        <p:nvPicPr>
          <p:cNvPr id="344" name="Google Shape;344;p34"/>
          <p:cNvPicPr preferRelativeResize="0"/>
          <p:nvPr/>
        </p:nvPicPr>
        <p:blipFill rotWithShape="1">
          <a:blip r:embed="rId8">
            <a:alphaModFix/>
          </a:blip>
          <a:srcRect b="0" l="0" r="0" t="0"/>
          <a:stretch/>
        </p:blipFill>
        <p:spPr>
          <a:xfrm>
            <a:off x="8896350" y="4224532"/>
            <a:ext cx="2457450" cy="1571625"/>
          </a:xfrm>
          <a:prstGeom prst="rect">
            <a:avLst/>
          </a:prstGeom>
          <a:noFill/>
          <a:ln>
            <a:noFill/>
          </a:ln>
        </p:spPr>
      </p:pic>
      <p:pic>
        <p:nvPicPr>
          <p:cNvPr id="345" name="Google Shape;345;p34"/>
          <p:cNvPicPr preferRelativeResize="0"/>
          <p:nvPr/>
        </p:nvPicPr>
        <p:blipFill rotWithShape="1">
          <a:blip r:embed="rId9">
            <a:alphaModFix/>
          </a:blip>
          <a:srcRect b="0" l="0" r="0" t="0"/>
          <a:stretch/>
        </p:blipFill>
        <p:spPr>
          <a:xfrm>
            <a:off x="8975786" y="6001084"/>
            <a:ext cx="2257425" cy="619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500"/>
                                        <p:tgtEl>
                                          <p:spTgt spid="3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1"/>
                                        </p:tgtEl>
                                        <p:attrNameLst>
                                          <p:attrName>style.visibility</p:attrName>
                                        </p:attrNameLst>
                                      </p:cBhvr>
                                      <p:to>
                                        <p:strVal val="visible"/>
                                      </p:to>
                                    </p:set>
                                    <p:anim calcmode="lin" valueType="num">
                                      <p:cBhvr additive="base">
                                        <p:cTn dur="500"/>
                                        <p:tgtEl>
                                          <p:spTgt spid="3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500"/>
                                        <p:tgtEl>
                                          <p:spTgt spid="3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500"/>
                                        <p:tgtEl>
                                          <p:spTgt spid="3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500"/>
                                        <p:tgtEl>
                                          <p:spTgt spid="3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500"/>
                                        <p:tgtEl>
                                          <p:spTgt spid="3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500"/>
                                        <p:tgtEl>
                                          <p:spTgt spid="34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Asymptotic Notations- Big Omega - </a:t>
            </a:r>
            <a:r>
              <a:rPr b="0" i="1" lang="en-US">
                <a:solidFill>
                  <a:srgbClr val="202122"/>
                </a:solidFill>
                <a:latin typeface="Arial"/>
                <a:ea typeface="Arial"/>
                <a:cs typeface="Arial"/>
                <a:sym typeface="Arial"/>
              </a:rPr>
              <a:t>Ω</a:t>
            </a:r>
            <a:br>
              <a:rPr lang="en-US"/>
            </a:br>
            <a:endParaRPr/>
          </a:p>
        </p:txBody>
      </p:sp>
      <p:pic>
        <p:nvPicPr>
          <p:cNvPr id="351" name="Google Shape;351;p35"/>
          <p:cNvPicPr preferRelativeResize="0"/>
          <p:nvPr/>
        </p:nvPicPr>
        <p:blipFill rotWithShape="1">
          <a:blip r:embed="rId3">
            <a:alphaModFix/>
          </a:blip>
          <a:srcRect b="0" l="0" r="0" t="0"/>
          <a:stretch/>
        </p:blipFill>
        <p:spPr>
          <a:xfrm>
            <a:off x="720154" y="1338263"/>
            <a:ext cx="8372475" cy="704850"/>
          </a:xfrm>
          <a:prstGeom prst="rect">
            <a:avLst/>
          </a:prstGeom>
          <a:noFill/>
          <a:ln>
            <a:noFill/>
          </a:ln>
        </p:spPr>
      </p:pic>
      <p:sp>
        <p:nvSpPr>
          <p:cNvPr id="352" name="Google Shape;352;p35"/>
          <p:cNvSpPr txBox="1"/>
          <p:nvPr/>
        </p:nvSpPr>
        <p:spPr>
          <a:xfrm>
            <a:off x="8256234" y="2308194"/>
            <a:ext cx="393576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f(n) belongs to class of 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all functions &gt;= f(n) becomes UB of it.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All functions &lt;= f(n) becomes lower bound  and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 becomes average bound for f(n)</a:t>
            </a:r>
            <a:endParaRPr b="0" i="0" sz="1800" u="none" cap="none" strike="noStrike">
              <a:solidFill>
                <a:schemeClr val="dk1"/>
              </a:solidFill>
              <a:latin typeface="Calibri"/>
              <a:ea typeface="Calibri"/>
              <a:cs typeface="Calibri"/>
              <a:sym typeface="Calibri"/>
            </a:endParaRPr>
          </a:p>
        </p:txBody>
      </p:sp>
      <p:pic>
        <p:nvPicPr>
          <p:cNvPr id="353" name="Google Shape;353;p35"/>
          <p:cNvPicPr preferRelativeResize="0"/>
          <p:nvPr/>
        </p:nvPicPr>
        <p:blipFill rotWithShape="1">
          <a:blip r:embed="rId4">
            <a:alphaModFix/>
          </a:blip>
          <a:srcRect b="0" l="0" r="0" t="0"/>
          <a:stretch/>
        </p:blipFill>
        <p:spPr>
          <a:xfrm>
            <a:off x="720154" y="2230438"/>
            <a:ext cx="6372225" cy="1571625"/>
          </a:xfrm>
          <a:prstGeom prst="rect">
            <a:avLst/>
          </a:prstGeom>
          <a:noFill/>
          <a:ln>
            <a:noFill/>
          </a:ln>
        </p:spPr>
      </p:pic>
      <p:pic>
        <p:nvPicPr>
          <p:cNvPr id="354" name="Google Shape;354;p35"/>
          <p:cNvPicPr preferRelativeResize="0"/>
          <p:nvPr/>
        </p:nvPicPr>
        <p:blipFill rotWithShape="1">
          <a:blip r:embed="rId5">
            <a:alphaModFix/>
          </a:blip>
          <a:srcRect b="0" l="0" r="0" t="0"/>
          <a:stretch/>
        </p:blipFill>
        <p:spPr>
          <a:xfrm>
            <a:off x="720154" y="3964974"/>
            <a:ext cx="4019550" cy="1819275"/>
          </a:xfrm>
          <a:prstGeom prst="rect">
            <a:avLst/>
          </a:prstGeom>
          <a:noFill/>
          <a:ln>
            <a:noFill/>
          </a:ln>
        </p:spPr>
      </p:pic>
      <p:pic>
        <p:nvPicPr>
          <p:cNvPr id="355" name="Google Shape;355;p35"/>
          <p:cNvPicPr preferRelativeResize="0"/>
          <p:nvPr/>
        </p:nvPicPr>
        <p:blipFill rotWithShape="1">
          <a:blip r:embed="rId6">
            <a:alphaModFix/>
          </a:blip>
          <a:srcRect b="0" l="0" r="0" t="0"/>
          <a:stretch/>
        </p:blipFill>
        <p:spPr>
          <a:xfrm>
            <a:off x="779338" y="5845175"/>
            <a:ext cx="2019300" cy="647700"/>
          </a:xfrm>
          <a:prstGeom prst="rect">
            <a:avLst/>
          </a:prstGeom>
          <a:noFill/>
          <a:ln>
            <a:noFill/>
          </a:ln>
        </p:spPr>
      </p:pic>
      <p:pic>
        <p:nvPicPr>
          <p:cNvPr id="356" name="Google Shape;356;p35"/>
          <p:cNvPicPr preferRelativeResize="0"/>
          <p:nvPr/>
        </p:nvPicPr>
        <p:blipFill rotWithShape="1">
          <a:blip r:embed="rId7">
            <a:alphaModFix/>
          </a:blip>
          <a:srcRect b="0" l="0" r="0" t="0"/>
          <a:stretch/>
        </p:blipFill>
        <p:spPr>
          <a:xfrm>
            <a:off x="4971632" y="4062520"/>
            <a:ext cx="2390775" cy="1162050"/>
          </a:xfrm>
          <a:prstGeom prst="rect">
            <a:avLst/>
          </a:prstGeom>
          <a:noFill/>
          <a:ln>
            <a:noFill/>
          </a:ln>
        </p:spPr>
      </p:pic>
      <p:pic>
        <p:nvPicPr>
          <p:cNvPr id="357" name="Google Shape;357;p35"/>
          <p:cNvPicPr preferRelativeResize="0"/>
          <p:nvPr/>
        </p:nvPicPr>
        <p:blipFill rotWithShape="1">
          <a:blip r:embed="rId8">
            <a:alphaModFix/>
          </a:blip>
          <a:srcRect b="0" l="0" r="0" t="0"/>
          <a:stretch/>
        </p:blipFill>
        <p:spPr>
          <a:xfrm>
            <a:off x="5062120" y="5431824"/>
            <a:ext cx="2209800" cy="70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500"/>
                                        <p:tgtEl>
                                          <p:spTgt spid="35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500"/>
                                        <p:tgtEl>
                                          <p:spTgt spid="3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5"/>
                                        </p:tgtEl>
                                        <p:attrNameLst>
                                          <p:attrName>style.visibility</p:attrName>
                                        </p:attrNameLst>
                                      </p:cBhvr>
                                      <p:to>
                                        <p:strVal val="visible"/>
                                      </p:to>
                                    </p:set>
                                    <p:anim calcmode="lin" valueType="num">
                                      <p:cBhvr additive="base">
                                        <p:cTn dur="500"/>
                                        <p:tgtEl>
                                          <p:spTgt spid="3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500"/>
                                        <p:tgtEl>
                                          <p:spTgt spid="35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gtEl>
                                        <p:attrNameLst>
                                          <p:attrName>style.visibility</p:attrName>
                                        </p:attrNameLst>
                                      </p:cBhvr>
                                      <p:to>
                                        <p:strVal val="visible"/>
                                      </p:to>
                                    </p:set>
                                    <p:anim calcmode="lin" valueType="num">
                                      <p:cBhvr additive="base">
                                        <p:cTn dur="500"/>
                                        <p:tgtEl>
                                          <p:spTgt spid="3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7"/>
                                        </p:tgtEl>
                                        <p:attrNameLst>
                                          <p:attrName>style.visibility</p:attrName>
                                        </p:attrNameLst>
                                      </p:cBhvr>
                                      <p:to>
                                        <p:strVal val="visible"/>
                                      </p:to>
                                    </p:set>
                                    <p:anim calcmode="lin" valueType="num">
                                      <p:cBhvr additive="base">
                                        <p:cTn dur="500"/>
                                        <p:tgtEl>
                                          <p:spTgt spid="3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Asymptotic Notations- Theta - </a:t>
            </a:r>
            <a:r>
              <a:rPr b="0" i="0" lang="en-US">
                <a:solidFill>
                  <a:srgbClr val="202122"/>
                </a:solidFill>
                <a:latin typeface="Arial"/>
                <a:ea typeface="Arial"/>
                <a:cs typeface="Arial"/>
                <a:sym typeface="Arial"/>
              </a:rPr>
              <a:t> θ</a:t>
            </a:r>
            <a:br>
              <a:rPr lang="en-US"/>
            </a:br>
            <a:endParaRPr/>
          </a:p>
        </p:txBody>
      </p:sp>
      <p:pic>
        <p:nvPicPr>
          <p:cNvPr id="363" name="Google Shape;363;p36"/>
          <p:cNvPicPr preferRelativeResize="0"/>
          <p:nvPr/>
        </p:nvPicPr>
        <p:blipFill rotWithShape="1">
          <a:blip r:embed="rId3">
            <a:alphaModFix/>
          </a:blip>
          <a:srcRect b="0" l="0" r="0" t="0"/>
          <a:stretch/>
        </p:blipFill>
        <p:spPr>
          <a:xfrm>
            <a:off x="720154" y="1338263"/>
            <a:ext cx="8372475" cy="704850"/>
          </a:xfrm>
          <a:prstGeom prst="rect">
            <a:avLst/>
          </a:prstGeom>
          <a:noFill/>
          <a:ln>
            <a:noFill/>
          </a:ln>
        </p:spPr>
      </p:pic>
      <p:sp>
        <p:nvSpPr>
          <p:cNvPr id="364" name="Google Shape;364;p36"/>
          <p:cNvSpPr txBox="1"/>
          <p:nvPr/>
        </p:nvSpPr>
        <p:spPr>
          <a:xfrm>
            <a:off x="8256234" y="2328169"/>
            <a:ext cx="393576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f(n) belongs to class of 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all functions &gt;= f(n) becomes UB of it.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All functions &lt;= f(n) becomes lower bound  and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 becomes average bound for f(n)</a:t>
            </a:r>
            <a:endParaRPr b="0" i="0" sz="1800" u="none" cap="none" strike="noStrike">
              <a:solidFill>
                <a:schemeClr val="dk1"/>
              </a:solidFill>
              <a:latin typeface="Calibri"/>
              <a:ea typeface="Calibri"/>
              <a:cs typeface="Calibri"/>
              <a:sym typeface="Calibri"/>
            </a:endParaRPr>
          </a:p>
        </p:txBody>
      </p:sp>
      <p:pic>
        <p:nvPicPr>
          <p:cNvPr id="365" name="Google Shape;365;p36"/>
          <p:cNvPicPr preferRelativeResize="0"/>
          <p:nvPr/>
        </p:nvPicPr>
        <p:blipFill rotWithShape="1">
          <a:blip r:embed="rId4">
            <a:alphaModFix/>
          </a:blip>
          <a:srcRect b="0" l="0" r="0" t="0"/>
          <a:stretch/>
        </p:blipFill>
        <p:spPr>
          <a:xfrm>
            <a:off x="452622" y="2230438"/>
            <a:ext cx="7362825" cy="1571625"/>
          </a:xfrm>
          <a:prstGeom prst="rect">
            <a:avLst/>
          </a:prstGeom>
          <a:noFill/>
          <a:ln>
            <a:noFill/>
          </a:ln>
        </p:spPr>
      </p:pic>
      <p:pic>
        <p:nvPicPr>
          <p:cNvPr id="366" name="Google Shape;366;p36"/>
          <p:cNvPicPr preferRelativeResize="0"/>
          <p:nvPr/>
        </p:nvPicPr>
        <p:blipFill rotWithShape="1">
          <a:blip r:embed="rId5">
            <a:alphaModFix/>
          </a:blip>
          <a:srcRect b="0" l="0" r="0" t="0"/>
          <a:stretch/>
        </p:blipFill>
        <p:spPr>
          <a:xfrm>
            <a:off x="300870" y="4082495"/>
            <a:ext cx="3990975" cy="1762125"/>
          </a:xfrm>
          <a:prstGeom prst="rect">
            <a:avLst/>
          </a:prstGeom>
          <a:noFill/>
          <a:ln>
            <a:noFill/>
          </a:ln>
        </p:spPr>
      </p:pic>
      <p:pic>
        <p:nvPicPr>
          <p:cNvPr id="367" name="Google Shape;367;p36"/>
          <p:cNvPicPr preferRelativeResize="0"/>
          <p:nvPr/>
        </p:nvPicPr>
        <p:blipFill rotWithShape="1">
          <a:blip r:embed="rId6">
            <a:alphaModFix/>
          </a:blip>
          <a:srcRect b="0" l="0" r="0" t="0"/>
          <a:stretch/>
        </p:blipFill>
        <p:spPr>
          <a:xfrm>
            <a:off x="452622" y="6048422"/>
            <a:ext cx="2095500" cy="547688"/>
          </a:xfrm>
          <a:prstGeom prst="rect">
            <a:avLst/>
          </a:prstGeom>
          <a:noFill/>
          <a:ln>
            <a:noFill/>
          </a:ln>
        </p:spPr>
      </p:pic>
      <p:pic>
        <p:nvPicPr>
          <p:cNvPr id="368" name="Google Shape;368;p36"/>
          <p:cNvPicPr preferRelativeResize="0"/>
          <p:nvPr/>
        </p:nvPicPr>
        <p:blipFill rotWithShape="1">
          <a:blip r:embed="rId6">
            <a:alphaModFix/>
          </a:blip>
          <a:srcRect b="0" l="0" r="0" t="0"/>
          <a:stretch/>
        </p:blipFill>
        <p:spPr>
          <a:xfrm>
            <a:off x="5494953" y="4283245"/>
            <a:ext cx="2095500" cy="547688"/>
          </a:xfrm>
          <a:prstGeom prst="rect">
            <a:avLst/>
          </a:prstGeom>
          <a:noFill/>
          <a:ln>
            <a:noFill/>
          </a:ln>
        </p:spPr>
      </p:pic>
      <p:sp>
        <p:nvSpPr>
          <p:cNvPr id="369" name="Google Shape;369;p36"/>
          <p:cNvSpPr txBox="1"/>
          <p:nvPr/>
        </p:nvSpPr>
        <p:spPr>
          <a:xfrm>
            <a:off x="4462818" y="5355522"/>
            <a:ext cx="772918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C00000"/>
                </a:solidFill>
                <a:latin typeface="Arial"/>
                <a:ea typeface="Arial"/>
                <a:cs typeface="Arial"/>
                <a:sym typeface="Arial"/>
              </a:rPr>
              <a:t>IMP: Never relate notations to Best, average and worst cases. </a:t>
            </a:r>
            <a:endParaRPr b="1" i="0" sz="20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C00000"/>
                </a:solidFill>
                <a:latin typeface="Arial"/>
                <a:ea typeface="Arial"/>
                <a:cs typeface="Arial"/>
                <a:sym typeface="Arial"/>
              </a:rPr>
              <a:t>Notations just represent bounds of the time function</a:t>
            </a:r>
            <a:endParaRPr b="1" i="0" sz="2000" u="none" cap="none" strike="noStrik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500"/>
                                        <p:tgtEl>
                                          <p:spTgt spid="3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500"/>
                                        <p:tgtEl>
                                          <p:spTgt spid="3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500"/>
                                        <p:tgtEl>
                                          <p:spTgt spid="3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500"/>
                                        <p:tgtEl>
                                          <p:spTgt spid="3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500"/>
                                        <p:tgtEl>
                                          <p:spTgt spid="3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Examples on Asymptotic Notations</a:t>
            </a:r>
            <a:br>
              <a:rPr lang="en-US"/>
            </a:br>
            <a:r>
              <a:rPr lang="en-US" sz="2400"/>
              <a:t>(Pg. 18-19 Dec)</a:t>
            </a:r>
            <a:endParaRPr sz="2400"/>
          </a:p>
        </p:txBody>
      </p:sp>
      <p:sp>
        <p:nvSpPr>
          <p:cNvPr id="375" name="Google Shape;375;p37"/>
          <p:cNvSpPr txBox="1"/>
          <p:nvPr/>
        </p:nvSpPr>
        <p:spPr>
          <a:xfrm>
            <a:off x="488272" y="2050742"/>
            <a:ext cx="99342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Represent following functions using asymptotic notations</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f(n) = 2n</a:t>
            </a:r>
            <a:r>
              <a:rPr b="0" baseline="30000" i="0" lang="en-US" sz="2400" u="none" cap="none" strike="noStrike">
                <a:solidFill>
                  <a:schemeClr val="dk1"/>
                </a:solidFill>
                <a:latin typeface="Arial"/>
                <a:ea typeface="Arial"/>
                <a:cs typeface="Arial"/>
                <a:sym typeface="Arial"/>
              </a:rPr>
              <a:t>2</a:t>
            </a:r>
            <a:r>
              <a:rPr b="0" i="0" lang="en-US" sz="2400" u="none" cap="none" strike="noStrike">
                <a:solidFill>
                  <a:schemeClr val="dk1"/>
                </a:solidFill>
                <a:latin typeface="Arial"/>
                <a:ea typeface="Arial"/>
                <a:cs typeface="Arial"/>
                <a:sym typeface="Arial"/>
              </a:rPr>
              <a:t> + 3n + 4</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f(n) = n</a:t>
            </a:r>
            <a:r>
              <a:rPr b="0" baseline="30000" i="0" lang="en-US" sz="2400" u="none" cap="none" strike="noStrike">
                <a:solidFill>
                  <a:schemeClr val="dk1"/>
                </a:solidFill>
                <a:latin typeface="Arial"/>
                <a:ea typeface="Arial"/>
                <a:cs typeface="Arial"/>
                <a:sym typeface="Arial"/>
              </a:rPr>
              <a:t>2</a:t>
            </a:r>
            <a:r>
              <a:rPr b="0" i="0" lang="en-US" sz="2400" u="none" cap="none" strike="noStrike">
                <a:solidFill>
                  <a:schemeClr val="dk1"/>
                </a:solidFill>
                <a:latin typeface="Arial"/>
                <a:ea typeface="Arial"/>
                <a:cs typeface="Arial"/>
                <a:sym typeface="Arial"/>
              </a:rPr>
              <a:t>log n + n</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f(n) = n!</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f(n) = log n!</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8"/>
          <p:cNvSpPr txBox="1"/>
          <p:nvPr>
            <p:ph type="title"/>
          </p:nvPr>
        </p:nvSpPr>
        <p:spPr>
          <a:xfrm>
            <a:off x="1299839" y="221943"/>
            <a:ext cx="10515600" cy="38174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73239"/>
              </a:buClr>
              <a:buSzPct val="100000"/>
              <a:buFont typeface="Arial"/>
              <a:buNone/>
            </a:pPr>
            <a:r>
              <a:rPr b="1" lang="en-US" sz="4400">
                <a:solidFill>
                  <a:srgbClr val="273239"/>
                </a:solidFill>
                <a:latin typeface="Arial"/>
                <a:ea typeface="Arial"/>
                <a:cs typeface="Arial"/>
                <a:sym typeface="Arial"/>
              </a:rPr>
              <a:t>Properties of Asymptotic Notations </a:t>
            </a:r>
            <a:endParaRPr b="1" sz="4400">
              <a:solidFill>
                <a:srgbClr val="273239"/>
              </a:solidFill>
              <a:latin typeface="Arial"/>
              <a:ea typeface="Arial"/>
              <a:cs typeface="Arial"/>
              <a:sym typeface="Arial"/>
            </a:endParaRPr>
          </a:p>
        </p:txBody>
      </p:sp>
      <p:sp>
        <p:nvSpPr>
          <p:cNvPr id="381" name="Google Shape;381;p38"/>
          <p:cNvSpPr txBox="1"/>
          <p:nvPr>
            <p:ph idx="1" type="body"/>
          </p:nvPr>
        </p:nvSpPr>
        <p:spPr>
          <a:xfrm>
            <a:off x="663661" y="1084956"/>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rgbClr val="273239"/>
              </a:buClr>
              <a:buSzPts val="1600"/>
              <a:buNone/>
            </a:pPr>
            <a:r>
              <a:rPr b="1" lang="en-US" sz="2200">
                <a:solidFill>
                  <a:srgbClr val="273239"/>
                </a:solidFill>
                <a:latin typeface="Arial"/>
                <a:ea typeface="Arial"/>
                <a:cs typeface="Arial"/>
                <a:sym typeface="Arial"/>
              </a:rPr>
              <a:t>1. General Properties : </a:t>
            </a:r>
            <a:endParaRPr sz="2200">
              <a:latin typeface="Arial"/>
              <a:ea typeface="Arial"/>
              <a:cs typeface="Arial"/>
              <a:sym typeface="Arial"/>
            </a:endParaRPr>
          </a:p>
          <a:p>
            <a:pPr indent="-228600" lvl="0" marL="228600" rtl="0" algn="l">
              <a:lnSpc>
                <a:spcPct val="107000"/>
              </a:lnSpc>
              <a:spcBef>
                <a:spcPts val="1800"/>
              </a:spcBef>
              <a:spcAft>
                <a:spcPts val="0"/>
              </a:spcAft>
              <a:buClr>
                <a:srgbClr val="273239"/>
              </a:buClr>
              <a:buSzPts val="2200"/>
              <a:buChar char="•"/>
            </a:pPr>
            <a:r>
              <a:rPr lang="en-US" sz="2200">
                <a:solidFill>
                  <a:srgbClr val="273239"/>
                </a:solidFill>
                <a:latin typeface="Arial"/>
                <a:ea typeface="Arial"/>
                <a:cs typeface="Arial"/>
                <a:sym typeface="Arial"/>
              </a:rPr>
              <a:t>     If f(n) is O(g(n)) then a*f(n) is also O(g(n)) ; where a is a constant. </a:t>
            </a:r>
            <a:endParaRPr sz="2200">
              <a:latin typeface="Arial"/>
              <a:ea typeface="Arial"/>
              <a:cs typeface="Arial"/>
              <a:sym typeface="Arial"/>
            </a:endParaRPr>
          </a:p>
          <a:p>
            <a:pPr indent="-228600" lvl="0" marL="228600" rtl="0" algn="l">
              <a:lnSpc>
                <a:spcPct val="107000"/>
              </a:lnSpc>
              <a:spcBef>
                <a:spcPts val="1750"/>
              </a:spcBef>
              <a:spcAft>
                <a:spcPts val="0"/>
              </a:spcAft>
              <a:buClr>
                <a:srgbClr val="273239"/>
              </a:buClr>
              <a:buSzPts val="2200"/>
              <a:buChar char="•"/>
            </a:pPr>
            <a:r>
              <a:rPr lang="en-US" sz="2200">
                <a:solidFill>
                  <a:srgbClr val="273239"/>
                </a:solidFill>
                <a:latin typeface="Arial"/>
                <a:ea typeface="Arial"/>
                <a:cs typeface="Arial"/>
                <a:sym typeface="Arial"/>
              </a:rPr>
              <a:t>     Example: f(n) = 2n²+5 is O(n²) </a:t>
            </a:r>
            <a:br>
              <a:rPr lang="en-US" sz="2200">
                <a:solidFill>
                  <a:srgbClr val="273239"/>
                </a:solidFill>
                <a:latin typeface="Arial"/>
                <a:ea typeface="Arial"/>
                <a:cs typeface="Arial"/>
                <a:sym typeface="Arial"/>
              </a:rPr>
            </a:br>
            <a:r>
              <a:rPr lang="en-US" sz="2200">
                <a:solidFill>
                  <a:srgbClr val="273239"/>
                </a:solidFill>
                <a:latin typeface="Arial"/>
                <a:ea typeface="Arial"/>
                <a:cs typeface="Arial"/>
                <a:sym typeface="Arial"/>
              </a:rPr>
              <a:t>     then 7*f(n) = 7(2n²+5) = 14n²+35 is also O(n²) .</a:t>
            </a:r>
            <a:endParaRPr sz="2200">
              <a:latin typeface="Arial"/>
              <a:ea typeface="Arial"/>
              <a:cs typeface="Arial"/>
              <a:sym typeface="Arial"/>
            </a:endParaRPr>
          </a:p>
          <a:p>
            <a:pPr indent="-228600" lvl="0" marL="228600" rtl="0" algn="l">
              <a:lnSpc>
                <a:spcPct val="107000"/>
              </a:lnSpc>
              <a:spcBef>
                <a:spcPts val="1750"/>
              </a:spcBef>
              <a:spcAft>
                <a:spcPts val="0"/>
              </a:spcAft>
              <a:buClr>
                <a:srgbClr val="273239"/>
              </a:buClr>
              <a:buSzPts val="2200"/>
              <a:buChar char="•"/>
            </a:pPr>
            <a:r>
              <a:rPr lang="en-US" sz="2200">
                <a:solidFill>
                  <a:srgbClr val="273239"/>
                </a:solidFill>
                <a:latin typeface="Arial"/>
                <a:ea typeface="Arial"/>
                <a:cs typeface="Arial"/>
                <a:sym typeface="Arial"/>
              </a:rPr>
              <a:t>     Similarly this property satisfies for both Θ and Ω notation. </a:t>
            </a:r>
            <a:endParaRPr sz="2200">
              <a:latin typeface="Arial"/>
              <a:ea typeface="Arial"/>
              <a:cs typeface="Arial"/>
              <a:sym typeface="Arial"/>
            </a:endParaRPr>
          </a:p>
          <a:p>
            <a:pPr indent="-228600" lvl="0" marL="228600" rtl="0" algn="l">
              <a:lnSpc>
                <a:spcPct val="107000"/>
              </a:lnSpc>
              <a:spcBef>
                <a:spcPts val="1750"/>
              </a:spcBef>
              <a:spcAft>
                <a:spcPts val="0"/>
              </a:spcAft>
              <a:buClr>
                <a:srgbClr val="273239"/>
              </a:buClr>
              <a:buSzPts val="2200"/>
              <a:buChar char="•"/>
            </a:pPr>
            <a:r>
              <a:rPr lang="en-US" sz="2200">
                <a:solidFill>
                  <a:srgbClr val="273239"/>
                </a:solidFill>
                <a:latin typeface="Arial"/>
                <a:ea typeface="Arial"/>
                <a:cs typeface="Arial"/>
                <a:sym typeface="Arial"/>
              </a:rPr>
              <a:t>      We can say </a:t>
            </a:r>
            <a:br>
              <a:rPr lang="en-US" sz="2200">
                <a:solidFill>
                  <a:srgbClr val="273239"/>
                </a:solidFill>
                <a:latin typeface="Arial"/>
                <a:ea typeface="Arial"/>
                <a:cs typeface="Arial"/>
                <a:sym typeface="Arial"/>
              </a:rPr>
            </a:br>
            <a:r>
              <a:rPr lang="en-US" sz="2200">
                <a:solidFill>
                  <a:srgbClr val="273239"/>
                </a:solidFill>
                <a:latin typeface="Arial"/>
                <a:ea typeface="Arial"/>
                <a:cs typeface="Arial"/>
                <a:sym typeface="Arial"/>
              </a:rPr>
              <a:t>     If f(n) is Θ(g(n)) then a*f(n) is also Θ(g(n)) ; where a is a constant. </a:t>
            </a:r>
            <a:br>
              <a:rPr lang="en-US" sz="2200">
                <a:solidFill>
                  <a:srgbClr val="273239"/>
                </a:solidFill>
                <a:latin typeface="Arial"/>
                <a:ea typeface="Arial"/>
                <a:cs typeface="Arial"/>
                <a:sym typeface="Arial"/>
              </a:rPr>
            </a:br>
            <a:r>
              <a:rPr lang="en-US" sz="2200">
                <a:solidFill>
                  <a:srgbClr val="273239"/>
                </a:solidFill>
                <a:latin typeface="Arial"/>
                <a:ea typeface="Arial"/>
                <a:cs typeface="Arial"/>
                <a:sym typeface="Arial"/>
              </a:rPr>
              <a:t>     If f(n) is Ω (g(n)) then a*f(n) is also Ω (g(n)) ; where a is a constant.</a:t>
            </a:r>
            <a:endParaRPr sz="2200">
              <a:latin typeface="Arial"/>
              <a:ea typeface="Arial"/>
              <a:cs typeface="Arial"/>
              <a:sym typeface="Arial"/>
            </a:endParaRPr>
          </a:p>
          <a:p>
            <a:pPr indent="-127000" lvl="0" marL="228600" rtl="0" algn="l">
              <a:lnSpc>
                <a:spcPct val="90000"/>
              </a:lnSpc>
              <a:spcBef>
                <a:spcPts val="1750"/>
              </a:spcBef>
              <a:spcAft>
                <a:spcPts val="0"/>
              </a:spcAft>
              <a:buClr>
                <a:schemeClr val="dk1"/>
              </a:buClr>
              <a:buSzPts val="1600"/>
              <a:buNone/>
            </a:pPr>
            <a:r>
              <a:t/>
            </a:r>
            <a:endParaRPr sz="22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9"/>
          <p:cNvSpPr txBox="1"/>
          <p:nvPr>
            <p:ph idx="1" type="body"/>
          </p:nvPr>
        </p:nvSpPr>
        <p:spPr>
          <a:xfrm>
            <a:off x="596250" y="1004449"/>
            <a:ext cx="10515600" cy="5217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rgbClr val="273239"/>
              </a:buClr>
              <a:buSzPts val="1800"/>
              <a:buNone/>
            </a:pPr>
            <a:r>
              <a:rPr b="1" lang="en-US" sz="2400">
                <a:solidFill>
                  <a:srgbClr val="273239"/>
                </a:solidFill>
                <a:latin typeface="Arial"/>
                <a:ea typeface="Arial"/>
                <a:cs typeface="Arial"/>
                <a:sym typeface="Arial"/>
              </a:rPr>
              <a:t>2. Transitive Properties : </a:t>
            </a:r>
            <a:endParaRPr sz="2400">
              <a:latin typeface="Arial"/>
              <a:ea typeface="Arial"/>
              <a:cs typeface="Arial"/>
              <a:sym typeface="Arial"/>
            </a:endParaRPr>
          </a:p>
          <a:p>
            <a:pPr indent="-228600" lvl="0" marL="228600" rtl="0" algn="l">
              <a:lnSpc>
                <a:spcPct val="107000"/>
              </a:lnSpc>
              <a:spcBef>
                <a:spcPts val="1800"/>
              </a:spcBef>
              <a:spcAft>
                <a:spcPts val="0"/>
              </a:spcAft>
              <a:buClr>
                <a:srgbClr val="273239"/>
              </a:buClr>
              <a:buSzPts val="2400"/>
              <a:buChar char="•"/>
            </a:pPr>
            <a:r>
              <a:rPr lang="en-US" sz="2400">
                <a:solidFill>
                  <a:srgbClr val="273239"/>
                </a:solidFill>
                <a:latin typeface="Arial"/>
                <a:ea typeface="Arial"/>
                <a:cs typeface="Arial"/>
                <a:sym typeface="Arial"/>
              </a:rPr>
              <a:t>    If f(n) is O(g(n)) and g(n) is O(h(n)) then f(n) = O(h(n)) .</a:t>
            </a:r>
            <a:endParaRPr sz="2400">
              <a:latin typeface="Arial"/>
              <a:ea typeface="Arial"/>
              <a:cs typeface="Arial"/>
              <a:sym typeface="Arial"/>
            </a:endParaRPr>
          </a:p>
          <a:p>
            <a:pPr indent="-228600" lvl="0" marL="228600" rtl="0" algn="l">
              <a:lnSpc>
                <a:spcPct val="107000"/>
              </a:lnSpc>
              <a:spcBef>
                <a:spcPts val="1750"/>
              </a:spcBef>
              <a:spcAft>
                <a:spcPts val="0"/>
              </a:spcAft>
              <a:buClr>
                <a:srgbClr val="273239"/>
              </a:buClr>
              <a:buSzPts val="2400"/>
              <a:buChar char="•"/>
            </a:pPr>
            <a:r>
              <a:rPr lang="en-US" sz="2400">
                <a:solidFill>
                  <a:srgbClr val="273239"/>
                </a:solidFill>
                <a:latin typeface="Arial"/>
                <a:ea typeface="Arial"/>
                <a:cs typeface="Arial"/>
                <a:sym typeface="Arial"/>
              </a:rPr>
              <a:t>    Example: if f(n) = n, g(n) = n² and h(n)=n³</a:t>
            </a:r>
            <a:br>
              <a:rPr lang="en-US" sz="2400">
                <a:solidFill>
                  <a:srgbClr val="273239"/>
                </a:solidFill>
                <a:latin typeface="Arial"/>
                <a:ea typeface="Arial"/>
                <a:cs typeface="Arial"/>
                <a:sym typeface="Arial"/>
              </a:rPr>
            </a:br>
            <a:r>
              <a:rPr lang="en-US" sz="2400">
                <a:solidFill>
                  <a:srgbClr val="273239"/>
                </a:solidFill>
                <a:latin typeface="Arial"/>
                <a:ea typeface="Arial"/>
                <a:cs typeface="Arial"/>
                <a:sym typeface="Arial"/>
              </a:rPr>
              <a:t>    n is O(n²) and n² is O(n³)</a:t>
            </a:r>
            <a:br>
              <a:rPr lang="en-US" sz="2400">
                <a:solidFill>
                  <a:srgbClr val="273239"/>
                </a:solidFill>
                <a:latin typeface="Arial"/>
                <a:ea typeface="Arial"/>
                <a:cs typeface="Arial"/>
                <a:sym typeface="Arial"/>
              </a:rPr>
            </a:br>
            <a:r>
              <a:rPr lang="en-US" sz="2400">
                <a:solidFill>
                  <a:srgbClr val="273239"/>
                </a:solidFill>
                <a:latin typeface="Arial"/>
                <a:ea typeface="Arial"/>
                <a:cs typeface="Arial"/>
                <a:sym typeface="Arial"/>
              </a:rPr>
              <a:t>    then n is O(n³)</a:t>
            </a:r>
            <a:endParaRPr sz="2400">
              <a:latin typeface="Arial"/>
              <a:ea typeface="Arial"/>
              <a:cs typeface="Arial"/>
              <a:sym typeface="Arial"/>
            </a:endParaRPr>
          </a:p>
          <a:p>
            <a:pPr indent="-228600" lvl="0" marL="228600" rtl="0" algn="l">
              <a:lnSpc>
                <a:spcPct val="107000"/>
              </a:lnSpc>
              <a:spcBef>
                <a:spcPts val="1750"/>
              </a:spcBef>
              <a:spcAft>
                <a:spcPts val="0"/>
              </a:spcAft>
              <a:buClr>
                <a:schemeClr val="dk1"/>
              </a:buClr>
              <a:buSzPts val="2400"/>
              <a:buChar char="•"/>
            </a:pPr>
            <a:r>
              <a:rPr lang="en-US" sz="2400">
                <a:latin typeface="Arial"/>
                <a:ea typeface="Arial"/>
                <a:cs typeface="Arial"/>
                <a:sym typeface="Arial"/>
              </a:rPr>
              <a:t> </a:t>
            </a:r>
            <a:r>
              <a:rPr lang="en-US" sz="2400">
                <a:solidFill>
                  <a:srgbClr val="273239"/>
                </a:solidFill>
                <a:latin typeface="Arial"/>
                <a:ea typeface="Arial"/>
                <a:cs typeface="Arial"/>
                <a:sym typeface="Arial"/>
              </a:rPr>
              <a:t>   Similarly this property satisfies for both Θ and Ω notation.</a:t>
            </a:r>
            <a:endParaRPr sz="2400">
              <a:latin typeface="Arial"/>
              <a:ea typeface="Arial"/>
              <a:cs typeface="Arial"/>
              <a:sym typeface="Arial"/>
            </a:endParaRPr>
          </a:p>
          <a:p>
            <a:pPr indent="0" lvl="0" marL="0" rtl="0" algn="l">
              <a:lnSpc>
                <a:spcPct val="107000"/>
              </a:lnSpc>
              <a:spcBef>
                <a:spcPts val="1800"/>
              </a:spcBef>
              <a:spcAft>
                <a:spcPts val="0"/>
              </a:spcAft>
              <a:buClr>
                <a:srgbClr val="273239"/>
              </a:buClr>
              <a:buSzPts val="1800"/>
              <a:buNone/>
            </a:pPr>
            <a:r>
              <a:rPr lang="en-US" sz="2400">
                <a:solidFill>
                  <a:srgbClr val="273239"/>
                </a:solidFill>
                <a:latin typeface="Arial"/>
                <a:ea typeface="Arial"/>
                <a:cs typeface="Arial"/>
                <a:sym typeface="Arial"/>
              </a:rPr>
              <a:t>    We can say</a:t>
            </a:r>
            <a:br>
              <a:rPr lang="en-US" sz="2400">
                <a:solidFill>
                  <a:srgbClr val="273239"/>
                </a:solidFill>
                <a:latin typeface="Arial"/>
                <a:ea typeface="Arial"/>
                <a:cs typeface="Arial"/>
                <a:sym typeface="Arial"/>
              </a:rPr>
            </a:br>
            <a:r>
              <a:rPr i="1" lang="en-US" sz="2400">
                <a:solidFill>
                  <a:srgbClr val="273239"/>
                </a:solidFill>
                <a:latin typeface="Arial"/>
                <a:ea typeface="Arial"/>
                <a:cs typeface="Arial"/>
                <a:sym typeface="Arial"/>
              </a:rPr>
              <a:t>   </a:t>
            </a:r>
            <a:r>
              <a:rPr lang="en-US" sz="2400">
                <a:solidFill>
                  <a:srgbClr val="273239"/>
                </a:solidFill>
                <a:latin typeface="Arial"/>
                <a:ea typeface="Arial"/>
                <a:cs typeface="Arial"/>
                <a:sym typeface="Arial"/>
              </a:rPr>
              <a:t>If f(n) is Θ(g(n)) and g(n) is Θ(h(n)) then f(n) = Θ(h(n)) .</a:t>
            </a:r>
            <a:br>
              <a:rPr lang="en-US" sz="2400">
                <a:solidFill>
                  <a:srgbClr val="273239"/>
                </a:solidFill>
                <a:latin typeface="Arial"/>
                <a:ea typeface="Arial"/>
                <a:cs typeface="Arial"/>
                <a:sym typeface="Arial"/>
              </a:rPr>
            </a:br>
            <a:r>
              <a:rPr lang="en-US" sz="2400">
                <a:solidFill>
                  <a:srgbClr val="273239"/>
                </a:solidFill>
                <a:latin typeface="Arial"/>
                <a:ea typeface="Arial"/>
                <a:cs typeface="Arial"/>
                <a:sym typeface="Arial"/>
              </a:rPr>
              <a:t>   If f(n) is Ω (g(n)) and g(n) is Ω (h(n)) then f(n) = Ω (h(n))</a:t>
            </a:r>
            <a:endParaRPr sz="2400">
              <a:latin typeface="Arial"/>
              <a:ea typeface="Arial"/>
              <a:cs typeface="Arial"/>
              <a:sym typeface="Arial"/>
            </a:endParaRPr>
          </a:p>
          <a:p>
            <a:pPr indent="-127000" lvl="0" marL="228600" rtl="0" algn="l">
              <a:lnSpc>
                <a:spcPct val="90000"/>
              </a:lnSpc>
              <a:spcBef>
                <a:spcPts val="1800"/>
              </a:spcBef>
              <a:spcAft>
                <a:spcPts val="0"/>
              </a:spcAft>
              <a:buClr>
                <a:schemeClr val="dk1"/>
              </a:buClr>
              <a:buSzPts val="1600"/>
              <a:buNone/>
            </a:pPr>
            <a:r>
              <a:t/>
            </a:r>
            <a:endParaRPr sz="2400">
              <a:latin typeface="Arial"/>
              <a:ea typeface="Arial"/>
              <a:cs typeface="Arial"/>
              <a:sym typeface="Arial"/>
            </a:endParaRPr>
          </a:p>
        </p:txBody>
      </p:sp>
      <p:sp>
        <p:nvSpPr>
          <p:cNvPr id="387" name="Google Shape;387;p39"/>
          <p:cNvSpPr txBox="1"/>
          <p:nvPr/>
        </p:nvSpPr>
        <p:spPr>
          <a:xfrm>
            <a:off x="1299839" y="221943"/>
            <a:ext cx="10515600" cy="381740"/>
          </a:xfrm>
          <a:prstGeom prst="rect">
            <a:avLst/>
          </a:prstGeom>
          <a:noFill/>
          <a:ln>
            <a:noFill/>
          </a:ln>
        </p:spPr>
        <p:txBody>
          <a:bodyPr anchorCtr="0" anchor="ctr" bIns="45700" lIns="91425" spcFirstLastPara="1" rIns="91425" wrap="square" tIns="45700">
            <a:normAutofit fontScale="55000" lnSpcReduction="20000"/>
          </a:bodyPr>
          <a:lstStyle/>
          <a:p>
            <a:pPr indent="0" lvl="0" marL="0" marR="0" rtl="0" algn="l">
              <a:lnSpc>
                <a:spcPct val="90000"/>
              </a:lnSpc>
              <a:spcBef>
                <a:spcPts val="0"/>
              </a:spcBef>
              <a:spcAft>
                <a:spcPts val="0"/>
              </a:spcAft>
              <a:buClr>
                <a:srgbClr val="273239"/>
              </a:buClr>
              <a:buSzPct val="100000"/>
              <a:buFont typeface="Arial"/>
              <a:buNone/>
            </a:pPr>
            <a:r>
              <a:rPr b="1" i="0" lang="en-US" sz="4400" u="none" cap="none" strike="noStrike">
                <a:solidFill>
                  <a:srgbClr val="273239"/>
                </a:solidFill>
                <a:latin typeface="Arial"/>
                <a:ea typeface="Arial"/>
                <a:cs typeface="Arial"/>
                <a:sym typeface="Arial"/>
              </a:rPr>
              <a:t>Properties of Asymptotic Notations </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Difference between Algorithm and Program</a:t>
            </a:r>
            <a:endParaRPr/>
          </a:p>
        </p:txBody>
      </p:sp>
      <p:graphicFrame>
        <p:nvGraphicFramePr>
          <p:cNvPr id="107" name="Google Shape;107;p4"/>
          <p:cNvGraphicFramePr/>
          <p:nvPr/>
        </p:nvGraphicFramePr>
        <p:xfrm>
          <a:off x="838201" y="1825625"/>
          <a:ext cx="3000000" cy="3000000"/>
        </p:xfrm>
        <a:graphic>
          <a:graphicData uri="http://schemas.openxmlformats.org/drawingml/2006/table">
            <a:tbl>
              <a:tblPr bandRow="1" firstRow="1">
                <a:noFill/>
                <a:tableStyleId>{61DE2546-CA7A-48FC-881B-73B936E9C05F}</a:tableStyleId>
              </a:tblPr>
              <a:tblGrid>
                <a:gridCol w="726850"/>
                <a:gridCol w="4405800"/>
                <a:gridCol w="5382950"/>
              </a:tblGrid>
              <a:tr h="76745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Sr. No.</a:t>
                      </a:r>
                      <a:endParaRPr sz="20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Algorithm</a:t>
                      </a:r>
                      <a:endParaRPr sz="20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Program</a:t>
                      </a:r>
                      <a:endParaRPr sz="2000" u="none" cap="none" strike="noStrike">
                        <a:latin typeface="Arial"/>
                        <a:ea typeface="Arial"/>
                        <a:cs typeface="Arial"/>
                        <a:sym typeface="Arial"/>
                      </a:endParaRPr>
                    </a:p>
                  </a:txBody>
                  <a:tcPr marT="45725" marB="45725" marR="91450" marL="91450"/>
                </a:tc>
              </a:tr>
              <a:tr h="5832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1.</a:t>
                      </a:r>
                      <a:endParaRPr sz="20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Written at design phase of SDLC</a:t>
                      </a:r>
                      <a:endParaRPr sz="20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Written at implementation phase of SDLC</a:t>
                      </a:r>
                      <a:endParaRPr sz="2000" u="none" cap="none" strike="noStrike">
                        <a:latin typeface="Arial"/>
                        <a:ea typeface="Arial"/>
                        <a:cs typeface="Arial"/>
                        <a:sym typeface="Arial"/>
                      </a:endParaRPr>
                    </a:p>
                  </a:txBody>
                  <a:tcPr marT="45725" marB="45725" marR="91450" marL="91450"/>
                </a:tc>
              </a:tr>
              <a:tr h="9262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2.</a:t>
                      </a:r>
                      <a:endParaRPr sz="20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Person writing algorithm should have domain knowledge</a:t>
                      </a:r>
                      <a:endParaRPr sz="20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Programmer writing the program may or may not have domain knowledge.</a:t>
                      </a:r>
                      <a:endParaRPr sz="2000" u="none" cap="none" strike="noStrike">
                        <a:latin typeface="Arial"/>
                        <a:ea typeface="Arial"/>
                        <a:cs typeface="Arial"/>
                        <a:sym typeface="Arial"/>
                      </a:endParaRPr>
                    </a:p>
                  </a:txBody>
                  <a:tcPr marT="45725" marB="45725" marR="91450" marL="91450"/>
                </a:tc>
              </a:tr>
              <a:tr h="9262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3.</a:t>
                      </a:r>
                      <a:endParaRPr sz="20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Any language can be used to write algorithm. E.g English, mathematical notations etc.</a:t>
                      </a:r>
                      <a:endParaRPr sz="20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Programming Language</a:t>
                      </a:r>
                      <a:endParaRPr sz="2000" u="none" cap="none" strike="noStrike">
                        <a:latin typeface="Arial"/>
                        <a:ea typeface="Arial"/>
                        <a:cs typeface="Arial"/>
                        <a:sym typeface="Arial"/>
                      </a:endParaRPr>
                    </a:p>
                  </a:txBody>
                  <a:tcPr marT="45725" marB="45725" marR="91450" marL="91450"/>
                </a:tc>
              </a:tr>
              <a:tr h="5832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4.</a:t>
                      </a:r>
                      <a:endParaRPr sz="20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H/W and S/W(OS) Independent</a:t>
                      </a:r>
                      <a:endParaRPr sz="20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Dependent</a:t>
                      </a:r>
                      <a:endParaRPr sz="2000" u="none" cap="none" strike="noStrike">
                        <a:latin typeface="Arial"/>
                        <a:ea typeface="Arial"/>
                        <a:cs typeface="Arial"/>
                        <a:sym typeface="Arial"/>
                      </a:endParaRPr>
                    </a:p>
                  </a:txBody>
                  <a:tcPr marT="45725" marB="45725" marR="91450" marL="91450"/>
                </a:tc>
              </a:tr>
              <a:tr h="5832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5</a:t>
                      </a:r>
                      <a:endParaRPr sz="20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Analyze the algorithm</a:t>
                      </a:r>
                      <a:endParaRPr sz="20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Testing of Program.</a:t>
                      </a:r>
                      <a:endParaRPr sz="2000" u="none" cap="none" strike="noStrike">
                        <a:latin typeface="Arial"/>
                        <a:ea typeface="Arial"/>
                        <a:cs typeface="Arial"/>
                        <a:sym typeface="Arial"/>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0"/>
          <p:cNvSpPr txBox="1"/>
          <p:nvPr>
            <p:ph idx="1" type="body"/>
          </p:nvPr>
        </p:nvSpPr>
        <p:spPr>
          <a:xfrm>
            <a:off x="660646" y="1189392"/>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rgbClr val="273239"/>
              </a:buClr>
              <a:buSzPts val="1800"/>
              <a:buNone/>
            </a:pPr>
            <a:r>
              <a:rPr b="1" lang="en-US" sz="2400">
                <a:solidFill>
                  <a:srgbClr val="273239"/>
                </a:solidFill>
                <a:latin typeface="Arial"/>
                <a:ea typeface="Arial"/>
                <a:cs typeface="Arial"/>
                <a:sym typeface="Arial"/>
              </a:rPr>
              <a:t>3. Reflexive Properties</a:t>
            </a:r>
            <a:r>
              <a:rPr lang="en-US" sz="2400">
                <a:solidFill>
                  <a:srgbClr val="273239"/>
                </a:solidFill>
                <a:latin typeface="Arial"/>
                <a:ea typeface="Arial"/>
                <a:cs typeface="Arial"/>
                <a:sym typeface="Arial"/>
              </a:rPr>
              <a:t> : </a:t>
            </a:r>
            <a:endParaRPr sz="2400">
              <a:latin typeface="Arial"/>
              <a:ea typeface="Arial"/>
              <a:cs typeface="Arial"/>
              <a:sym typeface="Arial"/>
            </a:endParaRPr>
          </a:p>
          <a:p>
            <a:pPr indent="-228600" lvl="0" marL="228600" rtl="0" algn="l">
              <a:lnSpc>
                <a:spcPct val="107000"/>
              </a:lnSpc>
              <a:spcBef>
                <a:spcPts val="800"/>
              </a:spcBef>
              <a:spcAft>
                <a:spcPts val="0"/>
              </a:spcAft>
              <a:buClr>
                <a:srgbClr val="273239"/>
              </a:buClr>
              <a:buSzPts val="2400"/>
              <a:buChar char="•"/>
            </a:pPr>
            <a:r>
              <a:rPr lang="en-US" sz="2400">
                <a:solidFill>
                  <a:srgbClr val="273239"/>
                </a:solidFill>
                <a:latin typeface="Arial"/>
                <a:ea typeface="Arial"/>
                <a:cs typeface="Arial"/>
                <a:sym typeface="Arial"/>
              </a:rPr>
              <a:t>      If f(n) is given then f(n) is O(f(n)). </a:t>
            </a:r>
            <a:endParaRPr sz="2400">
              <a:latin typeface="Arial"/>
              <a:ea typeface="Arial"/>
              <a:cs typeface="Arial"/>
              <a:sym typeface="Arial"/>
            </a:endParaRPr>
          </a:p>
          <a:p>
            <a:pPr indent="-228600" lvl="0" marL="228600" rtl="0" algn="l">
              <a:lnSpc>
                <a:spcPct val="107000"/>
              </a:lnSpc>
              <a:spcBef>
                <a:spcPts val="750"/>
              </a:spcBef>
              <a:spcAft>
                <a:spcPts val="0"/>
              </a:spcAft>
              <a:buClr>
                <a:srgbClr val="273239"/>
              </a:buClr>
              <a:buSzPts val="2400"/>
              <a:buChar char="•"/>
            </a:pPr>
            <a:r>
              <a:rPr lang="en-US" sz="2400">
                <a:solidFill>
                  <a:srgbClr val="273239"/>
                </a:solidFill>
                <a:latin typeface="Arial"/>
                <a:ea typeface="Arial"/>
                <a:cs typeface="Arial"/>
                <a:sym typeface="Arial"/>
              </a:rPr>
              <a:t>      Any function f(n) is upper bound of itself.</a:t>
            </a:r>
            <a:endParaRPr sz="2400">
              <a:solidFill>
                <a:srgbClr val="273239"/>
              </a:solidFill>
              <a:latin typeface="Arial"/>
              <a:ea typeface="Arial"/>
              <a:cs typeface="Arial"/>
              <a:sym typeface="Arial"/>
            </a:endParaRPr>
          </a:p>
          <a:p>
            <a:pPr indent="-228600" lvl="0" marL="228600" rtl="0" algn="l">
              <a:lnSpc>
                <a:spcPct val="107000"/>
              </a:lnSpc>
              <a:spcBef>
                <a:spcPts val="800"/>
              </a:spcBef>
              <a:spcAft>
                <a:spcPts val="0"/>
              </a:spcAft>
              <a:buClr>
                <a:srgbClr val="273239"/>
              </a:buClr>
              <a:buSzPts val="2400"/>
              <a:buChar char="•"/>
            </a:pPr>
            <a:r>
              <a:rPr lang="en-US" sz="2400">
                <a:solidFill>
                  <a:srgbClr val="273239"/>
                </a:solidFill>
                <a:latin typeface="Arial"/>
                <a:ea typeface="Arial"/>
                <a:cs typeface="Arial"/>
                <a:sym typeface="Arial"/>
              </a:rPr>
              <a:t>     </a:t>
            </a:r>
            <a:r>
              <a:rPr i="1" lang="en-US" sz="2400" u="sng">
                <a:solidFill>
                  <a:srgbClr val="273239"/>
                </a:solidFill>
                <a:latin typeface="Arial"/>
                <a:ea typeface="Arial"/>
                <a:cs typeface="Arial"/>
                <a:sym typeface="Arial"/>
              </a:rPr>
              <a:t> Example:</a:t>
            </a:r>
            <a:r>
              <a:rPr lang="en-US" sz="2400">
                <a:solidFill>
                  <a:srgbClr val="273239"/>
                </a:solidFill>
                <a:latin typeface="Arial"/>
                <a:ea typeface="Arial"/>
                <a:cs typeface="Arial"/>
                <a:sym typeface="Arial"/>
              </a:rPr>
              <a:t> f(n) = n² ; O(n²) i.e O(f(n))</a:t>
            </a:r>
            <a:endParaRPr sz="2400">
              <a:latin typeface="Arial"/>
              <a:ea typeface="Arial"/>
              <a:cs typeface="Arial"/>
              <a:sym typeface="Arial"/>
            </a:endParaRPr>
          </a:p>
          <a:p>
            <a:pPr indent="-228600" lvl="0" marL="228600" rtl="0" algn="l">
              <a:lnSpc>
                <a:spcPct val="107000"/>
              </a:lnSpc>
              <a:spcBef>
                <a:spcPts val="1800"/>
              </a:spcBef>
              <a:spcAft>
                <a:spcPts val="0"/>
              </a:spcAft>
              <a:buClr>
                <a:srgbClr val="273239"/>
              </a:buClr>
              <a:buSzPts val="2400"/>
              <a:buChar char="•"/>
            </a:pPr>
            <a:r>
              <a:rPr lang="en-US" sz="2400">
                <a:solidFill>
                  <a:srgbClr val="273239"/>
                </a:solidFill>
                <a:latin typeface="Arial"/>
                <a:ea typeface="Arial"/>
                <a:cs typeface="Arial"/>
                <a:sym typeface="Arial"/>
              </a:rPr>
              <a:t>      Similarly this property satisfies for both Θ and Ω notation.</a:t>
            </a:r>
            <a:endParaRPr sz="2400">
              <a:latin typeface="Arial"/>
              <a:ea typeface="Arial"/>
              <a:cs typeface="Arial"/>
              <a:sym typeface="Arial"/>
            </a:endParaRPr>
          </a:p>
          <a:p>
            <a:pPr indent="0" lvl="0" marL="0" rtl="0" algn="l">
              <a:lnSpc>
                <a:spcPct val="107000"/>
              </a:lnSpc>
              <a:spcBef>
                <a:spcPts val="750"/>
              </a:spcBef>
              <a:spcAft>
                <a:spcPts val="0"/>
              </a:spcAft>
              <a:buClr>
                <a:srgbClr val="273239"/>
              </a:buClr>
              <a:buSzPts val="1800"/>
              <a:buNone/>
            </a:pPr>
            <a:r>
              <a:rPr lang="en-US" sz="2400">
                <a:solidFill>
                  <a:srgbClr val="273239"/>
                </a:solidFill>
                <a:latin typeface="Arial"/>
                <a:ea typeface="Arial"/>
                <a:cs typeface="Arial"/>
                <a:sym typeface="Arial"/>
              </a:rPr>
              <a:t>      </a:t>
            </a:r>
            <a:r>
              <a:rPr i="1" lang="en-US" sz="2400">
                <a:solidFill>
                  <a:srgbClr val="273239"/>
                </a:solidFill>
                <a:latin typeface="Arial"/>
                <a:ea typeface="Arial"/>
                <a:cs typeface="Arial"/>
                <a:sym typeface="Arial"/>
              </a:rPr>
              <a:t>We can say that:</a:t>
            </a:r>
            <a:endParaRPr sz="2400">
              <a:latin typeface="Arial"/>
              <a:ea typeface="Arial"/>
              <a:cs typeface="Arial"/>
              <a:sym typeface="Arial"/>
            </a:endParaRPr>
          </a:p>
          <a:p>
            <a:pPr indent="0" lvl="0" marL="0" rtl="0" algn="l">
              <a:lnSpc>
                <a:spcPct val="107000"/>
              </a:lnSpc>
              <a:spcBef>
                <a:spcPts val="800"/>
              </a:spcBef>
              <a:spcAft>
                <a:spcPts val="0"/>
              </a:spcAft>
              <a:buClr>
                <a:srgbClr val="273239"/>
              </a:buClr>
              <a:buSzPts val="1800"/>
              <a:buNone/>
            </a:pPr>
            <a:r>
              <a:rPr lang="en-US" sz="2400">
                <a:solidFill>
                  <a:srgbClr val="273239"/>
                </a:solidFill>
                <a:latin typeface="Arial"/>
                <a:ea typeface="Arial"/>
                <a:cs typeface="Arial"/>
                <a:sym typeface="Arial"/>
              </a:rPr>
              <a:t>      If f(n) is given then f(n) is Θ(f(n)).</a:t>
            </a:r>
            <a:endParaRPr sz="2400">
              <a:latin typeface="Arial"/>
              <a:ea typeface="Arial"/>
              <a:cs typeface="Arial"/>
              <a:sym typeface="Arial"/>
            </a:endParaRPr>
          </a:p>
          <a:p>
            <a:pPr indent="0" lvl="0" marL="0" rtl="0" algn="l">
              <a:lnSpc>
                <a:spcPct val="107000"/>
              </a:lnSpc>
              <a:spcBef>
                <a:spcPts val="750"/>
              </a:spcBef>
              <a:spcAft>
                <a:spcPts val="0"/>
              </a:spcAft>
              <a:buClr>
                <a:srgbClr val="273239"/>
              </a:buClr>
              <a:buSzPts val="1800"/>
              <a:buNone/>
            </a:pPr>
            <a:r>
              <a:rPr lang="en-US" sz="2400">
                <a:solidFill>
                  <a:srgbClr val="273239"/>
                </a:solidFill>
                <a:latin typeface="Arial"/>
                <a:ea typeface="Arial"/>
                <a:cs typeface="Arial"/>
                <a:sym typeface="Arial"/>
              </a:rPr>
              <a:t>      If f(n) is given then f(n) is Ω (f(n)).</a:t>
            </a:r>
            <a:endParaRPr sz="2400">
              <a:latin typeface="Arial"/>
              <a:ea typeface="Arial"/>
              <a:cs typeface="Arial"/>
              <a:sym typeface="Arial"/>
            </a:endParaRPr>
          </a:p>
          <a:p>
            <a:pPr indent="-127000" lvl="0" marL="228600" rtl="0" algn="l">
              <a:lnSpc>
                <a:spcPct val="90000"/>
              </a:lnSpc>
              <a:spcBef>
                <a:spcPts val="1750"/>
              </a:spcBef>
              <a:spcAft>
                <a:spcPts val="0"/>
              </a:spcAft>
              <a:buClr>
                <a:schemeClr val="dk1"/>
              </a:buClr>
              <a:buSzPts val="1600"/>
              <a:buNone/>
            </a:pPr>
            <a:r>
              <a:t/>
            </a:r>
            <a:endParaRPr sz="2400">
              <a:latin typeface="Arial"/>
              <a:ea typeface="Arial"/>
              <a:cs typeface="Arial"/>
              <a:sym typeface="Arial"/>
            </a:endParaRPr>
          </a:p>
        </p:txBody>
      </p:sp>
      <p:sp>
        <p:nvSpPr>
          <p:cNvPr id="393" name="Google Shape;393;p40"/>
          <p:cNvSpPr txBox="1"/>
          <p:nvPr/>
        </p:nvSpPr>
        <p:spPr>
          <a:xfrm>
            <a:off x="1299839" y="221943"/>
            <a:ext cx="10515600" cy="381740"/>
          </a:xfrm>
          <a:prstGeom prst="rect">
            <a:avLst/>
          </a:prstGeom>
          <a:noFill/>
          <a:ln>
            <a:noFill/>
          </a:ln>
        </p:spPr>
        <p:txBody>
          <a:bodyPr anchorCtr="0" anchor="ctr" bIns="45700" lIns="91425" spcFirstLastPara="1" rIns="91425" wrap="square" tIns="45700">
            <a:normAutofit fontScale="55000" lnSpcReduction="20000"/>
          </a:bodyPr>
          <a:lstStyle/>
          <a:p>
            <a:pPr indent="0" lvl="0" marL="0" marR="0" rtl="0" algn="l">
              <a:lnSpc>
                <a:spcPct val="90000"/>
              </a:lnSpc>
              <a:spcBef>
                <a:spcPts val="0"/>
              </a:spcBef>
              <a:spcAft>
                <a:spcPts val="0"/>
              </a:spcAft>
              <a:buClr>
                <a:srgbClr val="273239"/>
              </a:buClr>
              <a:buSzPct val="96000"/>
              <a:buFont typeface="Arial"/>
              <a:buNone/>
            </a:pPr>
            <a:r>
              <a:rPr b="1" i="0" lang="en-US" sz="4590" u="none" cap="none" strike="noStrike">
                <a:solidFill>
                  <a:srgbClr val="273239"/>
                </a:solidFill>
                <a:latin typeface="Arial"/>
                <a:ea typeface="Arial"/>
                <a:cs typeface="Arial"/>
                <a:sym typeface="Arial"/>
              </a:rPr>
              <a:t>Properties of Asymptotic Notations </a:t>
            </a:r>
            <a:endParaRPr b="0" i="0" sz="459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1"/>
          <p:cNvSpPr txBox="1"/>
          <p:nvPr>
            <p:ph idx="1" type="body"/>
          </p:nvPr>
        </p:nvSpPr>
        <p:spPr>
          <a:xfrm>
            <a:off x="660646" y="884592"/>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rgbClr val="273239"/>
              </a:buClr>
              <a:buSzPts val="1800"/>
              <a:buNone/>
            </a:pPr>
            <a:r>
              <a:rPr b="1" lang="en-US" sz="2400">
                <a:solidFill>
                  <a:srgbClr val="273239"/>
                </a:solidFill>
                <a:latin typeface="Arial"/>
                <a:ea typeface="Arial"/>
                <a:cs typeface="Arial"/>
                <a:sym typeface="Arial"/>
              </a:rPr>
              <a:t>4. Symmetric Properties : </a:t>
            </a:r>
            <a:endParaRPr sz="2400">
              <a:latin typeface="Arial"/>
              <a:ea typeface="Arial"/>
              <a:cs typeface="Arial"/>
              <a:sym typeface="Arial"/>
            </a:endParaRPr>
          </a:p>
          <a:p>
            <a:pPr indent="-228600" lvl="0" marL="228600" rtl="0" algn="l">
              <a:lnSpc>
                <a:spcPct val="107000"/>
              </a:lnSpc>
              <a:spcBef>
                <a:spcPts val="800"/>
              </a:spcBef>
              <a:spcAft>
                <a:spcPts val="0"/>
              </a:spcAft>
              <a:buClr>
                <a:srgbClr val="273239"/>
              </a:buClr>
              <a:buSzPts val="2400"/>
              <a:buChar char="•"/>
            </a:pPr>
            <a:r>
              <a:rPr lang="en-US" sz="2400">
                <a:solidFill>
                  <a:srgbClr val="273239"/>
                </a:solidFill>
                <a:latin typeface="Arial"/>
                <a:ea typeface="Arial"/>
                <a:cs typeface="Arial"/>
                <a:sym typeface="Arial"/>
              </a:rPr>
              <a:t>       If f(n) is Θ(g(n)) then g(n) is Θ(f(n)) . </a:t>
            </a:r>
            <a:endParaRPr sz="2400">
              <a:latin typeface="Arial"/>
              <a:ea typeface="Arial"/>
              <a:cs typeface="Arial"/>
              <a:sym typeface="Arial"/>
            </a:endParaRPr>
          </a:p>
          <a:p>
            <a:pPr indent="-228600" lvl="0" marL="228600" rtl="0" algn="l">
              <a:lnSpc>
                <a:spcPct val="107000"/>
              </a:lnSpc>
              <a:spcBef>
                <a:spcPts val="800"/>
              </a:spcBef>
              <a:spcAft>
                <a:spcPts val="0"/>
              </a:spcAft>
              <a:buClr>
                <a:srgbClr val="273239"/>
              </a:buClr>
              <a:buSzPts val="2400"/>
              <a:buChar char="•"/>
            </a:pPr>
            <a:r>
              <a:rPr lang="en-US" sz="2400">
                <a:solidFill>
                  <a:srgbClr val="273239"/>
                </a:solidFill>
                <a:latin typeface="Arial"/>
                <a:ea typeface="Arial"/>
                <a:cs typeface="Arial"/>
                <a:sym typeface="Arial"/>
              </a:rPr>
              <a:t>       Example: f(n) = n² and g(n) = n² </a:t>
            </a:r>
            <a:br>
              <a:rPr lang="en-US" sz="2400">
                <a:solidFill>
                  <a:srgbClr val="273239"/>
                </a:solidFill>
                <a:latin typeface="Arial"/>
                <a:ea typeface="Arial"/>
                <a:cs typeface="Arial"/>
                <a:sym typeface="Arial"/>
              </a:rPr>
            </a:br>
            <a:r>
              <a:rPr lang="en-US" sz="2400">
                <a:solidFill>
                  <a:srgbClr val="273239"/>
                </a:solidFill>
                <a:latin typeface="Arial"/>
                <a:ea typeface="Arial"/>
                <a:cs typeface="Arial"/>
                <a:sym typeface="Arial"/>
              </a:rPr>
              <a:t>       then f(n) = Θ(n²) and g(n) = Θ(n²) </a:t>
            </a:r>
            <a:endParaRPr sz="2400">
              <a:latin typeface="Arial"/>
              <a:ea typeface="Arial"/>
              <a:cs typeface="Arial"/>
              <a:sym typeface="Arial"/>
            </a:endParaRPr>
          </a:p>
          <a:p>
            <a:pPr indent="-228600" lvl="0" marL="228600" rtl="0" algn="l">
              <a:lnSpc>
                <a:spcPct val="107000"/>
              </a:lnSpc>
              <a:spcBef>
                <a:spcPts val="800"/>
              </a:spcBef>
              <a:spcAft>
                <a:spcPts val="0"/>
              </a:spcAft>
              <a:buClr>
                <a:srgbClr val="273239"/>
              </a:buClr>
              <a:buSzPts val="2400"/>
              <a:buChar char="•"/>
            </a:pPr>
            <a:r>
              <a:rPr lang="en-US" sz="2400">
                <a:solidFill>
                  <a:srgbClr val="273239"/>
                </a:solidFill>
                <a:latin typeface="Arial"/>
                <a:ea typeface="Arial"/>
                <a:cs typeface="Arial"/>
                <a:sym typeface="Arial"/>
              </a:rPr>
              <a:t> </a:t>
            </a:r>
            <a:r>
              <a:rPr b="1" lang="en-US" sz="2400">
                <a:solidFill>
                  <a:srgbClr val="273239"/>
                </a:solidFill>
                <a:latin typeface="Arial"/>
                <a:ea typeface="Arial"/>
                <a:cs typeface="Arial"/>
                <a:sym typeface="Arial"/>
              </a:rPr>
              <a:t>      This property only satisfies for Θ notation.</a:t>
            </a:r>
            <a:endParaRPr sz="2400">
              <a:latin typeface="Arial"/>
              <a:ea typeface="Arial"/>
              <a:cs typeface="Arial"/>
              <a:sym typeface="Arial"/>
            </a:endParaRPr>
          </a:p>
          <a:p>
            <a:pPr indent="-114300" lvl="0" marL="228600" rtl="0" algn="l">
              <a:lnSpc>
                <a:spcPct val="107000"/>
              </a:lnSpc>
              <a:spcBef>
                <a:spcPts val="800"/>
              </a:spcBef>
              <a:spcAft>
                <a:spcPts val="0"/>
              </a:spcAft>
              <a:buClr>
                <a:schemeClr val="dk1"/>
              </a:buClr>
              <a:buSzPts val="1800"/>
              <a:buNone/>
            </a:pPr>
            <a:r>
              <a:t/>
            </a:r>
            <a:endParaRPr b="1" sz="2400">
              <a:solidFill>
                <a:srgbClr val="273239"/>
              </a:solidFill>
              <a:latin typeface="Arial"/>
              <a:ea typeface="Arial"/>
              <a:cs typeface="Arial"/>
              <a:sym typeface="Arial"/>
            </a:endParaRPr>
          </a:p>
          <a:p>
            <a:pPr indent="0" lvl="0" marL="0" rtl="0" algn="l">
              <a:lnSpc>
                <a:spcPct val="107000"/>
              </a:lnSpc>
              <a:spcBef>
                <a:spcPts val="1800"/>
              </a:spcBef>
              <a:spcAft>
                <a:spcPts val="0"/>
              </a:spcAft>
              <a:buClr>
                <a:srgbClr val="273239"/>
              </a:buClr>
              <a:buSzPts val="1800"/>
              <a:buNone/>
            </a:pPr>
            <a:r>
              <a:rPr b="1" lang="en-US" sz="2400">
                <a:solidFill>
                  <a:srgbClr val="273239"/>
                </a:solidFill>
                <a:latin typeface="Arial"/>
                <a:ea typeface="Arial"/>
                <a:cs typeface="Arial"/>
                <a:sym typeface="Arial"/>
              </a:rPr>
              <a:t>5. Transpose Symmetric Properties : </a:t>
            </a:r>
            <a:endParaRPr sz="2400">
              <a:latin typeface="Arial"/>
              <a:ea typeface="Arial"/>
              <a:cs typeface="Arial"/>
              <a:sym typeface="Arial"/>
            </a:endParaRPr>
          </a:p>
          <a:p>
            <a:pPr indent="-228600" lvl="0" marL="228600" rtl="0" algn="l">
              <a:lnSpc>
                <a:spcPct val="107000"/>
              </a:lnSpc>
              <a:spcBef>
                <a:spcPts val="1800"/>
              </a:spcBef>
              <a:spcAft>
                <a:spcPts val="0"/>
              </a:spcAft>
              <a:buClr>
                <a:srgbClr val="273239"/>
              </a:buClr>
              <a:buSzPts val="2400"/>
              <a:buChar char="•"/>
            </a:pPr>
            <a:r>
              <a:rPr b="1" lang="en-US" sz="2400">
                <a:solidFill>
                  <a:srgbClr val="273239"/>
                </a:solidFill>
                <a:latin typeface="Arial"/>
                <a:ea typeface="Arial"/>
                <a:cs typeface="Arial"/>
                <a:sym typeface="Arial"/>
              </a:rPr>
              <a:t> </a:t>
            </a:r>
            <a:r>
              <a:rPr lang="en-US" sz="2400">
                <a:solidFill>
                  <a:srgbClr val="273239"/>
                </a:solidFill>
                <a:latin typeface="Arial"/>
                <a:ea typeface="Arial"/>
                <a:cs typeface="Arial"/>
                <a:sym typeface="Arial"/>
              </a:rPr>
              <a:t>        If f(n) is O(g(n)) then g(n) is Ω (f(n)). </a:t>
            </a:r>
            <a:endParaRPr sz="2400">
              <a:latin typeface="Arial"/>
              <a:ea typeface="Arial"/>
              <a:cs typeface="Arial"/>
              <a:sym typeface="Arial"/>
            </a:endParaRPr>
          </a:p>
          <a:p>
            <a:pPr indent="-228600" lvl="0" marL="228600" rtl="0" algn="l">
              <a:lnSpc>
                <a:spcPct val="107000"/>
              </a:lnSpc>
              <a:spcBef>
                <a:spcPts val="1800"/>
              </a:spcBef>
              <a:spcAft>
                <a:spcPts val="0"/>
              </a:spcAft>
              <a:buClr>
                <a:srgbClr val="273239"/>
              </a:buClr>
              <a:buSzPts val="2400"/>
              <a:buChar char="•"/>
            </a:pPr>
            <a:r>
              <a:rPr lang="en-US" sz="2400">
                <a:solidFill>
                  <a:srgbClr val="273239"/>
                </a:solidFill>
                <a:latin typeface="Arial"/>
                <a:ea typeface="Arial"/>
                <a:cs typeface="Arial"/>
                <a:sym typeface="Arial"/>
              </a:rPr>
              <a:t>  </a:t>
            </a:r>
            <a:r>
              <a:rPr i="1" lang="en-US" sz="2400">
                <a:solidFill>
                  <a:srgbClr val="273239"/>
                </a:solidFill>
                <a:latin typeface="Arial"/>
                <a:ea typeface="Arial"/>
                <a:cs typeface="Arial"/>
                <a:sym typeface="Arial"/>
              </a:rPr>
              <a:t>      Example:</a:t>
            </a:r>
            <a:r>
              <a:rPr lang="en-US" sz="2400">
                <a:solidFill>
                  <a:srgbClr val="273239"/>
                </a:solidFill>
                <a:latin typeface="Arial"/>
                <a:ea typeface="Arial"/>
                <a:cs typeface="Arial"/>
                <a:sym typeface="Arial"/>
              </a:rPr>
              <a:t> f(n) = n , g(n) = n² </a:t>
            </a:r>
            <a:br>
              <a:rPr lang="en-US" sz="2400">
                <a:solidFill>
                  <a:srgbClr val="273239"/>
                </a:solidFill>
                <a:latin typeface="Arial"/>
                <a:ea typeface="Arial"/>
                <a:cs typeface="Arial"/>
                <a:sym typeface="Arial"/>
              </a:rPr>
            </a:br>
            <a:r>
              <a:rPr lang="en-US" sz="2400">
                <a:solidFill>
                  <a:srgbClr val="273239"/>
                </a:solidFill>
                <a:latin typeface="Arial"/>
                <a:ea typeface="Arial"/>
                <a:cs typeface="Arial"/>
                <a:sym typeface="Arial"/>
              </a:rPr>
              <a:t>       then n is O(n²) and n² is Ω (n) </a:t>
            </a:r>
            <a:endParaRPr sz="2400">
              <a:latin typeface="Arial"/>
              <a:ea typeface="Arial"/>
              <a:cs typeface="Arial"/>
              <a:sym typeface="Arial"/>
            </a:endParaRPr>
          </a:p>
          <a:p>
            <a:pPr indent="0" lvl="0" marL="0" rtl="0" algn="l">
              <a:lnSpc>
                <a:spcPct val="107000"/>
              </a:lnSpc>
              <a:spcBef>
                <a:spcPts val="1800"/>
              </a:spcBef>
              <a:spcAft>
                <a:spcPts val="0"/>
              </a:spcAft>
              <a:buClr>
                <a:srgbClr val="273239"/>
              </a:buClr>
              <a:buSzPts val="1800"/>
              <a:buNone/>
            </a:pPr>
            <a:r>
              <a:rPr b="1" lang="en-US" sz="2400">
                <a:solidFill>
                  <a:srgbClr val="273239"/>
                </a:solidFill>
                <a:latin typeface="Arial"/>
                <a:ea typeface="Arial"/>
                <a:cs typeface="Arial"/>
                <a:sym typeface="Arial"/>
              </a:rPr>
              <a:t>This property only satisfies for O and Ω notations</a:t>
            </a:r>
            <a:r>
              <a:rPr lang="en-US" sz="2400">
                <a:solidFill>
                  <a:srgbClr val="273239"/>
                </a:solidFill>
                <a:latin typeface="Arial"/>
                <a:ea typeface="Arial"/>
                <a:cs typeface="Arial"/>
                <a:sym typeface="Arial"/>
              </a:rPr>
              <a:t>.</a:t>
            </a:r>
            <a:endParaRPr sz="2400">
              <a:latin typeface="Arial"/>
              <a:ea typeface="Arial"/>
              <a:cs typeface="Arial"/>
              <a:sym typeface="Arial"/>
            </a:endParaRPr>
          </a:p>
          <a:p>
            <a:pPr indent="-127000" lvl="0" marL="228600" rtl="0" algn="l">
              <a:lnSpc>
                <a:spcPct val="90000"/>
              </a:lnSpc>
              <a:spcBef>
                <a:spcPts val="1800"/>
              </a:spcBef>
              <a:spcAft>
                <a:spcPts val="0"/>
              </a:spcAft>
              <a:buClr>
                <a:schemeClr val="dk1"/>
              </a:buClr>
              <a:buSzPts val="1600"/>
              <a:buNone/>
            </a:pPr>
            <a:r>
              <a:t/>
            </a:r>
            <a:endParaRPr sz="2400">
              <a:latin typeface="Arial"/>
              <a:ea typeface="Arial"/>
              <a:cs typeface="Arial"/>
              <a:sym typeface="Arial"/>
            </a:endParaRPr>
          </a:p>
        </p:txBody>
      </p:sp>
      <p:sp>
        <p:nvSpPr>
          <p:cNvPr id="399" name="Google Shape;399;p41"/>
          <p:cNvSpPr txBox="1"/>
          <p:nvPr/>
        </p:nvSpPr>
        <p:spPr>
          <a:xfrm>
            <a:off x="1299839" y="221943"/>
            <a:ext cx="10515600" cy="381740"/>
          </a:xfrm>
          <a:prstGeom prst="rect">
            <a:avLst/>
          </a:prstGeom>
          <a:noFill/>
          <a:ln>
            <a:noFill/>
          </a:ln>
        </p:spPr>
        <p:txBody>
          <a:bodyPr anchorCtr="0" anchor="ctr" bIns="45700" lIns="91425" spcFirstLastPara="1" rIns="91425" wrap="square" tIns="45700">
            <a:normAutofit fontScale="55000" lnSpcReduction="20000"/>
          </a:bodyPr>
          <a:lstStyle/>
          <a:p>
            <a:pPr indent="0" lvl="0" marL="0" marR="0" rtl="0" algn="l">
              <a:lnSpc>
                <a:spcPct val="90000"/>
              </a:lnSpc>
              <a:spcBef>
                <a:spcPts val="0"/>
              </a:spcBef>
              <a:spcAft>
                <a:spcPts val="0"/>
              </a:spcAft>
              <a:buClr>
                <a:srgbClr val="273239"/>
              </a:buClr>
              <a:buSzPct val="96000"/>
              <a:buFont typeface="Arial"/>
              <a:buNone/>
            </a:pPr>
            <a:r>
              <a:rPr b="1" i="0" lang="en-US" sz="4590" u="none" cap="none" strike="noStrike">
                <a:solidFill>
                  <a:srgbClr val="273239"/>
                </a:solidFill>
                <a:latin typeface="Arial"/>
                <a:ea typeface="Arial"/>
                <a:cs typeface="Arial"/>
                <a:sym typeface="Arial"/>
              </a:rPr>
              <a:t>Properties of Asymptotic Notations </a:t>
            </a:r>
            <a:endParaRPr b="0" i="0" sz="459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2"/>
          <p:cNvSpPr txBox="1"/>
          <p:nvPr>
            <p:ph idx="1" type="body"/>
          </p:nvPr>
        </p:nvSpPr>
        <p:spPr>
          <a:xfrm>
            <a:off x="660646" y="884592"/>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rgbClr val="273239"/>
              </a:buClr>
              <a:buSzPts val="1800"/>
              <a:buNone/>
            </a:pPr>
            <a:r>
              <a:rPr b="1" lang="en-US" sz="2400">
                <a:solidFill>
                  <a:srgbClr val="273239"/>
                </a:solidFill>
                <a:latin typeface="Arial"/>
                <a:ea typeface="Arial"/>
                <a:cs typeface="Arial"/>
                <a:sym typeface="Arial"/>
              </a:rPr>
              <a:t>6. Some More Properties : </a:t>
            </a:r>
            <a:endParaRPr sz="2400">
              <a:latin typeface="Arial"/>
              <a:ea typeface="Arial"/>
              <a:cs typeface="Arial"/>
              <a:sym typeface="Arial"/>
            </a:endParaRPr>
          </a:p>
          <a:p>
            <a:pPr indent="0" lvl="0" marL="0" rtl="0" algn="l">
              <a:lnSpc>
                <a:spcPct val="107000"/>
              </a:lnSpc>
              <a:spcBef>
                <a:spcPts val="1800"/>
              </a:spcBef>
              <a:spcAft>
                <a:spcPts val="0"/>
              </a:spcAft>
              <a:buClr>
                <a:srgbClr val="273239"/>
              </a:buClr>
              <a:buSzPts val="1800"/>
              <a:buNone/>
            </a:pPr>
            <a:r>
              <a:rPr lang="en-US" sz="2400">
                <a:solidFill>
                  <a:srgbClr val="273239"/>
                </a:solidFill>
                <a:latin typeface="Arial"/>
                <a:ea typeface="Arial"/>
                <a:cs typeface="Arial"/>
                <a:sym typeface="Arial"/>
              </a:rPr>
              <a:t>   1.) If f(n) = O(g(n)) and f(n) = Ω(g(n)) then f(n) = Θ(g(n))</a:t>
            </a:r>
            <a:endParaRPr sz="2400">
              <a:latin typeface="Arial"/>
              <a:ea typeface="Arial"/>
              <a:cs typeface="Arial"/>
              <a:sym typeface="Arial"/>
            </a:endParaRPr>
          </a:p>
          <a:p>
            <a:pPr indent="0" lvl="0" marL="0" rtl="0" algn="l">
              <a:lnSpc>
                <a:spcPct val="107000"/>
              </a:lnSpc>
              <a:spcBef>
                <a:spcPts val="1750"/>
              </a:spcBef>
              <a:spcAft>
                <a:spcPts val="0"/>
              </a:spcAft>
              <a:buClr>
                <a:srgbClr val="273239"/>
              </a:buClr>
              <a:buSzPts val="1800"/>
              <a:buNone/>
            </a:pPr>
            <a:r>
              <a:rPr lang="en-US" sz="2400">
                <a:solidFill>
                  <a:srgbClr val="273239"/>
                </a:solidFill>
                <a:latin typeface="Arial"/>
                <a:ea typeface="Arial"/>
                <a:cs typeface="Arial"/>
                <a:sym typeface="Arial"/>
              </a:rPr>
              <a:t>   2.) If f(n) = O(g(n)) and d(n)=O(e(n)) </a:t>
            </a:r>
            <a:br>
              <a:rPr lang="en-US" sz="2400">
                <a:solidFill>
                  <a:srgbClr val="273239"/>
                </a:solidFill>
                <a:latin typeface="Arial"/>
                <a:ea typeface="Arial"/>
                <a:cs typeface="Arial"/>
                <a:sym typeface="Arial"/>
              </a:rPr>
            </a:br>
            <a:r>
              <a:rPr lang="en-US" sz="2400">
                <a:solidFill>
                  <a:srgbClr val="273239"/>
                </a:solidFill>
                <a:latin typeface="Arial"/>
                <a:ea typeface="Arial"/>
                <a:cs typeface="Arial"/>
                <a:sym typeface="Arial"/>
              </a:rPr>
              <a:t>          then f(n) + d(n) = O( max( g(n), e(n) )) </a:t>
            </a:r>
            <a:br>
              <a:rPr lang="en-US" sz="2400">
                <a:solidFill>
                  <a:srgbClr val="273239"/>
                </a:solidFill>
                <a:latin typeface="Arial"/>
                <a:ea typeface="Arial"/>
                <a:cs typeface="Arial"/>
                <a:sym typeface="Arial"/>
              </a:rPr>
            </a:br>
            <a:r>
              <a:rPr lang="en-US" sz="2400">
                <a:solidFill>
                  <a:srgbClr val="273239"/>
                </a:solidFill>
                <a:latin typeface="Arial"/>
                <a:ea typeface="Arial"/>
                <a:cs typeface="Arial"/>
                <a:sym typeface="Arial"/>
              </a:rPr>
              <a:t>          Example: Let f(n) = n i.e O(n) and d(n) = n² i.e O(n²) </a:t>
            </a:r>
            <a:br>
              <a:rPr lang="en-US" sz="2400">
                <a:solidFill>
                  <a:srgbClr val="273239"/>
                </a:solidFill>
                <a:latin typeface="Arial"/>
                <a:ea typeface="Arial"/>
                <a:cs typeface="Arial"/>
                <a:sym typeface="Arial"/>
              </a:rPr>
            </a:br>
            <a:r>
              <a:rPr lang="en-US" sz="2400">
                <a:solidFill>
                  <a:srgbClr val="273239"/>
                </a:solidFill>
                <a:latin typeface="Arial"/>
                <a:ea typeface="Arial"/>
                <a:cs typeface="Arial"/>
                <a:sym typeface="Arial"/>
              </a:rPr>
              <a:t>                         then f(n) + d(n) = n + n² i.e O(n²)</a:t>
            </a:r>
            <a:endParaRPr sz="2400">
              <a:latin typeface="Arial"/>
              <a:ea typeface="Arial"/>
              <a:cs typeface="Arial"/>
              <a:sym typeface="Arial"/>
            </a:endParaRPr>
          </a:p>
          <a:p>
            <a:pPr indent="0" lvl="0" marL="0" rtl="0" algn="l">
              <a:lnSpc>
                <a:spcPct val="107000"/>
              </a:lnSpc>
              <a:spcBef>
                <a:spcPts val="1800"/>
              </a:spcBef>
              <a:spcAft>
                <a:spcPts val="0"/>
              </a:spcAft>
              <a:buClr>
                <a:srgbClr val="273239"/>
              </a:buClr>
              <a:buSzPts val="1800"/>
              <a:buNone/>
            </a:pPr>
            <a:r>
              <a:rPr lang="en-US" sz="2400">
                <a:solidFill>
                  <a:srgbClr val="273239"/>
                </a:solidFill>
                <a:latin typeface="Arial"/>
                <a:ea typeface="Arial"/>
                <a:cs typeface="Arial"/>
                <a:sym typeface="Arial"/>
              </a:rPr>
              <a:t>    3.) If f(n)=O(g(n)) and d(n)=O(e(n)) </a:t>
            </a:r>
            <a:br>
              <a:rPr lang="en-US" sz="2400">
                <a:solidFill>
                  <a:srgbClr val="273239"/>
                </a:solidFill>
                <a:latin typeface="Arial"/>
                <a:ea typeface="Arial"/>
                <a:cs typeface="Arial"/>
                <a:sym typeface="Arial"/>
              </a:rPr>
            </a:br>
            <a:r>
              <a:rPr lang="en-US" sz="2400">
                <a:solidFill>
                  <a:srgbClr val="273239"/>
                </a:solidFill>
                <a:latin typeface="Arial"/>
                <a:ea typeface="Arial"/>
                <a:cs typeface="Arial"/>
                <a:sym typeface="Arial"/>
              </a:rPr>
              <a:t>           then f(n) * d(n) = O( g(n) * e(n) ) </a:t>
            </a:r>
            <a:br>
              <a:rPr lang="en-US" sz="2400">
                <a:solidFill>
                  <a:srgbClr val="273239"/>
                </a:solidFill>
                <a:latin typeface="Arial"/>
                <a:ea typeface="Arial"/>
                <a:cs typeface="Arial"/>
                <a:sym typeface="Arial"/>
              </a:rPr>
            </a:br>
            <a:r>
              <a:rPr lang="en-US" sz="2400">
                <a:solidFill>
                  <a:srgbClr val="273239"/>
                </a:solidFill>
                <a:latin typeface="Arial"/>
                <a:ea typeface="Arial"/>
                <a:cs typeface="Arial"/>
                <a:sym typeface="Arial"/>
              </a:rPr>
              <a:t>           Example: Let  f(n) = n i.e O(n)  and  d(n) = n² i.e O(n²) </a:t>
            </a:r>
            <a:br>
              <a:rPr lang="en-US" sz="2400">
                <a:solidFill>
                  <a:srgbClr val="273239"/>
                </a:solidFill>
                <a:latin typeface="Arial"/>
                <a:ea typeface="Arial"/>
                <a:cs typeface="Arial"/>
                <a:sym typeface="Arial"/>
              </a:rPr>
            </a:br>
            <a:r>
              <a:rPr lang="en-US" sz="2400">
                <a:solidFill>
                  <a:srgbClr val="273239"/>
                </a:solidFill>
                <a:latin typeface="Arial"/>
                <a:ea typeface="Arial"/>
                <a:cs typeface="Arial"/>
                <a:sym typeface="Arial"/>
              </a:rPr>
              <a:t>                           then f(n) * d(n) = n * n² = n³ i.e O(n³)</a:t>
            </a:r>
            <a:endParaRPr sz="2400">
              <a:latin typeface="Arial"/>
              <a:ea typeface="Arial"/>
              <a:cs typeface="Arial"/>
              <a:sym typeface="Arial"/>
            </a:endParaRPr>
          </a:p>
          <a:p>
            <a:pPr indent="-127000" lvl="0" marL="228600" rtl="0" algn="l">
              <a:lnSpc>
                <a:spcPct val="90000"/>
              </a:lnSpc>
              <a:spcBef>
                <a:spcPts val="1800"/>
              </a:spcBef>
              <a:spcAft>
                <a:spcPts val="0"/>
              </a:spcAft>
              <a:buClr>
                <a:schemeClr val="dk1"/>
              </a:buClr>
              <a:buSzPts val="1600"/>
              <a:buNone/>
            </a:pPr>
            <a:r>
              <a:t/>
            </a:r>
            <a:endParaRPr sz="2400">
              <a:latin typeface="Arial"/>
              <a:ea typeface="Arial"/>
              <a:cs typeface="Arial"/>
              <a:sym typeface="Arial"/>
            </a:endParaRPr>
          </a:p>
        </p:txBody>
      </p:sp>
      <p:sp>
        <p:nvSpPr>
          <p:cNvPr id="405" name="Google Shape;405;p42"/>
          <p:cNvSpPr txBox="1"/>
          <p:nvPr/>
        </p:nvSpPr>
        <p:spPr>
          <a:xfrm>
            <a:off x="1299839" y="221943"/>
            <a:ext cx="10515600" cy="381740"/>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rgbClr val="273239"/>
              </a:buClr>
              <a:buSzPts val="2310"/>
              <a:buFont typeface="Arial"/>
              <a:buNone/>
            </a:pPr>
            <a:r>
              <a:rPr b="1" i="0" lang="en-US" sz="2410" u="none" cap="none" strike="noStrike">
                <a:solidFill>
                  <a:srgbClr val="273239"/>
                </a:solidFill>
                <a:latin typeface="Arial"/>
                <a:ea typeface="Arial"/>
                <a:cs typeface="Arial"/>
                <a:sym typeface="Arial"/>
              </a:rPr>
              <a:t>Properties of Asymptotic Notations </a:t>
            </a:r>
            <a:endParaRPr b="0" i="0" sz="241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Analysis of algorithm using Asymptotic analysis</a:t>
            </a:r>
            <a:endParaRPr sz="4000"/>
          </a:p>
        </p:txBody>
      </p:sp>
      <p:sp>
        <p:nvSpPr>
          <p:cNvPr id="411" name="Google Shape;411;p43"/>
          <p:cNvSpPr txBox="1"/>
          <p:nvPr>
            <p:ph idx="1" type="body"/>
          </p:nvPr>
        </p:nvSpPr>
        <p:spPr>
          <a:xfrm>
            <a:off x="838200" y="14403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73239"/>
              </a:buClr>
              <a:buSzPts val="2200"/>
              <a:buChar char="•"/>
            </a:pPr>
            <a:r>
              <a:rPr lang="en-US" sz="2200">
                <a:solidFill>
                  <a:srgbClr val="273239"/>
                </a:solidFill>
                <a:latin typeface="Arial"/>
                <a:ea typeface="Arial"/>
                <a:cs typeface="Arial"/>
                <a:sym typeface="Arial"/>
              </a:rPr>
              <a:t>We can have three cases to analyse an algorithm: </a:t>
            </a:r>
            <a:br>
              <a:rPr lang="en-US" sz="2200">
                <a:solidFill>
                  <a:srgbClr val="273239"/>
                </a:solidFill>
                <a:latin typeface="Arial"/>
                <a:ea typeface="Arial"/>
                <a:cs typeface="Arial"/>
                <a:sym typeface="Arial"/>
              </a:rPr>
            </a:br>
            <a:r>
              <a:rPr lang="en-US" sz="2200">
                <a:solidFill>
                  <a:srgbClr val="273239"/>
                </a:solidFill>
                <a:latin typeface="Arial"/>
                <a:ea typeface="Arial"/>
                <a:cs typeface="Arial"/>
                <a:sym typeface="Arial"/>
              </a:rPr>
              <a:t>1) </a:t>
            </a:r>
            <a:r>
              <a:rPr b="1" lang="en-US" sz="2200">
                <a:solidFill>
                  <a:srgbClr val="273239"/>
                </a:solidFill>
                <a:latin typeface="Arial"/>
                <a:ea typeface="Arial"/>
                <a:cs typeface="Arial"/>
                <a:sym typeface="Arial"/>
              </a:rPr>
              <a:t>Worst Case Analysis (Usually Done)</a:t>
            </a:r>
            <a:r>
              <a:rPr lang="en-US" sz="2200">
                <a:solidFill>
                  <a:srgbClr val="273239"/>
                </a:solidFill>
                <a:latin typeface="Arial"/>
                <a:ea typeface="Arial"/>
                <a:cs typeface="Arial"/>
                <a:sym typeface="Arial"/>
              </a:rPr>
              <a:t> </a:t>
            </a:r>
            <a:br>
              <a:rPr lang="en-US" sz="2200">
                <a:solidFill>
                  <a:srgbClr val="273239"/>
                </a:solidFill>
                <a:latin typeface="Arial"/>
                <a:ea typeface="Arial"/>
                <a:cs typeface="Arial"/>
                <a:sym typeface="Arial"/>
              </a:rPr>
            </a:br>
            <a:r>
              <a:rPr lang="en-US" sz="2200">
                <a:solidFill>
                  <a:srgbClr val="273239"/>
                </a:solidFill>
                <a:latin typeface="Arial"/>
                <a:ea typeface="Arial"/>
                <a:cs typeface="Arial"/>
                <a:sym typeface="Arial"/>
              </a:rPr>
              <a:t>In the worst case analysis, we calculate upper bound on running time of an algorithm. We must know the case that causes maximum number of operations to be executed. </a:t>
            </a:r>
            <a:endParaRPr sz="2200">
              <a:latin typeface="Arial"/>
              <a:ea typeface="Arial"/>
              <a:cs typeface="Arial"/>
              <a:sym typeface="Arial"/>
            </a:endParaRPr>
          </a:p>
          <a:p>
            <a:pPr indent="0" lvl="0" marL="0" rtl="0" algn="l">
              <a:lnSpc>
                <a:spcPct val="90000"/>
              </a:lnSpc>
              <a:spcBef>
                <a:spcPts val="1000"/>
              </a:spcBef>
              <a:spcAft>
                <a:spcPts val="0"/>
              </a:spcAft>
              <a:buClr>
                <a:srgbClr val="273239"/>
              </a:buClr>
              <a:buSzPts val="2000"/>
              <a:buNone/>
            </a:pPr>
            <a:br>
              <a:rPr lang="en-US" sz="2200">
                <a:solidFill>
                  <a:srgbClr val="273239"/>
                </a:solidFill>
                <a:latin typeface="Arial"/>
                <a:ea typeface="Arial"/>
                <a:cs typeface="Arial"/>
                <a:sym typeface="Arial"/>
              </a:rPr>
            </a:br>
            <a:r>
              <a:rPr lang="en-US" sz="2200">
                <a:solidFill>
                  <a:srgbClr val="273239"/>
                </a:solidFill>
                <a:latin typeface="Arial"/>
                <a:ea typeface="Arial"/>
                <a:cs typeface="Arial"/>
                <a:sym typeface="Arial"/>
              </a:rPr>
              <a:t>  2) </a:t>
            </a:r>
            <a:r>
              <a:rPr b="1" lang="en-US" sz="2200">
                <a:solidFill>
                  <a:srgbClr val="273239"/>
                </a:solidFill>
                <a:latin typeface="Arial"/>
                <a:ea typeface="Arial"/>
                <a:cs typeface="Arial"/>
                <a:sym typeface="Arial"/>
              </a:rPr>
              <a:t>Average Case Analysis (Sometimes done) </a:t>
            </a:r>
            <a:endParaRPr sz="2200">
              <a:latin typeface="Arial"/>
              <a:ea typeface="Arial"/>
              <a:cs typeface="Arial"/>
              <a:sym typeface="Arial"/>
            </a:endParaRPr>
          </a:p>
          <a:p>
            <a:pPr indent="0" lvl="0" marL="0" rtl="0" algn="l">
              <a:lnSpc>
                <a:spcPct val="90000"/>
              </a:lnSpc>
              <a:spcBef>
                <a:spcPts val="1000"/>
              </a:spcBef>
              <a:spcAft>
                <a:spcPts val="0"/>
              </a:spcAft>
              <a:buClr>
                <a:srgbClr val="273239"/>
              </a:buClr>
              <a:buSzPts val="1800"/>
              <a:buNone/>
            </a:pPr>
            <a:r>
              <a:rPr b="1" lang="en-US" sz="2200">
                <a:solidFill>
                  <a:srgbClr val="273239"/>
                </a:solidFill>
                <a:latin typeface="Arial"/>
                <a:ea typeface="Arial"/>
                <a:cs typeface="Arial"/>
                <a:sym typeface="Arial"/>
              </a:rPr>
              <a:t>    </a:t>
            </a:r>
            <a:r>
              <a:rPr lang="en-US" sz="2200">
                <a:solidFill>
                  <a:srgbClr val="273239"/>
                </a:solidFill>
                <a:latin typeface="Arial"/>
                <a:ea typeface="Arial"/>
                <a:cs typeface="Arial"/>
                <a:sym typeface="Arial"/>
              </a:rPr>
              <a:t>In average case analysis, we take all possible inputs and calculate computing time for all of the inputs. Sum up all the calculated values and divide the sum by total number of inputs. We must know (or predict) distribution of cases. </a:t>
            </a:r>
            <a:endParaRPr sz="2200">
              <a:latin typeface="Arial"/>
              <a:ea typeface="Arial"/>
              <a:cs typeface="Arial"/>
              <a:sym typeface="Arial"/>
            </a:endParaRPr>
          </a:p>
          <a:p>
            <a:pPr indent="0" lvl="0" marL="0" rtl="0" algn="l">
              <a:lnSpc>
                <a:spcPct val="90000"/>
              </a:lnSpc>
              <a:spcBef>
                <a:spcPts val="1000"/>
              </a:spcBef>
              <a:spcAft>
                <a:spcPts val="0"/>
              </a:spcAft>
              <a:buClr>
                <a:srgbClr val="273239"/>
              </a:buClr>
              <a:buSzPts val="2000"/>
              <a:buNone/>
            </a:pPr>
            <a:br>
              <a:rPr lang="en-US" sz="2200">
                <a:solidFill>
                  <a:srgbClr val="273239"/>
                </a:solidFill>
                <a:latin typeface="Arial"/>
                <a:ea typeface="Arial"/>
                <a:cs typeface="Arial"/>
                <a:sym typeface="Arial"/>
              </a:rPr>
            </a:br>
            <a:r>
              <a:rPr lang="en-US" sz="2200">
                <a:solidFill>
                  <a:srgbClr val="273239"/>
                </a:solidFill>
                <a:latin typeface="Arial"/>
                <a:ea typeface="Arial"/>
                <a:cs typeface="Arial"/>
                <a:sym typeface="Arial"/>
              </a:rPr>
              <a:t>   3)</a:t>
            </a:r>
            <a:r>
              <a:rPr b="1" lang="en-US" sz="2200">
                <a:solidFill>
                  <a:srgbClr val="273239"/>
                </a:solidFill>
                <a:latin typeface="Arial"/>
                <a:ea typeface="Arial"/>
                <a:cs typeface="Arial"/>
                <a:sym typeface="Arial"/>
              </a:rPr>
              <a:t> Best Case Analysis (Bogus) </a:t>
            </a:r>
            <a:endParaRPr sz="2200">
              <a:latin typeface="Arial"/>
              <a:ea typeface="Arial"/>
              <a:cs typeface="Arial"/>
              <a:sym typeface="Arial"/>
            </a:endParaRPr>
          </a:p>
          <a:p>
            <a:pPr indent="0" lvl="0" marL="0" rtl="0" algn="l">
              <a:lnSpc>
                <a:spcPct val="90000"/>
              </a:lnSpc>
              <a:spcBef>
                <a:spcPts val="1000"/>
              </a:spcBef>
              <a:spcAft>
                <a:spcPts val="0"/>
              </a:spcAft>
              <a:buClr>
                <a:srgbClr val="273239"/>
              </a:buClr>
              <a:buSzPts val="2000"/>
              <a:buNone/>
            </a:pPr>
            <a:r>
              <a:rPr lang="en-US" sz="2200">
                <a:solidFill>
                  <a:srgbClr val="273239"/>
                </a:solidFill>
                <a:latin typeface="Arial"/>
                <a:ea typeface="Arial"/>
                <a:cs typeface="Arial"/>
                <a:sym typeface="Arial"/>
              </a:rPr>
              <a:t> In the best case analysis, we calculate lower bound on running time of an algorithm. We must know the case that causes minimum number of operations to be executed. </a:t>
            </a:r>
            <a:br>
              <a:rPr lang="en-US" sz="2200">
                <a:solidFill>
                  <a:srgbClr val="273239"/>
                </a:solidFill>
                <a:latin typeface="Arial"/>
                <a:ea typeface="Arial"/>
                <a:cs typeface="Arial"/>
                <a:sym typeface="Arial"/>
              </a:rPr>
            </a:br>
            <a:endParaRPr sz="2200">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ts val="13306"/>
              <a:buFont typeface="Calibri"/>
              <a:buNone/>
            </a:pPr>
            <a:r>
              <a:rPr lang="en-US"/>
              <a:t>Best, Worst and Average case analysis</a:t>
            </a:r>
            <a:br>
              <a:rPr lang="en-US"/>
            </a:br>
            <a:r>
              <a:rPr lang="en-US"/>
              <a:t>1. Linear Search</a:t>
            </a:r>
            <a:br>
              <a:rPr lang="en-US"/>
            </a:br>
            <a:r>
              <a:rPr lang="en-US"/>
              <a:t>2. Binary Search Tree</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5"/>
          <p:cNvSpPr txBox="1"/>
          <p:nvPr>
            <p:ph idx="1" type="body"/>
          </p:nvPr>
        </p:nvSpPr>
        <p:spPr>
          <a:xfrm>
            <a:off x="371752" y="644894"/>
            <a:ext cx="11448495" cy="6013358"/>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rgbClr val="273239"/>
              </a:buClr>
              <a:buSzPts val="1800"/>
              <a:buNone/>
            </a:pPr>
            <a:r>
              <a:rPr lang="en-US" sz="2200">
                <a:latin typeface="Courier New"/>
                <a:ea typeface="Courier New"/>
                <a:cs typeface="Courier New"/>
                <a:sym typeface="Courier New"/>
              </a:rPr>
              <a:t>int</a:t>
            </a:r>
            <a:r>
              <a:rPr lang="en-US" sz="2200">
                <a:latin typeface="Consolas"/>
                <a:ea typeface="Consolas"/>
                <a:cs typeface="Consolas"/>
                <a:sym typeface="Consolas"/>
              </a:rPr>
              <a:t> </a:t>
            </a:r>
            <a:r>
              <a:rPr lang="en-US" sz="2200">
                <a:latin typeface="Courier New"/>
                <a:ea typeface="Courier New"/>
                <a:cs typeface="Courier New"/>
                <a:sym typeface="Courier New"/>
              </a:rPr>
              <a:t>search(int</a:t>
            </a:r>
            <a:r>
              <a:rPr lang="en-US" sz="2200">
                <a:latin typeface="Consolas"/>
                <a:ea typeface="Consolas"/>
                <a:cs typeface="Consolas"/>
                <a:sym typeface="Consolas"/>
              </a:rPr>
              <a:t> </a:t>
            </a:r>
            <a:r>
              <a:rPr lang="en-US" sz="2200">
                <a:latin typeface="Courier New"/>
                <a:ea typeface="Courier New"/>
                <a:cs typeface="Courier New"/>
                <a:sym typeface="Courier New"/>
              </a:rPr>
              <a:t>arr[], int</a:t>
            </a:r>
            <a:r>
              <a:rPr lang="en-US" sz="2200">
                <a:latin typeface="Consolas"/>
                <a:ea typeface="Consolas"/>
                <a:cs typeface="Consolas"/>
                <a:sym typeface="Consolas"/>
              </a:rPr>
              <a:t> </a:t>
            </a:r>
            <a:r>
              <a:rPr lang="en-US" sz="2200">
                <a:latin typeface="Courier New"/>
                <a:ea typeface="Courier New"/>
                <a:cs typeface="Courier New"/>
                <a:sym typeface="Courier New"/>
              </a:rPr>
              <a:t>n, int</a:t>
            </a:r>
            <a:r>
              <a:rPr lang="en-US" sz="2200">
                <a:latin typeface="Consolas"/>
                <a:ea typeface="Consolas"/>
                <a:cs typeface="Consolas"/>
                <a:sym typeface="Consolas"/>
              </a:rPr>
              <a:t> </a:t>
            </a:r>
            <a:r>
              <a:rPr lang="en-US" sz="2200">
                <a:latin typeface="Courier New"/>
                <a:ea typeface="Courier New"/>
                <a:cs typeface="Courier New"/>
                <a:sym typeface="Courier New"/>
              </a:rPr>
              <a:t>x)</a:t>
            </a:r>
            <a:endParaRPr sz="2200">
              <a:latin typeface="Calibri"/>
              <a:ea typeface="Calibri"/>
              <a:cs typeface="Calibri"/>
              <a:sym typeface="Calibri"/>
            </a:endParaRPr>
          </a:p>
          <a:p>
            <a:pPr indent="0" lvl="0" marL="0" rtl="0" algn="l">
              <a:lnSpc>
                <a:spcPct val="107000"/>
              </a:lnSpc>
              <a:spcBef>
                <a:spcPts val="0"/>
              </a:spcBef>
              <a:spcAft>
                <a:spcPts val="0"/>
              </a:spcAft>
              <a:buClr>
                <a:srgbClr val="273239"/>
              </a:buClr>
              <a:buSzPts val="1800"/>
              <a:buNone/>
            </a:pPr>
            <a:r>
              <a:rPr lang="en-US" sz="2200">
                <a:latin typeface="Courier New"/>
                <a:ea typeface="Courier New"/>
                <a:cs typeface="Courier New"/>
                <a:sym typeface="Courier New"/>
              </a:rPr>
              <a:t>{</a:t>
            </a:r>
            <a:endParaRPr sz="2200">
              <a:latin typeface="Calibri"/>
              <a:ea typeface="Calibri"/>
              <a:cs typeface="Calibri"/>
              <a:sym typeface="Calibri"/>
            </a:endParaRPr>
          </a:p>
          <a:p>
            <a:pPr indent="0" lvl="0" marL="0" rtl="0" algn="l">
              <a:lnSpc>
                <a:spcPct val="107000"/>
              </a:lnSpc>
              <a:spcBef>
                <a:spcPts val="0"/>
              </a:spcBef>
              <a:spcAft>
                <a:spcPts val="0"/>
              </a:spcAft>
              <a:buClr>
                <a:srgbClr val="273239"/>
              </a:buClr>
              <a:buSzPts val="1800"/>
              <a:buNone/>
            </a:pPr>
            <a:r>
              <a:rPr lang="en-US" sz="2200">
                <a:latin typeface="Courier New"/>
                <a:ea typeface="Courier New"/>
                <a:cs typeface="Courier New"/>
                <a:sym typeface="Courier New"/>
              </a:rPr>
              <a:t>    int</a:t>
            </a:r>
            <a:r>
              <a:rPr lang="en-US" sz="2200">
                <a:latin typeface="Consolas"/>
                <a:ea typeface="Consolas"/>
                <a:cs typeface="Consolas"/>
                <a:sym typeface="Consolas"/>
              </a:rPr>
              <a:t> </a:t>
            </a:r>
            <a:r>
              <a:rPr lang="en-US" sz="2200">
                <a:latin typeface="Courier New"/>
                <a:ea typeface="Courier New"/>
                <a:cs typeface="Courier New"/>
                <a:sym typeface="Courier New"/>
              </a:rPr>
              <a:t>i;</a:t>
            </a:r>
            <a:endParaRPr sz="2200">
              <a:latin typeface="Calibri"/>
              <a:ea typeface="Calibri"/>
              <a:cs typeface="Calibri"/>
              <a:sym typeface="Calibri"/>
            </a:endParaRPr>
          </a:p>
          <a:p>
            <a:pPr indent="0" lvl="0" marL="0" rtl="0" algn="l">
              <a:lnSpc>
                <a:spcPct val="107000"/>
              </a:lnSpc>
              <a:spcBef>
                <a:spcPts val="0"/>
              </a:spcBef>
              <a:spcAft>
                <a:spcPts val="0"/>
              </a:spcAft>
              <a:buClr>
                <a:srgbClr val="273239"/>
              </a:buClr>
              <a:buSzPts val="1800"/>
              <a:buNone/>
            </a:pPr>
            <a:r>
              <a:rPr lang="en-US" sz="2200">
                <a:latin typeface="Courier New"/>
                <a:ea typeface="Courier New"/>
                <a:cs typeface="Courier New"/>
                <a:sym typeface="Courier New"/>
              </a:rPr>
              <a:t>    for</a:t>
            </a:r>
            <a:r>
              <a:rPr lang="en-US" sz="2200">
                <a:latin typeface="Consolas"/>
                <a:ea typeface="Consolas"/>
                <a:cs typeface="Consolas"/>
                <a:sym typeface="Consolas"/>
              </a:rPr>
              <a:t> </a:t>
            </a:r>
            <a:r>
              <a:rPr lang="en-US" sz="2200">
                <a:latin typeface="Courier New"/>
                <a:ea typeface="Courier New"/>
                <a:cs typeface="Courier New"/>
                <a:sym typeface="Courier New"/>
              </a:rPr>
              <a:t>(i = 0; i &lt; n; i++) {</a:t>
            </a:r>
            <a:endParaRPr sz="2200">
              <a:latin typeface="Calibri"/>
              <a:ea typeface="Calibri"/>
              <a:cs typeface="Calibri"/>
              <a:sym typeface="Calibri"/>
            </a:endParaRPr>
          </a:p>
          <a:p>
            <a:pPr indent="0" lvl="0" marL="0" rtl="0" algn="l">
              <a:lnSpc>
                <a:spcPct val="107000"/>
              </a:lnSpc>
              <a:spcBef>
                <a:spcPts val="0"/>
              </a:spcBef>
              <a:spcAft>
                <a:spcPts val="0"/>
              </a:spcAft>
              <a:buClr>
                <a:srgbClr val="273239"/>
              </a:buClr>
              <a:buSzPts val="1800"/>
              <a:buNone/>
            </a:pPr>
            <a:r>
              <a:rPr lang="en-US" sz="2200">
                <a:latin typeface="Courier New"/>
                <a:ea typeface="Courier New"/>
                <a:cs typeface="Courier New"/>
                <a:sym typeface="Courier New"/>
              </a:rPr>
              <a:t>        if</a:t>
            </a:r>
            <a:r>
              <a:rPr lang="en-US" sz="2200">
                <a:latin typeface="Consolas"/>
                <a:ea typeface="Consolas"/>
                <a:cs typeface="Consolas"/>
                <a:sym typeface="Consolas"/>
              </a:rPr>
              <a:t> </a:t>
            </a:r>
            <a:r>
              <a:rPr lang="en-US" sz="2200">
                <a:latin typeface="Courier New"/>
                <a:ea typeface="Courier New"/>
                <a:cs typeface="Courier New"/>
                <a:sym typeface="Courier New"/>
              </a:rPr>
              <a:t>(arr[i] == x)</a:t>
            </a:r>
            <a:endParaRPr sz="2200">
              <a:latin typeface="Calibri"/>
              <a:ea typeface="Calibri"/>
              <a:cs typeface="Calibri"/>
              <a:sym typeface="Calibri"/>
            </a:endParaRPr>
          </a:p>
          <a:p>
            <a:pPr indent="0" lvl="0" marL="0" rtl="0" algn="l">
              <a:lnSpc>
                <a:spcPct val="107000"/>
              </a:lnSpc>
              <a:spcBef>
                <a:spcPts val="0"/>
              </a:spcBef>
              <a:spcAft>
                <a:spcPts val="0"/>
              </a:spcAft>
              <a:buClr>
                <a:srgbClr val="273239"/>
              </a:buClr>
              <a:buSzPts val="1800"/>
              <a:buNone/>
            </a:pPr>
            <a:r>
              <a:rPr lang="en-US" sz="2200">
                <a:latin typeface="Courier New"/>
                <a:ea typeface="Courier New"/>
                <a:cs typeface="Courier New"/>
                <a:sym typeface="Courier New"/>
              </a:rPr>
              <a:t>            return</a:t>
            </a:r>
            <a:r>
              <a:rPr lang="en-US" sz="2200">
                <a:latin typeface="Consolas"/>
                <a:ea typeface="Consolas"/>
                <a:cs typeface="Consolas"/>
                <a:sym typeface="Consolas"/>
              </a:rPr>
              <a:t> </a:t>
            </a:r>
            <a:r>
              <a:rPr lang="en-US" sz="2200">
                <a:latin typeface="Courier New"/>
                <a:ea typeface="Courier New"/>
                <a:cs typeface="Courier New"/>
                <a:sym typeface="Courier New"/>
              </a:rPr>
              <a:t>i;</a:t>
            </a:r>
            <a:endParaRPr sz="2200">
              <a:latin typeface="Calibri"/>
              <a:ea typeface="Calibri"/>
              <a:cs typeface="Calibri"/>
              <a:sym typeface="Calibri"/>
            </a:endParaRPr>
          </a:p>
          <a:p>
            <a:pPr indent="0" lvl="0" marL="0" rtl="0" algn="l">
              <a:lnSpc>
                <a:spcPct val="107000"/>
              </a:lnSpc>
              <a:spcBef>
                <a:spcPts val="0"/>
              </a:spcBef>
              <a:spcAft>
                <a:spcPts val="0"/>
              </a:spcAft>
              <a:buClr>
                <a:srgbClr val="273239"/>
              </a:buClr>
              <a:buSzPts val="1800"/>
              <a:buNone/>
            </a:pPr>
            <a:r>
              <a:rPr lang="en-US" sz="2200">
                <a:latin typeface="Courier New"/>
                <a:ea typeface="Courier New"/>
                <a:cs typeface="Courier New"/>
                <a:sym typeface="Courier New"/>
              </a:rPr>
              <a:t>    }</a:t>
            </a:r>
            <a:endParaRPr sz="2200">
              <a:latin typeface="Calibri"/>
              <a:ea typeface="Calibri"/>
              <a:cs typeface="Calibri"/>
              <a:sym typeface="Calibri"/>
            </a:endParaRPr>
          </a:p>
          <a:p>
            <a:pPr indent="0" lvl="0" marL="0" rtl="0" algn="l">
              <a:lnSpc>
                <a:spcPct val="107000"/>
              </a:lnSpc>
              <a:spcBef>
                <a:spcPts val="0"/>
              </a:spcBef>
              <a:spcAft>
                <a:spcPts val="0"/>
              </a:spcAft>
              <a:buClr>
                <a:srgbClr val="273239"/>
              </a:buClr>
              <a:buSzPts val="1800"/>
              <a:buNone/>
            </a:pPr>
            <a:r>
              <a:rPr lang="en-US" sz="2200">
                <a:latin typeface="Courier New"/>
                <a:ea typeface="Courier New"/>
                <a:cs typeface="Courier New"/>
                <a:sym typeface="Courier New"/>
              </a:rPr>
              <a:t>    return</a:t>
            </a:r>
            <a:r>
              <a:rPr lang="en-US" sz="2200">
                <a:latin typeface="Consolas"/>
                <a:ea typeface="Consolas"/>
                <a:cs typeface="Consolas"/>
                <a:sym typeface="Consolas"/>
              </a:rPr>
              <a:t> </a:t>
            </a:r>
            <a:r>
              <a:rPr lang="en-US" sz="2200">
                <a:latin typeface="Courier New"/>
                <a:ea typeface="Courier New"/>
                <a:cs typeface="Courier New"/>
                <a:sym typeface="Courier New"/>
              </a:rPr>
              <a:t>-1;</a:t>
            </a:r>
            <a:endParaRPr sz="2200">
              <a:latin typeface="Calibri"/>
              <a:ea typeface="Calibri"/>
              <a:cs typeface="Calibri"/>
              <a:sym typeface="Calibri"/>
            </a:endParaRPr>
          </a:p>
          <a:p>
            <a:pPr indent="0" lvl="0" marL="0" rtl="0" algn="l">
              <a:lnSpc>
                <a:spcPct val="107000"/>
              </a:lnSpc>
              <a:spcBef>
                <a:spcPts val="0"/>
              </a:spcBef>
              <a:spcAft>
                <a:spcPts val="0"/>
              </a:spcAft>
              <a:buClr>
                <a:srgbClr val="273239"/>
              </a:buClr>
              <a:buSzPts val="1800"/>
              <a:buNone/>
            </a:pPr>
            <a:r>
              <a:rPr lang="en-US" sz="2200">
                <a:latin typeface="Courier New"/>
                <a:ea typeface="Courier New"/>
                <a:cs typeface="Courier New"/>
                <a:sym typeface="Courier New"/>
              </a:rPr>
              <a:t>}</a:t>
            </a:r>
            <a:endParaRPr sz="2200">
              <a:latin typeface="Calibri"/>
              <a:ea typeface="Calibri"/>
              <a:cs typeface="Calibri"/>
              <a:sym typeface="Calibri"/>
            </a:endParaRPr>
          </a:p>
          <a:p>
            <a:pPr indent="-228600" lvl="0" marL="228600" rtl="0" algn="l">
              <a:lnSpc>
                <a:spcPct val="90000"/>
              </a:lnSpc>
              <a:spcBef>
                <a:spcPts val="1000"/>
              </a:spcBef>
              <a:spcAft>
                <a:spcPts val="0"/>
              </a:spcAft>
              <a:buSzPts val="2000"/>
              <a:buChar char="•"/>
            </a:pPr>
            <a:r>
              <a:rPr b="1" lang="en-US" sz="2000">
                <a:latin typeface="Arial"/>
                <a:ea typeface="Arial"/>
                <a:cs typeface="Arial"/>
                <a:sym typeface="Arial"/>
              </a:rPr>
              <a:t>Worst Case Analysis (Usually Done)</a:t>
            </a: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For Linear Search, the worst case happens when the element to be searched (x in the above code) is not present in the array. When x is not present, the search() functions compares it with all the elements of arr[] one by one. Therefore, the worst case time complexity of linear search would be O(n).</a:t>
            </a:r>
            <a:endParaRPr sz="3000"/>
          </a:p>
          <a:p>
            <a:pPr indent="-228600" lvl="0" marL="228600" rtl="0" algn="l">
              <a:lnSpc>
                <a:spcPct val="90000"/>
              </a:lnSpc>
              <a:spcBef>
                <a:spcPts val="1000"/>
              </a:spcBef>
              <a:spcAft>
                <a:spcPts val="0"/>
              </a:spcAft>
              <a:buSzPts val="2000"/>
              <a:buChar char="•"/>
            </a:pPr>
            <a:r>
              <a:rPr b="1" lang="en-US" sz="2000">
                <a:latin typeface="Arial"/>
                <a:ea typeface="Arial"/>
                <a:cs typeface="Arial"/>
                <a:sym typeface="Arial"/>
              </a:rPr>
              <a:t>Average Case Analysis (Sometimes done) </a:t>
            </a:r>
            <a:br>
              <a:rPr lang="en-US" sz="2000">
                <a:latin typeface="Arial"/>
                <a:ea typeface="Arial"/>
                <a:cs typeface="Arial"/>
                <a:sym typeface="Arial"/>
              </a:rPr>
            </a:br>
            <a:r>
              <a:rPr lang="en-US" sz="2000">
                <a:latin typeface="Arial"/>
                <a:ea typeface="Arial"/>
                <a:cs typeface="Arial"/>
                <a:sym typeface="Arial"/>
              </a:rPr>
              <a:t>For the linear search problem, the average case time will be average of search time when key to be searched is at position 1,2,3,4……n. </a:t>
            </a:r>
            <a:endParaRPr sz="3000"/>
          </a:p>
          <a:p>
            <a:pPr indent="0" lvl="0" marL="0" rtl="0" algn="l">
              <a:lnSpc>
                <a:spcPct val="90000"/>
              </a:lnSpc>
              <a:spcBef>
                <a:spcPts val="1000"/>
              </a:spcBef>
              <a:spcAft>
                <a:spcPts val="0"/>
              </a:spcAft>
              <a:buClr>
                <a:srgbClr val="273239"/>
              </a:buClr>
              <a:buSzPts val="1800"/>
              <a:buNone/>
            </a:pPr>
            <a:r>
              <a:rPr lang="en-US" sz="2000">
                <a:latin typeface="Arial"/>
                <a:ea typeface="Arial"/>
                <a:cs typeface="Arial"/>
                <a:sym typeface="Arial"/>
              </a:rPr>
              <a:t>So average case time= (1+2+3+4……..+n)/n   =   n(n+1)/2n  =  (n+1)/2   i.e  Θ(n).</a:t>
            </a:r>
            <a:endParaRPr sz="3000"/>
          </a:p>
          <a:p>
            <a:pPr indent="0" lvl="0" marL="0" rtl="0" algn="l">
              <a:lnSpc>
                <a:spcPct val="90000"/>
              </a:lnSpc>
              <a:spcBef>
                <a:spcPts val="1000"/>
              </a:spcBef>
              <a:spcAft>
                <a:spcPts val="0"/>
              </a:spcAft>
              <a:buClr>
                <a:schemeClr val="dk1"/>
              </a:buClr>
              <a:buSzPts val="1800"/>
              <a:buNone/>
            </a:pPr>
            <a:r>
              <a:t/>
            </a:r>
            <a:endParaRPr sz="20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2000">
              <a:latin typeface="Arial"/>
              <a:ea typeface="Arial"/>
              <a:cs typeface="Arial"/>
              <a:sym typeface="Arial"/>
            </a:endParaRPr>
          </a:p>
          <a:p>
            <a:pPr indent="-114300" lvl="0" marL="228600" rtl="0" algn="l">
              <a:lnSpc>
                <a:spcPct val="90000"/>
              </a:lnSpc>
              <a:spcBef>
                <a:spcPts val="1000"/>
              </a:spcBef>
              <a:spcAft>
                <a:spcPts val="0"/>
              </a:spcAft>
              <a:buClr>
                <a:schemeClr val="dk1"/>
              </a:buClr>
              <a:buSzPts val="18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200"/>
          </a:p>
        </p:txBody>
      </p:sp>
      <p:sp>
        <p:nvSpPr>
          <p:cNvPr id="422" name="Google Shape;422;p45"/>
          <p:cNvSpPr txBox="1"/>
          <p:nvPr>
            <p:ph type="title"/>
          </p:nvPr>
        </p:nvSpPr>
        <p:spPr>
          <a:xfrm>
            <a:off x="838200" y="125428"/>
            <a:ext cx="10515600" cy="3983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4000"/>
              <a:t>Analysis of Linear search using Asymptotic analysis</a:t>
            </a:r>
            <a:endParaRPr sz="4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6"/>
          <p:cNvSpPr txBox="1"/>
          <p:nvPr>
            <p:ph idx="1" type="body"/>
          </p:nvPr>
        </p:nvSpPr>
        <p:spPr>
          <a:xfrm>
            <a:off x="371752" y="644894"/>
            <a:ext cx="11448495" cy="6013358"/>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rgbClr val="273239"/>
              </a:buClr>
              <a:buSzPts val="1800"/>
              <a:buNone/>
            </a:pPr>
            <a:r>
              <a:rPr lang="en-US" sz="2000">
                <a:latin typeface="Arial"/>
                <a:ea typeface="Arial"/>
                <a:cs typeface="Arial"/>
                <a:sym typeface="Arial"/>
              </a:rPr>
              <a:t>int search(int arr[], int n, int x)</a:t>
            </a:r>
            <a:endParaRPr sz="2000">
              <a:latin typeface="Arial"/>
              <a:ea typeface="Arial"/>
              <a:cs typeface="Arial"/>
              <a:sym typeface="Arial"/>
            </a:endParaRPr>
          </a:p>
          <a:p>
            <a:pPr indent="0" lvl="0" marL="0" rtl="0" algn="l">
              <a:lnSpc>
                <a:spcPct val="107000"/>
              </a:lnSpc>
              <a:spcBef>
                <a:spcPts val="0"/>
              </a:spcBef>
              <a:spcAft>
                <a:spcPts val="0"/>
              </a:spcAft>
              <a:buClr>
                <a:srgbClr val="273239"/>
              </a:buClr>
              <a:buSzPts val="1800"/>
              <a:buNone/>
            </a:pPr>
            <a:r>
              <a:rPr lang="en-US" sz="2000">
                <a:latin typeface="Arial"/>
                <a:ea typeface="Arial"/>
                <a:cs typeface="Arial"/>
                <a:sym typeface="Arial"/>
              </a:rPr>
              <a:t>{</a:t>
            </a:r>
            <a:endParaRPr sz="2000">
              <a:latin typeface="Arial"/>
              <a:ea typeface="Arial"/>
              <a:cs typeface="Arial"/>
              <a:sym typeface="Arial"/>
            </a:endParaRPr>
          </a:p>
          <a:p>
            <a:pPr indent="0" lvl="0" marL="0" rtl="0" algn="l">
              <a:lnSpc>
                <a:spcPct val="107000"/>
              </a:lnSpc>
              <a:spcBef>
                <a:spcPts val="0"/>
              </a:spcBef>
              <a:spcAft>
                <a:spcPts val="0"/>
              </a:spcAft>
              <a:buClr>
                <a:srgbClr val="273239"/>
              </a:buClr>
              <a:buSzPts val="1800"/>
              <a:buNone/>
            </a:pPr>
            <a:r>
              <a:rPr lang="en-US" sz="2000">
                <a:latin typeface="Arial"/>
                <a:ea typeface="Arial"/>
                <a:cs typeface="Arial"/>
                <a:sym typeface="Arial"/>
              </a:rPr>
              <a:t>    int i;</a:t>
            </a:r>
            <a:endParaRPr sz="2000">
              <a:latin typeface="Arial"/>
              <a:ea typeface="Arial"/>
              <a:cs typeface="Arial"/>
              <a:sym typeface="Arial"/>
            </a:endParaRPr>
          </a:p>
          <a:p>
            <a:pPr indent="0" lvl="0" marL="0" rtl="0" algn="l">
              <a:lnSpc>
                <a:spcPct val="107000"/>
              </a:lnSpc>
              <a:spcBef>
                <a:spcPts val="0"/>
              </a:spcBef>
              <a:spcAft>
                <a:spcPts val="0"/>
              </a:spcAft>
              <a:buClr>
                <a:srgbClr val="273239"/>
              </a:buClr>
              <a:buSzPts val="1800"/>
              <a:buNone/>
            </a:pPr>
            <a:r>
              <a:rPr lang="en-US" sz="2000">
                <a:latin typeface="Arial"/>
                <a:ea typeface="Arial"/>
                <a:cs typeface="Arial"/>
                <a:sym typeface="Arial"/>
              </a:rPr>
              <a:t>    for (i = 0; i &lt; n; i++) {</a:t>
            </a:r>
            <a:endParaRPr sz="2000">
              <a:latin typeface="Arial"/>
              <a:ea typeface="Arial"/>
              <a:cs typeface="Arial"/>
              <a:sym typeface="Arial"/>
            </a:endParaRPr>
          </a:p>
          <a:p>
            <a:pPr indent="0" lvl="0" marL="0" rtl="0" algn="l">
              <a:lnSpc>
                <a:spcPct val="107000"/>
              </a:lnSpc>
              <a:spcBef>
                <a:spcPts val="0"/>
              </a:spcBef>
              <a:spcAft>
                <a:spcPts val="0"/>
              </a:spcAft>
              <a:buClr>
                <a:srgbClr val="273239"/>
              </a:buClr>
              <a:buSzPts val="1800"/>
              <a:buNone/>
            </a:pPr>
            <a:r>
              <a:rPr lang="en-US" sz="2000">
                <a:latin typeface="Arial"/>
                <a:ea typeface="Arial"/>
                <a:cs typeface="Arial"/>
                <a:sym typeface="Arial"/>
              </a:rPr>
              <a:t>        if (arr[i] == x)</a:t>
            </a:r>
            <a:endParaRPr sz="2000">
              <a:latin typeface="Arial"/>
              <a:ea typeface="Arial"/>
              <a:cs typeface="Arial"/>
              <a:sym typeface="Arial"/>
            </a:endParaRPr>
          </a:p>
          <a:p>
            <a:pPr indent="0" lvl="0" marL="0" rtl="0" algn="l">
              <a:lnSpc>
                <a:spcPct val="107000"/>
              </a:lnSpc>
              <a:spcBef>
                <a:spcPts val="0"/>
              </a:spcBef>
              <a:spcAft>
                <a:spcPts val="0"/>
              </a:spcAft>
              <a:buClr>
                <a:srgbClr val="273239"/>
              </a:buClr>
              <a:buSzPts val="1800"/>
              <a:buNone/>
            </a:pPr>
            <a:r>
              <a:rPr lang="en-US" sz="2000">
                <a:latin typeface="Arial"/>
                <a:ea typeface="Arial"/>
                <a:cs typeface="Arial"/>
                <a:sym typeface="Arial"/>
              </a:rPr>
              <a:t>            return i;</a:t>
            </a:r>
            <a:endParaRPr sz="2000">
              <a:latin typeface="Arial"/>
              <a:ea typeface="Arial"/>
              <a:cs typeface="Arial"/>
              <a:sym typeface="Arial"/>
            </a:endParaRPr>
          </a:p>
          <a:p>
            <a:pPr indent="0" lvl="0" marL="0" rtl="0" algn="l">
              <a:lnSpc>
                <a:spcPct val="107000"/>
              </a:lnSpc>
              <a:spcBef>
                <a:spcPts val="0"/>
              </a:spcBef>
              <a:spcAft>
                <a:spcPts val="0"/>
              </a:spcAft>
              <a:buClr>
                <a:srgbClr val="273239"/>
              </a:buClr>
              <a:buSzPts val="1800"/>
              <a:buNone/>
            </a:pPr>
            <a:r>
              <a:rPr lang="en-US" sz="2000">
                <a:latin typeface="Arial"/>
                <a:ea typeface="Arial"/>
                <a:cs typeface="Arial"/>
                <a:sym typeface="Arial"/>
              </a:rPr>
              <a:t>    }</a:t>
            </a:r>
            <a:endParaRPr sz="2000">
              <a:latin typeface="Arial"/>
              <a:ea typeface="Arial"/>
              <a:cs typeface="Arial"/>
              <a:sym typeface="Arial"/>
            </a:endParaRPr>
          </a:p>
          <a:p>
            <a:pPr indent="0" lvl="0" marL="0" rtl="0" algn="l">
              <a:lnSpc>
                <a:spcPct val="107000"/>
              </a:lnSpc>
              <a:spcBef>
                <a:spcPts val="0"/>
              </a:spcBef>
              <a:spcAft>
                <a:spcPts val="0"/>
              </a:spcAft>
              <a:buClr>
                <a:srgbClr val="273239"/>
              </a:buClr>
              <a:buSzPts val="1800"/>
              <a:buNone/>
            </a:pPr>
            <a:r>
              <a:rPr lang="en-US" sz="2000">
                <a:latin typeface="Arial"/>
                <a:ea typeface="Arial"/>
                <a:cs typeface="Arial"/>
                <a:sym typeface="Arial"/>
              </a:rPr>
              <a:t>    return -1;</a:t>
            </a:r>
            <a:endParaRPr sz="2000">
              <a:latin typeface="Arial"/>
              <a:ea typeface="Arial"/>
              <a:cs typeface="Arial"/>
              <a:sym typeface="Arial"/>
            </a:endParaRPr>
          </a:p>
          <a:p>
            <a:pPr indent="0" lvl="0" marL="0" rtl="0" algn="l">
              <a:lnSpc>
                <a:spcPct val="107000"/>
              </a:lnSpc>
              <a:spcBef>
                <a:spcPts val="0"/>
              </a:spcBef>
              <a:spcAft>
                <a:spcPts val="0"/>
              </a:spcAft>
              <a:buClr>
                <a:srgbClr val="273239"/>
              </a:buClr>
              <a:buSzPts val="1800"/>
              <a:buNone/>
            </a:pPr>
            <a:r>
              <a:rPr lang="en-US" sz="2000">
                <a:latin typeface="Arial"/>
                <a:ea typeface="Arial"/>
                <a:cs typeface="Arial"/>
                <a:sym typeface="Arial"/>
              </a:rPr>
              <a:t>}</a:t>
            </a:r>
            <a:endParaRPr sz="2000">
              <a:latin typeface="Arial"/>
              <a:ea typeface="Arial"/>
              <a:cs typeface="Arial"/>
              <a:sym typeface="Arial"/>
            </a:endParaRPr>
          </a:p>
          <a:p>
            <a:pPr indent="-228600" lvl="0" marL="228600" rtl="0" algn="l">
              <a:lnSpc>
                <a:spcPct val="90000"/>
              </a:lnSpc>
              <a:spcBef>
                <a:spcPts val="1000"/>
              </a:spcBef>
              <a:spcAft>
                <a:spcPts val="0"/>
              </a:spcAft>
              <a:buSzPts val="2000"/>
              <a:buChar char="•"/>
            </a:pPr>
            <a:r>
              <a:rPr b="1" lang="en-US" sz="2000">
                <a:latin typeface="Arial"/>
                <a:ea typeface="Arial"/>
                <a:cs typeface="Arial"/>
                <a:sym typeface="Arial"/>
              </a:rPr>
              <a:t>Best Case Analysis (Bogus) </a:t>
            </a:r>
            <a:br>
              <a:rPr lang="en-US" sz="2000">
                <a:latin typeface="Arial"/>
                <a:ea typeface="Arial"/>
                <a:cs typeface="Arial"/>
                <a:sym typeface="Arial"/>
              </a:rPr>
            </a:br>
            <a:r>
              <a:rPr lang="en-US" sz="2000">
                <a:latin typeface="Arial"/>
                <a:ea typeface="Arial"/>
                <a:cs typeface="Arial"/>
                <a:sym typeface="Arial"/>
              </a:rPr>
              <a:t>In the linear search problem, the best case occurs when x is present at the first location. The number of operations in the best case is constant (not dependent on n). So time complexity in the best case would be </a:t>
            </a:r>
            <a:r>
              <a:rPr i="1" lang="en-US" sz="2000">
                <a:latin typeface="Arial"/>
                <a:ea typeface="Arial"/>
                <a:cs typeface="Arial"/>
                <a:sym typeface="Arial"/>
              </a:rPr>
              <a:t>Ω </a:t>
            </a:r>
            <a:r>
              <a:rPr lang="en-US" sz="2000">
                <a:latin typeface="Arial"/>
                <a:ea typeface="Arial"/>
                <a:cs typeface="Arial"/>
                <a:sym typeface="Arial"/>
              </a:rPr>
              <a:t>(1) </a:t>
            </a:r>
            <a:br>
              <a:rPr lang="en-US" sz="2000">
                <a:latin typeface="Arial"/>
                <a:ea typeface="Arial"/>
                <a:cs typeface="Arial"/>
                <a:sym typeface="Arial"/>
              </a:rPr>
            </a:br>
            <a:endParaRPr sz="2000">
              <a:latin typeface="Arial"/>
              <a:ea typeface="Arial"/>
              <a:cs typeface="Arial"/>
              <a:sym typeface="Arial"/>
            </a:endParaRPr>
          </a:p>
          <a:p>
            <a:pPr indent="-228600" lvl="0" marL="228600" rtl="0" algn="l">
              <a:lnSpc>
                <a:spcPct val="90000"/>
              </a:lnSpc>
              <a:spcBef>
                <a:spcPts val="1000"/>
              </a:spcBef>
              <a:spcAft>
                <a:spcPts val="0"/>
              </a:spcAft>
              <a:buSzPts val="2000"/>
              <a:buChar char="•"/>
            </a:pPr>
            <a:r>
              <a:rPr lang="en-US" sz="2000">
                <a:latin typeface="Arial"/>
                <a:ea typeface="Arial"/>
                <a:cs typeface="Arial"/>
                <a:sym typeface="Arial"/>
              </a:rPr>
              <a:t>Most of the times, we do worst case analysis to analyze algorithms. In the worst analysis, we guarantee an upper bound on the running time of an algorithm which is good information. </a:t>
            </a:r>
            <a:endParaRPr sz="2000">
              <a:latin typeface="Arial"/>
              <a:ea typeface="Arial"/>
              <a:cs typeface="Arial"/>
              <a:sym typeface="Arial"/>
            </a:endParaRPr>
          </a:p>
          <a:p>
            <a:pPr indent="-228600" lvl="0" marL="228600" rtl="0" algn="l">
              <a:lnSpc>
                <a:spcPct val="90000"/>
              </a:lnSpc>
              <a:spcBef>
                <a:spcPts val="1000"/>
              </a:spcBef>
              <a:spcAft>
                <a:spcPts val="0"/>
              </a:spcAft>
              <a:buSzPts val="2000"/>
              <a:buChar char="•"/>
            </a:pPr>
            <a:br>
              <a:rPr lang="en-US" sz="2000">
                <a:latin typeface="Arial"/>
                <a:ea typeface="Arial"/>
                <a:cs typeface="Arial"/>
                <a:sym typeface="Arial"/>
              </a:rPr>
            </a:br>
            <a:r>
              <a:rPr lang="en-US" sz="2000">
                <a:latin typeface="Arial"/>
                <a:ea typeface="Arial"/>
                <a:cs typeface="Arial"/>
                <a:sym typeface="Arial"/>
              </a:rPr>
              <a:t>The average case analysis is not easy to do in most of the practical cases and it is rarely done. In the average case analysis, we must know (or predict) the mathematical distribution of all possible inputs. </a:t>
            </a:r>
            <a:endParaRPr sz="2000">
              <a:latin typeface="Arial"/>
              <a:ea typeface="Arial"/>
              <a:cs typeface="Arial"/>
              <a:sym typeface="Arial"/>
            </a:endParaRPr>
          </a:p>
          <a:p>
            <a:pPr indent="-228600" lvl="0" marL="228600" rtl="0" algn="l">
              <a:lnSpc>
                <a:spcPct val="90000"/>
              </a:lnSpc>
              <a:spcBef>
                <a:spcPts val="1000"/>
              </a:spcBef>
              <a:spcAft>
                <a:spcPts val="0"/>
              </a:spcAft>
              <a:buSzPts val="2000"/>
              <a:buChar char="•"/>
            </a:pPr>
            <a:br>
              <a:rPr lang="en-US" sz="2000">
                <a:latin typeface="Arial"/>
                <a:ea typeface="Arial"/>
                <a:cs typeface="Arial"/>
                <a:sym typeface="Arial"/>
              </a:rPr>
            </a:br>
            <a:r>
              <a:rPr lang="en-US" sz="2000">
                <a:latin typeface="Arial"/>
                <a:ea typeface="Arial"/>
                <a:cs typeface="Arial"/>
                <a:sym typeface="Arial"/>
              </a:rPr>
              <a:t>The Best Case analysis is bogus. Guaranteeing a lower bound on an algorithm doesn’t provide any information as in the worst case, an algorithm may take years to run.</a:t>
            </a:r>
            <a:br>
              <a:rPr lang="en-US" sz="2000">
                <a:latin typeface="Arial"/>
                <a:ea typeface="Arial"/>
                <a:cs typeface="Arial"/>
                <a:sym typeface="Arial"/>
              </a:rPr>
            </a:br>
            <a:br>
              <a:rPr lang="en-US" sz="2000">
                <a:latin typeface="Arial"/>
                <a:ea typeface="Arial"/>
                <a:cs typeface="Arial"/>
                <a:sym typeface="Arial"/>
              </a:rPr>
            </a:br>
            <a:r>
              <a:rPr lang="en-US" sz="2000">
                <a:latin typeface="Arial"/>
                <a:ea typeface="Arial"/>
                <a:cs typeface="Arial"/>
                <a:sym typeface="Arial"/>
              </a:rPr>
              <a:t> </a:t>
            </a:r>
            <a:endParaRPr sz="2000">
              <a:latin typeface="Arial"/>
              <a:ea typeface="Arial"/>
              <a:cs typeface="Arial"/>
              <a:sym typeface="Arial"/>
            </a:endParaRPr>
          </a:p>
          <a:p>
            <a:pPr indent="-122554" lvl="0" marL="228600" rtl="0" algn="l">
              <a:lnSpc>
                <a:spcPct val="90000"/>
              </a:lnSpc>
              <a:spcBef>
                <a:spcPts val="1000"/>
              </a:spcBef>
              <a:spcAft>
                <a:spcPts val="0"/>
              </a:spcAft>
              <a:buClr>
                <a:schemeClr val="dk1"/>
              </a:buClr>
              <a:buSzPts val="1800"/>
              <a:buNone/>
            </a:pPr>
            <a:r>
              <a:t/>
            </a:r>
            <a:endParaRPr sz="2000">
              <a:latin typeface="Arial"/>
              <a:ea typeface="Arial"/>
              <a:cs typeface="Arial"/>
              <a:sym typeface="Arial"/>
            </a:endParaRPr>
          </a:p>
          <a:p>
            <a:pPr indent="-122554" lvl="0" marL="228600" rtl="0" algn="l">
              <a:lnSpc>
                <a:spcPct val="90000"/>
              </a:lnSpc>
              <a:spcBef>
                <a:spcPts val="1000"/>
              </a:spcBef>
              <a:spcAft>
                <a:spcPts val="0"/>
              </a:spcAft>
              <a:buClr>
                <a:schemeClr val="dk1"/>
              </a:buClr>
              <a:buSzPts val="1800"/>
              <a:buNone/>
            </a:pPr>
            <a:r>
              <a:t/>
            </a:r>
            <a:endParaRPr sz="2000">
              <a:latin typeface="Arial"/>
              <a:ea typeface="Arial"/>
              <a:cs typeface="Arial"/>
              <a:sym typeface="Arial"/>
            </a:endParaRPr>
          </a:p>
          <a:p>
            <a:pPr indent="-111125" lvl="0" marL="2286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p:txBody>
      </p:sp>
      <p:sp>
        <p:nvSpPr>
          <p:cNvPr id="428" name="Google Shape;428;p46"/>
          <p:cNvSpPr txBox="1"/>
          <p:nvPr>
            <p:ph type="title"/>
          </p:nvPr>
        </p:nvSpPr>
        <p:spPr>
          <a:xfrm>
            <a:off x="838200" y="125428"/>
            <a:ext cx="10515600" cy="3983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4000"/>
              <a:t>Analysis of Linear search using Asymptotic analysis</a:t>
            </a:r>
            <a:endParaRPr sz="4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47"/>
          <p:cNvPicPr preferRelativeResize="0"/>
          <p:nvPr>
            <p:ph idx="1" type="body"/>
          </p:nvPr>
        </p:nvPicPr>
        <p:blipFill rotWithShape="1">
          <a:blip r:embed="rId3">
            <a:alphaModFix/>
          </a:blip>
          <a:srcRect b="0" l="0" r="0" t="0"/>
          <a:stretch/>
        </p:blipFill>
        <p:spPr>
          <a:xfrm>
            <a:off x="4981575" y="833445"/>
            <a:ext cx="2228850" cy="3352800"/>
          </a:xfrm>
          <a:prstGeom prst="rect">
            <a:avLst/>
          </a:prstGeom>
          <a:noFill/>
          <a:ln>
            <a:noFill/>
          </a:ln>
        </p:spPr>
      </p:pic>
      <p:sp>
        <p:nvSpPr>
          <p:cNvPr id="434" name="Google Shape;434;p47"/>
          <p:cNvSpPr txBox="1"/>
          <p:nvPr/>
        </p:nvSpPr>
        <p:spPr>
          <a:xfrm>
            <a:off x="838200" y="125428"/>
            <a:ext cx="10515600" cy="398355"/>
          </a:xfrm>
          <a:prstGeom prst="rect">
            <a:avLst/>
          </a:prstGeom>
          <a:noFill/>
          <a:ln>
            <a:noFill/>
          </a:ln>
        </p:spPr>
        <p:txBody>
          <a:bodyPr anchorCtr="0" anchor="ctr" bIns="45700" lIns="91425" spcFirstLastPara="1" rIns="91425" wrap="square" tIns="45700">
            <a:normAutofit fontScale="67500" lnSpcReduction="20000"/>
          </a:bodyPr>
          <a:lstStyle/>
          <a:p>
            <a:pPr indent="0" lvl="0" marL="0" marR="0" rtl="0" algn="l">
              <a:lnSpc>
                <a:spcPct val="90000"/>
              </a:lnSpc>
              <a:spcBef>
                <a:spcPts val="0"/>
              </a:spcBef>
              <a:spcAft>
                <a:spcPts val="0"/>
              </a:spcAft>
              <a:buClr>
                <a:schemeClr val="dk1"/>
              </a:buClr>
              <a:buSzPct val="100000"/>
              <a:buFont typeface="Calibri"/>
              <a:buNone/>
            </a:pPr>
            <a:r>
              <a:rPr b="0" i="0" lang="en-US" sz="4000" u="none" cap="none" strike="noStrike">
                <a:solidFill>
                  <a:schemeClr val="dk1"/>
                </a:solidFill>
                <a:latin typeface="Calibri"/>
                <a:ea typeface="Calibri"/>
                <a:cs typeface="Calibri"/>
                <a:sym typeface="Calibri"/>
              </a:rPr>
              <a:t>Analysis of Binary search using Asymptotic analysis</a:t>
            </a:r>
            <a:endParaRPr b="0" i="0" sz="4000" u="none" cap="none" strike="noStrike">
              <a:solidFill>
                <a:schemeClr val="dk1"/>
              </a:solidFill>
              <a:latin typeface="Calibri"/>
              <a:ea typeface="Calibri"/>
              <a:cs typeface="Calibri"/>
              <a:sym typeface="Calibri"/>
            </a:endParaRPr>
          </a:p>
        </p:txBody>
      </p:sp>
      <p:pic>
        <p:nvPicPr>
          <p:cNvPr id="435" name="Google Shape;435;p47"/>
          <p:cNvPicPr preferRelativeResize="0"/>
          <p:nvPr/>
        </p:nvPicPr>
        <p:blipFill rotWithShape="1">
          <a:blip r:embed="rId4">
            <a:alphaModFix/>
          </a:blip>
          <a:srcRect b="0" l="0" r="0" t="0"/>
          <a:stretch/>
        </p:blipFill>
        <p:spPr>
          <a:xfrm>
            <a:off x="191887" y="908205"/>
            <a:ext cx="3409950" cy="2076450"/>
          </a:xfrm>
          <a:prstGeom prst="rect">
            <a:avLst/>
          </a:prstGeom>
          <a:noFill/>
          <a:ln>
            <a:noFill/>
          </a:ln>
        </p:spPr>
      </p:pic>
      <p:pic>
        <p:nvPicPr>
          <p:cNvPr id="436" name="Google Shape;436;p47"/>
          <p:cNvPicPr preferRelativeResize="0"/>
          <p:nvPr/>
        </p:nvPicPr>
        <p:blipFill rotWithShape="1">
          <a:blip r:embed="rId5">
            <a:alphaModFix/>
          </a:blip>
          <a:srcRect b="0" l="0" r="0" t="0"/>
          <a:stretch/>
        </p:blipFill>
        <p:spPr>
          <a:xfrm>
            <a:off x="191875" y="3113597"/>
            <a:ext cx="3448050" cy="1073325"/>
          </a:xfrm>
          <a:prstGeom prst="rect">
            <a:avLst/>
          </a:prstGeom>
          <a:noFill/>
          <a:ln>
            <a:noFill/>
          </a:ln>
        </p:spPr>
      </p:pic>
      <p:pic>
        <p:nvPicPr>
          <p:cNvPr id="437" name="Google Shape;437;p47"/>
          <p:cNvPicPr preferRelativeResize="0"/>
          <p:nvPr/>
        </p:nvPicPr>
        <p:blipFill rotWithShape="1">
          <a:blip r:embed="rId6">
            <a:alphaModFix/>
          </a:blip>
          <a:srcRect b="0" l="0" r="0" t="0"/>
          <a:stretch/>
        </p:blipFill>
        <p:spPr>
          <a:xfrm>
            <a:off x="191875" y="4285299"/>
            <a:ext cx="3867150" cy="1073325"/>
          </a:xfrm>
          <a:prstGeom prst="rect">
            <a:avLst/>
          </a:prstGeom>
          <a:noFill/>
          <a:ln>
            <a:noFill/>
          </a:ln>
        </p:spPr>
      </p:pic>
      <p:sp>
        <p:nvSpPr>
          <p:cNvPr id="438" name="Google Shape;438;p47"/>
          <p:cNvSpPr txBox="1"/>
          <p:nvPr/>
        </p:nvSpPr>
        <p:spPr>
          <a:xfrm>
            <a:off x="5140171" y="4325937"/>
            <a:ext cx="2229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Left Skewed BST: height=n</a:t>
            </a:r>
            <a:endParaRPr b="0" i="0" sz="2000" u="none" cap="none" strike="noStrike">
              <a:solidFill>
                <a:schemeClr val="dk1"/>
              </a:solidFill>
              <a:latin typeface="Calibri"/>
              <a:ea typeface="Calibri"/>
              <a:cs typeface="Calibri"/>
              <a:sym typeface="Calibri"/>
            </a:endParaRPr>
          </a:p>
        </p:txBody>
      </p:sp>
      <p:sp>
        <p:nvSpPr>
          <p:cNvPr id="439" name="Google Shape;439;p47"/>
          <p:cNvSpPr txBox="1"/>
          <p:nvPr/>
        </p:nvSpPr>
        <p:spPr>
          <a:xfrm>
            <a:off x="257452" y="523783"/>
            <a:ext cx="39251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Height balanced BST : Height=logn</a:t>
            </a:r>
            <a:endParaRPr b="0" i="0" sz="1800" u="none" cap="none" strike="noStrike">
              <a:solidFill>
                <a:schemeClr val="dk1"/>
              </a:solidFill>
              <a:latin typeface="Calibri"/>
              <a:ea typeface="Calibri"/>
              <a:cs typeface="Calibri"/>
              <a:sym typeface="Calibri"/>
            </a:endParaRPr>
          </a:p>
        </p:txBody>
      </p:sp>
      <p:pic>
        <p:nvPicPr>
          <p:cNvPr id="440" name="Google Shape;440;p47"/>
          <p:cNvPicPr preferRelativeResize="0"/>
          <p:nvPr/>
        </p:nvPicPr>
        <p:blipFill rotWithShape="1">
          <a:blip r:embed="rId7">
            <a:alphaModFix/>
          </a:blip>
          <a:srcRect b="0" l="0" r="0" t="0"/>
          <a:stretch/>
        </p:blipFill>
        <p:spPr>
          <a:xfrm>
            <a:off x="8470672" y="908200"/>
            <a:ext cx="2583675" cy="733425"/>
          </a:xfrm>
          <a:prstGeom prst="rect">
            <a:avLst/>
          </a:prstGeom>
          <a:noFill/>
          <a:ln>
            <a:noFill/>
          </a:ln>
        </p:spPr>
      </p:pic>
      <p:pic>
        <p:nvPicPr>
          <p:cNvPr id="441" name="Google Shape;441;p47"/>
          <p:cNvPicPr preferRelativeResize="0"/>
          <p:nvPr/>
        </p:nvPicPr>
        <p:blipFill rotWithShape="1">
          <a:blip r:embed="rId8">
            <a:alphaModFix/>
          </a:blip>
          <a:srcRect b="0" l="0" r="0" t="0"/>
          <a:stretch/>
        </p:blipFill>
        <p:spPr>
          <a:xfrm>
            <a:off x="8324573" y="324605"/>
            <a:ext cx="3609975" cy="42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918099" y="63285"/>
            <a:ext cx="10515600" cy="31591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Calibri"/>
              <a:buNone/>
            </a:pPr>
            <a:r>
              <a:rPr b="1" lang="en-US" sz="2800"/>
              <a:t>Types of Algorithms </a:t>
            </a:r>
            <a:endParaRPr b="1" sz="2800"/>
          </a:p>
        </p:txBody>
      </p:sp>
      <p:sp>
        <p:nvSpPr>
          <p:cNvPr id="113" name="Google Shape;113;p5"/>
          <p:cNvSpPr txBox="1"/>
          <p:nvPr>
            <p:ph idx="1" type="body"/>
          </p:nvPr>
        </p:nvSpPr>
        <p:spPr>
          <a:xfrm>
            <a:off x="-76950" y="480340"/>
            <a:ext cx="12268800" cy="5897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1900"/>
              <a:buChar char="•"/>
            </a:pPr>
            <a:r>
              <a:rPr b="1" i="0" lang="en-US" sz="1900">
                <a:solidFill>
                  <a:schemeClr val="dk1"/>
                </a:solidFill>
                <a:latin typeface="Arial"/>
                <a:ea typeface="Arial"/>
                <a:cs typeface="Arial"/>
                <a:sym typeface="Arial"/>
              </a:rPr>
              <a:t>Brute Force Algorithm: </a:t>
            </a:r>
            <a:br>
              <a:rPr i="0" lang="en-US" sz="1900">
                <a:solidFill>
                  <a:schemeClr val="dk1"/>
                </a:solidFill>
                <a:latin typeface="Arial"/>
                <a:ea typeface="Arial"/>
                <a:cs typeface="Arial"/>
                <a:sym typeface="Arial"/>
              </a:rPr>
            </a:br>
            <a:r>
              <a:rPr i="0" lang="en-US" sz="1900">
                <a:solidFill>
                  <a:schemeClr val="dk1"/>
                </a:solidFill>
                <a:latin typeface="Arial"/>
                <a:ea typeface="Arial"/>
                <a:cs typeface="Arial"/>
                <a:sym typeface="Arial"/>
              </a:rPr>
              <a:t>Technically it is just like iterating every possibility available to solve that problem.</a:t>
            </a:r>
            <a:endParaRPr sz="1900">
              <a:solidFill>
                <a:schemeClr val="dk1"/>
              </a:solidFill>
              <a:latin typeface="Arial"/>
              <a:ea typeface="Arial"/>
              <a:cs typeface="Arial"/>
              <a:sym typeface="Arial"/>
            </a:endParaRPr>
          </a:p>
          <a:p>
            <a:pPr indent="-107950" lvl="0" marL="228600" rtl="0" algn="l">
              <a:lnSpc>
                <a:spcPct val="90000"/>
              </a:lnSpc>
              <a:spcBef>
                <a:spcPts val="1000"/>
              </a:spcBef>
              <a:spcAft>
                <a:spcPts val="0"/>
              </a:spcAft>
              <a:buSzPts val="1900"/>
              <a:buNone/>
            </a:pPr>
            <a:r>
              <a:t/>
            </a:r>
            <a:endParaRPr b="1" i="0" sz="1900">
              <a:solidFill>
                <a:schemeClr val="dk1"/>
              </a:solidFill>
              <a:latin typeface="Arial"/>
              <a:ea typeface="Arial"/>
              <a:cs typeface="Arial"/>
              <a:sym typeface="Arial"/>
            </a:endParaRPr>
          </a:p>
          <a:p>
            <a:pPr indent="-107950" lvl="0" marL="228600" rtl="0" algn="l">
              <a:lnSpc>
                <a:spcPct val="90000"/>
              </a:lnSpc>
              <a:spcBef>
                <a:spcPts val="1000"/>
              </a:spcBef>
              <a:spcAft>
                <a:spcPts val="0"/>
              </a:spcAft>
              <a:buSzPts val="1900"/>
              <a:buNone/>
            </a:pPr>
            <a:r>
              <a:t/>
            </a:r>
            <a:endParaRPr b="1" sz="1900">
              <a:latin typeface="Arial"/>
              <a:ea typeface="Arial"/>
              <a:cs typeface="Arial"/>
              <a:sym typeface="Arial"/>
            </a:endParaRPr>
          </a:p>
          <a:p>
            <a:pPr indent="-228600" lvl="0" marL="228600" rtl="0" algn="l">
              <a:lnSpc>
                <a:spcPct val="90000"/>
              </a:lnSpc>
              <a:spcBef>
                <a:spcPts val="1000"/>
              </a:spcBef>
              <a:spcAft>
                <a:spcPts val="0"/>
              </a:spcAft>
              <a:buSzPts val="1900"/>
              <a:buChar char="•"/>
            </a:pPr>
            <a:r>
              <a:rPr b="1" i="0" lang="en-US" sz="1900">
                <a:solidFill>
                  <a:schemeClr val="dk1"/>
                </a:solidFill>
                <a:latin typeface="Arial"/>
                <a:ea typeface="Arial"/>
                <a:cs typeface="Arial"/>
                <a:sym typeface="Arial"/>
              </a:rPr>
              <a:t>Recursive Algorithm:</a:t>
            </a:r>
            <a:br>
              <a:rPr i="0" lang="en-US" sz="1900">
                <a:solidFill>
                  <a:schemeClr val="dk1"/>
                </a:solidFill>
                <a:latin typeface="Arial"/>
                <a:ea typeface="Arial"/>
                <a:cs typeface="Arial"/>
                <a:sym typeface="Arial"/>
              </a:rPr>
            </a:br>
            <a:r>
              <a:rPr i="0" lang="en-US" sz="1900">
                <a:solidFill>
                  <a:schemeClr val="dk1"/>
                </a:solidFill>
                <a:latin typeface="Arial"/>
                <a:ea typeface="Arial"/>
                <a:cs typeface="Arial"/>
                <a:sym typeface="Arial"/>
              </a:rPr>
              <a:t>-- This type of algorithm is based on recursion.</a:t>
            </a:r>
            <a:endParaRPr/>
          </a:p>
          <a:p>
            <a:pPr indent="0" lvl="0" marL="0" rtl="0" algn="l">
              <a:lnSpc>
                <a:spcPct val="90000"/>
              </a:lnSpc>
              <a:spcBef>
                <a:spcPts val="1000"/>
              </a:spcBef>
              <a:spcAft>
                <a:spcPts val="0"/>
              </a:spcAft>
              <a:buSzPts val="1900"/>
              <a:buNone/>
            </a:pPr>
            <a:r>
              <a:rPr lang="en-US" sz="1900">
                <a:solidFill>
                  <a:schemeClr val="dk1"/>
                </a:solidFill>
                <a:latin typeface="Arial"/>
                <a:ea typeface="Arial"/>
                <a:cs typeface="Arial"/>
                <a:sym typeface="Arial"/>
              </a:rPr>
              <a:t>   </a:t>
            </a:r>
            <a:r>
              <a:rPr b="1" lang="en-US" sz="1900">
                <a:solidFill>
                  <a:schemeClr val="dk1"/>
                </a:solidFill>
                <a:latin typeface="Arial"/>
                <a:ea typeface="Arial"/>
                <a:cs typeface="Arial"/>
                <a:sym typeface="Arial"/>
              </a:rPr>
              <a:t>Examples:</a:t>
            </a:r>
            <a:r>
              <a:rPr b="1" i="0" lang="en-US" sz="1900">
                <a:solidFill>
                  <a:schemeClr val="dk1"/>
                </a:solidFill>
                <a:latin typeface="Arial"/>
                <a:ea typeface="Arial"/>
                <a:cs typeface="Arial"/>
                <a:sym typeface="Arial"/>
              </a:rPr>
              <a:t> </a:t>
            </a:r>
            <a:r>
              <a:rPr i="0" lang="en-US" sz="1900">
                <a:solidFill>
                  <a:schemeClr val="dk1"/>
                </a:solidFill>
                <a:latin typeface="Arial"/>
                <a:ea typeface="Arial"/>
                <a:cs typeface="Arial"/>
                <a:sym typeface="Arial"/>
              </a:rPr>
              <a:t>Factorial of a Number, Fibonacci   Series , Tower of Hanoi, DFS for Graph, etc.</a:t>
            </a:r>
            <a:endParaRPr i="0" sz="1900">
              <a:solidFill>
                <a:schemeClr val="dk1"/>
              </a:solidFill>
              <a:latin typeface="Arial"/>
              <a:ea typeface="Arial"/>
              <a:cs typeface="Arial"/>
              <a:sym typeface="Arial"/>
            </a:endParaRPr>
          </a:p>
          <a:p>
            <a:pPr indent="0" lvl="0" marL="0" rtl="0" algn="l">
              <a:lnSpc>
                <a:spcPct val="90000"/>
              </a:lnSpc>
              <a:spcBef>
                <a:spcPts val="1000"/>
              </a:spcBef>
              <a:spcAft>
                <a:spcPts val="0"/>
              </a:spcAft>
              <a:buSzPts val="1900"/>
              <a:buNone/>
            </a:pPr>
            <a:r>
              <a:t/>
            </a:r>
            <a:endParaRPr sz="1900">
              <a:latin typeface="Arial"/>
              <a:ea typeface="Arial"/>
              <a:cs typeface="Arial"/>
              <a:sym typeface="Arial"/>
            </a:endParaRPr>
          </a:p>
          <a:p>
            <a:pPr indent="0" lvl="0" marL="0" rtl="0" algn="l">
              <a:lnSpc>
                <a:spcPct val="90000"/>
              </a:lnSpc>
              <a:spcBef>
                <a:spcPts val="0"/>
              </a:spcBef>
              <a:spcAft>
                <a:spcPts val="0"/>
              </a:spcAft>
              <a:buClr>
                <a:schemeClr val="dk1"/>
              </a:buClr>
              <a:buSzPts val="1600"/>
              <a:buNone/>
            </a:pPr>
            <a:r>
              <a:t/>
            </a:r>
            <a:endParaRPr i="0" sz="1900">
              <a:solidFill>
                <a:schemeClr val="dk1"/>
              </a:solidFill>
              <a:latin typeface="Arial"/>
              <a:ea typeface="Arial"/>
              <a:cs typeface="Arial"/>
              <a:sym typeface="Arial"/>
            </a:endParaRPr>
          </a:p>
          <a:p>
            <a:pPr indent="0" lvl="0" marL="0" rtl="0" algn="l">
              <a:lnSpc>
                <a:spcPct val="90000"/>
              </a:lnSpc>
              <a:spcBef>
                <a:spcPts val="0"/>
              </a:spcBef>
              <a:spcAft>
                <a:spcPts val="0"/>
              </a:spcAft>
              <a:buClr>
                <a:schemeClr val="dk1"/>
              </a:buClr>
              <a:buSzPts val="1600"/>
              <a:buNone/>
            </a:pPr>
            <a:r>
              <a:t/>
            </a:r>
            <a:endParaRPr i="0" sz="1900">
              <a:solidFill>
                <a:schemeClr val="dk1"/>
              </a:solidFill>
              <a:latin typeface="Arial"/>
              <a:ea typeface="Arial"/>
              <a:cs typeface="Arial"/>
              <a:sym typeface="Arial"/>
            </a:endParaRPr>
          </a:p>
          <a:p>
            <a:pPr indent="-228600" lvl="0" marL="228600" rtl="0" algn="l">
              <a:lnSpc>
                <a:spcPct val="90000"/>
              </a:lnSpc>
              <a:spcBef>
                <a:spcPts val="0"/>
              </a:spcBef>
              <a:spcAft>
                <a:spcPts val="0"/>
              </a:spcAft>
              <a:buSzPts val="1900"/>
              <a:buChar char="•"/>
            </a:pPr>
            <a:r>
              <a:rPr b="1" i="0" lang="en-US" sz="1900">
                <a:solidFill>
                  <a:schemeClr val="dk1"/>
                </a:solidFill>
                <a:latin typeface="Arial"/>
                <a:ea typeface="Arial"/>
                <a:cs typeface="Arial"/>
                <a:sym typeface="Arial"/>
              </a:rPr>
              <a:t>Divide and Conquer Algorithm:</a:t>
            </a:r>
            <a:br>
              <a:rPr b="1" i="0" lang="en-US" sz="1900">
                <a:solidFill>
                  <a:schemeClr val="dk1"/>
                </a:solidFill>
                <a:latin typeface="Arial"/>
                <a:ea typeface="Arial"/>
                <a:cs typeface="Arial"/>
                <a:sym typeface="Arial"/>
              </a:rPr>
            </a:br>
            <a:r>
              <a:rPr b="1" i="0" lang="en-US" sz="1900">
                <a:solidFill>
                  <a:schemeClr val="dk1"/>
                </a:solidFill>
                <a:latin typeface="Arial"/>
                <a:ea typeface="Arial"/>
                <a:cs typeface="Arial"/>
                <a:sym typeface="Arial"/>
              </a:rPr>
              <a:t>-- </a:t>
            </a:r>
            <a:r>
              <a:rPr i="0" lang="en-US" sz="1900">
                <a:solidFill>
                  <a:schemeClr val="dk1"/>
                </a:solidFill>
                <a:latin typeface="Arial"/>
                <a:ea typeface="Arial"/>
                <a:cs typeface="Arial"/>
                <a:sym typeface="Arial"/>
              </a:rPr>
              <a:t>In Divide and Conquer algorithms, the idea is to solve the problem in two sections, the first section divides the problem into sub problems of the same type. The second section is to solve the smaller problem independently and then add the combined result to produce the final answer to the problem</a:t>
            </a:r>
            <a:endParaRPr/>
          </a:p>
          <a:p>
            <a:pPr indent="-107950" lvl="0" marL="228600" rtl="0" algn="l">
              <a:lnSpc>
                <a:spcPct val="90000"/>
              </a:lnSpc>
              <a:spcBef>
                <a:spcPts val="0"/>
              </a:spcBef>
              <a:spcAft>
                <a:spcPts val="0"/>
              </a:spcAft>
              <a:buSzPts val="1900"/>
              <a:buNone/>
            </a:pPr>
            <a:r>
              <a:t/>
            </a:r>
            <a:endParaRPr i="0" sz="1900">
              <a:solidFill>
                <a:schemeClr val="dk1"/>
              </a:solidFill>
              <a:latin typeface="Arial"/>
              <a:ea typeface="Arial"/>
              <a:cs typeface="Arial"/>
              <a:sym typeface="Arial"/>
            </a:endParaRPr>
          </a:p>
          <a:p>
            <a:pPr indent="0" lvl="0" marL="0" rtl="0" algn="l">
              <a:lnSpc>
                <a:spcPct val="90000"/>
              </a:lnSpc>
              <a:spcBef>
                <a:spcPts val="0"/>
              </a:spcBef>
              <a:spcAft>
                <a:spcPts val="0"/>
              </a:spcAft>
              <a:buSzPts val="1900"/>
              <a:buNone/>
            </a:pPr>
            <a:r>
              <a:rPr b="1" lang="en-US" sz="1900">
                <a:solidFill>
                  <a:schemeClr val="dk1"/>
                </a:solidFill>
                <a:latin typeface="Arial"/>
                <a:ea typeface="Arial"/>
                <a:cs typeface="Arial"/>
                <a:sym typeface="Arial"/>
              </a:rPr>
              <a:t>   Examples: </a:t>
            </a:r>
            <a:r>
              <a:rPr i="0" lang="en-US" sz="1900">
                <a:solidFill>
                  <a:schemeClr val="dk1"/>
                </a:solidFill>
                <a:latin typeface="Arial"/>
                <a:ea typeface="Arial"/>
                <a:cs typeface="Arial"/>
                <a:sym typeface="Arial"/>
              </a:rPr>
              <a:t>Binary Search, Merge Sort, Quick Sort, </a:t>
            </a:r>
            <a:r>
              <a:rPr lang="en-US" sz="1900">
                <a:solidFill>
                  <a:schemeClr val="dk1"/>
                </a:solidFill>
                <a:latin typeface="Arial"/>
                <a:ea typeface="Arial"/>
                <a:cs typeface="Arial"/>
                <a:sym typeface="Arial"/>
              </a:rPr>
              <a:t>Stassen's Matrix </a:t>
            </a:r>
            <a:r>
              <a:rPr i="0" lang="en-US" sz="1900">
                <a:solidFill>
                  <a:schemeClr val="dk1"/>
                </a:solidFill>
                <a:latin typeface="Arial"/>
                <a:ea typeface="Arial"/>
                <a:cs typeface="Arial"/>
                <a:sym typeface="Arial"/>
              </a:rPr>
              <a:t>Multiplication, etc.</a:t>
            </a:r>
            <a:endParaRPr sz="1900">
              <a:solidFill>
                <a:schemeClr val="dk1"/>
              </a:solidFill>
              <a:latin typeface="Arial"/>
              <a:ea typeface="Arial"/>
              <a:cs typeface="Arial"/>
              <a:sym typeface="Arial"/>
            </a:endParaRPr>
          </a:p>
          <a:p>
            <a:pPr indent="0" lvl="0" marL="0" rtl="0" algn="l">
              <a:lnSpc>
                <a:spcPct val="90000"/>
              </a:lnSpc>
              <a:spcBef>
                <a:spcPts val="0"/>
              </a:spcBef>
              <a:spcAft>
                <a:spcPts val="0"/>
              </a:spcAft>
              <a:buClr>
                <a:srgbClr val="273239"/>
              </a:buClr>
              <a:buSzPts val="1800"/>
              <a:buNone/>
            </a:pPr>
            <a:r>
              <a:rPr lang="en-US" sz="1900">
                <a:solidFill>
                  <a:schemeClr val="dk1"/>
                </a:solidFill>
                <a:latin typeface="Arial"/>
                <a:ea typeface="Arial"/>
                <a:cs typeface="Arial"/>
                <a:sym typeface="Arial"/>
              </a:rPr>
              <a:t>  </a:t>
            </a:r>
            <a:endParaRPr sz="1900">
              <a:solidFill>
                <a:schemeClr val="dk1"/>
              </a:solidFill>
              <a:latin typeface="Arial"/>
              <a:ea typeface="Arial"/>
              <a:cs typeface="Arial"/>
              <a:sym typeface="Arial"/>
            </a:endParaRPr>
          </a:p>
          <a:p>
            <a:pPr indent="-228600" lvl="0" marL="228600" rtl="0" algn="l">
              <a:lnSpc>
                <a:spcPct val="90000"/>
              </a:lnSpc>
              <a:spcBef>
                <a:spcPts val="0"/>
              </a:spcBef>
              <a:spcAft>
                <a:spcPts val="0"/>
              </a:spcAft>
              <a:buSzPts val="1900"/>
              <a:buChar char="•"/>
            </a:pPr>
            <a:r>
              <a:rPr lang="en-US" sz="1900">
                <a:solidFill>
                  <a:schemeClr val="dk1"/>
                </a:solidFill>
                <a:latin typeface="Arial"/>
                <a:ea typeface="Arial"/>
                <a:cs typeface="Arial"/>
                <a:sym typeface="Arial"/>
              </a:rPr>
              <a:t> </a:t>
            </a:r>
            <a:endParaRPr i="0" sz="1900">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9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918099" y="63285"/>
            <a:ext cx="10515600" cy="31591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Calibri"/>
              <a:buNone/>
            </a:pPr>
            <a:r>
              <a:rPr b="1" lang="en-US" sz="2800"/>
              <a:t>Types of Algorithms </a:t>
            </a:r>
            <a:endParaRPr b="1" sz="2800"/>
          </a:p>
        </p:txBody>
      </p:sp>
      <p:sp>
        <p:nvSpPr>
          <p:cNvPr id="119" name="Google Shape;119;p6"/>
          <p:cNvSpPr txBox="1"/>
          <p:nvPr>
            <p:ph idx="1" type="body"/>
          </p:nvPr>
        </p:nvSpPr>
        <p:spPr>
          <a:xfrm>
            <a:off x="-38476" y="772828"/>
            <a:ext cx="12376051" cy="58974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SzPts val="1800"/>
              <a:buNone/>
            </a:pPr>
            <a:r>
              <a:t/>
            </a:r>
            <a:endParaRPr b="1" sz="2000" u="sng">
              <a:latin typeface="Arial"/>
              <a:ea typeface="Arial"/>
              <a:cs typeface="Arial"/>
              <a:sym typeface="Arial"/>
            </a:endParaRPr>
          </a:p>
          <a:p>
            <a:pPr indent="-228600" lvl="0" marL="228600" rtl="0" algn="l">
              <a:lnSpc>
                <a:spcPct val="90000"/>
              </a:lnSpc>
              <a:spcBef>
                <a:spcPts val="0"/>
              </a:spcBef>
              <a:spcAft>
                <a:spcPts val="0"/>
              </a:spcAft>
              <a:buSzPts val="2000"/>
              <a:buChar char="•"/>
            </a:pPr>
            <a:r>
              <a:rPr b="1" lang="en-US" sz="2000">
                <a:latin typeface="Arial"/>
                <a:ea typeface="Arial"/>
                <a:cs typeface="Arial"/>
                <a:sym typeface="Arial"/>
              </a:rPr>
              <a:t>  </a:t>
            </a:r>
            <a:r>
              <a:rPr b="1" i="0" lang="en-US" sz="2000" u="sng">
                <a:solidFill>
                  <a:schemeClr val="dk1"/>
                </a:solidFill>
                <a:latin typeface="Arial"/>
                <a:ea typeface="Arial"/>
                <a:cs typeface="Arial"/>
                <a:sym typeface="Arial"/>
              </a:rPr>
              <a:t>Greedy Algorithm(Optimization problems):</a:t>
            </a:r>
            <a:br>
              <a:rPr b="1" i="0" lang="en-US" sz="2000">
                <a:solidFill>
                  <a:schemeClr val="dk1"/>
                </a:solidFill>
                <a:latin typeface="Arial"/>
                <a:ea typeface="Arial"/>
                <a:cs typeface="Arial"/>
                <a:sym typeface="Arial"/>
              </a:rPr>
            </a:br>
            <a:r>
              <a:rPr b="1" i="0" lang="en-US" sz="2000">
                <a:solidFill>
                  <a:schemeClr val="dk1"/>
                </a:solidFill>
                <a:latin typeface="Arial"/>
                <a:ea typeface="Arial"/>
                <a:cs typeface="Arial"/>
                <a:sym typeface="Arial"/>
              </a:rPr>
              <a:t>-- </a:t>
            </a:r>
            <a:r>
              <a:rPr i="0" lang="en-US" sz="2000">
                <a:solidFill>
                  <a:schemeClr val="dk1"/>
                </a:solidFill>
                <a:latin typeface="Arial"/>
                <a:ea typeface="Arial"/>
                <a:cs typeface="Arial"/>
                <a:sym typeface="Arial"/>
              </a:rPr>
              <a:t>In the Greedy Algorithm, the solution is built part by part. The decision to choose the next part is done on the basis that it gives the immediate benefit. It never considers the choices that had taken previously.</a:t>
            </a:r>
            <a:endParaRPr sz="2000">
              <a:solidFill>
                <a:schemeClr val="dk1"/>
              </a:solidFill>
              <a:latin typeface="Arial"/>
              <a:ea typeface="Arial"/>
              <a:cs typeface="Arial"/>
              <a:sym typeface="Arial"/>
            </a:endParaRPr>
          </a:p>
          <a:p>
            <a:pPr indent="-254000" lvl="1" marL="685800" rtl="0" algn="l">
              <a:lnSpc>
                <a:spcPct val="90000"/>
              </a:lnSpc>
              <a:spcBef>
                <a:spcPts val="500"/>
              </a:spcBef>
              <a:spcAft>
                <a:spcPts val="0"/>
              </a:spcAft>
              <a:buSzPts val="2000"/>
              <a:buChar char="•"/>
            </a:pPr>
            <a:r>
              <a:rPr i="0" lang="en-US" sz="2000">
                <a:solidFill>
                  <a:schemeClr val="dk1"/>
                </a:solidFill>
                <a:latin typeface="Arial"/>
                <a:ea typeface="Arial"/>
                <a:cs typeface="Arial"/>
                <a:sym typeface="Arial"/>
              </a:rPr>
              <a:t>Examples: Prim’s Algorithm, Kruskal’s Algorithm, Huffman Coding, etc.</a:t>
            </a:r>
            <a:endParaRPr i="0" sz="2000">
              <a:solidFill>
                <a:schemeClr val="dk1"/>
              </a:solidFill>
              <a:latin typeface="Arial"/>
              <a:ea typeface="Arial"/>
              <a:cs typeface="Arial"/>
              <a:sym typeface="Arial"/>
            </a:endParaRPr>
          </a:p>
          <a:p>
            <a:pPr indent="-127000" lvl="1" marL="685800" rtl="0" algn="l">
              <a:lnSpc>
                <a:spcPct val="90000"/>
              </a:lnSpc>
              <a:spcBef>
                <a:spcPts val="500"/>
              </a:spcBef>
              <a:spcAft>
                <a:spcPts val="0"/>
              </a:spcAft>
              <a:buSzPts val="2000"/>
              <a:buNone/>
            </a:pPr>
            <a:r>
              <a:t/>
            </a:r>
            <a:endParaRPr sz="2000">
              <a:latin typeface="Arial"/>
              <a:ea typeface="Arial"/>
              <a:cs typeface="Arial"/>
              <a:sym typeface="Arial"/>
            </a:endParaRPr>
          </a:p>
          <a:p>
            <a:pPr indent="-349250" lvl="0" marL="457200" rtl="0" algn="l">
              <a:lnSpc>
                <a:spcPct val="90000"/>
              </a:lnSpc>
              <a:spcBef>
                <a:spcPts val="0"/>
              </a:spcBef>
              <a:spcAft>
                <a:spcPts val="0"/>
              </a:spcAft>
              <a:buSzPts val="1900"/>
              <a:buChar char="•"/>
            </a:pPr>
            <a:r>
              <a:rPr b="1" lang="en-US" sz="2000">
                <a:latin typeface="Arial"/>
                <a:ea typeface="Arial"/>
                <a:cs typeface="Arial"/>
                <a:sym typeface="Arial"/>
              </a:rPr>
              <a:t>Dynamic Programming Algorithms(Optimization problem):</a:t>
            </a:r>
            <a:br>
              <a:rPr b="1" lang="en-US" sz="2000">
                <a:latin typeface="Arial"/>
                <a:ea typeface="Arial"/>
                <a:cs typeface="Arial"/>
                <a:sym typeface="Arial"/>
              </a:rPr>
            </a:br>
            <a:r>
              <a:rPr b="1" lang="en-US" sz="2000">
                <a:latin typeface="Arial"/>
                <a:ea typeface="Arial"/>
                <a:cs typeface="Arial"/>
                <a:sym typeface="Arial"/>
              </a:rPr>
              <a:t>--</a:t>
            </a:r>
            <a:r>
              <a:rPr lang="en-US" sz="2000">
                <a:latin typeface="Arial"/>
                <a:ea typeface="Arial"/>
                <a:cs typeface="Arial"/>
                <a:sym typeface="Arial"/>
              </a:rPr>
              <a:t>This type of algorithm is also known as the memoization technique because in this the idea is to </a:t>
            </a:r>
            <a:r>
              <a:rPr lang="en-US" sz="2000">
                <a:solidFill>
                  <a:srgbClr val="FF0000"/>
                </a:solidFill>
                <a:latin typeface="Arial"/>
                <a:ea typeface="Arial"/>
                <a:cs typeface="Arial"/>
                <a:sym typeface="Arial"/>
              </a:rPr>
              <a:t>store the previously calculated results</a:t>
            </a:r>
            <a:r>
              <a:rPr lang="en-US" sz="2000">
                <a:latin typeface="Arial"/>
                <a:ea typeface="Arial"/>
                <a:cs typeface="Arial"/>
                <a:sym typeface="Arial"/>
              </a:rPr>
              <a:t> to avoid calculating it again and again.</a:t>
            </a:r>
            <a:endParaRPr sz="2000">
              <a:latin typeface="Arial"/>
              <a:ea typeface="Arial"/>
              <a:cs typeface="Arial"/>
              <a:sym typeface="Arial"/>
            </a:endParaRPr>
          </a:p>
          <a:p>
            <a:pPr indent="0" lvl="0" marL="0" rtl="0" algn="l">
              <a:lnSpc>
                <a:spcPct val="90000"/>
              </a:lnSpc>
              <a:spcBef>
                <a:spcPts val="0"/>
              </a:spcBef>
              <a:spcAft>
                <a:spcPts val="0"/>
              </a:spcAft>
              <a:buSzPts val="1800"/>
              <a:buNone/>
            </a:pPr>
            <a:r>
              <a:rPr lang="en-US" sz="2000">
                <a:latin typeface="Arial"/>
                <a:ea typeface="Arial"/>
                <a:cs typeface="Arial"/>
                <a:sym typeface="Arial"/>
              </a:rPr>
              <a:t>       </a:t>
            </a:r>
            <a:r>
              <a:rPr b="1" lang="en-US" sz="2000">
                <a:latin typeface="Arial"/>
                <a:ea typeface="Arial"/>
                <a:cs typeface="Arial"/>
                <a:sym typeface="Arial"/>
              </a:rPr>
              <a:t>--</a:t>
            </a:r>
            <a:r>
              <a:rPr lang="en-US" sz="2000">
                <a:latin typeface="Arial"/>
                <a:ea typeface="Arial"/>
                <a:cs typeface="Arial"/>
                <a:sym typeface="Arial"/>
              </a:rPr>
              <a:t> In Dynamic Programming, we divide the complex problem into smaller </a:t>
            </a:r>
            <a:r>
              <a:rPr lang="en-US" sz="2000" u="sng">
                <a:solidFill>
                  <a:srgbClr val="DD0111"/>
                </a:solidFill>
                <a:latin typeface="Arial"/>
                <a:ea typeface="Arial"/>
                <a:cs typeface="Arial"/>
                <a:sym typeface="Arial"/>
              </a:rPr>
              <a:t>overlapping subproblems</a:t>
            </a:r>
            <a:r>
              <a:rPr lang="en-US" sz="2000">
                <a:latin typeface="Arial"/>
                <a:ea typeface="Arial"/>
                <a:cs typeface="Arial"/>
                <a:sym typeface="Arial"/>
              </a:rPr>
              <a:t> and</a:t>
            </a:r>
            <a:endParaRPr sz="2000">
              <a:latin typeface="Arial"/>
              <a:ea typeface="Arial"/>
              <a:cs typeface="Arial"/>
              <a:sym typeface="Arial"/>
            </a:endParaRPr>
          </a:p>
          <a:p>
            <a:pPr indent="0" lvl="0" marL="0" rtl="0" algn="l">
              <a:lnSpc>
                <a:spcPct val="90000"/>
              </a:lnSpc>
              <a:spcBef>
                <a:spcPts val="0"/>
              </a:spcBef>
              <a:spcAft>
                <a:spcPts val="0"/>
              </a:spcAft>
              <a:buSzPts val="1800"/>
              <a:buNone/>
            </a:pPr>
            <a:r>
              <a:rPr lang="en-US" sz="2000">
                <a:latin typeface="Arial"/>
                <a:ea typeface="Arial"/>
                <a:cs typeface="Arial"/>
                <a:sym typeface="Arial"/>
              </a:rPr>
              <a:t>       store the result for future use.</a:t>
            </a:r>
            <a:endParaRPr sz="2000">
              <a:latin typeface="Arial"/>
              <a:ea typeface="Arial"/>
              <a:cs typeface="Arial"/>
              <a:sym typeface="Arial"/>
            </a:endParaRPr>
          </a:p>
          <a:p>
            <a:pPr indent="0" lvl="0" marL="0" rtl="0" algn="l">
              <a:lnSpc>
                <a:spcPct val="90000"/>
              </a:lnSpc>
              <a:spcBef>
                <a:spcPts val="0"/>
              </a:spcBef>
              <a:spcAft>
                <a:spcPts val="0"/>
              </a:spcAft>
              <a:buSzPts val="1800"/>
              <a:buNone/>
            </a:pPr>
            <a:r>
              <a:t/>
            </a:r>
            <a:endParaRPr sz="2000">
              <a:latin typeface="Arial"/>
              <a:ea typeface="Arial"/>
              <a:cs typeface="Arial"/>
              <a:sym typeface="Arial"/>
            </a:endParaRPr>
          </a:p>
          <a:p>
            <a:pPr indent="0" lvl="0" marL="0" rtl="0" algn="l">
              <a:lnSpc>
                <a:spcPct val="90000"/>
              </a:lnSpc>
              <a:spcBef>
                <a:spcPts val="0"/>
              </a:spcBef>
              <a:spcAft>
                <a:spcPts val="0"/>
              </a:spcAft>
              <a:buSzPts val="1800"/>
              <a:buNone/>
            </a:pPr>
            <a:r>
              <a:rPr lang="en-US" sz="2000">
                <a:latin typeface="Arial"/>
                <a:ea typeface="Arial"/>
                <a:cs typeface="Arial"/>
                <a:sym typeface="Arial"/>
              </a:rPr>
              <a:t>   </a:t>
            </a:r>
            <a:r>
              <a:rPr b="1" lang="en-US" sz="2000">
                <a:latin typeface="Arial"/>
                <a:ea typeface="Arial"/>
                <a:cs typeface="Arial"/>
                <a:sym typeface="Arial"/>
              </a:rPr>
              <a:t>Examples: </a:t>
            </a:r>
            <a:r>
              <a:rPr lang="en-US" sz="2000">
                <a:latin typeface="Arial"/>
                <a:ea typeface="Arial"/>
                <a:cs typeface="Arial"/>
                <a:sym typeface="Arial"/>
              </a:rPr>
              <a:t> Knapsack Problem, Weighted Job Scheduling, Floyd Warshall  Algorithm, Dijkstra Shortest Path Algorithm, etc.</a:t>
            </a:r>
            <a:endParaRPr sz="2000">
              <a:latin typeface="Arial"/>
              <a:ea typeface="Arial"/>
              <a:cs typeface="Arial"/>
              <a:sym typeface="Arial"/>
            </a:endParaRPr>
          </a:p>
          <a:p>
            <a:pPr indent="-101600" lvl="0" marL="228600" rtl="0" algn="l">
              <a:lnSpc>
                <a:spcPct val="90000"/>
              </a:lnSpc>
              <a:spcBef>
                <a:spcPts val="500"/>
              </a:spcBef>
              <a:spcAft>
                <a:spcPts val="0"/>
              </a:spcAft>
              <a:buSzPts val="2000"/>
              <a:buNone/>
            </a:pPr>
            <a:r>
              <a:t/>
            </a:r>
            <a:endParaRPr>
              <a:solidFill>
                <a:schemeClr val="dk1"/>
              </a:solidFill>
              <a:latin typeface="Arial"/>
              <a:ea typeface="Arial"/>
              <a:cs typeface="Arial"/>
              <a:sym typeface="Arial"/>
            </a:endParaRPr>
          </a:p>
          <a:p>
            <a:pPr indent="0" lvl="0" marL="457200" rtl="0" algn="l">
              <a:lnSpc>
                <a:spcPct val="90000"/>
              </a:lnSpc>
              <a:spcBef>
                <a:spcPts val="1000"/>
              </a:spcBef>
              <a:spcAft>
                <a:spcPts val="0"/>
              </a:spcAft>
              <a:buSzPts val="1800"/>
              <a:buNone/>
            </a:pPr>
            <a:r>
              <a:t/>
            </a:r>
            <a:endParaRPr sz="20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3940397" y="41229"/>
            <a:ext cx="4186554" cy="69596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a:t>Algorithm analysis</a:t>
            </a:r>
            <a:endParaRPr/>
          </a:p>
        </p:txBody>
      </p:sp>
      <p:sp>
        <p:nvSpPr>
          <p:cNvPr id="125" name="Google Shape;125;p7"/>
          <p:cNvSpPr txBox="1"/>
          <p:nvPr/>
        </p:nvSpPr>
        <p:spPr>
          <a:xfrm>
            <a:off x="292975" y="952732"/>
            <a:ext cx="11825100" cy="2475037"/>
          </a:xfrm>
          <a:prstGeom prst="rect">
            <a:avLst/>
          </a:prstGeom>
          <a:noFill/>
          <a:ln>
            <a:noFill/>
          </a:ln>
        </p:spPr>
        <p:txBody>
          <a:bodyPr anchorCtr="0" anchor="t" bIns="0" lIns="0" spcFirstLastPara="1" rIns="0" wrap="square" tIns="12700">
            <a:spAutoFit/>
          </a:bodyPr>
          <a:lstStyle/>
          <a:p>
            <a:pPr indent="-266700" lvl="0" marL="355600" marR="508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Algorithm analysis </a:t>
            </a:r>
            <a:r>
              <a:rPr b="0" i="0" lang="en-US" sz="2000" u="none" cap="none" strike="noStrike">
                <a:solidFill>
                  <a:schemeClr val="dk1"/>
                </a:solidFill>
                <a:latin typeface="Arial"/>
                <a:ea typeface="Arial"/>
                <a:cs typeface="Arial"/>
                <a:sym typeface="Arial"/>
              </a:rPr>
              <a:t>is an important part of a  broader computational complexity theory,  which provides </a:t>
            </a:r>
            <a:r>
              <a:rPr b="0" i="0" lang="en-US" sz="2000" u="none" cap="none" strike="noStrike">
                <a:solidFill>
                  <a:srgbClr val="FF0000"/>
                </a:solidFill>
                <a:latin typeface="Arial"/>
                <a:ea typeface="Arial"/>
                <a:cs typeface="Arial"/>
                <a:sym typeface="Arial"/>
              </a:rPr>
              <a:t>theoretical estimates </a:t>
            </a:r>
            <a:r>
              <a:rPr b="0" i="0" lang="en-US" sz="2000" u="none" cap="none" strike="noStrike">
                <a:solidFill>
                  <a:schemeClr val="dk1"/>
                </a:solidFill>
                <a:latin typeface="Arial"/>
                <a:ea typeface="Arial"/>
                <a:cs typeface="Arial"/>
                <a:sym typeface="Arial"/>
              </a:rPr>
              <a:t>for the  resources needed by any algorithm which solves a given computational problem.</a:t>
            </a:r>
            <a:endParaRPr b="0" i="0" sz="2000" u="none" cap="none" strike="noStrike">
              <a:solidFill>
                <a:schemeClr val="dk1"/>
              </a:solidFill>
              <a:latin typeface="Arial"/>
              <a:ea typeface="Arial"/>
              <a:cs typeface="Arial"/>
              <a:sym typeface="Arial"/>
            </a:endParaRPr>
          </a:p>
          <a:p>
            <a:pPr indent="-266700" lvl="0" marL="355600" marR="825500" rtl="0" algn="l">
              <a:lnSpc>
                <a:spcPct val="100000"/>
              </a:lnSpc>
              <a:spcBef>
                <a:spcPts val="76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These estimates provide an insight into  </a:t>
            </a:r>
            <a:r>
              <a:rPr b="0" i="0" lang="en-US" sz="2000" u="none" cap="none" strike="noStrike">
                <a:solidFill>
                  <a:srgbClr val="FF0000"/>
                </a:solidFill>
                <a:latin typeface="Arial"/>
                <a:ea typeface="Arial"/>
                <a:cs typeface="Arial"/>
                <a:sym typeface="Arial"/>
              </a:rPr>
              <a:t>reasonable directions </a:t>
            </a:r>
            <a:r>
              <a:rPr b="0" i="0" lang="en-US" sz="2000" u="none" cap="none" strike="noStrike">
                <a:solidFill>
                  <a:schemeClr val="dk1"/>
                </a:solidFill>
                <a:latin typeface="Arial"/>
                <a:ea typeface="Arial"/>
                <a:cs typeface="Arial"/>
                <a:sym typeface="Arial"/>
              </a:rPr>
              <a:t>of searching for  efficient algorithms.</a:t>
            </a:r>
            <a:endParaRPr b="0" i="0" sz="2000" u="none" cap="none" strike="noStrike">
              <a:solidFill>
                <a:schemeClr val="dk1"/>
              </a:solidFill>
              <a:latin typeface="Arial"/>
              <a:ea typeface="Arial"/>
              <a:cs typeface="Arial"/>
              <a:sym typeface="Arial"/>
            </a:endParaRPr>
          </a:p>
          <a:p>
            <a:pPr indent="-139700" lvl="0" marL="355600" marR="825500" rtl="0" algn="l">
              <a:lnSpc>
                <a:spcPct val="100000"/>
              </a:lnSpc>
              <a:spcBef>
                <a:spcPts val="76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139700" lvl="0" marL="355600" marR="825500" rtl="0" algn="l">
              <a:lnSpc>
                <a:spcPct val="100000"/>
              </a:lnSpc>
              <a:spcBef>
                <a:spcPts val="76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6" name="Google Shape;126;p7"/>
          <p:cNvSpPr txBox="1"/>
          <p:nvPr/>
        </p:nvSpPr>
        <p:spPr>
          <a:xfrm>
            <a:off x="374981" y="2715553"/>
            <a:ext cx="11576400" cy="3875420"/>
          </a:xfrm>
          <a:prstGeom prst="rect">
            <a:avLst/>
          </a:prstGeom>
          <a:noFill/>
          <a:ln>
            <a:noFill/>
          </a:ln>
        </p:spPr>
        <p:txBody>
          <a:bodyPr anchorCtr="0" anchor="t" bIns="0" lIns="0" spcFirstLastPara="1" rIns="0" wrap="square" tIns="12700">
            <a:spAutoFit/>
          </a:bodyPr>
          <a:lstStyle/>
          <a:p>
            <a:pPr indent="-323850" lvl="0" marL="355600" marR="0" rtl="0" algn="l">
              <a:lnSpc>
                <a:spcPct val="120000"/>
              </a:lnSpc>
              <a:spcBef>
                <a:spcPts val="0"/>
              </a:spcBef>
              <a:spcAft>
                <a:spcPts val="0"/>
              </a:spcAft>
              <a:buClr>
                <a:schemeClr val="dk1"/>
              </a:buClr>
              <a:buSzPts val="2400"/>
              <a:buFont typeface="Arial"/>
              <a:buChar char="•"/>
            </a:pPr>
            <a:r>
              <a:rPr b="1" i="0" lang="en-US" sz="2000" u="none" cap="none" strike="noStrike">
                <a:solidFill>
                  <a:schemeClr val="dk1"/>
                </a:solidFill>
                <a:latin typeface="Arial"/>
                <a:ea typeface="Arial"/>
                <a:cs typeface="Arial"/>
                <a:sym typeface="Arial"/>
              </a:rPr>
              <a:t>What is the goal of analysis of algorithms?</a:t>
            </a:r>
            <a:endParaRPr b="1" i="0" sz="2000" u="none" cap="none" strike="noStrike">
              <a:solidFill>
                <a:schemeClr val="dk1"/>
              </a:solidFill>
              <a:latin typeface="Arial"/>
              <a:ea typeface="Arial"/>
              <a:cs typeface="Arial"/>
              <a:sym typeface="Arial"/>
            </a:endParaRPr>
          </a:p>
          <a:p>
            <a:pPr indent="-285750" lvl="1" marL="755650" marR="161290" rtl="0" algn="l">
              <a:lnSpc>
                <a:spcPct val="80000"/>
              </a:lnSpc>
              <a:spcBef>
                <a:spcPts val="575"/>
              </a:spcBef>
              <a:spcAft>
                <a:spcPts val="0"/>
              </a:spcAft>
              <a:buClr>
                <a:schemeClr val="dk1"/>
              </a:buClr>
              <a:buSzPts val="2400"/>
              <a:buFont typeface="Arial"/>
              <a:buChar char="–"/>
            </a:pPr>
            <a:r>
              <a:rPr b="0" i="0" lang="en-US" sz="2000" u="none" cap="none" strike="noStrike">
                <a:solidFill>
                  <a:schemeClr val="dk1"/>
                </a:solidFill>
                <a:latin typeface="Arial"/>
                <a:ea typeface="Arial"/>
                <a:cs typeface="Arial"/>
                <a:sym typeface="Arial"/>
              </a:rPr>
              <a:t>To </a:t>
            </a:r>
            <a:r>
              <a:rPr b="1" i="0" lang="en-US" sz="2000" u="none" cap="none" strike="noStrike">
                <a:solidFill>
                  <a:schemeClr val="dk1"/>
                </a:solidFill>
                <a:latin typeface="Arial"/>
                <a:ea typeface="Arial"/>
                <a:cs typeface="Arial"/>
                <a:sym typeface="Arial"/>
              </a:rPr>
              <a:t>compare algorithms mainly in terms of running time  </a:t>
            </a:r>
            <a:r>
              <a:rPr b="0" i="0" lang="en-US" sz="2000" u="none" cap="none" strike="noStrike">
                <a:solidFill>
                  <a:schemeClr val="dk1"/>
                </a:solidFill>
                <a:latin typeface="Arial"/>
                <a:ea typeface="Arial"/>
                <a:cs typeface="Arial"/>
                <a:sym typeface="Arial"/>
              </a:rPr>
              <a:t>but also in terms of other factors (e.g., memory  requirements, programmer's effort etc.)</a:t>
            </a:r>
            <a:endParaRPr b="0" i="0" sz="2000" u="none" cap="none" strike="noStrike">
              <a:solidFill>
                <a:schemeClr val="dk1"/>
              </a:solidFill>
              <a:latin typeface="Arial"/>
              <a:ea typeface="Arial"/>
              <a:cs typeface="Arial"/>
              <a:sym typeface="Arial"/>
            </a:endParaRPr>
          </a:p>
          <a:p>
            <a:pPr indent="-171450" lvl="0" marL="355600" marR="0" rtl="0" algn="l">
              <a:lnSpc>
                <a:spcPct val="120000"/>
              </a:lnSpc>
              <a:spcBef>
                <a:spcPts val="20"/>
              </a:spcBef>
              <a:spcAft>
                <a:spcPts val="0"/>
              </a:spcAft>
              <a:buClr>
                <a:schemeClr val="dk1"/>
              </a:buClr>
              <a:buSzPts val="2400"/>
              <a:buFont typeface="Arial"/>
              <a:buNone/>
            </a:pPr>
            <a:r>
              <a:t/>
            </a:r>
            <a:endParaRPr b="0" i="0" sz="2000" u="none" cap="none" strike="noStrike">
              <a:solidFill>
                <a:schemeClr val="dk1"/>
              </a:solidFill>
              <a:latin typeface="Arial"/>
              <a:ea typeface="Arial"/>
              <a:cs typeface="Arial"/>
              <a:sym typeface="Arial"/>
            </a:endParaRPr>
          </a:p>
          <a:p>
            <a:pPr indent="-323850" lvl="0" marL="355600" marR="0" rtl="0" algn="l">
              <a:lnSpc>
                <a:spcPct val="120000"/>
              </a:lnSpc>
              <a:spcBef>
                <a:spcPts val="20"/>
              </a:spcBef>
              <a:spcAft>
                <a:spcPts val="0"/>
              </a:spcAft>
              <a:buClr>
                <a:schemeClr val="dk1"/>
              </a:buClr>
              <a:buSzPts val="2400"/>
              <a:buFont typeface="Arial"/>
              <a:buChar char="•"/>
            </a:pPr>
            <a:r>
              <a:rPr b="1" i="0" lang="en-US" sz="2000" u="none" cap="none" strike="noStrike">
                <a:solidFill>
                  <a:schemeClr val="dk1"/>
                </a:solidFill>
                <a:latin typeface="Arial"/>
                <a:ea typeface="Arial"/>
                <a:cs typeface="Arial"/>
                <a:sym typeface="Arial"/>
              </a:rPr>
              <a:t>What do we mean by running time analysis?</a:t>
            </a:r>
            <a:endParaRPr b="1" i="0" sz="2000" u="none" cap="none" strike="noStrike">
              <a:solidFill>
                <a:schemeClr val="dk1"/>
              </a:solidFill>
              <a:latin typeface="Arial"/>
              <a:ea typeface="Arial"/>
              <a:cs typeface="Arial"/>
              <a:sym typeface="Arial"/>
            </a:endParaRPr>
          </a:p>
          <a:p>
            <a:pPr indent="-285750" lvl="1" marL="755650" marR="5080" rtl="0" algn="l">
              <a:lnSpc>
                <a:spcPct val="80000"/>
              </a:lnSpc>
              <a:spcBef>
                <a:spcPts val="575"/>
              </a:spcBef>
              <a:spcAft>
                <a:spcPts val="0"/>
              </a:spcAft>
              <a:buClr>
                <a:schemeClr val="dk1"/>
              </a:buClr>
              <a:buSzPts val="2400"/>
              <a:buFont typeface="Arial"/>
              <a:buChar char="–"/>
            </a:pPr>
            <a:r>
              <a:rPr b="1" i="0" lang="en-US" sz="2000" u="none" cap="none" strike="noStrike">
                <a:solidFill>
                  <a:schemeClr val="dk1"/>
                </a:solidFill>
                <a:latin typeface="Arial"/>
                <a:ea typeface="Arial"/>
                <a:cs typeface="Arial"/>
                <a:sym typeface="Arial"/>
              </a:rPr>
              <a:t>Determine how running time increases as the </a:t>
            </a:r>
            <a:r>
              <a:rPr b="1" i="0" lang="en-US" sz="2000" u="none" cap="none" strike="noStrike">
                <a:solidFill>
                  <a:srgbClr val="DD0111"/>
                </a:solidFill>
                <a:latin typeface="Arial"/>
                <a:ea typeface="Arial"/>
                <a:cs typeface="Arial"/>
                <a:sym typeface="Arial"/>
              </a:rPr>
              <a:t>size </a:t>
            </a:r>
            <a:r>
              <a:rPr b="1" i="0" lang="en-US" sz="2000" u="none" cap="none" strike="noStrike">
                <a:solidFill>
                  <a:schemeClr val="dk1"/>
                </a:solidFill>
                <a:latin typeface="Arial"/>
                <a:ea typeface="Arial"/>
                <a:cs typeface="Arial"/>
                <a:sym typeface="Arial"/>
              </a:rPr>
              <a:t>of the  problem increases</a:t>
            </a:r>
            <a:r>
              <a:rPr b="0" i="0" lang="en-US" sz="2000" u="none" cap="none" strike="noStrike">
                <a:solidFill>
                  <a:schemeClr val="dk1"/>
                </a:solidFill>
                <a:latin typeface="Arial"/>
                <a:ea typeface="Arial"/>
                <a:cs typeface="Arial"/>
                <a:sym typeface="Arial"/>
              </a:rPr>
              <a:t>.</a:t>
            </a:r>
            <a:endParaRPr b="0" i="0" sz="2000" u="none" cap="none" strike="noStrike">
              <a:solidFill>
                <a:schemeClr val="dk1"/>
              </a:solidFill>
              <a:latin typeface="Arial"/>
              <a:ea typeface="Arial"/>
              <a:cs typeface="Arial"/>
              <a:sym typeface="Arial"/>
            </a:endParaRPr>
          </a:p>
          <a:p>
            <a:pPr indent="-285750" lvl="1" marL="755650" marR="5080" rtl="0" algn="l">
              <a:lnSpc>
                <a:spcPct val="80000"/>
              </a:lnSpc>
              <a:spcBef>
                <a:spcPts val="575"/>
              </a:spcBef>
              <a:spcAft>
                <a:spcPts val="0"/>
              </a:spcAft>
              <a:buClr>
                <a:schemeClr val="dk1"/>
              </a:buClr>
              <a:buSzPts val="2400"/>
              <a:buFont typeface="Arial"/>
              <a:buChar char="–"/>
            </a:pPr>
            <a:r>
              <a:rPr b="0" i="0" lang="en-US" sz="2000" u="none" cap="none" strike="noStrike">
                <a:solidFill>
                  <a:schemeClr val="dk1"/>
                </a:solidFill>
                <a:latin typeface="Arial"/>
                <a:ea typeface="Arial"/>
                <a:cs typeface="Arial"/>
                <a:sym typeface="Arial"/>
              </a:rPr>
              <a:t>The </a:t>
            </a:r>
            <a:r>
              <a:rPr b="1" i="0" lang="en-US" sz="2000" u="none" cap="none" strike="noStrike">
                <a:solidFill>
                  <a:schemeClr val="dk1"/>
                </a:solidFill>
                <a:latin typeface="Arial"/>
                <a:ea typeface="Arial"/>
                <a:cs typeface="Arial"/>
                <a:sym typeface="Arial"/>
              </a:rPr>
              <a:t>running time </a:t>
            </a:r>
            <a:r>
              <a:rPr b="0" i="0" lang="en-US" sz="2000" u="none" cap="none" strike="noStrike">
                <a:solidFill>
                  <a:schemeClr val="dk1"/>
                </a:solidFill>
                <a:latin typeface="Arial"/>
                <a:ea typeface="Arial"/>
                <a:cs typeface="Arial"/>
                <a:sym typeface="Arial"/>
              </a:rPr>
              <a:t>of an </a:t>
            </a:r>
            <a:r>
              <a:rPr b="1" i="0" lang="en-US" sz="2000" u="none" cap="none" strike="noStrike">
                <a:solidFill>
                  <a:schemeClr val="dk1"/>
                </a:solidFill>
                <a:latin typeface="Arial"/>
                <a:ea typeface="Arial"/>
                <a:cs typeface="Arial"/>
                <a:sym typeface="Arial"/>
              </a:rPr>
              <a:t>algorithm </a:t>
            </a:r>
            <a:r>
              <a:rPr b="0" i="0" lang="en-US" sz="2000" u="none" cap="none" strike="noStrike">
                <a:solidFill>
                  <a:schemeClr val="dk1"/>
                </a:solidFill>
                <a:latin typeface="Arial"/>
                <a:ea typeface="Arial"/>
                <a:cs typeface="Arial"/>
                <a:sym typeface="Arial"/>
              </a:rPr>
              <a:t>for a specific input depends on the number of  operations executed. The greater the number of operations, the longer the </a:t>
            </a:r>
            <a:r>
              <a:rPr b="1" i="0" lang="en-US" sz="2000" u="none" cap="none" strike="noStrike">
                <a:solidFill>
                  <a:schemeClr val="dk1"/>
                </a:solidFill>
                <a:latin typeface="Arial"/>
                <a:ea typeface="Arial"/>
                <a:cs typeface="Arial"/>
                <a:sym typeface="Arial"/>
              </a:rPr>
              <a:t>running  time </a:t>
            </a:r>
            <a:r>
              <a:rPr b="0" i="0" lang="en-US" sz="2000" u="none" cap="none" strike="noStrike">
                <a:solidFill>
                  <a:schemeClr val="dk1"/>
                </a:solidFill>
                <a:latin typeface="Arial"/>
                <a:ea typeface="Arial"/>
                <a:cs typeface="Arial"/>
                <a:sym typeface="Arial"/>
              </a:rPr>
              <a:t>of an </a:t>
            </a:r>
            <a:r>
              <a:rPr b="1" i="0" lang="en-US" sz="2000" u="none" cap="none" strike="noStrike">
                <a:solidFill>
                  <a:schemeClr val="dk1"/>
                </a:solidFill>
                <a:latin typeface="Arial"/>
                <a:ea typeface="Arial"/>
                <a:cs typeface="Arial"/>
                <a:sym typeface="Arial"/>
              </a:rPr>
              <a:t>algorithm</a:t>
            </a:r>
            <a:endParaRPr b="0" i="0" sz="1400" u="none" cap="none" strike="noStrike">
              <a:solidFill>
                <a:srgbClr val="000000"/>
              </a:solidFill>
              <a:latin typeface="Arial"/>
              <a:ea typeface="Arial"/>
              <a:cs typeface="Arial"/>
              <a:sym typeface="Arial"/>
            </a:endParaRPr>
          </a:p>
          <a:p>
            <a:pPr indent="-285750" lvl="1" marL="755650" marR="5080" rtl="0" algn="l">
              <a:lnSpc>
                <a:spcPct val="80000"/>
              </a:lnSpc>
              <a:spcBef>
                <a:spcPts val="575"/>
              </a:spcBef>
              <a:spcAft>
                <a:spcPts val="0"/>
              </a:spcAft>
              <a:buClr>
                <a:schemeClr val="dk1"/>
              </a:buClr>
              <a:buSzPts val="2400"/>
              <a:buFont typeface="Arial"/>
              <a:buChar char="–"/>
            </a:pPr>
            <a:r>
              <a:rPr b="0" i="0" lang="en-US" sz="2000" u="none" cap="none" strike="noStrike">
                <a:solidFill>
                  <a:schemeClr val="dk1"/>
                </a:solidFill>
                <a:latin typeface="Arial"/>
                <a:ea typeface="Arial"/>
                <a:cs typeface="Arial"/>
                <a:sym typeface="Arial"/>
              </a:rPr>
              <a:t>Takes into account all possible inputs, often analysing the </a:t>
            </a:r>
            <a:r>
              <a:rPr b="1" i="0" lang="en-US" sz="2000" u="none" cap="none" strike="noStrike">
                <a:solidFill>
                  <a:schemeClr val="dk1"/>
                </a:solidFill>
                <a:latin typeface="Arial"/>
                <a:ea typeface="Arial"/>
                <a:cs typeface="Arial"/>
                <a:sym typeface="Arial"/>
              </a:rPr>
              <a:t>Best  case , Average, Worst case.</a:t>
            </a:r>
            <a:endParaRPr b="0" i="0" sz="2000" u="none" cap="none" strike="noStrike">
              <a:solidFill>
                <a:schemeClr val="dk1"/>
              </a:solidFill>
              <a:latin typeface="Arial"/>
              <a:ea typeface="Arial"/>
              <a:cs typeface="Arial"/>
              <a:sym typeface="Arial"/>
            </a:endParaRPr>
          </a:p>
          <a:p>
            <a:pPr indent="-133350" lvl="1" marL="755650" marR="5080" rtl="0" algn="l">
              <a:lnSpc>
                <a:spcPct val="80000"/>
              </a:lnSpc>
              <a:spcBef>
                <a:spcPts val="575"/>
              </a:spcBef>
              <a:spcAft>
                <a:spcPts val="0"/>
              </a:spcAft>
              <a:buClr>
                <a:schemeClr val="dk1"/>
              </a:buClr>
              <a:buSzPts val="2400"/>
              <a:buFont typeface="Arial"/>
              <a:buNone/>
            </a:pPr>
            <a:r>
              <a:t/>
            </a:r>
            <a:endParaRPr b="0" i="0" sz="2000" u="none" cap="none" strike="noStrike">
              <a:solidFill>
                <a:schemeClr val="dk1"/>
              </a:solidFill>
              <a:latin typeface="Arial"/>
              <a:ea typeface="Arial"/>
              <a:cs typeface="Arial"/>
              <a:sym typeface="Arial"/>
            </a:endParaRPr>
          </a:p>
          <a:p>
            <a:pPr indent="-133350" lvl="1" marL="755650" marR="5080" rtl="0" algn="l">
              <a:lnSpc>
                <a:spcPct val="80000"/>
              </a:lnSpc>
              <a:spcBef>
                <a:spcPts val="575"/>
              </a:spcBef>
              <a:spcAft>
                <a:spcPts val="0"/>
              </a:spcAft>
              <a:buClr>
                <a:schemeClr val="dk1"/>
              </a:buClr>
              <a:buSzPts val="2400"/>
              <a:buFont typeface="Arial"/>
              <a:buNone/>
            </a:pPr>
            <a:r>
              <a:t/>
            </a:r>
            <a:endParaRPr b="0" i="0" sz="2000" u="none" cap="none" strike="noStrike">
              <a:solidFill>
                <a:schemeClr val="dk1"/>
              </a:solidFill>
              <a:latin typeface="Arial"/>
              <a:ea typeface="Arial"/>
              <a:cs typeface="Arial"/>
              <a:sym typeface="Arial"/>
            </a:endParaRPr>
          </a:p>
          <a:p>
            <a:pPr indent="-133350" lvl="1" marL="755650" marR="5080" rtl="0" algn="l">
              <a:lnSpc>
                <a:spcPct val="80000"/>
              </a:lnSpc>
              <a:spcBef>
                <a:spcPts val="575"/>
              </a:spcBef>
              <a:spcAft>
                <a:spcPts val="0"/>
              </a:spcAft>
              <a:buClr>
                <a:schemeClr val="dk1"/>
              </a:buClr>
              <a:buSzPts val="24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 calcmode="lin" valueType="num">
                                      <p:cBhvr additive="base">
                                        <p:cTn dur="500"/>
                                        <p:tgtEl>
                                          <p:spTgt spid="1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 calcmode="lin" valueType="num">
                                      <p:cBhvr additive="base">
                                        <p:cTn dur="500"/>
                                        <p:tgtEl>
                                          <p:spTgt spid="12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 calcmode="lin" valueType="num">
                                      <p:cBhvr additive="base">
                                        <p:cTn dur="500"/>
                                        <p:tgtEl>
                                          <p:spTgt spid="12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 calcmode="lin" valueType="num">
                                      <p:cBhvr additive="base">
                                        <p:cTn dur="500"/>
                                        <p:tgtEl>
                                          <p:spTgt spid="12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 calcmode="lin" valueType="num">
                                      <p:cBhvr additive="base">
                                        <p:cTn dur="500"/>
                                        <p:tgtEl>
                                          <p:spTgt spid="12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 calcmode="lin" valueType="num">
                                      <p:cBhvr additive="base">
                                        <p:cTn dur="500"/>
                                        <p:tgtEl>
                                          <p:spTgt spid="12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 calcmode="lin" valueType="num">
                                      <p:cBhvr additive="base">
                                        <p:cTn dur="500"/>
                                        <p:tgtEl>
                                          <p:spTgt spid="12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anim calcmode="lin" valueType="num">
                                      <p:cBhvr additive="base">
                                        <p:cTn dur="500"/>
                                        <p:tgtEl>
                                          <p:spTgt spid="12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8" st="8"/>
                                            </p:txEl>
                                          </p:spTgt>
                                        </p:tgtEl>
                                        <p:attrNameLst>
                                          <p:attrName>style.visibility</p:attrName>
                                        </p:attrNameLst>
                                      </p:cBhvr>
                                      <p:to>
                                        <p:strVal val="visible"/>
                                      </p:to>
                                    </p:set>
                                    <p:anim calcmode="lin" valueType="num">
                                      <p:cBhvr additive="base">
                                        <p:cTn dur="500"/>
                                        <p:tgtEl>
                                          <p:spTgt spid="12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9" st="9"/>
                                            </p:txEl>
                                          </p:spTgt>
                                        </p:tgtEl>
                                        <p:attrNameLst>
                                          <p:attrName>style.visibility</p:attrName>
                                        </p:attrNameLst>
                                      </p:cBhvr>
                                      <p:to>
                                        <p:strVal val="visible"/>
                                      </p:to>
                                    </p:set>
                                    <p:anim calcmode="lin" valueType="num">
                                      <p:cBhvr additive="base">
                                        <p:cTn dur="500"/>
                                        <p:tgtEl>
                                          <p:spTgt spid="12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 name="Shape 130"/>
        <p:cNvGrpSpPr/>
        <p:nvPr/>
      </p:nvGrpSpPr>
      <p:grpSpPr>
        <a:xfrm>
          <a:off x="0" y="0"/>
          <a:ext cx="0" cy="0"/>
          <a:chOff x="0" y="0"/>
          <a:chExt cx="0" cy="0"/>
        </a:xfrm>
      </p:grpSpPr>
      <p:sp>
        <p:nvSpPr>
          <p:cNvPr id="131" name="Google Shape;131;p8"/>
          <p:cNvSpPr txBox="1"/>
          <p:nvPr>
            <p:ph type="title"/>
          </p:nvPr>
        </p:nvSpPr>
        <p:spPr>
          <a:xfrm>
            <a:off x="4054601" y="464312"/>
            <a:ext cx="4083050" cy="69596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a:t>Run-time Analysis</a:t>
            </a:r>
            <a:endParaRPr/>
          </a:p>
        </p:txBody>
      </p:sp>
      <p:sp>
        <p:nvSpPr>
          <p:cNvPr id="132" name="Google Shape;132;p8"/>
          <p:cNvSpPr txBox="1"/>
          <p:nvPr/>
        </p:nvSpPr>
        <p:spPr>
          <a:xfrm>
            <a:off x="313899" y="1926750"/>
            <a:ext cx="11878101" cy="3600729"/>
          </a:xfrm>
          <a:prstGeom prst="rect">
            <a:avLst/>
          </a:prstGeom>
          <a:noFill/>
          <a:ln>
            <a:noFill/>
          </a:ln>
        </p:spPr>
        <p:txBody>
          <a:bodyPr anchorCtr="0" anchor="t" bIns="0" lIns="0" spcFirstLastPara="1" rIns="0" wrap="square" tIns="12700">
            <a:spAutoFit/>
          </a:bodyPr>
          <a:lstStyle/>
          <a:p>
            <a:pPr indent="-355600" lvl="0" marL="355600" marR="268605"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Run-time analysis is a theoretical classification that estimates  and anticipates the increase in running time (or run-time) of  an algorithm as its input size (usually denoted as n) increases.</a:t>
            </a:r>
            <a:endParaRPr b="0" i="0" sz="2400" u="none" cap="none" strike="noStrike">
              <a:solidFill>
                <a:schemeClr val="dk1"/>
              </a:solidFill>
              <a:latin typeface="Arial"/>
              <a:ea typeface="Arial"/>
              <a:cs typeface="Arial"/>
              <a:sym typeface="Arial"/>
            </a:endParaRPr>
          </a:p>
          <a:p>
            <a:pPr indent="-355600" lvl="0" marL="355600" marR="502285" rtl="0" algn="l">
              <a:lnSpc>
                <a:spcPct val="100000"/>
              </a:lnSpc>
              <a:spcBef>
                <a:spcPts val="51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Uses a </a:t>
            </a:r>
            <a:r>
              <a:rPr b="1" i="0" lang="en-US" sz="2400" u="none" cap="none" strike="noStrike">
                <a:solidFill>
                  <a:schemeClr val="dk1"/>
                </a:solidFill>
                <a:latin typeface="Arial"/>
                <a:ea typeface="Arial"/>
                <a:cs typeface="Arial"/>
                <a:sym typeface="Arial"/>
              </a:rPr>
              <a:t>high-level description </a:t>
            </a:r>
            <a:r>
              <a:rPr b="0" i="0" lang="en-US" sz="2400" u="none" cap="none" strike="noStrike">
                <a:solidFill>
                  <a:schemeClr val="dk1"/>
                </a:solidFill>
                <a:latin typeface="Arial"/>
                <a:ea typeface="Arial"/>
                <a:cs typeface="Arial"/>
                <a:sym typeface="Arial"/>
              </a:rPr>
              <a:t>of the algorithm instead of an  implementation</a:t>
            </a:r>
            <a:endParaRPr b="0" i="0" sz="2400" u="none" cap="none" strike="noStrike">
              <a:solidFill>
                <a:schemeClr val="dk1"/>
              </a:solidFill>
              <a:latin typeface="Arial"/>
              <a:ea typeface="Arial"/>
              <a:cs typeface="Arial"/>
              <a:sym typeface="Arial"/>
            </a:endParaRPr>
          </a:p>
          <a:p>
            <a:pPr indent="-355600" lvl="0" marL="355600" marR="0" rtl="0" algn="l">
              <a:lnSpc>
                <a:spcPct val="100000"/>
              </a:lnSpc>
              <a:spcBef>
                <a:spcPts val="52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Characterizes running time as a function of the </a:t>
            </a:r>
            <a:r>
              <a:rPr b="1" i="0" lang="en-US" sz="2400" u="none" cap="none" strike="noStrike">
                <a:solidFill>
                  <a:schemeClr val="dk1"/>
                </a:solidFill>
                <a:latin typeface="Arial"/>
                <a:ea typeface="Arial"/>
                <a:cs typeface="Arial"/>
                <a:sym typeface="Arial"/>
              </a:rPr>
              <a:t>input size</a:t>
            </a:r>
            <a:r>
              <a:rPr b="0"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n</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355600" lvl="0" marL="355600" marR="191770" rtl="0" algn="l">
              <a:lnSpc>
                <a:spcPct val="101000"/>
              </a:lnSpc>
              <a:spcBef>
                <a:spcPts val="5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Takes into account all possible inputs, often analyzing the </a:t>
            </a:r>
            <a:r>
              <a:rPr b="1" i="0" lang="en-US" sz="2400" u="none" cap="none" strike="noStrike">
                <a:solidFill>
                  <a:schemeClr val="dk1"/>
                </a:solidFill>
                <a:latin typeface="Arial"/>
                <a:ea typeface="Arial"/>
                <a:cs typeface="Arial"/>
                <a:sym typeface="Arial"/>
              </a:rPr>
              <a:t>Best  case , Average, Worst case</a:t>
            </a:r>
            <a:endParaRPr b="0" i="0" sz="2400" u="none" cap="none" strike="noStrike">
              <a:solidFill>
                <a:schemeClr val="dk1"/>
              </a:solidFill>
              <a:latin typeface="Arial"/>
              <a:ea typeface="Arial"/>
              <a:cs typeface="Arial"/>
              <a:sym typeface="Arial"/>
            </a:endParaRPr>
          </a:p>
          <a:p>
            <a:pPr indent="-355600" lvl="0" marL="355600" marR="5080" rtl="0" algn="l">
              <a:lnSpc>
                <a:spcPct val="100000"/>
              </a:lnSpc>
              <a:spcBef>
                <a:spcPts val="53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Allows us to evaluate the speed of an algorithm </a:t>
            </a:r>
            <a:r>
              <a:rPr b="1" i="0" lang="en-US" sz="2400" u="none" cap="none" strike="noStrike">
                <a:solidFill>
                  <a:schemeClr val="dk1"/>
                </a:solidFill>
                <a:latin typeface="Arial"/>
                <a:ea typeface="Arial"/>
                <a:cs typeface="Arial"/>
                <a:sym typeface="Arial"/>
              </a:rPr>
              <a:t>independent </a:t>
            </a:r>
            <a:r>
              <a:rPr b="0" i="0" lang="en-US" sz="2400" u="none" cap="none" strike="noStrike">
                <a:solidFill>
                  <a:schemeClr val="dk1"/>
                </a:solidFill>
                <a:latin typeface="Arial"/>
                <a:ea typeface="Arial"/>
                <a:cs typeface="Arial"/>
                <a:sym typeface="Arial"/>
              </a:rPr>
              <a:t>of the hardware / software environment</a:t>
            </a:r>
            <a:endParaRPr b="0" i="0" sz="2400" u="none" cap="none" strike="noStrike">
              <a:solidFill>
                <a:schemeClr val="dk1"/>
              </a:solidFill>
              <a:latin typeface="Arial"/>
              <a:ea typeface="Arial"/>
              <a:cs typeface="Arial"/>
              <a:sym typeface="Arial"/>
            </a:endParaRPr>
          </a:p>
        </p:txBody>
      </p:sp>
      <p:grpSp>
        <p:nvGrpSpPr>
          <p:cNvPr id="133" name="Google Shape;133;p8"/>
          <p:cNvGrpSpPr/>
          <p:nvPr/>
        </p:nvGrpSpPr>
        <p:grpSpPr>
          <a:xfrm>
            <a:off x="1850490" y="19602"/>
            <a:ext cx="1476558" cy="2036984"/>
            <a:chOff x="326490" y="19601"/>
            <a:chExt cx="1476558" cy="2036984"/>
          </a:xfrm>
        </p:grpSpPr>
        <p:sp>
          <p:nvSpPr>
            <p:cNvPr id="134" name="Google Shape;134;p8"/>
            <p:cNvSpPr/>
            <p:nvPr/>
          </p:nvSpPr>
          <p:spPr>
            <a:xfrm>
              <a:off x="357378" y="39293"/>
              <a:ext cx="1217295" cy="1216025"/>
            </a:xfrm>
            <a:custGeom>
              <a:rect b="b" l="l" r="r" t="t"/>
              <a:pathLst>
                <a:path extrusionOk="0" h="1216025" w="1217295">
                  <a:moveTo>
                    <a:pt x="1033576" y="237934"/>
                  </a:moveTo>
                  <a:lnTo>
                    <a:pt x="996569" y="191566"/>
                  </a:lnTo>
                  <a:lnTo>
                    <a:pt x="950087" y="145110"/>
                  </a:lnTo>
                  <a:lnTo>
                    <a:pt x="903592" y="105092"/>
                  </a:lnTo>
                  <a:lnTo>
                    <a:pt x="835672" y="64808"/>
                  </a:lnTo>
                  <a:lnTo>
                    <a:pt x="758342" y="30886"/>
                  </a:lnTo>
                  <a:lnTo>
                    <a:pt x="681202" y="12268"/>
                  </a:lnTo>
                  <a:lnTo>
                    <a:pt x="616127" y="0"/>
                  </a:lnTo>
                  <a:lnTo>
                    <a:pt x="529577" y="0"/>
                  </a:lnTo>
                  <a:lnTo>
                    <a:pt x="461645" y="9144"/>
                  </a:lnTo>
                  <a:lnTo>
                    <a:pt x="405980" y="24701"/>
                  </a:lnTo>
                  <a:lnTo>
                    <a:pt x="341109" y="46202"/>
                  </a:lnTo>
                  <a:lnTo>
                    <a:pt x="284429" y="70904"/>
                  </a:lnTo>
                  <a:lnTo>
                    <a:pt x="237985" y="98742"/>
                  </a:lnTo>
                  <a:lnTo>
                    <a:pt x="194805" y="132842"/>
                  </a:lnTo>
                  <a:lnTo>
                    <a:pt x="151422" y="172948"/>
                  </a:lnTo>
                  <a:lnTo>
                    <a:pt x="114388" y="219316"/>
                  </a:lnTo>
                  <a:lnTo>
                    <a:pt x="83489" y="265772"/>
                  </a:lnTo>
                  <a:lnTo>
                    <a:pt x="52590" y="324408"/>
                  </a:lnTo>
                  <a:lnTo>
                    <a:pt x="27838" y="380085"/>
                  </a:lnTo>
                  <a:lnTo>
                    <a:pt x="12280" y="435673"/>
                  </a:lnTo>
                  <a:lnTo>
                    <a:pt x="3073" y="486156"/>
                  </a:lnTo>
                  <a:lnTo>
                    <a:pt x="0" y="541756"/>
                  </a:lnTo>
                  <a:lnTo>
                    <a:pt x="6146" y="622300"/>
                  </a:lnTo>
                  <a:lnTo>
                    <a:pt x="21691" y="705726"/>
                  </a:lnTo>
                  <a:lnTo>
                    <a:pt x="27838" y="609866"/>
                  </a:lnTo>
                  <a:lnTo>
                    <a:pt x="40106" y="529475"/>
                  </a:lnTo>
                  <a:lnTo>
                    <a:pt x="58737" y="463423"/>
                  </a:lnTo>
                  <a:lnTo>
                    <a:pt x="80429" y="407835"/>
                  </a:lnTo>
                  <a:lnTo>
                    <a:pt x="114388" y="349199"/>
                  </a:lnTo>
                  <a:lnTo>
                    <a:pt x="151422" y="293611"/>
                  </a:lnTo>
                  <a:lnTo>
                    <a:pt x="188468" y="253339"/>
                  </a:lnTo>
                  <a:lnTo>
                    <a:pt x="234911" y="216268"/>
                  </a:lnTo>
                  <a:lnTo>
                    <a:pt x="275221" y="182333"/>
                  </a:lnTo>
                  <a:lnTo>
                    <a:pt x="322491" y="154495"/>
                  </a:lnTo>
                  <a:lnTo>
                    <a:pt x="384289" y="123456"/>
                  </a:lnTo>
                  <a:lnTo>
                    <a:pt x="439953" y="105092"/>
                  </a:lnTo>
                  <a:lnTo>
                    <a:pt x="498678" y="89522"/>
                  </a:lnTo>
                  <a:lnTo>
                    <a:pt x="557403" y="80302"/>
                  </a:lnTo>
                  <a:lnTo>
                    <a:pt x="613067" y="77254"/>
                  </a:lnTo>
                  <a:lnTo>
                    <a:pt x="687336" y="80302"/>
                  </a:lnTo>
                  <a:lnTo>
                    <a:pt x="755281" y="89522"/>
                  </a:lnTo>
                  <a:lnTo>
                    <a:pt x="826516" y="111175"/>
                  </a:lnTo>
                  <a:lnTo>
                    <a:pt x="882154" y="132842"/>
                  </a:lnTo>
                  <a:lnTo>
                    <a:pt x="934745" y="163728"/>
                  </a:lnTo>
                  <a:lnTo>
                    <a:pt x="1033576" y="237934"/>
                  </a:lnTo>
                  <a:close/>
                </a:path>
                <a:path extrusionOk="0" h="1216025" w="1217295">
                  <a:moveTo>
                    <a:pt x="1216901" y="597585"/>
                  </a:moveTo>
                  <a:lnTo>
                    <a:pt x="1201572" y="535660"/>
                  </a:lnTo>
                  <a:lnTo>
                    <a:pt x="1185989" y="469773"/>
                  </a:lnTo>
                  <a:lnTo>
                    <a:pt x="1155077" y="398691"/>
                  </a:lnTo>
                  <a:lnTo>
                    <a:pt x="1127302" y="349199"/>
                  </a:lnTo>
                  <a:lnTo>
                    <a:pt x="1155077" y="442010"/>
                  </a:lnTo>
                  <a:lnTo>
                    <a:pt x="1167612" y="526427"/>
                  </a:lnTo>
                  <a:lnTo>
                    <a:pt x="1164564" y="603681"/>
                  </a:lnTo>
                  <a:lnTo>
                    <a:pt x="1145933" y="690156"/>
                  </a:lnTo>
                  <a:lnTo>
                    <a:pt x="1118069" y="773595"/>
                  </a:lnTo>
                  <a:lnTo>
                    <a:pt x="1096391" y="826135"/>
                  </a:lnTo>
                  <a:lnTo>
                    <a:pt x="1058316" y="878674"/>
                  </a:lnTo>
                  <a:lnTo>
                    <a:pt x="1008773" y="934516"/>
                  </a:lnTo>
                  <a:lnTo>
                    <a:pt x="959307" y="983767"/>
                  </a:lnTo>
                  <a:lnTo>
                    <a:pt x="909942" y="1017943"/>
                  </a:lnTo>
                  <a:lnTo>
                    <a:pt x="854303" y="1051877"/>
                  </a:lnTo>
                  <a:lnTo>
                    <a:pt x="795604" y="1082763"/>
                  </a:lnTo>
                  <a:lnTo>
                    <a:pt x="724382" y="1104430"/>
                  </a:lnTo>
                  <a:lnTo>
                    <a:pt x="653364" y="1116863"/>
                  </a:lnTo>
                  <a:lnTo>
                    <a:pt x="594652" y="1123035"/>
                  </a:lnTo>
                  <a:lnTo>
                    <a:pt x="514235" y="1123035"/>
                  </a:lnTo>
                  <a:lnTo>
                    <a:pt x="446087" y="1113650"/>
                  </a:lnTo>
                  <a:lnTo>
                    <a:pt x="372021" y="1092149"/>
                  </a:lnTo>
                  <a:lnTo>
                    <a:pt x="278295" y="1051877"/>
                  </a:lnTo>
                  <a:lnTo>
                    <a:pt x="213220" y="1014907"/>
                  </a:lnTo>
                  <a:lnTo>
                    <a:pt x="142214" y="949833"/>
                  </a:lnTo>
                  <a:lnTo>
                    <a:pt x="77355" y="875639"/>
                  </a:lnTo>
                  <a:lnTo>
                    <a:pt x="101904" y="928179"/>
                  </a:lnTo>
                  <a:lnTo>
                    <a:pt x="154495" y="1002385"/>
                  </a:lnTo>
                  <a:lnTo>
                    <a:pt x="210159" y="1061110"/>
                  </a:lnTo>
                  <a:lnTo>
                    <a:pt x="262750" y="1104430"/>
                  </a:lnTo>
                  <a:lnTo>
                    <a:pt x="318401" y="1135316"/>
                  </a:lnTo>
                  <a:lnTo>
                    <a:pt x="384289" y="1169403"/>
                  </a:lnTo>
                  <a:lnTo>
                    <a:pt x="433806" y="1187856"/>
                  </a:lnTo>
                  <a:lnTo>
                    <a:pt x="508088" y="1203375"/>
                  </a:lnTo>
                  <a:lnTo>
                    <a:pt x="576021" y="1215644"/>
                  </a:lnTo>
                  <a:lnTo>
                    <a:pt x="643966" y="1215644"/>
                  </a:lnTo>
                  <a:lnTo>
                    <a:pt x="705954" y="1212583"/>
                  </a:lnTo>
                  <a:lnTo>
                    <a:pt x="789266" y="1190904"/>
                  </a:lnTo>
                  <a:lnTo>
                    <a:pt x="854303" y="1169403"/>
                  </a:lnTo>
                  <a:lnTo>
                    <a:pt x="922223" y="1138351"/>
                  </a:lnTo>
                  <a:lnTo>
                    <a:pt x="990219" y="1092149"/>
                  </a:lnTo>
                  <a:lnTo>
                    <a:pt x="1039685" y="1051877"/>
                  </a:lnTo>
                  <a:lnTo>
                    <a:pt x="1090206" y="996289"/>
                  </a:lnTo>
                  <a:lnTo>
                    <a:pt x="1136700" y="931227"/>
                  </a:lnTo>
                  <a:lnTo>
                    <a:pt x="1173708" y="857262"/>
                  </a:lnTo>
                  <a:lnTo>
                    <a:pt x="1210805" y="721042"/>
                  </a:lnTo>
                  <a:lnTo>
                    <a:pt x="1213853" y="650138"/>
                  </a:lnTo>
                  <a:lnTo>
                    <a:pt x="1216901" y="597585"/>
                  </a:lnTo>
                  <a:close/>
                </a:path>
              </a:pathLst>
            </a:custGeom>
            <a:solidFill>
              <a:srgbClr val="C0C0C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8"/>
            <p:cNvSpPr/>
            <p:nvPr/>
          </p:nvSpPr>
          <p:spPr>
            <a:xfrm>
              <a:off x="364540" y="55600"/>
              <a:ext cx="1207770" cy="1146810"/>
            </a:xfrm>
            <a:custGeom>
              <a:rect b="b" l="l" r="r" t="t"/>
              <a:pathLst>
                <a:path extrusionOk="0" h="1146810" w="1207770">
                  <a:moveTo>
                    <a:pt x="134035" y="290563"/>
                  </a:moveTo>
                  <a:lnTo>
                    <a:pt x="94742" y="239001"/>
                  </a:lnTo>
                  <a:lnTo>
                    <a:pt x="74282" y="272110"/>
                  </a:lnTo>
                  <a:lnTo>
                    <a:pt x="57708" y="302996"/>
                  </a:lnTo>
                  <a:lnTo>
                    <a:pt x="39293" y="343103"/>
                  </a:lnTo>
                  <a:lnTo>
                    <a:pt x="24765" y="382384"/>
                  </a:lnTo>
                  <a:lnTo>
                    <a:pt x="14528" y="425704"/>
                  </a:lnTo>
                  <a:lnTo>
                    <a:pt x="5118" y="480314"/>
                  </a:lnTo>
                  <a:lnTo>
                    <a:pt x="3073" y="514248"/>
                  </a:lnTo>
                  <a:lnTo>
                    <a:pt x="0" y="545134"/>
                  </a:lnTo>
                  <a:lnTo>
                    <a:pt x="10236" y="637946"/>
                  </a:lnTo>
                  <a:lnTo>
                    <a:pt x="17602" y="621398"/>
                  </a:lnTo>
                  <a:lnTo>
                    <a:pt x="21691" y="580301"/>
                  </a:lnTo>
                  <a:lnTo>
                    <a:pt x="26809" y="538949"/>
                  </a:lnTo>
                  <a:lnTo>
                    <a:pt x="32943" y="505015"/>
                  </a:lnTo>
                  <a:lnTo>
                    <a:pt x="42354" y="473976"/>
                  </a:lnTo>
                  <a:lnTo>
                    <a:pt x="49517" y="443090"/>
                  </a:lnTo>
                  <a:lnTo>
                    <a:pt x="61798" y="411213"/>
                  </a:lnTo>
                  <a:lnTo>
                    <a:pt x="81445" y="375221"/>
                  </a:lnTo>
                  <a:lnTo>
                    <a:pt x="94742" y="349440"/>
                  </a:lnTo>
                  <a:lnTo>
                    <a:pt x="111315" y="321602"/>
                  </a:lnTo>
                  <a:lnTo>
                    <a:pt x="134035" y="290563"/>
                  </a:lnTo>
                  <a:close/>
                </a:path>
                <a:path extrusionOk="0" h="1146810" w="1207770">
                  <a:moveTo>
                    <a:pt x="363829" y="1146759"/>
                  </a:moveTo>
                  <a:lnTo>
                    <a:pt x="286473" y="1041666"/>
                  </a:lnTo>
                  <a:lnTo>
                    <a:pt x="243306" y="1016965"/>
                  </a:lnTo>
                  <a:lnTo>
                    <a:pt x="212407" y="995299"/>
                  </a:lnTo>
                  <a:lnTo>
                    <a:pt x="166979" y="964412"/>
                  </a:lnTo>
                  <a:lnTo>
                    <a:pt x="131991" y="931468"/>
                  </a:lnTo>
                  <a:lnTo>
                    <a:pt x="104152" y="903719"/>
                  </a:lnTo>
                  <a:lnTo>
                    <a:pt x="68135" y="860310"/>
                  </a:lnTo>
                  <a:lnTo>
                    <a:pt x="99047" y="918210"/>
                  </a:lnTo>
                  <a:lnTo>
                    <a:pt x="128917" y="962355"/>
                  </a:lnTo>
                  <a:lnTo>
                    <a:pt x="160845" y="1002626"/>
                  </a:lnTo>
                  <a:lnTo>
                    <a:pt x="210146" y="1051140"/>
                  </a:lnTo>
                  <a:lnTo>
                    <a:pt x="247396" y="1081938"/>
                  </a:lnTo>
                  <a:lnTo>
                    <a:pt x="294665" y="1111834"/>
                  </a:lnTo>
                  <a:lnTo>
                    <a:pt x="363829" y="1146759"/>
                  </a:lnTo>
                  <a:close/>
                </a:path>
                <a:path extrusionOk="0" h="1146810" w="1207770">
                  <a:moveTo>
                    <a:pt x="967651" y="170154"/>
                  </a:moveTo>
                  <a:lnTo>
                    <a:pt x="926350" y="126746"/>
                  </a:lnTo>
                  <a:lnTo>
                    <a:pt x="859421" y="80378"/>
                  </a:lnTo>
                  <a:lnTo>
                    <a:pt x="783082" y="41338"/>
                  </a:lnTo>
                  <a:lnTo>
                    <a:pt x="721309" y="19685"/>
                  </a:lnTo>
                  <a:lnTo>
                    <a:pt x="655421" y="6172"/>
                  </a:lnTo>
                  <a:lnTo>
                    <a:pt x="613270" y="1066"/>
                  </a:lnTo>
                  <a:lnTo>
                    <a:pt x="565785" y="0"/>
                  </a:lnTo>
                  <a:lnTo>
                    <a:pt x="547166" y="0"/>
                  </a:lnTo>
                  <a:lnTo>
                    <a:pt x="579094" y="62014"/>
                  </a:lnTo>
                  <a:lnTo>
                    <a:pt x="628611" y="58724"/>
                  </a:lnTo>
                  <a:lnTo>
                    <a:pt x="674039" y="62014"/>
                  </a:lnTo>
                  <a:lnTo>
                    <a:pt x="716191" y="68110"/>
                  </a:lnTo>
                  <a:lnTo>
                    <a:pt x="755484" y="75272"/>
                  </a:lnTo>
                  <a:lnTo>
                    <a:pt x="794550" y="85648"/>
                  </a:lnTo>
                  <a:lnTo>
                    <a:pt x="856373" y="108216"/>
                  </a:lnTo>
                  <a:lnTo>
                    <a:pt x="896429" y="127812"/>
                  </a:lnTo>
                  <a:lnTo>
                    <a:pt x="967651" y="170154"/>
                  </a:lnTo>
                  <a:close/>
                </a:path>
                <a:path extrusionOk="0" h="1146810" w="1207770">
                  <a:moveTo>
                    <a:pt x="1207681" y="603770"/>
                  </a:moveTo>
                  <a:lnTo>
                    <a:pt x="1203642" y="550240"/>
                  </a:lnTo>
                  <a:lnTo>
                    <a:pt x="1188224" y="495630"/>
                  </a:lnTo>
                  <a:lnTo>
                    <a:pt x="1179906" y="464743"/>
                  </a:lnTo>
                  <a:lnTo>
                    <a:pt x="1169682" y="431800"/>
                  </a:lnTo>
                  <a:lnTo>
                    <a:pt x="1155090" y="397865"/>
                  </a:lnTo>
                  <a:lnTo>
                    <a:pt x="1141818" y="364769"/>
                  </a:lnTo>
                  <a:lnTo>
                    <a:pt x="1121130" y="326707"/>
                  </a:lnTo>
                  <a:lnTo>
                    <a:pt x="1132586" y="363778"/>
                  </a:lnTo>
                  <a:lnTo>
                    <a:pt x="1138770" y="388480"/>
                  </a:lnTo>
                  <a:lnTo>
                    <a:pt x="1148994" y="434936"/>
                  </a:lnTo>
                  <a:lnTo>
                    <a:pt x="1158392" y="491515"/>
                  </a:lnTo>
                  <a:lnTo>
                    <a:pt x="1158392" y="554520"/>
                  </a:lnTo>
                  <a:lnTo>
                    <a:pt x="1155090" y="596607"/>
                  </a:lnTo>
                  <a:lnTo>
                    <a:pt x="1148994" y="647090"/>
                  </a:lnTo>
                  <a:lnTo>
                    <a:pt x="1130528" y="712152"/>
                  </a:lnTo>
                  <a:lnTo>
                    <a:pt x="1101674" y="783056"/>
                  </a:lnTo>
                  <a:lnTo>
                    <a:pt x="1144866" y="889228"/>
                  </a:lnTo>
                  <a:lnTo>
                    <a:pt x="1168603" y="834618"/>
                  </a:lnTo>
                  <a:lnTo>
                    <a:pt x="1186243" y="787184"/>
                  </a:lnTo>
                  <a:lnTo>
                    <a:pt x="1197457" y="741959"/>
                  </a:lnTo>
                  <a:lnTo>
                    <a:pt x="1204633" y="686371"/>
                  </a:lnTo>
                  <a:lnTo>
                    <a:pt x="1207681" y="603770"/>
                  </a:lnTo>
                  <a:close/>
                </a:path>
              </a:pathLst>
            </a:custGeom>
            <a:solidFill>
              <a:srgbClr val="80808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8"/>
            <p:cNvSpPr/>
            <p:nvPr/>
          </p:nvSpPr>
          <p:spPr>
            <a:xfrm>
              <a:off x="471694" y="109207"/>
              <a:ext cx="750570" cy="1149350"/>
            </a:xfrm>
            <a:custGeom>
              <a:rect b="b" l="l" r="r" t="t"/>
              <a:pathLst>
                <a:path extrusionOk="0" h="1149350" w="750569">
                  <a:moveTo>
                    <a:pt x="0" y="885578"/>
                  </a:moveTo>
                  <a:lnTo>
                    <a:pt x="48805" y="948613"/>
                  </a:lnTo>
                  <a:lnTo>
                    <a:pt x="80112" y="980915"/>
                  </a:lnTo>
                  <a:lnTo>
                    <a:pt x="113901" y="1010835"/>
                  </a:lnTo>
                  <a:lnTo>
                    <a:pt x="150016" y="1038227"/>
                  </a:lnTo>
                  <a:lnTo>
                    <a:pt x="188302" y="1062944"/>
                  </a:lnTo>
                  <a:lnTo>
                    <a:pt x="228604" y="1084841"/>
                  </a:lnTo>
                  <a:lnTo>
                    <a:pt x="270767" y="1103770"/>
                  </a:lnTo>
                  <a:lnTo>
                    <a:pt x="314637" y="1119586"/>
                  </a:lnTo>
                  <a:lnTo>
                    <a:pt x="360056" y="1132142"/>
                  </a:lnTo>
                  <a:lnTo>
                    <a:pt x="406872" y="1141291"/>
                  </a:lnTo>
                  <a:lnTo>
                    <a:pt x="454927" y="1146888"/>
                  </a:lnTo>
                  <a:lnTo>
                    <a:pt x="504068" y="1148787"/>
                  </a:lnTo>
                  <a:lnTo>
                    <a:pt x="505714" y="1148723"/>
                  </a:lnTo>
                </a:path>
                <a:path extrusionOk="0" h="1149350" w="750569">
                  <a:moveTo>
                    <a:pt x="553244" y="1146889"/>
                  </a:moveTo>
                  <a:lnTo>
                    <a:pt x="601220" y="1141318"/>
                  </a:lnTo>
                  <a:lnTo>
                    <a:pt x="648017" y="1132198"/>
                  </a:lnTo>
                  <a:lnTo>
                    <a:pt x="693420" y="1119681"/>
                  </a:lnTo>
                  <a:lnTo>
                    <a:pt x="737274" y="1103909"/>
                  </a:lnTo>
                  <a:lnTo>
                    <a:pt x="750108" y="1098160"/>
                  </a:lnTo>
                </a:path>
                <a:path extrusionOk="0" h="1149350" w="750569">
                  <a:moveTo>
                    <a:pt x="745220" y="48441"/>
                  </a:moveTo>
                  <a:lnTo>
                    <a:pt x="693800" y="29227"/>
                  </a:lnTo>
                  <a:lnTo>
                    <a:pt x="648338" y="16659"/>
                  </a:lnTo>
                  <a:lnTo>
                    <a:pt x="601460" y="7501"/>
                  </a:lnTo>
                  <a:lnTo>
                    <a:pt x="553319" y="1899"/>
                  </a:lnTo>
                  <a:lnTo>
                    <a:pt x="504068" y="0"/>
                  </a:lnTo>
                  <a:lnTo>
                    <a:pt x="454789" y="1907"/>
                  </a:lnTo>
                  <a:lnTo>
                    <a:pt x="406623" y="7530"/>
                  </a:lnTo>
                  <a:lnTo>
                    <a:pt x="359724" y="16720"/>
                  </a:lnTo>
                  <a:lnTo>
                    <a:pt x="314244" y="29330"/>
                  </a:lnTo>
                  <a:lnTo>
                    <a:pt x="270336" y="45209"/>
                  </a:lnTo>
                  <a:lnTo>
                    <a:pt x="228153" y="64211"/>
                  </a:lnTo>
                  <a:lnTo>
                    <a:pt x="187848" y="86185"/>
                  </a:lnTo>
                  <a:lnTo>
                    <a:pt x="149574" y="110985"/>
                  </a:lnTo>
                  <a:lnTo>
                    <a:pt x="113569" y="138395"/>
                  </a:lnTo>
                </a:path>
                <a:path extrusionOk="0" h="1149350" w="750569">
                  <a:moveTo>
                    <a:pt x="113483" y="138460"/>
                  </a:moveTo>
                  <a:lnTo>
                    <a:pt x="106527" y="144643"/>
                  </a:lnTo>
                </a:path>
              </a:pathLst>
            </a:custGeom>
            <a:noFill/>
            <a:ln cap="flat" cmpd="sng" w="33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8"/>
            <p:cNvSpPr/>
            <p:nvPr/>
          </p:nvSpPr>
          <p:spPr>
            <a:xfrm>
              <a:off x="327513" y="592487"/>
              <a:ext cx="0" cy="635"/>
            </a:xfrm>
            <a:custGeom>
              <a:rect b="b" l="l" r="r" t="t"/>
              <a:pathLst>
                <a:path extrusionOk="0" h="634" w="120000">
                  <a:moveTo>
                    <a:pt x="0" y="-41298"/>
                  </a:moveTo>
                  <a:lnTo>
                    <a:pt x="0" y="41307"/>
                  </a:lnTo>
                </a:path>
              </a:pathLst>
            </a:custGeom>
            <a:noFill/>
            <a:ln cap="flat" cmpd="sng" w="82650">
              <a:solidFill>
                <a:srgbClr val="9F9F9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8"/>
            <p:cNvSpPr/>
            <p:nvPr/>
          </p:nvSpPr>
          <p:spPr>
            <a:xfrm>
              <a:off x="329513" y="19601"/>
              <a:ext cx="1194435" cy="948690"/>
            </a:xfrm>
            <a:custGeom>
              <a:rect b="b" l="l" r="r" t="t"/>
              <a:pathLst>
                <a:path extrusionOk="0" h="948690" w="1194435">
                  <a:moveTo>
                    <a:pt x="0" y="619997"/>
                  </a:moveTo>
                  <a:lnTo>
                    <a:pt x="5830" y="665797"/>
                  </a:lnTo>
                  <a:lnTo>
                    <a:pt x="15388" y="710539"/>
                  </a:lnTo>
                  <a:lnTo>
                    <a:pt x="28503" y="753940"/>
                  </a:lnTo>
                  <a:lnTo>
                    <a:pt x="45022" y="795855"/>
                  </a:lnTo>
                  <a:lnTo>
                    <a:pt x="64790" y="836135"/>
                  </a:lnTo>
                  <a:lnTo>
                    <a:pt x="87654" y="874633"/>
                  </a:lnTo>
                  <a:lnTo>
                    <a:pt x="113461" y="911200"/>
                  </a:lnTo>
                  <a:lnTo>
                    <a:pt x="128530" y="929375"/>
                  </a:lnTo>
                </a:path>
                <a:path extrusionOk="0" h="948690" w="1194435">
                  <a:moveTo>
                    <a:pt x="1047938" y="948618"/>
                  </a:moveTo>
                  <a:lnTo>
                    <a:pt x="1078957" y="911627"/>
                  </a:lnTo>
                  <a:lnTo>
                    <a:pt x="1104751" y="875071"/>
                  </a:lnTo>
                  <a:lnTo>
                    <a:pt x="1127609" y="836571"/>
                  </a:lnTo>
                  <a:lnTo>
                    <a:pt x="1147375" y="796272"/>
                  </a:lnTo>
                  <a:lnTo>
                    <a:pt x="1163894" y="754320"/>
                  </a:lnTo>
                  <a:lnTo>
                    <a:pt x="1177012" y="710860"/>
                  </a:lnTo>
                  <a:lnTo>
                    <a:pt x="1186574" y="666037"/>
                  </a:lnTo>
                  <a:lnTo>
                    <a:pt x="1186768" y="664512"/>
                  </a:lnTo>
                </a:path>
                <a:path extrusionOk="0" h="948690" w="1194435">
                  <a:moveTo>
                    <a:pt x="1192430" y="619868"/>
                  </a:moveTo>
                  <a:lnTo>
                    <a:pt x="1194409" y="572886"/>
                  </a:lnTo>
                  <a:lnTo>
                    <a:pt x="1192432" y="525774"/>
                  </a:lnTo>
                  <a:lnTo>
                    <a:pt x="1186603" y="479734"/>
                  </a:lnTo>
                  <a:lnTo>
                    <a:pt x="1177074" y="434912"/>
                  </a:lnTo>
                  <a:lnTo>
                    <a:pt x="1163997" y="391452"/>
                  </a:lnTo>
                  <a:lnTo>
                    <a:pt x="1147525" y="349500"/>
                  </a:lnTo>
                  <a:lnTo>
                    <a:pt x="1127811" y="309201"/>
                  </a:lnTo>
                  <a:lnTo>
                    <a:pt x="1105007" y="270701"/>
                  </a:lnTo>
                  <a:lnTo>
                    <a:pt x="1079266" y="234144"/>
                  </a:lnTo>
                  <a:lnTo>
                    <a:pt x="1050739" y="199677"/>
                  </a:lnTo>
                  <a:lnTo>
                    <a:pt x="1019580" y="167445"/>
                  </a:lnTo>
                  <a:lnTo>
                    <a:pt x="985940" y="137592"/>
                  </a:lnTo>
                  <a:lnTo>
                    <a:pt x="949973" y="110265"/>
                  </a:lnTo>
                  <a:lnTo>
                    <a:pt x="911830" y="85609"/>
                  </a:lnTo>
                  <a:lnTo>
                    <a:pt x="871665" y="63768"/>
                  </a:lnTo>
                  <a:lnTo>
                    <a:pt x="829630" y="44889"/>
                  </a:lnTo>
                  <a:lnTo>
                    <a:pt x="785876" y="29116"/>
                  </a:lnTo>
                  <a:lnTo>
                    <a:pt x="740558" y="16596"/>
                  </a:lnTo>
                  <a:lnTo>
                    <a:pt x="693826" y="7472"/>
                  </a:lnTo>
                  <a:lnTo>
                    <a:pt x="645834" y="1892"/>
                  </a:lnTo>
                  <a:lnTo>
                    <a:pt x="596734" y="0"/>
                  </a:lnTo>
                  <a:lnTo>
                    <a:pt x="547462" y="1900"/>
                  </a:lnTo>
                  <a:lnTo>
                    <a:pt x="499318" y="7501"/>
                  </a:lnTo>
                  <a:lnTo>
                    <a:pt x="452452" y="16657"/>
                  </a:lnTo>
                  <a:lnTo>
                    <a:pt x="407016" y="29219"/>
                  </a:lnTo>
                  <a:lnTo>
                    <a:pt x="363161" y="45039"/>
                  </a:lnTo>
                  <a:lnTo>
                    <a:pt x="347798" y="51944"/>
                  </a:lnTo>
                </a:path>
              </a:pathLst>
            </a:custGeom>
            <a:noFill/>
            <a:ln cap="flat" cmpd="sng" w="82625">
              <a:solidFill>
                <a:srgbClr val="9F9F9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8"/>
            <p:cNvSpPr/>
            <p:nvPr/>
          </p:nvSpPr>
          <p:spPr>
            <a:xfrm>
              <a:off x="326490" y="591499"/>
              <a:ext cx="635" cy="635"/>
            </a:xfrm>
            <a:custGeom>
              <a:rect b="b" l="l" r="r" t="t"/>
              <a:pathLst>
                <a:path extrusionOk="0" h="634" w="635">
                  <a:moveTo>
                    <a:pt x="-16574" y="113"/>
                  </a:moveTo>
                  <a:lnTo>
                    <a:pt x="16584" y="113"/>
                  </a:lnTo>
                </a:path>
              </a:pathLst>
            </a:custGeom>
            <a:noFill/>
            <a:ln cap="flat" cmpd="sng" w="33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8"/>
            <p:cNvSpPr/>
            <p:nvPr/>
          </p:nvSpPr>
          <p:spPr>
            <a:xfrm>
              <a:off x="328498" y="638751"/>
              <a:ext cx="161290" cy="346075"/>
            </a:xfrm>
            <a:custGeom>
              <a:rect b="b" l="l" r="r" t="t"/>
              <a:pathLst>
                <a:path extrusionOk="0" h="346075" w="161290">
                  <a:moveTo>
                    <a:pt x="0" y="0"/>
                  </a:moveTo>
                  <a:lnTo>
                    <a:pt x="5851" y="45927"/>
                  </a:lnTo>
                  <a:lnTo>
                    <a:pt x="15443" y="90782"/>
                  </a:lnTo>
                  <a:lnTo>
                    <a:pt x="28602" y="134284"/>
                  </a:lnTo>
                  <a:lnTo>
                    <a:pt x="45174" y="176288"/>
                  </a:lnTo>
                  <a:lnTo>
                    <a:pt x="65004" y="216646"/>
                  </a:lnTo>
                  <a:lnTo>
                    <a:pt x="87935" y="255211"/>
                  </a:lnTo>
                  <a:lnTo>
                    <a:pt x="113814" y="291837"/>
                  </a:lnTo>
                  <a:lnTo>
                    <a:pt x="142484" y="326376"/>
                  </a:lnTo>
                  <a:lnTo>
                    <a:pt x="161098" y="345584"/>
                  </a:lnTo>
                </a:path>
              </a:pathLst>
            </a:custGeom>
            <a:noFill/>
            <a:ln cap="flat" cmpd="sng" w="33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8"/>
            <p:cNvSpPr/>
            <p:nvPr/>
          </p:nvSpPr>
          <p:spPr>
            <a:xfrm>
              <a:off x="326490" y="544373"/>
              <a:ext cx="2540" cy="47625"/>
            </a:xfrm>
            <a:custGeom>
              <a:rect b="b" l="l" r="r" t="t"/>
              <a:pathLst>
                <a:path extrusionOk="0" h="47625" w="2539">
                  <a:moveTo>
                    <a:pt x="991" y="-16574"/>
                  </a:moveTo>
                  <a:lnTo>
                    <a:pt x="991" y="63701"/>
                  </a:lnTo>
                </a:path>
              </a:pathLst>
            </a:custGeom>
            <a:noFill/>
            <a:ln cap="flat" cmpd="sng" w="35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8"/>
            <p:cNvSpPr/>
            <p:nvPr/>
          </p:nvSpPr>
          <p:spPr>
            <a:xfrm>
              <a:off x="365589" y="638008"/>
              <a:ext cx="108585" cy="274320"/>
            </a:xfrm>
            <a:custGeom>
              <a:rect b="b" l="l" r="r" t="t"/>
              <a:pathLst>
                <a:path extrusionOk="0" h="274319" w="108584">
                  <a:moveTo>
                    <a:pt x="0" y="0"/>
                  </a:moveTo>
                  <a:lnTo>
                    <a:pt x="6074" y="45425"/>
                  </a:lnTo>
                  <a:lnTo>
                    <a:pt x="15992" y="89604"/>
                  </a:lnTo>
                  <a:lnTo>
                    <a:pt x="29587" y="132373"/>
                  </a:lnTo>
                  <a:lnTo>
                    <a:pt x="46691" y="173567"/>
                  </a:lnTo>
                  <a:lnTo>
                    <a:pt x="67136" y="213024"/>
                  </a:lnTo>
                  <a:lnTo>
                    <a:pt x="90755" y="250579"/>
                  </a:lnTo>
                  <a:lnTo>
                    <a:pt x="108210" y="273848"/>
                  </a:lnTo>
                </a:path>
              </a:pathLst>
            </a:custGeom>
            <a:noFill/>
            <a:ln cap="flat" cmpd="sng" w="16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8"/>
            <p:cNvSpPr/>
            <p:nvPr/>
          </p:nvSpPr>
          <p:spPr>
            <a:xfrm>
              <a:off x="1192064" y="1146760"/>
              <a:ext cx="581660" cy="833119"/>
            </a:xfrm>
            <a:custGeom>
              <a:rect b="b" l="l" r="r" t="t"/>
              <a:pathLst>
                <a:path extrusionOk="0" h="833119" w="581660">
                  <a:moveTo>
                    <a:pt x="167000" y="0"/>
                  </a:moveTo>
                  <a:lnTo>
                    <a:pt x="0" y="61934"/>
                  </a:lnTo>
                  <a:lnTo>
                    <a:pt x="412144" y="832539"/>
                  </a:lnTo>
                  <a:lnTo>
                    <a:pt x="581123" y="747074"/>
                  </a:lnTo>
                  <a:lnTo>
                    <a:pt x="167000" y="0"/>
                  </a:lnTo>
                  <a:close/>
                </a:path>
              </a:pathLst>
            </a:custGeom>
            <a:solidFill>
              <a:srgbClr val="5F3F1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4" name="Google Shape;144;p8"/>
            <p:cNvPicPr preferRelativeResize="0"/>
            <p:nvPr/>
          </p:nvPicPr>
          <p:blipFill rotWithShape="1">
            <a:blip r:embed="rId3">
              <a:alphaModFix/>
            </a:blip>
            <a:srcRect b="0" l="0" r="0" t="0"/>
            <a:stretch/>
          </p:blipFill>
          <p:spPr>
            <a:xfrm>
              <a:off x="1176713" y="1086036"/>
              <a:ext cx="313104" cy="343084"/>
            </a:xfrm>
            <a:prstGeom prst="rect">
              <a:avLst/>
            </a:prstGeom>
            <a:noFill/>
            <a:ln>
              <a:noFill/>
            </a:ln>
          </p:spPr>
        </p:pic>
        <p:sp>
          <p:nvSpPr>
            <p:cNvPr id="145" name="Google Shape;145;p8"/>
            <p:cNvSpPr/>
            <p:nvPr/>
          </p:nvSpPr>
          <p:spPr>
            <a:xfrm>
              <a:off x="1193053" y="1149808"/>
              <a:ext cx="582295" cy="835660"/>
            </a:xfrm>
            <a:custGeom>
              <a:rect b="b" l="l" r="r" t="t"/>
              <a:pathLst>
                <a:path extrusionOk="0" h="835660" w="582294">
                  <a:moveTo>
                    <a:pt x="169061" y="0"/>
                  </a:moveTo>
                  <a:lnTo>
                    <a:pt x="582195" y="743006"/>
                  </a:lnTo>
                </a:path>
                <a:path extrusionOk="0" h="835660" w="582294">
                  <a:moveTo>
                    <a:pt x="0" y="59957"/>
                  </a:moveTo>
                  <a:lnTo>
                    <a:pt x="414370" y="835625"/>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6" name="Google Shape;146;p8"/>
            <p:cNvPicPr preferRelativeResize="0"/>
            <p:nvPr/>
          </p:nvPicPr>
          <p:blipFill rotWithShape="1">
            <a:blip r:embed="rId4">
              <a:alphaModFix/>
            </a:blip>
            <a:srcRect b="0" l="0" r="0" t="0"/>
            <a:stretch/>
          </p:blipFill>
          <p:spPr>
            <a:xfrm>
              <a:off x="1306425" y="1324033"/>
              <a:ext cx="189688" cy="127784"/>
            </a:xfrm>
            <a:prstGeom prst="rect">
              <a:avLst/>
            </a:prstGeom>
            <a:noFill/>
            <a:ln>
              <a:noFill/>
            </a:ln>
          </p:spPr>
        </p:pic>
        <p:sp>
          <p:nvSpPr>
            <p:cNvPr id="147" name="Google Shape;147;p8"/>
            <p:cNvSpPr/>
            <p:nvPr/>
          </p:nvSpPr>
          <p:spPr>
            <a:xfrm>
              <a:off x="1318757" y="1351842"/>
              <a:ext cx="358775" cy="615315"/>
            </a:xfrm>
            <a:custGeom>
              <a:rect b="b" l="l" r="r" t="t"/>
              <a:pathLst>
                <a:path extrusionOk="0" h="615314" w="358775">
                  <a:moveTo>
                    <a:pt x="45417" y="0"/>
                  </a:moveTo>
                  <a:lnTo>
                    <a:pt x="12447" y="26783"/>
                  </a:lnTo>
                  <a:lnTo>
                    <a:pt x="0" y="73191"/>
                  </a:lnTo>
                  <a:lnTo>
                    <a:pt x="0" y="88526"/>
                  </a:lnTo>
                  <a:lnTo>
                    <a:pt x="278279" y="615193"/>
                  </a:lnTo>
                  <a:lnTo>
                    <a:pt x="358647" y="559577"/>
                  </a:lnTo>
                  <a:lnTo>
                    <a:pt x="45417" y="0"/>
                  </a:lnTo>
                  <a:close/>
                </a:path>
              </a:pathLst>
            </a:custGeom>
            <a:solidFill>
              <a:srgbClr val="3F1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8" name="Google Shape;148;p8"/>
            <p:cNvPicPr preferRelativeResize="0"/>
            <p:nvPr/>
          </p:nvPicPr>
          <p:blipFill rotWithShape="1">
            <a:blip r:embed="rId5">
              <a:alphaModFix/>
            </a:blip>
            <a:srcRect b="0" l="0" r="0" t="0"/>
            <a:stretch/>
          </p:blipFill>
          <p:spPr>
            <a:xfrm>
              <a:off x="1588856" y="1849672"/>
              <a:ext cx="214192" cy="206913"/>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3780441" y="308111"/>
            <a:ext cx="8215941" cy="628377"/>
          </a:xfrm>
          <a:prstGeom prst="rect">
            <a:avLst/>
          </a:prstGeom>
          <a:noFill/>
          <a:ln>
            <a:noFill/>
          </a:ln>
        </p:spPr>
        <p:txBody>
          <a:bodyPr anchorCtr="0" anchor="ctr" bIns="0" lIns="0" spcFirstLastPara="1" rIns="0" wrap="square" tIns="12700">
            <a:spAutoFit/>
          </a:bodyPr>
          <a:lstStyle/>
          <a:p>
            <a:pPr indent="887095" lvl="0" marL="12700" marR="5080" rtl="0" algn="l">
              <a:lnSpc>
                <a:spcPct val="100000"/>
              </a:lnSpc>
              <a:spcBef>
                <a:spcPts val="0"/>
              </a:spcBef>
              <a:spcAft>
                <a:spcPts val="0"/>
              </a:spcAft>
              <a:buClr>
                <a:schemeClr val="dk1"/>
              </a:buClr>
              <a:buSzPts val="4000"/>
              <a:buFont typeface="Calibri"/>
              <a:buNone/>
            </a:pPr>
            <a:r>
              <a:rPr lang="en-US" sz="4000"/>
              <a:t>How to analyze time  complexity:</a:t>
            </a:r>
            <a:endParaRPr sz="4000"/>
          </a:p>
        </p:txBody>
      </p:sp>
      <p:sp>
        <p:nvSpPr>
          <p:cNvPr id="154" name="Google Shape;154;p9"/>
          <p:cNvSpPr txBox="1"/>
          <p:nvPr/>
        </p:nvSpPr>
        <p:spPr>
          <a:xfrm>
            <a:off x="2059952" y="1607825"/>
            <a:ext cx="9662400" cy="1490400"/>
          </a:xfrm>
          <a:prstGeom prst="rect">
            <a:avLst/>
          </a:prstGeom>
          <a:noFill/>
          <a:ln>
            <a:noFill/>
          </a:ln>
        </p:spPr>
        <p:txBody>
          <a:bodyPr anchorCtr="0" anchor="t" bIns="0" lIns="0" spcFirstLastPara="1" rIns="0" wrap="square" tIns="12700">
            <a:spAutoFit/>
          </a:bodyPr>
          <a:lstStyle/>
          <a:p>
            <a:pPr indent="-342900" lvl="0" marL="355600" marR="508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Time complexity estimates the time to run an  algorithm. </a:t>
            </a:r>
            <a:endParaRPr b="0" i="0" sz="3200" u="none" cap="none" strike="noStrike">
              <a:solidFill>
                <a:schemeClr val="dk1"/>
              </a:solidFill>
              <a:latin typeface="Calibri"/>
              <a:ea typeface="Calibri"/>
              <a:cs typeface="Calibri"/>
              <a:sym typeface="Calibri"/>
            </a:endParaRPr>
          </a:p>
          <a:p>
            <a:pPr indent="-342900" lvl="0" marL="355600" marR="508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It's calculated by counting elementary operations.</a:t>
            </a:r>
            <a:endParaRPr b="0" i="0" sz="3200" u="none" cap="none" strike="noStrike">
              <a:solidFill>
                <a:schemeClr val="dk1"/>
              </a:solidFill>
              <a:latin typeface="Calibri"/>
              <a:ea typeface="Calibri"/>
              <a:cs typeface="Calibri"/>
              <a:sym typeface="Calibri"/>
            </a:endParaRPr>
          </a:p>
        </p:txBody>
      </p:sp>
      <p:pic>
        <p:nvPicPr>
          <p:cNvPr id="155" name="Google Shape;155;p9"/>
          <p:cNvPicPr preferRelativeResize="0"/>
          <p:nvPr/>
        </p:nvPicPr>
        <p:blipFill rotWithShape="1">
          <a:blip r:embed="rId3">
            <a:alphaModFix/>
          </a:blip>
          <a:srcRect b="0" l="0" r="0" t="0"/>
          <a:stretch/>
        </p:blipFill>
        <p:spPr>
          <a:xfrm>
            <a:off x="1987984" y="3863180"/>
            <a:ext cx="8680014" cy="1775620"/>
          </a:xfrm>
          <a:prstGeom prst="rect">
            <a:avLst/>
          </a:prstGeom>
          <a:noFill/>
          <a:ln>
            <a:noFill/>
          </a:ln>
        </p:spPr>
      </p:pic>
      <p:pic>
        <p:nvPicPr>
          <p:cNvPr id="156" name="Google Shape;156;p9"/>
          <p:cNvPicPr preferRelativeResize="0"/>
          <p:nvPr/>
        </p:nvPicPr>
        <p:blipFill rotWithShape="1">
          <a:blip r:embed="rId4">
            <a:alphaModFix/>
          </a:blip>
          <a:srcRect b="0" l="0" r="0" t="0"/>
          <a:stretch/>
        </p:blipFill>
        <p:spPr>
          <a:xfrm>
            <a:off x="1524001" y="1"/>
            <a:ext cx="2104955" cy="16581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2023-07-17T08:26:03Z</dcterms:created>
  <dc:creator>CHARUSHEELA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013C64CB73B04E289E8EA9061F3761B1</vt:lpwstr>
  </property>
  <property fmtid="{D5CDD505-2E9C-101B-9397-08002B2CF9AE}" pid="3" name="KSOProductBuildVer">
    <vt:lpwstr>1033-11.2.0.11537</vt:lpwstr>
  </property>
</Properties>
</file>