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4" r:id="rId40"/>
    <p:sldId id="292" r:id="rId41"/>
  </p:sldIdLst>
  <p:sldSz cx="12192000" cy="6858000"/>
  <p:notesSz cx="9309100" cy="6954520"/>
  <p:embeddedFontLst>
    <p:embeddedFont>
      <p:font typeface="Calibri" panose="020F0502020204030204"/>
      <p:regular r:id="rId45"/>
    </p:embeddedFont>
    <p:embeddedFont>
      <p:font typeface="Open Sans"/>
      <p:regular r:id="rId46"/>
      <p:bold r:id="rId47"/>
      <p:italic r:id="rId48"/>
      <p:boldItalic r:id="rId49"/>
    </p:embeddedFont>
    <p:embeddedFont>
      <p:font typeface="Sofia"/>
      <p:regular r:id="rId50"/>
    </p:embeddedFont>
    <p:embeddedFont>
      <p:font typeface="Calibri" panose="020F050202020403020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46DCD3F-1D30-416A-A16D-E93BAE0CC6BC}"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124F0BE1-B454-4717-9813-DA613FC71329}" styleName="Table_1">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Style>
        <a:tcBdr/>
        <a:fill>
          <a:solidFill>
            <a:srgbClr val="D0DEEF"/>
          </a:solidFill>
        </a:fill>
      </a:tcStyle>
    </a:band1H>
    <a:band2H>
      <a:tcStyle>
        <a:tcBdr/>
      </a:tcStyle>
    </a:band2H>
    <a:band1V>
      <a:tcStyle>
        <a:tcBdr/>
        <a:fill>
          <a:solidFill>
            <a:srgbClr val="D0DEEF"/>
          </a:solidFill>
        </a:fill>
      </a:tcStyle>
    </a:band1V>
    <a:band2V>
      <a:tcStyle>
        <a:tcBdr/>
      </a:tcStyle>
    </a:band2V>
    <a:lastCol>
      <a:tcTxStyle b="on">
        <a:font>
          <a:latin typeface="Calibri"/>
          <a:ea typeface="Calibri"/>
          <a:cs typeface="Calibri"/>
        </a:font>
        <a:schemeClr val="lt1"/>
      </a:tcTxStyle>
      <a:tcStyle>
        <a:tcBdr/>
        <a:fill>
          <a:solidFill>
            <a:schemeClr val="accent1"/>
          </a:solidFill>
        </a:fill>
      </a:tcStyle>
    </a:lastCol>
    <a:firstCol>
      <a:tcTxStyle b="on">
        <a:font>
          <a:latin typeface="Calibri"/>
          <a:ea typeface="Calibri"/>
          <a:cs typeface="Calibri"/>
        </a:font>
        <a:schemeClr val="lt1"/>
      </a:tcTxStyle>
      <a:tcStyle>
        <a:tcBdr/>
        <a:fill>
          <a:solidFill>
            <a:schemeClr val="accent1"/>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font" Target="fonts/font10.fntdata"/><Relationship Id="rId53" Type="http://schemas.openxmlformats.org/officeDocument/2006/relationships/font" Target="fonts/font9.fntdata"/><Relationship Id="rId52" Type="http://schemas.openxmlformats.org/officeDocument/2006/relationships/font" Target="fonts/font8.fntdata"/><Relationship Id="rId51" Type="http://schemas.openxmlformats.org/officeDocument/2006/relationships/font" Target="fonts/font7.fntdata"/><Relationship Id="rId50" Type="http://schemas.openxmlformats.org/officeDocument/2006/relationships/font" Target="fonts/font6.fntdata"/><Relationship Id="rId5" Type="http://schemas.openxmlformats.org/officeDocument/2006/relationships/slide" Target="slides/slide2.xml"/><Relationship Id="rId49" Type="http://schemas.openxmlformats.org/officeDocument/2006/relationships/font" Target="fonts/font5.fntdata"/><Relationship Id="rId48" Type="http://schemas.openxmlformats.org/officeDocument/2006/relationships/font" Target="fonts/font4.fntdata"/><Relationship Id="rId47" Type="http://schemas.openxmlformats.org/officeDocument/2006/relationships/font" Target="fonts/font3.fntdata"/><Relationship Id="rId46" Type="http://schemas.openxmlformats.org/officeDocument/2006/relationships/font" Target="fonts/font2.fntdata"/><Relationship Id="rId45" Type="http://schemas.openxmlformats.org/officeDocument/2006/relationships/font" Target="fonts/font1.fntdata"/><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4033943" cy="348950"/>
          </a:xfrm>
          <a:prstGeom prst="rect">
            <a:avLst/>
          </a:prstGeom>
          <a:noFill/>
          <a:ln>
            <a:noFill/>
          </a:ln>
        </p:spPr>
        <p:txBody>
          <a:bodyPr spcFirstLastPara="1" wrap="square" lIns="92925" tIns="46450" rIns="92925" bIns="4645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5273003" y="0"/>
            <a:ext cx="4033943" cy="348950"/>
          </a:xfrm>
          <a:prstGeom prst="rect">
            <a:avLst/>
          </a:prstGeom>
          <a:noFill/>
          <a:ln>
            <a:noFill/>
          </a:ln>
        </p:spPr>
        <p:txBody>
          <a:bodyPr spcFirstLastPara="1" wrap="square" lIns="92925" tIns="46450" rIns="92925" bIns="4645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6605889"/>
            <a:ext cx="4033943" cy="348949"/>
          </a:xfrm>
          <a:prstGeom prst="rect">
            <a:avLst/>
          </a:prstGeom>
          <a:noFill/>
          <a:ln>
            <a:noFill/>
          </a:ln>
        </p:spPr>
        <p:txBody>
          <a:bodyPr spcFirstLastPara="1" wrap="square" lIns="92925" tIns="46450" rIns="92925" bIns="4645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5273003" y="6605889"/>
            <a:ext cx="4033943" cy="348949"/>
          </a:xfrm>
          <a:prstGeom prst="rect">
            <a:avLst/>
          </a:prstGeom>
          <a:noFill/>
          <a:ln>
            <a:noFill/>
          </a:ln>
        </p:spPr>
        <p:txBody>
          <a:bodyPr spcFirstLastPara="1" wrap="square" lIns="92925" tIns="46450" rIns="92925" bIns="4645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p1: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86" name="Google Shape;86;p1: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p10: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147" name="Google Shape;147;p10: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p11: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157" name="Google Shape;157;p11: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p12: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164" name="Google Shape;164;p12: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p13: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173" name="Google Shape;173;p13: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p14: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180" name="Google Shape;180;p14: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 name="Shape 188"/>
        <p:cNvGrpSpPr/>
        <p:nvPr/>
      </p:nvGrpSpPr>
      <p:grpSpPr>
        <a:xfrm>
          <a:off x="0" y="0"/>
          <a:ext cx="0" cy="0"/>
          <a:chOff x="0" y="0"/>
          <a:chExt cx="0" cy="0"/>
        </a:xfrm>
      </p:grpSpPr>
      <p:sp>
        <p:nvSpPr>
          <p:cNvPr id="189" name="Google Shape;189;p15: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190" name="Google Shape;190;p15: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p16: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197" name="Google Shape;197;p16: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gff5f4d5c6f_0_19:notes"/>
          <p:cNvSpPr/>
          <p:nvPr>
            <p:ph type="sldImg" idx="2"/>
          </p:nvPr>
        </p:nvSpPr>
        <p:spPr>
          <a:xfrm>
            <a:off x="2568575" y="869950"/>
            <a:ext cx="4172100" cy="234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ff5f4d5c6f_0_19:notes"/>
          <p:cNvSpPr txBox="1"/>
          <p:nvPr>
            <p:ph type="body" idx="1"/>
          </p:nvPr>
        </p:nvSpPr>
        <p:spPr>
          <a:xfrm>
            <a:off x="930910" y="3347015"/>
            <a:ext cx="7447200" cy="2738400"/>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p>
        </p:txBody>
      </p:sp>
      <p:sp>
        <p:nvSpPr>
          <p:cNvPr id="208" name="Google Shape;208;gff5f4d5c6f_0_19:notes"/>
          <p:cNvSpPr txBox="1"/>
          <p:nvPr>
            <p:ph type="sldNum" idx="12"/>
          </p:nvPr>
        </p:nvSpPr>
        <p:spPr>
          <a:xfrm>
            <a:off x="5273003" y="6605889"/>
            <a:ext cx="4033800" cy="348900"/>
          </a:xfrm>
          <a:prstGeom prst="rect">
            <a:avLst/>
          </a:prstGeom>
        </p:spPr>
        <p:txBody>
          <a:bodyPr spcFirstLastPara="1" wrap="square" lIns="92925" tIns="46450" rIns="92925" bIns="4645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1" name="Shape 211"/>
        <p:cNvGrpSpPr/>
        <p:nvPr/>
      </p:nvGrpSpPr>
      <p:grpSpPr>
        <a:xfrm>
          <a:off x="0" y="0"/>
          <a:ext cx="0" cy="0"/>
          <a:chOff x="0" y="0"/>
          <a:chExt cx="0" cy="0"/>
        </a:xfrm>
      </p:grpSpPr>
      <p:sp>
        <p:nvSpPr>
          <p:cNvPr id="212" name="Google Shape;212;p17:notes"/>
          <p:cNvSpPr txBox="1"/>
          <p:nvPr>
            <p:ph type="body" idx="1"/>
          </p:nvPr>
        </p:nvSpPr>
        <p:spPr>
          <a:xfrm>
            <a:off x="930910" y="3347015"/>
            <a:ext cx="7447200" cy="27384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213" name="Google Shape;213;p17:notes"/>
          <p:cNvSpPr/>
          <p:nvPr>
            <p:ph type="sldImg" idx="2"/>
          </p:nvPr>
        </p:nvSpPr>
        <p:spPr>
          <a:xfrm>
            <a:off x="2568575" y="869950"/>
            <a:ext cx="4172100" cy="234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gff5f4d5c6f_0_5:notes"/>
          <p:cNvSpPr txBox="1"/>
          <p:nvPr>
            <p:ph type="body" idx="1"/>
          </p:nvPr>
        </p:nvSpPr>
        <p:spPr>
          <a:xfrm>
            <a:off x="930910" y="3347015"/>
            <a:ext cx="7447200" cy="27384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228" name="Google Shape;228;gff5f4d5c6f_0_5:notes"/>
          <p:cNvSpPr/>
          <p:nvPr>
            <p:ph type="sldImg" idx="2"/>
          </p:nvPr>
        </p:nvSpPr>
        <p:spPr>
          <a:xfrm>
            <a:off x="2568575" y="869950"/>
            <a:ext cx="4172100" cy="234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p2: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92" name="Google Shape;92;p2: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1" name="Shape 241"/>
        <p:cNvGrpSpPr/>
        <p:nvPr/>
      </p:nvGrpSpPr>
      <p:grpSpPr>
        <a:xfrm>
          <a:off x="0" y="0"/>
          <a:ext cx="0" cy="0"/>
          <a:chOff x="0" y="0"/>
          <a:chExt cx="0" cy="0"/>
        </a:xfrm>
      </p:grpSpPr>
      <p:sp>
        <p:nvSpPr>
          <p:cNvPr id="242" name="Google Shape;242;p18: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243" name="Google Shape;243;p18: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1" name="Shape 251"/>
        <p:cNvGrpSpPr/>
        <p:nvPr/>
      </p:nvGrpSpPr>
      <p:grpSpPr>
        <a:xfrm>
          <a:off x="0" y="0"/>
          <a:ext cx="0" cy="0"/>
          <a:chOff x="0" y="0"/>
          <a:chExt cx="0" cy="0"/>
        </a:xfrm>
      </p:grpSpPr>
      <p:sp>
        <p:nvSpPr>
          <p:cNvPr id="252" name="Google Shape;252;p19: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253" name="Google Shape;253;p19: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 name="Shape 260"/>
        <p:cNvGrpSpPr/>
        <p:nvPr/>
      </p:nvGrpSpPr>
      <p:grpSpPr>
        <a:xfrm>
          <a:off x="0" y="0"/>
          <a:ext cx="0" cy="0"/>
          <a:chOff x="0" y="0"/>
          <a:chExt cx="0" cy="0"/>
        </a:xfrm>
      </p:grpSpPr>
      <p:sp>
        <p:nvSpPr>
          <p:cNvPr id="261" name="Google Shape;261;p20: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262" name="Google Shape;262;p20: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8" name="Shape 268"/>
        <p:cNvGrpSpPr/>
        <p:nvPr/>
      </p:nvGrpSpPr>
      <p:grpSpPr>
        <a:xfrm>
          <a:off x="0" y="0"/>
          <a:ext cx="0" cy="0"/>
          <a:chOff x="0" y="0"/>
          <a:chExt cx="0" cy="0"/>
        </a:xfrm>
      </p:grpSpPr>
      <p:sp>
        <p:nvSpPr>
          <p:cNvPr id="269" name="Google Shape;269;p21: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270" name="Google Shape;270;p21: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 name="Shape 277"/>
        <p:cNvGrpSpPr/>
        <p:nvPr/>
      </p:nvGrpSpPr>
      <p:grpSpPr>
        <a:xfrm>
          <a:off x="0" y="0"/>
          <a:ext cx="0" cy="0"/>
          <a:chOff x="0" y="0"/>
          <a:chExt cx="0" cy="0"/>
        </a:xfrm>
      </p:grpSpPr>
      <p:sp>
        <p:nvSpPr>
          <p:cNvPr id="278" name="Google Shape;278;p22: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279" name="Google Shape;279;p22: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7" name="Shape 287"/>
        <p:cNvGrpSpPr/>
        <p:nvPr/>
      </p:nvGrpSpPr>
      <p:grpSpPr>
        <a:xfrm>
          <a:off x="0" y="0"/>
          <a:ext cx="0" cy="0"/>
          <a:chOff x="0" y="0"/>
          <a:chExt cx="0" cy="0"/>
        </a:xfrm>
      </p:grpSpPr>
      <p:sp>
        <p:nvSpPr>
          <p:cNvPr id="288" name="Google Shape;288;p23: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289" name="Google Shape;289;p23: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3" name="Shape 293"/>
        <p:cNvGrpSpPr/>
        <p:nvPr/>
      </p:nvGrpSpPr>
      <p:grpSpPr>
        <a:xfrm>
          <a:off x="0" y="0"/>
          <a:ext cx="0" cy="0"/>
          <a:chOff x="0" y="0"/>
          <a:chExt cx="0" cy="0"/>
        </a:xfrm>
      </p:grpSpPr>
      <p:sp>
        <p:nvSpPr>
          <p:cNvPr id="294" name="Google Shape;294;p24: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295" name="Google Shape;295;p24: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2" name="Shape 302"/>
        <p:cNvGrpSpPr/>
        <p:nvPr/>
      </p:nvGrpSpPr>
      <p:grpSpPr>
        <a:xfrm>
          <a:off x="0" y="0"/>
          <a:ext cx="0" cy="0"/>
          <a:chOff x="0" y="0"/>
          <a:chExt cx="0" cy="0"/>
        </a:xfrm>
      </p:grpSpPr>
      <p:sp>
        <p:nvSpPr>
          <p:cNvPr id="303" name="Google Shape;303;p25: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304" name="Google Shape;304;p25: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9" name="Shape 309"/>
        <p:cNvGrpSpPr/>
        <p:nvPr/>
      </p:nvGrpSpPr>
      <p:grpSpPr>
        <a:xfrm>
          <a:off x="0" y="0"/>
          <a:ext cx="0" cy="0"/>
          <a:chOff x="0" y="0"/>
          <a:chExt cx="0" cy="0"/>
        </a:xfrm>
      </p:grpSpPr>
      <p:sp>
        <p:nvSpPr>
          <p:cNvPr id="310" name="Google Shape;310;p26: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311" name="Google Shape;311;p26: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p27: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316" name="Google Shape;316;p27: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p3: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98" name="Google Shape;98;p3: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1" name="Shape 321"/>
        <p:cNvGrpSpPr/>
        <p:nvPr/>
      </p:nvGrpSpPr>
      <p:grpSpPr>
        <a:xfrm>
          <a:off x="0" y="0"/>
          <a:ext cx="0" cy="0"/>
          <a:chOff x="0" y="0"/>
          <a:chExt cx="0" cy="0"/>
        </a:xfrm>
      </p:grpSpPr>
      <p:sp>
        <p:nvSpPr>
          <p:cNvPr id="322" name="Google Shape;322;p28: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323" name="Google Shape;323;p28: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0" name="Shape 330"/>
        <p:cNvGrpSpPr/>
        <p:nvPr/>
      </p:nvGrpSpPr>
      <p:grpSpPr>
        <a:xfrm>
          <a:off x="0" y="0"/>
          <a:ext cx="0" cy="0"/>
          <a:chOff x="0" y="0"/>
          <a:chExt cx="0" cy="0"/>
        </a:xfrm>
      </p:grpSpPr>
      <p:sp>
        <p:nvSpPr>
          <p:cNvPr id="331" name="Google Shape;331;p29: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332" name="Google Shape;332;p29: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6" name="Shape 336"/>
        <p:cNvGrpSpPr/>
        <p:nvPr/>
      </p:nvGrpSpPr>
      <p:grpSpPr>
        <a:xfrm>
          <a:off x="0" y="0"/>
          <a:ext cx="0" cy="0"/>
          <a:chOff x="0" y="0"/>
          <a:chExt cx="0" cy="0"/>
        </a:xfrm>
      </p:grpSpPr>
      <p:sp>
        <p:nvSpPr>
          <p:cNvPr id="337" name="Google Shape;337;p30: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338" name="Google Shape;338;p30: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3" name="Shape 343"/>
        <p:cNvGrpSpPr/>
        <p:nvPr/>
      </p:nvGrpSpPr>
      <p:grpSpPr>
        <a:xfrm>
          <a:off x="0" y="0"/>
          <a:ext cx="0" cy="0"/>
          <a:chOff x="0" y="0"/>
          <a:chExt cx="0" cy="0"/>
        </a:xfrm>
      </p:grpSpPr>
      <p:sp>
        <p:nvSpPr>
          <p:cNvPr id="344" name="Google Shape;344;p31: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p31: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346" name="Google Shape;346;p31:notes"/>
          <p:cNvSpPr txBox="1"/>
          <p:nvPr>
            <p:ph type="sldNum" idx="12"/>
          </p:nvPr>
        </p:nvSpPr>
        <p:spPr>
          <a:xfrm>
            <a:off x="5273003" y="6605889"/>
            <a:ext cx="4033943" cy="348949"/>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0" name="Shape 350"/>
        <p:cNvGrpSpPr/>
        <p:nvPr/>
      </p:nvGrpSpPr>
      <p:grpSpPr>
        <a:xfrm>
          <a:off x="0" y="0"/>
          <a:ext cx="0" cy="0"/>
          <a:chOff x="0" y="0"/>
          <a:chExt cx="0" cy="0"/>
        </a:xfrm>
      </p:grpSpPr>
      <p:sp>
        <p:nvSpPr>
          <p:cNvPr id="351" name="Google Shape;351;p32: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p32: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353" name="Google Shape;353;p32:notes"/>
          <p:cNvSpPr txBox="1"/>
          <p:nvPr>
            <p:ph type="sldNum" idx="12"/>
          </p:nvPr>
        </p:nvSpPr>
        <p:spPr>
          <a:xfrm>
            <a:off x="5273003" y="6605889"/>
            <a:ext cx="4033943" cy="348949"/>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9" name="Shape 359"/>
        <p:cNvGrpSpPr/>
        <p:nvPr/>
      </p:nvGrpSpPr>
      <p:grpSpPr>
        <a:xfrm>
          <a:off x="0" y="0"/>
          <a:ext cx="0" cy="0"/>
          <a:chOff x="0" y="0"/>
          <a:chExt cx="0" cy="0"/>
        </a:xfrm>
      </p:grpSpPr>
      <p:sp>
        <p:nvSpPr>
          <p:cNvPr id="360" name="Google Shape;360;p33: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361" name="Google Shape;361;p33: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4" name="Shape 364"/>
        <p:cNvGrpSpPr/>
        <p:nvPr/>
      </p:nvGrpSpPr>
      <p:grpSpPr>
        <a:xfrm>
          <a:off x="0" y="0"/>
          <a:ext cx="0" cy="0"/>
          <a:chOff x="0" y="0"/>
          <a:chExt cx="0" cy="0"/>
        </a:xfrm>
      </p:grpSpPr>
      <p:sp>
        <p:nvSpPr>
          <p:cNvPr id="365" name="Google Shape;365;p34: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366" name="Google Shape;366;p34: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4" name="Shape 364"/>
        <p:cNvGrpSpPr/>
        <p:nvPr/>
      </p:nvGrpSpPr>
      <p:grpSpPr>
        <a:xfrm>
          <a:off x="0" y="0"/>
          <a:ext cx="0" cy="0"/>
          <a:chOff x="0" y="0"/>
          <a:chExt cx="0" cy="0"/>
        </a:xfrm>
      </p:grpSpPr>
      <p:sp>
        <p:nvSpPr>
          <p:cNvPr id="365" name="Google Shape;365;p34: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366" name="Google Shape;366;p34: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5" name="Shape 385"/>
        <p:cNvGrpSpPr/>
        <p:nvPr/>
      </p:nvGrpSpPr>
      <p:grpSpPr>
        <a:xfrm>
          <a:off x="0" y="0"/>
          <a:ext cx="0" cy="0"/>
          <a:chOff x="0" y="0"/>
          <a:chExt cx="0" cy="0"/>
        </a:xfrm>
      </p:grpSpPr>
      <p:sp>
        <p:nvSpPr>
          <p:cNvPr id="386" name="Google Shape;386;p35: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387" name="Google Shape;387;p35: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p4: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105" name="Google Shape;105;p4: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p5: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114" name="Google Shape;114;p5: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p6: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120" name="Google Shape;120;p6: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p7: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127" name="Google Shape;127;p7: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p8: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134" name="Google Shape;134;p8: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138"/>
        <p:cNvGrpSpPr/>
        <p:nvPr/>
      </p:nvGrpSpPr>
      <p:grpSpPr>
        <a:xfrm>
          <a:off x="0" y="0"/>
          <a:ext cx="0" cy="0"/>
          <a:chOff x="0" y="0"/>
          <a:chExt cx="0" cy="0"/>
        </a:xfrm>
      </p:grpSpPr>
      <p:sp>
        <p:nvSpPr>
          <p:cNvPr id="139" name="Google Shape;139;p9:notes"/>
          <p:cNvSpPr txBox="1"/>
          <p:nvPr>
            <p:ph type="body" idx="1"/>
          </p:nvPr>
        </p:nvSpPr>
        <p:spPr>
          <a:xfrm>
            <a:off x="930910" y="3347015"/>
            <a:ext cx="7447280" cy="2738468"/>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p>
        </p:txBody>
      </p:sp>
      <p:sp>
        <p:nvSpPr>
          <p:cNvPr id="140" name="Google Shape;140;p9:notes"/>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5" name="Shape 15"/>
        <p:cNvGrpSpPr/>
        <p:nvPr/>
      </p:nvGrpSpPr>
      <p:grpSpPr>
        <a:xfrm>
          <a:off x="0" y="0"/>
          <a:ext cx="0" cy="0"/>
          <a:chOff x="0" y="0"/>
          <a:chExt cx="0" cy="0"/>
        </a:xfrm>
      </p:grpSpPr>
      <p:sp>
        <p:nvSpPr>
          <p:cNvPr id="16" name="Google Shape;16;p38"/>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accent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8"/>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2" name="Shape 72"/>
        <p:cNvGrpSpPr/>
        <p:nvPr/>
      </p:nvGrpSpPr>
      <p:grpSpPr>
        <a:xfrm>
          <a:off x="0" y="0"/>
          <a:ext cx="0" cy="0"/>
          <a:chOff x="0" y="0"/>
          <a:chExt cx="0" cy="0"/>
        </a:xfrm>
      </p:grpSpPr>
      <p:sp>
        <p:nvSpPr>
          <p:cNvPr id="73" name="Google Shape;73;p4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7"/>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5" name="Google Shape;75;p4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8" name="Shape 78"/>
        <p:cNvGrpSpPr/>
        <p:nvPr/>
      </p:nvGrpSpPr>
      <p:grpSpPr>
        <a:xfrm>
          <a:off x="0" y="0"/>
          <a:ext cx="0" cy="0"/>
          <a:chOff x="0" y="0"/>
          <a:chExt cx="0" cy="0"/>
        </a:xfrm>
      </p:grpSpPr>
      <p:sp>
        <p:nvSpPr>
          <p:cNvPr id="79" name="Google Shape;79;p48"/>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8"/>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1" name="Google Shape;81;p4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1" name="Shape 21"/>
        <p:cNvGrpSpPr/>
        <p:nvPr/>
      </p:nvGrpSpPr>
      <p:grpSpPr>
        <a:xfrm>
          <a:off x="0" y="0"/>
          <a:ext cx="0" cy="0"/>
          <a:chOff x="0" y="0"/>
          <a:chExt cx="0" cy="0"/>
        </a:xfrm>
      </p:grpSpPr>
      <p:sp>
        <p:nvSpPr>
          <p:cNvPr id="22" name="Google Shape;22;p39"/>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9"/>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4" name="Google Shape;24;p3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7" name="Shape 27"/>
        <p:cNvGrpSpPr/>
        <p:nvPr/>
      </p:nvGrpSpPr>
      <p:grpSpPr>
        <a:xfrm>
          <a:off x="0" y="0"/>
          <a:ext cx="0" cy="0"/>
          <a:chOff x="0" y="0"/>
          <a:chExt cx="0" cy="0"/>
        </a:xfrm>
      </p:grpSpPr>
      <p:sp>
        <p:nvSpPr>
          <p:cNvPr id="28" name="Google Shape;28;p40"/>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0"/>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3" name="Shape 33"/>
        <p:cNvGrpSpPr/>
        <p:nvPr/>
      </p:nvGrpSpPr>
      <p:grpSpPr>
        <a:xfrm>
          <a:off x="0" y="0"/>
          <a:ext cx="0" cy="0"/>
          <a:chOff x="0" y="0"/>
          <a:chExt cx="0" cy="0"/>
        </a:xfrm>
      </p:grpSpPr>
      <p:sp>
        <p:nvSpPr>
          <p:cNvPr id="34" name="Google Shape;34;p4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1"/>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41"/>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7" name="Google Shape;37;p4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0" name="Shape 40"/>
        <p:cNvGrpSpPr/>
        <p:nvPr/>
      </p:nvGrpSpPr>
      <p:grpSpPr>
        <a:xfrm>
          <a:off x="0" y="0"/>
          <a:ext cx="0" cy="0"/>
          <a:chOff x="0" y="0"/>
          <a:chExt cx="0" cy="0"/>
        </a:xfrm>
      </p:grpSpPr>
      <p:sp>
        <p:nvSpPr>
          <p:cNvPr id="41" name="Google Shape;41;p42"/>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2"/>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3" name="Google Shape;43;p42"/>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4" name="Google Shape;44;p42"/>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5" name="Google Shape;45;p42"/>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6" name="Google Shape;46;p4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9" name="Shape 49"/>
        <p:cNvGrpSpPr/>
        <p:nvPr/>
      </p:nvGrpSpPr>
      <p:grpSpPr>
        <a:xfrm>
          <a:off x="0" y="0"/>
          <a:ext cx="0" cy="0"/>
          <a:chOff x="0" y="0"/>
          <a:chExt cx="0" cy="0"/>
        </a:xfrm>
      </p:grpSpPr>
      <p:sp>
        <p:nvSpPr>
          <p:cNvPr id="50" name="Google Shape;50;p4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4" name="Shape 54"/>
        <p:cNvGrpSpPr/>
        <p:nvPr/>
      </p:nvGrpSpPr>
      <p:grpSpPr>
        <a:xfrm>
          <a:off x="0" y="0"/>
          <a:ext cx="0" cy="0"/>
          <a:chOff x="0" y="0"/>
          <a:chExt cx="0" cy="0"/>
        </a:xfrm>
      </p:grpSpPr>
      <p:sp>
        <p:nvSpPr>
          <p:cNvPr id="55" name="Google Shape;55;p4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8" name="Shape 58"/>
        <p:cNvGrpSpPr/>
        <p:nvPr/>
      </p:nvGrpSpPr>
      <p:grpSpPr>
        <a:xfrm>
          <a:off x="0" y="0"/>
          <a:ext cx="0" cy="0"/>
          <a:chOff x="0" y="0"/>
          <a:chExt cx="0" cy="0"/>
        </a:xfrm>
      </p:grpSpPr>
      <p:sp>
        <p:nvSpPr>
          <p:cNvPr id="59" name="Google Shape;59;p45"/>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5"/>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1" name="Google Shape;61;p45"/>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2" name="Google Shape;62;p4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5" name="Shape 65"/>
        <p:cNvGrpSpPr/>
        <p:nvPr/>
      </p:nvGrpSpPr>
      <p:grpSpPr>
        <a:xfrm>
          <a:off x="0" y="0"/>
          <a:ext cx="0" cy="0"/>
          <a:chOff x="0" y="0"/>
          <a:chExt cx="0" cy="0"/>
        </a:xfrm>
      </p:grpSpPr>
      <p:sp>
        <p:nvSpPr>
          <p:cNvPr id="66" name="Google Shape;66;p46"/>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6"/>
          <p:cNvSpPr/>
          <p:nvPr>
            <p:ph type="pic" idx="2"/>
          </p:nvPr>
        </p:nvSpPr>
        <p:spPr>
          <a:xfrm>
            <a:off x="5183188" y="987425"/>
            <a:ext cx="6172200" cy="4873625"/>
          </a:xfrm>
          <a:prstGeom prst="rect">
            <a:avLst/>
          </a:prstGeom>
          <a:noFill/>
          <a:ln>
            <a:noFill/>
          </a:ln>
        </p:spPr>
      </p:sp>
      <p:sp>
        <p:nvSpPr>
          <p:cNvPr id="68" name="Google Shape;68;p46"/>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4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3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4400"/>
              <a:buFont typeface="Calibri" panose="020F0502020204030204"/>
              <a:buNone/>
              <a:defRPr sz="4400" b="0"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37"/>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3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3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3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image" Target="../media/image26.png"/><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2" Type="http://schemas.openxmlformats.org/officeDocument/2006/relationships/notesSlide" Target="../notesSlides/notesSlide18.xml"/><Relationship Id="rId11" Type="http://schemas.openxmlformats.org/officeDocument/2006/relationships/slideLayout" Target="../slideLayouts/slideLayout2.xml"/><Relationship Id="rId10" Type="http://schemas.openxmlformats.org/officeDocument/2006/relationships/image" Target="../media/image28.png"/><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image" Target="../media/image26.png"/><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2" Type="http://schemas.openxmlformats.org/officeDocument/2006/relationships/notesSlide" Target="../notesSlides/notesSlide19.xml"/><Relationship Id="rId11" Type="http://schemas.openxmlformats.org/officeDocument/2006/relationships/slideLayout" Target="../slideLayouts/slideLayout2.xml"/><Relationship Id="rId10" Type="http://schemas.openxmlformats.org/officeDocument/2006/relationships/image" Target="../media/image28.pn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2.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54.png"/><Relationship Id="rId1"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36.xml"/><Relationship Id="rId5" Type="http://schemas.openxmlformats.org/officeDocument/2006/relationships/slideLayout" Target="../slideLayouts/slideLayout2.xml"/><Relationship Id="rId4" Type="http://schemas.openxmlformats.org/officeDocument/2006/relationships/image" Target="../media/image58.png"/><Relationship Id="rId3" Type="http://schemas.openxmlformats.org/officeDocument/2006/relationships/hyperlink" Target="https://www.youtube.com/watch?v=CTvfzU_uNKE" TargetMode="External"/><Relationship Id="rId2" Type="http://schemas.openxmlformats.org/officeDocument/2006/relationships/hyperlink" Target="https://www.youtube.com/watch?v=w5cvkTXY0vQ" TargetMode="External"/><Relationship Id="rId1" Type="http://schemas.openxmlformats.org/officeDocument/2006/relationships/image" Target="../media/image57.png"/></Relationships>
</file>

<file path=ppt/slides/_rels/slide37.xml.rels><?xml version="1.0" encoding="UTF-8" standalone="yes"?>
<Relationships xmlns="http://schemas.openxmlformats.org/package/2006/relationships"><Relationship Id="rId9" Type="http://schemas.openxmlformats.org/officeDocument/2006/relationships/image" Target="../media/image63.png"/><Relationship Id="rId8" Type="http://schemas.openxmlformats.org/officeDocument/2006/relationships/image" Target="../media/image62.png"/><Relationship Id="rId7" Type="http://schemas.openxmlformats.org/officeDocument/2006/relationships/image" Target="../media/image61.png"/><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3" Type="http://schemas.openxmlformats.org/officeDocument/2006/relationships/hyperlink" Target="https://www.youtube.com/watch?v=CTvfzU_uNKE" TargetMode="External"/><Relationship Id="rId2" Type="http://schemas.openxmlformats.org/officeDocument/2006/relationships/hyperlink" Target="https://www.youtube.com/watch?v=w5cvkTXY0vQ" TargetMode="External"/><Relationship Id="rId12" Type="http://schemas.openxmlformats.org/officeDocument/2006/relationships/notesSlide" Target="../notesSlides/notesSlide37.xml"/><Relationship Id="rId11" Type="http://schemas.openxmlformats.org/officeDocument/2006/relationships/slideLayout" Target="../slideLayouts/slideLayout2.xml"/><Relationship Id="rId10" Type="http://schemas.openxmlformats.org/officeDocument/2006/relationships/image" Target="../media/image64.png"/><Relationship Id="rId1" Type="http://schemas.openxmlformats.org/officeDocument/2006/relationships/image" Target="../media/image5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hyperlink" Target="https://www.geeksforgeeks.org/avl-tree-set-1-insertion/"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6000"/>
              <a:buFont typeface="Calibri" panose="020F0502020204030204"/>
              <a:buNone/>
            </a:pPr>
            <a:r>
              <a:rPr lang="en-US"/>
              <a:t>Red Black Trees</a:t>
            </a:r>
            <a:endParaRPr lang="en-US"/>
          </a:p>
        </p:txBody>
      </p:sp>
      <p:sp>
        <p:nvSpPr>
          <p:cNvPr id="89" name="Google Shape;89;p1"/>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10"/>
          <p:cNvSpPr txBox="1"/>
          <p:nvPr>
            <p:ph type="title"/>
          </p:nvPr>
        </p:nvSpPr>
        <p:spPr>
          <a:xfrm>
            <a:off x="838199" y="18692"/>
            <a:ext cx="11160967" cy="51315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2400"/>
              <a:buFont typeface="Calibri" panose="020F0502020204030204"/>
              <a:buNone/>
            </a:pPr>
            <a:br>
              <a:rPr lang="en-US" sz="2400"/>
            </a:br>
            <a:r>
              <a:rPr lang="en-US" sz="2400"/>
              <a:t>Insertion Logic: </a:t>
            </a:r>
            <a:r>
              <a:rPr lang="en-US" sz="2400" b="0" i="0">
                <a:solidFill>
                  <a:srgbClr val="273239"/>
                </a:solidFill>
                <a:latin typeface="Arial" panose="020B0604020202020204"/>
                <a:ea typeface="Arial" panose="020B0604020202020204"/>
                <a:cs typeface="Arial" panose="020B0604020202020204"/>
                <a:sym typeface="Arial" panose="020B0604020202020204"/>
              </a:rPr>
              <a:t>If parent is Red then If uncle is Black or absent , then rotate and recolor</a:t>
            </a:r>
            <a:br>
              <a:rPr lang="en-US" sz="2400" b="0" i="0">
                <a:solidFill>
                  <a:srgbClr val="273239"/>
                </a:solidFill>
                <a:latin typeface="Arial" panose="020B0604020202020204"/>
                <a:ea typeface="Arial" panose="020B0604020202020204"/>
                <a:cs typeface="Arial" panose="020B0604020202020204"/>
                <a:sym typeface="Arial" panose="020B0604020202020204"/>
              </a:rPr>
            </a:br>
            <a:endParaRPr sz="2400"/>
          </a:p>
        </p:txBody>
      </p:sp>
      <p:sp>
        <p:nvSpPr>
          <p:cNvPr id="150" name="Google Shape;150;p10"/>
          <p:cNvSpPr txBox="1"/>
          <p:nvPr>
            <p:ph type="body" idx="1"/>
          </p:nvPr>
        </p:nvSpPr>
        <p:spPr>
          <a:xfrm>
            <a:off x="147735" y="696621"/>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273239"/>
              </a:buClr>
              <a:buSzPts val="2000"/>
              <a:buChar char="•"/>
            </a:pPr>
            <a:r>
              <a:rPr lang="en-US" sz="2000">
                <a:solidFill>
                  <a:srgbClr val="273239"/>
                </a:solidFill>
                <a:latin typeface="Arial" panose="020B0604020202020204"/>
                <a:ea typeface="Arial" panose="020B0604020202020204"/>
                <a:cs typeface="Arial" panose="020B0604020202020204"/>
                <a:sym typeface="Arial" panose="020B0604020202020204"/>
              </a:rPr>
              <a:t>Case 1: </a:t>
            </a:r>
            <a:r>
              <a:rPr lang="en-US" sz="2000" b="0" i="0">
                <a:solidFill>
                  <a:srgbClr val="FF0000"/>
                </a:solidFill>
                <a:latin typeface="Arial" panose="020B0604020202020204"/>
                <a:ea typeface="Arial" panose="020B0604020202020204"/>
                <a:cs typeface="Arial" panose="020B0604020202020204"/>
                <a:sym typeface="Arial" panose="020B0604020202020204"/>
              </a:rPr>
              <a:t>Left Left Case (LL rotation)</a:t>
            </a:r>
            <a:endParaRPr lang="en-US" sz="2000" b="0" i="0">
              <a:solidFill>
                <a:srgbClr val="FF0000"/>
              </a:solidFill>
              <a:latin typeface="Arial" panose="020B0604020202020204"/>
              <a:ea typeface="Arial" panose="020B0604020202020204"/>
              <a:cs typeface="Arial" panose="020B0604020202020204"/>
              <a:sym typeface="Arial" panose="020B0604020202020204"/>
            </a:endParaRPr>
          </a:p>
          <a:p>
            <a:pPr marL="228600" lvl="0" indent="-101600" algn="just" rtl="0">
              <a:lnSpc>
                <a:spcPct val="90000"/>
              </a:lnSpc>
              <a:spcBef>
                <a:spcPts val="1000"/>
              </a:spcBef>
              <a:spcAft>
                <a:spcPts val="0"/>
              </a:spcAft>
              <a:buClr>
                <a:schemeClr val="dk1"/>
              </a:buClr>
              <a:buSzPts val="2000"/>
              <a:buNone/>
            </a:pPr>
            <a:endParaRPr sz="2000" b="0" i="0">
              <a:solidFill>
                <a:srgbClr val="FF0000"/>
              </a:solidFill>
              <a:latin typeface="Arial" panose="020B0604020202020204"/>
              <a:ea typeface="Arial" panose="020B0604020202020204"/>
              <a:cs typeface="Arial" panose="020B0604020202020204"/>
              <a:sym typeface="Arial" panose="020B0604020202020204"/>
            </a:endParaRPr>
          </a:p>
          <a:p>
            <a:pPr marL="228600" lvl="0" indent="-101600" algn="just" rtl="0">
              <a:lnSpc>
                <a:spcPct val="90000"/>
              </a:lnSpc>
              <a:spcBef>
                <a:spcPts val="1000"/>
              </a:spcBef>
              <a:spcAft>
                <a:spcPts val="0"/>
              </a:spcAft>
              <a:buClr>
                <a:schemeClr val="dk1"/>
              </a:buClr>
              <a:buSzPts val="2000"/>
              <a:buNone/>
            </a:pPr>
            <a:endParaRPr sz="2000"/>
          </a:p>
        </p:txBody>
      </p:sp>
      <p:pic>
        <p:nvPicPr>
          <p:cNvPr id="151" name="Google Shape;151;p10"/>
          <p:cNvPicPr preferRelativeResize="0"/>
          <p:nvPr/>
        </p:nvPicPr>
        <p:blipFill rotWithShape="1">
          <a:blip r:embed="rId1"/>
          <a:srcRect/>
          <a:stretch>
            <a:fillRect/>
          </a:stretch>
        </p:blipFill>
        <p:spPr>
          <a:xfrm>
            <a:off x="1528665" y="2190945"/>
            <a:ext cx="2867025" cy="2952750"/>
          </a:xfrm>
          <a:prstGeom prst="rect">
            <a:avLst/>
          </a:prstGeom>
          <a:noFill/>
          <a:ln>
            <a:noFill/>
          </a:ln>
        </p:spPr>
      </p:pic>
      <p:pic>
        <p:nvPicPr>
          <p:cNvPr id="152" name="Google Shape;152;p10"/>
          <p:cNvPicPr preferRelativeResize="0"/>
          <p:nvPr/>
        </p:nvPicPr>
        <p:blipFill rotWithShape="1">
          <a:blip r:embed="rId2"/>
          <a:srcRect/>
          <a:stretch>
            <a:fillRect/>
          </a:stretch>
        </p:blipFill>
        <p:spPr>
          <a:xfrm>
            <a:off x="4595812" y="3281362"/>
            <a:ext cx="3000375" cy="295275"/>
          </a:xfrm>
          <a:prstGeom prst="rect">
            <a:avLst/>
          </a:prstGeom>
          <a:noFill/>
          <a:ln>
            <a:noFill/>
          </a:ln>
        </p:spPr>
      </p:pic>
      <p:pic>
        <p:nvPicPr>
          <p:cNvPr id="153" name="Google Shape;153;p10"/>
          <p:cNvPicPr preferRelativeResize="0"/>
          <p:nvPr/>
        </p:nvPicPr>
        <p:blipFill rotWithShape="1">
          <a:blip r:embed="rId3"/>
          <a:srcRect/>
          <a:stretch>
            <a:fillRect/>
          </a:stretch>
        </p:blipFill>
        <p:spPr>
          <a:xfrm>
            <a:off x="7967809" y="2190945"/>
            <a:ext cx="2819400" cy="3067050"/>
          </a:xfrm>
          <a:prstGeom prst="rect">
            <a:avLst/>
          </a:prstGeom>
          <a:noFill/>
          <a:ln>
            <a:noFill/>
          </a:ln>
        </p:spPr>
      </p:pic>
      <p:sp>
        <p:nvSpPr>
          <p:cNvPr id="154" name="Google Shape;154;p10"/>
          <p:cNvSpPr txBox="1"/>
          <p:nvPr/>
        </p:nvSpPr>
        <p:spPr>
          <a:xfrm>
            <a:off x="4164965" y="2548890"/>
            <a:ext cx="4158615" cy="5207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400"/>
              <a:buFont typeface="Calibri" panose="020F0502020204030204"/>
              <a:buAutoNum type="arabicPeriod"/>
            </a:pPr>
            <a:r>
              <a:rPr lang="en-US" sz="1400" b="1" i="0" u="none" strike="noStrike" cap="none">
                <a:solidFill>
                  <a:schemeClr val="dk1"/>
                </a:solidFill>
                <a:latin typeface="Calibri" panose="020F0502020204030204"/>
                <a:ea typeface="Calibri" panose="020F0502020204030204"/>
                <a:cs typeface="Calibri" panose="020F0502020204030204"/>
                <a:sym typeface="Calibri" panose="020F0502020204030204"/>
              </a:rPr>
              <a:t>LL rotation of grandparent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0"/>
              </a:spcBef>
              <a:spcAft>
                <a:spcPts val="0"/>
              </a:spcAft>
              <a:buClr>
                <a:schemeClr val="dk1"/>
              </a:buClr>
              <a:buSzPts val="1400"/>
              <a:buFont typeface="Calibri" panose="020F0502020204030204"/>
              <a:buAutoNum type="arabicPeriod"/>
            </a:pPr>
            <a:r>
              <a:rPr lang="en-US" sz="1400" b="1" i="0" u="none" strike="noStrike" cap="none">
                <a:solidFill>
                  <a:schemeClr val="dk1"/>
                </a:solidFill>
                <a:latin typeface="Calibri" panose="020F0502020204030204"/>
                <a:ea typeface="Calibri" panose="020F0502020204030204"/>
                <a:cs typeface="Calibri" panose="020F0502020204030204"/>
                <a:sym typeface="Calibri" panose="020F0502020204030204"/>
              </a:rPr>
              <a:t>Recolor (change color of G and P(i.e  G-&gt;lchild )</a:t>
            </a:r>
            <a:endParaRPr sz="1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58" name="Shape 158"/>
        <p:cNvGrpSpPr/>
        <p:nvPr/>
      </p:nvGrpSpPr>
      <p:grpSpPr>
        <a:xfrm>
          <a:off x="0" y="0"/>
          <a:ext cx="0" cy="0"/>
          <a:chOff x="0" y="0"/>
          <a:chExt cx="0" cy="0"/>
        </a:xfrm>
      </p:grpSpPr>
      <p:sp>
        <p:nvSpPr>
          <p:cNvPr id="159" name="Google Shape;159;p11"/>
          <p:cNvSpPr txBox="1"/>
          <p:nvPr>
            <p:ph type="body" idx="1"/>
          </p:nvPr>
        </p:nvSpPr>
        <p:spPr>
          <a:xfrm>
            <a:off x="147735" y="696621"/>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273239"/>
              </a:buClr>
              <a:buSzPts val="2000"/>
              <a:buChar char="•"/>
            </a:pPr>
            <a:r>
              <a:rPr lang="en-US" sz="2000">
                <a:solidFill>
                  <a:srgbClr val="273239"/>
                </a:solidFill>
                <a:latin typeface="Arial" panose="020B0604020202020204"/>
                <a:ea typeface="Arial" panose="020B0604020202020204"/>
                <a:cs typeface="Arial" panose="020B0604020202020204"/>
                <a:sym typeface="Arial" panose="020B0604020202020204"/>
              </a:rPr>
              <a:t>Case 2: </a:t>
            </a:r>
            <a:r>
              <a:rPr lang="en-US" sz="2000" b="0" i="0">
                <a:solidFill>
                  <a:srgbClr val="FF0000"/>
                </a:solidFill>
                <a:latin typeface="Arial" panose="020B0604020202020204"/>
                <a:ea typeface="Arial" panose="020B0604020202020204"/>
                <a:cs typeface="Arial" panose="020B0604020202020204"/>
                <a:sym typeface="Arial" panose="020B0604020202020204"/>
              </a:rPr>
              <a:t>Left Right Case (LR rotation)</a:t>
            </a:r>
            <a:endParaRPr lang="en-US" sz="2000" b="0" i="0">
              <a:solidFill>
                <a:srgbClr val="FF0000"/>
              </a:solidFill>
              <a:latin typeface="Arial" panose="020B0604020202020204"/>
              <a:ea typeface="Arial" panose="020B0604020202020204"/>
              <a:cs typeface="Arial" panose="020B0604020202020204"/>
              <a:sym typeface="Arial" panose="020B0604020202020204"/>
            </a:endParaRPr>
          </a:p>
          <a:p>
            <a:pPr marL="228600" lvl="0" indent="-101600" algn="just" rtl="0">
              <a:lnSpc>
                <a:spcPct val="90000"/>
              </a:lnSpc>
              <a:spcBef>
                <a:spcPts val="1000"/>
              </a:spcBef>
              <a:spcAft>
                <a:spcPts val="0"/>
              </a:spcAft>
              <a:buClr>
                <a:schemeClr val="dk1"/>
              </a:buClr>
              <a:buSzPts val="2000"/>
              <a:buNone/>
            </a:pPr>
            <a:endParaRPr sz="2000" b="0" i="0">
              <a:solidFill>
                <a:srgbClr val="FF0000"/>
              </a:solidFill>
              <a:latin typeface="Arial" panose="020B0604020202020204"/>
              <a:ea typeface="Arial" panose="020B0604020202020204"/>
              <a:cs typeface="Arial" panose="020B0604020202020204"/>
              <a:sym typeface="Arial" panose="020B0604020202020204"/>
            </a:endParaRPr>
          </a:p>
          <a:p>
            <a:pPr marL="228600" lvl="0" indent="-101600" algn="just" rtl="0">
              <a:lnSpc>
                <a:spcPct val="90000"/>
              </a:lnSpc>
              <a:spcBef>
                <a:spcPts val="1000"/>
              </a:spcBef>
              <a:spcAft>
                <a:spcPts val="0"/>
              </a:spcAft>
              <a:buClr>
                <a:schemeClr val="dk1"/>
              </a:buClr>
              <a:buSzPts val="2000"/>
              <a:buNone/>
            </a:pPr>
            <a:endParaRPr sz="2000"/>
          </a:p>
        </p:txBody>
      </p:sp>
      <p:pic>
        <p:nvPicPr>
          <p:cNvPr id="160" name="Google Shape;160;p11" descr="Lightbox"/>
          <p:cNvPicPr preferRelativeResize="0"/>
          <p:nvPr/>
        </p:nvPicPr>
        <p:blipFill rotWithShape="1">
          <a:blip r:embed="rId1"/>
          <a:srcRect/>
          <a:stretch>
            <a:fillRect/>
          </a:stretch>
        </p:blipFill>
        <p:spPr>
          <a:xfrm>
            <a:off x="1366838" y="1324947"/>
            <a:ext cx="9458325" cy="3866178"/>
          </a:xfrm>
          <a:prstGeom prst="rect">
            <a:avLst/>
          </a:prstGeom>
          <a:noFill/>
          <a:ln>
            <a:noFill/>
          </a:ln>
        </p:spPr>
      </p:pic>
      <p:sp>
        <p:nvSpPr>
          <p:cNvPr id="161" name="Google Shape;161;p11"/>
          <p:cNvSpPr txBox="1"/>
          <p:nvPr>
            <p:ph type="title"/>
          </p:nvPr>
        </p:nvSpPr>
        <p:spPr>
          <a:xfrm>
            <a:off x="752670" y="15189"/>
            <a:ext cx="11160967" cy="51315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2400"/>
              <a:buFont typeface="Calibri" panose="020F0502020204030204"/>
              <a:buNone/>
            </a:pPr>
            <a:br>
              <a:rPr lang="en-US" sz="2400"/>
            </a:br>
            <a:r>
              <a:rPr lang="en-US" sz="2400"/>
              <a:t>Insertion Logic: </a:t>
            </a:r>
            <a:r>
              <a:rPr lang="en-US" sz="2400" b="0" i="0">
                <a:solidFill>
                  <a:srgbClr val="273239"/>
                </a:solidFill>
                <a:latin typeface="Arial" panose="020B0604020202020204"/>
                <a:ea typeface="Arial" panose="020B0604020202020204"/>
                <a:cs typeface="Arial" panose="020B0604020202020204"/>
                <a:sym typeface="Arial" panose="020B0604020202020204"/>
              </a:rPr>
              <a:t>If parent is Red then If uncle is Black or absent , then rotate and recolor</a:t>
            </a:r>
            <a:br>
              <a:rPr lang="en-US" sz="2400" b="0" i="0">
                <a:solidFill>
                  <a:srgbClr val="273239"/>
                </a:solidFill>
                <a:latin typeface="Arial" panose="020B0604020202020204"/>
                <a:ea typeface="Arial" panose="020B0604020202020204"/>
                <a:cs typeface="Arial" panose="020B0604020202020204"/>
                <a:sym typeface="Arial" panose="020B0604020202020204"/>
              </a:rPr>
            </a:br>
            <a:endParaRPr sz="240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p12"/>
          <p:cNvSpPr txBox="1"/>
          <p:nvPr>
            <p:ph type="body" idx="1"/>
          </p:nvPr>
        </p:nvSpPr>
        <p:spPr>
          <a:xfrm>
            <a:off x="147735" y="696621"/>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273239"/>
              </a:buClr>
              <a:buSzPts val="2000"/>
              <a:buChar char="•"/>
            </a:pPr>
            <a:r>
              <a:rPr lang="en-US" sz="2000">
                <a:solidFill>
                  <a:srgbClr val="273239"/>
                </a:solidFill>
                <a:latin typeface="Arial" panose="020B0604020202020204"/>
                <a:ea typeface="Arial" panose="020B0604020202020204"/>
                <a:cs typeface="Arial" panose="020B0604020202020204"/>
                <a:sym typeface="Arial" panose="020B0604020202020204"/>
              </a:rPr>
              <a:t>Case 2: </a:t>
            </a:r>
            <a:r>
              <a:rPr lang="en-US" sz="2000" b="0" i="0">
                <a:solidFill>
                  <a:srgbClr val="FF0000"/>
                </a:solidFill>
                <a:latin typeface="Arial" panose="020B0604020202020204"/>
                <a:ea typeface="Arial" panose="020B0604020202020204"/>
                <a:cs typeface="Arial" panose="020B0604020202020204"/>
                <a:sym typeface="Arial" panose="020B0604020202020204"/>
              </a:rPr>
              <a:t>Left Right Case (LR rotation)</a:t>
            </a:r>
            <a:endParaRPr lang="en-US" sz="2000" b="0" i="0">
              <a:solidFill>
                <a:srgbClr val="FF0000"/>
              </a:solidFill>
              <a:latin typeface="Arial" panose="020B0604020202020204"/>
              <a:ea typeface="Arial" panose="020B0604020202020204"/>
              <a:cs typeface="Arial" panose="020B0604020202020204"/>
              <a:sym typeface="Arial" panose="020B0604020202020204"/>
            </a:endParaRPr>
          </a:p>
          <a:p>
            <a:pPr marL="228600" lvl="0" indent="-101600" algn="just" rtl="0">
              <a:lnSpc>
                <a:spcPct val="90000"/>
              </a:lnSpc>
              <a:spcBef>
                <a:spcPts val="1000"/>
              </a:spcBef>
              <a:spcAft>
                <a:spcPts val="0"/>
              </a:spcAft>
              <a:buClr>
                <a:schemeClr val="dk1"/>
              </a:buClr>
              <a:buSzPts val="2000"/>
              <a:buNone/>
            </a:pPr>
            <a:endParaRPr sz="2000" b="0" i="0">
              <a:solidFill>
                <a:srgbClr val="FF0000"/>
              </a:solidFill>
              <a:latin typeface="Arial" panose="020B0604020202020204"/>
              <a:ea typeface="Arial" panose="020B0604020202020204"/>
              <a:cs typeface="Arial" panose="020B0604020202020204"/>
              <a:sym typeface="Arial" panose="020B0604020202020204"/>
            </a:endParaRPr>
          </a:p>
          <a:p>
            <a:pPr marL="228600" lvl="0" indent="-101600" algn="just" rtl="0">
              <a:lnSpc>
                <a:spcPct val="90000"/>
              </a:lnSpc>
              <a:spcBef>
                <a:spcPts val="1000"/>
              </a:spcBef>
              <a:spcAft>
                <a:spcPts val="0"/>
              </a:spcAft>
              <a:buClr>
                <a:schemeClr val="dk1"/>
              </a:buClr>
              <a:buSzPts val="2000"/>
              <a:buNone/>
            </a:pPr>
            <a:endParaRPr sz="2000"/>
          </a:p>
        </p:txBody>
      </p:sp>
      <p:sp>
        <p:nvSpPr>
          <p:cNvPr id="167" name="Google Shape;167;p12"/>
          <p:cNvSpPr txBox="1"/>
          <p:nvPr>
            <p:ph type="title"/>
          </p:nvPr>
        </p:nvSpPr>
        <p:spPr>
          <a:xfrm>
            <a:off x="752670" y="15189"/>
            <a:ext cx="11160967" cy="51315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2400"/>
              <a:buFont typeface="Calibri" panose="020F0502020204030204"/>
              <a:buNone/>
            </a:pPr>
            <a:br>
              <a:rPr lang="en-US" sz="2400"/>
            </a:br>
            <a:r>
              <a:rPr lang="en-US" sz="2400"/>
              <a:t>Insertion Logic: </a:t>
            </a:r>
            <a:r>
              <a:rPr lang="en-US" sz="2400" b="0" i="0">
                <a:solidFill>
                  <a:srgbClr val="273239"/>
                </a:solidFill>
                <a:latin typeface="Arial" panose="020B0604020202020204"/>
                <a:ea typeface="Arial" panose="020B0604020202020204"/>
                <a:cs typeface="Arial" panose="020B0604020202020204"/>
                <a:sym typeface="Arial" panose="020B0604020202020204"/>
              </a:rPr>
              <a:t>If parent is Red then If uncle is Black or absent , then rotate and recolor</a:t>
            </a:r>
            <a:br>
              <a:rPr lang="en-US" sz="2400" b="0" i="0">
                <a:solidFill>
                  <a:srgbClr val="273239"/>
                </a:solidFill>
                <a:latin typeface="Arial" panose="020B0604020202020204"/>
                <a:ea typeface="Arial" panose="020B0604020202020204"/>
                <a:cs typeface="Arial" panose="020B0604020202020204"/>
                <a:sym typeface="Arial" panose="020B0604020202020204"/>
              </a:rPr>
            </a:br>
            <a:endParaRPr sz="2400"/>
          </a:p>
        </p:txBody>
      </p:sp>
      <p:pic>
        <p:nvPicPr>
          <p:cNvPr id="168" name="Google Shape;168;p12"/>
          <p:cNvPicPr preferRelativeResize="0"/>
          <p:nvPr/>
        </p:nvPicPr>
        <p:blipFill rotWithShape="1">
          <a:blip r:embed="rId1"/>
          <a:srcRect/>
          <a:stretch>
            <a:fillRect/>
          </a:stretch>
        </p:blipFill>
        <p:spPr>
          <a:xfrm>
            <a:off x="1528665" y="2313023"/>
            <a:ext cx="3248025" cy="2847975"/>
          </a:xfrm>
          <a:prstGeom prst="rect">
            <a:avLst/>
          </a:prstGeom>
          <a:noFill/>
          <a:ln>
            <a:noFill/>
          </a:ln>
        </p:spPr>
      </p:pic>
      <p:pic>
        <p:nvPicPr>
          <p:cNvPr id="169" name="Google Shape;169;p12"/>
          <p:cNvPicPr preferRelativeResize="0"/>
          <p:nvPr/>
        </p:nvPicPr>
        <p:blipFill rotWithShape="1">
          <a:blip r:embed="rId2"/>
          <a:srcRect/>
          <a:stretch>
            <a:fillRect/>
          </a:stretch>
        </p:blipFill>
        <p:spPr>
          <a:xfrm>
            <a:off x="7415312" y="2197699"/>
            <a:ext cx="3155788" cy="2948571"/>
          </a:xfrm>
          <a:prstGeom prst="rect">
            <a:avLst/>
          </a:prstGeom>
          <a:noFill/>
          <a:ln>
            <a:noFill/>
          </a:ln>
        </p:spPr>
      </p:pic>
      <p:sp>
        <p:nvSpPr>
          <p:cNvPr id="170" name="Google Shape;170;p12"/>
          <p:cNvSpPr txBox="1"/>
          <p:nvPr/>
        </p:nvSpPr>
        <p:spPr>
          <a:xfrm>
            <a:off x="3283305" y="2415307"/>
            <a:ext cx="4693298" cy="5207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400"/>
              <a:buFont typeface="Calibri" panose="020F0502020204030204"/>
              <a:buAutoNum type="arabicPeriod"/>
            </a:pPr>
            <a:r>
              <a:rPr lang="en-US" sz="1400" b="1" i="0" u="none" strike="noStrike" cap="none">
                <a:solidFill>
                  <a:schemeClr val="dk1"/>
                </a:solidFill>
                <a:latin typeface="Calibri" panose="020F0502020204030204"/>
                <a:ea typeface="Calibri" panose="020F0502020204030204"/>
                <a:cs typeface="Calibri" panose="020F0502020204030204"/>
                <a:sym typeface="Calibri" panose="020F0502020204030204"/>
              </a:rPr>
              <a:t>LR rotation of grandparent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0"/>
              </a:spcBef>
              <a:spcAft>
                <a:spcPts val="0"/>
              </a:spcAft>
              <a:buClr>
                <a:schemeClr val="dk1"/>
              </a:buClr>
              <a:buSzPts val="1400"/>
              <a:buFont typeface="Calibri" panose="020F0502020204030204"/>
              <a:buAutoNum type="arabicPeriod"/>
            </a:pPr>
            <a:r>
              <a:rPr lang="en-US" sz="1400" b="1" i="0" u="none" strike="noStrike" cap="none">
                <a:solidFill>
                  <a:schemeClr val="dk1"/>
                </a:solidFill>
                <a:latin typeface="Calibri" panose="020F0502020204030204"/>
                <a:ea typeface="Calibri" panose="020F0502020204030204"/>
                <a:cs typeface="Calibri" panose="020F0502020204030204"/>
                <a:sym typeface="Calibri" panose="020F0502020204030204"/>
              </a:rPr>
              <a:t>Recolor (change color of G and X (i.e. G-&gt;lchild-&gt;rchild )</a:t>
            </a:r>
            <a:endParaRPr sz="1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74" name="Shape 174"/>
        <p:cNvGrpSpPr/>
        <p:nvPr/>
      </p:nvGrpSpPr>
      <p:grpSpPr>
        <a:xfrm>
          <a:off x="0" y="0"/>
          <a:ext cx="0" cy="0"/>
          <a:chOff x="0" y="0"/>
          <a:chExt cx="0" cy="0"/>
        </a:xfrm>
      </p:grpSpPr>
      <p:sp>
        <p:nvSpPr>
          <p:cNvPr id="175" name="Google Shape;175;p13"/>
          <p:cNvSpPr txBox="1"/>
          <p:nvPr>
            <p:ph type="body" idx="1"/>
          </p:nvPr>
        </p:nvSpPr>
        <p:spPr>
          <a:xfrm>
            <a:off x="147735" y="696621"/>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273239"/>
              </a:buClr>
              <a:buSzPts val="2000"/>
              <a:buChar char="•"/>
            </a:pPr>
            <a:r>
              <a:rPr lang="en-US" sz="2000" b="0" i="0">
                <a:solidFill>
                  <a:srgbClr val="273239"/>
                </a:solidFill>
                <a:latin typeface="Arial" panose="020B0604020202020204"/>
                <a:ea typeface="Arial" panose="020B0604020202020204"/>
                <a:cs typeface="Arial" panose="020B0604020202020204"/>
                <a:sym typeface="Arial" panose="020B0604020202020204"/>
              </a:rPr>
              <a:t>But, if the node’s uncle has black colour then there are 4 possible cases:</a:t>
            </a:r>
            <a:endParaRPr lang="en-US" sz="2000" b="0" i="0">
              <a:solidFill>
                <a:srgbClr val="273239"/>
              </a:solidFill>
              <a:latin typeface="Arial" panose="020B0604020202020204"/>
              <a:ea typeface="Arial" panose="020B0604020202020204"/>
              <a:cs typeface="Arial" panose="020B0604020202020204"/>
              <a:sym typeface="Arial" panose="020B0604020202020204"/>
            </a:endParaRPr>
          </a:p>
          <a:p>
            <a:pPr marL="228600" lvl="0" indent="-228600" algn="just" rtl="0">
              <a:lnSpc>
                <a:spcPct val="90000"/>
              </a:lnSpc>
              <a:spcBef>
                <a:spcPts val="1000"/>
              </a:spcBef>
              <a:spcAft>
                <a:spcPts val="0"/>
              </a:spcAft>
              <a:buClr>
                <a:srgbClr val="273239"/>
              </a:buClr>
              <a:buSzPts val="2000"/>
              <a:buChar char="•"/>
            </a:pPr>
            <a:r>
              <a:rPr lang="en-US" sz="2000">
                <a:solidFill>
                  <a:srgbClr val="273239"/>
                </a:solidFill>
                <a:latin typeface="Arial" panose="020B0604020202020204"/>
                <a:ea typeface="Arial" panose="020B0604020202020204"/>
                <a:cs typeface="Arial" panose="020B0604020202020204"/>
                <a:sym typeface="Arial" panose="020B0604020202020204"/>
              </a:rPr>
              <a:t>Case 3: </a:t>
            </a:r>
            <a:r>
              <a:rPr lang="en-US" sz="2000">
                <a:solidFill>
                  <a:srgbClr val="FF0000"/>
                </a:solidFill>
                <a:latin typeface="Arial" panose="020B0604020202020204"/>
                <a:ea typeface="Arial" panose="020B0604020202020204"/>
                <a:cs typeface="Arial" panose="020B0604020202020204"/>
                <a:sym typeface="Arial" panose="020B0604020202020204"/>
              </a:rPr>
              <a:t>Right</a:t>
            </a:r>
            <a:r>
              <a:rPr lang="en-US" sz="2000" b="0" i="0">
                <a:solidFill>
                  <a:srgbClr val="FF0000"/>
                </a:solidFill>
                <a:latin typeface="Arial" panose="020B0604020202020204"/>
                <a:ea typeface="Arial" panose="020B0604020202020204"/>
                <a:cs typeface="Arial" panose="020B0604020202020204"/>
                <a:sym typeface="Arial" panose="020B0604020202020204"/>
              </a:rPr>
              <a:t> Right Case (RR rotation)</a:t>
            </a:r>
            <a:endParaRPr lang="en-US" sz="2000" b="0" i="0">
              <a:solidFill>
                <a:srgbClr val="FF0000"/>
              </a:solidFill>
              <a:latin typeface="Arial" panose="020B0604020202020204"/>
              <a:ea typeface="Arial" panose="020B0604020202020204"/>
              <a:cs typeface="Arial" panose="020B0604020202020204"/>
              <a:sym typeface="Arial" panose="020B0604020202020204"/>
            </a:endParaRPr>
          </a:p>
          <a:p>
            <a:pPr marL="228600" lvl="0" indent="-101600" algn="just" rtl="0">
              <a:lnSpc>
                <a:spcPct val="90000"/>
              </a:lnSpc>
              <a:spcBef>
                <a:spcPts val="1000"/>
              </a:spcBef>
              <a:spcAft>
                <a:spcPts val="0"/>
              </a:spcAft>
              <a:buClr>
                <a:schemeClr val="dk1"/>
              </a:buClr>
              <a:buSzPts val="2000"/>
              <a:buNone/>
            </a:pPr>
            <a:endParaRPr sz="2000" b="0" i="0">
              <a:solidFill>
                <a:srgbClr val="FF0000"/>
              </a:solidFill>
              <a:latin typeface="Arial" panose="020B0604020202020204"/>
              <a:ea typeface="Arial" panose="020B0604020202020204"/>
              <a:cs typeface="Arial" panose="020B0604020202020204"/>
              <a:sym typeface="Arial" panose="020B0604020202020204"/>
            </a:endParaRPr>
          </a:p>
          <a:p>
            <a:pPr marL="228600" lvl="0" indent="-101600" algn="just" rtl="0">
              <a:lnSpc>
                <a:spcPct val="90000"/>
              </a:lnSpc>
              <a:spcBef>
                <a:spcPts val="1000"/>
              </a:spcBef>
              <a:spcAft>
                <a:spcPts val="0"/>
              </a:spcAft>
              <a:buClr>
                <a:schemeClr val="dk1"/>
              </a:buClr>
              <a:buSzPts val="2000"/>
              <a:buNone/>
            </a:pPr>
            <a:endParaRPr sz="2000"/>
          </a:p>
        </p:txBody>
      </p:sp>
      <p:pic>
        <p:nvPicPr>
          <p:cNvPr id="176" name="Google Shape;176;p13" descr="Lightbox"/>
          <p:cNvPicPr preferRelativeResize="0"/>
          <p:nvPr/>
        </p:nvPicPr>
        <p:blipFill rotWithShape="1">
          <a:blip r:embed="rId1"/>
          <a:srcRect/>
          <a:stretch>
            <a:fillRect/>
          </a:stretch>
        </p:blipFill>
        <p:spPr>
          <a:xfrm>
            <a:off x="690660" y="1988003"/>
            <a:ext cx="9972675" cy="3143250"/>
          </a:xfrm>
          <a:prstGeom prst="rect">
            <a:avLst/>
          </a:prstGeom>
          <a:noFill/>
          <a:ln>
            <a:noFill/>
          </a:ln>
        </p:spPr>
      </p:pic>
      <p:sp>
        <p:nvSpPr>
          <p:cNvPr id="177" name="Google Shape;177;p13"/>
          <p:cNvSpPr txBox="1"/>
          <p:nvPr/>
        </p:nvSpPr>
        <p:spPr>
          <a:xfrm>
            <a:off x="942253" y="110266"/>
            <a:ext cx="11160900" cy="5133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accent1"/>
              </a:buClr>
              <a:buSzPts val="2400"/>
              <a:buFont typeface="Calibri" panose="020F0502020204030204"/>
              <a:buNone/>
            </a:pPr>
            <a:br>
              <a:rPr lang="en-US" sz="2400" b="0" i="0" u="none" strike="noStrike" cap="none">
                <a:solidFill>
                  <a:schemeClr val="accent1"/>
                </a:solidFill>
                <a:latin typeface="Calibri" panose="020F0502020204030204"/>
                <a:ea typeface="Calibri" panose="020F0502020204030204"/>
                <a:cs typeface="Calibri" panose="020F0502020204030204"/>
                <a:sym typeface="Calibri" panose="020F0502020204030204"/>
              </a:rPr>
            </a:br>
            <a:r>
              <a:rPr lang="en-US" sz="2400" b="0" i="0" u="none" strike="noStrike" cap="none">
                <a:solidFill>
                  <a:schemeClr val="accent1"/>
                </a:solidFill>
                <a:latin typeface="Calibri" panose="020F0502020204030204"/>
                <a:ea typeface="Calibri" panose="020F0502020204030204"/>
                <a:cs typeface="Calibri" panose="020F0502020204030204"/>
                <a:sym typeface="Calibri" panose="020F0502020204030204"/>
              </a:rPr>
              <a:t>Insertion Logic: </a:t>
            </a:r>
            <a:r>
              <a:rPr lang="en-US" sz="2400" b="0" i="0" u="none" strike="noStrike" cap="none">
                <a:solidFill>
                  <a:srgbClr val="273239"/>
                </a:solidFill>
                <a:latin typeface="Arial" panose="020B0604020202020204"/>
                <a:ea typeface="Arial" panose="020B0604020202020204"/>
                <a:cs typeface="Arial" panose="020B0604020202020204"/>
                <a:sym typeface="Arial" panose="020B0604020202020204"/>
              </a:rPr>
              <a:t>If parent is Red then If uncle is Black or absent , then rotate and recolor</a:t>
            </a:r>
            <a:br>
              <a:rPr lang="en-US" sz="2400" b="0" i="0" u="none" strike="noStrike" cap="none">
                <a:solidFill>
                  <a:srgbClr val="273239"/>
                </a:solidFill>
                <a:latin typeface="Arial" panose="020B0604020202020204"/>
                <a:ea typeface="Arial" panose="020B0604020202020204"/>
                <a:cs typeface="Arial" panose="020B0604020202020204"/>
                <a:sym typeface="Arial" panose="020B0604020202020204"/>
              </a:rPr>
            </a:br>
            <a:endParaRPr sz="2400" b="0" i="0" u="none" strike="noStrike" cap="none">
              <a:solidFill>
                <a:schemeClr val="accen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81" name="Shape 181"/>
        <p:cNvGrpSpPr/>
        <p:nvPr/>
      </p:nvGrpSpPr>
      <p:grpSpPr>
        <a:xfrm>
          <a:off x="0" y="0"/>
          <a:ext cx="0" cy="0"/>
          <a:chOff x="0" y="0"/>
          <a:chExt cx="0" cy="0"/>
        </a:xfrm>
      </p:grpSpPr>
      <p:sp>
        <p:nvSpPr>
          <p:cNvPr id="182" name="Google Shape;182;p14"/>
          <p:cNvSpPr txBox="1"/>
          <p:nvPr>
            <p:ph type="body" idx="1"/>
          </p:nvPr>
        </p:nvSpPr>
        <p:spPr>
          <a:xfrm>
            <a:off x="147735" y="696621"/>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273239"/>
              </a:buClr>
              <a:buSzPts val="2000"/>
              <a:buChar char="•"/>
            </a:pPr>
            <a:r>
              <a:rPr lang="en-US" sz="2000" b="0" i="0">
                <a:solidFill>
                  <a:srgbClr val="273239"/>
                </a:solidFill>
                <a:latin typeface="Arial" panose="020B0604020202020204"/>
                <a:ea typeface="Arial" panose="020B0604020202020204"/>
                <a:cs typeface="Arial" panose="020B0604020202020204"/>
                <a:sym typeface="Arial" panose="020B0604020202020204"/>
              </a:rPr>
              <a:t>But, if the node’s uncle has black colour then there are 4 possible cases:</a:t>
            </a:r>
            <a:endParaRPr lang="en-US" sz="2000" b="0" i="0">
              <a:solidFill>
                <a:srgbClr val="273239"/>
              </a:solidFill>
              <a:latin typeface="Arial" panose="020B0604020202020204"/>
              <a:ea typeface="Arial" panose="020B0604020202020204"/>
              <a:cs typeface="Arial" panose="020B0604020202020204"/>
              <a:sym typeface="Arial" panose="020B0604020202020204"/>
            </a:endParaRPr>
          </a:p>
          <a:p>
            <a:pPr marL="228600" lvl="0" indent="-228600" algn="just" rtl="0">
              <a:lnSpc>
                <a:spcPct val="90000"/>
              </a:lnSpc>
              <a:spcBef>
                <a:spcPts val="1000"/>
              </a:spcBef>
              <a:spcAft>
                <a:spcPts val="0"/>
              </a:spcAft>
              <a:buClr>
                <a:srgbClr val="273239"/>
              </a:buClr>
              <a:buSzPts val="2000"/>
              <a:buChar char="•"/>
            </a:pPr>
            <a:r>
              <a:rPr lang="en-US" sz="2000">
                <a:solidFill>
                  <a:srgbClr val="273239"/>
                </a:solidFill>
                <a:latin typeface="Arial" panose="020B0604020202020204"/>
                <a:ea typeface="Arial" panose="020B0604020202020204"/>
                <a:cs typeface="Arial" panose="020B0604020202020204"/>
                <a:sym typeface="Arial" panose="020B0604020202020204"/>
              </a:rPr>
              <a:t>Case 3: </a:t>
            </a:r>
            <a:r>
              <a:rPr lang="en-US" sz="2000">
                <a:solidFill>
                  <a:srgbClr val="FF0000"/>
                </a:solidFill>
                <a:latin typeface="Arial" panose="020B0604020202020204"/>
                <a:ea typeface="Arial" panose="020B0604020202020204"/>
                <a:cs typeface="Arial" panose="020B0604020202020204"/>
                <a:sym typeface="Arial" panose="020B0604020202020204"/>
              </a:rPr>
              <a:t>Right</a:t>
            </a:r>
            <a:r>
              <a:rPr lang="en-US" sz="2000" b="0" i="0">
                <a:solidFill>
                  <a:srgbClr val="FF0000"/>
                </a:solidFill>
                <a:latin typeface="Arial" panose="020B0604020202020204"/>
                <a:ea typeface="Arial" panose="020B0604020202020204"/>
                <a:cs typeface="Arial" panose="020B0604020202020204"/>
                <a:sym typeface="Arial" panose="020B0604020202020204"/>
              </a:rPr>
              <a:t> Right Case (RR rotation)</a:t>
            </a:r>
            <a:endParaRPr lang="en-US" sz="2000" b="0" i="0">
              <a:solidFill>
                <a:srgbClr val="FF0000"/>
              </a:solidFill>
              <a:latin typeface="Arial" panose="020B0604020202020204"/>
              <a:ea typeface="Arial" panose="020B0604020202020204"/>
              <a:cs typeface="Arial" panose="020B0604020202020204"/>
              <a:sym typeface="Arial" panose="020B0604020202020204"/>
            </a:endParaRPr>
          </a:p>
          <a:p>
            <a:pPr marL="228600" lvl="0" indent="-101600" algn="just" rtl="0">
              <a:lnSpc>
                <a:spcPct val="90000"/>
              </a:lnSpc>
              <a:spcBef>
                <a:spcPts val="1000"/>
              </a:spcBef>
              <a:spcAft>
                <a:spcPts val="0"/>
              </a:spcAft>
              <a:buClr>
                <a:schemeClr val="dk1"/>
              </a:buClr>
              <a:buSzPts val="2000"/>
              <a:buNone/>
            </a:pPr>
            <a:endParaRPr sz="2000" b="0" i="0">
              <a:solidFill>
                <a:srgbClr val="FF0000"/>
              </a:solidFill>
              <a:latin typeface="Arial" panose="020B0604020202020204"/>
              <a:ea typeface="Arial" panose="020B0604020202020204"/>
              <a:cs typeface="Arial" panose="020B0604020202020204"/>
              <a:sym typeface="Arial" panose="020B0604020202020204"/>
            </a:endParaRPr>
          </a:p>
          <a:p>
            <a:pPr marL="228600" lvl="0" indent="-101600" algn="just" rtl="0">
              <a:lnSpc>
                <a:spcPct val="90000"/>
              </a:lnSpc>
              <a:spcBef>
                <a:spcPts val="1000"/>
              </a:spcBef>
              <a:spcAft>
                <a:spcPts val="0"/>
              </a:spcAft>
              <a:buClr>
                <a:schemeClr val="dk1"/>
              </a:buClr>
              <a:buSzPts val="2000"/>
              <a:buNone/>
            </a:pPr>
            <a:endParaRPr sz="2000"/>
          </a:p>
        </p:txBody>
      </p:sp>
      <p:sp>
        <p:nvSpPr>
          <p:cNvPr id="183" name="Google Shape;183;p14"/>
          <p:cNvSpPr txBox="1"/>
          <p:nvPr/>
        </p:nvSpPr>
        <p:spPr>
          <a:xfrm>
            <a:off x="942253" y="-42134"/>
            <a:ext cx="11160967" cy="51315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accent1"/>
              </a:buClr>
              <a:buSzPts val="2400"/>
              <a:buFont typeface="Calibri" panose="020F0502020204030204"/>
              <a:buNone/>
            </a:pPr>
            <a:br>
              <a:rPr lang="en-US" sz="2400" b="0" i="0" u="none" strike="noStrike" cap="none">
                <a:solidFill>
                  <a:schemeClr val="accent1"/>
                </a:solidFill>
                <a:latin typeface="Calibri" panose="020F0502020204030204"/>
                <a:ea typeface="Calibri" panose="020F0502020204030204"/>
                <a:cs typeface="Calibri" panose="020F0502020204030204"/>
                <a:sym typeface="Calibri" panose="020F0502020204030204"/>
              </a:rPr>
            </a:br>
            <a:r>
              <a:rPr lang="en-US" sz="2400" b="0" i="0" u="none" strike="noStrike" cap="none">
                <a:solidFill>
                  <a:schemeClr val="accent1"/>
                </a:solidFill>
                <a:latin typeface="Calibri" panose="020F0502020204030204"/>
                <a:ea typeface="Calibri" panose="020F0502020204030204"/>
                <a:cs typeface="Calibri" panose="020F0502020204030204"/>
                <a:sym typeface="Calibri" panose="020F0502020204030204"/>
              </a:rPr>
              <a:t>Insertion Logic: </a:t>
            </a:r>
            <a:r>
              <a:rPr lang="en-US" sz="2400" b="0" i="0" u="none" strike="noStrike" cap="none">
                <a:solidFill>
                  <a:srgbClr val="273239"/>
                </a:solidFill>
                <a:latin typeface="Arial" panose="020B0604020202020204"/>
                <a:ea typeface="Arial" panose="020B0604020202020204"/>
                <a:cs typeface="Arial" panose="020B0604020202020204"/>
                <a:sym typeface="Arial" panose="020B0604020202020204"/>
              </a:rPr>
              <a:t>If parent is Red then If uncle is Black or absent , then rotate and recolor</a:t>
            </a:r>
            <a:br>
              <a:rPr lang="en-US" sz="2400" b="0" i="0" u="none" strike="noStrike" cap="none">
                <a:solidFill>
                  <a:srgbClr val="273239"/>
                </a:solidFill>
                <a:latin typeface="Arial" panose="020B0604020202020204"/>
                <a:ea typeface="Arial" panose="020B0604020202020204"/>
                <a:cs typeface="Arial" panose="020B0604020202020204"/>
                <a:sym typeface="Arial" panose="020B0604020202020204"/>
              </a:rPr>
            </a:br>
            <a:endParaRPr sz="2400" b="0" i="0" u="none" strike="noStrike" cap="none">
              <a:solidFill>
                <a:schemeClr val="accent1"/>
              </a:solidFill>
              <a:latin typeface="Calibri" panose="020F0502020204030204"/>
              <a:ea typeface="Calibri" panose="020F0502020204030204"/>
              <a:cs typeface="Calibri" panose="020F0502020204030204"/>
              <a:sym typeface="Calibri" panose="020F0502020204030204"/>
            </a:endParaRPr>
          </a:p>
        </p:txBody>
      </p:sp>
      <p:pic>
        <p:nvPicPr>
          <p:cNvPr id="184" name="Google Shape;184;p14"/>
          <p:cNvPicPr preferRelativeResize="0"/>
          <p:nvPr/>
        </p:nvPicPr>
        <p:blipFill rotWithShape="1">
          <a:blip r:embed="rId1"/>
          <a:srcRect/>
          <a:stretch>
            <a:fillRect/>
          </a:stretch>
        </p:blipFill>
        <p:spPr>
          <a:xfrm>
            <a:off x="448896" y="1878369"/>
            <a:ext cx="2914650" cy="2914650"/>
          </a:xfrm>
          <a:prstGeom prst="rect">
            <a:avLst/>
          </a:prstGeom>
          <a:noFill/>
          <a:ln>
            <a:noFill/>
          </a:ln>
        </p:spPr>
      </p:pic>
      <p:pic>
        <p:nvPicPr>
          <p:cNvPr id="185" name="Google Shape;185;p14"/>
          <p:cNvPicPr preferRelativeResize="0"/>
          <p:nvPr/>
        </p:nvPicPr>
        <p:blipFill rotWithShape="1">
          <a:blip r:embed="rId2"/>
          <a:srcRect/>
          <a:stretch>
            <a:fillRect/>
          </a:stretch>
        </p:blipFill>
        <p:spPr>
          <a:xfrm>
            <a:off x="4586287" y="3328987"/>
            <a:ext cx="3019425" cy="200025"/>
          </a:xfrm>
          <a:prstGeom prst="rect">
            <a:avLst/>
          </a:prstGeom>
          <a:noFill/>
          <a:ln>
            <a:noFill/>
          </a:ln>
        </p:spPr>
      </p:pic>
      <p:sp>
        <p:nvSpPr>
          <p:cNvPr id="186" name="Google Shape;186;p14"/>
          <p:cNvSpPr txBox="1"/>
          <p:nvPr/>
        </p:nvSpPr>
        <p:spPr>
          <a:xfrm>
            <a:off x="4227512" y="2610680"/>
            <a:ext cx="4693298" cy="5207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400"/>
              <a:buFont typeface="Calibri" panose="020F0502020204030204"/>
              <a:buAutoNum type="arabicPeriod"/>
            </a:pPr>
            <a:r>
              <a:rPr lang="en-US" sz="1400" b="1" i="0" u="none" strike="noStrike" cap="none">
                <a:solidFill>
                  <a:schemeClr val="dk1"/>
                </a:solidFill>
                <a:latin typeface="Calibri" panose="020F0502020204030204"/>
                <a:ea typeface="Calibri" panose="020F0502020204030204"/>
                <a:cs typeface="Calibri" panose="020F0502020204030204"/>
                <a:sym typeface="Calibri" panose="020F0502020204030204"/>
              </a:rPr>
              <a:t>RR rotation of grandparent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0"/>
              </a:spcBef>
              <a:spcAft>
                <a:spcPts val="0"/>
              </a:spcAft>
              <a:buClr>
                <a:schemeClr val="dk1"/>
              </a:buClr>
              <a:buSzPts val="1400"/>
              <a:buFont typeface="Calibri" panose="020F0502020204030204"/>
              <a:buAutoNum type="arabicPeriod"/>
            </a:pPr>
            <a:r>
              <a:rPr lang="en-US" sz="1400" b="1" i="0" u="none" strike="noStrike" cap="none">
                <a:solidFill>
                  <a:schemeClr val="dk1"/>
                </a:solidFill>
                <a:latin typeface="Calibri" panose="020F0502020204030204"/>
                <a:ea typeface="Calibri" panose="020F0502020204030204"/>
                <a:cs typeface="Calibri" panose="020F0502020204030204"/>
                <a:sym typeface="Calibri" panose="020F0502020204030204"/>
              </a:rPr>
              <a:t>Recolor (change color of G and P(i.e G-&gt;rchil)d )</a:t>
            </a:r>
            <a:endParaRPr sz="1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87" name="Google Shape;187;p14"/>
          <p:cNvPicPr preferRelativeResize="0"/>
          <p:nvPr/>
        </p:nvPicPr>
        <p:blipFill rotWithShape="1">
          <a:blip r:embed="rId3"/>
          <a:srcRect/>
          <a:stretch>
            <a:fillRect/>
          </a:stretch>
        </p:blipFill>
        <p:spPr>
          <a:xfrm>
            <a:off x="8288160" y="1699921"/>
            <a:ext cx="3067050" cy="3028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91" name="Shape 191"/>
        <p:cNvGrpSpPr/>
        <p:nvPr/>
      </p:nvGrpSpPr>
      <p:grpSpPr>
        <a:xfrm>
          <a:off x="0" y="0"/>
          <a:ext cx="0" cy="0"/>
          <a:chOff x="0" y="0"/>
          <a:chExt cx="0" cy="0"/>
        </a:xfrm>
      </p:grpSpPr>
      <p:sp>
        <p:nvSpPr>
          <p:cNvPr id="192" name="Google Shape;192;p15"/>
          <p:cNvSpPr txBox="1"/>
          <p:nvPr>
            <p:ph type="body" idx="1"/>
          </p:nvPr>
        </p:nvSpPr>
        <p:spPr>
          <a:xfrm>
            <a:off x="147735" y="696621"/>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273239"/>
              </a:buClr>
              <a:buSzPts val="2000"/>
              <a:buChar char="•"/>
            </a:pPr>
            <a:r>
              <a:rPr lang="en-US" sz="2000" b="0" i="0">
                <a:solidFill>
                  <a:srgbClr val="273239"/>
                </a:solidFill>
                <a:latin typeface="Arial" panose="020B0604020202020204"/>
                <a:ea typeface="Arial" panose="020B0604020202020204"/>
                <a:cs typeface="Arial" panose="020B0604020202020204"/>
                <a:sym typeface="Arial" panose="020B0604020202020204"/>
              </a:rPr>
              <a:t>But, if the node’s uncle has black colour then there are 4 possible cases:</a:t>
            </a:r>
            <a:endParaRPr lang="en-US" sz="2000" b="0" i="0">
              <a:solidFill>
                <a:srgbClr val="273239"/>
              </a:solidFill>
              <a:latin typeface="Arial" panose="020B0604020202020204"/>
              <a:ea typeface="Arial" panose="020B0604020202020204"/>
              <a:cs typeface="Arial" panose="020B0604020202020204"/>
              <a:sym typeface="Arial" panose="020B0604020202020204"/>
            </a:endParaRPr>
          </a:p>
          <a:p>
            <a:pPr marL="228600" lvl="0" indent="-228600" algn="just" rtl="0">
              <a:lnSpc>
                <a:spcPct val="90000"/>
              </a:lnSpc>
              <a:spcBef>
                <a:spcPts val="1000"/>
              </a:spcBef>
              <a:spcAft>
                <a:spcPts val="0"/>
              </a:spcAft>
              <a:buClr>
                <a:srgbClr val="273239"/>
              </a:buClr>
              <a:buSzPts val="2000"/>
              <a:buChar char="•"/>
            </a:pPr>
            <a:r>
              <a:rPr lang="en-US" sz="2000">
                <a:solidFill>
                  <a:srgbClr val="273239"/>
                </a:solidFill>
                <a:latin typeface="Arial" panose="020B0604020202020204"/>
                <a:ea typeface="Arial" panose="020B0604020202020204"/>
                <a:cs typeface="Arial" panose="020B0604020202020204"/>
                <a:sym typeface="Arial" panose="020B0604020202020204"/>
              </a:rPr>
              <a:t>Case 4: </a:t>
            </a:r>
            <a:r>
              <a:rPr lang="en-US" sz="2000">
                <a:solidFill>
                  <a:srgbClr val="FF0000"/>
                </a:solidFill>
                <a:latin typeface="Arial" panose="020B0604020202020204"/>
                <a:ea typeface="Arial" panose="020B0604020202020204"/>
                <a:cs typeface="Arial" panose="020B0604020202020204"/>
                <a:sym typeface="Arial" panose="020B0604020202020204"/>
              </a:rPr>
              <a:t>Right</a:t>
            </a:r>
            <a:r>
              <a:rPr lang="en-US" sz="2000" b="0" i="0">
                <a:solidFill>
                  <a:srgbClr val="FF0000"/>
                </a:solidFill>
                <a:latin typeface="Arial" panose="020B0604020202020204"/>
                <a:ea typeface="Arial" panose="020B0604020202020204"/>
                <a:cs typeface="Arial" panose="020B0604020202020204"/>
                <a:sym typeface="Arial" panose="020B0604020202020204"/>
              </a:rPr>
              <a:t> Left Case (RL rotation)</a:t>
            </a:r>
            <a:endParaRPr lang="en-US" sz="2000" b="0" i="0">
              <a:solidFill>
                <a:srgbClr val="FF0000"/>
              </a:solidFill>
              <a:latin typeface="Arial" panose="020B0604020202020204"/>
              <a:ea typeface="Arial" panose="020B0604020202020204"/>
              <a:cs typeface="Arial" panose="020B0604020202020204"/>
              <a:sym typeface="Arial" panose="020B0604020202020204"/>
            </a:endParaRPr>
          </a:p>
          <a:p>
            <a:pPr marL="228600" lvl="0" indent="-101600" algn="just" rtl="0">
              <a:lnSpc>
                <a:spcPct val="90000"/>
              </a:lnSpc>
              <a:spcBef>
                <a:spcPts val="1000"/>
              </a:spcBef>
              <a:spcAft>
                <a:spcPts val="0"/>
              </a:spcAft>
              <a:buClr>
                <a:schemeClr val="dk1"/>
              </a:buClr>
              <a:buSzPts val="2000"/>
              <a:buNone/>
            </a:pPr>
            <a:endParaRPr sz="2000" b="0" i="0">
              <a:solidFill>
                <a:srgbClr val="FF0000"/>
              </a:solidFill>
              <a:latin typeface="Arial" panose="020B0604020202020204"/>
              <a:ea typeface="Arial" panose="020B0604020202020204"/>
              <a:cs typeface="Arial" panose="020B0604020202020204"/>
              <a:sym typeface="Arial" panose="020B0604020202020204"/>
            </a:endParaRPr>
          </a:p>
          <a:p>
            <a:pPr marL="228600" lvl="0" indent="-101600" algn="just" rtl="0">
              <a:lnSpc>
                <a:spcPct val="90000"/>
              </a:lnSpc>
              <a:spcBef>
                <a:spcPts val="1000"/>
              </a:spcBef>
              <a:spcAft>
                <a:spcPts val="0"/>
              </a:spcAft>
              <a:buClr>
                <a:schemeClr val="dk1"/>
              </a:buClr>
              <a:buSzPts val="2000"/>
              <a:buNone/>
            </a:pPr>
            <a:endParaRPr sz="2000"/>
          </a:p>
        </p:txBody>
      </p:sp>
      <p:pic>
        <p:nvPicPr>
          <p:cNvPr id="193" name="Google Shape;193;p15" descr="Lightbox"/>
          <p:cNvPicPr preferRelativeResize="0"/>
          <p:nvPr/>
        </p:nvPicPr>
        <p:blipFill rotWithShape="1">
          <a:blip r:embed="rId1"/>
          <a:srcRect/>
          <a:stretch>
            <a:fillRect/>
          </a:stretch>
        </p:blipFill>
        <p:spPr>
          <a:xfrm>
            <a:off x="1145431" y="1638009"/>
            <a:ext cx="9210675" cy="3409950"/>
          </a:xfrm>
          <a:prstGeom prst="rect">
            <a:avLst/>
          </a:prstGeom>
          <a:noFill/>
          <a:ln>
            <a:noFill/>
          </a:ln>
        </p:spPr>
      </p:pic>
      <p:sp>
        <p:nvSpPr>
          <p:cNvPr id="194" name="Google Shape;194;p15"/>
          <p:cNvSpPr txBox="1"/>
          <p:nvPr>
            <p:ph type="title"/>
          </p:nvPr>
        </p:nvSpPr>
        <p:spPr>
          <a:xfrm>
            <a:off x="838199" y="18692"/>
            <a:ext cx="11160967" cy="51315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2400"/>
              <a:buFont typeface="Calibri" panose="020F0502020204030204"/>
              <a:buNone/>
            </a:pPr>
            <a:br>
              <a:rPr lang="en-US" sz="2400"/>
            </a:br>
            <a:r>
              <a:rPr lang="en-US" sz="2400"/>
              <a:t>Insertion Logic: </a:t>
            </a:r>
            <a:r>
              <a:rPr lang="en-US" sz="2400" b="0" i="0">
                <a:solidFill>
                  <a:srgbClr val="273239"/>
                </a:solidFill>
                <a:latin typeface="Arial" panose="020B0604020202020204"/>
                <a:ea typeface="Arial" panose="020B0604020202020204"/>
                <a:cs typeface="Arial" panose="020B0604020202020204"/>
                <a:sym typeface="Arial" panose="020B0604020202020204"/>
              </a:rPr>
              <a:t>If parent is Red then If uncle is Black or absent , then rotate and recolor</a:t>
            </a:r>
            <a:br>
              <a:rPr lang="en-US" sz="2400" b="0" i="0">
                <a:solidFill>
                  <a:srgbClr val="273239"/>
                </a:solidFill>
                <a:latin typeface="Arial" panose="020B0604020202020204"/>
                <a:ea typeface="Arial" panose="020B0604020202020204"/>
                <a:cs typeface="Arial" panose="020B0604020202020204"/>
                <a:sym typeface="Arial" panose="020B0604020202020204"/>
              </a:rPr>
            </a:br>
            <a:endParaRPr sz="240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98" name="Shape 198"/>
        <p:cNvGrpSpPr/>
        <p:nvPr/>
      </p:nvGrpSpPr>
      <p:grpSpPr>
        <a:xfrm>
          <a:off x="0" y="0"/>
          <a:ext cx="0" cy="0"/>
          <a:chOff x="0" y="0"/>
          <a:chExt cx="0" cy="0"/>
        </a:xfrm>
      </p:grpSpPr>
      <p:sp>
        <p:nvSpPr>
          <p:cNvPr id="199" name="Google Shape;199;p16"/>
          <p:cNvSpPr txBox="1"/>
          <p:nvPr>
            <p:ph type="body" idx="1"/>
          </p:nvPr>
        </p:nvSpPr>
        <p:spPr>
          <a:xfrm>
            <a:off x="147735" y="696621"/>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273239"/>
              </a:buClr>
              <a:buSzPts val="2000"/>
              <a:buChar char="•"/>
            </a:pPr>
            <a:r>
              <a:rPr lang="en-US" sz="2000" b="0" i="0">
                <a:solidFill>
                  <a:srgbClr val="273239"/>
                </a:solidFill>
                <a:latin typeface="Arial" panose="020B0604020202020204"/>
                <a:ea typeface="Arial" panose="020B0604020202020204"/>
                <a:cs typeface="Arial" panose="020B0604020202020204"/>
                <a:sym typeface="Arial" panose="020B0604020202020204"/>
              </a:rPr>
              <a:t>But, if the node’s uncle has black colour then there are 4 possible cases:</a:t>
            </a:r>
            <a:endParaRPr lang="en-US" sz="2000" b="0" i="0">
              <a:solidFill>
                <a:srgbClr val="273239"/>
              </a:solidFill>
              <a:latin typeface="Arial" panose="020B0604020202020204"/>
              <a:ea typeface="Arial" panose="020B0604020202020204"/>
              <a:cs typeface="Arial" panose="020B0604020202020204"/>
              <a:sym typeface="Arial" panose="020B0604020202020204"/>
            </a:endParaRPr>
          </a:p>
          <a:p>
            <a:pPr marL="228600" lvl="0" indent="-228600" algn="just" rtl="0">
              <a:lnSpc>
                <a:spcPct val="90000"/>
              </a:lnSpc>
              <a:spcBef>
                <a:spcPts val="1000"/>
              </a:spcBef>
              <a:spcAft>
                <a:spcPts val="0"/>
              </a:spcAft>
              <a:buClr>
                <a:srgbClr val="273239"/>
              </a:buClr>
              <a:buSzPts val="2000"/>
              <a:buChar char="•"/>
            </a:pPr>
            <a:r>
              <a:rPr lang="en-US" sz="2000">
                <a:solidFill>
                  <a:srgbClr val="273239"/>
                </a:solidFill>
                <a:latin typeface="Arial" panose="020B0604020202020204"/>
                <a:ea typeface="Arial" panose="020B0604020202020204"/>
                <a:cs typeface="Arial" panose="020B0604020202020204"/>
                <a:sym typeface="Arial" panose="020B0604020202020204"/>
              </a:rPr>
              <a:t>Case 4: </a:t>
            </a:r>
            <a:r>
              <a:rPr lang="en-US" sz="2000">
                <a:solidFill>
                  <a:srgbClr val="FF0000"/>
                </a:solidFill>
                <a:latin typeface="Arial" panose="020B0604020202020204"/>
                <a:ea typeface="Arial" panose="020B0604020202020204"/>
                <a:cs typeface="Arial" panose="020B0604020202020204"/>
                <a:sym typeface="Arial" panose="020B0604020202020204"/>
              </a:rPr>
              <a:t>Right</a:t>
            </a:r>
            <a:r>
              <a:rPr lang="en-US" sz="2000" b="0" i="0">
                <a:solidFill>
                  <a:srgbClr val="FF0000"/>
                </a:solidFill>
                <a:latin typeface="Arial" panose="020B0604020202020204"/>
                <a:ea typeface="Arial" panose="020B0604020202020204"/>
                <a:cs typeface="Arial" panose="020B0604020202020204"/>
                <a:sym typeface="Arial" panose="020B0604020202020204"/>
              </a:rPr>
              <a:t> Left Case (RL rotation)</a:t>
            </a:r>
            <a:endParaRPr lang="en-US" sz="2000" b="0" i="0">
              <a:solidFill>
                <a:srgbClr val="FF0000"/>
              </a:solidFill>
              <a:latin typeface="Arial" panose="020B0604020202020204"/>
              <a:ea typeface="Arial" panose="020B0604020202020204"/>
              <a:cs typeface="Arial" panose="020B0604020202020204"/>
              <a:sym typeface="Arial" panose="020B0604020202020204"/>
            </a:endParaRPr>
          </a:p>
          <a:p>
            <a:pPr marL="228600" lvl="0" indent="-101600" algn="just" rtl="0">
              <a:lnSpc>
                <a:spcPct val="90000"/>
              </a:lnSpc>
              <a:spcBef>
                <a:spcPts val="1000"/>
              </a:spcBef>
              <a:spcAft>
                <a:spcPts val="0"/>
              </a:spcAft>
              <a:buClr>
                <a:schemeClr val="dk1"/>
              </a:buClr>
              <a:buSzPts val="2000"/>
              <a:buNone/>
            </a:pPr>
            <a:endParaRPr sz="2000" b="0" i="0">
              <a:solidFill>
                <a:srgbClr val="FF0000"/>
              </a:solidFill>
              <a:latin typeface="Arial" panose="020B0604020202020204"/>
              <a:ea typeface="Arial" panose="020B0604020202020204"/>
              <a:cs typeface="Arial" panose="020B0604020202020204"/>
              <a:sym typeface="Arial" panose="020B0604020202020204"/>
            </a:endParaRPr>
          </a:p>
          <a:p>
            <a:pPr marL="228600" lvl="0" indent="-101600" algn="just" rtl="0">
              <a:lnSpc>
                <a:spcPct val="90000"/>
              </a:lnSpc>
              <a:spcBef>
                <a:spcPts val="1000"/>
              </a:spcBef>
              <a:spcAft>
                <a:spcPts val="0"/>
              </a:spcAft>
              <a:buClr>
                <a:schemeClr val="dk1"/>
              </a:buClr>
              <a:buSzPts val="2000"/>
              <a:buNone/>
            </a:pPr>
            <a:endParaRPr sz="2000"/>
          </a:p>
        </p:txBody>
      </p:sp>
      <p:sp>
        <p:nvSpPr>
          <p:cNvPr id="200" name="Google Shape;200;p16"/>
          <p:cNvSpPr txBox="1"/>
          <p:nvPr>
            <p:ph type="title"/>
          </p:nvPr>
        </p:nvSpPr>
        <p:spPr>
          <a:xfrm>
            <a:off x="838199" y="18692"/>
            <a:ext cx="11160967" cy="51315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2400"/>
              <a:buFont typeface="Calibri" panose="020F0502020204030204"/>
              <a:buNone/>
            </a:pPr>
            <a:br>
              <a:rPr lang="en-US" sz="2400"/>
            </a:br>
            <a:r>
              <a:rPr lang="en-US" sz="2400"/>
              <a:t>Insertion Logic: </a:t>
            </a:r>
            <a:r>
              <a:rPr lang="en-US" sz="2400" b="0" i="0">
                <a:solidFill>
                  <a:srgbClr val="273239"/>
                </a:solidFill>
                <a:latin typeface="Arial" panose="020B0604020202020204"/>
                <a:ea typeface="Arial" panose="020B0604020202020204"/>
                <a:cs typeface="Arial" panose="020B0604020202020204"/>
                <a:sym typeface="Arial" panose="020B0604020202020204"/>
              </a:rPr>
              <a:t>If </a:t>
            </a:r>
            <a:r>
              <a:rPr lang="en-US" sz="2400" b="1" i="0">
                <a:solidFill>
                  <a:srgbClr val="273239"/>
                </a:solidFill>
                <a:latin typeface="Arial" panose="020B0604020202020204"/>
                <a:ea typeface="Arial" panose="020B0604020202020204"/>
                <a:cs typeface="Arial" panose="020B0604020202020204"/>
                <a:sym typeface="Arial" panose="020B0604020202020204"/>
              </a:rPr>
              <a:t>parent is Red</a:t>
            </a:r>
            <a:r>
              <a:rPr lang="en-US" sz="2400" b="0" i="0">
                <a:solidFill>
                  <a:srgbClr val="273239"/>
                </a:solidFill>
                <a:latin typeface="Arial" panose="020B0604020202020204"/>
                <a:ea typeface="Arial" panose="020B0604020202020204"/>
                <a:cs typeface="Arial" panose="020B0604020202020204"/>
                <a:sym typeface="Arial" panose="020B0604020202020204"/>
              </a:rPr>
              <a:t> </a:t>
            </a:r>
            <a:r>
              <a:rPr lang="en-US" sz="2400" i="0">
                <a:solidFill>
                  <a:srgbClr val="273239"/>
                </a:solidFill>
                <a:latin typeface="Arial" panose="020B0604020202020204"/>
                <a:ea typeface="Arial" panose="020B0604020202020204"/>
                <a:cs typeface="Arial" panose="020B0604020202020204"/>
                <a:sym typeface="Arial" panose="020B0604020202020204"/>
              </a:rPr>
              <a:t>then </a:t>
            </a:r>
            <a:r>
              <a:rPr lang="en-US" sz="2400" b="1" i="0">
                <a:solidFill>
                  <a:srgbClr val="273239"/>
                </a:solidFill>
                <a:latin typeface="Arial" panose="020B0604020202020204"/>
                <a:ea typeface="Arial" panose="020B0604020202020204"/>
                <a:cs typeface="Arial" panose="020B0604020202020204"/>
                <a:sym typeface="Arial" panose="020B0604020202020204"/>
              </a:rPr>
              <a:t>If uncle is Black or absent </a:t>
            </a:r>
            <a:r>
              <a:rPr lang="en-US" sz="2400" b="0" i="0">
                <a:solidFill>
                  <a:srgbClr val="273239"/>
                </a:solidFill>
                <a:latin typeface="Arial" panose="020B0604020202020204"/>
                <a:ea typeface="Arial" panose="020B0604020202020204"/>
                <a:cs typeface="Arial" panose="020B0604020202020204"/>
                <a:sym typeface="Arial" panose="020B0604020202020204"/>
              </a:rPr>
              <a:t>, then rotate and recolor</a:t>
            </a:r>
            <a:br>
              <a:rPr lang="en-US" sz="2400" b="0" i="0">
                <a:solidFill>
                  <a:srgbClr val="273239"/>
                </a:solidFill>
                <a:latin typeface="Arial" panose="020B0604020202020204"/>
                <a:ea typeface="Arial" panose="020B0604020202020204"/>
                <a:cs typeface="Arial" panose="020B0604020202020204"/>
                <a:sym typeface="Arial" panose="020B0604020202020204"/>
              </a:rPr>
            </a:br>
            <a:endParaRPr sz="2400"/>
          </a:p>
        </p:txBody>
      </p:sp>
      <p:pic>
        <p:nvPicPr>
          <p:cNvPr id="201" name="Google Shape;201;p16"/>
          <p:cNvPicPr preferRelativeResize="0"/>
          <p:nvPr/>
        </p:nvPicPr>
        <p:blipFill rotWithShape="1">
          <a:blip r:embed="rId1"/>
          <a:srcRect/>
          <a:stretch>
            <a:fillRect/>
          </a:stretch>
        </p:blipFill>
        <p:spPr>
          <a:xfrm>
            <a:off x="420972" y="1892176"/>
            <a:ext cx="3320604" cy="2466975"/>
          </a:xfrm>
          <a:prstGeom prst="rect">
            <a:avLst/>
          </a:prstGeom>
          <a:noFill/>
          <a:ln>
            <a:noFill/>
          </a:ln>
        </p:spPr>
      </p:pic>
      <p:pic>
        <p:nvPicPr>
          <p:cNvPr id="202" name="Google Shape;202;p16"/>
          <p:cNvPicPr preferRelativeResize="0"/>
          <p:nvPr/>
        </p:nvPicPr>
        <p:blipFill rotWithShape="1">
          <a:blip r:embed="rId2"/>
          <a:srcRect/>
          <a:stretch>
            <a:fillRect/>
          </a:stretch>
        </p:blipFill>
        <p:spPr>
          <a:xfrm>
            <a:off x="5083385" y="1968376"/>
            <a:ext cx="3061316" cy="2390775"/>
          </a:xfrm>
          <a:prstGeom prst="rect">
            <a:avLst/>
          </a:prstGeom>
          <a:noFill/>
          <a:ln>
            <a:noFill/>
          </a:ln>
        </p:spPr>
      </p:pic>
      <p:pic>
        <p:nvPicPr>
          <p:cNvPr id="203" name="Google Shape;203;p16"/>
          <p:cNvPicPr preferRelativeResize="0"/>
          <p:nvPr/>
        </p:nvPicPr>
        <p:blipFill rotWithShape="1">
          <a:blip r:embed="rId3"/>
          <a:srcRect/>
          <a:stretch>
            <a:fillRect/>
          </a:stretch>
        </p:blipFill>
        <p:spPr>
          <a:xfrm>
            <a:off x="2473293" y="2668812"/>
            <a:ext cx="3152775" cy="371475"/>
          </a:xfrm>
          <a:prstGeom prst="rect">
            <a:avLst/>
          </a:prstGeom>
          <a:noFill/>
          <a:ln>
            <a:noFill/>
          </a:ln>
        </p:spPr>
      </p:pic>
      <p:sp>
        <p:nvSpPr>
          <p:cNvPr id="204" name="Google Shape;204;p16"/>
          <p:cNvSpPr txBox="1"/>
          <p:nvPr/>
        </p:nvSpPr>
        <p:spPr>
          <a:xfrm>
            <a:off x="2004643" y="2068670"/>
            <a:ext cx="4693298" cy="5207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400"/>
              <a:buFont typeface="Calibri" panose="020F0502020204030204"/>
              <a:buAutoNum type="arabicPeriod"/>
            </a:pPr>
            <a:r>
              <a:rPr lang="en-US" sz="1400" b="1" i="0" u="none" strike="noStrike" cap="none">
                <a:solidFill>
                  <a:schemeClr val="dk1"/>
                </a:solidFill>
                <a:latin typeface="Calibri" panose="020F0502020204030204"/>
                <a:ea typeface="Calibri" panose="020F0502020204030204"/>
                <a:cs typeface="Calibri" panose="020F0502020204030204"/>
                <a:sym typeface="Calibri" panose="020F0502020204030204"/>
              </a:rPr>
              <a:t>RL rotation of grandparent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0"/>
              </a:spcBef>
              <a:spcAft>
                <a:spcPts val="0"/>
              </a:spcAft>
              <a:buClr>
                <a:schemeClr val="dk1"/>
              </a:buClr>
              <a:buSzPts val="1400"/>
              <a:buFont typeface="Calibri" panose="020F0502020204030204"/>
              <a:buAutoNum type="arabicPeriod"/>
            </a:pPr>
            <a:r>
              <a:rPr lang="en-US" sz="1400" b="1" i="0" u="none" strike="noStrike" cap="none">
                <a:solidFill>
                  <a:schemeClr val="dk1"/>
                </a:solidFill>
                <a:latin typeface="Calibri" panose="020F0502020204030204"/>
                <a:ea typeface="Calibri" panose="020F0502020204030204"/>
                <a:cs typeface="Calibri" panose="020F0502020204030204"/>
                <a:sym typeface="Calibri" panose="020F0502020204030204"/>
              </a:rPr>
              <a:t>Recolor (change color of G and X (i.e.G-&gt;rchild-&gt;lchild)</a:t>
            </a:r>
            <a:endParaRPr sz="1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09" name="Shape 209"/>
        <p:cNvGrpSpPr/>
        <p:nvPr/>
      </p:nvGrpSpPr>
      <p:grpSpPr>
        <a:xfrm>
          <a:off x="0" y="0"/>
          <a:ext cx="0" cy="0"/>
          <a:chOff x="0" y="0"/>
          <a:chExt cx="0" cy="0"/>
        </a:xfrm>
      </p:grpSpPr>
      <p:sp>
        <p:nvSpPr>
          <p:cNvPr id="210" name="Google Shape;210;gff5f4d5c6f_0_19"/>
          <p:cNvSpPr txBox="1"/>
          <p:nvPr>
            <p:ph type="title"/>
          </p:nvPr>
        </p:nvSpPr>
        <p:spPr>
          <a:xfrm>
            <a:off x="726232" y="2438400"/>
            <a:ext cx="10515600" cy="390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ct val="100000"/>
              <a:buFont typeface="Calibri" panose="020F0502020204030204"/>
              <a:buNone/>
            </a:pPr>
            <a:r>
              <a:rPr lang="en-US" sz="4400"/>
              <a:t>Example: 3,2,5,6,10,4,8,9</a:t>
            </a:r>
            <a:endParaRPr sz="4400"/>
          </a:p>
          <a:p>
            <a:pPr marL="228600" lvl="0" indent="-225425" algn="l" rtl="0">
              <a:spcBef>
                <a:spcPts val="1000"/>
              </a:spcBef>
              <a:spcAft>
                <a:spcPts val="0"/>
              </a:spcAft>
              <a:buClr>
                <a:schemeClr val="dk1"/>
              </a:buClr>
              <a:buSzPct val="100000"/>
              <a:buFont typeface="Arial" panose="020B0604020202020204"/>
              <a:buChar char="•"/>
            </a:pP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Insertion Properties: </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Clr>
                <a:srgbClr val="273239"/>
              </a:buClr>
              <a:buSzPct val="100000"/>
              <a:buFont typeface="Arial" panose="020B0604020202020204"/>
              <a:buNone/>
            </a:pPr>
            <a:r>
              <a:rPr lang="en-US" sz="2000">
                <a:solidFill>
                  <a:srgbClr val="273239"/>
                </a:solidFill>
                <a:latin typeface="Arial" panose="020B0604020202020204"/>
                <a:ea typeface="Arial" panose="020B0604020202020204"/>
                <a:cs typeface="Arial" panose="020B0604020202020204"/>
                <a:sym typeface="Arial" panose="020B0604020202020204"/>
              </a:rPr>
              <a:t>    1. Create Black root node if the tree is empty</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Clr>
                <a:srgbClr val="273239"/>
              </a:buClr>
              <a:buSzPct val="100000"/>
              <a:buFont typeface="Arial" panose="020B0604020202020204"/>
              <a:buNone/>
            </a:pPr>
            <a:r>
              <a:rPr lang="en-US" sz="2000">
                <a:solidFill>
                  <a:srgbClr val="273239"/>
                </a:solidFill>
                <a:latin typeface="Arial" panose="020B0604020202020204"/>
                <a:ea typeface="Arial" panose="020B0604020202020204"/>
                <a:cs typeface="Arial" panose="020B0604020202020204"/>
                <a:sym typeface="Arial" panose="020B0604020202020204"/>
              </a:rPr>
              <a:t>    2. Insert new node as Red.</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Clr>
                <a:srgbClr val="273239"/>
              </a:buClr>
              <a:buSzPct val="100000"/>
              <a:buFont typeface="Arial" panose="020B0604020202020204"/>
              <a:buNone/>
            </a:pPr>
            <a:r>
              <a:rPr lang="en-US" sz="2000">
                <a:solidFill>
                  <a:srgbClr val="273239"/>
                </a:solidFill>
                <a:latin typeface="Arial" panose="020B0604020202020204"/>
                <a:ea typeface="Arial" panose="020B0604020202020204"/>
                <a:cs typeface="Arial" panose="020B0604020202020204"/>
                <a:sym typeface="Arial" panose="020B0604020202020204"/>
              </a:rPr>
              <a:t>          2.1) If parent is Black then Ok.</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Clr>
                <a:srgbClr val="273239"/>
              </a:buClr>
              <a:buSzPct val="100000"/>
              <a:buFont typeface="Arial" panose="020B0604020202020204"/>
              <a:buNone/>
            </a:pPr>
            <a:r>
              <a:rPr lang="en-US" sz="2000">
                <a:solidFill>
                  <a:srgbClr val="273239"/>
                </a:solidFill>
                <a:latin typeface="Arial" panose="020B0604020202020204"/>
                <a:ea typeface="Arial" panose="020B0604020202020204"/>
                <a:cs typeface="Arial" panose="020B0604020202020204"/>
                <a:sym typeface="Arial" panose="020B0604020202020204"/>
              </a:rPr>
              <a:t>          2.2) If parent is Red then</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Clr>
                <a:srgbClr val="273239"/>
              </a:buClr>
              <a:buSzPct val="100000"/>
              <a:buFont typeface="Arial" panose="020B0604020202020204"/>
              <a:buNone/>
            </a:pPr>
            <a:r>
              <a:rPr lang="en-US" sz="2000">
                <a:solidFill>
                  <a:srgbClr val="273239"/>
                </a:solidFill>
                <a:latin typeface="Arial" panose="020B0604020202020204"/>
                <a:ea typeface="Arial" panose="020B0604020202020204"/>
                <a:cs typeface="Arial" panose="020B0604020202020204"/>
                <a:sym typeface="Arial" panose="020B0604020202020204"/>
              </a:rPr>
              <a:t>                    a. If uncle is Red , then recolor</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Clr>
                <a:srgbClr val="273239"/>
              </a:buClr>
              <a:buSzPct val="100000"/>
              <a:buFont typeface="Arial" panose="020B0604020202020204"/>
              <a:buNone/>
            </a:pPr>
            <a:r>
              <a:rPr lang="en-US" sz="2000">
                <a:solidFill>
                  <a:srgbClr val="273239"/>
                </a:solidFill>
                <a:latin typeface="Arial" panose="020B0604020202020204"/>
                <a:ea typeface="Arial" panose="020B0604020202020204"/>
                <a:cs typeface="Arial" panose="020B0604020202020204"/>
                <a:sym typeface="Arial" panose="020B0604020202020204"/>
              </a:rPr>
              <a:t>                    b. If Uncle is Black  or absent then rotate and recolor.</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Clr>
                <a:schemeClr val="accent1"/>
              </a:buClr>
              <a:buSzPct val="100000"/>
              <a:buFont typeface="Calibri" panose="020F0502020204030204"/>
              <a:buNone/>
            </a:pPr>
            <a:r>
              <a:rPr lang="en-US" sz="4400"/>
              <a:t> </a:t>
            </a:r>
            <a:endParaRPr lang="en-US" sz="4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214" name="Shape 214"/>
        <p:cNvGrpSpPr/>
        <p:nvPr/>
      </p:nvGrpSpPr>
      <p:grpSpPr>
        <a:xfrm>
          <a:off x="0" y="0"/>
          <a:ext cx="0" cy="0"/>
          <a:chOff x="0" y="0"/>
          <a:chExt cx="0" cy="0"/>
        </a:xfrm>
      </p:grpSpPr>
      <p:pic>
        <p:nvPicPr>
          <p:cNvPr id="216" name="Google Shape;216;p17"/>
          <p:cNvPicPr preferRelativeResize="0"/>
          <p:nvPr/>
        </p:nvPicPr>
        <p:blipFill rotWithShape="1">
          <a:blip r:embed="rId1"/>
          <a:srcRect/>
          <a:stretch>
            <a:fillRect/>
          </a:stretch>
        </p:blipFill>
        <p:spPr>
          <a:xfrm>
            <a:off x="177475" y="732161"/>
            <a:ext cx="523875" cy="485775"/>
          </a:xfrm>
          <a:prstGeom prst="rect">
            <a:avLst/>
          </a:prstGeom>
          <a:noFill/>
          <a:ln>
            <a:noFill/>
          </a:ln>
        </p:spPr>
      </p:pic>
      <p:pic>
        <p:nvPicPr>
          <p:cNvPr id="217" name="Google Shape;217;p17"/>
          <p:cNvPicPr preferRelativeResize="0"/>
          <p:nvPr/>
        </p:nvPicPr>
        <p:blipFill rotWithShape="1">
          <a:blip r:embed="rId2"/>
          <a:srcRect/>
          <a:stretch>
            <a:fillRect/>
          </a:stretch>
        </p:blipFill>
        <p:spPr>
          <a:xfrm>
            <a:off x="701350" y="847627"/>
            <a:ext cx="1323975" cy="1057275"/>
          </a:xfrm>
          <a:prstGeom prst="rect">
            <a:avLst/>
          </a:prstGeom>
          <a:noFill/>
          <a:ln>
            <a:noFill/>
          </a:ln>
        </p:spPr>
      </p:pic>
      <p:pic>
        <p:nvPicPr>
          <p:cNvPr id="218" name="Google Shape;218;p17"/>
          <p:cNvPicPr preferRelativeResize="0"/>
          <p:nvPr/>
        </p:nvPicPr>
        <p:blipFill rotWithShape="1">
          <a:blip r:embed="rId3"/>
          <a:srcRect/>
          <a:stretch>
            <a:fillRect/>
          </a:stretch>
        </p:blipFill>
        <p:spPr>
          <a:xfrm>
            <a:off x="2025325" y="732161"/>
            <a:ext cx="2466975" cy="1771650"/>
          </a:xfrm>
          <a:prstGeom prst="rect">
            <a:avLst/>
          </a:prstGeom>
          <a:noFill/>
          <a:ln>
            <a:noFill/>
          </a:ln>
        </p:spPr>
      </p:pic>
      <p:pic>
        <p:nvPicPr>
          <p:cNvPr id="219" name="Google Shape;219;p17"/>
          <p:cNvPicPr preferRelativeResize="0"/>
          <p:nvPr/>
        </p:nvPicPr>
        <p:blipFill rotWithShape="1">
          <a:blip r:embed="rId4"/>
          <a:srcRect/>
          <a:stretch>
            <a:fillRect/>
          </a:stretch>
        </p:blipFill>
        <p:spPr>
          <a:xfrm>
            <a:off x="4671526" y="627386"/>
            <a:ext cx="1524000" cy="1876425"/>
          </a:xfrm>
          <a:prstGeom prst="rect">
            <a:avLst/>
          </a:prstGeom>
          <a:noFill/>
          <a:ln>
            <a:noFill/>
          </a:ln>
        </p:spPr>
      </p:pic>
      <p:pic>
        <p:nvPicPr>
          <p:cNvPr id="220" name="Google Shape;220;p17"/>
          <p:cNvPicPr preferRelativeResize="0"/>
          <p:nvPr/>
        </p:nvPicPr>
        <p:blipFill rotWithShape="1">
          <a:blip r:embed="rId5"/>
          <a:srcRect/>
          <a:stretch>
            <a:fillRect/>
          </a:stretch>
        </p:blipFill>
        <p:spPr>
          <a:xfrm>
            <a:off x="6560101" y="604059"/>
            <a:ext cx="2524125" cy="2381250"/>
          </a:xfrm>
          <a:prstGeom prst="rect">
            <a:avLst/>
          </a:prstGeom>
          <a:noFill/>
          <a:ln>
            <a:noFill/>
          </a:ln>
        </p:spPr>
      </p:pic>
      <p:pic>
        <p:nvPicPr>
          <p:cNvPr id="221" name="Google Shape;221;p17"/>
          <p:cNvPicPr preferRelativeResize="0"/>
          <p:nvPr/>
        </p:nvPicPr>
        <p:blipFill rotWithShape="1">
          <a:blip r:embed="rId6"/>
          <a:srcRect/>
          <a:stretch>
            <a:fillRect/>
          </a:stretch>
        </p:blipFill>
        <p:spPr>
          <a:xfrm>
            <a:off x="9448801" y="604059"/>
            <a:ext cx="2041849" cy="2209800"/>
          </a:xfrm>
          <a:prstGeom prst="rect">
            <a:avLst/>
          </a:prstGeom>
          <a:noFill/>
          <a:ln>
            <a:noFill/>
          </a:ln>
        </p:spPr>
      </p:pic>
      <p:pic>
        <p:nvPicPr>
          <p:cNvPr id="222" name="Google Shape;222;p17"/>
          <p:cNvPicPr preferRelativeResize="0"/>
          <p:nvPr/>
        </p:nvPicPr>
        <p:blipFill rotWithShape="1">
          <a:blip r:embed="rId7"/>
          <a:srcRect/>
          <a:stretch>
            <a:fillRect/>
          </a:stretch>
        </p:blipFill>
        <p:spPr>
          <a:xfrm>
            <a:off x="0" y="3064523"/>
            <a:ext cx="2466975" cy="2800350"/>
          </a:xfrm>
          <a:prstGeom prst="rect">
            <a:avLst/>
          </a:prstGeom>
          <a:noFill/>
          <a:ln>
            <a:noFill/>
          </a:ln>
        </p:spPr>
      </p:pic>
      <p:pic>
        <p:nvPicPr>
          <p:cNvPr id="223" name="Google Shape;223;p17"/>
          <p:cNvPicPr preferRelativeResize="0"/>
          <p:nvPr/>
        </p:nvPicPr>
        <p:blipFill rotWithShape="1">
          <a:blip r:embed="rId8"/>
          <a:srcRect/>
          <a:stretch>
            <a:fillRect/>
          </a:stretch>
        </p:blipFill>
        <p:spPr>
          <a:xfrm>
            <a:off x="2774497" y="3188348"/>
            <a:ext cx="1809750" cy="2552700"/>
          </a:xfrm>
          <a:prstGeom prst="rect">
            <a:avLst/>
          </a:prstGeom>
          <a:noFill/>
          <a:ln>
            <a:noFill/>
          </a:ln>
        </p:spPr>
      </p:pic>
      <p:pic>
        <p:nvPicPr>
          <p:cNvPr id="224" name="Google Shape;224;p17"/>
          <p:cNvPicPr preferRelativeResize="0"/>
          <p:nvPr/>
        </p:nvPicPr>
        <p:blipFill rotWithShape="1">
          <a:blip r:embed="rId9"/>
          <a:srcRect/>
          <a:stretch>
            <a:fillRect/>
          </a:stretch>
        </p:blipFill>
        <p:spPr>
          <a:xfrm>
            <a:off x="4891769" y="3064523"/>
            <a:ext cx="3305175" cy="3095625"/>
          </a:xfrm>
          <a:prstGeom prst="rect">
            <a:avLst/>
          </a:prstGeom>
          <a:noFill/>
          <a:ln>
            <a:noFill/>
          </a:ln>
        </p:spPr>
      </p:pic>
      <p:pic>
        <p:nvPicPr>
          <p:cNvPr id="225" name="Google Shape;225;p17"/>
          <p:cNvPicPr preferRelativeResize="0"/>
          <p:nvPr/>
        </p:nvPicPr>
        <p:blipFill rotWithShape="1">
          <a:blip r:embed="rId10"/>
          <a:srcRect/>
          <a:stretch>
            <a:fillRect/>
          </a:stretch>
        </p:blipFill>
        <p:spPr>
          <a:xfrm>
            <a:off x="8797795" y="3321698"/>
            <a:ext cx="3143250" cy="2838450"/>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 calcmode="lin" valueType="num">
                                      <p:cBhvr additive="base">
                                        <p:cTn id="7" dur="500"/>
                                        <p:tgtEl>
                                          <p:spTgt spid="216"/>
                                        </p:tgtEl>
                                        <p:attrNameLst>
                                          <p:attrName>ppt_y</p:attrName>
                                        </p:attrNameLst>
                                      </p:cBhvr>
                                      <p:tavLst>
                                        <p:tav tm="0" fmla="">
                                          <p:val>
                                            <p:strVal val="#ppt_y+1"/>
                                          </p:val>
                                        </p:tav>
                                        <p:tav tm="100000" fmla="">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17"/>
                                        </p:tgtEl>
                                        <p:attrNameLst>
                                          <p:attrName>style.visibility</p:attrName>
                                        </p:attrNameLst>
                                      </p:cBhvr>
                                      <p:to>
                                        <p:strVal val="visible"/>
                                      </p:to>
                                    </p:set>
                                    <p:anim calcmode="lin" valueType="num">
                                      <p:cBhvr additive="base">
                                        <p:cTn id="12" dur="500"/>
                                        <p:tgtEl>
                                          <p:spTgt spid="217"/>
                                        </p:tgtEl>
                                        <p:attrNameLst>
                                          <p:attrName>ppt_y</p:attrName>
                                        </p:attrNameLst>
                                      </p:cBhvr>
                                      <p:tavLst>
                                        <p:tav tm="0" fmla="">
                                          <p:val>
                                            <p:strVal val="#ppt_y+1"/>
                                          </p:val>
                                        </p:tav>
                                        <p:tav tm="100000" fmla="">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18"/>
                                        </p:tgtEl>
                                        <p:attrNameLst>
                                          <p:attrName>style.visibility</p:attrName>
                                        </p:attrNameLst>
                                      </p:cBhvr>
                                      <p:to>
                                        <p:strVal val="visible"/>
                                      </p:to>
                                    </p:set>
                                    <p:anim calcmode="lin" valueType="num">
                                      <p:cBhvr additive="base">
                                        <p:cTn id="17" dur="500"/>
                                        <p:tgtEl>
                                          <p:spTgt spid="218"/>
                                        </p:tgtEl>
                                        <p:attrNameLst>
                                          <p:attrName>ppt_y</p:attrName>
                                        </p:attrNameLst>
                                      </p:cBhvr>
                                      <p:tavLst>
                                        <p:tav tm="0" fmla="">
                                          <p:val>
                                            <p:strVal val="#ppt_y+1"/>
                                          </p:val>
                                        </p:tav>
                                        <p:tav tm="100000" fmla="">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19"/>
                                        </p:tgtEl>
                                        <p:attrNameLst>
                                          <p:attrName>style.visibility</p:attrName>
                                        </p:attrNameLst>
                                      </p:cBhvr>
                                      <p:to>
                                        <p:strVal val="visible"/>
                                      </p:to>
                                    </p:set>
                                    <p:anim calcmode="lin" valueType="num">
                                      <p:cBhvr additive="base">
                                        <p:cTn id="22" dur="500"/>
                                        <p:tgtEl>
                                          <p:spTgt spid="219"/>
                                        </p:tgtEl>
                                        <p:attrNameLst>
                                          <p:attrName>ppt_y</p:attrName>
                                        </p:attrNameLst>
                                      </p:cBhvr>
                                      <p:tavLst>
                                        <p:tav tm="0" fmla="">
                                          <p:val>
                                            <p:strVal val="#ppt_y+1"/>
                                          </p:val>
                                        </p:tav>
                                        <p:tav tm="100000" fmla="">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20"/>
                                        </p:tgtEl>
                                        <p:attrNameLst>
                                          <p:attrName>style.visibility</p:attrName>
                                        </p:attrNameLst>
                                      </p:cBhvr>
                                      <p:to>
                                        <p:strVal val="visible"/>
                                      </p:to>
                                    </p:set>
                                    <p:anim calcmode="lin" valueType="num">
                                      <p:cBhvr additive="base">
                                        <p:cTn id="27" dur="500"/>
                                        <p:tgtEl>
                                          <p:spTgt spid="220"/>
                                        </p:tgtEl>
                                        <p:attrNameLst>
                                          <p:attrName>ppt_y</p:attrName>
                                        </p:attrNameLst>
                                      </p:cBhvr>
                                      <p:tavLst>
                                        <p:tav tm="0" fmla="">
                                          <p:val>
                                            <p:strVal val="#ppt_y+1"/>
                                          </p:val>
                                        </p:tav>
                                        <p:tav tm="100000" fmla="">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21"/>
                                        </p:tgtEl>
                                        <p:attrNameLst>
                                          <p:attrName>style.visibility</p:attrName>
                                        </p:attrNameLst>
                                      </p:cBhvr>
                                      <p:to>
                                        <p:strVal val="visible"/>
                                      </p:to>
                                    </p:set>
                                    <p:anim calcmode="lin" valueType="num">
                                      <p:cBhvr additive="base">
                                        <p:cTn id="32" dur="500"/>
                                        <p:tgtEl>
                                          <p:spTgt spid="221"/>
                                        </p:tgtEl>
                                        <p:attrNameLst>
                                          <p:attrName>ppt_y</p:attrName>
                                        </p:attrNameLst>
                                      </p:cBhvr>
                                      <p:tavLst>
                                        <p:tav tm="0" fmla="">
                                          <p:val>
                                            <p:strVal val="#ppt_y+1"/>
                                          </p:val>
                                        </p:tav>
                                        <p:tav tm="100000" fmla="">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22"/>
                                        </p:tgtEl>
                                        <p:attrNameLst>
                                          <p:attrName>style.visibility</p:attrName>
                                        </p:attrNameLst>
                                      </p:cBhvr>
                                      <p:to>
                                        <p:strVal val="visible"/>
                                      </p:to>
                                    </p:set>
                                    <p:anim calcmode="lin" valueType="num">
                                      <p:cBhvr additive="base">
                                        <p:cTn id="37" dur="500"/>
                                        <p:tgtEl>
                                          <p:spTgt spid="222"/>
                                        </p:tgtEl>
                                        <p:attrNameLst>
                                          <p:attrName>ppt_y</p:attrName>
                                        </p:attrNameLst>
                                      </p:cBhvr>
                                      <p:tavLst>
                                        <p:tav tm="0" fmla="">
                                          <p:val>
                                            <p:strVal val="#ppt_y+1"/>
                                          </p:val>
                                        </p:tav>
                                        <p:tav tm="100000" fmla="">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23"/>
                                        </p:tgtEl>
                                        <p:attrNameLst>
                                          <p:attrName>style.visibility</p:attrName>
                                        </p:attrNameLst>
                                      </p:cBhvr>
                                      <p:to>
                                        <p:strVal val="visible"/>
                                      </p:to>
                                    </p:set>
                                    <p:anim calcmode="lin" valueType="num">
                                      <p:cBhvr additive="base">
                                        <p:cTn id="42" dur="500"/>
                                        <p:tgtEl>
                                          <p:spTgt spid="223"/>
                                        </p:tgtEl>
                                        <p:attrNameLst>
                                          <p:attrName>ppt_y</p:attrName>
                                        </p:attrNameLst>
                                      </p:cBhvr>
                                      <p:tavLst>
                                        <p:tav tm="0" fmla="">
                                          <p:val>
                                            <p:strVal val="#ppt_y+1"/>
                                          </p:val>
                                        </p:tav>
                                        <p:tav tm="100000" fmla="">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24"/>
                                        </p:tgtEl>
                                        <p:attrNameLst>
                                          <p:attrName>style.visibility</p:attrName>
                                        </p:attrNameLst>
                                      </p:cBhvr>
                                      <p:to>
                                        <p:strVal val="visible"/>
                                      </p:to>
                                    </p:set>
                                    <p:anim calcmode="lin" valueType="num">
                                      <p:cBhvr additive="base">
                                        <p:cTn id="47" dur="500"/>
                                        <p:tgtEl>
                                          <p:spTgt spid="224"/>
                                        </p:tgtEl>
                                        <p:attrNameLst>
                                          <p:attrName>ppt_y</p:attrName>
                                        </p:attrNameLst>
                                      </p:cBhvr>
                                      <p:tavLst>
                                        <p:tav tm="0" fmla="">
                                          <p:val>
                                            <p:strVal val="#ppt_y+1"/>
                                          </p:val>
                                        </p:tav>
                                        <p:tav tm="100000" fmla="">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25"/>
                                        </p:tgtEl>
                                        <p:attrNameLst>
                                          <p:attrName>style.visibility</p:attrName>
                                        </p:attrNameLst>
                                      </p:cBhvr>
                                      <p:to>
                                        <p:strVal val="visible"/>
                                      </p:to>
                                    </p:set>
                                    <p:anim calcmode="lin" valueType="num">
                                      <p:cBhvr additive="base">
                                        <p:cTn id="52" dur="500"/>
                                        <p:tgtEl>
                                          <p:spTgt spid="225"/>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gff5f4d5c6f_0_5"/>
          <p:cNvSpPr txBox="1"/>
          <p:nvPr>
            <p:ph type="title"/>
          </p:nvPr>
        </p:nvSpPr>
        <p:spPr>
          <a:xfrm>
            <a:off x="726232" y="0"/>
            <a:ext cx="10515600" cy="390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ct val="100000"/>
              <a:buFont typeface="Calibri" panose="020F0502020204030204"/>
              <a:buNone/>
            </a:pPr>
            <a:r>
              <a:rPr lang="en-US" sz="4400"/>
              <a:t>Example: 3,2,5,6,10,4,8,9 </a:t>
            </a:r>
            <a:endParaRPr lang="en-US" sz="4400"/>
          </a:p>
        </p:txBody>
      </p:sp>
      <p:pic>
        <p:nvPicPr>
          <p:cNvPr id="231" name="Google Shape;231;gff5f4d5c6f_0_5"/>
          <p:cNvPicPr preferRelativeResize="0"/>
          <p:nvPr/>
        </p:nvPicPr>
        <p:blipFill rotWithShape="1">
          <a:blip r:embed="rId1"/>
          <a:srcRect/>
          <a:stretch>
            <a:fillRect/>
          </a:stretch>
        </p:blipFill>
        <p:spPr>
          <a:xfrm>
            <a:off x="177475" y="732161"/>
            <a:ext cx="523875" cy="485775"/>
          </a:xfrm>
          <a:prstGeom prst="rect">
            <a:avLst/>
          </a:prstGeom>
          <a:noFill/>
          <a:ln>
            <a:noFill/>
          </a:ln>
        </p:spPr>
      </p:pic>
      <p:pic>
        <p:nvPicPr>
          <p:cNvPr id="232" name="Google Shape;232;gff5f4d5c6f_0_5"/>
          <p:cNvPicPr preferRelativeResize="0"/>
          <p:nvPr/>
        </p:nvPicPr>
        <p:blipFill rotWithShape="1">
          <a:blip r:embed="rId2"/>
          <a:srcRect/>
          <a:stretch>
            <a:fillRect/>
          </a:stretch>
        </p:blipFill>
        <p:spPr>
          <a:xfrm>
            <a:off x="701350" y="847627"/>
            <a:ext cx="1323975" cy="1057275"/>
          </a:xfrm>
          <a:prstGeom prst="rect">
            <a:avLst/>
          </a:prstGeom>
          <a:noFill/>
          <a:ln>
            <a:noFill/>
          </a:ln>
        </p:spPr>
      </p:pic>
      <p:pic>
        <p:nvPicPr>
          <p:cNvPr id="233" name="Google Shape;233;gff5f4d5c6f_0_5"/>
          <p:cNvPicPr preferRelativeResize="0"/>
          <p:nvPr/>
        </p:nvPicPr>
        <p:blipFill rotWithShape="1">
          <a:blip r:embed="rId3"/>
          <a:srcRect/>
          <a:stretch>
            <a:fillRect/>
          </a:stretch>
        </p:blipFill>
        <p:spPr>
          <a:xfrm>
            <a:off x="2025325" y="732161"/>
            <a:ext cx="2466975" cy="1771650"/>
          </a:xfrm>
          <a:prstGeom prst="rect">
            <a:avLst/>
          </a:prstGeom>
          <a:noFill/>
          <a:ln>
            <a:noFill/>
          </a:ln>
        </p:spPr>
      </p:pic>
      <p:pic>
        <p:nvPicPr>
          <p:cNvPr id="234" name="Google Shape;234;gff5f4d5c6f_0_5"/>
          <p:cNvPicPr preferRelativeResize="0"/>
          <p:nvPr/>
        </p:nvPicPr>
        <p:blipFill rotWithShape="1">
          <a:blip r:embed="rId4"/>
          <a:srcRect/>
          <a:stretch>
            <a:fillRect/>
          </a:stretch>
        </p:blipFill>
        <p:spPr>
          <a:xfrm>
            <a:off x="4671526" y="627386"/>
            <a:ext cx="1524000" cy="1876425"/>
          </a:xfrm>
          <a:prstGeom prst="rect">
            <a:avLst/>
          </a:prstGeom>
          <a:noFill/>
          <a:ln>
            <a:noFill/>
          </a:ln>
        </p:spPr>
      </p:pic>
      <p:pic>
        <p:nvPicPr>
          <p:cNvPr id="235" name="Google Shape;235;gff5f4d5c6f_0_5"/>
          <p:cNvPicPr preferRelativeResize="0"/>
          <p:nvPr/>
        </p:nvPicPr>
        <p:blipFill rotWithShape="1">
          <a:blip r:embed="rId5"/>
          <a:srcRect/>
          <a:stretch>
            <a:fillRect/>
          </a:stretch>
        </p:blipFill>
        <p:spPr>
          <a:xfrm>
            <a:off x="6560101" y="604059"/>
            <a:ext cx="2524125" cy="2381250"/>
          </a:xfrm>
          <a:prstGeom prst="rect">
            <a:avLst/>
          </a:prstGeom>
          <a:noFill/>
          <a:ln>
            <a:noFill/>
          </a:ln>
        </p:spPr>
      </p:pic>
      <p:pic>
        <p:nvPicPr>
          <p:cNvPr id="236" name="Google Shape;236;gff5f4d5c6f_0_5"/>
          <p:cNvPicPr preferRelativeResize="0"/>
          <p:nvPr/>
        </p:nvPicPr>
        <p:blipFill rotWithShape="1">
          <a:blip r:embed="rId6"/>
          <a:srcRect/>
          <a:stretch>
            <a:fillRect/>
          </a:stretch>
        </p:blipFill>
        <p:spPr>
          <a:xfrm>
            <a:off x="9448801" y="604059"/>
            <a:ext cx="2041849" cy="2209800"/>
          </a:xfrm>
          <a:prstGeom prst="rect">
            <a:avLst/>
          </a:prstGeom>
          <a:noFill/>
          <a:ln>
            <a:noFill/>
          </a:ln>
        </p:spPr>
      </p:pic>
      <p:pic>
        <p:nvPicPr>
          <p:cNvPr id="237" name="Google Shape;237;gff5f4d5c6f_0_5"/>
          <p:cNvPicPr preferRelativeResize="0"/>
          <p:nvPr/>
        </p:nvPicPr>
        <p:blipFill rotWithShape="1">
          <a:blip r:embed="rId7"/>
          <a:srcRect/>
          <a:stretch>
            <a:fillRect/>
          </a:stretch>
        </p:blipFill>
        <p:spPr>
          <a:xfrm>
            <a:off x="0" y="3064523"/>
            <a:ext cx="2466975" cy="2800350"/>
          </a:xfrm>
          <a:prstGeom prst="rect">
            <a:avLst/>
          </a:prstGeom>
          <a:noFill/>
          <a:ln>
            <a:noFill/>
          </a:ln>
        </p:spPr>
      </p:pic>
      <p:pic>
        <p:nvPicPr>
          <p:cNvPr id="238" name="Google Shape;238;gff5f4d5c6f_0_5"/>
          <p:cNvPicPr preferRelativeResize="0"/>
          <p:nvPr/>
        </p:nvPicPr>
        <p:blipFill rotWithShape="1">
          <a:blip r:embed="rId8"/>
          <a:srcRect/>
          <a:stretch>
            <a:fillRect/>
          </a:stretch>
        </p:blipFill>
        <p:spPr>
          <a:xfrm>
            <a:off x="2774497" y="3188348"/>
            <a:ext cx="1809750" cy="2552700"/>
          </a:xfrm>
          <a:prstGeom prst="rect">
            <a:avLst/>
          </a:prstGeom>
          <a:noFill/>
          <a:ln>
            <a:noFill/>
          </a:ln>
        </p:spPr>
      </p:pic>
      <p:pic>
        <p:nvPicPr>
          <p:cNvPr id="239" name="Google Shape;239;gff5f4d5c6f_0_5"/>
          <p:cNvPicPr preferRelativeResize="0"/>
          <p:nvPr/>
        </p:nvPicPr>
        <p:blipFill rotWithShape="1">
          <a:blip r:embed="rId9"/>
          <a:srcRect/>
          <a:stretch>
            <a:fillRect/>
          </a:stretch>
        </p:blipFill>
        <p:spPr>
          <a:xfrm>
            <a:off x="4891769" y="3064523"/>
            <a:ext cx="3305175" cy="3095625"/>
          </a:xfrm>
          <a:prstGeom prst="rect">
            <a:avLst/>
          </a:prstGeom>
          <a:noFill/>
          <a:ln>
            <a:noFill/>
          </a:ln>
        </p:spPr>
      </p:pic>
      <p:pic>
        <p:nvPicPr>
          <p:cNvPr id="240" name="Google Shape;240;gff5f4d5c6f_0_5"/>
          <p:cNvPicPr preferRelativeResize="0"/>
          <p:nvPr/>
        </p:nvPicPr>
        <p:blipFill rotWithShape="1">
          <a:blip r:embed="rId10"/>
          <a:srcRect/>
          <a:stretch>
            <a:fillRect/>
          </a:stretch>
        </p:blipFill>
        <p:spPr>
          <a:xfrm>
            <a:off x="8797795" y="3321698"/>
            <a:ext cx="3143250" cy="28384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1"/>
                                        </p:tgtEl>
                                        <p:attrNameLst>
                                          <p:attrName>style.visibility</p:attrName>
                                        </p:attrNameLst>
                                      </p:cBhvr>
                                      <p:to>
                                        <p:strVal val="visible"/>
                                      </p:to>
                                    </p:set>
                                    <p:anim calcmode="lin" valueType="num">
                                      <p:cBhvr additive="base">
                                        <p:cTn id="7" dur="500"/>
                                        <p:tgtEl>
                                          <p:spTgt spid="231"/>
                                        </p:tgtEl>
                                        <p:attrNameLst>
                                          <p:attrName>ppt_y</p:attrName>
                                        </p:attrNameLst>
                                      </p:cBhvr>
                                      <p:tavLst>
                                        <p:tav tm="0" fmla="">
                                          <p:val>
                                            <p:strVal val="#ppt_y+1"/>
                                          </p:val>
                                        </p:tav>
                                        <p:tav tm="100000" fmla="">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32"/>
                                        </p:tgtEl>
                                        <p:attrNameLst>
                                          <p:attrName>style.visibility</p:attrName>
                                        </p:attrNameLst>
                                      </p:cBhvr>
                                      <p:to>
                                        <p:strVal val="visible"/>
                                      </p:to>
                                    </p:set>
                                    <p:anim calcmode="lin" valueType="num">
                                      <p:cBhvr additive="base">
                                        <p:cTn id="12" dur="500"/>
                                        <p:tgtEl>
                                          <p:spTgt spid="232"/>
                                        </p:tgtEl>
                                        <p:attrNameLst>
                                          <p:attrName>ppt_y</p:attrName>
                                        </p:attrNameLst>
                                      </p:cBhvr>
                                      <p:tavLst>
                                        <p:tav tm="0" fmla="">
                                          <p:val>
                                            <p:strVal val="#ppt_y+1"/>
                                          </p:val>
                                        </p:tav>
                                        <p:tav tm="100000" fmla="">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33"/>
                                        </p:tgtEl>
                                        <p:attrNameLst>
                                          <p:attrName>style.visibility</p:attrName>
                                        </p:attrNameLst>
                                      </p:cBhvr>
                                      <p:to>
                                        <p:strVal val="visible"/>
                                      </p:to>
                                    </p:set>
                                    <p:anim calcmode="lin" valueType="num">
                                      <p:cBhvr additive="base">
                                        <p:cTn id="17" dur="500"/>
                                        <p:tgtEl>
                                          <p:spTgt spid="233"/>
                                        </p:tgtEl>
                                        <p:attrNameLst>
                                          <p:attrName>ppt_y</p:attrName>
                                        </p:attrNameLst>
                                      </p:cBhvr>
                                      <p:tavLst>
                                        <p:tav tm="0" fmla="">
                                          <p:val>
                                            <p:strVal val="#ppt_y+1"/>
                                          </p:val>
                                        </p:tav>
                                        <p:tav tm="100000" fmla="">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34"/>
                                        </p:tgtEl>
                                        <p:attrNameLst>
                                          <p:attrName>style.visibility</p:attrName>
                                        </p:attrNameLst>
                                      </p:cBhvr>
                                      <p:to>
                                        <p:strVal val="visible"/>
                                      </p:to>
                                    </p:set>
                                    <p:anim calcmode="lin" valueType="num">
                                      <p:cBhvr additive="base">
                                        <p:cTn id="22" dur="500"/>
                                        <p:tgtEl>
                                          <p:spTgt spid="234"/>
                                        </p:tgtEl>
                                        <p:attrNameLst>
                                          <p:attrName>ppt_y</p:attrName>
                                        </p:attrNameLst>
                                      </p:cBhvr>
                                      <p:tavLst>
                                        <p:tav tm="0" fmla="">
                                          <p:val>
                                            <p:strVal val="#ppt_y+1"/>
                                          </p:val>
                                        </p:tav>
                                        <p:tav tm="100000" fmla="">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35"/>
                                        </p:tgtEl>
                                        <p:attrNameLst>
                                          <p:attrName>style.visibility</p:attrName>
                                        </p:attrNameLst>
                                      </p:cBhvr>
                                      <p:to>
                                        <p:strVal val="visible"/>
                                      </p:to>
                                    </p:set>
                                    <p:anim calcmode="lin" valueType="num">
                                      <p:cBhvr additive="base">
                                        <p:cTn id="27" dur="500"/>
                                        <p:tgtEl>
                                          <p:spTgt spid="235"/>
                                        </p:tgtEl>
                                        <p:attrNameLst>
                                          <p:attrName>ppt_y</p:attrName>
                                        </p:attrNameLst>
                                      </p:cBhvr>
                                      <p:tavLst>
                                        <p:tav tm="0" fmla="">
                                          <p:val>
                                            <p:strVal val="#ppt_y+1"/>
                                          </p:val>
                                        </p:tav>
                                        <p:tav tm="100000" fmla="">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36"/>
                                        </p:tgtEl>
                                        <p:attrNameLst>
                                          <p:attrName>style.visibility</p:attrName>
                                        </p:attrNameLst>
                                      </p:cBhvr>
                                      <p:to>
                                        <p:strVal val="visible"/>
                                      </p:to>
                                    </p:set>
                                    <p:anim calcmode="lin" valueType="num">
                                      <p:cBhvr additive="base">
                                        <p:cTn id="32" dur="500"/>
                                        <p:tgtEl>
                                          <p:spTgt spid="236"/>
                                        </p:tgtEl>
                                        <p:attrNameLst>
                                          <p:attrName>ppt_y</p:attrName>
                                        </p:attrNameLst>
                                      </p:cBhvr>
                                      <p:tavLst>
                                        <p:tav tm="0" fmla="">
                                          <p:val>
                                            <p:strVal val="#ppt_y+1"/>
                                          </p:val>
                                        </p:tav>
                                        <p:tav tm="100000" fmla="">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7"/>
                                        </p:tgtEl>
                                        <p:attrNameLst>
                                          <p:attrName>style.visibility</p:attrName>
                                        </p:attrNameLst>
                                      </p:cBhvr>
                                      <p:to>
                                        <p:strVal val="visible"/>
                                      </p:to>
                                    </p:set>
                                    <p:anim calcmode="lin" valueType="num">
                                      <p:cBhvr additive="base">
                                        <p:cTn id="37" dur="500"/>
                                        <p:tgtEl>
                                          <p:spTgt spid="237"/>
                                        </p:tgtEl>
                                        <p:attrNameLst>
                                          <p:attrName>ppt_y</p:attrName>
                                        </p:attrNameLst>
                                      </p:cBhvr>
                                      <p:tavLst>
                                        <p:tav tm="0" fmla="">
                                          <p:val>
                                            <p:strVal val="#ppt_y+1"/>
                                          </p:val>
                                        </p:tav>
                                        <p:tav tm="100000" fmla="">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38"/>
                                        </p:tgtEl>
                                        <p:attrNameLst>
                                          <p:attrName>style.visibility</p:attrName>
                                        </p:attrNameLst>
                                      </p:cBhvr>
                                      <p:to>
                                        <p:strVal val="visible"/>
                                      </p:to>
                                    </p:set>
                                    <p:anim calcmode="lin" valueType="num">
                                      <p:cBhvr additive="base">
                                        <p:cTn id="42" dur="500"/>
                                        <p:tgtEl>
                                          <p:spTgt spid="238"/>
                                        </p:tgtEl>
                                        <p:attrNameLst>
                                          <p:attrName>ppt_y</p:attrName>
                                        </p:attrNameLst>
                                      </p:cBhvr>
                                      <p:tavLst>
                                        <p:tav tm="0" fmla="">
                                          <p:val>
                                            <p:strVal val="#ppt_y+1"/>
                                          </p:val>
                                        </p:tav>
                                        <p:tav tm="100000" fmla="">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39"/>
                                        </p:tgtEl>
                                        <p:attrNameLst>
                                          <p:attrName>style.visibility</p:attrName>
                                        </p:attrNameLst>
                                      </p:cBhvr>
                                      <p:to>
                                        <p:strVal val="visible"/>
                                      </p:to>
                                    </p:set>
                                    <p:anim calcmode="lin" valueType="num">
                                      <p:cBhvr additive="base">
                                        <p:cTn id="47" dur="500"/>
                                        <p:tgtEl>
                                          <p:spTgt spid="239"/>
                                        </p:tgtEl>
                                        <p:attrNameLst>
                                          <p:attrName>ppt_y</p:attrName>
                                        </p:attrNameLst>
                                      </p:cBhvr>
                                      <p:tavLst>
                                        <p:tav tm="0" fmla="">
                                          <p:val>
                                            <p:strVal val="#ppt_y+1"/>
                                          </p:val>
                                        </p:tav>
                                        <p:tav tm="100000" fmla="">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40"/>
                                        </p:tgtEl>
                                        <p:attrNameLst>
                                          <p:attrName>style.visibility</p:attrName>
                                        </p:attrNameLst>
                                      </p:cBhvr>
                                      <p:to>
                                        <p:strVal val="visible"/>
                                      </p:to>
                                    </p:set>
                                    <p:anim calcmode="lin" valueType="num">
                                      <p:cBhvr additive="base">
                                        <p:cTn id="52" dur="500"/>
                                        <p:tgtEl>
                                          <p:spTgt spid="240"/>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alibri" panose="020F0502020204030204"/>
              <a:buNone/>
            </a:pPr>
            <a:r>
              <a:rPr lang="en-US"/>
              <a:t>Introduction</a:t>
            </a:r>
            <a:endParaRPr lang="en-US"/>
          </a:p>
        </p:txBody>
      </p:sp>
      <p:sp>
        <p:nvSpPr>
          <p:cNvPr id="95" name="Google Shape;95;p2"/>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A red-black tree is </a:t>
            </a:r>
            <a:r>
              <a:rPr lang="en-US" i="0">
                <a:solidFill>
                  <a:srgbClr val="273239"/>
                </a:solidFill>
              </a:rPr>
              <a:t>a kind of </a:t>
            </a:r>
            <a:r>
              <a:rPr lang="en-US" i="0" u="sng">
                <a:solidFill>
                  <a:srgbClr val="FF0000"/>
                </a:solidFill>
              </a:rPr>
              <a:t>self-balancing binary search tree</a:t>
            </a:r>
            <a:r>
              <a:rPr lang="en-US"/>
              <a:t> with one extra bit of storage per node: its color, which can be either RED or BLACK. </a:t>
            </a:r>
            <a:endParaRPr lang="en-US"/>
          </a:p>
          <a:p>
            <a:pPr marL="228600" lvl="0" indent="-228600" algn="l" rtl="0">
              <a:lnSpc>
                <a:spcPct val="90000"/>
              </a:lnSpc>
              <a:spcBef>
                <a:spcPts val="1000"/>
              </a:spcBef>
              <a:spcAft>
                <a:spcPts val="0"/>
              </a:spcAft>
              <a:buClr>
                <a:schemeClr val="dk1"/>
              </a:buClr>
              <a:buSzPts val="2800"/>
              <a:buFont typeface="Times New Roman" panose="02020603050405020304"/>
              <a:buChar char="•"/>
            </a:pPr>
            <a:r>
              <a:rPr lang="en-US"/>
              <a:t>By constraining the node colors on any simple path from the root to a leaf, red-black trees ensure that no such path is more than twice as long as any other, so that the tree is approximately balanced.</a:t>
            </a:r>
            <a:endParaRPr lang="en-US"/>
          </a:p>
          <a:p>
            <a:pPr marL="228600" lvl="0" indent="-228600" algn="l" rtl="0">
              <a:lnSpc>
                <a:spcPct val="90000"/>
              </a:lnSpc>
              <a:spcBef>
                <a:spcPts val="1000"/>
              </a:spcBef>
              <a:spcAft>
                <a:spcPts val="0"/>
              </a:spcAft>
              <a:buClr>
                <a:srgbClr val="273239"/>
              </a:buClr>
              <a:buSzPts val="2800"/>
              <a:buFont typeface="Times New Roman" panose="02020603050405020304"/>
              <a:buChar char="•"/>
            </a:pPr>
            <a:r>
              <a:rPr lang="en-US" i="0">
                <a:solidFill>
                  <a:srgbClr val="273239"/>
                </a:solidFill>
              </a:rPr>
              <a:t>Although the balance of the tree is not perfect, it is good enough to reduce the searching time and maintain it around O(log n) time, where n is the total number of elements in the tree.</a:t>
            </a:r>
            <a:endParaRPr lang="en-US" i="0">
              <a:solidFill>
                <a:srgbClr val="273239"/>
              </a:solidFill>
            </a:endParaRPr>
          </a:p>
          <a:p>
            <a:pPr marL="228600" lvl="0" indent="-228600" algn="l" rtl="0">
              <a:lnSpc>
                <a:spcPct val="90000"/>
              </a:lnSpc>
              <a:spcBef>
                <a:spcPts val="1000"/>
              </a:spcBef>
              <a:spcAft>
                <a:spcPts val="0"/>
              </a:spcAft>
              <a:buClr>
                <a:schemeClr val="dk1"/>
              </a:buClr>
              <a:buSzPts val="2800"/>
              <a:buFont typeface="Times New Roman" panose="02020603050405020304"/>
              <a:buChar char="•"/>
            </a:pPr>
            <a:r>
              <a:rPr lang="en-US"/>
              <a:t>Each node of the tree contains the attributes color, key, left, right and parent. </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44" name="Shape 244"/>
        <p:cNvGrpSpPr/>
        <p:nvPr/>
      </p:nvGrpSpPr>
      <p:grpSpPr>
        <a:xfrm>
          <a:off x="0" y="0"/>
          <a:ext cx="0" cy="0"/>
          <a:chOff x="0" y="0"/>
          <a:chExt cx="0" cy="0"/>
        </a:xfrm>
      </p:grpSpPr>
      <p:pic>
        <p:nvPicPr>
          <p:cNvPr id="245" name="Google Shape;245;p18"/>
          <p:cNvPicPr preferRelativeResize="0"/>
          <p:nvPr/>
        </p:nvPicPr>
        <p:blipFill rotWithShape="1">
          <a:blip r:embed="rId1"/>
          <a:srcRect/>
          <a:stretch>
            <a:fillRect/>
          </a:stretch>
        </p:blipFill>
        <p:spPr>
          <a:xfrm>
            <a:off x="208286" y="0"/>
            <a:ext cx="6867525" cy="695325"/>
          </a:xfrm>
          <a:prstGeom prst="rect">
            <a:avLst/>
          </a:prstGeom>
          <a:noFill/>
          <a:ln>
            <a:noFill/>
          </a:ln>
        </p:spPr>
      </p:pic>
      <p:pic>
        <p:nvPicPr>
          <p:cNvPr id="246" name="Google Shape;246;p18"/>
          <p:cNvPicPr preferRelativeResize="0"/>
          <p:nvPr/>
        </p:nvPicPr>
        <p:blipFill rotWithShape="1">
          <a:blip r:embed="rId2"/>
          <a:srcRect/>
          <a:stretch>
            <a:fillRect/>
          </a:stretch>
        </p:blipFill>
        <p:spPr>
          <a:xfrm>
            <a:off x="0" y="695325"/>
            <a:ext cx="6486525" cy="1562100"/>
          </a:xfrm>
          <a:prstGeom prst="rect">
            <a:avLst/>
          </a:prstGeom>
          <a:noFill/>
          <a:ln>
            <a:noFill/>
          </a:ln>
        </p:spPr>
      </p:pic>
      <p:pic>
        <p:nvPicPr>
          <p:cNvPr id="247" name="Google Shape;247;p18"/>
          <p:cNvPicPr preferRelativeResize="0"/>
          <p:nvPr/>
        </p:nvPicPr>
        <p:blipFill rotWithShape="1">
          <a:blip r:embed="rId3"/>
          <a:srcRect/>
          <a:stretch>
            <a:fillRect/>
          </a:stretch>
        </p:blipFill>
        <p:spPr>
          <a:xfrm>
            <a:off x="125575" y="2331487"/>
            <a:ext cx="5372100" cy="2400300"/>
          </a:xfrm>
          <a:prstGeom prst="rect">
            <a:avLst/>
          </a:prstGeom>
          <a:noFill/>
          <a:ln>
            <a:noFill/>
          </a:ln>
        </p:spPr>
      </p:pic>
      <p:pic>
        <p:nvPicPr>
          <p:cNvPr id="248" name="Google Shape;248;p18"/>
          <p:cNvPicPr preferRelativeResize="0"/>
          <p:nvPr/>
        </p:nvPicPr>
        <p:blipFill rotWithShape="1">
          <a:blip r:embed="rId4"/>
          <a:srcRect/>
          <a:stretch>
            <a:fillRect/>
          </a:stretch>
        </p:blipFill>
        <p:spPr>
          <a:xfrm>
            <a:off x="125575" y="4731787"/>
            <a:ext cx="5467350" cy="2169562"/>
          </a:xfrm>
          <a:prstGeom prst="rect">
            <a:avLst/>
          </a:prstGeom>
          <a:noFill/>
          <a:ln>
            <a:noFill/>
          </a:ln>
        </p:spPr>
      </p:pic>
      <p:pic>
        <p:nvPicPr>
          <p:cNvPr id="249" name="Google Shape;249;p18"/>
          <p:cNvPicPr preferRelativeResize="0"/>
          <p:nvPr/>
        </p:nvPicPr>
        <p:blipFill rotWithShape="1">
          <a:blip r:embed="rId5"/>
          <a:srcRect/>
          <a:stretch>
            <a:fillRect/>
          </a:stretch>
        </p:blipFill>
        <p:spPr>
          <a:xfrm>
            <a:off x="6934394" y="502687"/>
            <a:ext cx="4868830" cy="3028950"/>
          </a:xfrm>
          <a:prstGeom prst="rect">
            <a:avLst/>
          </a:prstGeom>
          <a:noFill/>
          <a:ln>
            <a:noFill/>
          </a:ln>
        </p:spPr>
      </p:pic>
      <p:pic>
        <p:nvPicPr>
          <p:cNvPr id="250" name="Google Shape;250;p18"/>
          <p:cNvPicPr preferRelativeResize="0"/>
          <p:nvPr/>
        </p:nvPicPr>
        <p:blipFill rotWithShape="1">
          <a:blip r:embed="rId6"/>
          <a:srcRect/>
          <a:stretch>
            <a:fillRect/>
          </a:stretch>
        </p:blipFill>
        <p:spPr>
          <a:xfrm>
            <a:off x="6864609" y="3615225"/>
            <a:ext cx="5327391" cy="254298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anim calcmode="lin" valueType="num">
                                      <p:cBhvr additive="base">
                                        <p:cTn id="7" dur="500"/>
                                        <p:tgtEl>
                                          <p:spTgt spid="246"/>
                                        </p:tgtEl>
                                        <p:attrNameLst>
                                          <p:attrName>ppt_y</p:attrName>
                                        </p:attrNameLst>
                                      </p:cBhvr>
                                      <p:tavLst>
                                        <p:tav tm="0" fmla="">
                                          <p:val>
                                            <p:strVal val="#ppt_y+1"/>
                                          </p:val>
                                        </p:tav>
                                        <p:tav tm="100000" fmla="">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47"/>
                                        </p:tgtEl>
                                        <p:attrNameLst>
                                          <p:attrName>style.visibility</p:attrName>
                                        </p:attrNameLst>
                                      </p:cBhvr>
                                      <p:to>
                                        <p:strVal val="visible"/>
                                      </p:to>
                                    </p:set>
                                    <p:anim calcmode="lin" valueType="num">
                                      <p:cBhvr additive="base">
                                        <p:cTn id="12" dur="500"/>
                                        <p:tgtEl>
                                          <p:spTgt spid="247"/>
                                        </p:tgtEl>
                                        <p:attrNameLst>
                                          <p:attrName>ppt_y</p:attrName>
                                        </p:attrNameLst>
                                      </p:cBhvr>
                                      <p:tavLst>
                                        <p:tav tm="0" fmla="">
                                          <p:val>
                                            <p:strVal val="#ppt_y+1"/>
                                          </p:val>
                                        </p:tav>
                                        <p:tav tm="100000" fmla="">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48"/>
                                        </p:tgtEl>
                                        <p:attrNameLst>
                                          <p:attrName>style.visibility</p:attrName>
                                        </p:attrNameLst>
                                      </p:cBhvr>
                                      <p:to>
                                        <p:strVal val="visible"/>
                                      </p:to>
                                    </p:set>
                                    <p:anim calcmode="lin" valueType="num">
                                      <p:cBhvr additive="base">
                                        <p:cTn id="17" dur="500"/>
                                        <p:tgtEl>
                                          <p:spTgt spid="248"/>
                                        </p:tgtEl>
                                        <p:attrNameLst>
                                          <p:attrName>ppt_y</p:attrName>
                                        </p:attrNameLst>
                                      </p:cBhvr>
                                      <p:tavLst>
                                        <p:tav tm="0" fmla="">
                                          <p:val>
                                            <p:strVal val="#ppt_y+1"/>
                                          </p:val>
                                        </p:tav>
                                        <p:tav tm="100000" fmla="">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49"/>
                                        </p:tgtEl>
                                        <p:attrNameLst>
                                          <p:attrName>style.visibility</p:attrName>
                                        </p:attrNameLst>
                                      </p:cBhvr>
                                      <p:to>
                                        <p:strVal val="visible"/>
                                      </p:to>
                                    </p:set>
                                    <p:anim calcmode="lin" valueType="num">
                                      <p:cBhvr additive="base">
                                        <p:cTn id="22" dur="500"/>
                                        <p:tgtEl>
                                          <p:spTgt spid="249"/>
                                        </p:tgtEl>
                                        <p:attrNameLst>
                                          <p:attrName>ppt_y</p:attrName>
                                        </p:attrNameLst>
                                      </p:cBhvr>
                                      <p:tavLst>
                                        <p:tav tm="0" fmla="">
                                          <p:val>
                                            <p:strVal val="#ppt_y+1"/>
                                          </p:val>
                                        </p:tav>
                                        <p:tav tm="100000" fmla="">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50"/>
                                        </p:tgtEl>
                                        <p:attrNameLst>
                                          <p:attrName>style.visibility</p:attrName>
                                        </p:attrNameLst>
                                      </p:cBhvr>
                                      <p:to>
                                        <p:strVal val="visible"/>
                                      </p:to>
                                    </p:set>
                                    <p:anim calcmode="lin" valueType="num">
                                      <p:cBhvr additive="base">
                                        <p:cTn id="27" dur="500"/>
                                        <p:tgtEl>
                                          <p:spTgt spid="250"/>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54" name="Shape 254"/>
        <p:cNvGrpSpPr/>
        <p:nvPr/>
      </p:nvGrpSpPr>
      <p:grpSpPr>
        <a:xfrm>
          <a:off x="0" y="0"/>
          <a:ext cx="0" cy="0"/>
          <a:chOff x="0" y="0"/>
          <a:chExt cx="0" cy="0"/>
        </a:xfrm>
      </p:grpSpPr>
      <p:pic>
        <p:nvPicPr>
          <p:cNvPr id="255" name="Google Shape;255;p19"/>
          <p:cNvPicPr preferRelativeResize="0"/>
          <p:nvPr/>
        </p:nvPicPr>
        <p:blipFill rotWithShape="1">
          <a:blip r:embed="rId1"/>
          <a:srcRect/>
          <a:stretch>
            <a:fillRect/>
          </a:stretch>
        </p:blipFill>
        <p:spPr>
          <a:xfrm>
            <a:off x="0" y="112357"/>
            <a:ext cx="2090057" cy="1763096"/>
          </a:xfrm>
          <a:prstGeom prst="rect">
            <a:avLst/>
          </a:prstGeom>
          <a:noFill/>
          <a:ln>
            <a:noFill/>
          </a:ln>
        </p:spPr>
      </p:pic>
      <p:pic>
        <p:nvPicPr>
          <p:cNvPr id="256" name="Google Shape;256;p19"/>
          <p:cNvPicPr preferRelativeResize="0"/>
          <p:nvPr/>
        </p:nvPicPr>
        <p:blipFill rotWithShape="1">
          <a:blip r:embed="rId2"/>
          <a:srcRect/>
          <a:stretch>
            <a:fillRect/>
          </a:stretch>
        </p:blipFill>
        <p:spPr>
          <a:xfrm>
            <a:off x="2659223" y="0"/>
            <a:ext cx="6600825" cy="2616310"/>
          </a:xfrm>
          <a:prstGeom prst="rect">
            <a:avLst/>
          </a:prstGeom>
          <a:noFill/>
          <a:ln>
            <a:noFill/>
          </a:ln>
        </p:spPr>
      </p:pic>
      <p:pic>
        <p:nvPicPr>
          <p:cNvPr id="257" name="Google Shape;257;p19"/>
          <p:cNvPicPr preferRelativeResize="0"/>
          <p:nvPr/>
        </p:nvPicPr>
        <p:blipFill rotWithShape="1">
          <a:blip r:embed="rId3"/>
          <a:srcRect/>
          <a:stretch>
            <a:fillRect/>
          </a:stretch>
        </p:blipFill>
        <p:spPr>
          <a:xfrm>
            <a:off x="3207787" y="3864232"/>
            <a:ext cx="2819788" cy="1816846"/>
          </a:xfrm>
          <a:prstGeom prst="rect">
            <a:avLst/>
          </a:prstGeom>
          <a:noFill/>
          <a:ln>
            <a:noFill/>
          </a:ln>
        </p:spPr>
      </p:pic>
      <p:sp>
        <p:nvSpPr>
          <p:cNvPr id="258" name="Google Shape;258;p19"/>
          <p:cNvSpPr/>
          <p:nvPr/>
        </p:nvSpPr>
        <p:spPr>
          <a:xfrm>
            <a:off x="4138127" y="2903133"/>
            <a:ext cx="289249" cy="709127"/>
          </a:xfrm>
          <a:prstGeom prst="down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59" name="Google Shape;259;p19"/>
          <p:cNvSpPr txBox="1"/>
          <p:nvPr/>
        </p:nvSpPr>
        <p:spPr>
          <a:xfrm>
            <a:off x="4823926" y="2931078"/>
            <a:ext cx="229533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After LR rotation and recoloring</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
                                        </p:tgtEl>
                                        <p:attrNameLst>
                                          <p:attrName>style.visibility</p:attrName>
                                        </p:attrNameLst>
                                      </p:cBhvr>
                                      <p:to>
                                        <p:strVal val="visible"/>
                                      </p:to>
                                    </p:set>
                                    <p:anim calcmode="lin" valueType="num">
                                      <p:cBhvr additive="base">
                                        <p:cTn id="7" dur="500"/>
                                        <p:tgtEl>
                                          <p:spTgt spid="256"/>
                                        </p:tgtEl>
                                        <p:attrNameLst>
                                          <p:attrName>ppt_y</p:attrName>
                                        </p:attrNameLst>
                                      </p:cBhvr>
                                      <p:tavLst>
                                        <p:tav tm="0" fmla="">
                                          <p:val>
                                            <p:strVal val="#ppt_y+1"/>
                                          </p:val>
                                        </p:tav>
                                        <p:tav tm="100000" fmla="">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59"/>
                                        </p:tgtEl>
                                        <p:attrNameLst>
                                          <p:attrName>style.visibility</p:attrName>
                                        </p:attrNameLst>
                                      </p:cBhvr>
                                      <p:to>
                                        <p:strVal val="visible"/>
                                      </p:to>
                                    </p:set>
                                    <p:anim calcmode="lin" valueType="num">
                                      <p:cBhvr additive="base">
                                        <p:cTn id="12" dur="500"/>
                                        <p:tgtEl>
                                          <p:spTgt spid="259"/>
                                        </p:tgtEl>
                                        <p:attrNameLst>
                                          <p:attrName>ppt_y</p:attrName>
                                        </p:attrNameLst>
                                      </p:cBhvr>
                                      <p:tavLst>
                                        <p:tav tm="0" fmla="">
                                          <p:val>
                                            <p:strVal val="#ppt_y+1"/>
                                          </p:val>
                                        </p:tav>
                                        <p:tav tm="100000" fmla="">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8"/>
                                        </p:tgtEl>
                                        <p:attrNameLst>
                                          <p:attrName>style.visibility</p:attrName>
                                        </p:attrNameLst>
                                      </p:cBhvr>
                                      <p:to>
                                        <p:strVal val="visible"/>
                                      </p:to>
                                    </p:set>
                                    <p:anim calcmode="lin" valueType="num">
                                      <p:cBhvr additive="base">
                                        <p:cTn id="15" dur="500"/>
                                        <p:tgtEl>
                                          <p:spTgt spid="258"/>
                                        </p:tgtEl>
                                        <p:attrNameLst>
                                          <p:attrName>ppt_y</p:attrName>
                                        </p:attrNameLst>
                                      </p:cBhvr>
                                      <p:tavLst>
                                        <p:tav tm="0" fmla="">
                                          <p:val>
                                            <p:strVal val="#ppt_y+1"/>
                                          </p:val>
                                        </p:tav>
                                        <p:tav tm="100000" fmla="">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57"/>
                                        </p:tgtEl>
                                        <p:attrNameLst>
                                          <p:attrName>style.visibility</p:attrName>
                                        </p:attrNameLst>
                                      </p:cBhvr>
                                      <p:to>
                                        <p:strVal val="visible"/>
                                      </p:to>
                                    </p:set>
                                    <p:anim calcmode="lin" valueType="num">
                                      <p:cBhvr additive="base">
                                        <p:cTn id="20" dur="500"/>
                                        <p:tgtEl>
                                          <p:spTgt spid="257"/>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63" name="Shape 263"/>
        <p:cNvGrpSpPr/>
        <p:nvPr/>
      </p:nvGrpSpPr>
      <p:grpSpPr>
        <a:xfrm>
          <a:off x="0" y="0"/>
          <a:ext cx="0" cy="0"/>
          <a:chOff x="0" y="0"/>
          <a:chExt cx="0" cy="0"/>
        </a:xfrm>
      </p:grpSpPr>
      <p:pic>
        <p:nvPicPr>
          <p:cNvPr id="264" name="Google Shape;264;p20"/>
          <p:cNvPicPr preferRelativeResize="0"/>
          <p:nvPr/>
        </p:nvPicPr>
        <p:blipFill rotWithShape="1">
          <a:blip r:embed="rId1"/>
          <a:srcRect/>
          <a:stretch>
            <a:fillRect/>
          </a:stretch>
        </p:blipFill>
        <p:spPr>
          <a:xfrm>
            <a:off x="138016" y="119483"/>
            <a:ext cx="2819788" cy="1816846"/>
          </a:xfrm>
          <a:prstGeom prst="rect">
            <a:avLst/>
          </a:prstGeom>
          <a:noFill/>
          <a:ln>
            <a:noFill/>
          </a:ln>
        </p:spPr>
      </p:pic>
      <p:pic>
        <p:nvPicPr>
          <p:cNvPr id="265" name="Google Shape;265;p20"/>
          <p:cNvPicPr preferRelativeResize="0"/>
          <p:nvPr/>
        </p:nvPicPr>
        <p:blipFill rotWithShape="1">
          <a:blip r:embed="rId2"/>
          <a:srcRect/>
          <a:stretch>
            <a:fillRect/>
          </a:stretch>
        </p:blipFill>
        <p:spPr>
          <a:xfrm>
            <a:off x="3359020" y="0"/>
            <a:ext cx="7336291" cy="2631719"/>
          </a:xfrm>
          <a:prstGeom prst="rect">
            <a:avLst/>
          </a:prstGeom>
          <a:noFill/>
          <a:ln>
            <a:noFill/>
          </a:ln>
        </p:spPr>
      </p:pic>
      <p:pic>
        <p:nvPicPr>
          <p:cNvPr id="266" name="Google Shape;266;p20"/>
          <p:cNvPicPr preferRelativeResize="0"/>
          <p:nvPr/>
        </p:nvPicPr>
        <p:blipFill rotWithShape="1">
          <a:blip r:embed="rId3"/>
          <a:srcRect/>
          <a:stretch>
            <a:fillRect/>
          </a:stretch>
        </p:blipFill>
        <p:spPr>
          <a:xfrm>
            <a:off x="4478694" y="2631719"/>
            <a:ext cx="2006082" cy="933450"/>
          </a:xfrm>
          <a:prstGeom prst="rect">
            <a:avLst/>
          </a:prstGeom>
          <a:noFill/>
          <a:ln>
            <a:noFill/>
          </a:ln>
        </p:spPr>
      </p:pic>
      <p:pic>
        <p:nvPicPr>
          <p:cNvPr id="267" name="Google Shape;267;p20"/>
          <p:cNvPicPr preferRelativeResize="0"/>
          <p:nvPr/>
        </p:nvPicPr>
        <p:blipFill rotWithShape="1">
          <a:blip r:embed="rId4"/>
          <a:srcRect/>
          <a:stretch>
            <a:fillRect/>
          </a:stretch>
        </p:blipFill>
        <p:spPr>
          <a:xfrm>
            <a:off x="1251176" y="3429000"/>
            <a:ext cx="9820275" cy="3028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5"/>
                                        </p:tgtEl>
                                        <p:attrNameLst>
                                          <p:attrName>style.visibility</p:attrName>
                                        </p:attrNameLst>
                                      </p:cBhvr>
                                      <p:to>
                                        <p:strVal val="visible"/>
                                      </p:to>
                                    </p:set>
                                    <p:anim calcmode="lin" valueType="num">
                                      <p:cBhvr additive="base">
                                        <p:cTn id="7" dur="500"/>
                                        <p:tgtEl>
                                          <p:spTgt spid="265"/>
                                        </p:tgtEl>
                                        <p:attrNameLst>
                                          <p:attrName>ppt_y</p:attrName>
                                        </p:attrNameLst>
                                      </p:cBhvr>
                                      <p:tavLst>
                                        <p:tav tm="0" fmla="">
                                          <p:val>
                                            <p:strVal val="#ppt_y+1"/>
                                          </p:val>
                                        </p:tav>
                                        <p:tav tm="100000" fmla="">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66"/>
                                        </p:tgtEl>
                                        <p:attrNameLst>
                                          <p:attrName>style.visibility</p:attrName>
                                        </p:attrNameLst>
                                      </p:cBhvr>
                                      <p:to>
                                        <p:strVal val="visible"/>
                                      </p:to>
                                    </p:set>
                                    <p:anim calcmode="lin" valueType="num">
                                      <p:cBhvr additive="base">
                                        <p:cTn id="12" dur="500"/>
                                        <p:tgtEl>
                                          <p:spTgt spid="266"/>
                                        </p:tgtEl>
                                        <p:attrNameLst>
                                          <p:attrName>ppt_y</p:attrName>
                                        </p:attrNameLst>
                                      </p:cBhvr>
                                      <p:tavLst>
                                        <p:tav tm="0" fmla="">
                                          <p:val>
                                            <p:strVal val="#ppt_y+1"/>
                                          </p:val>
                                        </p:tav>
                                        <p:tav tm="100000" fmla="">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7"/>
                                        </p:tgtEl>
                                        <p:attrNameLst>
                                          <p:attrName>style.visibility</p:attrName>
                                        </p:attrNameLst>
                                      </p:cBhvr>
                                      <p:to>
                                        <p:strVal val="visible"/>
                                      </p:to>
                                    </p:set>
                                    <p:anim calcmode="lin" valueType="num">
                                      <p:cBhvr additive="base">
                                        <p:cTn id="15" dur="500"/>
                                        <p:tgtEl>
                                          <p:spTgt spid="267"/>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71" name="Shape 271"/>
        <p:cNvGrpSpPr/>
        <p:nvPr/>
      </p:nvGrpSpPr>
      <p:grpSpPr>
        <a:xfrm>
          <a:off x="0" y="0"/>
          <a:ext cx="0" cy="0"/>
          <a:chOff x="0" y="0"/>
          <a:chExt cx="0" cy="0"/>
        </a:xfrm>
      </p:grpSpPr>
      <p:pic>
        <p:nvPicPr>
          <p:cNvPr id="272" name="Google Shape;272;p21"/>
          <p:cNvPicPr preferRelativeResize="0"/>
          <p:nvPr/>
        </p:nvPicPr>
        <p:blipFill rotWithShape="1">
          <a:blip r:embed="rId1"/>
          <a:srcRect/>
          <a:stretch>
            <a:fillRect/>
          </a:stretch>
        </p:blipFill>
        <p:spPr>
          <a:xfrm>
            <a:off x="-73090" y="41988"/>
            <a:ext cx="3197291" cy="2306721"/>
          </a:xfrm>
          <a:prstGeom prst="rect">
            <a:avLst/>
          </a:prstGeom>
          <a:noFill/>
          <a:ln>
            <a:noFill/>
          </a:ln>
        </p:spPr>
      </p:pic>
      <p:pic>
        <p:nvPicPr>
          <p:cNvPr id="273" name="Google Shape;273;p21"/>
          <p:cNvPicPr preferRelativeResize="0"/>
          <p:nvPr/>
        </p:nvPicPr>
        <p:blipFill rotWithShape="1">
          <a:blip r:embed="rId2"/>
          <a:srcRect/>
          <a:stretch>
            <a:fillRect/>
          </a:stretch>
        </p:blipFill>
        <p:spPr>
          <a:xfrm>
            <a:off x="4447105" y="41988"/>
            <a:ext cx="4162425" cy="3486150"/>
          </a:xfrm>
          <a:prstGeom prst="rect">
            <a:avLst/>
          </a:prstGeom>
          <a:noFill/>
          <a:ln>
            <a:noFill/>
          </a:ln>
        </p:spPr>
      </p:pic>
      <p:pic>
        <p:nvPicPr>
          <p:cNvPr id="274" name="Google Shape;274;p21"/>
          <p:cNvPicPr preferRelativeResize="0"/>
          <p:nvPr/>
        </p:nvPicPr>
        <p:blipFill rotWithShape="1">
          <a:blip r:embed="rId3"/>
          <a:srcRect/>
          <a:stretch>
            <a:fillRect/>
          </a:stretch>
        </p:blipFill>
        <p:spPr>
          <a:xfrm>
            <a:off x="4447105" y="4352633"/>
            <a:ext cx="3505200" cy="2295525"/>
          </a:xfrm>
          <a:prstGeom prst="rect">
            <a:avLst/>
          </a:prstGeom>
          <a:noFill/>
          <a:ln>
            <a:noFill/>
          </a:ln>
        </p:spPr>
      </p:pic>
      <p:sp>
        <p:nvSpPr>
          <p:cNvPr id="275" name="Google Shape;275;p21"/>
          <p:cNvSpPr/>
          <p:nvPr/>
        </p:nvSpPr>
        <p:spPr>
          <a:xfrm>
            <a:off x="7033727" y="3929500"/>
            <a:ext cx="289200" cy="709200"/>
          </a:xfrm>
          <a:prstGeom prst="down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76" name="Google Shape;276;p21"/>
          <p:cNvSpPr txBox="1"/>
          <p:nvPr/>
        </p:nvSpPr>
        <p:spPr>
          <a:xfrm>
            <a:off x="7719526" y="3957445"/>
            <a:ext cx="22953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After RR rotation and recoloring</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
                                        </p:tgtEl>
                                        <p:attrNameLst>
                                          <p:attrName>style.visibility</p:attrName>
                                        </p:attrNameLst>
                                      </p:cBhvr>
                                      <p:to>
                                        <p:strVal val="visible"/>
                                      </p:to>
                                    </p:set>
                                    <p:anim calcmode="lin" valueType="num">
                                      <p:cBhvr additive="base">
                                        <p:cTn id="7" dur="500"/>
                                        <p:tgtEl>
                                          <p:spTgt spid="276"/>
                                        </p:tgtEl>
                                        <p:attrNameLst>
                                          <p:attrName>ppt_y</p:attrName>
                                        </p:attrNameLst>
                                      </p:cBhvr>
                                      <p:tavLst>
                                        <p:tav tm="0" fmla="">
                                          <p:val>
                                            <p:strVal val="#ppt_y+1"/>
                                          </p:val>
                                        </p:tav>
                                        <p:tav tm="100000" fmla="">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275"/>
                                        </p:tgtEl>
                                        <p:attrNameLst>
                                          <p:attrName>style.visibility</p:attrName>
                                        </p:attrNameLst>
                                      </p:cBhvr>
                                      <p:to>
                                        <p:strVal val="visible"/>
                                      </p:to>
                                    </p:set>
                                    <p:anim calcmode="lin" valueType="num">
                                      <p:cBhvr additive="base">
                                        <p:cTn id="10" dur="500"/>
                                        <p:tgtEl>
                                          <p:spTgt spid="275"/>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80" name="Shape 280"/>
        <p:cNvGrpSpPr/>
        <p:nvPr/>
      </p:nvGrpSpPr>
      <p:grpSpPr>
        <a:xfrm>
          <a:off x="0" y="0"/>
          <a:ext cx="0" cy="0"/>
          <a:chOff x="0" y="0"/>
          <a:chExt cx="0" cy="0"/>
        </a:xfrm>
      </p:grpSpPr>
      <p:pic>
        <p:nvPicPr>
          <p:cNvPr id="281" name="Google Shape;281;p22"/>
          <p:cNvPicPr preferRelativeResize="0"/>
          <p:nvPr/>
        </p:nvPicPr>
        <p:blipFill rotWithShape="1">
          <a:blip r:embed="rId1"/>
          <a:srcRect/>
          <a:stretch>
            <a:fillRect/>
          </a:stretch>
        </p:blipFill>
        <p:spPr>
          <a:xfrm>
            <a:off x="9685176" y="175436"/>
            <a:ext cx="2144290" cy="2129226"/>
          </a:xfrm>
          <a:prstGeom prst="rect">
            <a:avLst/>
          </a:prstGeom>
          <a:noFill/>
          <a:ln>
            <a:noFill/>
          </a:ln>
        </p:spPr>
      </p:pic>
      <p:pic>
        <p:nvPicPr>
          <p:cNvPr id="282" name="Google Shape;282;p22"/>
          <p:cNvPicPr preferRelativeResize="0"/>
          <p:nvPr/>
        </p:nvPicPr>
        <p:blipFill rotWithShape="1">
          <a:blip r:embed="rId2"/>
          <a:srcRect/>
          <a:stretch>
            <a:fillRect/>
          </a:stretch>
        </p:blipFill>
        <p:spPr>
          <a:xfrm>
            <a:off x="305383" y="317241"/>
            <a:ext cx="5460935" cy="3620277"/>
          </a:xfrm>
          <a:prstGeom prst="rect">
            <a:avLst/>
          </a:prstGeom>
          <a:noFill/>
          <a:ln>
            <a:noFill/>
          </a:ln>
        </p:spPr>
      </p:pic>
      <p:sp>
        <p:nvSpPr>
          <p:cNvPr id="283" name="Google Shape;283;p22"/>
          <p:cNvSpPr/>
          <p:nvPr/>
        </p:nvSpPr>
        <p:spPr>
          <a:xfrm>
            <a:off x="5102290" y="5863283"/>
            <a:ext cx="1987421" cy="326571"/>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84" name="Google Shape;284;p22"/>
          <p:cNvSpPr txBox="1"/>
          <p:nvPr/>
        </p:nvSpPr>
        <p:spPr>
          <a:xfrm>
            <a:off x="4822957" y="5453742"/>
            <a:ext cx="341597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US" sz="1600" b="0" i="0" u="none" strike="noStrike" cap="none">
                <a:solidFill>
                  <a:schemeClr val="dk1"/>
                </a:solidFill>
                <a:latin typeface="Calibri" panose="020F0502020204030204"/>
                <a:ea typeface="Calibri" panose="020F0502020204030204"/>
                <a:cs typeface="Calibri" panose="020F0502020204030204"/>
                <a:sym typeface="Calibri" panose="020F0502020204030204"/>
              </a:rPr>
              <a:t>After RR rotation and recolor</a:t>
            </a:r>
            <a:endParaRPr sz="16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85" name="Google Shape;285;p22"/>
          <p:cNvPicPr preferRelativeResize="0"/>
          <p:nvPr/>
        </p:nvPicPr>
        <p:blipFill rotWithShape="1">
          <a:blip r:embed="rId3"/>
          <a:srcRect/>
          <a:stretch>
            <a:fillRect/>
          </a:stretch>
        </p:blipFill>
        <p:spPr>
          <a:xfrm>
            <a:off x="7369044" y="3993501"/>
            <a:ext cx="4907903" cy="2920482"/>
          </a:xfrm>
          <a:prstGeom prst="rect">
            <a:avLst/>
          </a:prstGeom>
          <a:noFill/>
          <a:ln>
            <a:noFill/>
          </a:ln>
        </p:spPr>
      </p:pic>
      <p:pic>
        <p:nvPicPr>
          <p:cNvPr id="286" name="Google Shape;286;p22"/>
          <p:cNvPicPr preferRelativeResize="0"/>
          <p:nvPr/>
        </p:nvPicPr>
        <p:blipFill rotWithShape="1">
          <a:blip r:embed="rId4"/>
          <a:srcRect/>
          <a:stretch>
            <a:fillRect/>
          </a:stretch>
        </p:blipFill>
        <p:spPr>
          <a:xfrm>
            <a:off x="0" y="3937518"/>
            <a:ext cx="4702628" cy="277119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2"/>
                                        </p:tgtEl>
                                        <p:attrNameLst>
                                          <p:attrName>style.visibility</p:attrName>
                                        </p:attrNameLst>
                                      </p:cBhvr>
                                      <p:to>
                                        <p:strVal val="visible"/>
                                      </p:to>
                                    </p:set>
                                    <p:anim calcmode="lin" valueType="num">
                                      <p:cBhvr additive="base">
                                        <p:cTn id="7" dur="500"/>
                                        <p:tgtEl>
                                          <p:spTgt spid="282"/>
                                        </p:tgtEl>
                                        <p:attrNameLst>
                                          <p:attrName>ppt_y</p:attrName>
                                        </p:attrNameLst>
                                      </p:cBhvr>
                                      <p:tavLst>
                                        <p:tav tm="0" fmla="">
                                          <p:val>
                                            <p:strVal val="#ppt_y+1"/>
                                          </p:val>
                                        </p:tav>
                                        <p:tav tm="100000" fmla="">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83"/>
                                        </p:tgtEl>
                                        <p:attrNameLst>
                                          <p:attrName>style.visibility</p:attrName>
                                        </p:attrNameLst>
                                      </p:cBhvr>
                                      <p:to>
                                        <p:strVal val="visible"/>
                                      </p:to>
                                    </p:set>
                                    <p:anim calcmode="lin" valueType="num">
                                      <p:cBhvr additive="base">
                                        <p:cTn id="12" dur="500"/>
                                        <p:tgtEl>
                                          <p:spTgt spid="283"/>
                                        </p:tgtEl>
                                        <p:attrNameLst>
                                          <p:attrName>ppt_y</p:attrName>
                                        </p:attrNameLst>
                                      </p:cBhvr>
                                      <p:tavLst>
                                        <p:tav tm="0" fmla="">
                                          <p:val>
                                            <p:strVal val="#ppt_y+1"/>
                                          </p:val>
                                        </p:tav>
                                        <p:tav tm="100000" fmla="">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84"/>
                                        </p:tgtEl>
                                        <p:attrNameLst>
                                          <p:attrName>style.visibility</p:attrName>
                                        </p:attrNameLst>
                                      </p:cBhvr>
                                      <p:to>
                                        <p:strVal val="visible"/>
                                      </p:to>
                                    </p:set>
                                    <p:anim calcmode="lin" valueType="num">
                                      <p:cBhvr additive="base">
                                        <p:cTn id="15" dur="500"/>
                                        <p:tgtEl>
                                          <p:spTgt spid="284"/>
                                        </p:tgtEl>
                                        <p:attrNameLst>
                                          <p:attrName>ppt_y</p:attrName>
                                        </p:attrNameLst>
                                      </p:cBhvr>
                                      <p:tavLst>
                                        <p:tav tm="0" fmla="">
                                          <p:val>
                                            <p:strVal val="#ppt_y+1"/>
                                          </p:val>
                                        </p:tav>
                                        <p:tav tm="100000" fmla="">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85"/>
                                        </p:tgtEl>
                                        <p:attrNameLst>
                                          <p:attrName>style.visibility</p:attrName>
                                        </p:attrNameLst>
                                      </p:cBhvr>
                                      <p:to>
                                        <p:strVal val="visible"/>
                                      </p:to>
                                    </p:set>
                                    <p:anim calcmode="lin" valueType="num">
                                      <p:cBhvr additive="base">
                                        <p:cTn id="18" dur="500"/>
                                        <p:tgtEl>
                                          <p:spTgt spid="285"/>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290" name="Shape 290"/>
        <p:cNvGrpSpPr/>
        <p:nvPr/>
      </p:nvGrpSpPr>
      <p:grpSpPr>
        <a:xfrm>
          <a:off x="0" y="0"/>
          <a:ext cx="0" cy="0"/>
          <a:chOff x="0" y="0"/>
          <a:chExt cx="0" cy="0"/>
        </a:xfrm>
      </p:grpSpPr>
      <p:sp>
        <p:nvSpPr>
          <p:cNvPr id="291" name="Google Shape;291;p2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alibri" panose="020F0502020204030204"/>
              <a:buNone/>
            </a:pPr>
            <a:r>
              <a:rPr lang="en-US"/>
              <a:t>Black Height</a:t>
            </a:r>
            <a:endParaRPr lang="en-US"/>
          </a:p>
        </p:txBody>
      </p:sp>
      <p:sp>
        <p:nvSpPr>
          <p:cNvPr id="292" name="Google Shape;292;p23"/>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number of black nodes on any simple path from, but not including, a node x down to a leaf is called the black-height of the node, denoted bh(x).</a:t>
            </a:r>
            <a:endParaRPr lang="en-US"/>
          </a:p>
          <a:p>
            <a:pPr marL="228600" lvl="0" indent="-228600" algn="l" rtl="0">
              <a:lnSpc>
                <a:spcPct val="90000"/>
              </a:lnSpc>
              <a:spcBef>
                <a:spcPts val="1000"/>
              </a:spcBef>
              <a:spcAft>
                <a:spcPts val="0"/>
              </a:spcAft>
              <a:buClr>
                <a:schemeClr val="dk1"/>
              </a:buClr>
              <a:buSzPts val="2800"/>
              <a:buChar char="•"/>
            </a:pPr>
            <a:r>
              <a:rPr lang="en-US"/>
              <a:t>All descending simple paths from the node have the same number of black nodes. </a:t>
            </a:r>
            <a:endParaRPr lang="en-US"/>
          </a:p>
          <a:p>
            <a:pPr marL="228600" lvl="0" indent="-228600" algn="l" rtl="0">
              <a:lnSpc>
                <a:spcPct val="90000"/>
              </a:lnSpc>
              <a:spcBef>
                <a:spcPts val="1000"/>
              </a:spcBef>
              <a:spcAft>
                <a:spcPts val="0"/>
              </a:spcAft>
              <a:buClr>
                <a:schemeClr val="dk1"/>
              </a:buClr>
              <a:buSzPts val="2800"/>
              <a:buChar char="•"/>
            </a:pPr>
            <a:r>
              <a:rPr lang="en-US"/>
              <a:t>Black-height of a red-black tree is the black-height of its root.</a:t>
            </a:r>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96" name="Shape 296"/>
        <p:cNvGrpSpPr/>
        <p:nvPr/>
      </p:nvGrpSpPr>
      <p:grpSpPr>
        <a:xfrm>
          <a:off x="0" y="0"/>
          <a:ext cx="0" cy="0"/>
          <a:chOff x="0" y="0"/>
          <a:chExt cx="0" cy="0"/>
        </a:xfrm>
      </p:grpSpPr>
      <p:sp>
        <p:nvSpPr>
          <p:cNvPr id="297" name="Google Shape;297;p24"/>
          <p:cNvSpPr txBox="1"/>
          <p:nvPr>
            <p:ph type="title"/>
          </p:nvPr>
        </p:nvSpPr>
        <p:spPr>
          <a:xfrm>
            <a:off x="0" y="1176628"/>
            <a:ext cx="10515600" cy="4616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2400"/>
              <a:buFont typeface="Calibri" panose="020F0502020204030204"/>
              <a:buNone/>
            </a:pPr>
            <a:r>
              <a:rPr lang="en-US" sz="2400" b="1"/>
              <a:t>Example</a:t>
            </a:r>
            <a:endParaRPr lang="en-US" sz="2400" b="1"/>
          </a:p>
        </p:txBody>
      </p:sp>
      <p:pic>
        <p:nvPicPr>
          <p:cNvPr id="298" name="Google Shape;298;p24"/>
          <p:cNvPicPr preferRelativeResize="0"/>
          <p:nvPr/>
        </p:nvPicPr>
        <p:blipFill rotWithShape="1">
          <a:blip r:embed="rId1"/>
          <a:srcRect/>
          <a:stretch>
            <a:fillRect/>
          </a:stretch>
        </p:blipFill>
        <p:spPr>
          <a:xfrm>
            <a:off x="577383" y="1599240"/>
            <a:ext cx="10774862" cy="3803184"/>
          </a:xfrm>
          <a:prstGeom prst="rect">
            <a:avLst/>
          </a:prstGeom>
          <a:noFill/>
          <a:ln>
            <a:noFill/>
          </a:ln>
        </p:spPr>
      </p:pic>
      <p:sp>
        <p:nvSpPr>
          <p:cNvPr id="299" name="Google Shape;299;p24"/>
          <p:cNvSpPr/>
          <p:nvPr/>
        </p:nvSpPr>
        <p:spPr>
          <a:xfrm>
            <a:off x="1019496" y="5566991"/>
            <a:ext cx="10708943" cy="1200329"/>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 red-black tree with black nodes darkened and red nodes shaded. Every node in a red-black tree is either red or black, the children of a red node are both black, and every simple path from a node to a descendant leaf contains the same number of black nodes. Every leaf, shown as a NIL, is black. Each non-NIL node is marked with its black-height; NILs have black-height 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0" name="Google Shape;300;p24"/>
          <p:cNvSpPr txBox="1"/>
          <p:nvPr/>
        </p:nvSpPr>
        <p:spPr>
          <a:xfrm>
            <a:off x="2015413" y="0"/>
            <a:ext cx="9414600" cy="12006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The number of black nodes on any simple path from</a:t>
            </a:r>
            <a:r>
              <a:rPr lang="en-US" sz="1800">
                <a:solidFill>
                  <a:schemeClr val="dk1"/>
                </a:solidFill>
                <a:latin typeface="Calibri" panose="020F0502020204030204"/>
                <a:ea typeface="Calibri" panose="020F0502020204030204"/>
                <a:cs typeface="Calibri" panose="020F0502020204030204"/>
                <a:sym typeface="Calibri" panose="020F0502020204030204"/>
              </a:rPr>
              <a:t> </a:t>
            </a: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 node x(</a:t>
            </a:r>
            <a:r>
              <a:rPr lang="en-US" sz="1800">
                <a:solidFill>
                  <a:schemeClr val="dk1"/>
                </a:solidFill>
                <a:latin typeface="Calibri" panose="020F0502020204030204"/>
                <a:ea typeface="Calibri" panose="020F0502020204030204"/>
                <a:cs typeface="Calibri" panose="020F0502020204030204"/>
                <a:sym typeface="Calibri" panose="020F0502020204030204"/>
              </a:rPr>
              <a:t>not including x)</a:t>
            </a: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 down to a leaf is called the black-height of the node, denoted bh(x).</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18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All descending simple paths from the node have the same number of black nodes.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18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Black-height of a red-black tree is the black-height of its root.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1" name="Google Shape;301;p24"/>
          <p:cNvSpPr txBox="1"/>
          <p:nvPr/>
        </p:nvSpPr>
        <p:spPr>
          <a:xfrm>
            <a:off x="-62204" y="0"/>
            <a:ext cx="194698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Black Height: </a:t>
            </a:r>
            <a:endParaRPr sz="2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8"/>
                                        </p:tgtEl>
                                        <p:attrNameLst>
                                          <p:attrName>style.visibility</p:attrName>
                                        </p:attrNameLst>
                                      </p:cBhvr>
                                      <p:to>
                                        <p:strVal val="visible"/>
                                      </p:to>
                                    </p:set>
                                    <p:anim calcmode="lin" valueType="num">
                                      <p:cBhvr additive="base">
                                        <p:cTn id="7" dur="500"/>
                                        <p:tgtEl>
                                          <p:spTgt spid="298"/>
                                        </p:tgtEl>
                                        <p:attrNameLst>
                                          <p:attrName>ppt_y</p:attrName>
                                        </p:attrNameLst>
                                      </p:cBhvr>
                                      <p:tavLst>
                                        <p:tav tm="0" fmla="">
                                          <p:val>
                                            <p:strVal val="#ppt_y+1"/>
                                          </p:val>
                                        </p:tav>
                                        <p:tav tm="100000" fmla="">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299"/>
                                        </p:tgtEl>
                                        <p:attrNameLst>
                                          <p:attrName>style.visibility</p:attrName>
                                        </p:attrNameLst>
                                      </p:cBhvr>
                                      <p:to>
                                        <p:strVal val="visible"/>
                                      </p:to>
                                    </p:set>
                                    <p:anim calcmode="lin" valueType="num">
                                      <p:cBhvr additive="base">
                                        <p:cTn id="10" dur="500"/>
                                        <p:tgtEl>
                                          <p:spTgt spid="299"/>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305" name="Shape 305"/>
        <p:cNvGrpSpPr/>
        <p:nvPr/>
      </p:nvGrpSpPr>
      <p:grpSpPr>
        <a:xfrm>
          <a:off x="0" y="0"/>
          <a:ext cx="0" cy="0"/>
          <a:chOff x="0" y="0"/>
          <a:chExt cx="0" cy="0"/>
        </a:xfrm>
      </p:grpSpPr>
      <p:sp>
        <p:nvSpPr>
          <p:cNvPr id="306" name="Google Shape;306;p2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alibri" panose="020F0502020204030204"/>
              <a:buNone/>
            </a:pPr>
            <a:r>
              <a:rPr lang="en-US"/>
              <a:t>Example</a:t>
            </a:r>
            <a:endParaRPr lang="en-US"/>
          </a:p>
        </p:txBody>
      </p:sp>
      <p:pic>
        <p:nvPicPr>
          <p:cNvPr id="307" name="Google Shape;307;p25"/>
          <p:cNvPicPr preferRelativeResize="0"/>
          <p:nvPr/>
        </p:nvPicPr>
        <p:blipFill rotWithShape="1">
          <a:blip r:embed="rId1"/>
          <a:srcRect/>
          <a:stretch>
            <a:fillRect/>
          </a:stretch>
        </p:blipFill>
        <p:spPr>
          <a:xfrm>
            <a:off x="838200" y="1877052"/>
            <a:ext cx="10515600" cy="3034422"/>
          </a:xfrm>
          <a:prstGeom prst="rect">
            <a:avLst/>
          </a:prstGeom>
          <a:noFill/>
          <a:ln>
            <a:noFill/>
          </a:ln>
        </p:spPr>
      </p:pic>
      <p:sp>
        <p:nvSpPr>
          <p:cNvPr id="308" name="Google Shape;308;p25"/>
          <p:cNvSpPr/>
          <p:nvPr/>
        </p:nvSpPr>
        <p:spPr>
          <a:xfrm>
            <a:off x="1492154" y="5344068"/>
            <a:ext cx="10040203"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Times"/>
                <a:ea typeface="Times"/>
                <a:cs typeface="Times"/>
                <a:sym typeface="Times"/>
              </a:rPr>
              <a:t>The same red-black tree but with leaves omitted entirely.</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12" name="Shape 312"/>
        <p:cNvGrpSpPr/>
        <p:nvPr/>
      </p:nvGrpSpPr>
      <p:grpSpPr>
        <a:xfrm>
          <a:off x="0" y="0"/>
          <a:ext cx="0" cy="0"/>
          <a:chOff x="0" y="0"/>
          <a:chExt cx="0" cy="0"/>
        </a:xfrm>
      </p:grpSpPr>
      <p:sp>
        <p:nvSpPr>
          <p:cNvPr id="313" name="Google Shape;313;p26"/>
          <p:cNvSpPr txBox="1"/>
          <p:nvPr>
            <p:ph type="title"/>
          </p:nvPr>
        </p:nvSpPr>
        <p:spPr>
          <a:xfrm>
            <a:off x="2656840" y="2519680"/>
            <a:ext cx="10515600" cy="31591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ct val="100000"/>
              <a:buFont typeface="Calibri" panose="020F0502020204030204"/>
              <a:buNone/>
            </a:pPr>
            <a:r>
              <a:rPr lang="en-US"/>
              <a:t>Red Black Tree : Deletion</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318" name="Google Shape;318;p2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73239"/>
              </a:buClr>
              <a:buSzPct val="100000"/>
              <a:buFont typeface="Arial" panose="020B0604020202020204"/>
              <a:buNone/>
            </a:pPr>
            <a:r>
              <a:rPr lang="en-US" sz="2200" b="0" i="0">
                <a:solidFill>
                  <a:srgbClr val="273239"/>
                </a:solidFill>
                <a:latin typeface="Arial" panose="020B0604020202020204"/>
                <a:ea typeface="Arial" panose="020B0604020202020204"/>
                <a:cs typeface="Arial" panose="020B0604020202020204"/>
                <a:sym typeface="Arial" panose="020B0604020202020204"/>
              </a:rPr>
              <a:t>Let v be the node to be deleted and u be the child that replaces v.</a:t>
            </a:r>
            <a:br>
              <a:rPr lang="en-US" sz="2200" b="0" i="0">
                <a:solidFill>
                  <a:srgbClr val="273239"/>
                </a:solidFill>
                <a:latin typeface="Arial" panose="020B0604020202020204"/>
                <a:ea typeface="Arial" panose="020B0604020202020204"/>
                <a:cs typeface="Arial" panose="020B0604020202020204"/>
                <a:sym typeface="Arial" panose="020B0604020202020204"/>
              </a:rPr>
            </a:br>
            <a:r>
              <a:rPr lang="en-US">
                <a:sym typeface="+mn-ea"/>
              </a:rPr>
              <a:t>If node to be deleted is red delete it directly.</a:t>
            </a:r>
            <a:br>
              <a:rPr lang="en-US"/>
            </a:br>
            <a:r>
              <a:rPr lang="en-US"/>
              <a:t>Case 1: u is red and v is black </a:t>
            </a:r>
            <a:endParaRPr lang="en-US"/>
          </a:p>
        </p:txBody>
      </p:sp>
      <p:sp>
        <p:nvSpPr>
          <p:cNvPr id="319" name="Google Shape;319;p27"/>
          <p:cNvSpPr txBox="1"/>
          <p:nvPr/>
        </p:nvSpPr>
        <p:spPr>
          <a:xfrm>
            <a:off x="1772816" y="5598367"/>
            <a:ext cx="10151706"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Here node 20 is not deleted but it is replaced by 10. Hence after replacement color of 10 is black only.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When node to be deleted is red, delete it directly.</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20" name="Google Shape;320;p27"/>
          <p:cNvPicPr preferRelativeResize="0"/>
          <p:nvPr/>
        </p:nvPicPr>
        <p:blipFill rotWithShape="1">
          <a:blip r:embed="rId1"/>
          <a:srcRect/>
          <a:stretch>
            <a:fillRect/>
          </a:stretch>
        </p:blipFill>
        <p:spPr>
          <a:xfrm>
            <a:off x="1662112" y="1957387"/>
            <a:ext cx="8867775" cy="2943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0"/>
            <a:ext cx="10515600" cy="52128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ct val="100000"/>
              <a:buFont typeface="Calibri" panose="020F0502020204030204"/>
              <a:buNone/>
            </a:pPr>
            <a:r>
              <a:rPr lang="en-US"/>
              <a:t>Red-Black Properties</a:t>
            </a:r>
            <a:endParaRPr lang="en-US"/>
          </a:p>
        </p:txBody>
      </p:sp>
      <p:sp>
        <p:nvSpPr>
          <p:cNvPr id="101" name="Google Shape;101;p3"/>
          <p:cNvSpPr txBox="1"/>
          <p:nvPr>
            <p:ph type="body" idx="1"/>
          </p:nvPr>
        </p:nvSpPr>
        <p:spPr>
          <a:xfrm>
            <a:off x="0" y="521283"/>
            <a:ext cx="1226198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08000"/>
              </a:buClr>
              <a:buSzPts val="2000"/>
              <a:buFont typeface="Arial" panose="020B0604020202020204"/>
              <a:buChar char="•"/>
            </a:pPr>
            <a:r>
              <a:rPr lang="en-US" sz="2000" b="1" i="0">
                <a:solidFill>
                  <a:srgbClr val="008000"/>
                </a:solidFill>
                <a:latin typeface="Open Sans"/>
                <a:ea typeface="Open Sans"/>
                <a:cs typeface="Open Sans"/>
                <a:sym typeface="Open Sans"/>
              </a:rPr>
              <a:t>Property #1:</a:t>
            </a:r>
            <a:r>
              <a:rPr lang="en-US" sz="2000" b="0" i="0">
                <a:solidFill>
                  <a:srgbClr val="333333"/>
                </a:solidFill>
                <a:latin typeface="Open Sans"/>
                <a:ea typeface="Open Sans"/>
                <a:cs typeface="Open Sans"/>
                <a:sym typeface="Open Sans"/>
              </a:rPr>
              <a:t> Red - Black Tree must be a Binary Search Tree.</a:t>
            </a:r>
            <a:endParaRPr lang="en-US" sz="2000" b="0" i="0">
              <a:solidFill>
                <a:srgbClr val="333333"/>
              </a:solidFill>
              <a:latin typeface="Open Sans"/>
              <a:ea typeface="Open Sans"/>
              <a:cs typeface="Open Sans"/>
              <a:sym typeface="Open Sans"/>
            </a:endParaRPr>
          </a:p>
          <a:p>
            <a:pPr marL="228600" lvl="0" indent="-228600" algn="just" rtl="0">
              <a:lnSpc>
                <a:spcPct val="90000"/>
              </a:lnSpc>
              <a:spcBef>
                <a:spcPts val="1000"/>
              </a:spcBef>
              <a:spcAft>
                <a:spcPts val="0"/>
              </a:spcAft>
              <a:buClr>
                <a:srgbClr val="008000"/>
              </a:buClr>
              <a:buSzPts val="2000"/>
              <a:buFont typeface="Arial" panose="020B0604020202020204"/>
              <a:buChar char="•"/>
            </a:pPr>
            <a:r>
              <a:rPr lang="en-US" sz="2000" b="1" i="0">
                <a:solidFill>
                  <a:srgbClr val="008000"/>
                </a:solidFill>
                <a:latin typeface="Open Sans"/>
                <a:ea typeface="Open Sans"/>
                <a:cs typeface="Open Sans"/>
                <a:sym typeface="Open Sans"/>
              </a:rPr>
              <a:t>Property #2:</a:t>
            </a:r>
            <a:r>
              <a:rPr lang="en-US" sz="2000" b="0" i="0">
                <a:solidFill>
                  <a:srgbClr val="333333"/>
                </a:solidFill>
                <a:latin typeface="Open Sans"/>
                <a:ea typeface="Open Sans"/>
                <a:cs typeface="Open Sans"/>
                <a:sym typeface="Open Sans"/>
              </a:rPr>
              <a:t> The ROOT node must be colored BLACK.</a:t>
            </a:r>
            <a:endParaRPr lang="en-US" sz="2000" b="0" i="0">
              <a:solidFill>
                <a:srgbClr val="333333"/>
              </a:solidFill>
              <a:latin typeface="Open Sans"/>
              <a:ea typeface="Open Sans"/>
              <a:cs typeface="Open Sans"/>
              <a:sym typeface="Open Sans"/>
            </a:endParaRPr>
          </a:p>
          <a:p>
            <a:pPr marL="228600" lvl="0" indent="-228600" algn="just" rtl="0">
              <a:lnSpc>
                <a:spcPct val="90000"/>
              </a:lnSpc>
              <a:spcBef>
                <a:spcPts val="1000"/>
              </a:spcBef>
              <a:spcAft>
                <a:spcPts val="0"/>
              </a:spcAft>
              <a:buClr>
                <a:srgbClr val="008000"/>
              </a:buClr>
              <a:buSzPts val="2000"/>
              <a:buFont typeface="Arial" panose="020B0604020202020204"/>
              <a:buChar char="•"/>
            </a:pPr>
            <a:r>
              <a:rPr lang="en-US" sz="2000" b="1" i="0">
                <a:solidFill>
                  <a:srgbClr val="008000"/>
                </a:solidFill>
                <a:latin typeface="Open Sans"/>
                <a:ea typeface="Open Sans"/>
                <a:cs typeface="Open Sans"/>
                <a:sym typeface="Open Sans"/>
              </a:rPr>
              <a:t>Property #3:</a:t>
            </a:r>
            <a:r>
              <a:rPr lang="en-US" sz="2000" b="0" i="0">
                <a:solidFill>
                  <a:srgbClr val="333333"/>
                </a:solidFill>
                <a:latin typeface="Open Sans"/>
                <a:ea typeface="Open Sans"/>
                <a:cs typeface="Open Sans"/>
                <a:sym typeface="Open Sans"/>
              </a:rPr>
              <a:t> The children of Red colored node must be colored BLACK. (There should not be two consecutive RED nodes).</a:t>
            </a:r>
            <a:endParaRPr lang="en-US" sz="2000" b="0" i="0">
              <a:solidFill>
                <a:srgbClr val="333333"/>
              </a:solidFill>
              <a:latin typeface="Open Sans"/>
              <a:ea typeface="Open Sans"/>
              <a:cs typeface="Open Sans"/>
              <a:sym typeface="Open Sans"/>
            </a:endParaRPr>
          </a:p>
          <a:p>
            <a:pPr marL="228600" lvl="0" indent="-228600" algn="just" rtl="0">
              <a:lnSpc>
                <a:spcPct val="90000"/>
              </a:lnSpc>
              <a:spcBef>
                <a:spcPts val="1000"/>
              </a:spcBef>
              <a:spcAft>
                <a:spcPts val="0"/>
              </a:spcAft>
              <a:buClr>
                <a:srgbClr val="008000"/>
              </a:buClr>
              <a:buSzPts val="2000"/>
              <a:buFont typeface="Arial" panose="020B0604020202020204"/>
              <a:buChar char="•"/>
            </a:pPr>
            <a:r>
              <a:rPr lang="en-US" sz="2000" b="1" i="0">
                <a:solidFill>
                  <a:srgbClr val="008000"/>
                </a:solidFill>
                <a:latin typeface="Open Sans"/>
                <a:ea typeface="Open Sans"/>
                <a:cs typeface="Open Sans"/>
                <a:sym typeface="Open Sans"/>
              </a:rPr>
              <a:t>Property #4:</a:t>
            </a:r>
            <a:r>
              <a:rPr lang="en-US" sz="2000" b="0" i="0">
                <a:solidFill>
                  <a:srgbClr val="333333"/>
                </a:solidFill>
                <a:latin typeface="Open Sans"/>
                <a:ea typeface="Open Sans"/>
                <a:cs typeface="Open Sans"/>
                <a:sym typeface="Open Sans"/>
              </a:rPr>
              <a:t> In all the paths of the tree, there should be same number of BLACK colored nodes.</a:t>
            </a:r>
            <a:endParaRPr lang="en-US" sz="2000" b="0" i="0">
              <a:solidFill>
                <a:srgbClr val="333333"/>
              </a:solidFill>
              <a:latin typeface="Open Sans"/>
              <a:ea typeface="Open Sans"/>
              <a:cs typeface="Open Sans"/>
              <a:sym typeface="Open Sans"/>
            </a:endParaRPr>
          </a:p>
          <a:p>
            <a:pPr marL="228600" lvl="0" indent="-228600" algn="just" rtl="0">
              <a:lnSpc>
                <a:spcPct val="90000"/>
              </a:lnSpc>
              <a:spcBef>
                <a:spcPts val="1000"/>
              </a:spcBef>
              <a:spcAft>
                <a:spcPts val="0"/>
              </a:spcAft>
              <a:buClr>
                <a:srgbClr val="008000"/>
              </a:buClr>
              <a:buSzPts val="2000"/>
              <a:buFont typeface="Arial" panose="020B0604020202020204"/>
              <a:buChar char="•"/>
            </a:pPr>
            <a:r>
              <a:rPr lang="en-US" sz="2000" b="1" i="0">
                <a:solidFill>
                  <a:srgbClr val="008000"/>
                </a:solidFill>
                <a:latin typeface="Open Sans"/>
                <a:ea typeface="Open Sans"/>
                <a:cs typeface="Open Sans"/>
                <a:sym typeface="Open Sans"/>
              </a:rPr>
              <a:t>Property #5:</a:t>
            </a:r>
            <a:r>
              <a:rPr lang="en-US" sz="2000" b="0" i="0">
                <a:solidFill>
                  <a:srgbClr val="333333"/>
                </a:solidFill>
                <a:latin typeface="Open Sans"/>
                <a:ea typeface="Open Sans"/>
                <a:cs typeface="Open Sans"/>
                <a:sym typeface="Open Sans"/>
              </a:rPr>
              <a:t> Every new node must be inserted with RED color.</a:t>
            </a:r>
            <a:endParaRPr lang="en-US" sz="2000" b="0" i="0">
              <a:solidFill>
                <a:srgbClr val="333333"/>
              </a:solidFill>
              <a:latin typeface="Open Sans"/>
              <a:ea typeface="Open Sans"/>
              <a:cs typeface="Open Sans"/>
              <a:sym typeface="Open Sans"/>
            </a:endParaRPr>
          </a:p>
          <a:p>
            <a:pPr marL="228600" lvl="0" indent="-228600" algn="just" rtl="0">
              <a:lnSpc>
                <a:spcPct val="90000"/>
              </a:lnSpc>
              <a:spcBef>
                <a:spcPts val="1000"/>
              </a:spcBef>
              <a:spcAft>
                <a:spcPts val="0"/>
              </a:spcAft>
              <a:buClr>
                <a:srgbClr val="008000"/>
              </a:buClr>
              <a:buSzPts val="2000"/>
              <a:buFont typeface="Arial" panose="020B0604020202020204"/>
              <a:buChar char="•"/>
            </a:pPr>
            <a:r>
              <a:rPr lang="en-US" sz="2000" b="1" i="0">
                <a:solidFill>
                  <a:srgbClr val="008000"/>
                </a:solidFill>
                <a:latin typeface="Open Sans"/>
                <a:ea typeface="Open Sans"/>
                <a:cs typeface="Open Sans"/>
                <a:sym typeface="Open Sans"/>
              </a:rPr>
              <a:t>Property #6:</a:t>
            </a:r>
            <a:r>
              <a:rPr lang="en-US" sz="2000" b="0" i="0">
                <a:solidFill>
                  <a:srgbClr val="333333"/>
                </a:solidFill>
                <a:latin typeface="Open Sans"/>
                <a:ea typeface="Open Sans"/>
                <a:cs typeface="Open Sans"/>
                <a:sym typeface="Open Sans"/>
              </a:rPr>
              <a:t> Every leaf (i.e. NULL node) must be colored BLACK.</a:t>
            </a:r>
            <a:endParaRPr lang="en-US" sz="2000" b="0" i="0">
              <a:solidFill>
                <a:srgbClr val="333333"/>
              </a:solidFill>
              <a:latin typeface="Open Sans"/>
              <a:ea typeface="Open Sans"/>
              <a:cs typeface="Open Sans"/>
              <a:sym typeface="Open Sans"/>
            </a:endParaRPr>
          </a:p>
        </p:txBody>
      </p:sp>
      <p:pic>
        <p:nvPicPr>
          <p:cNvPr id="102" name="Google Shape;102;p3"/>
          <p:cNvPicPr preferRelativeResize="0"/>
          <p:nvPr/>
        </p:nvPicPr>
        <p:blipFill rotWithShape="1">
          <a:blip r:embed="rId1"/>
          <a:srcRect/>
          <a:stretch>
            <a:fillRect/>
          </a:stretch>
        </p:blipFill>
        <p:spPr>
          <a:xfrm>
            <a:off x="2287265" y="3429000"/>
            <a:ext cx="4312589" cy="339206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24" name="Shape 324"/>
        <p:cNvGrpSpPr/>
        <p:nvPr/>
      </p:nvGrpSpPr>
      <p:grpSpPr>
        <a:xfrm>
          <a:off x="0" y="0"/>
          <a:ext cx="0" cy="0"/>
          <a:chOff x="0" y="0"/>
          <a:chExt cx="0" cy="0"/>
        </a:xfrm>
      </p:grpSpPr>
      <p:sp>
        <p:nvSpPr>
          <p:cNvPr id="325" name="Google Shape;325;p28"/>
          <p:cNvSpPr txBox="1"/>
          <p:nvPr>
            <p:ph type="title"/>
          </p:nvPr>
        </p:nvSpPr>
        <p:spPr>
          <a:xfrm>
            <a:off x="838200" y="0"/>
            <a:ext cx="10515600" cy="53061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ct val="100000"/>
              <a:buFont typeface="Calibri" panose="020F0502020204030204"/>
              <a:buNone/>
            </a:pPr>
            <a:r>
              <a:rPr lang="en-US"/>
              <a:t>Case 2: </a:t>
            </a:r>
            <a:r>
              <a:rPr lang="en-US" b="1" i="0">
                <a:solidFill>
                  <a:srgbClr val="273239"/>
                </a:solidFill>
                <a:latin typeface="Arial" panose="020B0604020202020204"/>
                <a:ea typeface="Arial" panose="020B0604020202020204"/>
                <a:cs typeface="Arial" panose="020B0604020202020204"/>
                <a:sym typeface="Arial" panose="020B0604020202020204"/>
              </a:rPr>
              <a:t>If Both u and v are Black</a:t>
            </a:r>
            <a:r>
              <a:rPr lang="en-US" b="0" i="0">
                <a:solidFill>
                  <a:srgbClr val="273239"/>
                </a:solidFill>
                <a:latin typeface="Arial" panose="020B0604020202020204"/>
                <a:ea typeface="Arial" panose="020B0604020202020204"/>
                <a:cs typeface="Arial" panose="020B0604020202020204"/>
                <a:sym typeface="Arial" panose="020B0604020202020204"/>
              </a:rPr>
              <a:t>.</a:t>
            </a:r>
            <a:endParaRPr lang="en-US" b="0" i="0">
              <a:solidFill>
                <a:srgbClr val="273239"/>
              </a:solidFill>
              <a:latin typeface="Arial" panose="020B0604020202020204"/>
              <a:ea typeface="Arial" panose="020B0604020202020204"/>
              <a:cs typeface="Arial" panose="020B0604020202020204"/>
              <a:sym typeface="Arial" panose="020B0604020202020204"/>
            </a:endParaRPr>
          </a:p>
        </p:txBody>
      </p:sp>
      <p:sp>
        <p:nvSpPr>
          <p:cNvPr id="326" name="Google Shape;326;p28"/>
          <p:cNvSpPr txBox="1"/>
          <p:nvPr>
            <p:ph type="body" idx="1"/>
          </p:nvPr>
        </p:nvSpPr>
        <p:spPr>
          <a:xfrm>
            <a:off x="65314" y="618851"/>
            <a:ext cx="10515600" cy="697682"/>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rgbClr val="273239"/>
              </a:buClr>
              <a:buSzPct val="100000"/>
              <a:buChar char="•"/>
            </a:pPr>
            <a:r>
              <a:rPr lang="en-US" sz="2400" b="1">
                <a:solidFill>
                  <a:srgbClr val="273239"/>
                </a:solidFill>
                <a:latin typeface="Arial" panose="020B0604020202020204"/>
                <a:ea typeface="Arial" panose="020B0604020202020204"/>
                <a:cs typeface="Arial" panose="020B0604020202020204"/>
                <a:sym typeface="Arial" panose="020B0604020202020204"/>
              </a:rPr>
              <a:t>2</a:t>
            </a:r>
            <a:r>
              <a:rPr lang="en-US" sz="2400" b="1" i="0">
                <a:solidFill>
                  <a:srgbClr val="273239"/>
                </a:solidFill>
                <a:latin typeface="Arial" panose="020B0604020202020204"/>
                <a:ea typeface="Arial" panose="020B0604020202020204"/>
                <a:cs typeface="Arial" panose="020B0604020202020204"/>
                <a:sym typeface="Arial" panose="020B0604020202020204"/>
              </a:rPr>
              <a:t>.1)</a:t>
            </a:r>
            <a:r>
              <a:rPr lang="en-US" sz="2400" b="0" i="0">
                <a:solidFill>
                  <a:srgbClr val="273239"/>
                </a:solidFill>
                <a:latin typeface="Arial" panose="020B0604020202020204"/>
                <a:ea typeface="Arial" panose="020B0604020202020204"/>
                <a:cs typeface="Arial" panose="020B0604020202020204"/>
                <a:sym typeface="Arial" panose="020B0604020202020204"/>
              </a:rPr>
              <a:t> Color u as </a:t>
            </a:r>
            <a:r>
              <a:rPr lang="en-US" sz="2400" b="0" i="0" u="sng">
                <a:solidFill>
                  <a:srgbClr val="273239"/>
                </a:solidFill>
                <a:latin typeface="Arial" panose="020B0604020202020204"/>
                <a:ea typeface="Arial" panose="020B0604020202020204"/>
                <a:cs typeface="Arial" panose="020B0604020202020204"/>
                <a:sym typeface="Arial" panose="020B0604020202020204"/>
              </a:rPr>
              <a:t>double black</a:t>
            </a:r>
            <a:r>
              <a:rPr lang="en-US" sz="2400" b="0" i="0">
                <a:solidFill>
                  <a:srgbClr val="273239"/>
                </a:solidFill>
                <a:latin typeface="Arial" panose="020B0604020202020204"/>
                <a:ea typeface="Arial" panose="020B0604020202020204"/>
                <a:cs typeface="Arial" panose="020B0604020202020204"/>
                <a:sym typeface="Arial" panose="020B0604020202020204"/>
              </a:rPr>
              <a:t>.  Now our task reduces to convert this double black to single black. Note that If v is leaf, then u is NULL and color of NULL is considered black. So the deletion of a black leaf also causes a double black.</a:t>
            </a:r>
            <a:endParaRPr sz="2400"/>
          </a:p>
        </p:txBody>
      </p:sp>
      <p:pic>
        <p:nvPicPr>
          <p:cNvPr id="327" name="Google Shape;327;p28" descr="Lightbox"/>
          <p:cNvPicPr preferRelativeResize="0"/>
          <p:nvPr/>
        </p:nvPicPr>
        <p:blipFill rotWithShape="1">
          <a:blip r:embed="rId1"/>
          <a:srcRect/>
          <a:stretch>
            <a:fillRect/>
          </a:stretch>
        </p:blipFill>
        <p:spPr>
          <a:xfrm>
            <a:off x="1464945" y="1188085"/>
            <a:ext cx="7968615" cy="2693670"/>
          </a:xfrm>
          <a:prstGeom prst="rect">
            <a:avLst/>
          </a:prstGeom>
          <a:noFill/>
          <a:ln>
            <a:noFill/>
          </a:ln>
        </p:spPr>
      </p:pic>
      <p:sp>
        <p:nvSpPr>
          <p:cNvPr id="328" name="Google Shape;328;p28"/>
          <p:cNvSpPr txBox="1"/>
          <p:nvPr/>
        </p:nvSpPr>
        <p:spPr>
          <a:xfrm>
            <a:off x="342901" y="3881535"/>
            <a:ext cx="1083517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273239"/>
                </a:solidFill>
                <a:latin typeface="Arial" panose="020B0604020202020204"/>
                <a:ea typeface="Arial" panose="020B0604020202020204"/>
                <a:cs typeface="Arial" panose="020B0604020202020204"/>
                <a:sym typeface="Arial" panose="020B0604020202020204"/>
              </a:rPr>
              <a:t>2.2)</a:t>
            </a: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Do following while the current node u is double black, and it is not the root. Let sibling of node be </a:t>
            </a:r>
            <a:r>
              <a:rPr lang="en-US" sz="1800" b="1" i="0" u="none" strike="noStrike" cap="none">
                <a:solidFill>
                  <a:srgbClr val="273239"/>
                </a:solidFill>
                <a:latin typeface="Arial" panose="020B0604020202020204"/>
                <a:ea typeface="Arial" panose="020B0604020202020204"/>
                <a:cs typeface="Arial" panose="020B0604020202020204"/>
                <a:sym typeface="Arial" panose="020B0604020202020204"/>
              </a:rPr>
              <a:t>s</a:t>
            </a: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9" name="Google Shape;329;p28"/>
          <p:cNvSpPr txBox="1"/>
          <p:nvPr/>
        </p:nvSpPr>
        <p:spPr>
          <a:xfrm>
            <a:off x="130175" y="4384040"/>
            <a:ext cx="11998325" cy="17519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a:t>
            </a:r>
            <a:r>
              <a:rPr lang="en-US" sz="1800" b="1" i="0" u="none" strike="noStrike" cap="none">
                <a:solidFill>
                  <a:srgbClr val="273239"/>
                </a:solidFill>
                <a:latin typeface="Arial" panose="020B0604020202020204"/>
                <a:ea typeface="Arial" panose="020B0604020202020204"/>
                <a:cs typeface="Arial" panose="020B0604020202020204"/>
                <a:sym typeface="Arial" panose="020B0604020202020204"/>
              </a:rPr>
              <a:t>(a): If sibling s is black and at least one of sibling’s children is </a:t>
            </a:r>
            <a:r>
              <a:rPr lang="en-US" sz="1800" b="1" i="0" u="none" strike="noStrike" cap="none">
                <a:solidFill>
                  <a:srgbClr val="FF0000"/>
                </a:solidFill>
                <a:latin typeface="Arial" panose="020B0604020202020204"/>
                <a:ea typeface="Arial" panose="020B0604020202020204"/>
                <a:cs typeface="Arial" panose="020B0604020202020204"/>
                <a:sym typeface="Arial" panose="020B0604020202020204"/>
              </a:rPr>
              <a:t>red</a:t>
            </a: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perform rotation(s).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Let the red child of s be </a:t>
            </a:r>
            <a:r>
              <a:rPr lang="en-US" sz="1800" b="1" i="0" u="none" strike="noStrike" cap="none">
                <a:solidFill>
                  <a:srgbClr val="FF0000"/>
                </a:solidFill>
                <a:latin typeface="Arial" panose="020B0604020202020204"/>
                <a:ea typeface="Arial" panose="020B0604020202020204"/>
                <a:cs typeface="Arial" panose="020B0604020202020204"/>
                <a:sym typeface="Arial" panose="020B0604020202020204"/>
              </a:rPr>
              <a:t>r</a:t>
            </a: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This case can be divided in four subcases depending upon positions of s and r.</a:t>
            </a:r>
            <a:b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b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a:t>
            </a:r>
            <a:r>
              <a:rPr lang="en-US" sz="1800" b="1" i="0" u="none" strike="noStrike" cap="none">
                <a:solidFill>
                  <a:srgbClr val="273239"/>
                </a:solidFill>
                <a:latin typeface="Arial" panose="020B0604020202020204"/>
                <a:ea typeface="Arial" panose="020B0604020202020204"/>
                <a:cs typeface="Arial" panose="020B0604020202020204"/>
                <a:sym typeface="Arial" panose="020B0604020202020204"/>
              </a:rPr>
              <a:t>(i)</a:t>
            </a: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Left Left Case (s is left child of its parent and r is left child of s or both children of s are red). </a:t>
            </a:r>
            <a:b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b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a:t>
            </a:r>
            <a:r>
              <a:rPr lang="en-US" sz="1800" b="1" i="0" u="none" strike="noStrike" cap="none">
                <a:solidFill>
                  <a:srgbClr val="273239"/>
                </a:solidFill>
                <a:latin typeface="Arial" panose="020B0604020202020204"/>
                <a:ea typeface="Arial" panose="020B0604020202020204"/>
                <a:cs typeface="Arial" panose="020B0604020202020204"/>
                <a:sym typeface="Arial" panose="020B0604020202020204"/>
              </a:rPr>
              <a:t>(ii)</a:t>
            </a: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Left Right Case (s is left child of its parent and r is right child of s). </a:t>
            </a:r>
            <a:b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b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a:t>
            </a:r>
            <a:r>
              <a:rPr lang="en-US" sz="1800" b="1" i="0" u="none" strike="noStrike" cap="none">
                <a:solidFill>
                  <a:srgbClr val="273239"/>
                </a:solidFill>
                <a:latin typeface="Arial" panose="020B0604020202020204"/>
                <a:ea typeface="Arial" panose="020B0604020202020204"/>
                <a:cs typeface="Arial" panose="020B0604020202020204"/>
                <a:sym typeface="Arial" panose="020B0604020202020204"/>
              </a:rPr>
              <a:t>(iii)</a:t>
            </a: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Right Right Case (s is right child of its parent and r is right child of s or both children of s are red)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…………..(iv) Right Left Case (s is right child of its parent and r is left child of s) </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33" name="Shape 333"/>
        <p:cNvGrpSpPr/>
        <p:nvPr/>
      </p:nvGrpSpPr>
      <p:grpSpPr>
        <a:xfrm>
          <a:off x="0" y="0"/>
          <a:ext cx="0" cy="0"/>
          <a:chOff x="0" y="0"/>
          <a:chExt cx="0" cy="0"/>
        </a:xfrm>
      </p:grpSpPr>
      <p:pic>
        <p:nvPicPr>
          <p:cNvPr id="334" name="Google Shape;334;p29" descr="Lightbox"/>
          <p:cNvPicPr preferRelativeResize="0"/>
          <p:nvPr/>
        </p:nvPicPr>
        <p:blipFill rotWithShape="1">
          <a:blip r:embed="rId1"/>
          <a:srcRect/>
          <a:stretch>
            <a:fillRect/>
          </a:stretch>
        </p:blipFill>
        <p:spPr>
          <a:xfrm>
            <a:off x="409575" y="1676400"/>
            <a:ext cx="11220450" cy="3352800"/>
          </a:xfrm>
          <a:prstGeom prst="rect">
            <a:avLst/>
          </a:prstGeom>
          <a:noFill/>
          <a:ln>
            <a:noFill/>
          </a:ln>
        </p:spPr>
      </p:pic>
      <p:sp>
        <p:nvSpPr>
          <p:cNvPr id="335" name="Google Shape;335;p29"/>
          <p:cNvSpPr txBox="1"/>
          <p:nvPr/>
        </p:nvSpPr>
        <p:spPr>
          <a:xfrm>
            <a:off x="485774" y="-1726"/>
            <a:ext cx="11706300" cy="1197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273239"/>
                </a:solidFill>
                <a:latin typeface="Arial" panose="020B0604020202020204"/>
                <a:ea typeface="Arial" panose="020B0604020202020204"/>
                <a:cs typeface="Arial" panose="020B0604020202020204"/>
                <a:sym typeface="Arial" panose="020B0604020202020204"/>
              </a:rPr>
              <a:t>2.2 a)</a:t>
            </a: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Do following while the current node u is double black, and it is not the root. Let sibling of node be </a:t>
            </a:r>
            <a:r>
              <a:rPr lang="en-US" sz="1800" b="1" i="0" u="none" strike="noStrike" cap="none">
                <a:solidFill>
                  <a:srgbClr val="273239"/>
                </a:solidFill>
                <a:latin typeface="Arial" panose="020B0604020202020204"/>
                <a:ea typeface="Arial" panose="020B0604020202020204"/>
                <a:cs typeface="Arial" panose="020B0604020202020204"/>
                <a:sym typeface="Arial" panose="020B0604020202020204"/>
              </a:rPr>
              <a:t>s</a:t>
            </a: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273239"/>
                </a:solidFill>
                <a:latin typeface="Arial" panose="020B0604020202020204"/>
                <a:ea typeface="Arial" panose="020B0604020202020204"/>
                <a:cs typeface="Arial" panose="020B0604020202020204"/>
                <a:sym typeface="Arial" panose="020B0604020202020204"/>
              </a:rPr>
              <a:t>If sibling s is black and at least one of sibling’s children is </a:t>
            </a:r>
            <a:r>
              <a:rPr lang="en-US" sz="1800" b="1" i="0" u="none" strike="noStrike" cap="none">
                <a:solidFill>
                  <a:srgbClr val="FF0000"/>
                </a:solidFill>
                <a:latin typeface="Arial" panose="020B0604020202020204"/>
                <a:ea typeface="Arial" panose="020B0604020202020204"/>
                <a:cs typeface="Arial" panose="020B0604020202020204"/>
                <a:sym typeface="Arial" panose="020B0604020202020204"/>
              </a:rPr>
              <a:t>red</a:t>
            </a: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perform rotation(s).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Let the red child of s be </a:t>
            </a:r>
            <a:r>
              <a:rPr lang="en-US" sz="1800" b="1" i="0" u="none" strike="noStrike" cap="none">
                <a:solidFill>
                  <a:srgbClr val="FF0000"/>
                </a:solidFill>
                <a:latin typeface="Arial" panose="020B0604020202020204"/>
                <a:ea typeface="Arial" panose="020B0604020202020204"/>
                <a:cs typeface="Arial" panose="020B0604020202020204"/>
                <a:sym typeface="Arial" panose="020B0604020202020204"/>
              </a:rPr>
              <a:t>r</a:t>
            </a: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This case can be divided in four subcases depending upon positions of s and r.</a:t>
            </a:r>
            <a:b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b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a:t>
            </a:r>
            <a:r>
              <a:rPr lang="en-US" sz="1800" b="1" i="0" u="none" strike="noStrike" cap="none">
                <a:solidFill>
                  <a:schemeClr val="accent1"/>
                </a:solidFill>
                <a:latin typeface="Arial" panose="020B0604020202020204"/>
                <a:ea typeface="Arial" panose="020B0604020202020204"/>
                <a:cs typeface="Arial" panose="020B0604020202020204"/>
                <a:sym typeface="Arial" panose="020B0604020202020204"/>
              </a:rPr>
              <a:t>(iii)</a:t>
            </a:r>
            <a:r>
              <a:rPr lang="en-US" sz="1800" b="0" i="0" u="none" strike="noStrike" cap="none">
                <a:solidFill>
                  <a:schemeClr val="accent1"/>
                </a:solidFill>
                <a:latin typeface="Arial" panose="020B0604020202020204"/>
                <a:ea typeface="Arial" panose="020B0604020202020204"/>
                <a:cs typeface="Arial" panose="020B0604020202020204"/>
                <a:sym typeface="Arial" panose="020B0604020202020204"/>
              </a:rPr>
              <a:t> Right Right Case (s is right child of its parent and r is right child of s or both children of s are red)</a:t>
            </a: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39" name="Shape 339"/>
        <p:cNvGrpSpPr/>
        <p:nvPr/>
      </p:nvGrpSpPr>
      <p:grpSpPr>
        <a:xfrm>
          <a:off x="0" y="0"/>
          <a:ext cx="0" cy="0"/>
          <a:chOff x="0" y="0"/>
          <a:chExt cx="0" cy="0"/>
        </a:xfrm>
      </p:grpSpPr>
      <p:sp>
        <p:nvSpPr>
          <p:cNvPr id="340" name="Google Shape;340;p30"/>
          <p:cNvSpPr txBox="1"/>
          <p:nvPr/>
        </p:nvSpPr>
        <p:spPr>
          <a:xfrm>
            <a:off x="485774" y="-1726"/>
            <a:ext cx="11706225" cy="1197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273239"/>
                </a:solidFill>
                <a:latin typeface="Arial" panose="020B0604020202020204"/>
                <a:ea typeface="Arial" panose="020B0604020202020204"/>
                <a:cs typeface="Arial" panose="020B0604020202020204"/>
                <a:sym typeface="Arial" panose="020B0604020202020204"/>
              </a:rPr>
              <a:t>2.2a)</a:t>
            </a: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Do following while the current node u is double black, and it is not the root. Let sibling of node be </a:t>
            </a:r>
            <a:r>
              <a:rPr lang="en-US" sz="1800" b="1" i="0" u="none" strike="noStrike" cap="none">
                <a:solidFill>
                  <a:srgbClr val="273239"/>
                </a:solidFill>
                <a:latin typeface="Arial" panose="020B0604020202020204"/>
                <a:ea typeface="Arial" panose="020B0604020202020204"/>
                <a:cs typeface="Arial" panose="020B0604020202020204"/>
                <a:sym typeface="Arial" panose="020B0604020202020204"/>
              </a:rPr>
              <a:t>s</a:t>
            </a: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273239"/>
                </a:solidFill>
                <a:latin typeface="Arial" panose="020B0604020202020204"/>
                <a:ea typeface="Arial" panose="020B0604020202020204"/>
                <a:cs typeface="Arial" panose="020B0604020202020204"/>
                <a:sym typeface="Arial" panose="020B0604020202020204"/>
              </a:rPr>
              <a:t>If sibling s is black and at least one of sibling’s children is </a:t>
            </a:r>
            <a:r>
              <a:rPr lang="en-US" sz="1800" b="1" i="0" u="none" strike="noStrike" cap="none">
                <a:solidFill>
                  <a:srgbClr val="FF0000"/>
                </a:solidFill>
                <a:latin typeface="Arial" panose="020B0604020202020204"/>
                <a:ea typeface="Arial" panose="020B0604020202020204"/>
                <a:cs typeface="Arial" panose="020B0604020202020204"/>
                <a:sym typeface="Arial" panose="020B0604020202020204"/>
              </a:rPr>
              <a:t>red</a:t>
            </a: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perform rotation(s).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Let the red child of s be </a:t>
            </a:r>
            <a:r>
              <a:rPr lang="en-US" sz="1800" b="1" i="0" u="none" strike="noStrike" cap="none">
                <a:solidFill>
                  <a:srgbClr val="FF0000"/>
                </a:solidFill>
                <a:latin typeface="Arial" panose="020B0604020202020204"/>
                <a:ea typeface="Arial" panose="020B0604020202020204"/>
                <a:cs typeface="Arial" panose="020B0604020202020204"/>
                <a:sym typeface="Arial" panose="020B0604020202020204"/>
              </a:rPr>
              <a:t>r</a:t>
            </a: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This case can be divided in four subcases depending upon positions of s and r.</a:t>
            </a:r>
            <a:b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b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a:t>
            </a:r>
            <a:r>
              <a:rPr lang="en-US" sz="1800" b="1" i="0" u="none" strike="noStrike" cap="none">
                <a:solidFill>
                  <a:srgbClr val="273239"/>
                </a:solidFill>
                <a:latin typeface="Arial" panose="020B0604020202020204"/>
                <a:ea typeface="Arial" panose="020B0604020202020204"/>
                <a:cs typeface="Arial" panose="020B0604020202020204"/>
                <a:sym typeface="Arial" panose="020B0604020202020204"/>
              </a:rPr>
              <a:t>(iv)</a:t>
            </a: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Right Left Case (s is right child of its parent and r is left child of s) </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41" name="Google Shape;341;p30"/>
          <p:cNvPicPr preferRelativeResize="0"/>
          <p:nvPr/>
        </p:nvPicPr>
        <p:blipFill rotWithShape="1">
          <a:blip r:embed="rId1"/>
          <a:srcRect/>
          <a:stretch>
            <a:fillRect/>
          </a:stretch>
        </p:blipFill>
        <p:spPr>
          <a:xfrm>
            <a:off x="8486775" y="1828800"/>
            <a:ext cx="2476500" cy="2242820"/>
          </a:xfrm>
          <a:prstGeom prst="rect">
            <a:avLst/>
          </a:prstGeom>
          <a:noFill/>
          <a:ln>
            <a:noFill/>
          </a:ln>
        </p:spPr>
      </p:pic>
      <p:pic>
        <p:nvPicPr>
          <p:cNvPr id="342" name="Google Shape;342;p30"/>
          <p:cNvPicPr preferRelativeResize="0"/>
          <p:nvPr/>
        </p:nvPicPr>
        <p:blipFill rotWithShape="1">
          <a:blip r:embed="rId2"/>
          <a:srcRect/>
          <a:stretch>
            <a:fillRect/>
          </a:stretch>
        </p:blipFill>
        <p:spPr>
          <a:xfrm>
            <a:off x="120015" y="1682750"/>
            <a:ext cx="8201025" cy="294767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47" name="Shape 347"/>
        <p:cNvGrpSpPr/>
        <p:nvPr/>
      </p:nvGrpSpPr>
      <p:grpSpPr>
        <a:xfrm>
          <a:off x="0" y="0"/>
          <a:ext cx="0" cy="0"/>
          <a:chOff x="0" y="0"/>
          <a:chExt cx="0" cy="0"/>
        </a:xfrm>
      </p:grpSpPr>
      <p:sp>
        <p:nvSpPr>
          <p:cNvPr id="348" name="Google Shape;348;p31"/>
          <p:cNvSpPr txBox="1"/>
          <p:nvPr/>
        </p:nvSpPr>
        <p:spPr>
          <a:xfrm>
            <a:off x="485774" y="-1726"/>
            <a:ext cx="11706225" cy="14751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273239"/>
                </a:solidFill>
                <a:latin typeface="Arial" panose="020B0604020202020204"/>
                <a:ea typeface="Arial" panose="020B0604020202020204"/>
                <a:cs typeface="Arial" panose="020B0604020202020204"/>
                <a:sym typeface="Arial" panose="020B0604020202020204"/>
              </a:rPr>
              <a:t>2.2 b)</a:t>
            </a: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a:t>
            </a:r>
            <a:r>
              <a:rPr lang="en-US" sz="1800" b="1" i="0" u="none" strike="noStrike" cap="none">
                <a:solidFill>
                  <a:srgbClr val="273239"/>
                </a:solidFill>
                <a:latin typeface="Arial" panose="020B0604020202020204"/>
                <a:ea typeface="Arial" panose="020B0604020202020204"/>
                <a:cs typeface="Arial" panose="020B0604020202020204"/>
                <a:sym typeface="Arial" panose="020B0604020202020204"/>
              </a:rPr>
              <a:t>: If sibling is black and its both children are black</a:t>
            </a: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1. Add black to parent - Here If Parent is red it becomes black and if parent is black it becomes double black</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2. Make sibling Red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3. If still double black, apply the other cases.</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49" name="Google Shape;349;p31" descr="Lightbox"/>
          <p:cNvPicPr preferRelativeResize="0"/>
          <p:nvPr/>
        </p:nvPicPr>
        <p:blipFill rotWithShape="1">
          <a:blip r:embed="rId1"/>
          <a:srcRect/>
          <a:stretch>
            <a:fillRect/>
          </a:stretch>
        </p:blipFill>
        <p:spPr>
          <a:xfrm>
            <a:off x="368851" y="2130100"/>
            <a:ext cx="11249025" cy="388814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54" name="Shape 354"/>
        <p:cNvGrpSpPr/>
        <p:nvPr/>
      </p:nvGrpSpPr>
      <p:grpSpPr>
        <a:xfrm>
          <a:off x="0" y="0"/>
          <a:ext cx="0" cy="0"/>
          <a:chOff x="0" y="0"/>
          <a:chExt cx="0" cy="0"/>
        </a:xfrm>
      </p:grpSpPr>
      <p:sp>
        <p:nvSpPr>
          <p:cNvPr id="355" name="Google Shape;355;p32"/>
          <p:cNvSpPr txBox="1"/>
          <p:nvPr/>
        </p:nvSpPr>
        <p:spPr>
          <a:xfrm>
            <a:off x="383137" y="0"/>
            <a:ext cx="11706225"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273239"/>
                </a:solidFill>
                <a:latin typeface="Arial" panose="020B0604020202020204"/>
                <a:ea typeface="Arial" panose="020B0604020202020204"/>
                <a:cs typeface="Arial" panose="020B0604020202020204"/>
                <a:sym typeface="Arial" panose="020B0604020202020204"/>
              </a:rPr>
              <a:t>2.2 c)</a:t>
            </a: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a:t>
            </a:r>
            <a:r>
              <a:rPr lang="en-US" sz="1800" b="1" i="0" u="none" strike="noStrike" cap="none">
                <a:solidFill>
                  <a:srgbClr val="273239"/>
                </a:solidFill>
                <a:latin typeface="Arial" panose="020B0604020202020204"/>
                <a:ea typeface="Arial" panose="020B0604020202020204"/>
                <a:cs typeface="Arial" panose="020B0604020202020204"/>
                <a:sym typeface="Arial" panose="020B0604020202020204"/>
              </a:rPr>
              <a:t> If sibling is </a:t>
            </a:r>
            <a:r>
              <a:rPr lang="en-US" sz="1800" b="1" i="0" u="none" strike="noStrike" cap="none">
                <a:solidFill>
                  <a:srgbClr val="FF0000"/>
                </a:solidFill>
                <a:latin typeface="Arial" panose="020B0604020202020204"/>
                <a:ea typeface="Arial" panose="020B0604020202020204"/>
                <a:cs typeface="Arial" panose="020B0604020202020204"/>
                <a:sym typeface="Arial" panose="020B0604020202020204"/>
              </a:rPr>
              <a:t>red</a:t>
            </a: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perform a rotation to move old sibling up, recolor the old sibling and parent. The new sibling is always black (See the below diagram). This mainly converts the tree to black sibling case (by rotation) and leads to case (a) or (b).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This case can be divided in two subcases. </a:t>
            </a:r>
            <a:b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b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a:t>
            </a:r>
            <a:r>
              <a:rPr lang="en-US" sz="1800" b="1" i="0" u="none" strike="noStrike" cap="none">
                <a:solidFill>
                  <a:srgbClr val="273239"/>
                </a:solidFill>
                <a:latin typeface="Arial" panose="020B0604020202020204"/>
                <a:ea typeface="Arial" panose="020B0604020202020204"/>
                <a:cs typeface="Arial" panose="020B0604020202020204"/>
                <a:sym typeface="Arial" panose="020B0604020202020204"/>
              </a:rPr>
              <a:t>(i)</a:t>
            </a: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Left Case (s is left child of its parent). </a:t>
            </a:r>
            <a:b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b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a:t>
            </a:r>
            <a:r>
              <a:rPr lang="en-US" sz="1800" b="1" i="0" u="none" strike="noStrike" cap="none">
                <a:solidFill>
                  <a:srgbClr val="273239"/>
                </a:solidFill>
                <a:latin typeface="Arial" panose="020B0604020202020204"/>
                <a:ea typeface="Arial" panose="020B0604020202020204"/>
                <a:cs typeface="Arial" panose="020B0604020202020204"/>
                <a:sym typeface="Arial" panose="020B0604020202020204"/>
              </a:rPr>
              <a:t>(ii)</a:t>
            </a: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Right Case (s is right child of its parent). </a:t>
            </a:r>
            <a:b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b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56" name="Google Shape;356;p32" descr="Lightbox"/>
          <p:cNvPicPr preferRelativeResize="0"/>
          <p:nvPr/>
        </p:nvPicPr>
        <p:blipFill rotWithShape="1">
          <a:blip r:embed="rId1"/>
          <a:srcRect/>
          <a:stretch>
            <a:fillRect/>
          </a:stretch>
        </p:blipFill>
        <p:spPr>
          <a:xfrm>
            <a:off x="948612" y="2101113"/>
            <a:ext cx="8951168" cy="4365171"/>
          </a:xfrm>
          <a:prstGeom prst="rect">
            <a:avLst/>
          </a:prstGeom>
          <a:noFill/>
          <a:ln>
            <a:noFill/>
          </a:ln>
        </p:spPr>
      </p:pic>
      <p:sp>
        <p:nvSpPr>
          <p:cNvPr id="357" name="Google Shape;357;p32"/>
          <p:cNvSpPr txBox="1"/>
          <p:nvPr/>
        </p:nvSpPr>
        <p:spPr>
          <a:xfrm>
            <a:off x="9227976" y="3732245"/>
            <a:ext cx="138093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New sibling</a:t>
            </a: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8" name="Google Shape;358;p32"/>
          <p:cNvSpPr txBox="1"/>
          <p:nvPr/>
        </p:nvSpPr>
        <p:spPr>
          <a:xfrm>
            <a:off x="5593342" y="4473992"/>
            <a:ext cx="279571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Change color of sibling and parent</a:t>
            </a: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362" name="Shape 362"/>
        <p:cNvGrpSpPr/>
        <p:nvPr/>
      </p:nvGrpSpPr>
      <p:grpSpPr>
        <a:xfrm>
          <a:off x="0" y="0"/>
          <a:ext cx="0" cy="0"/>
          <a:chOff x="0" y="0"/>
          <a:chExt cx="0" cy="0"/>
        </a:xfrm>
      </p:grpSpPr>
      <p:sp>
        <p:nvSpPr>
          <p:cNvPr id="363" name="Google Shape;363;p33"/>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73239"/>
              </a:buClr>
              <a:buSzPts val="2800"/>
              <a:buChar char="•"/>
            </a:pPr>
            <a:r>
              <a:rPr lang="en-US" b="1" i="0">
                <a:solidFill>
                  <a:srgbClr val="273239"/>
                </a:solidFill>
                <a:latin typeface="Arial" panose="020B0604020202020204"/>
                <a:ea typeface="Arial" panose="020B0604020202020204"/>
                <a:cs typeface="Arial" panose="020B0604020202020204"/>
                <a:sym typeface="Arial" panose="020B0604020202020204"/>
              </a:rPr>
              <a:t>3.3)</a:t>
            </a:r>
            <a:r>
              <a:rPr lang="en-US" b="0" i="0">
                <a:solidFill>
                  <a:srgbClr val="273239"/>
                </a:solidFill>
                <a:latin typeface="Arial" panose="020B0604020202020204"/>
                <a:ea typeface="Arial" panose="020B0604020202020204"/>
                <a:cs typeface="Arial" panose="020B0604020202020204"/>
                <a:sym typeface="Arial" panose="020B0604020202020204"/>
              </a:rPr>
              <a:t> If double black node u is root, make it single black and return</a:t>
            </a:r>
            <a:endParaRPr lang="en-US" b="0" i="0">
              <a:solidFill>
                <a:srgbClr val="273239"/>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367" name="Shape 367"/>
        <p:cNvGrpSpPr/>
        <p:nvPr/>
      </p:nvGrpSpPr>
      <p:grpSpPr>
        <a:xfrm>
          <a:off x="0" y="0"/>
          <a:ext cx="0" cy="0"/>
          <a:chOff x="0" y="0"/>
          <a:chExt cx="0" cy="0"/>
        </a:xfrm>
      </p:grpSpPr>
      <p:pic>
        <p:nvPicPr>
          <p:cNvPr id="368" name="Google Shape;368;p34"/>
          <p:cNvPicPr preferRelativeResize="0"/>
          <p:nvPr/>
        </p:nvPicPr>
        <p:blipFill rotWithShape="1">
          <a:blip r:embed="rId1"/>
          <a:srcRect/>
          <a:stretch>
            <a:fillRect/>
          </a:stretch>
        </p:blipFill>
        <p:spPr>
          <a:xfrm>
            <a:off x="221504" y="451271"/>
            <a:ext cx="5572125" cy="2409825"/>
          </a:xfrm>
          <a:prstGeom prst="rect">
            <a:avLst/>
          </a:prstGeom>
          <a:noFill/>
          <a:ln>
            <a:noFill/>
          </a:ln>
        </p:spPr>
      </p:pic>
      <p:sp>
        <p:nvSpPr>
          <p:cNvPr id="369" name="Google Shape;369;p34"/>
          <p:cNvSpPr txBox="1"/>
          <p:nvPr/>
        </p:nvSpPr>
        <p:spPr>
          <a:xfrm>
            <a:off x="867748" y="0"/>
            <a:ext cx="108288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Watch For Red-Black Tree Deletion: 1)   </a:t>
            </a:r>
            <a:r>
              <a:rPr lang="en-US" sz="1200" b="0" i="0" u="sng" strike="noStrike" cap="none">
                <a:solidFill>
                  <a:schemeClr val="hlink"/>
                </a:solidFill>
                <a:latin typeface="Calibri" panose="020F0502020204030204"/>
                <a:ea typeface="Calibri" panose="020F0502020204030204"/>
                <a:cs typeface="Calibri" panose="020F0502020204030204"/>
                <a:sym typeface="Calibri" panose="020F0502020204030204"/>
                <a:hlinkClick r:id="rId2"/>
              </a:rPr>
              <a:t>https://www.youtube.com/watch?v=w5cvkTXY0vQ</a:t>
            </a: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    2) </a:t>
            </a:r>
            <a:r>
              <a:rPr lang="en-US" sz="1200" b="0" i="0" u="sng" strike="noStrike" cap="none">
                <a:solidFill>
                  <a:schemeClr val="hlink"/>
                </a:solidFill>
                <a:latin typeface="Calibri" panose="020F0502020204030204"/>
                <a:ea typeface="Calibri" panose="020F0502020204030204"/>
                <a:cs typeface="Calibri" panose="020F0502020204030204"/>
                <a:sym typeface="Calibri" panose="020F0502020204030204"/>
                <a:hlinkClick r:id="rId3"/>
              </a:rPr>
              <a:t>https://www.youtube.com/watch?v=CTvfzU_uNKE</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152400" algn="l" rtl="0">
              <a:lnSpc>
                <a:spcPct val="100000"/>
              </a:lnSpc>
              <a:spcBef>
                <a:spcPts val="0"/>
              </a:spcBef>
              <a:spcAft>
                <a:spcPts val="0"/>
              </a:spcAft>
              <a:buClr>
                <a:schemeClr val="dk1"/>
              </a:buClr>
              <a:buSzPts val="1200"/>
              <a:buFont typeface="Calibri" panose="020F0502020204030204"/>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70" name="Google Shape;370;p34"/>
          <p:cNvPicPr preferRelativeResize="0"/>
          <p:nvPr/>
        </p:nvPicPr>
        <p:blipFill rotWithShape="1">
          <a:blip r:embed="rId4"/>
          <a:srcRect/>
          <a:stretch>
            <a:fillRect/>
          </a:stretch>
        </p:blipFill>
        <p:spPr>
          <a:xfrm>
            <a:off x="6239510" y="858520"/>
            <a:ext cx="3961130" cy="2944495"/>
          </a:xfrm>
          <a:prstGeom prst="rect">
            <a:avLst/>
          </a:prstGeom>
          <a:noFill/>
          <a:ln>
            <a:noFill/>
          </a:ln>
        </p:spPr>
      </p:pic>
      <p:sp>
        <p:nvSpPr>
          <p:cNvPr id="371" name="Google Shape;371;p34"/>
          <p:cNvSpPr txBox="1"/>
          <p:nvPr/>
        </p:nvSpPr>
        <p:spPr>
          <a:xfrm>
            <a:off x="6223518" y="451271"/>
            <a:ext cx="27525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After deleting 55 we get</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5" name="Google Shape;355;p32"/>
          <p:cNvSpPr txBox="1"/>
          <p:nvPr/>
        </p:nvSpPr>
        <p:spPr>
          <a:xfrm>
            <a:off x="407267" y="3841115"/>
            <a:ext cx="11706225" cy="2031325"/>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273239"/>
                </a:solidFill>
                <a:latin typeface="Arial" panose="020B0604020202020204"/>
                <a:ea typeface="Arial" panose="020B0604020202020204"/>
                <a:cs typeface="Arial" panose="020B0604020202020204"/>
                <a:sym typeface="Arial" panose="020B0604020202020204"/>
              </a:rPr>
              <a:t>2.2 c)</a:t>
            </a: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a:t>
            </a:r>
            <a:r>
              <a:rPr lang="en-US" sz="1800" b="1" i="0" u="none" strike="noStrike" cap="none">
                <a:solidFill>
                  <a:srgbClr val="273239"/>
                </a:solidFill>
                <a:latin typeface="Arial" panose="020B0604020202020204"/>
                <a:ea typeface="Arial" panose="020B0604020202020204"/>
                <a:cs typeface="Arial" panose="020B0604020202020204"/>
                <a:sym typeface="Arial" panose="020B0604020202020204"/>
              </a:rPr>
              <a:t> If sibling is </a:t>
            </a:r>
            <a:r>
              <a:rPr lang="en-US" sz="1800" b="1" i="0" u="none" strike="noStrike" cap="none">
                <a:solidFill>
                  <a:srgbClr val="FF0000"/>
                </a:solidFill>
                <a:latin typeface="Arial" panose="020B0604020202020204"/>
                <a:ea typeface="Arial" panose="020B0604020202020204"/>
                <a:cs typeface="Arial" panose="020B0604020202020204"/>
                <a:sym typeface="Arial" panose="020B0604020202020204"/>
              </a:rPr>
              <a:t>red</a:t>
            </a: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perform a rotation to move old sibling up, recolor the old sibling and parent. The new sibling is always black (See the below diagram). This mainly converts the tree to black sibling case (by rotation) and leads to case (a) or (b).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This case can be divided in two subcases. </a:t>
            </a:r>
            <a:b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b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a:t>
            </a:r>
            <a:r>
              <a:rPr lang="en-US" sz="1800" b="1" i="0" u="none" strike="noStrike" cap="none">
                <a:solidFill>
                  <a:srgbClr val="273239"/>
                </a:solidFill>
                <a:latin typeface="Arial" panose="020B0604020202020204"/>
                <a:ea typeface="Arial" panose="020B0604020202020204"/>
                <a:cs typeface="Arial" panose="020B0604020202020204"/>
                <a:sym typeface="Arial" panose="020B0604020202020204"/>
              </a:rPr>
              <a:t>(i)</a:t>
            </a: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Left Case (s is left child of its parent). </a:t>
            </a:r>
            <a:b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b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a:t>
            </a:r>
            <a:r>
              <a:rPr lang="en-US" sz="1800" b="1" i="0" u="none" strike="noStrike" cap="none">
                <a:solidFill>
                  <a:srgbClr val="273239"/>
                </a:solidFill>
                <a:latin typeface="Arial" panose="020B0604020202020204"/>
                <a:ea typeface="Arial" panose="020B0604020202020204"/>
                <a:cs typeface="Arial" panose="020B0604020202020204"/>
                <a:sym typeface="Arial" panose="020B0604020202020204"/>
              </a:rPr>
              <a:t>(ii)</a:t>
            </a: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Right Case (s is right child of its parent). </a:t>
            </a:r>
            <a:b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b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8" name="Google Shape;348;p31"/>
          <p:cNvSpPr txBox="1"/>
          <p:nvPr/>
        </p:nvSpPr>
        <p:spPr>
          <a:xfrm>
            <a:off x="485774" y="5738674"/>
            <a:ext cx="11706225" cy="1200329"/>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273239"/>
                </a:solidFill>
                <a:latin typeface="Arial" panose="020B0604020202020204"/>
                <a:ea typeface="Arial" panose="020B0604020202020204"/>
                <a:cs typeface="Arial" panose="020B0604020202020204"/>
                <a:sym typeface="Arial" panose="020B0604020202020204"/>
              </a:rPr>
              <a:t>2.2 b)</a:t>
            </a: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a:t>
            </a:r>
            <a:r>
              <a:rPr lang="en-US" sz="1800" b="1" i="0" u="none" strike="noStrike" cap="none">
                <a:solidFill>
                  <a:srgbClr val="273239"/>
                </a:solidFill>
                <a:latin typeface="Arial" panose="020B0604020202020204"/>
                <a:ea typeface="Arial" panose="020B0604020202020204"/>
                <a:cs typeface="Arial" panose="020B0604020202020204"/>
                <a:sym typeface="Arial" panose="020B0604020202020204"/>
              </a:rPr>
              <a:t>: If sibling is black and its both children are black</a:t>
            </a: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-Add black to parent - Here If Parent is red it becomes black and if parent is black it becomes double black</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-Make sibling Red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-If still double black, apply the other cases.</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1"/>
                                        </p:tgtEl>
                                        <p:attrNameLst>
                                          <p:attrName>style.visibility</p:attrName>
                                        </p:attrNameLst>
                                      </p:cBhvr>
                                      <p:to>
                                        <p:strVal val="visible"/>
                                      </p:to>
                                    </p:set>
                                    <p:anim calcmode="lin" valueType="num">
                                      <p:cBhvr additive="base">
                                        <p:cTn id="7" dur="500"/>
                                        <p:tgtEl>
                                          <p:spTgt spid="371"/>
                                        </p:tgtEl>
                                        <p:attrNameLst>
                                          <p:attrName>ppt_y</p:attrName>
                                        </p:attrNameLst>
                                      </p:cBhvr>
                                      <p:tavLst>
                                        <p:tav tm="0" fmla="">
                                          <p:val>
                                            <p:strVal val="#ppt_y+1"/>
                                          </p:val>
                                        </p:tav>
                                        <p:tav tm="100000" fmla="">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370"/>
                                        </p:tgtEl>
                                        <p:attrNameLst>
                                          <p:attrName>style.visibility</p:attrName>
                                        </p:attrNameLst>
                                      </p:cBhvr>
                                      <p:to>
                                        <p:strVal val="visible"/>
                                      </p:to>
                                    </p:set>
                                    <p:anim calcmode="lin" valueType="num">
                                      <p:cBhvr additive="base">
                                        <p:cTn id="10" dur="500"/>
                                        <p:tgtEl>
                                          <p:spTgt spid="370"/>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367" name="Shape 367"/>
        <p:cNvGrpSpPr/>
        <p:nvPr/>
      </p:nvGrpSpPr>
      <p:grpSpPr>
        <a:xfrm>
          <a:off x="0" y="0"/>
          <a:ext cx="0" cy="0"/>
          <a:chOff x="0" y="0"/>
          <a:chExt cx="0" cy="0"/>
        </a:xfrm>
      </p:grpSpPr>
      <p:pic>
        <p:nvPicPr>
          <p:cNvPr id="368" name="Google Shape;368;p34"/>
          <p:cNvPicPr preferRelativeResize="0"/>
          <p:nvPr/>
        </p:nvPicPr>
        <p:blipFill rotWithShape="1">
          <a:blip r:embed="rId1"/>
          <a:srcRect/>
          <a:stretch>
            <a:fillRect/>
          </a:stretch>
        </p:blipFill>
        <p:spPr>
          <a:xfrm>
            <a:off x="221504" y="451271"/>
            <a:ext cx="5572125" cy="2409825"/>
          </a:xfrm>
          <a:prstGeom prst="rect">
            <a:avLst/>
          </a:prstGeom>
          <a:noFill/>
          <a:ln>
            <a:noFill/>
          </a:ln>
        </p:spPr>
      </p:pic>
      <p:sp>
        <p:nvSpPr>
          <p:cNvPr id="369" name="Google Shape;369;p34"/>
          <p:cNvSpPr txBox="1"/>
          <p:nvPr/>
        </p:nvSpPr>
        <p:spPr>
          <a:xfrm>
            <a:off x="867748" y="0"/>
            <a:ext cx="108288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Watch For Red-Black Tree Deletion: 1)   </a:t>
            </a:r>
            <a:r>
              <a:rPr lang="en-US" sz="1200" b="0" i="0" u="sng" strike="noStrike" cap="none">
                <a:solidFill>
                  <a:schemeClr val="hlink"/>
                </a:solidFill>
                <a:latin typeface="Calibri" panose="020F0502020204030204"/>
                <a:ea typeface="Calibri" panose="020F0502020204030204"/>
                <a:cs typeface="Calibri" panose="020F0502020204030204"/>
                <a:sym typeface="Calibri" panose="020F0502020204030204"/>
                <a:hlinkClick r:id="rId2"/>
              </a:rPr>
              <a:t>https://www.youtube.com/watch?v=w5cvkTXY0vQ</a:t>
            </a: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    2) </a:t>
            </a:r>
            <a:r>
              <a:rPr lang="en-US" sz="1200" b="0" i="0" u="sng" strike="noStrike" cap="none">
                <a:solidFill>
                  <a:schemeClr val="hlink"/>
                </a:solidFill>
                <a:latin typeface="Calibri" panose="020F0502020204030204"/>
                <a:ea typeface="Calibri" panose="020F0502020204030204"/>
                <a:cs typeface="Calibri" panose="020F0502020204030204"/>
                <a:sym typeface="Calibri" panose="020F0502020204030204"/>
                <a:hlinkClick r:id="rId3"/>
              </a:rPr>
              <a:t>https://www.youtube.com/watch?v=CTvfzU_uNKE</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152400" algn="l" rtl="0">
              <a:lnSpc>
                <a:spcPct val="100000"/>
              </a:lnSpc>
              <a:spcBef>
                <a:spcPts val="0"/>
              </a:spcBef>
              <a:spcAft>
                <a:spcPts val="0"/>
              </a:spcAft>
              <a:buClr>
                <a:schemeClr val="dk1"/>
              </a:buClr>
              <a:buSzPts val="1200"/>
              <a:buFont typeface="Calibri" panose="020F0502020204030204"/>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70" name="Google Shape;370;p34"/>
          <p:cNvPicPr preferRelativeResize="0"/>
          <p:nvPr/>
        </p:nvPicPr>
        <p:blipFill rotWithShape="1">
          <a:blip r:embed="rId4"/>
          <a:srcRect/>
          <a:stretch>
            <a:fillRect/>
          </a:stretch>
        </p:blipFill>
        <p:spPr>
          <a:xfrm>
            <a:off x="6239750" y="858222"/>
            <a:ext cx="2828925" cy="1856986"/>
          </a:xfrm>
          <a:prstGeom prst="rect">
            <a:avLst/>
          </a:prstGeom>
          <a:noFill/>
          <a:ln>
            <a:noFill/>
          </a:ln>
        </p:spPr>
      </p:pic>
      <p:sp>
        <p:nvSpPr>
          <p:cNvPr id="371" name="Google Shape;371;p34"/>
          <p:cNvSpPr txBox="1"/>
          <p:nvPr/>
        </p:nvSpPr>
        <p:spPr>
          <a:xfrm>
            <a:off x="6223518" y="451271"/>
            <a:ext cx="27525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After deleting 55 we get</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72" name="Google Shape;372;p34"/>
          <p:cNvSpPr txBox="1"/>
          <p:nvPr/>
        </p:nvSpPr>
        <p:spPr>
          <a:xfrm>
            <a:off x="77754" y="3059668"/>
            <a:ext cx="27525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After deleting 30 we get</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73" name="Google Shape;373;p34"/>
          <p:cNvPicPr preferRelativeResize="0"/>
          <p:nvPr/>
        </p:nvPicPr>
        <p:blipFill rotWithShape="1">
          <a:blip r:embed="rId5"/>
          <a:srcRect/>
          <a:stretch>
            <a:fillRect/>
          </a:stretch>
        </p:blipFill>
        <p:spPr>
          <a:xfrm>
            <a:off x="77754" y="3581089"/>
            <a:ext cx="2847975" cy="1438275"/>
          </a:xfrm>
          <a:prstGeom prst="rect">
            <a:avLst/>
          </a:prstGeom>
          <a:noFill/>
          <a:ln>
            <a:noFill/>
          </a:ln>
        </p:spPr>
      </p:pic>
      <p:pic>
        <p:nvPicPr>
          <p:cNvPr id="374" name="Google Shape;374;p34"/>
          <p:cNvPicPr preferRelativeResize="0"/>
          <p:nvPr/>
        </p:nvPicPr>
        <p:blipFill rotWithShape="1">
          <a:blip r:embed="rId6"/>
          <a:srcRect/>
          <a:stretch>
            <a:fillRect/>
          </a:stretch>
        </p:blipFill>
        <p:spPr>
          <a:xfrm>
            <a:off x="3590925" y="3633476"/>
            <a:ext cx="2505075" cy="1333500"/>
          </a:xfrm>
          <a:prstGeom prst="rect">
            <a:avLst/>
          </a:prstGeom>
          <a:noFill/>
          <a:ln>
            <a:noFill/>
          </a:ln>
        </p:spPr>
      </p:pic>
      <p:sp>
        <p:nvSpPr>
          <p:cNvPr id="375" name="Google Shape;375;p34"/>
          <p:cNvSpPr txBox="1"/>
          <p:nvPr/>
        </p:nvSpPr>
        <p:spPr>
          <a:xfrm>
            <a:off x="3533969" y="3061699"/>
            <a:ext cx="27525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After deleting 90 we get</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76" name="Google Shape;376;p34"/>
          <p:cNvSpPr txBox="1"/>
          <p:nvPr/>
        </p:nvSpPr>
        <p:spPr>
          <a:xfrm>
            <a:off x="6878992" y="3059668"/>
            <a:ext cx="27525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After deleting 80 we get</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77" name="Google Shape;377;p34"/>
          <p:cNvPicPr preferRelativeResize="0"/>
          <p:nvPr/>
        </p:nvPicPr>
        <p:blipFill rotWithShape="1">
          <a:blip r:embed="rId7"/>
          <a:srcRect/>
          <a:stretch>
            <a:fillRect/>
          </a:stretch>
        </p:blipFill>
        <p:spPr>
          <a:xfrm>
            <a:off x="6993585" y="3510939"/>
            <a:ext cx="1971675" cy="1495425"/>
          </a:xfrm>
          <a:prstGeom prst="rect">
            <a:avLst/>
          </a:prstGeom>
          <a:noFill/>
          <a:ln>
            <a:noFill/>
          </a:ln>
        </p:spPr>
      </p:pic>
      <p:sp>
        <p:nvSpPr>
          <p:cNvPr id="378" name="Google Shape;378;p34"/>
          <p:cNvSpPr txBox="1"/>
          <p:nvPr/>
        </p:nvSpPr>
        <p:spPr>
          <a:xfrm>
            <a:off x="9361715" y="3091358"/>
            <a:ext cx="27525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After deleting 50 we get</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79" name="Google Shape;379;p34"/>
          <p:cNvPicPr preferRelativeResize="0"/>
          <p:nvPr/>
        </p:nvPicPr>
        <p:blipFill rotWithShape="1">
          <a:blip r:embed="rId8"/>
          <a:srcRect/>
          <a:stretch>
            <a:fillRect/>
          </a:stretch>
        </p:blipFill>
        <p:spPr>
          <a:xfrm>
            <a:off x="9623555" y="3528701"/>
            <a:ext cx="2228850" cy="1543050"/>
          </a:xfrm>
          <a:prstGeom prst="rect">
            <a:avLst/>
          </a:prstGeom>
          <a:noFill/>
          <a:ln>
            <a:noFill/>
          </a:ln>
        </p:spPr>
      </p:pic>
      <p:sp>
        <p:nvSpPr>
          <p:cNvPr id="381" name="Google Shape;381;p34"/>
          <p:cNvSpPr txBox="1"/>
          <p:nvPr/>
        </p:nvSpPr>
        <p:spPr>
          <a:xfrm>
            <a:off x="3487219" y="5130576"/>
            <a:ext cx="27525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After deleting 15 we get</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82" name="Google Shape;382;p34"/>
          <p:cNvPicPr preferRelativeResize="0"/>
          <p:nvPr/>
        </p:nvPicPr>
        <p:blipFill rotWithShape="1">
          <a:blip r:embed="rId9"/>
          <a:srcRect/>
          <a:stretch>
            <a:fillRect/>
          </a:stretch>
        </p:blipFill>
        <p:spPr>
          <a:xfrm>
            <a:off x="3699005" y="5582979"/>
            <a:ext cx="1733550" cy="838200"/>
          </a:xfrm>
          <a:prstGeom prst="rect">
            <a:avLst/>
          </a:prstGeom>
          <a:noFill/>
          <a:ln>
            <a:noFill/>
          </a:ln>
        </p:spPr>
      </p:pic>
      <p:pic>
        <p:nvPicPr>
          <p:cNvPr id="383" name="Google Shape;383;p34"/>
          <p:cNvPicPr preferRelativeResize="0"/>
          <p:nvPr/>
        </p:nvPicPr>
        <p:blipFill rotWithShape="1">
          <a:blip r:embed="rId10"/>
          <a:srcRect/>
          <a:stretch>
            <a:fillRect/>
          </a:stretch>
        </p:blipFill>
        <p:spPr>
          <a:xfrm>
            <a:off x="401319" y="5448106"/>
            <a:ext cx="2219325" cy="1419225"/>
          </a:xfrm>
          <a:prstGeom prst="rect">
            <a:avLst/>
          </a:prstGeom>
          <a:noFill/>
          <a:ln>
            <a:noFill/>
          </a:ln>
        </p:spPr>
      </p:pic>
      <p:sp>
        <p:nvSpPr>
          <p:cNvPr id="384" name="Google Shape;384;p34"/>
          <p:cNvSpPr txBox="1"/>
          <p:nvPr/>
        </p:nvSpPr>
        <p:spPr>
          <a:xfrm>
            <a:off x="48986" y="5086421"/>
            <a:ext cx="27525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After deleting 35 we get</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1"/>
                                        </p:tgtEl>
                                        <p:attrNameLst>
                                          <p:attrName>style.visibility</p:attrName>
                                        </p:attrNameLst>
                                      </p:cBhvr>
                                      <p:to>
                                        <p:strVal val="visible"/>
                                      </p:to>
                                    </p:set>
                                    <p:anim calcmode="lin" valueType="num">
                                      <p:cBhvr additive="base">
                                        <p:cTn id="7" dur="500"/>
                                        <p:tgtEl>
                                          <p:spTgt spid="371"/>
                                        </p:tgtEl>
                                        <p:attrNameLst>
                                          <p:attrName>ppt_y</p:attrName>
                                        </p:attrNameLst>
                                      </p:cBhvr>
                                      <p:tavLst>
                                        <p:tav tm="0" fmla="">
                                          <p:val>
                                            <p:strVal val="#ppt_y+1"/>
                                          </p:val>
                                        </p:tav>
                                        <p:tav tm="100000" fmla="">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370"/>
                                        </p:tgtEl>
                                        <p:attrNameLst>
                                          <p:attrName>style.visibility</p:attrName>
                                        </p:attrNameLst>
                                      </p:cBhvr>
                                      <p:to>
                                        <p:strVal val="visible"/>
                                      </p:to>
                                    </p:set>
                                    <p:anim calcmode="lin" valueType="num">
                                      <p:cBhvr additive="base">
                                        <p:cTn id="10" dur="500"/>
                                        <p:tgtEl>
                                          <p:spTgt spid="370"/>
                                        </p:tgtEl>
                                        <p:attrNameLst>
                                          <p:attrName>ppt_y</p:attrName>
                                        </p:attrNameLst>
                                      </p:cBhvr>
                                      <p:tavLst>
                                        <p:tav tm="0" fmla="">
                                          <p:val>
                                            <p:strVal val="#ppt_y+1"/>
                                          </p:val>
                                        </p:tav>
                                        <p:tav tm="100000" fmla="">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72"/>
                                        </p:tgtEl>
                                        <p:attrNameLst>
                                          <p:attrName>style.visibility</p:attrName>
                                        </p:attrNameLst>
                                      </p:cBhvr>
                                      <p:to>
                                        <p:strVal val="visible"/>
                                      </p:to>
                                    </p:set>
                                    <p:anim calcmode="lin" valueType="num">
                                      <p:cBhvr additive="base">
                                        <p:cTn id="15" dur="500"/>
                                        <p:tgtEl>
                                          <p:spTgt spid="372"/>
                                        </p:tgtEl>
                                        <p:attrNameLst>
                                          <p:attrName>ppt_y</p:attrName>
                                        </p:attrNameLst>
                                      </p:cBhvr>
                                      <p:tavLst>
                                        <p:tav tm="0" fmla="">
                                          <p:val>
                                            <p:strVal val="#ppt_y+1"/>
                                          </p:val>
                                        </p:tav>
                                        <p:tav tm="100000" fmla="">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73"/>
                                        </p:tgtEl>
                                        <p:attrNameLst>
                                          <p:attrName>style.visibility</p:attrName>
                                        </p:attrNameLst>
                                      </p:cBhvr>
                                      <p:to>
                                        <p:strVal val="visible"/>
                                      </p:to>
                                    </p:set>
                                    <p:anim calcmode="lin" valueType="num">
                                      <p:cBhvr additive="base">
                                        <p:cTn id="18" dur="500"/>
                                        <p:tgtEl>
                                          <p:spTgt spid="373"/>
                                        </p:tgtEl>
                                        <p:attrNameLst>
                                          <p:attrName>ppt_y</p:attrName>
                                        </p:attrNameLst>
                                      </p:cBhvr>
                                      <p:tavLst>
                                        <p:tav tm="0" fmla="">
                                          <p:val>
                                            <p:strVal val="#ppt_y+1"/>
                                          </p:val>
                                        </p:tav>
                                        <p:tav tm="100000" fmla="">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75"/>
                                        </p:tgtEl>
                                        <p:attrNameLst>
                                          <p:attrName>style.visibility</p:attrName>
                                        </p:attrNameLst>
                                      </p:cBhvr>
                                      <p:to>
                                        <p:strVal val="visible"/>
                                      </p:to>
                                    </p:set>
                                    <p:anim calcmode="lin" valueType="num">
                                      <p:cBhvr additive="base">
                                        <p:cTn id="23" dur="500"/>
                                        <p:tgtEl>
                                          <p:spTgt spid="375"/>
                                        </p:tgtEl>
                                        <p:attrNameLst>
                                          <p:attrName>ppt_y</p:attrName>
                                        </p:attrNameLst>
                                      </p:cBhvr>
                                      <p:tavLst>
                                        <p:tav tm="0" fmla="">
                                          <p:val>
                                            <p:strVal val="#ppt_y+1"/>
                                          </p:val>
                                        </p:tav>
                                        <p:tav tm="100000" fmla="">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74"/>
                                        </p:tgtEl>
                                        <p:attrNameLst>
                                          <p:attrName>style.visibility</p:attrName>
                                        </p:attrNameLst>
                                      </p:cBhvr>
                                      <p:to>
                                        <p:strVal val="visible"/>
                                      </p:to>
                                    </p:set>
                                    <p:anim calcmode="lin" valueType="num">
                                      <p:cBhvr additive="base">
                                        <p:cTn id="26" dur="500"/>
                                        <p:tgtEl>
                                          <p:spTgt spid="374"/>
                                        </p:tgtEl>
                                        <p:attrNameLst>
                                          <p:attrName>ppt_y</p:attrName>
                                        </p:attrNameLst>
                                      </p:cBhvr>
                                      <p:tavLst>
                                        <p:tav tm="0" fmla="">
                                          <p:val>
                                            <p:strVal val="#ppt_y+1"/>
                                          </p:val>
                                        </p:tav>
                                        <p:tav tm="100000" fmla="">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76"/>
                                        </p:tgtEl>
                                        <p:attrNameLst>
                                          <p:attrName>style.visibility</p:attrName>
                                        </p:attrNameLst>
                                      </p:cBhvr>
                                      <p:to>
                                        <p:strVal val="visible"/>
                                      </p:to>
                                    </p:set>
                                    <p:anim calcmode="lin" valueType="num">
                                      <p:cBhvr additive="base">
                                        <p:cTn id="31" dur="500"/>
                                        <p:tgtEl>
                                          <p:spTgt spid="376"/>
                                        </p:tgtEl>
                                        <p:attrNameLst>
                                          <p:attrName>ppt_y</p:attrName>
                                        </p:attrNameLst>
                                      </p:cBhvr>
                                      <p:tavLst>
                                        <p:tav tm="0" fmla="">
                                          <p:val>
                                            <p:strVal val="#ppt_y+1"/>
                                          </p:val>
                                        </p:tav>
                                        <p:tav tm="100000" fmla="">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77"/>
                                        </p:tgtEl>
                                        <p:attrNameLst>
                                          <p:attrName>style.visibility</p:attrName>
                                        </p:attrNameLst>
                                      </p:cBhvr>
                                      <p:to>
                                        <p:strVal val="visible"/>
                                      </p:to>
                                    </p:set>
                                    <p:anim calcmode="lin" valueType="num">
                                      <p:cBhvr additive="base">
                                        <p:cTn id="34" dur="500"/>
                                        <p:tgtEl>
                                          <p:spTgt spid="377"/>
                                        </p:tgtEl>
                                        <p:attrNameLst>
                                          <p:attrName>ppt_y</p:attrName>
                                        </p:attrNameLst>
                                      </p:cBhvr>
                                      <p:tavLst>
                                        <p:tav tm="0" fmla="">
                                          <p:val>
                                            <p:strVal val="#ppt_y+1"/>
                                          </p:val>
                                        </p:tav>
                                        <p:tav tm="100000" fmla="">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78"/>
                                        </p:tgtEl>
                                        <p:attrNameLst>
                                          <p:attrName>style.visibility</p:attrName>
                                        </p:attrNameLst>
                                      </p:cBhvr>
                                      <p:to>
                                        <p:strVal val="visible"/>
                                      </p:to>
                                    </p:set>
                                    <p:anim calcmode="lin" valueType="num">
                                      <p:cBhvr additive="base">
                                        <p:cTn id="39" dur="500"/>
                                        <p:tgtEl>
                                          <p:spTgt spid="378"/>
                                        </p:tgtEl>
                                        <p:attrNameLst>
                                          <p:attrName>ppt_y</p:attrName>
                                        </p:attrNameLst>
                                      </p:cBhvr>
                                      <p:tavLst>
                                        <p:tav tm="0" fmla="">
                                          <p:val>
                                            <p:strVal val="#ppt_y+1"/>
                                          </p:val>
                                        </p:tav>
                                        <p:tav tm="100000" fmla="">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79"/>
                                        </p:tgtEl>
                                        <p:attrNameLst>
                                          <p:attrName>style.visibility</p:attrName>
                                        </p:attrNameLst>
                                      </p:cBhvr>
                                      <p:to>
                                        <p:strVal val="visible"/>
                                      </p:to>
                                    </p:set>
                                    <p:anim calcmode="lin" valueType="num">
                                      <p:cBhvr additive="base">
                                        <p:cTn id="42" dur="500"/>
                                        <p:tgtEl>
                                          <p:spTgt spid="379"/>
                                        </p:tgtEl>
                                        <p:attrNameLst>
                                          <p:attrName>ppt_y</p:attrName>
                                        </p:attrNameLst>
                                      </p:cBhvr>
                                      <p:tavLst>
                                        <p:tav tm="0" fmla="">
                                          <p:val>
                                            <p:strVal val="#ppt_y+1"/>
                                          </p:val>
                                        </p:tav>
                                        <p:tav tm="100000" fmla="">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83"/>
                                        </p:tgtEl>
                                        <p:attrNameLst>
                                          <p:attrName>style.visibility</p:attrName>
                                        </p:attrNameLst>
                                      </p:cBhvr>
                                      <p:to>
                                        <p:strVal val="visible"/>
                                      </p:to>
                                    </p:set>
                                    <p:anim calcmode="lin" valueType="num">
                                      <p:cBhvr additive="base">
                                        <p:cTn id="47" dur="500"/>
                                        <p:tgtEl>
                                          <p:spTgt spid="383"/>
                                        </p:tgtEl>
                                        <p:attrNameLst>
                                          <p:attrName>ppt_y</p:attrName>
                                        </p:attrNameLst>
                                      </p:cBhvr>
                                      <p:tavLst>
                                        <p:tav tm="0" fmla="">
                                          <p:val>
                                            <p:strVal val="#ppt_y+1"/>
                                          </p:val>
                                        </p:tav>
                                        <p:tav tm="100000" fmla="">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384"/>
                                        </p:tgtEl>
                                        <p:attrNameLst>
                                          <p:attrName>style.visibility</p:attrName>
                                        </p:attrNameLst>
                                      </p:cBhvr>
                                      <p:to>
                                        <p:strVal val="visible"/>
                                      </p:to>
                                    </p:set>
                                    <p:anim calcmode="lin" valueType="num">
                                      <p:cBhvr additive="base">
                                        <p:cTn id="50" dur="500"/>
                                        <p:tgtEl>
                                          <p:spTgt spid="384"/>
                                        </p:tgtEl>
                                        <p:attrNameLst>
                                          <p:attrName>ppt_y</p:attrName>
                                        </p:attrNameLst>
                                      </p:cBhvr>
                                      <p:tavLst>
                                        <p:tav tm="0" fmla="">
                                          <p:val>
                                            <p:strVal val="#ppt_y+1"/>
                                          </p:val>
                                        </p:tav>
                                        <p:tav tm="100000" fmla="">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81"/>
                                        </p:tgtEl>
                                        <p:attrNameLst>
                                          <p:attrName>style.visibility</p:attrName>
                                        </p:attrNameLst>
                                      </p:cBhvr>
                                      <p:to>
                                        <p:strVal val="visible"/>
                                      </p:to>
                                    </p:set>
                                    <p:anim calcmode="lin" valueType="num">
                                      <p:cBhvr additive="base">
                                        <p:cTn id="55" dur="500"/>
                                        <p:tgtEl>
                                          <p:spTgt spid="381"/>
                                        </p:tgtEl>
                                        <p:attrNameLst>
                                          <p:attrName>ppt_y</p:attrName>
                                        </p:attrNameLst>
                                      </p:cBhvr>
                                      <p:tavLst>
                                        <p:tav tm="0" fmla="">
                                          <p:val>
                                            <p:strVal val="#ppt_y+1"/>
                                          </p:val>
                                        </p:tav>
                                        <p:tav tm="100000" fmla="">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382"/>
                                        </p:tgtEl>
                                        <p:attrNameLst>
                                          <p:attrName>style.visibility</p:attrName>
                                        </p:attrNameLst>
                                      </p:cBhvr>
                                      <p:to>
                                        <p:strVal val="visible"/>
                                      </p:to>
                                    </p:set>
                                    <p:anim calcmode="lin" valueType="num">
                                      <p:cBhvr additive="base">
                                        <p:cTn id="58" dur="500"/>
                                        <p:tgtEl>
                                          <p:spTgt spid="382"/>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88" name="Shape 388"/>
        <p:cNvGrpSpPr/>
        <p:nvPr/>
      </p:nvGrpSpPr>
      <p:grpSpPr>
        <a:xfrm>
          <a:off x="0" y="0"/>
          <a:ext cx="0" cy="0"/>
          <a:chOff x="0" y="0"/>
          <a:chExt cx="0" cy="0"/>
        </a:xfrm>
      </p:grpSpPr>
      <p:sp>
        <p:nvSpPr>
          <p:cNvPr id="389" name="Google Shape;389;p3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ts val="4400"/>
              <a:buFont typeface="Calibri" panose="020F0502020204030204"/>
              <a:buNone/>
            </a:pPr>
            <a:br>
              <a:rPr lang="en-US" sz="3555"/>
            </a:br>
            <a:r>
              <a:rPr lang="en-US" sz="3555"/>
              <a:t>Example: https://www.programiz.com/dsa/deletion-from-a-red-black-tree</a:t>
            </a:r>
            <a:br>
              <a:rPr lang="en-US" sz="3555"/>
            </a:br>
            <a:br>
              <a:rPr lang="en-US" sz="3555"/>
            </a:br>
            <a:r>
              <a:rPr lang="en-US" sz="3555">
                <a:solidFill>
                  <a:schemeClr val="tx1"/>
                </a:solidFill>
                <a:effectLst>
                  <a:outerShdw blurRad="38100" dist="19050" dir="2700000" algn="tl" rotWithShape="0">
                    <a:schemeClr val="dk1">
                      <a:alpha val="40000"/>
                    </a:schemeClr>
                  </a:outerShdw>
                </a:effectLst>
              </a:rPr>
              <a:t>Time complexity of RB Tree Insertion and deletion is O(log n)</a:t>
            </a:r>
            <a:endParaRPr lang="en-US" sz="3555">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4"/>
          <p:cNvSpPr txBox="1"/>
          <p:nvPr>
            <p:ph type="title"/>
          </p:nvPr>
        </p:nvSpPr>
        <p:spPr>
          <a:xfrm>
            <a:off x="1071664"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panose="020F0502020204030204"/>
              <a:buNone/>
            </a:pPr>
            <a:r>
              <a:rPr lang="en-US" sz="3600" b="1">
                <a:solidFill>
                  <a:schemeClr val="dk1"/>
                </a:solidFill>
              </a:rPr>
              <a:t>Why Red-Black Trees?</a:t>
            </a:r>
            <a:endParaRPr sz="3600" b="1">
              <a:solidFill>
                <a:schemeClr val="dk1"/>
              </a:solidFill>
            </a:endParaRPr>
          </a:p>
        </p:txBody>
      </p:sp>
      <p:graphicFrame>
        <p:nvGraphicFramePr>
          <p:cNvPr id="108" name="Google Shape;108;p4"/>
          <p:cNvGraphicFramePr/>
          <p:nvPr/>
        </p:nvGraphicFramePr>
        <p:xfrm>
          <a:off x="-14156225" y="3964702"/>
          <a:ext cx="6151950" cy="8927075"/>
        </p:xfrm>
        <a:graphic>
          <a:graphicData uri="http://schemas.openxmlformats.org/drawingml/2006/table">
            <a:tbl>
              <a:tblPr>
                <a:noFill/>
                <a:tableStyleId>{D46DCD3F-1D30-416A-A16D-E93BAE0CC6BC}</a:tableStyleId>
              </a:tblPr>
              <a:tblGrid>
                <a:gridCol w="2050650"/>
                <a:gridCol w="2050650"/>
                <a:gridCol w="2050650"/>
              </a:tblGrid>
              <a:tr h="207005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u="none" strike="noStrike" cap="none"/>
                        <a:t>Sr. No.</a:t>
                      </a:r>
                      <a:endParaRPr sz="1400" u="none" strike="noStrike" cap="none"/>
                    </a:p>
                  </a:txBody>
                  <a:tcPr marL="76200" marR="76200" marT="76200" marB="76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u="none" strike="noStrike" cap="none"/>
                        <a:t>Algorithm</a:t>
                      </a:r>
                      <a:endParaRPr sz="1400" u="none" strike="noStrike" cap="none"/>
                    </a:p>
                  </a:txBody>
                  <a:tcPr marL="76200" marR="76200" marT="76200" marB="76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u="none" strike="noStrike" cap="none"/>
                        <a:t>Time Complexity</a:t>
                      </a:r>
                      <a:endParaRPr sz="1400" u="none" strike="noStrike" cap="none"/>
                    </a:p>
                  </a:txBody>
                  <a:tcPr marL="76200" marR="76200" marT="76200" marB="76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285675">
                <a:tc>
                  <a:txBody>
                    <a:bodyPr/>
                    <a:lstStyle/>
                    <a:p>
                      <a:pPr marL="0" marR="0" lvl="0" indent="0" algn="l" rtl="0">
                        <a:lnSpc>
                          <a:spcPct val="100000"/>
                        </a:lnSpc>
                        <a:spcBef>
                          <a:spcPts val="0"/>
                        </a:spcBef>
                        <a:spcAft>
                          <a:spcPts val="0"/>
                        </a:spcAft>
                        <a:buClr>
                          <a:srgbClr val="000000"/>
                        </a:buClr>
                        <a:buSzPts val="1250"/>
                        <a:buFont typeface="Arial" panose="020B0604020202020204"/>
                        <a:buNone/>
                      </a:pPr>
                      <a:r>
                        <a:rPr lang="en-US" sz="1250" b="0" u="none" strike="noStrike" cap="none"/>
                        <a:t>1.</a:t>
                      </a:r>
                      <a:endParaRPr sz="1400" u="none" strike="noStrike" cap="none"/>
                    </a:p>
                  </a:txBody>
                  <a:tcPr marL="76200" marR="76200" marT="106675" marB="1066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50"/>
                        <a:buFont typeface="Arial" panose="020B0604020202020204"/>
                        <a:buNone/>
                      </a:pPr>
                      <a:r>
                        <a:rPr lang="en-US" sz="1250" b="0" u="none" strike="noStrike" cap="none"/>
                        <a:t>Search</a:t>
                      </a:r>
                      <a:endParaRPr sz="1400" u="none" strike="noStrike" cap="none"/>
                    </a:p>
                  </a:txBody>
                  <a:tcPr marL="76200" marR="76200" marT="106675" marB="1066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50"/>
                        <a:buFont typeface="Arial" panose="020B0604020202020204"/>
                        <a:buNone/>
                      </a:pPr>
                      <a:r>
                        <a:rPr lang="en-US" sz="1250" b="0" u="none" strike="noStrike" cap="none"/>
                        <a:t>O(log n)</a:t>
                      </a:r>
                      <a:endParaRPr sz="1400" u="none" strike="noStrike" cap="none"/>
                    </a:p>
                  </a:txBody>
                  <a:tcPr marL="76200" marR="76200" marT="106675" marB="1066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285675">
                <a:tc>
                  <a:txBody>
                    <a:bodyPr/>
                    <a:lstStyle/>
                    <a:p>
                      <a:pPr marL="0" marR="0" lvl="0" indent="0" algn="l" rtl="0">
                        <a:lnSpc>
                          <a:spcPct val="100000"/>
                        </a:lnSpc>
                        <a:spcBef>
                          <a:spcPts val="0"/>
                        </a:spcBef>
                        <a:spcAft>
                          <a:spcPts val="0"/>
                        </a:spcAft>
                        <a:buClr>
                          <a:srgbClr val="000000"/>
                        </a:buClr>
                        <a:buSzPts val="1250"/>
                        <a:buFont typeface="Arial" panose="020B0604020202020204"/>
                        <a:buNone/>
                      </a:pPr>
                      <a:r>
                        <a:rPr lang="en-US" sz="1250" b="0" u="none" strike="noStrike" cap="none"/>
                        <a:t>2.</a:t>
                      </a:r>
                      <a:endParaRPr sz="1400" u="none" strike="noStrike" cap="none"/>
                    </a:p>
                  </a:txBody>
                  <a:tcPr marL="76200" marR="76200" marT="106675" marB="1066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50"/>
                        <a:buFont typeface="Arial" panose="020B0604020202020204"/>
                        <a:buNone/>
                      </a:pPr>
                      <a:r>
                        <a:rPr lang="en-US" sz="1250" b="0" u="none" strike="noStrike" cap="none"/>
                        <a:t>Insert</a:t>
                      </a:r>
                      <a:endParaRPr sz="1400" u="none" strike="noStrike" cap="none"/>
                    </a:p>
                  </a:txBody>
                  <a:tcPr marL="76200" marR="76200" marT="106675" marB="1066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50"/>
                        <a:buFont typeface="Arial" panose="020B0604020202020204"/>
                        <a:buNone/>
                      </a:pPr>
                      <a:r>
                        <a:rPr lang="en-US" sz="1250" b="0" u="none" strike="noStrike" cap="none"/>
                        <a:t>O(log n)</a:t>
                      </a:r>
                      <a:endParaRPr sz="1400" u="none" strike="noStrike" cap="none"/>
                    </a:p>
                  </a:txBody>
                  <a:tcPr marL="76200" marR="76200" marT="106675" marB="1066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285675">
                <a:tc>
                  <a:txBody>
                    <a:bodyPr/>
                    <a:lstStyle/>
                    <a:p>
                      <a:pPr marL="0" marR="0" lvl="0" indent="0" algn="l" rtl="0">
                        <a:lnSpc>
                          <a:spcPct val="100000"/>
                        </a:lnSpc>
                        <a:spcBef>
                          <a:spcPts val="0"/>
                        </a:spcBef>
                        <a:spcAft>
                          <a:spcPts val="0"/>
                        </a:spcAft>
                        <a:buClr>
                          <a:srgbClr val="000000"/>
                        </a:buClr>
                        <a:buSzPts val="1250"/>
                        <a:buFont typeface="Arial" panose="020B0604020202020204"/>
                        <a:buNone/>
                      </a:pPr>
                      <a:r>
                        <a:rPr lang="en-US" sz="1250" b="0" u="none" strike="noStrike" cap="none"/>
                        <a:t>3.</a:t>
                      </a:r>
                      <a:endParaRPr sz="1400" u="none" strike="noStrike" cap="none"/>
                    </a:p>
                  </a:txBody>
                  <a:tcPr marL="76200" marR="76200" marT="106675" marB="1066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50"/>
                        <a:buFont typeface="Arial" panose="020B0604020202020204"/>
                        <a:buNone/>
                      </a:pPr>
                      <a:r>
                        <a:rPr lang="en-US" sz="1250" b="0" u="none" strike="noStrike" cap="none"/>
                        <a:t>Delete</a:t>
                      </a:r>
                      <a:endParaRPr sz="1400" u="none" strike="noStrike" cap="none"/>
                    </a:p>
                  </a:txBody>
                  <a:tcPr marL="76200" marR="76200" marT="106675" marB="1066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50"/>
                        <a:buFont typeface="Arial" panose="020B0604020202020204"/>
                        <a:buNone/>
                      </a:pPr>
                      <a:r>
                        <a:rPr lang="en-US" sz="1250" b="0" u="none" strike="noStrike" cap="none"/>
                        <a:t>O(log n)</a:t>
                      </a:r>
                      <a:endParaRPr sz="1400" u="none" strike="noStrike" cap="none"/>
                    </a:p>
                  </a:txBody>
                  <a:tcPr marL="76200" marR="76200" marT="106675" marB="1066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09" name="Google Shape;109;p4"/>
          <p:cNvSpPr/>
          <p:nvPr/>
        </p:nvSpPr>
        <p:spPr>
          <a:xfrm>
            <a:off x="77821" y="1428452"/>
            <a:ext cx="11780195" cy="1846659"/>
          </a:xfrm>
          <a:prstGeom prst="rect">
            <a:avLst/>
          </a:prstGeom>
          <a:solidFill>
            <a:srgbClr val="FFFFFF"/>
          </a:solidFill>
          <a:ln>
            <a:noFill/>
          </a:ln>
        </p:spPr>
        <p:txBody>
          <a:bodyPr spcFirstLastPara="1" wrap="square" lIns="0" tIns="0" rIns="0" bIns="0" anchor="ctr" anchorCtr="0">
            <a:noAutofit/>
          </a:bodyPr>
          <a:lstStyle/>
          <a:p>
            <a:pPr marL="342900" marR="0" lvl="0" indent="-342900" algn="l" rtl="0">
              <a:lnSpc>
                <a:spcPct val="100000"/>
              </a:lnSpc>
              <a:spcBef>
                <a:spcPts val="0"/>
              </a:spcBef>
              <a:spcAft>
                <a:spcPts val="0"/>
              </a:spcAft>
              <a:buClr>
                <a:srgbClr val="273239"/>
              </a:buClr>
              <a:buSzPts val="2000"/>
              <a:buFont typeface="Arial" panose="020B0604020202020204"/>
              <a:buChar char="•"/>
            </a:pPr>
            <a:r>
              <a:rPr lang="en-US" sz="2000" b="0" i="0" u="none" strike="noStrike" cap="none">
                <a:solidFill>
                  <a:srgbClr val="273239"/>
                </a:solidFill>
                <a:latin typeface="Arial" panose="020B0604020202020204"/>
                <a:ea typeface="Arial" panose="020B0604020202020204"/>
                <a:cs typeface="Arial" panose="020B0604020202020204"/>
                <a:sym typeface="Arial" panose="020B0604020202020204"/>
              </a:rPr>
              <a:t>Most of the BST operations (e.g., search, max, min, insert, delete.. etc) take O(h) time where h is the height of the BST.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0"/>
              </a:spcBef>
              <a:spcAft>
                <a:spcPts val="0"/>
              </a:spcAft>
              <a:buClr>
                <a:srgbClr val="273239"/>
              </a:buClr>
              <a:buSzPts val="2000"/>
              <a:buFont typeface="Arial" panose="020B0604020202020204"/>
              <a:buChar char="•"/>
            </a:pPr>
            <a:r>
              <a:rPr lang="en-US" sz="2000" b="0" i="0" u="none" strike="noStrike" cap="none">
                <a:solidFill>
                  <a:srgbClr val="273239"/>
                </a:solidFill>
                <a:latin typeface="Arial" panose="020B0604020202020204"/>
                <a:ea typeface="Arial" panose="020B0604020202020204"/>
                <a:cs typeface="Arial" panose="020B0604020202020204"/>
                <a:sym typeface="Arial" panose="020B0604020202020204"/>
              </a:rPr>
              <a:t> The cost of these operations may become O(n) for a skewed Binary tree.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0"/>
              </a:spcBef>
              <a:spcAft>
                <a:spcPts val="0"/>
              </a:spcAft>
              <a:buClr>
                <a:srgbClr val="273239"/>
              </a:buClr>
              <a:buSzPts val="2000"/>
              <a:buFont typeface="Arial" panose="020B0604020202020204"/>
              <a:buChar char="•"/>
            </a:pPr>
            <a:r>
              <a:rPr lang="en-US" sz="2000" b="0" i="0" u="none" strike="noStrike" cap="none">
                <a:solidFill>
                  <a:srgbClr val="273239"/>
                </a:solidFill>
                <a:latin typeface="Arial" panose="020B0604020202020204"/>
                <a:ea typeface="Arial" panose="020B0604020202020204"/>
                <a:cs typeface="Arial" panose="020B0604020202020204"/>
                <a:sym typeface="Arial" panose="020B0604020202020204"/>
              </a:rPr>
              <a:t>If we make sure that the height of the tree remains O(log n) after every insertion and deletion, then we can guarantee an upper bound of O(log n) for all these operations.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0"/>
              </a:spcBef>
              <a:spcAft>
                <a:spcPts val="0"/>
              </a:spcAft>
              <a:buClr>
                <a:srgbClr val="273239"/>
              </a:buClr>
              <a:buSzPts val="2000"/>
              <a:buFont typeface="Arial" panose="020B0604020202020204"/>
              <a:buChar char="•"/>
            </a:pPr>
            <a:r>
              <a:rPr lang="en-US" sz="2000" b="0" i="0" u="none" strike="noStrike" cap="none">
                <a:solidFill>
                  <a:srgbClr val="273239"/>
                </a:solidFill>
                <a:latin typeface="Arial" panose="020B0604020202020204"/>
                <a:ea typeface="Arial" panose="020B0604020202020204"/>
                <a:cs typeface="Arial" panose="020B0604020202020204"/>
                <a:sym typeface="Arial" panose="020B0604020202020204"/>
              </a:rPr>
              <a:t>The height of a Red-Black tree is always O(log n) where n is the number of nodes in the tree. </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110" name="Google Shape;110;p4"/>
          <p:cNvGraphicFramePr/>
          <p:nvPr/>
        </p:nvGraphicFramePr>
        <p:xfrm>
          <a:off x="2032001" y="3890891"/>
          <a:ext cx="4767600" cy="3000000"/>
        </p:xfrm>
        <a:graphic>
          <a:graphicData uri="http://schemas.openxmlformats.org/drawingml/2006/table">
            <a:tbl>
              <a:tblPr firstRow="1" bandRow="1">
                <a:noFill/>
                <a:tableStyleId>{124F0BE1-B454-4717-9813-DA613FC71329}</a:tableStyleId>
              </a:tblPr>
              <a:tblGrid>
                <a:gridCol w="1589200"/>
                <a:gridCol w="1589200"/>
                <a:gridCol w="1589200"/>
              </a:tblGrid>
              <a:tr h="47012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Sr. No</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Algorithm</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TC</a:t>
                      </a:r>
                      <a:endParaRPr sz="1800" u="none" strike="noStrike" cap="none"/>
                    </a:p>
                  </a:txBody>
                  <a:tcPr marL="91450" marR="91450" marT="45725" marB="45725"/>
                </a:tc>
              </a:tr>
              <a:tr h="470125">
                <a:tc>
                  <a:txBody>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0" u="none" strike="noStrike" cap="none"/>
                        <a:t>1.</a:t>
                      </a:r>
                      <a:endParaRPr sz="1400" u="none" strike="noStrike" cap="none"/>
                    </a:p>
                  </a:txBody>
                  <a:tcPr marL="76200" marR="76200" marT="106675" marB="106675" anchor="ctr"/>
                </a:tc>
                <a:tc>
                  <a:txBody>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0" u="none" strike="noStrike" cap="none"/>
                        <a:t>Search</a:t>
                      </a:r>
                      <a:endParaRPr sz="1400" u="none" strike="noStrike" cap="none"/>
                    </a:p>
                  </a:txBody>
                  <a:tcPr marL="76200" marR="76200" marT="106675" marB="106675" anchor="ctr"/>
                </a:tc>
                <a:tc>
                  <a:txBody>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0" u="none" strike="noStrike" cap="none"/>
                        <a:t>O(log n)</a:t>
                      </a:r>
                      <a:endParaRPr sz="1400" u="none" strike="noStrike" cap="none"/>
                    </a:p>
                  </a:txBody>
                  <a:tcPr marL="76200" marR="76200" marT="106675" marB="106675" anchor="ctr"/>
                </a:tc>
              </a:tr>
              <a:tr h="470125">
                <a:tc>
                  <a:txBody>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0" u="none" strike="noStrike" cap="none"/>
                        <a:t>2.</a:t>
                      </a:r>
                      <a:endParaRPr sz="1400" u="none" strike="noStrike" cap="none"/>
                    </a:p>
                  </a:txBody>
                  <a:tcPr marL="76200" marR="76200" marT="106675" marB="106675" anchor="ctr"/>
                </a:tc>
                <a:tc>
                  <a:txBody>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0" u="none" strike="noStrike" cap="none"/>
                        <a:t>Insert</a:t>
                      </a:r>
                      <a:endParaRPr sz="1400" u="none" strike="noStrike" cap="none"/>
                    </a:p>
                  </a:txBody>
                  <a:tcPr marL="76200" marR="76200" marT="106675" marB="106675" anchor="ctr"/>
                </a:tc>
                <a:tc>
                  <a:txBody>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0" u="none" strike="noStrike" cap="none"/>
                        <a:t>O(log n)</a:t>
                      </a:r>
                      <a:endParaRPr sz="1400" u="none" strike="noStrike" cap="none"/>
                    </a:p>
                  </a:txBody>
                  <a:tcPr marL="76200" marR="76200" marT="106675" marB="106675" anchor="ctr"/>
                </a:tc>
              </a:tr>
              <a:tr h="470125">
                <a:tc>
                  <a:txBody>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0" u="none" strike="noStrike" cap="none"/>
                        <a:t>3.</a:t>
                      </a:r>
                      <a:endParaRPr sz="1400" u="none" strike="noStrike" cap="none"/>
                    </a:p>
                  </a:txBody>
                  <a:tcPr marL="76200" marR="76200" marT="106675" marB="106675" anchor="ctr"/>
                </a:tc>
                <a:tc>
                  <a:txBody>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0" u="none" strike="noStrike" cap="none"/>
                        <a:t>Delete</a:t>
                      </a:r>
                      <a:endParaRPr sz="1400" u="none" strike="noStrike" cap="none"/>
                    </a:p>
                  </a:txBody>
                  <a:tcPr marL="76200" marR="76200" marT="106675" marB="106675" anchor="ctr"/>
                </a:tc>
                <a:tc>
                  <a:txBody>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0" u="none" strike="noStrike" cap="none"/>
                        <a:t>O(log n)</a:t>
                      </a:r>
                      <a:endParaRPr sz="1400" u="none" strike="noStrike" cap="none"/>
                    </a:p>
                  </a:txBody>
                  <a:tcPr marL="76200" marR="76200" marT="106675" marB="106675" anchor="ctr"/>
                </a:tc>
              </a:tr>
            </a:tbl>
          </a:graphicData>
        </a:graphic>
      </p:graphicFrame>
      <p:sp>
        <p:nvSpPr>
          <p:cNvPr id="111" name="Google Shape;111;p4"/>
          <p:cNvSpPr txBox="1"/>
          <p:nvPr/>
        </p:nvSpPr>
        <p:spPr>
          <a:xfrm>
            <a:off x="1926076" y="5885234"/>
            <a:ext cx="653698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273239"/>
                </a:solidFill>
                <a:latin typeface="Arial" panose="020B0604020202020204"/>
                <a:ea typeface="Arial" panose="020B0604020202020204"/>
                <a:cs typeface="Arial" panose="020B0604020202020204"/>
                <a:sym typeface="Arial" panose="020B0604020202020204"/>
              </a:rPr>
              <a:t> “n” is the total number of elements in the red-black tree.</a:t>
            </a:r>
            <a:r>
              <a:rPr lang="en-US" sz="1800" b="0" i="0" u="none" strike="noStrike" cap="none">
                <a:solidFill>
                  <a:srgbClr val="273239"/>
                </a:solidFill>
                <a:latin typeface="Arial" panose="020B0604020202020204"/>
                <a:ea typeface="Arial" panose="020B0604020202020204"/>
                <a:cs typeface="Arial" panose="020B0604020202020204"/>
                <a:sym typeface="Arial" panose="020B0604020202020204"/>
              </a:rPr>
              <a:t> </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alibri" panose="020F0502020204030204"/>
              <a:buNone/>
            </a:pPr>
            <a:r>
              <a:rPr lang="en-US"/>
              <a:t>Comparison with AVL Trees</a:t>
            </a:r>
            <a:endParaRPr lang="en-US"/>
          </a:p>
        </p:txBody>
      </p:sp>
      <p:sp>
        <p:nvSpPr>
          <p:cNvPr id="117" name="Google Shape;117;p5"/>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73239"/>
              </a:buClr>
              <a:buSzPts val="2800"/>
              <a:buChar char="•"/>
            </a:pPr>
            <a:r>
              <a:rPr lang="en-US" b="0" i="0">
                <a:solidFill>
                  <a:srgbClr val="273239"/>
                </a:solidFill>
                <a:latin typeface="Arial" panose="020B0604020202020204"/>
                <a:ea typeface="Arial" panose="020B0604020202020204"/>
                <a:cs typeface="Arial" panose="020B0604020202020204"/>
                <a:sym typeface="Arial" panose="020B0604020202020204"/>
              </a:rPr>
              <a:t>The AVL trees are more balanced compared to Red-Black Trees, but they may cause more rotations during insertion and deletion. </a:t>
            </a:r>
            <a:endParaRPr lang="en-US" b="0" i="0">
              <a:solidFill>
                <a:srgbClr val="273239"/>
              </a:solidFill>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rgbClr val="273239"/>
              </a:buClr>
              <a:buSzPts val="2800"/>
              <a:buChar char="•"/>
            </a:pPr>
            <a:r>
              <a:rPr lang="en-US" b="0" i="0">
                <a:solidFill>
                  <a:srgbClr val="273239"/>
                </a:solidFill>
                <a:latin typeface="Arial" panose="020B0604020202020204"/>
                <a:ea typeface="Arial" panose="020B0604020202020204"/>
                <a:cs typeface="Arial" panose="020B0604020202020204"/>
                <a:sym typeface="Arial" panose="020B0604020202020204"/>
              </a:rPr>
              <a:t>So if your application involves frequent insertions and deletions, then Red-Black trees should be preferred. </a:t>
            </a:r>
            <a:endParaRPr lang="en-US" b="0" i="0">
              <a:solidFill>
                <a:srgbClr val="273239"/>
              </a:solidFill>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rgbClr val="273239"/>
              </a:buClr>
              <a:buSzPts val="2800"/>
              <a:buChar char="•"/>
            </a:pPr>
            <a:r>
              <a:rPr lang="en-US" b="0" i="0">
                <a:solidFill>
                  <a:srgbClr val="273239"/>
                </a:solidFill>
                <a:latin typeface="Arial" panose="020B0604020202020204"/>
                <a:ea typeface="Arial" panose="020B0604020202020204"/>
                <a:cs typeface="Arial" panose="020B0604020202020204"/>
                <a:sym typeface="Arial" panose="020B0604020202020204"/>
              </a:rPr>
              <a:t>And if the insertions and deletions are less frequent and search is a more frequent operation, then AVL tree should be preferred over Red-Black Tree.</a:t>
            </a:r>
            <a:endParaRPr lang="en-US" b="0" i="0">
              <a:solidFill>
                <a:srgbClr val="273239"/>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p6"/>
          <p:cNvSpPr txBox="1"/>
          <p:nvPr>
            <p:ph type="title"/>
          </p:nvPr>
        </p:nvSpPr>
        <p:spPr>
          <a:xfrm>
            <a:off x="838200" y="365125"/>
            <a:ext cx="10515600" cy="36266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73239"/>
              </a:buClr>
              <a:buSzPct val="100000"/>
              <a:buFont typeface="Sofia"/>
              <a:buNone/>
            </a:pPr>
            <a:r>
              <a:rPr lang="en-US" sz="4000" b="1" i="0">
                <a:solidFill>
                  <a:srgbClr val="273239"/>
                </a:solidFill>
                <a:latin typeface="Calibri" panose="020F0502020204030204" charset="0"/>
                <a:ea typeface="Sofia"/>
                <a:cs typeface="Calibri" panose="020F0502020204030204" charset="0"/>
                <a:sym typeface="Sofia"/>
              </a:rPr>
              <a:t>Red-Black Tree : Insertion</a:t>
            </a:r>
            <a:br>
              <a:rPr lang="en-US" sz="4000" b="1" i="0">
                <a:solidFill>
                  <a:srgbClr val="273239"/>
                </a:solidFill>
                <a:latin typeface="Calibri" panose="020F0502020204030204" charset="0"/>
                <a:ea typeface="Sofia"/>
                <a:cs typeface="Calibri" panose="020F0502020204030204" charset="0"/>
                <a:sym typeface="Sofia"/>
              </a:rPr>
            </a:br>
            <a:endParaRPr lang="en-US" sz="4000" b="1" i="0">
              <a:solidFill>
                <a:srgbClr val="273239"/>
              </a:solidFill>
              <a:latin typeface="Calibri" panose="020F0502020204030204" charset="0"/>
              <a:ea typeface="Sofia"/>
              <a:cs typeface="Calibri" panose="020F0502020204030204" charset="0"/>
              <a:sym typeface="Sofia"/>
            </a:endParaRPr>
          </a:p>
        </p:txBody>
      </p:sp>
      <p:sp>
        <p:nvSpPr>
          <p:cNvPr id="123" name="Google Shape;123;p6"/>
          <p:cNvSpPr txBox="1"/>
          <p:nvPr>
            <p:ph type="body" idx="1"/>
          </p:nvPr>
        </p:nvSpPr>
        <p:spPr>
          <a:xfrm>
            <a:off x="166394" y="639762"/>
            <a:ext cx="11683483"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100000"/>
              </a:lnSpc>
              <a:spcBef>
                <a:spcPts val="0"/>
              </a:spcBef>
              <a:spcAft>
                <a:spcPts val="0"/>
              </a:spcAft>
              <a:buClr>
                <a:srgbClr val="273239"/>
              </a:buClr>
              <a:buSzPct val="100000"/>
              <a:buChar char="•"/>
            </a:pPr>
            <a:r>
              <a:rPr lang="en-US" sz="2000" b="0" i="0">
                <a:solidFill>
                  <a:srgbClr val="273239"/>
                </a:solidFill>
                <a:latin typeface="Arial" panose="020B0604020202020204"/>
                <a:ea typeface="Arial" panose="020B0604020202020204"/>
                <a:cs typeface="Arial" panose="020B0604020202020204"/>
                <a:sym typeface="Arial" panose="020B0604020202020204"/>
              </a:rPr>
              <a:t>In</a:t>
            </a:r>
            <a:r>
              <a:rPr lang="en-US" sz="2000" b="0" i="0" u="sng">
                <a:solidFill>
                  <a:schemeClr val="hlink"/>
                </a:solidFill>
                <a:latin typeface="Arial" panose="020B0604020202020204"/>
                <a:ea typeface="Arial" panose="020B0604020202020204"/>
                <a:cs typeface="Arial" panose="020B0604020202020204"/>
                <a:sym typeface="Arial" panose="020B0604020202020204"/>
                <a:hlinkClick r:id="rId1"/>
              </a:rPr>
              <a:t> AVL tree insertion</a:t>
            </a:r>
            <a:r>
              <a:rPr lang="en-US" sz="2000" b="0" i="0">
                <a:solidFill>
                  <a:srgbClr val="273239"/>
                </a:solidFill>
                <a:latin typeface="Arial" panose="020B0604020202020204"/>
                <a:ea typeface="Arial" panose="020B0604020202020204"/>
                <a:cs typeface="Arial" panose="020B0604020202020204"/>
                <a:sym typeface="Arial" panose="020B0604020202020204"/>
              </a:rPr>
              <a:t>, we used rotation as a tool to do balancing after insertion. In the Red-Black tree, we use two tools to do the balancing.  1. Recoloring  2. Rotation</a:t>
            </a:r>
            <a:endParaRPr lang="en-US" sz="2000" b="0" i="0">
              <a:solidFill>
                <a:srgbClr val="273239"/>
              </a:solidFill>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ct val="100000"/>
              <a:buChar char="•"/>
            </a:pPr>
            <a:r>
              <a:rPr lang="en-US" sz="2000"/>
              <a:t>Insertion Properties: </a:t>
            </a:r>
            <a:endParaRPr lang="en-US" sz="2000"/>
          </a:p>
          <a:p>
            <a:pPr marL="0" lvl="0" indent="0" algn="l" rtl="0">
              <a:lnSpc>
                <a:spcPct val="90000"/>
              </a:lnSpc>
              <a:spcBef>
                <a:spcPts val="1000"/>
              </a:spcBef>
              <a:spcAft>
                <a:spcPts val="0"/>
              </a:spcAft>
              <a:buClr>
                <a:srgbClr val="273239"/>
              </a:buClr>
              <a:buSzPct val="100000"/>
              <a:buNone/>
            </a:pPr>
            <a:r>
              <a:rPr lang="en-US" sz="2000" b="0" i="0">
                <a:solidFill>
                  <a:srgbClr val="273239"/>
                </a:solidFill>
                <a:latin typeface="Arial" panose="020B0604020202020204"/>
                <a:ea typeface="Arial" panose="020B0604020202020204"/>
                <a:cs typeface="Arial" panose="020B0604020202020204"/>
                <a:sym typeface="Arial" panose="020B0604020202020204"/>
              </a:rPr>
              <a:t>    1. Create Black root node if the tree is empty</a:t>
            </a:r>
            <a:endParaRPr lang="en-US" sz="2000" b="0" i="0">
              <a:solidFill>
                <a:srgbClr val="273239"/>
              </a:solidFill>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Clr>
                <a:srgbClr val="273239"/>
              </a:buClr>
              <a:buSzPct val="100000"/>
              <a:buNone/>
            </a:pPr>
            <a:r>
              <a:rPr lang="en-US" sz="2000">
                <a:solidFill>
                  <a:srgbClr val="273239"/>
                </a:solidFill>
                <a:latin typeface="Arial" panose="020B0604020202020204"/>
                <a:ea typeface="Arial" panose="020B0604020202020204"/>
                <a:cs typeface="Arial" panose="020B0604020202020204"/>
                <a:sym typeface="Arial" panose="020B0604020202020204"/>
              </a:rPr>
              <a:t>    2. Insert new node as Red.</a:t>
            </a:r>
            <a:endParaRPr lang="en-US" sz="2000">
              <a:solidFill>
                <a:srgbClr val="273239"/>
              </a:solidFill>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Clr>
                <a:srgbClr val="273239"/>
              </a:buClr>
              <a:buSzPct val="100000"/>
              <a:buNone/>
            </a:pPr>
            <a:r>
              <a:rPr lang="en-US" sz="2000" b="0" i="0">
                <a:solidFill>
                  <a:srgbClr val="273239"/>
                </a:solidFill>
                <a:latin typeface="Arial" panose="020B0604020202020204"/>
                <a:ea typeface="Arial" panose="020B0604020202020204"/>
                <a:cs typeface="Arial" panose="020B0604020202020204"/>
                <a:sym typeface="Arial" panose="020B0604020202020204"/>
              </a:rPr>
              <a:t>          2.1) If parent is </a:t>
            </a:r>
            <a:r>
              <a:rPr lang="en-US" sz="2000">
                <a:solidFill>
                  <a:srgbClr val="273239"/>
                </a:solidFill>
                <a:latin typeface="Arial" panose="020B0604020202020204"/>
                <a:ea typeface="Arial" panose="020B0604020202020204"/>
                <a:cs typeface="Arial" panose="020B0604020202020204"/>
                <a:sym typeface="Arial" panose="020B0604020202020204"/>
              </a:rPr>
              <a:t>Black then Ok.</a:t>
            </a:r>
            <a:endParaRPr lang="en-US" sz="2000">
              <a:solidFill>
                <a:srgbClr val="273239"/>
              </a:solidFill>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Clr>
                <a:srgbClr val="273239"/>
              </a:buClr>
              <a:buSzPct val="100000"/>
              <a:buNone/>
            </a:pPr>
            <a:r>
              <a:rPr lang="en-US" sz="2000" b="0" i="0">
                <a:solidFill>
                  <a:srgbClr val="273239"/>
                </a:solidFill>
                <a:latin typeface="Arial" panose="020B0604020202020204"/>
                <a:ea typeface="Arial" panose="020B0604020202020204"/>
                <a:cs typeface="Arial" panose="020B0604020202020204"/>
                <a:sym typeface="Arial" panose="020B0604020202020204"/>
              </a:rPr>
              <a:t>          2.2) If parent is Red then</a:t>
            </a:r>
            <a:endParaRPr lang="en-US" sz="2000" b="0" i="0">
              <a:solidFill>
                <a:srgbClr val="273239"/>
              </a:solidFill>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Clr>
                <a:srgbClr val="273239"/>
              </a:buClr>
              <a:buSzPct val="100000"/>
              <a:buNone/>
            </a:pPr>
            <a:r>
              <a:rPr lang="en-US" sz="2000" b="0" i="0">
                <a:solidFill>
                  <a:srgbClr val="273239"/>
                </a:solidFill>
                <a:latin typeface="Arial" panose="020B0604020202020204"/>
                <a:ea typeface="Arial" panose="020B0604020202020204"/>
                <a:cs typeface="Arial" panose="020B0604020202020204"/>
                <a:sym typeface="Arial" panose="020B0604020202020204"/>
              </a:rPr>
              <a:t>                    a. If uncle is Red , then recolor</a:t>
            </a:r>
            <a:endParaRPr lang="en-US" sz="2000" b="0" i="0">
              <a:solidFill>
                <a:srgbClr val="273239"/>
              </a:solidFill>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Clr>
                <a:srgbClr val="273239"/>
              </a:buClr>
              <a:buSzPct val="100000"/>
              <a:buNone/>
            </a:pPr>
            <a:r>
              <a:rPr lang="en-US" sz="2000" b="0" i="0">
                <a:solidFill>
                  <a:srgbClr val="273239"/>
                </a:solidFill>
                <a:latin typeface="Arial" panose="020B0604020202020204"/>
                <a:ea typeface="Arial" panose="020B0604020202020204"/>
                <a:cs typeface="Arial" panose="020B0604020202020204"/>
                <a:sym typeface="Arial" panose="020B0604020202020204"/>
              </a:rPr>
              <a:t>                    b. If Uncle is Black  </a:t>
            </a:r>
            <a:r>
              <a:rPr lang="en-US" sz="2000">
                <a:solidFill>
                  <a:srgbClr val="273239"/>
                </a:solidFill>
                <a:latin typeface="Arial" panose="020B0604020202020204"/>
                <a:ea typeface="Arial" panose="020B0604020202020204"/>
                <a:cs typeface="Arial" panose="020B0604020202020204"/>
                <a:sym typeface="Arial" panose="020B0604020202020204"/>
              </a:rPr>
              <a:t>or absent </a:t>
            </a:r>
            <a:r>
              <a:rPr lang="en-US" sz="2000" b="0" i="0">
                <a:solidFill>
                  <a:srgbClr val="273239"/>
                </a:solidFill>
                <a:latin typeface="Arial" panose="020B0604020202020204"/>
                <a:ea typeface="Arial" panose="020B0604020202020204"/>
                <a:cs typeface="Arial" panose="020B0604020202020204"/>
                <a:sym typeface="Arial" panose="020B0604020202020204"/>
              </a:rPr>
              <a:t>then rotate and recolor.</a:t>
            </a:r>
            <a:endParaRPr lang="en-US" sz="2000" b="0" i="0">
              <a:solidFill>
                <a:srgbClr val="273239"/>
              </a:solidFill>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Clr>
                <a:schemeClr val="dk1"/>
              </a:buClr>
              <a:buSzPct val="100000"/>
              <a:buNone/>
            </a:pPr>
            <a:endParaRPr sz="2000">
              <a:solidFill>
                <a:srgbClr val="273239"/>
              </a:solidFill>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Clr>
                <a:schemeClr val="dk1"/>
              </a:buClr>
              <a:buSzPct val="100000"/>
              <a:buNone/>
            </a:pPr>
            <a:endParaRPr sz="2000">
              <a:solidFill>
                <a:srgbClr val="273239"/>
              </a:solidFill>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Clr>
                <a:schemeClr val="dk1"/>
              </a:buClr>
              <a:buSzPct val="100000"/>
              <a:buNone/>
            </a:pPr>
            <a:endParaRPr sz="2000">
              <a:solidFill>
                <a:srgbClr val="273239"/>
              </a:solidFill>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Clr>
                <a:srgbClr val="273239"/>
              </a:buClr>
              <a:buSzPct val="100000"/>
              <a:buNone/>
            </a:pPr>
            <a:r>
              <a:rPr lang="en-US" sz="2000">
                <a:solidFill>
                  <a:srgbClr val="273239"/>
                </a:solidFill>
                <a:latin typeface="Arial" panose="020B0604020202020204"/>
                <a:ea typeface="Arial" panose="020B0604020202020204"/>
                <a:cs typeface="Arial" panose="020B0604020202020204"/>
                <a:sym typeface="Arial" panose="020B0604020202020204"/>
              </a:rPr>
              <a:t>Representation we will be using: </a:t>
            </a:r>
            <a:endParaRPr lang="en-US" sz="2000">
              <a:solidFill>
                <a:srgbClr val="273239"/>
              </a:solidFill>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Clr>
                <a:schemeClr val="dk1"/>
              </a:buClr>
              <a:buSzPct val="100000"/>
              <a:buNone/>
            </a:pPr>
            <a:endParaRPr sz="2000"/>
          </a:p>
        </p:txBody>
      </p:sp>
      <p:pic>
        <p:nvPicPr>
          <p:cNvPr id="124" name="Google Shape;124;p6" descr="Lightbox"/>
          <p:cNvPicPr preferRelativeResize="0"/>
          <p:nvPr/>
        </p:nvPicPr>
        <p:blipFill rotWithShape="1">
          <a:blip r:embed="rId2"/>
          <a:srcRect/>
          <a:stretch>
            <a:fillRect/>
          </a:stretch>
        </p:blipFill>
        <p:spPr>
          <a:xfrm>
            <a:off x="4236779" y="3844212"/>
            <a:ext cx="5267325" cy="26626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28" name="Shape 128"/>
        <p:cNvGrpSpPr/>
        <p:nvPr/>
      </p:nvGrpSpPr>
      <p:grpSpPr>
        <a:xfrm>
          <a:off x="0" y="0"/>
          <a:ext cx="0" cy="0"/>
          <a:chOff x="0" y="0"/>
          <a:chExt cx="0" cy="0"/>
        </a:xfrm>
      </p:grpSpPr>
      <p:sp>
        <p:nvSpPr>
          <p:cNvPr id="129" name="Google Shape;129;p7"/>
          <p:cNvSpPr txBox="1"/>
          <p:nvPr>
            <p:ph type="title"/>
          </p:nvPr>
        </p:nvSpPr>
        <p:spPr>
          <a:xfrm>
            <a:off x="838200" y="365125"/>
            <a:ext cx="10515600" cy="36266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73239"/>
              </a:buClr>
              <a:buSzPct val="100000"/>
              <a:buFont typeface="Sofia"/>
              <a:buNone/>
            </a:pPr>
            <a:r>
              <a:rPr lang="en-US" sz="4000" i="0">
                <a:solidFill>
                  <a:srgbClr val="273239"/>
                </a:solidFill>
                <a:latin typeface="Sofia"/>
                <a:ea typeface="Sofia"/>
                <a:cs typeface="Sofia"/>
                <a:sym typeface="Sofia"/>
              </a:rPr>
              <a:t>Red-Black Tree : Insertion</a:t>
            </a:r>
            <a:br>
              <a:rPr lang="en-US" sz="4000" i="0">
                <a:solidFill>
                  <a:srgbClr val="273239"/>
                </a:solidFill>
                <a:latin typeface="Sofia"/>
                <a:ea typeface="Sofia"/>
                <a:cs typeface="Sofia"/>
                <a:sym typeface="Sofia"/>
              </a:rPr>
            </a:br>
            <a:endParaRPr sz="4000"/>
          </a:p>
        </p:txBody>
      </p:sp>
      <p:sp>
        <p:nvSpPr>
          <p:cNvPr id="130" name="Google Shape;130;p7"/>
          <p:cNvSpPr txBox="1"/>
          <p:nvPr>
            <p:ph type="body" idx="1"/>
          </p:nvPr>
        </p:nvSpPr>
        <p:spPr>
          <a:xfrm>
            <a:off x="166394" y="639762"/>
            <a:ext cx="11683483"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333333"/>
              </a:buClr>
              <a:buSzPts val="1400"/>
              <a:buChar char="•"/>
            </a:pPr>
            <a:r>
              <a:rPr lang="en-US" sz="1400" b="0" i="0">
                <a:solidFill>
                  <a:srgbClr val="333333"/>
                </a:solidFill>
                <a:latin typeface="Open Sans"/>
                <a:ea typeface="Open Sans"/>
                <a:cs typeface="Open Sans"/>
                <a:sym typeface="Open Sans"/>
              </a:rPr>
              <a:t>The insertion operation in Red Black tree is performed using the following steps...</a:t>
            </a:r>
            <a:endParaRPr lang="en-US" sz="1400" b="0" i="0">
              <a:solidFill>
                <a:srgbClr val="333333"/>
              </a:solidFill>
              <a:latin typeface="Open Sans"/>
              <a:ea typeface="Open Sans"/>
              <a:cs typeface="Open Sans"/>
              <a:sym typeface="Open Sans"/>
            </a:endParaRPr>
          </a:p>
          <a:p>
            <a:pPr marL="228600" lvl="0" indent="-228600" algn="just" rtl="0">
              <a:lnSpc>
                <a:spcPct val="90000"/>
              </a:lnSpc>
              <a:spcBef>
                <a:spcPts val="1000"/>
              </a:spcBef>
              <a:spcAft>
                <a:spcPts val="0"/>
              </a:spcAft>
              <a:buClr>
                <a:srgbClr val="162F59"/>
              </a:buClr>
              <a:buSzPts val="1400"/>
              <a:buFont typeface="Arial" panose="020B0604020202020204"/>
              <a:buChar char="•"/>
            </a:pPr>
            <a:r>
              <a:rPr lang="en-US" sz="1400" b="1" i="0">
                <a:solidFill>
                  <a:srgbClr val="162F59"/>
                </a:solidFill>
                <a:latin typeface="Open Sans"/>
                <a:ea typeface="Open Sans"/>
                <a:cs typeface="Open Sans"/>
                <a:sym typeface="Open Sans"/>
              </a:rPr>
              <a:t>Step 1 - </a:t>
            </a:r>
            <a:r>
              <a:rPr lang="en-US" sz="1400" b="0" i="0">
                <a:solidFill>
                  <a:srgbClr val="333333"/>
                </a:solidFill>
                <a:latin typeface="Open Sans"/>
                <a:ea typeface="Open Sans"/>
                <a:cs typeface="Open Sans"/>
                <a:sym typeface="Open Sans"/>
              </a:rPr>
              <a:t>Check whether tree is Empty.</a:t>
            </a:r>
            <a:endParaRPr lang="en-US" sz="1400" b="0" i="0">
              <a:solidFill>
                <a:srgbClr val="333333"/>
              </a:solidFill>
              <a:latin typeface="Open Sans"/>
              <a:ea typeface="Open Sans"/>
              <a:cs typeface="Open Sans"/>
              <a:sym typeface="Open Sans"/>
            </a:endParaRPr>
          </a:p>
          <a:p>
            <a:pPr marL="228600" lvl="0" indent="-228600" algn="just" rtl="0">
              <a:lnSpc>
                <a:spcPct val="90000"/>
              </a:lnSpc>
              <a:spcBef>
                <a:spcPts val="1000"/>
              </a:spcBef>
              <a:spcAft>
                <a:spcPts val="0"/>
              </a:spcAft>
              <a:buClr>
                <a:srgbClr val="162F59"/>
              </a:buClr>
              <a:buSzPts val="1400"/>
              <a:buFont typeface="Arial" panose="020B0604020202020204"/>
              <a:buChar char="•"/>
            </a:pPr>
            <a:r>
              <a:rPr lang="en-US" sz="1400" b="1" i="0">
                <a:solidFill>
                  <a:srgbClr val="162F59"/>
                </a:solidFill>
                <a:latin typeface="Open Sans"/>
                <a:ea typeface="Open Sans"/>
                <a:cs typeface="Open Sans"/>
                <a:sym typeface="Open Sans"/>
              </a:rPr>
              <a:t>Step 2 - </a:t>
            </a:r>
            <a:r>
              <a:rPr lang="en-US" sz="1400" b="0" i="0">
                <a:solidFill>
                  <a:srgbClr val="333333"/>
                </a:solidFill>
                <a:latin typeface="Open Sans"/>
                <a:ea typeface="Open Sans"/>
                <a:cs typeface="Open Sans"/>
                <a:sym typeface="Open Sans"/>
              </a:rPr>
              <a:t>If tree is Empty then insert the </a:t>
            </a:r>
            <a:r>
              <a:rPr lang="en-US" sz="1400" b="1" i="0">
                <a:solidFill>
                  <a:srgbClr val="333333"/>
                </a:solidFill>
                <a:latin typeface="Open Sans"/>
                <a:ea typeface="Open Sans"/>
                <a:cs typeface="Open Sans"/>
                <a:sym typeface="Open Sans"/>
              </a:rPr>
              <a:t>newNode</a:t>
            </a:r>
            <a:r>
              <a:rPr lang="en-US" sz="1400" b="0" i="0">
                <a:solidFill>
                  <a:srgbClr val="333333"/>
                </a:solidFill>
                <a:latin typeface="Open Sans"/>
                <a:ea typeface="Open Sans"/>
                <a:cs typeface="Open Sans"/>
                <a:sym typeface="Open Sans"/>
              </a:rPr>
              <a:t> as Root node with color </a:t>
            </a:r>
            <a:r>
              <a:rPr lang="en-US" sz="1400" b="1" i="0">
                <a:solidFill>
                  <a:srgbClr val="333333"/>
                </a:solidFill>
                <a:latin typeface="Open Sans"/>
                <a:ea typeface="Open Sans"/>
                <a:cs typeface="Open Sans"/>
                <a:sym typeface="Open Sans"/>
              </a:rPr>
              <a:t>Black</a:t>
            </a:r>
            <a:r>
              <a:rPr lang="en-US" sz="1400" b="0" i="0">
                <a:solidFill>
                  <a:srgbClr val="333333"/>
                </a:solidFill>
                <a:latin typeface="Open Sans"/>
                <a:ea typeface="Open Sans"/>
                <a:cs typeface="Open Sans"/>
                <a:sym typeface="Open Sans"/>
              </a:rPr>
              <a:t> and exit from the operation.</a:t>
            </a:r>
            <a:endParaRPr lang="en-US" sz="1400" b="0" i="0">
              <a:solidFill>
                <a:srgbClr val="333333"/>
              </a:solidFill>
              <a:latin typeface="Open Sans"/>
              <a:ea typeface="Open Sans"/>
              <a:cs typeface="Open Sans"/>
              <a:sym typeface="Open Sans"/>
            </a:endParaRPr>
          </a:p>
          <a:p>
            <a:pPr marL="228600" lvl="0" indent="-228600" algn="just" rtl="0">
              <a:lnSpc>
                <a:spcPct val="90000"/>
              </a:lnSpc>
              <a:spcBef>
                <a:spcPts val="1000"/>
              </a:spcBef>
              <a:spcAft>
                <a:spcPts val="0"/>
              </a:spcAft>
              <a:buClr>
                <a:srgbClr val="162F59"/>
              </a:buClr>
              <a:buSzPts val="1400"/>
              <a:buFont typeface="Arial" panose="020B0604020202020204"/>
              <a:buChar char="•"/>
            </a:pPr>
            <a:r>
              <a:rPr lang="en-US" sz="1400" b="1" i="0">
                <a:solidFill>
                  <a:srgbClr val="162F59"/>
                </a:solidFill>
                <a:latin typeface="Open Sans"/>
                <a:ea typeface="Open Sans"/>
                <a:cs typeface="Open Sans"/>
                <a:sym typeface="Open Sans"/>
              </a:rPr>
              <a:t>Step 3 - </a:t>
            </a:r>
            <a:r>
              <a:rPr lang="en-US" sz="1400" b="0" i="0">
                <a:solidFill>
                  <a:srgbClr val="333333"/>
                </a:solidFill>
                <a:latin typeface="Open Sans"/>
                <a:ea typeface="Open Sans"/>
                <a:cs typeface="Open Sans"/>
                <a:sym typeface="Open Sans"/>
              </a:rPr>
              <a:t>If tree is not Empty then insert the newNode as leaf node with color Red.</a:t>
            </a:r>
            <a:endParaRPr lang="en-US" sz="1400" b="0" i="0">
              <a:solidFill>
                <a:srgbClr val="333333"/>
              </a:solidFill>
              <a:latin typeface="Open Sans"/>
              <a:ea typeface="Open Sans"/>
              <a:cs typeface="Open Sans"/>
              <a:sym typeface="Open Sans"/>
            </a:endParaRPr>
          </a:p>
          <a:p>
            <a:pPr marL="228600" lvl="0" indent="-228600" algn="just" rtl="0">
              <a:lnSpc>
                <a:spcPct val="90000"/>
              </a:lnSpc>
              <a:spcBef>
                <a:spcPts val="1000"/>
              </a:spcBef>
              <a:spcAft>
                <a:spcPts val="0"/>
              </a:spcAft>
              <a:buClr>
                <a:srgbClr val="162F59"/>
              </a:buClr>
              <a:buSzPts val="1400"/>
              <a:buFont typeface="Arial" panose="020B0604020202020204"/>
              <a:buChar char="•"/>
            </a:pPr>
            <a:r>
              <a:rPr lang="en-US" sz="1400" b="1" i="0">
                <a:solidFill>
                  <a:srgbClr val="162F59"/>
                </a:solidFill>
                <a:latin typeface="Open Sans"/>
                <a:ea typeface="Open Sans"/>
                <a:cs typeface="Open Sans"/>
                <a:sym typeface="Open Sans"/>
              </a:rPr>
              <a:t>Step 4 - </a:t>
            </a:r>
            <a:r>
              <a:rPr lang="en-US" sz="1400" b="0" i="0">
                <a:solidFill>
                  <a:srgbClr val="333333"/>
                </a:solidFill>
                <a:latin typeface="Open Sans"/>
                <a:ea typeface="Open Sans"/>
                <a:cs typeface="Open Sans"/>
                <a:sym typeface="Open Sans"/>
              </a:rPr>
              <a:t>If the parent of newNode is Black then exit from the operation.</a:t>
            </a:r>
            <a:endParaRPr lang="en-US" sz="1400" b="0" i="0">
              <a:solidFill>
                <a:srgbClr val="333333"/>
              </a:solidFill>
              <a:latin typeface="Open Sans"/>
              <a:ea typeface="Open Sans"/>
              <a:cs typeface="Open Sans"/>
              <a:sym typeface="Open Sans"/>
            </a:endParaRPr>
          </a:p>
          <a:p>
            <a:pPr marL="228600" lvl="0" indent="-228600" algn="just" rtl="0">
              <a:lnSpc>
                <a:spcPct val="90000"/>
              </a:lnSpc>
              <a:spcBef>
                <a:spcPts val="1000"/>
              </a:spcBef>
              <a:spcAft>
                <a:spcPts val="0"/>
              </a:spcAft>
              <a:buClr>
                <a:srgbClr val="162F59"/>
              </a:buClr>
              <a:buSzPts val="1400"/>
              <a:buFont typeface="Arial" panose="020B0604020202020204"/>
              <a:buChar char="•"/>
            </a:pPr>
            <a:r>
              <a:rPr lang="en-US" sz="1400" b="1" i="0">
                <a:solidFill>
                  <a:srgbClr val="162F59"/>
                </a:solidFill>
                <a:latin typeface="Open Sans"/>
                <a:ea typeface="Open Sans"/>
                <a:cs typeface="Open Sans"/>
                <a:sym typeface="Open Sans"/>
              </a:rPr>
              <a:t>Step 5 - </a:t>
            </a:r>
            <a:r>
              <a:rPr lang="en-US" sz="1400" b="0" i="0">
                <a:solidFill>
                  <a:srgbClr val="333333"/>
                </a:solidFill>
                <a:latin typeface="Open Sans"/>
                <a:ea typeface="Open Sans"/>
                <a:cs typeface="Open Sans"/>
                <a:sym typeface="Open Sans"/>
              </a:rPr>
              <a:t>If the parent of newNode is Red then check the color of parentnode's sibling of newNode.</a:t>
            </a:r>
            <a:endParaRPr lang="en-US" sz="1400" b="0" i="0">
              <a:solidFill>
                <a:srgbClr val="333333"/>
              </a:solidFill>
              <a:latin typeface="Open Sans"/>
              <a:ea typeface="Open Sans"/>
              <a:cs typeface="Open Sans"/>
              <a:sym typeface="Open Sans"/>
            </a:endParaRPr>
          </a:p>
          <a:p>
            <a:pPr marL="228600" lvl="0" indent="-228600" algn="just" rtl="0">
              <a:lnSpc>
                <a:spcPct val="90000"/>
              </a:lnSpc>
              <a:spcBef>
                <a:spcPts val="1000"/>
              </a:spcBef>
              <a:spcAft>
                <a:spcPts val="0"/>
              </a:spcAft>
              <a:buClr>
                <a:srgbClr val="162F59"/>
              </a:buClr>
              <a:buSzPts val="1400"/>
              <a:buFont typeface="Arial" panose="020B0604020202020204"/>
              <a:buChar char="•"/>
            </a:pPr>
            <a:r>
              <a:rPr lang="en-US" sz="1400" b="1" i="0">
                <a:solidFill>
                  <a:srgbClr val="162F59"/>
                </a:solidFill>
                <a:latin typeface="Open Sans"/>
                <a:ea typeface="Open Sans"/>
                <a:cs typeface="Open Sans"/>
                <a:sym typeface="Open Sans"/>
              </a:rPr>
              <a:t>Step 6 - </a:t>
            </a:r>
            <a:r>
              <a:rPr lang="en-US" sz="1400" b="0" i="0">
                <a:solidFill>
                  <a:srgbClr val="333333"/>
                </a:solidFill>
                <a:latin typeface="Open Sans"/>
                <a:ea typeface="Open Sans"/>
                <a:cs typeface="Open Sans"/>
                <a:sym typeface="Open Sans"/>
              </a:rPr>
              <a:t>If it is colored Black or NULL then make suitable Rotation and Recolor it.</a:t>
            </a:r>
            <a:endParaRPr lang="en-US" sz="1400" b="0" i="0">
              <a:solidFill>
                <a:srgbClr val="333333"/>
              </a:solidFill>
              <a:latin typeface="Open Sans"/>
              <a:ea typeface="Open Sans"/>
              <a:cs typeface="Open Sans"/>
              <a:sym typeface="Open Sans"/>
            </a:endParaRPr>
          </a:p>
          <a:p>
            <a:pPr marL="228600" lvl="0" indent="-228600" algn="just" rtl="0">
              <a:lnSpc>
                <a:spcPct val="90000"/>
              </a:lnSpc>
              <a:spcBef>
                <a:spcPts val="1000"/>
              </a:spcBef>
              <a:spcAft>
                <a:spcPts val="0"/>
              </a:spcAft>
              <a:buClr>
                <a:srgbClr val="162F59"/>
              </a:buClr>
              <a:buSzPts val="1400"/>
              <a:buFont typeface="Arial" panose="020B0604020202020204"/>
              <a:buChar char="•"/>
            </a:pPr>
            <a:r>
              <a:rPr lang="en-US" sz="1400" b="1" i="0">
                <a:solidFill>
                  <a:srgbClr val="162F59"/>
                </a:solidFill>
                <a:latin typeface="Open Sans"/>
                <a:ea typeface="Open Sans"/>
                <a:cs typeface="Open Sans"/>
                <a:sym typeface="Open Sans"/>
              </a:rPr>
              <a:t>Step 7 - </a:t>
            </a:r>
            <a:r>
              <a:rPr lang="en-US" sz="1400" b="0" i="0">
                <a:solidFill>
                  <a:srgbClr val="333333"/>
                </a:solidFill>
                <a:latin typeface="Open Sans"/>
                <a:ea typeface="Open Sans"/>
                <a:cs typeface="Open Sans"/>
                <a:sym typeface="Open Sans"/>
              </a:rPr>
              <a:t>If it is colored Red then perform Recolor. Repeat the same until tree becomes Red Black Tree.</a:t>
            </a:r>
            <a:endParaRPr lang="en-US" sz="1400" b="0" i="0">
              <a:solidFill>
                <a:srgbClr val="333333"/>
              </a:solidFill>
              <a:latin typeface="Open Sans"/>
              <a:ea typeface="Open Sans"/>
              <a:cs typeface="Open Sans"/>
              <a:sym typeface="Open Sans"/>
            </a:endParaRPr>
          </a:p>
          <a:p>
            <a:pPr marL="0" lvl="0" indent="0" algn="l" rtl="0">
              <a:lnSpc>
                <a:spcPct val="90000"/>
              </a:lnSpc>
              <a:spcBef>
                <a:spcPts val="1000"/>
              </a:spcBef>
              <a:spcAft>
                <a:spcPts val="0"/>
              </a:spcAft>
              <a:buClr>
                <a:schemeClr val="dk1"/>
              </a:buClr>
              <a:buSzPts val="2000"/>
              <a:buNone/>
            </a:pPr>
            <a:endParaRPr sz="2000">
              <a:solidFill>
                <a:srgbClr val="273239"/>
              </a:solidFill>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Clr>
                <a:srgbClr val="273239"/>
              </a:buClr>
              <a:buSzPts val="2000"/>
              <a:buNone/>
            </a:pPr>
            <a:r>
              <a:rPr lang="en-US" sz="2000">
                <a:solidFill>
                  <a:srgbClr val="273239"/>
                </a:solidFill>
                <a:latin typeface="Arial" panose="020B0604020202020204"/>
                <a:ea typeface="Arial" panose="020B0604020202020204"/>
                <a:cs typeface="Arial" panose="020B0604020202020204"/>
                <a:sym typeface="Arial" panose="020B0604020202020204"/>
              </a:rPr>
              <a:t>Representation we will be using: </a:t>
            </a:r>
            <a:endParaRPr lang="en-US" sz="2000">
              <a:solidFill>
                <a:srgbClr val="273239"/>
              </a:solidFill>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Clr>
                <a:schemeClr val="dk1"/>
              </a:buClr>
              <a:buSzPts val="2000"/>
              <a:buNone/>
            </a:pPr>
            <a:endParaRPr sz="2000"/>
          </a:p>
        </p:txBody>
      </p:sp>
      <p:pic>
        <p:nvPicPr>
          <p:cNvPr id="131" name="Google Shape;131;p7" descr="Lightbox"/>
          <p:cNvPicPr preferRelativeResize="0"/>
          <p:nvPr/>
        </p:nvPicPr>
        <p:blipFill rotWithShape="1">
          <a:blip r:embed="rId1"/>
          <a:srcRect/>
          <a:stretch>
            <a:fillRect/>
          </a:stretch>
        </p:blipFill>
        <p:spPr>
          <a:xfrm>
            <a:off x="4236779" y="3844212"/>
            <a:ext cx="5267325" cy="2662659"/>
          </a:xfrm>
          <a:prstGeom prst="rect">
            <a:avLst/>
          </a:prstGeom>
          <a:noFill/>
          <a:ln>
            <a:noFill/>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8"/>
          <p:cNvSpPr txBox="1"/>
          <p:nvPr>
            <p:ph type="title"/>
          </p:nvPr>
        </p:nvSpPr>
        <p:spPr>
          <a:xfrm>
            <a:off x="856862" y="490866"/>
            <a:ext cx="10515600" cy="22270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2000"/>
              <a:buFont typeface="Calibri" panose="020F0502020204030204"/>
              <a:buNone/>
            </a:pPr>
            <a:r>
              <a:rPr lang="en-US" sz="2000"/>
              <a:t>Insertion Logic: Case 2.2 a : </a:t>
            </a:r>
            <a:br>
              <a:rPr lang="en-US" sz="2000"/>
            </a:br>
            <a:r>
              <a:rPr lang="en-US" sz="2000" b="0" i="0">
                <a:solidFill>
                  <a:srgbClr val="273239"/>
                </a:solidFill>
                <a:latin typeface="Arial" panose="020B0604020202020204"/>
                <a:ea typeface="Arial" panose="020B0604020202020204"/>
                <a:cs typeface="Arial" panose="020B0604020202020204"/>
                <a:sym typeface="Arial" panose="020B0604020202020204"/>
              </a:rPr>
              <a:t>If parent is Red then if uncle is Red , then recolor ( change color of parent and uncle.</a:t>
            </a:r>
            <a:r>
              <a:rPr lang="en-US" sz="2000" b="0" i="0">
                <a:solidFill>
                  <a:srgbClr val="FF0000"/>
                </a:solidFill>
                <a:latin typeface="Arial" panose="020B0604020202020204"/>
                <a:ea typeface="Arial" panose="020B0604020202020204"/>
                <a:cs typeface="Arial" panose="020B0604020202020204"/>
                <a:sym typeface="Arial" panose="020B0604020202020204"/>
              </a:rPr>
              <a:t> Also change color of grandfather if grandfather is not a root node</a:t>
            </a:r>
            <a:r>
              <a:rPr lang="en-US" sz="2000" b="0" i="0">
                <a:solidFill>
                  <a:srgbClr val="273239"/>
                </a:solidFill>
                <a:latin typeface="Arial" panose="020B0604020202020204"/>
                <a:ea typeface="Arial" panose="020B0604020202020204"/>
                <a:cs typeface="Arial" panose="020B0604020202020204"/>
                <a:sym typeface="Arial" panose="020B0604020202020204"/>
              </a:rPr>
              <a:t>.)</a:t>
            </a:r>
            <a:br>
              <a:rPr lang="en-US" sz="2000" b="0" i="0">
                <a:solidFill>
                  <a:srgbClr val="273239"/>
                </a:solidFill>
                <a:latin typeface="Arial" panose="020B0604020202020204"/>
                <a:ea typeface="Arial" panose="020B0604020202020204"/>
                <a:cs typeface="Arial" panose="020B0604020202020204"/>
                <a:sym typeface="Arial" panose="020B0604020202020204"/>
              </a:rPr>
            </a:br>
            <a:endParaRPr sz="2000"/>
          </a:p>
        </p:txBody>
      </p:sp>
      <p:pic>
        <p:nvPicPr>
          <p:cNvPr id="137" name="Google Shape;137;p8"/>
          <p:cNvPicPr preferRelativeResize="0"/>
          <p:nvPr/>
        </p:nvPicPr>
        <p:blipFill rotWithShape="1">
          <a:blip r:embed="rId1"/>
          <a:srcRect/>
          <a:stretch>
            <a:fillRect/>
          </a:stretch>
        </p:blipFill>
        <p:spPr>
          <a:xfrm>
            <a:off x="1428542" y="963099"/>
            <a:ext cx="8496300" cy="390748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41" name="Shape 141"/>
        <p:cNvGrpSpPr/>
        <p:nvPr/>
      </p:nvGrpSpPr>
      <p:grpSpPr>
        <a:xfrm>
          <a:off x="0" y="0"/>
          <a:ext cx="0" cy="0"/>
          <a:chOff x="0" y="0"/>
          <a:chExt cx="0" cy="0"/>
        </a:xfrm>
      </p:grpSpPr>
      <p:sp>
        <p:nvSpPr>
          <p:cNvPr id="142" name="Google Shape;142;p9"/>
          <p:cNvSpPr txBox="1"/>
          <p:nvPr>
            <p:ph type="title"/>
          </p:nvPr>
        </p:nvSpPr>
        <p:spPr>
          <a:xfrm>
            <a:off x="838199" y="18692"/>
            <a:ext cx="11160967" cy="51315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2400"/>
              <a:buFont typeface="Calibri" panose="020F0502020204030204"/>
              <a:buNone/>
            </a:pPr>
            <a:br>
              <a:rPr lang="en-US" sz="2400"/>
            </a:br>
            <a:r>
              <a:rPr lang="en-US" sz="2400"/>
              <a:t>Insertion Logic: </a:t>
            </a:r>
            <a:r>
              <a:rPr lang="en-US" sz="2400" b="0" i="0">
                <a:solidFill>
                  <a:srgbClr val="273239"/>
                </a:solidFill>
                <a:latin typeface="Arial" panose="020B0604020202020204"/>
                <a:ea typeface="Arial" panose="020B0604020202020204"/>
                <a:cs typeface="Arial" panose="020B0604020202020204"/>
                <a:sym typeface="Arial" panose="020B0604020202020204"/>
              </a:rPr>
              <a:t>If parent is Red then If uncle is Black or absent , then rotate and recolor</a:t>
            </a:r>
            <a:br>
              <a:rPr lang="en-US" sz="2400" b="0" i="0">
                <a:solidFill>
                  <a:srgbClr val="273239"/>
                </a:solidFill>
                <a:latin typeface="Arial" panose="020B0604020202020204"/>
                <a:ea typeface="Arial" panose="020B0604020202020204"/>
                <a:cs typeface="Arial" panose="020B0604020202020204"/>
                <a:sym typeface="Arial" panose="020B0604020202020204"/>
              </a:rPr>
            </a:br>
            <a:endParaRPr sz="2400"/>
          </a:p>
        </p:txBody>
      </p:sp>
      <p:sp>
        <p:nvSpPr>
          <p:cNvPr id="143" name="Google Shape;143;p9"/>
          <p:cNvSpPr txBox="1"/>
          <p:nvPr>
            <p:ph type="body" idx="1"/>
          </p:nvPr>
        </p:nvSpPr>
        <p:spPr>
          <a:xfrm>
            <a:off x="147735" y="696621"/>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273239"/>
              </a:buClr>
              <a:buSzPts val="2000"/>
              <a:buChar char="•"/>
            </a:pPr>
            <a:r>
              <a:rPr lang="en-US" sz="2000">
                <a:solidFill>
                  <a:srgbClr val="273239"/>
                </a:solidFill>
                <a:latin typeface="Arial" panose="020B0604020202020204"/>
                <a:ea typeface="Arial" panose="020B0604020202020204"/>
                <a:cs typeface="Arial" panose="020B0604020202020204"/>
                <a:sym typeface="Arial" panose="020B0604020202020204"/>
              </a:rPr>
              <a:t>Case 1: </a:t>
            </a:r>
            <a:r>
              <a:rPr lang="en-US" sz="2000" b="0" i="0">
                <a:solidFill>
                  <a:srgbClr val="FF0000"/>
                </a:solidFill>
                <a:latin typeface="Arial" panose="020B0604020202020204"/>
                <a:ea typeface="Arial" panose="020B0604020202020204"/>
                <a:cs typeface="Arial" panose="020B0604020202020204"/>
                <a:sym typeface="Arial" panose="020B0604020202020204"/>
              </a:rPr>
              <a:t>Left Left Case (LL rotation)</a:t>
            </a:r>
            <a:endParaRPr lang="en-US" sz="2000" b="0" i="0">
              <a:solidFill>
                <a:srgbClr val="FF0000"/>
              </a:solidFill>
              <a:latin typeface="Arial" panose="020B0604020202020204"/>
              <a:ea typeface="Arial" panose="020B0604020202020204"/>
              <a:cs typeface="Arial" panose="020B0604020202020204"/>
              <a:sym typeface="Arial" panose="020B0604020202020204"/>
            </a:endParaRPr>
          </a:p>
          <a:p>
            <a:pPr marL="228600" lvl="0" indent="-101600" algn="just" rtl="0">
              <a:lnSpc>
                <a:spcPct val="90000"/>
              </a:lnSpc>
              <a:spcBef>
                <a:spcPts val="1000"/>
              </a:spcBef>
              <a:spcAft>
                <a:spcPts val="0"/>
              </a:spcAft>
              <a:buClr>
                <a:schemeClr val="dk1"/>
              </a:buClr>
              <a:buSzPts val="2000"/>
              <a:buNone/>
            </a:pPr>
            <a:endParaRPr sz="2000" b="0" i="0">
              <a:solidFill>
                <a:srgbClr val="FF0000"/>
              </a:solidFill>
              <a:latin typeface="Arial" panose="020B0604020202020204"/>
              <a:ea typeface="Arial" panose="020B0604020202020204"/>
              <a:cs typeface="Arial" panose="020B0604020202020204"/>
              <a:sym typeface="Arial" panose="020B0604020202020204"/>
            </a:endParaRPr>
          </a:p>
          <a:p>
            <a:pPr marL="228600" lvl="0" indent="-101600" algn="just" rtl="0">
              <a:lnSpc>
                <a:spcPct val="90000"/>
              </a:lnSpc>
              <a:spcBef>
                <a:spcPts val="1000"/>
              </a:spcBef>
              <a:spcAft>
                <a:spcPts val="0"/>
              </a:spcAft>
              <a:buClr>
                <a:schemeClr val="dk1"/>
              </a:buClr>
              <a:buSzPts val="2000"/>
              <a:buNone/>
            </a:pPr>
            <a:endParaRPr sz="2000"/>
          </a:p>
        </p:txBody>
      </p:sp>
      <p:pic>
        <p:nvPicPr>
          <p:cNvPr id="144" name="Google Shape;144;p9" descr="Lightbox"/>
          <p:cNvPicPr preferRelativeResize="0"/>
          <p:nvPr/>
        </p:nvPicPr>
        <p:blipFill rotWithShape="1">
          <a:blip r:embed="rId1"/>
          <a:srcRect/>
          <a:stretch>
            <a:fillRect/>
          </a:stretch>
        </p:blipFill>
        <p:spPr>
          <a:xfrm>
            <a:off x="1109760" y="1968960"/>
            <a:ext cx="9553575" cy="3810000"/>
          </a:xfrm>
          <a:prstGeom prst="rect">
            <a:avLst/>
          </a:prstGeom>
          <a:noFill/>
          <a:ln>
            <a:noFill/>
          </a:ln>
        </p:spPr>
      </p:pic>
    </p:spTree>
  </p:cSld>
  <p:clrMapOvr>
    <a:masterClrMapping/>
  </p:clrMapOvr>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10998</Words>
  <Application>WPS Presentation</Application>
  <PresentationFormat/>
  <Paragraphs>287</Paragraphs>
  <Slides>38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38</vt:i4>
      </vt:variant>
    </vt:vector>
  </HeadingPairs>
  <TitlesOfParts>
    <vt:vector size="52" baseType="lpstr">
      <vt:lpstr>Arial</vt:lpstr>
      <vt:lpstr>SimSun</vt:lpstr>
      <vt:lpstr>Wingdings</vt:lpstr>
      <vt:lpstr>Arial</vt:lpstr>
      <vt:lpstr>Calibri</vt:lpstr>
      <vt:lpstr>Times New Roman</vt:lpstr>
      <vt:lpstr>Open Sans</vt:lpstr>
      <vt:lpstr>Sofia</vt:lpstr>
      <vt:lpstr>Calibri</vt:lpstr>
      <vt:lpstr>Microsoft YaHei</vt:lpstr>
      <vt:lpstr>Arial Unicode MS</vt:lpstr>
      <vt:lpstr>Times</vt:lpstr>
      <vt:lpstr>Times New Roman</vt:lpstr>
      <vt:lpstr>Office Theme</vt:lpstr>
      <vt:lpstr>Red Black Trees</vt:lpstr>
      <vt:lpstr>Introduction</vt:lpstr>
      <vt:lpstr>Red-Black Properties</vt:lpstr>
      <vt:lpstr>Why Red-Black Trees?</vt:lpstr>
      <vt:lpstr>Comparison with AVL Trees</vt:lpstr>
      <vt:lpstr>Red-Black Tree : Insertion </vt:lpstr>
      <vt:lpstr>Red-Black Tree : Insertion </vt:lpstr>
      <vt:lpstr>Insertion Logic: Case 2.2 a :  If parent is Red then if uncle is Red , then recolor ( change color of parent and uncle. Also change color of grandfather if grandfather is not a root node.) </vt:lpstr>
      <vt:lpstr> Insertion Logic: If parent is Red then If uncle is Black or absent , then rotate and recolor </vt:lpstr>
      <vt:lpstr> Insertion Logic: If parent is Red then If uncle is Black or absent , then rotate and recolor </vt:lpstr>
      <vt:lpstr> Insertion Logic: If parent is Red then If uncle is Black or absent , then rotate and recolor </vt:lpstr>
      <vt:lpstr> Insertion Logic: If parent is Red then If uncle is Black or absent , then rotate and recolor </vt:lpstr>
      <vt:lpstr>PowerPoint 演示文稿</vt:lpstr>
      <vt:lpstr>PowerPoint 演示文稿</vt:lpstr>
      <vt:lpstr> Insertion Logic: If parent is Red then If uncle is Black or absent , then rotate and recolor </vt:lpstr>
      <vt:lpstr> Insertion Logic: If parent is Red then If uncle is Black or absent , then rotate and recolor </vt:lpstr>
      <vt:lpstr> </vt:lpstr>
      <vt:lpstr>PowerPoint 演示文稿</vt:lpstr>
      <vt:lpstr>Example: 3,2,5,6,10,4,8,9 </vt:lpstr>
      <vt:lpstr>PowerPoint 演示文稿</vt:lpstr>
      <vt:lpstr>PowerPoint 演示文稿</vt:lpstr>
      <vt:lpstr>PowerPoint 演示文稿</vt:lpstr>
      <vt:lpstr>PowerPoint 演示文稿</vt:lpstr>
      <vt:lpstr>PowerPoint 演示文稿</vt:lpstr>
      <vt:lpstr>Black Height</vt:lpstr>
      <vt:lpstr>Example</vt:lpstr>
      <vt:lpstr>Example</vt:lpstr>
      <vt:lpstr>Red Black Tree : Deletion</vt:lpstr>
      <vt:lpstr>Let v be the node to be deleted and u be the child that replaces v.  Case 1: u is red and v is black (If node to be deleted is red delete it directly)</vt:lpstr>
      <vt:lpstr>Case 2: If Both u and v are Black.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Example: https://www.programiz.com/dsa/deletion-from-a-red-black-tree  Time complexity of RB Tree Insertion and deletion is O(log 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Black Trees</dc:title>
  <dc:creator/>
  <cp:lastModifiedBy>INFT505-17</cp:lastModifiedBy>
  <cp:revision>7</cp:revision>
  <dcterms:created xsi:type="dcterms:W3CDTF">2022-09-30T04:14:00Z</dcterms:created>
  <dcterms:modified xsi:type="dcterms:W3CDTF">2022-10-07T05:59:33Z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23E7692C124F4CAD87A7BE910A24B65B</vt:lpwstr>
  </property>
  <property fmtid="{D5CDD505-2E9C-101B-9397-08002B2CF9AE}" pid="3" name="KSOProductBuildVer">
    <vt:lpwstr>1033-11.2.0.11341</vt:lpwstr>
  </property>
</Properties>
</file>