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4" r:id="rId20"/>
    <p:sldId id="278" r:id="rId21"/>
    <p:sldId id="279" r:id="rId22"/>
  </p:sldIdLst>
  <p:sldSz cx="9144000" cy="6858000"/>
  <p:notesSz cx="6997700" cy="9283700"/>
  <p:embeddedFontLst>
    <p:embeddedFont>
      <p:font typeface="Corsiva" panose="03010101010201010101"/>
      <p:regular r:id="rId26"/>
    </p:embeddedFont>
    <p:embeddedFont>
      <p:font typeface="Comic Sans MS" panose="030F0702030302020204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249CCF-9178-41E2-81C1-90941201F1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9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font" Target="fonts/font5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0-20T15:43:2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447 359,'1'3,"2"0,-3 1,0-1,1-7,-1 1,-1-1,0 1,-2 5,2 2,1 0,0-1,0 0,0 0,0-7,0 1,0 0,-1 0,-1 0,2 0,0 0,0 0,0 6,0 1,0-1,0 1,2-1,-2 0,2 0,-1 1,-1-1,2-7,-1-1,0 2,-1 0,0 0,0 6,0 0,0 2,0 1,0-3,0 1,0-1,0-9,0 3,-2-2,1 1,1 0,-1 1,-1-1,1 1,0 0,-1 8,2 0,0-2,1 0,1 0,1-3,0 1,0 1,0-2,1-2,-1 2,0 0,-3-3,-3 2,0-1,0 2,0-2,0 1,0 1,3 3,0 0,0 0,1 0,0 0,2-2,0-1,0 0,-1-3,-2 0,0-1,-3 2,0 2,1 4,2-1,3-2,0-1,0-1,1-2,-2 0,-5 3,-1 1,1 0,0-1,0-1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0-20T15:43:2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483 267,'0'3,"0"0,0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0-20T15:43:2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482 282,'2'3,"-1"0,0 0,-1 0,0-6,0 0,0 0,0 0,-3 1,0 4,2 2,1-1,3-2,-1-5,-2 1,0 0,0 0,-2 6,2 0,-1 0,1 0,0 0,0 0,0 0,1-6,-1 0,0 0,0 0,0 6,1 0,-1 0,1-6,-1 0,0 0,0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0-20T15:43:2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721 455,'-4'2,"1"-1,0 0,0-1,0 0,4-3,4 3,0-2,0 1,-2 1,1-2,-1 2,0 0,0 2,-1 1,-2 0,-6-3,2 0,-2 0,1 0,-1 0,0 0,0 0,3 0,0 0,-1 0,6-3,1 2,0-1,0 2,0 0,0 0,0 0,0 0,0 0,2 0,-2 0,0 0,-3 4,-3-1,0 1,2-1,2-6,0 0,-1-2,3 3,-6 4,0 1,1 0,7-2,-1-3,-1 0,0-1,-6 1,0 2,1 3,-2 0,3 0,4-5,-6 2,0 1,8-2,-2-2,3 0,-2 0,-7 6,-1-2,1 0,-1 0,0 0,5-4,2 1,0 2,0 0,-6 2,0 0,-1-1,1 1,6-5,0 3,1-2,-1 1,-5 4,5-3,-6 0,0 0,0 1,0-1,0 1,6 1,1-3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0-20T15:43:20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741 515,'-4'5,"2"-1,0-1,-1-2,7-4,-1 1,0 2,0 1,-2 2,-4-3,0 0,-1 0,1 1,0-1,0 2,0-1,9 0,-1-1,-2 0,2-1,-2 0,-2-2,-3 0,1 0,-2 1,2-1,-2 1,0 2,0 4,0-2,1 1,2 0,-1 0,5-3,0-3,-1 2,-2-2,2 1,-3-1,-1 6,-2 0,0 0,0-1,5-5,1 1,-2 5,-1 1,-3-1,0 0,0 0,7-6,-1 1,0 0,0 1,0 0,-1 4,-1 0,-1 1,0-7,0 0,0 0,0 0,0 6,2 1,-2-1,0 0,1-6,-1 0,0 0,1 0,0 6,0 0,-1 1,0-1,-3-1,0-2,2-4,1 1,0 0,0 0,0 0,1 0,1 0,1 2,-1 4,-2 0,0 1,0-1,0 0,-3-2,1-4,1 0,1 0,0 0,0 6,0 0,1 1,-1-1,0 0,0-6,-1 0,1 0,-4 1,-1 3,2 1,-1-1,1 0,-1 1,7-4,0 0,3 0,-3 0,0 2,0-1,-6 2,0-1,-3 4,2-3,1 0,8-4,-1 2,2-3,-1 3,-1-1,-5 6,-3-2,1 0,0 0,0-3,3-2,0 0,0 0,0 0,-3 5,2 1,-2 0,2 0,-1 0,7-5,-4-1,1-1,0 1,0 0,-1 0,0 0,0 0,-3 6,2 0,2 1,-1-1,2-1,-1 1,-1 0,-1 0,2 0,-2 0,0 0,0 0,0 0,-3-1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5" name="Google Shape;115;p1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2" name="Google Shape;222;p10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9" name="Google Shape;229;p11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2" name="Google Shape;272;p12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9" name="Google Shape;279;p13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169bb1386_0_8:notes"/>
          <p:cNvSpPr/>
          <p:nvPr>
            <p:ph type="sldImg" idx="2"/>
          </p:nvPr>
        </p:nvSpPr>
        <p:spPr>
          <a:xfrm>
            <a:off x="1177925" y="696912"/>
            <a:ext cx="4641900" cy="348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169bb1386_0_8:notes"/>
          <p:cNvSpPr txBox="1"/>
          <p:nvPr>
            <p:ph type="body" idx="1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g29169bb1386_0_8:notes"/>
          <p:cNvSpPr txBox="1"/>
          <p:nvPr>
            <p:ph type="sldNum" idx="12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spcFirstLastPara="1" wrap="square" lIns="93400" tIns="46700" rIns="93400" bIns="46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6" name="Google Shape;296;p14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4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74" name="Google Shape;374;p18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2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10" name="Google Shape;610;p22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3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7" name="Google Shape;617;p23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23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2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3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3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0" name="Google Shape;150;p4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4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5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5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0" name="Google Shape;170;p6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7" name="Google Shape;177;p7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3" name="Google Shape;203;p8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00" tIns="46700" rIns="93400" bIns="46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0" name="Google Shape;210;p9:notes"/>
          <p:cNvSpPr/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type="body" idx="1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/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6"/>
          <p:cNvSpPr txBox="1"/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 panose="020B0604020202020204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 panose="020B0604020202020204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36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 panose="020B0604020202020204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 panose="020B0604020202020204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0" name="Google Shape;90;p37"/>
          <p:cNvSpPr txBox="1"/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 panose="020B0604020202020204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 panose="020B0604020202020204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37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8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03" name="Google Shape;103;p40"/>
          <p:cNvSpPr txBox="1"/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05" name="Google Shape;105;p40"/>
          <p:cNvSpPr txBox="1"/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 panose="020B0604020202020204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41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matchingName="Title, 2 Content and Text">
  <p:cSld name="TWO_OBJECTS_AND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type="body" idx="1"/>
          </p:nvPr>
        </p:nvSpPr>
        <p:spPr>
          <a:xfrm>
            <a:off x="350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type="body" idx="2"/>
          </p:nvPr>
        </p:nvSpPr>
        <p:spPr>
          <a:xfrm>
            <a:off x="350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type="body" idx="3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matchingName="Title, Text, and Content">
  <p:cSld name="TEXT_AND_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type="body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type="body" idx="2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, Content, and 2 Content">
  <p:cSld name="OBJECT_AND_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type="body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type="body" idx="2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type="body" idx="3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type="body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type="body" idx="2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matchingName="Title and Table">
  <p:cSld name="TAB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 and 4 Content">
  <p:cSld name="FOUR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type="body" idx="1"/>
          </p:nvPr>
        </p:nvSpPr>
        <p:spPr>
          <a:xfrm>
            <a:off x="350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type="body" idx="2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type="body" idx="3"/>
          </p:nvPr>
        </p:nvSpPr>
        <p:spPr>
          <a:xfrm>
            <a:off x="350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type="body" idx="4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type="body" idx="1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1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" name="Google Shape;25;p26"/>
          <p:cNvSpPr txBox="1"/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customXml" Target="../ink/ink4.xml"/><Relationship Id="rId7" Type="http://schemas.openxmlformats.org/officeDocument/2006/relationships/image" Target="../media/image39.png"/><Relationship Id="rId6" Type="http://schemas.openxmlformats.org/officeDocument/2006/relationships/customXml" Target="../ink/ink3.xml"/><Relationship Id="rId5" Type="http://schemas.openxmlformats.org/officeDocument/2006/relationships/image" Target="../media/image38.png"/><Relationship Id="rId4" Type="http://schemas.openxmlformats.org/officeDocument/2006/relationships/customXml" Target="../ink/ink2.xml"/><Relationship Id="rId3" Type="http://schemas.openxmlformats.org/officeDocument/2006/relationships/image" Target="../media/image37.png"/><Relationship Id="rId22" Type="http://schemas.openxmlformats.org/officeDocument/2006/relationships/notesSlide" Target="../notesSlides/notesSlide14.xml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11.xml"/><Relationship Id="rId2" Type="http://schemas.openxmlformats.org/officeDocument/2006/relationships/customXml" Target="../ink/ink1.xml"/><Relationship Id="rId19" Type="http://schemas.openxmlformats.org/officeDocument/2006/relationships/image" Target="../media/image45.wmf"/><Relationship Id="rId18" Type="http://schemas.openxmlformats.org/officeDocument/2006/relationships/oleObject" Target="../embeddings/oleObject4.bin"/><Relationship Id="rId17" Type="http://schemas.openxmlformats.org/officeDocument/2006/relationships/image" Target="../media/image44.wmf"/><Relationship Id="rId16" Type="http://schemas.openxmlformats.org/officeDocument/2006/relationships/oleObject" Target="../embeddings/oleObject3.bin"/><Relationship Id="rId15" Type="http://schemas.openxmlformats.org/officeDocument/2006/relationships/image" Target="../media/image43.wmf"/><Relationship Id="rId14" Type="http://schemas.openxmlformats.org/officeDocument/2006/relationships/oleObject" Target="../embeddings/oleObject2.bin"/><Relationship Id="rId13" Type="http://schemas.openxmlformats.org/officeDocument/2006/relationships/image" Target="../media/image42.wmf"/><Relationship Id="rId12" Type="http://schemas.openxmlformats.org/officeDocument/2006/relationships/oleObject" Target="../embeddings/oleObject1.bin"/><Relationship Id="rId11" Type="http://schemas.openxmlformats.org/officeDocument/2006/relationships/image" Target="../media/image41.png"/><Relationship Id="rId10" Type="http://schemas.openxmlformats.org/officeDocument/2006/relationships/customXml" Target="../ink/ink5.xml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Heap Sort</a:t>
            </a:r>
            <a:endParaRPr lang="en-US" sz="40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" name="Google Shape;118;p1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</a:p>
        </p:txBody>
      </p:sp>
      <p:sp>
        <p:nvSpPr>
          <p:cNvPr id="119" name="Google Shape;119;p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Heap sort </a:t>
            </a:r>
            <a:endParaRPr lang="en-US" sz="40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Google Shape;225;p10"/>
          <p:cNvSpPr txBox="1"/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Two steps:</a:t>
            </a:r>
            <a:endParaRPr lang="en-US"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AutoNum type="arabicPeriod"/>
            </a:pP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Create heap for given set of elements by inserting elements one by one</a:t>
            </a:r>
            <a:endParaRPr lang="en-US"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AutoNum type="arabicPeriod"/>
            </a:pP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From the heap go on deleting the elements and keep deleted elements in the empty locations in an array (representing the heap).</a:t>
            </a:r>
            <a:endParaRPr lang="en-US"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Heap Sort</a:t>
            </a:r>
            <a:endParaRPr lang="en-US" sz="40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Google Shape;232;p11"/>
          <p:cNvSpPr txBox="1"/>
          <p:nvPr>
            <p:ph type="body" idx="1"/>
          </p:nvPr>
        </p:nvSpPr>
        <p:spPr>
          <a:xfrm>
            <a:off x="26987" y="1214437"/>
            <a:ext cx="8553600" cy="50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10,20,15,30,40</a:t>
            </a:r>
            <a:endParaRPr lang="en-US"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787" y="1997075"/>
            <a:ext cx="1231900" cy="1117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5" name="Google Shape;235;p11"/>
          <p:cNvGraphicFramePr/>
          <p:nvPr/>
        </p:nvGraphicFramePr>
        <p:xfrm>
          <a:off x="157162" y="3313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{08249CCF-9178-41E2-81C1-90941201F11D}</a:tableStyleId>
              </a:tblPr>
              <a:tblGrid>
                <a:gridCol w="390525"/>
                <a:gridCol w="392100"/>
                <a:gridCol w="390525"/>
                <a:gridCol w="392100"/>
                <a:gridCol w="390525"/>
              </a:tblGrid>
              <a:tr h="3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40</a:t>
                      </a:r>
                      <a:endParaRPr sz="1400" u="none" strike="noStrike" cap="none"/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30</a:t>
                      </a:r>
                      <a:endParaRPr sz="1400" u="none" strike="noStrike" cap="none"/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15</a:t>
                      </a:r>
                      <a:endParaRPr sz="1400" u="none" strike="noStrike" cap="none"/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</a:t>
                      </a:r>
                      <a:endParaRPr sz="1400" u="none" strike="noStrike" cap="none"/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20</a:t>
                      </a:r>
                      <a:endParaRPr sz="1400" u="none" strike="noStrike" cap="none"/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11"/>
          <p:cNvSpPr txBox="1"/>
          <p:nvPr/>
        </p:nvSpPr>
        <p:spPr>
          <a:xfrm flipH="1">
            <a:off x="2273300" y="1730375"/>
            <a:ext cx="15446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Delete 40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37" name="Google Shape;237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8875" y="2066925"/>
            <a:ext cx="901700" cy="1092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8" name="Google Shape;238;p11"/>
          <p:cNvGraphicFramePr/>
          <p:nvPr/>
        </p:nvGraphicFramePr>
        <p:xfrm>
          <a:off x="2347912" y="3313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{08249CCF-9178-41E2-81C1-90941201F11D}</a:tableStyleId>
              </a:tblPr>
              <a:tblGrid>
                <a:gridCol w="390525"/>
                <a:gridCol w="392100"/>
                <a:gridCol w="390525"/>
                <a:gridCol w="392100"/>
                <a:gridCol w="390525"/>
              </a:tblGrid>
              <a:tr h="3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30</a:t>
                      </a:r>
                      <a:endParaRPr sz="1400" u="none" strike="noStrike" cap="none"/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20</a:t>
                      </a:r>
                      <a:endParaRPr sz="1400" u="none" strike="noStrike" cap="none"/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15</a:t>
                      </a:r>
                      <a:endParaRPr sz="1400" u="none" strike="noStrike" cap="none"/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</a:t>
                      </a:r>
                      <a:endParaRPr sz="1400" u="none" strike="noStrike" cap="none"/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39" name="Google Shape;239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76675" y="3235325"/>
            <a:ext cx="38100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1"/>
          <p:cNvSpPr txBox="1"/>
          <p:nvPr/>
        </p:nvSpPr>
        <p:spPr>
          <a:xfrm flipH="1">
            <a:off x="4627562" y="1677987"/>
            <a:ext cx="15446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Delete 30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41" name="Google Shape;241;p1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03775" y="1984375"/>
            <a:ext cx="1035050" cy="723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2" name="Google Shape;242;p11"/>
          <p:cNvGraphicFramePr/>
          <p:nvPr/>
        </p:nvGraphicFramePr>
        <p:xfrm>
          <a:off x="4700587" y="3300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{08249CCF-9178-41E2-81C1-90941201F11D}</a:tableStyleId>
              </a:tblPr>
              <a:tblGrid>
                <a:gridCol w="390525"/>
                <a:gridCol w="392100"/>
                <a:gridCol w="390525"/>
                <a:gridCol w="392100"/>
                <a:gridCol w="390525"/>
              </a:tblGrid>
              <a:tr h="3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20</a:t>
                      </a:r>
                      <a:endParaRPr sz="1400" u="none" strike="noStrike" cap="none"/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</a:t>
                      </a:r>
                      <a:endParaRPr sz="1400" u="none" strike="noStrike" cap="none"/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15</a:t>
                      </a:r>
                      <a:endParaRPr sz="1400" u="none" strike="noStrike" cap="none"/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43" name="Google Shape;243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49937" y="3182937"/>
            <a:ext cx="38100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016375" y="3355975"/>
            <a:ext cx="2540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316662" y="3375025"/>
            <a:ext cx="255587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946775" y="3368675"/>
            <a:ext cx="22225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1"/>
          <p:cNvSpPr txBox="1"/>
          <p:nvPr/>
        </p:nvSpPr>
        <p:spPr>
          <a:xfrm flipH="1">
            <a:off x="6973887" y="1625600"/>
            <a:ext cx="154305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Delete 20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216775" y="1984375"/>
            <a:ext cx="431800" cy="781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9" name="Google Shape;249;p11"/>
          <p:cNvGraphicFramePr/>
          <p:nvPr/>
        </p:nvGraphicFramePr>
        <p:xfrm>
          <a:off x="7046912" y="3249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{08249CCF-9178-41E2-81C1-90941201F11D}</a:tableStyleId>
              </a:tblPr>
              <a:tblGrid>
                <a:gridCol w="390525"/>
                <a:gridCol w="392100"/>
                <a:gridCol w="390525"/>
                <a:gridCol w="392100"/>
                <a:gridCol w="390525"/>
              </a:tblGrid>
              <a:tr h="3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15</a:t>
                      </a:r>
                      <a:endParaRPr sz="1400" u="none" strike="noStrike" cap="none"/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</a:t>
                      </a:r>
                      <a:endParaRPr sz="1400" u="none" strike="noStrike" cap="none"/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45750" marB="457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50" name="Google Shape;250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815262" y="3159125"/>
            <a:ext cx="38100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662987" y="3324225"/>
            <a:ext cx="2540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291512" y="3317875"/>
            <a:ext cx="222250" cy="15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1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7991475" y="3330575"/>
            <a:ext cx="215900" cy="1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1"/>
          <p:cNvSpPr txBox="1"/>
          <p:nvPr/>
        </p:nvSpPr>
        <p:spPr>
          <a:xfrm flipH="1">
            <a:off x="176212" y="4167187"/>
            <a:ext cx="154305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Delete 15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55" name="Google Shape;255;p11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73075" y="4708525"/>
            <a:ext cx="152400" cy="133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6" name="Google Shape;256;p11"/>
          <p:cNvGraphicFramePr/>
          <p:nvPr/>
        </p:nvGraphicFramePr>
        <p:xfrm>
          <a:off x="7937" y="525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{08249CCF-9178-41E2-81C1-90941201F11D}</a:tableStyleId>
              </a:tblPr>
              <a:tblGrid>
                <a:gridCol w="390525"/>
                <a:gridCol w="392100"/>
                <a:gridCol w="390525"/>
                <a:gridCol w="392100"/>
                <a:gridCol w="390525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</a:t>
                      </a:r>
                      <a:endParaRPr sz="1400" u="none" strike="noStrike" cap="none"/>
                    </a:p>
                  </a:txBody>
                  <a:tcPr marL="91425" marR="91425" marT="45500" marB="45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45500" marB="45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45500" marB="45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45500" marB="45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45500" marB="45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57" name="Google Shape;257;p1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624012" y="5330825"/>
            <a:ext cx="2540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254125" y="5324475"/>
            <a:ext cx="22225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1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952500" y="5338762"/>
            <a:ext cx="215900" cy="1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8300" y="5192712"/>
            <a:ext cx="38100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517525" y="5343525"/>
            <a:ext cx="1968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 txBox="1"/>
          <p:nvPr/>
        </p:nvSpPr>
        <p:spPr>
          <a:xfrm flipH="1">
            <a:off x="2795587" y="4184650"/>
            <a:ext cx="154305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Delete 10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63" name="Google Shape;263;p11"/>
          <p:cNvGraphicFramePr/>
          <p:nvPr/>
        </p:nvGraphicFramePr>
        <p:xfrm>
          <a:off x="2876550" y="5170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{08249CCF-9178-41E2-81C1-90941201F11D}</a:tableStyleId>
              </a:tblPr>
              <a:tblGrid>
                <a:gridCol w="390525"/>
                <a:gridCol w="392100"/>
                <a:gridCol w="390525"/>
                <a:gridCol w="392100"/>
                <a:gridCol w="390525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45500" marB="45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45500" marB="45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45500" marB="45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45500" marB="45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25" marR="91425" marT="45500" marB="45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64" name="Google Shape;264;p1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92625" y="5243512"/>
            <a:ext cx="2540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122737" y="5237162"/>
            <a:ext cx="22225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1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822700" y="5251450"/>
            <a:ext cx="215900" cy="1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82900" y="5108575"/>
            <a:ext cx="38100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3386137" y="5256212"/>
            <a:ext cx="1968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55575" y="5254625"/>
            <a:ext cx="3028950" cy="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Heap sort : Time Complexity</a:t>
            </a:r>
            <a:endParaRPr lang="en-US" sz="40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5" name="Google Shape;275;p12"/>
          <p:cNvSpPr txBox="1"/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taken by heap sort = Time taken to insert n elements into heap + Time taken to delete n elements from heap</a:t>
            </a:r>
            <a:endParaRPr lang="en-US" sz="20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= nlogn + nlogn = 2nlogn </a:t>
            </a:r>
            <a:endParaRPr lang="en-US" sz="20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Hence TC = O(nlogn)</a:t>
            </a:r>
            <a:endParaRPr lang="en-US" sz="20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2" name="Google Shape;282;p13"/>
          <p:cNvSpPr txBox="1"/>
          <p:nvPr>
            <p:ph type="body" idx="1"/>
          </p:nvPr>
        </p:nvSpPr>
        <p:spPr>
          <a:xfrm>
            <a:off x="395287" y="1214437"/>
            <a:ext cx="8615362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Heapify method: In method 1 of heap creation, we were adjusting the elements from leaf to root i.e adjustments were </a:t>
            </a:r>
            <a:r>
              <a:rPr lang="en-US" sz="2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upwards</a:t>
            </a: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lang="en-US"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Heapify method adjusts the elements </a:t>
            </a:r>
            <a:r>
              <a:rPr lang="en-US" sz="2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downwords.</a:t>
            </a:r>
            <a:endParaRPr lang="en-US" sz="2800" b="0" i="0" u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3" name="Google Shape;283;p13"/>
          <p:cNvSpPr txBox="1"/>
          <p:nvPr>
            <p:ph type="title"/>
          </p:nvPr>
        </p:nvSpPr>
        <p:spPr>
          <a:xfrm>
            <a:off x="-123825" y="100012"/>
            <a:ext cx="901065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b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Heap Tree Construction: Method 2</a:t>
            </a:r>
            <a:b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4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(Insert all elements at a time and then apply heapify method )</a:t>
            </a:r>
            <a:b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 sz="40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84" name="Google Shape;284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3825" y="3267075"/>
            <a:ext cx="1644650" cy="1079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5" name="Google Shape;285;p13"/>
          <p:cNvGraphicFramePr/>
          <p:nvPr/>
        </p:nvGraphicFramePr>
        <p:xfrm>
          <a:off x="0" y="454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{08249CCF-9178-41E2-81C1-90941201F11D}</a:tableStyleId>
              </a:tblPr>
              <a:tblGrid>
                <a:gridCol w="374650"/>
                <a:gridCol w="376225"/>
                <a:gridCol w="374650"/>
                <a:gridCol w="376225"/>
                <a:gridCol w="374650"/>
                <a:gridCol w="376225"/>
                <a:gridCol w="3746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</a:t>
                      </a:r>
                      <a:endParaRPr sz="1400" u="none" strike="noStrike" cap="none"/>
                    </a:p>
                  </a:txBody>
                  <a:tcPr marL="91425" marR="91425" marT="45800" marB="45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20</a:t>
                      </a:r>
                      <a:endParaRPr sz="1400" u="none" strike="noStrike" cap="none"/>
                    </a:p>
                  </a:txBody>
                  <a:tcPr marL="91425" marR="91425" marT="45800" marB="45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15</a:t>
                      </a:r>
                      <a:endParaRPr sz="1400" u="none" strike="noStrike" cap="none"/>
                    </a:p>
                  </a:txBody>
                  <a:tcPr marL="91425" marR="91425" marT="45800" marB="45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12</a:t>
                      </a:r>
                      <a:endParaRPr sz="1400" u="none" strike="noStrike" cap="none"/>
                    </a:p>
                  </a:txBody>
                  <a:tcPr marL="91425" marR="91425" marT="45800" marB="45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40</a:t>
                      </a:r>
                      <a:endParaRPr sz="1400" u="none" strike="noStrike" cap="none"/>
                    </a:p>
                  </a:txBody>
                  <a:tcPr marL="91425" marR="91425" marT="45800" marB="45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25</a:t>
                      </a:r>
                      <a:endParaRPr sz="1400" u="none" strike="noStrike" cap="none"/>
                    </a:p>
                  </a:txBody>
                  <a:tcPr marL="91425" marR="91425" marT="45800" marB="45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18</a:t>
                      </a:r>
                      <a:endParaRPr sz="1400" u="none" strike="noStrike" cap="none"/>
                    </a:p>
                  </a:txBody>
                  <a:tcPr marL="91425" marR="91425" marT="45800" marB="45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169bb1386_0_8"/>
          <p:cNvSpPr txBox="1"/>
          <p:nvPr>
            <p:ph type="title"/>
          </p:nvPr>
        </p:nvSpPr>
        <p:spPr>
          <a:xfrm>
            <a:off x="507365" y="12700"/>
            <a:ext cx="6303645" cy="160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Create Heap for 10,20,15,12,40,25,18</a:t>
            </a:r>
            <a:endParaRPr sz="2300"/>
          </a:p>
        </p:txBody>
      </p:sp>
      <p:pic>
        <p:nvPicPr>
          <p:cNvPr id="293" name="Google Shape;293;g29169bb1386_0_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3300" y="1284975"/>
            <a:ext cx="2002100" cy="15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0" y="3173730"/>
            <a:ext cx="33547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18 ,25,40,12 are heaps. Check for 15.</a:t>
            </a:r>
            <a:endParaRPr lang="en-US"/>
          </a:p>
          <a:p>
            <a:r>
              <a:rPr lang="en-US"/>
              <a:t>15 violates maxheap condition . Replace 15 with max(25,18) i.e 25</a:t>
            </a:r>
            <a:endParaRPr lang="en-US"/>
          </a:p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5304790" y="3143250"/>
              <a:ext cx="241300" cy="3479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5304790" y="3143250"/>
                <a:ext cx="24130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4312920" y="2383790"/>
              <a:ext cx="360" cy="8064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4312920" y="2383790"/>
                <a:ext cx="36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4276725" y="2473325"/>
              <a:ext cx="62865" cy="187325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4276725" y="2473325"/>
                <a:ext cx="62865" cy="187325"/>
              </a:xfrm>
              <a:prstGeom prst="rect"/>
            </p:spPr>
          </p:pic>
        </mc:Fallback>
      </mc:AlternateContent>
      <p:sp>
        <p:nvSpPr>
          <p:cNvPr id="13" name="Text Box 12"/>
          <p:cNvSpPr txBox="1"/>
          <p:nvPr/>
        </p:nvSpPr>
        <p:spPr>
          <a:xfrm>
            <a:off x="3354705" y="1306195"/>
            <a:ext cx="5432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Check for 20. 20 violates maxheap condition. swap 20 with 40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7" name="Ink 16"/>
              <p14:cNvContentPartPr/>
              <p14:nvPr/>
            </p14:nvContentPartPr>
            <p14:xfrm>
              <a:off x="6161405" y="4027170"/>
              <a:ext cx="437515" cy="14287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9"/>
            </p:blipFill>
            <p:spPr>
              <a:xfrm>
                <a:off x="6161405" y="4027170"/>
                <a:ext cx="4375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8" name="Ink 17"/>
              <p14:cNvContentPartPr/>
              <p14:nvPr/>
            </p14:nvContentPartPr>
            <p14:xfrm>
              <a:off x="6447155" y="4572000"/>
              <a:ext cx="258445" cy="3657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1"/>
            </p:blipFill>
            <p:spPr>
              <a:xfrm>
                <a:off x="6447155" y="4572000"/>
                <a:ext cx="258445" cy="365760"/>
              </a:xfrm>
              <a:prstGeom prst="rect"/>
            </p:spPr>
          </p:pic>
        </mc:Fallback>
      </mc:AlternateContent>
      <p:graphicFrame>
        <p:nvGraphicFramePr>
          <p:cNvPr id="32" name="Picture Placeholder 31"/>
          <p:cNvGraphicFramePr/>
          <p:nvPr>
            <p:ph type="pic" idx="2"/>
          </p:nvPr>
        </p:nvGraphicFramePr>
        <p:xfrm>
          <a:off x="-317" y="4026853"/>
          <a:ext cx="2487930" cy="182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2" imgW="2486025" imgH="1819275" progId="Paint.Picture">
                  <p:embed/>
                </p:oleObj>
              </mc:Choice>
              <mc:Fallback>
                <p:oleObj name="" r:id="rId12" imgW="2486025" imgH="1819275" progId="Paint.Picture">
                  <p:embed/>
                  <p:pic>
                    <p:nvPicPr>
                      <p:cNvPr id="0" name="Picture 3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-317" y="4026853"/>
                        <a:ext cx="2487930" cy="182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/>
          <p:nvPr/>
        </p:nvGraphicFramePr>
        <p:xfrm>
          <a:off x="3959225" y="1737360"/>
          <a:ext cx="2487930" cy="175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4" imgW="2486025" imgH="1752600" progId="Paint.Picture">
                  <p:embed/>
                </p:oleObj>
              </mc:Choice>
              <mc:Fallback>
                <p:oleObj name="" r:id="rId14" imgW="2486025" imgH="1752600" progId="Paint.Picture">
                  <p:embed/>
                  <p:pic>
                    <p:nvPicPr>
                      <p:cNvPr id="0" name="Picture 3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59225" y="1737360"/>
                        <a:ext cx="2487930" cy="175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6"/>
          <p:cNvSpPr txBox="1"/>
          <p:nvPr/>
        </p:nvSpPr>
        <p:spPr>
          <a:xfrm>
            <a:off x="3547745" y="3615690"/>
            <a:ext cx="6026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Check for 10. Here 10 violates maxheap condition. swap 10 with 40</a:t>
            </a:r>
            <a:endParaRPr lang="en-US"/>
          </a:p>
        </p:txBody>
      </p:sp>
      <p:graphicFrame>
        <p:nvGraphicFramePr>
          <p:cNvPr id="38" name="Object 37"/>
          <p:cNvGraphicFramePr/>
          <p:nvPr/>
        </p:nvGraphicFramePr>
        <p:xfrm>
          <a:off x="3796030" y="4031615"/>
          <a:ext cx="23653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6" imgW="2466975" imgH="1676400" progId="Paint.Picture">
                  <p:embed/>
                </p:oleObj>
              </mc:Choice>
              <mc:Fallback>
                <p:oleObj name="" r:id="rId16" imgW="2466975" imgH="1676400" progId="Paint.Picture">
                  <p:embed/>
                  <p:pic>
                    <p:nvPicPr>
                      <p:cNvPr id="0" name="Picture 3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96030" y="4031615"/>
                        <a:ext cx="2365375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39"/>
          <p:cNvSpPr txBox="1"/>
          <p:nvPr/>
        </p:nvSpPr>
        <p:spPr>
          <a:xfrm>
            <a:off x="3689350" y="5753735"/>
            <a:ext cx="2909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Now 10 violates maxheap condition. so swap 10 with 20</a:t>
            </a:r>
            <a:endParaRPr lang="en-US"/>
          </a:p>
        </p:txBody>
      </p:sp>
      <p:graphicFrame>
        <p:nvGraphicFramePr>
          <p:cNvPr id="41" name="Object 40"/>
          <p:cNvGraphicFramePr/>
          <p:nvPr/>
        </p:nvGraphicFramePr>
        <p:xfrm>
          <a:off x="6811010" y="4877435"/>
          <a:ext cx="2278380" cy="180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8" imgW="2543175" imgH="1800225" progId="Paint.Picture">
                  <p:embed/>
                </p:oleObj>
              </mc:Choice>
              <mc:Fallback>
                <p:oleObj name="" r:id="rId18" imgW="2543175" imgH="1800225" progId="Paint.Picture">
                  <p:embed/>
                  <p:pic>
                    <p:nvPicPr>
                      <p:cNvPr id="0" name="Picture 4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811010" y="4877435"/>
                        <a:ext cx="2278380" cy="180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/>
      <p:bldP spid="1" grpId="1"/>
      <p:bldP spid="13" grpId="0"/>
      <p:bldP spid="13" grpId="1"/>
      <p:bldP spid="37" grpId="0"/>
      <p:bldP spid="37" grpId="1"/>
      <p:bldP spid="40" grpId="0"/>
      <p:bldP spid="4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0" name="Google Shape;300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Maintaining the Heap Property</a:t>
            </a:r>
            <a:endParaRPr lang="en-US" sz="40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1" name="Google Shape;301;p14"/>
          <p:cNvSpPr txBox="1"/>
          <p:nvPr>
            <p:ph type="body" idx="1"/>
          </p:nvPr>
        </p:nvSpPr>
        <p:spPr>
          <a:xfrm>
            <a:off x="257175" y="1282700"/>
            <a:ext cx="5865812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Suppose a node is smaller than a child</a:t>
            </a:r>
            <a:endParaRPr lang="en-US" sz="24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38200" lvl="1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Left and Right subtrees of </a:t>
            </a: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sz="2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are max-heaps</a:t>
            </a:r>
            <a:endParaRPr lang="en-US" sz="20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eliminate the violation:</a:t>
            </a:r>
            <a:endParaRPr lang="en-US" sz="24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38200" lvl="1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Exchange with larger child</a:t>
            </a:r>
            <a:endParaRPr lang="en-US" sz="20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38200" lvl="1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Move down the tree</a:t>
            </a:r>
            <a:endParaRPr lang="en-US" sz="20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38200" lvl="1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Continue until node is not smaller than children</a:t>
            </a:r>
            <a:endParaRPr lang="en-US" sz="20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2" name="Google Shape;302;p14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6351587" y="2141537"/>
            <a:ext cx="2514600" cy="215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7" name="Google Shape;377;p18"/>
          <p:cNvSpPr txBox="1"/>
          <p:nvPr/>
        </p:nvSpPr>
        <p:spPr>
          <a:xfrm>
            <a:off x="115887" y="334962"/>
            <a:ext cx="5741987" cy="5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0111"/>
              </a:buClr>
              <a:buSzPts val="2000"/>
              <a:buFont typeface="Corsiva" panose="03010101010201010101"/>
              <a:buNone/>
            </a:pPr>
            <a:r>
              <a:rPr lang="en-US" sz="2000" b="0" i="0" u="none" strike="noStrike" cap="none">
                <a:solidFill>
                  <a:srgbClr val="DD0111"/>
                </a:solidFill>
                <a:latin typeface="Corsiva" panose="03010101010201010101"/>
                <a:ea typeface="Corsiva" panose="03010101010201010101"/>
                <a:cs typeface="Corsiva" panose="03010101010201010101"/>
                <a:sym typeface="Corsiva" panose="03010101010201010101"/>
              </a:rPr>
              <a:t>Alg: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0" i="0" u="sng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MAX-HEAPIFY(</a:t>
            </a:r>
            <a:r>
              <a:rPr lang="en-US" sz="2000" b="0" i="0" u="sng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A, i, n</a:t>
            </a:r>
            <a:r>
              <a:rPr lang="en-US" sz="2000" b="0" i="0" u="sng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AutoNum type="arabicPeriod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← LEFT(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AutoNum type="arabicPeriod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← RIGHT(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AutoNum type="arabicPeriod"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 ≤ n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A[l] &gt; A[i]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AutoNum type="arabicPeriod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then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largest ←l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AutoNum type="arabicPeriod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else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largest ←i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AutoNum type="arabicPeriod"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 ≤ n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A[r] &gt; A[largest]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AutoNum type="arabicPeriod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then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largest ←r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AutoNum type="arabicPeriod"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largest ≠ i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AutoNum type="arabicPeriod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then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exchange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A[i] ↔ A[largest]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AutoNum type="arabicPeriod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MAX-HEAPIFY(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A, largest, n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8" name="Google Shape;378;p18"/>
          <p:cNvSpPr txBox="1"/>
          <p:nvPr/>
        </p:nvSpPr>
        <p:spPr>
          <a:xfrm>
            <a:off x="4997450" y="612775"/>
            <a:ext cx="4883150" cy="221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533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000"/>
              <a:buFont typeface="Corsiva" panose="03010101010201010101"/>
              <a:buNone/>
            </a:pPr>
            <a:r>
              <a:rPr lang="en-US" sz="2000" b="0" i="0" u="none" strike="noStrike" cap="none">
                <a:solidFill>
                  <a:srgbClr val="DD0111"/>
                </a:solidFill>
                <a:latin typeface="Corsiva" panose="03010101010201010101"/>
                <a:ea typeface="Corsiva" panose="03010101010201010101"/>
                <a:cs typeface="Corsiva" panose="03010101010201010101"/>
                <a:sym typeface="Corsiva" panose="03010101010201010101"/>
              </a:rPr>
              <a:t>Alg: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rsiva" panose="03010101010201010101"/>
                <a:ea typeface="Corsiva" panose="03010101010201010101"/>
                <a:cs typeface="Corsiva" panose="03010101010201010101"/>
                <a:sym typeface="Corsiva" panose="03010101010201010101"/>
              </a:rPr>
              <a:t> </a:t>
            </a:r>
            <a:r>
              <a:rPr lang="en-US" sz="2000" b="0" i="0" u="sng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BUILD-MAX-HEAP</a:t>
            </a:r>
            <a:r>
              <a:rPr lang="en-US" sz="2000" b="0" i="0" u="sng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(A)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33400" marR="0" lvl="0" indent="-5334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AutoNum type="arabicPeriod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 length[A]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33400" marR="0" lvl="0" indent="-5334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AutoNum type="arabicPeriod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 ← ⎣n/2⎦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rsiva" panose="03010101010201010101"/>
                <a:ea typeface="Corsiva" panose="03010101010201010101"/>
                <a:cs typeface="Corsiva" panose="03010101010201010101"/>
                <a:sym typeface="Corsiva" panose="03010101010201010101"/>
              </a:rPr>
              <a:t>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down to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33400" marR="0" lvl="0" indent="-5334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AutoNum type="arabicPeriod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MAX-HEAPIFY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(A, i, n)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79" name="Google Shape;379;p18"/>
          <p:cNvGrpSpPr/>
          <p:nvPr/>
        </p:nvGrpSpPr>
        <p:grpSpPr>
          <a:xfrm>
            <a:off x="5487987" y="3162300"/>
            <a:ext cx="3260725" cy="2044700"/>
            <a:chOff x="137" y="715"/>
            <a:chExt cx="2054" cy="1288"/>
          </a:xfrm>
        </p:grpSpPr>
        <p:cxnSp>
          <p:nvCxnSpPr>
            <p:cNvPr id="380" name="Google Shape;380;p18"/>
            <p:cNvCxnSpPr/>
            <p:nvPr/>
          </p:nvCxnSpPr>
          <p:spPr>
            <a:xfrm rot="10800000" flipH="1">
              <a:off x="851" y="1653"/>
              <a:ext cx="259" cy="24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1" name="Google Shape;381;p18"/>
            <p:cNvCxnSpPr/>
            <p:nvPr/>
          </p:nvCxnSpPr>
          <p:spPr>
            <a:xfrm rot="10800000" flipH="1">
              <a:off x="1318" y="1366"/>
              <a:ext cx="322" cy="30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2" name="Google Shape;382;p18"/>
            <p:cNvCxnSpPr/>
            <p:nvPr/>
          </p:nvCxnSpPr>
          <p:spPr>
            <a:xfrm rot="5400000" flipH="1">
              <a:off x="416" y="1611"/>
              <a:ext cx="322" cy="30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3" name="Google Shape;383;p18"/>
            <p:cNvCxnSpPr/>
            <p:nvPr/>
          </p:nvCxnSpPr>
          <p:spPr>
            <a:xfrm rot="5400000" flipH="1">
              <a:off x="757" y="1361"/>
              <a:ext cx="322" cy="30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4" name="Google Shape;384;p18"/>
            <p:cNvCxnSpPr/>
            <p:nvPr/>
          </p:nvCxnSpPr>
          <p:spPr>
            <a:xfrm rot="5400000" flipH="1">
              <a:off x="1154" y="909"/>
              <a:ext cx="806" cy="76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5" name="Google Shape;385;p18"/>
            <p:cNvCxnSpPr/>
            <p:nvPr/>
          </p:nvCxnSpPr>
          <p:spPr>
            <a:xfrm rot="10800000" flipH="1">
              <a:off x="243" y="937"/>
              <a:ext cx="1008" cy="9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86" name="Google Shape;386;p18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14</a:t>
              </a:r>
              <a:endPara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1789" y="1551"/>
              <a:ext cx="402" cy="19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6" name="Google Shape;396;p18"/>
            <p:cNvSpPr txBox="1"/>
            <p:nvPr/>
          </p:nvSpPr>
          <p:spPr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7" name="Google Shape;397;p18"/>
            <p:cNvSpPr txBox="1"/>
            <p:nvPr/>
          </p:nvSpPr>
          <p:spPr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8" name="Google Shape;398;p18"/>
            <p:cNvSpPr txBox="1"/>
            <p:nvPr/>
          </p:nvSpPr>
          <p:spPr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9" name="Google Shape;399;p18"/>
            <p:cNvSpPr txBox="1"/>
            <p:nvPr/>
          </p:nvSpPr>
          <p:spPr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0" name="Google Shape;400;p18"/>
            <p:cNvSpPr txBox="1"/>
            <p:nvPr/>
          </p:nvSpPr>
          <p:spPr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1" name="Google Shape;401;p18"/>
            <p:cNvSpPr txBox="1"/>
            <p:nvPr/>
          </p:nvSpPr>
          <p:spPr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2" name="Google Shape;402;p18"/>
            <p:cNvSpPr txBox="1"/>
            <p:nvPr/>
          </p:nvSpPr>
          <p:spPr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3" name="Google Shape;403;p18"/>
            <p:cNvSpPr txBox="1"/>
            <p:nvPr/>
          </p:nvSpPr>
          <p:spPr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4" name="Google Shape;404;p18"/>
            <p:cNvSpPr txBox="1"/>
            <p:nvPr/>
          </p:nvSpPr>
          <p:spPr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5" name="Google Shape;405;p18"/>
            <p:cNvSpPr txBox="1"/>
            <p:nvPr/>
          </p:nvSpPr>
          <p:spPr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aphicFrame>
        <p:nvGraphicFramePr>
          <p:cNvPr id="406" name="Google Shape;406;p18"/>
          <p:cNvGraphicFramePr/>
          <p:nvPr/>
        </p:nvGraphicFramePr>
        <p:xfrm>
          <a:off x="4511675" y="5511800"/>
          <a:ext cx="4141725" cy="3000000"/>
        </p:xfrm>
        <a:graphic>
          <a:graphicData uri="http://schemas.openxmlformats.org/drawingml/2006/table">
            <a:tbl>
              <a:tblPr>
                <a:noFill/>
                <a:tableStyleId>{08249CCF-9178-41E2-81C1-90941201F11D}</a:tableStyleId>
              </a:tblPr>
              <a:tblGrid>
                <a:gridCol w="414325"/>
                <a:gridCol w="415925"/>
                <a:gridCol w="412750"/>
                <a:gridCol w="414325"/>
                <a:gridCol w="414325"/>
                <a:gridCol w="412750"/>
                <a:gridCol w="414325"/>
                <a:gridCol w="412750"/>
                <a:gridCol w="415925"/>
                <a:gridCol w="414325"/>
              </a:tblGrid>
              <a:tr h="33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575" marB="45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575" marB="455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575" marB="455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575" marB="455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16</a:t>
                      </a:r>
                      <a:endParaRPr sz="1400" u="none" strike="noStrike" cap="none"/>
                    </a:p>
                  </a:txBody>
                  <a:tcPr marL="91450" marR="91450" marT="45575" marB="455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9</a:t>
                      </a:r>
                      <a:endParaRPr sz="1400" u="none" strike="noStrike" cap="none"/>
                    </a:p>
                  </a:txBody>
                  <a:tcPr marL="91450" marR="91450" marT="45575" marB="455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</a:t>
                      </a:r>
                      <a:endParaRPr sz="1400" u="none" strike="noStrike" cap="none"/>
                    </a:p>
                  </a:txBody>
                  <a:tcPr marL="91450" marR="91450" marT="45575" marB="455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14</a:t>
                      </a:r>
                      <a:endParaRPr sz="1400" u="none" strike="noStrike" cap="none"/>
                    </a:p>
                  </a:txBody>
                  <a:tcPr marL="91450" marR="91450" marT="45575" marB="455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8</a:t>
                      </a:r>
                      <a:endParaRPr sz="1400" u="none" strike="noStrike" cap="none"/>
                    </a:p>
                  </a:txBody>
                  <a:tcPr marL="91450" marR="91450" marT="45575" marB="455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7</a:t>
                      </a:r>
                      <a:endParaRPr sz="1400" u="none" strike="noStrike" cap="none"/>
                    </a:p>
                  </a:txBody>
                  <a:tcPr marL="91450" marR="91450" marT="45575" marB="455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Heap Sort Complexity</a:t>
            </a:r>
            <a:endParaRPr lang="en-US" sz="40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3" name="Google Shape;613;p22"/>
          <p:cNvSpPr txBox="1"/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Inserting n nodes to create heap(using heapify method) + Deleting n nodes from heap</a:t>
            </a:r>
            <a:endParaRPr lang="en-US"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 n + nlogn</a:t>
            </a:r>
            <a:endParaRPr lang="en-US"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endParaRPr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TC=O(n logn)</a:t>
            </a:r>
            <a:endParaRPr lang="en-US"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4" name="Google Shape;614;p2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1" name="Google Shape;621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Problems</a:t>
            </a:r>
            <a:endParaRPr lang="en-US" sz="40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2" name="Google Shape;622;p23"/>
          <p:cNvSpPr txBox="1"/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Demonstrate, step by step, the operation of Build-Heap on the array</a:t>
            </a:r>
            <a:endParaRPr lang="en-US"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A=[5, 3, 17, 10, 84, 19, 6, 22, 9]</a:t>
            </a:r>
            <a:endParaRPr lang="en-US"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341312" y="100012"/>
            <a:ext cx="8802687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Array representation of a Binary Tree</a:t>
            </a:r>
            <a:endParaRPr lang="en-US" sz="40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6" name="Google Shape;126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4387" y="1651000"/>
            <a:ext cx="6929437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4387" y="3829050"/>
            <a:ext cx="2557462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 txBox="1"/>
          <p:nvPr/>
        </p:nvSpPr>
        <p:spPr>
          <a:xfrm>
            <a:off x="3981450" y="3927475"/>
            <a:ext cx="50800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Full Binary tree: A BT of height h with maximum no. of nodes (2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h+1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- 1)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Complete Binary Tree: If there is no missing element in array representation of a BT, then it is a complete BT.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>
            <a:off x="2444750" y="5348287"/>
            <a:ext cx="234950" cy="2016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Heap Data Structure</a:t>
            </a:r>
            <a:endParaRPr lang="en-US" sz="40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7" name="Google Shape;137;p3"/>
          <p:cNvSpPr txBox="1"/>
          <p:nvPr>
            <p:ph type="body" idx="1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 panose="03010101010201010101"/>
              <a:buChar char="•"/>
            </a:pPr>
            <a:r>
              <a:rPr lang="en-US" sz="2800" b="0" i="0" u="none">
                <a:solidFill>
                  <a:srgbClr val="DD0111"/>
                </a:solidFill>
                <a:latin typeface="Corsiva" panose="03010101010201010101"/>
                <a:ea typeface="Corsiva" panose="03010101010201010101"/>
                <a:cs typeface="Corsiva" panose="03010101010201010101"/>
                <a:sym typeface="Corsiva" panose="03010101010201010101"/>
              </a:rPr>
              <a:t>Def:</a:t>
            </a:r>
            <a:r>
              <a:rPr lang="en-US" sz="2800" b="0" i="0" u="none">
                <a:solidFill>
                  <a:schemeClr val="accent2"/>
                </a:solidFill>
                <a:latin typeface="Corsiva" panose="03010101010201010101"/>
                <a:ea typeface="Corsiva" panose="03010101010201010101"/>
                <a:cs typeface="Corsiva" panose="03010101010201010101"/>
                <a:sym typeface="Corsiva" panose="03010101010201010101"/>
              </a:rPr>
              <a:t> </a:t>
            </a: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</a:t>
            </a:r>
            <a:r>
              <a:rPr lang="en-US" sz="2800" b="1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heap</a:t>
            </a: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is a </a:t>
            </a:r>
            <a:r>
              <a:rPr lang="en-US" sz="2800" b="0" i="0" u="sng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nearly complete</a:t>
            </a: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binary tree with the following two properties:</a:t>
            </a:r>
            <a:endParaRPr lang="en-US"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Structural property:</a:t>
            </a:r>
            <a:r>
              <a:rPr 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all levels are full, except possibly the last one, which is filled from left to right</a:t>
            </a: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</a:pPr>
            <a:r>
              <a:rPr lang="en-US" sz="24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 (heap) property:</a:t>
            </a:r>
            <a:r>
              <a:rPr 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any node </a:t>
            </a: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x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		                           </a:t>
            </a: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Parent(x) ≥ x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38" name="Google Shape;138;p3"/>
          <p:cNvCxnSpPr/>
          <p:nvPr/>
        </p:nvCxnSpPr>
        <p:spPr>
          <a:xfrm rot="10800000" flipH="1">
            <a:off x="1849437" y="4535487"/>
            <a:ext cx="129540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3"/>
          <p:cNvSpPr txBox="1"/>
          <p:nvPr/>
        </p:nvSpPr>
        <p:spPr>
          <a:xfrm>
            <a:off x="2668587" y="5983287"/>
            <a:ext cx="730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Heap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40" name="Google Shape;140;p3"/>
          <p:cNvCxnSpPr/>
          <p:nvPr/>
        </p:nvCxnSpPr>
        <p:spPr>
          <a:xfrm rot="5400000" flipH="1">
            <a:off x="2971006" y="4479131"/>
            <a:ext cx="760412" cy="72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3"/>
          <p:cNvSpPr/>
          <p:nvPr/>
        </p:nvSpPr>
        <p:spPr>
          <a:xfrm>
            <a:off x="1741487" y="5510212"/>
            <a:ext cx="320675" cy="3206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2198687" y="5068887"/>
            <a:ext cx="320675" cy="3206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2922587" y="4383087"/>
            <a:ext cx="320675" cy="3206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3567112" y="5068887"/>
            <a:ext cx="320675" cy="3206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2595562" y="5510212"/>
            <a:ext cx="320675" cy="3206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4564062" y="4203700"/>
            <a:ext cx="375920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From the heap property, it follows that: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DD011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“The root is the maximum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DD011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element of the heap!”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1152525" y="6362700"/>
            <a:ext cx="6203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DD011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heap is a binary tree that is filled in order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Array Representation of Heaps</a:t>
            </a:r>
            <a:endParaRPr lang="en-US" sz="40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5" name="Google Shape;155;p4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5026025" y="2743200"/>
            <a:ext cx="3738562" cy="246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/>
          <p:cNvPicPr preferRelativeResize="0"/>
          <p:nvPr>
            <p:ph type="body" idx="2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4876800" y="1371600"/>
            <a:ext cx="4038600" cy="11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>
            <p:ph type="body" idx="1"/>
          </p:nvPr>
        </p:nvSpPr>
        <p:spPr>
          <a:xfrm>
            <a:off x="228600" y="1117600"/>
            <a:ext cx="4572000" cy="525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heap can be stored as an array </a:t>
            </a:r>
            <a:r>
              <a:rPr lang="en-US" sz="2400" b="0" i="1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lang="en-US" sz="24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lang="en-US" sz="24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Root of tree is </a:t>
            </a: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A[1]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lvl="1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Left child of </a:t>
            </a: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A[i] = A[2i]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lvl="1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Right child of </a:t>
            </a: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A[i] = A[2i + 1]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lvl="1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Parent of </a:t>
            </a: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A[i] = A[ ⎣i/2⎦ ]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elements in the subarray </a:t>
            </a:r>
            <a:r>
              <a:rPr lang="en-US" sz="24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A[(⎣n/2⎦+1) .. n]</a:t>
            </a:r>
            <a:r>
              <a:rPr lang="en-US" sz="24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are leaves</a:t>
            </a:r>
            <a:endParaRPr lang="en-US" sz="24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Heap Types</a:t>
            </a:r>
            <a:endParaRPr lang="en-US" sz="40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5"/>
          <p:cNvSpPr txBox="1"/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Max-heaps</a:t>
            </a: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(largest element at root), have the </a:t>
            </a:r>
            <a:r>
              <a:rPr lang="en-US" sz="2800" b="0" i="1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max-heap property:</a:t>
            </a:r>
            <a:r>
              <a:rPr lang="en-US" sz="2800" b="1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800" b="1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all nodes </a:t>
            </a: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excluding the root: </a:t>
            </a: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			A[PARENT(i)] ≥ A[i]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lvl="1" indent="-13335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Min-heaps</a:t>
            </a: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(smallest element at root), have the </a:t>
            </a:r>
            <a:r>
              <a:rPr lang="en-US" sz="2800" b="0" i="1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min-heap property:</a:t>
            </a:r>
            <a:endParaRPr lang="en-US" sz="2800" b="0" i="1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all nodes </a:t>
            </a: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excluding the root: </a:t>
            </a: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			A[PARENT(i)] ≤ A[i]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97612" y="1958975"/>
            <a:ext cx="2273300" cy="17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65825" y="4495800"/>
            <a:ext cx="2273300" cy="19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Heap Tree Construction</a:t>
            </a:r>
            <a:endParaRPr lang="en-US" sz="40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6"/>
          <p:cNvSpPr txBox="1"/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Two methods:</a:t>
            </a:r>
            <a:endParaRPr lang="en-US" sz="2800" b="0" i="0" u="none" strike="noStrike" cap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AutoNum type="arabicPeriod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Insert key one by one in the given order</a:t>
            </a:r>
            <a:endParaRPr lang="en-US" sz="2800" b="0" i="0" u="none" strike="noStrike" cap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AutoNum type="arabicPeriod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Heapify Method (Insert all elements at a time and then apply Heapify method)</a:t>
            </a:r>
            <a:endParaRPr lang="en-US" sz="2800" b="0" i="0" u="none" strike="noStrike" cap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b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Heap Tree Construction:Method 1</a:t>
            </a:r>
            <a:b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4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(Insert key one by one in the given order)</a:t>
            </a:r>
            <a:b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 sz="40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7"/>
          <p:cNvSpPr txBox="1"/>
          <p:nvPr>
            <p:ph type="body" idx="1"/>
          </p:nvPr>
        </p:nvSpPr>
        <p:spPr>
          <a:xfrm>
            <a:off x="49212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14,24,12,11,25,8,35</a:t>
            </a:r>
            <a:endParaRPr lang="en-US" sz="2800" b="0" i="0" u="none" strike="noStrike" cap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4775" y="2066925"/>
            <a:ext cx="4572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0725" y="2079625"/>
            <a:ext cx="711200" cy="8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6525" y="2149475"/>
            <a:ext cx="889000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68575" y="2136775"/>
            <a:ext cx="895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36975" y="2136775"/>
            <a:ext cx="895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673475" y="2962275"/>
            <a:ext cx="196850" cy="5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7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979987" y="2930525"/>
            <a:ext cx="182562" cy="4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6778625" y="2028825"/>
            <a:ext cx="1924050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69875" y="3940175"/>
            <a:ext cx="1079500" cy="11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895475" y="3932237"/>
            <a:ext cx="1079500" cy="11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7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720975" y="4619625"/>
            <a:ext cx="114300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522662" y="4002087"/>
            <a:ext cx="1079500" cy="11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321175" y="4683125"/>
            <a:ext cx="114300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505325" y="4365625"/>
            <a:ext cx="73025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7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4968875" y="3825875"/>
            <a:ext cx="4235450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7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7705725" y="5591175"/>
            <a:ext cx="1377950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027612" y="2024062"/>
            <a:ext cx="895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5222875" y="2466975"/>
            <a:ext cx="1371600" cy="9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7"/>
          <p:cNvSpPr txBox="1"/>
          <p:nvPr/>
        </p:nvSpPr>
        <p:spPr>
          <a:xfrm>
            <a:off x="279400" y="6045200"/>
            <a:ext cx="7789862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 this method, we are adjusting the elements from leaf to root i.e adjustments are upwards.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type="body" idx="1"/>
          </p:nvPr>
        </p:nvSpPr>
        <p:spPr>
          <a:xfrm>
            <a:off x="350837" y="1214437"/>
            <a:ext cx="9210675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Best case: Inserting a key in empty heap : O(1)</a:t>
            </a:r>
            <a:endParaRPr lang="en-US" sz="2800" b="0" i="0" u="none" strike="noStrike" cap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Worst case: log n comparisons + log n swappings required : O(log n)</a:t>
            </a:r>
            <a:endParaRPr lang="en-US" sz="2800" b="0" i="0" u="none" strike="noStrike" cap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Inserting n elements ,TC= O(nlogn)</a:t>
            </a:r>
            <a:endParaRPr lang="en-US" sz="2800" b="0" i="0" u="none" strike="noStrike" cap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endParaRPr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457200" y="-82550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None/>
            </a:pPr>
            <a:br>
              <a:rPr lang="en-US"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Heap Tree Construction:Method 1 Analysis</a:t>
            </a:r>
            <a:br>
              <a:rPr lang="en-US"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(Insert key one by one in the given order)</a:t>
            </a:r>
            <a:br>
              <a:rPr lang="en-US"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 panose="020B0604020202020204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Deletion in Max heap</a:t>
            </a:r>
            <a:endParaRPr lang="en-US" sz="40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9"/>
          <p:cNvSpPr txBox="1"/>
          <p:nvPr>
            <p:ph type="body" idx="1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only element that can be deleted is root element.</a:t>
            </a:r>
            <a:endParaRPr lang="en-US"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endParaRPr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endParaRPr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endParaRPr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endParaRPr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taken to delete one element depends on height of heap=log n</a:t>
            </a:r>
            <a:endParaRPr lang="en-US"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TC=O(n log n)</a:t>
            </a:r>
            <a:endParaRPr lang="en-US"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endParaRPr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endParaRPr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endParaRPr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endParaRPr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</a:pPr>
            <a:endParaRPr sz="2800" b="0" i="0" u="none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8275" y="2339975"/>
            <a:ext cx="1517650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66875" y="2638425"/>
            <a:ext cx="7366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86025" y="2282825"/>
            <a:ext cx="117475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876675" y="2359025"/>
            <a:ext cx="876300" cy="6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9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59337" y="2219325"/>
            <a:ext cx="1104900" cy="14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3823</Words>
  <Application>WPS Presentation</Application>
  <PresentationFormat/>
  <Paragraphs>306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Arial</vt:lpstr>
      <vt:lpstr>Corsiva</vt:lpstr>
      <vt:lpstr>Comic Sans MS</vt:lpstr>
      <vt:lpstr>Microsoft YaHei</vt:lpstr>
      <vt:lpstr>Arial Unicode MS</vt:lpstr>
      <vt:lpstr>1_Default Design</vt:lpstr>
      <vt:lpstr>Default Design</vt:lpstr>
      <vt:lpstr>Paint.Picture</vt:lpstr>
      <vt:lpstr>Paint.Picture</vt:lpstr>
      <vt:lpstr>Paint.Picture</vt:lpstr>
      <vt:lpstr>Paint.Picture</vt:lpstr>
      <vt:lpstr>Heap Sort</vt:lpstr>
      <vt:lpstr>Array representation of a Binary Tree</vt:lpstr>
      <vt:lpstr>The Heap Data Structure</vt:lpstr>
      <vt:lpstr>Array Representation of Heaps</vt:lpstr>
      <vt:lpstr>Heap Types</vt:lpstr>
      <vt:lpstr>Heap Tree Construction</vt:lpstr>
      <vt:lpstr> Heap Tree Construction:Method 1 (Insert key one by one in the given order) </vt:lpstr>
      <vt:lpstr>PowerPoint 演示文稿</vt:lpstr>
      <vt:lpstr>Deletion in Max heap</vt:lpstr>
      <vt:lpstr>Heap sort </vt:lpstr>
      <vt:lpstr>Heap Sort</vt:lpstr>
      <vt:lpstr>Heap sort : Time Complexity</vt:lpstr>
      <vt:lpstr> Heap Tree Construction: Method 2 (Insert all elements at a time and then apply heapify method ) </vt:lpstr>
      <vt:lpstr>Create Heap for 10,20,15,12,40,25,18</vt:lpstr>
      <vt:lpstr>Maintaining the Heap Property</vt:lpstr>
      <vt:lpstr>PowerPoint 演示文稿</vt:lpstr>
      <vt:lpstr>Heap Sort Complexity</vt:lpstr>
      <vt:lpstr>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</dc:title>
  <dc:creator/>
  <cp:lastModifiedBy>INFT505-17</cp:lastModifiedBy>
  <cp:revision>6</cp:revision>
  <dcterms:created xsi:type="dcterms:W3CDTF">2023-10-20T09:59:39Z</dcterms:created>
  <dcterms:modified xsi:type="dcterms:W3CDTF">2023-10-20T10:13:20Z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E203DFB5F303456B8EEA59737A3C5578_13</vt:lpwstr>
  </property>
  <property fmtid="{D5CDD505-2E9C-101B-9397-08002B2CF9AE}" pid="3" name="KSOProductBuildVer">
    <vt:lpwstr>1033-12.2.0.13266</vt:lpwstr>
  </property>
</Properties>
</file>