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114 576,'2'3,"-1"0,0 0,-1 1,0-1,-1-6,1-1,3 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240 575,'3'1,"-3"2,1 0,-1 0,0 0,1-6,1 0,1 0,0 3,-1 3,-2 0,0 1,4-8,-3 1,2 3,-3 4,0-1,0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278 580,'-3'0,"-1"2,1 1,3 0,3-2,0 0,0-2,-2-3,-1 1,0 0,1 6,-1 0,2 1,1-2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289 576,'2'3,"1"-1,-1 1,0 0,-2 1,-3-3,2-4,3-1,2 4,0-3,0 0,-7 3,0 3,3 0,0 1,0-1,3-3,1-3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324 587,'-3'-2,"5"6,-2-1,0 0,0 0,-3-1,-1-1,0-1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336 578,'4'0,"-4"3,0 0,4-3,-1-3,-1 6,-2 0,0 0,0 0,1-6,2 0,0 0,0 0,0 3,-2 3,-1 0,0 1,0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341 577,'2'3,"0"0,-2 0,0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373 587,'0'4,"0"-1,0 0,0-6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373 579,'2'0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381 586,'1'3,"0"1,-1-1,0 0,2-6,0 0,2 1,0-2,-1 1,-1 6,-2 0,0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416 580,'3'1,"-2"3,-1-1,1 0,1 1,-2-1,0 1,-1-1,-2-3,0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129 582,'3'0,"1"0,-3-4,-4 4,0 1,1 2,1 0,0 1,3 0,1-4,0-2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148 574,'0'3,"0"0,0 0,0 0,0 1,-1-1,4-3,-1-3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148 581,'3'0,"0"-1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164 578,'1'3,"-1"0,1 0,2-2,0-5,-2 1,1 0,-2 6,0 1,0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164 537,'2'0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183 573,'3'3,"-2"0,0 0,-1 0,0 1,0-1,-2-6,3 0,0-1,1 1,1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200 578,'3'3,"-3"1,0 0,0-1,0-7,3 0,0 2,0 5,-3 1,0-1,1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8-01T14:46:57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237 565,'-4'2,"3"1,-2-1,3 2,-1-1,1 1,0-1,0 0,0 0,1 0,3-4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1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1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1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1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1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6" name="Google Shape;206;p1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3" name="Google Shape;213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2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7" name="Google Shape;237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8" name="Google Shape;248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9" name="Google Shape;259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9" name="Google Shape;279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7" name="Google Shape;287;p2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4" name="Google Shape;294;p2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8" name="Google Shape;308;p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8" name="Google Shape;328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5" name="Google Shape;335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3" name="Google Shape;343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3" name="Google Shape;353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3" name="Google Shape;363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Google Shape;14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6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  <a:defRPr>
                <a:solidFill>
                  <a:srgbClr val="2E75B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8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40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40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3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4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27.png"/><Relationship Id="rId7" Type="http://schemas.openxmlformats.org/officeDocument/2006/relationships/customXml" Target="../ink/ink3.xml"/><Relationship Id="rId6" Type="http://schemas.openxmlformats.org/officeDocument/2006/relationships/image" Target="../media/image26.png"/><Relationship Id="rId5" Type="http://schemas.openxmlformats.org/officeDocument/2006/relationships/customXml" Target="../ink/ink2.xml"/><Relationship Id="rId42" Type="http://schemas.openxmlformats.org/officeDocument/2006/relationships/notesSlide" Target="../notesSlides/notesSlide25.x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43.png"/><Relationship Id="rId4" Type="http://schemas.openxmlformats.org/officeDocument/2006/relationships/image" Target="../media/image25.png"/><Relationship Id="rId39" Type="http://schemas.openxmlformats.org/officeDocument/2006/relationships/customXml" Target="../ink/ink19.xml"/><Relationship Id="rId38" Type="http://schemas.openxmlformats.org/officeDocument/2006/relationships/image" Target="../media/image42.png"/><Relationship Id="rId37" Type="http://schemas.openxmlformats.org/officeDocument/2006/relationships/customXml" Target="../ink/ink18.xml"/><Relationship Id="rId36" Type="http://schemas.openxmlformats.org/officeDocument/2006/relationships/image" Target="../media/image41.png"/><Relationship Id="rId35" Type="http://schemas.openxmlformats.org/officeDocument/2006/relationships/customXml" Target="../ink/ink17.xml"/><Relationship Id="rId34" Type="http://schemas.openxmlformats.org/officeDocument/2006/relationships/image" Target="../media/image40.png"/><Relationship Id="rId33" Type="http://schemas.openxmlformats.org/officeDocument/2006/relationships/customXml" Target="../ink/ink16.xml"/><Relationship Id="rId32" Type="http://schemas.openxmlformats.org/officeDocument/2006/relationships/image" Target="../media/image39.png"/><Relationship Id="rId31" Type="http://schemas.openxmlformats.org/officeDocument/2006/relationships/customXml" Target="../ink/ink15.xml"/><Relationship Id="rId30" Type="http://schemas.openxmlformats.org/officeDocument/2006/relationships/image" Target="../media/image38.png"/><Relationship Id="rId3" Type="http://schemas.openxmlformats.org/officeDocument/2006/relationships/customXml" Target="../ink/ink1.xml"/><Relationship Id="rId29" Type="http://schemas.openxmlformats.org/officeDocument/2006/relationships/customXml" Target="../ink/ink14.xml"/><Relationship Id="rId28" Type="http://schemas.openxmlformats.org/officeDocument/2006/relationships/image" Target="../media/image37.png"/><Relationship Id="rId27" Type="http://schemas.openxmlformats.org/officeDocument/2006/relationships/customXml" Target="../ink/ink13.xml"/><Relationship Id="rId26" Type="http://schemas.openxmlformats.org/officeDocument/2006/relationships/image" Target="../media/image36.png"/><Relationship Id="rId25" Type="http://schemas.openxmlformats.org/officeDocument/2006/relationships/customXml" Target="../ink/ink12.xml"/><Relationship Id="rId24" Type="http://schemas.openxmlformats.org/officeDocument/2006/relationships/image" Target="../media/image35.png"/><Relationship Id="rId23" Type="http://schemas.openxmlformats.org/officeDocument/2006/relationships/customXml" Target="../ink/ink11.xml"/><Relationship Id="rId22" Type="http://schemas.openxmlformats.org/officeDocument/2006/relationships/image" Target="../media/image34.png"/><Relationship Id="rId21" Type="http://schemas.openxmlformats.org/officeDocument/2006/relationships/customXml" Target="../ink/ink10.xml"/><Relationship Id="rId20" Type="http://schemas.openxmlformats.org/officeDocument/2006/relationships/image" Target="../media/image33.png"/><Relationship Id="rId2" Type="http://schemas.openxmlformats.org/officeDocument/2006/relationships/image" Target="../media/image24.png"/><Relationship Id="rId19" Type="http://schemas.openxmlformats.org/officeDocument/2006/relationships/customXml" Target="../ink/ink9.xml"/><Relationship Id="rId18" Type="http://schemas.openxmlformats.org/officeDocument/2006/relationships/image" Target="../media/image32.png"/><Relationship Id="rId17" Type="http://schemas.openxmlformats.org/officeDocument/2006/relationships/customXml" Target="../ink/ink8.xml"/><Relationship Id="rId16" Type="http://schemas.openxmlformats.org/officeDocument/2006/relationships/image" Target="../media/image31.png"/><Relationship Id="rId15" Type="http://schemas.openxmlformats.org/officeDocument/2006/relationships/customXml" Target="../ink/ink7.xml"/><Relationship Id="rId14" Type="http://schemas.openxmlformats.org/officeDocument/2006/relationships/image" Target="../media/image30.png"/><Relationship Id="rId13" Type="http://schemas.openxmlformats.org/officeDocument/2006/relationships/customXml" Target="../ink/ink6.xml"/><Relationship Id="rId12" Type="http://schemas.openxmlformats.org/officeDocument/2006/relationships/image" Target="../media/image29.png"/><Relationship Id="rId11" Type="http://schemas.openxmlformats.org/officeDocument/2006/relationships/customXml" Target="../ink/ink5.xml"/><Relationship Id="rId10" Type="http://schemas.openxmlformats.org/officeDocument/2006/relationships/image" Target="../media/image28.png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13.png"/><Relationship Id="rId2" Type="http://schemas.openxmlformats.org/officeDocument/2006/relationships/image" Target="../media/image47.png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53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52.png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8.png"/><Relationship Id="rId7" Type="http://schemas.openxmlformats.org/officeDocument/2006/relationships/oleObject" Target="../embeddings/oleObject8.bin"/><Relationship Id="rId6" Type="http://schemas.openxmlformats.org/officeDocument/2006/relationships/image" Target="../media/image57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56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55.png"/><Relationship Id="rId11" Type="http://schemas.openxmlformats.org/officeDocument/2006/relationships/notesSlide" Target="../notesSlides/notesSlide32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</a:pPr>
            <a:r>
              <a:rPr lang="en-US"/>
              <a:t>Unit 03</a:t>
            </a:r>
            <a:br>
              <a:rPr lang="en-US"/>
            </a:br>
            <a:r>
              <a:rPr lang="en-US" sz="4800"/>
              <a:t>Part I</a:t>
            </a:r>
            <a:endParaRPr sz="4800"/>
          </a:p>
        </p:txBody>
      </p:sp>
      <p:sp>
        <p:nvSpPr>
          <p:cNvPr id="89" name="Google Shape;89;p1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Divide and Conquer Approach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931506" y="-1"/>
            <a:ext cx="105156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44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Binary search (Recursive method/DAC Algo)</a:t>
            </a:r>
            <a:endParaRPr sz="44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931506" y="-1"/>
            <a:ext cx="105156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44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Binary search (Recursive method/DAC Algo)</a:t>
            </a:r>
            <a:endParaRPr sz="44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543887"/>
            <a:ext cx="5436653" cy="6139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55349" y="1448674"/>
            <a:ext cx="32004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1"/>
          <p:cNvSpPr txBox="1"/>
          <p:nvPr/>
        </p:nvSpPr>
        <p:spPr>
          <a:xfrm>
            <a:off x="6731255" y="3429000"/>
            <a:ext cx="5057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Solving using Master’s Theorem TC=</a:t>
            </a:r>
            <a:r>
              <a:rPr lang="en-US" sz="1800" b="0" i="0" u="none" strike="noStrike" cap="none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θ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(log n)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6189306" y="3931998"/>
            <a:ext cx="593427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a=1,b=2, 		= 0,  k=0, p=0  &gt; -1 . Hence using Case 2.1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TC=</a:t>
            </a:r>
            <a:r>
              <a:rPr lang="en-US" sz="1800" b="0" i="0" u="none" strike="noStrike" cap="none">
                <a:solidFill>
                  <a:srgbClr val="40404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θ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(log 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70075" y="3798325"/>
            <a:ext cx="5448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101600" y="1143000"/>
            <a:ext cx="11887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is a very simple method that sorts the array elements by repeatedly </a:t>
            </a:r>
            <a:r>
              <a:rPr lang="en-US" sz="2200" b="0" i="0" u="sng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moving the largest element to the highest index position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of the array (in case of arranging elements in ascending order).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15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Method: 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 bubble sorting, consecutive adjacent pairs of elements in the array are compared with each other. 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the element at lower index is greater than the element at the higher index, the two elements are interchanged so that the smaller element is placed before the bigger one. 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1" indent="-3556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This process is continued till the list of unsorted elements exhaust.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159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304800" y="609600"/>
            <a:ext cx="116841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A[] = {30, 52, 29, 87, 63, 27, 18, 54}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1: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30 and 52. Since30&lt;52, then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b)Compare 52 and 29. Since 52&gt;29,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30,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29, 52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87, 63, 27, 19, 54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c) Compare 52 and 87. Since 52&lt;87,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d) Compare, 87 and 63. Since, 87&gt;83,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30, 29, 52,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63, 87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27, 19, 54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e) Compare87 and 27. Since 87&gt;27,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30, 29, 52, 63,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27, 87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19, 54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f) Compare 87 and 19. Since 87&gt;19,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30, 29, 52, 63, 27, 19, 87, 54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g) Compare 87 and 54. Since 87&gt;54,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30, 29, 52, 63, 27, 19,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54, 87</a:t>
            </a: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first pass, the largest element is placed at the highest index of the array. All the other elements are still unsorted.</a:t>
            </a:r>
            <a:endParaRPr sz="2000" b="1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304800" y="1219200"/>
            <a:ext cx="117855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2: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Pass1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30, 29, 52, 63, 27, 19,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30 and 29. Since 30&gt;29,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52, 63, 27, 19, 54,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 Compare 30 and 52. Since 30&lt;52,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c) Compare 52 and 63. Since 52&lt;63,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d) Compare 63 and 27. Since 63&gt;27,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29, 30, 52,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27, 63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19, 54,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e) Compare 63 and 19. Since 63&gt;19,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29, 30, 52, 27,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19, 63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54,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f) Compare 63 and 54. Since 63&gt;54,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29, 30, 52, 27,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54, 63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second pass, the second largest element is placed at the second highest index of the array. All the other elements are still unsorted.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203200" y="1219200"/>
            <a:ext cx="117855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3: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pass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2: 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29, 30, 52, 27, 19, 54, 63, 87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29 and 30. Since 29&lt;30,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b)Compare 30 and 52. Since 30&lt;52,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c)Compare 52 and 27. Since 52&gt;27,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29, 30,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27, 52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d) Compare 52 and 19. Since 52&gt;19,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29, 30, 27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19, 52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e) Compare 52 and 54. Since 52&lt;54,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third pass, the third largest element is placed at the third highest index of the array. All the other elements are still unsorted.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304800" y="1219200"/>
            <a:ext cx="117855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4: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Pass 3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29, 30, 27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19, 52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54, 63, 87</a:t>
            </a:r>
            <a:endParaRPr sz="2000" b="1" i="1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29 and 30. Since 29&lt;30,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b)Compare 30 and 27. Since 30&gt;27,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29,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27, 30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19,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c) Compare 30 and 19. Since 30&gt;19,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29, 27,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19, 30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d) Compare 30 and 52. Since 30&lt;52,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fourth pass, the fourth largest element is placed at the fourth highest index of the array. All the other elements are still unsorted.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304800" y="1219200"/>
            <a:ext cx="117855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5: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Pass 4 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29, 27,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19, 30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52, 54, 63, 87</a:t>
            </a:r>
            <a:endParaRPr sz="2000" b="1" i="1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29 and 27. Since 29&gt;27,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27,29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19, 30, 52, 54, 63, 87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b)Compare 29 and 19. Since 29&gt;19, swapping is 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27,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19,29,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30, 52, 54, 63, 87</a:t>
            </a:r>
            <a:endParaRPr sz="2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c) Compare 29 and 30. Since 29&lt;30, swapping is not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 27,19,29, 30, 52, 54, 63, 87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fifth pass, the fifth largest element is placed at the fifth highest index of the array. All the other elements are still unsorted.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304800" y="1219200"/>
            <a:ext cx="117855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6: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After Pass 5: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27,19,29, 30, 52, 54, 63, 87</a:t>
            </a:r>
            <a:endParaRPr sz="2000" b="1" i="1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a)Compare 27 and 19. Since 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19,27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,29, 30,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b)Compare  27 and 29. No swapping is 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19,27 ,29, 30, 52, 54, 63, 87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Observe that after the end of the sixth pass, the sixth largest element is placed at the sixth highest index of the array. All the other elements are still unsorted.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tantia" panose="02030602050306030303"/>
              <a:buNone/>
            </a:pPr>
            <a:endParaRPr sz="2000" b="1" i="1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Pass 7: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a) Compare 19 and 27 , No swapping is done.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12192000" cy="1066800"/>
          </a:xfrm>
          <a:prstGeom prst="roundRect">
            <a:avLst>
              <a:gd name="adj" fmla="val 0"/>
            </a:avLst>
          </a:prstGeom>
          <a:solidFill>
            <a:srgbClr val="17375E"/>
          </a:solidFill>
          <a:ln w="25400" cap="flat" cmpd="sng">
            <a:solidFill>
              <a:srgbClr val="4F622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Bubble Sort 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0" y="1295400"/>
            <a:ext cx="12192000" cy="4419600"/>
          </a:xfrm>
          <a:prstGeom prst="bevel">
            <a:avLst>
              <a:gd name="adj" fmla="val 1250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BUBBLE_SORT(A, N)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tantia" panose="02030602050306030303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 1: Repeat steps 2 For I = 0 to N-1   // Loop for Total No. of passes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 2: 	Repeat For J = 0 to N – I</a:t>
            </a:r>
            <a:endParaRPr sz="180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 3:	   If A[J] &gt; A[J + 1], then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SWAP A[J] and A[J+1]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	[End of Inner Loop]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[End of Outer Loop]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 4: EXIT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0" y="5082654"/>
            <a:ext cx="1141701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After every pass, one element will be in its correct position. So frequency of the inner loop will decrease with each pass.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tantia" panose="02030602050306030303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Hence for every pass, the inner loop will be executed N-I times where N is the no. of elements in the array and I is the count of the pass.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690715" y="464312"/>
            <a:ext cx="4812030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Recurrence Relations</a:t>
            </a:r>
            <a:endParaRPr lang="en-US"/>
          </a:p>
        </p:txBody>
      </p:sp>
      <p:sp>
        <p:nvSpPr>
          <p:cNvPr id="95" name="Google Shape;95;p2"/>
          <p:cNvSpPr txBox="1"/>
          <p:nvPr/>
        </p:nvSpPr>
        <p:spPr>
          <a:xfrm>
            <a:off x="2059941" y="1527365"/>
            <a:ext cx="8006715" cy="4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025" rIns="0" bIns="0" anchor="t" anchorCtr="0">
            <a:spAutoFit/>
          </a:bodyPr>
          <a:lstStyle/>
          <a:p>
            <a:pPr marL="355600" marR="44577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 panose="020B0604020202020204"/>
              <a:buChar char="•"/>
            </a:pPr>
            <a:r>
              <a:rPr lang="en-US" sz="3000" b="0" i="0" u="sng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Divide and conquer</a:t>
            </a:r>
            <a:r>
              <a:rPr lang="en-US" sz="3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is a very common problem  solving strategy in computer science</a:t>
            </a:r>
            <a:endParaRPr sz="3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55600" marR="316230" lvl="0" indent="-342900" algn="l" rtl="0">
              <a:lnSpc>
                <a:spcPct val="80000"/>
              </a:lnSpc>
              <a:spcBef>
                <a:spcPts val="7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•"/>
            </a:pPr>
            <a:r>
              <a:rPr lang="en-US"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Recursion, where you solve a simpler version of  the same problem, is a common application of  divide and conquer</a:t>
            </a:r>
            <a:endParaRPr sz="3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recursion “bottoms out” in a base case</a:t>
            </a:r>
            <a:endParaRPr sz="2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55650" marR="634365" lvl="1" indent="-285750" algn="l" rtl="0">
              <a:lnSpc>
                <a:spcPct val="96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Merge sort divides a problem in “half” and solves  each half separately</a:t>
            </a:r>
            <a:endParaRPr sz="2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755650" marR="0" lvl="1" indent="-285750" algn="l" rtl="0">
              <a:lnSpc>
                <a:spcPct val="12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recurrence relation 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55650" marR="5080" lvl="1" indent="-285750" algn="l" rtl="0">
              <a:lnSpc>
                <a:spcPct val="96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 panose="020B0604020202020204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Binary search divides a problem in half but solves for one of the two halves</a:t>
            </a:r>
            <a:endParaRPr sz="26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81750" y="4457700"/>
            <a:ext cx="31432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0" y="-114408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 sz="4000"/>
              <a:t>Find worst case and Best Case complexity of Bubble sort</a:t>
            </a:r>
            <a:endParaRPr sz="4000"/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5497" y="965763"/>
            <a:ext cx="4972050" cy="4544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/>
          <p:nvPr/>
        </p:nvSpPr>
        <p:spPr>
          <a:xfrm>
            <a:off x="6494106" y="777922"/>
            <a:ext cx="5514392" cy="42503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Consolas" panose="020B0609020204030204"/>
              <a:buNone/>
            </a:pPr>
            <a:r>
              <a:rPr lang="en-US" b="1">
                <a:solidFill>
                  <a:srgbClr val="0066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//Recursive bubble sort</a:t>
            </a:r>
            <a:endParaRPr b="1">
              <a:solidFill>
                <a:srgbClr val="006699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Consolas" panose="020B0609020204030204"/>
              <a:buNone/>
            </a:pPr>
            <a:endParaRPr b="1">
              <a:solidFill>
                <a:srgbClr val="006699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400"/>
              <a:buFont typeface="Consolas" panose="020B0609020204030204"/>
              <a:buNone/>
            </a:pPr>
            <a:r>
              <a:rPr lang="en-US" sz="1400" b="1" i="0" u="none" strike="noStrike" cap="none">
                <a:solidFill>
                  <a:srgbClr val="0066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bubbleSort(</a:t>
            </a:r>
            <a:r>
              <a:rPr lang="en-US" sz="1400" b="1" i="0" u="none" strike="noStrike" cap="none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arr[], </a:t>
            </a:r>
            <a:r>
              <a:rPr lang="en-US" sz="1400" b="1" i="0" u="none" strike="noStrike" cap="none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n)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    </a:t>
            </a:r>
            <a:r>
              <a:rPr lang="en-US" sz="1400" b="1" i="0" u="none" strike="noStrike" cap="none">
                <a:solidFill>
                  <a:srgbClr val="0066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(n &gt; 1)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{  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    </a:t>
            </a:r>
            <a:r>
              <a:rPr lang="en-US" sz="1400" b="1" i="0" u="none" strike="noStrike" cap="none">
                <a:solidFill>
                  <a:srgbClr val="0066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(i=0; i&lt;n-1; i++)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    {</a:t>
            </a:r>
            <a:r>
              <a:rPr lang="en-US" sz="1400" b="1" i="0" u="none" strike="noStrike" cap="none">
                <a:solidFill>
                  <a:srgbClr val="0066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if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(arr[i] &gt; arr[i+1])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       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swap(arr[i], arr[i+1]);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} 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</a:t>
            </a:r>
            <a:r>
              <a:rPr lang="en-US" sz="1400" b="0" i="0" u="none" strike="noStrike" cap="none">
                <a:solidFill>
                  <a:srgbClr val="0082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Largest element is fixed,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</a:t>
            </a:r>
            <a:r>
              <a:rPr lang="en-US" sz="1400" b="0" i="0" u="none" strike="noStrike" cap="none">
                <a:solidFill>
                  <a:srgbClr val="0082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recur for remaining array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27323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    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bubbleSort(arr, n-1);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 panose="020B060902020403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123950" y="5929837"/>
            <a:ext cx="49720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WC TC= 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6596743" y="5141167"/>
            <a:ext cx="25472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RR =?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20"/>
          <p:cNvSpPr txBox="1"/>
          <p:nvPr/>
        </p:nvSpPr>
        <p:spPr>
          <a:xfrm>
            <a:off x="1147575" y="6311577"/>
            <a:ext cx="497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BC TC=O(n)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43800" y="5200656"/>
            <a:ext cx="2841792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7524750" y="6082237"/>
            <a:ext cx="497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 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>
            <p:ph type="title"/>
          </p:nvPr>
        </p:nvSpPr>
        <p:spPr>
          <a:xfrm>
            <a:off x="177421" y="1"/>
            <a:ext cx="11781313" cy="559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/>
              <a:t>Quick Sort(DAC/Recursive algorithm): Partitioning Algo</a:t>
            </a:r>
            <a:endParaRPr lang="en-US"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383809" y="1508612"/>
            <a:ext cx="2574925" cy="290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986533"/>
            <a:ext cx="485775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72114" y="806450"/>
            <a:ext cx="3724275" cy="5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/>
          <p:nvPr/>
        </p:nvSpPr>
        <p:spPr>
          <a:xfrm>
            <a:off x="5924939" y="6492875"/>
            <a:ext cx="2099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TC=?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6903926" y="6488668"/>
            <a:ext cx="2099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TC=O(n)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177421" y="2688609"/>
            <a:ext cx="48040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Find sorted position of pivot. It gives the position at which list will be partitioned.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9727" y="514902"/>
            <a:ext cx="3604404" cy="371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2"/>
          <p:cNvSpPr txBox="1"/>
          <p:nvPr/>
        </p:nvSpPr>
        <p:spPr>
          <a:xfrm>
            <a:off x="6424851" y="1513360"/>
            <a:ext cx="4478700" cy="25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RR for BC is 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 =  2T(n/2) + n    ,  n&gt;1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= 1                       ,  n=1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Solving using Master’s Theorem,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TC= O(n log 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p22"/>
          <p:cNvSpPr txBox="1"/>
          <p:nvPr/>
        </p:nvSpPr>
        <p:spPr>
          <a:xfrm>
            <a:off x="6096000" y="38325"/>
            <a:ext cx="6096000" cy="119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Partitioning is always done at the middle.(i.e median element always  selected as pivot)  </a:t>
            </a:r>
            <a:endParaRPr sz="18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Achieving best case is not possible with Quicksort.</a:t>
            </a:r>
            <a:endParaRPr sz="18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RR=? </a:t>
            </a:r>
            <a:endParaRPr sz="18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832030" y="68354"/>
            <a:ext cx="39655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Quick Sort Analysis</a:t>
            </a:r>
            <a:endParaRPr sz="2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4224020" y="69850"/>
            <a:ext cx="1961515" cy="5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Case:  ??</a:t>
            </a:r>
            <a:endParaRPr sz="20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48300" y="3501390"/>
            <a:ext cx="4905375" cy="28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2"/>
          <p:cNvSpPr txBox="1"/>
          <p:nvPr/>
        </p:nvSpPr>
        <p:spPr>
          <a:xfrm>
            <a:off x="6096000" y="6211570"/>
            <a:ext cx="482981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 n + n + n……..log n times =  n log 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BC TC =  O(nlog n)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9727" y="743502"/>
            <a:ext cx="3604404" cy="371653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4192663" y="996235"/>
            <a:ext cx="7989900" cy="25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RR:       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 =  T(n-1) + T(1) + n = T(n-1)+1+n  = T(n-1) + 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T(n)  = T(n-1) + n      ,   n&gt;1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=   1                   ,   n=1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Solving using substitution method, TC= 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4151389" y="332203"/>
            <a:ext cx="11255400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 Partitioning is always done at beginning or at the end. </a:t>
            </a:r>
            <a:endParaRPr sz="18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i.e list is already sorted(ASC/DESC order.)        RR=? </a:t>
            </a:r>
            <a:endParaRPr sz="18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832030" y="68354"/>
            <a:ext cx="396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Quick Sort Analysis</a:t>
            </a:r>
            <a:endParaRPr sz="24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4" name="Google Shape;254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84065" y="3213100"/>
            <a:ext cx="3641725" cy="320421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/>
        </p:nvSpPr>
        <p:spPr>
          <a:xfrm>
            <a:off x="4295936" y="6381439"/>
            <a:ext cx="546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 1+2+3+…..+(n-1)+n = n(n+1)/2 = 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3719856" y="-246"/>
            <a:ext cx="8791769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 ??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70930" y="3258820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 comparisisons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441440" y="3744595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n-1 comparisisons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855460" y="4302125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n-2 comparisisons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197725" y="4787900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n-3 comparisisons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307070" y="5969000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 comparisison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8147050" y="5521960"/>
            <a:ext cx="2622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 comparisison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3" grpId="0"/>
      <p:bldP spid="4" grpId="0"/>
      <p:bldP spid="6" grpId="0"/>
      <p:bldP spid="5" grpId="0"/>
      <p:bldP spid="3" grpId="1"/>
      <p:bldP spid="4" grpId="1"/>
      <p:bldP spid="6" grpId="1"/>
      <p:bldP spid="5" grpId="1"/>
      <p:bldP spid="255" grpId="0"/>
      <p:bldP spid="25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8296" y="562457"/>
            <a:ext cx="5105400" cy="196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45336" y="471969"/>
            <a:ext cx="4905375" cy="2112873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/>
        </p:nvSpPr>
        <p:spPr>
          <a:xfrm>
            <a:off x="128296" y="102637"/>
            <a:ext cx="8791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Case: Partitioning is always done at the middle.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6355993" y="2584842"/>
            <a:ext cx="439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 n + n + n……..log n times =  n log 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BC TC =  O(nlog n)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11494" y="3551071"/>
            <a:ext cx="3276600" cy="320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 txBox="1"/>
          <p:nvPr/>
        </p:nvSpPr>
        <p:spPr>
          <a:xfrm>
            <a:off x="128296" y="3181739"/>
            <a:ext cx="87917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 Partitioning is always done at beginning or at the end. i.e list is already sorted.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175885" y="4404360"/>
            <a:ext cx="613283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T(n)= 1+2+3+…..+(n-1)+n = n(n+1)/2 = O(n</a:t>
            </a:r>
            <a:r>
              <a:rPr lang="en-US" sz="1800" b="0" i="0" u="none" strike="noStrike" cap="none" baseline="30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052804" y="0"/>
            <a:ext cx="10515600" cy="52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3200"/>
              <a:t>Finding minimum and maximum(Non-recursive method)</a:t>
            </a:r>
            <a:endParaRPr sz="3200"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3478" y="838415"/>
            <a:ext cx="6788410" cy="510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197" y="890877"/>
            <a:ext cx="514427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7386708" y="891222"/>
            <a:ext cx="48052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Case: Array sorted in ASC order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 Array sorted in DESC order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6527553" y="405447"/>
            <a:ext cx="480526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Case  and Worst case???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3" name="Ink 22"/>
              <p14:cNvContentPartPr/>
              <p14:nvPr/>
            </p14:nvContentPartPr>
            <p14:xfrm>
              <a:off x="1017905" y="5143500"/>
              <a:ext cx="80645" cy="1428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4"/>
            </p:blipFill>
            <p:spPr>
              <a:xfrm>
                <a:off x="1017905" y="5143500"/>
                <a:ext cx="8064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" name="Ink 1"/>
              <p14:cNvContentPartPr/>
              <p14:nvPr/>
            </p14:nvContentPartPr>
            <p14:xfrm>
              <a:off x="1134110" y="5161280"/>
              <a:ext cx="89535" cy="133985"/>
            </p14:xfrm>
          </p:contentPart>
        </mc:Choice>
        <mc:Fallback xmlns="">
          <p:pic>
            <p:nvPicPr>
              <p:cNvPr id="2" name="Ink 1"/>
            </p:nvPicPr>
            <p:blipFill>
              <a:blip r:embed="rId6"/>
            </p:blipFill>
            <p:spPr>
              <a:xfrm>
                <a:off x="1134110" y="5161280"/>
                <a:ext cx="89535" cy="1339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" name="Ink 2"/>
              <p14:cNvContentPartPr/>
              <p14:nvPr/>
            </p14:nvContentPartPr>
            <p14:xfrm>
              <a:off x="1312545" y="5125085"/>
              <a:ext cx="45085" cy="170180"/>
            </p14:xfrm>
          </p:contentPart>
        </mc:Choice>
        <mc:Fallback xmlns="">
          <p:pic>
            <p:nvPicPr>
              <p:cNvPr id="3" name="Ink 2"/>
            </p:nvPicPr>
            <p:blipFill>
              <a:blip r:embed="rId8"/>
            </p:blipFill>
            <p:spPr>
              <a:xfrm>
                <a:off x="1312545" y="5125085"/>
                <a:ext cx="45085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" name="Ink 3"/>
              <p14:cNvContentPartPr/>
              <p14:nvPr/>
            </p14:nvContentPartPr>
            <p14:xfrm>
              <a:off x="1321435" y="5179060"/>
              <a:ext cx="53975" cy="8890"/>
            </p14:xfrm>
          </p:contentPart>
        </mc:Choice>
        <mc:Fallback xmlns="">
          <p:pic>
            <p:nvPicPr>
              <p:cNvPr id="4" name="Ink 3"/>
            </p:nvPicPr>
            <p:blipFill>
              <a:blip r:embed="rId10"/>
            </p:blipFill>
            <p:spPr>
              <a:xfrm>
                <a:off x="1321435" y="5179060"/>
                <a:ext cx="53975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Ink 4"/>
              <p14:cNvContentPartPr/>
              <p14:nvPr/>
            </p14:nvContentPartPr>
            <p14:xfrm>
              <a:off x="1464310" y="5161280"/>
              <a:ext cx="98425" cy="97790"/>
            </p14:xfrm>
          </p:contentPart>
        </mc:Choice>
        <mc:Fallback xmlns="">
          <p:pic>
            <p:nvPicPr>
              <p:cNvPr id="5" name="Ink 4"/>
            </p:nvPicPr>
            <p:blipFill>
              <a:blip r:embed="rId12"/>
            </p:blipFill>
            <p:spPr>
              <a:xfrm>
                <a:off x="1464310" y="5161280"/>
                <a:ext cx="98425" cy="977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6" name="Ink 5"/>
              <p14:cNvContentPartPr/>
              <p14:nvPr/>
            </p14:nvContentPartPr>
            <p14:xfrm>
              <a:off x="1464310" y="4794885"/>
              <a:ext cx="1778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14"/>
            </p:blipFill>
            <p:spPr>
              <a:xfrm>
                <a:off x="1464310" y="4794885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7" name="Ink 6"/>
              <p14:cNvContentPartPr/>
              <p14:nvPr/>
            </p14:nvContentPartPr>
            <p14:xfrm>
              <a:off x="1634490" y="5116195"/>
              <a:ext cx="88900" cy="170180"/>
            </p14:xfrm>
          </p:contentPart>
        </mc:Choice>
        <mc:Fallback xmlns="">
          <p:pic>
            <p:nvPicPr>
              <p:cNvPr id="7" name="Ink 6"/>
            </p:nvPicPr>
            <p:blipFill>
              <a:blip r:embed="rId16"/>
            </p:blipFill>
            <p:spPr>
              <a:xfrm>
                <a:off x="1634490" y="5116195"/>
                <a:ext cx="88900" cy="170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8" name="Ink 7"/>
              <p14:cNvContentPartPr/>
              <p14:nvPr/>
            </p14:nvContentPartPr>
            <p14:xfrm>
              <a:off x="1786255" y="5161280"/>
              <a:ext cx="116205" cy="151765"/>
            </p14:xfrm>
          </p:contentPart>
        </mc:Choice>
        <mc:Fallback xmlns="">
          <p:pic>
            <p:nvPicPr>
              <p:cNvPr id="8" name="Ink 7"/>
            </p:nvPicPr>
            <p:blipFill>
              <a:blip r:embed="rId18"/>
            </p:blipFill>
            <p:spPr>
              <a:xfrm>
                <a:off x="1786255" y="5161280"/>
                <a:ext cx="11620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9" name="Ink 8"/>
              <p14:cNvContentPartPr/>
              <p14:nvPr/>
            </p14:nvContentPartPr>
            <p14:xfrm>
              <a:off x="2036445" y="5045075"/>
              <a:ext cx="80010" cy="267970"/>
            </p14:xfrm>
          </p:contentPart>
        </mc:Choice>
        <mc:Fallback xmlns="">
          <p:pic>
            <p:nvPicPr>
              <p:cNvPr id="9" name="Ink 8"/>
            </p:nvPicPr>
            <p:blipFill>
              <a:blip r:embed="rId20"/>
            </p:blipFill>
            <p:spPr>
              <a:xfrm>
                <a:off x="2036445" y="5045075"/>
                <a:ext cx="80010" cy="267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0" name="Ink 9"/>
              <p14:cNvContentPartPr/>
              <p14:nvPr/>
            </p14:nvContentPartPr>
            <p14:xfrm>
              <a:off x="2143125" y="5133975"/>
              <a:ext cx="205740" cy="15240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22"/>
            </p:blipFill>
            <p:spPr>
              <a:xfrm>
                <a:off x="2143125" y="5133975"/>
                <a:ext cx="20574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1" name="Ink 10"/>
              <p14:cNvContentPartPr/>
              <p14:nvPr/>
            </p14:nvContentPartPr>
            <p14:xfrm>
              <a:off x="2393315" y="5170170"/>
              <a:ext cx="142875" cy="10668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24"/>
            </p:blipFill>
            <p:spPr>
              <a:xfrm>
                <a:off x="2393315" y="5170170"/>
                <a:ext cx="142875" cy="1066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2" name="Ink 11"/>
              <p14:cNvContentPartPr/>
              <p14:nvPr/>
            </p14:nvContentPartPr>
            <p14:xfrm>
              <a:off x="2581275" y="5143500"/>
              <a:ext cx="178435" cy="142875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26"/>
            </p:blipFill>
            <p:spPr>
              <a:xfrm>
                <a:off x="2581275" y="5143500"/>
                <a:ext cx="17843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3" name="Ink 12"/>
              <p14:cNvContentPartPr/>
              <p14:nvPr/>
            </p14:nvContentPartPr>
            <p14:xfrm>
              <a:off x="2786380" y="5223510"/>
              <a:ext cx="107315" cy="14287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28"/>
            </p:blipFill>
            <p:spPr>
              <a:xfrm>
                <a:off x="2786380" y="5223510"/>
                <a:ext cx="107315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4" name="Ink 13"/>
              <p14:cNvContentPartPr/>
              <p14:nvPr/>
            </p14:nvContentPartPr>
            <p14:xfrm>
              <a:off x="3001010" y="5161280"/>
              <a:ext cx="240665" cy="151765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30"/>
            </p:blipFill>
            <p:spPr>
              <a:xfrm>
                <a:off x="3001010" y="5161280"/>
                <a:ext cx="240665" cy="1517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5" name="Ink 14"/>
              <p14:cNvContentPartPr/>
              <p14:nvPr/>
            </p14:nvContentPartPr>
            <p14:xfrm>
              <a:off x="3045460" y="5152390"/>
              <a:ext cx="35560" cy="11557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2"/>
            </p:blipFill>
            <p:spPr>
              <a:xfrm>
                <a:off x="3045460" y="5152390"/>
                <a:ext cx="35560" cy="1155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6" name="Ink 15"/>
              <p14:cNvContentPartPr/>
              <p14:nvPr/>
            </p14:nvContentPartPr>
            <p14:xfrm>
              <a:off x="3331210" y="5241290"/>
              <a:ext cx="360" cy="8953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4"/>
            </p:blipFill>
            <p:spPr>
              <a:xfrm>
                <a:off x="3331210" y="5241290"/>
                <a:ext cx="360" cy="89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7" name="Ink 16"/>
              <p14:cNvContentPartPr/>
              <p14:nvPr/>
            </p14:nvContentPartPr>
            <p14:xfrm>
              <a:off x="3331210" y="5170170"/>
              <a:ext cx="1778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6"/>
            </p:blipFill>
            <p:spPr>
              <a:xfrm>
                <a:off x="3331210" y="5170170"/>
                <a:ext cx="1778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18" name="Ink 17"/>
              <p14:cNvContentPartPr/>
              <p14:nvPr/>
            </p14:nvContentPartPr>
            <p14:xfrm>
              <a:off x="3402965" y="5214620"/>
              <a:ext cx="169545" cy="160655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8"/>
            </p:blipFill>
            <p:spPr>
              <a:xfrm>
                <a:off x="3402965" y="5214620"/>
                <a:ext cx="169545" cy="1606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19" name="Ink 18"/>
              <p14:cNvContentPartPr/>
              <p14:nvPr/>
            </p14:nvContentPartPr>
            <p14:xfrm>
              <a:off x="3715385" y="5179060"/>
              <a:ext cx="62230" cy="22288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40"/>
            </p:blipFill>
            <p:spPr>
              <a:xfrm>
                <a:off x="3715385" y="5179060"/>
                <a:ext cx="62230" cy="222885"/>
              </a:xfrm>
              <a:prstGeom prst="rect"/>
            </p:spPr>
          </p:pic>
        </mc:Fallback>
      </mc:AlternateContent>
      <p:sp>
        <p:nvSpPr>
          <p:cNvPr id="20" name="Google Shape;275;p25"/>
          <p:cNvSpPr txBox="1"/>
          <p:nvPr/>
        </p:nvSpPr>
        <p:spPr>
          <a:xfrm>
            <a:off x="7298443" y="1807527"/>
            <a:ext cx="480526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Case:  n-1  comparisions          TC =O(n)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75;p25"/>
          <p:cNvSpPr txBox="1"/>
          <p:nvPr/>
        </p:nvSpPr>
        <p:spPr>
          <a:xfrm>
            <a:off x="7298443" y="2637472"/>
            <a:ext cx="4805265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  Both if statements will be executed.</a:t>
            </a:r>
            <a:endParaRPr lang="en-US"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of comparisions= 2(n-1)     TC=O(n)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75;p25"/>
          <p:cNvSpPr txBox="1"/>
          <p:nvPr/>
        </p:nvSpPr>
        <p:spPr>
          <a:xfrm>
            <a:off x="7210178" y="3697287"/>
            <a:ext cx="480526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Average Case:    TC=O(n) 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endParaRPr>
              <a:solidFill>
                <a:srgbClr val="2E75B5"/>
              </a:solidFill>
            </a:endParaRPr>
          </a:p>
        </p:txBody>
      </p:sp>
      <p:pic>
        <p:nvPicPr>
          <p:cNvPr id="282" name="Google Shape;282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992" y="429863"/>
            <a:ext cx="6096001" cy="642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6"/>
          <p:cNvSpPr txBox="1"/>
          <p:nvPr/>
        </p:nvSpPr>
        <p:spPr>
          <a:xfrm>
            <a:off x="1052804" y="0"/>
            <a:ext cx="10515600" cy="52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Finding minimum and maximum(DAC/recursive method)</a:t>
            </a:r>
            <a:endParaRPr sz="32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/>
        </p:nvSpPr>
        <p:spPr>
          <a:xfrm>
            <a:off x="1052804" y="0"/>
            <a:ext cx="10515600" cy="52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Finding minimum and maximum(DAC/recursive method)</a:t>
            </a:r>
            <a:endParaRPr sz="32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0" name="Google Shape;290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7914" y="429863"/>
            <a:ext cx="6096001" cy="642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/>
        </p:nvSpPr>
        <p:spPr>
          <a:xfrm>
            <a:off x="1052804" y="0"/>
            <a:ext cx="10515600" cy="52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Finding minimum and maximum(DAC/recursive method)</a:t>
            </a:r>
            <a:endParaRPr sz="32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429863"/>
            <a:ext cx="6096001" cy="642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98017" y="521283"/>
            <a:ext cx="3437573" cy="791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98016" y="1499569"/>
            <a:ext cx="3437573" cy="285526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 txBox="1"/>
          <p:nvPr/>
        </p:nvSpPr>
        <p:spPr>
          <a:xfrm>
            <a:off x="9823334" y="1561423"/>
            <a:ext cx="1607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Mid=(1+5)/2=3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6369181" y="2573322"/>
            <a:ext cx="1607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Mid=(1+3)/2=2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8264074" y="4390237"/>
            <a:ext cx="1607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 = h case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6752490" y="4432836"/>
            <a:ext cx="1607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 = h-1 case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>
            <a:off x="9386153" y="3059668"/>
            <a:ext cx="16078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 = h-1 case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7586218" y="5187444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max=20,   min=3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>
            <p:ph type="title"/>
          </p:nvPr>
        </p:nvSpPr>
        <p:spPr>
          <a:xfrm>
            <a:off x="1052804" y="0"/>
            <a:ext cx="10515600" cy="52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 sz="3200"/>
              <a:t>TC:  Finding minimum and maximum(DAC/recursive method)</a:t>
            </a:r>
            <a:endParaRPr sz="3200"/>
          </a:p>
        </p:txBody>
      </p:sp>
      <p:pic>
        <p:nvPicPr>
          <p:cNvPr id="311" name="Google Shape;311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1940" y="518444"/>
            <a:ext cx="6096001" cy="657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10603" y="542924"/>
            <a:ext cx="3779847" cy="148315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/>
        </p:nvSpPr>
        <p:spPr>
          <a:xfrm>
            <a:off x="-79185" y="1452988"/>
            <a:ext cx="122171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-79186" y="2054991"/>
            <a:ext cx="122171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-79188" y="4472399"/>
            <a:ext cx="122171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-79187" y="4841731"/>
            <a:ext cx="12217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T(n/2)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-79188" y="5183317"/>
            <a:ext cx="12217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T(n/2)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-79194" y="5552649"/>
            <a:ext cx="122171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-79189" y="5846408"/>
            <a:ext cx="1221715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1 -----</a:t>
            </a:r>
            <a:endParaRPr sz="1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6449268" y="2302306"/>
            <a:ext cx="486423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T(n) = 2T(n/2) + 1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Using Master method, a=2, b=2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21" name="Google Shape;321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449268" y="3355295"/>
            <a:ext cx="600075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/>
        </p:nvSpPr>
        <p:spPr>
          <a:xfrm flipH="1">
            <a:off x="7166738" y="3456379"/>
            <a:ext cx="11002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=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23" name="Google Shape;323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597605" y="3355295"/>
            <a:ext cx="16097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750073" y="4095177"/>
            <a:ext cx="19335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780528" y="2835151"/>
            <a:ext cx="2009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Divide and Conquer Strategy</a:t>
            </a:r>
            <a:endParaRPr lang="en-US"/>
          </a:p>
        </p:txBody>
      </p:sp>
      <p:pic>
        <p:nvPicPr>
          <p:cNvPr id="102" name="Google Shape;102;p3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754030" y="1462686"/>
            <a:ext cx="4191194" cy="34918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/>
        </p:nvSpPr>
        <p:spPr>
          <a:xfrm>
            <a:off x="5393094" y="1502229"/>
            <a:ext cx="662473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Subproblem should be same as original problem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DAC is recursive.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There should be some method to combine solutions to subproblems.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You can use DAC strategy if you can divide the problem into subproblems of same type.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838200" y="365125"/>
            <a:ext cx="10515600" cy="73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Merge Sort</a:t>
            </a:r>
            <a:endParaRPr lang="en-US"/>
          </a:p>
        </p:txBody>
      </p:sp>
      <p:sp>
        <p:nvSpPr>
          <p:cNvPr id="331" name="Google Shape;331;p30"/>
          <p:cNvSpPr txBox="1"/>
          <p:nvPr>
            <p:ph type="body" idx="1"/>
          </p:nvPr>
        </p:nvSpPr>
        <p:spPr>
          <a:xfrm>
            <a:off x="574250" y="117517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Write an algorithm to merge two sorted lists A and B of size m and n respectively and find its TC</a:t>
            </a:r>
            <a:endParaRPr lang="en-US"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3657600" y="1800525"/>
          <a:ext cx="4814251" cy="50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" name="" r:id="rId1" imgW="8172450" imgH="11096625" progId="PBrush">
                  <p:embed/>
                </p:oleObj>
              </mc:Choice>
              <mc:Fallback>
                <p:oleObj name="" r:id="rId1" imgW="8172450" imgH="11096625" progId="PBrush">
                  <p:embed/>
                  <p:pic>
                    <p:nvPicPr>
                      <p:cNvPr id="0" name="Google Shape;332;p30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657600" y="1800525"/>
                        <a:ext cx="4814251" cy="50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38200" y="365125"/>
            <a:ext cx="10515600" cy="73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Merge Sort Algorithm</a:t>
            </a:r>
            <a:endParaRPr lang="en-US"/>
          </a:p>
        </p:txBody>
      </p:sp>
      <p:graphicFrame>
        <p:nvGraphicFramePr>
          <p:cNvPr id="338" name="Google Shape;338;p31"/>
          <p:cNvGraphicFramePr/>
          <p:nvPr/>
        </p:nvGraphicFramePr>
        <p:xfrm>
          <a:off x="117049" y="1175176"/>
          <a:ext cx="3220040" cy="450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" name="" r:id="rId1" imgW="8048625" imgH="11268075" progId="PBrush">
                  <p:embed/>
                </p:oleObj>
              </mc:Choice>
              <mc:Fallback>
                <p:oleObj name="" r:id="rId1" imgW="8048625" imgH="11268075" progId="PBrush">
                  <p:embed/>
                  <p:pic>
                    <p:nvPicPr>
                      <p:cNvPr id="0" name="Google Shape;338;p31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7049" y="1175176"/>
                        <a:ext cx="3220040" cy="450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" name="Google Shape;339;p31"/>
          <p:cNvGraphicFramePr/>
          <p:nvPr/>
        </p:nvGraphicFramePr>
        <p:xfrm>
          <a:off x="5074172" y="934417"/>
          <a:ext cx="430549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1583650" imgH="4200525" progId="PBrush">
                  <p:embed/>
                </p:oleObj>
              </mc:Choice>
              <mc:Fallback>
                <p:oleObj name="" r:id="rId3" imgW="21583650" imgH="4200525" progId="PBrush">
                  <p:embed/>
                  <p:pic>
                    <p:nvPicPr>
                      <p:cNvPr id="0" name="Google Shape;339;p31"/>
                      <p:cNvPicPr preferRelativeResize="0"/>
                      <p:nvPr/>
                    </p:nvPicPr>
                    <p:blipFill rotWithShape="1"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074172" y="934417"/>
                        <a:ext cx="430549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" name="Google Shape;340;p31"/>
          <p:cNvGraphicFramePr/>
          <p:nvPr/>
        </p:nvGraphicFramePr>
        <p:xfrm>
          <a:off x="4709964" y="2176191"/>
          <a:ext cx="5495515" cy="3030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2820650" imgH="7067550" progId="PBrush">
                  <p:embed/>
                </p:oleObj>
              </mc:Choice>
              <mc:Fallback>
                <p:oleObj name="" r:id="rId5" imgW="12820650" imgH="7067550" progId="PBrush">
                  <p:embed/>
                  <p:pic>
                    <p:nvPicPr>
                      <p:cNvPr id="0" name="Google Shape;340;p31"/>
                      <p:cNvPicPr preferRelativeResize="0"/>
                      <p:nvPr/>
                    </p:nvPicPr>
                    <p:blipFill rotWithShape="1"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709964" y="2176191"/>
                        <a:ext cx="5495515" cy="30303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838200" y="365125"/>
            <a:ext cx="10515600" cy="73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Merge Sort Algorithm Time Complexity</a:t>
            </a:r>
            <a:endParaRPr lang="en-US"/>
          </a:p>
        </p:txBody>
      </p:sp>
      <p:graphicFrame>
        <p:nvGraphicFramePr>
          <p:cNvPr id="346" name="Google Shape;346;p32"/>
          <p:cNvGraphicFramePr/>
          <p:nvPr/>
        </p:nvGraphicFramePr>
        <p:xfrm>
          <a:off x="117049" y="1175176"/>
          <a:ext cx="3333161" cy="450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" name="" r:id="rId1" imgW="8181975" imgH="11087100" progId="PBrush">
                  <p:embed/>
                </p:oleObj>
              </mc:Choice>
              <mc:Fallback>
                <p:oleObj name="" r:id="rId1" imgW="8181975" imgH="11087100" progId="PBrush">
                  <p:embed/>
                  <p:pic>
                    <p:nvPicPr>
                      <p:cNvPr id="0" name="Google Shape;346;p32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7049" y="1175176"/>
                        <a:ext cx="3333161" cy="450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Google Shape;347;p32"/>
          <p:cNvGraphicFramePr/>
          <p:nvPr/>
        </p:nvGraphicFramePr>
        <p:xfrm>
          <a:off x="4474476" y="1102936"/>
          <a:ext cx="4754365" cy="4044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0325100" imgH="8782050" progId="PBrush">
                  <p:embed/>
                </p:oleObj>
              </mc:Choice>
              <mc:Fallback>
                <p:oleObj name="" r:id="rId3" imgW="10325100" imgH="8782050" progId="PBrush">
                  <p:embed/>
                  <p:pic>
                    <p:nvPicPr>
                      <p:cNvPr id="0" name="Google Shape;347;p32"/>
                      <p:cNvPicPr preferRelativeResize="0"/>
                      <p:nvPr/>
                    </p:nvPicPr>
                    <p:blipFill rotWithShape="1"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474476" y="1102936"/>
                        <a:ext cx="4754365" cy="4044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" name="Google Shape;348;p32"/>
          <p:cNvGraphicFramePr/>
          <p:nvPr/>
        </p:nvGraphicFramePr>
        <p:xfrm>
          <a:off x="3996539" y="5401557"/>
          <a:ext cx="3622610" cy="1352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582900" imgH="5819775" progId="PBrush">
                  <p:embed/>
                </p:oleObj>
              </mc:Choice>
              <mc:Fallback>
                <p:oleObj name="" r:id="rId5" imgW="15582900" imgH="5819775" progId="PBrush">
                  <p:embed/>
                  <p:pic>
                    <p:nvPicPr>
                      <p:cNvPr id="0" name="Google Shape;348;p32"/>
                      <p:cNvPicPr preferRelativeResize="0"/>
                      <p:nvPr/>
                    </p:nvPicPr>
                    <p:blipFill rotWithShape="1"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996539" y="5401557"/>
                        <a:ext cx="3622610" cy="1352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Google Shape;349;p32"/>
          <p:cNvGraphicFramePr/>
          <p:nvPr/>
        </p:nvGraphicFramePr>
        <p:xfrm>
          <a:off x="9632066" y="5029820"/>
          <a:ext cx="2239963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0487025" imgH="8648700" progId="PBrush">
                  <p:embed/>
                </p:oleObj>
              </mc:Choice>
              <mc:Fallback>
                <p:oleObj name="" r:id="rId7" imgW="10487025" imgH="8648700" progId="PBrush">
                  <p:embed/>
                  <p:pic>
                    <p:nvPicPr>
                      <p:cNvPr id="0" name="Google Shape;349;p32"/>
                      <p:cNvPicPr preferRelativeResize="0"/>
                      <p:nvPr/>
                    </p:nvPicPr>
                    <p:blipFill rotWithShape="1"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9632066" y="5029820"/>
                        <a:ext cx="2239963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" name="Google Shape;350;p32"/>
          <p:cNvSpPr txBox="1"/>
          <p:nvPr/>
        </p:nvSpPr>
        <p:spPr>
          <a:xfrm>
            <a:off x="3047036" y="3283793"/>
            <a:ext cx="60940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57338" y="280988"/>
            <a:ext cx="7967662" cy="4214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391401" y="4343400"/>
            <a:ext cx="428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3"/>
          <p:cNvPicPr preferRelativeResize="0"/>
          <p:nvPr>
            <p:ph type="body" idx="1"/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5638801" y="4724400"/>
            <a:ext cx="359092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24000" y="4800600"/>
            <a:ext cx="3581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181600" y="5334001"/>
            <a:ext cx="59055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524000" y="6248400"/>
            <a:ext cx="8077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34980" y="279918"/>
            <a:ext cx="4349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 panose="020F0502020204030204"/>
              <a:buNone/>
            </a:pPr>
            <a:r>
              <a:rPr lang="en-US" sz="2400"/>
              <a:t>General method for DAC strategy</a:t>
            </a:r>
            <a:endParaRPr sz="2400"/>
          </a:p>
        </p:txBody>
      </p:sp>
      <p:pic>
        <p:nvPicPr>
          <p:cNvPr id="109" name="Google Shape;109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7785" y="1395996"/>
            <a:ext cx="4724011" cy="49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21392" y="1395996"/>
            <a:ext cx="5989087" cy="43143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5673984" y="279918"/>
            <a:ext cx="43496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2E75B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Problems for DAC strategy</a:t>
            </a:r>
            <a:endParaRPr sz="2400" b="0" i="0" u="none" strike="noStrike" cap="none">
              <a:solidFill>
                <a:srgbClr val="2E75B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931506" y="0"/>
            <a:ext cx="10515600" cy="41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/>
              <a:t>Binary search (Iterative method)</a:t>
            </a:r>
            <a:endParaRPr lang="en-US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1096" y="539036"/>
            <a:ext cx="4308897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6419461" y="998376"/>
            <a:ext cx="4308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complexity?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Bet case: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931506" y="0"/>
            <a:ext cx="10515600" cy="418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 panose="020F0502020204030204"/>
              <a:buNone/>
            </a:pPr>
            <a:r>
              <a:rPr lang="en-US"/>
              <a:t>Binary search (Iterative method)</a:t>
            </a:r>
            <a:endParaRPr lang="en-US"/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1096" y="539036"/>
            <a:ext cx="4308897" cy="48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304772" y="1458489"/>
            <a:ext cx="306705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57618" y="539036"/>
            <a:ext cx="673417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538697" y="5688406"/>
            <a:ext cx="4308900" cy="9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Time complexity?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Bet case: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Worst case: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1096" y="539036"/>
            <a:ext cx="4308897" cy="4802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39369" y="539036"/>
            <a:ext cx="52387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/>
          <p:nvPr/>
        </p:nvSpPr>
        <p:spPr>
          <a:xfrm>
            <a:off x="4842588" y="3564294"/>
            <a:ext cx="7548600" cy="36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Max no. of comparisons for searching an element depends on height of a tree = log n =log 15     log 16=4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 no. of comparisons for searching an element =1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WC: Max time to search an element= log n . Hence TC=O(log n)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BC: Min time to search an element= 1 . Hence TC=O(1)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AC: Average of time to search each element in the tree = 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baseline="30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Average case analysis of Binary search</a:t>
            </a:r>
            <a:endParaRPr lang="en-US"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56997" y="1768813"/>
            <a:ext cx="8635240" cy="332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Calibri" panose="020F0502020204030204"/>
              <a:buNone/>
            </a:pPr>
            <a:r>
              <a:rPr lang="en-US"/>
              <a:t>Average case analysis of Binary search</a:t>
            </a:r>
            <a:endParaRPr lang="en-US"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2047164"/>
            <a:ext cx="9372600" cy="2215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8536</Words>
  <Application>WPS Presentation</Application>
  <PresentationFormat/>
  <Paragraphs>347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Constantia</vt:lpstr>
      <vt:lpstr>Courier New</vt:lpstr>
      <vt:lpstr>Consolas</vt:lpstr>
      <vt:lpstr>Office Theme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Unit 03 Part I</vt:lpstr>
      <vt:lpstr>Recurrence Relations</vt:lpstr>
      <vt:lpstr>Divide and Conquer Strategy</vt:lpstr>
      <vt:lpstr>General method for DAC strategy</vt:lpstr>
      <vt:lpstr>Binary search (Iterative method)</vt:lpstr>
      <vt:lpstr>Binary search (Iterative method)</vt:lpstr>
      <vt:lpstr>PowerPoint 演示文稿</vt:lpstr>
      <vt:lpstr>Average case analysis of Binary search</vt:lpstr>
      <vt:lpstr>Average case analysis of Binary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Find worst case and Best Case complexity of Bubble sort</vt:lpstr>
      <vt:lpstr>Quick Sort(DAC/Recursive algorithm): Partitioning Algo</vt:lpstr>
      <vt:lpstr>PowerPoint 演示文稿</vt:lpstr>
      <vt:lpstr>PowerPoint 演示文稿</vt:lpstr>
      <vt:lpstr>PowerPoint 演示文稿</vt:lpstr>
      <vt:lpstr>Finding minimum and maximum(Non-recursive method)</vt:lpstr>
      <vt:lpstr>PowerPoint 演示文稿</vt:lpstr>
      <vt:lpstr>PowerPoint 演示文稿</vt:lpstr>
      <vt:lpstr>PowerPoint 演示文稿</vt:lpstr>
      <vt:lpstr>TC:  Finding minimum and maximum(DAC/recursive method)</vt:lpstr>
      <vt:lpstr>Merge Sort</vt:lpstr>
      <vt:lpstr>Merge Sort Algorithm</vt:lpstr>
      <vt:lpstr>Merge Sort Algorithm Time Complexity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03 Part I</dc:title>
  <dc:creator/>
  <cp:lastModifiedBy>INFT505-17</cp:lastModifiedBy>
  <cp:revision>8</cp:revision>
  <dcterms:created xsi:type="dcterms:W3CDTF">2023-08-01T05:17:00Z</dcterms:created>
  <dcterms:modified xsi:type="dcterms:W3CDTF">2023-08-08T09:23:21Z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D10393B011AE47AF98E64437ABBBF59A</vt:lpwstr>
  </property>
  <property fmtid="{D5CDD505-2E9C-101B-9397-08002B2CF9AE}" pid="3" name="KSOProductBuildVer">
    <vt:lpwstr>1033-11.2.0.11537</vt:lpwstr>
  </property>
</Properties>
</file>