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embeddedFontLst>
    <p:embeddedFont>
      <p:font typeface="Calibri" panose="020F0502020204030204"/>
      <p:regular r:id="rId30"/>
    </p:embeddedFont>
    <p:embeddedFont>
      <p:font typeface="Roboto" panose="0200000000000000000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E020292-0BF2-42E0-9F6D-38A8B7F45BAE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DD4EA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952 117,'1'3,"0"0,-1 2,1-2,0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701 57,'3'0,"1"0,-1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728 41,'-1'3,"1"0,-1 1,0-1,0 0,5-3,-1 0,0-1,0 1,0-1,0 1,-3-3,-2 7,2-1,0 0,0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742 45,'0'4,"0"-1,0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307 278,'0'3,"0"0,0 1,1-1,0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325 279,'-3'1,"0"0,0 2,0-1,0 0,7-1,0 0,-1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335 287,'3'-1,"1"1,0 0,0-1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335 294,'4'0,"0"0,-1 0,0 0,0 0,0-1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366 284,'1'-4,"3"4,-1-1,0 1,-1 3,-2 0,-3 0,6-2,0-1,0 2,-3 1,1 0,-1 1,-3-4,-1-2,2-1,-1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967 116,'-2'3,"0"0,0 0,-1 0,2 0,4-1,0-3,1 1,0-1,0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982 121,'3'-2,"0"2,0 0,0 0,0-1,0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983 131,'3'1,"0"-3,1 1,-1 0,0 1,0-2,0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1016 119,'1'-4,"4"2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1025 112,'3'0,"-2"3,0 1,-1 0,-1-1,-2-1,0-1,0 0,6 0,2 1,-2-2,0 1,1-1,1 2,-1-2,-1 1,0-1,3 1,-3 0,1-1,-1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667 49,'0'3,"0"0,1 1,-1-1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684 48,'-3'1,"0"2,0-1,0 1,6-1,1 0,0-2,-1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29T14:34: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698 50,'3'-1,"0"1,1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9" name="Google Shape;179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3" name="Google Shape;193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0" name="Google Shape;200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9" name="Google Shape;209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8" name="Google Shape;238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0" name="Google Shape;250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7" name="Google Shape;257;p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6" name="Google Shape;266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4" name="Google Shape;274;p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0" name="Google Shape;280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2" name="Google Shape;92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6" name="Google Shape;286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00" name="Google Shape;300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17" name="Google Shape;317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33" name="Google Shape;333;p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8" name="Google Shape;98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3" name="Google Shape;123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3" name="Google Shape;133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6" name="Google Shape;146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9" name="Google Shape;159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8" name="Google Shape;168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45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45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8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9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5" Type="http://schemas.openxmlformats.org/officeDocument/2006/relationships/notesSlide" Target="../notesSlides/notesSlide13.x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14.png"/><Relationship Id="rId22" Type="http://schemas.openxmlformats.org/officeDocument/2006/relationships/image" Target="../media/image49.png"/><Relationship Id="rId21" Type="http://schemas.openxmlformats.org/officeDocument/2006/relationships/image" Target="../media/image48.png"/><Relationship Id="rId20" Type="http://schemas.openxmlformats.org/officeDocument/2006/relationships/image" Target="../media/image47.png"/><Relationship Id="rId2" Type="http://schemas.openxmlformats.org/officeDocument/2006/relationships/image" Target="../media/image29.png"/><Relationship Id="rId19" Type="http://schemas.openxmlformats.org/officeDocument/2006/relationships/image" Target="../media/image46.png"/><Relationship Id="rId18" Type="http://schemas.openxmlformats.org/officeDocument/2006/relationships/image" Target="../media/image45.png"/><Relationship Id="rId17" Type="http://schemas.openxmlformats.org/officeDocument/2006/relationships/image" Target="../media/image44.png"/><Relationship Id="rId16" Type="http://schemas.openxmlformats.org/officeDocument/2006/relationships/image" Target="../media/image43.png"/><Relationship Id="rId15" Type="http://schemas.openxmlformats.org/officeDocument/2006/relationships/image" Target="../media/image42.png"/><Relationship Id="rId14" Type="http://schemas.openxmlformats.org/officeDocument/2006/relationships/image" Target="../media/image41.png"/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50.png"/><Relationship Id="rId1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2.xml"/><Relationship Id="rId8" Type="http://schemas.openxmlformats.org/officeDocument/2006/relationships/image" Target="../media/image70.png"/><Relationship Id="rId7" Type="http://schemas.openxmlformats.org/officeDocument/2006/relationships/customXml" Target="../ink/ink1.xml"/><Relationship Id="rId6" Type="http://schemas.openxmlformats.org/officeDocument/2006/relationships/image" Target="../media/image50.png"/><Relationship Id="rId5" Type="http://schemas.openxmlformats.org/officeDocument/2006/relationships/image" Target="../media/image69.png"/><Relationship Id="rId42" Type="http://schemas.openxmlformats.org/officeDocument/2006/relationships/notesSlide" Target="../notesSlides/notesSlide22.x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86.png"/><Relationship Id="rId4" Type="http://schemas.openxmlformats.org/officeDocument/2006/relationships/image" Target="../media/image66.png"/><Relationship Id="rId39" Type="http://schemas.openxmlformats.org/officeDocument/2006/relationships/customXml" Target="../ink/ink17.xml"/><Relationship Id="rId38" Type="http://schemas.openxmlformats.org/officeDocument/2006/relationships/image" Target="../media/image85.png"/><Relationship Id="rId37" Type="http://schemas.openxmlformats.org/officeDocument/2006/relationships/customXml" Target="../ink/ink16.xml"/><Relationship Id="rId36" Type="http://schemas.openxmlformats.org/officeDocument/2006/relationships/image" Target="../media/image84.png"/><Relationship Id="rId35" Type="http://schemas.openxmlformats.org/officeDocument/2006/relationships/customXml" Target="../ink/ink15.xml"/><Relationship Id="rId34" Type="http://schemas.openxmlformats.org/officeDocument/2006/relationships/image" Target="../media/image83.png"/><Relationship Id="rId33" Type="http://schemas.openxmlformats.org/officeDocument/2006/relationships/customXml" Target="../ink/ink14.xml"/><Relationship Id="rId32" Type="http://schemas.openxmlformats.org/officeDocument/2006/relationships/image" Target="../media/image82.png"/><Relationship Id="rId31" Type="http://schemas.openxmlformats.org/officeDocument/2006/relationships/customXml" Target="../ink/ink13.xml"/><Relationship Id="rId30" Type="http://schemas.openxmlformats.org/officeDocument/2006/relationships/image" Target="../media/image81.png"/><Relationship Id="rId3" Type="http://schemas.openxmlformats.org/officeDocument/2006/relationships/image" Target="../media/image65.png"/><Relationship Id="rId29" Type="http://schemas.openxmlformats.org/officeDocument/2006/relationships/customXml" Target="../ink/ink12.xml"/><Relationship Id="rId28" Type="http://schemas.openxmlformats.org/officeDocument/2006/relationships/image" Target="../media/image80.png"/><Relationship Id="rId27" Type="http://schemas.openxmlformats.org/officeDocument/2006/relationships/customXml" Target="../ink/ink11.xml"/><Relationship Id="rId26" Type="http://schemas.openxmlformats.org/officeDocument/2006/relationships/image" Target="../media/image79.png"/><Relationship Id="rId25" Type="http://schemas.openxmlformats.org/officeDocument/2006/relationships/customXml" Target="../ink/ink10.xml"/><Relationship Id="rId24" Type="http://schemas.openxmlformats.org/officeDocument/2006/relationships/image" Target="../media/image78.png"/><Relationship Id="rId23" Type="http://schemas.openxmlformats.org/officeDocument/2006/relationships/customXml" Target="../ink/ink9.xml"/><Relationship Id="rId22" Type="http://schemas.openxmlformats.org/officeDocument/2006/relationships/image" Target="../media/image77.png"/><Relationship Id="rId21" Type="http://schemas.openxmlformats.org/officeDocument/2006/relationships/customXml" Target="../ink/ink8.xml"/><Relationship Id="rId20" Type="http://schemas.openxmlformats.org/officeDocument/2006/relationships/image" Target="../media/image76.png"/><Relationship Id="rId2" Type="http://schemas.openxmlformats.org/officeDocument/2006/relationships/image" Target="../media/image64.png"/><Relationship Id="rId19" Type="http://schemas.openxmlformats.org/officeDocument/2006/relationships/customXml" Target="../ink/ink7.xml"/><Relationship Id="rId18" Type="http://schemas.openxmlformats.org/officeDocument/2006/relationships/image" Target="../media/image75.png"/><Relationship Id="rId17" Type="http://schemas.openxmlformats.org/officeDocument/2006/relationships/customXml" Target="../ink/ink6.xml"/><Relationship Id="rId16" Type="http://schemas.openxmlformats.org/officeDocument/2006/relationships/image" Target="../media/image74.png"/><Relationship Id="rId15" Type="http://schemas.openxmlformats.org/officeDocument/2006/relationships/customXml" Target="../ink/ink5.xml"/><Relationship Id="rId14" Type="http://schemas.openxmlformats.org/officeDocument/2006/relationships/image" Target="../media/image73.png"/><Relationship Id="rId13" Type="http://schemas.openxmlformats.org/officeDocument/2006/relationships/customXml" Target="../ink/ink4.xml"/><Relationship Id="rId12" Type="http://schemas.openxmlformats.org/officeDocument/2006/relationships/image" Target="../media/image72.png"/><Relationship Id="rId11" Type="http://schemas.openxmlformats.org/officeDocument/2006/relationships/customXml" Target="../ink/ink3.xml"/><Relationship Id="rId10" Type="http://schemas.openxmlformats.org/officeDocument/2006/relationships/image" Target="../media/image71.png"/><Relationship Id="rId1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youtube.com/watch?v=vq_vEBlEmZY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141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 panose="020F0502020204030204"/>
              <a:buNone/>
            </a:pPr>
            <a:r>
              <a:rPr lang="en-US" sz="4800" b="1"/>
              <a:t>Module 4</a:t>
            </a:r>
            <a:br>
              <a:rPr lang="en-US" sz="4800" b="1"/>
            </a:br>
            <a:r>
              <a:rPr lang="en-US" sz="4800" b="1"/>
              <a:t>Dynamic Programming</a:t>
            </a:r>
            <a:endParaRPr sz="4800" b="1"/>
          </a:p>
        </p:txBody>
      </p:sp>
      <p:sp>
        <p:nvSpPr>
          <p:cNvPr id="89" name="Google Shape;89;p1"/>
          <p:cNvSpPr txBox="1"/>
          <p:nvPr>
            <p:ph type="subTitle" idx="1"/>
          </p:nvPr>
        </p:nvSpPr>
        <p:spPr>
          <a:xfrm>
            <a:off x="1399712" y="2998355"/>
            <a:ext cx="9144000" cy="298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b="0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to Dynamic Algorithms</a:t>
            </a:r>
            <a:endParaRPr lang="en-US" b="0" i="0" u="none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US" b="0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ll pair shortest path</a:t>
            </a:r>
            <a:endParaRPr lang="en-US" b="0" i="0" u="none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b="0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0/1 knapsack</a:t>
            </a:r>
            <a:endParaRPr lang="en-US" b="0" i="0" u="none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b="0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Travelling salesman problem</a:t>
            </a:r>
            <a:endParaRPr lang="en-US" b="0" i="0" u="none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b="0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Matrix Chain Multiplication</a:t>
            </a:r>
            <a:endParaRPr lang="en-US" b="0" i="0" u="none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b="0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Optimal binary search tree</a:t>
            </a:r>
            <a:endParaRPr lang="en-US" b="0" i="0" u="none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b="0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Analysis of All algorithms and problem solving</a:t>
            </a:r>
            <a:endParaRPr lang="en-US" b="0" i="0" u="none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133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b="0" i="0" u="none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2622892" y="-99582"/>
            <a:ext cx="105156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0/1 Knapsack Problem</a:t>
            </a:r>
            <a:endParaRPr lang="en-US"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41255"/>
            <a:ext cx="2485748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32059" y="636937"/>
            <a:ext cx="49530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95585" y="1362904"/>
            <a:ext cx="42005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760034" y="631651"/>
            <a:ext cx="47720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595585" y="2469260"/>
            <a:ext cx="43529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595585" y="3739566"/>
            <a:ext cx="44577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532059" y="4826174"/>
            <a:ext cx="46101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20683" y="3739566"/>
            <a:ext cx="475297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803742" y="1061770"/>
            <a:ext cx="8191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1060142" y="107673"/>
            <a:ext cx="10515600" cy="45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 b="1"/>
              <a:t>How to find solution once table is created?</a:t>
            </a:r>
            <a:endParaRPr b="1"/>
          </a:p>
        </p:txBody>
      </p:sp>
      <p:pic>
        <p:nvPicPr>
          <p:cNvPr id="196" name="Google Shape;196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0279" y="645526"/>
            <a:ext cx="475297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4702" y="1126447"/>
            <a:ext cx="8191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909222" y="1834"/>
            <a:ext cx="10515600" cy="51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 b="1"/>
              <a:t>0/1 Knapsack Problem : Program and TC</a:t>
            </a:r>
            <a:endParaRPr sz="3200" b="1"/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515598"/>
            <a:ext cx="4048125" cy="62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62522" y="0"/>
            <a:ext cx="31623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333875" y="1552575"/>
            <a:ext cx="469582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5557421" y="4110361"/>
            <a:ext cx="2586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TC= O(n.m)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3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731251" y="1310109"/>
            <a:ext cx="15144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31363" y="1891943"/>
            <a:ext cx="12287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1251" y="2461039"/>
            <a:ext cx="17907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626601" y="3144435"/>
            <a:ext cx="17526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31251" y="3716744"/>
            <a:ext cx="28194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626601" y="4430797"/>
            <a:ext cx="29432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3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31251" y="5170176"/>
            <a:ext cx="38671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3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626601" y="5913035"/>
            <a:ext cx="34480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871284" y="1249788"/>
            <a:ext cx="40005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871284" y="1944119"/>
            <a:ext cx="31623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3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8169480" y="1944119"/>
            <a:ext cx="17907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3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0208858" y="1944119"/>
            <a:ext cx="9715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3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6679799" y="2515049"/>
            <a:ext cx="21526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3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5871284" y="3118279"/>
            <a:ext cx="19621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3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7910189" y="3161141"/>
            <a:ext cx="16383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9780233" y="3182535"/>
            <a:ext cx="9144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5871284" y="3736834"/>
            <a:ext cx="18954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7833434" y="3765409"/>
            <a:ext cx="1647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3"/>
          <p:cNvPicPr preferRelativeResize="0"/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9737370" y="3747931"/>
            <a:ext cx="10001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3"/>
          <p:cNvPicPr preferRelativeResize="0"/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6679799" y="4331728"/>
            <a:ext cx="16002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3"/>
          <p:cNvPicPr preferRelativeResize="0"/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5885878" y="4863369"/>
            <a:ext cx="2283601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3"/>
          <p:cNvPicPr preferRelativeResize="0"/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8511357" y="4865588"/>
            <a:ext cx="7048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/>
          <p:nvPr/>
        </p:nvSpPr>
        <p:spPr>
          <a:xfrm>
            <a:off x="5956917" y="5636119"/>
            <a:ext cx="34267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 = (0,1,0,1)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393899" y="379346"/>
            <a:ext cx="10515600" cy="39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0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0/1 Knapsack Problem (Set Method)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67816" y="67036"/>
            <a:ext cx="28479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838200" y="-30101"/>
            <a:ext cx="10515600" cy="50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Travelling Salesman Problem: DP approach</a:t>
            </a:r>
            <a:endParaRPr lang="en-US"/>
          </a:p>
        </p:txBody>
      </p:sp>
      <p:pic>
        <p:nvPicPr>
          <p:cNvPr id="241" name="Google Shape;241;p14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083448" y="1283421"/>
            <a:ext cx="26289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637" y="1283421"/>
            <a:ext cx="18764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03166" y="1567275"/>
            <a:ext cx="47529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4"/>
          <p:cNvSpPr txBox="1"/>
          <p:nvPr/>
        </p:nvSpPr>
        <p:spPr>
          <a:xfrm>
            <a:off x="5131292" y="1283421"/>
            <a:ext cx="23483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General Formula: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88637" y="518836"/>
            <a:ext cx="94459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TSP: Start from source vertex, visit all vertices once and return back to source vertex. Travel such that total cost of travelling is minimum.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6" name="Google Shape;246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083945" y="2618682"/>
            <a:ext cx="58674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4"/>
          <p:cNvSpPr txBox="1"/>
          <p:nvPr/>
        </p:nvSpPr>
        <p:spPr>
          <a:xfrm>
            <a:off x="5103166" y="2290518"/>
            <a:ext cx="38011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Formula wr.t no. of vertices=4: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42134" y="1367161"/>
            <a:ext cx="77724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5"/>
          <p:cNvPicPr preferRelativeResize="0"/>
          <p:nvPr>
            <p:ph type="body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515568" y="76058"/>
            <a:ext cx="26289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5"/>
          <p:cNvSpPr txBox="1"/>
          <p:nvPr/>
        </p:nvSpPr>
        <p:spPr>
          <a:xfrm>
            <a:off x="3089429" y="168676"/>
            <a:ext cx="3648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Recursion Tree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42135" y="76058"/>
            <a:ext cx="78295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>
            <p:ph type="body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515568" y="76058"/>
            <a:ext cx="26289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42135" y="2989810"/>
            <a:ext cx="2593018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835154" y="2989810"/>
            <a:ext cx="2593018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428172" y="3099797"/>
            <a:ext cx="2643513" cy="145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7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9515568" y="76058"/>
            <a:ext cx="26289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7010" y="76058"/>
            <a:ext cx="9134475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9973" y="4228129"/>
            <a:ext cx="28098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77010" y="4438508"/>
            <a:ext cx="292963" cy="1018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532" y="196418"/>
            <a:ext cx="954405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8"/>
          <p:cNvPicPr preferRelativeResize="0"/>
          <p:nvPr>
            <p:ph type="body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515568" y="76058"/>
            <a:ext cx="26289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532" y="196418"/>
            <a:ext cx="954405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9"/>
          <p:cNvPicPr preferRelativeResize="0"/>
          <p:nvPr>
            <p:ph type="body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515568" y="49425"/>
            <a:ext cx="26289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Difference between Greedy and Dynamic Programming Method</a:t>
            </a:r>
            <a:endParaRPr lang="en-US"/>
          </a:p>
        </p:txBody>
      </p:sp>
      <p:sp>
        <p:nvSpPr>
          <p:cNvPr id="95" name="Google Shape;95;p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Greedy method: predefined procedure to get optimal solution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Dynamic Programming: find all possible solutions and then find optimal solution.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DP problems are solved using recursive formula. Mostly solved using iterations.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DP follows principle of optimality which says that a problem can be solved by taking a sequence of decisions to get optimal solution.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Greedy method decision is taken only once. In DP , at every stage we take decision.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DP adopts tabular and memoization methods.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532" y="89885"/>
            <a:ext cx="6862934" cy="3780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0"/>
          <p:cNvPicPr preferRelativeResize="0"/>
          <p:nvPr>
            <p:ph type="body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7195027" y="1"/>
            <a:ext cx="2698627" cy="19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532" y="4637523"/>
            <a:ext cx="14954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0"/>
          <p:cNvSpPr txBox="1"/>
          <p:nvPr/>
        </p:nvSpPr>
        <p:spPr>
          <a:xfrm>
            <a:off x="0" y="4348638"/>
            <a:ext cx="2926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 1:Nothing remaining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2" name="Google Shape;292;p2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11849" y="4637523"/>
            <a:ext cx="17526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 txBox="1"/>
          <p:nvPr/>
        </p:nvSpPr>
        <p:spPr>
          <a:xfrm>
            <a:off x="2015755" y="4357802"/>
            <a:ext cx="2926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 2:one vertex  remaining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4" name="Google Shape;294;p2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45494" y="4797609"/>
            <a:ext cx="22383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0"/>
          <p:cNvSpPr txBox="1"/>
          <p:nvPr/>
        </p:nvSpPr>
        <p:spPr>
          <a:xfrm>
            <a:off x="4319092" y="4366966"/>
            <a:ext cx="2926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 3:Two vertices remaining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6910466" y="4366966"/>
            <a:ext cx="2926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 4:Three vertices remaining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7" name="Google Shape;297;p20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910466" y="4797609"/>
            <a:ext cx="2438400" cy="46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5379" y="377372"/>
            <a:ext cx="14954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 txBox="1"/>
          <p:nvPr/>
        </p:nvSpPr>
        <p:spPr>
          <a:xfrm>
            <a:off x="0" y="69595"/>
            <a:ext cx="2926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 1:Nothing remaining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04" name="Google Shape;304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11849" y="358480"/>
            <a:ext cx="17526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1"/>
          <p:cNvSpPr txBox="1"/>
          <p:nvPr/>
        </p:nvSpPr>
        <p:spPr>
          <a:xfrm>
            <a:off x="2015755" y="78759"/>
            <a:ext cx="2926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 2:one vertex  remaining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06" name="Google Shape;306;p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45494" y="518566"/>
            <a:ext cx="22383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1"/>
          <p:cNvSpPr txBox="1"/>
          <p:nvPr/>
        </p:nvSpPr>
        <p:spPr>
          <a:xfrm>
            <a:off x="4319092" y="87923"/>
            <a:ext cx="2926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 3:Two vertices remaining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6910466" y="87923"/>
            <a:ext cx="2926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 4:Three vertices remaining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09" name="Google Shape;309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910466" y="517232"/>
            <a:ext cx="2438400" cy="46818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1"/>
          <p:cNvSpPr txBox="1"/>
          <p:nvPr/>
        </p:nvSpPr>
        <p:spPr>
          <a:xfrm>
            <a:off x="701336" y="2718310"/>
            <a:ext cx="1002288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 to find Minimum cost path using above table: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Source vertex =1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096689" y="3218310"/>
            <a:ext cx="1685646" cy="21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526760" y="4824070"/>
            <a:ext cx="1412752" cy="25316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1"/>
          <p:cNvSpPr txBox="1"/>
          <p:nvPr/>
        </p:nvSpPr>
        <p:spPr>
          <a:xfrm>
            <a:off x="242085" y="3114861"/>
            <a:ext cx="1170783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 set 4, we got minimum cost =                                     with k=2.  So salesman will visit city 2 first from source source city 1. So now  salesman at vertex 2 with remaining cities to be visited as 3 and 4.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Now look at set3. Here we got 			for k=4 . 	 So salesman will visit city 4 from current city 2. So now  salesman at city 4 with remaining cities to be visited as 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Now look at set2. Here we got  		     for k=3. So salesman will visit vertex 3 from current city 4. So now  salesman at vertex 3 with no remaining cities to be visited. So he will return back to source city 1.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Thus the sequence in which salesman will travel from source city 1 is 1-2-4-3-1 with the cost of 35 🡺 optimal sequence.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14" name="Google Shape;314;p2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605682" y="4011664"/>
            <a:ext cx="1852467" cy="22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5379" y="377372"/>
            <a:ext cx="14954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2"/>
          <p:cNvSpPr txBox="1"/>
          <p:nvPr/>
        </p:nvSpPr>
        <p:spPr>
          <a:xfrm>
            <a:off x="0" y="69595"/>
            <a:ext cx="2926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 1:Nothing remaining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21" name="Google Shape;321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11849" y="358480"/>
            <a:ext cx="17526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2"/>
          <p:cNvSpPr txBox="1"/>
          <p:nvPr/>
        </p:nvSpPr>
        <p:spPr>
          <a:xfrm>
            <a:off x="2015755" y="78759"/>
            <a:ext cx="2926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 2:one vertex  remaining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23" name="Google Shape;323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45494" y="518566"/>
            <a:ext cx="22383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2"/>
          <p:cNvSpPr txBox="1"/>
          <p:nvPr/>
        </p:nvSpPr>
        <p:spPr>
          <a:xfrm>
            <a:off x="4319092" y="87923"/>
            <a:ext cx="2926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 3:Two vertices remaining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6910466" y="87923"/>
            <a:ext cx="2926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 4:Three vertices remaining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26" name="Google Shape;326;p2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910466" y="517232"/>
            <a:ext cx="2438400" cy="46818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2"/>
          <p:cNvSpPr txBox="1"/>
          <p:nvPr/>
        </p:nvSpPr>
        <p:spPr>
          <a:xfrm>
            <a:off x="701336" y="2718310"/>
            <a:ext cx="1002288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 to find Minimum cost path using above table: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Source vertex =1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28" name="Google Shape;328;p2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0" y="3050932"/>
            <a:ext cx="118872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>
            <p:ph type="body" idx="1"/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9515568" y="49425"/>
            <a:ext cx="26289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 txBox="1"/>
          <p:nvPr/>
        </p:nvSpPr>
        <p:spPr>
          <a:xfrm>
            <a:off x="1100831" y="6214369"/>
            <a:ext cx="5809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Greedy solution?  1—2---3—4—1 cost=39   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8" name="Ink 17"/>
              <p14:cNvContentPartPr/>
              <p14:nvPr/>
            </p14:nvContentPartPr>
            <p14:xfrm>
              <a:off x="8502650" y="1044575"/>
              <a:ext cx="36195" cy="1784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8"/>
            </p:blipFill>
            <p:spPr>
              <a:xfrm>
                <a:off x="8502650" y="1044575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" name="Ink 1"/>
              <p14:cNvContentPartPr/>
              <p14:nvPr/>
            </p14:nvContentPartPr>
            <p14:xfrm>
              <a:off x="8547735" y="1035685"/>
              <a:ext cx="160655" cy="151765"/>
            </p14:xfrm>
          </p:contentPart>
        </mc:Choice>
        <mc:Fallback xmlns="">
          <p:pic>
            <p:nvPicPr>
              <p:cNvPr id="2" name="Ink 1"/>
            </p:nvPicPr>
            <p:blipFill>
              <a:blip r:embed="rId10"/>
            </p:blipFill>
            <p:spPr>
              <a:xfrm>
                <a:off x="8547735" y="1035685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3" name="Ink 2"/>
              <p14:cNvContentPartPr/>
              <p14:nvPr/>
            </p14:nvContentPartPr>
            <p14:xfrm>
              <a:off x="8770620" y="1053465"/>
              <a:ext cx="160655" cy="26670"/>
            </p14:xfrm>
          </p:contentPart>
        </mc:Choice>
        <mc:Fallback xmlns="">
          <p:pic>
            <p:nvPicPr>
              <p:cNvPr id="3" name="Ink 2"/>
            </p:nvPicPr>
            <p:blipFill>
              <a:blip r:embed="rId12"/>
            </p:blipFill>
            <p:spPr>
              <a:xfrm>
                <a:off x="8770620" y="1053465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4" name="Ink 3"/>
              <p14:cNvContentPartPr/>
              <p14:nvPr/>
            </p14:nvContentPartPr>
            <p14:xfrm>
              <a:off x="8779510" y="1124585"/>
              <a:ext cx="196850" cy="53975"/>
            </p14:xfrm>
          </p:contentPart>
        </mc:Choice>
        <mc:Fallback xmlns="">
          <p:pic>
            <p:nvPicPr>
              <p:cNvPr id="4" name="Ink 3"/>
            </p:nvPicPr>
            <p:blipFill>
              <a:blip r:embed="rId14"/>
            </p:blipFill>
            <p:spPr>
              <a:xfrm>
                <a:off x="8779510" y="1124585"/>
                <a:ext cx="19685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5" name="Ink 4"/>
              <p14:cNvContentPartPr/>
              <p14:nvPr/>
            </p14:nvContentPartPr>
            <p14:xfrm>
              <a:off x="9074150" y="1009015"/>
              <a:ext cx="53975" cy="533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16"/>
            </p:blipFill>
            <p:spPr>
              <a:xfrm>
                <a:off x="9074150" y="1009015"/>
                <a:ext cx="539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6" name="Ink 5"/>
              <p14:cNvContentPartPr/>
              <p14:nvPr/>
            </p14:nvContentPartPr>
            <p14:xfrm>
              <a:off x="9110345" y="1000125"/>
              <a:ext cx="473075" cy="240665"/>
            </p14:xfrm>
          </p:contentPart>
        </mc:Choice>
        <mc:Fallback xmlns="">
          <p:pic>
            <p:nvPicPr>
              <p:cNvPr id="6" name="Ink 5"/>
            </p:nvPicPr>
            <p:blipFill>
              <a:blip r:embed="rId18"/>
            </p:blipFill>
            <p:spPr>
              <a:xfrm>
                <a:off x="9110345" y="1000125"/>
                <a:ext cx="47307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7" name="Ink 6"/>
              <p14:cNvContentPartPr/>
              <p14:nvPr/>
            </p14:nvContentPartPr>
            <p14:xfrm>
              <a:off x="5956935" y="437515"/>
              <a:ext cx="9525" cy="11557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0"/>
            </p:blipFill>
            <p:spPr>
              <a:xfrm>
                <a:off x="5956935" y="437515"/>
                <a:ext cx="952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8" name="Ink 7"/>
              <p14:cNvContentPartPr/>
              <p14:nvPr/>
            </p14:nvContentPartPr>
            <p14:xfrm>
              <a:off x="6002020" y="428625"/>
              <a:ext cx="125095" cy="1333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22"/>
            </p:blipFill>
            <p:spPr>
              <a:xfrm>
                <a:off x="6002020" y="428625"/>
                <a:ext cx="12509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9" name="Ink 8"/>
              <p14:cNvContentPartPr/>
              <p14:nvPr/>
            </p14:nvContentPartPr>
            <p14:xfrm>
              <a:off x="6234430" y="437515"/>
              <a:ext cx="115570" cy="889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4"/>
            </p:blipFill>
            <p:spPr>
              <a:xfrm>
                <a:off x="6234430" y="437515"/>
                <a:ext cx="1155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0" name="Ink 9"/>
              <p14:cNvContentPartPr/>
              <p14:nvPr/>
            </p14:nvContentPartPr>
            <p14:xfrm>
              <a:off x="6261100" y="508635"/>
              <a:ext cx="116205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26"/>
            </p:blipFill>
            <p:spPr>
              <a:xfrm>
                <a:off x="6261100" y="508635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1" name="Ink 10"/>
              <p14:cNvContentPartPr/>
              <p14:nvPr/>
            </p14:nvContentPartPr>
            <p14:xfrm>
              <a:off x="6466205" y="365760"/>
              <a:ext cx="169545" cy="29464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8"/>
            </p:blipFill>
            <p:spPr>
              <a:xfrm>
                <a:off x="6466205" y="365760"/>
                <a:ext cx="1695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2" name="Ink 11"/>
              <p14:cNvContentPartPr/>
              <p14:nvPr/>
            </p14:nvContentPartPr>
            <p14:xfrm>
              <a:off x="6626860" y="401320"/>
              <a:ext cx="360" cy="895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30"/>
            </p:blipFill>
            <p:spPr>
              <a:xfrm>
                <a:off x="6626860" y="401320"/>
                <a:ext cx="3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3" name="Ink 12"/>
              <p14:cNvContentPartPr/>
              <p14:nvPr/>
            </p14:nvContentPartPr>
            <p14:xfrm>
              <a:off x="2741930" y="2482215"/>
              <a:ext cx="17780" cy="14287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32"/>
            </p:blipFill>
            <p:spPr>
              <a:xfrm>
                <a:off x="2741930" y="2482215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4" name="Ink 13"/>
              <p14:cNvContentPartPr/>
              <p14:nvPr/>
            </p14:nvContentPartPr>
            <p14:xfrm>
              <a:off x="2768600" y="2491105"/>
              <a:ext cx="151765" cy="12509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34"/>
            </p:blipFill>
            <p:spPr>
              <a:xfrm>
                <a:off x="2768600" y="2491105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5" name="Ink 14"/>
              <p14:cNvContentPartPr/>
              <p14:nvPr/>
            </p14:nvContentPartPr>
            <p14:xfrm>
              <a:off x="2992120" y="2544445"/>
              <a:ext cx="133985" cy="177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36"/>
            </p:blipFill>
            <p:spPr>
              <a:xfrm>
                <a:off x="2992120" y="254444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16" name="Ink 15"/>
              <p14:cNvContentPartPr/>
              <p14:nvPr/>
            </p14:nvContentPartPr>
            <p14:xfrm>
              <a:off x="2992120" y="2616200"/>
              <a:ext cx="17843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8"/>
            </p:blipFill>
            <p:spPr>
              <a:xfrm>
                <a:off x="2992120" y="261620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17" name="Ink 16"/>
              <p14:cNvContentPartPr/>
              <p14:nvPr/>
            </p14:nvContentPartPr>
            <p14:xfrm>
              <a:off x="3268980" y="2491105"/>
              <a:ext cx="178435" cy="19621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40"/>
            </p:blipFill>
            <p:spPr>
              <a:xfrm>
                <a:off x="3268980" y="2491105"/>
                <a:ext cx="178435" cy="19621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TSP Time Complexity </a:t>
            </a:r>
            <a:r>
              <a:rPr lang="en-US" u="sng">
                <a:solidFill>
                  <a:schemeClr val="hlink"/>
                </a:solidFill>
                <a:hlinkClick r:id="rId1"/>
              </a:rPr>
              <a:t>https://www.youtube.com/watch?v=vq_vEBlEmZY</a:t>
            </a:r>
            <a:br>
              <a:rPr lang="en-US"/>
            </a:br>
            <a:endParaRPr lang="en-US"/>
          </a:p>
        </p:txBody>
      </p:sp>
      <p:sp>
        <p:nvSpPr>
          <p:cNvPr id="336" name="Google Shape;336;p23"/>
          <p:cNvSpPr txBox="1"/>
          <p:nvPr/>
        </p:nvSpPr>
        <p:spPr>
          <a:xfrm>
            <a:off x="1580225" y="2308194"/>
            <a:ext cx="5113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Time complexity= O(n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4275523" y="985778"/>
            <a:ext cx="36385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295"/>
            <a:ext cx="387667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49095" y="2735802"/>
            <a:ext cx="57340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177553" y="3736332"/>
            <a:ext cx="38715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RR: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T(n)=2T(n-1) + 1   , assuming n-2=n-1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TC = O(2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Can we reduce this TC?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9852650" y="3620350"/>
            <a:ext cx="2784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[2^(n-1) -1  ]Calls </a:t>
            </a:r>
            <a:endParaRPr sz="25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2730395" y="217611"/>
            <a:ext cx="10515600" cy="46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r>
              <a:rPr lang="en-US" sz="2800" b="1"/>
              <a:t>Memoization Method</a:t>
            </a:r>
            <a:br>
              <a:rPr lang="en-US" sz="2800" b="1"/>
            </a:br>
            <a:endParaRPr sz="2800" b="1"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1025" y="1"/>
            <a:ext cx="5734050" cy="37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177553" y="3736332"/>
            <a:ext cx="387154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RR: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T(n)=2T(n-1) + 1   , assuming n-2=n-1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TC = O(2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 .. Using Master’s Theorem.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Can we reduce this TC?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12" name="Google Shape;112;p4"/>
          <p:cNvGraphicFramePr/>
          <p:nvPr/>
        </p:nvGraphicFramePr>
        <p:xfrm>
          <a:off x="611572" y="5625151"/>
          <a:ext cx="4075800" cy="3000000"/>
        </p:xfrm>
        <a:graphic>
          <a:graphicData uri="http://schemas.openxmlformats.org/drawingml/2006/table">
            <a:tbl>
              <a:tblPr firstRow="1" bandRow="1">
                <a:noFill/>
                <a:tableStyleId>{EE020292-0BF2-42E0-9F6D-38A8B7F45BAE}</a:tableStyleId>
              </a:tblPr>
              <a:tblGrid>
                <a:gridCol w="679300"/>
                <a:gridCol w="679300"/>
                <a:gridCol w="679300"/>
                <a:gridCol w="679300"/>
                <a:gridCol w="679300"/>
                <a:gridCol w="679300"/>
              </a:tblGrid>
              <a:tr h="2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-1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-1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-1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-1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-1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13" name="Google Shape;113;p4"/>
          <p:cNvSpPr txBox="1"/>
          <p:nvPr/>
        </p:nvSpPr>
        <p:spPr>
          <a:xfrm>
            <a:off x="177553" y="5625151"/>
            <a:ext cx="310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881789" y="5960967"/>
            <a:ext cx="4098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                1                    2                 3	             4              5</a:t>
            </a: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15" name="Google Shape;115;p4"/>
          <p:cNvGraphicFramePr/>
          <p:nvPr/>
        </p:nvGraphicFramePr>
        <p:xfrm>
          <a:off x="648561" y="6283584"/>
          <a:ext cx="4075800" cy="3000000"/>
        </p:xfrm>
        <a:graphic>
          <a:graphicData uri="http://schemas.openxmlformats.org/drawingml/2006/table">
            <a:tbl>
              <a:tblPr firstRow="1" bandRow="1">
                <a:noFill/>
                <a:tableStyleId>{EE020292-0BF2-42E0-9F6D-38A8B7F45BAE}</a:tableStyleId>
              </a:tblPr>
              <a:tblGrid>
                <a:gridCol w="679300"/>
                <a:gridCol w="679300"/>
                <a:gridCol w="679300"/>
                <a:gridCol w="679300"/>
                <a:gridCol w="679300"/>
                <a:gridCol w="679300"/>
              </a:tblGrid>
              <a:tr h="2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2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5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16" name="Google Shape;116;p4"/>
          <p:cNvSpPr txBox="1"/>
          <p:nvPr/>
        </p:nvSpPr>
        <p:spPr>
          <a:xfrm>
            <a:off x="214542" y="6283584"/>
            <a:ext cx="310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918778" y="6619400"/>
            <a:ext cx="4098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                1                    2                 3	            4              5</a:t>
            </a: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8544478" y="1269365"/>
            <a:ext cx="387667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rgbClr val="27323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Write the recursive code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rgbClr val="27323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Memoize the return value and use it to reduce recursive calls.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5841750" y="3973625"/>
            <a:ext cx="5943600" cy="19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Only 6(n+1)  calls  . —&gt;  O(n)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Time reduced from Exponential to linear polynomial.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028800" y="5573825"/>
            <a:ext cx="5734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Memoization is a Top-Down approach</a:t>
            </a:r>
            <a:endParaRPr sz="22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365125"/>
            <a:ext cx="10515600" cy="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 panose="020F0502020204030204"/>
              <a:buNone/>
            </a:pPr>
            <a:r>
              <a:rPr lang="en-US" sz="3660"/>
              <a:t>Tabulation/Iterative Method (using recursive formula)</a:t>
            </a:r>
            <a:endParaRPr sz="3660"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0130" y="785165"/>
            <a:ext cx="4114800" cy="4019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5"/>
          <p:cNvGraphicFramePr/>
          <p:nvPr/>
        </p:nvGraphicFramePr>
        <p:xfrm>
          <a:off x="624149" y="5173457"/>
          <a:ext cx="4075800" cy="3000000"/>
        </p:xfrm>
        <a:graphic>
          <a:graphicData uri="http://schemas.openxmlformats.org/drawingml/2006/table">
            <a:tbl>
              <a:tblPr firstRow="1" bandRow="1">
                <a:noFill/>
                <a:tableStyleId>{EE020292-0BF2-42E0-9F6D-38A8B7F45BAE}</a:tableStyleId>
              </a:tblPr>
              <a:tblGrid>
                <a:gridCol w="679300"/>
                <a:gridCol w="679300"/>
                <a:gridCol w="679300"/>
                <a:gridCol w="679300"/>
                <a:gridCol w="679300"/>
                <a:gridCol w="679300"/>
              </a:tblGrid>
              <a:tr h="2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2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5</a:t>
                      </a: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8" name="Google Shape;128;p5"/>
          <p:cNvSpPr txBox="1"/>
          <p:nvPr/>
        </p:nvSpPr>
        <p:spPr>
          <a:xfrm>
            <a:off x="190130" y="5173457"/>
            <a:ext cx="310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838200" y="5539217"/>
            <a:ext cx="4098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                1                    2                 3	            4              5</a:t>
            </a: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4936775" y="1417425"/>
            <a:ext cx="6973200" cy="1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Bottom Up approach as table is filled from smaller value first.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9493" y="884668"/>
            <a:ext cx="2571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17659" y="951343"/>
            <a:ext cx="27717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1720695" y="134976"/>
            <a:ext cx="86217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 Pairs Shortest Path (Floyd-Warshall) - Dynamic Programming method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65547" y="951342"/>
            <a:ext cx="2631717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9493" y="3706383"/>
            <a:ext cx="2771403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6640497" y="3151617"/>
            <a:ext cx="28586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as intermediate vertex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65889" y="5973332"/>
            <a:ext cx="28586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 as intermediate vertex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65547" y="951342"/>
            <a:ext cx="2631717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6640497" y="3151618"/>
            <a:ext cx="28586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as intermediate vertex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9146" y="1195387"/>
            <a:ext cx="2571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94376" y="1262062"/>
            <a:ext cx="27717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1081503" y="640423"/>
            <a:ext cx="7876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 Pairs Shortest Path (Floyd-Warshall) - Dynamic Programming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25851" y="1195386"/>
            <a:ext cx="2631717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11105" y="1195386"/>
            <a:ext cx="2771403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0424" y="3834431"/>
            <a:ext cx="2740472" cy="2060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181768" y="3834430"/>
            <a:ext cx="2771775" cy="206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560829" y="4350250"/>
            <a:ext cx="50006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6702425" y="3834130"/>
            <a:ext cx="274510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Recursive Formula: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66210" y="2341026"/>
            <a:ext cx="5652672" cy="448060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8345010" y="3244333"/>
            <a:ext cx="1979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TC=O(n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992726" y="214952"/>
            <a:ext cx="93320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Time Complexity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 Pairs Shortest Path (Floyd-Warshall) - Dynamic Programming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881" y="1309636"/>
            <a:ext cx="5000625" cy="707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79881" y="940304"/>
            <a:ext cx="16246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Formula: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934513" y="0"/>
            <a:ext cx="10515600" cy="39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0/1 Knapsack Problem(Tabular Method)</a:t>
            </a:r>
            <a:endParaRPr lang="en-US"/>
          </a:p>
        </p:txBody>
      </p:sp>
      <p:pic>
        <p:nvPicPr>
          <p:cNvPr id="171" name="Google Shape;171;p9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3191" y="1550725"/>
            <a:ext cx="25431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7768" y="494796"/>
            <a:ext cx="28479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03397" y="494796"/>
            <a:ext cx="56007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425909" y="3557723"/>
            <a:ext cx="49530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425909" y="4410851"/>
            <a:ext cx="4520258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17768" y="3515230"/>
            <a:ext cx="47720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3633</Words>
  <Application>WPS Presentation</Application>
  <PresentationFormat/>
  <Paragraphs>189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Arial</vt:lpstr>
      <vt:lpstr>Calibri</vt:lpstr>
      <vt:lpstr>Noto Sans Symbols</vt:lpstr>
      <vt:lpstr>Segoe Print</vt:lpstr>
      <vt:lpstr>Times New Roman</vt:lpstr>
      <vt:lpstr>Roboto</vt:lpstr>
      <vt:lpstr>Microsoft YaHei</vt:lpstr>
      <vt:lpstr>Arial Unicode MS</vt:lpstr>
      <vt:lpstr>Office Theme</vt:lpstr>
      <vt:lpstr>Module 4 Dynamic Programming</vt:lpstr>
      <vt:lpstr>Difference between Greedy and Dynamic Programming Method</vt:lpstr>
      <vt:lpstr>PowerPoint 演示文稿</vt:lpstr>
      <vt:lpstr>Memoization Method </vt:lpstr>
      <vt:lpstr>Tabulation/Iterative Method (using recursive formula)</vt:lpstr>
      <vt:lpstr>PowerPoint 演示文稿</vt:lpstr>
      <vt:lpstr>PowerPoint 演示文稿</vt:lpstr>
      <vt:lpstr>PowerPoint 演示文稿</vt:lpstr>
      <vt:lpstr>0/1 Knapsack Problem(Tabular Method)</vt:lpstr>
      <vt:lpstr>0/1 Knapsack Problem</vt:lpstr>
      <vt:lpstr>How to find solution once table is created?</vt:lpstr>
      <vt:lpstr>0/1 Knapsack Problem : Program and TC</vt:lpstr>
      <vt:lpstr>PowerPoint 演示文稿</vt:lpstr>
      <vt:lpstr>Travelling Salesman Problem: DP approach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TSP Time Complexity https://www.youtube.com/watch?v=vq_vEBlEmZY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Dynamic Programming</dc:title>
  <dc:creator/>
  <cp:lastModifiedBy>INFT505-17</cp:lastModifiedBy>
  <cp:revision>6</cp:revision>
  <dcterms:created xsi:type="dcterms:W3CDTF">2023-08-21T09:24:00Z</dcterms:created>
  <dcterms:modified xsi:type="dcterms:W3CDTF">2023-09-01T09:58:03Z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66ED1B8136604C1CA86D168C77FDAF5F</vt:lpwstr>
  </property>
  <property fmtid="{D5CDD505-2E9C-101B-9397-08002B2CF9AE}" pid="3" name="KSOProductBuildVer">
    <vt:lpwstr>1033-11.2.0.11537</vt:lpwstr>
  </property>
</Properties>
</file>