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5" r:id="rId5"/>
    <p:sldMasterId id="2147483667" r:id="rId6"/>
    <p:sldMasterId id="2147483670" r:id="rId7"/>
    <p:sldMasterId id="2147483673" r:id="rId8"/>
    <p:sldMasterId id="2147483675" r:id="rId9"/>
    <p:sldMasterId id="2147483677"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Lst>
  <p:sldSz cy="6858000" cx="12192000"/>
  <p:notesSz cx="6858000" cy="9144000"/>
  <p:embeddedFontLst>
    <p:embeddedFont>
      <p:font typeface="Nunit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8" roundtripDataSignature="AMtx7mgfFUd9lDLltPihLp2LXK/H2qhX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CE9B0E-A3A3-4578-B294-37E123025824}">
  <a:tblStyle styleId="{89CE9B0E-A3A3-4578-B294-37E12302582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42" Type="http://schemas.openxmlformats.org/officeDocument/2006/relationships/slide" Target="slides/slide31.xml"/><Relationship Id="rId41" Type="http://schemas.openxmlformats.org/officeDocument/2006/relationships/slide" Target="slides/slide30.xml"/><Relationship Id="rId44" Type="http://schemas.openxmlformats.org/officeDocument/2006/relationships/slide" Target="slides/slide33.xml"/><Relationship Id="rId43" Type="http://schemas.openxmlformats.org/officeDocument/2006/relationships/slide" Target="slides/slide32.xml"/><Relationship Id="rId46" Type="http://schemas.openxmlformats.org/officeDocument/2006/relationships/slide" Target="slides/slide35.xml"/><Relationship Id="rId45" Type="http://schemas.openxmlformats.org/officeDocument/2006/relationships/slide" Target="slides/slide34.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7.xml"/><Relationship Id="rId47" Type="http://schemas.openxmlformats.org/officeDocument/2006/relationships/slide" Target="slides/slide36.xml"/><Relationship Id="rId49" Type="http://schemas.openxmlformats.org/officeDocument/2006/relationships/slide" Target="slides/slide3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0.xml"/><Relationship Id="rId30" Type="http://schemas.openxmlformats.org/officeDocument/2006/relationships/slide" Target="slides/slide19.xml"/><Relationship Id="rId33" Type="http://schemas.openxmlformats.org/officeDocument/2006/relationships/slide" Target="slides/slide22.xml"/><Relationship Id="rId32" Type="http://schemas.openxmlformats.org/officeDocument/2006/relationships/slide" Target="slides/slide21.xml"/><Relationship Id="rId35" Type="http://schemas.openxmlformats.org/officeDocument/2006/relationships/slide" Target="slides/slide24.xml"/><Relationship Id="rId34" Type="http://schemas.openxmlformats.org/officeDocument/2006/relationships/slide" Target="slides/slide23.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62" Type="http://schemas.openxmlformats.org/officeDocument/2006/relationships/slide" Target="slides/slide51.xml"/><Relationship Id="rId61" Type="http://schemas.openxmlformats.org/officeDocument/2006/relationships/slide" Target="slides/slide50.xml"/><Relationship Id="rId20" Type="http://schemas.openxmlformats.org/officeDocument/2006/relationships/slide" Target="slides/slide9.xml"/><Relationship Id="rId64" Type="http://schemas.openxmlformats.org/officeDocument/2006/relationships/font" Target="fonts/Nunito-regular.fntdata"/><Relationship Id="rId63" Type="http://schemas.openxmlformats.org/officeDocument/2006/relationships/slide" Target="slides/slide52.xml"/><Relationship Id="rId22" Type="http://schemas.openxmlformats.org/officeDocument/2006/relationships/slide" Target="slides/slide11.xml"/><Relationship Id="rId66" Type="http://schemas.openxmlformats.org/officeDocument/2006/relationships/font" Target="fonts/Nunito-italic.fntdata"/><Relationship Id="rId21" Type="http://schemas.openxmlformats.org/officeDocument/2006/relationships/slide" Target="slides/slide10.xml"/><Relationship Id="rId65" Type="http://schemas.openxmlformats.org/officeDocument/2006/relationships/font" Target="fonts/Nunito-bold.fntdata"/><Relationship Id="rId24" Type="http://schemas.openxmlformats.org/officeDocument/2006/relationships/slide" Target="slides/slide13.xml"/><Relationship Id="rId68" Type="http://customschemas.google.com/relationships/presentationmetadata" Target="metadata"/><Relationship Id="rId23" Type="http://schemas.openxmlformats.org/officeDocument/2006/relationships/slide" Target="slides/slide12.xml"/><Relationship Id="rId67" Type="http://schemas.openxmlformats.org/officeDocument/2006/relationships/font" Target="fonts/Nunito-boldItalic.fntdata"/><Relationship Id="rId60" Type="http://schemas.openxmlformats.org/officeDocument/2006/relationships/slide" Target="slides/slide49.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51" Type="http://schemas.openxmlformats.org/officeDocument/2006/relationships/slide" Target="slides/slide40.xml"/><Relationship Id="rId50" Type="http://schemas.openxmlformats.org/officeDocument/2006/relationships/slide" Target="slides/slide39.xml"/><Relationship Id="rId53" Type="http://schemas.openxmlformats.org/officeDocument/2006/relationships/slide" Target="slides/slide42.xml"/><Relationship Id="rId52" Type="http://schemas.openxmlformats.org/officeDocument/2006/relationships/slide" Target="slides/slide41.xml"/><Relationship Id="rId11" Type="http://schemas.openxmlformats.org/officeDocument/2006/relationships/notesMaster" Target="notesMasters/notesMaster1.xml"/><Relationship Id="rId55" Type="http://schemas.openxmlformats.org/officeDocument/2006/relationships/slide" Target="slides/slide44.xml"/><Relationship Id="rId10" Type="http://schemas.openxmlformats.org/officeDocument/2006/relationships/slideMaster" Target="slideMasters/slideMaster7.xml"/><Relationship Id="rId54" Type="http://schemas.openxmlformats.org/officeDocument/2006/relationships/slide" Target="slides/slide43.xml"/><Relationship Id="rId13" Type="http://schemas.openxmlformats.org/officeDocument/2006/relationships/slide" Target="slides/slide2.xml"/><Relationship Id="rId57" Type="http://schemas.openxmlformats.org/officeDocument/2006/relationships/slide" Target="slides/slide46.xml"/><Relationship Id="rId12" Type="http://schemas.openxmlformats.org/officeDocument/2006/relationships/slide" Target="slides/slide1.xml"/><Relationship Id="rId56" Type="http://schemas.openxmlformats.org/officeDocument/2006/relationships/slide" Target="slides/slide45.xml"/><Relationship Id="rId15" Type="http://schemas.openxmlformats.org/officeDocument/2006/relationships/slide" Target="slides/slide4.xml"/><Relationship Id="rId59" Type="http://schemas.openxmlformats.org/officeDocument/2006/relationships/slide" Target="slides/slide48.xml"/><Relationship Id="rId14" Type="http://schemas.openxmlformats.org/officeDocument/2006/relationships/slide" Target="slides/slide3.xml"/><Relationship Id="rId58" Type="http://schemas.openxmlformats.org/officeDocument/2006/relationships/slide" Target="slides/slide47.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1.png"/><Relationship Id="rId3"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79" name="Google Shape;27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351" name="Google Shape;351;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356" name="Google Shape;356;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362" name="Google Shape;362;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368" name="Google Shape;368;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374" name="Google Shape;374;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391" name="Google Shape;391;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399" name="Google Shape;399;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09" name="Google Shape;409;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20" name="Google Shape;420;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31" name="Google Shape;431;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84" name="Google Shape;28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37" name="Google Shape;437;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4ae079495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24ae079495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60" name="Google Shape;460;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66" name="Google Shape;466;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74" name="Google Shape;474;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85" name="Google Shape;485;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504" name="Google Shape;504;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534" name="Google Shape;534;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562" name="Google Shape;562;p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591" name="Google Shape;591;p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90" name="Google Shape;29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612" name="Google Shape;61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617" name="Google Shape;61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623" name="Google Shape;62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628" name="Google Shape;62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633" name="Google Shape;63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638" name="Google Shape;63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645" name="Google Shape;64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653" name="Google Shape;65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661" name="Google Shape;661;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667" name="Google Shape;66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96" name="Google Shape;29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691" name="Google Shape;69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701" name="Google Shape;70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707" name="Google Shape;70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713" name="Google Shape;71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719" name="Google Shape;71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724" name="Google Shape;724;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730" name="Google Shape;73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735" name="Google Shape;735;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740" name="Google Shape;740;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747" name="Google Shape;747;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303" name="Google Shape;3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754" name="Google Shape;754;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4b0506a18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1" name="Google Shape;761;g24b0506a18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767" name="Google Shape;767;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312" name="Google Shape;3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323" name="Google Shape;3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331" name="Google Shape;3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345" name="Google Shape;3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5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7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OBJECT 2">
    <p:spTree>
      <p:nvGrpSpPr>
        <p:cNvPr id="80" name="Shape 80"/>
        <p:cNvGrpSpPr/>
        <p:nvPr/>
      </p:nvGrpSpPr>
      <p:grpSpPr>
        <a:xfrm>
          <a:off x="0" y="0"/>
          <a:ext cx="0" cy="0"/>
          <a:chOff x="0" y="0"/>
          <a:chExt cx="0" cy="0"/>
        </a:xfrm>
      </p:grpSpPr>
      <p:sp>
        <p:nvSpPr>
          <p:cNvPr id="81" name="Google Shape;81;p77"/>
          <p:cNvSpPr txBox="1"/>
          <p:nvPr>
            <p:ph type="title"/>
          </p:nvPr>
        </p:nvSpPr>
        <p:spPr>
          <a:xfrm>
            <a:off x="609600" y="277812"/>
            <a:ext cx="10972800" cy="1139700"/>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77"/>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3" name="Google Shape;83;p77"/>
          <p:cNvSpPr txBox="1"/>
          <p:nvPr>
            <p:ph idx="10" type="dt"/>
          </p:nvPr>
        </p:nvSpPr>
        <p:spPr>
          <a:xfrm>
            <a:off x="609600" y="6245225"/>
            <a:ext cx="28449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77"/>
          <p:cNvSpPr txBox="1"/>
          <p:nvPr>
            <p:ph idx="11" type="ftr"/>
          </p:nvPr>
        </p:nvSpPr>
        <p:spPr>
          <a:xfrm>
            <a:off x="4165600" y="6245225"/>
            <a:ext cx="38607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77"/>
          <p:cNvSpPr txBox="1"/>
          <p:nvPr>
            <p:ph idx="12" type="sldNum"/>
          </p:nvPr>
        </p:nvSpPr>
        <p:spPr>
          <a:xfrm>
            <a:off x="8737600" y="6245225"/>
            <a:ext cx="2844900" cy="4764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showMasterSp="0" type="txAndTwoObj">
  <p:cSld name="TEXT_AND_TWO_OBJECTS">
    <p:spTree>
      <p:nvGrpSpPr>
        <p:cNvPr id="86" name="Shape 86"/>
        <p:cNvGrpSpPr/>
        <p:nvPr/>
      </p:nvGrpSpPr>
      <p:grpSpPr>
        <a:xfrm>
          <a:off x="0" y="0"/>
          <a:ext cx="0" cy="0"/>
          <a:chOff x="0" y="0"/>
          <a:chExt cx="0" cy="0"/>
        </a:xfrm>
      </p:grpSpPr>
      <p:sp>
        <p:nvSpPr>
          <p:cNvPr id="87" name="Google Shape;87;p78"/>
          <p:cNvSpPr txBox="1"/>
          <p:nvPr>
            <p:ph type="title"/>
          </p:nvPr>
        </p:nvSpPr>
        <p:spPr>
          <a:xfrm>
            <a:off x="609600" y="277813"/>
            <a:ext cx="10972800" cy="1139700"/>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8" name="Google Shape;88;p78"/>
          <p:cNvSpPr txBox="1"/>
          <p:nvPr>
            <p:ph idx="1" type="body"/>
          </p:nvPr>
        </p:nvSpPr>
        <p:spPr>
          <a:xfrm>
            <a:off x="609600" y="1600200"/>
            <a:ext cx="5384700" cy="452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78"/>
          <p:cNvSpPr txBox="1"/>
          <p:nvPr>
            <p:ph idx="2" type="body"/>
          </p:nvPr>
        </p:nvSpPr>
        <p:spPr>
          <a:xfrm>
            <a:off x="6197600" y="1600200"/>
            <a:ext cx="5384700" cy="218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0" name="Google Shape;90;p78"/>
          <p:cNvSpPr txBox="1"/>
          <p:nvPr>
            <p:ph idx="3" type="body"/>
          </p:nvPr>
        </p:nvSpPr>
        <p:spPr>
          <a:xfrm>
            <a:off x="6197600" y="3938588"/>
            <a:ext cx="5384700" cy="2187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1" name="Google Shape;91;p78"/>
          <p:cNvSpPr txBox="1"/>
          <p:nvPr>
            <p:ph idx="10" type="dt"/>
          </p:nvPr>
        </p:nvSpPr>
        <p:spPr>
          <a:xfrm>
            <a:off x="609600" y="6245225"/>
            <a:ext cx="28449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78"/>
          <p:cNvSpPr txBox="1"/>
          <p:nvPr>
            <p:ph idx="11" type="ftr"/>
          </p:nvPr>
        </p:nvSpPr>
        <p:spPr>
          <a:xfrm>
            <a:off x="4165600" y="6245225"/>
            <a:ext cx="38607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78"/>
          <p:cNvSpPr txBox="1"/>
          <p:nvPr>
            <p:ph idx="12" type="sldNum"/>
          </p:nvPr>
        </p:nvSpPr>
        <p:spPr>
          <a:xfrm>
            <a:off x="8737600" y="6245225"/>
            <a:ext cx="2844900" cy="4764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1">
  <p:cSld name="TEXT_AND_TWO_OBJECTS 2">
    <p:spTree>
      <p:nvGrpSpPr>
        <p:cNvPr id="94" name="Shape 94"/>
        <p:cNvGrpSpPr/>
        <p:nvPr/>
      </p:nvGrpSpPr>
      <p:grpSpPr>
        <a:xfrm>
          <a:off x="0" y="0"/>
          <a:ext cx="0" cy="0"/>
          <a:chOff x="0" y="0"/>
          <a:chExt cx="0" cy="0"/>
        </a:xfrm>
      </p:grpSpPr>
      <p:sp>
        <p:nvSpPr>
          <p:cNvPr id="95" name="Google Shape;95;p79"/>
          <p:cNvSpPr txBox="1"/>
          <p:nvPr>
            <p:ph type="title"/>
          </p:nvPr>
        </p:nvSpPr>
        <p:spPr>
          <a:xfrm>
            <a:off x="609600" y="277813"/>
            <a:ext cx="10972800" cy="1139700"/>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6" name="Google Shape;96;p79"/>
          <p:cNvSpPr txBox="1"/>
          <p:nvPr>
            <p:ph idx="1" type="body"/>
          </p:nvPr>
        </p:nvSpPr>
        <p:spPr>
          <a:xfrm>
            <a:off x="609600" y="1600200"/>
            <a:ext cx="5384700" cy="452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7" name="Google Shape;97;p79"/>
          <p:cNvSpPr txBox="1"/>
          <p:nvPr>
            <p:ph idx="2" type="body"/>
          </p:nvPr>
        </p:nvSpPr>
        <p:spPr>
          <a:xfrm>
            <a:off x="6197600" y="1600200"/>
            <a:ext cx="5384700" cy="218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8" name="Google Shape;98;p79"/>
          <p:cNvSpPr txBox="1"/>
          <p:nvPr>
            <p:ph idx="3" type="body"/>
          </p:nvPr>
        </p:nvSpPr>
        <p:spPr>
          <a:xfrm>
            <a:off x="6197600" y="3938588"/>
            <a:ext cx="5384700" cy="2187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9" name="Google Shape;99;p79"/>
          <p:cNvSpPr txBox="1"/>
          <p:nvPr>
            <p:ph idx="10" type="dt"/>
          </p:nvPr>
        </p:nvSpPr>
        <p:spPr>
          <a:xfrm>
            <a:off x="609600" y="6245225"/>
            <a:ext cx="28449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79"/>
          <p:cNvSpPr txBox="1"/>
          <p:nvPr>
            <p:ph idx="11" type="ftr"/>
          </p:nvPr>
        </p:nvSpPr>
        <p:spPr>
          <a:xfrm>
            <a:off x="4165600" y="6245225"/>
            <a:ext cx="38607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79"/>
          <p:cNvSpPr txBox="1"/>
          <p:nvPr>
            <p:ph idx="12" type="sldNum"/>
          </p:nvPr>
        </p:nvSpPr>
        <p:spPr>
          <a:xfrm>
            <a:off x="8737600" y="6245225"/>
            <a:ext cx="2844900" cy="4764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showMasterSp="0" type="objAndTwoObj">
  <p:cSld name="OBJECT_AND_TWO_OBJECTS">
    <p:spTree>
      <p:nvGrpSpPr>
        <p:cNvPr id="102" name="Shape 102"/>
        <p:cNvGrpSpPr/>
        <p:nvPr/>
      </p:nvGrpSpPr>
      <p:grpSpPr>
        <a:xfrm>
          <a:off x="0" y="0"/>
          <a:ext cx="0" cy="0"/>
          <a:chOff x="0" y="0"/>
          <a:chExt cx="0" cy="0"/>
        </a:xfrm>
      </p:grpSpPr>
      <p:sp>
        <p:nvSpPr>
          <p:cNvPr id="103" name="Google Shape;103;p80"/>
          <p:cNvSpPr txBox="1"/>
          <p:nvPr>
            <p:ph type="title"/>
          </p:nvPr>
        </p:nvSpPr>
        <p:spPr>
          <a:xfrm>
            <a:off x="609600" y="277813"/>
            <a:ext cx="10972800" cy="1139700"/>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4" name="Google Shape;104;p80"/>
          <p:cNvSpPr txBox="1"/>
          <p:nvPr>
            <p:ph idx="1" type="body"/>
          </p:nvPr>
        </p:nvSpPr>
        <p:spPr>
          <a:xfrm>
            <a:off x="609600" y="1600200"/>
            <a:ext cx="5384700" cy="452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5" name="Google Shape;105;p80"/>
          <p:cNvSpPr txBox="1"/>
          <p:nvPr>
            <p:ph idx="2" type="body"/>
          </p:nvPr>
        </p:nvSpPr>
        <p:spPr>
          <a:xfrm>
            <a:off x="6197600" y="1600200"/>
            <a:ext cx="5384700" cy="218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6" name="Google Shape;106;p80"/>
          <p:cNvSpPr txBox="1"/>
          <p:nvPr>
            <p:ph idx="3" type="body"/>
          </p:nvPr>
        </p:nvSpPr>
        <p:spPr>
          <a:xfrm>
            <a:off x="6197600" y="3938588"/>
            <a:ext cx="5384700" cy="2187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7" name="Google Shape;107;p80"/>
          <p:cNvSpPr txBox="1"/>
          <p:nvPr>
            <p:ph idx="10" type="dt"/>
          </p:nvPr>
        </p:nvSpPr>
        <p:spPr>
          <a:xfrm>
            <a:off x="609600" y="6245225"/>
            <a:ext cx="28449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80"/>
          <p:cNvSpPr txBox="1"/>
          <p:nvPr>
            <p:ph idx="11" type="ftr"/>
          </p:nvPr>
        </p:nvSpPr>
        <p:spPr>
          <a:xfrm>
            <a:off x="4165600" y="6245225"/>
            <a:ext cx="38607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80"/>
          <p:cNvSpPr txBox="1"/>
          <p:nvPr>
            <p:ph idx="12" type="sldNum"/>
          </p:nvPr>
        </p:nvSpPr>
        <p:spPr>
          <a:xfrm>
            <a:off x="8737600" y="6245225"/>
            <a:ext cx="2844900" cy="4764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showMasterSp="0" type="fourObj">
  <p:cSld name="FOUR_OBJECTS">
    <p:spTree>
      <p:nvGrpSpPr>
        <p:cNvPr id="110" name="Shape 110"/>
        <p:cNvGrpSpPr/>
        <p:nvPr/>
      </p:nvGrpSpPr>
      <p:grpSpPr>
        <a:xfrm>
          <a:off x="0" y="0"/>
          <a:ext cx="0" cy="0"/>
          <a:chOff x="0" y="0"/>
          <a:chExt cx="0" cy="0"/>
        </a:xfrm>
      </p:grpSpPr>
      <p:sp>
        <p:nvSpPr>
          <p:cNvPr id="111" name="Google Shape;111;p81"/>
          <p:cNvSpPr txBox="1"/>
          <p:nvPr>
            <p:ph type="title"/>
          </p:nvPr>
        </p:nvSpPr>
        <p:spPr>
          <a:xfrm>
            <a:off x="609600" y="277813"/>
            <a:ext cx="10972800" cy="1139700"/>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 name="Google Shape;112;p81"/>
          <p:cNvSpPr txBox="1"/>
          <p:nvPr>
            <p:ph idx="1" type="body"/>
          </p:nvPr>
        </p:nvSpPr>
        <p:spPr>
          <a:xfrm>
            <a:off x="609600" y="1600200"/>
            <a:ext cx="5384700" cy="218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3" name="Google Shape;113;p81"/>
          <p:cNvSpPr txBox="1"/>
          <p:nvPr>
            <p:ph idx="2" type="body"/>
          </p:nvPr>
        </p:nvSpPr>
        <p:spPr>
          <a:xfrm>
            <a:off x="6197600" y="1600200"/>
            <a:ext cx="5384700" cy="218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4" name="Google Shape;114;p81"/>
          <p:cNvSpPr txBox="1"/>
          <p:nvPr>
            <p:ph idx="3" type="body"/>
          </p:nvPr>
        </p:nvSpPr>
        <p:spPr>
          <a:xfrm>
            <a:off x="609600" y="3938588"/>
            <a:ext cx="5384700" cy="2187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5" name="Google Shape;115;p81"/>
          <p:cNvSpPr txBox="1"/>
          <p:nvPr>
            <p:ph idx="4" type="body"/>
          </p:nvPr>
        </p:nvSpPr>
        <p:spPr>
          <a:xfrm>
            <a:off x="6197600" y="3938588"/>
            <a:ext cx="5384700" cy="2187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6" name="Google Shape;116;p81"/>
          <p:cNvSpPr txBox="1"/>
          <p:nvPr>
            <p:ph idx="10" type="dt"/>
          </p:nvPr>
        </p:nvSpPr>
        <p:spPr>
          <a:xfrm>
            <a:off x="609600" y="6245225"/>
            <a:ext cx="28449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81"/>
          <p:cNvSpPr txBox="1"/>
          <p:nvPr>
            <p:ph idx="11" type="ftr"/>
          </p:nvPr>
        </p:nvSpPr>
        <p:spPr>
          <a:xfrm>
            <a:off x="4165600" y="6245225"/>
            <a:ext cx="38607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81"/>
          <p:cNvSpPr txBox="1"/>
          <p:nvPr>
            <p:ph idx="12" type="sldNum"/>
          </p:nvPr>
        </p:nvSpPr>
        <p:spPr>
          <a:xfrm>
            <a:off x="8737600" y="6245225"/>
            <a:ext cx="2844900" cy="4764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9" name="Shape 189"/>
        <p:cNvGrpSpPr/>
        <p:nvPr/>
      </p:nvGrpSpPr>
      <p:grpSpPr>
        <a:xfrm>
          <a:off x="0" y="0"/>
          <a:ext cx="0" cy="0"/>
          <a:chOff x="0" y="0"/>
          <a:chExt cx="0" cy="0"/>
        </a:xfrm>
      </p:grpSpPr>
      <p:sp>
        <p:nvSpPr>
          <p:cNvPr id="190" name="Google Shape;190;p56"/>
          <p:cNvSpPr txBox="1"/>
          <p:nvPr>
            <p:ph type="ctrTitle"/>
          </p:nvPr>
        </p:nvSpPr>
        <p:spPr>
          <a:xfrm>
            <a:off x="914400" y="1692275"/>
            <a:ext cx="10363200" cy="1736700"/>
          </a:xfrm>
          <a:prstGeom prst="rect">
            <a:avLst/>
          </a:prstGeom>
          <a:noFill/>
          <a:ln>
            <a:noFill/>
          </a:ln>
        </p:spPr>
        <p:txBody>
          <a:bodyPr anchorCtr="1" anchor="b" bIns="45700" lIns="91425" spcFirstLastPara="1" rIns="91425" wrap="square" tIns="45700">
            <a:noAutofit/>
          </a:bodyPr>
          <a:lstStyle>
            <a:lvl1pPr lvl="0" algn="ctr">
              <a:lnSpc>
                <a:spcPct val="100000"/>
              </a:lnSpc>
              <a:spcBef>
                <a:spcPts val="0"/>
              </a:spcBef>
              <a:spcAft>
                <a:spcPts val="0"/>
              </a:spcAft>
              <a:buSzPts val="1400"/>
              <a:buNone/>
              <a:defRPr sz="5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1" name="Google Shape;191;p56"/>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SzPts val="2560"/>
              <a:buFont typeface="Noto Sans Symbols"/>
              <a:buNone/>
              <a:defRPr/>
            </a:lvl1pPr>
            <a:lvl2pPr lvl="1" algn="l">
              <a:lnSpc>
                <a:spcPct val="100000"/>
              </a:lnSpc>
              <a:spcBef>
                <a:spcPts val="360"/>
              </a:spcBef>
              <a:spcAft>
                <a:spcPts val="0"/>
              </a:spcAft>
              <a:buSzPts val="9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900"/>
              <a:buChar char="●"/>
              <a:defRPr/>
            </a:lvl4pPr>
            <a:lvl5pPr lvl="4" algn="l">
              <a:lnSpc>
                <a:spcPct val="100000"/>
              </a:lnSpc>
              <a:spcBef>
                <a:spcPts val="360"/>
              </a:spcBef>
              <a:spcAft>
                <a:spcPts val="0"/>
              </a:spcAft>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
        <p:nvSpPr>
          <p:cNvPr id="192" name="Google Shape;192;p56"/>
          <p:cNvSpPr txBox="1"/>
          <p:nvPr>
            <p:ph idx="10" type="dt"/>
          </p:nvPr>
        </p:nvSpPr>
        <p:spPr>
          <a:xfrm>
            <a:off x="609600" y="6248400"/>
            <a:ext cx="28449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56"/>
          <p:cNvSpPr txBox="1"/>
          <p:nvPr>
            <p:ph idx="11" type="ftr"/>
          </p:nvPr>
        </p:nvSpPr>
        <p:spPr>
          <a:xfrm>
            <a:off x="4165600" y="6248400"/>
            <a:ext cx="38607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56"/>
          <p:cNvSpPr txBox="1"/>
          <p:nvPr>
            <p:ph idx="12" type="sldNum"/>
          </p:nvPr>
        </p:nvSpPr>
        <p:spPr>
          <a:xfrm>
            <a:off x="8737600" y="6248400"/>
            <a:ext cx="28449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01" name="Shape 201"/>
        <p:cNvGrpSpPr/>
        <p:nvPr/>
      </p:nvGrpSpPr>
      <p:grpSpPr>
        <a:xfrm>
          <a:off x="0" y="0"/>
          <a:ext cx="0" cy="0"/>
          <a:chOff x="0" y="0"/>
          <a:chExt cx="0" cy="0"/>
        </a:xfrm>
      </p:grpSpPr>
      <p:sp>
        <p:nvSpPr>
          <p:cNvPr id="202" name="Google Shape;202;p58"/>
          <p:cNvSpPr txBox="1"/>
          <p:nvPr>
            <p:ph type="title"/>
          </p:nvPr>
        </p:nvSpPr>
        <p:spPr>
          <a:xfrm>
            <a:off x="609600" y="277812"/>
            <a:ext cx="10972800" cy="1139700"/>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3" name="Google Shape;203;p58"/>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4" name="Google Shape;204;p58"/>
          <p:cNvSpPr txBox="1"/>
          <p:nvPr>
            <p:ph idx="10" type="dt"/>
          </p:nvPr>
        </p:nvSpPr>
        <p:spPr>
          <a:xfrm>
            <a:off x="609600" y="6245225"/>
            <a:ext cx="28449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58"/>
          <p:cNvSpPr txBox="1"/>
          <p:nvPr>
            <p:ph idx="11" type="ftr"/>
          </p:nvPr>
        </p:nvSpPr>
        <p:spPr>
          <a:xfrm>
            <a:off x="4165600" y="6245225"/>
            <a:ext cx="38607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58"/>
          <p:cNvSpPr txBox="1"/>
          <p:nvPr>
            <p:ph idx="12" type="sldNum"/>
          </p:nvPr>
        </p:nvSpPr>
        <p:spPr>
          <a:xfrm>
            <a:off x="8737600" y="6245225"/>
            <a:ext cx="2844900" cy="4764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 2">
    <p:spTree>
      <p:nvGrpSpPr>
        <p:cNvPr id="207" name="Shape 207"/>
        <p:cNvGrpSpPr/>
        <p:nvPr/>
      </p:nvGrpSpPr>
      <p:grpSpPr>
        <a:xfrm>
          <a:off x="0" y="0"/>
          <a:ext cx="0" cy="0"/>
          <a:chOff x="0" y="0"/>
          <a:chExt cx="0" cy="0"/>
        </a:xfrm>
      </p:grpSpPr>
      <p:sp>
        <p:nvSpPr>
          <p:cNvPr id="208" name="Google Shape;208;p59"/>
          <p:cNvSpPr txBox="1"/>
          <p:nvPr>
            <p:ph type="title"/>
          </p:nvPr>
        </p:nvSpPr>
        <p:spPr>
          <a:xfrm>
            <a:off x="609600" y="277812"/>
            <a:ext cx="10972800" cy="1139700"/>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9" name="Google Shape;209;p59"/>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0" name="Google Shape;210;p59"/>
          <p:cNvSpPr txBox="1"/>
          <p:nvPr>
            <p:ph idx="10" type="dt"/>
          </p:nvPr>
        </p:nvSpPr>
        <p:spPr>
          <a:xfrm>
            <a:off x="609600" y="6245225"/>
            <a:ext cx="28449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59"/>
          <p:cNvSpPr txBox="1"/>
          <p:nvPr>
            <p:ph idx="11" type="ftr"/>
          </p:nvPr>
        </p:nvSpPr>
        <p:spPr>
          <a:xfrm>
            <a:off x="4165600" y="6245225"/>
            <a:ext cx="38607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59"/>
          <p:cNvSpPr txBox="1"/>
          <p:nvPr>
            <p:ph idx="12" type="sldNum"/>
          </p:nvPr>
        </p:nvSpPr>
        <p:spPr>
          <a:xfrm>
            <a:off x="8737600" y="6245225"/>
            <a:ext cx="2844900" cy="4764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showMasterSp="0" type="txAndTwoObj">
  <p:cSld name="TEXT_AND_TWO_OBJECTS">
    <p:spTree>
      <p:nvGrpSpPr>
        <p:cNvPr id="219" name="Shape 219"/>
        <p:cNvGrpSpPr/>
        <p:nvPr/>
      </p:nvGrpSpPr>
      <p:grpSpPr>
        <a:xfrm>
          <a:off x="0" y="0"/>
          <a:ext cx="0" cy="0"/>
          <a:chOff x="0" y="0"/>
          <a:chExt cx="0" cy="0"/>
        </a:xfrm>
      </p:grpSpPr>
      <p:sp>
        <p:nvSpPr>
          <p:cNvPr id="220" name="Google Shape;220;p61"/>
          <p:cNvSpPr txBox="1"/>
          <p:nvPr>
            <p:ph type="title"/>
          </p:nvPr>
        </p:nvSpPr>
        <p:spPr>
          <a:xfrm>
            <a:off x="609600" y="277813"/>
            <a:ext cx="10972800" cy="1139700"/>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1" name="Google Shape;221;p61"/>
          <p:cNvSpPr txBox="1"/>
          <p:nvPr>
            <p:ph idx="1" type="body"/>
          </p:nvPr>
        </p:nvSpPr>
        <p:spPr>
          <a:xfrm>
            <a:off x="609600" y="1600200"/>
            <a:ext cx="5384700" cy="452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2" name="Google Shape;222;p61"/>
          <p:cNvSpPr txBox="1"/>
          <p:nvPr>
            <p:ph idx="2" type="body"/>
          </p:nvPr>
        </p:nvSpPr>
        <p:spPr>
          <a:xfrm>
            <a:off x="6197600" y="1600200"/>
            <a:ext cx="5384700" cy="218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3" name="Google Shape;223;p61"/>
          <p:cNvSpPr txBox="1"/>
          <p:nvPr>
            <p:ph idx="3" type="body"/>
          </p:nvPr>
        </p:nvSpPr>
        <p:spPr>
          <a:xfrm>
            <a:off x="6197600" y="3938588"/>
            <a:ext cx="5384700" cy="2187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4" name="Google Shape;224;p61"/>
          <p:cNvSpPr txBox="1"/>
          <p:nvPr>
            <p:ph idx="10" type="dt"/>
          </p:nvPr>
        </p:nvSpPr>
        <p:spPr>
          <a:xfrm>
            <a:off x="609600" y="6245225"/>
            <a:ext cx="28449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61"/>
          <p:cNvSpPr txBox="1"/>
          <p:nvPr>
            <p:ph idx="11" type="ftr"/>
          </p:nvPr>
        </p:nvSpPr>
        <p:spPr>
          <a:xfrm>
            <a:off x="4165600" y="6245225"/>
            <a:ext cx="38607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61"/>
          <p:cNvSpPr txBox="1"/>
          <p:nvPr>
            <p:ph idx="12" type="sldNum"/>
          </p:nvPr>
        </p:nvSpPr>
        <p:spPr>
          <a:xfrm>
            <a:off x="8737600" y="6245225"/>
            <a:ext cx="2844900" cy="4764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p:cSld name="TEXT_AND_TWO_OBJECTS 2">
    <p:spTree>
      <p:nvGrpSpPr>
        <p:cNvPr id="227" name="Shape 227"/>
        <p:cNvGrpSpPr/>
        <p:nvPr/>
      </p:nvGrpSpPr>
      <p:grpSpPr>
        <a:xfrm>
          <a:off x="0" y="0"/>
          <a:ext cx="0" cy="0"/>
          <a:chOff x="0" y="0"/>
          <a:chExt cx="0" cy="0"/>
        </a:xfrm>
      </p:grpSpPr>
      <p:sp>
        <p:nvSpPr>
          <p:cNvPr id="228" name="Google Shape;228;p62"/>
          <p:cNvSpPr txBox="1"/>
          <p:nvPr>
            <p:ph type="title"/>
          </p:nvPr>
        </p:nvSpPr>
        <p:spPr>
          <a:xfrm>
            <a:off x="609600" y="277813"/>
            <a:ext cx="10972800" cy="1139700"/>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9" name="Google Shape;229;p62"/>
          <p:cNvSpPr txBox="1"/>
          <p:nvPr>
            <p:ph idx="1" type="body"/>
          </p:nvPr>
        </p:nvSpPr>
        <p:spPr>
          <a:xfrm>
            <a:off x="609600" y="1600200"/>
            <a:ext cx="5384700" cy="452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30" name="Google Shape;230;p62"/>
          <p:cNvSpPr txBox="1"/>
          <p:nvPr>
            <p:ph idx="2" type="body"/>
          </p:nvPr>
        </p:nvSpPr>
        <p:spPr>
          <a:xfrm>
            <a:off x="6197600" y="1600200"/>
            <a:ext cx="5384700" cy="218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31" name="Google Shape;231;p62"/>
          <p:cNvSpPr txBox="1"/>
          <p:nvPr>
            <p:ph idx="3" type="body"/>
          </p:nvPr>
        </p:nvSpPr>
        <p:spPr>
          <a:xfrm>
            <a:off x="6197600" y="3938588"/>
            <a:ext cx="5384700" cy="2187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32" name="Google Shape;232;p62"/>
          <p:cNvSpPr txBox="1"/>
          <p:nvPr>
            <p:ph idx="10" type="dt"/>
          </p:nvPr>
        </p:nvSpPr>
        <p:spPr>
          <a:xfrm>
            <a:off x="609600" y="6245225"/>
            <a:ext cx="28449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62"/>
          <p:cNvSpPr txBox="1"/>
          <p:nvPr>
            <p:ph idx="11" type="ftr"/>
          </p:nvPr>
        </p:nvSpPr>
        <p:spPr>
          <a:xfrm>
            <a:off x="4165600" y="6245225"/>
            <a:ext cx="38607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62"/>
          <p:cNvSpPr txBox="1"/>
          <p:nvPr>
            <p:ph idx="12" type="sldNum"/>
          </p:nvPr>
        </p:nvSpPr>
        <p:spPr>
          <a:xfrm>
            <a:off x="8737600" y="6245225"/>
            <a:ext cx="2844900" cy="4764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241" name="Shape 241"/>
        <p:cNvGrpSpPr/>
        <p:nvPr/>
      </p:nvGrpSpPr>
      <p:grpSpPr>
        <a:xfrm>
          <a:off x="0" y="0"/>
          <a:ext cx="0" cy="0"/>
          <a:chOff x="0" y="0"/>
          <a:chExt cx="0" cy="0"/>
        </a:xfrm>
      </p:grpSpPr>
      <p:sp>
        <p:nvSpPr>
          <p:cNvPr id="242" name="Google Shape;242;p64"/>
          <p:cNvSpPr txBox="1"/>
          <p:nvPr>
            <p:ph type="title"/>
          </p:nvPr>
        </p:nvSpPr>
        <p:spPr>
          <a:xfrm>
            <a:off x="609600" y="277812"/>
            <a:ext cx="10972800" cy="1139700"/>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3" name="Google Shape;243;p64"/>
          <p:cNvSpPr txBox="1"/>
          <p:nvPr>
            <p:ph idx="1" type="body"/>
          </p:nvPr>
        </p:nvSpPr>
        <p:spPr>
          <a:xfrm>
            <a:off x="609600" y="1600200"/>
            <a:ext cx="5384700" cy="452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4" name="Google Shape;244;p64"/>
          <p:cNvSpPr txBox="1"/>
          <p:nvPr>
            <p:ph idx="2" type="body"/>
          </p:nvPr>
        </p:nvSpPr>
        <p:spPr>
          <a:xfrm>
            <a:off x="6197600" y="1600200"/>
            <a:ext cx="5384700" cy="452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5" name="Google Shape;245;p64"/>
          <p:cNvSpPr txBox="1"/>
          <p:nvPr>
            <p:ph idx="10" type="dt"/>
          </p:nvPr>
        </p:nvSpPr>
        <p:spPr>
          <a:xfrm>
            <a:off x="609600" y="6245225"/>
            <a:ext cx="28449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6" name="Google Shape;246;p64"/>
          <p:cNvSpPr txBox="1"/>
          <p:nvPr>
            <p:ph idx="11" type="ftr"/>
          </p:nvPr>
        </p:nvSpPr>
        <p:spPr>
          <a:xfrm>
            <a:off x="4165600" y="6245225"/>
            <a:ext cx="38607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64"/>
          <p:cNvSpPr txBox="1"/>
          <p:nvPr>
            <p:ph idx="12" type="sldNum"/>
          </p:nvPr>
        </p:nvSpPr>
        <p:spPr>
          <a:xfrm>
            <a:off x="8737600" y="6245225"/>
            <a:ext cx="2844900" cy="4764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showMasterSp="0" type="objAndTwoObj">
  <p:cSld name="OBJECT_AND_TWO_OBJECTS">
    <p:spTree>
      <p:nvGrpSpPr>
        <p:cNvPr id="254" name="Shape 254"/>
        <p:cNvGrpSpPr/>
        <p:nvPr/>
      </p:nvGrpSpPr>
      <p:grpSpPr>
        <a:xfrm>
          <a:off x="0" y="0"/>
          <a:ext cx="0" cy="0"/>
          <a:chOff x="0" y="0"/>
          <a:chExt cx="0" cy="0"/>
        </a:xfrm>
      </p:grpSpPr>
      <p:sp>
        <p:nvSpPr>
          <p:cNvPr id="255" name="Google Shape;255;p66"/>
          <p:cNvSpPr txBox="1"/>
          <p:nvPr>
            <p:ph type="title"/>
          </p:nvPr>
        </p:nvSpPr>
        <p:spPr>
          <a:xfrm>
            <a:off x="609600" y="277813"/>
            <a:ext cx="10972800" cy="1139700"/>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6" name="Google Shape;256;p66"/>
          <p:cNvSpPr txBox="1"/>
          <p:nvPr>
            <p:ph idx="1" type="body"/>
          </p:nvPr>
        </p:nvSpPr>
        <p:spPr>
          <a:xfrm>
            <a:off x="609600" y="1600200"/>
            <a:ext cx="5384700" cy="452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57" name="Google Shape;257;p66"/>
          <p:cNvSpPr txBox="1"/>
          <p:nvPr>
            <p:ph idx="2" type="body"/>
          </p:nvPr>
        </p:nvSpPr>
        <p:spPr>
          <a:xfrm>
            <a:off x="6197600" y="1600200"/>
            <a:ext cx="5384700" cy="218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58" name="Google Shape;258;p66"/>
          <p:cNvSpPr txBox="1"/>
          <p:nvPr>
            <p:ph idx="3" type="body"/>
          </p:nvPr>
        </p:nvSpPr>
        <p:spPr>
          <a:xfrm>
            <a:off x="6197600" y="3938588"/>
            <a:ext cx="5384700" cy="2187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59" name="Google Shape;259;p66"/>
          <p:cNvSpPr txBox="1"/>
          <p:nvPr>
            <p:ph idx="10" type="dt"/>
          </p:nvPr>
        </p:nvSpPr>
        <p:spPr>
          <a:xfrm>
            <a:off x="609600" y="6245225"/>
            <a:ext cx="28449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66"/>
          <p:cNvSpPr txBox="1"/>
          <p:nvPr>
            <p:ph idx="11" type="ftr"/>
          </p:nvPr>
        </p:nvSpPr>
        <p:spPr>
          <a:xfrm>
            <a:off x="4165600" y="6245225"/>
            <a:ext cx="38607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66"/>
          <p:cNvSpPr txBox="1"/>
          <p:nvPr>
            <p:ph idx="12" type="sldNum"/>
          </p:nvPr>
        </p:nvSpPr>
        <p:spPr>
          <a:xfrm>
            <a:off x="8737600" y="6245225"/>
            <a:ext cx="2844900" cy="4764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showMasterSp="0" type="fourObj">
  <p:cSld name="FOUR_OBJECTS">
    <p:spTree>
      <p:nvGrpSpPr>
        <p:cNvPr id="268" name="Shape 268"/>
        <p:cNvGrpSpPr/>
        <p:nvPr/>
      </p:nvGrpSpPr>
      <p:grpSpPr>
        <a:xfrm>
          <a:off x="0" y="0"/>
          <a:ext cx="0" cy="0"/>
          <a:chOff x="0" y="0"/>
          <a:chExt cx="0" cy="0"/>
        </a:xfrm>
      </p:grpSpPr>
      <p:sp>
        <p:nvSpPr>
          <p:cNvPr id="269" name="Google Shape;269;p68"/>
          <p:cNvSpPr txBox="1"/>
          <p:nvPr>
            <p:ph type="title"/>
          </p:nvPr>
        </p:nvSpPr>
        <p:spPr>
          <a:xfrm>
            <a:off x="609600" y="277813"/>
            <a:ext cx="10972800" cy="1139700"/>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0" name="Google Shape;270;p68"/>
          <p:cNvSpPr txBox="1"/>
          <p:nvPr>
            <p:ph idx="1" type="body"/>
          </p:nvPr>
        </p:nvSpPr>
        <p:spPr>
          <a:xfrm>
            <a:off x="609600" y="1600200"/>
            <a:ext cx="5384700" cy="218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1" name="Google Shape;271;p68"/>
          <p:cNvSpPr txBox="1"/>
          <p:nvPr>
            <p:ph idx="2" type="body"/>
          </p:nvPr>
        </p:nvSpPr>
        <p:spPr>
          <a:xfrm>
            <a:off x="6197600" y="1600200"/>
            <a:ext cx="5384700" cy="21861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2" name="Google Shape;272;p68"/>
          <p:cNvSpPr txBox="1"/>
          <p:nvPr>
            <p:ph idx="3" type="body"/>
          </p:nvPr>
        </p:nvSpPr>
        <p:spPr>
          <a:xfrm>
            <a:off x="609600" y="3938588"/>
            <a:ext cx="5384700" cy="2187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3" name="Google Shape;273;p68"/>
          <p:cNvSpPr txBox="1"/>
          <p:nvPr>
            <p:ph idx="4" type="body"/>
          </p:nvPr>
        </p:nvSpPr>
        <p:spPr>
          <a:xfrm>
            <a:off x="6197600" y="3938588"/>
            <a:ext cx="5384700" cy="2187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4" name="Google Shape;274;p68"/>
          <p:cNvSpPr txBox="1"/>
          <p:nvPr>
            <p:ph idx="10" type="dt"/>
          </p:nvPr>
        </p:nvSpPr>
        <p:spPr>
          <a:xfrm>
            <a:off x="609600" y="6245225"/>
            <a:ext cx="28449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p68"/>
          <p:cNvSpPr txBox="1"/>
          <p:nvPr>
            <p:ph idx="11" type="ftr"/>
          </p:nvPr>
        </p:nvSpPr>
        <p:spPr>
          <a:xfrm>
            <a:off x="4165600" y="6245225"/>
            <a:ext cx="3860700" cy="47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6" name="Google Shape;276;p68"/>
          <p:cNvSpPr txBox="1"/>
          <p:nvPr>
            <p:ph idx="12" type="sldNum"/>
          </p:nvPr>
        </p:nvSpPr>
        <p:spPr>
          <a:xfrm>
            <a:off x="8737600" y="6245225"/>
            <a:ext cx="2844900" cy="4764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 name="Shape 29"/>
        <p:cNvGrpSpPr/>
        <p:nvPr/>
      </p:nvGrpSpPr>
      <p:grpSpPr>
        <a:xfrm>
          <a:off x="0" y="0"/>
          <a:ext cx="0" cy="0"/>
          <a:chOff x="0" y="0"/>
          <a:chExt cx="0" cy="0"/>
        </a:xfrm>
      </p:grpSpPr>
      <p:sp>
        <p:nvSpPr>
          <p:cNvPr id="30" name="Google Shape;30;p6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9"/>
          <p:cNvSpPr/>
          <p:nvPr>
            <p:ph idx="2" type="pic"/>
          </p:nvPr>
        </p:nvSpPr>
        <p:spPr>
          <a:xfrm>
            <a:off x="5183188" y="987425"/>
            <a:ext cx="6172200" cy="4873625"/>
          </a:xfrm>
          <a:prstGeom prst="rect">
            <a:avLst/>
          </a:prstGeom>
          <a:noFill/>
          <a:ln>
            <a:noFill/>
          </a:ln>
        </p:spPr>
      </p:sp>
      <p:sp>
        <p:nvSpPr>
          <p:cNvPr id="32" name="Google Shape;32;p6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3" name="Google Shape;33;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7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7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7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3.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7.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alibri"/>
              <a:buNone/>
              <a:defRPr b="0" i="0" sz="4400" u="none" cap="none" strike="noStrike">
                <a:solidFill>
                  <a:schemeClr val="accen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9" name="Shape 119"/>
        <p:cNvGrpSpPr/>
        <p:nvPr/>
      </p:nvGrpSpPr>
      <p:grpSpPr>
        <a:xfrm>
          <a:off x="0" y="0"/>
          <a:ext cx="0" cy="0"/>
          <a:chOff x="0" y="0"/>
          <a:chExt cx="0" cy="0"/>
        </a:xfrm>
      </p:grpSpPr>
      <p:grpSp>
        <p:nvGrpSpPr>
          <p:cNvPr id="120" name="Google Shape;120;p55"/>
          <p:cNvGrpSpPr/>
          <p:nvPr/>
        </p:nvGrpSpPr>
        <p:grpSpPr>
          <a:xfrm>
            <a:off x="4233" y="4267200"/>
            <a:ext cx="12180041" cy="2600325"/>
            <a:chOff x="2" y="2688"/>
            <a:chExt cx="5754" cy="1638"/>
          </a:xfrm>
        </p:grpSpPr>
        <p:sp>
          <p:nvSpPr>
            <p:cNvPr id="121" name="Google Shape;121;p55"/>
            <p:cNvSpPr/>
            <p:nvPr/>
          </p:nvSpPr>
          <p:spPr>
            <a:xfrm>
              <a:off x="2" y="2688"/>
              <a:ext cx="5754" cy="1629"/>
            </a:xfrm>
            <a:custGeom>
              <a:rect b="b" l="l" r="r" t="t"/>
              <a:pathLst>
                <a:path extrusionOk="0" h="4316" w="5740">
                  <a:moveTo>
                    <a:pt x="5740" y="4316"/>
                  </a:moveTo>
                  <a:lnTo>
                    <a:pt x="0" y="4316"/>
                  </a:lnTo>
                  <a:lnTo>
                    <a:pt x="0" y="0"/>
                  </a:lnTo>
                  <a:lnTo>
                    <a:pt x="5740" y="0"/>
                  </a:lnTo>
                  <a:lnTo>
                    <a:pt x="5740" y="4316"/>
                  </a:lnTo>
                  <a:close/>
                </a:path>
              </a:pathLst>
            </a:custGeom>
            <a:gradFill>
              <a:gsLst>
                <a:gs pos="0">
                  <a:schemeClr val="dk2"/>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22" name="Google Shape;122;p55"/>
            <p:cNvGrpSpPr/>
            <p:nvPr/>
          </p:nvGrpSpPr>
          <p:grpSpPr>
            <a:xfrm>
              <a:off x="3528" y="3715"/>
              <a:ext cx="799" cy="521"/>
              <a:chOff x="3527" y="3715"/>
              <a:chExt cx="799" cy="521"/>
            </a:xfrm>
          </p:grpSpPr>
          <p:sp>
            <p:nvSpPr>
              <p:cNvPr id="123" name="Google Shape;123;p55"/>
              <p:cNvSpPr/>
              <p:nvPr/>
            </p:nvSpPr>
            <p:spPr>
              <a:xfrm>
                <a:off x="3686" y="3810"/>
                <a:ext cx="600" cy="300"/>
              </a:xfrm>
              <a:prstGeom prst="ellipse">
                <a:avLst/>
              </a:prstGeom>
              <a:gradFill>
                <a:gsLst>
                  <a:gs pos="0">
                    <a:schemeClr val="accent2"/>
                  </a:gs>
                  <a:gs pos="100000">
                    <a:srgbClr val="007CCF"/>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55"/>
              <p:cNvSpPr/>
              <p:nvPr/>
            </p:nvSpPr>
            <p:spPr>
              <a:xfrm>
                <a:off x="3726" y="3840"/>
                <a:ext cx="600" cy="300"/>
              </a:xfrm>
              <a:prstGeom prst="ellipse">
                <a:avLst/>
              </a:prstGeom>
              <a:gradFill>
                <a:gsLst>
                  <a:gs pos="0">
                    <a:srgbClr val="007CCF"/>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55"/>
              <p:cNvSpPr/>
              <p:nvPr/>
            </p:nvSpPr>
            <p:spPr>
              <a:xfrm>
                <a:off x="3782" y="3872"/>
                <a:ext cx="300" cy="300"/>
              </a:xfrm>
              <a:prstGeom prst="ellipse">
                <a:avLst/>
              </a:prstGeom>
              <a:gradFill>
                <a:gsLst>
                  <a:gs pos="0">
                    <a:schemeClr val="accent2"/>
                  </a:gs>
                  <a:gs pos="100000">
                    <a:srgbClr val="0080D7"/>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55"/>
              <p:cNvSpPr/>
              <p:nvPr/>
            </p:nvSpPr>
            <p:spPr>
              <a:xfrm>
                <a:off x="3822" y="3896"/>
                <a:ext cx="300" cy="300"/>
              </a:xfrm>
              <a:prstGeom prst="ellipse">
                <a:avLst/>
              </a:prstGeom>
              <a:gradFill>
                <a:gsLst>
                  <a:gs pos="0">
                    <a:srgbClr val="0084DD"/>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55"/>
              <p:cNvSpPr/>
              <p:nvPr/>
            </p:nvSpPr>
            <p:spPr>
              <a:xfrm>
                <a:off x="3856" y="3922"/>
                <a:ext cx="300" cy="0"/>
              </a:xfrm>
              <a:prstGeom prst="ellipse">
                <a:avLst/>
              </a:prstGeom>
              <a:gradFill>
                <a:gsLst>
                  <a:gs pos="0">
                    <a:schemeClr val="accent2"/>
                  </a:gs>
                  <a:gs pos="100000">
                    <a:srgbClr val="0080D7"/>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55"/>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0080D7"/>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55"/>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0073C1"/>
                  </a:gs>
                  <a:gs pos="100000">
                    <a:schemeClr val="accent2"/>
                  </a:gs>
                </a:gsLst>
                <a:lin ang="18900044"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55"/>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2"/>
                  </a:gs>
                  <a:gs pos="100000">
                    <a:srgbClr val="0077C8"/>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55"/>
              <p:cNvSpPr/>
              <p:nvPr/>
            </p:nvSpPr>
            <p:spPr>
              <a:xfrm>
                <a:off x="3569" y="3745"/>
                <a:ext cx="751"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2"/>
                  </a:gs>
                  <a:gs pos="100000">
                    <a:srgbClr val="007CCF"/>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55"/>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2"/>
                  </a:gs>
                  <a:gs pos="100000">
                    <a:srgbClr val="0077C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55"/>
              <p:cNvSpPr/>
              <p:nvPr/>
            </p:nvSpPr>
            <p:spPr>
              <a:xfrm>
                <a:off x="3910" y="3948"/>
                <a:ext cx="0" cy="0"/>
              </a:xfrm>
              <a:prstGeom prst="ellipse">
                <a:avLst/>
              </a:prstGeom>
              <a:gradFill>
                <a:gsLst>
                  <a:gs pos="0">
                    <a:srgbClr val="0080D7"/>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34" name="Google Shape;134;p55"/>
            <p:cNvGrpSpPr/>
            <p:nvPr/>
          </p:nvGrpSpPr>
          <p:grpSpPr>
            <a:xfrm>
              <a:off x="1776" y="3631"/>
              <a:ext cx="1626" cy="695"/>
              <a:chOff x="1776" y="3631"/>
              <a:chExt cx="1626" cy="695"/>
            </a:xfrm>
          </p:grpSpPr>
          <p:sp>
            <p:nvSpPr>
              <p:cNvPr id="135" name="Google Shape;135;p55"/>
              <p:cNvSpPr/>
              <p:nvPr/>
            </p:nvSpPr>
            <p:spPr>
              <a:xfrm>
                <a:off x="2268" y="3934"/>
                <a:ext cx="600" cy="300"/>
              </a:xfrm>
              <a:prstGeom prst="ellipse">
                <a:avLst/>
              </a:prstGeom>
              <a:gradFill>
                <a:gsLst>
                  <a:gs pos="0">
                    <a:srgbClr val="0077C8"/>
                  </a:gs>
                  <a:gs pos="100000">
                    <a:schemeClr val="accent2"/>
                  </a:gs>
                </a:gsLst>
                <a:lin ang="2700006"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55"/>
              <p:cNvSpPr/>
              <p:nvPr/>
            </p:nvSpPr>
            <p:spPr>
              <a:xfrm>
                <a:off x="2314" y="3958"/>
                <a:ext cx="600" cy="300"/>
              </a:xfrm>
              <a:prstGeom prst="ellipse">
                <a:avLst/>
              </a:prstGeom>
              <a:gradFill>
                <a:gsLst>
                  <a:gs pos="0">
                    <a:schemeClr val="accent2"/>
                  </a:gs>
                  <a:gs pos="100000">
                    <a:srgbClr val="0077C8"/>
                  </a:gs>
                </a:gsLst>
                <a:lin ang="2700006"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55"/>
              <p:cNvSpPr/>
              <p:nvPr/>
            </p:nvSpPr>
            <p:spPr>
              <a:xfrm>
                <a:off x="2341" y="3979"/>
                <a:ext cx="600" cy="300"/>
              </a:xfrm>
              <a:prstGeom prst="ellipse">
                <a:avLst/>
              </a:prstGeom>
              <a:gradFill>
                <a:gsLst>
                  <a:gs pos="0">
                    <a:srgbClr val="007CCF"/>
                  </a:gs>
                  <a:gs pos="100000">
                    <a:schemeClr val="accent2"/>
                  </a:gs>
                </a:gsLst>
                <a:lin ang="2700006"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55"/>
              <p:cNvSpPr/>
              <p:nvPr/>
            </p:nvSpPr>
            <p:spPr>
              <a:xfrm>
                <a:off x="2368" y="3997"/>
                <a:ext cx="300" cy="300"/>
              </a:xfrm>
              <a:prstGeom prst="ellipse">
                <a:avLst/>
              </a:prstGeom>
              <a:gradFill>
                <a:gsLst>
                  <a:gs pos="0">
                    <a:srgbClr val="0077C8"/>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55"/>
              <p:cNvSpPr/>
              <p:nvPr/>
            </p:nvSpPr>
            <p:spPr>
              <a:xfrm>
                <a:off x="2385" y="4005"/>
                <a:ext cx="300" cy="300"/>
              </a:xfrm>
              <a:prstGeom prst="ellipse">
                <a:avLst/>
              </a:prstGeom>
              <a:gradFill>
                <a:gsLst>
                  <a:gs pos="0">
                    <a:srgbClr val="0080D7"/>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55"/>
              <p:cNvSpPr/>
              <p:nvPr/>
            </p:nvSpPr>
            <p:spPr>
              <a:xfrm>
                <a:off x="2437" y="4026"/>
                <a:ext cx="300" cy="300"/>
              </a:xfrm>
              <a:prstGeom prst="ellipse">
                <a:avLst/>
              </a:prstGeom>
              <a:gradFill>
                <a:gsLst>
                  <a:gs pos="0">
                    <a:srgbClr val="0077C8"/>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55"/>
              <p:cNvSpPr/>
              <p:nvPr/>
            </p:nvSpPr>
            <p:spPr>
              <a:xfrm>
                <a:off x="2476" y="4056"/>
                <a:ext cx="300" cy="0"/>
              </a:xfrm>
              <a:prstGeom prst="ellipse">
                <a:avLst/>
              </a:prstGeom>
              <a:gradFill>
                <a:gsLst>
                  <a:gs pos="0">
                    <a:schemeClr val="accent2"/>
                  </a:gs>
                  <a:gs pos="100000">
                    <a:srgbClr val="007CCF"/>
                  </a:gs>
                </a:gsLst>
                <a:lin ang="2700006"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55"/>
              <p:cNvSpPr/>
              <p:nvPr/>
            </p:nvSpPr>
            <p:spPr>
              <a:xfrm>
                <a:off x="2542" y="4097"/>
                <a:ext cx="0" cy="0"/>
              </a:xfrm>
              <a:prstGeom prst="ellipse">
                <a:avLst/>
              </a:prstGeom>
              <a:gradFill>
                <a:gsLst>
                  <a:gs pos="0">
                    <a:schemeClr val="accent2"/>
                  </a:gs>
                  <a:gs pos="100000">
                    <a:srgbClr val="007CC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 name="Google Shape;143;p55"/>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007CCF"/>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55"/>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2"/>
                  </a:gs>
                  <a:gs pos="100000">
                    <a:srgbClr val="0073C1"/>
                  </a:gs>
                </a:gsLst>
                <a:lin ang="2700006"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55"/>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2"/>
                  </a:gs>
                  <a:gs pos="100000">
                    <a:srgbClr val="007CC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55"/>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2"/>
                  </a:gs>
                  <a:gs pos="100000">
                    <a:srgbClr val="006FBB"/>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55"/>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p55"/>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55"/>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2"/>
                  </a:gs>
                  <a:gs pos="100000">
                    <a:srgbClr val="0077C8"/>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55"/>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2"/>
                  </a:gs>
                  <a:gs pos="100000">
                    <a:srgbClr val="0077C8"/>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55"/>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2"/>
                  </a:gs>
                  <a:gs pos="100000">
                    <a:srgbClr val="0077C8"/>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55"/>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53" name="Google Shape;153;p55"/>
            <p:cNvGrpSpPr/>
            <p:nvPr/>
          </p:nvGrpSpPr>
          <p:grpSpPr>
            <a:xfrm>
              <a:off x="4128" y="3360"/>
              <a:ext cx="1351" cy="821"/>
              <a:chOff x="4128" y="3360"/>
              <a:chExt cx="1351" cy="821"/>
            </a:xfrm>
          </p:grpSpPr>
          <p:sp>
            <p:nvSpPr>
              <p:cNvPr id="154" name="Google Shape;154;p55"/>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088CE5"/>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5" name="Google Shape;155;p55"/>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088CE5"/>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6" name="Google Shape;156;p55"/>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0F8FE6"/>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55"/>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2"/>
                  </a:gs>
                  <a:gs pos="100000">
                    <a:srgbClr val="0080D7"/>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55"/>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2"/>
                  </a:gs>
                  <a:gs pos="100000">
                    <a:srgbClr val="0080D7"/>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55"/>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2"/>
                  </a:gs>
                  <a:gs pos="100000">
                    <a:srgbClr val="0080D7"/>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0" name="Google Shape;160;p55"/>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2"/>
                  </a:gs>
                  <a:gs pos="100000">
                    <a:srgbClr val="0080D7"/>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 name="Google Shape;161;p55"/>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 name="Google Shape;162;p55"/>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088CE5"/>
                  </a:gs>
                  <a:gs pos="100000">
                    <a:schemeClr val="accent2"/>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55"/>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088CE5"/>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55"/>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088CE5"/>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55"/>
              <p:cNvSpPr/>
              <p:nvPr/>
            </p:nvSpPr>
            <p:spPr>
              <a:xfrm>
                <a:off x="4546" y="3608"/>
                <a:ext cx="600" cy="300"/>
              </a:xfrm>
              <a:prstGeom prst="ellipse">
                <a:avLst/>
              </a:prstGeom>
              <a:gradFill>
                <a:gsLst>
                  <a:gs pos="0">
                    <a:srgbClr val="0080D7"/>
                  </a:gs>
                  <a:gs pos="100000">
                    <a:schemeClr val="accent2"/>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6" name="Google Shape;166;p55"/>
              <p:cNvSpPr/>
              <p:nvPr/>
            </p:nvSpPr>
            <p:spPr>
              <a:xfrm>
                <a:off x="4578" y="3630"/>
                <a:ext cx="300" cy="300"/>
              </a:xfrm>
              <a:prstGeom prst="ellipse">
                <a:avLst/>
              </a:prstGeom>
              <a:gradFill>
                <a:gsLst>
                  <a:gs pos="0">
                    <a:srgbClr val="088CE5"/>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7" name="Google Shape;167;p55"/>
              <p:cNvSpPr/>
              <p:nvPr/>
            </p:nvSpPr>
            <p:spPr>
              <a:xfrm>
                <a:off x="4610" y="3650"/>
                <a:ext cx="300" cy="300"/>
              </a:xfrm>
              <a:prstGeom prst="ellipse">
                <a:avLst/>
              </a:prstGeom>
              <a:gradFill>
                <a:gsLst>
                  <a:gs pos="0">
                    <a:schemeClr val="accent2"/>
                  </a:gs>
                  <a:gs pos="100000">
                    <a:srgbClr val="0080D7"/>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8" name="Google Shape;168;p55"/>
              <p:cNvSpPr/>
              <p:nvPr/>
            </p:nvSpPr>
            <p:spPr>
              <a:xfrm>
                <a:off x="4654" y="3678"/>
                <a:ext cx="300" cy="300"/>
              </a:xfrm>
              <a:prstGeom prst="ellipse">
                <a:avLst/>
              </a:prstGeom>
              <a:gradFill>
                <a:gsLst>
                  <a:gs pos="0">
                    <a:srgbClr val="0080D7"/>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p55"/>
              <p:cNvSpPr/>
              <p:nvPr/>
            </p:nvSpPr>
            <p:spPr>
              <a:xfrm>
                <a:off x="4690" y="3698"/>
                <a:ext cx="300" cy="0"/>
              </a:xfrm>
              <a:prstGeom prst="ellipse">
                <a:avLst/>
              </a:prstGeom>
              <a:gradFill>
                <a:gsLst>
                  <a:gs pos="0">
                    <a:schemeClr val="accent2"/>
                  </a:gs>
                  <a:gs pos="100000">
                    <a:srgbClr val="0080D7"/>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0" name="Google Shape;170;p55"/>
              <p:cNvSpPr/>
              <p:nvPr/>
            </p:nvSpPr>
            <p:spPr>
              <a:xfrm>
                <a:off x="4738" y="3728"/>
                <a:ext cx="0" cy="0"/>
              </a:xfrm>
              <a:prstGeom prst="ellipse">
                <a:avLst/>
              </a:prstGeom>
              <a:gradFill>
                <a:gsLst>
                  <a:gs pos="0">
                    <a:srgbClr val="0084DD"/>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71" name="Google Shape;171;p55"/>
            <p:cNvGrpSpPr/>
            <p:nvPr/>
          </p:nvGrpSpPr>
          <p:grpSpPr>
            <a:xfrm>
              <a:off x="5280" y="3024"/>
              <a:ext cx="425" cy="258"/>
              <a:chOff x="5280" y="3024"/>
              <a:chExt cx="425" cy="258"/>
            </a:xfrm>
          </p:grpSpPr>
          <p:sp>
            <p:nvSpPr>
              <p:cNvPr id="172" name="Google Shape;172;p55"/>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a:gsLst>
                  <a:gs pos="0">
                    <a:schemeClr val="accent2"/>
                  </a:gs>
                  <a:gs pos="100000">
                    <a:schemeClr val="dk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3" name="Google Shape;173;p55"/>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a:gsLst>
                  <a:gs pos="0">
                    <a:schemeClr val="accent2"/>
                  </a:gs>
                  <a:gs pos="100000">
                    <a:schemeClr val="dk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4" name="Google Shape;174;p55"/>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a:gsLst>
                  <a:gs pos="0">
                    <a:schemeClr val="accent2"/>
                  </a:gs>
                  <a:gs pos="100000">
                    <a:schemeClr val="dk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55"/>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a:gsLst>
                  <a:gs pos="0">
                    <a:schemeClr val="accent2"/>
                  </a:gs>
                  <a:gs pos="100000">
                    <a:schemeClr val="dk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55"/>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a:gsLst>
                  <a:gs pos="0">
                    <a:schemeClr val="dk2"/>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55"/>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a:gsLst>
                  <a:gs pos="0">
                    <a:schemeClr val="dk2"/>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8" name="Google Shape;178;p55"/>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a:gsLst>
                  <a:gs pos="0">
                    <a:schemeClr val="accent2"/>
                  </a:gs>
                  <a:gs pos="100000">
                    <a:schemeClr val="dk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79" name="Google Shape;179;p55"/>
              <p:cNvGrpSpPr/>
              <p:nvPr/>
            </p:nvGrpSpPr>
            <p:grpSpPr>
              <a:xfrm>
                <a:off x="5381" y="3085"/>
                <a:ext cx="322" cy="40"/>
                <a:chOff x="5381" y="3085"/>
                <a:chExt cx="322" cy="40"/>
              </a:xfrm>
            </p:grpSpPr>
            <p:sp>
              <p:nvSpPr>
                <p:cNvPr id="180" name="Google Shape;180;p55"/>
                <p:cNvSpPr/>
                <p:nvPr/>
              </p:nvSpPr>
              <p:spPr>
                <a:xfrm>
                  <a:off x="5381" y="3085"/>
                  <a:ext cx="300" cy="0"/>
                </a:xfrm>
                <a:prstGeom prst="ellipse">
                  <a:avLst/>
                </a:prstGeom>
                <a:gradFill>
                  <a:gsLst>
                    <a:gs pos="0">
                      <a:schemeClr val="dk2"/>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55"/>
                <p:cNvSpPr/>
                <p:nvPr/>
              </p:nvSpPr>
              <p:spPr>
                <a:xfrm>
                  <a:off x="5403" y="3099"/>
                  <a:ext cx="300" cy="0"/>
                </a:xfrm>
                <a:prstGeom prst="ellipse">
                  <a:avLst/>
                </a:prstGeom>
                <a:gradFill>
                  <a:gsLst>
                    <a:gs pos="0">
                      <a:schemeClr val="accent2"/>
                    </a:gs>
                    <a:gs pos="100000">
                      <a:schemeClr val="dk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55"/>
                <p:cNvSpPr/>
                <p:nvPr/>
              </p:nvSpPr>
              <p:spPr>
                <a:xfrm>
                  <a:off x="5431" y="3109"/>
                  <a:ext cx="0" cy="0"/>
                </a:xfrm>
                <a:prstGeom prst="ellipse">
                  <a:avLst/>
                </a:prstGeom>
                <a:gradFill>
                  <a:gsLst>
                    <a:gs pos="0">
                      <a:schemeClr val="dk2"/>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55"/>
                <p:cNvSpPr/>
                <p:nvPr/>
              </p:nvSpPr>
              <p:spPr>
                <a:xfrm>
                  <a:off x="5458" y="3125"/>
                  <a:ext cx="0" cy="0"/>
                </a:xfrm>
                <a:prstGeom prst="ellipse">
                  <a:avLst/>
                </a:prstGeom>
                <a:gradFill>
                  <a:gsLst>
                    <a:gs pos="0">
                      <a:schemeClr val="accent2"/>
                    </a:gs>
                    <a:gs pos="100000">
                      <a:schemeClr val="dk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grpSp>
      <p:sp>
        <p:nvSpPr>
          <p:cNvPr id="184" name="Google Shape;184;p55"/>
          <p:cNvSpPr txBox="1"/>
          <p:nvPr>
            <p:ph type="title"/>
          </p:nvPr>
        </p:nvSpPr>
        <p:spPr>
          <a:xfrm>
            <a:off x="609600" y="277812"/>
            <a:ext cx="10972800" cy="1139700"/>
          </a:xfrm>
          <a:prstGeom prst="rect">
            <a:avLst/>
          </a:prstGeom>
          <a:noFill/>
          <a:ln>
            <a:noFill/>
          </a:ln>
        </p:spPr>
        <p:txBody>
          <a:bodyPr anchorCtr="1"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9pPr>
          </a:lstStyle>
          <a:p/>
        </p:txBody>
      </p:sp>
      <p:sp>
        <p:nvSpPr>
          <p:cNvPr id="185" name="Google Shape;185;p55"/>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lnSpc>
                <a:spcPct val="100000"/>
              </a:lnSpc>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lnSpc>
                <a:spcPct val="100000"/>
              </a:lnSpc>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lnSpc>
                <a:spcPct val="100000"/>
              </a:lnSpc>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lnSpc>
                <a:spcPct val="100000"/>
              </a:lnSpc>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86" name="Google Shape;186;p55"/>
          <p:cNvSpPr txBox="1"/>
          <p:nvPr>
            <p:ph idx="10" type="dt"/>
          </p:nvPr>
        </p:nvSpPr>
        <p:spPr>
          <a:xfrm>
            <a:off x="609600" y="6248400"/>
            <a:ext cx="28449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87" name="Google Shape;187;p55"/>
          <p:cNvSpPr txBox="1"/>
          <p:nvPr>
            <p:ph idx="11" type="ftr"/>
          </p:nvPr>
        </p:nvSpPr>
        <p:spPr>
          <a:xfrm>
            <a:off x="4165600" y="6248400"/>
            <a:ext cx="38607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88" name="Google Shape;188;p55"/>
          <p:cNvSpPr txBox="1"/>
          <p:nvPr>
            <p:ph idx="12" type="sldNum"/>
          </p:nvPr>
        </p:nvSpPr>
        <p:spPr>
          <a:xfrm>
            <a:off x="8737600" y="6248400"/>
            <a:ext cx="28449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5" name="Shape 195"/>
        <p:cNvGrpSpPr/>
        <p:nvPr/>
      </p:nvGrpSpPr>
      <p:grpSpPr>
        <a:xfrm>
          <a:off x="0" y="0"/>
          <a:ext cx="0" cy="0"/>
          <a:chOff x="0" y="0"/>
          <a:chExt cx="0" cy="0"/>
        </a:xfrm>
      </p:grpSpPr>
      <p:sp>
        <p:nvSpPr>
          <p:cNvPr id="196" name="Google Shape;196;p57"/>
          <p:cNvSpPr txBox="1"/>
          <p:nvPr>
            <p:ph type="title"/>
          </p:nvPr>
        </p:nvSpPr>
        <p:spPr>
          <a:xfrm>
            <a:off x="609600" y="277812"/>
            <a:ext cx="10972800" cy="1139700"/>
          </a:xfrm>
          <a:prstGeom prst="rect">
            <a:avLst/>
          </a:prstGeom>
          <a:noFill/>
          <a:ln>
            <a:noFill/>
          </a:ln>
        </p:spPr>
        <p:txBody>
          <a:bodyPr anchorCtr="1"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9pPr>
          </a:lstStyle>
          <a:p/>
        </p:txBody>
      </p:sp>
      <p:sp>
        <p:nvSpPr>
          <p:cNvPr id="197" name="Google Shape;197;p57"/>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lnSpc>
                <a:spcPct val="100000"/>
              </a:lnSpc>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lnSpc>
                <a:spcPct val="100000"/>
              </a:lnSpc>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lnSpc>
                <a:spcPct val="100000"/>
              </a:lnSpc>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lnSpc>
                <a:spcPct val="100000"/>
              </a:lnSpc>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98" name="Google Shape;198;p57"/>
          <p:cNvSpPr txBox="1"/>
          <p:nvPr>
            <p:ph idx="10" type="dt"/>
          </p:nvPr>
        </p:nvSpPr>
        <p:spPr>
          <a:xfrm>
            <a:off x="609600" y="6245225"/>
            <a:ext cx="2844900" cy="476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99" name="Google Shape;199;p57"/>
          <p:cNvSpPr txBox="1"/>
          <p:nvPr>
            <p:ph idx="11" type="ftr"/>
          </p:nvPr>
        </p:nvSpPr>
        <p:spPr>
          <a:xfrm>
            <a:off x="4165600" y="6245225"/>
            <a:ext cx="3860700" cy="476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00" name="Google Shape;200;p57"/>
          <p:cNvSpPr txBox="1"/>
          <p:nvPr>
            <p:ph idx="12" type="sldNum"/>
          </p:nvPr>
        </p:nvSpPr>
        <p:spPr>
          <a:xfrm>
            <a:off x="8737600" y="6245225"/>
            <a:ext cx="2844900" cy="4764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3" name="Shape 213"/>
        <p:cNvGrpSpPr/>
        <p:nvPr/>
      </p:nvGrpSpPr>
      <p:grpSpPr>
        <a:xfrm>
          <a:off x="0" y="0"/>
          <a:ext cx="0" cy="0"/>
          <a:chOff x="0" y="0"/>
          <a:chExt cx="0" cy="0"/>
        </a:xfrm>
      </p:grpSpPr>
      <p:sp>
        <p:nvSpPr>
          <p:cNvPr id="214" name="Google Shape;214;p60"/>
          <p:cNvSpPr txBox="1"/>
          <p:nvPr>
            <p:ph type="title"/>
          </p:nvPr>
        </p:nvSpPr>
        <p:spPr>
          <a:xfrm>
            <a:off x="609600" y="277812"/>
            <a:ext cx="10972800" cy="1139700"/>
          </a:xfrm>
          <a:prstGeom prst="rect">
            <a:avLst/>
          </a:prstGeom>
          <a:noFill/>
          <a:ln>
            <a:noFill/>
          </a:ln>
        </p:spPr>
        <p:txBody>
          <a:bodyPr anchorCtr="1"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9pPr>
          </a:lstStyle>
          <a:p/>
        </p:txBody>
      </p:sp>
      <p:sp>
        <p:nvSpPr>
          <p:cNvPr id="215" name="Google Shape;215;p60"/>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lnSpc>
                <a:spcPct val="100000"/>
              </a:lnSpc>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lnSpc>
                <a:spcPct val="100000"/>
              </a:lnSpc>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lnSpc>
                <a:spcPct val="100000"/>
              </a:lnSpc>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lnSpc>
                <a:spcPct val="100000"/>
              </a:lnSpc>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216" name="Google Shape;216;p60"/>
          <p:cNvSpPr txBox="1"/>
          <p:nvPr>
            <p:ph idx="10" type="dt"/>
          </p:nvPr>
        </p:nvSpPr>
        <p:spPr>
          <a:xfrm>
            <a:off x="609600" y="6245225"/>
            <a:ext cx="2844900" cy="476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17" name="Google Shape;217;p60"/>
          <p:cNvSpPr txBox="1"/>
          <p:nvPr>
            <p:ph idx="11" type="ftr"/>
          </p:nvPr>
        </p:nvSpPr>
        <p:spPr>
          <a:xfrm>
            <a:off x="4165600" y="6245225"/>
            <a:ext cx="3860700" cy="476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18" name="Google Shape;218;p60"/>
          <p:cNvSpPr txBox="1"/>
          <p:nvPr>
            <p:ph idx="12" type="sldNum"/>
          </p:nvPr>
        </p:nvSpPr>
        <p:spPr>
          <a:xfrm>
            <a:off x="8737600" y="6245225"/>
            <a:ext cx="2844900" cy="4764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5" name="Shape 235"/>
        <p:cNvGrpSpPr/>
        <p:nvPr/>
      </p:nvGrpSpPr>
      <p:grpSpPr>
        <a:xfrm>
          <a:off x="0" y="0"/>
          <a:ext cx="0" cy="0"/>
          <a:chOff x="0" y="0"/>
          <a:chExt cx="0" cy="0"/>
        </a:xfrm>
      </p:grpSpPr>
      <p:sp>
        <p:nvSpPr>
          <p:cNvPr id="236" name="Google Shape;236;p63"/>
          <p:cNvSpPr txBox="1"/>
          <p:nvPr>
            <p:ph type="title"/>
          </p:nvPr>
        </p:nvSpPr>
        <p:spPr>
          <a:xfrm>
            <a:off x="609600" y="277812"/>
            <a:ext cx="10972800" cy="1139700"/>
          </a:xfrm>
          <a:prstGeom prst="rect">
            <a:avLst/>
          </a:prstGeom>
          <a:noFill/>
          <a:ln>
            <a:noFill/>
          </a:ln>
        </p:spPr>
        <p:txBody>
          <a:bodyPr anchorCtr="1"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9pPr>
          </a:lstStyle>
          <a:p/>
        </p:txBody>
      </p:sp>
      <p:sp>
        <p:nvSpPr>
          <p:cNvPr id="237" name="Google Shape;237;p63"/>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lnSpc>
                <a:spcPct val="100000"/>
              </a:lnSpc>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lnSpc>
                <a:spcPct val="100000"/>
              </a:lnSpc>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lnSpc>
                <a:spcPct val="100000"/>
              </a:lnSpc>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lnSpc>
                <a:spcPct val="100000"/>
              </a:lnSpc>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238" name="Google Shape;238;p63"/>
          <p:cNvSpPr txBox="1"/>
          <p:nvPr>
            <p:ph idx="10" type="dt"/>
          </p:nvPr>
        </p:nvSpPr>
        <p:spPr>
          <a:xfrm>
            <a:off x="609600" y="6245225"/>
            <a:ext cx="2844900" cy="476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39" name="Google Shape;239;p63"/>
          <p:cNvSpPr txBox="1"/>
          <p:nvPr>
            <p:ph idx="11" type="ftr"/>
          </p:nvPr>
        </p:nvSpPr>
        <p:spPr>
          <a:xfrm>
            <a:off x="4165600" y="6245225"/>
            <a:ext cx="3860700" cy="476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40" name="Google Shape;240;p63"/>
          <p:cNvSpPr txBox="1"/>
          <p:nvPr>
            <p:ph idx="12" type="sldNum"/>
          </p:nvPr>
        </p:nvSpPr>
        <p:spPr>
          <a:xfrm>
            <a:off x="8737600" y="6245225"/>
            <a:ext cx="2844900" cy="4764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7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8" name="Shape 248"/>
        <p:cNvGrpSpPr/>
        <p:nvPr/>
      </p:nvGrpSpPr>
      <p:grpSpPr>
        <a:xfrm>
          <a:off x="0" y="0"/>
          <a:ext cx="0" cy="0"/>
          <a:chOff x="0" y="0"/>
          <a:chExt cx="0" cy="0"/>
        </a:xfrm>
      </p:grpSpPr>
      <p:sp>
        <p:nvSpPr>
          <p:cNvPr id="249" name="Google Shape;249;p65"/>
          <p:cNvSpPr txBox="1"/>
          <p:nvPr>
            <p:ph type="title"/>
          </p:nvPr>
        </p:nvSpPr>
        <p:spPr>
          <a:xfrm>
            <a:off x="609600" y="277812"/>
            <a:ext cx="10972800" cy="1139700"/>
          </a:xfrm>
          <a:prstGeom prst="rect">
            <a:avLst/>
          </a:prstGeom>
          <a:noFill/>
          <a:ln>
            <a:noFill/>
          </a:ln>
        </p:spPr>
        <p:txBody>
          <a:bodyPr anchorCtr="1"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9pPr>
          </a:lstStyle>
          <a:p/>
        </p:txBody>
      </p:sp>
      <p:sp>
        <p:nvSpPr>
          <p:cNvPr id="250" name="Google Shape;250;p65"/>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lnSpc>
                <a:spcPct val="100000"/>
              </a:lnSpc>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lnSpc>
                <a:spcPct val="100000"/>
              </a:lnSpc>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lnSpc>
                <a:spcPct val="100000"/>
              </a:lnSpc>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lnSpc>
                <a:spcPct val="100000"/>
              </a:lnSpc>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251" name="Google Shape;251;p65"/>
          <p:cNvSpPr txBox="1"/>
          <p:nvPr>
            <p:ph idx="10" type="dt"/>
          </p:nvPr>
        </p:nvSpPr>
        <p:spPr>
          <a:xfrm>
            <a:off x="609600" y="6245225"/>
            <a:ext cx="2844900" cy="476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52" name="Google Shape;252;p65"/>
          <p:cNvSpPr txBox="1"/>
          <p:nvPr>
            <p:ph idx="11" type="ftr"/>
          </p:nvPr>
        </p:nvSpPr>
        <p:spPr>
          <a:xfrm>
            <a:off x="4165600" y="6245225"/>
            <a:ext cx="3860700" cy="476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53" name="Google Shape;253;p65"/>
          <p:cNvSpPr txBox="1"/>
          <p:nvPr>
            <p:ph idx="12" type="sldNum"/>
          </p:nvPr>
        </p:nvSpPr>
        <p:spPr>
          <a:xfrm>
            <a:off x="8737600" y="6245225"/>
            <a:ext cx="2844900" cy="4764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7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62" name="Shape 262"/>
        <p:cNvGrpSpPr/>
        <p:nvPr/>
      </p:nvGrpSpPr>
      <p:grpSpPr>
        <a:xfrm>
          <a:off x="0" y="0"/>
          <a:ext cx="0" cy="0"/>
          <a:chOff x="0" y="0"/>
          <a:chExt cx="0" cy="0"/>
        </a:xfrm>
      </p:grpSpPr>
      <p:sp>
        <p:nvSpPr>
          <p:cNvPr id="263" name="Google Shape;263;p67"/>
          <p:cNvSpPr txBox="1"/>
          <p:nvPr>
            <p:ph type="title"/>
          </p:nvPr>
        </p:nvSpPr>
        <p:spPr>
          <a:xfrm>
            <a:off x="609600" y="277812"/>
            <a:ext cx="10972800" cy="1139700"/>
          </a:xfrm>
          <a:prstGeom prst="rect">
            <a:avLst/>
          </a:prstGeom>
          <a:noFill/>
          <a:ln>
            <a:noFill/>
          </a:ln>
        </p:spPr>
        <p:txBody>
          <a:bodyPr anchorCtr="1"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9pPr>
          </a:lstStyle>
          <a:p/>
        </p:txBody>
      </p:sp>
      <p:sp>
        <p:nvSpPr>
          <p:cNvPr id="264" name="Google Shape;264;p67"/>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lnSpc>
                <a:spcPct val="100000"/>
              </a:lnSpc>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lnSpc>
                <a:spcPct val="100000"/>
              </a:lnSpc>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lnSpc>
                <a:spcPct val="100000"/>
              </a:lnSpc>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lnSpc>
                <a:spcPct val="100000"/>
              </a:lnSpc>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265" name="Google Shape;265;p67"/>
          <p:cNvSpPr txBox="1"/>
          <p:nvPr>
            <p:ph idx="10" type="dt"/>
          </p:nvPr>
        </p:nvSpPr>
        <p:spPr>
          <a:xfrm>
            <a:off x="609600" y="6245225"/>
            <a:ext cx="2844900" cy="476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66" name="Google Shape;266;p67"/>
          <p:cNvSpPr txBox="1"/>
          <p:nvPr>
            <p:ph idx="11" type="ftr"/>
          </p:nvPr>
        </p:nvSpPr>
        <p:spPr>
          <a:xfrm>
            <a:off x="4165600" y="6245225"/>
            <a:ext cx="3860700" cy="476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67" name="Google Shape;267;p67"/>
          <p:cNvSpPr txBox="1"/>
          <p:nvPr>
            <p:ph idx="12" type="sldNum"/>
          </p:nvPr>
        </p:nvSpPr>
        <p:spPr>
          <a:xfrm>
            <a:off x="8737600" y="6245225"/>
            <a:ext cx="2844900" cy="4764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7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www.youtube.com/watch?v=G-h1Dph9IOE" TargetMode="Externa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7.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1.png"/><Relationship Id="rId4" Type="http://schemas.openxmlformats.org/officeDocument/2006/relationships/image" Target="../media/image22.png"/><Relationship Id="rId9" Type="http://schemas.openxmlformats.org/officeDocument/2006/relationships/image" Target="../media/image27.png"/><Relationship Id="rId5" Type="http://schemas.openxmlformats.org/officeDocument/2006/relationships/image" Target="../media/image23.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1" Type="http://schemas.openxmlformats.org/officeDocument/2006/relationships/oleObject" Target="../embeddings/oleObject3.bin"/><Relationship Id="rId10" Type="http://schemas.openxmlformats.org/officeDocument/2006/relationships/oleObject" Target="../embeddings/oleObject3.bin"/><Relationship Id="rId12" Type="http://schemas.openxmlformats.org/officeDocument/2006/relationships/image" Target="../media/image28.png"/><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31.png"/><Relationship Id="rId5" Type="http://schemas.openxmlformats.org/officeDocument/2006/relationships/oleObject" Target="../embeddings/oleObject1.bin"/><Relationship Id="rId6" Type="http://schemas.openxmlformats.org/officeDocument/2006/relationships/image" Target="../media/image29.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vmlDrawing" Target="../drawings/vmlDrawing2.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7.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6.png"/><Relationship Id="rId4" Type="http://schemas.openxmlformats.org/officeDocument/2006/relationships/image" Target="../media/image38.png"/><Relationship Id="rId5"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6000"/>
              <a:buFont typeface="Calibri"/>
              <a:buNone/>
            </a:pPr>
            <a:r>
              <a:rPr lang="en-US"/>
              <a:t>String Matching Algorithms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2" name="Shape 352"/>
        <p:cNvGrpSpPr/>
        <p:nvPr/>
      </p:nvGrpSpPr>
      <p:grpSpPr>
        <a:xfrm>
          <a:off x="0" y="0"/>
          <a:ext cx="0" cy="0"/>
          <a:chOff x="0" y="0"/>
          <a:chExt cx="0" cy="0"/>
        </a:xfrm>
      </p:grpSpPr>
      <p:sp>
        <p:nvSpPr>
          <p:cNvPr id="353" name="Google Shape;353;p10"/>
          <p:cNvSpPr txBox="1"/>
          <p:nvPr>
            <p:ph type="ctrTitle"/>
          </p:nvPr>
        </p:nvSpPr>
        <p:spPr>
          <a:xfrm>
            <a:off x="914400" y="1828800"/>
            <a:ext cx="10363200" cy="1470000"/>
          </a:xfrm>
          <a:prstGeom prst="rect">
            <a:avLst/>
          </a:prstGeom>
          <a:noFill/>
          <a:ln>
            <a:noFill/>
          </a:ln>
        </p:spPr>
        <p:txBody>
          <a:bodyPr anchorCtr="1"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4800"/>
              <a:buFont typeface="Arial"/>
              <a:buNone/>
            </a:pPr>
            <a:r>
              <a:rPr b="0" i="0" lang="en-US" sz="4800" u="none">
                <a:solidFill>
                  <a:schemeClr val="lt2"/>
                </a:solidFill>
                <a:latin typeface="Arial"/>
                <a:ea typeface="Arial"/>
                <a:cs typeface="Arial"/>
                <a:sym typeface="Arial"/>
              </a:rPr>
              <a:t>Knuth-Morris-Pratt Algorithm</a:t>
            </a:r>
            <a:endParaRPr b="0" i="0" sz="4800" u="none">
              <a:solidFill>
                <a:schemeClr val="lt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20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7" name="Shape 357"/>
        <p:cNvGrpSpPr/>
        <p:nvPr/>
      </p:nvGrpSpPr>
      <p:grpSpPr>
        <a:xfrm>
          <a:off x="0" y="0"/>
          <a:ext cx="0" cy="0"/>
          <a:chOff x="0" y="0"/>
          <a:chExt cx="0" cy="0"/>
        </a:xfrm>
      </p:grpSpPr>
      <p:sp>
        <p:nvSpPr>
          <p:cNvPr id="358" name="Google Shape;358;p11"/>
          <p:cNvSpPr txBox="1"/>
          <p:nvPr>
            <p:ph type="title"/>
          </p:nvPr>
        </p:nvSpPr>
        <p:spPr>
          <a:xfrm>
            <a:off x="609600" y="277812"/>
            <a:ext cx="10972800" cy="1139700"/>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0" i="0" lang="en-US" sz="4000" u="sng">
                <a:solidFill>
                  <a:schemeClr val="lt2"/>
                </a:solidFill>
                <a:latin typeface="Arial"/>
                <a:ea typeface="Arial"/>
                <a:cs typeface="Arial"/>
                <a:sym typeface="Arial"/>
              </a:rPr>
              <a:t>The Knuth-Morris-Pratt Algorithm</a:t>
            </a:r>
            <a:endParaRPr b="0" i="0" sz="4000" u="sng">
              <a:solidFill>
                <a:schemeClr val="lt2"/>
              </a:solidFill>
              <a:latin typeface="Arial"/>
              <a:ea typeface="Arial"/>
              <a:cs typeface="Arial"/>
              <a:sym typeface="Arial"/>
            </a:endParaRPr>
          </a:p>
        </p:txBody>
      </p:sp>
      <p:sp>
        <p:nvSpPr>
          <p:cNvPr id="359" name="Google Shape;359;p11"/>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2560"/>
              <a:buNone/>
            </a:pPr>
            <a:r>
              <a:rPr b="0" i="0" lang="en-US" sz="3200" u="none">
                <a:solidFill>
                  <a:schemeClr val="lt1"/>
                </a:solidFill>
                <a:latin typeface="Arial"/>
                <a:ea typeface="Arial"/>
                <a:cs typeface="Arial"/>
                <a:sym typeface="Arial"/>
              </a:rPr>
              <a:t>Knuth, Morris and Pratt proposed a linear time algorithm for the string matching problem. </a:t>
            </a:r>
            <a:endParaRPr b="0" i="0" sz="3200" u="none">
              <a:solidFill>
                <a:schemeClr val="lt1"/>
              </a:solidFill>
              <a:latin typeface="Arial"/>
              <a:ea typeface="Arial"/>
              <a:cs typeface="Arial"/>
              <a:sym typeface="Arial"/>
            </a:endParaRPr>
          </a:p>
          <a:p>
            <a:pPr indent="-342900" lvl="0" marL="342900" rtl="0" algn="just">
              <a:lnSpc>
                <a:spcPct val="90000"/>
              </a:lnSpc>
              <a:spcBef>
                <a:spcPts val="0"/>
              </a:spcBef>
              <a:spcAft>
                <a:spcPts val="0"/>
              </a:spcAft>
              <a:buSzPts val="2560"/>
              <a:buNone/>
            </a:pPr>
            <a:r>
              <a:t/>
            </a:r>
            <a:endParaRPr b="0" i="0" sz="3200" u="none">
              <a:solidFill>
                <a:schemeClr val="lt1"/>
              </a:solidFill>
              <a:latin typeface="Arial"/>
              <a:ea typeface="Arial"/>
              <a:cs typeface="Arial"/>
              <a:sym typeface="Arial"/>
            </a:endParaRPr>
          </a:p>
          <a:p>
            <a:pPr indent="-342900" lvl="0" marL="342900" rtl="0" algn="just">
              <a:lnSpc>
                <a:spcPct val="90000"/>
              </a:lnSpc>
              <a:spcBef>
                <a:spcPts val="640"/>
              </a:spcBef>
              <a:spcAft>
                <a:spcPts val="0"/>
              </a:spcAft>
              <a:buSzPts val="2560"/>
              <a:buNone/>
            </a:pPr>
            <a:r>
              <a:rPr b="0" i="0" lang="en-US" sz="3200" u="none">
                <a:solidFill>
                  <a:schemeClr val="lt1"/>
                </a:solidFill>
                <a:latin typeface="Arial"/>
                <a:ea typeface="Arial"/>
                <a:cs typeface="Arial"/>
                <a:sym typeface="Arial"/>
              </a:rPr>
              <a:t>A matching time of O(n) is achieved by avoiding comparisons with elements of ‘S’ that have previously been involved in comparison with some element of the pattern ‘p’ to be matched. i.e., backtracking on the string ‘S’ never occurs</a:t>
            </a:r>
            <a:endParaRPr b="0" i="0" sz="3200" u="non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2"/>
          <p:cNvSpPr txBox="1"/>
          <p:nvPr>
            <p:ph idx="1" type="body"/>
          </p:nvPr>
        </p:nvSpPr>
        <p:spPr>
          <a:xfrm>
            <a:off x="609600" y="547575"/>
            <a:ext cx="109728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560"/>
              <a:buFont typeface="Noto Sans Symbols"/>
              <a:buNone/>
            </a:pPr>
            <a:r>
              <a:rPr b="0" i="0" lang="en-US" sz="3200" u="none" cap="none" strike="noStrike">
                <a:solidFill>
                  <a:schemeClr val="lt1"/>
                </a:solidFill>
                <a:latin typeface="Arial"/>
                <a:ea typeface="Arial"/>
                <a:cs typeface="Arial"/>
                <a:sym typeface="Arial"/>
              </a:rPr>
              <a:t>Pattern: abcdabc</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640"/>
              </a:spcBef>
              <a:spcAft>
                <a:spcPts val="0"/>
              </a:spcAft>
              <a:buClr>
                <a:schemeClr val="hlink"/>
              </a:buClr>
              <a:buSzPts val="2560"/>
              <a:buFont typeface="Noto Sans Symbols"/>
              <a:buNone/>
            </a:pPr>
            <a:r>
              <a:rPr b="0" i="0" lang="en-US" sz="3200" u="none" cap="none" strike="noStrike">
                <a:solidFill>
                  <a:schemeClr val="lt1"/>
                </a:solidFill>
                <a:latin typeface="Arial"/>
                <a:ea typeface="Arial"/>
                <a:cs typeface="Arial"/>
                <a:sym typeface="Arial"/>
              </a:rPr>
              <a:t>Prefix: a,ab,abc,abcd,…….</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640"/>
              </a:spcBef>
              <a:spcAft>
                <a:spcPts val="0"/>
              </a:spcAft>
              <a:buClr>
                <a:schemeClr val="hlink"/>
              </a:buClr>
              <a:buSzPts val="2560"/>
              <a:buFont typeface="Noto Sans Symbols"/>
              <a:buNone/>
            </a:pPr>
            <a:r>
              <a:rPr b="0" i="0" lang="en-US" sz="3200" u="none" cap="none" strike="noStrike">
                <a:solidFill>
                  <a:schemeClr val="lt1"/>
                </a:solidFill>
                <a:latin typeface="Arial"/>
                <a:ea typeface="Arial"/>
                <a:cs typeface="Arial"/>
                <a:sym typeface="Arial"/>
              </a:rPr>
              <a:t>Suffix: c,bc,abc,dabc,……..</a:t>
            </a:r>
            <a:endParaRPr b="0" i="0" sz="3200" u="none" cap="none" strike="noStrike">
              <a:solidFill>
                <a:schemeClr val="lt1"/>
              </a:solidFill>
              <a:latin typeface="Arial"/>
              <a:ea typeface="Arial"/>
              <a:cs typeface="Arial"/>
              <a:sym typeface="Arial"/>
            </a:endParaRPr>
          </a:p>
        </p:txBody>
      </p:sp>
      <p:sp>
        <p:nvSpPr>
          <p:cNvPr id="365" name="Google Shape;365;p12"/>
          <p:cNvSpPr txBox="1"/>
          <p:nvPr/>
        </p:nvSpPr>
        <p:spPr>
          <a:xfrm>
            <a:off x="101600" y="2629775"/>
            <a:ext cx="11887200" cy="30477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lt1"/>
              </a:buClr>
              <a:buSzPts val="1800"/>
              <a:buFont typeface="Arial"/>
              <a:buNone/>
            </a:pPr>
            <a:r>
              <a:t/>
            </a:r>
            <a:endParaRPr b="0" i="0" sz="3200" u="none" cap="none" strike="noStrike">
              <a:solidFill>
                <a:schemeClr val="lt1"/>
              </a:solidFill>
              <a:latin typeface="Arial"/>
              <a:ea typeface="Arial"/>
              <a:cs typeface="Arial"/>
              <a:sym typeface="Arial"/>
            </a:endParaRPr>
          </a:p>
          <a:p>
            <a:pPr indent="-285750" lvl="0" marL="285750" marR="0" rtl="0" algn="just">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KMP algorithm observes whether the beginning part of the pattern(some prefix in the pattern) is appearing again anywhere else in a pattern or not.</a:t>
            </a:r>
            <a:endParaRPr b="0" i="0" sz="3200" u="none" cap="none" strike="noStrike">
              <a:solidFill>
                <a:schemeClr val="lt1"/>
              </a:solidFill>
              <a:latin typeface="Arial"/>
              <a:ea typeface="Arial"/>
              <a:cs typeface="Arial"/>
              <a:sym typeface="Arial"/>
            </a:endParaRPr>
          </a:p>
          <a:p>
            <a:pPr indent="-285750" lvl="0" marL="285750" marR="0" rtl="0" algn="just">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i.e it checks if there is any prefix in the pattern which is same as suffix (of some substring of pattern)</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3"/>
          <p:cNvSpPr txBox="1"/>
          <p:nvPr>
            <p:ph type="title"/>
          </p:nvPr>
        </p:nvSpPr>
        <p:spPr>
          <a:xfrm>
            <a:off x="609600" y="277812"/>
            <a:ext cx="10972800" cy="1139700"/>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sng">
                <a:solidFill>
                  <a:schemeClr val="lt2"/>
                </a:solidFill>
                <a:latin typeface="Arial"/>
                <a:ea typeface="Arial"/>
                <a:cs typeface="Arial"/>
                <a:sym typeface="Arial"/>
              </a:rPr>
              <a:t>Components of KMP algorithm</a:t>
            </a:r>
            <a:endParaRPr b="0" i="0" sz="4400" u="sng">
              <a:solidFill>
                <a:schemeClr val="lt2"/>
              </a:solidFill>
              <a:latin typeface="Arial"/>
              <a:ea typeface="Arial"/>
              <a:cs typeface="Arial"/>
              <a:sym typeface="Arial"/>
            </a:endParaRPr>
          </a:p>
        </p:txBody>
      </p:sp>
      <p:sp>
        <p:nvSpPr>
          <p:cNvPr id="371" name="Google Shape;371;p13"/>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hlink"/>
              </a:buClr>
              <a:buSzPts val="2240"/>
              <a:buFont typeface="Noto Sans Symbols"/>
              <a:buNone/>
            </a:pPr>
            <a:r>
              <a:rPr b="0" i="0" lang="en-US" sz="2800" u="sng">
                <a:solidFill>
                  <a:schemeClr val="lt1"/>
                </a:solidFill>
                <a:latin typeface="Arial"/>
                <a:ea typeface="Arial"/>
                <a:cs typeface="Arial"/>
                <a:sym typeface="Arial"/>
              </a:rPr>
              <a:t>1. The prefix function, Π table</a:t>
            </a:r>
            <a:r>
              <a:rPr b="0" i="0" lang="en-US" sz="2800" u="none">
                <a:solidFill>
                  <a:schemeClr val="lt1"/>
                </a:solidFill>
                <a:latin typeface="Arial"/>
                <a:ea typeface="Arial"/>
                <a:cs typeface="Arial"/>
                <a:sym typeface="Arial"/>
              </a:rPr>
              <a:t>,</a:t>
            </a:r>
            <a:endParaRPr b="0" i="0" sz="2800" u="none">
              <a:solidFill>
                <a:schemeClr val="lt1"/>
              </a:solidFill>
              <a:latin typeface="Arial"/>
              <a:ea typeface="Arial"/>
              <a:cs typeface="Arial"/>
              <a:sym typeface="Arial"/>
            </a:endParaRPr>
          </a:p>
          <a:p>
            <a:pPr indent="-342900" lvl="0" marL="342900" rtl="0" algn="l">
              <a:lnSpc>
                <a:spcPct val="100000"/>
              </a:lnSpc>
              <a:spcBef>
                <a:spcPts val="560"/>
              </a:spcBef>
              <a:spcAft>
                <a:spcPts val="0"/>
              </a:spcAft>
              <a:buSzPts val="2240"/>
              <a:buNone/>
            </a:pPr>
            <a:r>
              <a:rPr b="0" i="0" lang="en-US" sz="2800" u="none">
                <a:solidFill>
                  <a:schemeClr val="lt1"/>
                </a:solidFill>
                <a:latin typeface="Arial"/>
                <a:ea typeface="Arial"/>
                <a:cs typeface="Arial"/>
                <a:sym typeface="Arial"/>
              </a:rPr>
              <a:t>-- lps(l</a:t>
            </a:r>
            <a:r>
              <a:rPr lang="en-US" sz="2800"/>
              <a:t>o</a:t>
            </a:r>
            <a:r>
              <a:rPr b="0" i="0" lang="en-US" sz="2800" u="none">
                <a:solidFill>
                  <a:schemeClr val="lt1"/>
                </a:solidFill>
                <a:latin typeface="Arial"/>
                <a:ea typeface="Arial"/>
                <a:cs typeface="Arial"/>
                <a:sym typeface="Arial"/>
              </a:rPr>
              <a:t>ngest proper prefix of substring that is also a suffix in that</a:t>
            </a:r>
            <a:r>
              <a:rPr lang="en-US" sz="2800"/>
              <a:t> substring</a:t>
            </a:r>
            <a:r>
              <a:rPr b="0" i="0" lang="en-US" sz="2800" u="none">
                <a:solidFill>
                  <a:schemeClr val="lt1"/>
                </a:solidFill>
                <a:latin typeface="Arial"/>
                <a:ea typeface="Arial"/>
                <a:cs typeface="Arial"/>
                <a:sym typeface="Arial"/>
              </a:rPr>
              <a:t>)</a:t>
            </a:r>
            <a:endParaRPr b="0" i="0" sz="2800" u="none">
              <a:solidFill>
                <a:schemeClr val="lt1"/>
              </a:solidFill>
              <a:latin typeface="Arial"/>
              <a:ea typeface="Arial"/>
              <a:cs typeface="Arial"/>
              <a:sym typeface="Arial"/>
            </a:endParaRPr>
          </a:p>
          <a:p>
            <a:pPr indent="-342900" lvl="0" marL="342900" rtl="0" algn="l">
              <a:lnSpc>
                <a:spcPct val="100000"/>
              </a:lnSpc>
              <a:spcBef>
                <a:spcPts val="560"/>
              </a:spcBef>
              <a:spcAft>
                <a:spcPts val="0"/>
              </a:spcAft>
              <a:buSzPts val="2240"/>
              <a:buNone/>
            </a:pPr>
            <a:r>
              <a:rPr b="0" i="0" lang="en-US" sz="2800" u="none">
                <a:solidFill>
                  <a:schemeClr val="lt1"/>
                </a:solidFill>
                <a:latin typeface="Arial"/>
                <a:ea typeface="Arial"/>
                <a:cs typeface="Arial"/>
                <a:sym typeface="Arial"/>
              </a:rPr>
              <a:t>-- The prefix function for the string is defined as an array </a:t>
            </a:r>
            <a:r>
              <a:rPr lang="en-US" sz="2800"/>
              <a:t>Π</a:t>
            </a:r>
            <a:r>
              <a:rPr b="0" i="0" lang="en-US" sz="2800" u="none">
                <a:solidFill>
                  <a:schemeClr val="lt1"/>
                </a:solidFill>
                <a:latin typeface="Arial"/>
                <a:ea typeface="Arial"/>
                <a:cs typeface="Arial"/>
                <a:sym typeface="Arial"/>
              </a:rPr>
              <a:t> of length n, where </a:t>
            </a:r>
            <a:r>
              <a:rPr lang="en-US" sz="2800"/>
              <a:t>Π[i]</a:t>
            </a:r>
            <a:r>
              <a:rPr b="0" i="0" lang="en-US" sz="2800" u="none">
                <a:solidFill>
                  <a:schemeClr val="lt1"/>
                </a:solidFill>
                <a:latin typeface="Arial"/>
                <a:ea typeface="Arial"/>
                <a:cs typeface="Arial"/>
                <a:sym typeface="Arial"/>
              </a:rPr>
              <a:t>  is the length of the longest proper prefix of the substring S[0,1,2.....i] which is also a suffix of this substring. </a:t>
            </a:r>
            <a:endParaRPr b="0" i="0" sz="2800" u="none">
              <a:solidFill>
                <a:schemeClr val="lt1"/>
              </a:solidFill>
              <a:latin typeface="Arial"/>
              <a:ea typeface="Arial"/>
              <a:cs typeface="Arial"/>
              <a:sym typeface="Arial"/>
            </a:endParaRPr>
          </a:p>
          <a:p>
            <a:pPr indent="-342900" lvl="0" marL="342900" rtl="0" algn="l">
              <a:lnSpc>
                <a:spcPct val="100000"/>
              </a:lnSpc>
              <a:spcBef>
                <a:spcPts val="560"/>
              </a:spcBef>
              <a:spcAft>
                <a:spcPts val="0"/>
              </a:spcAft>
              <a:buSzPts val="2240"/>
              <a:buNone/>
            </a:pPr>
            <a:r>
              <a:rPr b="0" i="0" lang="en-US" sz="2800" u="none">
                <a:solidFill>
                  <a:schemeClr val="lt1"/>
                </a:solidFill>
                <a:latin typeface="Arial"/>
                <a:ea typeface="Arial"/>
                <a:cs typeface="Arial"/>
                <a:sym typeface="Arial"/>
              </a:rPr>
              <a:t>-- A proper prefix of a string is a prefix that is not equal to the string itself. </a:t>
            </a:r>
            <a:endParaRPr b="0" i="0" sz="2800" u="none">
              <a:solidFill>
                <a:schemeClr val="lt1"/>
              </a:solidFill>
              <a:latin typeface="Arial"/>
              <a:ea typeface="Arial"/>
              <a:cs typeface="Arial"/>
              <a:sym typeface="Arial"/>
            </a:endParaRPr>
          </a:p>
          <a:p>
            <a:pPr indent="-200660" lvl="0" marL="342900" rtl="0" algn="l">
              <a:lnSpc>
                <a:spcPct val="100000"/>
              </a:lnSpc>
              <a:spcBef>
                <a:spcPts val="560"/>
              </a:spcBef>
              <a:spcAft>
                <a:spcPts val="0"/>
              </a:spcAft>
              <a:buClr>
                <a:schemeClr val="hlink"/>
              </a:buClr>
              <a:buSzPts val="2240"/>
              <a:buFont typeface="Noto Sans Symbols"/>
              <a:buNone/>
            </a:pPr>
            <a:r>
              <a:t/>
            </a:r>
            <a:endParaRPr b="0" i="0" sz="2800" u="sng">
              <a:solidFill>
                <a:schemeClr val="lt1"/>
              </a:solidFill>
              <a:latin typeface="Arial"/>
              <a:ea typeface="Arial"/>
              <a:cs typeface="Arial"/>
              <a:sym typeface="Arial"/>
            </a:endParaRPr>
          </a:p>
          <a:p>
            <a:pPr indent="0" lvl="0" marL="0" rtl="0" algn="l">
              <a:lnSpc>
                <a:spcPct val="100000"/>
              </a:lnSpc>
              <a:spcBef>
                <a:spcPts val="560"/>
              </a:spcBef>
              <a:spcAft>
                <a:spcPts val="0"/>
              </a:spcAft>
              <a:buClr>
                <a:schemeClr val="hlink"/>
              </a:buClr>
              <a:buSzPts val="2240"/>
              <a:buFont typeface="Noto Sans Symbols"/>
              <a:buNone/>
            </a:pPr>
            <a:r>
              <a:rPr b="0" i="0" lang="en-US" sz="2800" u="sng">
                <a:solidFill>
                  <a:schemeClr val="lt1"/>
                </a:solidFill>
                <a:latin typeface="Arial"/>
                <a:ea typeface="Arial"/>
                <a:cs typeface="Arial"/>
                <a:sym typeface="Arial"/>
              </a:rPr>
              <a:t>2. The KMP Matcher</a:t>
            </a:r>
            <a:endParaRPr b="0" i="0" sz="2800" u="sng">
              <a:solidFill>
                <a:schemeClr val="lt1"/>
              </a:solidFill>
              <a:latin typeface="Arial"/>
              <a:ea typeface="Arial"/>
              <a:cs typeface="Arial"/>
              <a:sym typeface="Arial"/>
            </a:endParaRPr>
          </a:p>
          <a:p>
            <a:pPr indent="-200660" lvl="0" marL="342900" rtl="0" algn="l">
              <a:lnSpc>
                <a:spcPct val="100000"/>
              </a:lnSpc>
              <a:spcBef>
                <a:spcPts val="560"/>
              </a:spcBef>
              <a:spcAft>
                <a:spcPts val="0"/>
              </a:spcAft>
              <a:buSzPts val="2240"/>
              <a:buNone/>
            </a:pPr>
            <a:r>
              <a:t/>
            </a:r>
            <a:endParaRPr b="0" i="0" sz="2800" u="sng">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5" name="Shape 375"/>
        <p:cNvGrpSpPr/>
        <p:nvPr/>
      </p:nvGrpSpPr>
      <p:grpSpPr>
        <a:xfrm>
          <a:off x="0" y="0"/>
          <a:ext cx="0" cy="0"/>
          <a:chOff x="0" y="0"/>
          <a:chExt cx="0" cy="0"/>
        </a:xfrm>
      </p:grpSpPr>
      <p:sp>
        <p:nvSpPr>
          <p:cNvPr id="376" name="Google Shape;376;p14"/>
          <p:cNvSpPr txBox="1"/>
          <p:nvPr>
            <p:ph type="title"/>
          </p:nvPr>
        </p:nvSpPr>
        <p:spPr>
          <a:xfrm>
            <a:off x="605155" y="-161290"/>
            <a:ext cx="10972800" cy="764540"/>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3200" u="sng">
                <a:solidFill>
                  <a:schemeClr val="lt2"/>
                </a:solidFill>
                <a:latin typeface="Arial"/>
                <a:ea typeface="Arial"/>
                <a:cs typeface="Arial"/>
                <a:sym typeface="Arial"/>
              </a:rPr>
              <a:t>Components of KMP algorithm</a:t>
            </a:r>
            <a:endParaRPr b="0" i="0" sz="3200" u="sng">
              <a:solidFill>
                <a:schemeClr val="lt2"/>
              </a:solidFill>
              <a:latin typeface="Arial"/>
              <a:ea typeface="Arial"/>
              <a:cs typeface="Arial"/>
              <a:sym typeface="Arial"/>
            </a:endParaRPr>
          </a:p>
        </p:txBody>
      </p:sp>
      <p:sp>
        <p:nvSpPr>
          <p:cNvPr id="377" name="Google Shape;377;p14"/>
          <p:cNvSpPr txBox="1"/>
          <p:nvPr>
            <p:ph idx="1" type="body"/>
          </p:nvPr>
        </p:nvSpPr>
        <p:spPr>
          <a:xfrm>
            <a:off x="406400" y="895350"/>
            <a:ext cx="11785500" cy="4526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hlink"/>
              </a:buClr>
              <a:buSzPts val="2400"/>
              <a:buFont typeface="Noto Sans Symbols"/>
              <a:buChar char="⮚"/>
            </a:pPr>
            <a:r>
              <a:rPr b="1" i="0" lang="en-US" sz="2400" u="sng">
                <a:solidFill>
                  <a:schemeClr val="lt1"/>
                </a:solidFill>
                <a:latin typeface="Arial"/>
                <a:ea typeface="Arial"/>
                <a:cs typeface="Arial"/>
                <a:sym typeface="Arial"/>
              </a:rPr>
              <a:t>The prefix function, Π table</a:t>
            </a:r>
            <a:endParaRPr b="1" sz="2400"/>
          </a:p>
          <a:p>
            <a:pPr indent="-381000" lvl="0" marL="457200" rtl="0" algn="l">
              <a:lnSpc>
                <a:spcPct val="80000"/>
              </a:lnSpc>
              <a:spcBef>
                <a:spcPts val="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 The prefix function,Π for a pattern encapsulates knowledge about how the pattern matches against shifts of itself. </a:t>
            </a:r>
            <a:endParaRPr b="0" i="0" sz="2400" u="none">
              <a:solidFill>
                <a:schemeClr val="lt1"/>
              </a:solidFill>
              <a:latin typeface="Arial"/>
              <a:ea typeface="Arial"/>
              <a:cs typeface="Arial"/>
              <a:sym typeface="Arial"/>
            </a:endParaRPr>
          </a:p>
          <a:p>
            <a:pPr indent="-381000" lvl="0" marL="457200" rtl="0" algn="l">
              <a:lnSpc>
                <a:spcPct val="80000"/>
              </a:lnSpc>
              <a:spcBef>
                <a:spcPts val="0"/>
              </a:spcBef>
              <a:spcAft>
                <a:spcPts val="0"/>
              </a:spcAft>
              <a:buSzPts val="2400"/>
              <a:buChar char="●"/>
            </a:pPr>
            <a:r>
              <a:rPr lang="en-US" sz="2400"/>
              <a:t> </a:t>
            </a:r>
            <a:r>
              <a:rPr b="0" i="0" lang="en-US" sz="2400" u="none">
                <a:solidFill>
                  <a:schemeClr val="lt1"/>
                </a:solidFill>
                <a:latin typeface="Arial"/>
                <a:ea typeface="Arial"/>
                <a:cs typeface="Arial"/>
                <a:sym typeface="Arial"/>
              </a:rPr>
              <a:t>This information can be used to avoid useless shifts of the pattern ‘p’. In other words, this enables avoiding backtracking on the string ‘S’</a:t>
            </a:r>
            <a:r>
              <a:rPr b="0" i="0" lang="en-US" sz="2800" u="none">
                <a:solidFill>
                  <a:schemeClr val="lt1"/>
                </a:solidFill>
                <a:latin typeface="Arial"/>
                <a:ea typeface="Arial"/>
                <a:cs typeface="Arial"/>
                <a:sym typeface="Arial"/>
              </a:rPr>
              <a:t>.</a:t>
            </a:r>
            <a:endParaRPr sz="2800"/>
          </a:p>
          <a:p>
            <a:pPr indent="-342900" lvl="0" marL="342900" rtl="0" algn="l">
              <a:lnSpc>
                <a:spcPct val="80000"/>
              </a:lnSpc>
              <a:spcBef>
                <a:spcPts val="560"/>
              </a:spcBef>
              <a:spcAft>
                <a:spcPts val="0"/>
              </a:spcAft>
              <a:buSzPts val="2240"/>
              <a:buNone/>
            </a:pPr>
            <a:r>
              <a:t/>
            </a:r>
            <a:endParaRPr b="0" i="0" sz="2800" u="none">
              <a:solidFill>
                <a:schemeClr val="lt1"/>
              </a:solidFill>
              <a:latin typeface="Arial"/>
              <a:ea typeface="Arial"/>
              <a:cs typeface="Arial"/>
              <a:sym typeface="Arial"/>
            </a:endParaRPr>
          </a:p>
          <a:p>
            <a:pPr indent="-342900" lvl="0" marL="342900" rtl="0" algn="l">
              <a:lnSpc>
                <a:spcPct val="80000"/>
              </a:lnSpc>
              <a:spcBef>
                <a:spcPts val="560"/>
              </a:spcBef>
              <a:spcAft>
                <a:spcPts val="0"/>
              </a:spcAft>
              <a:buSzPts val="2240"/>
              <a:buNone/>
            </a:pPr>
            <a:r>
              <a:rPr b="0" i="0" lang="en-US" sz="2800" u="none">
                <a:solidFill>
                  <a:schemeClr val="lt1"/>
                </a:solidFill>
                <a:latin typeface="Arial"/>
                <a:ea typeface="Arial"/>
                <a:cs typeface="Arial"/>
                <a:sym typeface="Arial"/>
              </a:rPr>
              <a:t>P1: abcdabeabf                             </a:t>
            </a:r>
            <a:r>
              <a:rPr b="0" i="0" lang="en-US" sz="2800">
                <a:solidFill>
                  <a:schemeClr val="lt1"/>
                </a:solidFill>
                <a:latin typeface="Arial"/>
                <a:ea typeface="Arial"/>
                <a:cs typeface="Arial"/>
                <a:sym typeface="Arial"/>
              </a:rPr>
              <a:t> </a:t>
            </a:r>
            <a:r>
              <a:rPr b="1" lang="en-US" sz="2800"/>
              <a:t>Π</a:t>
            </a:r>
            <a:r>
              <a:rPr b="0" i="0" lang="en-US" sz="2800">
                <a:solidFill>
                  <a:schemeClr val="lt1"/>
                </a:solidFill>
                <a:latin typeface="Arial"/>
                <a:ea typeface="Arial"/>
                <a:cs typeface="Arial"/>
                <a:sym typeface="Arial"/>
              </a:rPr>
              <a:t> </a:t>
            </a:r>
            <a:r>
              <a:rPr b="0" i="0" lang="en-US" sz="2800" u="none">
                <a:solidFill>
                  <a:schemeClr val="lt1"/>
                </a:solidFill>
                <a:latin typeface="Arial"/>
                <a:ea typeface="Arial"/>
                <a:cs typeface="Arial"/>
                <a:sym typeface="Arial"/>
              </a:rPr>
              <a:t>function: [0,0,0,0,1,2,0,1,2,0]        </a:t>
            </a:r>
            <a:endParaRPr b="0" i="0" sz="2800" u="none">
              <a:solidFill>
                <a:schemeClr val="lt1"/>
              </a:solidFill>
              <a:latin typeface="Arial"/>
              <a:ea typeface="Arial"/>
              <a:cs typeface="Arial"/>
              <a:sym typeface="Arial"/>
            </a:endParaRPr>
          </a:p>
          <a:p>
            <a:pPr indent="-342900" lvl="0" marL="342900" rtl="0" algn="l">
              <a:lnSpc>
                <a:spcPct val="80000"/>
              </a:lnSpc>
              <a:spcBef>
                <a:spcPts val="560"/>
              </a:spcBef>
              <a:spcAft>
                <a:spcPts val="0"/>
              </a:spcAft>
              <a:buSzPts val="2240"/>
              <a:buNone/>
            </a:pPr>
            <a:r>
              <a:t/>
            </a:r>
            <a:endParaRPr b="0" i="0" sz="2800" u="none">
              <a:solidFill>
                <a:schemeClr val="lt1"/>
              </a:solidFill>
              <a:latin typeface="Arial"/>
              <a:ea typeface="Arial"/>
              <a:cs typeface="Arial"/>
              <a:sym typeface="Arial"/>
            </a:endParaRPr>
          </a:p>
          <a:p>
            <a:pPr indent="-342900" lvl="0" marL="342900" rtl="0" algn="l">
              <a:lnSpc>
                <a:spcPct val="80000"/>
              </a:lnSpc>
              <a:spcBef>
                <a:spcPts val="560"/>
              </a:spcBef>
              <a:spcAft>
                <a:spcPts val="0"/>
              </a:spcAft>
              <a:buSzPts val="2240"/>
              <a:buNone/>
            </a:pPr>
            <a:r>
              <a:t/>
            </a:r>
            <a:endParaRPr b="0" i="0" sz="2800" u="none">
              <a:solidFill>
                <a:schemeClr val="lt1"/>
              </a:solidFill>
              <a:latin typeface="Arial"/>
              <a:ea typeface="Arial"/>
              <a:cs typeface="Arial"/>
              <a:sym typeface="Arial"/>
            </a:endParaRPr>
          </a:p>
          <a:p>
            <a:pPr indent="-342900" lvl="0" marL="342900" rtl="0" algn="l">
              <a:lnSpc>
                <a:spcPct val="80000"/>
              </a:lnSpc>
              <a:spcBef>
                <a:spcPts val="560"/>
              </a:spcBef>
              <a:spcAft>
                <a:spcPts val="0"/>
              </a:spcAft>
              <a:buSzPts val="2240"/>
              <a:buNone/>
            </a:pPr>
            <a:r>
              <a:rPr b="0" i="0" lang="en-US" sz="2800" u="none">
                <a:solidFill>
                  <a:schemeClr val="lt1"/>
                </a:solidFill>
                <a:latin typeface="Arial"/>
                <a:ea typeface="Arial"/>
                <a:cs typeface="Arial"/>
                <a:sym typeface="Arial"/>
              </a:rPr>
              <a:t>P2: abcdeabfabc</a:t>
            </a:r>
            <a:endParaRPr b="0" i="0" sz="2800" u="none">
              <a:solidFill>
                <a:schemeClr val="lt1"/>
              </a:solidFill>
              <a:latin typeface="Arial"/>
              <a:ea typeface="Arial"/>
              <a:cs typeface="Arial"/>
              <a:sym typeface="Arial"/>
            </a:endParaRPr>
          </a:p>
          <a:p>
            <a:pPr indent="-342900" lvl="0" marL="342900" rtl="0" algn="l">
              <a:lnSpc>
                <a:spcPct val="80000"/>
              </a:lnSpc>
              <a:spcBef>
                <a:spcPts val="560"/>
              </a:spcBef>
              <a:spcAft>
                <a:spcPts val="0"/>
              </a:spcAft>
              <a:buSzPts val="2240"/>
              <a:buNone/>
            </a:pPr>
            <a:r>
              <a:t/>
            </a:r>
            <a:endParaRPr b="0" i="0" sz="2800" u="none">
              <a:solidFill>
                <a:schemeClr val="lt1"/>
              </a:solidFill>
              <a:latin typeface="Arial"/>
              <a:ea typeface="Arial"/>
              <a:cs typeface="Arial"/>
              <a:sym typeface="Arial"/>
            </a:endParaRPr>
          </a:p>
          <a:p>
            <a:pPr indent="-342900" lvl="0" marL="342900" rtl="0" algn="l">
              <a:lnSpc>
                <a:spcPct val="80000"/>
              </a:lnSpc>
              <a:spcBef>
                <a:spcPts val="560"/>
              </a:spcBef>
              <a:spcAft>
                <a:spcPts val="0"/>
              </a:spcAft>
              <a:buSzPts val="2240"/>
              <a:buNone/>
            </a:pPr>
            <a:r>
              <a:t/>
            </a:r>
            <a:endParaRPr b="0" i="0" sz="2800" u="none">
              <a:solidFill>
                <a:schemeClr val="lt1"/>
              </a:solidFill>
              <a:latin typeface="Arial"/>
              <a:ea typeface="Arial"/>
              <a:cs typeface="Arial"/>
              <a:sym typeface="Arial"/>
            </a:endParaRPr>
          </a:p>
          <a:p>
            <a:pPr indent="-342900" lvl="0" marL="342900" rtl="0" algn="l">
              <a:lnSpc>
                <a:spcPct val="80000"/>
              </a:lnSpc>
              <a:spcBef>
                <a:spcPts val="560"/>
              </a:spcBef>
              <a:spcAft>
                <a:spcPts val="0"/>
              </a:spcAft>
              <a:buSzPts val="2240"/>
              <a:buNone/>
            </a:pPr>
            <a:r>
              <a:rPr b="0" i="0" lang="en-US" sz="2800" u="none">
                <a:solidFill>
                  <a:schemeClr val="lt1"/>
                </a:solidFill>
                <a:latin typeface="Arial"/>
                <a:ea typeface="Arial"/>
                <a:cs typeface="Arial"/>
                <a:sym typeface="Arial"/>
              </a:rPr>
              <a:t>P3: aabcadaabe</a:t>
            </a:r>
            <a:endParaRPr b="0" i="0" sz="2800" u="none">
              <a:solidFill>
                <a:schemeClr val="lt1"/>
              </a:solidFill>
              <a:latin typeface="Arial"/>
              <a:ea typeface="Arial"/>
              <a:cs typeface="Arial"/>
              <a:sym typeface="Arial"/>
            </a:endParaRPr>
          </a:p>
          <a:p>
            <a:pPr indent="-342900" lvl="0" marL="342900" rtl="0" algn="l">
              <a:lnSpc>
                <a:spcPct val="80000"/>
              </a:lnSpc>
              <a:spcBef>
                <a:spcPts val="560"/>
              </a:spcBef>
              <a:spcAft>
                <a:spcPts val="0"/>
              </a:spcAft>
              <a:buSzPts val="2240"/>
              <a:buNone/>
            </a:pPr>
            <a:r>
              <a:t/>
            </a:r>
            <a:endParaRPr b="0" i="0" sz="2800" u="none">
              <a:solidFill>
                <a:schemeClr val="lt1"/>
              </a:solidFill>
              <a:latin typeface="Arial"/>
              <a:ea typeface="Arial"/>
              <a:cs typeface="Arial"/>
              <a:sym typeface="Arial"/>
            </a:endParaRPr>
          </a:p>
          <a:p>
            <a:pPr indent="-342900" lvl="0" marL="342900" rtl="0" algn="l">
              <a:lnSpc>
                <a:spcPct val="80000"/>
              </a:lnSpc>
              <a:spcBef>
                <a:spcPts val="560"/>
              </a:spcBef>
              <a:spcAft>
                <a:spcPts val="0"/>
              </a:spcAft>
              <a:buSzPts val="2240"/>
              <a:buNone/>
            </a:pPr>
            <a:r>
              <a:rPr b="0" i="0" lang="en-US" sz="2800" u="none">
                <a:solidFill>
                  <a:schemeClr val="lt1"/>
                </a:solidFill>
                <a:latin typeface="Arial"/>
                <a:ea typeface="Arial"/>
                <a:cs typeface="Arial"/>
                <a:sym typeface="Arial"/>
              </a:rPr>
              <a:t>      </a:t>
            </a:r>
            <a:endParaRPr b="0" i="0" sz="2800" u="none">
              <a:solidFill>
                <a:schemeClr val="lt1"/>
              </a:solidFill>
              <a:latin typeface="Arial"/>
              <a:ea typeface="Arial"/>
              <a:cs typeface="Arial"/>
              <a:sym typeface="Arial"/>
            </a:endParaRPr>
          </a:p>
          <a:p>
            <a:pPr indent="-200660" lvl="0" marL="342900" rtl="0" algn="l">
              <a:lnSpc>
                <a:spcPct val="100000"/>
              </a:lnSpc>
              <a:spcBef>
                <a:spcPts val="560"/>
              </a:spcBef>
              <a:spcAft>
                <a:spcPts val="0"/>
              </a:spcAft>
              <a:buSzPts val="2240"/>
              <a:buNone/>
            </a:pPr>
            <a:r>
              <a:t/>
            </a:r>
            <a:endParaRPr b="0" i="0" sz="2800" u="none">
              <a:solidFill>
                <a:schemeClr val="lt1"/>
              </a:solidFill>
              <a:latin typeface="Arial"/>
              <a:ea typeface="Arial"/>
              <a:cs typeface="Arial"/>
              <a:sym typeface="Arial"/>
            </a:endParaRPr>
          </a:p>
        </p:txBody>
      </p:sp>
      <p:pic>
        <p:nvPicPr>
          <p:cNvPr id="378" name="Google Shape;378;p14"/>
          <p:cNvPicPr preferRelativeResize="0"/>
          <p:nvPr/>
        </p:nvPicPr>
        <p:blipFill rotWithShape="1">
          <a:blip r:embed="rId3">
            <a:alphaModFix/>
          </a:blip>
          <a:srcRect b="0" l="0" r="0" t="0"/>
          <a:stretch/>
        </p:blipFill>
        <p:spPr>
          <a:xfrm>
            <a:off x="1132425" y="2733675"/>
            <a:ext cx="2097225" cy="171450"/>
          </a:xfrm>
          <a:prstGeom prst="rect">
            <a:avLst/>
          </a:prstGeom>
          <a:noFill/>
          <a:ln>
            <a:noFill/>
          </a:ln>
        </p:spPr>
      </p:pic>
      <p:pic>
        <p:nvPicPr>
          <p:cNvPr id="379" name="Google Shape;379;p14"/>
          <p:cNvPicPr preferRelativeResize="0"/>
          <p:nvPr/>
        </p:nvPicPr>
        <p:blipFill rotWithShape="1">
          <a:blip r:embed="rId3">
            <a:alphaModFix/>
          </a:blip>
          <a:srcRect b="0" l="0" r="0" t="0"/>
          <a:stretch/>
        </p:blipFill>
        <p:spPr>
          <a:xfrm>
            <a:off x="1210725" y="4010025"/>
            <a:ext cx="2178400" cy="171450"/>
          </a:xfrm>
          <a:prstGeom prst="rect">
            <a:avLst/>
          </a:prstGeom>
          <a:noFill/>
          <a:ln>
            <a:noFill/>
          </a:ln>
        </p:spPr>
      </p:pic>
      <p:pic>
        <p:nvPicPr>
          <p:cNvPr id="380" name="Google Shape;380;p14"/>
          <p:cNvPicPr preferRelativeResize="0"/>
          <p:nvPr/>
        </p:nvPicPr>
        <p:blipFill rotWithShape="1">
          <a:blip r:embed="rId3">
            <a:alphaModFix/>
          </a:blip>
          <a:srcRect b="0" l="0" r="0" t="0"/>
          <a:stretch/>
        </p:blipFill>
        <p:spPr>
          <a:xfrm>
            <a:off x="1206500" y="5248275"/>
            <a:ext cx="1876950" cy="171450"/>
          </a:xfrm>
          <a:prstGeom prst="rect">
            <a:avLst/>
          </a:prstGeom>
          <a:noFill/>
          <a:ln>
            <a:noFill/>
          </a:ln>
        </p:spPr>
      </p:pic>
      <p:sp>
        <p:nvSpPr>
          <p:cNvPr id="381" name="Google Shape;381;p14"/>
          <p:cNvSpPr txBox="1"/>
          <p:nvPr/>
        </p:nvSpPr>
        <p:spPr>
          <a:xfrm>
            <a:off x="1056217" y="3263788"/>
            <a:ext cx="3149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1600"/>
              <a:buFont typeface="Arial"/>
              <a:buNone/>
            </a:pPr>
            <a:r>
              <a:rPr b="0" i="0" lang="en-US" sz="1600" u="none" cap="none" strike="noStrike">
                <a:solidFill>
                  <a:srgbClr val="FFFF00"/>
                </a:solidFill>
                <a:latin typeface="Arial"/>
                <a:ea typeface="Arial"/>
                <a:cs typeface="Arial"/>
                <a:sym typeface="Arial"/>
              </a:rPr>
              <a:t> 0 0  0  0 1 2  0 1  2 0</a:t>
            </a:r>
            <a:endParaRPr b="0" i="0" sz="1400" u="none" cap="none" strike="noStrike">
              <a:solidFill>
                <a:srgbClr val="000000"/>
              </a:solidFill>
              <a:latin typeface="Arial"/>
              <a:ea typeface="Arial"/>
              <a:cs typeface="Arial"/>
              <a:sym typeface="Arial"/>
            </a:endParaRPr>
          </a:p>
        </p:txBody>
      </p:sp>
      <p:sp>
        <p:nvSpPr>
          <p:cNvPr id="382" name="Google Shape;382;p14"/>
          <p:cNvSpPr txBox="1"/>
          <p:nvPr/>
        </p:nvSpPr>
        <p:spPr>
          <a:xfrm>
            <a:off x="986367" y="4545050"/>
            <a:ext cx="3149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1600"/>
              <a:buFont typeface="Arial"/>
              <a:buNone/>
            </a:pPr>
            <a:r>
              <a:rPr b="0" i="0" lang="en-US" sz="1600" u="none" cap="none" strike="noStrike">
                <a:solidFill>
                  <a:srgbClr val="FFFF00"/>
                </a:solidFill>
                <a:latin typeface="Arial"/>
                <a:ea typeface="Arial"/>
                <a:cs typeface="Arial"/>
                <a:sym typeface="Arial"/>
              </a:rPr>
              <a:t> 0 0  0  0 0 1  2 0 1 2 3</a:t>
            </a:r>
            <a:endParaRPr b="0" i="0" sz="1400" u="none" cap="none" strike="noStrike">
              <a:solidFill>
                <a:srgbClr val="000000"/>
              </a:solidFill>
              <a:latin typeface="Arial"/>
              <a:ea typeface="Arial"/>
              <a:cs typeface="Arial"/>
              <a:sym typeface="Arial"/>
            </a:endParaRPr>
          </a:p>
        </p:txBody>
      </p:sp>
      <p:sp>
        <p:nvSpPr>
          <p:cNvPr id="383" name="Google Shape;383;p14"/>
          <p:cNvSpPr txBox="1"/>
          <p:nvPr/>
        </p:nvSpPr>
        <p:spPr>
          <a:xfrm>
            <a:off x="1038642" y="5780725"/>
            <a:ext cx="3149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1600"/>
              <a:buFont typeface="Arial"/>
              <a:buNone/>
            </a:pPr>
            <a:r>
              <a:rPr b="0" i="0" lang="en-US" sz="1600" u="none" cap="none" strike="noStrike">
                <a:solidFill>
                  <a:srgbClr val="FFFF00"/>
                </a:solidFill>
                <a:latin typeface="Arial"/>
                <a:ea typeface="Arial"/>
                <a:cs typeface="Arial"/>
                <a:sym typeface="Arial"/>
              </a:rPr>
              <a:t> 0 1  0  0 1 0  1 2 3  0 </a:t>
            </a:r>
            <a:endParaRPr b="0" i="0" sz="1400" u="none" cap="none" strike="noStrike">
              <a:solidFill>
                <a:srgbClr val="000000"/>
              </a:solidFill>
              <a:latin typeface="Arial"/>
              <a:ea typeface="Arial"/>
              <a:cs typeface="Arial"/>
              <a:sym typeface="Arial"/>
            </a:endParaRPr>
          </a:p>
        </p:txBody>
      </p:sp>
      <p:sp>
        <p:nvSpPr>
          <p:cNvPr id="384" name="Google Shape;384;p14"/>
          <p:cNvSpPr/>
          <p:nvPr/>
        </p:nvSpPr>
        <p:spPr>
          <a:xfrm>
            <a:off x="4295775" y="3068955"/>
            <a:ext cx="647700" cy="360045"/>
          </a:xfrm>
          <a:prstGeom prst="rightArrow">
            <a:avLst>
              <a:gd fmla="val 50000" name="adj1"/>
              <a:gd fmla="val 50000" name="adj2"/>
            </a:avLst>
          </a:prstGeom>
          <a:solidFill>
            <a:schemeClr val="accent1"/>
          </a:solidFill>
          <a:ln cap="flat" cmpd="sng" w="25400">
            <a:solidFill>
              <a:srgbClr val="006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5" name="Google Shape;385;p14"/>
          <p:cNvSpPr txBox="1"/>
          <p:nvPr/>
        </p:nvSpPr>
        <p:spPr>
          <a:xfrm>
            <a:off x="4526280" y="5755640"/>
            <a:ext cx="6106160"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P4 : aaaabaacd</a:t>
            </a:r>
            <a:endParaRPr b="0" i="0" sz="2800" u="none" cap="none" strike="noStrike">
              <a:solidFill>
                <a:schemeClr val="lt1"/>
              </a:solidFill>
              <a:latin typeface="Arial"/>
              <a:ea typeface="Arial"/>
              <a:cs typeface="Arial"/>
              <a:sym typeface="Arial"/>
            </a:endParaRPr>
          </a:p>
        </p:txBody>
      </p:sp>
      <p:sp>
        <p:nvSpPr>
          <p:cNvPr id="386" name="Google Shape;386;p14"/>
          <p:cNvSpPr txBox="1"/>
          <p:nvPr/>
        </p:nvSpPr>
        <p:spPr>
          <a:xfrm>
            <a:off x="5231547" y="6236655"/>
            <a:ext cx="3149700" cy="3511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1600"/>
              <a:buFont typeface="Arial"/>
              <a:buNone/>
            </a:pPr>
            <a:r>
              <a:rPr b="0" i="0" lang="en-US" sz="1700" u="none" cap="none" strike="noStrike">
                <a:solidFill>
                  <a:srgbClr val="FFFF00"/>
                </a:solidFill>
                <a:latin typeface="Arial"/>
                <a:ea typeface="Arial"/>
                <a:cs typeface="Arial"/>
                <a:sym typeface="Arial"/>
              </a:rPr>
              <a:t> 0 1  2  3 0 1  2 0 0 </a:t>
            </a:r>
            <a:endParaRPr b="0" i="0" sz="1700" u="none" cap="none" strike="noStrike">
              <a:solidFill>
                <a:srgbClr val="FFFF00"/>
              </a:solidFill>
              <a:latin typeface="Arial"/>
              <a:ea typeface="Arial"/>
              <a:cs typeface="Arial"/>
              <a:sym typeface="Arial"/>
            </a:endParaRPr>
          </a:p>
        </p:txBody>
      </p:sp>
      <p:sp>
        <p:nvSpPr>
          <p:cNvPr id="387" name="Google Shape;387;p14"/>
          <p:cNvSpPr txBox="1"/>
          <p:nvPr/>
        </p:nvSpPr>
        <p:spPr>
          <a:xfrm>
            <a:off x="6736080" y="4398645"/>
            <a:ext cx="5079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2400" u="none" cap="none" strike="noStrike">
                <a:solidFill>
                  <a:schemeClr val="lt1"/>
                </a:solidFill>
                <a:latin typeface="Arial"/>
                <a:ea typeface="Arial"/>
                <a:cs typeface="Arial"/>
                <a:sym typeface="Arial"/>
              </a:rPr>
              <a:t>O(m)</a:t>
            </a:r>
            <a:endParaRPr b="0" i="0" sz="2400" u="none" cap="none" strike="noStrike">
              <a:solidFill>
                <a:schemeClr val="lt1"/>
              </a:solidFill>
              <a:latin typeface="Arial"/>
              <a:ea typeface="Arial"/>
              <a:cs typeface="Arial"/>
              <a:sym typeface="Arial"/>
            </a:endParaRPr>
          </a:p>
        </p:txBody>
      </p:sp>
      <p:sp>
        <p:nvSpPr>
          <p:cNvPr id="388" name="Google Shape;388;p14"/>
          <p:cNvSpPr txBox="1"/>
          <p:nvPr/>
        </p:nvSpPr>
        <p:spPr>
          <a:xfrm>
            <a:off x="6160135" y="3894455"/>
            <a:ext cx="5079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2400" u="none" cap="none" strike="noStrike">
                <a:solidFill>
                  <a:schemeClr val="lt1"/>
                </a:solidFill>
                <a:latin typeface="Arial"/>
                <a:ea typeface="Arial"/>
                <a:cs typeface="Arial"/>
                <a:sym typeface="Arial"/>
              </a:rPr>
              <a:t>Time taken ?</a:t>
            </a:r>
            <a:endParaRPr b="1" i="0" sz="2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2" name="Shape 392"/>
        <p:cNvGrpSpPr/>
        <p:nvPr/>
      </p:nvGrpSpPr>
      <p:grpSpPr>
        <a:xfrm>
          <a:off x="0" y="0"/>
          <a:ext cx="0" cy="0"/>
          <a:chOff x="0" y="0"/>
          <a:chExt cx="0" cy="0"/>
        </a:xfrm>
      </p:grpSpPr>
      <p:sp>
        <p:nvSpPr>
          <p:cNvPr id="393" name="Google Shape;393;p15"/>
          <p:cNvSpPr txBox="1"/>
          <p:nvPr>
            <p:ph type="title"/>
          </p:nvPr>
        </p:nvSpPr>
        <p:spPr>
          <a:xfrm>
            <a:off x="609600" y="277812"/>
            <a:ext cx="10972800" cy="1139700"/>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sng">
                <a:solidFill>
                  <a:schemeClr val="lt2"/>
                </a:solidFill>
                <a:latin typeface="Arial"/>
                <a:ea typeface="Arial"/>
                <a:cs typeface="Arial"/>
                <a:sym typeface="Arial"/>
              </a:rPr>
              <a:t>The prefix function, Π</a:t>
            </a:r>
            <a:endParaRPr b="0" i="0" sz="4400" u="sng">
              <a:solidFill>
                <a:schemeClr val="lt2"/>
              </a:solidFill>
              <a:latin typeface="Arial"/>
              <a:ea typeface="Arial"/>
              <a:cs typeface="Arial"/>
              <a:sym typeface="Arial"/>
            </a:endParaRPr>
          </a:p>
        </p:txBody>
      </p:sp>
      <p:sp>
        <p:nvSpPr>
          <p:cNvPr id="394" name="Google Shape;394;p15"/>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SzPts val="1600"/>
              <a:buNone/>
            </a:pPr>
            <a:r>
              <a:rPr b="0" i="0" lang="en-US" sz="2000" u="none">
                <a:solidFill>
                  <a:schemeClr val="lt1"/>
                </a:solidFill>
                <a:latin typeface="Arial"/>
                <a:ea typeface="Arial"/>
                <a:cs typeface="Arial"/>
                <a:sym typeface="Arial"/>
              </a:rPr>
              <a:t>Following pseudocode computes the prefix fucnction, Π:</a:t>
            </a:r>
            <a:endParaRPr b="0" i="0" sz="2000" u="none">
              <a:solidFill>
                <a:schemeClr val="lt1"/>
              </a:solidFill>
              <a:latin typeface="Arial"/>
              <a:ea typeface="Arial"/>
              <a:cs typeface="Arial"/>
              <a:sym typeface="Arial"/>
            </a:endParaRPr>
          </a:p>
          <a:p>
            <a:pPr indent="-609600" lvl="0" marL="609600" rtl="0" algn="l">
              <a:lnSpc>
                <a:spcPct val="80000"/>
              </a:lnSpc>
              <a:spcBef>
                <a:spcPts val="400"/>
              </a:spcBef>
              <a:spcAft>
                <a:spcPts val="0"/>
              </a:spcAft>
              <a:buSzPts val="1600"/>
              <a:buNone/>
            </a:pPr>
            <a:r>
              <a:t/>
            </a:r>
            <a:endParaRPr b="0" i="0" sz="2000" u="none">
              <a:solidFill>
                <a:schemeClr val="lt1"/>
              </a:solidFill>
              <a:latin typeface="Arial"/>
              <a:ea typeface="Arial"/>
              <a:cs typeface="Arial"/>
              <a:sym typeface="Arial"/>
            </a:endParaRPr>
          </a:p>
          <a:p>
            <a:pPr indent="-609600" lvl="0" marL="609600" rtl="0" algn="l">
              <a:lnSpc>
                <a:spcPct val="80000"/>
              </a:lnSpc>
              <a:spcBef>
                <a:spcPts val="400"/>
              </a:spcBef>
              <a:spcAft>
                <a:spcPts val="0"/>
              </a:spcAft>
              <a:buSzPts val="1600"/>
              <a:buNone/>
            </a:pPr>
            <a:r>
              <a:rPr b="0" i="0" lang="en-US" sz="2000" u="sng">
                <a:solidFill>
                  <a:schemeClr val="lt1"/>
                </a:solidFill>
                <a:latin typeface="Arial"/>
                <a:ea typeface="Arial"/>
                <a:cs typeface="Arial"/>
                <a:sym typeface="Arial"/>
              </a:rPr>
              <a:t>Compute-Prefix-Function (p)</a:t>
            </a:r>
            <a:endParaRPr b="0" i="0" sz="2000" u="sng">
              <a:solidFill>
                <a:schemeClr val="lt1"/>
              </a:solidFill>
              <a:latin typeface="Arial"/>
              <a:ea typeface="Arial"/>
              <a:cs typeface="Arial"/>
              <a:sym typeface="Arial"/>
            </a:endParaRPr>
          </a:p>
          <a:p>
            <a:pPr indent="-609600" lvl="0" marL="609600" rtl="0" algn="l">
              <a:lnSpc>
                <a:spcPct val="80000"/>
              </a:lnSpc>
              <a:spcBef>
                <a:spcPts val="400"/>
              </a:spcBef>
              <a:spcAft>
                <a:spcPts val="0"/>
              </a:spcAft>
              <a:buSzPts val="1600"/>
              <a:buNone/>
            </a:pPr>
            <a:r>
              <a:rPr b="0" i="0" lang="en-US" sz="2000" u="none">
                <a:solidFill>
                  <a:schemeClr val="lt1"/>
                </a:solidFill>
                <a:latin typeface="Arial"/>
                <a:ea typeface="Arial"/>
                <a:cs typeface="Arial"/>
                <a:sym typeface="Arial"/>
              </a:rPr>
              <a:t>1  m 🡨 length[p]               //’p’ pattern to be matched</a:t>
            </a:r>
            <a:endParaRPr b="0" i="0" sz="2000" u="none">
              <a:solidFill>
                <a:schemeClr val="lt1"/>
              </a:solidFill>
              <a:latin typeface="Arial"/>
              <a:ea typeface="Arial"/>
              <a:cs typeface="Arial"/>
              <a:sym typeface="Arial"/>
            </a:endParaRPr>
          </a:p>
          <a:p>
            <a:pPr indent="-609600" lvl="0" marL="609600" rtl="0" algn="l">
              <a:lnSpc>
                <a:spcPct val="80000"/>
              </a:lnSpc>
              <a:spcBef>
                <a:spcPts val="400"/>
              </a:spcBef>
              <a:spcAft>
                <a:spcPts val="0"/>
              </a:spcAft>
              <a:buSzPts val="1600"/>
              <a:buNone/>
            </a:pPr>
            <a:r>
              <a:rPr b="0" i="0" lang="en-US" sz="2000" u="none">
                <a:solidFill>
                  <a:schemeClr val="lt1"/>
                </a:solidFill>
                <a:latin typeface="Arial"/>
                <a:ea typeface="Arial"/>
                <a:cs typeface="Arial"/>
                <a:sym typeface="Arial"/>
              </a:rPr>
              <a:t>2  Π[1] 🡨 0 </a:t>
            </a:r>
            <a:endParaRPr b="0" i="0" sz="2000" u="none">
              <a:solidFill>
                <a:schemeClr val="lt1"/>
              </a:solidFill>
              <a:latin typeface="Arial"/>
              <a:ea typeface="Arial"/>
              <a:cs typeface="Arial"/>
              <a:sym typeface="Arial"/>
            </a:endParaRPr>
          </a:p>
          <a:p>
            <a:pPr indent="-609600" lvl="0" marL="609600" rtl="0" algn="l">
              <a:lnSpc>
                <a:spcPct val="80000"/>
              </a:lnSpc>
              <a:spcBef>
                <a:spcPts val="400"/>
              </a:spcBef>
              <a:spcAft>
                <a:spcPts val="0"/>
              </a:spcAft>
              <a:buSzPts val="1600"/>
              <a:buNone/>
            </a:pPr>
            <a:r>
              <a:rPr b="0" i="0" lang="en-US" sz="2000" u="none">
                <a:solidFill>
                  <a:schemeClr val="lt1"/>
                </a:solidFill>
                <a:latin typeface="Arial"/>
                <a:ea typeface="Arial"/>
                <a:cs typeface="Arial"/>
                <a:sym typeface="Arial"/>
              </a:rPr>
              <a:t>3  k 🡨 0</a:t>
            </a:r>
            <a:endParaRPr b="0" i="0" sz="2000" u="none">
              <a:solidFill>
                <a:schemeClr val="lt1"/>
              </a:solidFill>
              <a:latin typeface="Arial"/>
              <a:ea typeface="Arial"/>
              <a:cs typeface="Arial"/>
              <a:sym typeface="Arial"/>
            </a:endParaRPr>
          </a:p>
          <a:p>
            <a:pPr indent="-609600" lvl="0" marL="609600" rtl="0" algn="l">
              <a:lnSpc>
                <a:spcPct val="80000"/>
              </a:lnSpc>
              <a:spcBef>
                <a:spcPts val="400"/>
              </a:spcBef>
              <a:spcAft>
                <a:spcPts val="0"/>
              </a:spcAft>
              <a:buClr>
                <a:schemeClr val="hlink"/>
              </a:buClr>
              <a:buSzPts val="1600"/>
              <a:buAutoNum type="arabicPlain" startAt="4"/>
            </a:pPr>
            <a:r>
              <a:rPr b="1" i="0" lang="en-US" sz="2000" u="none">
                <a:solidFill>
                  <a:schemeClr val="lt1"/>
                </a:solidFill>
                <a:latin typeface="Arial"/>
                <a:ea typeface="Arial"/>
                <a:cs typeface="Arial"/>
                <a:sym typeface="Arial"/>
              </a:rPr>
              <a:t> for</a:t>
            </a:r>
            <a:r>
              <a:rPr b="0" i="0" lang="en-US" sz="2000" u="none">
                <a:solidFill>
                  <a:schemeClr val="lt1"/>
                </a:solidFill>
                <a:latin typeface="Arial"/>
                <a:ea typeface="Arial"/>
                <a:cs typeface="Arial"/>
                <a:sym typeface="Arial"/>
              </a:rPr>
              <a:t> q 🡨 2 to m</a:t>
            </a:r>
            <a:endParaRPr b="0" i="0" sz="2000" u="none">
              <a:solidFill>
                <a:schemeClr val="lt1"/>
              </a:solidFill>
              <a:latin typeface="Arial"/>
              <a:ea typeface="Arial"/>
              <a:cs typeface="Arial"/>
              <a:sym typeface="Arial"/>
            </a:endParaRPr>
          </a:p>
          <a:p>
            <a:pPr indent="-609600" lvl="0" marL="609600" rtl="0" algn="l">
              <a:lnSpc>
                <a:spcPct val="80000"/>
              </a:lnSpc>
              <a:spcBef>
                <a:spcPts val="400"/>
              </a:spcBef>
              <a:spcAft>
                <a:spcPts val="0"/>
              </a:spcAft>
              <a:buClr>
                <a:schemeClr val="hlink"/>
              </a:buClr>
              <a:buSzPts val="1600"/>
              <a:buAutoNum type="arabicPlain" startAt="4"/>
            </a:pPr>
            <a:r>
              <a:rPr b="0" i="0" lang="en-US" sz="2000" u="none">
                <a:solidFill>
                  <a:schemeClr val="lt1"/>
                </a:solidFill>
                <a:latin typeface="Arial"/>
                <a:ea typeface="Arial"/>
                <a:cs typeface="Arial"/>
                <a:sym typeface="Arial"/>
              </a:rPr>
              <a:t>         </a:t>
            </a:r>
            <a:r>
              <a:rPr b="1" i="0" lang="en-US" sz="2000" u="none">
                <a:solidFill>
                  <a:schemeClr val="lt1"/>
                </a:solidFill>
                <a:latin typeface="Arial"/>
                <a:ea typeface="Arial"/>
                <a:cs typeface="Arial"/>
                <a:sym typeface="Arial"/>
              </a:rPr>
              <a:t>do while</a:t>
            </a:r>
            <a:r>
              <a:rPr b="0" i="0" lang="en-US" sz="2000" u="none">
                <a:solidFill>
                  <a:schemeClr val="lt1"/>
                </a:solidFill>
                <a:latin typeface="Arial"/>
                <a:ea typeface="Arial"/>
                <a:cs typeface="Arial"/>
                <a:sym typeface="Arial"/>
              </a:rPr>
              <a:t> k &gt; 0 and p[k+1] != p[q]</a:t>
            </a:r>
            <a:endParaRPr b="0" i="0" sz="2000" u="none">
              <a:solidFill>
                <a:schemeClr val="lt1"/>
              </a:solidFill>
              <a:latin typeface="Arial"/>
              <a:ea typeface="Arial"/>
              <a:cs typeface="Arial"/>
              <a:sym typeface="Arial"/>
            </a:endParaRPr>
          </a:p>
          <a:p>
            <a:pPr indent="-609600" lvl="0" marL="609600" rtl="0" algn="l">
              <a:lnSpc>
                <a:spcPct val="80000"/>
              </a:lnSpc>
              <a:spcBef>
                <a:spcPts val="400"/>
              </a:spcBef>
              <a:spcAft>
                <a:spcPts val="0"/>
              </a:spcAft>
              <a:buSzPts val="1600"/>
              <a:buNone/>
            </a:pPr>
            <a:r>
              <a:rPr b="0" i="0" lang="en-US" sz="2000" u="none">
                <a:solidFill>
                  <a:schemeClr val="lt1"/>
                </a:solidFill>
                <a:latin typeface="Arial"/>
                <a:ea typeface="Arial"/>
                <a:cs typeface="Arial"/>
                <a:sym typeface="Arial"/>
              </a:rPr>
              <a:t>6                       </a:t>
            </a:r>
            <a:r>
              <a:rPr b="1" i="0" lang="en-US" sz="2000" u="none">
                <a:solidFill>
                  <a:schemeClr val="lt1"/>
                </a:solidFill>
                <a:latin typeface="Arial"/>
                <a:ea typeface="Arial"/>
                <a:cs typeface="Arial"/>
                <a:sym typeface="Arial"/>
              </a:rPr>
              <a:t>do</a:t>
            </a:r>
            <a:r>
              <a:rPr b="0" i="0" lang="en-US" sz="2000" u="none">
                <a:solidFill>
                  <a:schemeClr val="lt1"/>
                </a:solidFill>
                <a:latin typeface="Arial"/>
                <a:ea typeface="Arial"/>
                <a:cs typeface="Arial"/>
                <a:sym typeface="Arial"/>
              </a:rPr>
              <a:t> k 🡨 Π[k]</a:t>
            </a:r>
            <a:endParaRPr b="0" i="0" sz="2000" u="none">
              <a:solidFill>
                <a:schemeClr val="lt1"/>
              </a:solidFill>
              <a:latin typeface="Arial"/>
              <a:ea typeface="Arial"/>
              <a:cs typeface="Arial"/>
              <a:sym typeface="Arial"/>
            </a:endParaRPr>
          </a:p>
          <a:p>
            <a:pPr indent="-609600" lvl="0" marL="609600" rtl="0" algn="l">
              <a:lnSpc>
                <a:spcPct val="80000"/>
              </a:lnSpc>
              <a:spcBef>
                <a:spcPts val="400"/>
              </a:spcBef>
              <a:spcAft>
                <a:spcPts val="0"/>
              </a:spcAft>
              <a:buClr>
                <a:schemeClr val="hlink"/>
              </a:buClr>
              <a:buSzPts val="1600"/>
              <a:buAutoNum type="arabicPlain" startAt="7"/>
            </a:pPr>
            <a:r>
              <a:rPr b="0" i="0" lang="en-US" sz="2000" u="none">
                <a:solidFill>
                  <a:schemeClr val="lt1"/>
                </a:solidFill>
                <a:latin typeface="Arial"/>
                <a:ea typeface="Arial"/>
                <a:cs typeface="Arial"/>
                <a:sym typeface="Arial"/>
              </a:rPr>
              <a:t>              </a:t>
            </a:r>
            <a:r>
              <a:rPr b="1" i="0" lang="en-US" sz="2000" u="none">
                <a:solidFill>
                  <a:schemeClr val="lt1"/>
                </a:solidFill>
                <a:latin typeface="Arial"/>
                <a:ea typeface="Arial"/>
                <a:cs typeface="Arial"/>
                <a:sym typeface="Arial"/>
              </a:rPr>
              <a:t>If</a:t>
            </a:r>
            <a:r>
              <a:rPr b="0" i="0" lang="en-US" sz="2000" u="none">
                <a:solidFill>
                  <a:schemeClr val="lt1"/>
                </a:solidFill>
                <a:latin typeface="Arial"/>
                <a:ea typeface="Arial"/>
                <a:cs typeface="Arial"/>
                <a:sym typeface="Arial"/>
              </a:rPr>
              <a:t> p[k+1] = p[q]</a:t>
            </a:r>
            <a:endParaRPr b="0" i="0" sz="2000" u="none">
              <a:solidFill>
                <a:schemeClr val="lt1"/>
              </a:solidFill>
              <a:latin typeface="Arial"/>
              <a:ea typeface="Arial"/>
              <a:cs typeface="Arial"/>
              <a:sym typeface="Arial"/>
            </a:endParaRPr>
          </a:p>
          <a:p>
            <a:pPr indent="-609600" lvl="0" marL="609600" rtl="0" algn="l">
              <a:lnSpc>
                <a:spcPct val="80000"/>
              </a:lnSpc>
              <a:spcBef>
                <a:spcPts val="400"/>
              </a:spcBef>
              <a:spcAft>
                <a:spcPts val="0"/>
              </a:spcAft>
              <a:buClr>
                <a:schemeClr val="hlink"/>
              </a:buClr>
              <a:buSzPts val="1600"/>
              <a:buAutoNum type="arabicPlain" startAt="7"/>
            </a:pPr>
            <a:r>
              <a:rPr b="0" i="0" lang="en-US" sz="2000" u="none">
                <a:solidFill>
                  <a:schemeClr val="lt1"/>
                </a:solidFill>
                <a:latin typeface="Arial"/>
                <a:ea typeface="Arial"/>
                <a:cs typeface="Arial"/>
                <a:sym typeface="Arial"/>
              </a:rPr>
              <a:t>                 </a:t>
            </a:r>
            <a:r>
              <a:rPr b="1" i="0" lang="en-US" sz="2000" u="none">
                <a:solidFill>
                  <a:schemeClr val="lt1"/>
                </a:solidFill>
                <a:latin typeface="Arial"/>
                <a:ea typeface="Arial"/>
                <a:cs typeface="Arial"/>
                <a:sym typeface="Arial"/>
              </a:rPr>
              <a:t>then</a:t>
            </a:r>
            <a:r>
              <a:rPr b="0" i="0" lang="en-US" sz="2000" u="none">
                <a:solidFill>
                  <a:schemeClr val="lt1"/>
                </a:solidFill>
                <a:latin typeface="Arial"/>
                <a:ea typeface="Arial"/>
                <a:cs typeface="Arial"/>
                <a:sym typeface="Arial"/>
              </a:rPr>
              <a:t> k 🡨 k +1</a:t>
            </a:r>
            <a:endParaRPr b="0" i="0" sz="2000" u="none">
              <a:solidFill>
                <a:schemeClr val="lt1"/>
              </a:solidFill>
              <a:latin typeface="Arial"/>
              <a:ea typeface="Arial"/>
              <a:cs typeface="Arial"/>
              <a:sym typeface="Arial"/>
            </a:endParaRPr>
          </a:p>
          <a:p>
            <a:pPr indent="-609600" lvl="0" marL="609600" rtl="0" algn="l">
              <a:lnSpc>
                <a:spcPct val="80000"/>
              </a:lnSpc>
              <a:spcBef>
                <a:spcPts val="400"/>
              </a:spcBef>
              <a:spcAft>
                <a:spcPts val="0"/>
              </a:spcAft>
              <a:buClr>
                <a:schemeClr val="hlink"/>
              </a:buClr>
              <a:buSzPts val="1600"/>
              <a:buAutoNum type="arabicPlain" startAt="7"/>
            </a:pPr>
            <a:r>
              <a:rPr b="0" i="0" lang="en-US" sz="2000" u="none">
                <a:solidFill>
                  <a:schemeClr val="lt1"/>
                </a:solidFill>
                <a:latin typeface="Arial"/>
                <a:ea typeface="Arial"/>
                <a:cs typeface="Arial"/>
                <a:sym typeface="Arial"/>
              </a:rPr>
              <a:t>              Π[q] 🡨 k</a:t>
            </a:r>
            <a:endParaRPr b="0" i="0" sz="2000" u="none">
              <a:solidFill>
                <a:schemeClr val="lt1"/>
              </a:solidFill>
              <a:latin typeface="Arial"/>
              <a:ea typeface="Arial"/>
              <a:cs typeface="Arial"/>
              <a:sym typeface="Arial"/>
            </a:endParaRPr>
          </a:p>
          <a:p>
            <a:pPr indent="-609600" lvl="0" marL="609600" rtl="0" algn="l">
              <a:lnSpc>
                <a:spcPct val="80000"/>
              </a:lnSpc>
              <a:spcBef>
                <a:spcPts val="400"/>
              </a:spcBef>
              <a:spcAft>
                <a:spcPts val="0"/>
              </a:spcAft>
              <a:buSzPts val="1600"/>
              <a:buNone/>
            </a:pPr>
            <a:r>
              <a:rPr b="0" i="0" lang="en-US" sz="2000" u="none">
                <a:solidFill>
                  <a:schemeClr val="lt1"/>
                </a:solidFill>
                <a:latin typeface="Arial"/>
                <a:ea typeface="Arial"/>
                <a:cs typeface="Arial"/>
                <a:sym typeface="Arial"/>
              </a:rPr>
              <a:t>10     </a:t>
            </a:r>
            <a:r>
              <a:rPr b="1" i="0" lang="en-US" sz="2000" u="none">
                <a:solidFill>
                  <a:schemeClr val="lt1"/>
                </a:solidFill>
                <a:latin typeface="Arial"/>
                <a:ea typeface="Arial"/>
                <a:cs typeface="Arial"/>
                <a:sym typeface="Arial"/>
              </a:rPr>
              <a:t>return</a:t>
            </a:r>
            <a:r>
              <a:rPr b="0" i="0" lang="en-US" sz="2000" u="none">
                <a:solidFill>
                  <a:schemeClr val="lt1"/>
                </a:solidFill>
                <a:latin typeface="Arial"/>
                <a:ea typeface="Arial"/>
                <a:cs typeface="Arial"/>
                <a:sym typeface="Arial"/>
              </a:rPr>
              <a:t> Π</a:t>
            </a:r>
            <a:endParaRPr b="0" i="0" sz="2000" u="none">
              <a:solidFill>
                <a:schemeClr val="lt1"/>
              </a:solidFill>
              <a:latin typeface="Arial"/>
              <a:ea typeface="Arial"/>
              <a:cs typeface="Arial"/>
              <a:sym typeface="Arial"/>
            </a:endParaRPr>
          </a:p>
          <a:p>
            <a:pPr indent="-609600" lvl="0" marL="609600" rtl="0" algn="l">
              <a:lnSpc>
                <a:spcPct val="80000"/>
              </a:lnSpc>
              <a:spcBef>
                <a:spcPts val="400"/>
              </a:spcBef>
              <a:spcAft>
                <a:spcPts val="0"/>
              </a:spcAft>
              <a:buSzPts val="1600"/>
              <a:buNone/>
            </a:pPr>
            <a:r>
              <a:rPr b="0" i="0" lang="en-US" sz="2000" u="none">
                <a:solidFill>
                  <a:schemeClr val="lt1"/>
                </a:solidFill>
                <a:latin typeface="Arial"/>
                <a:ea typeface="Arial"/>
                <a:cs typeface="Arial"/>
                <a:sym typeface="Arial"/>
              </a:rPr>
              <a:t> </a:t>
            </a:r>
            <a:endParaRPr b="0" i="0" sz="2000" u="none">
              <a:solidFill>
                <a:schemeClr val="lt1"/>
              </a:solidFill>
              <a:latin typeface="Arial"/>
              <a:ea typeface="Arial"/>
              <a:cs typeface="Arial"/>
              <a:sym typeface="Arial"/>
            </a:endParaRPr>
          </a:p>
        </p:txBody>
      </p:sp>
      <p:sp>
        <p:nvSpPr>
          <p:cNvPr id="395" name="Google Shape;395;p15"/>
          <p:cNvSpPr txBox="1"/>
          <p:nvPr/>
        </p:nvSpPr>
        <p:spPr>
          <a:xfrm>
            <a:off x="8183880" y="3789045"/>
            <a:ext cx="5079900" cy="4591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2400" u="none" cap="none" strike="noStrike">
                <a:solidFill>
                  <a:schemeClr val="lt1"/>
                </a:solidFill>
                <a:latin typeface="Arial"/>
                <a:ea typeface="Arial"/>
                <a:cs typeface="Arial"/>
                <a:sym typeface="Arial"/>
              </a:rPr>
              <a:t>O(m)</a:t>
            </a:r>
            <a:endParaRPr b="0" i="0" sz="2400" u="none" cap="none" strike="noStrike">
              <a:solidFill>
                <a:schemeClr val="lt1"/>
              </a:solidFill>
              <a:latin typeface="Arial"/>
              <a:ea typeface="Arial"/>
              <a:cs typeface="Arial"/>
              <a:sym typeface="Arial"/>
            </a:endParaRPr>
          </a:p>
        </p:txBody>
      </p:sp>
      <p:sp>
        <p:nvSpPr>
          <p:cNvPr id="396" name="Google Shape;396;p15"/>
          <p:cNvSpPr txBox="1"/>
          <p:nvPr/>
        </p:nvSpPr>
        <p:spPr>
          <a:xfrm>
            <a:off x="7607935" y="3284855"/>
            <a:ext cx="5079900" cy="4591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2400" u="none" cap="none" strike="noStrike">
                <a:solidFill>
                  <a:schemeClr val="lt1"/>
                </a:solidFill>
                <a:latin typeface="Arial"/>
                <a:ea typeface="Arial"/>
                <a:cs typeface="Arial"/>
                <a:sym typeface="Arial"/>
              </a:rPr>
              <a:t>Time taken ?</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400" name="Shape 400"/>
        <p:cNvGrpSpPr/>
        <p:nvPr/>
      </p:nvGrpSpPr>
      <p:grpSpPr>
        <a:xfrm>
          <a:off x="0" y="0"/>
          <a:ext cx="0" cy="0"/>
          <a:chOff x="0" y="0"/>
          <a:chExt cx="0" cy="0"/>
        </a:xfrm>
      </p:grpSpPr>
      <p:sp>
        <p:nvSpPr>
          <p:cNvPr id="401" name="Google Shape;401;p16"/>
          <p:cNvSpPr txBox="1"/>
          <p:nvPr>
            <p:ph idx="1" type="body"/>
          </p:nvPr>
        </p:nvSpPr>
        <p:spPr>
          <a:xfrm>
            <a:off x="609600" y="228600"/>
            <a:ext cx="9855300" cy="121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40"/>
              <a:buNone/>
            </a:pPr>
            <a:r>
              <a:rPr b="0" i="0" lang="en-US" sz="2800" u="sng">
                <a:solidFill>
                  <a:schemeClr val="lt1"/>
                </a:solidFill>
                <a:latin typeface="Arial"/>
                <a:ea typeface="Arial"/>
                <a:cs typeface="Arial"/>
                <a:sym typeface="Arial"/>
              </a:rPr>
              <a:t>Example:</a:t>
            </a:r>
            <a:r>
              <a:rPr b="0" i="0" lang="en-US" sz="2800" u="none">
                <a:solidFill>
                  <a:schemeClr val="lt1"/>
                </a:solidFill>
                <a:latin typeface="Arial"/>
                <a:ea typeface="Arial"/>
                <a:cs typeface="Arial"/>
                <a:sym typeface="Arial"/>
              </a:rPr>
              <a:t> compute Π for the pattern ‘p’ below: </a:t>
            </a:r>
            <a:endParaRPr b="0" i="0" sz="2800" u="none">
              <a:solidFill>
                <a:schemeClr val="lt1"/>
              </a:solidFill>
              <a:latin typeface="Arial"/>
              <a:ea typeface="Arial"/>
              <a:cs typeface="Arial"/>
              <a:sym typeface="Arial"/>
            </a:endParaRPr>
          </a:p>
          <a:p>
            <a:pPr indent="-342900" lvl="0" marL="342900" rtl="0" algn="l">
              <a:lnSpc>
                <a:spcPct val="100000"/>
              </a:lnSpc>
              <a:spcBef>
                <a:spcPts val="560"/>
              </a:spcBef>
              <a:spcAft>
                <a:spcPts val="0"/>
              </a:spcAft>
              <a:buSzPts val="2240"/>
              <a:buNone/>
            </a:pPr>
            <a:r>
              <a:rPr b="0" i="0" lang="en-US" sz="2800" u="none">
                <a:solidFill>
                  <a:schemeClr val="lt1"/>
                </a:solidFill>
                <a:latin typeface="Arial"/>
                <a:ea typeface="Arial"/>
                <a:cs typeface="Arial"/>
                <a:sym typeface="Arial"/>
              </a:rPr>
              <a:t>         p</a:t>
            </a:r>
            <a:endParaRPr b="0" i="0" sz="2800" u="none">
              <a:solidFill>
                <a:schemeClr val="lt1"/>
              </a:solidFill>
              <a:latin typeface="Arial"/>
              <a:ea typeface="Arial"/>
              <a:cs typeface="Arial"/>
              <a:sym typeface="Arial"/>
            </a:endParaRPr>
          </a:p>
        </p:txBody>
      </p:sp>
      <p:graphicFrame>
        <p:nvGraphicFramePr>
          <p:cNvPr id="402" name="Google Shape;402;p16"/>
          <p:cNvGraphicFramePr/>
          <p:nvPr/>
        </p:nvGraphicFramePr>
        <p:xfrm>
          <a:off x="2641600" y="838200"/>
          <a:ext cx="3000000" cy="3000000"/>
        </p:xfrm>
        <a:graphic>
          <a:graphicData uri="http://schemas.openxmlformats.org/drawingml/2006/table">
            <a:tbl>
              <a:tblPr>
                <a:noFill/>
                <a:tableStyleId>{89CE9B0E-A3A3-4578-B294-37E123025824}</a:tableStyleId>
              </a:tblPr>
              <a:tblGrid>
                <a:gridCol w="770475"/>
                <a:gridCol w="768325"/>
                <a:gridCol w="768325"/>
                <a:gridCol w="770475"/>
                <a:gridCol w="768325"/>
                <a:gridCol w="768325"/>
                <a:gridCol w="770475"/>
              </a:tblGrid>
              <a:tr h="533400">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403" name="Google Shape;403;p16"/>
          <p:cNvSpPr txBox="1"/>
          <p:nvPr/>
        </p:nvSpPr>
        <p:spPr>
          <a:xfrm>
            <a:off x="304800" y="1524000"/>
            <a:ext cx="5181600" cy="591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Initially: m = length[p] =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             Π[1]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             k =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sng" cap="none" strike="noStrike">
                <a:solidFill>
                  <a:schemeClr val="lt1"/>
                </a:solidFill>
                <a:latin typeface="Arial"/>
                <a:ea typeface="Arial"/>
                <a:cs typeface="Arial"/>
                <a:sym typeface="Arial"/>
              </a:rPr>
              <a:t>Step 1:</a:t>
            </a:r>
            <a:r>
              <a:rPr b="0" i="0" lang="en-US" sz="1800" u="none" cap="none" strike="noStrike">
                <a:solidFill>
                  <a:schemeClr val="lt1"/>
                </a:solidFill>
                <a:latin typeface="Arial"/>
                <a:ea typeface="Arial"/>
                <a:cs typeface="Arial"/>
                <a:sym typeface="Arial"/>
              </a:rPr>
              <a:t>  q = 2, k=0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                   Π[2]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sng" cap="none" strike="noStrike">
                <a:solidFill>
                  <a:schemeClr val="lt1"/>
                </a:solidFill>
                <a:latin typeface="Arial"/>
                <a:ea typeface="Arial"/>
                <a:cs typeface="Arial"/>
                <a:sym typeface="Arial"/>
              </a:rPr>
              <a:t>Step 2:</a:t>
            </a:r>
            <a:r>
              <a:rPr b="0" i="0" lang="en-US" sz="1800" u="none" cap="none" strike="noStrike">
                <a:solidFill>
                  <a:schemeClr val="lt1"/>
                </a:solidFill>
                <a:latin typeface="Arial"/>
                <a:ea typeface="Arial"/>
                <a:cs typeface="Arial"/>
                <a:sym typeface="Arial"/>
              </a:rPr>
              <a:t> q = 3, k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                   Π[3]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aphicFrame>
        <p:nvGraphicFramePr>
          <p:cNvPr id="404" name="Google Shape;404;p16"/>
          <p:cNvGraphicFramePr/>
          <p:nvPr/>
        </p:nvGraphicFramePr>
        <p:xfrm>
          <a:off x="230716" y="3581400"/>
          <a:ext cx="3000000" cy="3000000"/>
        </p:xfrm>
        <a:graphic>
          <a:graphicData uri="http://schemas.openxmlformats.org/drawingml/2006/table">
            <a:tbl>
              <a:tblPr>
                <a:noFill/>
                <a:tableStyleId>{89CE9B0E-A3A3-4578-B294-37E123025824}</a:tableStyleId>
              </a:tblPr>
              <a:tblGrid>
                <a:gridCol w="622300"/>
                <a:gridCol w="622300"/>
                <a:gridCol w="622300"/>
                <a:gridCol w="622300"/>
                <a:gridCol w="622300"/>
                <a:gridCol w="622300"/>
                <a:gridCol w="622300"/>
                <a:gridCol w="622300"/>
              </a:tblGrid>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q</a:t>
                      </a:r>
                      <a:endParaRPr sz="1400" u="none" cap="none" strike="noStrike"/>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2</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3</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4</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5</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6</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7</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a:t>
                      </a:r>
                      <a:endParaRPr sz="1400" u="none" cap="none" strike="noStrike"/>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Π</a:t>
                      </a:r>
                      <a:endParaRPr sz="1400" u="none" cap="none" strike="noStrike"/>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Arial"/>
                        <a:ea typeface="Arial"/>
                        <a:cs typeface="Arial"/>
                        <a:sym typeface="Arial"/>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Arial"/>
                        <a:ea typeface="Arial"/>
                        <a:cs typeface="Arial"/>
                        <a:sym typeface="Arial"/>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Arial"/>
                        <a:ea typeface="Arial"/>
                        <a:cs typeface="Arial"/>
                        <a:sym typeface="Arial"/>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Arial"/>
                        <a:ea typeface="Arial"/>
                        <a:cs typeface="Arial"/>
                        <a:sym typeface="Arial"/>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Arial"/>
                        <a:ea typeface="Arial"/>
                        <a:cs typeface="Arial"/>
                        <a:sym typeface="Arial"/>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405" name="Google Shape;405;p16"/>
          <p:cNvSpPr txBox="1"/>
          <p:nvPr/>
        </p:nvSpPr>
        <p:spPr>
          <a:xfrm>
            <a:off x="5486400" y="1528762"/>
            <a:ext cx="7112100" cy="3276600"/>
          </a:xfrm>
          <a:prstGeom prst="rect">
            <a:avLst/>
          </a:prstGeom>
          <a:noFill/>
          <a:ln>
            <a:noFill/>
          </a:ln>
        </p:spPr>
        <p:txBody>
          <a:bodyPr anchorCtr="0" anchor="t" bIns="45700" lIns="91425" spcFirstLastPara="1" rIns="91425" wrap="square" tIns="45700">
            <a:noAutofit/>
          </a:bodyPr>
          <a:lstStyle/>
          <a:p>
            <a:pPr indent="-609600" lvl="0" marL="609600" marR="0" rtl="0" algn="l">
              <a:lnSpc>
                <a:spcPct val="8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sng" cap="none" strike="noStrike">
                <a:solidFill>
                  <a:schemeClr val="lt1"/>
                </a:solidFill>
                <a:latin typeface="Arial"/>
                <a:ea typeface="Arial"/>
                <a:cs typeface="Arial"/>
                <a:sym typeface="Arial"/>
              </a:rPr>
              <a:t>Compute-Prefix-Function (p)</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1  m 🡨 length[p]               //’p’ pattern to be matched</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2  Π[1] 🡨 0 </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3  k 🡨 0</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hlink"/>
              </a:buClr>
              <a:buSzPts val="1280"/>
              <a:buFont typeface="Arial"/>
              <a:buAutoNum type="arabicPlain" startAt="4"/>
            </a:pPr>
            <a:r>
              <a:rPr b="1" i="0" lang="en-US" sz="1600" u="none" cap="none" strike="noStrike">
                <a:solidFill>
                  <a:schemeClr val="lt1"/>
                </a:solidFill>
                <a:latin typeface="Arial"/>
                <a:ea typeface="Arial"/>
                <a:cs typeface="Arial"/>
                <a:sym typeface="Arial"/>
              </a:rPr>
              <a:t> for</a:t>
            </a:r>
            <a:r>
              <a:rPr b="0" i="0" lang="en-US" sz="1600" u="none" cap="none" strike="noStrike">
                <a:solidFill>
                  <a:schemeClr val="lt1"/>
                </a:solidFill>
                <a:latin typeface="Arial"/>
                <a:ea typeface="Arial"/>
                <a:cs typeface="Arial"/>
                <a:sym typeface="Arial"/>
              </a:rPr>
              <a:t> q 🡨 2 to m</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hlink"/>
              </a:buClr>
              <a:buSzPts val="1280"/>
              <a:buFont typeface="Arial"/>
              <a:buAutoNum type="arabicPlain" startAt="4"/>
            </a:pPr>
            <a:r>
              <a:rPr b="0" i="0" lang="en-US" sz="1600" u="none" cap="none" strike="noStrike">
                <a:solidFill>
                  <a:schemeClr val="lt1"/>
                </a:solidFill>
                <a:latin typeface="Arial"/>
                <a:ea typeface="Arial"/>
                <a:cs typeface="Arial"/>
                <a:sym typeface="Arial"/>
              </a:rPr>
              <a:t>         </a:t>
            </a:r>
            <a:r>
              <a:rPr b="1" i="0" lang="en-US" sz="1600" u="none" cap="none" strike="noStrike">
                <a:solidFill>
                  <a:schemeClr val="lt1"/>
                </a:solidFill>
                <a:latin typeface="Arial"/>
                <a:ea typeface="Arial"/>
                <a:cs typeface="Arial"/>
                <a:sym typeface="Arial"/>
              </a:rPr>
              <a:t>do while</a:t>
            </a:r>
            <a:r>
              <a:rPr b="0" i="0" lang="en-US" sz="1600" u="none" cap="none" strike="noStrike">
                <a:solidFill>
                  <a:schemeClr val="lt1"/>
                </a:solidFill>
                <a:latin typeface="Arial"/>
                <a:ea typeface="Arial"/>
                <a:cs typeface="Arial"/>
                <a:sym typeface="Arial"/>
              </a:rPr>
              <a:t> k &gt; 0 and p[k+1] != p[q]</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6                       </a:t>
            </a:r>
            <a:r>
              <a:rPr b="1" i="0" lang="en-US" sz="1600" u="none" cap="none" strike="noStrike">
                <a:solidFill>
                  <a:schemeClr val="lt1"/>
                </a:solidFill>
                <a:latin typeface="Arial"/>
                <a:ea typeface="Arial"/>
                <a:cs typeface="Arial"/>
                <a:sym typeface="Arial"/>
              </a:rPr>
              <a:t>do</a:t>
            </a:r>
            <a:r>
              <a:rPr b="0" i="0" lang="en-US" sz="1600" u="none" cap="none" strike="noStrike">
                <a:solidFill>
                  <a:schemeClr val="lt1"/>
                </a:solidFill>
                <a:latin typeface="Arial"/>
                <a:ea typeface="Arial"/>
                <a:cs typeface="Arial"/>
                <a:sym typeface="Arial"/>
              </a:rPr>
              <a:t> k 🡨 Π[k]</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hlink"/>
              </a:buClr>
              <a:buSzPts val="1280"/>
              <a:buFont typeface="Arial"/>
              <a:buAutoNum type="arabicPlain" startAt="7"/>
            </a:pPr>
            <a:r>
              <a:rPr b="0" i="0" lang="en-US" sz="1600" u="none" cap="none" strike="noStrike">
                <a:solidFill>
                  <a:schemeClr val="lt1"/>
                </a:solidFill>
                <a:latin typeface="Arial"/>
                <a:ea typeface="Arial"/>
                <a:cs typeface="Arial"/>
                <a:sym typeface="Arial"/>
              </a:rPr>
              <a:t>              </a:t>
            </a:r>
            <a:r>
              <a:rPr b="1" i="0" lang="en-US" sz="1600" u="none" cap="none" strike="noStrike">
                <a:solidFill>
                  <a:schemeClr val="lt1"/>
                </a:solidFill>
                <a:latin typeface="Arial"/>
                <a:ea typeface="Arial"/>
                <a:cs typeface="Arial"/>
                <a:sym typeface="Arial"/>
              </a:rPr>
              <a:t>If</a:t>
            </a:r>
            <a:r>
              <a:rPr b="0" i="0" lang="en-US" sz="1600" u="none" cap="none" strike="noStrike">
                <a:solidFill>
                  <a:schemeClr val="lt1"/>
                </a:solidFill>
                <a:latin typeface="Arial"/>
                <a:ea typeface="Arial"/>
                <a:cs typeface="Arial"/>
                <a:sym typeface="Arial"/>
              </a:rPr>
              <a:t> p[k+1] = p[q]</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hlink"/>
              </a:buClr>
              <a:buSzPts val="1280"/>
              <a:buFont typeface="Arial"/>
              <a:buAutoNum type="arabicPlain" startAt="7"/>
            </a:pPr>
            <a:r>
              <a:rPr b="0" i="0" lang="en-US" sz="1600" u="none" cap="none" strike="noStrike">
                <a:solidFill>
                  <a:schemeClr val="lt1"/>
                </a:solidFill>
                <a:latin typeface="Arial"/>
                <a:ea typeface="Arial"/>
                <a:cs typeface="Arial"/>
                <a:sym typeface="Arial"/>
              </a:rPr>
              <a:t>                 </a:t>
            </a:r>
            <a:r>
              <a:rPr b="1" i="0" lang="en-US" sz="1600" u="none" cap="none" strike="noStrike">
                <a:solidFill>
                  <a:schemeClr val="lt1"/>
                </a:solidFill>
                <a:latin typeface="Arial"/>
                <a:ea typeface="Arial"/>
                <a:cs typeface="Arial"/>
                <a:sym typeface="Arial"/>
              </a:rPr>
              <a:t>then</a:t>
            </a:r>
            <a:r>
              <a:rPr b="0" i="0" lang="en-US" sz="1600" u="none" cap="none" strike="noStrike">
                <a:solidFill>
                  <a:schemeClr val="lt1"/>
                </a:solidFill>
                <a:latin typeface="Arial"/>
                <a:ea typeface="Arial"/>
                <a:cs typeface="Arial"/>
                <a:sym typeface="Arial"/>
              </a:rPr>
              <a:t> k 🡨 k +1</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hlink"/>
              </a:buClr>
              <a:buSzPts val="1280"/>
              <a:buFont typeface="Arial"/>
              <a:buAutoNum type="arabicPlain" startAt="7"/>
            </a:pPr>
            <a:r>
              <a:rPr b="0" i="0" lang="en-US" sz="1600" u="none" cap="none" strike="noStrike">
                <a:solidFill>
                  <a:schemeClr val="lt1"/>
                </a:solidFill>
                <a:latin typeface="Arial"/>
                <a:ea typeface="Arial"/>
                <a:cs typeface="Arial"/>
                <a:sym typeface="Arial"/>
              </a:rPr>
              <a:t>              Π[q] 🡨 k</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10     </a:t>
            </a:r>
            <a:r>
              <a:rPr b="1" i="0" lang="en-US" sz="1600" u="none" cap="none" strike="noStrike">
                <a:solidFill>
                  <a:schemeClr val="lt1"/>
                </a:solidFill>
                <a:latin typeface="Arial"/>
                <a:ea typeface="Arial"/>
                <a:cs typeface="Arial"/>
                <a:sym typeface="Arial"/>
              </a:rPr>
              <a:t>return</a:t>
            </a:r>
            <a:r>
              <a:rPr b="0" i="0" lang="en-US" sz="1600" u="none" cap="none" strike="noStrike">
                <a:solidFill>
                  <a:schemeClr val="lt1"/>
                </a:solidFill>
                <a:latin typeface="Arial"/>
                <a:ea typeface="Arial"/>
                <a:cs typeface="Arial"/>
                <a:sym typeface="Arial"/>
              </a:rPr>
              <a:t> Π</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aphicFrame>
        <p:nvGraphicFramePr>
          <p:cNvPr id="406" name="Google Shape;406;p16"/>
          <p:cNvGraphicFramePr/>
          <p:nvPr/>
        </p:nvGraphicFramePr>
        <p:xfrm>
          <a:off x="292100" y="5761037"/>
          <a:ext cx="3000000" cy="3000000"/>
        </p:xfrm>
        <a:graphic>
          <a:graphicData uri="http://schemas.openxmlformats.org/drawingml/2006/table">
            <a:tbl>
              <a:tblPr>
                <a:noFill/>
                <a:tableStyleId>{89CE9B0E-A3A3-4578-B294-37E123025824}</a:tableStyleId>
              </a:tblPr>
              <a:tblGrid>
                <a:gridCol w="622300"/>
                <a:gridCol w="622300"/>
                <a:gridCol w="622300"/>
                <a:gridCol w="622300"/>
                <a:gridCol w="622300"/>
                <a:gridCol w="622300"/>
                <a:gridCol w="622300"/>
                <a:gridCol w="622300"/>
              </a:tblGrid>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q</a:t>
                      </a:r>
                      <a:endParaRPr sz="1400" u="none" cap="none" strike="noStrike"/>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2</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3</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4</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5</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6</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7</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a:t>
                      </a:r>
                      <a:endParaRPr sz="1400" u="none" cap="none" strike="noStrike"/>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Π</a:t>
                      </a:r>
                      <a:endParaRPr sz="1400" u="none" cap="none" strike="noStrike"/>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Arial"/>
                        <a:ea typeface="Arial"/>
                        <a:cs typeface="Arial"/>
                        <a:sym typeface="Arial"/>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Arial"/>
                        <a:ea typeface="Arial"/>
                        <a:cs typeface="Arial"/>
                        <a:sym typeface="Arial"/>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Arial"/>
                        <a:ea typeface="Arial"/>
                        <a:cs typeface="Arial"/>
                        <a:sym typeface="Arial"/>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Arial"/>
                        <a:ea typeface="Arial"/>
                        <a:cs typeface="Arial"/>
                        <a:sym typeface="Arial"/>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0" name="Shape 410"/>
        <p:cNvGrpSpPr/>
        <p:nvPr/>
      </p:nvGrpSpPr>
      <p:grpSpPr>
        <a:xfrm>
          <a:off x="0" y="0"/>
          <a:ext cx="0" cy="0"/>
          <a:chOff x="0" y="0"/>
          <a:chExt cx="0" cy="0"/>
        </a:xfrm>
      </p:grpSpPr>
      <p:sp>
        <p:nvSpPr>
          <p:cNvPr id="411" name="Google Shape;411;p17"/>
          <p:cNvSpPr txBox="1"/>
          <p:nvPr>
            <p:ph idx="1" type="body"/>
          </p:nvPr>
        </p:nvSpPr>
        <p:spPr>
          <a:xfrm>
            <a:off x="609600" y="228600"/>
            <a:ext cx="9855300" cy="121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40"/>
              <a:buNone/>
            </a:pPr>
            <a:r>
              <a:rPr b="0" i="0" lang="en-US" sz="2800" u="sng">
                <a:solidFill>
                  <a:schemeClr val="lt1"/>
                </a:solidFill>
                <a:latin typeface="Arial"/>
                <a:ea typeface="Arial"/>
                <a:cs typeface="Arial"/>
                <a:sym typeface="Arial"/>
              </a:rPr>
              <a:t>Example:</a:t>
            </a:r>
            <a:r>
              <a:rPr b="0" i="0" lang="en-US" sz="2800" u="none">
                <a:solidFill>
                  <a:schemeClr val="lt1"/>
                </a:solidFill>
                <a:latin typeface="Arial"/>
                <a:ea typeface="Arial"/>
                <a:cs typeface="Arial"/>
                <a:sym typeface="Arial"/>
              </a:rPr>
              <a:t> compute Π for the pattern ‘p’ below: </a:t>
            </a:r>
            <a:endParaRPr b="0" i="0" sz="2800" u="none">
              <a:solidFill>
                <a:schemeClr val="lt1"/>
              </a:solidFill>
              <a:latin typeface="Arial"/>
              <a:ea typeface="Arial"/>
              <a:cs typeface="Arial"/>
              <a:sym typeface="Arial"/>
            </a:endParaRPr>
          </a:p>
          <a:p>
            <a:pPr indent="-342900" lvl="0" marL="342900" rtl="0" algn="l">
              <a:lnSpc>
                <a:spcPct val="100000"/>
              </a:lnSpc>
              <a:spcBef>
                <a:spcPts val="560"/>
              </a:spcBef>
              <a:spcAft>
                <a:spcPts val="0"/>
              </a:spcAft>
              <a:buSzPts val="2240"/>
              <a:buNone/>
            </a:pPr>
            <a:r>
              <a:rPr b="0" i="0" lang="en-US" sz="2800" u="none">
                <a:solidFill>
                  <a:schemeClr val="lt1"/>
                </a:solidFill>
                <a:latin typeface="Arial"/>
                <a:ea typeface="Arial"/>
                <a:cs typeface="Arial"/>
                <a:sym typeface="Arial"/>
              </a:rPr>
              <a:t>         p</a:t>
            </a:r>
            <a:endParaRPr b="0" i="0" sz="2800" u="none">
              <a:solidFill>
                <a:schemeClr val="lt1"/>
              </a:solidFill>
              <a:latin typeface="Arial"/>
              <a:ea typeface="Arial"/>
              <a:cs typeface="Arial"/>
              <a:sym typeface="Arial"/>
            </a:endParaRPr>
          </a:p>
        </p:txBody>
      </p:sp>
      <p:graphicFrame>
        <p:nvGraphicFramePr>
          <p:cNvPr id="412" name="Google Shape;412;p17"/>
          <p:cNvGraphicFramePr/>
          <p:nvPr/>
        </p:nvGraphicFramePr>
        <p:xfrm>
          <a:off x="2641600" y="838200"/>
          <a:ext cx="3000000" cy="3000000"/>
        </p:xfrm>
        <a:graphic>
          <a:graphicData uri="http://schemas.openxmlformats.org/drawingml/2006/table">
            <a:tbl>
              <a:tblPr>
                <a:noFill/>
                <a:tableStyleId>{89CE9B0E-A3A3-4578-B294-37E123025824}</a:tableStyleId>
              </a:tblPr>
              <a:tblGrid>
                <a:gridCol w="770475"/>
                <a:gridCol w="768325"/>
                <a:gridCol w="768325"/>
                <a:gridCol w="770475"/>
                <a:gridCol w="768325"/>
                <a:gridCol w="768325"/>
                <a:gridCol w="770475"/>
              </a:tblGrid>
              <a:tr h="533400">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413" name="Google Shape;413;p17"/>
          <p:cNvSpPr txBox="1"/>
          <p:nvPr/>
        </p:nvSpPr>
        <p:spPr>
          <a:xfrm>
            <a:off x="304800" y="1524000"/>
            <a:ext cx="5181600" cy="438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sng" cap="none" strike="noStrike">
                <a:solidFill>
                  <a:schemeClr val="lt1"/>
                </a:solidFill>
                <a:latin typeface="Arial"/>
                <a:ea typeface="Arial"/>
                <a:cs typeface="Arial"/>
                <a:sym typeface="Arial"/>
              </a:rPr>
              <a:t>Step 3:</a:t>
            </a:r>
            <a:r>
              <a:rPr b="0" i="0" lang="en-US" sz="1800" u="none" cap="none" strike="noStrike">
                <a:solidFill>
                  <a:schemeClr val="lt1"/>
                </a:solidFill>
                <a:latin typeface="Arial"/>
                <a:ea typeface="Arial"/>
                <a:cs typeface="Arial"/>
                <a:sym typeface="Arial"/>
              </a:rPr>
              <a:t> q = 4, k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                   Π[4] =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t/>
            </a:r>
            <a:endParaRPr b="0" i="0" sz="1800" u="sng"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t/>
            </a:r>
            <a:endParaRPr b="0" i="0" sz="1800" u="sng"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t/>
            </a:r>
            <a:endParaRPr b="0" i="0" sz="1800" u="sng"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rPr b="0" i="0" lang="en-US" sz="1800" u="sng" cap="none" strike="noStrike">
                <a:solidFill>
                  <a:schemeClr val="lt1"/>
                </a:solidFill>
                <a:latin typeface="Arial"/>
                <a:ea typeface="Arial"/>
                <a:cs typeface="Arial"/>
                <a:sym typeface="Arial"/>
              </a:rPr>
              <a:t>Step 4: </a:t>
            </a:r>
            <a:r>
              <a:rPr b="0" i="0" lang="en-US" sz="1800" u="none" cap="none" strike="noStrike">
                <a:solidFill>
                  <a:schemeClr val="lt1"/>
                </a:solidFill>
                <a:latin typeface="Arial"/>
                <a:ea typeface="Arial"/>
                <a:cs typeface="Arial"/>
                <a:sym typeface="Arial"/>
              </a:rPr>
              <a:t>q = 5, k =2</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                    Π[5] =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4" name="Google Shape;414;p17"/>
          <p:cNvSpPr txBox="1"/>
          <p:nvPr/>
        </p:nvSpPr>
        <p:spPr>
          <a:xfrm>
            <a:off x="6197600" y="1528762"/>
            <a:ext cx="6400800" cy="3276600"/>
          </a:xfrm>
          <a:prstGeom prst="rect">
            <a:avLst/>
          </a:prstGeom>
          <a:noFill/>
          <a:ln>
            <a:noFill/>
          </a:ln>
        </p:spPr>
        <p:txBody>
          <a:bodyPr anchorCtr="0" anchor="t" bIns="45700" lIns="91425" spcFirstLastPara="1" rIns="91425" wrap="square" tIns="45700">
            <a:noAutofit/>
          </a:bodyPr>
          <a:lstStyle/>
          <a:p>
            <a:pPr indent="-609600" lvl="0" marL="609600" marR="0" rtl="0" algn="l">
              <a:lnSpc>
                <a:spcPct val="8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sng" cap="none" strike="noStrike">
                <a:solidFill>
                  <a:schemeClr val="lt1"/>
                </a:solidFill>
                <a:latin typeface="Arial"/>
                <a:ea typeface="Arial"/>
                <a:cs typeface="Arial"/>
                <a:sym typeface="Arial"/>
              </a:rPr>
              <a:t>Compute-Prefix-Function (p)</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1  m 🡨 length[p]               //’p’ pattern to be matched</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2  Π[1] 🡨 0 </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3  k 🡨 0</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hlink"/>
              </a:buClr>
              <a:buSzPts val="1280"/>
              <a:buFont typeface="Arial"/>
              <a:buAutoNum type="arabicPlain" startAt="4"/>
            </a:pPr>
            <a:r>
              <a:rPr b="1" i="0" lang="en-US" sz="1600" u="none" cap="none" strike="noStrike">
                <a:solidFill>
                  <a:schemeClr val="lt1"/>
                </a:solidFill>
                <a:latin typeface="Arial"/>
                <a:ea typeface="Arial"/>
                <a:cs typeface="Arial"/>
                <a:sym typeface="Arial"/>
              </a:rPr>
              <a:t> for</a:t>
            </a:r>
            <a:r>
              <a:rPr b="0" i="0" lang="en-US" sz="1600" u="none" cap="none" strike="noStrike">
                <a:solidFill>
                  <a:schemeClr val="lt1"/>
                </a:solidFill>
                <a:latin typeface="Arial"/>
                <a:ea typeface="Arial"/>
                <a:cs typeface="Arial"/>
                <a:sym typeface="Arial"/>
              </a:rPr>
              <a:t> q 🡨 2 to m</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hlink"/>
              </a:buClr>
              <a:buSzPts val="1280"/>
              <a:buFont typeface="Arial"/>
              <a:buAutoNum type="arabicPlain" startAt="4"/>
            </a:pPr>
            <a:r>
              <a:rPr b="0" i="0" lang="en-US" sz="1600" u="none" cap="none" strike="noStrike">
                <a:solidFill>
                  <a:schemeClr val="lt1"/>
                </a:solidFill>
                <a:latin typeface="Arial"/>
                <a:ea typeface="Arial"/>
                <a:cs typeface="Arial"/>
                <a:sym typeface="Arial"/>
              </a:rPr>
              <a:t>         </a:t>
            </a:r>
            <a:r>
              <a:rPr b="1" i="0" lang="en-US" sz="1600" u="none" cap="none" strike="noStrike">
                <a:solidFill>
                  <a:schemeClr val="lt1"/>
                </a:solidFill>
                <a:latin typeface="Arial"/>
                <a:ea typeface="Arial"/>
                <a:cs typeface="Arial"/>
                <a:sym typeface="Arial"/>
              </a:rPr>
              <a:t>do while</a:t>
            </a:r>
            <a:r>
              <a:rPr b="0" i="0" lang="en-US" sz="1600" u="none" cap="none" strike="noStrike">
                <a:solidFill>
                  <a:schemeClr val="lt1"/>
                </a:solidFill>
                <a:latin typeface="Arial"/>
                <a:ea typeface="Arial"/>
                <a:cs typeface="Arial"/>
                <a:sym typeface="Arial"/>
              </a:rPr>
              <a:t> k &gt; 0 and p[k+1] != p[q]</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6                       </a:t>
            </a:r>
            <a:r>
              <a:rPr b="1" i="0" lang="en-US" sz="1600" u="none" cap="none" strike="noStrike">
                <a:solidFill>
                  <a:schemeClr val="lt1"/>
                </a:solidFill>
                <a:latin typeface="Arial"/>
                <a:ea typeface="Arial"/>
                <a:cs typeface="Arial"/>
                <a:sym typeface="Arial"/>
              </a:rPr>
              <a:t>do</a:t>
            </a:r>
            <a:r>
              <a:rPr b="0" i="0" lang="en-US" sz="1600" u="none" cap="none" strike="noStrike">
                <a:solidFill>
                  <a:schemeClr val="lt1"/>
                </a:solidFill>
                <a:latin typeface="Arial"/>
                <a:ea typeface="Arial"/>
                <a:cs typeface="Arial"/>
                <a:sym typeface="Arial"/>
              </a:rPr>
              <a:t> k 🡨 Π[k]</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hlink"/>
              </a:buClr>
              <a:buSzPts val="1280"/>
              <a:buFont typeface="Arial"/>
              <a:buAutoNum type="arabicPlain" startAt="7"/>
            </a:pPr>
            <a:r>
              <a:rPr b="0" i="0" lang="en-US" sz="1600" u="none" cap="none" strike="noStrike">
                <a:solidFill>
                  <a:schemeClr val="lt1"/>
                </a:solidFill>
                <a:latin typeface="Arial"/>
                <a:ea typeface="Arial"/>
                <a:cs typeface="Arial"/>
                <a:sym typeface="Arial"/>
              </a:rPr>
              <a:t>              </a:t>
            </a:r>
            <a:r>
              <a:rPr b="1" i="0" lang="en-US" sz="1600" u="none" cap="none" strike="noStrike">
                <a:solidFill>
                  <a:schemeClr val="lt1"/>
                </a:solidFill>
                <a:latin typeface="Arial"/>
                <a:ea typeface="Arial"/>
                <a:cs typeface="Arial"/>
                <a:sym typeface="Arial"/>
              </a:rPr>
              <a:t>If</a:t>
            </a:r>
            <a:r>
              <a:rPr b="0" i="0" lang="en-US" sz="1600" u="none" cap="none" strike="noStrike">
                <a:solidFill>
                  <a:schemeClr val="lt1"/>
                </a:solidFill>
                <a:latin typeface="Arial"/>
                <a:ea typeface="Arial"/>
                <a:cs typeface="Arial"/>
                <a:sym typeface="Arial"/>
              </a:rPr>
              <a:t> p[k+1] = p[q]</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hlink"/>
              </a:buClr>
              <a:buSzPts val="1280"/>
              <a:buFont typeface="Arial"/>
              <a:buAutoNum type="arabicPlain" startAt="7"/>
            </a:pPr>
            <a:r>
              <a:rPr b="0" i="0" lang="en-US" sz="1600" u="none" cap="none" strike="noStrike">
                <a:solidFill>
                  <a:schemeClr val="lt1"/>
                </a:solidFill>
                <a:latin typeface="Arial"/>
                <a:ea typeface="Arial"/>
                <a:cs typeface="Arial"/>
                <a:sym typeface="Arial"/>
              </a:rPr>
              <a:t>                 </a:t>
            </a:r>
            <a:r>
              <a:rPr b="1" i="0" lang="en-US" sz="1600" u="none" cap="none" strike="noStrike">
                <a:solidFill>
                  <a:schemeClr val="lt1"/>
                </a:solidFill>
                <a:latin typeface="Arial"/>
                <a:ea typeface="Arial"/>
                <a:cs typeface="Arial"/>
                <a:sym typeface="Arial"/>
              </a:rPr>
              <a:t>then</a:t>
            </a:r>
            <a:r>
              <a:rPr b="0" i="0" lang="en-US" sz="1600" u="none" cap="none" strike="noStrike">
                <a:solidFill>
                  <a:schemeClr val="lt1"/>
                </a:solidFill>
                <a:latin typeface="Arial"/>
                <a:ea typeface="Arial"/>
                <a:cs typeface="Arial"/>
                <a:sym typeface="Arial"/>
              </a:rPr>
              <a:t> k 🡨 k +1</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hlink"/>
              </a:buClr>
              <a:buSzPts val="1280"/>
              <a:buFont typeface="Arial"/>
              <a:buAutoNum type="arabicPlain" startAt="7"/>
            </a:pPr>
            <a:r>
              <a:rPr b="0" i="0" lang="en-US" sz="1600" u="none" cap="none" strike="noStrike">
                <a:solidFill>
                  <a:schemeClr val="lt1"/>
                </a:solidFill>
                <a:latin typeface="Arial"/>
                <a:ea typeface="Arial"/>
                <a:cs typeface="Arial"/>
                <a:sym typeface="Arial"/>
              </a:rPr>
              <a:t>              Π[q] 🡨 k</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10     </a:t>
            </a:r>
            <a:r>
              <a:rPr b="1" i="0" lang="en-US" sz="1600" u="none" cap="none" strike="noStrike">
                <a:solidFill>
                  <a:schemeClr val="lt1"/>
                </a:solidFill>
                <a:latin typeface="Arial"/>
                <a:ea typeface="Arial"/>
                <a:cs typeface="Arial"/>
                <a:sym typeface="Arial"/>
              </a:rPr>
              <a:t>return</a:t>
            </a:r>
            <a:r>
              <a:rPr b="0" i="0" lang="en-US" sz="1600" u="none" cap="none" strike="noStrike">
                <a:solidFill>
                  <a:schemeClr val="lt1"/>
                </a:solidFill>
                <a:latin typeface="Arial"/>
                <a:ea typeface="Arial"/>
                <a:cs typeface="Arial"/>
                <a:sym typeface="Arial"/>
              </a:rPr>
              <a:t> Π</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aphicFrame>
        <p:nvGraphicFramePr>
          <p:cNvPr id="415" name="Google Shape;415;p17"/>
          <p:cNvGraphicFramePr/>
          <p:nvPr/>
        </p:nvGraphicFramePr>
        <p:xfrm>
          <a:off x="304800" y="2163762"/>
          <a:ext cx="3000000" cy="3000000"/>
        </p:xfrm>
        <a:graphic>
          <a:graphicData uri="http://schemas.openxmlformats.org/drawingml/2006/table">
            <a:tbl>
              <a:tblPr>
                <a:noFill/>
                <a:tableStyleId>{89CE9B0E-A3A3-4578-B294-37E123025824}</a:tableStyleId>
              </a:tblPr>
              <a:tblGrid>
                <a:gridCol w="622300"/>
                <a:gridCol w="622300"/>
                <a:gridCol w="622300"/>
                <a:gridCol w="622300"/>
                <a:gridCol w="622300"/>
                <a:gridCol w="622300"/>
                <a:gridCol w="622300"/>
                <a:gridCol w="622300"/>
              </a:tblGrid>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q</a:t>
                      </a:r>
                      <a:endParaRPr sz="1400" u="none" cap="none" strike="noStrike"/>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2</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3</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4</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5</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6</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7</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a:t>
                      </a:r>
                      <a:endParaRPr sz="1400" u="none" cap="none" strike="noStrike"/>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Π</a:t>
                      </a:r>
                      <a:endParaRPr sz="1400" u="none" cap="none" strike="noStrike"/>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2</a:t>
                      </a:r>
                      <a:endParaRPr sz="1400" u="none" cap="none" strike="noStrike"/>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Arial"/>
                        <a:ea typeface="Arial"/>
                        <a:cs typeface="Arial"/>
                        <a:sym typeface="Arial"/>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Arial"/>
                        <a:ea typeface="Arial"/>
                        <a:cs typeface="Arial"/>
                        <a:sym typeface="Arial"/>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Arial"/>
                        <a:ea typeface="Arial"/>
                        <a:cs typeface="Arial"/>
                        <a:sym typeface="Arial"/>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416" name="Google Shape;416;p17"/>
          <p:cNvGraphicFramePr/>
          <p:nvPr/>
        </p:nvGraphicFramePr>
        <p:xfrm>
          <a:off x="304800" y="5029200"/>
          <a:ext cx="3000000" cy="3000000"/>
        </p:xfrm>
        <a:graphic>
          <a:graphicData uri="http://schemas.openxmlformats.org/drawingml/2006/table">
            <a:tbl>
              <a:tblPr>
                <a:noFill/>
                <a:tableStyleId>{89CE9B0E-A3A3-4578-B294-37E123025824}</a:tableStyleId>
              </a:tblPr>
              <a:tblGrid>
                <a:gridCol w="673100"/>
                <a:gridCol w="673100"/>
                <a:gridCol w="673100"/>
                <a:gridCol w="673100"/>
                <a:gridCol w="673100"/>
                <a:gridCol w="673100"/>
                <a:gridCol w="673100"/>
                <a:gridCol w="673100"/>
              </a:tblGrid>
              <a:tr h="406400">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q</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6</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7</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06400">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06400">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Π</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pic>
        <p:nvPicPr>
          <p:cNvPr id="417" name="Google Shape;417;p17"/>
          <p:cNvPicPr preferRelativeResize="0"/>
          <p:nvPr/>
        </p:nvPicPr>
        <p:blipFill rotWithShape="1">
          <a:blip r:embed="rId3">
            <a:alphaModFix/>
          </a:blip>
          <a:srcRect b="0" l="0" r="0" t="0"/>
          <a:stretch/>
        </p:blipFill>
        <p:spPr>
          <a:xfrm>
            <a:off x="4847167" y="2701925"/>
            <a:ext cx="431800" cy="139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1" name="Shape 421"/>
        <p:cNvGrpSpPr/>
        <p:nvPr/>
      </p:nvGrpSpPr>
      <p:grpSpPr>
        <a:xfrm>
          <a:off x="0" y="0"/>
          <a:ext cx="0" cy="0"/>
          <a:chOff x="0" y="0"/>
          <a:chExt cx="0" cy="0"/>
        </a:xfrm>
      </p:grpSpPr>
      <p:sp>
        <p:nvSpPr>
          <p:cNvPr id="422" name="Google Shape;422;p18"/>
          <p:cNvSpPr txBox="1"/>
          <p:nvPr>
            <p:ph idx="1" type="body"/>
          </p:nvPr>
        </p:nvSpPr>
        <p:spPr>
          <a:xfrm>
            <a:off x="609600" y="228600"/>
            <a:ext cx="9855300" cy="121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40"/>
              <a:buNone/>
            </a:pPr>
            <a:r>
              <a:rPr b="0" i="0" lang="en-US" sz="2800" u="sng">
                <a:solidFill>
                  <a:schemeClr val="lt1"/>
                </a:solidFill>
                <a:latin typeface="Arial"/>
                <a:ea typeface="Arial"/>
                <a:cs typeface="Arial"/>
                <a:sym typeface="Arial"/>
              </a:rPr>
              <a:t>Example:</a:t>
            </a:r>
            <a:r>
              <a:rPr b="0" i="0" lang="en-US" sz="2800" u="none">
                <a:solidFill>
                  <a:schemeClr val="lt1"/>
                </a:solidFill>
                <a:latin typeface="Arial"/>
                <a:ea typeface="Arial"/>
                <a:cs typeface="Arial"/>
                <a:sym typeface="Arial"/>
              </a:rPr>
              <a:t> compute Π for the pattern ‘p’ below: </a:t>
            </a:r>
            <a:endParaRPr b="0" i="0" sz="2800" u="none">
              <a:solidFill>
                <a:schemeClr val="lt1"/>
              </a:solidFill>
              <a:latin typeface="Arial"/>
              <a:ea typeface="Arial"/>
              <a:cs typeface="Arial"/>
              <a:sym typeface="Arial"/>
            </a:endParaRPr>
          </a:p>
          <a:p>
            <a:pPr indent="-342900" lvl="0" marL="342900" rtl="0" algn="l">
              <a:lnSpc>
                <a:spcPct val="100000"/>
              </a:lnSpc>
              <a:spcBef>
                <a:spcPts val="560"/>
              </a:spcBef>
              <a:spcAft>
                <a:spcPts val="0"/>
              </a:spcAft>
              <a:buSzPts val="2240"/>
              <a:buNone/>
            </a:pPr>
            <a:r>
              <a:rPr b="0" i="0" lang="en-US" sz="2800" u="none">
                <a:solidFill>
                  <a:schemeClr val="lt1"/>
                </a:solidFill>
                <a:latin typeface="Arial"/>
                <a:ea typeface="Arial"/>
                <a:cs typeface="Arial"/>
                <a:sym typeface="Arial"/>
              </a:rPr>
              <a:t>         p</a:t>
            </a:r>
            <a:endParaRPr b="0" i="0" sz="2800" u="none">
              <a:solidFill>
                <a:schemeClr val="lt1"/>
              </a:solidFill>
              <a:latin typeface="Arial"/>
              <a:ea typeface="Arial"/>
              <a:cs typeface="Arial"/>
              <a:sym typeface="Arial"/>
            </a:endParaRPr>
          </a:p>
        </p:txBody>
      </p:sp>
      <p:graphicFrame>
        <p:nvGraphicFramePr>
          <p:cNvPr id="423" name="Google Shape;423;p18"/>
          <p:cNvGraphicFramePr/>
          <p:nvPr/>
        </p:nvGraphicFramePr>
        <p:xfrm>
          <a:off x="2641600" y="838200"/>
          <a:ext cx="3000000" cy="3000000"/>
        </p:xfrm>
        <a:graphic>
          <a:graphicData uri="http://schemas.openxmlformats.org/drawingml/2006/table">
            <a:tbl>
              <a:tblPr>
                <a:noFill/>
                <a:tableStyleId>{89CE9B0E-A3A3-4578-B294-37E123025824}</a:tableStyleId>
              </a:tblPr>
              <a:tblGrid>
                <a:gridCol w="770475"/>
                <a:gridCol w="768325"/>
                <a:gridCol w="768325"/>
                <a:gridCol w="770475"/>
                <a:gridCol w="768325"/>
                <a:gridCol w="768325"/>
                <a:gridCol w="770475"/>
              </a:tblGrid>
              <a:tr h="533400">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424" name="Google Shape;424;p18"/>
          <p:cNvSpPr txBox="1"/>
          <p:nvPr/>
        </p:nvSpPr>
        <p:spPr>
          <a:xfrm>
            <a:off x="304800" y="1524000"/>
            <a:ext cx="5181600" cy="61878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1"/>
              </a:buClr>
              <a:buSzPts val="1800"/>
              <a:buFont typeface="Arial"/>
              <a:buNone/>
            </a:pPr>
            <a:r>
              <a:rPr b="0" i="0" lang="en-US" sz="1800" u="sng" cap="none" strike="noStrike">
                <a:solidFill>
                  <a:schemeClr val="lt1"/>
                </a:solidFill>
                <a:latin typeface="Arial"/>
                <a:ea typeface="Arial"/>
                <a:cs typeface="Arial"/>
                <a:sym typeface="Arial"/>
              </a:rPr>
              <a:t>Step 5:</a:t>
            </a:r>
            <a:r>
              <a:rPr b="0" i="0" lang="en-US" sz="1800" u="none" cap="none" strike="noStrike">
                <a:solidFill>
                  <a:schemeClr val="lt1"/>
                </a:solidFill>
                <a:latin typeface="Arial"/>
                <a:ea typeface="Arial"/>
                <a:cs typeface="Arial"/>
                <a:sym typeface="Arial"/>
              </a:rPr>
              <a:t> q = 6, k = 3</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                    Π[6] = 1</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rPr b="0" i="0" lang="en-US" sz="1800" u="sng" cap="none" strike="noStrike">
                <a:solidFill>
                  <a:schemeClr val="lt1"/>
                </a:solidFill>
                <a:latin typeface="Arial"/>
                <a:ea typeface="Arial"/>
                <a:cs typeface="Arial"/>
                <a:sym typeface="Arial"/>
              </a:rPr>
              <a:t>Step 6:</a:t>
            </a:r>
            <a:r>
              <a:rPr b="0" i="0" lang="en-US" sz="1800" u="none" cap="none" strike="noStrike">
                <a:solidFill>
                  <a:schemeClr val="lt1"/>
                </a:solidFill>
                <a:latin typeface="Arial"/>
                <a:ea typeface="Arial"/>
                <a:cs typeface="Arial"/>
                <a:sym typeface="Arial"/>
              </a:rPr>
              <a:t> q = 7, k = 1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                    Π[7] = 1</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After iterating 6 times, the prefix function computation is complete: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5" name="Google Shape;425;p18"/>
          <p:cNvSpPr txBox="1"/>
          <p:nvPr/>
        </p:nvSpPr>
        <p:spPr>
          <a:xfrm>
            <a:off x="6197600" y="1528762"/>
            <a:ext cx="6400800" cy="3276600"/>
          </a:xfrm>
          <a:prstGeom prst="rect">
            <a:avLst/>
          </a:prstGeom>
          <a:noFill/>
          <a:ln>
            <a:noFill/>
          </a:ln>
        </p:spPr>
        <p:txBody>
          <a:bodyPr anchorCtr="0" anchor="t" bIns="45700" lIns="91425" spcFirstLastPara="1" rIns="91425" wrap="square" tIns="45700">
            <a:noAutofit/>
          </a:bodyPr>
          <a:lstStyle/>
          <a:p>
            <a:pPr indent="-609600" lvl="0" marL="609600" marR="0" rtl="0" algn="l">
              <a:lnSpc>
                <a:spcPct val="8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sng" cap="none" strike="noStrike">
                <a:solidFill>
                  <a:schemeClr val="lt1"/>
                </a:solidFill>
                <a:latin typeface="Arial"/>
                <a:ea typeface="Arial"/>
                <a:cs typeface="Arial"/>
                <a:sym typeface="Arial"/>
              </a:rPr>
              <a:t>Compute-Prefix-Function (p)</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1  m 🡨 length[p]               //’p’ pattern to be matched</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2  Π[1] 🡨 0 </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3  k 🡨 0</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hlink"/>
              </a:buClr>
              <a:buSzPts val="1280"/>
              <a:buFont typeface="Arial"/>
              <a:buAutoNum type="arabicPlain" startAt="4"/>
            </a:pPr>
            <a:r>
              <a:rPr b="1" i="0" lang="en-US" sz="1600" u="none" cap="none" strike="noStrike">
                <a:solidFill>
                  <a:schemeClr val="lt1"/>
                </a:solidFill>
                <a:latin typeface="Arial"/>
                <a:ea typeface="Arial"/>
                <a:cs typeface="Arial"/>
                <a:sym typeface="Arial"/>
              </a:rPr>
              <a:t> for</a:t>
            </a:r>
            <a:r>
              <a:rPr b="0" i="0" lang="en-US" sz="1600" u="none" cap="none" strike="noStrike">
                <a:solidFill>
                  <a:schemeClr val="lt1"/>
                </a:solidFill>
                <a:latin typeface="Arial"/>
                <a:ea typeface="Arial"/>
                <a:cs typeface="Arial"/>
                <a:sym typeface="Arial"/>
              </a:rPr>
              <a:t> q 🡨 2 to m</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hlink"/>
              </a:buClr>
              <a:buSzPts val="1280"/>
              <a:buFont typeface="Arial"/>
              <a:buAutoNum type="arabicPlain" startAt="4"/>
            </a:pPr>
            <a:r>
              <a:rPr b="0" i="0" lang="en-US" sz="1600" u="none" cap="none" strike="noStrike">
                <a:solidFill>
                  <a:schemeClr val="lt1"/>
                </a:solidFill>
                <a:latin typeface="Arial"/>
                <a:ea typeface="Arial"/>
                <a:cs typeface="Arial"/>
                <a:sym typeface="Arial"/>
              </a:rPr>
              <a:t>         </a:t>
            </a:r>
            <a:r>
              <a:rPr b="1" i="0" lang="en-US" sz="1600" u="none" cap="none" strike="noStrike">
                <a:solidFill>
                  <a:schemeClr val="lt1"/>
                </a:solidFill>
                <a:latin typeface="Arial"/>
                <a:ea typeface="Arial"/>
                <a:cs typeface="Arial"/>
                <a:sym typeface="Arial"/>
              </a:rPr>
              <a:t>do while</a:t>
            </a:r>
            <a:r>
              <a:rPr b="0" i="0" lang="en-US" sz="1600" u="none" cap="none" strike="noStrike">
                <a:solidFill>
                  <a:schemeClr val="lt1"/>
                </a:solidFill>
                <a:latin typeface="Arial"/>
                <a:ea typeface="Arial"/>
                <a:cs typeface="Arial"/>
                <a:sym typeface="Arial"/>
              </a:rPr>
              <a:t> k &gt; 0 and p[k+1] != p[q]</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6                       </a:t>
            </a:r>
            <a:r>
              <a:rPr b="1" i="0" lang="en-US" sz="1600" u="none" cap="none" strike="noStrike">
                <a:solidFill>
                  <a:schemeClr val="lt1"/>
                </a:solidFill>
                <a:latin typeface="Arial"/>
                <a:ea typeface="Arial"/>
                <a:cs typeface="Arial"/>
                <a:sym typeface="Arial"/>
              </a:rPr>
              <a:t>do</a:t>
            </a:r>
            <a:r>
              <a:rPr b="0" i="0" lang="en-US" sz="1600" u="none" cap="none" strike="noStrike">
                <a:solidFill>
                  <a:schemeClr val="lt1"/>
                </a:solidFill>
                <a:latin typeface="Arial"/>
                <a:ea typeface="Arial"/>
                <a:cs typeface="Arial"/>
                <a:sym typeface="Arial"/>
              </a:rPr>
              <a:t> k 🡨 Π[k]</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hlink"/>
              </a:buClr>
              <a:buSzPts val="1280"/>
              <a:buFont typeface="Arial"/>
              <a:buAutoNum type="arabicPlain" startAt="7"/>
            </a:pPr>
            <a:r>
              <a:rPr b="0" i="0" lang="en-US" sz="1600" u="none" cap="none" strike="noStrike">
                <a:solidFill>
                  <a:schemeClr val="lt1"/>
                </a:solidFill>
                <a:latin typeface="Arial"/>
                <a:ea typeface="Arial"/>
                <a:cs typeface="Arial"/>
                <a:sym typeface="Arial"/>
              </a:rPr>
              <a:t>              </a:t>
            </a:r>
            <a:r>
              <a:rPr b="1" i="0" lang="en-US" sz="1600" u="none" cap="none" strike="noStrike">
                <a:solidFill>
                  <a:schemeClr val="lt1"/>
                </a:solidFill>
                <a:latin typeface="Arial"/>
                <a:ea typeface="Arial"/>
                <a:cs typeface="Arial"/>
                <a:sym typeface="Arial"/>
              </a:rPr>
              <a:t>If</a:t>
            </a:r>
            <a:r>
              <a:rPr b="0" i="0" lang="en-US" sz="1600" u="none" cap="none" strike="noStrike">
                <a:solidFill>
                  <a:schemeClr val="lt1"/>
                </a:solidFill>
                <a:latin typeface="Arial"/>
                <a:ea typeface="Arial"/>
                <a:cs typeface="Arial"/>
                <a:sym typeface="Arial"/>
              </a:rPr>
              <a:t> p[k+1] = p[q]</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hlink"/>
              </a:buClr>
              <a:buSzPts val="1280"/>
              <a:buFont typeface="Arial"/>
              <a:buAutoNum type="arabicPlain" startAt="7"/>
            </a:pPr>
            <a:r>
              <a:rPr b="0" i="0" lang="en-US" sz="1600" u="none" cap="none" strike="noStrike">
                <a:solidFill>
                  <a:schemeClr val="lt1"/>
                </a:solidFill>
                <a:latin typeface="Arial"/>
                <a:ea typeface="Arial"/>
                <a:cs typeface="Arial"/>
                <a:sym typeface="Arial"/>
              </a:rPr>
              <a:t>                 </a:t>
            </a:r>
            <a:r>
              <a:rPr b="1" i="0" lang="en-US" sz="1600" u="none" cap="none" strike="noStrike">
                <a:solidFill>
                  <a:schemeClr val="lt1"/>
                </a:solidFill>
                <a:latin typeface="Arial"/>
                <a:ea typeface="Arial"/>
                <a:cs typeface="Arial"/>
                <a:sym typeface="Arial"/>
              </a:rPr>
              <a:t>then</a:t>
            </a:r>
            <a:r>
              <a:rPr b="0" i="0" lang="en-US" sz="1600" u="none" cap="none" strike="noStrike">
                <a:solidFill>
                  <a:schemeClr val="lt1"/>
                </a:solidFill>
                <a:latin typeface="Arial"/>
                <a:ea typeface="Arial"/>
                <a:cs typeface="Arial"/>
                <a:sym typeface="Arial"/>
              </a:rPr>
              <a:t> k 🡨 k +1</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hlink"/>
              </a:buClr>
              <a:buSzPts val="1280"/>
              <a:buFont typeface="Arial"/>
              <a:buAutoNum type="arabicPlain" startAt="7"/>
            </a:pPr>
            <a:r>
              <a:rPr b="0" i="0" lang="en-US" sz="1600" u="none" cap="none" strike="noStrike">
                <a:solidFill>
                  <a:schemeClr val="lt1"/>
                </a:solidFill>
                <a:latin typeface="Arial"/>
                <a:ea typeface="Arial"/>
                <a:cs typeface="Arial"/>
                <a:sym typeface="Arial"/>
              </a:rPr>
              <a:t>              Π[q] 🡨 k</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10     </a:t>
            </a:r>
            <a:r>
              <a:rPr b="1" i="0" lang="en-US" sz="1600" u="none" cap="none" strike="noStrike">
                <a:solidFill>
                  <a:schemeClr val="lt1"/>
                </a:solidFill>
                <a:latin typeface="Arial"/>
                <a:ea typeface="Arial"/>
                <a:cs typeface="Arial"/>
                <a:sym typeface="Arial"/>
              </a:rPr>
              <a:t>return</a:t>
            </a:r>
            <a:r>
              <a:rPr b="0" i="0" lang="en-US" sz="1600" u="none" cap="none" strike="noStrike">
                <a:solidFill>
                  <a:schemeClr val="lt1"/>
                </a:solidFill>
                <a:latin typeface="Arial"/>
                <a:ea typeface="Arial"/>
                <a:cs typeface="Arial"/>
                <a:sym typeface="Arial"/>
              </a:rPr>
              <a:t> Π</a:t>
            </a:r>
            <a:endParaRPr b="0" i="0" sz="1400" u="none" cap="none" strike="noStrike">
              <a:solidFill>
                <a:srgbClr val="000000"/>
              </a:solidFill>
              <a:latin typeface="Arial"/>
              <a:ea typeface="Arial"/>
              <a:cs typeface="Arial"/>
              <a:sym typeface="Arial"/>
            </a:endParaRPr>
          </a:p>
          <a:p>
            <a:pPr indent="-609600" lvl="0" marL="609600" marR="0" rtl="0" algn="l">
              <a:lnSpc>
                <a:spcPct val="80000"/>
              </a:lnSpc>
              <a:spcBef>
                <a:spcPts val="32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aphicFrame>
        <p:nvGraphicFramePr>
          <p:cNvPr id="426" name="Google Shape;426;p18"/>
          <p:cNvGraphicFramePr/>
          <p:nvPr/>
        </p:nvGraphicFramePr>
        <p:xfrm>
          <a:off x="182033" y="2185987"/>
          <a:ext cx="3000000" cy="3000000"/>
        </p:xfrm>
        <a:graphic>
          <a:graphicData uri="http://schemas.openxmlformats.org/drawingml/2006/table">
            <a:tbl>
              <a:tblPr>
                <a:noFill/>
                <a:tableStyleId>{89CE9B0E-A3A3-4578-B294-37E123025824}</a:tableStyleId>
              </a:tblPr>
              <a:tblGrid>
                <a:gridCol w="673100"/>
                <a:gridCol w="673100"/>
                <a:gridCol w="673100"/>
                <a:gridCol w="673100"/>
                <a:gridCol w="673100"/>
                <a:gridCol w="673100"/>
                <a:gridCol w="673100"/>
                <a:gridCol w="673100"/>
              </a:tblGrid>
              <a:tr h="4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q</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6</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7</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Π</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427" name="Google Shape;427;p18"/>
          <p:cNvGraphicFramePr/>
          <p:nvPr/>
        </p:nvGraphicFramePr>
        <p:xfrm>
          <a:off x="101600" y="4419600"/>
          <a:ext cx="3000000" cy="3000000"/>
        </p:xfrm>
        <a:graphic>
          <a:graphicData uri="http://schemas.openxmlformats.org/drawingml/2006/table">
            <a:tbl>
              <a:tblPr>
                <a:noFill/>
                <a:tableStyleId>{89CE9B0E-A3A3-4578-B294-37E123025824}</a:tableStyleId>
              </a:tblPr>
              <a:tblGrid>
                <a:gridCol w="673100"/>
                <a:gridCol w="673100"/>
                <a:gridCol w="673100"/>
                <a:gridCol w="673100"/>
                <a:gridCol w="673100"/>
                <a:gridCol w="673100"/>
                <a:gridCol w="673100"/>
                <a:gridCol w="673100"/>
              </a:tblGrid>
              <a:tr h="381000">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q</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6</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7</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Π</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428" name="Google Shape;428;p18"/>
          <p:cNvGraphicFramePr/>
          <p:nvPr/>
        </p:nvGraphicFramePr>
        <p:xfrm>
          <a:off x="6117167" y="5554662"/>
          <a:ext cx="3000000" cy="3000000"/>
        </p:xfrm>
        <a:graphic>
          <a:graphicData uri="http://schemas.openxmlformats.org/drawingml/2006/table">
            <a:tbl>
              <a:tblPr>
                <a:noFill/>
                <a:tableStyleId>{89CE9B0E-A3A3-4578-B294-37E123025824}</a:tableStyleId>
              </a:tblPr>
              <a:tblGrid>
                <a:gridCol w="673100"/>
                <a:gridCol w="673100"/>
                <a:gridCol w="673100"/>
                <a:gridCol w="673100"/>
                <a:gridCol w="673100"/>
                <a:gridCol w="673100"/>
                <a:gridCol w="673100"/>
                <a:gridCol w="673100"/>
              </a:tblGrid>
              <a:tr h="381000">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q</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6</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7</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Π</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9"/>
          <p:cNvSpPr txBox="1"/>
          <p:nvPr>
            <p:ph type="title"/>
          </p:nvPr>
        </p:nvSpPr>
        <p:spPr>
          <a:xfrm>
            <a:off x="609600" y="277812"/>
            <a:ext cx="10972800" cy="1139700"/>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sng">
                <a:solidFill>
                  <a:schemeClr val="lt2"/>
                </a:solidFill>
                <a:latin typeface="Arial"/>
                <a:ea typeface="Arial"/>
                <a:cs typeface="Arial"/>
                <a:sym typeface="Arial"/>
              </a:rPr>
              <a:t>Components of KMP algorithm</a:t>
            </a:r>
            <a:endParaRPr b="0" i="0" sz="4400" u="sng">
              <a:solidFill>
                <a:schemeClr val="lt2"/>
              </a:solidFill>
              <a:latin typeface="Arial"/>
              <a:ea typeface="Arial"/>
              <a:cs typeface="Arial"/>
              <a:sym typeface="Arial"/>
            </a:endParaRPr>
          </a:p>
        </p:txBody>
      </p:sp>
      <p:sp>
        <p:nvSpPr>
          <p:cNvPr id="434" name="Google Shape;434;p19"/>
          <p:cNvSpPr txBox="1"/>
          <p:nvPr>
            <p:ph idx="1" type="body"/>
          </p:nvPr>
        </p:nvSpPr>
        <p:spPr>
          <a:xfrm>
            <a:off x="609600" y="14478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hlink"/>
              </a:buClr>
              <a:buSzPts val="2240"/>
              <a:buFont typeface="Noto Sans Symbols"/>
              <a:buNone/>
            </a:pPr>
            <a:r>
              <a:rPr b="0" i="0" lang="en-US" sz="2800" u="sng">
                <a:solidFill>
                  <a:schemeClr val="lt1"/>
                </a:solidFill>
                <a:latin typeface="Arial"/>
                <a:ea typeface="Arial"/>
                <a:cs typeface="Arial"/>
                <a:sym typeface="Arial"/>
              </a:rPr>
              <a:t>2. The KMP Matcher</a:t>
            </a:r>
            <a:endParaRPr b="0" i="0" sz="2800" u="sng">
              <a:solidFill>
                <a:schemeClr val="lt1"/>
              </a:solidFill>
              <a:latin typeface="Arial"/>
              <a:ea typeface="Arial"/>
              <a:cs typeface="Arial"/>
              <a:sym typeface="Arial"/>
            </a:endParaRPr>
          </a:p>
          <a:p>
            <a:pPr indent="-342900" lvl="0" marL="342900" rtl="0" algn="l">
              <a:lnSpc>
                <a:spcPct val="80000"/>
              </a:lnSpc>
              <a:spcBef>
                <a:spcPts val="560"/>
              </a:spcBef>
              <a:spcAft>
                <a:spcPts val="0"/>
              </a:spcAft>
              <a:buSzPts val="2240"/>
              <a:buNone/>
            </a:pPr>
            <a:r>
              <a:rPr b="0" i="0" lang="en-US" sz="2800" u="none">
                <a:solidFill>
                  <a:schemeClr val="lt1"/>
                </a:solidFill>
                <a:latin typeface="Arial"/>
                <a:ea typeface="Arial"/>
                <a:cs typeface="Arial"/>
                <a:sym typeface="Arial"/>
              </a:rPr>
              <a:t>   With string ‘S’, pattern ‘p’ and prefix function ‘Π’ as inputs, finds the occurrence of ‘p’ in ‘S’ and returns the number of shifts of ‘p’ after which occurrence is found. </a:t>
            </a:r>
            <a:endParaRPr b="0" i="0" sz="2800" u="none">
              <a:solidFill>
                <a:schemeClr val="lt1"/>
              </a:solidFill>
              <a:latin typeface="Arial"/>
              <a:ea typeface="Arial"/>
              <a:cs typeface="Arial"/>
              <a:sym typeface="Arial"/>
            </a:endParaRPr>
          </a:p>
          <a:p>
            <a:pPr indent="-200660" lvl="0" marL="342900" rtl="0" algn="l">
              <a:lnSpc>
                <a:spcPct val="100000"/>
              </a:lnSpc>
              <a:spcBef>
                <a:spcPts val="560"/>
              </a:spcBef>
              <a:spcAft>
                <a:spcPts val="0"/>
              </a:spcAft>
              <a:buSzPts val="2240"/>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Introduction</a:t>
            </a:r>
            <a:endParaRPr/>
          </a:p>
        </p:txBody>
      </p:sp>
      <p:sp>
        <p:nvSpPr>
          <p:cNvPr id="287" name="Google Shape;28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Text-editing programs frequently need to find all occurrences of a pattern in the text. </a:t>
            </a:r>
            <a:endParaRPr/>
          </a:p>
          <a:p>
            <a:pPr indent="-228600" lvl="0" marL="228600" rtl="0" algn="l">
              <a:lnSpc>
                <a:spcPct val="90000"/>
              </a:lnSpc>
              <a:spcBef>
                <a:spcPts val="1000"/>
              </a:spcBef>
              <a:spcAft>
                <a:spcPts val="0"/>
              </a:spcAft>
              <a:buClr>
                <a:schemeClr val="dk1"/>
              </a:buClr>
              <a:buSzPts val="2800"/>
              <a:buChar char="•"/>
            </a:pPr>
            <a:r>
              <a:rPr lang="en-US"/>
              <a:t>Typically, the text is a document being edited, and the pattern searched for is a particular word supplied by the user. </a:t>
            </a:r>
            <a:endParaRPr/>
          </a:p>
          <a:p>
            <a:pPr indent="-228600" lvl="0" marL="228600" rtl="0" algn="l">
              <a:lnSpc>
                <a:spcPct val="90000"/>
              </a:lnSpc>
              <a:spcBef>
                <a:spcPts val="1000"/>
              </a:spcBef>
              <a:spcAft>
                <a:spcPts val="0"/>
              </a:spcAft>
              <a:buClr>
                <a:schemeClr val="dk1"/>
              </a:buClr>
              <a:buSzPts val="2800"/>
              <a:buChar char="•"/>
            </a:pPr>
            <a:r>
              <a:rPr lang="en-US"/>
              <a:t>Efficient algorithms for this problem—called “string matching”—can greatly aid the responsiveness of the text-editing program.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0"/>
          <p:cNvSpPr txBox="1"/>
          <p:nvPr>
            <p:ph type="title"/>
          </p:nvPr>
        </p:nvSpPr>
        <p:spPr>
          <a:xfrm>
            <a:off x="345016" y="-76200"/>
            <a:ext cx="10972800" cy="560400"/>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latin typeface="Arial"/>
                <a:ea typeface="Arial"/>
                <a:cs typeface="Arial"/>
                <a:sym typeface="Arial"/>
              </a:rPr>
              <a:t>KMP Matcher Example</a:t>
            </a:r>
            <a:endParaRPr b="0" i="0" sz="4400" u="none">
              <a:solidFill>
                <a:schemeClr val="lt2"/>
              </a:solidFill>
              <a:latin typeface="Arial"/>
              <a:ea typeface="Arial"/>
              <a:cs typeface="Arial"/>
              <a:sym typeface="Arial"/>
            </a:endParaRPr>
          </a:p>
        </p:txBody>
      </p:sp>
      <p:sp>
        <p:nvSpPr>
          <p:cNvPr id="440" name="Google Shape;440;p20"/>
          <p:cNvSpPr txBox="1"/>
          <p:nvPr>
            <p:ph idx="1" type="body"/>
          </p:nvPr>
        </p:nvSpPr>
        <p:spPr>
          <a:xfrm>
            <a:off x="29633" y="488950"/>
            <a:ext cx="109728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560"/>
              <a:buFont typeface="Noto Sans Symbols"/>
              <a:buNone/>
            </a:pPr>
            <a:r>
              <a:rPr b="0" i="0" lang="en-US" sz="3200" u="none" cap="none" strike="noStrike">
                <a:solidFill>
                  <a:schemeClr val="lt1"/>
                </a:solidFill>
                <a:latin typeface="Arial"/>
                <a:ea typeface="Arial"/>
                <a:cs typeface="Arial"/>
                <a:sym typeface="Arial"/>
              </a:rPr>
              <a:t>String: ababcabcabababd</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640"/>
              </a:spcBef>
              <a:spcAft>
                <a:spcPts val="0"/>
              </a:spcAft>
              <a:buClr>
                <a:schemeClr val="hlink"/>
              </a:buClr>
              <a:buSzPts val="2560"/>
              <a:buFont typeface="Noto Sans Symbols"/>
              <a:buNone/>
            </a:pPr>
            <a:r>
              <a:rPr b="0" i="0" lang="en-US" sz="3200" u="none" cap="none" strike="noStrike">
                <a:solidFill>
                  <a:schemeClr val="lt1"/>
                </a:solidFill>
                <a:latin typeface="Arial"/>
                <a:ea typeface="Arial"/>
                <a:cs typeface="Arial"/>
                <a:sym typeface="Arial"/>
              </a:rPr>
              <a:t>Pattern: ababd</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640"/>
              </a:spcBef>
              <a:spcAft>
                <a:spcPts val="0"/>
              </a:spcAft>
              <a:buClr>
                <a:schemeClr val="hlink"/>
              </a:buClr>
              <a:buSzPts val="2560"/>
              <a:buFont typeface="Noto Sans Symbols"/>
              <a:buNone/>
            </a:pPr>
            <a:r>
              <a:t/>
            </a:r>
            <a:endParaRPr b="0" i="0" sz="3200" u="none" cap="none" strike="noStrike">
              <a:solidFill>
                <a:schemeClr val="lt1"/>
              </a:solidFill>
              <a:latin typeface="Arial"/>
              <a:ea typeface="Arial"/>
              <a:cs typeface="Arial"/>
              <a:sym typeface="Arial"/>
            </a:endParaRPr>
          </a:p>
          <a:p>
            <a:pPr indent="-180340" lvl="0" marL="342900" marR="0" rtl="0" algn="l">
              <a:lnSpc>
                <a:spcPct val="100000"/>
              </a:lnSpc>
              <a:spcBef>
                <a:spcPts val="640"/>
              </a:spcBef>
              <a:spcAft>
                <a:spcPts val="0"/>
              </a:spcAft>
              <a:buClr>
                <a:schemeClr val="hlink"/>
              </a:buClr>
              <a:buSzPts val="2560"/>
              <a:buFont typeface="Noto Sans Symbols"/>
              <a:buNone/>
            </a:pPr>
            <a:r>
              <a:t/>
            </a:r>
            <a:endParaRPr b="0" i="0" sz="3200" u="none">
              <a:solidFill>
                <a:schemeClr val="lt1"/>
              </a:solidFill>
              <a:latin typeface="Arial"/>
              <a:ea typeface="Arial"/>
              <a:cs typeface="Arial"/>
              <a:sym typeface="Arial"/>
            </a:endParaRPr>
          </a:p>
        </p:txBody>
      </p:sp>
      <p:graphicFrame>
        <p:nvGraphicFramePr>
          <p:cNvPr id="441" name="Google Shape;441;p20"/>
          <p:cNvGraphicFramePr/>
          <p:nvPr/>
        </p:nvGraphicFramePr>
        <p:xfrm>
          <a:off x="1020233" y="2087562"/>
          <a:ext cx="3000000" cy="3000000"/>
        </p:xfrm>
        <a:graphic>
          <a:graphicData uri="http://schemas.openxmlformats.org/drawingml/2006/table">
            <a:tbl>
              <a:tblPr>
                <a:noFill/>
                <a:tableStyleId>{89CE9B0E-A3A3-4578-B294-37E123025824}</a:tableStyleId>
              </a:tblPr>
              <a:tblGrid>
                <a:gridCol w="791625"/>
                <a:gridCol w="791625"/>
                <a:gridCol w="791625"/>
                <a:gridCol w="791625"/>
                <a:gridCol w="791625"/>
              </a:tblGrid>
              <a:tr h="366700">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t>
                      </a:r>
                      <a:endParaRPr sz="1400" u="none" cap="none" strike="noStrike"/>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t>
                      </a:r>
                      <a:endParaRPr sz="1400" u="none" cap="none" strike="noStrike"/>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d</a:t>
                      </a:r>
                      <a:endParaRPr sz="1400" u="none" cap="none" strike="noStrike"/>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2</a:t>
                      </a:r>
                      <a:endParaRPr sz="1400" u="none" cap="none" strike="noStrike"/>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442" name="Google Shape;442;p20"/>
          <p:cNvSpPr txBox="1"/>
          <p:nvPr/>
        </p:nvSpPr>
        <p:spPr>
          <a:xfrm>
            <a:off x="335280" y="3644838"/>
            <a:ext cx="125223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Working of KMP Matcher:</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Index 0 acts as the starting point of pattern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String[i] is compared with Pattern[j+1]. If  matched, move j as well as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If not matched, move j to        value of jth character specified in Pi table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If not matched and j=0, we can not move j further to left, so move i to next position in the string </a:t>
            </a:r>
            <a:endParaRPr b="0" i="0" sz="1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443" name="Google Shape;443;p20"/>
          <p:cNvPicPr preferRelativeResize="0"/>
          <p:nvPr/>
        </p:nvPicPr>
        <p:blipFill rotWithShape="1">
          <a:blip r:embed="rId3">
            <a:alphaModFix/>
          </a:blip>
          <a:srcRect b="0" l="0" r="0" t="0"/>
          <a:stretch/>
        </p:blipFill>
        <p:spPr>
          <a:xfrm>
            <a:off x="317500" y="1884680"/>
            <a:ext cx="4467225" cy="2794000"/>
          </a:xfrm>
          <a:prstGeom prst="rect">
            <a:avLst/>
          </a:prstGeom>
          <a:noFill/>
          <a:ln>
            <a:noFill/>
          </a:ln>
        </p:spPr>
      </p:pic>
      <p:pic>
        <p:nvPicPr>
          <p:cNvPr id="444" name="Google Shape;444;p20"/>
          <p:cNvPicPr preferRelativeResize="0"/>
          <p:nvPr/>
        </p:nvPicPr>
        <p:blipFill rotWithShape="1">
          <a:blip r:embed="rId4">
            <a:alphaModFix/>
          </a:blip>
          <a:srcRect b="0" l="0" r="0" t="0"/>
          <a:stretch/>
        </p:blipFill>
        <p:spPr>
          <a:xfrm>
            <a:off x="1399125" y="328650"/>
            <a:ext cx="3478550" cy="347625"/>
          </a:xfrm>
          <a:prstGeom prst="rect">
            <a:avLst/>
          </a:prstGeom>
          <a:noFill/>
          <a:ln>
            <a:noFill/>
          </a:ln>
        </p:spPr>
      </p:pic>
      <p:sp>
        <p:nvSpPr>
          <p:cNvPr id="445" name="Google Shape;445;p20"/>
          <p:cNvSpPr txBox="1"/>
          <p:nvPr/>
        </p:nvSpPr>
        <p:spPr>
          <a:xfrm>
            <a:off x="1524000" y="2971800"/>
            <a:ext cx="2844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Table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446" name="Google Shape;446;p20"/>
          <p:cNvPicPr preferRelativeResize="0"/>
          <p:nvPr/>
        </p:nvPicPr>
        <p:blipFill rotWithShape="1">
          <a:blip r:embed="rId5">
            <a:alphaModFix/>
          </a:blip>
          <a:srcRect b="0" l="0" r="0" t="0"/>
          <a:stretch/>
        </p:blipFill>
        <p:spPr>
          <a:xfrm>
            <a:off x="1176867" y="3038475"/>
            <a:ext cx="222250" cy="146050"/>
          </a:xfrm>
          <a:prstGeom prst="rect">
            <a:avLst/>
          </a:prstGeom>
          <a:noFill/>
          <a:ln>
            <a:noFill/>
          </a:ln>
        </p:spPr>
      </p:pic>
      <p:pic>
        <p:nvPicPr>
          <p:cNvPr id="447" name="Google Shape;447;p20"/>
          <p:cNvPicPr preferRelativeResize="0"/>
          <p:nvPr/>
        </p:nvPicPr>
        <p:blipFill rotWithShape="1">
          <a:blip r:embed="rId5">
            <a:alphaModFix/>
          </a:blip>
          <a:srcRect b="0" l="0" r="0" t="0"/>
          <a:stretch/>
        </p:blipFill>
        <p:spPr>
          <a:xfrm>
            <a:off x="3142192" y="4879975"/>
            <a:ext cx="222250" cy="146050"/>
          </a:xfrm>
          <a:prstGeom prst="rect">
            <a:avLst/>
          </a:prstGeom>
          <a:noFill/>
          <a:ln>
            <a:noFill/>
          </a:ln>
        </p:spPr>
      </p:pic>
      <p:sp>
        <p:nvSpPr>
          <p:cNvPr id="448" name="Google Shape;448;p20"/>
          <p:cNvSpPr txBox="1"/>
          <p:nvPr/>
        </p:nvSpPr>
        <p:spPr>
          <a:xfrm>
            <a:off x="9660350" y="7012900"/>
            <a:ext cx="8111400" cy="9462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0"/>
          <p:cNvSpPr txBox="1"/>
          <p:nvPr/>
        </p:nvSpPr>
        <p:spPr>
          <a:xfrm>
            <a:off x="2327925" y="5733775"/>
            <a:ext cx="8674500" cy="560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Arial"/>
                <a:ea typeface="Arial"/>
                <a:cs typeface="Arial"/>
                <a:sym typeface="Arial"/>
              </a:rPr>
              <a:t>With this KMP, observe that only j is moving, i is not backtracking</a:t>
            </a:r>
            <a:endParaRPr b="0" i="0" sz="2000" u="none" cap="none" strike="noStrike">
              <a:solidFill>
                <a:srgbClr val="FF0000"/>
              </a:solidFill>
              <a:latin typeface="Arial"/>
              <a:ea typeface="Arial"/>
              <a:cs typeface="Arial"/>
              <a:sym typeface="Arial"/>
            </a:endParaRPr>
          </a:p>
        </p:txBody>
      </p:sp>
      <p:sp>
        <p:nvSpPr>
          <p:cNvPr id="450" name="Google Shape;450;p20"/>
          <p:cNvSpPr txBox="1"/>
          <p:nvPr/>
        </p:nvSpPr>
        <p:spPr>
          <a:xfrm>
            <a:off x="6533515" y="1628775"/>
            <a:ext cx="5464810" cy="2351405"/>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O(m+n)</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m=Time for preparing Pi table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 Time required for parsing through a string.</a:t>
            </a:r>
            <a:endParaRPr b="0" i="0" sz="2000" u="none" cap="none" strike="noStrike">
              <a:solidFill>
                <a:srgbClr val="000000"/>
              </a:solidFill>
              <a:latin typeface="Arial"/>
              <a:ea typeface="Arial"/>
              <a:cs typeface="Arial"/>
              <a:sym typeface="Arial"/>
            </a:endParaRPr>
          </a:p>
        </p:txBody>
      </p:sp>
      <p:sp>
        <p:nvSpPr>
          <p:cNvPr id="451" name="Google Shape;451;p20"/>
          <p:cNvSpPr txBox="1"/>
          <p:nvPr/>
        </p:nvSpPr>
        <p:spPr>
          <a:xfrm>
            <a:off x="7770495" y="1165860"/>
            <a:ext cx="3798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Time Complexity? </a:t>
            </a:r>
            <a:endParaRPr b="0" i="0" sz="2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24ae0794959_0_0"/>
          <p:cNvSpPr txBox="1"/>
          <p:nvPr>
            <p:ph type="title"/>
          </p:nvPr>
        </p:nvSpPr>
        <p:spPr>
          <a:xfrm>
            <a:off x="609600" y="277812"/>
            <a:ext cx="10972800" cy="1139700"/>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457" name="Google Shape;457;g24ae0794959_0_0"/>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40"/>
              <a:buNone/>
            </a:pPr>
            <a:r>
              <a:rPr lang="en-US"/>
              <a:t>So, Basic idea of KMP algorithm is that if beginning part of the pattern is appearing again somewhere in the text then dont again compare those characters . i.e Avoid the same comparison and hence avoid backtracking on 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1" name="Shape 461"/>
        <p:cNvGrpSpPr/>
        <p:nvPr/>
      </p:nvGrpSpPr>
      <p:grpSpPr>
        <a:xfrm>
          <a:off x="0" y="0"/>
          <a:ext cx="0" cy="0"/>
          <a:chOff x="0" y="0"/>
          <a:chExt cx="0" cy="0"/>
        </a:xfrm>
      </p:grpSpPr>
      <p:sp>
        <p:nvSpPr>
          <p:cNvPr id="462" name="Google Shape;462;p21"/>
          <p:cNvSpPr txBox="1"/>
          <p:nvPr>
            <p:ph type="title"/>
          </p:nvPr>
        </p:nvSpPr>
        <p:spPr>
          <a:xfrm>
            <a:off x="508000" y="-304800"/>
            <a:ext cx="10972800" cy="1139700"/>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sng">
                <a:solidFill>
                  <a:schemeClr val="lt2"/>
                </a:solidFill>
                <a:latin typeface="Arial"/>
                <a:ea typeface="Arial"/>
                <a:cs typeface="Arial"/>
                <a:sym typeface="Arial"/>
              </a:rPr>
              <a:t>The KMP Matcher</a:t>
            </a:r>
            <a:endParaRPr b="0" i="0" sz="4400" u="sng">
              <a:solidFill>
                <a:schemeClr val="lt2"/>
              </a:solidFill>
              <a:latin typeface="Arial"/>
              <a:ea typeface="Arial"/>
              <a:cs typeface="Arial"/>
              <a:sym typeface="Arial"/>
            </a:endParaRPr>
          </a:p>
        </p:txBody>
      </p:sp>
      <p:sp>
        <p:nvSpPr>
          <p:cNvPr id="463" name="Google Shape;463;p21"/>
          <p:cNvSpPr txBox="1"/>
          <p:nvPr>
            <p:ph idx="1" type="body"/>
          </p:nvPr>
        </p:nvSpPr>
        <p:spPr>
          <a:xfrm>
            <a:off x="304800" y="835025"/>
            <a:ext cx="10972800" cy="5562600"/>
          </a:xfrm>
          <a:prstGeom prst="rect">
            <a:avLst/>
          </a:prstGeom>
          <a:noFill/>
          <a:ln>
            <a:noFill/>
          </a:ln>
        </p:spPr>
        <p:txBody>
          <a:bodyPr anchorCtr="0" anchor="t" bIns="45700" lIns="91425" spcFirstLastPara="1" rIns="91425" wrap="square" tIns="45700">
            <a:noAutofit/>
          </a:bodyPr>
          <a:lstStyle/>
          <a:p>
            <a:pPr indent="-457200" lvl="0" marL="457200" rtl="0" algn="l">
              <a:lnSpc>
                <a:spcPct val="80000"/>
              </a:lnSpc>
              <a:spcBef>
                <a:spcPts val="0"/>
              </a:spcBef>
              <a:spcAft>
                <a:spcPts val="0"/>
              </a:spcAft>
              <a:buSzPts val="1440"/>
              <a:buNone/>
            </a:pPr>
            <a:r>
              <a:rPr b="0" i="0" lang="en-US" sz="1800" u="none">
                <a:solidFill>
                  <a:schemeClr val="lt1"/>
                </a:solidFill>
                <a:latin typeface="Arial"/>
                <a:ea typeface="Arial"/>
                <a:cs typeface="Arial"/>
                <a:sym typeface="Arial"/>
              </a:rPr>
              <a:t>The KMP Matcher, with pattern ‘p’, string ‘S’ and prefix function ‘Π’ as input, finds a match of p in S.</a:t>
            </a:r>
            <a:endParaRPr b="0" i="0" sz="1800" u="none">
              <a:solidFill>
                <a:schemeClr val="lt1"/>
              </a:solidFill>
              <a:latin typeface="Arial"/>
              <a:ea typeface="Arial"/>
              <a:cs typeface="Arial"/>
              <a:sym typeface="Arial"/>
            </a:endParaRPr>
          </a:p>
          <a:p>
            <a:pPr indent="-457200" lvl="0" marL="457200" rtl="0" algn="l">
              <a:lnSpc>
                <a:spcPct val="80000"/>
              </a:lnSpc>
              <a:spcBef>
                <a:spcPts val="360"/>
              </a:spcBef>
              <a:spcAft>
                <a:spcPts val="0"/>
              </a:spcAft>
              <a:buSzPts val="1440"/>
              <a:buNone/>
            </a:pPr>
            <a:r>
              <a:t/>
            </a:r>
            <a:endParaRPr b="0" i="0" sz="1800" u="none">
              <a:solidFill>
                <a:schemeClr val="lt1"/>
              </a:solidFill>
              <a:latin typeface="Arial"/>
              <a:ea typeface="Arial"/>
              <a:cs typeface="Arial"/>
              <a:sym typeface="Arial"/>
            </a:endParaRPr>
          </a:p>
          <a:p>
            <a:pPr indent="-457200" lvl="0" marL="457200" rtl="0" algn="l">
              <a:lnSpc>
                <a:spcPct val="80000"/>
              </a:lnSpc>
              <a:spcBef>
                <a:spcPts val="360"/>
              </a:spcBef>
              <a:spcAft>
                <a:spcPts val="0"/>
              </a:spcAft>
              <a:buSzPts val="1440"/>
              <a:buNone/>
            </a:pPr>
            <a:r>
              <a:rPr b="0" i="0" lang="en-US" sz="1800" u="none">
                <a:solidFill>
                  <a:schemeClr val="lt1"/>
                </a:solidFill>
                <a:latin typeface="Arial"/>
                <a:ea typeface="Arial"/>
                <a:cs typeface="Arial"/>
                <a:sym typeface="Arial"/>
              </a:rPr>
              <a:t>Following pseudocode computes the matching component of KMP algorithm:</a:t>
            </a:r>
            <a:endParaRPr b="0" i="0" sz="1800" u="none">
              <a:solidFill>
                <a:schemeClr val="lt1"/>
              </a:solidFill>
              <a:latin typeface="Arial"/>
              <a:ea typeface="Arial"/>
              <a:cs typeface="Arial"/>
              <a:sym typeface="Arial"/>
            </a:endParaRPr>
          </a:p>
          <a:p>
            <a:pPr indent="-457200" lvl="0" marL="457200" rtl="0" algn="l">
              <a:lnSpc>
                <a:spcPct val="80000"/>
              </a:lnSpc>
              <a:spcBef>
                <a:spcPts val="360"/>
              </a:spcBef>
              <a:spcAft>
                <a:spcPts val="0"/>
              </a:spcAft>
              <a:buSzPts val="1440"/>
              <a:buNone/>
            </a:pPr>
            <a:r>
              <a:rPr b="0" i="0" lang="en-US" sz="1800" u="sng">
                <a:solidFill>
                  <a:schemeClr val="lt1"/>
                </a:solidFill>
                <a:latin typeface="Arial"/>
                <a:ea typeface="Arial"/>
                <a:cs typeface="Arial"/>
                <a:sym typeface="Arial"/>
              </a:rPr>
              <a:t>KMP-Matcher(S,p)</a:t>
            </a:r>
            <a:endParaRPr b="0" i="0" sz="1800" u="sng">
              <a:solidFill>
                <a:schemeClr val="lt1"/>
              </a:solidFill>
              <a:latin typeface="Arial"/>
              <a:ea typeface="Arial"/>
              <a:cs typeface="Arial"/>
              <a:sym typeface="Arial"/>
            </a:endParaRPr>
          </a:p>
          <a:p>
            <a:pPr indent="-457200" lvl="0" marL="457200" rtl="0" algn="l">
              <a:lnSpc>
                <a:spcPct val="80000"/>
              </a:lnSpc>
              <a:spcBef>
                <a:spcPts val="360"/>
              </a:spcBef>
              <a:spcAft>
                <a:spcPts val="0"/>
              </a:spcAft>
              <a:buSzPts val="1440"/>
              <a:buNone/>
            </a:pPr>
            <a:r>
              <a:rPr b="0" i="0" lang="en-US" sz="1800" u="none">
                <a:solidFill>
                  <a:schemeClr val="lt1"/>
                </a:solidFill>
                <a:latin typeface="Arial"/>
                <a:ea typeface="Arial"/>
                <a:cs typeface="Arial"/>
                <a:sym typeface="Arial"/>
              </a:rPr>
              <a:t>1 n 🡨 length[S]                                   </a:t>
            </a:r>
            <a:endParaRPr b="0" i="0" sz="1800" u="none">
              <a:solidFill>
                <a:schemeClr val="lt1"/>
              </a:solidFill>
              <a:latin typeface="Arial"/>
              <a:ea typeface="Arial"/>
              <a:cs typeface="Arial"/>
              <a:sym typeface="Arial"/>
            </a:endParaRPr>
          </a:p>
          <a:p>
            <a:pPr indent="-457200" lvl="0" marL="457200" rtl="0" algn="l">
              <a:lnSpc>
                <a:spcPct val="80000"/>
              </a:lnSpc>
              <a:spcBef>
                <a:spcPts val="360"/>
              </a:spcBef>
              <a:spcAft>
                <a:spcPts val="0"/>
              </a:spcAft>
              <a:buSzPts val="1440"/>
              <a:buNone/>
            </a:pPr>
            <a:r>
              <a:rPr b="0" i="0" lang="en-US" sz="1800" u="none">
                <a:solidFill>
                  <a:schemeClr val="lt1"/>
                </a:solidFill>
                <a:latin typeface="Arial"/>
                <a:ea typeface="Arial"/>
                <a:cs typeface="Arial"/>
                <a:sym typeface="Arial"/>
              </a:rPr>
              <a:t>2 m 🡨 length[p]</a:t>
            </a:r>
            <a:endParaRPr b="0" i="0" sz="1800" u="none">
              <a:solidFill>
                <a:schemeClr val="lt1"/>
              </a:solidFill>
              <a:latin typeface="Arial"/>
              <a:ea typeface="Arial"/>
              <a:cs typeface="Arial"/>
              <a:sym typeface="Arial"/>
            </a:endParaRPr>
          </a:p>
          <a:p>
            <a:pPr indent="-457200" lvl="0" marL="457200" rtl="0" algn="l">
              <a:lnSpc>
                <a:spcPct val="80000"/>
              </a:lnSpc>
              <a:spcBef>
                <a:spcPts val="360"/>
              </a:spcBef>
              <a:spcAft>
                <a:spcPts val="0"/>
              </a:spcAft>
              <a:buSzPts val="1440"/>
              <a:buNone/>
            </a:pPr>
            <a:r>
              <a:rPr b="0" i="0" lang="en-US" sz="1800" u="none">
                <a:solidFill>
                  <a:schemeClr val="lt1"/>
                </a:solidFill>
                <a:latin typeface="Arial"/>
                <a:ea typeface="Arial"/>
                <a:cs typeface="Arial"/>
                <a:sym typeface="Arial"/>
              </a:rPr>
              <a:t>3 Π 🡨 Compute-Prefix-Function(p)</a:t>
            </a:r>
            <a:endParaRPr b="0" i="0" sz="1800" u="none">
              <a:solidFill>
                <a:schemeClr val="lt1"/>
              </a:solidFill>
              <a:latin typeface="Arial"/>
              <a:ea typeface="Arial"/>
              <a:cs typeface="Arial"/>
              <a:sym typeface="Arial"/>
            </a:endParaRPr>
          </a:p>
          <a:p>
            <a:pPr indent="-457200" lvl="0" marL="457200" rtl="0" algn="l">
              <a:lnSpc>
                <a:spcPct val="80000"/>
              </a:lnSpc>
              <a:spcBef>
                <a:spcPts val="360"/>
              </a:spcBef>
              <a:spcAft>
                <a:spcPts val="0"/>
              </a:spcAft>
              <a:buSzPts val="1440"/>
              <a:buNone/>
            </a:pPr>
            <a:r>
              <a:rPr b="0" i="0" lang="en-US" sz="1800" u="none">
                <a:solidFill>
                  <a:schemeClr val="lt1"/>
                </a:solidFill>
                <a:latin typeface="Arial"/>
                <a:ea typeface="Arial"/>
                <a:cs typeface="Arial"/>
                <a:sym typeface="Arial"/>
              </a:rPr>
              <a:t>4 q 🡨 0                                                          //number of characters matched  </a:t>
            </a:r>
            <a:endParaRPr b="0" i="0" sz="1800" u="none">
              <a:solidFill>
                <a:schemeClr val="lt1"/>
              </a:solidFill>
              <a:latin typeface="Arial"/>
              <a:ea typeface="Arial"/>
              <a:cs typeface="Arial"/>
              <a:sym typeface="Arial"/>
            </a:endParaRPr>
          </a:p>
          <a:p>
            <a:pPr indent="-457200" lvl="0" marL="457200" rtl="0" algn="l">
              <a:lnSpc>
                <a:spcPct val="80000"/>
              </a:lnSpc>
              <a:spcBef>
                <a:spcPts val="360"/>
              </a:spcBef>
              <a:spcAft>
                <a:spcPts val="0"/>
              </a:spcAft>
              <a:buSzPts val="1440"/>
              <a:buNone/>
            </a:pPr>
            <a:r>
              <a:rPr b="0" i="0" lang="en-US" sz="1800" u="none">
                <a:solidFill>
                  <a:schemeClr val="lt1"/>
                </a:solidFill>
                <a:latin typeface="Arial"/>
                <a:ea typeface="Arial"/>
                <a:cs typeface="Arial"/>
                <a:sym typeface="Arial"/>
              </a:rPr>
              <a:t>5 </a:t>
            </a:r>
            <a:r>
              <a:rPr b="1" i="0" lang="en-US" sz="1800" u="none">
                <a:solidFill>
                  <a:schemeClr val="lt1"/>
                </a:solidFill>
                <a:latin typeface="Arial"/>
                <a:ea typeface="Arial"/>
                <a:cs typeface="Arial"/>
                <a:sym typeface="Arial"/>
              </a:rPr>
              <a:t>for</a:t>
            </a:r>
            <a:r>
              <a:rPr b="0" i="0" lang="en-US" sz="1800" u="none">
                <a:solidFill>
                  <a:schemeClr val="lt1"/>
                </a:solidFill>
                <a:latin typeface="Arial"/>
                <a:ea typeface="Arial"/>
                <a:cs typeface="Arial"/>
                <a:sym typeface="Arial"/>
              </a:rPr>
              <a:t> i 🡨 1 to n                                              //scan S from left to right</a:t>
            </a:r>
            <a:endParaRPr b="0" i="0" sz="1800" u="none">
              <a:solidFill>
                <a:schemeClr val="lt1"/>
              </a:solidFill>
              <a:latin typeface="Arial"/>
              <a:ea typeface="Arial"/>
              <a:cs typeface="Arial"/>
              <a:sym typeface="Arial"/>
            </a:endParaRPr>
          </a:p>
          <a:p>
            <a:pPr indent="-457200" lvl="0" marL="457200" rtl="0" algn="l">
              <a:lnSpc>
                <a:spcPct val="80000"/>
              </a:lnSpc>
              <a:spcBef>
                <a:spcPts val="360"/>
              </a:spcBef>
              <a:spcAft>
                <a:spcPts val="0"/>
              </a:spcAft>
              <a:buSzPts val="1440"/>
              <a:buNone/>
            </a:pPr>
            <a:r>
              <a:rPr b="0" i="0" lang="en-US" sz="1800" u="none">
                <a:solidFill>
                  <a:schemeClr val="lt1"/>
                </a:solidFill>
                <a:latin typeface="Arial"/>
                <a:ea typeface="Arial"/>
                <a:cs typeface="Arial"/>
                <a:sym typeface="Arial"/>
              </a:rPr>
              <a:t>6      </a:t>
            </a:r>
            <a:r>
              <a:rPr b="1" i="0" lang="en-US" sz="1800" u="none">
                <a:solidFill>
                  <a:schemeClr val="lt1"/>
                </a:solidFill>
                <a:latin typeface="Arial"/>
                <a:ea typeface="Arial"/>
                <a:cs typeface="Arial"/>
                <a:sym typeface="Arial"/>
              </a:rPr>
              <a:t>do while</a:t>
            </a:r>
            <a:r>
              <a:rPr b="0" i="0" lang="en-US" sz="1800" u="none">
                <a:solidFill>
                  <a:schemeClr val="lt1"/>
                </a:solidFill>
                <a:latin typeface="Arial"/>
                <a:ea typeface="Arial"/>
                <a:cs typeface="Arial"/>
                <a:sym typeface="Arial"/>
              </a:rPr>
              <a:t>  q &gt; 0 and p[q+1] != S[i]</a:t>
            </a:r>
            <a:endParaRPr b="0" i="0" sz="1800" u="none">
              <a:solidFill>
                <a:schemeClr val="lt1"/>
              </a:solidFill>
              <a:latin typeface="Arial"/>
              <a:ea typeface="Arial"/>
              <a:cs typeface="Arial"/>
              <a:sym typeface="Arial"/>
            </a:endParaRPr>
          </a:p>
          <a:p>
            <a:pPr indent="-457200" lvl="0" marL="457200" rtl="0" algn="l">
              <a:lnSpc>
                <a:spcPct val="80000"/>
              </a:lnSpc>
              <a:spcBef>
                <a:spcPts val="360"/>
              </a:spcBef>
              <a:spcAft>
                <a:spcPts val="0"/>
              </a:spcAft>
              <a:buClr>
                <a:schemeClr val="hlink"/>
              </a:buClr>
              <a:buSzPts val="1440"/>
              <a:buAutoNum type="arabicPlain" startAt="7"/>
            </a:pPr>
            <a:r>
              <a:rPr b="0" i="0" lang="en-US" sz="1800" u="none">
                <a:solidFill>
                  <a:schemeClr val="lt1"/>
                </a:solidFill>
                <a:latin typeface="Arial"/>
                <a:ea typeface="Arial"/>
                <a:cs typeface="Arial"/>
                <a:sym typeface="Arial"/>
              </a:rPr>
              <a:t>           </a:t>
            </a:r>
            <a:r>
              <a:rPr b="1" i="0" lang="en-US" sz="1800" u="none">
                <a:solidFill>
                  <a:schemeClr val="lt1"/>
                </a:solidFill>
                <a:latin typeface="Arial"/>
                <a:ea typeface="Arial"/>
                <a:cs typeface="Arial"/>
                <a:sym typeface="Arial"/>
              </a:rPr>
              <a:t>do</a:t>
            </a:r>
            <a:r>
              <a:rPr b="0" i="0" lang="en-US" sz="1800" u="none">
                <a:solidFill>
                  <a:schemeClr val="lt1"/>
                </a:solidFill>
                <a:latin typeface="Arial"/>
                <a:ea typeface="Arial"/>
                <a:cs typeface="Arial"/>
                <a:sym typeface="Arial"/>
              </a:rPr>
              <a:t>  q 🡨 Π[q]                              //next character does not match</a:t>
            </a:r>
            <a:endParaRPr b="0" i="0" sz="1800" u="none">
              <a:solidFill>
                <a:schemeClr val="lt1"/>
              </a:solidFill>
              <a:latin typeface="Arial"/>
              <a:ea typeface="Arial"/>
              <a:cs typeface="Arial"/>
              <a:sym typeface="Arial"/>
            </a:endParaRPr>
          </a:p>
          <a:p>
            <a:pPr indent="-457200" lvl="0" marL="457200" rtl="0" algn="l">
              <a:lnSpc>
                <a:spcPct val="80000"/>
              </a:lnSpc>
              <a:spcBef>
                <a:spcPts val="360"/>
              </a:spcBef>
              <a:spcAft>
                <a:spcPts val="0"/>
              </a:spcAft>
              <a:buClr>
                <a:schemeClr val="hlink"/>
              </a:buClr>
              <a:buSzPts val="1440"/>
              <a:buAutoNum type="arabicPlain" startAt="7"/>
            </a:pPr>
            <a:r>
              <a:rPr b="0" i="0" lang="en-US" sz="1800" u="none">
                <a:solidFill>
                  <a:schemeClr val="lt1"/>
                </a:solidFill>
                <a:latin typeface="Arial"/>
                <a:ea typeface="Arial"/>
                <a:cs typeface="Arial"/>
                <a:sym typeface="Arial"/>
              </a:rPr>
              <a:t>      </a:t>
            </a:r>
            <a:r>
              <a:rPr b="1" i="0" lang="en-US" sz="1800" u="none">
                <a:solidFill>
                  <a:schemeClr val="lt1"/>
                </a:solidFill>
                <a:latin typeface="Arial"/>
                <a:ea typeface="Arial"/>
                <a:cs typeface="Arial"/>
                <a:sym typeface="Arial"/>
              </a:rPr>
              <a:t>if</a:t>
            </a:r>
            <a:r>
              <a:rPr b="0" i="0" lang="en-US" sz="1800" u="none">
                <a:solidFill>
                  <a:schemeClr val="lt1"/>
                </a:solidFill>
                <a:latin typeface="Arial"/>
                <a:ea typeface="Arial"/>
                <a:cs typeface="Arial"/>
                <a:sym typeface="Arial"/>
              </a:rPr>
              <a:t> p[q+1] = S[i]</a:t>
            </a:r>
            <a:endParaRPr b="0" i="0" sz="1800" u="none">
              <a:solidFill>
                <a:schemeClr val="lt1"/>
              </a:solidFill>
              <a:latin typeface="Arial"/>
              <a:ea typeface="Arial"/>
              <a:cs typeface="Arial"/>
              <a:sym typeface="Arial"/>
            </a:endParaRPr>
          </a:p>
          <a:p>
            <a:pPr indent="-457200" lvl="0" marL="457200" rtl="0" algn="l">
              <a:lnSpc>
                <a:spcPct val="80000"/>
              </a:lnSpc>
              <a:spcBef>
                <a:spcPts val="360"/>
              </a:spcBef>
              <a:spcAft>
                <a:spcPts val="0"/>
              </a:spcAft>
              <a:buClr>
                <a:schemeClr val="hlink"/>
              </a:buClr>
              <a:buSzPts val="1440"/>
              <a:buAutoNum type="arabicPlain" startAt="7"/>
            </a:pPr>
            <a:r>
              <a:rPr b="0" i="0" lang="en-US" sz="1800" u="none">
                <a:solidFill>
                  <a:schemeClr val="lt1"/>
                </a:solidFill>
                <a:latin typeface="Arial"/>
                <a:ea typeface="Arial"/>
                <a:cs typeface="Arial"/>
                <a:sym typeface="Arial"/>
              </a:rPr>
              <a:t>         </a:t>
            </a:r>
            <a:r>
              <a:rPr b="1" i="0" lang="en-US" sz="1800" u="none">
                <a:solidFill>
                  <a:schemeClr val="lt1"/>
                </a:solidFill>
                <a:latin typeface="Arial"/>
                <a:ea typeface="Arial"/>
                <a:cs typeface="Arial"/>
                <a:sym typeface="Arial"/>
              </a:rPr>
              <a:t>then</a:t>
            </a:r>
            <a:r>
              <a:rPr b="0" i="0" lang="en-US" sz="1800" u="none">
                <a:solidFill>
                  <a:schemeClr val="lt1"/>
                </a:solidFill>
                <a:latin typeface="Arial"/>
                <a:ea typeface="Arial"/>
                <a:cs typeface="Arial"/>
                <a:sym typeface="Arial"/>
              </a:rPr>
              <a:t> q 🡨 q + 1                            //next character matches</a:t>
            </a:r>
            <a:endParaRPr b="0" i="0" sz="1800" u="none">
              <a:solidFill>
                <a:schemeClr val="lt1"/>
              </a:solidFill>
              <a:latin typeface="Arial"/>
              <a:ea typeface="Arial"/>
              <a:cs typeface="Arial"/>
              <a:sym typeface="Arial"/>
            </a:endParaRPr>
          </a:p>
          <a:p>
            <a:pPr indent="-457200" lvl="0" marL="457200" rtl="0" algn="l">
              <a:lnSpc>
                <a:spcPct val="80000"/>
              </a:lnSpc>
              <a:spcBef>
                <a:spcPts val="360"/>
              </a:spcBef>
              <a:spcAft>
                <a:spcPts val="0"/>
              </a:spcAft>
              <a:buClr>
                <a:schemeClr val="hlink"/>
              </a:buClr>
              <a:buSzPts val="1440"/>
              <a:buAutoNum type="arabicPlain" startAt="7"/>
            </a:pPr>
            <a:r>
              <a:rPr b="0" i="0" lang="en-US" sz="1800" u="none">
                <a:solidFill>
                  <a:schemeClr val="lt1"/>
                </a:solidFill>
                <a:latin typeface="Arial"/>
                <a:ea typeface="Arial"/>
                <a:cs typeface="Arial"/>
                <a:sym typeface="Arial"/>
              </a:rPr>
              <a:t>      </a:t>
            </a:r>
            <a:r>
              <a:rPr b="1" i="0" lang="en-US" sz="1800" u="none">
                <a:solidFill>
                  <a:schemeClr val="lt1"/>
                </a:solidFill>
                <a:latin typeface="Arial"/>
                <a:ea typeface="Arial"/>
                <a:cs typeface="Arial"/>
                <a:sym typeface="Arial"/>
              </a:rPr>
              <a:t>if</a:t>
            </a:r>
            <a:r>
              <a:rPr b="0" i="0" lang="en-US" sz="1800" u="none">
                <a:solidFill>
                  <a:schemeClr val="lt1"/>
                </a:solidFill>
                <a:latin typeface="Arial"/>
                <a:ea typeface="Arial"/>
                <a:cs typeface="Arial"/>
                <a:sym typeface="Arial"/>
              </a:rPr>
              <a:t> q = m                                           //is all of p matched?</a:t>
            </a:r>
            <a:endParaRPr b="0" i="0" sz="1800" u="none">
              <a:solidFill>
                <a:schemeClr val="lt1"/>
              </a:solidFill>
              <a:latin typeface="Arial"/>
              <a:ea typeface="Arial"/>
              <a:cs typeface="Arial"/>
              <a:sym typeface="Arial"/>
            </a:endParaRPr>
          </a:p>
          <a:p>
            <a:pPr indent="-457200" lvl="0" marL="457200" rtl="0" algn="l">
              <a:lnSpc>
                <a:spcPct val="80000"/>
              </a:lnSpc>
              <a:spcBef>
                <a:spcPts val="360"/>
              </a:spcBef>
              <a:spcAft>
                <a:spcPts val="0"/>
              </a:spcAft>
              <a:buClr>
                <a:schemeClr val="hlink"/>
              </a:buClr>
              <a:buSzPts val="1440"/>
              <a:buAutoNum type="arabicPlain" startAt="7"/>
            </a:pPr>
            <a:r>
              <a:rPr b="0" i="0" lang="en-US" sz="1800" u="none">
                <a:solidFill>
                  <a:schemeClr val="lt1"/>
                </a:solidFill>
                <a:latin typeface="Arial"/>
                <a:ea typeface="Arial"/>
                <a:cs typeface="Arial"/>
                <a:sym typeface="Arial"/>
              </a:rPr>
              <a:t>          </a:t>
            </a:r>
            <a:r>
              <a:rPr b="1" i="0" lang="en-US" sz="1800" u="none">
                <a:solidFill>
                  <a:schemeClr val="lt1"/>
                </a:solidFill>
                <a:latin typeface="Arial"/>
                <a:ea typeface="Arial"/>
                <a:cs typeface="Arial"/>
                <a:sym typeface="Arial"/>
              </a:rPr>
              <a:t>then</a:t>
            </a:r>
            <a:r>
              <a:rPr b="0" i="0" lang="en-US" sz="1800" u="none">
                <a:solidFill>
                  <a:schemeClr val="lt1"/>
                </a:solidFill>
                <a:latin typeface="Arial"/>
                <a:ea typeface="Arial"/>
                <a:cs typeface="Arial"/>
                <a:sym typeface="Arial"/>
              </a:rPr>
              <a:t> print “Pattern occurs with shift” i – m</a:t>
            </a:r>
            <a:endParaRPr b="0" i="0" sz="1800" u="none">
              <a:solidFill>
                <a:schemeClr val="lt1"/>
              </a:solidFill>
              <a:latin typeface="Arial"/>
              <a:ea typeface="Arial"/>
              <a:cs typeface="Arial"/>
              <a:sym typeface="Arial"/>
            </a:endParaRPr>
          </a:p>
          <a:p>
            <a:pPr indent="-457200" lvl="0" marL="457200" rtl="0" algn="l">
              <a:lnSpc>
                <a:spcPct val="80000"/>
              </a:lnSpc>
              <a:spcBef>
                <a:spcPts val="360"/>
              </a:spcBef>
              <a:spcAft>
                <a:spcPts val="0"/>
              </a:spcAft>
              <a:buClr>
                <a:schemeClr val="hlink"/>
              </a:buClr>
              <a:buSzPts val="1440"/>
              <a:buAutoNum type="arabicPlain" startAt="7"/>
            </a:pPr>
            <a:r>
              <a:rPr b="0" i="0" lang="en-US" sz="1800" u="none">
                <a:solidFill>
                  <a:schemeClr val="lt1"/>
                </a:solidFill>
                <a:latin typeface="Arial"/>
                <a:ea typeface="Arial"/>
                <a:cs typeface="Arial"/>
                <a:sym typeface="Arial"/>
              </a:rPr>
              <a:t>                 q 🡨 Π[ q]                             // look for the next match</a:t>
            </a:r>
            <a:endParaRPr b="0" i="0" sz="1800" u="none">
              <a:solidFill>
                <a:schemeClr val="lt1"/>
              </a:solidFill>
              <a:latin typeface="Arial"/>
              <a:ea typeface="Arial"/>
              <a:cs typeface="Arial"/>
              <a:sym typeface="Arial"/>
            </a:endParaRPr>
          </a:p>
          <a:p>
            <a:pPr indent="-457200" lvl="0" marL="457200" rtl="0" algn="l">
              <a:lnSpc>
                <a:spcPct val="80000"/>
              </a:lnSpc>
              <a:spcBef>
                <a:spcPts val="360"/>
              </a:spcBef>
              <a:spcAft>
                <a:spcPts val="0"/>
              </a:spcAft>
              <a:buSzPts val="1440"/>
              <a:buNone/>
            </a:pPr>
            <a:r>
              <a:t/>
            </a:r>
            <a:endParaRPr b="0" i="0" sz="1800" u="none">
              <a:solidFill>
                <a:schemeClr val="lt1"/>
              </a:solidFill>
              <a:latin typeface="Arial"/>
              <a:ea typeface="Arial"/>
              <a:cs typeface="Arial"/>
              <a:sym typeface="Arial"/>
            </a:endParaRPr>
          </a:p>
          <a:p>
            <a:pPr indent="-457200" lvl="0" marL="457200" rtl="0" algn="l">
              <a:lnSpc>
                <a:spcPct val="80000"/>
              </a:lnSpc>
              <a:spcBef>
                <a:spcPts val="360"/>
              </a:spcBef>
              <a:spcAft>
                <a:spcPts val="0"/>
              </a:spcAft>
              <a:buSzPts val="1440"/>
              <a:buNone/>
            </a:pPr>
            <a:r>
              <a:rPr b="0" i="1" lang="en-US" sz="1800" u="none">
                <a:solidFill>
                  <a:srgbClr val="FF0000"/>
                </a:solidFill>
                <a:latin typeface="Arial"/>
                <a:ea typeface="Arial"/>
                <a:cs typeface="Arial"/>
                <a:sym typeface="Arial"/>
              </a:rPr>
              <a:t>Note: KMP finds every occurrence of a ‘p’ in ‘S’.  That is why KMP does not terminate in step 12, rather it searches remainder of ‘S’ for any more occurrences of ‘p’.</a:t>
            </a:r>
            <a:endParaRPr b="0" i="1" sz="1800" u="none">
              <a:solidFill>
                <a:srgbClr val="FF0000"/>
              </a:solidFill>
              <a:latin typeface="Arial"/>
              <a:ea typeface="Arial"/>
              <a:cs typeface="Arial"/>
              <a:sym typeface="Arial"/>
            </a:endParaRPr>
          </a:p>
          <a:p>
            <a:pPr indent="-457200" lvl="0" marL="457200" rtl="0" algn="l">
              <a:lnSpc>
                <a:spcPct val="80000"/>
              </a:lnSpc>
              <a:spcBef>
                <a:spcPts val="360"/>
              </a:spcBef>
              <a:spcAft>
                <a:spcPts val="0"/>
              </a:spcAft>
              <a:buSzPts val="1440"/>
              <a:buNone/>
            </a:pPr>
            <a:r>
              <a:t/>
            </a:r>
            <a:endParaRPr i="1" sz="1800">
              <a:solidFill>
                <a:srgbClr val="FF0000"/>
              </a:solidFill>
            </a:endParaRPr>
          </a:p>
          <a:p>
            <a:pPr indent="-457200" lvl="0" marL="457200" rtl="0" algn="l">
              <a:lnSpc>
                <a:spcPct val="80000"/>
              </a:lnSpc>
              <a:spcBef>
                <a:spcPts val="360"/>
              </a:spcBef>
              <a:spcAft>
                <a:spcPts val="0"/>
              </a:spcAft>
              <a:buSzPts val="1440"/>
              <a:buNone/>
            </a:pPr>
            <a:r>
              <a:rPr i="1" lang="en-US" sz="1800">
                <a:solidFill>
                  <a:srgbClr val="FF0000"/>
                </a:solidFill>
              </a:rPr>
              <a:t>                                                                         </a:t>
            </a:r>
            <a:r>
              <a:rPr b="1" i="1" lang="en-US" sz="1800">
                <a:solidFill>
                  <a:srgbClr val="FF0000"/>
                </a:solidFill>
              </a:rPr>
              <a:t>   TC=O(n)</a:t>
            </a:r>
            <a:endParaRPr b="1" i="1" sz="1800">
              <a:solidFill>
                <a:srgbClr val="FF0000"/>
              </a:solidFill>
            </a:endParaRPr>
          </a:p>
          <a:p>
            <a:pPr indent="-457200" lvl="0" marL="457200" rtl="0" algn="l">
              <a:lnSpc>
                <a:spcPct val="80000"/>
              </a:lnSpc>
              <a:spcBef>
                <a:spcPts val="360"/>
              </a:spcBef>
              <a:spcAft>
                <a:spcPts val="0"/>
              </a:spcAft>
              <a:buSzPts val="1440"/>
              <a:buNone/>
            </a:pPr>
            <a:r>
              <a:t/>
            </a:r>
            <a:endParaRPr b="1" i="0" sz="1800" u="none">
              <a:solidFill>
                <a:srgbClr val="FF0000"/>
              </a:solidFill>
            </a:endParaRPr>
          </a:p>
          <a:p>
            <a:pPr indent="-251459" lvl="0" marL="342900" rtl="0" algn="l">
              <a:lnSpc>
                <a:spcPct val="100000"/>
              </a:lnSpc>
              <a:spcBef>
                <a:spcPts val="360"/>
              </a:spcBef>
              <a:spcAft>
                <a:spcPts val="0"/>
              </a:spcAft>
              <a:buSzPts val="1440"/>
              <a:buNone/>
            </a:pPr>
            <a:r>
              <a:t/>
            </a:r>
            <a:endParaRPr b="0" i="0" sz="1800" u="non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7" name="Shape 467"/>
        <p:cNvGrpSpPr/>
        <p:nvPr/>
      </p:nvGrpSpPr>
      <p:grpSpPr>
        <a:xfrm>
          <a:off x="0" y="0"/>
          <a:ext cx="0" cy="0"/>
          <a:chOff x="0" y="0"/>
          <a:chExt cx="0" cy="0"/>
        </a:xfrm>
      </p:grpSpPr>
      <p:sp>
        <p:nvSpPr>
          <p:cNvPr id="468" name="Google Shape;468;p22"/>
          <p:cNvSpPr txBox="1"/>
          <p:nvPr>
            <p:ph type="title"/>
          </p:nvPr>
        </p:nvSpPr>
        <p:spPr>
          <a:xfrm>
            <a:off x="609600" y="277812"/>
            <a:ext cx="10972800" cy="1139700"/>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3600"/>
              <a:buFont typeface="Arial"/>
              <a:buNone/>
            </a:pPr>
            <a:r>
              <a:rPr b="0" i="0" lang="en-US" sz="3600" u="sng">
                <a:solidFill>
                  <a:schemeClr val="lt2"/>
                </a:solidFill>
                <a:latin typeface="Arial"/>
                <a:ea typeface="Arial"/>
                <a:cs typeface="Arial"/>
                <a:sym typeface="Arial"/>
              </a:rPr>
              <a:t>Running - time analysis</a:t>
            </a:r>
            <a:endParaRPr b="0" i="0" sz="3600" u="sng">
              <a:solidFill>
                <a:schemeClr val="lt2"/>
              </a:solidFill>
              <a:latin typeface="Arial"/>
              <a:ea typeface="Arial"/>
              <a:cs typeface="Arial"/>
              <a:sym typeface="Arial"/>
            </a:endParaRPr>
          </a:p>
        </p:txBody>
      </p:sp>
      <p:sp>
        <p:nvSpPr>
          <p:cNvPr id="469" name="Google Shape;469;p22"/>
          <p:cNvSpPr txBox="1"/>
          <p:nvPr>
            <p:ph idx="1" type="body"/>
          </p:nvPr>
        </p:nvSpPr>
        <p:spPr>
          <a:xfrm>
            <a:off x="609600" y="1600200"/>
            <a:ext cx="5384700" cy="4526100"/>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hlink"/>
              </a:buClr>
              <a:buSzPts val="1120"/>
              <a:buFont typeface="Noto Sans Symbols"/>
              <a:buChar char="⮚"/>
            </a:pPr>
            <a:r>
              <a:rPr b="0" i="0" lang="en-US" sz="1400" u="sng">
                <a:solidFill>
                  <a:schemeClr val="lt1"/>
                </a:solidFill>
                <a:latin typeface="Arial"/>
                <a:ea typeface="Arial"/>
                <a:cs typeface="Arial"/>
                <a:sym typeface="Arial"/>
              </a:rPr>
              <a:t>Compute-Prefix-Function (Π)</a:t>
            </a:r>
            <a:endParaRPr b="0" i="0" sz="1400" u="sng">
              <a:solidFill>
                <a:schemeClr val="lt1"/>
              </a:solidFill>
              <a:latin typeface="Arial"/>
              <a:ea typeface="Arial"/>
              <a:cs typeface="Arial"/>
              <a:sym typeface="Arial"/>
            </a:endParaRPr>
          </a:p>
          <a:p>
            <a:pPr indent="-609600" lvl="0" marL="609600" rtl="0" algn="l">
              <a:lnSpc>
                <a:spcPct val="80000"/>
              </a:lnSpc>
              <a:spcBef>
                <a:spcPts val="280"/>
              </a:spcBef>
              <a:spcAft>
                <a:spcPts val="0"/>
              </a:spcAft>
              <a:buSzPts val="1120"/>
              <a:buNone/>
            </a:pPr>
            <a:r>
              <a:rPr b="0" i="0" lang="en-US" sz="1400" u="none">
                <a:solidFill>
                  <a:schemeClr val="lt1"/>
                </a:solidFill>
                <a:latin typeface="Arial"/>
                <a:ea typeface="Arial"/>
                <a:cs typeface="Arial"/>
                <a:sym typeface="Arial"/>
              </a:rPr>
              <a:t>1  m 🡨 length[p]               //’p’ pattern to be matched</a:t>
            </a:r>
            <a:endParaRPr b="0" i="0" sz="1400" u="none">
              <a:solidFill>
                <a:schemeClr val="lt1"/>
              </a:solidFill>
              <a:latin typeface="Arial"/>
              <a:ea typeface="Arial"/>
              <a:cs typeface="Arial"/>
              <a:sym typeface="Arial"/>
            </a:endParaRPr>
          </a:p>
          <a:p>
            <a:pPr indent="-609600" lvl="0" marL="609600" rtl="0" algn="l">
              <a:lnSpc>
                <a:spcPct val="80000"/>
              </a:lnSpc>
              <a:spcBef>
                <a:spcPts val="280"/>
              </a:spcBef>
              <a:spcAft>
                <a:spcPts val="0"/>
              </a:spcAft>
              <a:buSzPts val="1120"/>
              <a:buNone/>
            </a:pPr>
            <a:r>
              <a:rPr b="0" i="0" lang="en-US" sz="1400" u="none">
                <a:solidFill>
                  <a:schemeClr val="lt1"/>
                </a:solidFill>
                <a:latin typeface="Arial"/>
                <a:ea typeface="Arial"/>
                <a:cs typeface="Arial"/>
                <a:sym typeface="Arial"/>
              </a:rPr>
              <a:t>2  Π[1] 🡨 0 </a:t>
            </a:r>
            <a:endParaRPr b="0" i="0" sz="1400" u="none">
              <a:solidFill>
                <a:schemeClr val="lt1"/>
              </a:solidFill>
              <a:latin typeface="Arial"/>
              <a:ea typeface="Arial"/>
              <a:cs typeface="Arial"/>
              <a:sym typeface="Arial"/>
            </a:endParaRPr>
          </a:p>
          <a:p>
            <a:pPr indent="-609600" lvl="0" marL="609600" rtl="0" algn="l">
              <a:lnSpc>
                <a:spcPct val="80000"/>
              </a:lnSpc>
              <a:spcBef>
                <a:spcPts val="280"/>
              </a:spcBef>
              <a:spcAft>
                <a:spcPts val="0"/>
              </a:spcAft>
              <a:buSzPts val="1120"/>
              <a:buNone/>
            </a:pPr>
            <a:r>
              <a:rPr b="0" i="0" lang="en-US" sz="1400" u="none">
                <a:solidFill>
                  <a:schemeClr val="lt1"/>
                </a:solidFill>
                <a:latin typeface="Arial"/>
                <a:ea typeface="Arial"/>
                <a:cs typeface="Arial"/>
                <a:sym typeface="Arial"/>
              </a:rPr>
              <a:t>3  k 🡨 0</a:t>
            </a:r>
            <a:endParaRPr b="0" i="0" sz="1400" u="none">
              <a:solidFill>
                <a:schemeClr val="lt1"/>
              </a:solidFill>
              <a:latin typeface="Arial"/>
              <a:ea typeface="Arial"/>
              <a:cs typeface="Arial"/>
              <a:sym typeface="Arial"/>
            </a:endParaRPr>
          </a:p>
          <a:p>
            <a:pPr indent="-609600" lvl="0" marL="609600" rtl="0" algn="l">
              <a:lnSpc>
                <a:spcPct val="80000"/>
              </a:lnSpc>
              <a:spcBef>
                <a:spcPts val="280"/>
              </a:spcBef>
              <a:spcAft>
                <a:spcPts val="0"/>
              </a:spcAft>
              <a:buClr>
                <a:schemeClr val="hlink"/>
              </a:buClr>
              <a:buSzPts val="1120"/>
              <a:buAutoNum type="arabicPlain" startAt="4"/>
            </a:pPr>
            <a:r>
              <a:rPr b="1" i="0" lang="en-US" sz="1400" u="none">
                <a:solidFill>
                  <a:schemeClr val="lt1"/>
                </a:solidFill>
                <a:latin typeface="Arial"/>
                <a:ea typeface="Arial"/>
                <a:cs typeface="Arial"/>
                <a:sym typeface="Arial"/>
              </a:rPr>
              <a:t> for</a:t>
            </a:r>
            <a:r>
              <a:rPr b="0" i="0" lang="en-US" sz="1400" u="none">
                <a:solidFill>
                  <a:schemeClr val="lt1"/>
                </a:solidFill>
                <a:latin typeface="Arial"/>
                <a:ea typeface="Arial"/>
                <a:cs typeface="Arial"/>
                <a:sym typeface="Arial"/>
              </a:rPr>
              <a:t> q 🡨 2 to m</a:t>
            </a:r>
            <a:endParaRPr b="0" i="0" sz="1400" u="none">
              <a:solidFill>
                <a:schemeClr val="lt1"/>
              </a:solidFill>
              <a:latin typeface="Arial"/>
              <a:ea typeface="Arial"/>
              <a:cs typeface="Arial"/>
              <a:sym typeface="Arial"/>
            </a:endParaRPr>
          </a:p>
          <a:p>
            <a:pPr indent="-609600" lvl="0" marL="609600" rtl="0" algn="l">
              <a:lnSpc>
                <a:spcPct val="80000"/>
              </a:lnSpc>
              <a:spcBef>
                <a:spcPts val="280"/>
              </a:spcBef>
              <a:spcAft>
                <a:spcPts val="0"/>
              </a:spcAft>
              <a:buClr>
                <a:schemeClr val="hlink"/>
              </a:buClr>
              <a:buSzPts val="1120"/>
              <a:buAutoNum type="arabicPlain" startAt="4"/>
            </a:pPr>
            <a:r>
              <a:rPr b="0" i="0" lang="en-US" sz="1400" u="none">
                <a:solidFill>
                  <a:schemeClr val="lt1"/>
                </a:solidFill>
                <a:latin typeface="Arial"/>
                <a:ea typeface="Arial"/>
                <a:cs typeface="Arial"/>
                <a:sym typeface="Arial"/>
              </a:rPr>
              <a:t>         </a:t>
            </a:r>
            <a:r>
              <a:rPr b="1" i="0" lang="en-US" sz="1400" u="none">
                <a:solidFill>
                  <a:schemeClr val="lt1"/>
                </a:solidFill>
                <a:latin typeface="Arial"/>
                <a:ea typeface="Arial"/>
                <a:cs typeface="Arial"/>
                <a:sym typeface="Arial"/>
              </a:rPr>
              <a:t>do while</a:t>
            </a:r>
            <a:r>
              <a:rPr b="0" i="0" lang="en-US" sz="1400" u="none">
                <a:solidFill>
                  <a:schemeClr val="lt1"/>
                </a:solidFill>
                <a:latin typeface="Arial"/>
                <a:ea typeface="Arial"/>
                <a:cs typeface="Arial"/>
                <a:sym typeface="Arial"/>
              </a:rPr>
              <a:t> k &gt; 0 and p[k+1] != p[q]</a:t>
            </a:r>
            <a:endParaRPr b="0" i="0" sz="1400" u="none">
              <a:solidFill>
                <a:schemeClr val="lt1"/>
              </a:solidFill>
              <a:latin typeface="Arial"/>
              <a:ea typeface="Arial"/>
              <a:cs typeface="Arial"/>
              <a:sym typeface="Arial"/>
            </a:endParaRPr>
          </a:p>
          <a:p>
            <a:pPr indent="-609600" lvl="0" marL="609600" rtl="0" algn="l">
              <a:lnSpc>
                <a:spcPct val="80000"/>
              </a:lnSpc>
              <a:spcBef>
                <a:spcPts val="280"/>
              </a:spcBef>
              <a:spcAft>
                <a:spcPts val="0"/>
              </a:spcAft>
              <a:buSzPts val="1120"/>
              <a:buNone/>
            </a:pPr>
            <a:r>
              <a:rPr b="0" i="0" lang="en-US" sz="1400" u="none">
                <a:solidFill>
                  <a:schemeClr val="lt1"/>
                </a:solidFill>
                <a:latin typeface="Arial"/>
                <a:ea typeface="Arial"/>
                <a:cs typeface="Arial"/>
                <a:sym typeface="Arial"/>
              </a:rPr>
              <a:t>6                       </a:t>
            </a:r>
            <a:r>
              <a:rPr b="1" i="0" lang="en-US" sz="1400" u="none">
                <a:solidFill>
                  <a:schemeClr val="lt1"/>
                </a:solidFill>
                <a:latin typeface="Arial"/>
                <a:ea typeface="Arial"/>
                <a:cs typeface="Arial"/>
                <a:sym typeface="Arial"/>
              </a:rPr>
              <a:t>do</a:t>
            </a:r>
            <a:r>
              <a:rPr b="0" i="0" lang="en-US" sz="1400" u="none">
                <a:solidFill>
                  <a:schemeClr val="lt1"/>
                </a:solidFill>
                <a:latin typeface="Arial"/>
                <a:ea typeface="Arial"/>
                <a:cs typeface="Arial"/>
                <a:sym typeface="Arial"/>
              </a:rPr>
              <a:t> k 🡨 Π[k]</a:t>
            </a:r>
            <a:endParaRPr b="0" i="0" sz="1400" u="none">
              <a:solidFill>
                <a:schemeClr val="lt1"/>
              </a:solidFill>
              <a:latin typeface="Arial"/>
              <a:ea typeface="Arial"/>
              <a:cs typeface="Arial"/>
              <a:sym typeface="Arial"/>
            </a:endParaRPr>
          </a:p>
          <a:p>
            <a:pPr indent="-609600" lvl="0" marL="609600" rtl="0" algn="l">
              <a:lnSpc>
                <a:spcPct val="80000"/>
              </a:lnSpc>
              <a:spcBef>
                <a:spcPts val="280"/>
              </a:spcBef>
              <a:spcAft>
                <a:spcPts val="0"/>
              </a:spcAft>
              <a:buClr>
                <a:schemeClr val="hlink"/>
              </a:buClr>
              <a:buSzPts val="1120"/>
              <a:buAutoNum type="arabicPlain" startAt="7"/>
            </a:pPr>
            <a:r>
              <a:rPr b="0" i="0" lang="en-US" sz="1400" u="none">
                <a:solidFill>
                  <a:schemeClr val="lt1"/>
                </a:solidFill>
                <a:latin typeface="Arial"/>
                <a:ea typeface="Arial"/>
                <a:cs typeface="Arial"/>
                <a:sym typeface="Arial"/>
              </a:rPr>
              <a:t>              </a:t>
            </a:r>
            <a:r>
              <a:rPr b="1" i="0" lang="en-US" sz="1400" u="none">
                <a:solidFill>
                  <a:schemeClr val="lt1"/>
                </a:solidFill>
                <a:latin typeface="Arial"/>
                <a:ea typeface="Arial"/>
                <a:cs typeface="Arial"/>
                <a:sym typeface="Arial"/>
              </a:rPr>
              <a:t>If</a:t>
            </a:r>
            <a:r>
              <a:rPr b="0" i="0" lang="en-US" sz="1400" u="none">
                <a:solidFill>
                  <a:schemeClr val="lt1"/>
                </a:solidFill>
                <a:latin typeface="Arial"/>
                <a:ea typeface="Arial"/>
                <a:cs typeface="Arial"/>
                <a:sym typeface="Arial"/>
              </a:rPr>
              <a:t> p[k+1] = p[q]</a:t>
            </a:r>
            <a:endParaRPr b="0" i="0" sz="1400" u="none">
              <a:solidFill>
                <a:schemeClr val="lt1"/>
              </a:solidFill>
              <a:latin typeface="Arial"/>
              <a:ea typeface="Arial"/>
              <a:cs typeface="Arial"/>
              <a:sym typeface="Arial"/>
            </a:endParaRPr>
          </a:p>
          <a:p>
            <a:pPr indent="-609600" lvl="0" marL="609600" rtl="0" algn="l">
              <a:lnSpc>
                <a:spcPct val="80000"/>
              </a:lnSpc>
              <a:spcBef>
                <a:spcPts val="280"/>
              </a:spcBef>
              <a:spcAft>
                <a:spcPts val="0"/>
              </a:spcAft>
              <a:buClr>
                <a:schemeClr val="hlink"/>
              </a:buClr>
              <a:buSzPts val="1120"/>
              <a:buAutoNum type="arabicPlain" startAt="7"/>
            </a:pPr>
            <a:r>
              <a:rPr b="0" i="0" lang="en-US" sz="1400" u="none">
                <a:solidFill>
                  <a:schemeClr val="lt1"/>
                </a:solidFill>
                <a:latin typeface="Arial"/>
                <a:ea typeface="Arial"/>
                <a:cs typeface="Arial"/>
                <a:sym typeface="Arial"/>
              </a:rPr>
              <a:t>                 </a:t>
            </a:r>
            <a:r>
              <a:rPr b="1" i="0" lang="en-US" sz="1400" u="none">
                <a:solidFill>
                  <a:schemeClr val="lt1"/>
                </a:solidFill>
                <a:latin typeface="Arial"/>
                <a:ea typeface="Arial"/>
                <a:cs typeface="Arial"/>
                <a:sym typeface="Arial"/>
              </a:rPr>
              <a:t>then</a:t>
            </a:r>
            <a:r>
              <a:rPr b="0" i="0" lang="en-US" sz="1400" u="none">
                <a:solidFill>
                  <a:schemeClr val="lt1"/>
                </a:solidFill>
                <a:latin typeface="Arial"/>
                <a:ea typeface="Arial"/>
                <a:cs typeface="Arial"/>
                <a:sym typeface="Arial"/>
              </a:rPr>
              <a:t> k 🡨 k +1</a:t>
            </a:r>
            <a:endParaRPr b="0" i="0" sz="1400" u="none">
              <a:solidFill>
                <a:schemeClr val="lt1"/>
              </a:solidFill>
              <a:latin typeface="Arial"/>
              <a:ea typeface="Arial"/>
              <a:cs typeface="Arial"/>
              <a:sym typeface="Arial"/>
            </a:endParaRPr>
          </a:p>
          <a:p>
            <a:pPr indent="-609600" lvl="0" marL="609600" rtl="0" algn="l">
              <a:lnSpc>
                <a:spcPct val="80000"/>
              </a:lnSpc>
              <a:spcBef>
                <a:spcPts val="280"/>
              </a:spcBef>
              <a:spcAft>
                <a:spcPts val="0"/>
              </a:spcAft>
              <a:buClr>
                <a:schemeClr val="hlink"/>
              </a:buClr>
              <a:buSzPts val="1120"/>
              <a:buAutoNum type="arabicPlain" startAt="7"/>
            </a:pPr>
            <a:r>
              <a:rPr b="0" i="0" lang="en-US" sz="1400" u="none">
                <a:solidFill>
                  <a:schemeClr val="lt1"/>
                </a:solidFill>
                <a:latin typeface="Arial"/>
                <a:ea typeface="Arial"/>
                <a:cs typeface="Arial"/>
                <a:sym typeface="Arial"/>
              </a:rPr>
              <a:t>              Π[q] 🡨 k</a:t>
            </a:r>
            <a:endParaRPr b="0" i="0" sz="1400" u="none">
              <a:solidFill>
                <a:schemeClr val="lt1"/>
              </a:solidFill>
              <a:latin typeface="Arial"/>
              <a:ea typeface="Arial"/>
              <a:cs typeface="Arial"/>
              <a:sym typeface="Arial"/>
            </a:endParaRPr>
          </a:p>
          <a:p>
            <a:pPr indent="-609600" lvl="0" marL="609600" rtl="0" algn="l">
              <a:lnSpc>
                <a:spcPct val="80000"/>
              </a:lnSpc>
              <a:spcBef>
                <a:spcPts val="280"/>
              </a:spcBef>
              <a:spcAft>
                <a:spcPts val="0"/>
              </a:spcAft>
              <a:buClr>
                <a:schemeClr val="hlink"/>
              </a:buClr>
              <a:buSzPts val="1120"/>
              <a:buAutoNum type="arabicPlain" startAt="7"/>
            </a:pPr>
            <a:r>
              <a:rPr b="1" i="0" lang="en-US" sz="1400" u="none">
                <a:solidFill>
                  <a:schemeClr val="lt1"/>
                </a:solidFill>
                <a:latin typeface="Arial"/>
                <a:ea typeface="Arial"/>
                <a:cs typeface="Arial"/>
                <a:sym typeface="Arial"/>
              </a:rPr>
              <a:t>return</a:t>
            </a:r>
            <a:r>
              <a:rPr b="0" i="0" lang="en-US" sz="1400" u="none">
                <a:solidFill>
                  <a:schemeClr val="lt1"/>
                </a:solidFill>
                <a:latin typeface="Arial"/>
                <a:ea typeface="Arial"/>
                <a:cs typeface="Arial"/>
                <a:sym typeface="Arial"/>
              </a:rPr>
              <a:t> Π</a:t>
            </a:r>
            <a:endParaRPr b="0" i="0" sz="1400" u="none">
              <a:solidFill>
                <a:schemeClr val="lt1"/>
              </a:solidFill>
              <a:latin typeface="Arial"/>
              <a:ea typeface="Arial"/>
              <a:cs typeface="Arial"/>
              <a:sym typeface="Arial"/>
            </a:endParaRPr>
          </a:p>
          <a:p>
            <a:pPr indent="-609600" lvl="0" marL="609600" rtl="0" algn="l">
              <a:lnSpc>
                <a:spcPct val="80000"/>
              </a:lnSpc>
              <a:spcBef>
                <a:spcPts val="280"/>
              </a:spcBef>
              <a:spcAft>
                <a:spcPts val="0"/>
              </a:spcAft>
              <a:buSzPts val="1120"/>
              <a:buNone/>
            </a:pPr>
            <a:r>
              <a:t/>
            </a:r>
            <a:endParaRPr b="0" i="0" sz="1400" u="none">
              <a:solidFill>
                <a:schemeClr val="lt1"/>
              </a:solidFill>
              <a:latin typeface="Arial"/>
              <a:ea typeface="Arial"/>
              <a:cs typeface="Arial"/>
              <a:sym typeface="Arial"/>
            </a:endParaRPr>
          </a:p>
          <a:p>
            <a:pPr indent="-609600" lvl="0" marL="609600" rtl="0" algn="l">
              <a:lnSpc>
                <a:spcPct val="80000"/>
              </a:lnSpc>
              <a:spcBef>
                <a:spcPts val="280"/>
              </a:spcBef>
              <a:spcAft>
                <a:spcPts val="0"/>
              </a:spcAft>
              <a:buSzPts val="1120"/>
              <a:buNone/>
            </a:pPr>
            <a:r>
              <a:t/>
            </a:r>
            <a:endParaRPr b="0" i="0" sz="1400" u="none">
              <a:solidFill>
                <a:schemeClr val="lt1"/>
              </a:solidFill>
              <a:latin typeface="Arial"/>
              <a:ea typeface="Arial"/>
              <a:cs typeface="Arial"/>
              <a:sym typeface="Arial"/>
            </a:endParaRPr>
          </a:p>
          <a:p>
            <a:pPr indent="-538480" lvl="0" marL="609600" rtl="0" algn="l">
              <a:lnSpc>
                <a:spcPct val="80000"/>
              </a:lnSpc>
              <a:spcBef>
                <a:spcPts val="280"/>
              </a:spcBef>
              <a:spcAft>
                <a:spcPts val="0"/>
              </a:spcAft>
              <a:buClr>
                <a:schemeClr val="hlink"/>
              </a:buClr>
              <a:buSzPts val="1120"/>
              <a:buNone/>
            </a:pPr>
            <a:r>
              <a:t/>
            </a:r>
            <a:endParaRPr b="0" i="0" sz="1400" u="none">
              <a:solidFill>
                <a:schemeClr val="lt1"/>
              </a:solidFill>
              <a:latin typeface="Arial"/>
              <a:ea typeface="Arial"/>
              <a:cs typeface="Arial"/>
              <a:sym typeface="Arial"/>
            </a:endParaRPr>
          </a:p>
          <a:p>
            <a:pPr indent="-609600" lvl="0" marL="609600" rtl="0" algn="l">
              <a:lnSpc>
                <a:spcPct val="80000"/>
              </a:lnSpc>
              <a:spcBef>
                <a:spcPts val="280"/>
              </a:spcBef>
              <a:spcAft>
                <a:spcPts val="0"/>
              </a:spcAft>
              <a:buSzPts val="1120"/>
              <a:buNone/>
            </a:pPr>
            <a:r>
              <a:rPr b="0" i="0" lang="en-US" sz="1400" u="none">
                <a:solidFill>
                  <a:schemeClr val="lt1"/>
                </a:solidFill>
                <a:latin typeface="Arial"/>
                <a:ea typeface="Arial"/>
                <a:cs typeface="Arial"/>
                <a:sym typeface="Arial"/>
              </a:rPr>
              <a:t>In the above pseudocode for computing the prefix function, the for loop from step 4 to step 10 runs ‘m’ times. Step 1 to step 3 take constant time. Hence the running time of compute prefix function is Θ(m).</a:t>
            </a:r>
            <a:endParaRPr b="0" i="0" sz="1400" u="none">
              <a:solidFill>
                <a:schemeClr val="lt1"/>
              </a:solidFill>
              <a:latin typeface="Arial"/>
              <a:ea typeface="Arial"/>
              <a:cs typeface="Arial"/>
              <a:sym typeface="Arial"/>
            </a:endParaRPr>
          </a:p>
          <a:p>
            <a:pPr indent="-609600" lvl="0" marL="609600" rtl="0" algn="l">
              <a:lnSpc>
                <a:spcPct val="80000"/>
              </a:lnSpc>
              <a:spcBef>
                <a:spcPts val="280"/>
              </a:spcBef>
              <a:spcAft>
                <a:spcPts val="0"/>
              </a:spcAft>
              <a:buSzPts val="1120"/>
              <a:buNone/>
            </a:pPr>
            <a:r>
              <a:t/>
            </a:r>
            <a:endParaRPr b="0" i="0" sz="1400" u="none">
              <a:solidFill>
                <a:schemeClr val="lt1"/>
              </a:solidFill>
              <a:latin typeface="Arial"/>
              <a:ea typeface="Arial"/>
              <a:cs typeface="Arial"/>
              <a:sym typeface="Arial"/>
            </a:endParaRPr>
          </a:p>
          <a:p>
            <a:pPr indent="-609600" lvl="0" marL="609600" rtl="0" algn="l">
              <a:lnSpc>
                <a:spcPct val="80000"/>
              </a:lnSpc>
              <a:spcBef>
                <a:spcPts val="280"/>
              </a:spcBef>
              <a:spcAft>
                <a:spcPts val="0"/>
              </a:spcAft>
              <a:buSzPts val="1120"/>
              <a:buNone/>
            </a:pPr>
            <a:r>
              <a:t/>
            </a:r>
            <a:endParaRPr b="0" i="0" sz="1400" u="sng">
              <a:solidFill>
                <a:schemeClr val="lt1"/>
              </a:solidFill>
              <a:latin typeface="Arial"/>
              <a:ea typeface="Arial"/>
              <a:cs typeface="Arial"/>
              <a:sym typeface="Arial"/>
            </a:endParaRPr>
          </a:p>
          <a:p>
            <a:pPr indent="-609600" lvl="0" marL="609600" rtl="0" algn="l">
              <a:lnSpc>
                <a:spcPct val="80000"/>
              </a:lnSpc>
              <a:spcBef>
                <a:spcPts val="280"/>
              </a:spcBef>
              <a:spcAft>
                <a:spcPts val="0"/>
              </a:spcAft>
              <a:buSzPts val="1120"/>
              <a:buNone/>
            </a:pPr>
            <a:r>
              <a:t/>
            </a:r>
            <a:endParaRPr b="0" i="0" sz="1400" u="sng">
              <a:solidFill>
                <a:schemeClr val="lt1"/>
              </a:solidFill>
              <a:latin typeface="Arial"/>
              <a:ea typeface="Arial"/>
              <a:cs typeface="Arial"/>
              <a:sym typeface="Arial"/>
            </a:endParaRPr>
          </a:p>
          <a:p>
            <a:pPr indent="-609600" lvl="0" marL="609600" rtl="0" algn="l">
              <a:lnSpc>
                <a:spcPct val="80000"/>
              </a:lnSpc>
              <a:spcBef>
                <a:spcPts val="280"/>
              </a:spcBef>
              <a:spcAft>
                <a:spcPts val="0"/>
              </a:spcAft>
              <a:buSzPts val="1120"/>
              <a:buNone/>
            </a:pPr>
            <a:r>
              <a:t/>
            </a:r>
            <a:endParaRPr b="0" i="0" sz="1400" u="none">
              <a:solidFill>
                <a:schemeClr val="lt1"/>
              </a:solidFill>
              <a:latin typeface="Arial"/>
              <a:ea typeface="Arial"/>
              <a:cs typeface="Arial"/>
              <a:sym typeface="Arial"/>
            </a:endParaRPr>
          </a:p>
          <a:p>
            <a:pPr indent="-609600" lvl="0" marL="609600" rtl="0" algn="l">
              <a:lnSpc>
                <a:spcPct val="80000"/>
              </a:lnSpc>
              <a:spcBef>
                <a:spcPts val="280"/>
              </a:spcBef>
              <a:spcAft>
                <a:spcPts val="0"/>
              </a:spcAft>
              <a:buSzPts val="1120"/>
              <a:buNone/>
            </a:pPr>
            <a:r>
              <a:t/>
            </a:r>
            <a:endParaRPr b="0" i="0" sz="1400" u="none">
              <a:solidFill>
                <a:schemeClr val="lt1"/>
              </a:solidFill>
              <a:latin typeface="Arial"/>
              <a:ea typeface="Arial"/>
              <a:cs typeface="Arial"/>
              <a:sym typeface="Arial"/>
            </a:endParaRPr>
          </a:p>
          <a:p>
            <a:pPr indent="-609600" lvl="0" marL="609600" rtl="0" algn="l">
              <a:lnSpc>
                <a:spcPct val="80000"/>
              </a:lnSpc>
              <a:spcBef>
                <a:spcPts val="280"/>
              </a:spcBef>
              <a:spcAft>
                <a:spcPts val="0"/>
              </a:spcAft>
              <a:buSzPts val="1120"/>
              <a:buNone/>
            </a:pPr>
            <a:r>
              <a:t/>
            </a:r>
            <a:endParaRPr b="0" i="0" sz="1400" u="none">
              <a:solidFill>
                <a:schemeClr val="lt1"/>
              </a:solidFill>
              <a:latin typeface="Arial"/>
              <a:ea typeface="Arial"/>
              <a:cs typeface="Arial"/>
              <a:sym typeface="Arial"/>
            </a:endParaRPr>
          </a:p>
          <a:p>
            <a:pPr indent="-271780" lvl="0" marL="342900" rtl="0" algn="l">
              <a:lnSpc>
                <a:spcPct val="100000"/>
              </a:lnSpc>
              <a:spcBef>
                <a:spcPts val="280"/>
              </a:spcBef>
              <a:spcAft>
                <a:spcPts val="0"/>
              </a:spcAft>
              <a:buSzPts val="1120"/>
              <a:buNone/>
            </a:pPr>
            <a:r>
              <a:t/>
            </a:r>
            <a:endParaRPr b="0" i="0" sz="1400" u="none">
              <a:solidFill>
                <a:schemeClr val="lt1"/>
              </a:solidFill>
              <a:latin typeface="Arial"/>
              <a:ea typeface="Arial"/>
              <a:cs typeface="Arial"/>
              <a:sym typeface="Arial"/>
            </a:endParaRPr>
          </a:p>
        </p:txBody>
      </p:sp>
      <p:sp>
        <p:nvSpPr>
          <p:cNvPr id="470" name="Google Shape;470;p22"/>
          <p:cNvSpPr txBox="1"/>
          <p:nvPr>
            <p:ph idx="1" type="body"/>
          </p:nvPr>
        </p:nvSpPr>
        <p:spPr>
          <a:xfrm>
            <a:off x="6197600" y="1600200"/>
            <a:ext cx="53847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hlink"/>
              </a:buClr>
              <a:buSzPts val="1120"/>
              <a:buFont typeface="Noto Sans Symbols"/>
              <a:buChar char="⮚"/>
            </a:pPr>
            <a:r>
              <a:rPr b="0" i="0" lang="en-US" sz="1400" u="sng">
                <a:solidFill>
                  <a:schemeClr val="lt1"/>
                </a:solidFill>
                <a:latin typeface="Arial"/>
                <a:ea typeface="Arial"/>
                <a:cs typeface="Arial"/>
                <a:sym typeface="Arial"/>
              </a:rPr>
              <a:t>KMP Matcher</a:t>
            </a:r>
            <a:endParaRPr b="0" i="0" sz="1400" u="sng">
              <a:solidFill>
                <a:schemeClr val="lt1"/>
              </a:solidFill>
              <a:latin typeface="Arial"/>
              <a:ea typeface="Arial"/>
              <a:cs typeface="Arial"/>
              <a:sym typeface="Arial"/>
            </a:endParaRPr>
          </a:p>
          <a:p>
            <a:pPr indent="-342900" lvl="0" marL="342900" rtl="0" algn="l">
              <a:lnSpc>
                <a:spcPct val="80000"/>
              </a:lnSpc>
              <a:spcBef>
                <a:spcPts val="280"/>
              </a:spcBef>
              <a:spcAft>
                <a:spcPts val="0"/>
              </a:spcAft>
              <a:buSzPts val="1120"/>
              <a:buNone/>
            </a:pPr>
            <a:r>
              <a:rPr b="0" i="0" lang="en-US" sz="1400" u="none">
                <a:solidFill>
                  <a:schemeClr val="lt1"/>
                </a:solidFill>
                <a:latin typeface="Arial"/>
                <a:ea typeface="Arial"/>
                <a:cs typeface="Arial"/>
                <a:sym typeface="Arial"/>
              </a:rPr>
              <a:t>1 n 🡨 length[S]                                   </a:t>
            </a:r>
            <a:endParaRPr b="0" i="0" sz="1400" u="none">
              <a:solidFill>
                <a:schemeClr val="lt1"/>
              </a:solidFill>
              <a:latin typeface="Arial"/>
              <a:ea typeface="Arial"/>
              <a:cs typeface="Arial"/>
              <a:sym typeface="Arial"/>
            </a:endParaRPr>
          </a:p>
          <a:p>
            <a:pPr indent="-342900" lvl="0" marL="342900" rtl="0" algn="l">
              <a:lnSpc>
                <a:spcPct val="80000"/>
              </a:lnSpc>
              <a:spcBef>
                <a:spcPts val="280"/>
              </a:spcBef>
              <a:spcAft>
                <a:spcPts val="0"/>
              </a:spcAft>
              <a:buSzPts val="1120"/>
              <a:buNone/>
            </a:pPr>
            <a:r>
              <a:rPr b="0" i="0" lang="en-US" sz="1400" u="none">
                <a:solidFill>
                  <a:schemeClr val="lt1"/>
                </a:solidFill>
                <a:latin typeface="Arial"/>
                <a:ea typeface="Arial"/>
                <a:cs typeface="Arial"/>
                <a:sym typeface="Arial"/>
              </a:rPr>
              <a:t>2 m 🡨 length[p]</a:t>
            </a:r>
            <a:endParaRPr b="0" i="0" sz="1400" u="none">
              <a:solidFill>
                <a:schemeClr val="lt1"/>
              </a:solidFill>
              <a:latin typeface="Arial"/>
              <a:ea typeface="Arial"/>
              <a:cs typeface="Arial"/>
              <a:sym typeface="Arial"/>
            </a:endParaRPr>
          </a:p>
          <a:p>
            <a:pPr indent="-342900" lvl="0" marL="342900" rtl="0" algn="l">
              <a:lnSpc>
                <a:spcPct val="80000"/>
              </a:lnSpc>
              <a:spcBef>
                <a:spcPts val="280"/>
              </a:spcBef>
              <a:spcAft>
                <a:spcPts val="0"/>
              </a:spcAft>
              <a:buSzPts val="1120"/>
              <a:buNone/>
            </a:pPr>
            <a:r>
              <a:rPr b="0" i="0" lang="en-US" sz="1400" u="none">
                <a:solidFill>
                  <a:schemeClr val="lt1"/>
                </a:solidFill>
                <a:latin typeface="Arial"/>
                <a:ea typeface="Arial"/>
                <a:cs typeface="Arial"/>
                <a:sym typeface="Arial"/>
              </a:rPr>
              <a:t>3 Π 🡨 Compute-Prefix-Function(p)</a:t>
            </a:r>
            <a:endParaRPr b="0" i="0" sz="1400" u="none">
              <a:solidFill>
                <a:schemeClr val="lt1"/>
              </a:solidFill>
              <a:latin typeface="Arial"/>
              <a:ea typeface="Arial"/>
              <a:cs typeface="Arial"/>
              <a:sym typeface="Arial"/>
            </a:endParaRPr>
          </a:p>
          <a:p>
            <a:pPr indent="-342900" lvl="0" marL="342900" rtl="0" algn="l">
              <a:lnSpc>
                <a:spcPct val="80000"/>
              </a:lnSpc>
              <a:spcBef>
                <a:spcPts val="280"/>
              </a:spcBef>
              <a:spcAft>
                <a:spcPts val="0"/>
              </a:spcAft>
              <a:buSzPts val="1120"/>
              <a:buNone/>
            </a:pPr>
            <a:r>
              <a:rPr b="0" i="0" lang="en-US" sz="1400" u="none">
                <a:solidFill>
                  <a:schemeClr val="lt1"/>
                </a:solidFill>
                <a:latin typeface="Arial"/>
                <a:ea typeface="Arial"/>
                <a:cs typeface="Arial"/>
                <a:sym typeface="Arial"/>
              </a:rPr>
              <a:t>4 q 🡨 0                         </a:t>
            </a:r>
            <a:endParaRPr b="0" i="0" sz="1400" u="none">
              <a:solidFill>
                <a:schemeClr val="lt1"/>
              </a:solidFill>
              <a:latin typeface="Arial"/>
              <a:ea typeface="Arial"/>
              <a:cs typeface="Arial"/>
              <a:sym typeface="Arial"/>
            </a:endParaRPr>
          </a:p>
          <a:p>
            <a:pPr indent="-342900" lvl="0" marL="342900" rtl="0" algn="l">
              <a:lnSpc>
                <a:spcPct val="80000"/>
              </a:lnSpc>
              <a:spcBef>
                <a:spcPts val="280"/>
              </a:spcBef>
              <a:spcAft>
                <a:spcPts val="0"/>
              </a:spcAft>
              <a:buSzPts val="1120"/>
              <a:buNone/>
            </a:pPr>
            <a:r>
              <a:rPr b="0" i="0" lang="en-US" sz="1400" u="none">
                <a:solidFill>
                  <a:schemeClr val="lt1"/>
                </a:solidFill>
                <a:latin typeface="Arial"/>
                <a:ea typeface="Arial"/>
                <a:cs typeface="Arial"/>
                <a:sym typeface="Arial"/>
              </a:rPr>
              <a:t>5 </a:t>
            </a:r>
            <a:r>
              <a:rPr b="1" i="0" lang="en-US" sz="1400" u="none">
                <a:solidFill>
                  <a:schemeClr val="lt1"/>
                </a:solidFill>
                <a:latin typeface="Arial"/>
                <a:ea typeface="Arial"/>
                <a:cs typeface="Arial"/>
                <a:sym typeface="Arial"/>
              </a:rPr>
              <a:t>for</a:t>
            </a:r>
            <a:r>
              <a:rPr b="0" i="0" lang="en-US" sz="1400" u="none">
                <a:solidFill>
                  <a:schemeClr val="lt1"/>
                </a:solidFill>
                <a:latin typeface="Arial"/>
                <a:ea typeface="Arial"/>
                <a:cs typeface="Arial"/>
                <a:sym typeface="Arial"/>
              </a:rPr>
              <a:t> i 🡨 1 to n                                             </a:t>
            </a:r>
            <a:endParaRPr b="0" i="0" sz="1400" u="none">
              <a:solidFill>
                <a:schemeClr val="lt1"/>
              </a:solidFill>
              <a:latin typeface="Arial"/>
              <a:ea typeface="Arial"/>
              <a:cs typeface="Arial"/>
              <a:sym typeface="Arial"/>
            </a:endParaRPr>
          </a:p>
          <a:p>
            <a:pPr indent="-342900" lvl="0" marL="342900" rtl="0" algn="l">
              <a:lnSpc>
                <a:spcPct val="80000"/>
              </a:lnSpc>
              <a:spcBef>
                <a:spcPts val="280"/>
              </a:spcBef>
              <a:spcAft>
                <a:spcPts val="0"/>
              </a:spcAft>
              <a:buSzPts val="1120"/>
              <a:buNone/>
            </a:pPr>
            <a:r>
              <a:rPr b="0" i="0" lang="en-US" sz="1400" u="none">
                <a:solidFill>
                  <a:schemeClr val="lt1"/>
                </a:solidFill>
                <a:latin typeface="Arial"/>
                <a:ea typeface="Arial"/>
                <a:cs typeface="Arial"/>
                <a:sym typeface="Arial"/>
              </a:rPr>
              <a:t>6     </a:t>
            </a:r>
            <a:r>
              <a:rPr b="1" i="0" lang="en-US" sz="1400" u="none">
                <a:solidFill>
                  <a:schemeClr val="lt1"/>
                </a:solidFill>
                <a:latin typeface="Arial"/>
                <a:ea typeface="Arial"/>
                <a:cs typeface="Arial"/>
                <a:sym typeface="Arial"/>
              </a:rPr>
              <a:t>do while</a:t>
            </a:r>
            <a:r>
              <a:rPr b="0" i="0" lang="en-US" sz="1400" u="none">
                <a:solidFill>
                  <a:schemeClr val="lt1"/>
                </a:solidFill>
                <a:latin typeface="Arial"/>
                <a:ea typeface="Arial"/>
                <a:cs typeface="Arial"/>
                <a:sym typeface="Arial"/>
              </a:rPr>
              <a:t>  q &gt; 0 and p[q+1] != S[i]</a:t>
            </a:r>
            <a:endParaRPr b="0" i="0" sz="1400" u="none">
              <a:solidFill>
                <a:schemeClr val="lt1"/>
              </a:solidFill>
              <a:latin typeface="Arial"/>
              <a:ea typeface="Arial"/>
              <a:cs typeface="Arial"/>
              <a:sym typeface="Arial"/>
            </a:endParaRPr>
          </a:p>
          <a:p>
            <a:pPr indent="-342900" lvl="0" marL="342900" rtl="0" algn="l">
              <a:lnSpc>
                <a:spcPct val="80000"/>
              </a:lnSpc>
              <a:spcBef>
                <a:spcPts val="280"/>
              </a:spcBef>
              <a:spcAft>
                <a:spcPts val="0"/>
              </a:spcAft>
              <a:buClr>
                <a:schemeClr val="hlink"/>
              </a:buClr>
              <a:buSzPts val="1120"/>
              <a:buAutoNum type="arabicPlain" startAt="7"/>
            </a:pPr>
            <a:r>
              <a:rPr b="0" i="0" lang="en-US" sz="1400" u="none">
                <a:solidFill>
                  <a:schemeClr val="lt1"/>
                </a:solidFill>
                <a:latin typeface="Arial"/>
                <a:ea typeface="Arial"/>
                <a:cs typeface="Arial"/>
                <a:sym typeface="Arial"/>
              </a:rPr>
              <a:t>          </a:t>
            </a:r>
            <a:r>
              <a:rPr b="1" i="0" lang="en-US" sz="1400" u="none">
                <a:solidFill>
                  <a:schemeClr val="lt1"/>
                </a:solidFill>
                <a:latin typeface="Arial"/>
                <a:ea typeface="Arial"/>
                <a:cs typeface="Arial"/>
                <a:sym typeface="Arial"/>
              </a:rPr>
              <a:t>do</a:t>
            </a:r>
            <a:r>
              <a:rPr b="0" i="0" lang="en-US" sz="1400" u="none">
                <a:solidFill>
                  <a:schemeClr val="lt1"/>
                </a:solidFill>
                <a:latin typeface="Arial"/>
                <a:ea typeface="Arial"/>
                <a:cs typeface="Arial"/>
                <a:sym typeface="Arial"/>
              </a:rPr>
              <a:t>  q 🡨 Π[q] </a:t>
            </a:r>
            <a:endParaRPr b="0" i="0" sz="1400" u="none">
              <a:solidFill>
                <a:schemeClr val="lt1"/>
              </a:solidFill>
              <a:latin typeface="Arial"/>
              <a:ea typeface="Arial"/>
              <a:cs typeface="Arial"/>
              <a:sym typeface="Arial"/>
            </a:endParaRPr>
          </a:p>
          <a:p>
            <a:pPr indent="-342900" lvl="0" marL="342900" rtl="0" algn="l">
              <a:lnSpc>
                <a:spcPct val="80000"/>
              </a:lnSpc>
              <a:spcBef>
                <a:spcPts val="280"/>
              </a:spcBef>
              <a:spcAft>
                <a:spcPts val="0"/>
              </a:spcAft>
              <a:buClr>
                <a:schemeClr val="hlink"/>
              </a:buClr>
              <a:buSzPts val="1120"/>
              <a:buAutoNum type="arabicPlain" startAt="7"/>
            </a:pPr>
            <a:r>
              <a:rPr b="1" i="0" lang="en-US" sz="1400" u="none">
                <a:solidFill>
                  <a:schemeClr val="lt1"/>
                </a:solidFill>
                <a:latin typeface="Arial"/>
                <a:ea typeface="Arial"/>
                <a:cs typeface="Arial"/>
                <a:sym typeface="Arial"/>
              </a:rPr>
              <a:t>   if</a:t>
            </a:r>
            <a:r>
              <a:rPr b="0" i="0" lang="en-US" sz="1400" u="none">
                <a:solidFill>
                  <a:schemeClr val="lt1"/>
                </a:solidFill>
                <a:latin typeface="Arial"/>
                <a:ea typeface="Arial"/>
                <a:cs typeface="Arial"/>
                <a:sym typeface="Arial"/>
              </a:rPr>
              <a:t> p[q+1] = S[i]</a:t>
            </a:r>
            <a:endParaRPr b="0" i="0" sz="1400" u="none">
              <a:solidFill>
                <a:schemeClr val="lt1"/>
              </a:solidFill>
              <a:latin typeface="Arial"/>
              <a:ea typeface="Arial"/>
              <a:cs typeface="Arial"/>
              <a:sym typeface="Arial"/>
            </a:endParaRPr>
          </a:p>
          <a:p>
            <a:pPr indent="-342900" lvl="0" marL="342900" rtl="0" algn="l">
              <a:lnSpc>
                <a:spcPct val="80000"/>
              </a:lnSpc>
              <a:spcBef>
                <a:spcPts val="280"/>
              </a:spcBef>
              <a:spcAft>
                <a:spcPts val="0"/>
              </a:spcAft>
              <a:buClr>
                <a:schemeClr val="hlink"/>
              </a:buClr>
              <a:buSzPts val="1120"/>
              <a:buAutoNum type="arabicPlain" startAt="7"/>
            </a:pPr>
            <a:r>
              <a:rPr b="0" i="0" lang="en-US" sz="1400" u="none">
                <a:solidFill>
                  <a:schemeClr val="lt1"/>
                </a:solidFill>
                <a:latin typeface="Arial"/>
                <a:ea typeface="Arial"/>
                <a:cs typeface="Arial"/>
                <a:sym typeface="Arial"/>
              </a:rPr>
              <a:t>       </a:t>
            </a:r>
            <a:r>
              <a:rPr b="1" i="0" lang="en-US" sz="1400" u="none">
                <a:solidFill>
                  <a:schemeClr val="lt1"/>
                </a:solidFill>
                <a:latin typeface="Arial"/>
                <a:ea typeface="Arial"/>
                <a:cs typeface="Arial"/>
                <a:sym typeface="Arial"/>
              </a:rPr>
              <a:t>then</a:t>
            </a:r>
            <a:r>
              <a:rPr b="0" i="0" lang="en-US" sz="1400" u="none">
                <a:solidFill>
                  <a:schemeClr val="lt1"/>
                </a:solidFill>
                <a:latin typeface="Arial"/>
                <a:ea typeface="Arial"/>
                <a:cs typeface="Arial"/>
                <a:sym typeface="Arial"/>
              </a:rPr>
              <a:t> q 🡨 q + 1                            </a:t>
            </a:r>
            <a:endParaRPr b="0" i="0" sz="1400" u="none">
              <a:solidFill>
                <a:schemeClr val="lt1"/>
              </a:solidFill>
              <a:latin typeface="Arial"/>
              <a:ea typeface="Arial"/>
              <a:cs typeface="Arial"/>
              <a:sym typeface="Arial"/>
            </a:endParaRPr>
          </a:p>
          <a:p>
            <a:pPr indent="-342900" lvl="0" marL="342900" rtl="0" algn="l">
              <a:lnSpc>
                <a:spcPct val="80000"/>
              </a:lnSpc>
              <a:spcBef>
                <a:spcPts val="280"/>
              </a:spcBef>
              <a:spcAft>
                <a:spcPts val="0"/>
              </a:spcAft>
              <a:buClr>
                <a:schemeClr val="hlink"/>
              </a:buClr>
              <a:buSzPts val="1120"/>
              <a:buAutoNum type="arabicPlain" startAt="7"/>
            </a:pPr>
            <a:r>
              <a:rPr b="0" i="0" lang="en-US" sz="1400" u="none">
                <a:solidFill>
                  <a:schemeClr val="lt1"/>
                </a:solidFill>
                <a:latin typeface="Arial"/>
                <a:ea typeface="Arial"/>
                <a:cs typeface="Arial"/>
                <a:sym typeface="Arial"/>
              </a:rPr>
              <a:t>   </a:t>
            </a:r>
            <a:r>
              <a:rPr b="1" i="0" lang="en-US" sz="1400" u="none">
                <a:solidFill>
                  <a:schemeClr val="lt1"/>
                </a:solidFill>
                <a:latin typeface="Arial"/>
                <a:ea typeface="Arial"/>
                <a:cs typeface="Arial"/>
                <a:sym typeface="Arial"/>
              </a:rPr>
              <a:t>if</a:t>
            </a:r>
            <a:r>
              <a:rPr b="0" i="0" lang="en-US" sz="1400" u="none">
                <a:solidFill>
                  <a:schemeClr val="lt1"/>
                </a:solidFill>
                <a:latin typeface="Arial"/>
                <a:ea typeface="Arial"/>
                <a:cs typeface="Arial"/>
                <a:sym typeface="Arial"/>
              </a:rPr>
              <a:t> q = m                                           </a:t>
            </a:r>
            <a:endParaRPr b="0" i="0" sz="1400" u="none">
              <a:solidFill>
                <a:schemeClr val="lt1"/>
              </a:solidFill>
              <a:latin typeface="Arial"/>
              <a:ea typeface="Arial"/>
              <a:cs typeface="Arial"/>
              <a:sym typeface="Arial"/>
            </a:endParaRPr>
          </a:p>
          <a:p>
            <a:pPr indent="-342900" lvl="0" marL="342900" rtl="0" algn="l">
              <a:lnSpc>
                <a:spcPct val="80000"/>
              </a:lnSpc>
              <a:spcBef>
                <a:spcPts val="280"/>
              </a:spcBef>
              <a:spcAft>
                <a:spcPts val="0"/>
              </a:spcAft>
              <a:buClr>
                <a:schemeClr val="hlink"/>
              </a:buClr>
              <a:buSzPts val="1120"/>
              <a:buAutoNum type="arabicPlain" startAt="7"/>
            </a:pPr>
            <a:r>
              <a:rPr b="0" i="0" lang="en-US" sz="1400" u="none">
                <a:solidFill>
                  <a:schemeClr val="lt1"/>
                </a:solidFill>
                <a:latin typeface="Arial"/>
                <a:ea typeface="Arial"/>
                <a:cs typeface="Arial"/>
                <a:sym typeface="Arial"/>
              </a:rPr>
              <a:t>     </a:t>
            </a:r>
            <a:r>
              <a:rPr b="1" i="0" lang="en-US" sz="1400" u="none">
                <a:solidFill>
                  <a:schemeClr val="lt1"/>
                </a:solidFill>
                <a:latin typeface="Arial"/>
                <a:ea typeface="Arial"/>
                <a:cs typeface="Arial"/>
                <a:sym typeface="Arial"/>
              </a:rPr>
              <a:t>then</a:t>
            </a:r>
            <a:r>
              <a:rPr b="0" i="0" lang="en-US" sz="1400" u="none">
                <a:solidFill>
                  <a:schemeClr val="lt1"/>
                </a:solidFill>
                <a:latin typeface="Arial"/>
                <a:ea typeface="Arial"/>
                <a:cs typeface="Arial"/>
                <a:sym typeface="Arial"/>
              </a:rPr>
              <a:t> print “Pattern occurs with shift” i – m</a:t>
            </a:r>
            <a:endParaRPr b="0" i="0" sz="1400" u="none">
              <a:solidFill>
                <a:schemeClr val="lt1"/>
              </a:solidFill>
              <a:latin typeface="Arial"/>
              <a:ea typeface="Arial"/>
              <a:cs typeface="Arial"/>
              <a:sym typeface="Arial"/>
            </a:endParaRPr>
          </a:p>
          <a:p>
            <a:pPr indent="-342900" lvl="0" marL="342900" rtl="0" algn="l">
              <a:lnSpc>
                <a:spcPct val="80000"/>
              </a:lnSpc>
              <a:spcBef>
                <a:spcPts val="280"/>
              </a:spcBef>
              <a:spcAft>
                <a:spcPts val="0"/>
              </a:spcAft>
              <a:buClr>
                <a:schemeClr val="hlink"/>
              </a:buClr>
              <a:buSzPts val="1120"/>
              <a:buAutoNum type="arabicPlain" startAt="7"/>
            </a:pPr>
            <a:r>
              <a:rPr b="0" i="0" lang="en-US" sz="1400" u="none">
                <a:solidFill>
                  <a:schemeClr val="lt1"/>
                </a:solidFill>
                <a:latin typeface="Arial"/>
                <a:ea typeface="Arial"/>
                <a:cs typeface="Arial"/>
                <a:sym typeface="Arial"/>
              </a:rPr>
              <a:t>                 q 🡨 Π[ q]</a:t>
            </a:r>
            <a:endParaRPr b="0" i="0" sz="1400" u="none">
              <a:solidFill>
                <a:schemeClr val="lt1"/>
              </a:solidFill>
              <a:latin typeface="Arial"/>
              <a:ea typeface="Arial"/>
              <a:cs typeface="Arial"/>
              <a:sym typeface="Arial"/>
            </a:endParaRPr>
          </a:p>
          <a:p>
            <a:pPr indent="-342900" lvl="0" marL="342900" rtl="0" algn="l">
              <a:lnSpc>
                <a:spcPct val="80000"/>
              </a:lnSpc>
              <a:spcBef>
                <a:spcPts val="280"/>
              </a:spcBef>
              <a:spcAft>
                <a:spcPts val="0"/>
              </a:spcAft>
              <a:buSzPts val="1120"/>
              <a:buNone/>
            </a:pPr>
            <a:r>
              <a:t/>
            </a:r>
            <a:endParaRPr b="0" i="0" sz="1400" u="none">
              <a:solidFill>
                <a:schemeClr val="lt1"/>
              </a:solidFill>
              <a:latin typeface="Arial"/>
              <a:ea typeface="Arial"/>
              <a:cs typeface="Arial"/>
              <a:sym typeface="Arial"/>
            </a:endParaRPr>
          </a:p>
          <a:p>
            <a:pPr indent="-342900" lvl="0" marL="342900" rtl="0" algn="l">
              <a:lnSpc>
                <a:spcPct val="80000"/>
              </a:lnSpc>
              <a:spcBef>
                <a:spcPts val="280"/>
              </a:spcBef>
              <a:spcAft>
                <a:spcPts val="0"/>
              </a:spcAft>
              <a:buSzPts val="1120"/>
              <a:buNone/>
            </a:pPr>
            <a:r>
              <a:rPr b="0" i="0" lang="en-US" sz="1400" u="none">
                <a:solidFill>
                  <a:schemeClr val="lt1"/>
                </a:solidFill>
                <a:latin typeface="Arial"/>
                <a:ea typeface="Arial"/>
                <a:cs typeface="Arial"/>
                <a:sym typeface="Arial"/>
              </a:rPr>
              <a:t>The for loop beginning in step 5 runs ‘n’ times, i.e., as long as the length of the string ‘S’. Since step 1 to step 4  take constant time, the running time is dominated by this for loop. Thus running time of matching function is Θ(n).</a:t>
            </a:r>
            <a:endParaRPr b="0" i="0" sz="1400" u="sng">
              <a:solidFill>
                <a:schemeClr val="lt1"/>
              </a:solidFill>
              <a:latin typeface="Arial"/>
              <a:ea typeface="Arial"/>
              <a:cs typeface="Arial"/>
              <a:sym typeface="Arial"/>
            </a:endParaRPr>
          </a:p>
          <a:p>
            <a:pPr indent="-271780" lvl="0" marL="342900" rtl="0" algn="l">
              <a:lnSpc>
                <a:spcPct val="100000"/>
              </a:lnSpc>
              <a:spcBef>
                <a:spcPts val="280"/>
              </a:spcBef>
              <a:spcAft>
                <a:spcPts val="0"/>
              </a:spcAft>
              <a:buSzPts val="1120"/>
              <a:buNone/>
            </a:pPr>
            <a:r>
              <a:t/>
            </a:r>
            <a:endParaRPr b="0" i="0" sz="1400" u="sng">
              <a:solidFill>
                <a:schemeClr val="lt1"/>
              </a:solidFill>
              <a:latin typeface="Arial"/>
              <a:ea typeface="Arial"/>
              <a:cs typeface="Arial"/>
              <a:sym typeface="Arial"/>
            </a:endParaRPr>
          </a:p>
        </p:txBody>
      </p:sp>
      <p:pic>
        <p:nvPicPr>
          <p:cNvPr id="471" name="Google Shape;471;p22"/>
          <p:cNvPicPr preferRelativeResize="0"/>
          <p:nvPr/>
        </p:nvPicPr>
        <p:blipFill rotWithShape="1">
          <a:blip r:embed="rId3">
            <a:alphaModFix/>
          </a:blip>
          <a:srcRect b="0" l="0" r="0" t="0"/>
          <a:stretch/>
        </p:blipFill>
        <p:spPr>
          <a:xfrm>
            <a:off x="21167" y="6181725"/>
            <a:ext cx="6764867" cy="260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475" name="Shape 475"/>
        <p:cNvGrpSpPr/>
        <p:nvPr/>
      </p:nvGrpSpPr>
      <p:grpSpPr>
        <a:xfrm>
          <a:off x="0" y="0"/>
          <a:ext cx="0" cy="0"/>
          <a:chOff x="0" y="0"/>
          <a:chExt cx="0" cy="0"/>
        </a:xfrm>
      </p:grpSpPr>
      <p:sp>
        <p:nvSpPr>
          <p:cNvPr id="476" name="Google Shape;476;p23"/>
          <p:cNvSpPr txBox="1"/>
          <p:nvPr>
            <p:ph idx="1" type="body"/>
          </p:nvPr>
        </p:nvSpPr>
        <p:spPr>
          <a:xfrm>
            <a:off x="609600" y="304800"/>
            <a:ext cx="10972800" cy="5821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40"/>
              <a:buNone/>
            </a:pPr>
            <a:r>
              <a:rPr b="0" i="0" lang="en-US" sz="2800" u="sng">
                <a:solidFill>
                  <a:schemeClr val="lt1"/>
                </a:solidFill>
                <a:latin typeface="Arial"/>
                <a:ea typeface="Arial"/>
                <a:cs typeface="Arial"/>
                <a:sym typeface="Arial"/>
              </a:rPr>
              <a:t>Illustration:</a:t>
            </a:r>
            <a:r>
              <a:rPr b="0" i="0" lang="en-US" sz="2800" u="none">
                <a:solidFill>
                  <a:schemeClr val="lt1"/>
                </a:solidFill>
                <a:latin typeface="Arial"/>
                <a:ea typeface="Arial"/>
                <a:cs typeface="Arial"/>
                <a:sym typeface="Arial"/>
              </a:rPr>
              <a:t> given a String ‘S’ and pattern ‘p’ as follows: </a:t>
            </a:r>
            <a:endParaRPr b="0" i="0" sz="2800" u="none">
              <a:solidFill>
                <a:schemeClr val="lt1"/>
              </a:solidFill>
              <a:latin typeface="Arial"/>
              <a:ea typeface="Arial"/>
              <a:cs typeface="Arial"/>
              <a:sym typeface="Arial"/>
            </a:endParaRPr>
          </a:p>
          <a:p>
            <a:pPr indent="-342900" lvl="0" marL="342900" rtl="0" algn="l">
              <a:lnSpc>
                <a:spcPct val="100000"/>
              </a:lnSpc>
              <a:spcBef>
                <a:spcPts val="560"/>
              </a:spcBef>
              <a:spcAft>
                <a:spcPts val="0"/>
              </a:spcAft>
              <a:buSzPts val="2240"/>
              <a:buNone/>
            </a:pPr>
            <a:r>
              <a:t/>
            </a:r>
            <a:endParaRPr b="0" i="0" sz="2800" u="none">
              <a:solidFill>
                <a:schemeClr val="lt1"/>
              </a:solidFill>
              <a:latin typeface="Arial"/>
              <a:ea typeface="Arial"/>
              <a:cs typeface="Arial"/>
              <a:sym typeface="Arial"/>
            </a:endParaRPr>
          </a:p>
          <a:p>
            <a:pPr indent="-342900" lvl="0" marL="342900" rtl="0" algn="l">
              <a:lnSpc>
                <a:spcPct val="100000"/>
              </a:lnSpc>
              <a:spcBef>
                <a:spcPts val="560"/>
              </a:spcBef>
              <a:spcAft>
                <a:spcPts val="0"/>
              </a:spcAft>
              <a:buSzPts val="2240"/>
              <a:buNone/>
            </a:pPr>
            <a:r>
              <a:rPr b="0" i="0" lang="en-US" sz="2800" u="none">
                <a:solidFill>
                  <a:schemeClr val="lt1"/>
                </a:solidFill>
                <a:latin typeface="Arial"/>
                <a:ea typeface="Arial"/>
                <a:cs typeface="Arial"/>
                <a:sym typeface="Arial"/>
              </a:rPr>
              <a:t>          S                 </a:t>
            </a:r>
            <a:endParaRPr b="0" i="0" sz="2800" u="none">
              <a:solidFill>
                <a:schemeClr val="lt1"/>
              </a:solidFill>
              <a:latin typeface="Arial"/>
              <a:ea typeface="Arial"/>
              <a:cs typeface="Arial"/>
              <a:sym typeface="Arial"/>
            </a:endParaRPr>
          </a:p>
        </p:txBody>
      </p:sp>
      <p:graphicFrame>
        <p:nvGraphicFramePr>
          <p:cNvPr id="477" name="Google Shape;477;p23"/>
          <p:cNvGraphicFramePr/>
          <p:nvPr/>
        </p:nvGraphicFramePr>
        <p:xfrm>
          <a:off x="3759200" y="1676400"/>
          <a:ext cx="3000000" cy="3000000"/>
        </p:xfrm>
        <a:graphic>
          <a:graphicData uri="http://schemas.openxmlformats.org/drawingml/2006/table">
            <a:tbl>
              <a:tblPr>
                <a:noFill/>
                <a:tableStyleId>{89CE9B0E-A3A3-4578-B294-37E123025824}</a:tableStyleId>
              </a:tblPr>
              <a:tblGrid>
                <a:gridCol w="480475"/>
                <a:gridCol w="480475"/>
                <a:gridCol w="482600"/>
                <a:gridCol w="480475"/>
                <a:gridCol w="480475"/>
                <a:gridCol w="480475"/>
                <a:gridCol w="480475"/>
                <a:gridCol w="482600"/>
                <a:gridCol w="480475"/>
                <a:gridCol w="480475"/>
                <a:gridCol w="480475"/>
                <a:gridCol w="480475"/>
                <a:gridCol w="482600"/>
                <a:gridCol w="480475"/>
                <a:gridCol w="480475"/>
              </a:tblGrid>
              <a:tr h="609600">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478" name="Google Shape;478;p23"/>
          <p:cNvSpPr txBox="1"/>
          <p:nvPr/>
        </p:nvSpPr>
        <p:spPr>
          <a:xfrm>
            <a:off x="1930400" y="2667000"/>
            <a:ext cx="510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479" name="Google Shape;479;p23"/>
          <p:cNvSpPr txBox="1"/>
          <p:nvPr/>
        </p:nvSpPr>
        <p:spPr>
          <a:xfrm>
            <a:off x="3352800" y="2779712"/>
            <a:ext cx="3251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480" name="Google Shape;480;p23"/>
          <p:cNvGraphicFramePr/>
          <p:nvPr/>
        </p:nvGraphicFramePr>
        <p:xfrm>
          <a:off x="3759200" y="2743200"/>
          <a:ext cx="3000000" cy="3000000"/>
        </p:xfrm>
        <a:graphic>
          <a:graphicData uri="http://schemas.openxmlformats.org/drawingml/2006/table">
            <a:tbl>
              <a:tblPr>
                <a:noFill/>
                <a:tableStyleId>{89CE9B0E-A3A3-4578-B294-37E123025824}</a:tableStyleId>
              </a:tblPr>
              <a:tblGrid>
                <a:gridCol w="552425"/>
                <a:gridCol w="550325"/>
                <a:gridCol w="552425"/>
                <a:gridCol w="550325"/>
                <a:gridCol w="552425"/>
                <a:gridCol w="550325"/>
                <a:gridCol w="55242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481" name="Google Shape;481;p23"/>
          <p:cNvSpPr txBox="1"/>
          <p:nvPr/>
        </p:nvSpPr>
        <p:spPr>
          <a:xfrm>
            <a:off x="914400" y="3200400"/>
            <a:ext cx="9880800" cy="163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Let us execute the KMP algorithm to find whether ‘p’ occurs in ‘S’.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1" lang="en-US" sz="1600" u="none" cap="none" strike="noStrike">
                <a:solidFill>
                  <a:schemeClr val="lt1"/>
                </a:solidFill>
                <a:latin typeface="Arial"/>
                <a:ea typeface="Arial"/>
                <a:cs typeface="Arial"/>
                <a:sym typeface="Arial"/>
              </a:rPr>
              <a:t>For ‘p’ the prefix function, Π was computed previously and is as follows:</a:t>
            </a:r>
            <a:endParaRPr b="0" i="0" sz="1400" u="none" cap="none" strike="noStrike">
              <a:solidFill>
                <a:srgbClr val="000000"/>
              </a:solidFill>
              <a:latin typeface="Arial"/>
              <a:ea typeface="Arial"/>
              <a:cs typeface="Arial"/>
              <a:sym typeface="Arial"/>
            </a:endParaRPr>
          </a:p>
        </p:txBody>
      </p:sp>
      <p:graphicFrame>
        <p:nvGraphicFramePr>
          <p:cNvPr id="482" name="Google Shape;482;p23"/>
          <p:cNvGraphicFramePr/>
          <p:nvPr/>
        </p:nvGraphicFramePr>
        <p:xfrm>
          <a:off x="2438400" y="4876800"/>
          <a:ext cx="3000000" cy="3000000"/>
        </p:xfrm>
        <a:graphic>
          <a:graphicData uri="http://schemas.openxmlformats.org/drawingml/2006/table">
            <a:tbl>
              <a:tblPr>
                <a:noFill/>
                <a:tableStyleId>{89CE9B0E-A3A3-4578-B294-37E123025824}</a:tableStyleId>
              </a:tblPr>
              <a:tblGrid>
                <a:gridCol w="723900"/>
                <a:gridCol w="723900"/>
                <a:gridCol w="723900"/>
                <a:gridCol w="723900"/>
                <a:gridCol w="723900"/>
                <a:gridCol w="723900"/>
                <a:gridCol w="723900"/>
                <a:gridCol w="723900"/>
              </a:tblGrid>
              <a:tr h="508000">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q</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6</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7</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08000">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lang="en-US" sz="1800" u="none" cap="none" strike="noStrike">
                          <a:solidFill>
                            <a:schemeClr val="lt1"/>
                          </a:solidFil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08000">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Π</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lang="en-US" sz="1800" u="none" cap="none" strike="noStrike">
                          <a:solidFill>
                            <a:schemeClr val="lt1"/>
                          </a:solidFill>
                        </a:rPr>
                        <a:t>0</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486" name="Shape 486"/>
        <p:cNvGrpSpPr/>
        <p:nvPr/>
      </p:nvGrpSpPr>
      <p:grpSpPr>
        <a:xfrm>
          <a:off x="0" y="0"/>
          <a:ext cx="0" cy="0"/>
          <a:chOff x="0" y="0"/>
          <a:chExt cx="0" cy="0"/>
        </a:xfrm>
      </p:grpSpPr>
      <p:graphicFrame>
        <p:nvGraphicFramePr>
          <p:cNvPr id="487" name="Google Shape;487;p24"/>
          <p:cNvGraphicFramePr/>
          <p:nvPr/>
        </p:nvGraphicFramePr>
        <p:xfrm>
          <a:off x="1524000" y="1844675"/>
          <a:ext cx="3000000" cy="3000000"/>
        </p:xfrm>
        <a:graphic>
          <a:graphicData uri="http://schemas.openxmlformats.org/drawingml/2006/table">
            <a:tbl>
              <a:tblPr>
                <a:noFill/>
                <a:tableStyleId>{89CE9B0E-A3A3-4578-B294-37E123025824}</a:tableStyleId>
              </a:tblPr>
              <a:tblGrid>
                <a:gridCol w="698500"/>
                <a:gridCol w="696375"/>
                <a:gridCol w="698500"/>
                <a:gridCol w="696375"/>
                <a:gridCol w="698500"/>
                <a:gridCol w="698500"/>
                <a:gridCol w="696375"/>
                <a:gridCol w="698500"/>
                <a:gridCol w="696375"/>
                <a:gridCol w="698500"/>
                <a:gridCol w="698500"/>
                <a:gridCol w="696375"/>
                <a:gridCol w="698500"/>
                <a:gridCol w="696375"/>
                <a:gridCol w="698500"/>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488" name="Google Shape;488;p24"/>
          <p:cNvGraphicFramePr/>
          <p:nvPr/>
        </p:nvGraphicFramePr>
        <p:xfrm>
          <a:off x="1828800" y="4587875"/>
          <a:ext cx="3000000" cy="3000000"/>
        </p:xfrm>
        <a:graphic>
          <a:graphicData uri="http://schemas.openxmlformats.org/drawingml/2006/table">
            <a:tbl>
              <a:tblPr>
                <a:noFill/>
                <a:tableStyleId>{89CE9B0E-A3A3-4578-B294-37E123025824}</a:tableStyleId>
              </a:tblPr>
              <a:tblGrid>
                <a:gridCol w="679425"/>
                <a:gridCol w="675200"/>
                <a:gridCol w="677325"/>
                <a:gridCol w="675200"/>
                <a:gridCol w="679425"/>
                <a:gridCol w="679425"/>
                <a:gridCol w="675200"/>
                <a:gridCol w="677325"/>
                <a:gridCol w="675200"/>
                <a:gridCol w="679425"/>
                <a:gridCol w="679425"/>
                <a:gridCol w="675200"/>
                <a:gridCol w="677325"/>
                <a:gridCol w="675200"/>
                <a:gridCol w="67942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489" name="Google Shape;489;p24"/>
          <p:cNvGraphicFramePr/>
          <p:nvPr/>
        </p:nvGraphicFramePr>
        <p:xfrm>
          <a:off x="1524000" y="2743200"/>
          <a:ext cx="3000000" cy="3000000"/>
        </p:xfrm>
        <a:graphic>
          <a:graphicData uri="http://schemas.openxmlformats.org/drawingml/2006/table">
            <a:tbl>
              <a:tblPr>
                <a:noFill/>
                <a:tableStyleId>{89CE9B0E-A3A3-4578-B294-37E123025824}</a:tableStyleId>
              </a:tblPr>
              <a:tblGrid>
                <a:gridCol w="698500"/>
                <a:gridCol w="694275"/>
                <a:gridCol w="696375"/>
                <a:gridCol w="698500"/>
                <a:gridCol w="696375"/>
                <a:gridCol w="694275"/>
                <a:gridCol w="698500"/>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490" name="Google Shape;490;p24"/>
          <p:cNvSpPr txBox="1"/>
          <p:nvPr/>
        </p:nvSpPr>
        <p:spPr>
          <a:xfrm>
            <a:off x="994833" y="265112"/>
            <a:ext cx="111972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Initially: n = size of S = 15;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             m = size of p =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Step 1: i = 1, q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             comparing p[1] with S[1]          compare p[q+1]  with S[i]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1" name="Google Shape;491;p24"/>
          <p:cNvSpPr txBox="1"/>
          <p:nvPr/>
        </p:nvSpPr>
        <p:spPr>
          <a:xfrm>
            <a:off x="486833" y="1843087"/>
            <a:ext cx="560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492" name="Google Shape;492;p24"/>
          <p:cNvSpPr txBox="1"/>
          <p:nvPr/>
        </p:nvSpPr>
        <p:spPr>
          <a:xfrm>
            <a:off x="508000" y="2743200"/>
            <a:ext cx="510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cxnSp>
        <p:nvCxnSpPr>
          <p:cNvPr id="493" name="Google Shape;493;p24"/>
          <p:cNvCxnSpPr/>
          <p:nvPr/>
        </p:nvCxnSpPr>
        <p:spPr>
          <a:xfrm rot="10800000">
            <a:off x="1828800" y="2362200"/>
            <a:ext cx="0" cy="381000"/>
          </a:xfrm>
          <a:prstGeom prst="straightConnector1">
            <a:avLst/>
          </a:prstGeom>
          <a:noFill/>
          <a:ln cap="flat" cmpd="sng" w="9525">
            <a:solidFill>
              <a:schemeClr val="lt1"/>
            </a:solidFill>
            <a:prstDash val="solid"/>
            <a:miter lim="800000"/>
            <a:headEnd len="sm" w="sm" type="none"/>
            <a:tailEnd len="med" w="med" type="triangle"/>
          </a:ln>
        </p:spPr>
      </p:cxnSp>
      <p:sp>
        <p:nvSpPr>
          <p:cNvPr id="494" name="Google Shape;494;p24"/>
          <p:cNvSpPr txBox="1"/>
          <p:nvPr/>
        </p:nvSpPr>
        <p:spPr>
          <a:xfrm>
            <a:off x="3534833" y="4913312"/>
            <a:ext cx="935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5" name="Google Shape;495;p24"/>
          <p:cNvSpPr txBox="1"/>
          <p:nvPr/>
        </p:nvSpPr>
        <p:spPr>
          <a:xfrm>
            <a:off x="1270000" y="3270250"/>
            <a:ext cx="10261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P[1] does not match with S[1].  ‘p’ will be shifted one position to the right.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6" name="Google Shape;496;p24"/>
          <p:cNvSpPr txBox="1"/>
          <p:nvPr/>
        </p:nvSpPr>
        <p:spPr>
          <a:xfrm>
            <a:off x="690033" y="4586287"/>
            <a:ext cx="560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497" name="Google Shape;497;p24"/>
          <p:cNvSpPr txBox="1"/>
          <p:nvPr/>
        </p:nvSpPr>
        <p:spPr>
          <a:xfrm>
            <a:off x="690033" y="5529262"/>
            <a:ext cx="510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graphicFrame>
        <p:nvGraphicFramePr>
          <p:cNvPr id="498" name="Google Shape;498;p24"/>
          <p:cNvGraphicFramePr/>
          <p:nvPr/>
        </p:nvGraphicFramePr>
        <p:xfrm>
          <a:off x="2540000" y="5486400"/>
          <a:ext cx="3000000" cy="3000000"/>
        </p:xfrm>
        <a:graphic>
          <a:graphicData uri="http://schemas.openxmlformats.org/drawingml/2006/table">
            <a:tbl>
              <a:tblPr>
                <a:noFill/>
                <a:tableStyleId>{89CE9B0E-A3A3-4578-B294-37E123025824}</a:tableStyleId>
              </a:tblPr>
              <a:tblGrid>
                <a:gridCol w="683675"/>
                <a:gridCol w="679425"/>
                <a:gridCol w="681575"/>
                <a:gridCol w="685800"/>
                <a:gridCol w="681575"/>
                <a:gridCol w="679425"/>
                <a:gridCol w="68367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499" name="Google Shape;499;p24"/>
          <p:cNvSpPr txBox="1"/>
          <p:nvPr/>
        </p:nvSpPr>
        <p:spPr>
          <a:xfrm>
            <a:off x="1126067" y="4006850"/>
            <a:ext cx="8921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Step 2: i = 2, q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            comparing p[1] with S[2]</a:t>
            </a:r>
            <a:endParaRPr b="0" i="0" sz="1400" u="none" cap="none" strike="noStrike">
              <a:solidFill>
                <a:srgbClr val="000000"/>
              </a:solidFill>
              <a:latin typeface="Arial"/>
              <a:ea typeface="Arial"/>
              <a:cs typeface="Arial"/>
              <a:sym typeface="Arial"/>
            </a:endParaRPr>
          </a:p>
        </p:txBody>
      </p:sp>
      <p:cxnSp>
        <p:nvCxnSpPr>
          <p:cNvPr id="500" name="Google Shape;500;p24"/>
          <p:cNvCxnSpPr/>
          <p:nvPr/>
        </p:nvCxnSpPr>
        <p:spPr>
          <a:xfrm rot="10800000">
            <a:off x="2844800" y="5105400"/>
            <a:ext cx="0" cy="381000"/>
          </a:xfrm>
          <a:prstGeom prst="straightConnector1">
            <a:avLst/>
          </a:prstGeom>
          <a:noFill/>
          <a:ln cap="flat" cmpd="sng" w="9525">
            <a:solidFill>
              <a:schemeClr val="lt1"/>
            </a:solidFill>
            <a:prstDash val="solid"/>
            <a:miter lim="800000"/>
            <a:headEnd len="sm" w="sm" type="none"/>
            <a:tailEnd len="med" w="med" type="triangle"/>
          </a:ln>
        </p:spPr>
      </p:cxnSp>
      <p:sp>
        <p:nvSpPr>
          <p:cNvPr id="501" name="Google Shape;501;p24"/>
          <p:cNvSpPr txBox="1"/>
          <p:nvPr/>
        </p:nvSpPr>
        <p:spPr>
          <a:xfrm>
            <a:off x="1524000" y="6248400"/>
            <a:ext cx="9766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P[1] matches S[2]. Since there is a match, p is not shifted.</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493"/>
                                        </p:tgtEl>
                                      </p:cBhvr>
                                    </p:animEffect>
                                    <p:set>
                                      <p:cBhvr>
                                        <p:cTn dur="1" fill="hold">
                                          <p:stCondLst>
                                            <p:cond delay="2000"/>
                                          </p:stCondLst>
                                        </p:cTn>
                                        <p:tgtEl>
                                          <p:spTgt spid="4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505" name="Shape 505"/>
        <p:cNvGrpSpPr/>
        <p:nvPr/>
      </p:nvGrpSpPr>
      <p:grpSpPr>
        <a:xfrm>
          <a:off x="0" y="0"/>
          <a:ext cx="0" cy="0"/>
          <a:chOff x="0" y="0"/>
          <a:chExt cx="0" cy="0"/>
        </a:xfrm>
      </p:grpSpPr>
      <p:sp>
        <p:nvSpPr>
          <p:cNvPr id="506" name="Google Shape;506;p25"/>
          <p:cNvSpPr txBox="1"/>
          <p:nvPr>
            <p:ph idx="1" type="body"/>
          </p:nvPr>
        </p:nvSpPr>
        <p:spPr>
          <a:xfrm>
            <a:off x="609600" y="228600"/>
            <a:ext cx="5384700" cy="381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None/>
            </a:pPr>
            <a:r>
              <a:rPr b="0" i="0" lang="en-US" sz="1800" u="none">
                <a:solidFill>
                  <a:schemeClr val="lt1"/>
                </a:solidFill>
                <a:latin typeface="Arial"/>
                <a:ea typeface="Arial"/>
                <a:cs typeface="Arial"/>
                <a:sym typeface="Arial"/>
              </a:rPr>
              <a:t>Step 3: i = 3, q = 1</a:t>
            </a:r>
            <a:endParaRPr b="0" i="0" sz="1800" u="none">
              <a:solidFill>
                <a:schemeClr val="lt1"/>
              </a:solidFill>
              <a:latin typeface="Arial"/>
              <a:ea typeface="Arial"/>
              <a:cs typeface="Arial"/>
              <a:sym typeface="Arial"/>
            </a:endParaRPr>
          </a:p>
        </p:txBody>
      </p:sp>
      <p:graphicFrame>
        <p:nvGraphicFramePr>
          <p:cNvPr id="507" name="Google Shape;507;p25"/>
          <p:cNvGraphicFramePr/>
          <p:nvPr/>
        </p:nvGraphicFramePr>
        <p:xfrm>
          <a:off x="1727200" y="4892675"/>
          <a:ext cx="3000000" cy="3000000"/>
        </p:xfrm>
        <a:graphic>
          <a:graphicData uri="http://schemas.openxmlformats.org/drawingml/2006/table">
            <a:tbl>
              <a:tblPr>
                <a:noFill/>
                <a:tableStyleId>{89CE9B0E-A3A3-4578-B294-37E123025824}</a:tableStyleId>
              </a:tblPr>
              <a:tblGrid>
                <a:gridCol w="679425"/>
                <a:gridCol w="675200"/>
                <a:gridCol w="677325"/>
                <a:gridCol w="675200"/>
                <a:gridCol w="679425"/>
                <a:gridCol w="679425"/>
                <a:gridCol w="675200"/>
                <a:gridCol w="677325"/>
                <a:gridCol w="675200"/>
                <a:gridCol w="679425"/>
                <a:gridCol w="679425"/>
                <a:gridCol w="675200"/>
                <a:gridCol w="677325"/>
                <a:gridCol w="675200"/>
                <a:gridCol w="67942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508" name="Google Shape;508;p25"/>
          <p:cNvSpPr txBox="1"/>
          <p:nvPr/>
        </p:nvSpPr>
        <p:spPr>
          <a:xfrm>
            <a:off x="1312400" y="457200"/>
            <a:ext cx="4173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Comparing p[2] with S[3]</a:t>
            </a:r>
            <a:endParaRPr b="0" i="0" sz="1400" u="none" cap="none" strike="noStrike">
              <a:solidFill>
                <a:srgbClr val="000000"/>
              </a:solidFill>
              <a:latin typeface="Arial"/>
              <a:ea typeface="Arial"/>
              <a:cs typeface="Arial"/>
              <a:sym typeface="Arial"/>
            </a:endParaRPr>
          </a:p>
        </p:txBody>
      </p:sp>
      <p:sp>
        <p:nvSpPr>
          <p:cNvPr id="509" name="Google Shape;509;p25"/>
          <p:cNvSpPr txBox="1"/>
          <p:nvPr/>
        </p:nvSpPr>
        <p:spPr>
          <a:xfrm>
            <a:off x="690033" y="750887"/>
            <a:ext cx="560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510" name="Google Shape;510;p25"/>
          <p:cNvSpPr txBox="1"/>
          <p:nvPr/>
        </p:nvSpPr>
        <p:spPr>
          <a:xfrm>
            <a:off x="3433233" y="950912"/>
            <a:ext cx="245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511" name="Google Shape;511;p25"/>
          <p:cNvGraphicFramePr/>
          <p:nvPr/>
        </p:nvGraphicFramePr>
        <p:xfrm>
          <a:off x="4470400" y="5730875"/>
          <a:ext cx="3000000" cy="3000000"/>
        </p:xfrm>
        <a:graphic>
          <a:graphicData uri="http://schemas.openxmlformats.org/drawingml/2006/table">
            <a:tbl>
              <a:tblPr>
                <a:noFill/>
                <a:tableStyleId>{89CE9B0E-A3A3-4578-B294-37E123025824}</a:tableStyleId>
              </a:tblPr>
              <a:tblGrid>
                <a:gridCol w="668875"/>
                <a:gridCol w="666725"/>
                <a:gridCol w="666725"/>
                <a:gridCol w="668875"/>
                <a:gridCol w="666725"/>
                <a:gridCol w="666725"/>
                <a:gridCol w="66887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12" name="Google Shape;512;p25"/>
          <p:cNvGraphicFramePr/>
          <p:nvPr/>
        </p:nvGraphicFramePr>
        <p:xfrm>
          <a:off x="1625600" y="2987675"/>
          <a:ext cx="3000000" cy="3000000"/>
        </p:xfrm>
        <a:graphic>
          <a:graphicData uri="http://schemas.openxmlformats.org/drawingml/2006/table">
            <a:tbl>
              <a:tblPr>
                <a:noFill/>
                <a:tableStyleId>{89CE9B0E-A3A3-4578-B294-37E123025824}</a:tableStyleId>
              </a:tblPr>
              <a:tblGrid>
                <a:gridCol w="685800"/>
                <a:gridCol w="681575"/>
                <a:gridCol w="685800"/>
                <a:gridCol w="681575"/>
                <a:gridCol w="685800"/>
                <a:gridCol w="685800"/>
                <a:gridCol w="681575"/>
                <a:gridCol w="685800"/>
                <a:gridCol w="681575"/>
                <a:gridCol w="685800"/>
                <a:gridCol w="685800"/>
                <a:gridCol w="681575"/>
                <a:gridCol w="685800"/>
                <a:gridCol w="681575"/>
                <a:gridCol w="685800"/>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13" name="Google Shape;513;p25"/>
          <p:cNvGraphicFramePr/>
          <p:nvPr/>
        </p:nvGraphicFramePr>
        <p:xfrm>
          <a:off x="1727200" y="762000"/>
          <a:ext cx="3000000" cy="3000000"/>
        </p:xfrm>
        <a:graphic>
          <a:graphicData uri="http://schemas.openxmlformats.org/drawingml/2006/table">
            <a:tbl>
              <a:tblPr>
                <a:noFill/>
                <a:tableStyleId>{89CE9B0E-A3A3-4578-B294-37E123025824}</a:tableStyleId>
              </a:tblPr>
              <a:tblGrid>
                <a:gridCol w="679425"/>
                <a:gridCol w="675200"/>
                <a:gridCol w="677325"/>
                <a:gridCol w="675200"/>
                <a:gridCol w="679425"/>
                <a:gridCol w="679425"/>
                <a:gridCol w="675200"/>
                <a:gridCol w="677325"/>
                <a:gridCol w="675200"/>
                <a:gridCol w="679425"/>
                <a:gridCol w="679425"/>
                <a:gridCol w="675200"/>
                <a:gridCol w="677325"/>
                <a:gridCol w="675200"/>
                <a:gridCol w="67942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14" name="Google Shape;514;p25"/>
          <p:cNvGraphicFramePr/>
          <p:nvPr/>
        </p:nvGraphicFramePr>
        <p:xfrm>
          <a:off x="3657600" y="3825875"/>
          <a:ext cx="3000000" cy="3000000"/>
        </p:xfrm>
        <a:graphic>
          <a:graphicData uri="http://schemas.openxmlformats.org/drawingml/2006/table">
            <a:tbl>
              <a:tblPr>
                <a:noFill/>
                <a:tableStyleId>{89CE9B0E-A3A3-4578-B294-37E123025824}</a:tableStyleId>
              </a:tblPr>
              <a:tblGrid>
                <a:gridCol w="683675"/>
                <a:gridCol w="681575"/>
                <a:gridCol w="681575"/>
                <a:gridCol w="681575"/>
                <a:gridCol w="681575"/>
                <a:gridCol w="681575"/>
                <a:gridCol w="68367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15" name="Google Shape;515;p25"/>
          <p:cNvGraphicFramePr/>
          <p:nvPr/>
        </p:nvGraphicFramePr>
        <p:xfrm>
          <a:off x="2438400" y="1676400"/>
          <a:ext cx="3000000" cy="3000000"/>
        </p:xfrm>
        <a:graphic>
          <a:graphicData uri="http://schemas.openxmlformats.org/drawingml/2006/table">
            <a:tbl>
              <a:tblPr>
                <a:noFill/>
                <a:tableStyleId>{89CE9B0E-A3A3-4578-B294-37E123025824}</a:tableStyleId>
              </a:tblPr>
              <a:tblGrid>
                <a:gridCol w="683675"/>
                <a:gridCol w="681575"/>
                <a:gridCol w="681575"/>
                <a:gridCol w="681575"/>
                <a:gridCol w="681575"/>
                <a:gridCol w="681575"/>
                <a:gridCol w="68367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516" name="Google Shape;516;p25"/>
          <p:cNvSpPr txBox="1"/>
          <p:nvPr/>
        </p:nvSpPr>
        <p:spPr>
          <a:xfrm>
            <a:off x="709083" y="1614487"/>
            <a:ext cx="510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517" name="Google Shape;517;p25"/>
          <p:cNvSpPr txBox="1"/>
          <p:nvPr/>
        </p:nvSpPr>
        <p:spPr>
          <a:xfrm>
            <a:off x="812800" y="3014662"/>
            <a:ext cx="560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518" name="Google Shape;518;p25"/>
          <p:cNvSpPr txBox="1"/>
          <p:nvPr/>
        </p:nvSpPr>
        <p:spPr>
          <a:xfrm>
            <a:off x="791633" y="3748087"/>
            <a:ext cx="510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519" name="Google Shape;519;p25"/>
          <p:cNvSpPr txBox="1"/>
          <p:nvPr/>
        </p:nvSpPr>
        <p:spPr>
          <a:xfrm>
            <a:off x="791633" y="4967287"/>
            <a:ext cx="560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520" name="Google Shape;520;p25"/>
          <p:cNvSpPr txBox="1"/>
          <p:nvPr/>
        </p:nvSpPr>
        <p:spPr>
          <a:xfrm>
            <a:off x="812800" y="5653087"/>
            <a:ext cx="510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cxnSp>
        <p:nvCxnSpPr>
          <p:cNvPr id="521" name="Google Shape;521;p25"/>
          <p:cNvCxnSpPr/>
          <p:nvPr/>
        </p:nvCxnSpPr>
        <p:spPr>
          <a:xfrm rot="10800000">
            <a:off x="3454400" y="1295400"/>
            <a:ext cx="0" cy="381000"/>
          </a:xfrm>
          <a:prstGeom prst="straightConnector1">
            <a:avLst/>
          </a:prstGeom>
          <a:noFill/>
          <a:ln cap="flat" cmpd="sng" w="9525">
            <a:solidFill>
              <a:schemeClr val="lt1"/>
            </a:solidFill>
            <a:prstDash val="solid"/>
            <a:miter lim="800000"/>
            <a:headEnd len="sm" w="sm" type="none"/>
            <a:tailEnd len="med" w="med" type="triangle"/>
          </a:ln>
        </p:spPr>
      </p:cxnSp>
      <p:sp>
        <p:nvSpPr>
          <p:cNvPr id="522" name="Google Shape;522;p25"/>
          <p:cNvSpPr txBox="1"/>
          <p:nvPr/>
        </p:nvSpPr>
        <p:spPr>
          <a:xfrm>
            <a:off x="5579533" y="457200"/>
            <a:ext cx="5868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p[2] does not match with  S[3]</a:t>
            </a:r>
            <a:endParaRPr b="0" i="0" sz="1400" u="none" cap="none" strike="noStrike">
              <a:solidFill>
                <a:srgbClr val="000000"/>
              </a:solidFill>
              <a:latin typeface="Arial"/>
              <a:ea typeface="Arial"/>
              <a:cs typeface="Arial"/>
              <a:sym typeface="Arial"/>
            </a:endParaRPr>
          </a:p>
        </p:txBody>
      </p:sp>
      <p:sp>
        <p:nvSpPr>
          <p:cNvPr id="523" name="Google Shape;523;p25"/>
          <p:cNvSpPr txBox="1"/>
          <p:nvPr/>
        </p:nvSpPr>
        <p:spPr>
          <a:xfrm>
            <a:off x="1651000" y="2209900"/>
            <a:ext cx="8520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Backtracking on p, comparing p[1] and S[3]</a:t>
            </a:r>
            <a:endParaRPr b="0" i="0" sz="1400" u="none" cap="none" strike="noStrike">
              <a:solidFill>
                <a:srgbClr val="000000"/>
              </a:solidFill>
              <a:latin typeface="Arial"/>
              <a:ea typeface="Arial"/>
              <a:cs typeface="Arial"/>
              <a:sym typeface="Arial"/>
            </a:endParaRPr>
          </a:p>
        </p:txBody>
      </p:sp>
      <p:sp>
        <p:nvSpPr>
          <p:cNvPr id="524" name="Google Shape;524;p25"/>
          <p:cNvSpPr txBox="1"/>
          <p:nvPr/>
        </p:nvSpPr>
        <p:spPr>
          <a:xfrm>
            <a:off x="812800" y="2551112"/>
            <a:ext cx="2819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Step 4: i = 4, q = 0 </a:t>
            </a:r>
            <a:endParaRPr b="0" i="0" sz="1400" u="none" cap="none" strike="noStrike">
              <a:solidFill>
                <a:srgbClr val="000000"/>
              </a:solidFill>
              <a:latin typeface="Arial"/>
              <a:ea typeface="Arial"/>
              <a:cs typeface="Arial"/>
              <a:sym typeface="Arial"/>
            </a:endParaRPr>
          </a:p>
        </p:txBody>
      </p:sp>
      <p:sp>
        <p:nvSpPr>
          <p:cNvPr id="525" name="Google Shape;525;p25"/>
          <p:cNvSpPr txBox="1"/>
          <p:nvPr/>
        </p:nvSpPr>
        <p:spPr>
          <a:xfrm>
            <a:off x="2226800" y="2681275"/>
            <a:ext cx="4173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comparing p[1] with S[4]</a:t>
            </a:r>
            <a:endParaRPr b="0" i="0" sz="1400" u="none" cap="none" strike="noStrike">
              <a:solidFill>
                <a:srgbClr val="000000"/>
              </a:solidFill>
              <a:latin typeface="Arial"/>
              <a:ea typeface="Arial"/>
              <a:cs typeface="Arial"/>
              <a:sym typeface="Arial"/>
            </a:endParaRPr>
          </a:p>
        </p:txBody>
      </p:sp>
      <p:cxnSp>
        <p:nvCxnSpPr>
          <p:cNvPr id="526" name="Google Shape;526;p25"/>
          <p:cNvCxnSpPr/>
          <p:nvPr/>
        </p:nvCxnSpPr>
        <p:spPr>
          <a:xfrm rot="10800000">
            <a:off x="3962400" y="3505200"/>
            <a:ext cx="0" cy="304800"/>
          </a:xfrm>
          <a:prstGeom prst="straightConnector1">
            <a:avLst/>
          </a:prstGeom>
          <a:noFill/>
          <a:ln cap="flat" cmpd="sng" w="9525">
            <a:solidFill>
              <a:schemeClr val="lt1"/>
            </a:solidFill>
            <a:prstDash val="solid"/>
            <a:miter lim="800000"/>
            <a:headEnd len="sm" w="sm" type="none"/>
            <a:tailEnd len="med" w="med" type="triangle"/>
          </a:ln>
        </p:spPr>
      </p:cxnSp>
      <p:sp>
        <p:nvSpPr>
          <p:cNvPr id="527" name="Google Shape;527;p25"/>
          <p:cNvSpPr txBox="1"/>
          <p:nvPr/>
        </p:nvSpPr>
        <p:spPr>
          <a:xfrm>
            <a:off x="6807200" y="2681275"/>
            <a:ext cx="5689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p[1] does not match with S[4]</a:t>
            </a:r>
            <a:endParaRPr b="0" i="0" sz="1400" u="none" cap="none" strike="noStrike">
              <a:solidFill>
                <a:srgbClr val="000000"/>
              </a:solidFill>
              <a:latin typeface="Arial"/>
              <a:ea typeface="Arial"/>
              <a:cs typeface="Arial"/>
              <a:sym typeface="Arial"/>
            </a:endParaRPr>
          </a:p>
        </p:txBody>
      </p:sp>
      <p:sp>
        <p:nvSpPr>
          <p:cNvPr id="528" name="Google Shape;528;p25"/>
          <p:cNvSpPr txBox="1"/>
          <p:nvPr/>
        </p:nvSpPr>
        <p:spPr>
          <a:xfrm>
            <a:off x="914400" y="4433887"/>
            <a:ext cx="2819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Step 5: i = 5, q = 0 </a:t>
            </a:r>
            <a:endParaRPr b="0" i="0" sz="1400" u="none" cap="none" strike="noStrike">
              <a:solidFill>
                <a:srgbClr val="000000"/>
              </a:solidFill>
              <a:latin typeface="Arial"/>
              <a:ea typeface="Arial"/>
              <a:cs typeface="Arial"/>
              <a:sym typeface="Arial"/>
            </a:endParaRPr>
          </a:p>
        </p:txBody>
      </p:sp>
      <p:cxnSp>
        <p:nvCxnSpPr>
          <p:cNvPr id="529" name="Google Shape;529;p25"/>
          <p:cNvCxnSpPr/>
          <p:nvPr/>
        </p:nvCxnSpPr>
        <p:spPr>
          <a:xfrm rot="10800000">
            <a:off x="4775200" y="5410200"/>
            <a:ext cx="0" cy="304800"/>
          </a:xfrm>
          <a:prstGeom prst="straightConnector1">
            <a:avLst/>
          </a:prstGeom>
          <a:noFill/>
          <a:ln cap="flat" cmpd="sng" w="9525">
            <a:solidFill>
              <a:schemeClr val="lt1"/>
            </a:solidFill>
            <a:prstDash val="solid"/>
            <a:miter lim="800000"/>
            <a:headEnd len="sm" w="sm" type="none"/>
            <a:tailEnd len="med" w="med" type="triangle"/>
          </a:ln>
        </p:spPr>
      </p:cxnSp>
      <p:sp>
        <p:nvSpPr>
          <p:cNvPr id="530" name="Google Shape;530;p25"/>
          <p:cNvSpPr txBox="1"/>
          <p:nvPr/>
        </p:nvSpPr>
        <p:spPr>
          <a:xfrm>
            <a:off x="1684900" y="4586275"/>
            <a:ext cx="4775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comparing p[1] with S[5]</a:t>
            </a:r>
            <a:endParaRPr b="0" i="0" sz="1400" u="none" cap="none" strike="noStrike">
              <a:solidFill>
                <a:srgbClr val="000000"/>
              </a:solidFill>
              <a:latin typeface="Arial"/>
              <a:ea typeface="Arial"/>
              <a:cs typeface="Arial"/>
              <a:sym typeface="Arial"/>
            </a:endParaRPr>
          </a:p>
        </p:txBody>
      </p:sp>
      <p:sp>
        <p:nvSpPr>
          <p:cNvPr id="531" name="Google Shape;531;p25"/>
          <p:cNvSpPr txBox="1"/>
          <p:nvPr/>
        </p:nvSpPr>
        <p:spPr>
          <a:xfrm>
            <a:off x="6807200" y="4572000"/>
            <a:ext cx="4673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p[1] matches with S[5]</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521"/>
                                        </p:tgtEl>
                                      </p:cBhvr>
                                    </p:animEffect>
                                    <p:set>
                                      <p:cBhvr>
                                        <p:cTn dur="1" fill="hold">
                                          <p:stCondLst>
                                            <p:cond delay="2000"/>
                                          </p:stCondLst>
                                        </p:cTn>
                                        <p:tgtEl>
                                          <p:spTgt spid="5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535" name="Shape 535"/>
        <p:cNvGrpSpPr/>
        <p:nvPr/>
      </p:nvGrpSpPr>
      <p:grpSpPr>
        <a:xfrm>
          <a:off x="0" y="0"/>
          <a:ext cx="0" cy="0"/>
          <a:chOff x="0" y="0"/>
          <a:chExt cx="0" cy="0"/>
        </a:xfrm>
      </p:grpSpPr>
      <p:graphicFrame>
        <p:nvGraphicFramePr>
          <p:cNvPr id="536" name="Google Shape;536;p26"/>
          <p:cNvGraphicFramePr/>
          <p:nvPr/>
        </p:nvGraphicFramePr>
        <p:xfrm>
          <a:off x="1828800" y="2971800"/>
          <a:ext cx="3000000" cy="3000000"/>
        </p:xfrm>
        <a:graphic>
          <a:graphicData uri="http://schemas.openxmlformats.org/drawingml/2006/table">
            <a:tbl>
              <a:tblPr>
                <a:noFill/>
                <a:tableStyleId>{89CE9B0E-A3A3-4578-B294-37E123025824}</a:tableStyleId>
              </a:tblPr>
              <a:tblGrid>
                <a:gridCol w="677325"/>
                <a:gridCol w="677325"/>
                <a:gridCol w="677325"/>
                <a:gridCol w="677325"/>
                <a:gridCol w="677325"/>
                <a:gridCol w="677325"/>
                <a:gridCol w="677325"/>
                <a:gridCol w="677325"/>
                <a:gridCol w="677325"/>
                <a:gridCol w="677325"/>
                <a:gridCol w="677325"/>
                <a:gridCol w="677325"/>
                <a:gridCol w="677325"/>
                <a:gridCol w="677325"/>
                <a:gridCol w="67732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37" name="Google Shape;537;p26"/>
          <p:cNvGraphicFramePr/>
          <p:nvPr/>
        </p:nvGraphicFramePr>
        <p:xfrm>
          <a:off x="1727200" y="762000"/>
          <a:ext cx="3000000" cy="3000000"/>
        </p:xfrm>
        <a:graphic>
          <a:graphicData uri="http://schemas.openxmlformats.org/drawingml/2006/table">
            <a:tbl>
              <a:tblPr>
                <a:noFill/>
                <a:tableStyleId>{89CE9B0E-A3A3-4578-B294-37E123025824}</a:tableStyleId>
              </a:tblPr>
              <a:tblGrid>
                <a:gridCol w="679425"/>
                <a:gridCol w="675200"/>
                <a:gridCol w="677325"/>
                <a:gridCol w="675200"/>
                <a:gridCol w="679425"/>
                <a:gridCol w="679425"/>
                <a:gridCol w="675200"/>
                <a:gridCol w="677325"/>
                <a:gridCol w="675200"/>
                <a:gridCol w="679425"/>
                <a:gridCol w="679425"/>
                <a:gridCol w="675200"/>
                <a:gridCol w="677325"/>
                <a:gridCol w="675200"/>
                <a:gridCol w="67942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38" name="Google Shape;538;p26"/>
          <p:cNvGraphicFramePr/>
          <p:nvPr/>
        </p:nvGraphicFramePr>
        <p:xfrm>
          <a:off x="1828800" y="5081587"/>
          <a:ext cx="3000000" cy="3000000"/>
        </p:xfrm>
        <a:graphic>
          <a:graphicData uri="http://schemas.openxmlformats.org/drawingml/2006/table">
            <a:tbl>
              <a:tblPr>
                <a:noFill/>
                <a:tableStyleId>{89CE9B0E-A3A3-4578-B294-37E123025824}</a:tableStyleId>
              </a:tblPr>
              <a:tblGrid>
                <a:gridCol w="679425"/>
                <a:gridCol w="675200"/>
                <a:gridCol w="677325"/>
                <a:gridCol w="651925"/>
                <a:gridCol w="702725"/>
                <a:gridCol w="679425"/>
                <a:gridCol w="675200"/>
                <a:gridCol w="677325"/>
                <a:gridCol w="675200"/>
                <a:gridCol w="679425"/>
                <a:gridCol w="679425"/>
                <a:gridCol w="675200"/>
                <a:gridCol w="677325"/>
                <a:gridCol w="675200"/>
                <a:gridCol w="679425"/>
              </a:tblGrid>
              <a:tr h="557200">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39" name="Google Shape;539;p26"/>
          <p:cNvGraphicFramePr/>
          <p:nvPr/>
        </p:nvGraphicFramePr>
        <p:xfrm>
          <a:off x="4470400" y="1600200"/>
          <a:ext cx="3000000" cy="3000000"/>
        </p:xfrm>
        <a:graphic>
          <a:graphicData uri="http://schemas.openxmlformats.org/drawingml/2006/table">
            <a:tbl>
              <a:tblPr>
                <a:noFill/>
                <a:tableStyleId>{89CE9B0E-A3A3-4578-B294-37E123025824}</a:tableStyleId>
              </a:tblPr>
              <a:tblGrid>
                <a:gridCol w="668875"/>
                <a:gridCol w="666725"/>
                <a:gridCol w="666725"/>
                <a:gridCol w="668875"/>
                <a:gridCol w="666725"/>
                <a:gridCol w="666725"/>
                <a:gridCol w="66887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40" name="Google Shape;540;p26"/>
          <p:cNvGraphicFramePr/>
          <p:nvPr/>
        </p:nvGraphicFramePr>
        <p:xfrm>
          <a:off x="4572000" y="3810000"/>
          <a:ext cx="3000000" cy="3000000"/>
        </p:xfrm>
        <a:graphic>
          <a:graphicData uri="http://schemas.openxmlformats.org/drawingml/2006/table">
            <a:tbl>
              <a:tblPr>
                <a:noFill/>
                <a:tableStyleId>{89CE9B0E-A3A3-4578-B294-37E123025824}</a:tableStyleId>
              </a:tblPr>
              <a:tblGrid>
                <a:gridCol w="683675"/>
                <a:gridCol w="681575"/>
                <a:gridCol w="681575"/>
                <a:gridCol w="681575"/>
                <a:gridCol w="681575"/>
                <a:gridCol w="681575"/>
                <a:gridCol w="68367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41" name="Google Shape;541;p26"/>
          <p:cNvGraphicFramePr/>
          <p:nvPr/>
        </p:nvGraphicFramePr>
        <p:xfrm>
          <a:off x="4572000" y="5959475"/>
          <a:ext cx="3000000" cy="3000000"/>
        </p:xfrm>
        <a:graphic>
          <a:graphicData uri="http://schemas.openxmlformats.org/drawingml/2006/table">
            <a:tbl>
              <a:tblPr>
                <a:noFill/>
                <a:tableStyleId>{89CE9B0E-A3A3-4578-B294-37E123025824}</a:tableStyleId>
              </a:tblPr>
              <a:tblGrid>
                <a:gridCol w="683675"/>
                <a:gridCol w="681575"/>
                <a:gridCol w="681575"/>
                <a:gridCol w="681575"/>
                <a:gridCol w="681575"/>
                <a:gridCol w="681575"/>
                <a:gridCol w="68367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542" name="Google Shape;542;p26"/>
          <p:cNvSpPr txBox="1"/>
          <p:nvPr/>
        </p:nvSpPr>
        <p:spPr>
          <a:xfrm>
            <a:off x="609600" y="228600"/>
            <a:ext cx="3048000" cy="2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Step 6: i = 6, q = 1</a:t>
            </a:r>
            <a:endParaRPr b="0" i="0" sz="1400" u="none" cap="none" strike="noStrike">
              <a:solidFill>
                <a:srgbClr val="000000"/>
              </a:solidFill>
              <a:latin typeface="Arial"/>
              <a:ea typeface="Arial"/>
              <a:cs typeface="Arial"/>
              <a:sym typeface="Arial"/>
            </a:endParaRPr>
          </a:p>
        </p:txBody>
      </p:sp>
      <p:sp>
        <p:nvSpPr>
          <p:cNvPr id="543" name="Google Shape;543;p26"/>
          <p:cNvSpPr txBox="1"/>
          <p:nvPr/>
        </p:nvSpPr>
        <p:spPr>
          <a:xfrm>
            <a:off x="690033" y="750887"/>
            <a:ext cx="560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544" name="Google Shape;544;p26"/>
          <p:cNvSpPr txBox="1"/>
          <p:nvPr/>
        </p:nvSpPr>
        <p:spPr>
          <a:xfrm>
            <a:off x="709083" y="1614487"/>
            <a:ext cx="510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cxnSp>
        <p:nvCxnSpPr>
          <p:cNvPr id="545" name="Google Shape;545;p26"/>
          <p:cNvCxnSpPr/>
          <p:nvPr/>
        </p:nvCxnSpPr>
        <p:spPr>
          <a:xfrm rot="10800000">
            <a:off x="5486400" y="1295400"/>
            <a:ext cx="0" cy="304800"/>
          </a:xfrm>
          <a:prstGeom prst="straightConnector1">
            <a:avLst/>
          </a:prstGeom>
          <a:noFill/>
          <a:ln cap="flat" cmpd="sng" w="9525">
            <a:solidFill>
              <a:schemeClr val="lt1"/>
            </a:solidFill>
            <a:prstDash val="solid"/>
            <a:miter lim="800000"/>
            <a:headEnd len="sm" w="sm" type="none"/>
            <a:tailEnd len="med" w="med" type="triangle"/>
          </a:ln>
        </p:spPr>
      </p:cxnSp>
      <p:sp>
        <p:nvSpPr>
          <p:cNvPr id="546" name="Google Shape;546;p26"/>
          <p:cNvSpPr txBox="1"/>
          <p:nvPr/>
        </p:nvSpPr>
        <p:spPr>
          <a:xfrm>
            <a:off x="1524000" y="457200"/>
            <a:ext cx="4165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Comparing p[2] with S[6]</a:t>
            </a:r>
            <a:endParaRPr b="0" i="0" sz="1400" u="none" cap="none" strike="noStrike">
              <a:solidFill>
                <a:srgbClr val="000000"/>
              </a:solidFill>
              <a:latin typeface="Arial"/>
              <a:ea typeface="Arial"/>
              <a:cs typeface="Arial"/>
              <a:sym typeface="Arial"/>
            </a:endParaRPr>
          </a:p>
        </p:txBody>
      </p:sp>
      <p:sp>
        <p:nvSpPr>
          <p:cNvPr id="547" name="Google Shape;547;p26"/>
          <p:cNvSpPr txBox="1"/>
          <p:nvPr/>
        </p:nvSpPr>
        <p:spPr>
          <a:xfrm>
            <a:off x="5791200" y="457200"/>
            <a:ext cx="5416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p[2] matches with S[6]</a:t>
            </a:r>
            <a:endParaRPr b="0" i="0" sz="1400" u="none" cap="none" strike="noStrike">
              <a:solidFill>
                <a:srgbClr val="000000"/>
              </a:solidFill>
              <a:latin typeface="Arial"/>
              <a:ea typeface="Arial"/>
              <a:cs typeface="Arial"/>
              <a:sym typeface="Arial"/>
            </a:endParaRPr>
          </a:p>
        </p:txBody>
      </p:sp>
      <p:sp>
        <p:nvSpPr>
          <p:cNvPr id="548" name="Google Shape;548;p26"/>
          <p:cNvSpPr txBox="1"/>
          <p:nvPr/>
        </p:nvSpPr>
        <p:spPr>
          <a:xfrm>
            <a:off x="711200" y="3062287"/>
            <a:ext cx="560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549" name="Google Shape;549;p26"/>
          <p:cNvSpPr txBox="1"/>
          <p:nvPr/>
        </p:nvSpPr>
        <p:spPr>
          <a:xfrm>
            <a:off x="812800" y="3810000"/>
            <a:ext cx="510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cxnSp>
        <p:nvCxnSpPr>
          <p:cNvPr id="550" name="Google Shape;550;p26"/>
          <p:cNvCxnSpPr/>
          <p:nvPr/>
        </p:nvCxnSpPr>
        <p:spPr>
          <a:xfrm rot="10800000">
            <a:off x="6299200" y="3505200"/>
            <a:ext cx="0" cy="304800"/>
          </a:xfrm>
          <a:prstGeom prst="straightConnector1">
            <a:avLst/>
          </a:prstGeom>
          <a:noFill/>
          <a:ln cap="flat" cmpd="sng" w="9525">
            <a:solidFill>
              <a:schemeClr val="lt1"/>
            </a:solidFill>
            <a:prstDash val="solid"/>
            <a:miter lim="800000"/>
            <a:headEnd len="sm" w="sm" type="none"/>
            <a:tailEnd len="med" w="med" type="triangle"/>
          </a:ln>
        </p:spPr>
      </p:cxnSp>
      <p:sp>
        <p:nvSpPr>
          <p:cNvPr id="551" name="Google Shape;551;p26"/>
          <p:cNvSpPr txBox="1"/>
          <p:nvPr/>
        </p:nvSpPr>
        <p:spPr>
          <a:xfrm>
            <a:off x="812800" y="2438400"/>
            <a:ext cx="3048000" cy="2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Step 7: i = 7, q = 2</a:t>
            </a:r>
            <a:endParaRPr b="0" i="0" sz="1400" u="none" cap="none" strike="noStrike">
              <a:solidFill>
                <a:srgbClr val="000000"/>
              </a:solidFill>
              <a:latin typeface="Arial"/>
              <a:ea typeface="Arial"/>
              <a:cs typeface="Arial"/>
              <a:sym typeface="Arial"/>
            </a:endParaRPr>
          </a:p>
        </p:txBody>
      </p:sp>
      <p:sp>
        <p:nvSpPr>
          <p:cNvPr id="552" name="Google Shape;552;p26"/>
          <p:cNvSpPr txBox="1"/>
          <p:nvPr/>
        </p:nvSpPr>
        <p:spPr>
          <a:xfrm>
            <a:off x="1524000" y="2667000"/>
            <a:ext cx="4368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Comparing p[3] with S[7]</a:t>
            </a:r>
            <a:endParaRPr b="0" i="0" sz="1400" u="none" cap="none" strike="noStrike">
              <a:solidFill>
                <a:srgbClr val="000000"/>
              </a:solidFill>
              <a:latin typeface="Arial"/>
              <a:ea typeface="Arial"/>
              <a:cs typeface="Arial"/>
              <a:sym typeface="Arial"/>
            </a:endParaRPr>
          </a:p>
        </p:txBody>
      </p:sp>
      <p:sp>
        <p:nvSpPr>
          <p:cNvPr id="553" name="Google Shape;553;p26"/>
          <p:cNvSpPr txBox="1"/>
          <p:nvPr/>
        </p:nvSpPr>
        <p:spPr>
          <a:xfrm>
            <a:off x="6502400" y="2667000"/>
            <a:ext cx="324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p[3] matches with S[7]</a:t>
            </a:r>
            <a:endParaRPr b="0" i="0" sz="1400" u="none" cap="none" strike="noStrike">
              <a:solidFill>
                <a:srgbClr val="000000"/>
              </a:solidFill>
              <a:latin typeface="Arial"/>
              <a:ea typeface="Arial"/>
              <a:cs typeface="Arial"/>
              <a:sym typeface="Arial"/>
            </a:endParaRPr>
          </a:p>
        </p:txBody>
      </p:sp>
      <p:sp>
        <p:nvSpPr>
          <p:cNvPr id="554" name="Google Shape;554;p26"/>
          <p:cNvSpPr txBox="1"/>
          <p:nvPr/>
        </p:nvSpPr>
        <p:spPr>
          <a:xfrm>
            <a:off x="1016000" y="4495800"/>
            <a:ext cx="3048000" cy="2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Step 8: i = 8, q = 3</a:t>
            </a:r>
            <a:endParaRPr b="0" i="0" sz="1400" u="none" cap="none" strike="noStrike">
              <a:solidFill>
                <a:srgbClr val="000000"/>
              </a:solidFill>
              <a:latin typeface="Arial"/>
              <a:ea typeface="Arial"/>
              <a:cs typeface="Arial"/>
              <a:sym typeface="Arial"/>
            </a:endParaRPr>
          </a:p>
        </p:txBody>
      </p:sp>
      <p:sp>
        <p:nvSpPr>
          <p:cNvPr id="555" name="Google Shape;555;p26"/>
          <p:cNvSpPr txBox="1"/>
          <p:nvPr/>
        </p:nvSpPr>
        <p:spPr>
          <a:xfrm>
            <a:off x="1422467" y="4738675"/>
            <a:ext cx="4673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Comparing p[4] with S[8]</a:t>
            </a:r>
            <a:endParaRPr b="0" i="0" sz="1400" u="none" cap="none" strike="noStrike">
              <a:solidFill>
                <a:srgbClr val="000000"/>
              </a:solidFill>
              <a:latin typeface="Arial"/>
              <a:ea typeface="Arial"/>
              <a:cs typeface="Arial"/>
              <a:sym typeface="Arial"/>
            </a:endParaRPr>
          </a:p>
        </p:txBody>
      </p:sp>
      <p:sp>
        <p:nvSpPr>
          <p:cNvPr id="556" name="Google Shape;556;p26"/>
          <p:cNvSpPr txBox="1"/>
          <p:nvPr/>
        </p:nvSpPr>
        <p:spPr>
          <a:xfrm>
            <a:off x="6197600" y="4738675"/>
            <a:ext cx="5994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p[4] matches with S[8]</a:t>
            </a:r>
            <a:endParaRPr b="0" i="0" sz="1400" u="none" cap="none" strike="noStrike">
              <a:solidFill>
                <a:srgbClr val="000000"/>
              </a:solidFill>
              <a:latin typeface="Arial"/>
              <a:ea typeface="Arial"/>
              <a:cs typeface="Arial"/>
              <a:sym typeface="Arial"/>
            </a:endParaRPr>
          </a:p>
        </p:txBody>
      </p:sp>
      <p:cxnSp>
        <p:nvCxnSpPr>
          <p:cNvPr id="557" name="Google Shape;557;p26"/>
          <p:cNvCxnSpPr/>
          <p:nvPr/>
        </p:nvCxnSpPr>
        <p:spPr>
          <a:xfrm rot="10800000">
            <a:off x="6908800" y="5638800"/>
            <a:ext cx="0" cy="304800"/>
          </a:xfrm>
          <a:prstGeom prst="straightConnector1">
            <a:avLst/>
          </a:prstGeom>
          <a:noFill/>
          <a:ln cap="flat" cmpd="sng" w="9525">
            <a:solidFill>
              <a:schemeClr val="lt1"/>
            </a:solidFill>
            <a:prstDash val="solid"/>
            <a:miter lim="800000"/>
            <a:headEnd len="sm" w="sm" type="none"/>
            <a:tailEnd len="med" w="med" type="triangle"/>
          </a:ln>
        </p:spPr>
      </p:cxnSp>
      <p:sp>
        <p:nvSpPr>
          <p:cNvPr id="558" name="Google Shape;558;p26"/>
          <p:cNvSpPr txBox="1"/>
          <p:nvPr/>
        </p:nvSpPr>
        <p:spPr>
          <a:xfrm>
            <a:off x="711200" y="5119687"/>
            <a:ext cx="560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559" name="Google Shape;559;p26"/>
          <p:cNvSpPr txBox="1"/>
          <p:nvPr/>
        </p:nvSpPr>
        <p:spPr>
          <a:xfrm>
            <a:off x="812800" y="5881687"/>
            <a:ext cx="510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563" name="Shape 563"/>
        <p:cNvGrpSpPr/>
        <p:nvPr/>
      </p:nvGrpSpPr>
      <p:grpSpPr>
        <a:xfrm>
          <a:off x="0" y="0"/>
          <a:ext cx="0" cy="0"/>
          <a:chOff x="0" y="0"/>
          <a:chExt cx="0" cy="0"/>
        </a:xfrm>
      </p:grpSpPr>
      <p:sp>
        <p:nvSpPr>
          <p:cNvPr id="564" name="Google Shape;564;p27"/>
          <p:cNvSpPr txBox="1"/>
          <p:nvPr/>
        </p:nvSpPr>
        <p:spPr>
          <a:xfrm>
            <a:off x="609600" y="152400"/>
            <a:ext cx="3048000" cy="2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Step 9: i = 9, q = 4</a:t>
            </a:r>
            <a:endParaRPr b="0" i="0" sz="1400" u="none" cap="none" strike="noStrike">
              <a:solidFill>
                <a:srgbClr val="000000"/>
              </a:solidFill>
              <a:latin typeface="Arial"/>
              <a:ea typeface="Arial"/>
              <a:cs typeface="Arial"/>
              <a:sym typeface="Arial"/>
            </a:endParaRPr>
          </a:p>
        </p:txBody>
      </p:sp>
      <p:sp>
        <p:nvSpPr>
          <p:cNvPr id="565" name="Google Shape;565;p27"/>
          <p:cNvSpPr txBox="1"/>
          <p:nvPr/>
        </p:nvSpPr>
        <p:spPr>
          <a:xfrm>
            <a:off x="1250933" y="457200"/>
            <a:ext cx="4438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Comparing p[5] with S[9]</a:t>
            </a:r>
            <a:endParaRPr b="0" i="0" sz="1400" u="none" cap="none" strike="noStrike">
              <a:solidFill>
                <a:srgbClr val="000000"/>
              </a:solidFill>
              <a:latin typeface="Arial"/>
              <a:ea typeface="Arial"/>
              <a:cs typeface="Arial"/>
              <a:sym typeface="Arial"/>
            </a:endParaRPr>
          </a:p>
        </p:txBody>
      </p:sp>
      <p:sp>
        <p:nvSpPr>
          <p:cNvPr id="566" name="Google Shape;566;p27"/>
          <p:cNvSpPr txBox="1"/>
          <p:nvPr/>
        </p:nvSpPr>
        <p:spPr>
          <a:xfrm>
            <a:off x="1623333" y="2757475"/>
            <a:ext cx="4438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Comparing p[6] with S[10]</a:t>
            </a:r>
            <a:endParaRPr b="0" i="0" sz="1400" u="none" cap="none" strike="noStrike">
              <a:solidFill>
                <a:srgbClr val="000000"/>
              </a:solidFill>
              <a:latin typeface="Arial"/>
              <a:ea typeface="Arial"/>
              <a:cs typeface="Arial"/>
              <a:sym typeface="Arial"/>
            </a:endParaRPr>
          </a:p>
        </p:txBody>
      </p:sp>
      <p:sp>
        <p:nvSpPr>
          <p:cNvPr id="567" name="Google Shape;567;p27"/>
          <p:cNvSpPr txBox="1"/>
          <p:nvPr/>
        </p:nvSpPr>
        <p:spPr>
          <a:xfrm>
            <a:off x="2514600" y="5029200"/>
            <a:ext cx="3750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Comparing p[5] with S[11]</a:t>
            </a:r>
            <a:endParaRPr b="0" i="0" sz="1400" u="none" cap="none" strike="noStrike">
              <a:solidFill>
                <a:srgbClr val="000000"/>
              </a:solidFill>
              <a:latin typeface="Arial"/>
              <a:ea typeface="Arial"/>
              <a:cs typeface="Arial"/>
              <a:sym typeface="Arial"/>
            </a:endParaRPr>
          </a:p>
        </p:txBody>
      </p:sp>
      <p:sp>
        <p:nvSpPr>
          <p:cNvPr id="568" name="Google Shape;568;p27"/>
          <p:cNvSpPr txBox="1"/>
          <p:nvPr/>
        </p:nvSpPr>
        <p:spPr>
          <a:xfrm>
            <a:off x="812800" y="2514600"/>
            <a:ext cx="3454500" cy="2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Step 10: i = 10, q = 5</a:t>
            </a:r>
            <a:endParaRPr b="0" i="0" sz="1400" u="none" cap="none" strike="noStrike">
              <a:solidFill>
                <a:srgbClr val="000000"/>
              </a:solidFill>
              <a:latin typeface="Arial"/>
              <a:ea typeface="Arial"/>
              <a:cs typeface="Arial"/>
              <a:sym typeface="Arial"/>
            </a:endParaRPr>
          </a:p>
        </p:txBody>
      </p:sp>
      <p:sp>
        <p:nvSpPr>
          <p:cNvPr id="569" name="Google Shape;569;p27"/>
          <p:cNvSpPr txBox="1"/>
          <p:nvPr/>
        </p:nvSpPr>
        <p:spPr>
          <a:xfrm>
            <a:off x="914400" y="4800600"/>
            <a:ext cx="4673700" cy="2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Step 11: i = 11, q = 4</a:t>
            </a:r>
            <a:endParaRPr b="0" i="0" sz="1400" u="none" cap="none" strike="noStrike">
              <a:solidFill>
                <a:srgbClr val="000000"/>
              </a:solidFill>
              <a:latin typeface="Arial"/>
              <a:ea typeface="Arial"/>
              <a:cs typeface="Arial"/>
              <a:sym typeface="Arial"/>
            </a:endParaRPr>
          </a:p>
        </p:txBody>
      </p:sp>
      <p:sp>
        <p:nvSpPr>
          <p:cNvPr id="570" name="Google Shape;570;p27"/>
          <p:cNvSpPr txBox="1"/>
          <p:nvPr/>
        </p:nvSpPr>
        <p:spPr>
          <a:xfrm>
            <a:off x="690033" y="750887"/>
            <a:ext cx="560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571" name="Google Shape;571;p27"/>
          <p:cNvSpPr txBox="1"/>
          <p:nvPr/>
        </p:nvSpPr>
        <p:spPr>
          <a:xfrm>
            <a:off x="658283" y="3138487"/>
            <a:ext cx="560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572" name="Google Shape;572;p27"/>
          <p:cNvSpPr txBox="1"/>
          <p:nvPr/>
        </p:nvSpPr>
        <p:spPr>
          <a:xfrm>
            <a:off x="711200" y="5500687"/>
            <a:ext cx="560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573" name="Google Shape;573;p27"/>
          <p:cNvSpPr txBox="1"/>
          <p:nvPr/>
        </p:nvSpPr>
        <p:spPr>
          <a:xfrm>
            <a:off x="709083" y="1538287"/>
            <a:ext cx="510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574" name="Google Shape;574;p27"/>
          <p:cNvSpPr txBox="1"/>
          <p:nvPr/>
        </p:nvSpPr>
        <p:spPr>
          <a:xfrm>
            <a:off x="709083" y="3900487"/>
            <a:ext cx="510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575" name="Google Shape;575;p27"/>
          <p:cNvSpPr txBox="1"/>
          <p:nvPr/>
        </p:nvSpPr>
        <p:spPr>
          <a:xfrm>
            <a:off x="711200" y="6110287"/>
            <a:ext cx="510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graphicFrame>
        <p:nvGraphicFramePr>
          <p:cNvPr id="576" name="Google Shape;576;p27"/>
          <p:cNvGraphicFramePr/>
          <p:nvPr/>
        </p:nvGraphicFramePr>
        <p:xfrm>
          <a:off x="1828800" y="762000"/>
          <a:ext cx="3000000" cy="3000000"/>
        </p:xfrm>
        <a:graphic>
          <a:graphicData uri="http://schemas.openxmlformats.org/drawingml/2006/table">
            <a:tbl>
              <a:tblPr>
                <a:noFill/>
                <a:tableStyleId>{89CE9B0E-A3A3-4578-B294-37E123025824}</a:tableStyleId>
              </a:tblPr>
              <a:tblGrid>
                <a:gridCol w="679425"/>
                <a:gridCol w="675200"/>
                <a:gridCol w="677325"/>
                <a:gridCol w="675200"/>
                <a:gridCol w="679425"/>
                <a:gridCol w="679425"/>
                <a:gridCol w="675200"/>
                <a:gridCol w="677325"/>
                <a:gridCol w="675200"/>
                <a:gridCol w="679425"/>
                <a:gridCol w="679425"/>
                <a:gridCol w="675200"/>
                <a:gridCol w="677325"/>
                <a:gridCol w="675200"/>
                <a:gridCol w="67942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77" name="Google Shape;577;p27"/>
          <p:cNvGraphicFramePr/>
          <p:nvPr/>
        </p:nvGraphicFramePr>
        <p:xfrm>
          <a:off x="1930400" y="3063875"/>
          <a:ext cx="3000000" cy="3000000"/>
        </p:xfrm>
        <a:graphic>
          <a:graphicData uri="http://schemas.openxmlformats.org/drawingml/2006/table">
            <a:tbl>
              <a:tblPr>
                <a:noFill/>
                <a:tableStyleId>{89CE9B0E-A3A3-4578-B294-37E123025824}</a:tableStyleId>
              </a:tblPr>
              <a:tblGrid>
                <a:gridCol w="673100"/>
                <a:gridCol w="666725"/>
                <a:gridCol w="673100"/>
                <a:gridCol w="666725"/>
                <a:gridCol w="673100"/>
                <a:gridCol w="673100"/>
                <a:gridCol w="666725"/>
                <a:gridCol w="673100"/>
                <a:gridCol w="666725"/>
                <a:gridCol w="673100"/>
                <a:gridCol w="673100"/>
                <a:gridCol w="666725"/>
                <a:gridCol w="673100"/>
                <a:gridCol w="666725"/>
                <a:gridCol w="673100"/>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78" name="Google Shape;578;p27"/>
          <p:cNvGraphicFramePr/>
          <p:nvPr/>
        </p:nvGraphicFramePr>
        <p:xfrm>
          <a:off x="2032000" y="5334000"/>
          <a:ext cx="3000000" cy="3000000"/>
        </p:xfrm>
        <a:graphic>
          <a:graphicData uri="http://schemas.openxmlformats.org/drawingml/2006/table">
            <a:tbl>
              <a:tblPr>
                <a:noFill/>
                <a:tableStyleId>{89CE9B0E-A3A3-4578-B294-37E123025824}</a:tableStyleId>
              </a:tblPr>
              <a:tblGrid>
                <a:gridCol w="664625"/>
                <a:gridCol w="662500"/>
                <a:gridCol w="664625"/>
                <a:gridCol w="662500"/>
                <a:gridCol w="664625"/>
                <a:gridCol w="664625"/>
                <a:gridCol w="662500"/>
                <a:gridCol w="664625"/>
                <a:gridCol w="662500"/>
                <a:gridCol w="664625"/>
                <a:gridCol w="664625"/>
                <a:gridCol w="662500"/>
                <a:gridCol w="664625"/>
                <a:gridCol w="662500"/>
                <a:gridCol w="66462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79" name="Google Shape;579;p27"/>
          <p:cNvGraphicFramePr/>
          <p:nvPr/>
        </p:nvGraphicFramePr>
        <p:xfrm>
          <a:off x="5994400" y="6172200"/>
          <a:ext cx="3000000" cy="3000000"/>
        </p:xfrm>
        <a:graphic>
          <a:graphicData uri="http://schemas.openxmlformats.org/drawingml/2006/table">
            <a:tbl>
              <a:tblPr>
                <a:noFill/>
                <a:tableStyleId>{89CE9B0E-A3A3-4578-B294-37E123025824}</a:tableStyleId>
              </a:tblPr>
              <a:tblGrid>
                <a:gridCol w="668875"/>
                <a:gridCol w="666725"/>
                <a:gridCol w="666725"/>
                <a:gridCol w="668875"/>
                <a:gridCol w="666725"/>
                <a:gridCol w="666725"/>
                <a:gridCol w="66887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80" name="Google Shape;580;p27"/>
          <p:cNvGraphicFramePr/>
          <p:nvPr/>
        </p:nvGraphicFramePr>
        <p:xfrm>
          <a:off x="4673600" y="3902075"/>
          <a:ext cx="3000000" cy="3000000"/>
        </p:xfrm>
        <a:graphic>
          <a:graphicData uri="http://schemas.openxmlformats.org/drawingml/2006/table">
            <a:tbl>
              <a:tblPr>
                <a:noFill/>
                <a:tableStyleId>{89CE9B0E-A3A3-4578-B294-37E123025824}</a:tableStyleId>
              </a:tblPr>
              <a:tblGrid>
                <a:gridCol w="668875"/>
                <a:gridCol w="666725"/>
                <a:gridCol w="666725"/>
                <a:gridCol w="668875"/>
                <a:gridCol w="666725"/>
                <a:gridCol w="666725"/>
                <a:gridCol w="66887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81" name="Google Shape;581;p27"/>
          <p:cNvGraphicFramePr/>
          <p:nvPr/>
        </p:nvGraphicFramePr>
        <p:xfrm>
          <a:off x="4572000" y="1616075"/>
          <a:ext cx="3000000" cy="3000000"/>
        </p:xfrm>
        <a:graphic>
          <a:graphicData uri="http://schemas.openxmlformats.org/drawingml/2006/table">
            <a:tbl>
              <a:tblPr>
                <a:noFill/>
                <a:tableStyleId>{89CE9B0E-A3A3-4578-B294-37E123025824}</a:tableStyleId>
              </a:tblPr>
              <a:tblGrid>
                <a:gridCol w="683675"/>
                <a:gridCol w="681575"/>
                <a:gridCol w="681575"/>
                <a:gridCol w="681575"/>
                <a:gridCol w="681575"/>
                <a:gridCol w="681575"/>
                <a:gridCol w="68367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cxnSp>
        <p:nvCxnSpPr>
          <p:cNvPr id="582" name="Google Shape;582;p27"/>
          <p:cNvCxnSpPr/>
          <p:nvPr/>
        </p:nvCxnSpPr>
        <p:spPr>
          <a:xfrm rot="10800000">
            <a:off x="7620000" y="1295400"/>
            <a:ext cx="0" cy="304800"/>
          </a:xfrm>
          <a:prstGeom prst="straightConnector1">
            <a:avLst/>
          </a:prstGeom>
          <a:noFill/>
          <a:ln cap="flat" cmpd="sng" w="9525">
            <a:solidFill>
              <a:schemeClr val="lt1"/>
            </a:solidFill>
            <a:prstDash val="solid"/>
            <a:miter lim="800000"/>
            <a:headEnd len="sm" w="sm" type="none"/>
            <a:tailEnd len="med" w="med" type="triangle"/>
          </a:ln>
        </p:spPr>
      </p:cxnSp>
      <p:cxnSp>
        <p:nvCxnSpPr>
          <p:cNvPr id="583" name="Google Shape;583;p27"/>
          <p:cNvCxnSpPr/>
          <p:nvPr/>
        </p:nvCxnSpPr>
        <p:spPr>
          <a:xfrm rot="10800000">
            <a:off x="8331200" y="3581400"/>
            <a:ext cx="0" cy="304800"/>
          </a:xfrm>
          <a:prstGeom prst="straightConnector1">
            <a:avLst/>
          </a:prstGeom>
          <a:noFill/>
          <a:ln cap="flat" cmpd="sng" w="9525">
            <a:solidFill>
              <a:schemeClr val="lt1"/>
            </a:solidFill>
            <a:prstDash val="solid"/>
            <a:miter lim="800000"/>
            <a:headEnd len="sm" w="sm" type="none"/>
            <a:tailEnd len="med" w="med" type="triangle"/>
          </a:ln>
        </p:spPr>
      </p:cxnSp>
      <p:sp>
        <p:nvSpPr>
          <p:cNvPr id="584" name="Google Shape;584;p27"/>
          <p:cNvSpPr txBox="1"/>
          <p:nvPr/>
        </p:nvSpPr>
        <p:spPr>
          <a:xfrm>
            <a:off x="6197600" y="2743200"/>
            <a:ext cx="6224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p[6] doesn’t match with S[10]</a:t>
            </a:r>
            <a:endParaRPr b="0" i="0" sz="1400" u="none" cap="none" strike="noStrike">
              <a:solidFill>
                <a:srgbClr val="000000"/>
              </a:solidFill>
              <a:latin typeface="Arial"/>
              <a:ea typeface="Arial"/>
              <a:cs typeface="Arial"/>
              <a:sym typeface="Arial"/>
            </a:endParaRPr>
          </a:p>
        </p:txBody>
      </p:sp>
      <p:sp>
        <p:nvSpPr>
          <p:cNvPr id="585" name="Google Shape;585;p27"/>
          <p:cNvSpPr txBox="1"/>
          <p:nvPr/>
        </p:nvSpPr>
        <p:spPr>
          <a:xfrm>
            <a:off x="1828800" y="4387850"/>
            <a:ext cx="10363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Backtracking on p, comparing p[4] with S[10] because after mismatch q = Π[5] =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6" name="Google Shape;586;p27"/>
          <p:cNvSpPr txBox="1"/>
          <p:nvPr/>
        </p:nvSpPr>
        <p:spPr>
          <a:xfrm>
            <a:off x="5791200" y="471475"/>
            <a:ext cx="5444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p[5] matches with S[9]</a:t>
            </a:r>
            <a:endParaRPr b="0" i="0" sz="1400" u="none" cap="none" strike="noStrike">
              <a:solidFill>
                <a:srgbClr val="000000"/>
              </a:solidFill>
              <a:latin typeface="Arial"/>
              <a:ea typeface="Arial"/>
              <a:cs typeface="Arial"/>
              <a:sym typeface="Arial"/>
            </a:endParaRPr>
          </a:p>
        </p:txBody>
      </p:sp>
      <p:sp>
        <p:nvSpPr>
          <p:cNvPr id="587" name="Google Shape;587;p27"/>
          <p:cNvSpPr txBox="1"/>
          <p:nvPr/>
        </p:nvSpPr>
        <p:spPr>
          <a:xfrm>
            <a:off x="6510867" y="5029200"/>
            <a:ext cx="3411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p[5] matches with S[11]</a:t>
            </a:r>
            <a:endParaRPr b="0" i="0" sz="1400" u="none" cap="none" strike="noStrike">
              <a:solidFill>
                <a:srgbClr val="000000"/>
              </a:solidFill>
              <a:latin typeface="Arial"/>
              <a:ea typeface="Arial"/>
              <a:cs typeface="Arial"/>
              <a:sym typeface="Arial"/>
            </a:endParaRPr>
          </a:p>
        </p:txBody>
      </p:sp>
      <p:cxnSp>
        <p:nvCxnSpPr>
          <p:cNvPr id="588" name="Google Shape;588;p27"/>
          <p:cNvCxnSpPr/>
          <p:nvPr/>
        </p:nvCxnSpPr>
        <p:spPr>
          <a:xfrm rot="10800000">
            <a:off x="8940800" y="5867400"/>
            <a:ext cx="0" cy="304800"/>
          </a:xfrm>
          <a:prstGeom prst="straightConnector1">
            <a:avLst/>
          </a:prstGeom>
          <a:noFill/>
          <a:ln cap="flat" cmpd="sng" w="9525">
            <a:solidFill>
              <a:schemeClr val="lt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583"/>
                                        </p:tgtEl>
                                      </p:cBhvr>
                                    </p:animEffect>
                                    <p:set>
                                      <p:cBhvr>
                                        <p:cTn dur="1" fill="hold">
                                          <p:stCondLst>
                                            <p:cond delay="2000"/>
                                          </p:stCondLst>
                                        </p:cTn>
                                        <p:tgtEl>
                                          <p:spTgt spid="5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592" name="Shape 592"/>
        <p:cNvGrpSpPr/>
        <p:nvPr/>
      </p:nvGrpSpPr>
      <p:grpSpPr>
        <a:xfrm>
          <a:off x="0" y="0"/>
          <a:ext cx="0" cy="0"/>
          <a:chOff x="0" y="0"/>
          <a:chExt cx="0" cy="0"/>
        </a:xfrm>
      </p:grpSpPr>
      <p:graphicFrame>
        <p:nvGraphicFramePr>
          <p:cNvPr id="593" name="Google Shape;593;p28"/>
          <p:cNvGraphicFramePr/>
          <p:nvPr/>
        </p:nvGraphicFramePr>
        <p:xfrm>
          <a:off x="1524000" y="762000"/>
          <a:ext cx="3000000" cy="3000000"/>
        </p:xfrm>
        <a:graphic>
          <a:graphicData uri="http://schemas.openxmlformats.org/drawingml/2006/table">
            <a:tbl>
              <a:tblPr>
                <a:noFill/>
                <a:tableStyleId>{89CE9B0E-A3A3-4578-B294-37E123025824}</a:tableStyleId>
              </a:tblPr>
              <a:tblGrid>
                <a:gridCol w="698500"/>
                <a:gridCol w="696375"/>
                <a:gridCol w="698500"/>
                <a:gridCol w="696375"/>
                <a:gridCol w="698500"/>
                <a:gridCol w="698500"/>
                <a:gridCol w="696375"/>
                <a:gridCol w="698500"/>
                <a:gridCol w="696375"/>
                <a:gridCol w="698500"/>
                <a:gridCol w="698500"/>
                <a:gridCol w="696375"/>
                <a:gridCol w="698500"/>
                <a:gridCol w="696375"/>
                <a:gridCol w="698500"/>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94" name="Google Shape;594;p28"/>
          <p:cNvGraphicFramePr/>
          <p:nvPr/>
        </p:nvGraphicFramePr>
        <p:xfrm>
          <a:off x="1625600" y="3352800"/>
          <a:ext cx="3000000" cy="3000000"/>
        </p:xfrm>
        <a:graphic>
          <a:graphicData uri="http://schemas.openxmlformats.org/drawingml/2006/table">
            <a:tbl>
              <a:tblPr>
                <a:noFill/>
                <a:tableStyleId>{89CE9B0E-A3A3-4578-B294-37E123025824}</a:tableStyleId>
              </a:tblPr>
              <a:tblGrid>
                <a:gridCol w="685800"/>
                <a:gridCol w="681575"/>
                <a:gridCol w="685800"/>
                <a:gridCol w="681575"/>
                <a:gridCol w="685800"/>
                <a:gridCol w="685800"/>
                <a:gridCol w="681575"/>
                <a:gridCol w="685800"/>
                <a:gridCol w="681575"/>
                <a:gridCol w="685800"/>
                <a:gridCol w="685800"/>
                <a:gridCol w="681575"/>
                <a:gridCol w="685800"/>
                <a:gridCol w="681575"/>
                <a:gridCol w="685800"/>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95" name="Google Shape;595;p28"/>
          <p:cNvGraphicFramePr/>
          <p:nvPr/>
        </p:nvGraphicFramePr>
        <p:xfrm>
          <a:off x="5791200" y="1600200"/>
          <a:ext cx="3000000" cy="3000000"/>
        </p:xfrm>
        <a:graphic>
          <a:graphicData uri="http://schemas.openxmlformats.org/drawingml/2006/table">
            <a:tbl>
              <a:tblPr>
                <a:noFill/>
                <a:tableStyleId>{89CE9B0E-A3A3-4578-B294-37E123025824}</a:tableStyleId>
              </a:tblPr>
              <a:tblGrid>
                <a:gridCol w="698500"/>
                <a:gridCol w="694275"/>
                <a:gridCol w="696375"/>
                <a:gridCol w="698500"/>
                <a:gridCol w="696375"/>
                <a:gridCol w="694275"/>
                <a:gridCol w="698500"/>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96" name="Google Shape;596;p28"/>
          <p:cNvGraphicFramePr/>
          <p:nvPr/>
        </p:nvGraphicFramePr>
        <p:xfrm>
          <a:off x="5892800" y="4267200"/>
          <a:ext cx="3000000" cy="3000000"/>
        </p:xfrm>
        <a:graphic>
          <a:graphicData uri="http://schemas.openxmlformats.org/drawingml/2006/table">
            <a:tbl>
              <a:tblPr>
                <a:noFill/>
                <a:tableStyleId>{89CE9B0E-A3A3-4578-B294-37E123025824}</a:tableStyleId>
              </a:tblPr>
              <a:tblGrid>
                <a:gridCol w="668875"/>
                <a:gridCol w="666725"/>
                <a:gridCol w="666725"/>
                <a:gridCol w="668875"/>
                <a:gridCol w="666725"/>
                <a:gridCol w="666725"/>
                <a:gridCol w="668875"/>
              </a:tblGrid>
              <a:tr h="5175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a:t>
                      </a:r>
                      <a:endParaRPr sz="1400" u="none" cap="none" strike="noStrike"/>
                    </a:p>
                  </a:txBody>
                  <a:tcPr marT="45500" marB="455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alpha val="48627"/>
                      </a:schemeClr>
                    </a:solidFill>
                  </a:tcPr>
                </a:tc>
              </a:tr>
            </a:tbl>
          </a:graphicData>
        </a:graphic>
      </p:graphicFrame>
      <p:sp>
        <p:nvSpPr>
          <p:cNvPr id="597" name="Google Shape;597;p28"/>
          <p:cNvSpPr txBox="1"/>
          <p:nvPr/>
        </p:nvSpPr>
        <p:spPr>
          <a:xfrm>
            <a:off x="609600" y="152400"/>
            <a:ext cx="5486400" cy="2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Step 12: i = 12, q = 5</a:t>
            </a:r>
            <a:endParaRPr b="0" i="0" sz="1400" u="none" cap="none" strike="noStrike">
              <a:solidFill>
                <a:srgbClr val="000000"/>
              </a:solidFill>
              <a:latin typeface="Arial"/>
              <a:ea typeface="Arial"/>
              <a:cs typeface="Arial"/>
              <a:sym typeface="Arial"/>
            </a:endParaRPr>
          </a:p>
        </p:txBody>
      </p:sp>
      <p:sp>
        <p:nvSpPr>
          <p:cNvPr id="598" name="Google Shape;598;p28"/>
          <p:cNvSpPr txBox="1"/>
          <p:nvPr/>
        </p:nvSpPr>
        <p:spPr>
          <a:xfrm>
            <a:off x="1185400" y="457200"/>
            <a:ext cx="4673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Comparing p[6] with S[12]</a:t>
            </a:r>
            <a:endParaRPr b="0" i="0" sz="1400" u="none" cap="none" strike="noStrike">
              <a:solidFill>
                <a:srgbClr val="000000"/>
              </a:solidFill>
              <a:latin typeface="Arial"/>
              <a:ea typeface="Arial"/>
              <a:cs typeface="Arial"/>
              <a:sym typeface="Arial"/>
            </a:endParaRPr>
          </a:p>
        </p:txBody>
      </p:sp>
      <p:sp>
        <p:nvSpPr>
          <p:cNvPr id="599" name="Google Shape;599;p28"/>
          <p:cNvSpPr txBox="1"/>
          <p:nvPr/>
        </p:nvSpPr>
        <p:spPr>
          <a:xfrm>
            <a:off x="499533" y="2986075"/>
            <a:ext cx="4673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Comparing p[7] with S[13]</a:t>
            </a:r>
            <a:endParaRPr b="0" i="0" sz="1400" u="none" cap="none" strike="noStrike">
              <a:solidFill>
                <a:srgbClr val="000000"/>
              </a:solidFill>
              <a:latin typeface="Arial"/>
              <a:ea typeface="Arial"/>
              <a:cs typeface="Arial"/>
              <a:sym typeface="Arial"/>
            </a:endParaRPr>
          </a:p>
        </p:txBody>
      </p:sp>
      <p:sp>
        <p:nvSpPr>
          <p:cNvPr id="600" name="Google Shape;600;p28"/>
          <p:cNvSpPr txBox="1"/>
          <p:nvPr/>
        </p:nvSpPr>
        <p:spPr>
          <a:xfrm>
            <a:off x="406400" y="762000"/>
            <a:ext cx="560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601" name="Google Shape;601;p28"/>
          <p:cNvSpPr txBox="1"/>
          <p:nvPr/>
        </p:nvSpPr>
        <p:spPr>
          <a:xfrm>
            <a:off x="455083" y="3352800"/>
            <a:ext cx="560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602" name="Google Shape;602;p28"/>
          <p:cNvSpPr txBox="1"/>
          <p:nvPr/>
        </p:nvSpPr>
        <p:spPr>
          <a:xfrm>
            <a:off x="505883" y="4191000"/>
            <a:ext cx="510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603" name="Google Shape;603;p28"/>
          <p:cNvSpPr txBox="1"/>
          <p:nvPr/>
        </p:nvSpPr>
        <p:spPr>
          <a:xfrm>
            <a:off x="404283" y="1538287"/>
            <a:ext cx="510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cxnSp>
        <p:nvCxnSpPr>
          <p:cNvPr id="604" name="Google Shape;604;p28"/>
          <p:cNvCxnSpPr/>
          <p:nvPr/>
        </p:nvCxnSpPr>
        <p:spPr>
          <a:xfrm rot="10800000">
            <a:off x="9550400" y="1295400"/>
            <a:ext cx="0" cy="304800"/>
          </a:xfrm>
          <a:prstGeom prst="straightConnector1">
            <a:avLst/>
          </a:prstGeom>
          <a:noFill/>
          <a:ln cap="flat" cmpd="sng" w="9525">
            <a:solidFill>
              <a:schemeClr val="lt1"/>
            </a:solidFill>
            <a:prstDash val="solid"/>
            <a:miter lim="800000"/>
            <a:headEnd len="sm" w="sm" type="none"/>
            <a:tailEnd len="med" w="med" type="triangle"/>
          </a:ln>
        </p:spPr>
      </p:cxnSp>
      <p:sp>
        <p:nvSpPr>
          <p:cNvPr id="605" name="Google Shape;605;p28"/>
          <p:cNvSpPr txBox="1"/>
          <p:nvPr/>
        </p:nvSpPr>
        <p:spPr>
          <a:xfrm>
            <a:off x="812800" y="2667000"/>
            <a:ext cx="5486400" cy="2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Step 13: i = 13, q = 6</a:t>
            </a:r>
            <a:endParaRPr b="0" i="0" sz="1400" u="none" cap="none" strike="noStrike">
              <a:solidFill>
                <a:srgbClr val="000000"/>
              </a:solidFill>
              <a:latin typeface="Arial"/>
              <a:ea typeface="Arial"/>
              <a:cs typeface="Arial"/>
              <a:sym typeface="Arial"/>
            </a:endParaRPr>
          </a:p>
        </p:txBody>
      </p:sp>
      <p:cxnSp>
        <p:nvCxnSpPr>
          <p:cNvPr id="606" name="Google Shape;606;p28"/>
          <p:cNvCxnSpPr/>
          <p:nvPr/>
        </p:nvCxnSpPr>
        <p:spPr>
          <a:xfrm rot="10800000">
            <a:off x="10261600" y="3886200"/>
            <a:ext cx="0" cy="381000"/>
          </a:xfrm>
          <a:prstGeom prst="straightConnector1">
            <a:avLst/>
          </a:prstGeom>
          <a:noFill/>
          <a:ln cap="flat" cmpd="sng" w="9525">
            <a:solidFill>
              <a:schemeClr val="lt1"/>
            </a:solidFill>
            <a:prstDash val="solid"/>
            <a:miter lim="800000"/>
            <a:headEnd len="sm" w="sm" type="none"/>
            <a:tailEnd len="med" w="med" type="triangle"/>
          </a:ln>
        </p:spPr>
      </p:cxnSp>
      <p:sp>
        <p:nvSpPr>
          <p:cNvPr id="607" name="Google Shape;607;p28"/>
          <p:cNvSpPr txBox="1"/>
          <p:nvPr/>
        </p:nvSpPr>
        <p:spPr>
          <a:xfrm>
            <a:off x="6206067" y="471475"/>
            <a:ext cx="5816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p[6] matches with S[12]</a:t>
            </a:r>
            <a:endParaRPr b="0" i="0" sz="1400" u="none" cap="none" strike="noStrike">
              <a:solidFill>
                <a:srgbClr val="000000"/>
              </a:solidFill>
              <a:latin typeface="Arial"/>
              <a:ea typeface="Arial"/>
              <a:cs typeface="Arial"/>
              <a:sym typeface="Arial"/>
            </a:endParaRPr>
          </a:p>
        </p:txBody>
      </p:sp>
      <p:sp>
        <p:nvSpPr>
          <p:cNvPr id="608" name="Google Shape;608;p28"/>
          <p:cNvSpPr txBox="1"/>
          <p:nvPr/>
        </p:nvSpPr>
        <p:spPr>
          <a:xfrm>
            <a:off x="5994400" y="2986075"/>
            <a:ext cx="5486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p[7] matches with S[13]</a:t>
            </a:r>
            <a:endParaRPr b="0" i="0" sz="1400" u="none" cap="none" strike="noStrike">
              <a:solidFill>
                <a:srgbClr val="000000"/>
              </a:solidFill>
              <a:latin typeface="Arial"/>
              <a:ea typeface="Arial"/>
              <a:cs typeface="Arial"/>
              <a:sym typeface="Arial"/>
            </a:endParaRPr>
          </a:p>
        </p:txBody>
      </p:sp>
      <p:sp>
        <p:nvSpPr>
          <p:cNvPr id="609" name="Google Shape;609;p28"/>
          <p:cNvSpPr txBox="1"/>
          <p:nvPr/>
        </p:nvSpPr>
        <p:spPr>
          <a:xfrm>
            <a:off x="245533" y="5334000"/>
            <a:ext cx="11777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Pattern ‘p’ has been found to completely occur in string ‘S’. The total number of shifts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that took place for the match to be found are: i – m = 13 – 7 = 6 shifts.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
          <p:cNvSpPr txBox="1"/>
          <p:nvPr>
            <p:ph type="title"/>
          </p:nvPr>
        </p:nvSpPr>
        <p:spPr>
          <a:xfrm>
            <a:off x="838200" y="-4730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1" lang="en-US" sz="3700"/>
              <a:t>Applications of String Matching</a:t>
            </a:r>
            <a:endParaRPr b="1" sz="3700"/>
          </a:p>
        </p:txBody>
      </p:sp>
      <p:sp>
        <p:nvSpPr>
          <p:cNvPr id="293" name="Google Shape;293;p3"/>
          <p:cNvSpPr txBox="1"/>
          <p:nvPr>
            <p:ph idx="1" type="body"/>
          </p:nvPr>
        </p:nvSpPr>
        <p:spPr>
          <a:xfrm>
            <a:off x="0" y="507900"/>
            <a:ext cx="12076200" cy="4754700"/>
          </a:xfrm>
          <a:prstGeom prst="rect">
            <a:avLst/>
          </a:prstGeom>
          <a:noFill/>
          <a:ln>
            <a:noFill/>
          </a:ln>
        </p:spPr>
        <p:txBody>
          <a:bodyPr anchorCtr="0" anchor="t" bIns="45700" lIns="91425" spcFirstLastPara="1" rIns="91425" wrap="square" tIns="45700">
            <a:noAutofit/>
          </a:bodyPr>
          <a:lstStyle/>
          <a:p>
            <a:pPr indent="-203200" lvl="0" marL="228600" rtl="0" algn="l">
              <a:lnSpc>
                <a:spcPct val="70000"/>
              </a:lnSpc>
              <a:spcBef>
                <a:spcPts val="0"/>
              </a:spcBef>
              <a:spcAft>
                <a:spcPts val="0"/>
              </a:spcAft>
              <a:buClr>
                <a:schemeClr val="dk1"/>
              </a:buClr>
              <a:buSzPts val="2000"/>
              <a:buChar char="•"/>
            </a:pPr>
            <a:r>
              <a:rPr b="1" lang="en-US" sz="2400"/>
              <a:t>DNA sequencing :</a:t>
            </a:r>
            <a:r>
              <a:rPr lang="en-US" sz="2400"/>
              <a:t> String-matching algorithms are used to search for particular patterns in </a:t>
            </a:r>
            <a:r>
              <a:rPr b="1" lang="en-US" sz="2400"/>
              <a:t>DNA sequences</a:t>
            </a:r>
            <a:r>
              <a:rPr lang="en-US" sz="2400"/>
              <a:t>. </a:t>
            </a:r>
            <a:endParaRPr sz="2400"/>
          </a:p>
          <a:p>
            <a:pPr indent="0" lvl="0" marL="457200" rtl="0" algn="l">
              <a:lnSpc>
                <a:spcPct val="70000"/>
              </a:lnSpc>
              <a:spcBef>
                <a:spcPts val="0"/>
              </a:spcBef>
              <a:spcAft>
                <a:spcPts val="0"/>
              </a:spcAft>
              <a:buSzPts val="935"/>
              <a:buNone/>
            </a:pPr>
            <a:r>
              <a:t/>
            </a:r>
            <a:endParaRPr sz="2400"/>
          </a:p>
          <a:p>
            <a:pPr indent="-203200" lvl="0" marL="228600" rtl="0" algn="l">
              <a:lnSpc>
                <a:spcPct val="70000"/>
              </a:lnSpc>
              <a:spcBef>
                <a:spcPts val="1000"/>
              </a:spcBef>
              <a:spcAft>
                <a:spcPts val="0"/>
              </a:spcAft>
              <a:buClr>
                <a:schemeClr val="dk1"/>
              </a:buClr>
              <a:buSzPts val="2000"/>
              <a:buChar char="•"/>
            </a:pPr>
            <a:r>
              <a:rPr b="1" lang="en-US" sz="2400"/>
              <a:t>Internet search engines </a:t>
            </a:r>
            <a:r>
              <a:rPr lang="en-US" sz="2400"/>
              <a:t>also use them to find Web pages relevant to queries.</a:t>
            </a:r>
            <a:endParaRPr sz="2400"/>
          </a:p>
          <a:p>
            <a:pPr indent="0" lvl="0" marL="457200" rtl="0" algn="l">
              <a:lnSpc>
                <a:spcPct val="70000"/>
              </a:lnSpc>
              <a:spcBef>
                <a:spcPts val="1000"/>
              </a:spcBef>
              <a:spcAft>
                <a:spcPts val="0"/>
              </a:spcAft>
              <a:buSzPts val="935"/>
              <a:buNone/>
            </a:pPr>
            <a:r>
              <a:t/>
            </a:r>
            <a:endParaRPr sz="2400"/>
          </a:p>
          <a:p>
            <a:pPr indent="-203200" lvl="0" marL="228600" rtl="0" algn="l">
              <a:lnSpc>
                <a:spcPct val="70000"/>
              </a:lnSpc>
              <a:spcBef>
                <a:spcPts val="1000"/>
              </a:spcBef>
              <a:spcAft>
                <a:spcPts val="0"/>
              </a:spcAft>
              <a:buClr>
                <a:schemeClr val="dk1"/>
              </a:buClr>
              <a:buSzPts val="2000"/>
              <a:buChar char="•"/>
            </a:pPr>
            <a:r>
              <a:rPr b="1" lang="en-US" sz="2400"/>
              <a:t>Plagiarism Detection: </a:t>
            </a:r>
            <a:r>
              <a:rPr lang="en-US" sz="2400"/>
              <a:t>The documents to be compared are decomposed into string tokens and compared using string matching algorithms. Thus, these algorithms are used to detect similarities between them and declare if the work is plagiarized or original.</a:t>
            </a:r>
            <a:endParaRPr sz="2400"/>
          </a:p>
          <a:p>
            <a:pPr indent="0" lvl="0" marL="457200" rtl="0" algn="l">
              <a:lnSpc>
                <a:spcPct val="70000"/>
              </a:lnSpc>
              <a:spcBef>
                <a:spcPts val="1000"/>
              </a:spcBef>
              <a:spcAft>
                <a:spcPts val="0"/>
              </a:spcAft>
              <a:buSzPts val="1800"/>
              <a:buNone/>
            </a:pPr>
            <a:r>
              <a:t/>
            </a:r>
            <a:endParaRPr sz="2400"/>
          </a:p>
          <a:p>
            <a:pPr indent="-177800" lvl="0" marL="228600" rtl="0" algn="l">
              <a:lnSpc>
                <a:spcPct val="70000"/>
              </a:lnSpc>
              <a:spcBef>
                <a:spcPts val="1000"/>
              </a:spcBef>
              <a:spcAft>
                <a:spcPts val="0"/>
              </a:spcAft>
              <a:buClr>
                <a:schemeClr val="dk1"/>
              </a:buClr>
              <a:buSzPts val="2000"/>
              <a:buChar char="•"/>
            </a:pPr>
            <a:r>
              <a:rPr b="1" lang="en-US" sz="2400"/>
              <a:t>Digital Forensics:</a:t>
            </a:r>
            <a:r>
              <a:rPr lang="en-US" sz="2400"/>
              <a:t> String matching algorithms are used to locate specific text strings of interest in the digital forensic text, which are useful for the investigation.</a:t>
            </a:r>
            <a:endParaRPr sz="2400"/>
          </a:p>
          <a:p>
            <a:pPr indent="0" lvl="0" marL="457200" rtl="0" algn="l">
              <a:lnSpc>
                <a:spcPct val="70000"/>
              </a:lnSpc>
              <a:spcBef>
                <a:spcPts val="1000"/>
              </a:spcBef>
              <a:spcAft>
                <a:spcPts val="0"/>
              </a:spcAft>
              <a:buSzPts val="1800"/>
              <a:buNone/>
            </a:pPr>
            <a:r>
              <a:t/>
            </a:r>
            <a:endParaRPr sz="2400"/>
          </a:p>
          <a:p>
            <a:pPr indent="-177800" lvl="0" marL="228600" rtl="0" algn="l">
              <a:lnSpc>
                <a:spcPct val="70000"/>
              </a:lnSpc>
              <a:spcBef>
                <a:spcPts val="1000"/>
              </a:spcBef>
              <a:spcAft>
                <a:spcPts val="0"/>
              </a:spcAft>
              <a:buClr>
                <a:schemeClr val="dk1"/>
              </a:buClr>
              <a:buSzPts val="2000"/>
              <a:buChar char="•"/>
            </a:pPr>
            <a:r>
              <a:rPr b="1" lang="en-US" sz="2400"/>
              <a:t>Spelling Checker</a:t>
            </a:r>
            <a:endParaRPr b="1" sz="2400"/>
          </a:p>
          <a:p>
            <a:pPr indent="0" lvl="0" marL="457200" rtl="0" algn="l">
              <a:lnSpc>
                <a:spcPct val="70000"/>
              </a:lnSpc>
              <a:spcBef>
                <a:spcPts val="1000"/>
              </a:spcBef>
              <a:spcAft>
                <a:spcPts val="0"/>
              </a:spcAft>
              <a:buSzPts val="1800"/>
              <a:buNone/>
            </a:pPr>
            <a:r>
              <a:t/>
            </a:r>
            <a:endParaRPr b="1" sz="2400"/>
          </a:p>
          <a:p>
            <a:pPr indent="-203200" lvl="0" marL="228600" rtl="0" algn="l">
              <a:lnSpc>
                <a:spcPct val="70000"/>
              </a:lnSpc>
              <a:spcBef>
                <a:spcPts val="1000"/>
              </a:spcBef>
              <a:spcAft>
                <a:spcPts val="0"/>
              </a:spcAft>
              <a:buSzPts val="2400"/>
              <a:buChar char="•"/>
            </a:pPr>
            <a:r>
              <a:rPr b="1" lang="en-US" sz="2400"/>
              <a:t>Spam Filters: </a:t>
            </a:r>
            <a:r>
              <a:rPr lang="en-US" sz="2400"/>
              <a:t>search suspected spam keywords in the content of email.</a:t>
            </a:r>
            <a:endParaRPr sz="2400"/>
          </a:p>
          <a:p>
            <a:pPr indent="0" lvl="0" marL="457200" rtl="0" algn="l">
              <a:lnSpc>
                <a:spcPct val="70000"/>
              </a:lnSpc>
              <a:spcBef>
                <a:spcPts val="1000"/>
              </a:spcBef>
              <a:spcAft>
                <a:spcPts val="0"/>
              </a:spcAft>
              <a:buSzPts val="1800"/>
              <a:buNone/>
            </a:pPr>
            <a:r>
              <a:t/>
            </a:r>
            <a:endParaRPr sz="2400"/>
          </a:p>
          <a:p>
            <a:pPr indent="-203200" lvl="0" marL="228600" rtl="0" algn="l">
              <a:lnSpc>
                <a:spcPct val="70000"/>
              </a:lnSpc>
              <a:spcBef>
                <a:spcPts val="1000"/>
              </a:spcBef>
              <a:spcAft>
                <a:spcPts val="0"/>
              </a:spcAft>
              <a:buSzPts val="2400"/>
              <a:buChar char="•"/>
            </a:pPr>
            <a:r>
              <a:rPr b="1" lang="en-US" sz="2400"/>
              <a:t>Intrusion detection:</a:t>
            </a:r>
            <a:r>
              <a:rPr lang="en-US" sz="2400"/>
              <a:t> Data packets containing intrusion related keywords are found using string matching algorithm . All malicious code is stored in the DB and every incoming data is compared with stored data . If match is fond, then alarm is generated.</a:t>
            </a:r>
            <a:endParaRPr sz="2400"/>
          </a:p>
          <a:p>
            <a:pPr indent="-76200" lvl="0" marL="228600" rtl="0" algn="l">
              <a:lnSpc>
                <a:spcPct val="70000"/>
              </a:lnSpc>
              <a:spcBef>
                <a:spcPts val="1000"/>
              </a:spcBef>
              <a:spcAft>
                <a:spcPts val="0"/>
              </a:spcAft>
              <a:buClr>
                <a:schemeClr val="dk1"/>
              </a:buClr>
              <a:buSzPts val="2040"/>
              <a:buNone/>
            </a:pPr>
            <a:r>
              <a:t/>
            </a:r>
            <a:endParaRPr sz="2400"/>
          </a:p>
          <a:p>
            <a:pPr indent="-50800" lvl="0" marL="228600" rtl="0" algn="l">
              <a:lnSpc>
                <a:spcPct val="70000"/>
              </a:lnSpc>
              <a:spcBef>
                <a:spcPts val="1000"/>
              </a:spcBef>
              <a:spcAft>
                <a:spcPts val="0"/>
              </a:spcAft>
              <a:buClr>
                <a:schemeClr val="dk1"/>
              </a:buClr>
              <a:buSzPts val="238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 calcmode="lin" valueType="num">
                                      <p:cBhvr additive="base">
                                        <p:cTn dur="500"/>
                                        <p:tgtEl>
                                          <p:spTgt spid="29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anim calcmode="lin" valueType="num">
                                      <p:cBhvr additive="base">
                                        <p:cTn dur="500"/>
                                        <p:tgtEl>
                                          <p:spTgt spid="29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anim calcmode="lin" valueType="num">
                                      <p:cBhvr additive="base">
                                        <p:cTn dur="500"/>
                                        <p:tgtEl>
                                          <p:spTgt spid="29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xEl>
                                              <p:pRg end="3" st="3"/>
                                            </p:txEl>
                                          </p:spTgt>
                                        </p:tgtEl>
                                        <p:attrNameLst>
                                          <p:attrName>style.visibility</p:attrName>
                                        </p:attrNameLst>
                                      </p:cBhvr>
                                      <p:to>
                                        <p:strVal val="visible"/>
                                      </p:to>
                                    </p:set>
                                    <p:anim calcmode="lin" valueType="num">
                                      <p:cBhvr additive="base">
                                        <p:cTn dur="500"/>
                                        <p:tgtEl>
                                          <p:spTgt spid="29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xEl>
                                              <p:pRg end="4" st="4"/>
                                            </p:txEl>
                                          </p:spTgt>
                                        </p:tgtEl>
                                        <p:attrNameLst>
                                          <p:attrName>style.visibility</p:attrName>
                                        </p:attrNameLst>
                                      </p:cBhvr>
                                      <p:to>
                                        <p:strVal val="visible"/>
                                      </p:to>
                                    </p:set>
                                    <p:anim calcmode="lin" valueType="num">
                                      <p:cBhvr additive="base">
                                        <p:cTn dur="500"/>
                                        <p:tgtEl>
                                          <p:spTgt spid="29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xEl>
                                              <p:pRg end="5" st="5"/>
                                            </p:txEl>
                                          </p:spTgt>
                                        </p:tgtEl>
                                        <p:attrNameLst>
                                          <p:attrName>style.visibility</p:attrName>
                                        </p:attrNameLst>
                                      </p:cBhvr>
                                      <p:to>
                                        <p:strVal val="visible"/>
                                      </p:to>
                                    </p:set>
                                    <p:anim calcmode="lin" valueType="num">
                                      <p:cBhvr additive="base">
                                        <p:cTn dur="500"/>
                                        <p:tgtEl>
                                          <p:spTgt spid="29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xEl>
                                              <p:pRg end="6" st="6"/>
                                            </p:txEl>
                                          </p:spTgt>
                                        </p:tgtEl>
                                        <p:attrNameLst>
                                          <p:attrName>style.visibility</p:attrName>
                                        </p:attrNameLst>
                                      </p:cBhvr>
                                      <p:to>
                                        <p:strVal val="visible"/>
                                      </p:to>
                                    </p:set>
                                    <p:anim calcmode="lin" valueType="num">
                                      <p:cBhvr additive="base">
                                        <p:cTn dur="500"/>
                                        <p:tgtEl>
                                          <p:spTgt spid="29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xEl>
                                              <p:pRg end="7" st="7"/>
                                            </p:txEl>
                                          </p:spTgt>
                                        </p:tgtEl>
                                        <p:attrNameLst>
                                          <p:attrName>style.visibility</p:attrName>
                                        </p:attrNameLst>
                                      </p:cBhvr>
                                      <p:to>
                                        <p:strVal val="visible"/>
                                      </p:to>
                                    </p:set>
                                    <p:anim calcmode="lin" valueType="num">
                                      <p:cBhvr additive="base">
                                        <p:cTn dur="500"/>
                                        <p:tgtEl>
                                          <p:spTgt spid="29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xEl>
                                              <p:pRg end="8" st="8"/>
                                            </p:txEl>
                                          </p:spTgt>
                                        </p:tgtEl>
                                        <p:attrNameLst>
                                          <p:attrName>style.visibility</p:attrName>
                                        </p:attrNameLst>
                                      </p:cBhvr>
                                      <p:to>
                                        <p:strVal val="visible"/>
                                      </p:to>
                                    </p:set>
                                    <p:anim calcmode="lin" valueType="num">
                                      <p:cBhvr additive="base">
                                        <p:cTn dur="500"/>
                                        <p:tgtEl>
                                          <p:spTgt spid="293">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xEl>
                                              <p:pRg end="9" st="9"/>
                                            </p:txEl>
                                          </p:spTgt>
                                        </p:tgtEl>
                                        <p:attrNameLst>
                                          <p:attrName>style.visibility</p:attrName>
                                        </p:attrNameLst>
                                      </p:cBhvr>
                                      <p:to>
                                        <p:strVal val="visible"/>
                                      </p:to>
                                    </p:set>
                                    <p:anim calcmode="lin" valueType="num">
                                      <p:cBhvr additive="base">
                                        <p:cTn dur="500"/>
                                        <p:tgtEl>
                                          <p:spTgt spid="293">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xEl>
                                              <p:pRg end="10" st="10"/>
                                            </p:txEl>
                                          </p:spTgt>
                                        </p:tgtEl>
                                        <p:attrNameLst>
                                          <p:attrName>style.visibility</p:attrName>
                                        </p:attrNameLst>
                                      </p:cBhvr>
                                      <p:to>
                                        <p:strVal val="visible"/>
                                      </p:to>
                                    </p:set>
                                    <p:anim calcmode="lin" valueType="num">
                                      <p:cBhvr additive="base">
                                        <p:cTn dur="500"/>
                                        <p:tgtEl>
                                          <p:spTgt spid="293">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xEl>
                                              <p:pRg end="11" st="11"/>
                                            </p:txEl>
                                          </p:spTgt>
                                        </p:tgtEl>
                                        <p:attrNameLst>
                                          <p:attrName>style.visibility</p:attrName>
                                        </p:attrNameLst>
                                      </p:cBhvr>
                                      <p:to>
                                        <p:strVal val="visible"/>
                                      </p:to>
                                    </p:set>
                                    <p:anim calcmode="lin" valueType="num">
                                      <p:cBhvr additive="base">
                                        <p:cTn dur="500"/>
                                        <p:tgtEl>
                                          <p:spTgt spid="293">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xEl>
                                              <p:pRg end="12" st="12"/>
                                            </p:txEl>
                                          </p:spTgt>
                                        </p:tgtEl>
                                        <p:attrNameLst>
                                          <p:attrName>style.visibility</p:attrName>
                                        </p:attrNameLst>
                                      </p:cBhvr>
                                      <p:to>
                                        <p:strVal val="visible"/>
                                      </p:to>
                                    </p:set>
                                    <p:anim calcmode="lin" valueType="num">
                                      <p:cBhvr additive="base">
                                        <p:cTn dur="500"/>
                                        <p:tgtEl>
                                          <p:spTgt spid="293">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xEl>
                                              <p:pRg end="13" st="13"/>
                                            </p:txEl>
                                          </p:spTgt>
                                        </p:tgtEl>
                                        <p:attrNameLst>
                                          <p:attrName>style.visibility</p:attrName>
                                        </p:attrNameLst>
                                      </p:cBhvr>
                                      <p:to>
                                        <p:strVal val="visible"/>
                                      </p:to>
                                    </p:set>
                                    <p:anim calcmode="lin" valueType="num">
                                      <p:cBhvr additive="base">
                                        <p:cTn dur="500"/>
                                        <p:tgtEl>
                                          <p:spTgt spid="293">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xEl>
                                              <p:pRg end="14" st="14"/>
                                            </p:txEl>
                                          </p:spTgt>
                                        </p:tgtEl>
                                        <p:attrNameLst>
                                          <p:attrName>style.visibility</p:attrName>
                                        </p:attrNameLst>
                                      </p:cBhvr>
                                      <p:to>
                                        <p:strVal val="visible"/>
                                      </p:to>
                                    </p:set>
                                    <p:anim calcmode="lin" valueType="num">
                                      <p:cBhvr additive="base">
                                        <p:cTn dur="500"/>
                                        <p:tgtEl>
                                          <p:spTgt spid="293">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6000"/>
              <a:buFont typeface="Calibri"/>
              <a:buNone/>
            </a:pPr>
            <a:r>
              <a:rPr b="1" lang="en-US"/>
              <a:t>The Rabin-Karp algorithm</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30"/>
          <p:cNvSpPr txBox="1"/>
          <p:nvPr>
            <p:ph idx="1" type="body"/>
          </p:nvPr>
        </p:nvSpPr>
        <p:spPr>
          <a:xfrm>
            <a:off x="0" y="306705"/>
            <a:ext cx="12200255" cy="564642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lnSpc>
                <a:spcPct val="90000"/>
              </a:lnSpc>
              <a:spcBef>
                <a:spcPts val="0"/>
              </a:spcBef>
              <a:spcAft>
                <a:spcPts val="0"/>
              </a:spcAft>
              <a:buClr>
                <a:schemeClr val="accent1"/>
              </a:buClr>
              <a:buSzPct val="66355"/>
              <a:buNone/>
            </a:pPr>
            <a:r>
              <a:t/>
            </a:r>
            <a:endParaRPr b="1" sz="9645">
              <a:solidFill>
                <a:schemeClr val="accent1"/>
              </a:solidFill>
              <a:latin typeface="Arial"/>
              <a:ea typeface="Arial"/>
              <a:cs typeface="Arial"/>
              <a:sym typeface="Arial"/>
            </a:endParaRPr>
          </a:p>
          <a:p>
            <a:pPr indent="0" lvl="0" marL="0" rtl="0" algn="ctr">
              <a:lnSpc>
                <a:spcPct val="90000"/>
              </a:lnSpc>
              <a:spcBef>
                <a:spcPts val="0"/>
              </a:spcBef>
              <a:spcAft>
                <a:spcPts val="0"/>
              </a:spcAft>
              <a:buClr>
                <a:schemeClr val="accent1"/>
              </a:buClr>
              <a:buSzPct val="66355"/>
              <a:buNone/>
            </a:pPr>
            <a:r>
              <a:rPr b="1" lang="en-US" sz="9645">
                <a:solidFill>
                  <a:schemeClr val="accent1"/>
                </a:solidFill>
                <a:latin typeface="Arial"/>
                <a:ea typeface="Arial"/>
                <a:cs typeface="Arial"/>
                <a:sym typeface="Arial"/>
              </a:rPr>
              <a:t>Basic Idea of Rabin </a:t>
            </a:r>
            <a:r>
              <a:rPr b="1" lang="en-US" sz="9645">
                <a:solidFill>
                  <a:schemeClr val="accent1"/>
                </a:solidFill>
                <a:latin typeface="Arial"/>
                <a:ea typeface="Arial"/>
                <a:cs typeface="Arial"/>
                <a:sym typeface="Arial"/>
              </a:rPr>
              <a:t>Karp</a:t>
            </a:r>
            <a:r>
              <a:rPr b="1" lang="en-US" sz="9645">
                <a:solidFill>
                  <a:schemeClr val="accent1"/>
                </a:solidFill>
                <a:latin typeface="Arial"/>
                <a:ea typeface="Arial"/>
                <a:cs typeface="Arial"/>
                <a:sym typeface="Arial"/>
              </a:rPr>
              <a:t> Algorithm</a:t>
            </a:r>
            <a:endParaRPr b="1" sz="9645">
              <a:solidFill>
                <a:schemeClr val="accent1"/>
              </a:solidFill>
              <a:latin typeface="Arial"/>
              <a:ea typeface="Arial"/>
              <a:cs typeface="Arial"/>
              <a:sym typeface="Arial"/>
            </a:endParaRPr>
          </a:p>
          <a:p>
            <a:pPr indent="0" lvl="0" marL="0" rtl="0" algn="l">
              <a:lnSpc>
                <a:spcPct val="90000"/>
              </a:lnSpc>
              <a:spcBef>
                <a:spcPts val="1000"/>
              </a:spcBef>
              <a:spcAft>
                <a:spcPts val="0"/>
              </a:spcAft>
              <a:buClr>
                <a:srgbClr val="888888"/>
              </a:buClr>
              <a:buSzPct val="107986"/>
              <a:buNone/>
            </a:pPr>
            <a:r>
              <a:t/>
            </a:r>
            <a:endParaRPr sz="4445">
              <a:solidFill>
                <a:schemeClr val="dk1"/>
              </a:solidFill>
            </a:endParaRPr>
          </a:p>
          <a:p>
            <a:pPr indent="0" lvl="0" marL="0" rtl="0" algn="l">
              <a:lnSpc>
                <a:spcPct val="90000"/>
              </a:lnSpc>
              <a:spcBef>
                <a:spcPts val="1000"/>
              </a:spcBef>
              <a:spcAft>
                <a:spcPts val="0"/>
              </a:spcAft>
              <a:buClr>
                <a:srgbClr val="888888"/>
              </a:buClr>
              <a:buSzPct val="200000"/>
              <a:buNone/>
            </a:pPr>
            <a:r>
              <a:t/>
            </a:r>
            <a:endParaRPr>
              <a:solidFill>
                <a:schemeClr val="dk1"/>
              </a:solidFill>
            </a:endParaRPr>
          </a:p>
          <a:p>
            <a:pPr indent="0" lvl="0" marL="0" rtl="0" algn="l">
              <a:lnSpc>
                <a:spcPct val="90000"/>
              </a:lnSpc>
              <a:spcBef>
                <a:spcPts val="1000"/>
              </a:spcBef>
              <a:spcAft>
                <a:spcPts val="0"/>
              </a:spcAft>
              <a:buClr>
                <a:srgbClr val="888888"/>
              </a:buClr>
              <a:buSzPct val="200000"/>
              <a:buNone/>
            </a:pPr>
            <a:r>
              <a:t/>
            </a:r>
            <a:endParaRPr>
              <a:solidFill>
                <a:schemeClr val="dk1"/>
              </a:solidFill>
            </a:endParaRPr>
          </a:p>
          <a:p>
            <a:pPr indent="0" lvl="0" marL="0" rtl="0" algn="l">
              <a:lnSpc>
                <a:spcPct val="90000"/>
              </a:lnSpc>
              <a:spcBef>
                <a:spcPts val="1000"/>
              </a:spcBef>
              <a:spcAft>
                <a:spcPts val="0"/>
              </a:spcAft>
              <a:buClr>
                <a:srgbClr val="888888"/>
              </a:buClr>
              <a:buSzPct val="200000"/>
              <a:buNone/>
            </a:pPr>
            <a:r>
              <a:t/>
            </a:r>
            <a:endParaRPr>
              <a:solidFill>
                <a:schemeClr val="dk1"/>
              </a:solidFill>
            </a:endParaRPr>
          </a:p>
          <a:p>
            <a:pPr indent="0" lvl="0" marL="0" rtl="0" algn="l">
              <a:lnSpc>
                <a:spcPct val="90000"/>
              </a:lnSpc>
              <a:spcBef>
                <a:spcPts val="1000"/>
              </a:spcBef>
              <a:spcAft>
                <a:spcPts val="0"/>
              </a:spcAft>
              <a:buClr>
                <a:srgbClr val="888888"/>
              </a:buClr>
              <a:buSzPct val="160000"/>
              <a:buNone/>
            </a:pPr>
            <a:r>
              <a:t/>
            </a:r>
            <a:endParaRPr sz="3000">
              <a:solidFill>
                <a:schemeClr val="dk1"/>
              </a:solidFill>
              <a:latin typeface="Arial"/>
              <a:ea typeface="Arial"/>
              <a:cs typeface="Arial"/>
              <a:sym typeface="Arial"/>
            </a:endParaRPr>
          </a:p>
          <a:p>
            <a:pPr indent="0" lvl="0" marL="0" rtl="0" algn="l">
              <a:lnSpc>
                <a:spcPct val="90000"/>
              </a:lnSpc>
              <a:spcBef>
                <a:spcPts val="1000"/>
              </a:spcBef>
              <a:spcAft>
                <a:spcPts val="0"/>
              </a:spcAft>
              <a:buClr>
                <a:srgbClr val="888888"/>
              </a:buClr>
              <a:buSzPct val="128000"/>
              <a:buNone/>
            </a:pPr>
            <a:r>
              <a:t/>
            </a:r>
            <a:endParaRPr sz="3750">
              <a:solidFill>
                <a:schemeClr val="dk1"/>
              </a:solidFill>
              <a:latin typeface="Arial"/>
              <a:ea typeface="Arial"/>
              <a:cs typeface="Arial"/>
              <a:sym typeface="Arial"/>
            </a:endParaRPr>
          </a:p>
          <a:p>
            <a:pPr indent="0" lvl="0" marL="0" rtl="0" algn="l">
              <a:lnSpc>
                <a:spcPct val="90000"/>
              </a:lnSpc>
              <a:spcBef>
                <a:spcPts val="1000"/>
              </a:spcBef>
              <a:spcAft>
                <a:spcPts val="0"/>
              </a:spcAft>
              <a:buClr>
                <a:srgbClr val="888888"/>
              </a:buClr>
              <a:buSzPct val="128000"/>
              <a:buNone/>
            </a:pPr>
            <a:r>
              <a:t/>
            </a:r>
            <a:endParaRPr sz="3750">
              <a:solidFill>
                <a:schemeClr val="dk1"/>
              </a:solidFill>
              <a:latin typeface="Arial"/>
              <a:ea typeface="Arial"/>
              <a:cs typeface="Arial"/>
              <a:sym typeface="Arial"/>
            </a:endParaRPr>
          </a:p>
          <a:p>
            <a:pPr indent="0" lvl="0" marL="0" rtl="0" algn="l">
              <a:lnSpc>
                <a:spcPct val="90000"/>
              </a:lnSpc>
              <a:spcBef>
                <a:spcPts val="1000"/>
              </a:spcBef>
              <a:spcAft>
                <a:spcPts val="0"/>
              </a:spcAft>
              <a:buClr>
                <a:srgbClr val="888888"/>
              </a:buClr>
              <a:buSzPct val="85714"/>
              <a:buNone/>
            </a:pPr>
            <a:r>
              <a:rPr lang="en-US" sz="5600">
                <a:solidFill>
                  <a:schemeClr val="dk1"/>
                </a:solidFill>
                <a:latin typeface="Arial"/>
                <a:ea typeface="Arial"/>
                <a:cs typeface="Arial"/>
                <a:sym typeface="Arial"/>
              </a:rPr>
              <a:t>Example 1:</a:t>
            </a:r>
            <a:endParaRPr sz="5600">
              <a:solidFill>
                <a:schemeClr val="dk1"/>
              </a:solidFill>
              <a:latin typeface="Arial"/>
              <a:ea typeface="Arial"/>
              <a:cs typeface="Arial"/>
              <a:sym typeface="Arial"/>
            </a:endParaRPr>
          </a:p>
          <a:p>
            <a:pPr indent="0" lvl="0" marL="0" rtl="0" algn="l">
              <a:lnSpc>
                <a:spcPct val="90000"/>
              </a:lnSpc>
              <a:spcBef>
                <a:spcPts val="1000"/>
              </a:spcBef>
              <a:spcAft>
                <a:spcPts val="0"/>
              </a:spcAft>
              <a:buClr>
                <a:srgbClr val="888888"/>
              </a:buClr>
              <a:buSzPct val="85714"/>
              <a:buNone/>
            </a:pPr>
            <a:r>
              <a:rPr lang="en-US" sz="5600">
                <a:solidFill>
                  <a:schemeClr val="dk1"/>
                </a:solidFill>
                <a:latin typeface="Arial"/>
                <a:ea typeface="Arial"/>
                <a:cs typeface="Arial"/>
                <a:sym typeface="Arial"/>
              </a:rPr>
              <a:t>String(n=6):      aaaaab</a:t>
            </a:r>
            <a:endParaRPr sz="5600">
              <a:solidFill>
                <a:schemeClr val="dk1"/>
              </a:solidFill>
              <a:latin typeface="Arial"/>
              <a:ea typeface="Arial"/>
              <a:cs typeface="Arial"/>
              <a:sym typeface="Arial"/>
            </a:endParaRPr>
          </a:p>
          <a:p>
            <a:pPr indent="0" lvl="0" marL="0" rtl="0" algn="l">
              <a:lnSpc>
                <a:spcPct val="90000"/>
              </a:lnSpc>
              <a:spcBef>
                <a:spcPts val="1000"/>
              </a:spcBef>
              <a:spcAft>
                <a:spcPts val="0"/>
              </a:spcAft>
              <a:buClr>
                <a:srgbClr val="888888"/>
              </a:buClr>
              <a:buSzPct val="85714"/>
              <a:buNone/>
            </a:pPr>
            <a:r>
              <a:rPr lang="en-US" sz="5600">
                <a:solidFill>
                  <a:schemeClr val="dk1"/>
                </a:solidFill>
                <a:latin typeface="Arial"/>
                <a:ea typeface="Arial"/>
                <a:cs typeface="Arial"/>
                <a:sym typeface="Arial"/>
              </a:rPr>
              <a:t>Pattern(m=3):  aab</a:t>
            </a:r>
            <a:endParaRPr sz="5600">
              <a:solidFill>
                <a:schemeClr val="dk1"/>
              </a:solidFill>
              <a:latin typeface="Arial"/>
              <a:ea typeface="Arial"/>
              <a:cs typeface="Arial"/>
              <a:sym typeface="Arial"/>
            </a:endParaRPr>
          </a:p>
          <a:p>
            <a:pPr indent="0" lvl="0" marL="0" rtl="0" algn="l">
              <a:lnSpc>
                <a:spcPct val="90000"/>
              </a:lnSpc>
              <a:spcBef>
                <a:spcPts val="1000"/>
              </a:spcBef>
              <a:spcAft>
                <a:spcPts val="0"/>
              </a:spcAft>
              <a:buClr>
                <a:srgbClr val="888888"/>
              </a:buClr>
              <a:buSzPct val="85714"/>
              <a:buNone/>
            </a:pPr>
            <a:r>
              <a:t/>
            </a:r>
            <a:endParaRPr sz="5600">
              <a:solidFill>
                <a:schemeClr val="dk1"/>
              </a:solidFill>
              <a:latin typeface="Arial"/>
              <a:ea typeface="Arial"/>
              <a:cs typeface="Arial"/>
              <a:sym typeface="Arial"/>
            </a:endParaRPr>
          </a:p>
          <a:p>
            <a:pPr indent="0" lvl="0" marL="0" rtl="0" algn="l">
              <a:lnSpc>
                <a:spcPct val="90000"/>
              </a:lnSpc>
              <a:spcBef>
                <a:spcPts val="1000"/>
              </a:spcBef>
              <a:spcAft>
                <a:spcPts val="0"/>
              </a:spcAft>
              <a:buClr>
                <a:srgbClr val="888888"/>
              </a:buClr>
              <a:buSzPct val="85714"/>
              <a:buNone/>
            </a:pPr>
            <a:r>
              <a:rPr lang="en-US" sz="5600">
                <a:solidFill>
                  <a:schemeClr val="dk1"/>
                </a:solidFill>
                <a:latin typeface="Arial"/>
                <a:ea typeface="Arial"/>
                <a:cs typeface="Arial"/>
                <a:sym typeface="Arial"/>
              </a:rPr>
              <a:t>Let us use the Codes: a=1,b=2,c=3………………………….h=8,i=9,j=10.</a:t>
            </a:r>
            <a:endParaRPr sz="5600">
              <a:solidFill>
                <a:schemeClr val="dk1"/>
              </a:solidFill>
              <a:latin typeface="Arial"/>
              <a:ea typeface="Arial"/>
              <a:cs typeface="Arial"/>
              <a:sym typeface="Arial"/>
            </a:endParaRPr>
          </a:p>
          <a:p>
            <a:pPr indent="0" lvl="0" marL="0" rtl="0" algn="l">
              <a:lnSpc>
                <a:spcPct val="90000"/>
              </a:lnSpc>
              <a:spcBef>
                <a:spcPts val="1000"/>
              </a:spcBef>
              <a:spcAft>
                <a:spcPts val="0"/>
              </a:spcAft>
              <a:buClr>
                <a:srgbClr val="888888"/>
              </a:buClr>
              <a:buSzPct val="85714"/>
              <a:buNone/>
            </a:pPr>
            <a:r>
              <a:rPr lang="en-US" sz="5600">
                <a:solidFill>
                  <a:schemeClr val="dk1"/>
                </a:solidFill>
                <a:latin typeface="Arial"/>
                <a:ea typeface="Arial"/>
                <a:cs typeface="Arial"/>
                <a:sym typeface="Arial"/>
              </a:rPr>
              <a:t>Pattern (P)= aab=1+1+2=4 -----hash code of pattern</a:t>
            </a:r>
            <a:endParaRPr sz="5600">
              <a:solidFill>
                <a:schemeClr val="dk1"/>
              </a:solidFill>
              <a:latin typeface="Arial"/>
              <a:ea typeface="Arial"/>
              <a:cs typeface="Arial"/>
              <a:sym typeface="Arial"/>
            </a:endParaRPr>
          </a:p>
          <a:p>
            <a:pPr indent="-279400" lvl="0" marL="342900" rtl="0" algn="l">
              <a:lnSpc>
                <a:spcPct val="90000"/>
              </a:lnSpc>
              <a:spcBef>
                <a:spcPts val="1000"/>
              </a:spcBef>
              <a:spcAft>
                <a:spcPts val="0"/>
              </a:spcAft>
              <a:buClr>
                <a:srgbClr val="888888"/>
              </a:buClr>
              <a:buSzPct val="100000"/>
              <a:buFont typeface="Arial"/>
              <a:buChar char="•"/>
            </a:pPr>
            <a:r>
              <a:rPr lang="en-US" sz="5600">
                <a:solidFill>
                  <a:schemeClr val="dk1"/>
                </a:solidFill>
                <a:latin typeface="Arial"/>
                <a:ea typeface="Arial"/>
                <a:cs typeface="Arial"/>
                <a:sym typeface="Arial"/>
              </a:rPr>
              <a:t>Compare hash code of pattern with the numeric value of a </a:t>
            </a:r>
            <a:r>
              <a:rPr lang="en-US" sz="5600">
                <a:solidFill>
                  <a:schemeClr val="dk1"/>
                </a:solidFill>
                <a:latin typeface="Arial"/>
                <a:ea typeface="Arial"/>
                <a:cs typeface="Arial"/>
                <a:sym typeface="Arial"/>
              </a:rPr>
              <a:t>substring</a:t>
            </a:r>
            <a:r>
              <a:rPr lang="en-US" sz="5600">
                <a:solidFill>
                  <a:schemeClr val="dk1"/>
                </a:solidFill>
                <a:latin typeface="Arial"/>
                <a:ea typeface="Arial"/>
                <a:cs typeface="Arial"/>
                <a:sym typeface="Arial"/>
              </a:rPr>
              <a:t>(of length m=3),say aaa(hash code=3) in the given String .</a:t>
            </a:r>
            <a:endParaRPr sz="5600">
              <a:solidFill>
                <a:schemeClr val="dk1"/>
              </a:solidFill>
              <a:latin typeface="Arial"/>
              <a:ea typeface="Arial"/>
              <a:cs typeface="Arial"/>
              <a:sym typeface="Arial"/>
            </a:endParaRPr>
          </a:p>
          <a:p>
            <a:pPr indent="-279400" lvl="0" marL="342900" rtl="0" algn="l">
              <a:lnSpc>
                <a:spcPct val="90000"/>
              </a:lnSpc>
              <a:spcBef>
                <a:spcPts val="1000"/>
              </a:spcBef>
              <a:spcAft>
                <a:spcPts val="0"/>
              </a:spcAft>
              <a:buClr>
                <a:srgbClr val="888888"/>
              </a:buClr>
              <a:buSzPct val="100000"/>
              <a:buFont typeface="Arial"/>
              <a:buChar char="•"/>
            </a:pPr>
            <a:r>
              <a:rPr lang="en-US" sz="5600">
                <a:solidFill>
                  <a:schemeClr val="dk1"/>
                </a:solidFill>
                <a:latin typeface="Arial"/>
                <a:ea typeface="Arial"/>
                <a:cs typeface="Arial"/>
                <a:sym typeface="Arial"/>
              </a:rPr>
              <a:t>Check for each possible substring of length 3 until you get matched hash code.</a:t>
            </a:r>
            <a:endParaRPr sz="5600">
              <a:solidFill>
                <a:schemeClr val="dk1"/>
              </a:solidFill>
              <a:latin typeface="Arial"/>
              <a:ea typeface="Arial"/>
              <a:cs typeface="Arial"/>
              <a:sym typeface="Arial"/>
            </a:endParaRPr>
          </a:p>
          <a:p>
            <a:pPr indent="-279400" lvl="0" marL="342900" rtl="0" algn="l">
              <a:lnSpc>
                <a:spcPct val="90000"/>
              </a:lnSpc>
              <a:spcBef>
                <a:spcPts val="1000"/>
              </a:spcBef>
              <a:spcAft>
                <a:spcPts val="0"/>
              </a:spcAft>
              <a:buClr>
                <a:srgbClr val="888888"/>
              </a:buClr>
              <a:buSzPct val="100000"/>
              <a:buFont typeface="Arial"/>
              <a:buChar char="•"/>
            </a:pPr>
            <a:r>
              <a:rPr lang="en-US" sz="5600">
                <a:solidFill>
                  <a:schemeClr val="dk1"/>
                </a:solidFill>
                <a:latin typeface="Arial"/>
                <a:ea typeface="Arial"/>
                <a:cs typeface="Arial"/>
                <a:sym typeface="Arial"/>
              </a:rPr>
              <a:t>For last substring aab, hash code matches. So now check </a:t>
            </a:r>
            <a:r>
              <a:rPr lang="en-US" sz="5600">
                <a:solidFill>
                  <a:schemeClr val="dk1"/>
                </a:solidFill>
                <a:latin typeface="Arial"/>
                <a:ea typeface="Arial"/>
                <a:cs typeface="Arial"/>
                <a:sym typeface="Arial"/>
              </a:rPr>
              <a:t>alphabets</a:t>
            </a:r>
            <a:r>
              <a:rPr lang="en-US" sz="5600">
                <a:solidFill>
                  <a:schemeClr val="dk1"/>
                </a:solidFill>
                <a:latin typeface="Arial"/>
                <a:ea typeface="Arial"/>
                <a:cs typeface="Arial"/>
                <a:sym typeface="Arial"/>
              </a:rPr>
              <a:t> in pattern and substrin</a:t>
            </a:r>
            <a:r>
              <a:rPr lang="en-US" sz="5600">
                <a:solidFill>
                  <a:schemeClr val="dk1"/>
                </a:solidFill>
                <a:latin typeface="Arial"/>
                <a:ea typeface="Arial"/>
                <a:cs typeface="Arial"/>
                <a:sym typeface="Arial"/>
              </a:rPr>
              <a:t>g.</a:t>
            </a:r>
            <a:endParaRPr sz="5600">
              <a:solidFill>
                <a:schemeClr val="dk1"/>
              </a:solidFill>
              <a:latin typeface="Arial"/>
              <a:ea typeface="Arial"/>
              <a:cs typeface="Arial"/>
              <a:sym typeface="Arial"/>
            </a:endParaRPr>
          </a:p>
          <a:p>
            <a:pPr indent="0" lvl="0" marL="0" rtl="0" algn="l">
              <a:lnSpc>
                <a:spcPct val="90000"/>
              </a:lnSpc>
              <a:spcBef>
                <a:spcPts val="1000"/>
              </a:spcBef>
              <a:spcAft>
                <a:spcPts val="0"/>
              </a:spcAft>
              <a:buClr>
                <a:srgbClr val="888888"/>
              </a:buClr>
              <a:buSzPct val="160000"/>
              <a:buNone/>
            </a:pPr>
            <a:r>
              <a:t/>
            </a:r>
            <a:endParaRPr sz="3000">
              <a:solidFill>
                <a:schemeClr val="dk1"/>
              </a:solidFill>
              <a:latin typeface="Arial"/>
              <a:ea typeface="Arial"/>
              <a:cs typeface="Arial"/>
              <a:sym typeface="Arial"/>
            </a:endParaRPr>
          </a:p>
          <a:p>
            <a:pPr indent="0" lvl="0" marL="0" rtl="0" algn="l">
              <a:lnSpc>
                <a:spcPct val="90000"/>
              </a:lnSpc>
              <a:spcBef>
                <a:spcPts val="1000"/>
              </a:spcBef>
              <a:spcAft>
                <a:spcPts val="0"/>
              </a:spcAft>
              <a:buClr>
                <a:srgbClr val="888888"/>
              </a:buClr>
              <a:buSzPct val="160000"/>
              <a:buNone/>
            </a:pPr>
            <a:r>
              <a:t/>
            </a:r>
            <a:endParaRPr sz="3000">
              <a:solidFill>
                <a:schemeClr val="dk1"/>
              </a:solidFill>
              <a:latin typeface="Arial"/>
              <a:ea typeface="Arial"/>
              <a:cs typeface="Arial"/>
              <a:sym typeface="Arial"/>
            </a:endParaRPr>
          </a:p>
          <a:p>
            <a:pPr indent="0" lvl="0" marL="0" rtl="0" algn="l">
              <a:lnSpc>
                <a:spcPct val="90000"/>
              </a:lnSpc>
              <a:spcBef>
                <a:spcPts val="1000"/>
              </a:spcBef>
              <a:spcAft>
                <a:spcPts val="0"/>
              </a:spcAft>
              <a:buClr>
                <a:srgbClr val="888888"/>
              </a:buClr>
              <a:buSzPct val="200000"/>
              <a:buNone/>
            </a:pPr>
            <a:r>
              <a:t/>
            </a:r>
            <a:endParaRPr>
              <a:solidFill>
                <a:schemeClr val="dk1"/>
              </a:solidFill>
            </a:endParaRPr>
          </a:p>
          <a:p>
            <a:pPr indent="0" lvl="0" marL="0" rtl="0" algn="l">
              <a:lnSpc>
                <a:spcPct val="90000"/>
              </a:lnSpc>
              <a:spcBef>
                <a:spcPts val="1000"/>
              </a:spcBef>
              <a:spcAft>
                <a:spcPts val="0"/>
              </a:spcAft>
              <a:buClr>
                <a:srgbClr val="888888"/>
              </a:buClr>
              <a:buSzPct val="200000"/>
              <a:buNone/>
            </a:pPr>
            <a:r>
              <a:t/>
            </a:r>
            <a:endParaRPr>
              <a:solidFill>
                <a:schemeClr val="dk1"/>
              </a:solidFill>
            </a:endParaRPr>
          </a:p>
          <a:p>
            <a:pPr indent="0" lvl="0" marL="0" rtl="0" algn="l">
              <a:lnSpc>
                <a:spcPct val="90000"/>
              </a:lnSpc>
              <a:spcBef>
                <a:spcPts val="1000"/>
              </a:spcBef>
              <a:spcAft>
                <a:spcPts val="0"/>
              </a:spcAft>
              <a:buClr>
                <a:srgbClr val="888888"/>
              </a:buClr>
              <a:buSzPct val="200000"/>
              <a:buNone/>
            </a:pPr>
            <a:r>
              <a:t/>
            </a:r>
            <a:endParaRPr>
              <a:solidFill>
                <a:schemeClr val="dk1"/>
              </a:solidFill>
            </a:endParaRPr>
          </a:p>
        </p:txBody>
      </p:sp>
      <p:sp>
        <p:nvSpPr>
          <p:cNvPr id="620" name="Google Shape;620;p30"/>
          <p:cNvSpPr txBox="1"/>
          <p:nvPr/>
        </p:nvSpPr>
        <p:spPr>
          <a:xfrm>
            <a:off x="58420" y="980440"/>
            <a:ext cx="11788200" cy="12006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Convert the pattern(of length m) into a single numeric value and compare it with the numeric value of a subtring(of length m) in the given String. </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If matching then there is a possibility that pattern is present in a string. So, check alphabets of pattern with that of the substring.</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1"/>
          <p:cNvSpPr txBox="1"/>
          <p:nvPr>
            <p:ph idx="1" type="body"/>
          </p:nvPr>
        </p:nvSpPr>
        <p:spPr>
          <a:xfrm>
            <a:off x="0" y="306712"/>
            <a:ext cx="10515600" cy="5646219"/>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chemeClr val="accent1"/>
              </a:buClr>
              <a:buSzPts val="3200"/>
              <a:buNone/>
            </a:pPr>
            <a:r>
              <a:rPr b="1" lang="en-US" sz="3200">
                <a:solidFill>
                  <a:schemeClr val="accent1"/>
                </a:solidFill>
              </a:rPr>
              <a:t>Basic Idea of Rabin Carp Algorithm</a:t>
            </a:r>
            <a:endParaRPr b="1" sz="3200">
              <a:solidFill>
                <a:schemeClr val="accent1"/>
              </a:solidFill>
            </a:endParaRPr>
          </a:p>
          <a:p>
            <a:pPr indent="0" lvl="0" marL="0" rtl="0" algn="l">
              <a:lnSpc>
                <a:spcPct val="90000"/>
              </a:lnSpc>
              <a:spcBef>
                <a:spcPts val="1000"/>
              </a:spcBef>
              <a:spcAft>
                <a:spcPts val="0"/>
              </a:spcAft>
              <a:buClr>
                <a:srgbClr val="888888"/>
              </a:buClr>
              <a:buSzPts val="2400"/>
              <a:buNone/>
            </a:pPr>
            <a:r>
              <a:rPr lang="en-US">
                <a:solidFill>
                  <a:schemeClr val="dk1"/>
                </a:solidFill>
              </a:rPr>
              <a:t>Example 2:</a:t>
            </a:r>
            <a:endParaRPr>
              <a:solidFill>
                <a:schemeClr val="dk1"/>
              </a:solidFill>
            </a:endParaRPr>
          </a:p>
          <a:p>
            <a:pPr indent="0" lvl="0" marL="0" rtl="0" algn="l">
              <a:lnSpc>
                <a:spcPct val="90000"/>
              </a:lnSpc>
              <a:spcBef>
                <a:spcPts val="1000"/>
              </a:spcBef>
              <a:spcAft>
                <a:spcPts val="0"/>
              </a:spcAft>
              <a:buClr>
                <a:srgbClr val="888888"/>
              </a:buClr>
              <a:buSzPts val="2400"/>
              <a:buNone/>
            </a:pPr>
            <a:r>
              <a:rPr lang="en-US">
                <a:solidFill>
                  <a:schemeClr val="dk1"/>
                </a:solidFill>
              </a:rPr>
              <a:t>String(n=8):      abcdabce</a:t>
            </a:r>
            <a:endParaRPr>
              <a:solidFill>
                <a:schemeClr val="dk1"/>
              </a:solidFill>
            </a:endParaRPr>
          </a:p>
          <a:p>
            <a:pPr indent="0" lvl="0" marL="0" rtl="0" algn="l">
              <a:lnSpc>
                <a:spcPct val="90000"/>
              </a:lnSpc>
              <a:spcBef>
                <a:spcPts val="1000"/>
              </a:spcBef>
              <a:spcAft>
                <a:spcPts val="0"/>
              </a:spcAft>
              <a:buClr>
                <a:srgbClr val="888888"/>
              </a:buClr>
              <a:buSzPts val="2400"/>
              <a:buNone/>
            </a:pPr>
            <a:r>
              <a:rPr lang="en-US">
                <a:solidFill>
                  <a:schemeClr val="dk1"/>
                </a:solidFill>
              </a:rPr>
              <a:t>Pattern(m=3):  bce</a:t>
            </a:r>
            <a:endParaRPr>
              <a:solidFill>
                <a:schemeClr val="dk1"/>
              </a:solidFill>
            </a:endParaRPr>
          </a:p>
          <a:p>
            <a:pPr indent="0" lvl="0" marL="0" rtl="0" algn="l">
              <a:lnSpc>
                <a:spcPct val="90000"/>
              </a:lnSpc>
              <a:spcBef>
                <a:spcPts val="1000"/>
              </a:spcBef>
              <a:spcAft>
                <a:spcPts val="0"/>
              </a:spcAft>
              <a:buClr>
                <a:srgbClr val="888888"/>
              </a:buClr>
              <a:buSzPts val="2400"/>
              <a:buNone/>
            </a:pPr>
            <a:r>
              <a:t/>
            </a:r>
            <a:endParaRPr>
              <a:solidFill>
                <a:schemeClr val="dk1"/>
              </a:solidFill>
            </a:endParaRPr>
          </a:p>
          <a:p>
            <a:pPr indent="0" lvl="0" marL="0" rtl="0" algn="l">
              <a:lnSpc>
                <a:spcPct val="90000"/>
              </a:lnSpc>
              <a:spcBef>
                <a:spcPts val="1000"/>
              </a:spcBef>
              <a:spcAft>
                <a:spcPts val="0"/>
              </a:spcAft>
              <a:buClr>
                <a:srgbClr val="888888"/>
              </a:buClr>
              <a:buSzPts val="2400"/>
              <a:buNone/>
            </a:pPr>
            <a:r>
              <a:rPr lang="en-US">
                <a:solidFill>
                  <a:schemeClr val="dk1"/>
                </a:solidFill>
              </a:rPr>
              <a:t>Let us use the Codes: a=1,b=2,c=3………………………….h=8,i=9,j=10.</a:t>
            </a:r>
            <a:endParaRPr>
              <a:solidFill>
                <a:schemeClr val="dk1"/>
              </a:solidFill>
            </a:endParaRPr>
          </a:p>
          <a:p>
            <a:pPr indent="0" lvl="0" marL="0" rtl="0" algn="l">
              <a:lnSpc>
                <a:spcPct val="90000"/>
              </a:lnSpc>
              <a:spcBef>
                <a:spcPts val="1000"/>
              </a:spcBef>
              <a:spcAft>
                <a:spcPts val="0"/>
              </a:spcAft>
              <a:buClr>
                <a:srgbClr val="888888"/>
              </a:buClr>
              <a:buSzPts val="2400"/>
              <a:buNone/>
            </a:pPr>
            <a:r>
              <a:rPr lang="en-US">
                <a:solidFill>
                  <a:schemeClr val="dk1"/>
                </a:solidFill>
              </a:rPr>
              <a:t>Pattern (P)= bce=2+3+5=10 -----hash code of pattern</a:t>
            </a:r>
            <a:endParaRPr>
              <a:solidFill>
                <a:schemeClr val="dk1"/>
              </a:solidFill>
            </a:endParaRPr>
          </a:p>
          <a:p>
            <a:pPr indent="0" lvl="0" marL="0" rtl="0" algn="l">
              <a:lnSpc>
                <a:spcPct val="90000"/>
              </a:lnSpc>
              <a:spcBef>
                <a:spcPts val="1000"/>
              </a:spcBef>
              <a:spcAft>
                <a:spcPts val="0"/>
              </a:spcAft>
              <a:buClr>
                <a:srgbClr val="888888"/>
              </a:buClr>
              <a:buSzPts val="2400"/>
              <a:buNone/>
            </a:pPr>
            <a:r>
              <a:t/>
            </a:r>
            <a:endParaRPr>
              <a:solidFill>
                <a:schemeClr val="dk1"/>
              </a:solidFill>
            </a:endParaRPr>
          </a:p>
          <a:p>
            <a:pPr indent="-381000" lvl="0" marL="457200" rtl="0" algn="l">
              <a:lnSpc>
                <a:spcPct val="90000"/>
              </a:lnSpc>
              <a:spcBef>
                <a:spcPts val="1000"/>
              </a:spcBef>
              <a:spcAft>
                <a:spcPts val="0"/>
              </a:spcAft>
              <a:buSzPts val="2400"/>
              <a:buChar char="●"/>
            </a:pPr>
            <a:r>
              <a:rPr lang="en-US">
                <a:solidFill>
                  <a:srgbClr val="FF0000"/>
                </a:solidFill>
              </a:rPr>
              <a:t>In Ex1 and Ex2, we are going through the text only once and we are checking the pattern only once. So average time required = </a:t>
            </a:r>
            <a:r>
              <a:rPr lang="en-US" sz="1950">
                <a:solidFill>
                  <a:srgbClr val="FF0000"/>
                </a:solidFill>
                <a:highlight>
                  <a:srgbClr val="FFFFFF"/>
                </a:highlight>
                <a:latin typeface="Arial"/>
                <a:ea typeface="Arial"/>
                <a:cs typeface="Arial"/>
                <a:sym typeface="Arial"/>
              </a:rPr>
              <a:t>θ</a:t>
            </a:r>
            <a:r>
              <a:rPr lang="en-US" sz="1850">
                <a:solidFill>
                  <a:srgbClr val="FF0000"/>
                </a:solidFill>
                <a:highlight>
                  <a:srgbClr val="FFFFFF"/>
                </a:highlight>
                <a:latin typeface="Arial"/>
                <a:ea typeface="Arial"/>
                <a:cs typeface="Arial"/>
                <a:sym typeface="Arial"/>
              </a:rPr>
              <a:t>(n-m+1)</a:t>
            </a:r>
            <a:endParaRPr sz="3300">
              <a:solidFill>
                <a:srgbClr val="FF0000"/>
              </a:solidFill>
            </a:endParaRPr>
          </a:p>
          <a:p>
            <a:pPr indent="0" lvl="0" marL="0" rtl="0" algn="l">
              <a:lnSpc>
                <a:spcPct val="90000"/>
              </a:lnSpc>
              <a:spcBef>
                <a:spcPts val="1000"/>
              </a:spcBef>
              <a:spcAft>
                <a:spcPts val="0"/>
              </a:spcAft>
              <a:buClr>
                <a:srgbClr val="888888"/>
              </a:buClr>
              <a:buSzPts val="2400"/>
              <a:buNone/>
            </a:pPr>
            <a:r>
              <a:t/>
            </a:r>
            <a:endParaRPr sz="3300">
              <a:solidFill>
                <a:srgbClr val="FF0000"/>
              </a:solidFill>
            </a:endParaRPr>
          </a:p>
          <a:p>
            <a:pPr indent="0" lvl="0" marL="0" rtl="0" algn="l">
              <a:lnSpc>
                <a:spcPct val="90000"/>
              </a:lnSpc>
              <a:spcBef>
                <a:spcPts val="1000"/>
              </a:spcBef>
              <a:spcAft>
                <a:spcPts val="0"/>
              </a:spcAft>
              <a:buClr>
                <a:srgbClr val="888888"/>
              </a:buClr>
              <a:buSzPts val="2400"/>
              <a:buNone/>
            </a:pPr>
            <a:r>
              <a:t/>
            </a:r>
            <a:endParaRPr>
              <a:solidFill>
                <a:schemeClr val="dk1"/>
              </a:solidFill>
            </a:endParaRPr>
          </a:p>
          <a:p>
            <a:pPr indent="0" lvl="0" marL="0" rtl="0" algn="l">
              <a:lnSpc>
                <a:spcPct val="90000"/>
              </a:lnSpc>
              <a:spcBef>
                <a:spcPts val="1000"/>
              </a:spcBef>
              <a:spcAft>
                <a:spcPts val="0"/>
              </a:spcAft>
              <a:buClr>
                <a:srgbClr val="888888"/>
              </a:buClr>
              <a:buSzPts val="2400"/>
              <a:buNone/>
            </a:pPr>
            <a:r>
              <a:t/>
            </a:r>
            <a:endParaRPr>
              <a:solidFill>
                <a:schemeClr val="dk1"/>
              </a:solidFill>
            </a:endParaRPr>
          </a:p>
          <a:p>
            <a:pPr indent="0" lvl="0" marL="0" rtl="0" algn="l">
              <a:lnSpc>
                <a:spcPct val="90000"/>
              </a:lnSpc>
              <a:spcBef>
                <a:spcPts val="1000"/>
              </a:spcBef>
              <a:spcAft>
                <a:spcPts val="0"/>
              </a:spcAft>
              <a:buClr>
                <a:srgbClr val="888888"/>
              </a:buClr>
              <a:buSzPts val="2400"/>
              <a:buNone/>
            </a:pPr>
            <a:r>
              <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2"/>
          <p:cNvSpPr txBox="1"/>
          <p:nvPr>
            <p:ph idx="1" type="body"/>
          </p:nvPr>
        </p:nvSpPr>
        <p:spPr>
          <a:xfrm>
            <a:off x="0" y="306700"/>
            <a:ext cx="10805400" cy="5646300"/>
          </a:xfrm>
          <a:prstGeom prst="rect">
            <a:avLst/>
          </a:prstGeom>
          <a:noFill/>
          <a:ln>
            <a:noFill/>
          </a:ln>
        </p:spPr>
        <p:txBody>
          <a:bodyPr anchorCtr="0" anchor="t" bIns="45700" lIns="91425" spcFirstLastPara="1" rIns="91425" wrap="square" tIns="45700">
            <a:noAutofit/>
          </a:bodyPr>
          <a:lstStyle/>
          <a:p>
            <a:pPr indent="0" lvl="0" marL="0" rtl="0" algn="ctr">
              <a:lnSpc>
                <a:spcPct val="70000"/>
              </a:lnSpc>
              <a:spcBef>
                <a:spcPts val="0"/>
              </a:spcBef>
              <a:spcAft>
                <a:spcPts val="0"/>
              </a:spcAft>
              <a:buClr>
                <a:schemeClr val="accent1"/>
              </a:buClr>
              <a:buSzPts val="2240"/>
              <a:buNone/>
            </a:pPr>
            <a:r>
              <a:rPr b="1" lang="en-US" sz="2640">
                <a:solidFill>
                  <a:schemeClr val="accent1"/>
                </a:solidFill>
              </a:rPr>
              <a:t>Rabin Carp Algorithm :Drawback</a:t>
            </a:r>
            <a:endParaRPr b="1" sz="2640">
              <a:solidFill>
                <a:schemeClr val="accent1"/>
              </a:solidFill>
            </a:endParaRPr>
          </a:p>
          <a:p>
            <a:pPr indent="0" lvl="0" marL="0" rtl="0" algn="ctr">
              <a:lnSpc>
                <a:spcPct val="70000"/>
              </a:lnSpc>
              <a:spcBef>
                <a:spcPts val="1000"/>
              </a:spcBef>
              <a:spcAft>
                <a:spcPts val="0"/>
              </a:spcAft>
              <a:buClr>
                <a:srgbClr val="888888"/>
              </a:buClr>
              <a:buSzPts val="1649"/>
              <a:buNone/>
            </a:pPr>
            <a:r>
              <a:t/>
            </a:r>
            <a:endParaRPr sz="2048">
              <a:solidFill>
                <a:schemeClr val="dk1"/>
              </a:solidFill>
            </a:endParaRPr>
          </a:p>
          <a:p>
            <a:pPr indent="0" lvl="0" marL="0" rtl="0" algn="ctr">
              <a:lnSpc>
                <a:spcPct val="70000"/>
              </a:lnSpc>
              <a:spcBef>
                <a:spcPts val="1000"/>
              </a:spcBef>
              <a:spcAft>
                <a:spcPts val="0"/>
              </a:spcAft>
              <a:buClr>
                <a:srgbClr val="888888"/>
              </a:buClr>
              <a:buSzPts val="1649"/>
              <a:buNone/>
            </a:pPr>
            <a:r>
              <a:rPr b="1" lang="en-US" sz="2048">
                <a:solidFill>
                  <a:schemeClr val="dk1"/>
                </a:solidFill>
              </a:rPr>
              <a:t>Example 3(Worst case )</a:t>
            </a:r>
            <a:endParaRPr b="1" sz="2048">
              <a:solidFill>
                <a:schemeClr val="dk1"/>
              </a:solidFill>
            </a:endParaRPr>
          </a:p>
          <a:p>
            <a:pPr indent="0" lvl="0" marL="0" rtl="0" algn="l">
              <a:lnSpc>
                <a:spcPct val="70000"/>
              </a:lnSpc>
              <a:spcBef>
                <a:spcPts val="1000"/>
              </a:spcBef>
              <a:spcAft>
                <a:spcPts val="0"/>
              </a:spcAft>
              <a:buClr>
                <a:srgbClr val="888888"/>
              </a:buClr>
              <a:buSzPts val="1649"/>
              <a:buNone/>
            </a:pPr>
            <a:r>
              <a:rPr lang="en-US" sz="2048">
                <a:solidFill>
                  <a:schemeClr val="dk1"/>
                </a:solidFill>
              </a:rPr>
              <a:t>String(n=6):      ccaccaaedba</a:t>
            </a:r>
            <a:endParaRPr sz="2048">
              <a:solidFill>
                <a:schemeClr val="dk1"/>
              </a:solidFill>
            </a:endParaRPr>
          </a:p>
          <a:p>
            <a:pPr indent="0" lvl="0" marL="0" rtl="0" algn="l">
              <a:lnSpc>
                <a:spcPct val="70000"/>
              </a:lnSpc>
              <a:spcBef>
                <a:spcPts val="1000"/>
              </a:spcBef>
              <a:spcAft>
                <a:spcPts val="0"/>
              </a:spcAft>
              <a:buClr>
                <a:srgbClr val="888888"/>
              </a:buClr>
              <a:buSzPts val="1649"/>
              <a:buNone/>
            </a:pPr>
            <a:r>
              <a:rPr lang="en-US" sz="2048">
                <a:solidFill>
                  <a:schemeClr val="dk1"/>
                </a:solidFill>
              </a:rPr>
              <a:t>Pattern(m=3):  dba</a:t>
            </a:r>
            <a:endParaRPr sz="2048">
              <a:solidFill>
                <a:schemeClr val="dk1"/>
              </a:solidFill>
            </a:endParaRPr>
          </a:p>
          <a:p>
            <a:pPr indent="0" lvl="0" marL="0" rtl="0" algn="l">
              <a:lnSpc>
                <a:spcPct val="70000"/>
              </a:lnSpc>
              <a:spcBef>
                <a:spcPts val="1000"/>
              </a:spcBef>
              <a:spcAft>
                <a:spcPts val="0"/>
              </a:spcAft>
              <a:buClr>
                <a:srgbClr val="888888"/>
              </a:buClr>
              <a:buSzPts val="1649"/>
              <a:buNone/>
            </a:pPr>
            <a:r>
              <a:t/>
            </a:r>
            <a:endParaRPr sz="2048">
              <a:solidFill>
                <a:schemeClr val="dk1"/>
              </a:solidFill>
            </a:endParaRPr>
          </a:p>
          <a:p>
            <a:pPr indent="0" lvl="0" marL="0" rtl="0" algn="l">
              <a:lnSpc>
                <a:spcPct val="70000"/>
              </a:lnSpc>
              <a:spcBef>
                <a:spcPts val="1000"/>
              </a:spcBef>
              <a:spcAft>
                <a:spcPts val="0"/>
              </a:spcAft>
              <a:buClr>
                <a:srgbClr val="888888"/>
              </a:buClr>
              <a:buSzPts val="1649"/>
              <a:buNone/>
            </a:pPr>
            <a:r>
              <a:rPr lang="en-US" sz="2048">
                <a:solidFill>
                  <a:schemeClr val="dk1"/>
                </a:solidFill>
              </a:rPr>
              <a:t>Let us use the Codes: a=1,b=2,c=3………………………….h=8,i=9,j=10.</a:t>
            </a:r>
            <a:endParaRPr sz="2048">
              <a:solidFill>
                <a:schemeClr val="dk1"/>
              </a:solidFill>
            </a:endParaRPr>
          </a:p>
          <a:p>
            <a:pPr indent="0" lvl="0" marL="0" rtl="0" algn="l">
              <a:lnSpc>
                <a:spcPct val="70000"/>
              </a:lnSpc>
              <a:spcBef>
                <a:spcPts val="1000"/>
              </a:spcBef>
              <a:spcAft>
                <a:spcPts val="0"/>
              </a:spcAft>
              <a:buClr>
                <a:srgbClr val="888888"/>
              </a:buClr>
              <a:buSzPts val="1649"/>
              <a:buNone/>
            </a:pPr>
            <a:r>
              <a:rPr lang="en-US" sz="2048">
                <a:solidFill>
                  <a:schemeClr val="dk1"/>
                </a:solidFill>
              </a:rPr>
              <a:t>Pattern (P)= dba=4+2+1=7 -----hash code of pattern</a:t>
            </a:r>
            <a:endParaRPr sz="2048">
              <a:solidFill>
                <a:schemeClr val="dk1"/>
              </a:solidFill>
            </a:endParaRPr>
          </a:p>
          <a:p>
            <a:pPr indent="0" lvl="0" marL="0" rtl="0" algn="l">
              <a:lnSpc>
                <a:spcPct val="70000"/>
              </a:lnSpc>
              <a:spcBef>
                <a:spcPts val="1000"/>
              </a:spcBef>
              <a:spcAft>
                <a:spcPts val="0"/>
              </a:spcAft>
              <a:buClr>
                <a:srgbClr val="888888"/>
              </a:buClr>
              <a:buSzPts val="1649"/>
              <a:buNone/>
            </a:pPr>
            <a:r>
              <a:t/>
            </a:r>
            <a:endParaRPr sz="2048">
              <a:solidFill>
                <a:schemeClr val="dk1"/>
              </a:solidFill>
            </a:endParaRPr>
          </a:p>
          <a:p>
            <a:pPr indent="0" lvl="0" marL="0" rtl="0" algn="l">
              <a:lnSpc>
                <a:spcPct val="70000"/>
              </a:lnSpc>
              <a:spcBef>
                <a:spcPts val="1000"/>
              </a:spcBef>
              <a:spcAft>
                <a:spcPts val="0"/>
              </a:spcAft>
              <a:buClr>
                <a:schemeClr val="accent1"/>
              </a:buClr>
              <a:buSzPts val="1649"/>
              <a:buNone/>
            </a:pPr>
            <a:r>
              <a:rPr lang="en-US" sz="2048">
                <a:solidFill>
                  <a:schemeClr val="dk1"/>
                </a:solidFill>
              </a:rPr>
              <a:t>Drawback: Waste hits/Spurious hits  : With a very simple hash function like addition,it may happen that many times Hash values of pattern and substring of text(of length m) matches but the pattern does not exist.</a:t>
            </a:r>
            <a:endParaRPr sz="2048">
              <a:solidFill>
                <a:schemeClr val="dk1"/>
              </a:solidFill>
            </a:endParaRPr>
          </a:p>
          <a:p>
            <a:pPr indent="0" lvl="0" marL="0" rtl="0" algn="l">
              <a:lnSpc>
                <a:spcPct val="70000"/>
              </a:lnSpc>
              <a:spcBef>
                <a:spcPts val="1000"/>
              </a:spcBef>
              <a:spcAft>
                <a:spcPts val="0"/>
              </a:spcAft>
              <a:buClr>
                <a:schemeClr val="accent1"/>
              </a:buClr>
              <a:buSzPts val="1649"/>
              <a:buNone/>
            </a:pPr>
            <a:r>
              <a:t/>
            </a:r>
            <a:endParaRPr sz="2048">
              <a:solidFill>
                <a:schemeClr val="dk1"/>
              </a:solidFill>
            </a:endParaRPr>
          </a:p>
          <a:p>
            <a:pPr indent="0" lvl="0" marL="0" rtl="0" algn="l">
              <a:lnSpc>
                <a:spcPct val="70000"/>
              </a:lnSpc>
              <a:spcBef>
                <a:spcPts val="1000"/>
              </a:spcBef>
              <a:spcAft>
                <a:spcPts val="0"/>
              </a:spcAft>
              <a:buClr>
                <a:schemeClr val="accent1"/>
              </a:buClr>
              <a:buSzPts val="1649"/>
              <a:buNone/>
            </a:pPr>
            <a:r>
              <a:t/>
            </a:r>
            <a:endParaRPr sz="2048">
              <a:solidFill>
                <a:schemeClr val="dk1"/>
              </a:solidFill>
            </a:endParaRPr>
          </a:p>
          <a:p>
            <a:pPr indent="0" lvl="0" marL="0" rtl="0" algn="l">
              <a:lnSpc>
                <a:spcPct val="70000"/>
              </a:lnSpc>
              <a:spcBef>
                <a:spcPts val="1000"/>
              </a:spcBef>
              <a:spcAft>
                <a:spcPts val="0"/>
              </a:spcAft>
              <a:buClr>
                <a:schemeClr val="accent1"/>
              </a:buClr>
              <a:buSzPts val="1649"/>
              <a:buNone/>
            </a:pPr>
            <a:r>
              <a:rPr lang="en-US" sz="2048">
                <a:solidFill>
                  <a:schemeClr val="dk1"/>
                </a:solidFill>
              </a:rPr>
              <a:t>Worst case time complexity = </a:t>
            </a:r>
            <a:r>
              <a:rPr lang="en-US" sz="2048">
                <a:solidFill>
                  <a:schemeClr val="dk1"/>
                </a:solidFill>
                <a:highlight>
                  <a:srgbClr val="FFFFFF"/>
                </a:highlight>
                <a:latin typeface="Arial"/>
                <a:ea typeface="Arial"/>
                <a:cs typeface="Arial"/>
                <a:sym typeface="Arial"/>
              </a:rPr>
              <a:t>θ </a:t>
            </a:r>
            <a:r>
              <a:rPr lang="en-US" sz="2048">
                <a:solidFill>
                  <a:schemeClr val="dk1"/>
                </a:solidFill>
              </a:rPr>
              <a:t>(mn)</a:t>
            </a:r>
            <a:endParaRPr sz="2048">
              <a:solidFill>
                <a:schemeClr val="dk1"/>
              </a:solidFill>
            </a:endParaRPr>
          </a:p>
          <a:p>
            <a:pPr indent="0" lvl="0" marL="0" rtl="0" algn="l">
              <a:lnSpc>
                <a:spcPct val="70000"/>
              </a:lnSpc>
              <a:spcBef>
                <a:spcPts val="1000"/>
              </a:spcBef>
              <a:spcAft>
                <a:spcPts val="0"/>
              </a:spcAft>
              <a:buClr>
                <a:srgbClr val="888888"/>
              </a:buClr>
              <a:buSzPts val="1649"/>
              <a:buNone/>
            </a:pPr>
            <a:r>
              <a:t/>
            </a:r>
            <a:endParaRPr sz="2048">
              <a:solidFill>
                <a:schemeClr val="dk1"/>
              </a:solidFill>
            </a:endParaRPr>
          </a:p>
          <a:p>
            <a:pPr indent="0" lvl="0" marL="0" rtl="0" algn="l">
              <a:lnSpc>
                <a:spcPct val="70000"/>
              </a:lnSpc>
              <a:spcBef>
                <a:spcPts val="1000"/>
              </a:spcBef>
              <a:spcAft>
                <a:spcPts val="0"/>
              </a:spcAft>
              <a:buClr>
                <a:srgbClr val="888888"/>
              </a:buClr>
              <a:buSzPts val="1680"/>
              <a:buNone/>
            </a:pPr>
            <a:r>
              <a:t/>
            </a:r>
            <a:endParaRPr sz="2080">
              <a:solidFill>
                <a:schemeClr val="dk1"/>
              </a:solidFill>
            </a:endParaRPr>
          </a:p>
          <a:p>
            <a:pPr indent="0" lvl="0" marL="0" rtl="0" algn="l">
              <a:lnSpc>
                <a:spcPct val="70000"/>
              </a:lnSpc>
              <a:spcBef>
                <a:spcPts val="1000"/>
              </a:spcBef>
              <a:spcAft>
                <a:spcPts val="0"/>
              </a:spcAft>
              <a:buClr>
                <a:srgbClr val="888888"/>
              </a:buClr>
              <a:buSzPts val="1680"/>
              <a:buNone/>
            </a:pPr>
            <a:r>
              <a:t/>
            </a:r>
            <a:endParaRPr sz="2080">
              <a:solidFill>
                <a:schemeClr val="dk1"/>
              </a:solidFill>
            </a:endParaRPr>
          </a:p>
          <a:p>
            <a:pPr indent="0" lvl="0" marL="0" rtl="0" algn="l">
              <a:lnSpc>
                <a:spcPct val="70000"/>
              </a:lnSpc>
              <a:spcBef>
                <a:spcPts val="1000"/>
              </a:spcBef>
              <a:spcAft>
                <a:spcPts val="0"/>
              </a:spcAft>
              <a:buClr>
                <a:srgbClr val="888888"/>
              </a:buClr>
              <a:buSzPts val="1680"/>
              <a:buNone/>
            </a:pPr>
            <a:r>
              <a:t/>
            </a:r>
            <a:endParaRPr sz="208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3"/>
          <p:cNvSpPr txBox="1"/>
          <p:nvPr>
            <p:ph idx="1" type="body"/>
          </p:nvPr>
        </p:nvSpPr>
        <p:spPr>
          <a:xfrm>
            <a:off x="0" y="306705"/>
            <a:ext cx="11998325" cy="6252845"/>
          </a:xfrm>
          <a:prstGeom prst="rect">
            <a:avLst/>
          </a:prstGeom>
          <a:noFill/>
          <a:ln>
            <a:noFill/>
          </a:ln>
        </p:spPr>
        <p:txBody>
          <a:bodyPr anchorCtr="0" anchor="t" bIns="45700" lIns="91425" spcFirstLastPara="1" rIns="91425" wrap="square" tIns="45700">
            <a:noAutofit/>
          </a:bodyPr>
          <a:lstStyle/>
          <a:p>
            <a:pPr indent="0" lvl="0" marL="0" rtl="0" algn="ctr">
              <a:lnSpc>
                <a:spcPct val="70000"/>
              </a:lnSpc>
              <a:spcBef>
                <a:spcPts val="0"/>
              </a:spcBef>
              <a:spcAft>
                <a:spcPts val="0"/>
              </a:spcAft>
              <a:buClr>
                <a:schemeClr val="accent1"/>
              </a:buClr>
              <a:buSzPts val="1520"/>
              <a:buNone/>
            </a:pPr>
            <a:r>
              <a:rPr b="1" lang="en-US" sz="2820">
                <a:solidFill>
                  <a:schemeClr val="accent1"/>
                </a:solidFill>
              </a:rPr>
              <a:t>Idea of hash function suggested by Rabin Carp</a:t>
            </a:r>
            <a:endParaRPr b="1" sz="2820">
              <a:solidFill>
                <a:schemeClr val="accent1"/>
              </a:solidFill>
            </a:endParaRPr>
          </a:p>
          <a:p>
            <a:pPr indent="0" lvl="0" marL="0" rtl="0" algn="ctr">
              <a:lnSpc>
                <a:spcPct val="70000"/>
              </a:lnSpc>
              <a:spcBef>
                <a:spcPts val="0"/>
              </a:spcBef>
              <a:spcAft>
                <a:spcPts val="0"/>
              </a:spcAft>
              <a:buClr>
                <a:schemeClr val="accent1"/>
              </a:buClr>
              <a:buSzPts val="1520"/>
              <a:buNone/>
            </a:pPr>
            <a:r>
              <a:rPr lang="en-US" sz="2820">
                <a:solidFill>
                  <a:schemeClr val="dk1"/>
                </a:solidFill>
              </a:rPr>
              <a:t> </a:t>
            </a:r>
            <a:r>
              <a:rPr lang="en-US" sz="2820">
                <a:solidFill>
                  <a:srgbClr val="F7CAAC"/>
                </a:solidFill>
              </a:rPr>
              <a:t>Rabin Fingerprint function</a:t>
            </a:r>
            <a:endParaRPr sz="2820">
              <a:solidFill>
                <a:srgbClr val="F7CAAC"/>
              </a:solidFill>
            </a:endParaRPr>
          </a:p>
          <a:p>
            <a:pPr indent="0" lvl="0" marL="0" rtl="0" algn="ctr">
              <a:lnSpc>
                <a:spcPct val="70000"/>
              </a:lnSpc>
              <a:spcBef>
                <a:spcPts val="0"/>
              </a:spcBef>
              <a:spcAft>
                <a:spcPts val="0"/>
              </a:spcAft>
              <a:buClr>
                <a:schemeClr val="accent1"/>
              </a:buClr>
              <a:buSzPts val="1520"/>
              <a:buNone/>
            </a:pPr>
            <a:r>
              <a:t/>
            </a:r>
            <a:endParaRPr b="1" sz="2820">
              <a:solidFill>
                <a:schemeClr val="accent1"/>
              </a:solidFill>
            </a:endParaRPr>
          </a:p>
          <a:p>
            <a:pPr indent="0" lvl="0" marL="0" rtl="0" algn="l">
              <a:lnSpc>
                <a:spcPct val="70000"/>
              </a:lnSpc>
              <a:spcBef>
                <a:spcPts val="1000"/>
              </a:spcBef>
              <a:spcAft>
                <a:spcPts val="0"/>
              </a:spcAft>
              <a:buClr>
                <a:srgbClr val="273239"/>
              </a:buClr>
              <a:buSzPts val="1425"/>
              <a:buNone/>
            </a:pPr>
            <a:r>
              <a:rPr lang="en-US" sz="2725">
                <a:solidFill>
                  <a:schemeClr val="dk1"/>
                </a:solidFill>
              </a:rPr>
              <a:t>Example 3</a:t>
            </a:r>
            <a:endParaRPr sz="2725">
              <a:solidFill>
                <a:schemeClr val="dk1"/>
              </a:solidFill>
            </a:endParaRPr>
          </a:p>
          <a:p>
            <a:pPr indent="0" lvl="0" marL="0" rtl="0" algn="l">
              <a:lnSpc>
                <a:spcPct val="70000"/>
              </a:lnSpc>
              <a:spcBef>
                <a:spcPts val="1000"/>
              </a:spcBef>
              <a:spcAft>
                <a:spcPts val="0"/>
              </a:spcAft>
              <a:buClr>
                <a:srgbClr val="888888"/>
              </a:buClr>
              <a:buSzPts val="1340"/>
              <a:buNone/>
            </a:pPr>
            <a:r>
              <a:rPr lang="en-US" sz="2725">
                <a:solidFill>
                  <a:schemeClr val="dk1"/>
                </a:solidFill>
              </a:rPr>
              <a:t>String(n=6):      ccaccaaedba</a:t>
            </a:r>
            <a:endParaRPr sz="2725">
              <a:solidFill>
                <a:schemeClr val="dk1"/>
              </a:solidFill>
            </a:endParaRPr>
          </a:p>
          <a:p>
            <a:pPr indent="0" lvl="0" marL="0" rtl="0" algn="l">
              <a:lnSpc>
                <a:spcPct val="70000"/>
              </a:lnSpc>
              <a:spcBef>
                <a:spcPts val="1000"/>
              </a:spcBef>
              <a:spcAft>
                <a:spcPts val="0"/>
              </a:spcAft>
              <a:buClr>
                <a:srgbClr val="888888"/>
              </a:buClr>
              <a:buSzPts val="1340"/>
              <a:buNone/>
            </a:pPr>
            <a:r>
              <a:rPr lang="en-US" sz="2725">
                <a:solidFill>
                  <a:schemeClr val="dk1"/>
                </a:solidFill>
              </a:rPr>
              <a:t>Pattern(m=3):  dba</a:t>
            </a:r>
            <a:endParaRPr sz="2725">
              <a:solidFill>
                <a:schemeClr val="dk1"/>
              </a:solidFill>
            </a:endParaRPr>
          </a:p>
          <a:p>
            <a:pPr indent="0" lvl="0" marL="0" rtl="0" algn="l">
              <a:lnSpc>
                <a:spcPct val="70000"/>
              </a:lnSpc>
              <a:spcBef>
                <a:spcPts val="1000"/>
              </a:spcBef>
              <a:spcAft>
                <a:spcPts val="0"/>
              </a:spcAft>
              <a:buClr>
                <a:srgbClr val="888888"/>
              </a:buClr>
              <a:buSzPts val="1000"/>
              <a:buNone/>
            </a:pPr>
            <a:r>
              <a:t/>
            </a:r>
            <a:endParaRPr sz="2364">
              <a:solidFill>
                <a:schemeClr val="dk1"/>
              </a:solidFill>
            </a:endParaRPr>
          </a:p>
          <a:p>
            <a:pPr indent="-366522" lvl="0" marL="457200" rtl="0" algn="l">
              <a:lnSpc>
                <a:spcPct val="70000"/>
              </a:lnSpc>
              <a:spcBef>
                <a:spcPts val="1000"/>
              </a:spcBef>
              <a:spcAft>
                <a:spcPts val="0"/>
              </a:spcAft>
              <a:buSzPts val="2364"/>
              <a:buChar char="●"/>
            </a:pPr>
            <a:r>
              <a:rPr lang="en-US" sz="2364">
                <a:solidFill>
                  <a:srgbClr val="2E75B5"/>
                </a:solidFill>
              </a:rPr>
              <a:t>H(p)= P[1] x 10</a:t>
            </a:r>
            <a:r>
              <a:rPr baseline="30000" lang="en-US" sz="2364">
                <a:solidFill>
                  <a:srgbClr val="2E75B5"/>
                </a:solidFill>
              </a:rPr>
              <a:t>m-1</a:t>
            </a:r>
            <a:r>
              <a:rPr lang="en-US" sz="2364">
                <a:solidFill>
                  <a:srgbClr val="2E75B5"/>
                </a:solidFill>
              </a:rPr>
              <a:t> + P[2] x 10</a:t>
            </a:r>
            <a:r>
              <a:rPr baseline="30000" lang="en-US" sz="2364">
                <a:solidFill>
                  <a:srgbClr val="2E75B5"/>
                </a:solidFill>
              </a:rPr>
              <a:t>m-2</a:t>
            </a:r>
            <a:r>
              <a:rPr lang="en-US" sz="2364">
                <a:solidFill>
                  <a:srgbClr val="2E75B5"/>
                </a:solidFill>
              </a:rPr>
              <a:t> + P[3] x 10</a:t>
            </a:r>
            <a:r>
              <a:rPr baseline="30000" lang="en-US" sz="2364">
                <a:solidFill>
                  <a:srgbClr val="2E75B5"/>
                </a:solidFill>
              </a:rPr>
              <a:t>m-3 </a:t>
            </a:r>
            <a:r>
              <a:rPr lang="en-US" sz="2364">
                <a:solidFill>
                  <a:srgbClr val="2E75B5"/>
                </a:solidFill>
              </a:rPr>
              <a:t>+ ……… +P[m] x 10</a:t>
            </a:r>
            <a:r>
              <a:rPr baseline="30000" lang="en-US" sz="2364">
                <a:solidFill>
                  <a:srgbClr val="2E75B5"/>
                </a:solidFill>
              </a:rPr>
              <a:t>m-m </a:t>
            </a:r>
            <a:r>
              <a:rPr baseline="30000" lang="en-US" sz="2364">
                <a:solidFill>
                  <a:schemeClr val="dk1"/>
                </a:solidFill>
              </a:rPr>
              <a:t>  </a:t>
            </a:r>
            <a:r>
              <a:rPr lang="en-US" sz="2364">
                <a:solidFill>
                  <a:schemeClr val="dk1"/>
                </a:solidFill>
              </a:rPr>
              <a:t>Why 10? </a:t>
            </a:r>
            <a:r>
              <a:rPr lang="en-US" sz="2364">
                <a:solidFill>
                  <a:srgbClr val="FF0000"/>
                </a:solidFill>
              </a:rPr>
              <a:t>10 is a base.</a:t>
            </a:r>
            <a:endParaRPr sz="2364">
              <a:solidFill>
                <a:srgbClr val="FF0000"/>
              </a:solidFill>
            </a:endParaRPr>
          </a:p>
          <a:p>
            <a:pPr indent="0" lvl="0" marL="0" rtl="0" algn="l">
              <a:lnSpc>
                <a:spcPct val="70000"/>
              </a:lnSpc>
              <a:spcBef>
                <a:spcPts val="1000"/>
              </a:spcBef>
              <a:spcAft>
                <a:spcPts val="0"/>
              </a:spcAft>
              <a:buClr>
                <a:srgbClr val="888888"/>
              </a:buClr>
              <a:buSzPts val="1000"/>
              <a:buNone/>
            </a:pPr>
            <a:r>
              <a:rPr lang="en-US" sz="2364">
                <a:solidFill>
                  <a:schemeClr val="dk1"/>
                </a:solidFill>
              </a:rPr>
              <a:t>                =4 x 10</a:t>
            </a:r>
            <a:r>
              <a:rPr baseline="30000" lang="en-US" sz="2364">
                <a:solidFill>
                  <a:schemeClr val="dk1"/>
                </a:solidFill>
              </a:rPr>
              <a:t>2</a:t>
            </a:r>
            <a:r>
              <a:rPr lang="en-US" sz="2364">
                <a:solidFill>
                  <a:schemeClr val="dk1"/>
                </a:solidFill>
              </a:rPr>
              <a:t> + 2 x 10</a:t>
            </a:r>
            <a:r>
              <a:rPr baseline="30000" lang="en-US" sz="2364">
                <a:solidFill>
                  <a:schemeClr val="dk1"/>
                </a:solidFill>
              </a:rPr>
              <a:t>1</a:t>
            </a:r>
            <a:r>
              <a:rPr lang="en-US" sz="2364">
                <a:solidFill>
                  <a:schemeClr val="dk1"/>
                </a:solidFill>
              </a:rPr>
              <a:t>  + 1 x 10</a:t>
            </a:r>
            <a:r>
              <a:rPr baseline="30000" lang="en-US" sz="2364">
                <a:solidFill>
                  <a:schemeClr val="dk1"/>
                </a:solidFill>
              </a:rPr>
              <a:t>0</a:t>
            </a:r>
            <a:r>
              <a:rPr lang="en-US" sz="2364">
                <a:solidFill>
                  <a:schemeClr val="dk1"/>
                </a:solidFill>
              </a:rPr>
              <a:t> = 421 =421</a:t>
            </a:r>
            <a:endParaRPr sz="2364">
              <a:solidFill>
                <a:schemeClr val="dk1"/>
              </a:solidFill>
            </a:endParaRPr>
          </a:p>
          <a:p>
            <a:pPr indent="-366522" lvl="0" marL="457200" rtl="0" algn="l">
              <a:lnSpc>
                <a:spcPct val="70000"/>
              </a:lnSpc>
              <a:spcBef>
                <a:spcPts val="1000"/>
              </a:spcBef>
              <a:spcAft>
                <a:spcPts val="0"/>
              </a:spcAft>
              <a:buSzPts val="2364"/>
              <a:buChar char="●"/>
            </a:pPr>
            <a:r>
              <a:rPr lang="en-US" sz="2364">
                <a:solidFill>
                  <a:schemeClr val="dk1"/>
                </a:solidFill>
              </a:rPr>
              <a:t>This hash function defined by Rabin Carp is a rolling hash function which is a </a:t>
            </a:r>
            <a:r>
              <a:rPr b="1" lang="en-US" sz="2364" u="sng">
                <a:solidFill>
                  <a:schemeClr val="dk1"/>
                </a:solidFill>
              </a:rPr>
              <a:t>base power function</a:t>
            </a:r>
            <a:r>
              <a:rPr b="1" lang="en-US" sz="2364">
                <a:solidFill>
                  <a:schemeClr val="dk1"/>
                </a:solidFill>
              </a:rPr>
              <a:t> </a:t>
            </a:r>
            <a:r>
              <a:rPr lang="en-US" sz="2364">
                <a:solidFill>
                  <a:schemeClr val="dk1"/>
                </a:solidFill>
              </a:rPr>
              <a:t>is also called </a:t>
            </a:r>
            <a:r>
              <a:rPr b="1" lang="en-US" sz="2364" u="sng">
                <a:solidFill>
                  <a:schemeClr val="dk1"/>
                </a:solidFill>
              </a:rPr>
              <a:t>Rabin Fingerprint function.</a:t>
            </a:r>
            <a:endParaRPr b="1" sz="2364" u="sng">
              <a:solidFill>
                <a:schemeClr val="dk1"/>
              </a:solidFill>
            </a:endParaRPr>
          </a:p>
          <a:p>
            <a:pPr indent="-216408" lvl="0" marL="457200" rtl="0" algn="l">
              <a:lnSpc>
                <a:spcPct val="70000"/>
              </a:lnSpc>
              <a:spcBef>
                <a:spcPts val="1000"/>
              </a:spcBef>
              <a:spcAft>
                <a:spcPts val="0"/>
              </a:spcAft>
              <a:buSzPts val="1064"/>
              <a:buNone/>
            </a:pPr>
            <a:r>
              <a:t/>
            </a:r>
            <a:endParaRPr sz="2364">
              <a:solidFill>
                <a:schemeClr val="dk1"/>
              </a:solidFill>
            </a:endParaRPr>
          </a:p>
          <a:p>
            <a:pPr indent="-357750" lvl="0" marL="457200" rtl="0" algn="l">
              <a:lnSpc>
                <a:spcPct val="70000"/>
              </a:lnSpc>
              <a:spcBef>
                <a:spcPts val="1000"/>
              </a:spcBef>
              <a:spcAft>
                <a:spcPts val="0"/>
              </a:spcAft>
              <a:buSzPts val="2566"/>
              <a:buChar char="●"/>
            </a:pPr>
            <a:r>
              <a:rPr b="1" lang="en-US" sz="2565">
                <a:solidFill>
                  <a:srgbClr val="FF0000"/>
                </a:solidFill>
              </a:rPr>
              <a:t>No spurious Hits occured with Rabin Fingerprint function. Possibility of spurious hits is reduced with this function.</a:t>
            </a:r>
            <a:endParaRPr b="1" sz="2565">
              <a:solidFill>
                <a:srgbClr val="FF0000"/>
              </a:solidFill>
            </a:endParaRPr>
          </a:p>
          <a:p>
            <a:pPr indent="-357750" lvl="0" marL="457200" rtl="0" algn="l">
              <a:lnSpc>
                <a:spcPct val="70000"/>
              </a:lnSpc>
              <a:spcBef>
                <a:spcPts val="1000"/>
              </a:spcBef>
              <a:spcAft>
                <a:spcPts val="0"/>
              </a:spcAft>
              <a:buSzPts val="2566"/>
              <a:buChar char="●"/>
            </a:pPr>
            <a:r>
              <a:rPr b="1" lang="en-US" sz="2565">
                <a:solidFill>
                  <a:srgbClr val="FF0000"/>
                </a:solidFill>
              </a:rPr>
              <a:t>Best case time complexity=O(n-m+1)</a:t>
            </a:r>
            <a:endParaRPr b="1" sz="2565">
              <a:solidFill>
                <a:srgbClr val="FF0000"/>
              </a:solidFill>
            </a:endParaRPr>
          </a:p>
          <a:p>
            <a:pPr indent="-357750" lvl="0" marL="457200" rtl="0" algn="l">
              <a:lnSpc>
                <a:spcPct val="70000"/>
              </a:lnSpc>
              <a:spcBef>
                <a:spcPts val="1000"/>
              </a:spcBef>
              <a:spcAft>
                <a:spcPts val="0"/>
              </a:spcAft>
              <a:buSzPts val="2566"/>
              <a:buChar char="●"/>
            </a:pPr>
            <a:r>
              <a:rPr b="1" lang="en-US" sz="2565">
                <a:solidFill>
                  <a:srgbClr val="FF0000"/>
                </a:solidFill>
              </a:rPr>
              <a:t>Worst case: O(mn)</a:t>
            </a:r>
            <a:endParaRPr b="1" sz="2565">
              <a:solidFill>
                <a:srgbClr val="FF0000"/>
              </a:solidFill>
            </a:endParaRPr>
          </a:p>
          <a:p>
            <a:pPr indent="-194818" lvl="0" marL="457200" rtl="0" algn="l">
              <a:lnSpc>
                <a:spcPct val="70000"/>
              </a:lnSpc>
              <a:spcBef>
                <a:spcPts val="1000"/>
              </a:spcBef>
              <a:spcAft>
                <a:spcPts val="0"/>
              </a:spcAft>
              <a:buSzPts val="1266"/>
              <a:buNone/>
            </a:pPr>
            <a:r>
              <a:t/>
            </a:r>
            <a:endParaRPr b="1" sz="2565">
              <a:solidFill>
                <a:srgbClr val="FF0000"/>
              </a:solidFill>
            </a:endParaRPr>
          </a:p>
          <a:p>
            <a:pPr indent="-194818" lvl="0" marL="457200" rtl="0" algn="l">
              <a:lnSpc>
                <a:spcPct val="70000"/>
              </a:lnSpc>
              <a:spcBef>
                <a:spcPts val="1000"/>
              </a:spcBef>
              <a:spcAft>
                <a:spcPts val="0"/>
              </a:spcAft>
              <a:buSzPts val="1266"/>
              <a:buNone/>
            </a:pPr>
            <a:r>
              <a:t/>
            </a:r>
            <a:endParaRPr b="1" sz="2565">
              <a:solidFill>
                <a:srgbClr val="FF0000"/>
              </a:solidFill>
            </a:endParaRPr>
          </a:p>
          <a:p>
            <a:pPr indent="-194818" lvl="0" marL="457200" rtl="0" algn="l">
              <a:lnSpc>
                <a:spcPct val="70000"/>
              </a:lnSpc>
              <a:spcBef>
                <a:spcPts val="1000"/>
              </a:spcBef>
              <a:spcAft>
                <a:spcPts val="0"/>
              </a:spcAft>
              <a:buSzPts val="1266"/>
              <a:buNone/>
            </a:pPr>
            <a:r>
              <a:t/>
            </a:r>
            <a:endParaRPr b="1" sz="2565">
              <a:solidFill>
                <a:srgbClr val="FF0000"/>
              </a:solidFill>
            </a:endParaRPr>
          </a:p>
          <a:p>
            <a:pPr indent="0" lvl="0" marL="0" rtl="0" algn="l">
              <a:lnSpc>
                <a:spcPct val="70000"/>
              </a:lnSpc>
              <a:spcBef>
                <a:spcPts val="1000"/>
              </a:spcBef>
              <a:spcAft>
                <a:spcPts val="0"/>
              </a:spcAft>
              <a:buClr>
                <a:srgbClr val="888888"/>
              </a:buClr>
              <a:buSzPts val="1000"/>
              <a:buNone/>
            </a:pPr>
            <a:r>
              <a:t/>
            </a:r>
            <a:endParaRPr sz="2364">
              <a:solidFill>
                <a:schemeClr val="dk1"/>
              </a:solidFill>
            </a:endParaRPr>
          </a:p>
          <a:p>
            <a:pPr indent="0" lvl="0" marL="0" rtl="0" algn="l">
              <a:lnSpc>
                <a:spcPct val="70000"/>
              </a:lnSpc>
              <a:spcBef>
                <a:spcPts val="1000"/>
              </a:spcBef>
              <a:spcAft>
                <a:spcPts val="0"/>
              </a:spcAft>
              <a:buClr>
                <a:srgbClr val="888888"/>
              </a:buClr>
              <a:buSzPts val="1000"/>
              <a:buNone/>
            </a:pPr>
            <a:r>
              <a:t/>
            </a:r>
            <a:endParaRPr sz="2364">
              <a:solidFill>
                <a:schemeClr val="dk1"/>
              </a:solidFill>
            </a:endParaRPr>
          </a:p>
          <a:p>
            <a:pPr indent="0" lvl="0" marL="0" rtl="0" algn="l">
              <a:lnSpc>
                <a:spcPct val="70000"/>
              </a:lnSpc>
              <a:spcBef>
                <a:spcPts val="1000"/>
              </a:spcBef>
              <a:spcAft>
                <a:spcPts val="0"/>
              </a:spcAft>
              <a:buClr>
                <a:srgbClr val="888888"/>
              </a:buClr>
              <a:buSzPts val="1000"/>
              <a:buNone/>
            </a:pPr>
            <a:r>
              <a:t/>
            </a:r>
            <a:endParaRPr sz="2364">
              <a:solidFill>
                <a:schemeClr val="dk1"/>
              </a:solidFill>
            </a:endParaRPr>
          </a:p>
          <a:p>
            <a:pPr indent="0" lvl="0" marL="0" rtl="0" algn="l">
              <a:lnSpc>
                <a:spcPct val="70000"/>
              </a:lnSpc>
              <a:spcBef>
                <a:spcPts val="1000"/>
              </a:spcBef>
              <a:spcAft>
                <a:spcPts val="0"/>
              </a:spcAft>
              <a:buClr>
                <a:srgbClr val="888888"/>
              </a:buClr>
              <a:buSzPts val="1000"/>
              <a:buNone/>
            </a:pPr>
            <a:r>
              <a:t/>
            </a:r>
            <a:endParaRPr sz="2364">
              <a:solidFill>
                <a:schemeClr val="dk1"/>
              </a:solidFill>
            </a:endParaRPr>
          </a:p>
          <a:p>
            <a:pPr indent="0" lvl="0" marL="0" rtl="0" algn="l">
              <a:lnSpc>
                <a:spcPct val="70000"/>
              </a:lnSpc>
              <a:spcBef>
                <a:spcPts val="1000"/>
              </a:spcBef>
              <a:spcAft>
                <a:spcPts val="0"/>
              </a:spcAft>
              <a:buClr>
                <a:srgbClr val="888888"/>
              </a:buClr>
              <a:buSzPts val="1064"/>
              <a:buNone/>
            </a:pPr>
            <a:r>
              <a:t/>
            </a:r>
            <a:endParaRPr sz="2364">
              <a:solidFill>
                <a:schemeClr val="dk1"/>
              </a:solidFill>
            </a:endParaRPr>
          </a:p>
          <a:p>
            <a:pPr indent="0" lvl="0" marL="0" rtl="0" algn="l">
              <a:lnSpc>
                <a:spcPct val="70000"/>
              </a:lnSpc>
              <a:spcBef>
                <a:spcPts val="1000"/>
              </a:spcBef>
              <a:spcAft>
                <a:spcPts val="0"/>
              </a:spcAft>
              <a:buClr>
                <a:srgbClr val="888888"/>
              </a:buClr>
              <a:buSzPts val="1064"/>
              <a:buNone/>
            </a:pPr>
            <a:r>
              <a:t/>
            </a:r>
            <a:endParaRPr sz="2364">
              <a:solidFill>
                <a:schemeClr val="dk1"/>
              </a:solidFill>
            </a:endParaRPr>
          </a:p>
          <a:p>
            <a:pPr indent="0" lvl="0" marL="0" rtl="0" algn="l">
              <a:lnSpc>
                <a:spcPct val="70000"/>
              </a:lnSpc>
              <a:spcBef>
                <a:spcPts val="1000"/>
              </a:spcBef>
              <a:spcAft>
                <a:spcPts val="0"/>
              </a:spcAft>
              <a:buClr>
                <a:srgbClr val="888888"/>
              </a:buClr>
              <a:buSzPts val="1064"/>
              <a:buNone/>
            </a:pPr>
            <a:r>
              <a:t/>
            </a:r>
            <a:endParaRPr sz="2364">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pic>
        <p:nvPicPr>
          <p:cNvPr id="640" name="Google Shape;640;p34"/>
          <p:cNvPicPr preferRelativeResize="0"/>
          <p:nvPr/>
        </p:nvPicPr>
        <p:blipFill rotWithShape="1">
          <a:blip r:embed="rId3">
            <a:alphaModFix/>
          </a:blip>
          <a:srcRect b="0" l="0" r="0" t="0"/>
          <a:stretch/>
        </p:blipFill>
        <p:spPr>
          <a:xfrm>
            <a:off x="1875453" y="681037"/>
            <a:ext cx="7250469" cy="4590660"/>
          </a:xfrm>
          <a:prstGeom prst="rect">
            <a:avLst/>
          </a:prstGeom>
          <a:noFill/>
          <a:ln>
            <a:noFill/>
          </a:ln>
        </p:spPr>
      </p:pic>
      <p:sp>
        <p:nvSpPr>
          <p:cNvPr id="641" name="Google Shape;641;p34"/>
          <p:cNvSpPr txBox="1"/>
          <p:nvPr>
            <p:ph type="title"/>
          </p:nvPr>
        </p:nvSpPr>
        <p:spPr>
          <a:xfrm>
            <a:off x="2750976" y="131861"/>
            <a:ext cx="10515600" cy="5492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Rabin–Karp algorithm</a:t>
            </a:r>
            <a:endParaRPr/>
          </a:p>
        </p:txBody>
      </p:sp>
      <p:sp>
        <p:nvSpPr>
          <p:cNvPr id="642" name="Google Shape;642;p34"/>
          <p:cNvSpPr txBox="1"/>
          <p:nvPr>
            <p:ph idx="1" type="body"/>
          </p:nvPr>
        </p:nvSpPr>
        <p:spPr>
          <a:xfrm>
            <a:off x="978159" y="5271697"/>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Analysis:</a:t>
            </a:r>
            <a:endParaRPr sz="2400"/>
          </a:p>
          <a:p>
            <a:pPr indent="-228600" lvl="0" marL="228600" rtl="0" algn="l">
              <a:lnSpc>
                <a:spcPct val="90000"/>
              </a:lnSpc>
              <a:spcBef>
                <a:spcPts val="1000"/>
              </a:spcBef>
              <a:spcAft>
                <a:spcPts val="0"/>
              </a:spcAft>
              <a:buClr>
                <a:schemeClr val="dk1"/>
              </a:buClr>
              <a:buSzPts val="2400"/>
              <a:buChar char="•"/>
            </a:pPr>
            <a:r>
              <a:rPr lang="en-US" sz="2400"/>
              <a:t>The complexity becomes O(m(n − m + 1)) in the worst case. </a:t>
            </a:r>
            <a:endParaRPr sz="2400"/>
          </a:p>
          <a:p>
            <a:pPr indent="-228600" lvl="0" marL="228600" rtl="0" algn="l">
              <a:lnSpc>
                <a:spcPct val="90000"/>
              </a:lnSpc>
              <a:spcBef>
                <a:spcPts val="1000"/>
              </a:spcBef>
              <a:spcAft>
                <a:spcPts val="0"/>
              </a:spcAft>
              <a:buClr>
                <a:schemeClr val="dk1"/>
              </a:buClr>
              <a:buSzPts val="2400"/>
              <a:buChar char="•"/>
            </a:pPr>
            <a:r>
              <a:rPr lang="en-US" sz="2400"/>
              <a:t>It may be noted though that the number of comparisons are reduced as compared to naïve string matching.</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Boyer Moore Algorithm</a:t>
            </a:r>
            <a:endParaRPr/>
          </a:p>
        </p:txBody>
      </p:sp>
      <p:sp>
        <p:nvSpPr>
          <p:cNvPr id="648" name="Google Shape;648;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https://www.youtube.com/watch?v=G-h1Dph9IOE</a:t>
            </a:r>
            <a:endParaRPr u="sng">
              <a:solidFill>
                <a:schemeClr val="hlink"/>
              </a:solidFill>
            </a:endParaRPr>
          </a:p>
          <a:p>
            <a:pPr indent="-50800" lvl="0" marL="228600" rtl="0" algn="l">
              <a:lnSpc>
                <a:spcPct val="90000"/>
              </a:lnSpc>
              <a:spcBef>
                <a:spcPts val="1000"/>
              </a:spcBef>
              <a:spcAft>
                <a:spcPts val="0"/>
              </a:spcAft>
              <a:buClr>
                <a:schemeClr val="dk1"/>
              </a:buClr>
              <a:buSzPts val="2800"/>
              <a:buNone/>
            </a:pPr>
            <a:r>
              <a:t/>
            </a:r>
            <a:endParaRPr u="sng">
              <a:solidFill>
                <a:schemeClr val="hlink"/>
              </a:solidFill>
            </a:endParaRPr>
          </a:p>
          <a:p>
            <a:pPr indent="-50800" lvl="0" marL="228600" rtl="0" algn="l">
              <a:lnSpc>
                <a:spcPct val="90000"/>
              </a:lnSpc>
              <a:spcBef>
                <a:spcPts val="1000"/>
              </a:spcBef>
              <a:spcAft>
                <a:spcPts val="0"/>
              </a:spcAft>
              <a:buClr>
                <a:schemeClr val="dk1"/>
              </a:buClr>
              <a:buSzPts val="2800"/>
              <a:buNone/>
            </a:pPr>
            <a:r>
              <a:t/>
            </a:r>
            <a:endParaRPr u="sng">
              <a:solidFill>
                <a:schemeClr val="hlink"/>
              </a:solidFill>
            </a:endParaRPr>
          </a:p>
        </p:txBody>
      </p:sp>
      <p:pic>
        <p:nvPicPr>
          <p:cNvPr id="649" name="Google Shape;649;p35"/>
          <p:cNvPicPr preferRelativeResize="0"/>
          <p:nvPr/>
        </p:nvPicPr>
        <p:blipFill rotWithShape="1">
          <a:blip r:embed="rId4">
            <a:alphaModFix/>
          </a:blip>
          <a:srcRect b="0" l="0" r="0" t="0"/>
          <a:stretch/>
        </p:blipFill>
        <p:spPr>
          <a:xfrm>
            <a:off x="911225" y="56515"/>
            <a:ext cx="11287124" cy="5429250"/>
          </a:xfrm>
          <a:prstGeom prst="rect">
            <a:avLst/>
          </a:prstGeom>
          <a:noFill/>
          <a:ln>
            <a:noFill/>
          </a:ln>
        </p:spPr>
      </p:pic>
      <p:sp>
        <p:nvSpPr>
          <p:cNvPr id="650" name="Google Shape;650;p35"/>
          <p:cNvSpPr txBox="1"/>
          <p:nvPr/>
        </p:nvSpPr>
        <p:spPr>
          <a:xfrm>
            <a:off x="911225" y="5638175"/>
            <a:ext cx="11102700" cy="12930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00000"/>
              </a:lnSpc>
              <a:spcBef>
                <a:spcPts val="0"/>
              </a:spcBef>
              <a:spcAft>
                <a:spcPts val="0"/>
              </a:spcAft>
              <a:buClr>
                <a:srgbClr val="273239"/>
              </a:buClr>
              <a:buSzPts val="1900"/>
              <a:buFont typeface="Nunito"/>
              <a:buChar char="●"/>
            </a:pPr>
            <a:r>
              <a:rPr b="1" i="0" lang="en-US" sz="1900" u="none" cap="none" strike="noStrike">
                <a:solidFill>
                  <a:srgbClr val="273239"/>
                </a:solidFill>
                <a:highlight>
                  <a:srgbClr val="FFFFFF"/>
                </a:highlight>
                <a:latin typeface="Nunito"/>
                <a:ea typeface="Nunito"/>
                <a:cs typeface="Nunito"/>
                <a:sym typeface="Nunito"/>
              </a:rPr>
              <a:t>The character of the text which doesn’t match with the current character of the pattern is called the </a:t>
            </a:r>
            <a:r>
              <a:rPr b="1" i="0" lang="en-US" sz="1900" u="none" cap="none" strike="noStrike">
                <a:solidFill>
                  <a:srgbClr val="FF0000"/>
                </a:solidFill>
                <a:highlight>
                  <a:srgbClr val="FFFFFF"/>
                </a:highlight>
                <a:latin typeface="Nunito"/>
                <a:ea typeface="Nunito"/>
                <a:cs typeface="Nunito"/>
                <a:sym typeface="Nunito"/>
              </a:rPr>
              <a:t>Bad Character.</a:t>
            </a:r>
            <a:endParaRPr b="1" i="0" sz="1900" u="none" cap="none" strike="noStrike">
              <a:solidFill>
                <a:srgbClr val="FF0000"/>
              </a:solidFill>
              <a:highlight>
                <a:srgbClr val="FFFFFF"/>
              </a:highlight>
              <a:latin typeface="Nunito"/>
              <a:ea typeface="Nunito"/>
              <a:cs typeface="Nunito"/>
              <a:sym typeface="Nunito"/>
            </a:endParaRPr>
          </a:p>
          <a:p>
            <a:pPr indent="-349250" lvl="0" marL="457200" marR="0" rtl="0" algn="l">
              <a:lnSpc>
                <a:spcPct val="100000"/>
              </a:lnSpc>
              <a:spcBef>
                <a:spcPts val="0"/>
              </a:spcBef>
              <a:spcAft>
                <a:spcPts val="0"/>
              </a:spcAft>
              <a:buClr>
                <a:srgbClr val="FF0000"/>
              </a:buClr>
              <a:buSzPts val="1900"/>
              <a:buFont typeface="Nunito"/>
              <a:buChar char="●"/>
            </a:pPr>
            <a:r>
              <a:rPr b="0" i="0" lang="en-US" sz="1500" u="none" cap="none" strike="noStrike">
                <a:solidFill>
                  <a:srgbClr val="202124"/>
                </a:solidFill>
                <a:highlight>
                  <a:srgbClr val="FFFFFF"/>
                </a:highlight>
                <a:latin typeface="Arial"/>
                <a:ea typeface="Arial"/>
                <a:cs typeface="Arial"/>
                <a:sym typeface="Arial"/>
              </a:rPr>
              <a:t>When characters do not match, the search jumps to the next matching position in the pattern by the value indicated in the Bad Match Table. The Bad Match Table </a:t>
            </a:r>
            <a:r>
              <a:rPr b="0" i="0" lang="en-US" sz="1500" u="none" cap="none" strike="noStrike">
                <a:solidFill>
                  <a:srgbClr val="040C28"/>
                </a:solidFill>
                <a:latin typeface="Arial"/>
                <a:ea typeface="Arial"/>
                <a:cs typeface="Arial"/>
                <a:sym typeface="Arial"/>
              </a:rPr>
              <a:t>indicates how many jumps should it move from the current position to the next</a:t>
            </a:r>
            <a:r>
              <a:rPr b="0" i="0" lang="en-US" sz="1500" u="none" cap="none" strike="noStrike">
                <a:solidFill>
                  <a:srgbClr val="202124"/>
                </a:solidFill>
                <a:highlight>
                  <a:srgbClr val="FFFFFF"/>
                </a:highlight>
                <a:latin typeface="Arial"/>
                <a:ea typeface="Arial"/>
                <a:cs typeface="Arial"/>
                <a:sym typeface="Arial"/>
              </a:rPr>
              <a:t>.</a:t>
            </a:r>
            <a:endParaRPr b="1" i="0" sz="1900" u="none" cap="none" strike="noStrike">
              <a:solidFill>
                <a:srgbClr val="FF0000"/>
              </a:solidFill>
              <a:highlight>
                <a:srgbClr val="FFFFFF"/>
              </a:highlight>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pic>
        <p:nvPicPr>
          <p:cNvPr id="655" name="Google Shape;655;p36"/>
          <p:cNvPicPr preferRelativeResize="0"/>
          <p:nvPr>
            <p:ph idx="1" type="body"/>
          </p:nvPr>
        </p:nvPicPr>
        <p:blipFill rotWithShape="1">
          <a:blip r:embed="rId3">
            <a:alphaModFix/>
          </a:blip>
          <a:srcRect b="0" l="0" r="0" t="0"/>
          <a:stretch/>
        </p:blipFill>
        <p:spPr>
          <a:xfrm>
            <a:off x="987489" y="2752337"/>
            <a:ext cx="7629525" cy="4124325"/>
          </a:xfrm>
          <a:prstGeom prst="rect">
            <a:avLst/>
          </a:prstGeom>
          <a:noFill/>
          <a:ln>
            <a:noFill/>
          </a:ln>
        </p:spPr>
      </p:pic>
      <p:pic>
        <p:nvPicPr>
          <p:cNvPr id="656" name="Google Shape;656;p36"/>
          <p:cNvPicPr preferRelativeResize="0"/>
          <p:nvPr/>
        </p:nvPicPr>
        <p:blipFill rotWithShape="1">
          <a:blip r:embed="rId4">
            <a:alphaModFix/>
          </a:blip>
          <a:srcRect b="0" l="0" r="0" t="0"/>
          <a:stretch/>
        </p:blipFill>
        <p:spPr>
          <a:xfrm>
            <a:off x="1284605" y="19050"/>
            <a:ext cx="8762365" cy="2696210"/>
          </a:xfrm>
          <a:prstGeom prst="rect">
            <a:avLst/>
          </a:prstGeom>
          <a:noFill/>
          <a:ln>
            <a:noFill/>
          </a:ln>
        </p:spPr>
      </p:pic>
      <p:sp>
        <p:nvSpPr>
          <p:cNvPr id="657" name="Google Shape;657;p36"/>
          <p:cNvSpPr txBox="1"/>
          <p:nvPr/>
        </p:nvSpPr>
        <p:spPr>
          <a:xfrm>
            <a:off x="8472170" y="6165215"/>
            <a:ext cx="4142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Value of * = length of pattern</a:t>
            </a:r>
            <a:endParaRPr b="1" i="0" sz="1600" u="none" cap="none" strike="noStrike">
              <a:solidFill>
                <a:srgbClr val="000000"/>
              </a:solidFill>
              <a:latin typeface="Arial"/>
              <a:ea typeface="Arial"/>
              <a:cs typeface="Arial"/>
              <a:sym typeface="Arial"/>
            </a:endParaRPr>
          </a:p>
        </p:txBody>
      </p:sp>
      <p:sp>
        <p:nvSpPr>
          <p:cNvPr id="658" name="Google Shape;658;p36"/>
          <p:cNvSpPr txBox="1"/>
          <p:nvPr/>
        </p:nvSpPr>
        <p:spPr>
          <a:xfrm>
            <a:off x="1206500" y="744220"/>
            <a:ext cx="2153285"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Step 1</a:t>
            </a:r>
            <a:endParaRPr b="1" i="0" sz="2800" u="none" cap="none" strike="noStrike">
              <a:solidFill>
                <a:schemeClr val="accen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5"/>
                                        </p:tgtEl>
                                        <p:attrNameLst>
                                          <p:attrName>style.visibility</p:attrName>
                                        </p:attrNameLst>
                                      </p:cBhvr>
                                      <p:to>
                                        <p:strVal val="visible"/>
                                      </p:to>
                                    </p:set>
                                    <p:anim calcmode="lin" valueType="num">
                                      <p:cBhvr additive="base">
                                        <p:cTn dur="500"/>
                                        <p:tgtEl>
                                          <p:spTgt spid="6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pic>
        <p:nvPicPr>
          <p:cNvPr id="663" name="Google Shape;663;p37"/>
          <p:cNvPicPr preferRelativeResize="0"/>
          <p:nvPr/>
        </p:nvPicPr>
        <p:blipFill rotWithShape="1">
          <a:blip r:embed="rId3">
            <a:alphaModFix/>
          </a:blip>
          <a:srcRect b="0" l="0" r="0" t="0"/>
          <a:stretch/>
        </p:blipFill>
        <p:spPr>
          <a:xfrm>
            <a:off x="1179642" y="501520"/>
            <a:ext cx="7686675" cy="5257800"/>
          </a:xfrm>
          <a:prstGeom prst="rect">
            <a:avLst/>
          </a:prstGeom>
          <a:noFill/>
          <a:ln>
            <a:noFill/>
          </a:ln>
        </p:spPr>
      </p:pic>
      <p:sp>
        <p:nvSpPr>
          <p:cNvPr id="664" name="Google Shape;664;p37"/>
          <p:cNvSpPr txBox="1"/>
          <p:nvPr/>
        </p:nvSpPr>
        <p:spPr>
          <a:xfrm>
            <a:off x="634482" y="5943600"/>
            <a:ext cx="10935477" cy="64633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Each letter in the string has only one entry in the table.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If any letter appears more than once, overwrite its value in the table at each occurrence.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pic>
        <p:nvPicPr>
          <p:cNvPr id="669" name="Google Shape;669;p38"/>
          <p:cNvPicPr preferRelativeResize="0"/>
          <p:nvPr/>
        </p:nvPicPr>
        <p:blipFill rotWithShape="1">
          <a:blip r:embed="rId3">
            <a:alphaModFix/>
          </a:blip>
          <a:srcRect b="0" l="0" r="0" t="0"/>
          <a:stretch/>
        </p:blipFill>
        <p:spPr>
          <a:xfrm>
            <a:off x="1200397" y="560808"/>
            <a:ext cx="7686675" cy="5257800"/>
          </a:xfrm>
          <a:prstGeom prst="rect">
            <a:avLst/>
          </a:prstGeom>
          <a:noFill/>
          <a:ln>
            <a:noFill/>
          </a:ln>
        </p:spPr>
      </p:pic>
      <p:pic>
        <p:nvPicPr>
          <p:cNvPr id="670" name="Google Shape;670;p38"/>
          <p:cNvPicPr preferRelativeResize="0"/>
          <p:nvPr/>
        </p:nvPicPr>
        <p:blipFill rotWithShape="1">
          <a:blip r:embed="rId4">
            <a:alphaModFix/>
          </a:blip>
          <a:srcRect b="0" l="0" r="0" t="0"/>
          <a:stretch/>
        </p:blipFill>
        <p:spPr>
          <a:xfrm>
            <a:off x="10001250" y="1659877"/>
            <a:ext cx="2190750" cy="552450"/>
          </a:xfrm>
          <a:prstGeom prst="rect">
            <a:avLst/>
          </a:prstGeom>
          <a:noFill/>
          <a:ln>
            <a:noFill/>
          </a:ln>
        </p:spPr>
      </p:pic>
      <p:pic>
        <p:nvPicPr>
          <p:cNvPr id="671" name="Google Shape;671;p38"/>
          <p:cNvPicPr preferRelativeResize="0"/>
          <p:nvPr/>
        </p:nvPicPr>
        <p:blipFill rotWithShape="1">
          <a:blip r:embed="rId5">
            <a:alphaModFix/>
          </a:blip>
          <a:srcRect b="0" l="0" r="0" t="0"/>
          <a:stretch/>
        </p:blipFill>
        <p:spPr>
          <a:xfrm>
            <a:off x="10001250" y="2432958"/>
            <a:ext cx="2133600" cy="504825"/>
          </a:xfrm>
          <a:prstGeom prst="rect">
            <a:avLst/>
          </a:prstGeom>
          <a:noFill/>
          <a:ln>
            <a:noFill/>
          </a:ln>
        </p:spPr>
      </p:pic>
      <p:pic>
        <p:nvPicPr>
          <p:cNvPr id="672" name="Google Shape;672;p38"/>
          <p:cNvPicPr preferRelativeResize="0"/>
          <p:nvPr/>
        </p:nvPicPr>
        <p:blipFill rotWithShape="1">
          <a:blip r:embed="rId6">
            <a:alphaModFix/>
          </a:blip>
          <a:srcRect b="0" l="0" r="0" t="0"/>
          <a:stretch/>
        </p:blipFill>
        <p:spPr>
          <a:xfrm>
            <a:off x="9967038" y="3189708"/>
            <a:ext cx="2076450" cy="542925"/>
          </a:xfrm>
          <a:prstGeom prst="rect">
            <a:avLst/>
          </a:prstGeom>
          <a:noFill/>
          <a:ln>
            <a:noFill/>
          </a:ln>
        </p:spPr>
      </p:pic>
      <p:pic>
        <p:nvPicPr>
          <p:cNvPr id="673" name="Google Shape;673;p38"/>
          <p:cNvPicPr preferRelativeResize="0"/>
          <p:nvPr/>
        </p:nvPicPr>
        <p:blipFill rotWithShape="1">
          <a:blip r:embed="rId7">
            <a:alphaModFix/>
          </a:blip>
          <a:srcRect b="0" l="0" r="0" t="0"/>
          <a:stretch/>
        </p:blipFill>
        <p:spPr>
          <a:xfrm>
            <a:off x="9929812" y="3833911"/>
            <a:ext cx="2276475" cy="619125"/>
          </a:xfrm>
          <a:prstGeom prst="rect">
            <a:avLst/>
          </a:prstGeom>
          <a:noFill/>
          <a:ln>
            <a:noFill/>
          </a:ln>
        </p:spPr>
      </p:pic>
      <p:pic>
        <p:nvPicPr>
          <p:cNvPr id="674" name="Google Shape;674;p38"/>
          <p:cNvPicPr preferRelativeResize="0"/>
          <p:nvPr/>
        </p:nvPicPr>
        <p:blipFill rotWithShape="1">
          <a:blip r:embed="rId8">
            <a:alphaModFix/>
          </a:blip>
          <a:srcRect b="0" l="0" r="0" t="0"/>
          <a:stretch/>
        </p:blipFill>
        <p:spPr>
          <a:xfrm>
            <a:off x="10009900" y="5349164"/>
            <a:ext cx="1990725" cy="533400"/>
          </a:xfrm>
          <a:prstGeom prst="rect">
            <a:avLst/>
          </a:prstGeom>
          <a:noFill/>
          <a:ln>
            <a:noFill/>
          </a:ln>
        </p:spPr>
      </p:pic>
      <p:sp>
        <p:nvSpPr>
          <p:cNvPr id="675" name="Google Shape;675;p38"/>
          <p:cNvSpPr txBox="1"/>
          <p:nvPr/>
        </p:nvSpPr>
        <p:spPr>
          <a:xfrm>
            <a:off x="3331029" y="3461947"/>
            <a:ext cx="36389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6</a:t>
            </a:r>
            <a:endParaRPr b="0" i="0" sz="1800" u="none" cap="none" strike="noStrike">
              <a:solidFill>
                <a:schemeClr val="dk1"/>
              </a:solidFill>
              <a:latin typeface="Calibri"/>
              <a:ea typeface="Calibri"/>
              <a:cs typeface="Calibri"/>
              <a:sym typeface="Calibri"/>
            </a:endParaRPr>
          </a:p>
        </p:txBody>
      </p:sp>
      <p:sp>
        <p:nvSpPr>
          <p:cNvPr id="676" name="Google Shape;676;p38"/>
          <p:cNvSpPr txBox="1"/>
          <p:nvPr/>
        </p:nvSpPr>
        <p:spPr>
          <a:xfrm>
            <a:off x="4301431" y="3475650"/>
            <a:ext cx="61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5   2</a:t>
            </a:r>
            <a:endParaRPr b="0" i="0" sz="1800" u="none" cap="none" strike="noStrike">
              <a:solidFill>
                <a:schemeClr val="dk1"/>
              </a:solidFill>
              <a:latin typeface="Calibri"/>
              <a:ea typeface="Calibri"/>
              <a:cs typeface="Calibri"/>
              <a:sym typeface="Calibri"/>
            </a:endParaRPr>
          </a:p>
        </p:txBody>
      </p:sp>
      <p:sp>
        <p:nvSpPr>
          <p:cNvPr id="677" name="Google Shape;677;p38"/>
          <p:cNvSpPr txBox="1"/>
          <p:nvPr/>
        </p:nvSpPr>
        <p:spPr>
          <a:xfrm>
            <a:off x="5043716" y="3482550"/>
            <a:ext cx="61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4   3</a:t>
            </a:r>
            <a:endParaRPr b="0" i="0" sz="1800" u="none" cap="none" strike="noStrike">
              <a:solidFill>
                <a:schemeClr val="dk1"/>
              </a:solidFill>
              <a:latin typeface="Calibri"/>
              <a:ea typeface="Calibri"/>
              <a:cs typeface="Calibri"/>
              <a:sym typeface="Calibri"/>
            </a:endParaRPr>
          </a:p>
        </p:txBody>
      </p:sp>
      <p:sp>
        <p:nvSpPr>
          <p:cNvPr id="678" name="Google Shape;678;p38"/>
          <p:cNvSpPr txBox="1"/>
          <p:nvPr/>
        </p:nvSpPr>
        <p:spPr>
          <a:xfrm>
            <a:off x="5970190" y="3515050"/>
            <a:ext cx="61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  </a:t>
            </a:r>
            <a:endParaRPr b="0" i="0" sz="1800" u="none" cap="none" strike="noStrike">
              <a:solidFill>
                <a:schemeClr val="dk1"/>
              </a:solidFill>
              <a:latin typeface="Calibri"/>
              <a:ea typeface="Calibri"/>
              <a:cs typeface="Calibri"/>
              <a:sym typeface="Calibri"/>
            </a:endParaRPr>
          </a:p>
        </p:txBody>
      </p:sp>
      <p:pic>
        <p:nvPicPr>
          <p:cNvPr id="679" name="Google Shape;679;p38"/>
          <p:cNvPicPr preferRelativeResize="0"/>
          <p:nvPr/>
        </p:nvPicPr>
        <p:blipFill rotWithShape="1">
          <a:blip r:embed="rId9">
            <a:alphaModFix/>
          </a:blip>
          <a:srcRect b="0" l="0" r="0" t="0"/>
          <a:stretch/>
        </p:blipFill>
        <p:spPr>
          <a:xfrm>
            <a:off x="9929812" y="4628761"/>
            <a:ext cx="2019300" cy="685800"/>
          </a:xfrm>
          <a:prstGeom prst="rect">
            <a:avLst/>
          </a:prstGeom>
          <a:noFill/>
          <a:ln>
            <a:noFill/>
          </a:ln>
        </p:spPr>
      </p:pic>
      <p:sp>
        <p:nvSpPr>
          <p:cNvPr id="680" name="Google Shape;680;p38"/>
          <p:cNvSpPr txBox="1"/>
          <p:nvPr/>
        </p:nvSpPr>
        <p:spPr>
          <a:xfrm>
            <a:off x="1054363" y="6089575"/>
            <a:ext cx="685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Value of any other letter represented by * is taken equal to length of pattern string (8 in this ex)</a:t>
            </a:r>
            <a:endParaRPr b="1" i="0" sz="1800" u="none" cap="none" strike="noStrike">
              <a:solidFill>
                <a:srgbClr val="FF0000"/>
              </a:solidFill>
              <a:latin typeface="Calibri"/>
              <a:ea typeface="Calibri"/>
              <a:cs typeface="Calibri"/>
              <a:sym typeface="Calibri"/>
            </a:endParaRPr>
          </a:p>
        </p:txBody>
      </p:sp>
      <p:sp>
        <p:nvSpPr>
          <p:cNvPr id="681" name="Google Shape;681;p38"/>
          <p:cNvSpPr txBox="1"/>
          <p:nvPr/>
        </p:nvSpPr>
        <p:spPr>
          <a:xfrm>
            <a:off x="8230575" y="6074600"/>
            <a:ext cx="3813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Last character in pattern has bad match value =length of pattern</a:t>
            </a:r>
            <a:endParaRPr b="1" i="0" sz="1800" u="none" cap="none" strike="noStrike">
              <a:solidFill>
                <a:srgbClr val="FF0000"/>
              </a:solidFill>
              <a:latin typeface="Calibri"/>
              <a:ea typeface="Calibri"/>
              <a:cs typeface="Calibri"/>
              <a:sym typeface="Calibri"/>
            </a:endParaRPr>
          </a:p>
        </p:txBody>
      </p:sp>
      <p:cxnSp>
        <p:nvCxnSpPr>
          <p:cNvPr id="682" name="Google Shape;682;p38"/>
          <p:cNvCxnSpPr>
            <a:stCxn id="677" idx="0"/>
          </p:cNvCxnSpPr>
          <p:nvPr/>
        </p:nvCxnSpPr>
        <p:spPr>
          <a:xfrm flipH="1">
            <a:off x="5043716" y="3482550"/>
            <a:ext cx="305400" cy="337200"/>
          </a:xfrm>
          <a:prstGeom prst="straightConnector1">
            <a:avLst/>
          </a:prstGeom>
          <a:noFill/>
          <a:ln cap="flat" cmpd="sng" w="9525">
            <a:solidFill>
              <a:schemeClr val="dk2"/>
            </a:solidFill>
            <a:prstDash val="solid"/>
            <a:round/>
            <a:headEnd len="sm" w="sm" type="none"/>
            <a:tailEnd len="sm" w="sm" type="none"/>
          </a:ln>
        </p:spPr>
      </p:cxnSp>
      <p:cxnSp>
        <p:nvCxnSpPr>
          <p:cNvPr id="683" name="Google Shape;683;p38"/>
          <p:cNvCxnSpPr/>
          <p:nvPr/>
        </p:nvCxnSpPr>
        <p:spPr>
          <a:xfrm flipH="1">
            <a:off x="4281716" y="3558750"/>
            <a:ext cx="305400" cy="337200"/>
          </a:xfrm>
          <a:prstGeom prst="straightConnector1">
            <a:avLst/>
          </a:prstGeom>
          <a:noFill/>
          <a:ln cap="flat" cmpd="sng" w="9525">
            <a:solidFill>
              <a:schemeClr val="dk2"/>
            </a:solidFill>
            <a:prstDash val="solid"/>
            <a:round/>
            <a:headEnd len="sm" w="sm" type="none"/>
            <a:tailEnd len="sm" w="sm" type="none"/>
          </a:ln>
        </p:spPr>
      </p:cxnSp>
      <p:cxnSp>
        <p:nvCxnSpPr>
          <p:cNvPr id="684" name="Google Shape;684;p38"/>
          <p:cNvCxnSpPr/>
          <p:nvPr/>
        </p:nvCxnSpPr>
        <p:spPr>
          <a:xfrm flipH="1">
            <a:off x="2376716" y="3482550"/>
            <a:ext cx="305400" cy="337200"/>
          </a:xfrm>
          <a:prstGeom prst="straightConnector1">
            <a:avLst/>
          </a:prstGeom>
          <a:noFill/>
          <a:ln cap="flat" cmpd="sng" w="9525">
            <a:solidFill>
              <a:schemeClr val="dk2"/>
            </a:solidFill>
            <a:prstDash val="solid"/>
            <a:round/>
            <a:headEnd len="sm" w="sm" type="none"/>
            <a:tailEnd len="sm" w="sm" type="none"/>
          </a:ln>
        </p:spPr>
      </p:cxnSp>
      <p:sp>
        <p:nvSpPr>
          <p:cNvPr id="685" name="Google Shape;685;p38"/>
          <p:cNvSpPr txBox="1"/>
          <p:nvPr/>
        </p:nvSpPr>
        <p:spPr>
          <a:xfrm>
            <a:off x="2766050" y="3450350"/>
            <a:ext cx="564900" cy="36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8</a:t>
            </a:r>
            <a:endParaRPr b="0" i="0" sz="1900" u="none" cap="none" strike="noStrike">
              <a:solidFill>
                <a:srgbClr val="000000"/>
              </a:solidFill>
              <a:latin typeface="Calibri"/>
              <a:ea typeface="Calibri"/>
              <a:cs typeface="Calibri"/>
              <a:sym typeface="Calibri"/>
            </a:endParaRPr>
          </a:p>
        </p:txBody>
      </p:sp>
      <p:cxnSp>
        <p:nvCxnSpPr>
          <p:cNvPr id="686" name="Google Shape;686;p38"/>
          <p:cNvCxnSpPr>
            <a:endCxn id="685" idx="2"/>
          </p:cNvCxnSpPr>
          <p:nvPr/>
        </p:nvCxnSpPr>
        <p:spPr>
          <a:xfrm rot="10800000">
            <a:off x="3048500" y="3819650"/>
            <a:ext cx="6291900" cy="2271300"/>
          </a:xfrm>
          <a:prstGeom prst="straightConnector1">
            <a:avLst/>
          </a:prstGeom>
          <a:noFill/>
          <a:ln cap="flat" cmpd="sng" w="9525">
            <a:solidFill>
              <a:schemeClr val="dk2"/>
            </a:solidFill>
            <a:prstDash val="solid"/>
            <a:round/>
            <a:headEnd len="sm" w="sm" type="none"/>
            <a:tailEnd len="med" w="med" type="triangle"/>
          </a:ln>
        </p:spPr>
      </p:cxnSp>
      <p:sp>
        <p:nvSpPr>
          <p:cNvPr id="687" name="Google Shape;687;p38"/>
          <p:cNvSpPr txBox="1"/>
          <p:nvPr/>
        </p:nvSpPr>
        <p:spPr>
          <a:xfrm>
            <a:off x="6839050" y="3485425"/>
            <a:ext cx="363900" cy="33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88" name="Google Shape;688;p38"/>
          <p:cNvSpPr txBox="1"/>
          <p:nvPr/>
        </p:nvSpPr>
        <p:spPr>
          <a:xfrm>
            <a:off x="6804650" y="3450350"/>
            <a:ext cx="564900" cy="36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8</a:t>
            </a:r>
            <a:endParaRPr b="0" i="0" sz="19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75"/>
                                        </p:tgtEl>
                                        <p:attrNameLst>
                                          <p:attrName>style.visibility</p:attrName>
                                        </p:attrNameLst>
                                      </p:cBhvr>
                                      <p:to>
                                        <p:strVal val="visible"/>
                                      </p:to>
                                    </p:set>
                                    <p:anim calcmode="lin" valueType="num">
                                      <p:cBhvr additive="base">
                                        <p:cTn dur="500"/>
                                        <p:tgtEl>
                                          <p:spTgt spid="6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70"/>
                                        </p:tgtEl>
                                        <p:attrNameLst>
                                          <p:attrName>style.visibility</p:attrName>
                                        </p:attrNameLst>
                                      </p:cBhvr>
                                      <p:to>
                                        <p:strVal val="visible"/>
                                      </p:to>
                                    </p:set>
                                    <p:anim calcmode="lin" valueType="num">
                                      <p:cBhvr additive="base">
                                        <p:cTn dur="500"/>
                                        <p:tgtEl>
                                          <p:spTgt spid="6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76"/>
                                        </p:tgtEl>
                                        <p:attrNameLst>
                                          <p:attrName>style.visibility</p:attrName>
                                        </p:attrNameLst>
                                      </p:cBhvr>
                                      <p:to>
                                        <p:strVal val="visible"/>
                                      </p:to>
                                    </p:set>
                                    <p:anim calcmode="lin" valueType="num">
                                      <p:cBhvr additive="base">
                                        <p:cTn dur="500"/>
                                        <p:tgtEl>
                                          <p:spTgt spid="67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71"/>
                                        </p:tgtEl>
                                        <p:attrNameLst>
                                          <p:attrName>style.visibility</p:attrName>
                                        </p:attrNameLst>
                                      </p:cBhvr>
                                      <p:to>
                                        <p:strVal val="visible"/>
                                      </p:to>
                                    </p:set>
                                    <p:anim calcmode="lin" valueType="num">
                                      <p:cBhvr additive="base">
                                        <p:cTn dur="500"/>
                                        <p:tgtEl>
                                          <p:spTgt spid="6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72"/>
                                        </p:tgtEl>
                                        <p:attrNameLst>
                                          <p:attrName>style.visibility</p:attrName>
                                        </p:attrNameLst>
                                      </p:cBhvr>
                                      <p:to>
                                        <p:strVal val="visible"/>
                                      </p:to>
                                    </p:set>
                                    <p:anim calcmode="lin" valueType="num">
                                      <p:cBhvr additive="base">
                                        <p:cTn dur="500"/>
                                        <p:tgtEl>
                                          <p:spTgt spid="6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77"/>
                                        </p:tgtEl>
                                        <p:attrNameLst>
                                          <p:attrName>style.visibility</p:attrName>
                                        </p:attrNameLst>
                                      </p:cBhvr>
                                      <p:to>
                                        <p:strVal val="visible"/>
                                      </p:to>
                                    </p:set>
                                    <p:anim calcmode="lin" valueType="num">
                                      <p:cBhvr additive="base">
                                        <p:cTn dur="500"/>
                                        <p:tgtEl>
                                          <p:spTgt spid="6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73"/>
                                        </p:tgtEl>
                                        <p:attrNameLst>
                                          <p:attrName>style.visibility</p:attrName>
                                        </p:attrNameLst>
                                      </p:cBhvr>
                                      <p:to>
                                        <p:strVal val="visible"/>
                                      </p:to>
                                    </p:set>
                                    <p:anim calcmode="lin" valueType="num">
                                      <p:cBhvr additive="base">
                                        <p:cTn dur="500"/>
                                        <p:tgtEl>
                                          <p:spTgt spid="67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79"/>
                                        </p:tgtEl>
                                        <p:attrNameLst>
                                          <p:attrName>style.visibility</p:attrName>
                                        </p:attrNameLst>
                                      </p:cBhvr>
                                      <p:to>
                                        <p:strVal val="visible"/>
                                      </p:to>
                                    </p:set>
                                    <p:anim calcmode="lin" valueType="num">
                                      <p:cBhvr additive="base">
                                        <p:cTn dur="500"/>
                                        <p:tgtEl>
                                          <p:spTgt spid="67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74"/>
                                        </p:tgtEl>
                                        <p:attrNameLst>
                                          <p:attrName>style.visibility</p:attrName>
                                        </p:attrNameLst>
                                      </p:cBhvr>
                                      <p:to>
                                        <p:strVal val="visible"/>
                                      </p:to>
                                    </p:set>
                                    <p:anim calcmode="lin" valueType="num">
                                      <p:cBhvr additive="base">
                                        <p:cTn dur="500"/>
                                        <p:tgtEl>
                                          <p:spTgt spid="6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78"/>
                                        </p:tgtEl>
                                        <p:attrNameLst>
                                          <p:attrName>style.visibility</p:attrName>
                                        </p:attrNameLst>
                                      </p:cBhvr>
                                      <p:to>
                                        <p:strVal val="visible"/>
                                      </p:to>
                                    </p:set>
                                    <p:anim calcmode="lin" valueType="num">
                                      <p:cBhvr additive="base">
                                        <p:cTn dur="500"/>
                                        <p:tgtEl>
                                          <p:spTgt spid="67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80"/>
                                        </p:tgtEl>
                                        <p:attrNameLst>
                                          <p:attrName>style.visibility</p:attrName>
                                        </p:attrNameLst>
                                      </p:cBhvr>
                                      <p:to>
                                        <p:strVal val="visible"/>
                                      </p:to>
                                    </p:set>
                                    <p:anim calcmode="lin" valueType="num">
                                      <p:cBhvr additive="base">
                                        <p:cTn dur="500"/>
                                        <p:tgtEl>
                                          <p:spTgt spid="68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Definition of String Matching Problem:</a:t>
            </a:r>
            <a:endParaRPr/>
          </a:p>
        </p:txBody>
      </p:sp>
      <p:pic>
        <p:nvPicPr>
          <p:cNvPr id="299" name="Google Shape;299;p4"/>
          <p:cNvPicPr preferRelativeResize="0"/>
          <p:nvPr/>
        </p:nvPicPr>
        <p:blipFill rotWithShape="1">
          <a:blip r:embed="rId3">
            <a:alphaModFix/>
          </a:blip>
          <a:srcRect b="0" l="0" r="0" t="0"/>
          <a:stretch/>
        </p:blipFill>
        <p:spPr>
          <a:xfrm>
            <a:off x="838200" y="1690688"/>
            <a:ext cx="10521596" cy="2198924"/>
          </a:xfrm>
          <a:prstGeom prst="rect">
            <a:avLst/>
          </a:prstGeom>
          <a:noFill/>
          <a:ln>
            <a:noFill/>
          </a:ln>
        </p:spPr>
      </p:pic>
      <p:sp>
        <p:nvSpPr>
          <p:cNvPr id="300" name="Google Shape;300;p4"/>
          <p:cNvSpPr txBox="1"/>
          <p:nvPr/>
        </p:nvSpPr>
        <p:spPr>
          <a:xfrm>
            <a:off x="980440" y="4100195"/>
            <a:ext cx="103791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So,given the string/Text and Pattern the problem is to find whether a pattern exists in a string/text and if exists , then find the index at which it exists.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39"/>
          <p:cNvSpPr txBox="1"/>
          <p:nvPr/>
        </p:nvSpPr>
        <p:spPr>
          <a:xfrm>
            <a:off x="1556656" y="5561045"/>
            <a:ext cx="7977673"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Start with rightmost character in a pattern . If it is matching with corresponding character in a string, then match the second last character of the pattern.</a:t>
            </a:r>
            <a:endParaRPr b="0" i="0" sz="1800" u="none" cap="none" strike="noStrike">
              <a:solidFill>
                <a:schemeClr val="dk1"/>
              </a:solidFill>
              <a:latin typeface="Calibri"/>
              <a:ea typeface="Calibri"/>
              <a:cs typeface="Calibri"/>
              <a:sym typeface="Calibri"/>
            </a:endParaRPr>
          </a:p>
        </p:txBody>
      </p:sp>
      <p:sp>
        <p:nvSpPr>
          <p:cNvPr id="694" name="Google Shape;694;p39"/>
          <p:cNvSpPr txBox="1"/>
          <p:nvPr/>
        </p:nvSpPr>
        <p:spPr>
          <a:xfrm>
            <a:off x="1206500" y="744220"/>
            <a:ext cx="2153285"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Step 1</a:t>
            </a:r>
            <a:endParaRPr b="1" i="0" sz="2800" u="none" cap="none" strike="noStrike">
              <a:solidFill>
                <a:schemeClr val="accent1"/>
              </a:solidFill>
              <a:latin typeface="Arial"/>
              <a:ea typeface="Arial"/>
              <a:cs typeface="Arial"/>
              <a:sym typeface="Arial"/>
            </a:endParaRPr>
          </a:p>
        </p:txBody>
      </p:sp>
      <p:sp>
        <p:nvSpPr>
          <p:cNvPr id="695" name="Google Shape;695;p39"/>
          <p:cNvSpPr txBox="1"/>
          <p:nvPr/>
        </p:nvSpPr>
        <p:spPr>
          <a:xfrm>
            <a:off x="1270635" y="2564130"/>
            <a:ext cx="2153285"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Step 2 :    </a:t>
            </a:r>
            <a:endParaRPr b="1" i="0" sz="2800" u="none" cap="none" strike="noStrike">
              <a:solidFill>
                <a:schemeClr val="accent1"/>
              </a:solidFill>
              <a:latin typeface="Arial"/>
              <a:ea typeface="Arial"/>
              <a:cs typeface="Arial"/>
              <a:sym typeface="Arial"/>
            </a:endParaRPr>
          </a:p>
        </p:txBody>
      </p:sp>
      <p:graphicFrame>
        <p:nvGraphicFramePr>
          <p:cNvPr id="696" name="Google Shape;696;p39"/>
          <p:cNvGraphicFramePr/>
          <p:nvPr/>
        </p:nvGraphicFramePr>
        <p:xfrm>
          <a:off x="2927033" y="2348664"/>
          <a:ext cx="6172200" cy="958618"/>
        </p:xfrm>
        <a:graphic>
          <a:graphicData uri="http://schemas.openxmlformats.org/presentationml/2006/ole">
            <mc:AlternateContent>
              <mc:Choice Requires="v">
                <p:oleObj r:id="rId4" imgH="958618" imgW="6172200" progId="Paint.Picture" spid="_x0000_s1">
                  <p:embed/>
                </p:oleObj>
              </mc:Choice>
              <mc:Fallback>
                <p:oleObj r:id="rId5" imgH="958618" imgW="6172200" progId="Paint.Picture">
                  <p:embed/>
                  <p:pic>
                    <p:nvPicPr>
                      <p:cNvPr id="696" name="Google Shape;696;p39"/>
                      <p:cNvPicPr preferRelativeResize="0"/>
                      <p:nvPr/>
                    </p:nvPicPr>
                    <p:blipFill rotWithShape="1">
                      <a:blip r:embed="rId6">
                        <a:alphaModFix/>
                      </a:blip>
                      <a:srcRect b="0" l="0" r="0" t="0"/>
                      <a:stretch/>
                    </p:blipFill>
                    <p:spPr>
                      <a:xfrm>
                        <a:off x="2927033" y="2348664"/>
                        <a:ext cx="6172200" cy="958618"/>
                      </a:xfrm>
                      <a:prstGeom prst="rect">
                        <a:avLst/>
                      </a:prstGeom>
                      <a:noFill/>
                      <a:ln>
                        <a:noFill/>
                      </a:ln>
                    </p:spPr>
                  </p:pic>
                </p:oleObj>
              </mc:Fallback>
            </mc:AlternateContent>
          </a:graphicData>
        </a:graphic>
      </p:graphicFrame>
      <p:graphicFrame>
        <p:nvGraphicFramePr>
          <p:cNvPr id="697" name="Google Shape;697;p39"/>
          <p:cNvGraphicFramePr/>
          <p:nvPr/>
        </p:nvGraphicFramePr>
        <p:xfrm>
          <a:off x="2720340" y="0"/>
          <a:ext cx="6586855" cy="1630045"/>
        </p:xfrm>
        <a:graphic>
          <a:graphicData uri="http://schemas.openxmlformats.org/presentationml/2006/ole">
            <mc:AlternateContent>
              <mc:Choice Requires="v">
                <p:oleObj r:id="rId7" imgH="1630045" imgW="6586855" progId="Paint.Picture" spid="_x0000_s2">
                  <p:embed/>
                </p:oleObj>
              </mc:Choice>
              <mc:Fallback>
                <p:oleObj r:id="rId8" imgH="1630045" imgW="6586855" progId="Paint.Picture">
                  <p:embed/>
                  <p:pic>
                    <p:nvPicPr>
                      <p:cNvPr id="697" name="Google Shape;697;p39"/>
                      <p:cNvPicPr preferRelativeResize="0"/>
                      <p:nvPr/>
                    </p:nvPicPr>
                    <p:blipFill rotWithShape="1">
                      <a:blip r:embed="rId9">
                        <a:alphaModFix/>
                      </a:blip>
                      <a:srcRect b="0" l="0" r="0" t="0"/>
                      <a:stretch/>
                    </p:blipFill>
                    <p:spPr>
                      <a:xfrm>
                        <a:off x="2720340" y="0"/>
                        <a:ext cx="6586855" cy="1630045"/>
                      </a:xfrm>
                      <a:prstGeom prst="rect">
                        <a:avLst/>
                      </a:prstGeom>
                      <a:noFill/>
                      <a:ln>
                        <a:noFill/>
                      </a:ln>
                    </p:spPr>
                  </p:pic>
                </p:oleObj>
              </mc:Fallback>
            </mc:AlternateContent>
          </a:graphicData>
        </a:graphic>
      </p:graphicFrame>
      <p:graphicFrame>
        <p:nvGraphicFramePr>
          <p:cNvPr id="698" name="Google Shape;698;p39"/>
          <p:cNvGraphicFramePr/>
          <p:nvPr/>
        </p:nvGraphicFramePr>
        <p:xfrm>
          <a:off x="2415540" y="3573145"/>
          <a:ext cx="7197090" cy="1887220"/>
        </p:xfrm>
        <a:graphic>
          <a:graphicData uri="http://schemas.openxmlformats.org/presentationml/2006/ole">
            <mc:AlternateContent>
              <mc:Choice Requires="v">
                <p:oleObj r:id="rId10" imgH="1887220" imgW="7197090" progId="Paint.Picture" spid="_x0000_s3">
                  <p:embed/>
                </p:oleObj>
              </mc:Choice>
              <mc:Fallback>
                <p:oleObj r:id="rId11" imgH="1887220" imgW="7197090" progId="Paint.Picture">
                  <p:embed/>
                  <p:pic>
                    <p:nvPicPr>
                      <p:cNvPr id="698" name="Google Shape;698;p39"/>
                      <p:cNvPicPr preferRelativeResize="0"/>
                      <p:nvPr/>
                    </p:nvPicPr>
                    <p:blipFill rotWithShape="1">
                      <a:blip r:embed="rId12">
                        <a:alphaModFix/>
                      </a:blip>
                      <a:srcRect b="0" l="0" r="0" t="0"/>
                      <a:stretch/>
                    </p:blipFill>
                    <p:spPr>
                      <a:xfrm>
                        <a:off x="2415540" y="3573145"/>
                        <a:ext cx="7197090" cy="1887220"/>
                      </a:xfrm>
                      <a:prstGeom prst="rect">
                        <a:avLst/>
                      </a:prstGeom>
                      <a:noFill/>
                      <a:ln>
                        <a:noFill/>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pic>
        <p:nvPicPr>
          <p:cNvPr id="703" name="Google Shape;703;p40"/>
          <p:cNvPicPr preferRelativeResize="0"/>
          <p:nvPr/>
        </p:nvPicPr>
        <p:blipFill rotWithShape="1">
          <a:blip r:embed="rId3">
            <a:alphaModFix/>
          </a:blip>
          <a:srcRect b="0" l="0" r="0" t="0"/>
          <a:stretch/>
        </p:blipFill>
        <p:spPr>
          <a:xfrm>
            <a:off x="1566183" y="276710"/>
            <a:ext cx="7753350" cy="4886325"/>
          </a:xfrm>
          <a:prstGeom prst="rect">
            <a:avLst/>
          </a:prstGeom>
          <a:noFill/>
          <a:ln>
            <a:noFill/>
          </a:ln>
        </p:spPr>
      </p:pic>
      <p:sp>
        <p:nvSpPr>
          <p:cNvPr id="704" name="Google Shape;704;p40"/>
          <p:cNvSpPr txBox="1"/>
          <p:nvPr/>
        </p:nvSpPr>
        <p:spPr>
          <a:xfrm>
            <a:off x="1566183" y="5253633"/>
            <a:ext cx="9537246" cy="10134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Second last character is not matching, so look at value of character in the text </a:t>
            </a:r>
            <a:r>
              <a:rPr b="0" i="0" lang="en-US" sz="2000" u="sng" cap="none" strike="noStrike">
                <a:solidFill>
                  <a:schemeClr val="dk1"/>
                </a:solidFill>
                <a:latin typeface="Calibri"/>
                <a:ea typeface="Calibri"/>
                <a:cs typeface="Calibri"/>
                <a:sym typeface="Calibri"/>
              </a:rPr>
              <a:t>at which we started matching process</a:t>
            </a:r>
            <a:r>
              <a:rPr b="0" i="0" lang="en-US" sz="2000" u="none" cap="none" strike="noStrike">
                <a:solidFill>
                  <a:schemeClr val="dk1"/>
                </a:solidFill>
                <a:latin typeface="Calibri"/>
                <a:ea typeface="Calibri"/>
                <a:cs typeface="Calibri"/>
                <a:sym typeface="Calibri"/>
              </a:rPr>
              <a:t> i.e. T( value is 8). So now move our pattern 8 positions to the right.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pic>
        <p:nvPicPr>
          <p:cNvPr id="709" name="Google Shape;709;p41"/>
          <p:cNvPicPr preferRelativeResize="0"/>
          <p:nvPr/>
        </p:nvPicPr>
        <p:blipFill rotWithShape="1">
          <a:blip r:embed="rId3">
            <a:alphaModFix/>
          </a:blip>
          <a:srcRect b="0" l="0" r="0" t="0"/>
          <a:stretch/>
        </p:blipFill>
        <p:spPr>
          <a:xfrm>
            <a:off x="2243137" y="957262"/>
            <a:ext cx="7705725" cy="4943475"/>
          </a:xfrm>
          <a:prstGeom prst="rect">
            <a:avLst/>
          </a:prstGeom>
          <a:noFill/>
          <a:ln>
            <a:noFill/>
          </a:ln>
        </p:spPr>
      </p:pic>
      <p:sp>
        <p:nvSpPr>
          <p:cNvPr id="710" name="Google Shape;710;p41"/>
          <p:cNvSpPr txBox="1"/>
          <p:nvPr/>
        </p:nvSpPr>
        <p:spPr>
          <a:xfrm>
            <a:off x="2243137" y="5900737"/>
            <a:ext cx="784704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rightmost  character of pattern  is not matching, so look at value of character in the text at which we started i.e. S ( value is 1). So now move our pattern 1 position to the right.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pic>
        <p:nvPicPr>
          <p:cNvPr id="715" name="Google Shape;715;p42"/>
          <p:cNvPicPr preferRelativeResize="0"/>
          <p:nvPr/>
        </p:nvPicPr>
        <p:blipFill rotWithShape="1">
          <a:blip r:embed="rId3">
            <a:alphaModFix/>
          </a:blip>
          <a:srcRect b="0" l="0" r="0" t="0"/>
          <a:stretch/>
        </p:blipFill>
        <p:spPr>
          <a:xfrm>
            <a:off x="1991600" y="519404"/>
            <a:ext cx="7667625" cy="5334000"/>
          </a:xfrm>
          <a:prstGeom prst="rect">
            <a:avLst/>
          </a:prstGeom>
          <a:noFill/>
          <a:ln>
            <a:noFill/>
          </a:ln>
        </p:spPr>
      </p:pic>
      <p:sp>
        <p:nvSpPr>
          <p:cNvPr id="716" name="Google Shape;716;p42"/>
          <p:cNvSpPr txBox="1"/>
          <p:nvPr/>
        </p:nvSpPr>
        <p:spPr>
          <a:xfrm>
            <a:off x="821094" y="5971592"/>
            <a:ext cx="8994710" cy="7054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Now starting from rightmost character, all characters in the pattern are matching with corresponding characters in a string. So pattern is found.</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graphicFrame>
        <p:nvGraphicFramePr>
          <p:cNvPr id="721" name="Google Shape;721;p43"/>
          <p:cNvGraphicFramePr/>
          <p:nvPr/>
        </p:nvGraphicFramePr>
        <p:xfrm>
          <a:off x="3495358" y="980440"/>
          <a:ext cx="5481320" cy="1782445"/>
        </p:xfrm>
        <a:graphic>
          <a:graphicData uri="http://schemas.openxmlformats.org/presentationml/2006/ole">
            <mc:AlternateContent>
              <mc:Choice Requires="v">
                <p:oleObj r:id="rId4" imgH="1782445" imgW="5481320" progId="Paint.Picture" spid="_x0000_s1">
                  <p:embed/>
                </p:oleObj>
              </mc:Choice>
              <mc:Fallback>
                <p:oleObj r:id="rId5" imgH="1782445" imgW="5481320" progId="Paint.Picture">
                  <p:embed/>
                  <p:pic>
                    <p:nvPicPr>
                      <p:cNvPr id="721" name="Google Shape;721;p43"/>
                      <p:cNvPicPr preferRelativeResize="0"/>
                      <p:nvPr/>
                    </p:nvPicPr>
                    <p:blipFill rotWithShape="1">
                      <a:blip r:embed="rId6">
                        <a:alphaModFix/>
                      </a:blip>
                      <a:srcRect b="0" l="0" r="0" t="0"/>
                      <a:stretch/>
                    </p:blipFill>
                    <p:spPr>
                      <a:xfrm>
                        <a:off x="3495358" y="980440"/>
                        <a:ext cx="5481320" cy="1782445"/>
                      </a:xfrm>
                      <a:prstGeom prst="rect">
                        <a:avLst/>
                      </a:prstGeom>
                      <a:noFill/>
                      <a:ln>
                        <a:noFill/>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pic>
        <p:nvPicPr>
          <p:cNvPr id="726" name="Google Shape;726;p44"/>
          <p:cNvPicPr preferRelativeResize="0"/>
          <p:nvPr/>
        </p:nvPicPr>
        <p:blipFill rotWithShape="1">
          <a:blip r:embed="rId3">
            <a:alphaModFix/>
          </a:blip>
          <a:srcRect b="0" l="0" r="0" t="0"/>
          <a:stretch/>
        </p:blipFill>
        <p:spPr>
          <a:xfrm>
            <a:off x="1366351" y="706502"/>
            <a:ext cx="6305550" cy="3000375"/>
          </a:xfrm>
          <a:prstGeom prst="rect">
            <a:avLst/>
          </a:prstGeom>
          <a:noFill/>
          <a:ln>
            <a:noFill/>
          </a:ln>
        </p:spPr>
      </p:pic>
      <p:pic>
        <p:nvPicPr>
          <p:cNvPr id="727" name="Google Shape;727;p44"/>
          <p:cNvPicPr preferRelativeResize="0"/>
          <p:nvPr/>
        </p:nvPicPr>
        <p:blipFill rotWithShape="1">
          <a:blip r:embed="rId4">
            <a:alphaModFix/>
          </a:blip>
          <a:srcRect b="0" l="0" r="0" t="0"/>
          <a:stretch/>
        </p:blipFill>
        <p:spPr>
          <a:xfrm>
            <a:off x="747712" y="4200330"/>
            <a:ext cx="7953375" cy="213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7"/>
                                        </p:tgtEl>
                                        <p:attrNameLst>
                                          <p:attrName>style.visibility</p:attrName>
                                        </p:attrNameLst>
                                      </p:cBhvr>
                                      <p:to>
                                        <p:strVal val="visible"/>
                                      </p:to>
                                    </p:set>
                                    <p:anim calcmode="lin" valueType="num">
                                      <p:cBhvr additive="base">
                                        <p:cTn dur="500"/>
                                        <p:tgtEl>
                                          <p:spTgt spid="72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pic>
        <p:nvPicPr>
          <p:cNvPr id="732" name="Google Shape;732;p45"/>
          <p:cNvPicPr preferRelativeResize="0"/>
          <p:nvPr/>
        </p:nvPicPr>
        <p:blipFill rotWithShape="1">
          <a:blip r:embed="rId3">
            <a:alphaModFix/>
          </a:blip>
          <a:srcRect b="0" l="0" r="0" t="0"/>
          <a:stretch/>
        </p:blipFill>
        <p:spPr>
          <a:xfrm>
            <a:off x="1690687" y="1600200"/>
            <a:ext cx="8810625" cy="3657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pic>
        <p:nvPicPr>
          <p:cNvPr id="737" name="Google Shape;737;p46"/>
          <p:cNvPicPr preferRelativeResize="0"/>
          <p:nvPr/>
        </p:nvPicPr>
        <p:blipFill rotWithShape="1">
          <a:blip r:embed="rId3">
            <a:alphaModFix/>
          </a:blip>
          <a:srcRect b="0" l="0" r="0" t="0"/>
          <a:stretch/>
        </p:blipFill>
        <p:spPr>
          <a:xfrm>
            <a:off x="1514086" y="208869"/>
            <a:ext cx="7372350" cy="42195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t/>
            </a:r>
            <a:endParaRPr/>
          </a:p>
        </p:txBody>
      </p:sp>
      <p:sp>
        <p:nvSpPr>
          <p:cNvPr id="743" name="Google Shape;743;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744" name="Google Shape;744;p47"/>
          <p:cNvPicPr preferRelativeResize="0"/>
          <p:nvPr/>
        </p:nvPicPr>
        <p:blipFill rotWithShape="1">
          <a:blip r:embed="rId3">
            <a:alphaModFix/>
          </a:blip>
          <a:srcRect b="0" l="0" r="0" t="0"/>
          <a:stretch/>
        </p:blipFill>
        <p:spPr>
          <a:xfrm>
            <a:off x="1895475" y="1323975"/>
            <a:ext cx="8401050" cy="42100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t/>
            </a:r>
            <a:endParaRPr/>
          </a:p>
        </p:txBody>
      </p:sp>
      <p:sp>
        <p:nvSpPr>
          <p:cNvPr id="750" name="Google Shape;750;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751" name="Google Shape;751;p48"/>
          <p:cNvPicPr preferRelativeResize="0"/>
          <p:nvPr/>
        </p:nvPicPr>
        <p:blipFill rotWithShape="1">
          <a:blip r:embed="rId3">
            <a:alphaModFix/>
          </a:blip>
          <a:srcRect b="0" l="0" r="0" t="0"/>
          <a:stretch/>
        </p:blipFill>
        <p:spPr>
          <a:xfrm>
            <a:off x="1833562" y="1466850"/>
            <a:ext cx="8524875" cy="392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
          <p:cNvSpPr txBox="1"/>
          <p:nvPr>
            <p:ph type="title"/>
          </p:nvPr>
        </p:nvSpPr>
        <p:spPr>
          <a:xfrm>
            <a:off x="654568" y="0"/>
            <a:ext cx="11988411" cy="92373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6000"/>
              <a:buFont typeface="Calibri"/>
              <a:buNone/>
            </a:pPr>
            <a:r>
              <a:rPr lang="en-US">
                <a:solidFill>
                  <a:schemeClr val="dk1"/>
                </a:solidFill>
              </a:rPr>
              <a:t>The naive string-matching algorithm</a:t>
            </a:r>
            <a:endParaRPr>
              <a:solidFill>
                <a:schemeClr val="dk1"/>
              </a:solidFill>
            </a:endParaRPr>
          </a:p>
        </p:txBody>
      </p:sp>
      <p:sp>
        <p:nvSpPr>
          <p:cNvPr id="306" name="Google Shape;306;p5"/>
          <p:cNvSpPr txBox="1"/>
          <p:nvPr>
            <p:ph idx="1" type="body"/>
          </p:nvPr>
        </p:nvSpPr>
        <p:spPr>
          <a:xfrm>
            <a:off x="374650" y="1118475"/>
            <a:ext cx="3759605" cy="115819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88888"/>
              </a:buClr>
              <a:buSzPts val="2400"/>
              <a:buNone/>
            </a:pPr>
            <a:r>
              <a:rPr lang="en-US">
                <a:solidFill>
                  <a:schemeClr val="dk1"/>
                </a:solidFill>
              </a:rPr>
              <a:t> Example 1:  </a:t>
            </a:r>
            <a:endParaRPr>
              <a:solidFill>
                <a:schemeClr val="dk1"/>
              </a:solidFill>
            </a:endParaRPr>
          </a:p>
          <a:p>
            <a:pPr indent="0" lvl="0" marL="0" rtl="0" algn="l">
              <a:lnSpc>
                <a:spcPct val="90000"/>
              </a:lnSpc>
              <a:spcBef>
                <a:spcPts val="1000"/>
              </a:spcBef>
              <a:spcAft>
                <a:spcPts val="0"/>
              </a:spcAft>
              <a:buClr>
                <a:srgbClr val="888888"/>
              </a:buClr>
              <a:buSzPts val="8000"/>
              <a:buNone/>
            </a:pPr>
            <a:r>
              <a:rPr lang="en-US">
                <a:solidFill>
                  <a:schemeClr val="dk1"/>
                </a:solidFill>
              </a:rPr>
              <a:t>String:      abcdefgh</a:t>
            </a:r>
            <a:endParaRPr>
              <a:solidFill>
                <a:schemeClr val="dk1"/>
              </a:solidFill>
            </a:endParaRPr>
          </a:p>
          <a:p>
            <a:pPr indent="0" lvl="0" marL="0" rtl="0" algn="l">
              <a:lnSpc>
                <a:spcPct val="90000"/>
              </a:lnSpc>
              <a:spcBef>
                <a:spcPts val="1000"/>
              </a:spcBef>
              <a:spcAft>
                <a:spcPts val="0"/>
              </a:spcAft>
              <a:buClr>
                <a:srgbClr val="888888"/>
              </a:buClr>
              <a:buSzPts val="8000"/>
              <a:buNone/>
            </a:pPr>
            <a:r>
              <a:rPr lang="en-US">
                <a:solidFill>
                  <a:schemeClr val="dk1"/>
                </a:solidFill>
              </a:rPr>
              <a:t>Pattern:   def</a:t>
            </a:r>
            <a:endParaRPr>
              <a:solidFill>
                <a:schemeClr val="dk1"/>
              </a:solidFill>
            </a:endParaRPr>
          </a:p>
        </p:txBody>
      </p:sp>
      <p:sp>
        <p:nvSpPr>
          <p:cNvPr id="307" name="Google Shape;307;p5"/>
          <p:cNvSpPr txBox="1"/>
          <p:nvPr/>
        </p:nvSpPr>
        <p:spPr>
          <a:xfrm>
            <a:off x="374650" y="2801339"/>
            <a:ext cx="10515600" cy="104622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888888"/>
              </a:buClr>
              <a:buSzPts val="2400"/>
              <a:buFont typeface="Arial"/>
              <a:buNone/>
            </a:pPr>
            <a:r>
              <a:rPr b="0" i="0" lang="en-US" sz="2400" u="none" cap="none" strike="noStrike">
                <a:solidFill>
                  <a:schemeClr val="dk1"/>
                </a:solidFill>
                <a:latin typeface="Calibri"/>
                <a:ea typeface="Calibri"/>
                <a:cs typeface="Calibri"/>
                <a:sym typeface="Calibri"/>
              </a:rPr>
              <a:t> String:      abcdefgh</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888888"/>
              </a:buClr>
              <a:buSzPts val="2400"/>
              <a:buFont typeface="Arial"/>
              <a:buNone/>
            </a:pPr>
            <a:r>
              <a:rPr b="0" i="0" lang="en-US" sz="2400" u="none" cap="none" strike="noStrike">
                <a:solidFill>
                  <a:schemeClr val="dk1"/>
                </a:solidFill>
                <a:latin typeface="Calibri"/>
                <a:ea typeface="Calibri"/>
                <a:cs typeface="Calibri"/>
                <a:sym typeface="Calibri"/>
              </a:rPr>
              <a:t>Pattern:      def</a:t>
            </a:r>
            <a:endParaRPr b="0" i="0" sz="2400" u="none" cap="none" strike="noStrike">
              <a:solidFill>
                <a:schemeClr val="dk1"/>
              </a:solidFill>
              <a:latin typeface="Arial"/>
              <a:ea typeface="Arial"/>
              <a:cs typeface="Arial"/>
              <a:sym typeface="Arial"/>
            </a:endParaRPr>
          </a:p>
        </p:txBody>
      </p:sp>
      <p:sp>
        <p:nvSpPr>
          <p:cNvPr id="308" name="Google Shape;308;p5"/>
          <p:cNvSpPr txBox="1"/>
          <p:nvPr/>
        </p:nvSpPr>
        <p:spPr>
          <a:xfrm>
            <a:off x="374650" y="4194710"/>
            <a:ext cx="10515600" cy="104622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888888"/>
              </a:buClr>
              <a:buSzPts val="2400"/>
              <a:buFont typeface="Arial"/>
              <a:buNone/>
            </a:pPr>
            <a:r>
              <a:rPr b="0" i="0" lang="en-US" sz="2400" u="none" cap="none" strike="noStrike">
                <a:solidFill>
                  <a:schemeClr val="dk1"/>
                </a:solidFill>
                <a:latin typeface="Calibri"/>
                <a:ea typeface="Calibri"/>
                <a:cs typeface="Calibri"/>
                <a:sym typeface="Calibri"/>
              </a:rPr>
              <a:t> String:      abcdefgh</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888888"/>
              </a:buClr>
              <a:buSzPts val="2400"/>
              <a:buFont typeface="Arial"/>
              <a:buNone/>
            </a:pPr>
            <a:r>
              <a:rPr b="0" i="0" lang="en-US" sz="2400" u="none" cap="none" strike="noStrike">
                <a:solidFill>
                  <a:schemeClr val="dk1"/>
                </a:solidFill>
                <a:latin typeface="Calibri"/>
                <a:ea typeface="Calibri"/>
                <a:cs typeface="Calibri"/>
                <a:sym typeface="Calibri"/>
              </a:rPr>
              <a:t>Pattern:        def</a:t>
            </a:r>
            <a:endParaRPr b="0" i="0" sz="2400" u="none" cap="none" strike="noStrike">
              <a:solidFill>
                <a:schemeClr val="dk1"/>
              </a:solidFill>
              <a:latin typeface="Arial"/>
              <a:ea typeface="Arial"/>
              <a:cs typeface="Arial"/>
              <a:sym typeface="Arial"/>
            </a:endParaRPr>
          </a:p>
        </p:txBody>
      </p:sp>
      <p:sp>
        <p:nvSpPr>
          <p:cNvPr id="309" name="Google Shape;309;p5"/>
          <p:cNvSpPr txBox="1"/>
          <p:nvPr/>
        </p:nvSpPr>
        <p:spPr>
          <a:xfrm>
            <a:off x="374650" y="5588081"/>
            <a:ext cx="10515600" cy="104622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888888"/>
              </a:buClr>
              <a:buSzPts val="2400"/>
              <a:buFont typeface="Arial"/>
              <a:buNone/>
            </a:pPr>
            <a:r>
              <a:rPr b="0" i="0" lang="en-US" sz="2400" u="none" cap="none" strike="noStrike">
                <a:solidFill>
                  <a:schemeClr val="dk1"/>
                </a:solidFill>
                <a:latin typeface="Calibri"/>
                <a:ea typeface="Calibri"/>
                <a:cs typeface="Calibri"/>
                <a:sym typeface="Calibri"/>
              </a:rPr>
              <a:t> String:      abcdefgh</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888888"/>
              </a:buClr>
              <a:buSzPts val="2400"/>
              <a:buFont typeface="Arial"/>
              <a:buNone/>
            </a:pPr>
            <a:r>
              <a:rPr b="0" i="0" lang="en-US" sz="2400" u="none" cap="none" strike="noStrike">
                <a:solidFill>
                  <a:schemeClr val="dk1"/>
                </a:solidFill>
                <a:latin typeface="Calibri"/>
                <a:ea typeface="Calibri"/>
                <a:cs typeface="Calibri"/>
                <a:sym typeface="Calibri"/>
              </a:rPr>
              <a:t>Pattern:          def</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500"/>
                                        <p:tgtEl>
                                          <p:spTgt spid="3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500"/>
                                        <p:tgtEl>
                                          <p:spTgt spid="3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500"/>
                                        <p:tgtEl>
                                          <p:spTgt spid="30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pic>
        <p:nvPicPr>
          <p:cNvPr id="756" name="Google Shape;756;p49"/>
          <p:cNvPicPr preferRelativeResize="0"/>
          <p:nvPr/>
        </p:nvPicPr>
        <p:blipFill rotWithShape="1">
          <a:blip r:embed="rId3">
            <a:alphaModFix/>
          </a:blip>
          <a:srcRect b="0" l="0" r="0" t="0"/>
          <a:stretch/>
        </p:blipFill>
        <p:spPr>
          <a:xfrm>
            <a:off x="2333625" y="3205162"/>
            <a:ext cx="7524750" cy="447675"/>
          </a:xfrm>
          <a:prstGeom prst="rect">
            <a:avLst/>
          </a:prstGeom>
          <a:noFill/>
          <a:ln>
            <a:noFill/>
          </a:ln>
        </p:spPr>
      </p:pic>
      <p:pic>
        <p:nvPicPr>
          <p:cNvPr id="757" name="Google Shape;757;p49"/>
          <p:cNvPicPr preferRelativeResize="0"/>
          <p:nvPr/>
        </p:nvPicPr>
        <p:blipFill rotWithShape="1">
          <a:blip r:embed="rId4">
            <a:alphaModFix/>
          </a:blip>
          <a:srcRect b="0" l="0" r="0" t="0"/>
          <a:stretch/>
        </p:blipFill>
        <p:spPr>
          <a:xfrm>
            <a:off x="5549478" y="2977438"/>
            <a:ext cx="1895475" cy="2190750"/>
          </a:xfrm>
          <a:prstGeom prst="rect">
            <a:avLst/>
          </a:prstGeom>
          <a:noFill/>
          <a:ln>
            <a:noFill/>
          </a:ln>
        </p:spPr>
      </p:pic>
      <p:pic>
        <p:nvPicPr>
          <p:cNvPr id="758" name="Google Shape;758;p49"/>
          <p:cNvPicPr preferRelativeResize="0"/>
          <p:nvPr/>
        </p:nvPicPr>
        <p:blipFill rotWithShape="1">
          <a:blip r:embed="rId5">
            <a:alphaModFix/>
          </a:blip>
          <a:srcRect b="0" l="0" r="0" t="0"/>
          <a:stretch/>
        </p:blipFill>
        <p:spPr>
          <a:xfrm>
            <a:off x="2723664" y="1820945"/>
            <a:ext cx="6334125" cy="9334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g24b0506a18a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764" name="Google Shape;764;g24b0506a18a_0_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Time Complexity: </a:t>
            </a:r>
            <a:r>
              <a:rPr lang="en-US" sz="2700">
                <a:solidFill>
                  <a:srgbClr val="FF0000"/>
                </a:solidFill>
              </a:rPr>
              <a:t>O(mxn)</a:t>
            </a:r>
            <a:endParaRPr sz="2700">
              <a:solidFill>
                <a:srgbClr val="FF0000"/>
              </a:solidFill>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68" name="Shape 768"/>
        <p:cNvGrpSpPr/>
        <p:nvPr/>
      </p:nvGrpSpPr>
      <p:grpSpPr>
        <a:xfrm>
          <a:off x="0" y="0"/>
          <a:ext cx="0" cy="0"/>
          <a:chOff x="0" y="0"/>
          <a:chExt cx="0" cy="0"/>
        </a:xfrm>
      </p:grpSpPr>
      <p:sp>
        <p:nvSpPr>
          <p:cNvPr id="769" name="Google Shape;769;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Few String Matching Algorithms and their preprocessing and matching time</a:t>
            </a:r>
            <a:endParaRPr/>
          </a:p>
        </p:txBody>
      </p:sp>
      <p:pic>
        <p:nvPicPr>
          <p:cNvPr id="770" name="Google Shape;770;p50"/>
          <p:cNvPicPr preferRelativeResize="0"/>
          <p:nvPr/>
        </p:nvPicPr>
        <p:blipFill rotWithShape="1">
          <a:blip r:embed="rId3">
            <a:alphaModFix/>
          </a:blip>
          <a:srcRect b="0" l="0" r="0" t="0"/>
          <a:stretch/>
        </p:blipFill>
        <p:spPr>
          <a:xfrm>
            <a:off x="838200" y="2013257"/>
            <a:ext cx="10518750" cy="29954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6"/>
          <p:cNvSpPr txBox="1"/>
          <p:nvPr>
            <p:ph type="title"/>
          </p:nvPr>
        </p:nvSpPr>
        <p:spPr>
          <a:xfrm>
            <a:off x="654568" y="0"/>
            <a:ext cx="11988411" cy="92373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11111"/>
              <a:buFont typeface="Calibri"/>
              <a:buNone/>
            </a:pPr>
            <a:r>
              <a:rPr lang="en-US"/>
              <a:t>The naive string-matching algorithm</a:t>
            </a:r>
            <a:endParaRPr/>
          </a:p>
        </p:txBody>
      </p:sp>
      <p:sp>
        <p:nvSpPr>
          <p:cNvPr id="315" name="Google Shape;315;p6"/>
          <p:cNvSpPr txBox="1"/>
          <p:nvPr>
            <p:ph idx="1" type="body"/>
          </p:nvPr>
        </p:nvSpPr>
        <p:spPr>
          <a:xfrm>
            <a:off x="374649" y="1118475"/>
            <a:ext cx="7267121" cy="2716407"/>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888888"/>
              </a:buClr>
              <a:buSzPts val="2400"/>
              <a:buNone/>
            </a:pPr>
            <a:r>
              <a:rPr lang="en-US"/>
              <a:t>Example 2 </a:t>
            </a:r>
            <a:endParaRPr/>
          </a:p>
          <a:p>
            <a:pPr indent="0" lvl="0" marL="0" rtl="0" algn="l">
              <a:lnSpc>
                <a:spcPct val="90000"/>
              </a:lnSpc>
              <a:spcBef>
                <a:spcPts val="1000"/>
              </a:spcBef>
              <a:spcAft>
                <a:spcPts val="0"/>
              </a:spcAft>
              <a:buClr>
                <a:srgbClr val="888888"/>
              </a:buClr>
              <a:buSzPts val="4600"/>
              <a:buNone/>
            </a:pPr>
            <a:r>
              <a:t/>
            </a:r>
            <a:endParaRPr sz="4600"/>
          </a:p>
          <a:p>
            <a:pPr indent="0" lvl="0" marL="0" rtl="0" algn="l">
              <a:lnSpc>
                <a:spcPct val="90000"/>
              </a:lnSpc>
              <a:spcBef>
                <a:spcPts val="1000"/>
              </a:spcBef>
              <a:spcAft>
                <a:spcPts val="0"/>
              </a:spcAft>
              <a:buClr>
                <a:srgbClr val="888888"/>
              </a:buClr>
              <a:buSzPts val="4600"/>
              <a:buNone/>
            </a:pPr>
            <a:r>
              <a:rPr lang="en-US" sz="4600"/>
              <a:t>String:      abcdabcabcdf</a:t>
            </a:r>
            <a:endParaRPr sz="4600"/>
          </a:p>
          <a:p>
            <a:pPr indent="0" lvl="0" marL="0" rtl="0" algn="l">
              <a:lnSpc>
                <a:spcPct val="90000"/>
              </a:lnSpc>
              <a:spcBef>
                <a:spcPts val="1000"/>
              </a:spcBef>
              <a:spcAft>
                <a:spcPts val="0"/>
              </a:spcAft>
              <a:buClr>
                <a:srgbClr val="888888"/>
              </a:buClr>
              <a:buSzPts val="4600"/>
              <a:buNone/>
            </a:pPr>
            <a:r>
              <a:rPr lang="en-US" sz="4600"/>
              <a:t>Pattern:   abcdf</a:t>
            </a:r>
            <a:endParaRPr sz="4600"/>
          </a:p>
        </p:txBody>
      </p:sp>
      <p:sp>
        <p:nvSpPr>
          <p:cNvPr id="316" name="Google Shape;316;p6"/>
          <p:cNvSpPr txBox="1"/>
          <p:nvPr/>
        </p:nvSpPr>
        <p:spPr>
          <a:xfrm>
            <a:off x="2799183" y="2035591"/>
            <a:ext cx="3797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1   2    3   4   5  6    7   8   9  10  11 12</a:t>
            </a:r>
            <a:endParaRPr b="0" i="0" sz="1800" u="none" cap="none" strike="noStrike">
              <a:solidFill>
                <a:schemeClr val="dk1"/>
              </a:solidFill>
              <a:latin typeface="Calibri"/>
              <a:ea typeface="Calibri"/>
              <a:cs typeface="Calibri"/>
              <a:sym typeface="Calibri"/>
            </a:endParaRPr>
          </a:p>
        </p:txBody>
      </p:sp>
      <p:sp>
        <p:nvSpPr>
          <p:cNvPr id="317" name="Google Shape;317;p6"/>
          <p:cNvSpPr txBox="1"/>
          <p:nvPr/>
        </p:nvSpPr>
        <p:spPr>
          <a:xfrm>
            <a:off x="2844282" y="3713584"/>
            <a:ext cx="1651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1  2   3    4   5</a:t>
            </a:r>
            <a:endParaRPr b="0" i="0" sz="1800" u="none" cap="none" strike="noStrike">
              <a:solidFill>
                <a:schemeClr val="dk1"/>
              </a:solidFill>
              <a:latin typeface="Calibri"/>
              <a:ea typeface="Calibri"/>
              <a:cs typeface="Calibri"/>
              <a:sym typeface="Calibri"/>
            </a:endParaRPr>
          </a:p>
        </p:txBody>
      </p:sp>
      <p:sp>
        <p:nvSpPr>
          <p:cNvPr id="318" name="Google Shape;318;p6"/>
          <p:cNvSpPr txBox="1"/>
          <p:nvPr/>
        </p:nvSpPr>
        <p:spPr>
          <a:xfrm>
            <a:off x="374651" y="4693525"/>
            <a:ext cx="117225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Arial"/>
                <a:ea typeface="Arial"/>
                <a:cs typeface="Arial"/>
                <a:sym typeface="Arial"/>
              </a:rPr>
              <a:t>Problem: We are checking for the characters in the string again and again.i.e.we are backtracking on i in string .</a:t>
            </a:r>
            <a:endParaRPr b="0" i="0" sz="2000" u="none" cap="none" strike="noStrike">
              <a:solidFill>
                <a:srgbClr val="FF0000"/>
              </a:solidFill>
              <a:latin typeface="Arial"/>
              <a:ea typeface="Arial"/>
              <a:cs typeface="Arial"/>
              <a:sym typeface="Arial"/>
            </a:endParaRPr>
          </a:p>
        </p:txBody>
      </p:sp>
      <p:sp>
        <p:nvSpPr>
          <p:cNvPr id="319" name="Google Shape;319;p6"/>
          <p:cNvSpPr txBox="1"/>
          <p:nvPr/>
        </p:nvSpPr>
        <p:spPr>
          <a:xfrm>
            <a:off x="2244725" y="2093595"/>
            <a:ext cx="609600" cy="337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i-&gt;</a:t>
            </a:r>
            <a:endParaRPr b="0" i="0" sz="1600" u="none" cap="none" strike="noStrike">
              <a:solidFill>
                <a:srgbClr val="000000"/>
              </a:solidFill>
              <a:latin typeface="Arial"/>
              <a:ea typeface="Arial"/>
              <a:cs typeface="Arial"/>
              <a:sym typeface="Arial"/>
            </a:endParaRPr>
          </a:p>
        </p:txBody>
      </p:sp>
      <p:sp>
        <p:nvSpPr>
          <p:cNvPr id="320" name="Google Shape;320;p6"/>
          <p:cNvSpPr txBox="1"/>
          <p:nvPr/>
        </p:nvSpPr>
        <p:spPr>
          <a:xfrm>
            <a:off x="2299970" y="3727450"/>
            <a:ext cx="609600" cy="337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j-&gt;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The naive string-matching algorithm</a:t>
            </a:r>
            <a:endParaRPr/>
          </a:p>
        </p:txBody>
      </p:sp>
      <p:pic>
        <p:nvPicPr>
          <p:cNvPr id="326" name="Google Shape;326;p7"/>
          <p:cNvPicPr preferRelativeResize="0"/>
          <p:nvPr/>
        </p:nvPicPr>
        <p:blipFill rotWithShape="1">
          <a:blip r:embed="rId3">
            <a:alphaModFix/>
          </a:blip>
          <a:srcRect b="0" l="0" r="0" t="0"/>
          <a:stretch/>
        </p:blipFill>
        <p:spPr>
          <a:xfrm>
            <a:off x="838200" y="1690700"/>
            <a:ext cx="10788500" cy="4210375"/>
          </a:xfrm>
          <a:prstGeom prst="rect">
            <a:avLst/>
          </a:prstGeom>
          <a:noFill/>
          <a:ln>
            <a:noFill/>
          </a:ln>
        </p:spPr>
      </p:pic>
      <p:sp>
        <p:nvSpPr>
          <p:cNvPr id="327" name="Google Shape;327;p7"/>
          <p:cNvSpPr txBox="1"/>
          <p:nvPr/>
        </p:nvSpPr>
        <p:spPr>
          <a:xfrm>
            <a:off x="8660525" y="5125900"/>
            <a:ext cx="2966100" cy="7182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Calibri"/>
                <a:ea typeface="Calibri"/>
                <a:cs typeface="Calibri"/>
                <a:sym typeface="Calibri"/>
              </a:rPr>
              <a:t>O(mn)</a:t>
            </a:r>
            <a:endParaRPr b="0" i="0" sz="2700" u="none" cap="none" strike="noStrike">
              <a:solidFill>
                <a:srgbClr val="000000"/>
              </a:solidFill>
              <a:latin typeface="Calibri"/>
              <a:ea typeface="Calibri"/>
              <a:cs typeface="Calibri"/>
              <a:sym typeface="Calibri"/>
            </a:endParaRPr>
          </a:p>
        </p:txBody>
      </p:sp>
      <p:sp>
        <p:nvSpPr>
          <p:cNvPr id="328" name="Google Shape;328;p7"/>
          <p:cNvSpPr txBox="1"/>
          <p:nvPr/>
        </p:nvSpPr>
        <p:spPr>
          <a:xfrm>
            <a:off x="8132445" y="4054475"/>
            <a:ext cx="3580130"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Time complexity?</a:t>
            </a:r>
            <a:endParaRPr b="0" i="0" sz="2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gtEl>
                                        <p:attrNameLst>
                                          <p:attrName>style.visibility</p:attrName>
                                        </p:attrNameLst>
                                      </p:cBhvr>
                                      <p:to>
                                        <p:strVal val="visible"/>
                                      </p:to>
                                    </p:set>
                                    <p:anim calcmode="lin" valueType="num">
                                      <p:cBhvr additive="base">
                                        <p:cTn dur="500"/>
                                        <p:tgtEl>
                                          <p:spTgt spid="3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7"/>
                                        </p:tgtEl>
                                        <p:attrNameLst>
                                          <p:attrName>style.visibility</p:attrName>
                                        </p:attrNameLst>
                                      </p:cBhvr>
                                      <p:to>
                                        <p:strVal val="visible"/>
                                      </p:to>
                                    </p:set>
                                    <p:anim calcmode="lin" valueType="num">
                                      <p:cBhvr additive="base">
                                        <p:cTn dur="500"/>
                                        <p:tgtEl>
                                          <p:spTgt spid="32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2" name="Shape 332"/>
        <p:cNvGrpSpPr/>
        <p:nvPr/>
      </p:nvGrpSpPr>
      <p:grpSpPr>
        <a:xfrm>
          <a:off x="0" y="0"/>
          <a:ext cx="0" cy="0"/>
          <a:chOff x="0" y="0"/>
          <a:chExt cx="0" cy="0"/>
        </a:xfrm>
      </p:grpSpPr>
      <p:sp>
        <p:nvSpPr>
          <p:cNvPr id="333" name="Google Shape;333;p8"/>
          <p:cNvSpPr txBox="1"/>
          <p:nvPr>
            <p:ph type="title"/>
          </p:nvPr>
        </p:nvSpPr>
        <p:spPr>
          <a:xfrm>
            <a:off x="1248747"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NAIVE-STRING-MATCHER : Working</a:t>
            </a:r>
            <a:endParaRPr/>
          </a:p>
        </p:txBody>
      </p:sp>
      <p:grpSp>
        <p:nvGrpSpPr>
          <p:cNvPr id="334" name="Google Shape;334;p8"/>
          <p:cNvGrpSpPr/>
          <p:nvPr/>
        </p:nvGrpSpPr>
        <p:grpSpPr>
          <a:xfrm>
            <a:off x="427653" y="1227839"/>
            <a:ext cx="6819900" cy="4468813"/>
            <a:chOff x="2467686" y="1690688"/>
            <a:chExt cx="6819900" cy="4468813"/>
          </a:xfrm>
        </p:grpSpPr>
        <p:pic>
          <p:nvPicPr>
            <p:cNvPr id="335" name="Google Shape;335;p8"/>
            <p:cNvPicPr preferRelativeResize="0"/>
            <p:nvPr/>
          </p:nvPicPr>
          <p:blipFill rotWithShape="1">
            <a:blip r:embed="rId3">
              <a:alphaModFix/>
            </a:blip>
            <a:srcRect b="0" l="0" r="0" t="0"/>
            <a:stretch/>
          </p:blipFill>
          <p:spPr>
            <a:xfrm>
              <a:off x="2467686" y="1690688"/>
              <a:ext cx="6819900" cy="2162175"/>
            </a:xfrm>
            <a:prstGeom prst="rect">
              <a:avLst/>
            </a:prstGeom>
            <a:noFill/>
            <a:ln>
              <a:noFill/>
            </a:ln>
          </p:spPr>
        </p:pic>
        <p:pic>
          <p:nvPicPr>
            <p:cNvPr id="336" name="Google Shape;336;p8"/>
            <p:cNvPicPr preferRelativeResize="0"/>
            <p:nvPr/>
          </p:nvPicPr>
          <p:blipFill rotWithShape="1">
            <a:blip r:embed="rId4">
              <a:alphaModFix/>
            </a:blip>
            <a:srcRect b="0" l="0" r="0" t="0"/>
            <a:stretch/>
          </p:blipFill>
          <p:spPr>
            <a:xfrm>
              <a:off x="3071812" y="4197351"/>
              <a:ext cx="6048375" cy="1962150"/>
            </a:xfrm>
            <a:prstGeom prst="rect">
              <a:avLst/>
            </a:prstGeom>
            <a:noFill/>
            <a:ln>
              <a:noFill/>
            </a:ln>
          </p:spPr>
        </p:pic>
      </p:grpSp>
      <p:pic>
        <p:nvPicPr>
          <p:cNvPr id="337" name="Google Shape;337;p8"/>
          <p:cNvPicPr preferRelativeResize="0"/>
          <p:nvPr/>
        </p:nvPicPr>
        <p:blipFill rotWithShape="1">
          <a:blip r:embed="rId5">
            <a:alphaModFix/>
          </a:blip>
          <a:srcRect b="0" l="0" r="0" t="0"/>
          <a:stretch/>
        </p:blipFill>
        <p:spPr>
          <a:xfrm>
            <a:off x="7294038" y="1042896"/>
            <a:ext cx="4991268" cy="2419350"/>
          </a:xfrm>
          <a:prstGeom prst="rect">
            <a:avLst/>
          </a:prstGeom>
          <a:noFill/>
          <a:ln>
            <a:noFill/>
          </a:ln>
        </p:spPr>
      </p:pic>
      <p:sp>
        <p:nvSpPr>
          <p:cNvPr id="338" name="Google Shape;338;p8"/>
          <p:cNvSpPr txBox="1"/>
          <p:nvPr/>
        </p:nvSpPr>
        <p:spPr>
          <a:xfrm>
            <a:off x="681135" y="5986823"/>
            <a:ext cx="98997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As this algorithm does not need any preprocessing the running time is equal to matching time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If string size is n and pattern size is m , then time taken by basic algorithm is O(mn).</a:t>
            </a:r>
            <a:endParaRPr b="0" i="0" sz="1400" u="none" cap="none" strike="noStrike">
              <a:solidFill>
                <a:srgbClr val="000000"/>
              </a:solidFill>
              <a:latin typeface="Arial"/>
              <a:ea typeface="Arial"/>
              <a:cs typeface="Arial"/>
              <a:sym typeface="Arial"/>
            </a:endParaRPr>
          </a:p>
        </p:txBody>
      </p:sp>
      <p:sp>
        <p:nvSpPr>
          <p:cNvPr id="339" name="Google Shape;339;p8"/>
          <p:cNvSpPr txBox="1"/>
          <p:nvPr/>
        </p:nvSpPr>
        <p:spPr>
          <a:xfrm>
            <a:off x="1474237" y="1271403"/>
            <a:ext cx="231399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1         2        3        4        5      6</a:t>
            </a:r>
            <a:endParaRPr b="0" i="0" sz="1400" u="none" cap="none" strike="noStrike">
              <a:solidFill>
                <a:schemeClr val="dk1"/>
              </a:solidFill>
              <a:latin typeface="Calibri"/>
              <a:ea typeface="Calibri"/>
              <a:cs typeface="Calibri"/>
              <a:sym typeface="Calibri"/>
            </a:endParaRPr>
          </a:p>
        </p:txBody>
      </p:sp>
      <p:sp>
        <p:nvSpPr>
          <p:cNvPr id="340" name="Google Shape;340;p8"/>
          <p:cNvSpPr txBox="1"/>
          <p:nvPr/>
        </p:nvSpPr>
        <p:spPr>
          <a:xfrm>
            <a:off x="4637315" y="1236939"/>
            <a:ext cx="231399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1         2        3        4        5      6</a:t>
            </a:r>
            <a:endParaRPr b="0" i="0" sz="1400" u="none" cap="none" strike="noStrike">
              <a:solidFill>
                <a:schemeClr val="dk1"/>
              </a:solidFill>
              <a:latin typeface="Calibri"/>
              <a:ea typeface="Calibri"/>
              <a:cs typeface="Calibri"/>
              <a:sym typeface="Calibri"/>
            </a:endParaRPr>
          </a:p>
        </p:txBody>
      </p:sp>
      <p:sp>
        <p:nvSpPr>
          <p:cNvPr id="341" name="Google Shape;341;p8"/>
          <p:cNvSpPr txBox="1"/>
          <p:nvPr/>
        </p:nvSpPr>
        <p:spPr>
          <a:xfrm>
            <a:off x="1314134" y="3593303"/>
            <a:ext cx="2313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1         2        3        4        5      6</a:t>
            </a:r>
            <a:endParaRPr b="0" i="0" sz="1400" u="none" cap="none" strike="noStrike">
              <a:solidFill>
                <a:schemeClr val="dk1"/>
              </a:solidFill>
              <a:latin typeface="Calibri"/>
              <a:ea typeface="Calibri"/>
              <a:cs typeface="Calibri"/>
              <a:sym typeface="Calibri"/>
            </a:endParaRPr>
          </a:p>
        </p:txBody>
      </p:sp>
      <p:sp>
        <p:nvSpPr>
          <p:cNvPr id="342" name="Google Shape;342;p8"/>
          <p:cNvSpPr txBox="1"/>
          <p:nvPr/>
        </p:nvSpPr>
        <p:spPr>
          <a:xfrm>
            <a:off x="4474029" y="3574641"/>
            <a:ext cx="231399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1         2        3        4        5      6</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6" name="Shape 346"/>
        <p:cNvGrpSpPr/>
        <p:nvPr/>
      </p:nvGrpSpPr>
      <p:grpSpPr>
        <a:xfrm>
          <a:off x="0" y="0"/>
          <a:ext cx="0" cy="0"/>
          <a:chOff x="0" y="0"/>
          <a:chExt cx="0" cy="0"/>
        </a:xfrm>
      </p:grpSpPr>
      <p:sp>
        <p:nvSpPr>
          <p:cNvPr id="347" name="Google Shape;34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Analysis of NAIVE-STRING-MATCHER</a:t>
            </a:r>
            <a:endParaRPr/>
          </a:p>
        </p:txBody>
      </p:sp>
      <p:pic>
        <p:nvPicPr>
          <p:cNvPr id="348" name="Google Shape;348;p9"/>
          <p:cNvPicPr preferRelativeResize="0"/>
          <p:nvPr/>
        </p:nvPicPr>
        <p:blipFill rotWithShape="1">
          <a:blip r:embed="rId3">
            <a:alphaModFix/>
          </a:blip>
          <a:srcRect b="0" l="0" r="0" t="0"/>
          <a:stretch/>
        </p:blipFill>
        <p:spPr>
          <a:xfrm>
            <a:off x="838200" y="1586410"/>
            <a:ext cx="10506075" cy="264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Ripple">
  <a:themeElements>
    <a:clrScheme name="Ripple 10">
      <a:dk1>
        <a:srgbClr val="008AE8"/>
      </a:dk1>
      <a:lt1>
        <a:srgbClr val="FFFFFF"/>
      </a:lt1>
      <a:dk2>
        <a:srgbClr val="19A2FF"/>
      </a:dk2>
      <a:lt2>
        <a:srgbClr val="CCECFF"/>
      </a:lt2>
      <a:accent1>
        <a:srgbClr val="009999"/>
      </a:accent1>
      <a:accent2>
        <a:srgbClr val="0088E4"/>
      </a:accent2>
      <a:accent3>
        <a:srgbClr val="ABCEFF"/>
      </a:accent3>
      <a:accent4>
        <a:srgbClr val="DADADA"/>
      </a:accent4>
      <a:accent5>
        <a:srgbClr val="AACACA"/>
      </a:accent5>
      <a:accent6>
        <a:srgbClr val="007BCF"/>
      </a:accent6>
      <a:hlink>
        <a:srgbClr val="99FF99"/>
      </a:hlink>
      <a:folHlink>
        <a:srgbClr val="AFE1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Ripple">
  <a:themeElements>
    <a:clrScheme name="Ripple 10">
      <a:dk1>
        <a:srgbClr val="008AE8"/>
      </a:dk1>
      <a:lt1>
        <a:srgbClr val="FFFFFF"/>
      </a:lt1>
      <a:dk2>
        <a:srgbClr val="19A2FF"/>
      </a:dk2>
      <a:lt2>
        <a:srgbClr val="CCECFF"/>
      </a:lt2>
      <a:accent1>
        <a:srgbClr val="009999"/>
      </a:accent1>
      <a:accent2>
        <a:srgbClr val="0088E4"/>
      </a:accent2>
      <a:accent3>
        <a:srgbClr val="ABCEFF"/>
      </a:accent3>
      <a:accent4>
        <a:srgbClr val="DADADA"/>
      </a:accent4>
      <a:accent5>
        <a:srgbClr val="AACACA"/>
      </a:accent5>
      <a:accent6>
        <a:srgbClr val="007BCF"/>
      </a:accent6>
      <a:hlink>
        <a:srgbClr val="99FF99"/>
      </a:hlink>
      <a:folHlink>
        <a:srgbClr val="AFE1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2_Ripple">
  <a:themeElements>
    <a:clrScheme name="Ripple 10">
      <a:dk1>
        <a:srgbClr val="008AE8"/>
      </a:dk1>
      <a:lt1>
        <a:srgbClr val="FFFFFF"/>
      </a:lt1>
      <a:dk2>
        <a:srgbClr val="19A2FF"/>
      </a:dk2>
      <a:lt2>
        <a:srgbClr val="CCECFF"/>
      </a:lt2>
      <a:accent1>
        <a:srgbClr val="009999"/>
      </a:accent1>
      <a:accent2>
        <a:srgbClr val="0088E4"/>
      </a:accent2>
      <a:accent3>
        <a:srgbClr val="ABCEFF"/>
      </a:accent3>
      <a:accent4>
        <a:srgbClr val="DADADA"/>
      </a:accent4>
      <a:accent5>
        <a:srgbClr val="AACACA"/>
      </a:accent5>
      <a:accent6>
        <a:srgbClr val="007BCF"/>
      </a:accent6>
      <a:hlink>
        <a:srgbClr val="99FF99"/>
      </a:hlink>
      <a:folHlink>
        <a:srgbClr val="AFE1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3_Ripple">
  <a:themeElements>
    <a:clrScheme name="Ripple 10">
      <a:dk1>
        <a:srgbClr val="008AE8"/>
      </a:dk1>
      <a:lt1>
        <a:srgbClr val="FFFFFF"/>
      </a:lt1>
      <a:dk2>
        <a:srgbClr val="19A2FF"/>
      </a:dk2>
      <a:lt2>
        <a:srgbClr val="CCECFF"/>
      </a:lt2>
      <a:accent1>
        <a:srgbClr val="009999"/>
      </a:accent1>
      <a:accent2>
        <a:srgbClr val="0088E4"/>
      </a:accent2>
      <a:accent3>
        <a:srgbClr val="ABCEFF"/>
      </a:accent3>
      <a:accent4>
        <a:srgbClr val="DADADA"/>
      </a:accent4>
      <a:accent5>
        <a:srgbClr val="AACACA"/>
      </a:accent5>
      <a:accent6>
        <a:srgbClr val="007BCF"/>
      </a:accent6>
      <a:hlink>
        <a:srgbClr val="99FF99"/>
      </a:hlink>
      <a:folHlink>
        <a:srgbClr val="AFE1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Ripple">
  <a:themeElements>
    <a:clrScheme name="Ripple 10">
      <a:dk1>
        <a:srgbClr val="008AE8"/>
      </a:dk1>
      <a:lt1>
        <a:srgbClr val="FFFFFF"/>
      </a:lt1>
      <a:dk2>
        <a:srgbClr val="19A2FF"/>
      </a:dk2>
      <a:lt2>
        <a:srgbClr val="CCECFF"/>
      </a:lt2>
      <a:accent1>
        <a:srgbClr val="009999"/>
      </a:accent1>
      <a:accent2>
        <a:srgbClr val="0088E4"/>
      </a:accent2>
      <a:accent3>
        <a:srgbClr val="ABCEFF"/>
      </a:accent3>
      <a:accent4>
        <a:srgbClr val="DADADA"/>
      </a:accent4>
      <a:accent5>
        <a:srgbClr val="AACACA"/>
      </a:accent5>
      <a:accent6>
        <a:srgbClr val="007BCF"/>
      </a:accent6>
      <a:hlink>
        <a:srgbClr val="99FF99"/>
      </a:hlink>
      <a:folHlink>
        <a:srgbClr val="AFE1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4_Ripple">
  <a:themeElements>
    <a:clrScheme name="Ripple 10">
      <a:dk1>
        <a:srgbClr val="008AE8"/>
      </a:dk1>
      <a:lt1>
        <a:srgbClr val="FFFFFF"/>
      </a:lt1>
      <a:dk2>
        <a:srgbClr val="19A2FF"/>
      </a:dk2>
      <a:lt2>
        <a:srgbClr val="CCECFF"/>
      </a:lt2>
      <a:accent1>
        <a:srgbClr val="009999"/>
      </a:accent1>
      <a:accent2>
        <a:srgbClr val="0088E4"/>
      </a:accent2>
      <a:accent3>
        <a:srgbClr val="ABCEFF"/>
      </a:accent3>
      <a:accent4>
        <a:srgbClr val="DADADA"/>
      </a:accent4>
      <a:accent5>
        <a:srgbClr val="AACACA"/>
      </a:accent5>
      <a:accent6>
        <a:srgbClr val="007BCF"/>
      </a:accent6>
      <a:hlink>
        <a:srgbClr val="99FF99"/>
      </a:hlink>
      <a:folHlink>
        <a:srgbClr val="AFE1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2022-09-23T04:17:00Z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E8A2940E2A3B4FB5AB028EC1FE850700</vt:lpwstr>
  </property>
  <property fmtid="{D5CDD505-2E9C-101B-9397-08002B2CF9AE}" pid="3" name="KSOProductBuildVer">
    <vt:lpwstr>1033-11.2.0.11306</vt:lpwstr>
  </property>
</Properties>
</file>