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5hn72IlPa8yQaHGmqVgionH9+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20745F-818B-40E7-A1BF-F388C734317F}">
  <a:tblStyle styleId="{3A20745F-818B-40E7-A1BF-F388C734317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Mathematics" TargetMode="External"/><Relationship Id="rId4" Type="http://schemas.openxmlformats.org/officeDocument/2006/relationships/hyperlink" Target="https://en.wikipedia.org/wiki/Sequence" TargetMode="External"/><Relationship Id="rId5" Type="http://schemas.openxmlformats.org/officeDocument/2006/relationships/hyperlink" Target="https://en.wikipedia.org/wiki/Empty_st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Module 5.2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Longest Common Subsequence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/>
          <p:nvPr>
            <p:ph type="title"/>
          </p:nvPr>
        </p:nvSpPr>
        <p:spPr>
          <a:xfrm>
            <a:off x="420375" y="76200"/>
            <a:ext cx="11510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2499"/>
              <a:t>LCS using Dynamic Programming Approach(Tabular Method-</a:t>
            </a:r>
            <a:r>
              <a:rPr b="1" lang="en-US" sz="2499"/>
              <a:t>Bottom Up approach</a:t>
            </a:r>
            <a:r>
              <a:rPr b="1" lang="en-US" sz="2499"/>
              <a:t>)</a:t>
            </a:r>
            <a:endParaRPr b="1" sz="2499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2499"/>
          </a:p>
        </p:txBody>
      </p:sp>
      <p:sp>
        <p:nvSpPr>
          <p:cNvPr id="277" name="Google Shape;277;p10"/>
          <p:cNvSpPr txBox="1"/>
          <p:nvPr>
            <p:ph idx="1" type="body"/>
          </p:nvPr>
        </p:nvSpPr>
        <p:spPr>
          <a:xfrm>
            <a:off x="0" y="941070"/>
            <a:ext cx="11224260" cy="27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Algorithm: LCS(i,j)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if (A[i]==B[j])         </a:t>
            </a:r>
            <a:r>
              <a:rPr lang="en-US" sz="1500"/>
              <a:t>//</a:t>
            </a:r>
            <a:r>
              <a:rPr lang="en-US" sz="1400"/>
              <a:t> If match, then add 1 to the value from previous diagonal 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LCS[i,j]=1+LCS[i-1,j-1]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Else </a:t>
            </a:r>
            <a:r>
              <a:rPr lang="en-US"/>
              <a:t>                       </a:t>
            </a:r>
            <a:r>
              <a:rPr lang="en-US" sz="1300"/>
              <a:t>// </a:t>
            </a:r>
            <a:r>
              <a:rPr lang="en-US" sz="1400"/>
              <a:t>If no match, then take max of previous row element and previous column element of that cell</a:t>
            </a:r>
            <a:r>
              <a:rPr lang="en-US"/>
              <a:t>   </a:t>
            </a:r>
            <a:r>
              <a:rPr lang="en-US" sz="2400"/>
              <a:t>LCS[i,j]=max(LCS[i-1,j],LCS[i,j-1])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  <p:graphicFrame>
        <p:nvGraphicFramePr>
          <p:cNvPr id="278" name="Google Shape;278;p10"/>
          <p:cNvGraphicFramePr/>
          <p:nvPr/>
        </p:nvGraphicFramePr>
        <p:xfrm>
          <a:off x="3295650" y="4083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{3A20745F-818B-40E7-A1BF-F388C734317F}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</a:tr>
              <a:tr h="5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</a:tr>
              <a:tr h="5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10"/>
          <p:cNvSpPr txBox="1"/>
          <p:nvPr/>
        </p:nvSpPr>
        <p:spPr>
          <a:xfrm>
            <a:off x="6748605" y="527041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3571236" y="415225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4339820" y="4152883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5132555" y="415225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 flipH="1">
            <a:off x="5959213" y="4132815"/>
            <a:ext cx="441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6846820" y="415921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0"/>
          <p:cNvSpPr txBox="1"/>
          <p:nvPr/>
        </p:nvSpPr>
        <p:spPr>
          <a:xfrm>
            <a:off x="3571236" y="471188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3551535" y="5238148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4319105" y="4769425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4319105" y="527041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5942308" y="4791311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6781928" y="4752183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 txBox="1"/>
          <p:nvPr/>
        </p:nvSpPr>
        <p:spPr>
          <a:xfrm>
            <a:off x="5947432" y="5280186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 txBox="1"/>
          <p:nvPr/>
        </p:nvSpPr>
        <p:spPr>
          <a:xfrm>
            <a:off x="5163272" y="5289853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 txBox="1"/>
          <p:nvPr/>
        </p:nvSpPr>
        <p:spPr>
          <a:xfrm>
            <a:off x="5101820" y="4781093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479425" y="6320901"/>
            <a:ext cx="8954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length of longest common subsequence is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3327400" y="3527425"/>
            <a:ext cx="403225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a             b               c               d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0               1             2               3               4   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2715260" y="4110990"/>
            <a:ext cx="597535" cy="181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type="title"/>
          </p:nvPr>
        </p:nvSpPr>
        <p:spPr>
          <a:xfrm>
            <a:off x="420370" y="0"/>
            <a:ext cx="1133348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5"/>
              <a:buFont typeface="Calibri"/>
              <a:buNone/>
            </a:pPr>
            <a:r>
              <a:rPr lang="en-US" sz="3555"/>
              <a:t>LCS using Dynamic Programming Approach(Tabular Method)</a:t>
            </a:r>
            <a:endParaRPr/>
          </a:p>
        </p:txBody>
      </p:sp>
      <p:sp>
        <p:nvSpPr>
          <p:cNvPr id="302" name="Google Shape;302;p11"/>
          <p:cNvSpPr txBox="1"/>
          <p:nvPr>
            <p:ph idx="1" type="body"/>
          </p:nvPr>
        </p:nvSpPr>
        <p:spPr>
          <a:xfrm>
            <a:off x="0" y="941070"/>
            <a:ext cx="11224260" cy="27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Algorithm: LCS(i,j)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if (A[i]==B[j])         </a:t>
            </a:r>
            <a:r>
              <a:rPr lang="en-US" sz="1500"/>
              <a:t>//</a:t>
            </a:r>
            <a:r>
              <a:rPr lang="en-US" sz="1400"/>
              <a:t> If match, then add 1 to the value from previous diagonal 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LCS[i,j]=1+LCS[i-1,j-1]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Else </a:t>
            </a:r>
            <a:r>
              <a:rPr lang="en-US"/>
              <a:t>                       </a:t>
            </a:r>
            <a:r>
              <a:rPr lang="en-US" sz="1300"/>
              <a:t>// </a:t>
            </a:r>
            <a:r>
              <a:rPr lang="en-US" sz="1400"/>
              <a:t>If no match, then take max of previous row element and previous column element of that cell</a:t>
            </a:r>
            <a:r>
              <a:rPr lang="en-US"/>
              <a:t>   </a:t>
            </a:r>
            <a:r>
              <a:rPr lang="en-US" sz="2400"/>
              <a:t>LCS[i,j]=max(LCS[i-1,j],LCS[i,j-1])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  <p:graphicFrame>
        <p:nvGraphicFramePr>
          <p:cNvPr id="303" name="Google Shape;303;p11"/>
          <p:cNvGraphicFramePr/>
          <p:nvPr/>
        </p:nvGraphicFramePr>
        <p:xfrm>
          <a:off x="3295650" y="4083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{3A20745F-818B-40E7-A1BF-F388C734317F}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</a:tr>
              <a:tr h="5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</a:tr>
              <a:tr h="5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11"/>
          <p:cNvSpPr txBox="1"/>
          <p:nvPr/>
        </p:nvSpPr>
        <p:spPr>
          <a:xfrm>
            <a:off x="6748605" y="527041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3571236" y="415225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 txBox="1"/>
          <p:nvPr/>
        </p:nvSpPr>
        <p:spPr>
          <a:xfrm>
            <a:off x="4339820" y="4152883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5132555" y="415225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 txBox="1"/>
          <p:nvPr/>
        </p:nvSpPr>
        <p:spPr>
          <a:xfrm flipH="1">
            <a:off x="5959213" y="4132815"/>
            <a:ext cx="441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6846820" y="415921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3571236" y="471188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 txBox="1"/>
          <p:nvPr/>
        </p:nvSpPr>
        <p:spPr>
          <a:xfrm>
            <a:off x="3551535" y="5238148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 txBox="1"/>
          <p:nvPr/>
        </p:nvSpPr>
        <p:spPr>
          <a:xfrm>
            <a:off x="4319105" y="4769425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4319105" y="5270414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5942308" y="4791311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6781928" y="4752183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5947432" y="5280186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5163272" y="5289853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5101820" y="4781093"/>
            <a:ext cx="3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438150" y="6320901"/>
            <a:ext cx="8954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LCS(m,n) = LCS(2,4) gives length of longest common subsequence   and LCS here is =bd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3327400" y="3527425"/>
            <a:ext cx="403225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a             b               c                d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0               1             2               3                 4   </a:t>
            </a:r>
            <a:endParaRPr/>
          </a:p>
        </p:txBody>
      </p:sp>
      <p:sp>
        <p:nvSpPr>
          <p:cNvPr id="321" name="Google Shape;321;p11"/>
          <p:cNvSpPr txBox="1"/>
          <p:nvPr/>
        </p:nvSpPr>
        <p:spPr>
          <a:xfrm>
            <a:off x="2715260" y="4110990"/>
            <a:ext cx="597535" cy="181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"/>
          <p:cNvSpPr txBox="1"/>
          <p:nvPr>
            <p:ph idx="1" type="body"/>
          </p:nvPr>
        </p:nvSpPr>
        <p:spPr>
          <a:xfrm>
            <a:off x="838200" y="62144"/>
            <a:ext cx="10515600" cy="6088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 2:   Str1: stone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Str2 : longest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/>
          <p:nvPr>
            <p:ph idx="1" type="body"/>
          </p:nvPr>
        </p:nvSpPr>
        <p:spPr>
          <a:xfrm>
            <a:off x="838200" y="62144"/>
            <a:ext cx="10515600" cy="6088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 2:  Str1: stone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Str2 : longest</a:t>
            </a:r>
            <a:endParaRPr/>
          </a:p>
        </p:txBody>
      </p:sp>
      <p:graphicFrame>
        <p:nvGraphicFramePr>
          <p:cNvPr id="332" name="Google Shape;332;p13"/>
          <p:cNvGraphicFramePr/>
          <p:nvPr/>
        </p:nvGraphicFramePr>
        <p:xfrm>
          <a:off x="1419442" y="1917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{3A20745F-818B-40E7-A1BF-F388C734317F}</a:tableStyleId>
              </a:tblPr>
              <a:tblGrid>
                <a:gridCol w="950025"/>
                <a:gridCol w="950025"/>
                <a:gridCol w="950025"/>
                <a:gridCol w="950025"/>
                <a:gridCol w="950025"/>
                <a:gridCol w="950025"/>
                <a:gridCol w="950025"/>
                <a:gridCol w="950025"/>
              </a:tblGrid>
              <a:tr h="51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</a:tr>
              <a:tr h="6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</a:tr>
              <a:tr h="6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</a:tr>
              <a:tr h="6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</a:tr>
              <a:tr h="6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</a:tr>
              <a:tr h="6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Subsequences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Suppose you have a sequence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X = &lt; x</a:t>
            </a:r>
            <a:r>
              <a:rPr baseline="-25000" lang="en-US" sz="2400"/>
              <a:t>1</a:t>
            </a:r>
            <a:r>
              <a:rPr lang="en-US" sz="2400"/>
              <a:t>,x</a:t>
            </a:r>
            <a:r>
              <a:rPr baseline="-25000" lang="en-US" sz="2400"/>
              <a:t>2</a:t>
            </a:r>
            <a:r>
              <a:rPr lang="en-US" sz="2400"/>
              <a:t>,…,x</a:t>
            </a:r>
            <a:r>
              <a:rPr baseline="-25000" lang="en-US" sz="2400"/>
              <a:t>m</a:t>
            </a:r>
            <a:r>
              <a:rPr lang="en-US" sz="2400"/>
              <a:t>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of elements over a finite set 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 sequence Z = &lt; z</a:t>
            </a:r>
            <a:r>
              <a:rPr baseline="-25000" lang="en-US" sz="2400"/>
              <a:t>1</a:t>
            </a:r>
            <a:r>
              <a:rPr lang="en-US" sz="2400"/>
              <a:t>,z</a:t>
            </a:r>
            <a:r>
              <a:rPr baseline="-25000" lang="en-US" sz="2400"/>
              <a:t>2</a:t>
            </a:r>
            <a:r>
              <a:rPr lang="en-US" sz="2400"/>
              <a:t>,…,z</a:t>
            </a:r>
            <a:r>
              <a:rPr baseline="-25000" lang="en-US" sz="2400"/>
              <a:t>k</a:t>
            </a:r>
            <a:r>
              <a:rPr lang="en-US" sz="2400"/>
              <a:t>&gt; over S is called a </a:t>
            </a:r>
            <a:r>
              <a:rPr lang="en-US" sz="2400">
                <a:solidFill>
                  <a:srgbClr val="C00000"/>
                </a:solidFill>
              </a:rPr>
              <a:t>subsequence</a:t>
            </a:r>
            <a:r>
              <a:rPr lang="en-US" sz="2400"/>
              <a:t> of X if and only if it can be obtained from X by deleting elements.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Put differently, there exist indices i</a:t>
            </a:r>
            <a:r>
              <a:rPr baseline="-25000" lang="en-US" sz="2400"/>
              <a:t>1</a:t>
            </a:r>
            <a:r>
              <a:rPr lang="en-US" sz="2400"/>
              <a:t>&lt;i</a:t>
            </a:r>
            <a:r>
              <a:rPr baseline="-25000" lang="en-US" sz="2400"/>
              <a:t>2</a:t>
            </a:r>
            <a:r>
              <a:rPr lang="en-US" sz="2400"/>
              <a:t> &lt;…&lt;i</a:t>
            </a:r>
            <a:r>
              <a:rPr baseline="-25000" lang="en-US" sz="2400"/>
              <a:t>k</a:t>
            </a:r>
            <a:r>
              <a:rPr lang="en-US" sz="2400"/>
              <a:t> such that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z</a:t>
            </a:r>
            <a:r>
              <a:rPr baseline="-25000" lang="en-US" sz="2400"/>
              <a:t>a</a:t>
            </a:r>
            <a:r>
              <a:rPr lang="en-US" sz="2400"/>
              <a:t> = x</a:t>
            </a:r>
            <a:r>
              <a:rPr baseline="-25000" lang="en-US" sz="2400"/>
              <a:t>ia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 all a in the range 1&lt;= a &lt;= k.  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Subsequences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16992" y="1690688"/>
            <a:ext cx="11874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rgbClr val="202122"/>
                </a:solidFill>
              </a:rPr>
              <a:t>In </a:t>
            </a:r>
            <a:r>
              <a:rPr b="0" i="0" lang="en-US" sz="2400" u="sng" cap="none" strike="noStrike">
                <a:solidFill>
                  <a:schemeClr val="hlink"/>
                </a:solidFill>
                <a:hlinkClick r:id="rId3"/>
              </a:rPr>
              <a:t>mathematics</a:t>
            </a:r>
            <a:r>
              <a:rPr b="0" i="0" lang="en-US" sz="2400" cap="none" strike="noStrike"/>
              <a:t>, a </a:t>
            </a:r>
            <a:r>
              <a:rPr b="1" i="0" lang="en-US" sz="2400" cap="none" strike="noStrike"/>
              <a:t>subsequence</a:t>
            </a:r>
            <a:r>
              <a:rPr b="0" i="0" lang="en-US" sz="2400" cap="none" strike="noStrike"/>
              <a:t> of a given </a:t>
            </a:r>
            <a:r>
              <a:rPr b="0" i="0" lang="en-US" sz="2400" u="sng" cap="none" strike="noStrike">
                <a:solidFill>
                  <a:schemeClr val="hlink"/>
                </a:solidFill>
                <a:hlinkClick r:id="rId4"/>
              </a:rPr>
              <a:t>sequence</a:t>
            </a:r>
            <a:r>
              <a:rPr b="0" i="0" lang="en-US" sz="2400" cap="none" strike="noStrike"/>
              <a:t> is a sequence that can be derived from the given sequence by deleting some or no elements without changing the order of the remaining elements. </a:t>
            </a:r>
            <a:endParaRPr/>
          </a:p>
          <a:p>
            <a:pPr indent="3810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1430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cap="none" strike="noStrike"/>
              <a:t>For example, the sequence &lt;A,B,D&gt; is a subsequence of  &lt;A,B,C,D,E,F&gt; obtained after removal of elements   C,E and F   </a:t>
            </a:r>
            <a:endParaRPr/>
          </a:p>
          <a:p>
            <a:pPr indent="3810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cap="none" strike="noStrike"/>
          </a:p>
          <a:p>
            <a:pPr indent="-11430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/>
              <a:t>The list of all subsequences for the word "</a:t>
            </a:r>
            <a:r>
              <a:rPr b="1" i="0" lang="en-US" sz="2400"/>
              <a:t>apple</a:t>
            </a:r>
            <a:r>
              <a:rPr b="0" i="0" lang="en-US" sz="2400"/>
              <a:t>" would be "</a:t>
            </a:r>
            <a:r>
              <a:rPr b="0" i="1" lang="en-US" sz="2400"/>
              <a:t>a</a:t>
            </a:r>
            <a:r>
              <a:rPr b="0" i="0" lang="en-US" sz="2400"/>
              <a:t>", "</a:t>
            </a:r>
            <a:r>
              <a:rPr b="0" i="1" lang="en-US" sz="2400"/>
              <a:t>ap</a:t>
            </a:r>
            <a:r>
              <a:rPr b="0" i="0" lang="en-US" sz="2400"/>
              <a:t>", "</a:t>
            </a:r>
            <a:r>
              <a:rPr b="0" i="1" lang="en-US" sz="2400"/>
              <a:t>al</a:t>
            </a:r>
            <a:r>
              <a:rPr b="0" i="0" lang="en-US" sz="2400"/>
              <a:t>", "</a:t>
            </a:r>
            <a:r>
              <a:rPr b="0" i="1" lang="en-US" sz="2400"/>
              <a:t>ae</a:t>
            </a:r>
            <a:r>
              <a:rPr b="0" i="0" lang="en-US" sz="2400"/>
              <a:t>", "</a:t>
            </a:r>
            <a:r>
              <a:rPr b="0" i="1" lang="en-US" sz="2400"/>
              <a:t>app</a:t>
            </a:r>
            <a:r>
              <a:rPr b="0" i="0" lang="en-US" sz="2400"/>
              <a:t>", "</a:t>
            </a:r>
            <a:r>
              <a:rPr b="0" i="1" lang="en-US" sz="2400"/>
              <a:t>apl</a:t>
            </a:r>
            <a:r>
              <a:rPr b="0" i="0" lang="en-US" sz="2400"/>
              <a:t>", "</a:t>
            </a:r>
            <a:r>
              <a:rPr b="0" i="1" lang="en-US" sz="2400"/>
              <a:t>ape</a:t>
            </a:r>
            <a:r>
              <a:rPr b="0" i="0" lang="en-US" sz="2400"/>
              <a:t>", "</a:t>
            </a:r>
            <a:r>
              <a:rPr b="0" i="1" lang="en-US" sz="2400"/>
              <a:t>ale</a:t>
            </a:r>
            <a:r>
              <a:rPr b="0" i="0" lang="en-US" sz="2400"/>
              <a:t>", "</a:t>
            </a:r>
            <a:r>
              <a:rPr b="0" i="1" lang="en-US" sz="2400"/>
              <a:t>appl</a:t>
            </a:r>
            <a:r>
              <a:rPr b="0" i="0" lang="en-US" sz="2400"/>
              <a:t>", "</a:t>
            </a:r>
            <a:r>
              <a:rPr b="0" i="1" lang="en-US" sz="2400"/>
              <a:t>appe</a:t>
            </a:r>
            <a:r>
              <a:rPr b="0" i="0" lang="en-US" sz="2400"/>
              <a:t>", "</a:t>
            </a:r>
            <a:r>
              <a:rPr b="0" i="1" lang="en-US" sz="2400"/>
              <a:t>aple</a:t>
            </a:r>
            <a:r>
              <a:rPr b="0" i="0" lang="en-US" sz="2400"/>
              <a:t>", "</a:t>
            </a:r>
            <a:r>
              <a:rPr b="0" i="1" lang="en-US" sz="2400"/>
              <a:t>apple</a:t>
            </a:r>
            <a:r>
              <a:rPr b="0" i="0" lang="en-US" sz="2400"/>
              <a:t>", "</a:t>
            </a:r>
            <a:r>
              <a:rPr b="0" i="1" lang="en-US" sz="2400"/>
              <a:t>p</a:t>
            </a:r>
            <a:r>
              <a:rPr b="0" i="0" lang="en-US" sz="2400"/>
              <a:t>", "</a:t>
            </a:r>
            <a:r>
              <a:rPr b="0" i="1" lang="en-US" sz="2400"/>
              <a:t>pp</a:t>
            </a:r>
            <a:r>
              <a:rPr b="0" i="0" lang="en-US" sz="2400"/>
              <a:t>", "</a:t>
            </a:r>
            <a:r>
              <a:rPr b="0" i="1" lang="en-US" sz="2400"/>
              <a:t>pl</a:t>
            </a:r>
            <a:r>
              <a:rPr b="0" i="0" lang="en-US" sz="2400"/>
              <a:t>", "</a:t>
            </a:r>
            <a:r>
              <a:rPr b="0" i="1" lang="en-US" sz="2400"/>
              <a:t>pe</a:t>
            </a:r>
            <a:r>
              <a:rPr b="0" i="0" lang="en-US" sz="2400"/>
              <a:t>", "</a:t>
            </a:r>
            <a:r>
              <a:rPr b="0" i="1" lang="en-US" sz="2400"/>
              <a:t>ppl</a:t>
            </a:r>
            <a:r>
              <a:rPr b="0" i="0" lang="en-US" sz="2400"/>
              <a:t>", "</a:t>
            </a:r>
            <a:r>
              <a:rPr b="0" i="1" lang="en-US" sz="2400"/>
              <a:t>ppe</a:t>
            </a:r>
            <a:r>
              <a:rPr b="0" i="0" lang="en-US" sz="2400"/>
              <a:t>", "</a:t>
            </a:r>
            <a:r>
              <a:rPr b="0" i="1" lang="en-US" sz="2400"/>
              <a:t>ple</a:t>
            </a:r>
            <a:r>
              <a:rPr b="0" i="0" lang="en-US" sz="2400"/>
              <a:t>", "</a:t>
            </a:r>
            <a:r>
              <a:rPr b="0" i="1" lang="en-US" sz="2400"/>
              <a:t>pple</a:t>
            </a:r>
            <a:r>
              <a:rPr b="0" i="0" lang="en-US" sz="2400"/>
              <a:t>", "</a:t>
            </a:r>
            <a:r>
              <a:rPr b="0" i="1" lang="en-US" sz="2400"/>
              <a:t>l</a:t>
            </a:r>
            <a:r>
              <a:rPr b="0" i="0" lang="en-US" sz="2400"/>
              <a:t>", "</a:t>
            </a:r>
            <a:r>
              <a:rPr b="0" i="1" lang="en-US" sz="2400"/>
              <a:t>le</a:t>
            </a:r>
            <a:r>
              <a:rPr b="0" i="0" lang="en-US" sz="2400"/>
              <a:t>", "</a:t>
            </a:r>
            <a:r>
              <a:rPr b="0" i="1" lang="en-US" sz="2400"/>
              <a:t>e</a:t>
            </a:r>
            <a:r>
              <a:rPr b="0" i="0" lang="en-US" sz="2400"/>
              <a:t>", " " (</a:t>
            </a:r>
            <a:r>
              <a:rPr b="0" i="0" lang="en-US" sz="2400" u="sng" strike="noStrike">
                <a:solidFill>
                  <a:schemeClr val="hlink"/>
                </a:solidFill>
                <a:hlinkClick r:id="rId5"/>
              </a:rPr>
              <a:t>empty string</a:t>
            </a:r>
            <a:r>
              <a:rPr b="0" i="0" lang="en-US" sz="2400"/>
              <a:t>). </a:t>
            </a:r>
            <a:r>
              <a:rPr b="0" i="0" lang="en-US" sz="2400" cap="none" strike="noStrike"/>
              <a:t>      </a:t>
            </a:r>
            <a:endParaRPr sz="2400"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{\displaystyle \langle A,B,D\rangle }" id="105" name="Google Shape;105;p3"/>
          <p:cNvSpPr/>
          <p:nvPr/>
        </p:nvSpPr>
        <p:spPr>
          <a:xfrm>
            <a:off x="1290796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{\displaystyle \langle A,B,C,D,E,F\rangle }" id="106" name="Google Shape;106;p3"/>
          <p:cNvSpPr/>
          <p:nvPr/>
        </p:nvSpPr>
        <p:spPr>
          <a:xfrm>
            <a:off x="145018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{\displaystyle C,}" id="107" name="Google Shape;107;p3"/>
          <p:cNvSpPr/>
          <p:nvPr/>
        </p:nvSpPr>
        <p:spPr>
          <a:xfrm>
            <a:off x="1691798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{\displaystyle E,}" id="108" name="Google Shape;108;p3"/>
          <p:cNvSpPr/>
          <p:nvPr/>
        </p:nvSpPr>
        <p:spPr>
          <a:xfrm>
            <a:off x="173561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F." id="109" name="Google Shape;109;p3"/>
          <p:cNvSpPr/>
          <p:nvPr/>
        </p:nvSpPr>
        <p:spPr>
          <a:xfrm>
            <a:off x="1803876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{\displaystyle \langle A,B,D\rangle }" id="110" name="Google Shape;110;p3"/>
          <p:cNvSpPr/>
          <p:nvPr/>
        </p:nvSpPr>
        <p:spPr>
          <a:xfrm>
            <a:off x="5422392" y="31416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0"/>
            <a:ext cx="10515600" cy="769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Subsequences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93450" y="108311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Suppose that X and Y are two sequences over a set 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say that Z is a </a:t>
            </a:r>
            <a:r>
              <a:rPr lang="en-US">
                <a:solidFill>
                  <a:srgbClr val="C00000"/>
                </a:solidFill>
              </a:rPr>
              <a:t>common subsequence </a:t>
            </a:r>
            <a:r>
              <a:rPr lang="en-US"/>
              <a:t>of X and Y if and only if </a:t>
            </a:r>
            <a:endParaRPr/>
          </a:p>
          <a:p>
            <a:pPr indent="-1778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Z is a subsequence of X as well as Y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450" y="3344347"/>
            <a:ext cx="10515600" cy="286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Longest Common Subsequence Problem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/>
              <a:t>Given two sequences X and Y over a set S, the </a:t>
            </a:r>
            <a:r>
              <a:rPr lang="en-US">
                <a:solidFill>
                  <a:srgbClr val="C00000"/>
                </a:solidFill>
              </a:rPr>
              <a:t>longest common subsequence </a:t>
            </a:r>
            <a:r>
              <a:rPr lang="en-US"/>
              <a:t>problem asks to find a common subsequence of X and Y that is of maximal length.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/>
              <a:t>String 1: abcdefghij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/>
              <a:t>String 2: cdgi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The LCS problem is finding whether the set of characters in two strings are matching or not. The matching characters need not be continuous.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There can be multiple longest common subsequences.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5633950" y="3440225"/>
            <a:ext cx="46551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String 1: abdace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String 2: babce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Naïve Solution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/>
              <a:t>Let X be a sequence of length m,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/>
              <a:t>and Y a sequence of length 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/>
              <a:t>Check for every subsequence of X whether it is a subsequence of Y, and return the longest common subsequence found.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/>
              <a:t>There are 2</a:t>
            </a:r>
            <a:r>
              <a:rPr baseline="30000" lang="en-US" sz="2400"/>
              <a:t>m </a:t>
            </a:r>
            <a:r>
              <a:rPr lang="en-US" sz="2400"/>
              <a:t>subsequences of X.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/>
              <a:t>Testing a sequences whether or not it is a subsequence of Y takes O(n) time. Thus, the naïve algorithm would take O(n2</a:t>
            </a:r>
            <a:r>
              <a:rPr baseline="30000" lang="en-US" sz="2400"/>
              <a:t>m</a:t>
            </a:r>
            <a:r>
              <a:rPr lang="en-US" sz="2400"/>
              <a:t>) time.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LCS using Recursion</a:t>
            </a:r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98442"/>
            <a:ext cx="6246181" cy="4749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9" y="0"/>
            <a:ext cx="1524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9" y="614596"/>
            <a:ext cx="20955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3675356" y="634386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A[0],B[0]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b,a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2044916" y="1722548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5122323" y="1722547"/>
            <a:ext cx="781235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A[0],B[1]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b,b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1089179" y="3080399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A[2],B[0]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5299710" y="2875915"/>
            <a:ext cx="864235" cy="459105"/>
          </a:xfrm>
          <a:prstGeom prst="rect">
            <a:avLst/>
          </a:prstGeom>
          <a:solidFill>
            <a:srgbClr val="F4B08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A[1],B[2]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2900039" y="3080398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2118804" y="4212123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A[2],B[1]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3675356" y="4212122"/>
            <a:ext cx="781235" cy="461665"/>
          </a:xfrm>
          <a:prstGeom prst="rect">
            <a:avLst/>
          </a:prstGeom>
          <a:solidFill>
            <a:srgbClr val="F4B08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3114581" y="5571886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A[2],B[2]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4671133" y="5571885"/>
            <a:ext cx="781235" cy="46166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8"/>
          <p:cNvCxnSpPr/>
          <p:nvPr/>
        </p:nvCxnSpPr>
        <p:spPr>
          <a:xfrm>
            <a:off x="4025931" y="1119882"/>
            <a:ext cx="1274038" cy="5402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8"/>
          <p:cNvCxnSpPr>
            <a:endCxn id="154" idx="0"/>
          </p:cNvCxnSpPr>
          <p:nvPr/>
        </p:nvCxnSpPr>
        <p:spPr>
          <a:xfrm>
            <a:off x="3213074" y="3549722"/>
            <a:ext cx="852900" cy="6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8"/>
          <p:cNvCxnSpPr>
            <a:endCxn id="156" idx="0"/>
          </p:cNvCxnSpPr>
          <p:nvPr/>
        </p:nvCxnSpPr>
        <p:spPr>
          <a:xfrm>
            <a:off x="4190251" y="4716585"/>
            <a:ext cx="871500" cy="85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8"/>
          <p:cNvCxnSpPr>
            <a:endCxn id="152" idx="0"/>
          </p:cNvCxnSpPr>
          <p:nvPr/>
        </p:nvCxnSpPr>
        <p:spPr>
          <a:xfrm>
            <a:off x="2359756" y="2221198"/>
            <a:ext cx="930900" cy="85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8"/>
          <p:cNvCxnSpPr/>
          <p:nvPr/>
        </p:nvCxnSpPr>
        <p:spPr>
          <a:xfrm flipH="1">
            <a:off x="1296140" y="2184212"/>
            <a:ext cx="1063752" cy="8961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8"/>
          <p:cNvCxnSpPr/>
          <p:nvPr/>
        </p:nvCxnSpPr>
        <p:spPr>
          <a:xfrm flipH="1">
            <a:off x="2315082" y="3530403"/>
            <a:ext cx="897851" cy="7003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8"/>
          <p:cNvCxnSpPr/>
          <p:nvPr/>
        </p:nvCxnSpPr>
        <p:spPr>
          <a:xfrm flipH="1">
            <a:off x="3382392" y="4716606"/>
            <a:ext cx="705987" cy="8366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8"/>
          <p:cNvCxnSpPr/>
          <p:nvPr/>
        </p:nvCxnSpPr>
        <p:spPr>
          <a:xfrm flipH="1">
            <a:off x="2652527" y="1102165"/>
            <a:ext cx="1243289" cy="60483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8"/>
          <p:cNvSpPr txBox="1"/>
          <p:nvPr/>
        </p:nvSpPr>
        <p:spPr>
          <a:xfrm>
            <a:off x="4881886" y="2931974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6141" y="53268"/>
            <a:ext cx="4554430" cy="474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5017362" y="6366442"/>
            <a:ext cx="864092" cy="46166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A[2],B[4]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\0,\0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4580877" y="6387409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8"/>
          <p:cNvCxnSpPr/>
          <p:nvPr/>
        </p:nvCxnSpPr>
        <p:spPr>
          <a:xfrm>
            <a:off x="1479796" y="3542064"/>
            <a:ext cx="2774" cy="6700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8"/>
          <p:cNvSpPr txBox="1"/>
          <p:nvPr/>
        </p:nvSpPr>
        <p:spPr>
          <a:xfrm>
            <a:off x="1347143" y="4276252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8"/>
          <p:cNvCxnSpPr/>
          <p:nvPr/>
        </p:nvCxnSpPr>
        <p:spPr>
          <a:xfrm>
            <a:off x="2533278" y="4702077"/>
            <a:ext cx="2774" cy="6700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8"/>
          <p:cNvSpPr txBox="1"/>
          <p:nvPr/>
        </p:nvSpPr>
        <p:spPr>
          <a:xfrm>
            <a:off x="2400625" y="5436265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8"/>
          <p:cNvCxnSpPr/>
          <p:nvPr/>
        </p:nvCxnSpPr>
        <p:spPr>
          <a:xfrm>
            <a:off x="3520177" y="6071930"/>
            <a:ext cx="0" cy="39605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8"/>
          <p:cNvSpPr txBox="1"/>
          <p:nvPr/>
        </p:nvSpPr>
        <p:spPr>
          <a:xfrm>
            <a:off x="3387524" y="6485309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8"/>
          <p:cNvCxnSpPr/>
          <p:nvPr/>
        </p:nvCxnSpPr>
        <p:spPr>
          <a:xfrm>
            <a:off x="5909467" y="6625317"/>
            <a:ext cx="36122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8"/>
          <p:cNvSpPr txBox="1"/>
          <p:nvPr/>
        </p:nvSpPr>
        <p:spPr>
          <a:xfrm>
            <a:off x="6375368" y="6440651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5547258" y="5620931"/>
            <a:ext cx="385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4411463" y="4254940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3740548" y="3097982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2954090" y="1714677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5902964" y="1733907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4566542" y="634386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8"/>
          <p:cNvCxnSpPr/>
          <p:nvPr/>
        </p:nvCxnSpPr>
        <p:spPr>
          <a:xfrm flipH="1">
            <a:off x="5231902" y="6033550"/>
            <a:ext cx="1" cy="3538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8"/>
          <p:cNvCxnSpPr/>
          <p:nvPr/>
        </p:nvCxnSpPr>
        <p:spPr>
          <a:xfrm flipH="1">
            <a:off x="5637780" y="2233421"/>
            <a:ext cx="1" cy="6358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8"/>
          <p:cNvSpPr txBox="1"/>
          <p:nvPr/>
        </p:nvSpPr>
        <p:spPr>
          <a:xfrm>
            <a:off x="8711195" y="4802359"/>
            <a:ext cx="293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Algorithm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3114581" y="5571885"/>
            <a:ext cx="781235" cy="46166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A[2],B[2]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671133" y="5571884"/>
            <a:ext cx="781235" cy="461665"/>
          </a:xfrm>
          <a:prstGeom prst="rect">
            <a:avLst/>
          </a:prstGeom>
          <a:solidFill>
            <a:srgbClr val="C4E0B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8"/>
          <p:cNvCxnSpPr>
            <a:endCxn id="187" idx="0"/>
          </p:cNvCxnSpPr>
          <p:nvPr/>
        </p:nvCxnSpPr>
        <p:spPr>
          <a:xfrm>
            <a:off x="4190251" y="4716584"/>
            <a:ext cx="871500" cy="85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8"/>
          <p:cNvCxnSpPr/>
          <p:nvPr/>
        </p:nvCxnSpPr>
        <p:spPr>
          <a:xfrm flipH="1">
            <a:off x="3382392" y="4716605"/>
            <a:ext cx="705987" cy="8366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8"/>
          <p:cNvSpPr txBox="1"/>
          <p:nvPr/>
        </p:nvSpPr>
        <p:spPr>
          <a:xfrm>
            <a:off x="6812134" y="5133925"/>
            <a:ext cx="864092" cy="46166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A[2],B[4]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\0,\0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6375649" y="5154892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8"/>
          <p:cNvCxnSpPr/>
          <p:nvPr/>
        </p:nvCxnSpPr>
        <p:spPr>
          <a:xfrm flipH="1">
            <a:off x="5299969" y="4839413"/>
            <a:ext cx="14980" cy="1476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8"/>
          <p:cNvSpPr txBox="1"/>
          <p:nvPr/>
        </p:nvSpPr>
        <p:spPr>
          <a:xfrm>
            <a:off x="5156704" y="4995567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8"/>
          <p:cNvCxnSpPr/>
          <p:nvPr/>
        </p:nvCxnSpPr>
        <p:spPr>
          <a:xfrm>
            <a:off x="7704239" y="5392800"/>
            <a:ext cx="36122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8"/>
          <p:cNvSpPr txBox="1"/>
          <p:nvPr/>
        </p:nvSpPr>
        <p:spPr>
          <a:xfrm>
            <a:off x="8170140" y="5208134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7262965" y="4385533"/>
            <a:ext cx="385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8"/>
          <p:cNvCxnSpPr/>
          <p:nvPr/>
        </p:nvCxnSpPr>
        <p:spPr>
          <a:xfrm flipH="1">
            <a:off x="7002544" y="4801033"/>
            <a:ext cx="1" cy="3538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8"/>
          <p:cNvSpPr txBox="1"/>
          <p:nvPr/>
        </p:nvSpPr>
        <p:spPr>
          <a:xfrm>
            <a:off x="4909353" y="4339368"/>
            <a:ext cx="781235" cy="46166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A[2],B[2]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6465905" y="4339367"/>
            <a:ext cx="781235" cy="461665"/>
          </a:xfrm>
          <a:prstGeom prst="rect">
            <a:avLst/>
          </a:prstGeom>
          <a:solidFill>
            <a:srgbClr val="C4E0B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8"/>
          <p:cNvCxnSpPr>
            <a:endCxn id="199" idx="0"/>
          </p:cNvCxnSpPr>
          <p:nvPr/>
        </p:nvCxnSpPr>
        <p:spPr>
          <a:xfrm>
            <a:off x="5985022" y="3484067"/>
            <a:ext cx="871500" cy="85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8"/>
          <p:cNvCxnSpPr/>
          <p:nvPr/>
        </p:nvCxnSpPr>
        <p:spPr>
          <a:xfrm flipH="1">
            <a:off x="5177164" y="3484088"/>
            <a:ext cx="705987" cy="8366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p8"/>
          <p:cNvSpPr txBox="1"/>
          <p:nvPr/>
        </p:nvSpPr>
        <p:spPr>
          <a:xfrm>
            <a:off x="6494117" y="2895731"/>
            <a:ext cx="385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8"/>
          <p:cNvCxnSpPr/>
          <p:nvPr/>
        </p:nvCxnSpPr>
        <p:spPr>
          <a:xfrm>
            <a:off x="6164061" y="3075574"/>
            <a:ext cx="36122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8"/>
          <p:cNvSpPr txBox="1"/>
          <p:nvPr/>
        </p:nvSpPr>
        <p:spPr>
          <a:xfrm>
            <a:off x="2172335" y="10795"/>
            <a:ext cx="543560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LCS Using Recursion(top down)</a:t>
            </a:r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8114665" y="5986145"/>
            <a:ext cx="453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Exponential Time taking algorithm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9" y="0"/>
            <a:ext cx="1524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9" y="614596"/>
            <a:ext cx="20955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 txBox="1"/>
          <p:nvPr/>
        </p:nvSpPr>
        <p:spPr>
          <a:xfrm>
            <a:off x="3675356" y="634386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A[0],B[0]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b,a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2044916" y="1722548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5122323" y="1722547"/>
            <a:ext cx="781235" cy="46166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A[0],B[1]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b,b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1089179" y="3080399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A[2],B[0]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5299969" y="2876031"/>
            <a:ext cx="864092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A[1],B[2]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2900039" y="3080398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2118804" y="4212123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A[2],B[1]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3675356" y="4212122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114581" y="5571886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A[2],B[2]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4671133" y="5571885"/>
            <a:ext cx="781235" cy="46166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9"/>
          <p:cNvCxnSpPr/>
          <p:nvPr/>
        </p:nvCxnSpPr>
        <p:spPr>
          <a:xfrm>
            <a:off x="4025931" y="1119882"/>
            <a:ext cx="1274038" cy="5402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9"/>
          <p:cNvCxnSpPr>
            <a:endCxn id="219" idx="0"/>
          </p:cNvCxnSpPr>
          <p:nvPr/>
        </p:nvCxnSpPr>
        <p:spPr>
          <a:xfrm>
            <a:off x="3213074" y="3549722"/>
            <a:ext cx="852900" cy="6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9"/>
          <p:cNvCxnSpPr>
            <a:endCxn id="221" idx="0"/>
          </p:cNvCxnSpPr>
          <p:nvPr/>
        </p:nvCxnSpPr>
        <p:spPr>
          <a:xfrm>
            <a:off x="4190251" y="4716585"/>
            <a:ext cx="871500" cy="85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9"/>
          <p:cNvCxnSpPr>
            <a:endCxn id="217" idx="0"/>
          </p:cNvCxnSpPr>
          <p:nvPr/>
        </p:nvCxnSpPr>
        <p:spPr>
          <a:xfrm>
            <a:off x="2359756" y="2221198"/>
            <a:ext cx="930900" cy="85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9"/>
          <p:cNvCxnSpPr/>
          <p:nvPr/>
        </p:nvCxnSpPr>
        <p:spPr>
          <a:xfrm flipH="1">
            <a:off x="1296140" y="2184212"/>
            <a:ext cx="1063752" cy="8961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9"/>
          <p:cNvCxnSpPr/>
          <p:nvPr/>
        </p:nvCxnSpPr>
        <p:spPr>
          <a:xfrm flipH="1">
            <a:off x="2315082" y="3530403"/>
            <a:ext cx="897851" cy="7003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9"/>
          <p:cNvCxnSpPr/>
          <p:nvPr/>
        </p:nvCxnSpPr>
        <p:spPr>
          <a:xfrm flipH="1">
            <a:off x="3382392" y="4716606"/>
            <a:ext cx="705987" cy="8366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9"/>
          <p:cNvCxnSpPr/>
          <p:nvPr/>
        </p:nvCxnSpPr>
        <p:spPr>
          <a:xfrm flipH="1">
            <a:off x="2652527" y="1102165"/>
            <a:ext cx="1243289" cy="60483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9"/>
          <p:cNvSpPr txBox="1"/>
          <p:nvPr/>
        </p:nvSpPr>
        <p:spPr>
          <a:xfrm>
            <a:off x="4881886" y="2931974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5017362" y="6366442"/>
            <a:ext cx="864092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A[2],B[4]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\0,\0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580877" y="6387409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9"/>
          <p:cNvCxnSpPr/>
          <p:nvPr/>
        </p:nvCxnSpPr>
        <p:spPr>
          <a:xfrm>
            <a:off x="1479796" y="3542064"/>
            <a:ext cx="2774" cy="6700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9"/>
          <p:cNvSpPr txBox="1"/>
          <p:nvPr/>
        </p:nvSpPr>
        <p:spPr>
          <a:xfrm>
            <a:off x="1347143" y="4276252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9"/>
          <p:cNvCxnSpPr/>
          <p:nvPr/>
        </p:nvCxnSpPr>
        <p:spPr>
          <a:xfrm>
            <a:off x="2533278" y="4702077"/>
            <a:ext cx="2774" cy="6700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9"/>
          <p:cNvSpPr txBox="1"/>
          <p:nvPr/>
        </p:nvSpPr>
        <p:spPr>
          <a:xfrm>
            <a:off x="2400625" y="5436265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9"/>
          <p:cNvCxnSpPr/>
          <p:nvPr/>
        </p:nvCxnSpPr>
        <p:spPr>
          <a:xfrm>
            <a:off x="3520177" y="6071930"/>
            <a:ext cx="0" cy="39605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9"/>
          <p:cNvSpPr txBox="1"/>
          <p:nvPr/>
        </p:nvSpPr>
        <p:spPr>
          <a:xfrm>
            <a:off x="3387524" y="6485309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9"/>
          <p:cNvCxnSpPr/>
          <p:nvPr/>
        </p:nvCxnSpPr>
        <p:spPr>
          <a:xfrm>
            <a:off x="5909467" y="6625317"/>
            <a:ext cx="36122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9"/>
          <p:cNvSpPr txBox="1"/>
          <p:nvPr/>
        </p:nvSpPr>
        <p:spPr>
          <a:xfrm>
            <a:off x="6375368" y="6440651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5547258" y="5620931"/>
            <a:ext cx="385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4411463" y="4254940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3740548" y="3097982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2954090" y="1714677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5902964" y="1733907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4566542" y="634386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9"/>
          <p:cNvCxnSpPr/>
          <p:nvPr/>
        </p:nvCxnSpPr>
        <p:spPr>
          <a:xfrm flipH="1">
            <a:off x="5207772" y="6033550"/>
            <a:ext cx="1" cy="3538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9"/>
          <p:cNvCxnSpPr/>
          <p:nvPr/>
        </p:nvCxnSpPr>
        <p:spPr>
          <a:xfrm flipH="1">
            <a:off x="5637780" y="2233421"/>
            <a:ext cx="1" cy="6358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9"/>
          <p:cNvSpPr txBox="1"/>
          <p:nvPr/>
        </p:nvSpPr>
        <p:spPr>
          <a:xfrm>
            <a:off x="3114581" y="5571885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A[2],B[2]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4671133" y="5571884"/>
            <a:ext cx="781235" cy="46166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9"/>
          <p:cNvCxnSpPr>
            <a:endCxn id="250" idx="0"/>
          </p:cNvCxnSpPr>
          <p:nvPr/>
        </p:nvCxnSpPr>
        <p:spPr>
          <a:xfrm>
            <a:off x="4190251" y="4716584"/>
            <a:ext cx="871500" cy="85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2" name="Google Shape;252;p9"/>
          <p:cNvCxnSpPr/>
          <p:nvPr/>
        </p:nvCxnSpPr>
        <p:spPr>
          <a:xfrm flipH="1">
            <a:off x="3382392" y="4716605"/>
            <a:ext cx="705987" cy="8366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9"/>
          <p:cNvSpPr txBox="1"/>
          <p:nvPr/>
        </p:nvSpPr>
        <p:spPr>
          <a:xfrm>
            <a:off x="6812134" y="5133925"/>
            <a:ext cx="864092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A[2],B[4]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\0,\0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6375649" y="5154892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9"/>
          <p:cNvCxnSpPr/>
          <p:nvPr/>
        </p:nvCxnSpPr>
        <p:spPr>
          <a:xfrm flipH="1">
            <a:off x="5299969" y="4839413"/>
            <a:ext cx="14980" cy="1476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9"/>
          <p:cNvSpPr txBox="1"/>
          <p:nvPr/>
        </p:nvSpPr>
        <p:spPr>
          <a:xfrm>
            <a:off x="5156704" y="4995567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9"/>
          <p:cNvCxnSpPr/>
          <p:nvPr/>
        </p:nvCxnSpPr>
        <p:spPr>
          <a:xfrm>
            <a:off x="7704239" y="5392800"/>
            <a:ext cx="36122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8" name="Google Shape;258;p9"/>
          <p:cNvSpPr txBox="1"/>
          <p:nvPr/>
        </p:nvSpPr>
        <p:spPr>
          <a:xfrm>
            <a:off x="8170140" y="5208134"/>
            <a:ext cx="480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7262965" y="4385533"/>
            <a:ext cx="385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9"/>
          <p:cNvCxnSpPr/>
          <p:nvPr/>
        </p:nvCxnSpPr>
        <p:spPr>
          <a:xfrm flipH="1">
            <a:off x="7002544" y="4801033"/>
            <a:ext cx="1" cy="3538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1" name="Google Shape;261;p9"/>
          <p:cNvSpPr txBox="1"/>
          <p:nvPr/>
        </p:nvSpPr>
        <p:spPr>
          <a:xfrm>
            <a:off x="4909353" y="4339368"/>
            <a:ext cx="781235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A[2],B[2]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\0,c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6465905" y="4339367"/>
            <a:ext cx="781235" cy="46166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A[1],B[3]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d,d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9"/>
          <p:cNvCxnSpPr>
            <a:endCxn id="262" idx="0"/>
          </p:cNvCxnSpPr>
          <p:nvPr/>
        </p:nvCxnSpPr>
        <p:spPr>
          <a:xfrm>
            <a:off x="5985022" y="3484067"/>
            <a:ext cx="871500" cy="85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9"/>
          <p:cNvCxnSpPr/>
          <p:nvPr/>
        </p:nvCxnSpPr>
        <p:spPr>
          <a:xfrm flipH="1">
            <a:off x="5177164" y="3484088"/>
            <a:ext cx="705987" cy="8366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9"/>
          <p:cNvSpPr txBox="1"/>
          <p:nvPr/>
        </p:nvSpPr>
        <p:spPr>
          <a:xfrm>
            <a:off x="6494117" y="2895731"/>
            <a:ext cx="385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9"/>
          <p:cNvCxnSpPr/>
          <p:nvPr/>
        </p:nvCxnSpPr>
        <p:spPr>
          <a:xfrm>
            <a:off x="6164061" y="3075574"/>
            <a:ext cx="36122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9"/>
          <p:cNvSpPr txBox="1"/>
          <p:nvPr>
            <p:ph type="title"/>
          </p:nvPr>
        </p:nvSpPr>
        <p:spPr>
          <a:xfrm>
            <a:off x="2418426" y="-6815"/>
            <a:ext cx="10515600" cy="353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Using Memoization Method(Top Down)</a:t>
            </a:r>
            <a:endParaRPr/>
          </a:p>
        </p:txBody>
      </p:sp>
      <p:graphicFrame>
        <p:nvGraphicFramePr>
          <p:cNvPr id="268" name="Google Shape;268;p9"/>
          <p:cNvGraphicFramePr/>
          <p:nvPr/>
        </p:nvGraphicFramePr>
        <p:xfrm>
          <a:off x="7695209" y="1000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{3A20745F-818B-40E7-A1BF-F388C734317F}</a:tableStyleId>
              </a:tblPr>
              <a:tblGrid>
                <a:gridCol w="806450"/>
                <a:gridCol w="806450"/>
                <a:gridCol w="806450"/>
                <a:gridCol w="806450"/>
                <a:gridCol w="806450"/>
              </a:tblGrid>
              <a:tr h="53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3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3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9" name="Google Shape;269;p9"/>
          <p:cNvSpPr txBox="1"/>
          <p:nvPr/>
        </p:nvSpPr>
        <p:spPr>
          <a:xfrm>
            <a:off x="9192260" y="2931795"/>
            <a:ext cx="2507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O(m x 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 txBox="1"/>
          <p:nvPr/>
        </p:nvSpPr>
        <p:spPr>
          <a:xfrm>
            <a:off x="7679690" y="520065"/>
            <a:ext cx="388874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             b               c                d           \0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0             1               2                3           4 </a:t>
            </a:r>
            <a:endParaRPr/>
          </a:p>
        </p:txBody>
      </p:sp>
      <p:sp>
        <p:nvSpPr>
          <p:cNvPr id="271" name="Google Shape;271;p9"/>
          <p:cNvSpPr txBox="1"/>
          <p:nvPr/>
        </p:nvSpPr>
        <p:spPr>
          <a:xfrm>
            <a:off x="7150735" y="927735"/>
            <a:ext cx="597535" cy="181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\0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2022-09-22T03:19:37Z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D7DD164AD4724891B2F1AF282C1EDCB3</vt:lpwstr>
  </property>
  <property fmtid="{D5CDD505-2E9C-101B-9397-08002B2CF9AE}" pid="3" name="KSOProductBuildVer">
    <vt:lpwstr>1033-11.2.0.11306</vt:lpwstr>
  </property>
</Properties>
</file>