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PT Sans Narrow"/>
      <p:regular r:id="rId46"/>
      <p:bold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iXgoh0YwPXG3UVp0KbaifZwCtU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PTSansNarrow-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PTSansNarrow-bold.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8"/>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38"/>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38"/>
          <p:cNvGrpSpPr/>
          <p:nvPr/>
        </p:nvGrpSpPr>
        <p:grpSpPr>
          <a:xfrm>
            <a:off x="1004144" y="1022025"/>
            <a:ext cx="7136668" cy="152400"/>
            <a:chOff x="1346429" y="1011300"/>
            <a:chExt cx="6452100" cy="152400"/>
          </a:xfrm>
        </p:grpSpPr>
        <p:cxnSp>
          <p:nvCxnSpPr>
            <p:cNvPr id="13" name="Google Shape;13;p3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8"/>
          <p:cNvGrpSpPr/>
          <p:nvPr/>
        </p:nvGrpSpPr>
        <p:grpSpPr>
          <a:xfrm>
            <a:off x="1004151" y="3969100"/>
            <a:ext cx="7136668" cy="152400"/>
            <a:chOff x="1346435" y="3969088"/>
            <a:chExt cx="6452100" cy="152400"/>
          </a:xfrm>
        </p:grpSpPr>
        <p:cxnSp>
          <p:nvCxnSpPr>
            <p:cNvPr id="16" name="Google Shape;16;p3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8"/>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38"/>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47"/>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48"/>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8"/>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48"/>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1" name="Google Shape;6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9"/>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1"/>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1"/>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4" name="Google Shape;34;p42"/>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42"/>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45"/>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6" name="Google Shape;4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4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46"/>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46"/>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4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3" name="Google Shape;5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kaspersky.com/resource-center/definitions/brute-force-attac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cloudflare.com/learning/dns/glossary/what-is-my-ip-address/" TargetMode="External"/><Relationship Id="rId4" Type="http://schemas.openxmlformats.org/officeDocument/2006/relationships/hyperlink" Target="https://www.simplilearn.com/why-you-should-not-use-smartphone-fingerprint-readers-artic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cloudflare.com/learning/ssl/what-is-encryption/" TargetMode="External"/><Relationship Id="rId4" Type="http://schemas.openxmlformats.org/officeDocument/2006/relationships/hyperlink" Target="https://www.cloudflare.com/learning/network-layer/what-is-a-protocol/" TargetMode="External"/><Relationship Id="rId9" Type="http://schemas.openxmlformats.org/officeDocument/2006/relationships/hyperlink" Target="https://www.cloudflare.com/learning/ssl/what-happens-in-a-tls-handshake/" TargetMode="External"/><Relationship Id="rId5" Type="http://schemas.openxmlformats.org/officeDocument/2006/relationships/hyperlink" Target="https://www.cloudflare.com/learning/ssl/transport-layer-security-tls/" TargetMode="External"/><Relationship Id="rId6" Type="http://schemas.openxmlformats.org/officeDocument/2006/relationships/hyperlink" Target="https://www.cloudflare.com/learning/ssl/what-is-https/" TargetMode="External"/><Relationship Id="rId7" Type="http://schemas.openxmlformats.org/officeDocument/2006/relationships/hyperlink" Target="https://www.cloudflare.com/learning/ddos/glossary/hypertext-transfer-protocol-http/" TargetMode="External"/><Relationship Id="rId8" Type="http://schemas.openxmlformats.org/officeDocument/2006/relationships/hyperlink" Target="https://www.cloudflare.com/learning/privacy/what-is-data-privac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365675" y="1713425"/>
            <a:ext cx="83910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500">
                <a:latin typeface="Times New Roman"/>
                <a:ea typeface="Times New Roman"/>
                <a:cs typeface="Times New Roman"/>
                <a:sym typeface="Times New Roman"/>
              </a:rPr>
              <a:t>Module 4: IP Security, Transport level security and Email Security</a:t>
            </a:r>
            <a:endParaRPr sz="4500">
              <a:latin typeface="Times New Roman"/>
              <a:ea typeface="Times New Roman"/>
              <a:cs typeface="Times New Roman"/>
              <a:sym typeface="Times New Roman"/>
            </a:endParaRPr>
          </a:p>
        </p:txBody>
      </p:sp>
      <p:sp>
        <p:nvSpPr>
          <p:cNvPr id="67" name="Google Shape;67;p1"/>
          <p:cNvSpPr txBox="1"/>
          <p:nvPr>
            <p:ph idx="1" type="subTitle"/>
          </p:nvPr>
        </p:nvSpPr>
        <p:spPr>
          <a:xfrm>
            <a:off x="2242625" y="2956364"/>
            <a:ext cx="48705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400"/>
              <a:buNone/>
            </a:pPr>
            <a:r>
              <a:rPr lang="en"/>
              <a:t>-By</a:t>
            </a:r>
            <a:endParaRPr/>
          </a:p>
          <a:p>
            <a:pPr indent="0" lvl="0" marL="0" rtl="0" algn="ctr">
              <a:lnSpc>
                <a:spcPct val="100000"/>
              </a:lnSpc>
              <a:spcBef>
                <a:spcPts val="0"/>
              </a:spcBef>
              <a:spcAft>
                <a:spcPts val="0"/>
              </a:spcAft>
              <a:buSzPts val="2400"/>
              <a:buNone/>
            </a:pPr>
            <a:r>
              <a:rPr lang="en"/>
              <a:t>Asst Prof Rohini M. Sawant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Authentication Header</a:t>
            </a:r>
            <a:endParaRPr/>
          </a:p>
          <a:p>
            <a:pPr indent="0" lvl="0" marL="0" rtl="0" algn="l">
              <a:lnSpc>
                <a:spcPct val="100000"/>
              </a:lnSpc>
              <a:spcBef>
                <a:spcPts val="0"/>
              </a:spcBef>
              <a:spcAft>
                <a:spcPts val="0"/>
              </a:spcAft>
              <a:buSzPct val="111111"/>
              <a:buNone/>
            </a:pPr>
            <a:r>
              <a:t/>
            </a:r>
            <a:endParaRPr/>
          </a:p>
        </p:txBody>
      </p:sp>
      <p:sp>
        <p:nvSpPr>
          <p:cNvPr id="122" name="Google Shape;122;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It uses a special hashing algorithm and a specific key known only to the source and the destination. </a:t>
            </a:r>
            <a:endParaRPr/>
          </a:p>
          <a:p>
            <a:pPr indent="-342900" lvl="0" marL="457200" rtl="0" algn="l">
              <a:lnSpc>
                <a:spcPct val="115000"/>
              </a:lnSpc>
              <a:spcBef>
                <a:spcPts val="0"/>
              </a:spcBef>
              <a:spcAft>
                <a:spcPts val="0"/>
              </a:spcAft>
              <a:buSzPts val="1800"/>
              <a:buChar char="●"/>
            </a:pPr>
            <a:r>
              <a:rPr lang="en"/>
              <a:t>An SA between two devices specifies these particulars, so that the source and destination know how to perform the computation but nobody else can. </a:t>
            </a:r>
            <a:endParaRPr/>
          </a:p>
          <a:p>
            <a:pPr indent="-342900" lvl="0" marL="457200" rtl="0" algn="l">
              <a:lnSpc>
                <a:spcPct val="115000"/>
              </a:lnSpc>
              <a:spcBef>
                <a:spcPts val="0"/>
              </a:spcBef>
              <a:spcAft>
                <a:spcPts val="0"/>
              </a:spcAft>
              <a:buSzPts val="1800"/>
              <a:buChar char="●"/>
            </a:pPr>
            <a:r>
              <a:rPr lang="en"/>
              <a:t>On the source device, AH performs the computation and puts the result (called the integrity check value, or ICV) into a special header with other fields for transmission. </a:t>
            </a:r>
            <a:endParaRPr/>
          </a:p>
          <a:p>
            <a:pPr indent="-342900" lvl="0" marL="457200" rtl="0" algn="l">
              <a:lnSpc>
                <a:spcPct val="115000"/>
              </a:lnSpc>
              <a:spcBef>
                <a:spcPts val="0"/>
              </a:spcBef>
              <a:spcAft>
                <a:spcPts val="0"/>
              </a:spcAft>
              <a:buSzPts val="1800"/>
              <a:buChar char="●"/>
            </a:pPr>
            <a:r>
              <a:rPr lang="en"/>
              <a:t>The destination device does the same calculation using the key that the two devices share. This enables the device to see immediately if any of the fields in the original datagram were modified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Encapsulating Security Payload (ESP)</a:t>
            </a:r>
            <a:endParaRPr/>
          </a:p>
        </p:txBody>
      </p:sp>
      <p:sp>
        <p:nvSpPr>
          <p:cNvPr id="128" name="Google Shape;128;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The IPsec AH provides integrity authentication services to IPsec-capable devices so that they can verify that messages are received intact from other devices. For many applications, however, this is only one piece of the puzzle. </a:t>
            </a:r>
            <a:endParaRPr/>
          </a:p>
          <a:p>
            <a:pPr indent="-325755" lvl="0" marL="457200" rtl="0" algn="l">
              <a:lnSpc>
                <a:spcPct val="115000"/>
              </a:lnSpc>
              <a:spcBef>
                <a:spcPts val="0"/>
              </a:spcBef>
              <a:spcAft>
                <a:spcPts val="0"/>
              </a:spcAft>
              <a:buSzPct val="100000"/>
              <a:buChar char="●"/>
            </a:pPr>
            <a:r>
              <a:rPr lang="en"/>
              <a:t>We want to not only protect against intermediate devices changing the datagrams, but also to protect against them examining their contents as well.</a:t>
            </a:r>
            <a:endParaRPr/>
          </a:p>
          <a:p>
            <a:pPr indent="-325755" lvl="0" marL="457200" rtl="0" algn="l">
              <a:lnSpc>
                <a:spcPct val="115000"/>
              </a:lnSpc>
              <a:spcBef>
                <a:spcPts val="0"/>
              </a:spcBef>
              <a:spcAft>
                <a:spcPts val="0"/>
              </a:spcAft>
              <a:buSzPct val="100000"/>
              <a:buChar char="●"/>
            </a:pPr>
            <a:r>
              <a:rPr lang="en"/>
              <a:t>For this level of private communication, AH is not enough; we need to use the ESP protocol. </a:t>
            </a:r>
            <a:endParaRPr/>
          </a:p>
          <a:p>
            <a:pPr indent="-325755" lvl="0" marL="457200" rtl="0" algn="l">
              <a:lnSpc>
                <a:spcPct val="115000"/>
              </a:lnSpc>
              <a:spcBef>
                <a:spcPts val="0"/>
              </a:spcBef>
              <a:spcAft>
                <a:spcPts val="0"/>
              </a:spcAft>
              <a:buSzPct val="100000"/>
              <a:buChar char="●"/>
            </a:pPr>
            <a:r>
              <a:rPr lang="en"/>
              <a:t>The main job of ESP is to provide the privacy we seek for IP datagrams by encrypting them. </a:t>
            </a:r>
            <a:endParaRPr/>
          </a:p>
          <a:p>
            <a:pPr indent="-325755" lvl="0" marL="457200" rtl="0" algn="l">
              <a:lnSpc>
                <a:spcPct val="115000"/>
              </a:lnSpc>
              <a:spcBef>
                <a:spcPts val="0"/>
              </a:spcBef>
              <a:spcAft>
                <a:spcPts val="0"/>
              </a:spcAft>
              <a:buSzPct val="100000"/>
              <a:buChar char="●"/>
            </a:pPr>
            <a:r>
              <a:rPr lang="en"/>
              <a:t>An encryption algorithm combines the data in the datagram with a key to transform it into an encrypted form. </a:t>
            </a:r>
            <a:endParaRPr/>
          </a:p>
          <a:p>
            <a:pPr indent="-325755" lvl="0" marL="457200" rtl="0" algn="l">
              <a:lnSpc>
                <a:spcPct val="115000"/>
              </a:lnSpc>
              <a:spcBef>
                <a:spcPts val="0"/>
              </a:spcBef>
              <a:spcAft>
                <a:spcPts val="0"/>
              </a:spcAft>
              <a:buSzPct val="100000"/>
              <a:buChar char="●"/>
            </a:pPr>
            <a:r>
              <a:rPr lang="en"/>
              <a:t>This is then repackaged using a special format that you will see shortly, and then transmitted to the destination, which decrypts it using the same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2"/>
          <p:cNvPicPr preferRelativeResize="0"/>
          <p:nvPr/>
        </p:nvPicPr>
        <p:blipFill rotWithShape="1">
          <a:blip r:embed="rId3">
            <a:alphaModFix/>
          </a:blip>
          <a:srcRect b="0" l="0" r="0" t="0"/>
          <a:stretch/>
        </p:blipFill>
        <p:spPr>
          <a:xfrm>
            <a:off x="4920825" y="1300450"/>
            <a:ext cx="4223175" cy="2542600"/>
          </a:xfrm>
          <a:prstGeom prst="rect">
            <a:avLst/>
          </a:prstGeom>
          <a:noFill/>
          <a:ln>
            <a:noFill/>
          </a:ln>
        </p:spPr>
      </p:pic>
      <p:pic>
        <p:nvPicPr>
          <p:cNvPr id="134" name="Google Shape;134;p12"/>
          <p:cNvPicPr preferRelativeResize="0"/>
          <p:nvPr/>
        </p:nvPicPr>
        <p:blipFill rotWithShape="1">
          <a:blip r:embed="rId4">
            <a:alphaModFix/>
          </a:blip>
          <a:srcRect b="0" l="0" r="0" t="0"/>
          <a:stretch/>
        </p:blipFill>
        <p:spPr>
          <a:xfrm>
            <a:off x="0" y="0"/>
            <a:ext cx="4920824" cy="49993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Internet Key Exchange (IKE) Protocol</a:t>
            </a:r>
            <a:endParaRPr/>
          </a:p>
          <a:p>
            <a:pPr indent="0" lvl="0" marL="0" rtl="0" algn="l">
              <a:lnSpc>
                <a:spcPct val="100000"/>
              </a:lnSpc>
              <a:spcBef>
                <a:spcPts val="0"/>
              </a:spcBef>
              <a:spcAft>
                <a:spcPts val="0"/>
              </a:spcAft>
              <a:buSzPct val="111111"/>
              <a:buNone/>
            </a:pPr>
            <a:r>
              <a:t/>
            </a:r>
            <a:endParaRPr/>
          </a:p>
        </p:txBody>
      </p:sp>
      <p:sp>
        <p:nvSpPr>
          <p:cNvPr id="140" name="Google Shape;140;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rtl="0" algn="l">
              <a:lnSpc>
                <a:spcPct val="115000"/>
              </a:lnSpc>
              <a:spcBef>
                <a:spcPts val="0"/>
              </a:spcBef>
              <a:spcAft>
                <a:spcPts val="0"/>
              </a:spcAft>
              <a:buSzPct val="100000"/>
              <a:buChar char="●"/>
            </a:pPr>
            <a:r>
              <a:rPr lang="en"/>
              <a:t>Before either AH or ESP can be used, however, it is necessary for the two devices to exchange the secret that the security protocols themselves will use. The primary support protocol used for this purpose in IPsec is called Internet Key Exchange (IKE).</a:t>
            </a:r>
            <a:endParaRPr/>
          </a:p>
          <a:p>
            <a:pPr indent="-308610" lvl="0" marL="457200" rtl="0" algn="l">
              <a:lnSpc>
                <a:spcPct val="115000"/>
              </a:lnSpc>
              <a:spcBef>
                <a:spcPts val="0"/>
              </a:spcBef>
              <a:spcAft>
                <a:spcPts val="0"/>
              </a:spcAft>
              <a:buSzPct val="100000"/>
              <a:buChar char="●"/>
            </a:pPr>
            <a:r>
              <a:rPr lang="en"/>
              <a:t>The purpose of IKE is to allow devices to exchange information that’s required for secure communication. As the title suggests, this includes cryptographic keys that are used for encoding authentication information and performing payload encryption.</a:t>
            </a:r>
            <a:endParaRPr/>
          </a:p>
          <a:p>
            <a:pPr indent="-308610" lvl="0" marL="457200" rtl="0" algn="l">
              <a:lnSpc>
                <a:spcPct val="115000"/>
              </a:lnSpc>
              <a:spcBef>
                <a:spcPts val="0"/>
              </a:spcBef>
              <a:spcAft>
                <a:spcPts val="0"/>
              </a:spcAft>
              <a:buSzPct val="100000"/>
              <a:buChar char="●"/>
            </a:pPr>
            <a:r>
              <a:rPr lang="en"/>
              <a:t>IKE Policy Sets are created to negotiate several parameters, including: </a:t>
            </a:r>
            <a:endParaRPr/>
          </a:p>
          <a:p>
            <a:pPr indent="0" lvl="0" marL="0" rtl="0" algn="l">
              <a:lnSpc>
                <a:spcPct val="115000"/>
              </a:lnSpc>
              <a:spcBef>
                <a:spcPts val="1200"/>
              </a:spcBef>
              <a:spcAft>
                <a:spcPts val="0"/>
              </a:spcAft>
              <a:buSzPct val="142857"/>
              <a:buNone/>
            </a:pPr>
            <a:r>
              <a:rPr lang="en"/>
              <a:t>The encryption algorithm (such as DES, 3DES, or AES) </a:t>
            </a:r>
            <a:endParaRPr/>
          </a:p>
          <a:p>
            <a:pPr indent="0" lvl="0" marL="0" rtl="0" algn="l">
              <a:lnSpc>
                <a:spcPct val="115000"/>
              </a:lnSpc>
              <a:spcBef>
                <a:spcPts val="1200"/>
              </a:spcBef>
              <a:spcAft>
                <a:spcPts val="0"/>
              </a:spcAft>
              <a:buSzPct val="142857"/>
              <a:buNone/>
            </a:pPr>
            <a:r>
              <a:rPr lang="en"/>
              <a:t>The hashing algorithm (such as MD5 or SHA-1) </a:t>
            </a:r>
            <a:endParaRPr/>
          </a:p>
          <a:p>
            <a:pPr indent="0" lvl="0" marL="0" rtl="0" algn="l">
              <a:lnSpc>
                <a:spcPct val="115000"/>
              </a:lnSpc>
              <a:spcBef>
                <a:spcPts val="1200"/>
              </a:spcBef>
              <a:spcAft>
                <a:spcPts val="0"/>
              </a:spcAft>
              <a:buSzPct val="142857"/>
              <a:buNone/>
            </a:pPr>
            <a:r>
              <a:rPr lang="en"/>
              <a:t>The authentication method (such as shared keys or RSA signatures) </a:t>
            </a:r>
            <a:endParaRPr/>
          </a:p>
          <a:p>
            <a:pPr indent="0" lvl="0" marL="0" rtl="0" algn="l">
              <a:lnSpc>
                <a:spcPct val="115000"/>
              </a:lnSpc>
              <a:spcBef>
                <a:spcPts val="1200"/>
              </a:spcBef>
              <a:spcAft>
                <a:spcPts val="0"/>
              </a:spcAft>
              <a:buSzPct val="142857"/>
              <a:buNone/>
            </a:pPr>
            <a:r>
              <a:rPr lang="en"/>
              <a:t>The Diffie-Hellman (D-H) group for creating and sharing keys </a:t>
            </a:r>
            <a:endParaRPr/>
          </a:p>
          <a:p>
            <a:pPr indent="0" lvl="0" marL="0" rtl="0" algn="l">
              <a:lnSpc>
                <a:spcPct val="115000"/>
              </a:lnSpc>
              <a:spcBef>
                <a:spcPts val="1200"/>
              </a:spcBef>
              <a:spcAft>
                <a:spcPts val="1200"/>
              </a:spcAft>
              <a:buSzPct val="142857"/>
              <a:buNone/>
            </a:pPr>
            <a:r>
              <a:rPr lang="en"/>
              <a:t>The SA Lifetime, measured in seconds or in kilobytes sent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Internet Key Exchange (IKE) Protocol</a:t>
            </a:r>
            <a:endParaRPr/>
          </a:p>
        </p:txBody>
      </p:sp>
      <p:sp>
        <p:nvSpPr>
          <p:cNvPr id="146" name="Google Shape;146;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29032"/>
              <a:buNone/>
            </a:pPr>
            <a:r>
              <a:rPr lang="en"/>
              <a:t>There are two phases to this negotiation process: </a:t>
            </a:r>
            <a:endParaRPr/>
          </a:p>
          <a:p>
            <a:pPr indent="-317182" lvl="0" marL="457200" rtl="0" algn="l">
              <a:lnSpc>
                <a:spcPct val="115000"/>
              </a:lnSpc>
              <a:spcBef>
                <a:spcPts val="1200"/>
              </a:spcBef>
              <a:spcAft>
                <a:spcPts val="0"/>
              </a:spcAft>
              <a:buSzPct val="100000"/>
              <a:buChar char="●"/>
            </a:pPr>
            <a:r>
              <a:rPr lang="en"/>
              <a:t>IKE Phase 1 establishes the initial tunnel (referred to as the IKE or ISAKMP SA). Peers are authenticated, encryption and hashing algorithms are negotiated, and keys are exchanged based on the IKE Policy Sets. </a:t>
            </a:r>
            <a:endParaRPr/>
          </a:p>
          <a:p>
            <a:pPr indent="-317182" lvl="0" marL="457200" rtl="0" algn="l">
              <a:lnSpc>
                <a:spcPct val="115000"/>
              </a:lnSpc>
              <a:spcBef>
                <a:spcPts val="0"/>
              </a:spcBef>
              <a:spcAft>
                <a:spcPts val="0"/>
              </a:spcAft>
              <a:buSzPct val="100000"/>
              <a:buChar char="●"/>
            </a:pPr>
            <a:r>
              <a:rPr lang="en"/>
              <a:t>Two modes can be used for Phase 1 negotiation: • Main Mode – slower, but more secure • Aggressive Mode – faster, but less secure </a:t>
            </a:r>
            <a:endParaRPr/>
          </a:p>
          <a:p>
            <a:pPr indent="-317182" lvl="0" marL="457200" rtl="0" algn="l">
              <a:lnSpc>
                <a:spcPct val="115000"/>
              </a:lnSpc>
              <a:spcBef>
                <a:spcPts val="0"/>
              </a:spcBef>
              <a:spcAft>
                <a:spcPts val="0"/>
              </a:spcAft>
              <a:buSzPct val="100000"/>
              <a:buChar char="●"/>
            </a:pPr>
            <a:r>
              <a:rPr lang="en"/>
              <a:t>IKE Phase 2 establishes the IPSEC tunnel (IPSEC SA), which details the AH or ESP parameters for securing data. </a:t>
            </a:r>
            <a:endParaRPr/>
          </a:p>
          <a:p>
            <a:pPr indent="-317182" lvl="0" marL="457200" rtl="0" algn="l">
              <a:lnSpc>
                <a:spcPct val="115000"/>
              </a:lnSpc>
              <a:spcBef>
                <a:spcPts val="0"/>
              </a:spcBef>
              <a:spcAft>
                <a:spcPts val="0"/>
              </a:spcAft>
              <a:buSzPct val="100000"/>
              <a:buChar char="●"/>
            </a:pPr>
            <a:r>
              <a:rPr lang="en"/>
              <a:t>These parameters are contained in an IPSEC Transform Set. </a:t>
            </a:r>
            <a:endParaRPr/>
          </a:p>
          <a:p>
            <a:pPr indent="-317182" lvl="0" marL="457200" rtl="0" algn="l">
              <a:lnSpc>
                <a:spcPct val="115000"/>
              </a:lnSpc>
              <a:spcBef>
                <a:spcPts val="0"/>
              </a:spcBef>
              <a:spcAft>
                <a:spcPts val="0"/>
              </a:spcAft>
              <a:buSzPct val="100000"/>
              <a:buChar char="●"/>
            </a:pPr>
            <a:r>
              <a:rPr lang="en"/>
              <a:t>IKE Phase 1 negotiates parameters for the tunnel (key exchange) itself, while IKE Phase 2 negotiates parameters for the data traversing that tunnel.</a:t>
            </a:r>
            <a:endParaRPr/>
          </a:p>
          <a:p>
            <a:pPr indent="-317182" lvl="0" marL="457200" rtl="0" algn="l">
              <a:lnSpc>
                <a:spcPct val="115000"/>
              </a:lnSpc>
              <a:spcBef>
                <a:spcPts val="0"/>
              </a:spcBef>
              <a:spcAft>
                <a:spcPts val="0"/>
              </a:spcAft>
              <a:buSzPct val="100000"/>
              <a:buChar char="●"/>
            </a:pPr>
            <a:r>
              <a:rPr b="1" lang="en"/>
              <a:t>OAKLEY Key Determination Protocol</a:t>
            </a:r>
            <a:r>
              <a:rPr lang="en"/>
              <a:t> is used for establishing shared key with an assigned identifier and associated authenticated identities of the two communicating parties.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VIRTUAL PRIVATE NETWORK</a:t>
            </a:r>
            <a:endParaRPr/>
          </a:p>
        </p:txBody>
      </p:sp>
      <p:pic>
        <p:nvPicPr>
          <p:cNvPr id="152" name="Google Shape;152;p15"/>
          <p:cNvPicPr preferRelativeResize="0"/>
          <p:nvPr/>
        </p:nvPicPr>
        <p:blipFill rotWithShape="1">
          <a:blip r:embed="rId3">
            <a:alphaModFix/>
          </a:blip>
          <a:srcRect b="0" l="0" r="0" t="0"/>
          <a:stretch/>
        </p:blipFill>
        <p:spPr>
          <a:xfrm>
            <a:off x="425000" y="1008550"/>
            <a:ext cx="6672875" cy="291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6"/>
          <p:cNvPicPr preferRelativeResize="0"/>
          <p:nvPr/>
        </p:nvPicPr>
        <p:blipFill rotWithShape="1">
          <a:blip r:embed="rId3">
            <a:alphaModFix/>
          </a:blip>
          <a:srcRect b="0" l="0" r="0" t="0"/>
          <a:stretch/>
        </p:blipFill>
        <p:spPr>
          <a:xfrm>
            <a:off x="152400" y="152400"/>
            <a:ext cx="8875375" cy="483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VPN Benefits</a:t>
            </a:r>
            <a:endParaRPr/>
          </a:p>
        </p:txBody>
      </p:sp>
      <p:sp>
        <p:nvSpPr>
          <p:cNvPr id="163" name="Google Shape;163;p17"/>
          <p:cNvSpPr txBox="1"/>
          <p:nvPr>
            <p:ph idx="1" type="body"/>
          </p:nvPr>
        </p:nvSpPr>
        <p:spPr>
          <a:xfrm>
            <a:off x="311700" y="1266325"/>
            <a:ext cx="8520600" cy="37707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just">
              <a:lnSpc>
                <a:spcPct val="115000"/>
              </a:lnSpc>
              <a:spcBef>
                <a:spcPts val="1200"/>
              </a:spcBef>
              <a:spcAft>
                <a:spcPts val="0"/>
              </a:spcAft>
              <a:buClr>
                <a:srgbClr val="222222"/>
              </a:buClr>
              <a:buSzPct val="150000"/>
              <a:buChar char="●"/>
            </a:pPr>
            <a:r>
              <a:rPr b="1" lang="en" sz="1200">
                <a:solidFill>
                  <a:srgbClr val="222222"/>
                </a:solidFill>
                <a:latin typeface="Arial"/>
                <a:ea typeface="Arial"/>
                <a:cs typeface="Arial"/>
                <a:sym typeface="Arial"/>
              </a:rPr>
              <a:t>Secure encryption:</a:t>
            </a:r>
            <a:r>
              <a:rPr lang="en" sz="1200">
                <a:solidFill>
                  <a:srgbClr val="222222"/>
                </a:solidFill>
                <a:latin typeface="Arial"/>
                <a:ea typeface="Arial"/>
                <a:cs typeface="Arial"/>
                <a:sym typeface="Arial"/>
              </a:rPr>
              <a:t> To read the data, you need an </a:t>
            </a:r>
            <a:r>
              <a:rPr i="1" lang="en" sz="1200">
                <a:solidFill>
                  <a:srgbClr val="222222"/>
                </a:solidFill>
                <a:latin typeface="Arial"/>
                <a:ea typeface="Arial"/>
                <a:cs typeface="Arial"/>
                <a:sym typeface="Arial"/>
              </a:rPr>
              <a:t>encryption key</a:t>
            </a:r>
            <a:r>
              <a:rPr lang="en" sz="1200">
                <a:solidFill>
                  <a:srgbClr val="222222"/>
                </a:solidFill>
                <a:latin typeface="Arial"/>
                <a:ea typeface="Arial"/>
                <a:cs typeface="Arial"/>
                <a:sym typeface="Arial"/>
              </a:rPr>
              <a:t> . Without one, it would take millions of years for a computer to decipher the code in the event of a </a:t>
            </a:r>
            <a:r>
              <a:rPr lang="en" sz="1200">
                <a:solidFill>
                  <a:srgbClr val="222222"/>
                </a:solidFill>
                <a:uFill>
                  <a:noFill/>
                </a:uFill>
                <a:latin typeface="Arial"/>
                <a:ea typeface="Arial"/>
                <a:cs typeface="Arial"/>
                <a:sym typeface="Arial"/>
                <a:hlinkClick r:id="rId3">
                  <a:extLst>
                    <a:ext uri="{A12FA001-AC4F-418D-AE19-62706E023703}">
                      <ahyp:hlinkClr val="tx"/>
                    </a:ext>
                  </a:extLst>
                </a:hlinkClick>
              </a:rPr>
              <a:t>brute force attack</a:t>
            </a:r>
            <a:r>
              <a:rPr lang="en" sz="1200">
                <a:solidFill>
                  <a:srgbClr val="222222"/>
                </a:solidFill>
                <a:latin typeface="Arial"/>
                <a:ea typeface="Arial"/>
                <a:cs typeface="Arial"/>
                <a:sym typeface="Arial"/>
              </a:rPr>
              <a:t> . With the help of a VPN, your online activities are hidden even on public networks.</a:t>
            </a:r>
            <a:endParaRPr sz="1200">
              <a:solidFill>
                <a:srgbClr val="222222"/>
              </a:solidFill>
              <a:latin typeface="Arial"/>
              <a:ea typeface="Arial"/>
              <a:cs typeface="Arial"/>
              <a:sym typeface="Arial"/>
            </a:endParaRPr>
          </a:p>
          <a:p>
            <a:pPr indent="-334327" lvl="0" marL="457200" rtl="0" algn="just">
              <a:lnSpc>
                <a:spcPct val="115000"/>
              </a:lnSpc>
              <a:spcBef>
                <a:spcPts val="0"/>
              </a:spcBef>
              <a:spcAft>
                <a:spcPts val="0"/>
              </a:spcAft>
              <a:buClr>
                <a:srgbClr val="222222"/>
              </a:buClr>
              <a:buSzPct val="150000"/>
              <a:buChar char="●"/>
            </a:pPr>
            <a:r>
              <a:rPr b="1" lang="en" sz="1200">
                <a:solidFill>
                  <a:srgbClr val="222222"/>
                </a:solidFill>
                <a:latin typeface="Arial"/>
                <a:ea typeface="Arial"/>
                <a:cs typeface="Arial"/>
                <a:sym typeface="Arial"/>
              </a:rPr>
              <a:t>Disguising your whereabouts</a:t>
            </a:r>
            <a:r>
              <a:rPr lang="en" sz="1200">
                <a:solidFill>
                  <a:srgbClr val="222222"/>
                </a:solidFill>
                <a:latin typeface="Arial"/>
                <a:ea typeface="Arial"/>
                <a:cs typeface="Arial"/>
                <a:sym typeface="Arial"/>
              </a:rPr>
              <a:t> : VPN servers essentially act as your proxies on the internet. Because the demographic location data comes from a server in another country, your actual location cannot be determined. In addition, most VPN services do not store logs of your activities. Some providers, on the other hand, record your behavior, but do not pass this information on to third parties. This means that any potential record of your user behavior remains permanently hidden.</a:t>
            </a:r>
            <a:endParaRPr sz="1200">
              <a:solidFill>
                <a:srgbClr val="222222"/>
              </a:solidFill>
              <a:latin typeface="Arial"/>
              <a:ea typeface="Arial"/>
              <a:cs typeface="Arial"/>
              <a:sym typeface="Arial"/>
            </a:endParaRPr>
          </a:p>
          <a:p>
            <a:pPr indent="-334327" lvl="0" marL="457200" rtl="0" algn="just">
              <a:lnSpc>
                <a:spcPct val="115000"/>
              </a:lnSpc>
              <a:spcBef>
                <a:spcPts val="0"/>
              </a:spcBef>
              <a:spcAft>
                <a:spcPts val="0"/>
              </a:spcAft>
              <a:buClr>
                <a:srgbClr val="222222"/>
              </a:buClr>
              <a:buSzPct val="150000"/>
              <a:buFont typeface="Arial"/>
              <a:buChar char="●"/>
            </a:pPr>
            <a:r>
              <a:rPr b="1" lang="en" sz="1200">
                <a:solidFill>
                  <a:srgbClr val="222222"/>
                </a:solidFill>
                <a:latin typeface="Arial"/>
                <a:ea typeface="Arial"/>
                <a:cs typeface="Arial"/>
                <a:sym typeface="Arial"/>
              </a:rPr>
              <a:t>Access to regional content:</a:t>
            </a:r>
            <a:r>
              <a:rPr lang="en" sz="1200">
                <a:solidFill>
                  <a:srgbClr val="222222"/>
                </a:solidFill>
                <a:latin typeface="Arial"/>
                <a:ea typeface="Arial"/>
                <a:cs typeface="Arial"/>
                <a:sym typeface="Arial"/>
              </a:rPr>
              <a:t> Regional web content is not always accessible from everywhere. Services and websites often contain content that can only be accessed from certain parts of the world. Standard connections use local servers in the country to determine your location. This means that you cannot access content at home while traveling, and you cannot access international content from home. With </a:t>
            </a:r>
            <a:r>
              <a:rPr b="1" lang="en" sz="1200">
                <a:solidFill>
                  <a:srgbClr val="222222"/>
                </a:solidFill>
                <a:latin typeface="Arial"/>
                <a:ea typeface="Arial"/>
                <a:cs typeface="Arial"/>
                <a:sym typeface="Arial"/>
              </a:rPr>
              <a:t>VPN location spoofing</a:t>
            </a:r>
            <a:r>
              <a:rPr lang="en" sz="1200">
                <a:solidFill>
                  <a:srgbClr val="222222"/>
                </a:solidFill>
                <a:latin typeface="Arial"/>
                <a:ea typeface="Arial"/>
                <a:cs typeface="Arial"/>
                <a:sym typeface="Arial"/>
              </a:rPr>
              <a:t> , you can switch to a server to another country and effectively “change” your location.</a:t>
            </a:r>
            <a:endParaRPr sz="1200">
              <a:solidFill>
                <a:srgbClr val="222222"/>
              </a:solidFill>
              <a:latin typeface="Arial"/>
              <a:ea typeface="Arial"/>
              <a:cs typeface="Arial"/>
              <a:sym typeface="Arial"/>
            </a:endParaRPr>
          </a:p>
          <a:p>
            <a:pPr indent="-334327" lvl="0" marL="457200" rtl="0" algn="just">
              <a:lnSpc>
                <a:spcPct val="115000"/>
              </a:lnSpc>
              <a:spcBef>
                <a:spcPts val="0"/>
              </a:spcBef>
              <a:spcAft>
                <a:spcPts val="0"/>
              </a:spcAft>
              <a:buClr>
                <a:srgbClr val="222222"/>
              </a:buClr>
              <a:buSzPct val="150000"/>
              <a:buFont typeface="Arial"/>
              <a:buChar char="●"/>
            </a:pPr>
            <a:r>
              <a:rPr b="1" lang="en" sz="1200">
                <a:solidFill>
                  <a:srgbClr val="222222"/>
                </a:solidFill>
                <a:latin typeface="Arial"/>
                <a:ea typeface="Arial"/>
                <a:cs typeface="Arial"/>
                <a:sym typeface="Arial"/>
              </a:rPr>
              <a:t>Secure data transfer:</a:t>
            </a:r>
            <a:r>
              <a:rPr lang="en" sz="1200">
                <a:solidFill>
                  <a:srgbClr val="222222"/>
                </a:solidFill>
                <a:latin typeface="Arial"/>
                <a:ea typeface="Arial"/>
                <a:cs typeface="Arial"/>
                <a:sym typeface="Arial"/>
              </a:rPr>
              <a:t> If you work remotely, you may need to access important files on your company’s network. For security reasons, this kind of information requires a secure connection. To gain access to the network, a VPN connection is often required. VPN services connect to private servers and use encryption methods to reduce the risk of data leakage.</a:t>
            </a:r>
            <a:endParaRPr sz="1200">
              <a:solidFill>
                <a:srgbClr val="222222"/>
              </a:solidFill>
              <a:latin typeface="Arial"/>
              <a:ea typeface="Arial"/>
              <a:cs typeface="Arial"/>
              <a:sym typeface="Arial"/>
            </a:endParaRPr>
          </a:p>
          <a:p>
            <a:pPr indent="0" lvl="0" marL="0" rtl="0" algn="just">
              <a:lnSpc>
                <a:spcPct val="115000"/>
              </a:lnSpc>
              <a:spcBef>
                <a:spcPts val="1200"/>
              </a:spcBef>
              <a:spcAft>
                <a:spcPts val="1200"/>
              </a:spcAft>
              <a:buSzPct val="108108"/>
              <a:buNone/>
            </a:pPr>
            <a:r>
              <a:t/>
            </a:r>
            <a:endParaRPr>
              <a:solidFill>
                <a:srgbClr val="22222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blip>
          <a:srcRect b="0" l="0" r="0" t="0"/>
          <a:stretch/>
        </p:blipFill>
        <p:spPr>
          <a:xfrm>
            <a:off x="152400" y="152400"/>
            <a:ext cx="6695186" cy="2167750"/>
          </a:xfrm>
          <a:prstGeom prst="rect">
            <a:avLst/>
          </a:prstGeom>
          <a:noFill/>
          <a:ln>
            <a:noFill/>
          </a:ln>
        </p:spPr>
      </p:pic>
      <p:pic>
        <p:nvPicPr>
          <p:cNvPr id="169" name="Google Shape;169;p18"/>
          <p:cNvPicPr preferRelativeResize="0"/>
          <p:nvPr/>
        </p:nvPicPr>
        <p:blipFill rotWithShape="1">
          <a:blip r:embed="rId4">
            <a:alphaModFix/>
          </a:blip>
          <a:srcRect b="0" l="0" r="0" t="0"/>
          <a:stretch/>
        </p:blipFill>
        <p:spPr>
          <a:xfrm>
            <a:off x="152400" y="2453400"/>
            <a:ext cx="7968400" cy="269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rotWithShape="1">
          <a:blip r:embed="rId3">
            <a:alphaModFix/>
          </a:blip>
          <a:srcRect b="0" l="0" r="0" t="0"/>
          <a:stretch/>
        </p:blipFill>
        <p:spPr>
          <a:xfrm>
            <a:off x="152400" y="152400"/>
            <a:ext cx="7083389" cy="4991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to IPSec</a:t>
            </a:r>
            <a:endParaRPr/>
          </a:p>
        </p:txBody>
      </p:sp>
      <p:sp>
        <p:nvSpPr>
          <p:cNvPr id="73" name="Google Shape;73;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IP Security (IPSec) is a collection of protocols which is designed by Internet Engineering Task Force (IETF) to provide security for a packet at the network level.</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latin typeface="Times New Roman"/>
                <a:ea typeface="Times New Roman"/>
                <a:cs typeface="Times New Roman"/>
                <a:sym typeface="Times New Roman"/>
              </a:rPr>
              <a:t>Within the term "IPsec," "IP" stands for "Internet Protocol" and "sec" for "secure." The Internet Protocol is the main routing protocol used on the Internet; it designates where data will go using </a:t>
            </a:r>
            <a:r>
              <a:rPr lang="en" sz="1400">
                <a:solidFill>
                  <a:srgbClr val="222222"/>
                </a:solidFill>
                <a:uFill>
                  <a:noFill/>
                </a:uFill>
                <a:latin typeface="Times New Roman"/>
                <a:ea typeface="Times New Roman"/>
                <a:cs typeface="Times New Roman"/>
                <a:sym typeface="Times New Roman"/>
                <a:hlinkClick r:id="rId3">
                  <a:extLst>
                    <a:ext uri="{A12FA001-AC4F-418D-AE19-62706E023703}">
                      <ahyp:hlinkClr val="tx"/>
                    </a:ext>
                  </a:extLst>
                </a:hlinkClick>
              </a:rPr>
              <a:t>IP addresses</a:t>
            </a:r>
            <a:r>
              <a:rPr lang="en" sz="1400">
                <a:solidFill>
                  <a:srgbClr val="222222"/>
                </a:solidFill>
                <a:latin typeface="Times New Roman"/>
                <a:ea typeface="Times New Roman"/>
                <a:cs typeface="Times New Roman"/>
                <a:sym typeface="Times New Roman"/>
              </a:rPr>
              <a:t>. I</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Internet Protocol Security (IPSec) is a framework of open standards for ensuring private, secure communications over Internet Protocol (IP) networks, through the use of </a:t>
            </a:r>
            <a:r>
              <a:rPr lang="en" sz="1400">
                <a:solidFill>
                  <a:srgbClr val="222222"/>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cryptographic security </a:t>
            </a:r>
            <a:r>
              <a:rPr lang="en" sz="1400">
                <a:solidFill>
                  <a:srgbClr val="222222"/>
                </a:solidFill>
                <a:highlight>
                  <a:srgbClr val="FFFFFF"/>
                </a:highlight>
                <a:latin typeface="Times New Roman"/>
                <a:ea typeface="Times New Roman"/>
                <a:cs typeface="Times New Roman"/>
                <a:sym typeface="Times New Roman"/>
              </a:rPr>
              <a:t>services. IPSec is a suite of cryptography-based protection services and security protocols.</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IP-level security encompasses three functional areas: authentication, confidentiality, and key management.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The authentication mechanism assures that a received packet was, in fact, transmitted by the party identified as the source in the packet header.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In addition, this mechanism assures that the packet has not been altered in transit. The confidentiality facility enables communicating nodes to encrypt messages to prevent eavesdropping by third parties.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The key management facility is concerned with the secure exchange of keys.</a:t>
            </a:r>
            <a:endParaRPr sz="14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45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Secure Socket Layer</a:t>
            </a:r>
            <a:endParaRPr/>
          </a:p>
        </p:txBody>
      </p:sp>
      <p:sp>
        <p:nvSpPr>
          <p:cNvPr id="180" name="Google Shape;180;p20"/>
          <p:cNvSpPr txBox="1"/>
          <p:nvPr>
            <p:ph idx="1" type="body"/>
          </p:nvPr>
        </p:nvSpPr>
        <p:spPr>
          <a:xfrm>
            <a:off x="165100" y="673275"/>
            <a:ext cx="8520600" cy="4057200"/>
          </a:xfrm>
          <a:prstGeom prst="rect">
            <a:avLst/>
          </a:prstGeom>
          <a:noFill/>
          <a:ln>
            <a:noFill/>
          </a:ln>
        </p:spPr>
        <p:txBody>
          <a:bodyPr anchorCtr="0" anchor="t" bIns="91425" lIns="91425" spcFirstLastPara="1" rIns="91425" wrap="square" tIns="91425">
            <a:noAutofit/>
          </a:bodyPr>
          <a:lstStyle/>
          <a:p>
            <a:pPr indent="-305435" lvl="0" marL="457200" rtl="0" algn="l">
              <a:lnSpc>
                <a:spcPct val="130000"/>
              </a:lnSpc>
              <a:spcBef>
                <a:spcPts val="1200"/>
              </a:spcBef>
              <a:spcAft>
                <a:spcPts val="0"/>
              </a:spcAft>
              <a:buClr>
                <a:srgbClr val="222222"/>
              </a:buClr>
              <a:buSzPts val="1210"/>
              <a:buChar char="●"/>
            </a:pPr>
            <a:r>
              <a:rPr lang="en" sz="1210">
                <a:solidFill>
                  <a:srgbClr val="222222"/>
                </a:solidFill>
              </a:rPr>
              <a:t>SSL, or Secure Sockets Layer, is an </a:t>
            </a:r>
            <a:r>
              <a:rPr lang="en" sz="1210">
                <a:solidFill>
                  <a:srgbClr val="222222"/>
                </a:solidFill>
                <a:uFill>
                  <a:noFill/>
                </a:uFill>
                <a:hlinkClick r:id="rId3">
                  <a:extLst>
                    <a:ext uri="{A12FA001-AC4F-418D-AE19-62706E023703}">
                      <ahyp:hlinkClr val="tx"/>
                    </a:ext>
                  </a:extLst>
                </a:hlinkClick>
              </a:rPr>
              <a:t>encryption</a:t>
            </a:r>
            <a:r>
              <a:rPr lang="en" sz="1210">
                <a:solidFill>
                  <a:srgbClr val="222222"/>
                </a:solidFill>
              </a:rPr>
              <a:t>-based Internet security </a:t>
            </a:r>
            <a:r>
              <a:rPr lang="en" sz="1210">
                <a:solidFill>
                  <a:srgbClr val="222222"/>
                </a:solidFill>
                <a:uFill>
                  <a:noFill/>
                </a:uFill>
                <a:hlinkClick r:id="rId4">
                  <a:extLst>
                    <a:ext uri="{A12FA001-AC4F-418D-AE19-62706E023703}">
                      <ahyp:hlinkClr val="tx"/>
                    </a:ext>
                  </a:extLst>
                </a:hlinkClick>
              </a:rPr>
              <a:t>protocol</a:t>
            </a:r>
            <a:r>
              <a:rPr lang="en" sz="1210">
                <a:solidFill>
                  <a:srgbClr val="222222"/>
                </a:solidFill>
              </a:rPr>
              <a:t>.</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 It was first developed by Netscape in 1995 for the purpose of ensuring privacy, authentication, and data integrity in Internet communications. </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It resides between Application layer and Transport Layer.</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SSL is the predecessor to the modern </a:t>
            </a:r>
            <a:r>
              <a:rPr lang="en" sz="1210">
                <a:solidFill>
                  <a:srgbClr val="222222"/>
                </a:solidFill>
                <a:uFill>
                  <a:noFill/>
                </a:uFill>
                <a:hlinkClick r:id="rId5">
                  <a:extLst>
                    <a:ext uri="{A12FA001-AC4F-418D-AE19-62706E023703}">
                      <ahyp:hlinkClr val="tx"/>
                    </a:ext>
                  </a:extLst>
                </a:hlinkClick>
              </a:rPr>
              <a:t>TLS</a:t>
            </a:r>
            <a:r>
              <a:rPr lang="en" sz="1210">
                <a:solidFill>
                  <a:srgbClr val="222222"/>
                </a:solidFill>
              </a:rPr>
              <a:t> encryption used today.</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A website that implements SSL/TLS has "</a:t>
            </a:r>
            <a:r>
              <a:rPr lang="en" sz="1210">
                <a:solidFill>
                  <a:srgbClr val="222222"/>
                </a:solidFill>
                <a:uFill>
                  <a:noFill/>
                </a:uFill>
                <a:hlinkClick r:id="rId6">
                  <a:extLst>
                    <a:ext uri="{A12FA001-AC4F-418D-AE19-62706E023703}">
                      <ahyp:hlinkClr val="tx"/>
                    </a:ext>
                  </a:extLst>
                </a:hlinkClick>
              </a:rPr>
              <a:t>HTTPS</a:t>
            </a:r>
            <a:r>
              <a:rPr lang="en" sz="1210">
                <a:solidFill>
                  <a:srgbClr val="222222"/>
                </a:solidFill>
              </a:rPr>
              <a:t>" in its URL instead of "</a:t>
            </a:r>
            <a:r>
              <a:rPr lang="en" sz="1210">
                <a:solidFill>
                  <a:srgbClr val="222222"/>
                </a:solidFill>
                <a:uFill>
                  <a:noFill/>
                </a:uFill>
                <a:hlinkClick r:id="rId7">
                  <a:extLst>
                    <a:ext uri="{A12FA001-AC4F-418D-AE19-62706E023703}">
                      <ahyp:hlinkClr val="tx"/>
                    </a:ext>
                  </a:extLst>
                </a:hlinkClick>
              </a:rPr>
              <a:t>HTTP</a:t>
            </a:r>
            <a:r>
              <a:rPr lang="en" sz="1210">
                <a:solidFill>
                  <a:srgbClr val="222222"/>
                </a:solidFill>
              </a:rPr>
              <a:t>."</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In order to provide a high degree of </a:t>
            </a:r>
            <a:r>
              <a:rPr lang="en" sz="1210">
                <a:solidFill>
                  <a:srgbClr val="222222"/>
                </a:solidFill>
                <a:uFill>
                  <a:noFill/>
                </a:uFill>
                <a:hlinkClick r:id="rId8">
                  <a:extLst>
                    <a:ext uri="{A12FA001-AC4F-418D-AE19-62706E023703}">
                      <ahyp:hlinkClr val="tx"/>
                    </a:ext>
                  </a:extLst>
                </a:hlinkClick>
              </a:rPr>
              <a:t>privacy</a:t>
            </a:r>
            <a:r>
              <a:rPr lang="en" sz="1210">
                <a:solidFill>
                  <a:srgbClr val="222222"/>
                </a:solidFill>
              </a:rPr>
              <a:t>, SSL encrypts data that is transmitted across the web. This means that anyone who tries to intercept this data will only see a garbled mix of characters that is nearly impossible to decrypt.</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SSL initiates an authentication process called a </a:t>
            </a:r>
            <a:r>
              <a:rPr lang="en" sz="1210">
                <a:solidFill>
                  <a:srgbClr val="222222"/>
                </a:solidFill>
                <a:uFill>
                  <a:noFill/>
                </a:uFill>
                <a:hlinkClick r:id="rId9">
                  <a:extLst>
                    <a:ext uri="{A12FA001-AC4F-418D-AE19-62706E023703}">
                      <ahyp:hlinkClr val="tx"/>
                    </a:ext>
                  </a:extLst>
                </a:hlinkClick>
              </a:rPr>
              <a:t>handshake</a:t>
            </a:r>
            <a:r>
              <a:rPr lang="en" sz="1210">
                <a:solidFill>
                  <a:srgbClr val="222222"/>
                </a:solidFill>
              </a:rPr>
              <a:t> between two communicating devices to ensure that both devices are really who they claim to be.</a:t>
            </a:r>
            <a:endParaRPr sz="1210">
              <a:solidFill>
                <a:srgbClr val="222222"/>
              </a:solidFill>
            </a:endParaRPr>
          </a:p>
          <a:p>
            <a:pPr indent="-305435" lvl="0" marL="457200" rtl="0" algn="l">
              <a:lnSpc>
                <a:spcPct val="130000"/>
              </a:lnSpc>
              <a:spcBef>
                <a:spcPts val="0"/>
              </a:spcBef>
              <a:spcAft>
                <a:spcPts val="0"/>
              </a:spcAft>
              <a:buClr>
                <a:srgbClr val="222222"/>
              </a:buClr>
              <a:buSzPts val="1210"/>
              <a:buChar char="●"/>
            </a:pPr>
            <a:r>
              <a:rPr lang="en" sz="1210">
                <a:solidFill>
                  <a:srgbClr val="222222"/>
                </a:solidFill>
              </a:rPr>
              <a:t>SSL also digitally signs data in order to provide data integrity, verifying that the data is not tampered with before reaching its intended recipient.</a:t>
            </a:r>
            <a:endParaRPr sz="1210">
              <a:solidFill>
                <a:srgbClr val="222222"/>
              </a:solidFill>
            </a:endParaRPr>
          </a:p>
          <a:p>
            <a:pPr indent="-305435" lvl="0" marL="457200" rtl="0" algn="l">
              <a:lnSpc>
                <a:spcPct val="130000"/>
              </a:lnSpc>
              <a:spcBef>
                <a:spcPts val="0"/>
              </a:spcBef>
              <a:spcAft>
                <a:spcPts val="0"/>
              </a:spcAft>
              <a:buClr>
                <a:srgbClr val="222222"/>
              </a:buClr>
              <a:buSzPts val="1210"/>
              <a:buFont typeface="Roboto"/>
              <a:buChar char="●"/>
            </a:pPr>
            <a:r>
              <a:rPr lang="en" sz="1302">
                <a:solidFill>
                  <a:srgbClr val="222222"/>
                </a:solidFill>
                <a:highlight>
                  <a:srgbClr val="FFFFFF"/>
                </a:highlight>
              </a:rPr>
              <a:t>Secure Socket Layer Protocols: </a:t>
            </a:r>
            <a:endParaRPr sz="1302">
              <a:solidFill>
                <a:srgbClr val="222222"/>
              </a:solidFill>
              <a:highlight>
                <a:srgbClr val="FFFFFF"/>
              </a:highlight>
            </a:endParaRPr>
          </a:p>
          <a:p>
            <a:pPr indent="-311308" lvl="0" marL="685800" rtl="0" algn="l">
              <a:lnSpc>
                <a:spcPct val="138000"/>
              </a:lnSpc>
              <a:spcBef>
                <a:spcPts val="0"/>
              </a:spcBef>
              <a:spcAft>
                <a:spcPts val="0"/>
              </a:spcAft>
              <a:buClr>
                <a:srgbClr val="222222"/>
              </a:buClr>
              <a:buSzPts val="1303"/>
              <a:buFont typeface="Open Sans"/>
              <a:buChar char="●"/>
            </a:pPr>
            <a:r>
              <a:rPr lang="en" sz="1302">
                <a:solidFill>
                  <a:srgbClr val="222222"/>
                </a:solidFill>
                <a:highlight>
                  <a:srgbClr val="FFFFFF"/>
                </a:highlight>
              </a:rPr>
              <a:t>SSL record protocol</a:t>
            </a:r>
            <a:endParaRPr sz="1302">
              <a:solidFill>
                <a:srgbClr val="222222"/>
              </a:solidFill>
              <a:highlight>
                <a:srgbClr val="FFFFFF"/>
              </a:highlight>
            </a:endParaRPr>
          </a:p>
          <a:p>
            <a:pPr indent="-311308" lvl="0" marL="685800" rtl="0" algn="l">
              <a:lnSpc>
                <a:spcPct val="138000"/>
              </a:lnSpc>
              <a:spcBef>
                <a:spcPts val="0"/>
              </a:spcBef>
              <a:spcAft>
                <a:spcPts val="0"/>
              </a:spcAft>
              <a:buClr>
                <a:srgbClr val="222222"/>
              </a:buClr>
              <a:buSzPts val="1303"/>
              <a:buFont typeface="Open Sans"/>
              <a:buChar char="●"/>
            </a:pPr>
            <a:r>
              <a:rPr lang="en" sz="1302">
                <a:solidFill>
                  <a:srgbClr val="222222"/>
                </a:solidFill>
                <a:highlight>
                  <a:srgbClr val="FFFFFF"/>
                </a:highlight>
              </a:rPr>
              <a:t>Handshake protocol</a:t>
            </a:r>
            <a:endParaRPr sz="1302">
              <a:solidFill>
                <a:srgbClr val="222222"/>
              </a:solidFill>
              <a:highlight>
                <a:srgbClr val="FFFFFF"/>
              </a:highlight>
            </a:endParaRPr>
          </a:p>
          <a:p>
            <a:pPr indent="-311308" lvl="0" marL="685800" rtl="0" algn="l">
              <a:lnSpc>
                <a:spcPct val="138000"/>
              </a:lnSpc>
              <a:spcBef>
                <a:spcPts val="0"/>
              </a:spcBef>
              <a:spcAft>
                <a:spcPts val="0"/>
              </a:spcAft>
              <a:buClr>
                <a:srgbClr val="222222"/>
              </a:buClr>
              <a:buSzPts val="1303"/>
              <a:buFont typeface="Open Sans"/>
              <a:buChar char="●"/>
            </a:pPr>
            <a:r>
              <a:rPr lang="en" sz="1302">
                <a:solidFill>
                  <a:srgbClr val="222222"/>
                </a:solidFill>
                <a:highlight>
                  <a:srgbClr val="FFFFFF"/>
                </a:highlight>
              </a:rPr>
              <a:t>Change-cipher spec protocol</a:t>
            </a:r>
            <a:endParaRPr sz="1302">
              <a:solidFill>
                <a:srgbClr val="222222"/>
              </a:solidFill>
              <a:highlight>
                <a:srgbClr val="FFFFFF"/>
              </a:highlight>
            </a:endParaRPr>
          </a:p>
          <a:p>
            <a:pPr indent="-311308" lvl="0" marL="685800" rtl="0" algn="l">
              <a:lnSpc>
                <a:spcPct val="138000"/>
              </a:lnSpc>
              <a:spcBef>
                <a:spcPts val="0"/>
              </a:spcBef>
              <a:spcAft>
                <a:spcPts val="0"/>
              </a:spcAft>
              <a:buClr>
                <a:srgbClr val="222222"/>
              </a:buClr>
              <a:buSzPts val="1303"/>
              <a:buFont typeface="Open Sans"/>
              <a:buChar char="●"/>
            </a:pPr>
            <a:r>
              <a:rPr lang="en" sz="1302">
                <a:solidFill>
                  <a:srgbClr val="222222"/>
                </a:solidFill>
                <a:highlight>
                  <a:srgbClr val="FFFFFF"/>
                </a:highlight>
              </a:rPr>
              <a:t>Alert protocol</a:t>
            </a:r>
            <a:endParaRPr sz="1765">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1"/>
          <p:cNvPicPr preferRelativeResize="0"/>
          <p:nvPr/>
        </p:nvPicPr>
        <p:blipFill rotWithShape="1">
          <a:blip r:embed="rId3">
            <a:alphaModFix/>
          </a:blip>
          <a:srcRect b="0" l="0" r="0" t="0"/>
          <a:stretch/>
        </p:blipFill>
        <p:spPr>
          <a:xfrm>
            <a:off x="160138" y="136200"/>
            <a:ext cx="3038475" cy="2019300"/>
          </a:xfrm>
          <a:prstGeom prst="rect">
            <a:avLst/>
          </a:prstGeom>
          <a:noFill/>
          <a:ln>
            <a:noFill/>
          </a:ln>
        </p:spPr>
      </p:pic>
      <p:pic>
        <p:nvPicPr>
          <p:cNvPr id="186" name="Google Shape;186;p21"/>
          <p:cNvPicPr preferRelativeResize="0"/>
          <p:nvPr/>
        </p:nvPicPr>
        <p:blipFill rotWithShape="1">
          <a:blip r:embed="rId4">
            <a:alphaModFix/>
          </a:blip>
          <a:srcRect b="0" l="0" r="0" t="0"/>
          <a:stretch/>
        </p:blipFill>
        <p:spPr>
          <a:xfrm>
            <a:off x="3544554" y="204825"/>
            <a:ext cx="3859125" cy="4832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SSL Handshake Protocol</a:t>
            </a:r>
            <a:endParaRPr/>
          </a:p>
        </p:txBody>
      </p:sp>
      <p:sp>
        <p:nvSpPr>
          <p:cNvPr id="192" name="Google Shape;192;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800"/>
              <a:buNone/>
            </a:pPr>
            <a:r>
              <a:rPr b="1" lang="en" sz="1200">
                <a:solidFill>
                  <a:srgbClr val="273239"/>
                </a:solidFill>
                <a:highlight>
                  <a:srgbClr val="FFFFFF"/>
                </a:highlight>
              </a:rPr>
              <a:t>Handshake Protocol: </a:t>
            </a:r>
            <a:r>
              <a:rPr lang="en" sz="1200">
                <a:solidFill>
                  <a:srgbClr val="273239"/>
                </a:solidFill>
                <a:highlight>
                  <a:srgbClr val="FFFFFF"/>
                </a:highlight>
              </a:rPr>
              <a:t>Handshake Protocol is used to establish sessions. This protocol allows the client and server to </a:t>
            </a:r>
            <a:r>
              <a:rPr b="1" lang="en" sz="1200">
                <a:solidFill>
                  <a:srgbClr val="273239"/>
                </a:solidFill>
                <a:highlight>
                  <a:srgbClr val="FFFFFF"/>
                </a:highlight>
              </a:rPr>
              <a:t>authenticate</a:t>
            </a:r>
            <a:r>
              <a:rPr lang="en" sz="1200">
                <a:solidFill>
                  <a:srgbClr val="273239"/>
                </a:solidFill>
                <a:highlight>
                  <a:srgbClr val="FFFFFF"/>
                </a:highlight>
              </a:rPr>
              <a:t> each other by sending a series of messages to each other. Handshake protocol uses four phases to complete its cycle. </a:t>
            </a:r>
            <a:endParaRPr sz="1200">
              <a:solidFill>
                <a:srgbClr val="273239"/>
              </a:solidFill>
              <a:highlight>
                <a:srgbClr val="FFFFFF"/>
              </a:highlight>
            </a:endParaRPr>
          </a:p>
          <a:p>
            <a:pPr indent="-304800" lvl="0" marL="685800" rtl="0" algn="l">
              <a:lnSpc>
                <a:spcPct val="158000"/>
              </a:lnSpc>
              <a:spcBef>
                <a:spcPts val="2600"/>
              </a:spcBef>
              <a:spcAft>
                <a:spcPts val="0"/>
              </a:spcAft>
              <a:buClr>
                <a:srgbClr val="273239"/>
              </a:buClr>
              <a:buSzPts val="1200"/>
              <a:buFont typeface="Arial"/>
              <a:buChar char="●"/>
            </a:pPr>
            <a:r>
              <a:rPr b="1" lang="en" sz="1200">
                <a:solidFill>
                  <a:srgbClr val="273239"/>
                </a:solidFill>
                <a:highlight>
                  <a:srgbClr val="FFFFFF"/>
                </a:highlight>
              </a:rPr>
              <a:t>Phase-1:</a:t>
            </a:r>
            <a:r>
              <a:rPr lang="en" sz="1200">
                <a:solidFill>
                  <a:srgbClr val="273239"/>
                </a:solidFill>
                <a:highlight>
                  <a:srgbClr val="FFFFFF"/>
                </a:highlight>
              </a:rPr>
              <a:t> In Phase-1 both Client and Server send hello-packets to each other. In this IP session, cipher suite and protocol version are exchanged for security purposes. </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Phase-2:</a:t>
            </a:r>
            <a:r>
              <a:rPr lang="en" sz="1200">
                <a:solidFill>
                  <a:srgbClr val="273239"/>
                </a:solidFill>
                <a:highlight>
                  <a:srgbClr val="FFFFFF"/>
                </a:highlight>
              </a:rPr>
              <a:t> Server sends his certificate and Server-key-exchange. The server end phase-2 by sending the Server-hello-end packet. </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Phase-3:</a:t>
            </a:r>
            <a:r>
              <a:rPr lang="en" sz="1200">
                <a:solidFill>
                  <a:srgbClr val="273239"/>
                </a:solidFill>
                <a:highlight>
                  <a:srgbClr val="FFFFFF"/>
                </a:highlight>
              </a:rPr>
              <a:t> In this phase, Client replies to the server by sending his certificate and Client-exchange-key. </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Phase-4:</a:t>
            </a:r>
            <a:r>
              <a:rPr lang="en" sz="1200">
                <a:solidFill>
                  <a:srgbClr val="273239"/>
                </a:solidFill>
                <a:highlight>
                  <a:srgbClr val="FFFFFF"/>
                </a:highlight>
              </a:rPr>
              <a:t> In Phase-4 Change-cipher suite occurred and after this Handshake Protocol ends. </a:t>
            </a:r>
            <a:br>
              <a:rPr lang="en" sz="1200">
                <a:solidFill>
                  <a:srgbClr val="273239"/>
                </a:solidFill>
                <a:highlight>
                  <a:srgbClr val="FFFFFF"/>
                </a:highlight>
              </a:rPr>
            </a:br>
            <a:r>
              <a:rPr lang="en" sz="1200">
                <a:solidFill>
                  <a:srgbClr val="273239"/>
                </a:solidFill>
                <a:highlight>
                  <a:srgbClr val="FFFFFF"/>
                </a:highlight>
              </a:rPr>
              <a:t> </a:t>
            </a:r>
            <a:endParaRPr sz="1200">
              <a:solidFill>
                <a:srgbClr val="273239"/>
              </a:solidFill>
              <a:highlight>
                <a:srgbClr val="FFFFFF"/>
              </a:highlight>
            </a:endParaRPr>
          </a:p>
          <a:p>
            <a:pPr indent="0" lvl="0" marL="0" rtl="0" algn="l">
              <a:lnSpc>
                <a:spcPct val="115000"/>
              </a:lnSpc>
              <a:spcBef>
                <a:spcPts val="3600"/>
              </a:spcBef>
              <a:spcAft>
                <a:spcPts val="1200"/>
              </a:spcAft>
              <a:buSzPts val="1800"/>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b="0" l="0" r="0" t="0"/>
          <a:stretch/>
        </p:blipFill>
        <p:spPr>
          <a:xfrm>
            <a:off x="0" y="0"/>
            <a:ext cx="4592775" cy="1772281"/>
          </a:xfrm>
          <a:prstGeom prst="rect">
            <a:avLst/>
          </a:prstGeom>
          <a:noFill/>
          <a:ln>
            <a:noFill/>
          </a:ln>
        </p:spPr>
      </p:pic>
      <p:pic>
        <p:nvPicPr>
          <p:cNvPr id="198" name="Google Shape;198;p23"/>
          <p:cNvPicPr preferRelativeResize="0"/>
          <p:nvPr/>
        </p:nvPicPr>
        <p:blipFill rotWithShape="1">
          <a:blip r:embed="rId4">
            <a:alphaModFix/>
          </a:blip>
          <a:srcRect b="-16468" l="0" r="-23364" t="0"/>
          <a:stretch/>
        </p:blipFill>
        <p:spPr>
          <a:xfrm>
            <a:off x="449075" y="2304100"/>
            <a:ext cx="4592777" cy="2839400"/>
          </a:xfrm>
          <a:prstGeom prst="rect">
            <a:avLst/>
          </a:prstGeom>
          <a:noFill/>
          <a:ln>
            <a:noFill/>
          </a:ln>
        </p:spPr>
      </p:pic>
      <p:pic>
        <p:nvPicPr>
          <p:cNvPr id="199" name="Google Shape;199;p23"/>
          <p:cNvPicPr preferRelativeResize="0"/>
          <p:nvPr/>
        </p:nvPicPr>
        <p:blipFill rotWithShape="1">
          <a:blip r:embed="rId5">
            <a:alphaModFix/>
          </a:blip>
          <a:srcRect b="0" l="0" r="0" t="0"/>
          <a:stretch/>
        </p:blipFill>
        <p:spPr>
          <a:xfrm>
            <a:off x="4592775" y="225425"/>
            <a:ext cx="4686725" cy="2078675"/>
          </a:xfrm>
          <a:prstGeom prst="rect">
            <a:avLst/>
          </a:prstGeom>
          <a:noFill/>
          <a:ln>
            <a:noFill/>
          </a:ln>
        </p:spPr>
      </p:pic>
      <p:pic>
        <p:nvPicPr>
          <p:cNvPr id="200" name="Google Shape;200;p23"/>
          <p:cNvPicPr preferRelativeResize="0"/>
          <p:nvPr/>
        </p:nvPicPr>
        <p:blipFill rotWithShape="1">
          <a:blip r:embed="rId6">
            <a:alphaModFix/>
          </a:blip>
          <a:srcRect b="0" l="0" r="0" t="0"/>
          <a:stretch/>
        </p:blipFill>
        <p:spPr>
          <a:xfrm>
            <a:off x="5279550" y="2304101"/>
            <a:ext cx="3217174" cy="283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4"/>
          <p:cNvPicPr preferRelativeResize="0"/>
          <p:nvPr/>
        </p:nvPicPr>
        <p:blipFill rotWithShape="1">
          <a:blip r:embed="rId3">
            <a:alphaModFix/>
          </a:blip>
          <a:srcRect b="0" l="0" r="0" t="0"/>
          <a:stretch/>
        </p:blipFill>
        <p:spPr>
          <a:xfrm>
            <a:off x="114300" y="0"/>
            <a:ext cx="4857576" cy="1785250"/>
          </a:xfrm>
          <a:prstGeom prst="rect">
            <a:avLst/>
          </a:prstGeom>
          <a:noFill/>
          <a:ln>
            <a:noFill/>
          </a:ln>
        </p:spPr>
      </p:pic>
      <p:pic>
        <p:nvPicPr>
          <p:cNvPr id="206" name="Google Shape;206;p24"/>
          <p:cNvPicPr preferRelativeResize="0"/>
          <p:nvPr/>
        </p:nvPicPr>
        <p:blipFill rotWithShape="1">
          <a:blip r:embed="rId4">
            <a:alphaModFix/>
          </a:blip>
          <a:srcRect b="0" l="0" r="0" t="0"/>
          <a:stretch/>
        </p:blipFill>
        <p:spPr>
          <a:xfrm>
            <a:off x="4798375" y="-52750"/>
            <a:ext cx="4252150" cy="5249026"/>
          </a:xfrm>
          <a:prstGeom prst="rect">
            <a:avLst/>
          </a:prstGeom>
          <a:noFill/>
          <a:ln>
            <a:noFill/>
          </a:ln>
        </p:spPr>
      </p:pic>
      <p:pic>
        <p:nvPicPr>
          <p:cNvPr id="207" name="Google Shape;207;p24"/>
          <p:cNvPicPr preferRelativeResize="0"/>
          <p:nvPr/>
        </p:nvPicPr>
        <p:blipFill rotWithShape="1">
          <a:blip r:embed="rId5">
            <a:alphaModFix/>
          </a:blip>
          <a:srcRect b="0" l="0" r="0" t="0"/>
          <a:stretch/>
        </p:blipFill>
        <p:spPr>
          <a:xfrm>
            <a:off x="403550" y="2000244"/>
            <a:ext cx="2006625" cy="170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5"/>
          <p:cNvPicPr preferRelativeResize="0"/>
          <p:nvPr/>
        </p:nvPicPr>
        <p:blipFill rotWithShape="1">
          <a:blip r:embed="rId3">
            <a:alphaModFix/>
          </a:blip>
          <a:srcRect b="0" l="0" r="0" t="0"/>
          <a:stretch/>
        </p:blipFill>
        <p:spPr>
          <a:xfrm>
            <a:off x="0" y="0"/>
            <a:ext cx="4572000" cy="3429000"/>
          </a:xfrm>
          <a:prstGeom prst="rect">
            <a:avLst/>
          </a:prstGeom>
          <a:noFill/>
          <a:ln>
            <a:noFill/>
          </a:ln>
        </p:spPr>
      </p:pic>
      <p:pic>
        <p:nvPicPr>
          <p:cNvPr id="213" name="Google Shape;213;p25"/>
          <p:cNvPicPr preferRelativeResize="0"/>
          <p:nvPr/>
        </p:nvPicPr>
        <p:blipFill rotWithShape="1">
          <a:blip r:embed="rId4">
            <a:alphaModFix/>
          </a:blip>
          <a:srcRect b="0" l="0" r="0" t="0"/>
          <a:stretch/>
        </p:blipFill>
        <p:spPr>
          <a:xfrm>
            <a:off x="4662050" y="1531050"/>
            <a:ext cx="4267200" cy="3200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rotWithShape="1">
          <a:blip r:embed="rId3">
            <a:alphaModFix/>
          </a:blip>
          <a:srcRect b="0" l="0" r="0" t="0"/>
          <a:stretch/>
        </p:blipFill>
        <p:spPr>
          <a:xfrm>
            <a:off x="0" y="0"/>
            <a:ext cx="4572000" cy="3429000"/>
          </a:xfrm>
          <a:prstGeom prst="rect">
            <a:avLst/>
          </a:prstGeom>
          <a:noFill/>
          <a:ln>
            <a:noFill/>
          </a:ln>
        </p:spPr>
      </p:pic>
      <p:pic>
        <p:nvPicPr>
          <p:cNvPr id="219" name="Google Shape;219;p26"/>
          <p:cNvPicPr preferRelativeResize="0"/>
          <p:nvPr/>
        </p:nvPicPr>
        <p:blipFill rotWithShape="1">
          <a:blip r:embed="rId4">
            <a:alphaModFix/>
          </a:blip>
          <a:srcRect b="0" l="0" r="0" t="0"/>
          <a:stretch/>
        </p:blipFill>
        <p:spPr>
          <a:xfrm>
            <a:off x="4572000" y="62350"/>
            <a:ext cx="4267200" cy="320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b="0" l="0" r="0" t="0"/>
          <a:stretch/>
        </p:blipFill>
        <p:spPr>
          <a:xfrm>
            <a:off x="152400" y="152400"/>
            <a:ext cx="4572000" cy="3429000"/>
          </a:xfrm>
          <a:prstGeom prst="rect">
            <a:avLst/>
          </a:prstGeom>
          <a:noFill/>
          <a:ln>
            <a:noFill/>
          </a:ln>
        </p:spPr>
      </p:pic>
      <p:pic>
        <p:nvPicPr>
          <p:cNvPr id="225" name="Google Shape;225;p27"/>
          <p:cNvPicPr preferRelativeResize="0"/>
          <p:nvPr/>
        </p:nvPicPr>
        <p:blipFill rotWithShape="1">
          <a:blip r:embed="rId4">
            <a:alphaModFix/>
          </a:blip>
          <a:srcRect b="0" l="0" r="0" t="0"/>
          <a:stretch/>
        </p:blipFill>
        <p:spPr>
          <a:xfrm>
            <a:off x="4876800" y="152400"/>
            <a:ext cx="4114800" cy="308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HTTPS </a:t>
            </a:r>
            <a:endParaRPr/>
          </a:p>
        </p:txBody>
      </p:sp>
      <p:pic>
        <p:nvPicPr>
          <p:cNvPr id="231" name="Google Shape;231;p28"/>
          <p:cNvPicPr preferRelativeResize="0"/>
          <p:nvPr/>
        </p:nvPicPr>
        <p:blipFill rotWithShape="1">
          <a:blip r:embed="rId3">
            <a:alphaModFix/>
          </a:blip>
          <a:srcRect b="0" l="0" r="0" t="0"/>
          <a:stretch/>
        </p:blipFill>
        <p:spPr>
          <a:xfrm>
            <a:off x="242650" y="1244675"/>
            <a:ext cx="5020225" cy="3762050"/>
          </a:xfrm>
          <a:prstGeom prst="rect">
            <a:avLst/>
          </a:prstGeom>
          <a:noFill/>
          <a:ln>
            <a:noFill/>
          </a:ln>
        </p:spPr>
      </p:pic>
      <p:pic>
        <p:nvPicPr>
          <p:cNvPr id="232" name="Google Shape;232;p28"/>
          <p:cNvPicPr preferRelativeResize="0"/>
          <p:nvPr/>
        </p:nvPicPr>
        <p:blipFill rotWithShape="1">
          <a:blip r:embed="rId4">
            <a:alphaModFix/>
          </a:blip>
          <a:srcRect b="0" l="0" r="0" t="0"/>
          <a:stretch/>
        </p:blipFill>
        <p:spPr>
          <a:xfrm>
            <a:off x="4120825" y="182975"/>
            <a:ext cx="4891901" cy="877075"/>
          </a:xfrm>
          <a:prstGeom prst="rect">
            <a:avLst/>
          </a:prstGeom>
          <a:noFill/>
          <a:ln>
            <a:noFill/>
          </a:ln>
        </p:spPr>
      </p:pic>
      <p:pic>
        <p:nvPicPr>
          <p:cNvPr id="233" name="Google Shape;233;p28"/>
          <p:cNvPicPr preferRelativeResize="0"/>
          <p:nvPr/>
        </p:nvPicPr>
        <p:blipFill rotWithShape="1">
          <a:blip r:embed="rId5">
            <a:alphaModFix/>
          </a:blip>
          <a:srcRect b="0" l="0" r="0" t="0"/>
          <a:stretch/>
        </p:blipFill>
        <p:spPr>
          <a:xfrm>
            <a:off x="5262875" y="2428625"/>
            <a:ext cx="3823375" cy="161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b="0" l="0" r="0" t="0"/>
          <a:stretch/>
        </p:blipFill>
        <p:spPr>
          <a:xfrm>
            <a:off x="1193100" y="0"/>
            <a:ext cx="6391275" cy="1466850"/>
          </a:xfrm>
          <a:prstGeom prst="rect">
            <a:avLst/>
          </a:prstGeom>
          <a:noFill/>
          <a:ln>
            <a:noFill/>
          </a:ln>
        </p:spPr>
      </p:pic>
      <p:pic>
        <p:nvPicPr>
          <p:cNvPr id="239" name="Google Shape;239;p29"/>
          <p:cNvPicPr preferRelativeResize="0"/>
          <p:nvPr/>
        </p:nvPicPr>
        <p:blipFill rotWithShape="1">
          <a:blip r:embed="rId4">
            <a:alphaModFix/>
          </a:blip>
          <a:srcRect b="0" l="0" r="0" t="0"/>
          <a:stretch/>
        </p:blipFill>
        <p:spPr>
          <a:xfrm>
            <a:off x="1221675" y="1466850"/>
            <a:ext cx="6334125" cy="390525"/>
          </a:xfrm>
          <a:prstGeom prst="rect">
            <a:avLst/>
          </a:prstGeom>
          <a:noFill/>
          <a:ln>
            <a:noFill/>
          </a:ln>
        </p:spPr>
      </p:pic>
      <p:pic>
        <p:nvPicPr>
          <p:cNvPr id="240" name="Google Shape;240;p29"/>
          <p:cNvPicPr preferRelativeResize="0"/>
          <p:nvPr/>
        </p:nvPicPr>
        <p:blipFill rotWithShape="1">
          <a:blip r:embed="rId5">
            <a:alphaModFix/>
          </a:blip>
          <a:srcRect b="0" l="0" r="0" t="0"/>
          <a:stretch/>
        </p:blipFill>
        <p:spPr>
          <a:xfrm>
            <a:off x="1188325" y="1857375"/>
            <a:ext cx="6400800" cy="1847850"/>
          </a:xfrm>
          <a:prstGeom prst="rect">
            <a:avLst/>
          </a:prstGeom>
          <a:noFill/>
          <a:ln>
            <a:noFill/>
          </a:ln>
        </p:spPr>
      </p:pic>
      <p:cxnSp>
        <p:nvCxnSpPr>
          <p:cNvPr id="241" name="Google Shape;241;p29"/>
          <p:cNvCxnSpPr/>
          <p:nvPr/>
        </p:nvCxnSpPr>
        <p:spPr>
          <a:xfrm>
            <a:off x="1239975" y="1366075"/>
            <a:ext cx="0" cy="660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3"/>
          <p:cNvPicPr preferRelativeResize="0"/>
          <p:nvPr/>
        </p:nvPicPr>
        <p:blipFill rotWithShape="1">
          <a:blip r:embed="rId3">
            <a:alphaModFix/>
          </a:blip>
          <a:srcRect b="0" l="0" r="0" t="0"/>
          <a:stretch/>
        </p:blipFill>
        <p:spPr>
          <a:xfrm>
            <a:off x="692725" y="128238"/>
            <a:ext cx="7255450" cy="4887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PGP (Pretty Good Privacy)</a:t>
            </a:r>
            <a:endParaRPr/>
          </a:p>
        </p:txBody>
      </p:sp>
      <p:sp>
        <p:nvSpPr>
          <p:cNvPr id="247" name="Google Shape;247;p30"/>
          <p:cNvSpPr txBox="1"/>
          <p:nvPr>
            <p:ph idx="1" type="body"/>
          </p:nvPr>
        </p:nvSpPr>
        <p:spPr>
          <a:xfrm>
            <a:off x="311700" y="1266325"/>
            <a:ext cx="8520600" cy="3691500"/>
          </a:xfrm>
          <a:prstGeom prst="rect">
            <a:avLst/>
          </a:prstGeom>
          <a:noFill/>
          <a:ln>
            <a:noFill/>
          </a:ln>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PGP stands for Pretty Good Privacy (PGP) which is invented by Phil Zimmermann.</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PGP was designed to provide all four aspects of security, i.e., privacy, integrity, authentication, and non-repudiation in the sending of email.</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PGP uses a digital signature (a combination of hashing and public key encryption) to provide integrity, authentication, and non-repudiation. PGP uses a combination of secret key encryption and public key encryption to provide privacy. Therefore, we can say that the digital signature uses one hash function, one secret key, and two private-public key pairs.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PGP is an open source and freely available software package for email security.</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PGP provides authentication through the use of Digital Signature.</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It provides confidentiality through the use of symmetric block encryption.</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It provides compression by using the ZIP algorithm, and EMAIL compatibility using the radix-64 encoding scheme.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206100" y="2021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PROCESS OF PGP</a:t>
            </a:r>
            <a:endParaRPr/>
          </a:p>
        </p:txBody>
      </p:sp>
      <p:sp>
        <p:nvSpPr>
          <p:cNvPr id="253" name="Google Shape;253;p31"/>
          <p:cNvSpPr txBox="1"/>
          <p:nvPr>
            <p:ph idx="1" type="body"/>
          </p:nvPr>
        </p:nvSpPr>
        <p:spPr>
          <a:xfrm>
            <a:off x="132150" y="909525"/>
            <a:ext cx="8520600" cy="38487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1400"/>
              </a:spcBef>
              <a:spcAft>
                <a:spcPts val="0"/>
              </a:spcAft>
              <a:buSzPts val="1018"/>
              <a:buNone/>
            </a:pPr>
            <a:r>
              <a:rPr lang="en" sz="1679">
                <a:solidFill>
                  <a:srgbClr val="610B4B"/>
                </a:solidFill>
                <a:highlight>
                  <a:srgbClr val="FFFFFF"/>
                </a:highlight>
                <a:latin typeface="Arial"/>
                <a:ea typeface="Arial"/>
                <a:cs typeface="Arial"/>
                <a:sym typeface="Arial"/>
              </a:rPr>
              <a:t>Following are the steps taken by PGP to create secure e-mail at the sender site:</a:t>
            </a:r>
            <a:endParaRPr sz="1679">
              <a:solidFill>
                <a:srgbClr val="610B4B"/>
              </a:solidFill>
              <a:highlight>
                <a:srgbClr val="FFFFFF"/>
              </a:highlight>
              <a:latin typeface="Arial"/>
              <a:ea typeface="Arial"/>
              <a:cs typeface="Arial"/>
              <a:sym typeface="Arial"/>
            </a:endParaRPr>
          </a:p>
          <a:p>
            <a:pPr indent="-311785" lvl="0" marL="457200" marR="25400" rtl="0" algn="l">
              <a:lnSpc>
                <a:spcPct val="136250"/>
              </a:lnSpc>
              <a:spcBef>
                <a:spcPts val="150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e-mail message is hashed by using a hashing function to create a digest.</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digest is then encrypted to form a signed digest by using the sender's private key, and then signed digest is added to the original email message.</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original message and signed digest are encrypted by using a one-time secret key created by the sender.</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secret key is encrypted by using a receiver's public key.</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Both the encrypted secret key and the encrypted combination of message and digest are sent together.</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receiver receives the combination of encrypted secret key and message digest is received.</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encrypted secret key is decrypted by using the receiver's private key to get the one-time secret key.</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secret key is then used to decrypt the combination of message and digest.</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The digest is decrypted by using the sender's public key, and the original message is hashed by using a hash function to create a digest.</a:t>
            </a:r>
            <a:endParaRPr sz="1310">
              <a:solidFill>
                <a:srgbClr val="000000"/>
              </a:solidFill>
              <a:highlight>
                <a:srgbClr val="FFFFFF"/>
              </a:highlight>
              <a:latin typeface="Roboto"/>
              <a:ea typeface="Roboto"/>
              <a:cs typeface="Roboto"/>
              <a:sym typeface="Roboto"/>
            </a:endParaRPr>
          </a:p>
          <a:p>
            <a:pPr indent="-311785" lvl="0" marL="457200" marR="25400" rtl="0" algn="l">
              <a:lnSpc>
                <a:spcPct val="136250"/>
              </a:lnSpc>
              <a:spcBef>
                <a:spcPts val="0"/>
              </a:spcBef>
              <a:spcAft>
                <a:spcPts val="0"/>
              </a:spcAft>
              <a:buClr>
                <a:srgbClr val="000000"/>
              </a:buClr>
              <a:buSzPts val="1310"/>
              <a:buFont typeface="Roboto"/>
              <a:buChar char="●"/>
            </a:pPr>
            <a:r>
              <a:rPr lang="en" sz="1310">
                <a:solidFill>
                  <a:srgbClr val="000000"/>
                </a:solidFill>
                <a:highlight>
                  <a:srgbClr val="FFFFFF"/>
                </a:highlight>
                <a:latin typeface="Roboto"/>
                <a:ea typeface="Roboto"/>
                <a:cs typeface="Roboto"/>
                <a:sym typeface="Roboto"/>
              </a:rPr>
              <a:t>Both the digests are compared if both of them are equal means that all the aspects of security are preserved.</a:t>
            </a:r>
            <a:endParaRPr sz="1310">
              <a:solidFill>
                <a:srgbClr val="000000"/>
              </a:solidFill>
              <a:highlight>
                <a:srgbClr val="FFFFFF"/>
              </a:highlight>
              <a:latin typeface="Roboto"/>
              <a:ea typeface="Roboto"/>
              <a:cs typeface="Roboto"/>
              <a:sym typeface="Roboto"/>
            </a:endParaRPr>
          </a:p>
          <a:p>
            <a:pPr indent="0" lvl="0" marL="0" marR="25400" rtl="0" algn="l">
              <a:lnSpc>
                <a:spcPct val="136250"/>
              </a:lnSpc>
              <a:spcBef>
                <a:spcPts val="1500"/>
              </a:spcBef>
              <a:spcAft>
                <a:spcPts val="1200"/>
              </a:spcAft>
              <a:buSzPts val="1018"/>
              <a:buNone/>
            </a:pPr>
            <a:r>
              <a:t/>
            </a:r>
            <a:endParaRPr sz="1310">
              <a:solidFill>
                <a:srgbClr val="000000"/>
              </a:solidFill>
              <a:highlight>
                <a:srgbClr val="FFFFFF"/>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2"/>
          <p:cNvPicPr preferRelativeResize="0"/>
          <p:nvPr/>
        </p:nvPicPr>
        <p:blipFill rotWithShape="1">
          <a:blip r:embed="rId3">
            <a:alphaModFix/>
          </a:blip>
          <a:srcRect b="0" l="0" r="0" t="0"/>
          <a:stretch/>
        </p:blipFill>
        <p:spPr>
          <a:xfrm>
            <a:off x="152400" y="552150"/>
            <a:ext cx="8839201" cy="3885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PGP</a:t>
            </a:r>
            <a:endParaRPr/>
          </a:p>
        </p:txBody>
      </p:sp>
      <p:sp>
        <p:nvSpPr>
          <p:cNvPr id="264" name="Google Shape;264;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just">
              <a:lnSpc>
                <a:spcPct val="130000"/>
              </a:lnSpc>
              <a:spcBef>
                <a:spcPts val="1400"/>
              </a:spcBef>
              <a:spcAft>
                <a:spcPts val="0"/>
              </a:spcAft>
              <a:buSzPts val="1800"/>
              <a:buNone/>
            </a:pPr>
            <a:r>
              <a:rPr lang="en" sz="1600">
                <a:solidFill>
                  <a:srgbClr val="610B4B"/>
                </a:solidFill>
                <a:highlight>
                  <a:srgbClr val="FFFFFF"/>
                </a:highlight>
                <a:latin typeface="Arial"/>
                <a:ea typeface="Arial"/>
                <a:cs typeface="Arial"/>
                <a:sym typeface="Arial"/>
              </a:rPr>
              <a:t>Disadvantages of PGP Encryption</a:t>
            </a:r>
            <a:endParaRPr sz="1600">
              <a:solidFill>
                <a:srgbClr val="610B4B"/>
              </a:solidFill>
              <a:highlight>
                <a:srgbClr val="FFFFFF"/>
              </a:highlight>
              <a:latin typeface="Arial"/>
              <a:ea typeface="Arial"/>
              <a:cs typeface="Arial"/>
              <a:sym typeface="Arial"/>
            </a:endParaRPr>
          </a:p>
          <a:p>
            <a:pPr indent="-342900" lvl="0" marL="457200" rtl="0" algn="l">
              <a:lnSpc>
                <a:spcPct val="115000"/>
              </a:lnSpc>
              <a:spcBef>
                <a:spcPts val="400"/>
              </a:spcBef>
              <a:spcAft>
                <a:spcPts val="0"/>
              </a:spcAft>
              <a:buSzPts val="1800"/>
              <a:buChar char="●"/>
            </a:pPr>
            <a:r>
              <a:rPr b="1" lang="en" sz="1200">
                <a:solidFill>
                  <a:srgbClr val="000000"/>
                </a:solidFill>
                <a:highlight>
                  <a:srgbClr val="FFFFFF"/>
                </a:highlight>
                <a:latin typeface="Roboto"/>
                <a:ea typeface="Roboto"/>
                <a:cs typeface="Roboto"/>
                <a:sym typeface="Roboto"/>
              </a:rPr>
              <a:t>The Administration is difficult</a:t>
            </a:r>
            <a:endParaRPr b="1" sz="1200">
              <a:solidFill>
                <a:srgbClr val="00000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Compatibility issues</a:t>
            </a:r>
            <a:endParaRPr b="1" sz="1200">
              <a:solidFill>
                <a:srgbClr val="00000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Complexity</a:t>
            </a:r>
            <a:endParaRPr b="1" sz="1200">
              <a:solidFill>
                <a:srgbClr val="00000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No recovery</a:t>
            </a:r>
            <a:endParaRPr b="1"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MIME</a:t>
            </a:r>
            <a:endParaRPr/>
          </a:p>
        </p:txBody>
      </p:sp>
      <p:pic>
        <p:nvPicPr>
          <p:cNvPr id="270" name="Google Shape;270;p34"/>
          <p:cNvPicPr preferRelativeResize="0"/>
          <p:nvPr/>
        </p:nvPicPr>
        <p:blipFill rotWithShape="1">
          <a:blip r:embed="rId3">
            <a:alphaModFix/>
          </a:blip>
          <a:srcRect b="0" l="0" r="0" t="0"/>
          <a:stretch/>
        </p:blipFill>
        <p:spPr>
          <a:xfrm>
            <a:off x="92375" y="1014625"/>
            <a:ext cx="4915034" cy="3686275"/>
          </a:xfrm>
          <a:prstGeom prst="rect">
            <a:avLst/>
          </a:prstGeom>
          <a:noFill/>
          <a:ln>
            <a:noFill/>
          </a:ln>
        </p:spPr>
      </p:pic>
      <p:pic>
        <p:nvPicPr>
          <p:cNvPr id="271" name="Google Shape;271;p34"/>
          <p:cNvPicPr preferRelativeResize="0"/>
          <p:nvPr/>
        </p:nvPicPr>
        <p:blipFill rotWithShape="1">
          <a:blip r:embed="rId4">
            <a:alphaModFix/>
          </a:blip>
          <a:srcRect b="0" l="0" r="0" t="0"/>
          <a:stretch/>
        </p:blipFill>
        <p:spPr>
          <a:xfrm>
            <a:off x="5239884" y="73975"/>
            <a:ext cx="3501567" cy="2626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S/MIME</a:t>
            </a:r>
            <a:endParaRPr/>
          </a:p>
        </p:txBody>
      </p:sp>
      <p:sp>
        <p:nvSpPr>
          <p:cNvPr id="277" name="Google Shape;277;p3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04800" lvl="0" marL="457200" marR="25400" rtl="0" algn="just">
              <a:lnSpc>
                <a:spcPct val="160000"/>
              </a:lnSpc>
              <a:spcBef>
                <a:spcPts val="200"/>
              </a:spcBef>
              <a:spcAft>
                <a:spcPts val="0"/>
              </a:spcAft>
              <a:buClr>
                <a:srgbClr val="000000"/>
              </a:buClr>
              <a:buSzPts val="1200"/>
              <a:buFont typeface="Arial"/>
              <a:buChar char="●"/>
            </a:pPr>
            <a:r>
              <a:rPr lang="en" sz="1200">
                <a:solidFill>
                  <a:srgbClr val="000000"/>
                </a:solidFill>
                <a:latin typeface="Arial"/>
                <a:ea typeface="Arial"/>
                <a:cs typeface="Arial"/>
                <a:sym typeface="Arial"/>
              </a:rPr>
              <a:t>Secure/Multipurpose Internet Mail Extension (S/MIME) is an industry-standard for email encryption and signature that is commonly used by businesses to improve email security. S/MIME is supported by the majority of corporate email clients.</a:t>
            </a:r>
            <a:endParaRPr sz="1200">
              <a:solidFill>
                <a:srgbClr val="000000"/>
              </a:solidFill>
              <a:latin typeface="Arial"/>
              <a:ea typeface="Arial"/>
              <a:cs typeface="Arial"/>
              <a:sym typeface="Arial"/>
            </a:endParaRPr>
          </a:p>
          <a:p>
            <a:pPr indent="-304800" lvl="0" marL="457200" marR="25400" rtl="0" algn="just">
              <a:lnSpc>
                <a:spcPct val="16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S/MIME encrypts and digitally signs emails to verify that they are verified and that their contents have not been tampered with.</a:t>
            </a:r>
            <a:endParaRPr sz="1200">
              <a:solidFill>
                <a:srgbClr val="000000"/>
              </a:solidFill>
              <a:latin typeface="Arial"/>
              <a:ea typeface="Arial"/>
              <a:cs typeface="Arial"/>
              <a:sym typeface="Arial"/>
            </a:endParaRPr>
          </a:p>
          <a:p>
            <a:pPr indent="-304800" lvl="0" marL="457200" rtl="0" algn="l">
              <a:lnSpc>
                <a:spcPct val="17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S/MIME works based on asymmetric encryption. This means that there is a set of keys involved to encrypt and decrypt an email.</a:t>
            </a:r>
            <a:endParaRPr sz="1200">
              <a:solidFill>
                <a:srgbClr val="000000"/>
              </a:solidFill>
              <a:latin typeface="Arial"/>
              <a:ea typeface="Arial"/>
              <a:cs typeface="Arial"/>
              <a:sym typeface="Arial"/>
            </a:endParaRPr>
          </a:p>
          <a:p>
            <a:pPr indent="-304800" lvl="0" marL="457200" rtl="0" algn="l">
              <a:lnSpc>
                <a:spcPct val="17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 S/MIME certificate is installed on the email clients of both the recipient and the sender. When an email is sent, the sender encrypts the email using the recipient's public key and the recipient decrypts the email using the private key. S/MIME also attaches a digital signature to an email. This ensures that the sender is authorized to send emails from a certain domain.</a:t>
            </a:r>
            <a:endParaRPr sz="1200">
              <a:solidFill>
                <a:srgbClr val="000000"/>
              </a:solidFill>
              <a:latin typeface="Arial"/>
              <a:ea typeface="Arial"/>
              <a:cs typeface="Arial"/>
              <a:sym typeface="Arial"/>
            </a:endParaRPr>
          </a:p>
          <a:p>
            <a:pPr indent="0" lvl="0" marL="457200" marR="25400" rtl="0" algn="just">
              <a:lnSpc>
                <a:spcPct val="160000"/>
              </a:lnSpc>
              <a:spcBef>
                <a:spcPts val="150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800"/>
              </a:spcBef>
              <a:spcAft>
                <a:spcPts val="1200"/>
              </a:spcAft>
              <a:buSzPts val="1800"/>
              <a:buNone/>
            </a:pPr>
            <a:r>
              <a:t/>
            </a:r>
            <a:endParaRPr sz="12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S/MIME</a:t>
            </a:r>
            <a:endParaRPr/>
          </a:p>
        </p:txBody>
      </p:sp>
      <p:sp>
        <p:nvSpPr>
          <p:cNvPr id="283" name="Google Shape;283;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40000"/>
              </a:lnSpc>
              <a:spcBef>
                <a:spcPts val="200"/>
              </a:spcBef>
              <a:spcAft>
                <a:spcPts val="0"/>
              </a:spcAft>
              <a:buSzPts val="1018"/>
              <a:buNone/>
            </a:pPr>
            <a:r>
              <a:rPr lang="en" sz="1200">
                <a:solidFill>
                  <a:srgbClr val="000000"/>
                </a:solidFill>
                <a:latin typeface="Arial"/>
                <a:ea typeface="Arial"/>
                <a:cs typeface="Arial"/>
                <a:sym typeface="Arial"/>
              </a:rPr>
              <a:t>You receive a slew of cryptographic security features when you use an S/MIME certificate for email apps.</a:t>
            </a:r>
            <a:endParaRPr sz="1200">
              <a:solidFill>
                <a:srgbClr val="000000"/>
              </a:solidFill>
              <a:latin typeface="Arial"/>
              <a:ea typeface="Arial"/>
              <a:cs typeface="Arial"/>
              <a:sym typeface="Arial"/>
            </a:endParaRPr>
          </a:p>
          <a:p>
            <a:pPr indent="-304800" lvl="0" marL="889000" rtl="0" algn="just">
              <a:lnSpc>
                <a:spcPct val="130000"/>
              </a:lnSpc>
              <a:spcBef>
                <a:spcPts val="800"/>
              </a:spcBef>
              <a:spcAft>
                <a:spcPts val="0"/>
              </a:spcAft>
              <a:buClr>
                <a:srgbClr val="000000"/>
              </a:buClr>
              <a:buSzPts val="1200"/>
              <a:buFont typeface="Arial"/>
              <a:buChar char="●"/>
            </a:pPr>
            <a:r>
              <a:rPr lang="en" sz="1200">
                <a:solidFill>
                  <a:srgbClr val="000000"/>
                </a:solidFill>
                <a:latin typeface="Arial"/>
                <a:ea typeface="Arial"/>
                <a:cs typeface="Arial"/>
                <a:sym typeface="Arial"/>
              </a:rPr>
              <a:t>Authentication − It refers to the verification of a computer user's or a website's identity.</a:t>
            </a:r>
            <a:endParaRPr sz="1200">
              <a:solidFill>
                <a:srgbClr val="000000"/>
              </a:solidFill>
              <a:latin typeface="Arial"/>
              <a:ea typeface="Arial"/>
              <a:cs typeface="Arial"/>
              <a:sym typeface="Arial"/>
            </a:endParaRPr>
          </a:p>
          <a:p>
            <a:pPr indent="-304800" lvl="0" marL="889000" rtl="0" algn="just">
              <a:lnSpc>
                <a:spcPct val="13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Message consistency − This is a guarantee that the message's contents and data have not been tampered with. The message's secrecy is crucial. The decryption procedure entails checking the message's original contents and guaranteeing that they have not been altered.</a:t>
            </a:r>
            <a:endParaRPr sz="1200">
              <a:solidFill>
                <a:srgbClr val="000000"/>
              </a:solidFill>
              <a:latin typeface="Arial"/>
              <a:ea typeface="Arial"/>
              <a:cs typeface="Arial"/>
              <a:sym typeface="Arial"/>
            </a:endParaRPr>
          </a:p>
          <a:p>
            <a:pPr indent="-304800" lvl="0" marL="889000" rtl="0" algn="just">
              <a:lnSpc>
                <a:spcPct val="13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Use of digital signatures that invoke non-repudiation − This is a circumstance in which the original sender's identity and digital signatures are validated so that there is no doubt about it.</a:t>
            </a:r>
            <a:endParaRPr sz="1200">
              <a:solidFill>
                <a:srgbClr val="000000"/>
              </a:solidFill>
              <a:latin typeface="Arial"/>
              <a:ea typeface="Arial"/>
              <a:cs typeface="Arial"/>
              <a:sym typeface="Arial"/>
            </a:endParaRPr>
          </a:p>
          <a:p>
            <a:pPr indent="-304800" lvl="0" marL="889000" rtl="0" algn="just">
              <a:lnSpc>
                <a:spcPct val="13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Protection of personal information − A data breach cannot be caused by an unintentional third party.</a:t>
            </a:r>
            <a:endParaRPr sz="1200">
              <a:solidFill>
                <a:srgbClr val="000000"/>
              </a:solidFill>
              <a:latin typeface="Arial"/>
              <a:ea typeface="Arial"/>
              <a:cs typeface="Arial"/>
              <a:sym typeface="Arial"/>
            </a:endParaRPr>
          </a:p>
          <a:p>
            <a:pPr indent="-304800" lvl="0" marL="889000" rtl="0" algn="just">
              <a:lnSpc>
                <a:spcPct val="13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Encryption is used to protect data − It relates to the procedures described above, in which data security is ensured by a mix of public and private keys representing asymmetric cryptography.</a:t>
            </a:r>
            <a:endParaRPr sz="1200">
              <a:solidFill>
                <a:srgbClr val="000000"/>
              </a:solidFill>
              <a:latin typeface="Arial"/>
              <a:ea typeface="Arial"/>
              <a:cs typeface="Arial"/>
              <a:sym typeface="Arial"/>
            </a:endParaRPr>
          </a:p>
          <a:p>
            <a:pPr indent="0" lvl="0" marL="0" rtl="0" algn="just">
              <a:lnSpc>
                <a:spcPct val="95000"/>
              </a:lnSpc>
              <a:spcBef>
                <a:spcPts val="3000"/>
              </a:spcBef>
              <a:spcAft>
                <a:spcPts val="1200"/>
              </a:spcAft>
              <a:buSzPts val="1018"/>
              <a:buNone/>
            </a:pPr>
            <a:r>
              <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idx="1" type="body"/>
          </p:nvPr>
        </p:nvSpPr>
        <p:spPr>
          <a:xfrm>
            <a:off x="311700" y="221325"/>
            <a:ext cx="8520600" cy="4347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n"/>
              <a:t>Some of the benefits of IPsec: </a:t>
            </a:r>
            <a:endParaRPr/>
          </a:p>
          <a:p>
            <a:pPr indent="-325755" lvl="0" marL="457200" rtl="0" algn="l">
              <a:lnSpc>
                <a:spcPct val="115000"/>
              </a:lnSpc>
              <a:spcBef>
                <a:spcPts val="1200"/>
              </a:spcBef>
              <a:spcAft>
                <a:spcPts val="0"/>
              </a:spcAft>
              <a:buSzPct val="100000"/>
              <a:buChar char="●"/>
            </a:pPr>
            <a:r>
              <a:rPr lang="en"/>
              <a:t>When IPsec is implemented in a firewall or router, it provides strong security that can be applied to all traffic crossing the perimeter. Traffic within a company or workgroup does not incur the overhead of security-related processing.</a:t>
            </a:r>
            <a:endParaRPr/>
          </a:p>
          <a:p>
            <a:pPr indent="-325755" lvl="0" marL="457200" rtl="0" algn="l">
              <a:lnSpc>
                <a:spcPct val="115000"/>
              </a:lnSpc>
              <a:spcBef>
                <a:spcPts val="0"/>
              </a:spcBef>
              <a:spcAft>
                <a:spcPts val="0"/>
              </a:spcAft>
              <a:buSzPct val="100000"/>
              <a:buChar char="●"/>
            </a:pPr>
            <a:r>
              <a:rPr lang="en"/>
              <a:t>IPsec in a firewall is resistant to bypass if all traffic from the outside must use IP and the firewall is the only means of entrance from the Internet into the organization. </a:t>
            </a:r>
            <a:endParaRPr/>
          </a:p>
          <a:p>
            <a:pPr indent="-325755" lvl="0" marL="457200" rtl="0" algn="l">
              <a:lnSpc>
                <a:spcPct val="115000"/>
              </a:lnSpc>
              <a:spcBef>
                <a:spcPts val="0"/>
              </a:spcBef>
              <a:spcAft>
                <a:spcPts val="0"/>
              </a:spcAft>
              <a:buSzPct val="100000"/>
              <a:buChar char="●"/>
            </a:pPr>
            <a:r>
              <a:rPr lang="en"/>
              <a:t>IPsec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endParaRPr/>
          </a:p>
          <a:p>
            <a:pPr indent="-325755" lvl="0" marL="457200" rtl="0" algn="l">
              <a:lnSpc>
                <a:spcPct val="115000"/>
              </a:lnSpc>
              <a:spcBef>
                <a:spcPts val="0"/>
              </a:spcBef>
              <a:spcAft>
                <a:spcPts val="0"/>
              </a:spcAft>
              <a:buSzPct val="100000"/>
              <a:buChar char="●"/>
            </a:pPr>
            <a:r>
              <a:rPr lang="en"/>
              <a:t>IPsec can be transparent to end users. There is no need to train users on security mechanisms, issue keying material on a per-user basis, or revoke keying material when users leave the organization. </a:t>
            </a:r>
            <a:endParaRPr/>
          </a:p>
          <a:p>
            <a:pPr indent="-325755" lvl="0" marL="457200" rtl="0" algn="l">
              <a:lnSpc>
                <a:spcPct val="115000"/>
              </a:lnSpc>
              <a:spcBef>
                <a:spcPts val="0"/>
              </a:spcBef>
              <a:spcAft>
                <a:spcPts val="0"/>
              </a:spcAft>
              <a:buSzPct val="100000"/>
              <a:buChar char="●"/>
            </a:pPr>
            <a:r>
              <a:rPr lang="en"/>
              <a:t>IPsec can provide security for individual users if needed. This is useful for offsite workers and for setting up a secure virtual subnetwork within an organization for sensitive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Architetcure</a:t>
            </a:r>
            <a:endParaRPr/>
          </a:p>
        </p:txBody>
      </p:sp>
      <p:sp>
        <p:nvSpPr>
          <p:cNvPr id="89" name="Google Shape;89;p5"/>
          <p:cNvSpPr txBox="1"/>
          <p:nvPr>
            <p:ph idx="1" type="body"/>
          </p:nvPr>
        </p:nvSpPr>
        <p:spPr>
          <a:xfrm>
            <a:off x="311700" y="1266325"/>
            <a:ext cx="5264100" cy="35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273239"/>
                </a:solidFill>
                <a:highlight>
                  <a:srgbClr val="FFFFFF"/>
                </a:highlight>
                <a:latin typeface="Arial"/>
                <a:ea typeface="Arial"/>
                <a:cs typeface="Arial"/>
                <a:sym typeface="Arial"/>
              </a:rPr>
              <a:t>ESP Protocol:</a:t>
            </a:r>
            <a:r>
              <a:rPr lang="en" sz="1400">
                <a:solidFill>
                  <a:srgbClr val="273239"/>
                </a:solidFill>
                <a:highlight>
                  <a:srgbClr val="FFFFFF"/>
                </a:highlight>
                <a:latin typeface="Arial"/>
                <a:ea typeface="Arial"/>
                <a:cs typeface="Arial"/>
                <a:sym typeface="Arial"/>
              </a:rPr>
              <a:t> ESP(Encapsulation Security Payload) provides a confidentiality service.</a:t>
            </a:r>
            <a:endParaRPr sz="14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800"/>
              <a:buNone/>
            </a:pPr>
            <a:r>
              <a:rPr b="1" lang="en" sz="1400">
                <a:solidFill>
                  <a:srgbClr val="273239"/>
                </a:solidFill>
                <a:highlight>
                  <a:srgbClr val="FFFFFF"/>
                </a:highlight>
                <a:latin typeface="Arial"/>
                <a:ea typeface="Arial"/>
                <a:cs typeface="Arial"/>
                <a:sym typeface="Arial"/>
              </a:rPr>
              <a:t>AH Protocol:</a:t>
            </a:r>
            <a:r>
              <a:rPr lang="en" sz="1400">
                <a:solidFill>
                  <a:srgbClr val="273239"/>
                </a:solidFill>
                <a:highlight>
                  <a:srgbClr val="FFFFFF"/>
                </a:highlight>
                <a:latin typeface="Arial"/>
                <a:ea typeface="Arial"/>
                <a:cs typeface="Arial"/>
                <a:sym typeface="Arial"/>
              </a:rPr>
              <a:t> AH (Authentication Header) Protocol provides both Authentication and Integrity service. </a:t>
            </a:r>
            <a:endParaRPr sz="14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800"/>
              <a:buNone/>
            </a:pPr>
            <a:r>
              <a:rPr b="1" lang="en" sz="1400">
                <a:solidFill>
                  <a:srgbClr val="273239"/>
                </a:solidFill>
                <a:highlight>
                  <a:srgbClr val="FFFFFF"/>
                </a:highlight>
                <a:latin typeface="Arial"/>
                <a:ea typeface="Arial"/>
                <a:cs typeface="Arial"/>
                <a:sym typeface="Arial"/>
              </a:rPr>
              <a:t>DOI (Domain of Interpretation):</a:t>
            </a:r>
            <a:r>
              <a:rPr lang="en" sz="1400">
                <a:solidFill>
                  <a:srgbClr val="273239"/>
                </a:solidFill>
                <a:highlight>
                  <a:srgbClr val="FFFFFF"/>
                </a:highlight>
                <a:latin typeface="Arial"/>
                <a:ea typeface="Arial"/>
                <a:cs typeface="Arial"/>
                <a:sym typeface="Arial"/>
              </a:rPr>
              <a:t> DOI is the identifier that supports both AH and ESP protocols. It contains values needed for documentation related to each other. </a:t>
            </a:r>
            <a:endParaRPr sz="14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800"/>
              <a:buNone/>
            </a:pPr>
            <a:r>
              <a:rPr b="1" lang="en" sz="1400">
                <a:solidFill>
                  <a:srgbClr val="273239"/>
                </a:solidFill>
                <a:highlight>
                  <a:srgbClr val="FFFFFF"/>
                </a:highlight>
                <a:latin typeface="Arial"/>
                <a:ea typeface="Arial"/>
                <a:cs typeface="Arial"/>
                <a:sym typeface="Arial"/>
              </a:rPr>
              <a:t>Key Management:</a:t>
            </a:r>
            <a:r>
              <a:rPr lang="en" sz="1400">
                <a:solidFill>
                  <a:srgbClr val="273239"/>
                </a:solidFill>
                <a:highlight>
                  <a:srgbClr val="FFFFFF"/>
                </a:highlight>
                <a:latin typeface="Arial"/>
                <a:ea typeface="Arial"/>
                <a:cs typeface="Arial"/>
                <a:sym typeface="Arial"/>
              </a:rPr>
              <a:t> Key Management contains the document that describes how the keys are exchanged between sender and receiver. (using ipseckey or </a:t>
            </a:r>
            <a:r>
              <a:rPr b="1" lang="en" sz="1400">
                <a:solidFill>
                  <a:srgbClr val="273239"/>
                </a:solidFill>
                <a:highlight>
                  <a:srgbClr val="FFFFFF"/>
                </a:highlight>
                <a:latin typeface="Arial"/>
                <a:ea typeface="Arial"/>
                <a:cs typeface="Arial"/>
                <a:sym typeface="Arial"/>
              </a:rPr>
              <a:t>Internet Key Exchange Protocol</a:t>
            </a:r>
            <a:r>
              <a:rPr lang="en"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800"/>
              <a:buNone/>
            </a:pPr>
            <a:r>
              <a:t/>
            </a:r>
            <a:endParaRPr sz="14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1200"/>
              </a:spcAft>
              <a:buSzPts val="1800"/>
              <a:buNone/>
            </a:pPr>
            <a:r>
              <a:t/>
            </a:r>
            <a:endParaRPr sz="1400"/>
          </a:p>
        </p:txBody>
      </p:sp>
      <p:pic>
        <p:nvPicPr>
          <p:cNvPr id="90" name="Google Shape;90;p5"/>
          <p:cNvPicPr preferRelativeResize="0"/>
          <p:nvPr/>
        </p:nvPicPr>
        <p:blipFill rotWithShape="1">
          <a:blip r:embed="rId3">
            <a:alphaModFix/>
          </a:blip>
          <a:srcRect b="0" l="0" r="0" t="0"/>
          <a:stretch/>
        </p:blipFill>
        <p:spPr>
          <a:xfrm>
            <a:off x="5575699" y="1370600"/>
            <a:ext cx="3415326" cy="280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Modes of Operation</a:t>
            </a:r>
            <a:endParaRPr/>
          </a:p>
        </p:txBody>
      </p:sp>
      <p:pic>
        <p:nvPicPr>
          <p:cNvPr id="96" name="Google Shape;96;p6"/>
          <p:cNvPicPr preferRelativeResize="0"/>
          <p:nvPr/>
        </p:nvPicPr>
        <p:blipFill rotWithShape="1">
          <a:blip r:embed="rId3">
            <a:alphaModFix/>
          </a:blip>
          <a:srcRect b="0" l="0" r="0" t="0"/>
          <a:stretch/>
        </p:blipFill>
        <p:spPr>
          <a:xfrm>
            <a:off x="5417400" y="1266325"/>
            <a:ext cx="3371850" cy="2647950"/>
          </a:xfrm>
          <a:prstGeom prst="rect">
            <a:avLst/>
          </a:prstGeom>
          <a:noFill/>
          <a:ln>
            <a:noFill/>
          </a:ln>
        </p:spPr>
      </p:pic>
      <p:pic>
        <p:nvPicPr>
          <p:cNvPr id="97" name="Google Shape;97;p6"/>
          <p:cNvPicPr preferRelativeResize="0"/>
          <p:nvPr/>
        </p:nvPicPr>
        <p:blipFill rotWithShape="1">
          <a:blip r:embed="rId4">
            <a:alphaModFix/>
          </a:blip>
          <a:srcRect b="0" l="0" r="0" t="0"/>
          <a:stretch/>
        </p:blipFill>
        <p:spPr>
          <a:xfrm>
            <a:off x="234025" y="1553550"/>
            <a:ext cx="5112599" cy="2073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Modes of Operation</a:t>
            </a:r>
            <a:endParaRPr/>
          </a:p>
          <a:p>
            <a:pPr indent="0" lvl="0" marL="0" rtl="0" algn="l">
              <a:lnSpc>
                <a:spcPct val="100000"/>
              </a:lnSpc>
              <a:spcBef>
                <a:spcPts val="0"/>
              </a:spcBef>
              <a:spcAft>
                <a:spcPts val="0"/>
              </a:spcAft>
              <a:buSzPct val="111111"/>
              <a:buNone/>
            </a:pPr>
            <a:r>
              <a:t/>
            </a:r>
            <a:endParaRPr/>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Transport Mode:</a:t>
            </a:r>
            <a:r>
              <a:rPr lang="en"/>
              <a:t> In this mode, only the Payload part of Information is protected. The addressing and routing information is not protected. It is like a sealed envelope with address on it. The message inside it is protected whereas Source &amp; Destination Address or not.</a:t>
            </a:r>
            <a:endParaRPr/>
          </a:p>
          <a:p>
            <a:pPr indent="0" lvl="0" marL="0" rtl="0" algn="l">
              <a:lnSpc>
                <a:spcPct val="115000"/>
              </a:lnSpc>
              <a:spcBef>
                <a:spcPts val="1200"/>
              </a:spcBef>
              <a:spcAft>
                <a:spcPts val="1200"/>
              </a:spcAft>
              <a:buSzPts val="1800"/>
              <a:buNone/>
            </a:pPr>
            <a:r>
              <a:rPr b="1" lang="en"/>
              <a:t>Tunnel Mode:</a:t>
            </a:r>
            <a:r>
              <a:rPr lang="en"/>
              <a:t> In this mode, both the payload as well as the addressing information is protected. In this mode, the entire packet is protected and a new IP Header is added by IPSec. The original IP header information along with the payload information is protected. Tunnel Mode provides more security than the Transport Mode.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COMPONENTS AND PROTOCOLS</a:t>
            </a:r>
            <a:endParaRPr/>
          </a:p>
        </p:txBody>
      </p:sp>
      <p:pic>
        <p:nvPicPr>
          <p:cNvPr id="109" name="Google Shape;109;p8"/>
          <p:cNvPicPr preferRelativeResize="0"/>
          <p:nvPr/>
        </p:nvPicPr>
        <p:blipFill rotWithShape="1">
          <a:blip r:embed="rId3">
            <a:alphaModFix/>
          </a:blip>
          <a:srcRect b="0" l="0" r="0" t="0"/>
          <a:stretch/>
        </p:blipFill>
        <p:spPr>
          <a:xfrm>
            <a:off x="1600200" y="1276350"/>
            <a:ext cx="5943600"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2715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IPSec Authentication Header</a:t>
            </a:r>
            <a:endParaRPr/>
          </a:p>
        </p:txBody>
      </p:sp>
      <p:sp>
        <p:nvSpPr>
          <p:cNvPr id="115" name="Google Shape;115;p9"/>
          <p:cNvSpPr txBox="1"/>
          <p:nvPr>
            <p:ph idx="1" type="body"/>
          </p:nvPr>
        </p:nvSpPr>
        <p:spPr>
          <a:xfrm>
            <a:off x="56575" y="802088"/>
            <a:ext cx="4760400" cy="41742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15000"/>
              </a:lnSpc>
              <a:spcBef>
                <a:spcPts val="0"/>
              </a:spcBef>
              <a:spcAft>
                <a:spcPts val="0"/>
              </a:spcAft>
              <a:buSzPct val="100000"/>
              <a:buChar char="●"/>
            </a:pPr>
            <a:r>
              <a:rPr lang="en"/>
              <a:t>This protocol provides authentication services for IPsec. It allows the recipient of a message to verify that the supposed originator of a message was actually fact the one that sent it. </a:t>
            </a:r>
            <a:endParaRPr/>
          </a:p>
          <a:p>
            <a:pPr indent="-325755" lvl="0" marL="457200" rtl="0" algn="l">
              <a:lnSpc>
                <a:spcPct val="115000"/>
              </a:lnSpc>
              <a:spcBef>
                <a:spcPts val="0"/>
              </a:spcBef>
              <a:spcAft>
                <a:spcPts val="0"/>
              </a:spcAft>
              <a:buSzPct val="100000"/>
              <a:buChar char="●"/>
            </a:pPr>
            <a:r>
              <a:rPr lang="en"/>
              <a:t>It also allows the recipient to verify that intermediate devices en route haven’t changed any of the data in the datagram. </a:t>
            </a:r>
            <a:endParaRPr/>
          </a:p>
          <a:p>
            <a:pPr indent="-325755" lvl="0" marL="457200" rtl="0" algn="l">
              <a:lnSpc>
                <a:spcPct val="115000"/>
              </a:lnSpc>
              <a:spcBef>
                <a:spcPts val="0"/>
              </a:spcBef>
              <a:spcAft>
                <a:spcPts val="0"/>
              </a:spcAft>
              <a:buSzPct val="100000"/>
              <a:buChar char="●"/>
            </a:pPr>
            <a:r>
              <a:rPr lang="en"/>
              <a:t>It also provides protection against so-called replay attacks, whereby a message is captured by an unauthorized user and resent. </a:t>
            </a:r>
            <a:endParaRPr/>
          </a:p>
          <a:p>
            <a:pPr indent="-325755" lvl="0" marL="457200" rtl="0" algn="l">
              <a:lnSpc>
                <a:spcPct val="115000"/>
              </a:lnSpc>
              <a:spcBef>
                <a:spcPts val="0"/>
              </a:spcBef>
              <a:spcAft>
                <a:spcPts val="0"/>
              </a:spcAft>
              <a:buSzPct val="100000"/>
              <a:buChar char="●"/>
            </a:pPr>
            <a:r>
              <a:rPr lang="en"/>
              <a:t>It provides authentication of either all or part of the contents of a datagram through the addition of a header that is calculated based on the values in the datagram.</a:t>
            </a:r>
            <a:endParaRPr/>
          </a:p>
        </p:txBody>
      </p:sp>
      <p:pic>
        <p:nvPicPr>
          <p:cNvPr id="116" name="Google Shape;116;p9"/>
          <p:cNvPicPr preferRelativeResize="0"/>
          <p:nvPr/>
        </p:nvPicPr>
        <p:blipFill rotWithShape="1">
          <a:blip r:embed="rId3">
            <a:alphaModFix/>
          </a:blip>
          <a:srcRect b="0" l="0" r="0" t="0"/>
          <a:stretch/>
        </p:blipFill>
        <p:spPr>
          <a:xfrm>
            <a:off x="4674050" y="601150"/>
            <a:ext cx="4469949" cy="4340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