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Nunito"/>
      <p:regular r:id="rId32"/>
      <p:bold r:id="rId33"/>
      <p:italic r:id="rId34"/>
      <p:boldItalic r:id="rId35"/>
    </p:embeddedFont>
    <p:embeddedFont>
      <p:font typeface="PT Sans Narrow"/>
      <p:regular r:id="rId36"/>
      <p:bold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2" roundtripDataSignature="AMtx7mizGARoyRKqWMskLuLHEngimE40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37" Type="http://schemas.openxmlformats.org/officeDocument/2006/relationships/font" Target="fonts/PTSansNarrow-bold.fntdata"/><Relationship Id="rId14" Type="http://schemas.openxmlformats.org/officeDocument/2006/relationships/slide" Target="slides/slide9.xml"/><Relationship Id="rId36" Type="http://schemas.openxmlformats.org/officeDocument/2006/relationships/font" Target="fonts/PTSansNarrow-regular.fntdata"/><Relationship Id="rId17" Type="http://schemas.openxmlformats.org/officeDocument/2006/relationships/slide" Target="slides/slide12.xml"/><Relationship Id="rId39" Type="http://schemas.openxmlformats.org/officeDocument/2006/relationships/font" Target="fonts/OpenSans-bold.fntdata"/><Relationship Id="rId16" Type="http://schemas.openxmlformats.org/officeDocument/2006/relationships/slide" Target="slides/slide11.xml"/><Relationship Id="rId38" Type="http://schemas.openxmlformats.org/officeDocument/2006/relationships/font" Target="fonts/Open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4"/>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4"/>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4"/>
          <p:cNvGrpSpPr/>
          <p:nvPr/>
        </p:nvGrpSpPr>
        <p:grpSpPr>
          <a:xfrm>
            <a:off x="1004144" y="1022025"/>
            <a:ext cx="7136668" cy="152400"/>
            <a:chOff x="1346429" y="1011300"/>
            <a:chExt cx="6452100" cy="152400"/>
          </a:xfrm>
        </p:grpSpPr>
        <p:cxnSp>
          <p:nvCxnSpPr>
            <p:cNvPr id="13" name="Google Shape;13;p2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4"/>
          <p:cNvGrpSpPr/>
          <p:nvPr/>
        </p:nvGrpSpPr>
        <p:grpSpPr>
          <a:xfrm>
            <a:off x="1004151" y="3969100"/>
            <a:ext cx="7136668" cy="152400"/>
            <a:chOff x="1346435" y="3969088"/>
            <a:chExt cx="6452100" cy="152400"/>
          </a:xfrm>
        </p:grpSpPr>
        <p:cxnSp>
          <p:nvCxnSpPr>
            <p:cNvPr id="16" name="Google Shape;16;p2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4"/>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4"/>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33"/>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6" name="Google Shape;5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34"/>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34"/>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60" name="Google Shape;60;p34"/>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1" name="Google Shape;6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2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6" name="Google Shape;26;p2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7" name="Google Shape;2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7"/>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7"/>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31" name="Google Shape;3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2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4" name="Google Shape;34;p28"/>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28"/>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2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9" name="Google Shape;3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2" name="Google Shape;42;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3" name="Google Shape;43;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4" name="Shape 44"/>
        <p:cNvGrpSpPr/>
        <p:nvPr/>
      </p:nvGrpSpPr>
      <p:grpSpPr>
        <a:xfrm>
          <a:off x="0" y="0"/>
          <a:ext cx="0" cy="0"/>
          <a:chOff x="0" y="0"/>
          <a:chExt cx="0" cy="0"/>
        </a:xfrm>
      </p:grpSpPr>
      <p:sp>
        <p:nvSpPr>
          <p:cNvPr id="45" name="Google Shape;45;p31"/>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6" name="Google Shape;46;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32"/>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 name="Google Shape;49;p3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0" name="Google Shape;50;p32"/>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1" name="Google Shape;51;p32"/>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2" name="Google Shape;52;p3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3" name="Google Shape;5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2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varonis.com/blog/what-is-iam?hsLang=en" TargetMode="External"/><Relationship Id="rId4" Type="http://schemas.openxmlformats.org/officeDocument/2006/relationships/hyperlink" Target="https://www.varonis.com/blog/max-roi-least-privilege-model?hsLang=en" TargetMode="External"/><Relationship Id="rId5" Type="http://schemas.openxmlformats.org/officeDocument/2006/relationships/hyperlink" Target="https://www.varonis.com/blog/role-based-access-control?hsLang=e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238125" y="1751775"/>
            <a:ext cx="8686800" cy="102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lang="en" sz="4660"/>
              <a:t>Module 5: Network Management Security and Network Access Control</a:t>
            </a:r>
            <a:endParaRPr sz="4660"/>
          </a:p>
        </p:txBody>
      </p:sp>
      <p:sp>
        <p:nvSpPr>
          <p:cNvPr id="67" name="Google Shape;67;p1"/>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n"/>
              <a:t>-by Asst Prof Rohini M. Sawant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SNMP Versions</a:t>
            </a:r>
            <a:endParaRPr/>
          </a:p>
        </p:txBody>
      </p:sp>
      <p:sp>
        <p:nvSpPr>
          <p:cNvPr id="118" name="Google Shape;118;p10"/>
          <p:cNvSpPr txBox="1"/>
          <p:nvPr>
            <p:ph idx="1" type="body"/>
          </p:nvPr>
        </p:nvSpPr>
        <p:spPr>
          <a:xfrm>
            <a:off x="311700" y="1266325"/>
            <a:ext cx="3361200" cy="33027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115000"/>
              </a:lnSpc>
              <a:spcBef>
                <a:spcPts val="1400"/>
              </a:spcBef>
              <a:spcAft>
                <a:spcPts val="0"/>
              </a:spcAft>
              <a:buSzPct val="130909"/>
              <a:buNone/>
            </a:pPr>
            <a:r>
              <a:rPr lang="en" sz="2500">
                <a:solidFill>
                  <a:srgbClr val="4C2267"/>
                </a:solidFill>
                <a:latin typeface="Arial"/>
                <a:ea typeface="Arial"/>
                <a:cs typeface="Arial"/>
                <a:sym typeface="Arial"/>
              </a:rPr>
              <a:t>SNMP v3 features: </a:t>
            </a:r>
            <a:endParaRPr sz="2500">
              <a:solidFill>
                <a:srgbClr val="4C2267"/>
              </a:solidFill>
              <a:latin typeface="Arial"/>
              <a:ea typeface="Arial"/>
              <a:cs typeface="Arial"/>
              <a:sym typeface="Arial"/>
            </a:endParaRPr>
          </a:p>
          <a:p>
            <a:pPr indent="0" lvl="0" marL="0" rtl="0" algn="l">
              <a:lnSpc>
                <a:spcPct val="115000"/>
              </a:lnSpc>
              <a:spcBef>
                <a:spcPts val="1400"/>
              </a:spcBef>
              <a:spcAft>
                <a:spcPts val="0"/>
              </a:spcAft>
              <a:buSzPct val="130909"/>
              <a:buNone/>
            </a:pPr>
            <a:r>
              <a:rPr lang="en" sz="2500">
                <a:solidFill>
                  <a:srgbClr val="4C2267"/>
                </a:solidFill>
                <a:latin typeface="Arial"/>
                <a:ea typeface="Arial"/>
                <a:cs typeface="Arial"/>
                <a:sym typeface="Arial"/>
              </a:rPr>
              <a:t>•</a:t>
            </a:r>
            <a:r>
              <a:rPr b="1" lang="en" sz="2800">
                <a:solidFill>
                  <a:srgbClr val="0071A0"/>
                </a:solidFill>
                <a:latin typeface="Arial"/>
                <a:ea typeface="Arial"/>
                <a:cs typeface="Arial"/>
                <a:sym typeface="Arial"/>
              </a:rPr>
              <a:t>Message integrity: </a:t>
            </a:r>
            <a:r>
              <a:rPr lang="en" sz="2800">
                <a:solidFill>
                  <a:srgbClr val="000000"/>
                </a:solidFill>
                <a:latin typeface="Arial"/>
                <a:ea typeface="Arial"/>
                <a:cs typeface="Arial"/>
                <a:sym typeface="Arial"/>
              </a:rPr>
              <a:t>This helps ensure that a packet has not been tampered with in transit</a:t>
            </a:r>
            <a:endParaRPr sz="2800">
              <a:solidFill>
                <a:srgbClr val="000000"/>
              </a:solidFill>
              <a:latin typeface="Arial"/>
              <a:ea typeface="Arial"/>
              <a:cs typeface="Arial"/>
              <a:sym typeface="Arial"/>
            </a:endParaRPr>
          </a:p>
          <a:p>
            <a:pPr indent="0" lvl="0" marL="0" rtl="0" algn="l">
              <a:lnSpc>
                <a:spcPct val="115000"/>
              </a:lnSpc>
              <a:spcBef>
                <a:spcPts val="1400"/>
              </a:spcBef>
              <a:spcAft>
                <a:spcPts val="0"/>
              </a:spcAft>
              <a:buSzPct val="130909"/>
              <a:buNone/>
            </a:pPr>
            <a:r>
              <a:rPr lang="en" sz="2500">
                <a:solidFill>
                  <a:srgbClr val="4C2267"/>
                </a:solidFill>
                <a:latin typeface="Arial"/>
                <a:ea typeface="Arial"/>
                <a:cs typeface="Arial"/>
                <a:sym typeface="Arial"/>
              </a:rPr>
              <a:t>•</a:t>
            </a:r>
            <a:r>
              <a:rPr b="1" lang="en" sz="2800">
                <a:solidFill>
                  <a:srgbClr val="0071A0"/>
                </a:solidFill>
                <a:latin typeface="Arial"/>
                <a:ea typeface="Arial"/>
                <a:cs typeface="Arial"/>
                <a:sym typeface="Arial"/>
              </a:rPr>
              <a:t>Authentication:</a:t>
            </a:r>
            <a:r>
              <a:rPr lang="en" sz="2800">
                <a:solidFill>
                  <a:srgbClr val="000000"/>
                </a:solidFill>
                <a:latin typeface="Arial"/>
                <a:ea typeface="Arial"/>
                <a:cs typeface="Arial"/>
                <a:sym typeface="Arial"/>
              </a:rPr>
              <a:t> This helps ensure that the packet came from a known and trusted source</a:t>
            </a:r>
            <a:endParaRPr sz="2800">
              <a:solidFill>
                <a:srgbClr val="000000"/>
              </a:solidFill>
              <a:latin typeface="Arial"/>
              <a:ea typeface="Arial"/>
              <a:cs typeface="Arial"/>
              <a:sym typeface="Arial"/>
            </a:endParaRPr>
          </a:p>
          <a:p>
            <a:pPr indent="0" lvl="0" marL="0" rtl="0" algn="l">
              <a:lnSpc>
                <a:spcPct val="115000"/>
              </a:lnSpc>
              <a:spcBef>
                <a:spcPts val="1400"/>
              </a:spcBef>
              <a:spcAft>
                <a:spcPts val="0"/>
              </a:spcAft>
              <a:buSzPct val="130909"/>
              <a:buNone/>
            </a:pPr>
            <a:r>
              <a:rPr lang="en" sz="2500">
                <a:solidFill>
                  <a:srgbClr val="4C2267"/>
                </a:solidFill>
                <a:latin typeface="Arial"/>
                <a:ea typeface="Arial"/>
                <a:cs typeface="Arial"/>
                <a:sym typeface="Arial"/>
              </a:rPr>
              <a:t>•</a:t>
            </a:r>
            <a:r>
              <a:rPr b="1" lang="en" sz="2800">
                <a:solidFill>
                  <a:srgbClr val="0071A0"/>
                </a:solidFill>
                <a:latin typeface="Arial"/>
                <a:ea typeface="Arial"/>
                <a:cs typeface="Arial"/>
                <a:sym typeface="Arial"/>
              </a:rPr>
              <a:t>Encryption: </a:t>
            </a:r>
            <a:r>
              <a:rPr lang="en" sz="2800">
                <a:solidFill>
                  <a:srgbClr val="000000"/>
                </a:solidFill>
                <a:latin typeface="Arial"/>
                <a:ea typeface="Arial"/>
                <a:cs typeface="Arial"/>
                <a:sym typeface="Arial"/>
              </a:rPr>
              <a:t>This helps to ensure that information cannot be read if the data is captured in transit</a:t>
            </a:r>
            <a:endParaRPr sz="2800">
              <a:solidFill>
                <a:srgbClr val="000000"/>
              </a:solidFill>
              <a:latin typeface="Arial"/>
              <a:ea typeface="Arial"/>
              <a:cs typeface="Arial"/>
              <a:sym typeface="Arial"/>
            </a:endParaRPr>
          </a:p>
          <a:p>
            <a:pPr indent="0" lvl="0" marL="0" rtl="0" algn="l">
              <a:lnSpc>
                <a:spcPct val="115000"/>
              </a:lnSpc>
              <a:spcBef>
                <a:spcPts val="0"/>
              </a:spcBef>
              <a:spcAft>
                <a:spcPts val="1200"/>
              </a:spcAft>
              <a:buSzPct val="181818"/>
              <a:buNone/>
            </a:pPr>
            <a:r>
              <a:t/>
            </a:r>
            <a:endParaRPr/>
          </a:p>
        </p:txBody>
      </p:sp>
      <p:pic>
        <p:nvPicPr>
          <p:cNvPr id="119" name="Google Shape;119;p10"/>
          <p:cNvPicPr preferRelativeResize="0"/>
          <p:nvPr/>
        </p:nvPicPr>
        <p:blipFill rotWithShape="1">
          <a:blip r:embed="rId3">
            <a:alphaModFix/>
          </a:blip>
          <a:srcRect b="0" l="0" r="0" t="0"/>
          <a:stretch/>
        </p:blipFill>
        <p:spPr>
          <a:xfrm>
            <a:off x="3825300" y="1304825"/>
            <a:ext cx="5166300" cy="24891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1"/>
          <p:cNvSpPr txBox="1"/>
          <p:nvPr>
            <p:ph type="title"/>
          </p:nvPr>
        </p:nvSpPr>
        <p:spPr>
          <a:xfrm>
            <a:off x="311700" y="64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SNMP V3</a:t>
            </a:r>
            <a:endParaRPr/>
          </a:p>
          <a:p>
            <a:pPr indent="0" lvl="0" marL="0" rtl="0" algn="l">
              <a:lnSpc>
                <a:spcPct val="100000"/>
              </a:lnSpc>
              <a:spcBef>
                <a:spcPts val="0"/>
              </a:spcBef>
              <a:spcAft>
                <a:spcPts val="0"/>
              </a:spcAft>
              <a:buSzPct val="111111"/>
              <a:buNone/>
            </a:pPr>
            <a:r>
              <a:t/>
            </a:r>
            <a:endParaRPr/>
          </a:p>
        </p:txBody>
      </p:sp>
      <p:sp>
        <p:nvSpPr>
          <p:cNvPr id="125" name="Google Shape;125;p11"/>
          <p:cNvSpPr txBox="1"/>
          <p:nvPr>
            <p:ph idx="1" type="body"/>
          </p:nvPr>
        </p:nvSpPr>
        <p:spPr>
          <a:xfrm>
            <a:off x="165125" y="600075"/>
            <a:ext cx="8520600" cy="442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200"/>
              <a:t>The security features provided in SNMPv3 are as follows: </a:t>
            </a:r>
            <a:endParaRPr sz="1200"/>
          </a:p>
          <a:p>
            <a:pPr indent="-304800" lvl="0" marL="457200" rtl="0" algn="l">
              <a:lnSpc>
                <a:spcPct val="115000"/>
              </a:lnSpc>
              <a:spcBef>
                <a:spcPts val="1200"/>
              </a:spcBef>
              <a:spcAft>
                <a:spcPts val="0"/>
              </a:spcAft>
              <a:buSzPts val="1200"/>
              <a:buChar char="●"/>
            </a:pPr>
            <a:r>
              <a:rPr lang="en" sz="1200"/>
              <a:t>Message integrity—Ensures that a packet has not been tampered with during transit. </a:t>
            </a:r>
            <a:endParaRPr sz="1200"/>
          </a:p>
          <a:p>
            <a:pPr indent="-304800" lvl="0" marL="457200" rtl="0" algn="l">
              <a:lnSpc>
                <a:spcPct val="115000"/>
              </a:lnSpc>
              <a:spcBef>
                <a:spcPts val="0"/>
              </a:spcBef>
              <a:spcAft>
                <a:spcPts val="0"/>
              </a:spcAft>
              <a:buSzPts val="1200"/>
              <a:buChar char="●"/>
            </a:pPr>
            <a:r>
              <a:rPr lang="en" sz="1200"/>
              <a:t>Authentication—Determines that the message is from a valid source.</a:t>
            </a:r>
            <a:endParaRPr sz="1200"/>
          </a:p>
          <a:p>
            <a:pPr indent="-304800" lvl="0" marL="457200" rtl="0" algn="l">
              <a:lnSpc>
                <a:spcPct val="115000"/>
              </a:lnSpc>
              <a:spcBef>
                <a:spcPts val="0"/>
              </a:spcBef>
              <a:spcAft>
                <a:spcPts val="0"/>
              </a:spcAft>
              <a:buSzPts val="1200"/>
              <a:buChar char="●"/>
            </a:pPr>
            <a:r>
              <a:rPr lang="en" sz="1200"/>
              <a:t>Encryption—Scrambles the content of a packet to prevent it from being learned by an unauthorized source.</a:t>
            </a:r>
            <a:endParaRPr sz="1200"/>
          </a:p>
          <a:p>
            <a:pPr indent="-304800" lvl="0" marL="457200" rtl="0" algn="l">
              <a:lnSpc>
                <a:spcPct val="158000"/>
              </a:lnSpc>
              <a:spcBef>
                <a:spcPts val="0"/>
              </a:spcBef>
              <a:spcAft>
                <a:spcPts val="0"/>
              </a:spcAft>
              <a:buClr>
                <a:srgbClr val="273239"/>
              </a:buClr>
              <a:buSzPts val="1200"/>
              <a:buAutoNum type="arabicPeriod"/>
            </a:pPr>
            <a:r>
              <a:rPr lang="en" sz="1200">
                <a:solidFill>
                  <a:srgbClr val="273239"/>
                </a:solidFill>
                <a:highlight>
                  <a:srgbClr val="FFFFFF"/>
                </a:highlight>
              </a:rPr>
              <a:t>v3 is the latest version of SNMP which involves great management services with enhanced security.</a:t>
            </a:r>
            <a:endParaRPr sz="1200">
              <a:solidFill>
                <a:srgbClr val="273239"/>
              </a:solidFill>
              <a:highlight>
                <a:srgbClr val="FFFFFF"/>
              </a:highlight>
            </a:endParaRPr>
          </a:p>
          <a:p>
            <a:pPr indent="-304800" lvl="0" marL="457200" rtl="0" algn="l">
              <a:lnSpc>
                <a:spcPct val="158000"/>
              </a:lnSpc>
              <a:spcBef>
                <a:spcPts val="0"/>
              </a:spcBef>
              <a:spcAft>
                <a:spcPts val="0"/>
              </a:spcAft>
              <a:buClr>
                <a:srgbClr val="273239"/>
              </a:buClr>
              <a:buSzPts val="1200"/>
              <a:buAutoNum type="arabicPeriod"/>
            </a:pPr>
            <a:r>
              <a:rPr lang="en" sz="1200">
                <a:solidFill>
                  <a:srgbClr val="273239"/>
                </a:solidFill>
                <a:highlight>
                  <a:srgbClr val="FFFFFF"/>
                </a:highlight>
              </a:rPr>
              <a:t>The SNMPv3 architecture makes the use of User-based Security Model (USM) for security of the messages &amp; the View-based Access Control Model (VACM) for accessing the control over the services.</a:t>
            </a:r>
            <a:endParaRPr sz="1200">
              <a:solidFill>
                <a:srgbClr val="273239"/>
              </a:solidFill>
              <a:highlight>
                <a:srgbClr val="FFFFFF"/>
              </a:highlight>
            </a:endParaRPr>
          </a:p>
          <a:p>
            <a:pPr indent="-304800" lvl="0" marL="457200" rtl="0" algn="l">
              <a:lnSpc>
                <a:spcPct val="158000"/>
              </a:lnSpc>
              <a:spcBef>
                <a:spcPts val="0"/>
              </a:spcBef>
              <a:spcAft>
                <a:spcPts val="0"/>
              </a:spcAft>
              <a:buClr>
                <a:srgbClr val="273239"/>
              </a:buClr>
              <a:buSzPts val="1200"/>
              <a:buFont typeface="Arial"/>
              <a:buAutoNum type="arabicPeriod"/>
            </a:pPr>
            <a:r>
              <a:rPr b="1" lang="en" sz="1200">
                <a:solidFill>
                  <a:srgbClr val="273239"/>
                </a:solidFill>
                <a:highlight>
                  <a:srgbClr val="FFFFFF"/>
                </a:highlight>
              </a:rPr>
              <a:t>SNMP v3 security models supports authentication and encrypting.</a:t>
            </a:r>
            <a:endParaRPr b="1" sz="1200">
              <a:solidFill>
                <a:srgbClr val="273239"/>
              </a:solidFill>
              <a:highlight>
                <a:srgbClr val="FFFFFF"/>
              </a:highlight>
            </a:endParaRPr>
          </a:p>
          <a:p>
            <a:pPr indent="-304800" lvl="0" marL="457200" rtl="0" algn="l">
              <a:lnSpc>
                <a:spcPct val="158000"/>
              </a:lnSpc>
              <a:spcBef>
                <a:spcPts val="0"/>
              </a:spcBef>
              <a:spcAft>
                <a:spcPts val="0"/>
              </a:spcAft>
              <a:buClr>
                <a:srgbClr val="273239"/>
              </a:buClr>
              <a:buSzPts val="1200"/>
              <a:buFont typeface="Arial"/>
              <a:buAutoNum type="arabicPeriod"/>
            </a:pPr>
            <a:r>
              <a:rPr lang="en" sz="1200">
                <a:solidFill>
                  <a:srgbClr val="273239"/>
                </a:solidFill>
                <a:highlight>
                  <a:srgbClr val="FFFFFF"/>
                </a:highlight>
              </a:rPr>
              <a:t>SNMPv3 supports Engine ID Identifier, which uniquely identifies each SNMP identity. The Engine ID is used to generate a unique key for authenticating messages.</a:t>
            </a:r>
            <a:endParaRPr sz="1200">
              <a:solidFill>
                <a:srgbClr val="273239"/>
              </a:solidFill>
              <a:highlight>
                <a:srgbClr val="FFFFFF"/>
              </a:highlight>
            </a:endParaRPr>
          </a:p>
          <a:p>
            <a:pPr indent="-304800" lvl="0" marL="457200" rtl="0" algn="l">
              <a:lnSpc>
                <a:spcPct val="158000"/>
              </a:lnSpc>
              <a:spcBef>
                <a:spcPts val="0"/>
              </a:spcBef>
              <a:spcAft>
                <a:spcPts val="0"/>
              </a:spcAft>
              <a:buClr>
                <a:srgbClr val="273239"/>
              </a:buClr>
              <a:buSzPts val="1200"/>
              <a:buFont typeface="Arial"/>
              <a:buAutoNum type="arabicPeriod"/>
            </a:pPr>
            <a:r>
              <a:rPr lang="en" sz="1200">
                <a:solidFill>
                  <a:srgbClr val="273239"/>
                </a:solidFill>
                <a:highlight>
                  <a:srgbClr val="FFFFFF"/>
                </a:highlight>
              </a:rPr>
              <a:t>v3 provides secure access to the devices that send traps by authenticating users &amp; encrypting data packets which are sent across the network.</a:t>
            </a:r>
            <a:endParaRPr sz="1200">
              <a:solidFill>
                <a:srgbClr val="273239"/>
              </a:solidFill>
              <a:highlight>
                <a:srgbClr val="FFFFFF"/>
              </a:highlight>
            </a:endParaRPr>
          </a:p>
          <a:p>
            <a:pPr indent="-304800" lvl="0" marL="457200" rtl="0" algn="l">
              <a:lnSpc>
                <a:spcPct val="158000"/>
              </a:lnSpc>
              <a:spcBef>
                <a:spcPts val="0"/>
              </a:spcBef>
              <a:spcAft>
                <a:spcPts val="0"/>
              </a:spcAft>
              <a:buClr>
                <a:srgbClr val="273239"/>
              </a:buClr>
              <a:buSzPts val="1200"/>
              <a:buFont typeface="Arial"/>
              <a:buAutoNum type="arabicPeriod"/>
            </a:pPr>
            <a:r>
              <a:rPr lang="en" sz="1200">
                <a:solidFill>
                  <a:srgbClr val="273239"/>
                </a:solidFill>
                <a:highlight>
                  <a:srgbClr val="FFFFFF"/>
                </a:highlight>
              </a:rPr>
              <a:t>It also introduces the ability to configure and modify the SNMP agent using SET for the MIB objects. These commands enable deletion, modification, configuration and addition of these entries remotely.</a:t>
            </a:r>
            <a:endParaRPr sz="1200">
              <a:solidFill>
                <a:srgbClr val="273239"/>
              </a:solidFill>
              <a:highlight>
                <a:srgbClr val="FFFFFF"/>
              </a:highlight>
            </a:endParaRPr>
          </a:p>
          <a:p>
            <a:pPr indent="0" lvl="0" marL="0" rtl="0" algn="l">
              <a:lnSpc>
                <a:spcPct val="115000"/>
              </a:lnSpc>
              <a:spcBef>
                <a:spcPts val="1800"/>
              </a:spcBef>
              <a:spcAft>
                <a:spcPts val="1200"/>
              </a:spcAft>
              <a:buSzPts val="1800"/>
              <a:buNone/>
            </a:pPr>
            <a:r>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2"/>
          <p:cNvSpPr txBox="1"/>
          <p:nvPr>
            <p:ph type="title"/>
          </p:nvPr>
        </p:nvSpPr>
        <p:spPr>
          <a:xfrm>
            <a:off x="311700" y="64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SNMP V3</a:t>
            </a:r>
            <a:endParaRPr/>
          </a:p>
          <a:p>
            <a:pPr indent="0" lvl="0" marL="0" rtl="0" algn="l">
              <a:lnSpc>
                <a:spcPct val="100000"/>
              </a:lnSpc>
              <a:spcBef>
                <a:spcPts val="0"/>
              </a:spcBef>
              <a:spcAft>
                <a:spcPts val="0"/>
              </a:spcAft>
              <a:buSzPct val="111111"/>
              <a:buNone/>
            </a:pPr>
            <a:r>
              <a:t/>
            </a:r>
            <a:endParaRPr/>
          </a:p>
        </p:txBody>
      </p:sp>
      <p:sp>
        <p:nvSpPr>
          <p:cNvPr id="131" name="Google Shape;131;p12"/>
          <p:cNvSpPr txBox="1"/>
          <p:nvPr>
            <p:ph idx="1" type="body"/>
          </p:nvPr>
        </p:nvSpPr>
        <p:spPr>
          <a:xfrm>
            <a:off x="165125" y="600075"/>
            <a:ext cx="8520600" cy="442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300">
                <a:solidFill>
                  <a:srgbClr val="273239"/>
                </a:solidFill>
                <a:highlight>
                  <a:srgbClr val="FFFFFF"/>
                </a:highlight>
                <a:latin typeface="Nunito"/>
                <a:ea typeface="Nunito"/>
                <a:cs typeface="Nunito"/>
                <a:sym typeface="Nunito"/>
              </a:rPr>
              <a:t>Mechanism Support of version 3 :</a:t>
            </a:r>
            <a:endParaRPr b="1"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800"/>
              </a:spcBef>
              <a:spcAft>
                <a:spcPts val="0"/>
              </a:spcAft>
              <a:buClr>
                <a:srgbClr val="273239"/>
              </a:buClr>
              <a:buSzPts val="1300"/>
              <a:buFont typeface="Nunito"/>
              <a:buChar char="●"/>
            </a:pPr>
            <a:r>
              <a:rPr lang="en" sz="1300">
                <a:solidFill>
                  <a:srgbClr val="273239"/>
                </a:solidFill>
                <a:highlight>
                  <a:srgbClr val="FFFFFF"/>
                </a:highlight>
                <a:latin typeface="Nunito"/>
                <a:ea typeface="Nunito"/>
                <a:cs typeface="Nunito"/>
                <a:sym typeface="Nunito"/>
              </a:rPr>
              <a:t>16-byte key between sender &amp; receiver</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lang="en" sz="1300">
                <a:solidFill>
                  <a:srgbClr val="273239"/>
                </a:solidFill>
                <a:highlight>
                  <a:srgbClr val="FFFFFF"/>
                </a:highlight>
                <a:latin typeface="Nunito"/>
                <a:ea typeface="Nunito"/>
                <a:cs typeface="Nunito"/>
                <a:sym typeface="Nunito"/>
              </a:rPr>
              <a:t>Triple Data Encryption Standard</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lang="en" sz="1300">
                <a:solidFill>
                  <a:srgbClr val="273239"/>
                </a:solidFill>
                <a:highlight>
                  <a:srgbClr val="FFFFFF"/>
                </a:highlight>
                <a:latin typeface="Nunito"/>
                <a:ea typeface="Nunito"/>
                <a:cs typeface="Nunito"/>
                <a:sym typeface="Nunito"/>
              </a:rPr>
              <a:t>Advanced Encryption Standard</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lang="en" sz="1300">
                <a:solidFill>
                  <a:srgbClr val="273239"/>
                </a:solidFill>
                <a:highlight>
                  <a:srgbClr val="FFFFFF"/>
                </a:highlight>
                <a:latin typeface="Nunito"/>
                <a:ea typeface="Nunito"/>
                <a:cs typeface="Nunito"/>
                <a:sym typeface="Nunito"/>
              </a:rPr>
              <a:t>Data Encryption Standard (DES) in Cipher Block Chaining (CBC) mode</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lang="en" sz="1300">
                <a:solidFill>
                  <a:srgbClr val="273239"/>
                </a:solidFill>
                <a:highlight>
                  <a:srgbClr val="FFFFFF"/>
                </a:highlight>
                <a:latin typeface="Nunito"/>
                <a:ea typeface="Nunito"/>
                <a:cs typeface="Nunito"/>
                <a:sym typeface="Nunito"/>
              </a:rPr>
              <a:t>MD5 message-digest algorithm</a:t>
            </a:r>
            <a:endParaRPr sz="1300">
              <a:solidFill>
                <a:srgbClr val="273239"/>
              </a:solidFill>
              <a:highlight>
                <a:srgbClr val="FFFFFF"/>
              </a:highlight>
              <a:latin typeface="Nunito"/>
              <a:ea typeface="Nunito"/>
              <a:cs typeface="Nunito"/>
              <a:sym typeface="Nunito"/>
            </a:endParaRPr>
          </a:p>
          <a:p>
            <a:pPr indent="0" lvl="0" marL="0" rtl="0" algn="l">
              <a:lnSpc>
                <a:spcPct val="115000"/>
              </a:lnSpc>
              <a:spcBef>
                <a:spcPts val="1800"/>
              </a:spcBef>
              <a:spcAft>
                <a:spcPts val="1200"/>
              </a:spcAft>
              <a:buSzPts val="1800"/>
              <a:buNone/>
            </a:pPr>
            <a:r>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NETWORK ACCESS CONTROL (NAC)</a:t>
            </a:r>
            <a:endParaRPr/>
          </a:p>
        </p:txBody>
      </p:sp>
      <p:sp>
        <p:nvSpPr>
          <p:cNvPr id="137" name="Google Shape;137;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11150" lvl="0" marL="457200" rtl="0" algn="just">
              <a:lnSpc>
                <a:spcPct val="115000"/>
              </a:lnSpc>
              <a:spcBef>
                <a:spcPts val="0"/>
              </a:spcBef>
              <a:spcAft>
                <a:spcPts val="0"/>
              </a:spcAft>
              <a:buSzPts val="1300"/>
              <a:buFont typeface="Times New Roman"/>
              <a:buChar char="●"/>
            </a:pPr>
            <a:r>
              <a:rPr lang="en" sz="1300">
                <a:solidFill>
                  <a:srgbClr val="4D4C4C"/>
                </a:solidFill>
                <a:highlight>
                  <a:srgbClr val="FFFFFF"/>
                </a:highlight>
                <a:latin typeface="Times New Roman"/>
                <a:ea typeface="Times New Roman"/>
                <a:cs typeface="Times New Roman"/>
                <a:sym typeface="Times New Roman"/>
              </a:rPr>
              <a:t>Network access control, or NAC solutions support network visibility and access management through policy enforcement on devices and users of corporate networks.</a:t>
            </a:r>
            <a:endParaRPr sz="1300">
              <a:solidFill>
                <a:srgbClr val="4D4C4C"/>
              </a:solidFill>
              <a:highlight>
                <a:srgbClr val="FFFFFF"/>
              </a:highlight>
              <a:latin typeface="Times New Roman"/>
              <a:ea typeface="Times New Roman"/>
              <a:cs typeface="Times New Roman"/>
              <a:sym typeface="Times New Roman"/>
            </a:endParaRPr>
          </a:p>
          <a:p>
            <a:pPr indent="-311150" lvl="0" marL="457200" rtl="0" algn="just">
              <a:lnSpc>
                <a:spcPct val="144000"/>
              </a:lnSpc>
              <a:spcBef>
                <a:spcPts val="0"/>
              </a:spcBef>
              <a:spcAft>
                <a:spcPts val="0"/>
              </a:spcAft>
              <a:buClr>
                <a:srgbClr val="4D4C4C"/>
              </a:buClr>
              <a:buSzPts val="1300"/>
              <a:buFont typeface="Times New Roman"/>
              <a:buChar char="●"/>
            </a:pPr>
            <a:r>
              <a:rPr lang="en" sz="1300">
                <a:solidFill>
                  <a:srgbClr val="4D4C4C"/>
                </a:solidFill>
                <a:highlight>
                  <a:srgbClr val="FFFFFF"/>
                </a:highlight>
                <a:latin typeface="Times New Roman"/>
                <a:ea typeface="Times New Roman"/>
                <a:cs typeface="Times New Roman"/>
                <a:sym typeface="Times New Roman"/>
              </a:rPr>
              <a:t>With organizations now having to account for exponential growth of mobile devices accessing their networks and the security risks they bring, it is critical to have the tools that provide the visibility, access control, and compliance capabilities that are required to strengthen your network security infrastructure.</a:t>
            </a:r>
            <a:endParaRPr sz="1300">
              <a:solidFill>
                <a:srgbClr val="4D4C4C"/>
              </a:solidFill>
              <a:highlight>
                <a:srgbClr val="FFFFFF"/>
              </a:highlight>
              <a:latin typeface="Times New Roman"/>
              <a:ea typeface="Times New Roman"/>
              <a:cs typeface="Times New Roman"/>
              <a:sym typeface="Times New Roman"/>
            </a:endParaRPr>
          </a:p>
          <a:p>
            <a:pPr indent="-311150" lvl="0" marL="457200" rtl="0" algn="just">
              <a:lnSpc>
                <a:spcPct val="144000"/>
              </a:lnSpc>
              <a:spcBef>
                <a:spcPts val="0"/>
              </a:spcBef>
              <a:spcAft>
                <a:spcPts val="0"/>
              </a:spcAft>
              <a:buClr>
                <a:srgbClr val="4D4C4C"/>
              </a:buClr>
              <a:buSzPts val="1300"/>
              <a:buFont typeface="Times New Roman"/>
              <a:buChar char="●"/>
            </a:pPr>
            <a:r>
              <a:rPr lang="en" sz="1300">
                <a:solidFill>
                  <a:srgbClr val="4D4C4C"/>
                </a:solidFill>
                <a:highlight>
                  <a:srgbClr val="FFFFFF"/>
                </a:highlight>
                <a:latin typeface="Times New Roman"/>
                <a:ea typeface="Times New Roman"/>
                <a:cs typeface="Times New Roman"/>
                <a:sym typeface="Times New Roman"/>
              </a:rPr>
              <a:t>A NAC system can deny network access to noncompliant devices, place them in a quarantined area, or give them only restricted access to computing resources, thus keeping insecure nodes from infecting the network.</a:t>
            </a:r>
            <a:endParaRPr sz="1300">
              <a:solidFill>
                <a:srgbClr val="4D4C4C"/>
              </a:solidFill>
              <a:highlight>
                <a:srgbClr val="FFFFFF"/>
              </a:highlight>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rgbClr val="4D4C4C"/>
              </a:buClr>
              <a:buSzPts val="1300"/>
              <a:buFont typeface="Times New Roman"/>
              <a:buChar char="●"/>
            </a:pPr>
            <a:r>
              <a:rPr lang="en" sz="1300">
                <a:solidFill>
                  <a:srgbClr val="4D4C4C"/>
                </a:solidFill>
                <a:highlight>
                  <a:srgbClr val="FFFFFF"/>
                </a:highlight>
                <a:latin typeface="Times New Roman"/>
                <a:ea typeface="Times New Roman"/>
                <a:cs typeface="Times New Roman"/>
                <a:sym typeface="Times New Roman"/>
              </a:rPr>
              <a:t>Network access control (NAC) is an umbrella term for managing access to a network. NAC authenticates users logging into the network and determines what data they can access and actions they can perform. </a:t>
            </a:r>
            <a:endParaRPr sz="1300">
              <a:solidFill>
                <a:srgbClr val="4D4C4C"/>
              </a:solidFill>
              <a:highlight>
                <a:srgbClr val="FFFFFF"/>
              </a:highlight>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rgbClr val="4D4C4C"/>
              </a:buClr>
              <a:buSzPts val="1300"/>
              <a:buFont typeface="Times New Roman"/>
              <a:buChar char="●"/>
            </a:pPr>
            <a:r>
              <a:rPr lang="en" sz="1300">
                <a:solidFill>
                  <a:srgbClr val="4D4C4C"/>
                </a:solidFill>
                <a:highlight>
                  <a:srgbClr val="FFFFFF"/>
                </a:highlight>
                <a:latin typeface="Times New Roman"/>
                <a:ea typeface="Times New Roman"/>
                <a:cs typeface="Times New Roman"/>
                <a:sym typeface="Times New Roman"/>
              </a:rPr>
              <a:t>NAC also examines the health of the user’s computer or mobile device (the endpoints).</a:t>
            </a:r>
            <a:endParaRPr sz="1300">
              <a:solidFill>
                <a:srgbClr val="4D4C4C"/>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ELEMENTS OF NETWORK ACCESS CONTROL (NAC)</a:t>
            </a:r>
            <a:endParaRPr/>
          </a:p>
        </p:txBody>
      </p:sp>
      <p:sp>
        <p:nvSpPr>
          <p:cNvPr id="143" name="Google Shape;143;p14"/>
          <p:cNvSpPr txBox="1"/>
          <p:nvPr>
            <p:ph idx="1" type="body"/>
          </p:nvPr>
        </p:nvSpPr>
        <p:spPr>
          <a:xfrm>
            <a:off x="311700" y="1266325"/>
            <a:ext cx="8520600" cy="3717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400">
                <a:solidFill>
                  <a:srgbClr val="4D4C4C"/>
                </a:solidFill>
                <a:highlight>
                  <a:srgbClr val="FFFFFF"/>
                </a:highlight>
                <a:latin typeface="Times New Roman"/>
                <a:ea typeface="Times New Roman"/>
                <a:cs typeface="Times New Roman"/>
                <a:sym typeface="Times New Roman"/>
              </a:rPr>
              <a:t>NAC systems deal with three categories of components: </a:t>
            </a:r>
            <a:endParaRPr sz="1400">
              <a:solidFill>
                <a:srgbClr val="4D4C4C"/>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b="1" lang="en" sz="1400">
                <a:solidFill>
                  <a:srgbClr val="4D4C4C"/>
                </a:solidFill>
                <a:highlight>
                  <a:srgbClr val="FFFFFF"/>
                </a:highlight>
                <a:latin typeface="Times New Roman"/>
                <a:ea typeface="Times New Roman"/>
                <a:cs typeface="Times New Roman"/>
                <a:sym typeface="Times New Roman"/>
              </a:rPr>
              <a:t>■ </a:t>
            </a:r>
            <a:r>
              <a:rPr b="1" lang="en" sz="1400" u="sng">
                <a:solidFill>
                  <a:srgbClr val="4D4C4C"/>
                </a:solidFill>
                <a:highlight>
                  <a:srgbClr val="FFFFFF"/>
                </a:highlight>
                <a:latin typeface="Times New Roman"/>
                <a:ea typeface="Times New Roman"/>
                <a:cs typeface="Times New Roman"/>
                <a:sym typeface="Times New Roman"/>
              </a:rPr>
              <a:t>Access requestor (AR):</a:t>
            </a:r>
            <a:r>
              <a:rPr lang="en" sz="1400">
                <a:solidFill>
                  <a:srgbClr val="4D4C4C"/>
                </a:solidFill>
                <a:highlight>
                  <a:srgbClr val="FFFFFF"/>
                </a:highlight>
                <a:latin typeface="Times New Roman"/>
                <a:ea typeface="Times New Roman"/>
                <a:cs typeface="Times New Roman"/>
                <a:sym typeface="Times New Roman"/>
              </a:rPr>
              <a:t> The AR is the node that is attempting to access the network and may be any device that is managed by the NAC system, including workstations, servers, printers, cameras, and other IP-enabled devices. ARs are also referred to as supplicants, or simply, clients. </a:t>
            </a:r>
            <a:endParaRPr sz="1400">
              <a:solidFill>
                <a:srgbClr val="4D4C4C"/>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lang="en" sz="1400">
                <a:solidFill>
                  <a:srgbClr val="4D4C4C"/>
                </a:solidFill>
                <a:highlight>
                  <a:srgbClr val="FFFFFF"/>
                </a:highlight>
                <a:latin typeface="Times New Roman"/>
                <a:ea typeface="Times New Roman"/>
                <a:cs typeface="Times New Roman"/>
                <a:sym typeface="Times New Roman"/>
              </a:rPr>
              <a:t>■</a:t>
            </a:r>
            <a:r>
              <a:rPr b="1" lang="en" sz="1400">
                <a:solidFill>
                  <a:srgbClr val="4D4C4C"/>
                </a:solidFill>
                <a:highlight>
                  <a:srgbClr val="FFFFFF"/>
                </a:highlight>
                <a:latin typeface="Times New Roman"/>
                <a:ea typeface="Times New Roman"/>
                <a:cs typeface="Times New Roman"/>
                <a:sym typeface="Times New Roman"/>
              </a:rPr>
              <a:t> </a:t>
            </a:r>
            <a:r>
              <a:rPr b="1" lang="en" sz="1400" u="sng">
                <a:solidFill>
                  <a:srgbClr val="4D4C4C"/>
                </a:solidFill>
                <a:highlight>
                  <a:srgbClr val="FFFFFF"/>
                </a:highlight>
                <a:latin typeface="Times New Roman"/>
                <a:ea typeface="Times New Roman"/>
                <a:cs typeface="Times New Roman"/>
                <a:sym typeface="Times New Roman"/>
              </a:rPr>
              <a:t>Policy server:</a:t>
            </a:r>
            <a:r>
              <a:rPr lang="en" sz="1400">
                <a:solidFill>
                  <a:srgbClr val="4D4C4C"/>
                </a:solidFill>
                <a:highlight>
                  <a:srgbClr val="FFFFFF"/>
                </a:highlight>
                <a:latin typeface="Times New Roman"/>
                <a:ea typeface="Times New Roman"/>
                <a:cs typeface="Times New Roman"/>
                <a:sym typeface="Times New Roman"/>
              </a:rPr>
              <a:t> Based on the AR’s posture and an enterprise’s defined policy, the policy server determines what access should be granted. The policy server often relies on backend systems, including antivirus, patch management, or a user directory, to help determine the host’s condition.</a:t>
            </a:r>
            <a:endParaRPr sz="1400">
              <a:solidFill>
                <a:srgbClr val="4D4C4C"/>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1200"/>
              </a:spcAft>
              <a:buSzPts val="1800"/>
              <a:buNone/>
            </a:pPr>
            <a:r>
              <a:rPr lang="en" sz="1400">
                <a:solidFill>
                  <a:srgbClr val="4D4C4C"/>
                </a:solidFill>
                <a:highlight>
                  <a:srgbClr val="FFFFFF"/>
                </a:highlight>
                <a:latin typeface="Times New Roman"/>
                <a:ea typeface="Times New Roman"/>
                <a:cs typeface="Times New Roman"/>
                <a:sym typeface="Times New Roman"/>
              </a:rPr>
              <a:t>■</a:t>
            </a:r>
            <a:r>
              <a:rPr b="1" lang="en" sz="1400">
                <a:solidFill>
                  <a:srgbClr val="4D4C4C"/>
                </a:solidFill>
                <a:highlight>
                  <a:srgbClr val="FFFFFF"/>
                </a:highlight>
                <a:latin typeface="Times New Roman"/>
                <a:ea typeface="Times New Roman"/>
                <a:cs typeface="Times New Roman"/>
                <a:sym typeface="Times New Roman"/>
              </a:rPr>
              <a:t> </a:t>
            </a:r>
            <a:r>
              <a:rPr b="1" lang="en" sz="1400" u="sng">
                <a:solidFill>
                  <a:srgbClr val="4D4C4C"/>
                </a:solidFill>
                <a:highlight>
                  <a:srgbClr val="FFFFFF"/>
                </a:highlight>
                <a:latin typeface="Times New Roman"/>
                <a:ea typeface="Times New Roman"/>
                <a:cs typeface="Times New Roman"/>
                <a:sym typeface="Times New Roman"/>
              </a:rPr>
              <a:t>Network access server (NAS):</a:t>
            </a:r>
            <a:r>
              <a:rPr lang="en" sz="1400">
                <a:solidFill>
                  <a:srgbClr val="4D4C4C"/>
                </a:solidFill>
                <a:highlight>
                  <a:srgbClr val="FFFFFF"/>
                </a:highlight>
                <a:latin typeface="Times New Roman"/>
                <a:ea typeface="Times New Roman"/>
                <a:cs typeface="Times New Roman"/>
                <a:sym typeface="Times New Roman"/>
              </a:rPr>
              <a:t> The NAS functions as an access control point for users in remote locations connecting to an enterprise’s internal network. Also called a media gateway, a remote access server (RAS), or a policy server, an NAS may include its own authentication services or rely on a separate authentication service from the policy server.</a:t>
            </a:r>
            <a:endParaRPr sz="1400">
              <a:solidFill>
                <a:srgbClr val="4D4C4C"/>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15"/>
          <p:cNvPicPr preferRelativeResize="0"/>
          <p:nvPr/>
        </p:nvPicPr>
        <p:blipFill rotWithShape="1">
          <a:blip r:embed="rId3">
            <a:alphaModFix/>
          </a:blip>
          <a:srcRect b="0" l="0" r="0" t="0"/>
          <a:stretch/>
        </p:blipFill>
        <p:spPr>
          <a:xfrm>
            <a:off x="1751425" y="0"/>
            <a:ext cx="488026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311700" y="16520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NETWORK ACCESS CONTROL (NAC)</a:t>
            </a:r>
            <a:endParaRPr/>
          </a:p>
          <a:p>
            <a:pPr indent="0" lvl="0" marL="0" rtl="0" algn="l">
              <a:lnSpc>
                <a:spcPct val="100000"/>
              </a:lnSpc>
              <a:spcBef>
                <a:spcPts val="0"/>
              </a:spcBef>
              <a:spcAft>
                <a:spcPts val="0"/>
              </a:spcAft>
              <a:buSzPct val="111111"/>
              <a:buNone/>
            </a:pPr>
            <a:r>
              <a:t/>
            </a:r>
            <a:endParaRPr/>
          </a:p>
        </p:txBody>
      </p:sp>
      <p:sp>
        <p:nvSpPr>
          <p:cNvPr id="154" name="Google Shape;154;p16"/>
          <p:cNvSpPr txBox="1"/>
          <p:nvPr>
            <p:ph idx="1" type="body"/>
          </p:nvPr>
        </p:nvSpPr>
        <p:spPr>
          <a:xfrm>
            <a:off x="218425" y="773275"/>
            <a:ext cx="8520600" cy="4077000"/>
          </a:xfrm>
          <a:prstGeom prst="rect">
            <a:avLst/>
          </a:prstGeom>
          <a:noFill/>
          <a:ln>
            <a:noFill/>
          </a:ln>
        </p:spPr>
        <p:txBody>
          <a:bodyPr anchorCtr="0" anchor="t" bIns="91425" lIns="91425" spcFirstLastPara="1" rIns="91425" wrap="square" tIns="91425">
            <a:normAutofit fontScale="77500" lnSpcReduction="20000"/>
          </a:bodyPr>
          <a:lstStyle/>
          <a:p>
            <a:pPr indent="-317182" lvl="0" marL="457200" rtl="0" algn="l">
              <a:lnSpc>
                <a:spcPct val="115000"/>
              </a:lnSpc>
              <a:spcBef>
                <a:spcPts val="0"/>
              </a:spcBef>
              <a:spcAft>
                <a:spcPts val="0"/>
              </a:spcAft>
              <a:buSzPct val="100000"/>
              <a:buChar char="●"/>
            </a:pPr>
            <a:r>
              <a:rPr lang="en"/>
              <a:t>A variety of different ARs seek access to an enterprise network by applying to some type of NAS. The first step is generally to authenticate the AR. Authentication typically involves some sort of secure protocol and the use of cryptographic keys. Authentication may be performed by the NAS, or the NAS may mediate the authentication process. In the latter case, authentication takes place between the supplicant and an authentication server that is part of the policy server or that is accessed by the policy server. </a:t>
            </a:r>
            <a:endParaRPr/>
          </a:p>
          <a:p>
            <a:pPr indent="-317182" lvl="0" marL="457200" rtl="0" algn="l">
              <a:lnSpc>
                <a:spcPct val="115000"/>
              </a:lnSpc>
              <a:spcBef>
                <a:spcPts val="0"/>
              </a:spcBef>
              <a:spcAft>
                <a:spcPts val="0"/>
              </a:spcAft>
              <a:buSzPct val="100000"/>
              <a:buChar char="●"/>
            </a:pPr>
            <a:r>
              <a:rPr lang="en"/>
              <a:t>The authentication process serves a number of purposes. It verifies a supplicant’s claimed identity, which enables the policy server to determine what access privileges, if any, the AR may have. The authentication exchange may result in the establishment of session keys to enable future secure communication between the supplicant and resources on the enterprise network.</a:t>
            </a:r>
            <a:endParaRPr/>
          </a:p>
          <a:p>
            <a:pPr indent="-317182" lvl="0" marL="457200" rtl="0" algn="l">
              <a:lnSpc>
                <a:spcPct val="115000"/>
              </a:lnSpc>
              <a:spcBef>
                <a:spcPts val="0"/>
              </a:spcBef>
              <a:spcAft>
                <a:spcPts val="0"/>
              </a:spcAft>
              <a:buSzPct val="100000"/>
              <a:buChar char="●"/>
            </a:pPr>
            <a:r>
              <a:rPr lang="en"/>
              <a:t>These checks—sometimes called health, suitability, screening, or assessment checks—require software on the user’s system to verify compliance with certain requirements from the organization’s secure configuration baseline. For example, the user’s antimalware software must be up-to-date, the operating system must be fully patched, and the remote computer must be owned and controlled by the organization. </a:t>
            </a:r>
            <a:endParaRPr/>
          </a:p>
          <a:p>
            <a:pPr indent="-317182" lvl="0" marL="457200" rtl="0" algn="l">
              <a:lnSpc>
                <a:spcPct val="115000"/>
              </a:lnSpc>
              <a:spcBef>
                <a:spcPts val="0"/>
              </a:spcBef>
              <a:spcAft>
                <a:spcPts val="0"/>
              </a:spcAft>
              <a:buSzPct val="100000"/>
              <a:buChar char="●"/>
            </a:pPr>
            <a:r>
              <a:rPr lang="en"/>
              <a:t>These checks should be performed before granting the AR access to the enterprise network.. Based on the results of these checks, the organization can determine whether the remote computer should be permitted to use interactive remote access.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NETWORK ACCESS CONTROL (NAC)</a:t>
            </a:r>
            <a:endParaRPr/>
          </a:p>
          <a:p>
            <a:pPr indent="0" lvl="0" marL="0" rtl="0" algn="l">
              <a:lnSpc>
                <a:spcPct val="100000"/>
              </a:lnSpc>
              <a:spcBef>
                <a:spcPts val="0"/>
              </a:spcBef>
              <a:spcAft>
                <a:spcPts val="0"/>
              </a:spcAft>
              <a:buSzPct val="111111"/>
              <a:buNone/>
            </a:pPr>
            <a:r>
              <a:t/>
            </a:r>
            <a:endParaRPr/>
          </a:p>
        </p:txBody>
      </p:sp>
      <p:sp>
        <p:nvSpPr>
          <p:cNvPr id="160" name="Google Shape;160;p1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Once an AR has been authenticated and cleared for a certain level of access to the enterprise network, the NAS can enable the AR to interact with resources in the enterprise network. The NAS may mediate every exchange to enforce a security policy for this AR, or may use other methods to limit the privileges of the AR.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NAC ENFORCEMENT METHODS</a:t>
            </a:r>
            <a:endParaRPr/>
          </a:p>
        </p:txBody>
      </p:sp>
      <p:sp>
        <p:nvSpPr>
          <p:cNvPr id="166" name="Google Shape;166;p18"/>
          <p:cNvSpPr txBox="1"/>
          <p:nvPr>
            <p:ph idx="1" type="body"/>
          </p:nvPr>
        </p:nvSpPr>
        <p:spPr>
          <a:xfrm>
            <a:off x="311700" y="1079775"/>
            <a:ext cx="8520600" cy="3677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500">
                <a:solidFill>
                  <a:srgbClr val="4D4C4C"/>
                </a:solidFill>
                <a:highlight>
                  <a:srgbClr val="FFFFFF"/>
                </a:highlight>
                <a:latin typeface="Times New Roman"/>
                <a:ea typeface="Times New Roman"/>
                <a:cs typeface="Times New Roman"/>
                <a:sym typeface="Times New Roman"/>
              </a:rPr>
              <a:t>Enforcement methods are the actions that are applied to ARs to regulate access to the enterprise network. Many vendors support multiple enforcement methods simultaneously, allowing the customer to tailor the configuration by using one or a combination of methods. The following are common NAC enforcement methods. </a:t>
            </a:r>
            <a:endParaRPr sz="1500">
              <a:solidFill>
                <a:srgbClr val="4D4C4C"/>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b="1" lang="en" sz="1500">
                <a:solidFill>
                  <a:srgbClr val="4D4C4C"/>
                </a:solidFill>
                <a:highlight>
                  <a:srgbClr val="FFFFFF"/>
                </a:highlight>
                <a:latin typeface="Times New Roman"/>
                <a:ea typeface="Times New Roman"/>
                <a:cs typeface="Times New Roman"/>
                <a:sym typeface="Times New Roman"/>
              </a:rPr>
              <a:t>■ IEEE 802.1X:</a:t>
            </a:r>
            <a:r>
              <a:rPr lang="en" sz="1500">
                <a:solidFill>
                  <a:srgbClr val="4D4C4C"/>
                </a:solidFill>
                <a:highlight>
                  <a:srgbClr val="FFFFFF"/>
                </a:highlight>
                <a:latin typeface="Times New Roman"/>
                <a:ea typeface="Times New Roman"/>
                <a:cs typeface="Times New Roman"/>
                <a:sym typeface="Times New Roman"/>
              </a:rPr>
              <a:t> This is a link layer protocol that enforces authorization before a port is assigned an IP address. IEEE 802.1X makes use of the Extensible Authentication Protocol for the authentication process.. </a:t>
            </a:r>
            <a:endParaRPr sz="1500">
              <a:solidFill>
                <a:srgbClr val="4D4C4C"/>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1200"/>
              </a:spcAft>
              <a:buSzPts val="1800"/>
              <a:buNone/>
            </a:pPr>
            <a:r>
              <a:rPr b="1" lang="en" sz="1500">
                <a:solidFill>
                  <a:srgbClr val="4D4C4C"/>
                </a:solidFill>
                <a:highlight>
                  <a:srgbClr val="FFFFFF"/>
                </a:highlight>
                <a:latin typeface="Times New Roman"/>
                <a:ea typeface="Times New Roman"/>
                <a:cs typeface="Times New Roman"/>
                <a:sym typeface="Times New Roman"/>
              </a:rPr>
              <a:t>■ Virtual local area networks (VLANs):</a:t>
            </a:r>
            <a:r>
              <a:rPr lang="en" sz="1500">
                <a:solidFill>
                  <a:srgbClr val="4D4C4C"/>
                </a:solidFill>
                <a:highlight>
                  <a:srgbClr val="FFFFFF"/>
                </a:highlight>
                <a:latin typeface="Times New Roman"/>
                <a:ea typeface="Times New Roman"/>
                <a:cs typeface="Times New Roman"/>
                <a:sym typeface="Times New Roman"/>
              </a:rPr>
              <a:t> In this approach, the enterprise network, consisting of an interconnected set of LANs, is segmented logically into a number of virtual LANs.1 The NAC system decides to which of the network’s VLANs it will direct an AR, based on whether the device needs security remediation, Internet access only, or some level of network access to enterprise resources. VLANs can be created dynamically and VLAN membership, of both enterprise servers and ARs, may overlap. That is, an enterprise server or an AR may belong to more than one VLAN.</a:t>
            </a:r>
            <a:endParaRPr sz="1500">
              <a:solidFill>
                <a:srgbClr val="4D4C4C"/>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NAC ENFORCEMENT METHODS</a:t>
            </a:r>
            <a:endParaRPr/>
          </a:p>
        </p:txBody>
      </p:sp>
      <p:sp>
        <p:nvSpPr>
          <p:cNvPr id="172" name="Google Shape;172;p19"/>
          <p:cNvSpPr txBox="1"/>
          <p:nvPr>
            <p:ph idx="1" type="body"/>
          </p:nvPr>
        </p:nvSpPr>
        <p:spPr>
          <a:xfrm>
            <a:off x="311700" y="1266325"/>
            <a:ext cx="8520600" cy="3677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b="1" lang="en" sz="1600">
                <a:solidFill>
                  <a:srgbClr val="4D4C4C"/>
                </a:solidFill>
                <a:highlight>
                  <a:srgbClr val="FFFFFF"/>
                </a:highlight>
                <a:latin typeface="Times New Roman"/>
                <a:ea typeface="Times New Roman"/>
                <a:cs typeface="Times New Roman"/>
                <a:sym typeface="Times New Roman"/>
              </a:rPr>
              <a:t>■ Firewall:</a:t>
            </a:r>
            <a:r>
              <a:rPr lang="en" sz="1600">
                <a:solidFill>
                  <a:srgbClr val="4D4C4C"/>
                </a:solidFill>
                <a:highlight>
                  <a:srgbClr val="FFFFFF"/>
                </a:highlight>
                <a:latin typeface="Times New Roman"/>
                <a:ea typeface="Times New Roman"/>
                <a:cs typeface="Times New Roman"/>
                <a:sym typeface="Times New Roman"/>
              </a:rPr>
              <a:t> A firewall provides a form of NAC by allowing or denying network traffic between an enterprise host and an external user. </a:t>
            </a:r>
            <a:endParaRPr sz="1600">
              <a:solidFill>
                <a:srgbClr val="4D4C4C"/>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1200"/>
              </a:spcAft>
              <a:buSzPts val="1800"/>
              <a:buNone/>
            </a:pPr>
            <a:r>
              <a:rPr b="1" lang="en" sz="1600">
                <a:solidFill>
                  <a:srgbClr val="4D4C4C"/>
                </a:solidFill>
                <a:highlight>
                  <a:srgbClr val="FFFFFF"/>
                </a:highlight>
                <a:latin typeface="Times New Roman"/>
                <a:ea typeface="Times New Roman"/>
                <a:cs typeface="Times New Roman"/>
                <a:sym typeface="Times New Roman"/>
              </a:rPr>
              <a:t>■ DHCP management:</a:t>
            </a:r>
            <a:r>
              <a:rPr lang="en" sz="1600">
                <a:solidFill>
                  <a:srgbClr val="4D4C4C"/>
                </a:solidFill>
                <a:highlight>
                  <a:srgbClr val="FFFFFF"/>
                </a:highlight>
                <a:latin typeface="Times New Roman"/>
                <a:ea typeface="Times New Roman"/>
                <a:cs typeface="Times New Roman"/>
                <a:sym typeface="Times New Roman"/>
              </a:rPr>
              <a:t> The Dynamic Host Configuration Protocol (DHCP) is an Internet protocol that enables dynamic allocation of IP addresses to hosts. A DHCP server intercepts DHCP requests and assigns IP addresses instead. Thus, NAC enforcement occurs at the IP layer based on subnet and IP assignment. A DCHP server is easy to install and configure, but is subject to various forms of IP spoofing, providing limited security.</a:t>
            </a:r>
            <a:endParaRPr sz="1600">
              <a:solidFill>
                <a:srgbClr val="4D4C4C"/>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2"/>
          <p:cNvPicPr preferRelativeResize="0"/>
          <p:nvPr/>
        </p:nvPicPr>
        <p:blipFill rotWithShape="1">
          <a:blip r:embed="rId3">
            <a:alphaModFix/>
          </a:blip>
          <a:srcRect b="0" l="0" r="0" t="0"/>
          <a:stretch/>
        </p:blipFill>
        <p:spPr>
          <a:xfrm>
            <a:off x="1240625" y="552800"/>
            <a:ext cx="5524126" cy="4143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78450" y="16520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HOW TO IMPLEMENT NAC SOLUTIONS</a:t>
            </a:r>
            <a:endParaRPr/>
          </a:p>
        </p:txBody>
      </p:sp>
      <p:sp>
        <p:nvSpPr>
          <p:cNvPr id="178" name="Google Shape;178;p20"/>
          <p:cNvSpPr txBox="1"/>
          <p:nvPr>
            <p:ph idx="1" type="body"/>
          </p:nvPr>
        </p:nvSpPr>
        <p:spPr>
          <a:xfrm>
            <a:off x="311700" y="786175"/>
            <a:ext cx="8520600" cy="41040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1400"/>
              </a:spcBef>
              <a:spcAft>
                <a:spcPts val="0"/>
              </a:spcAft>
              <a:buClr>
                <a:srgbClr val="000000"/>
              </a:buClr>
              <a:buSzPts val="1800"/>
              <a:buChar char="●"/>
            </a:pPr>
            <a:r>
              <a:rPr b="1" lang="en" sz="1600">
                <a:solidFill>
                  <a:srgbClr val="000000"/>
                </a:solidFill>
                <a:highlight>
                  <a:srgbClr val="FFFFFF"/>
                </a:highlight>
                <a:latin typeface="Times New Roman"/>
                <a:ea typeface="Times New Roman"/>
                <a:cs typeface="Times New Roman"/>
                <a:sym typeface="Times New Roman"/>
              </a:rPr>
              <a:t>Gather data- </a:t>
            </a:r>
            <a:r>
              <a:rPr lang="en" sz="1500">
                <a:solidFill>
                  <a:srgbClr val="000000"/>
                </a:solidFill>
                <a:highlight>
                  <a:srgbClr val="FFFFFF"/>
                </a:highlight>
                <a:latin typeface="Times New Roman"/>
                <a:ea typeface="Times New Roman"/>
                <a:cs typeface="Times New Roman"/>
                <a:sym typeface="Times New Roman"/>
              </a:rPr>
              <a:t>If you’re going to restrict how your users access the network, you’ll first need to understand how they’re using it. Who’s connecting to what, and from which devices? Is there a business requirement behind their current level of access? Don’t forget to consider servers, printers, phones, IoT devices, and anything else connected to the network.</a:t>
            </a:r>
            <a:endParaRPr sz="1500">
              <a:solidFill>
                <a:srgbClr val="000000"/>
              </a:solidFill>
              <a:highlight>
                <a:srgbClr val="FFFFFF"/>
              </a:highlight>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Char char="●"/>
            </a:pPr>
            <a:r>
              <a:rPr b="1" lang="en" sz="1600">
                <a:solidFill>
                  <a:srgbClr val="000000"/>
                </a:solidFill>
                <a:highlight>
                  <a:srgbClr val="FFFFFF"/>
                </a:highlight>
                <a:latin typeface="Times New Roman"/>
                <a:ea typeface="Times New Roman"/>
                <a:cs typeface="Times New Roman"/>
                <a:sym typeface="Times New Roman"/>
              </a:rPr>
              <a:t>Catch up on identity management- </a:t>
            </a:r>
            <a:r>
              <a:rPr lang="en" sz="1500">
                <a:solidFill>
                  <a:srgbClr val="000000"/>
                </a:solidFill>
                <a:highlight>
                  <a:srgbClr val="FFFFFF"/>
                </a:highlight>
                <a:latin typeface="Times New Roman"/>
                <a:ea typeface="Times New Roman"/>
                <a:cs typeface="Times New Roman"/>
                <a:sym typeface="Times New Roman"/>
              </a:rPr>
              <a:t>If like most organizations, you plan on including an authentication component in your NAC policy, you’ll need to make sure you’re on top of </a:t>
            </a:r>
            <a:r>
              <a:rPr lang="en" sz="1500">
                <a:solidFill>
                  <a:srgbClr val="000000"/>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identity management</a:t>
            </a:r>
            <a:r>
              <a:rPr lang="en" sz="1500">
                <a:solidFill>
                  <a:srgbClr val="000000"/>
                </a:solidFill>
                <a:highlight>
                  <a:srgbClr val="FFFFFF"/>
                </a:highlight>
                <a:latin typeface="Times New Roman"/>
                <a:ea typeface="Times New Roman"/>
                <a:cs typeface="Times New Roman"/>
                <a:sym typeface="Times New Roman"/>
              </a:rPr>
              <a:t>. If a new hire can’t get online because your active directory servers aren’t syncing with an HR database, then that shiny new NAC solution might wind up costing the company more money than it’s worth. On the other hand, NAC security won’t help you if you never bothered to de-provision an employee who left the company six months ago. </a:t>
            </a:r>
            <a:endParaRPr sz="1500">
              <a:solidFill>
                <a:srgbClr val="000000"/>
              </a:solidFill>
              <a:highlight>
                <a:srgbClr val="FFFFFF"/>
              </a:highlight>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Char char="●"/>
            </a:pPr>
            <a:r>
              <a:rPr b="1" lang="en" sz="1600">
                <a:solidFill>
                  <a:srgbClr val="000000"/>
                </a:solidFill>
                <a:highlight>
                  <a:srgbClr val="FFFFFF"/>
                </a:highlight>
                <a:latin typeface="Times New Roman"/>
                <a:ea typeface="Times New Roman"/>
                <a:cs typeface="Times New Roman"/>
                <a:sym typeface="Times New Roman"/>
              </a:rPr>
              <a:t>3. Determine permissions and access levels- </a:t>
            </a:r>
            <a:r>
              <a:rPr lang="en" sz="1500">
                <a:solidFill>
                  <a:srgbClr val="000000"/>
                </a:solidFill>
                <a:highlight>
                  <a:srgbClr val="FFFFFF"/>
                </a:highlight>
                <a:latin typeface="Times New Roman"/>
                <a:ea typeface="Times New Roman"/>
                <a:cs typeface="Times New Roman"/>
                <a:sym typeface="Times New Roman"/>
              </a:rPr>
              <a:t>It's up to you to decide how to apply the capabilities of your NAC solution. Ideally, you’d implement the purest form of the </a:t>
            </a:r>
            <a:r>
              <a:rPr lang="en" sz="1500">
                <a:solidFill>
                  <a:srgbClr val="000000"/>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principle of least privilege </a:t>
            </a:r>
            <a:r>
              <a:rPr lang="en" sz="1500">
                <a:solidFill>
                  <a:srgbClr val="000000"/>
                </a:solidFill>
                <a:highlight>
                  <a:srgbClr val="FFFFFF"/>
                </a:highlight>
                <a:latin typeface="Times New Roman"/>
                <a:ea typeface="Times New Roman"/>
                <a:cs typeface="Times New Roman"/>
                <a:sym typeface="Times New Roman"/>
              </a:rPr>
              <a:t> and limit all users to the minimum network resources needed to carry out their jobs. However, most large networks simply aren’t segmented enough to strictly adhere to this principle. Implementing </a:t>
            </a:r>
            <a:r>
              <a:rPr lang="en" sz="1500">
                <a:solidFill>
                  <a:srgbClr val="000000"/>
                </a:solidFill>
                <a:highlight>
                  <a:srgbClr val="FFFFFF"/>
                </a:highlight>
                <a:uFill>
                  <a:noFill/>
                </a:uFill>
                <a:latin typeface="Times New Roman"/>
                <a:ea typeface="Times New Roman"/>
                <a:cs typeface="Times New Roman"/>
                <a:sym typeface="Times New Roman"/>
                <a:hlinkClick r:id="rId5">
                  <a:extLst>
                    <a:ext uri="{A12FA001-AC4F-418D-AE19-62706E023703}">
                      <ahyp:hlinkClr val="tx"/>
                    </a:ext>
                  </a:extLst>
                </a:hlinkClick>
              </a:rPr>
              <a:t>role-based access control</a:t>
            </a:r>
            <a:r>
              <a:rPr lang="en" sz="1500">
                <a:solidFill>
                  <a:srgbClr val="000000"/>
                </a:solidFill>
                <a:highlight>
                  <a:srgbClr val="FFFFFF"/>
                </a:highlight>
                <a:latin typeface="Times New Roman"/>
                <a:ea typeface="Times New Roman"/>
                <a:cs typeface="Times New Roman"/>
                <a:sym typeface="Times New Roman"/>
              </a:rPr>
              <a:t> can be a good middle ground without compromising too much on security. </a:t>
            </a:r>
            <a:endParaRPr sz="1500">
              <a:solidFill>
                <a:srgbClr val="000000"/>
              </a:solidFill>
              <a:highlight>
                <a:srgbClr val="FFFFFF"/>
              </a:highlight>
              <a:latin typeface="Times New Roman"/>
              <a:ea typeface="Times New Roman"/>
              <a:cs typeface="Times New Roman"/>
              <a:sym typeface="Times New Roman"/>
            </a:endParaRPr>
          </a:p>
          <a:p>
            <a:pPr indent="-361950" lvl="0" marL="457200" rtl="0" algn="just">
              <a:lnSpc>
                <a:spcPct val="115000"/>
              </a:lnSpc>
              <a:spcBef>
                <a:spcPts val="0"/>
              </a:spcBef>
              <a:spcAft>
                <a:spcPts val="0"/>
              </a:spcAft>
              <a:buClr>
                <a:srgbClr val="000000"/>
              </a:buClr>
              <a:buSzPts val="2100"/>
              <a:buFont typeface="Times New Roman"/>
              <a:buChar char="●"/>
            </a:pPr>
            <a:r>
              <a:t/>
            </a:r>
            <a:endParaRPr sz="2100">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78450" y="16520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HOW TO IMPLEMENT NAC SOLUTIONS</a:t>
            </a:r>
            <a:endParaRPr/>
          </a:p>
        </p:txBody>
      </p:sp>
      <p:sp>
        <p:nvSpPr>
          <p:cNvPr id="184" name="Google Shape;184;p21"/>
          <p:cNvSpPr txBox="1"/>
          <p:nvPr>
            <p:ph idx="1" type="body"/>
          </p:nvPr>
        </p:nvSpPr>
        <p:spPr>
          <a:xfrm>
            <a:off x="311700" y="786175"/>
            <a:ext cx="8520600" cy="4104000"/>
          </a:xfrm>
          <a:prstGeom prst="rect">
            <a:avLst/>
          </a:prstGeom>
          <a:noFill/>
          <a:ln>
            <a:noFill/>
          </a:ln>
        </p:spPr>
        <p:txBody>
          <a:bodyPr anchorCtr="0" anchor="t" bIns="91425" lIns="91425" spcFirstLastPara="1" rIns="91425" wrap="square" tIns="91425">
            <a:noAutofit/>
          </a:bodyPr>
          <a:lstStyle/>
          <a:p>
            <a:pPr indent="-361950" lvl="0" marL="457200" rtl="0" algn="just">
              <a:lnSpc>
                <a:spcPct val="115000"/>
              </a:lnSpc>
              <a:spcBef>
                <a:spcPts val="1400"/>
              </a:spcBef>
              <a:spcAft>
                <a:spcPts val="0"/>
              </a:spcAft>
              <a:buClr>
                <a:srgbClr val="000000"/>
              </a:buClr>
              <a:buSzPts val="2100"/>
              <a:buFont typeface="Times New Roman"/>
              <a:buChar char="●"/>
            </a:pPr>
            <a:r>
              <a:rPr b="1" lang="en" sz="2100">
                <a:solidFill>
                  <a:srgbClr val="000000"/>
                </a:solidFill>
                <a:highlight>
                  <a:srgbClr val="FFFFFF"/>
                </a:highlight>
                <a:latin typeface="Times New Roman"/>
                <a:ea typeface="Times New Roman"/>
                <a:cs typeface="Times New Roman"/>
                <a:sym typeface="Times New Roman"/>
              </a:rPr>
              <a:t>Test your setup- </a:t>
            </a:r>
            <a:r>
              <a:rPr lang="en" sz="2000">
                <a:solidFill>
                  <a:srgbClr val="344054"/>
                </a:solidFill>
                <a:highlight>
                  <a:srgbClr val="FFFFFF"/>
                </a:highlight>
                <a:latin typeface="Times New Roman"/>
                <a:ea typeface="Times New Roman"/>
                <a:cs typeface="Times New Roman"/>
                <a:sym typeface="Times New Roman"/>
              </a:rPr>
              <a:t>Most NAC solutions can be configured in a “monitor” mode, meaning the impact of policies can be measured before actually enforcing them. This is an important step, as it allows you to spot any potential problems before they generate a large volume of support tickets. It’s a good idea to test your NAC policies both before you implement them and as you make changes.</a:t>
            </a:r>
            <a:endParaRPr sz="2000">
              <a:solidFill>
                <a:srgbClr val="344054"/>
              </a:solidFill>
              <a:highlight>
                <a:srgbClr val="FFFFFF"/>
              </a:highlight>
              <a:latin typeface="Times New Roman"/>
              <a:ea typeface="Times New Roman"/>
              <a:cs typeface="Times New Roman"/>
              <a:sym typeface="Times New Roman"/>
            </a:endParaRPr>
          </a:p>
          <a:p>
            <a:pPr indent="-361950" lvl="0" marL="457200" rtl="0" algn="just">
              <a:lnSpc>
                <a:spcPct val="115000"/>
              </a:lnSpc>
              <a:spcBef>
                <a:spcPts val="0"/>
              </a:spcBef>
              <a:spcAft>
                <a:spcPts val="0"/>
              </a:spcAft>
              <a:buClr>
                <a:srgbClr val="000000"/>
              </a:buClr>
              <a:buSzPts val="2100"/>
              <a:buFont typeface="Times New Roman"/>
              <a:buChar char="●"/>
            </a:pPr>
            <a:r>
              <a:rPr b="1" lang="en" sz="2100">
                <a:solidFill>
                  <a:srgbClr val="000000"/>
                </a:solidFill>
                <a:highlight>
                  <a:srgbClr val="FFFFFF"/>
                </a:highlight>
                <a:latin typeface="Times New Roman"/>
                <a:ea typeface="Times New Roman"/>
                <a:cs typeface="Times New Roman"/>
                <a:sym typeface="Times New Roman"/>
              </a:rPr>
              <a:t>5. Monitor and tune- </a:t>
            </a:r>
            <a:r>
              <a:rPr lang="en" sz="2000">
                <a:solidFill>
                  <a:srgbClr val="344054"/>
                </a:solidFill>
                <a:highlight>
                  <a:srgbClr val="FFFFFF"/>
                </a:highlight>
                <a:latin typeface="Times New Roman"/>
                <a:ea typeface="Times New Roman"/>
                <a:cs typeface="Times New Roman"/>
                <a:sym typeface="Times New Roman"/>
              </a:rPr>
              <a:t>Network access control is not a “set it and forget it” type of security control. You’ll need to make adjustments as the organization (and the threats facing it) evolve over time. Make sure you have the resources needed to continually monitor and optimize the solution before beginning an NAC implementation journey. </a:t>
            </a:r>
            <a:endParaRPr b="1" sz="24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218425" y="13855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USE CASES FOR NAC</a:t>
            </a:r>
            <a:endParaRPr/>
          </a:p>
        </p:txBody>
      </p:sp>
      <p:sp>
        <p:nvSpPr>
          <p:cNvPr id="190" name="Google Shape;190;p22"/>
          <p:cNvSpPr txBox="1"/>
          <p:nvPr>
            <p:ph idx="1" type="body"/>
          </p:nvPr>
        </p:nvSpPr>
        <p:spPr>
          <a:xfrm>
            <a:off x="218425" y="680025"/>
            <a:ext cx="8520600" cy="4343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8600"/>
              </a:lnSpc>
              <a:spcBef>
                <a:spcPts val="0"/>
              </a:spcBef>
              <a:spcAft>
                <a:spcPts val="0"/>
              </a:spcAft>
              <a:buSzPts val="1800"/>
              <a:buChar char="●"/>
            </a:pPr>
            <a:r>
              <a:rPr lang="en" sz="1400">
                <a:solidFill>
                  <a:srgbClr val="4D4C4C"/>
                </a:solidFill>
                <a:highlight>
                  <a:srgbClr val="FFFFFF"/>
                </a:highlight>
                <a:latin typeface="Arial"/>
                <a:ea typeface="Arial"/>
                <a:cs typeface="Arial"/>
                <a:sym typeface="Arial"/>
              </a:rPr>
              <a:t>NAC for guests/contractors: </a:t>
            </a:r>
            <a:r>
              <a:rPr lang="en" sz="1450">
                <a:solidFill>
                  <a:srgbClr val="4D4C4C"/>
                </a:solidFill>
                <a:highlight>
                  <a:srgbClr val="FFFFFF"/>
                </a:highlight>
                <a:latin typeface="Arial"/>
                <a:ea typeface="Arial"/>
                <a:cs typeface="Arial"/>
                <a:sym typeface="Arial"/>
              </a:rPr>
              <a:t>Whether accounting for contractors, visitors, or partners, organizations use NAC solutions to make sure that non-employees have access privileges to the network that are separate from those of employees.</a:t>
            </a:r>
            <a:endParaRPr sz="1450">
              <a:solidFill>
                <a:srgbClr val="4D4C4C"/>
              </a:solidFill>
              <a:highlight>
                <a:srgbClr val="FFFFFF"/>
              </a:highlight>
              <a:latin typeface="Arial"/>
              <a:ea typeface="Arial"/>
              <a:cs typeface="Arial"/>
              <a:sym typeface="Arial"/>
            </a:endParaRPr>
          </a:p>
          <a:p>
            <a:pPr indent="-314325" lvl="0" marL="457200" rtl="0" algn="just">
              <a:lnSpc>
                <a:spcPct val="118600"/>
              </a:lnSpc>
              <a:spcBef>
                <a:spcPts val="0"/>
              </a:spcBef>
              <a:spcAft>
                <a:spcPts val="0"/>
              </a:spcAft>
              <a:buClr>
                <a:srgbClr val="4D4C4C"/>
              </a:buClr>
              <a:buSzPts val="1350"/>
              <a:buFont typeface="Arial"/>
              <a:buChar char="●"/>
            </a:pPr>
            <a:r>
              <a:rPr lang="en" sz="1400">
                <a:solidFill>
                  <a:srgbClr val="4D4C4C"/>
                </a:solidFill>
                <a:highlight>
                  <a:srgbClr val="FFFFFF"/>
                </a:highlight>
                <a:latin typeface="Arial"/>
                <a:ea typeface="Arial"/>
                <a:cs typeface="Arial"/>
                <a:sym typeface="Arial"/>
              </a:rPr>
              <a:t>NAC for BYOD: </a:t>
            </a:r>
            <a:r>
              <a:rPr lang="en" sz="1450">
                <a:solidFill>
                  <a:srgbClr val="4D4C4C"/>
                </a:solidFill>
                <a:highlight>
                  <a:srgbClr val="FFFFFF"/>
                </a:highlight>
                <a:latin typeface="Arial"/>
                <a:ea typeface="Arial"/>
                <a:cs typeface="Arial"/>
                <a:sym typeface="Arial"/>
              </a:rPr>
              <a:t>The exponential growth in mobile devices has liberated the workforce from their desks and given employees freedom to work remotely from their mobile devices. NAC for BYOD ensures compliance for all employee owned devices before accessing the network.</a:t>
            </a:r>
            <a:endParaRPr sz="1450">
              <a:solidFill>
                <a:srgbClr val="4D4C4C"/>
              </a:solidFill>
              <a:highlight>
                <a:srgbClr val="FFFFFF"/>
              </a:highlight>
              <a:latin typeface="Arial"/>
              <a:ea typeface="Arial"/>
              <a:cs typeface="Arial"/>
              <a:sym typeface="Arial"/>
            </a:endParaRPr>
          </a:p>
          <a:p>
            <a:pPr indent="-314325" lvl="0" marL="457200" rtl="0" algn="just">
              <a:lnSpc>
                <a:spcPct val="118600"/>
              </a:lnSpc>
              <a:spcBef>
                <a:spcPts val="0"/>
              </a:spcBef>
              <a:spcAft>
                <a:spcPts val="0"/>
              </a:spcAft>
              <a:buClr>
                <a:srgbClr val="4D4C4C"/>
              </a:buClr>
              <a:buSzPts val="1350"/>
              <a:buFont typeface="Arial"/>
              <a:buChar char="●"/>
            </a:pPr>
            <a:r>
              <a:rPr lang="en" sz="1400">
                <a:solidFill>
                  <a:srgbClr val="4D4C4C"/>
                </a:solidFill>
                <a:highlight>
                  <a:srgbClr val="FFFFFF"/>
                </a:highlight>
                <a:latin typeface="Arial"/>
                <a:ea typeface="Arial"/>
                <a:cs typeface="Arial"/>
                <a:sym typeface="Arial"/>
              </a:rPr>
              <a:t>NAC for the Internet of Things: </a:t>
            </a:r>
            <a:r>
              <a:rPr lang="en" sz="1450">
                <a:solidFill>
                  <a:srgbClr val="4D4C4C"/>
                </a:solidFill>
                <a:highlight>
                  <a:srgbClr val="FFFFFF"/>
                </a:highlight>
                <a:latin typeface="Arial"/>
                <a:ea typeface="Arial"/>
                <a:cs typeface="Arial"/>
                <a:sym typeface="Arial"/>
              </a:rPr>
              <a:t>IoT devices, whether they be in manufacturing, healthcare, or other industries, are growing exponentially and serve as additional entry points for attackers to enter the network. NAC can reduce these risks in IoT devices by applying defined profiling and access policies for various device categories.</a:t>
            </a:r>
            <a:endParaRPr sz="1450">
              <a:solidFill>
                <a:srgbClr val="4D4C4C"/>
              </a:solidFill>
              <a:highlight>
                <a:srgbClr val="FFFFFF"/>
              </a:highlight>
              <a:latin typeface="Arial"/>
              <a:ea typeface="Arial"/>
              <a:cs typeface="Arial"/>
              <a:sym typeface="Arial"/>
            </a:endParaRPr>
          </a:p>
          <a:p>
            <a:pPr indent="-314325" lvl="0" marL="457200" rtl="0" algn="just">
              <a:lnSpc>
                <a:spcPct val="118600"/>
              </a:lnSpc>
              <a:spcBef>
                <a:spcPts val="0"/>
              </a:spcBef>
              <a:spcAft>
                <a:spcPts val="0"/>
              </a:spcAft>
              <a:buClr>
                <a:srgbClr val="4D4C4C"/>
              </a:buClr>
              <a:buSzPts val="1350"/>
              <a:buFont typeface="Arial"/>
              <a:buChar char="●"/>
            </a:pPr>
            <a:r>
              <a:rPr lang="en" sz="1400">
                <a:solidFill>
                  <a:srgbClr val="4D4C4C"/>
                </a:solidFill>
                <a:highlight>
                  <a:srgbClr val="FFFFFF"/>
                </a:highlight>
                <a:latin typeface="Arial"/>
                <a:ea typeface="Arial"/>
                <a:cs typeface="Arial"/>
                <a:sym typeface="Arial"/>
              </a:rPr>
              <a:t>NAC for incidence response: </a:t>
            </a:r>
            <a:r>
              <a:rPr lang="en" sz="1450">
                <a:solidFill>
                  <a:srgbClr val="4D4C4C"/>
                </a:solidFill>
                <a:highlight>
                  <a:srgbClr val="FFFFFF"/>
                </a:highlight>
                <a:latin typeface="Arial"/>
                <a:ea typeface="Arial"/>
                <a:cs typeface="Arial"/>
                <a:sym typeface="Arial"/>
              </a:rPr>
              <a:t>NAC vendors can share contextual information (for example, user ID or device type) with third-party security components. They can respond to cybersecurity alerts by automatically enforcing security policies that isolate compromised endpoints.</a:t>
            </a:r>
            <a:endParaRPr sz="1450">
              <a:solidFill>
                <a:srgbClr val="4D4C4C"/>
              </a:solidFill>
              <a:highlight>
                <a:srgbClr val="FFFFFF"/>
              </a:highlight>
              <a:latin typeface="Arial"/>
              <a:ea typeface="Arial"/>
              <a:cs typeface="Arial"/>
              <a:sym typeface="Arial"/>
            </a:endParaRPr>
          </a:p>
          <a:p>
            <a:pPr indent="-314325" lvl="0" marL="457200" rtl="0" algn="just">
              <a:lnSpc>
                <a:spcPct val="118600"/>
              </a:lnSpc>
              <a:spcBef>
                <a:spcPts val="0"/>
              </a:spcBef>
              <a:spcAft>
                <a:spcPts val="0"/>
              </a:spcAft>
              <a:buClr>
                <a:srgbClr val="4D4C4C"/>
              </a:buClr>
              <a:buSzPts val="1350"/>
              <a:buFont typeface="Arial"/>
              <a:buChar char="●"/>
            </a:pPr>
            <a:r>
              <a:rPr lang="en" sz="1400">
                <a:solidFill>
                  <a:srgbClr val="4D4C4C"/>
                </a:solidFill>
                <a:highlight>
                  <a:srgbClr val="FFFFFF"/>
                </a:highlight>
                <a:latin typeface="Arial"/>
                <a:ea typeface="Arial"/>
                <a:cs typeface="Arial"/>
                <a:sym typeface="Arial"/>
              </a:rPr>
              <a:t>NAC for medical devices: </a:t>
            </a:r>
            <a:r>
              <a:rPr lang="en" sz="1450">
                <a:solidFill>
                  <a:srgbClr val="4D4C4C"/>
                </a:solidFill>
                <a:highlight>
                  <a:srgbClr val="FFFFFF"/>
                </a:highlight>
                <a:latin typeface="Arial"/>
                <a:ea typeface="Arial"/>
                <a:cs typeface="Arial"/>
                <a:sym typeface="Arial"/>
              </a:rPr>
              <a:t>As more medical devices come online, it’s critical to identify devices entering a converged network. NAC solutions can help protect devices and medical records from threats, improve healthcare security, and strengthen ransomware protection.</a:t>
            </a:r>
            <a:endParaRPr sz="1450">
              <a:solidFill>
                <a:srgbClr val="4D4C4C"/>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3"/>
          <p:cNvPicPr preferRelativeResize="0"/>
          <p:nvPr/>
        </p:nvPicPr>
        <p:blipFill rotWithShape="1">
          <a:blip r:embed="rId3">
            <a:alphaModFix/>
          </a:blip>
          <a:srcRect b="0" l="0" r="0" t="0"/>
          <a:stretch/>
        </p:blipFill>
        <p:spPr>
          <a:xfrm>
            <a:off x="1490563" y="260675"/>
            <a:ext cx="6162875" cy="4622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4"/>
          <p:cNvPicPr preferRelativeResize="0"/>
          <p:nvPr/>
        </p:nvPicPr>
        <p:blipFill rotWithShape="1">
          <a:blip r:embed="rId3">
            <a:alphaModFix/>
          </a:blip>
          <a:srcRect b="0" l="0" r="0" t="0"/>
          <a:stretch/>
        </p:blipFill>
        <p:spPr>
          <a:xfrm>
            <a:off x="72000" y="92250"/>
            <a:ext cx="5076800" cy="3807600"/>
          </a:xfrm>
          <a:prstGeom prst="rect">
            <a:avLst/>
          </a:prstGeom>
          <a:noFill/>
          <a:ln>
            <a:noFill/>
          </a:ln>
        </p:spPr>
      </p:pic>
      <p:pic>
        <p:nvPicPr>
          <p:cNvPr id="83" name="Google Shape;83;p4"/>
          <p:cNvPicPr preferRelativeResize="0"/>
          <p:nvPr/>
        </p:nvPicPr>
        <p:blipFill rotWithShape="1">
          <a:blip r:embed="rId4">
            <a:alphaModFix/>
          </a:blip>
          <a:srcRect b="0" l="0" r="0" t="0"/>
          <a:stretch/>
        </p:blipFill>
        <p:spPr>
          <a:xfrm>
            <a:off x="4769600" y="1432300"/>
            <a:ext cx="4572000" cy="342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SNMP Components</a:t>
            </a:r>
            <a:endParaRPr/>
          </a:p>
        </p:txBody>
      </p:sp>
      <p:sp>
        <p:nvSpPr>
          <p:cNvPr id="89" name="Google Shape;89;p5"/>
          <p:cNvSpPr txBox="1"/>
          <p:nvPr>
            <p:ph idx="1" type="body"/>
          </p:nvPr>
        </p:nvSpPr>
        <p:spPr>
          <a:xfrm>
            <a:off x="236575" y="1087075"/>
            <a:ext cx="8595600" cy="37908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1800"/>
              </a:spcBef>
              <a:spcAft>
                <a:spcPts val="0"/>
              </a:spcAft>
              <a:buSzPts val="1018"/>
              <a:buNone/>
            </a:pPr>
            <a:r>
              <a:rPr lang="en" sz="1400">
                <a:solidFill>
                  <a:srgbClr val="610B38"/>
                </a:solidFill>
                <a:highlight>
                  <a:srgbClr val="FFFFFF"/>
                </a:highlight>
              </a:rPr>
              <a:t>Managers &amp; Agents:</a:t>
            </a:r>
            <a:endParaRPr sz="1400">
              <a:solidFill>
                <a:srgbClr val="610B38"/>
              </a:solidFill>
              <a:highlight>
                <a:srgbClr val="FFFFFF"/>
              </a:highlight>
            </a:endParaRPr>
          </a:p>
          <a:p>
            <a:pPr indent="-317500" lvl="0" marL="457200" rtl="0" algn="just">
              <a:lnSpc>
                <a:spcPct val="120000"/>
              </a:lnSpc>
              <a:spcBef>
                <a:spcPts val="1800"/>
              </a:spcBef>
              <a:spcAft>
                <a:spcPts val="0"/>
              </a:spcAft>
              <a:buClr>
                <a:srgbClr val="000000"/>
              </a:buClr>
              <a:buSzPts val="1400"/>
              <a:buFont typeface="Open Sans"/>
              <a:buChar char="●"/>
            </a:pPr>
            <a:r>
              <a:rPr lang="en" sz="1400">
                <a:solidFill>
                  <a:srgbClr val="000000"/>
                </a:solidFill>
                <a:highlight>
                  <a:srgbClr val="FFFFFF"/>
                </a:highlight>
              </a:rPr>
              <a:t>A manager is a host that runs the SNMP client program while the agent is a router that runs the SNMP server program.</a:t>
            </a:r>
            <a:endParaRPr sz="1400">
              <a:solidFill>
                <a:srgbClr val="000000"/>
              </a:solidFill>
              <a:highlight>
                <a:srgbClr val="FFFFFF"/>
              </a:highlight>
            </a:endParaRPr>
          </a:p>
          <a:p>
            <a:pPr indent="-317500" lvl="0" marL="457200" marR="25400" rtl="0" algn="l">
              <a:lnSpc>
                <a:spcPct val="146250"/>
              </a:lnSpc>
              <a:spcBef>
                <a:spcPts val="0"/>
              </a:spcBef>
              <a:spcAft>
                <a:spcPts val="0"/>
              </a:spcAft>
              <a:buClr>
                <a:srgbClr val="000000"/>
              </a:buClr>
              <a:buSzPts val="1400"/>
              <a:buFont typeface="Open Sans"/>
              <a:buChar char="●"/>
            </a:pPr>
            <a:r>
              <a:rPr lang="en" sz="1400">
                <a:solidFill>
                  <a:srgbClr val="000000"/>
                </a:solidFill>
                <a:highlight>
                  <a:srgbClr val="FFFFFF"/>
                </a:highlight>
              </a:rPr>
              <a:t>Management of the internet is achieved through simple interaction between a manager and agent.</a:t>
            </a:r>
            <a:endParaRPr sz="1400">
              <a:solidFill>
                <a:srgbClr val="000000"/>
              </a:solidFill>
              <a:highlight>
                <a:srgbClr val="FFFFFF"/>
              </a:highlight>
            </a:endParaRPr>
          </a:p>
          <a:p>
            <a:pPr indent="-317500" lvl="0" marL="457200" marR="25400" rtl="0" algn="l">
              <a:lnSpc>
                <a:spcPct val="146250"/>
              </a:lnSpc>
              <a:spcBef>
                <a:spcPts val="0"/>
              </a:spcBef>
              <a:spcAft>
                <a:spcPts val="0"/>
              </a:spcAft>
              <a:buClr>
                <a:srgbClr val="000000"/>
              </a:buClr>
              <a:buSzPts val="1400"/>
              <a:buFont typeface="Open Sans"/>
              <a:buChar char="●"/>
            </a:pPr>
            <a:r>
              <a:rPr lang="en" sz="1400">
                <a:solidFill>
                  <a:srgbClr val="000000"/>
                </a:solidFill>
                <a:highlight>
                  <a:srgbClr val="FFFFFF"/>
                </a:highlight>
              </a:rPr>
              <a:t>The agent is used to keep the information in a database while the manager is used to access the values in the database. For example, a router can store the appropriate variables such as a number of packets received and forwarded while the manager can compare these variables to determine whether the router is congested or not.</a:t>
            </a:r>
            <a:endParaRPr sz="1400">
              <a:solidFill>
                <a:srgbClr val="000000"/>
              </a:solidFill>
              <a:highlight>
                <a:srgbClr val="FFFFFF"/>
              </a:highlight>
            </a:endParaRPr>
          </a:p>
          <a:p>
            <a:pPr indent="-317500" lvl="0" marL="457200" marR="25400" rtl="0" algn="l">
              <a:lnSpc>
                <a:spcPct val="146250"/>
              </a:lnSpc>
              <a:spcBef>
                <a:spcPts val="0"/>
              </a:spcBef>
              <a:spcAft>
                <a:spcPts val="0"/>
              </a:spcAft>
              <a:buClr>
                <a:srgbClr val="000000"/>
              </a:buClr>
              <a:buSzPts val="1400"/>
              <a:buFont typeface="Open Sans"/>
              <a:buChar char="●"/>
            </a:pPr>
            <a:r>
              <a:rPr lang="en" sz="1400">
                <a:solidFill>
                  <a:srgbClr val="000000"/>
                </a:solidFill>
                <a:highlight>
                  <a:srgbClr val="FFFFFF"/>
                </a:highlight>
              </a:rPr>
              <a:t>Agents can also contribute to the management process. A server program on the agent checks the environment, if something goes wrong, the agent sends a warning message to the manager.</a:t>
            </a:r>
            <a:endParaRPr sz="1400">
              <a:solidFill>
                <a:srgbClr val="000000"/>
              </a:solidFill>
              <a:highlight>
                <a:srgbClr val="FFFFFF"/>
              </a:highlight>
            </a:endParaRPr>
          </a:p>
          <a:p>
            <a:pPr indent="0" lvl="0" marL="0" rtl="0" algn="just">
              <a:lnSpc>
                <a:spcPct val="120000"/>
              </a:lnSpc>
              <a:spcBef>
                <a:spcPts val="1800"/>
              </a:spcBef>
              <a:spcAft>
                <a:spcPts val="0"/>
              </a:spcAft>
              <a:buSzPts val="1018"/>
              <a:buNone/>
            </a:pPr>
            <a:r>
              <a:t/>
            </a:r>
            <a:endParaRPr sz="1400">
              <a:solidFill>
                <a:srgbClr val="610B38"/>
              </a:solidFill>
              <a:highlight>
                <a:srgbClr val="FFFFFF"/>
              </a:highlight>
            </a:endParaRPr>
          </a:p>
          <a:p>
            <a:pPr indent="0" lvl="0" marL="0" rtl="0" algn="l">
              <a:lnSpc>
                <a:spcPct val="105000"/>
              </a:lnSpc>
              <a:spcBef>
                <a:spcPts val="400"/>
              </a:spcBef>
              <a:spcAft>
                <a:spcPts val="1200"/>
              </a:spcAft>
              <a:buSzPts val="1018"/>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SNMP Components</a:t>
            </a:r>
            <a:endParaRPr/>
          </a:p>
          <a:p>
            <a:pPr indent="0" lvl="0" marL="0" rtl="0" algn="l">
              <a:lnSpc>
                <a:spcPct val="100000"/>
              </a:lnSpc>
              <a:spcBef>
                <a:spcPts val="0"/>
              </a:spcBef>
              <a:spcAft>
                <a:spcPts val="0"/>
              </a:spcAft>
              <a:buSzPct val="111111"/>
              <a:buNone/>
            </a:pPr>
            <a:r>
              <a:t/>
            </a:r>
            <a:endParaRPr/>
          </a:p>
        </p:txBody>
      </p:sp>
      <p:sp>
        <p:nvSpPr>
          <p:cNvPr id="95" name="Google Shape;95;p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just">
              <a:lnSpc>
                <a:spcPct val="130000"/>
              </a:lnSpc>
              <a:spcBef>
                <a:spcPts val="1800"/>
              </a:spcBef>
              <a:spcAft>
                <a:spcPts val="0"/>
              </a:spcAft>
              <a:buSzPts val="1800"/>
              <a:buNone/>
            </a:pPr>
            <a:r>
              <a:rPr lang="en" sz="1900">
                <a:solidFill>
                  <a:srgbClr val="610B38"/>
                </a:solidFill>
                <a:highlight>
                  <a:srgbClr val="FFFFFF"/>
                </a:highlight>
                <a:latin typeface="Arial"/>
                <a:ea typeface="Arial"/>
                <a:cs typeface="Arial"/>
                <a:sym typeface="Arial"/>
              </a:rPr>
              <a:t>Management Components</a:t>
            </a:r>
            <a:endParaRPr sz="1900">
              <a:solidFill>
                <a:srgbClr val="610B38"/>
              </a:solidFill>
              <a:highlight>
                <a:srgbClr val="FFFFFF"/>
              </a:highlight>
              <a:latin typeface="Arial"/>
              <a:ea typeface="Arial"/>
              <a:cs typeface="Arial"/>
              <a:sym typeface="Arial"/>
            </a:endParaRPr>
          </a:p>
          <a:p>
            <a:pPr indent="-304800" lvl="0" marL="457200" marR="25400" rtl="0" algn="l">
              <a:lnSpc>
                <a:spcPct val="156250"/>
              </a:lnSpc>
              <a:spcBef>
                <a:spcPts val="1500"/>
              </a:spcBef>
              <a:spcAft>
                <a:spcPts val="0"/>
              </a:spcAft>
              <a:buClr>
                <a:srgbClr val="000000"/>
              </a:buClr>
              <a:buSzPts val="1200"/>
              <a:buFont typeface="Roboto"/>
              <a:buChar char="●"/>
            </a:pPr>
            <a:r>
              <a:rPr lang="en" sz="1200">
                <a:solidFill>
                  <a:srgbClr val="000000"/>
                </a:solidFill>
                <a:highlight>
                  <a:srgbClr val="FFFFFF"/>
                </a:highlight>
                <a:latin typeface="Roboto"/>
                <a:ea typeface="Roboto"/>
                <a:cs typeface="Roboto"/>
                <a:sym typeface="Roboto"/>
              </a:rPr>
              <a:t>Management is not achieved only through the SNMP protocol but also the use of other protocols that can cooperate with the SNMP protocol. Management is achieved through the use of the other two protocols: SMI (Structure of management information) and MIB(management information base).</a:t>
            </a:r>
            <a:endParaRPr sz="1200">
              <a:solidFill>
                <a:srgbClr val="000000"/>
              </a:solidFill>
              <a:highlight>
                <a:srgbClr val="FFFFFF"/>
              </a:highlight>
              <a:latin typeface="Roboto"/>
              <a:ea typeface="Roboto"/>
              <a:cs typeface="Roboto"/>
              <a:sym typeface="Roboto"/>
            </a:endParaRPr>
          </a:p>
          <a:p>
            <a:pPr indent="0" lvl="0" marL="0" marR="25400" rtl="0" algn="l">
              <a:lnSpc>
                <a:spcPct val="156250"/>
              </a:lnSpc>
              <a:spcBef>
                <a:spcPts val="1500"/>
              </a:spcBef>
              <a:spcAft>
                <a:spcPts val="0"/>
              </a:spcAft>
              <a:buSzPts val="1800"/>
              <a:buNone/>
            </a:pPr>
            <a:r>
              <a:rPr lang="en" sz="1600">
                <a:solidFill>
                  <a:srgbClr val="610B4B"/>
                </a:solidFill>
                <a:highlight>
                  <a:srgbClr val="FFFFFF"/>
                </a:highlight>
                <a:latin typeface="Arial"/>
                <a:ea typeface="Arial"/>
                <a:cs typeface="Arial"/>
                <a:sym typeface="Arial"/>
              </a:rPr>
              <a:t>SMI: </a:t>
            </a:r>
            <a:r>
              <a:rPr lang="en" sz="1200">
                <a:solidFill>
                  <a:srgbClr val="333333"/>
                </a:solidFill>
                <a:highlight>
                  <a:srgbClr val="FFFFFF"/>
                </a:highlight>
                <a:latin typeface="Roboto"/>
                <a:ea typeface="Roboto"/>
                <a:cs typeface="Roboto"/>
                <a:sym typeface="Roboto"/>
              </a:rPr>
              <a:t>The SMI (Structure of management information) is a component used in network management. Its main function is to define the type of data that can be stored in an object and to show how to encode the data for the transmission over a network.</a:t>
            </a:r>
            <a:endParaRPr sz="1200">
              <a:solidFill>
                <a:srgbClr val="333333"/>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7"/>
          <p:cNvPicPr preferRelativeResize="0"/>
          <p:nvPr/>
        </p:nvPicPr>
        <p:blipFill rotWithShape="1">
          <a:blip r:embed="rId3">
            <a:alphaModFix/>
          </a:blip>
          <a:srcRect b="0" l="0" r="0" t="0"/>
          <a:stretch/>
        </p:blipFill>
        <p:spPr>
          <a:xfrm>
            <a:off x="-48625" y="0"/>
            <a:ext cx="5332901" cy="2999750"/>
          </a:xfrm>
          <a:prstGeom prst="rect">
            <a:avLst/>
          </a:prstGeom>
          <a:noFill/>
          <a:ln>
            <a:noFill/>
          </a:ln>
        </p:spPr>
      </p:pic>
      <p:pic>
        <p:nvPicPr>
          <p:cNvPr id="101" name="Google Shape;101;p7"/>
          <p:cNvPicPr preferRelativeResize="0"/>
          <p:nvPr/>
        </p:nvPicPr>
        <p:blipFill rotWithShape="1">
          <a:blip r:embed="rId4">
            <a:alphaModFix/>
          </a:blip>
          <a:srcRect b="0" l="0" r="0" t="0"/>
          <a:stretch/>
        </p:blipFill>
        <p:spPr>
          <a:xfrm>
            <a:off x="5129250" y="0"/>
            <a:ext cx="4014750" cy="5081222"/>
          </a:xfrm>
          <a:prstGeom prst="rect">
            <a:avLst/>
          </a:prstGeom>
          <a:noFill/>
          <a:ln>
            <a:noFill/>
          </a:ln>
        </p:spPr>
      </p:pic>
      <p:pic>
        <p:nvPicPr>
          <p:cNvPr id="102" name="Google Shape;102;p7"/>
          <p:cNvPicPr preferRelativeResize="0"/>
          <p:nvPr/>
        </p:nvPicPr>
        <p:blipFill rotWithShape="1">
          <a:blip r:embed="rId5">
            <a:alphaModFix/>
          </a:blip>
          <a:srcRect b="0" l="0" r="0" t="0"/>
          <a:stretch/>
        </p:blipFill>
        <p:spPr>
          <a:xfrm>
            <a:off x="0" y="2324450"/>
            <a:ext cx="4696363" cy="2641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8"/>
          <p:cNvPicPr preferRelativeResize="0"/>
          <p:nvPr/>
        </p:nvPicPr>
        <p:blipFill rotWithShape="1">
          <a:blip r:embed="rId3">
            <a:alphaModFix/>
          </a:blip>
          <a:srcRect b="0" l="0" r="0" t="0"/>
          <a:stretch/>
        </p:blipFill>
        <p:spPr>
          <a:xfrm>
            <a:off x="546925" y="111125"/>
            <a:ext cx="6550450" cy="4912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9"/>
          <p:cNvPicPr preferRelativeResize="0"/>
          <p:nvPr/>
        </p:nvPicPr>
        <p:blipFill rotWithShape="1">
          <a:blip r:embed="rId3">
            <a:alphaModFix/>
          </a:blip>
          <a:srcRect b="0" l="0" r="0" t="0"/>
          <a:stretch/>
        </p:blipFill>
        <p:spPr>
          <a:xfrm>
            <a:off x="872900" y="272500"/>
            <a:ext cx="7696950" cy="4373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