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5ba8794b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5ba8794b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5ba8794b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5ba8794b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5ba8794b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5ba8794b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5ba8794b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5ba8794b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3ac859a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3ac859a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3ac859a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3ac859a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3ac859a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3ac859a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3ac859a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3ac859a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3ac859a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3ac859a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5ba8794b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5ba8794b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5ba8794b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5ba8794b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5ba8794b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5ba8794b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5ba8794b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5ba8794b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5ba8794b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5ba8794b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5ba8794b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5ba8794b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5ba8794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5ba8794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3ac859a6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3ac859a6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top-5-information-security-breach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geeksforgeeks.org/types-of-internet-protoco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6: System Security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Asst Prof Rohini M. Sawant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 DESIGN PRINCIPLES</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273239"/>
                </a:solidFill>
                <a:highlight>
                  <a:srgbClr val="FFFFFF"/>
                </a:highlight>
                <a:latin typeface="Times New Roman"/>
                <a:ea typeface="Times New Roman"/>
                <a:cs typeface="Times New Roman"/>
                <a:sym typeface="Times New Roman"/>
              </a:rPr>
              <a:t>1. Developing Security Policy: </a:t>
            </a:r>
            <a:r>
              <a:rPr lang="en" sz="1400">
                <a:solidFill>
                  <a:srgbClr val="273239"/>
                </a:solidFill>
                <a:highlight>
                  <a:srgbClr val="FFFFFF"/>
                </a:highlight>
                <a:latin typeface="Times New Roman"/>
                <a:ea typeface="Times New Roman"/>
                <a:cs typeface="Times New Roman"/>
                <a:sym typeface="Times New Roman"/>
              </a:rPr>
              <a:t>Security policy is a very essential part of firewall design. Security policy is designed according to the requirement of the company or client to know which kind of traffic is allowed to pass. Without a proper security policy, it is impossible to restrict or allow a specific user or worker in a company network or anywhere else. A properly developed security policy also knows what to do in case of a </a:t>
            </a:r>
            <a:r>
              <a:rPr lang="en" sz="1400">
                <a:solidFill>
                  <a:srgbClr val="27323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security breach</a:t>
            </a:r>
            <a:r>
              <a:rPr lang="en" sz="1400">
                <a:solidFill>
                  <a:srgbClr val="273239"/>
                </a:solidFill>
                <a:highlight>
                  <a:srgbClr val="FFFFFF"/>
                </a:highlight>
                <a:latin typeface="Times New Roman"/>
                <a:ea typeface="Times New Roman"/>
                <a:cs typeface="Times New Roman"/>
                <a:sym typeface="Times New Roman"/>
              </a:rPr>
              <a:t>.</a:t>
            </a:r>
            <a:r>
              <a:rPr lang="en" sz="1400">
                <a:solidFill>
                  <a:srgbClr val="555555"/>
                </a:solidFill>
                <a:highlight>
                  <a:srgbClr val="FFFFFF"/>
                </a:highlight>
                <a:latin typeface="Times New Roman"/>
                <a:ea typeface="Times New Roman"/>
                <a:cs typeface="Times New Roman"/>
                <a:sym typeface="Times New Roman"/>
              </a:rPr>
              <a:t> </a:t>
            </a:r>
            <a:endParaRPr sz="1400">
              <a:solidFill>
                <a:srgbClr val="273239"/>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400">
                <a:solidFill>
                  <a:srgbClr val="273239"/>
                </a:solidFill>
                <a:highlight>
                  <a:srgbClr val="FFFFFF"/>
                </a:highlight>
                <a:latin typeface="Times New Roman"/>
                <a:ea typeface="Times New Roman"/>
                <a:cs typeface="Times New Roman"/>
                <a:sym typeface="Times New Roman"/>
              </a:rPr>
              <a:t>2. Simple Solution Design: </a:t>
            </a:r>
            <a:r>
              <a:rPr lang="en" sz="1400">
                <a:solidFill>
                  <a:srgbClr val="273239"/>
                </a:solidFill>
                <a:highlight>
                  <a:srgbClr val="FFFFFF"/>
                </a:highlight>
                <a:latin typeface="Times New Roman"/>
                <a:ea typeface="Times New Roman"/>
                <a:cs typeface="Times New Roman"/>
                <a:sym typeface="Times New Roman"/>
              </a:rPr>
              <a:t>If the design of the solution is complex. then it will be difficult to implement it. If the solution is easy. then it will be easier to implement it. A simple design is easier to maintain. we can make upgrades in the simple design according to the new possible threats leaving it with an efficient but more simple structure.  The problem that comes with complex designs is a configuration error that opens a path for external attacks. </a:t>
            </a:r>
            <a:endParaRPr sz="1400">
              <a:solidFill>
                <a:srgbClr val="273239"/>
              </a:solidFill>
              <a:highlight>
                <a:srgbClr val="FFFFFF"/>
              </a:highlight>
              <a:latin typeface="Times New Roman"/>
              <a:ea typeface="Times New Roman"/>
              <a:cs typeface="Times New Roman"/>
              <a:sym typeface="Times New Roman"/>
            </a:endParaRPr>
          </a:p>
          <a:p>
            <a:pPr indent="0" lvl="0" marL="0" rtl="0" algn="just">
              <a:spcBef>
                <a:spcPts val="800"/>
              </a:spcBef>
              <a:spcAft>
                <a:spcPts val="0"/>
              </a:spcAft>
              <a:buNone/>
            </a:pPr>
            <a:r>
              <a:rPr b="1" lang="en" sz="1400">
                <a:solidFill>
                  <a:srgbClr val="273239"/>
                </a:solidFill>
                <a:highlight>
                  <a:srgbClr val="FFFFFF"/>
                </a:highlight>
                <a:latin typeface="Times New Roman"/>
                <a:ea typeface="Times New Roman"/>
                <a:cs typeface="Times New Roman"/>
                <a:sym typeface="Times New Roman"/>
              </a:rPr>
              <a:t>3. Choosing the Right Device: </a:t>
            </a:r>
            <a:r>
              <a:rPr lang="en" sz="1400">
                <a:solidFill>
                  <a:srgbClr val="273239"/>
                </a:solidFill>
                <a:highlight>
                  <a:srgbClr val="FFFFFF"/>
                </a:highlight>
                <a:latin typeface="Times New Roman"/>
                <a:ea typeface="Times New Roman"/>
                <a:cs typeface="Times New Roman"/>
                <a:sym typeface="Times New Roman"/>
              </a:rPr>
              <a:t>Every network security device has its purpose and its way of implementation. if we use the wrong device for the wrong problem, the network becomes vulnerable. if the outdated device is used for a designing firewall, it exposes the network to risk and is almost useless. Firstly the designing part must be done then the product requirements must be found out, if the product is already available then it is tried to fit in a design that makes security weak.</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 DESIGN PRINCIPLES</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solidFill>
                  <a:srgbClr val="273239"/>
                </a:solidFill>
                <a:highlight>
                  <a:srgbClr val="FFFFFF"/>
                </a:highlight>
                <a:latin typeface="Times New Roman"/>
                <a:ea typeface="Times New Roman"/>
                <a:cs typeface="Times New Roman"/>
                <a:sym typeface="Times New Roman"/>
              </a:rPr>
              <a:t>4. Layered Defense: </a:t>
            </a:r>
            <a:r>
              <a:rPr lang="en" sz="1400">
                <a:solidFill>
                  <a:srgbClr val="273239"/>
                </a:solidFill>
                <a:highlight>
                  <a:srgbClr val="FFFFFF"/>
                </a:highlight>
                <a:latin typeface="Times New Roman"/>
                <a:ea typeface="Times New Roman"/>
                <a:cs typeface="Times New Roman"/>
                <a:sym typeface="Times New Roman"/>
              </a:rPr>
              <a:t>A network defense must be multiple layered in the modern world because if the security is broken, the network will be exposed to external attacks. Multilayer security design can be set to deal with different levels of threat. It gives an edge to the security design and finally neutralizes the attack over the system.</a:t>
            </a:r>
            <a:endParaRPr sz="1400">
              <a:solidFill>
                <a:srgbClr val="273239"/>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273239"/>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400">
                <a:solidFill>
                  <a:srgbClr val="273239"/>
                </a:solidFill>
                <a:highlight>
                  <a:srgbClr val="FFFFFF"/>
                </a:highlight>
                <a:latin typeface="Times New Roman"/>
                <a:ea typeface="Times New Roman"/>
                <a:cs typeface="Times New Roman"/>
                <a:sym typeface="Times New Roman"/>
              </a:rPr>
              <a:t>5. Consider Internal Threats : </a:t>
            </a:r>
            <a:r>
              <a:rPr lang="en" sz="1400">
                <a:solidFill>
                  <a:srgbClr val="273239"/>
                </a:solidFill>
                <a:highlight>
                  <a:srgbClr val="FFFFFF"/>
                </a:highlight>
                <a:latin typeface="Times New Roman"/>
                <a:ea typeface="Times New Roman"/>
                <a:cs typeface="Times New Roman"/>
                <a:sym typeface="Times New Roman"/>
              </a:rPr>
              <a:t>While giving a lot of attention to safeguarding the network or device from external attacks. The security becomes weak in case of internal attacks and most of the attacks are done internally as it is easy to access and designed weakly. Different levels can be set in network security while designing internal security. Filtering can be added to keep track of the traffic moving from lower-level security to higher level. </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31675" y="333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FIREWALL</a:t>
            </a:r>
            <a:endParaRPr/>
          </a:p>
        </p:txBody>
      </p:sp>
      <p:sp>
        <p:nvSpPr>
          <p:cNvPr id="134" name="Google Shape;134;p24"/>
          <p:cNvSpPr txBox="1"/>
          <p:nvPr>
            <p:ph idx="1" type="body"/>
          </p:nvPr>
        </p:nvSpPr>
        <p:spPr>
          <a:xfrm>
            <a:off x="311700" y="1100525"/>
            <a:ext cx="8520600" cy="3302700"/>
          </a:xfrm>
          <a:prstGeom prst="rect">
            <a:avLst/>
          </a:prstGeom>
        </p:spPr>
        <p:txBody>
          <a:bodyPr anchorCtr="0" anchor="t" bIns="91425" lIns="91425" spcFirstLastPara="1" rIns="91425" wrap="square" tIns="91425">
            <a:noAutofit/>
          </a:bodyPr>
          <a:lstStyle/>
          <a:p>
            <a:pPr indent="-311150" lvl="0" marL="685800" rtl="0" algn="just">
              <a:lnSpc>
                <a:spcPct val="158000"/>
              </a:lnSpc>
              <a:spcBef>
                <a:spcPts val="0"/>
              </a:spcBef>
              <a:spcAft>
                <a:spcPts val="0"/>
              </a:spcAft>
              <a:buClr>
                <a:srgbClr val="273239"/>
              </a:buClr>
              <a:buSzPts val="1300"/>
              <a:buFont typeface="Arial"/>
              <a:buAutoNum type="arabicPeriod"/>
            </a:pPr>
            <a:r>
              <a:rPr b="1" lang="en" sz="1300">
                <a:solidFill>
                  <a:srgbClr val="273239"/>
                </a:solidFill>
                <a:highlight>
                  <a:srgbClr val="FFFFFF"/>
                </a:highlight>
                <a:latin typeface="Times New Roman"/>
                <a:ea typeface="Times New Roman"/>
                <a:cs typeface="Times New Roman"/>
                <a:sym typeface="Times New Roman"/>
              </a:rPr>
              <a:t>Physical Barrier: </a:t>
            </a:r>
            <a:r>
              <a:rPr lang="en" sz="1300">
                <a:solidFill>
                  <a:srgbClr val="273239"/>
                </a:solidFill>
                <a:highlight>
                  <a:srgbClr val="FFFFFF"/>
                </a:highlight>
                <a:latin typeface="Times New Roman"/>
                <a:ea typeface="Times New Roman"/>
                <a:cs typeface="Times New Roman"/>
                <a:sym typeface="Times New Roman"/>
              </a:rPr>
              <a:t>A firewall does not allow any external traffic to enter a system or a network without its allowance. A firewall creates a choke point for all the external data trying to enter into the system or network and hence can easily block the access if needed.</a:t>
            </a:r>
            <a:endParaRPr sz="1300">
              <a:solidFill>
                <a:srgbClr val="273239"/>
              </a:solidFill>
              <a:highlight>
                <a:srgbClr val="FFFFFF"/>
              </a:highlight>
              <a:latin typeface="Times New Roman"/>
              <a:ea typeface="Times New Roman"/>
              <a:cs typeface="Times New Roman"/>
              <a:sym typeface="Times New Roman"/>
            </a:endParaRPr>
          </a:p>
          <a:p>
            <a:pPr indent="-311150" lvl="0" marL="685800" rtl="0" algn="just">
              <a:lnSpc>
                <a:spcPct val="158000"/>
              </a:lnSpc>
              <a:spcBef>
                <a:spcPts val="0"/>
              </a:spcBef>
              <a:spcAft>
                <a:spcPts val="0"/>
              </a:spcAft>
              <a:buClr>
                <a:srgbClr val="273239"/>
              </a:buClr>
              <a:buSzPts val="1300"/>
              <a:buFont typeface="Arial"/>
              <a:buAutoNum type="arabicPeriod"/>
            </a:pPr>
            <a:r>
              <a:rPr b="1" lang="en" sz="1300">
                <a:solidFill>
                  <a:srgbClr val="273239"/>
                </a:solidFill>
                <a:highlight>
                  <a:srgbClr val="FFFFFF"/>
                </a:highlight>
                <a:latin typeface="Times New Roman"/>
                <a:ea typeface="Times New Roman"/>
                <a:cs typeface="Times New Roman"/>
                <a:sym typeface="Times New Roman"/>
              </a:rPr>
              <a:t>Multi-Purpose:</a:t>
            </a:r>
            <a:r>
              <a:rPr lang="en" sz="1300">
                <a:solidFill>
                  <a:srgbClr val="273239"/>
                </a:solidFill>
                <a:highlight>
                  <a:srgbClr val="FFFFFF"/>
                </a:highlight>
                <a:latin typeface="Times New Roman"/>
                <a:ea typeface="Times New Roman"/>
                <a:cs typeface="Times New Roman"/>
                <a:sym typeface="Times New Roman"/>
              </a:rPr>
              <a:t> A firewall has many functions other than security purposes. It configures domain names and </a:t>
            </a:r>
            <a:r>
              <a:rPr lang="en" sz="1300">
                <a:solidFill>
                  <a:srgbClr val="27323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Internet Protocol </a:t>
            </a:r>
            <a:r>
              <a:rPr lang="en" sz="1300">
                <a:solidFill>
                  <a:srgbClr val="273239"/>
                </a:solidFill>
                <a:highlight>
                  <a:srgbClr val="FFFFFF"/>
                </a:highlight>
                <a:latin typeface="Times New Roman"/>
                <a:ea typeface="Times New Roman"/>
                <a:cs typeface="Times New Roman"/>
                <a:sym typeface="Times New Roman"/>
              </a:rPr>
              <a:t>(IP) addresses. It also acts as a network address translator. It can act as a meter for internet usage.</a:t>
            </a:r>
            <a:endParaRPr sz="1300">
              <a:solidFill>
                <a:srgbClr val="273239"/>
              </a:solidFill>
              <a:highlight>
                <a:srgbClr val="FFFFFF"/>
              </a:highlight>
              <a:latin typeface="Times New Roman"/>
              <a:ea typeface="Times New Roman"/>
              <a:cs typeface="Times New Roman"/>
              <a:sym typeface="Times New Roman"/>
            </a:endParaRPr>
          </a:p>
          <a:p>
            <a:pPr indent="-311150" lvl="0" marL="685800" rtl="0" algn="just">
              <a:lnSpc>
                <a:spcPct val="158000"/>
              </a:lnSpc>
              <a:spcBef>
                <a:spcPts val="0"/>
              </a:spcBef>
              <a:spcAft>
                <a:spcPts val="0"/>
              </a:spcAft>
              <a:buClr>
                <a:srgbClr val="273239"/>
              </a:buClr>
              <a:buSzPts val="1300"/>
              <a:buFont typeface="Arial"/>
              <a:buAutoNum type="arabicPeriod"/>
            </a:pPr>
            <a:r>
              <a:rPr b="1" lang="en" sz="1300">
                <a:solidFill>
                  <a:srgbClr val="273239"/>
                </a:solidFill>
                <a:highlight>
                  <a:srgbClr val="FFFFFF"/>
                </a:highlight>
                <a:latin typeface="Times New Roman"/>
                <a:ea typeface="Times New Roman"/>
                <a:cs typeface="Times New Roman"/>
                <a:sym typeface="Times New Roman"/>
              </a:rPr>
              <a:t>Flexible Security Policies:</a:t>
            </a:r>
            <a:r>
              <a:rPr lang="en" sz="1300">
                <a:solidFill>
                  <a:srgbClr val="273239"/>
                </a:solidFill>
                <a:highlight>
                  <a:srgbClr val="FFFFFF"/>
                </a:highlight>
                <a:latin typeface="Times New Roman"/>
                <a:ea typeface="Times New Roman"/>
                <a:cs typeface="Times New Roman"/>
                <a:sym typeface="Times New Roman"/>
              </a:rPr>
              <a:t> Different local systems or networks need different security policies. A firewall can be modified according to the requirement of the user by changing its security policies.</a:t>
            </a:r>
            <a:endParaRPr sz="1300">
              <a:solidFill>
                <a:srgbClr val="273239"/>
              </a:solidFill>
              <a:highlight>
                <a:srgbClr val="FFFFFF"/>
              </a:highlight>
              <a:latin typeface="Times New Roman"/>
              <a:ea typeface="Times New Roman"/>
              <a:cs typeface="Times New Roman"/>
              <a:sym typeface="Times New Roman"/>
            </a:endParaRPr>
          </a:p>
          <a:p>
            <a:pPr indent="-311150" lvl="0" marL="685800" rtl="0" algn="just">
              <a:lnSpc>
                <a:spcPct val="158000"/>
              </a:lnSpc>
              <a:spcBef>
                <a:spcPts val="0"/>
              </a:spcBef>
              <a:spcAft>
                <a:spcPts val="0"/>
              </a:spcAft>
              <a:buClr>
                <a:srgbClr val="273239"/>
              </a:buClr>
              <a:buSzPts val="1300"/>
              <a:buFont typeface="Arial"/>
              <a:buAutoNum type="arabicPeriod"/>
            </a:pPr>
            <a:r>
              <a:rPr b="1" lang="en" sz="1300">
                <a:solidFill>
                  <a:srgbClr val="273239"/>
                </a:solidFill>
                <a:highlight>
                  <a:srgbClr val="FFFFFF"/>
                </a:highlight>
                <a:latin typeface="Times New Roman"/>
                <a:ea typeface="Times New Roman"/>
                <a:cs typeface="Times New Roman"/>
                <a:sym typeface="Times New Roman"/>
              </a:rPr>
              <a:t>Security Platform:</a:t>
            </a:r>
            <a:r>
              <a:rPr lang="en" sz="1300">
                <a:solidFill>
                  <a:srgbClr val="273239"/>
                </a:solidFill>
                <a:highlight>
                  <a:srgbClr val="FFFFFF"/>
                </a:highlight>
                <a:latin typeface="Times New Roman"/>
                <a:ea typeface="Times New Roman"/>
                <a:cs typeface="Times New Roman"/>
                <a:sym typeface="Times New Roman"/>
              </a:rPr>
              <a:t> It provides a platform from which any alert to the issue related to security or fixing issues can be accessed. All the queries related to security can be kept under check from one place in a system or network.</a:t>
            </a:r>
            <a:endParaRPr sz="1300">
              <a:solidFill>
                <a:srgbClr val="273239"/>
              </a:solidFill>
              <a:highlight>
                <a:srgbClr val="FFFFFF"/>
              </a:highlight>
              <a:latin typeface="Times New Roman"/>
              <a:ea typeface="Times New Roman"/>
              <a:cs typeface="Times New Roman"/>
              <a:sym typeface="Times New Roman"/>
            </a:endParaRPr>
          </a:p>
          <a:p>
            <a:pPr indent="-311150" lvl="0" marL="685800" rtl="0" algn="just">
              <a:lnSpc>
                <a:spcPct val="158000"/>
              </a:lnSpc>
              <a:spcBef>
                <a:spcPts val="0"/>
              </a:spcBef>
              <a:spcAft>
                <a:spcPts val="0"/>
              </a:spcAft>
              <a:buClr>
                <a:srgbClr val="273239"/>
              </a:buClr>
              <a:buSzPts val="1300"/>
              <a:buFont typeface="Arial"/>
              <a:buAutoNum type="arabicPeriod"/>
            </a:pPr>
            <a:r>
              <a:rPr b="1" lang="en" sz="1300">
                <a:solidFill>
                  <a:srgbClr val="273239"/>
                </a:solidFill>
                <a:highlight>
                  <a:srgbClr val="FFFFFF"/>
                </a:highlight>
                <a:latin typeface="Times New Roman"/>
                <a:ea typeface="Times New Roman"/>
                <a:cs typeface="Times New Roman"/>
                <a:sym typeface="Times New Roman"/>
              </a:rPr>
              <a:t>Access Handler:</a:t>
            </a:r>
            <a:r>
              <a:rPr lang="en" sz="1300">
                <a:solidFill>
                  <a:srgbClr val="273239"/>
                </a:solidFill>
                <a:highlight>
                  <a:srgbClr val="FFFFFF"/>
                </a:highlight>
                <a:latin typeface="Times New Roman"/>
                <a:ea typeface="Times New Roman"/>
                <a:cs typeface="Times New Roman"/>
                <a:sym typeface="Times New Roman"/>
              </a:rPr>
              <a:t> Determines which traffic needs to flow first according to priority or can change for a particular network or system. specific action requests may be initiated and allowed to flow through the firewall.</a:t>
            </a:r>
            <a:endParaRPr sz="1300">
              <a:solidFill>
                <a:srgbClr val="273239"/>
              </a:solidFill>
              <a:highlight>
                <a:srgbClr val="FFFFFF"/>
              </a:highlight>
              <a:latin typeface="Times New Roman"/>
              <a:ea typeface="Times New Roman"/>
              <a:cs typeface="Times New Roman"/>
              <a:sym typeface="Times New Roman"/>
            </a:endParaRPr>
          </a:p>
          <a:p>
            <a:pPr indent="0" lvl="0" marL="0" rtl="0" algn="just">
              <a:spcBef>
                <a:spcPts val="3600"/>
              </a:spcBef>
              <a:spcAft>
                <a:spcPts val="1200"/>
              </a:spcAft>
              <a:buNone/>
            </a:pPr>
            <a:r>
              <a:t/>
            </a:r>
            <a:endParaRPr sz="1300">
              <a:solidFill>
                <a:srgbClr val="27323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152400" y="1003000"/>
            <a:ext cx="8839198" cy="33012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0" y="102075"/>
            <a:ext cx="4572000" cy="3429000"/>
          </a:xfrm>
          <a:prstGeom prst="rect">
            <a:avLst/>
          </a:prstGeom>
          <a:noFill/>
          <a:ln>
            <a:noFill/>
          </a:ln>
        </p:spPr>
      </p:pic>
      <p:pic>
        <p:nvPicPr>
          <p:cNvPr id="145" name="Google Shape;145;p26"/>
          <p:cNvPicPr preferRelativeResize="0"/>
          <p:nvPr/>
        </p:nvPicPr>
        <p:blipFill>
          <a:blip r:embed="rId4">
            <a:alphaModFix/>
          </a:blip>
          <a:stretch>
            <a:fillRect/>
          </a:stretch>
        </p:blipFill>
        <p:spPr>
          <a:xfrm>
            <a:off x="4422450" y="102075"/>
            <a:ext cx="4267200" cy="320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0" y="202625"/>
            <a:ext cx="4572000" cy="3429000"/>
          </a:xfrm>
          <a:prstGeom prst="rect">
            <a:avLst/>
          </a:prstGeom>
          <a:noFill/>
          <a:ln>
            <a:noFill/>
          </a:ln>
        </p:spPr>
      </p:pic>
      <p:pic>
        <p:nvPicPr>
          <p:cNvPr id="151" name="Google Shape;151;p27"/>
          <p:cNvPicPr preferRelativeResize="0"/>
          <p:nvPr/>
        </p:nvPicPr>
        <p:blipFill>
          <a:blip r:embed="rId4">
            <a:alphaModFix/>
          </a:blip>
          <a:stretch>
            <a:fillRect/>
          </a:stretch>
        </p:blipFill>
        <p:spPr>
          <a:xfrm>
            <a:off x="4724400" y="152400"/>
            <a:ext cx="4267200"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0" y="352925"/>
            <a:ext cx="4572000" cy="3429000"/>
          </a:xfrm>
          <a:prstGeom prst="rect">
            <a:avLst/>
          </a:prstGeom>
          <a:noFill/>
          <a:ln>
            <a:noFill/>
          </a:ln>
        </p:spPr>
      </p:pic>
      <p:pic>
        <p:nvPicPr>
          <p:cNvPr id="157" name="Google Shape;157;p28"/>
          <p:cNvPicPr preferRelativeResize="0"/>
          <p:nvPr/>
        </p:nvPicPr>
        <p:blipFill>
          <a:blip r:embed="rId4">
            <a:alphaModFix/>
          </a:blip>
          <a:stretch>
            <a:fillRect/>
          </a:stretch>
        </p:blipFill>
        <p:spPr>
          <a:xfrm>
            <a:off x="4572000" y="562675"/>
            <a:ext cx="4267200" cy="26359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152400" y="152400"/>
            <a:ext cx="4572000" cy="3429000"/>
          </a:xfrm>
          <a:prstGeom prst="rect">
            <a:avLst/>
          </a:prstGeom>
          <a:noFill/>
          <a:ln>
            <a:noFill/>
          </a:ln>
        </p:spPr>
      </p:pic>
      <p:pic>
        <p:nvPicPr>
          <p:cNvPr id="163" name="Google Shape;163;p29"/>
          <p:cNvPicPr preferRelativeResize="0"/>
          <p:nvPr/>
        </p:nvPicPr>
        <p:blipFill>
          <a:blip r:embed="rId4">
            <a:alphaModFix/>
          </a:blip>
          <a:stretch>
            <a:fillRect/>
          </a:stretch>
        </p:blipFill>
        <p:spPr>
          <a:xfrm>
            <a:off x="4656650" y="372550"/>
            <a:ext cx="4114799" cy="25492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152400" y="152400"/>
            <a:ext cx="4690313"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INTRUSION DETECTION SYSTEM</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555555"/>
              </a:buClr>
              <a:buSzPts val="1400"/>
              <a:buFont typeface="Times New Roman"/>
              <a:buChar char="●"/>
            </a:pPr>
            <a:r>
              <a:rPr lang="en" sz="1400">
                <a:solidFill>
                  <a:srgbClr val="555555"/>
                </a:solidFill>
                <a:highlight>
                  <a:srgbClr val="FFFFFF"/>
                </a:highlight>
                <a:latin typeface="Times New Roman"/>
                <a:ea typeface="Times New Roman"/>
                <a:cs typeface="Times New Roman"/>
                <a:sym typeface="Times New Roman"/>
              </a:rPr>
              <a:t>More personal and proprietary data is available online than ever before—and many malicious actors want to get ahold of this valuable information. </a:t>
            </a:r>
            <a:endParaRPr sz="1400">
              <a:solidFill>
                <a:srgbClr val="555555"/>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555555"/>
              </a:buClr>
              <a:buSzPts val="1400"/>
              <a:buFont typeface="Times New Roman"/>
              <a:buChar char="●"/>
            </a:pPr>
            <a:r>
              <a:rPr lang="en" sz="1400">
                <a:solidFill>
                  <a:srgbClr val="555555"/>
                </a:solidFill>
                <a:highlight>
                  <a:srgbClr val="FFFFFF"/>
                </a:highlight>
                <a:latin typeface="Times New Roman"/>
                <a:ea typeface="Times New Roman"/>
                <a:cs typeface="Times New Roman"/>
                <a:sym typeface="Times New Roman"/>
              </a:rPr>
              <a:t>Using an intrusion detection system (IDS) is essential to the protection of your network and on-premises devices.Intrusion detection systems are designed to identify suspicious and malicious activity through network traffic, and an intrusion detection system (IDS) enables you to discover whether your network is being attacked. </a:t>
            </a:r>
            <a:endParaRPr sz="1400">
              <a:solidFill>
                <a:srgbClr val="555555"/>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555555"/>
              </a:buClr>
              <a:buSzPts val="1400"/>
              <a:buFont typeface="Times New Roman"/>
              <a:buChar char="●"/>
            </a:pPr>
            <a:r>
              <a:rPr lang="en" sz="1400">
                <a:solidFill>
                  <a:srgbClr val="555555"/>
                </a:solidFill>
                <a:highlight>
                  <a:srgbClr val="FFFFFF"/>
                </a:highlight>
                <a:latin typeface="Times New Roman"/>
                <a:ea typeface="Times New Roman"/>
                <a:cs typeface="Times New Roman"/>
                <a:sym typeface="Times New Roman"/>
              </a:rPr>
              <a:t>An Intrusion Detection System is used to detect all types of malicious network traffic and computer usage that can't be detected by a conventional firewall. </a:t>
            </a:r>
            <a:endParaRPr sz="1400">
              <a:solidFill>
                <a:srgbClr val="555555"/>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555555"/>
              </a:buClr>
              <a:buSzPts val="1400"/>
              <a:buFont typeface="Times New Roman"/>
              <a:buChar char="●"/>
            </a:pPr>
            <a:r>
              <a:rPr lang="en" sz="1400">
                <a:solidFill>
                  <a:srgbClr val="555555"/>
                </a:solidFill>
                <a:highlight>
                  <a:srgbClr val="FFFFFF"/>
                </a:highlight>
                <a:latin typeface="Times New Roman"/>
                <a:ea typeface="Times New Roman"/>
                <a:cs typeface="Times New Roman"/>
                <a:sym typeface="Times New Roman"/>
              </a:rPr>
              <a:t>This includes network attacks against vulnerable services, data driven attacks on applications, host based attacks such as privilege escalation, unauthorized logins and access to sensitive files, and malware (viruses, trojan horses, and worms). </a:t>
            </a:r>
            <a:endParaRPr sz="1400">
              <a:solidFill>
                <a:srgbClr val="555555"/>
              </a:solidFill>
              <a:highlight>
                <a:srgbClr val="FFFFFF"/>
              </a:highlight>
              <a:latin typeface="Times New Roman"/>
              <a:ea typeface="Times New Roman"/>
              <a:cs typeface="Times New Roman"/>
              <a:sym typeface="Times New Roman"/>
            </a:endParaRPr>
          </a:p>
          <a:p>
            <a:pPr indent="0" lvl="0" marL="0" rtl="0" algn="just">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INTRUSION DETECTION SYSTEM</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90">
                <a:solidFill>
                  <a:srgbClr val="555555"/>
                </a:solidFill>
                <a:highlight>
                  <a:srgbClr val="FFFFFF"/>
                </a:highlight>
                <a:latin typeface="Times New Roman"/>
                <a:ea typeface="Times New Roman"/>
                <a:cs typeface="Times New Roman"/>
                <a:sym typeface="Times New Roman"/>
              </a:rPr>
              <a:t>An IDS is composed of the following three components: </a:t>
            </a:r>
            <a:endParaRPr sz="1490">
              <a:solidFill>
                <a:srgbClr val="555555"/>
              </a:solidFill>
              <a:highlight>
                <a:srgbClr val="FFFFFF"/>
              </a:highlight>
              <a:latin typeface="Times New Roman"/>
              <a:ea typeface="Times New Roman"/>
              <a:cs typeface="Times New Roman"/>
              <a:sym typeface="Times New Roman"/>
            </a:endParaRPr>
          </a:p>
          <a:p>
            <a:pPr indent="-323215" lvl="0" marL="457200" rtl="0" algn="l">
              <a:lnSpc>
                <a:spcPct val="95000"/>
              </a:lnSpc>
              <a:spcBef>
                <a:spcPts val="1600"/>
              </a:spcBef>
              <a:spcAft>
                <a:spcPts val="0"/>
              </a:spcAft>
              <a:buClr>
                <a:srgbClr val="555555"/>
              </a:buClr>
              <a:buSzPts val="1490"/>
              <a:buFont typeface="Times New Roman"/>
              <a:buChar char="●"/>
            </a:pPr>
            <a:r>
              <a:rPr lang="en" sz="1490">
                <a:solidFill>
                  <a:srgbClr val="555555"/>
                </a:solidFill>
                <a:highlight>
                  <a:srgbClr val="FFFFFF"/>
                </a:highlight>
                <a:latin typeface="Times New Roman"/>
                <a:ea typeface="Times New Roman"/>
                <a:cs typeface="Times New Roman"/>
                <a:sym typeface="Times New Roman"/>
              </a:rPr>
              <a:t>Sensors: - which sense the network traffic or system activity and generate events. </a:t>
            </a:r>
            <a:endParaRPr sz="1490">
              <a:solidFill>
                <a:srgbClr val="555555"/>
              </a:solidFill>
              <a:highlight>
                <a:srgbClr val="FFFFFF"/>
              </a:highlight>
              <a:latin typeface="Times New Roman"/>
              <a:ea typeface="Times New Roman"/>
              <a:cs typeface="Times New Roman"/>
              <a:sym typeface="Times New Roman"/>
            </a:endParaRPr>
          </a:p>
          <a:p>
            <a:pPr indent="-323215" lvl="0" marL="457200" rtl="0" algn="l">
              <a:lnSpc>
                <a:spcPct val="95000"/>
              </a:lnSpc>
              <a:spcBef>
                <a:spcPts val="0"/>
              </a:spcBef>
              <a:spcAft>
                <a:spcPts val="0"/>
              </a:spcAft>
              <a:buClr>
                <a:srgbClr val="555555"/>
              </a:buClr>
              <a:buSzPts val="1490"/>
              <a:buFont typeface="Times New Roman"/>
              <a:buChar char="●"/>
            </a:pPr>
            <a:r>
              <a:rPr lang="en" sz="1490">
                <a:solidFill>
                  <a:srgbClr val="555555"/>
                </a:solidFill>
                <a:highlight>
                  <a:srgbClr val="FFFFFF"/>
                </a:highlight>
                <a:latin typeface="Times New Roman"/>
                <a:ea typeface="Times New Roman"/>
                <a:cs typeface="Times New Roman"/>
                <a:sym typeface="Times New Roman"/>
              </a:rPr>
              <a:t>Console: - to monitor events and alerts and control the sensors, </a:t>
            </a:r>
            <a:endParaRPr sz="1490">
              <a:solidFill>
                <a:srgbClr val="555555"/>
              </a:solidFill>
              <a:highlight>
                <a:srgbClr val="FFFFFF"/>
              </a:highlight>
              <a:latin typeface="Times New Roman"/>
              <a:ea typeface="Times New Roman"/>
              <a:cs typeface="Times New Roman"/>
              <a:sym typeface="Times New Roman"/>
            </a:endParaRPr>
          </a:p>
          <a:p>
            <a:pPr indent="-323215" lvl="0" marL="457200" rtl="0" algn="l">
              <a:lnSpc>
                <a:spcPct val="95000"/>
              </a:lnSpc>
              <a:spcBef>
                <a:spcPts val="0"/>
              </a:spcBef>
              <a:spcAft>
                <a:spcPts val="0"/>
              </a:spcAft>
              <a:buClr>
                <a:srgbClr val="555555"/>
              </a:buClr>
              <a:buSzPts val="1490"/>
              <a:buFont typeface="Times New Roman"/>
              <a:buChar char="●"/>
            </a:pPr>
            <a:r>
              <a:rPr lang="en" sz="1490">
                <a:solidFill>
                  <a:srgbClr val="555555"/>
                </a:solidFill>
                <a:highlight>
                  <a:srgbClr val="FFFFFF"/>
                </a:highlight>
                <a:latin typeface="Times New Roman"/>
                <a:ea typeface="Times New Roman"/>
                <a:cs typeface="Times New Roman"/>
                <a:sym typeface="Times New Roman"/>
              </a:rPr>
              <a:t>Detection Engine: - that records events logged by the sensors in a database and uses a system of rules to generate alerts from the received security events. </a:t>
            </a:r>
            <a:endParaRPr sz="1490">
              <a:solidFill>
                <a:srgbClr val="555555"/>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935"/>
              <a:buNone/>
            </a:pPr>
            <a:r>
              <a:rPr lang="en" sz="1490">
                <a:solidFill>
                  <a:srgbClr val="555555"/>
                </a:solidFill>
                <a:highlight>
                  <a:srgbClr val="FFFFFF"/>
                </a:highlight>
                <a:latin typeface="Times New Roman"/>
                <a:ea typeface="Times New Roman"/>
                <a:cs typeface="Times New Roman"/>
                <a:sym typeface="Times New Roman"/>
              </a:rPr>
              <a:t>There are several ways to categorize an IDS depending on the type and location of the sensors and the methodology used by the engine to generate alerts.</a:t>
            </a:r>
            <a:endParaRPr sz="1490">
              <a:solidFill>
                <a:srgbClr val="555555"/>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1200"/>
              </a:spcAft>
              <a:buSzPts val="935"/>
              <a:buNone/>
            </a:pPr>
            <a:r>
              <a:t/>
            </a:r>
            <a:endParaRPr sz="149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INTRUSION DETECTION SYSTEM</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Clr>
                <a:srgbClr val="000000"/>
              </a:buClr>
              <a:buSzPts val="935"/>
              <a:buFont typeface="Arial"/>
              <a:buNone/>
            </a:pPr>
            <a:r>
              <a:rPr lang="en" sz="1400">
                <a:solidFill>
                  <a:srgbClr val="555555"/>
                </a:solidFill>
                <a:highlight>
                  <a:srgbClr val="FFFFFF"/>
                </a:highlight>
                <a:latin typeface="Times New Roman"/>
                <a:ea typeface="Times New Roman"/>
                <a:cs typeface="Times New Roman"/>
                <a:sym typeface="Times New Roman"/>
              </a:rPr>
              <a:t>Types of Intrusion-Detection systems-(On WHAT THEY MONITOR)</a:t>
            </a:r>
            <a:endParaRPr sz="1400">
              <a:solidFill>
                <a:srgbClr val="555555"/>
              </a:solidFill>
              <a:highlight>
                <a:srgbClr val="FFFFFF"/>
              </a:highlight>
              <a:latin typeface="Times New Roman"/>
              <a:ea typeface="Times New Roman"/>
              <a:cs typeface="Times New Roman"/>
              <a:sym typeface="Times New Roman"/>
            </a:endParaRPr>
          </a:p>
          <a:p>
            <a:pPr indent="-317500" lvl="0" marL="457200" rtl="0" algn="just">
              <a:lnSpc>
                <a:spcPct val="95000"/>
              </a:lnSpc>
              <a:spcBef>
                <a:spcPts val="1600"/>
              </a:spcBef>
              <a:spcAft>
                <a:spcPts val="0"/>
              </a:spcAft>
              <a:buClr>
                <a:srgbClr val="555555"/>
              </a:buClr>
              <a:buSzPts val="1400"/>
              <a:buFont typeface="Times New Roman"/>
              <a:buChar char="●"/>
            </a:pPr>
            <a:r>
              <a:rPr lang="en" sz="1400">
                <a:solidFill>
                  <a:srgbClr val="555555"/>
                </a:solidFill>
                <a:highlight>
                  <a:srgbClr val="FFFFFF"/>
                </a:highlight>
                <a:latin typeface="Times New Roman"/>
                <a:ea typeface="Times New Roman"/>
                <a:cs typeface="Times New Roman"/>
                <a:sym typeface="Times New Roman"/>
              </a:rPr>
              <a:t>Network Intrusion Detection System: - identifies intrusions by examining network traffic and monitors multiple hosts. Network Intrusion Detection Systems gain access to network traffic by connecting to a hub, network switch configured for port mirroring, or network tap. An example of a NIDS is Snort.</a:t>
            </a:r>
            <a:endParaRPr sz="1400">
              <a:solidFill>
                <a:srgbClr val="555555"/>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Host-based Intrusion Detection System: - consists of an agent on a host which identifies intrusions by analyzing system calls, application logs, file-system modifications (binaries, password files, capability/acl databases) and other host activities and state.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Hybrid Intrusion Detection System: - combines one or more approaches. Host agent data is combined with network information to form a comprehensive view of the network. An example of a Hybrid IDS is Prelude.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INTRUSION DETECTION SYSTEM</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 sz="1430">
                <a:latin typeface="Times New Roman"/>
                <a:ea typeface="Times New Roman"/>
                <a:cs typeface="Times New Roman"/>
                <a:sym typeface="Times New Roman"/>
              </a:rPr>
              <a:t>Passive system v/s reactive system</a:t>
            </a:r>
            <a:r>
              <a:rPr lang="en" sz="1430">
                <a:latin typeface="Times New Roman"/>
                <a:ea typeface="Times New Roman"/>
                <a:cs typeface="Times New Roman"/>
                <a:sym typeface="Times New Roman"/>
              </a:rPr>
              <a:t> </a:t>
            </a:r>
            <a:endParaRPr sz="1430">
              <a:latin typeface="Times New Roman"/>
              <a:ea typeface="Times New Roman"/>
              <a:cs typeface="Times New Roman"/>
              <a:sym typeface="Times New Roman"/>
            </a:endParaRPr>
          </a:p>
          <a:p>
            <a:pPr indent="-319405" lvl="0" marL="457200" rtl="0" algn="l">
              <a:lnSpc>
                <a:spcPct val="95000"/>
              </a:lnSpc>
              <a:spcBef>
                <a:spcPts val="1200"/>
              </a:spcBef>
              <a:spcAft>
                <a:spcPts val="0"/>
              </a:spcAft>
              <a:buSzPts val="1430"/>
              <a:buFont typeface="Times New Roman"/>
              <a:buChar char="●"/>
            </a:pPr>
            <a:r>
              <a:rPr lang="en" sz="1430">
                <a:latin typeface="Times New Roman"/>
                <a:ea typeface="Times New Roman"/>
                <a:cs typeface="Times New Roman"/>
                <a:sym typeface="Times New Roman"/>
              </a:rPr>
              <a:t>In a passive system, the IDS sensor detects a potential security breach, logs the information and signals an alert on the console. </a:t>
            </a:r>
            <a:endParaRPr sz="1430">
              <a:latin typeface="Times New Roman"/>
              <a:ea typeface="Times New Roman"/>
              <a:cs typeface="Times New Roman"/>
              <a:sym typeface="Times New Roman"/>
            </a:endParaRPr>
          </a:p>
          <a:p>
            <a:pPr indent="-319405" lvl="0" marL="457200" rtl="0" algn="l">
              <a:lnSpc>
                <a:spcPct val="95000"/>
              </a:lnSpc>
              <a:spcBef>
                <a:spcPts val="0"/>
              </a:spcBef>
              <a:spcAft>
                <a:spcPts val="0"/>
              </a:spcAft>
              <a:buSzPts val="1430"/>
              <a:buFont typeface="Times New Roman"/>
              <a:buChar char="●"/>
            </a:pPr>
            <a:r>
              <a:rPr lang="en" sz="1430">
                <a:latin typeface="Times New Roman"/>
                <a:ea typeface="Times New Roman"/>
                <a:cs typeface="Times New Roman"/>
                <a:sym typeface="Times New Roman"/>
              </a:rPr>
              <a:t>In a reactive system, which is known as an Intrusion Prevention System (IPS) the IDS responds to the suspicious activity by resetting the connection it believes to be suspicious or by reprogramming the firewall to block network traffic from the suspected malicious source, either autonomously or at the command of an operator.</a:t>
            </a:r>
            <a:endParaRPr sz="1430">
              <a:latin typeface="Times New Roman"/>
              <a:ea typeface="Times New Roman"/>
              <a:cs typeface="Times New Roman"/>
              <a:sym typeface="Times New Roman"/>
            </a:endParaRPr>
          </a:p>
          <a:p>
            <a:pPr indent="-319405" lvl="0" marL="457200" rtl="0" algn="l">
              <a:lnSpc>
                <a:spcPct val="95000"/>
              </a:lnSpc>
              <a:spcBef>
                <a:spcPts val="0"/>
              </a:spcBef>
              <a:spcAft>
                <a:spcPts val="0"/>
              </a:spcAft>
              <a:buSzPts val="1430"/>
              <a:buFont typeface="Times New Roman"/>
              <a:buChar char="●"/>
            </a:pPr>
            <a:r>
              <a:rPr lang="en" sz="1430">
                <a:latin typeface="Times New Roman"/>
                <a:ea typeface="Times New Roman"/>
                <a:cs typeface="Times New Roman"/>
                <a:sym typeface="Times New Roman"/>
              </a:rPr>
              <a:t>Though they both relate to network security, an IDS differs from a firewall in that a firewall looks outwardly for intrusions in order to stop them from happening. </a:t>
            </a:r>
            <a:endParaRPr sz="1430">
              <a:latin typeface="Times New Roman"/>
              <a:ea typeface="Times New Roman"/>
              <a:cs typeface="Times New Roman"/>
              <a:sym typeface="Times New Roman"/>
            </a:endParaRPr>
          </a:p>
          <a:p>
            <a:pPr indent="-319405" lvl="0" marL="457200" rtl="0" algn="l">
              <a:lnSpc>
                <a:spcPct val="95000"/>
              </a:lnSpc>
              <a:spcBef>
                <a:spcPts val="0"/>
              </a:spcBef>
              <a:spcAft>
                <a:spcPts val="0"/>
              </a:spcAft>
              <a:buSzPts val="1430"/>
              <a:buFont typeface="Times New Roman"/>
              <a:buChar char="●"/>
            </a:pPr>
            <a:r>
              <a:rPr lang="en" sz="1430">
                <a:latin typeface="Times New Roman"/>
                <a:ea typeface="Times New Roman"/>
                <a:cs typeface="Times New Roman"/>
                <a:sym typeface="Times New Roman"/>
              </a:rPr>
              <a:t>The firewall limits the access between networks in order to prevent intrusion and does not signal an attack from inside the network. </a:t>
            </a:r>
            <a:endParaRPr sz="1430">
              <a:latin typeface="Times New Roman"/>
              <a:ea typeface="Times New Roman"/>
              <a:cs typeface="Times New Roman"/>
              <a:sym typeface="Times New Roman"/>
            </a:endParaRPr>
          </a:p>
          <a:p>
            <a:pPr indent="-319405" lvl="0" marL="457200" rtl="0" algn="l">
              <a:lnSpc>
                <a:spcPct val="95000"/>
              </a:lnSpc>
              <a:spcBef>
                <a:spcPts val="0"/>
              </a:spcBef>
              <a:spcAft>
                <a:spcPts val="0"/>
              </a:spcAft>
              <a:buSzPts val="1430"/>
              <a:buFont typeface="Times New Roman"/>
              <a:buChar char="●"/>
            </a:pPr>
            <a:r>
              <a:rPr lang="en" sz="1430">
                <a:latin typeface="Times New Roman"/>
                <a:ea typeface="Times New Roman"/>
                <a:cs typeface="Times New Roman"/>
                <a:sym typeface="Times New Roman"/>
              </a:rPr>
              <a:t>An IDS evaluates a suspected intrusion once it has taken place and signals an alarm. An IDS also watches for attacks that originate from within a system. </a:t>
            </a:r>
            <a:endParaRPr sz="143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INTRUSION DETECTION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Signature Based Detection v/s Anomaly Based Detection</a:t>
            </a:r>
            <a:r>
              <a:rPr lang="en" sz="1700">
                <a:latin typeface="Times New Roman"/>
                <a:ea typeface="Times New Roman"/>
                <a:cs typeface="Times New Roman"/>
                <a:sym typeface="Times New Roman"/>
              </a:rPr>
              <a:t> (HOW THEY MONITOR)</a:t>
            </a:r>
            <a:endParaRPr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Signature based detection:- This detection technique uses specifically known patterns to detect malicious code. These specific patterns are called signatures. Identifying the worms in the network is an example of signature based detection.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Anomaly Detection:- These techniques are designed to detect abnormal behavior in the system. The normal usage pattern is baselined and alerts are generated when usage deviates from the normal behavior. Example if a user logs on and off 20 times a day while the normal behavior is 1-2 times.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INTRUSION DETECTION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Limitations of IDS:</a:t>
            </a:r>
            <a:endParaRPr b="1"/>
          </a:p>
          <a:p>
            <a:pPr indent="-342900" lvl="0" marL="457200" rtl="0" algn="l">
              <a:spcBef>
                <a:spcPts val="1200"/>
              </a:spcBef>
              <a:spcAft>
                <a:spcPts val="0"/>
              </a:spcAft>
              <a:buSzPts val="1800"/>
              <a:buChar char="●"/>
            </a:pPr>
            <a:r>
              <a:rPr lang="en"/>
              <a:t>Does not prevent attacks.</a:t>
            </a:r>
            <a:endParaRPr/>
          </a:p>
          <a:p>
            <a:pPr indent="-342900" lvl="0" marL="457200" rtl="0" algn="l">
              <a:spcBef>
                <a:spcPts val="0"/>
              </a:spcBef>
              <a:spcAft>
                <a:spcPts val="0"/>
              </a:spcAft>
              <a:buSzPts val="1800"/>
              <a:buChar char="●"/>
            </a:pPr>
            <a:r>
              <a:rPr lang="en"/>
              <a:t>High rate of False alerts</a:t>
            </a:r>
            <a:endParaRPr/>
          </a:p>
          <a:p>
            <a:pPr indent="-342900" lvl="0" marL="457200" rtl="0" algn="l">
              <a:spcBef>
                <a:spcPts val="0"/>
              </a:spcBef>
              <a:spcAft>
                <a:spcPts val="0"/>
              </a:spcAft>
              <a:buSzPts val="1800"/>
              <a:buChar char="●"/>
            </a:pPr>
            <a:r>
              <a:rPr lang="en"/>
              <a:t>Complex systems</a:t>
            </a:r>
            <a:endParaRPr/>
          </a:p>
          <a:p>
            <a:pPr indent="-342900" lvl="0" marL="457200" rtl="0" algn="l">
              <a:spcBef>
                <a:spcPts val="0"/>
              </a:spcBef>
              <a:spcAft>
                <a:spcPts val="0"/>
              </a:spcAft>
              <a:buSzPts val="1800"/>
              <a:buChar char="●"/>
            </a:pPr>
            <a:r>
              <a:rPr lang="en"/>
              <a:t>Bypassing IDS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FIREWALLS</a:t>
            </a:r>
            <a:endParaRPr/>
          </a:p>
        </p:txBody>
      </p:sp>
      <p:sp>
        <p:nvSpPr>
          <p:cNvPr id="109" name="Google Shape;109;p20"/>
          <p:cNvSpPr txBox="1"/>
          <p:nvPr>
            <p:ph idx="1" type="body"/>
          </p:nvPr>
        </p:nvSpPr>
        <p:spPr>
          <a:xfrm>
            <a:off x="311700" y="1266325"/>
            <a:ext cx="8520600" cy="358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Font typeface="Arial"/>
              <a:buChar char="●"/>
            </a:pPr>
            <a:r>
              <a:rPr lang="en" sz="1300">
                <a:solidFill>
                  <a:srgbClr val="333333"/>
                </a:solidFill>
                <a:highlight>
                  <a:srgbClr val="FFFFFF"/>
                </a:highlight>
                <a:latin typeface="Arial"/>
                <a:ea typeface="Arial"/>
                <a:cs typeface="Arial"/>
                <a:sym typeface="Arial"/>
              </a:rPr>
              <a:t>A </a:t>
            </a:r>
            <a:r>
              <a:rPr b="1" lang="en" sz="1300">
                <a:solidFill>
                  <a:srgbClr val="333333"/>
                </a:solidFill>
                <a:highlight>
                  <a:srgbClr val="FFFFFF"/>
                </a:highlight>
                <a:latin typeface="Arial"/>
                <a:ea typeface="Arial"/>
                <a:cs typeface="Arial"/>
                <a:sym typeface="Arial"/>
              </a:rPr>
              <a:t>Firewall</a:t>
            </a:r>
            <a:r>
              <a:rPr lang="en" sz="1300">
                <a:solidFill>
                  <a:srgbClr val="333333"/>
                </a:solidFill>
                <a:highlight>
                  <a:srgbClr val="FFFFFF"/>
                </a:highlight>
                <a:latin typeface="Arial"/>
                <a:ea typeface="Arial"/>
                <a:cs typeface="Arial"/>
                <a:sym typeface="Arial"/>
              </a:rPr>
              <a:t> is hardware or software to prevent a private computer or a network of computers from, it acts as a filter to avoid unauthorized users from accessing private computers and networks. </a:t>
            </a:r>
            <a:endParaRPr sz="1300">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highlight>
                  <a:srgbClr val="FFFFFF"/>
                </a:highlight>
                <a:latin typeface="Arial"/>
                <a:ea typeface="Arial"/>
                <a:cs typeface="Arial"/>
                <a:sym typeface="Arial"/>
              </a:rPr>
              <a:t>It is a vital component of network security. It is the first line of defense for network security. </a:t>
            </a:r>
            <a:endParaRPr sz="1300">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highlight>
                  <a:srgbClr val="FFFFFF"/>
                </a:highlight>
                <a:latin typeface="Arial"/>
                <a:ea typeface="Arial"/>
                <a:cs typeface="Arial"/>
                <a:sym typeface="Arial"/>
              </a:rPr>
              <a:t>It filters network packets and stops malware from entering the user’s computer or network by blocking access and preventing the user from being infected. </a:t>
            </a:r>
            <a:endParaRPr sz="1300">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highlight>
                  <a:srgbClr val="FFFFFF"/>
                </a:highlight>
                <a:latin typeface="Arial"/>
                <a:ea typeface="Arial"/>
                <a:cs typeface="Arial"/>
                <a:sym typeface="Arial"/>
              </a:rPr>
              <a:t>It acts as a barrier between internal private networks and external sources (such as the public Internet).</a:t>
            </a:r>
            <a:endParaRPr sz="1300">
              <a:solidFill>
                <a:srgbClr val="333333"/>
              </a:solidFill>
              <a:highlight>
                <a:srgbClr val="FFFFFF"/>
              </a:highlight>
              <a:latin typeface="Arial"/>
              <a:ea typeface="Arial"/>
              <a:cs typeface="Arial"/>
              <a:sym typeface="Arial"/>
            </a:endParaRPr>
          </a:p>
          <a:p>
            <a:pPr indent="-311150" lvl="0" marL="457200" rtl="0" algn="just">
              <a:spcBef>
                <a:spcPts val="0"/>
              </a:spcBef>
              <a:spcAft>
                <a:spcPts val="0"/>
              </a:spcAft>
              <a:buClr>
                <a:srgbClr val="333333"/>
              </a:buClr>
              <a:buSzPts val="1300"/>
              <a:buFont typeface="Arial"/>
              <a:buChar char="●"/>
            </a:pPr>
            <a:r>
              <a:rPr lang="en" sz="1300">
                <a:solidFill>
                  <a:srgbClr val="333333"/>
                </a:solidFill>
                <a:highlight>
                  <a:srgbClr val="FFFFFF"/>
                </a:highlight>
                <a:latin typeface="Arial"/>
                <a:ea typeface="Arial"/>
                <a:cs typeface="Arial"/>
                <a:sym typeface="Arial"/>
              </a:rPr>
              <a:t>A firewall system analyzes network traffic based on pre-defined rules. It then filters the traffic and prevents any such traffic coming from unreliable or suspicious sources. It only allows incoming traffic that is configured to accept.</a:t>
            </a:r>
            <a:endParaRPr sz="1300">
              <a:solidFill>
                <a:srgbClr val="333333"/>
              </a:solidFill>
              <a:highlight>
                <a:srgbClr val="FFFFFF"/>
              </a:highlight>
              <a:latin typeface="Arial"/>
              <a:ea typeface="Arial"/>
              <a:cs typeface="Arial"/>
              <a:sym typeface="Arial"/>
            </a:endParaRPr>
          </a:p>
          <a:p>
            <a:pPr indent="-311150" lvl="0" marL="457200" rtl="0" algn="just">
              <a:spcBef>
                <a:spcPts val="0"/>
              </a:spcBef>
              <a:spcAft>
                <a:spcPts val="0"/>
              </a:spcAft>
              <a:buClr>
                <a:srgbClr val="333333"/>
              </a:buClr>
              <a:buSzPts val="1300"/>
              <a:buFont typeface="Arial"/>
              <a:buChar char="●"/>
            </a:pPr>
            <a:r>
              <a:rPr lang="en" sz="1300">
                <a:solidFill>
                  <a:srgbClr val="333333"/>
                </a:solidFill>
                <a:highlight>
                  <a:srgbClr val="FFFFFF"/>
                </a:highlight>
                <a:latin typeface="Arial"/>
                <a:ea typeface="Arial"/>
                <a:cs typeface="Arial"/>
                <a:sym typeface="Arial"/>
              </a:rPr>
              <a:t>Typically, firewalls intercept network traffic at a computer's entry point, known as a port.</a:t>
            </a:r>
            <a:endParaRPr sz="1300">
              <a:solidFill>
                <a:srgbClr val="333333"/>
              </a:solidFill>
              <a:highlight>
                <a:srgbClr val="FFFFFF"/>
              </a:highlight>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latin typeface="Arial"/>
                <a:ea typeface="Arial"/>
                <a:cs typeface="Arial"/>
                <a:sym typeface="Arial"/>
              </a:rPr>
              <a:t>Firewalls control the flow of network traffic</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latin typeface="Arial"/>
                <a:ea typeface="Arial"/>
                <a:cs typeface="Arial"/>
                <a:sym typeface="Arial"/>
              </a:rPr>
              <a:t>Firewalls have applicability in networks where there is no internet connectivity</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latin typeface="Arial"/>
                <a:ea typeface="Arial"/>
                <a:cs typeface="Arial"/>
                <a:sym typeface="Arial"/>
              </a:rPr>
              <a:t>Firewalls operate on number of layers</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latin typeface="Arial"/>
                <a:ea typeface="Arial"/>
                <a:cs typeface="Arial"/>
                <a:sym typeface="Arial"/>
              </a:rPr>
              <a:t>Can also act as VPN gateways</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Char char="●"/>
            </a:pPr>
            <a:r>
              <a:rPr lang="en" sz="1300">
                <a:solidFill>
                  <a:srgbClr val="333333"/>
                </a:solidFill>
                <a:latin typeface="Arial"/>
                <a:ea typeface="Arial"/>
                <a:cs typeface="Arial"/>
                <a:sym typeface="Arial"/>
              </a:rPr>
              <a:t>Active content filtering technologies</a:t>
            </a:r>
            <a:endParaRPr sz="1300">
              <a:solidFill>
                <a:srgbClr val="333333"/>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60200" y="0"/>
            <a:ext cx="3699125" cy="2774350"/>
          </a:xfrm>
          <a:prstGeom prst="rect">
            <a:avLst/>
          </a:prstGeom>
          <a:noFill/>
          <a:ln>
            <a:noFill/>
          </a:ln>
        </p:spPr>
      </p:pic>
      <p:pic>
        <p:nvPicPr>
          <p:cNvPr id="115" name="Google Shape;115;p21"/>
          <p:cNvPicPr preferRelativeResize="0"/>
          <p:nvPr/>
        </p:nvPicPr>
        <p:blipFill>
          <a:blip r:embed="rId4">
            <a:alphaModFix/>
          </a:blip>
          <a:stretch>
            <a:fillRect/>
          </a:stretch>
        </p:blipFill>
        <p:spPr>
          <a:xfrm>
            <a:off x="3983150" y="-41500"/>
            <a:ext cx="5079875" cy="2707406"/>
          </a:xfrm>
          <a:prstGeom prst="rect">
            <a:avLst/>
          </a:prstGeom>
          <a:noFill/>
          <a:ln>
            <a:noFill/>
          </a:ln>
        </p:spPr>
      </p:pic>
      <p:pic>
        <p:nvPicPr>
          <p:cNvPr id="116" name="Google Shape;116;p21"/>
          <p:cNvPicPr preferRelativeResize="0"/>
          <p:nvPr/>
        </p:nvPicPr>
        <p:blipFill>
          <a:blip r:embed="rId5">
            <a:alphaModFix/>
          </a:blip>
          <a:stretch>
            <a:fillRect/>
          </a:stretch>
        </p:blipFill>
        <p:spPr>
          <a:xfrm>
            <a:off x="104050" y="2318925"/>
            <a:ext cx="3609866" cy="270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