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Lst>
  <p:sldSz cy="5143500" cx="9144000"/>
  <p:notesSz cx="6858000" cy="9144000"/>
  <p:embeddedFontLst>
    <p:embeddedFont>
      <p:font typeface="Roboto"/>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88" roundtripDataSignature="AMtx7mjUlA0hdOCM+1omlGdsTAe/9lfY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81295E-0609-468E-8B7A-11FD20E41385}">
  <a:tblStyle styleId="{2881295E-0609-468E-8B7A-11FD20E4138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regular.fntdata"/><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font" Target="fonts/Roboto-italic.fntdata"/><Relationship Id="rId41" Type="http://schemas.openxmlformats.org/officeDocument/2006/relationships/slide" Target="slides/slide35.xml"/><Relationship Id="rId85" Type="http://schemas.openxmlformats.org/officeDocument/2006/relationships/font" Target="fonts/Roboto-bold.fntdata"/><Relationship Id="rId44" Type="http://schemas.openxmlformats.org/officeDocument/2006/relationships/slide" Target="slides/slide38.xml"/><Relationship Id="rId88" Type="http://customschemas.google.com/relationships/presentationmetadata" Target="metadata"/><Relationship Id="rId43" Type="http://schemas.openxmlformats.org/officeDocument/2006/relationships/slide" Target="slides/slide37.xml"/><Relationship Id="rId87" Type="http://schemas.openxmlformats.org/officeDocument/2006/relationships/font" Target="fonts/Roboto-boldItalic.fnt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7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7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8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8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8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8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8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8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8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8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8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8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8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8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rive.google.com/file/d/1g0nMWz0nhuwtiwTeAj0XB66rjasr4pri/view" TargetMode="Externa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rive.google.com/file/d/1VAn0_kgsrC1XZQA3dldh9_pX5XH5E0QG/view" TargetMode="Externa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rive.google.com/file/d/1Aun7d_tfyWC3InFoRQiszYvtBxq4lr4F/view" TargetMode="Externa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youtube.com/hashtag/romance" TargetMode="External"/><Relationship Id="rId4" Type="http://schemas.openxmlformats.org/officeDocument/2006/relationships/hyperlink" Target="https://www.youtube.com/hashtag/risk" TargetMode="External"/><Relationship Id="rId5" Type="http://schemas.openxmlformats.org/officeDocument/2006/relationships/hyperlink" Target="https://www.youtube.com/hashtag/thyrocare" TargetMode="External"/><Relationship Id="rId6" Type="http://schemas.openxmlformats.org/officeDocument/2006/relationships/hyperlink" Target="http://www.youtube.com/watch?v=TQ_D3i0W53E" TargetMode="External"/><Relationship Id="rId7"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www.bookmynanny.in/services.ph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wol.iza.org/articles/entrepreneurs-and-their-impact-on-jobs-and-economic-growth/long" TargetMode="External"/><Relationship Id="rId4" Type="http://schemas.openxmlformats.org/officeDocument/2006/relationships/hyperlink" Target="https://wol.iza.org/articles/entrepreneurs-and-their-impact-on-jobs-and-economic-growth/long"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theqna.org/indian-economy-on-the-eve-of-independenc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s://www.thebetterindia.com/125477/kisan-diwas-successful-farmers-lucrative-busines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s://espeo.eu/blog/non-technical-tech-startups-ceo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s://www.youtube.com/watch?v=J4bmZJ1X5hk" TargetMode="External"/><Relationship Id="rId4" Type="http://schemas.openxmlformats.org/officeDocument/2006/relationships/hyperlink" Target="https://www.youtube.com/watch?v=JjOw31D5pDo" TargetMode="External"/><Relationship Id="rId10" Type="http://schemas.openxmlformats.org/officeDocument/2006/relationships/hyperlink" Target="https://www.youtube.com/watch?v=H3Afjmi2iqk" TargetMode="External"/><Relationship Id="rId9" Type="http://schemas.openxmlformats.org/officeDocument/2006/relationships/hyperlink" Target="https://www.youtube.com/watch?v=QkH13mO0uog" TargetMode="External"/><Relationship Id="rId5" Type="http://schemas.openxmlformats.org/officeDocument/2006/relationships/hyperlink" Target="https://www.youtube.com/watch?v=w69sEZgS4sk" TargetMode="External"/><Relationship Id="rId6" Type="http://schemas.openxmlformats.org/officeDocument/2006/relationships/hyperlink" Target="https://www.youtube.com/watch?v=1bpf_sHebLI" TargetMode="External"/><Relationship Id="rId7" Type="http://schemas.openxmlformats.org/officeDocument/2006/relationships/hyperlink" Target="https://www.youtube.com/watch?v=CYvLyhlR6CY" TargetMode="External"/><Relationship Id="rId8" Type="http://schemas.openxmlformats.org/officeDocument/2006/relationships/hyperlink" Target="https://www.mbaknol.com/management-case-studies/case-study-corporate-social-responsibility-of-starbucks/"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rive.google.com/file/d/1B9f3IZD6Kqj9jcy3CZmjPDsJgudiG4jP/view"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Entrepreneurship and E-Business</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17647"/>
              <a:buNone/>
            </a:pPr>
            <a:r>
              <a:rPr lang="en"/>
              <a:t>SEM-V-AY-2022-23</a:t>
            </a:r>
            <a:endParaRPr/>
          </a:p>
          <a:p>
            <a:pPr indent="0" lvl="0" marL="0" rtl="0" algn="ctr">
              <a:lnSpc>
                <a:spcPct val="100000"/>
              </a:lnSpc>
              <a:spcBef>
                <a:spcPts val="0"/>
              </a:spcBef>
              <a:spcAft>
                <a:spcPts val="0"/>
              </a:spcAft>
              <a:buSzPct val="117647"/>
              <a:buNone/>
            </a:pPr>
            <a:r>
              <a:rPr lang="en"/>
              <a:t>Prof. Shanta Sondur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Ideas and Goals</a:t>
            </a:r>
            <a:endParaRPr/>
          </a:p>
        </p:txBody>
      </p:sp>
      <p:pic>
        <p:nvPicPr>
          <p:cNvPr id="110" name="Google Shape;110;p10" title="Copy of ideas and Goals ">
            <a:hlinkClick r:id="rId3"/>
          </p:cNvPr>
          <p:cNvPicPr preferRelativeResize="0"/>
          <p:nvPr/>
        </p:nvPicPr>
        <p:blipFill rotWithShape="1">
          <a:blip r:embed="rId4">
            <a:alphaModFix/>
          </a:blip>
          <a:srcRect b="0" l="0" r="0" t="0"/>
          <a:stretch/>
        </p:blipFill>
        <p:spPr>
          <a:xfrm>
            <a:off x="2286000" y="15430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IAS Officer’s inspiring story</a:t>
            </a:r>
            <a:endParaRPr/>
          </a:p>
        </p:txBody>
      </p:sp>
      <p:pic>
        <p:nvPicPr>
          <p:cNvPr id="116" name="Google Shape;116;p11" title="Copy of IAS Officer inspiring story ">
            <a:hlinkClick r:id="rId3"/>
          </p:cNvPr>
          <p:cNvPicPr preferRelativeResize="0"/>
          <p:nvPr/>
        </p:nvPicPr>
        <p:blipFill rotWithShape="1">
          <a:blip r:embed="rId4">
            <a:alphaModFix/>
          </a:blip>
          <a:srcRect b="0" l="0" r="0" t="0"/>
          <a:stretch/>
        </p:blipFill>
        <p:spPr>
          <a:xfrm>
            <a:off x="3048000" y="1477825"/>
            <a:ext cx="3581400" cy="3665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Rules of Success</a:t>
            </a:r>
            <a:endParaRPr/>
          </a:p>
        </p:txBody>
      </p:sp>
      <p:sp>
        <p:nvSpPr>
          <p:cNvPr id="122" name="Google Shape;122;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3" name="Google Shape;123;p12" title="Copy of Rules for success APJ ">
            <a:hlinkClick r:id="rId3"/>
          </p:cNvPr>
          <p:cNvPicPr preferRelativeResize="0"/>
          <p:nvPr/>
        </p:nvPicPr>
        <p:blipFill rotWithShape="1">
          <a:blip r:embed="rId4">
            <a:alphaModFix/>
          </a:blip>
          <a:srcRect b="0" l="0" r="0" t="0"/>
          <a:stretch/>
        </p:blipFill>
        <p:spPr>
          <a:xfrm>
            <a:off x="951350" y="1152475"/>
            <a:ext cx="7481450" cy="385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29" name="Google Shape;129;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500">
                <a:solidFill>
                  <a:srgbClr val="3C4043"/>
                </a:solidFill>
                <a:latin typeface="Roboto"/>
                <a:ea typeface="Roboto"/>
                <a:cs typeface="Roboto"/>
                <a:sym typeface="Roboto"/>
              </a:rPr>
              <a:t>CA Scheme for EEB</a:t>
            </a:r>
            <a:endParaRPr sz="2500"/>
          </a:p>
        </p:txBody>
      </p:sp>
      <p:sp>
        <p:nvSpPr>
          <p:cNvPr id="135" name="Google Shape;135;p14"/>
          <p:cNvSpPr txBox="1"/>
          <p:nvPr>
            <p:ph idx="1" type="body"/>
          </p:nvPr>
        </p:nvSpPr>
        <p:spPr>
          <a:xfrm>
            <a:off x="311700" y="1017725"/>
            <a:ext cx="3250200" cy="1748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C4043"/>
              </a:buClr>
              <a:buSzPts val="1600"/>
              <a:buFont typeface="Roboto"/>
              <a:buAutoNum type="arabicPeriod"/>
            </a:pPr>
            <a:r>
              <a:rPr lang="en" sz="1600">
                <a:solidFill>
                  <a:srgbClr val="3C4043"/>
                </a:solidFill>
                <a:latin typeface="Roboto"/>
                <a:ea typeface="Roboto"/>
                <a:cs typeface="Roboto"/>
                <a:sym typeface="Roboto"/>
              </a:rPr>
              <a:t>Prepare the Start-up proposal based on the following points:</a:t>
            </a:r>
            <a:endParaRPr sz="1600">
              <a:solidFill>
                <a:srgbClr val="3C4043"/>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sz="1600"/>
          </a:p>
        </p:txBody>
      </p:sp>
      <p:pic>
        <p:nvPicPr>
          <p:cNvPr id="136" name="Google Shape;136;p14"/>
          <p:cNvPicPr preferRelativeResize="0"/>
          <p:nvPr/>
        </p:nvPicPr>
        <p:blipFill rotWithShape="1">
          <a:blip r:embed="rId3">
            <a:alphaModFix/>
          </a:blip>
          <a:srcRect b="0" l="0" r="0" t="0"/>
          <a:stretch/>
        </p:blipFill>
        <p:spPr>
          <a:xfrm>
            <a:off x="3228125" y="182425"/>
            <a:ext cx="5807125" cy="4889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124444"/>
              <a:buNone/>
            </a:pPr>
            <a:r>
              <a:rPr b="1" lang="en" sz="2500">
                <a:solidFill>
                  <a:srgbClr val="3C4043"/>
                </a:solidFill>
                <a:latin typeface="Roboto"/>
                <a:ea typeface="Roboto"/>
                <a:cs typeface="Roboto"/>
                <a:sym typeface="Roboto"/>
              </a:rPr>
              <a:t>CA Scheme for EEB</a:t>
            </a:r>
            <a:endParaRPr/>
          </a:p>
        </p:txBody>
      </p:sp>
      <p:sp>
        <p:nvSpPr>
          <p:cNvPr id="142" name="Google Shape;142;p15"/>
          <p:cNvSpPr txBox="1"/>
          <p:nvPr>
            <p:ph idx="1" type="body"/>
          </p:nvPr>
        </p:nvSpPr>
        <p:spPr>
          <a:xfrm>
            <a:off x="384150" y="1017725"/>
            <a:ext cx="8520600" cy="341460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115000"/>
              </a:lnSpc>
              <a:spcBef>
                <a:spcPts val="0"/>
              </a:spcBef>
              <a:spcAft>
                <a:spcPts val="0"/>
              </a:spcAft>
              <a:buClr>
                <a:srgbClr val="3C4043"/>
              </a:buClr>
              <a:buSzPts val="1600"/>
              <a:buFont typeface="Roboto"/>
              <a:buAutoNum type="arabicPeriod" startAt="2"/>
            </a:pPr>
            <a:r>
              <a:rPr lang="en" sz="1600">
                <a:solidFill>
                  <a:srgbClr val="3C4043"/>
                </a:solidFill>
                <a:latin typeface="Roboto"/>
                <a:ea typeface="Roboto"/>
                <a:cs typeface="Roboto"/>
                <a:sym typeface="Roboto"/>
              </a:rPr>
              <a:t>Develop the E-commerce website for the above mentioned startup. </a:t>
            </a:r>
            <a:endParaRPr sz="1600">
              <a:solidFill>
                <a:srgbClr val="3C4043"/>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600">
                <a:solidFill>
                  <a:schemeClr val="dk1"/>
                </a:solidFill>
              </a:rPr>
              <a:t>Few startup domains:</a:t>
            </a:r>
            <a:endParaRPr b="1"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600">
              <a:solidFill>
                <a:schemeClr val="dk1"/>
              </a:solidFill>
            </a:endParaRPr>
          </a:p>
          <a:p>
            <a:pPr indent="-323850" lvl="0" marL="457200" rtl="0" algn="l">
              <a:lnSpc>
                <a:spcPct val="115000"/>
              </a:lnSpc>
              <a:spcBef>
                <a:spcPts val="0"/>
              </a:spcBef>
              <a:spcAft>
                <a:spcPts val="0"/>
              </a:spcAft>
              <a:buClr>
                <a:srgbClr val="3C4043"/>
              </a:buClr>
              <a:buSzPts val="1500"/>
              <a:buFont typeface="Roboto"/>
              <a:buAutoNum type="alphaUcPeriod"/>
            </a:pPr>
            <a:r>
              <a:rPr b="1" lang="en" sz="1500">
                <a:solidFill>
                  <a:srgbClr val="3C4043"/>
                </a:solidFill>
                <a:latin typeface="Roboto"/>
                <a:ea typeface="Roboto"/>
                <a:cs typeface="Roboto"/>
                <a:sym typeface="Roboto"/>
              </a:rPr>
              <a:t>By Women entrepreneurs </a:t>
            </a:r>
            <a:endParaRPr b="1" sz="1500">
              <a:solidFill>
                <a:srgbClr val="3C4043"/>
              </a:solidFill>
              <a:latin typeface="Roboto"/>
              <a:ea typeface="Roboto"/>
              <a:cs typeface="Roboto"/>
              <a:sym typeface="Roboto"/>
            </a:endParaRPr>
          </a:p>
          <a:p>
            <a:pPr indent="-323850" lvl="0" marL="457200" rtl="0" algn="l">
              <a:lnSpc>
                <a:spcPct val="115000"/>
              </a:lnSpc>
              <a:spcBef>
                <a:spcPts val="0"/>
              </a:spcBef>
              <a:spcAft>
                <a:spcPts val="0"/>
              </a:spcAft>
              <a:buClr>
                <a:srgbClr val="3C4043"/>
              </a:buClr>
              <a:buSzPts val="1500"/>
              <a:buFont typeface="Roboto"/>
              <a:buAutoNum type="alphaUcPeriod"/>
            </a:pPr>
            <a:r>
              <a:rPr b="1" lang="en" sz="1500">
                <a:solidFill>
                  <a:srgbClr val="3C4043"/>
                </a:solidFill>
                <a:latin typeface="Roboto"/>
                <a:ea typeface="Roboto"/>
                <a:cs typeface="Roboto"/>
                <a:sym typeface="Roboto"/>
              </a:rPr>
              <a:t>Extending the Family Businesses</a:t>
            </a:r>
            <a:endParaRPr b="1" sz="1500">
              <a:solidFill>
                <a:srgbClr val="3C4043"/>
              </a:solidFill>
              <a:latin typeface="Roboto"/>
              <a:ea typeface="Roboto"/>
              <a:cs typeface="Roboto"/>
              <a:sym typeface="Roboto"/>
            </a:endParaRPr>
          </a:p>
          <a:p>
            <a:pPr indent="-323850" lvl="0" marL="457200" rtl="0" algn="l">
              <a:lnSpc>
                <a:spcPct val="115000"/>
              </a:lnSpc>
              <a:spcBef>
                <a:spcPts val="0"/>
              </a:spcBef>
              <a:spcAft>
                <a:spcPts val="0"/>
              </a:spcAft>
              <a:buClr>
                <a:srgbClr val="3C4043"/>
              </a:buClr>
              <a:buSzPts val="1500"/>
              <a:buFont typeface="Roboto"/>
              <a:buAutoNum type="alphaUcPeriod"/>
            </a:pPr>
            <a:r>
              <a:rPr b="1" lang="en" sz="1500">
                <a:solidFill>
                  <a:srgbClr val="3C4043"/>
                </a:solidFill>
                <a:latin typeface="Roboto"/>
                <a:ea typeface="Roboto"/>
                <a:cs typeface="Roboto"/>
                <a:sym typeface="Roboto"/>
              </a:rPr>
              <a:t>Product industry</a:t>
            </a:r>
            <a:endParaRPr b="1" sz="1500">
              <a:solidFill>
                <a:srgbClr val="3C4043"/>
              </a:solidFill>
              <a:latin typeface="Roboto"/>
              <a:ea typeface="Roboto"/>
              <a:cs typeface="Roboto"/>
              <a:sym typeface="Roboto"/>
            </a:endParaRPr>
          </a:p>
          <a:p>
            <a:pPr indent="-323850" lvl="0" marL="457200" rtl="0" algn="l">
              <a:lnSpc>
                <a:spcPct val="115000"/>
              </a:lnSpc>
              <a:spcBef>
                <a:spcPts val="0"/>
              </a:spcBef>
              <a:spcAft>
                <a:spcPts val="0"/>
              </a:spcAft>
              <a:buClr>
                <a:srgbClr val="3C4043"/>
              </a:buClr>
              <a:buSzPts val="1500"/>
              <a:buFont typeface="Roboto"/>
              <a:buAutoNum type="alphaUcPeriod"/>
            </a:pPr>
            <a:r>
              <a:rPr b="1" lang="en" sz="1500">
                <a:solidFill>
                  <a:srgbClr val="3C4043"/>
                </a:solidFill>
                <a:latin typeface="Roboto"/>
                <a:ea typeface="Roboto"/>
                <a:cs typeface="Roboto"/>
                <a:sym typeface="Roboto"/>
              </a:rPr>
              <a:t>Entrepreneurial approach towards Education </a:t>
            </a:r>
            <a:endParaRPr b="1" sz="1500">
              <a:solidFill>
                <a:srgbClr val="3C4043"/>
              </a:solidFill>
              <a:latin typeface="Roboto"/>
              <a:ea typeface="Roboto"/>
              <a:cs typeface="Roboto"/>
              <a:sym typeface="Roboto"/>
            </a:endParaRPr>
          </a:p>
          <a:p>
            <a:pPr indent="-323850" lvl="0" marL="457200" rtl="0" algn="l">
              <a:lnSpc>
                <a:spcPct val="115000"/>
              </a:lnSpc>
              <a:spcBef>
                <a:spcPts val="0"/>
              </a:spcBef>
              <a:spcAft>
                <a:spcPts val="0"/>
              </a:spcAft>
              <a:buClr>
                <a:srgbClr val="3C4043"/>
              </a:buClr>
              <a:buSzPts val="1500"/>
              <a:buFont typeface="Roboto"/>
              <a:buAutoNum type="alphaUcPeriod"/>
            </a:pPr>
            <a:r>
              <a:rPr b="1" lang="en" sz="1500">
                <a:solidFill>
                  <a:srgbClr val="3C4043"/>
                </a:solidFill>
                <a:latin typeface="Roboto"/>
                <a:ea typeface="Roboto"/>
                <a:cs typeface="Roboto"/>
                <a:sym typeface="Roboto"/>
              </a:rPr>
              <a:t>Service industry</a:t>
            </a:r>
            <a:endParaRPr b="1" sz="1500">
              <a:solidFill>
                <a:srgbClr val="3C4043"/>
              </a:solidFill>
              <a:latin typeface="Roboto"/>
              <a:ea typeface="Roboto"/>
              <a:cs typeface="Roboto"/>
              <a:sym typeface="Roboto"/>
            </a:endParaRPr>
          </a:p>
          <a:p>
            <a:pPr indent="-323850" lvl="0" marL="457200" rtl="0" algn="l">
              <a:lnSpc>
                <a:spcPct val="115000"/>
              </a:lnSpc>
              <a:spcBef>
                <a:spcPts val="0"/>
              </a:spcBef>
              <a:spcAft>
                <a:spcPts val="0"/>
              </a:spcAft>
              <a:buClr>
                <a:srgbClr val="3C4043"/>
              </a:buClr>
              <a:buSzPts val="1500"/>
              <a:buFont typeface="Roboto"/>
              <a:buAutoNum type="alphaUcPeriod"/>
            </a:pPr>
            <a:r>
              <a:rPr b="1" lang="en" sz="1500">
                <a:solidFill>
                  <a:srgbClr val="3C4043"/>
                </a:solidFill>
                <a:latin typeface="Roboto"/>
                <a:ea typeface="Roboto"/>
                <a:cs typeface="Roboto"/>
                <a:sym typeface="Roboto"/>
              </a:rPr>
              <a:t>etc</a:t>
            </a:r>
            <a:endParaRPr b="1" sz="1500">
              <a:solidFill>
                <a:srgbClr val="3C4043"/>
              </a:solidFill>
              <a:latin typeface="Roboto"/>
              <a:ea typeface="Roboto"/>
              <a:cs typeface="Roboto"/>
              <a:sym typeface="Roboto"/>
            </a:endParaRPr>
          </a:p>
          <a:p>
            <a:pPr indent="0" lvl="0" marL="0" rtl="0" algn="l">
              <a:lnSpc>
                <a:spcPct val="115000"/>
              </a:lnSpc>
              <a:spcBef>
                <a:spcPts val="0"/>
              </a:spcBef>
              <a:spcAft>
                <a:spcPts val="1200"/>
              </a:spcAft>
              <a:buSzPts val="1800"/>
              <a:buNone/>
            </a:pPr>
            <a:r>
              <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Rubrics for CA</a:t>
            </a:r>
            <a:endParaRPr/>
          </a:p>
        </p:txBody>
      </p:sp>
      <p:graphicFrame>
        <p:nvGraphicFramePr>
          <p:cNvPr id="148" name="Google Shape;148;p16"/>
          <p:cNvGraphicFramePr/>
          <p:nvPr/>
        </p:nvGraphicFramePr>
        <p:xfrm>
          <a:off x="342563" y="1561750"/>
          <a:ext cx="3000000" cy="3000000"/>
        </p:xfrm>
        <a:graphic>
          <a:graphicData uri="http://schemas.openxmlformats.org/drawingml/2006/table">
            <a:tbl>
              <a:tblPr>
                <a:noFill/>
                <a:tableStyleId>{2881295E-0609-468E-8B7A-11FD20E41385}</a:tableStyleId>
              </a:tblPr>
              <a:tblGrid>
                <a:gridCol w="1200150"/>
                <a:gridCol w="854575"/>
                <a:gridCol w="2502650"/>
                <a:gridCol w="2257025"/>
                <a:gridCol w="1644450"/>
              </a:tblGrid>
              <a:tr h="285750">
                <a:tc gridSpan="2">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t>Rubric 3</a:t>
                      </a:r>
                      <a:endParaRPr b="1" sz="1400" u="none" cap="none" strike="noStrike"/>
                    </a:p>
                  </a:txBody>
                  <a:tcPr marT="91425" marB="9142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t>R3-Marks</a:t>
                      </a:r>
                      <a:endParaRPr b="1" sz="1400" u="none" cap="none" strike="noStrike"/>
                    </a:p>
                  </a:txBody>
                  <a:tcPr marT="91425" marB="9142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t>Rubric 5</a:t>
                      </a:r>
                      <a:endParaRPr b="1" sz="1400" u="none" cap="none" strike="noStrike"/>
                    </a:p>
                  </a:txBody>
                  <a:tcPr marT="91425" marB="9142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t>R5-Marks</a:t>
                      </a:r>
                      <a:endParaRPr b="1" sz="1400" u="none" cap="none" strike="noStrike"/>
                    </a:p>
                  </a:txBody>
                  <a:tcPr marT="91425" marB="9142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1925">
                <a:tc gridSpan="2">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91425" marB="9142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91425" marB="9142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91425" marB="91425" marR="28575" marL="28575">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91425" marB="91425"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57300">
                <a:tc gridSpan="2">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t>Content beyond syllabus presentation - Prepare the Start-up project proposal</a:t>
                      </a:r>
                      <a:endParaRPr sz="1400" u="none" cap="none" strike="noStrike"/>
                    </a:p>
                  </a:txBody>
                  <a:tcPr marT="91425" marB="9142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t>10 - Split -up</a:t>
                      </a:r>
                      <a:endParaRPr sz="1400" u="none" cap="none" strike="noStrike"/>
                    </a:p>
                    <a:p>
                      <a:pPr indent="0" lvl="0" marL="0" marR="0" rtl="0" algn="l">
                        <a:lnSpc>
                          <a:spcPct val="115000"/>
                        </a:lnSpc>
                        <a:spcBef>
                          <a:spcPts val="0"/>
                        </a:spcBef>
                        <a:spcAft>
                          <a:spcPts val="0"/>
                        </a:spcAft>
                        <a:buClr>
                          <a:srgbClr val="000000"/>
                        </a:buClr>
                        <a:buSzPts val="1400"/>
                        <a:buFont typeface="Arial"/>
                        <a:buNone/>
                      </a:pPr>
                      <a:r>
                        <a:rPr lang="en" sz="1400" u="none" cap="none" strike="noStrike"/>
                        <a:t>2 - novelty in the proposal</a:t>
                      </a:r>
                      <a:endParaRPr sz="1400" u="none" cap="none" strike="noStrike"/>
                    </a:p>
                    <a:p>
                      <a:pPr indent="0" lvl="0" marL="0" marR="0" rtl="0" algn="l">
                        <a:lnSpc>
                          <a:spcPct val="115000"/>
                        </a:lnSpc>
                        <a:spcBef>
                          <a:spcPts val="0"/>
                        </a:spcBef>
                        <a:spcAft>
                          <a:spcPts val="0"/>
                        </a:spcAft>
                        <a:buClr>
                          <a:srgbClr val="000000"/>
                        </a:buClr>
                        <a:buSzPts val="1400"/>
                        <a:buFont typeface="Arial"/>
                        <a:buNone/>
                      </a:pPr>
                      <a:r>
                        <a:rPr lang="en" sz="1400" u="none" cap="none" strike="noStrike"/>
                        <a:t>2 - Market survey/competition</a:t>
                      </a:r>
                      <a:endParaRPr sz="1400" u="none" cap="none" strike="noStrike"/>
                    </a:p>
                    <a:p>
                      <a:pPr indent="0" lvl="0" marL="0" marR="0" rtl="0" algn="l">
                        <a:lnSpc>
                          <a:spcPct val="115000"/>
                        </a:lnSpc>
                        <a:spcBef>
                          <a:spcPts val="0"/>
                        </a:spcBef>
                        <a:spcAft>
                          <a:spcPts val="0"/>
                        </a:spcAft>
                        <a:buClr>
                          <a:srgbClr val="000000"/>
                        </a:buClr>
                        <a:buSzPts val="1400"/>
                        <a:buFont typeface="Arial"/>
                        <a:buNone/>
                      </a:pPr>
                      <a:r>
                        <a:rPr lang="en" sz="1400" u="none" cap="none" strike="noStrike"/>
                        <a:t>2 - financial survey/risk</a:t>
                      </a:r>
                      <a:endParaRPr sz="1400" u="none" cap="none" strike="noStrike"/>
                    </a:p>
                    <a:p>
                      <a:pPr indent="0" lvl="0" marL="0" marR="0" rtl="0" algn="l">
                        <a:lnSpc>
                          <a:spcPct val="115000"/>
                        </a:lnSpc>
                        <a:spcBef>
                          <a:spcPts val="0"/>
                        </a:spcBef>
                        <a:spcAft>
                          <a:spcPts val="0"/>
                        </a:spcAft>
                        <a:buClr>
                          <a:srgbClr val="000000"/>
                        </a:buClr>
                        <a:buSzPts val="1400"/>
                        <a:buFont typeface="Arial"/>
                        <a:buNone/>
                      </a:pPr>
                      <a:r>
                        <a:rPr lang="en" sz="1400" u="none" cap="none" strike="noStrike"/>
                        <a:t>2 - organization/team</a:t>
                      </a:r>
                      <a:endParaRPr sz="1400" u="none" cap="none" strike="noStrike"/>
                    </a:p>
                    <a:p>
                      <a:pPr indent="0" lvl="0" marL="0" marR="0" rtl="0" algn="l">
                        <a:lnSpc>
                          <a:spcPct val="115000"/>
                        </a:lnSpc>
                        <a:spcBef>
                          <a:spcPts val="0"/>
                        </a:spcBef>
                        <a:spcAft>
                          <a:spcPts val="0"/>
                        </a:spcAft>
                        <a:buClr>
                          <a:srgbClr val="000000"/>
                        </a:buClr>
                        <a:buSzPts val="1400"/>
                        <a:buFont typeface="Arial"/>
                        <a:buNone/>
                      </a:pPr>
                      <a:r>
                        <a:rPr lang="en" sz="1400" u="none" cap="none" strike="noStrike"/>
                        <a:t>2 - marketing/sell</a:t>
                      </a:r>
                      <a:endParaRPr sz="1400" u="none" cap="none" strike="noStrike"/>
                    </a:p>
                    <a:p>
                      <a:pPr indent="0" lvl="0" marL="0" marR="0" rtl="0" algn="l">
                        <a:lnSpc>
                          <a:spcPct val="115000"/>
                        </a:lnSpc>
                        <a:spcBef>
                          <a:spcPts val="0"/>
                        </a:spcBef>
                        <a:spcAft>
                          <a:spcPts val="0"/>
                        </a:spcAft>
                        <a:buClr>
                          <a:srgbClr val="000000"/>
                        </a:buClr>
                        <a:buSzPts val="1400"/>
                        <a:buFont typeface="Arial"/>
                        <a:buNone/>
                      </a:pPr>
                      <a:r>
                        <a:t/>
                      </a:r>
                      <a:endParaRPr sz="1400" u="none" cap="none" strike="noStrike"/>
                    </a:p>
                  </a:txBody>
                  <a:tcPr marT="91425" marB="9142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t>Mini Project - Develop the E-commerce web site (minimum 5 functionalities - each carrying 2 marks)</a:t>
                      </a:r>
                      <a:endParaRPr sz="1400" u="none" cap="none" strike="noStrike"/>
                    </a:p>
                  </a:txBody>
                  <a:tcPr marT="91425" marB="9142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t>10 - each Functionality carries 2 marks</a:t>
                      </a:r>
                      <a:endParaRPr sz="1400" u="none" cap="none" strike="noStrike"/>
                    </a:p>
                  </a:txBody>
                  <a:tcPr marT="91425" marB="9142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311700" y="262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500">
                <a:highlight>
                  <a:srgbClr val="FFFFFF"/>
                </a:highlight>
                <a:latin typeface="Georgia"/>
                <a:ea typeface="Georgia"/>
                <a:cs typeface="Georgia"/>
                <a:sym typeface="Georgia"/>
              </a:rPr>
              <a:t>The entrepreneur</a:t>
            </a:r>
            <a:endParaRPr b="1" sz="2500"/>
          </a:p>
        </p:txBody>
      </p:sp>
      <p:sp>
        <p:nvSpPr>
          <p:cNvPr id="154" name="Google Shape;154;p17"/>
          <p:cNvSpPr txBox="1"/>
          <p:nvPr>
            <p:ph idx="1" type="body"/>
          </p:nvPr>
        </p:nvSpPr>
        <p:spPr>
          <a:xfrm>
            <a:off x="311700" y="1000075"/>
            <a:ext cx="8520600" cy="3990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Font typeface="Georgia"/>
              <a:buChar char="●"/>
            </a:pPr>
            <a:r>
              <a:rPr lang="en" sz="1900">
                <a:solidFill>
                  <a:schemeClr val="dk1"/>
                </a:solidFill>
                <a:highlight>
                  <a:srgbClr val="FFFFFF"/>
                </a:highlight>
                <a:latin typeface="Georgia"/>
                <a:ea typeface="Georgia"/>
                <a:cs typeface="Georgia"/>
                <a:sym typeface="Georgia"/>
              </a:rPr>
              <a:t>The entrepreneur word is derived from the French word Entreprendre which means to undertake, </a:t>
            </a:r>
            <a:endParaRPr sz="1900">
              <a:solidFill>
                <a:schemeClr val="dk1"/>
              </a:solidFill>
              <a:highlight>
                <a:srgbClr val="FFFFFF"/>
              </a:highlight>
              <a:latin typeface="Georgia"/>
              <a:ea typeface="Georgia"/>
              <a:cs typeface="Georgia"/>
              <a:sym typeface="Georgia"/>
            </a:endParaRPr>
          </a:p>
          <a:p>
            <a:pPr indent="-349250" lvl="1" marL="914400" rtl="0" algn="l">
              <a:lnSpc>
                <a:spcPct val="115000"/>
              </a:lnSpc>
              <a:spcBef>
                <a:spcPts val="0"/>
              </a:spcBef>
              <a:spcAft>
                <a:spcPts val="0"/>
              </a:spcAft>
              <a:buClr>
                <a:schemeClr val="dk1"/>
              </a:buClr>
              <a:buSzPts val="1900"/>
              <a:buFont typeface="Georgia"/>
              <a:buChar char="○"/>
            </a:pPr>
            <a:r>
              <a:rPr lang="en" sz="1900">
                <a:solidFill>
                  <a:schemeClr val="dk1"/>
                </a:solidFill>
                <a:highlight>
                  <a:srgbClr val="FFFFFF"/>
                </a:highlight>
                <a:latin typeface="Georgia"/>
                <a:ea typeface="Georgia"/>
                <a:cs typeface="Georgia"/>
                <a:sym typeface="Georgia"/>
              </a:rPr>
              <a:t>i.e., the person who is ready to accept the</a:t>
            </a:r>
            <a:r>
              <a:rPr lang="en" sz="1900">
                <a:solidFill>
                  <a:srgbClr val="FF0000"/>
                </a:solidFill>
                <a:highlight>
                  <a:srgbClr val="FFFFFF"/>
                </a:highlight>
                <a:latin typeface="Georgia"/>
                <a:ea typeface="Georgia"/>
                <a:cs typeface="Georgia"/>
                <a:sym typeface="Georgia"/>
              </a:rPr>
              <a:t> challenges, risks, whatever will come to his way while starting</a:t>
            </a:r>
            <a:r>
              <a:rPr lang="en" sz="1900">
                <a:solidFill>
                  <a:schemeClr val="dk1"/>
                </a:solidFill>
                <a:highlight>
                  <a:srgbClr val="FFFFFF"/>
                </a:highlight>
                <a:latin typeface="Georgia"/>
                <a:ea typeface="Georgia"/>
                <a:cs typeface="Georgia"/>
                <a:sym typeface="Georgia"/>
              </a:rPr>
              <a:t> a new business. </a:t>
            </a:r>
            <a:endParaRPr sz="1900">
              <a:solidFill>
                <a:schemeClr val="dk1"/>
              </a:solidFill>
              <a:highlight>
                <a:srgbClr val="FFFFFF"/>
              </a:highlight>
              <a:latin typeface="Georgia"/>
              <a:ea typeface="Georgia"/>
              <a:cs typeface="Georgia"/>
              <a:sym typeface="Georgia"/>
            </a:endParaRPr>
          </a:p>
          <a:p>
            <a:pPr indent="0" lvl="0" marL="457200" rtl="0" algn="l">
              <a:lnSpc>
                <a:spcPct val="115000"/>
              </a:lnSpc>
              <a:spcBef>
                <a:spcPts val="1200"/>
              </a:spcBef>
              <a:spcAft>
                <a:spcPts val="0"/>
              </a:spcAft>
              <a:buSzPts val="1800"/>
              <a:buNone/>
            </a:pPr>
            <a:r>
              <a:t/>
            </a:r>
            <a:endParaRPr sz="1900">
              <a:solidFill>
                <a:schemeClr val="dk1"/>
              </a:solidFill>
              <a:highlight>
                <a:srgbClr val="FFFFFF"/>
              </a:highlight>
              <a:latin typeface="Georgia"/>
              <a:ea typeface="Georgia"/>
              <a:cs typeface="Georgia"/>
              <a:sym typeface="Georgia"/>
            </a:endParaRPr>
          </a:p>
          <a:p>
            <a:pPr indent="-349250" lvl="0" marL="457200" rtl="0" algn="l">
              <a:lnSpc>
                <a:spcPct val="115000"/>
              </a:lnSpc>
              <a:spcBef>
                <a:spcPts val="1200"/>
              </a:spcBef>
              <a:spcAft>
                <a:spcPts val="0"/>
              </a:spcAft>
              <a:buClr>
                <a:schemeClr val="dk1"/>
              </a:buClr>
              <a:buSzPts val="1900"/>
              <a:buFont typeface="Georgia"/>
              <a:buChar char="●"/>
            </a:pPr>
            <a:r>
              <a:rPr lang="en" sz="1900">
                <a:solidFill>
                  <a:schemeClr val="dk1"/>
                </a:solidFill>
                <a:highlight>
                  <a:srgbClr val="FFFFFF"/>
                </a:highlight>
                <a:latin typeface="Georgia"/>
                <a:ea typeface="Georgia"/>
                <a:cs typeface="Georgia"/>
                <a:sym typeface="Georgia"/>
              </a:rPr>
              <a:t>In early sixteenth century, the </a:t>
            </a:r>
            <a:r>
              <a:rPr lang="en" sz="1900">
                <a:solidFill>
                  <a:srgbClr val="FF0000"/>
                </a:solidFill>
                <a:highlight>
                  <a:srgbClr val="FFFFFF"/>
                </a:highlight>
                <a:latin typeface="Georgia"/>
                <a:ea typeface="Georgia"/>
                <a:cs typeface="Georgia"/>
                <a:sym typeface="Georgia"/>
              </a:rPr>
              <a:t>Frenchmen who organized and led military expeditions</a:t>
            </a:r>
            <a:r>
              <a:rPr lang="en" sz="1900">
                <a:solidFill>
                  <a:schemeClr val="dk1"/>
                </a:solidFill>
                <a:highlight>
                  <a:srgbClr val="FFFFFF"/>
                </a:highlight>
                <a:latin typeface="Georgia"/>
                <a:ea typeface="Georgia"/>
                <a:cs typeface="Georgia"/>
                <a:sym typeface="Georgia"/>
              </a:rPr>
              <a:t> were referred to as entrepreneurs. </a:t>
            </a:r>
            <a:endParaRPr sz="1900">
              <a:solidFill>
                <a:schemeClr val="dk1"/>
              </a:solidFill>
              <a:highlight>
                <a:srgbClr val="FFFFFF"/>
              </a:highlight>
              <a:latin typeface="Georgia"/>
              <a:ea typeface="Georgia"/>
              <a:cs typeface="Georgia"/>
              <a:sym typeface="Georgia"/>
            </a:endParaRPr>
          </a:p>
          <a:p>
            <a:pPr indent="0" lvl="0" marL="457200" rtl="0" algn="l">
              <a:lnSpc>
                <a:spcPct val="115000"/>
              </a:lnSpc>
              <a:spcBef>
                <a:spcPts val="1200"/>
              </a:spcBef>
              <a:spcAft>
                <a:spcPts val="0"/>
              </a:spcAft>
              <a:buSzPts val="1800"/>
              <a:buNone/>
            </a:pPr>
            <a:r>
              <a:t/>
            </a:r>
            <a:endParaRPr sz="1900">
              <a:solidFill>
                <a:schemeClr val="dk1"/>
              </a:solidFill>
              <a:highlight>
                <a:srgbClr val="FFFFFF"/>
              </a:highlight>
              <a:latin typeface="Georgia"/>
              <a:ea typeface="Georgia"/>
              <a:cs typeface="Georgia"/>
              <a:sym typeface="Georgia"/>
            </a:endParaRPr>
          </a:p>
          <a:p>
            <a:pPr indent="-349250" lvl="0" marL="457200" rtl="0" algn="l">
              <a:lnSpc>
                <a:spcPct val="115000"/>
              </a:lnSpc>
              <a:spcBef>
                <a:spcPts val="1200"/>
              </a:spcBef>
              <a:spcAft>
                <a:spcPts val="0"/>
              </a:spcAft>
              <a:buClr>
                <a:schemeClr val="dk1"/>
              </a:buClr>
              <a:buSzPts val="1900"/>
              <a:buFont typeface="Georgia"/>
              <a:buChar char="●"/>
            </a:pPr>
            <a:r>
              <a:rPr lang="en" sz="1900">
                <a:solidFill>
                  <a:schemeClr val="dk1"/>
                </a:solidFill>
                <a:highlight>
                  <a:srgbClr val="FFFFFF"/>
                </a:highlight>
                <a:latin typeface="Georgia"/>
                <a:ea typeface="Georgia"/>
                <a:cs typeface="Georgia"/>
                <a:sym typeface="Georgia"/>
              </a:rPr>
              <a:t>A French economist </a:t>
            </a:r>
            <a:r>
              <a:rPr lang="en" sz="1900">
                <a:solidFill>
                  <a:srgbClr val="FF0000"/>
                </a:solidFill>
                <a:highlight>
                  <a:srgbClr val="FFFFFF"/>
                </a:highlight>
                <a:latin typeface="Georgia"/>
                <a:ea typeface="Georgia"/>
                <a:cs typeface="Georgia"/>
                <a:sym typeface="Georgia"/>
              </a:rPr>
              <a:t>Richard Cantillon used the word entrepreneur for first time for business activities.</a:t>
            </a:r>
            <a:endParaRPr sz="220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311700" y="1257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Definition of Entrepreneur</a:t>
            </a:r>
            <a:endParaRPr b="1"/>
          </a:p>
          <a:p>
            <a:pPr indent="0" lvl="0" marL="0" rtl="0" algn="l">
              <a:lnSpc>
                <a:spcPct val="100000"/>
              </a:lnSpc>
              <a:spcBef>
                <a:spcPts val="0"/>
              </a:spcBef>
              <a:spcAft>
                <a:spcPts val="0"/>
              </a:spcAft>
              <a:buSzPct val="111111"/>
              <a:buNone/>
            </a:pPr>
            <a:r>
              <a:t/>
            </a:r>
            <a:endParaRPr/>
          </a:p>
        </p:txBody>
      </p:sp>
      <p:sp>
        <p:nvSpPr>
          <p:cNvPr id="160" name="Google Shape;160;p18"/>
          <p:cNvSpPr txBox="1"/>
          <p:nvPr>
            <p:ph idx="1" type="body"/>
          </p:nvPr>
        </p:nvSpPr>
        <p:spPr>
          <a:xfrm>
            <a:off x="311700" y="650725"/>
            <a:ext cx="8664000" cy="44079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935"/>
              <a:buFont typeface="Arial"/>
              <a:buNone/>
            </a:pPr>
            <a:r>
              <a:rPr lang="en" sz="1500">
                <a:solidFill>
                  <a:schemeClr val="dk1"/>
                </a:solidFill>
                <a:highlight>
                  <a:srgbClr val="FFFFFF"/>
                </a:highlight>
                <a:latin typeface="Georgia"/>
                <a:ea typeface="Georgia"/>
                <a:cs typeface="Georgia"/>
                <a:sym typeface="Georgia"/>
              </a:rPr>
              <a:t>(i) </a:t>
            </a:r>
            <a:r>
              <a:rPr lang="en" sz="1500">
                <a:solidFill>
                  <a:schemeClr val="dk1"/>
                </a:solidFill>
                <a:highlight>
                  <a:srgbClr val="00FF00"/>
                </a:highlight>
                <a:latin typeface="Georgia"/>
                <a:ea typeface="Georgia"/>
                <a:cs typeface="Georgia"/>
                <a:sym typeface="Georgia"/>
              </a:rPr>
              <a:t>According to Oxford Dictionary an entrepreneur</a:t>
            </a:r>
            <a:r>
              <a:rPr lang="en" sz="1500">
                <a:solidFill>
                  <a:schemeClr val="dk1"/>
                </a:solidFill>
                <a:highlight>
                  <a:srgbClr val="FFFFFF"/>
                </a:highlight>
                <a:latin typeface="Georgia"/>
                <a:ea typeface="Georgia"/>
                <a:cs typeface="Georgia"/>
                <a:sym typeface="Georgia"/>
              </a:rPr>
              <a:t> is </a:t>
            </a:r>
            <a:r>
              <a:rPr b="1" lang="en" sz="1500">
                <a:solidFill>
                  <a:schemeClr val="dk1"/>
                </a:solidFill>
                <a:highlight>
                  <a:srgbClr val="FFFFFF"/>
                </a:highlight>
                <a:latin typeface="Georgia"/>
                <a:ea typeface="Georgia"/>
                <a:cs typeface="Georgia"/>
                <a:sym typeface="Georgia"/>
              </a:rPr>
              <a:t>“A person who sets up a business or businesses, taking on </a:t>
            </a:r>
            <a:r>
              <a:rPr b="1" lang="en" sz="1500">
                <a:solidFill>
                  <a:srgbClr val="FF0000"/>
                </a:solidFill>
                <a:highlight>
                  <a:srgbClr val="FFFFFF"/>
                </a:highlight>
                <a:latin typeface="Georgia"/>
                <a:ea typeface="Georgia"/>
                <a:cs typeface="Georgia"/>
                <a:sym typeface="Georgia"/>
              </a:rPr>
              <a:t>financial risks in the hope of profit</a:t>
            </a:r>
            <a:r>
              <a:rPr b="1" lang="en" sz="1500">
                <a:solidFill>
                  <a:schemeClr val="dk1"/>
                </a:solidFill>
                <a:highlight>
                  <a:srgbClr val="FFFFFF"/>
                </a:highlight>
                <a:latin typeface="Georgia"/>
                <a:ea typeface="Georgia"/>
                <a:cs typeface="Georgia"/>
                <a:sym typeface="Georgia"/>
              </a:rPr>
              <a:t>”</a:t>
            </a:r>
            <a:endParaRPr b="1" sz="1500">
              <a:solidFill>
                <a:schemeClr val="dk1"/>
              </a:solidFill>
              <a:highlight>
                <a:srgbClr val="FFFFFF"/>
              </a:highlight>
              <a:latin typeface="Georgia"/>
              <a:ea typeface="Georgia"/>
              <a:cs typeface="Georgia"/>
              <a:sym typeface="Georgia"/>
            </a:endParaRPr>
          </a:p>
          <a:p>
            <a:pPr indent="0" lvl="0" marL="0" rtl="0" algn="l">
              <a:lnSpc>
                <a:spcPct val="130000"/>
              </a:lnSpc>
              <a:spcBef>
                <a:spcPts val="1800"/>
              </a:spcBef>
              <a:spcAft>
                <a:spcPts val="0"/>
              </a:spcAft>
              <a:buClr>
                <a:schemeClr val="dk1"/>
              </a:buClr>
              <a:buSzPts val="935"/>
              <a:buFont typeface="Arial"/>
              <a:buNone/>
            </a:pPr>
            <a:r>
              <a:rPr lang="en" sz="1500">
                <a:solidFill>
                  <a:schemeClr val="dk1"/>
                </a:solidFill>
                <a:highlight>
                  <a:srgbClr val="FFFFFF"/>
                </a:highlight>
                <a:latin typeface="Georgia"/>
                <a:ea typeface="Georgia"/>
                <a:cs typeface="Georgia"/>
                <a:sym typeface="Georgia"/>
              </a:rPr>
              <a:t>(ii) </a:t>
            </a:r>
            <a:r>
              <a:rPr lang="en" sz="1500">
                <a:solidFill>
                  <a:schemeClr val="dk1"/>
                </a:solidFill>
                <a:highlight>
                  <a:srgbClr val="00FF00"/>
                </a:highlight>
                <a:latin typeface="Georgia"/>
                <a:ea typeface="Georgia"/>
                <a:cs typeface="Georgia"/>
                <a:sym typeface="Georgia"/>
              </a:rPr>
              <a:t>According to the International Encyclopedia</a:t>
            </a:r>
            <a:r>
              <a:rPr lang="en" sz="1500">
                <a:solidFill>
                  <a:schemeClr val="dk1"/>
                </a:solidFill>
                <a:highlight>
                  <a:srgbClr val="FFFFFF"/>
                </a:highlight>
                <a:latin typeface="Georgia"/>
                <a:ea typeface="Georgia"/>
                <a:cs typeface="Georgia"/>
                <a:sym typeface="Georgia"/>
              </a:rPr>
              <a:t>, an entrepreneur is </a:t>
            </a:r>
            <a:r>
              <a:rPr b="1" lang="en" sz="1500">
                <a:solidFill>
                  <a:schemeClr val="dk1"/>
                </a:solidFill>
                <a:highlight>
                  <a:srgbClr val="FFFFFF"/>
                </a:highlight>
                <a:latin typeface="Georgia"/>
                <a:ea typeface="Georgia"/>
                <a:cs typeface="Georgia"/>
                <a:sym typeface="Georgia"/>
              </a:rPr>
              <a:t>“An individual who bears </a:t>
            </a:r>
            <a:r>
              <a:rPr b="1" lang="en" sz="1500">
                <a:solidFill>
                  <a:srgbClr val="FF0000"/>
                </a:solidFill>
                <a:highlight>
                  <a:srgbClr val="FFFFFF"/>
                </a:highlight>
                <a:latin typeface="Georgia"/>
                <a:ea typeface="Georgia"/>
                <a:cs typeface="Georgia"/>
                <a:sym typeface="Georgia"/>
              </a:rPr>
              <a:t>the risk of operating a business in the face of uncertainty about the future conditions</a:t>
            </a:r>
            <a:r>
              <a:rPr b="1" lang="en" sz="1500">
                <a:solidFill>
                  <a:schemeClr val="dk1"/>
                </a:solidFill>
                <a:highlight>
                  <a:srgbClr val="FFFFFF"/>
                </a:highlight>
                <a:latin typeface="Georgia"/>
                <a:ea typeface="Georgia"/>
                <a:cs typeface="Georgia"/>
                <a:sym typeface="Georgia"/>
              </a:rPr>
              <a:t>”.</a:t>
            </a:r>
            <a:endParaRPr b="1" sz="1500">
              <a:solidFill>
                <a:schemeClr val="dk1"/>
              </a:solidFill>
              <a:highlight>
                <a:srgbClr val="FFFFFF"/>
              </a:highlight>
              <a:latin typeface="Georgia"/>
              <a:ea typeface="Georgia"/>
              <a:cs typeface="Georgia"/>
              <a:sym typeface="Georgia"/>
            </a:endParaRPr>
          </a:p>
          <a:p>
            <a:pPr indent="0" lvl="0" marL="0" rtl="0" algn="l">
              <a:lnSpc>
                <a:spcPct val="130000"/>
              </a:lnSpc>
              <a:spcBef>
                <a:spcPts val="1800"/>
              </a:spcBef>
              <a:spcAft>
                <a:spcPts val="0"/>
              </a:spcAft>
              <a:buClr>
                <a:schemeClr val="dk1"/>
              </a:buClr>
              <a:buSzPts val="935"/>
              <a:buFont typeface="Arial"/>
              <a:buNone/>
            </a:pPr>
            <a:r>
              <a:rPr b="1" lang="en" sz="1500">
                <a:solidFill>
                  <a:schemeClr val="dk1"/>
                </a:solidFill>
                <a:highlight>
                  <a:srgbClr val="FFFFFF"/>
                </a:highlight>
                <a:latin typeface="Georgia"/>
                <a:ea typeface="Georgia"/>
                <a:cs typeface="Georgia"/>
                <a:sym typeface="Georgia"/>
              </a:rPr>
              <a:t>(iii) </a:t>
            </a:r>
            <a:r>
              <a:rPr b="1" lang="en" sz="1500">
                <a:solidFill>
                  <a:schemeClr val="dk1"/>
                </a:solidFill>
                <a:highlight>
                  <a:srgbClr val="00FF00"/>
                </a:highlight>
                <a:latin typeface="Georgia"/>
                <a:ea typeface="Georgia"/>
                <a:cs typeface="Georgia"/>
                <a:sym typeface="Georgia"/>
              </a:rPr>
              <a:t>Schumpeter’s Definition:</a:t>
            </a:r>
            <a:r>
              <a:rPr b="1" lang="en" sz="1500">
                <a:solidFill>
                  <a:schemeClr val="dk1"/>
                </a:solidFill>
                <a:highlight>
                  <a:srgbClr val="FFFFFF"/>
                </a:highlight>
                <a:latin typeface="Georgia"/>
                <a:ea typeface="Georgia"/>
                <a:cs typeface="Georgia"/>
                <a:sym typeface="Georgia"/>
              </a:rPr>
              <a:t> (Joseph Alois Schumpeter was an Austrian political economist.)</a:t>
            </a:r>
            <a:endParaRPr b="1" sz="1500">
              <a:solidFill>
                <a:schemeClr val="dk1"/>
              </a:solidFill>
              <a:highlight>
                <a:srgbClr val="FFFFFF"/>
              </a:highlight>
              <a:latin typeface="Georgia"/>
              <a:ea typeface="Georgia"/>
              <a:cs typeface="Georgia"/>
              <a:sym typeface="Georgia"/>
            </a:endParaRPr>
          </a:p>
          <a:p>
            <a:pPr indent="0" lvl="0" marL="0" rtl="0" algn="l">
              <a:lnSpc>
                <a:spcPct val="130000"/>
              </a:lnSpc>
              <a:spcBef>
                <a:spcPts val="1800"/>
              </a:spcBef>
              <a:spcAft>
                <a:spcPts val="0"/>
              </a:spcAft>
              <a:buClr>
                <a:schemeClr val="dk1"/>
              </a:buClr>
              <a:buSzPts val="935"/>
              <a:buFont typeface="Arial"/>
              <a:buNone/>
            </a:pPr>
            <a:r>
              <a:rPr lang="en" sz="1500">
                <a:solidFill>
                  <a:schemeClr val="dk1"/>
                </a:solidFill>
                <a:highlight>
                  <a:srgbClr val="FFFFFF"/>
                </a:highlight>
                <a:latin typeface="Georgia"/>
                <a:ea typeface="Georgia"/>
                <a:cs typeface="Georgia"/>
                <a:sym typeface="Georgia"/>
              </a:rPr>
              <a:t>“The entrepreneur, in an advanced economy is an individual </a:t>
            </a:r>
            <a:r>
              <a:rPr lang="en" sz="1500">
                <a:solidFill>
                  <a:srgbClr val="FF0000"/>
                </a:solidFill>
                <a:highlight>
                  <a:srgbClr val="FFFFFF"/>
                </a:highlight>
                <a:latin typeface="Georgia"/>
                <a:ea typeface="Georgia"/>
                <a:cs typeface="Georgia"/>
                <a:sym typeface="Georgia"/>
              </a:rPr>
              <a:t>who introduces something new in the economy</a:t>
            </a:r>
            <a:r>
              <a:rPr lang="en" sz="1500">
                <a:solidFill>
                  <a:schemeClr val="dk1"/>
                </a:solidFill>
                <a:highlight>
                  <a:srgbClr val="FFFFFF"/>
                </a:highlight>
                <a:latin typeface="Georgia"/>
                <a:ea typeface="Georgia"/>
                <a:cs typeface="Georgia"/>
                <a:sym typeface="Georgia"/>
              </a:rPr>
              <a:t> </a:t>
            </a:r>
            <a:endParaRPr sz="1500">
              <a:solidFill>
                <a:schemeClr val="dk1"/>
              </a:solidFill>
              <a:highlight>
                <a:srgbClr val="FFFFFF"/>
              </a:highlight>
              <a:latin typeface="Georgia"/>
              <a:ea typeface="Georgia"/>
              <a:cs typeface="Georgia"/>
              <a:sym typeface="Georgia"/>
            </a:endParaRPr>
          </a:p>
          <a:p>
            <a:pPr indent="-323850" lvl="0" marL="457200" rtl="0" algn="l">
              <a:lnSpc>
                <a:spcPct val="130000"/>
              </a:lnSpc>
              <a:spcBef>
                <a:spcPts val="1800"/>
              </a:spcBef>
              <a:spcAft>
                <a:spcPts val="0"/>
              </a:spcAft>
              <a:buClr>
                <a:schemeClr val="dk1"/>
              </a:buClr>
              <a:buSzPts val="1500"/>
              <a:buFont typeface="Georgia"/>
              <a:buChar char="●"/>
            </a:pPr>
            <a:r>
              <a:rPr lang="en" sz="1500">
                <a:solidFill>
                  <a:schemeClr val="dk1"/>
                </a:solidFill>
                <a:highlight>
                  <a:srgbClr val="FFFFFF"/>
                </a:highlight>
                <a:latin typeface="Georgia"/>
                <a:ea typeface="Georgia"/>
                <a:cs typeface="Georgia"/>
                <a:sym typeface="Georgia"/>
              </a:rPr>
              <a:t>a </a:t>
            </a:r>
            <a:r>
              <a:rPr lang="en" sz="1500">
                <a:solidFill>
                  <a:srgbClr val="FF0000"/>
                </a:solidFill>
                <a:highlight>
                  <a:srgbClr val="FFFFFF"/>
                </a:highlight>
                <a:latin typeface="Georgia"/>
                <a:ea typeface="Georgia"/>
                <a:cs typeface="Georgia"/>
                <a:sym typeface="Georgia"/>
              </a:rPr>
              <a:t>method of production not yet tested by experience</a:t>
            </a:r>
            <a:r>
              <a:rPr lang="en" sz="1500">
                <a:solidFill>
                  <a:schemeClr val="dk1"/>
                </a:solidFill>
                <a:highlight>
                  <a:srgbClr val="FFFFFF"/>
                </a:highlight>
                <a:latin typeface="Georgia"/>
                <a:ea typeface="Georgia"/>
                <a:cs typeface="Georgia"/>
                <a:sym typeface="Georgia"/>
              </a:rPr>
              <a:t> in the branch of manufacturing, </a:t>
            </a:r>
            <a:endParaRPr sz="1500">
              <a:solidFill>
                <a:schemeClr val="dk1"/>
              </a:solidFill>
              <a:highlight>
                <a:srgbClr val="FFFFFF"/>
              </a:highlight>
              <a:latin typeface="Georgia"/>
              <a:ea typeface="Georgia"/>
              <a:cs typeface="Georgia"/>
              <a:sym typeface="Georgia"/>
            </a:endParaRPr>
          </a:p>
          <a:p>
            <a:pPr indent="-323850" lvl="0" marL="457200" rtl="0" algn="l">
              <a:lnSpc>
                <a:spcPct val="130000"/>
              </a:lnSpc>
              <a:spcBef>
                <a:spcPts val="0"/>
              </a:spcBef>
              <a:spcAft>
                <a:spcPts val="0"/>
              </a:spcAft>
              <a:buClr>
                <a:schemeClr val="dk1"/>
              </a:buClr>
              <a:buSzPts val="1500"/>
              <a:buFont typeface="Georgia"/>
              <a:buChar char="●"/>
            </a:pPr>
            <a:r>
              <a:rPr lang="en" sz="1500">
                <a:solidFill>
                  <a:srgbClr val="FF0000"/>
                </a:solidFill>
                <a:highlight>
                  <a:srgbClr val="FFFFFF"/>
                </a:highlight>
                <a:latin typeface="Georgia"/>
                <a:ea typeface="Georgia"/>
                <a:cs typeface="Georgia"/>
                <a:sym typeface="Georgia"/>
              </a:rPr>
              <a:t>a product with which consumers are not yet familiar</a:t>
            </a:r>
            <a:r>
              <a:rPr lang="en" sz="1500">
                <a:solidFill>
                  <a:schemeClr val="dk1"/>
                </a:solidFill>
                <a:highlight>
                  <a:srgbClr val="FFFFFF"/>
                </a:highlight>
                <a:latin typeface="Georgia"/>
                <a:ea typeface="Georgia"/>
                <a:cs typeface="Georgia"/>
                <a:sym typeface="Georgia"/>
              </a:rPr>
              <a:t>, </a:t>
            </a:r>
            <a:endParaRPr sz="1500">
              <a:solidFill>
                <a:schemeClr val="dk1"/>
              </a:solidFill>
              <a:highlight>
                <a:srgbClr val="FFFFFF"/>
              </a:highlight>
              <a:latin typeface="Georgia"/>
              <a:ea typeface="Georgia"/>
              <a:cs typeface="Georgia"/>
              <a:sym typeface="Georgia"/>
            </a:endParaRPr>
          </a:p>
          <a:p>
            <a:pPr indent="-323850" lvl="0" marL="457200" rtl="0" algn="l">
              <a:lnSpc>
                <a:spcPct val="130000"/>
              </a:lnSpc>
              <a:spcBef>
                <a:spcPts val="0"/>
              </a:spcBef>
              <a:spcAft>
                <a:spcPts val="0"/>
              </a:spcAft>
              <a:buClr>
                <a:schemeClr val="dk1"/>
              </a:buClr>
              <a:buSzPts val="1500"/>
              <a:buFont typeface="Georgia"/>
              <a:buChar char="●"/>
            </a:pPr>
            <a:r>
              <a:rPr lang="en" sz="1500">
                <a:solidFill>
                  <a:srgbClr val="FF0000"/>
                </a:solidFill>
                <a:highlight>
                  <a:srgbClr val="FFFFFF"/>
                </a:highlight>
                <a:latin typeface="Georgia"/>
                <a:ea typeface="Georgia"/>
                <a:cs typeface="Georgia"/>
                <a:sym typeface="Georgia"/>
              </a:rPr>
              <a:t>a new source of raw material or of new markets</a:t>
            </a:r>
            <a:r>
              <a:rPr lang="en" sz="1500">
                <a:solidFill>
                  <a:schemeClr val="dk1"/>
                </a:solidFill>
                <a:highlight>
                  <a:srgbClr val="FFFFFF"/>
                </a:highlight>
                <a:latin typeface="Georgia"/>
                <a:ea typeface="Georgia"/>
                <a:cs typeface="Georgia"/>
                <a:sym typeface="Georgia"/>
              </a:rPr>
              <a:t> and the like”.</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311700" y="65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Definition of Entrepreneur</a:t>
            </a:r>
            <a:endParaRPr b="1"/>
          </a:p>
        </p:txBody>
      </p:sp>
      <p:sp>
        <p:nvSpPr>
          <p:cNvPr id="166" name="Google Shape;166;p19"/>
          <p:cNvSpPr txBox="1"/>
          <p:nvPr>
            <p:ph idx="1" type="body"/>
          </p:nvPr>
        </p:nvSpPr>
        <p:spPr>
          <a:xfrm>
            <a:off x="89850" y="638000"/>
            <a:ext cx="8964300" cy="4424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770"/>
              <a:buFont typeface="Arial"/>
              <a:buNone/>
            </a:pPr>
            <a:r>
              <a:rPr b="1" lang="en" sz="1250">
                <a:solidFill>
                  <a:schemeClr val="dk1"/>
                </a:solidFill>
                <a:highlight>
                  <a:srgbClr val="FFFFFF"/>
                </a:highlight>
                <a:latin typeface="Georgia"/>
                <a:ea typeface="Georgia"/>
                <a:cs typeface="Georgia"/>
                <a:sym typeface="Georgia"/>
              </a:rPr>
              <a:t>(iv) </a:t>
            </a:r>
            <a:r>
              <a:rPr b="1" lang="en" sz="1250">
                <a:solidFill>
                  <a:schemeClr val="dk1"/>
                </a:solidFill>
                <a:highlight>
                  <a:srgbClr val="00FF00"/>
                </a:highlight>
                <a:latin typeface="Georgia"/>
                <a:ea typeface="Georgia"/>
                <a:cs typeface="Georgia"/>
                <a:sym typeface="Georgia"/>
              </a:rPr>
              <a:t>Adam Smith’s Definition:</a:t>
            </a:r>
            <a:r>
              <a:rPr b="1" lang="en" sz="1250">
                <a:solidFill>
                  <a:schemeClr val="dk1"/>
                </a:solidFill>
                <a:highlight>
                  <a:srgbClr val="FFFFFF"/>
                </a:highlight>
                <a:latin typeface="Georgia"/>
                <a:ea typeface="Georgia"/>
                <a:cs typeface="Georgia"/>
                <a:sym typeface="Georgia"/>
              </a:rPr>
              <a:t> (Adam Smith FRSA was a Scottish economist, philosopher, moral philosopher, pioneer of political economy, and a key figure during the Scottish Enlightenment.)</a:t>
            </a:r>
            <a:endParaRPr b="1" sz="1250">
              <a:solidFill>
                <a:schemeClr val="dk1"/>
              </a:solidFill>
              <a:highlight>
                <a:srgbClr val="FFFFFF"/>
              </a:highlight>
              <a:latin typeface="Georgia"/>
              <a:ea typeface="Georgia"/>
              <a:cs typeface="Georgia"/>
              <a:sym typeface="Georgia"/>
            </a:endParaRPr>
          </a:p>
          <a:p>
            <a:pPr indent="0" lvl="0" marL="0" rtl="0" algn="l">
              <a:lnSpc>
                <a:spcPct val="130000"/>
              </a:lnSpc>
              <a:spcBef>
                <a:spcPts val="1800"/>
              </a:spcBef>
              <a:spcAft>
                <a:spcPts val="0"/>
              </a:spcAft>
              <a:buClr>
                <a:schemeClr val="dk1"/>
              </a:buClr>
              <a:buSzPts val="770"/>
              <a:buFont typeface="Arial"/>
              <a:buNone/>
            </a:pPr>
            <a:r>
              <a:rPr lang="en" sz="1350">
                <a:solidFill>
                  <a:schemeClr val="dk1"/>
                </a:solidFill>
                <a:highlight>
                  <a:srgbClr val="FFFFFF"/>
                </a:highlight>
                <a:latin typeface="Georgia"/>
                <a:ea typeface="Georgia"/>
                <a:cs typeface="Georgia"/>
                <a:sym typeface="Georgia"/>
              </a:rPr>
              <a:t>“The entrepreneur is an individual, </a:t>
            </a:r>
            <a:r>
              <a:rPr lang="en" sz="1350">
                <a:solidFill>
                  <a:srgbClr val="FF0000"/>
                </a:solidFill>
                <a:highlight>
                  <a:srgbClr val="FFFFFF"/>
                </a:highlight>
                <a:latin typeface="Georgia"/>
                <a:ea typeface="Georgia"/>
                <a:cs typeface="Georgia"/>
                <a:sym typeface="Georgia"/>
              </a:rPr>
              <a:t>who forms an organization for commercial purpose</a:t>
            </a:r>
            <a:r>
              <a:rPr lang="en" sz="1350">
                <a:solidFill>
                  <a:schemeClr val="dk1"/>
                </a:solidFill>
                <a:highlight>
                  <a:srgbClr val="FFFFFF"/>
                </a:highlight>
                <a:latin typeface="Georgia"/>
                <a:ea typeface="Georgia"/>
                <a:cs typeface="Georgia"/>
                <a:sym typeface="Georgia"/>
              </a:rPr>
              <a:t>. She/he is </a:t>
            </a:r>
            <a:r>
              <a:rPr lang="en" sz="1350">
                <a:solidFill>
                  <a:srgbClr val="FF0000"/>
                </a:solidFill>
                <a:highlight>
                  <a:srgbClr val="FFFFFF"/>
                </a:highlight>
                <a:latin typeface="Georgia"/>
                <a:ea typeface="Georgia"/>
                <a:cs typeface="Georgia"/>
                <a:sym typeface="Georgia"/>
              </a:rPr>
              <a:t>proprietary capitalist</a:t>
            </a:r>
            <a:r>
              <a:rPr lang="en" sz="1350">
                <a:solidFill>
                  <a:schemeClr val="dk1"/>
                </a:solidFill>
                <a:highlight>
                  <a:srgbClr val="FFFFFF"/>
                </a:highlight>
                <a:latin typeface="Georgia"/>
                <a:ea typeface="Georgia"/>
                <a:cs typeface="Georgia"/>
                <a:sym typeface="Georgia"/>
              </a:rPr>
              <a:t>, a </a:t>
            </a:r>
            <a:r>
              <a:rPr lang="en" sz="1350">
                <a:solidFill>
                  <a:srgbClr val="FF0000"/>
                </a:solidFill>
                <a:highlight>
                  <a:srgbClr val="FFFFFF"/>
                </a:highlight>
                <a:latin typeface="Georgia"/>
                <a:ea typeface="Georgia"/>
                <a:cs typeface="Georgia"/>
                <a:sym typeface="Georgia"/>
              </a:rPr>
              <a:t>supplier of capital</a:t>
            </a:r>
            <a:r>
              <a:rPr lang="en" sz="1350">
                <a:solidFill>
                  <a:schemeClr val="dk1"/>
                </a:solidFill>
                <a:highlight>
                  <a:srgbClr val="FFFFFF"/>
                </a:highlight>
                <a:latin typeface="Georgia"/>
                <a:ea typeface="Georgia"/>
                <a:cs typeface="Georgia"/>
                <a:sym typeface="Georgia"/>
              </a:rPr>
              <a:t> and at the </a:t>
            </a:r>
            <a:r>
              <a:rPr lang="en" sz="1350">
                <a:solidFill>
                  <a:srgbClr val="FF0000"/>
                </a:solidFill>
                <a:highlight>
                  <a:srgbClr val="FFFFFF"/>
                </a:highlight>
                <a:latin typeface="Georgia"/>
                <a:ea typeface="Georgia"/>
                <a:cs typeface="Georgia"/>
                <a:sym typeface="Georgia"/>
              </a:rPr>
              <a:t>same time a manager</a:t>
            </a:r>
            <a:r>
              <a:rPr lang="en" sz="1350">
                <a:solidFill>
                  <a:schemeClr val="dk1"/>
                </a:solidFill>
                <a:highlight>
                  <a:srgbClr val="FFFFFF"/>
                </a:highlight>
                <a:latin typeface="Georgia"/>
                <a:ea typeface="Georgia"/>
                <a:cs typeface="Georgia"/>
                <a:sym typeface="Georgia"/>
              </a:rPr>
              <a:t> who intervenes between the labour and the consumer”. </a:t>
            </a:r>
            <a:endParaRPr sz="1350">
              <a:solidFill>
                <a:schemeClr val="dk1"/>
              </a:solidFill>
              <a:highlight>
                <a:srgbClr val="FFFFFF"/>
              </a:highlight>
              <a:latin typeface="Georgia"/>
              <a:ea typeface="Georgia"/>
              <a:cs typeface="Georgia"/>
              <a:sym typeface="Georgia"/>
            </a:endParaRPr>
          </a:p>
          <a:p>
            <a:pPr indent="0" lvl="0" marL="0" rtl="0" algn="ctr">
              <a:lnSpc>
                <a:spcPct val="130000"/>
              </a:lnSpc>
              <a:spcBef>
                <a:spcPts val="1800"/>
              </a:spcBef>
              <a:spcAft>
                <a:spcPts val="0"/>
              </a:spcAft>
              <a:buClr>
                <a:schemeClr val="dk1"/>
              </a:buClr>
              <a:buSzPts val="770"/>
              <a:buFont typeface="Arial"/>
              <a:buNone/>
            </a:pPr>
            <a:r>
              <a:rPr b="1" lang="en" sz="1450">
                <a:solidFill>
                  <a:srgbClr val="FF0000"/>
                </a:solidFill>
                <a:highlight>
                  <a:srgbClr val="FFFFFF"/>
                </a:highlight>
                <a:latin typeface="Georgia"/>
                <a:ea typeface="Georgia"/>
                <a:cs typeface="Georgia"/>
                <a:sym typeface="Georgia"/>
              </a:rPr>
              <a:t>“Entrepreneur is an employer, master, merchant but explicitly considered as a capitalist”</a:t>
            </a:r>
            <a:endParaRPr b="1" sz="1450">
              <a:solidFill>
                <a:srgbClr val="FF0000"/>
              </a:solidFill>
              <a:highlight>
                <a:srgbClr val="FFFFFF"/>
              </a:highlight>
              <a:latin typeface="Georgia"/>
              <a:ea typeface="Georgia"/>
              <a:cs typeface="Georgia"/>
              <a:sym typeface="Georgia"/>
            </a:endParaRPr>
          </a:p>
          <a:p>
            <a:pPr indent="0" lvl="0" marL="0" rtl="0" algn="l">
              <a:lnSpc>
                <a:spcPct val="130000"/>
              </a:lnSpc>
              <a:spcBef>
                <a:spcPts val="1800"/>
              </a:spcBef>
              <a:spcAft>
                <a:spcPts val="0"/>
              </a:spcAft>
              <a:buClr>
                <a:schemeClr val="dk1"/>
              </a:buClr>
              <a:buSzPts val="770"/>
              <a:buFont typeface="Arial"/>
              <a:buNone/>
            </a:pPr>
            <a:r>
              <a:rPr b="1" lang="en" sz="1250">
                <a:solidFill>
                  <a:schemeClr val="dk1"/>
                </a:solidFill>
                <a:highlight>
                  <a:srgbClr val="FFFFFF"/>
                </a:highlight>
                <a:latin typeface="Georgia"/>
                <a:ea typeface="Georgia"/>
                <a:cs typeface="Georgia"/>
                <a:sym typeface="Georgia"/>
              </a:rPr>
              <a:t>(v) </a:t>
            </a:r>
            <a:r>
              <a:rPr b="1" lang="en" sz="1250">
                <a:solidFill>
                  <a:schemeClr val="dk1"/>
                </a:solidFill>
                <a:highlight>
                  <a:srgbClr val="00FF00"/>
                </a:highlight>
                <a:latin typeface="Georgia"/>
                <a:ea typeface="Georgia"/>
                <a:cs typeface="Georgia"/>
                <a:sym typeface="Georgia"/>
              </a:rPr>
              <a:t>Peter F. Drucker’s Views on Entrepreneur:</a:t>
            </a:r>
            <a:r>
              <a:rPr b="1" lang="en" sz="1250">
                <a:solidFill>
                  <a:schemeClr val="dk1"/>
                </a:solidFill>
                <a:highlight>
                  <a:srgbClr val="FFFFFF"/>
                </a:highlight>
                <a:latin typeface="Georgia"/>
                <a:ea typeface="Georgia"/>
                <a:cs typeface="Georgia"/>
                <a:sym typeface="Georgia"/>
              </a:rPr>
              <a:t> (Peter Ferdinand Drucker was an Austrian-American management consultant, educator, and author, whose writings contributed to the philosophical and practical foundations of the modern business corporation)</a:t>
            </a:r>
            <a:endParaRPr b="1" sz="1250">
              <a:solidFill>
                <a:schemeClr val="dk1"/>
              </a:solidFill>
              <a:highlight>
                <a:srgbClr val="FFFFFF"/>
              </a:highlight>
              <a:latin typeface="Georgia"/>
              <a:ea typeface="Georgia"/>
              <a:cs typeface="Georgia"/>
              <a:sym typeface="Georgia"/>
            </a:endParaRPr>
          </a:p>
          <a:p>
            <a:pPr indent="0" lvl="0" marL="0" rtl="0" algn="l">
              <a:lnSpc>
                <a:spcPct val="130000"/>
              </a:lnSpc>
              <a:spcBef>
                <a:spcPts val="1800"/>
              </a:spcBef>
              <a:spcAft>
                <a:spcPts val="0"/>
              </a:spcAft>
              <a:buClr>
                <a:schemeClr val="dk1"/>
              </a:buClr>
              <a:buSzPts val="770"/>
              <a:buFont typeface="Arial"/>
              <a:buNone/>
            </a:pPr>
            <a:r>
              <a:rPr lang="en" sz="1350">
                <a:solidFill>
                  <a:schemeClr val="dk1"/>
                </a:solidFill>
                <a:highlight>
                  <a:srgbClr val="FFFFFF"/>
                </a:highlight>
                <a:latin typeface="Georgia"/>
                <a:ea typeface="Georgia"/>
                <a:cs typeface="Georgia"/>
                <a:sym typeface="Georgia"/>
              </a:rPr>
              <a:t>“An entrepreneur is the one </a:t>
            </a:r>
            <a:r>
              <a:rPr lang="en" sz="1350">
                <a:solidFill>
                  <a:srgbClr val="FF0000"/>
                </a:solidFill>
                <a:highlight>
                  <a:srgbClr val="FFFFFF"/>
                </a:highlight>
                <a:latin typeface="Georgia"/>
                <a:ea typeface="Georgia"/>
                <a:cs typeface="Georgia"/>
                <a:sym typeface="Georgia"/>
              </a:rPr>
              <a:t>who always searches for change</a:t>
            </a:r>
            <a:r>
              <a:rPr lang="en" sz="1350">
                <a:solidFill>
                  <a:schemeClr val="dk1"/>
                </a:solidFill>
                <a:highlight>
                  <a:srgbClr val="FFFFFF"/>
                </a:highlight>
                <a:latin typeface="Georgia"/>
                <a:ea typeface="Georgia"/>
                <a:cs typeface="Georgia"/>
                <a:sym typeface="Georgia"/>
              </a:rPr>
              <a:t>, </a:t>
            </a:r>
            <a:r>
              <a:rPr lang="en" sz="1350">
                <a:solidFill>
                  <a:srgbClr val="FF0000"/>
                </a:solidFill>
                <a:highlight>
                  <a:srgbClr val="FFFFFF"/>
                </a:highlight>
                <a:latin typeface="Georgia"/>
                <a:ea typeface="Georgia"/>
                <a:cs typeface="Georgia"/>
                <a:sym typeface="Georgia"/>
              </a:rPr>
              <a:t>responds to it and exploits it as an opportunity.</a:t>
            </a:r>
            <a:r>
              <a:rPr lang="en" sz="1350">
                <a:solidFill>
                  <a:schemeClr val="dk1"/>
                </a:solidFill>
                <a:highlight>
                  <a:srgbClr val="FFFFFF"/>
                </a:highlight>
                <a:latin typeface="Georgia"/>
                <a:ea typeface="Georgia"/>
                <a:cs typeface="Georgia"/>
                <a:sym typeface="Georgia"/>
              </a:rPr>
              <a:t> </a:t>
            </a:r>
            <a:endParaRPr sz="1350">
              <a:solidFill>
                <a:schemeClr val="dk1"/>
              </a:solidFill>
              <a:highlight>
                <a:srgbClr val="FFFFFF"/>
              </a:highlight>
              <a:latin typeface="Georgia"/>
              <a:ea typeface="Georgia"/>
              <a:cs typeface="Georgia"/>
              <a:sym typeface="Georgia"/>
            </a:endParaRPr>
          </a:p>
          <a:p>
            <a:pPr indent="0" lvl="0" marL="0" rtl="0" algn="ctr">
              <a:lnSpc>
                <a:spcPct val="130000"/>
              </a:lnSpc>
              <a:spcBef>
                <a:spcPts val="1800"/>
              </a:spcBef>
              <a:spcAft>
                <a:spcPts val="1800"/>
              </a:spcAft>
              <a:buClr>
                <a:schemeClr val="dk1"/>
              </a:buClr>
              <a:buSzPts val="770"/>
              <a:buFont typeface="Arial"/>
              <a:buNone/>
            </a:pPr>
            <a:r>
              <a:rPr b="1" lang="en" sz="1250">
                <a:solidFill>
                  <a:srgbClr val="FF0000"/>
                </a:solidFill>
                <a:highlight>
                  <a:srgbClr val="FFFFFF"/>
                </a:highlight>
                <a:latin typeface="Georgia"/>
                <a:ea typeface="Georgia"/>
                <a:cs typeface="Georgia"/>
                <a:sym typeface="Georgia"/>
              </a:rPr>
              <a:t>Innovation is the specific tool of entrepreneurs, the means by which they exploit changes as an opportunity for a different business or different service”.</a:t>
            </a:r>
            <a:endParaRPr sz="14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Syllabus</a:t>
            </a:r>
            <a:endParaRPr/>
          </a:p>
        </p:txBody>
      </p:sp>
      <p:pic>
        <p:nvPicPr>
          <p:cNvPr id="61" name="Google Shape;61;p2"/>
          <p:cNvPicPr preferRelativeResize="0"/>
          <p:nvPr/>
        </p:nvPicPr>
        <p:blipFill rotWithShape="1">
          <a:blip r:embed="rId3">
            <a:alphaModFix/>
          </a:blip>
          <a:srcRect b="0" l="0" r="0" t="0"/>
          <a:stretch/>
        </p:blipFill>
        <p:spPr>
          <a:xfrm>
            <a:off x="762000" y="1093925"/>
            <a:ext cx="7680025" cy="3921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Clr>
                <a:schemeClr val="dk1"/>
              </a:buClr>
              <a:buSzPct val="73333"/>
              <a:buFont typeface="Arial"/>
              <a:buNone/>
            </a:pPr>
            <a:r>
              <a:rPr b="1" lang="en" sz="1500">
                <a:solidFill>
                  <a:schemeClr val="dk1"/>
                </a:solidFill>
                <a:highlight>
                  <a:srgbClr val="FFFFFF"/>
                </a:highlight>
                <a:latin typeface="Georgia"/>
                <a:ea typeface="Georgia"/>
                <a:cs typeface="Georgia"/>
                <a:sym typeface="Georgia"/>
              </a:rPr>
              <a:t>(vi) </a:t>
            </a:r>
            <a:r>
              <a:rPr b="1" lang="en" sz="1500">
                <a:solidFill>
                  <a:schemeClr val="dk1"/>
                </a:solidFill>
                <a:highlight>
                  <a:srgbClr val="00FF00"/>
                </a:highlight>
                <a:latin typeface="Georgia"/>
                <a:ea typeface="Georgia"/>
                <a:cs typeface="Georgia"/>
                <a:sym typeface="Georgia"/>
              </a:rPr>
              <a:t>Richard Cantillon’s Definition:</a:t>
            </a:r>
            <a:r>
              <a:rPr b="1" lang="en" sz="1500">
                <a:solidFill>
                  <a:schemeClr val="dk1"/>
                </a:solidFill>
                <a:highlight>
                  <a:srgbClr val="FFFFFF"/>
                </a:highlight>
                <a:latin typeface="Georgia"/>
                <a:ea typeface="Georgia"/>
                <a:cs typeface="Georgia"/>
                <a:sym typeface="Georgia"/>
              </a:rPr>
              <a:t> (1680s – May 1734) was an Irish-French economist)</a:t>
            </a:r>
            <a:endParaRPr b="1" sz="1500">
              <a:solidFill>
                <a:schemeClr val="dk1"/>
              </a:solidFill>
              <a:highlight>
                <a:srgbClr val="FFFFFF"/>
              </a:highlight>
              <a:latin typeface="Georgia"/>
              <a:ea typeface="Georgia"/>
              <a:cs typeface="Georgia"/>
              <a:sym typeface="Georgia"/>
            </a:endParaRPr>
          </a:p>
          <a:p>
            <a:pPr indent="0" lvl="0" marL="0" rtl="0" algn="l">
              <a:lnSpc>
                <a:spcPct val="150000"/>
              </a:lnSpc>
              <a:spcBef>
                <a:spcPts val="1800"/>
              </a:spcBef>
              <a:spcAft>
                <a:spcPts val="0"/>
              </a:spcAft>
              <a:buClr>
                <a:schemeClr val="dk1"/>
              </a:buClr>
              <a:buSzPct val="73333"/>
              <a:buFont typeface="Arial"/>
              <a:buNone/>
            </a:pPr>
            <a:r>
              <a:rPr lang="en" sz="1500">
                <a:solidFill>
                  <a:schemeClr val="dk1"/>
                </a:solidFill>
                <a:highlight>
                  <a:srgbClr val="FFFFFF"/>
                </a:highlight>
                <a:latin typeface="Georgia"/>
                <a:ea typeface="Georgia"/>
                <a:cs typeface="Georgia"/>
                <a:sym typeface="Georgia"/>
              </a:rPr>
              <a:t>“A person who </a:t>
            </a:r>
            <a:r>
              <a:rPr lang="en" sz="1500">
                <a:solidFill>
                  <a:srgbClr val="FF0000"/>
                </a:solidFill>
                <a:highlight>
                  <a:srgbClr val="FFFFFF"/>
                </a:highlight>
                <a:latin typeface="Georgia"/>
                <a:ea typeface="Georgia"/>
                <a:cs typeface="Georgia"/>
                <a:sym typeface="Georgia"/>
              </a:rPr>
              <a:t>pays certain price for a product to resell it at an uncertain price</a:t>
            </a:r>
            <a:r>
              <a:rPr lang="en" sz="1500">
                <a:solidFill>
                  <a:schemeClr val="dk1"/>
                </a:solidFill>
                <a:highlight>
                  <a:srgbClr val="FFFFFF"/>
                </a:highlight>
                <a:latin typeface="Georgia"/>
                <a:ea typeface="Georgia"/>
                <a:cs typeface="Georgia"/>
                <a:sym typeface="Georgia"/>
              </a:rPr>
              <a:t> thereby making </a:t>
            </a:r>
            <a:r>
              <a:rPr lang="en" sz="1500">
                <a:solidFill>
                  <a:srgbClr val="FF0000"/>
                </a:solidFill>
                <a:highlight>
                  <a:srgbClr val="FFFFFF"/>
                </a:highlight>
                <a:latin typeface="Georgia"/>
                <a:ea typeface="Georgia"/>
                <a:cs typeface="Georgia"/>
                <a:sym typeface="Georgia"/>
              </a:rPr>
              <a:t>decision about obtaining and using resources </a:t>
            </a:r>
            <a:r>
              <a:rPr lang="en" sz="1500">
                <a:solidFill>
                  <a:schemeClr val="dk1"/>
                </a:solidFill>
                <a:highlight>
                  <a:srgbClr val="FFFFFF"/>
                </a:highlight>
                <a:latin typeface="Georgia"/>
                <a:ea typeface="Georgia"/>
                <a:cs typeface="Georgia"/>
                <a:sym typeface="Georgia"/>
              </a:rPr>
              <a:t>while </a:t>
            </a:r>
            <a:r>
              <a:rPr lang="en" sz="1500">
                <a:solidFill>
                  <a:srgbClr val="FF0000"/>
                </a:solidFill>
                <a:highlight>
                  <a:srgbClr val="FFFFFF"/>
                </a:highlight>
                <a:latin typeface="Georgia"/>
                <a:ea typeface="Georgia"/>
                <a:cs typeface="Georgia"/>
                <a:sym typeface="Georgia"/>
              </a:rPr>
              <a:t>assuming the risk of enterprise</a:t>
            </a:r>
            <a:r>
              <a:rPr lang="en" sz="1500">
                <a:solidFill>
                  <a:schemeClr val="dk1"/>
                </a:solidFill>
                <a:highlight>
                  <a:srgbClr val="FFFFFF"/>
                </a:highlight>
                <a:latin typeface="Georgia"/>
                <a:ea typeface="Georgia"/>
                <a:cs typeface="Georgia"/>
                <a:sym typeface="Georgia"/>
              </a:rPr>
              <a:t>”.</a:t>
            </a:r>
            <a:endParaRPr sz="1500">
              <a:solidFill>
                <a:schemeClr val="dk1"/>
              </a:solidFill>
              <a:highlight>
                <a:srgbClr val="FFFFFF"/>
              </a:highlight>
              <a:latin typeface="Georgia"/>
              <a:ea typeface="Georgia"/>
              <a:cs typeface="Georgia"/>
              <a:sym typeface="Georgia"/>
            </a:endParaRPr>
          </a:p>
          <a:p>
            <a:pPr indent="0" lvl="0" marL="0" rtl="0" algn="l">
              <a:lnSpc>
                <a:spcPct val="150000"/>
              </a:lnSpc>
              <a:spcBef>
                <a:spcPts val="1800"/>
              </a:spcBef>
              <a:spcAft>
                <a:spcPts val="0"/>
              </a:spcAft>
              <a:buClr>
                <a:schemeClr val="dk1"/>
              </a:buClr>
              <a:buSzPct val="73333"/>
              <a:buFont typeface="Arial"/>
              <a:buNone/>
            </a:pPr>
            <a:r>
              <a:rPr b="1" lang="en" sz="1500">
                <a:solidFill>
                  <a:schemeClr val="dk1"/>
                </a:solidFill>
                <a:highlight>
                  <a:srgbClr val="FFFFFF"/>
                </a:highlight>
                <a:latin typeface="Georgia"/>
                <a:ea typeface="Georgia"/>
                <a:cs typeface="Georgia"/>
                <a:sym typeface="Georgia"/>
              </a:rPr>
              <a:t>(vii) </a:t>
            </a:r>
            <a:r>
              <a:rPr b="1" lang="en" sz="1500">
                <a:solidFill>
                  <a:schemeClr val="dk1"/>
                </a:solidFill>
                <a:highlight>
                  <a:srgbClr val="00FF00"/>
                </a:highlight>
                <a:latin typeface="Georgia"/>
                <a:ea typeface="Georgia"/>
                <a:cs typeface="Georgia"/>
                <a:sym typeface="Georgia"/>
              </a:rPr>
              <a:t>According to W.B. Gartner in the Year 1985:</a:t>
            </a:r>
            <a:endParaRPr b="1" sz="1500">
              <a:solidFill>
                <a:schemeClr val="dk1"/>
              </a:solidFill>
              <a:highlight>
                <a:srgbClr val="00FF00"/>
              </a:highlight>
              <a:latin typeface="Georgia"/>
              <a:ea typeface="Georgia"/>
              <a:cs typeface="Georgia"/>
              <a:sym typeface="Georgia"/>
            </a:endParaRPr>
          </a:p>
          <a:p>
            <a:pPr indent="0" lvl="0" marL="0" rtl="0" algn="l">
              <a:lnSpc>
                <a:spcPct val="150000"/>
              </a:lnSpc>
              <a:spcBef>
                <a:spcPts val="1800"/>
              </a:spcBef>
              <a:spcAft>
                <a:spcPts val="0"/>
              </a:spcAft>
              <a:buClr>
                <a:schemeClr val="dk1"/>
              </a:buClr>
              <a:buSzPct val="73333"/>
              <a:buFont typeface="Arial"/>
              <a:buNone/>
            </a:pPr>
            <a:r>
              <a:rPr lang="en" sz="1500">
                <a:solidFill>
                  <a:srgbClr val="FF0000"/>
                </a:solidFill>
                <a:highlight>
                  <a:srgbClr val="FFFFFF"/>
                </a:highlight>
                <a:latin typeface="Georgia"/>
                <a:ea typeface="Georgia"/>
                <a:cs typeface="Georgia"/>
                <a:sym typeface="Georgia"/>
              </a:rPr>
              <a:t>Entrepreneur is a person who started a new business where there was none before.</a:t>
            </a:r>
            <a:endParaRPr sz="1500">
              <a:solidFill>
                <a:srgbClr val="FF0000"/>
              </a:solidFill>
              <a:highlight>
                <a:srgbClr val="FFFFFF"/>
              </a:highlight>
              <a:latin typeface="Georgia"/>
              <a:ea typeface="Georgia"/>
              <a:cs typeface="Georgia"/>
              <a:sym typeface="Georgia"/>
            </a:endParaRPr>
          </a:p>
          <a:p>
            <a:pPr indent="0" lvl="0" marL="0" rtl="0" algn="l">
              <a:lnSpc>
                <a:spcPct val="150000"/>
              </a:lnSpc>
              <a:spcBef>
                <a:spcPts val="1800"/>
              </a:spcBef>
              <a:spcAft>
                <a:spcPts val="0"/>
              </a:spcAft>
              <a:buClr>
                <a:schemeClr val="dk1"/>
              </a:buClr>
              <a:buSzPct val="73333"/>
              <a:buFont typeface="Arial"/>
              <a:buNone/>
            </a:pPr>
            <a:r>
              <a:t/>
            </a:r>
            <a:endParaRPr sz="1500">
              <a:solidFill>
                <a:schemeClr val="dk1"/>
              </a:solidFill>
              <a:highlight>
                <a:srgbClr val="FFFFFF"/>
              </a:highlight>
              <a:latin typeface="Georgia"/>
              <a:ea typeface="Georgia"/>
              <a:cs typeface="Georgia"/>
              <a:sym typeface="Georgia"/>
            </a:endParaRPr>
          </a:p>
          <a:p>
            <a:pPr indent="0" lvl="0" marL="0" rtl="0" algn="l">
              <a:lnSpc>
                <a:spcPct val="115000"/>
              </a:lnSpc>
              <a:spcBef>
                <a:spcPts val="1800"/>
              </a:spcBef>
              <a:spcAft>
                <a:spcPts val="1200"/>
              </a:spcAft>
              <a:buSzPct val="108108"/>
              <a:buNone/>
            </a:pPr>
            <a:r>
              <a:t/>
            </a:r>
            <a:endParaRPr/>
          </a:p>
        </p:txBody>
      </p:sp>
      <p:sp>
        <p:nvSpPr>
          <p:cNvPr id="172" name="Google Shape;172;p20"/>
          <p:cNvSpPr txBox="1"/>
          <p:nvPr>
            <p:ph type="title"/>
          </p:nvPr>
        </p:nvSpPr>
        <p:spPr>
          <a:xfrm>
            <a:off x="311700" y="389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Definition of Entrepreneur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1800"/>
              </a:spcAft>
              <a:buClr>
                <a:schemeClr val="dk1"/>
              </a:buClr>
              <a:buSzPts val="1100"/>
              <a:buFont typeface="Arial"/>
              <a:buNone/>
            </a:pPr>
            <a:r>
              <a:rPr b="1" lang="en" sz="2400">
                <a:solidFill>
                  <a:srgbClr val="424142"/>
                </a:solidFill>
                <a:highlight>
                  <a:srgbClr val="FFFFFF"/>
                </a:highlight>
                <a:latin typeface="Georgia"/>
                <a:ea typeface="Georgia"/>
                <a:cs typeface="Georgia"/>
                <a:sym typeface="Georgia"/>
              </a:rPr>
              <a:t>Cantillon</a:t>
            </a:r>
            <a:endParaRPr b="1" sz="2400"/>
          </a:p>
        </p:txBody>
      </p:sp>
      <p:sp>
        <p:nvSpPr>
          <p:cNvPr id="178" name="Google Shape;178;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700">
                <a:solidFill>
                  <a:srgbClr val="424142"/>
                </a:solidFill>
                <a:highlight>
                  <a:srgbClr val="FFFFFF"/>
                </a:highlight>
                <a:latin typeface="Georgia"/>
                <a:ea typeface="Georgia"/>
                <a:cs typeface="Georgia"/>
                <a:sym typeface="Georgia"/>
              </a:rPr>
              <a:t>Cantillon-</a:t>
            </a:r>
            <a:r>
              <a:rPr lang="en" sz="1700">
                <a:solidFill>
                  <a:srgbClr val="424142"/>
                </a:solidFill>
                <a:highlight>
                  <a:srgbClr val="FFFFFF"/>
                </a:highlight>
                <a:latin typeface="Georgia"/>
                <a:ea typeface="Georgia"/>
                <a:cs typeface="Georgia"/>
                <a:sym typeface="Georgia"/>
              </a:rPr>
              <a:t> According to him, an entrepreneur is the agent who buys means of production at certain prices in order to combine them into a product that he is going to sell at prices that are uncertain at the moment at which he commits himself to his costs.</a:t>
            </a:r>
            <a:endParaRPr sz="1700">
              <a:solidFill>
                <a:srgbClr val="424142"/>
              </a:solidFill>
              <a:highlight>
                <a:srgbClr val="FFFFFF"/>
              </a:highlight>
              <a:latin typeface="Georgia"/>
              <a:ea typeface="Georgia"/>
              <a:cs typeface="Georgia"/>
              <a:sym typeface="Georgia"/>
            </a:endParaRPr>
          </a:p>
          <a:p>
            <a:pPr indent="0" lvl="0" marL="0" rtl="0" algn="l">
              <a:lnSpc>
                <a:spcPct val="150000"/>
              </a:lnSpc>
              <a:spcBef>
                <a:spcPts val="1800"/>
              </a:spcBef>
              <a:spcAft>
                <a:spcPts val="0"/>
              </a:spcAft>
              <a:buClr>
                <a:schemeClr val="dk1"/>
              </a:buClr>
              <a:buSzPts val="1100"/>
              <a:buFont typeface="Arial"/>
              <a:buNone/>
            </a:pPr>
            <a:r>
              <a:rPr lang="en" sz="1700">
                <a:solidFill>
                  <a:srgbClr val="424142"/>
                </a:solidFill>
                <a:highlight>
                  <a:srgbClr val="FFFFFF"/>
                </a:highlight>
                <a:latin typeface="Georgia"/>
                <a:ea typeface="Georgia"/>
                <a:cs typeface="Georgia"/>
                <a:sym typeface="Georgia"/>
              </a:rPr>
              <a:t>In this definition, </a:t>
            </a:r>
            <a:r>
              <a:rPr lang="en" sz="1700">
                <a:solidFill>
                  <a:srgbClr val="FF0000"/>
                </a:solidFill>
                <a:highlight>
                  <a:srgbClr val="FFFFFF"/>
                </a:highlight>
                <a:latin typeface="Georgia"/>
                <a:ea typeface="Georgia"/>
                <a:cs typeface="Georgia"/>
                <a:sym typeface="Georgia"/>
              </a:rPr>
              <a:t>Cantillon emphasised the function of risk taking and uncertainty bearing</a:t>
            </a:r>
            <a:r>
              <a:rPr lang="en" sz="1700">
                <a:solidFill>
                  <a:srgbClr val="424142"/>
                </a:solidFill>
                <a:highlight>
                  <a:srgbClr val="FFFFFF"/>
                </a:highlight>
                <a:latin typeface="Georgia"/>
                <a:ea typeface="Georgia"/>
                <a:cs typeface="Georgia"/>
                <a:sym typeface="Georgia"/>
              </a:rPr>
              <a:t>. </a:t>
            </a:r>
            <a:endParaRPr sz="1700">
              <a:solidFill>
                <a:srgbClr val="424142"/>
              </a:solidFill>
              <a:highlight>
                <a:srgbClr val="FFFFFF"/>
              </a:highlight>
              <a:latin typeface="Georgia"/>
              <a:ea typeface="Georgia"/>
              <a:cs typeface="Georgia"/>
              <a:sym typeface="Georgia"/>
            </a:endParaRPr>
          </a:p>
          <a:p>
            <a:pPr indent="0" lvl="0" marL="0" rtl="0" algn="l">
              <a:lnSpc>
                <a:spcPct val="150000"/>
              </a:lnSpc>
              <a:spcBef>
                <a:spcPts val="1800"/>
              </a:spcBef>
              <a:spcAft>
                <a:spcPts val="0"/>
              </a:spcAft>
              <a:buClr>
                <a:schemeClr val="dk1"/>
              </a:buClr>
              <a:buSzPts val="1100"/>
              <a:buFont typeface="Arial"/>
              <a:buNone/>
            </a:pPr>
            <a:r>
              <a:rPr lang="en" sz="1700">
                <a:solidFill>
                  <a:srgbClr val="424142"/>
                </a:solidFill>
                <a:highlight>
                  <a:srgbClr val="FFFFFF"/>
                </a:highlight>
                <a:latin typeface="Georgia"/>
                <a:ea typeface="Georgia"/>
                <a:cs typeface="Georgia"/>
                <a:sym typeface="Georgia"/>
              </a:rPr>
              <a:t>The </a:t>
            </a:r>
            <a:r>
              <a:rPr lang="en" sz="1700">
                <a:solidFill>
                  <a:srgbClr val="FF0000"/>
                </a:solidFill>
                <a:highlight>
                  <a:srgbClr val="FFFFFF"/>
                </a:highlight>
                <a:latin typeface="Georgia"/>
                <a:ea typeface="Georgia"/>
                <a:cs typeface="Georgia"/>
                <a:sym typeface="Georgia"/>
              </a:rPr>
              <a:t>entrepreneur is designated as a dealer who purchases the means of production or combining them into marketable products.</a:t>
            </a:r>
            <a:endParaRPr sz="1700">
              <a:solidFill>
                <a:srgbClr val="FF0000"/>
              </a:solidFill>
              <a:highlight>
                <a:srgbClr val="FFFFFF"/>
              </a:highlight>
              <a:latin typeface="Georgia"/>
              <a:ea typeface="Georgia"/>
              <a:cs typeface="Georgia"/>
              <a:sym typeface="Georgia"/>
            </a:endParaRPr>
          </a:p>
          <a:p>
            <a:pPr indent="0" lvl="0" marL="0" rtl="0" algn="l">
              <a:lnSpc>
                <a:spcPct val="115000"/>
              </a:lnSpc>
              <a:spcBef>
                <a:spcPts val="1800"/>
              </a:spcBef>
              <a:spcAft>
                <a:spcPts val="1200"/>
              </a:spcAft>
              <a:buSzPts val="1800"/>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357325" y="2169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Say</a:t>
            </a:r>
            <a:endParaRPr b="1"/>
          </a:p>
        </p:txBody>
      </p:sp>
      <p:sp>
        <p:nvSpPr>
          <p:cNvPr id="184" name="Google Shape;184;p22"/>
          <p:cNvSpPr txBox="1"/>
          <p:nvPr>
            <p:ph idx="1" type="body"/>
          </p:nvPr>
        </p:nvSpPr>
        <p:spPr>
          <a:xfrm>
            <a:off x="311700" y="789650"/>
            <a:ext cx="8721000" cy="425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018"/>
              <a:buFont typeface="Arial"/>
              <a:buNone/>
            </a:pPr>
            <a:r>
              <a:rPr lang="en" sz="1687">
                <a:solidFill>
                  <a:srgbClr val="424142"/>
                </a:solidFill>
                <a:highlight>
                  <a:srgbClr val="FFFFFF"/>
                </a:highlight>
                <a:latin typeface="Georgia"/>
                <a:ea typeface="Georgia"/>
                <a:cs typeface="Georgia"/>
                <a:sym typeface="Georgia"/>
              </a:rPr>
              <a:t>J. B. Say- “</a:t>
            </a:r>
            <a:r>
              <a:rPr lang="en" sz="1500">
                <a:solidFill>
                  <a:schemeClr val="dk1"/>
                </a:solidFill>
                <a:highlight>
                  <a:srgbClr val="FFFFFF"/>
                </a:highlight>
                <a:latin typeface="Georgia"/>
                <a:ea typeface="Georgia"/>
                <a:cs typeface="Georgia"/>
                <a:sym typeface="Georgia"/>
              </a:rPr>
              <a:t> </a:t>
            </a:r>
            <a:r>
              <a:rPr lang="en" sz="1687">
                <a:solidFill>
                  <a:srgbClr val="424142"/>
                </a:solidFill>
                <a:highlight>
                  <a:srgbClr val="FFFFFF"/>
                </a:highlight>
                <a:latin typeface="Georgia"/>
                <a:ea typeface="Georgia"/>
                <a:cs typeface="Georgia"/>
                <a:sym typeface="Georgia"/>
              </a:rPr>
              <a:t>a French economist, has defined an entrepreneur as the economic agent who unites all means of production—land of one, the labour of another and the capital of yet another and thus produces a product. By selling the product in the market he pays rent of land, wages to labour, interest on capital and what remains is his profit.”</a:t>
            </a:r>
            <a:endParaRPr sz="1687">
              <a:solidFill>
                <a:srgbClr val="424142"/>
              </a:solidFill>
              <a:highlight>
                <a:srgbClr val="FFFFFF"/>
              </a:highlight>
              <a:latin typeface="Georgia"/>
              <a:ea typeface="Georgia"/>
              <a:cs typeface="Georgia"/>
              <a:sym typeface="Georgia"/>
            </a:endParaRPr>
          </a:p>
          <a:p>
            <a:pPr indent="0" lvl="0" marL="0" rtl="0" algn="l">
              <a:lnSpc>
                <a:spcPct val="150000"/>
              </a:lnSpc>
              <a:spcBef>
                <a:spcPts val="1800"/>
              </a:spcBef>
              <a:spcAft>
                <a:spcPts val="0"/>
              </a:spcAft>
              <a:buClr>
                <a:schemeClr val="dk1"/>
              </a:buClr>
              <a:buSzPts val="1018"/>
              <a:buFont typeface="Arial"/>
              <a:buNone/>
            </a:pPr>
            <a:r>
              <a:rPr lang="en" sz="1687">
                <a:solidFill>
                  <a:srgbClr val="424142"/>
                </a:solidFill>
                <a:highlight>
                  <a:srgbClr val="FFFFFF"/>
                </a:highlight>
                <a:latin typeface="Georgia"/>
                <a:ea typeface="Georgia"/>
                <a:cs typeface="Georgia"/>
                <a:sym typeface="Georgia"/>
              </a:rPr>
              <a:t>The above definition provides that an </a:t>
            </a:r>
            <a:r>
              <a:rPr lang="en" sz="1687">
                <a:solidFill>
                  <a:srgbClr val="FF0000"/>
                </a:solidFill>
                <a:highlight>
                  <a:srgbClr val="FFFFFF"/>
                </a:highlight>
                <a:latin typeface="Georgia"/>
                <a:ea typeface="Georgia"/>
                <a:cs typeface="Georgia"/>
                <a:sym typeface="Georgia"/>
              </a:rPr>
              <a:t>entrepreneur is an important agent of production who gets together other factors of production.</a:t>
            </a:r>
            <a:r>
              <a:rPr lang="en" sz="1687">
                <a:solidFill>
                  <a:srgbClr val="424142"/>
                </a:solidFill>
                <a:highlight>
                  <a:srgbClr val="FFFFFF"/>
                </a:highlight>
                <a:latin typeface="Georgia"/>
                <a:ea typeface="Georgia"/>
                <a:cs typeface="Georgia"/>
                <a:sym typeface="Georgia"/>
              </a:rPr>
              <a:t> </a:t>
            </a:r>
            <a:endParaRPr sz="1687">
              <a:solidFill>
                <a:srgbClr val="424142"/>
              </a:solidFill>
              <a:highlight>
                <a:srgbClr val="FFFFFF"/>
              </a:highlight>
              <a:latin typeface="Georgia"/>
              <a:ea typeface="Georgia"/>
              <a:cs typeface="Georgia"/>
              <a:sym typeface="Georgia"/>
            </a:endParaRPr>
          </a:p>
          <a:p>
            <a:pPr indent="0" lvl="0" marL="0" rtl="0" algn="l">
              <a:lnSpc>
                <a:spcPct val="150000"/>
              </a:lnSpc>
              <a:spcBef>
                <a:spcPts val="1800"/>
              </a:spcBef>
              <a:spcAft>
                <a:spcPts val="0"/>
              </a:spcAft>
              <a:buClr>
                <a:schemeClr val="dk1"/>
              </a:buClr>
              <a:buSzPts val="1018"/>
              <a:buFont typeface="Arial"/>
              <a:buNone/>
            </a:pPr>
            <a:r>
              <a:rPr lang="en" sz="1687">
                <a:solidFill>
                  <a:srgbClr val="FF0000"/>
                </a:solidFill>
                <a:highlight>
                  <a:srgbClr val="FFFFFF"/>
                </a:highlight>
                <a:latin typeface="Georgia"/>
                <a:ea typeface="Georgia"/>
                <a:cs typeface="Georgia"/>
                <a:sym typeface="Georgia"/>
              </a:rPr>
              <a:t>He further states that the entrepreneur shifts </a:t>
            </a:r>
            <a:r>
              <a:rPr b="1" lang="en" sz="1687">
                <a:solidFill>
                  <a:srgbClr val="FF0000"/>
                </a:solidFill>
                <a:highlight>
                  <a:srgbClr val="FFFFFF"/>
                </a:highlight>
                <a:latin typeface="Georgia"/>
                <a:ea typeface="Georgia"/>
                <a:cs typeface="Georgia"/>
                <a:sym typeface="Georgia"/>
              </a:rPr>
              <a:t>economic resources</a:t>
            </a:r>
            <a:r>
              <a:rPr lang="en" sz="1687">
                <a:solidFill>
                  <a:srgbClr val="FF0000"/>
                </a:solidFill>
                <a:highlight>
                  <a:srgbClr val="FFFFFF"/>
                </a:highlight>
                <a:latin typeface="Georgia"/>
                <a:ea typeface="Georgia"/>
                <a:cs typeface="Georgia"/>
                <a:sym typeface="Georgia"/>
              </a:rPr>
              <a:t> out of an </a:t>
            </a:r>
            <a:r>
              <a:rPr b="1" lang="en" sz="1687">
                <a:solidFill>
                  <a:srgbClr val="FF0000"/>
                </a:solidFill>
                <a:highlight>
                  <a:srgbClr val="FFFFFF"/>
                </a:highlight>
                <a:latin typeface="Georgia"/>
                <a:ea typeface="Georgia"/>
                <a:cs typeface="Georgia"/>
                <a:sym typeface="Georgia"/>
              </a:rPr>
              <a:t>area of lower productivity</a:t>
            </a:r>
            <a:r>
              <a:rPr lang="en" sz="1687">
                <a:solidFill>
                  <a:srgbClr val="FF0000"/>
                </a:solidFill>
                <a:highlight>
                  <a:srgbClr val="FFFFFF"/>
                </a:highlight>
                <a:latin typeface="Georgia"/>
                <a:ea typeface="Georgia"/>
                <a:cs typeface="Georgia"/>
                <a:sym typeface="Georgia"/>
              </a:rPr>
              <a:t> into an </a:t>
            </a:r>
            <a:r>
              <a:rPr b="1" lang="en" sz="1687">
                <a:solidFill>
                  <a:srgbClr val="FF0000"/>
                </a:solidFill>
                <a:highlight>
                  <a:srgbClr val="FFFFFF"/>
                </a:highlight>
                <a:latin typeface="Georgia"/>
                <a:ea typeface="Georgia"/>
                <a:cs typeface="Georgia"/>
                <a:sym typeface="Georgia"/>
              </a:rPr>
              <a:t>area of higher productivity and greater yield.</a:t>
            </a:r>
            <a:endParaRPr b="1" sz="1687">
              <a:solidFill>
                <a:srgbClr val="FF0000"/>
              </a:solidFill>
              <a:highlight>
                <a:srgbClr val="FFFFFF"/>
              </a:highlight>
              <a:latin typeface="Georgia"/>
              <a:ea typeface="Georgia"/>
              <a:cs typeface="Georgia"/>
              <a:sym typeface="Georgia"/>
            </a:endParaRPr>
          </a:p>
          <a:p>
            <a:pPr indent="0" lvl="0" marL="0" rtl="0" algn="l">
              <a:lnSpc>
                <a:spcPct val="115000"/>
              </a:lnSpc>
              <a:spcBef>
                <a:spcPts val="1800"/>
              </a:spcBef>
              <a:spcAft>
                <a:spcPts val="1200"/>
              </a:spcAft>
              <a:buSzPts val="1018"/>
              <a:buNone/>
            </a:pPr>
            <a:r>
              <a:t/>
            </a:r>
            <a:endParaRPr sz="1965"/>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311700" y="2429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1800"/>
              </a:spcAft>
              <a:buClr>
                <a:schemeClr val="dk1"/>
              </a:buClr>
              <a:buSzPts val="1100"/>
              <a:buFont typeface="Arial"/>
              <a:buNone/>
            </a:pPr>
            <a:r>
              <a:rPr lang="en" sz="2400">
                <a:solidFill>
                  <a:srgbClr val="424142"/>
                </a:solidFill>
                <a:highlight>
                  <a:srgbClr val="FFFFFF"/>
                </a:highlight>
                <a:latin typeface="Georgia"/>
                <a:ea typeface="Georgia"/>
                <a:cs typeface="Georgia"/>
                <a:sym typeface="Georgia"/>
              </a:rPr>
              <a:t>Schumpeter</a:t>
            </a:r>
            <a:endParaRPr sz="2400"/>
          </a:p>
        </p:txBody>
      </p:sp>
      <p:sp>
        <p:nvSpPr>
          <p:cNvPr id="190" name="Google Shape;190;p23"/>
          <p:cNvSpPr txBox="1"/>
          <p:nvPr>
            <p:ph idx="1" type="body"/>
          </p:nvPr>
        </p:nvSpPr>
        <p:spPr>
          <a:xfrm>
            <a:off x="311700" y="906150"/>
            <a:ext cx="8520600" cy="4152600"/>
          </a:xfrm>
          <a:prstGeom prst="rect">
            <a:avLst/>
          </a:prstGeom>
          <a:noFill/>
          <a:ln>
            <a:noFill/>
          </a:ln>
        </p:spPr>
        <p:txBody>
          <a:bodyPr anchorCtr="0" anchor="t" bIns="91425" lIns="91425" spcFirstLastPara="1" rIns="91425" wrap="square" tIns="91425">
            <a:noAutofit/>
          </a:bodyPr>
          <a:lstStyle/>
          <a:p>
            <a:pPr indent="-315912" lvl="0" marL="457200" rtl="0" algn="l">
              <a:lnSpc>
                <a:spcPct val="130000"/>
              </a:lnSpc>
              <a:spcBef>
                <a:spcPts val="0"/>
              </a:spcBef>
              <a:spcAft>
                <a:spcPts val="0"/>
              </a:spcAft>
              <a:buClr>
                <a:srgbClr val="424142"/>
              </a:buClr>
              <a:buSzPts val="1375"/>
              <a:buFont typeface="Georgia"/>
              <a:buChar char="●"/>
            </a:pPr>
            <a:r>
              <a:rPr lang="en" sz="1375">
                <a:solidFill>
                  <a:srgbClr val="424142"/>
                </a:solidFill>
                <a:highlight>
                  <a:srgbClr val="FFFFFF"/>
                </a:highlight>
                <a:latin typeface="Georgia"/>
                <a:ea typeface="Georgia"/>
                <a:cs typeface="Georgia"/>
                <a:sym typeface="Georgia"/>
              </a:rPr>
              <a:t>Joseph. A. Schumpeter- He defined “entrepreneur as an individual who carries out new combines of means of production by which there occurs disequilibrium.”</a:t>
            </a:r>
            <a:endParaRPr sz="1375">
              <a:solidFill>
                <a:srgbClr val="424142"/>
              </a:solidFill>
              <a:highlight>
                <a:srgbClr val="FFFFFF"/>
              </a:highlight>
              <a:latin typeface="Georgia"/>
              <a:ea typeface="Georgia"/>
              <a:cs typeface="Georgia"/>
              <a:sym typeface="Georgia"/>
            </a:endParaRPr>
          </a:p>
          <a:p>
            <a:pPr indent="-315912" lvl="0" marL="457200" rtl="0" algn="l">
              <a:lnSpc>
                <a:spcPct val="130000"/>
              </a:lnSpc>
              <a:spcBef>
                <a:spcPts val="0"/>
              </a:spcBef>
              <a:spcAft>
                <a:spcPts val="0"/>
              </a:spcAft>
              <a:buSzPts val="1375"/>
              <a:buFont typeface="Georgia"/>
              <a:buChar char="●"/>
            </a:pPr>
            <a:r>
              <a:rPr lang="en" sz="1375">
                <a:solidFill>
                  <a:schemeClr val="dk1"/>
                </a:solidFill>
                <a:highlight>
                  <a:srgbClr val="FFFFFF"/>
                </a:highlight>
                <a:latin typeface="Georgia"/>
                <a:ea typeface="Georgia"/>
                <a:cs typeface="Georgia"/>
                <a:sym typeface="Georgia"/>
              </a:rPr>
              <a:t>According to Joseph Schumpeter, </a:t>
            </a:r>
            <a:r>
              <a:rPr lang="en" sz="1375">
                <a:solidFill>
                  <a:srgbClr val="FF0000"/>
                </a:solidFill>
                <a:highlight>
                  <a:srgbClr val="FFFFFF"/>
                </a:highlight>
                <a:latin typeface="Georgia"/>
                <a:ea typeface="Georgia"/>
                <a:cs typeface="Georgia"/>
                <a:sym typeface="Georgia"/>
              </a:rPr>
              <a:t>an entrepreneur is an innovator who brings economic development through new combinations of factors of production</a:t>
            </a:r>
            <a:r>
              <a:rPr lang="en" sz="1375">
                <a:solidFill>
                  <a:schemeClr val="dk1"/>
                </a:solidFill>
                <a:highlight>
                  <a:srgbClr val="FFFFFF"/>
                </a:highlight>
                <a:latin typeface="Georgia"/>
                <a:ea typeface="Georgia"/>
                <a:cs typeface="Georgia"/>
                <a:sym typeface="Georgia"/>
              </a:rPr>
              <a:t>. Schumpeter also made a distinction between an innovator and inventor. </a:t>
            </a:r>
            <a:endParaRPr sz="1375">
              <a:solidFill>
                <a:schemeClr val="dk1"/>
              </a:solidFill>
              <a:highlight>
                <a:srgbClr val="FFFFFF"/>
              </a:highlight>
              <a:latin typeface="Georgia"/>
              <a:ea typeface="Georgia"/>
              <a:cs typeface="Georgia"/>
              <a:sym typeface="Georgia"/>
            </a:endParaRPr>
          </a:p>
          <a:p>
            <a:pPr indent="-315912" lvl="0" marL="457200" rtl="0" algn="l">
              <a:lnSpc>
                <a:spcPct val="130000"/>
              </a:lnSpc>
              <a:spcBef>
                <a:spcPts val="0"/>
              </a:spcBef>
              <a:spcAft>
                <a:spcPts val="0"/>
              </a:spcAft>
              <a:buSzPts val="1375"/>
              <a:buFont typeface="Georgia"/>
              <a:buChar char="●"/>
            </a:pPr>
            <a:r>
              <a:rPr lang="en" sz="1375">
                <a:solidFill>
                  <a:srgbClr val="FF0000"/>
                </a:solidFill>
                <a:highlight>
                  <a:srgbClr val="FFFFFF"/>
                </a:highlight>
                <a:latin typeface="Georgia"/>
                <a:ea typeface="Georgia"/>
                <a:cs typeface="Georgia"/>
                <a:sym typeface="Georgia"/>
              </a:rPr>
              <a:t>An </a:t>
            </a:r>
            <a:r>
              <a:rPr b="1" lang="en" sz="1375">
                <a:solidFill>
                  <a:srgbClr val="000000"/>
                </a:solidFill>
                <a:highlight>
                  <a:srgbClr val="FFFFFF"/>
                </a:highlight>
                <a:latin typeface="Georgia"/>
                <a:ea typeface="Georgia"/>
                <a:cs typeface="Georgia"/>
                <a:sym typeface="Georgia"/>
              </a:rPr>
              <a:t>inventor </a:t>
            </a:r>
            <a:r>
              <a:rPr lang="en" sz="1375">
                <a:solidFill>
                  <a:srgbClr val="FF0000"/>
                </a:solidFill>
                <a:highlight>
                  <a:srgbClr val="FFFFFF"/>
                </a:highlight>
                <a:latin typeface="Georgia"/>
                <a:ea typeface="Georgia"/>
                <a:cs typeface="Georgia"/>
                <a:sym typeface="Georgia"/>
              </a:rPr>
              <a:t>discovers new materials and methods while an </a:t>
            </a:r>
            <a:r>
              <a:rPr b="1" lang="en" sz="1375">
                <a:solidFill>
                  <a:schemeClr val="dk1"/>
                </a:solidFill>
                <a:highlight>
                  <a:srgbClr val="FFFFFF"/>
                </a:highlight>
                <a:latin typeface="Georgia"/>
                <a:ea typeface="Georgia"/>
                <a:cs typeface="Georgia"/>
                <a:sym typeface="Georgia"/>
              </a:rPr>
              <a:t>innovator</a:t>
            </a:r>
            <a:r>
              <a:rPr b="1" lang="en" sz="1375">
                <a:solidFill>
                  <a:srgbClr val="FF0000"/>
                </a:solidFill>
                <a:highlight>
                  <a:srgbClr val="FFFFFF"/>
                </a:highlight>
                <a:latin typeface="Georgia"/>
                <a:ea typeface="Georgia"/>
                <a:cs typeface="Georgia"/>
                <a:sym typeface="Georgia"/>
              </a:rPr>
              <a:t> </a:t>
            </a:r>
            <a:r>
              <a:rPr lang="en" sz="1375">
                <a:solidFill>
                  <a:srgbClr val="FF0000"/>
                </a:solidFill>
                <a:highlight>
                  <a:srgbClr val="FFFFFF"/>
                </a:highlight>
                <a:latin typeface="Georgia"/>
                <a:ea typeface="Georgia"/>
                <a:cs typeface="Georgia"/>
                <a:sym typeface="Georgia"/>
              </a:rPr>
              <a:t>utilises these discoveries to make new </a:t>
            </a:r>
            <a:r>
              <a:rPr lang="en" sz="1375">
                <a:solidFill>
                  <a:schemeClr val="dk1"/>
                </a:solidFill>
                <a:highlight>
                  <a:srgbClr val="FFFFFF"/>
                </a:highlight>
                <a:latin typeface="Georgia"/>
                <a:ea typeface="Georgia"/>
                <a:cs typeface="Georgia"/>
                <a:sym typeface="Georgia"/>
              </a:rPr>
              <a:t>combinations.</a:t>
            </a:r>
            <a:endParaRPr sz="1375">
              <a:solidFill>
                <a:srgbClr val="424142"/>
              </a:solidFill>
              <a:highlight>
                <a:srgbClr val="FFFFFF"/>
              </a:highlight>
              <a:latin typeface="Georgia"/>
              <a:ea typeface="Georgia"/>
              <a:cs typeface="Georgia"/>
              <a:sym typeface="Georgia"/>
            </a:endParaRPr>
          </a:p>
          <a:p>
            <a:pPr indent="-315912" lvl="0" marL="457200" rtl="0" algn="l">
              <a:lnSpc>
                <a:spcPct val="130000"/>
              </a:lnSpc>
              <a:spcBef>
                <a:spcPts val="0"/>
              </a:spcBef>
              <a:spcAft>
                <a:spcPts val="0"/>
              </a:spcAft>
              <a:buSzPts val="1375"/>
              <a:buFont typeface="Georgia"/>
              <a:buChar char="●"/>
            </a:pPr>
            <a:r>
              <a:t/>
            </a:r>
            <a:endParaRPr sz="1375">
              <a:solidFill>
                <a:srgbClr val="424142"/>
              </a:solidFill>
              <a:highlight>
                <a:srgbClr val="FFFFFF"/>
              </a:highlight>
              <a:latin typeface="Georgia"/>
              <a:ea typeface="Georgia"/>
              <a:cs typeface="Georgia"/>
              <a:sym typeface="Georgia"/>
            </a:endParaRPr>
          </a:p>
          <a:p>
            <a:pPr indent="-315912" lvl="0" marL="457200" rtl="0" algn="l">
              <a:lnSpc>
                <a:spcPct val="130000"/>
              </a:lnSpc>
              <a:spcBef>
                <a:spcPts val="0"/>
              </a:spcBef>
              <a:spcAft>
                <a:spcPts val="0"/>
              </a:spcAft>
              <a:buSzPts val="1375"/>
              <a:buFont typeface="Georgia"/>
              <a:buChar char="●"/>
            </a:pPr>
            <a:r>
              <a:rPr lang="en" sz="1375">
                <a:solidFill>
                  <a:srgbClr val="424142"/>
                </a:solidFill>
                <a:highlight>
                  <a:srgbClr val="FFFFFF"/>
                </a:highlight>
                <a:latin typeface="Georgia"/>
                <a:ea typeface="Georgia"/>
                <a:cs typeface="Georgia"/>
                <a:sym typeface="Georgia"/>
              </a:rPr>
              <a:t>He further stated that the key individuals in development are the entrepreneurs, </a:t>
            </a:r>
            <a:r>
              <a:rPr lang="en" sz="1375">
                <a:solidFill>
                  <a:srgbClr val="FF0000"/>
                </a:solidFill>
                <a:highlight>
                  <a:srgbClr val="FFFFFF"/>
                </a:highlight>
                <a:latin typeface="Georgia"/>
                <a:ea typeface="Georgia"/>
                <a:cs typeface="Georgia"/>
                <a:sym typeface="Georgia"/>
              </a:rPr>
              <a:t>who are especially motivated and talented class of people</a:t>
            </a:r>
            <a:r>
              <a:rPr lang="en" sz="1375">
                <a:solidFill>
                  <a:srgbClr val="424142"/>
                </a:solidFill>
                <a:highlight>
                  <a:srgbClr val="FFFFFF"/>
                </a:highlight>
                <a:latin typeface="Georgia"/>
                <a:ea typeface="Georgia"/>
                <a:cs typeface="Georgia"/>
                <a:sym typeface="Georgia"/>
              </a:rPr>
              <a:t>. </a:t>
            </a:r>
            <a:endParaRPr sz="1375">
              <a:solidFill>
                <a:srgbClr val="424142"/>
              </a:solidFill>
              <a:highlight>
                <a:srgbClr val="FFFFFF"/>
              </a:highlight>
              <a:latin typeface="Georgia"/>
              <a:ea typeface="Georgia"/>
              <a:cs typeface="Georgia"/>
              <a:sym typeface="Georgia"/>
            </a:endParaRPr>
          </a:p>
          <a:p>
            <a:pPr indent="-315912" lvl="0" marL="457200" rtl="0" algn="l">
              <a:lnSpc>
                <a:spcPct val="130000"/>
              </a:lnSpc>
              <a:spcBef>
                <a:spcPts val="0"/>
              </a:spcBef>
              <a:spcAft>
                <a:spcPts val="0"/>
              </a:spcAft>
              <a:buSzPts val="1375"/>
              <a:buFont typeface="Georgia"/>
              <a:buChar char="●"/>
            </a:pPr>
            <a:r>
              <a:t/>
            </a:r>
            <a:endParaRPr sz="1375">
              <a:solidFill>
                <a:srgbClr val="424142"/>
              </a:solidFill>
              <a:highlight>
                <a:srgbClr val="FFFFFF"/>
              </a:highlight>
              <a:latin typeface="Georgia"/>
              <a:ea typeface="Georgia"/>
              <a:cs typeface="Georgia"/>
              <a:sym typeface="Georgia"/>
            </a:endParaRPr>
          </a:p>
          <a:p>
            <a:pPr indent="-315912" lvl="0" marL="457200" rtl="0" algn="l">
              <a:lnSpc>
                <a:spcPct val="130000"/>
              </a:lnSpc>
              <a:spcBef>
                <a:spcPts val="0"/>
              </a:spcBef>
              <a:spcAft>
                <a:spcPts val="0"/>
              </a:spcAft>
              <a:buSzPts val="1375"/>
              <a:buFont typeface="Georgia"/>
              <a:buChar char="●"/>
            </a:pPr>
            <a:r>
              <a:rPr lang="en" sz="1375">
                <a:solidFill>
                  <a:srgbClr val="424142"/>
                </a:solidFill>
                <a:highlight>
                  <a:srgbClr val="FFFFFF"/>
                </a:highlight>
                <a:latin typeface="Georgia"/>
                <a:ea typeface="Georgia"/>
                <a:cs typeface="Georgia"/>
                <a:sym typeface="Georgia"/>
              </a:rPr>
              <a:t>They </a:t>
            </a:r>
            <a:r>
              <a:rPr lang="en" sz="1375">
                <a:solidFill>
                  <a:srgbClr val="FF0000"/>
                </a:solidFill>
                <a:highlight>
                  <a:srgbClr val="FFFFFF"/>
                </a:highlight>
                <a:latin typeface="Georgia"/>
                <a:ea typeface="Georgia"/>
                <a:cs typeface="Georgia"/>
                <a:sym typeface="Georgia"/>
              </a:rPr>
              <a:t>foresee the potentially profitable opportunity and try to exploit it.</a:t>
            </a:r>
            <a:r>
              <a:rPr lang="en" sz="1375">
                <a:solidFill>
                  <a:srgbClr val="424142"/>
                </a:solidFill>
                <a:highlight>
                  <a:srgbClr val="FFFFFF"/>
                </a:highlight>
                <a:latin typeface="Georgia"/>
                <a:ea typeface="Georgia"/>
                <a:cs typeface="Georgia"/>
                <a:sym typeface="Georgia"/>
              </a:rPr>
              <a:t> </a:t>
            </a:r>
            <a:endParaRPr sz="1375">
              <a:solidFill>
                <a:srgbClr val="424142"/>
              </a:solidFill>
              <a:highlight>
                <a:srgbClr val="FFFFFF"/>
              </a:highlight>
              <a:latin typeface="Georgia"/>
              <a:ea typeface="Georgia"/>
              <a:cs typeface="Georgia"/>
              <a:sym typeface="Georgia"/>
            </a:endParaRPr>
          </a:p>
          <a:p>
            <a:pPr indent="-315912" lvl="0" marL="457200" rtl="0" algn="l">
              <a:lnSpc>
                <a:spcPct val="130000"/>
              </a:lnSpc>
              <a:spcBef>
                <a:spcPts val="0"/>
              </a:spcBef>
              <a:spcAft>
                <a:spcPts val="0"/>
              </a:spcAft>
              <a:buSzPts val="1375"/>
              <a:buFont typeface="Georgia"/>
              <a:buChar char="●"/>
            </a:pPr>
            <a:r>
              <a:t/>
            </a:r>
            <a:endParaRPr sz="1375">
              <a:solidFill>
                <a:srgbClr val="424142"/>
              </a:solidFill>
              <a:highlight>
                <a:srgbClr val="FFFFFF"/>
              </a:highlight>
              <a:latin typeface="Georgia"/>
              <a:ea typeface="Georgia"/>
              <a:cs typeface="Georgia"/>
              <a:sym typeface="Georgia"/>
            </a:endParaRPr>
          </a:p>
          <a:p>
            <a:pPr indent="-315912" lvl="0" marL="457200" rtl="0" algn="l">
              <a:lnSpc>
                <a:spcPct val="130000"/>
              </a:lnSpc>
              <a:spcBef>
                <a:spcPts val="0"/>
              </a:spcBef>
              <a:spcAft>
                <a:spcPts val="0"/>
              </a:spcAft>
              <a:buSzPts val="1375"/>
              <a:buFont typeface="Georgia"/>
              <a:buChar char="●"/>
            </a:pPr>
            <a:r>
              <a:rPr lang="en" sz="1375">
                <a:solidFill>
                  <a:srgbClr val="424142"/>
                </a:solidFill>
                <a:highlight>
                  <a:srgbClr val="FFFFFF"/>
                </a:highlight>
                <a:latin typeface="Georgia"/>
                <a:ea typeface="Georgia"/>
                <a:cs typeface="Georgia"/>
                <a:sym typeface="Georgia"/>
              </a:rPr>
              <a:t>According to him, </a:t>
            </a:r>
            <a:r>
              <a:rPr lang="en" sz="1375">
                <a:solidFill>
                  <a:srgbClr val="FF0000"/>
                </a:solidFill>
                <a:highlight>
                  <a:srgbClr val="FFFFFF"/>
                </a:highlight>
                <a:latin typeface="Georgia"/>
                <a:ea typeface="Georgia"/>
                <a:cs typeface="Georgia"/>
                <a:sym typeface="Georgia"/>
              </a:rPr>
              <a:t>entrepreneur is basically an innovator and innovator is one who introduces new combinations</a:t>
            </a:r>
            <a:endParaRPr sz="1629"/>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1800"/>
              </a:spcAft>
              <a:buClr>
                <a:schemeClr val="dk1"/>
              </a:buClr>
              <a:buSzPts val="1100"/>
              <a:buFont typeface="Arial"/>
              <a:buNone/>
            </a:pPr>
            <a:r>
              <a:rPr lang="en" sz="2400">
                <a:solidFill>
                  <a:srgbClr val="424142"/>
                </a:solidFill>
                <a:highlight>
                  <a:srgbClr val="FFFFFF"/>
                </a:highlight>
                <a:latin typeface="Georgia"/>
                <a:ea typeface="Georgia"/>
                <a:cs typeface="Georgia"/>
                <a:sym typeface="Georgia"/>
              </a:rPr>
              <a:t>Drucker</a:t>
            </a:r>
            <a:endParaRPr sz="2400"/>
          </a:p>
        </p:txBody>
      </p:sp>
      <p:sp>
        <p:nvSpPr>
          <p:cNvPr id="196" name="Google Shape;196;p24"/>
          <p:cNvSpPr txBox="1"/>
          <p:nvPr>
            <p:ph idx="1" type="body"/>
          </p:nvPr>
        </p:nvSpPr>
        <p:spPr>
          <a:xfrm>
            <a:off x="311700" y="1228675"/>
            <a:ext cx="8520600" cy="3723900"/>
          </a:xfrm>
          <a:prstGeom prst="rect">
            <a:avLst/>
          </a:prstGeom>
          <a:noFill/>
          <a:ln>
            <a:noFill/>
          </a:ln>
        </p:spPr>
        <p:txBody>
          <a:bodyPr anchorCtr="0" anchor="t" bIns="91425" lIns="91425" spcFirstLastPara="1" rIns="91425" wrap="square" tIns="91425">
            <a:normAutofit lnSpcReduction="10000"/>
          </a:bodyPr>
          <a:lstStyle/>
          <a:p>
            <a:pPr indent="-323850" lvl="0" marL="457200" rtl="0" algn="l">
              <a:lnSpc>
                <a:spcPct val="150000"/>
              </a:lnSpc>
              <a:spcBef>
                <a:spcPts val="0"/>
              </a:spcBef>
              <a:spcAft>
                <a:spcPts val="0"/>
              </a:spcAft>
              <a:buSzPts val="1500"/>
              <a:buFont typeface="Georgia"/>
              <a:buChar char="●"/>
            </a:pPr>
            <a:r>
              <a:rPr lang="en" sz="1500">
                <a:solidFill>
                  <a:srgbClr val="424142"/>
                </a:solidFill>
                <a:highlight>
                  <a:srgbClr val="FFFFFF"/>
                </a:highlight>
                <a:latin typeface="Georgia"/>
                <a:ea typeface="Georgia"/>
                <a:cs typeface="Georgia"/>
                <a:sym typeface="Georgia"/>
              </a:rPr>
              <a:t>Peter F. Drucker- He observed that “</a:t>
            </a:r>
            <a:r>
              <a:rPr lang="en" sz="1500">
                <a:solidFill>
                  <a:srgbClr val="FF0000"/>
                </a:solidFill>
                <a:highlight>
                  <a:srgbClr val="FFFFFF"/>
                </a:highlight>
                <a:latin typeface="Georgia"/>
                <a:ea typeface="Georgia"/>
                <a:cs typeface="Georgia"/>
                <a:sym typeface="Georgia"/>
              </a:rPr>
              <a:t>Entrepreneurs innovate</a:t>
            </a:r>
            <a:r>
              <a:rPr lang="en" sz="1500">
                <a:solidFill>
                  <a:srgbClr val="424142"/>
                </a:solidFill>
                <a:highlight>
                  <a:srgbClr val="FFFFFF"/>
                </a:highlight>
                <a:latin typeface="Georgia"/>
                <a:ea typeface="Georgia"/>
                <a:cs typeface="Georgia"/>
                <a:sym typeface="Georgia"/>
              </a:rPr>
              <a:t>. </a:t>
            </a:r>
            <a:endParaRPr sz="1500">
              <a:solidFill>
                <a:srgbClr val="424142"/>
              </a:solidFill>
              <a:highlight>
                <a:srgbClr val="FFFFFF"/>
              </a:highlight>
              <a:latin typeface="Georgia"/>
              <a:ea typeface="Georgia"/>
              <a:cs typeface="Georgia"/>
              <a:sym typeface="Georgia"/>
            </a:endParaRPr>
          </a:p>
          <a:p>
            <a:pPr indent="-323850" lvl="1" marL="914400" rtl="0" algn="l">
              <a:lnSpc>
                <a:spcPct val="150000"/>
              </a:lnSpc>
              <a:spcBef>
                <a:spcPts val="0"/>
              </a:spcBef>
              <a:spcAft>
                <a:spcPts val="0"/>
              </a:spcAft>
              <a:buSzPts val="1500"/>
              <a:buFont typeface="Georgia"/>
              <a:buChar char="○"/>
            </a:pPr>
            <a:r>
              <a:rPr lang="en" sz="1500">
                <a:solidFill>
                  <a:srgbClr val="424142"/>
                </a:solidFill>
                <a:highlight>
                  <a:srgbClr val="FFFFFF"/>
                </a:highlight>
                <a:latin typeface="Georgia"/>
                <a:ea typeface="Georgia"/>
                <a:cs typeface="Georgia"/>
                <a:sym typeface="Georgia"/>
              </a:rPr>
              <a:t>Innovation is the </a:t>
            </a:r>
            <a:r>
              <a:rPr lang="en" sz="1500">
                <a:solidFill>
                  <a:srgbClr val="FF0000"/>
                </a:solidFill>
                <a:highlight>
                  <a:srgbClr val="FFFFFF"/>
                </a:highlight>
                <a:latin typeface="Georgia"/>
                <a:ea typeface="Georgia"/>
                <a:cs typeface="Georgia"/>
                <a:sym typeface="Georgia"/>
              </a:rPr>
              <a:t>specific instrument of entrepreneurship</a:t>
            </a:r>
            <a:r>
              <a:rPr lang="en" sz="1500">
                <a:solidFill>
                  <a:srgbClr val="424142"/>
                </a:solidFill>
                <a:highlight>
                  <a:srgbClr val="FFFFFF"/>
                </a:highlight>
                <a:latin typeface="Georgia"/>
                <a:ea typeface="Georgia"/>
                <a:cs typeface="Georgia"/>
                <a:sym typeface="Georgia"/>
              </a:rPr>
              <a:t>. </a:t>
            </a:r>
            <a:endParaRPr sz="1500">
              <a:solidFill>
                <a:srgbClr val="424142"/>
              </a:solidFill>
              <a:highlight>
                <a:srgbClr val="FFFFFF"/>
              </a:highlight>
              <a:latin typeface="Georgia"/>
              <a:ea typeface="Georgia"/>
              <a:cs typeface="Georgia"/>
              <a:sym typeface="Georgia"/>
            </a:endParaRPr>
          </a:p>
          <a:p>
            <a:pPr indent="-323850" lvl="1" marL="914400" rtl="0" algn="l">
              <a:lnSpc>
                <a:spcPct val="150000"/>
              </a:lnSpc>
              <a:spcBef>
                <a:spcPts val="0"/>
              </a:spcBef>
              <a:spcAft>
                <a:spcPts val="0"/>
              </a:spcAft>
              <a:buSzPts val="1500"/>
              <a:buFont typeface="Georgia"/>
              <a:buChar char="○"/>
            </a:pPr>
            <a:r>
              <a:rPr lang="en" sz="1500">
                <a:solidFill>
                  <a:srgbClr val="424142"/>
                </a:solidFill>
                <a:highlight>
                  <a:srgbClr val="FFFFFF"/>
                </a:highlight>
                <a:latin typeface="Georgia"/>
                <a:ea typeface="Georgia"/>
                <a:cs typeface="Georgia"/>
                <a:sym typeface="Georgia"/>
              </a:rPr>
              <a:t>It is the act that </a:t>
            </a:r>
            <a:r>
              <a:rPr lang="en" sz="1500">
                <a:solidFill>
                  <a:srgbClr val="FF0000"/>
                </a:solidFill>
                <a:highlight>
                  <a:srgbClr val="FFFFFF"/>
                </a:highlight>
                <a:latin typeface="Georgia"/>
                <a:ea typeface="Georgia"/>
                <a:cs typeface="Georgia"/>
                <a:sym typeface="Georgia"/>
              </a:rPr>
              <a:t>endows resources with a new capacity to create wealth</a:t>
            </a:r>
            <a:r>
              <a:rPr lang="en" sz="1500">
                <a:solidFill>
                  <a:srgbClr val="424142"/>
                </a:solidFill>
                <a:highlight>
                  <a:srgbClr val="FFFFFF"/>
                </a:highlight>
                <a:latin typeface="Georgia"/>
                <a:ea typeface="Georgia"/>
                <a:cs typeface="Georgia"/>
                <a:sym typeface="Georgia"/>
              </a:rPr>
              <a:t>. </a:t>
            </a:r>
            <a:endParaRPr sz="1500">
              <a:solidFill>
                <a:srgbClr val="424142"/>
              </a:solidFill>
              <a:highlight>
                <a:srgbClr val="FFFFFF"/>
              </a:highlight>
              <a:latin typeface="Georgia"/>
              <a:ea typeface="Georgia"/>
              <a:cs typeface="Georgia"/>
              <a:sym typeface="Georgia"/>
            </a:endParaRPr>
          </a:p>
          <a:p>
            <a:pPr indent="-323850" lvl="1" marL="914400" rtl="0" algn="l">
              <a:lnSpc>
                <a:spcPct val="150000"/>
              </a:lnSpc>
              <a:spcBef>
                <a:spcPts val="0"/>
              </a:spcBef>
              <a:spcAft>
                <a:spcPts val="0"/>
              </a:spcAft>
              <a:buSzPts val="1500"/>
              <a:buFont typeface="Georgia"/>
              <a:buChar char="○"/>
            </a:pPr>
            <a:r>
              <a:rPr lang="en" sz="1500">
                <a:solidFill>
                  <a:srgbClr val="424142"/>
                </a:solidFill>
                <a:highlight>
                  <a:srgbClr val="FFFFFF"/>
                </a:highlight>
                <a:latin typeface="Georgia"/>
                <a:ea typeface="Georgia"/>
                <a:cs typeface="Georgia"/>
                <a:sym typeface="Georgia"/>
              </a:rPr>
              <a:t>Innovation, indeed </a:t>
            </a:r>
            <a:r>
              <a:rPr lang="en" sz="1500">
                <a:solidFill>
                  <a:srgbClr val="FF0000"/>
                </a:solidFill>
                <a:highlight>
                  <a:srgbClr val="FFFFFF"/>
                </a:highlight>
                <a:latin typeface="Georgia"/>
                <a:ea typeface="Georgia"/>
                <a:cs typeface="Georgia"/>
                <a:sym typeface="Georgia"/>
              </a:rPr>
              <a:t>creates a resource</a:t>
            </a:r>
            <a:r>
              <a:rPr lang="en" sz="1500">
                <a:solidFill>
                  <a:srgbClr val="424142"/>
                </a:solidFill>
                <a:highlight>
                  <a:srgbClr val="FFFFFF"/>
                </a:highlight>
                <a:latin typeface="Georgia"/>
                <a:ea typeface="Georgia"/>
                <a:cs typeface="Georgia"/>
                <a:sym typeface="Georgia"/>
              </a:rPr>
              <a:t>.”</a:t>
            </a:r>
            <a:endParaRPr sz="1500">
              <a:solidFill>
                <a:srgbClr val="424142"/>
              </a:solidFill>
              <a:highlight>
                <a:srgbClr val="FFFFFF"/>
              </a:highlight>
              <a:latin typeface="Georgia"/>
              <a:ea typeface="Georgia"/>
              <a:cs typeface="Georgia"/>
              <a:sym typeface="Georgia"/>
            </a:endParaRPr>
          </a:p>
          <a:p>
            <a:pPr indent="-323850" lvl="0" marL="457200" rtl="0" algn="l">
              <a:lnSpc>
                <a:spcPct val="150000"/>
              </a:lnSpc>
              <a:spcBef>
                <a:spcPts val="0"/>
              </a:spcBef>
              <a:spcAft>
                <a:spcPts val="0"/>
              </a:spcAft>
              <a:buClr>
                <a:srgbClr val="424142"/>
              </a:buClr>
              <a:buSzPts val="1500"/>
              <a:buFont typeface="Georgia"/>
              <a:buChar char="●"/>
            </a:pPr>
            <a:r>
              <a:rPr lang="en" sz="1500">
                <a:solidFill>
                  <a:srgbClr val="424142"/>
                </a:solidFill>
                <a:highlight>
                  <a:srgbClr val="FFFFFF"/>
                </a:highlight>
                <a:latin typeface="Georgia"/>
                <a:ea typeface="Georgia"/>
                <a:cs typeface="Georgia"/>
                <a:sym typeface="Georgia"/>
              </a:rPr>
              <a:t>According to Peter Drucker, successful entrepreneurs, whatever their individual motivation be it </a:t>
            </a:r>
            <a:r>
              <a:rPr lang="en" sz="1500">
                <a:solidFill>
                  <a:srgbClr val="FF0000"/>
                </a:solidFill>
                <a:highlight>
                  <a:srgbClr val="FFFFFF"/>
                </a:highlight>
                <a:latin typeface="Georgia"/>
                <a:ea typeface="Georgia"/>
                <a:cs typeface="Georgia"/>
                <a:sym typeface="Georgia"/>
              </a:rPr>
              <a:t>money, power, curiosity or the desire for fame and recognition</a:t>
            </a:r>
            <a:r>
              <a:rPr lang="en" sz="1500">
                <a:solidFill>
                  <a:srgbClr val="424142"/>
                </a:solidFill>
                <a:highlight>
                  <a:srgbClr val="FFFFFF"/>
                </a:highlight>
                <a:latin typeface="Georgia"/>
                <a:ea typeface="Georgia"/>
                <a:cs typeface="Georgia"/>
                <a:sym typeface="Georgia"/>
              </a:rPr>
              <a:t>, try to </a:t>
            </a:r>
            <a:r>
              <a:rPr lang="en" sz="1500">
                <a:solidFill>
                  <a:srgbClr val="FF0000"/>
                </a:solidFill>
                <a:highlight>
                  <a:srgbClr val="FFFFFF"/>
                </a:highlight>
                <a:latin typeface="Georgia"/>
                <a:ea typeface="Georgia"/>
                <a:cs typeface="Georgia"/>
                <a:sym typeface="Georgia"/>
              </a:rPr>
              <a:t>create value and to make a contribution</a:t>
            </a:r>
            <a:r>
              <a:rPr lang="en" sz="1500">
                <a:solidFill>
                  <a:srgbClr val="424142"/>
                </a:solidFill>
                <a:highlight>
                  <a:srgbClr val="FFFFFF"/>
                </a:highlight>
                <a:latin typeface="Georgia"/>
                <a:ea typeface="Georgia"/>
                <a:cs typeface="Georgia"/>
                <a:sym typeface="Georgia"/>
              </a:rPr>
              <a:t>. </a:t>
            </a:r>
            <a:endParaRPr sz="1500">
              <a:solidFill>
                <a:srgbClr val="424142"/>
              </a:solidFill>
              <a:highlight>
                <a:srgbClr val="FFFFFF"/>
              </a:highlight>
              <a:latin typeface="Georgia"/>
              <a:ea typeface="Georgia"/>
              <a:cs typeface="Georgia"/>
              <a:sym typeface="Georgia"/>
            </a:endParaRPr>
          </a:p>
          <a:p>
            <a:pPr indent="-323850" lvl="0" marL="457200" rtl="0" algn="l">
              <a:lnSpc>
                <a:spcPct val="150000"/>
              </a:lnSpc>
              <a:spcBef>
                <a:spcPts val="0"/>
              </a:spcBef>
              <a:spcAft>
                <a:spcPts val="0"/>
              </a:spcAft>
              <a:buClr>
                <a:srgbClr val="424142"/>
              </a:buClr>
              <a:buSzPts val="1500"/>
              <a:buFont typeface="Georgia"/>
              <a:buChar char="●"/>
            </a:pPr>
            <a:r>
              <a:rPr lang="en" sz="1500">
                <a:solidFill>
                  <a:srgbClr val="424142"/>
                </a:solidFill>
                <a:highlight>
                  <a:srgbClr val="FFFFFF"/>
                </a:highlight>
                <a:latin typeface="Georgia"/>
                <a:ea typeface="Georgia"/>
                <a:cs typeface="Georgia"/>
                <a:sym typeface="Georgia"/>
              </a:rPr>
              <a:t>Still, successful entrepreneurs</a:t>
            </a:r>
            <a:r>
              <a:rPr lang="en" sz="1500">
                <a:solidFill>
                  <a:srgbClr val="FF0000"/>
                </a:solidFill>
                <a:highlight>
                  <a:srgbClr val="FFFFFF"/>
                </a:highlight>
                <a:latin typeface="Georgia"/>
                <a:ea typeface="Georgia"/>
                <a:cs typeface="Georgia"/>
                <a:sym typeface="Georgia"/>
              </a:rPr>
              <a:t> aim high</a:t>
            </a:r>
            <a:r>
              <a:rPr lang="en" sz="1500">
                <a:solidFill>
                  <a:srgbClr val="424142"/>
                </a:solidFill>
                <a:highlight>
                  <a:srgbClr val="FFFFFF"/>
                </a:highlight>
                <a:latin typeface="Georgia"/>
                <a:ea typeface="Georgia"/>
                <a:cs typeface="Georgia"/>
                <a:sym typeface="Georgia"/>
              </a:rPr>
              <a:t>. </a:t>
            </a:r>
            <a:endParaRPr sz="1500">
              <a:solidFill>
                <a:srgbClr val="424142"/>
              </a:solidFill>
              <a:highlight>
                <a:srgbClr val="FFFFFF"/>
              </a:highlight>
              <a:latin typeface="Georgia"/>
              <a:ea typeface="Georgia"/>
              <a:cs typeface="Georgia"/>
              <a:sym typeface="Georgia"/>
            </a:endParaRPr>
          </a:p>
          <a:p>
            <a:pPr indent="-323850" lvl="0" marL="457200" rtl="0" algn="l">
              <a:lnSpc>
                <a:spcPct val="150000"/>
              </a:lnSpc>
              <a:spcBef>
                <a:spcPts val="0"/>
              </a:spcBef>
              <a:spcAft>
                <a:spcPts val="0"/>
              </a:spcAft>
              <a:buClr>
                <a:srgbClr val="424142"/>
              </a:buClr>
              <a:buSzPts val="1500"/>
              <a:buFont typeface="Georgia"/>
              <a:buChar char="●"/>
            </a:pPr>
            <a:r>
              <a:rPr lang="en" sz="1500">
                <a:solidFill>
                  <a:srgbClr val="424142"/>
                </a:solidFill>
                <a:highlight>
                  <a:srgbClr val="FFFFFF"/>
                </a:highlight>
                <a:latin typeface="Georgia"/>
                <a:ea typeface="Georgia"/>
                <a:cs typeface="Georgia"/>
                <a:sym typeface="Georgia"/>
              </a:rPr>
              <a:t>They are not content simply to </a:t>
            </a:r>
            <a:r>
              <a:rPr lang="en" sz="1500">
                <a:solidFill>
                  <a:srgbClr val="FF0000"/>
                </a:solidFill>
                <a:highlight>
                  <a:srgbClr val="FFFFFF"/>
                </a:highlight>
                <a:latin typeface="Georgia"/>
                <a:ea typeface="Georgia"/>
                <a:cs typeface="Georgia"/>
                <a:sym typeface="Georgia"/>
              </a:rPr>
              <a:t>improve an alternative what already exists or to modify it</a:t>
            </a:r>
            <a:r>
              <a:rPr lang="en" sz="1500">
                <a:solidFill>
                  <a:srgbClr val="424142"/>
                </a:solidFill>
                <a:highlight>
                  <a:srgbClr val="FFFFFF"/>
                </a:highlight>
                <a:latin typeface="Georgia"/>
                <a:ea typeface="Georgia"/>
                <a:cs typeface="Georgia"/>
                <a:sym typeface="Georgia"/>
              </a:rPr>
              <a:t>.</a:t>
            </a:r>
            <a:endParaRPr sz="1500">
              <a:solidFill>
                <a:srgbClr val="424142"/>
              </a:solidFill>
              <a:highlight>
                <a:srgbClr val="FFFFFF"/>
              </a:highlight>
              <a:latin typeface="Georgia"/>
              <a:ea typeface="Georgia"/>
              <a:cs typeface="Georgia"/>
              <a:sym typeface="Georgia"/>
            </a:endParaRPr>
          </a:p>
          <a:p>
            <a:pPr indent="0" lvl="0" marL="0" rtl="0" algn="l">
              <a:lnSpc>
                <a:spcPct val="115000"/>
              </a:lnSpc>
              <a:spcBef>
                <a:spcPts val="1800"/>
              </a:spcBef>
              <a:spcAft>
                <a:spcPts val="1200"/>
              </a:spcAft>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02" name="Google Shape;202;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03" name="Google Shape;203;p25"/>
          <p:cNvPicPr preferRelativeResize="0"/>
          <p:nvPr/>
        </p:nvPicPr>
        <p:blipFill rotWithShape="1">
          <a:blip r:embed="rId3">
            <a:alphaModFix/>
          </a:blip>
          <a:srcRect b="0" l="0" r="0" t="0"/>
          <a:stretch/>
        </p:blipFill>
        <p:spPr>
          <a:xfrm>
            <a:off x="533400" y="566738"/>
            <a:ext cx="8077200" cy="4010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7826"/>
              <a:buFont typeface="Arial"/>
              <a:buNone/>
            </a:pPr>
            <a:r>
              <a:rPr lang="en" sz="2300" u="sng">
                <a:solidFill>
                  <a:schemeClr val="hlink"/>
                </a:solidFill>
                <a:highlight>
                  <a:srgbClr val="F9F9F9"/>
                </a:highlight>
                <a:latin typeface="Roboto"/>
                <a:ea typeface="Roboto"/>
                <a:cs typeface="Roboto"/>
                <a:sym typeface="Roboto"/>
                <a:hlinkClick r:id="rId3"/>
              </a:rPr>
              <a:t>#Romance</a:t>
            </a:r>
            <a:r>
              <a:rPr lang="en" sz="2300">
                <a:highlight>
                  <a:srgbClr val="F9F9F9"/>
                </a:highlight>
                <a:latin typeface="Roboto"/>
                <a:ea typeface="Roboto"/>
                <a:cs typeface="Roboto"/>
                <a:sym typeface="Roboto"/>
              </a:rPr>
              <a:t> with </a:t>
            </a:r>
            <a:r>
              <a:rPr lang="en" sz="2300" u="sng">
                <a:solidFill>
                  <a:schemeClr val="hlink"/>
                </a:solidFill>
                <a:highlight>
                  <a:srgbClr val="F9F9F9"/>
                </a:highlight>
                <a:latin typeface="Roboto"/>
                <a:ea typeface="Roboto"/>
                <a:cs typeface="Roboto"/>
                <a:sym typeface="Roboto"/>
                <a:hlinkClick r:id="rId4"/>
              </a:rPr>
              <a:t>#Risk</a:t>
            </a:r>
            <a:r>
              <a:rPr lang="en" sz="2300">
                <a:highlight>
                  <a:srgbClr val="F9F9F9"/>
                </a:highlight>
                <a:latin typeface="Roboto"/>
                <a:ea typeface="Roboto"/>
                <a:cs typeface="Roboto"/>
                <a:sym typeface="Roboto"/>
              </a:rPr>
              <a:t> - Story of </a:t>
            </a:r>
            <a:r>
              <a:rPr lang="en" sz="2300" u="sng">
                <a:solidFill>
                  <a:schemeClr val="hlink"/>
                </a:solidFill>
                <a:highlight>
                  <a:srgbClr val="F9F9F9"/>
                </a:highlight>
                <a:latin typeface="Roboto"/>
                <a:ea typeface="Roboto"/>
                <a:cs typeface="Roboto"/>
                <a:sym typeface="Roboto"/>
                <a:hlinkClick r:id="rId5"/>
              </a:rPr>
              <a:t>#Thyrocare</a:t>
            </a:r>
            <a:r>
              <a:rPr lang="en" sz="2300">
                <a:highlight>
                  <a:srgbClr val="F9F9F9"/>
                </a:highlight>
                <a:latin typeface="Roboto"/>
                <a:ea typeface="Roboto"/>
                <a:cs typeface="Roboto"/>
                <a:sym typeface="Roboto"/>
              </a:rPr>
              <a:t> Founder Dr Velumani</a:t>
            </a:r>
            <a:endParaRPr sz="2300">
              <a:highlight>
                <a:srgbClr val="F9F9F9"/>
              </a:highlight>
              <a:latin typeface="Roboto"/>
              <a:ea typeface="Roboto"/>
              <a:cs typeface="Roboto"/>
              <a:sym typeface="Roboto"/>
            </a:endParaRPr>
          </a:p>
          <a:p>
            <a:pPr indent="0" lvl="0" marL="0" rtl="0" algn="l">
              <a:lnSpc>
                <a:spcPct val="100000"/>
              </a:lnSpc>
              <a:spcBef>
                <a:spcPts val="0"/>
              </a:spcBef>
              <a:spcAft>
                <a:spcPts val="0"/>
              </a:spcAft>
              <a:buSzPct val="111111"/>
              <a:buNone/>
            </a:pPr>
            <a:r>
              <a:t/>
            </a:r>
            <a:endParaRPr/>
          </a:p>
        </p:txBody>
      </p:sp>
      <p:pic>
        <p:nvPicPr>
          <p:cNvPr descr="#Romance with #Risk - Story of #Thyrocare Founder Dr Velumani&#10;&#10;#inspiring #motivation #Thyrocare &#10;#Entrepreneurs #jobyabusiness #RealStory #Founder" id="209" name="Google Shape;209;p26" title="#Romance with #Risk - Story of #Thyrocare Founder Dr Velumani">
            <a:hlinkClick r:id="rId6"/>
          </p:cNvPr>
          <p:cNvPicPr preferRelativeResize="0"/>
          <p:nvPr/>
        </p:nvPicPr>
        <p:blipFill rotWithShape="1">
          <a:blip r:embed="rId7">
            <a:alphaModFix/>
          </a:blip>
          <a:srcRect b="0" l="0" r="0" t="0"/>
          <a:stretch/>
        </p:blipFill>
        <p:spPr>
          <a:xfrm>
            <a:off x="2286000" y="1238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311700" y="165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Entrepreneurship</a:t>
            </a:r>
            <a:endParaRPr/>
          </a:p>
        </p:txBody>
      </p:sp>
      <p:sp>
        <p:nvSpPr>
          <p:cNvPr id="215" name="Google Shape;215;p27"/>
          <p:cNvSpPr txBox="1"/>
          <p:nvPr>
            <p:ph idx="1" type="body"/>
          </p:nvPr>
        </p:nvSpPr>
        <p:spPr>
          <a:xfrm>
            <a:off x="311700" y="737800"/>
            <a:ext cx="8520600" cy="4224000"/>
          </a:xfrm>
          <a:prstGeom prst="rect">
            <a:avLst/>
          </a:prstGeom>
          <a:noFill/>
          <a:ln>
            <a:noFill/>
          </a:ln>
        </p:spPr>
        <p:txBody>
          <a:bodyPr anchorCtr="0" anchor="t" bIns="91425" lIns="91425" spcFirstLastPara="1" rIns="91425" wrap="square" tIns="91425">
            <a:normAutofit lnSpcReduction="20000"/>
          </a:bodyPr>
          <a:lstStyle/>
          <a:p>
            <a:pPr indent="-330200" lvl="0" marL="4572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Entrepreneurship is </a:t>
            </a:r>
            <a:endParaRPr sz="1600">
              <a:solidFill>
                <a:schemeClr val="dk1"/>
              </a:solidFill>
              <a:highlight>
                <a:srgbClr val="FFFFFF"/>
              </a:highlight>
              <a:latin typeface="Georgia"/>
              <a:ea typeface="Georgia"/>
              <a:cs typeface="Georgia"/>
              <a:sym typeface="Georgia"/>
            </a:endParaRPr>
          </a:p>
          <a:p>
            <a:pPr indent="-330200" lvl="1" marL="9144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the attempt to </a:t>
            </a:r>
            <a:r>
              <a:rPr lang="en" sz="1600">
                <a:solidFill>
                  <a:srgbClr val="FF0000"/>
                </a:solidFill>
                <a:highlight>
                  <a:srgbClr val="FFFFFF"/>
                </a:highlight>
                <a:latin typeface="Georgia"/>
                <a:ea typeface="Georgia"/>
                <a:cs typeface="Georgia"/>
                <a:sym typeface="Georgia"/>
              </a:rPr>
              <a:t>create value</a:t>
            </a:r>
            <a:r>
              <a:rPr lang="en" sz="1600">
                <a:solidFill>
                  <a:schemeClr val="dk1"/>
                </a:solidFill>
                <a:highlight>
                  <a:srgbClr val="FFFFFF"/>
                </a:highlight>
                <a:latin typeface="Georgia"/>
                <a:ea typeface="Georgia"/>
                <a:cs typeface="Georgia"/>
                <a:sym typeface="Georgia"/>
              </a:rPr>
              <a:t> through </a:t>
            </a:r>
            <a:r>
              <a:rPr lang="en" sz="1600">
                <a:solidFill>
                  <a:srgbClr val="FF0000"/>
                </a:solidFill>
                <a:highlight>
                  <a:srgbClr val="FFFFFF"/>
                </a:highlight>
                <a:latin typeface="Georgia"/>
                <a:ea typeface="Georgia"/>
                <a:cs typeface="Georgia"/>
                <a:sym typeface="Georgia"/>
              </a:rPr>
              <a:t>recognition of business opportunity</a:t>
            </a:r>
            <a:r>
              <a:rPr lang="en" sz="1600">
                <a:solidFill>
                  <a:schemeClr val="dk1"/>
                </a:solidFill>
                <a:highlight>
                  <a:srgbClr val="FFFFFF"/>
                </a:highlight>
                <a:latin typeface="Georgia"/>
                <a:ea typeface="Georgia"/>
                <a:cs typeface="Georgia"/>
                <a:sym typeface="Georgia"/>
              </a:rPr>
              <a:t>, </a:t>
            </a:r>
            <a:endParaRPr sz="1600">
              <a:solidFill>
                <a:schemeClr val="dk1"/>
              </a:solidFill>
              <a:highlight>
                <a:srgbClr val="FFFFFF"/>
              </a:highlight>
              <a:latin typeface="Georgia"/>
              <a:ea typeface="Georgia"/>
              <a:cs typeface="Georgia"/>
              <a:sym typeface="Georgia"/>
            </a:endParaRPr>
          </a:p>
          <a:p>
            <a:pPr indent="-330200" lvl="1" marL="9144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the management of </a:t>
            </a:r>
            <a:r>
              <a:rPr lang="en" sz="1600">
                <a:solidFill>
                  <a:srgbClr val="FF0000"/>
                </a:solidFill>
                <a:highlight>
                  <a:srgbClr val="FFFFFF"/>
                </a:highlight>
                <a:latin typeface="Georgia"/>
                <a:ea typeface="Georgia"/>
                <a:cs typeface="Georgia"/>
                <a:sym typeface="Georgia"/>
              </a:rPr>
              <a:t>risk taking appropriate to the opportunity</a:t>
            </a:r>
            <a:r>
              <a:rPr lang="en" sz="1600">
                <a:solidFill>
                  <a:schemeClr val="dk1"/>
                </a:solidFill>
                <a:highlight>
                  <a:srgbClr val="FFFFFF"/>
                </a:highlight>
                <a:latin typeface="Georgia"/>
                <a:ea typeface="Georgia"/>
                <a:cs typeface="Georgia"/>
                <a:sym typeface="Georgia"/>
              </a:rPr>
              <a:t> and </a:t>
            </a:r>
            <a:endParaRPr sz="1600">
              <a:solidFill>
                <a:schemeClr val="dk1"/>
              </a:solidFill>
              <a:highlight>
                <a:srgbClr val="FFFFFF"/>
              </a:highlight>
              <a:latin typeface="Georgia"/>
              <a:ea typeface="Georgia"/>
              <a:cs typeface="Georgia"/>
              <a:sym typeface="Georgia"/>
            </a:endParaRPr>
          </a:p>
          <a:p>
            <a:pPr indent="-330200" lvl="1" marL="9144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through the </a:t>
            </a:r>
            <a:r>
              <a:rPr lang="en" sz="1600">
                <a:solidFill>
                  <a:srgbClr val="FF0000"/>
                </a:solidFill>
                <a:highlight>
                  <a:srgbClr val="FFFFFF"/>
                </a:highlight>
                <a:latin typeface="Georgia"/>
                <a:ea typeface="Georgia"/>
                <a:cs typeface="Georgia"/>
                <a:sym typeface="Georgia"/>
              </a:rPr>
              <a:t>communicative and management skill</a:t>
            </a:r>
            <a:r>
              <a:rPr lang="en" sz="1600">
                <a:solidFill>
                  <a:schemeClr val="dk1"/>
                </a:solidFill>
                <a:highlight>
                  <a:srgbClr val="FFFFFF"/>
                </a:highlight>
                <a:latin typeface="Georgia"/>
                <a:ea typeface="Georgia"/>
                <a:cs typeface="Georgia"/>
                <a:sym typeface="Georgia"/>
              </a:rPr>
              <a:t> to mobilize </a:t>
            </a:r>
            <a:endParaRPr sz="1600">
              <a:solidFill>
                <a:schemeClr val="dk1"/>
              </a:solidFill>
              <a:highlight>
                <a:srgbClr val="FFFFFF"/>
              </a:highlight>
              <a:latin typeface="Georgia"/>
              <a:ea typeface="Georgia"/>
              <a:cs typeface="Georgia"/>
              <a:sym typeface="Georgia"/>
            </a:endParaRPr>
          </a:p>
          <a:p>
            <a:pPr indent="-330200" lvl="2" marL="13716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human, </a:t>
            </a:r>
            <a:endParaRPr sz="1600">
              <a:solidFill>
                <a:schemeClr val="dk1"/>
              </a:solidFill>
              <a:highlight>
                <a:srgbClr val="FFFFFF"/>
              </a:highlight>
              <a:latin typeface="Georgia"/>
              <a:ea typeface="Georgia"/>
              <a:cs typeface="Georgia"/>
              <a:sym typeface="Georgia"/>
            </a:endParaRPr>
          </a:p>
          <a:p>
            <a:pPr indent="-330200" lvl="2" marL="13716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financial, and </a:t>
            </a:r>
            <a:endParaRPr sz="1600">
              <a:solidFill>
                <a:schemeClr val="dk1"/>
              </a:solidFill>
              <a:highlight>
                <a:srgbClr val="FFFFFF"/>
              </a:highlight>
              <a:latin typeface="Georgia"/>
              <a:ea typeface="Georgia"/>
              <a:cs typeface="Georgia"/>
              <a:sym typeface="Georgia"/>
            </a:endParaRPr>
          </a:p>
          <a:p>
            <a:pPr indent="-330200" lvl="2" marL="13716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managerial and </a:t>
            </a:r>
            <a:endParaRPr sz="1600">
              <a:solidFill>
                <a:schemeClr val="dk1"/>
              </a:solidFill>
              <a:highlight>
                <a:srgbClr val="FFFFFF"/>
              </a:highlight>
              <a:latin typeface="Georgia"/>
              <a:ea typeface="Georgia"/>
              <a:cs typeface="Georgia"/>
              <a:sym typeface="Georgia"/>
            </a:endParaRPr>
          </a:p>
          <a:p>
            <a:pPr indent="-330200" lvl="2" marL="13716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material resources necessary to </a:t>
            </a:r>
            <a:r>
              <a:rPr lang="en" sz="1600">
                <a:solidFill>
                  <a:srgbClr val="FF0000"/>
                </a:solidFill>
                <a:highlight>
                  <a:srgbClr val="FFFFFF"/>
                </a:highlight>
                <a:latin typeface="Georgia"/>
                <a:ea typeface="Georgia"/>
                <a:cs typeface="Georgia"/>
                <a:sym typeface="Georgia"/>
              </a:rPr>
              <a:t>bring project to fruition</a:t>
            </a:r>
            <a:r>
              <a:rPr lang="en" sz="1600">
                <a:solidFill>
                  <a:schemeClr val="dk1"/>
                </a:solidFill>
                <a:highlight>
                  <a:srgbClr val="FFFFFF"/>
                </a:highlight>
                <a:latin typeface="Georgia"/>
                <a:ea typeface="Georgia"/>
                <a:cs typeface="Georgia"/>
                <a:sym typeface="Georgia"/>
              </a:rPr>
              <a:t>.</a:t>
            </a:r>
            <a:endParaRPr sz="1600">
              <a:solidFill>
                <a:schemeClr val="dk1"/>
              </a:solidFill>
              <a:highlight>
                <a:srgbClr val="FFFFFF"/>
              </a:highlight>
              <a:latin typeface="Georgia"/>
              <a:ea typeface="Georgia"/>
              <a:cs typeface="Georgia"/>
              <a:sym typeface="Georgia"/>
            </a:endParaRPr>
          </a:p>
          <a:p>
            <a:pPr indent="-330200" lvl="0" marL="4572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Entrepreneurship means </a:t>
            </a:r>
            <a:endParaRPr sz="1600">
              <a:solidFill>
                <a:schemeClr val="dk1"/>
              </a:solidFill>
              <a:highlight>
                <a:srgbClr val="FFFFFF"/>
              </a:highlight>
              <a:latin typeface="Georgia"/>
              <a:ea typeface="Georgia"/>
              <a:cs typeface="Georgia"/>
              <a:sym typeface="Georgia"/>
            </a:endParaRPr>
          </a:p>
          <a:p>
            <a:pPr indent="-330200" lvl="1" marL="9144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the function of seeing investment and production process, </a:t>
            </a:r>
            <a:endParaRPr sz="1600">
              <a:solidFill>
                <a:schemeClr val="dk1"/>
              </a:solidFill>
              <a:highlight>
                <a:srgbClr val="FFFFFF"/>
              </a:highlight>
              <a:latin typeface="Georgia"/>
              <a:ea typeface="Georgia"/>
              <a:cs typeface="Georgia"/>
              <a:sym typeface="Georgia"/>
            </a:endParaRPr>
          </a:p>
          <a:p>
            <a:pPr indent="-330200" lvl="1" marL="9144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raising capital, </a:t>
            </a:r>
            <a:endParaRPr sz="1600">
              <a:solidFill>
                <a:schemeClr val="dk1"/>
              </a:solidFill>
              <a:highlight>
                <a:srgbClr val="FFFFFF"/>
              </a:highlight>
              <a:latin typeface="Georgia"/>
              <a:ea typeface="Georgia"/>
              <a:cs typeface="Georgia"/>
              <a:sym typeface="Georgia"/>
            </a:endParaRPr>
          </a:p>
          <a:p>
            <a:pPr indent="-330200" lvl="1" marL="9144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hiring labour, </a:t>
            </a:r>
            <a:endParaRPr sz="1600">
              <a:solidFill>
                <a:schemeClr val="dk1"/>
              </a:solidFill>
              <a:highlight>
                <a:srgbClr val="FFFFFF"/>
              </a:highlight>
              <a:latin typeface="Georgia"/>
              <a:ea typeface="Georgia"/>
              <a:cs typeface="Georgia"/>
              <a:sym typeface="Georgia"/>
            </a:endParaRPr>
          </a:p>
          <a:p>
            <a:pPr indent="-330200" lvl="1" marL="9144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arranging the supply of raw materials, </a:t>
            </a:r>
            <a:endParaRPr sz="1600">
              <a:solidFill>
                <a:schemeClr val="dk1"/>
              </a:solidFill>
              <a:highlight>
                <a:srgbClr val="FFFFFF"/>
              </a:highlight>
              <a:latin typeface="Georgia"/>
              <a:ea typeface="Georgia"/>
              <a:cs typeface="Georgia"/>
              <a:sym typeface="Georgia"/>
            </a:endParaRPr>
          </a:p>
          <a:p>
            <a:pPr indent="-330200" lvl="1" marL="9144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finding site, </a:t>
            </a:r>
            <a:endParaRPr sz="1600">
              <a:solidFill>
                <a:schemeClr val="dk1"/>
              </a:solidFill>
              <a:highlight>
                <a:srgbClr val="FFFFFF"/>
              </a:highlight>
              <a:latin typeface="Georgia"/>
              <a:ea typeface="Georgia"/>
              <a:cs typeface="Georgia"/>
              <a:sym typeface="Georgia"/>
            </a:endParaRPr>
          </a:p>
          <a:p>
            <a:pPr indent="-330200" lvl="1" marL="9144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introducing a new technique and commodities, </a:t>
            </a:r>
            <a:endParaRPr sz="1600">
              <a:solidFill>
                <a:schemeClr val="dk1"/>
              </a:solidFill>
              <a:highlight>
                <a:srgbClr val="FFFFFF"/>
              </a:highlight>
              <a:latin typeface="Georgia"/>
              <a:ea typeface="Georgia"/>
              <a:cs typeface="Georgia"/>
              <a:sym typeface="Georgia"/>
            </a:endParaRPr>
          </a:p>
          <a:p>
            <a:pPr indent="-330200" lvl="1" marL="9144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discovering new sources of raw materials, and </a:t>
            </a:r>
            <a:endParaRPr sz="1600">
              <a:solidFill>
                <a:schemeClr val="dk1"/>
              </a:solidFill>
              <a:highlight>
                <a:srgbClr val="FFFFFF"/>
              </a:highlight>
              <a:latin typeface="Georgia"/>
              <a:ea typeface="Georgia"/>
              <a:cs typeface="Georgia"/>
              <a:sym typeface="Georgia"/>
            </a:endParaRPr>
          </a:p>
          <a:p>
            <a:pPr indent="-330200" lvl="1" marL="9144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selecting top managers for day-to-day operations of the enterprise.</a:t>
            </a: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21" name="Google Shape;221;p28"/>
          <p:cNvPicPr preferRelativeResize="0"/>
          <p:nvPr/>
        </p:nvPicPr>
        <p:blipFill rotWithShape="1">
          <a:blip r:embed="rId3">
            <a:alphaModFix/>
          </a:blip>
          <a:srcRect b="0" l="0" r="0" t="0"/>
          <a:stretch/>
        </p:blipFill>
        <p:spPr>
          <a:xfrm>
            <a:off x="630500" y="1828525"/>
            <a:ext cx="7944050" cy="1964775"/>
          </a:xfrm>
          <a:prstGeom prst="rect">
            <a:avLst/>
          </a:prstGeom>
          <a:noFill/>
          <a:ln>
            <a:noFill/>
          </a:ln>
        </p:spPr>
      </p:pic>
      <p:sp>
        <p:nvSpPr>
          <p:cNvPr id="222" name="Google Shape;222;p28"/>
          <p:cNvSpPr txBox="1"/>
          <p:nvPr>
            <p:ph type="title"/>
          </p:nvPr>
        </p:nvSpPr>
        <p:spPr>
          <a:xfrm>
            <a:off x="311700" y="241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Entrepreneurship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idx="1" type="body"/>
          </p:nvPr>
        </p:nvSpPr>
        <p:spPr>
          <a:xfrm>
            <a:off x="311700" y="814000"/>
            <a:ext cx="8619300" cy="4127400"/>
          </a:xfrm>
          <a:prstGeom prst="rect">
            <a:avLst/>
          </a:prstGeom>
          <a:noFill/>
          <a:ln>
            <a:noFill/>
          </a:ln>
        </p:spPr>
        <p:txBody>
          <a:bodyPr anchorCtr="0" anchor="t" bIns="91425" lIns="91425" spcFirstLastPara="1" rIns="91425" wrap="square" tIns="91425">
            <a:noAutofit/>
          </a:bodyPr>
          <a:lstStyle/>
          <a:p>
            <a:pPr indent="-321468" lvl="0" marL="457200" rtl="0" algn="l">
              <a:lnSpc>
                <a:spcPct val="130000"/>
              </a:lnSpc>
              <a:spcBef>
                <a:spcPts val="0"/>
              </a:spcBef>
              <a:spcAft>
                <a:spcPts val="0"/>
              </a:spcAft>
              <a:buClr>
                <a:schemeClr val="dk1"/>
              </a:buClr>
              <a:buSzPts val="1463"/>
              <a:buFont typeface="Georgia"/>
              <a:buChar char="●"/>
            </a:pPr>
            <a:r>
              <a:rPr lang="en" sz="1462">
                <a:solidFill>
                  <a:schemeClr val="dk1"/>
                </a:solidFill>
                <a:highlight>
                  <a:srgbClr val="FFFFFF"/>
                </a:highlight>
                <a:latin typeface="Georgia"/>
                <a:ea typeface="Georgia"/>
                <a:cs typeface="Georgia"/>
                <a:sym typeface="Georgia"/>
              </a:rPr>
              <a:t>A.H. Cole defined entrepreneurship as the </a:t>
            </a:r>
            <a:endParaRPr sz="1462">
              <a:solidFill>
                <a:schemeClr val="dk1"/>
              </a:solidFill>
              <a:highlight>
                <a:srgbClr val="FFFFFF"/>
              </a:highlight>
              <a:latin typeface="Georgia"/>
              <a:ea typeface="Georgia"/>
              <a:cs typeface="Georgia"/>
              <a:sym typeface="Georgia"/>
            </a:endParaRPr>
          </a:p>
          <a:p>
            <a:pPr indent="-321468" lvl="1" marL="914400" rtl="0" algn="l">
              <a:lnSpc>
                <a:spcPct val="130000"/>
              </a:lnSpc>
              <a:spcBef>
                <a:spcPts val="0"/>
              </a:spcBef>
              <a:spcAft>
                <a:spcPts val="0"/>
              </a:spcAft>
              <a:buClr>
                <a:schemeClr val="dk1"/>
              </a:buClr>
              <a:buSzPts val="1463"/>
              <a:buFont typeface="Georgia"/>
              <a:buChar char="○"/>
            </a:pPr>
            <a:r>
              <a:rPr lang="en" sz="1462">
                <a:solidFill>
                  <a:srgbClr val="FF0000"/>
                </a:solidFill>
                <a:highlight>
                  <a:srgbClr val="FFFFFF"/>
                </a:highlight>
                <a:latin typeface="Georgia"/>
                <a:ea typeface="Georgia"/>
                <a:cs typeface="Georgia"/>
                <a:sym typeface="Georgia"/>
              </a:rPr>
              <a:t>purposeful activity</a:t>
            </a:r>
            <a:r>
              <a:rPr lang="en" sz="1462">
                <a:solidFill>
                  <a:schemeClr val="dk1"/>
                </a:solidFill>
                <a:highlight>
                  <a:srgbClr val="FFFFFF"/>
                </a:highlight>
                <a:latin typeface="Georgia"/>
                <a:ea typeface="Georgia"/>
                <a:cs typeface="Georgia"/>
                <a:sym typeface="Georgia"/>
              </a:rPr>
              <a:t> of an individual or a group-associated individuals undertaken to </a:t>
            </a:r>
            <a:r>
              <a:rPr lang="en" sz="1462">
                <a:solidFill>
                  <a:srgbClr val="FF0000"/>
                </a:solidFill>
                <a:highlight>
                  <a:srgbClr val="FFFFFF"/>
                </a:highlight>
                <a:latin typeface="Georgia"/>
                <a:ea typeface="Georgia"/>
                <a:cs typeface="Georgia"/>
                <a:sym typeface="Georgia"/>
              </a:rPr>
              <a:t>initiate, maintain or aggrandize a profit oriented business</a:t>
            </a:r>
            <a:r>
              <a:rPr lang="en" sz="1462">
                <a:solidFill>
                  <a:schemeClr val="dk1"/>
                </a:solidFill>
                <a:highlight>
                  <a:srgbClr val="FFFFFF"/>
                </a:highlight>
                <a:latin typeface="Georgia"/>
                <a:ea typeface="Georgia"/>
                <a:cs typeface="Georgia"/>
                <a:sym typeface="Georgia"/>
              </a:rPr>
              <a:t> unit for the production or distribution of economic goals and services. </a:t>
            </a:r>
            <a:endParaRPr sz="1462">
              <a:solidFill>
                <a:schemeClr val="dk1"/>
              </a:solidFill>
              <a:highlight>
                <a:srgbClr val="FFFFFF"/>
              </a:highlight>
              <a:latin typeface="Georgia"/>
              <a:ea typeface="Georgia"/>
              <a:cs typeface="Georgia"/>
              <a:sym typeface="Georgia"/>
            </a:endParaRPr>
          </a:p>
          <a:p>
            <a:pPr indent="-321468" lvl="0" marL="457200" marR="0" rtl="0" algn="l">
              <a:lnSpc>
                <a:spcPct val="200000"/>
              </a:lnSpc>
              <a:spcBef>
                <a:spcPts val="0"/>
              </a:spcBef>
              <a:spcAft>
                <a:spcPts val="0"/>
              </a:spcAft>
              <a:buClr>
                <a:schemeClr val="dk1"/>
              </a:buClr>
              <a:buSzPts val="1463"/>
              <a:buFont typeface="Georgia"/>
              <a:buChar char="●"/>
            </a:pPr>
            <a:r>
              <a:rPr lang="en" sz="1462">
                <a:solidFill>
                  <a:schemeClr val="dk1"/>
                </a:solidFill>
                <a:highlight>
                  <a:srgbClr val="FFFFFF"/>
                </a:highlight>
                <a:latin typeface="Georgia"/>
                <a:ea typeface="Georgia"/>
                <a:cs typeface="Georgia"/>
                <a:sym typeface="Georgia"/>
              </a:rPr>
              <a:t>According to Frederick Harbinson, </a:t>
            </a:r>
            <a:r>
              <a:rPr lang="en" sz="1462">
                <a:solidFill>
                  <a:srgbClr val="FF0000"/>
                </a:solidFill>
                <a:highlight>
                  <a:srgbClr val="FFFFFF"/>
                </a:highlight>
                <a:latin typeface="Georgia"/>
                <a:ea typeface="Georgia"/>
                <a:cs typeface="Georgia"/>
                <a:sym typeface="Georgia"/>
              </a:rPr>
              <a:t>entrepreneurship is the skill to build an organization</a:t>
            </a:r>
            <a:r>
              <a:rPr lang="en" sz="1462">
                <a:solidFill>
                  <a:schemeClr val="dk1"/>
                </a:solidFill>
                <a:highlight>
                  <a:srgbClr val="FFFFFF"/>
                </a:highlight>
                <a:latin typeface="Georgia"/>
                <a:ea typeface="Georgia"/>
                <a:cs typeface="Georgia"/>
                <a:sym typeface="Georgia"/>
              </a:rPr>
              <a:t>.</a:t>
            </a:r>
            <a:endParaRPr sz="1462">
              <a:solidFill>
                <a:schemeClr val="dk1"/>
              </a:solidFill>
              <a:highlight>
                <a:srgbClr val="FFFFFF"/>
              </a:highlight>
              <a:latin typeface="Georgia"/>
              <a:ea typeface="Georgia"/>
              <a:cs typeface="Georgia"/>
              <a:sym typeface="Georgia"/>
            </a:endParaRPr>
          </a:p>
          <a:p>
            <a:pPr indent="-321468" lvl="0" marL="457200" marR="0" rtl="0" algn="l">
              <a:lnSpc>
                <a:spcPct val="200000"/>
              </a:lnSpc>
              <a:spcBef>
                <a:spcPts val="0"/>
              </a:spcBef>
              <a:spcAft>
                <a:spcPts val="0"/>
              </a:spcAft>
              <a:buClr>
                <a:schemeClr val="dk1"/>
              </a:buClr>
              <a:buSzPts val="1463"/>
              <a:buFont typeface="Georgia"/>
              <a:buChar char="●"/>
            </a:pPr>
            <a:r>
              <a:rPr lang="en" sz="1462">
                <a:solidFill>
                  <a:schemeClr val="dk1"/>
                </a:solidFill>
                <a:highlight>
                  <a:srgbClr val="FFFFFF"/>
                </a:highlight>
                <a:latin typeface="Georgia"/>
                <a:ea typeface="Georgia"/>
                <a:cs typeface="Georgia"/>
                <a:sym typeface="Georgia"/>
              </a:rPr>
              <a:t>Pathak regarded the term entrepreneurship as </a:t>
            </a:r>
            <a:r>
              <a:rPr lang="en" sz="1462">
                <a:solidFill>
                  <a:srgbClr val="FF0000"/>
                </a:solidFill>
                <a:highlight>
                  <a:srgbClr val="FFFFFF"/>
                </a:highlight>
                <a:latin typeface="Georgia"/>
                <a:ea typeface="Georgia"/>
                <a:cs typeface="Georgia"/>
                <a:sym typeface="Georgia"/>
              </a:rPr>
              <a:t>co-extensive with setting up and managing a small scale unit</a:t>
            </a:r>
            <a:r>
              <a:rPr lang="en" sz="1462">
                <a:solidFill>
                  <a:schemeClr val="dk1"/>
                </a:solidFill>
                <a:highlight>
                  <a:srgbClr val="FFFFFF"/>
                </a:highlight>
                <a:latin typeface="Georgia"/>
                <a:ea typeface="Georgia"/>
                <a:cs typeface="Georgia"/>
                <a:sym typeface="Georgia"/>
              </a:rPr>
              <a:t>. This involves a </a:t>
            </a:r>
            <a:r>
              <a:rPr lang="en" sz="1462">
                <a:solidFill>
                  <a:srgbClr val="FF0000"/>
                </a:solidFill>
                <a:highlight>
                  <a:srgbClr val="FFFFFF"/>
                </a:highlight>
                <a:latin typeface="Georgia"/>
                <a:ea typeface="Georgia"/>
                <a:cs typeface="Georgia"/>
                <a:sym typeface="Georgia"/>
              </a:rPr>
              <a:t>wide range of areas needing a series of decisions</a:t>
            </a:r>
            <a:r>
              <a:rPr lang="en" sz="1462">
                <a:solidFill>
                  <a:schemeClr val="dk1"/>
                </a:solidFill>
                <a:highlight>
                  <a:srgbClr val="FFFFFF"/>
                </a:highlight>
                <a:latin typeface="Georgia"/>
                <a:ea typeface="Georgia"/>
                <a:cs typeface="Georgia"/>
                <a:sym typeface="Georgia"/>
              </a:rPr>
              <a:t> that can be broadly grouped into three categories – Decisions related to-</a:t>
            </a:r>
            <a:endParaRPr sz="1462">
              <a:solidFill>
                <a:schemeClr val="dk1"/>
              </a:solidFill>
              <a:highlight>
                <a:srgbClr val="FFFFFF"/>
              </a:highlight>
              <a:latin typeface="Georgia"/>
              <a:ea typeface="Georgia"/>
              <a:cs typeface="Georgia"/>
              <a:sym typeface="Georgia"/>
            </a:endParaRPr>
          </a:p>
          <a:p>
            <a:pPr indent="-321468" lvl="1" marL="914400" rtl="0" algn="l">
              <a:lnSpc>
                <a:spcPct val="130000"/>
              </a:lnSpc>
              <a:spcBef>
                <a:spcPts val="0"/>
              </a:spcBef>
              <a:spcAft>
                <a:spcPts val="0"/>
              </a:spcAft>
              <a:buClr>
                <a:schemeClr val="dk1"/>
              </a:buClr>
              <a:buSzPts val="1463"/>
              <a:buFont typeface="Georgia"/>
              <a:buChar char="○"/>
            </a:pPr>
            <a:r>
              <a:rPr lang="en" sz="1462">
                <a:solidFill>
                  <a:schemeClr val="dk1"/>
                </a:solidFill>
                <a:highlight>
                  <a:srgbClr val="FFFFFF"/>
                </a:highlight>
                <a:latin typeface="Georgia"/>
                <a:ea typeface="Georgia"/>
                <a:cs typeface="Georgia"/>
                <a:sym typeface="Georgia"/>
              </a:rPr>
              <a:t>Perception of an opportunity,</a:t>
            </a:r>
            <a:endParaRPr sz="1462">
              <a:solidFill>
                <a:schemeClr val="dk1"/>
              </a:solidFill>
              <a:highlight>
                <a:srgbClr val="FFFFFF"/>
              </a:highlight>
              <a:latin typeface="Georgia"/>
              <a:ea typeface="Georgia"/>
              <a:cs typeface="Georgia"/>
              <a:sym typeface="Georgia"/>
            </a:endParaRPr>
          </a:p>
          <a:p>
            <a:pPr indent="-321468" lvl="1" marL="914400" rtl="0" algn="l">
              <a:lnSpc>
                <a:spcPct val="130000"/>
              </a:lnSpc>
              <a:spcBef>
                <a:spcPts val="0"/>
              </a:spcBef>
              <a:spcAft>
                <a:spcPts val="0"/>
              </a:spcAft>
              <a:buClr>
                <a:schemeClr val="dk1"/>
              </a:buClr>
              <a:buSzPts val="1463"/>
              <a:buFont typeface="Georgia"/>
              <a:buChar char="○"/>
            </a:pPr>
            <a:r>
              <a:rPr lang="en" sz="1462">
                <a:solidFill>
                  <a:schemeClr val="dk1"/>
                </a:solidFill>
                <a:highlight>
                  <a:srgbClr val="FFFFFF"/>
                </a:highlight>
                <a:latin typeface="Georgia"/>
                <a:ea typeface="Georgia"/>
                <a:cs typeface="Georgia"/>
                <a:sym typeface="Georgia"/>
              </a:rPr>
              <a:t>Organization of an industrial unit, and</a:t>
            </a:r>
            <a:endParaRPr sz="1462">
              <a:solidFill>
                <a:schemeClr val="dk1"/>
              </a:solidFill>
              <a:highlight>
                <a:srgbClr val="FFFFFF"/>
              </a:highlight>
              <a:latin typeface="Georgia"/>
              <a:ea typeface="Georgia"/>
              <a:cs typeface="Georgia"/>
              <a:sym typeface="Georgia"/>
            </a:endParaRPr>
          </a:p>
          <a:p>
            <a:pPr indent="-321468" lvl="1" marL="914400" rtl="0" algn="l">
              <a:lnSpc>
                <a:spcPct val="130000"/>
              </a:lnSpc>
              <a:spcBef>
                <a:spcPts val="0"/>
              </a:spcBef>
              <a:spcAft>
                <a:spcPts val="0"/>
              </a:spcAft>
              <a:buClr>
                <a:schemeClr val="dk1"/>
              </a:buClr>
              <a:buSzPts val="1463"/>
              <a:buFont typeface="Georgia"/>
              <a:buChar char="○"/>
            </a:pPr>
            <a:r>
              <a:rPr lang="en" sz="1462">
                <a:solidFill>
                  <a:schemeClr val="dk1"/>
                </a:solidFill>
                <a:highlight>
                  <a:srgbClr val="FFFFFF"/>
                </a:highlight>
                <a:latin typeface="Georgia"/>
                <a:ea typeface="Georgia"/>
                <a:cs typeface="Georgia"/>
                <a:sym typeface="Georgia"/>
              </a:rPr>
              <a:t>Running of the industrial unit as a profitable, going, and growing concern.</a:t>
            </a:r>
            <a:endParaRPr sz="1695"/>
          </a:p>
        </p:txBody>
      </p:sp>
      <p:sp>
        <p:nvSpPr>
          <p:cNvPr id="228" name="Google Shape;228;p29"/>
          <p:cNvSpPr txBox="1"/>
          <p:nvPr>
            <p:ph type="title"/>
          </p:nvPr>
        </p:nvSpPr>
        <p:spPr>
          <a:xfrm>
            <a:off x="311700" y="241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Entrepreneurship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3"/>
          <p:cNvPicPr preferRelativeResize="0"/>
          <p:nvPr/>
        </p:nvPicPr>
        <p:blipFill rotWithShape="1">
          <a:blip r:embed="rId3">
            <a:alphaModFix/>
          </a:blip>
          <a:srcRect b="0" l="0" r="0" t="0"/>
          <a:stretch/>
        </p:blipFill>
        <p:spPr>
          <a:xfrm>
            <a:off x="766625" y="552150"/>
            <a:ext cx="7426024" cy="4436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idx="1" type="body"/>
          </p:nvPr>
        </p:nvSpPr>
        <p:spPr>
          <a:xfrm>
            <a:off x="311700" y="1118800"/>
            <a:ext cx="8520600" cy="2947500"/>
          </a:xfrm>
          <a:prstGeom prst="rect">
            <a:avLst/>
          </a:prstGeom>
          <a:noFill/>
          <a:ln>
            <a:noFill/>
          </a:ln>
        </p:spPr>
        <p:txBody>
          <a:bodyPr anchorCtr="0" anchor="t" bIns="91425" lIns="91425" spcFirstLastPara="1" rIns="91425" wrap="square" tIns="91425">
            <a:noAutofit/>
          </a:bodyPr>
          <a:lstStyle/>
          <a:p>
            <a:pPr indent="-328612" lvl="0" marL="457200" rtl="0" algn="l">
              <a:lnSpc>
                <a:spcPct val="150000"/>
              </a:lnSpc>
              <a:spcBef>
                <a:spcPts val="0"/>
              </a:spcBef>
              <a:spcAft>
                <a:spcPts val="0"/>
              </a:spcAft>
              <a:buClr>
                <a:schemeClr val="dk1"/>
              </a:buClr>
              <a:buSzPts val="1575"/>
              <a:buFont typeface="Georgia"/>
              <a:buChar char="●"/>
            </a:pPr>
            <a:r>
              <a:rPr lang="en" sz="1575">
                <a:solidFill>
                  <a:schemeClr val="dk1"/>
                </a:solidFill>
                <a:highlight>
                  <a:srgbClr val="FFFFFF"/>
                </a:highlight>
                <a:latin typeface="Georgia"/>
                <a:ea typeface="Georgia"/>
                <a:cs typeface="Georgia"/>
                <a:sym typeface="Georgia"/>
              </a:rPr>
              <a:t>Robert Ronstadt presented the essence of entrepreneurship in the following way – </a:t>
            </a:r>
            <a:endParaRPr sz="1575">
              <a:solidFill>
                <a:schemeClr val="dk1"/>
              </a:solidFill>
              <a:highlight>
                <a:srgbClr val="FFFFFF"/>
              </a:highlight>
              <a:latin typeface="Georgia"/>
              <a:ea typeface="Georgia"/>
              <a:cs typeface="Georgia"/>
              <a:sym typeface="Georgia"/>
            </a:endParaRPr>
          </a:p>
          <a:p>
            <a:pPr indent="-328612" lvl="1" marL="914400" rtl="0" algn="l">
              <a:lnSpc>
                <a:spcPct val="150000"/>
              </a:lnSpc>
              <a:spcBef>
                <a:spcPts val="0"/>
              </a:spcBef>
              <a:spcAft>
                <a:spcPts val="0"/>
              </a:spcAft>
              <a:buClr>
                <a:schemeClr val="dk1"/>
              </a:buClr>
              <a:buSzPts val="1575"/>
              <a:buFont typeface="Georgia"/>
              <a:buChar char="○"/>
            </a:pPr>
            <a:r>
              <a:rPr lang="en" sz="1575">
                <a:solidFill>
                  <a:schemeClr val="dk1"/>
                </a:solidFill>
                <a:highlight>
                  <a:srgbClr val="FFFFFF"/>
                </a:highlight>
                <a:latin typeface="Georgia"/>
                <a:ea typeface="Georgia"/>
                <a:cs typeface="Georgia"/>
                <a:sym typeface="Georgia"/>
              </a:rPr>
              <a:t>Entrepreneurship is the </a:t>
            </a:r>
            <a:r>
              <a:rPr lang="en" sz="1575">
                <a:solidFill>
                  <a:srgbClr val="FF0000"/>
                </a:solidFill>
                <a:highlight>
                  <a:srgbClr val="FFFFFF"/>
                </a:highlight>
                <a:latin typeface="Georgia"/>
                <a:ea typeface="Georgia"/>
                <a:cs typeface="Georgia"/>
                <a:sym typeface="Georgia"/>
              </a:rPr>
              <a:t>dynamic process of creating incremental wealth</a:t>
            </a:r>
            <a:r>
              <a:rPr lang="en" sz="1575">
                <a:solidFill>
                  <a:schemeClr val="dk1"/>
                </a:solidFill>
                <a:highlight>
                  <a:srgbClr val="FFFFFF"/>
                </a:highlight>
                <a:latin typeface="Georgia"/>
                <a:ea typeface="Georgia"/>
                <a:cs typeface="Georgia"/>
                <a:sym typeface="Georgia"/>
              </a:rPr>
              <a:t>. </a:t>
            </a:r>
            <a:endParaRPr sz="1575">
              <a:solidFill>
                <a:schemeClr val="dk1"/>
              </a:solidFill>
              <a:highlight>
                <a:srgbClr val="FFFFFF"/>
              </a:highlight>
              <a:latin typeface="Georgia"/>
              <a:ea typeface="Georgia"/>
              <a:cs typeface="Georgia"/>
              <a:sym typeface="Georgia"/>
            </a:endParaRPr>
          </a:p>
          <a:p>
            <a:pPr indent="-328612" lvl="1" marL="914400" rtl="0" algn="l">
              <a:lnSpc>
                <a:spcPct val="150000"/>
              </a:lnSpc>
              <a:spcBef>
                <a:spcPts val="0"/>
              </a:spcBef>
              <a:spcAft>
                <a:spcPts val="0"/>
              </a:spcAft>
              <a:buClr>
                <a:schemeClr val="dk1"/>
              </a:buClr>
              <a:buSzPts val="1575"/>
              <a:buFont typeface="Georgia"/>
              <a:buChar char="○"/>
            </a:pPr>
            <a:r>
              <a:rPr lang="en" sz="1575">
                <a:solidFill>
                  <a:schemeClr val="dk1"/>
                </a:solidFill>
                <a:highlight>
                  <a:srgbClr val="FFFFFF"/>
                </a:highlight>
                <a:latin typeface="Georgia"/>
                <a:ea typeface="Georgia"/>
                <a:cs typeface="Georgia"/>
                <a:sym typeface="Georgia"/>
              </a:rPr>
              <a:t>This wealth is created by </a:t>
            </a:r>
            <a:r>
              <a:rPr lang="en" sz="1575">
                <a:solidFill>
                  <a:srgbClr val="FF0000"/>
                </a:solidFill>
                <a:highlight>
                  <a:srgbClr val="FFFFFF"/>
                </a:highlight>
                <a:latin typeface="Georgia"/>
                <a:ea typeface="Georgia"/>
                <a:cs typeface="Georgia"/>
                <a:sym typeface="Georgia"/>
              </a:rPr>
              <a:t>individuals who assume major risks in terms of </a:t>
            </a:r>
            <a:endParaRPr sz="1575">
              <a:solidFill>
                <a:srgbClr val="FF0000"/>
              </a:solidFill>
              <a:highlight>
                <a:srgbClr val="FFFFFF"/>
              </a:highlight>
              <a:latin typeface="Georgia"/>
              <a:ea typeface="Georgia"/>
              <a:cs typeface="Georgia"/>
              <a:sym typeface="Georgia"/>
            </a:endParaRPr>
          </a:p>
          <a:p>
            <a:pPr indent="-328612" lvl="2" marL="1371600" rtl="0" algn="l">
              <a:lnSpc>
                <a:spcPct val="150000"/>
              </a:lnSpc>
              <a:spcBef>
                <a:spcPts val="0"/>
              </a:spcBef>
              <a:spcAft>
                <a:spcPts val="0"/>
              </a:spcAft>
              <a:buClr>
                <a:schemeClr val="dk1"/>
              </a:buClr>
              <a:buSzPts val="1575"/>
              <a:buFont typeface="Georgia"/>
              <a:buChar char="■"/>
            </a:pPr>
            <a:r>
              <a:rPr lang="en" sz="1575">
                <a:solidFill>
                  <a:srgbClr val="FF0000"/>
                </a:solidFill>
                <a:highlight>
                  <a:srgbClr val="FFFFFF"/>
                </a:highlight>
                <a:latin typeface="Georgia"/>
                <a:ea typeface="Georgia"/>
                <a:cs typeface="Georgia"/>
                <a:sym typeface="Georgia"/>
              </a:rPr>
              <a:t>equity, </a:t>
            </a:r>
            <a:endParaRPr sz="1575">
              <a:solidFill>
                <a:srgbClr val="FF0000"/>
              </a:solidFill>
              <a:highlight>
                <a:srgbClr val="FFFFFF"/>
              </a:highlight>
              <a:latin typeface="Georgia"/>
              <a:ea typeface="Georgia"/>
              <a:cs typeface="Georgia"/>
              <a:sym typeface="Georgia"/>
            </a:endParaRPr>
          </a:p>
          <a:p>
            <a:pPr indent="-328612" lvl="2" marL="1371600" rtl="0" algn="l">
              <a:lnSpc>
                <a:spcPct val="150000"/>
              </a:lnSpc>
              <a:spcBef>
                <a:spcPts val="0"/>
              </a:spcBef>
              <a:spcAft>
                <a:spcPts val="0"/>
              </a:spcAft>
              <a:buClr>
                <a:schemeClr val="dk1"/>
              </a:buClr>
              <a:buSzPts val="1575"/>
              <a:buFont typeface="Georgia"/>
              <a:buChar char="■"/>
            </a:pPr>
            <a:r>
              <a:rPr lang="en" sz="1575">
                <a:solidFill>
                  <a:srgbClr val="FF0000"/>
                </a:solidFill>
                <a:highlight>
                  <a:srgbClr val="FFFFFF"/>
                </a:highlight>
                <a:latin typeface="Georgia"/>
                <a:ea typeface="Georgia"/>
                <a:cs typeface="Georgia"/>
                <a:sym typeface="Georgia"/>
              </a:rPr>
              <a:t>time, and/or </a:t>
            </a:r>
            <a:endParaRPr sz="1575">
              <a:solidFill>
                <a:srgbClr val="FF0000"/>
              </a:solidFill>
              <a:highlight>
                <a:srgbClr val="FFFFFF"/>
              </a:highlight>
              <a:latin typeface="Georgia"/>
              <a:ea typeface="Georgia"/>
              <a:cs typeface="Georgia"/>
              <a:sym typeface="Georgia"/>
            </a:endParaRPr>
          </a:p>
          <a:p>
            <a:pPr indent="-328612" lvl="2" marL="1371600" rtl="0" algn="l">
              <a:lnSpc>
                <a:spcPct val="150000"/>
              </a:lnSpc>
              <a:spcBef>
                <a:spcPts val="0"/>
              </a:spcBef>
              <a:spcAft>
                <a:spcPts val="0"/>
              </a:spcAft>
              <a:buClr>
                <a:schemeClr val="dk1"/>
              </a:buClr>
              <a:buSzPts val="1575"/>
              <a:buFont typeface="Georgia"/>
              <a:buChar char="■"/>
            </a:pPr>
            <a:r>
              <a:rPr lang="en" sz="1575">
                <a:solidFill>
                  <a:srgbClr val="FF0000"/>
                </a:solidFill>
                <a:highlight>
                  <a:srgbClr val="FFFFFF"/>
                </a:highlight>
                <a:latin typeface="Georgia"/>
                <a:ea typeface="Georgia"/>
                <a:cs typeface="Georgia"/>
                <a:sym typeface="Georgia"/>
              </a:rPr>
              <a:t>career commitment of providing value for some product or service</a:t>
            </a:r>
            <a:r>
              <a:rPr lang="en" sz="1575">
                <a:solidFill>
                  <a:schemeClr val="dk1"/>
                </a:solidFill>
                <a:highlight>
                  <a:srgbClr val="FFFFFF"/>
                </a:highlight>
                <a:latin typeface="Georgia"/>
                <a:ea typeface="Georgia"/>
                <a:cs typeface="Georgia"/>
                <a:sym typeface="Georgia"/>
              </a:rPr>
              <a:t>.</a:t>
            </a:r>
            <a:endParaRPr sz="1575">
              <a:solidFill>
                <a:schemeClr val="dk1"/>
              </a:solidFill>
              <a:highlight>
                <a:srgbClr val="FFFFFF"/>
              </a:highlight>
              <a:latin typeface="Georgia"/>
              <a:ea typeface="Georgia"/>
              <a:cs typeface="Georgia"/>
              <a:sym typeface="Georgia"/>
            </a:endParaRPr>
          </a:p>
          <a:p>
            <a:pPr indent="-328612" lvl="0" marL="457200" rtl="0" algn="l">
              <a:lnSpc>
                <a:spcPct val="150000"/>
              </a:lnSpc>
              <a:spcBef>
                <a:spcPts val="0"/>
              </a:spcBef>
              <a:spcAft>
                <a:spcPts val="0"/>
              </a:spcAft>
              <a:buClr>
                <a:schemeClr val="dk1"/>
              </a:buClr>
              <a:buSzPts val="1575"/>
              <a:buFont typeface="Georgia"/>
              <a:buChar char="●"/>
            </a:pPr>
            <a:r>
              <a:rPr lang="en" sz="1575">
                <a:solidFill>
                  <a:schemeClr val="dk1"/>
                </a:solidFill>
                <a:highlight>
                  <a:srgbClr val="FFFFFF"/>
                </a:highlight>
                <a:latin typeface="Georgia"/>
                <a:ea typeface="Georgia"/>
                <a:cs typeface="Georgia"/>
                <a:sym typeface="Georgia"/>
              </a:rPr>
              <a:t>The product or service itself </a:t>
            </a:r>
            <a:r>
              <a:rPr lang="en" sz="1575">
                <a:solidFill>
                  <a:srgbClr val="FF0000"/>
                </a:solidFill>
                <a:highlight>
                  <a:srgbClr val="FFFFFF"/>
                </a:highlight>
                <a:latin typeface="Georgia"/>
                <a:ea typeface="Georgia"/>
                <a:cs typeface="Georgia"/>
                <a:sym typeface="Georgia"/>
              </a:rPr>
              <a:t>may not be new or unique but the value must be</a:t>
            </a:r>
            <a:r>
              <a:rPr lang="en" sz="1575">
                <a:solidFill>
                  <a:schemeClr val="dk1"/>
                </a:solidFill>
                <a:highlight>
                  <a:srgbClr val="FFFFFF"/>
                </a:highlight>
                <a:latin typeface="Georgia"/>
                <a:ea typeface="Georgia"/>
                <a:cs typeface="Georgia"/>
                <a:sym typeface="Georgia"/>
              </a:rPr>
              <a:t>. </a:t>
            </a:r>
            <a:endParaRPr sz="1575">
              <a:solidFill>
                <a:schemeClr val="dk1"/>
              </a:solidFill>
              <a:highlight>
                <a:srgbClr val="FFFFFF"/>
              </a:highlight>
              <a:latin typeface="Georgia"/>
              <a:ea typeface="Georgia"/>
              <a:cs typeface="Georgia"/>
              <a:sym typeface="Georgia"/>
            </a:endParaRPr>
          </a:p>
          <a:p>
            <a:pPr indent="0" lvl="0" marL="0" rtl="0" algn="l">
              <a:lnSpc>
                <a:spcPct val="115000"/>
              </a:lnSpc>
              <a:spcBef>
                <a:spcPts val="1800"/>
              </a:spcBef>
              <a:spcAft>
                <a:spcPts val="1200"/>
              </a:spcAft>
              <a:buSzPts val="935"/>
              <a:buNone/>
            </a:pPr>
            <a:r>
              <a:t/>
            </a:r>
            <a:endParaRPr sz="1829"/>
          </a:p>
        </p:txBody>
      </p:sp>
      <p:sp>
        <p:nvSpPr>
          <p:cNvPr id="234" name="Google Shape;234;p30"/>
          <p:cNvSpPr txBox="1"/>
          <p:nvPr>
            <p:ph type="title"/>
          </p:nvPr>
        </p:nvSpPr>
        <p:spPr>
          <a:xfrm>
            <a:off x="311700" y="241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Entrepreneurship</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idx="1" type="body"/>
          </p:nvPr>
        </p:nvSpPr>
        <p:spPr>
          <a:xfrm>
            <a:off x="311700" y="1152475"/>
            <a:ext cx="80067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b="1" lang="en" sz="2700">
                <a:solidFill>
                  <a:schemeClr val="dk1"/>
                </a:solidFill>
                <a:highlight>
                  <a:srgbClr val="FFFFFF"/>
                </a:highlight>
              </a:rPr>
              <a:t>Process of entrepreneurship </a:t>
            </a:r>
            <a:endParaRPr b="1" sz="2700">
              <a:solidFill>
                <a:schemeClr val="dk1"/>
              </a:solidFill>
              <a:highlight>
                <a:srgbClr val="FFFFFF"/>
              </a:highlight>
            </a:endParaRPr>
          </a:p>
          <a:p>
            <a:pPr indent="0" lvl="0" marL="457200" rtl="0" algn="l">
              <a:lnSpc>
                <a:spcPct val="115000"/>
              </a:lnSpc>
              <a:spcBef>
                <a:spcPts val="0"/>
              </a:spcBef>
              <a:spcAft>
                <a:spcPts val="0"/>
              </a:spcAft>
              <a:buSzPts val="1800"/>
              <a:buNone/>
            </a:pPr>
            <a:r>
              <a:t/>
            </a:r>
            <a:endParaRPr b="1">
              <a:solidFill>
                <a:schemeClr val="dk1"/>
              </a:solidFill>
              <a:highlight>
                <a:srgbClr val="FFFFFF"/>
              </a:highlight>
            </a:endParaRPr>
          </a:p>
          <a:p>
            <a:pPr indent="-336550" lvl="0" marL="914400" rtl="0" algn="l">
              <a:lnSpc>
                <a:spcPct val="160000"/>
              </a:lnSpc>
              <a:spcBef>
                <a:spcPts val="0"/>
              </a:spcBef>
              <a:spcAft>
                <a:spcPts val="0"/>
              </a:spcAft>
              <a:buClr>
                <a:schemeClr val="dk1"/>
              </a:buClr>
              <a:buSzPts val="1700"/>
              <a:buChar char="●"/>
            </a:pPr>
            <a:r>
              <a:rPr lang="en" sz="1700">
                <a:solidFill>
                  <a:schemeClr val="dk1"/>
                </a:solidFill>
                <a:highlight>
                  <a:srgbClr val="FFFFFF"/>
                </a:highlight>
              </a:rPr>
              <a:t>The Entrepreneurship Process can be expressed as </a:t>
            </a:r>
            <a:endParaRPr sz="1700">
              <a:solidFill>
                <a:schemeClr val="dk1"/>
              </a:solidFill>
              <a:highlight>
                <a:srgbClr val="FFFFFF"/>
              </a:highlight>
            </a:endParaRPr>
          </a:p>
          <a:p>
            <a:pPr indent="-336550" lvl="1" marL="1371600" rtl="0" algn="l">
              <a:lnSpc>
                <a:spcPct val="160000"/>
              </a:lnSpc>
              <a:spcBef>
                <a:spcPts val="0"/>
              </a:spcBef>
              <a:spcAft>
                <a:spcPts val="0"/>
              </a:spcAft>
              <a:buClr>
                <a:schemeClr val="dk1"/>
              </a:buClr>
              <a:buSzPts val="1700"/>
              <a:buChar char="○"/>
            </a:pPr>
            <a:r>
              <a:rPr lang="en" sz="1700">
                <a:solidFill>
                  <a:srgbClr val="FF0000"/>
                </a:solidFill>
                <a:highlight>
                  <a:srgbClr val="FFFFFF"/>
                </a:highlight>
              </a:rPr>
              <a:t>a set of procedures and methodologies</a:t>
            </a:r>
            <a:r>
              <a:rPr lang="en" sz="1700">
                <a:solidFill>
                  <a:schemeClr val="dk1"/>
                </a:solidFill>
                <a:highlight>
                  <a:srgbClr val="FFFFFF"/>
                </a:highlight>
              </a:rPr>
              <a:t>, followed by entrepreneurs to establish a new business or venture. </a:t>
            </a:r>
            <a:endParaRPr sz="1700">
              <a:solidFill>
                <a:schemeClr val="dk1"/>
              </a:solidFill>
              <a:highlight>
                <a:srgbClr val="FFFFFF"/>
              </a:highlight>
            </a:endParaRPr>
          </a:p>
          <a:p>
            <a:pPr indent="-336550" lvl="1" marL="1371600" rtl="0" algn="l">
              <a:lnSpc>
                <a:spcPct val="160000"/>
              </a:lnSpc>
              <a:spcBef>
                <a:spcPts val="0"/>
              </a:spcBef>
              <a:spcAft>
                <a:spcPts val="0"/>
              </a:spcAft>
              <a:buClr>
                <a:schemeClr val="dk1"/>
              </a:buClr>
              <a:buSzPts val="1700"/>
              <a:buChar char="○"/>
            </a:pPr>
            <a:r>
              <a:rPr lang="en" sz="1700">
                <a:solidFill>
                  <a:schemeClr val="dk1"/>
                </a:solidFill>
                <a:highlight>
                  <a:srgbClr val="FFFFFF"/>
                </a:highlight>
              </a:rPr>
              <a:t>All the entrepreneurship process phases have certain meanings and functionality, which one has to trail and pursue for setting up a venture.</a:t>
            </a:r>
            <a:endParaRPr sz="1700">
              <a:solidFill>
                <a:schemeClr val="dk1"/>
              </a:solidFill>
              <a:highlight>
                <a:srgbClr val="FFFFFF"/>
              </a:highlight>
            </a:endParaRPr>
          </a:p>
          <a:p>
            <a:pPr indent="0" lvl="0" marL="0" rtl="0" algn="l">
              <a:lnSpc>
                <a:spcPct val="115000"/>
              </a:lnSpc>
              <a:spcBef>
                <a:spcPts val="0"/>
              </a:spcBef>
              <a:spcAft>
                <a:spcPts val="1200"/>
              </a:spcAft>
              <a:buSzPts val="1800"/>
              <a:buNone/>
            </a:pPr>
            <a:r>
              <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60000"/>
              </a:lnSpc>
              <a:spcBef>
                <a:spcPts val="0"/>
              </a:spcBef>
              <a:spcAft>
                <a:spcPts val="0"/>
              </a:spcAft>
              <a:buClr>
                <a:schemeClr val="dk1"/>
              </a:buClr>
              <a:buSzPct val="44000"/>
              <a:buFont typeface="Arial"/>
              <a:buNone/>
            </a:pPr>
            <a:r>
              <a:rPr lang="en" sz="2500">
                <a:highlight>
                  <a:srgbClr val="FFFFFF"/>
                </a:highlight>
              </a:rPr>
              <a:t>Flow diagram of the different phases of the Entrepreneurship process</a:t>
            </a:r>
            <a:endParaRPr sz="2500"/>
          </a:p>
        </p:txBody>
      </p:sp>
      <p:pic>
        <p:nvPicPr>
          <p:cNvPr id="245" name="Google Shape;245;p32"/>
          <p:cNvPicPr preferRelativeResize="0"/>
          <p:nvPr/>
        </p:nvPicPr>
        <p:blipFill rotWithShape="1">
          <a:blip r:embed="rId3">
            <a:alphaModFix/>
          </a:blip>
          <a:srcRect b="0" l="0" r="0" t="0"/>
          <a:stretch/>
        </p:blipFill>
        <p:spPr>
          <a:xfrm>
            <a:off x="3043400" y="1069975"/>
            <a:ext cx="2628900" cy="3581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idx="1" type="body"/>
          </p:nvPr>
        </p:nvSpPr>
        <p:spPr>
          <a:xfrm>
            <a:off x="500750" y="135525"/>
            <a:ext cx="8463000" cy="4766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AutoNum type="arabicPeriod"/>
            </a:pPr>
            <a:r>
              <a:rPr b="1" lang="en" sz="2200">
                <a:solidFill>
                  <a:schemeClr val="dk1"/>
                </a:solidFill>
                <a:highlight>
                  <a:srgbClr val="FFFFFF"/>
                </a:highlight>
              </a:rPr>
              <a:t>Identification of opportunity</a:t>
            </a:r>
            <a:endParaRPr b="1" sz="2200">
              <a:solidFill>
                <a:schemeClr val="dk1"/>
              </a:solidFill>
              <a:highlight>
                <a:srgbClr val="FFFFFF"/>
              </a:highlight>
            </a:endParaRPr>
          </a:p>
          <a:p>
            <a:pPr indent="0" lvl="0" marL="457200" rtl="0" algn="l">
              <a:lnSpc>
                <a:spcPct val="115000"/>
              </a:lnSpc>
              <a:spcBef>
                <a:spcPts val="0"/>
              </a:spcBef>
              <a:spcAft>
                <a:spcPts val="0"/>
              </a:spcAft>
              <a:buSzPts val="1800"/>
              <a:buNone/>
            </a:pPr>
            <a:r>
              <a:t/>
            </a:r>
            <a:endParaRPr b="1" sz="2200">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highlight>
                  <a:srgbClr val="FFFF00"/>
                </a:highlight>
              </a:rPr>
              <a:t>ID fresh food, KFC, bookmynanny, Swiggy, Swiggy Go, Zomato Gro., </a:t>
            </a:r>
            <a:endParaRPr sz="1400">
              <a:solidFill>
                <a:schemeClr val="dk1"/>
              </a:solidFill>
              <a:highlight>
                <a:srgbClr val="FFFF00"/>
              </a:highlight>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highlight>
                  <a:srgbClr val="FFFF00"/>
                </a:highlight>
              </a:rPr>
              <a:t>Pink Auto - initiative by govt.  </a:t>
            </a:r>
            <a:r>
              <a:rPr lang="en" sz="1400" u="sng">
                <a:solidFill>
                  <a:schemeClr val="hlink"/>
                </a:solidFill>
                <a:highlight>
                  <a:srgbClr val="FFFF00"/>
                </a:highlight>
                <a:hlinkClick r:id="rId3"/>
              </a:rPr>
              <a:t>http://www.bookmynanny.in/services.php</a:t>
            </a:r>
            <a:endParaRPr sz="1400">
              <a:solidFill>
                <a:schemeClr val="dk1"/>
              </a:solidFill>
              <a:highlight>
                <a:srgbClr val="FFFF00"/>
              </a:highlight>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highlight>
                  <a:srgbClr val="FFFFFF"/>
                </a:highlight>
              </a:rPr>
              <a:t>At the very early stage, an </a:t>
            </a:r>
            <a:r>
              <a:rPr lang="en" sz="1400">
                <a:solidFill>
                  <a:srgbClr val="FF0000"/>
                </a:solidFill>
                <a:highlight>
                  <a:srgbClr val="FFFFFF"/>
                </a:highlight>
              </a:rPr>
              <a:t>entrepreneur has to detect a problem in society and sense out some opportunities and visualize the market or consumer ratio</a:t>
            </a:r>
            <a:r>
              <a:rPr lang="en" sz="1400">
                <a:solidFill>
                  <a:schemeClr val="dk1"/>
                </a:solidFill>
                <a:highlight>
                  <a:srgbClr val="FFFFFF"/>
                </a:highlight>
              </a:rPr>
              <a:t>. </a:t>
            </a:r>
            <a:endParaRPr sz="1400">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highlight>
                  <a:srgbClr val="FFFFFF"/>
                </a:highlight>
              </a:rPr>
              <a:t>His/her creativity and innovation will also bring challenges. </a:t>
            </a:r>
            <a:endParaRPr sz="1400">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highlight>
                  <a:srgbClr val="FFFFFF"/>
                </a:highlight>
              </a:rPr>
              <a:t>Entrepreneurs should look for the scope to find an alternate efficient solution for </a:t>
            </a:r>
            <a:r>
              <a:rPr lang="en" sz="1400">
                <a:solidFill>
                  <a:srgbClr val="FF0000"/>
                </a:solidFill>
                <a:highlight>
                  <a:srgbClr val="FFFFFF"/>
                </a:highlight>
              </a:rPr>
              <a:t>needs, wants, detecting issues and problems, and effective solutions. </a:t>
            </a:r>
            <a:endParaRPr sz="1400">
              <a:solidFill>
                <a:srgbClr val="FF0000"/>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highlight>
                  <a:srgbClr val="FFFFFF"/>
                </a:highlight>
              </a:rPr>
              <a:t>If you're opting for the solution and you as an entrepreneur is standing in the very front, then you are on the advantageous side, which provides product identification and top reliability in the market.</a:t>
            </a:r>
            <a:endParaRPr sz="1400">
              <a:solidFill>
                <a:schemeClr val="dk1"/>
              </a:solidFill>
              <a:highlight>
                <a:srgbClr val="FFFFFF"/>
              </a:highlight>
            </a:endParaRPr>
          </a:p>
          <a:p>
            <a:pPr indent="0" lvl="0" marL="0" rtl="0" algn="l">
              <a:lnSpc>
                <a:spcPct val="150000"/>
              </a:lnSpc>
              <a:spcBef>
                <a:spcPts val="0"/>
              </a:spcBef>
              <a:spcAft>
                <a:spcPts val="1200"/>
              </a:spcAft>
              <a:buSzPts val="1800"/>
              <a:buNone/>
            </a:pPr>
            <a:r>
              <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idx="1" type="body"/>
          </p:nvPr>
        </p:nvSpPr>
        <p:spPr>
          <a:xfrm>
            <a:off x="259550" y="396275"/>
            <a:ext cx="8520600" cy="465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highlight>
                  <a:srgbClr val="FFFFFF"/>
                </a:highlight>
              </a:rPr>
              <a:t>2. Having a clear vision</a:t>
            </a:r>
            <a:endParaRPr b="1" sz="2000">
              <a:solidFill>
                <a:schemeClr val="dk1"/>
              </a:solidFill>
              <a:highlight>
                <a:srgbClr val="FFFFFF"/>
              </a:highlight>
            </a:endParaRPr>
          </a:p>
          <a:p>
            <a:pPr indent="0" lvl="0" marL="457200" rtl="0" algn="l">
              <a:lnSpc>
                <a:spcPct val="115000"/>
              </a:lnSpc>
              <a:spcBef>
                <a:spcPts val="0"/>
              </a:spcBef>
              <a:spcAft>
                <a:spcPts val="0"/>
              </a:spcAft>
              <a:buSzPts val="1800"/>
              <a:buNone/>
            </a:pPr>
            <a:r>
              <a:t/>
            </a:r>
            <a:endParaRPr b="1" sz="1700">
              <a:solidFill>
                <a:schemeClr val="dk1"/>
              </a:solidFill>
              <a:highlight>
                <a:srgbClr val="FFFFFF"/>
              </a:highlight>
            </a:endParaRPr>
          </a:p>
          <a:p>
            <a:pPr indent="-336550" lvl="0" marL="457200" rtl="0" algn="l">
              <a:lnSpc>
                <a:spcPct val="150000"/>
              </a:lnSpc>
              <a:spcBef>
                <a:spcPts val="0"/>
              </a:spcBef>
              <a:spcAft>
                <a:spcPts val="0"/>
              </a:spcAft>
              <a:buClr>
                <a:schemeClr val="dk1"/>
              </a:buClr>
              <a:buSzPts val="1700"/>
              <a:buChar char="●"/>
            </a:pPr>
            <a:r>
              <a:rPr lang="en" sz="1700">
                <a:solidFill>
                  <a:schemeClr val="dk1"/>
                </a:solidFill>
                <a:highlight>
                  <a:srgbClr val="FFFFFF"/>
                </a:highlight>
              </a:rPr>
              <a:t>There is a say - </a:t>
            </a:r>
            <a:r>
              <a:rPr lang="en" sz="1700">
                <a:solidFill>
                  <a:srgbClr val="FF0000"/>
                </a:solidFill>
                <a:highlight>
                  <a:srgbClr val="FFFFFF"/>
                </a:highlight>
              </a:rPr>
              <a:t>"A vision without implementation is just a dream with closed eyes." </a:t>
            </a:r>
            <a:endParaRPr sz="1700">
              <a:solidFill>
                <a:srgbClr val="FF0000"/>
              </a:solidFill>
              <a:highlight>
                <a:srgbClr val="FFFFFF"/>
              </a:highlight>
            </a:endParaRPr>
          </a:p>
          <a:p>
            <a:pPr indent="-336550" lvl="0" marL="457200" rtl="0" algn="l">
              <a:lnSpc>
                <a:spcPct val="150000"/>
              </a:lnSpc>
              <a:spcBef>
                <a:spcPts val="0"/>
              </a:spcBef>
              <a:spcAft>
                <a:spcPts val="0"/>
              </a:spcAft>
              <a:buClr>
                <a:schemeClr val="dk1"/>
              </a:buClr>
              <a:buSzPts val="1700"/>
              <a:buChar char="●"/>
            </a:pPr>
            <a:r>
              <a:rPr lang="en" sz="1700">
                <a:solidFill>
                  <a:schemeClr val="dk1"/>
                </a:solidFill>
                <a:highlight>
                  <a:srgbClr val="FFFFFF"/>
                </a:highlight>
              </a:rPr>
              <a:t>Another phase that the </a:t>
            </a:r>
            <a:r>
              <a:rPr lang="en" sz="1700">
                <a:solidFill>
                  <a:srgbClr val="FF0000"/>
                </a:solidFill>
                <a:highlight>
                  <a:srgbClr val="FFFFFF"/>
                </a:highlight>
              </a:rPr>
              <a:t>entrepreneur must have to see while creating his empire is to look beyond the idea or plan.</a:t>
            </a:r>
            <a:endParaRPr sz="1700">
              <a:solidFill>
                <a:srgbClr val="FF0000"/>
              </a:solidFill>
              <a:highlight>
                <a:srgbClr val="FFFFFF"/>
              </a:highlight>
            </a:endParaRPr>
          </a:p>
          <a:p>
            <a:pPr indent="-336550" lvl="0" marL="457200" rtl="0" algn="l">
              <a:lnSpc>
                <a:spcPct val="150000"/>
              </a:lnSpc>
              <a:spcBef>
                <a:spcPts val="0"/>
              </a:spcBef>
              <a:spcAft>
                <a:spcPts val="0"/>
              </a:spcAft>
              <a:buClr>
                <a:schemeClr val="dk1"/>
              </a:buClr>
              <a:buSzPts val="1700"/>
              <a:buChar char="●"/>
            </a:pPr>
            <a:r>
              <a:rPr lang="en" sz="1700">
                <a:solidFill>
                  <a:schemeClr val="dk1"/>
                </a:solidFill>
                <a:highlight>
                  <a:srgbClr val="FFFFFF"/>
                </a:highlight>
              </a:rPr>
              <a:t>He/she has to have a </a:t>
            </a:r>
            <a:r>
              <a:rPr lang="en" sz="1700">
                <a:solidFill>
                  <a:srgbClr val="FF0000"/>
                </a:solidFill>
                <a:highlight>
                  <a:srgbClr val="FFFFFF"/>
                </a:highlight>
              </a:rPr>
              <a:t>vision from the experience and a creative mindset to come up with new and innovative methodologies for solving different problems</a:t>
            </a:r>
            <a:r>
              <a:rPr lang="en" sz="1700">
                <a:solidFill>
                  <a:schemeClr val="dk1"/>
                </a:solidFill>
                <a:highlight>
                  <a:srgbClr val="FFFFFF"/>
                </a:highlight>
              </a:rPr>
              <a:t>. </a:t>
            </a:r>
            <a:endParaRPr sz="1700">
              <a:solidFill>
                <a:schemeClr val="dk1"/>
              </a:solidFill>
              <a:highlight>
                <a:srgbClr val="FFFFFF"/>
              </a:highlight>
            </a:endParaRPr>
          </a:p>
          <a:p>
            <a:pPr indent="-336550" lvl="0" marL="457200" rtl="0" algn="l">
              <a:lnSpc>
                <a:spcPct val="150000"/>
              </a:lnSpc>
              <a:spcBef>
                <a:spcPts val="0"/>
              </a:spcBef>
              <a:spcAft>
                <a:spcPts val="0"/>
              </a:spcAft>
              <a:buClr>
                <a:schemeClr val="dk1"/>
              </a:buClr>
              <a:buSzPts val="1700"/>
              <a:buChar char="●"/>
            </a:pPr>
            <a:r>
              <a:rPr lang="en" sz="1700">
                <a:solidFill>
                  <a:schemeClr val="dk1"/>
                </a:solidFill>
                <a:highlight>
                  <a:srgbClr val="FFFFFF"/>
                </a:highlight>
              </a:rPr>
              <a:t>Let suppose; Mark Zuckerberg came up with the plan to connect the whole world socially + digitally. </a:t>
            </a:r>
            <a:endParaRPr sz="1700">
              <a:solidFill>
                <a:schemeClr val="dk1"/>
              </a:solidFill>
              <a:highlight>
                <a:srgbClr val="FFFFFF"/>
              </a:highlight>
            </a:endParaRPr>
          </a:p>
          <a:p>
            <a:pPr indent="-336550" lvl="0" marL="457200" rtl="0" algn="l">
              <a:lnSpc>
                <a:spcPct val="150000"/>
              </a:lnSpc>
              <a:spcBef>
                <a:spcPts val="0"/>
              </a:spcBef>
              <a:spcAft>
                <a:spcPts val="0"/>
              </a:spcAft>
              <a:buClr>
                <a:schemeClr val="dk1"/>
              </a:buClr>
              <a:buSzPts val="1700"/>
              <a:buChar char="●"/>
            </a:pPr>
            <a:r>
              <a:rPr lang="en" sz="1700">
                <a:solidFill>
                  <a:schemeClr val="dk1"/>
                </a:solidFill>
                <a:highlight>
                  <a:srgbClr val="FFFFFF"/>
                </a:highlight>
              </a:rPr>
              <a:t>But his ideas didn't stop by just creating the popular social networking site - Facebook.</a:t>
            </a:r>
            <a:endParaRPr sz="23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idx="1" type="body"/>
          </p:nvPr>
        </p:nvSpPr>
        <p:spPr>
          <a:xfrm>
            <a:off x="820175" y="689625"/>
            <a:ext cx="7700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highlight>
                  <a:srgbClr val="FFFFFF"/>
                </a:highlight>
              </a:rPr>
              <a:t>3. Coax others towards your vision</a:t>
            </a:r>
            <a:endParaRPr b="1" sz="2000">
              <a:solidFill>
                <a:schemeClr val="dk1"/>
              </a:solidFill>
              <a:highlight>
                <a:srgbClr val="FFFFFF"/>
              </a:highlight>
            </a:endParaRPr>
          </a:p>
          <a:p>
            <a:pPr indent="0" lvl="0" marL="0" rtl="0" algn="l">
              <a:lnSpc>
                <a:spcPct val="160000"/>
              </a:lnSpc>
              <a:spcBef>
                <a:spcPts val="0"/>
              </a:spcBef>
              <a:spcAft>
                <a:spcPts val="0"/>
              </a:spcAft>
              <a:buClr>
                <a:schemeClr val="dk1"/>
              </a:buClr>
              <a:buSzPts val="1100"/>
              <a:buFont typeface="Arial"/>
              <a:buNone/>
            </a:pPr>
            <a:r>
              <a:t/>
            </a:r>
            <a:endParaRPr sz="1700">
              <a:solidFill>
                <a:schemeClr val="dk1"/>
              </a:solidFill>
              <a:highlight>
                <a:srgbClr val="FFFFFF"/>
              </a:highlight>
            </a:endParaRPr>
          </a:p>
          <a:p>
            <a:pPr indent="-336550" lvl="0" marL="457200" rtl="0" algn="l">
              <a:lnSpc>
                <a:spcPct val="160000"/>
              </a:lnSpc>
              <a:spcBef>
                <a:spcPts val="0"/>
              </a:spcBef>
              <a:spcAft>
                <a:spcPts val="0"/>
              </a:spcAft>
              <a:buClr>
                <a:schemeClr val="dk1"/>
              </a:buClr>
              <a:buSzPts val="1700"/>
              <a:buChar char="●"/>
            </a:pPr>
            <a:r>
              <a:rPr lang="en" sz="1700">
                <a:solidFill>
                  <a:schemeClr val="dk1"/>
                </a:solidFill>
                <a:highlight>
                  <a:srgbClr val="FFFFFF"/>
                </a:highlight>
              </a:rPr>
              <a:t>After having a clear vision and planning tactic in mind, an entrepreneur has to </a:t>
            </a:r>
            <a:r>
              <a:rPr lang="en" sz="1700">
                <a:solidFill>
                  <a:srgbClr val="FF0000"/>
                </a:solidFill>
                <a:highlight>
                  <a:srgbClr val="FFFFFF"/>
                </a:highlight>
              </a:rPr>
              <a:t>form a team with different skill-sets who will work together to make the vision a reality. </a:t>
            </a:r>
            <a:endParaRPr sz="1700">
              <a:solidFill>
                <a:srgbClr val="FF0000"/>
              </a:solidFill>
              <a:highlight>
                <a:srgbClr val="FFFFFF"/>
              </a:highlight>
            </a:endParaRPr>
          </a:p>
          <a:p>
            <a:pPr indent="-336550" lvl="0" marL="457200" rtl="0" algn="l">
              <a:lnSpc>
                <a:spcPct val="160000"/>
              </a:lnSpc>
              <a:spcBef>
                <a:spcPts val="0"/>
              </a:spcBef>
              <a:spcAft>
                <a:spcPts val="0"/>
              </a:spcAft>
              <a:buClr>
                <a:schemeClr val="dk1"/>
              </a:buClr>
              <a:buSzPts val="1700"/>
              <a:buChar char="●"/>
            </a:pPr>
            <a:r>
              <a:rPr lang="en" sz="1700">
                <a:solidFill>
                  <a:schemeClr val="dk1"/>
                </a:solidFill>
                <a:highlight>
                  <a:srgbClr val="FFFFFF"/>
                </a:highlight>
              </a:rPr>
              <a:t>As an entrepreneur, he/she has to persuade all those individuals </a:t>
            </a:r>
            <a:r>
              <a:rPr lang="en" sz="1700">
                <a:solidFill>
                  <a:srgbClr val="FF0000"/>
                </a:solidFill>
                <a:highlight>
                  <a:srgbClr val="FFFFFF"/>
                </a:highlight>
              </a:rPr>
              <a:t>(partners, family members, financiers, employees) towards the same goals and motives.</a:t>
            </a:r>
            <a:endParaRPr sz="1700">
              <a:solidFill>
                <a:srgbClr val="FF0000"/>
              </a:solidFill>
              <a:highlight>
                <a:srgbClr val="FFFFFF"/>
              </a:highlight>
            </a:endParaRPr>
          </a:p>
          <a:p>
            <a:pPr indent="0" lvl="0" marL="0" rtl="0" algn="l">
              <a:lnSpc>
                <a:spcPct val="115000"/>
              </a:lnSpc>
              <a:spcBef>
                <a:spcPts val="0"/>
              </a:spcBef>
              <a:spcAft>
                <a:spcPts val="1200"/>
              </a:spcAft>
              <a:buSzPts val="1800"/>
              <a:buNone/>
            </a:pPr>
            <a:r>
              <a:t/>
            </a:r>
            <a:endParaRPr sz="23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idx="1" type="body"/>
          </p:nvPr>
        </p:nvSpPr>
        <p:spPr>
          <a:xfrm>
            <a:off x="337775" y="260750"/>
            <a:ext cx="8417400" cy="46545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2300"/>
              </a:spcBef>
              <a:spcAft>
                <a:spcPts val="0"/>
              </a:spcAft>
              <a:buClr>
                <a:schemeClr val="dk1"/>
              </a:buClr>
              <a:buSzPts val="1100"/>
              <a:buFont typeface="Arial"/>
              <a:buNone/>
            </a:pPr>
            <a:r>
              <a:rPr b="1" lang="en" sz="2050">
                <a:solidFill>
                  <a:srgbClr val="333333"/>
                </a:solidFill>
                <a:highlight>
                  <a:srgbClr val="FFFFFF"/>
                </a:highlight>
              </a:rPr>
              <a:t>4. Resource Gathering</a:t>
            </a:r>
            <a:endParaRPr b="1" sz="2050">
              <a:solidFill>
                <a:srgbClr val="333333"/>
              </a:solidFill>
              <a:highlight>
                <a:srgbClr val="FFFFFF"/>
              </a:highlight>
            </a:endParaRPr>
          </a:p>
          <a:p>
            <a:pPr indent="-330200" lvl="0" marL="457200" rtl="0" algn="l">
              <a:lnSpc>
                <a:spcPct val="190000"/>
              </a:lnSpc>
              <a:spcBef>
                <a:spcPts val="800"/>
              </a:spcBef>
              <a:spcAft>
                <a:spcPts val="0"/>
              </a:spcAft>
              <a:buClr>
                <a:schemeClr val="dk1"/>
              </a:buClr>
              <a:buSzPts val="1600"/>
              <a:buChar char="●"/>
            </a:pPr>
            <a:r>
              <a:rPr lang="en" sz="1600">
                <a:solidFill>
                  <a:schemeClr val="dk1"/>
                </a:solidFill>
                <a:highlight>
                  <a:srgbClr val="FFFFFF"/>
                </a:highlight>
              </a:rPr>
              <a:t>In this phase, an entrepreneur has to come up with </a:t>
            </a:r>
            <a:r>
              <a:rPr lang="en" sz="1600">
                <a:solidFill>
                  <a:srgbClr val="FF0000"/>
                </a:solidFill>
                <a:highlight>
                  <a:srgbClr val="FFFFFF"/>
                </a:highlight>
              </a:rPr>
              <a:t>a strong business plan and a powerful pitching capability</a:t>
            </a:r>
            <a:r>
              <a:rPr lang="en" sz="1600">
                <a:solidFill>
                  <a:schemeClr val="dk1"/>
                </a:solidFill>
                <a:highlight>
                  <a:srgbClr val="FFFFFF"/>
                </a:highlight>
              </a:rPr>
              <a:t> to make your </a:t>
            </a:r>
            <a:r>
              <a:rPr lang="en" sz="1600">
                <a:solidFill>
                  <a:srgbClr val="FF0000"/>
                </a:solidFill>
                <a:highlight>
                  <a:srgbClr val="FFFFFF"/>
                </a:highlight>
              </a:rPr>
              <a:t>audience understand the potential in your idea</a:t>
            </a:r>
            <a:r>
              <a:rPr lang="en" sz="1600">
                <a:solidFill>
                  <a:schemeClr val="dk1"/>
                </a:solidFill>
                <a:highlight>
                  <a:srgbClr val="FFFFFF"/>
                </a:highlight>
              </a:rPr>
              <a:t>. </a:t>
            </a:r>
            <a:endParaRPr sz="1600">
              <a:solidFill>
                <a:schemeClr val="dk1"/>
              </a:solidFill>
              <a:highlight>
                <a:srgbClr val="FFFFFF"/>
              </a:highlight>
            </a:endParaRPr>
          </a:p>
          <a:p>
            <a:pPr indent="-330200" lvl="0" marL="457200" rtl="0" algn="l">
              <a:lnSpc>
                <a:spcPct val="190000"/>
              </a:lnSpc>
              <a:spcBef>
                <a:spcPts val="0"/>
              </a:spcBef>
              <a:spcAft>
                <a:spcPts val="0"/>
              </a:spcAft>
              <a:buClr>
                <a:schemeClr val="dk1"/>
              </a:buClr>
              <a:buSzPts val="1600"/>
              <a:buChar char="●"/>
            </a:pPr>
            <a:r>
              <a:rPr lang="en" sz="1600">
                <a:solidFill>
                  <a:schemeClr val="dk1"/>
                </a:solidFill>
                <a:highlight>
                  <a:srgbClr val="FFFFFF"/>
                </a:highlight>
              </a:rPr>
              <a:t>Your </a:t>
            </a:r>
            <a:r>
              <a:rPr lang="en" sz="1600">
                <a:solidFill>
                  <a:srgbClr val="FF0000"/>
                </a:solidFill>
                <a:highlight>
                  <a:srgbClr val="FFFFFF"/>
                </a:highlight>
              </a:rPr>
              <a:t>business plan should also attract venture capitalists, investors, different financial institutions, partners, and promoters.</a:t>
            </a:r>
            <a:r>
              <a:rPr lang="en" sz="1600">
                <a:solidFill>
                  <a:schemeClr val="dk1"/>
                </a:solidFill>
                <a:highlight>
                  <a:srgbClr val="FFFFFF"/>
                </a:highlight>
              </a:rPr>
              <a:t> </a:t>
            </a:r>
            <a:endParaRPr sz="1600">
              <a:solidFill>
                <a:schemeClr val="dk1"/>
              </a:solidFill>
              <a:highlight>
                <a:srgbClr val="FFFFFF"/>
              </a:highlight>
            </a:endParaRPr>
          </a:p>
          <a:p>
            <a:pPr indent="-330200" lvl="0" marL="457200" rtl="0" algn="l">
              <a:lnSpc>
                <a:spcPct val="190000"/>
              </a:lnSpc>
              <a:spcBef>
                <a:spcPts val="0"/>
              </a:spcBef>
              <a:spcAft>
                <a:spcPts val="0"/>
              </a:spcAft>
              <a:buClr>
                <a:schemeClr val="dk1"/>
              </a:buClr>
              <a:buSzPts val="1600"/>
              <a:buChar char="●"/>
            </a:pPr>
            <a:r>
              <a:rPr lang="en" sz="1600">
                <a:solidFill>
                  <a:schemeClr val="dk1"/>
                </a:solidFill>
                <a:highlight>
                  <a:srgbClr val="FFFFFF"/>
                </a:highlight>
              </a:rPr>
              <a:t>There is a separate topic discussing each of their roles in detail. </a:t>
            </a:r>
            <a:endParaRPr sz="1600">
              <a:solidFill>
                <a:schemeClr val="dk1"/>
              </a:solidFill>
              <a:highlight>
                <a:srgbClr val="FFFFFF"/>
              </a:highlight>
            </a:endParaRPr>
          </a:p>
          <a:p>
            <a:pPr indent="-330200" lvl="0" marL="457200" rtl="0" algn="l">
              <a:lnSpc>
                <a:spcPct val="190000"/>
              </a:lnSpc>
              <a:spcBef>
                <a:spcPts val="0"/>
              </a:spcBef>
              <a:spcAft>
                <a:spcPts val="0"/>
              </a:spcAft>
              <a:buClr>
                <a:schemeClr val="dk1"/>
              </a:buClr>
              <a:buSzPts val="1600"/>
              <a:buChar char="●"/>
            </a:pPr>
            <a:r>
              <a:rPr lang="en" sz="1600">
                <a:solidFill>
                  <a:srgbClr val="FF0000"/>
                </a:solidFill>
                <a:highlight>
                  <a:srgbClr val="FFFFFF"/>
                </a:highlight>
              </a:rPr>
              <a:t>After getting financial support</a:t>
            </a:r>
            <a:r>
              <a:rPr lang="en" sz="1600">
                <a:solidFill>
                  <a:schemeClr val="dk1"/>
                </a:solidFill>
                <a:highlight>
                  <a:srgbClr val="FFFFFF"/>
                </a:highlight>
              </a:rPr>
              <a:t>, the entrepreneur has to identify resources (which can be </a:t>
            </a:r>
            <a:r>
              <a:rPr lang="en" sz="1600">
                <a:solidFill>
                  <a:srgbClr val="FF0000"/>
                </a:solidFill>
                <a:highlight>
                  <a:srgbClr val="FFFFFF"/>
                </a:highlight>
              </a:rPr>
              <a:t>materials, office location, or workforce</a:t>
            </a:r>
            <a:r>
              <a:rPr lang="en" sz="1600">
                <a:solidFill>
                  <a:schemeClr val="dk1"/>
                </a:solidFill>
                <a:highlight>
                  <a:srgbClr val="FFFFFF"/>
                </a:highlight>
              </a:rPr>
              <a:t>) to turn their ideas into a viable enterprise.</a:t>
            </a:r>
            <a:endParaRPr sz="1600">
              <a:solidFill>
                <a:schemeClr val="dk1"/>
              </a:solidFill>
              <a:highlight>
                <a:srgbClr val="FFFFFF"/>
              </a:highlight>
            </a:endParaRPr>
          </a:p>
          <a:p>
            <a:pPr indent="0" lvl="0" marL="0" rtl="0" algn="l">
              <a:lnSpc>
                <a:spcPct val="105000"/>
              </a:lnSpc>
              <a:spcBef>
                <a:spcPts val="0"/>
              </a:spcBef>
              <a:spcAft>
                <a:spcPts val="1200"/>
              </a:spcAft>
              <a:buSzPts val="1800"/>
              <a:buNone/>
            </a:pPr>
            <a:r>
              <a:t/>
            </a:r>
            <a:endParaRPr sz="2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idx="1" type="body"/>
          </p:nvPr>
        </p:nvSpPr>
        <p:spPr>
          <a:xfrm>
            <a:off x="311700" y="1152475"/>
            <a:ext cx="7726200" cy="34164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2300"/>
              </a:spcBef>
              <a:spcAft>
                <a:spcPts val="0"/>
              </a:spcAft>
              <a:buSzPts val="1800"/>
              <a:buNone/>
            </a:pPr>
            <a:r>
              <a:rPr b="1" lang="en" sz="2050">
                <a:solidFill>
                  <a:srgbClr val="333333"/>
                </a:solidFill>
                <a:highlight>
                  <a:srgbClr val="FFFFFF"/>
                </a:highlight>
              </a:rPr>
              <a:t>5. Creating the Venture</a:t>
            </a:r>
            <a:endParaRPr b="1" sz="2050">
              <a:solidFill>
                <a:srgbClr val="333333"/>
              </a:solidFill>
              <a:highlight>
                <a:srgbClr val="FFFFFF"/>
              </a:highlight>
            </a:endParaRPr>
          </a:p>
          <a:p>
            <a:pPr indent="0" lvl="0" marL="457200" rtl="0" algn="l">
              <a:lnSpc>
                <a:spcPct val="160000"/>
              </a:lnSpc>
              <a:spcBef>
                <a:spcPts val="800"/>
              </a:spcBef>
              <a:spcAft>
                <a:spcPts val="0"/>
              </a:spcAft>
              <a:buSzPts val="1800"/>
              <a:buNone/>
            </a:pPr>
            <a:r>
              <a:t/>
            </a:r>
            <a:endParaRPr sz="1600">
              <a:solidFill>
                <a:schemeClr val="dk1"/>
              </a:solidFill>
              <a:highlight>
                <a:srgbClr val="FFFFFF"/>
              </a:highlight>
            </a:endParaRPr>
          </a:p>
          <a:p>
            <a:pPr indent="-330200" lvl="0" marL="457200" rtl="0" algn="l">
              <a:lnSpc>
                <a:spcPct val="200000"/>
              </a:lnSpc>
              <a:spcBef>
                <a:spcPts val="0"/>
              </a:spcBef>
              <a:spcAft>
                <a:spcPts val="0"/>
              </a:spcAft>
              <a:buClr>
                <a:schemeClr val="dk1"/>
              </a:buClr>
              <a:buSzPts val="1600"/>
              <a:buChar char="●"/>
            </a:pPr>
            <a:r>
              <a:rPr lang="en" sz="1600">
                <a:solidFill>
                  <a:schemeClr val="dk1"/>
                </a:solidFill>
                <a:highlight>
                  <a:srgbClr val="FFFFFF"/>
                </a:highlight>
              </a:rPr>
              <a:t>After all the </a:t>
            </a:r>
            <a:r>
              <a:rPr lang="en" sz="1600">
                <a:solidFill>
                  <a:srgbClr val="FF0000"/>
                </a:solidFill>
                <a:highlight>
                  <a:srgbClr val="FFFFFF"/>
                </a:highlight>
              </a:rPr>
              <a:t>resources are in the proper place and arranged</a:t>
            </a:r>
            <a:r>
              <a:rPr lang="en" sz="1600">
                <a:solidFill>
                  <a:schemeClr val="dk1"/>
                </a:solidFill>
                <a:highlight>
                  <a:srgbClr val="FFFFFF"/>
                </a:highlight>
              </a:rPr>
              <a:t>, it is time to develop the venture and start running it successfully. </a:t>
            </a:r>
            <a:endParaRPr sz="1600">
              <a:solidFill>
                <a:schemeClr val="dk1"/>
              </a:solidFill>
              <a:highlight>
                <a:srgbClr val="FFFFFF"/>
              </a:highlight>
            </a:endParaRPr>
          </a:p>
          <a:p>
            <a:pPr indent="-330200" lvl="0" marL="457200" rtl="0" algn="l">
              <a:lnSpc>
                <a:spcPct val="200000"/>
              </a:lnSpc>
              <a:spcBef>
                <a:spcPts val="0"/>
              </a:spcBef>
              <a:spcAft>
                <a:spcPts val="0"/>
              </a:spcAft>
              <a:buClr>
                <a:schemeClr val="dk1"/>
              </a:buClr>
              <a:buSzPts val="1600"/>
              <a:buChar char="●"/>
            </a:pPr>
            <a:r>
              <a:rPr lang="en" sz="1600">
                <a:solidFill>
                  <a:schemeClr val="dk1"/>
                </a:solidFill>
                <a:highlight>
                  <a:srgbClr val="FFFFFF"/>
                </a:highlight>
              </a:rPr>
              <a:t>This </a:t>
            </a:r>
            <a:r>
              <a:rPr lang="en" sz="1600">
                <a:solidFill>
                  <a:srgbClr val="FF0000"/>
                </a:solidFill>
                <a:highlight>
                  <a:srgbClr val="FFFFFF"/>
                </a:highlight>
              </a:rPr>
              <a:t>requires most of the skills that an entrepreneur should possess </a:t>
            </a:r>
            <a:r>
              <a:rPr lang="en" sz="1600">
                <a:solidFill>
                  <a:schemeClr val="dk1"/>
                </a:solidFill>
                <a:highlight>
                  <a:srgbClr val="FFFFFF"/>
                </a:highlight>
              </a:rPr>
              <a:t>(as discussed in the previous chapter).</a:t>
            </a:r>
            <a:endParaRPr sz="1600">
              <a:solidFill>
                <a:schemeClr val="dk1"/>
              </a:solidFill>
              <a:highlight>
                <a:srgbClr val="FFFFFF"/>
              </a:highlight>
            </a:endParaRPr>
          </a:p>
          <a:p>
            <a:pPr indent="0" lvl="0" marL="0" rtl="0" algn="l">
              <a:lnSpc>
                <a:spcPct val="115000"/>
              </a:lnSpc>
              <a:spcBef>
                <a:spcPts val="0"/>
              </a:spcBef>
              <a:spcAft>
                <a:spcPts val="1200"/>
              </a:spcAft>
              <a:buSzPts val="1800"/>
              <a:buNone/>
            </a:pPr>
            <a:r>
              <a:t/>
            </a:r>
            <a:endParaRPr sz="2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idx="1" type="body"/>
          </p:nvPr>
        </p:nvSpPr>
        <p:spPr>
          <a:xfrm>
            <a:off x="311700" y="244250"/>
            <a:ext cx="8325900" cy="45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2300"/>
              </a:spcBef>
              <a:spcAft>
                <a:spcPts val="0"/>
              </a:spcAft>
              <a:buSzPts val="1800"/>
              <a:buNone/>
            </a:pPr>
            <a:r>
              <a:rPr b="1" lang="en" sz="2050">
                <a:solidFill>
                  <a:srgbClr val="333333"/>
                </a:solidFill>
                <a:highlight>
                  <a:srgbClr val="FFFFFF"/>
                </a:highlight>
              </a:rPr>
              <a:t>6. Bring Adaptability with Time</a:t>
            </a:r>
            <a:endParaRPr b="1" sz="2050">
              <a:solidFill>
                <a:srgbClr val="333333"/>
              </a:solidFill>
              <a:highlight>
                <a:srgbClr val="FFFFFF"/>
              </a:highlight>
            </a:endParaRPr>
          </a:p>
          <a:p>
            <a:pPr indent="-330200" lvl="0" marL="457200" rtl="0" algn="l">
              <a:lnSpc>
                <a:spcPct val="140000"/>
              </a:lnSpc>
              <a:spcBef>
                <a:spcPts val="800"/>
              </a:spcBef>
              <a:spcAft>
                <a:spcPts val="0"/>
              </a:spcAft>
              <a:buClr>
                <a:schemeClr val="dk1"/>
              </a:buClr>
              <a:buSzPts val="1600"/>
              <a:buChar char="●"/>
            </a:pPr>
            <a:r>
              <a:rPr lang="en" sz="1600">
                <a:solidFill>
                  <a:schemeClr val="dk1"/>
                </a:solidFill>
                <a:highlight>
                  <a:srgbClr val="FFFFFF"/>
                </a:highlight>
              </a:rPr>
              <a:t>It is essential to </a:t>
            </a:r>
            <a:r>
              <a:rPr lang="en" sz="1600">
                <a:solidFill>
                  <a:srgbClr val="FF0000"/>
                </a:solidFill>
                <a:highlight>
                  <a:srgbClr val="FFFFFF"/>
                </a:highlight>
              </a:rPr>
              <a:t>monitor and realize when the up-gradation is necessary for an organization</a:t>
            </a:r>
            <a:r>
              <a:rPr lang="en" sz="1600">
                <a:solidFill>
                  <a:schemeClr val="dk1"/>
                </a:solidFill>
                <a:highlight>
                  <a:srgbClr val="FFFFFF"/>
                </a:highlight>
              </a:rPr>
              <a:t>.</a:t>
            </a:r>
            <a:endParaRPr sz="1600">
              <a:solidFill>
                <a:schemeClr val="dk1"/>
              </a:solidFill>
              <a:highlight>
                <a:srgbClr val="FFFFFF"/>
              </a:highlight>
            </a:endParaRPr>
          </a:p>
          <a:p>
            <a:pPr indent="-330200" lvl="0" marL="457200" rtl="0" algn="l">
              <a:lnSpc>
                <a:spcPct val="140000"/>
              </a:lnSpc>
              <a:spcBef>
                <a:spcPts val="0"/>
              </a:spcBef>
              <a:spcAft>
                <a:spcPts val="0"/>
              </a:spcAft>
              <a:buClr>
                <a:schemeClr val="dk1"/>
              </a:buClr>
              <a:buSzPts val="1600"/>
              <a:buChar char="●"/>
            </a:pPr>
            <a:r>
              <a:rPr lang="en" sz="1600">
                <a:solidFill>
                  <a:schemeClr val="dk1"/>
                </a:solidFill>
                <a:highlight>
                  <a:srgbClr val="FFFFFF"/>
                </a:highlight>
              </a:rPr>
              <a:t>Because if you </a:t>
            </a:r>
            <a:r>
              <a:rPr lang="en" sz="1600">
                <a:solidFill>
                  <a:srgbClr val="FF0000"/>
                </a:solidFill>
                <a:highlight>
                  <a:srgbClr val="FFFFFF"/>
                </a:highlight>
              </a:rPr>
              <a:t>do not keep bringing enhanced things on the table, someone else will take away the market and hence the profit</a:t>
            </a:r>
            <a:r>
              <a:rPr lang="en" sz="1600">
                <a:solidFill>
                  <a:schemeClr val="dk1"/>
                </a:solidFill>
                <a:highlight>
                  <a:srgbClr val="FFFFFF"/>
                </a:highlight>
              </a:rPr>
              <a:t>.  Ex - Kodak film </a:t>
            </a:r>
            <a:endParaRPr sz="1600">
              <a:solidFill>
                <a:schemeClr val="dk1"/>
              </a:solidFill>
              <a:highlight>
                <a:srgbClr val="FFFFFF"/>
              </a:highlight>
            </a:endParaRPr>
          </a:p>
          <a:p>
            <a:pPr indent="-330200" lvl="0" marL="457200" rtl="0" algn="l">
              <a:lnSpc>
                <a:spcPct val="140000"/>
              </a:lnSpc>
              <a:spcBef>
                <a:spcPts val="0"/>
              </a:spcBef>
              <a:spcAft>
                <a:spcPts val="0"/>
              </a:spcAft>
              <a:buClr>
                <a:schemeClr val="dk1"/>
              </a:buClr>
              <a:buSzPts val="1600"/>
              <a:buChar char="●"/>
            </a:pPr>
            <a:r>
              <a:rPr lang="en" sz="1600">
                <a:solidFill>
                  <a:schemeClr val="dk1"/>
                </a:solidFill>
                <a:highlight>
                  <a:srgbClr val="FFFFFF"/>
                </a:highlight>
              </a:rPr>
              <a:t>The entrepreneurs only </a:t>
            </a:r>
            <a:r>
              <a:rPr lang="en" sz="1600">
                <a:solidFill>
                  <a:srgbClr val="FF0000"/>
                </a:solidFill>
                <a:highlight>
                  <a:srgbClr val="FFFFFF"/>
                </a:highlight>
              </a:rPr>
              <a:t>have to think out of the box and adapt to the changing market conditions.</a:t>
            </a:r>
            <a:r>
              <a:rPr lang="en" sz="1600">
                <a:solidFill>
                  <a:schemeClr val="dk1"/>
                </a:solidFill>
                <a:highlight>
                  <a:srgbClr val="FFFFFF"/>
                </a:highlight>
              </a:rPr>
              <a:t> </a:t>
            </a:r>
            <a:endParaRPr sz="1600">
              <a:solidFill>
                <a:schemeClr val="dk1"/>
              </a:solidFill>
              <a:highlight>
                <a:srgbClr val="FFFFFF"/>
              </a:highlight>
            </a:endParaRPr>
          </a:p>
          <a:p>
            <a:pPr indent="-330200" lvl="0" marL="457200" rtl="0" algn="l">
              <a:lnSpc>
                <a:spcPct val="140000"/>
              </a:lnSpc>
              <a:spcBef>
                <a:spcPts val="0"/>
              </a:spcBef>
              <a:spcAft>
                <a:spcPts val="0"/>
              </a:spcAft>
              <a:buClr>
                <a:schemeClr val="dk1"/>
              </a:buClr>
              <a:buSzPts val="1600"/>
              <a:buChar char="●"/>
            </a:pPr>
            <a:r>
              <a:rPr lang="en" sz="1600">
                <a:solidFill>
                  <a:schemeClr val="dk1"/>
                </a:solidFill>
                <a:highlight>
                  <a:srgbClr val="FFFFFF"/>
                </a:highlight>
              </a:rPr>
              <a:t>From the example of point (ii), Mark Zuckerberg's vision of connecting every individual socially through digital medium didn't end up by just creating Facebook.</a:t>
            </a:r>
            <a:endParaRPr sz="1600">
              <a:solidFill>
                <a:schemeClr val="dk1"/>
              </a:solidFill>
              <a:highlight>
                <a:srgbClr val="FFFFFF"/>
              </a:highlight>
            </a:endParaRPr>
          </a:p>
          <a:p>
            <a:pPr indent="-330200" lvl="0" marL="457200" rtl="0" algn="l">
              <a:lnSpc>
                <a:spcPct val="140000"/>
              </a:lnSpc>
              <a:spcBef>
                <a:spcPts val="0"/>
              </a:spcBef>
              <a:spcAft>
                <a:spcPts val="0"/>
              </a:spcAft>
              <a:buClr>
                <a:schemeClr val="dk1"/>
              </a:buClr>
              <a:buSzPts val="1600"/>
              <a:buChar char="●"/>
            </a:pPr>
            <a:r>
              <a:rPr lang="en" sz="1600">
                <a:solidFill>
                  <a:schemeClr val="dk1"/>
                </a:solidFill>
                <a:highlight>
                  <a:srgbClr val="FFFFFF"/>
                </a:highlight>
              </a:rPr>
              <a:t>He and his co-founders' team kept innovating the ideas and diving deep into other associated domains like </a:t>
            </a:r>
            <a:r>
              <a:rPr lang="en" sz="1600">
                <a:solidFill>
                  <a:srgbClr val="FF0000"/>
                </a:solidFill>
                <a:highlight>
                  <a:srgbClr val="FFFFFF"/>
                </a:highlight>
              </a:rPr>
              <a:t>Artificial Intelligence (AI) and Machine Learning (ML). </a:t>
            </a:r>
            <a:endParaRPr sz="1600">
              <a:solidFill>
                <a:srgbClr val="FF0000"/>
              </a:solidFill>
              <a:highlight>
                <a:srgbClr val="FFFFFF"/>
              </a:highlight>
            </a:endParaRPr>
          </a:p>
          <a:p>
            <a:pPr indent="-330200" lvl="0" marL="457200" rtl="0" algn="l">
              <a:lnSpc>
                <a:spcPct val="140000"/>
              </a:lnSpc>
              <a:spcBef>
                <a:spcPts val="0"/>
              </a:spcBef>
              <a:spcAft>
                <a:spcPts val="0"/>
              </a:spcAft>
              <a:buClr>
                <a:schemeClr val="dk1"/>
              </a:buClr>
              <a:buSzPts val="1600"/>
              <a:buChar char="●"/>
            </a:pPr>
            <a:r>
              <a:rPr lang="en" sz="1600">
                <a:solidFill>
                  <a:schemeClr val="dk1"/>
                </a:solidFill>
                <a:highlight>
                  <a:srgbClr val="FFFFFF"/>
                </a:highlight>
              </a:rPr>
              <a:t>Hence, such algorithms run in the background to make connectivity and </a:t>
            </a:r>
            <a:r>
              <a:rPr lang="en" sz="1600">
                <a:solidFill>
                  <a:srgbClr val="FF0000"/>
                </a:solidFill>
                <a:highlight>
                  <a:srgbClr val="FFFFFF"/>
                </a:highlight>
              </a:rPr>
              <a:t>people's recommendations more productive and smart.</a:t>
            </a:r>
            <a:endParaRPr sz="220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idx="1" type="body"/>
          </p:nvPr>
        </p:nvSpPr>
        <p:spPr>
          <a:xfrm>
            <a:off x="689850" y="135525"/>
            <a:ext cx="8117400" cy="48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852"/>
              <a:buFont typeface="Arial"/>
              <a:buNone/>
            </a:pPr>
            <a:r>
              <a:rPr b="1" lang="en" sz="2143">
                <a:solidFill>
                  <a:srgbClr val="222222"/>
                </a:solidFill>
                <a:highlight>
                  <a:srgbClr val="FFFFFF"/>
                </a:highlight>
              </a:rPr>
              <a:t>What is the Importance of Entrepreneurship in Economic Development?</a:t>
            </a:r>
            <a:endParaRPr b="1" sz="2143">
              <a:solidFill>
                <a:srgbClr val="222222"/>
              </a:solidFill>
              <a:highlight>
                <a:srgbClr val="FFFFFF"/>
              </a:highlight>
            </a:endParaRPr>
          </a:p>
          <a:p>
            <a:pPr indent="0" lvl="0" marL="0" rtl="0" algn="l">
              <a:lnSpc>
                <a:spcPct val="100000"/>
              </a:lnSpc>
              <a:spcBef>
                <a:spcPts val="0"/>
              </a:spcBef>
              <a:spcAft>
                <a:spcPts val="0"/>
              </a:spcAft>
              <a:buClr>
                <a:schemeClr val="dk1"/>
              </a:buClr>
              <a:buSzPts val="852"/>
              <a:buFont typeface="Arial"/>
              <a:buNone/>
            </a:pPr>
            <a:r>
              <a:t/>
            </a:r>
            <a:endParaRPr sz="1943">
              <a:solidFill>
                <a:srgbClr val="222222"/>
              </a:solidFill>
              <a:highlight>
                <a:srgbClr val="FFFFFF"/>
              </a:highlight>
            </a:endParaRPr>
          </a:p>
          <a:p>
            <a:pPr indent="0" lvl="0" marL="0" rtl="0" algn="l">
              <a:lnSpc>
                <a:spcPct val="95000"/>
              </a:lnSpc>
              <a:spcBef>
                <a:spcPts val="0"/>
              </a:spcBef>
              <a:spcAft>
                <a:spcPts val="0"/>
              </a:spcAft>
              <a:buClr>
                <a:schemeClr val="dk1"/>
              </a:buClr>
              <a:buSzPts val="852"/>
              <a:buFont typeface="Arial"/>
              <a:buNone/>
            </a:pPr>
            <a:r>
              <a:t/>
            </a:r>
            <a:endParaRPr sz="1052">
              <a:solidFill>
                <a:schemeClr val="dk1"/>
              </a:solidFill>
            </a:endParaRPr>
          </a:p>
          <a:p>
            <a:pPr indent="-320838" lvl="0" marL="457200" rtl="0" algn="l">
              <a:lnSpc>
                <a:spcPct val="150000"/>
              </a:lnSpc>
              <a:spcBef>
                <a:spcPts val="0"/>
              </a:spcBef>
              <a:spcAft>
                <a:spcPts val="0"/>
              </a:spcAft>
              <a:buClr>
                <a:srgbClr val="222222"/>
              </a:buClr>
              <a:buSzPts val="1453"/>
              <a:buChar char="●"/>
            </a:pPr>
            <a:r>
              <a:rPr lang="en" sz="1452">
                <a:solidFill>
                  <a:srgbClr val="222222"/>
                </a:solidFill>
              </a:rPr>
              <a:t>Indian Economy has got a distinct identity. </a:t>
            </a:r>
            <a:endParaRPr sz="1452">
              <a:solidFill>
                <a:srgbClr val="222222"/>
              </a:solidFill>
            </a:endParaRPr>
          </a:p>
          <a:p>
            <a:pPr indent="-320838" lvl="0" marL="457200" rtl="0" algn="l">
              <a:lnSpc>
                <a:spcPct val="150000"/>
              </a:lnSpc>
              <a:spcBef>
                <a:spcPts val="0"/>
              </a:spcBef>
              <a:spcAft>
                <a:spcPts val="0"/>
              </a:spcAft>
              <a:buClr>
                <a:srgbClr val="222222"/>
              </a:buClr>
              <a:buSzPts val="1453"/>
              <a:buChar char="●"/>
            </a:pPr>
            <a:r>
              <a:rPr lang="en" sz="1452">
                <a:solidFill>
                  <a:srgbClr val="222222"/>
                </a:solidFill>
              </a:rPr>
              <a:t>The Economy of the country is supported by </a:t>
            </a:r>
            <a:endParaRPr sz="1452">
              <a:solidFill>
                <a:srgbClr val="222222"/>
              </a:solidFill>
            </a:endParaRPr>
          </a:p>
          <a:p>
            <a:pPr indent="-320838" lvl="1" marL="914400" rtl="0" algn="l">
              <a:lnSpc>
                <a:spcPct val="150000"/>
              </a:lnSpc>
              <a:spcBef>
                <a:spcPts val="0"/>
              </a:spcBef>
              <a:spcAft>
                <a:spcPts val="0"/>
              </a:spcAft>
              <a:buClr>
                <a:srgbClr val="222222"/>
              </a:buClr>
              <a:buSzPts val="1453"/>
              <a:buChar char="○"/>
            </a:pPr>
            <a:r>
              <a:rPr lang="en" sz="1452">
                <a:solidFill>
                  <a:srgbClr val="222222"/>
                </a:solidFill>
              </a:rPr>
              <a:t>the huge size of the population, </a:t>
            </a:r>
            <a:endParaRPr sz="1452">
              <a:solidFill>
                <a:srgbClr val="222222"/>
              </a:solidFill>
            </a:endParaRPr>
          </a:p>
          <a:p>
            <a:pPr indent="-320838" lvl="1" marL="914400" rtl="0" algn="l">
              <a:lnSpc>
                <a:spcPct val="150000"/>
              </a:lnSpc>
              <a:spcBef>
                <a:spcPts val="0"/>
              </a:spcBef>
              <a:spcAft>
                <a:spcPts val="0"/>
              </a:spcAft>
              <a:buClr>
                <a:srgbClr val="222222"/>
              </a:buClr>
              <a:buSzPts val="1453"/>
              <a:buChar char="○"/>
            </a:pPr>
            <a:r>
              <a:rPr lang="en" sz="1452">
                <a:solidFill>
                  <a:srgbClr val="222222"/>
                </a:solidFill>
              </a:rPr>
              <a:t>the considerable size of the area, </a:t>
            </a:r>
            <a:endParaRPr sz="1452">
              <a:solidFill>
                <a:srgbClr val="222222"/>
              </a:solidFill>
            </a:endParaRPr>
          </a:p>
          <a:p>
            <a:pPr indent="-320838" lvl="1" marL="914400" rtl="0" algn="l">
              <a:lnSpc>
                <a:spcPct val="150000"/>
              </a:lnSpc>
              <a:spcBef>
                <a:spcPts val="0"/>
              </a:spcBef>
              <a:spcAft>
                <a:spcPts val="0"/>
              </a:spcAft>
              <a:buClr>
                <a:srgbClr val="222222"/>
              </a:buClr>
              <a:buSzPts val="1453"/>
              <a:buChar char="○"/>
            </a:pPr>
            <a:r>
              <a:rPr lang="en" sz="1452">
                <a:solidFill>
                  <a:srgbClr val="222222"/>
                </a:solidFill>
              </a:rPr>
              <a:t>a wide variety of natural resource, </a:t>
            </a:r>
            <a:endParaRPr sz="1452">
              <a:solidFill>
                <a:srgbClr val="222222"/>
              </a:solidFill>
            </a:endParaRPr>
          </a:p>
          <a:p>
            <a:pPr indent="-320838" lvl="1" marL="914400" rtl="0" algn="l">
              <a:lnSpc>
                <a:spcPct val="150000"/>
              </a:lnSpc>
              <a:spcBef>
                <a:spcPts val="0"/>
              </a:spcBef>
              <a:spcAft>
                <a:spcPts val="0"/>
              </a:spcAft>
              <a:buClr>
                <a:srgbClr val="222222"/>
              </a:buClr>
              <a:buSzPts val="1453"/>
              <a:buChar char="○"/>
            </a:pPr>
            <a:r>
              <a:rPr lang="en" sz="1452">
                <a:solidFill>
                  <a:srgbClr val="222222"/>
                </a:solidFill>
              </a:rPr>
              <a:t>the existence of various productive sectors and </a:t>
            </a:r>
            <a:endParaRPr sz="1452">
              <a:solidFill>
                <a:srgbClr val="222222"/>
              </a:solidFill>
            </a:endParaRPr>
          </a:p>
          <a:p>
            <a:pPr indent="-320838" lvl="1" marL="914400" rtl="0" algn="l">
              <a:lnSpc>
                <a:spcPct val="150000"/>
              </a:lnSpc>
              <a:spcBef>
                <a:spcPts val="0"/>
              </a:spcBef>
              <a:spcAft>
                <a:spcPts val="0"/>
              </a:spcAft>
              <a:buClr>
                <a:srgbClr val="222222"/>
              </a:buClr>
              <a:buSzPts val="1453"/>
              <a:buChar char="○"/>
            </a:pPr>
            <a:r>
              <a:rPr lang="en" sz="1452">
                <a:solidFill>
                  <a:srgbClr val="222222"/>
                </a:solidFill>
              </a:rPr>
              <a:t>growing size of the market along with growing economic problems.</a:t>
            </a:r>
            <a:endParaRPr sz="1452">
              <a:solidFill>
                <a:srgbClr val="222222"/>
              </a:solidFill>
            </a:endParaRPr>
          </a:p>
          <a:p>
            <a:pPr indent="-320838" lvl="0" marL="457200" rtl="0" algn="l">
              <a:lnSpc>
                <a:spcPct val="150000"/>
              </a:lnSpc>
              <a:spcBef>
                <a:spcPts val="0"/>
              </a:spcBef>
              <a:spcAft>
                <a:spcPts val="0"/>
              </a:spcAft>
              <a:buClr>
                <a:srgbClr val="222222"/>
              </a:buClr>
              <a:buSzPts val="1453"/>
              <a:buChar char="●"/>
            </a:pPr>
            <a:r>
              <a:rPr lang="en" sz="1452">
                <a:solidFill>
                  <a:srgbClr val="222222"/>
                </a:solidFill>
              </a:rPr>
              <a:t>In such Economy, </a:t>
            </a:r>
            <a:r>
              <a:rPr lang="en" sz="1452">
                <a:solidFill>
                  <a:srgbClr val="FF0000"/>
                </a:solidFill>
              </a:rPr>
              <a:t>development of a sound industrial sector can play an important role for all-round development of a country</a:t>
            </a:r>
            <a:r>
              <a:rPr lang="en" sz="1452">
                <a:solidFill>
                  <a:srgbClr val="222222"/>
                </a:solidFill>
              </a:rPr>
              <a:t>. </a:t>
            </a:r>
            <a:endParaRPr sz="1452">
              <a:solidFill>
                <a:srgbClr val="222222"/>
              </a:solidFill>
            </a:endParaRPr>
          </a:p>
          <a:p>
            <a:pPr indent="-308138" lvl="0" marL="457200" rtl="0" algn="l">
              <a:lnSpc>
                <a:spcPct val="150000"/>
              </a:lnSpc>
              <a:spcBef>
                <a:spcPts val="0"/>
              </a:spcBef>
              <a:spcAft>
                <a:spcPts val="0"/>
              </a:spcAft>
              <a:buClr>
                <a:srgbClr val="222222"/>
              </a:buClr>
              <a:buSzPts val="1253"/>
              <a:buChar char="●"/>
            </a:pPr>
            <a:r>
              <a:rPr lang="en" sz="1452">
                <a:solidFill>
                  <a:srgbClr val="222222"/>
                </a:solidFill>
              </a:rPr>
              <a:t>The </a:t>
            </a:r>
            <a:r>
              <a:rPr lang="en" sz="1552">
                <a:solidFill>
                  <a:srgbClr val="FF0000"/>
                </a:solidFill>
              </a:rPr>
              <a:t>role of Entrepreneurship for economic development is very beneficial for our country</a:t>
            </a:r>
            <a:r>
              <a:rPr lang="en" sz="1452">
                <a:solidFill>
                  <a:srgbClr val="222222"/>
                </a:solidFill>
              </a:rPr>
              <a:t>.</a:t>
            </a:r>
            <a:endParaRPr sz="1452">
              <a:solidFill>
                <a:srgbClr val="222222"/>
              </a:solidFill>
            </a:endParaRPr>
          </a:p>
          <a:p>
            <a:pPr indent="0" lvl="0" marL="0" rtl="0" algn="l">
              <a:lnSpc>
                <a:spcPct val="95000"/>
              </a:lnSpc>
              <a:spcBef>
                <a:spcPts val="1900"/>
              </a:spcBef>
              <a:spcAft>
                <a:spcPts val="1200"/>
              </a:spcAft>
              <a:buSzPts val="852"/>
              <a:buNone/>
            </a:pPr>
            <a:r>
              <a:t/>
            </a:r>
            <a:endParaRPr sz="159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-1</a:t>
            </a:r>
            <a:endParaRPr/>
          </a:p>
        </p:txBody>
      </p:sp>
      <p:pic>
        <p:nvPicPr>
          <p:cNvPr id="72" name="Google Shape;72;p4"/>
          <p:cNvPicPr preferRelativeResize="0"/>
          <p:nvPr/>
        </p:nvPicPr>
        <p:blipFill rotWithShape="1">
          <a:blip r:embed="rId3">
            <a:alphaModFix/>
          </a:blip>
          <a:srcRect b="0" l="0" r="0" t="0"/>
          <a:stretch/>
        </p:blipFill>
        <p:spPr>
          <a:xfrm>
            <a:off x="641475" y="1076025"/>
            <a:ext cx="8031474" cy="37454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idx="1" type="body"/>
          </p:nvPr>
        </p:nvSpPr>
        <p:spPr>
          <a:xfrm>
            <a:off x="547550" y="761325"/>
            <a:ext cx="7770900" cy="36987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 sz="2500">
                <a:solidFill>
                  <a:srgbClr val="222222"/>
                </a:solidFill>
              </a:rPr>
              <a:t>1. Generates Employment-</a:t>
            </a:r>
            <a:endParaRPr b="1" sz="2500">
              <a:solidFill>
                <a:srgbClr val="222222"/>
              </a:solidFill>
            </a:endParaRPr>
          </a:p>
          <a:p>
            <a:pPr indent="-330200" lvl="0" marL="457200" rtl="0" algn="l">
              <a:lnSpc>
                <a:spcPct val="130000"/>
              </a:lnSpc>
              <a:spcBef>
                <a:spcPts val="1500"/>
              </a:spcBef>
              <a:spcAft>
                <a:spcPts val="0"/>
              </a:spcAft>
              <a:buClr>
                <a:srgbClr val="222222"/>
              </a:buClr>
              <a:buSzPts val="1600"/>
              <a:buChar char="●"/>
            </a:pPr>
            <a:r>
              <a:rPr lang="en" sz="1600">
                <a:solidFill>
                  <a:srgbClr val="222222"/>
                </a:solidFill>
              </a:rPr>
              <a:t>Unemployment is growing at a rapid rate in developing countries, particularly the unemployment among educated people, is an acute problem of most of the developing countries. Under these circumstances, the </a:t>
            </a:r>
            <a:r>
              <a:rPr lang="en" sz="1600">
                <a:solidFill>
                  <a:srgbClr val="FF0000"/>
                </a:solidFill>
              </a:rPr>
              <a:t>Entrepreneurs play a vital role in getting employment for themselves as well as they create a number of jobs for many unemployed people. </a:t>
            </a:r>
            <a:r>
              <a:rPr lang="en" sz="1600">
                <a:solidFill>
                  <a:srgbClr val="222222"/>
                </a:solidFill>
              </a:rPr>
              <a:t>As time passes, these entrepreneurs grow manifold and provide direct and indirect employment to many more.</a:t>
            </a:r>
            <a:endParaRPr sz="1600">
              <a:solidFill>
                <a:srgbClr val="222222"/>
              </a:solidFill>
            </a:endParaRPr>
          </a:p>
          <a:p>
            <a:pPr indent="-330200" lvl="0" marL="457200" rtl="0" algn="l">
              <a:lnSpc>
                <a:spcPct val="130000"/>
              </a:lnSpc>
              <a:spcBef>
                <a:spcPts val="0"/>
              </a:spcBef>
              <a:spcAft>
                <a:spcPts val="0"/>
              </a:spcAft>
              <a:buClr>
                <a:srgbClr val="222222"/>
              </a:buClr>
              <a:buSzPts val="1600"/>
              <a:buChar char="●"/>
            </a:pPr>
            <a:r>
              <a:t/>
            </a:r>
            <a:endParaRPr sz="1600">
              <a:solidFill>
                <a:srgbClr val="222222"/>
              </a:solidFill>
            </a:endParaRPr>
          </a:p>
          <a:p>
            <a:pPr indent="-330200" lvl="0" marL="457200" rtl="0" algn="l">
              <a:lnSpc>
                <a:spcPct val="130000"/>
              </a:lnSpc>
              <a:spcBef>
                <a:spcPts val="0"/>
              </a:spcBef>
              <a:spcAft>
                <a:spcPts val="0"/>
              </a:spcAft>
              <a:buClr>
                <a:srgbClr val="222222"/>
              </a:buClr>
              <a:buSzPts val="1600"/>
              <a:buChar char="●"/>
            </a:pPr>
            <a:r>
              <a:rPr lang="en" sz="1600">
                <a:solidFill>
                  <a:srgbClr val="222222"/>
                </a:solidFill>
              </a:rPr>
              <a:t>Hence. </a:t>
            </a:r>
            <a:r>
              <a:rPr lang="en" sz="1600">
                <a:solidFill>
                  <a:srgbClr val="FF0000"/>
                </a:solidFill>
              </a:rPr>
              <a:t>Entrepreneurship is the best solution to solve the social problem of unemployment.</a:t>
            </a:r>
            <a:endParaRPr sz="1600">
              <a:solidFill>
                <a:srgbClr val="FF0000"/>
              </a:solidFill>
            </a:endParaRPr>
          </a:p>
          <a:p>
            <a:pPr indent="0" lvl="0" marL="0" rtl="0" algn="l">
              <a:lnSpc>
                <a:spcPct val="130000"/>
              </a:lnSpc>
              <a:spcBef>
                <a:spcPts val="1900"/>
              </a:spcBef>
              <a:spcAft>
                <a:spcPts val="1200"/>
              </a:spcAft>
              <a:buSzPts val="1800"/>
              <a:buNone/>
            </a:pPr>
            <a:r>
              <a:t/>
            </a:r>
            <a:endParaRPr sz="21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idx="1" type="body"/>
          </p:nvPr>
        </p:nvSpPr>
        <p:spPr>
          <a:xfrm>
            <a:off x="516750" y="257900"/>
            <a:ext cx="8110500" cy="409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600">
                <a:solidFill>
                  <a:srgbClr val="222222"/>
                </a:solidFill>
              </a:rPr>
              <a:t>2. Increases National Income-</a:t>
            </a:r>
            <a:endParaRPr b="1" sz="2600">
              <a:solidFill>
                <a:srgbClr val="222222"/>
              </a:solidFill>
            </a:endParaRPr>
          </a:p>
          <a:p>
            <a:pPr indent="-336550" lvl="0" marL="457200" rtl="0" algn="l">
              <a:lnSpc>
                <a:spcPct val="130000"/>
              </a:lnSpc>
              <a:spcBef>
                <a:spcPts val="1500"/>
              </a:spcBef>
              <a:spcAft>
                <a:spcPts val="0"/>
              </a:spcAft>
              <a:buClr>
                <a:srgbClr val="222222"/>
              </a:buClr>
              <a:buSzPts val="1700"/>
              <a:buChar char="●"/>
            </a:pPr>
            <a:r>
              <a:rPr lang="en" sz="1700">
                <a:solidFill>
                  <a:srgbClr val="222222"/>
                </a:solidFill>
              </a:rPr>
              <a:t>National Income comprises of goods and services produced in a country in one year. The goods and services are produced to meet the requirements of our country as well as to meet the demand for exports.</a:t>
            </a:r>
            <a:endParaRPr sz="1700">
              <a:solidFill>
                <a:srgbClr val="222222"/>
              </a:solidFill>
            </a:endParaRPr>
          </a:p>
          <a:p>
            <a:pPr indent="-336550" lvl="0" marL="457200" rtl="0" algn="l">
              <a:lnSpc>
                <a:spcPct val="130000"/>
              </a:lnSpc>
              <a:spcBef>
                <a:spcPts val="0"/>
              </a:spcBef>
              <a:spcAft>
                <a:spcPts val="0"/>
              </a:spcAft>
              <a:buClr>
                <a:srgbClr val="222222"/>
              </a:buClr>
              <a:buSzPts val="1700"/>
              <a:buChar char="●"/>
            </a:pPr>
            <a:r>
              <a:rPr lang="en" sz="1700">
                <a:solidFill>
                  <a:srgbClr val="222222"/>
                </a:solidFill>
              </a:rPr>
              <a:t>The </a:t>
            </a:r>
            <a:r>
              <a:rPr lang="en" sz="1700">
                <a:solidFill>
                  <a:srgbClr val="FF0000"/>
                </a:solidFill>
              </a:rPr>
              <a:t>increased number of Entrepreneurs meet the domestic demand and export demand by producing goods and services</a:t>
            </a:r>
            <a:r>
              <a:rPr lang="en" sz="1700">
                <a:solidFill>
                  <a:srgbClr val="222222"/>
                </a:solidFill>
              </a:rPr>
              <a:t> in the desired quantities.</a:t>
            </a:r>
            <a:endParaRPr sz="1700">
              <a:solidFill>
                <a:srgbClr val="222222"/>
              </a:solidFill>
            </a:endParaRPr>
          </a:p>
          <a:p>
            <a:pPr indent="-336550" lvl="0" marL="457200" rtl="0" algn="l">
              <a:lnSpc>
                <a:spcPct val="130000"/>
              </a:lnSpc>
              <a:spcBef>
                <a:spcPts val="0"/>
              </a:spcBef>
              <a:spcAft>
                <a:spcPts val="0"/>
              </a:spcAft>
              <a:buSzPts val="1700"/>
              <a:buChar char="●"/>
            </a:pPr>
            <a:r>
              <a:rPr lang="en" sz="1700">
                <a:solidFill>
                  <a:srgbClr val="222222"/>
                </a:solidFill>
              </a:rPr>
              <a:t>Therefore, an </a:t>
            </a:r>
            <a:r>
              <a:rPr lang="en" sz="1700">
                <a:solidFill>
                  <a:srgbClr val="FF0000"/>
                </a:solidFill>
              </a:rPr>
              <a:t>increase in goods and services helps in increasing the national income of a country </a:t>
            </a:r>
            <a:r>
              <a:rPr lang="en" sz="1700">
                <a:solidFill>
                  <a:srgbClr val="FF0000"/>
                </a:solidFill>
                <a:uFill>
                  <a:noFill/>
                </a:uFill>
                <a:hlinkClick r:id="rId3">
                  <a:extLst>
                    <a:ext uri="{A12FA001-AC4F-418D-AE19-62706E023703}">
                      <ahyp:hlinkClr val="tx"/>
                    </a:ext>
                  </a:extLst>
                </a:hlinkClick>
              </a:rPr>
              <a:t>i</a:t>
            </a:r>
            <a:r>
              <a:rPr lang="en" sz="1700">
                <a:solidFill>
                  <a:srgbClr val="1E73BE"/>
                </a:solidFill>
                <a:uFill>
                  <a:noFill/>
                </a:uFill>
                <a:hlinkClick r:id="rId4">
                  <a:extLst>
                    <a:ext uri="{A12FA001-AC4F-418D-AE19-62706E023703}">
                      <ahyp:hlinkClr val="tx"/>
                    </a:ext>
                  </a:extLst>
                </a:hlinkClick>
              </a:rPr>
              <a:t>ncrease in goods and services helps in increasing the national income of a country.</a:t>
            </a:r>
            <a:endParaRPr sz="1700">
              <a:solidFill>
                <a:srgbClr val="1E73BE"/>
              </a:solidFill>
            </a:endParaRPr>
          </a:p>
          <a:p>
            <a:pPr indent="-336550" lvl="0" marL="457200" rtl="0" algn="l">
              <a:lnSpc>
                <a:spcPct val="130000"/>
              </a:lnSpc>
              <a:spcBef>
                <a:spcPts val="0"/>
              </a:spcBef>
              <a:spcAft>
                <a:spcPts val="0"/>
              </a:spcAft>
              <a:buClr>
                <a:srgbClr val="222222"/>
              </a:buClr>
              <a:buSzPts val="1700"/>
              <a:buChar char="●"/>
            </a:pPr>
            <a:r>
              <a:rPr lang="en" sz="1700">
                <a:solidFill>
                  <a:srgbClr val="222222"/>
                </a:solidFill>
              </a:rPr>
              <a:t>I</a:t>
            </a:r>
            <a:r>
              <a:rPr lang="en" sz="1700">
                <a:solidFill>
                  <a:srgbClr val="FF0000"/>
                </a:solidFill>
              </a:rPr>
              <a:t>ncreased employment </a:t>
            </a:r>
            <a:r>
              <a:rPr lang="en" sz="1700">
                <a:solidFill>
                  <a:srgbClr val="222222"/>
                </a:solidFill>
              </a:rPr>
              <a:t>will contribute to the generation of </a:t>
            </a:r>
            <a:r>
              <a:rPr lang="en" sz="1700">
                <a:solidFill>
                  <a:srgbClr val="FF0000"/>
                </a:solidFill>
              </a:rPr>
              <a:t>higher National Income</a:t>
            </a:r>
            <a:r>
              <a:rPr lang="en" sz="1700">
                <a:solidFill>
                  <a:srgbClr val="222222"/>
                </a:solidFill>
              </a:rPr>
              <a:t>.</a:t>
            </a:r>
            <a:endParaRPr sz="2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idx="1" type="body"/>
          </p:nvPr>
        </p:nvSpPr>
        <p:spPr>
          <a:xfrm>
            <a:off x="417500" y="171675"/>
            <a:ext cx="8603700" cy="48471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018"/>
              <a:buFont typeface="Arial"/>
              <a:buNone/>
            </a:pPr>
            <a:r>
              <a:rPr b="1" lang="en" sz="2435">
                <a:solidFill>
                  <a:srgbClr val="222222"/>
                </a:solidFill>
              </a:rPr>
              <a:t>3. Increases possibility for Dispersal of Economic Power-</a:t>
            </a:r>
            <a:endParaRPr b="1" sz="2435">
              <a:solidFill>
                <a:srgbClr val="222222"/>
              </a:solidFill>
            </a:endParaRPr>
          </a:p>
          <a:p>
            <a:pPr indent="-330358" lvl="0" marL="457200" rtl="0" algn="l">
              <a:lnSpc>
                <a:spcPct val="140000"/>
              </a:lnSpc>
              <a:spcBef>
                <a:spcPts val="1500"/>
              </a:spcBef>
              <a:spcAft>
                <a:spcPts val="0"/>
              </a:spcAft>
              <a:buClr>
                <a:srgbClr val="222222"/>
              </a:buClr>
              <a:buSzPts val="1603"/>
              <a:buChar char="●"/>
            </a:pPr>
            <a:r>
              <a:rPr lang="en" sz="1602">
                <a:solidFill>
                  <a:srgbClr val="222222"/>
                </a:solidFill>
              </a:rPr>
              <a:t>E</a:t>
            </a:r>
            <a:r>
              <a:rPr lang="en" sz="1602">
                <a:solidFill>
                  <a:srgbClr val="FF0000"/>
                </a:solidFill>
              </a:rPr>
              <a:t>conomic power is the natural outcome</a:t>
            </a:r>
            <a:r>
              <a:rPr lang="en" sz="1602">
                <a:solidFill>
                  <a:srgbClr val="222222"/>
                </a:solidFill>
              </a:rPr>
              <a:t> of Industrial and business activity. </a:t>
            </a:r>
            <a:endParaRPr sz="1602">
              <a:solidFill>
                <a:srgbClr val="222222"/>
              </a:solidFill>
            </a:endParaRPr>
          </a:p>
          <a:p>
            <a:pPr indent="-330358" lvl="0" marL="457200" rtl="0" algn="l">
              <a:lnSpc>
                <a:spcPct val="140000"/>
              </a:lnSpc>
              <a:spcBef>
                <a:spcPts val="0"/>
              </a:spcBef>
              <a:spcAft>
                <a:spcPts val="0"/>
              </a:spcAft>
              <a:buClr>
                <a:srgbClr val="222222"/>
              </a:buClr>
              <a:buSzPts val="1603"/>
              <a:buChar char="●"/>
            </a:pPr>
            <a:r>
              <a:rPr lang="en" sz="1602">
                <a:solidFill>
                  <a:srgbClr val="222222"/>
                </a:solidFill>
              </a:rPr>
              <a:t>Industrial development normally </a:t>
            </a:r>
            <a:r>
              <a:rPr lang="en" sz="1602">
                <a:solidFill>
                  <a:srgbClr val="FF0000"/>
                </a:solidFill>
              </a:rPr>
              <a:t>leads to concentration of economic power in few hands,</a:t>
            </a:r>
            <a:r>
              <a:rPr lang="en" sz="1602">
                <a:solidFill>
                  <a:srgbClr val="222222"/>
                </a:solidFill>
              </a:rPr>
              <a:t> which l</a:t>
            </a:r>
            <a:r>
              <a:rPr lang="en" sz="1602">
                <a:solidFill>
                  <a:srgbClr val="FF0000"/>
                </a:solidFill>
              </a:rPr>
              <a:t>eads to Monopoly</a:t>
            </a:r>
            <a:r>
              <a:rPr lang="en" sz="1602">
                <a:solidFill>
                  <a:srgbClr val="222222"/>
                </a:solidFill>
              </a:rPr>
              <a:t>. </a:t>
            </a:r>
            <a:endParaRPr sz="1602">
              <a:solidFill>
                <a:srgbClr val="222222"/>
              </a:solidFill>
            </a:endParaRPr>
          </a:p>
          <a:p>
            <a:pPr indent="-330358" lvl="0" marL="457200" rtl="0" algn="l">
              <a:lnSpc>
                <a:spcPct val="140000"/>
              </a:lnSpc>
              <a:spcBef>
                <a:spcPts val="0"/>
              </a:spcBef>
              <a:spcAft>
                <a:spcPts val="0"/>
              </a:spcAft>
              <a:buClr>
                <a:srgbClr val="222222"/>
              </a:buClr>
              <a:buSzPts val="1603"/>
              <a:buChar char="●"/>
            </a:pPr>
            <a:r>
              <a:rPr lang="en" sz="1602">
                <a:solidFill>
                  <a:srgbClr val="222222"/>
                </a:solidFill>
              </a:rPr>
              <a:t>The conditions of </a:t>
            </a:r>
            <a:r>
              <a:rPr lang="en" sz="1602">
                <a:solidFill>
                  <a:srgbClr val="FF0000"/>
                </a:solidFill>
              </a:rPr>
              <a:t>monopoly </a:t>
            </a:r>
            <a:r>
              <a:rPr lang="en" sz="1602">
                <a:solidFill>
                  <a:srgbClr val="222222"/>
                </a:solidFill>
              </a:rPr>
              <a:t>in the country </a:t>
            </a:r>
            <a:r>
              <a:rPr lang="en" sz="1602">
                <a:solidFill>
                  <a:srgbClr val="FF0000"/>
                </a:solidFill>
              </a:rPr>
              <a:t>shall lead to a number of social and economic evils - like increase in price of the product and services and adamancy.. etc…</a:t>
            </a:r>
            <a:endParaRPr sz="1602">
              <a:solidFill>
                <a:srgbClr val="FF0000"/>
              </a:solidFill>
            </a:endParaRPr>
          </a:p>
          <a:p>
            <a:pPr indent="-330358" lvl="0" marL="457200" rtl="0" algn="l">
              <a:lnSpc>
                <a:spcPct val="140000"/>
              </a:lnSpc>
              <a:spcBef>
                <a:spcPts val="0"/>
              </a:spcBef>
              <a:spcAft>
                <a:spcPts val="0"/>
              </a:spcAft>
              <a:buClr>
                <a:srgbClr val="222222"/>
              </a:buClr>
              <a:buSzPts val="1603"/>
              <a:buChar char="●"/>
            </a:pPr>
            <a:r>
              <a:rPr lang="en" sz="1602">
                <a:solidFill>
                  <a:srgbClr val="222222"/>
                </a:solidFill>
              </a:rPr>
              <a:t>Hence the </a:t>
            </a:r>
            <a:r>
              <a:rPr lang="en" sz="1602">
                <a:solidFill>
                  <a:srgbClr val="FF0000"/>
                </a:solidFill>
              </a:rPr>
              <a:t>encouragement given by the Government to new Entrepreneurs</a:t>
            </a:r>
            <a:r>
              <a:rPr lang="en" sz="1602">
                <a:solidFill>
                  <a:srgbClr val="222222"/>
                </a:solidFill>
              </a:rPr>
              <a:t> to set up a large number of enterprises helps in </a:t>
            </a:r>
            <a:r>
              <a:rPr lang="en" sz="1602">
                <a:solidFill>
                  <a:srgbClr val="FF0000"/>
                </a:solidFill>
              </a:rPr>
              <a:t>weakening the harmful effects of monopoly.</a:t>
            </a:r>
            <a:r>
              <a:rPr lang="en" sz="1602">
                <a:solidFill>
                  <a:srgbClr val="222222"/>
                </a:solidFill>
              </a:rPr>
              <a:t> </a:t>
            </a:r>
            <a:endParaRPr sz="1602">
              <a:solidFill>
                <a:srgbClr val="222222"/>
              </a:solidFill>
            </a:endParaRPr>
          </a:p>
          <a:p>
            <a:pPr indent="-330358" lvl="0" marL="457200" rtl="0" algn="l">
              <a:lnSpc>
                <a:spcPct val="140000"/>
              </a:lnSpc>
              <a:spcBef>
                <a:spcPts val="0"/>
              </a:spcBef>
              <a:spcAft>
                <a:spcPts val="0"/>
              </a:spcAft>
              <a:buClr>
                <a:srgbClr val="222222"/>
              </a:buClr>
              <a:buSzPts val="1603"/>
              <a:buChar char="●"/>
            </a:pPr>
            <a:r>
              <a:rPr lang="en" sz="1602">
                <a:solidFill>
                  <a:srgbClr val="222222"/>
                </a:solidFill>
              </a:rPr>
              <a:t>When the </a:t>
            </a:r>
            <a:r>
              <a:rPr lang="en" sz="1602">
                <a:solidFill>
                  <a:srgbClr val="FF0000"/>
                </a:solidFill>
              </a:rPr>
              <a:t>concentration of Economic Power in few hands has been removed </a:t>
            </a:r>
            <a:r>
              <a:rPr lang="en" sz="1602">
                <a:solidFill>
                  <a:srgbClr val="222222"/>
                </a:solidFill>
              </a:rPr>
              <a:t>and wealth shared by a large number of Entrepreneurs, </a:t>
            </a:r>
            <a:r>
              <a:rPr lang="en" sz="1602" u="sng">
                <a:solidFill>
                  <a:srgbClr val="FF0000"/>
                </a:solidFill>
              </a:rPr>
              <a:t>socialism can be promoted</a:t>
            </a:r>
            <a:r>
              <a:rPr lang="en" sz="1602">
                <a:solidFill>
                  <a:srgbClr val="FF0000"/>
                </a:solidFill>
              </a:rPr>
              <a:t>, and the Nation shall become economically wealthy.</a:t>
            </a:r>
            <a:endParaRPr sz="2065">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idx="1" type="body"/>
          </p:nvPr>
        </p:nvSpPr>
        <p:spPr>
          <a:xfrm>
            <a:off x="707225" y="552725"/>
            <a:ext cx="8086200" cy="4329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sz="2500">
                <a:solidFill>
                  <a:srgbClr val="222222"/>
                </a:solidFill>
              </a:rPr>
              <a:t>4. Leads to Balanced Regional Growth-</a:t>
            </a:r>
            <a:endParaRPr b="1" sz="2500">
              <a:solidFill>
                <a:srgbClr val="222222"/>
              </a:solidFill>
            </a:endParaRPr>
          </a:p>
          <a:p>
            <a:pPr indent="-330200" lvl="0" marL="457200" rtl="0" algn="l">
              <a:lnSpc>
                <a:spcPct val="150000"/>
              </a:lnSpc>
              <a:spcBef>
                <a:spcPts val="1500"/>
              </a:spcBef>
              <a:spcAft>
                <a:spcPts val="0"/>
              </a:spcAft>
              <a:buClr>
                <a:srgbClr val="222222"/>
              </a:buClr>
              <a:buSzPts val="1600"/>
              <a:buChar char="●"/>
            </a:pPr>
            <a:r>
              <a:rPr lang="en" sz="1600">
                <a:solidFill>
                  <a:srgbClr val="222222"/>
                </a:solidFill>
              </a:rPr>
              <a:t>The growth of Industry and Business leads to the development of a number of other areas such as </a:t>
            </a:r>
            <a:r>
              <a:rPr lang="en" sz="1600">
                <a:solidFill>
                  <a:srgbClr val="FF0000"/>
                </a:solidFill>
              </a:rPr>
              <a:t>transportation, health, education, insurance, warehousing</a:t>
            </a:r>
            <a:r>
              <a:rPr lang="en" sz="1600">
                <a:solidFill>
                  <a:srgbClr val="222222"/>
                </a:solidFill>
              </a:rPr>
              <a:t> etc. hence a rapid development of Entrepreneurship ensures a</a:t>
            </a:r>
            <a:r>
              <a:rPr lang="en" sz="1600">
                <a:solidFill>
                  <a:srgbClr val="FF0000"/>
                </a:solidFill>
              </a:rPr>
              <a:t> balanced regional development</a:t>
            </a:r>
            <a:r>
              <a:rPr lang="en" sz="1600">
                <a:solidFill>
                  <a:srgbClr val="222222"/>
                </a:solidFill>
              </a:rPr>
              <a:t>.</a:t>
            </a:r>
            <a:endParaRPr sz="1600">
              <a:solidFill>
                <a:srgbClr val="222222"/>
              </a:solidFill>
            </a:endParaRPr>
          </a:p>
          <a:p>
            <a:pPr indent="-330200" lvl="0" marL="457200" rtl="0" algn="l">
              <a:lnSpc>
                <a:spcPct val="150000"/>
              </a:lnSpc>
              <a:spcBef>
                <a:spcPts val="0"/>
              </a:spcBef>
              <a:spcAft>
                <a:spcPts val="0"/>
              </a:spcAft>
              <a:buClr>
                <a:srgbClr val="222222"/>
              </a:buClr>
              <a:buSzPts val="1600"/>
              <a:buChar char="●"/>
            </a:pPr>
            <a:r>
              <a:rPr lang="en" sz="1600">
                <a:solidFill>
                  <a:srgbClr val="222222"/>
                </a:solidFill>
              </a:rPr>
              <a:t>If the new Entrepreneurs grow at a faster rate in view of increasing completion, the surrounding areas are developed due to the spreading of entrepreneurial activities to other areas. Therefore, </a:t>
            </a:r>
            <a:r>
              <a:rPr lang="en" sz="1600">
                <a:solidFill>
                  <a:srgbClr val="FF0000"/>
                </a:solidFill>
              </a:rPr>
              <a:t>setting up enterprises in smaller towns which are away from big cities/towns helps in the development of backward regions </a:t>
            </a:r>
            <a:r>
              <a:rPr lang="en" sz="1600">
                <a:solidFill>
                  <a:srgbClr val="222222"/>
                </a:solidFill>
              </a:rPr>
              <a:t>also.</a:t>
            </a:r>
            <a:endParaRPr sz="1600">
              <a:solidFill>
                <a:srgbClr val="222222"/>
              </a:solidFill>
            </a:endParaRPr>
          </a:p>
          <a:p>
            <a:pPr indent="-330200" lvl="0" marL="457200" rtl="0" algn="l">
              <a:lnSpc>
                <a:spcPct val="150000"/>
              </a:lnSpc>
              <a:spcBef>
                <a:spcPts val="0"/>
              </a:spcBef>
              <a:spcAft>
                <a:spcPts val="0"/>
              </a:spcAft>
              <a:buSzPts val="1600"/>
              <a:buChar char="●"/>
            </a:pPr>
            <a:r>
              <a:rPr b="1" lang="en" sz="1600">
                <a:solidFill>
                  <a:srgbClr val="222222"/>
                </a:solidFill>
              </a:rPr>
              <a:t>Also Read: </a:t>
            </a:r>
            <a:r>
              <a:rPr b="1" lang="en" sz="1600">
                <a:solidFill>
                  <a:srgbClr val="1E73BE"/>
                </a:solidFill>
                <a:uFill>
                  <a:noFill/>
                </a:uFill>
                <a:hlinkClick r:id="rId3">
                  <a:extLst>
                    <a:ext uri="{A12FA001-AC4F-418D-AE19-62706E023703}">
                      <ahyp:hlinkClr val="tx"/>
                    </a:ext>
                  </a:extLst>
                </a:hlinkClick>
              </a:rPr>
              <a:t>Indian Economy On The Eve Of Independence (1947)</a:t>
            </a:r>
            <a:endParaRPr sz="21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idx="1" type="body"/>
          </p:nvPr>
        </p:nvSpPr>
        <p:spPr>
          <a:xfrm>
            <a:off x="353675" y="456825"/>
            <a:ext cx="8478600" cy="411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700">
                <a:solidFill>
                  <a:srgbClr val="222222"/>
                </a:solidFill>
              </a:rPr>
              <a:t>5.  Provides better Standard of Living-</a:t>
            </a:r>
            <a:endParaRPr b="1" sz="2700">
              <a:solidFill>
                <a:srgbClr val="222222"/>
              </a:solidFill>
            </a:endParaRPr>
          </a:p>
          <a:p>
            <a:pPr indent="-342900" lvl="0" marL="457200" rtl="0" algn="l">
              <a:lnSpc>
                <a:spcPct val="130000"/>
              </a:lnSpc>
              <a:spcBef>
                <a:spcPts val="1500"/>
              </a:spcBef>
              <a:spcAft>
                <a:spcPts val="0"/>
              </a:spcAft>
              <a:buClr>
                <a:srgbClr val="222222"/>
              </a:buClr>
              <a:buSzPts val="1800"/>
              <a:buChar char="●"/>
            </a:pPr>
            <a:r>
              <a:rPr lang="en">
                <a:solidFill>
                  <a:srgbClr val="222222"/>
                </a:solidFill>
              </a:rPr>
              <a:t>In any Economy, the </a:t>
            </a:r>
            <a:r>
              <a:rPr lang="en">
                <a:solidFill>
                  <a:srgbClr val="FF0000"/>
                </a:solidFill>
              </a:rPr>
              <a:t>people desire to get the goods and services in the required quantities at required places to satisfy their needs and wants</a:t>
            </a:r>
            <a:r>
              <a:rPr lang="en">
                <a:solidFill>
                  <a:srgbClr val="222222"/>
                </a:solidFill>
              </a:rPr>
              <a:t>.</a:t>
            </a:r>
            <a:endParaRPr>
              <a:solidFill>
                <a:srgbClr val="222222"/>
              </a:solidFill>
            </a:endParaRPr>
          </a:p>
          <a:p>
            <a:pPr indent="-342900" lvl="0" marL="457200" rtl="0" algn="l">
              <a:lnSpc>
                <a:spcPct val="130000"/>
              </a:lnSpc>
              <a:spcBef>
                <a:spcPts val="0"/>
              </a:spcBef>
              <a:spcAft>
                <a:spcPts val="0"/>
              </a:spcAft>
              <a:buClr>
                <a:srgbClr val="222222"/>
              </a:buClr>
              <a:buSzPts val="1800"/>
              <a:buChar char="●"/>
            </a:pPr>
            <a:r>
              <a:rPr lang="en">
                <a:solidFill>
                  <a:srgbClr val="222222"/>
                </a:solidFill>
              </a:rPr>
              <a:t>The Entrepreneurial activities lead to the establishment of a micro, small, medium, and large scale enterprises in all regions of the country. The </a:t>
            </a:r>
            <a:r>
              <a:rPr lang="en">
                <a:solidFill>
                  <a:srgbClr val="FF0000"/>
                </a:solidFill>
              </a:rPr>
              <a:t>scarcity of essential commodities is removed with the initiation of entrepreneurial activities</a:t>
            </a:r>
            <a:r>
              <a:rPr lang="en">
                <a:solidFill>
                  <a:srgbClr val="222222"/>
                </a:solidFill>
              </a:rPr>
              <a:t>.</a:t>
            </a:r>
            <a:endParaRPr>
              <a:solidFill>
                <a:srgbClr val="222222"/>
              </a:solidFill>
            </a:endParaRPr>
          </a:p>
          <a:p>
            <a:pPr indent="-342900" lvl="0" marL="457200" rtl="0" algn="l">
              <a:lnSpc>
                <a:spcPct val="130000"/>
              </a:lnSpc>
              <a:spcBef>
                <a:spcPts val="0"/>
              </a:spcBef>
              <a:spcAft>
                <a:spcPts val="0"/>
              </a:spcAft>
              <a:buClr>
                <a:srgbClr val="222222"/>
              </a:buClr>
              <a:buSzPts val="1800"/>
              <a:buChar char="●"/>
            </a:pPr>
            <a:r>
              <a:rPr lang="en">
                <a:solidFill>
                  <a:srgbClr val="222222"/>
                </a:solidFill>
              </a:rPr>
              <a:t>All the Entrepreneurs </a:t>
            </a:r>
            <a:r>
              <a:rPr lang="en">
                <a:solidFill>
                  <a:srgbClr val="FF0000"/>
                </a:solidFill>
              </a:rPr>
              <a:t>leads to improvement in the standard of living of the people.</a:t>
            </a:r>
            <a:r>
              <a:rPr lang="en">
                <a:solidFill>
                  <a:srgbClr val="222222"/>
                </a:solidFill>
              </a:rPr>
              <a:t> Hence providing goods and services in required quantities at a </a:t>
            </a:r>
            <a:r>
              <a:rPr lang="en">
                <a:solidFill>
                  <a:srgbClr val="FF0000"/>
                </a:solidFill>
              </a:rPr>
              <a:t>lower price, improves the purchasing power and standard of living of the people</a:t>
            </a:r>
            <a:r>
              <a:rPr lang="en">
                <a:solidFill>
                  <a:srgbClr val="222222"/>
                </a:solidFill>
              </a:rPr>
              <a:t>.</a:t>
            </a:r>
            <a:endParaRPr>
              <a:solidFill>
                <a:srgbClr val="222222"/>
              </a:solidFill>
            </a:endParaRPr>
          </a:p>
          <a:p>
            <a:pPr indent="0" lvl="0" marL="0" rtl="0" algn="l">
              <a:lnSpc>
                <a:spcPct val="95000"/>
              </a:lnSpc>
              <a:spcBef>
                <a:spcPts val="1900"/>
              </a:spcBef>
              <a:spcAft>
                <a:spcPts val="1200"/>
              </a:spcAft>
              <a:buSzPts val="1800"/>
              <a:buNone/>
            </a:pPr>
            <a:r>
              <a:t/>
            </a:r>
            <a:endParaRPr sz="23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idx="1" type="body"/>
          </p:nvPr>
        </p:nvSpPr>
        <p:spPr>
          <a:xfrm>
            <a:off x="410700" y="411225"/>
            <a:ext cx="8421600" cy="415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500">
                <a:solidFill>
                  <a:srgbClr val="222222"/>
                </a:solidFill>
              </a:rPr>
              <a:t>6. Role of Entrepreneurship in Economic Development is that it helps in the production of Qualitative Goods-</a:t>
            </a:r>
            <a:endParaRPr b="1" sz="2500">
              <a:solidFill>
                <a:srgbClr val="222222"/>
              </a:solidFill>
            </a:endParaRPr>
          </a:p>
          <a:p>
            <a:pPr indent="-330200" lvl="0" marL="457200" rtl="0" algn="l">
              <a:lnSpc>
                <a:spcPct val="130000"/>
              </a:lnSpc>
              <a:spcBef>
                <a:spcPts val="1500"/>
              </a:spcBef>
              <a:spcAft>
                <a:spcPts val="0"/>
              </a:spcAft>
              <a:buClr>
                <a:srgbClr val="222222"/>
              </a:buClr>
              <a:buSzPts val="1600"/>
              <a:buChar char="●"/>
            </a:pPr>
            <a:r>
              <a:rPr lang="en" sz="1600">
                <a:solidFill>
                  <a:srgbClr val="222222"/>
                </a:solidFill>
              </a:rPr>
              <a:t>Entrepreneurial activities contribute much to the development of an economy. The increased Entrepreneurial undertakings ensure newer and </a:t>
            </a:r>
            <a:r>
              <a:rPr lang="en" sz="1600">
                <a:solidFill>
                  <a:srgbClr val="FF0000"/>
                </a:solidFill>
              </a:rPr>
              <a:t>qualitative products </a:t>
            </a:r>
            <a:r>
              <a:rPr lang="en" sz="1600">
                <a:solidFill>
                  <a:srgbClr val="222222"/>
                </a:solidFill>
              </a:rPr>
              <a:t>to the consumers, the Entrepreneurs in order to face the competition of the market and to satisfy the desires of consumers.</a:t>
            </a:r>
            <a:endParaRPr sz="1600">
              <a:solidFill>
                <a:srgbClr val="222222"/>
              </a:solidFill>
            </a:endParaRPr>
          </a:p>
          <a:p>
            <a:pPr indent="-330200" lvl="0" marL="457200" rtl="0" algn="l">
              <a:lnSpc>
                <a:spcPct val="130000"/>
              </a:lnSpc>
              <a:spcBef>
                <a:spcPts val="0"/>
              </a:spcBef>
              <a:spcAft>
                <a:spcPts val="0"/>
              </a:spcAft>
              <a:buClr>
                <a:srgbClr val="222222"/>
              </a:buClr>
              <a:buSzPts val="1600"/>
              <a:buChar char="●"/>
            </a:pPr>
            <a:r>
              <a:t/>
            </a:r>
            <a:endParaRPr sz="1600">
              <a:solidFill>
                <a:srgbClr val="222222"/>
              </a:solidFill>
            </a:endParaRPr>
          </a:p>
          <a:p>
            <a:pPr indent="-330200" lvl="0" marL="457200" rtl="0" algn="l">
              <a:lnSpc>
                <a:spcPct val="130000"/>
              </a:lnSpc>
              <a:spcBef>
                <a:spcPts val="0"/>
              </a:spcBef>
              <a:spcAft>
                <a:spcPts val="0"/>
              </a:spcAft>
              <a:buClr>
                <a:srgbClr val="222222"/>
              </a:buClr>
              <a:buSzPts val="1600"/>
              <a:buChar char="●"/>
            </a:pPr>
            <a:r>
              <a:rPr lang="en" sz="1600">
                <a:solidFill>
                  <a:srgbClr val="222222"/>
                </a:solidFill>
              </a:rPr>
              <a:t>They concentrate on </a:t>
            </a:r>
            <a:r>
              <a:rPr lang="en" sz="1600">
                <a:solidFill>
                  <a:srgbClr val="FF0000"/>
                </a:solidFill>
              </a:rPr>
              <a:t>improved methods of production, quality of the product, reasonableness in price, effective distribution, etc.</a:t>
            </a:r>
            <a:r>
              <a:rPr lang="en" sz="1600">
                <a:solidFill>
                  <a:srgbClr val="222222"/>
                </a:solidFill>
              </a:rPr>
              <a:t> hence the quality of the product and services provided by the Entrepreneurs ensures the good health of the consumer.</a:t>
            </a:r>
            <a:endParaRPr sz="1600">
              <a:solidFill>
                <a:srgbClr val="222222"/>
              </a:solidFill>
            </a:endParaRPr>
          </a:p>
          <a:p>
            <a:pPr indent="0" lvl="0" marL="0" rtl="0" algn="l">
              <a:lnSpc>
                <a:spcPct val="95000"/>
              </a:lnSpc>
              <a:spcBef>
                <a:spcPts val="1900"/>
              </a:spcBef>
              <a:spcAft>
                <a:spcPts val="1200"/>
              </a:spcAft>
              <a:buSzPts val="1800"/>
              <a:buNone/>
            </a:pPr>
            <a:r>
              <a:t/>
            </a:r>
            <a:endParaRPr sz="21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idx="1" type="body"/>
          </p:nvPr>
        </p:nvSpPr>
        <p:spPr>
          <a:xfrm>
            <a:off x="821275" y="228750"/>
            <a:ext cx="8011200" cy="4618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2600">
                <a:solidFill>
                  <a:srgbClr val="222222"/>
                </a:solidFill>
              </a:rPr>
              <a:t>7. Increasing Income Levels-</a:t>
            </a:r>
            <a:endParaRPr b="1" sz="2600">
              <a:solidFill>
                <a:srgbClr val="222222"/>
              </a:solidFill>
            </a:endParaRPr>
          </a:p>
          <a:p>
            <a:pPr indent="-336550" lvl="0" marL="457200" rtl="0" algn="l">
              <a:lnSpc>
                <a:spcPct val="150000"/>
              </a:lnSpc>
              <a:spcBef>
                <a:spcPts val="1500"/>
              </a:spcBef>
              <a:spcAft>
                <a:spcPts val="0"/>
              </a:spcAft>
              <a:buClr>
                <a:srgbClr val="222222"/>
              </a:buClr>
              <a:buSzPts val="1700"/>
              <a:buChar char="●"/>
            </a:pPr>
            <a:r>
              <a:rPr lang="en" sz="1700">
                <a:solidFill>
                  <a:srgbClr val="222222"/>
                </a:solidFill>
              </a:rPr>
              <a:t>The </a:t>
            </a:r>
            <a:r>
              <a:rPr lang="en" sz="1700">
                <a:solidFill>
                  <a:srgbClr val="FF0000"/>
                </a:solidFill>
              </a:rPr>
              <a:t>increased Entrepreneurial activities lead to higher income levels</a:t>
            </a:r>
            <a:r>
              <a:rPr lang="en" sz="1700">
                <a:solidFill>
                  <a:srgbClr val="222222"/>
                </a:solidFill>
              </a:rPr>
              <a:t> and purchasing power of the people. </a:t>
            </a:r>
            <a:endParaRPr sz="1700">
              <a:solidFill>
                <a:srgbClr val="222222"/>
              </a:solidFill>
            </a:endParaRPr>
          </a:p>
          <a:p>
            <a:pPr indent="-336550" lvl="0" marL="457200" rtl="0" algn="l">
              <a:lnSpc>
                <a:spcPct val="150000"/>
              </a:lnSpc>
              <a:spcBef>
                <a:spcPts val="0"/>
              </a:spcBef>
              <a:spcAft>
                <a:spcPts val="0"/>
              </a:spcAft>
              <a:buClr>
                <a:srgbClr val="222222"/>
              </a:buClr>
              <a:buSzPts val="1700"/>
              <a:buChar char="●"/>
            </a:pPr>
            <a:r>
              <a:rPr lang="en" sz="1700">
                <a:solidFill>
                  <a:srgbClr val="222222"/>
                </a:solidFill>
              </a:rPr>
              <a:t>The Entrepreneur’s Industrial activities provide an increase in direct or indirect income levels to many people, the income levels of the people are increased </a:t>
            </a:r>
            <a:endParaRPr sz="1700">
              <a:solidFill>
                <a:srgbClr val="222222"/>
              </a:solidFill>
            </a:endParaRPr>
          </a:p>
          <a:p>
            <a:pPr indent="-336550" lvl="1" marL="914400" rtl="0" algn="l">
              <a:lnSpc>
                <a:spcPct val="150000"/>
              </a:lnSpc>
              <a:spcBef>
                <a:spcPts val="0"/>
              </a:spcBef>
              <a:spcAft>
                <a:spcPts val="0"/>
              </a:spcAft>
              <a:buClr>
                <a:srgbClr val="222222"/>
              </a:buClr>
              <a:buSzPts val="1700"/>
              <a:buChar char="○"/>
            </a:pPr>
            <a:r>
              <a:rPr lang="en" sz="1700">
                <a:solidFill>
                  <a:srgbClr val="222222"/>
                </a:solidFill>
              </a:rPr>
              <a:t>owing to the </a:t>
            </a:r>
            <a:r>
              <a:rPr lang="en" sz="1700">
                <a:solidFill>
                  <a:srgbClr val="FF0000"/>
                </a:solidFill>
              </a:rPr>
              <a:t>availability of goods at lower prices</a:t>
            </a:r>
            <a:r>
              <a:rPr lang="en" sz="1700">
                <a:solidFill>
                  <a:srgbClr val="222222"/>
                </a:solidFill>
              </a:rPr>
              <a:t>, </a:t>
            </a:r>
            <a:endParaRPr sz="1700">
              <a:solidFill>
                <a:srgbClr val="222222"/>
              </a:solidFill>
            </a:endParaRPr>
          </a:p>
          <a:p>
            <a:pPr indent="-336550" lvl="1" marL="914400" rtl="0" algn="l">
              <a:lnSpc>
                <a:spcPct val="150000"/>
              </a:lnSpc>
              <a:spcBef>
                <a:spcPts val="0"/>
              </a:spcBef>
              <a:spcAft>
                <a:spcPts val="0"/>
              </a:spcAft>
              <a:buClr>
                <a:srgbClr val="222222"/>
              </a:buClr>
              <a:buSzPts val="1700"/>
              <a:buChar char="○"/>
            </a:pPr>
            <a:r>
              <a:rPr lang="en" sz="1700">
                <a:solidFill>
                  <a:srgbClr val="222222"/>
                </a:solidFill>
              </a:rPr>
              <a:t>or </a:t>
            </a:r>
            <a:r>
              <a:rPr lang="en" sz="1700">
                <a:solidFill>
                  <a:srgbClr val="FF0000"/>
                </a:solidFill>
              </a:rPr>
              <a:t>generation of direct or indirect employment,</a:t>
            </a:r>
            <a:r>
              <a:rPr lang="en" sz="1700">
                <a:solidFill>
                  <a:srgbClr val="222222"/>
                </a:solidFill>
              </a:rPr>
              <a:t> </a:t>
            </a:r>
            <a:endParaRPr sz="1700">
              <a:solidFill>
                <a:srgbClr val="222222"/>
              </a:solidFill>
            </a:endParaRPr>
          </a:p>
          <a:p>
            <a:pPr indent="-336550" lvl="1" marL="914400" rtl="0" algn="l">
              <a:lnSpc>
                <a:spcPct val="150000"/>
              </a:lnSpc>
              <a:spcBef>
                <a:spcPts val="0"/>
              </a:spcBef>
              <a:spcAft>
                <a:spcPts val="0"/>
              </a:spcAft>
              <a:buClr>
                <a:srgbClr val="222222"/>
              </a:buClr>
              <a:buSzPts val="1700"/>
              <a:buChar char="○"/>
            </a:pPr>
            <a:r>
              <a:rPr lang="en" sz="1700">
                <a:solidFill>
                  <a:srgbClr val="FF0000"/>
                </a:solidFill>
              </a:rPr>
              <a:t>promotion of comforts,</a:t>
            </a:r>
            <a:r>
              <a:rPr lang="en" sz="1700">
                <a:solidFill>
                  <a:srgbClr val="222222"/>
                </a:solidFill>
              </a:rPr>
              <a:t> </a:t>
            </a:r>
            <a:endParaRPr sz="1700">
              <a:solidFill>
                <a:srgbClr val="222222"/>
              </a:solidFill>
            </a:endParaRPr>
          </a:p>
          <a:p>
            <a:pPr indent="-336550" lvl="1" marL="914400" rtl="0" algn="l">
              <a:lnSpc>
                <a:spcPct val="150000"/>
              </a:lnSpc>
              <a:spcBef>
                <a:spcPts val="0"/>
              </a:spcBef>
              <a:spcAft>
                <a:spcPts val="0"/>
              </a:spcAft>
              <a:buClr>
                <a:srgbClr val="222222"/>
              </a:buClr>
              <a:buSzPts val="1700"/>
              <a:buChar char="○"/>
            </a:pPr>
            <a:r>
              <a:rPr lang="en" sz="1700">
                <a:solidFill>
                  <a:srgbClr val="222222"/>
                </a:solidFill>
              </a:rPr>
              <a:t>the establishment of </a:t>
            </a:r>
            <a:r>
              <a:rPr lang="en" sz="1700">
                <a:solidFill>
                  <a:srgbClr val="FF0000"/>
                </a:solidFill>
              </a:rPr>
              <a:t>infrastructural facilities </a:t>
            </a:r>
            <a:r>
              <a:rPr lang="en" sz="1700">
                <a:solidFill>
                  <a:srgbClr val="222222"/>
                </a:solidFill>
              </a:rPr>
              <a:t>etc.</a:t>
            </a:r>
            <a:endParaRPr sz="1700">
              <a:solidFill>
                <a:srgbClr val="222222"/>
              </a:solidFill>
            </a:endParaRPr>
          </a:p>
          <a:p>
            <a:pPr indent="0" lvl="0" marL="0" rtl="0" algn="l">
              <a:lnSpc>
                <a:spcPct val="115000"/>
              </a:lnSpc>
              <a:spcBef>
                <a:spcPts val="1900"/>
              </a:spcBef>
              <a:spcAft>
                <a:spcPts val="1200"/>
              </a:spcAft>
              <a:buSzPts val="1800"/>
              <a:buNone/>
            </a:pPr>
            <a:r>
              <a:t/>
            </a:r>
            <a:endParaRPr sz="22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idx="1" type="body"/>
          </p:nvPr>
        </p:nvSpPr>
        <p:spPr>
          <a:xfrm>
            <a:off x="627375" y="639300"/>
            <a:ext cx="8205000" cy="392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700">
                <a:solidFill>
                  <a:srgbClr val="222222"/>
                </a:solidFill>
              </a:rPr>
              <a:t>8. Helps in Exports-</a:t>
            </a:r>
            <a:endParaRPr b="1" sz="2700">
              <a:solidFill>
                <a:srgbClr val="222222"/>
              </a:solidFill>
            </a:endParaRPr>
          </a:p>
          <a:p>
            <a:pPr indent="-342900" lvl="0" marL="457200" rtl="0" algn="l">
              <a:lnSpc>
                <a:spcPct val="130000"/>
              </a:lnSpc>
              <a:spcBef>
                <a:spcPts val="1500"/>
              </a:spcBef>
              <a:spcAft>
                <a:spcPts val="0"/>
              </a:spcAft>
              <a:buClr>
                <a:srgbClr val="222222"/>
              </a:buClr>
              <a:buSzPts val="1800"/>
              <a:buChar char="●"/>
            </a:pPr>
            <a:r>
              <a:rPr lang="en">
                <a:solidFill>
                  <a:srgbClr val="222222"/>
                </a:solidFill>
              </a:rPr>
              <a:t>The increased Entrepreneurial activities not only provide the required goods and services to the people, but it is also for </a:t>
            </a:r>
            <a:r>
              <a:rPr lang="en">
                <a:solidFill>
                  <a:srgbClr val="FF0000"/>
                </a:solidFill>
              </a:rPr>
              <a:t>expanding the surplus production of the Nation to other countries</a:t>
            </a:r>
            <a:r>
              <a:rPr lang="en">
                <a:solidFill>
                  <a:srgbClr val="222222"/>
                </a:solidFill>
              </a:rPr>
              <a:t>. </a:t>
            </a:r>
            <a:endParaRPr>
              <a:solidFill>
                <a:srgbClr val="222222"/>
              </a:solidFill>
            </a:endParaRPr>
          </a:p>
          <a:p>
            <a:pPr indent="0" lvl="0" marL="457200" rtl="0" algn="l">
              <a:lnSpc>
                <a:spcPct val="130000"/>
              </a:lnSpc>
              <a:spcBef>
                <a:spcPts val="1900"/>
              </a:spcBef>
              <a:spcAft>
                <a:spcPts val="0"/>
              </a:spcAft>
              <a:buSzPts val="1800"/>
              <a:buNone/>
            </a:pPr>
            <a:r>
              <a:t/>
            </a:r>
            <a:endParaRPr>
              <a:solidFill>
                <a:srgbClr val="222222"/>
              </a:solidFill>
            </a:endParaRPr>
          </a:p>
          <a:p>
            <a:pPr indent="-342900" lvl="0" marL="457200" rtl="0" algn="l">
              <a:lnSpc>
                <a:spcPct val="130000"/>
              </a:lnSpc>
              <a:spcBef>
                <a:spcPts val="1900"/>
              </a:spcBef>
              <a:spcAft>
                <a:spcPts val="0"/>
              </a:spcAft>
              <a:buClr>
                <a:srgbClr val="222222"/>
              </a:buClr>
              <a:buSzPts val="1800"/>
              <a:buChar char="●"/>
            </a:pPr>
            <a:r>
              <a:rPr lang="en">
                <a:solidFill>
                  <a:srgbClr val="222222"/>
                </a:solidFill>
              </a:rPr>
              <a:t>It means that the country shall </a:t>
            </a:r>
            <a:r>
              <a:rPr lang="en">
                <a:solidFill>
                  <a:srgbClr val="FF0000"/>
                </a:solidFill>
              </a:rPr>
              <a:t>become self-sufficient and can earn foreign exchange</a:t>
            </a:r>
            <a:r>
              <a:rPr lang="en">
                <a:solidFill>
                  <a:srgbClr val="222222"/>
                </a:solidFill>
              </a:rPr>
              <a:t> also with exporting of surplus goods and services.</a:t>
            </a:r>
            <a:endParaRPr>
              <a:solidFill>
                <a:srgbClr val="222222"/>
              </a:solidFill>
            </a:endParaRPr>
          </a:p>
          <a:p>
            <a:pPr indent="0" lvl="0" marL="0" rtl="0" algn="l">
              <a:lnSpc>
                <a:spcPct val="95000"/>
              </a:lnSpc>
              <a:spcBef>
                <a:spcPts val="1900"/>
              </a:spcBef>
              <a:spcAft>
                <a:spcPts val="1200"/>
              </a:spcAft>
              <a:buSzPts val="1800"/>
              <a:buNone/>
            </a:pPr>
            <a:r>
              <a:t/>
            </a:r>
            <a:endParaRPr sz="23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8"/>
          <p:cNvSpPr txBox="1"/>
          <p:nvPr>
            <p:ph idx="1" type="body"/>
          </p:nvPr>
        </p:nvSpPr>
        <p:spPr>
          <a:xfrm>
            <a:off x="285250" y="240125"/>
            <a:ext cx="8455800" cy="43566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2500">
                <a:solidFill>
                  <a:srgbClr val="222222"/>
                </a:solidFill>
              </a:rPr>
              <a:t>9. Role of Entrepreneurship in Economic Development is that it generates Capital-</a:t>
            </a:r>
            <a:endParaRPr b="1" sz="2500">
              <a:solidFill>
                <a:srgbClr val="222222"/>
              </a:solidFill>
            </a:endParaRPr>
          </a:p>
          <a:p>
            <a:pPr indent="-330200" lvl="0" marL="457200" rtl="0" algn="l">
              <a:lnSpc>
                <a:spcPct val="150000"/>
              </a:lnSpc>
              <a:spcBef>
                <a:spcPts val="1500"/>
              </a:spcBef>
              <a:spcAft>
                <a:spcPts val="0"/>
              </a:spcAft>
              <a:buClr>
                <a:srgbClr val="222222"/>
              </a:buClr>
              <a:buSzPts val="1600"/>
              <a:buChar char="●"/>
            </a:pPr>
            <a:r>
              <a:rPr lang="en" sz="1600">
                <a:solidFill>
                  <a:srgbClr val="222222"/>
                </a:solidFill>
              </a:rPr>
              <a:t>Increased Entrepreneurial activities help in </a:t>
            </a:r>
            <a:r>
              <a:rPr lang="en" sz="1600">
                <a:solidFill>
                  <a:srgbClr val="FF0000"/>
                </a:solidFill>
              </a:rPr>
              <a:t>generating scare capital</a:t>
            </a:r>
            <a:r>
              <a:rPr lang="en" sz="1600">
                <a:solidFill>
                  <a:srgbClr val="222222"/>
                </a:solidFill>
              </a:rPr>
              <a:t>. </a:t>
            </a:r>
            <a:endParaRPr sz="1600">
              <a:solidFill>
                <a:srgbClr val="222222"/>
              </a:solidFill>
            </a:endParaRPr>
          </a:p>
          <a:p>
            <a:pPr indent="0" lvl="0" marL="457200" rtl="0" algn="l">
              <a:lnSpc>
                <a:spcPct val="150000"/>
              </a:lnSpc>
              <a:spcBef>
                <a:spcPts val="1900"/>
              </a:spcBef>
              <a:spcAft>
                <a:spcPts val="0"/>
              </a:spcAft>
              <a:buSzPts val="1800"/>
              <a:buNone/>
            </a:pPr>
            <a:r>
              <a:t/>
            </a:r>
            <a:endParaRPr sz="1600">
              <a:solidFill>
                <a:srgbClr val="222222"/>
              </a:solidFill>
            </a:endParaRPr>
          </a:p>
          <a:p>
            <a:pPr indent="-330200" lvl="0" marL="457200" rtl="0" algn="l">
              <a:lnSpc>
                <a:spcPct val="150000"/>
              </a:lnSpc>
              <a:spcBef>
                <a:spcPts val="1900"/>
              </a:spcBef>
              <a:spcAft>
                <a:spcPts val="0"/>
              </a:spcAft>
              <a:buClr>
                <a:srgbClr val="222222"/>
              </a:buClr>
              <a:buSzPts val="1600"/>
              <a:buChar char="●"/>
            </a:pPr>
            <a:r>
              <a:rPr lang="en" sz="1600">
                <a:solidFill>
                  <a:srgbClr val="222222"/>
                </a:solidFill>
              </a:rPr>
              <a:t>The Entrepreneur acts as a </a:t>
            </a:r>
            <a:r>
              <a:rPr lang="en" sz="1600" u="sng">
                <a:solidFill>
                  <a:srgbClr val="FF0000"/>
                </a:solidFill>
              </a:rPr>
              <a:t>middleman between investors and enterprise and raises capital from various sources.</a:t>
            </a:r>
            <a:endParaRPr sz="1600" u="sng">
              <a:solidFill>
                <a:srgbClr val="FF0000"/>
              </a:solidFill>
            </a:endParaRPr>
          </a:p>
          <a:p>
            <a:pPr indent="-330200" lvl="0" marL="457200" rtl="0" algn="l">
              <a:lnSpc>
                <a:spcPct val="150000"/>
              </a:lnSpc>
              <a:spcBef>
                <a:spcPts val="0"/>
              </a:spcBef>
              <a:spcAft>
                <a:spcPts val="0"/>
              </a:spcAft>
              <a:buClr>
                <a:srgbClr val="222222"/>
              </a:buClr>
              <a:buSzPts val="1600"/>
              <a:buChar char="●"/>
            </a:pPr>
            <a:r>
              <a:rPr lang="en" sz="1600">
                <a:solidFill>
                  <a:srgbClr val="222222"/>
                </a:solidFill>
              </a:rPr>
              <a:t>The capital raised is </a:t>
            </a:r>
            <a:r>
              <a:rPr lang="en" sz="1600">
                <a:solidFill>
                  <a:srgbClr val="FF0000"/>
                </a:solidFill>
              </a:rPr>
              <a:t>used for </a:t>
            </a:r>
            <a:r>
              <a:rPr lang="en" sz="1600" u="sng">
                <a:solidFill>
                  <a:srgbClr val="FF0000"/>
                </a:solidFill>
              </a:rPr>
              <a:t>setting up a new business</a:t>
            </a:r>
            <a:r>
              <a:rPr lang="en" sz="1600">
                <a:solidFill>
                  <a:srgbClr val="FF0000"/>
                </a:solidFill>
              </a:rPr>
              <a:t> for creating goods and services</a:t>
            </a:r>
            <a:r>
              <a:rPr lang="en" sz="1600">
                <a:solidFill>
                  <a:srgbClr val="222222"/>
                </a:solidFill>
              </a:rPr>
              <a:t> to satisfy the c</a:t>
            </a:r>
            <a:r>
              <a:rPr lang="en" sz="1600">
                <a:solidFill>
                  <a:srgbClr val="FF0000"/>
                </a:solidFill>
              </a:rPr>
              <a:t>onsumer needs and wants</a:t>
            </a:r>
            <a:r>
              <a:rPr lang="en" sz="1600">
                <a:solidFill>
                  <a:srgbClr val="222222"/>
                </a:solidFill>
              </a:rPr>
              <a:t>, the </a:t>
            </a:r>
            <a:r>
              <a:rPr lang="en" sz="1600">
                <a:solidFill>
                  <a:srgbClr val="FF0000"/>
                </a:solidFill>
              </a:rPr>
              <a:t>high growth rate of capital formation</a:t>
            </a:r>
            <a:r>
              <a:rPr lang="en" sz="1600">
                <a:solidFill>
                  <a:srgbClr val="222222"/>
                </a:solidFill>
              </a:rPr>
              <a:t> indicates the </a:t>
            </a:r>
            <a:r>
              <a:rPr lang="en" sz="1600">
                <a:solidFill>
                  <a:srgbClr val="FF0000"/>
                </a:solidFill>
              </a:rPr>
              <a:t>Economic development </a:t>
            </a:r>
            <a:r>
              <a:rPr lang="en" sz="1600">
                <a:solidFill>
                  <a:srgbClr val="222222"/>
                </a:solidFill>
              </a:rPr>
              <a:t>of a Country.</a:t>
            </a:r>
            <a:endParaRPr sz="1600">
              <a:solidFill>
                <a:srgbClr val="222222"/>
              </a:solidFill>
            </a:endParaRPr>
          </a:p>
          <a:p>
            <a:pPr indent="0" lvl="0" marL="0" rtl="0" algn="l">
              <a:lnSpc>
                <a:spcPct val="115000"/>
              </a:lnSpc>
              <a:spcBef>
                <a:spcPts val="1900"/>
              </a:spcBef>
              <a:spcAft>
                <a:spcPts val="1200"/>
              </a:spcAft>
              <a:buSzPts val="1800"/>
              <a:buNone/>
            </a:pPr>
            <a:r>
              <a:t/>
            </a:r>
            <a:endParaRPr sz="21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idx="1" type="body"/>
          </p:nvPr>
        </p:nvSpPr>
        <p:spPr>
          <a:xfrm>
            <a:off x="205425" y="183125"/>
            <a:ext cx="8626800" cy="47328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018"/>
              <a:buFont typeface="Arial"/>
              <a:buNone/>
            </a:pPr>
            <a:r>
              <a:rPr b="1" lang="en" sz="2435">
                <a:solidFill>
                  <a:srgbClr val="222222"/>
                </a:solidFill>
              </a:rPr>
              <a:t>10. It enables effective Utilisation of Natural Resources-</a:t>
            </a:r>
            <a:endParaRPr b="1" sz="2435">
              <a:solidFill>
                <a:srgbClr val="222222"/>
              </a:solidFill>
            </a:endParaRPr>
          </a:p>
          <a:p>
            <a:pPr indent="0" lvl="0" marL="0" rtl="0" algn="l">
              <a:lnSpc>
                <a:spcPct val="105000"/>
              </a:lnSpc>
              <a:spcBef>
                <a:spcPts val="1500"/>
              </a:spcBef>
              <a:spcAft>
                <a:spcPts val="0"/>
              </a:spcAft>
              <a:buClr>
                <a:schemeClr val="dk1"/>
              </a:buClr>
              <a:buSzPts val="1018"/>
              <a:buFont typeface="Arial"/>
              <a:buNone/>
            </a:pPr>
            <a:r>
              <a:rPr lang="en" sz="1602">
                <a:solidFill>
                  <a:srgbClr val="222222"/>
                </a:solidFill>
              </a:rPr>
              <a:t>A Country’s Economic development always depends on the Utilisation of its Natural Resources. </a:t>
            </a:r>
            <a:r>
              <a:rPr lang="en" sz="1602">
                <a:solidFill>
                  <a:srgbClr val="FF0000"/>
                </a:solidFill>
              </a:rPr>
              <a:t>Availability of natural resources differs</a:t>
            </a:r>
            <a:r>
              <a:rPr lang="en" sz="1602">
                <a:solidFill>
                  <a:srgbClr val="222222"/>
                </a:solidFill>
              </a:rPr>
              <a:t> from one region to other regions. When available </a:t>
            </a:r>
            <a:r>
              <a:rPr lang="en" sz="1602">
                <a:solidFill>
                  <a:srgbClr val="FF0000"/>
                </a:solidFill>
              </a:rPr>
              <a:t>resources such as </a:t>
            </a:r>
            <a:r>
              <a:rPr lang="en" sz="1602" u="sng">
                <a:solidFill>
                  <a:srgbClr val="FF0000"/>
                </a:solidFill>
              </a:rPr>
              <a:t>climate, soil, rainfall, mineral mines, sources of power and gas etc.</a:t>
            </a:r>
            <a:r>
              <a:rPr lang="en" sz="1602">
                <a:solidFill>
                  <a:srgbClr val="FF0000"/>
                </a:solidFill>
              </a:rPr>
              <a:t> are effectively used, the economy is assured of rapid growth and development of a country.</a:t>
            </a:r>
            <a:endParaRPr sz="1602">
              <a:solidFill>
                <a:srgbClr val="FF0000"/>
              </a:solidFill>
            </a:endParaRPr>
          </a:p>
          <a:p>
            <a:pPr indent="0" lvl="0" marL="0" rtl="0" algn="l">
              <a:lnSpc>
                <a:spcPct val="110000"/>
              </a:lnSpc>
              <a:spcBef>
                <a:spcPts val="1900"/>
              </a:spcBef>
              <a:spcAft>
                <a:spcPts val="0"/>
              </a:spcAft>
              <a:buClr>
                <a:schemeClr val="dk1"/>
              </a:buClr>
              <a:buSzPts val="1018"/>
              <a:buFont typeface="Arial"/>
              <a:buNone/>
            </a:pPr>
            <a:r>
              <a:rPr b="1" lang="en" sz="2435">
                <a:solidFill>
                  <a:srgbClr val="222222"/>
                </a:solidFill>
              </a:rPr>
              <a:t>11. It helps in the creation of Markets-</a:t>
            </a:r>
            <a:endParaRPr b="1" sz="2435">
              <a:solidFill>
                <a:srgbClr val="222222"/>
              </a:solidFill>
            </a:endParaRPr>
          </a:p>
          <a:p>
            <a:pPr indent="0" lvl="0" marL="0" rtl="0" algn="l">
              <a:lnSpc>
                <a:spcPct val="105000"/>
              </a:lnSpc>
              <a:spcBef>
                <a:spcPts val="1500"/>
              </a:spcBef>
              <a:spcAft>
                <a:spcPts val="0"/>
              </a:spcAft>
              <a:buClr>
                <a:schemeClr val="dk1"/>
              </a:buClr>
              <a:buSzPts val="1018"/>
              <a:buFont typeface="Arial"/>
              <a:buNone/>
            </a:pPr>
            <a:r>
              <a:rPr lang="en" sz="1602">
                <a:solidFill>
                  <a:srgbClr val="222222"/>
                </a:solidFill>
              </a:rPr>
              <a:t>Entrepreneurial activities </a:t>
            </a:r>
            <a:r>
              <a:rPr lang="en" sz="1602">
                <a:solidFill>
                  <a:srgbClr val="FF0000"/>
                </a:solidFill>
              </a:rPr>
              <a:t>lead to increased production of goods and services</a:t>
            </a:r>
            <a:r>
              <a:rPr lang="en" sz="1602">
                <a:solidFill>
                  <a:srgbClr val="222222"/>
                </a:solidFill>
              </a:rPr>
              <a:t>. </a:t>
            </a:r>
            <a:endParaRPr sz="1602">
              <a:solidFill>
                <a:srgbClr val="222222"/>
              </a:solidFill>
            </a:endParaRPr>
          </a:p>
          <a:p>
            <a:pPr indent="457200" lvl="0" marL="0" rtl="0" algn="l">
              <a:lnSpc>
                <a:spcPct val="105000"/>
              </a:lnSpc>
              <a:spcBef>
                <a:spcPts val="1900"/>
              </a:spcBef>
              <a:spcAft>
                <a:spcPts val="0"/>
              </a:spcAft>
              <a:buClr>
                <a:schemeClr val="dk1"/>
              </a:buClr>
              <a:buSzPts val="1018"/>
              <a:buFont typeface="Arial"/>
              <a:buNone/>
            </a:pPr>
            <a:r>
              <a:rPr lang="en" sz="1602">
                <a:solidFill>
                  <a:srgbClr val="222222"/>
                </a:solidFill>
              </a:rPr>
              <a:t>This </a:t>
            </a:r>
            <a:r>
              <a:rPr lang="en" sz="1602">
                <a:solidFill>
                  <a:srgbClr val="FF0000"/>
                </a:solidFill>
              </a:rPr>
              <a:t>automatically </a:t>
            </a:r>
            <a:r>
              <a:rPr lang="en" sz="1602" u="sng">
                <a:solidFill>
                  <a:srgbClr val="FF0000"/>
                </a:solidFill>
              </a:rPr>
              <a:t>leads to the creation of new markets and new customers</a:t>
            </a:r>
            <a:r>
              <a:rPr lang="en" sz="1602" u="sng">
                <a:solidFill>
                  <a:srgbClr val="222222"/>
                </a:solidFill>
              </a:rPr>
              <a:t> </a:t>
            </a:r>
            <a:r>
              <a:rPr lang="en" sz="1602">
                <a:solidFill>
                  <a:srgbClr val="222222"/>
                </a:solidFill>
              </a:rPr>
              <a:t>for the new enterprise. </a:t>
            </a:r>
            <a:endParaRPr sz="1602">
              <a:solidFill>
                <a:srgbClr val="222222"/>
              </a:solidFill>
            </a:endParaRPr>
          </a:p>
          <a:p>
            <a:pPr indent="457200" lvl="0" marL="0" rtl="0" algn="l">
              <a:lnSpc>
                <a:spcPct val="105000"/>
              </a:lnSpc>
              <a:spcBef>
                <a:spcPts val="1900"/>
              </a:spcBef>
              <a:spcAft>
                <a:spcPts val="1900"/>
              </a:spcAft>
              <a:buClr>
                <a:schemeClr val="dk1"/>
              </a:buClr>
              <a:buSzPts val="1018"/>
              <a:buFont typeface="Arial"/>
              <a:buNone/>
            </a:pPr>
            <a:r>
              <a:rPr lang="en" sz="1602">
                <a:solidFill>
                  <a:srgbClr val="222222"/>
                </a:solidFill>
              </a:rPr>
              <a:t>Thus, a new enterprise creates a new market for the goods and services and </a:t>
            </a:r>
            <a:r>
              <a:rPr lang="en" sz="1602" u="sng">
                <a:solidFill>
                  <a:srgbClr val="FF0000"/>
                </a:solidFill>
              </a:rPr>
              <a:t>capture a market share</a:t>
            </a:r>
            <a:r>
              <a:rPr lang="en" sz="1602">
                <a:solidFill>
                  <a:srgbClr val="FF0000"/>
                </a:solidFill>
              </a:rPr>
              <a:t> in the business.</a:t>
            </a:r>
            <a:endParaRPr sz="206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311700" y="848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Module-2, 3</a:t>
            </a:r>
            <a:endParaRPr/>
          </a:p>
        </p:txBody>
      </p:sp>
      <p:pic>
        <p:nvPicPr>
          <p:cNvPr id="78" name="Google Shape;78;p5"/>
          <p:cNvPicPr preferRelativeResize="0"/>
          <p:nvPr/>
        </p:nvPicPr>
        <p:blipFill rotWithShape="1">
          <a:blip r:embed="rId3">
            <a:alphaModFix/>
          </a:blip>
          <a:srcRect b="0" l="0" r="0" t="0"/>
          <a:stretch/>
        </p:blipFill>
        <p:spPr>
          <a:xfrm>
            <a:off x="1062175" y="766625"/>
            <a:ext cx="7379850" cy="4285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descr="Per Capita Income" id="335" name="Google Shape;335;p50"/>
          <p:cNvPicPr preferRelativeResize="0"/>
          <p:nvPr/>
        </p:nvPicPr>
        <p:blipFill rotWithShape="1">
          <a:blip r:embed="rId3">
            <a:alphaModFix/>
          </a:blip>
          <a:srcRect b="0" l="0" r="0" t="0"/>
          <a:stretch/>
        </p:blipFill>
        <p:spPr>
          <a:xfrm>
            <a:off x="1851875" y="3872250"/>
            <a:ext cx="5440250" cy="974725"/>
          </a:xfrm>
          <a:prstGeom prst="rect">
            <a:avLst/>
          </a:prstGeom>
          <a:noFill/>
          <a:ln>
            <a:noFill/>
          </a:ln>
        </p:spPr>
      </p:pic>
      <p:sp>
        <p:nvSpPr>
          <p:cNvPr id="336" name="Google Shape;336;p50"/>
          <p:cNvSpPr txBox="1"/>
          <p:nvPr/>
        </p:nvSpPr>
        <p:spPr>
          <a:xfrm>
            <a:off x="312325" y="136875"/>
            <a:ext cx="8687700" cy="3934500"/>
          </a:xfrm>
          <a:prstGeom prst="rect">
            <a:avLst/>
          </a:prstGeom>
          <a:noFill/>
          <a:ln>
            <a:noFill/>
          </a:ln>
        </p:spPr>
        <p:txBody>
          <a:bodyPr anchorCtr="0" anchor="ctr" bIns="91425" lIns="91425" spcFirstLastPara="1" rIns="91425" wrap="square" tIns="91425">
            <a:noAutofit/>
          </a:bodyPr>
          <a:lstStyle/>
          <a:p>
            <a:pPr indent="0" lvl="0" marL="0" marR="0" rtl="0" algn="l">
              <a:lnSpc>
                <a:spcPct val="120000"/>
              </a:lnSpc>
              <a:spcBef>
                <a:spcPts val="0"/>
              </a:spcBef>
              <a:spcAft>
                <a:spcPts val="0"/>
              </a:spcAft>
              <a:buClr>
                <a:srgbClr val="000000"/>
              </a:buClr>
              <a:buSzPts val="2600"/>
              <a:buFont typeface="Arial"/>
              <a:buNone/>
            </a:pPr>
            <a:r>
              <a:rPr b="1" i="0" lang="en" sz="2600" u="none" cap="none" strike="noStrike">
                <a:solidFill>
                  <a:srgbClr val="222222"/>
                </a:solidFill>
                <a:latin typeface="Arial"/>
                <a:ea typeface="Arial"/>
                <a:cs typeface="Arial"/>
                <a:sym typeface="Arial"/>
              </a:rPr>
              <a:t>12. It enhances Per Capita income-</a:t>
            </a:r>
            <a:endParaRPr b="1" i="0" sz="2600" u="none" cap="none" strike="noStrike">
              <a:solidFill>
                <a:srgbClr val="222222"/>
              </a:solidFill>
              <a:latin typeface="Arial"/>
              <a:ea typeface="Arial"/>
              <a:cs typeface="Arial"/>
              <a:sym typeface="Arial"/>
            </a:endParaRPr>
          </a:p>
          <a:p>
            <a:pPr indent="0" lvl="0" marL="0" marR="0" rtl="0" algn="l">
              <a:lnSpc>
                <a:spcPct val="115000"/>
              </a:lnSpc>
              <a:spcBef>
                <a:spcPts val="1500"/>
              </a:spcBef>
              <a:spcAft>
                <a:spcPts val="0"/>
              </a:spcAft>
              <a:buClr>
                <a:srgbClr val="000000"/>
              </a:buClr>
              <a:buSzPts val="1700"/>
              <a:buFont typeface="Arial"/>
              <a:buNone/>
            </a:pPr>
            <a:r>
              <a:rPr b="0" i="0" lang="en" sz="1700" u="none" cap="none" strike="noStrike">
                <a:solidFill>
                  <a:srgbClr val="222222"/>
                </a:solidFill>
                <a:latin typeface="Arial"/>
                <a:ea typeface="Arial"/>
                <a:cs typeface="Arial"/>
                <a:sym typeface="Arial"/>
              </a:rPr>
              <a:t>The per capita income of a country </a:t>
            </a:r>
            <a:r>
              <a:rPr b="0" i="0" lang="en" sz="1700" u="none" cap="none" strike="noStrike">
                <a:solidFill>
                  <a:srgbClr val="FF0000"/>
                </a:solidFill>
                <a:latin typeface="Arial"/>
                <a:ea typeface="Arial"/>
                <a:cs typeface="Arial"/>
                <a:sym typeface="Arial"/>
              </a:rPr>
              <a:t>is equal to national income divided by its population</a:t>
            </a:r>
            <a:r>
              <a:rPr b="0" i="0" lang="en" sz="1700" u="none" cap="none" strike="noStrike">
                <a:solidFill>
                  <a:srgbClr val="222222"/>
                </a:solidFill>
                <a:latin typeface="Arial"/>
                <a:ea typeface="Arial"/>
                <a:cs typeface="Arial"/>
                <a:sym typeface="Arial"/>
              </a:rPr>
              <a:t>. The availability of goods and services produced by Entrepreneurs leads to an increase in national income which in turn increases per capita income of the people. </a:t>
            </a:r>
            <a:endParaRPr b="0" i="0" sz="1700" u="none" cap="none" strike="noStrike">
              <a:solidFill>
                <a:srgbClr val="222222"/>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1700"/>
              <a:buFont typeface="Arial"/>
              <a:buNone/>
            </a:pPr>
            <a:r>
              <a:rPr b="0" i="0" lang="en" sz="1700" u="none" cap="none" strike="noStrike">
                <a:solidFill>
                  <a:srgbClr val="222222"/>
                </a:solidFill>
                <a:latin typeface="Arial"/>
                <a:ea typeface="Arial"/>
                <a:cs typeface="Arial"/>
                <a:sym typeface="Arial"/>
              </a:rPr>
              <a:t>The </a:t>
            </a:r>
            <a:r>
              <a:rPr b="0" i="0" lang="en" sz="1700" u="none" cap="none" strike="noStrike">
                <a:solidFill>
                  <a:srgbClr val="FF0000"/>
                </a:solidFill>
                <a:latin typeface="Arial"/>
                <a:ea typeface="Arial"/>
                <a:cs typeface="Arial"/>
                <a:sym typeface="Arial"/>
              </a:rPr>
              <a:t>increased per capita income reflects the </a:t>
            </a:r>
            <a:r>
              <a:rPr b="0" i="0" lang="en" sz="1700" u="sng" cap="none" strike="noStrike">
                <a:solidFill>
                  <a:srgbClr val="FF0000"/>
                </a:solidFill>
                <a:latin typeface="Arial"/>
                <a:ea typeface="Arial"/>
                <a:cs typeface="Arial"/>
                <a:sym typeface="Arial"/>
              </a:rPr>
              <a:t>Economic Growth and Industrialization of an economy.</a:t>
            </a:r>
            <a:endParaRPr b="0" i="0" sz="1700" u="sng" cap="none" strike="noStrike">
              <a:solidFill>
                <a:srgbClr val="FF0000"/>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150"/>
              <a:buFont typeface="Arial"/>
              <a:buNone/>
            </a:pPr>
            <a:r>
              <a:rPr b="0" i="0" lang="en" sz="2150" u="none" cap="none" strike="noStrike">
                <a:solidFill>
                  <a:srgbClr val="222222"/>
                </a:solidFill>
                <a:highlight>
                  <a:srgbClr val="FFFFFF"/>
                </a:highlight>
                <a:latin typeface="Arial"/>
                <a:ea typeface="Arial"/>
                <a:cs typeface="Arial"/>
                <a:sym typeface="Arial"/>
              </a:rPr>
              <a:t>The formula for calculation of per capita income</a:t>
            </a:r>
            <a:endParaRPr b="0" i="0" sz="2150" u="none" cap="none" strike="noStrike">
              <a:solidFill>
                <a:srgbClr val="222222"/>
              </a:solidFill>
              <a:highlight>
                <a:srgbClr val="FFFFFF"/>
              </a:highlight>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ph idx="1" type="body"/>
          </p:nvPr>
        </p:nvSpPr>
        <p:spPr>
          <a:xfrm>
            <a:off x="479125" y="456825"/>
            <a:ext cx="7917300" cy="4112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2700">
                <a:solidFill>
                  <a:srgbClr val="222222"/>
                </a:solidFill>
              </a:rPr>
              <a:t>13. It makes the country Self-reliant-</a:t>
            </a:r>
            <a:endParaRPr b="1" sz="2700">
              <a:solidFill>
                <a:srgbClr val="222222"/>
              </a:solidFill>
            </a:endParaRPr>
          </a:p>
          <a:p>
            <a:pPr indent="0" lvl="0" marL="0" rtl="0" algn="l">
              <a:lnSpc>
                <a:spcPct val="115000"/>
              </a:lnSpc>
              <a:spcBef>
                <a:spcPts val="1500"/>
              </a:spcBef>
              <a:spcAft>
                <a:spcPts val="0"/>
              </a:spcAft>
              <a:buClr>
                <a:schemeClr val="dk1"/>
              </a:buClr>
              <a:buSzPts val="1100"/>
              <a:buFont typeface="Arial"/>
              <a:buNone/>
            </a:pPr>
            <a:r>
              <a:rPr lang="en">
                <a:solidFill>
                  <a:srgbClr val="222222"/>
                </a:solidFill>
              </a:rPr>
              <a:t>The Entrepreneurial activities of Entrepreneurs enable the country to be self-reliant. It </a:t>
            </a:r>
            <a:r>
              <a:rPr lang="en">
                <a:solidFill>
                  <a:srgbClr val="FF0000"/>
                </a:solidFill>
              </a:rPr>
              <a:t>reduces the dependence on imports and increases in exports</a:t>
            </a:r>
            <a:r>
              <a:rPr lang="en">
                <a:solidFill>
                  <a:srgbClr val="222222"/>
                </a:solidFill>
              </a:rPr>
              <a:t>.</a:t>
            </a:r>
            <a:endParaRPr>
              <a:solidFill>
                <a:srgbClr val="222222"/>
              </a:solidFill>
            </a:endParaRPr>
          </a:p>
          <a:p>
            <a:pPr indent="0" lvl="0" marL="0" rtl="0" algn="l">
              <a:lnSpc>
                <a:spcPct val="115000"/>
              </a:lnSpc>
              <a:spcBef>
                <a:spcPts val="1900"/>
              </a:spcBef>
              <a:spcAft>
                <a:spcPts val="0"/>
              </a:spcAft>
              <a:buClr>
                <a:schemeClr val="dk1"/>
              </a:buClr>
              <a:buSzPts val="1100"/>
              <a:buFont typeface="Arial"/>
              <a:buNone/>
            </a:pPr>
            <a:r>
              <a:rPr lang="en">
                <a:solidFill>
                  <a:srgbClr val="222222"/>
                </a:solidFill>
              </a:rPr>
              <a:t>Therefore, our country becomes </a:t>
            </a:r>
            <a:r>
              <a:rPr lang="en">
                <a:solidFill>
                  <a:srgbClr val="FF0000"/>
                </a:solidFill>
              </a:rPr>
              <a:t>self-reliant by producing goods and services required by society. </a:t>
            </a:r>
            <a:endParaRPr>
              <a:solidFill>
                <a:srgbClr val="FF0000"/>
              </a:solidFill>
            </a:endParaRPr>
          </a:p>
          <a:p>
            <a:pPr indent="0" lvl="0" marL="0" rtl="0" algn="l">
              <a:lnSpc>
                <a:spcPct val="115000"/>
              </a:lnSpc>
              <a:spcBef>
                <a:spcPts val="1900"/>
              </a:spcBef>
              <a:spcAft>
                <a:spcPts val="0"/>
              </a:spcAft>
              <a:buClr>
                <a:schemeClr val="dk1"/>
              </a:buClr>
              <a:buSzPts val="1100"/>
              <a:buFont typeface="Arial"/>
              <a:buNone/>
            </a:pPr>
            <a:r>
              <a:rPr lang="en">
                <a:solidFill>
                  <a:srgbClr val="222222"/>
                </a:solidFill>
              </a:rPr>
              <a:t>The </a:t>
            </a:r>
            <a:r>
              <a:rPr lang="en">
                <a:solidFill>
                  <a:srgbClr val="FF0000"/>
                </a:solidFill>
              </a:rPr>
              <a:t>reduced dependence</a:t>
            </a:r>
            <a:r>
              <a:rPr lang="en">
                <a:solidFill>
                  <a:srgbClr val="222222"/>
                </a:solidFill>
              </a:rPr>
              <a:t> on foreign countries and their produce </a:t>
            </a:r>
            <a:r>
              <a:rPr lang="en">
                <a:solidFill>
                  <a:srgbClr val="FF0000"/>
                </a:solidFill>
              </a:rPr>
              <a:t>indicates a strong balance of payments for our country.</a:t>
            </a:r>
            <a:endParaRPr>
              <a:solidFill>
                <a:srgbClr val="FF0000"/>
              </a:solidFill>
            </a:endParaRPr>
          </a:p>
          <a:p>
            <a:pPr indent="0" lvl="0" marL="0" rtl="0" algn="l">
              <a:lnSpc>
                <a:spcPct val="115000"/>
              </a:lnSpc>
              <a:spcBef>
                <a:spcPts val="1900"/>
              </a:spcBef>
              <a:spcAft>
                <a:spcPts val="1200"/>
              </a:spcAft>
              <a:buSzPts val="1800"/>
              <a:buNone/>
            </a:pPr>
            <a:r>
              <a:t/>
            </a:r>
            <a:endParaRPr sz="23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idx="1" type="body"/>
          </p:nvPr>
        </p:nvSpPr>
        <p:spPr>
          <a:xfrm>
            <a:off x="401100" y="456800"/>
            <a:ext cx="8341800" cy="4425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2600">
                <a:solidFill>
                  <a:srgbClr val="222222"/>
                </a:solidFill>
              </a:rPr>
              <a:t>14. Is that it leads to Innovations-</a:t>
            </a:r>
            <a:endParaRPr b="1" sz="2600">
              <a:solidFill>
                <a:srgbClr val="222222"/>
              </a:solidFill>
            </a:endParaRPr>
          </a:p>
          <a:p>
            <a:pPr indent="0" lvl="0" marL="0" rtl="0" algn="l">
              <a:lnSpc>
                <a:spcPct val="115000"/>
              </a:lnSpc>
              <a:spcBef>
                <a:spcPts val="1500"/>
              </a:spcBef>
              <a:spcAft>
                <a:spcPts val="0"/>
              </a:spcAft>
              <a:buClr>
                <a:schemeClr val="dk1"/>
              </a:buClr>
              <a:buSzPts val="1100"/>
              <a:buFont typeface="Arial"/>
              <a:buNone/>
            </a:pPr>
            <a:r>
              <a:rPr lang="en" sz="1700">
                <a:solidFill>
                  <a:srgbClr val="222222"/>
                </a:solidFill>
              </a:rPr>
              <a:t>Entrepreneurial activities </a:t>
            </a:r>
            <a:r>
              <a:rPr lang="en" sz="1700">
                <a:solidFill>
                  <a:srgbClr val="FF0000"/>
                </a:solidFill>
              </a:rPr>
              <a:t>lead to employing resources on new ideas and innovations</a:t>
            </a:r>
            <a:r>
              <a:rPr lang="en" sz="1700">
                <a:solidFill>
                  <a:srgbClr val="222222"/>
                </a:solidFill>
              </a:rPr>
              <a:t>. The Entrepreneurs locate new ideas and put them into effect in the process of Economic Development. </a:t>
            </a:r>
            <a:endParaRPr sz="1700">
              <a:solidFill>
                <a:srgbClr val="222222"/>
              </a:solidFill>
            </a:endParaRPr>
          </a:p>
          <a:p>
            <a:pPr indent="0" lvl="0" marL="0" rtl="0" algn="l">
              <a:lnSpc>
                <a:spcPct val="115000"/>
              </a:lnSpc>
              <a:spcBef>
                <a:spcPts val="1900"/>
              </a:spcBef>
              <a:spcAft>
                <a:spcPts val="0"/>
              </a:spcAft>
              <a:buClr>
                <a:schemeClr val="dk1"/>
              </a:buClr>
              <a:buSzPts val="1100"/>
              <a:buFont typeface="Arial"/>
              <a:buNone/>
            </a:pPr>
            <a:r>
              <a:rPr lang="en" sz="1700">
                <a:solidFill>
                  <a:srgbClr val="222222"/>
                </a:solidFill>
              </a:rPr>
              <a:t>The Entrepreneur is an innovator of </a:t>
            </a:r>
            <a:r>
              <a:rPr lang="en" sz="1700">
                <a:solidFill>
                  <a:srgbClr val="FF0000"/>
                </a:solidFill>
              </a:rPr>
              <a:t>new ideas of products and services.</a:t>
            </a:r>
            <a:r>
              <a:rPr lang="en" sz="1700">
                <a:solidFill>
                  <a:srgbClr val="222222"/>
                </a:solidFill>
              </a:rPr>
              <a:t> </a:t>
            </a:r>
            <a:endParaRPr sz="1700">
              <a:solidFill>
                <a:srgbClr val="222222"/>
              </a:solidFill>
            </a:endParaRPr>
          </a:p>
          <a:p>
            <a:pPr indent="0" lvl="0" marL="0" rtl="0" algn="l">
              <a:lnSpc>
                <a:spcPct val="115000"/>
              </a:lnSpc>
              <a:spcBef>
                <a:spcPts val="1900"/>
              </a:spcBef>
              <a:spcAft>
                <a:spcPts val="0"/>
              </a:spcAft>
              <a:buClr>
                <a:schemeClr val="dk1"/>
              </a:buClr>
              <a:buSzPts val="1100"/>
              <a:buFont typeface="Arial"/>
              <a:buNone/>
            </a:pPr>
            <a:r>
              <a:rPr lang="en" sz="1700">
                <a:solidFill>
                  <a:srgbClr val="222222"/>
                </a:solidFill>
              </a:rPr>
              <a:t>They are capable of </a:t>
            </a:r>
            <a:r>
              <a:rPr lang="en" sz="1700">
                <a:solidFill>
                  <a:srgbClr val="FF0000"/>
                </a:solidFill>
              </a:rPr>
              <a:t>satisfying the dynamic needs of Society</a:t>
            </a:r>
            <a:r>
              <a:rPr lang="en" sz="1700">
                <a:solidFill>
                  <a:srgbClr val="222222"/>
                </a:solidFill>
              </a:rPr>
              <a:t>, like generating Employment Opportunities.</a:t>
            </a:r>
            <a:endParaRPr sz="1700">
              <a:solidFill>
                <a:srgbClr val="222222"/>
              </a:solidFill>
            </a:endParaRPr>
          </a:p>
          <a:p>
            <a:pPr indent="-336550" lvl="0" marL="876300" rtl="0" algn="l">
              <a:lnSpc>
                <a:spcPct val="115000"/>
              </a:lnSpc>
              <a:spcBef>
                <a:spcPts val="1900"/>
              </a:spcBef>
              <a:spcAft>
                <a:spcPts val="0"/>
              </a:spcAft>
              <a:buClr>
                <a:srgbClr val="222222"/>
              </a:buClr>
              <a:buSzPts val="1700"/>
              <a:buChar char="●"/>
            </a:pPr>
            <a:r>
              <a:rPr lang="en" sz="1700">
                <a:solidFill>
                  <a:srgbClr val="222222"/>
                </a:solidFill>
              </a:rPr>
              <a:t>All these above-mentioned points are the main reason as to why </a:t>
            </a:r>
            <a:r>
              <a:rPr lang="en" sz="2200">
                <a:solidFill>
                  <a:srgbClr val="FF0000"/>
                </a:solidFill>
              </a:rPr>
              <a:t>Entrepreneurship is important for Economic Development. </a:t>
            </a:r>
            <a:br>
              <a:rPr lang="en" sz="2200">
                <a:solidFill>
                  <a:srgbClr val="FF0000"/>
                </a:solidFill>
              </a:rPr>
            </a:br>
            <a:endParaRPr sz="270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3"/>
          <p:cNvSpPr txBox="1"/>
          <p:nvPr>
            <p:ph type="title"/>
          </p:nvPr>
        </p:nvSpPr>
        <p:spPr>
          <a:xfrm>
            <a:off x="1269975" y="184275"/>
            <a:ext cx="6591900" cy="500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Classification and types of Entrepreneurs.</a:t>
            </a:r>
            <a:endParaRPr/>
          </a:p>
        </p:txBody>
      </p:sp>
      <p:sp>
        <p:nvSpPr>
          <p:cNvPr id="352" name="Google Shape;352;p53"/>
          <p:cNvSpPr txBox="1"/>
          <p:nvPr>
            <p:ph idx="1" type="body"/>
          </p:nvPr>
        </p:nvSpPr>
        <p:spPr>
          <a:xfrm>
            <a:off x="1341700" y="724350"/>
            <a:ext cx="6820200" cy="4308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b="1" lang="en" sz="1320">
                <a:solidFill>
                  <a:schemeClr val="dk1"/>
                </a:solidFill>
                <a:highlight>
                  <a:srgbClr val="FFFFFF"/>
                </a:highlight>
              </a:rPr>
              <a:t>Types of entrepreneur </a:t>
            </a:r>
            <a:endParaRPr b="1" sz="1320">
              <a:solidFill>
                <a:schemeClr val="dk1"/>
              </a:solidFill>
              <a:highlight>
                <a:srgbClr val="FFFFFF"/>
              </a:highlight>
            </a:endParaRPr>
          </a:p>
          <a:p>
            <a:pPr indent="0" lvl="0" marL="0" rtl="0" algn="l">
              <a:lnSpc>
                <a:spcPct val="140000"/>
              </a:lnSpc>
              <a:spcBef>
                <a:spcPts val="600"/>
              </a:spcBef>
              <a:spcAft>
                <a:spcPts val="0"/>
              </a:spcAft>
              <a:buClr>
                <a:schemeClr val="dk1"/>
              </a:buClr>
              <a:buSzPts val="935"/>
              <a:buFont typeface="Arial"/>
              <a:buNone/>
            </a:pPr>
            <a:r>
              <a:rPr lang="en" sz="1320">
                <a:solidFill>
                  <a:schemeClr val="dk1"/>
                </a:solidFill>
                <a:highlight>
                  <a:srgbClr val="FFFFFF"/>
                </a:highlight>
              </a:rPr>
              <a:t>Entrepreneurs are of various types. There are a lot of subcategories and many unknown categories as well. Since innovation has no limit and henceforth, the types might increase. But, to the base, there are some fixed categories of entrepreneurs. These are:</a:t>
            </a:r>
            <a:endParaRPr sz="1320">
              <a:solidFill>
                <a:schemeClr val="dk1"/>
              </a:solidFill>
              <a:highlight>
                <a:srgbClr val="FFFFFF"/>
              </a:highlight>
            </a:endParaRPr>
          </a:p>
          <a:p>
            <a:pPr indent="-312420" lvl="0" marL="457200" rtl="0" algn="l">
              <a:lnSpc>
                <a:spcPct val="95000"/>
              </a:lnSpc>
              <a:spcBef>
                <a:spcPts val="0"/>
              </a:spcBef>
              <a:spcAft>
                <a:spcPts val="0"/>
              </a:spcAft>
              <a:buClr>
                <a:srgbClr val="FF0000"/>
              </a:buClr>
              <a:buSzPts val="1320"/>
              <a:buChar char="●"/>
            </a:pPr>
            <a:r>
              <a:rPr lang="en" sz="1320">
                <a:solidFill>
                  <a:srgbClr val="FF0000"/>
                </a:solidFill>
                <a:highlight>
                  <a:srgbClr val="FFFFFF"/>
                </a:highlight>
              </a:rPr>
              <a:t>Entrepreneurs based on Ownership:</a:t>
            </a:r>
            <a:endParaRPr sz="1320">
              <a:solidFill>
                <a:srgbClr val="FF0000"/>
              </a:solidFill>
              <a:highlight>
                <a:srgbClr val="FFFFFF"/>
              </a:highlight>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highlight>
                  <a:srgbClr val="FFFFFF"/>
                </a:highlight>
              </a:rPr>
              <a:t>Public sector Entrepreneurs</a:t>
            </a:r>
            <a:endParaRPr sz="1320">
              <a:solidFill>
                <a:schemeClr val="dk1"/>
              </a:solidFill>
              <a:highlight>
                <a:srgbClr val="FFFFFF"/>
              </a:highlight>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highlight>
                  <a:srgbClr val="FFFFFF"/>
                </a:highlight>
              </a:rPr>
              <a:t>Private sector Entrepreneurs</a:t>
            </a:r>
            <a:endParaRPr sz="1320">
              <a:solidFill>
                <a:schemeClr val="dk1"/>
              </a:solidFill>
              <a:highlight>
                <a:srgbClr val="FFFFFF"/>
              </a:highlight>
            </a:endParaRPr>
          </a:p>
          <a:p>
            <a:pPr indent="-312420" lvl="0" marL="457200" rtl="0" algn="l">
              <a:lnSpc>
                <a:spcPct val="95000"/>
              </a:lnSpc>
              <a:spcBef>
                <a:spcPts val="0"/>
              </a:spcBef>
              <a:spcAft>
                <a:spcPts val="0"/>
              </a:spcAft>
              <a:buClr>
                <a:srgbClr val="FF0000"/>
              </a:buClr>
              <a:buSzPts val="1320"/>
              <a:buChar char="●"/>
            </a:pPr>
            <a:r>
              <a:rPr lang="en" sz="1320">
                <a:solidFill>
                  <a:srgbClr val="FF0000"/>
                </a:solidFill>
                <a:highlight>
                  <a:srgbClr val="FFFFFF"/>
                </a:highlight>
              </a:rPr>
              <a:t>Entrepreneurs based on the mindset:</a:t>
            </a:r>
            <a:endParaRPr sz="1320">
              <a:solidFill>
                <a:srgbClr val="FF0000"/>
              </a:solidFill>
              <a:highlight>
                <a:srgbClr val="FFFFFF"/>
              </a:highlight>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highlight>
                  <a:srgbClr val="FFFFFF"/>
                </a:highlight>
              </a:rPr>
              <a:t>Empirical Entrepreneurs</a:t>
            </a:r>
            <a:endParaRPr sz="1320">
              <a:solidFill>
                <a:schemeClr val="dk1"/>
              </a:solidFill>
              <a:highlight>
                <a:srgbClr val="FFFFFF"/>
              </a:highlight>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highlight>
                  <a:srgbClr val="FFFFFF"/>
                </a:highlight>
              </a:rPr>
              <a:t>Cognitive Entrepreneurs</a:t>
            </a:r>
            <a:endParaRPr sz="1320">
              <a:solidFill>
                <a:schemeClr val="dk1"/>
              </a:solidFill>
              <a:highlight>
                <a:srgbClr val="FFFFFF"/>
              </a:highlight>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highlight>
                  <a:srgbClr val="FFFFFF"/>
                </a:highlight>
              </a:rPr>
              <a:t>Rational Entrepreneurs</a:t>
            </a:r>
            <a:endParaRPr sz="1320">
              <a:solidFill>
                <a:schemeClr val="dk1"/>
              </a:solidFill>
              <a:highlight>
                <a:srgbClr val="FFFFFF"/>
              </a:highlight>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highlight>
                  <a:srgbClr val="FFFFFF"/>
                </a:highlight>
              </a:rPr>
              <a:t>Aggressive Entrepreneurs</a:t>
            </a:r>
            <a:endParaRPr sz="1320">
              <a:solidFill>
                <a:schemeClr val="dk1"/>
              </a:solidFill>
              <a:highlight>
                <a:srgbClr val="FFFFFF"/>
              </a:highlight>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highlight>
                  <a:srgbClr val="FFFFFF"/>
                </a:highlight>
              </a:rPr>
              <a:t>Adoptive Entrepreneurs</a:t>
            </a:r>
            <a:endParaRPr sz="1320">
              <a:solidFill>
                <a:schemeClr val="dk1"/>
              </a:solidFill>
              <a:highlight>
                <a:srgbClr val="FFFFFF"/>
              </a:highlight>
            </a:endParaRPr>
          </a:p>
          <a:p>
            <a:pPr indent="-312420" lvl="0" marL="457200" rtl="0" algn="l">
              <a:lnSpc>
                <a:spcPct val="95000"/>
              </a:lnSpc>
              <a:spcBef>
                <a:spcPts val="0"/>
              </a:spcBef>
              <a:spcAft>
                <a:spcPts val="0"/>
              </a:spcAft>
              <a:buClr>
                <a:srgbClr val="FF0000"/>
              </a:buClr>
              <a:buSzPts val="1320"/>
              <a:buChar char="●"/>
            </a:pPr>
            <a:r>
              <a:rPr lang="en" sz="1320">
                <a:solidFill>
                  <a:srgbClr val="FF0000"/>
                </a:solidFill>
                <a:highlight>
                  <a:srgbClr val="FFFFFF"/>
                </a:highlight>
              </a:rPr>
              <a:t>Entrepreneurs based on enterprise-scale:</a:t>
            </a:r>
            <a:endParaRPr sz="1320">
              <a:solidFill>
                <a:srgbClr val="FF0000"/>
              </a:solidFill>
              <a:highlight>
                <a:srgbClr val="FFFFFF"/>
              </a:highlight>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highlight>
                  <a:srgbClr val="FFFFFF"/>
                </a:highlight>
              </a:rPr>
              <a:t>Large-scale entrepreneurs</a:t>
            </a:r>
            <a:endParaRPr sz="1320">
              <a:solidFill>
                <a:schemeClr val="dk1"/>
              </a:solidFill>
              <a:highlight>
                <a:srgbClr val="FFFFFF"/>
              </a:highlight>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highlight>
                  <a:srgbClr val="FFFFFF"/>
                </a:highlight>
              </a:rPr>
              <a:t>Small scale Entrepreneurs</a:t>
            </a:r>
            <a:endParaRPr sz="1320">
              <a:solidFill>
                <a:schemeClr val="dk1"/>
              </a:solidFill>
              <a:highlight>
                <a:srgbClr val="FFFFFF"/>
              </a:highlight>
            </a:endParaRPr>
          </a:p>
          <a:p>
            <a:pPr indent="-312420" lvl="0" marL="457200" rtl="0" algn="l">
              <a:lnSpc>
                <a:spcPct val="95000"/>
              </a:lnSpc>
              <a:spcBef>
                <a:spcPts val="0"/>
              </a:spcBef>
              <a:spcAft>
                <a:spcPts val="0"/>
              </a:spcAft>
              <a:buClr>
                <a:srgbClr val="FF0000"/>
              </a:buClr>
              <a:buSzPts val="1320"/>
              <a:buChar char="●"/>
            </a:pPr>
            <a:r>
              <a:rPr lang="en" sz="1320">
                <a:solidFill>
                  <a:srgbClr val="FF0000"/>
                </a:solidFill>
                <a:highlight>
                  <a:srgbClr val="FFFFFF"/>
                </a:highlight>
              </a:rPr>
              <a:t>Entrepreneurs based on nature of entrepreneurship:</a:t>
            </a:r>
            <a:endParaRPr sz="1320">
              <a:solidFill>
                <a:srgbClr val="FF0000"/>
              </a:solidFill>
              <a:highlight>
                <a:srgbClr val="FFFFFF"/>
              </a:highlight>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highlight>
                  <a:srgbClr val="FFFFFF"/>
                </a:highlight>
              </a:rPr>
              <a:t>Gap Fillers</a:t>
            </a:r>
            <a:endParaRPr sz="1320">
              <a:solidFill>
                <a:schemeClr val="dk1"/>
              </a:solidFill>
              <a:highlight>
                <a:srgbClr val="FFFFFF"/>
              </a:highlight>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highlight>
                  <a:srgbClr val="FFFFFF"/>
                </a:highlight>
              </a:rPr>
              <a:t>Risk bearers</a:t>
            </a:r>
            <a:endParaRPr sz="1320">
              <a:solidFill>
                <a:schemeClr val="dk1"/>
              </a:solidFill>
              <a:highlight>
                <a:srgbClr val="FFFFFF"/>
              </a:highlight>
            </a:endParaRPr>
          </a:p>
          <a:p>
            <a:pPr indent="-312419" lvl="1" marL="914400" rtl="0" algn="l">
              <a:lnSpc>
                <a:spcPct val="95000"/>
              </a:lnSpc>
              <a:spcBef>
                <a:spcPts val="0"/>
              </a:spcBef>
              <a:spcAft>
                <a:spcPts val="0"/>
              </a:spcAft>
              <a:buClr>
                <a:schemeClr val="dk1"/>
              </a:buClr>
              <a:buSzPts val="1320"/>
              <a:buChar char="○"/>
            </a:pPr>
            <a:r>
              <a:rPr lang="en" sz="1320">
                <a:solidFill>
                  <a:schemeClr val="dk1"/>
                </a:solidFill>
                <a:highlight>
                  <a:srgbClr val="FFFFFF"/>
                </a:highlight>
              </a:rPr>
              <a:t>Radical Innovators</a:t>
            </a:r>
            <a:endParaRPr sz="149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ph type="title"/>
          </p:nvPr>
        </p:nvSpPr>
        <p:spPr>
          <a:xfrm>
            <a:off x="311700" y="60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Characteristics and qualities of successful Entrepreneurs;</a:t>
            </a:r>
            <a:endParaRPr/>
          </a:p>
          <a:p>
            <a:pPr indent="0" lvl="0" marL="0" rtl="0" algn="l">
              <a:lnSpc>
                <a:spcPct val="100000"/>
              </a:lnSpc>
              <a:spcBef>
                <a:spcPts val="0"/>
              </a:spcBef>
              <a:spcAft>
                <a:spcPts val="0"/>
              </a:spcAft>
              <a:buSzPct val="111111"/>
              <a:buNone/>
            </a:pPr>
            <a:r>
              <a:t/>
            </a:r>
            <a:endParaRPr/>
          </a:p>
        </p:txBody>
      </p:sp>
      <p:sp>
        <p:nvSpPr>
          <p:cNvPr id="358" name="Google Shape;358;p54"/>
          <p:cNvSpPr txBox="1"/>
          <p:nvPr>
            <p:ph idx="1" type="body"/>
          </p:nvPr>
        </p:nvSpPr>
        <p:spPr>
          <a:xfrm>
            <a:off x="363825" y="633100"/>
            <a:ext cx="8468400" cy="4432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1"/>
              </a:buClr>
              <a:buSzPts val="770"/>
              <a:buFont typeface="Arial"/>
              <a:buNone/>
            </a:pPr>
            <a:r>
              <a:rPr lang="en" sz="1340">
                <a:solidFill>
                  <a:srgbClr val="FF0000"/>
                </a:solidFill>
                <a:highlight>
                  <a:srgbClr val="FFFFFF"/>
                </a:highlight>
              </a:rPr>
              <a:t>Prime characteristics of an entrepreneur </a:t>
            </a:r>
            <a:endParaRPr sz="1340">
              <a:solidFill>
                <a:srgbClr val="FF0000"/>
              </a:solidFill>
              <a:highlight>
                <a:srgbClr val="FFFFFF"/>
              </a:highlight>
            </a:endParaRPr>
          </a:p>
          <a:p>
            <a:pPr indent="-307340" lvl="0" marL="457200" rtl="0" algn="l">
              <a:lnSpc>
                <a:spcPct val="150000"/>
              </a:lnSpc>
              <a:spcBef>
                <a:spcPts val="600"/>
              </a:spcBef>
              <a:spcAft>
                <a:spcPts val="0"/>
              </a:spcAft>
              <a:buClr>
                <a:schemeClr val="dk1"/>
              </a:buClr>
              <a:buSzPts val="1240"/>
              <a:buChar char="●"/>
            </a:pPr>
            <a:r>
              <a:rPr b="1" lang="en" sz="1240">
                <a:solidFill>
                  <a:srgbClr val="333333"/>
                </a:solidFill>
                <a:highlight>
                  <a:srgbClr val="FFFFFF"/>
                </a:highlight>
              </a:rPr>
              <a:t>Optimism</a:t>
            </a:r>
            <a:r>
              <a:rPr lang="en" sz="1240">
                <a:solidFill>
                  <a:schemeClr val="dk1"/>
                </a:solidFill>
                <a:highlight>
                  <a:srgbClr val="FFFFFF"/>
                </a:highlight>
              </a:rPr>
              <a:t>: An entrepreneur has to have the mindset to explore various opportunities to put his idea into action.</a:t>
            </a:r>
            <a:endParaRPr sz="1240">
              <a:solidFill>
                <a:schemeClr val="dk1"/>
              </a:solidFill>
              <a:highlight>
                <a:srgbClr val="FFFFFF"/>
              </a:highlight>
            </a:endParaRPr>
          </a:p>
          <a:p>
            <a:pPr indent="-307340" lvl="0" marL="457200" rtl="0" algn="l">
              <a:lnSpc>
                <a:spcPct val="150000"/>
              </a:lnSpc>
              <a:spcBef>
                <a:spcPts val="0"/>
              </a:spcBef>
              <a:spcAft>
                <a:spcPts val="0"/>
              </a:spcAft>
              <a:buClr>
                <a:schemeClr val="dk1"/>
              </a:buClr>
              <a:buSzPts val="1240"/>
              <a:buChar char="●"/>
            </a:pPr>
            <a:r>
              <a:rPr b="1" lang="en" sz="1240">
                <a:solidFill>
                  <a:srgbClr val="333333"/>
                </a:solidFill>
                <a:highlight>
                  <a:srgbClr val="FFFFFF"/>
                </a:highlight>
              </a:rPr>
              <a:t>Vision</a:t>
            </a:r>
            <a:r>
              <a:rPr lang="en" sz="1240">
                <a:solidFill>
                  <a:schemeClr val="dk1"/>
                </a:solidFill>
                <a:highlight>
                  <a:srgbClr val="FFFFFF"/>
                </a:highlight>
              </a:rPr>
              <a:t>: One has to realize and act according to the market demand and focus on the socio-economic aspects and the future of the business he/she is planning to start.</a:t>
            </a:r>
            <a:endParaRPr sz="1240">
              <a:solidFill>
                <a:schemeClr val="dk1"/>
              </a:solidFill>
              <a:highlight>
                <a:srgbClr val="FFFFFF"/>
              </a:highlight>
            </a:endParaRPr>
          </a:p>
          <a:p>
            <a:pPr indent="-307340" lvl="0" marL="457200" rtl="0" algn="l">
              <a:lnSpc>
                <a:spcPct val="150000"/>
              </a:lnSpc>
              <a:spcBef>
                <a:spcPts val="0"/>
              </a:spcBef>
              <a:spcAft>
                <a:spcPts val="0"/>
              </a:spcAft>
              <a:buClr>
                <a:schemeClr val="dk1"/>
              </a:buClr>
              <a:buSzPts val="1240"/>
              <a:buChar char="●"/>
            </a:pPr>
            <a:r>
              <a:rPr b="1" lang="en" sz="1240">
                <a:solidFill>
                  <a:srgbClr val="333333"/>
                </a:solidFill>
                <a:highlight>
                  <a:srgbClr val="FFFFFF"/>
                </a:highlight>
              </a:rPr>
              <a:t>Goal Setting</a:t>
            </a:r>
            <a:r>
              <a:rPr lang="en" sz="1240">
                <a:solidFill>
                  <a:schemeClr val="dk1"/>
                </a:solidFill>
                <a:highlight>
                  <a:srgbClr val="FFFFFF"/>
                </a:highlight>
              </a:rPr>
              <a:t>: An entrepreneur must have some realistic goals to achieve.</a:t>
            </a:r>
            <a:endParaRPr sz="1240">
              <a:solidFill>
                <a:schemeClr val="dk1"/>
              </a:solidFill>
              <a:highlight>
                <a:srgbClr val="FFFFFF"/>
              </a:highlight>
            </a:endParaRPr>
          </a:p>
          <a:p>
            <a:pPr indent="-307340" lvl="0" marL="457200" rtl="0" algn="l">
              <a:lnSpc>
                <a:spcPct val="150000"/>
              </a:lnSpc>
              <a:spcBef>
                <a:spcPts val="0"/>
              </a:spcBef>
              <a:spcAft>
                <a:spcPts val="0"/>
              </a:spcAft>
              <a:buClr>
                <a:schemeClr val="dk1"/>
              </a:buClr>
              <a:buSzPts val="1240"/>
              <a:buChar char="●"/>
            </a:pPr>
            <a:r>
              <a:rPr b="1" lang="en" sz="1240">
                <a:solidFill>
                  <a:srgbClr val="333333"/>
                </a:solidFill>
                <a:highlight>
                  <a:srgbClr val="FFFFFF"/>
                </a:highlight>
              </a:rPr>
              <a:t>Knowledge</a:t>
            </a:r>
            <a:r>
              <a:rPr lang="en" sz="1240">
                <a:solidFill>
                  <a:schemeClr val="dk1"/>
                </a:solidFill>
                <a:highlight>
                  <a:srgbClr val="FFFFFF"/>
                </a:highlight>
              </a:rPr>
              <a:t>: An entrepreneur should have sound knowledge and understanding of what he is planning to do as well as have a broader view of business technicalities.</a:t>
            </a:r>
            <a:endParaRPr sz="1240">
              <a:solidFill>
                <a:schemeClr val="dk1"/>
              </a:solidFill>
              <a:highlight>
                <a:srgbClr val="FFFFFF"/>
              </a:highlight>
            </a:endParaRPr>
          </a:p>
          <a:p>
            <a:pPr indent="-307340" lvl="0" marL="457200" rtl="0" algn="l">
              <a:lnSpc>
                <a:spcPct val="150000"/>
              </a:lnSpc>
              <a:spcBef>
                <a:spcPts val="0"/>
              </a:spcBef>
              <a:spcAft>
                <a:spcPts val="0"/>
              </a:spcAft>
              <a:buClr>
                <a:schemeClr val="dk1"/>
              </a:buClr>
              <a:buSzPts val="1240"/>
              <a:buChar char="●"/>
            </a:pPr>
            <a:r>
              <a:rPr b="1" lang="en" sz="1240">
                <a:solidFill>
                  <a:srgbClr val="333333"/>
                </a:solidFill>
                <a:highlight>
                  <a:srgbClr val="FFFFFF"/>
                </a:highlight>
              </a:rPr>
              <a:t>Independence</a:t>
            </a:r>
            <a:r>
              <a:rPr lang="en" sz="1240">
                <a:solidFill>
                  <a:schemeClr val="dk1"/>
                </a:solidFill>
                <a:highlight>
                  <a:srgbClr val="FFFFFF"/>
                </a:highlight>
              </a:rPr>
              <a:t>: He/she has to work independently for decision making.</a:t>
            </a:r>
            <a:endParaRPr sz="1240">
              <a:solidFill>
                <a:schemeClr val="dk1"/>
              </a:solidFill>
              <a:highlight>
                <a:srgbClr val="FFFFFF"/>
              </a:highlight>
            </a:endParaRPr>
          </a:p>
          <a:p>
            <a:pPr indent="-307340" lvl="0" marL="457200" rtl="0" algn="l">
              <a:lnSpc>
                <a:spcPct val="150000"/>
              </a:lnSpc>
              <a:spcBef>
                <a:spcPts val="0"/>
              </a:spcBef>
              <a:spcAft>
                <a:spcPts val="0"/>
              </a:spcAft>
              <a:buClr>
                <a:schemeClr val="dk1"/>
              </a:buClr>
              <a:buSzPts val="1240"/>
              <a:buChar char="●"/>
            </a:pPr>
            <a:r>
              <a:rPr b="1" lang="en" sz="1240">
                <a:solidFill>
                  <a:srgbClr val="333333"/>
                </a:solidFill>
                <a:highlight>
                  <a:srgbClr val="FFFFFF"/>
                </a:highlight>
              </a:rPr>
              <a:t>Desire to succeed</a:t>
            </a:r>
            <a:r>
              <a:rPr lang="en" sz="1240">
                <a:solidFill>
                  <a:schemeClr val="dk1"/>
                </a:solidFill>
                <a:highlight>
                  <a:srgbClr val="FFFFFF"/>
                </a:highlight>
              </a:rPr>
              <a:t>: One has to plan goals so that he/she can seek productive opportunities.</a:t>
            </a:r>
            <a:endParaRPr sz="1240">
              <a:solidFill>
                <a:schemeClr val="dk1"/>
              </a:solidFill>
              <a:highlight>
                <a:srgbClr val="FFFFFF"/>
              </a:highlight>
            </a:endParaRPr>
          </a:p>
          <a:p>
            <a:pPr indent="-307340" lvl="0" marL="457200" rtl="0" algn="l">
              <a:lnSpc>
                <a:spcPct val="150000"/>
              </a:lnSpc>
              <a:spcBef>
                <a:spcPts val="0"/>
              </a:spcBef>
              <a:spcAft>
                <a:spcPts val="0"/>
              </a:spcAft>
              <a:buClr>
                <a:schemeClr val="dk1"/>
              </a:buClr>
              <a:buSzPts val="1240"/>
              <a:buChar char="●"/>
            </a:pPr>
            <a:r>
              <a:rPr b="1" lang="en" sz="1240">
                <a:solidFill>
                  <a:srgbClr val="333333"/>
                </a:solidFill>
                <a:highlight>
                  <a:srgbClr val="FFFFFF"/>
                </a:highlight>
              </a:rPr>
              <a:t>Initiative taker</a:t>
            </a:r>
            <a:r>
              <a:rPr lang="en" sz="1240">
                <a:solidFill>
                  <a:schemeClr val="dk1"/>
                </a:solidFill>
                <a:highlight>
                  <a:srgbClr val="FFFFFF"/>
                </a:highlight>
              </a:rPr>
              <a:t>: An entrepreneur has to take the firm initiative to make a plan work under limited resources (where the resource can be workforce or materials/goods).</a:t>
            </a:r>
            <a:endParaRPr sz="1240">
              <a:solidFill>
                <a:schemeClr val="dk1"/>
              </a:solidFill>
              <a:highlight>
                <a:srgbClr val="FFFFFF"/>
              </a:highlight>
            </a:endParaRPr>
          </a:p>
          <a:p>
            <a:pPr indent="-307340" lvl="0" marL="457200" rtl="0" algn="l">
              <a:lnSpc>
                <a:spcPct val="150000"/>
              </a:lnSpc>
              <a:spcBef>
                <a:spcPts val="0"/>
              </a:spcBef>
              <a:spcAft>
                <a:spcPts val="0"/>
              </a:spcAft>
              <a:buClr>
                <a:schemeClr val="dk1"/>
              </a:buClr>
              <a:buSzPts val="1240"/>
              <a:buChar char="●"/>
            </a:pPr>
            <a:r>
              <a:rPr b="1" lang="en" sz="1240">
                <a:solidFill>
                  <a:srgbClr val="333333"/>
                </a:solidFill>
                <a:highlight>
                  <a:srgbClr val="FFFFFF"/>
                </a:highlight>
              </a:rPr>
              <a:t>Problem solver</a:t>
            </a:r>
            <a:r>
              <a:rPr lang="en" sz="1240">
                <a:solidFill>
                  <a:schemeClr val="dk1"/>
                </a:solidFill>
                <a:highlight>
                  <a:srgbClr val="FFFFFF"/>
                </a:highlight>
              </a:rPr>
              <a:t>: One should have a creative mind in solving complex problems for society.</a:t>
            </a:r>
            <a:endParaRPr sz="1240">
              <a:solidFill>
                <a:schemeClr val="dk1"/>
              </a:solidFill>
              <a:highlight>
                <a:srgbClr val="FFFFFF"/>
              </a:highlight>
            </a:endParaRPr>
          </a:p>
          <a:p>
            <a:pPr indent="-307340" lvl="0" marL="457200" rtl="0" algn="l">
              <a:lnSpc>
                <a:spcPct val="150000"/>
              </a:lnSpc>
              <a:spcBef>
                <a:spcPts val="0"/>
              </a:spcBef>
              <a:spcAft>
                <a:spcPts val="0"/>
              </a:spcAft>
              <a:buClr>
                <a:schemeClr val="dk1"/>
              </a:buClr>
              <a:buSzPts val="1240"/>
              <a:buChar char="●"/>
            </a:pPr>
            <a:r>
              <a:rPr b="1" lang="en" sz="1240">
                <a:solidFill>
                  <a:srgbClr val="333333"/>
                </a:solidFill>
                <a:highlight>
                  <a:srgbClr val="FFFFFF"/>
                </a:highlight>
              </a:rPr>
              <a:t>Good pitching power</a:t>
            </a:r>
            <a:r>
              <a:rPr b="1" lang="en" sz="1240">
                <a:solidFill>
                  <a:schemeClr val="dk1"/>
                </a:solidFill>
                <a:highlight>
                  <a:srgbClr val="FFFFFF"/>
                </a:highlight>
              </a:rPr>
              <a:t>:</a:t>
            </a:r>
            <a:r>
              <a:rPr lang="en" sz="1240">
                <a:solidFill>
                  <a:schemeClr val="dk1"/>
                </a:solidFill>
                <a:highlight>
                  <a:srgbClr val="FFFFFF"/>
                </a:highlight>
              </a:rPr>
              <a:t> One sound can pitch his idea in clear words and persuade others.</a:t>
            </a:r>
            <a:endParaRPr sz="1240">
              <a:solidFill>
                <a:schemeClr val="dk1"/>
              </a:solidFill>
              <a:highlight>
                <a:srgbClr val="FFFFFF"/>
              </a:highlight>
            </a:endParaRPr>
          </a:p>
          <a:p>
            <a:pPr indent="-307340" lvl="0" marL="457200" rtl="0" algn="l">
              <a:lnSpc>
                <a:spcPct val="150000"/>
              </a:lnSpc>
              <a:spcBef>
                <a:spcPts val="0"/>
              </a:spcBef>
              <a:spcAft>
                <a:spcPts val="0"/>
              </a:spcAft>
              <a:buClr>
                <a:schemeClr val="dk1"/>
              </a:buClr>
              <a:buSzPts val="1240"/>
              <a:buChar char="●"/>
            </a:pPr>
            <a:r>
              <a:rPr b="1" lang="en" sz="1240">
                <a:solidFill>
                  <a:srgbClr val="333333"/>
                </a:solidFill>
                <a:highlight>
                  <a:srgbClr val="FFFFFF"/>
                </a:highlight>
              </a:rPr>
              <a:t>Sound human relation</a:t>
            </a:r>
            <a:r>
              <a:rPr b="1" lang="en" sz="1240">
                <a:solidFill>
                  <a:schemeClr val="dk1"/>
                </a:solidFill>
                <a:highlight>
                  <a:srgbClr val="FFFFFF"/>
                </a:highlight>
              </a:rPr>
              <a:t>: </a:t>
            </a:r>
            <a:r>
              <a:rPr lang="en" sz="1240">
                <a:solidFill>
                  <a:schemeClr val="dk1"/>
                </a:solidFill>
                <a:highlight>
                  <a:srgbClr val="FFFFFF"/>
                </a:highlight>
              </a:rPr>
              <a:t>An entrepreneur should have to be a good motivator, team-builder, and ultimately a leader.</a:t>
            </a:r>
            <a:endParaRPr sz="166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5"/>
          <p:cNvSpPr txBox="1"/>
          <p:nvPr>
            <p:ph type="title"/>
          </p:nvPr>
        </p:nvSpPr>
        <p:spPr>
          <a:xfrm>
            <a:off x="311700" y="2853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Classification of Entrepreneurs </a:t>
            </a:r>
            <a:endParaRPr/>
          </a:p>
        </p:txBody>
      </p:sp>
      <p:sp>
        <p:nvSpPr>
          <p:cNvPr id="364" name="Google Shape;364;p55"/>
          <p:cNvSpPr txBox="1"/>
          <p:nvPr>
            <p:ph idx="1" type="body"/>
          </p:nvPr>
        </p:nvSpPr>
        <p:spPr>
          <a:xfrm>
            <a:off x="311700" y="858050"/>
            <a:ext cx="7641600" cy="41151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440"/>
              <a:buFont typeface="Arial"/>
              <a:buNone/>
            </a:pPr>
            <a:r>
              <a:rPr b="1" lang="en" sz="1500">
                <a:solidFill>
                  <a:srgbClr val="424142"/>
                </a:solidFill>
                <a:highlight>
                  <a:srgbClr val="FFFFFF"/>
                </a:highlight>
                <a:latin typeface="Georgia"/>
                <a:ea typeface="Georgia"/>
                <a:cs typeface="Georgia"/>
                <a:sym typeface="Georgia"/>
              </a:rPr>
              <a:t>The entrepreneurs can be classified on the basis of:</a:t>
            </a:r>
            <a:endParaRPr b="1" sz="1500">
              <a:solidFill>
                <a:srgbClr val="424142"/>
              </a:solidFill>
              <a:highlight>
                <a:srgbClr val="FFFFFF"/>
              </a:highlight>
              <a:latin typeface="Georgia"/>
              <a:ea typeface="Georgia"/>
              <a:cs typeface="Georgia"/>
              <a:sym typeface="Georgia"/>
            </a:endParaRPr>
          </a:p>
          <a:p>
            <a:pPr indent="-323850" lvl="0" marL="457200" rtl="0" algn="l">
              <a:lnSpc>
                <a:spcPct val="140000"/>
              </a:lnSpc>
              <a:spcBef>
                <a:spcPts val="1800"/>
              </a:spcBef>
              <a:spcAft>
                <a:spcPts val="0"/>
              </a:spcAft>
              <a:buClr>
                <a:srgbClr val="424142"/>
              </a:buClr>
              <a:buSzPts val="1500"/>
              <a:buFont typeface="Georgia"/>
              <a:buChar char="●"/>
            </a:pPr>
            <a:r>
              <a:rPr lang="en" sz="1500">
                <a:solidFill>
                  <a:srgbClr val="424142"/>
                </a:solidFill>
                <a:highlight>
                  <a:srgbClr val="FFFFFF"/>
                </a:highlight>
                <a:latin typeface="Georgia"/>
                <a:ea typeface="Georgia"/>
                <a:cs typeface="Georgia"/>
                <a:sym typeface="Georgia"/>
              </a:rPr>
              <a:t>1. Ownership </a:t>
            </a:r>
            <a:endParaRPr sz="1500">
              <a:solidFill>
                <a:srgbClr val="424142"/>
              </a:solidFill>
              <a:highlight>
                <a:srgbClr val="FFFFFF"/>
              </a:highlight>
              <a:latin typeface="Georgia"/>
              <a:ea typeface="Georgia"/>
              <a:cs typeface="Georgia"/>
              <a:sym typeface="Georgia"/>
            </a:endParaRPr>
          </a:p>
          <a:p>
            <a:pPr indent="-323850" lvl="0" marL="457200" rtl="0" algn="l">
              <a:lnSpc>
                <a:spcPct val="140000"/>
              </a:lnSpc>
              <a:spcBef>
                <a:spcPts val="0"/>
              </a:spcBef>
              <a:spcAft>
                <a:spcPts val="0"/>
              </a:spcAft>
              <a:buClr>
                <a:srgbClr val="424142"/>
              </a:buClr>
              <a:buSzPts val="1500"/>
              <a:buFont typeface="Georgia"/>
              <a:buChar char="●"/>
            </a:pPr>
            <a:r>
              <a:rPr lang="en" sz="1500">
                <a:solidFill>
                  <a:srgbClr val="424142"/>
                </a:solidFill>
                <a:highlight>
                  <a:srgbClr val="FFFFFF"/>
                </a:highlight>
                <a:latin typeface="Georgia"/>
                <a:ea typeface="Georgia"/>
                <a:cs typeface="Georgia"/>
                <a:sym typeface="Georgia"/>
              </a:rPr>
              <a:t>2. Personality Traits and their Style of Running the Business </a:t>
            </a:r>
            <a:endParaRPr sz="1500">
              <a:solidFill>
                <a:srgbClr val="424142"/>
              </a:solidFill>
              <a:highlight>
                <a:srgbClr val="FFFFFF"/>
              </a:highlight>
              <a:latin typeface="Georgia"/>
              <a:ea typeface="Georgia"/>
              <a:cs typeface="Georgia"/>
              <a:sym typeface="Georgia"/>
            </a:endParaRPr>
          </a:p>
          <a:p>
            <a:pPr indent="-323850" lvl="0" marL="457200" rtl="0" algn="l">
              <a:lnSpc>
                <a:spcPct val="140000"/>
              </a:lnSpc>
              <a:spcBef>
                <a:spcPts val="0"/>
              </a:spcBef>
              <a:spcAft>
                <a:spcPts val="0"/>
              </a:spcAft>
              <a:buClr>
                <a:srgbClr val="424142"/>
              </a:buClr>
              <a:buSzPts val="1500"/>
              <a:buFont typeface="Georgia"/>
              <a:buChar char="●"/>
            </a:pPr>
            <a:r>
              <a:rPr lang="en" sz="1500">
                <a:solidFill>
                  <a:srgbClr val="424142"/>
                </a:solidFill>
                <a:highlight>
                  <a:srgbClr val="FFFFFF"/>
                </a:highlight>
                <a:latin typeface="Georgia"/>
                <a:ea typeface="Georgia"/>
                <a:cs typeface="Georgia"/>
                <a:sym typeface="Georgia"/>
              </a:rPr>
              <a:t>3. Type of Business </a:t>
            </a:r>
            <a:endParaRPr sz="1500">
              <a:solidFill>
                <a:srgbClr val="424142"/>
              </a:solidFill>
              <a:highlight>
                <a:srgbClr val="FFFFFF"/>
              </a:highlight>
              <a:latin typeface="Georgia"/>
              <a:ea typeface="Georgia"/>
              <a:cs typeface="Georgia"/>
              <a:sym typeface="Georgia"/>
            </a:endParaRPr>
          </a:p>
          <a:p>
            <a:pPr indent="-323850" lvl="0" marL="457200" rtl="0" algn="l">
              <a:lnSpc>
                <a:spcPct val="140000"/>
              </a:lnSpc>
              <a:spcBef>
                <a:spcPts val="0"/>
              </a:spcBef>
              <a:spcAft>
                <a:spcPts val="0"/>
              </a:spcAft>
              <a:buClr>
                <a:srgbClr val="424142"/>
              </a:buClr>
              <a:buSzPts val="1500"/>
              <a:buFont typeface="Georgia"/>
              <a:buChar char="●"/>
            </a:pPr>
            <a:r>
              <a:rPr lang="en" sz="1500">
                <a:solidFill>
                  <a:srgbClr val="424142"/>
                </a:solidFill>
                <a:highlight>
                  <a:srgbClr val="FFFFFF"/>
                </a:highlight>
                <a:latin typeface="Georgia"/>
                <a:ea typeface="Georgia"/>
                <a:cs typeface="Georgia"/>
                <a:sym typeface="Georgia"/>
              </a:rPr>
              <a:t>4. Stages of Development </a:t>
            </a:r>
            <a:endParaRPr sz="1500">
              <a:solidFill>
                <a:srgbClr val="424142"/>
              </a:solidFill>
              <a:highlight>
                <a:srgbClr val="FFFFFF"/>
              </a:highlight>
              <a:latin typeface="Georgia"/>
              <a:ea typeface="Georgia"/>
              <a:cs typeface="Georgia"/>
              <a:sym typeface="Georgia"/>
            </a:endParaRPr>
          </a:p>
          <a:p>
            <a:pPr indent="-323850" lvl="0" marL="457200" rtl="0" algn="l">
              <a:lnSpc>
                <a:spcPct val="140000"/>
              </a:lnSpc>
              <a:spcBef>
                <a:spcPts val="0"/>
              </a:spcBef>
              <a:spcAft>
                <a:spcPts val="0"/>
              </a:spcAft>
              <a:buClr>
                <a:srgbClr val="424142"/>
              </a:buClr>
              <a:buSzPts val="1500"/>
              <a:buFont typeface="Georgia"/>
              <a:buChar char="●"/>
            </a:pPr>
            <a:r>
              <a:rPr lang="en" sz="1500">
                <a:solidFill>
                  <a:srgbClr val="424142"/>
                </a:solidFill>
                <a:highlight>
                  <a:srgbClr val="FFFFFF"/>
                </a:highlight>
                <a:latin typeface="Georgia"/>
                <a:ea typeface="Georgia"/>
                <a:cs typeface="Georgia"/>
                <a:sym typeface="Georgia"/>
              </a:rPr>
              <a:t>5. Clarence Danhof -Usually they are second-generation entrepreneur in a business family enterprise.</a:t>
            </a:r>
            <a:endParaRPr sz="1500">
              <a:solidFill>
                <a:srgbClr val="424142"/>
              </a:solidFill>
              <a:highlight>
                <a:srgbClr val="FFFFFF"/>
              </a:highlight>
              <a:latin typeface="Georgia"/>
              <a:ea typeface="Georgia"/>
              <a:cs typeface="Georgia"/>
              <a:sym typeface="Georgia"/>
            </a:endParaRPr>
          </a:p>
          <a:p>
            <a:pPr indent="-323850" lvl="0" marL="457200" rtl="0" algn="l">
              <a:lnSpc>
                <a:spcPct val="140000"/>
              </a:lnSpc>
              <a:spcBef>
                <a:spcPts val="0"/>
              </a:spcBef>
              <a:spcAft>
                <a:spcPts val="0"/>
              </a:spcAft>
              <a:buClr>
                <a:srgbClr val="424142"/>
              </a:buClr>
              <a:buSzPts val="1500"/>
              <a:buFont typeface="Georgia"/>
              <a:buChar char="●"/>
            </a:pPr>
            <a:r>
              <a:rPr lang="en" sz="1500">
                <a:solidFill>
                  <a:srgbClr val="424142"/>
                </a:solidFill>
                <a:highlight>
                  <a:srgbClr val="FFFFFF"/>
                </a:highlight>
                <a:latin typeface="Georgia"/>
                <a:ea typeface="Georgia"/>
                <a:cs typeface="Georgia"/>
                <a:sym typeface="Georgia"/>
              </a:rPr>
              <a:t>6. Use of Technology </a:t>
            </a:r>
            <a:endParaRPr sz="1500">
              <a:solidFill>
                <a:srgbClr val="424142"/>
              </a:solidFill>
              <a:highlight>
                <a:srgbClr val="FFFFFF"/>
              </a:highlight>
              <a:latin typeface="Georgia"/>
              <a:ea typeface="Georgia"/>
              <a:cs typeface="Georgia"/>
              <a:sym typeface="Georgia"/>
            </a:endParaRPr>
          </a:p>
          <a:p>
            <a:pPr indent="-323850" lvl="0" marL="457200" rtl="0" algn="l">
              <a:lnSpc>
                <a:spcPct val="140000"/>
              </a:lnSpc>
              <a:spcBef>
                <a:spcPts val="0"/>
              </a:spcBef>
              <a:spcAft>
                <a:spcPts val="0"/>
              </a:spcAft>
              <a:buClr>
                <a:srgbClr val="424142"/>
              </a:buClr>
              <a:buSzPts val="1500"/>
              <a:buFont typeface="Georgia"/>
              <a:buChar char="●"/>
            </a:pPr>
            <a:r>
              <a:rPr lang="en" sz="1500">
                <a:solidFill>
                  <a:srgbClr val="424142"/>
                </a:solidFill>
                <a:highlight>
                  <a:srgbClr val="FFFFFF"/>
                </a:highlight>
                <a:latin typeface="Georgia"/>
                <a:ea typeface="Georgia"/>
                <a:cs typeface="Georgia"/>
                <a:sym typeface="Georgia"/>
              </a:rPr>
              <a:t>7. Motivation </a:t>
            </a:r>
            <a:endParaRPr sz="1500">
              <a:solidFill>
                <a:srgbClr val="424142"/>
              </a:solidFill>
              <a:highlight>
                <a:srgbClr val="FFFFFF"/>
              </a:highlight>
              <a:latin typeface="Georgia"/>
              <a:ea typeface="Georgia"/>
              <a:cs typeface="Georgia"/>
              <a:sym typeface="Georgia"/>
            </a:endParaRPr>
          </a:p>
          <a:p>
            <a:pPr indent="-323850" lvl="0" marL="457200" rtl="0" algn="l">
              <a:lnSpc>
                <a:spcPct val="140000"/>
              </a:lnSpc>
              <a:spcBef>
                <a:spcPts val="0"/>
              </a:spcBef>
              <a:spcAft>
                <a:spcPts val="0"/>
              </a:spcAft>
              <a:buClr>
                <a:srgbClr val="424142"/>
              </a:buClr>
              <a:buSzPts val="1500"/>
              <a:buFont typeface="Georgia"/>
              <a:buChar char="●"/>
            </a:pPr>
            <a:r>
              <a:rPr lang="en" sz="1500">
                <a:solidFill>
                  <a:srgbClr val="424142"/>
                </a:solidFill>
                <a:highlight>
                  <a:srgbClr val="FFFFFF"/>
                </a:highlight>
                <a:latin typeface="Georgia"/>
                <a:ea typeface="Georgia"/>
                <a:cs typeface="Georgia"/>
                <a:sym typeface="Georgia"/>
              </a:rPr>
              <a:t>8. Growth </a:t>
            </a:r>
            <a:endParaRPr sz="1500">
              <a:solidFill>
                <a:srgbClr val="424142"/>
              </a:solidFill>
              <a:highlight>
                <a:srgbClr val="FFFFFF"/>
              </a:highlight>
              <a:latin typeface="Georgia"/>
              <a:ea typeface="Georgia"/>
              <a:cs typeface="Georgia"/>
              <a:sym typeface="Georgia"/>
            </a:endParaRPr>
          </a:p>
          <a:p>
            <a:pPr indent="-323850" lvl="0" marL="457200" rtl="0" algn="l">
              <a:lnSpc>
                <a:spcPct val="140000"/>
              </a:lnSpc>
              <a:spcBef>
                <a:spcPts val="0"/>
              </a:spcBef>
              <a:spcAft>
                <a:spcPts val="0"/>
              </a:spcAft>
              <a:buClr>
                <a:srgbClr val="424142"/>
              </a:buClr>
              <a:buSzPts val="1500"/>
              <a:buFont typeface="Georgia"/>
              <a:buChar char="●"/>
            </a:pPr>
            <a:r>
              <a:rPr lang="en" sz="1500">
                <a:solidFill>
                  <a:srgbClr val="424142"/>
                </a:solidFill>
                <a:highlight>
                  <a:srgbClr val="FFFFFF"/>
                </a:highlight>
                <a:latin typeface="Georgia"/>
                <a:ea typeface="Georgia"/>
                <a:cs typeface="Georgia"/>
                <a:sym typeface="Georgia"/>
              </a:rPr>
              <a:t>9. Stages of Development</a:t>
            </a:r>
            <a:endParaRPr sz="1500">
              <a:solidFill>
                <a:srgbClr val="424142"/>
              </a:solidFill>
              <a:highlight>
                <a:srgbClr val="FFFFFF"/>
              </a:highlight>
              <a:latin typeface="Georgia"/>
              <a:ea typeface="Georgia"/>
              <a:cs typeface="Georgia"/>
              <a:sym typeface="Georgia"/>
            </a:endParaRPr>
          </a:p>
          <a:p>
            <a:pPr indent="-323850" lvl="0" marL="457200" rtl="0" algn="l">
              <a:lnSpc>
                <a:spcPct val="140000"/>
              </a:lnSpc>
              <a:spcBef>
                <a:spcPts val="0"/>
              </a:spcBef>
              <a:spcAft>
                <a:spcPts val="0"/>
              </a:spcAft>
              <a:buClr>
                <a:srgbClr val="424142"/>
              </a:buClr>
              <a:buSzPts val="1500"/>
              <a:buFont typeface="Georgia"/>
              <a:buChar char="●"/>
            </a:pPr>
            <a:r>
              <a:rPr lang="en" sz="1500">
                <a:solidFill>
                  <a:srgbClr val="424142"/>
                </a:solidFill>
                <a:highlight>
                  <a:srgbClr val="FFFFFF"/>
                </a:highlight>
                <a:latin typeface="Georgia"/>
                <a:ea typeface="Georgia"/>
                <a:cs typeface="Georgia"/>
                <a:sym typeface="Georgia"/>
              </a:rPr>
              <a:t>10. Other Categories</a:t>
            </a:r>
            <a:endParaRPr sz="82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6"/>
          <p:cNvSpPr txBox="1"/>
          <p:nvPr>
            <p:ph idx="1" type="body"/>
          </p:nvPr>
        </p:nvSpPr>
        <p:spPr>
          <a:xfrm>
            <a:off x="396425" y="123850"/>
            <a:ext cx="8345700" cy="4954500"/>
          </a:xfrm>
          <a:prstGeom prst="rect">
            <a:avLst/>
          </a:prstGeom>
          <a:noFill/>
          <a:ln>
            <a:noFill/>
          </a:ln>
        </p:spPr>
        <p:txBody>
          <a:bodyPr anchorCtr="0" anchor="t" bIns="91425" lIns="91425" spcFirstLastPara="1" rIns="91425" wrap="square" tIns="91425">
            <a:noAutofit/>
          </a:bodyPr>
          <a:lstStyle/>
          <a:p>
            <a:pPr indent="-324643" lvl="0" marL="457200" rtl="0" algn="l">
              <a:lnSpc>
                <a:spcPct val="140000"/>
              </a:lnSpc>
              <a:spcBef>
                <a:spcPts val="0"/>
              </a:spcBef>
              <a:spcAft>
                <a:spcPts val="0"/>
              </a:spcAft>
              <a:buClr>
                <a:srgbClr val="424142"/>
              </a:buClr>
              <a:buSzPts val="1513"/>
              <a:buFont typeface="Georgia"/>
              <a:buChar char="●"/>
            </a:pPr>
            <a:r>
              <a:rPr lang="en" sz="1512">
                <a:solidFill>
                  <a:srgbClr val="424142"/>
                </a:solidFill>
                <a:highlight>
                  <a:srgbClr val="FFFFFF"/>
                </a:highlight>
                <a:latin typeface="Georgia"/>
                <a:ea typeface="Georgia"/>
                <a:cs typeface="Georgia"/>
                <a:sym typeface="Georgia"/>
              </a:rPr>
              <a:t>1. Innovating Entrepreneurs 				2. Imitating Entrepreneurs </a:t>
            </a:r>
            <a:endParaRPr sz="1512">
              <a:solidFill>
                <a:srgbClr val="424142"/>
              </a:solidFill>
              <a:highlight>
                <a:srgbClr val="FFFFFF"/>
              </a:highlight>
              <a:latin typeface="Georgia"/>
              <a:ea typeface="Georgia"/>
              <a:cs typeface="Georgia"/>
              <a:sym typeface="Georgia"/>
            </a:endParaRPr>
          </a:p>
          <a:p>
            <a:pPr indent="-324643" lvl="0" marL="457200" rtl="0" algn="l">
              <a:lnSpc>
                <a:spcPct val="140000"/>
              </a:lnSpc>
              <a:spcBef>
                <a:spcPts val="0"/>
              </a:spcBef>
              <a:spcAft>
                <a:spcPts val="0"/>
              </a:spcAft>
              <a:buClr>
                <a:srgbClr val="424142"/>
              </a:buClr>
              <a:buSzPts val="1513"/>
              <a:buFont typeface="Georgia"/>
              <a:buChar char="●"/>
            </a:pPr>
            <a:r>
              <a:rPr lang="en" sz="1512">
                <a:solidFill>
                  <a:srgbClr val="424142"/>
                </a:solidFill>
                <a:highlight>
                  <a:srgbClr val="FFFFFF"/>
                </a:highlight>
                <a:latin typeface="Georgia"/>
                <a:ea typeface="Georgia"/>
                <a:cs typeface="Georgia"/>
                <a:sym typeface="Georgia"/>
              </a:rPr>
              <a:t>3. Fabian Entrepreneurs 					4. Drone Entrepreneurs </a:t>
            </a:r>
            <a:endParaRPr sz="1512">
              <a:solidFill>
                <a:srgbClr val="424142"/>
              </a:solidFill>
              <a:highlight>
                <a:srgbClr val="FFFFFF"/>
              </a:highlight>
              <a:latin typeface="Georgia"/>
              <a:ea typeface="Georgia"/>
              <a:cs typeface="Georgia"/>
              <a:sym typeface="Georgia"/>
            </a:endParaRPr>
          </a:p>
          <a:p>
            <a:pPr indent="-324643" lvl="0" marL="457200" rtl="0" algn="l">
              <a:lnSpc>
                <a:spcPct val="140000"/>
              </a:lnSpc>
              <a:spcBef>
                <a:spcPts val="0"/>
              </a:spcBef>
              <a:spcAft>
                <a:spcPts val="0"/>
              </a:spcAft>
              <a:buClr>
                <a:srgbClr val="424142"/>
              </a:buClr>
              <a:buSzPts val="1513"/>
              <a:buFont typeface="Georgia"/>
              <a:buChar char="●"/>
            </a:pPr>
            <a:r>
              <a:rPr lang="en" sz="1512">
                <a:solidFill>
                  <a:srgbClr val="424142"/>
                </a:solidFill>
                <a:highlight>
                  <a:srgbClr val="FFFFFF"/>
                </a:highlight>
                <a:latin typeface="Georgia"/>
                <a:ea typeface="Georgia"/>
                <a:cs typeface="Georgia"/>
                <a:sym typeface="Georgia"/>
              </a:rPr>
              <a:t>5. Spontaneous Entrepreneurs	 			6. Motivated Entrepreneurs </a:t>
            </a:r>
            <a:endParaRPr sz="1512">
              <a:solidFill>
                <a:srgbClr val="424142"/>
              </a:solidFill>
              <a:highlight>
                <a:srgbClr val="FFFFFF"/>
              </a:highlight>
              <a:latin typeface="Georgia"/>
              <a:ea typeface="Georgia"/>
              <a:cs typeface="Georgia"/>
              <a:sym typeface="Georgia"/>
            </a:endParaRPr>
          </a:p>
          <a:p>
            <a:pPr indent="-324643" lvl="0" marL="457200" rtl="0" algn="l">
              <a:lnSpc>
                <a:spcPct val="140000"/>
              </a:lnSpc>
              <a:spcBef>
                <a:spcPts val="0"/>
              </a:spcBef>
              <a:spcAft>
                <a:spcPts val="0"/>
              </a:spcAft>
              <a:buClr>
                <a:srgbClr val="424142"/>
              </a:buClr>
              <a:buSzPts val="1513"/>
              <a:buFont typeface="Georgia"/>
              <a:buChar char="●"/>
            </a:pPr>
            <a:r>
              <a:rPr lang="en" sz="1512">
                <a:solidFill>
                  <a:srgbClr val="424142"/>
                </a:solidFill>
                <a:highlight>
                  <a:srgbClr val="FFFFFF"/>
                </a:highlight>
                <a:latin typeface="Georgia"/>
                <a:ea typeface="Georgia"/>
                <a:cs typeface="Georgia"/>
                <a:sym typeface="Georgia"/>
              </a:rPr>
              <a:t>7. Induced Entrepreneurs 					8. The Achiever </a:t>
            </a:r>
            <a:endParaRPr sz="1512">
              <a:solidFill>
                <a:srgbClr val="424142"/>
              </a:solidFill>
              <a:highlight>
                <a:srgbClr val="FFFFFF"/>
              </a:highlight>
              <a:latin typeface="Georgia"/>
              <a:ea typeface="Georgia"/>
              <a:cs typeface="Georgia"/>
              <a:sym typeface="Georgia"/>
            </a:endParaRPr>
          </a:p>
          <a:p>
            <a:pPr indent="-324643" lvl="0" marL="457200" rtl="0" algn="l">
              <a:lnSpc>
                <a:spcPct val="140000"/>
              </a:lnSpc>
              <a:spcBef>
                <a:spcPts val="0"/>
              </a:spcBef>
              <a:spcAft>
                <a:spcPts val="0"/>
              </a:spcAft>
              <a:buClr>
                <a:srgbClr val="424142"/>
              </a:buClr>
              <a:buSzPts val="1513"/>
              <a:buFont typeface="Georgia"/>
              <a:buChar char="●"/>
            </a:pPr>
            <a:r>
              <a:rPr lang="en" sz="1512">
                <a:solidFill>
                  <a:srgbClr val="424142"/>
                </a:solidFill>
                <a:highlight>
                  <a:srgbClr val="FFFFFF"/>
                </a:highlight>
                <a:latin typeface="Georgia"/>
                <a:ea typeface="Georgia"/>
                <a:cs typeface="Georgia"/>
                <a:sym typeface="Georgia"/>
              </a:rPr>
              <a:t>9. The Idea Generator 					10. The Real Manager</a:t>
            </a:r>
            <a:endParaRPr sz="1512">
              <a:solidFill>
                <a:srgbClr val="424142"/>
              </a:solidFill>
              <a:highlight>
                <a:srgbClr val="FFFFFF"/>
              </a:highlight>
              <a:latin typeface="Georgia"/>
              <a:ea typeface="Georgia"/>
              <a:cs typeface="Georgia"/>
              <a:sym typeface="Georgia"/>
            </a:endParaRPr>
          </a:p>
          <a:p>
            <a:pPr indent="-324643" lvl="0" marL="457200" rtl="0" algn="l">
              <a:lnSpc>
                <a:spcPct val="140000"/>
              </a:lnSpc>
              <a:spcBef>
                <a:spcPts val="0"/>
              </a:spcBef>
              <a:spcAft>
                <a:spcPts val="0"/>
              </a:spcAft>
              <a:buClr>
                <a:srgbClr val="424142"/>
              </a:buClr>
              <a:buSzPts val="1513"/>
              <a:buFont typeface="Georgia"/>
              <a:buChar char="●"/>
            </a:pPr>
            <a:r>
              <a:rPr lang="en" sz="1512">
                <a:solidFill>
                  <a:srgbClr val="424142"/>
                </a:solidFill>
                <a:highlight>
                  <a:srgbClr val="FFFFFF"/>
                </a:highlight>
                <a:latin typeface="Georgia"/>
                <a:ea typeface="Georgia"/>
                <a:cs typeface="Georgia"/>
                <a:sym typeface="Georgia"/>
              </a:rPr>
              <a:t>11. The Real Achievers 					12. Industrial Entrepreneur </a:t>
            </a:r>
            <a:endParaRPr sz="1512">
              <a:solidFill>
                <a:srgbClr val="424142"/>
              </a:solidFill>
              <a:highlight>
                <a:srgbClr val="FFFFFF"/>
              </a:highlight>
              <a:latin typeface="Georgia"/>
              <a:ea typeface="Georgia"/>
              <a:cs typeface="Georgia"/>
              <a:sym typeface="Georgia"/>
            </a:endParaRPr>
          </a:p>
          <a:p>
            <a:pPr indent="-324643" lvl="0" marL="457200" rtl="0" algn="l">
              <a:lnSpc>
                <a:spcPct val="140000"/>
              </a:lnSpc>
              <a:spcBef>
                <a:spcPts val="0"/>
              </a:spcBef>
              <a:spcAft>
                <a:spcPts val="0"/>
              </a:spcAft>
              <a:buClr>
                <a:srgbClr val="424142"/>
              </a:buClr>
              <a:buSzPts val="1513"/>
              <a:buFont typeface="Georgia"/>
              <a:buChar char="●"/>
            </a:pPr>
            <a:r>
              <a:rPr lang="en" sz="1512">
                <a:solidFill>
                  <a:srgbClr val="424142"/>
                </a:solidFill>
                <a:highlight>
                  <a:srgbClr val="FFFFFF"/>
                </a:highlight>
                <a:latin typeface="Georgia"/>
                <a:ea typeface="Georgia"/>
                <a:cs typeface="Georgia"/>
                <a:sym typeface="Georgia"/>
              </a:rPr>
              <a:t>13. Trading Entrepreneurs 				14. Corporate Entrepreneur </a:t>
            </a:r>
            <a:endParaRPr sz="1512">
              <a:solidFill>
                <a:srgbClr val="424142"/>
              </a:solidFill>
              <a:highlight>
                <a:srgbClr val="FFFFFF"/>
              </a:highlight>
              <a:latin typeface="Georgia"/>
              <a:ea typeface="Georgia"/>
              <a:cs typeface="Georgia"/>
              <a:sym typeface="Georgia"/>
            </a:endParaRPr>
          </a:p>
          <a:p>
            <a:pPr indent="-324643" lvl="0" marL="457200" rtl="0" algn="l">
              <a:lnSpc>
                <a:spcPct val="140000"/>
              </a:lnSpc>
              <a:spcBef>
                <a:spcPts val="0"/>
              </a:spcBef>
              <a:spcAft>
                <a:spcPts val="0"/>
              </a:spcAft>
              <a:buClr>
                <a:srgbClr val="424142"/>
              </a:buClr>
              <a:buSzPts val="1513"/>
              <a:buFont typeface="Georgia"/>
              <a:buChar char="●"/>
            </a:pPr>
            <a:r>
              <a:rPr lang="en" sz="1512">
                <a:solidFill>
                  <a:srgbClr val="424142"/>
                </a:solidFill>
                <a:highlight>
                  <a:srgbClr val="FFFFFF"/>
                </a:highlight>
                <a:latin typeface="Georgia"/>
                <a:ea typeface="Georgia"/>
                <a:cs typeface="Georgia"/>
                <a:sym typeface="Georgia"/>
              </a:rPr>
              <a:t>15. Agricultural Entrepreneur	 			16. First Generation Entrepreneur </a:t>
            </a:r>
            <a:endParaRPr sz="1512">
              <a:solidFill>
                <a:srgbClr val="424142"/>
              </a:solidFill>
              <a:highlight>
                <a:srgbClr val="FFFFFF"/>
              </a:highlight>
              <a:latin typeface="Georgia"/>
              <a:ea typeface="Georgia"/>
              <a:cs typeface="Georgia"/>
              <a:sym typeface="Georgia"/>
            </a:endParaRPr>
          </a:p>
          <a:p>
            <a:pPr indent="-324643" lvl="0" marL="457200" rtl="0" algn="l">
              <a:lnSpc>
                <a:spcPct val="140000"/>
              </a:lnSpc>
              <a:spcBef>
                <a:spcPts val="0"/>
              </a:spcBef>
              <a:spcAft>
                <a:spcPts val="0"/>
              </a:spcAft>
              <a:buClr>
                <a:srgbClr val="424142"/>
              </a:buClr>
              <a:buSzPts val="1513"/>
              <a:buFont typeface="Georgia"/>
              <a:buChar char="●"/>
            </a:pPr>
            <a:r>
              <a:rPr lang="en" sz="1512">
                <a:solidFill>
                  <a:srgbClr val="424142"/>
                </a:solidFill>
                <a:highlight>
                  <a:srgbClr val="FFFFFF"/>
                </a:highlight>
                <a:latin typeface="Georgia"/>
                <a:ea typeface="Georgia"/>
                <a:cs typeface="Georgia"/>
                <a:sym typeface="Georgia"/>
              </a:rPr>
              <a:t>17. Modern Entrepreneur 					18. Classical Entrepreneur </a:t>
            </a:r>
            <a:endParaRPr sz="1512">
              <a:solidFill>
                <a:srgbClr val="424142"/>
              </a:solidFill>
              <a:highlight>
                <a:srgbClr val="FFFFFF"/>
              </a:highlight>
              <a:latin typeface="Georgia"/>
              <a:ea typeface="Georgia"/>
              <a:cs typeface="Georgia"/>
              <a:sym typeface="Georgia"/>
            </a:endParaRPr>
          </a:p>
          <a:p>
            <a:pPr indent="-324643" lvl="0" marL="457200" rtl="0" algn="l">
              <a:lnSpc>
                <a:spcPct val="140000"/>
              </a:lnSpc>
              <a:spcBef>
                <a:spcPts val="0"/>
              </a:spcBef>
              <a:spcAft>
                <a:spcPts val="0"/>
              </a:spcAft>
              <a:buClr>
                <a:srgbClr val="424142"/>
              </a:buClr>
              <a:buSzPts val="1513"/>
              <a:buFont typeface="Georgia"/>
              <a:buChar char="●"/>
            </a:pPr>
            <a:r>
              <a:rPr lang="en" sz="1512">
                <a:solidFill>
                  <a:srgbClr val="424142"/>
                </a:solidFill>
                <a:highlight>
                  <a:srgbClr val="FFFFFF"/>
                </a:highlight>
                <a:latin typeface="Georgia"/>
                <a:ea typeface="Georgia"/>
                <a:cs typeface="Georgia"/>
                <a:sym typeface="Georgia"/>
              </a:rPr>
              <a:t>19. Individual and Institutional Entrepreneurs	20. Entrepreneurs by Inheritance</a:t>
            </a:r>
            <a:endParaRPr sz="1512">
              <a:solidFill>
                <a:srgbClr val="424142"/>
              </a:solidFill>
              <a:highlight>
                <a:srgbClr val="FFFFFF"/>
              </a:highlight>
              <a:latin typeface="Georgia"/>
              <a:ea typeface="Georgia"/>
              <a:cs typeface="Georgia"/>
              <a:sym typeface="Georgia"/>
            </a:endParaRPr>
          </a:p>
          <a:p>
            <a:pPr indent="-324643" lvl="0" marL="457200" rtl="0" algn="l">
              <a:lnSpc>
                <a:spcPct val="140000"/>
              </a:lnSpc>
              <a:spcBef>
                <a:spcPts val="0"/>
              </a:spcBef>
              <a:spcAft>
                <a:spcPts val="0"/>
              </a:spcAft>
              <a:buClr>
                <a:srgbClr val="424142"/>
              </a:buClr>
              <a:buSzPts val="1513"/>
              <a:buFont typeface="Georgia"/>
              <a:buChar char="●"/>
            </a:pPr>
            <a:r>
              <a:rPr lang="en" sz="1512">
                <a:solidFill>
                  <a:srgbClr val="424142"/>
                </a:solidFill>
                <a:highlight>
                  <a:srgbClr val="FFFFFF"/>
                </a:highlight>
                <a:latin typeface="Georgia"/>
                <a:ea typeface="Georgia"/>
                <a:cs typeface="Georgia"/>
                <a:sym typeface="Georgia"/>
              </a:rPr>
              <a:t>21. Technologist Entrepreneurs 				22. Gender (Man/Woman Entrepreneur) </a:t>
            </a:r>
            <a:endParaRPr sz="1512">
              <a:solidFill>
                <a:srgbClr val="424142"/>
              </a:solidFill>
              <a:highlight>
                <a:srgbClr val="FFFFFF"/>
              </a:highlight>
              <a:latin typeface="Georgia"/>
              <a:ea typeface="Georgia"/>
              <a:cs typeface="Georgia"/>
              <a:sym typeface="Georgia"/>
            </a:endParaRPr>
          </a:p>
          <a:p>
            <a:pPr indent="-324643" lvl="0" marL="457200" rtl="0" algn="l">
              <a:lnSpc>
                <a:spcPct val="140000"/>
              </a:lnSpc>
              <a:spcBef>
                <a:spcPts val="0"/>
              </a:spcBef>
              <a:spcAft>
                <a:spcPts val="0"/>
              </a:spcAft>
              <a:buClr>
                <a:srgbClr val="424142"/>
              </a:buClr>
              <a:buSzPts val="1513"/>
              <a:buFont typeface="Georgia"/>
              <a:buChar char="●"/>
            </a:pPr>
            <a:r>
              <a:rPr lang="en" sz="1512">
                <a:solidFill>
                  <a:srgbClr val="424142"/>
                </a:solidFill>
                <a:highlight>
                  <a:srgbClr val="FFFFFF"/>
                </a:highlight>
                <a:latin typeface="Georgia"/>
                <a:ea typeface="Georgia"/>
                <a:cs typeface="Georgia"/>
                <a:sym typeface="Georgia"/>
              </a:rPr>
              <a:t>23. Educated/Uneducated Entrepreneur 		24. Location (Urban/Rural Entrepreneur) </a:t>
            </a:r>
            <a:endParaRPr sz="1512">
              <a:solidFill>
                <a:srgbClr val="424142"/>
              </a:solidFill>
              <a:highlight>
                <a:srgbClr val="FFFFFF"/>
              </a:highlight>
              <a:latin typeface="Georgia"/>
              <a:ea typeface="Georgia"/>
              <a:cs typeface="Georgia"/>
              <a:sym typeface="Georgia"/>
            </a:endParaRPr>
          </a:p>
          <a:p>
            <a:pPr indent="-324643" lvl="0" marL="457200" rtl="0" algn="l">
              <a:lnSpc>
                <a:spcPct val="140000"/>
              </a:lnSpc>
              <a:spcBef>
                <a:spcPts val="0"/>
              </a:spcBef>
              <a:spcAft>
                <a:spcPts val="0"/>
              </a:spcAft>
              <a:buClr>
                <a:srgbClr val="424142"/>
              </a:buClr>
              <a:buSzPts val="1513"/>
              <a:buFont typeface="Georgia"/>
              <a:buChar char="●"/>
            </a:pPr>
            <a:r>
              <a:rPr lang="en" sz="1512">
                <a:solidFill>
                  <a:srgbClr val="424142"/>
                </a:solidFill>
                <a:highlight>
                  <a:srgbClr val="FFFFFF"/>
                </a:highlight>
                <a:latin typeface="Georgia"/>
                <a:ea typeface="Georgia"/>
                <a:cs typeface="Georgia"/>
                <a:sym typeface="Georgia"/>
              </a:rPr>
              <a:t>25. Local/Indian/Foreign Entrepreneur 		26. Entrepreneurs by Inheritance </a:t>
            </a:r>
            <a:endParaRPr sz="1512">
              <a:solidFill>
                <a:srgbClr val="424142"/>
              </a:solidFill>
              <a:highlight>
                <a:srgbClr val="FFFFFF"/>
              </a:highlight>
              <a:latin typeface="Georgia"/>
              <a:ea typeface="Georgia"/>
              <a:cs typeface="Georgia"/>
              <a:sym typeface="Georgia"/>
            </a:endParaRPr>
          </a:p>
          <a:p>
            <a:pPr indent="-324643" lvl="0" marL="457200" rtl="0" algn="l">
              <a:lnSpc>
                <a:spcPct val="140000"/>
              </a:lnSpc>
              <a:spcBef>
                <a:spcPts val="0"/>
              </a:spcBef>
              <a:spcAft>
                <a:spcPts val="0"/>
              </a:spcAft>
              <a:buClr>
                <a:srgbClr val="424142"/>
              </a:buClr>
              <a:buSzPts val="1513"/>
              <a:buFont typeface="Georgia"/>
              <a:buChar char="●"/>
            </a:pPr>
            <a:r>
              <a:rPr lang="en" sz="1512">
                <a:solidFill>
                  <a:srgbClr val="424142"/>
                </a:solidFill>
                <a:highlight>
                  <a:srgbClr val="FFFFFF"/>
                </a:highlight>
                <a:latin typeface="Georgia"/>
                <a:ea typeface="Georgia"/>
                <a:cs typeface="Georgia"/>
                <a:sym typeface="Georgia"/>
              </a:rPr>
              <a:t>27. Technologist Entrepreneurs 				28. Forced Entrepreneurs </a:t>
            </a:r>
            <a:endParaRPr sz="1512">
              <a:solidFill>
                <a:srgbClr val="424142"/>
              </a:solidFill>
              <a:highlight>
                <a:srgbClr val="FFFFFF"/>
              </a:highlight>
              <a:latin typeface="Georgia"/>
              <a:ea typeface="Georgia"/>
              <a:cs typeface="Georgia"/>
              <a:sym typeface="Georgia"/>
            </a:endParaRPr>
          </a:p>
          <a:p>
            <a:pPr indent="-324643" lvl="0" marL="457200" rtl="0" algn="l">
              <a:lnSpc>
                <a:spcPct val="140000"/>
              </a:lnSpc>
              <a:spcBef>
                <a:spcPts val="0"/>
              </a:spcBef>
              <a:spcAft>
                <a:spcPts val="0"/>
              </a:spcAft>
              <a:buClr>
                <a:srgbClr val="424142"/>
              </a:buClr>
              <a:buSzPts val="1513"/>
              <a:buFont typeface="Georgia"/>
              <a:buChar char="●"/>
            </a:pPr>
            <a:r>
              <a:rPr lang="en" sz="1512">
                <a:solidFill>
                  <a:srgbClr val="424142"/>
                </a:solidFill>
                <a:highlight>
                  <a:srgbClr val="FFFFFF"/>
                </a:highlight>
                <a:latin typeface="Georgia"/>
                <a:ea typeface="Georgia"/>
                <a:cs typeface="Georgia"/>
                <a:sym typeface="Georgia"/>
              </a:rPr>
              <a:t>29. Pure Entrepreneurs 				30. Technical Entrepreneurs and a Few Others.</a:t>
            </a:r>
            <a:endParaRPr sz="1654"/>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7"/>
          <p:cNvSpPr txBox="1"/>
          <p:nvPr>
            <p:ph type="title"/>
          </p:nvPr>
        </p:nvSpPr>
        <p:spPr>
          <a:xfrm>
            <a:off x="344300" y="864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50000"/>
              </a:lnSpc>
              <a:spcBef>
                <a:spcPts val="0"/>
              </a:spcBef>
              <a:spcAft>
                <a:spcPts val="700"/>
              </a:spcAft>
              <a:buSzPct val="156889"/>
              <a:buNone/>
            </a:pPr>
            <a:r>
              <a:rPr b="1" lang="en" sz="1983">
                <a:highlight>
                  <a:srgbClr val="FFFFFF"/>
                </a:highlight>
                <a:latin typeface="Georgia"/>
                <a:ea typeface="Georgia"/>
                <a:cs typeface="Georgia"/>
                <a:sym typeface="Georgia"/>
              </a:rPr>
              <a:t>Based on the Type of Business:</a:t>
            </a:r>
            <a:endParaRPr sz="3133"/>
          </a:p>
        </p:txBody>
      </p:sp>
      <p:sp>
        <p:nvSpPr>
          <p:cNvPr id="375" name="Google Shape;375;p57"/>
          <p:cNvSpPr txBox="1"/>
          <p:nvPr>
            <p:ph idx="1" type="body"/>
          </p:nvPr>
        </p:nvSpPr>
        <p:spPr>
          <a:xfrm>
            <a:off x="396450" y="756200"/>
            <a:ext cx="8182500" cy="43092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605"/>
              <a:buFont typeface="Arial"/>
              <a:buNone/>
            </a:pPr>
            <a:r>
              <a:rPr b="1" lang="en" sz="1425">
                <a:solidFill>
                  <a:schemeClr val="dk1"/>
                </a:solidFill>
                <a:highlight>
                  <a:srgbClr val="FFFFFF"/>
                </a:highlight>
                <a:latin typeface="Georgia"/>
                <a:ea typeface="Georgia"/>
                <a:cs typeface="Georgia"/>
                <a:sym typeface="Georgia"/>
              </a:rPr>
              <a:t>1. Trading Entrepreneur:</a:t>
            </a:r>
            <a:endParaRPr b="1" sz="1425">
              <a:solidFill>
                <a:schemeClr val="dk1"/>
              </a:solidFill>
              <a:highlight>
                <a:srgbClr val="FFFFFF"/>
              </a:highlight>
              <a:latin typeface="Georgia"/>
              <a:ea typeface="Georgia"/>
              <a:cs typeface="Georgia"/>
              <a:sym typeface="Georgia"/>
            </a:endParaRPr>
          </a:p>
          <a:p>
            <a:pPr indent="-319087" lvl="0" marL="457200" rtl="0" algn="l">
              <a:lnSpc>
                <a:spcPct val="150000"/>
              </a:lnSpc>
              <a:spcBef>
                <a:spcPts val="600"/>
              </a:spcBef>
              <a:spcAft>
                <a:spcPts val="0"/>
              </a:spcAft>
              <a:buClr>
                <a:srgbClr val="424142"/>
              </a:buClr>
              <a:buSzPts val="1425"/>
              <a:buFont typeface="Georgia"/>
              <a:buChar char="●"/>
            </a:pPr>
            <a:r>
              <a:rPr lang="en" sz="1425">
                <a:solidFill>
                  <a:srgbClr val="424142"/>
                </a:solidFill>
                <a:highlight>
                  <a:srgbClr val="FFFFFF"/>
                </a:highlight>
                <a:latin typeface="Georgia"/>
                <a:ea typeface="Georgia"/>
                <a:cs typeface="Georgia"/>
                <a:sym typeface="Georgia"/>
              </a:rPr>
              <a:t>As the name itself suggests, the trading entrepreneur </a:t>
            </a:r>
            <a:r>
              <a:rPr lang="en" sz="1425">
                <a:solidFill>
                  <a:srgbClr val="FF0000"/>
                </a:solidFill>
                <a:highlight>
                  <a:srgbClr val="FFFFFF"/>
                </a:highlight>
                <a:latin typeface="Georgia"/>
                <a:ea typeface="Georgia"/>
                <a:cs typeface="Georgia"/>
                <a:sym typeface="Georgia"/>
              </a:rPr>
              <a:t>undertake the trading activities</a:t>
            </a:r>
            <a:r>
              <a:rPr lang="en" sz="1425">
                <a:solidFill>
                  <a:srgbClr val="424142"/>
                </a:solidFill>
                <a:highlight>
                  <a:srgbClr val="FFFFFF"/>
                </a:highlight>
                <a:latin typeface="Georgia"/>
                <a:ea typeface="Georgia"/>
                <a:cs typeface="Georgia"/>
                <a:sym typeface="Georgia"/>
              </a:rPr>
              <a:t>. </a:t>
            </a:r>
            <a:endParaRPr sz="1425">
              <a:solidFill>
                <a:srgbClr val="424142"/>
              </a:solidFill>
              <a:highlight>
                <a:srgbClr val="FFFFFF"/>
              </a:highlight>
              <a:latin typeface="Georgia"/>
              <a:ea typeface="Georgia"/>
              <a:cs typeface="Georgia"/>
              <a:sym typeface="Georgia"/>
            </a:endParaRPr>
          </a:p>
          <a:p>
            <a:pPr indent="-319087" lvl="0" marL="457200" rtl="0" algn="l">
              <a:lnSpc>
                <a:spcPct val="150000"/>
              </a:lnSpc>
              <a:spcBef>
                <a:spcPts val="0"/>
              </a:spcBef>
              <a:spcAft>
                <a:spcPts val="0"/>
              </a:spcAft>
              <a:buClr>
                <a:srgbClr val="424142"/>
              </a:buClr>
              <a:buSzPts val="1425"/>
              <a:buFont typeface="Georgia"/>
              <a:buChar char="●"/>
            </a:pPr>
            <a:r>
              <a:rPr lang="en" sz="1425">
                <a:solidFill>
                  <a:srgbClr val="424142"/>
                </a:solidFill>
                <a:highlight>
                  <a:srgbClr val="FFFFFF"/>
                </a:highlight>
                <a:latin typeface="Georgia"/>
                <a:ea typeface="Georgia"/>
                <a:cs typeface="Georgia"/>
                <a:sym typeface="Georgia"/>
              </a:rPr>
              <a:t>They procure the </a:t>
            </a:r>
            <a:r>
              <a:rPr lang="en" sz="1425">
                <a:solidFill>
                  <a:srgbClr val="FF0000"/>
                </a:solidFill>
                <a:highlight>
                  <a:srgbClr val="FFFFFF"/>
                </a:highlight>
                <a:latin typeface="Georgia"/>
                <a:ea typeface="Georgia"/>
                <a:cs typeface="Georgia"/>
                <a:sym typeface="Georgia"/>
              </a:rPr>
              <a:t>finished products from the manufacturers and sell these to the customers </a:t>
            </a:r>
            <a:r>
              <a:rPr lang="en" sz="1425">
                <a:solidFill>
                  <a:srgbClr val="424142"/>
                </a:solidFill>
                <a:highlight>
                  <a:srgbClr val="FFFFFF"/>
                </a:highlight>
                <a:latin typeface="Georgia"/>
                <a:ea typeface="Georgia"/>
                <a:cs typeface="Georgia"/>
                <a:sym typeface="Georgia"/>
              </a:rPr>
              <a:t>directly or through a retailer. </a:t>
            </a:r>
            <a:endParaRPr sz="1425">
              <a:solidFill>
                <a:srgbClr val="424142"/>
              </a:solidFill>
              <a:highlight>
                <a:srgbClr val="FFFFFF"/>
              </a:highlight>
              <a:latin typeface="Georgia"/>
              <a:ea typeface="Georgia"/>
              <a:cs typeface="Georgia"/>
              <a:sym typeface="Georgia"/>
            </a:endParaRPr>
          </a:p>
          <a:p>
            <a:pPr indent="-319087" lvl="0" marL="457200" rtl="0" algn="l">
              <a:lnSpc>
                <a:spcPct val="150000"/>
              </a:lnSpc>
              <a:spcBef>
                <a:spcPts val="0"/>
              </a:spcBef>
              <a:spcAft>
                <a:spcPts val="0"/>
              </a:spcAft>
              <a:buClr>
                <a:srgbClr val="424142"/>
              </a:buClr>
              <a:buSzPts val="1425"/>
              <a:buFont typeface="Georgia"/>
              <a:buChar char="●"/>
            </a:pPr>
            <a:r>
              <a:rPr lang="en" sz="1425">
                <a:solidFill>
                  <a:srgbClr val="424142"/>
                </a:solidFill>
                <a:highlight>
                  <a:srgbClr val="FFFFFF"/>
                </a:highlight>
                <a:latin typeface="Georgia"/>
                <a:ea typeface="Georgia"/>
                <a:cs typeface="Georgia"/>
                <a:sym typeface="Georgia"/>
              </a:rPr>
              <a:t>These serve as the </a:t>
            </a:r>
            <a:r>
              <a:rPr lang="en" sz="1425">
                <a:solidFill>
                  <a:srgbClr val="FF0000"/>
                </a:solidFill>
                <a:highlight>
                  <a:srgbClr val="FFFFFF"/>
                </a:highlight>
                <a:latin typeface="Georgia"/>
                <a:ea typeface="Georgia"/>
                <a:cs typeface="Georgia"/>
                <a:sym typeface="Georgia"/>
              </a:rPr>
              <a:t>middlemen as wholesalers, dealers, and retailers</a:t>
            </a:r>
            <a:r>
              <a:rPr lang="en" sz="1425">
                <a:solidFill>
                  <a:srgbClr val="424142"/>
                </a:solidFill>
                <a:highlight>
                  <a:srgbClr val="FFFFFF"/>
                </a:highlight>
                <a:latin typeface="Georgia"/>
                <a:ea typeface="Georgia"/>
                <a:cs typeface="Georgia"/>
                <a:sym typeface="Georgia"/>
              </a:rPr>
              <a:t> between the manufacturers and customers.</a:t>
            </a:r>
            <a:endParaRPr sz="1425">
              <a:solidFill>
                <a:srgbClr val="424142"/>
              </a:solidFill>
              <a:highlight>
                <a:srgbClr val="FFFFFF"/>
              </a:highlight>
              <a:latin typeface="Georgia"/>
              <a:ea typeface="Georgia"/>
              <a:cs typeface="Georgia"/>
              <a:sym typeface="Georgia"/>
            </a:endParaRPr>
          </a:p>
          <a:p>
            <a:pPr indent="0" lvl="0" marL="0" rtl="0" algn="l">
              <a:lnSpc>
                <a:spcPct val="140000"/>
              </a:lnSpc>
              <a:spcBef>
                <a:spcPts val="1800"/>
              </a:spcBef>
              <a:spcAft>
                <a:spcPts val="0"/>
              </a:spcAft>
              <a:buClr>
                <a:schemeClr val="dk1"/>
              </a:buClr>
              <a:buSzPts val="605"/>
              <a:buFont typeface="Arial"/>
              <a:buNone/>
            </a:pPr>
            <a:r>
              <a:rPr b="1" lang="en" sz="1425">
                <a:solidFill>
                  <a:schemeClr val="dk1"/>
                </a:solidFill>
                <a:highlight>
                  <a:srgbClr val="FFFFFF"/>
                </a:highlight>
                <a:latin typeface="Georgia"/>
                <a:ea typeface="Georgia"/>
                <a:cs typeface="Georgia"/>
                <a:sym typeface="Georgia"/>
              </a:rPr>
              <a:t>2. Manufacturing Entrepreneur:</a:t>
            </a:r>
            <a:endParaRPr b="1" sz="1425">
              <a:solidFill>
                <a:schemeClr val="dk1"/>
              </a:solidFill>
              <a:highlight>
                <a:srgbClr val="FFFFFF"/>
              </a:highlight>
              <a:latin typeface="Georgia"/>
              <a:ea typeface="Georgia"/>
              <a:cs typeface="Georgia"/>
              <a:sym typeface="Georgia"/>
            </a:endParaRPr>
          </a:p>
          <a:p>
            <a:pPr indent="-319087" lvl="0" marL="457200" rtl="0" algn="l">
              <a:lnSpc>
                <a:spcPct val="150000"/>
              </a:lnSpc>
              <a:spcBef>
                <a:spcPts val="600"/>
              </a:spcBef>
              <a:spcAft>
                <a:spcPts val="0"/>
              </a:spcAft>
              <a:buClr>
                <a:srgbClr val="424142"/>
              </a:buClr>
              <a:buSzPts val="1425"/>
              <a:buFont typeface="Georgia"/>
              <a:buChar char="●"/>
            </a:pPr>
            <a:r>
              <a:rPr lang="en" sz="1425">
                <a:solidFill>
                  <a:srgbClr val="424142"/>
                </a:solidFill>
                <a:highlight>
                  <a:srgbClr val="FFFFFF"/>
                </a:highlight>
                <a:latin typeface="Georgia"/>
                <a:ea typeface="Georgia"/>
                <a:cs typeface="Georgia"/>
                <a:sym typeface="Georgia"/>
              </a:rPr>
              <a:t>The manufacturing entrepreneurs </a:t>
            </a:r>
            <a:r>
              <a:rPr lang="en" sz="1425">
                <a:solidFill>
                  <a:srgbClr val="FF0000"/>
                </a:solidFill>
                <a:highlight>
                  <a:srgbClr val="FFFFFF"/>
                </a:highlight>
                <a:latin typeface="Georgia"/>
                <a:ea typeface="Georgia"/>
                <a:cs typeface="Georgia"/>
                <a:sym typeface="Georgia"/>
              </a:rPr>
              <a:t>manufacture products.</a:t>
            </a:r>
            <a:r>
              <a:rPr lang="en" sz="1425">
                <a:solidFill>
                  <a:srgbClr val="424142"/>
                </a:solidFill>
                <a:highlight>
                  <a:srgbClr val="FFFFFF"/>
                </a:highlight>
                <a:latin typeface="Georgia"/>
                <a:ea typeface="Georgia"/>
                <a:cs typeface="Georgia"/>
                <a:sym typeface="Georgia"/>
              </a:rPr>
              <a:t> </a:t>
            </a:r>
            <a:endParaRPr sz="1425">
              <a:solidFill>
                <a:srgbClr val="424142"/>
              </a:solidFill>
              <a:highlight>
                <a:srgbClr val="FFFFFF"/>
              </a:highlight>
              <a:latin typeface="Georgia"/>
              <a:ea typeface="Georgia"/>
              <a:cs typeface="Georgia"/>
              <a:sym typeface="Georgia"/>
            </a:endParaRPr>
          </a:p>
          <a:p>
            <a:pPr indent="-319087" lvl="0" marL="457200" rtl="0" algn="l">
              <a:lnSpc>
                <a:spcPct val="150000"/>
              </a:lnSpc>
              <a:spcBef>
                <a:spcPts val="0"/>
              </a:spcBef>
              <a:spcAft>
                <a:spcPts val="0"/>
              </a:spcAft>
              <a:buClr>
                <a:srgbClr val="424142"/>
              </a:buClr>
              <a:buSzPts val="1425"/>
              <a:buFont typeface="Georgia"/>
              <a:buChar char="●"/>
            </a:pPr>
            <a:r>
              <a:rPr lang="en" sz="1425">
                <a:solidFill>
                  <a:srgbClr val="424142"/>
                </a:solidFill>
                <a:highlight>
                  <a:srgbClr val="FFFFFF"/>
                </a:highlight>
                <a:latin typeface="Georgia"/>
                <a:ea typeface="Georgia"/>
                <a:cs typeface="Georgia"/>
                <a:sym typeface="Georgia"/>
              </a:rPr>
              <a:t>They </a:t>
            </a:r>
            <a:r>
              <a:rPr lang="en" sz="1425">
                <a:solidFill>
                  <a:srgbClr val="FF0000"/>
                </a:solidFill>
                <a:highlight>
                  <a:srgbClr val="FFFFFF"/>
                </a:highlight>
                <a:latin typeface="Georgia"/>
                <a:ea typeface="Georgia"/>
                <a:cs typeface="Georgia"/>
                <a:sym typeface="Georgia"/>
              </a:rPr>
              <a:t>identify the needs of the customers and, then, explore the resources and technology</a:t>
            </a:r>
            <a:r>
              <a:rPr lang="en" sz="1425">
                <a:solidFill>
                  <a:srgbClr val="424142"/>
                </a:solidFill>
                <a:highlight>
                  <a:srgbClr val="FFFFFF"/>
                </a:highlight>
                <a:latin typeface="Georgia"/>
                <a:ea typeface="Georgia"/>
                <a:cs typeface="Georgia"/>
                <a:sym typeface="Georgia"/>
              </a:rPr>
              <a:t> to be used to manufacture the products to satisfy the customers’ needs. </a:t>
            </a:r>
            <a:endParaRPr sz="1425">
              <a:solidFill>
                <a:srgbClr val="424142"/>
              </a:solidFill>
              <a:highlight>
                <a:srgbClr val="FFFFFF"/>
              </a:highlight>
              <a:latin typeface="Georgia"/>
              <a:ea typeface="Georgia"/>
              <a:cs typeface="Georgia"/>
              <a:sym typeface="Georgia"/>
            </a:endParaRPr>
          </a:p>
          <a:p>
            <a:pPr indent="-319087" lvl="0" marL="457200" rtl="0" algn="l">
              <a:lnSpc>
                <a:spcPct val="150000"/>
              </a:lnSpc>
              <a:spcBef>
                <a:spcPts val="0"/>
              </a:spcBef>
              <a:spcAft>
                <a:spcPts val="0"/>
              </a:spcAft>
              <a:buClr>
                <a:srgbClr val="424142"/>
              </a:buClr>
              <a:buSzPts val="1425"/>
              <a:buFont typeface="Georgia"/>
              <a:buChar char="●"/>
            </a:pPr>
            <a:r>
              <a:rPr lang="en" sz="1425">
                <a:solidFill>
                  <a:srgbClr val="424142"/>
                </a:solidFill>
                <a:highlight>
                  <a:srgbClr val="FFFFFF"/>
                </a:highlight>
                <a:latin typeface="Georgia"/>
                <a:ea typeface="Georgia"/>
                <a:cs typeface="Georgia"/>
                <a:sym typeface="Georgia"/>
              </a:rPr>
              <a:t>In other words, the manufacturing entrepreneurs </a:t>
            </a:r>
            <a:r>
              <a:rPr lang="en" sz="1425">
                <a:solidFill>
                  <a:srgbClr val="FF0000"/>
                </a:solidFill>
                <a:highlight>
                  <a:srgbClr val="FFFFFF"/>
                </a:highlight>
                <a:latin typeface="Georgia"/>
                <a:ea typeface="Georgia"/>
                <a:cs typeface="Georgia"/>
                <a:sym typeface="Georgia"/>
              </a:rPr>
              <a:t>convert raw materials into finished products</a:t>
            </a:r>
            <a:r>
              <a:rPr lang="en" sz="1425">
                <a:solidFill>
                  <a:srgbClr val="424142"/>
                </a:solidFill>
                <a:highlight>
                  <a:srgbClr val="FFFFFF"/>
                </a:highlight>
                <a:latin typeface="Georgia"/>
                <a:ea typeface="Georgia"/>
                <a:cs typeface="Georgia"/>
                <a:sym typeface="Georgia"/>
              </a:rPr>
              <a:t>.</a:t>
            </a:r>
            <a:endParaRPr sz="159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8"/>
          <p:cNvSpPr txBox="1"/>
          <p:nvPr>
            <p:ph idx="1" type="body"/>
          </p:nvPr>
        </p:nvSpPr>
        <p:spPr>
          <a:xfrm>
            <a:off x="311700" y="285700"/>
            <a:ext cx="8520600" cy="40032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514"/>
              <a:buFont typeface="Arial"/>
              <a:buNone/>
            </a:pPr>
            <a:r>
              <a:rPr b="1" lang="en" sz="1511">
                <a:solidFill>
                  <a:schemeClr val="dk1"/>
                </a:solidFill>
                <a:highlight>
                  <a:schemeClr val="lt1"/>
                </a:highlight>
                <a:latin typeface="Georgia"/>
                <a:ea typeface="Georgia"/>
                <a:cs typeface="Georgia"/>
                <a:sym typeface="Georgia"/>
              </a:rPr>
              <a:t>3. Agricultural Entrepreneur: </a:t>
            </a:r>
            <a:endParaRPr b="1" sz="1511">
              <a:solidFill>
                <a:schemeClr val="dk1"/>
              </a:solidFill>
              <a:highlight>
                <a:schemeClr val="lt1"/>
              </a:highlight>
              <a:latin typeface="Georgia"/>
              <a:ea typeface="Georgia"/>
              <a:cs typeface="Georgia"/>
              <a:sym typeface="Georgia"/>
            </a:endParaRPr>
          </a:p>
          <a:p>
            <a:pPr indent="0" lvl="0" marL="0" rtl="0" algn="l">
              <a:lnSpc>
                <a:spcPct val="120000"/>
              </a:lnSpc>
              <a:spcBef>
                <a:spcPts val="600"/>
              </a:spcBef>
              <a:spcAft>
                <a:spcPts val="0"/>
              </a:spcAft>
              <a:buClr>
                <a:schemeClr val="dk1"/>
              </a:buClr>
              <a:buSzPts val="514"/>
              <a:buFont typeface="Arial"/>
              <a:buNone/>
            </a:pPr>
            <a:r>
              <a:rPr b="1" lang="en" sz="1511" u="sng">
                <a:solidFill>
                  <a:schemeClr val="hlink"/>
                </a:solidFill>
                <a:highlight>
                  <a:schemeClr val="lt1"/>
                </a:highlight>
                <a:latin typeface="Georgia"/>
                <a:ea typeface="Georgia"/>
                <a:cs typeface="Georgia"/>
                <a:sym typeface="Georgia"/>
                <a:hlinkClick r:id="rId3"/>
              </a:rPr>
              <a:t>https://www.thebetterindia.com/125477/kisan-diwas-successful-farmers-lucrative-business/</a:t>
            </a:r>
            <a:endParaRPr b="1" sz="1511">
              <a:solidFill>
                <a:schemeClr val="dk1"/>
              </a:solidFill>
              <a:highlight>
                <a:schemeClr val="lt1"/>
              </a:highlight>
              <a:latin typeface="Georgia"/>
              <a:ea typeface="Georgia"/>
              <a:cs typeface="Georgia"/>
              <a:sym typeface="Georgia"/>
            </a:endParaRPr>
          </a:p>
          <a:p>
            <a:pPr indent="0" lvl="0" marL="0" rtl="0" algn="l">
              <a:lnSpc>
                <a:spcPct val="120000"/>
              </a:lnSpc>
              <a:spcBef>
                <a:spcPts val="600"/>
              </a:spcBef>
              <a:spcAft>
                <a:spcPts val="0"/>
              </a:spcAft>
              <a:buClr>
                <a:schemeClr val="dk1"/>
              </a:buClr>
              <a:buSzPts val="514"/>
              <a:buFont typeface="Arial"/>
              <a:buNone/>
            </a:pPr>
            <a:r>
              <a:t/>
            </a:r>
            <a:endParaRPr b="1" sz="1511">
              <a:solidFill>
                <a:schemeClr val="dk1"/>
              </a:solidFill>
              <a:highlight>
                <a:schemeClr val="lt1"/>
              </a:highlight>
              <a:latin typeface="Georgia"/>
              <a:ea typeface="Georgia"/>
              <a:cs typeface="Georgia"/>
              <a:sym typeface="Georgia"/>
            </a:endParaRPr>
          </a:p>
          <a:p>
            <a:pPr indent="-324564" lvl="0" marL="457200" rtl="0" algn="l">
              <a:lnSpc>
                <a:spcPct val="130000"/>
              </a:lnSpc>
              <a:spcBef>
                <a:spcPts val="600"/>
              </a:spcBef>
              <a:spcAft>
                <a:spcPts val="0"/>
              </a:spcAft>
              <a:buClr>
                <a:srgbClr val="424142"/>
              </a:buClr>
              <a:buSzPts val="1511"/>
              <a:buFont typeface="Georgia"/>
              <a:buChar char="●"/>
            </a:pPr>
            <a:r>
              <a:rPr lang="en" sz="1511">
                <a:solidFill>
                  <a:srgbClr val="424142"/>
                </a:solidFill>
                <a:highlight>
                  <a:schemeClr val="lt1"/>
                </a:highlight>
                <a:latin typeface="Georgia"/>
                <a:ea typeface="Georgia"/>
                <a:cs typeface="Georgia"/>
                <a:sym typeface="Georgia"/>
              </a:rPr>
              <a:t>The entrepreneurs who </a:t>
            </a:r>
            <a:r>
              <a:rPr lang="en" sz="1511">
                <a:solidFill>
                  <a:srgbClr val="FF0000"/>
                </a:solidFill>
                <a:highlight>
                  <a:schemeClr val="lt1"/>
                </a:highlight>
                <a:latin typeface="Georgia"/>
                <a:ea typeface="Georgia"/>
                <a:cs typeface="Georgia"/>
                <a:sym typeface="Georgia"/>
              </a:rPr>
              <a:t>undertake agricultural pursuits</a:t>
            </a:r>
            <a:r>
              <a:rPr lang="en" sz="1511">
                <a:solidFill>
                  <a:srgbClr val="424142"/>
                </a:solidFill>
                <a:highlight>
                  <a:schemeClr val="lt1"/>
                </a:highlight>
                <a:latin typeface="Georgia"/>
                <a:ea typeface="Georgia"/>
                <a:cs typeface="Georgia"/>
                <a:sym typeface="Georgia"/>
              </a:rPr>
              <a:t> are called agricultural entrepreneurs. </a:t>
            </a:r>
            <a:endParaRPr sz="1511">
              <a:solidFill>
                <a:srgbClr val="424142"/>
              </a:solidFill>
              <a:highlight>
                <a:schemeClr val="lt1"/>
              </a:highlight>
              <a:latin typeface="Georgia"/>
              <a:ea typeface="Georgia"/>
              <a:cs typeface="Georgia"/>
              <a:sym typeface="Georgia"/>
            </a:endParaRPr>
          </a:p>
          <a:p>
            <a:pPr indent="-324564" lvl="0" marL="457200" rtl="0" algn="l">
              <a:lnSpc>
                <a:spcPct val="130000"/>
              </a:lnSpc>
              <a:spcBef>
                <a:spcPts val="0"/>
              </a:spcBef>
              <a:spcAft>
                <a:spcPts val="0"/>
              </a:spcAft>
              <a:buClr>
                <a:srgbClr val="424142"/>
              </a:buClr>
              <a:buSzPts val="1511"/>
              <a:buFont typeface="Georgia"/>
              <a:buChar char="●"/>
            </a:pPr>
            <a:r>
              <a:rPr lang="en" sz="1511">
                <a:solidFill>
                  <a:srgbClr val="424142"/>
                </a:solidFill>
                <a:highlight>
                  <a:schemeClr val="lt1"/>
                </a:highlight>
                <a:latin typeface="Georgia"/>
                <a:ea typeface="Georgia"/>
                <a:cs typeface="Georgia"/>
                <a:sym typeface="Georgia"/>
              </a:rPr>
              <a:t>They cover a wide spectrum of </a:t>
            </a:r>
            <a:r>
              <a:rPr lang="en" sz="1511">
                <a:solidFill>
                  <a:srgbClr val="FF0000"/>
                </a:solidFill>
                <a:highlight>
                  <a:schemeClr val="lt1"/>
                </a:highlight>
                <a:latin typeface="Georgia"/>
                <a:ea typeface="Georgia"/>
                <a:cs typeface="Georgia"/>
                <a:sym typeface="Georgia"/>
              </a:rPr>
              <a:t>agricultural activities like cultivation, marketing of agricultural produce, irrigation, mechanization, and technology</a:t>
            </a:r>
            <a:r>
              <a:rPr lang="en" sz="1511">
                <a:solidFill>
                  <a:srgbClr val="424142"/>
                </a:solidFill>
                <a:highlight>
                  <a:schemeClr val="lt1"/>
                </a:highlight>
                <a:latin typeface="Georgia"/>
                <a:ea typeface="Georgia"/>
                <a:cs typeface="Georgia"/>
                <a:sym typeface="Georgia"/>
              </a:rPr>
              <a:t>.</a:t>
            </a:r>
            <a:endParaRPr sz="1511">
              <a:solidFill>
                <a:srgbClr val="424142"/>
              </a:solidFill>
              <a:highlight>
                <a:schemeClr val="lt1"/>
              </a:highlight>
              <a:latin typeface="Georgia"/>
              <a:ea typeface="Georgia"/>
              <a:cs typeface="Georgia"/>
              <a:sym typeface="Georgia"/>
            </a:endParaRPr>
          </a:p>
          <a:p>
            <a:pPr indent="0" lvl="0" marL="0" rtl="0" algn="l">
              <a:lnSpc>
                <a:spcPct val="120000"/>
              </a:lnSpc>
              <a:spcBef>
                <a:spcPts val="1800"/>
              </a:spcBef>
              <a:spcAft>
                <a:spcPts val="0"/>
              </a:spcAft>
              <a:buClr>
                <a:schemeClr val="dk1"/>
              </a:buClr>
              <a:buSzPts val="514"/>
              <a:buFont typeface="Arial"/>
              <a:buNone/>
            </a:pPr>
            <a:r>
              <a:rPr b="1" lang="en" sz="1511">
                <a:solidFill>
                  <a:schemeClr val="dk1"/>
                </a:solidFill>
                <a:highlight>
                  <a:schemeClr val="lt1"/>
                </a:highlight>
                <a:latin typeface="Georgia"/>
                <a:ea typeface="Georgia"/>
                <a:cs typeface="Georgia"/>
                <a:sym typeface="Georgia"/>
              </a:rPr>
              <a:t>4. Corporate Entrepreneurs:</a:t>
            </a:r>
            <a:endParaRPr b="1" sz="1511">
              <a:solidFill>
                <a:schemeClr val="dk1"/>
              </a:solidFill>
              <a:highlight>
                <a:schemeClr val="lt1"/>
              </a:highlight>
              <a:latin typeface="Georgia"/>
              <a:ea typeface="Georgia"/>
              <a:cs typeface="Georgia"/>
              <a:sym typeface="Georgia"/>
            </a:endParaRPr>
          </a:p>
          <a:p>
            <a:pPr indent="-324564" lvl="0" marL="457200" rtl="0" algn="l">
              <a:lnSpc>
                <a:spcPct val="130000"/>
              </a:lnSpc>
              <a:spcBef>
                <a:spcPts val="600"/>
              </a:spcBef>
              <a:spcAft>
                <a:spcPts val="0"/>
              </a:spcAft>
              <a:buClr>
                <a:srgbClr val="424142"/>
              </a:buClr>
              <a:buSzPts val="1511"/>
              <a:buFont typeface="Georgia"/>
              <a:buChar char="●"/>
            </a:pPr>
            <a:r>
              <a:rPr lang="en" sz="1511">
                <a:solidFill>
                  <a:srgbClr val="424142"/>
                </a:solidFill>
                <a:highlight>
                  <a:schemeClr val="lt1"/>
                </a:highlight>
                <a:latin typeface="Georgia"/>
                <a:ea typeface="Georgia"/>
                <a:cs typeface="Georgia"/>
                <a:sym typeface="Georgia"/>
              </a:rPr>
              <a:t>These entrepreneurs promote and </a:t>
            </a:r>
            <a:r>
              <a:rPr lang="en" sz="1511">
                <a:solidFill>
                  <a:srgbClr val="FF0000"/>
                </a:solidFill>
                <a:highlight>
                  <a:schemeClr val="lt1"/>
                </a:highlight>
                <a:latin typeface="Georgia"/>
                <a:ea typeface="Georgia"/>
                <a:cs typeface="Georgia"/>
                <a:sym typeface="Georgia"/>
              </a:rPr>
              <a:t>establish corporate empires</a:t>
            </a:r>
            <a:r>
              <a:rPr lang="en" sz="1511">
                <a:solidFill>
                  <a:srgbClr val="424142"/>
                </a:solidFill>
                <a:highlight>
                  <a:schemeClr val="lt1"/>
                </a:highlight>
                <a:latin typeface="Georgia"/>
                <a:ea typeface="Georgia"/>
                <a:cs typeface="Georgia"/>
                <a:sym typeface="Georgia"/>
              </a:rPr>
              <a:t>. They are successful at initiating and running corporate companies</a:t>
            </a:r>
            <a:endParaRPr sz="1511">
              <a:solidFill>
                <a:srgbClr val="424142"/>
              </a:solidFill>
              <a:highlight>
                <a:schemeClr val="lt1"/>
              </a:highlight>
              <a:latin typeface="Georgia"/>
              <a:ea typeface="Georgia"/>
              <a:cs typeface="Georgia"/>
              <a:sym typeface="Georgia"/>
            </a:endParaRPr>
          </a:p>
          <a:p>
            <a:pPr indent="0" lvl="0" marL="0" rtl="0" algn="l">
              <a:lnSpc>
                <a:spcPct val="95000"/>
              </a:lnSpc>
              <a:spcBef>
                <a:spcPts val="1800"/>
              </a:spcBef>
              <a:spcAft>
                <a:spcPts val="1200"/>
              </a:spcAft>
              <a:buSzPts val="935"/>
              <a:buNone/>
            </a:pPr>
            <a:r>
              <a:t/>
            </a:r>
            <a:endParaRPr sz="217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9"/>
          <p:cNvSpPr txBox="1"/>
          <p:nvPr>
            <p:ph type="title"/>
          </p:nvPr>
        </p:nvSpPr>
        <p:spPr>
          <a:xfrm>
            <a:off x="311700" y="1907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700"/>
              </a:spcAft>
              <a:buSzPts val="2800"/>
              <a:buNone/>
            </a:pPr>
            <a:r>
              <a:rPr b="1" lang="en" sz="1650">
                <a:highlight>
                  <a:srgbClr val="FFFFFF"/>
                </a:highlight>
                <a:latin typeface="Georgia"/>
                <a:ea typeface="Georgia"/>
                <a:cs typeface="Georgia"/>
                <a:sym typeface="Georgia"/>
              </a:rPr>
              <a:t>Based on the Use of Technology:</a:t>
            </a:r>
            <a:endParaRPr b="1" sz="1650">
              <a:highlight>
                <a:srgbClr val="FFFFFF"/>
              </a:highlight>
              <a:latin typeface="Georgia"/>
              <a:ea typeface="Georgia"/>
              <a:cs typeface="Georgia"/>
              <a:sym typeface="Georgia"/>
            </a:endParaRPr>
          </a:p>
        </p:txBody>
      </p:sp>
      <p:sp>
        <p:nvSpPr>
          <p:cNvPr id="386" name="Google Shape;386;p59"/>
          <p:cNvSpPr txBox="1"/>
          <p:nvPr>
            <p:ph idx="1" type="body"/>
          </p:nvPr>
        </p:nvSpPr>
        <p:spPr>
          <a:xfrm>
            <a:off x="468125" y="670050"/>
            <a:ext cx="8520600" cy="442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852"/>
              <a:buFont typeface="Arial"/>
              <a:buNone/>
            </a:pPr>
            <a:r>
              <a:rPr b="1" lang="en" sz="1362">
                <a:solidFill>
                  <a:schemeClr val="dk1"/>
                </a:solidFill>
                <a:highlight>
                  <a:srgbClr val="FFFFFF"/>
                </a:highlight>
                <a:latin typeface="Georgia"/>
                <a:ea typeface="Georgia"/>
                <a:cs typeface="Georgia"/>
                <a:sym typeface="Georgia"/>
              </a:rPr>
              <a:t>1. Technical Entrepreneur:</a:t>
            </a:r>
            <a:endParaRPr b="1" sz="1362">
              <a:solidFill>
                <a:schemeClr val="dk1"/>
              </a:solidFill>
              <a:highlight>
                <a:srgbClr val="FFFFFF"/>
              </a:highlight>
              <a:latin typeface="Georgia"/>
              <a:ea typeface="Georgia"/>
              <a:cs typeface="Georgia"/>
              <a:sym typeface="Georgia"/>
            </a:endParaRPr>
          </a:p>
          <a:p>
            <a:pPr indent="-315118" lvl="0" marL="457200" rtl="0" algn="l">
              <a:lnSpc>
                <a:spcPct val="160000"/>
              </a:lnSpc>
              <a:spcBef>
                <a:spcPts val="600"/>
              </a:spcBef>
              <a:spcAft>
                <a:spcPts val="0"/>
              </a:spcAft>
              <a:buClr>
                <a:srgbClr val="424142"/>
              </a:buClr>
              <a:buSzPts val="1363"/>
              <a:buFont typeface="Georgia"/>
              <a:buChar char="●"/>
            </a:pPr>
            <a:r>
              <a:rPr lang="en" sz="1362">
                <a:solidFill>
                  <a:srgbClr val="424142"/>
                </a:solidFill>
                <a:highlight>
                  <a:srgbClr val="FFFFFF"/>
                </a:highlight>
                <a:latin typeface="Georgia"/>
                <a:ea typeface="Georgia"/>
                <a:cs typeface="Georgia"/>
                <a:sym typeface="Georgia"/>
              </a:rPr>
              <a:t>The entrepreneurs who establish and </a:t>
            </a:r>
            <a:r>
              <a:rPr lang="en" sz="1362">
                <a:solidFill>
                  <a:srgbClr val="FF0000"/>
                </a:solidFill>
                <a:highlight>
                  <a:srgbClr val="FFFFFF"/>
                </a:highlight>
                <a:latin typeface="Georgia"/>
                <a:ea typeface="Georgia"/>
                <a:cs typeface="Georgia"/>
                <a:sym typeface="Georgia"/>
              </a:rPr>
              <a:t>run science and technology-based industries</a:t>
            </a:r>
            <a:r>
              <a:rPr lang="en" sz="1362">
                <a:solidFill>
                  <a:srgbClr val="424142"/>
                </a:solidFill>
                <a:highlight>
                  <a:srgbClr val="FFFFFF"/>
                </a:highlight>
                <a:latin typeface="Georgia"/>
                <a:ea typeface="Georgia"/>
                <a:cs typeface="Georgia"/>
                <a:sym typeface="Georgia"/>
              </a:rPr>
              <a:t> are called ‘technical entrepreneurs.’ </a:t>
            </a:r>
            <a:endParaRPr sz="1362">
              <a:solidFill>
                <a:srgbClr val="424142"/>
              </a:solidFill>
              <a:highlight>
                <a:srgbClr val="FFFFFF"/>
              </a:highlight>
              <a:latin typeface="Georgia"/>
              <a:ea typeface="Georgia"/>
              <a:cs typeface="Georgia"/>
              <a:sym typeface="Georgia"/>
            </a:endParaRPr>
          </a:p>
          <a:p>
            <a:pPr indent="-315118" lvl="0" marL="457200" rtl="0" algn="l">
              <a:lnSpc>
                <a:spcPct val="160000"/>
              </a:lnSpc>
              <a:spcBef>
                <a:spcPts val="0"/>
              </a:spcBef>
              <a:spcAft>
                <a:spcPts val="0"/>
              </a:spcAft>
              <a:buClr>
                <a:srgbClr val="424142"/>
              </a:buClr>
              <a:buSzPts val="1363"/>
              <a:buFont typeface="Georgia"/>
              <a:buChar char="●"/>
            </a:pPr>
            <a:r>
              <a:rPr lang="en" sz="1362">
                <a:solidFill>
                  <a:srgbClr val="424142"/>
                </a:solidFill>
                <a:highlight>
                  <a:srgbClr val="FFFFFF"/>
                </a:highlight>
                <a:latin typeface="Georgia"/>
                <a:ea typeface="Georgia"/>
                <a:cs typeface="Georgia"/>
                <a:sym typeface="Georgia"/>
              </a:rPr>
              <a:t>Speaking alternatively, these are the entrepreneurs who make </a:t>
            </a:r>
            <a:r>
              <a:rPr lang="en" sz="1362">
                <a:solidFill>
                  <a:srgbClr val="FF0000"/>
                </a:solidFill>
                <a:highlight>
                  <a:srgbClr val="FFFFFF"/>
                </a:highlight>
                <a:latin typeface="Georgia"/>
                <a:ea typeface="Georgia"/>
                <a:cs typeface="Georgia"/>
                <a:sym typeface="Georgia"/>
              </a:rPr>
              <a:t>use of science and technology</a:t>
            </a:r>
            <a:r>
              <a:rPr lang="en" sz="1362">
                <a:solidFill>
                  <a:srgbClr val="424142"/>
                </a:solidFill>
                <a:highlight>
                  <a:srgbClr val="FFFFFF"/>
                </a:highlight>
                <a:latin typeface="Georgia"/>
                <a:ea typeface="Georgia"/>
                <a:cs typeface="Georgia"/>
                <a:sym typeface="Georgia"/>
              </a:rPr>
              <a:t> in their enterprises. </a:t>
            </a:r>
            <a:endParaRPr sz="1362">
              <a:solidFill>
                <a:srgbClr val="424142"/>
              </a:solidFill>
              <a:highlight>
                <a:srgbClr val="FFFFFF"/>
              </a:highlight>
              <a:latin typeface="Georgia"/>
              <a:ea typeface="Georgia"/>
              <a:cs typeface="Georgia"/>
              <a:sym typeface="Georgia"/>
            </a:endParaRPr>
          </a:p>
          <a:p>
            <a:pPr indent="-315117" lvl="0" marL="457200" rtl="0" algn="l">
              <a:lnSpc>
                <a:spcPct val="160000"/>
              </a:lnSpc>
              <a:spcBef>
                <a:spcPts val="0"/>
              </a:spcBef>
              <a:spcAft>
                <a:spcPts val="0"/>
              </a:spcAft>
              <a:buClr>
                <a:srgbClr val="424142"/>
              </a:buClr>
              <a:buSzPts val="1363"/>
              <a:buFont typeface="Georgia"/>
              <a:buChar char="●"/>
            </a:pPr>
            <a:r>
              <a:rPr lang="en" sz="1362">
                <a:solidFill>
                  <a:srgbClr val="424142"/>
                </a:solidFill>
                <a:highlight>
                  <a:srgbClr val="FFFFFF"/>
                </a:highlight>
                <a:latin typeface="Georgia"/>
                <a:ea typeface="Georgia"/>
                <a:cs typeface="Georgia"/>
                <a:sym typeface="Georgia"/>
              </a:rPr>
              <a:t>Expectedly, they use new and innovative methods of production in their enterprises.</a:t>
            </a:r>
            <a:endParaRPr sz="1362">
              <a:solidFill>
                <a:srgbClr val="424142"/>
              </a:solidFill>
              <a:highlight>
                <a:srgbClr val="FFFFFF"/>
              </a:highlight>
              <a:latin typeface="Georgia"/>
              <a:ea typeface="Georgia"/>
              <a:cs typeface="Georgia"/>
              <a:sym typeface="Georgia"/>
            </a:endParaRPr>
          </a:p>
          <a:p>
            <a:pPr indent="0" lvl="0" marL="0" rtl="0" algn="l">
              <a:lnSpc>
                <a:spcPct val="150000"/>
              </a:lnSpc>
              <a:spcBef>
                <a:spcPts val="1800"/>
              </a:spcBef>
              <a:spcAft>
                <a:spcPts val="0"/>
              </a:spcAft>
              <a:buClr>
                <a:schemeClr val="dk1"/>
              </a:buClr>
              <a:buSzPts val="852"/>
              <a:buFont typeface="Arial"/>
              <a:buNone/>
            </a:pPr>
            <a:r>
              <a:rPr b="1" lang="en" sz="1362">
                <a:solidFill>
                  <a:schemeClr val="dk1"/>
                </a:solidFill>
                <a:highlight>
                  <a:srgbClr val="FFFFFF"/>
                </a:highlight>
                <a:latin typeface="Georgia"/>
                <a:ea typeface="Georgia"/>
                <a:cs typeface="Georgia"/>
                <a:sym typeface="Georgia"/>
              </a:rPr>
              <a:t>2. N</a:t>
            </a:r>
            <a:r>
              <a:rPr b="1" lang="en" sz="1362">
                <a:solidFill>
                  <a:schemeClr val="dk1"/>
                </a:solidFill>
                <a:highlight>
                  <a:srgbClr val="FFFFFF"/>
                </a:highlight>
                <a:latin typeface="Georgia"/>
                <a:ea typeface="Georgia"/>
                <a:cs typeface="Georgia"/>
                <a:sym typeface="Georgia"/>
              </a:rPr>
              <a:t>on-Technical Entrepreneur: </a:t>
            </a:r>
            <a:r>
              <a:rPr b="1" lang="en" sz="1362" u="sng">
                <a:solidFill>
                  <a:schemeClr val="hlink"/>
                </a:solidFill>
                <a:highlight>
                  <a:srgbClr val="FFFFFF"/>
                </a:highlight>
                <a:latin typeface="Georgia"/>
                <a:ea typeface="Georgia"/>
                <a:cs typeface="Georgia"/>
                <a:sym typeface="Georgia"/>
                <a:hlinkClick r:id="rId3"/>
              </a:rPr>
              <a:t>https://espeo.eu/blog/non-technical-tech-startups-ceos/</a:t>
            </a:r>
            <a:endParaRPr b="1" sz="1362">
              <a:solidFill>
                <a:schemeClr val="dk1"/>
              </a:solidFill>
              <a:highlight>
                <a:srgbClr val="FFFFFF"/>
              </a:highlight>
              <a:latin typeface="Georgia"/>
              <a:ea typeface="Georgia"/>
              <a:cs typeface="Georgia"/>
              <a:sym typeface="Georgia"/>
            </a:endParaRPr>
          </a:p>
          <a:p>
            <a:pPr indent="-315118" lvl="0" marL="457200" rtl="0" algn="l">
              <a:lnSpc>
                <a:spcPct val="160000"/>
              </a:lnSpc>
              <a:spcBef>
                <a:spcPts val="600"/>
              </a:spcBef>
              <a:spcAft>
                <a:spcPts val="0"/>
              </a:spcAft>
              <a:buClr>
                <a:srgbClr val="424142"/>
              </a:buClr>
              <a:buSzPts val="1363"/>
              <a:buFont typeface="Georgia"/>
              <a:buChar char="●"/>
            </a:pPr>
            <a:r>
              <a:rPr lang="en" sz="1362">
                <a:solidFill>
                  <a:srgbClr val="424142"/>
                </a:solidFill>
                <a:highlight>
                  <a:srgbClr val="FFFFFF"/>
                </a:highlight>
                <a:latin typeface="Georgia"/>
                <a:ea typeface="Georgia"/>
                <a:cs typeface="Georgia"/>
                <a:sym typeface="Georgia"/>
              </a:rPr>
              <a:t>Based on the use of technology, the entrepreneurs who are not technical entrepreneurs are non-technical entrepreneurs. </a:t>
            </a:r>
            <a:endParaRPr sz="1362">
              <a:solidFill>
                <a:srgbClr val="424142"/>
              </a:solidFill>
              <a:highlight>
                <a:srgbClr val="FFFFFF"/>
              </a:highlight>
              <a:latin typeface="Georgia"/>
              <a:ea typeface="Georgia"/>
              <a:cs typeface="Georgia"/>
              <a:sym typeface="Georgia"/>
            </a:endParaRPr>
          </a:p>
          <a:p>
            <a:pPr indent="-315118" lvl="0" marL="457200" rtl="0" algn="l">
              <a:lnSpc>
                <a:spcPct val="160000"/>
              </a:lnSpc>
              <a:spcBef>
                <a:spcPts val="0"/>
              </a:spcBef>
              <a:spcAft>
                <a:spcPts val="0"/>
              </a:spcAft>
              <a:buClr>
                <a:srgbClr val="424142"/>
              </a:buClr>
              <a:buSzPts val="1363"/>
              <a:buFont typeface="Georgia"/>
              <a:buChar char="●"/>
            </a:pPr>
            <a:r>
              <a:rPr lang="en" sz="1362">
                <a:solidFill>
                  <a:srgbClr val="424142"/>
                </a:solidFill>
                <a:highlight>
                  <a:srgbClr val="FFFFFF"/>
                </a:highlight>
                <a:latin typeface="Georgia"/>
                <a:ea typeface="Georgia"/>
                <a:cs typeface="Georgia"/>
                <a:sym typeface="Georgia"/>
              </a:rPr>
              <a:t>The forte of their enterprises is not </a:t>
            </a:r>
            <a:r>
              <a:rPr lang="en" sz="1362">
                <a:solidFill>
                  <a:srgbClr val="FF0000"/>
                </a:solidFill>
                <a:highlight>
                  <a:srgbClr val="FFFFFF"/>
                </a:highlight>
                <a:latin typeface="Georgia"/>
                <a:ea typeface="Georgia"/>
                <a:cs typeface="Georgia"/>
                <a:sym typeface="Georgia"/>
              </a:rPr>
              <a:t>science and technology</a:t>
            </a:r>
            <a:r>
              <a:rPr lang="en" sz="1362">
                <a:solidFill>
                  <a:srgbClr val="424142"/>
                </a:solidFill>
                <a:highlight>
                  <a:srgbClr val="FFFFFF"/>
                </a:highlight>
                <a:latin typeface="Georgia"/>
                <a:ea typeface="Georgia"/>
                <a:cs typeface="Georgia"/>
                <a:sym typeface="Georgia"/>
              </a:rPr>
              <a:t>. </a:t>
            </a:r>
            <a:endParaRPr sz="1362">
              <a:solidFill>
                <a:srgbClr val="424142"/>
              </a:solidFill>
              <a:highlight>
                <a:srgbClr val="FFFFFF"/>
              </a:highlight>
              <a:latin typeface="Georgia"/>
              <a:ea typeface="Georgia"/>
              <a:cs typeface="Georgia"/>
              <a:sym typeface="Georgia"/>
            </a:endParaRPr>
          </a:p>
          <a:p>
            <a:pPr indent="-315118" lvl="0" marL="457200" rtl="0" algn="l">
              <a:lnSpc>
                <a:spcPct val="160000"/>
              </a:lnSpc>
              <a:spcBef>
                <a:spcPts val="0"/>
              </a:spcBef>
              <a:spcAft>
                <a:spcPts val="0"/>
              </a:spcAft>
              <a:buClr>
                <a:srgbClr val="424142"/>
              </a:buClr>
              <a:buSzPts val="1363"/>
              <a:buFont typeface="Georgia"/>
              <a:buChar char="●"/>
            </a:pPr>
            <a:r>
              <a:rPr lang="en" sz="1362">
                <a:solidFill>
                  <a:srgbClr val="424142"/>
                </a:solidFill>
                <a:highlight>
                  <a:srgbClr val="FFFFFF"/>
                </a:highlight>
                <a:latin typeface="Georgia"/>
                <a:ea typeface="Georgia"/>
                <a:cs typeface="Georgia"/>
                <a:sym typeface="Georgia"/>
              </a:rPr>
              <a:t>They are concerned with the use of alternative and imitative methods of marketing and distribution strategies to make their business survive and thrive in the competitive market.</a:t>
            </a:r>
            <a:endParaRPr sz="159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- 4</a:t>
            </a:r>
            <a:endParaRPr/>
          </a:p>
        </p:txBody>
      </p:sp>
      <p:sp>
        <p:nvSpPr>
          <p:cNvPr id="84" name="Google Shape;84;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5" name="Google Shape;85;p6"/>
          <p:cNvPicPr preferRelativeResize="0"/>
          <p:nvPr/>
        </p:nvPicPr>
        <p:blipFill rotWithShape="1">
          <a:blip r:embed="rId3">
            <a:alphaModFix/>
          </a:blip>
          <a:srcRect b="0" l="0" r="0" t="0"/>
          <a:stretch/>
        </p:blipFill>
        <p:spPr>
          <a:xfrm>
            <a:off x="571175" y="1639450"/>
            <a:ext cx="7830075" cy="19073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50000"/>
              </a:lnSpc>
              <a:spcBef>
                <a:spcPts val="0"/>
              </a:spcBef>
              <a:spcAft>
                <a:spcPts val="700"/>
              </a:spcAft>
              <a:buSzPct val="156889"/>
              <a:buNone/>
            </a:pPr>
            <a:r>
              <a:rPr b="1" lang="en" sz="1983">
                <a:highlight>
                  <a:srgbClr val="FFFFFF"/>
                </a:highlight>
                <a:latin typeface="Georgia"/>
                <a:ea typeface="Georgia"/>
                <a:cs typeface="Georgia"/>
                <a:sym typeface="Georgia"/>
              </a:rPr>
              <a:t>Based on Ownership:</a:t>
            </a:r>
            <a:endParaRPr sz="3133"/>
          </a:p>
        </p:txBody>
      </p:sp>
      <p:sp>
        <p:nvSpPr>
          <p:cNvPr id="392" name="Google Shape;392;p60"/>
          <p:cNvSpPr txBox="1"/>
          <p:nvPr>
            <p:ph idx="1" type="body"/>
          </p:nvPr>
        </p:nvSpPr>
        <p:spPr>
          <a:xfrm>
            <a:off x="311700" y="956900"/>
            <a:ext cx="8520600" cy="39909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688"/>
              <a:buNone/>
            </a:pPr>
            <a:r>
              <a:rPr b="1" lang="en" sz="1437">
                <a:solidFill>
                  <a:srgbClr val="424142"/>
                </a:solidFill>
                <a:highlight>
                  <a:srgbClr val="FFFFFF"/>
                </a:highlight>
                <a:latin typeface="Georgia"/>
                <a:ea typeface="Georgia"/>
                <a:cs typeface="Georgia"/>
                <a:sym typeface="Georgia"/>
              </a:rPr>
              <a:t>1. Private Entrepreneur:</a:t>
            </a:r>
            <a:endParaRPr b="1" sz="1437">
              <a:solidFill>
                <a:srgbClr val="424142"/>
              </a:solidFill>
              <a:highlight>
                <a:srgbClr val="FFFFFF"/>
              </a:highlight>
              <a:latin typeface="Georgia"/>
              <a:ea typeface="Georgia"/>
              <a:cs typeface="Georgia"/>
              <a:sym typeface="Georgia"/>
            </a:endParaRPr>
          </a:p>
          <a:p>
            <a:pPr indent="-319881" lvl="0" marL="457200" rtl="0" algn="l">
              <a:lnSpc>
                <a:spcPct val="140000"/>
              </a:lnSpc>
              <a:spcBef>
                <a:spcPts val="1800"/>
              </a:spcBef>
              <a:spcAft>
                <a:spcPts val="0"/>
              </a:spcAft>
              <a:buClr>
                <a:srgbClr val="424142"/>
              </a:buClr>
              <a:buSzPts val="1438"/>
              <a:buFont typeface="Georgia"/>
              <a:buChar char="●"/>
            </a:pPr>
            <a:r>
              <a:rPr lang="en" sz="1437">
                <a:solidFill>
                  <a:srgbClr val="424142"/>
                </a:solidFill>
                <a:highlight>
                  <a:srgbClr val="FFFFFF"/>
                </a:highlight>
                <a:latin typeface="Georgia"/>
                <a:ea typeface="Georgia"/>
                <a:cs typeface="Georgia"/>
                <a:sym typeface="Georgia"/>
              </a:rPr>
              <a:t>A private entrepreneur is one who as an individual sets up a business enterprise. He / she it’s the sole owner of the enterprise and bears the entire risk involved in it.</a:t>
            </a:r>
            <a:endParaRPr sz="1437">
              <a:solidFill>
                <a:srgbClr val="424142"/>
              </a:solidFill>
              <a:highlight>
                <a:srgbClr val="FFFFFF"/>
              </a:highlight>
              <a:latin typeface="Georgia"/>
              <a:ea typeface="Georgia"/>
              <a:cs typeface="Georgia"/>
              <a:sym typeface="Georgia"/>
            </a:endParaRPr>
          </a:p>
          <a:p>
            <a:pPr indent="0" lvl="0" marL="0" rtl="0" algn="l">
              <a:lnSpc>
                <a:spcPct val="140000"/>
              </a:lnSpc>
              <a:spcBef>
                <a:spcPts val="1800"/>
              </a:spcBef>
              <a:spcAft>
                <a:spcPts val="0"/>
              </a:spcAft>
              <a:buSzPts val="688"/>
              <a:buNone/>
            </a:pPr>
            <a:r>
              <a:rPr b="1" lang="en" sz="1437">
                <a:solidFill>
                  <a:srgbClr val="424142"/>
                </a:solidFill>
                <a:highlight>
                  <a:srgbClr val="FFFFFF"/>
                </a:highlight>
                <a:latin typeface="Georgia"/>
                <a:ea typeface="Georgia"/>
                <a:cs typeface="Georgia"/>
                <a:sym typeface="Georgia"/>
              </a:rPr>
              <a:t>2. State Entrepreneur:</a:t>
            </a:r>
            <a:endParaRPr b="1" sz="1437">
              <a:solidFill>
                <a:srgbClr val="424142"/>
              </a:solidFill>
              <a:highlight>
                <a:srgbClr val="FFFFFF"/>
              </a:highlight>
              <a:latin typeface="Georgia"/>
              <a:ea typeface="Georgia"/>
              <a:cs typeface="Georgia"/>
              <a:sym typeface="Georgia"/>
            </a:endParaRPr>
          </a:p>
          <a:p>
            <a:pPr indent="-319881" lvl="0" marL="457200" rtl="0" algn="l">
              <a:lnSpc>
                <a:spcPct val="140000"/>
              </a:lnSpc>
              <a:spcBef>
                <a:spcPts val="1800"/>
              </a:spcBef>
              <a:spcAft>
                <a:spcPts val="0"/>
              </a:spcAft>
              <a:buClr>
                <a:srgbClr val="424142"/>
              </a:buClr>
              <a:buSzPts val="1438"/>
              <a:buFont typeface="Georgia"/>
              <a:buChar char="●"/>
            </a:pPr>
            <a:r>
              <a:rPr lang="en" sz="1437">
                <a:solidFill>
                  <a:srgbClr val="424142"/>
                </a:solidFill>
                <a:highlight>
                  <a:srgbClr val="FFFFFF"/>
                </a:highlight>
                <a:latin typeface="Georgia"/>
                <a:ea typeface="Georgia"/>
                <a:cs typeface="Georgia"/>
                <a:sym typeface="Georgia"/>
              </a:rPr>
              <a:t>When the trading or industrial venture is undertaken by the State or the Government, it is called ‘state entrepreneur.’</a:t>
            </a:r>
            <a:endParaRPr sz="1437">
              <a:solidFill>
                <a:srgbClr val="424142"/>
              </a:solidFill>
              <a:highlight>
                <a:srgbClr val="FFFFFF"/>
              </a:highlight>
              <a:latin typeface="Georgia"/>
              <a:ea typeface="Georgia"/>
              <a:cs typeface="Georgia"/>
              <a:sym typeface="Georgia"/>
            </a:endParaRPr>
          </a:p>
          <a:p>
            <a:pPr indent="0" lvl="0" marL="0" rtl="0" algn="l">
              <a:lnSpc>
                <a:spcPct val="140000"/>
              </a:lnSpc>
              <a:spcBef>
                <a:spcPts val="1800"/>
              </a:spcBef>
              <a:spcAft>
                <a:spcPts val="0"/>
              </a:spcAft>
              <a:buSzPts val="688"/>
              <a:buNone/>
            </a:pPr>
            <a:r>
              <a:rPr b="1" lang="en" sz="1437">
                <a:solidFill>
                  <a:srgbClr val="424142"/>
                </a:solidFill>
                <a:highlight>
                  <a:srgbClr val="FFFFFF"/>
                </a:highlight>
                <a:latin typeface="Georgia"/>
                <a:ea typeface="Georgia"/>
                <a:cs typeface="Georgia"/>
                <a:sym typeface="Georgia"/>
              </a:rPr>
              <a:t>3. Joint Entrepreneurs:</a:t>
            </a:r>
            <a:endParaRPr b="1" sz="1437">
              <a:solidFill>
                <a:srgbClr val="424142"/>
              </a:solidFill>
              <a:highlight>
                <a:srgbClr val="FFFFFF"/>
              </a:highlight>
              <a:latin typeface="Georgia"/>
              <a:ea typeface="Georgia"/>
              <a:cs typeface="Georgia"/>
              <a:sym typeface="Georgia"/>
            </a:endParaRPr>
          </a:p>
          <a:p>
            <a:pPr indent="-319881" lvl="0" marL="457200" rtl="0" algn="l">
              <a:lnSpc>
                <a:spcPct val="140000"/>
              </a:lnSpc>
              <a:spcBef>
                <a:spcPts val="1800"/>
              </a:spcBef>
              <a:spcAft>
                <a:spcPts val="0"/>
              </a:spcAft>
              <a:buClr>
                <a:srgbClr val="424142"/>
              </a:buClr>
              <a:buSzPts val="1438"/>
              <a:buFont typeface="Georgia"/>
              <a:buChar char="●"/>
            </a:pPr>
            <a:r>
              <a:rPr lang="en" sz="1437">
                <a:solidFill>
                  <a:srgbClr val="424142"/>
                </a:solidFill>
                <a:highlight>
                  <a:srgbClr val="FFFFFF"/>
                </a:highlight>
                <a:latin typeface="Georgia"/>
                <a:ea typeface="Georgia"/>
                <a:cs typeface="Georgia"/>
                <a:sym typeface="Georgia"/>
              </a:rPr>
              <a:t>When a private entrepreneur and the Government jointly run a business enterprise, it is called ‘joint entrepreneurs.’</a:t>
            </a:r>
            <a:endParaRPr sz="1625"/>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50000"/>
              </a:lnSpc>
              <a:spcBef>
                <a:spcPts val="0"/>
              </a:spcBef>
              <a:spcAft>
                <a:spcPts val="700"/>
              </a:spcAft>
              <a:buClr>
                <a:schemeClr val="dk1"/>
              </a:buClr>
              <a:buSzPct val="58721"/>
              <a:buFont typeface="Arial"/>
              <a:buNone/>
            </a:pPr>
            <a:r>
              <a:rPr b="1" lang="en" sz="1871">
                <a:highlight>
                  <a:srgbClr val="FFFFFF"/>
                </a:highlight>
                <a:latin typeface="Georgia"/>
                <a:ea typeface="Georgia"/>
                <a:cs typeface="Georgia"/>
                <a:sym typeface="Georgia"/>
              </a:rPr>
              <a:t>Based on Gender:</a:t>
            </a:r>
            <a:endParaRPr sz="3022"/>
          </a:p>
        </p:txBody>
      </p:sp>
      <p:sp>
        <p:nvSpPr>
          <p:cNvPr id="398" name="Google Shape;398;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Clr>
                <a:schemeClr val="dk1"/>
              </a:buClr>
              <a:buSzPts val="1100"/>
              <a:buFont typeface="Arial"/>
              <a:buNone/>
            </a:pPr>
            <a:r>
              <a:rPr b="1" lang="en" sz="1500">
                <a:solidFill>
                  <a:schemeClr val="dk1"/>
                </a:solidFill>
                <a:highlight>
                  <a:srgbClr val="FFFFFF"/>
                </a:highlight>
                <a:latin typeface="Georgia"/>
                <a:ea typeface="Georgia"/>
                <a:cs typeface="Georgia"/>
                <a:sym typeface="Georgia"/>
              </a:rPr>
              <a:t>1.</a:t>
            </a:r>
            <a:r>
              <a:rPr b="1" i="1" lang="en" sz="1500">
                <a:solidFill>
                  <a:schemeClr val="dk1"/>
                </a:solidFill>
                <a:highlight>
                  <a:srgbClr val="FFFFFF"/>
                </a:highlight>
                <a:latin typeface="Georgia"/>
                <a:ea typeface="Georgia"/>
                <a:cs typeface="Georgia"/>
                <a:sym typeface="Georgia"/>
              </a:rPr>
              <a:t> </a:t>
            </a:r>
            <a:r>
              <a:rPr b="1" lang="en" sz="1500">
                <a:solidFill>
                  <a:schemeClr val="dk1"/>
                </a:solidFill>
                <a:highlight>
                  <a:srgbClr val="FFFFFF"/>
                </a:highlight>
                <a:latin typeface="Georgia"/>
                <a:ea typeface="Georgia"/>
                <a:cs typeface="Georgia"/>
                <a:sym typeface="Georgia"/>
              </a:rPr>
              <a:t>Men Entrepreneurs:</a:t>
            </a:r>
            <a:endParaRPr b="1" sz="1500">
              <a:solidFill>
                <a:schemeClr val="dk1"/>
              </a:solidFill>
              <a:highlight>
                <a:srgbClr val="FFFFFF"/>
              </a:highlight>
              <a:latin typeface="Georgia"/>
              <a:ea typeface="Georgia"/>
              <a:cs typeface="Georgia"/>
              <a:sym typeface="Georgia"/>
            </a:endParaRPr>
          </a:p>
          <a:p>
            <a:pPr indent="0" lvl="0" marL="0" rtl="0" algn="l">
              <a:lnSpc>
                <a:spcPct val="160000"/>
              </a:lnSpc>
              <a:spcBef>
                <a:spcPts val="600"/>
              </a:spcBef>
              <a:spcAft>
                <a:spcPts val="0"/>
              </a:spcAft>
              <a:buClr>
                <a:schemeClr val="dk1"/>
              </a:buClr>
              <a:buSzPts val="1100"/>
              <a:buFont typeface="Arial"/>
              <a:buNone/>
            </a:pPr>
            <a:r>
              <a:rPr lang="en" sz="1500">
                <a:solidFill>
                  <a:srgbClr val="424142"/>
                </a:solidFill>
                <a:highlight>
                  <a:srgbClr val="FFFFFF"/>
                </a:highlight>
                <a:latin typeface="Georgia"/>
                <a:ea typeface="Georgia"/>
                <a:cs typeface="Georgia"/>
                <a:sym typeface="Georgia"/>
              </a:rPr>
              <a:t>When business enterprises are owned, managed, and controlled by men, these are called ‘men entrepreneurs.’</a:t>
            </a:r>
            <a:endParaRPr sz="1500">
              <a:solidFill>
                <a:srgbClr val="424142"/>
              </a:solidFill>
              <a:highlight>
                <a:srgbClr val="FFFFFF"/>
              </a:highlight>
              <a:latin typeface="Georgia"/>
              <a:ea typeface="Georgia"/>
              <a:cs typeface="Georgia"/>
              <a:sym typeface="Georgia"/>
            </a:endParaRPr>
          </a:p>
          <a:p>
            <a:pPr indent="0" lvl="0" marL="0" rtl="0" algn="l">
              <a:lnSpc>
                <a:spcPct val="150000"/>
              </a:lnSpc>
              <a:spcBef>
                <a:spcPts val="1800"/>
              </a:spcBef>
              <a:spcAft>
                <a:spcPts val="0"/>
              </a:spcAft>
              <a:buClr>
                <a:schemeClr val="dk1"/>
              </a:buClr>
              <a:buSzPts val="1100"/>
              <a:buFont typeface="Arial"/>
              <a:buNone/>
            </a:pPr>
            <a:r>
              <a:rPr b="1" lang="en" sz="1500">
                <a:solidFill>
                  <a:schemeClr val="dk1"/>
                </a:solidFill>
                <a:highlight>
                  <a:srgbClr val="FFFFFF"/>
                </a:highlight>
                <a:latin typeface="Georgia"/>
                <a:ea typeface="Georgia"/>
                <a:cs typeface="Georgia"/>
                <a:sym typeface="Georgia"/>
              </a:rPr>
              <a:t>2.</a:t>
            </a:r>
            <a:r>
              <a:rPr b="1" i="1" lang="en" sz="1500">
                <a:solidFill>
                  <a:schemeClr val="dk1"/>
                </a:solidFill>
                <a:highlight>
                  <a:srgbClr val="FFFFFF"/>
                </a:highlight>
                <a:latin typeface="Georgia"/>
                <a:ea typeface="Georgia"/>
                <a:cs typeface="Georgia"/>
                <a:sym typeface="Georgia"/>
              </a:rPr>
              <a:t> </a:t>
            </a:r>
            <a:r>
              <a:rPr b="1" lang="en" sz="1500">
                <a:solidFill>
                  <a:schemeClr val="dk1"/>
                </a:solidFill>
                <a:highlight>
                  <a:srgbClr val="FFFFFF"/>
                </a:highlight>
                <a:latin typeface="Georgia"/>
                <a:ea typeface="Georgia"/>
                <a:cs typeface="Georgia"/>
                <a:sym typeface="Georgia"/>
              </a:rPr>
              <a:t>Women Entrepreneurs:</a:t>
            </a:r>
            <a:endParaRPr b="1" sz="1500">
              <a:solidFill>
                <a:schemeClr val="dk1"/>
              </a:solidFill>
              <a:highlight>
                <a:srgbClr val="FFFFFF"/>
              </a:highlight>
              <a:latin typeface="Georgia"/>
              <a:ea typeface="Georgia"/>
              <a:cs typeface="Georgia"/>
              <a:sym typeface="Georgia"/>
            </a:endParaRPr>
          </a:p>
          <a:p>
            <a:pPr indent="0" lvl="0" marL="0" rtl="0" algn="l">
              <a:lnSpc>
                <a:spcPct val="160000"/>
              </a:lnSpc>
              <a:spcBef>
                <a:spcPts val="600"/>
              </a:spcBef>
              <a:spcAft>
                <a:spcPts val="0"/>
              </a:spcAft>
              <a:buClr>
                <a:schemeClr val="dk1"/>
              </a:buClr>
              <a:buSzPts val="1100"/>
              <a:buFont typeface="Arial"/>
              <a:buNone/>
            </a:pPr>
            <a:r>
              <a:rPr lang="en" sz="1500">
                <a:solidFill>
                  <a:srgbClr val="424142"/>
                </a:solidFill>
                <a:highlight>
                  <a:srgbClr val="FFFFFF"/>
                </a:highlight>
                <a:latin typeface="Georgia"/>
                <a:ea typeface="Georgia"/>
                <a:cs typeface="Georgia"/>
                <a:sym typeface="Georgia"/>
              </a:rPr>
              <a:t>Women entrepreneurs are defined as the enterprises owned and controlled by a woman or women having a minimum financial interest of 51 per cent of the capital and giving at least 51 per cent of employment generated in the enterprises to women.</a:t>
            </a:r>
            <a:endParaRPr sz="1500">
              <a:solidFill>
                <a:srgbClr val="424142"/>
              </a:solidFill>
              <a:highlight>
                <a:srgbClr val="FFFFFF"/>
              </a:highlight>
              <a:latin typeface="Georgia"/>
              <a:ea typeface="Georgia"/>
              <a:cs typeface="Georgia"/>
              <a:sym typeface="Georgia"/>
            </a:endParaRPr>
          </a:p>
          <a:p>
            <a:pPr indent="0" lvl="0" marL="0" rtl="0" algn="l">
              <a:lnSpc>
                <a:spcPct val="115000"/>
              </a:lnSpc>
              <a:spcBef>
                <a:spcPts val="1800"/>
              </a:spcBef>
              <a:spcAft>
                <a:spcPts val="1200"/>
              </a:spcAft>
              <a:buSzPts val="18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50000"/>
              </a:lnSpc>
              <a:spcBef>
                <a:spcPts val="0"/>
              </a:spcBef>
              <a:spcAft>
                <a:spcPts val="700"/>
              </a:spcAft>
              <a:buClr>
                <a:schemeClr val="dk1"/>
              </a:buClr>
              <a:buSzPct val="66666"/>
              <a:buFont typeface="Arial"/>
              <a:buNone/>
            </a:pPr>
            <a:r>
              <a:rPr b="1" lang="en" sz="1650">
                <a:highlight>
                  <a:srgbClr val="FFFFFF"/>
                </a:highlight>
                <a:latin typeface="Georgia"/>
                <a:ea typeface="Georgia"/>
                <a:cs typeface="Georgia"/>
                <a:sym typeface="Georgia"/>
              </a:rPr>
              <a:t>Based on the Size of Enterprise:</a:t>
            </a:r>
            <a:endParaRPr/>
          </a:p>
        </p:txBody>
      </p:sp>
      <p:sp>
        <p:nvSpPr>
          <p:cNvPr id="404" name="Google Shape;404;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Clr>
                <a:schemeClr val="dk1"/>
              </a:buClr>
              <a:buSzPct val="73333"/>
              <a:buFont typeface="Arial"/>
              <a:buNone/>
            </a:pPr>
            <a:r>
              <a:rPr b="1" lang="en" sz="1500">
                <a:solidFill>
                  <a:schemeClr val="dk1"/>
                </a:solidFill>
                <a:highlight>
                  <a:srgbClr val="FFFFFF"/>
                </a:highlight>
                <a:latin typeface="Georgia"/>
                <a:ea typeface="Georgia"/>
                <a:cs typeface="Georgia"/>
                <a:sym typeface="Georgia"/>
              </a:rPr>
              <a:t>1. Small-Scale Entrepreneur:</a:t>
            </a:r>
            <a:endParaRPr b="1" sz="1500">
              <a:solidFill>
                <a:schemeClr val="dk1"/>
              </a:solidFill>
              <a:highlight>
                <a:srgbClr val="FFFFFF"/>
              </a:highlight>
              <a:latin typeface="Georgia"/>
              <a:ea typeface="Georgia"/>
              <a:cs typeface="Georgia"/>
              <a:sym typeface="Georgia"/>
            </a:endParaRPr>
          </a:p>
          <a:p>
            <a:pPr indent="0" lvl="0" marL="0" rtl="0" algn="l">
              <a:lnSpc>
                <a:spcPct val="160000"/>
              </a:lnSpc>
              <a:spcBef>
                <a:spcPts val="600"/>
              </a:spcBef>
              <a:spcAft>
                <a:spcPts val="0"/>
              </a:spcAft>
              <a:buClr>
                <a:schemeClr val="dk1"/>
              </a:buClr>
              <a:buSzPct val="73333"/>
              <a:buFont typeface="Arial"/>
              <a:buNone/>
            </a:pPr>
            <a:r>
              <a:rPr lang="en" sz="1500">
                <a:solidFill>
                  <a:srgbClr val="424142"/>
                </a:solidFill>
                <a:highlight>
                  <a:srgbClr val="FFFFFF"/>
                </a:highlight>
                <a:latin typeface="Georgia"/>
                <a:ea typeface="Georgia"/>
                <a:cs typeface="Georgia"/>
                <a:sym typeface="Georgia"/>
              </a:rPr>
              <a:t>An entrepreneur who has made investment in </a:t>
            </a:r>
            <a:r>
              <a:rPr lang="en" sz="1500">
                <a:solidFill>
                  <a:srgbClr val="FF0000"/>
                </a:solidFill>
                <a:highlight>
                  <a:srgbClr val="FFFFFF"/>
                </a:highlight>
                <a:latin typeface="Georgia"/>
                <a:ea typeface="Georgia"/>
                <a:cs typeface="Georgia"/>
                <a:sym typeface="Georgia"/>
              </a:rPr>
              <a:t>plant and machinery up to Rs 1.00 crore </a:t>
            </a:r>
            <a:r>
              <a:rPr lang="en" sz="1500">
                <a:solidFill>
                  <a:srgbClr val="424142"/>
                </a:solidFill>
                <a:highlight>
                  <a:srgbClr val="FFFFFF"/>
                </a:highlight>
                <a:latin typeface="Georgia"/>
                <a:ea typeface="Georgia"/>
                <a:cs typeface="Georgia"/>
                <a:sym typeface="Georgia"/>
              </a:rPr>
              <a:t>is called ‘small-scale entrepreneur.’</a:t>
            </a:r>
            <a:endParaRPr sz="1500">
              <a:solidFill>
                <a:srgbClr val="424142"/>
              </a:solidFill>
              <a:highlight>
                <a:srgbClr val="FFFFFF"/>
              </a:highlight>
              <a:latin typeface="Georgia"/>
              <a:ea typeface="Georgia"/>
              <a:cs typeface="Georgia"/>
              <a:sym typeface="Georgia"/>
            </a:endParaRPr>
          </a:p>
          <a:p>
            <a:pPr indent="0" lvl="0" marL="0" rtl="0" algn="l">
              <a:lnSpc>
                <a:spcPct val="150000"/>
              </a:lnSpc>
              <a:spcBef>
                <a:spcPts val="1800"/>
              </a:spcBef>
              <a:spcAft>
                <a:spcPts val="0"/>
              </a:spcAft>
              <a:buClr>
                <a:schemeClr val="dk1"/>
              </a:buClr>
              <a:buSzPct val="73333"/>
              <a:buFont typeface="Arial"/>
              <a:buNone/>
            </a:pPr>
            <a:r>
              <a:rPr b="1" lang="en" sz="1500">
                <a:solidFill>
                  <a:schemeClr val="dk1"/>
                </a:solidFill>
                <a:highlight>
                  <a:srgbClr val="FFFFFF"/>
                </a:highlight>
                <a:latin typeface="Georgia"/>
                <a:ea typeface="Georgia"/>
                <a:cs typeface="Georgia"/>
                <a:sym typeface="Georgia"/>
              </a:rPr>
              <a:t>2. Medium-Scale Entrepreneur:</a:t>
            </a:r>
            <a:endParaRPr b="1" sz="1500">
              <a:solidFill>
                <a:schemeClr val="dk1"/>
              </a:solidFill>
              <a:highlight>
                <a:srgbClr val="FFFFFF"/>
              </a:highlight>
              <a:latin typeface="Georgia"/>
              <a:ea typeface="Georgia"/>
              <a:cs typeface="Georgia"/>
              <a:sym typeface="Georgia"/>
            </a:endParaRPr>
          </a:p>
          <a:p>
            <a:pPr indent="0" lvl="0" marL="0" rtl="0" algn="l">
              <a:lnSpc>
                <a:spcPct val="160000"/>
              </a:lnSpc>
              <a:spcBef>
                <a:spcPts val="600"/>
              </a:spcBef>
              <a:spcAft>
                <a:spcPts val="0"/>
              </a:spcAft>
              <a:buClr>
                <a:schemeClr val="dk1"/>
              </a:buClr>
              <a:buSzPct val="73333"/>
              <a:buFont typeface="Arial"/>
              <a:buNone/>
            </a:pPr>
            <a:r>
              <a:rPr lang="en" sz="1500">
                <a:solidFill>
                  <a:srgbClr val="424142"/>
                </a:solidFill>
                <a:highlight>
                  <a:srgbClr val="FFFFFF"/>
                </a:highlight>
                <a:latin typeface="Georgia"/>
                <a:ea typeface="Georgia"/>
                <a:cs typeface="Georgia"/>
                <a:sym typeface="Georgia"/>
              </a:rPr>
              <a:t>The entrepreneur who has made investment in plant and machinery </a:t>
            </a:r>
            <a:r>
              <a:rPr lang="en" sz="1500">
                <a:solidFill>
                  <a:srgbClr val="FF0000"/>
                </a:solidFill>
                <a:highlight>
                  <a:srgbClr val="FFFFFF"/>
                </a:highlight>
                <a:latin typeface="Georgia"/>
                <a:ea typeface="Georgia"/>
                <a:cs typeface="Georgia"/>
                <a:sym typeface="Georgia"/>
              </a:rPr>
              <a:t>above Rs 1.00 crore but below Rs 5.00</a:t>
            </a:r>
            <a:r>
              <a:rPr lang="en" sz="1500">
                <a:solidFill>
                  <a:srgbClr val="424142"/>
                </a:solidFill>
                <a:highlight>
                  <a:srgbClr val="FFFFFF"/>
                </a:highlight>
                <a:latin typeface="Georgia"/>
                <a:ea typeface="Georgia"/>
                <a:cs typeface="Georgia"/>
                <a:sym typeface="Georgia"/>
              </a:rPr>
              <a:t> crore is called ‘medium-scale entrepreneur.’</a:t>
            </a:r>
            <a:endParaRPr sz="1500">
              <a:solidFill>
                <a:srgbClr val="424142"/>
              </a:solidFill>
              <a:highlight>
                <a:srgbClr val="FFFFFF"/>
              </a:highlight>
              <a:latin typeface="Georgia"/>
              <a:ea typeface="Georgia"/>
              <a:cs typeface="Georgia"/>
              <a:sym typeface="Georgia"/>
            </a:endParaRPr>
          </a:p>
          <a:p>
            <a:pPr indent="0" lvl="0" marL="0" rtl="0" algn="l">
              <a:lnSpc>
                <a:spcPct val="150000"/>
              </a:lnSpc>
              <a:spcBef>
                <a:spcPts val="1800"/>
              </a:spcBef>
              <a:spcAft>
                <a:spcPts val="0"/>
              </a:spcAft>
              <a:buClr>
                <a:schemeClr val="dk1"/>
              </a:buClr>
              <a:buSzPct val="73333"/>
              <a:buFont typeface="Arial"/>
              <a:buNone/>
            </a:pPr>
            <a:r>
              <a:rPr b="1" lang="en" sz="1500">
                <a:solidFill>
                  <a:schemeClr val="dk1"/>
                </a:solidFill>
                <a:highlight>
                  <a:srgbClr val="FFFFFF"/>
                </a:highlight>
                <a:latin typeface="Georgia"/>
                <a:ea typeface="Georgia"/>
                <a:cs typeface="Georgia"/>
                <a:sym typeface="Georgia"/>
              </a:rPr>
              <a:t>3. Large-Scale entrepreneur:</a:t>
            </a:r>
            <a:endParaRPr b="1" sz="1500">
              <a:solidFill>
                <a:schemeClr val="dk1"/>
              </a:solidFill>
              <a:highlight>
                <a:srgbClr val="FFFFFF"/>
              </a:highlight>
              <a:latin typeface="Georgia"/>
              <a:ea typeface="Georgia"/>
              <a:cs typeface="Georgia"/>
              <a:sym typeface="Georgia"/>
            </a:endParaRPr>
          </a:p>
          <a:p>
            <a:pPr indent="0" lvl="0" marL="0" rtl="0" algn="l">
              <a:lnSpc>
                <a:spcPct val="160000"/>
              </a:lnSpc>
              <a:spcBef>
                <a:spcPts val="600"/>
              </a:spcBef>
              <a:spcAft>
                <a:spcPts val="1800"/>
              </a:spcAft>
              <a:buSzPct val="129729"/>
              <a:buNone/>
            </a:pPr>
            <a:r>
              <a:rPr lang="en" sz="1500">
                <a:solidFill>
                  <a:srgbClr val="424142"/>
                </a:solidFill>
                <a:highlight>
                  <a:srgbClr val="FFFFFF"/>
                </a:highlight>
                <a:latin typeface="Georgia"/>
                <a:ea typeface="Georgia"/>
                <a:cs typeface="Georgia"/>
                <a:sym typeface="Georgia"/>
              </a:rPr>
              <a:t>The entrepreneur who has made investment in plant and machinery </a:t>
            </a:r>
            <a:r>
              <a:rPr lang="en" sz="1500">
                <a:solidFill>
                  <a:srgbClr val="FF0000"/>
                </a:solidFill>
                <a:highlight>
                  <a:srgbClr val="FFFFFF"/>
                </a:highlight>
                <a:latin typeface="Georgia"/>
                <a:ea typeface="Georgia"/>
                <a:cs typeface="Georgia"/>
                <a:sym typeface="Georgia"/>
              </a:rPr>
              <a:t>more than Rs 5.00 crore</a:t>
            </a:r>
            <a:r>
              <a:rPr lang="en" sz="1500">
                <a:solidFill>
                  <a:srgbClr val="424142"/>
                </a:solidFill>
                <a:highlight>
                  <a:srgbClr val="FFFFFF"/>
                </a:highlight>
                <a:latin typeface="Georgia"/>
                <a:ea typeface="Georgia"/>
                <a:cs typeface="Georgia"/>
                <a:sym typeface="Georgia"/>
              </a:rPr>
              <a:t> is called ‘large-scale entrepreneur.’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3"/>
          <p:cNvSpPr txBox="1"/>
          <p:nvPr>
            <p:ph type="title"/>
          </p:nvPr>
        </p:nvSpPr>
        <p:spPr>
          <a:xfrm>
            <a:off x="311700" y="995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50000"/>
              </a:lnSpc>
              <a:spcBef>
                <a:spcPts val="0"/>
              </a:spcBef>
              <a:spcAft>
                <a:spcPts val="700"/>
              </a:spcAft>
              <a:buClr>
                <a:schemeClr val="dk1"/>
              </a:buClr>
              <a:buSzPct val="58721"/>
              <a:buFont typeface="Arial"/>
              <a:buNone/>
            </a:pPr>
            <a:r>
              <a:rPr b="1" lang="en" sz="1871">
                <a:highlight>
                  <a:srgbClr val="FFFFFF"/>
                </a:highlight>
                <a:latin typeface="Georgia"/>
                <a:ea typeface="Georgia"/>
                <a:cs typeface="Georgia"/>
                <a:sym typeface="Georgia"/>
              </a:rPr>
              <a:t>Based on Clarence Danhof Classification:</a:t>
            </a:r>
            <a:endParaRPr sz="3022"/>
          </a:p>
        </p:txBody>
      </p:sp>
      <p:sp>
        <p:nvSpPr>
          <p:cNvPr id="410" name="Google Shape;410;p63"/>
          <p:cNvSpPr txBox="1"/>
          <p:nvPr>
            <p:ph idx="1" type="body"/>
          </p:nvPr>
        </p:nvSpPr>
        <p:spPr>
          <a:xfrm>
            <a:off x="311700" y="554125"/>
            <a:ext cx="8520600" cy="4478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500">
                <a:solidFill>
                  <a:srgbClr val="424142"/>
                </a:solidFill>
                <a:highlight>
                  <a:srgbClr val="FFFFFF"/>
                </a:highlight>
                <a:latin typeface="Georgia"/>
                <a:ea typeface="Georgia"/>
                <a:cs typeface="Georgia"/>
                <a:sym typeface="Georgia"/>
              </a:rPr>
              <a:t>Clarence Danhof (1949), on the basis of his study of the American Agriculture, classified entrepreneurs in the manner that at the initial stage of economic development, entrepreneurs have less initiative and drive and as economic development proceeds, they become more innovative and enthusiastic.</a:t>
            </a:r>
            <a:endParaRPr sz="1500">
              <a:solidFill>
                <a:srgbClr val="424142"/>
              </a:solidFill>
              <a:highlight>
                <a:srgbClr val="FFFFFF"/>
              </a:highlight>
              <a:latin typeface="Georgia"/>
              <a:ea typeface="Georgia"/>
              <a:cs typeface="Georgia"/>
              <a:sym typeface="Georgia"/>
            </a:endParaRPr>
          </a:p>
          <a:p>
            <a:pPr indent="0" lvl="0" marL="0" rtl="0" algn="l">
              <a:lnSpc>
                <a:spcPct val="115000"/>
              </a:lnSpc>
              <a:spcBef>
                <a:spcPts val="1800"/>
              </a:spcBef>
              <a:spcAft>
                <a:spcPts val="0"/>
              </a:spcAft>
              <a:buSzPts val="1800"/>
              <a:buNone/>
            </a:pPr>
            <a:r>
              <a:rPr b="1" lang="en" sz="1500">
                <a:solidFill>
                  <a:srgbClr val="424142"/>
                </a:solidFill>
                <a:highlight>
                  <a:srgbClr val="FFFFFF"/>
                </a:highlight>
                <a:latin typeface="Georgia"/>
                <a:ea typeface="Georgia"/>
                <a:cs typeface="Georgia"/>
                <a:sym typeface="Georgia"/>
              </a:rPr>
              <a:t>Based on this, he classified entrepreneurs into four types:</a:t>
            </a:r>
            <a:endParaRPr b="1" sz="1500">
              <a:solidFill>
                <a:srgbClr val="424142"/>
              </a:solidFill>
              <a:highlight>
                <a:srgbClr val="FFFFFF"/>
              </a:highlight>
              <a:latin typeface="Georgia"/>
              <a:ea typeface="Georgia"/>
              <a:cs typeface="Georgia"/>
              <a:sym typeface="Georgia"/>
            </a:endParaRPr>
          </a:p>
          <a:p>
            <a:pPr indent="-323850" lvl="0" marL="457200" rtl="0" algn="l">
              <a:lnSpc>
                <a:spcPct val="150000"/>
              </a:lnSpc>
              <a:spcBef>
                <a:spcPts val="1800"/>
              </a:spcBef>
              <a:spcAft>
                <a:spcPts val="0"/>
              </a:spcAft>
              <a:buClr>
                <a:schemeClr val="dk1"/>
              </a:buClr>
              <a:buSzPts val="1500"/>
              <a:buFont typeface="Georgia"/>
              <a:buChar char="●"/>
            </a:pPr>
            <a:r>
              <a:rPr b="1" lang="en" sz="1500">
                <a:solidFill>
                  <a:schemeClr val="dk1"/>
                </a:solidFill>
                <a:highlight>
                  <a:srgbClr val="FFFFFF"/>
                </a:highlight>
                <a:latin typeface="Georgia"/>
                <a:ea typeface="Georgia"/>
                <a:cs typeface="Georgia"/>
                <a:sym typeface="Georgia"/>
              </a:rPr>
              <a:t>1. Innovating Entrepreneurs: </a:t>
            </a:r>
            <a:r>
              <a:rPr b="1" lang="en" sz="1500">
                <a:solidFill>
                  <a:schemeClr val="dk1"/>
                </a:solidFill>
                <a:highlight>
                  <a:srgbClr val="00FF00"/>
                </a:highlight>
                <a:latin typeface="Georgia"/>
                <a:ea typeface="Georgia"/>
                <a:cs typeface="Georgia"/>
                <a:sym typeface="Georgia"/>
              </a:rPr>
              <a:t>https://www.seattlebusinessmag.com/article/top-25-innovators-entrepreneurs</a:t>
            </a:r>
            <a:endParaRPr b="1" sz="1500">
              <a:solidFill>
                <a:schemeClr val="dk1"/>
              </a:solidFill>
              <a:highlight>
                <a:srgbClr val="00FF00"/>
              </a:highlight>
              <a:latin typeface="Georgia"/>
              <a:ea typeface="Georgia"/>
              <a:cs typeface="Georgia"/>
              <a:sym typeface="Georgia"/>
            </a:endParaRPr>
          </a:p>
          <a:p>
            <a:pPr indent="-323850" lvl="1" marL="914400" rtl="0" algn="l">
              <a:lnSpc>
                <a:spcPct val="160000"/>
              </a:lnSpc>
              <a:spcBef>
                <a:spcPts val="0"/>
              </a:spcBef>
              <a:spcAft>
                <a:spcPts val="0"/>
              </a:spcAft>
              <a:buClr>
                <a:srgbClr val="424142"/>
              </a:buClr>
              <a:buSzPts val="1500"/>
              <a:buFont typeface="Georgia"/>
              <a:buChar char="○"/>
            </a:pPr>
            <a:r>
              <a:rPr lang="en" sz="1500">
                <a:solidFill>
                  <a:srgbClr val="424142"/>
                </a:solidFill>
                <a:highlight>
                  <a:srgbClr val="FFFFFF"/>
                </a:highlight>
                <a:latin typeface="Georgia"/>
                <a:ea typeface="Georgia"/>
                <a:cs typeface="Georgia"/>
                <a:sym typeface="Georgia"/>
              </a:rPr>
              <a:t>Innovating entrepreneurs are one who </a:t>
            </a:r>
            <a:r>
              <a:rPr lang="en" sz="1500">
                <a:solidFill>
                  <a:srgbClr val="FF0000"/>
                </a:solidFill>
                <a:highlight>
                  <a:srgbClr val="FFFFFF"/>
                </a:highlight>
                <a:latin typeface="Georgia"/>
                <a:ea typeface="Georgia"/>
                <a:cs typeface="Georgia"/>
                <a:sym typeface="Georgia"/>
              </a:rPr>
              <a:t>introduce new goods, inaugurate new method of production, discover new market and reorganise the enterprise</a:t>
            </a:r>
            <a:r>
              <a:rPr lang="en" sz="1500">
                <a:solidFill>
                  <a:srgbClr val="424142"/>
                </a:solidFill>
                <a:highlight>
                  <a:srgbClr val="FFFFFF"/>
                </a:highlight>
                <a:latin typeface="Georgia"/>
                <a:ea typeface="Georgia"/>
                <a:cs typeface="Georgia"/>
                <a:sym typeface="Georgia"/>
              </a:rPr>
              <a:t>. </a:t>
            </a:r>
            <a:endParaRPr sz="1500">
              <a:solidFill>
                <a:srgbClr val="424142"/>
              </a:solidFill>
              <a:highlight>
                <a:srgbClr val="FFFFFF"/>
              </a:highlight>
              <a:latin typeface="Georgia"/>
              <a:ea typeface="Georgia"/>
              <a:cs typeface="Georgia"/>
              <a:sym typeface="Georgia"/>
            </a:endParaRPr>
          </a:p>
          <a:p>
            <a:pPr indent="-323850" lvl="1" marL="914400" rtl="0" algn="l">
              <a:lnSpc>
                <a:spcPct val="160000"/>
              </a:lnSpc>
              <a:spcBef>
                <a:spcPts val="0"/>
              </a:spcBef>
              <a:spcAft>
                <a:spcPts val="0"/>
              </a:spcAft>
              <a:buClr>
                <a:srgbClr val="424142"/>
              </a:buClr>
              <a:buSzPts val="1500"/>
              <a:buFont typeface="Georgia"/>
              <a:buChar char="○"/>
            </a:pPr>
            <a:r>
              <a:rPr lang="en" sz="1500">
                <a:solidFill>
                  <a:srgbClr val="424142"/>
                </a:solidFill>
                <a:highlight>
                  <a:srgbClr val="FFFFFF"/>
                </a:highlight>
                <a:latin typeface="Georgia"/>
                <a:ea typeface="Georgia"/>
                <a:cs typeface="Georgia"/>
                <a:sym typeface="Georgia"/>
              </a:rPr>
              <a:t>It is important to note that such entrepreneurs can work only when a certain level of development is already achieved, and people look forward to change and improvement.</a:t>
            </a:r>
            <a:endParaRPr sz="1500">
              <a:solidFill>
                <a:srgbClr val="424142"/>
              </a:solidFill>
              <a:highlight>
                <a:srgbClr val="FFFFFF"/>
              </a:highlight>
              <a:latin typeface="Georgia"/>
              <a:ea typeface="Georgia"/>
              <a:cs typeface="Georgia"/>
              <a:sym typeface="Georgia"/>
            </a:endParaRPr>
          </a:p>
          <a:p>
            <a:pPr indent="-323850" lvl="0" marL="457200" rtl="0" algn="l">
              <a:lnSpc>
                <a:spcPct val="150000"/>
              </a:lnSpc>
              <a:spcBef>
                <a:spcPts val="0"/>
              </a:spcBef>
              <a:spcAft>
                <a:spcPts val="0"/>
              </a:spcAft>
              <a:buClr>
                <a:schemeClr val="dk1"/>
              </a:buClr>
              <a:buSzPts val="1500"/>
              <a:buFont typeface="Georgia"/>
              <a:buChar char="●"/>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4"/>
          <p:cNvSpPr txBox="1"/>
          <p:nvPr>
            <p:ph type="title"/>
          </p:nvPr>
        </p:nvSpPr>
        <p:spPr>
          <a:xfrm>
            <a:off x="148725" y="0"/>
            <a:ext cx="8520600" cy="38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50000"/>
              </a:lnSpc>
              <a:spcBef>
                <a:spcPts val="0"/>
              </a:spcBef>
              <a:spcAft>
                <a:spcPts val="700"/>
              </a:spcAft>
              <a:buSzPct val="166191"/>
              <a:buNone/>
            </a:pPr>
            <a:r>
              <a:rPr b="1" lang="en" sz="1871">
                <a:solidFill>
                  <a:srgbClr val="000000"/>
                </a:solidFill>
                <a:highlight>
                  <a:srgbClr val="FFFFFF"/>
                </a:highlight>
                <a:latin typeface="Georgia"/>
                <a:ea typeface="Georgia"/>
                <a:cs typeface="Georgia"/>
                <a:sym typeface="Georgia"/>
              </a:rPr>
              <a:t>Based on Clarence Danhof Classification:</a:t>
            </a:r>
            <a:endParaRPr/>
          </a:p>
        </p:txBody>
      </p:sp>
      <p:sp>
        <p:nvSpPr>
          <p:cNvPr id="416" name="Google Shape;416;p64"/>
          <p:cNvSpPr txBox="1"/>
          <p:nvPr>
            <p:ph idx="1" type="body"/>
          </p:nvPr>
        </p:nvSpPr>
        <p:spPr>
          <a:xfrm>
            <a:off x="311700" y="430250"/>
            <a:ext cx="8520600" cy="4530900"/>
          </a:xfrm>
          <a:prstGeom prst="rect">
            <a:avLst/>
          </a:prstGeom>
          <a:noFill/>
          <a:ln>
            <a:noFill/>
          </a:ln>
        </p:spPr>
        <p:txBody>
          <a:bodyPr anchorCtr="0" anchor="t" bIns="91425" lIns="91425" spcFirstLastPara="1" rIns="91425" wrap="square" tIns="91425">
            <a:noAutofit/>
          </a:bodyPr>
          <a:lstStyle/>
          <a:p>
            <a:pPr indent="-301625" lvl="0" marL="457200" rtl="0" algn="l">
              <a:lnSpc>
                <a:spcPct val="150000"/>
              </a:lnSpc>
              <a:spcBef>
                <a:spcPts val="0"/>
              </a:spcBef>
              <a:spcAft>
                <a:spcPts val="0"/>
              </a:spcAft>
              <a:buClr>
                <a:schemeClr val="dk1"/>
              </a:buClr>
              <a:buSzPts val="1150"/>
              <a:buFont typeface="Georgia"/>
              <a:buChar char="●"/>
            </a:pPr>
            <a:r>
              <a:rPr b="1" lang="en" sz="1150">
                <a:solidFill>
                  <a:schemeClr val="dk1"/>
                </a:solidFill>
                <a:highlight>
                  <a:schemeClr val="lt1"/>
                </a:highlight>
                <a:latin typeface="Georgia"/>
                <a:ea typeface="Georgia"/>
                <a:cs typeface="Georgia"/>
                <a:sym typeface="Georgia"/>
              </a:rPr>
              <a:t>2. Imitative Entrepreneurs:  </a:t>
            </a:r>
            <a:r>
              <a:rPr b="1" lang="en" sz="1150">
                <a:solidFill>
                  <a:schemeClr val="dk1"/>
                </a:solidFill>
                <a:highlight>
                  <a:srgbClr val="00FF00"/>
                </a:highlight>
                <a:latin typeface="Georgia"/>
                <a:ea typeface="Georgia"/>
                <a:cs typeface="Georgia"/>
                <a:sym typeface="Georgia"/>
              </a:rPr>
              <a:t>https://www.cnbc.com/2017/10/03/7-businesses-that-cloned-others-and-made-millions.html</a:t>
            </a:r>
            <a:endParaRPr b="1" sz="1150">
              <a:solidFill>
                <a:schemeClr val="dk1"/>
              </a:solidFill>
              <a:highlight>
                <a:srgbClr val="00FF00"/>
              </a:highlight>
              <a:latin typeface="Georgia"/>
              <a:ea typeface="Georgia"/>
              <a:cs typeface="Georgia"/>
              <a:sym typeface="Georgia"/>
            </a:endParaRPr>
          </a:p>
          <a:p>
            <a:pPr indent="-301625" lvl="1" marL="914400" rtl="0" algn="l">
              <a:lnSpc>
                <a:spcPct val="160000"/>
              </a:lnSpc>
              <a:spcBef>
                <a:spcPts val="0"/>
              </a:spcBef>
              <a:spcAft>
                <a:spcPts val="0"/>
              </a:spcAft>
              <a:buClr>
                <a:srgbClr val="424142"/>
              </a:buClr>
              <a:buSzPts val="1150"/>
              <a:buFont typeface="Georgia"/>
              <a:buChar char="○"/>
            </a:pPr>
            <a:r>
              <a:rPr lang="en" sz="1150">
                <a:solidFill>
                  <a:srgbClr val="424142"/>
                </a:solidFill>
                <a:highlight>
                  <a:schemeClr val="lt1"/>
                </a:highlight>
                <a:latin typeface="Georgia"/>
                <a:ea typeface="Georgia"/>
                <a:cs typeface="Georgia"/>
                <a:sym typeface="Georgia"/>
              </a:rPr>
              <a:t>These are characterised by </a:t>
            </a:r>
            <a:r>
              <a:rPr lang="en" sz="1150">
                <a:solidFill>
                  <a:srgbClr val="FF0000"/>
                </a:solidFill>
                <a:highlight>
                  <a:schemeClr val="lt1"/>
                </a:highlight>
                <a:latin typeface="Georgia"/>
                <a:ea typeface="Georgia"/>
                <a:cs typeface="Georgia"/>
                <a:sym typeface="Georgia"/>
              </a:rPr>
              <a:t>readiness to adopt successful innovations inaugurated by innovating entrepreneurs</a:t>
            </a:r>
            <a:r>
              <a:rPr lang="en" sz="1150">
                <a:solidFill>
                  <a:srgbClr val="424142"/>
                </a:solidFill>
                <a:highlight>
                  <a:schemeClr val="lt1"/>
                </a:highlight>
                <a:latin typeface="Georgia"/>
                <a:ea typeface="Georgia"/>
                <a:cs typeface="Georgia"/>
                <a:sym typeface="Georgia"/>
              </a:rPr>
              <a:t>. </a:t>
            </a:r>
            <a:endParaRPr sz="1150">
              <a:solidFill>
                <a:srgbClr val="424142"/>
              </a:solidFill>
              <a:highlight>
                <a:schemeClr val="lt1"/>
              </a:highlight>
              <a:latin typeface="Georgia"/>
              <a:ea typeface="Georgia"/>
              <a:cs typeface="Georgia"/>
              <a:sym typeface="Georgia"/>
            </a:endParaRPr>
          </a:p>
          <a:p>
            <a:pPr indent="-301625" lvl="1" marL="914400" rtl="0" algn="l">
              <a:lnSpc>
                <a:spcPct val="160000"/>
              </a:lnSpc>
              <a:spcBef>
                <a:spcPts val="0"/>
              </a:spcBef>
              <a:spcAft>
                <a:spcPts val="0"/>
              </a:spcAft>
              <a:buClr>
                <a:srgbClr val="424142"/>
              </a:buClr>
              <a:buSzPts val="1150"/>
              <a:buFont typeface="Georgia"/>
              <a:buChar char="○"/>
            </a:pPr>
            <a:r>
              <a:rPr lang="en" sz="1150">
                <a:solidFill>
                  <a:srgbClr val="424142"/>
                </a:solidFill>
                <a:highlight>
                  <a:schemeClr val="lt1"/>
                </a:highlight>
                <a:latin typeface="Georgia"/>
                <a:ea typeface="Georgia"/>
                <a:cs typeface="Georgia"/>
                <a:sym typeface="Georgia"/>
              </a:rPr>
              <a:t>Imitative entrepreneurs </a:t>
            </a:r>
            <a:r>
              <a:rPr lang="en" sz="1150">
                <a:solidFill>
                  <a:srgbClr val="FF0000"/>
                </a:solidFill>
                <a:highlight>
                  <a:schemeClr val="lt1"/>
                </a:highlight>
                <a:latin typeface="Georgia"/>
                <a:ea typeface="Georgia"/>
                <a:cs typeface="Georgia"/>
                <a:sym typeface="Georgia"/>
              </a:rPr>
              <a:t>do not innovate the changes themselves</a:t>
            </a:r>
            <a:r>
              <a:rPr lang="en" sz="1150">
                <a:solidFill>
                  <a:srgbClr val="424142"/>
                </a:solidFill>
                <a:highlight>
                  <a:schemeClr val="lt1"/>
                </a:highlight>
                <a:latin typeface="Georgia"/>
                <a:ea typeface="Georgia"/>
                <a:cs typeface="Georgia"/>
                <a:sym typeface="Georgia"/>
              </a:rPr>
              <a:t>, they </a:t>
            </a:r>
            <a:r>
              <a:rPr lang="en" sz="1150">
                <a:solidFill>
                  <a:srgbClr val="FF0000"/>
                </a:solidFill>
                <a:highlight>
                  <a:schemeClr val="lt1"/>
                </a:highlight>
                <a:latin typeface="Georgia"/>
                <a:ea typeface="Georgia"/>
                <a:cs typeface="Georgia"/>
                <a:sym typeface="Georgia"/>
              </a:rPr>
              <a:t>only imitate techniques and technology innovated by others</a:t>
            </a:r>
            <a:r>
              <a:rPr lang="en" sz="1150">
                <a:solidFill>
                  <a:srgbClr val="424142"/>
                </a:solidFill>
                <a:highlight>
                  <a:schemeClr val="lt1"/>
                </a:highlight>
                <a:latin typeface="Georgia"/>
                <a:ea typeface="Georgia"/>
                <a:cs typeface="Georgia"/>
                <a:sym typeface="Georgia"/>
              </a:rPr>
              <a:t>. </a:t>
            </a:r>
            <a:endParaRPr sz="1150">
              <a:solidFill>
                <a:srgbClr val="424142"/>
              </a:solidFill>
              <a:highlight>
                <a:schemeClr val="lt1"/>
              </a:highlight>
              <a:latin typeface="Georgia"/>
              <a:ea typeface="Georgia"/>
              <a:cs typeface="Georgia"/>
              <a:sym typeface="Georgia"/>
            </a:endParaRPr>
          </a:p>
          <a:p>
            <a:pPr indent="-301625" lvl="1" marL="914400" rtl="0" algn="l">
              <a:lnSpc>
                <a:spcPct val="150000"/>
              </a:lnSpc>
              <a:spcBef>
                <a:spcPts val="0"/>
              </a:spcBef>
              <a:spcAft>
                <a:spcPts val="0"/>
              </a:spcAft>
              <a:buClr>
                <a:schemeClr val="dk1"/>
              </a:buClr>
              <a:buSzPts val="1150"/>
              <a:buFont typeface="Georgia"/>
              <a:buChar char="○"/>
            </a:pPr>
            <a:r>
              <a:rPr lang="en" sz="1150">
                <a:solidFill>
                  <a:srgbClr val="424142"/>
                </a:solidFill>
                <a:highlight>
                  <a:schemeClr val="lt1"/>
                </a:highlight>
                <a:latin typeface="Georgia"/>
                <a:ea typeface="Georgia"/>
                <a:cs typeface="Georgia"/>
                <a:sym typeface="Georgia"/>
              </a:rPr>
              <a:t>Such types of entrepreneurs are particularly </a:t>
            </a:r>
            <a:r>
              <a:rPr lang="en" sz="1150">
                <a:solidFill>
                  <a:srgbClr val="FF0000"/>
                </a:solidFill>
                <a:highlight>
                  <a:schemeClr val="lt1"/>
                </a:highlight>
                <a:latin typeface="Georgia"/>
                <a:ea typeface="Georgia"/>
                <a:cs typeface="Georgia"/>
                <a:sym typeface="Georgia"/>
              </a:rPr>
              <a:t>suitable for the underdeveloped regions</a:t>
            </a:r>
            <a:r>
              <a:rPr lang="en" sz="1150">
                <a:solidFill>
                  <a:srgbClr val="424142"/>
                </a:solidFill>
                <a:highlight>
                  <a:schemeClr val="lt1"/>
                </a:highlight>
                <a:latin typeface="Georgia"/>
                <a:ea typeface="Georgia"/>
                <a:cs typeface="Georgia"/>
                <a:sym typeface="Georgia"/>
              </a:rPr>
              <a:t> for bringing a mushroom drive of imitation of new combinations of factors of production already available in developed regions.</a:t>
            </a:r>
            <a:endParaRPr sz="1150">
              <a:solidFill>
                <a:srgbClr val="424142"/>
              </a:solidFill>
              <a:highlight>
                <a:schemeClr val="lt1"/>
              </a:highlight>
              <a:latin typeface="Georgia"/>
              <a:ea typeface="Georgia"/>
              <a:cs typeface="Georgia"/>
              <a:sym typeface="Georgia"/>
            </a:endParaRPr>
          </a:p>
          <a:p>
            <a:pPr indent="-301625" lvl="0" marL="457200" marR="0" rtl="0" algn="l">
              <a:lnSpc>
                <a:spcPct val="150000"/>
              </a:lnSpc>
              <a:spcBef>
                <a:spcPts val="0"/>
              </a:spcBef>
              <a:spcAft>
                <a:spcPts val="0"/>
              </a:spcAft>
              <a:buClr>
                <a:schemeClr val="dk1"/>
              </a:buClr>
              <a:buSzPts val="1150"/>
              <a:buFont typeface="Georgia"/>
              <a:buChar char="●"/>
            </a:pPr>
            <a:r>
              <a:rPr b="1" lang="en" sz="1150">
                <a:solidFill>
                  <a:schemeClr val="dk1"/>
                </a:solidFill>
                <a:highlight>
                  <a:schemeClr val="lt1"/>
                </a:highlight>
                <a:latin typeface="Georgia"/>
                <a:ea typeface="Georgia"/>
                <a:cs typeface="Georgia"/>
                <a:sym typeface="Georgia"/>
              </a:rPr>
              <a:t>3</a:t>
            </a:r>
            <a:r>
              <a:rPr b="1" lang="en" sz="1150">
                <a:solidFill>
                  <a:schemeClr val="dk1"/>
                </a:solidFill>
                <a:highlight>
                  <a:srgbClr val="FFFFFF"/>
                </a:highlight>
                <a:latin typeface="Georgia"/>
                <a:ea typeface="Georgia"/>
                <a:cs typeface="Georgia"/>
                <a:sym typeface="Georgia"/>
              </a:rPr>
              <a:t>. Fabian Entrepreneurs: </a:t>
            </a:r>
            <a:r>
              <a:rPr b="1" lang="en" sz="1150">
                <a:solidFill>
                  <a:schemeClr val="dk1"/>
                </a:solidFill>
                <a:highlight>
                  <a:srgbClr val="00FF00"/>
                </a:highlight>
                <a:latin typeface="Georgia"/>
                <a:ea typeface="Georgia"/>
                <a:cs typeface="Georgia"/>
                <a:sym typeface="Georgia"/>
              </a:rPr>
              <a:t>Ex: Kodak</a:t>
            </a:r>
            <a:endParaRPr b="1" sz="1150">
              <a:solidFill>
                <a:schemeClr val="dk1"/>
              </a:solidFill>
              <a:highlight>
                <a:srgbClr val="00FF00"/>
              </a:highlight>
              <a:latin typeface="Georgia"/>
              <a:ea typeface="Georgia"/>
              <a:cs typeface="Georgia"/>
              <a:sym typeface="Georgia"/>
            </a:endParaRPr>
          </a:p>
          <a:p>
            <a:pPr indent="-301625" lvl="1" marL="914400" rtl="0" algn="l">
              <a:lnSpc>
                <a:spcPct val="160000"/>
              </a:lnSpc>
              <a:spcBef>
                <a:spcPts val="0"/>
              </a:spcBef>
              <a:spcAft>
                <a:spcPts val="0"/>
              </a:spcAft>
              <a:buClr>
                <a:srgbClr val="424142"/>
              </a:buClr>
              <a:buSzPts val="1150"/>
              <a:buFont typeface="Georgia"/>
              <a:buChar char="○"/>
            </a:pPr>
            <a:r>
              <a:rPr lang="en" sz="1150">
                <a:solidFill>
                  <a:srgbClr val="424142"/>
                </a:solidFill>
                <a:highlight>
                  <a:srgbClr val="FFFFFF"/>
                </a:highlight>
                <a:latin typeface="Georgia"/>
                <a:ea typeface="Georgia"/>
                <a:cs typeface="Georgia"/>
                <a:sym typeface="Georgia"/>
              </a:rPr>
              <a:t>Fabian entrepreneurs are characterised by </a:t>
            </a:r>
            <a:r>
              <a:rPr lang="en" sz="1150">
                <a:solidFill>
                  <a:srgbClr val="FF0000"/>
                </a:solidFill>
                <a:highlight>
                  <a:srgbClr val="FFFFFF"/>
                </a:highlight>
                <a:latin typeface="Georgia"/>
                <a:ea typeface="Georgia"/>
                <a:cs typeface="Georgia"/>
                <a:sym typeface="Georgia"/>
              </a:rPr>
              <a:t>very great caution and skepticism in experimenting any change in their enterprises</a:t>
            </a:r>
            <a:r>
              <a:rPr lang="en" sz="1150">
                <a:solidFill>
                  <a:srgbClr val="424142"/>
                </a:solidFill>
                <a:highlight>
                  <a:srgbClr val="FFFFFF"/>
                </a:highlight>
                <a:latin typeface="Georgia"/>
                <a:ea typeface="Georgia"/>
                <a:cs typeface="Georgia"/>
                <a:sym typeface="Georgia"/>
              </a:rPr>
              <a:t>. </a:t>
            </a:r>
            <a:endParaRPr sz="1150">
              <a:solidFill>
                <a:srgbClr val="424142"/>
              </a:solidFill>
              <a:highlight>
                <a:srgbClr val="FFFFFF"/>
              </a:highlight>
              <a:latin typeface="Georgia"/>
              <a:ea typeface="Georgia"/>
              <a:cs typeface="Georgia"/>
              <a:sym typeface="Georgia"/>
            </a:endParaRPr>
          </a:p>
          <a:p>
            <a:pPr indent="-301625" lvl="1" marL="914400" rtl="0" algn="l">
              <a:lnSpc>
                <a:spcPct val="160000"/>
              </a:lnSpc>
              <a:spcBef>
                <a:spcPts val="0"/>
              </a:spcBef>
              <a:spcAft>
                <a:spcPts val="0"/>
              </a:spcAft>
              <a:buClr>
                <a:srgbClr val="424142"/>
              </a:buClr>
              <a:buSzPts val="1150"/>
              <a:buFont typeface="Georgia"/>
              <a:buChar char="○"/>
            </a:pPr>
            <a:r>
              <a:rPr lang="en" sz="1150">
                <a:solidFill>
                  <a:srgbClr val="424142"/>
                </a:solidFill>
                <a:highlight>
                  <a:srgbClr val="FFFFFF"/>
                </a:highlight>
                <a:latin typeface="Georgia"/>
                <a:ea typeface="Georgia"/>
                <a:cs typeface="Georgia"/>
                <a:sym typeface="Georgia"/>
              </a:rPr>
              <a:t>They imitate </a:t>
            </a:r>
            <a:r>
              <a:rPr lang="en" sz="1150">
                <a:solidFill>
                  <a:srgbClr val="FF0000"/>
                </a:solidFill>
                <a:highlight>
                  <a:srgbClr val="FFFFFF"/>
                </a:highlight>
                <a:latin typeface="Georgia"/>
                <a:ea typeface="Georgia"/>
                <a:cs typeface="Georgia"/>
                <a:sym typeface="Georgia"/>
              </a:rPr>
              <a:t>only when it becomes perfectly clear that failure to do so would result in a loss of the </a:t>
            </a:r>
            <a:r>
              <a:rPr lang="en" sz="1150">
                <a:solidFill>
                  <a:srgbClr val="424142"/>
                </a:solidFill>
                <a:highlight>
                  <a:srgbClr val="FFFFFF"/>
                </a:highlight>
                <a:latin typeface="Georgia"/>
                <a:ea typeface="Georgia"/>
                <a:cs typeface="Georgia"/>
                <a:sym typeface="Georgia"/>
              </a:rPr>
              <a:t>relative position in the enterprise.</a:t>
            </a:r>
            <a:endParaRPr sz="1150">
              <a:solidFill>
                <a:srgbClr val="424142"/>
              </a:solidFill>
              <a:highlight>
                <a:srgbClr val="FFFFFF"/>
              </a:highlight>
              <a:latin typeface="Georgia"/>
              <a:ea typeface="Georgia"/>
              <a:cs typeface="Georgia"/>
              <a:sym typeface="Georgia"/>
            </a:endParaRPr>
          </a:p>
          <a:p>
            <a:pPr indent="-301625" lvl="0" marL="457200" rtl="0" algn="l">
              <a:lnSpc>
                <a:spcPct val="150000"/>
              </a:lnSpc>
              <a:spcBef>
                <a:spcPts val="0"/>
              </a:spcBef>
              <a:spcAft>
                <a:spcPts val="0"/>
              </a:spcAft>
              <a:buClr>
                <a:schemeClr val="dk1"/>
              </a:buClr>
              <a:buSzPts val="1150"/>
              <a:buFont typeface="Georgia"/>
              <a:buChar char="●"/>
            </a:pPr>
            <a:r>
              <a:rPr b="1" lang="en" sz="1150">
                <a:solidFill>
                  <a:schemeClr val="dk1"/>
                </a:solidFill>
                <a:highlight>
                  <a:srgbClr val="FFFFFF"/>
                </a:highlight>
                <a:latin typeface="Georgia"/>
                <a:ea typeface="Georgia"/>
                <a:cs typeface="Georgia"/>
                <a:sym typeface="Georgia"/>
              </a:rPr>
              <a:t>4. Drone Entrepreneurs: </a:t>
            </a:r>
            <a:r>
              <a:rPr b="1" lang="en" sz="1150">
                <a:solidFill>
                  <a:schemeClr val="dk1"/>
                </a:solidFill>
                <a:highlight>
                  <a:srgbClr val="00FF00"/>
                </a:highlight>
                <a:latin typeface="Georgia"/>
                <a:ea typeface="Georgia"/>
                <a:cs typeface="Georgia"/>
                <a:sym typeface="Georgia"/>
              </a:rPr>
              <a:t>Example - Citycell - Bangladesh co,</a:t>
            </a:r>
            <a:endParaRPr sz="695">
              <a:solidFill>
                <a:srgbClr val="424142"/>
              </a:solidFill>
              <a:highlight>
                <a:srgbClr val="00FF00"/>
              </a:highlight>
            </a:endParaRPr>
          </a:p>
          <a:p>
            <a:pPr indent="-301625" lvl="1" marL="914400" rtl="0" algn="l">
              <a:lnSpc>
                <a:spcPct val="160000"/>
              </a:lnSpc>
              <a:spcBef>
                <a:spcPts val="0"/>
              </a:spcBef>
              <a:spcAft>
                <a:spcPts val="0"/>
              </a:spcAft>
              <a:buClr>
                <a:srgbClr val="424142"/>
              </a:buClr>
              <a:buSzPts val="1150"/>
              <a:buFont typeface="Georgia"/>
              <a:buChar char="○"/>
            </a:pPr>
            <a:r>
              <a:rPr lang="en" sz="1150">
                <a:solidFill>
                  <a:srgbClr val="424142"/>
                </a:solidFill>
                <a:highlight>
                  <a:srgbClr val="FFFFFF"/>
                </a:highlight>
                <a:latin typeface="Georgia"/>
                <a:ea typeface="Georgia"/>
                <a:cs typeface="Georgia"/>
                <a:sym typeface="Georgia"/>
              </a:rPr>
              <a:t>These are characterised by a </a:t>
            </a:r>
            <a:r>
              <a:rPr lang="en" sz="1150">
                <a:solidFill>
                  <a:srgbClr val="FF0000"/>
                </a:solidFill>
                <a:highlight>
                  <a:srgbClr val="FFFFFF"/>
                </a:highlight>
                <a:latin typeface="Georgia"/>
                <a:ea typeface="Georgia"/>
                <a:cs typeface="Georgia"/>
                <a:sym typeface="Georgia"/>
              </a:rPr>
              <a:t>refusal to adopt opportunities to make changes in production formulae</a:t>
            </a:r>
            <a:r>
              <a:rPr lang="en" sz="1150">
                <a:solidFill>
                  <a:srgbClr val="424142"/>
                </a:solidFill>
                <a:highlight>
                  <a:srgbClr val="FFFFFF"/>
                </a:highlight>
                <a:latin typeface="Georgia"/>
                <a:ea typeface="Georgia"/>
                <a:cs typeface="Georgia"/>
                <a:sym typeface="Georgia"/>
              </a:rPr>
              <a:t> even at the cost of severely reduced returns relative to other like producers. </a:t>
            </a:r>
            <a:endParaRPr sz="1150">
              <a:solidFill>
                <a:srgbClr val="424142"/>
              </a:solidFill>
              <a:highlight>
                <a:srgbClr val="FFFFFF"/>
              </a:highlight>
              <a:latin typeface="Georgia"/>
              <a:ea typeface="Georgia"/>
              <a:cs typeface="Georgia"/>
              <a:sym typeface="Georgia"/>
            </a:endParaRPr>
          </a:p>
          <a:p>
            <a:pPr indent="-301625" lvl="1" marL="914400" rtl="0" algn="l">
              <a:lnSpc>
                <a:spcPct val="160000"/>
              </a:lnSpc>
              <a:spcBef>
                <a:spcPts val="0"/>
              </a:spcBef>
              <a:spcAft>
                <a:spcPts val="0"/>
              </a:spcAft>
              <a:buClr>
                <a:srgbClr val="424142"/>
              </a:buClr>
              <a:buSzPts val="1150"/>
              <a:buFont typeface="Georgia"/>
              <a:buChar char="○"/>
            </a:pPr>
            <a:r>
              <a:rPr lang="en" sz="1150">
                <a:solidFill>
                  <a:srgbClr val="424142"/>
                </a:solidFill>
                <a:highlight>
                  <a:srgbClr val="FFFFFF"/>
                </a:highlight>
                <a:latin typeface="Georgia"/>
                <a:ea typeface="Georgia"/>
                <a:cs typeface="Georgia"/>
                <a:sym typeface="Georgia"/>
              </a:rPr>
              <a:t>Such entrepreneurs </a:t>
            </a:r>
            <a:r>
              <a:rPr lang="en" sz="1150">
                <a:solidFill>
                  <a:srgbClr val="FF0000"/>
                </a:solidFill>
                <a:highlight>
                  <a:srgbClr val="FFFFFF"/>
                </a:highlight>
                <a:latin typeface="Georgia"/>
                <a:ea typeface="Georgia"/>
                <a:cs typeface="Georgia"/>
                <a:sym typeface="Georgia"/>
              </a:rPr>
              <a:t>may even suffer from losses but they are not ready to make changes</a:t>
            </a:r>
            <a:r>
              <a:rPr lang="en" sz="1150">
                <a:solidFill>
                  <a:srgbClr val="424142"/>
                </a:solidFill>
                <a:highlight>
                  <a:srgbClr val="FFFFFF"/>
                </a:highlight>
                <a:latin typeface="Georgia"/>
                <a:ea typeface="Georgia"/>
                <a:cs typeface="Georgia"/>
                <a:sym typeface="Georgia"/>
              </a:rPr>
              <a:t> in their existing production methods.</a:t>
            </a:r>
            <a:endParaRPr sz="136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5"/>
          <p:cNvSpPr txBox="1"/>
          <p:nvPr>
            <p:ph type="title"/>
          </p:nvPr>
        </p:nvSpPr>
        <p:spPr>
          <a:xfrm>
            <a:off x="311700" y="137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50000"/>
              </a:lnSpc>
              <a:spcBef>
                <a:spcPts val="0"/>
              </a:spcBef>
              <a:spcAft>
                <a:spcPts val="600"/>
              </a:spcAft>
              <a:buClr>
                <a:schemeClr val="dk1"/>
              </a:buClr>
              <a:buSzPct val="50768"/>
              <a:buFont typeface="Arial"/>
              <a:buNone/>
            </a:pPr>
            <a:r>
              <a:rPr b="1" lang="en" sz="2166">
                <a:highlight>
                  <a:srgbClr val="FFFFFF"/>
                </a:highlight>
                <a:latin typeface="Georgia"/>
                <a:ea typeface="Georgia"/>
                <a:cs typeface="Georgia"/>
                <a:sym typeface="Georgia"/>
              </a:rPr>
              <a:t>Arthur Harrison. Cole Classification:</a:t>
            </a:r>
            <a:endParaRPr sz="3466"/>
          </a:p>
        </p:txBody>
      </p:sp>
      <p:sp>
        <p:nvSpPr>
          <p:cNvPr id="422" name="Google Shape;422;p65"/>
          <p:cNvSpPr txBox="1"/>
          <p:nvPr>
            <p:ph idx="1" type="body"/>
          </p:nvPr>
        </p:nvSpPr>
        <p:spPr>
          <a:xfrm>
            <a:off x="311700" y="560700"/>
            <a:ext cx="8686800" cy="4582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688"/>
              <a:buFont typeface="Arial"/>
              <a:buNone/>
            </a:pPr>
            <a:r>
              <a:rPr lang="en" sz="1237">
                <a:solidFill>
                  <a:schemeClr val="dk1"/>
                </a:solidFill>
                <a:highlight>
                  <a:srgbClr val="FFFFFF"/>
                </a:highlight>
                <a:latin typeface="Georgia"/>
                <a:ea typeface="Georgia"/>
                <a:cs typeface="Georgia"/>
                <a:sym typeface="Georgia"/>
              </a:rPr>
              <a:t>Actually, Arthur H. Cole had divided the history of American entrepreneurship into three stages of entrepreneurial thought process – Empirical stage (from scratch to 1860), Rational stage (1860-1890) and Cognitive stage (from 1890 onwards).</a:t>
            </a:r>
            <a:endParaRPr sz="1237">
              <a:solidFill>
                <a:schemeClr val="dk1"/>
              </a:solidFill>
              <a:highlight>
                <a:srgbClr val="FFFFFF"/>
              </a:highlight>
              <a:latin typeface="Georgia"/>
              <a:ea typeface="Georgia"/>
              <a:cs typeface="Georgia"/>
              <a:sym typeface="Georgia"/>
            </a:endParaRPr>
          </a:p>
          <a:p>
            <a:pPr indent="0" lvl="0" marL="0" rtl="0" algn="l">
              <a:lnSpc>
                <a:spcPct val="130000"/>
              </a:lnSpc>
              <a:spcBef>
                <a:spcPts val="1800"/>
              </a:spcBef>
              <a:spcAft>
                <a:spcPts val="0"/>
              </a:spcAft>
              <a:buClr>
                <a:schemeClr val="dk1"/>
              </a:buClr>
              <a:buSzPts val="688"/>
              <a:buFont typeface="Arial"/>
              <a:buNone/>
            </a:pPr>
            <a:r>
              <a:rPr b="1" lang="en" sz="1237">
                <a:solidFill>
                  <a:schemeClr val="dk1"/>
                </a:solidFill>
                <a:highlight>
                  <a:srgbClr val="FFFFFF"/>
                </a:highlight>
                <a:latin typeface="Georgia"/>
                <a:ea typeface="Georgia"/>
                <a:cs typeface="Georgia"/>
                <a:sym typeface="Georgia"/>
              </a:rPr>
              <a:t>Accordingly, entrepreneurs can be classified into three broad categories:</a:t>
            </a:r>
            <a:endParaRPr b="1" sz="1237">
              <a:solidFill>
                <a:schemeClr val="dk1"/>
              </a:solidFill>
              <a:highlight>
                <a:srgbClr val="FFFFFF"/>
              </a:highlight>
              <a:latin typeface="Georgia"/>
              <a:ea typeface="Georgia"/>
              <a:cs typeface="Georgia"/>
              <a:sym typeface="Georgia"/>
            </a:endParaRPr>
          </a:p>
          <a:p>
            <a:pPr indent="-307181" lvl="0" marL="457200" rtl="0" algn="l">
              <a:lnSpc>
                <a:spcPct val="130000"/>
              </a:lnSpc>
              <a:spcBef>
                <a:spcPts val="1800"/>
              </a:spcBef>
              <a:spcAft>
                <a:spcPts val="0"/>
              </a:spcAft>
              <a:buClr>
                <a:schemeClr val="dk1"/>
              </a:buClr>
              <a:buSzPts val="1238"/>
              <a:buFont typeface="Georgia"/>
              <a:buChar char="●"/>
            </a:pPr>
            <a:r>
              <a:rPr lang="en" sz="1237">
                <a:solidFill>
                  <a:schemeClr val="dk1"/>
                </a:solidFill>
                <a:highlight>
                  <a:srgbClr val="FFFFFF"/>
                </a:highlight>
                <a:latin typeface="Georgia"/>
                <a:ea typeface="Georgia"/>
                <a:cs typeface="Georgia"/>
                <a:sym typeface="Georgia"/>
              </a:rPr>
              <a:t>(a) </a:t>
            </a:r>
            <a:r>
              <a:rPr b="1" lang="en" sz="1237">
                <a:solidFill>
                  <a:schemeClr val="dk1"/>
                </a:solidFill>
                <a:highlight>
                  <a:srgbClr val="FFFFFF"/>
                </a:highlight>
                <a:latin typeface="Georgia"/>
                <a:ea typeface="Georgia"/>
                <a:cs typeface="Georgia"/>
                <a:sym typeface="Georgia"/>
              </a:rPr>
              <a:t>Empirical </a:t>
            </a:r>
            <a:r>
              <a:rPr lang="en" sz="1237">
                <a:solidFill>
                  <a:schemeClr val="dk1"/>
                </a:solidFill>
                <a:highlight>
                  <a:srgbClr val="FFFFFF"/>
                </a:highlight>
                <a:latin typeface="Georgia"/>
                <a:ea typeface="Georgia"/>
                <a:cs typeface="Georgia"/>
                <a:sym typeface="Georgia"/>
              </a:rPr>
              <a:t>– </a:t>
            </a:r>
            <a:endParaRPr sz="1237">
              <a:solidFill>
                <a:schemeClr val="dk1"/>
              </a:solidFill>
              <a:highlight>
                <a:srgbClr val="FFFFFF"/>
              </a:highlight>
              <a:latin typeface="Georgia"/>
              <a:ea typeface="Georgia"/>
              <a:cs typeface="Georgia"/>
              <a:sym typeface="Georgia"/>
            </a:endParaRPr>
          </a:p>
          <a:p>
            <a:pPr indent="-307181" lvl="1" marL="914400" rtl="0" algn="l">
              <a:lnSpc>
                <a:spcPct val="130000"/>
              </a:lnSpc>
              <a:spcBef>
                <a:spcPts val="0"/>
              </a:spcBef>
              <a:spcAft>
                <a:spcPts val="0"/>
              </a:spcAft>
              <a:buSzPts val="1238"/>
              <a:buFont typeface="Georgia"/>
              <a:buChar char="○"/>
            </a:pPr>
            <a:r>
              <a:rPr lang="en" sz="1237">
                <a:solidFill>
                  <a:schemeClr val="dk1"/>
                </a:solidFill>
                <a:highlight>
                  <a:srgbClr val="FFFFFF"/>
                </a:highlight>
                <a:latin typeface="Georgia"/>
                <a:ea typeface="Georgia"/>
                <a:cs typeface="Georgia"/>
                <a:sym typeface="Georgia"/>
              </a:rPr>
              <a:t>This category of entrepreneurs </a:t>
            </a:r>
            <a:r>
              <a:rPr lang="en" sz="1237">
                <a:solidFill>
                  <a:srgbClr val="FF0000"/>
                </a:solidFill>
                <a:highlight>
                  <a:srgbClr val="FFFFFF"/>
                </a:highlight>
                <a:latin typeface="Georgia"/>
                <a:ea typeface="Georgia"/>
                <a:cs typeface="Georgia"/>
                <a:sym typeface="Georgia"/>
              </a:rPr>
              <a:t>rarely introduce anything radical, innovative or revolutionary.</a:t>
            </a:r>
            <a:r>
              <a:rPr lang="en" sz="1237">
                <a:solidFill>
                  <a:schemeClr val="dk1"/>
                </a:solidFill>
                <a:highlight>
                  <a:srgbClr val="FFFFFF"/>
                </a:highlight>
                <a:latin typeface="Georgia"/>
                <a:ea typeface="Georgia"/>
                <a:cs typeface="Georgia"/>
                <a:sym typeface="Georgia"/>
              </a:rPr>
              <a:t> </a:t>
            </a:r>
            <a:endParaRPr sz="1237">
              <a:solidFill>
                <a:schemeClr val="dk1"/>
              </a:solidFill>
              <a:highlight>
                <a:srgbClr val="FFFFFF"/>
              </a:highlight>
              <a:latin typeface="Georgia"/>
              <a:ea typeface="Georgia"/>
              <a:cs typeface="Georgia"/>
              <a:sym typeface="Georgia"/>
            </a:endParaRPr>
          </a:p>
          <a:p>
            <a:pPr indent="-307181" lvl="1" marL="914400" rtl="0" algn="l">
              <a:lnSpc>
                <a:spcPct val="130000"/>
              </a:lnSpc>
              <a:spcBef>
                <a:spcPts val="0"/>
              </a:spcBef>
              <a:spcAft>
                <a:spcPts val="0"/>
              </a:spcAft>
              <a:buClr>
                <a:schemeClr val="dk1"/>
              </a:buClr>
              <a:buSzPts val="1238"/>
              <a:buFont typeface="Georgia"/>
              <a:buChar char="○"/>
            </a:pPr>
            <a:r>
              <a:rPr lang="en" sz="1237">
                <a:solidFill>
                  <a:schemeClr val="dk1"/>
                </a:solidFill>
                <a:highlight>
                  <a:srgbClr val="FFFFFF"/>
                </a:highlight>
                <a:latin typeface="Georgia"/>
                <a:ea typeface="Georgia"/>
                <a:cs typeface="Georgia"/>
                <a:sym typeface="Georgia"/>
              </a:rPr>
              <a:t>They are guided by the </a:t>
            </a:r>
            <a:r>
              <a:rPr lang="en" sz="1237">
                <a:solidFill>
                  <a:srgbClr val="FF0000"/>
                </a:solidFill>
                <a:highlight>
                  <a:srgbClr val="FFFFFF"/>
                </a:highlight>
                <a:latin typeface="Georgia"/>
                <a:ea typeface="Georgia"/>
                <a:cs typeface="Georgia"/>
                <a:sym typeface="Georgia"/>
              </a:rPr>
              <a:t>principle of rule of thumb</a:t>
            </a:r>
            <a:r>
              <a:rPr lang="en" sz="1237">
                <a:solidFill>
                  <a:schemeClr val="dk1"/>
                </a:solidFill>
                <a:highlight>
                  <a:srgbClr val="FFFFFF"/>
                </a:highlight>
                <a:latin typeface="Georgia"/>
                <a:ea typeface="Georgia"/>
                <a:cs typeface="Georgia"/>
                <a:sym typeface="Georgia"/>
              </a:rPr>
              <a:t>.</a:t>
            </a:r>
            <a:endParaRPr sz="1237">
              <a:solidFill>
                <a:schemeClr val="dk1"/>
              </a:solidFill>
              <a:highlight>
                <a:srgbClr val="FFFFFF"/>
              </a:highlight>
              <a:latin typeface="Georgia"/>
              <a:ea typeface="Georgia"/>
              <a:cs typeface="Georgia"/>
              <a:sym typeface="Georgia"/>
            </a:endParaRPr>
          </a:p>
          <a:p>
            <a:pPr indent="-307181" lvl="0" marL="457200" rtl="0" algn="l">
              <a:lnSpc>
                <a:spcPct val="130000"/>
              </a:lnSpc>
              <a:spcBef>
                <a:spcPts val="0"/>
              </a:spcBef>
              <a:spcAft>
                <a:spcPts val="0"/>
              </a:spcAft>
              <a:buClr>
                <a:schemeClr val="dk1"/>
              </a:buClr>
              <a:buSzPts val="1238"/>
              <a:buFont typeface="Georgia"/>
              <a:buChar char="●"/>
            </a:pPr>
            <a:r>
              <a:rPr lang="en" sz="1237">
                <a:solidFill>
                  <a:schemeClr val="dk1"/>
                </a:solidFill>
                <a:highlight>
                  <a:srgbClr val="FFFFFF"/>
                </a:highlight>
                <a:latin typeface="Georgia"/>
                <a:ea typeface="Georgia"/>
                <a:cs typeface="Georgia"/>
                <a:sym typeface="Georgia"/>
              </a:rPr>
              <a:t>(b) </a:t>
            </a:r>
            <a:r>
              <a:rPr b="1" lang="en" sz="1237">
                <a:solidFill>
                  <a:schemeClr val="dk1"/>
                </a:solidFill>
                <a:highlight>
                  <a:srgbClr val="FFFFFF"/>
                </a:highlight>
                <a:latin typeface="Georgia"/>
                <a:ea typeface="Georgia"/>
                <a:cs typeface="Georgia"/>
                <a:sym typeface="Georgia"/>
              </a:rPr>
              <a:t>Rational </a:t>
            </a:r>
            <a:r>
              <a:rPr lang="en" sz="1237">
                <a:solidFill>
                  <a:schemeClr val="dk1"/>
                </a:solidFill>
                <a:highlight>
                  <a:srgbClr val="FFFFFF"/>
                </a:highlight>
                <a:latin typeface="Georgia"/>
                <a:ea typeface="Georgia"/>
                <a:cs typeface="Georgia"/>
                <a:sym typeface="Georgia"/>
              </a:rPr>
              <a:t>– </a:t>
            </a:r>
            <a:endParaRPr sz="1237">
              <a:solidFill>
                <a:schemeClr val="dk1"/>
              </a:solidFill>
              <a:highlight>
                <a:srgbClr val="FFFFFF"/>
              </a:highlight>
              <a:latin typeface="Georgia"/>
              <a:ea typeface="Georgia"/>
              <a:cs typeface="Georgia"/>
              <a:sym typeface="Georgia"/>
            </a:endParaRPr>
          </a:p>
          <a:p>
            <a:pPr indent="-307181" lvl="1" marL="914400" rtl="0" algn="l">
              <a:lnSpc>
                <a:spcPct val="130000"/>
              </a:lnSpc>
              <a:spcBef>
                <a:spcPts val="0"/>
              </a:spcBef>
              <a:spcAft>
                <a:spcPts val="0"/>
              </a:spcAft>
              <a:buClr>
                <a:schemeClr val="dk1"/>
              </a:buClr>
              <a:buSzPts val="1238"/>
              <a:buFont typeface="Georgia"/>
              <a:buChar char="○"/>
            </a:pPr>
            <a:r>
              <a:rPr lang="en" sz="1237">
                <a:solidFill>
                  <a:schemeClr val="dk1"/>
                </a:solidFill>
                <a:highlight>
                  <a:srgbClr val="FFFFFF"/>
                </a:highlight>
                <a:latin typeface="Georgia"/>
                <a:ea typeface="Georgia"/>
                <a:cs typeface="Georgia"/>
                <a:sym typeface="Georgia"/>
              </a:rPr>
              <a:t>The rational entrepreneurs </a:t>
            </a:r>
            <a:r>
              <a:rPr lang="en" sz="1237">
                <a:solidFill>
                  <a:srgbClr val="FF0000"/>
                </a:solidFill>
                <a:highlight>
                  <a:srgbClr val="FFFFFF"/>
                </a:highlight>
                <a:latin typeface="Georgia"/>
                <a:ea typeface="Georgia"/>
                <a:cs typeface="Georgia"/>
                <a:sym typeface="Georgia"/>
              </a:rPr>
              <a:t>have the information and are aware about the business environment</a:t>
            </a:r>
            <a:r>
              <a:rPr lang="en" sz="1237">
                <a:solidFill>
                  <a:schemeClr val="dk1"/>
                </a:solidFill>
                <a:highlight>
                  <a:srgbClr val="FFFFFF"/>
                </a:highlight>
                <a:latin typeface="Georgia"/>
                <a:ea typeface="Georgia"/>
                <a:cs typeface="Georgia"/>
                <a:sym typeface="Georgia"/>
              </a:rPr>
              <a:t>. </a:t>
            </a:r>
            <a:endParaRPr sz="1237">
              <a:solidFill>
                <a:schemeClr val="dk1"/>
              </a:solidFill>
              <a:highlight>
                <a:srgbClr val="FFFFFF"/>
              </a:highlight>
              <a:latin typeface="Georgia"/>
              <a:ea typeface="Georgia"/>
              <a:cs typeface="Georgia"/>
              <a:sym typeface="Georgia"/>
            </a:endParaRPr>
          </a:p>
          <a:p>
            <a:pPr indent="-307181" lvl="1" marL="914400" rtl="0" algn="l">
              <a:lnSpc>
                <a:spcPct val="130000"/>
              </a:lnSpc>
              <a:spcBef>
                <a:spcPts val="0"/>
              </a:spcBef>
              <a:spcAft>
                <a:spcPts val="0"/>
              </a:spcAft>
              <a:buClr>
                <a:schemeClr val="dk1"/>
              </a:buClr>
              <a:buSzPts val="1238"/>
              <a:buFont typeface="Georgia"/>
              <a:buChar char="○"/>
            </a:pPr>
            <a:r>
              <a:rPr lang="en" sz="1237">
                <a:solidFill>
                  <a:schemeClr val="dk1"/>
                </a:solidFill>
                <a:highlight>
                  <a:srgbClr val="FFFFFF"/>
                </a:highlight>
                <a:latin typeface="Georgia"/>
                <a:ea typeface="Georgia"/>
                <a:cs typeface="Georgia"/>
                <a:sym typeface="Georgia"/>
              </a:rPr>
              <a:t>They understand the </a:t>
            </a:r>
            <a:r>
              <a:rPr lang="en" sz="1237">
                <a:solidFill>
                  <a:srgbClr val="FF0000"/>
                </a:solidFill>
                <a:highlight>
                  <a:srgbClr val="FFFFFF"/>
                </a:highlight>
                <a:latin typeface="Georgia"/>
                <a:ea typeface="Georgia"/>
                <a:cs typeface="Georgia"/>
                <a:sym typeface="Georgia"/>
              </a:rPr>
              <a:t>prevailing economic conditions and are ready to introduce modifications when necessary.</a:t>
            </a:r>
            <a:endParaRPr sz="1237">
              <a:solidFill>
                <a:srgbClr val="FF0000"/>
              </a:solidFill>
              <a:highlight>
                <a:srgbClr val="FFFFFF"/>
              </a:highlight>
              <a:latin typeface="Georgia"/>
              <a:ea typeface="Georgia"/>
              <a:cs typeface="Georgia"/>
              <a:sym typeface="Georgia"/>
            </a:endParaRPr>
          </a:p>
          <a:p>
            <a:pPr indent="-307181" lvl="0" marL="457200" rtl="0" algn="l">
              <a:lnSpc>
                <a:spcPct val="130000"/>
              </a:lnSpc>
              <a:spcBef>
                <a:spcPts val="0"/>
              </a:spcBef>
              <a:spcAft>
                <a:spcPts val="0"/>
              </a:spcAft>
              <a:buClr>
                <a:schemeClr val="dk1"/>
              </a:buClr>
              <a:buSzPts val="1238"/>
              <a:buFont typeface="Georgia"/>
              <a:buChar char="●"/>
            </a:pPr>
            <a:r>
              <a:rPr lang="en" sz="1237">
                <a:solidFill>
                  <a:schemeClr val="dk1"/>
                </a:solidFill>
                <a:highlight>
                  <a:srgbClr val="FFFFFF"/>
                </a:highlight>
                <a:latin typeface="Georgia"/>
                <a:ea typeface="Georgia"/>
                <a:cs typeface="Georgia"/>
                <a:sym typeface="Georgia"/>
              </a:rPr>
              <a:t>(c) </a:t>
            </a:r>
            <a:r>
              <a:rPr b="1" lang="en" sz="1237">
                <a:solidFill>
                  <a:schemeClr val="dk1"/>
                </a:solidFill>
                <a:highlight>
                  <a:srgbClr val="FFFFFF"/>
                </a:highlight>
                <a:latin typeface="Georgia"/>
                <a:ea typeface="Georgia"/>
                <a:cs typeface="Georgia"/>
                <a:sym typeface="Georgia"/>
              </a:rPr>
              <a:t>Cognitive </a:t>
            </a:r>
            <a:r>
              <a:rPr lang="en" sz="1237">
                <a:solidFill>
                  <a:schemeClr val="dk1"/>
                </a:solidFill>
                <a:highlight>
                  <a:srgbClr val="FFFFFF"/>
                </a:highlight>
                <a:latin typeface="Georgia"/>
                <a:ea typeface="Georgia"/>
                <a:cs typeface="Georgia"/>
                <a:sym typeface="Georgia"/>
              </a:rPr>
              <a:t>– </a:t>
            </a:r>
            <a:endParaRPr sz="1237">
              <a:solidFill>
                <a:schemeClr val="dk1"/>
              </a:solidFill>
              <a:highlight>
                <a:srgbClr val="FFFFFF"/>
              </a:highlight>
              <a:latin typeface="Georgia"/>
              <a:ea typeface="Georgia"/>
              <a:cs typeface="Georgia"/>
              <a:sym typeface="Georgia"/>
            </a:endParaRPr>
          </a:p>
          <a:p>
            <a:pPr indent="-307181" lvl="1" marL="914400" rtl="0" algn="l">
              <a:lnSpc>
                <a:spcPct val="130000"/>
              </a:lnSpc>
              <a:spcBef>
                <a:spcPts val="0"/>
              </a:spcBef>
              <a:spcAft>
                <a:spcPts val="0"/>
              </a:spcAft>
              <a:buClr>
                <a:schemeClr val="dk1"/>
              </a:buClr>
              <a:buSzPts val="1238"/>
              <a:buFont typeface="Georgia"/>
              <a:buChar char="○"/>
            </a:pPr>
            <a:r>
              <a:rPr lang="en" sz="1237">
                <a:solidFill>
                  <a:schemeClr val="dk1"/>
                </a:solidFill>
                <a:highlight>
                  <a:srgbClr val="FFFFFF"/>
                </a:highlight>
                <a:latin typeface="Georgia"/>
                <a:ea typeface="Georgia"/>
                <a:cs typeface="Georgia"/>
                <a:sym typeface="Georgia"/>
              </a:rPr>
              <a:t>Cognitive entrepreneurs are </a:t>
            </a:r>
            <a:r>
              <a:rPr lang="en" sz="1237">
                <a:solidFill>
                  <a:srgbClr val="FF0000"/>
                </a:solidFill>
                <a:highlight>
                  <a:srgbClr val="FFFFFF"/>
                </a:highlight>
                <a:latin typeface="Georgia"/>
                <a:ea typeface="Georgia"/>
                <a:cs typeface="Georgia"/>
                <a:sym typeface="Georgia"/>
              </a:rPr>
              <a:t>sophisticated.</a:t>
            </a:r>
            <a:r>
              <a:rPr lang="en" sz="1237">
                <a:solidFill>
                  <a:schemeClr val="dk1"/>
                </a:solidFill>
                <a:highlight>
                  <a:srgbClr val="FFFFFF"/>
                </a:highlight>
                <a:latin typeface="Georgia"/>
                <a:ea typeface="Georgia"/>
                <a:cs typeface="Georgia"/>
                <a:sym typeface="Georgia"/>
              </a:rPr>
              <a:t> </a:t>
            </a:r>
            <a:endParaRPr sz="1237">
              <a:solidFill>
                <a:schemeClr val="dk1"/>
              </a:solidFill>
              <a:highlight>
                <a:srgbClr val="FFFFFF"/>
              </a:highlight>
              <a:latin typeface="Georgia"/>
              <a:ea typeface="Georgia"/>
              <a:cs typeface="Georgia"/>
              <a:sym typeface="Georgia"/>
            </a:endParaRPr>
          </a:p>
          <a:p>
            <a:pPr indent="-307181" lvl="1" marL="914400" rtl="0" algn="l">
              <a:lnSpc>
                <a:spcPct val="130000"/>
              </a:lnSpc>
              <a:spcBef>
                <a:spcPts val="0"/>
              </a:spcBef>
              <a:spcAft>
                <a:spcPts val="0"/>
              </a:spcAft>
              <a:buClr>
                <a:schemeClr val="dk1"/>
              </a:buClr>
              <a:buSzPts val="1238"/>
              <a:buFont typeface="Georgia"/>
              <a:buChar char="○"/>
            </a:pPr>
            <a:r>
              <a:rPr lang="en" sz="1237">
                <a:solidFill>
                  <a:schemeClr val="dk1"/>
                </a:solidFill>
                <a:highlight>
                  <a:srgbClr val="FFFFFF"/>
                </a:highlight>
                <a:latin typeface="Georgia"/>
                <a:ea typeface="Georgia"/>
                <a:cs typeface="Georgia"/>
                <a:sym typeface="Georgia"/>
              </a:rPr>
              <a:t>They have </a:t>
            </a:r>
            <a:r>
              <a:rPr lang="en" sz="1237">
                <a:solidFill>
                  <a:srgbClr val="FF0000"/>
                </a:solidFill>
                <a:highlight>
                  <a:srgbClr val="FFFFFF"/>
                </a:highlight>
                <a:latin typeface="Georgia"/>
                <a:ea typeface="Georgia"/>
                <a:cs typeface="Georgia"/>
                <a:sym typeface="Georgia"/>
              </a:rPr>
              <a:t>experts to advise them and acts upon accordingly</a:t>
            </a:r>
            <a:r>
              <a:rPr lang="en" sz="1237">
                <a:solidFill>
                  <a:schemeClr val="dk1"/>
                </a:solidFill>
                <a:highlight>
                  <a:srgbClr val="FFFFFF"/>
                </a:highlight>
                <a:latin typeface="Georgia"/>
                <a:ea typeface="Georgia"/>
                <a:cs typeface="Georgia"/>
                <a:sym typeface="Georgia"/>
              </a:rPr>
              <a:t>. </a:t>
            </a:r>
            <a:endParaRPr sz="1237">
              <a:solidFill>
                <a:schemeClr val="dk1"/>
              </a:solidFill>
              <a:highlight>
                <a:srgbClr val="FFFFFF"/>
              </a:highlight>
              <a:latin typeface="Georgia"/>
              <a:ea typeface="Georgia"/>
              <a:cs typeface="Georgia"/>
              <a:sym typeface="Georgia"/>
            </a:endParaRPr>
          </a:p>
          <a:p>
            <a:pPr indent="-307181" lvl="1" marL="914400" rtl="0" algn="l">
              <a:lnSpc>
                <a:spcPct val="130000"/>
              </a:lnSpc>
              <a:spcBef>
                <a:spcPts val="0"/>
              </a:spcBef>
              <a:spcAft>
                <a:spcPts val="0"/>
              </a:spcAft>
              <a:buClr>
                <a:schemeClr val="dk1"/>
              </a:buClr>
              <a:buSzPts val="1238"/>
              <a:buFont typeface="Georgia"/>
              <a:buChar char="○"/>
            </a:pPr>
            <a:r>
              <a:rPr lang="en" sz="1237">
                <a:solidFill>
                  <a:schemeClr val="dk1"/>
                </a:solidFill>
                <a:highlight>
                  <a:srgbClr val="FFFFFF"/>
                </a:highlight>
                <a:latin typeface="Georgia"/>
                <a:ea typeface="Georgia"/>
                <a:cs typeface="Georgia"/>
                <a:sym typeface="Georgia"/>
              </a:rPr>
              <a:t>They </a:t>
            </a:r>
            <a:r>
              <a:rPr lang="en" sz="1237">
                <a:solidFill>
                  <a:srgbClr val="FF0000"/>
                </a:solidFill>
                <a:highlight>
                  <a:srgbClr val="FFFFFF"/>
                </a:highlight>
                <a:latin typeface="Georgia"/>
                <a:ea typeface="Georgia"/>
                <a:cs typeface="Georgia"/>
                <a:sym typeface="Georgia"/>
              </a:rPr>
              <a:t>introduce changes whenever necessary </a:t>
            </a:r>
            <a:r>
              <a:rPr lang="en" sz="1237">
                <a:solidFill>
                  <a:schemeClr val="dk1"/>
                </a:solidFill>
                <a:highlight>
                  <a:srgbClr val="FFFFFF"/>
                </a:highlight>
                <a:latin typeface="Georgia"/>
                <a:ea typeface="Georgia"/>
                <a:cs typeface="Georgia"/>
                <a:sym typeface="Georgia"/>
              </a:rPr>
              <a:t>.</a:t>
            </a:r>
            <a:endParaRPr sz="1237">
              <a:solidFill>
                <a:schemeClr val="dk1"/>
              </a:solidFill>
              <a:highlight>
                <a:srgbClr val="FFFFFF"/>
              </a:highlight>
              <a:latin typeface="Georgia"/>
              <a:ea typeface="Georgia"/>
              <a:cs typeface="Georgia"/>
              <a:sym typeface="Georgia"/>
            </a:endParaRPr>
          </a:p>
          <a:p>
            <a:pPr indent="-307181" lvl="1" marL="914400" rtl="0" algn="l">
              <a:lnSpc>
                <a:spcPct val="130000"/>
              </a:lnSpc>
              <a:spcBef>
                <a:spcPts val="0"/>
              </a:spcBef>
              <a:spcAft>
                <a:spcPts val="0"/>
              </a:spcAft>
              <a:buClr>
                <a:schemeClr val="dk1"/>
              </a:buClr>
              <a:buSzPts val="1238"/>
              <a:buFont typeface="Georgia"/>
              <a:buChar char="○"/>
            </a:pPr>
            <a:r>
              <a:rPr lang="en" sz="1237">
                <a:solidFill>
                  <a:schemeClr val="dk1"/>
                </a:solidFill>
                <a:highlight>
                  <a:srgbClr val="FFFFFF"/>
                </a:highlight>
                <a:latin typeface="Georgia"/>
                <a:ea typeface="Georgia"/>
                <a:cs typeface="Georgia"/>
                <a:sym typeface="Georgia"/>
              </a:rPr>
              <a:t>These changes </a:t>
            </a:r>
            <a:r>
              <a:rPr lang="en" sz="1237">
                <a:solidFill>
                  <a:srgbClr val="FF0000"/>
                </a:solidFill>
                <a:highlight>
                  <a:srgbClr val="FFFFFF"/>
                </a:highlight>
                <a:latin typeface="Georgia"/>
                <a:ea typeface="Georgia"/>
                <a:cs typeface="Georgia"/>
                <a:sym typeface="Georgia"/>
              </a:rPr>
              <a:t>may completely break from the existing scheme of enterprise</a:t>
            </a:r>
            <a:r>
              <a:rPr lang="en" sz="1237">
                <a:solidFill>
                  <a:schemeClr val="dk1"/>
                </a:solidFill>
                <a:highlight>
                  <a:srgbClr val="FFFFFF"/>
                </a:highlight>
                <a:latin typeface="Georgia"/>
                <a:ea typeface="Georgia"/>
                <a:cs typeface="Georgia"/>
                <a:sym typeface="Georgia"/>
              </a:rPr>
              <a:t>.</a:t>
            </a:r>
            <a:endParaRPr sz="1425"/>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6"/>
          <p:cNvSpPr txBox="1"/>
          <p:nvPr>
            <p:ph type="title"/>
          </p:nvPr>
        </p:nvSpPr>
        <p:spPr>
          <a:xfrm>
            <a:off x="363850" y="1190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45606"/>
              </a:lnSpc>
              <a:spcBef>
                <a:spcPts val="0"/>
              </a:spcBef>
              <a:spcAft>
                <a:spcPts val="0"/>
              </a:spcAft>
              <a:buSzPct val="86419"/>
              <a:buNone/>
            </a:pPr>
            <a:r>
              <a:rPr lang="en" sz="3600">
                <a:highlight>
                  <a:srgbClr val="FFFFFF"/>
                </a:highlight>
              </a:rPr>
              <a:t>Corporate Social Entrepreneurship (CSE) </a:t>
            </a:r>
            <a:endParaRPr/>
          </a:p>
        </p:txBody>
      </p:sp>
      <p:sp>
        <p:nvSpPr>
          <p:cNvPr id="428" name="Google Shape;428;p66"/>
          <p:cNvSpPr txBox="1"/>
          <p:nvPr>
            <p:ph idx="1" type="body"/>
          </p:nvPr>
        </p:nvSpPr>
        <p:spPr>
          <a:xfrm>
            <a:off x="311700" y="806975"/>
            <a:ext cx="8520600" cy="4264800"/>
          </a:xfrm>
          <a:prstGeom prst="rect">
            <a:avLst/>
          </a:prstGeom>
          <a:noFill/>
          <a:ln>
            <a:noFill/>
          </a:ln>
        </p:spPr>
        <p:txBody>
          <a:bodyPr anchorCtr="0" anchor="t" bIns="91425" lIns="91425" spcFirstLastPara="1" rIns="91425" wrap="square" tIns="91425">
            <a:noAutofit/>
          </a:bodyPr>
          <a:lstStyle/>
          <a:p>
            <a:pPr indent="-275669" lvl="0" marL="457200" rtl="0" algn="l">
              <a:lnSpc>
                <a:spcPct val="95000"/>
              </a:lnSpc>
              <a:spcBef>
                <a:spcPts val="0"/>
              </a:spcBef>
              <a:spcAft>
                <a:spcPts val="0"/>
              </a:spcAft>
              <a:buClr>
                <a:srgbClr val="333333"/>
              </a:buClr>
              <a:buSzPts val="741"/>
              <a:buFont typeface="Roboto"/>
              <a:buChar char="●"/>
            </a:pPr>
            <a:r>
              <a:rPr lang="en" sz="1570">
                <a:solidFill>
                  <a:schemeClr val="dk1"/>
                </a:solidFill>
                <a:highlight>
                  <a:srgbClr val="FFFFFF"/>
                </a:highlight>
              </a:rPr>
              <a:t>Corporate Social Entrepreneurship (CSE) is a process </a:t>
            </a:r>
            <a:r>
              <a:rPr lang="en" sz="1570">
                <a:solidFill>
                  <a:srgbClr val="FF0000"/>
                </a:solidFill>
                <a:highlight>
                  <a:srgbClr val="FFFFFF"/>
                </a:highlight>
              </a:rPr>
              <a:t>aimed at enabling business to develop more advanced and powerful forms of Corporate Social Responsibility (CSR)</a:t>
            </a:r>
            <a:r>
              <a:rPr lang="en" sz="1570">
                <a:solidFill>
                  <a:schemeClr val="dk1"/>
                </a:solidFill>
                <a:highlight>
                  <a:srgbClr val="FFFFFF"/>
                </a:highlight>
              </a:rPr>
              <a:t>. </a:t>
            </a:r>
            <a:endParaRPr sz="1570">
              <a:solidFill>
                <a:schemeClr val="dk1"/>
              </a:solidFill>
              <a:highlight>
                <a:srgbClr val="FFFFFF"/>
              </a:highlight>
            </a:endParaRPr>
          </a:p>
          <a:p>
            <a:pPr indent="0" lvl="0" marL="0" rtl="0" algn="l">
              <a:lnSpc>
                <a:spcPct val="95000"/>
              </a:lnSpc>
              <a:spcBef>
                <a:spcPts val="1200"/>
              </a:spcBef>
              <a:spcAft>
                <a:spcPts val="0"/>
              </a:spcAft>
              <a:buSzPts val="1800"/>
              <a:buNone/>
            </a:pPr>
            <a:r>
              <a:t/>
            </a:r>
            <a:endParaRPr sz="370">
              <a:solidFill>
                <a:schemeClr val="dk1"/>
              </a:solidFill>
              <a:highlight>
                <a:srgbClr val="FFFFFF"/>
              </a:highlight>
            </a:endParaRPr>
          </a:p>
          <a:p>
            <a:pPr indent="-275669" lvl="0" marL="457200" marR="0" rtl="0" algn="l">
              <a:lnSpc>
                <a:spcPct val="95000"/>
              </a:lnSpc>
              <a:spcBef>
                <a:spcPts val="1200"/>
              </a:spcBef>
              <a:spcAft>
                <a:spcPts val="0"/>
              </a:spcAft>
              <a:buClr>
                <a:srgbClr val="333333"/>
              </a:buClr>
              <a:buSzPts val="741"/>
              <a:buFont typeface="Roboto"/>
              <a:buChar char="●"/>
            </a:pPr>
            <a:r>
              <a:rPr lang="en" sz="1570">
                <a:solidFill>
                  <a:schemeClr val="dk1"/>
                </a:solidFill>
                <a:highlight>
                  <a:srgbClr val="FFFFFF"/>
                </a:highlight>
              </a:rPr>
              <a:t>CSE emerges from and builds on three other conceptual frameworks: </a:t>
            </a:r>
            <a:endParaRPr sz="1570">
              <a:solidFill>
                <a:schemeClr val="dk1"/>
              </a:solidFill>
              <a:highlight>
                <a:srgbClr val="FFFFFF"/>
              </a:highlight>
            </a:endParaRPr>
          </a:p>
          <a:p>
            <a:pPr indent="-275669" lvl="1" marL="914400" rtl="0" algn="l">
              <a:lnSpc>
                <a:spcPct val="95000"/>
              </a:lnSpc>
              <a:spcBef>
                <a:spcPts val="0"/>
              </a:spcBef>
              <a:spcAft>
                <a:spcPts val="0"/>
              </a:spcAft>
              <a:buClr>
                <a:srgbClr val="333333"/>
              </a:buClr>
              <a:buSzPts val="741"/>
              <a:buFont typeface="Roboto"/>
              <a:buChar char="○"/>
            </a:pPr>
            <a:r>
              <a:rPr lang="en" sz="1570">
                <a:solidFill>
                  <a:schemeClr val="dk1"/>
                </a:solidFill>
                <a:highlight>
                  <a:srgbClr val="FFFFFF"/>
                </a:highlight>
              </a:rPr>
              <a:t>entrepreneurship, </a:t>
            </a:r>
            <a:endParaRPr sz="1570">
              <a:solidFill>
                <a:schemeClr val="dk1"/>
              </a:solidFill>
              <a:highlight>
                <a:srgbClr val="FFFFFF"/>
              </a:highlight>
            </a:endParaRPr>
          </a:p>
          <a:p>
            <a:pPr indent="-275669" lvl="1" marL="914400" rtl="0" algn="l">
              <a:lnSpc>
                <a:spcPct val="95000"/>
              </a:lnSpc>
              <a:spcBef>
                <a:spcPts val="0"/>
              </a:spcBef>
              <a:spcAft>
                <a:spcPts val="0"/>
              </a:spcAft>
              <a:buClr>
                <a:srgbClr val="333333"/>
              </a:buClr>
              <a:buSzPts val="741"/>
              <a:buFont typeface="Roboto"/>
              <a:buChar char="○"/>
            </a:pPr>
            <a:r>
              <a:rPr lang="en" sz="1570">
                <a:solidFill>
                  <a:schemeClr val="dk1"/>
                </a:solidFill>
                <a:highlight>
                  <a:srgbClr val="FFFFFF"/>
                </a:highlight>
              </a:rPr>
              <a:t>corporate entrepreneurship, and </a:t>
            </a:r>
            <a:endParaRPr sz="1570">
              <a:solidFill>
                <a:schemeClr val="dk1"/>
              </a:solidFill>
              <a:highlight>
                <a:srgbClr val="FFFFFF"/>
              </a:highlight>
            </a:endParaRPr>
          </a:p>
          <a:p>
            <a:pPr indent="-275669" lvl="1" marL="914400" rtl="0" algn="l">
              <a:lnSpc>
                <a:spcPct val="95000"/>
              </a:lnSpc>
              <a:spcBef>
                <a:spcPts val="0"/>
              </a:spcBef>
              <a:spcAft>
                <a:spcPts val="0"/>
              </a:spcAft>
              <a:buClr>
                <a:srgbClr val="333333"/>
              </a:buClr>
              <a:buSzPts val="741"/>
              <a:buFont typeface="Roboto"/>
              <a:buChar char="○"/>
            </a:pPr>
            <a:r>
              <a:rPr lang="en" sz="1570">
                <a:solidFill>
                  <a:schemeClr val="dk1"/>
                </a:solidFill>
                <a:highlight>
                  <a:srgbClr val="FFFFFF"/>
                </a:highlight>
              </a:rPr>
              <a:t>social entrepreneurship. </a:t>
            </a:r>
            <a:endParaRPr sz="1570">
              <a:solidFill>
                <a:schemeClr val="dk1"/>
              </a:solidFill>
              <a:highlight>
                <a:srgbClr val="FFFFFF"/>
              </a:highlight>
            </a:endParaRPr>
          </a:p>
          <a:p>
            <a:pPr indent="0" lvl="0" marL="457200" marR="0" rtl="0" algn="l">
              <a:lnSpc>
                <a:spcPct val="95000"/>
              </a:lnSpc>
              <a:spcBef>
                <a:spcPts val="1200"/>
              </a:spcBef>
              <a:spcAft>
                <a:spcPts val="0"/>
              </a:spcAft>
              <a:buSzPts val="1800"/>
              <a:buNone/>
            </a:pPr>
            <a:r>
              <a:t/>
            </a:r>
            <a:endParaRPr sz="1570">
              <a:solidFill>
                <a:schemeClr val="dk1"/>
              </a:solidFill>
              <a:highlight>
                <a:srgbClr val="FFFFFF"/>
              </a:highlight>
            </a:endParaRPr>
          </a:p>
          <a:p>
            <a:pPr indent="-275669" lvl="0" marL="457200" marR="0" rtl="0" algn="l">
              <a:lnSpc>
                <a:spcPct val="95000"/>
              </a:lnSpc>
              <a:spcBef>
                <a:spcPts val="1200"/>
              </a:spcBef>
              <a:spcAft>
                <a:spcPts val="0"/>
              </a:spcAft>
              <a:buClr>
                <a:srgbClr val="333333"/>
              </a:buClr>
              <a:buSzPts val="741"/>
              <a:buFont typeface="Roboto"/>
              <a:buChar char="●"/>
            </a:pPr>
            <a:r>
              <a:rPr lang="en" sz="1570">
                <a:solidFill>
                  <a:schemeClr val="dk1"/>
                </a:solidFill>
                <a:highlight>
                  <a:srgbClr val="FFFFFF"/>
                </a:highlight>
              </a:rPr>
              <a:t>The fundamental purpose of CSE is to accelerate companies’ </a:t>
            </a:r>
            <a:r>
              <a:rPr lang="en" sz="1570">
                <a:solidFill>
                  <a:srgbClr val="FF0000"/>
                </a:solidFill>
                <a:highlight>
                  <a:srgbClr val="FFFFFF"/>
                </a:highlight>
              </a:rPr>
              <a:t>organizational transformation into more powerful generators of societal betterment.</a:t>
            </a:r>
            <a:endParaRPr sz="1570">
              <a:solidFill>
                <a:srgbClr val="FF0000"/>
              </a:solidFill>
              <a:highlight>
                <a:srgbClr val="FFFFFF"/>
              </a:highlight>
            </a:endParaRPr>
          </a:p>
          <a:p>
            <a:pPr indent="-275669" lvl="0" marL="457200" rtl="0" algn="l">
              <a:lnSpc>
                <a:spcPct val="125606"/>
              </a:lnSpc>
              <a:spcBef>
                <a:spcPts val="0"/>
              </a:spcBef>
              <a:spcAft>
                <a:spcPts val="0"/>
              </a:spcAft>
              <a:buClr>
                <a:srgbClr val="333333"/>
              </a:buClr>
              <a:buSzPts val="741"/>
              <a:buFont typeface="Roboto"/>
              <a:buChar char="●"/>
            </a:pPr>
            <a:r>
              <a:rPr lang="en" sz="1570">
                <a:solidFill>
                  <a:schemeClr val="dk1"/>
                </a:solidFill>
                <a:highlight>
                  <a:srgbClr val="FFFFFF"/>
                </a:highlight>
              </a:rPr>
              <a:t>CSE integrates and builds on the foregoing concepts and has been defined by Austin, Leonard, Reficco, and Wei-Skillern (2006) as </a:t>
            </a:r>
            <a:endParaRPr sz="1570">
              <a:solidFill>
                <a:schemeClr val="dk1"/>
              </a:solidFill>
              <a:highlight>
                <a:srgbClr val="FFFFFF"/>
              </a:highlight>
            </a:endParaRPr>
          </a:p>
          <a:p>
            <a:pPr indent="-275669" lvl="0" marL="457200" rtl="0" algn="l">
              <a:lnSpc>
                <a:spcPct val="125606"/>
              </a:lnSpc>
              <a:spcBef>
                <a:spcPts val="0"/>
              </a:spcBef>
              <a:spcAft>
                <a:spcPts val="0"/>
              </a:spcAft>
              <a:buClr>
                <a:srgbClr val="333333"/>
              </a:buClr>
              <a:buSzPts val="741"/>
              <a:buFont typeface="Roboto"/>
              <a:buChar char="●"/>
            </a:pPr>
            <a:r>
              <a:rPr lang="en" sz="1570">
                <a:solidFill>
                  <a:schemeClr val="dk1"/>
                </a:solidFill>
                <a:highlight>
                  <a:srgbClr val="00FF00"/>
                </a:highlight>
              </a:rPr>
              <a:t>“the process of extending the firm’s domain of competence and corresponding opportunity set through innovative leveraging of resources, both within and outside its direct control, </a:t>
            </a:r>
            <a:r>
              <a:rPr lang="en" sz="1570">
                <a:solidFill>
                  <a:srgbClr val="FF0000"/>
                </a:solidFill>
                <a:highlight>
                  <a:srgbClr val="00FF00"/>
                </a:highlight>
              </a:rPr>
              <a:t>aimed at the simultaneous creation of economic and social value.</a:t>
            </a:r>
            <a:r>
              <a:rPr lang="en" sz="1570">
                <a:solidFill>
                  <a:schemeClr val="dk1"/>
                </a:solidFill>
                <a:highlight>
                  <a:srgbClr val="00FF00"/>
                </a:highlight>
              </a:rPr>
              <a:t>” </a:t>
            </a:r>
            <a:endParaRPr sz="1570">
              <a:solidFill>
                <a:schemeClr val="dk1"/>
              </a:solidFill>
              <a:highlight>
                <a:srgbClr val="00FF00"/>
              </a:highlight>
            </a:endParaRPr>
          </a:p>
          <a:p>
            <a:pPr indent="0" lvl="0" marL="457200" rtl="0" algn="l">
              <a:lnSpc>
                <a:spcPct val="95000"/>
              </a:lnSpc>
              <a:spcBef>
                <a:spcPts val="0"/>
              </a:spcBef>
              <a:spcAft>
                <a:spcPts val="1200"/>
              </a:spcAft>
              <a:buSzPts val="358"/>
              <a:buNone/>
            </a:pPr>
            <a:r>
              <a:t/>
            </a:r>
            <a:endParaRPr sz="741">
              <a:solidFill>
                <a:srgbClr val="333333"/>
              </a:solidFill>
              <a:highlight>
                <a:srgbClr val="FFFFFF"/>
              </a:highlight>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53418"/>
              </a:lnSpc>
              <a:spcBef>
                <a:spcPts val="0"/>
              </a:spcBef>
              <a:spcAft>
                <a:spcPts val="0"/>
              </a:spcAft>
              <a:buClr>
                <a:schemeClr val="dk1"/>
              </a:buClr>
              <a:buSzPct val="30554"/>
              <a:buFont typeface="Arial"/>
              <a:buNone/>
            </a:pPr>
            <a:r>
              <a:rPr lang="en" sz="3600">
                <a:highlight>
                  <a:srgbClr val="FFFFFF"/>
                </a:highlight>
              </a:rPr>
              <a:t>Key Elements of CSE</a:t>
            </a:r>
            <a:endParaRPr/>
          </a:p>
        </p:txBody>
      </p:sp>
      <p:sp>
        <p:nvSpPr>
          <p:cNvPr id="434" name="Google Shape;434;p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25606"/>
              </a:lnSpc>
              <a:spcBef>
                <a:spcPts val="0"/>
              </a:spcBef>
              <a:spcAft>
                <a:spcPts val="0"/>
              </a:spcAft>
              <a:buSzPts val="688"/>
              <a:buNone/>
            </a:pPr>
            <a:r>
              <a:rPr lang="en" sz="1950">
                <a:solidFill>
                  <a:schemeClr val="dk1"/>
                </a:solidFill>
                <a:highlight>
                  <a:srgbClr val="FFFFFF"/>
                </a:highlight>
              </a:rPr>
              <a:t>CSE aims to produce a significant and comprehensive transformation of the way a company operates.  </a:t>
            </a:r>
            <a:endParaRPr sz="1950">
              <a:solidFill>
                <a:schemeClr val="dk1"/>
              </a:solidFill>
              <a:highlight>
                <a:srgbClr val="FFFFFF"/>
              </a:highlight>
            </a:endParaRPr>
          </a:p>
          <a:p>
            <a:pPr indent="0" lvl="0" marL="0" rtl="0" algn="l">
              <a:lnSpc>
                <a:spcPct val="125606"/>
              </a:lnSpc>
              <a:spcBef>
                <a:spcPts val="0"/>
              </a:spcBef>
              <a:spcAft>
                <a:spcPts val="0"/>
              </a:spcAft>
              <a:buSzPts val="688"/>
              <a:buNone/>
            </a:pPr>
            <a:r>
              <a:t/>
            </a:r>
            <a:endParaRPr sz="1950">
              <a:solidFill>
                <a:schemeClr val="dk1"/>
              </a:solidFill>
              <a:highlight>
                <a:srgbClr val="FFFFFF"/>
              </a:highlight>
            </a:endParaRPr>
          </a:p>
          <a:p>
            <a:pPr indent="0" lvl="0" marL="0" rtl="0" algn="l">
              <a:lnSpc>
                <a:spcPct val="125606"/>
              </a:lnSpc>
              <a:spcBef>
                <a:spcPts val="0"/>
              </a:spcBef>
              <a:spcAft>
                <a:spcPts val="0"/>
              </a:spcAft>
              <a:buSzPts val="688"/>
              <a:buNone/>
            </a:pPr>
            <a:r>
              <a:rPr lang="en" sz="1950">
                <a:solidFill>
                  <a:schemeClr val="dk1"/>
                </a:solidFill>
                <a:highlight>
                  <a:srgbClr val="FFFFFF"/>
                </a:highlight>
              </a:rPr>
              <a:t>The following elements are central to that process: </a:t>
            </a:r>
            <a:endParaRPr sz="1950">
              <a:solidFill>
                <a:schemeClr val="dk1"/>
              </a:solidFill>
              <a:highlight>
                <a:srgbClr val="FFFFFF"/>
              </a:highlight>
            </a:endParaRPr>
          </a:p>
          <a:p>
            <a:pPr indent="-288925" lvl="0" marL="457200" rtl="0" algn="l">
              <a:lnSpc>
                <a:spcPct val="125606"/>
              </a:lnSpc>
              <a:spcBef>
                <a:spcPts val="0"/>
              </a:spcBef>
              <a:spcAft>
                <a:spcPts val="0"/>
              </a:spcAft>
              <a:buClr>
                <a:schemeClr val="dk1"/>
              </a:buClr>
              <a:buSzPts val="950"/>
              <a:buChar char="●"/>
            </a:pPr>
            <a:r>
              <a:rPr lang="en" sz="1950">
                <a:solidFill>
                  <a:schemeClr val="dk1"/>
                </a:solidFill>
                <a:highlight>
                  <a:srgbClr val="FFFFFF"/>
                </a:highlight>
              </a:rPr>
              <a:t>creating an enabling environment,</a:t>
            </a:r>
            <a:endParaRPr sz="1950">
              <a:solidFill>
                <a:schemeClr val="dk1"/>
              </a:solidFill>
              <a:highlight>
                <a:srgbClr val="FFFFFF"/>
              </a:highlight>
            </a:endParaRPr>
          </a:p>
          <a:p>
            <a:pPr indent="-288925" lvl="0" marL="457200" rtl="0" algn="l">
              <a:lnSpc>
                <a:spcPct val="125606"/>
              </a:lnSpc>
              <a:spcBef>
                <a:spcPts val="0"/>
              </a:spcBef>
              <a:spcAft>
                <a:spcPts val="0"/>
              </a:spcAft>
              <a:buClr>
                <a:schemeClr val="dk1"/>
              </a:buClr>
              <a:buSzPts val="950"/>
              <a:buChar char="●"/>
            </a:pPr>
            <a:r>
              <a:rPr lang="en" sz="1950">
                <a:solidFill>
                  <a:schemeClr val="dk1"/>
                </a:solidFill>
                <a:highlight>
                  <a:srgbClr val="FFFFFF"/>
                </a:highlight>
              </a:rPr>
              <a:t>fostering corporate social intrapreneurs, </a:t>
            </a:r>
            <a:endParaRPr sz="1950">
              <a:solidFill>
                <a:schemeClr val="dk1"/>
              </a:solidFill>
              <a:highlight>
                <a:srgbClr val="FFFFFF"/>
              </a:highlight>
            </a:endParaRPr>
          </a:p>
          <a:p>
            <a:pPr indent="-288925" lvl="0" marL="457200" rtl="0" algn="l">
              <a:lnSpc>
                <a:spcPct val="125606"/>
              </a:lnSpc>
              <a:spcBef>
                <a:spcPts val="0"/>
              </a:spcBef>
              <a:spcAft>
                <a:spcPts val="0"/>
              </a:spcAft>
              <a:buClr>
                <a:schemeClr val="dk1"/>
              </a:buClr>
              <a:buSzPts val="950"/>
              <a:buChar char="●"/>
            </a:pPr>
            <a:r>
              <a:rPr lang="en" sz="1950">
                <a:solidFill>
                  <a:schemeClr val="dk1"/>
                </a:solidFill>
                <a:highlight>
                  <a:srgbClr val="FFFFFF"/>
                </a:highlight>
              </a:rPr>
              <a:t>amplifying corporate purpose and values, </a:t>
            </a:r>
            <a:endParaRPr sz="1950">
              <a:solidFill>
                <a:schemeClr val="dk1"/>
              </a:solidFill>
              <a:highlight>
                <a:srgbClr val="FFFFFF"/>
              </a:highlight>
            </a:endParaRPr>
          </a:p>
          <a:p>
            <a:pPr indent="-288925" lvl="0" marL="457200" rtl="0" algn="l">
              <a:lnSpc>
                <a:spcPct val="125606"/>
              </a:lnSpc>
              <a:spcBef>
                <a:spcPts val="0"/>
              </a:spcBef>
              <a:spcAft>
                <a:spcPts val="0"/>
              </a:spcAft>
              <a:buClr>
                <a:schemeClr val="dk1"/>
              </a:buClr>
              <a:buSzPts val="950"/>
              <a:buChar char="●"/>
            </a:pPr>
            <a:r>
              <a:rPr lang="en" sz="1950">
                <a:solidFill>
                  <a:schemeClr val="dk1"/>
                </a:solidFill>
                <a:highlight>
                  <a:srgbClr val="FFFFFF"/>
                </a:highlight>
              </a:rPr>
              <a:t>Generating double value, building strategic alliances</a:t>
            </a:r>
            <a:endParaRPr sz="1950">
              <a:solidFill>
                <a:schemeClr val="dk1"/>
              </a:solidFill>
              <a:highlight>
                <a:srgbClr val="FFFFFF"/>
              </a:highlight>
            </a:endParaRPr>
          </a:p>
          <a:p>
            <a:pPr indent="0" lvl="0" marL="0" rtl="0" algn="l">
              <a:lnSpc>
                <a:spcPct val="95000"/>
              </a:lnSpc>
              <a:spcBef>
                <a:spcPts val="0"/>
              </a:spcBef>
              <a:spcAft>
                <a:spcPts val="1200"/>
              </a:spcAft>
              <a:buSzPts val="688"/>
              <a:buNone/>
            </a:pPr>
            <a:r>
              <a:t/>
            </a:r>
            <a:endParaRPr sz="825"/>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sz="3600">
                <a:highlight>
                  <a:srgbClr val="FFFFFF"/>
                </a:highlight>
              </a:rPr>
              <a:t>Enabling Environment.</a:t>
            </a:r>
            <a:endParaRPr/>
          </a:p>
        </p:txBody>
      </p:sp>
      <p:sp>
        <p:nvSpPr>
          <p:cNvPr id="440" name="Google Shape;440;p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83845" lvl="0" marL="457200" rtl="0" algn="l">
              <a:lnSpc>
                <a:spcPct val="150000"/>
              </a:lnSpc>
              <a:spcBef>
                <a:spcPts val="0"/>
              </a:spcBef>
              <a:spcAft>
                <a:spcPts val="0"/>
              </a:spcAft>
              <a:buClr>
                <a:srgbClr val="FF0000"/>
              </a:buClr>
              <a:buSzPts val="870"/>
              <a:buChar char="●"/>
            </a:pPr>
            <a:r>
              <a:rPr lang="en" sz="1570">
                <a:solidFill>
                  <a:srgbClr val="FF0000"/>
                </a:solidFill>
                <a:highlight>
                  <a:srgbClr val="FFFFFF"/>
                </a:highlight>
              </a:rPr>
              <a:t>For companies to move from their old approach to CSR to the CSE approach they must </a:t>
            </a:r>
            <a:r>
              <a:rPr b="1" lang="en" sz="1570">
                <a:solidFill>
                  <a:srgbClr val="FF0000"/>
                </a:solidFill>
                <a:highlight>
                  <a:srgbClr val="FFFFFF"/>
                </a:highlight>
              </a:rPr>
              <a:t>adopt an entrepreneurial mindset and cultivate an entrepreneurial environment</a:t>
            </a:r>
            <a:r>
              <a:rPr lang="en" sz="1570">
                <a:solidFill>
                  <a:srgbClr val="FF0000"/>
                </a:solidFill>
                <a:highlight>
                  <a:srgbClr val="FFFFFF"/>
                </a:highlight>
              </a:rPr>
              <a:t> that enables fundamental organizational transformation.  </a:t>
            </a:r>
            <a:endParaRPr sz="1570">
              <a:solidFill>
                <a:srgbClr val="FF0000"/>
              </a:solidFill>
              <a:highlight>
                <a:srgbClr val="FFFFFF"/>
              </a:highlight>
            </a:endParaRPr>
          </a:p>
          <a:p>
            <a:pPr indent="-283845" lvl="0" marL="457200" rtl="0" algn="l">
              <a:lnSpc>
                <a:spcPct val="150000"/>
              </a:lnSpc>
              <a:spcBef>
                <a:spcPts val="0"/>
              </a:spcBef>
              <a:spcAft>
                <a:spcPts val="0"/>
              </a:spcAft>
              <a:buClr>
                <a:schemeClr val="dk1"/>
              </a:buClr>
              <a:buSzPts val="870"/>
              <a:buChar char="●"/>
            </a:pPr>
            <a:r>
              <a:rPr lang="en" sz="1570">
                <a:solidFill>
                  <a:schemeClr val="dk1"/>
                </a:solidFill>
                <a:highlight>
                  <a:srgbClr val="FFFFFF"/>
                </a:highlight>
              </a:rPr>
              <a:t>This can only happen if top leadership champions the change.  </a:t>
            </a:r>
            <a:endParaRPr sz="1570">
              <a:solidFill>
                <a:schemeClr val="dk1"/>
              </a:solidFill>
              <a:highlight>
                <a:srgbClr val="FFFFFF"/>
              </a:highlight>
            </a:endParaRPr>
          </a:p>
          <a:p>
            <a:pPr indent="-283845" lvl="0" marL="457200" rtl="0" algn="l">
              <a:lnSpc>
                <a:spcPct val="150000"/>
              </a:lnSpc>
              <a:spcBef>
                <a:spcPts val="0"/>
              </a:spcBef>
              <a:spcAft>
                <a:spcPts val="0"/>
              </a:spcAft>
              <a:buClr>
                <a:schemeClr val="dk1"/>
              </a:buClr>
              <a:buSzPts val="870"/>
              <a:buChar char="●"/>
            </a:pPr>
            <a:r>
              <a:rPr lang="en" sz="1570">
                <a:solidFill>
                  <a:schemeClr val="dk1"/>
                </a:solidFill>
                <a:highlight>
                  <a:srgbClr val="FFFFFF"/>
                </a:highlight>
              </a:rPr>
              <a:t>This requires a powerful vision of where the CSR revolution is taking the company and why it is vital to the organization’s success. </a:t>
            </a:r>
            <a:endParaRPr sz="1570">
              <a:solidFill>
                <a:schemeClr val="dk1"/>
              </a:solidFill>
              <a:highlight>
                <a:srgbClr val="FFFFFF"/>
              </a:highlight>
            </a:endParaRPr>
          </a:p>
          <a:p>
            <a:pPr indent="-258445" lvl="0" marL="457200" rtl="0" algn="l">
              <a:lnSpc>
                <a:spcPct val="150000"/>
              </a:lnSpc>
              <a:spcBef>
                <a:spcPts val="0"/>
              </a:spcBef>
              <a:spcAft>
                <a:spcPts val="0"/>
              </a:spcAft>
              <a:buClr>
                <a:schemeClr val="dk1"/>
              </a:buClr>
              <a:buSzPts val="470"/>
              <a:buChar char="●"/>
            </a:pPr>
            <a:r>
              <a:rPr lang="en" sz="1570">
                <a:solidFill>
                  <a:schemeClr val="dk1"/>
                </a:solidFill>
                <a:highlight>
                  <a:srgbClr val="FFFFFF"/>
                </a:highlight>
              </a:rPr>
              <a:t>Orin Smith, former President and CEO, Starbucks Coffee Company expressed it this way, </a:t>
            </a:r>
            <a:r>
              <a:rPr lang="en" sz="1970">
                <a:solidFill>
                  <a:schemeClr val="dk1"/>
                </a:solidFill>
                <a:highlight>
                  <a:srgbClr val="FFFFFF"/>
                </a:highlight>
              </a:rPr>
              <a:t>“Aligning self-interest to social responsibility is the most powerful way to sustaining a company’s success.”</a:t>
            </a:r>
            <a:endParaRPr sz="1970">
              <a:solidFill>
                <a:schemeClr val="dk1"/>
              </a:solidFill>
              <a:highlight>
                <a:srgbClr val="FFFFFF"/>
              </a:highlight>
            </a:endParaRPr>
          </a:p>
          <a:p>
            <a:pPr indent="0" lvl="0" marL="0" rtl="0" algn="l">
              <a:lnSpc>
                <a:spcPct val="145606"/>
              </a:lnSpc>
              <a:spcBef>
                <a:spcPts val="0"/>
              </a:spcBef>
              <a:spcAft>
                <a:spcPts val="0"/>
              </a:spcAft>
              <a:buSzPts val="358"/>
              <a:buNone/>
            </a:pPr>
            <a:r>
              <a:t/>
            </a:r>
            <a:endParaRPr sz="1570">
              <a:solidFill>
                <a:schemeClr val="dk1"/>
              </a:solidFill>
              <a:highlight>
                <a:srgbClr val="FFFFFF"/>
              </a:highlight>
            </a:endParaRPr>
          </a:p>
          <a:p>
            <a:pPr indent="0" lvl="0" marL="0" rtl="0" algn="l">
              <a:lnSpc>
                <a:spcPct val="145606"/>
              </a:lnSpc>
              <a:spcBef>
                <a:spcPts val="0"/>
              </a:spcBef>
              <a:spcAft>
                <a:spcPts val="0"/>
              </a:spcAft>
              <a:buSzPts val="358"/>
              <a:buNone/>
            </a:pPr>
            <a:r>
              <a:t/>
            </a:r>
            <a:endParaRPr sz="1570">
              <a:solidFill>
                <a:schemeClr val="dk1"/>
              </a:solidFill>
              <a:highlight>
                <a:srgbClr val="FFFFFF"/>
              </a:highlight>
            </a:endParaRPr>
          </a:p>
          <a:p>
            <a:pPr indent="0" lvl="0" marL="0" rtl="0" algn="l">
              <a:lnSpc>
                <a:spcPct val="145606"/>
              </a:lnSpc>
              <a:spcBef>
                <a:spcPts val="0"/>
              </a:spcBef>
              <a:spcAft>
                <a:spcPts val="0"/>
              </a:spcAft>
              <a:buClr>
                <a:schemeClr val="dk1"/>
              </a:buClr>
              <a:buSzPts val="358"/>
              <a:buFont typeface="Arial"/>
              <a:buNone/>
            </a:pPr>
            <a:r>
              <a:t/>
            </a:r>
            <a:endParaRPr sz="1570">
              <a:solidFill>
                <a:schemeClr val="dk1"/>
              </a:solidFill>
              <a:highlight>
                <a:srgbClr val="FFFFFF"/>
              </a:highlight>
            </a:endParaRPr>
          </a:p>
          <a:p>
            <a:pPr indent="0" lvl="0" marL="0" rtl="0" algn="l">
              <a:lnSpc>
                <a:spcPct val="115000"/>
              </a:lnSpc>
              <a:spcBef>
                <a:spcPts val="0"/>
              </a:spcBef>
              <a:spcAft>
                <a:spcPts val="1200"/>
              </a:spcAft>
              <a:buSzPts val="358"/>
              <a:buNone/>
            </a:pPr>
            <a:r>
              <a:t/>
            </a:r>
            <a:endParaRPr sz="985"/>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53418"/>
              </a:lnSpc>
              <a:spcBef>
                <a:spcPts val="0"/>
              </a:spcBef>
              <a:spcAft>
                <a:spcPts val="0"/>
              </a:spcAft>
              <a:buClr>
                <a:schemeClr val="dk1"/>
              </a:buClr>
              <a:buSzPct val="30554"/>
              <a:buFont typeface="Arial"/>
              <a:buNone/>
            </a:pPr>
            <a:r>
              <a:rPr lang="en" sz="3600">
                <a:highlight>
                  <a:schemeClr val="lt1"/>
                </a:highlight>
              </a:rPr>
              <a:t>The Corporate Social Intrapreneur. </a:t>
            </a:r>
            <a:endParaRPr/>
          </a:p>
        </p:txBody>
      </p:sp>
      <p:sp>
        <p:nvSpPr>
          <p:cNvPr id="446" name="Google Shape;446;p69"/>
          <p:cNvSpPr txBox="1"/>
          <p:nvPr>
            <p:ph idx="1" type="body"/>
          </p:nvPr>
        </p:nvSpPr>
        <p:spPr>
          <a:xfrm>
            <a:off x="311700" y="1315450"/>
            <a:ext cx="8520600" cy="3416400"/>
          </a:xfrm>
          <a:prstGeom prst="rect">
            <a:avLst/>
          </a:prstGeom>
          <a:noFill/>
          <a:ln>
            <a:noFill/>
          </a:ln>
        </p:spPr>
        <p:txBody>
          <a:bodyPr anchorCtr="0" anchor="t" bIns="91425" lIns="91425" spcFirstLastPara="1" rIns="91425" wrap="square" tIns="91425">
            <a:normAutofit/>
          </a:bodyPr>
          <a:lstStyle/>
          <a:p>
            <a:pPr indent="-312420" lvl="0" marL="457200" rtl="0" algn="l">
              <a:lnSpc>
                <a:spcPct val="153418"/>
              </a:lnSpc>
              <a:spcBef>
                <a:spcPts val="0"/>
              </a:spcBef>
              <a:spcAft>
                <a:spcPts val="0"/>
              </a:spcAft>
              <a:buClr>
                <a:schemeClr val="dk1"/>
              </a:buClr>
              <a:buSzPts val="1320"/>
              <a:buChar char="●"/>
            </a:pPr>
            <a:r>
              <a:rPr lang="en" sz="2120">
                <a:solidFill>
                  <a:srgbClr val="FF0000"/>
                </a:solidFill>
                <a:highlight>
                  <a:srgbClr val="FFFFFF"/>
                </a:highlight>
              </a:rPr>
              <a:t>The CSE process is powered by multiple change agents or Intrapreneurs</a:t>
            </a:r>
            <a:r>
              <a:rPr lang="en" sz="2120">
                <a:solidFill>
                  <a:schemeClr val="dk1"/>
                </a:solidFill>
                <a:highlight>
                  <a:srgbClr val="FFFFFF"/>
                </a:highlight>
              </a:rPr>
              <a:t>. </a:t>
            </a:r>
            <a:endParaRPr sz="2120">
              <a:solidFill>
                <a:schemeClr val="dk1"/>
              </a:solidFill>
              <a:highlight>
                <a:srgbClr val="FFFFFF"/>
              </a:highlight>
            </a:endParaRPr>
          </a:p>
          <a:p>
            <a:pPr indent="-312420" lvl="0" marL="457200" rtl="0" algn="l">
              <a:lnSpc>
                <a:spcPct val="153418"/>
              </a:lnSpc>
              <a:spcBef>
                <a:spcPts val="0"/>
              </a:spcBef>
              <a:spcAft>
                <a:spcPts val="0"/>
              </a:spcAft>
              <a:buClr>
                <a:schemeClr val="dk1"/>
              </a:buClr>
              <a:buSzPts val="1320"/>
              <a:buChar char="●"/>
            </a:pPr>
            <a:r>
              <a:rPr lang="en" sz="2120">
                <a:solidFill>
                  <a:schemeClr val="dk1"/>
                </a:solidFill>
                <a:highlight>
                  <a:srgbClr val="FFFFFF"/>
                </a:highlight>
              </a:rPr>
              <a:t>Social and corporate entrepreneurship differentiate the roles of the social or corporate entrepreneur from the role of managers. </a:t>
            </a:r>
            <a:endParaRPr sz="2120">
              <a:solidFill>
                <a:schemeClr val="dk1"/>
              </a:solidFill>
              <a:highlight>
                <a:srgbClr val="FFFFFF"/>
              </a:highlight>
            </a:endParaRPr>
          </a:p>
          <a:p>
            <a:pPr indent="-312420" lvl="0" marL="457200" rtl="0" algn="l">
              <a:lnSpc>
                <a:spcPct val="153418"/>
              </a:lnSpc>
              <a:spcBef>
                <a:spcPts val="0"/>
              </a:spcBef>
              <a:spcAft>
                <a:spcPts val="0"/>
              </a:spcAft>
              <a:buClr>
                <a:schemeClr val="dk1"/>
              </a:buClr>
              <a:buSzPts val="1320"/>
              <a:buChar char="●"/>
            </a:pPr>
            <a:r>
              <a:rPr lang="en" sz="2120">
                <a:solidFill>
                  <a:schemeClr val="dk1"/>
                </a:solidFill>
                <a:highlight>
                  <a:srgbClr val="FFFFFF"/>
                </a:highlight>
              </a:rPr>
              <a:t>Both are distinct and usually sequenced:</a:t>
            </a:r>
            <a:endParaRPr sz="2120">
              <a:solidFill>
                <a:schemeClr val="dk1"/>
              </a:solidFill>
              <a:highlight>
                <a:srgbClr val="FFFFFF"/>
              </a:highlight>
            </a:endParaRPr>
          </a:p>
          <a:p>
            <a:pPr indent="0" lvl="0" marL="0" rtl="0" algn="l">
              <a:lnSpc>
                <a:spcPct val="115000"/>
              </a:lnSpc>
              <a:spcBef>
                <a:spcPts val="0"/>
              </a:spcBef>
              <a:spcAft>
                <a:spcPts val="1200"/>
              </a:spcAft>
              <a:buSzPts val="770"/>
              <a:buNone/>
            </a:pPr>
            <a:r>
              <a:t/>
            </a:r>
            <a:endParaRPr sz="8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-5 </a:t>
            </a:r>
            <a:endParaRPr/>
          </a:p>
        </p:txBody>
      </p:sp>
      <p:pic>
        <p:nvPicPr>
          <p:cNvPr id="91" name="Google Shape;91;p7"/>
          <p:cNvPicPr preferRelativeResize="0"/>
          <p:nvPr/>
        </p:nvPicPr>
        <p:blipFill rotWithShape="1">
          <a:blip r:embed="rId3">
            <a:alphaModFix/>
          </a:blip>
          <a:srcRect b="0" l="0" r="0" t="0"/>
          <a:stretch/>
        </p:blipFill>
        <p:spPr>
          <a:xfrm>
            <a:off x="475650" y="1152475"/>
            <a:ext cx="8075128" cy="34164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0"/>
          <p:cNvSpPr txBox="1"/>
          <p:nvPr>
            <p:ph type="title"/>
          </p:nvPr>
        </p:nvSpPr>
        <p:spPr>
          <a:xfrm>
            <a:off x="240000" y="1190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53418"/>
              </a:lnSpc>
              <a:spcBef>
                <a:spcPts val="0"/>
              </a:spcBef>
              <a:spcAft>
                <a:spcPts val="0"/>
              </a:spcAft>
              <a:buSzPts val="2800"/>
              <a:buNone/>
            </a:pPr>
            <a:r>
              <a:rPr lang="en" sz="2840">
                <a:highlight>
                  <a:schemeClr val="lt1"/>
                </a:highlight>
              </a:rPr>
              <a:t>Corporate Purpose: values-based organizations. </a:t>
            </a:r>
            <a:endParaRPr sz="2840">
              <a:highlight>
                <a:schemeClr val="lt1"/>
              </a:highlight>
            </a:endParaRPr>
          </a:p>
          <a:p>
            <a:pPr indent="0" lvl="0" marL="0" rtl="0" algn="l">
              <a:lnSpc>
                <a:spcPct val="100000"/>
              </a:lnSpc>
              <a:spcBef>
                <a:spcPts val="0"/>
              </a:spcBef>
              <a:spcAft>
                <a:spcPts val="0"/>
              </a:spcAft>
              <a:buSzPts val="990"/>
              <a:buNone/>
            </a:pPr>
            <a:r>
              <a:t/>
            </a:r>
            <a:endParaRPr sz="2120"/>
          </a:p>
        </p:txBody>
      </p:sp>
      <p:sp>
        <p:nvSpPr>
          <p:cNvPr id="452" name="Google Shape;452;p70"/>
          <p:cNvSpPr txBox="1"/>
          <p:nvPr>
            <p:ph idx="1" type="body"/>
          </p:nvPr>
        </p:nvSpPr>
        <p:spPr>
          <a:xfrm>
            <a:off x="357350" y="833050"/>
            <a:ext cx="8520600" cy="4248000"/>
          </a:xfrm>
          <a:prstGeom prst="rect">
            <a:avLst/>
          </a:prstGeom>
          <a:noFill/>
          <a:ln>
            <a:noFill/>
          </a:ln>
        </p:spPr>
        <p:txBody>
          <a:bodyPr anchorCtr="0" anchor="t" bIns="91425" lIns="91425" spcFirstLastPara="1" rIns="91425" wrap="square" tIns="91425">
            <a:normAutofit fontScale="32500"/>
          </a:bodyPr>
          <a:lstStyle/>
          <a:p>
            <a:pPr indent="-261620" lvl="0" marL="457200" rtl="0" algn="l">
              <a:lnSpc>
                <a:spcPct val="153418"/>
              </a:lnSpc>
              <a:spcBef>
                <a:spcPts val="0"/>
              </a:spcBef>
              <a:spcAft>
                <a:spcPts val="0"/>
              </a:spcAft>
              <a:buClr>
                <a:schemeClr val="dk1"/>
              </a:buClr>
              <a:buSzPct val="44444"/>
              <a:buChar char="●"/>
            </a:pPr>
            <a:r>
              <a:rPr lang="en" sz="3600">
                <a:solidFill>
                  <a:srgbClr val="FF0000"/>
                </a:solidFill>
                <a:highlight>
                  <a:srgbClr val="FFFFFF"/>
                </a:highlight>
              </a:rPr>
              <a:t>One of the key focal points of CSE is </a:t>
            </a:r>
            <a:r>
              <a:rPr b="1" lang="en" sz="3600">
                <a:solidFill>
                  <a:srgbClr val="FF0000"/>
                </a:solidFill>
                <a:highlight>
                  <a:srgbClr val="FFFFFF"/>
                </a:highlight>
              </a:rPr>
              <a:t>company values</a:t>
            </a:r>
            <a:r>
              <a:rPr lang="en" sz="3600">
                <a:solidFill>
                  <a:schemeClr val="dk1"/>
                </a:solidFill>
                <a:highlight>
                  <a:srgbClr val="FFFFFF"/>
                </a:highlight>
              </a:rPr>
              <a:t>.  </a:t>
            </a:r>
            <a:endParaRPr sz="3600">
              <a:solidFill>
                <a:schemeClr val="dk1"/>
              </a:solidFill>
              <a:highlight>
                <a:srgbClr val="FFFFFF"/>
              </a:highlight>
            </a:endParaRPr>
          </a:p>
          <a:p>
            <a:pPr indent="-261620" lvl="0" marL="457200" rtl="0" algn="l">
              <a:lnSpc>
                <a:spcPct val="153418"/>
              </a:lnSpc>
              <a:spcBef>
                <a:spcPts val="0"/>
              </a:spcBef>
              <a:spcAft>
                <a:spcPts val="0"/>
              </a:spcAft>
              <a:buClr>
                <a:schemeClr val="dk1"/>
              </a:buClr>
              <a:buSzPct val="44444"/>
              <a:buChar char="●"/>
            </a:pPr>
            <a:r>
              <a:rPr b="1" lang="en" sz="3600">
                <a:solidFill>
                  <a:srgbClr val="FF0000"/>
                </a:solidFill>
                <a:highlight>
                  <a:srgbClr val="FFFFFF"/>
                </a:highlight>
              </a:rPr>
              <a:t>Getting organizational values right</a:t>
            </a:r>
            <a:r>
              <a:rPr lang="en" sz="3600">
                <a:solidFill>
                  <a:srgbClr val="FF0000"/>
                </a:solidFill>
                <a:highlight>
                  <a:srgbClr val="FFFFFF"/>
                </a:highlight>
              </a:rPr>
              <a:t> is vital to advancing CSR.</a:t>
            </a:r>
            <a:r>
              <a:rPr lang="en" sz="3600">
                <a:solidFill>
                  <a:schemeClr val="dk1"/>
                </a:solidFill>
                <a:highlight>
                  <a:srgbClr val="FFFFFF"/>
                </a:highlight>
              </a:rPr>
              <a:t> </a:t>
            </a:r>
            <a:endParaRPr sz="3600">
              <a:solidFill>
                <a:schemeClr val="dk1"/>
              </a:solidFill>
              <a:highlight>
                <a:srgbClr val="FFFFFF"/>
              </a:highlight>
            </a:endParaRPr>
          </a:p>
          <a:p>
            <a:pPr indent="-261620" lvl="0" marL="457200" rtl="0" algn="l">
              <a:lnSpc>
                <a:spcPct val="153418"/>
              </a:lnSpc>
              <a:spcBef>
                <a:spcPts val="0"/>
              </a:spcBef>
              <a:spcAft>
                <a:spcPts val="0"/>
              </a:spcAft>
              <a:buClr>
                <a:schemeClr val="dk1"/>
              </a:buClr>
              <a:buSzPct val="44444"/>
              <a:buChar char="●"/>
            </a:pPr>
            <a:r>
              <a:rPr lang="en" sz="3600">
                <a:solidFill>
                  <a:srgbClr val="FF0000"/>
                </a:solidFill>
                <a:highlight>
                  <a:srgbClr val="FFFFFF"/>
                </a:highlight>
              </a:rPr>
              <a:t>The CS Intrapreneurs need to </a:t>
            </a:r>
            <a:r>
              <a:rPr b="1" lang="en" sz="3600">
                <a:solidFill>
                  <a:srgbClr val="FF0000"/>
                </a:solidFill>
                <a:highlight>
                  <a:srgbClr val="FFFFFF"/>
                </a:highlight>
              </a:rPr>
              <a:t>ensure that social value generation – fulfilling social responsibilities – is seen as an essential component in companies’ mission and values statements</a:t>
            </a:r>
            <a:r>
              <a:rPr lang="en" sz="3600">
                <a:solidFill>
                  <a:srgbClr val="FF0000"/>
                </a:solidFill>
                <a:highlight>
                  <a:srgbClr val="FFFFFF"/>
                </a:highlight>
              </a:rPr>
              <a:t>. </a:t>
            </a:r>
            <a:r>
              <a:rPr lang="en" sz="3600">
                <a:solidFill>
                  <a:schemeClr val="dk1"/>
                </a:solidFill>
                <a:highlight>
                  <a:srgbClr val="FFFFFF"/>
                </a:highlight>
              </a:rPr>
              <a:t> </a:t>
            </a:r>
            <a:endParaRPr sz="3600">
              <a:solidFill>
                <a:schemeClr val="dk1"/>
              </a:solidFill>
              <a:highlight>
                <a:srgbClr val="FFFFFF"/>
              </a:highlight>
            </a:endParaRPr>
          </a:p>
          <a:p>
            <a:pPr indent="-261620" lvl="0" marL="457200" rtl="0" algn="l">
              <a:lnSpc>
                <a:spcPct val="153418"/>
              </a:lnSpc>
              <a:spcBef>
                <a:spcPts val="0"/>
              </a:spcBef>
              <a:spcAft>
                <a:spcPts val="0"/>
              </a:spcAft>
              <a:buClr>
                <a:schemeClr val="dk1"/>
              </a:buClr>
              <a:buSzPct val="44444"/>
              <a:buChar char="●"/>
            </a:pPr>
            <a:r>
              <a:rPr lang="en" sz="3600">
                <a:solidFill>
                  <a:srgbClr val="FF0000"/>
                </a:solidFill>
                <a:highlight>
                  <a:srgbClr val="FFFFFF"/>
                </a:highlight>
              </a:rPr>
              <a:t>The CSE process aims to ensure that </a:t>
            </a:r>
            <a:r>
              <a:rPr b="1" lang="en" sz="3600">
                <a:solidFill>
                  <a:srgbClr val="FF0000"/>
                </a:solidFill>
                <a:highlight>
                  <a:srgbClr val="FFFFFF"/>
                </a:highlight>
              </a:rPr>
              <a:t>the words are translated into actio</a:t>
            </a:r>
            <a:r>
              <a:rPr b="1" lang="en" sz="3600">
                <a:solidFill>
                  <a:schemeClr val="dk1"/>
                </a:solidFill>
                <a:highlight>
                  <a:srgbClr val="FFFFFF"/>
                </a:highlight>
              </a:rPr>
              <a:t>n</a:t>
            </a:r>
            <a:r>
              <a:rPr lang="en" sz="3600">
                <a:solidFill>
                  <a:schemeClr val="dk1"/>
                </a:solidFill>
                <a:highlight>
                  <a:srgbClr val="FFFFFF"/>
                </a:highlight>
              </a:rPr>
              <a:t>. </a:t>
            </a:r>
            <a:endParaRPr sz="3600">
              <a:solidFill>
                <a:schemeClr val="dk1"/>
              </a:solidFill>
              <a:highlight>
                <a:srgbClr val="FFFFFF"/>
              </a:highlight>
            </a:endParaRPr>
          </a:p>
          <a:p>
            <a:pPr indent="-261620" lvl="0" marL="457200" rtl="0" algn="l">
              <a:lnSpc>
                <a:spcPct val="153418"/>
              </a:lnSpc>
              <a:spcBef>
                <a:spcPts val="0"/>
              </a:spcBef>
              <a:spcAft>
                <a:spcPts val="0"/>
              </a:spcAft>
              <a:buClr>
                <a:srgbClr val="FF0000"/>
              </a:buClr>
              <a:buSzPct val="44444"/>
              <a:buChar char="●"/>
            </a:pPr>
            <a:r>
              <a:rPr b="1" lang="en" sz="3600" u="sng">
                <a:solidFill>
                  <a:srgbClr val="FF0000"/>
                </a:solidFill>
                <a:highlight>
                  <a:srgbClr val="FFFFFF"/>
                </a:highlight>
              </a:rPr>
              <a:t>The values-based organizations see themselves as </a:t>
            </a:r>
            <a:endParaRPr b="1" sz="3600" u="sng">
              <a:solidFill>
                <a:srgbClr val="FF0000"/>
              </a:solidFill>
              <a:highlight>
                <a:srgbClr val="FFFFFF"/>
              </a:highlight>
            </a:endParaRPr>
          </a:p>
          <a:p>
            <a:pPr indent="-261619" lvl="1" marL="914400" rtl="0" algn="l">
              <a:lnSpc>
                <a:spcPct val="153418"/>
              </a:lnSpc>
              <a:spcBef>
                <a:spcPts val="0"/>
              </a:spcBef>
              <a:spcAft>
                <a:spcPts val="0"/>
              </a:spcAft>
              <a:buClr>
                <a:srgbClr val="FF0000"/>
              </a:buClr>
              <a:buSzPct val="44444"/>
              <a:buChar char="○"/>
            </a:pPr>
            <a:r>
              <a:rPr b="1" lang="en" sz="3600" u="sng">
                <a:solidFill>
                  <a:srgbClr val="FF0000"/>
                </a:solidFill>
                <a:highlight>
                  <a:srgbClr val="FFFFFF"/>
                </a:highlight>
              </a:rPr>
              <a:t>trustworthy, moral agents, capable of generating trust based on sustained ethical behavior and innovative solutions to social problems.  </a:t>
            </a:r>
            <a:endParaRPr b="1" sz="3600" u="sng">
              <a:solidFill>
                <a:srgbClr val="FF0000"/>
              </a:solidFill>
              <a:highlight>
                <a:srgbClr val="FFFFFF"/>
              </a:highlight>
            </a:endParaRPr>
          </a:p>
          <a:p>
            <a:pPr indent="-261620" lvl="0" marL="457200" rtl="0" algn="l">
              <a:lnSpc>
                <a:spcPct val="153418"/>
              </a:lnSpc>
              <a:spcBef>
                <a:spcPts val="0"/>
              </a:spcBef>
              <a:spcAft>
                <a:spcPts val="0"/>
              </a:spcAft>
              <a:buClr>
                <a:schemeClr val="dk1"/>
              </a:buClr>
              <a:buSzPct val="44444"/>
              <a:buChar char="●"/>
            </a:pPr>
            <a:r>
              <a:rPr lang="en" sz="3600">
                <a:solidFill>
                  <a:schemeClr val="dk1"/>
                </a:solidFill>
                <a:highlight>
                  <a:srgbClr val="FFFFFF"/>
                </a:highlight>
              </a:rPr>
              <a:t>Their goal is not just to comply with the law, or to be responsive to key stakeholders: they seek to lead through example, to exceed expectations, and to set new standards. </a:t>
            </a:r>
            <a:endParaRPr sz="3600">
              <a:solidFill>
                <a:schemeClr val="dk1"/>
              </a:solidFill>
              <a:highlight>
                <a:srgbClr val="FFFFFF"/>
              </a:highlight>
            </a:endParaRPr>
          </a:p>
          <a:p>
            <a:pPr indent="-261620" lvl="0" marL="457200" rtl="0" algn="l">
              <a:lnSpc>
                <a:spcPct val="153418"/>
              </a:lnSpc>
              <a:spcBef>
                <a:spcPts val="0"/>
              </a:spcBef>
              <a:spcAft>
                <a:spcPts val="0"/>
              </a:spcAft>
              <a:buClr>
                <a:schemeClr val="dk1"/>
              </a:buClr>
              <a:buSzPct val="44444"/>
              <a:buChar char="●"/>
            </a:pPr>
            <a:r>
              <a:rPr lang="en" sz="3600">
                <a:solidFill>
                  <a:schemeClr val="dk1"/>
                </a:solidFill>
                <a:highlight>
                  <a:srgbClr val="FFFFFF"/>
                </a:highlight>
              </a:rPr>
              <a:t>In these organizations, social values are not viewed as a shiny patina meant to embellish the “real” company, but rather as a structural component, a cornerstone of their organizational identities.</a:t>
            </a:r>
            <a:endParaRPr sz="3600">
              <a:solidFill>
                <a:schemeClr val="dk1"/>
              </a:solidFill>
              <a:highlight>
                <a:srgbClr val="FFFFFF"/>
              </a:highlight>
            </a:endParaRPr>
          </a:p>
          <a:p>
            <a:pPr indent="0" lvl="0" marL="0" rtl="0" algn="l">
              <a:lnSpc>
                <a:spcPct val="115000"/>
              </a:lnSpc>
              <a:spcBef>
                <a:spcPts val="0"/>
              </a:spcBef>
              <a:spcAft>
                <a:spcPts val="1200"/>
              </a:spcAft>
              <a:buSzPct val="307692"/>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53418"/>
              </a:lnSpc>
              <a:spcBef>
                <a:spcPts val="0"/>
              </a:spcBef>
              <a:spcAft>
                <a:spcPts val="0"/>
              </a:spcAft>
              <a:buSzPct val="86419"/>
              <a:buNone/>
            </a:pPr>
            <a:r>
              <a:rPr lang="en" sz="3600">
                <a:highlight>
                  <a:schemeClr val="lt1"/>
                </a:highlight>
              </a:rPr>
              <a:t>Value Creation and The Double Return. </a:t>
            </a:r>
            <a:endParaRPr/>
          </a:p>
        </p:txBody>
      </p:sp>
      <p:sp>
        <p:nvSpPr>
          <p:cNvPr id="458" name="Google Shape;458;p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2372" lvl="0" marL="457200" rtl="0" algn="l">
              <a:lnSpc>
                <a:spcPct val="143418"/>
              </a:lnSpc>
              <a:spcBef>
                <a:spcPts val="0"/>
              </a:spcBef>
              <a:spcAft>
                <a:spcPts val="0"/>
              </a:spcAft>
              <a:buClr>
                <a:schemeClr val="dk1"/>
              </a:buClr>
              <a:buSzPts val="1634"/>
              <a:buChar char="●"/>
            </a:pPr>
            <a:r>
              <a:rPr lang="en" sz="1850">
                <a:solidFill>
                  <a:schemeClr val="dk1"/>
                </a:solidFill>
                <a:highlight>
                  <a:srgbClr val="FFFFFF"/>
                </a:highlight>
              </a:rPr>
              <a:t>Entrepreneurship is all about </a:t>
            </a:r>
            <a:r>
              <a:rPr lang="en" sz="1850">
                <a:solidFill>
                  <a:srgbClr val="FF0000"/>
                </a:solidFill>
                <a:highlight>
                  <a:srgbClr val="FFFFFF"/>
                </a:highlight>
              </a:rPr>
              <a:t>finding innovative ways to create value</a:t>
            </a:r>
            <a:r>
              <a:rPr lang="en" sz="1850">
                <a:solidFill>
                  <a:schemeClr val="dk1"/>
                </a:solidFill>
                <a:highlight>
                  <a:srgbClr val="FFFFFF"/>
                </a:highlight>
              </a:rPr>
              <a:t>.  </a:t>
            </a:r>
            <a:endParaRPr sz="1850">
              <a:solidFill>
                <a:schemeClr val="dk1"/>
              </a:solidFill>
              <a:highlight>
                <a:srgbClr val="FFFFFF"/>
              </a:highlight>
            </a:endParaRPr>
          </a:p>
          <a:p>
            <a:pPr indent="-332372" lvl="0" marL="457200" rtl="0" algn="l">
              <a:lnSpc>
                <a:spcPct val="143418"/>
              </a:lnSpc>
              <a:spcBef>
                <a:spcPts val="0"/>
              </a:spcBef>
              <a:spcAft>
                <a:spcPts val="0"/>
              </a:spcAft>
              <a:buClr>
                <a:schemeClr val="dk1"/>
              </a:buClr>
              <a:buSzPts val="1634"/>
              <a:buChar char="●"/>
            </a:pPr>
            <a:r>
              <a:rPr lang="en" sz="1850">
                <a:solidFill>
                  <a:schemeClr val="dk1"/>
                </a:solidFill>
                <a:highlight>
                  <a:srgbClr val="FFFFFF"/>
                </a:highlight>
              </a:rPr>
              <a:t>CSE aims to ensure that the very purpose of these corporations </a:t>
            </a:r>
            <a:r>
              <a:rPr b="1" lang="en" sz="1850">
                <a:solidFill>
                  <a:schemeClr val="dk1"/>
                </a:solidFill>
                <a:highlight>
                  <a:srgbClr val="FFFFFF"/>
                </a:highlight>
              </a:rPr>
              <a:t>migrates from one of maximizing returns</a:t>
            </a:r>
            <a:r>
              <a:rPr lang="en" sz="1850">
                <a:solidFill>
                  <a:schemeClr val="dk1"/>
                </a:solidFill>
                <a:highlight>
                  <a:srgbClr val="FFFFFF"/>
                </a:highlight>
              </a:rPr>
              <a:t> </a:t>
            </a:r>
            <a:r>
              <a:rPr b="1" lang="en" sz="1850">
                <a:solidFill>
                  <a:schemeClr val="dk1"/>
                </a:solidFill>
                <a:highlight>
                  <a:srgbClr val="FFFFFF"/>
                </a:highlight>
              </a:rPr>
              <a:t>to investors</a:t>
            </a:r>
            <a:r>
              <a:rPr lang="en" sz="1850">
                <a:solidFill>
                  <a:schemeClr val="dk1"/>
                </a:solidFill>
                <a:highlight>
                  <a:srgbClr val="FFFFFF"/>
                </a:highlight>
              </a:rPr>
              <a:t> to </a:t>
            </a:r>
            <a:r>
              <a:rPr b="1" lang="en" sz="1850">
                <a:solidFill>
                  <a:srgbClr val="FF0000"/>
                </a:solidFill>
                <a:highlight>
                  <a:srgbClr val="FFFFFF"/>
                </a:highlight>
              </a:rPr>
              <a:t>optimizing returns to stakeholders</a:t>
            </a:r>
            <a:r>
              <a:rPr lang="en" sz="1850">
                <a:solidFill>
                  <a:schemeClr val="dk1"/>
                </a:solidFill>
                <a:highlight>
                  <a:srgbClr val="FFFFFF"/>
                </a:highlight>
              </a:rPr>
              <a:t>, with those being defined as groups who are significantly affected by company actions and who can in turn impact the company.</a:t>
            </a:r>
            <a:endParaRPr sz="1850">
              <a:solidFill>
                <a:schemeClr val="dk1"/>
              </a:solidFill>
              <a:highlight>
                <a:srgbClr val="FFFFFF"/>
              </a:highlight>
            </a:endParaRPr>
          </a:p>
          <a:p>
            <a:pPr indent="0" lvl="0" marL="0" rtl="0" algn="l">
              <a:lnSpc>
                <a:spcPct val="105000"/>
              </a:lnSpc>
              <a:spcBef>
                <a:spcPts val="0"/>
              </a:spcBef>
              <a:spcAft>
                <a:spcPts val="1200"/>
              </a:spcAft>
              <a:buSzPts val="688"/>
              <a:buNone/>
            </a:pPr>
            <a:r>
              <a:t/>
            </a:r>
            <a:endParaRPr sz="725"/>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2"/>
          <p:cNvSpPr txBox="1"/>
          <p:nvPr>
            <p:ph idx="1" type="body"/>
          </p:nvPr>
        </p:nvSpPr>
        <p:spPr>
          <a:xfrm>
            <a:off x="311700" y="161575"/>
            <a:ext cx="8520600" cy="4551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45606"/>
              </a:lnSpc>
              <a:spcBef>
                <a:spcPts val="0"/>
              </a:spcBef>
              <a:spcAft>
                <a:spcPts val="0"/>
              </a:spcAft>
              <a:buSzPct val="200000"/>
              <a:buNone/>
            </a:pPr>
            <a:r>
              <a:rPr lang="en" sz="3600">
                <a:solidFill>
                  <a:schemeClr val="dk1"/>
                </a:solidFill>
                <a:highlight>
                  <a:srgbClr val="FFFFFF"/>
                </a:highlight>
              </a:rPr>
              <a:t>The analysis that follows is based first on an in-depth qualitative study of two companies that were</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rPr lang="en" sz="3600">
                <a:solidFill>
                  <a:schemeClr val="dk1"/>
                </a:solidFill>
                <a:highlight>
                  <a:srgbClr val="FFFFFF"/>
                </a:highlight>
              </a:rPr>
              <a:t>considered to be pioneers in the practice of CSE: </a:t>
            </a:r>
            <a:endParaRPr sz="3600">
              <a:solidFill>
                <a:schemeClr val="dk1"/>
              </a:solidFill>
              <a:highlight>
                <a:srgbClr val="FFFFFF"/>
              </a:highlight>
            </a:endParaRPr>
          </a:p>
          <a:p>
            <a:pPr indent="-254000" lvl="0" marL="457200" rtl="0" algn="l">
              <a:lnSpc>
                <a:spcPct val="145606"/>
              </a:lnSpc>
              <a:spcBef>
                <a:spcPts val="0"/>
              </a:spcBef>
              <a:spcAft>
                <a:spcPts val="0"/>
              </a:spcAft>
              <a:buClr>
                <a:schemeClr val="dk1"/>
              </a:buClr>
              <a:buSzPct val="44444"/>
              <a:buChar char="●"/>
            </a:pPr>
            <a:r>
              <a:rPr b="1" lang="en" sz="3600">
                <a:solidFill>
                  <a:schemeClr val="dk1"/>
                </a:solidFill>
                <a:highlight>
                  <a:srgbClr val="FFFFFF"/>
                </a:highlight>
              </a:rPr>
              <a:t>The Timberland Company</a:t>
            </a:r>
            <a:r>
              <a:rPr lang="en" sz="3600">
                <a:solidFill>
                  <a:schemeClr val="dk1"/>
                </a:solidFill>
                <a:highlight>
                  <a:srgbClr val="FFFFFF"/>
                </a:highlight>
              </a:rPr>
              <a:t> (Austin, Leonard, and Quinn 2004; Austin, Leonard, and Quinn 2006), maker of outdoor apparel and accessories, and </a:t>
            </a:r>
            <a:endParaRPr sz="3600">
              <a:solidFill>
                <a:schemeClr val="dk1"/>
              </a:solidFill>
              <a:highlight>
                <a:srgbClr val="FFFFFF"/>
              </a:highlight>
            </a:endParaRPr>
          </a:p>
          <a:p>
            <a:pPr indent="0" lvl="0" marL="457200" rtl="0" algn="l">
              <a:lnSpc>
                <a:spcPct val="145606"/>
              </a:lnSpc>
              <a:spcBef>
                <a:spcPts val="0"/>
              </a:spcBef>
              <a:spcAft>
                <a:spcPts val="0"/>
              </a:spcAft>
              <a:buSzPct val="200000"/>
              <a:buNone/>
            </a:pPr>
            <a:r>
              <a:t/>
            </a:r>
            <a:endParaRPr sz="3600">
              <a:solidFill>
                <a:schemeClr val="dk1"/>
              </a:solidFill>
              <a:highlight>
                <a:srgbClr val="FFFFFF"/>
              </a:highlight>
            </a:endParaRPr>
          </a:p>
          <a:p>
            <a:pPr indent="-254000" lvl="0" marL="457200" rtl="0" algn="l">
              <a:lnSpc>
                <a:spcPct val="145606"/>
              </a:lnSpc>
              <a:spcBef>
                <a:spcPts val="0"/>
              </a:spcBef>
              <a:spcAft>
                <a:spcPts val="0"/>
              </a:spcAft>
              <a:buClr>
                <a:schemeClr val="dk1"/>
              </a:buClr>
              <a:buSzPct val="44444"/>
              <a:buChar char="●"/>
            </a:pPr>
            <a:r>
              <a:rPr b="1" lang="en" sz="3600">
                <a:solidFill>
                  <a:schemeClr val="dk1"/>
                </a:solidFill>
                <a:highlight>
                  <a:srgbClr val="FFFFFF"/>
                </a:highlight>
              </a:rPr>
              <a:t>Starbucks Coffee,</a:t>
            </a:r>
            <a:r>
              <a:rPr lang="en" sz="3600">
                <a:solidFill>
                  <a:schemeClr val="dk1"/>
                </a:solidFill>
                <a:highlight>
                  <a:srgbClr val="FFFFFF"/>
                </a:highlight>
              </a:rPr>
              <a:t> a prominent specialty coffee company (Austin and Reavis 2002; Austin, Wei-</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rPr lang="en" sz="3600">
                <a:solidFill>
                  <a:schemeClr val="dk1"/>
                </a:solidFill>
                <a:highlight>
                  <a:srgbClr val="FFFFFF"/>
                </a:highlight>
              </a:rPr>
              <a:t>Skillern, and Gendron 2004). </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rPr lang="en" sz="3600">
                <a:solidFill>
                  <a:schemeClr val="dk1"/>
                </a:solidFill>
                <a:highlight>
                  <a:srgbClr val="FFFFFF"/>
                </a:highlight>
              </a:rPr>
              <a:t>These studies were supplemented with a review of practices of dozens of other companies</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rPr lang="en" sz="3600">
                <a:solidFill>
                  <a:schemeClr val="dk1"/>
                </a:solidFill>
                <a:highlight>
                  <a:srgbClr val="FFFFFF"/>
                </a:highlight>
              </a:rPr>
              <a:t>Top 10 Indian CSR cos. </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rPr lang="en" sz="3600" u="sng">
                <a:solidFill>
                  <a:schemeClr val="hlink"/>
                </a:solidFill>
                <a:highlight>
                  <a:srgbClr val="FFFFFF"/>
                </a:highlight>
                <a:hlinkClick r:id="rId3"/>
              </a:rPr>
              <a:t>https://www.youtube.com/watch?v=J4bmZJ1X5hk</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rPr lang="en" sz="3600">
                <a:solidFill>
                  <a:schemeClr val="dk1"/>
                </a:solidFill>
                <a:highlight>
                  <a:srgbClr val="FFFFFF"/>
                </a:highlight>
              </a:rPr>
              <a:t>CSR as a LAW in India - </a:t>
            </a:r>
            <a:r>
              <a:rPr lang="en" sz="3600" u="sng">
                <a:solidFill>
                  <a:schemeClr val="hlink"/>
                </a:solidFill>
                <a:highlight>
                  <a:srgbClr val="FFFFFF"/>
                </a:highlight>
                <a:hlinkClick r:id="rId4"/>
              </a:rPr>
              <a:t>https://www.youtube.com/watch?v=JjOw31D5pDo</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rPr lang="en" sz="3600" u="sng">
                <a:solidFill>
                  <a:schemeClr val="hlink"/>
                </a:solidFill>
                <a:highlight>
                  <a:srgbClr val="FFFFFF"/>
                </a:highlight>
                <a:hlinkClick r:id="rId5"/>
              </a:rPr>
              <a:t>https://www.youtube.com/watch?v=w69sEZgS4sk</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rPr lang="en" sz="3600">
                <a:solidFill>
                  <a:schemeClr val="dk1"/>
                </a:solidFill>
                <a:highlight>
                  <a:srgbClr val="FFFFFF"/>
                </a:highlight>
              </a:rPr>
              <a:t>What is CSR?</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u="sng">
                <a:solidFill>
                  <a:schemeClr val="accent5"/>
                </a:solidFill>
                <a:highlight>
                  <a:schemeClr val="lt1"/>
                </a:highlight>
                <a:hlinkClick r:id="rId6">
                  <a:extLst>
                    <a:ext uri="{A12FA001-AC4F-418D-AE19-62706E023703}">
                      <ahyp:hlinkClr val="tx"/>
                    </a:ext>
                  </a:extLst>
                </a:hlinkClick>
              </a:rPr>
              <a:t>https://www.youtube.com/watch?v=1bpf_sHebLI</a:t>
            </a:r>
            <a:endParaRPr sz="3600">
              <a:solidFill>
                <a:schemeClr val="dk1"/>
              </a:solidFill>
              <a:highlight>
                <a:schemeClr val="lt1"/>
              </a:highlight>
            </a:endParaRPr>
          </a:p>
          <a:p>
            <a:pPr indent="0" lvl="0" marL="0" rtl="0" algn="l">
              <a:lnSpc>
                <a:spcPct val="145606"/>
              </a:lnSpc>
              <a:spcBef>
                <a:spcPts val="0"/>
              </a:spcBef>
              <a:spcAft>
                <a:spcPts val="0"/>
              </a:spcAft>
              <a:buSzPct val="200000"/>
              <a:buNone/>
            </a:pPr>
            <a:r>
              <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rPr lang="en" sz="3600">
                <a:solidFill>
                  <a:schemeClr val="dk1"/>
                </a:solidFill>
                <a:highlight>
                  <a:srgbClr val="FFFFFF"/>
                </a:highlight>
              </a:rPr>
              <a:t>Tata -</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rPr lang="en" sz="3600" u="sng">
                <a:solidFill>
                  <a:schemeClr val="hlink"/>
                </a:solidFill>
                <a:highlight>
                  <a:srgbClr val="FFFFFF"/>
                </a:highlight>
                <a:hlinkClick r:id="rId7"/>
              </a:rPr>
              <a:t>https://www.youtube.com/watch?v=CYvLyhlR6CY</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rPr lang="en" sz="3600" u="sng">
                <a:solidFill>
                  <a:schemeClr val="hlink"/>
                </a:solidFill>
                <a:highlight>
                  <a:srgbClr val="FFFFFF"/>
                </a:highlight>
                <a:hlinkClick r:id="rId8"/>
              </a:rPr>
              <a:t>https://www.mbaknol.com/management-case-studies/case-study-corporate-social-responsibility-of-starbucks/</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rPr lang="en" sz="3600">
                <a:solidFill>
                  <a:schemeClr val="dk1"/>
                </a:solidFill>
                <a:highlight>
                  <a:srgbClr val="FFFFFF"/>
                </a:highlight>
              </a:rPr>
              <a:t>Lego - </a:t>
            </a:r>
            <a:r>
              <a:rPr lang="en" sz="3600" u="sng">
                <a:solidFill>
                  <a:schemeClr val="hlink"/>
                </a:solidFill>
                <a:highlight>
                  <a:srgbClr val="FFFFFF"/>
                </a:highlight>
                <a:hlinkClick r:id="rId9"/>
              </a:rPr>
              <a:t>https://www.youtube.com/watch?v=QkH13mO0uog</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rPr lang="en" sz="3600">
                <a:solidFill>
                  <a:schemeClr val="dk1"/>
                </a:solidFill>
                <a:highlight>
                  <a:srgbClr val="FFFFFF"/>
                </a:highlight>
              </a:rPr>
              <a:t>Google - challenges as well - </a:t>
            </a:r>
            <a:r>
              <a:rPr lang="en" sz="3600" u="sng">
                <a:solidFill>
                  <a:schemeClr val="hlink"/>
                </a:solidFill>
                <a:highlight>
                  <a:srgbClr val="FFFFFF"/>
                </a:highlight>
                <a:hlinkClick r:id="rId10"/>
              </a:rPr>
              <a:t>https://www.youtube.com/watch?v=H3Afjmi2iqk</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t/>
            </a:r>
            <a:endParaRPr sz="3600">
              <a:solidFill>
                <a:schemeClr val="dk1"/>
              </a:solidFill>
              <a:highlight>
                <a:srgbClr val="FFFFFF"/>
              </a:highlight>
            </a:endParaRPr>
          </a:p>
          <a:p>
            <a:pPr indent="0" lvl="0" marL="0" rtl="0" algn="l">
              <a:lnSpc>
                <a:spcPct val="145606"/>
              </a:lnSpc>
              <a:spcBef>
                <a:spcPts val="0"/>
              </a:spcBef>
              <a:spcAft>
                <a:spcPts val="0"/>
              </a:spcAft>
              <a:buSzPct val="200000"/>
              <a:buNone/>
            </a:pPr>
            <a:r>
              <a:t/>
            </a:r>
            <a:endParaRPr sz="3600">
              <a:solidFill>
                <a:schemeClr val="dk1"/>
              </a:solidFill>
              <a:highlight>
                <a:srgbClr val="FFFFFF"/>
              </a:highlight>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469" name="Google Shape;469;p7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470" name="Google Shape;470;p73"/>
          <p:cNvPicPr preferRelativeResize="0"/>
          <p:nvPr/>
        </p:nvPicPr>
        <p:blipFill rotWithShape="1">
          <a:blip r:embed="rId3">
            <a:alphaModFix/>
          </a:blip>
          <a:srcRect b="0" l="0" r="0" t="0"/>
          <a:stretch/>
        </p:blipFill>
        <p:spPr>
          <a:xfrm>
            <a:off x="2223000" y="343987"/>
            <a:ext cx="4237301" cy="43120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476" name="Google Shape;476;p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8611" lvl="0" marL="457200" rtl="0" algn="l">
              <a:lnSpc>
                <a:spcPct val="135606"/>
              </a:lnSpc>
              <a:spcBef>
                <a:spcPts val="0"/>
              </a:spcBef>
              <a:spcAft>
                <a:spcPts val="0"/>
              </a:spcAft>
              <a:buClr>
                <a:schemeClr val="dk1"/>
              </a:buClr>
              <a:buSzPts val="1418"/>
              <a:buChar char="●"/>
            </a:pPr>
            <a:r>
              <a:rPr lang="en" sz="1580">
                <a:solidFill>
                  <a:schemeClr val="dk1"/>
                </a:solidFill>
                <a:highlight>
                  <a:srgbClr val="FFFFFF"/>
                </a:highlight>
              </a:rPr>
              <a:t>Timberland, in a fundamental move, formulated a set of values - “humanity, humility, integrity, and excellence” - that held the company and its people should make a positive difference in society and that its culture should foster involvement in confronting and solving social problems. </a:t>
            </a:r>
            <a:endParaRPr sz="1580">
              <a:solidFill>
                <a:schemeClr val="dk1"/>
              </a:solidFill>
              <a:highlight>
                <a:srgbClr val="FFFFFF"/>
              </a:highlight>
            </a:endParaRPr>
          </a:p>
          <a:p>
            <a:pPr indent="-318611" lvl="0" marL="457200" rtl="0" algn="l">
              <a:lnSpc>
                <a:spcPct val="135606"/>
              </a:lnSpc>
              <a:spcBef>
                <a:spcPts val="0"/>
              </a:spcBef>
              <a:spcAft>
                <a:spcPts val="0"/>
              </a:spcAft>
              <a:buClr>
                <a:schemeClr val="dk1"/>
              </a:buClr>
              <a:buSzPts val="1418"/>
              <a:buChar char="●"/>
            </a:pPr>
            <a:r>
              <a:rPr lang="en" sz="1580">
                <a:solidFill>
                  <a:schemeClr val="dk1"/>
                </a:solidFill>
                <a:highlight>
                  <a:srgbClr val="FFFFFF"/>
                </a:highlight>
              </a:rPr>
              <a:t>A Timberland Human Resources manager noted, “The awareness of values is what we are trying to raise with folks.  It’s no longer going to be acceptable just to get the business result.” </a:t>
            </a:r>
            <a:endParaRPr sz="59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482" name="Google Shape;482;p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This amplified purpose means that the company is</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producing both economic and social value, which some have referred to as a double or triple (if</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one breaks out environmental value as a separate category) bottom line, or “blended value”</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(Emerson 2000, 2003, March 2006; Emerson and Bonini 2003).  The important purpose of CSE</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is to discover ways make these returns complementary and synergistic rather than competing</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(Paine 2003). In this approach organizations’ social value creation is not treated as something</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separate or peripheral. On the contrary, it is imbedded in a larger and transparent accountability</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system that reports performance to the internal and external stakeholders.  We are witnessing</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the emergence of a multitude of such indicators, standards, and codes.  The CSE approach aims</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to ensure that these measures of performance have parity with the traditional ones and become</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part of the corporate DNA. </a:t>
            </a:r>
            <a:endParaRPr sz="3600">
              <a:solidFill>
                <a:schemeClr val="dk1"/>
              </a:solidFill>
              <a:highlight>
                <a:srgbClr val="FFFFFF"/>
              </a:highlight>
            </a:endParaRPr>
          </a:p>
          <a:p>
            <a:pPr indent="0" lvl="0" marL="0" rtl="0" algn="l">
              <a:lnSpc>
                <a:spcPct val="115000"/>
              </a:lnSpc>
              <a:spcBef>
                <a:spcPts val="0"/>
              </a:spcBef>
              <a:spcAft>
                <a:spcPts val="1200"/>
              </a:spcAft>
              <a:buSzPct val="2500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sz="3600">
                <a:highlight>
                  <a:srgbClr val="FFFFFF"/>
                </a:highlight>
              </a:rPr>
              <a:t>Co-generating Value. </a:t>
            </a:r>
            <a:endParaRPr/>
          </a:p>
        </p:txBody>
      </p:sp>
      <p:sp>
        <p:nvSpPr>
          <p:cNvPr id="488" name="Google Shape;488;p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53418"/>
              </a:lnSpc>
              <a:spcBef>
                <a:spcPts val="0"/>
              </a:spcBef>
              <a:spcAft>
                <a:spcPts val="0"/>
              </a:spcAft>
              <a:buClr>
                <a:schemeClr val="dk1"/>
              </a:buClr>
              <a:buSzPct val="30554"/>
              <a:buFont typeface="Arial"/>
              <a:buNone/>
            </a:pPr>
            <a:r>
              <a:rPr lang="en" sz="3600">
                <a:solidFill>
                  <a:schemeClr val="dk1"/>
                </a:solidFill>
                <a:highlight>
                  <a:srgbClr val="FFFFFF"/>
                </a:highlight>
              </a:rPr>
              <a:t>A vital part of the value generating strategies is collaborating with other</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organizations – businesses, civil society, or governmental. These alliances are the vehicles for</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achieving what the CSE definition referred to as extending the firm’s domain of competence and</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corresponding opportunity set through innovative leveraging of resources outside its direct</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control.</a:t>
            </a:r>
            <a:endParaRPr sz="3600">
              <a:solidFill>
                <a:schemeClr val="dk1"/>
              </a:solidFill>
              <a:highlight>
                <a:srgbClr val="FFFFFF"/>
              </a:highlight>
            </a:endParaRPr>
          </a:p>
          <a:p>
            <a:pPr indent="0" lvl="0" marL="0" rtl="0" algn="l">
              <a:lnSpc>
                <a:spcPct val="115000"/>
              </a:lnSpc>
              <a:spcBef>
                <a:spcPts val="0"/>
              </a:spcBef>
              <a:spcAft>
                <a:spcPts val="1200"/>
              </a:spcAft>
              <a:buSzPct val="181818"/>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494" name="Google Shape;494;p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32500" lnSpcReduction="10000"/>
          </a:bodyPr>
          <a:lstStyle/>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In the words of Sue Mecklenburg, Starbucks Vice President of Business Practices, partnerships</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allows the company “to extend our reach to areas where we have interests, but perhaps not</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influence or expertise.  It's a real extension of what we can do, and often what we would like to do,</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or what our customers expect us to do --issues that are very complex and difficult to solve.”</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Starbucks entered into a partnership with Conservation International to foster environmentally</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sustainable coffee production among small farmers in Chiapas, Mexico.  This nonprofit brought to</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partnership its environmental expertise and its capacity to work with small farmers.  Starbucks</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contributed it knowledge of quality coffee production and its marketing channels.  This</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entrepreneurial combination of distinctive competencies created a process that developed new</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production techniques and new supply of organic coffee for Starbucks, which in turn generated</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significant income enhancements to the farmers and improved environmental conditions in the</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growing areas.  This initial partnership expanded to other countries and even led to the</a:t>
            </a:r>
            <a:endParaRPr sz="3600">
              <a:solidFill>
                <a:schemeClr val="dk1"/>
              </a:solidFill>
              <a:highlight>
                <a:srgbClr val="FFFFFF"/>
              </a:highlight>
            </a:endParaRPr>
          </a:p>
          <a:p>
            <a:pPr indent="0" lvl="0" marL="0" rtl="0" algn="l">
              <a:lnSpc>
                <a:spcPct val="145606"/>
              </a:lnSpc>
              <a:spcBef>
                <a:spcPts val="0"/>
              </a:spcBef>
              <a:spcAft>
                <a:spcPts val="0"/>
              </a:spcAft>
              <a:buClr>
                <a:schemeClr val="dk1"/>
              </a:buClr>
              <a:buSzPct val="30554"/>
              <a:buFont typeface="Arial"/>
              <a:buNone/>
            </a:pPr>
            <a:r>
              <a:rPr lang="en" sz="3600">
                <a:solidFill>
                  <a:schemeClr val="dk1"/>
                </a:solidFill>
                <a:highlight>
                  <a:srgbClr val="FFFFFF"/>
                </a:highlight>
              </a:rPr>
              <a:t>reformulation of Starbucks’ basic coffee procurement criteria and procedures</a:t>
            </a:r>
            <a:endParaRPr sz="3600">
              <a:solidFill>
                <a:schemeClr val="dk1"/>
              </a:solidFill>
              <a:highlight>
                <a:srgbClr val="FFFFFF"/>
              </a:highlight>
            </a:endParaRPr>
          </a:p>
          <a:p>
            <a:pPr indent="0" lvl="0" marL="0" rtl="0" algn="l">
              <a:lnSpc>
                <a:spcPct val="115000"/>
              </a:lnSpc>
              <a:spcBef>
                <a:spcPts val="0"/>
              </a:spcBef>
              <a:spcAft>
                <a:spcPts val="1200"/>
              </a:spcAft>
              <a:buSzPct val="307692"/>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311700" y="1309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- 6</a:t>
            </a:r>
            <a:endParaRPr/>
          </a:p>
        </p:txBody>
      </p:sp>
      <p:pic>
        <p:nvPicPr>
          <p:cNvPr id="97" name="Google Shape;97;p8"/>
          <p:cNvPicPr preferRelativeResize="0"/>
          <p:nvPr/>
        </p:nvPicPr>
        <p:blipFill rotWithShape="1">
          <a:blip r:embed="rId3">
            <a:alphaModFix/>
          </a:blip>
          <a:srcRect b="0" l="0" r="0" t="0"/>
          <a:stretch/>
        </p:blipFill>
        <p:spPr>
          <a:xfrm>
            <a:off x="1071425" y="665025"/>
            <a:ext cx="7250549" cy="440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03" name="Google Shape;103;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4" name="Google Shape;104;p9" title="Introduction_Mukesh Ambani_Entrepreneurs.mp4">
            <a:hlinkClick r:id="rId3"/>
          </p:cNvPr>
          <p:cNvPicPr preferRelativeResize="0"/>
          <p:nvPr/>
        </p:nvPicPr>
        <p:blipFill rotWithShape="1">
          <a:blip r:embed="rId4">
            <a:alphaModFix/>
          </a:blip>
          <a:srcRect b="0" l="0" r="0" t="0"/>
          <a:stretch/>
        </p:blipFill>
        <p:spPr>
          <a:xfrm>
            <a:off x="591125" y="311425"/>
            <a:ext cx="8017175" cy="4489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