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144000"/>
  <p:notesSz cx="6794500" cy="9931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65">
          <p15:clr>
            <a:srgbClr val="000000"/>
          </p15:clr>
        </p15:guide>
        <p15:guide id="2" orient="horz" pos="2160">
          <p15:clr>
            <a:srgbClr val="000000"/>
          </p15:clr>
        </p15:guide>
        <p15:guide id="3" orient="horz" pos="482">
          <p15:clr>
            <a:srgbClr val="000000"/>
          </p15:clr>
        </p15:guide>
        <p15:guide id="4" orient="horz" pos="960">
          <p15:clr>
            <a:srgbClr val="000000"/>
          </p15:clr>
        </p15:guide>
        <p15:guide id="5" orient="horz" pos="3884">
          <p15:clr>
            <a:srgbClr val="000000"/>
          </p15:clr>
        </p15:guide>
        <p15:guide id="6" orient="horz" pos="1706">
          <p15:clr>
            <a:srgbClr val="000000"/>
          </p15:clr>
        </p15:guide>
        <p15:guide id="7" orient="horz" pos="255">
          <p15:clr>
            <a:srgbClr val="000000"/>
          </p15:clr>
        </p15:guide>
        <p15:guide id="8" pos="385">
          <p15:clr>
            <a:srgbClr val="000000"/>
          </p15:clr>
        </p15:guide>
        <p15:guide id="9" pos="5511">
          <p15:clr>
            <a:srgbClr val="000000"/>
          </p15:clr>
        </p15:guide>
        <p15:guide id="10" pos="2880">
          <p15:clr>
            <a:srgbClr val="000000"/>
          </p15:clr>
        </p15:guide>
        <p15:guide id="11" pos="249">
          <p15:clr>
            <a:srgbClr val="000000"/>
          </p15:clr>
        </p15:guide>
        <p15:guide id="12" pos="612">
          <p15:clr>
            <a:srgbClr val="000000"/>
          </p15:clr>
        </p15:guide>
      </p15:sldGuideLst>
    </p:ext>
    <p:ext uri="{2D200454-40CA-4A62-9FC3-DE9A4176ACB9}">
      <p15:notesGuideLst>
        <p15:guide id="1" orient="horz" pos="3128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GoogleSlidesCustomDataVersion2">
      <go:slidesCustomData xmlns:go="http://customooxmlschemas.google.com/" r:id="rId38" roundtripDataSignature="AMtx7micd+ZaeYA8BiUW4AnK5l4KmKlD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9D5640-FCCA-4908-9875-ECD555EAAB2B}">
  <a:tblStyle styleId="{AD9D5640-FCCA-4908-9875-ECD555EAAB2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65" orient="horz"/>
        <p:guide pos="2160" orient="horz"/>
        <p:guide pos="482" orient="horz"/>
        <p:guide pos="960" orient="horz"/>
        <p:guide pos="3884" orient="horz"/>
        <p:guide pos="1706" orient="horz"/>
        <p:guide pos="255" orient="horz"/>
        <p:guide pos="385"/>
        <p:guide pos="5511"/>
        <p:guide pos="2880"/>
        <p:guide pos="249"/>
        <p:guide pos="61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8" orient="horz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4812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4513"/>
            <a:ext cx="2944813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34513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/>
        </p:nvSpPr>
        <p:spPr>
          <a:xfrm>
            <a:off x="3849688" y="9434513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12:notes"/>
          <p:cNvSpPr txBox="1"/>
          <p:nvPr/>
        </p:nvSpPr>
        <p:spPr>
          <a:xfrm>
            <a:off x="3849688" y="9434513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13:notes"/>
          <p:cNvSpPr txBox="1"/>
          <p:nvPr/>
        </p:nvSpPr>
        <p:spPr>
          <a:xfrm>
            <a:off x="3849688" y="9434513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14:notes"/>
          <p:cNvSpPr txBox="1"/>
          <p:nvPr/>
        </p:nvSpPr>
        <p:spPr>
          <a:xfrm>
            <a:off x="3849688" y="9434513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15:notes"/>
          <p:cNvSpPr txBox="1"/>
          <p:nvPr/>
        </p:nvSpPr>
        <p:spPr>
          <a:xfrm>
            <a:off x="3849688" y="9434513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6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7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 txBox="1"/>
          <p:nvPr>
            <p:ph idx="12" type="sldNum"/>
          </p:nvPr>
        </p:nvSpPr>
        <p:spPr>
          <a:xfrm>
            <a:off x="3849688" y="9434513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8" name="Google Shape;158;p18:notes"/>
          <p:cNvSpPr/>
          <p:nvPr>
            <p:ph idx="2" type="sldImg"/>
          </p:nvPr>
        </p:nvSpPr>
        <p:spPr>
          <a:xfrm>
            <a:off x="917575" y="746125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18:notes"/>
          <p:cNvSpPr txBox="1"/>
          <p:nvPr>
            <p:ph idx="1" type="body"/>
          </p:nvPr>
        </p:nvSpPr>
        <p:spPr>
          <a:xfrm>
            <a:off x="905934" y="4717415"/>
            <a:ext cx="4982633" cy="446913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21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22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23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5:notes"/>
          <p:cNvSpPr txBox="1"/>
          <p:nvPr/>
        </p:nvSpPr>
        <p:spPr>
          <a:xfrm>
            <a:off x="3849688" y="9434513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24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24:notes"/>
          <p:cNvSpPr txBox="1"/>
          <p:nvPr/>
        </p:nvSpPr>
        <p:spPr>
          <a:xfrm>
            <a:off x="3849688" y="9434513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25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32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32:notes"/>
          <p:cNvSpPr txBox="1"/>
          <p:nvPr/>
        </p:nvSpPr>
        <p:spPr>
          <a:xfrm>
            <a:off x="3849688" y="9434513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5388484a7_0_0:notes"/>
          <p:cNvSpPr/>
          <p:nvPr>
            <p:ph idx="2" type="sldImg"/>
          </p:nvPr>
        </p:nvSpPr>
        <p:spPr>
          <a:xfrm>
            <a:off x="914400" y="744538"/>
            <a:ext cx="4965600" cy="372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3" name="Google Shape;203;g245388484a7_0_0:notes"/>
          <p:cNvSpPr txBox="1"/>
          <p:nvPr>
            <p:ph idx="1" type="body"/>
          </p:nvPr>
        </p:nvSpPr>
        <p:spPr>
          <a:xfrm>
            <a:off x="906463" y="4718050"/>
            <a:ext cx="4981500" cy="4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245388484a7_0_0:notes"/>
          <p:cNvSpPr txBox="1"/>
          <p:nvPr>
            <p:ph idx="12" type="sldNum"/>
          </p:nvPr>
        </p:nvSpPr>
        <p:spPr>
          <a:xfrm>
            <a:off x="3849688" y="9434513"/>
            <a:ext cx="2944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28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28:notes"/>
          <p:cNvSpPr txBox="1"/>
          <p:nvPr/>
        </p:nvSpPr>
        <p:spPr>
          <a:xfrm>
            <a:off x="3849688" y="9434513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9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30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31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33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5388484a7_0_4:notes"/>
          <p:cNvSpPr/>
          <p:nvPr>
            <p:ph idx="2" type="sldImg"/>
          </p:nvPr>
        </p:nvSpPr>
        <p:spPr>
          <a:xfrm>
            <a:off x="914400" y="744538"/>
            <a:ext cx="4965600" cy="372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g245388484a7_0_4:notes"/>
          <p:cNvSpPr txBox="1"/>
          <p:nvPr>
            <p:ph idx="1" type="body"/>
          </p:nvPr>
        </p:nvSpPr>
        <p:spPr>
          <a:xfrm>
            <a:off x="906463" y="4718050"/>
            <a:ext cx="4981500" cy="4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245388484a7_0_4:notes"/>
          <p:cNvSpPr txBox="1"/>
          <p:nvPr>
            <p:ph idx="12" type="sldNum"/>
          </p:nvPr>
        </p:nvSpPr>
        <p:spPr>
          <a:xfrm>
            <a:off x="3849688" y="9434513"/>
            <a:ext cx="2944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6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6:notes"/>
          <p:cNvSpPr txBox="1"/>
          <p:nvPr/>
        </p:nvSpPr>
        <p:spPr>
          <a:xfrm>
            <a:off x="3849688" y="9434513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5388484a7_0_8:notes"/>
          <p:cNvSpPr/>
          <p:nvPr>
            <p:ph idx="2" type="sldImg"/>
          </p:nvPr>
        </p:nvSpPr>
        <p:spPr>
          <a:xfrm>
            <a:off x="914400" y="744538"/>
            <a:ext cx="4965600" cy="372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8" name="Google Shape;248;g245388484a7_0_8:notes"/>
          <p:cNvSpPr txBox="1"/>
          <p:nvPr>
            <p:ph idx="1" type="body"/>
          </p:nvPr>
        </p:nvSpPr>
        <p:spPr>
          <a:xfrm>
            <a:off x="906463" y="4718050"/>
            <a:ext cx="4981500" cy="4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245388484a7_0_8:notes"/>
          <p:cNvSpPr txBox="1"/>
          <p:nvPr>
            <p:ph idx="12" type="sldNum"/>
          </p:nvPr>
        </p:nvSpPr>
        <p:spPr>
          <a:xfrm>
            <a:off x="3849688" y="9434513"/>
            <a:ext cx="2944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5388484a7_0_12:notes"/>
          <p:cNvSpPr/>
          <p:nvPr>
            <p:ph idx="2" type="sldImg"/>
          </p:nvPr>
        </p:nvSpPr>
        <p:spPr>
          <a:xfrm>
            <a:off x="914400" y="744538"/>
            <a:ext cx="4965600" cy="372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3" name="Google Shape;253;g245388484a7_0_12:notes"/>
          <p:cNvSpPr txBox="1"/>
          <p:nvPr>
            <p:ph idx="1" type="body"/>
          </p:nvPr>
        </p:nvSpPr>
        <p:spPr>
          <a:xfrm>
            <a:off x="906463" y="4718050"/>
            <a:ext cx="4981500" cy="4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245388484a7_0_12:notes"/>
          <p:cNvSpPr txBox="1"/>
          <p:nvPr>
            <p:ph idx="12" type="sldNum"/>
          </p:nvPr>
        </p:nvSpPr>
        <p:spPr>
          <a:xfrm>
            <a:off x="3849688" y="9434513"/>
            <a:ext cx="2944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/>
          <p:nvPr>
            <p:ph idx="12" type="sldNum"/>
          </p:nvPr>
        </p:nvSpPr>
        <p:spPr>
          <a:xfrm>
            <a:off x="3849688" y="9434513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7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7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 txBox="1"/>
          <p:nvPr>
            <p:ph idx="12" type="sldNum"/>
          </p:nvPr>
        </p:nvSpPr>
        <p:spPr>
          <a:xfrm>
            <a:off x="3849688" y="9434513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" name="Google Shape;81;p8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8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 txBox="1"/>
          <p:nvPr>
            <p:ph idx="12" type="sldNum"/>
          </p:nvPr>
        </p:nvSpPr>
        <p:spPr>
          <a:xfrm>
            <a:off x="3849688" y="9434513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9" name="Google Shape;89;p9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 txBox="1"/>
          <p:nvPr>
            <p:ph idx="12" type="sldNum"/>
          </p:nvPr>
        </p:nvSpPr>
        <p:spPr>
          <a:xfrm>
            <a:off x="3849688" y="9434513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8" name="Google Shape;98;p10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10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/>
          <p:nvPr>
            <p:ph idx="2" type="sldImg"/>
          </p:nvPr>
        </p:nvSpPr>
        <p:spPr>
          <a:xfrm>
            <a:off x="914400" y="744538"/>
            <a:ext cx="4965700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1:notes"/>
          <p:cNvSpPr txBox="1"/>
          <p:nvPr>
            <p:ph idx="1" type="body"/>
          </p:nvPr>
        </p:nvSpPr>
        <p:spPr>
          <a:xfrm>
            <a:off x="906463" y="4718050"/>
            <a:ext cx="4981575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11:notes"/>
          <p:cNvSpPr txBox="1"/>
          <p:nvPr/>
        </p:nvSpPr>
        <p:spPr>
          <a:xfrm>
            <a:off x="3849688" y="9434513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cb77abf0b_0_8:notes"/>
          <p:cNvSpPr/>
          <p:nvPr>
            <p:ph idx="2" type="sldImg"/>
          </p:nvPr>
        </p:nvSpPr>
        <p:spPr>
          <a:xfrm>
            <a:off x="914400" y="744538"/>
            <a:ext cx="4965600" cy="372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g15cb77abf0b_0_8:notes"/>
          <p:cNvSpPr txBox="1"/>
          <p:nvPr>
            <p:ph idx="1" type="body"/>
          </p:nvPr>
        </p:nvSpPr>
        <p:spPr>
          <a:xfrm>
            <a:off x="906463" y="4718050"/>
            <a:ext cx="4981500" cy="4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5cb77abf0b_0_8:notes"/>
          <p:cNvSpPr txBox="1"/>
          <p:nvPr/>
        </p:nvSpPr>
        <p:spPr>
          <a:xfrm>
            <a:off x="3849688" y="9434513"/>
            <a:ext cx="2944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4"/>
          <p:cNvSpPr txBox="1"/>
          <p:nvPr>
            <p:ph type="title"/>
          </p:nvPr>
        </p:nvSpPr>
        <p:spPr>
          <a:xfrm>
            <a:off x="395288" y="477838"/>
            <a:ext cx="83820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1" type="body"/>
          </p:nvPr>
        </p:nvSpPr>
        <p:spPr>
          <a:xfrm rot="5400000">
            <a:off x="3471069" y="-1662906"/>
            <a:ext cx="2230438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5"/>
          <p:cNvSpPr txBox="1"/>
          <p:nvPr>
            <p:ph type="title"/>
          </p:nvPr>
        </p:nvSpPr>
        <p:spPr>
          <a:xfrm rot="5400000">
            <a:off x="6146801" y="1012826"/>
            <a:ext cx="3165475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1" type="body"/>
          </p:nvPr>
        </p:nvSpPr>
        <p:spPr>
          <a:xfrm rot="5400000">
            <a:off x="1879600" y="-1006474"/>
            <a:ext cx="3165475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/>
          <p:nvPr>
            <p:ph type="title"/>
          </p:nvPr>
        </p:nvSpPr>
        <p:spPr>
          <a:xfrm>
            <a:off x="395288" y="477838"/>
            <a:ext cx="83820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6"/>
          <p:cNvSpPr txBox="1"/>
          <p:nvPr>
            <p:ph idx="1" type="body"/>
          </p:nvPr>
        </p:nvSpPr>
        <p:spPr>
          <a:xfrm>
            <a:off x="395288" y="1412875"/>
            <a:ext cx="8382000" cy="223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9"/>
          <p:cNvSpPr txBox="1"/>
          <p:nvPr>
            <p:ph type="title"/>
          </p:nvPr>
        </p:nvSpPr>
        <p:spPr>
          <a:xfrm>
            <a:off x="395288" y="477838"/>
            <a:ext cx="83820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" type="body"/>
          </p:nvPr>
        </p:nvSpPr>
        <p:spPr>
          <a:xfrm>
            <a:off x="395288" y="1412875"/>
            <a:ext cx="4114800" cy="223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7" name="Google Shape;27;p39"/>
          <p:cNvSpPr txBox="1"/>
          <p:nvPr>
            <p:ph idx="2" type="body"/>
          </p:nvPr>
        </p:nvSpPr>
        <p:spPr>
          <a:xfrm>
            <a:off x="4662488" y="1412875"/>
            <a:ext cx="4114800" cy="223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1" name="Google Shape;31;p4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2" name="Google Shape;32;p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3" name="Google Shape;33;p4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1"/>
          <p:cNvSpPr txBox="1"/>
          <p:nvPr>
            <p:ph type="title"/>
          </p:nvPr>
        </p:nvSpPr>
        <p:spPr>
          <a:xfrm>
            <a:off x="395288" y="477838"/>
            <a:ext cx="83820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9" name="Google Shape;39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4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0D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/>
        </p:nvSpPr>
        <p:spPr>
          <a:xfrm>
            <a:off x="225425" y="6524625"/>
            <a:ext cx="8642350" cy="188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Dave Chaffey, </a:t>
            </a:r>
            <a:r>
              <a:rPr b="0" i="1" lang="en-GB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E-Business and E-Commerce Management</a:t>
            </a:r>
            <a:r>
              <a:rPr b="0" i="0" lang="en-GB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4</a:t>
            </a:r>
            <a:r>
              <a:rPr b="0" baseline="30000" i="0" lang="en-GB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GB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Edition, © Marketing Insights Limited 2009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4"/>
          <p:cNvSpPr txBox="1"/>
          <p:nvPr/>
        </p:nvSpPr>
        <p:spPr>
          <a:xfrm>
            <a:off x="0" y="0"/>
            <a:ext cx="806450" cy="21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 1.</a:t>
            </a:r>
            <a:fld id="{00000000-1234-1234-1234-123412341234}" type="slidenum">
              <a:rPr b="0" i="0" lang="en-GB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" name="Google Shape;12;p34"/>
          <p:cNvSpPr txBox="1"/>
          <p:nvPr>
            <p:ph type="title"/>
          </p:nvPr>
        </p:nvSpPr>
        <p:spPr>
          <a:xfrm>
            <a:off x="395288" y="477838"/>
            <a:ext cx="83820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" type="body"/>
          </p:nvPr>
        </p:nvSpPr>
        <p:spPr>
          <a:xfrm>
            <a:off x="395288" y="1412875"/>
            <a:ext cx="8382000" cy="223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idx="4294967295" type="ctrTitle"/>
          </p:nvPr>
        </p:nvSpPr>
        <p:spPr>
          <a:xfrm>
            <a:off x="685800" y="2144713"/>
            <a:ext cx="7772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>
            <p:ph idx="4294967295" type="subTitle"/>
          </p:nvPr>
        </p:nvSpPr>
        <p:spPr>
          <a:xfrm>
            <a:off x="381000" y="3286125"/>
            <a:ext cx="83820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GB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e-business and </a:t>
            </a:r>
            <a:br>
              <a:rPr b="0" i="0" lang="en-GB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e-commerce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4294967295" type="body"/>
          </p:nvPr>
        </p:nvSpPr>
        <p:spPr>
          <a:xfrm>
            <a:off x="428625" y="1285875"/>
            <a:ext cx="8572500" cy="3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5763" lvl="0" marL="3857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GB"/>
              <a:t>Buy-side e-commerce – refers to transactions to procure resources needed by an organization from its suppliers.</a:t>
            </a:r>
            <a:endParaRPr/>
          </a:p>
          <a:p>
            <a:pPr indent="-195263" lvl="0" marL="3857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/>
          </a:p>
          <a:p>
            <a:pPr indent="-385763" lvl="0" marL="3857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GB"/>
              <a:t>Sell-side e-commerce refers to transactions involved with selling products to an organization’s customers.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/>
        </p:nvSpPr>
        <p:spPr>
          <a:xfrm>
            <a:off x="293688" y="5911850"/>
            <a:ext cx="853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1.3 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Three definitions of the relationship between e-commerce and e-business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Z:\Graphics\Powerpoint\PE_UK\PE217-Chaffey\Final files\GIF\CH01\M01NF003.gif" id="130" name="Google Shape;1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" y="765175"/>
            <a:ext cx="7542213" cy="5040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idx="4294967295" type="title"/>
          </p:nvPr>
        </p:nvSpPr>
        <p:spPr>
          <a:xfrm>
            <a:off x="357158" y="2143116"/>
            <a:ext cx="838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600"/>
              <a:t>Intranet vs. Extranet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/>
        </p:nvSpPr>
        <p:spPr>
          <a:xfrm>
            <a:off x="293688" y="5911850"/>
            <a:ext cx="853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1.4 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relationship between intranets, extranets and the Internet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Z:\Graphics\Powerpoint\PE_UK\PE217-Chaffey\Final files\GIF\CH01\M01NF004.gif" id="143" name="Google Shape;1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938" y="765175"/>
            <a:ext cx="8367712" cy="50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95288" y="477838"/>
            <a:ext cx="83820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Why Study E-commerce?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428625" y="1214438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3200"/>
              <a:t>E-commerce technology  is different, more powerful than previous technologies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3200"/>
              <a:t>E-commerce bringing fundamental changes to commerce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3200"/>
              <a:t>Traditional commerce: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GB" sz="2400"/>
              <a:t>Passive consumer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GB" sz="2400"/>
              <a:t>Sales-force driven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GB" sz="2400"/>
              <a:t>Fixed prices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GB" sz="2400"/>
              <a:t>Information asymmetry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428625" y="500063"/>
            <a:ext cx="8229600" cy="120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Unique Features of E-commerce Technology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428625" y="1785938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GB" sz="2800"/>
              <a:t>Ubiquity 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GB" sz="2800"/>
              <a:t>Global reach 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GB" sz="2800"/>
              <a:t>Universal standards 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GB" sz="2800"/>
              <a:t>Information richness 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GB" sz="2800"/>
              <a:t>Interactivity 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GB" sz="2800"/>
              <a:t>Information density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GB" sz="2800"/>
              <a:t>Personalization/customization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GB" sz="2800"/>
              <a:t>Social technology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100013" y="285728"/>
            <a:ext cx="9043987" cy="119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600"/>
              <a:t>Seven Unique Features of E-commerce Technology</a:t>
            </a:r>
            <a:endParaRPr/>
          </a:p>
        </p:txBody>
      </p:sp>
      <p:pic>
        <p:nvPicPr>
          <p:cNvPr descr="C:\Documents and Settings\Carol\My Documents\E-commerce2E\Art\Chapter2\T02_07.gif" id="162" name="Google Shape;1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357298"/>
            <a:ext cx="7467599" cy="5286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95288" y="477838"/>
            <a:ext cx="83820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Types of E-commerce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600200"/>
            <a:ext cx="8229600" cy="323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GB"/>
              <a:t>Selling Side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GB" sz="2400"/>
              <a:t>Transaction e-commerce sites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GB" sz="2400"/>
              <a:t>Service-oriented relationship-building site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GB" sz="2400"/>
              <a:t>Brand-building sites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GB" sz="2400"/>
              <a:t>Portal, publisher or media sites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395288" y="477838"/>
            <a:ext cx="83820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e-Commerce and SCM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500063" y="1357313"/>
            <a:ext cx="8229600" cy="409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GB"/>
              <a:t>What’s Supply Chain Management (SCM)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GB"/>
              <a:t>The coordination of all supply activities of an organization from its supplier and partners to its customers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GB"/>
              <a:t>Value Chain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GB"/>
              <a:t>How e-Commerce impact SCM?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395288" y="477838"/>
            <a:ext cx="83820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Business-Consumer Model of e-Commerce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428625" y="1428750"/>
            <a:ext cx="8229600" cy="4613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GB"/>
              <a:t>Classified by market relationship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GB" sz="2400"/>
              <a:t>Business-to-Consumer (B2C)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GB" sz="2400"/>
              <a:t>Business-to-Business (B2B)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GB" sz="2400"/>
              <a:t>Consumer-to-Consumer (C2C)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GB"/>
              <a:t>Classified by technology used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GB" sz="2400"/>
              <a:t>Peer-to-Peer (P2P), e.g., BitTorrent and Napster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GB" sz="2400"/>
              <a:t>Mobile commerce (M-commerce)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idx="4294967295" type="title"/>
          </p:nvPr>
        </p:nvSpPr>
        <p:spPr>
          <a:xfrm>
            <a:off x="395288" y="273050"/>
            <a:ext cx="838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600"/>
              <a:t>What is e-commerce and e-business?</a:t>
            </a:r>
            <a:endParaRPr/>
          </a:p>
        </p:txBody>
      </p:sp>
      <p:sp>
        <p:nvSpPr>
          <p:cNvPr id="63" name="Google Shape;63;p5"/>
          <p:cNvSpPr txBox="1"/>
          <p:nvPr>
            <p:ph idx="4294967295" type="body"/>
          </p:nvPr>
        </p:nvSpPr>
        <p:spPr>
          <a:xfrm>
            <a:off x="428625" y="1285875"/>
            <a:ext cx="8429625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5763" lvl="0" marL="3857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GB"/>
              <a:t>E-commerce 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GB"/>
              <a:t> All electronically mediated information exchange between an organization and its external stakeholders (Chaffey)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GB"/>
              <a:t>Digitally enabled commercial transactions between and among organizations and individuals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293688" y="5911850"/>
            <a:ext cx="8534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1.8 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Summary and examples of transaction alternatives between businesses, consumers and governmental organizations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01NF008"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675" y="404813"/>
            <a:ext cx="7993063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95288" y="21429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Tangible and intangible benefits</a:t>
            </a:r>
            <a:endParaRPr/>
          </a:p>
        </p:txBody>
      </p:sp>
      <p:graphicFrame>
        <p:nvGraphicFramePr>
          <p:cNvPr id="193" name="Google Shape;193;p25"/>
          <p:cNvGraphicFramePr/>
          <p:nvPr/>
        </p:nvGraphicFramePr>
        <p:xfrm>
          <a:off x="214282" y="10715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{AD9D5640-FCCA-4908-9875-ECD555EAAB2B}</a:tableStyleId>
              </a:tblPr>
              <a:tblGrid>
                <a:gridCol w="4414475"/>
                <a:gridCol w="4300950"/>
              </a:tblGrid>
              <a:tr h="35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Tangible benefits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Intangible benefits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5200">
                <a:tc>
                  <a:txBody>
                    <a:bodyPr/>
                    <a:lstStyle/>
                    <a:p>
                      <a:pPr indent="-261938" lvl="0" marL="2619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</a:t>
                      </a: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Increased sales from new sales leads giving rise to increased revenue from: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61938" lvl="0" marL="2619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–	new customers, new markets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61938" lvl="0" marL="2619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–	existing customers (repeat-selling)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61938" lvl="0" marL="2619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–	existing customers (cross-selling).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61938" lvl="0" marL="2619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61938" lvl="0" marL="2619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</a:t>
                      </a: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Marketing cost reductions from: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61938" lvl="0" marL="2619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–	reduced time in customer service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61938" lvl="0" marL="2619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–	online sales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61938" lvl="0" marL="2619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–	reduced printing and distribution costs of   marketing communications.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61938" lvl="0" marL="2619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61938" lvl="0" marL="2619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</a:t>
                      </a: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Supply-chain cost reductions from: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61938" lvl="0" marL="2619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–	reduced levels of inventory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61938" lvl="0" marL="2619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–	increased competition from suppliers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61938" lvl="0" marL="2619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–	shorter cycle time in ordering.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61938" lvl="0" marL="2619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61938" lvl="0" marL="2619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</a:t>
                      </a: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Administrative cost reductions from more efficient routine business processes such as recruitment, invoice payment and holiday authorization.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1788" lvl="0" marL="33178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</a:t>
                      </a: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image communication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1788" lvl="0" marL="33178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31788" lvl="0" marL="33178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</a:t>
                      </a: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Enhancement of brand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1788" lvl="0" marL="33178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31788" lvl="0" marL="33178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</a:t>
                      </a: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More rapid, more responsive marketing                                               communications including PR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1788" lvl="0" marL="33178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31788" lvl="0" marL="33178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</a:t>
                      </a: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Faster product development lifecycle enabling faster response to market needs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1788" lvl="0" marL="33178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31788" lvl="0" marL="33178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</a:t>
                      </a: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Improved customer service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1788" lvl="0" marL="33178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31788" lvl="0" marL="33178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</a:t>
                      </a: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 for the future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1788" lvl="0" marL="33178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31788" lvl="0" marL="33178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</a:t>
                      </a: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customer expectations to have a web site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1788" lvl="0" marL="33178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</a:t>
                      </a: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Identifying new partners, supporting existing partners better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1788" lvl="0" marL="33178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</a:t>
                      </a: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Better management of marketing information and customer information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31788" lvl="0" marL="33178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</a:t>
                      </a:r>
                      <a:r>
                        <a:rPr b="1" i="0" lang="en-GB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	</a:t>
                      </a:r>
                      <a:r>
                        <a:rPr b="0" i="0" lang="en-GB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Feedback from customers on products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293688" y="5911850"/>
            <a:ext cx="853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1.13 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simple stage model for buy-side and sell-side e-commerce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01NF013" id="200" name="Google Shape;20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8" y="454025"/>
            <a:ext cx="8372475" cy="5351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idx="4294967295" type="title"/>
          </p:nvPr>
        </p:nvSpPr>
        <p:spPr>
          <a:xfrm>
            <a:off x="395288" y="155575"/>
            <a:ext cx="83820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600"/>
              <a:t>Cost/efficiency and competitiveness drivers</a:t>
            </a:r>
            <a:endParaRPr/>
          </a:p>
        </p:txBody>
      </p:sp>
      <p:sp>
        <p:nvSpPr>
          <p:cNvPr id="212" name="Google Shape;212;p28"/>
          <p:cNvSpPr txBox="1"/>
          <p:nvPr>
            <p:ph idx="4294967295" type="body"/>
          </p:nvPr>
        </p:nvSpPr>
        <p:spPr>
          <a:xfrm>
            <a:off x="504825" y="1433513"/>
            <a:ext cx="8480425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5763" lvl="0" marL="3857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GB" sz="2800"/>
              <a:t>Cost/efficiency drivers</a:t>
            </a:r>
            <a:endParaRPr sz="2800"/>
          </a:p>
          <a:p>
            <a:pPr indent="-373063" lvl="1" marL="76041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GB" sz="2600"/>
              <a:t>Increasing speed with which supplies can be obtained</a:t>
            </a:r>
            <a:endParaRPr/>
          </a:p>
          <a:p>
            <a:pPr indent="-373063" lvl="1" marL="76041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GB" sz="2600"/>
              <a:t>Increasing speed with which goods can be dispatched</a:t>
            </a:r>
            <a:endParaRPr/>
          </a:p>
          <a:p>
            <a:pPr indent="-373063" lvl="1" marL="76041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GB" sz="2600"/>
              <a:t>Reduced sales and purchasing costs</a:t>
            </a:r>
            <a:endParaRPr/>
          </a:p>
          <a:p>
            <a:pPr indent="-373063" lvl="1" marL="76041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GB" sz="2600"/>
              <a:t>Reduced operating costs</a:t>
            </a:r>
            <a:endParaRPr b="1" sz="2600"/>
          </a:p>
          <a:p>
            <a:pPr indent="-385763" lvl="0" marL="38576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GB" sz="2800"/>
              <a:t>Competitiveness drivers</a:t>
            </a:r>
            <a:endParaRPr sz="2800"/>
          </a:p>
          <a:p>
            <a:pPr indent="-373063" lvl="1" marL="76041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GB" sz="2600"/>
              <a:t>Customer demand</a:t>
            </a:r>
            <a:endParaRPr/>
          </a:p>
          <a:p>
            <a:pPr indent="-373063" lvl="1" marL="76041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GB" sz="2600"/>
              <a:t>Improving the range and quality of services offered</a:t>
            </a:r>
            <a:endParaRPr/>
          </a:p>
          <a:p>
            <a:pPr indent="-373063" lvl="1" marL="760413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GB" sz="2600"/>
              <a:t>Avoid losing market share to businesses already using e-commerce</a:t>
            </a:r>
            <a:endParaRPr sz="2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GB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381000" y="10795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Drivers for e-commerce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304800" y="5878513"/>
            <a:ext cx="8534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Figure 1.6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Attitudes to benefits of online technologies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Source</a:t>
            </a:r>
            <a:r>
              <a:rPr b="0" i="0" lang="en-GB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: DTI (2002)</a:t>
            </a:r>
            <a:endParaRPr b="0" i="0" sz="1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Fig 1" id="220" name="Google Shape;22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838200"/>
            <a:ext cx="7848600" cy="50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GB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6" name="Google Shape;226;p30"/>
          <p:cNvSpPr txBox="1"/>
          <p:nvPr>
            <p:ph type="title"/>
          </p:nvPr>
        </p:nvSpPr>
        <p:spPr>
          <a:xfrm>
            <a:off x="381000" y="96838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Barriers to e-commerce</a:t>
            </a:r>
            <a:endParaRPr/>
          </a:p>
        </p:txBody>
      </p:sp>
      <p:sp>
        <p:nvSpPr>
          <p:cNvPr id="227" name="Google Shape;227;p30"/>
          <p:cNvSpPr txBox="1"/>
          <p:nvPr/>
        </p:nvSpPr>
        <p:spPr>
          <a:xfrm>
            <a:off x="282575" y="5878513"/>
            <a:ext cx="838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Figure 1.7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Barriers to development of online technologies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 1" id="228" name="Google Shape;22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6063" y="914400"/>
            <a:ext cx="6111875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428625" y="500063"/>
            <a:ext cx="82296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Potential Limitations on B2C E-commerce*</a:t>
            </a:r>
            <a:endParaRPr/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428625" y="1285875"/>
            <a:ext cx="8215313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3200"/>
              <a:t>Expensive technology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3200"/>
              <a:t>Sophisticated skill set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3200"/>
              <a:t>Persistent cultural attraction of physical markets and traditional shopping experiences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3200"/>
              <a:t>Persistent global inequality limiting access to telephones and computers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GB" sz="3200"/>
              <a:t>Saturation and ceiling effects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 1" id="239" name="Google Shape;23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9488" y="914400"/>
            <a:ext cx="4645025" cy="49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 txBox="1"/>
          <p:nvPr/>
        </p:nvSpPr>
        <p:spPr>
          <a:xfrm>
            <a:off x="381000" y="109538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Answer – the McKinsey 7Ss framework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idx="4294967295" type="title"/>
          </p:nvPr>
        </p:nvSpPr>
        <p:spPr>
          <a:xfrm>
            <a:off x="395288" y="273050"/>
            <a:ext cx="838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600"/>
              <a:t>What is e-commerce and e-business?</a:t>
            </a:r>
            <a:endParaRPr/>
          </a:p>
        </p:txBody>
      </p:sp>
      <p:sp>
        <p:nvSpPr>
          <p:cNvPr id="70" name="Google Shape;70;p6"/>
          <p:cNvSpPr txBox="1"/>
          <p:nvPr>
            <p:ph idx="4294967295" type="body"/>
          </p:nvPr>
        </p:nvSpPr>
        <p:spPr>
          <a:xfrm>
            <a:off x="428625" y="1285875"/>
            <a:ext cx="8572500" cy="503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5763" lvl="0" marL="3857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GB"/>
              <a:t>E-business: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GB"/>
              <a:t>All electronically mediated information exchanges, both within an organization and with external stakeholders supporting the range of business process (Chaffey)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GB"/>
              <a:t>Digital enablement of transactions and processes </a:t>
            </a:r>
            <a:r>
              <a:rPr i="1" lang="en-GB"/>
              <a:t>within </a:t>
            </a:r>
            <a:r>
              <a:rPr lang="en-GB"/>
              <a:t>a firm, involving information systems under firm’s control. </a:t>
            </a:r>
            <a:r>
              <a:rPr lang="en-GB">
                <a:solidFill>
                  <a:srgbClr val="FF0000"/>
                </a:solidFill>
              </a:rPr>
              <a:t>Does not include commercial transactions involving an exchange of value across organizational boundaries </a:t>
            </a:r>
            <a:r>
              <a:rPr lang="en-GB"/>
              <a:t>(Laudon)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idx="1" type="body"/>
          </p:nvPr>
        </p:nvSpPr>
        <p:spPr>
          <a:xfrm>
            <a:off x="755650" y="1412875"/>
            <a:ext cx="7488238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GB"/>
              <a:t>E-business defined from the following perspectives:</a:t>
            </a:r>
            <a:br>
              <a:rPr b="0" i="0" lang="en-GB"/>
            </a:br>
            <a:endParaRPr b="0" i="0"/>
          </a:p>
          <a:p>
            <a:pPr indent="-342900" lvl="0" marL="34290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i="0" lang="en-GB">
                <a:solidFill>
                  <a:srgbClr val="FF0000"/>
                </a:solidFill>
              </a:rPr>
              <a:t>Communications</a:t>
            </a:r>
            <a:r>
              <a:rPr i="0" lang="en-GB">
                <a:solidFill>
                  <a:schemeClr val="dk1"/>
                </a:solidFill>
              </a:rPr>
              <a:t>:</a:t>
            </a:r>
            <a:r>
              <a:rPr i="0" lang="en-GB"/>
              <a:t> </a:t>
            </a:r>
            <a:r>
              <a:rPr b="0" i="0" lang="en-GB"/>
              <a:t>delivery of goods, services, information, or payments over computer networks or any other electronic means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/>
          </a:p>
          <a:p>
            <a:pPr indent="-342900" lvl="0" marL="34290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i="0" lang="en-GB">
                <a:solidFill>
                  <a:srgbClr val="FF0000"/>
                </a:solidFill>
              </a:rPr>
              <a:t>Commercial (trading): </a:t>
            </a:r>
            <a:r>
              <a:rPr b="0" i="0" lang="en-GB"/>
              <a:t>provides capability of buying and selling products, services, and information on the Internet and via other online services</a:t>
            </a:r>
            <a:endParaRPr/>
          </a:p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GB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663575" y="490538"/>
            <a:ext cx="8229600" cy="4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E-Business 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" type="body"/>
          </p:nvPr>
        </p:nvSpPr>
        <p:spPr>
          <a:xfrm>
            <a:off x="755650" y="1412875"/>
            <a:ext cx="7488238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i="0" lang="en-GB">
                <a:solidFill>
                  <a:srgbClr val="FF0000"/>
                </a:solidFill>
              </a:rPr>
              <a:t>Business process:</a:t>
            </a:r>
            <a:r>
              <a:rPr b="0" i="0" lang="en-GB">
                <a:solidFill>
                  <a:srgbClr val="FF0000"/>
                </a:solidFill>
              </a:rPr>
              <a:t> </a:t>
            </a:r>
            <a:r>
              <a:rPr b="0" i="0" lang="en-GB"/>
              <a:t>doing business electronically by completing business processes over electronic networks, thereby substituting information for physical business processes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/>
          </a:p>
          <a:p>
            <a:pPr indent="-342900" lvl="0" marL="34290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i="0" lang="en-GB">
                <a:solidFill>
                  <a:srgbClr val="FF0000"/>
                </a:solidFill>
              </a:rPr>
              <a:t>Service:</a:t>
            </a:r>
            <a:r>
              <a:rPr b="0" i="0" lang="en-GB">
                <a:solidFill>
                  <a:srgbClr val="FF0000"/>
                </a:solidFill>
              </a:rPr>
              <a:t> </a:t>
            </a:r>
            <a:r>
              <a:rPr b="0" i="0" lang="en-GB"/>
              <a:t>a tool that addresses the desire of governments, firms, consumers, and management to cut service costs while improving the quality of customer service and increasing the speed of service delivery</a:t>
            </a:r>
            <a:endParaRPr/>
          </a:p>
        </p:txBody>
      </p:sp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GB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63575" y="490538"/>
            <a:ext cx="8229600" cy="4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E-Business concepts </a:t>
            </a:r>
            <a:r>
              <a:rPr b="0" i="0" lang="en-GB" sz="3200" u="none" cap="none" strike="noStrik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(cont.)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type="title"/>
          </p:nvPr>
        </p:nvSpPr>
        <p:spPr>
          <a:xfrm>
            <a:off x="539750" y="333375"/>
            <a:ext cx="777716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3200"/>
              <a:t>Traditional Purchasing Process Flow</a:t>
            </a:r>
            <a:endParaRPr b="1" i="1" sz="3200"/>
          </a:p>
        </p:txBody>
      </p:sp>
      <p:sp>
        <p:nvSpPr>
          <p:cNvPr id="93" name="Google Shape;93;p9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GB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FIG6-3" id="94" name="Google Shape;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1557338"/>
            <a:ext cx="8072438" cy="32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9"/>
          <p:cNvSpPr txBox="1"/>
          <p:nvPr/>
        </p:nvSpPr>
        <p:spPr>
          <a:xfrm>
            <a:off x="539750" y="5084763"/>
            <a:ext cx="439737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Source</a:t>
            </a:r>
            <a:r>
              <a:rPr b="0" i="0" lang="en-GB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: ariba.com, February 2001.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idx="1" type="body"/>
          </p:nvPr>
        </p:nvSpPr>
        <p:spPr>
          <a:xfrm>
            <a:off x="755650" y="1412875"/>
            <a:ext cx="7488238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i="0" lang="en-GB">
                <a:solidFill>
                  <a:srgbClr val="FF0000"/>
                </a:solidFill>
              </a:rPr>
              <a:t>Learning:</a:t>
            </a:r>
            <a:r>
              <a:rPr b="0" i="0" lang="en-GB">
                <a:solidFill>
                  <a:srgbClr val="FF0000"/>
                </a:solidFill>
              </a:rPr>
              <a:t> </a:t>
            </a:r>
            <a:r>
              <a:rPr b="0" i="0" lang="en-GB"/>
              <a:t>an enabler of online training and education in schools, universities, and other organizations, including businesses</a:t>
            </a:r>
            <a:endParaRPr/>
          </a:p>
          <a:p>
            <a:pPr indent="-166687" lvl="0" marL="34290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/>
          </a:p>
          <a:p>
            <a:pPr indent="-342900" lvl="0" marL="34290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i="0" lang="en-GB">
                <a:solidFill>
                  <a:srgbClr val="FF0000"/>
                </a:solidFill>
              </a:rPr>
              <a:t>Collaborative:</a:t>
            </a:r>
            <a:r>
              <a:rPr b="0" i="0" lang="en-GB"/>
              <a:t> the framework for inter- and intra-organizational collaboration</a:t>
            </a:r>
            <a:endParaRPr/>
          </a:p>
          <a:p>
            <a:pPr indent="-166687" lvl="0" marL="34290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/>
          </a:p>
          <a:p>
            <a:pPr indent="-342900" lvl="0" marL="34290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i="0" lang="en-GB">
                <a:solidFill>
                  <a:srgbClr val="FF0000"/>
                </a:solidFill>
              </a:rPr>
              <a:t>Community:</a:t>
            </a:r>
            <a:r>
              <a:rPr b="0" i="0" lang="en-GB"/>
              <a:t> provides a gathering place for community members to learn, transact, and collaborate</a:t>
            </a:r>
            <a:endParaRPr/>
          </a:p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GB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663575" y="490538"/>
            <a:ext cx="8229600" cy="417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E-Business concepts </a:t>
            </a:r>
            <a:r>
              <a:rPr b="0" i="0" lang="en-GB" sz="3200" u="none" cap="none" strike="noStrike">
                <a:solidFill>
                  <a:srgbClr val="0070C0"/>
                </a:solidFill>
                <a:latin typeface="Times"/>
                <a:ea typeface="Times"/>
                <a:cs typeface="Times"/>
                <a:sym typeface="Times"/>
              </a:rPr>
              <a:t>(cont.)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/>
        </p:nvSpPr>
        <p:spPr>
          <a:xfrm>
            <a:off x="293688" y="5911850"/>
            <a:ext cx="853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1.2 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distinction between buy-side and sell-side e-commerce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01NF002" id="110" name="Google Shape;1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138" y="404813"/>
            <a:ext cx="7451725" cy="5475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cb77abf0b_0_8"/>
          <p:cNvSpPr txBox="1"/>
          <p:nvPr/>
        </p:nvSpPr>
        <p:spPr>
          <a:xfrm>
            <a:off x="293688" y="5911850"/>
            <a:ext cx="85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1.13 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simple stage model for buy-side and sell-side e-commerce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01NF013" id="117" name="Google Shape;117;g15cb77abf0b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8" y="454025"/>
            <a:ext cx="8372475" cy="5351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2002-01-09T07:28:14Z</dcterms:created>
  <dc:creator>RB</dc:creator>
</cp:coreProperties>
</file>