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0" roundtripDataSignature="AMtx7mjkRpinGmSNRMKvcqa3CcfbsYQ4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9bff0f80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9bff0f8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89bff0f80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9bff0f80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9bff0f809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89bff0f809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9bff0f809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9bff0f809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89bff0f809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9bff0f80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9bff0f8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89bff0f809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9bff0f809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89bff0f809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0" name="Google Shape;11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1792288" y="612775"/>
            <a:ext cx="5486400" cy="4114800"/>
          </a:xfrm>
          <a:prstGeom prst="rect">
            <a:avLst/>
          </a:prstGeom>
          <a:noFill/>
          <a:ln>
            <a:noFill/>
          </a:ln>
        </p:spPr>
      </p:sp>
      <p:sp>
        <p:nvSpPr>
          <p:cNvPr id="68" name="Google Shape;68;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levertap.com/blog/customer-lifetime-value/" TargetMode="External"/><Relationship Id="rId4" Type="http://schemas.openxmlformats.org/officeDocument/2006/relationships/hyperlink" Target="https://clevertap.com/blog/churn-rate-mobile-app/" TargetMode="External"/><Relationship Id="rId5" Type="http://schemas.openxmlformats.org/officeDocument/2006/relationships/hyperlink" Target="https://clevertap.com/blog/what-are-push-notifica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714348" y="1571612"/>
            <a:ext cx="7772400" cy="208598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Chapter 9</a:t>
            </a:r>
            <a:br>
              <a:rPr lang="en-GB"/>
            </a:br>
            <a:br>
              <a:rPr lang="en-GB"/>
            </a:br>
            <a:r>
              <a:rPr lang="en-GB"/>
              <a:t>Customer relationship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323850" y="5881688"/>
            <a:ext cx="85344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9.10</a:t>
            </a:r>
            <a:r>
              <a:rPr b="0" i="0" lang="en-GB" sz="1800" u="none" cap="none" strike="noStrike">
                <a:solidFill>
                  <a:schemeClr val="dk1"/>
                </a:solidFill>
                <a:latin typeface="Arial"/>
                <a:ea typeface="Arial"/>
                <a:cs typeface="Arial"/>
                <a:sym typeface="Arial"/>
              </a:rPr>
              <a:t>  The affiliate marketing model</a:t>
            </a:r>
            <a:endParaRPr/>
          </a:p>
          <a:p>
            <a:pPr indent="0" lvl="0" marL="0" marR="0" rtl="0" algn="l">
              <a:spcBef>
                <a:spcPts val="600"/>
              </a:spcBef>
              <a:spcAft>
                <a:spcPts val="0"/>
              </a:spcAft>
              <a:buNone/>
            </a:pPr>
            <a:r>
              <a:rPr b="0" i="0" lang="en-GB" sz="1200" u="none" cap="none" strike="noStrike">
                <a:solidFill>
                  <a:schemeClr val="dk1"/>
                </a:solidFill>
                <a:latin typeface="Arial"/>
                <a:ea typeface="Arial"/>
                <a:cs typeface="Arial"/>
                <a:sym typeface="Arial"/>
              </a:rPr>
              <a:t>(note that the tracking software and fee payment may be managed through an independent affiliate network manager)</a:t>
            </a:r>
            <a:endParaRPr/>
          </a:p>
        </p:txBody>
      </p:sp>
      <p:pic>
        <p:nvPicPr>
          <p:cNvPr descr="C09NF010" id="147" name="Google Shape;147;p15"/>
          <p:cNvPicPr preferRelativeResize="0"/>
          <p:nvPr/>
        </p:nvPicPr>
        <p:blipFill rotWithShape="1">
          <a:blip r:embed="rId3">
            <a:alphaModFix/>
          </a:blip>
          <a:srcRect b="0" l="0" r="0" t="0"/>
          <a:stretch/>
        </p:blipFill>
        <p:spPr>
          <a:xfrm>
            <a:off x="403225" y="1897063"/>
            <a:ext cx="8359775" cy="306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C09NT004" id="152" name="Google Shape;152;p18"/>
          <p:cNvPicPr preferRelativeResize="0"/>
          <p:nvPr/>
        </p:nvPicPr>
        <p:blipFill rotWithShape="1">
          <a:blip r:embed="rId3">
            <a:alphaModFix/>
          </a:blip>
          <a:srcRect b="0" l="0" r="0" t="0"/>
          <a:stretch/>
        </p:blipFill>
        <p:spPr>
          <a:xfrm>
            <a:off x="531813" y="2182813"/>
            <a:ext cx="8080375" cy="2492375"/>
          </a:xfrm>
          <a:prstGeom prst="rect">
            <a:avLst/>
          </a:prstGeom>
          <a:noFill/>
          <a:ln>
            <a:noFill/>
          </a:ln>
        </p:spPr>
      </p:pic>
      <p:sp>
        <p:nvSpPr>
          <p:cNvPr id="153" name="Google Shape;153;p18"/>
          <p:cNvSpPr txBox="1"/>
          <p:nvPr/>
        </p:nvSpPr>
        <p:spPr>
          <a:xfrm>
            <a:off x="323850" y="5575300"/>
            <a:ext cx="8534400" cy="9477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Table 9.4</a:t>
            </a:r>
            <a:r>
              <a:rPr b="0" i="0" lang="en-GB" sz="1800" u="none" cap="none" strike="noStrike">
                <a:solidFill>
                  <a:schemeClr val="dk1"/>
                </a:solidFill>
                <a:latin typeface="Arial"/>
                <a:ea typeface="Arial"/>
                <a:cs typeface="Arial"/>
                <a:sym typeface="Arial"/>
              </a:rPr>
              <a:t>  Relationship between loyalty drivers and measures to assess their success at Dell Computer</a:t>
            </a:r>
            <a:endParaRPr/>
          </a:p>
          <a:p>
            <a:pPr indent="0" lvl="0" marL="0" marR="0" rtl="0" algn="l">
              <a:spcBef>
                <a:spcPts val="400"/>
              </a:spcBef>
              <a:spcAft>
                <a:spcPts val="0"/>
              </a:spcAft>
              <a:buNone/>
            </a:pPr>
            <a:r>
              <a:rPr b="0" i="1" lang="en-GB" sz="800" u="none" cap="none" strike="noStrike">
                <a:solidFill>
                  <a:schemeClr val="dk1"/>
                </a:solidFill>
                <a:latin typeface="Arial"/>
                <a:ea typeface="Arial"/>
                <a:cs typeface="Arial"/>
                <a:sym typeface="Arial"/>
              </a:rPr>
              <a:t>Source</a:t>
            </a:r>
            <a:r>
              <a:rPr b="0" i="0" lang="en-GB" sz="800" u="none" cap="none" strike="noStrike">
                <a:solidFill>
                  <a:schemeClr val="dk1"/>
                </a:solidFill>
                <a:latin typeface="Arial"/>
                <a:ea typeface="Arial"/>
                <a:cs typeface="Arial"/>
                <a:sym typeface="Arial"/>
              </a:rPr>
              <a:t>: Reprinted by permission of </a:t>
            </a:r>
            <a:r>
              <a:rPr b="0" i="1" lang="en-GB" sz="800" u="none" cap="none" strike="noStrike">
                <a:solidFill>
                  <a:schemeClr val="dk1"/>
                </a:solidFill>
                <a:latin typeface="Arial"/>
                <a:ea typeface="Arial"/>
                <a:cs typeface="Arial"/>
                <a:sym typeface="Arial"/>
              </a:rPr>
              <a:t>Harvard Business Review</a:t>
            </a:r>
            <a:r>
              <a:rPr b="0" i="0" lang="en-GB" sz="800" u="none" cap="none" strike="noStrike">
                <a:solidFill>
                  <a:schemeClr val="dk1"/>
                </a:solidFill>
                <a:latin typeface="Arial"/>
                <a:ea typeface="Arial"/>
                <a:cs typeface="Arial"/>
                <a:sym typeface="Arial"/>
              </a:rPr>
              <a:t> from information on pp. 105–13 from ‘Your secret weapon on the web’, by Reicheld, F. and Schefter, P., in </a:t>
            </a:r>
            <a:r>
              <a:rPr b="0" i="1" lang="en-GB" sz="800" u="none" cap="none" strike="noStrike">
                <a:solidFill>
                  <a:schemeClr val="dk1"/>
                </a:solidFill>
                <a:latin typeface="Arial"/>
                <a:ea typeface="Arial"/>
                <a:cs typeface="Arial"/>
                <a:sym typeface="Arial"/>
              </a:rPr>
              <a:t>Harvard</a:t>
            </a:r>
            <a:r>
              <a:rPr b="0" i="0" lang="en-GB" sz="800" u="none" cap="none" strike="noStrike">
                <a:solidFill>
                  <a:schemeClr val="dk1"/>
                </a:solidFill>
                <a:latin typeface="Arial"/>
                <a:ea typeface="Arial"/>
                <a:cs typeface="Arial"/>
                <a:sym typeface="Arial"/>
              </a:rPr>
              <a:t> </a:t>
            </a:r>
            <a:r>
              <a:rPr b="0" i="1" lang="en-GB" sz="800" u="none" cap="none" strike="noStrike">
                <a:solidFill>
                  <a:schemeClr val="dk1"/>
                </a:solidFill>
                <a:latin typeface="Arial"/>
                <a:ea typeface="Arial"/>
                <a:cs typeface="Arial"/>
                <a:sym typeface="Arial"/>
              </a:rPr>
              <a:t>Business Review</a:t>
            </a:r>
            <a:r>
              <a:rPr b="0" i="0" lang="en-GB" sz="800" u="none" cap="none" strike="noStrike">
                <a:solidFill>
                  <a:schemeClr val="dk1"/>
                </a:solidFill>
                <a:latin typeface="Arial"/>
                <a:ea typeface="Arial"/>
                <a:cs typeface="Arial"/>
                <a:sym typeface="Arial"/>
              </a:rPr>
              <a:t>, July–August 2000. Copyright © 2000 by the Harvard Business School Publishing Corporation, all rights reserved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206000" y="6362963"/>
            <a:ext cx="853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9.15</a:t>
            </a:r>
            <a:r>
              <a:rPr b="0" i="0" lang="en-GB" sz="1800" u="none" cap="none" strike="noStrike">
                <a:solidFill>
                  <a:schemeClr val="dk1"/>
                </a:solidFill>
                <a:latin typeface="Arial"/>
                <a:ea typeface="Arial"/>
                <a:cs typeface="Arial"/>
                <a:sym typeface="Arial"/>
              </a:rPr>
              <a:t>  An example of an LTV-based segmentation plan</a:t>
            </a:r>
            <a:endParaRPr/>
          </a:p>
        </p:txBody>
      </p:sp>
      <p:pic>
        <p:nvPicPr>
          <p:cNvPr descr="C09NF015" id="159" name="Google Shape;159;p21"/>
          <p:cNvPicPr preferRelativeResize="0"/>
          <p:nvPr/>
        </p:nvPicPr>
        <p:blipFill rotWithShape="1">
          <a:blip r:embed="rId3">
            <a:alphaModFix/>
          </a:blip>
          <a:srcRect b="339" l="320" r="-319" t="-340"/>
          <a:stretch/>
        </p:blipFill>
        <p:spPr>
          <a:xfrm>
            <a:off x="1377600" y="1326799"/>
            <a:ext cx="6503374" cy="4930125"/>
          </a:xfrm>
          <a:prstGeom prst="rect">
            <a:avLst/>
          </a:prstGeom>
          <a:noFill/>
          <a:ln>
            <a:noFill/>
          </a:ln>
        </p:spPr>
      </p:pic>
      <p:sp>
        <p:nvSpPr>
          <p:cNvPr id="160" name="Google Shape;160;p21"/>
          <p:cNvSpPr txBox="1"/>
          <p:nvPr/>
        </p:nvSpPr>
        <p:spPr>
          <a:xfrm>
            <a:off x="601125" y="137125"/>
            <a:ext cx="80835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202124"/>
                </a:solidFill>
                <a:highlight>
                  <a:srgbClr val="FFFFFF"/>
                </a:highlight>
              </a:rPr>
              <a:t>Lifetime Value</a:t>
            </a:r>
            <a:r>
              <a:rPr lang="en-GB" sz="1900">
                <a:solidFill>
                  <a:srgbClr val="202124"/>
                </a:solidFill>
                <a:highlight>
                  <a:srgbClr val="FFFFFF"/>
                </a:highlight>
              </a:rPr>
              <a:t>, which means an estimate of the revenue generated by a customer during the time that the said customer maintains a commercial relationship with a business.</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nvSpPr>
        <p:spPr>
          <a:xfrm>
            <a:off x="323850" y="5856288"/>
            <a:ext cx="8534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9.16</a:t>
            </a:r>
            <a:r>
              <a:rPr b="0" i="0" lang="en-GB" sz="1800" u="none" cap="none" strike="noStrike">
                <a:solidFill>
                  <a:schemeClr val="dk1"/>
                </a:solidFill>
                <a:latin typeface="Arial"/>
                <a:ea typeface="Arial"/>
                <a:cs typeface="Arial"/>
                <a:sym typeface="Arial"/>
              </a:rPr>
              <a:t>  Customer lifecycle segmentation</a:t>
            </a:r>
            <a:endParaRPr/>
          </a:p>
        </p:txBody>
      </p:sp>
      <p:pic>
        <p:nvPicPr>
          <p:cNvPr descr="C09NF016" id="166" name="Google Shape;166;p22"/>
          <p:cNvPicPr preferRelativeResize="0"/>
          <p:nvPr/>
        </p:nvPicPr>
        <p:blipFill rotWithShape="1">
          <a:blip r:embed="rId3">
            <a:alphaModFix/>
          </a:blip>
          <a:srcRect b="0" l="0" r="0" t="0"/>
          <a:stretch/>
        </p:blipFill>
        <p:spPr>
          <a:xfrm>
            <a:off x="381000" y="838200"/>
            <a:ext cx="8394700" cy="4618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3"/>
          <p:cNvSpPr txBox="1"/>
          <p:nvPr/>
        </p:nvSpPr>
        <p:spPr>
          <a:xfrm>
            <a:off x="323850" y="5856288"/>
            <a:ext cx="8534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9.17</a:t>
            </a:r>
            <a:r>
              <a:rPr b="0" i="0" lang="en-GB" sz="1800" u="none" cap="none" strike="noStrike">
                <a:solidFill>
                  <a:schemeClr val="dk1"/>
                </a:solidFill>
                <a:latin typeface="Arial"/>
                <a:ea typeface="Arial"/>
                <a:cs typeface="Arial"/>
                <a:sym typeface="Arial"/>
              </a:rPr>
              <a:t>  RFM analysis</a:t>
            </a:r>
            <a:endParaRPr/>
          </a:p>
        </p:txBody>
      </p:sp>
      <p:pic>
        <p:nvPicPr>
          <p:cNvPr descr="C09NF017" id="172" name="Google Shape;172;p23"/>
          <p:cNvPicPr preferRelativeResize="0"/>
          <p:nvPr/>
        </p:nvPicPr>
        <p:blipFill rotWithShape="1">
          <a:blip r:embed="rId3">
            <a:alphaModFix/>
          </a:blip>
          <a:srcRect b="0" l="0" r="0" t="0"/>
          <a:stretch/>
        </p:blipFill>
        <p:spPr>
          <a:xfrm>
            <a:off x="388938" y="1501775"/>
            <a:ext cx="8374062" cy="385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89bff0f809_0_0"/>
          <p:cNvSpPr txBox="1"/>
          <p:nvPr/>
        </p:nvSpPr>
        <p:spPr>
          <a:xfrm>
            <a:off x="388800" y="440975"/>
            <a:ext cx="8366400" cy="5811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lang="en-GB" sz="1350">
                <a:solidFill>
                  <a:srgbClr val="424242"/>
                </a:solidFill>
                <a:highlight>
                  <a:srgbClr val="FFFFFF"/>
                </a:highlight>
              </a:rPr>
              <a:t> </a:t>
            </a:r>
            <a:r>
              <a:rPr lang="en-GB" sz="1850">
                <a:solidFill>
                  <a:srgbClr val="424242"/>
                </a:solidFill>
                <a:highlight>
                  <a:srgbClr val="FFFFFF"/>
                </a:highlight>
              </a:rPr>
              <a:t>RFM stands for </a:t>
            </a:r>
            <a:r>
              <a:rPr lang="en-GB" sz="1850">
                <a:solidFill>
                  <a:srgbClr val="FF0000"/>
                </a:solidFill>
                <a:highlight>
                  <a:srgbClr val="FFFFFF"/>
                </a:highlight>
              </a:rPr>
              <a:t>Recency, Frequency, and Monetary value</a:t>
            </a:r>
            <a:r>
              <a:rPr lang="en-GB" sz="1850">
                <a:solidFill>
                  <a:srgbClr val="424242"/>
                </a:solidFill>
                <a:highlight>
                  <a:srgbClr val="FFFFFF"/>
                </a:highlight>
              </a:rPr>
              <a:t>, each corresponding to some key customer trait. These RFM metrics are important indicators of a customer’s behavior because frequency and monetary value affects a </a:t>
            </a:r>
            <a:r>
              <a:rPr lang="en-GB" sz="1850">
                <a:solidFill>
                  <a:srgbClr val="424242"/>
                </a:solidFill>
                <a:highlight>
                  <a:srgbClr val="FFFFFF"/>
                </a:highlight>
                <a:uFill>
                  <a:noFill/>
                </a:uFill>
                <a:hlinkClick r:id="rId3">
                  <a:extLst>
                    <a:ext uri="{A12FA001-AC4F-418D-AE19-62706E023703}">
                      <ahyp:hlinkClr val="tx"/>
                    </a:ext>
                  </a:extLst>
                </a:hlinkClick>
              </a:rPr>
              <a:t>customer’s lifetime value</a:t>
            </a:r>
            <a:r>
              <a:rPr lang="en-GB" sz="1850">
                <a:solidFill>
                  <a:srgbClr val="424242"/>
                </a:solidFill>
                <a:highlight>
                  <a:srgbClr val="FFFFFF"/>
                </a:highlight>
              </a:rPr>
              <a:t>, and recency affects retention, a measure of engagement.</a:t>
            </a:r>
            <a:endParaRPr sz="1850">
              <a:solidFill>
                <a:srgbClr val="424242"/>
              </a:solidFill>
              <a:highlight>
                <a:srgbClr val="FFFFFF"/>
              </a:highlight>
            </a:endParaRPr>
          </a:p>
          <a:p>
            <a:pPr indent="0" lvl="0" marL="0" rtl="0" algn="l">
              <a:lnSpc>
                <a:spcPct val="110000"/>
              </a:lnSpc>
              <a:spcBef>
                <a:spcPts val="1100"/>
              </a:spcBef>
              <a:spcAft>
                <a:spcPts val="0"/>
              </a:spcAft>
              <a:buNone/>
            </a:pPr>
            <a:r>
              <a:t/>
            </a:r>
            <a:endParaRPr b="1" sz="2150">
              <a:solidFill>
                <a:srgbClr val="333333"/>
              </a:solidFill>
              <a:highlight>
                <a:srgbClr val="FFFFFF"/>
              </a:highlight>
            </a:endParaRPr>
          </a:p>
          <a:p>
            <a:pPr indent="0" lvl="0" marL="0" rtl="0" algn="l">
              <a:lnSpc>
                <a:spcPct val="110000"/>
              </a:lnSpc>
              <a:spcBef>
                <a:spcPts val="1100"/>
              </a:spcBef>
              <a:spcAft>
                <a:spcPts val="0"/>
              </a:spcAft>
              <a:buNone/>
            </a:pPr>
            <a:r>
              <a:rPr b="1" lang="en-GB" sz="2150">
                <a:solidFill>
                  <a:srgbClr val="333333"/>
                </a:solidFill>
                <a:highlight>
                  <a:srgbClr val="FFFFFF"/>
                </a:highlight>
              </a:rPr>
              <a:t>How to Implement RFM Analysis Used in Customer Segmentation</a:t>
            </a:r>
            <a:endParaRPr b="1" sz="2150">
              <a:solidFill>
                <a:srgbClr val="333333"/>
              </a:solidFill>
              <a:highlight>
                <a:srgbClr val="FFFFFF"/>
              </a:highlight>
            </a:endParaRPr>
          </a:p>
          <a:p>
            <a:pPr indent="0" lvl="0" marL="0" rtl="0" algn="l">
              <a:lnSpc>
                <a:spcPct val="115000"/>
              </a:lnSpc>
              <a:spcBef>
                <a:spcPts val="1100"/>
              </a:spcBef>
              <a:spcAft>
                <a:spcPts val="0"/>
              </a:spcAft>
              <a:buNone/>
            </a:pPr>
            <a:r>
              <a:rPr lang="en-GB" sz="1850">
                <a:solidFill>
                  <a:srgbClr val="424242"/>
                </a:solidFill>
                <a:highlight>
                  <a:srgbClr val="FFFFFF"/>
                </a:highlight>
              </a:rPr>
              <a:t>RFM analysis helps marketers find answers to the following questions:</a:t>
            </a:r>
            <a:endParaRPr sz="1850">
              <a:solidFill>
                <a:srgbClr val="424242"/>
              </a:solidFill>
              <a:highlight>
                <a:srgbClr val="FFFFFF"/>
              </a:highlight>
            </a:endParaRPr>
          </a:p>
          <a:p>
            <a:pPr indent="-346075" lvl="0" marL="749300" rtl="0" algn="l">
              <a:lnSpc>
                <a:spcPct val="115000"/>
              </a:lnSpc>
              <a:spcBef>
                <a:spcPts val="2300"/>
              </a:spcBef>
              <a:spcAft>
                <a:spcPts val="0"/>
              </a:spcAft>
              <a:buClr>
                <a:srgbClr val="424242"/>
              </a:buClr>
              <a:buSzPts val="1850"/>
              <a:buChar char="●"/>
            </a:pPr>
            <a:r>
              <a:rPr lang="en-GB" sz="1850">
                <a:solidFill>
                  <a:srgbClr val="424242"/>
                </a:solidFill>
                <a:highlight>
                  <a:srgbClr val="FFFFFF"/>
                </a:highlight>
              </a:rPr>
              <a:t>Who are your best customers?</a:t>
            </a:r>
            <a:endParaRPr sz="1850">
              <a:solidFill>
                <a:srgbClr val="424242"/>
              </a:solidFill>
              <a:highlight>
                <a:srgbClr val="FFFFFF"/>
              </a:highlight>
            </a:endParaRPr>
          </a:p>
          <a:p>
            <a:pPr indent="-346075" lvl="0" marL="749300" rtl="0" algn="l">
              <a:lnSpc>
                <a:spcPct val="115000"/>
              </a:lnSpc>
              <a:spcBef>
                <a:spcPts val="0"/>
              </a:spcBef>
              <a:spcAft>
                <a:spcPts val="0"/>
              </a:spcAft>
              <a:buClr>
                <a:srgbClr val="424242"/>
              </a:buClr>
              <a:buSzPts val="1850"/>
              <a:buChar char="●"/>
            </a:pPr>
            <a:r>
              <a:rPr lang="en-GB" sz="1850">
                <a:solidFill>
                  <a:srgbClr val="424242"/>
                </a:solidFill>
                <a:highlight>
                  <a:srgbClr val="FFFFFF"/>
                </a:highlight>
              </a:rPr>
              <a:t>Which of your customers could contribute to your </a:t>
            </a:r>
            <a:r>
              <a:rPr lang="en-GB" sz="1850">
                <a:solidFill>
                  <a:srgbClr val="1076FB"/>
                </a:solidFill>
                <a:highlight>
                  <a:srgbClr val="FFFFFF"/>
                </a:highlight>
                <a:uFill>
                  <a:noFill/>
                </a:uFill>
                <a:hlinkClick r:id="rId4">
                  <a:extLst>
                    <a:ext uri="{A12FA001-AC4F-418D-AE19-62706E023703}">
                      <ahyp:hlinkClr val="tx"/>
                    </a:ext>
                  </a:extLst>
                </a:hlinkClick>
              </a:rPr>
              <a:t>churn rate</a:t>
            </a:r>
            <a:r>
              <a:rPr lang="en-GB" sz="1850">
                <a:solidFill>
                  <a:srgbClr val="424242"/>
                </a:solidFill>
                <a:highlight>
                  <a:srgbClr val="FFFFFF"/>
                </a:highlight>
              </a:rPr>
              <a:t>?</a:t>
            </a:r>
            <a:endParaRPr sz="1850">
              <a:solidFill>
                <a:srgbClr val="424242"/>
              </a:solidFill>
              <a:highlight>
                <a:srgbClr val="FFFFFF"/>
              </a:highlight>
            </a:endParaRPr>
          </a:p>
          <a:p>
            <a:pPr indent="-346075" lvl="0" marL="749300" rtl="0" algn="l">
              <a:lnSpc>
                <a:spcPct val="115000"/>
              </a:lnSpc>
              <a:spcBef>
                <a:spcPts val="0"/>
              </a:spcBef>
              <a:spcAft>
                <a:spcPts val="0"/>
              </a:spcAft>
              <a:buClr>
                <a:srgbClr val="424242"/>
              </a:buClr>
              <a:buSzPts val="1850"/>
              <a:buChar char="●"/>
            </a:pPr>
            <a:r>
              <a:rPr lang="en-GB" sz="1850">
                <a:solidFill>
                  <a:srgbClr val="424242"/>
                </a:solidFill>
                <a:highlight>
                  <a:srgbClr val="FFFFFF"/>
                </a:highlight>
              </a:rPr>
              <a:t>Who has the potential to become valuable customers?</a:t>
            </a:r>
            <a:endParaRPr sz="1850">
              <a:solidFill>
                <a:srgbClr val="424242"/>
              </a:solidFill>
              <a:highlight>
                <a:srgbClr val="FFFFFF"/>
              </a:highlight>
            </a:endParaRPr>
          </a:p>
          <a:p>
            <a:pPr indent="-346075" lvl="0" marL="749300" rtl="0" algn="l">
              <a:lnSpc>
                <a:spcPct val="115000"/>
              </a:lnSpc>
              <a:spcBef>
                <a:spcPts val="0"/>
              </a:spcBef>
              <a:spcAft>
                <a:spcPts val="0"/>
              </a:spcAft>
              <a:buClr>
                <a:srgbClr val="424242"/>
              </a:buClr>
              <a:buSzPts val="1850"/>
              <a:buChar char="●"/>
            </a:pPr>
            <a:r>
              <a:rPr lang="en-GB" sz="1850">
                <a:solidFill>
                  <a:srgbClr val="424242"/>
                </a:solidFill>
                <a:highlight>
                  <a:srgbClr val="FFFFFF"/>
                </a:highlight>
              </a:rPr>
              <a:t>Which of your customers can be retained?</a:t>
            </a:r>
            <a:endParaRPr sz="1850">
              <a:solidFill>
                <a:srgbClr val="424242"/>
              </a:solidFill>
              <a:highlight>
                <a:srgbClr val="FFFFFF"/>
              </a:highlight>
            </a:endParaRPr>
          </a:p>
          <a:p>
            <a:pPr indent="-346075" lvl="0" marL="749300" rtl="0" algn="l">
              <a:lnSpc>
                <a:spcPct val="115000"/>
              </a:lnSpc>
              <a:spcBef>
                <a:spcPts val="0"/>
              </a:spcBef>
              <a:spcAft>
                <a:spcPts val="0"/>
              </a:spcAft>
              <a:buClr>
                <a:srgbClr val="424242"/>
              </a:buClr>
              <a:buSzPts val="1850"/>
              <a:buChar char="●"/>
            </a:pPr>
            <a:r>
              <a:rPr lang="en-GB" sz="1850">
                <a:solidFill>
                  <a:srgbClr val="424242"/>
                </a:solidFill>
                <a:highlight>
                  <a:srgbClr val="FFFFFF"/>
                </a:highlight>
              </a:rPr>
              <a:t>Which of your customers are most likely to respond to </a:t>
            </a:r>
            <a:r>
              <a:rPr lang="en-GB" sz="1850">
                <a:solidFill>
                  <a:srgbClr val="1076FB"/>
                </a:solidFill>
                <a:highlight>
                  <a:srgbClr val="FFFFFF"/>
                </a:highlight>
                <a:uFill>
                  <a:noFill/>
                </a:uFill>
                <a:hlinkClick r:id="rId5">
                  <a:extLst>
                    <a:ext uri="{A12FA001-AC4F-418D-AE19-62706E023703}">
                      <ahyp:hlinkClr val="tx"/>
                    </a:ext>
                  </a:extLst>
                </a:hlinkClick>
              </a:rPr>
              <a:t>engagement campaigns</a:t>
            </a:r>
            <a:r>
              <a:rPr lang="en-GB" sz="1850">
                <a:solidFill>
                  <a:srgbClr val="424242"/>
                </a:solidFill>
                <a:highlight>
                  <a:srgbClr val="FFFFFF"/>
                </a:highlight>
              </a:rPr>
              <a:t>?</a:t>
            </a:r>
            <a:endParaRPr sz="1850">
              <a:solidFill>
                <a:srgbClr val="42424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289bff0f809_0_8"/>
          <p:cNvPicPr preferRelativeResize="0"/>
          <p:nvPr/>
        </p:nvPicPr>
        <p:blipFill>
          <a:blip r:embed="rId3">
            <a:alphaModFix/>
          </a:blip>
          <a:stretch>
            <a:fillRect/>
          </a:stretch>
        </p:blipFill>
        <p:spPr>
          <a:xfrm>
            <a:off x="152400" y="928688"/>
            <a:ext cx="8839198" cy="50006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89bff0f809_0_13"/>
          <p:cNvPicPr preferRelativeResize="0"/>
          <p:nvPr/>
        </p:nvPicPr>
        <p:blipFill>
          <a:blip r:embed="rId3">
            <a:alphaModFix/>
          </a:blip>
          <a:stretch>
            <a:fillRect/>
          </a:stretch>
        </p:blipFill>
        <p:spPr>
          <a:xfrm>
            <a:off x="152400" y="152400"/>
            <a:ext cx="4315175" cy="3358224"/>
          </a:xfrm>
          <a:prstGeom prst="rect">
            <a:avLst/>
          </a:prstGeom>
          <a:noFill/>
          <a:ln>
            <a:noFill/>
          </a:ln>
        </p:spPr>
      </p:pic>
      <p:pic>
        <p:nvPicPr>
          <p:cNvPr id="191" name="Google Shape;191;g289bff0f809_0_13"/>
          <p:cNvPicPr preferRelativeResize="0"/>
          <p:nvPr/>
        </p:nvPicPr>
        <p:blipFill>
          <a:blip r:embed="rId4">
            <a:alphaModFix/>
          </a:blip>
          <a:stretch>
            <a:fillRect/>
          </a:stretch>
        </p:blipFill>
        <p:spPr>
          <a:xfrm>
            <a:off x="4467575" y="184375"/>
            <a:ext cx="4274975" cy="3326250"/>
          </a:xfrm>
          <a:prstGeom prst="rect">
            <a:avLst/>
          </a:prstGeom>
          <a:noFill/>
          <a:ln>
            <a:noFill/>
          </a:ln>
        </p:spPr>
      </p:pic>
      <p:pic>
        <p:nvPicPr>
          <p:cNvPr id="192" name="Google Shape;192;g289bff0f809_0_13"/>
          <p:cNvPicPr preferRelativeResize="0"/>
          <p:nvPr/>
        </p:nvPicPr>
        <p:blipFill>
          <a:blip r:embed="rId5">
            <a:alphaModFix/>
          </a:blip>
          <a:stretch>
            <a:fillRect/>
          </a:stretch>
        </p:blipFill>
        <p:spPr>
          <a:xfrm>
            <a:off x="57525" y="3663025"/>
            <a:ext cx="5836149" cy="3092850"/>
          </a:xfrm>
          <a:prstGeom prst="rect">
            <a:avLst/>
          </a:prstGeom>
          <a:noFill/>
          <a:ln>
            <a:noFill/>
          </a:ln>
        </p:spPr>
      </p:pic>
      <p:pic>
        <p:nvPicPr>
          <p:cNvPr id="193" name="Google Shape;193;g289bff0f809_0_13"/>
          <p:cNvPicPr preferRelativeResize="0"/>
          <p:nvPr/>
        </p:nvPicPr>
        <p:blipFill>
          <a:blip r:embed="rId6">
            <a:alphaModFix/>
          </a:blip>
          <a:stretch>
            <a:fillRect/>
          </a:stretch>
        </p:blipFill>
        <p:spPr>
          <a:xfrm>
            <a:off x="5893675" y="3613012"/>
            <a:ext cx="3145900" cy="319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289bff0f809_0_17"/>
          <p:cNvPicPr preferRelativeResize="0"/>
          <p:nvPr/>
        </p:nvPicPr>
        <p:blipFill>
          <a:blip r:embed="rId3">
            <a:alphaModFix/>
          </a:blip>
          <a:stretch>
            <a:fillRect/>
          </a:stretch>
        </p:blipFill>
        <p:spPr>
          <a:xfrm>
            <a:off x="87350" y="713275"/>
            <a:ext cx="9056651" cy="5578450"/>
          </a:xfrm>
          <a:prstGeom prst="rect">
            <a:avLst/>
          </a:prstGeom>
          <a:noFill/>
          <a:ln>
            <a:noFill/>
          </a:ln>
        </p:spPr>
      </p:pic>
      <p:cxnSp>
        <p:nvCxnSpPr>
          <p:cNvPr id="200" name="Google Shape;200;g289bff0f809_0_17"/>
          <p:cNvCxnSpPr/>
          <p:nvPr/>
        </p:nvCxnSpPr>
        <p:spPr>
          <a:xfrm>
            <a:off x="2436850" y="2091050"/>
            <a:ext cx="6277800" cy="11700"/>
          </a:xfrm>
          <a:prstGeom prst="straightConnector1">
            <a:avLst/>
          </a:prstGeom>
          <a:noFill/>
          <a:ln cap="flat" cmpd="sng" w="19050">
            <a:solidFill>
              <a:srgbClr val="FF0000"/>
            </a:solidFill>
            <a:prstDash val="solid"/>
            <a:round/>
            <a:headEnd len="med" w="med" type="none"/>
            <a:tailEnd len="med" w="med" type="none"/>
          </a:ln>
        </p:spPr>
      </p:cxnSp>
      <p:cxnSp>
        <p:nvCxnSpPr>
          <p:cNvPr id="201" name="Google Shape;201;g289bff0f809_0_17"/>
          <p:cNvCxnSpPr/>
          <p:nvPr/>
        </p:nvCxnSpPr>
        <p:spPr>
          <a:xfrm>
            <a:off x="2257750" y="2986125"/>
            <a:ext cx="6636000" cy="21600"/>
          </a:xfrm>
          <a:prstGeom prst="straightConnector1">
            <a:avLst/>
          </a:prstGeom>
          <a:noFill/>
          <a:ln cap="flat" cmpd="sng" w="19050">
            <a:solidFill>
              <a:srgbClr val="FF0000"/>
            </a:solidFill>
            <a:prstDash val="solid"/>
            <a:round/>
            <a:headEnd len="med" w="med" type="none"/>
            <a:tailEnd len="med" w="med" type="none"/>
          </a:ln>
        </p:spPr>
      </p:cxnSp>
      <p:cxnSp>
        <p:nvCxnSpPr>
          <p:cNvPr id="202" name="Google Shape;202;g289bff0f809_0_17"/>
          <p:cNvCxnSpPr/>
          <p:nvPr/>
        </p:nvCxnSpPr>
        <p:spPr>
          <a:xfrm>
            <a:off x="2091825" y="3891100"/>
            <a:ext cx="6277800" cy="11700"/>
          </a:xfrm>
          <a:prstGeom prst="straightConnector1">
            <a:avLst/>
          </a:prstGeom>
          <a:noFill/>
          <a:ln cap="flat" cmpd="sng" w="19050">
            <a:solidFill>
              <a:srgbClr val="FF0000"/>
            </a:solidFill>
            <a:prstDash val="solid"/>
            <a:round/>
            <a:headEnd len="med" w="med" type="none"/>
            <a:tailEnd len="med" w="med" type="none"/>
          </a:ln>
        </p:spPr>
      </p:cxnSp>
      <p:cxnSp>
        <p:nvCxnSpPr>
          <p:cNvPr id="203" name="Google Shape;203;g289bff0f809_0_17"/>
          <p:cNvCxnSpPr/>
          <p:nvPr/>
        </p:nvCxnSpPr>
        <p:spPr>
          <a:xfrm>
            <a:off x="2091825" y="4786175"/>
            <a:ext cx="6277800" cy="11700"/>
          </a:xfrm>
          <a:prstGeom prst="straightConnector1">
            <a:avLst/>
          </a:prstGeom>
          <a:noFill/>
          <a:ln cap="flat" cmpd="sng" w="19050">
            <a:solidFill>
              <a:srgbClr val="FF0000"/>
            </a:solidFill>
            <a:prstDash val="solid"/>
            <a:round/>
            <a:headEnd len="med" w="med" type="none"/>
            <a:tailEnd len="med" w="med" type="none"/>
          </a:ln>
        </p:spPr>
      </p:cxnSp>
      <p:cxnSp>
        <p:nvCxnSpPr>
          <p:cNvPr id="204" name="Google Shape;204;g289bff0f809_0_17"/>
          <p:cNvCxnSpPr/>
          <p:nvPr/>
        </p:nvCxnSpPr>
        <p:spPr>
          <a:xfrm>
            <a:off x="1607550" y="5681250"/>
            <a:ext cx="6277800" cy="11700"/>
          </a:xfrm>
          <a:prstGeom prst="straightConnector1">
            <a:avLst/>
          </a:prstGeom>
          <a:noFill/>
          <a:ln cap="flat" cmpd="sng" w="19050">
            <a:solidFill>
              <a:srgbClr val="FF0000"/>
            </a:solidFill>
            <a:prstDash val="solid"/>
            <a:round/>
            <a:headEnd len="med" w="med" type="none"/>
            <a:tailEnd len="med" w="med" type="none"/>
          </a:ln>
        </p:spPr>
      </p:cxnSp>
      <p:sp>
        <p:nvSpPr>
          <p:cNvPr id="205" name="Google Shape;205;g289bff0f809_0_17"/>
          <p:cNvSpPr txBox="1"/>
          <p:nvPr/>
        </p:nvSpPr>
        <p:spPr>
          <a:xfrm>
            <a:off x="6441825" y="3271650"/>
            <a:ext cx="219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highlight>
                  <a:srgbClr val="FFFF00"/>
                </a:highlight>
                <a:latin typeface="Calibri"/>
                <a:ea typeface="Calibri"/>
                <a:cs typeface="Calibri"/>
                <a:sym typeface="Calibri"/>
              </a:rPr>
              <a:t>Select </a:t>
            </a:r>
            <a:r>
              <a:rPr b="1" lang="en-GB" sz="1800">
                <a:solidFill>
                  <a:srgbClr val="FF0000"/>
                </a:solidFill>
                <a:highlight>
                  <a:srgbClr val="FFFF00"/>
                </a:highlight>
                <a:latin typeface="Calibri"/>
                <a:ea typeface="Calibri"/>
                <a:cs typeface="Calibri"/>
                <a:sym typeface="Calibri"/>
              </a:rPr>
              <a:t>Acquire </a:t>
            </a:r>
            <a:r>
              <a:rPr b="1" lang="en-GB" sz="1800">
                <a:solidFill>
                  <a:srgbClr val="FF0000"/>
                </a:solidFill>
                <a:highlight>
                  <a:srgbClr val="FFFF00"/>
                </a:highlight>
                <a:latin typeface="Calibri"/>
                <a:ea typeface="Calibri"/>
                <a:cs typeface="Calibri"/>
                <a:sym typeface="Calibri"/>
              </a:rPr>
              <a:t>retain </a:t>
            </a:r>
            <a:endParaRPr b="1" sz="1800">
              <a:solidFill>
                <a:srgbClr val="FF0000"/>
              </a:solidFill>
              <a:highlight>
                <a:srgbClr val="FFFF00"/>
              </a:highlight>
              <a:latin typeface="Calibri"/>
              <a:ea typeface="Calibri"/>
              <a:cs typeface="Calibri"/>
              <a:sym typeface="Calibri"/>
            </a:endParaRPr>
          </a:p>
        </p:txBody>
      </p:sp>
      <p:sp>
        <p:nvSpPr>
          <p:cNvPr id="206" name="Google Shape;206;g289bff0f809_0_17"/>
          <p:cNvSpPr txBox="1"/>
          <p:nvPr/>
        </p:nvSpPr>
        <p:spPr>
          <a:xfrm>
            <a:off x="5549925" y="5969875"/>
            <a:ext cx="28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highlight>
                  <a:srgbClr val="FFFF00"/>
                </a:highlight>
                <a:latin typeface="Calibri"/>
                <a:ea typeface="Calibri"/>
                <a:cs typeface="Calibri"/>
                <a:sym typeface="Calibri"/>
              </a:rPr>
              <a:t>Select, retain and extend</a:t>
            </a:r>
            <a:endParaRPr b="1" sz="1800">
              <a:solidFill>
                <a:srgbClr val="FF0000"/>
              </a:solidFill>
              <a:highlight>
                <a:srgbClr val="FFFF00"/>
              </a:highlight>
              <a:latin typeface="Calibri"/>
              <a:ea typeface="Calibri"/>
              <a:cs typeface="Calibri"/>
              <a:sym typeface="Calibri"/>
            </a:endParaRPr>
          </a:p>
        </p:txBody>
      </p:sp>
      <p:sp>
        <p:nvSpPr>
          <p:cNvPr id="207" name="Google Shape;207;g289bff0f809_0_17"/>
          <p:cNvSpPr txBox="1"/>
          <p:nvPr/>
        </p:nvSpPr>
        <p:spPr>
          <a:xfrm>
            <a:off x="6050375" y="4172800"/>
            <a:ext cx="189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highlight>
                  <a:srgbClr val="FFFF00"/>
                </a:highlight>
                <a:latin typeface="Calibri"/>
                <a:ea typeface="Calibri"/>
                <a:cs typeface="Calibri"/>
                <a:sym typeface="Calibri"/>
              </a:rPr>
              <a:t>Select and retain</a:t>
            </a:r>
            <a:endParaRPr b="1" sz="1800">
              <a:solidFill>
                <a:srgbClr val="FF0000"/>
              </a:solidFill>
              <a:highlight>
                <a:srgbClr val="FFFF00"/>
              </a:highlight>
              <a:latin typeface="Calibri"/>
              <a:ea typeface="Calibri"/>
              <a:cs typeface="Calibri"/>
              <a:sym typeface="Calibri"/>
            </a:endParaRPr>
          </a:p>
        </p:txBody>
      </p:sp>
      <p:sp>
        <p:nvSpPr>
          <p:cNvPr id="208" name="Google Shape;208;g289bff0f809_0_17"/>
          <p:cNvSpPr txBox="1"/>
          <p:nvPr/>
        </p:nvSpPr>
        <p:spPr>
          <a:xfrm>
            <a:off x="5130575" y="2379638"/>
            <a:ext cx="28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highlight>
                  <a:srgbClr val="FFFF00"/>
                </a:highlight>
                <a:latin typeface="Calibri"/>
                <a:ea typeface="Calibri"/>
                <a:cs typeface="Calibri"/>
                <a:sym typeface="Calibri"/>
              </a:rPr>
              <a:t>Select and extend</a:t>
            </a:r>
            <a:endParaRPr b="1" sz="1800">
              <a:solidFill>
                <a:srgbClr val="FF0000"/>
              </a:solidFill>
              <a:highlight>
                <a:srgbClr val="FFFF00"/>
              </a:highlight>
              <a:latin typeface="Calibri"/>
              <a:ea typeface="Calibri"/>
              <a:cs typeface="Calibri"/>
              <a:sym typeface="Calibri"/>
            </a:endParaRPr>
          </a:p>
        </p:txBody>
      </p:sp>
      <p:sp>
        <p:nvSpPr>
          <p:cNvPr id="209" name="Google Shape;209;g289bff0f809_0_17"/>
          <p:cNvSpPr txBox="1"/>
          <p:nvPr/>
        </p:nvSpPr>
        <p:spPr>
          <a:xfrm>
            <a:off x="5274525" y="1352450"/>
            <a:ext cx="28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0000"/>
                </a:solidFill>
                <a:highlight>
                  <a:srgbClr val="FFFF00"/>
                </a:highlight>
                <a:latin typeface="Calibri"/>
                <a:ea typeface="Calibri"/>
                <a:cs typeface="Calibri"/>
                <a:sym typeface="Calibri"/>
              </a:rPr>
              <a:t>Select retain and extend</a:t>
            </a:r>
            <a:endParaRPr b="1" sz="1800">
              <a:solidFill>
                <a:srgbClr val="FF0000"/>
              </a:solidFill>
              <a:highlight>
                <a:srgbClr val="FFFF00"/>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89bff0f809_0_40"/>
          <p:cNvSpPr txBox="1"/>
          <p:nvPr/>
        </p:nvSpPr>
        <p:spPr>
          <a:xfrm>
            <a:off x="323850" y="5856288"/>
            <a:ext cx="8534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a:t>
            </a:r>
            <a:r>
              <a:rPr b="0" i="0" lang="en-GB" sz="1800" u="none" cap="none" strike="noStrike">
                <a:solidFill>
                  <a:schemeClr val="dk1"/>
                </a:solidFill>
                <a:latin typeface="Arial"/>
                <a:ea typeface="Arial"/>
                <a:cs typeface="Arial"/>
                <a:sym typeface="Arial"/>
              </a:rPr>
              <a:t>  The four classic marketing activities of customer relationship management</a:t>
            </a:r>
            <a:endParaRPr/>
          </a:p>
        </p:txBody>
      </p:sp>
      <p:pic>
        <p:nvPicPr>
          <p:cNvPr descr="C09NF001" id="215" name="Google Shape;215;g289bff0f809_0_40"/>
          <p:cNvPicPr preferRelativeResize="0"/>
          <p:nvPr/>
        </p:nvPicPr>
        <p:blipFill rotWithShape="1">
          <a:blip r:embed="rId3">
            <a:alphaModFix/>
          </a:blip>
          <a:srcRect b="0" l="0" r="0" t="0"/>
          <a:stretch/>
        </p:blipFill>
        <p:spPr>
          <a:xfrm>
            <a:off x="381000" y="1824038"/>
            <a:ext cx="8370888" cy="320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81000" y="447675"/>
            <a:ext cx="83820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Management issues</a:t>
            </a:r>
            <a:endParaRPr/>
          </a:p>
        </p:txBody>
      </p:sp>
      <p:sp>
        <p:nvSpPr>
          <p:cNvPr id="94" name="Google Shape;94;p2"/>
          <p:cNvSpPr txBox="1"/>
          <p:nvPr>
            <p:ph idx="1" type="body"/>
          </p:nvPr>
        </p:nvSpPr>
        <p:spPr>
          <a:xfrm>
            <a:off x="266700" y="1398588"/>
            <a:ext cx="8382000" cy="499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GB"/>
              <a:t>What is the balance between online and offline investment for customer acquisition?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GB"/>
              <a:t>What technologies can be used to build and maintain the online relationship?</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GB"/>
              <a:t>How do we deliver superior service quality to build and maintain relationships?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nvSpPr>
        <p:spPr>
          <a:xfrm>
            <a:off x="323850" y="5856288"/>
            <a:ext cx="8534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9.18</a:t>
            </a:r>
            <a:r>
              <a:rPr b="0" i="0" lang="en-GB" sz="1800" u="none" cap="none" strike="noStrike">
                <a:solidFill>
                  <a:schemeClr val="dk1"/>
                </a:solidFill>
                <a:latin typeface="Arial"/>
                <a:ea typeface="Arial"/>
                <a:cs typeface="Arial"/>
                <a:sym typeface="Arial"/>
              </a:rPr>
              <a:t>  An overview of the components of CRM technologies</a:t>
            </a:r>
            <a:endParaRPr/>
          </a:p>
        </p:txBody>
      </p:sp>
      <p:pic>
        <p:nvPicPr>
          <p:cNvPr descr="C09NF018" id="221" name="Google Shape;221;p24"/>
          <p:cNvPicPr preferRelativeResize="0"/>
          <p:nvPr/>
        </p:nvPicPr>
        <p:blipFill rotWithShape="1">
          <a:blip r:embed="rId3">
            <a:alphaModFix/>
          </a:blip>
          <a:srcRect b="0" l="0" r="0" t="0"/>
          <a:stretch/>
        </p:blipFill>
        <p:spPr>
          <a:xfrm>
            <a:off x="793750" y="381000"/>
            <a:ext cx="7556500" cy="548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381000" y="447675"/>
            <a:ext cx="83820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What is CRM?</a:t>
            </a:r>
            <a:endParaRPr/>
          </a:p>
        </p:txBody>
      </p:sp>
      <p:sp>
        <p:nvSpPr>
          <p:cNvPr id="100" name="Google Shape;100;p3"/>
          <p:cNvSpPr txBox="1"/>
          <p:nvPr>
            <p:ph idx="1" type="body"/>
          </p:nvPr>
        </p:nvSpPr>
        <p:spPr>
          <a:xfrm>
            <a:off x="280988" y="1412875"/>
            <a:ext cx="8382000" cy="499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GB" sz="2600"/>
              <a:t>How would you explain the terms:</a:t>
            </a:r>
            <a:endParaRPr/>
          </a:p>
          <a:p>
            <a:pPr indent="-285750" lvl="1" marL="742950" rtl="0" algn="l">
              <a:spcBef>
                <a:spcPts val="480"/>
              </a:spcBef>
              <a:spcAft>
                <a:spcPts val="0"/>
              </a:spcAft>
              <a:buClr>
                <a:schemeClr val="dk1"/>
              </a:buClr>
              <a:buSzPts val="2400"/>
              <a:buChar char="–"/>
            </a:pPr>
            <a:r>
              <a:rPr lang="en-GB" sz="2400"/>
              <a:t>CRM</a:t>
            </a:r>
            <a:endParaRPr/>
          </a:p>
          <a:p>
            <a:pPr indent="-285750" lvl="1" marL="742950" rtl="0" algn="l">
              <a:spcBef>
                <a:spcPts val="480"/>
              </a:spcBef>
              <a:spcAft>
                <a:spcPts val="0"/>
              </a:spcAft>
              <a:buClr>
                <a:schemeClr val="dk1"/>
              </a:buClr>
              <a:buSzPts val="2400"/>
              <a:buChar char="–"/>
            </a:pPr>
            <a:r>
              <a:rPr lang="en-GB" sz="2400"/>
              <a:t>e-CRM</a:t>
            </a:r>
            <a:endParaRPr/>
          </a:p>
          <a:p>
            <a:pPr indent="-342900" lvl="0" marL="342900" rtl="0" algn="l">
              <a:spcBef>
                <a:spcPts val="520"/>
              </a:spcBef>
              <a:spcAft>
                <a:spcPts val="0"/>
              </a:spcAft>
              <a:buClr>
                <a:schemeClr val="dk1"/>
              </a:buClr>
              <a:buSzPts val="2600"/>
              <a:buChar char="•"/>
            </a:pPr>
            <a:r>
              <a:rPr lang="en-GB" sz="2600"/>
              <a:t>Why does Centrica have a CRM function?</a:t>
            </a:r>
            <a:endParaRPr/>
          </a:p>
          <a:p>
            <a:pPr indent="-285750" lvl="1" marL="742950" rtl="0" algn="l">
              <a:spcBef>
                <a:spcPts val="480"/>
              </a:spcBef>
              <a:spcAft>
                <a:spcPts val="0"/>
              </a:spcAft>
              <a:buClr>
                <a:schemeClr val="dk1"/>
              </a:buClr>
              <a:buSzPts val="2400"/>
              <a:buChar char="–"/>
            </a:pPr>
            <a:r>
              <a:rPr lang="en-GB" sz="2400"/>
              <a:t>Why is CRM different? </a:t>
            </a:r>
            <a:endParaRPr/>
          </a:p>
          <a:p>
            <a:pPr indent="-285750" lvl="1" marL="742950" rtl="0" algn="l">
              <a:spcBef>
                <a:spcPts val="480"/>
              </a:spcBef>
              <a:spcAft>
                <a:spcPts val="0"/>
              </a:spcAft>
              <a:buClr>
                <a:schemeClr val="dk1"/>
              </a:buClr>
              <a:buSzPts val="2400"/>
              <a:buChar char="–"/>
            </a:pPr>
            <a:r>
              <a:rPr lang="en-GB" sz="2400"/>
              <a:t>What are benefits of this approach?</a:t>
            </a:r>
            <a:endParaRPr/>
          </a:p>
          <a:p>
            <a:pPr indent="-177800" lvl="0" marL="342900" rtl="0" algn="l">
              <a:spcBef>
                <a:spcPts val="520"/>
              </a:spcBef>
              <a:spcAft>
                <a:spcPts val="0"/>
              </a:spcAft>
              <a:buClr>
                <a:schemeClr val="dk1"/>
              </a:buClr>
              <a:buSzPts val="2600"/>
              <a:buNone/>
            </a:pPr>
            <a:r>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381000" y="452438"/>
            <a:ext cx="83820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E-CRM – a definition</a:t>
            </a:r>
            <a:endParaRPr/>
          </a:p>
        </p:txBody>
      </p:sp>
      <p:sp>
        <p:nvSpPr>
          <p:cNvPr id="106" name="Google Shape;106;p4"/>
          <p:cNvSpPr txBox="1"/>
          <p:nvPr>
            <p:ph idx="1" type="body"/>
          </p:nvPr>
        </p:nvSpPr>
        <p:spPr>
          <a:xfrm>
            <a:off x="295275" y="1470025"/>
            <a:ext cx="8667300" cy="49911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100"/>
              <a:buChar char="•"/>
            </a:pPr>
            <a:r>
              <a:rPr b="1" lang="en-GB" sz="2100"/>
              <a:t>E-CRM is:</a:t>
            </a:r>
            <a:endParaRPr/>
          </a:p>
          <a:p>
            <a:pPr indent="-209550" lvl="0" marL="342900" rtl="0" algn="l">
              <a:lnSpc>
                <a:spcPct val="80000"/>
              </a:lnSpc>
              <a:spcBef>
                <a:spcPts val="420"/>
              </a:spcBef>
              <a:spcAft>
                <a:spcPts val="0"/>
              </a:spcAft>
              <a:buClr>
                <a:schemeClr val="dk1"/>
              </a:buClr>
              <a:buSzPts val="2100"/>
              <a:buNone/>
            </a:pPr>
            <a:r>
              <a:t/>
            </a:r>
            <a:endParaRPr b="1" sz="2100"/>
          </a:p>
          <a:p>
            <a:pPr indent="-342900" lvl="0" marL="342900" rtl="0" algn="l">
              <a:lnSpc>
                <a:spcPct val="80000"/>
              </a:lnSpc>
              <a:spcBef>
                <a:spcPts val="420"/>
              </a:spcBef>
              <a:spcAft>
                <a:spcPts val="0"/>
              </a:spcAft>
              <a:buClr>
                <a:schemeClr val="dk1"/>
              </a:buClr>
              <a:buSzPts val="2100"/>
              <a:buChar char="•"/>
            </a:pPr>
            <a:r>
              <a:rPr b="1" lang="en-GB" sz="2100"/>
              <a:t>Applying –</a:t>
            </a:r>
            <a:br>
              <a:rPr b="1" lang="en-GB" sz="2100"/>
            </a:br>
            <a:r>
              <a:rPr b="1" lang="en-GB" sz="2100"/>
              <a:t>		Internet and other digital technology… </a:t>
            </a:r>
            <a:br>
              <a:rPr b="1" lang="en-GB" sz="2100"/>
            </a:br>
            <a:r>
              <a:rPr b="1" lang="en-GB" sz="2100"/>
              <a:t>		(web, e-mail, wireless, iTV, databases) </a:t>
            </a:r>
            <a:endParaRPr/>
          </a:p>
          <a:p>
            <a:pPr indent="-209550" lvl="0" marL="342900" rtl="0" algn="l">
              <a:lnSpc>
                <a:spcPct val="80000"/>
              </a:lnSpc>
              <a:spcBef>
                <a:spcPts val="420"/>
              </a:spcBef>
              <a:spcAft>
                <a:spcPts val="0"/>
              </a:spcAft>
              <a:buClr>
                <a:schemeClr val="dk1"/>
              </a:buClr>
              <a:buSzPts val="2100"/>
              <a:buNone/>
            </a:pPr>
            <a:r>
              <a:t/>
            </a:r>
            <a:endParaRPr b="1" sz="2100"/>
          </a:p>
          <a:p>
            <a:pPr indent="-342900" lvl="0" marL="342900" rtl="0" algn="l">
              <a:lnSpc>
                <a:spcPct val="80000"/>
              </a:lnSpc>
              <a:spcBef>
                <a:spcPts val="420"/>
              </a:spcBef>
              <a:spcAft>
                <a:spcPts val="0"/>
              </a:spcAft>
              <a:buClr>
                <a:schemeClr val="dk1"/>
              </a:buClr>
              <a:buSzPts val="2100"/>
              <a:buChar char="•"/>
            </a:pPr>
            <a:r>
              <a:rPr b="1" lang="en-GB" sz="2100"/>
              <a:t>To –</a:t>
            </a:r>
            <a:br>
              <a:rPr b="1" lang="en-GB" sz="2100"/>
            </a:br>
            <a:r>
              <a:rPr b="1" lang="en-GB" sz="2100"/>
              <a:t>		acquire and retain customers 	</a:t>
            </a:r>
            <a:br>
              <a:rPr b="1" lang="en-GB" sz="2100"/>
            </a:br>
            <a:r>
              <a:rPr b="1" lang="en-GB" sz="2100"/>
              <a:t>		(through a multi-channel buying process </a:t>
            </a:r>
            <a:br>
              <a:rPr b="1" lang="en-GB" sz="2100"/>
            </a:br>
            <a:r>
              <a:rPr b="1" lang="en-GB" sz="2100"/>
              <a:t>		and customer lifecycle)</a:t>
            </a:r>
            <a:endParaRPr/>
          </a:p>
          <a:p>
            <a:pPr indent="-209550" lvl="0" marL="342900" rtl="0" algn="l">
              <a:lnSpc>
                <a:spcPct val="80000"/>
              </a:lnSpc>
              <a:spcBef>
                <a:spcPts val="420"/>
              </a:spcBef>
              <a:spcAft>
                <a:spcPts val="0"/>
              </a:spcAft>
              <a:buClr>
                <a:schemeClr val="dk1"/>
              </a:buClr>
              <a:buSzPts val="2100"/>
              <a:buNone/>
            </a:pPr>
            <a:r>
              <a:t/>
            </a:r>
            <a:endParaRPr b="1" sz="2100"/>
          </a:p>
          <a:p>
            <a:pPr indent="-342900" lvl="0" marL="342900" rtl="0" algn="l">
              <a:lnSpc>
                <a:spcPct val="80000"/>
              </a:lnSpc>
              <a:spcBef>
                <a:spcPts val="420"/>
              </a:spcBef>
              <a:spcAft>
                <a:spcPts val="0"/>
              </a:spcAft>
              <a:buClr>
                <a:schemeClr val="dk1"/>
              </a:buClr>
              <a:buSzPts val="2100"/>
              <a:buChar char="•"/>
            </a:pPr>
            <a:r>
              <a:rPr b="1" lang="en-GB" sz="2100"/>
              <a:t>By –</a:t>
            </a:r>
            <a:br>
              <a:rPr b="1" lang="en-GB" sz="2100"/>
            </a:br>
            <a:r>
              <a:rPr b="1" lang="en-GB" sz="2100"/>
              <a:t>		Improving customer knowledge, targeting,</a:t>
            </a:r>
            <a:br>
              <a:rPr b="1" lang="en-GB" sz="2100"/>
            </a:br>
            <a:r>
              <a:rPr b="1" lang="en-GB" sz="2100"/>
              <a:t>		service delivery and satisfaction.</a:t>
            </a:r>
            <a:endParaRPr b="1" sz="2100"/>
          </a:p>
          <a:p>
            <a:pPr indent="-209550" lvl="0" marL="342900" rtl="0" algn="l">
              <a:lnSpc>
                <a:spcPct val="80000"/>
              </a:lnSpc>
              <a:spcBef>
                <a:spcPts val="420"/>
              </a:spcBef>
              <a:spcAft>
                <a:spcPts val="0"/>
              </a:spcAft>
              <a:buClr>
                <a:schemeClr val="dk1"/>
              </a:buClr>
              <a:buSzPts val="2100"/>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381000" y="152400"/>
            <a:ext cx="8382000" cy="633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Marketing applications of CRM</a:t>
            </a:r>
            <a:endParaRPr/>
          </a:p>
        </p:txBody>
      </p:sp>
      <p:sp>
        <p:nvSpPr>
          <p:cNvPr id="113" name="Google Shape;113;p5"/>
          <p:cNvSpPr txBox="1"/>
          <p:nvPr>
            <p:ph idx="1" type="body"/>
          </p:nvPr>
        </p:nvSpPr>
        <p:spPr>
          <a:xfrm>
            <a:off x="295275" y="868900"/>
            <a:ext cx="8642700" cy="5813400"/>
          </a:xfrm>
          <a:prstGeom prst="rect">
            <a:avLst/>
          </a:prstGeom>
          <a:noFill/>
          <a:ln>
            <a:noFill/>
          </a:ln>
        </p:spPr>
        <p:txBody>
          <a:bodyPr anchorCtr="0" anchor="t" bIns="45700" lIns="91425" spcFirstLastPara="1" rIns="91425" wrap="square" tIns="45700">
            <a:noAutofit/>
          </a:bodyPr>
          <a:lstStyle/>
          <a:p>
            <a:pPr indent="-336550" lvl="0" marL="342900" rtl="0" algn="l">
              <a:lnSpc>
                <a:spcPct val="130000"/>
              </a:lnSpc>
              <a:spcBef>
                <a:spcPts val="0"/>
              </a:spcBef>
              <a:spcAft>
                <a:spcPts val="0"/>
              </a:spcAft>
              <a:buClr>
                <a:schemeClr val="dk1"/>
              </a:buClr>
              <a:buSzPts val="1900"/>
              <a:buChar char="•"/>
            </a:pPr>
            <a:r>
              <a:rPr lang="en-GB" sz="1900"/>
              <a:t>A CRM system supports the following marketing applications:</a:t>
            </a:r>
            <a:endParaRPr sz="2920"/>
          </a:p>
          <a:p>
            <a:pPr indent="-336550" lvl="0" marL="342900" rtl="0" algn="l">
              <a:lnSpc>
                <a:spcPct val="130000"/>
              </a:lnSpc>
              <a:spcBef>
                <a:spcPts val="400"/>
              </a:spcBef>
              <a:spcAft>
                <a:spcPts val="0"/>
              </a:spcAft>
              <a:buClr>
                <a:schemeClr val="dk1"/>
              </a:buClr>
              <a:buSzPts val="1900"/>
              <a:buChar char="•"/>
            </a:pPr>
            <a:r>
              <a:rPr b="1" i="1" lang="en-GB" sz="1900"/>
              <a:t>Sales force automation (SFA)</a:t>
            </a:r>
            <a:r>
              <a:rPr b="1" lang="en-GB" sz="1900"/>
              <a:t>.</a:t>
            </a:r>
            <a:r>
              <a:rPr lang="en-GB" sz="1900"/>
              <a:t> Sales representatives are supported in their account management through tools to arrange and record customer visits.</a:t>
            </a:r>
            <a:endParaRPr sz="2920"/>
          </a:p>
          <a:p>
            <a:pPr indent="-336550" lvl="0" marL="342900" rtl="0" algn="l">
              <a:lnSpc>
                <a:spcPct val="130000"/>
              </a:lnSpc>
              <a:spcBef>
                <a:spcPts val="400"/>
              </a:spcBef>
              <a:spcAft>
                <a:spcPts val="0"/>
              </a:spcAft>
              <a:buClr>
                <a:schemeClr val="dk1"/>
              </a:buClr>
              <a:buSzPts val="1900"/>
              <a:buChar char="•"/>
            </a:pPr>
            <a:r>
              <a:rPr b="1" i="1" lang="en-GB" sz="1900"/>
              <a:t>Customer service management</a:t>
            </a:r>
            <a:r>
              <a:rPr b="1" lang="en-GB" sz="1900"/>
              <a:t>.</a:t>
            </a:r>
            <a:r>
              <a:rPr lang="en-GB" sz="1900"/>
              <a:t> Representatives in contact centres respond to customer requests for information by using an intranet to access databases containing information on the customer, products and previous queries.</a:t>
            </a:r>
            <a:endParaRPr sz="2920"/>
          </a:p>
          <a:p>
            <a:pPr indent="-336550" lvl="0" marL="342900" rtl="0" algn="l">
              <a:lnSpc>
                <a:spcPct val="130000"/>
              </a:lnSpc>
              <a:spcBef>
                <a:spcPts val="400"/>
              </a:spcBef>
              <a:spcAft>
                <a:spcPts val="0"/>
              </a:spcAft>
              <a:buClr>
                <a:schemeClr val="dk1"/>
              </a:buClr>
              <a:buSzPts val="1900"/>
              <a:buChar char="•"/>
            </a:pPr>
            <a:r>
              <a:rPr b="1" i="1" lang="en-GB" sz="1900"/>
              <a:t>Managing the sales process</a:t>
            </a:r>
            <a:r>
              <a:rPr b="1" lang="en-GB" sz="1900"/>
              <a:t>. </a:t>
            </a:r>
            <a:r>
              <a:rPr lang="en-GB" sz="1900"/>
              <a:t>This can be achieved through e-commerce sites, or in a B2B context by supporting sales representatives by recording the sales process (SFA).</a:t>
            </a:r>
            <a:endParaRPr sz="2920"/>
          </a:p>
          <a:p>
            <a:pPr indent="-336550" lvl="0" marL="342900" rtl="0" algn="l">
              <a:lnSpc>
                <a:spcPct val="130000"/>
              </a:lnSpc>
              <a:spcBef>
                <a:spcPts val="400"/>
              </a:spcBef>
              <a:spcAft>
                <a:spcPts val="0"/>
              </a:spcAft>
              <a:buClr>
                <a:schemeClr val="dk1"/>
              </a:buClr>
              <a:buSzPts val="1900"/>
              <a:buChar char="•"/>
            </a:pPr>
            <a:r>
              <a:rPr b="1" i="1" lang="en-GB" sz="1900"/>
              <a:t>Campaign management</a:t>
            </a:r>
            <a:r>
              <a:rPr b="1" lang="en-GB" sz="1900"/>
              <a:t>.</a:t>
            </a:r>
            <a:r>
              <a:rPr lang="en-GB" sz="1900"/>
              <a:t> Managing ad, direct mail, e-mail and other campaigns.</a:t>
            </a:r>
            <a:endParaRPr sz="2920"/>
          </a:p>
          <a:p>
            <a:pPr indent="-336550" lvl="0" marL="342900" rtl="0" algn="l">
              <a:lnSpc>
                <a:spcPct val="130000"/>
              </a:lnSpc>
              <a:spcBef>
                <a:spcPts val="400"/>
              </a:spcBef>
              <a:spcAft>
                <a:spcPts val="0"/>
              </a:spcAft>
              <a:buClr>
                <a:schemeClr val="dk1"/>
              </a:buClr>
              <a:buSzPts val="1900"/>
              <a:buChar char="•"/>
            </a:pPr>
            <a:r>
              <a:rPr b="1" i="1" lang="en-GB" sz="1900"/>
              <a:t>Analysis</a:t>
            </a:r>
            <a:r>
              <a:rPr b="1" lang="en-GB" sz="1900"/>
              <a:t>.</a:t>
            </a:r>
            <a:r>
              <a:rPr lang="en-GB" sz="1900"/>
              <a:t> Through technologies such as data warehouses and approaches such as data mining, which are explained later in the chapter, customers’ characteristics, their purchase behaviour and campaigns can be analysed in order to optimize the marketing mix. </a:t>
            </a:r>
            <a:endParaRPr sz="2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nvSpPr>
        <p:spPr>
          <a:xfrm>
            <a:off x="323850" y="5856288"/>
            <a:ext cx="8534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9.1</a:t>
            </a:r>
            <a:r>
              <a:rPr b="0" i="0" lang="en-GB" sz="1800" u="none" cap="none" strike="noStrike">
                <a:solidFill>
                  <a:schemeClr val="dk1"/>
                </a:solidFill>
                <a:latin typeface="Arial"/>
                <a:ea typeface="Arial"/>
                <a:cs typeface="Arial"/>
                <a:sym typeface="Arial"/>
              </a:rPr>
              <a:t>  The four classic marketing activities of customer relationship management</a:t>
            </a:r>
            <a:endParaRPr/>
          </a:p>
        </p:txBody>
      </p:sp>
      <p:pic>
        <p:nvPicPr>
          <p:cNvPr descr="C09NF001" id="119" name="Google Shape;119;p6"/>
          <p:cNvPicPr preferRelativeResize="0"/>
          <p:nvPr/>
        </p:nvPicPr>
        <p:blipFill rotWithShape="1">
          <a:blip r:embed="rId3">
            <a:alphaModFix/>
          </a:blip>
          <a:srcRect b="0" l="0" r="0" t="0"/>
          <a:stretch/>
        </p:blipFill>
        <p:spPr>
          <a:xfrm>
            <a:off x="381000" y="1824038"/>
            <a:ext cx="8370888" cy="320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nvSpPr>
        <p:spPr>
          <a:xfrm>
            <a:off x="323850" y="5856288"/>
            <a:ext cx="8534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9.4</a:t>
            </a:r>
            <a:r>
              <a:rPr b="0" i="0" lang="en-GB" sz="1800" u="none" cap="none" strike="noStrike">
                <a:solidFill>
                  <a:schemeClr val="dk1"/>
                </a:solidFill>
                <a:latin typeface="Arial"/>
                <a:ea typeface="Arial"/>
                <a:cs typeface="Arial"/>
                <a:sym typeface="Arial"/>
              </a:rPr>
              <a:t>  Online and offline communications techniques for e-commerce</a:t>
            </a:r>
            <a:endParaRPr/>
          </a:p>
        </p:txBody>
      </p:sp>
      <p:pic>
        <p:nvPicPr>
          <p:cNvPr descr="C09NF004" id="125" name="Google Shape;125;p9"/>
          <p:cNvPicPr preferRelativeResize="0"/>
          <p:nvPr/>
        </p:nvPicPr>
        <p:blipFill rotWithShape="1">
          <a:blip r:embed="rId3">
            <a:alphaModFix/>
          </a:blip>
          <a:srcRect b="0" l="0" r="0" t="0"/>
          <a:stretch/>
        </p:blipFill>
        <p:spPr>
          <a:xfrm>
            <a:off x="830263" y="381000"/>
            <a:ext cx="7481887" cy="546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323850" y="5856300"/>
            <a:ext cx="4504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9.7</a:t>
            </a:r>
            <a:r>
              <a:rPr b="0" i="0" lang="en-GB" sz="1800" u="none" cap="none" strike="noStrike">
                <a:solidFill>
                  <a:schemeClr val="dk1"/>
                </a:solidFill>
                <a:latin typeface="Arial"/>
                <a:ea typeface="Arial"/>
                <a:cs typeface="Arial"/>
                <a:sym typeface="Arial"/>
              </a:rPr>
              <a:t>  An example of effectiveness measures for an online ad campaign</a:t>
            </a:r>
            <a:endParaRPr/>
          </a:p>
        </p:txBody>
      </p:sp>
      <p:pic>
        <p:nvPicPr>
          <p:cNvPr descr="C09NF007" id="131" name="Google Shape;131;p12"/>
          <p:cNvPicPr preferRelativeResize="0"/>
          <p:nvPr/>
        </p:nvPicPr>
        <p:blipFill rotWithShape="1">
          <a:blip r:embed="rId3">
            <a:alphaModFix/>
          </a:blip>
          <a:srcRect b="0" l="0" r="0" t="0"/>
          <a:stretch/>
        </p:blipFill>
        <p:spPr>
          <a:xfrm>
            <a:off x="52400" y="912925"/>
            <a:ext cx="5877376" cy="4705201"/>
          </a:xfrm>
          <a:prstGeom prst="rect">
            <a:avLst/>
          </a:prstGeom>
          <a:noFill/>
          <a:ln>
            <a:noFill/>
          </a:ln>
        </p:spPr>
      </p:pic>
      <p:sp>
        <p:nvSpPr>
          <p:cNvPr id="132" name="Google Shape;132;p12"/>
          <p:cNvSpPr txBox="1"/>
          <p:nvPr/>
        </p:nvSpPr>
        <p:spPr>
          <a:xfrm>
            <a:off x="175425" y="75175"/>
            <a:ext cx="6924900" cy="82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02124"/>
              </a:buClr>
              <a:buSzPts val="1300"/>
              <a:buAutoNum type="arabicPeriod"/>
            </a:pPr>
            <a:r>
              <a:rPr lang="en-GB" sz="1250">
                <a:solidFill>
                  <a:srgbClr val="202124"/>
                </a:solidFill>
                <a:highlight>
                  <a:srgbClr val="FFFFFF"/>
                </a:highlight>
              </a:rPr>
              <a:t>(in online advertising) cost per mille (the amount an advertiser pays a website per one thousand visitors who see its advertisements).</a:t>
            </a:r>
            <a:br>
              <a:rPr lang="en-GB" sz="1250">
                <a:solidFill>
                  <a:srgbClr val="202124"/>
                </a:solidFill>
                <a:highlight>
                  <a:srgbClr val="FFFFFF"/>
                </a:highlight>
              </a:rPr>
            </a:br>
            <a:r>
              <a:rPr lang="en-GB" sz="1250">
                <a:solidFill>
                  <a:srgbClr val="70757A"/>
                </a:solidFill>
                <a:highlight>
                  <a:srgbClr val="FFFFFF"/>
                </a:highlight>
              </a:rPr>
              <a:t>"the average CPM rate for a music video online has increased tenfold"</a:t>
            </a:r>
            <a:endParaRPr sz="1250">
              <a:solidFill>
                <a:srgbClr val="70757A"/>
              </a:solidFill>
              <a:highlight>
                <a:srgbClr val="FFFFFF"/>
              </a:highlight>
            </a:endParaRPr>
          </a:p>
        </p:txBody>
      </p:sp>
      <p:sp>
        <p:nvSpPr>
          <p:cNvPr id="133" name="Google Shape;133;p12"/>
          <p:cNvSpPr txBox="1"/>
          <p:nvPr/>
        </p:nvSpPr>
        <p:spPr>
          <a:xfrm>
            <a:off x="6005975" y="3030500"/>
            <a:ext cx="3079200" cy="2646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333333"/>
                </a:solidFill>
                <a:highlight>
                  <a:srgbClr val="FFFFFF"/>
                </a:highlight>
                <a:latin typeface="Roboto"/>
                <a:ea typeface="Roboto"/>
                <a:cs typeface="Roboto"/>
                <a:sym typeface="Roboto"/>
              </a:rPr>
              <a:t>CPM – Cost Per Mille – cost per 1,000 impressions.</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33333"/>
                </a:solidFill>
                <a:highlight>
                  <a:srgbClr val="FFFFFF"/>
                </a:highlight>
                <a:latin typeface="Roboto"/>
                <a:ea typeface="Roboto"/>
                <a:cs typeface="Roboto"/>
                <a:sym typeface="Roboto"/>
              </a:rPr>
              <a:t>CPC – Cost Per Click.</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33333"/>
                </a:solidFill>
                <a:highlight>
                  <a:srgbClr val="FFFFFF"/>
                </a:highlight>
                <a:latin typeface="Roboto"/>
                <a:ea typeface="Roboto"/>
                <a:cs typeface="Roboto"/>
                <a:sym typeface="Roboto"/>
              </a:rPr>
              <a:t>CTR – Click-through rate, the ratio of clicks to impressions. For example, if the number of impressions is 15,000 and the number of clicks is 30, then CTR=30/15,000=0.2%.</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33333"/>
                </a:solidFill>
                <a:highlight>
                  <a:srgbClr val="FFFFFF"/>
                </a:highlight>
                <a:latin typeface="Roboto"/>
                <a:ea typeface="Roboto"/>
                <a:cs typeface="Roboto"/>
                <a:sym typeface="Roboto"/>
              </a:rPr>
              <a:t>CPT – Cost Per Thousand – cost per 1,000 unique impressions.</a:t>
            </a:r>
            <a:endParaRPr sz="1200">
              <a:solidFill>
                <a:srgbClr val="333333"/>
              </a:solidFill>
              <a:highlight>
                <a:srgbClr val="FFFFFF"/>
              </a:highlight>
              <a:latin typeface="Roboto"/>
              <a:ea typeface="Roboto"/>
              <a:cs typeface="Roboto"/>
              <a:sym typeface="Roboto"/>
            </a:endParaRPr>
          </a:p>
        </p:txBody>
      </p:sp>
      <p:sp>
        <p:nvSpPr>
          <p:cNvPr id="134" name="Google Shape;134;p12"/>
          <p:cNvSpPr txBox="1"/>
          <p:nvPr/>
        </p:nvSpPr>
        <p:spPr>
          <a:xfrm>
            <a:off x="5441975" y="5749800"/>
            <a:ext cx="3643200" cy="1108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202124"/>
                </a:solidFill>
                <a:highlight>
                  <a:srgbClr val="FFFFFF"/>
                </a:highlight>
              </a:rPr>
              <a:t>With an impression a user only sees an advertisement.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200">
                <a:solidFill>
                  <a:srgbClr val="202124"/>
                </a:solidFill>
                <a:highlight>
                  <a:srgbClr val="FFFFFF"/>
                </a:highlight>
              </a:rPr>
              <a:t>An engagement, or a click, happens when the user actually follows through and clicks on the ad.</a:t>
            </a:r>
            <a:endParaRPr/>
          </a:p>
        </p:txBody>
      </p:sp>
      <p:sp>
        <p:nvSpPr>
          <p:cNvPr id="135" name="Google Shape;135;p12"/>
          <p:cNvSpPr txBox="1"/>
          <p:nvPr/>
        </p:nvSpPr>
        <p:spPr>
          <a:xfrm>
            <a:off x="5926475" y="399200"/>
            <a:ext cx="3158700" cy="25551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Clickthrough rate = </a:t>
            </a:r>
            <a:r>
              <a:rPr lang="en-GB">
                <a:latin typeface="Calibri"/>
                <a:ea typeface="Calibri"/>
                <a:cs typeface="Calibri"/>
                <a:sym typeface="Calibri"/>
              </a:rPr>
              <a:t>50,000/21,700,000 = 0.23%</a:t>
            </a:r>
            <a:endParaRPr>
              <a:latin typeface="Calibri"/>
              <a:ea typeface="Calibri"/>
              <a:cs typeface="Calibri"/>
              <a:sym typeface="Calibri"/>
            </a:endParaRPr>
          </a:p>
          <a:p>
            <a:pPr indent="0" lvl="0" marL="0" rtl="0" algn="l">
              <a:spcBef>
                <a:spcPts val="0"/>
              </a:spcBef>
              <a:spcAft>
                <a:spcPts val="0"/>
              </a:spcAft>
              <a:buNone/>
            </a:pPr>
            <a:r>
              <a:rPr b="1" lang="en-GB">
                <a:latin typeface="Calibri"/>
                <a:ea typeface="Calibri"/>
                <a:cs typeface="Calibri"/>
                <a:sym typeface="Calibri"/>
              </a:rPr>
              <a:t>Cost per mille = </a:t>
            </a:r>
            <a:r>
              <a:rPr lang="en-GB">
                <a:latin typeface="Calibri"/>
                <a:ea typeface="Calibri"/>
                <a:cs typeface="Calibri"/>
                <a:sym typeface="Calibri"/>
              </a:rPr>
              <a:t>700000/21700 = 32.26</a:t>
            </a:r>
            <a:endParaRPr>
              <a:latin typeface="Calibri"/>
              <a:ea typeface="Calibri"/>
              <a:cs typeface="Calibri"/>
              <a:sym typeface="Calibri"/>
            </a:endParaRPr>
          </a:p>
          <a:p>
            <a:pPr indent="0" lvl="0" marL="0" rtl="0" algn="l">
              <a:spcBef>
                <a:spcPts val="0"/>
              </a:spcBef>
              <a:spcAft>
                <a:spcPts val="0"/>
              </a:spcAft>
              <a:buNone/>
            </a:pPr>
            <a:r>
              <a:rPr b="1" lang="en-GB">
                <a:latin typeface="Calibri"/>
                <a:ea typeface="Calibri"/>
                <a:cs typeface="Calibri"/>
                <a:sym typeface="Calibri"/>
              </a:rPr>
              <a:t>Conversion rate (click to quote)=</a:t>
            </a:r>
            <a:r>
              <a:rPr lang="en-GB">
                <a:latin typeface="Calibri"/>
                <a:ea typeface="Calibri"/>
                <a:cs typeface="Calibri"/>
                <a:sym typeface="Calibri"/>
              </a:rPr>
              <a:t> 16700/50000 = 33.4%</a:t>
            </a:r>
            <a:endParaRPr>
              <a:latin typeface="Calibri"/>
              <a:ea typeface="Calibri"/>
              <a:cs typeface="Calibri"/>
              <a:sym typeface="Calibri"/>
            </a:endParaRPr>
          </a:p>
          <a:p>
            <a:pPr indent="0" lvl="0" marL="0" rtl="0" algn="l">
              <a:spcBef>
                <a:spcPts val="0"/>
              </a:spcBef>
              <a:spcAft>
                <a:spcPts val="0"/>
              </a:spcAft>
              <a:buNone/>
            </a:pPr>
            <a:r>
              <a:rPr b="1" lang="en-GB">
                <a:latin typeface="Calibri"/>
                <a:ea typeface="Calibri"/>
                <a:cs typeface="Calibri"/>
                <a:sym typeface="Calibri"/>
              </a:rPr>
              <a:t>Cost per click = </a:t>
            </a:r>
            <a:r>
              <a:rPr lang="en-GB">
                <a:latin typeface="Calibri"/>
                <a:ea typeface="Calibri"/>
                <a:cs typeface="Calibri"/>
                <a:sym typeface="Calibri"/>
              </a:rPr>
              <a:t>700,000/50,000 = 14.00</a:t>
            </a:r>
            <a:endParaRPr>
              <a:latin typeface="Calibri"/>
              <a:ea typeface="Calibri"/>
              <a:cs typeface="Calibri"/>
              <a:sym typeface="Calibri"/>
            </a:endParaRPr>
          </a:p>
          <a:p>
            <a:pPr indent="0" lvl="0" marL="0" rtl="0" algn="l">
              <a:spcBef>
                <a:spcPts val="0"/>
              </a:spcBef>
              <a:spcAft>
                <a:spcPts val="0"/>
              </a:spcAft>
              <a:buNone/>
            </a:pPr>
            <a:r>
              <a:rPr b="1" lang="en-GB">
                <a:latin typeface="Calibri"/>
                <a:ea typeface="Calibri"/>
                <a:cs typeface="Calibri"/>
                <a:sym typeface="Calibri"/>
              </a:rPr>
              <a:t>Conversion rate (opportunity to sale) </a:t>
            </a:r>
            <a:r>
              <a:rPr lang="en-GB">
                <a:latin typeface="Calibri"/>
                <a:ea typeface="Calibri"/>
                <a:cs typeface="Calibri"/>
                <a:sym typeface="Calibri"/>
              </a:rPr>
              <a:t>= 1770/16700 = 10.60%</a:t>
            </a:r>
            <a:endParaRPr>
              <a:latin typeface="Calibri"/>
              <a:ea typeface="Calibri"/>
              <a:cs typeface="Calibri"/>
              <a:sym typeface="Calibri"/>
            </a:endParaRPr>
          </a:p>
          <a:p>
            <a:pPr indent="0" lvl="0" marL="0" rtl="0" algn="l">
              <a:spcBef>
                <a:spcPts val="0"/>
              </a:spcBef>
              <a:spcAft>
                <a:spcPts val="0"/>
              </a:spcAft>
              <a:buNone/>
            </a:pPr>
            <a:r>
              <a:rPr b="1" lang="en-GB">
                <a:latin typeface="Calibri"/>
                <a:ea typeface="Calibri"/>
                <a:cs typeface="Calibri"/>
                <a:sym typeface="Calibri"/>
              </a:rPr>
              <a:t>Cost per opportunity = </a:t>
            </a:r>
            <a:r>
              <a:rPr lang="en-GB">
                <a:latin typeface="Calibri"/>
                <a:ea typeface="Calibri"/>
                <a:cs typeface="Calibri"/>
                <a:sym typeface="Calibri"/>
              </a:rPr>
              <a:t>700,000/16,700 = 41.92</a:t>
            </a:r>
            <a:endParaRPr>
              <a:latin typeface="Calibri"/>
              <a:ea typeface="Calibri"/>
              <a:cs typeface="Calibri"/>
              <a:sym typeface="Calibri"/>
            </a:endParaRPr>
          </a:p>
          <a:p>
            <a:pPr indent="0" lvl="0" marL="0" rtl="0" algn="l">
              <a:spcBef>
                <a:spcPts val="0"/>
              </a:spcBef>
              <a:spcAft>
                <a:spcPts val="0"/>
              </a:spcAft>
              <a:buNone/>
            </a:pPr>
            <a:r>
              <a:rPr b="1" lang="en-GB">
                <a:latin typeface="Calibri"/>
                <a:ea typeface="Calibri"/>
                <a:cs typeface="Calibri"/>
                <a:sym typeface="Calibri"/>
              </a:rPr>
              <a:t>Cost per sale = </a:t>
            </a:r>
            <a:r>
              <a:rPr lang="en-GB">
                <a:latin typeface="Calibri"/>
                <a:ea typeface="Calibri"/>
                <a:cs typeface="Calibri"/>
                <a:sym typeface="Calibri"/>
              </a:rPr>
              <a:t>700,000/1770 = 395.58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323850" y="5702300"/>
            <a:ext cx="8534400" cy="82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Figure 9.8</a:t>
            </a:r>
            <a:r>
              <a:rPr b="0" i="0" lang="en-GB" sz="1800" u="none" cap="none" strike="noStrike">
                <a:solidFill>
                  <a:schemeClr val="dk1"/>
                </a:solidFill>
                <a:latin typeface="Arial"/>
                <a:ea typeface="Arial"/>
                <a:cs typeface="Arial"/>
                <a:sym typeface="Arial"/>
              </a:rPr>
              <a:t>  Percentage who consider the different information sources as important when researching/considering a product or service</a:t>
            </a:r>
            <a:endParaRPr/>
          </a:p>
          <a:p>
            <a:pPr indent="0" lvl="0" marL="0" marR="0" rtl="0" algn="l">
              <a:spcBef>
                <a:spcPts val="400"/>
              </a:spcBef>
              <a:spcAft>
                <a:spcPts val="0"/>
              </a:spcAft>
              <a:buNone/>
            </a:pPr>
            <a:r>
              <a:rPr b="0" i="1" lang="en-GB" sz="800" u="none" cap="none" strike="noStrike">
                <a:solidFill>
                  <a:schemeClr val="dk1"/>
                </a:solidFill>
                <a:latin typeface="Arial"/>
                <a:ea typeface="Arial"/>
                <a:cs typeface="Arial"/>
                <a:sym typeface="Arial"/>
              </a:rPr>
              <a:t>Source</a:t>
            </a:r>
            <a:r>
              <a:rPr b="0" i="0" lang="en-GB" sz="800" u="none" cap="none" strike="noStrike">
                <a:solidFill>
                  <a:schemeClr val="dk1"/>
                </a:solidFill>
                <a:latin typeface="Arial"/>
                <a:ea typeface="Arial"/>
                <a:cs typeface="Arial"/>
                <a:sym typeface="Arial"/>
              </a:rPr>
              <a:t>: BrandNewWorld: AOL UK/Anne Molen (Cranfield School of Management)/Henley Centre, 2004</a:t>
            </a:r>
            <a:endParaRPr/>
          </a:p>
        </p:txBody>
      </p:sp>
      <p:pic>
        <p:nvPicPr>
          <p:cNvPr descr="C09NF008" id="141" name="Google Shape;141;p13"/>
          <p:cNvPicPr preferRelativeResize="0"/>
          <p:nvPr/>
        </p:nvPicPr>
        <p:blipFill rotWithShape="1">
          <a:blip r:embed="rId3">
            <a:alphaModFix/>
          </a:blip>
          <a:srcRect b="0" l="0" r="0" t="0"/>
          <a:stretch/>
        </p:blipFill>
        <p:spPr>
          <a:xfrm>
            <a:off x="1431925" y="381000"/>
            <a:ext cx="6280150" cy="52276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2014-02-21T10:22:27Z</dcterms:created>
  <dc:creator>Admin</dc:creator>
</cp:coreProperties>
</file>