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kMMCuip0/cUlXibIezwXN8ZTm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2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2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9" name="Google Shape;99;p3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3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8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3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3" name="Google Shape;73;p30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3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0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Arial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3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" name="Google Shape;84;p3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1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2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" name="Google Shape;12;p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" name="Google Shape;13;p2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idx="4294967295" type="ctrTitle"/>
          </p:nvPr>
        </p:nvSpPr>
        <p:spPr>
          <a:xfrm>
            <a:off x="381000" y="3276600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Supply chain management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81000" y="2128838"/>
            <a:ext cx="8382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6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357188" y="571500"/>
            <a:ext cx="853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6.7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Push and pull approaches to supply chain management</a:t>
            </a:r>
            <a:endParaRPr/>
          </a:p>
        </p:txBody>
      </p:sp>
      <p:pic>
        <p:nvPicPr>
          <p:cNvPr descr="M06NF007A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81113"/>
            <a:ext cx="8372475" cy="429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285750" y="500063"/>
            <a:ext cx="853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6.7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Push and pull approaches to supply chain management (Continued)</a:t>
            </a:r>
            <a:endParaRPr/>
          </a:p>
        </p:txBody>
      </p:sp>
      <p:pic>
        <p:nvPicPr>
          <p:cNvPr descr="M06NF007B"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52513"/>
            <a:ext cx="8372475" cy="434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4294967295" type="title"/>
          </p:nvPr>
        </p:nvSpPr>
        <p:spPr>
          <a:xfrm>
            <a:off x="395288" y="271463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Value Chain</a:t>
            </a:r>
            <a:endParaRPr/>
          </a:p>
        </p:txBody>
      </p:sp>
      <p:sp>
        <p:nvSpPr>
          <p:cNvPr id="172" name="Google Shape;172;p12"/>
          <p:cNvSpPr txBox="1"/>
          <p:nvPr>
            <p:ph idx="4294967295" type="body"/>
          </p:nvPr>
        </p:nvSpPr>
        <p:spPr>
          <a:xfrm>
            <a:off x="785813" y="1006475"/>
            <a:ext cx="7858125" cy="420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 A model that considers how supply chain activities can add value to products and services delivered to the customer.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tradition value chain model was proposed by Porter in 1980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new value chain model was proposed by Deise et all in 2000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/>
        </p:nvSpPr>
        <p:spPr>
          <a:xfrm>
            <a:off x="357188" y="357188"/>
            <a:ext cx="8534400" cy="7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6.8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Two alternative models of the value chain: (a) traditional value chain model, (b) revised value chain model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Figure 6.4(b) adapted from Deise </a:t>
            </a:r>
            <a:r>
              <a:rPr b="0" i="1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al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(2000)</a:t>
            </a:r>
            <a:endParaRPr/>
          </a:p>
        </p:txBody>
      </p:sp>
      <p:pic>
        <p:nvPicPr>
          <p:cNvPr descr="M06NF008"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285875"/>
            <a:ext cx="8355013" cy="475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4294967295" type="title"/>
          </p:nvPr>
        </p:nvSpPr>
        <p:spPr>
          <a:xfrm>
            <a:off x="395288" y="271463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Value Chain Analysis</a:t>
            </a:r>
            <a:endParaRPr/>
          </a:p>
        </p:txBody>
      </p:sp>
      <p:sp>
        <p:nvSpPr>
          <p:cNvPr id="184" name="Google Shape;184;p14"/>
          <p:cNvSpPr txBox="1"/>
          <p:nvPr>
            <p:ph idx="4294967295" type="body"/>
          </p:nvPr>
        </p:nvSpPr>
        <p:spPr>
          <a:xfrm>
            <a:off x="785813" y="1006475"/>
            <a:ext cx="7858125" cy="538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 A framework that decomposes an organization into its individual activities and determines value added at each stage.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Activities can be divided into 3 categories</a:t>
            </a:r>
            <a:endParaRPr/>
          </a:p>
          <a:p>
            <a:pPr indent="-355600" lvl="1" marL="755650" rtl="0" algn="l">
              <a:spcBef>
                <a:spcPts val="69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Create value as perceived by customers</a:t>
            </a:r>
            <a:endParaRPr/>
          </a:p>
          <a:p>
            <a:pPr indent="-355600" lvl="1" marL="755650" rtl="0" algn="l">
              <a:spcBef>
                <a:spcPts val="69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Create no value but required by product development/production</a:t>
            </a:r>
            <a:endParaRPr/>
          </a:p>
          <a:p>
            <a:pPr indent="-355600" lvl="1" marL="755650" rtl="0" algn="l">
              <a:spcBef>
                <a:spcPts val="69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Those that don’t add value at all.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idx="4294967295" type="title"/>
          </p:nvPr>
        </p:nvSpPr>
        <p:spPr>
          <a:xfrm>
            <a:off x="395288" y="271463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Value Chain Networks</a:t>
            </a:r>
            <a:endParaRPr/>
          </a:p>
        </p:txBody>
      </p:sp>
      <p:sp>
        <p:nvSpPr>
          <p:cNvPr id="190" name="Google Shape;190;p15"/>
          <p:cNvSpPr txBox="1"/>
          <p:nvPr>
            <p:ph idx="4294967295" type="body"/>
          </p:nvPr>
        </p:nvSpPr>
        <p:spPr>
          <a:xfrm>
            <a:off x="785813" y="1006475"/>
            <a:ext cx="7858125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 Also called external value chain—The link between an organization and its strategic and non-strategic partners that form its external value chain.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428625" y="28575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6.9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 of the value network of an organization (adapted from Deise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2000)</a:t>
            </a:r>
            <a:endParaRPr/>
          </a:p>
        </p:txBody>
      </p:sp>
      <p:pic>
        <p:nvPicPr>
          <p:cNvPr descr="M06NF009"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071563"/>
            <a:ext cx="7918450" cy="55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4294967295" type="title"/>
          </p:nvPr>
        </p:nvSpPr>
        <p:spPr>
          <a:xfrm>
            <a:off x="395288" y="271463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Restructuring Supply Chain</a:t>
            </a:r>
            <a:endParaRPr/>
          </a:p>
        </p:txBody>
      </p:sp>
      <p:sp>
        <p:nvSpPr>
          <p:cNvPr id="202" name="Google Shape;202;p17"/>
          <p:cNvSpPr txBox="1"/>
          <p:nvPr>
            <p:ph idx="4294967295" type="body"/>
          </p:nvPr>
        </p:nvSpPr>
        <p:spPr>
          <a:xfrm>
            <a:off x="785813" y="1006475"/>
            <a:ext cx="7858125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SCM can be viewed from control perspective-internal and external.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Vertical integration—supply chain activities are undertaken and controlled by the organization</a:t>
            </a:r>
            <a:endParaRPr/>
          </a:p>
          <a:p>
            <a:pPr indent="-355600" lvl="0" marL="355600" rtl="0" algn="l">
              <a:spcBef>
                <a:spcPts val="78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Virtual integration—majority of supply chain activities are undertaken and controlled by third party</a:t>
            </a:r>
            <a:endParaRPr/>
          </a:p>
          <a:p>
            <a:pPr indent="-230123" lvl="0" marL="355600" rtl="0" algn="l">
              <a:spcBef>
                <a:spcPts val="78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285750" y="28575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characteristics of vertical integration, vertical disintegration and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integration</a:t>
            </a:r>
            <a:endParaRPr/>
          </a:p>
        </p:txBody>
      </p:sp>
      <p:pic>
        <p:nvPicPr>
          <p:cNvPr descr="M06NF010"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285875"/>
            <a:ext cx="8383588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/>
        </p:nvSpPr>
        <p:spPr>
          <a:xfrm>
            <a:off x="357188" y="214313"/>
            <a:ext cx="853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6.13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typical IS infrastructure for supply chain management</a:t>
            </a:r>
            <a:endParaRPr/>
          </a:p>
        </p:txBody>
      </p:sp>
      <p:pic>
        <p:nvPicPr>
          <p:cNvPr descr="C06NF013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785813"/>
            <a:ext cx="6711950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idx="4294967295" type="title"/>
          </p:nvPr>
        </p:nvSpPr>
        <p:spPr>
          <a:xfrm>
            <a:off x="384175" y="271463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SCM – some definitions</a:t>
            </a:r>
            <a:endParaRPr/>
          </a:p>
        </p:txBody>
      </p:sp>
      <p:sp>
        <p:nvSpPr>
          <p:cNvPr id="112" name="Google Shape;112;p2"/>
          <p:cNvSpPr txBox="1"/>
          <p:nvPr>
            <p:ph idx="4294967295" type="body"/>
          </p:nvPr>
        </p:nvSpPr>
        <p:spPr>
          <a:xfrm>
            <a:off x="511175" y="1435100"/>
            <a:ext cx="8480425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5763" lvl="0" marL="3857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Supply chain management (SCM)</a:t>
            </a:r>
            <a:r>
              <a:rPr lang="en-US"/>
              <a:t> </a:t>
            </a:r>
            <a:endParaRPr/>
          </a:p>
          <a:p>
            <a:pPr indent="-385763" lvl="1" marL="660083" rtl="0" algn="l">
              <a:lnSpc>
                <a:spcPct val="90000"/>
              </a:lnSpc>
              <a:spcBef>
                <a:spcPts val="23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The coordination of all </a:t>
            </a:r>
            <a:r>
              <a:rPr lang="en-US">
                <a:solidFill>
                  <a:srgbClr val="FF0000"/>
                </a:solidFill>
              </a:rPr>
              <a:t>supply activities </a:t>
            </a:r>
            <a:r>
              <a:rPr lang="en-US"/>
              <a:t>of an organization from </a:t>
            </a:r>
            <a:r>
              <a:rPr lang="en-US">
                <a:solidFill>
                  <a:srgbClr val="FF0000"/>
                </a:solidFill>
              </a:rPr>
              <a:t>its suppliers and partners to its customers</a:t>
            </a:r>
            <a:endParaRPr/>
          </a:p>
          <a:p>
            <a:pPr indent="-260287" lvl="0" marL="385763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385763" lvl="0" marL="385763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Upstream supply chain</a:t>
            </a:r>
            <a:r>
              <a:rPr lang="en-US"/>
              <a:t> </a:t>
            </a:r>
            <a:endParaRPr/>
          </a:p>
          <a:p>
            <a:pPr indent="-385763" lvl="1" marL="660083" rtl="0" algn="l">
              <a:lnSpc>
                <a:spcPct val="90000"/>
              </a:lnSpc>
              <a:spcBef>
                <a:spcPts val="23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Transactions between an organization and </a:t>
            </a:r>
            <a:r>
              <a:rPr lang="en-US">
                <a:solidFill>
                  <a:srgbClr val="FF0000"/>
                </a:solidFill>
              </a:rPr>
              <a:t>its suppliers and intermediaries</a:t>
            </a:r>
            <a:r>
              <a:rPr lang="en-US"/>
              <a:t>, equivalent to </a:t>
            </a:r>
            <a:r>
              <a:rPr lang="en-US">
                <a:solidFill>
                  <a:srgbClr val="FF0000"/>
                </a:solidFill>
              </a:rPr>
              <a:t>buy-side e-commerce</a:t>
            </a:r>
            <a:endParaRPr/>
          </a:p>
          <a:p>
            <a:pPr indent="-260287" lvl="0" marL="385763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385763" lvl="0" marL="385763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Downstream supply chain</a:t>
            </a:r>
            <a:r>
              <a:rPr lang="en-US"/>
              <a:t> </a:t>
            </a:r>
            <a:endParaRPr/>
          </a:p>
          <a:p>
            <a:pPr indent="-385763" lvl="1" marL="660083" rtl="0" algn="l">
              <a:lnSpc>
                <a:spcPct val="90000"/>
              </a:lnSpc>
              <a:spcBef>
                <a:spcPts val="23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Transactions between an </a:t>
            </a:r>
            <a:r>
              <a:rPr lang="en-US">
                <a:solidFill>
                  <a:srgbClr val="FF0000"/>
                </a:solidFill>
              </a:rPr>
              <a:t>organization and its customers and intermediaries, </a:t>
            </a:r>
            <a:r>
              <a:rPr lang="en-US"/>
              <a:t>equivalent to sell-side e-commerce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idx="4294967295" type="title"/>
          </p:nvPr>
        </p:nvSpPr>
        <p:spPr>
          <a:xfrm>
            <a:off x="500063" y="419100"/>
            <a:ext cx="8382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SCM Strategy Process</a:t>
            </a:r>
            <a:endParaRPr/>
          </a:p>
        </p:txBody>
      </p:sp>
      <p:sp>
        <p:nvSpPr>
          <p:cNvPr id="220" name="Google Shape;220;p20"/>
          <p:cNvSpPr txBox="1"/>
          <p:nvPr>
            <p:ph idx="4294967295" type="body"/>
          </p:nvPr>
        </p:nvSpPr>
        <p:spPr>
          <a:xfrm>
            <a:off x="571500" y="1571625"/>
            <a:ext cx="7858125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Managing Partnerships</a:t>
            </a:r>
            <a:endParaRPr/>
          </a:p>
          <a:p>
            <a:pPr indent="-355600" lvl="1" marL="755650" rtl="0" algn="l">
              <a:spcBef>
                <a:spcPts val="69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It’s advised that a company should</a:t>
            </a:r>
            <a:endParaRPr/>
          </a:p>
          <a:p>
            <a:pPr indent="-355600" lvl="2" marL="115570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Focus on core competencies</a:t>
            </a:r>
            <a:endParaRPr/>
          </a:p>
          <a:p>
            <a:pPr indent="-355600" lvl="2" marL="115570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Reduce their number of suppliers</a:t>
            </a:r>
            <a:endParaRPr/>
          </a:p>
          <a:p>
            <a:pPr indent="-355600" lvl="2" marL="115570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Develop strong partnership relationships</a:t>
            </a:r>
            <a:endParaRPr/>
          </a:p>
          <a:p>
            <a:pPr indent="-259080" lvl="2" marL="115570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  <a:p>
            <a:pPr indent="-355600" lvl="1" marL="755650" rtl="0" algn="l">
              <a:spcBef>
                <a:spcPts val="69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Strategic options for partnerships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/>
        </p:nvSpPr>
        <p:spPr>
          <a:xfrm>
            <a:off x="500063" y="214313"/>
            <a:ext cx="853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6.14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Alternative strategies for modification of the e-business supply chain</a:t>
            </a:r>
            <a:endParaRPr/>
          </a:p>
        </p:txBody>
      </p:sp>
      <p:pic>
        <p:nvPicPr>
          <p:cNvPr descr="C06NF014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235674"/>
            <a:ext cx="4495800" cy="493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141800" y="1235675"/>
            <a:ext cx="2303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-Limited in scope apply to individual processes such as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procurement or outbound logistics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results in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delivering improvement at an operational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-This may give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 term benefits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minimizing the risk of radical change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7010400" y="1439875"/>
            <a:ext cx="2024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-Where the scope of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change is more extensive there is a greater risk.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greater potential reward.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-Includes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 re-engineering of processes or major changes to the supply chain.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idx="4294967295" type="title"/>
          </p:nvPr>
        </p:nvSpPr>
        <p:spPr>
          <a:xfrm>
            <a:off x="384175" y="273050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SCM – some definitions</a:t>
            </a:r>
            <a:endParaRPr/>
          </a:p>
        </p:txBody>
      </p:sp>
      <p:sp>
        <p:nvSpPr>
          <p:cNvPr id="118" name="Google Shape;118;p3"/>
          <p:cNvSpPr txBox="1"/>
          <p:nvPr>
            <p:ph idx="4294967295" type="body"/>
          </p:nvPr>
        </p:nvSpPr>
        <p:spPr>
          <a:xfrm>
            <a:off x="511175" y="1401762"/>
            <a:ext cx="8382000" cy="49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5763" lvl="0" marL="385763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What’s Supply Chain Management?</a:t>
            </a:r>
            <a:endParaRPr/>
          </a:p>
          <a:p>
            <a:pPr indent="-260287" lvl="0" marL="385763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The design, planning, execution, control, and monitoring of supply chain activities with the objective of creating net value, 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building a competitive infrastructure, 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leveraging worldwide logistics, 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synchronizing supply with demand, and 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measuring performance globally. </a:t>
            </a:r>
            <a:endParaRPr/>
          </a:p>
          <a:p>
            <a:pPr indent="-260287" lvl="0" marL="385763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214313" y="285750"/>
            <a:ext cx="85344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 Benefits of supply chain management, (b) realization of benefits.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respondents could select all benefits that apply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PMP (2008)</a:t>
            </a:r>
            <a:endParaRPr/>
          </a:p>
        </p:txBody>
      </p:sp>
      <p:pic>
        <p:nvPicPr>
          <p:cNvPr descr="M06NF001A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1143000"/>
            <a:ext cx="6307138" cy="529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214313" y="285750"/>
            <a:ext cx="85344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 Benefits of supply chain management, (b) realization of benefits.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respondents could select all benefits that apply (Continued)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PMP (2008)</a:t>
            </a:r>
            <a:endParaRPr/>
          </a:p>
        </p:txBody>
      </p:sp>
      <p:pic>
        <p:nvPicPr>
          <p:cNvPr descr="M06NF001b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8" y="1071563"/>
            <a:ext cx="7959725" cy="5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357188" y="214313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Members of the supply chain: (a) simplified view, (b) including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intermediaries</a:t>
            </a:r>
            <a:endParaRPr/>
          </a:p>
        </p:txBody>
      </p:sp>
      <p:pic>
        <p:nvPicPr>
          <p:cNvPr descr="Z:\Graphics\Powerpoint\PE_UK\PE217-Chaffey\Final files\GIF\CH06\M06NF002.gif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928688"/>
            <a:ext cx="8229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285750" y="642938"/>
            <a:ext cx="853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6.2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Objectives and strategies for effective consumer response (ECR)</a:t>
            </a:r>
            <a:endParaRPr/>
          </a:p>
        </p:txBody>
      </p:sp>
      <p:pic>
        <p:nvPicPr>
          <p:cNvPr descr="Z:\Graphics\Powerpoint\PE_UK\PE217-Chaffey\Final files\GIF\CH06\M06NT002.gif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2" y="1280064"/>
            <a:ext cx="8381998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357188" y="214313"/>
            <a:ext cx="853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6.5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typical supply chain for a B2B company</a:t>
            </a:r>
            <a:endParaRPr/>
          </a:p>
        </p:txBody>
      </p:sp>
      <p:pic>
        <p:nvPicPr>
          <p:cNvPr descr="Z:\Graphics\Powerpoint\PE_UK\PE217-Chaffey\Final files\GIF\CH06\M06NF005.gif"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8" y="642938"/>
            <a:ext cx="7200900" cy="549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idx="4294967295" type="title"/>
          </p:nvPr>
        </p:nvSpPr>
        <p:spPr>
          <a:xfrm>
            <a:off x="395288" y="271463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Push and Pull SCM</a:t>
            </a:r>
            <a:endParaRPr/>
          </a:p>
        </p:txBody>
      </p:sp>
      <p:sp>
        <p:nvSpPr>
          <p:cNvPr id="154" name="Google Shape;154;p9"/>
          <p:cNvSpPr txBox="1"/>
          <p:nvPr>
            <p:ph idx="4294967295" type="body"/>
          </p:nvPr>
        </p:nvSpPr>
        <p:spPr>
          <a:xfrm>
            <a:off x="500063" y="1214438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Push SCM</a:t>
            </a:r>
            <a:r>
              <a:rPr lang="en-US"/>
              <a:t>—emphasis distribution product to passive customers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Pull SCM</a:t>
            </a:r>
            <a:r>
              <a:rPr lang="en-US"/>
              <a:t>—emphasis delivery of values to customers who actively involved in product and service specification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ts val="197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2014-02-12T08:57:22Z</dcterms:created>
  <dc:creator>Admin</dc:creator>
</cp:coreProperties>
</file>