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82" r:id="rId4"/>
    <p:sldId id="28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7" r:id="rId17"/>
    <p:sldId id="278" r:id="rId1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734FC694-36AE-4FEF-8A85-5FAC48D052FC}" type="datetimeFigureOut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E65518E3-73F3-4A80-B128-D347FB55F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0023BB8D-6251-4D53-99E1-DA697C813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FF6E2-A520-4D1D-A01D-B1C1BEC7557A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BB0B7-750D-4123-A340-D43FA4FC91F1}" type="slidenum">
              <a:rPr lang="en-GB" smtClean="0">
                <a:latin typeface="Times New Roman" pitchFamily="18" charset="0"/>
              </a:rPr>
              <a:pPr/>
              <a:t>13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8D2CB-C8E4-4348-9913-1BD3E935D631}" type="slidenum">
              <a:rPr lang="en-GB" smtClean="0">
                <a:latin typeface="Times New Roman" pitchFamily="18" charset="0"/>
              </a:rPr>
              <a:pPr/>
              <a:t>14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083A-41FD-4748-BCF2-85CB46298165}" type="slidenum">
              <a:rPr lang="en-GB" smtClean="0">
                <a:latin typeface="Times New Roman" pitchFamily="18" charset="0"/>
              </a:rPr>
              <a:pPr/>
              <a:t>15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E969E6-C388-44D6-8DB4-8353E645FE7F}" type="slidenum">
              <a:rPr lang="en-GB" smtClean="0">
                <a:latin typeface="Times New Roman" pitchFamily="18" charset="0"/>
              </a:rPr>
              <a:pPr/>
              <a:t>16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B61E1-EA00-41FB-A6B4-79D602C04CCB}" type="slidenum">
              <a:rPr lang="en-GB" smtClean="0">
                <a:latin typeface="Times New Roman" pitchFamily="18" charset="0"/>
              </a:rPr>
              <a:pPr/>
              <a:t>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C9A71-183C-4ACB-889D-8A946E91855E}" type="slidenum">
              <a:rPr lang="en-GB" smtClean="0">
                <a:latin typeface="Times New Roman" pitchFamily="18" charset="0"/>
              </a:rPr>
              <a:pPr/>
              <a:t>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A1E56-110B-47C0-8DF1-665985D116C9}" type="slidenum">
              <a:rPr lang="en-GB" smtClean="0">
                <a:latin typeface="Times New Roman" pitchFamily="18" charset="0"/>
              </a:rPr>
              <a:pPr/>
              <a:t>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C60BC-E91B-4816-9FD9-7BD0C880882F}" type="slidenum">
              <a:rPr lang="en-GB" smtClean="0">
                <a:latin typeface="Times New Roman" pitchFamily="18" charset="0"/>
              </a:rPr>
              <a:pPr/>
              <a:t>8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E58D2-9498-4A71-8839-08D3DE16B2AE}" type="slidenum">
              <a:rPr lang="en-GB" smtClean="0">
                <a:latin typeface="Times New Roman" pitchFamily="18" charset="0"/>
              </a:rPr>
              <a:pPr/>
              <a:t>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EB493-1461-4F29-ABB8-42ADD8F329E1}" type="slidenum">
              <a:rPr lang="en-GB" smtClean="0">
                <a:latin typeface="Times New Roman" pitchFamily="18" charset="0"/>
              </a:rPr>
              <a:pPr/>
              <a:t>10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48ECD-ED93-4500-B6D1-BA8804DA14F5}" type="slidenum">
              <a:rPr lang="en-GB" smtClean="0">
                <a:latin typeface="Times New Roman" pitchFamily="18" charset="0"/>
              </a:rPr>
              <a:pPr/>
              <a:t>11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63D29-9B6A-457A-8512-E03633A459EC}" type="slidenum">
              <a:rPr lang="en-GB" smtClean="0">
                <a:latin typeface="Times New Roman" pitchFamily="18" charset="0"/>
              </a:rPr>
              <a:pPr/>
              <a:t>12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7B3E7-8288-4DF2-9488-62C9E5CB1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A01FE-7B37-487F-B5A5-7565169E4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49469-949E-4F2F-BF49-4B7488B66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0C26-52E9-445F-8A85-74E6CAEC0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34B9-83A2-451B-B1E8-43A15A7C9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44FC3-811A-4450-84C9-3C9D20689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4A04D-122B-4BA5-9CA6-81D48518E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96B7F-BB4F-49F9-8922-8F9288A4A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AC8AB-AAC6-47A8-B2BE-8E0CBE4AD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1A0BA-F465-48B0-8336-7EF986576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3D4AE-22A5-4AA4-967E-87F8843E0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D92D0B9-5777-41C3-B33E-262486EEF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4" r:id="rId2"/>
    <p:sldLayoutId id="2147483739" r:id="rId3"/>
    <p:sldLayoutId id="2147483735" r:id="rId4"/>
    <p:sldLayoutId id="2147483736" r:id="rId5"/>
    <p:sldLayoutId id="2147483740" r:id="rId6"/>
    <p:sldLayoutId id="2147483741" r:id="rId7"/>
    <p:sldLayoutId id="2147483742" r:id="rId8"/>
    <p:sldLayoutId id="2147483743" r:id="rId9"/>
    <p:sldLayoutId id="2147483737" r:id="rId10"/>
    <p:sldLayoutId id="214748374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https://encrypted-tbn1.gstatic.com/images?q=tbn:ANd9GcRD0123TtWlpo3QjQipA2aDR8QwjuMHewZqTZlP77EnvokjJA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"/>
            <a:ext cx="2895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733800"/>
            <a:ext cx="6934200" cy="990600"/>
          </a:xfrm>
        </p:spPr>
        <p:txBody>
          <a:bodyPr/>
          <a:lstStyle/>
          <a:p>
            <a:pPr algn="ctr"/>
            <a:r>
              <a:rPr lang="en-US" smtClean="0"/>
              <a:t>Chapter 7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600" b="1" dirty="0" smtClean="0"/>
              <a:t>E-Procurement</a:t>
            </a:r>
            <a:endParaRPr lang="en-US" sz="3600" b="1" dirty="0"/>
          </a:p>
        </p:txBody>
      </p:sp>
      <p:pic>
        <p:nvPicPr>
          <p:cNvPr id="9222" name="Picture 2" descr="https://encrypted-tbn2.gstatic.com/images?q=tbn:ANd9GcTC2kaoySJ0pcywN23xYcbYhVo3pmSCcqUPG26umr8iYOm0ney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609600"/>
            <a:ext cx="4419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Risks and impact of e-procurement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Organizational risks</a:t>
            </a:r>
          </a:p>
          <a:p>
            <a:pPr lvl="1"/>
            <a:r>
              <a:rPr lang="en-US" dirty="0" smtClean="0"/>
              <a:t>Need to redeploy staff</a:t>
            </a:r>
          </a:p>
          <a:p>
            <a:endParaRPr lang="en-US" dirty="0" smtClean="0"/>
          </a:p>
          <a:p>
            <a:r>
              <a:rPr lang="en-US" dirty="0" smtClean="0"/>
              <a:t>Technology </a:t>
            </a: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Integration with existing financial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Implementing e-procurement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Stock control system</a:t>
            </a:r>
          </a:p>
          <a:p>
            <a:r>
              <a:rPr lang="en-US" smtClean="0"/>
              <a:t>CD/web-based catalogue</a:t>
            </a:r>
          </a:p>
          <a:p>
            <a:r>
              <a:rPr lang="en-US" smtClean="0"/>
              <a:t>E-mail/workflow system</a:t>
            </a:r>
          </a:p>
          <a:p>
            <a:r>
              <a:rPr lang="en-US" smtClean="0"/>
              <a:t>Order-entry on web site</a:t>
            </a:r>
          </a:p>
          <a:p>
            <a:r>
              <a:rPr lang="en-US" smtClean="0"/>
              <a:t>Accounting systems</a:t>
            </a:r>
          </a:p>
          <a:p>
            <a:r>
              <a:rPr lang="en-US" smtClean="0"/>
              <a:t>ERP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23850" y="5867400"/>
            <a:ext cx="853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Arial" charset="0"/>
              </a:rPr>
              <a:t>Figure 7.3  Use of different information systems for different aspects of the</a:t>
            </a:r>
            <a:br>
              <a:rPr lang="en-GB" sz="2000">
                <a:latin typeface="Arial" charset="0"/>
              </a:rPr>
            </a:br>
            <a:r>
              <a:rPr lang="en-GB" sz="2000">
                <a:latin typeface="Arial" charset="0"/>
              </a:rPr>
              <a:t>fulfilment cycle</a:t>
            </a:r>
          </a:p>
        </p:txBody>
      </p:sp>
      <p:pic>
        <p:nvPicPr>
          <p:cNvPr id="23555" name="Picture 3" descr="C07NF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6050" y="1143000"/>
            <a:ext cx="63119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1"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Implementing e-procurement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23850" y="5867400"/>
            <a:ext cx="853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Arial" charset="0"/>
              </a:rPr>
              <a:t>Figure 7.6</a:t>
            </a:r>
            <a:r>
              <a:rPr lang="en-GB">
                <a:latin typeface="Arial" charset="0"/>
              </a:rPr>
              <a:t>  The three main e-procurement model alternatives for buyers</a:t>
            </a:r>
          </a:p>
        </p:txBody>
      </p:sp>
      <p:pic>
        <p:nvPicPr>
          <p:cNvPr id="26627" name="Picture 3" descr="C07NF0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0688" y="1600200"/>
            <a:ext cx="5761037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+mj-lt"/>
                <a:cs typeface="Arial" pitchFamily="34" charset="0"/>
              </a:rPr>
              <a:t>Integrating company systems with suppliers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6"/>
          <p:cNvSpPr txBox="1">
            <a:spLocks noChangeArrowheads="1"/>
          </p:cNvSpPr>
          <p:nvPr/>
        </p:nvSpPr>
        <p:spPr bwMode="auto">
          <a:xfrm>
            <a:off x="323850" y="5867400"/>
            <a:ext cx="853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Arial" charset="0"/>
              </a:rPr>
              <a:t>Table 7.6</a:t>
            </a:r>
            <a:r>
              <a:rPr lang="en-GB">
                <a:latin typeface="Arial" charset="0"/>
              </a:rPr>
              <a:t>  Assessment of the procurement model alternatives for buyers</a:t>
            </a:r>
          </a:p>
        </p:txBody>
      </p:sp>
      <p:pic>
        <p:nvPicPr>
          <p:cNvPr id="27651" name="Picture 1029" descr="table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7666038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+mj-lt"/>
                <a:cs typeface="Arial" pitchFamily="34" charset="0"/>
              </a:rPr>
              <a:t>Integrating company systems with suppliers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867400"/>
            <a:ext cx="853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Arial" charset="0"/>
              </a:rPr>
              <a:t>Figure 7.7</a:t>
            </a:r>
            <a:r>
              <a:rPr lang="en-GB">
                <a:latin typeface="Arial" charset="0"/>
              </a:rPr>
              <a:t>  Integration between e-procurement systems and catalogue data</a:t>
            </a:r>
          </a:p>
        </p:txBody>
      </p:sp>
      <p:pic>
        <p:nvPicPr>
          <p:cNvPr id="28675" name="Picture 3" descr="C07NF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73152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+mj-lt"/>
                <a:cs typeface="Arial" pitchFamily="34" charset="0"/>
              </a:rPr>
              <a:t>Integrating company systems with suppliers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23850" y="5575300"/>
            <a:ext cx="85344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</a:rPr>
              <a:t>Table 7.7  Types of B2B marketplaces identified by Kaplan and Sawhney (2000)</a:t>
            </a:r>
            <a:br>
              <a:rPr lang="en-GB" sz="1800">
                <a:latin typeface="Arial" charset="0"/>
              </a:rPr>
            </a:br>
            <a:r>
              <a:rPr lang="en-GB" sz="1800">
                <a:latin typeface="Arial" charset="0"/>
              </a:rPr>
              <a:t>with examples</a:t>
            </a:r>
          </a:p>
          <a:p>
            <a:pPr>
              <a:spcBef>
                <a:spcPct val="50000"/>
              </a:spcBef>
            </a:pPr>
            <a:r>
              <a:rPr lang="en-GB" sz="1200" i="1">
                <a:latin typeface="Arial" charset="0"/>
              </a:rPr>
              <a:t>Source</a:t>
            </a:r>
            <a:r>
              <a:rPr lang="en-GB" sz="1200">
                <a:latin typeface="Arial" charset="0"/>
              </a:rPr>
              <a:t>: Adapted and reprinted by permission of </a:t>
            </a:r>
            <a:r>
              <a:rPr lang="en-GB" sz="1200" i="1">
                <a:latin typeface="Arial" charset="0"/>
              </a:rPr>
              <a:t>Harvard Business Review </a:t>
            </a:r>
            <a:r>
              <a:rPr lang="en-GB" sz="1200">
                <a:latin typeface="Arial" charset="0"/>
              </a:rPr>
              <a:t>from table on p. 99 from ‘</a:t>
            </a:r>
            <a:r>
              <a:rPr lang="en-GB" sz="1200" i="1">
                <a:latin typeface="Arial" charset="0"/>
              </a:rPr>
              <a:t>E-hubs: the new B2B marketplaces</a:t>
            </a:r>
            <a:r>
              <a:rPr lang="en-GB" sz="1200">
                <a:latin typeface="Arial" charset="0"/>
              </a:rPr>
              <a:t>,’ by Kaplan, S. and Sawhney, M., in </a:t>
            </a:r>
            <a:r>
              <a:rPr lang="en-GB" sz="1200" i="1">
                <a:latin typeface="Arial" charset="0"/>
              </a:rPr>
              <a:t>Harvard Business Review</a:t>
            </a:r>
            <a:r>
              <a:rPr lang="en-GB" sz="1200">
                <a:latin typeface="Arial" charset="0"/>
              </a:rPr>
              <a:t>, May–June 2000. Copyright © 2000 by the Harvard Business School Publishing Corporation, all rights reserved</a:t>
            </a:r>
          </a:p>
        </p:txBody>
      </p:sp>
      <p:pic>
        <p:nvPicPr>
          <p:cNvPr id="32771" name="Picture 3" descr="C07NT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90775"/>
            <a:ext cx="8383588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395288" y="333375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  <a:latin typeface="Arial" charset="0"/>
                <a:cs typeface="Arial" charset="0"/>
              </a:rPr>
              <a:t>Types of marketplace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E-procurement – the electronic integration of all procurement activities</a:t>
            </a:r>
          </a:p>
          <a:p>
            <a:r>
              <a:rPr lang="en-US" smtClean="0"/>
              <a:t>To reduce purchasing cycle time and cost savings- time spent in procurement and lower inventory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Scenario..</a:t>
            </a:r>
          </a:p>
        </p:txBody>
      </p:sp>
      <p:pic>
        <p:nvPicPr>
          <p:cNvPr id="11267" name="Picture 4" descr="http://www.jiscinfonet.ac.uk/InfoKits/edrm/stage-7/choice-of-procur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7010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2286000" y="5638800"/>
            <a:ext cx="4703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cs typeface="Arial" charset="0"/>
              </a:rPr>
              <a:t>Example of procurement process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6324600"/>
            <a:ext cx="6417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PQQ-Pre </a:t>
            </a:r>
            <a:r>
              <a:rPr lang="en-US" sz="1800" b="1" dirty="0" smtClean="0"/>
              <a:t>Qualification </a:t>
            </a:r>
            <a:r>
              <a:rPr lang="en-US" sz="1800" b="1" dirty="0" smtClean="0"/>
              <a:t>Questionnaire, ITT- </a:t>
            </a:r>
            <a:r>
              <a:rPr lang="en-US" sz="1800" dirty="0" smtClean="0"/>
              <a:t>Invitation To Tender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Scenario..</a:t>
            </a:r>
          </a:p>
        </p:txBody>
      </p:sp>
      <p:pic>
        <p:nvPicPr>
          <p:cNvPr id="12291" name="Picture 2" descr="http://www.undp.org.my/uploads/images/procurement-prote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9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286000" y="5638800"/>
            <a:ext cx="4703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cs typeface="Arial" charset="0"/>
              </a:rPr>
              <a:t>Example of procurement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6324600"/>
            <a:ext cx="675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SOW- Scope of work , TOR - </a:t>
            </a:r>
            <a:r>
              <a:rPr lang="en-US" sz="2000" dirty="0" smtClean="0"/>
              <a:t>Tactical Operational Requirement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Another scenario…</a:t>
            </a:r>
            <a:br>
              <a:rPr lang="en-US" dirty="0" smtClean="0"/>
            </a:br>
            <a:r>
              <a:rPr lang="en-US" dirty="0" smtClean="0"/>
              <a:t>e-procurement</a:t>
            </a:r>
            <a:endParaRPr lang="en-US" dirty="0"/>
          </a:p>
        </p:txBody>
      </p:sp>
      <p:pic>
        <p:nvPicPr>
          <p:cNvPr id="13315" name="Picture 2" descr="procuremen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153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133600" y="6019800"/>
            <a:ext cx="497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cs typeface="Arial" charset="0"/>
              </a:rPr>
              <a:t>Example of e-procurement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What is e-procurement?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The electronic integration and management of all procurement activities </a:t>
            </a:r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including purchase request, authorization, ordering, delivery and payment between a purchaser and a </a:t>
            </a:r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supplier</a:t>
            </a:r>
            <a:endParaRPr lang="en-US" sz="28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47675"/>
            <a:ext cx="8382000" cy="838200"/>
          </a:xfrm>
        </p:spPr>
        <p:txBody>
          <a:bodyPr/>
          <a:lstStyle/>
          <a:p>
            <a:r>
              <a:rPr lang="en-US" smtClean="0"/>
              <a:t>What is e-procurement?</a:t>
            </a:r>
            <a:endParaRPr lang="en-GB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6700" y="1398588"/>
            <a:ext cx="8382000" cy="4991100"/>
          </a:xfrm>
        </p:spPr>
        <p:txBody>
          <a:bodyPr/>
          <a:lstStyle/>
          <a:p>
            <a:pPr marL="571500" indent="-571500"/>
            <a:r>
              <a:rPr lang="en-GB" dirty="0" smtClean="0"/>
              <a:t>The 5 rights of </a:t>
            </a:r>
            <a:r>
              <a:rPr lang="en-GB" dirty="0" smtClean="0"/>
              <a:t>e-procurement</a:t>
            </a:r>
          </a:p>
          <a:p>
            <a:pPr marL="571500" indent="-571500"/>
            <a:endParaRPr lang="en-GB" dirty="0" smtClean="0"/>
          </a:p>
          <a:p>
            <a:pPr marL="971550" lvl="1" indent="-571500"/>
            <a:r>
              <a:rPr lang="en-US" dirty="0" smtClean="0"/>
              <a:t>at the </a:t>
            </a:r>
            <a:r>
              <a:rPr lang="en-US" dirty="0" smtClean="0">
                <a:solidFill>
                  <a:srgbClr val="FF0000"/>
                </a:solidFill>
              </a:rPr>
              <a:t>right </a:t>
            </a:r>
            <a:r>
              <a:rPr lang="en-US" dirty="0" smtClean="0">
                <a:solidFill>
                  <a:srgbClr val="FF0000"/>
                </a:solidFill>
              </a:rPr>
              <a:t>price</a:t>
            </a:r>
          </a:p>
          <a:p>
            <a:pPr marL="971550" lvl="1" indent="-571500"/>
            <a:endParaRPr lang="en-US" dirty="0" smtClean="0">
              <a:solidFill>
                <a:srgbClr val="FF0000"/>
              </a:solidFill>
            </a:endParaRPr>
          </a:p>
          <a:p>
            <a:pPr marL="971550" lvl="1" indent="-571500"/>
            <a:r>
              <a:rPr lang="en-US" dirty="0" smtClean="0"/>
              <a:t>delivered at </a:t>
            </a:r>
            <a:r>
              <a:rPr lang="en-US" dirty="0" smtClean="0">
                <a:solidFill>
                  <a:srgbClr val="FF0000"/>
                </a:solidFill>
              </a:rPr>
              <a:t>the right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</a:p>
          <a:p>
            <a:pPr marL="971550" lvl="1" indent="-571500"/>
            <a:endParaRPr lang="en-US" dirty="0" smtClean="0">
              <a:solidFill>
                <a:srgbClr val="FF0000"/>
              </a:solidFill>
            </a:endParaRPr>
          </a:p>
          <a:p>
            <a:pPr marL="971550" lvl="1" indent="-571500"/>
            <a:r>
              <a:rPr lang="en-US" dirty="0" smtClean="0"/>
              <a:t>are of the </a:t>
            </a:r>
            <a:r>
              <a:rPr lang="en-US" dirty="0" smtClean="0">
                <a:solidFill>
                  <a:srgbClr val="FF0000"/>
                </a:solidFill>
              </a:rPr>
              <a:t>right </a:t>
            </a:r>
            <a:r>
              <a:rPr lang="en-US" dirty="0" smtClean="0">
                <a:solidFill>
                  <a:srgbClr val="FF0000"/>
                </a:solidFill>
              </a:rPr>
              <a:t>quality</a:t>
            </a:r>
          </a:p>
          <a:p>
            <a:pPr marL="971550" lvl="1" indent="-571500"/>
            <a:endParaRPr lang="en-US" dirty="0" smtClean="0">
              <a:solidFill>
                <a:srgbClr val="FF0000"/>
              </a:solidFill>
            </a:endParaRPr>
          </a:p>
          <a:p>
            <a:pPr marL="971550" lvl="1" indent="-571500"/>
            <a:r>
              <a:rPr lang="en-US" dirty="0" smtClean="0"/>
              <a:t>of the </a:t>
            </a:r>
            <a:r>
              <a:rPr lang="en-US" dirty="0" smtClean="0">
                <a:solidFill>
                  <a:srgbClr val="FF0000"/>
                </a:solidFill>
              </a:rPr>
              <a:t>right </a:t>
            </a:r>
            <a:r>
              <a:rPr lang="en-US" dirty="0" smtClean="0">
                <a:solidFill>
                  <a:srgbClr val="FF0000"/>
                </a:solidFill>
              </a:rPr>
              <a:t>quantity</a:t>
            </a:r>
          </a:p>
          <a:p>
            <a:pPr marL="971550" lvl="1" indent="-571500"/>
            <a:endParaRPr lang="en-US" dirty="0" smtClean="0">
              <a:solidFill>
                <a:srgbClr val="FF0000"/>
              </a:solidFill>
            </a:endParaRPr>
          </a:p>
          <a:p>
            <a:pPr marL="971550" lvl="1" indent="-571500"/>
            <a:r>
              <a:rPr lang="en-US" dirty="0" smtClean="0"/>
              <a:t>from the </a:t>
            </a:r>
            <a:r>
              <a:rPr lang="en-US" dirty="0" smtClean="0">
                <a:solidFill>
                  <a:srgbClr val="FF0000"/>
                </a:solidFill>
              </a:rPr>
              <a:t>right source.</a:t>
            </a:r>
          </a:p>
          <a:p>
            <a:pPr marL="571500" indent="-5715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1"/>
          <p:cNvSpPr txBox="1">
            <a:spLocks noChangeArrowheads="1"/>
          </p:cNvSpPr>
          <p:nvPr/>
        </p:nvSpPr>
        <p:spPr bwMode="auto">
          <a:xfrm>
            <a:off x="323850" y="5867400"/>
            <a:ext cx="853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Arial" charset="0"/>
              </a:rPr>
              <a:t>Figure 7.1</a:t>
            </a:r>
            <a:r>
              <a:rPr lang="en-GB">
                <a:latin typeface="Arial" charset="0"/>
              </a:rPr>
              <a:t>  Key procurement activities within an organization</a:t>
            </a:r>
          </a:p>
        </p:txBody>
      </p:sp>
      <p:pic>
        <p:nvPicPr>
          <p:cNvPr id="16387" name="Picture 31" descr="C07NF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71600"/>
            <a:ext cx="6418263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457200"/>
            <a:ext cx="83820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1"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e-procurement?</a:t>
            </a:r>
            <a:endParaRPr kumimoji="1" lang="en-GB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Types of procurement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Production-related procurement</a:t>
            </a:r>
          </a:p>
          <a:p>
            <a:r>
              <a:rPr lang="en-US" smtClean="0"/>
              <a:t>Non-production related procurement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How items are bought:</a:t>
            </a:r>
          </a:p>
          <a:p>
            <a:pPr lvl="1"/>
            <a:r>
              <a:rPr lang="en-US" smtClean="0"/>
              <a:t>Systematic sourcing</a:t>
            </a:r>
          </a:p>
          <a:p>
            <a:pPr lvl="1"/>
            <a:r>
              <a:rPr lang="en-US" smtClean="0"/>
              <a:t>Spot sourcing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Drives of e-procurement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Cost reduction</a:t>
            </a:r>
          </a:p>
          <a:p>
            <a:r>
              <a:rPr lang="en-US" smtClean="0"/>
              <a:t>Enhanced budgetary control</a:t>
            </a:r>
          </a:p>
          <a:p>
            <a:r>
              <a:rPr lang="en-US" smtClean="0"/>
              <a:t>Elimination of administrative errors</a:t>
            </a:r>
          </a:p>
          <a:p>
            <a:r>
              <a:rPr lang="en-US" smtClean="0"/>
              <a:t>Increasing buyer’s productivity</a:t>
            </a:r>
          </a:p>
          <a:p>
            <a:r>
              <a:rPr lang="en-US" smtClean="0"/>
              <a:t>Improving information management</a:t>
            </a:r>
          </a:p>
          <a:p>
            <a:r>
              <a:rPr lang="en-US" smtClean="0"/>
              <a:t>Improving the payment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153</TotalTime>
  <Words>306</Words>
  <Application>Microsoft Office PowerPoint</Application>
  <PresentationFormat>On-screen Show (4:3)</PresentationFormat>
  <Paragraphs>80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Chapter 7</vt:lpstr>
      <vt:lpstr>A Scenario..</vt:lpstr>
      <vt:lpstr>Another Scenario..</vt:lpstr>
      <vt:lpstr>Another scenario… e-procurement</vt:lpstr>
      <vt:lpstr>What is e-procurement?</vt:lpstr>
      <vt:lpstr>What is e-procurement?</vt:lpstr>
      <vt:lpstr>Slide 7</vt:lpstr>
      <vt:lpstr>Types of procurement</vt:lpstr>
      <vt:lpstr>Drives of e-procurement</vt:lpstr>
      <vt:lpstr>Risks and impact of e-procurement</vt:lpstr>
      <vt:lpstr>Implementing e-procurement</vt:lpstr>
      <vt:lpstr>Slide 12</vt:lpstr>
      <vt:lpstr>Slide 13</vt:lpstr>
      <vt:lpstr>Slide 14</vt:lpstr>
      <vt:lpstr>Slide 15</vt:lpstr>
      <vt:lpstr>Slide 16</vt:lpstr>
      <vt:lpstr>Summary</vt:lpstr>
    </vt:vector>
  </TitlesOfParts>
  <Company>Universiti Tenaga Nasional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rosnafisah</dc:creator>
  <cp:lastModifiedBy>Admin</cp:lastModifiedBy>
  <cp:revision>24</cp:revision>
  <dcterms:created xsi:type="dcterms:W3CDTF">2011-04-13T07:53:30Z</dcterms:created>
  <dcterms:modified xsi:type="dcterms:W3CDTF">2014-02-15T05:30:13Z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TC011408201033</vt:lpwstr>
  </property>
</Properties>
</file>