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embeddedFontLst>
    <p:embeddedFont>
      <p:font typeface="Corsiva"/>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0" roundtripDataSignature="AMtx7mhvnzMvRodnqZOVuq2QOwEj+LlF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Corsiva-bold.fntdata"/><Relationship Id="rId12" Type="http://schemas.openxmlformats.org/officeDocument/2006/relationships/slide" Target="slides/slide7.xml"/><Relationship Id="rId56" Type="http://schemas.openxmlformats.org/officeDocument/2006/relationships/font" Target="fonts/Corsiva-regular.fntdata"/><Relationship Id="rId15" Type="http://schemas.openxmlformats.org/officeDocument/2006/relationships/slide" Target="slides/slide10.xml"/><Relationship Id="rId59" Type="http://schemas.openxmlformats.org/officeDocument/2006/relationships/font" Target="fonts/Corsiva-boldItalic.fntdata"/><Relationship Id="rId14" Type="http://schemas.openxmlformats.org/officeDocument/2006/relationships/slide" Target="slides/slide9.xml"/><Relationship Id="rId58" Type="http://schemas.openxmlformats.org/officeDocument/2006/relationships/font" Target="fonts/Corsiva-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 name="Google Shape;69;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3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4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4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4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4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4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4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5e670de70c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25e670de70c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25e670de70c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5e670de70c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25e670de70c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25e670de70c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5e670de70c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25e670de70c_0_45"/>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g25e670de70c_0_45"/>
          <p:cNvSpPr txBox="1"/>
          <p:nvPr>
            <p:ph idx="1" type="body"/>
          </p:nvPr>
        </p:nvSpPr>
        <p:spPr>
          <a:xfrm>
            <a:off x="304800" y="1371600"/>
            <a:ext cx="8534400" cy="47244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rgbClr val="F8F8F8"/>
              </a:buClr>
              <a:buSzPts val="1800"/>
              <a:buChar char="•"/>
              <a:defRPr/>
            </a:lvl1pPr>
            <a:lvl2pPr indent="-342900" lvl="1" marL="914400" rtl="0" algn="l">
              <a:lnSpc>
                <a:spcPct val="100000"/>
              </a:lnSpc>
              <a:spcBef>
                <a:spcPts val="360"/>
              </a:spcBef>
              <a:spcAft>
                <a:spcPts val="0"/>
              </a:spcAft>
              <a:buClr>
                <a:srgbClr val="F8F8F8"/>
              </a:buClr>
              <a:buSzPts val="1800"/>
              <a:buChar char="–"/>
              <a:defRPr/>
            </a:lvl2pPr>
            <a:lvl3pPr indent="-342900" lvl="2" marL="1371600" rtl="0" algn="l">
              <a:lnSpc>
                <a:spcPct val="100000"/>
              </a:lnSpc>
              <a:spcBef>
                <a:spcPts val="360"/>
              </a:spcBef>
              <a:spcAft>
                <a:spcPts val="0"/>
              </a:spcAft>
              <a:buClr>
                <a:srgbClr val="F8F8F8"/>
              </a:buClr>
              <a:buSzPts val="1800"/>
              <a:buChar char="•"/>
              <a:defRPr/>
            </a:lvl3pPr>
            <a:lvl4pPr indent="-342900" lvl="3" marL="1828800" rtl="0" algn="l">
              <a:lnSpc>
                <a:spcPct val="100000"/>
              </a:lnSpc>
              <a:spcBef>
                <a:spcPts val="360"/>
              </a:spcBef>
              <a:spcAft>
                <a:spcPts val="0"/>
              </a:spcAft>
              <a:buClr>
                <a:srgbClr val="F8F8F8"/>
              </a:buClr>
              <a:buSzPts val="1800"/>
              <a:buChar char="–"/>
              <a:defRPr/>
            </a:lvl4pPr>
            <a:lvl5pPr indent="-342900" lvl="4" marL="2286000" rtl="0" algn="l">
              <a:lnSpc>
                <a:spcPct val="100000"/>
              </a:lnSpc>
              <a:spcBef>
                <a:spcPts val="360"/>
              </a:spcBef>
              <a:spcAft>
                <a:spcPts val="0"/>
              </a:spcAft>
              <a:buClr>
                <a:srgbClr val="F8F8F8"/>
              </a:buClr>
              <a:buSzPts val="1800"/>
              <a:buChar char="»"/>
              <a:defRPr/>
            </a:lvl5pPr>
            <a:lvl6pPr indent="-342900" lvl="5" marL="2743200" rtl="0" algn="l">
              <a:lnSpc>
                <a:spcPct val="100000"/>
              </a:lnSpc>
              <a:spcBef>
                <a:spcPts val="360"/>
              </a:spcBef>
              <a:spcAft>
                <a:spcPts val="0"/>
              </a:spcAft>
              <a:buClr>
                <a:srgbClr val="F8F8F8"/>
              </a:buClr>
              <a:buSzPts val="1800"/>
              <a:buChar char="»"/>
              <a:defRPr/>
            </a:lvl6pPr>
            <a:lvl7pPr indent="-342900" lvl="6" marL="3200400" rtl="0" algn="l">
              <a:lnSpc>
                <a:spcPct val="100000"/>
              </a:lnSpc>
              <a:spcBef>
                <a:spcPts val="360"/>
              </a:spcBef>
              <a:spcAft>
                <a:spcPts val="0"/>
              </a:spcAft>
              <a:buClr>
                <a:srgbClr val="F8F8F8"/>
              </a:buClr>
              <a:buSzPts val="1800"/>
              <a:buChar char="»"/>
              <a:defRPr/>
            </a:lvl7pPr>
            <a:lvl8pPr indent="-342900" lvl="7" marL="3657600" rtl="0" algn="l">
              <a:lnSpc>
                <a:spcPct val="100000"/>
              </a:lnSpc>
              <a:spcBef>
                <a:spcPts val="360"/>
              </a:spcBef>
              <a:spcAft>
                <a:spcPts val="0"/>
              </a:spcAft>
              <a:buClr>
                <a:srgbClr val="F8F8F8"/>
              </a:buClr>
              <a:buSzPts val="1800"/>
              <a:buChar char="»"/>
              <a:defRPr/>
            </a:lvl8pPr>
            <a:lvl9pPr indent="-342900" lvl="8" marL="4114800" rtl="0" algn="l">
              <a:lnSpc>
                <a:spcPct val="100000"/>
              </a:lnSpc>
              <a:spcBef>
                <a:spcPts val="360"/>
              </a:spcBef>
              <a:spcAft>
                <a:spcPts val="0"/>
              </a:spcAft>
              <a:buClr>
                <a:srgbClr val="F8F8F8"/>
              </a:buClr>
              <a:buSzPts val="1800"/>
              <a:buChar char="»"/>
              <a:defRPr/>
            </a:lvl9pPr>
          </a:lstStyle>
          <a:p/>
        </p:txBody>
      </p:sp>
      <p:sp>
        <p:nvSpPr>
          <p:cNvPr id="57" name="Google Shape;57;g25e670de70c_0_45"/>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g25e670de70c_0_45"/>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25e670de70c_0_45"/>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5e670de70c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25e670de70c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5e670de70c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5e670de70c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25e670de70c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5e670de70c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25e670de70c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25e670de70c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25e670de70c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5e670de70c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25e670de70c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5e670de70c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25e670de70c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25e670de70c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25e670de70c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25e670de70c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5e670de70c_0_30"/>
          <p:cNvSpPr/>
          <p:nvPr/>
        </p:nvSpPr>
        <p:spPr>
          <a:xfrm>
            <a:off x="4572000" y="33"/>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5e670de70c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25e670de70c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25e670de70c_0_30"/>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4" name="Google Shape;44;g25e670de70c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5e670de70c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25e670de70c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9" name="Shape 9"/>
        <p:cNvGrpSpPr/>
        <p:nvPr/>
      </p:nvGrpSpPr>
      <p:grpSpPr>
        <a:xfrm>
          <a:off x="0" y="0"/>
          <a:ext cx="0" cy="0"/>
          <a:chOff x="0" y="0"/>
          <a:chExt cx="0" cy="0"/>
        </a:xfrm>
      </p:grpSpPr>
      <p:sp>
        <p:nvSpPr>
          <p:cNvPr id="10" name="Google Shape;10;g25e670de70c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25e670de70c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12" name="Google Shape;12;g25e670de70c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66" name="Google Shape;66;p1"/>
          <p:cNvSpPr txBox="1"/>
          <p:nvPr>
            <p:ph idx="1" type="body"/>
          </p:nvPr>
        </p:nvSpPr>
        <p:spPr>
          <a:xfrm>
            <a:off x="152400" y="762000"/>
            <a:ext cx="8839200" cy="60960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F8F8F8"/>
              </a:buClr>
              <a:buSzPts val="2800"/>
              <a:buFont typeface="Times New Roman"/>
              <a:buAutoNum type="arabicParenR"/>
            </a:pPr>
            <a:r>
              <a:rPr b="1" i="1" lang="en-US" sz="2800" u="none" cap="none" strike="noStrike">
                <a:solidFill>
                  <a:srgbClr val="F8F8F8"/>
                </a:solidFill>
                <a:latin typeface="Times New Roman"/>
                <a:ea typeface="Times New Roman"/>
                <a:cs typeface="Times New Roman"/>
                <a:sym typeface="Times New Roman"/>
              </a:rPr>
              <a:t>Sources of finance</a:t>
            </a:r>
            <a:r>
              <a:rPr b="0" i="0" lang="en-US" sz="2800" u="none" cap="none" strike="noStrike">
                <a:solidFill>
                  <a:srgbClr val="F8F8F8"/>
                </a:solidFill>
                <a:latin typeface="Times New Roman"/>
                <a:ea typeface="Times New Roman"/>
                <a:cs typeface="Times New Roman"/>
                <a:sym typeface="Times New Roman"/>
              </a:rPr>
              <a: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1.1) </a:t>
            </a:r>
            <a:r>
              <a:rPr b="0" i="1" lang="en-US" sz="2800" u="none" cap="none" strike="noStrike">
                <a:solidFill>
                  <a:srgbClr val="F8F8F8"/>
                </a:solidFill>
                <a:latin typeface="Times New Roman"/>
                <a:ea typeface="Times New Roman"/>
                <a:cs typeface="Times New Roman"/>
                <a:sym typeface="Times New Roman"/>
              </a:rPr>
              <a:t>Personal investment…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a)When starting a business, your first investor should be yourself—either with your own cash or with collateral on your assets.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b) This proves to investors and bankers that you have a long-term commitment to your project and that you are ready to take risks.</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1.2)</a:t>
            </a:r>
            <a:r>
              <a:rPr b="0" i="1" lang="en-US" sz="2800" u="none" cap="none" strike="noStrike">
                <a:solidFill>
                  <a:srgbClr val="F8F8F8"/>
                </a:solidFill>
                <a:latin typeface="Times New Roman"/>
                <a:ea typeface="Times New Roman"/>
                <a:cs typeface="Times New Roman"/>
                <a:sym typeface="Times New Roman"/>
              </a:rPr>
              <a:t>Love money</a:t>
            </a:r>
            <a:r>
              <a:rPr b="0" i="0" lang="en-US" sz="2800" u="none" cap="none" strike="noStrike">
                <a:solidFill>
                  <a:srgbClr val="F8F8F8"/>
                </a:solidFill>
                <a:latin typeface="Times New Roman"/>
                <a:ea typeface="Times New Roman"/>
                <a:cs typeface="Times New Roman"/>
                <a:sym typeface="Times New Roman"/>
              </a:rPr>
              <a: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a)This is money loaned by a spouse, parents, family or friends.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b) Investors and bankers considers this as "patient capital", which is money that will be repaid later as your……</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They may want to have equity in your business</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A business relationship with family or friends should never be taken lightly</a:t>
            </a:r>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cap="none" strike="noStrik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cap="none" strike="noStrike">
                <a:solidFill>
                  <a:srgbClr val="F8F8F8"/>
                </a:solidFill>
                <a:latin typeface="Times New Roman"/>
                <a:ea typeface="Times New Roman"/>
                <a:cs typeface="Times New Roman"/>
                <a:sym typeface="Times New Roman"/>
              </a:rPr>
              <a:t>                             </a:t>
            </a:r>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cap="none" strike="noStrik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29" name="Google Shape;129;p10"/>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2)Venture capital;…..cont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2.2)Criteria for evaluating new-venture proposals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a)In a new business venture their can be,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a.1) risk of losing the entire investment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a.2) risk of being unable to bail out if necessary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a.3) risk of failure to implement the venture idea competitive risk</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a.4) risk of management failure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a.5) risk of leadership failure.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Thus new ventures have to be evaluated before financing so as to avoid all these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The evaluation criteria are as follows...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36" name="Google Shape;136;p11"/>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2)Venture capital;…..cont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2.2)Criteria for evaluating new-venture proposals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The evaluation criteria are as follows...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a:t>
            </a:r>
            <a:r>
              <a:rPr b="0" i="1" lang="en-US" sz="2800" u="none">
                <a:solidFill>
                  <a:srgbClr val="F8F8F8"/>
                </a:solidFill>
                <a:latin typeface="Times New Roman"/>
                <a:ea typeface="Times New Roman"/>
                <a:cs typeface="Times New Roman"/>
                <a:sym typeface="Times New Roman"/>
              </a:rPr>
              <a:t>Financials..</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Assess the company's financial performance or potential financial performance.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Evaluate historical sales revenues, profit margins of products and services, recent sales trends and cash flow. Examining cash to know will get the money in and how much credit is possible</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for launching a new business, look for trade association data that shows financial trends for similar companies and expected trends for the coming year.</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43" name="Google Shape;143;p12"/>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2)Venture capital;…..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2.2)Criteria for evaluating new-venture proposals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The evaluation criteria are as follows...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a:t>
            </a:r>
            <a:r>
              <a:rPr b="0" i="1" lang="en-US" sz="2800" u="none">
                <a:solidFill>
                  <a:srgbClr val="F8F8F8"/>
                </a:solidFill>
                <a:latin typeface="Times New Roman"/>
                <a:ea typeface="Times New Roman"/>
                <a:cs typeface="Times New Roman"/>
                <a:sym typeface="Times New Roman"/>
              </a:rPr>
              <a:t>Sales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A thorough sales assessment will give  insight into how sales have taken place and where  improve can be done. Spot trends by analyzing where products are selling and to what types of customers.</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Items with high profit margins might be producing most of the company’s profits, but causing it to lose sales.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Adding low-margin items might help it expand.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Certain geographic territories with low sales may not be underperforming, but are simply underserved,…..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50" name="Google Shape;150;p13"/>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2)Venture capital;…..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2.2)Criteria for evaluating new-venture proposals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The evaluation creteria are as follows...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a:t>
            </a:r>
            <a:r>
              <a:rPr b="0" i="1" lang="en-US" sz="2800" u="none">
                <a:solidFill>
                  <a:srgbClr val="F8F8F8"/>
                </a:solidFill>
                <a:latin typeface="Times New Roman"/>
                <a:ea typeface="Times New Roman"/>
                <a:cs typeface="Times New Roman"/>
                <a:sym typeface="Times New Roman"/>
              </a:rPr>
              <a:t>Sales,….. </a:t>
            </a:r>
            <a:r>
              <a:rPr b="0" i="0" lang="en-US" sz="2800" u="none">
                <a:solidFill>
                  <a:srgbClr val="F8F8F8"/>
                </a:solidFill>
                <a:latin typeface="Times New Roman"/>
                <a:ea typeface="Times New Roman"/>
                <a:cs typeface="Times New Roman"/>
                <a:sym typeface="Times New Roman"/>
              </a:rPr>
              <a:t>Offering opportunities to grow the business.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c.3)</a:t>
            </a:r>
            <a:r>
              <a:rPr b="0" i="1" lang="en-US" sz="2800" u="none">
                <a:solidFill>
                  <a:srgbClr val="F8F8F8"/>
                </a:solidFill>
                <a:latin typeface="Times New Roman"/>
                <a:ea typeface="Times New Roman"/>
                <a:cs typeface="Times New Roman"/>
                <a:sym typeface="Times New Roman"/>
              </a:rPr>
              <a:t>Market Data</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Researching the marketplace will help determine if it is being underserved or possibly saturated.</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Detailed demographic data can show that even if the marketplace contains significant competition, you have an opportunity to successfully introduce a new business or improve the performance of an existing one.</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Demographics such as gender, age, race and marital status will help you better understand who your …..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57" name="Google Shape;157;p14"/>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2)Venture capital;…..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2.2)Criteria for evaluating new-venture proposals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The evaluation creteria are as follows...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c.3)</a:t>
            </a:r>
            <a:r>
              <a:rPr b="0" i="1" lang="en-US" sz="2800" u="none">
                <a:solidFill>
                  <a:srgbClr val="F8F8F8"/>
                </a:solidFill>
                <a:latin typeface="Times New Roman"/>
                <a:ea typeface="Times New Roman"/>
                <a:cs typeface="Times New Roman"/>
                <a:sym typeface="Times New Roman"/>
              </a:rPr>
              <a:t>market data</a:t>
            </a:r>
            <a:r>
              <a:rPr b="0" i="0" lang="en-US" sz="2800" u="none">
                <a:solidFill>
                  <a:srgbClr val="F8F8F8"/>
                </a:solidFill>
                <a:latin typeface="Times New Roman"/>
                <a:ea typeface="Times New Roman"/>
                <a:cs typeface="Times New Roman"/>
                <a:sym typeface="Times New Roman"/>
              </a:rPr>
              <a:t>….customers and competitors are.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Analyzing the price points of your competitors will also give you insight into why people might be buying a particular product or service.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Look at market trends, such as sales during the last three years, and look for advances in technology that might affect the marketplace.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c.4)</a:t>
            </a:r>
            <a:r>
              <a:rPr b="0" i="1" lang="en-US" sz="2800" u="none">
                <a:solidFill>
                  <a:srgbClr val="F8F8F8"/>
                </a:solidFill>
                <a:latin typeface="Times New Roman"/>
                <a:ea typeface="Times New Roman"/>
                <a:cs typeface="Times New Roman"/>
                <a:sym typeface="Times New Roman"/>
              </a:rPr>
              <a:t>Assets and Liabilities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Look at the assets of an existing business to determine how it depends on them</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5"/>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64" name="Google Shape;164;p15"/>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2)Venture capital;…..2.2)evaluating new-venture proposals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The evaluation creteria are as follows...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c.4)</a:t>
            </a:r>
            <a:r>
              <a:rPr b="0" i="1" lang="en-US" sz="2800" u="none">
                <a:solidFill>
                  <a:srgbClr val="F8F8F8"/>
                </a:solidFill>
                <a:latin typeface="Times New Roman"/>
                <a:ea typeface="Times New Roman"/>
                <a:cs typeface="Times New Roman"/>
                <a:sym typeface="Times New Roman"/>
              </a:rPr>
              <a:t>Assets and Liabilities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Look at the assets of an existing business to determine how it depends on them</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The business might depend on a recipe, trademark, copyright or patent for its unique selling proposition.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A company’s location, specific manufacturing process, grandfathered agreements or no-compete agreements with a supplier might be giving the business an edge, without which it would struggle to compete.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A franchise might be thriving because of a restricted territory it owns or specific benefit it has been….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71" name="Google Shape;171;p16"/>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2)Venture capital;…..2.2)evaluating new-venture proposals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The evaluation criteria are as follows...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c.4)</a:t>
            </a:r>
            <a:r>
              <a:rPr b="0" i="1" lang="en-US" sz="2800" u="none">
                <a:solidFill>
                  <a:srgbClr val="F8F8F8"/>
                </a:solidFill>
                <a:latin typeface="Times New Roman"/>
                <a:ea typeface="Times New Roman"/>
                <a:cs typeface="Times New Roman"/>
                <a:sym typeface="Times New Roman"/>
              </a:rPr>
              <a:t>Assets and Liabilities</a:t>
            </a:r>
            <a:r>
              <a:rPr b="0" i="0" lang="en-US" sz="2800" u="none">
                <a:solidFill>
                  <a:srgbClr val="F8F8F8"/>
                </a:solidFill>
                <a:latin typeface="Times New Roman"/>
                <a:ea typeface="Times New Roman"/>
                <a:cs typeface="Times New Roman"/>
                <a:sym typeface="Times New Roman"/>
              </a:rPr>
              <a:t>…..receiving from the owner’s status as a minority.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Check the assets of any business you plan to purchase to determine what would happen if you lose them.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Look for liabilities, such as debts, lawsuits and expiring contracts and assets.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c.5)Relationships…</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Key factors in a small business’s success often include personnel, endorsements and relationships</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Key personnel, such as a well-known chef, IT whiz or top sales performer can make or break a business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78" name="Google Shape;178;p17"/>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2)Venture capital;…..2.2)evaluating new-venture proposals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The evaluation criteria are as follows...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c.5)</a:t>
            </a:r>
            <a:r>
              <a:rPr b="0" i="1" lang="en-US" sz="2800" u="none">
                <a:solidFill>
                  <a:srgbClr val="F8F8F8"/>
                </a:solidFill>
                <a:latin typeface="Times New Roman"/>
                <a:ea typeface="Times New Roman"/>
                <a:cs typeface="Times New Roman"/>
                <a:sym typeface="Times New Roman"/>
              </a:rPr>
              <a:t>Relationships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Having a professional sports league or a celebrity endorse a business might be key to driving its sales.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Having official sponsor, supplier or partner status of a trade association or other organization can also boost sales.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Assess the impact of losing a key relationship on sales and revenue, and look at contracts before you buy a business that relies on any.</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c.6)Opportunity Costs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Look at what entering a new business will cost you….</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85" name="Google Shape;185;p18"/>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2)Venture capital;…..2.2)evaluating new-venture proposals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The evaluation criteria are as follows...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c.6)</a:t>
            </a:r>
            <a:r>
              <a:rPr b="0" i="1" lang="en-US" sz="2800" u="none">
                <a:solidFill>
                  <a:srgbClr val="F8F8F8"/>
                </a:solidFill>
                <a:latin typeface="Times New Roman"/>
                <a:ea typeface="Times New Roman"/>
                <a:cs typeface="Times New Roman"/>
                <a:sym typeface="Times New Roman"/>
              </a:rPr>
              <a:t>Opportunity Costs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in terms of lost revenue, personal time or sales connected to other business or opportunities you have.</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using your cash to buy a business reduces your ability to pay down debt, lower interest payments, improve or upgrade current facilities, increase advertising and make other investments with that cash.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You will need to devote your personal time to the new business.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Accurately assess the number of hours you will need to spend on a new business venture and calculate……. the……opportunity.</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92" name="Google Shape;192;p19"/>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2)Venture capital;…..2.2)evaluating new-venture proposals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The evaluation criteria are as follows...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c.6)</a:t>
            </a:r>
            <a:r>
              <a:rPr b="0" i="1" lang="en-US" sz="2800" u="none">
                <a:solidFill>
                  <a:srgbClr val="F8F8F8"/>
                </a:solidFill>
                <a:latin typeface="Times New Roman"/>
                <a:ea typeface="Times New Roman"/>
                <a:cs typeface="Times New Roman"/>
                <a:sym typeface="Times New Roman"/>
              </a:rPr>
              <a:t>Opportunity Costs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the revenue your time would generate spent on another opportunity.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a:t>
            </a:r>
            <a:r>
              <a:rPr b="0" i="1" lang="en-US" sz="2800" u="none">
                <a:solidFill>
                  <a:srgbClr val="F8F8F8"/>
                </a:solidFill>
                <a:latin typeface="Times New Roman"/>
                <a:ea typeface="Times New Roman"/>
                <a:cs typeface="Times New Roman"/>
                <a:sym typeface="Times New Roman"/>
              </a:rPr>
              <a:t>Process capital</a:t>
            </a:r>
            <a:r>
              <a:rPr b="0" i="0" lang="en-US" sz="2800" u="none">
                <a:solidFill>
                  <a:srgbClr val="F8F8F8"/>
                </a:solidFill>
                <a:latin typeface="Times New Roman"/>
                <a:ea typeface="Times New Roman"/>
                <a:cs typeface="Times New Roman"/>
                <a:sym typeface="Times New Roman"/>
              </a:rPr>
              <a:t>…. 3.1)What is it</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it is the value to an enterprise which is derived from the techniques, procedures, and programs that implement and enhance the delivery of goods and services.</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Process capital can be seen as the value of processes to any entity, whether for profit or not-for profit, but is most commonly used in reference to for-profit entities.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73" name="Google Shape;73;p2"/>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F8F8F8"/>
              </a:buClr>
              <a:buSzPts val="2800"/>
              <a:buFont typeface="Times New Roman"/>
              <a:buAutoNum type="arabicParenR"/>
            </a:pPr>
            <a:r>
              <a:rPr b="0" i="0" lang="en-US" sz="2800" u="none">
                <a:solidFill>
                  <a:srgbClr val="F8F8F8"/>
                </a:solidFill>
                <a:latin typeface="Times New Roman"/>
                <a:ea typeface="Times New Roman"/>
                <a:cs typeface="Times New Roman"/>
                <a:sym typeface="Times New Roman"/>
              </a:rPr>
              <a:t>Sources of financé…1.2)</a:t>
            </a:r>
            <a:r>
              <a:rPr b="0" i="1" lang="en-US" sz="2800" u="none">
                <a:solidFill>
                  <a:srgbClr val="F8F8F8"/>
                </a:solidFill>
                <a:latin typeface="Times New Roman"/>
                <a:ea typeface="Times New Roman"/>
                <a:cs typeface="Times New Roman"/>
                <a:sym typeface="Times New Roman"/>
              </a:rPr>
              <a:t>Love money</a:t>
            </a:r>
            <a:r>
              <a:rPr b="0" i="0" lang="en-US" sz="2800" u="none">
                <a:solidFill>
                  <a:srgbClr val="F8F8F8"/>
                </a:solidFill>
                <a:latin typeface="Times New Roman"/>
                <a:ea typeface="Times New Roman"/>
                <a:cs typeface="Times New Roman"/>
                <a:sym typeface="Times New Roman"/>
              </a:rPr>
              <a:t>….cont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b)….business profits increase.</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When borrowing love money, you should be aware that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Family and friends rarely have much capital and They may want to have equity in your business</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d)A business relationship with family or friends should never be taken lightly</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1.3)</a:t>
            </a:r>
            <a:r>
              <a:rPr b="0" i="1" lang="en-US" sz="2800" u="none">
                <a:solidFill>
                  <a:srgbClr val="F8F8F8"/>
                </a:solidFill>
                <a:latin typeface="Times New Roman"/>
                <a:ea typeface="Times New Roman"/>
                <a:cs typeface="Times New Roman"/>
                <a:sym typeface="Times New Roman"/>
              </a:rPr>
              <a:t>Venture capital</a:t>
            </a:r>
            <a:r>
              <a:rPr b="0" i="0" lang="en-US" sz="2800" u="none">
                <a:solidFill>
                  <a:srgbClr val="F8F8F8"/>
                </a:solidFill>
                <a:latin typeface="Times New Roman"/>
                <a:ea typeface="Times New Roman"/>
                <a:cs typeface="Times New Roman"/>
                <a:sym typeface="Times New Roman"/>
              </a:rPr>
              <a: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a)venture capital is not necessarily for all entrepreneurs, as venture capitalists are looking for technology-driven businesses and companies with high-growth potential in sectors such as information technology, communication….</a:t>
            </a:r>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99" name="Google Shape;199;p20"/>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3)Process capital…. 3.1)What is it</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it is the value to an enterprise which is derived from the techniques, procedures, and programs that implement and enhance the delivery of goods and services.</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Process capital can be seen as the value of processes to any entity, whether for profit or not-for profit, but is most commonly used in reference to for-profit entities.</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A process comprises of a series or network of value-added activities, performed by their relevant roles or collaborators, to purposefully achieve the common business goal.</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Process capital can be created and enhanced by using business process mapping, business process modeling…</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206" name="Google Shape;206;p21"/>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3)Process capital…. 3.1)What is it</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…..and </a:t>
            </a:r>
            <a:r>
              <a:rPr b="0" i="1" lang="en-US" sz="2800" u="none">
                <a:solidFill>
                  <a:srgbClr val="F8F8F8"/>
                </a:solidFill>
                <a:latin typeface="Times New Roman"/>
                <a:ea typeface="Times New Roman"/>
                <a:cs typeface="Times New Roman"/>
                <a:sym typeface="Times New Roman"/>
              </a:rPr>
              <a:t>business process management</a:t>
            </a:r>
            <a:endParaRPr i="1"/>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Business process mapping refers to activities involved in defining what a business entity does, who is responsible, to what standard a business process should be completed, and how the success of a business process can be determined.</a:t>
            </a:r>
            <a:endParaRPr/>
          </a:p>
          <a:p>
            <a:pPr indent="0" lvl="0" marL="0" marR="0" rtl="0" algn="l">
              <a:lnSpc>
                <a:spcPct val="100000"/>
              </a:lnSpc>
              <a:spcBef>
                <a:spcPts val="560"/>
              </a:spcBef>
              <a:spcAft>
                <a:spcPts val="0"/>
              </a:spcAft>
              <a:buClr>
                <a:srgbClr val="F8F8F8"/>
              </a:buClr>
              <a:buSzPts val="2800"/>
              <a:buFont typeface="Times New Roman"/>
              <a:buChar char="•"/>
            </a:pPr>
            <a:r>
              <a:rPr b="0" i="1" lang="en-US" sz="2800" u="none">
                <a:solidFill>
                  <a:srgbClr val="F8F8F8"/>
                </a:solidFill>
                <a:latin typeface="Times New Roman"/>
                <a:ea typeface="Times New Roman"/>
                <a:cs typeface="Times New Roman"/>
                <a:sym typeface="Times New Roman"/>
              </a:rPr>
              <a:t>Business process modeling</a:t>
            </a:r>
            <a:r>
              <a:rPr b="0" i="0" lang="en-US" sz="2800" u="none">
                <a:solidFill>
                  <a:srgbClr val="F8F8F8"/>
                </a:solidFill>
                <a:latin typeface="Times New Roman"/>
                <a:ea typeface="Times New Roman"/>
                <a:cs typeface="Times New Roman"/>
                <a:sym typeface="Times New Roman"/>
              </a:rPr>
              <a:t> (BPM) in business process management and systems engineering is the activity of representing processes of an enterprise, so that the current business processes may be analyzed, improved, and automated. </a:t>
            </a:r>
            <a:endParaRPr/>
          </a:p>
          <a:p>
            <a:pPr indent="0" lvl="0" marL="0" marR="0" rtl="0" algn="l">
              <a:lnSpc>
                <a:spcPct val="100000"/>
              </a:lnSpc>
              <a:spcBef>
                <a:spcPts val="560"/>
              </a:spcBef>
              <a:spcAft>
                <a:spcPts val="0"/>
              </a:spcAft>
              <a:buClr>
                <a:srgbClr val="F8F8F8"/>
              </a:buClr>
              <a:buSzPts val="2800"/>
              <a:buFont typeface="Times New Roman"/>
              <a:buChar char="•"/>
            </a:pPr>
            <a:r>
              <a:rPr b="0" i="1" lang="en-US" sz="2800" u="none">
                <a:solidFill>
                  <a:srgbClr val="F8F8F8"/>
                </a:solidFill>
                <a:latin typeface="Times New Roman"/>
                <a:ea typeface="Times New Roman"/>
                <a:cs typeface="Times New Roman"/>
                <a:sym typeface="Times New Roman"/>
              </a:rPr>
              <a:t>Business process management</a:t>
            </a:r>
            <a:r>
              <a:rPr b="0" i="0" lang="en-US" sz="2800" u="none">
                <a:solidFill>
                  <a:srgbClr val="F8F8F8"/>
                </a:solidFill>
                <a:latin typeface="Times New Roman"/>
                <a:ea typeface="Times New Roman"/>
                <a:cs typeface="Times New Roman"/>
                <a:sym typeface="Times New Roman"/>
              </a:rPr>
              <a:t> (BPM) is the discipline…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213" name="Google Shape;213;p22"/>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3)Process capital…. 3.1)What is it. </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in which people use various methods to discover, model, analyze, measure, improve, optimize, and automate business processes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a:t>
            </a:r>
            <a:r>
              <a:rPr b="0" i="1" lang="en-US" sz="2800" u="none">
                <a:solidFill>
                  <a:srgbClr val="F8F8F8"/>
                </a:solidFill>
                <a:latin typeface="Times New Roman"/>
                <a:ea typeface="Times New Roman"/>
                <a:cs typeface="Times New Roman"/>
                <a:sym typeface="Times New Roman"/>
              </a:rPr>
              <a:t>Measuring process capital</a:t>
            </a:r>
            <a:endParaRPr i="1"/>
          </a:p>
          <a:p>
            <a:pPr indent="-406400" lvl="0" marL="457200" marR="0" rtl="0" algn="l">
              <a:lnSpc>
                <a:spcPct val="100000"/>
              </a:lnSpc>
              <a:spcBef>
                <a:spcPts val="560"/>
              </a:spcBef>
              <a:spcAft>
                <a:spcPts val="0"/>
              </a:spcAft>
              <a:buClr>
                <a:srgbClr val="F8F8F8"/>
              </a:buClr>
              <a:buSzPts val="2800"/>
              <a:buFont typeface="Times New Roman"/>
              <a:buAutoNum type="alphaLcParenR"/>
            </a:pPr>
            <a:r>
              <a:rPr b="0" i="1" lang="en-US" sz="2800" u="none">
                <a:solidFill>
                  <a:srgbClr val="F8F8F8"/>
                </a:solidFill>
                <a:latin typeface="Times New Roman"/>
                <a:ea typeface="Times New Roman"/>
                <a:cs typeface="Times New Roman"/>
                <a:sym typeface="Times New Roman"/>
              </a:rPr>
              <a:t>Input method</a:t>
            </a:r>
            <a:endParaRPr i="1"/>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The input method is measured by the resources invested in process capital for business operations.</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this is expected to predict the future value of the processes.</a:t>
            </a:r>
            <a:endParaRPr/>
          </a:p>
          <a:p>
            <a:pPr indent="-406400" lvl="0" marL="457200" marR="0" rtl="0" algn="l">
              <a:lnSpc>
                <a:spcPct val="100000"/>
              </a:lnSpc>
              <a:spcBef>
                <a:spcPts val="0"/>
              </a:spcBef>
              <a:spcAft>
                <a:spcPts val="0"/>
              </a:spcAft>
              <a:buClr>
                <a:srgbClr val="F8F8F8"/>
              </a:buClr>
              <a:buSzPts val="2800"/>
              <a:buFont typeface="Times New Roman"/>
              <a:buAutoNum type="alphaLcParenR"/>
            </a:pPr>
            <a:r>
              <a:rPr b="0" i="1" lang="en-US" sz="2800" u="none">
                <a:solidFill>
                  <a:srgbClr val="F8F8F8"/>
                </a:solidFill>
                <a:latin typeface="Times New Roman"/>
                <a:ea typeface="Times New Roman"/>
                <a:cs typeface="Times New Roman"/>
                <a:sym typeface="Times New Roman"/>
              </a:rPr>
              <a:t>Output method</a:t>
            </a:r>
            <a:endParaRPr i="1"/>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The output method is measured by the total effort of managing the technology and operations which…..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220" name="Google Shape;220;p23"/>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3)Process capital…. 3.2)Measuring process capital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a:t>
            </a:r>
            <a:r>
              <a:rPr b="0" i="1" lang="en-US" sz="2800" u="none">
                <a:solidFill>
                  <a:srgbClr val="F8F8F8"/>
                </a:solidFill>
                <a:latin typeface="Times New Roman"/>
                <a:ea typeface="Times New Roman"/>
                <a:cs typeface="Times New Roman"/>
                <a:sym typeface="Times New Roman"/>
              </a:rPr>
              <a:t>Output method</a:t>
            </a:r>
            <a:endParaRPr i="1"/>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….achieve business effectiveness.</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The process indicators measure the actual value of labor productivity, such as profit per employee, to determine the contribution to the firm's overall productivity.</a:t>
            </a:r>
            <a:endParaRPr/>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 This method is based on reviewing past performances to predict future results.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a:t>
            </a:r>
            <a:r>
              <a:rPr b="0" i="1" lang="en-US" sz="2800" u="none">
                <a:solidFill>
                  <a:srgbClr val="F8F8F8"/>
                </a:solidFill>
                <a:latin typeface="Times New Roman"/>
                <a:ea typeface="Times New Roman"/>
                <a:cs typeface="Times New Roman"/>
                <a:sym typeface="Times New Roman"/>
              </a:rPr>
              <a:t>Management capability</a:t>
            </a:r>
            <a:endParaRPr i="1"/>
          </a:p>
          <a:p>
            <a:pPr indent="0" lvl="0" marL="0" marR="0" rtl="0" algn="l">
              <a:lnSpc>
                <a:spcPct val="100000"/>
              </a:lnSpc>
              <a:spcBef>
                <a:spcPts val="560"/>
              </a:spcBef>
              <a:spcAft>
                <a:spcPts val="0"/>
              </a:spcAft>
              <a:buClr>
                <a:srgbClr val="F8F8F8"/>
              </a:buClr>
              <a:buSzPts val="2800"/>
              <a:buFont typeface="Times New Roman"/>
              <a:buChar char="•"/>
            </a:pPr>
            <a:r>
              <a:rPr b="0" i="0" lang="en-US" sz="2800" u="none">
                <a:solidFill>
                  <a:srgbClr val="F8F8F8"/>
                </a:solidFill>
                <a:latin typeface="Times New Roman"/>
                <a:ea typeface="Times New Roman"/>
                <a:cs typeface="Times New Roman"/>
                <a:sym typeface="Times New Roman"/>
              </a:rPr>
              <a:t>it is the capability of constructing and coordinating resources to integrate and develop processes to respond to changing business conditions.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227" name="Google Shape;227;p24"/>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3)Process capital…. 3.2)Measuring process capital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a:t>
            </a:r>
            <a:r>
              <a:rPr b="0" i="1" lang="en-US" sz="2800" u="none">
                <a:solidFill>
                  <a:srgbClr val="F8F8F8"/>
                </a:solidFill>
                <a:latin typeface="Times New Roman"/>
                <a:ea typeface="Times New Roman"/>
                <a:cs typeface="Times New Roman"/>
                <a:sym typeface="Times New Roman"/>
              </a:rPr>
              <a:t>Management of venture</a:t>
            </a:r>
            <a:r>
              <a:rPr b="0" i="0" lang="en-US" sz="2800" u="none">
                <a:solidFill>
                  <a:srgbClr val="F8F8F8"/>
                </a:solidFill>
                <a:latin typeface="Times New Roman"/>
                <a:ea typeface="Times New Roman"/>
                <a:cs typeface="Times New Roman"/>
                <a:sym typeface="Times New Roman"/>
              </a:rPr>
              <a:t>s…4.1)what is it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a)venture management is a business management discipline that focuses on being both </a:t>
            </a:r>
            <a:r>
              <a:rPr b="0" i="1" lang="en-US" sz="2800" u="none">
                <a:solidFill>
                  <a:srgbClr val="F8F8F8"/>
                </a:solidFill>
                <a:latin typeface="Times New Roman"/>
                <a:ea typeface="Times New Roman"/>
                <a:cs typeface="Times New Roman"/>
                <a:sym typeface="Times New Roman"/>
              </a:rPr>
              <a:t>innovative</a:t>
            </a:r>
            <a:r>
              <a:rPr b="0" i="0" lang="en-US" sz="2800" u="none">
                <a:solidFill>
                  <a:srgbClr val="F8F8F8"/>
                </a:solidFill>
                <a:latin typeface="Times New Roman"/>
                <a:ea typeface="Times New Roman"/>
                <a:cs typeface="Times New Roman"/>
                <a:sym typeface="Times New Roman"/>
              </a:rPr>
              <a:t> and </a:t>
            </a:r>
            <a:r>
              <a:rPr b="0" i="1" lang="en-US" sz="2800" u="none">
                <a:solidFill>
                  <a:srgbClr val="F8F8F8"/>
                </a:solidFill>
                <a:latin typeface="Times New Roman"/>
                <a:ea typeface="Times New Roman"/>
                <a:cs typeface="Times New Roman"/>
                <a:sym typeface="Times New Roman"/>
              </a:rPr>
              <a:t>challenging</a:t>
            </a:r>
            <a:r>
              <a:rPr b="0" i="0" lang="en-US" sz="2800" u="none">
                <a:solidFill>
                  <a:srgbClr val="F8F8F8"/>
                </a:solidFill>
                <a:latin typeface="Times New Roman"/>
                <a:ea typeface="Times New Roman"/>
                <a:cs typeface="Times New Roman"/>
                <a:sym typeface="Times New Roman"/>
              </a:rPr>
              <a:t> in the realm of introducing what could be a completely new product or entering a promising newly emerging market.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b)The discipline is focused on the </a:t>
            </a:r>
            <a:r>
              <a:rPr b="0" i="1" lang="en-US" sz="2800" u="none">
                <a:solidFill>
                  <a:srgbClr val="F8F8F8"/>
                </a:solidFill>
                <a:latin typeface="Times New Roman"/>
                <a:ea typeface="Times New Roman"/>
                <a:cs typeface="Times New Roman"/>
                <a:sym typeface="Times New Roman"/>
              </a:rPr>
              <a:t>skills, practices</a:t>
            </a:r>
            <a:r>
              <a:rPr b="0" i="0" lang="en-US" sz="2800" u="none">
                <a:solidFill>
                  <a:srgbClr val="F8F8F8"/>
                </a:solidFill>
                <a:latin typeface="Times New Roman"/>
                <a:ea typeface="Times New Roman"/>
                <a:cs typeface="Times New Roman"/>
                <a:sym typeface="Times New Roman"/>
              </a:rPr>
              <a:t> and </a:t>
            </a:r>
            <a:r>
              <a:rPr b="0" i="1" lang="en-US" sz="2800" u="none">
                <a:solidFill>
                  <a:srgbClr val="F8F8F8"/>
                </a:solidFill>
                <a:latin typeface="Times New Roman"/>
                <a:ea typeface="Times New Roman"/>
                <a:cs typeface="Times New Roman"/>
                <a:sym typeface="Times New Roman"/>
              </a:rPr>
              <a:t>technology</a:t>
            </a:r>
            <a:r>
              <a:rPr b="0" i="0" lang="en-US" sz="2800" u="none">
                <a:solidFill>
                  <a:srgbClr val="F8F8F8"/>
                </a:solidFill>
                <a:latin typeface="Times New Roman"/>
                <a:ea typeface="Times New Roman"/>
                <a:cs typeface="Times New Roman"/>
                <a:sym typeface="Times New Roman"/>
              </a:rPr>
              <a:t> required to manage the rapid growth of new business in highly dynamic environments.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These environments are often characterized by rapid technology change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4.2) </a:t>
            </a:r>
            <a:r>
              <a:rPr b="0" i="1" lang="en-US" sz="2800" u="none">
                <a:solidFill>
                  <a:srgbClr val="F8F8F8"/>
                </a:solidFill>
                <a:latin typeface="Times New Roman"/>
                <a:ea typeface="Times New Roman"/>
                <a:cs typeface="Times New Roman"/>
                <a:sym typeface="Times New Roman"/>
              </a:rPr>
              <a:t>Objectives…</a:t>
            </a:r>
            <a:r>
              <a:rPr b="0" i="0" lang="en-US" sz="2800" u="none">
                <a:solidFill>
                  <a:srgbClr val="F8F8F8"/>
                </a:solidFill>
                <a:latin typeface="Times New Roman"/>
                <a:ea typeface="Times New Roman"/>
                <a:cs typeface="Times New Roman"/>
                <a:sym typeface="Times New Roman"/>
              </a:rPr>
              <a:t>.</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a)The basic motive behind any venture management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234" name="Google Shape;234;p25"/>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4)Management of ventures…4.2)Objectives….</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a)…..program is to look beyond the existing business uncertainty in a particular market.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b)This is typically done by experimenting with new ideas and business actions.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c)The primary aim is then to enhance entrepreneurial activity by exploiting new areas of growth.</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4.3) </a:t>
            </a:r>
            <a:r>
              <a:rPr b="0" i="1" lang="en-US" sz="2800" u="none">
                <a:solidFill>
                  <a:srgbClr val="F8F8F8"/>
                </a:solidFill>
                <a:latin typeface="Times New Roman"/>
                <a:ea typeface="Times New Roman"/>
                <a:cs typeface="Times New Roman"/>
                <a:sym typeface="Times New Roman"/>
              </a:rPr>
              <a:t>functions of management of ventures…</a:t>
            </a:r>
            <a:r>
              <a:rPr b="0" i="0" lang="en-US" sz="2800" u="none">
                <a:solidFill>
                  <a:srgbClr val="F8F8F8"/>
                </a:solidFill>
                <a:latin typeface="Times New Roman"/>
                <a:ea typeface="Times New Roman"/>
                <a:cs typeface="Times New Roman"/>
                <a:sym typeface="Times New Roman"/>
              </a:rPr>
              <a:t>.</a:t>
            </a:r>
            <a:endParaRPr/>
          </a:p>
          <a:p>
            <a:pPr indent="-406400" lvl="0" marL="457200" marR="0" rtl="0" algn="l">
              <a:lnSpc>
                <a:spcPct val="100000"/>
              </a:lnSpc>
              <a:spcBef>
                <a:spcPts val="560"/>
              </a:spcBef>
              <a:spcAft>
                <a:spcPts val="0"/>
              </a:spcAft>
              <a:buClr>
                <a:srgbClr val="F8F8F8"/>
              </a:buClr>
              <a:buSzPts val="2800"/>
              <a:buFont typeface="Times New Roman"/>
              <a:buAutoNum type="alphaLcParenR"/>
            </a:pPr>
            <a:r>
              <a:rPr b="0" i="1" lang="en-US" sz="2800" u="none">
                <a:solidFill>
                  <a:srgbClr val="F8F8F8"/>
                </a:solidFill>
                <a:latin typeface="Times New Roman"/>
                <a:ea typeface="Times New Roman"/>
                <a:cs typeface="Times New Roman"/>
                <a:sym typeface="Times New Roman"/>
              </a:rPr>
              <a:t>Planning</a:t>
            </a:r>
            <a:endParaRPr b="0"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a.1) It deals with chalking out a future course of action &amp; deciding in advance the most appropriate course of actions for achievement of pre-determined goal</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241" name="Google Shape;241;p26"/>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4)Management of ventures…4.2)Objectives….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4.3) functions of management of ventures….a)Planning…</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a.1)It deals with chalking out a future course of action &amp; deciding in advance the most appropriate course of actions for achievement of pre-determined goals.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a.2)Planning is deciding in advance as what to do, when to do &amp; how to do.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a.3)It bridges the gap from where we are &amp; where we want to be A plan is a future course of actions.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a.4)It is an exercise in problem solving &amp; decision making.</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a.5)Planning is determination of courses of action to achieve desired goals. Thus, planning is a systematic thinking about ways &amp; means for accomplishment of pre-determined goals. Planning is necessary to ensure proper utilization of human &amp; non-human resources. It is all pervasive, it is an intellectual activity and it also helps in avoiding confusion, uncertainties, risks, wastages etc.</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248" name="Google Shape;248;p27"/>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4)Management of ventures…4.2)Objectives….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4.3) functions of management of ventures….b)…Organizing</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b.1)It is the process of bringing together physical, financial and human resources and developing productive relationship amongst them for achievement of organizational goals.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b.2) it with everything useful or its functioning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b.3) To organize a business involves determining &amp; providing human and non-human resources to the organizational structure.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a:t>
            </a:r>
            <a:r>
              <a:rPr b="0" i="1" lang="en-US" sz="2800" u="none">
                <a:solidFill>
                  <a:srgbClr val="F8F8F8"/>
                </a:solidFill>
                <a:latin typeface="Times New Roman"/>
                <a:ea typeface="Times New Roman"/>
                <a:cs typeface="Times New Roman"/>
                <a:sym typeface="Times New Roman"/>
              </a:rPr>
              <a:t>Staffing</a:t>
            </a:r>
            <a:endParaRPr i="1"/>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c.1)It is the function of manning the organization structure and keeping it manned.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255" name="Google Shape;255;p28"/>
          <p:cNvSpPr txBox="1"/>
          <p:nvPr>
            <p:ph idx="1" type="body"/>
          </p:nvPr>
        </p:nvSpPr>
        <p:spPr>
          <a:xfrm>
            <a:off x="152400" y="8382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4)Management of ventures…4.2)Objectives….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4.3) functions of management of ventures….c) Staffing</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c.1)It is the function of manning the organization structure and keeping it manned.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c.2)Staffing has assumed greater importance in the recent years due to advancement of technology, increase in size of business, complexity of human behavior etc.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c.3)The main purpose of staffing is to put right man on right job . proper and effective selection, appraisal &amp; development of personnel to fill the roles designed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d) </a:t>
            </a:r>
            <a:r>
              <a:rPr b="0" i="1" lang="en-US" sz="2800" u="none">
                <a:solidFill>
                  <a:srgbClr val="F8F8F8"/>
                </a:solidFill>
                <a:latin typeface="Times New Roman"/>
                <a:ea typeface="Times New Roman"/>
                <a:cs typeface="Times New Roman"/>
                <a:sym typeface="Times New Roman"/>
              </a:rPr>
              <a:t>Directing</a:t>
            </a:r>
            <a:endParaRPr b="0"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d.1)it actuates the organizational methods to work efficiently for achievement of organizational purpose</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262" name="Google Shape;262;p29"/>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4)Management of ventures…4.2)Objectives….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4.3) functions of management of ventures….d)Directing</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d.2)Direction is that inert-personnel aspect of management which deals directly with influencing, guiding, supervising, motivating sub-ordinate for the achievement of orgaization</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a:t>
            </a:r>
            <a:r>
              <a:rPr b="0" i="1" lang="en-US" sz="2800" u="none">
                <a:solidFill>
                  <a:srgbClr val="F8F8F8"/>
                </a:solidFill>
                <a:latin typeface="Times New Roman"/>
                <a:ea typeface="Times New Roman"/>
                <a:cs typeface="Times New Roman"/>
                <a:sym typeface="Times New Roman"/>
              </a:rPr>
              <a:t> Controlling</a:t>
            </a:r>
            <a:endParaRPr b="0" i="1"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e.1)It implies measurement of accomplishment against the standards and correction of deviation if any to ensure achievement of organizational goals.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e.2) The purpose of controlling is to ensure that everything occurs in conformities with the standards.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e.3)An efficient system of control helps to predict deviations before they actually occur</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80" name="Google Shape;80;p3"/>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F8F8F8"/>
              </a:buClr>
              <a:buSzPts val="2800"/>
              <a:buFont typeface="Times New Roman"/>
              <a:buAutoNum type="arabicParenR"/>
            </a:pPr>
            <a:r>
              <a:rPr b="0" i="0" lang="en-US" sz="2800" u="none">
                <a:solidFill>
                  <a:srgbClr val="F8F8F8"/>
                </a:solidFill>
                <a:latin typeface="Times New Roman"/>
                <a:ea typeface="Times New Roman"/>
                <a:cs typeface="Times New Roman"/>
                <a:sym typeface="Times New Roman"/>
              </a:rPr>
              <a:t>Sources of financé…1.3)</a:t>
            </a:r>
            <a:r>
              <a:rPr b="0" i="1" lang="en-US" sz="2800" u="none">
                <a:solidFill>
                  <a:srgbClr val="F8F8F8"/>
                </a:solidFill>
                <a:latin typeface="Times New Roman"/>
                <a:ea typeface="Times New Roman"/>
                <a:cs typeface="Times New Roman"/>
                <a:sym typeface="Times New Roman"/>
              </a:rPr>
              <a:t>Venture capital</a:t>
            </a:r>
            <a:r>
              <a:rPr b="0" i="0" lang="en-US" sz="2800" u="none">
                <a:solidFill>
                  <a:srgbClr val="F8F8F8"/>
                </a:solidFill>
                <a:latin typeface="Times New Roman"/>
                <a:ea typeface="Times New Roman"/>
                <a:cs typeface="Times New Roman"/>
                <a:sym typeface="Times New Roman"/>
              </a:rPr>
              <a:t>…cont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 and biotechnology.</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b)Venture capitalists take an equity position in the company to help it carry out a promising but higher risk project.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c)This involves giving up some ownership or equity in your business to an external party.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d)Venture capitalists also expect a healthy return on their investment, often generated when the business starts selling shares to the public.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e)Be sure to look for investors who bring relevant experience and knowledge to your business.</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1.4)</a:t>
            </a:r>
            <a:r>
              <a:rPr b="0" i="1" lang="en-US" sz="2800" u="none">
                <a:solidFill>
                  <a:srgbClr val="F8F8F8"/>
                </a:solidFill>
                <a:latin typeface="Times New Roman"/>
                <a:ea typeface="Times New Roman"/>
                <a:cs typeface="Times New Roman"/>
                <a:sym typeface="Times New Roman"/>
              </a:rPr>
              <a:t> Angels</a:t>
            </a:r>
            <a:r>
              <a:rPr b="0" i="0" lang="en-US" sz="2800" u="none">
                <a:solidFill>
                  <a:srgbClr val="F8F8F8"/>
                </a:solidFill>
                <a:latin typeface="Times New Roman"/>
                <a:ea typeface="Times New Roman"/>
                <a:cs typeface="Times New Roman"/>
                <a:sym typeface="Times New Roman"/>
              </a:rPr>
              <a: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a)Angels are generally wealthy individuals or retired …….</a:t>
            </a:r>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269" name="Google Shape;269;p30"/>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Management of ventures…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4.4) </a:t>
            </a:r>
            <a:r>
              <a:rPr b="0" i="1" lang="en-US" sz="2800" u="none">
                <a:solidFill>
                  <a:srgbClr val="F8F8F8"/>
                </a:solidFill>
                <a:latin typeface="Times New Roman"/>
                <a:ea typeface="Times New Roman"/>
                <a:cs typeface="Times New Roman"/>
                <a:sym typeface="Times New Roman"/>
              </a:rPr>
              <a:t>Scientific management</a:t>
            </a:r>
            <a:r>
              <a:rPr b="0" i="0" lang="en-US" sz="2800" u="none">
                <a:solidFill>
                  <a:srgbClr val="F8F8F8"/>
                </a:solidFill>
                <a:latin typeface="Times New Roman"/>
                <a:ea typeface="Times New Roman"/>
                <a:cs typeface="Times New Roman"/>
                <a:sym typeface="Times New Roman"/>
              </a:rPr>
              <a:t>: it  is a management theory that analyzes work flows to improve economic efficiency,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4.5) </a:t>
            </a:r>
            <a:r>
              <a:rPr b="0" i="1" lang="en-US" sz="2800" u="none">
                <a:solidFill>
                  <a:srgbClr val="F8F8F8"/>
                </a:solidFill>
                <a:latin typeface="Times New Roman"/>
                <a:ea typeface="Times New Roman"/>
                <a:cs typeface="Times New Roman"/>
                <a:sym typeface="Times New Roman"/>
              </a:rPr>
              <a:t>Strategic management</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Clarify your vision. Setting well-defined goals should clarify your vision for your organization.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Collect and analyze information. This stage is important because the information you gain can have an impact on the next two steps.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Devise a strategy.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Execute your strategy.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Evaluate and control.</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276" name="Google Shape;276;p31"/>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4)Management of ventures…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4.6) </a:t>
            </a:r>
            <a:r>
              <a:rPr b="0" i="1" lang="en-US" sz="2800" u="none">
                <a:solidFill>
                  <a:srgbClr val="F8F8F8"/>
                </a:solidFill>
                <a:latin typeface="Times New Roman"/>
                <a:ea typeface="Times New Roman"/>
                <a:cs typeface="Times New Roman"/>
                <a:sym typeface="Times New Roman"/>
              </a:rPr>
              <a:t>Human resource management (HRM)</a:t>
            </a:r>
            <a:r>
              <a:rPr b="0" i="0" lang="en-US" sz="2800" u="none">
                <a:solidFill>
                  <a:srgbClr val="F8F8F8"/>
                </a:solidFill>
                <a:latin typeface="Times New Roman"/>
                <a:ea typeface="Times New Roman"/>
                <a:cs typeface="Times New Roman"/>
                <a:sym typeface="Times New Roman"/>
              </a:rPr>
              <a:t> is the practice of recruiting, hiring, deploying and managing an organization's employees.</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Planning</a:t>
            </a:r>
            <a:r>
              <a:rPr b="0" i="0" lang="en-US" sz="2800" u="none">
                <a:solidFill>
                  <a:srgbClr val="F8F8F8"/>
                </a:solidFill>
                <a:latin typeface="Times New Roman"/>
                <a:ea typeface="Times New Roman"/>
                <a:cs typeface="Times New Roman"/>
                <a:sym typeface="Times New Roman"/>
              </a:rPr>
              <a:t>…..planning of all activates, making the colander, </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Job analysis</a:t>
            </a:r>
            <a:r>
              <a:rPr b="0" i="0" lang="en-US" sz="2800" u="none">
                <a:solidFill>
                  <a:srgbClr val="F8F8F8"/>
                </a:solidFill>
                <a:latin typeface="Times New Roman"/>
                <a:ea typeface="Times New Roman"/>
                <a:cs typeface="Times New Roman"/>
                <a:sym typeface="Times New Roman"/>
              </a:rPr>
              <a:t>…which jobs to offer, where, at what cost, budget</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training</a:t>
            </a:r>
            <a:r>
              <a:rPr b="0" i="0" lang="en-US" sz="2800" u="none">
                <a:solidFill>
                  <a:srgbClr val="F8F8F8"/>
                </a:solidFill>
                <a:latin typeface="Times New Roman"/>
                <a:ea typeface="Times New Roman"/>
                <a:cs typeface="Times New Roman"/>
                <a:sym typeface="Times New Roman"/>
              </a:rPr>
              <a:t>…..when to arrange, how to arrange, who will train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recruitment….process definition and implementation</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Selection…</a:t>
            </a:r>
            <a:r>
              <a:rPr b="0" i="0" lang="en-US" sz="2800" u="none">
                <a:solidFill>
                  <a:srgbClr val="F8F8F8"/>
                </a:solidFill>
                <a:latin typeface="Times New Roman"/>
                <a:ea typeface="Times New Roman"/>
                <a:cs typeface="Times New Roman"/>
                <a:sym typeface="Times New Roman"/>
              </a:rPr>
              <a:t>.process of selection, documentation, all legal matters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228600" y="0"/>
            <a:ext cx="8610600" cy="1524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2…part4</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entrepreneurship development </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&amp; </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leadership entrepreneurial motivation</a:t>
            </a:r>
            <a:endParaRPr/>
          </a:p>
        </p:txBody>
      </p:sp>
      <p:sp>
        <p:nvSpPr>
          <p:cNvPr id="283" name="Google Shape;283;p32"/>
          <p:cNvSpPr txBox="1"/>
          <p:nvPr>
            <p:ph idx="1" type="body"/>
          </p:nvPr>
        </p:nvSpPr>
        <p:spPr>
          <a:xfrm>
            <a:off x="152400" y="1524000"/>
            <a:ext cx="8839200" cy="53340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F8F8F8"/>
              </a:buClr>
              <a:buSzPts val="2800"/>
              <a:buFont typeface="Times New Roman"/>
              <a:buAutoNum type="arabicParenR"/>
            </a:pPr>
            <a:r>
              <a:rPr b="0" i="0" lang="en-US" sz="2800" u="none">
                <a:solidFill>
                  <a:srgbClr val="F8F8F8"/>
                </a:solidFill>
                <a:latin typeface="Times New Roman"/>
                <a:ea typeface="Times New Roman"/>
                <a:cs typeface="Times New Roman"/>
                <a:sym typeface="Times New Roman"/>
              </a:rPr>
              <a:t>Covered till date…..</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1.5) Tips for Entrepreneurial Success Embrace their uniqueness, Consider what makes them happy, find mentors, read read read, Increase their knowledge, Boost their self-confidence, Become action-takers, Make a business plan, Create value, Tell them to ask questions, Guide them to be patient, Develop a positive outlook</a:t>
            </a:r>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228600" y="762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800"/>
              <a:buFont typeface="Corsiva"/>
              <a:buNone/>
            </a:pPr>
            <a:r>
              <a:rPr b="1" i="0" lang="en-US" sz="1800" u="none">
                <a:solidFill>
                  <a:srgbClr val="F8F8F8"/>
                </a:solidFill>
                <a:latin typeface="Corsiva"/>
                <a:ea typeface="Corsiva"/>
                <a:cs typeface="Corsiva"/>
                <a:sym typeface="Corsiva"/>
              </a:rPr>
              <a:t>module 2…part4</a:t>
            </a:r>
            <a:br>
              <a:rPr b="1" i="0" lang="en-US" sz="1800" u="none">
                <a:solidFill>
                  <a:srgbClr val="F8F8F8"/>
                </a:solidFill>
                <a:latin typeface="Corsiva"/>
                <a:ea typeface="Corsiva"/>
                <a:cs typeface="Corsiva"/>
                <a:sym typeface="Corsiva"/>
              </a:rPr>
            </a:br>
            <a:r>
              <a:rPr b="1" i="0" lang="en-US" sz="1800" u="none">
                <a:solidFill>
                  <a:srgbClr val="F8F8F8"/>
                </a:solidFill>
                <a:latin typeface="Corsiva"/>
                <a:ea typeface="Corsiva"/>
                <a:cs typeface="Corsiva"/>
                <a:sym typeface="Corsiva"/>
              </a:rPr>
              <a:t>entrepreneurship development </a:t>
            </a:r>
            <a:br>
              <a:rPr b="1" i="0" lang="en-US" sz="1800" u="none">
                <a:solidFill>
                  <a:srgbClr val="F8F8F8"/>
                </a:solidFill>
                <a:latin typeface="Corsiva"/>
                <a:ea typeface="Corsiva"/>
                <a:cs typeface="Corsiva"/>
                <a:sym typeface="Corsiva"/>
              </a:rPr>
            </a:br>
            <a:r>
              <a:rPr b="1" i="0" lang="en-US" sz="1800" u="none">
                <a:solidFill>
                  <a:srgbClr val="F8F8F8"/>
                </a:solidFill>
                <a:latin typeface="Corsiva"/>
                <a:ea typeface="Corsiva"/>
                <a:cs typeface="Corsiva"/>
                <a:sym typeface="Corsiva"/>
              </a:rPr>
              <a:t>&amp; </a:t>
            </a:r>
            <a:br>
              <a:rPr b="1" i="0" lang="en-US" sz="1800" u="none">
                <a:solidFill>
                  <a:srgbClr val="F8F8F8"/>
                </a:solidFill>
                <a:latin typeface="Corsiva"/>
                <a:ea typeface="Corsiva"/>
                <a:cs typeface="Corsiva"/>
                <a:sym typeface="Corsiva"/>
              </a:rPr>
            </a:br>
            <a:r>
              <a:rPr b="1" i="0" lang="en-US" sz="1800" u="none">
                <a:solidFill>
                  <a:srgbClr val="F8F8F8"/>
                </a:solidFill>
                <a:latin typeface="Corsiva"/>
                <a:ea typeface="Corsiva"/>
                <a:cs typeface="Corsiva"/>
                <a:sym typeface="Corsiva"/>
              </a:rPr>
              <a:t>leadership entrepreneurial motivation</a:t>
            </a:r>
            <a:endParaRPr/>
          </a:p>
        </p:txBody>
      </p:sp>
      <p:sp>
        <p:nvSpPr>
          <p:cNvPr id="290" name="Google Shape;290;p33"/>
          <p:cNvSpPr txBox="1"/>
          <p:nvPr>
            <p:ph idx="1" type="body"/>
          </p:nvPr>
        </p:nvSpPr>
        <p:spPr>
          <a:xfrm>
            <a:off x="192087" y="1066800"/>
            <a:ext cx="8839200" cy="594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1" i="1" lang="en-US" sz="2800" u="none">
                <a:solidFill>
                  <a:srgbClr val="F8F8F8"/>
                </a:solidFill>
                <a:latin typeface="Times New Roman"/>
                <a:ea typeface="Times New Roman"/>
                <a:cs typeface="Times New Roman"/>
                <a:sym typeface="Times New Roman"/>
              </a:rPr>
              <a:t>Entrepreneurial opportunities</a:t>
            </a:r>
            <a:r>
              <a:rPr b="0" i="0" lang="en-US" sz="2800" u="none">
                <a:solidFill>
                  <a:srgbClr val="F8F8F8"/>
                </a:solidFill>
                <a:latin typeface="Times New Roman"/>
                <a:ea typeface="Times New Roman"/>
                <a:cs typeface="Times New Roman"/>
                <a:sym typeface="Times New Roman"/>
              </a:rPr>
              <a:t>…cont</a:t>
            </a:r>
            <a:endParaRPr/>
          </a:p>
          <a:p>
            <a:pPr indent="-342900" lvl="0" marL="34290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2.5) the different types of opportunities…</a:t>
            </a:r>
            <a:endParaRPr/>
          </a:p>
          <a:p>
            <a:pPr indent="-342900" lvl="0" marL="34290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 </a:t>
            </a:r>
            <a:r>
              <a:rPr b="0" i="1" lang="en-US" sz="2800" u="none">
                <a:solidFill>
                  <a:srgbClr val="F8F8F8"/>
                </a:solidFill>
                <a:latin typeface="Times New Roman"/>
                <a:ea typeface="Times New Roman"/>
                <a:cs typeface="Times New Roman"/>
                <a:sym typeface="Times New Roman"/>
              </a:rPr>
              <a:t>Startup Incubators..</a:t>
            </a:r>
            <a:r>
              <a:rPr b="0" i="0" lang="en-US" sz="2800" u="none">
                <a:solidFill>
                  <a:srgbClr val="F8F8F8"/>
                </a:solidFill>
                <a:latin typeface="Times New Roman"/>
                <a:ea typeface="Times New Roman"/>
                <a:cs typeface="Times New Roman"/>
                <a:sym typeface="Times New Roman"/>
              </a:rPr>
              <a:t>cont</a:t>
            </a:r>
            <a:endParaRPr/>
          </a:p>
          <a:p>
            <a:pPr indent="-342900" lvl="0" marL="34290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d.2) they can provide other much-needed services like office space, professional seminars, access to industry professionals, or access to the means of production to give startups of all kinds an opportunity to accomplish their mission. </a:t>
            </a:r>
            <a:endParaRPr/>
          </a:p>
          <a:p>
            <a:pPr indent="-342900" lvl="0" marL="34290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 </a:t>
            </a:r>
            <a:r>
              <a:rPr b="0" i="1" lang="en-US" sz="2800" u="none">
                <a:solidFill>
                  <a:srgbClr val="F8F8F8"/>
                </a:solidFill>
                <a:latin typeface="Times New Roman"/>
                <a:ea typeface="Times New Roman"/>
                <a:cs typeface="Times New Roman"/>
                <a:sym typeface="Times New Roman"/>
              </a:rPr>
              <a:t>Quality Content</a:t>
            </a:r>
            <a:r>
              <a:rPr b="0" i="0" lang="en-US" sz="2800" u="none">
                <a:solidFill>
                  <a:srgbClr val="F8F8F8"/>
                </a:solidFill>
                <a:latin typeface="Times New Roman"/>
                <a:ea typeface="Times New Roman"/>
                <a:cs typeface="Times New Roman"/>
                <a:sym typeface="Times New Roman"/>
              </a:rPr>
              <a:t>….</a:t>
            </a:r>
            <a:endParaRPr/>
          </a:p>
          <a:p>
            <a:pPr indent="-342900" lvl="0" marL="34290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e.1)Producing quality content will always set your business ahead of the curve.</a:t>
            </a:r>
            <a:endParaRPr/>
          </a:p>
          <a:p>
            <a:pPr indent="-342900" lvl="0" marL="34290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e.2) every entrepreneur is always striving to give…..</a:t>
            </a:r>
            <a:endParaRPr/>
          </a:p>
          <a:p>
            <a:pPr indent="-342900" lvl="0" marL="34290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F8F8F8"/>
              </a:buClr>
              <a:buSzPts val="2400"/>
              <a:buFont typeface="Times New Roman"/>
              <a:buNone/>
            </a:pPr>
            <a:r>
              <a:rPr b="0" i="0" lang="en-US" sz="2400" u="none">
                <a:solidFill>
                  <a:srgbClr val="F8F8F8"/>
                </a:solidFill>
                <a:latin typeface="Times New Roman"/>
                <a:ea typeface="Times New Roman"/>
                <a:cs typeface="Times New Roman"/>
                <a:sym typeface="Times New Roman"/>
              </a:rPr>
              <a:t> </a:t>
            </a:r>
            <a:endParaRPr/>
          </a:p>
          <a:p>
            <a:pPr indent="-342900" lvl="0" marL="34290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297" name="Google Shape;297;p34"/>
          <p:cNvSpPr txBox="1"/>
          <p:nvPr>
            <p:ph idx="1" type="body"/>
          </p:nvPr>
        </p:nvSpPr>
        <p:spPr>
          <a:xfrm>
            <a:off x="192087" y="762000"/>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6)Proprietorship……6.3)sole proprietorship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e)……consultants.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 Most small businesses start as sole proprietorships and either stay that way or expand and transition to a limited liability entity or corporation.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g)One of the main disadvantages of sole proprietorships is that they do not have any government protection, as they are not registered. This means that all liabilities extend from the business to the owner.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h)The main advantage of a sole proprietorship are the pass-through tax advantage, the ease of creation, and the low fees for creation and maintenance.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04" name="Google Shape;304;p35"/>
          <p:cNvSpPr txBox="1"/>
          <p:nvPr>
            <p:ph idx="1" type="body"/>
          </p:nvPr>
        </p:nvSpPr>
        <p:spPr>
          <a:xfrm>
            <a:off x="192087" y="762000"/>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a)A partnership is a kind of business where a formal agreement between two or more people is made who agree to be the co-owners.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b)they distribute responsibilities for running an organization and share the income or losses that the business generates.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c)In India, all the aspects and functions of the partnership are administered under ‘The Indian Partnership Act 1932’. D)This specific law explains that partnership is an association between two or more individuals or parties who have accepted to share the profits generated from the business under the supervision of all the members or behalf of other members.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11" name="Google Shape;311;p36"/>
          <p:cNvSpPr txBox="1"/>
          <p:nvPr>
            <p:ph idx="1" type="body"/>
          </p:nvPr>
        </p:nvSpPr>
        <p:spPr>
          <a:xfrm>
            <a:off x="192087" y="762000"/>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7.1)Features of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Following are the few features of a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a)Agreement between Partners: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a.1)It is an association of two or more individuals, and a partnership arises from an agreement or a contract. The agreement (accord) becomes the basis of the association between the partners.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a.2)Such an agreement is in the written form.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a.3)An oral agreement is evenhandedly legitimate.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a.4)In order to avoid controversies, it is always good, if the partners have a copy of the written agreement.</a:t>
            </a:r>
            <a:endParaRPr/>
          </a:p>
          <a:p>
            <a:pPr indent="-165100" lvl="0" marL="34290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18" name="Google Shape;318;p37"/>
          <p:cNvSpPr txBox="1"/>
          <p:nvPr>
            <p:ph idx="1" type="body"/>
          </p:nvPr>
        </p:nvSpPr>
        <p:spPr>
          <a:xfrm>
            <a:off x="192087" y="762000"/>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partnership….7.1)Features of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Two or More Persons: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b.1)In order to manifest a partnership, there should be at least two  persons possessing a common goal. i.e the minimal number of partners in an enterprise can be two (2). b.2)However, there is a constraint on their maximum number of people.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c)Sharing of Profit: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c.1)the  partners have to share gains and losses of a trading concern.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c.2)As per Partnership Act,  partnership as an association between people who have consented to share the gains of a business, the sharing of loss is implicit. </a:t>
            </a:r>
            <a:endParaRPr/>
          </a:p>
          <a:p>
            <a:pPr indent="-165100" lvl="0" marL="34290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8"/>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25" name="Google Shape;325;p38"/>
          <p:cNvSpPr txBox="1"/>
          <p:nvPr>
            <p:ph idx="1" type="body"/>
          </p:nvPr>
        </p:nvSpPr>
        <p:spPr>
          <a:xfrm>
            <a:off x="192087" y="762000"/>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partnership….7.1)Features of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c)Sharing of Profit: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c.3)Hence, sharing of gains and losses is vital.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d)Business Motive: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d.1)It is important for a firm to carry some kind of business and should have a profit gaining motive.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e)Mutual Business: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e.1)The partners are the owners as well as the agent of their firm.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e.2)Any act performed by one partner can affect other partners and the firm.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e.3)It can be concluded that this point acts as a test of…..</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32" name="Google Shape;332;p39"/>
          <p:cNvSpPr txBox="1"/>
          <p:nvPr>
            <p:ph idx="1" type="body"/>
          </p:nvPr>
        </p:nvSpPr>
        <p:spPr>
          <a:xfrm>
            <a:off x="192087" y="762000"/>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partnership….7.1)Features of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e)Mutual Business: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e.3)……partnership for all the partners.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 Unlimited Liability: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f.1)Every partner in a partnership has unlimited liability.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7.2) Types of Partnerships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a)A partnership is divided into different types depending on the state and where the business operates.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three most common types of partnerships are…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b.1)General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1)A general partnership comprises two or more owners to run a business. </a:t>
            </a:r>
            <a:endParaRPr/>
          </a:p>
          <a:p>
            <a:pPr indent="-165100" lvl="0" marL="34290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87" name="Google Shape;87;p4"/>
          <p:cNvSpPr txBox="1"/>
          <p:nvPr>
            <p:ph idx="1" type="body"/>
          </p:nvPr>
        </p:nvSpPr>
        <p:spPr>
          <a:xfrm>
            <a:off x="152400" y="762000"/>
            <a:ext cx="8839200" cy="60960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F8F8F8"/>
              </a:buClr>
              <a:buSzPts val="2800"/>
              <a:buFont typeface="Times New Roman"/>
              <a:buAutoNum type="arabicParenR"/>
            </a:pPr>
            <a:r>
              <a:rPr b="0" i="0" lang="en-US" sz="2800" u="none">
                <a:solidFill>
                  <a:srgbClr val="F8F8F8"/>
                </a:solidFill>
                <a:latin typeface="Times New Roman"/>
                <a:ea typeface="Times New Roman"/>
                <a:cs typeface="Times New Roman"/>
                <a:sym typeface="Times New Roman"/>
              </a:rPr>
              <a:t>Sources of financé…4. </a:t>
            </a:r>
            <a:r>
              <a:rPr b="0" i="1" lang="en-US" sz="2800" u="none">
                <a:solidFill>
                  <a:srgbClr val="F8F8F8"/>
                </a:solidFill>
                <a:latin typeface="Times New Roman"/>
                <a:ea typeface="Times New Roman"/>
                <a:cs typeface="Times New Roman"/>
                <a:sym typeface="Times New Roman"/>
              </a:rPr>
              <a:t>Angels</a:t>
            </a:r>
            <a:r>
              <a:rPr b="0" i="0" lang="en-US" sz="2800" u="none">
                <a:solidFill>
                  <a:srgbClr val="F8F8F8"/>
                </a:solidFill>
                <a:latin typeface="Times New Roman"/>
                <a:ea typeface="Times New Roman"/>
                <a:cs typeface="Times New Roman"/>
                <a:sym typeface="Times New Roman"/>
              </a:rPr>
              <a:t>…cont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b)….company executives who invest directly in small firms owned by others.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c)They are often leaders in their own field who not only contribute their experience and network of contacts but also their technical and/or management knowledge.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d)In exchange for risking their money, they reserve the right to supervise the company's management practices.</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e)In concrete terms, this often involves a seat on the board of directors and an assurance of transparency.</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1.5). </a:t>
            </a:r>
            <a:r>
              <a:rPr b="0" i="1" lang="en-US" sz="2800" u="none">
                <a:solidFill>
                  <a:srgbClr val="F8F8F8"/>
                </a:solidFill>
                <a:latin typeface="Times New Roman"/>
                <a:ea typeface="Times New Roman"/>
                <a:cs typeface="Times New Roman"/>
                <a:sym typeface="Times New Roman"/>
              </a:rPr>
              <a:t>Business incubators</a:t>
            </a:r>
            <a:r>
              <a:rPr b="0" i="0" lang="en-US" sz="2800" u="none">
                <a:solidFill>
                  <a:srgbClr val="F8F8F8"/>
                </a:solidFill>
                <a:latin typeface="Times New Roman"/>
                <a:ea typeface="Times New Roman"/>
                <a:cs typeface="Times New Roman"/>
                <a:sym typeface="Times New Roman"/>
              </a:rPr>
              <a: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a)Business incubators (or "accelerators") generally focus on the high-tech sector by providing support for new…….. </a:t>
            </a:r>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39" name="Google Shape;339;p40"/>
          <p:cNvSpPr txBox="1"/>
          <p:nvPr>
            <p:ph idx="1" type="body"/>
          </p:nvPr>
        </p:nvSpPr>
        <p:spPr>
          <a:xfrm>
            <a:off x="152400" y="779462"/>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partnership….7.2) Types of Partnerships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b.1)General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 each partner represents the firm with equal right.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3)All partners can participate in management activities, decision making, and have the right to control the business. 4) profits, debts, and liabilities are equally shared and divided equally.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 the general partnership definition can be stated as those partnerships where rights and responsibilities are shared equally in terms of management and decision making.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 Each partner should take full responsibility for the debts and liability incurred by the other partner. </a:t>
            </a:r>
            <a:endParaRPr/>
          </a:p>
          <a:p>
            <a:pPr indent="-165100" lvl="0" marL="34290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46" name="Google Shape;346;p41"/>
          <p:cNvSpPr txBox="1"/>
          <p:nvPr>
            <p:ph idx="1" type="body"/>
          </p:nvPr>
        </p:nvSpPr>
        <p:spPr>
          <a:xfrm>
            <a:off x="152400" y="779462"/>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partnership….7.2) Types of Partnerships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b.1)General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7)If one partner is sued, all the other partners are considered accountable.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8)The creditor or court will hold the partner’s personal assets. Therefore, most of the partners do not opt for this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b.2) Limited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1)it includes both the general and limited partners.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2)The general partner has unlimited liability, manages the business and the other limited partners.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3)Limited partners have limited control over the business….</a:t>
            </a:r>
            <a:endParaRPr/>
          </a:p>
          <a:p>
            <a:pPr indent="-165100" lvl="0" marL="34290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53" name="Google Shape;353;p42"/>
          <p:cNvSpPr txBox="1"/>
          <p:nvPr>
            <p:ph idx="1" type="body"/>
          </p:nvPr>
        </p:nvSpPr>
        <p:spPr>
          <a:xfrm>
            <a:off x="152400" y="779462"/>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partnership….7.2) Types of Partnerships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b.2) Limited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3)……i.e.  limited to their investment. They are not associated with the everyday operations of the firm.</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the limited partners only invest and take a profit share. They do not have any interest in participating in management or decision making.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5)This non-involvement of limited partners,means they do not have the right to compensate the partnership losses from their income tax return.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b.3) Limited Liability Partnership)LLP)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a)In  (LLP), all the partners have limited liability.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60" name="Google Shape;360;p43"/>
          <p:cNvSpPr txBox="1"/>
          <p:nvPr>
            <p:ph idx="1" type="body"/>
          </p:nvPr>
        </p:nvSpPr>
        <p:spPr>
          <a:xfrm>
            <a:off x="152400" y="779462"/>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partnership….7.2) Types of Partnerships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b.3) Limited Liability Partnership)LLP)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b)Each partner is guarded against other partners legal and financial mistakes.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c)A limited liability partnership is almost similar to a Limited Liability Company (LLC) but different from a limited partnership or a general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7.3)Advantages of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a)Easy Formation – An agreement can be made oral or printed as an agreement to enter as a partner and establish a firm.</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b)Large Resources – Unlike sole proprietor where every….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4"/>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67" name="Google Shape;367;p44"/>
          <p:cNvSpPr txBox="1"/>
          <p:nvPr>
            <p:ph idx="1" type="body"/>
          </p:nvPr>
        </p:nvSpPr>
        <p:spPr>
          <a:xfrm>
            <a:off x="152400" y="779462"/>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partnership….7.3)Advantages of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b)Large Resources –……contribution is made by one person, in partnership, partners of the firm can contribute more capital and other resources as required.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c)Flexibility – The partners can initiate any changes if they think it is required to meet the desired result or change circumstances.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d)Sharing Risk – All loss incurred by the firm is equally distributed amongst each partner.</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 Combination of different skills – The partnership firm has the advantage of knowledge, skill, experience and talents of different partners.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74" name="Google Shape;374;p45"/>
          <p:cNvSpPr txBox="1"/>
          <p:nvPr>
            <p:ph idx="1" type="body"/>
          </p:nvPr>
        </p:nvSpPr>
        <p:spPr>
          <a:xfrm>
            <a:off x="152400" y="779462"/>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Policies governing small and medium scale industries (SME)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7.1)Government Policy can be broadly be classified into three categories. A) Policy initiative B) Institutional support C) Credit dispersion.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7.2)policy initaitives….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a)Small industry policies and incentives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The policies gave a thrust for promotion of small units. Central government announces financial, fiscal and infrastructure-related initiatives for SSIs for its growth.  Some of the items are kept reserved solely to be manufactured by small scale units. A preferential purchase policy is also suggested.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6"/>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81" name="Google Shape;381;p46"/>
          <p:cNvSpPr txBox="1"/>
          <p:nvPr>
            <p:ph idx="1" type="body"/>
          </p:nvPr>
        </p:nvSpPr>
        <p:spPr>
          <a:xfrm>
            <a:off x="152400" y="779462"/>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Policies governing small and medium scale industries (SME)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7.2)policy initaitives….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Liberalization and SSIs: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Under liberalization, foreign direct investment in SSIs sector allowed.  Such a policy improves the financial strength and leads to up gradation of technology.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Infrastructural facilities: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Industrial estates programme, integrated infrastructure development scheme and growth center schemes are some of the schemes initiated by central government for the development of appropriate infrastructure conducive to SSIs. </a:t>
            </a:r>
            <a:endParaRPr/>
          </a:p>
          <a:p>
            <a:pPr indent="-165100" lvl="0" marL="34290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7"/>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88" name="Google Shape;388;p47"/>
          <p:cNvSpPr txBox="1"/>
          <p:nvPr>
            <p:ph idx="1" type="body"/>
          </p:nvPr>
        </p:nvSpPr>
        <p:spPr>
          <a:xfrm>
            <a:off x="152400" y="779462"/>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Policies governing small and medium scale industries (SME)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7.2)policy initaitives….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 Small industry clusters: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Clusters are area where similar kinds of industries are located. Such clusters gain advantage of obtaining different materials and services at lower cost from different suppliers.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e)Marketing support: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the main emphasis is on marketing of their products mianly for SSI as marketing involves huge costs. For this government  promote the marketing of SSIs products to government department under the preferential purchase policy. Government also organizes specific training……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8"/>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395" name="Google Shape;395;p48"/>
          <p:cNvSpPr txBox="1"/>
          <p:nvPr>
            <p:ph idx="1" type="body"/>
          </p:nvPr>
        </p:nvSpPr>
        <p:spPr>
          <a:xfrm>
            <a:off x="152400" y="779462"/>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Policies governing small and medium scale industries (SME)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7.2)policy initaitives….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e)Marketing support: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……programmes related to marketing and export. It also organizes exhibitions and international trade fair for SSIs and reimburses expenses for foreign visit for marketing purpose by SSIs delegates.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7.3) Institutional support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a)Large number of institutions have been established by central government, state government, and industry associations  which provides institutional support in different fields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228600" y="762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1100"/>
              <a:buFont typeface="Corsiva"/>
              <a:buNone/>
            </a:pPr>
            <a:r>
              <a:rPr b="1" i="0" lang="en-US" sz="1100" u="none">
                <a:solidFill>
                  <a:srgbClr val="F8F8F8"/>
                </a:solidFill>
                <a:latin typeface="Corsiva"/>
                <a:ea typeface="Corsiva"/>
                <a:cs typeface="Corsiva"/>
                <a:sym typeface="Corsiva"/>
              </a:rPr>
              <a:t>module 2…part4</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entrepreneurship development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&amp; </a:t>
            </a:r>
            <a:br>
              <a:rPr b="1" i="0" lang="en-US" sz="1100" u="none">
                <a:solidFill>
                  <a:srgbClr val="F8F8F8"/>
                </a:solidFill>
                <a:latin typeface="Corsiva"/>
                <a:ea typeface="Corsiva"/>
                <a:cs typeface="Corsiva"/>
                <a:sym typeface="Corsiva"/>
              </a:rPr>
            </a:br>
            <a:r>
              <a:rPr b="1" i="0" lang="en-US" sz="1100" u="none">
                <a:solidFill>
                  <a:srgbClr val="F8F8F8"/>
                </a:solidFill>
                <a:latin typeface="Corsiva"/>
                <a:ea typeface="Corsiva"/>
                <a:cs typeface="Corsiva"/>
                <a:sym typeface="Corsiva"/>
              </a:rPr>
              <a:t>leadership entrepreneurial motivation</a:t>
            </a:r>
            <a:endParaRPr/>
          </a:p>
        </p:txBody>
      </p:sp>
      <p:sp>
        <p:nvSpPr>
          <p:cNvPr id="402" name="Google Shape;402;p49"/>
          <p:cNvSpPr txBox="1"/>
          <p:nvPr>
            <p:ph idx="1" type="body"/>
          </p:nvPr>
        </p:nvSpPr>
        <p:spPr>
          <a:xfrm>
            <a:off x="152400" y="779462"/>
            <a:ext cx="8839200" cy="6002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Policies governing small and medium scale industries (SME)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7.4) Credit support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a)Several financial institutions, banks, credit societies, cooperative societies etc have been established specifically to cater to the needs of SSIs for financial support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94" name="Google Shape;94;p5"/>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F8F8F8"/>
              </a:buClr>
              <a:buSzPts val="2800"/>
              <a:buFont typeface="Times New Roman"/>
              <a:buAutoNum type="arabicParenR"/>
            </a:pPr>
            <a:r>
              <a:rPr b="0" i="0" lang="en-US" sz="2800" u="none">
                <a:solidFill>
                  <a:srgbClr val="F8F8F8"/>
                </a:solidFill>
                <a:latin typeface="Times New Roman"/>
                <a:ea typeface="Times New Roman"/>
                <a:cs typeface="Times New Roman"/>
                <a:sym typeface="Times New Roman"/>
              </a:rPr>
              <a:t>Sources of financé…1.5). </a:t>
            </a:r>
            <a:r>
              <a:rPr b="0" i="1" lang="en-US" sz="2800" u="none">
                <a:solidFill>
                  <a:srgbClr val="F8F8F8"/>
                </a:solidFill>
                <a:latin typeface="Times New Roman"/>
                <a:ea typeface="Times New Roman"/>
                <a:cs typeface="Times New Roman"/>
                <a:sym typeface="Times New Roman"/>
              </a:rPr>
              <a:t>Business incubators</a:t>
            </a:r>
            <a:r>
              <a:rPr b="0" i="0" lang="en-US" sz="2800" u="none">
                <a:solidFill>
                  <a:srgbClr val="F8F8F8"/>
                </a:solidFill>
                <a:latin typeface="Times New Roman"/>
                <a:ea typeface="Times New Roman"/>
                <a:cs typeface="Times New Roman"/>
                <a:sym typeface="Times New Roman"/>
              </a:rPr>
              <a:t>…cont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a)….businesses in various stages of development.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local economic development incubators also focus on areas such as job creation, revitalization and hosting and sharing services.</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incubators  invite future businesses and other fledgling companies to share their premises, as well as their administrative, logistical and technical resources.</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d)an incubator might share the use of its laboratories so that a new business can develop and test its products more cheaply before beginning production.</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1.6)</a:t>
            </a:r>
            <a:r>
              <a:rPr b="0" i="1" lang="en-US" sz="2800" u="none">
                <a:solidFill>
                  <a:srgbClr val="F8F8F8"/>
                </a:solidFill>
                <a:latin typeface="Times New Roman"/>
                <a:ea typeface="Times New Roman"/>
                <a:cs typeface="Times New Roman"/>
                <a:sym typeface="Times New Roman"/>
              </a:rPr>
              <a:t>Government grants and subsidies</a:t>
            </a:r>
            <a:r>
              <a:rPr b="0" i="0" lang="en-US" sz="2800" u="none">
                <a:solidFill>
                  <a:srgbClr val="F8F8F8"/>
                </a:solidFill>
                <a:latin typeface="Times New Roman"/>
                <a:ea typeface="Times New Roman"/>
                <a:cs typeface="Times New Roman"/>
                <a:sym typeface="Times New Roman"/>
              </a:rPr>
              <a: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 Government agencies provide financing such as…… </a:t>
            </a:r>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0"/>
          <p:cNvSpPr txBox="1"/>
          <p:nvPr>
            <p:ph type="title"/>
          </p:nvPr>
        </p:nvSpPr>
        <p:spPr>
          <a:xfrm>
            <a:off x="228600" y="152400"/>
            <a:ext cx="8610600" cy="6172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7200"/>
              <a:buFont typeface="Corsiva"/>
              <a:buNone/>
            </a:pPr>
            <a:r>
              <a:rPr b="0" i="0" lang="en-US" sz="7200" u="none">
                <a:solidFill>
                  <a:srgbClr val="F8F8F8"/>
                </a:solidFill>
                <a:latin typeface="Corsiva"/>
                <a:ea typeface="Corsiva"/>
                <a:cs typeface="Corsiva"/>
                <a:sym typeface="Corsiva"/>
              </a:rPr>
              <a:t>THANK YOU</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For</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A</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Patient</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Hearing</a:t>
            </a:r>
            <a:endParaRPr/>
          </a:p>
        </p:txBody>
      </p:sp>
      <p:sp>
        <p:nvSpPr>
          <p:cNvPr id="408" name="Google Shape;408;p50"/>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b="0" i="0" sz="1400" u="none" cap="none" strike="noStrike">
              <a:solidFill>
                <a:srgbClr val="000000"/>
              </a:solidFill>
              <a:latin typeface="Arial"/>
              <a:ea typeface="Arial"/>
              <a:cs typeface="Arial"/>
              <a:sym typeface="Arial"/>
            </a:endParaRPr>
          </a:p>
        </p:txBody>
      </p:sp>
      <p:sp>
        <p:nvSpPr>
          <p:cNvPr id="409" name="Google Shape;409;p50"/>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01" name="Google Shape;101;p6"/>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F8F8F8"/>
              </a:buClr>
              <a:buSzPts val="2800"/>
              <a:buFont typeface="Times New Roman"/>
              <a:buAutoNum type="arabicParenR"/>
            </a:pPr>
            <a:r>
              <a:rPr b="0" i="0" lang="en-US" sz="2800" u="none">
                <a:solidFill>
                  <a:srgbClr val="F8F8F8"/>
                </a:solidFill>
                <a:latin typeface="Times New Roman"/>
                <a:ea typeface="Times New Roman"/>
                <a:cs typeface="Times New Roman"/>
                <a:sym typeface="Times New Roman"/>
              </a:rPr>
              <a:t>Sources of finance…</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1.6)</a:t>
            </a:r>
            <a:r>
              <a:rPr b="0" i="1" lang="en-US" sz="2800" u="none">
                <a:solidFill>
                  <a:srgbClr val="F8F8F8"/>
                </a:solidFill>
                <a:latin typeface="Times New Roman"/>
                <a:ea typeface="Times New Roman"/>
                <a:cs typeface="Times New Roman"/>
                <a:sym typeface="Times New Roman"/>
              </a:rPr>
              <a:t>Government grants and subsidies</a:t>
            </a:r>
            <a:r>
              <a:rPr b="0" i="0" lang="en-US" sz="2800" u="none">
                <a:solidFill>
                  <a:srgbClr val="F8F8F8"/>
                </a:solidFill>
                <a:latin typeface="Times New Roman"/>
                <a:ea typeface="Times New Roman"/>
                <a:cs typeface="Times New Roman"/>
                <a:sym typeface="Times New Roman"/>
              </a:rPr>
              <a:t>…cont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a)…..grants and subsidies that may be available to your business.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b)The website of the Government  provides a comprehensive listing of various government programs at the federal and provincial level.</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c)Criteria for Getting grants can be tough as There may be strong competition and the criteria for awards are often stringent.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d)Generally, most grants require you to match the funds you are being given and this amount varies greatly, depending on the granter. For example, a research grant may …..</a:t>
            </a:r>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08" name="Google Shape;108;p7"/>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F8F8F8"/>
              </a:buClr>
              <a:buSzPts val="2800"/>
              <a:buFont typeface="Times New Roman"/>
              <a:buAutoNum type="arabicParenR"/>
            </a:pPr>
            <a:r>
              <a:rPr b="0" i="0" lang="en-US" sz="2800" u="none">
                <a:solidFill>
                  <a:srgbClr val="F8F8F8"/>
                </a:solidFill>
                <a:latin typeface="Times New Roman"/>
                <a:ea typeface="Times New Roman"/>
                <a:cs typeface="Times New Roman"/>
                <a:sym typeface="Times New Roman"/>
              </a:rPr>
              <a:t>Sources of finance…1.5). Business incubators</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1.6)</a:t>
            </a:r>
            <a:r>
              <a:rPr b="0" i="1" lang="en-US" sz="2800" u="none">
                <a:solidFill>
                  <a:srgbClr val="F8F8F8"/>
                </a:solidFill>
                <a:latin typeface="Times New Roman"/>
                <a:ea typeface="Times New Roman"/>
                <a:cs typeface="Times New Roman"/>
                <a:sym typeface="Times New Roman"/>
              </a:rPr>
              <a:t>Government grants and subsidies</a:t>
            </a:r>
            <a:r>
              <a:rPr b="0" i="0" lang="en-US" sz="2800" u="none">
                <a:solidFill>
                  <a:srgbClr val="F8F8F8"/>
                </a:solidFill>
                <a:latin typeface="Times New Roman"/>
                <a:ea typeface="Times New Roman"/>
                <a:cs typeface="Times New Roman"/>
                <a:sym typeface="Times New Roman"/>
              </a:rPr>
              <a:t>..cont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d)…….…..require you to find only 40% of the total cost.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e)Generally, you will need to provide A detailed project description,  An explanation of the benefits of your project,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 detailed work plan with full costs, Details of relevant experience and background on key managers, Completed application forms when appropriate</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1.7)</a:t>
            </a:r>
            <a:r>
              <a:rPr b="0" i="1" lang="en-US" sz="2800" u="none">
                <a:solidFill>
                  <a:srgbClr val="F8F8F8"/>
                </a:solidFill>
                <a:latin typeface="Times New Roman"/>
                <a:ea typeface="Times New Roman"/>
                <a:cs typeface="Times New Roman"/>
                <a:sym typeface="Times New Roman"/>
              </a:rPr>
              <a:t>Bank loans</a:t>
            </a:r>
            <a:r>
              <a:rPr b="0" i="0" lang="en-US" sz="2800" u="none">
                <a:solidFill>
                  <a:srgbClr val="F8F8F8"/>
                </a:solidFill>
                <a:latin typeface="Times New Roman"/>
                <a:ea typeface="Times New Roman"/>
                <a:cs typeface="Times New Roman"/>
                <a:sym typeface="Times New Roman"/>
              </a:rPr>
              <a: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a)Bank loans are the most commonly used source of funding for small and medium-sized businesses. </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all banks offer different advantages, whether it's personalized service or customized repayment. </a:t>
            </a:r>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15" name="Google Shape;115;p8"/>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F8F8F8"/>
              </a:buClr>
              <a:buSzPts val="2800"/>
              <a:buFont typeface="Times New Roman"/>
              <a:buAutoNum type="arabicParenR"/>
            </a:pPr>
            <a:r>
              <a:rPr b="0" i="0" lang="en-US" sz="2800" u="none">
                <a:solidFill>
                  <a:srgbClr val="F8F8F8"/>
                </a:solidFill>
                <a:latin typeface="Times New Roman"/>
                <a:ea typeface="Times New Roman"/>
                <a:cs typeface="Times New Roman"/>
                <a:sym typeface="Times New Roman"/>
              </a:rPr>
              <a:t>Sources of finance…1.7)</a:t>
            </a:r>
            <a:r>
              <a:rPr b="0" i="1" lang="en-US" sz="2800" u="none">
                <a:solidFill>
                  <a:srgbClr val="F8F8F8"/>
                </a:solidFill>
                <a:latin typeface="Times New Roman"/>
                <a:ea typeface="Times New Roman"/>
                <a:cs typeface="Times New Roman"/>
                <a:sym typeface="Times New Roman"/>
              </a:rPr>
              <a:t>Bank loans</a:t>
            </a:r>
            <a:r>
              <a:rPr b="0" i="0" lang="en-US" sz="2800" u="none">
                <a:solidFill>
                  <a:srgbClr val="F8F8F8"/>
                </a:solidFill>
                <a:latin typeface="Times New Roman"/>
                <a:ea typeface="Times New Roman"/>
                <a:cs typeface="Times New Roman"/>
                <a:sym typeface="Times New Roman"/>
              </a:rPr>
              <a:t>…cont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c)It's a good idea to shop around and find the bank that meets your specific needs.</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d)The  bankers are looking for companies with a sound track record and that have excellent credit.</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 Start-up loans will also typically require a personal guarantee from the entrepreneurs.</a:t>
            </a:r>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2)Venture capital…2.1) </a:t>
            </a:r>
            <a:r>
              <a:rPr b="0" i="1" lang="en-US" sz="2800" u="none">
                <a:solidFill>
                  <a:srgbClr val="F8F8F8"/>
                </a:solidFill>
                <a:latin typeface="Times New Roman"/>
                <a:ea typeface="Times New Roman"/>
                <a:cs typeface="Times New Roman"/>
                <a:sym typeface="Times New Roman"/>
              </a:rPr>
              <a:t>what it is</a:t>
            </a:r>
            <a:endParaRPr/>
          </a:p>
          <a:p>
            <a:pPr indent="-514350" lvl="0" marL="51435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a)Venture capital (also known as “VC” ) is a form of private equity and financing provided to newer businesses and start-ups with long-term growth potential </a:t>
            </a:r>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3365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514350" lvl="0" marL="51435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type="title"/>
          </p:nvPr>
        </p:nvSpPr>
        <p:spPr>
          <a:xfrm>
            <a:off x="228600" y="152400"/>
            <a:ext cx="86106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400"/>
              <a:buFont typeface="Corsiva"/>
              <a:buNone/>
            </a:pPr>
            <a:r>
              <a:rPr b="1" i="0" lang="en-US" sz="2400" u="none">
                <a:solidFill>
                  <a:srgbClr val="F8F8F8"/>
                </a:solidFill>
                <a:latin typeface="Corsiva"/>
                <a:ea typeface="Corsiva"/>
                <a:cs typeface="Corsiva"/>
                <a:sym typeface="Corsiva"/>
              </a:rPr>
              <a:t>module 4…part1</a:t>
            </a:r>
            <a:br>
              <a:rPr b="1" i="0" lang="en-US" sz="2400" u="none">
                <a:solidFill>
                  <a:srgbClr val="F8F8F8"/>
                </a:solidFill>
                <a:latin typeface="Corsiva"/>
                <a:ea typeface="Corsiva"/>
                <a:cs typeface="Corsiva"/>
                <a:sym typeface="Corsiva"/>
              </a:rPr>
            </a:br>
            <a:r>
              <a:rPr b="1" i="0" lang="en-US" sz="2400" u="none">
                <a:solidFill>
                  <a:srgbClr val="F8F8F8"/>
                </a:solidFill>
                <a:latin typeface="Corsiva"/>
                <a:ea typeface="Corsiva"/>
                <a:cs typeface="Corsiva"/>
                <a:sym typeface="Corsiva"/>
              </a:rPr>
              <a:t>Financing &amp; Managing Venture Financing stages</a:t>
            </a:r>
            <a:br>
              <a:rPr b="1" i="0" lang="en-US" sz="2400" u="none">
                <a:solidFill>
                  <a:srgbClr val="F8F8F8"/>
                </a:solidFill>
                <a:latin typeface="Corsiva"/>
                <a:ea typeface="Corsiva"/>
                <a:cs typeface="Corsiva"/>
                <a:sym typeface="Corsiva"/>
              </a:rPr>
            </a:br>
            <a:endParaRPr/>
          </a:p>
        </p:txBody>
      </p:sp>
      <p:sp>
        <p:nvSpPr>
          <p:cNvPr id="122" name="Google Shape;122;p9"/>
          <p:cNvSpPr txBox="1"/>
          <p:nvPr>
            <p:ph idx="1" type="body"/>
          </p:nvPr>
        </p:nvSpPr>
        <p:spPr>
          <a:xfrm>
            <a:off x="152400" y="685800"/>
            <a:ext cx="8839200" cy="617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2)Venture capital;…..2.1) </a:t>
            </a:r>
            <a:r>
              <a:rPr b="0" i="1" lang="en-US" sz="2800" u="none">
                <a:solidFill>
                  <a:srgbClr val="F8F8F8"/>
                </a:solidFill>
                <a:latin typeface="Times New Roman"/>
                <a:ea typeface="Times New Roman"/>
                <a:cs typeface="Times New Roman"/>
                <a:sym typeface="Times New Roman"/>
              </a:rPr>
              <a:t>what it is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b)Where Equity represents the amount of money that would be returned to a company’s shareholders if that company were to liquefy its assets, pay off its debts, and distribute the remainder of its capital. More generally, equity can be thought of as a degree of ownership of an asset after subtracting all debts associated with it.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c)This capital is provided by investment banks, individual investors, or firms specifically dedicated to venture capital investments.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d)The value provided by venture capitalists often extends beyond monetary form, including technical or managerial expertise, as well as their network and other resources.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2013-09-21T06:09:50Z</dcterms:created>
  <dc:creator>manoj</dc:creator>
</cp:coreProperties>
</file>