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436346" y="1788454"/>
            <a:ext cx="6270922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009930" y="3956280"/>
            <a:ext cx="5123755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Source Sans Pro"/>
              <a:buNone/>
              <a:defRPr b="0" i="0" sz="13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65150" y="6453187"/>
            <a:ext cx="12049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938337" y="6453187"/>
            <a:ext cx="526732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372350" y="6453187"/>
            <a:ext cx="119856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just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just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just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just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just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042987" y="6453187"/>
            <a:ext cx="9032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170112" y="6453187"/>
            <a:ext cx="47101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104062" y="6453187"/>
            <a:ext cx="11969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1042987" y="6453187"/>
            <a:ext cx="9032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170112" y="6453187"/>
            <a:ext cx="47101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104062" y="6453187"/>
            <a:ext cx="11969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1042987" y="6453187"/>
            <a:ext cx="9032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2170112" y="6453187"/>
            <a:ext cx="47101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104062" y="6453187"/>
            <a:ext cx="11969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 rot="5400000">
            <a:off x="5004650" y="2500303"/>
            <a:ext cx="5243244" cy="1490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 rot="5400000">
            <a:off x="1269340" y="383516"/>
            <a:ext cx="5243244" cy="5724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042987" y="6453187"/>
            <a:ext cx="9032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170112" y="6453187"/>
            <a:ext cx="47101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104062" y="6453187"/>
            <a:ext cx="11969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 rot="5400000">
            <a:off x="2843213" y="481013"/>
            <a:ext cx="35718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1042987" y="6453187"/>
            <a:ext cx="9032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2170112" y="6453187"/>
            <a:ext cx="47101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104062" y="6453187"/>
            <a:ext cx="11969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028700" y="2340230"/>
            <a:ext cx="3335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Source Sans Pro"/>
              <a:buNone/>
              <a:defRPr b="1" i="0" sz="13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28700" y="3305208"/>
            <a:ext cx="3335839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893760" y="2349754"/>
            <a:ext cx="3335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Source Sans Pro"/>
              <a:buNone/>
              <a:defRPr b="1" i="0" sz="13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893760" y="3305208"/>
            <a:ext cx="3335840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1042987" y="6453187"/>
            <a:ext cx="9032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2170112" y="6453187"/>
            <a:ext cx="47101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104062" y="6453187"/>
            <a:ext cx="11969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028700" y="2286000"/>
            <a:ext cx="333584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894052" y="2286000"/>
            <a:ext cx="333584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1042987" y="6453187"/>
            <a:ext cx="9032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2170112" y="6453187"/>
            <a:ext cx="47101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104062" y="6453187"/>
            <a:ext cx="11969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565150" y="744537"/>
            <a:ext cx="8005762" cy="5349875"/>
            <a:chOff x="0" y="0"/>
            <a:chExt cx="2147483647" cy="2147483647"/>
          </a:xfrm>
        </p:grpSpPr>
        <p:sp>
          <p:nvSpPr>
            <p:cNvPr id="7" name="Google Shape;7;p1"/>
            <p:cNvSpPr/>
            <p:nvPr/>
          </p:nvSpPr>
          <p:spPr>
            <a:xfrm>
              <a:off x="1488596691" y="377813015"/>
              <a:ext cx="658886955" cy="1769670631"/>
            </a:xfrm>
            <a:custGeom>
              <a:rect b="b" l="l" r="r" t="t"/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12284"/>
                  </a:lnTo>
                  <a:lnTo>
                    <a:pt x="105132" y="11228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 rot="10800000">
              <a:off x="0" y="0"/>
              <a:ext cx="658952673" cy="1769670631"/>
            </a:xfrm>
            <a:custGeom>
              <a:rect b="b" l="l" r="r" t="t"/>
              <a:pathLst>
                <a:path extrusionOk="0" h="120000" w="120000">
                  <a:moveTo>
                    <a:pt x="105133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" y="120000"/>
                  </a:lnTo>
                  <a:cubicBezTo>
                    <a:pt x="-23" y="117192"/>
                    <a:pt x="47" y="115032"/>
                    <a:pt x="11" y="112224"/>
                  </a:cubicBezTo>
                  <a:lnTo>
                    <a:pt x="105133" y="112152"/>
                  </a:lnTo>
                  <a:lnTo>
                    <a:pt x="105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9;p1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65150" y="6453187"/>
            <a:ext cx="12049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938337" y="6453187"/>
            <a:ext cx="526732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372350" y="6453187"/>
            <a:ext cx="119856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42987" y="6453187"/>
            <a:ext cx="9032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2170112" y="6453187"/>
            <a:ext cx="47101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104062" y="6453187"/>
            <a:ext cx="11969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ctrTitle"/>
          </p:nvPr>
        </p:nvSpPr>
        <p:spPr>
          <a:xfrm>
            <a:off x="1436687" y="1789112"/>
            <a:ext cx="6270625" cy="209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urce Sans Pro"/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CAPABILITY MATURITY MODEL</a:t>
            </a:r>
            <a:endParaRPr/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009775" y="3956050"/>
            <a:ext cx="512445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838200"/>
            <a:ext cx="4716462" cy="48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Level 1: Initial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028700" y="2286000"/>
            <a:ext cx="72009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: The software process is characterized as ad hoc, and occasionally even chaotic. Few processes are defined, and success depends on individual effort.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this level, frequently have difficulty making commitments that the staff can meet with an orderly process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Products developed are often over budget and schedule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Wide variations in cost, schedule, functionality and quality targets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Capability is a characteristic of the individuals, not of the organization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Level 2: Repeatable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management processes are established to track cost, schedule, and functionality. The necessary process discipline is in place to repeat earlier successes on projects with similar applications.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Realistic project commitments based on results observed on previous projects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project standards are defined and faithfully followed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Processes may differ between projects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is disciplined 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earlier successes can be repeated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Level 3: Defined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software process for both management and engineering activities is documented, standardized, and integrated into a standard software process for the organization. </a:t>
            </a:r>
            <a:endParaRPr/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projects use an approved, tailored version of the organization’s standard software process for developing and maintaining software.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Level 4: Managed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Detailed measures of the software process and product quality are collected. Both the software process and products are quantitatively understood and controlled.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Narrowing the variation in process performance to fall within acceptable quantitative bounds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known limits are exceeded, corrective action can be taken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Quantifiable and predictable</a:t>
            </a:r>
            <a:endParaRPr/>
          </a:p>
          <a:p>
            <a:pPr indent="-382587" lvl="2" marL="13716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 trends in process and product quality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Level 5: Optimizing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 process improvement is enabled by quantitative feedback from the process and from piloting innovative ideas and technologies.</a:t>
            </a:r>
            <a:endParaRPr/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 is to prevent the occurrence of defects</a:t>
            </a:r>
            <a:endParaRPr/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on process effectiveness used for cost benefit analysis of new technologies and proposed process changes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 development and football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82" name="Google Shape;82;p12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happens when a ball is hit to a Little League team?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Everyone runs around at random. 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might do the right thing, or they might not. 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next time the ball is hit in the same place, they may do something different.</a:t>
            </a:r>
            <a:endParaRPr/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happens when a ball is hit to a professional team?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Everyone moves in a coordinated fashion, based on practicing that play many times.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Sometimes they fail to make the right play, but they almost always try to do the right thing.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 development and football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88" name="Google Shape;88;p13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happens when the team loses a star player?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Little League team gets much worse. 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Professional team often has someone waiting to fill in.  </a:t>
            </a:r>
            <a:endParaRPr/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Self-improvement after a bad play…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Little League players don’t know what went wrong, or they blame each other.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Professional teams discuss their play and look for ways to improve.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 development and football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94" name="Google Shape;94;p14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professional football team is more "mature" than a Little League team (not referring to age).</a:t>
            </a:r>
            <a:endParaRPr/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professional team has self-perpetuating quality. They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good plays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 new players like themselves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 ways to make better plays</a:t>
            </a:r>
            <a:endParaRPr/>
          </a:p>
          <a:p>
            <a:pPr indent="-255588" lvl="0" marL="382588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CMM?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CMM: Capability Maturity Model</a:t>
            </a:r>
            <a:endParaRPr/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Developed by the Software Engineering Institute of the Carnegie Mellon University</a:t>
            </a:r>
            <a:endParaRPr/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Framework that describes the key elements of an effective software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CMM?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Describes an evolutionary improvement path for software organizations from an ad hoc, immature process to a mature, disciplined one.</a:t>
            </a:r>
            <a:endParaRPr/>
          </a:p>
          <a:p>
            <a:pPr indent="-255586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guidance on how to gain control of processes for developing and maintaining software and how to evolve toward a culture of software engineering and management excellence.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Maturity Concepts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028700" y="2286000"/>
            <a:ext cx="72009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Source Sans Pro"/>
              <a:buChar char="■"/>
            </a:pPr>
            <a:r>
              <a:rPr b="1" i="0" lang="en-US" sz="19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Process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–"/>
            </a:pPr>
            <a:r>
              <a:rPr b="0" i="1" lang="en-US" sz="1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activities, methods, practices, and transformations that people use to develop and maintain software and the associated products (e.g., project plans, design documents, code, test cases, user manuals)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None/>
            </a:pPr>
            <a:r>
              <a:t/>
            </a:r>
            <a:endParaRPr b="0" i="1" sz="19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587" lvl="0" marL="382587" marR="0" rtl="0" algn="just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Source Sans Pro"/>
              <a:buChar char="■"/>
            </a:pPr>
            <a:r>
              <a:rPr b="1" i="0" lang="en-US" sz="19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Process Capability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–"/>
            </a:pPr>
            <a:r>
              <a:rPr b="0" i="1" lang="en-US" sz="1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describes the range of expected results that can be achieved by following a software process</a:t>
            </a:r>
            <a:endParaRPr/>
          </a:p>
          <a:p>
            <a:pPr indent="-382587" lvl="1" marL="914400" marR="0" rtl="0" algn="just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–"/>
            </a:pPr>
            <a:r>
              <a:rPr b="0" i="1" lang="en-US" sz="1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means of predicting the most likely outcomes to be expected from the next software project the organization undertakes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Maturity Concepts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■"/>
            </a:pPr>
            <a:r>
              <a:rPr b="1" i="0" lang="en-US" sz="2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Process Performance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 results achieved by following a software process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587" lvl="0" marL="382587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■"/>
            </a:pPr>
            <a:r>
              <a:rPr b="1" i="0" lang="en-US" sz="2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Process Maturity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extent to which a specific process is explicitly defined, managed, measured, controlled and effective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implies potential growth in capability</a:t>
            </a:r>
            <a:endParaRPr/>
          </a:p>
          <a:p>
            <a:pPr indent="-382587" lvl="1" marL="914400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indicates richness of process and consistency with which it is applied in projects throughout the organization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CMM Levels?</a:t>
            </a:r>
            <a:b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(5 levels of software process maturity)</a:t>
            </a: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82587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Maturity level indicates level of process capability:</a:t>
            </a:r>
            <a:endParaRPr/>
          </a:p>
          <a:p>
            <a:pPr indent="-457200" lvl="1" marL="987425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</a:t>
            </a:r>
            <a:endParaRPr/>
          </a:p>
          <a:p>
            <a:pPr indent="-457200" lvl="1" marL="987425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Repeatable</a:t>
            </a:r>
            <a:endParaRPr/>
          </a:p>
          <a:p>
            <a:pPr indent="-457200" lvl="1" marL="987425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Defined</a:t>
            </a:r>
            <a:endParaRPr/>
          </a:p>
          <a:p>
            <a:pPr indent="-457200" lvl="1" marL="987425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Managed</a:t>
            </a:r>
            <a:endParaRPr/>
          </a:p>
          <a:p>
            <a:pPr indent="-457200" lvl="1" marL="987425" marR="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Optimizing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